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tags/tag11.xml" ContentType="application/vnd.openxmlformats-officedocument.presentationml.tags+xml"/>
  <Override PartName="/ppt/notesSlides/notesSlide31.xml" ContentType="application/vnd.openxmlformats-officedocument.presentationml.notesSlide+xml"/>
  <Override PartName="/ppt/tags/tag12.xml" ContentType="application/vnd.openxmlformats-officedocument.presentationml.tags+xml"/>
  <Override PartName="/ppt/notesSlides/notesSlide3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3.xml" ContentType="application/vnd.openxmlformats-officedocument.presentationml.tags+xml"/>
  <Override PartName="/ppt/notesSlides/notesSlide38.xml" ContentType="application/vnd.openxmlformats-officedocument.presentationml.notesSlide+xml"/>
  <Override PartName="/ppt/tags/tag14.xml" ContentType="application/vnd.openxmlformats-officedocument.presentationml.tags+xml"/>
  <Override PartName="/ppt/notesSlides/notesSlide39.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handoutMasterIdLst>
    <p:handoutMasterId r:id="rId50"/>
  </p:handoutMasterIdLst>
  <p:sldIdLst>
    <p:sldId id="257" r:id="rId2"/>
    <p:sldId id="260" r:id="rId3"/>
    <p:sldId id="261" r:id="rId4"/>
    <p:sldId id="298" r:id="rId5"/>
    <p:sldId id="351" r:id="rId6"/>
    <p:sldId id="408" r:id="rId7"/>
    <p:sldId id="262" r:id="rId8"/>
    <p:sldId id="263" r:id="rId9"/>
    <p:sldId id="264" r:id="rId10"/>
    <p:sldId id="265" r:id="rId11"/>
    <p:sldId id="266" r:id="rId12"/>
    <p:sldId id="353" r:id="rId13"/>
    <p:sldId id="294" r:id="rId14"/>
    <p:sldId id="267" r:id="rId15"/>
    <p:sldId id="268" r:id="rId16"/>
    <p:sldId id="341" r:id="rId17"/>
    <p:sldId id="386" r:id="rId18"/>
    <p:sldId id="269" r:id="rId19"/>
    <p:sldId id="270" r:id="rId20"/>
    <p:sldId id="387" r:id="rId21"/>
    <p:sldId id="271" r:id="rId22"/>
    <p:sldId id="303" r:id="rId23"/>
    <p:sldId id="299" r:id="rId24"/>
    <p:sldId id="379" r:id="rId25"/>
    <p:sldId id="388" r:id="rId26"/>
    <p:sldId id="381" r:id="rId27"/>
    <p:sldId id="391" r:id="rId28"/>
    <p:sldId id="389" r:id="rId29"/>
    <p:sldId id="358" r:id="rId30"/>
    <p:sldId id="392" r:id="rId31"/>
    <p:sldId id="378" r:id="rId32"/>
    <p:sldId id="355" r:id="rId33"/>
    <p:sldId id="349" r:id="rId34"/>
    <p:sldId id="382" r:id="rId35"/>
    <p:sldId id="309" r:id="rId36"/>
    <p:sldId id="300" r:id="rId37"/>
    <p:sldId id="398" r:id="rId38"/>
    <p:sldId id="401" r:id="rId39"/>
    <p:sldId id="403" r:id="rId40"/>
    <p:sldId id="405" r:id="rId41"/>
    <p:sldId id="406" r:id="rId42"/>
    <p:sldId id="407" r:id="rId43"/>
    <p:sldId id="310" r:id="rId44"/>
    <p:sldId id="279" r:id="rId45"/>
    <p:sldId id="307" r:id="rId46"/>
    <p:sldId id="280" r:id="rId47"/>
    <p:sldId id="385"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1197" autoAdjust="0"/>
  </p:normalViewPr>
  <p:slideViewPr>
    <p:cSldViewPr snapToGrid="0" snapToObjects="1">
      <p:cViewPr varScale="1">
        <p:scale>
          <a:sx n="87" d="100"/>
          <a:sy n="87" d="100"/>
        </p:scale>
        <p:origin x="-212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handoutMaster" Target="handoutMasters/handout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uranoh:Dropbox:toMac:charts%201770.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uranoh:Dropbox:toMac:recognition%20rat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88917104111986"/>
          <c:y val="0.030395966691214"/>
          <c:w val="0.633954724409449"/>
          <c:h val="0.815170786364667"/>
        </c:manualLayout>
      </c:layout>
      <c:barChart>
        <c:barDir val="bar"/>
        <c:grouping val="clustered"/>
        <c:varyColors val="0"/>
        <c:ser>
          <c:idx val="0"/>
          <c:order val="0"/>
          <c:spPr>
            <a:gradFill rotWithShape="1">
              <a:gsLst>
                <a:gs pos="0">
                  <a:schemeClr val="accent5">
                    <a:lumMod val="75000"/>
                  </a:schemeClr>
                </a:gs>
                <a:gs pos="100000">
                  <a:schemeClr val="accent5"/>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c:spPr>
          <c:invertIfNegative val="0"/>
          <c:dLbls>
            <c:txPr>
              <a:bodyPr/>
              <a:lstStyle/>
              <a:p>
                <a:pPr>
                  <a:defRPr sz="1800" b="0" i="0">
                    <a:latin typeface="Gill Sans Light"/>
                    <a:cs typeface="Gill Sans Light"/>
                  </a:defRPr>
                </a:pPr>
                <a:endParaRPr lang="en-US"/>
              </a:p>
            </c:txPr>
            <c:showLegendKey val="0"/>
            <c:showVal val="1"/>
            <c:showCatName val="0"/>
            <c:showSerName val="0"/>
            <c:showPercent val="0"/>
            <c:showBubbleSize val="0"/>
            <c:showLeaderLines val="0"/>
          </c:dLbls>
          <c:cat>
            <c:strRef>
              <c:f>Sheet5!$J$13:$J$17</c:f>
              <c:strCache>
                <c:ptCount val="5"/>
                <c:pt idx="0">
                  <c:v>Generally Preferred</c:v>
                </c:pt>
                <c:pt idx="1">
                  <c:v>Accurate</c:v>
                </c:pt>
                <c:pt idx="2">
                  <c:v>Familiar</c:v>
                </c:pt>
                <c:pt idx="3">
                  <c:v>Simple/Easy</c:v>
                </c:pt>
                <c:pt idx="4">
                  <c:v>Intuitive/Natural/Obvious</c:v>
                </c:pt>
              </c:strCache>
            </c:strRef>
          </c:cat>
          <c:val>
            <c:numRef>
              <c:f>Sheet5!$K$13:$K$17</c:f>
              <c:numCache>
                <c:formatCode>General</c:formatCode>
                <c:ptCount val="5"/>
                <c:pt idx="0">
                  <c:v>11.34</c:v>
                </c:pt>
                <c:pt idx="1">
                  <c:v>12.18</c:v>
                </c:pt>
                <c:pt idx="2">
                  <c:v>15.55</c:v>
                </c:pt>
                <c:pt idx="3">
                  <c:v>22.69</c:v>
                </c:pt>
                <c:pt idx="4">
                  <c:v>27.73</c:v>
                </c:pt>
              </c:numCache>
            </c:numRef>
          </c:val>
        </c:ser>
        <c:dLbls>
          <c:showLegendKey val="0"/>
          <c:showVal val="0"/>
          <c:showCatName val="0"/>
          <c:showSerName val="0"/>
          <c:showPercent val="0"/>
          <c:showBubbleSize val="0"/>
        </c:dLbls>
        <c:gapWidth val="150"/>
        <c:axId val="2066894728"/>
        <c:axId val="2066749336"/>
      </c:barChart>
      <c:catAx>
        <c:axId val="2066894728"/>
        <c:scaling>
          <c:orientation val="minMax"/>
        </c:scaling>
        <c:delete val="0"/>
        <c:axPos val="l"/>
        <c:majorTickMark val="out"/>
        <c:minorTickMark val="none"/>
        <c:tickLblPos val="nextTo"/>
        <c:txPr>
          <a:bodyPr/>
          <a:lstStyle/>
          <a:p>
            <a:pPr>
              <a:defRPr sz="2000" b="0" i="0">
                <a:latin typeface="Gill Sans Light"/>
                <a:cs typeface="Gill Sans Light"/>
              </a:defRPr>
            </a:pPr>
            <a:endParaRPr lang="en-US"/>
          </a:p>
        </c:txPr>
        <c:crossAx val="2066749336"/>
        <c:crosses val="autoZero"/>
        <c:auto val="1"/>
        <c:lblAlgn val="ctr"/>
        <c:lblOffset val="100"/>
        <c:noMultiLvlLbl val="0"/>
      </c:catAx>
      <c:valAx>
        <c:axId val="2066749336"/>
        <c:scaling>
          <c:orientation val="minMax"/>
        </c:scaling>
        <c:delete val="0"/>
        <c:axPos val="b"/>
        <c:majorGridlines/>
        <c:title>
          <c:tx>
            <c:rich>
              <a:bodyPr/>
              <a:lstStyle/>
              <a:p>
                <a:pPr>
                  <a:defRPr sz="2400" b="0" i="0">
                    <a:latin typeface="Gill Sans"/>
                    <a:cs typeface="Gill Sans"/>
                  </a:defRPr>
                </a:pPr>
                <a:r>
                  <a:rPr lang="en-US" sz="2400" b="0" i="0">
                    <a:latin typeface="Gill Sans"/>
                    <a:cs typeface="Gill Sans"/>
                  </a:rPr>
                  <a:t>Percentage</a:t>
                </a:r>
                <a:r>
                  <a:rPr lang="en-US" sz="2400" b="0" i="0" baseline="0">
                    <a:latin typeface="Gill Sans"/>
                    <a:cs typeface="Gill Sans"/>
                  </a:rPr>
                  <a:t> of Gestures (%)</a:t>
                </a:r>
                <a:endParaRPr lang="en-US" sz="2400" b="0" i="0">
                  <a:latin typeface="Gill Sans"/>
                  <a:cs typeface="Gill Sans"/>
                </a:endParaRPr>
              </a:p>
            </c:rich>
          </c:tx>
          <c:layout/>
          <c:overlay val="0"/>
        </c:title>
        <c:numFmt formatCode="General" sourceLinked="1"/>
        <c:majorTickMark val="out"/>
        <c:minorTickMark val="none"/>
        <c:tickLblPos val="nextTo"/>
        <c:txPr>
          <a:bodyPr/>
          <a:lstStyle/>
          <a:p>
            <a:pPr>
              <a:defRPr sz="1800" b="0" i="0">
                <a:latin typeface="Gill Sans Light"/>
                <a:cs typeface="Gill Sans Light"/>
              </a:defRPr>
            </a:pPr>
            <a:endParaRPr lang="en-US"/>
          </a:p>
        </c:txPr>
        <c:crossAx val="206689472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Sheet1!$A$24</c:f>
              <c:strCache>
                <c:ptCount val="1"/>
                <c:pt idx="0">
                  <c:v>mean</c:v>
                </c:pt>
              </c:strCache>
            </c:strRef>
          </c:tx>
          <c:spPr>
            <a:ln>
              <a:solidFill>
                <a:srgbClr val="4BACC6">
                  <a:lumMod val="75000"/>
                </a:srgbClr>
              </a:solidFill>
            </a:ln>
          </c:spPr>
          <c:marker>
            <c:spPr>
              <a:solidFill>
                <a:srgbClr val="4BACC6">
                  <a:lumMod val="75000"/>
                </a:srgbClr>
              </a:solidFill>
            </c:spPr>
          </c:marker>
          <c:errBars>
            <c:errDir val="y"/>
            <c:errBarType val="both"/>
            <c:errValType val="cust"/>
            <c:noEndCap val="0"/>
            <c:plus>
              <c:numRef>
                <c:f>Sheet1!$B$25:$E$25</c:f>
                <c:numCache>
                  <c:formatCode>General</c:formatCode>
                  <c:ptCount val="4"/>
                  <c:pt idx="0">
                    <c:v>0.0280432817907388</c:v>
                  </c:pt>
                  <c:pt idx="1">
                    <c:v>0.0196905181056259</c:v>
                  </c:pt>
                  <c:pt idx="2">
                    <c:v>0.017679171490066</c:v>
                  </c:pt>
                  <c:pt idx="3">
                    <c:v>0.0179212830350094</c:v>
                  </c:pt>
                </c:numCache>
              </c:numRef>
            </c:plus>
            <c:minus>
              <c:numRef>
                <c:f>Sheet1!$B$25:$E$25</c:f>
                <c:numCache>
                  <c:formatCode>General</c:formatCode>
                  <c:ptCount val="4"/>
                  <c:pt idx="0">
                    <c:v>0.0280432817907388</c:v>
                  </c:pt>
                  <c:pt idx="1">
                    <c:v>0.0196905181056259</c:v>
                  </c:pt>
                  <c:pt idx="2">
                    <c:v>0.017679171490066</c:v>
                  </c:pt>
                  <c:pt idx="3">
                    <c:v>0.0179212830350094</c:v>
                  </c:pt>
                </c:numCache>
              </c:numRef>
            </c:minus>
          </c:errBars>
          <c:cat>
            <c:numRef>
              <c:f>Sheet1!$B$23:$E$23</c:f>
              <c:numCache>
                <c:formatCode>General</c:formatCode>
                <c:ptCount val="4"/>
                <c:pt idx="0">
                  <c:v>1.0</c:v>
                </c:pt>
                <c:pt idx="1">
                  <c:v>2.0</c:v>
                </c:pt>
                <c:pt idx="2">
                  <c:v>3.0</c:v>
                </c:pt>
                <c:pt idx="3">
                  <c:v>4.0</c:v>
                </c:pt>
              </c:numCache>
            </c:numRef>
          </c:cat>
          <c:val>
            <c:numRef>
              <c:f>Sheet1!$B$24:$E$24</c:f>
              <c:numCache>
                <c:formatCode>General</c:formatCode>
                <c:ptCount val="4"/>
                <c:pt idx="0">
                  <c:v>0.752549019607843</c:v>
                </c:pt>
                <c:pt idx="1">
                  <c:v>0.83843137254902</c:v>
                </c:pt>
                <c:pt idx="2">
                  <c:v>0.857647058823529</c:v>
                </c:pt>
                <c:pt idx="3">
                  <c:v>0.876274509803921</c:v>
                </c:pt>
              </c:numCache>
            </c:numRef>
          </c:val>
          <c:smooth val="0"/>
        </c:ser>
        <c:dLbls>
          <c:showLegendKey val="0"/>
          <c:showVal val="0"/>
          <c:showCatName val="0"/>
          <c:showSerName val="0"/>
          <c:showPercent val="0"/>
          <c:showBubbleSize val="0"/>
        </c:dLbls>
        <c:marker val="1"/>
        <c:smooth val="0"/>
        <c:axId val="-2129749400"/>
        <c:axId val="-2129743752"/>
      </c:lineChart>
      <c:catAx>
        <c:axId val="-2129749400"/>
        <c:scaling>
          <c:orientation val="minMax"/>
        </c:scaling>
        <c:delete val="0"/>
        <c:axPos val="b"/>
        <c:title>
          <c:tx>
            <c:rich>
              <a:bodyPr/>
              <a:lstStyle/>
              <a:p>
                <a:pPr>
                  <a:defRPr/>
                </a:pPr>
                <a:r>
                  <a:rPr lang="en-US"/>
                  <a:t>Number of Training Examples</a:t>
                </a:r>
                <a:endParaRPr lang="ko-KR"/>
              </a:p>
            </c:rich>
          </c:tx>
          <c:layout/>
          <c:overlay val="0"/>
        </c:title>
        <c:numFmt formatCode="General" sourceLinked="1"/>
        <c:majorTickMark val="out"/>
        <c:minorTickMark val="none"/>
        <c:tickLblPos val="nextTo"/>
        <c:crossAx val="-2129743752"/>
        <c:crosses val="autoZero"/>
        <c:auto val="1"/>
        <c:lblAlgn val="ctr"/>
        <c:lblOffset val="100"/>
        <c:noMultiLvlLbl val="0"/>
      </c:catAx>
      <c:valAx>
        <c:axId val="-2129743752"/>
        <c:scaling>
          <c:orientation val="minMax"/>
          <c:min val="0.7"/>
        </c:scaling>
        <c:delete val="0"/>
        <c:axPos val="l"/>
        <c:majorGridlines/>
        <c:title>
          <c:tx>
            <c:rich>
              <a:bodyPr rot="-5400000" vert="horz"/>
              <a:lstStyle/>
              <a:p>
                <a:pPr>
                  <a:defRPr/>
                </a:pPr>
                <a:r>
                  <a:rPr lang="en-US"/>
                  <a:t>Recognition Accuracy</a:t>
                </a:r>
                <a:endParaRPr lang="ko-KR"/>
              </a:p>
            </c:rich>
          </c:tx>
          <c:layout>
            <c:manualLayout>
              <c:xMode val="edge"/>
              <c:yMode val="edge"/>
              <c:x val="0.00746268656716418"/>
              <c:y val="0.061538125042062"/>
            </c:manualLayout>
          </c:layout>
          <c:overlay val="0"/>
        </c:title>
        <c:numFmt formatCode="General" sourceLinked="1"/>
        <c:majorTickMark val="out"/>
        <c:minorTickMark val="none"/>
        <c:tickLblPos val="nextTo"/>
        <c:crossAx val="-2129749400"/>
        <c:crosses val="autoZero"/>
        <c:crossBetween val="between"/>
        <c:majorUnit val="0.1"/>
      </c:valAx>
    </c:plotArea>
    <c:plotVisOnly val="1"/>
    <c:dispBlanksAs val="gap"/>
    <c:showDLblsOverMax val="0"/>
  </c:chart>
  <c:spPr>
    <a:solidFill>
      <a:schemeClr val="lt1"/>
    </a:solidFill>
    <a:ln w="25400" cap="flat" cmpd="sng" algn="ctr">
      <a:noFill/>
      <a:prstDash val="solid"/>
    </a:ln>
    <a:effectLst/>
  </c:spPr>
  <c:txPr>
    <a:bodyPr/>
    <a:lstStyle/>
    <a:p>
      <a:pPr>
        <a:defRPr sz="2000" b="0">
          <a:solidFill>
            <a:schemeClr val="dk1"/>
          </a:solidFill>
          <a:latin typeface="Gill Sans"/>
          <a:ea typeface="+mn-ea"/>
          <a:cs typeface="Gill Sans"/>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6C7776-9466-5042-AF96-E25A5B51B000}" type="datetimeFigureOut">
              <a:rPr lang="en-US" smtClean="0"/>
              <a:t>5/21/13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EE8837-0911-1B43-9381-7E465C67B2FB}" type="slidenum">
              <a:rPr lang="en-US" smtClean="0"/>
              <a:t>‹#›</a:t>
            </a:fld>
            <a:endParaRPr lang="en-US"/>
          </a:p>
        </p:txBody>
      </p:sp>
    </p:spTree>
    <p:extLst>
      <p:ext uri="{BB962C8B-B14F-4D97-AF65-F5344CB8AC3E}">
        <p14:creationId xmlns:p14="http://schemas.microsoft.com/office/powerpoint/2010/main" val="38331426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89CFF9-2AA5-7742-8050-54FA4BD30BC0}" type="datetimeFigureOut">
              <a:rPr lang="en-US" smtClean="0"/>
              <a:t>5/21/13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32601D-3F1F-2147-BF40-29662F7AD479}" type="slidenum">
              <a:rPr lang="en-US" smtClean="0"/>
              <a:t>‹#›</a:t>
            </a:fld>
            <a:endParaRPr lang="en-US"/>
          </a:p>
        </p:txBody>
      </p:sp>
    </p:spTree>
    <p:extLst>
      <p:ext uri="{BB962C8B-B14F-4D97-AF65-F5344CB8AC3E}">
        <p14:creationId xmlns:p14="http://schemas.microsoft.com/office/powerpoint/2010/main" val="338113774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p:cNvSpPr>
          <p:nvPr>
            <p:ph type="dt" idx="1"/>
          </p:nvPr>
        </p:nvSpPr>
        <p:spPr/>
        <p:txBody>
          <a:bodyPr/>
          <a:lstStyle/>
          <a:p>
            <a:pPr>
              <a:defRPr/>
            </a:pPr>
            <a:r>
              <a:rPr lang="en-US"/>
              <a:t>1/14/2013</a:t>
            </a:r>
          </a:p>
        </p:txBody>
      </p:sp>
      <p:sp>
        <p:nvSpPr>
          <p:cNvPr id="9" name="Rectangle 7"/>
          <p:cNvSpPr>
            <a:spLocks noGrp="1"/>
          </p:cNvSpPr>
          <p:nvPr>
            <p:ph type="sldNum" sz="quarter" idx="5"/>
          </p:nvPr>
        </p:nvSpPr>
        <p:spPr/>
        <p:txBody>
          <a:bodyPr/>
          <a:lstStyle/>
          <a:p>
            <a:pPr>
              <a:defRPr/>
            </a:pPr>
            <a:r>
              <a:rPr lang="en-US"/>
              <a:t>‹#›</a:t>
            </a:r>
          </a:p>
        </p:txBody>
      </p:sp>
      <p:sp>
        <p:nvSpPr>
          <p:cNvPr id="4" name="Rectangle 2"/>
          <p:cNvSpPr>
            <a:spLocks noGrp="1" noRot="1" noChangeAspect="1" noTextEdit="1"/>
          </p:cNvSpPr>
          <p:nvPr>
            <p:ph type="sldImg"/>
          </p:nvPr>
        </p:nvSpPr>
        <p:spPr>
          <a:xfrm>
            <a:off x="1143000" y="685800"/>
            <a:ext cx="4572000" cy="3429000"/>
          </a:xfrm>
          <a:ln/>
        </p:spPr>
      </p:sp>
      <p:sp>
        <p:nvSpPr>
          <p:cNvPr id="5"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Hi,</a:t>
            </a:r>
            <a:r>
              <a:rPr lang="en-US" baseline="0" dirty="0" smtClean="0"/>
              <a:t> my name is Uran Oh. I am a graduate student from University of Maryland working with </a:t>
            </a:r>
            <a:r>
              <a:rPr lang="en-US" b="1" baseline="0" dirty="0" smtClean="0"/>
              <a:t>professor</a:t>
            </a:r>
            <a:r>
              <a:rPr lang="en-US" baseline="0" dirty="0" smtClean="0"/>
              <a:t> Leah </a:t>
            </a:r>
            <a:r>
              <a:rPr lang="en-US" baseline="0" dirty="0" err="1" smtClean="0"/>
              <a:t>Findlater</a:t>
            </a:r>
            <a:r>
              <a:rPr lang="en-US" baseline="0" dirty="0" smtClean="0"/>
              <a:t>.</a:t>
            </a:r>
          </a:p>
          <a:p>
            <a:pPr>
              <a:spcBef>
                <a:spcPct val="0"/>
              </a:spcBef>
            </a:pPr>
            <a:r>
              <a:rPr lang="en-US" baseline="0" dirty="0" smtClean="0"/>
              <a:t>The talk that I will be presenting today is about how users customize touchscreen gestures. [pause]</a:t>
            </a:r>
          </a:p>
          <a:p>
            <a:pPr>
              <a:spcBef>
                <a:spcPct val="0"/>
              </a:spcBef>
            </a:pPr>
            <a:r>
              <a:rPr lang="en-US" dirty="0" smtClean="0"/>
              <a:t>As we</a:t>
            </a:r>
            <a:r>
              <a:rPr lang="en-US" baseline="0" dirty="0" smtClean="0"/>
              <a:t> all experience, </a:t>
            </a:r>
          </a:p>
          <a:p>
            <a:pPr>
              <a:spcBef>
                <a:spcPct val="0"/>
              </a:spcBef>
            </a:pPr>
            <a:endParaRPr lang="en-US" baseline="0" dirty="0" smtClean="0"/>
          </a:p>
          <a:p>
            <a:pPr>
              <a:spcBef>
                <a:spcPct val="0"/>
              </a:spcBef>
            </a:pPr>
            <a:endParaRPr lang="en-US" baseline="0" dirty="0" smtClean="0"/>
          </a:p>
        </p:txBody>
      </p:sp>
      <p:sp>
        <p:nvSpPr>
          <p:cNvPr id="11268" name="Text Box 4"/>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r>
              <a:rPr lang="en-US" sz="1200"/>
              <a:t>1</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Last potential benefit I would love to point out is that self-defined gestures may improve touchscreen accessibility especially for people with physical disabilities. </a:t>
            </a:r>
          </a:p>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For them, for example, two-finger-pinch to zoom can be very difficult or even impossible. This can be resolved just by allowing users to replace complex predefined gestures with something else that they feel much easier to perform. [pause] </a:t>
            </a:r>
          </a:p>
          <a:p>
            <a:pPr marL="0" marR="0" indent="0" algn="l" defTabSz="914400" rtl="0" eaLnBrk="1" fontAlgn="base" latinLnBrk="0" hangingPunct="1">
              <a:lnSpc>
                <a:spcPct val="100000"/>
              </a:lnSpc>
              <a:spcBef>
                <a:spcPct val="0"/>
              </a:spcBef>
              <a:spcAft>
                <a:spcPct val="0"/>
              </a:spcAft>
              <a:buClrTx/>
              <a:buSzTx/>
              <a:buFontTx/>
              <a:buNone/>
              <a:tabLst/>
              <a:defRPr/>
            </a:pPr>
            <a:r>
              <a:rPr lang="en-US" sz="1200" b="1" kern="1200" dirty="0" smtClean="0">
                <a:solidFill>
                  <a:schemeClr val="tx1"/>
                </a:solidFill>
                <a:effectLst/>
                <a:latin typeface="+mn-lt"/>
                <a:ea typeface="+mn-ea"/>
                <a:cs typeface="+mn-cs"/>
              </a:rPr>
              <a:t>Despite these motivations, however, little has known about the process of end-user gesture customization. </a:t>
            </a:r>
          </a:p>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So, </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695053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a:ea typeface="+mn-ea"/>
                <a:cs typeface="+mn-cs"/>
              </a:rPr>
              <a:t>we investigated the feasibility of end-user gesture creation</a:t>
            </a:r>
            <a:r>
              <a:rPr lang="en-US" sz="1200" kern="1200" baseline="0" dirty="0" smtClean="0">
                <a:solidFill>
                  <a:schemeClr val="tx1"/>
                </a:solidFill>
                <a:effectLst/>
                <a:latin typeface="Calibri"/>
                <a:ea typeface="+mn-ea"/>
                <a:cs typeface="+mn-cs"/>
              </a:rPr>
              <a:t> with three questions in mind. </a:t>
            </a:r>
            <a:endParaRPr lang="en-US" sz="1200" kern="1200" dirty="0" smtClean="0">
              <a:solidFill>
                <a:schemeClr val="tx1"/>
              </a:solidFill>
              <a:effectLst/>
              <a:latin typeface="Calibri"/>
              <a:ea typeface="+mn-ea"/>
              <a:cs typeface="+mn-cs"/>
            </a:endParaRP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009852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 typical</a:t>
            </a:r>
            <a:r>
              <a:rPr lang="en-US" baseline="0" dirty="0" smtClean="0"/>
              <a:t> end-users create gestures? </a:t>
            </a:r>
          </a:p>
          <a:p>
            <a:r>
              <a:rPr lang="en-US" baseline="0" dirty="0" smtClean="0"/>
              <a:t>What challenges do they experience?</a:t>
            </a:r>
          </a:p>
          <a:p>
            <a:r>
              <a:rPr lang="en-US" baseline="0" dirty="0" smtClean="0"/>
              <a:t>And how can we support their gesture customization process?</a:t>
            </a:r>
          </a:p>
          <a:p>
            <a:r>
              <a:rPr lang="en-US" baseline="0" dirty="0" smtClean="0"/>
              <a:t>In order to get the answers for these questions, </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009852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We designed a study</a:t>
            </a:r>
            <a:r>
              <a:rPr lang="en-US" baseline="0" dirty="0" smtClean="0"/>
              <a:t> with three tasks.</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For the first task, we asked the participants to create as many gestures as possible for open-ended use</a:t>
            </a:r>
            <a:r>
              <a:rPr lang="en-US" baseline="0" dirty="0" smtClean="0"/>
              <a:t> </a:t>
            </a:r>
            <a:r>
              <a:rPr lang="en-US" dirty="0" smtClean="0"/>
              <a:t>until they run out of ideas.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second task is pretty much the same as the first task, but it had</a:t>
            </a:r>
            <a:r>
              <a:rPr lang="en-US" sz="1200" kern="1200" baseline="0" dirty="0" smtClean="0">
                <a:solidFill>
                  <a:schemeClr val="tx1"/>
                </a:solidFill>
                <a:effectLst/>
                <a:latin typeface="+mn-lt"/>
                <a:ea typeface="+mn-ea"/>
                <a:cs typeface="+mn-cs"/>
              </a:rPr>
              <a:t> a more realistic context of creating gestures for 12 specific actions.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And last, we asked users to judge distinguishability of 9 different touchscreen features</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693160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Calibri"/>
                <a:ea typeface="+mn-ea"/>
                <a:cs typeface="+mn-cs"/>
              </a:rPr>
              <a:t>We conducted a controlled lab study with 20 participants.</a:t>
            </a:r>
            <a:r>
              <a:rPr lang="en-US" sz="1200" kern="1200" baseline="0" dirty="0" smtClean="0">
                <a:solidFill>
                  <a:schemeClr val="tx1"/>
                </a:solidFill>
                <a:effectLst/>
                <a:latin typeface="Calibri"/>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a:ea typeface="+mn-ea"/>
                <a:cs typeface="+mn-cs"/>
              </a:rPr>
              <a:t>All of them had prior experience with touchscreen devices. Think-aloud protocol was used.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a:ea typeface="+mn-ea"/>
                <a:cs typeface="+mn-cs"/>
              </a:rPr>
              <a:t>For the </a:t>
            </a:r>
            <a:r>
              <a:rPr lang="en-US" sz="1200" kern="1200" baseline="0" dirty="0" err="1" smtClean="0">
                <a:solidFill>
                  <a:schemeClr val="tx1"/>
                </a:solidFill>
                <a:effectLst/>
                <a:latin typeface="Calibri"/>
                <a:ea typeface="+mn-ea"/>
                <a:cs typeface="+mn-cs"/>
              </a:rPr>
              <a:t>testbed</a:t>
            </a:r>
            <a:r>
              <a:rPr lang="en-US" sz="1200" kern="1200" baseline="0" dirty="0" smtClean="0">
                <a:solidFill>
                  <a:schemeClr val="tx1"/>
                </a:solidFill>
                <a:effectLst/>
                <a:latin typeface="Calibri"/>
                <a:ea typeface="+mn-ea"/>
                <a:cs typeface="+mn-cs"/>
              </a:rPr>
              <a:t>, we used 10.1 inch touchscreen </a:t>
            </a:r>
            <a:r>
              <a:rPr lang="en-US" sz="1200" kern="1200" dirty="0" smtClean="0">
                <a:solidFill>
                  <a:schemeClr val="tx1"/>
                </a:solidFill>
                <a:effectLst/>
                <a:latin typeface="Calibri"/>
                <a:ea typeface="+mn-ea"/>
                <a:cs typeface="+mn-cs"/>
              </a:rPr>
              <a:t>tablet.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049148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 typeface="Arial"/>
              <a:buNone/>
              <a:tabLst/>
              <a:defRPr/>
            </a:pPr>
            <a:r>
              <a:rPr lang="en-US" sz="1200" kern="1200" dirty="0" smtClean="0">
                <a:solidFill>
                  <a:schemeClr val="tx1"/>
                </a:solidFill>
                <a:effectLst/>
                <a:latin typeface="Calibri"/>
                <a:ea typeface="+mn-ea"/>
                <a:cs typeface="+mn-cs"/>
              </a:rPr>
              <a:t>So, let’s start</a:t>
            </a:r>
            <a:r>
              <a:rPr lang="en-US" sz="1200" kern="1200" baseline="0" dirty="0" smtClean="0">
                <a:solidFill>
                  <a:schemeClr val="tx1"/>
                </a:solidFill>
                <a:effectLst/>
                <a:latin typeface="Calibri"/>
                <a:ea typeface="+mn-ea"/>
                <a:cs typeface="+mn-cs"/>
              </a:rPr>
              <a:t> with the first task, first.  </a:t>
            </a:r>
          </a:p>
          <a:p>
            <a:pPr marL="0" marR="0" indent="0" algn="l" defTabSz="914400" rtl="0" eaLnBrk="1" fontAlgn="base" latinLnBrk="0" hangingPunct="1">
              <a:lnSpc>
                <a:spcPct val="100000"/>
              </a:lnSpc>
              <a:spcBef>
                <a:spcPct val="30000"/>
              </a:spcBef>
              <a:spcAft>
                <a:spcPct val="0"/>
              </a:spcAft>
              <a:buClrTx/>
              <a:buSzTx/>
              <a:buFont typeface="Arial"/>
              <a:buNone/>
              <a:tabLst/>
              <a:defRPr/>
            </a:pPr>
            <a:r>
              <a:rPr lang="en-US" sz="1200" kern="1200" baseline="0" dirty="0" smtClean="0">
                <a:solidFill>
                  <a:schemeClr val="tx1"/>
                </a:solidFill>
                <a:effectLst/>
                <a:latin typeface="Calibri"/>
                <a:ea typeface="+mn-ea"/>
                <a:cs typeface="+mn-cs"/>
              </a:rPr>
              <a:t>For this task, we wanted to find out the answer for these two questions. [read the questions]</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693160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So,</a:t>
            </a:r>
            <a:r>
              <a:rPr lang="en-US" baseline="0" dirty="0" smtClean="0"/>
              <a:t> first, we showed them a black screen asking them to exhaustively create new gestures.</a:t>
            </a:r>
          </a:p>
          <a:p>
            <a:pPr marL="0" marR="0" indent="0" algn="l" defTabSz="457200" rtl="0" eaLnBrk="1" fontAlgn="auto" latinLnBrk="0" hangingPunct="1">
              <a:lnSpc>
                <a:spcPct val="100000"/>
              </a:lnSpc>
              <a:spcBef>
                <a:spcPct val="0"/>
              </a:spcBef>
              <a:spcAft>
                <a:spcPts val="0"/>
              </a:spcAft>
              <a:buClrTx/>
              <a:buSzTx/>
              <a:buFontTx/>
              <a:buNone/>
              <a:tabLst/>
              <a:defRPr/>
            </a:pPr>
            <a:r>
              <a:rPr lang="en-US" baseline="0" dirty="0" smtClean="0"/>
              <a:t>For an </a:t>
            </a:r>
            <a:r>
              <a:rPr lang="en-US" b="1" baseline="0" dirty="0" smtClean="0"/>
              <a:t>open-ended use case</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28520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smtClean="0"/>
              <a:t>Given the instruction.</a:t>
            </a:r>
          </a:p>
          <a:p>
            <a:pPr>
              <a:spcBef>
                <a:spcPct val="0"/>
              </a:spcBef>
            </a:pPr>
            <a:r>
              <a:rPr lang="en-US" baseline="0" dirty="0" smtClean="0"/>
              <a:t>They were allowed to use any number of strokes, fingers and hands, for any purpose as long as they are </a:t>
            </a:r>
          </a:p>
          <a:p>
            <a:pPr>
              <a:spcBef>
                <a:spcPct val="0"/>
              </a:spcBef>
            </a:pPr>
            <a:r>
              <a:rPr lang="en-US" baseline="0" dirty="0" smtClean="0"/>
              <a:t>Easy to draw, easy to remember, and distinguishable. </a:t>
            </a:r>
          </a:p>
          <a:p>
            <a:pPr>
              <a:spcBef>
                <a:spcPct val="0"/>
              </a:spcBef>
            </a:pPr>
            <a:endParaRPr lang="en-US" baseline="0" dirty="0" smtClean="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28520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they brainstormed gestures until they run out of ideas.</a:t>
            </a:r>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28520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quantitative results from this task showed that participants ran out of ideas after creating 12.2 gestures on average</a:t>
            </a:r>
          </a:p>
          <a:p>
            <a:r>
              <a:rPr lang="en-US" baseline="0" dirty="0" smtClean="0"/>
              <a:t>And we have found that there is a positive correlation between the total number of gestures they created and the number of non-action-specific gestures. </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410089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buClr>
                <a:schemeClr val="tx1"/>
              </a:buClr>
              <a:buSzTx/>
              <a:buFontTx/>
              <a:buNone/>
            </a:pPr>
            <a:r>
              <a:rPr lang="en-US" baseline="0" dirty="0" smtClean="0"/>
              <a:t>touchscreen gestures are everywhere these days</a:t>
            </a:r>
            <a:endParaRPr lang="en-US" dirty="0" smtClean="0"/>
          </a:p>
          <a:p>
            <a:pPr>
              <a:buClr>
                <a:schemeClr val="tx1"/>
              </a:buClr>
              <a:buSzTx/>
              <a:buFontTx/>
              <a:buNone/>
            </a:pPr>
            <a:r>
              <a:rPr lang="en-US" dirty="0" smtClean="0"/>
              <a:t>But [pause] who creates these gestures?</a:t>
            </a:r>
            <a:r>
              <a:rPr lang="en-US" baseline="0" dirty="0" smtClean="0"/>
              <a:t> [pause]</a:t>
            </a:r>
          </a:p>
          <a:p>
            <a:pPr>
              <a:buClr>
                <a:schemeClr val="tx1"/>
              </a:buClr>
              <a:buSzTx/>
              <a:buFontTx/>
              <a:buNone/>
            </a:pPr>
            <a:r>
              <a:rPr lang="en-US" baseline="0" dirty="0" smtClean="0"/>
              <a:t>They are created by professional designers. </a:t>
            </a:r>
          </a:p>
          <a:p>
            <a:pPr>
              <a:buClr>
                <a:schemeClr val="tx1"/>
              </a:buClr>
              <a:buSzTx/>
              <a:buFontTx/>
              <a:buNone/>
            </a:pPr>
            <a:endParaRPr lang="en-US" dirty="0" smtClean="0"/>
          </a:p>
          <a:p>
            <a:pPr>
              <a:buClr>
                <a:schemeClr val="tx1"/>
              </a:buClr>
              <a:buSzTx/>
              <a:buFontTx/>
              <a:buNone/>
            </a:pPr>
            <a:r>
              <a:rPr lang="en-US" dirty="0" smtClean="0"/>
              <a:t>For this reason, </a:t>
            </a:r>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358411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This finding can be explained with our next finding, which is ..</a:t>
            </a:r>
          </a:p>
          <a:p>
            <a:endParaRPr lang="en-US" dirty="0" smtClean="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410089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effectLst/>
                <a:latin typeface="Calibri"/>
                <a:ea typeface="+mn-ea"/>
                <a:cs typeface="+mn-cs"/>
              </a:rPr>
              <a:t>the tendency to focus on the familiar so that they could not create gestures beyond those they already use even </a:t>
            </a:r>
            <a:r>
              <a:rPr lang="en-US" sz="1200" kern="1200" baseline="0" dirty="0" smtClean="0">
                <a:solidFill>
                  <a:schemeClr val="tx1"/>
                </a:solidFill>
                <a:effectLst/>
                <a:latin typeface="+mn-lt"/>
                <a:ea typeface="+mn-ea"/>
                <a:cs typeface="+mn-cs"/>
              </a:rPr>
              <a:t>though the task was completely open-ended</a:t>
            </a:r>
          </a:p>
          <a:p>
            <a:r>
              <a:rPr lang="en-US" sz="1200" kern="1200" baseline="0" dirty="0" smtClean="0">
                <a:solidFill>
                  <a:schemeClr val="tx1"/>
                </a:solidFill>
                <a:effectLst/>
                <a:latin typeface="Calibri"/>
                <a:ea typeface="+mn-ea"/>
                <a:cs typeface="+mn-cs"/>
              </a:rPr>
              <a:t>We’ve also found that the uncertainty of what features can be recognized by the device limited the range and types of gestures users created. </a:t>
            </a:r>
          </a:p>
          <a:p>
            <a:r>
              <a:rPr lang="en-US" sz="1200" kern="1200" baseline="0" dirty="0" smtClean="0">
                <a:solidFill>
                  <a:schemeClr val="tx1"/>
                </a:solidFill>
                <a:effectLst/>
                <a:latin typeface="Calibri"/>
                <a:ea typeface="+mn-ea"/>
                <a:cs typeface="+mn-cs"/>
              </a:rPr>
              <a:t>For example, some of them were not sure of the maximum number of fingers that can be recognized like participant 2,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smtClean="0">
              <a:solidFill>
                <a:srgbClr val="595959"/>
              </a:solidFill>
              <a:latin typeface="Gill Sans Light"/>
              <a:cs typeface="Gill Sans Light"/>
            </a:endParaRP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051993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smtClean="0">
              <a:solidFill>
                <a:srgbClr val="595959"/>
              </a:solidFill>
              <a:latin typeface="Gill Sans Light"/>
              <a:cs typeface="Gill Sans Light"/>
            </a:endParaRP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693160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We had them compose a set of gestures,</a:t>
            </a:r>
            <a:r>
              <a:rPr lang="en-US" baseline="0" dirty="0" smtClean="0"/>
              <a:t> one per action, </a:t>
            </a:r>
            <a:r>
              <a:rPr lang="en-US" b="1" dirty="0" smtClean="0"/>
              <a:t>to access the quality of their gestures in terms of user satisfaction and potential</a:t>
            </a:r>
            <a:r>
              <a:rPr lang="en-US" b="1" baseline="0" dirty="0" smtClean="0"/>
              <a:t> </a:t>
            </a:r>
            <a:r>
              <a:rPr lang="en-US" b="1" dirty="0" smtClean="0"/>
              <a:t>recognition accuracy</a:t>
            </a:r>
            <a:r>
              <a:rPr lang="en-US" dirty="0" smtClean="0"/>
              <a:t>. </a:t>
            </a:r>
            <a:endParaRPr lang="en-US" sz="120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23</a:t>
            </a:fld>
            <a:endParaRPr lang="en-US"/>
          </a:p>
        </p:txBody>
      </p:sp>
    </p:spTree>
    <p:extLst>
      <p:ext uri="{BB962C8B-B14F-4D97-AF65-F5344CB8AC3E}">
        <p14:creationId xmlns:p14="http://schemas.microsoft.com/office/powerpoint/2010/main" val="3562911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we gave</a:t>
            </a:r>
            <a:r>
              <a:rPr lang="en-US" baseline="0" dirty="0" smtClean="0"/>
              <a:t> them a blank screen </a:t>
            </a:r>
          </a:p>
          <a:p>
            <a:r>
              <a:rPr lang="en-US" baseline="0" dirty="0" smtClean="0"/>
              <a:t>No text for instruction, </a:t>
            </a:r>
            <a:r>
              <a:rPr lang="en-US" b="1" baseline="0" dirty="0" smtClean="0"/>
              <a:t>but speak!!</a:t>
            </a:r>
          </a:p>
          <a:p>
            <a:pPr marL="457200" indent="-457200">
              <a:buFont typeface="Arial"/>
              <a:buChar char="•"/>
            </a:pPr>
            <a:r>
              <a:rPr lang="en-US" sz="1400" i="1" dirty="0" smtClean="0">
                <a:solidFill>
                  <a:schemeClr val="bg1"/>
                </a:solidFill>
                <a:latin typeface="Gill Sans Light"/>
                <a:cs typeface="Gill Sans Light"/>
              </a:rPr>
              <a:t>any number of strokes, fingers, hands </a:t>
            </a:r>
          </a:p>
          <a:p>
            <a:pPr marL="457200" indent="-457200">
              <a:buFont typeface="Arial"/>
              <a:buChar char="•"/>
            </a:pPr>
            <a:r>
              <a:rPr lang="en-US" sz="1200" i="1" dirty="0" smtClean="0">
                <a:solidFill>
                  <a:schemeClr val="bg1"/>
                </a:solidFill>
                <a:latin typeface="Gill Sans Light"/>
                <a:cs typeface="Gill Sans Light"/>
              </a:rPr>
              <a:t>easy to draw, easy to remember, distinguishable </a:t>
            </a:r>
          </a:p>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24</a:t>
            </a:fld>
            <a:endParaRPr lang="en-US"/>
          </a:p>
        </p:txBody>
      </p:sp>
    </p:spTree>
    <p:extLst>
      <p:ext uri="{BB962C8B-B14F-4D97-AF65-F5344CB8AC3E}">
        <p14:creationId xmlns:p14="http://schemas.microsoft.com/office/powerpoint/2010/main" val="1367084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 feedback was given.</a:t>
            </a:r>
            <a:endParaRPr lang="en-US" dirty="0" smtClean="0"/>
          </a:p>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25</a:t>
            </a:fld>
            <a:endParaRPr lang="en-US"/>
          </a:p>
        </p:txBody>
      </p:sp>
    </p:spTree>
    <p:extLst>
      <p:ext uri="{BB962C8B-B14F-4D97-AF65-F5344CB8AC3E}">
        <p14:creationId xmlns:p14="http://schemas.microsoft.com/office/powerpoint/2010/main" val="1367084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26</a:t>
            </a:fld>
            <a:endParaRPr lang="en-US"/>
          </a:p>
        </p:txBody>
      </p:sp>
    </p:spTree>
    <p:extLst>
      <p:ext uri="{BB962C8B-B14F-4D97-AF65-F5344CB8AC3E}">
        <p14:creationId xmlns:p14="http://schemas.microsoft.com/office/powerpoint/2010/main" val="2958003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Second thing , have a box around it. </a:t>
            </a:r>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27</a:t>
            </a:fld>
            <a:endParaRPr lang="en-US"/>
          </a:p>
        </p:txBody>
      </p:sp>
    </p:spTree>
    <p:extLst>
      <p:ext uri="{BB962C8B-B14F-4D97-AF65-F5344CB8AC3E}">
        <p14:creationId xmlns:p14="http://schemas.microsoft.com/office/powerpoint/2010/main" val="1077439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what’s on</a:t>
            </a:r>
            <a:r>
              <a:rPr lang="en-US" baseline="0" dirty="0" smtClean="0"/>
              <a:t> the left and right, overview</a:t>
            </a:r>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28</a:t>
            </a:fld>
            <a:endParaRPr lang="en-US"/>
          </a:p>
        </p:txBody>
      </p:sp>
    </p:spTree>
    <p:extLst>
      <p:ext uri="{BB962C8B-B14F-4D97-AF65-F5344CB8AC3E}">
        <p14:creationId xmlns:p14="http://schemas.microsoft.com/office/powerpoint/2010/main" val="4585145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(4/28/13 02:49) -----</a:t>
            </a:r>
          </a:p>
          <a:p>
            <a:r>
              <a:rPr lang="en-US"/>
              <a:t>priminary evaluation</a:t>
            </a:r>
          </a:p>
        </p:txBody>
      </p:sp>
      <p:sp>
        <p:nvSpPr>
          <p:cNvPr id="4" name="Slide Number Placeholder 3"/>
          <p:cNvSpPr>
            <a:spLocks noGrp="1"/>
          </p:cNvSpPr>
          <p:nvPr>
            <p:ph type="sldNum" sz="quarter" idx="10"/>
          </p:nvPr>
        </p:nvSpPr>
        <p:spPr/>
        <p:txBody>
          <a:bodyPr/>
          <a:lstStyle/>
          <a:p>
            <a:fld id="{6D32601D-3F1F-2147-BF40-29662F7AD479}" type="slidenum">
              <a:rPr lang="en-US" smtClean="0"/>
              <a:t>31</a:t>
            </a:fld>
            <a:endParaRPr lang="en-US"/>
          </a:p>
        </p:txBody>
      </p:sp>
    </p:spTree>
    <p:extLst>
      <p:ext uri="{BB962C8B-B14F-4D97-AF65-F5344CB8AC3E}">
        <p14:creationId xmlns:p14="http://schemas.microsoft.com/office/powerpoint/2010/main" val="403162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Calibri"/>
                <a:ea typeface="+mn-ea"/>
                <a:cs typeface="+mn-cs"/>
              </a:rPr>
              <a:t>previous research have focused on</a:t>
            </a:r>
            <a:r>
              <a:rPr lang="en-US" sz="1200" kern="1200" baseline="0" dirty="0" smtClean="0">
                <a:solidFill>
                  <a:schemeClr val="tx1"/>
                </a:solidFill>
                <a:effectLst/>
                <a:latin typeface="Calibri"/>
                <a:ea typeface="+mn-ea"/>
                <a:cs typeface="+mn-cs"/>
              </a:rPr>
              <a:t> t</a:t>
            </a:r>
            <a:r>
              <a:rPr lang="en-US" sz="1200" kern="1200" dirty="0" smtClean="0">
                <a:solidFill>
                  <a:schemeClr val="tx1"/>
                </a:solidFill>
                <a:effectLst/>
                <a:latin typeface="Calibri"/>
                <a:ea typeface="+mn-ea"/>
                <a:cs typeface="+mn-cs"/>
              </a:rPr>
              <a:t>ools to </a:t>
            </a:r>
            <a:r>
              <a:rPr lang="en-US" sz="1200" kern="1200" dirty="0" smtClean="0">
                <a:solidFill>
                  <a:schemeClr val="tx1"/>
                </a:solidFill>
                <a:effectLst/>
                <a:latin typeface="+mn-lt"/>
                <a:ea typeface="+mn-ea"/>
                <a:cs typeface="+mn-cs"/>
              </a:rPr>
              <a:t>support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t>
            </a:r>
            <a:r>
              <a:rPr lang="en-US" sz="1200" b="1" kern="1200" dirty="0" smtClean="0">
                <a:solidFill>
                  <a:schemeClr val="tx1"/>
                </a:solidFill>
                <a:effectLst/>
                <a:latin typeface="+mn-lt"/>
                <a:ea typeface="+mn-ea"/>
                <a:cs typeface="+mn-cs"/>
              </a:rPr>
              <a:t>designers</a:t>
            </a:r>
            <a:r>
              <a:rPr lang="en-US" sz="1200" kern="1200" dirty="0" smtClean="0">
                <a:solidFill>
                  <a:schemeClr val="tx1"/>
                </a:solidFill>
                <a:effectLst/>
                <a:latin typeface="+mn-lt"/>
                <a:ea typeface="+mn-ea"/>
                <a:cs typeface="+mn-cs"/>
              </a:rPr>
              <a:t> or developers to</a:t>
            </a:r>
            <a:r>
              <a:rPr lang="en-US" sz="1200" kern="1200" baseline="0" dirty="0" smtClean="0">
                <a:solidFill>
                  <a:schemeClr val="tx1"/>
                </a:solidFill>
                <a:effectLst/>
                <a:latin typeface="+mn-lt"/>
                <a:ea typeface="+mn-ea"/>
                <a:cs typeface="+mn-cs"/>
              </a:rPr>
              <a:t> make the</a:t>
            </a:r>
            <a:r>
              <a:rPr lang="en-US" sz="1200" kern="1200" dirty="0" smtClean="0">
                <a:solidFill>
                  <a:schemeClr val="tx1"/>
                </a:solidFill>
                <a:effectLst/>
                <a:latin typeface="+mn-lt"/>
                <a:ea typeface="+mn-ea"/>
                <a:cs typeface="+mn-cs"/>
              </a:rPr>
              <a:t> gesture creation process easier like</a:t>
            </a:r>
            <a:r>
              <a:rPr lang="en-US" sz="1200" kern="1200" baseline="0" dirty="0" smtClean="0">
                <a:solidFill>
                  <a:schemeClr val="tx1"/>
                </a:solidFill>
                <a:effectLst/>
                <a:latin typeface="+mn-lt"/>
                <a:ea typeface="+mn-ea"/>
                <a:cs typeface="+mn-cs"/>
              </a:rPr>
              <a:t> MAGIC,</a:t>
            </a:r>
            <a:r>
              <a:rPr lang="en-US" sz="1200" kern="1200" dirty="0" smtClean="0">
                <a:solidFill>
                  <a:schemeClr val="tx1"/>
                </a:solidFill>
                <a:effectLst/>
                <a:latin typeface="+mn-lt"/>
                <a:ea typeface="+mn-ea"/>
                <a:cs typeface="+mn-cs"/>
              </a:rPr>
              <a:t> Proton++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Gesture Coder.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Yet,</a:t>
            </a:r>
            <a:r>
              <a:rPr lang="en-US" sz="1200" kern="1200" baseline="0" dirty="0" smtClean="0">
                <a:solidFill>
                  <a:schemeClr val="tx1"/>
                </a:solidFill>
                <a:effectLst/>
                <a:latin typeface="+mn-lt"/>
                <a:ea typeface="+mn-ea"/>
                <a:cs typeface="+mn-cs"/>
              </a:rPr>
              <a:t> t</a:t>
            </a:r>
            <a:r>
              <a:rPr lang="en-US" dirty="0" smtClean="0"/>
              <a:t>hey are</a:t>
            </a:r>
            <a:r>
              <a:rPr lang="en-US" baseline="0" dirty="0" smtClean="0"/>
              <a:t> be</a:t>
            </a:r>
            <a:r>
              <a:rPr lang="en-US" dirty="0" smtClean="0"/>
              <a:t> generally quite complex for end-users.</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250561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composing</a:t>
            </a:r>
            <a:r>
              <a:rPr lang="en-US" baseline="0" dirty="0" smtClean="0"/>
              <a:t> a custom set, we asked participants to provide one or more reasons for selecting a gesture.  </a:t>
            </a:r>
            <a:endParaRPr lang="en-US" dirty="0" smtClean="0"/>
          </a:p>
          <a:p>
            <a:r>
              <a:rPr lang="en-US" dirty="0" smtClean="0"/>
              <a:t>And these are the top five</a:t>
            </a:r>
            <a:r>
              <a:rPr lang="en-US" baseline="0" dirty="0" smtClean="0"/>
              <a:t> reasons on the y-axis.</a:t>
            </a:r>
          </a:p>
          <a:p>
            <a:r>
              <a:rPr lang="en-US" dirty="0" smtClean="0"/>
              <a:t>As you</a:t>
            </a:r>
            <a:r>
              <a:rPr lang="en-US" baseline="0" dirty="0" smtClean="0"/>
              <a:t> might have guessed, the top 3 are ……., but what was interesting is that accuracy ranked top 4 meaning users do care about accuracy of their gestures.  </a:t>
            </a:r>
            <a:endParaRPr lang="en-US" dirty="0" smtClean="0"/>
          </a:p>
        </p:txBody>
      </p:sp>
      <p:sp>
        <p:nvSpPr>
          <p:cNvPr id="4" name="Slide Number Placeholder 3"/>
          <p:cNvSpPr>
            <a:spLocks noGrp="1"/>
          </p:cNvSpPr>
          <p:nvPr>
            <p:ph type="sldNum" sz="quarter" idx="10"/>
          </p:nvPr>
        </p:nvSpPr>
        <p:spPr/>
        <p:txBody>
          <a:bodyPr/>
          <a:lstStyle/>
          <a:p>
            <a:fld id="{6D32601D-3F1F-2147-BF40-29662F7AD479}" type="slidenum">
              <a:rPr lang="en-US" smtClean="0"/>
              <a:t>32</a:t>
            </a:fld>
            <a:endParaRPr lang="en-US"/>
          </a:p>
        </p:txBody>
      </p:sp>
    </p:spTree>
    <p:extLst>
      <p:ext uri="{BB962C8B-B14F-4D97-AF65-F5344CB8AC3E}">
        <p14:creationId xmlns:p14="http://schemas.microsoft.com/office/powerpoint/2010/main" val="1373552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responses were generally positive, 18</a:t>
            </a:r>
            <a:r>
              <a:rPr lang="en-US" baseline="0" dirty="0" smtClean="0"/>
              <a:t> out of 20 </a:t>
            </a:r>
            <a:r>
              <a:rPr lang="en-US" dirty="0" smtClean="0"/>
              <a:t>participants felt</a:t>
            </a:r>
            <a:r>
              <a:rPr lang="en-US" baseline="0" dirty="0" smtClean="0"/>
              <a:t> their customized gesture sets have a room for improvement </a:t>
            </a:r>
            <a:endParaRPr lang="en-US" dirty="0" smtClean="0"/>
          </a:p>
        </p:txBody>
      </p:sp>
      <p:sp>
        <p:nvSpPr>
          <p:cNvPr id="4" name="Slide Number Placeholder 3"/>
          <p:cNvSpPr>
            <a:spLocks noGrp="1"/>
          </p:cNvSpPr>
          <p:nvPr>
            <p:ph type="sldNum" sz="quarter" idx="10"/>
          </p:nvPr>
        </p:nvSpPr>
        <p:spPr/>
        <p:txBody>
          <a:bodyPr/>
          <a:lstStyle/>
          <a:p>
            <a:fld id="{6D32601D-3F1F-2147-BF40-29662F7AD479}" type="slidenum">
              <a:rPr lang="en-US" smtClean="0"/>
              <a:t>33</a:t>
            </a:fld>
            <a:endParaRPr lang="en-US"/>
          </a:p>
        </p:txBody>
      </p:sp>
    </p:spTree>
    <p:extLst>
      <p:ext uri="{BB962C8B-B14F-4D97-AF65-F5344CB8AC3E}">
        <p14:creationId xmlns:p14="http://schemas.microsoft.com/office/powerpoint/2010/main" val="2314192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We simulated</a:t>
            </a:r>
            <a:r>
              <a:rPr lang="en-US" b="1" baseline="0" dirty="0" smtClean="0"/>
              <a:t> the recognition accuracy of the customized gesture set using $N recognizer.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baseline="0" dirty="0" smtClean="0"/>
              <a:t>We used this recognizer because it requires relatively small number of training examples, but please note that the results are primary since $N is mainly for symbols and shapes.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a:t>
            </a:r>
            <a:r>
              <a:rPr lang="en-US" baseline="0" dirty="0" smtClean="0"/>
              <a:t> graph shows the recognition accuracy we got from 5-fold cross validation.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recognition accuracy was 76.4% with one example, and 88% percent with four training examples, which did not exceed 90%.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baseline="0" dirty="0" smtClean="0"/>
              <a:t>We ran another simulation using only initial gesture as a training example</a:t>
            </a:r>
            <a:r>
              <a:rPr lang="en-US" baseline="0" dirty="0" smtClean="0"/>
              <a:t> because users often perform a batch of customizations at once, and the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Recognition rate got even lower.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solidFill>
                <a:srgbClr val="595959"/>
              </a:solidFill>
              <a:latin typeface="Gill Sans Light"/>
              <a:cs typeface="Gill Sans Light"/>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862118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Clearly,</a:t>
            </a:r>
            <a:r>
              <a:rPr lang="en-US" b="1" baseline="0" dirty="0" smtClean="0"/>
              <a:t> </a:t>
            </a:r>
            <a:endParaRPr lang="en-US" b="1" dirty="0"/>
          </a:p>
        </p:txBody>
      </p:sp>
      <p:sp>
        <p:nvSpPr>
          <p:cNvPr id="4" name="Slide Number Placeholder 3"/>
          <p:cNvSpPr>
            <a:spLocks noGrp="1"/>
          </p:cNvSpPr>
          <p:nvPr>
            <p:ph type="sldNum" sz="quarter" idx="10"/>
          </p:nvPr>
        </p:nvSpPr>
        <p:spPr/>
        <p:txBody>
          <a:bodyPr/>
          <a:lstStyle/>
          <a:p>
            <a:fld id="{6D32601D-3F1F-2147-BF40-29662F7AD479}" type="slidenum">
              <a:rPr lang="en-US" smtClean="0"/>
              <a:t>35</a:t>
            </a:fld>
            <a:endParaRPr lang="en-US"/>
          </a:p>
        </p:txBody>
      </p:sp>
    </p:spTree>
    <p:extLst>
      <p:ext uri="{BB962C8B-B14F-4D97-AF65-F5344CB8AC3E}">
        <p14:creationId xmlns:p14="http://schemas.microsoft.com/office/powerpoint/2010/main" val="35629111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Now, we know that typical end users do have difficulty in creating good quality gestures in terms of user’s satisfaction and recognition</a:t>
            </a:r>
            <a:r>
              <a:rPr lang="en-US" baseline="0" dirty="0" smtClean="0"/>
              <a:t> accuracy, </a:t>
            </a:r>
            <a:r>
              <a:rPr lang="en-US" dirty="0" smtClean="0"/>
              <a:t>it may</a:t>
            </a:r>
            <a:r>
              <a:rPr lang="en-US" baseline="0" dirty="0" smtClean="0"/>
              <a:t> be useful for a system to recommend to users how to improve their gestures. </a:t>
            </a:r>
          </a:p>
          <a:p>
            <a:r>
              <a:rPr lang="en-US" dirty="0" smtClean="0"/>
              <a:t>Because, the recognition rate will go down if gestures</a:t>
            </a:r>
            <a:r>
              <a:rPr lang="en-US" baseline="0" dirty="0" smtClean="0"/>
              <a:t> are </a:t>
            </a:r>
            <a:r>
              <a:rPr lang="en-US" dirty="0" smtClean="0"/>
              <a:t>similar, we studied the distinctness of 9 touchscreen gesture features to provide better feature-based</a:t>
            </a:r>
            <a:r>
              <a:rPr lang="en-US" baseline="0" dirty="0" smtClean="0"/>
              <a:t> </a:t>
            </a:r>
            <a:r>
              <a:rPr lang="en-US" dirty="0" smtClean="0"/>
              <a:t>recommendations.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 the question would be “What</a:t>
            </a:r>
            <a:r>
              <a:rPr lang="en-US" baseline="0" dirty="0" smtClean="0"/>
              <a:t> features do users rely on the most and the least to distinguish between gestures?”</a:t>
            </a:r>
          </a:p>
        </p:txBody>
      </p:sp>
      <p:sp>
        <p:nvSpPr>
          <p:cNvPr id="4" name="Slide Number Placeholder 3"/>
          <p:cNvSpPr>
            <a:spLocks noGrp="1"/>
          </p:cNvSpPr>
          <p:nvPr>
            <p:ph type="sldNum" sz="quarter" idx="10"/>
          </p:nvPr>
        </p:nvSpPr>
        <p:spPr/>
        <p:txBody>
          <a:bodyPr/>
          <a:lstStyle/>
          <a:p>
            <a:fld id="{6D32601D-3F1F-2147-BF40-29662F7AD479}" type="slidenum">
              <a:rPr lang="en-US" smtClean="0"/>
              <a:t>36</a:t>
            </a:fld>
            <a:endParaRPr lang="en-US"/>
          </a:p>
        </p:txBody>
      </p:sp>
    </p:spTree>
    <p:extLst>
      <p:ext uri="{BB962C8B-B14F-4D97-AF65-F5344CB8AC3E}">
        <p14:creationId xmlns:p14="http://schemas.microsoft.com/office/powerpoint/2010/main" val="1243368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38471184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38471184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ask them to rank the distinguishability across features. </a:t>
            </a:r>
          </a:p>
          <a:p>
            <a:endParaRPr lang="en-US" baseline="0" dirty="0" smtClean="0"/>
          </a:p>
          <a:p>
            <a:endParaRPr lang="en-US" dirty="0" smtClean="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38471184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912336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91233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Or they focused on methods that incorporates users into the design process for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creating</a:t>
            </a:r>
            <a:r>
              <a:rPr lang="en-US" sz="1200" kern="1200" baseline="0" dirty="0" smtClean="0">
                <a:solidFill>
                  <a:schemeClr val="tx1"/>
                </a:solidFill>
                <a:effectLst/>
                <a:latin typeface="+mn-lt"/>
                <a:ea typeface="+mn-ea"/>
                <a:cs typeface="+mn-cs"/>
              </a:rPr>
              <a:t> gestures</a:t>
            </a:r>
            <a:r>
              <a:rPr lang="en-US" sz="1200" kern="1200" dirty="0" smtClean="0">
                <a:solidFill>
                  <a:schemeClr val="tx1"/>
                </a:solidFill>
                <a:effectLst/>
                <a:latin typeface="+mn-lt"/>
                <a:ea typeface="+mn-ea"/>
                <a:cs typeface="+mn-cs"/>
              </a:rPr>
              <a:t> that are</a:t>
            </a:r>
            <a:r>
              <a:rPr lang="en-US" sz="1200" kern="1200" baseline="0" dirty="0" smtClean="0">
                <a:solidFill>
                  <a:schemeClr val="tx1"/>
                </a:solidFill>
                <a:effectLst/>
                <a:latin typeface="+mn-lt"/>
                <a:ea typeface="+mn-ea"/>
                <a:cs typeface="+mn-cs"/>
              </a:rPr>
              <a:t> more i</a:t>
            </a:r>
            <a:r>
              <a:rPr lang="en-US" sz="1200" kern="1200" dirty="0" smtClean="0">
                <a:solidFill>
                  <a:schemeClr val="tx1"/>
                </a:solidFill>
                <a:effectLst/>
                <a:latin typeface="+mn-lt"/>
                <a:ea typeface="+mn-ea"/>
                <a:cs typeface="+mn-cs"/>
              </a:rPr>
              <a:t>ntuitive and more </a:t>
            </a:r>
            <a:r>
              <a:rPr lang="en-US" sz="1200" b="1" kern="1200" dirty="0" smtClean="0">
                <a:solidFill>
                  <a:schemeClr val="tx1"/>
                </a:solidFill>
                <a:effectLst/>
                <a:latin typeface="+mn-lt"/>
                <a:ea typeface="+mn-ea"/>
                <a:cs typeface="+mn-cs"/>
              </a:rPr>
              <a:t>guessable by a wide range of users</a:t>
            </a:r>
            <a:r>
              <a:rPr lang="en-US" sz="1200" kern="1200" dirty="0" smtClean="0">
                <a:solidFill>
                  <a:schemeClr val="tx1"/>
                </a:solidFill>
                <a:effectLst/>
                <a:latin typeface="+mn-lt"/>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mn-ea"/>
                <a:cs typeface="+mn-cs"/>
              </a:rPr>
              <a:t>The</a:t>
            </a:r>
            <a:r>
              <a:rPr lang="en-US" sz="1200" b="1" kern="1200" baseline="0" dirty="0" smtClean="0">
                <a:solidFill>
                  <a:schemeClr val="tx1"/>
                </a:solidFill>
                <a:effectLst/>
                <a:latin typeface="+mn-lt"/>
                <a:ea typeface="+mn-ea"/>
                <a:cs typeface="+mn-cs"/>
              </a:rPr>
              <a:t> output from this process is then, again, used by professional designers.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a:t>
            </a:r>
            <a:r>
              <a:rPr lang="en-US" baseline="0" dirty="0" smtClean="0"/>
              <a:t> contrast, </a:t>
            </a:r>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32601D-3F1F-2147-BF40-29662F7AD479}" type="slidenum">
              <a:rPr lang="en-US" smtClean="0"/>
              <a:t>4</a:t>
            </a:fld>
            <a:endParaRPr lang="en-US"/>
          </a:p>
        </p:txBody>
      </p:sp>
    </p:spTree>
    <p:extLst>
      <p:ext uri="{BB962C8B-B14F-4D97-AF65-F5344CB8AC3E}">
        <p14:creationId xmlns:p14="http://schemas.microsoft.com/office/powerpoint/2010/main" val="26988309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9123364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43</a:t>
            </a:fld>
            <a:endParaRPr lang="en-US"/>
          </a:p>
        </p:txBody>
      </p:sp>
    </p:spTree>
    <p:extLst>
      <p:ext uri="{BB962C8B-B14F-4D97-AF65-F5344CB8AC3E}">
        <p14:creationId xmlns:p14="http://schemas.microsoft.com/office/powerpoint/2010/main" val="1243368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aseline="0" dirty="0" smtClean="0"/>
              <a:t>To sum up, it is difficult for end-users to customize the interaction with their devices. </a:t>
            </a:r>
            <a:endParaRPr lang="en-US" dirty="0"/>
          </a:p>
          <a:p>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39619949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although self-defined gestures have potential benefits,</a:t>
            </a:r>
            <a:endParaRPr lang="en-US" dirty="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718805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approach that we are pursuing</a:t>
            </a:r>
            <a:r>
              <a:rPr lang="en-US" smtClean="0"/>
              <a:t>,</a:t>
            </a:r>
            <a:r>
              <a:rPr lang="en-US" baseline="0" smtClean="0"/>
              <a:t> </a:t>
            </a:r>
            <a:r>
              <a:rPr lang="en-US" smtClean="0"/>
              <a:t>Mixed</a:t>
            </a:r>
            <a:r>
              <a:rPr lang="en-US" dirty="0" smtClean="0"/>
              <a:t>-initiative</a:t>
            </a:r>
            <a:r>
              <a:rPr lang="en-US" baseline="0" dirty="0" smtClean="0"/>
              <a:t> support: A computer-human interaction in which either the computer or the human can take initiative and decide what to do next. </a:t>
            </a:r>
            <a:endParaRPr lang="en-US" dirty="0" smtClean="0"/>
          </a:p>
          <a:p>
            <a:r>
              <a:rPr lang="en-US" dirty="0" smtClean="0"/>
              <a:t>Visual designs , explain more what mixed-initiative</a:t>
            </a:r>
            <a:r>
              <a:rPr lang="en-US" baseline="0" dirty="0" smtClean="0"/>
              <a:t> supports. Future work. We are working on… </a:t>
            </a:r>
          </a:p>
          <a:p>
            <a:endParaRPr lang="en-US" baseline="0" dirty="0" smtClean="0"/>
          </a:p>
          <a:p>
            <a:endParaRPr lang="en-US" baseline="0" dirty="0" smtClean="0"/>
          </a:p>
          <a:p>
            <a:endParaRPr lang="en-US" baseline="0" dirty="0" smtClean="0"/>
          </a:p>
          <a:p>
            <a:r>
              <a:rPr lang="en-US" sz="3200" dirty="0" smtClean="0">
                <a:latin typeface="Gill Sans"/>
                <a:cs typeface="Gill Sans"/>
              </a:rPr>
              <a:t>The support needs to </a:t>
            </a:r>
            <a:r>
              <a:rPr lang="en-US" sz="3200" b="1" dirty="0" smtClean="0">
                <a:latin typeface="Gill Sans"/>
                <a:cs typeface="Gill Sans"/>
              </a:rPr>
              <a:t>balance</a:t>
            </a:r>
            <a:r>
              <a:rPr lang="en-US" sz="3200" dirty="0" smtClean="0">
                <a:latin typeface="Gill Sans"/>
                <a:cs typeface="Gill Sans"/>
              </a:rPr>
              <a:t>:</a:t>
            </a:r>
          </a:p>
          <a:p>
            <a:pPr marL="914400" lvl="1" indent="-457200">
              <a:buFont typeface="Arial"/>
              <a:buChar char="•"/>
            </a:pPr>
            <a:r>
              <a:rPr lang="en-US" sz="2800" dirty="0" smtClean="0">
                <a:latin typeface="Gill Sans"/>
                <a:cs typeface="Gill Sans"/>
              </a:rPr>
              <a:t>Users’ preference and their ability to </a:t>
            </a:r>
          </a:p>
          <a:p>
            <a:pPr lvl="1"/>
            <a:r>
              <a:rPr lang="en-US" sz="2800" dirty="0" smtClean="0">
                <a:latin typeface="Gill Sans"/>
                <a:cs typeface="Gill Sans"/>
              </a:rPr>
              <a:t>									manipulate features</a:t>
            </a:r>
          </a:p>
          <a:p>
            <a:pPr marL="914400" lvl="1" indent="-457200">
              <a:buFont typeface="Arial"/>
              <a:buChar char="•"/>
            </a:pPr>
            <a:r>
              <a:rPr lang="en-US" sz="2800" dirty="0" smtClean="0">
                <a:latin typeface="Gill Sans"/>
                <a:cs typeface="Gill Sans"/>
              </a:rPr>
              <a:t>Distinguishability for the recognizer</a:t>
            </a:r>
            <a:endParaRPr lang="en-US" sz="3200" dirty="0" smtClean="0">
              <a:latin typeface="Gill Sans"/>
              <a:cs typeface="Gill Sans"/>
            </a:endParaRPr>
          </a:p>
          <a:p>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46</a:t>
            </a:fld>
            <a:endParaRPr lang="en-US"/>
          </a:p>
        </p:txBody>
      </p:sp>
    </p:spTree>
    <p:extLst>
      <p:ext uri="{BB962C8B-B14F-4D97-AF65-F5344CB8AC3E}">
        <p14:creationId xmlns:p14="http://schemas.microsoft.com/office/powerpoint/2010/main" val="4199794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our focus is on supporting end-users, not professional</a:t>
            </a:r>
            <a:r>
              <a:rPr lang="en-US" sz="1200" kern="1200" baseline="0" dirty="0" smtClean="0">
                <a:solidFill>
                  <a:schemeClr val="tx1"/>
                </a:solidFill>
                <a:effectLst/>
                <a:latin typeface="+mn-lt"/>
                <a:ea typeface="+mn-ea"/>
                <a:cs typeface="+mn-cs"/>
              </a:rPr>
              <a:t> designers,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mn-lt"/>
                <a:ea typeface="+mn-ea"/>
                <a:cs typeface="+mn-cs"/>
              </a:rPr>
              <a:t>for </a:t>
            </a:r>
            <a:r>
              <a:rPr lang="en-US" sz="1200" kern="1200" dirty="0" smtClean="0">
                <a:solidFill>
                  <a:schemeClr val="tx1"/>
                </a:solidFill>
                <a:effectLst/>
                <a:latin typeface="+mn-lt"/>
                <a:ea typeface="+mn-ea"/>
                <a:cs typeface="+mn-cs"/>
              </a:rPr>
              <a:t>creating personal gestures</a:t>
            </a:r>
            <a:r>
              <a:rPr lang="en-US" sz="1200" kern="1200" baseline="0" dirty="0" smtClean="0">
                <a:solidFill>
                  <a:schemeClr val="tx1"/>
                </a:solidFill>
                <a:effectLst/>
                <a:latin typeface="+mn-lt"/>
                <a:ea typeface="+mn-ea"/>
                <a:cs typeface="+mn-cs"/>
              </a:rPr>
              <a:t> for a single user, not for a wide range of users.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mn-lt"/>
                <a:ea typeface="+mn-ea"/>
                <a:cs typeface="+mn-cs"/>
              </a:rPr>
              <a:t>But, why?</a:t>
            </a:r>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5</a:t>
            </a:fld>
            <a:endParaRPr lang="en-US"/>
          </a:p>
        </p:txBody>
      </p:sp>
    </p:spTree>
    <p:extLst>
      <p:ext uri="{BB962C8B-B14F-4D97-AF65-F5344CB8AC3E}">
        <p14:creationId xmlns:p14="http://schemas.microsoft.com/office/powerpoint/2010/main" val="2698830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mn-lt"/>
                <a:ea typeface="+mn-ea"/>
                <a:cs typeface="+mn-cs"/>
              </a:rPr>
              <a:t>Why do we want to support gesture customization for end-users unlike the others?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That is because</a:t>
            </a:r>
            <a:endParaRPr lang="en-US" dirty="0"/>
          </a:p>
        </p:txBody>
      </p:sp>
      <p:sp>
        <p:nvSpPr>
          <p:cNvPr id="4" name="Slide Number Placeholder 3"/>
          <p:cNvSpPr>
            <a:spLocks noGrp="1"/>
          </p:cNvSpPr>
          <p:nvPr>
            <p:ph type="sldNum" sz="quarter" idx="10"/>
          </p:nvPr>
        </p:nvSpPr>
        <p:spPr/>
        <p:txBody>
          <a:bodyPr/>
          <a:lstStyle/>
          <a:p>
            <a:fld id="{6D32601D-3F1F-2147-BF40-29662F7AD479}" type="slidenum">
              <a:rPr lang="en-US" smtClean="0"/>
              <a:t>6</a:t>
            </a:fld>
            <a:endParaRPr lang="en-US"/>
          </a:p>
        </p:txBody>
      </p:sp>
    </p:spTree>
    <p:extLst>
      <p:ext uri="{BB962C8B-B14F-4D97-AF65-F5344CB8AC3E}">
        <p14:creationId xmlns:p14="http://schemas.microsoft.com/office/powerpoint/2010/main" val="2698830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Calibri"/>
                <a:ea typeface="+mn-ea"/>
                <a:cs typeface="+mn-cs"/>
              </a:rPr>
              <a:t>There are potential</a:t>
            </a:r>
            <a:r>
              <a:rPr lang="en-US" sz="1200" kern="1200" baseline="0" dirty="0" smtClean="0">
                <a:solidFill>
                  <a:schemeClr val="tx1"/>
                </a:solidFill>
                <a:effectLst/>
                <a:latin typeface="Calibri"/>
                <a:ea typeface="+mn-ea"/>
                <a:cs typeface="+mn-cs"/>
              </a:rPr>
              <a:t> benefits of </a:t>
            </a:r>
            <a:r>
              <a:rPr lang="en-US" sz="1200" kern="1200" dirty="0" smtClean="0">
                <a:solidFill>
                  <a:schemeClr val="tx1"/>
                </a:solidFill>
                <a:effectLst/>
                <a:latin typeface="Calibri"/>
                <a:ea typeface="+mn-ea"/>
                <a:cs typeface="+mn-cs"/>
              </a:rPr>
              <a:t>having self-defined</a:t>
            </a:r>
            <a:r>
              <a:rPr lang="en-US" sz="1200" kern="1200" baseline="0" dirty="0" smtClean="0">
                <a:solidFill>
                  <a:schemeClr val="tx1"/>
                </a:solidFill>
                <a:effectLst/>
                <a:latin typeface="Calibri"/>
                <a:ea typeface="+mn-ea"/>
                <a:cs typeface="+mn-cs"/>
              </a:rPr>
              <a:t> gestures </a:t>
            </a:r>
            <a:r>
              <a:rPr lang="en-US" sz="1200" kern="1200" dirty="0" smtClean="0">
                <a:solidFill>
                  <a:schemeClr val="tx1"/>
                </a:solidFill>
                <a:effectLst/>
                <a:latin typeface="Calibri"/>
                <a:ea typeface="+mn-ea"/>
                <a:cs typeface="+mn-cs"/>
              </a:rPr>
              <a:t>in terms of memorability, efficiency, and accessibility.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Calibri"/>
              <a:ea typeface="+mn-ea"/>
              <a:cs typeface="+mn-cs"/>
            </a:endParaRP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1718805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Nacenta</a:t>
            </a:r>
            <a:r>
              <a:rPr lang="en-US" dirty="0" smtClean="0"/>
              <a:t> et al.,</a:t>
            </a:r>
            <a:r>
              <a:rPr lang="en-US" baseline="0" dirty="0" smtClean="0"/>
              <a:t> paper has shown that u</a:t>
            </a:r>
            <a:r>
              <a:rPr lang="en-US" dirty="0" smtClean="0"/>
              <a:t>sers tend to remember</a:t>
            </a:r>
            <a:r>
              <a:rPr lang="en-US" baseline="0" dirty="0" smtClean="0"/>
              <a:t> gestures that they’ve created better than the gestures that someone else has created.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http://</a:t>
            </a:r>
            <a:r>
              <a:rPr lang="en-US" dirty="0" err="1" smtClean="0"/>
              <a:t>duplexchick.com</a:t>
            </a:r>
            <a:r>
              <a:rPr lang="en-US" dirty="0" smtClean="0"/>
              <a:t>/files/2011/10/aha-moment-300x213.jpg</a:t>
            </a:r>
          </a:p>
          <a:p>
            <a:r>
              <a:rPr lang="en-US" dirty="0" smtClean="0"/>
              <a:t>http://</a:t>
            </a:r>
            <a:r>
              <a:rPr lang="en-US" dirty="0" err="1" smtClean="0"/>
              <a:t>content.lessonplanet.com</a:t>
            </a:r>
            <a:r>
              <a:rPr lang="en-US" dirty="0" smtClean="0"/>
              <a:t>/articles/photos/1117/iStock_000020295304Small_large.jpg?1339710317</a:t>
            </a:r>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82590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As </a:t>
            </a:r>
            <a:r>
              <a:rPr lang="en-US" dirty="0" err="1" smtClean="0"/>
              <a:t>Ouyang</a:t>
            </a:r>
            <a:r>
              <a:rPr lang="en-US" baseline="0" dirty="0" smtClean="0"/>
              <a:t> et al. has suggested gestural shortcuts provides quick access to information,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customized gestures can be used just like customized keyboard shortcuts. </a:t>
            </a:r>
            <a:endParaRPr lang="en-US" dirty="0" smtClean="0"/>
          </a:p>
        </p:txBody>
      </p:sp>
      <p:sp>
        <p:nvSpPr>
          <p:cNvPr id="4" name="Date Placeholder 3"/>
          <p:cNvSpPr>
            <a:spLocks noGrp="1"/>
          </p:cNvSpPr>
          <p:nvPr>
            <p:ph type="dt" idx="10"/>
          </p:nvPr>
        </p:nvSpPr>
        <p:spPr/>
        <p:txBody>
          <a:bodyPr/>
          <a:lstStyle/>
          <a:p>
            <a:pPr>
              <a:defRPr/>
            </a:pPr>
            <a:r>
              <a:rPr lang="en-US" smtClean="0"/>
              <a:t>1/14/2013</a:t>
            </a:r>
            <a:endParaRPr lang="en-US"/>
          </a:p>
        </p:txBody>
      </p:sp>
      <p:sp>
        <p:nvSpPr>
          <p:cNvPr id="5" name="Slide Number Placeholder 4"/>
          <p:cNvSpPr>
            <a:spLocks noGrp="1"/>
          </p:cNvSpPr>
          <p:nvPr>
            <p:ph type="sldNum" sz="quarter" idx="11"/>
          </p:nvPr>
        </p:nvSpPr>
        <p:spPr/>
        <p:txBody>
          <a:bodyPr/>
          <a:lstStyle/>
          <a:p>
            <a:pPr>
              <a:defRPr/>
            </a:pPr>
            <a:r>
              <a:rPr lang="en-US" smtClean="0"/>
              <a:t>‹#›</a:t>
            </a:r>
            <a:endParaRPr lang="en-US"/>
          </a:p>
        </p:txBody>
      </p:sp>
    </p:spTree>
    <p:extLst>
      <p:ext uri="{BB962C8B-B14F-4D97-AF65-F5344CB8AC3E}">
        <p14:creationId xmlns:p14="http://schemas.microsoft.com/office/powerpoint/2010/main" val="2503375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98D49B-2029-4544-94C8-E9973CC4D103}" type="datetime1">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384682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DA62CB-B253-8446-B7E0-9EB23D8B6403}" type="datetime1">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2891657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D14B13-370C-2A4D-951A-4107907EA480}" type="datetime1">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676127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9E2F94-6613-E443-AA4E-1E19013DAC96}" type="datetime1">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2184104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3C59F4-9E2D-F548-BBC5-707284D4E75A}" type="datetime1">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246910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63EB78-4AE8-274D-8BC2-13E3818B167E}" type="datetime1">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56510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C3ED93-7F1C-AD4C-BBDC-DEC62BDF114D}" type="datetime1">
              <a:rPr lang="en-US" smtClean="0"/>
              <a:t>5/21/13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298976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45A6CE-9BE7-0743-9D5E-D872B465AF38}" type="datetime1">
              <a:rPr lang="en-US" smtClean="0"/>
              <a:t>5/21/13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1881627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0B1CC-630F-2941-9656-35065BEEDA68}" type="datetime1">
              <a:rPr lang="en-US" smtClean="0"/>
              <a:t>5/21/13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719705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DD4C6E-85E6-7E49-B6E3-F0BF4CAB333F}" type="datetime1">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1244178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7CAFA2-C658-524A-9F35-4C5182280664}" type="datetime1">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0E6E9-03BB-884A-BBC4-095484DDC084}" type="slidenum">
              <a:rPr lang="en-US" smtClean="0"/>
              <a:t>‹#›</a:t>
            </a:fld>
            <a:endParaRPr lang="en-US"/>
          </a:p>
        </p:txBody>
      </p:sp>
    </p:spTree>
    <p:extLst>
      <p:ext uri="{BB962C8B-B14F-4D97-AF65-F5344CB8AC3E}">
        <p14:creationId xmlns:p14="http://schemas.microsoft.com/office/powerpoint/2010/main" val="3101809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2BE895-F6DF-6642-94C5-943E6FC67901}" type="datetime1">
              <a:rPr lang="en-US" smtClean="0"/>
              <a:t>5/21/13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00E6E9-03BB-884A-BBC4-095484DDC084}" type="slidenum">
              <a:rPr lang="en-US" smtClean="0"/>
              <a:t>‹#›</a:t>
            </a:fld>
            <a:endParaRPr lang="en-US"/>
          </a:p>
        </p:txBody>
      </p:sp>
    </p:spTree>
    <p:extLst>
      <p:ext uri="{BB962C8B-B14F-4D97-AF65-F5344CB8AC3E}">
        <p14:creationId xmlns:p14="http://schemas.microsoft.com/office/powerpoint/2010/main" val="1489173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ww.cs.umd.edu/hcil/" TargetMode="External"/><Relationship Id="rId5" Type="http://schemas.openxmlformats.org/officeDocument/2006/relationships/image" Target="../media/image2.jpeg"/><Relationship Id="rId6" Type="http://schemas.openxmlformats.org/officeDocument/2006/relationships/image" Target="../media/image3.png"/><Relationship Id="rId7"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1.png"/><Relationship Id="rId1" Type="http://schemas.openxmlformats.org/officeDocument/2006/relationships/tags" Target="../tags/tag4.xml"/><Relationship Id="rId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1.png"/><Relationship Id="rId1" Type="http://schemas.openxmlformats.org/officeDocument/2006/relationships/tags" Target="../tags/tag5.xml"/><Relationship Id="rId2"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1.wdp"/><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5.png"/><Relationship Id="rId1" Type="http://schemas.openxmlformats.org/officeDocument/2006/relationships/tags" Target="../tags/tag6.xml"/><Relationship Id="rId2"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1.wdp"/><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tags" Target="../tags/tag7.xml"/><Relationship Id="rId2"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0" Type="http://schemas.openxmlformats.org/officeDocument/2006/relationships/image" Target="../media/image34.jpg"/><Relationship Id="rId21" Type="http://schemas.openxmlformats.org/officeDocument/2006/relationships/image" Target="../media/image35.jpg"/><Relationship Id="rId22" Type="http://schemas.openxmlformats.org/officeDocument/2006/relationships/image" Target="../media/image36.jpg"/><Relationship Id="rId23" Type="http://schemas.openxmlformats.org/officeDocument/2006/relationships/image" Target="../media/image37.jpg"/><Relationship Id="rId24" Type="http://schemas.openxmlformats.org/officeDocument/2006/relationships/image" Target="../media/image38.jpg"/><Relationship Id="rId25" Type="http://schemas.openxmlformats.org/officeDocument/2006/relationships/image" Target="../media/image39.jpg"/><Relationship Id="rId26" Type="http://schemas.openxmlformats.org/officeDocument/2006/relationships/image" Target="../media/image40.jpg"/><Relationship Id="rId27" Type="http://schemas.openxmlformats.org/officeDocument/2006/relationships/image" Target="../media/image41.jpg"/><Relationship Id="rId28" Type="http://schemas.openxmlformats.org/officeDocument/2006/relationships/image" Target="../media/image42.jpg"/><Relationship Id="rId29" Type="http://schemas.openxmlformats.org/officeDocument/2006/relationships/image" Target="../media/image43.jpg"/><Relationship Id="rId1" Type="http://schemas.openxmlformats.org/officeDocument/2006/relationships/tags" Target="../tags/tag8.xml"/><Relationship Id="rId2" Type="http://schemas.openxmlformats.org/officeDocument/2006/relationships/slideLayout" Target="../slideLayouts/slideLayout7.xml"/><Relationship Id="rId3" Type="http://schemas.openxmlformats.org/officeDocument/2006/relationships/notesSlide" Target="../notesSlides/notesSlide19.xml"/><Relationship Id="rId4" Type="http://schemas.openxmlformats.org/officeDocument/2006/relationships/image" Target="../media/image18.jpg"/><Relationship Id="rId5" Type="http://schemas.openxmlformats.org/officeDocument/2006/relationships/image" Target="../media/image19.jpg"/><Relationship Id="rId30" Type="http://schemas.openxmlformats.org/officeDocument/2006/relationships/image" Target="../media/image44.jpg"/><Relationship Id="rId31" Type="http://schemas.openxmlformats.org/officeDocument/2006/relationships/image" Target="../media/image45.jpg"/><Relationship Id="rId32" Type="http://schemas.openxmlformats.org/officeDocument/2006/relationships/image" Target="../media/image46.jpg"/><Relationship Id="rId9" Type="http://schemas.openxmlformats.org/officeDocument/2006/relationships/image" Target="../media/image23.jpg"/><Relationship Id="rId6" Type="http://schemas.openxmlformats.org/officeDocument/2006/relationships/image" Target="../media/image20.jpg"/><Relationship Id="rId7" Type="http://schemas.openxmlformats.org/officeDocument/2006/relationships/image" Target="../media/image21.jpg"/><Relationship Id="rId8" Type="http://schemas.openxmlformats.org/officeDocument/2006/relationships/image" Target="../media/image22.jpg"/><Relationship Id="rId33" Type="http://schemas.openxmlformats.org/officeDocument/2006/relationships/image" Target="../media/image47.jpg"/><Relationship Id="rId34" Type="http://schemas.openxmlformats.org/officeDocument/2006/relationships/image" Target="../media/image48.jpg"/><Relationship Id="rId35" Type="http://schemas.openxmlformats.org/officeDocument/2006/relationships/image" Target="../media/image49.jpg"/><Relationship Id="rId36" Type="http://schemas.openxmlformats.org/officeDocument/2006/relationships/image" Target="../media/image50.jpg"/><Relationship Id="rId10" Type="http://schemas.openxmlformats.org/officeDocument/2006/relationships/image" Target="../media/image24.jpg"/><Relationship Id="rId11" Type="http://schemas.openxmlformats.org/officeDocument/2006/relationships/image" Target="../media/image25.jpg"/><Relationship Id="rId12" Type="http://schemas.openxmlformats.org/officeDocument/2006/relationships/image" Target="../media/image26.jpg"/><Relationship Id="rId13" Type="http://schemas.openxmlformats.org/officeDocument/2006/relationships/image" Target="../media/image27.jpg"/><Relationship Id="rId14" Type="http://schemas.openxmlformats.org/officeDocument/2006/relationships/image" Target="../media/image28.jpg"/><Relationship Id="rId15" Type="http://schemas.openxmlformats.org/officeDocument/2006/relationships/image" Target="../media/image29.jpg"/><Relationship Id="rId16" Type="http://schemas.openxmlformats.org/officeDocument/2006/relationships/image" Target="../media/image30.jpg"/><Relationship Id="rId17" Type="http://schemas.openxmlformats.org/officeDocument/2006/relationships/image" Target="../media/image31.jpg"/><Relationship Id="rId18" Type="http://schemas.openxmlformats.org/officeDocument/2006/relationships/image" Target="../media/image32.jpg"/><Relationship Id="rId19" Type="http://schemas.openxmlformats.org/officeDocument/2006/relationships/image" Target="../media/image33.jpg"/><Relationship Id="rId37" Type="http://schemas.openxmlformats.org/officeDocument/2006/relationships/image" Target="../media/image51.jpg"/><Relationship Id="rId38" Type="http://schemas.openxmlformats.org/officeDocument/2006/relationships/image" Target="../media/image52.jpg"/><Relationship Id="rId39" Type="http://schemas.openxmlformats.org/officeDocument/2006/relationships/image" Target="../media/image53.jpg"/><Relationship Id="rId40" Type="http://schemas.openxmlformats.org/officeDocument/2006/relationships/image" Target="../media/image54.jpg"/><Relationship Id="rId41" Type="http://schemas.openxmlformats.org/officeDocument/2006/relationships/image" Target="../media/image55.jpg"/><Relationship Id="rId42" Type="http://schemas.openxmlformats.org/officeDocument/2006/relationships/image" Target="../media/image56.jpg"/><Relationship Id="rId43" Type="http://schemas.openxmlformats.org/officeDocument/2006/relationships/image" Target="../media/image57.jpg"/><Relationship Id="rId44" Type="http://schemas.openxmlformats.org/officeDocument/2006/relationships/image" Target="../media/image58.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5.png"/><Relationship Id="rId1" Type="http://schemas.openxmlformats.org/officeDocument/2006/relationships/tags" Target="../tags/tag1.xml"/><Relationship Id="rId2"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0" Type="http://schemas.openxmlformats.org/officeDocument/2006/relationships/image" Target="../media/image34.jpg"/><Relationship Id="rId21" Type="http://schemas.openxmlformats.org/officeDocument/2006/relationships/image" Target="../media/image35.jpg"/><Relationship Id="rId22" Type="http://schemas.openxmlformats.org/officeDocument/2006/relationships/image" Target="../media/image36.jpg"/><Relationship Id="rId23" Type="http://schemas.openxmlformats.org/officeDocument/2006/relationships/image" Target="../media/image37.jpg"/><Relationship Id="rId24" Type="http://schemas.openxmlformats.org/officeDocument/2006/relationships/image" Target="../media/image38.jpg"/><Relationship Id="rId25" Type="http://schemas.openxmlformats.org/officeDocument/2006/relationships/image" Target="../media/image39.jpg"/><Relationship Id="rId26" Type="http://schemas.openxmlformats.org/officeDocument/2006/relationships/image" Target="../media/image40.jpg"/><Relationship Id="rId27" Type="http://schemas.openxmlformats.org/officeDocument/2006/relationships/image" Target="../media/image41.jpg"/><Relationship Id="rId28" Type="http://schemas.openxmlformats.org/officeDocument/2006/relationships/image" Target="../media/image42.jpg"/><Relationship Id="rId29" Type="http://schemas.openxmlformats.org/officeDocument/2006/relationships/image" Target="../media/image43.jpg"/><Relationship Id="rId1" Type="http://schemas.openxmlformats.org/officeDocument/2006/relationships/tags" Target="../tags/tag9.xml"/><Relationship Id="rId2" Type="http://schemas.openxmlformats.org/officeDocument/2006/relationships/slideLayout" Target="../slideLayouts/slideLayout7.xml"/><Relationship Id="rId3" Type="http://schemas.openxmlformats.org/officeDocument/2006/relationships/notesSlide" Target="../notesSlides/notesSlide20.xml"/><Relationship Id="rId4" Type="http://schemas.openxmlformats.org/officeDocument/2006/relationships/image" Target="../media/image18.jpg"/><Relationship Id="rId5" Type="http://schemas.openxmlformats.org/officeDocument/2006/relationships/image" Target="../media/image19.jpg"/><Relationship Id="rId30" Type="http://schemas.openxmlformats.org/officeDocument/2006/relationships/image" Target="../media/image44.jpg"/><Relationship Id="rId31" Type="http://schemas.openxmlformats.org/officeDocument/2006/relationships/image" Target="../media/image45.jpg"/><Relationship Id="rId32" Type="http://schemas.openxmlformats.org/officeDocument/2006/relationships/image" Target="../media/image46.jpg"/><Relationship Id="rId9" Type="http://schemas.openxmlformats.org/officeDocument/2006/relationships/image" Target="../media/image23.jpg"/><Relationship Id="rId6" Type="http://schemas.openxmlformats.org/officeDocument/2006/relationships/image" Target="../media/image20.jpg"/><Relationship Id="rId7" Type="http://schemas.openxmlformats.org/officeDocument/2006/relationships/image" Target="../media/image21.jpg"/><Relationship Id="rId8" Type="http://schemas.openxmlformats.org/officeDocument/2006/relationships/image" Target="../media/image22.jpg"/><Relationship Id="rId33" Type="http://schemas.openxmlformats.org/officeDocument/2006/relationships/image" Target="../media/image47.jpg"/><Relationship Id="rId34" Type="http://schemas.openxmlformats.org/officeDocument/2006/relationships/image" Target="../media/image48.jpg"/><Relationship Id="rId35" Type="http://schemas.openxmlformats.org/officeDocument/2006/relationships/image" Target="../media/image49.jpg"/><Relationship Id="rId36" Type="http://schemas.openxmlformats.org/officeDocument/2006/relationships/image" Target="../media/image50.jpg"/><Relationship Id="rId10" Type="http://schemas.openxmlformats.org/officeDocument/2006/relationships/image" Target="../media/image24.jpg"/><Relationship Id="rId11" Type="http://schemas.openxmlformats.org/officeDocument/2006/relationships/image" Target="../media/image25.jpg"/><Relationship Id="rId12" Type="http://schemas.openxmlformats.org/officeDocument/2006/relationships/image" Target="../media/image26.jpg"/><Relationship Id="rId13" Type="http://schemas.openxmlformats.org/officeDocument/2006/relationships/image" Target="../media/image27.jpg"/><Relationship Id="rId14" Type="http://schemas.openxmlformats.org/officeDocument/2006/relationships/image" Target="../media/image28.jpg"/><Relationship Id="rId15" Type="http://schemas.openxmlformats.org/officeDocument/2006/relationships/image" Target="../media/image29.jpg"/><Relationship Id="rId16" Type="http://schemas.openxmlformats.org/officeDocument/2006/relationships/image" Target="../media/image30.jpg"/><Relationship Id="rId17" Type="http://schemas.openxmlformats.org/officeDocument/2006/relationships/image" Target="../media/image31.jpg"/><Relationship Id="rId18" Type="http://schemas.openxmlformats.org/officeDocument/2006/relationships/image" Target="../media/image32.jpg"/><Relationship Id="rId19" Type="http://schemas.openxmlformats.org/officeDocument/2006/relationships/image" Target="../media/image33.jpg"/><Relationship Id="rId37" Type="http://schemas.openxmlformats.org/officeDocument/2006/relationships/image" Target="../media/image51.jpg"/><Relationship Id="rId38" Type="http://schemas.openxmlformats.org/officeDocument/2006/relationships/image" Target="../media/image52.jpg"/><Relationship Id="rId39" Type="http://schemas.openxmlformats.org/officeDocument/2006/relationships/image" Target="../media/image53.jpg"/><Relationship Id="rId40" Type="http://schemas.openxmlformats.org/officeDocument/2006/relationships/image" Target="../media/image54.jpg"/><Relationship Id="rId41" Type="http://schemas.openxmlformats.org/officeDocument/2006/relationships/image" Target="../media/image55.jpg"/><Relationship Id="rId42" Type="http://schemas.openxmlformats.org/officeDocument/2006/relationships/image" Target="../media/image56.jpg"/><Relationship Id="rId43" Type="http://schemas.openxmlformats.org/officeDocument/2006/relationships/image" Target="../media/image57.jpg"/><Relationship Id="rId44" Type="http://schemas.openxmlformats.org/officeDocument/2006/relationships/image" Target="../media/image58.jpg"/></Relationships>
</file>

<file path=ppt/slides/_rels/slide21.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7.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1.wdp"/><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1.wdp"/><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chart" Target="../charts/chart1.xml"/></Relationships>
</file>

<file path=ppt/slides/_rels/slide33.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7.xml"/><Relationship Id="rId3"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chart" Target="../charts/chart2.xml"/><Relationship Id="rId1" Type="http://schemas.openxmlformats.org/officeDocument/2006/relationships/tags" Target="../tags/tag12.xml"/><Relationship Id="rId2"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2.png"/><Relationship Id="rId6"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2.png"/><Relationship Id="rId6"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7.xml"/><Relationship Id="rId3"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7.xml"/><Relationship Id="rId3"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7.xml"/><Relationship Id="rId3"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2.png"/><Relationship Id="rId6"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3" Type="http://schemas.openxmlformats.org/officeDocument/2006/relationships/hyperlink" Target="http://www.cs.umd.edu/hcil/" TargetMode="External"/><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7.png"/><Relationship Id="rId1" Type="http://schemas.openxmlformats.org/officeDocument/2006/relationships/tags" Target="../tags/tag2.xml"/><Relationship Id="rId2"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7.png"/><Relationship Id="rId1" Type="http://schemas.openxmlformats.org/officeDocument/2006/relationships/tags" Target="../tags/tag3.xml"/><Relationship Id="rId2"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562601" y="787400"/>
            <a:ext cx="3200401" cy="5588000"/>
            <a:chOff x="4419600" y="1216764"/>
            <a:chExt cx="2370897" cy="3900237"/>
          </a:xfrm>
        </p:grpSpPr>
        <p:sp>
          <p:nvSpPr>
            <p:cNvPr id="17" name="Freeform 16"/>
            <p:cNvSpPr/>
            <p:nvPr/>
          </p:nvSpPr>
          <p:spPr>
            <a:xfrm>
              <a:off x="4419600" y="1216764"/>
              <a:ext cx="1612075" cy="1483976"/>
            </a:xfrm>
            <a:custGeom>
              <a:avLst/>
              <a:gdLst>
                <a:gd name="connsiteX0" fmla="*/ 0 w 1608660"/>
                <a:gd name="connsiteY0" fmla="*/ 493847 h 1481540"/>
                <a:gd name="connsiteX1" fmla="*/ 258737 w 1608660"/>
                <a:gd name="connsiteY1" fmla="*/ 329231 h 1481540"/>
                <a:gd name="connsiteX2" fmla="*/ 399866 w 1608660"/>
                <a:gd name="connsiteY2" fmla="*/ 235165 h 1481540"/>
                <a:gd name="connsiteX3" fmla="*/ 540995 w 1608660"/>
                <a:gd name="connsiteY3" fmla="*/ 117583 h 1481540"/>
                <a:gd name="connsiteX4" fmla="*/ 776211 w 1608660"/>
                <a:gd name="connsiteY4" fmla="*/ 47033 h 1481540"/>
                <a:gd name="connsiteX5" fmla="*/ 917340 w 1608660"/>
                <a:gd name="connsiteY5" fmla="*/ 0 h 1481540"/>
                <a:gd name="connsiteX6" fmla="*/ 1081991 w 1608660"/>
                <a:gd name="connsiteY6" fmla="*/ 47033 h 1481540"/>
                <a:gd name="connsiteX7" fmla="*/ 1129034 w 1608660"/>
                <a:gd name="connsiteY7" fmla="*/ 305715 h 1481540"/>
                <a:gd name="connsiteX8" fmla="*/ 870297 w 1608660"/>
                <a:gd name="connsiteY8" fmla="*/ 540880 h 1481540"/>
                <a:gd name="connsiteX9" fmla="*/ 776211 w 1608660"/>
                <a:gd name="connsiteY9" fmla="*/ 681979 h 1481540"/>
                <a:gd name="connsiteX10" fmla="*/ 635081 w 1608660"/>
                <a:gd name="connsiteY10" fmla="*/ 870111 h 1481540"/>
                <a:gd name="connsiteX11" fmla="*/ 611560 w 1608660"/>
                <a:gd name="connsiteY11" fmla="*/ 940660 h 1481540"/>
                <a:gd name="connsiteX12" fmla="*/ 682124 w 1608660"/>
                <a:gd name="connsiteY12" fmla="*/ 964177 h 1481540"/>
                <a:gd name="connsiteX13" fmla="*/ 870297 w 1608660"/>
                <a:gd name="connsiteY13" fmla="*/ 940660 h 1481540"/>
                <a:gd name="connsiteX14" fmla="*/ 1081991 w 1608660"/>
                <a:gd name="connsiteY14" fmla="*/ 893627 h 1481540"/>
                <a:gd name="connsiteX15" fmla="*/ 1528900 w 1608660"/>
                <a:gd name="connsiteY15" fmla="*/ 917144 h 1481540"/>
                <a:gd name="connsiteX16" fmla="*/ 1599465 w 1608660"/>
                <a:gd name="connsiteY16" fmla="*/ 964177 h 1481540"/>
                <a:gd name="connsiteX17" fmla="*/ 1505378 w 1608660"/>
                <a:gd name="connsiteY17" fmla="*/ 1246375 h 1481540"/>
                <a:gd name="connsiteX18" fmla="*/ 1411292 w 1608660"/>
                <a:gd name="connsiteY18" fmla="*/ 1387474 h 1481540"/>
                <a:gd name="connsiteX19" fmla="*/ 1387771 w 1608660"/>
                <a:gd name="connsiteY19" fmla="*/ 1481540 h 1481540"/>
                <a:gd name="connsiteX0" fmla="*/ 0 w 1608660"/>
                <a:gd name="connsiteY0" fmla="*/ 493847 h 1481540"/>
                <a:gd name="connsiteX1" fmla="*/ 258737 w 1608660"/>
                <a:gd name="connsiteY1" fmla="*/ 329231 h 1481540"/>
                <a:gd name="connsiteX2" fmla="*/ 540995 w 1608660"/>
                <a:gd name="connsiteY2" fmla="*/ 117583 h 1481540"/>
                <a:gd name="connsiteX3" fmla="*/ 776211 w 1608660"/>
                <a:gd name="connsiteY3" fmla="*/ 47033 h 1481540"/>
                <a:gd name="connsiteX4" fmla="*/ 917340 w 1608660"/>
                <a:gd name="connsiteY4" fmla="*/ 0 h 1481540"/>
                <a:gd name="connsiteX5" fmla="*/ 1081991 w 1608660"/>
                <a:gd name="connsiteY5" fmla="*/ 47033 h 1481540"/>
                <a:gd name="connsiteX6" fmla="*/ 1129034 w 1608660"/>
                <a:gd name="connsiteY6" fmla="*/ 305715 h 1481540"/>
                <a:gd name="connsiteX7" fmla="*/ 870297 w 1608660"/>
                <a:gd name="connsiteY7" fmla="*/ 540880 h 1481540"/>
                <a:gd name="connsiteX8" fmla="*/ 776211 w 1608660"/>
                <a:gd name="connsiteY8" fmla="*/ 681979 h 1481540"/>
                <a:gd name="connsiteX9" fmla="*/ 635081 w 1608660"/>
                <a:gd name="connsiteY9" fmla="*/ 870111 h 1481540"/>
                <a:gd name="connsiteX10" fmla="*/ 611560 w 1608660"/>
                <a:gd name="connsiteY10" fmla="*/ 940660 h 1481540"/>
                <a:gd name="connsiteX11" fmla="*/ 682124 w 1608660"/>
                <a:gd name="connsiteY11" fmla="*/ 964177 h 1481540"/>
                <a:gd name="connsiteX12" fmla="*/ 870297 w 1608660"/>
                <a:gd name="connsiteY12" fmla="*/ 940660 h 1481540"/>
                <a:gd name="connsiteX13" fmla="*/ 1081991 w 1608660"/>
                <a:gd name="connsiteY13" fmla="*/ 893627 h 1481540"/>
                <a:gd name="connsiteX14" fmla="*/ 1528900 w 1608660"/>
                <a:gd name="connsiteY14" fmla="*/ 917144 h 1481540"/>
                <a:gd name="connsiteX15" fmla="*/ 1599465 w 1608660"/>
                <a:gd name="connsiteY15" fmla="*/ 964177 h 1481540"/>
                <a:gd name="connsiteX16" fmla="*/ 1505378 w 1608660"/>
                <a:gd name="connsiteY16" fmla="*/ 1246375 h 1481540"/>
                <a:gd name="connsiteX17" fmla="*/ 1411292 w 1608660"/>
                <a:gd name="connsiteY17" fmla="*/ 1387474 h 1481540"/>
                <a:gd name="connsiteX18" fmla="*/ 1387771 w 1608660"/>
                <a:gd name="connsiteY18" fmla="*/ 1481540 h 1481540"/>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776211 w 1608660"/>
                <a:gd name="connsiteY6" fmla="*/ 684415 h 1483976"/>
                <a:gd name="connsiteX7" fmla="*/ 635081 w 1608660"/>
                <a:gd name="connsiteY7" fmla="*/ 872547 h 1483976"/>
                <a:gd name="connsiteX8" fmla="*/ 611560 w 1608660"/>
                <a:gd name="connsiteY8" fmla="*/ 943096 h 1483976"/>
                <a:gd name="connsiteX9" fmla="*/ 682124 w 1608660"/>
                <a:gd name="connsiteY9" fmla="*/ 966613 h 1483976"/>
                <a:gd name="connsiteX10" fmla="*/ 870297 w 1608660"/>
                <a:gd name="connsiteY10" fmla="*/ 943096 h 1483976"/>
                <a:gd name="connsiteX11" fmla="*/ 1081991 w 1608660"/>
                <a:gd name="connsiteY11" fmla="*/ 896063 h 1483976"/>
                <a:gd name="connsiteX12" fmla="*/ 1528900 w 1608660"/>
                <a:gd name="connsiteY12" fmla="*/ 919580 h 1483976"/>
                <a:gd name="connsiteX13" fmla="*/ 1599465 w 1608660"/>
                <a:gd name="connsiteY13" fmla="*/ 966613 h 1483976"/>
                <a:gd name="connsiteX14" fmla="*/ 1505378 w 1608660"/>
                <a:gd name="connsiteY14" fmla="*/ 1248811 h 1483976"/>
                <a:gd name="connsiteX15" fmla="*/ 1411292 w 1608660"/>
                <a:gd name="connsiteY15" fmla="*/ 1389910 h 1483976"/>
                <a:gd name="connsiteX16" fmla="*/ 1387771 w 1608660"/>
                <a:gd name="connsiteY16"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11560 w 1608660"/>
                <a:gd name="connsiteY7" fmla="*/ 943096 h 1483976"/>
                <a:gd name="connsiteX8" fmla="*/ 682124 w 1608660"/>
                <a:gd name="connsiteY8" fmla="*/ 966613 h 1483976"/>
                <a:gd name="connsiteX9" fmla="*/ 870297 w 1608660"/>
                <a:gd name="connsiteY9" fmla="*/ 943096 h 1483976"/>
                <a:gd name="connsiteX10" fmla="*/ 1081991 w 1608660"/>
                <a:gd name="connsiteY10" fmla="*/ 896063 h 1483976"/>
                <a:gd name="connsiteX11" fmla="*/ 1528900 w 1608660"/>
                <a:gd name="connsiteY11" fmla="*/ 919580 h 1483976"/>
                <a:gd name="connsiteX12" fmla="*/ 1599465 w 1608660"/>
                <a:gd name="connsiteY12" fmla="*/ 966613 h 1483976"/>
                <a:gd name="connsiteX13" fmla="*/ 1505378 w 1608660"/>
                <a:gd name="connsiteY13" fmla="*/ 1248811 h 1483976"/>
                <a:gd name="connsiteX14" fmla="*/ 1411292 w 1608660"/>
                <a:gd name="connsiteY14" fmla="*/ 1389910 h 1483976"/>
                <a:gd name="connsiteX15" fmla="*/ 1387771 w 1608660"/>
                <a:gd name="connsiteY15"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82124 w 1608660"/>
                <a:gd name="connsiteY7" fmla="*/ 966613 h 1483976"/>
                <a:gd name="connsiteX8" fmla="*/ 870297 w 1608660"/>
                <a:gd name="connsiteY8" fmla="*/ 943096 h 1483976"/>
                <a:gd name="connsiteX9" fmla="*/ 1081991 w 1608660"/>
                <a:gd name="connsiteY9" fmla="*/ 896063 h 1483976"/>
                <a:gd name="connsiteX10" fmla="*/ 1528900 w 1608660"/>
                <a:gd name="connsiteY10" fmla="*/ 919580 h 1483976"/>
                <a:gd name="connsiteX11" fmla="*/ 1599465 w 1608660"/>
                <a:gd name="connsiteY11" fmla="*/ 966613 h 1483976"/>
                <a:gd name="connsiteX12" fmla="*/ 1505378 w 1608660"/>
                <a:gd name="connsiteY12" fmla="*/ 1248811 h 1483976"/>
                <a:gd name="connsiteX13" fmla="*/ 1411292 w 1608660"/>
                <a:gd name="connsiteY13" fmla="*/ 1389910 h 1483976"/>
                <a:gd name="connsiteX14" fmla="*/ 1387771 w 1608660"/>
                <a:gd name="connsiteY14" fmla="*/ 1483976 h 1483976"/>
                <a:gd name="connsiteX0" fmla="*/ 0 w 1624557"/>
                <a:gd name="connsiteY0" fmla="*/ 496283 h 1483976"/>
                <a:gd name="connsiteX1" fmla="*/ 540995 w 1624557"/>
                <a:gd name="connsiteY1" fmla="*/ 120019 h 1483976"/>
                <a:gd name="connsiteX2" fmla="*/ 917340 w 1624557"/>
                <a:gd name="connsiteY2" fmla="*/ 2436 h 1483976"/>
                <a:gd name="connsiteX3" fmla="*/ 1081991 w 1624557"/>
                <a:gd name="connsiteY3" fmla="*/ 49469 h 1483976"/>
                <a:gd name="connsiteX4" fmla="*/ 1129034 w 1624557"/>
                <a:gd name="connsiteY4" fmla="*/ 308151 h 1483976"/>
                <a:gd name="connsiteX5" fmla="*/ 870297 w 1624557"/>
                <a:gd name="connsiteY5" fmla="*/ 543316 h 1483976"/>
                <a:gd name="connsiteX6" fmla="*/ 635081 w 1624557"/>
                <a:gd name="connsiteY6" fmla="*/ 872547 h 1483976"/>
                <a:gd name="connsiteX7" fmla="*/ 682124 w 1624557"/>
                <a:gd name="connsiteY7" fmla="*/ 966613 h 1483976"/>
                <a:gd name="connsiteX8" fmla="*/ 870297 w 1624557"/>
                <a:gd name="connsiteY8" fmla="*/ 943096 h 1483976"/>
                <a:gd name="connsiteX9" fmla="*/ 1081991 w 1624557"/>
                <a:gd name="connsiteY9" fmla="*/ 896063 h 1483976"/>
                <a:gd name="connsiteX10" fmla="*/ 1599465 w 1624557"/>
                <a:gd name="connsiteY10" fmla="*/ 966613 h 1483976"/>
                <a:gd name="connsiteX11" fmla="*/ 1505378 w 1624557"/>
                <a:gd name="connsiteY11" fmla="*/ 1248811 h 1483976"/>
                <a:gd name="connsiteX12" fmla="*/ 1411292 w 1624557"/>
                <a:gd name="connsiteY12" fmla="*/ 1389910 h 1483976"/>
                <a:gd name="connsiteX13" fmla="*/ 1387771 w 1624557"/>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635081 w 1612075"/>
                <a:gd name="connsiteY5" fmla="*/ 872547 h 1483976"/>
                <a:gd name="connsiteX6" fmla="*/ 682124 w 1612075"/>
                <a:gd name="connsiteY6" fmla="*/ 966613 h 1483976"/>
                <a:gd name="connsiteX7" fmla="*/ 870297 w 1612075"/>
                <a:gd name="connsiteY7" fmla="*/ 943096 h 1483976"/>
                <a:gd name="connsiteX8" fmla="*/ 1263425 w 1612075"/>
                <a:gd name="connsiteY8" fmla="*/ 884723 h 1483976"/>
                <a:gd name="connsiteX9" fmla="*/ 1599465 w 1612075"/>
                <a:gd name="connsiteY9" fmla="*/ 966613 h 1483976"/>
                <a:gd name="connsiteX10" fmla="*/ 1505378 w 1612075"/>
                <a:gd name="connsiteY10" fmla="*/ 1248811 h 1483976"/>
                <a:gd name="connsiteX11" fmla="*/ 1411292 w 1612075"/>
                <a:gd name="connsiteY11" fmla="*/ 1389910 h 1483976"/>
                <a:gd name="connsiteX12" fmla="*/ 1387771 w 1612075"/>
                <a:gd name="connsiteY12" fmla="*/ 1483976 h 148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075" h="1483976">
                  <a:moveTo>
                    <a:pt x="0" y="496283"/>
                  </a:moveTo>
                  <a:cubicBezTo>
                    <a:pt x="112707" y="417895"/>
                    <a:pt x="388105" y="202327"/>
                    <a:pt x="540995" y="120019"/>
                  </a:cubicBezTo>
                  <a:cubicBezTo>
                    <a:pt x="693885" y="37711"/>
                    <a:pt x="827174" y="14194"/>
                    <a:pt x="917340" y="2436"/>
                  </a:cubicBezTo>
                  <a:cubicBezTo>
                    <a:pt x="1007506" y="-9322"/>
                    <a:pt x="1030936" y="23947"/>
                    <a:pt x="1081991" y="49469"/>
                  </a:cubicBezTo>
                  <a:cubicBezTo>
                    <a:pt x="1183987" y="100456"/>
                    <a:pt x="1203519" y="170971"/>
                    <a:pt x="1129034" y="308151"/>
                  </a:cubicBezTo>
                  <a:cubicBezTo>
                    <a:pt x="1054549" y="445331"/>
                    <a:pt x="709566" y="762803"/>
                    <a:pt x="635081" y="872547"/>
                  </a:cubicBezTo>
                  <a:cubicBezTo>
                    <a:pt x="603719" y="943096"/>
                    <a:pt x="642921" y="954855"/>
                    <a:pt x="682124" y="966613"/>
                  </a:cubicBezTo>
                  <a:cubicBezTo>
                    <a:pt x="745336" y="966613"/>
                    <a:pt x="773414" y="956744"/>
                    <a:pt x="870297" y="943096"/>
                  </a:cubicBezTo>
                  <a:cubicBezTo>
                    <a:pt x="967180" y="929448"/>
                    <a:pt x="1141897" y="880804"/>
                    <a:pt x="1263425" y="884723"/>
                  </a:cubicBezTo>
                  <a:cubicBezTo>
                    <a:pt x="1384953" y="888642"/>
                    <a:pt x="1559140" y="905932"/>
                    <a:pt x="1599465" y="966613"/>
                  </a:cubicBezTo>
                  <a:cubicBezTo>
                    <a:pt x="1639790" y="1027294"/>
                    <a:pt x="1576660" y="1147002"/>
                    <a:pt x="1505378" y="1248811"/>
                  </a:cubicBezTo>
                  <a:cubicBezTo>
                    <a:pt x="1472955" y="1295119"/>
                    <a:pt x="1411292" y="1389910"/>
                    <a:pt x="1411292" y="1389910"/>
                  </a:cubicBezTo>
                  <a:cubicBezTo>
                    <a:pt x="1385292" y="1467896"/>
                    <a:pt x="1387771" y="1435670"/>
                    <a:pt x="1387771" y="1483976"/>
                  </a:cubicBezTo>
                </a:path>
              </a:pathLst>
            </a:custGeom>
            <a:ln w="177800" cmpd="sng"/>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pic>
          <p:nvPicPr>
            <p:cNvPr id="18" name="Picture 17"/>
            <p:cNvPicPr>
              <a:picLocks noChangeAspect="1"/>
            </p:cNvPicPr>
            <p:nvPr/>
          </p:nvPicPr>
          <p:blipFill>
            <a:blip r:embed="rId3">
              <a:clrChange>
                <a:clrFrom>
                  <a:srgbClr val="FFFFFF"/>
                </a:clrFrom>
                <a:clrTo>
                  <a:srgbClr val="FFFFFF">
                    <a:alpha val="0"/>
                  </a:srgbClr>
                </a:clrTo>
              </a:clrChange>
            </a:blip>
            <a:stretch>
              <a:fillRect/>
            </a:stretch>
          </p:blipFill>
          <p:spPr>
            <a:xfrm>
              <a:off x="5008306" y="2311913"/>
              <a:ext cx="1782191" cy="2805088"/>
            </a:xfrm>
            <a:prstGeom prst="rect">
              <a:avLst/>
            </a:prstGeom>
          </p:spPr>
        </p:pic>
      </p:grpSp>
      <p:sp>
        <p:nvSpPr>
          <p:cNvPr id="2" name="Rectangle 3"/>
          <p:cNvSpPr>
            <a:spLocks noGrp="1"/>
          </p:cNvSpPr>
          <p:nvPr>
            <p:ph type="ctrTitle" idx="4294967295"/>
          </p:nvPr>
        </p:nvSpPr>
        <p:spPr>
          <a:xfrm>
            <a:off x="304800" y="584201"/>
            <a:ext cx="8575808" cy="2200617"/>
          </a:xfrm>
        </p:spPr>
        <p:txBody>
          <a:bodyPr rtlCol="0">
            <a:noAutofit/>
          </a:bodyPr>
          <a:lstStyle/>
          <a:p>
            <a:pPr fontAlgn="auto">
              <a:spcAft>
                <a:spcPts val="0"/>
              </a:spcAft>
              <a:defRPr/>
            </a:pPr>
            <a:r>
              <a:rPr lang="en-US" sz="3600" b="1" dirty="0">
                <a:solidFill>
                  <a:schemeClr val="tx1">
                    <a:lumMod val="75000"/>
                    <a:lumOff val="25000"/>
                  </a:schemeClr>
                </a:solidFill>
                <a:latin typeface="Gill Sans"/>
                <a:cs typeface="Gill Sans"/>
              </a:rPr>
              <a:t>The Challenges and Potential of End-User Gesture </a:t>
            </a:r>
            <a:r>
              <a:rPr lang="en-US" sz="3600" b="1" dirty="0" smtClean="0">
                <a:solidFill>
                  <a:schemeClr val="tx1">
                    <a:lumMod val="75000"/>
                    <a:lumOff val="25000"/>
                  </a:schemeClr>
                </a:solidFill>
                <a:latin typeface="Gill Sans"/>
                <a:cs typeface="Gill Sans"/>
              </a:rPr>
              <a:t>Customization</a:t>
            </a:r>
            <a:endParaRPr lang="en-US" sz="3600" b="1" dirty="0">
              <a:solidFill>
                <a:schemeClr val="tx1">
                  <a:lumMod val="75000"/>
                  <a:lumOff val="25000"/>
                </a:schemeClr>
              </a:solidFill>
              <a:latin typeface="Gill Sans"/>
              <a:cs typeface="Gill Sans"/>
            </a:endParaRPr>
          </a:p>
        </p:txBody>
      </p:sp>
      <p:pic>
        <p:nvPicPr>
          <p:cNvPr id="6146" name="Picture 2" descr="Human-Computer Interaction Lab">
            <a:hlinkClick r:id="rId4"/>
          </p:cNvPr>
          <p:cNvPicPr>
            <a:picLocks noChangeAspect="1" noChangeArrowheads="1"/>
          </p:cNvPicPr>
          <p:nvPr/>
        </p:nvPicPr>
        <p:blipFill>
          <a:blip r:embed="rId5" cstate="print"/>
          <a:srcRect/>
          <a:stretch>
            <a:fillRect/>
          </a:stretch>
        </p:blipFill>
        <p:spPr bwMode="auto">
          <a:xfrm>
            <a:off x="1565516" y="5606303"/>
            <a:ext cx="882391" cy="793678"/>
          </a:xfrm>
          <a:prstGeom prst="rect">
            <a:avLst/>
          </a:prstGeom>
          <a:noFill/>
          <a:ln>
            <a:noFill/>
          </a:ln>
        </p:spPr>
      </p:pic>
      <p:sp>
        <p:nvSpPr>
          <p:cNvPr id="4" name="TextBox 3"/>
          <p:cNvSpPr txBox="1"/>
          <p:nvPr/>
        </p:nvSpPr>
        <p:spPr>
          <a:xfrm>
            <a:off x="2322222" y="2921000"/>
            <a:ext cx="4499558" cy="1354217"/>
          </a:xfrm>
          <a:prstGeom prst="rect">
            <a:avLst/>
          </a:prstGeom>
          <a:noFill/>
        </p:spPr>
        <p:txBody>
          <a:bodyPr wrap="none" rtlCol="0">
            <a:spAutoFit/>
          </a:bodyPr>
          <a:lstStyle/>
          <a:p>
            <a:pPr algn="ctr"/>
            <a:r>
              <a:rPr lang="en-US" sz="2800" dirty="0" err="1">
                <a:solidFill>
                  <a:schemeClr val="tx1">
                    <a:lumMod val="75000"/>
                    <a:lumOff val="25000"/>
                  </a:schemeClr>
                </a:solidFill>
                <a:latin typeface="Gill Sans"/>
                <a:cs typeface="Gill Sans"/>
              </a:rPr>
              <a:t>Uran</a:t>
            </a:r>
            <a:r>
              <a:rPr lang="en-US" sz="2800" dirty="0">
                <a:solidFill>
                  <a:schemeClr val="tx1">
                    <a:lumMod val="75000"/>
                    <a:lumOff val="25000"/>
                  </a:schemeClr>
                </a:solidFill>
                <a:latin typeface="Gill Sans"/>
                <a:cs typeface="Gill Sans"/>
              </a:rPr>
              <a:t> </a:t>
            </a:r>
            <a:r>
              <a:rPr lang="en-US" sz="2800" dirty="0" smtClean="0">
                <a:solidFill>
                  <a:schemeClr val="tx1">
                    <a:lumMod val="75000"/>
                    <a:lumOff val="25000"/>
                  </a:schemeClr>
                </a:solidFill>
                <a:latin typeface="Gill Sans"/>
                <a:cs typeface="Gill Sans"/>
              </a:rPr>
              <a:t>Oh</a:t>
            </a:r>
            <a:r>
              <a:rPr lang="en-US" sz="2800" baseline="30000" dirty="0" smtClean="0">
                <a:solidFill>
                  <a:schemeClr val="tx1">
                    <a:lumMod val="75000"/>
                    <a:lumOff val="25000"/>
                  </a:schemeClr>
                </a:solidFill>
                <a:latin typeface="Gill Sans"/>
                <a:cs typeface="Gill Sans"/>
              </a:rPr>
              <a:t>1</a:t>
            </a:r>
            <a:r>
              <a:rPr lang="en-US" sz="2800" dirty="0" smtClean="0">
                <a:solidFill>
                  <a:schemeClr val="tx1">
                    <a:lumMod val="75000"/>
                    <a:lumOff val="25000"/>
                  </a:schemeClr>
                </a:solidFill>
                <a:latin typeface="Gill Sans"/>
                <a:cs typeface="Gill Sans"/>
              </a:rPr>
              <a:t> and Leah Findlater</a:t>
            </a:r>
            <a:r>
              <a:rPr lang="en-US" sz="2800" baseline="30000" dirty="0" smtClean="0">
                <a:solidFill>
                  <a:schemeClr val="tx1">
                    <a:lumMod val="75000"/>
                    <a:lumOff val="25000"/>
                  </a:schemeClr>
                </a:solidFill>
                <a:latin typeface="Gill Sans"/>
                <a:cs typeface="Gill Sans"/>
              </a:rPr>
              <a:t>2</a:t>
            </a:r>
            <a:endParaRPr lang="en-US" sz="2800" dirty="0">
              <a:solidFill>
                <a:schemeClr val="tx1">
                  <a:lumMod val="75000"/>
                  <a:lumOff val="25000"/>
                </a:schemeClr>
              </a:solidFill>
              <a:latin typeface="Gill Sans"/>
              <a:cs typeface="Gill Sans"/>
            </a:endParaRPr>
          </a:p>
          <a:p>
            <a:r>
              <a:rPr lang="en-US" baseline="30000" dirty="0" smtClean="0">
                <a:solidFill>
                  <a:schemeClr val="tx1">
                    <a:lumMod val="75000"/>
                    <a:lumOff val="25000"/>
                  </a:schemeClr>
                </a:solidFill>
                <a:latin typeface="Gill Sans Light"/>
                <a:cs typeface="Gill Sans Light"/>
              </a:rPr>
              <a:t>1 </a:t>
            </a:r>
            <a:r>
              <a:rPr lang="en-US" dirty="0" smtClean="0">
                <a:solidFill>
                  <a:schemeClr val="tx1">
                    <a:lumMod val="75000"/>
                    <a:lumOff val="25000"/>
                  </a:schemeClr>
                </a:solidFill>
                <a:latin typeface="Gill Sans Light"/>
                <a:cs typeface="Gill Sans Light"/>
              </a:rPr>
              <a:t>Department </a:t>
            </a:r>
            <a:r>
              <a:rPr lang="en-US" dirty="0">
                <a:solidFill>
                  <a:schemeClr val="tx1">
                    <a:lumMod val="75000"/>
                    <a:lumOff val="25000"/>
                  </a:schemeClr>
                </a:solidFill>
                <a:latin typeface="Gill Sans Light"/>
                <a:cs typeface="Gill Sans Light"/>
              </a:rPr>
              <a:t>of Computer </a:t>
            </a:r>
            <a:r>
              <a:rPr lang="en-US" dirty="0" smtClean="0">
                <a:solidFill>
                  <a:schemeClr val="tx1">
                    <a:lumMod val="75000"/>
                    <a:lumOff val="25000"/>
                  </a:schemeClr>
                </a:solidFill>
                <a:latin typeface="Gill Sans Light"/>
                <a:cs typeface="Gill Sans Light"/>
              </a:rPr>
              <a:t>Science</a:t>
            </a:r>
          </a:p>
          <a:p>
            <a:r>
              <a:rPr lang="en-US" baseline="30000" dirty="0" smtClean="0">
                <a:solidFill>
                  <a:schemeClr val="tx1">
                    <a:lumMod val="75000"/>
                    <a:lumOff val="25000"/>
                  </a:schemeClr>
                </a:solidFill>
                <a:latin typeface="Gill Sans Light"/>
                <a:cs typeface="Gill Sans Light"/>
              </a:rPr>
              <a:t>2 </a:t>
            </a:r>
            <a:r>
              <a:rPr lang="en-US" dirty="0" smtClean="0">
                <a:solidFill>
                  <a:schemeClr val="tx1">
                    <a:lumMod val="75000"/>
                    <a:lumOff val="25000"/>
                  </a:schemeClr>
                </a:solidFill>
                <a:latin typeface="Gill Sans Light"/>
                <a:cs typeface="Gill Sans Light"/>
              </a:rPr>
              <a:t>College of Information Studies</a:t>
            </a:r>
            <a:endParaRPr lang="en-US" dirty="0">
              <a:solidFill>
                <a:schemeClr val="tx1">
                  <a:lumMod val="75000"/>
                  <a:lumOff val="25000"/>
                </a:schemeClr>
              </a:solidFill>
              <a:latin typeface="Gill Sans Light"/>
              <a:cs typeface="Gill Sans Light"/>
            </a:endParaRPr>
          </a:p>
          <a:p>
            <a:r>
              <a:rPr lang="en-US" dirty="0">
                <a:solidFill>
                  <a:schemeClr val="tx1">
                    <a:lumMod val="75000"/>
                    <a:lumOff val="25000"/>
                  </a:schemeClr>
                </a:solidFill>
                <a:latin typeface="Gill Sans Light"/>
                <a:cs typeface="Gill Sans Light"/>
              </a:rPr>
              <a:t>University of Maryland, College </a:t>
            </a:r>
            <a:r>
              <a:rPr lang="en-US" dirty="0" smtClean="0">
                <a:solidFill>
                  <a:schemeClr val="tx1">
                    <a:lumMod val="75000"/>
                    <a:lumOff val="25000"/>
                  </a:schemeClr>
                </a:solidFill>
                <a:latin typeface="Gill Sans Light"/>
                <a:cs typeface="Gill Sans Light"/>
              </a:rPr>
              <a:t>Park</a:t>
            </a:r>
            <a:endParaRPr lang="en-US" dirty="0">
              <a:solidFill>
                <a:schemeClr val="tx1">
                  <a:lumMod val="75000"/>
                  <a:lumOff val="25000"/>
                </a:schemeClr>
              </a:solidFill>
              <a:latin typeface="Gill Sans Light"/>
              <a:cs typeface="Gill Sans Light"/>
            </a:endParaRPr>
          </a:p>
        </p:txBody>
      </p:sp>
      <p:pic>
        <p:nvPicPr>
          <p:cNvPr id="6" name="Picture 5"/>
          <p:cNvPicPr>
            <a:picLocks noChangeAspect="1"/>
          </p:cNvPicPr>
          <p:nvPr/>
        </p:nvPicPr>
        <p:blipFill>
          <a:blip r:embed="rId6"/>
          <a:stretch>
            <a:fillRect/>
          </a:stretch>
        </p:blipFill>
        <p:spPr>
          <a:xfrm>
            <a:off x="771364" y="5599965"/>
            <a:ext cx="794152" cy="775435"/>
          </a:xfrm>
          <a:prstGeom prst="rect">
            <a:avLst/>
          </a:prstGeom>
        </p:spPr>
      </p:pic>
      <p:sp>
        <p:nvSpPr>
          <p:cNvPr id="5" name="Slide Number Placeholder 4"/>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pic>
        <p:nvPicPr>
          <p:cNvPr id="7" name="Picture 6"/>
          <p:cNvPicPr>
            <a:picLocks noChangeAspect="1"/>
          </p:cNvPicPr>
          <p:nvPr/>
        </p:nvPicPr>
        <p:blipFill>
          <a:blip r:embed="rId7"/>
          <a:stretch>
            <a:fillRect/>
          </a:stretch>
        </p:blipFill>
        <p:spPr>
          <a:xfrm>
            <a:off x="2447907" y="5631789"/>
            <a:ext cx="724561" cy="724561"/>
          </a:xfrm>
          <a:prstGeom prst="rect">
            <a:avLst/>
          </a:prstGeom>
        </p:spPr>
      </p:pic>
      <p:sp>
        <p:nvSpPr>
          <p:cNvPr id="3" name="TextBox 2"/>
          <p:cNvSpPr txBox="1"/>
          <p:nvPr/>
        </p:nvSpPr>
        <p:spPr>
          <a:xfrm>
            <a:off x="2656536" y="4483454"/>
            <a:ext cx="3991147" cy="369332"/>
          </a:xfrm>
          <a:prstGeom prst="rect">
            <a:avLst/>
          </a:prstGeom>
          <a:noFill/>
        </p:spPr>
        <p:txBody>
          <a:bodyPr wrap="none" rtlCol="0">
            <a:spAutoFit/>
          </a:bodyPr>
          <a:lstStyle/>
          <a:p>
            <a:r>
              <a:rPr lang="en-US" i="1" dirty="0" smtClean="0">
                <a:solidFill>
                  <a:schemeClr val="tx1">
                    <a:lumMod val="85000"/>
                    <a:lumOff val="15000"/>
                  </a:schemeClr>
                </a:solidFill>
              </a:rPr>
              <a:t>uranoh@cs.umd.edu </a:t>
            </a:r>
            <a:r>
              <a:rPr lang="en-US" dirty="0" smtClean="0">
                <a:solidFill>
                  <a:schemeClr val="tx1">
                    <a:lumMod val="85000"/>
                    <a:lumOff val="15000"/>
                  </a:schemeClr>
                </a:solidFill>
              </a:rPr>
              <a:t>| </a:t>
            </a:r>
            <a:r>
              <a:rPr lang="en-US" i="1" dirty="0" err="1" smtClean="0">
                <a:solidFill>
                  <a:schemeClr val="tx1">
                    <a:lumMod val="85000"/>
                    <a:lumOff val="15000"/>
                  </a:schemeClr>
                </a:solidFill>
              </a:rPr>
              <a:t>leahkf@umd.edu</a:t>
            </a:r>
            <a:endParaRPr lang="en-US" i="1" dirty="0">
              <a:solidFill>
                <a:schemeClr val="tx1">
                  <a:lumMod val="85000"/>
                  <a:lumOff val="15000"/>
                </a:schemeClr>
              </a:solidFill>
            </a:endParaRPr>
          </a:p>
        </p:txBody>
      </p:sp>
    </p:spTree>
    <p:extLst>
      <p:ext uri="{BB962C8B-B14F-4D97-AF65-F5344CB8AC3E}">
        <p14:creationId xmlns:p14="http://schemas.microsoft.com/office/powerpoint/2010/main" val="3043107495"/>
      </p:ext>
    </p:extLst>
  </p:cSld>
  <p:clrMapOvr>
    <a:masterClrMapping/>
  </p:clrMapOvr>
  <p:transition xmlns:p14="http://schemas.microsoft.com/office/powerpoint/2010/main" spd="slow" advTm="17688"/>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4" name="Rectangle 8"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9" name="Rectangle 10"/>
          <p:cNvSpPr>
            <a:spLocks noChangeArrowheads="1"/>
          </p:cNvSpPr>
          <p:nvPr/>
        </p:nvSpPr>
        <p:spPr bwMode="auto">
          <a:xfrm>
            <a:off x="183648" y="152399"/>
            <a:ext cx="3608680"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a:solidFill>
                  <a:schemeClr val="tx1">
                    <a:lumMod val="75000"/>
                    <a:lumOff val="25000"/>
                  </a:schemeClr>
                </a:solidFill>
                <a:latin typeface="Gill Sans"/>
                <a:cs typeface="Gill Sans"/>
              </a:rPr>
              <a:t>Accessibility</a:t>
            </a:r>
          </a:p>
        </p:txBody>
      </p:sp>
      <p:sp>
        <p:nvSpPr>
          <p:cNvPr id="13" name="Rectangle 12"/>
          <p:cNvSpPr/>
          <p:nvPr/>
        </p:nvSpPr>
        <p:spPr>
          <a:xfrm>
            <a:off x="5852098" y="2361023"/>
            <a:ext cx="2743059" cy="461665"/>
          </a:xfrm>
          <a:prstGeom prst="rect">
            <a:avLst/>
          </a:prstGeom>
        </p:spPr>
        <p:txBody>
          <a:bodyPr wrap="none">
            <a:spAutoFit/>
          </a:bodyPr>
          <a:lstStyle/>
          <a:p>
            <a:r>
              <a:rPr lang="en-US" sz="2400" dirty="0" smtClean="0">
                <a:solidFill>
                  <a:srgbClr val="404040"/>
                </a:solidFill>
                <a:latin typeface="Gill Sans Light"/>
                <a:cs typeface="Gill Sans Light"/>
              </a:rPr>
              <a:t>[Anthony </a:t>
            </a:r>
            <a:r>
              <a:rPr lang="en-US" sz="2400" dirty="0">
                <a:solidFill>
                  <a:srgbClr val="404040"/>
                </a:solidFill>
                <a:latin typeface="Gill Sans Light"/>
                <a:cs typeface="Gill Sans Light"/>
              </a:rPr>
              <a:t>et al. </a:t>
            </a:r>
            <a:r>
              <a:rPr lang="en-US" sz="2400" dirty="0" smtClean="0">
                <a:solidFill>
                  <a:srgbClr val="404040"/>
                </a:solidFill>
                <a:latin typeface="Gill Sans Light"/>
                <a:cs typeface="Gill Sans Light"/>
              </a:rPr>
              <a:t>2013]</a:t>
            </a:r>
            <a:endParaRPr lang="en-US" sz="2400" dirty="0">
              <a:solidFill>
                <a:srgbClr val="404040"/>
              </a:solidFill>
              <a:latin typeface="Gill Sans Light"/>
              <a:cs typeface="Gill Sans Light"/>
            </a:endParaRPr>
          </a:p>
        </p:txBody>
      </p:sp>
      <p:sp>
        <p:nvSpPr>
          <p:cNvPr id="15" name="Slide Number Placeholder 14"/>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89094" y="3211995"/>
            <a:ext cx="4389121" cy="3291840"/>
          </a:xfrm>
          <a:prstGeom prst="rect">
            <a:avLst/>
          </a:prstGeom>
          <a:ln>
            <a:noFill/>
          </a:ln>
          <a:effectLst>
            <a:softEdge rad="112500"/>
          </a:effectLst>
        </p:spPr>
      </p:pic>
      <p:sp>
        <p:nvSpPr>
          <p:cNvPr id="12" name="Text Box 5"/>
          <p:cNvSpPr txBox="1">
            <a:spLocks noChangeArrowheads="1"/>
          </p:cNvSpPr>
          <p:nvPr/>
        </p:nvSpPr>
        <p:spPr bwMode="auto">
          <a:xfrm>
            <a:off x="0" y="1143000"/>
            <a:ext cx="9144980" cy="1323439"/>
          </a:xfrm>
          <a:prstGeom prst="rect">
            <a:avLst/>
          </a:prstGeom>
          <a:solidFill>
            <a:schemeClr val="accent5">
              <a:lumMod val="75000"/>
              <a:alpha val="30000"/>
            </a:schemeClr>
          </a:solidFill>
          <a:ln w="9525">
            <a:noFill/>
            <a:miter lim="800000"/>
            <a:headEnd/>
            <a:tailEnd/>
          </a:ln>
        </p:spPr>
        <p:txBody>
          <a:bodyPr wrap="square">
            <a:spAutoFit/>
          </a:bodyPr>
          <a:lstStyle/>
          <a:p>
            <a:pPr fontAlgn="base">
              <a:spcBef>
                <a:spcPct val="0"/>
              </a:spcBef>
              <a:spcAft>
                <a:spcPct val="0"/>
              </a:spcAft>
            </a:pPr>
            <a:endParaRPr lang="en-US" sz="4000" dirty="0" smtClean="0">
              <a:solidFill>
                <a:schemeClr val="tx1">
                  <a:lumMod val="85000"/>
                  <a:lumOff val="15000"/>
                </a:schemeClr>
              </a:solidFill>
              <a:latin typeface="Gill Sans Light"/>
              <a:cs typeface="Gill Sans Light"/>
            </a:endParaRPr>
          </a:p>
          <a:p>
            <a:pPr fontAlgn="base">
              <a:spcBef>
                <a:spcPct val="0"/>
              </a:spcBef>
              <a:spcAft>
                <a:spcPct val="0"/>
              </a:spcAft>
            </a:pPr>
            <a:endParaRPr lang="en-US" sz="4000" dirty="0" smtClean="0">
              <a:solidFill>
                <a:schemeClr val="tx1">
                  <a:lumMod val="85000"/>
                  <a:lumOff val="15000"/>
                </a:schemeClr>
              </a:solidFill>
              <a:latin typeface="Gill Sans Light"/>
              <a:cs typeface="Gill Sans Light"/>
            </a:endParaRPr>
          </a:p>
        </p:txBody>
      </p:sp>
      <p:sp>
        <p:nvSpPr>
          <p:cNvPr id="10" name="Text Box 5"/>
          <p:cNvSpPr txBox="1">
            <a:spLocks noChangeArrowheads="1"/>
          </p:cNvSpPr>
          <p:nvPr/>
        </p:nvSpPr>
        <p:spPr bwMode="auto">
          <a:xfrm>
            <a:off x="183648" y="1135323"/>
            <a:ext cx="9410899" cy="1200329"/>
          </a:xfrm>
          <a:prstGeom prst="rect">
            <a:avLst/>
          </a:prstGeom>
          <a:solidFill>
            <a:schemeClr val="accent5">
              <a:lumMod val="75000"/>
              <a:alpha val="0"/>
            </a:schemeClr>
          </a:solidFill>
          <a:ln w="9525">
            <a:noFill/>
            <a:miter lim="800000"/>
            <a:headEnd/>
            <a:tailEnd/>
          </a:ln>
        </p:spPr>
        <p:txBody>
          <a:bodyPr wrap="square">
            <a:spAutoFit/>
          </a:bodyPr>
          <a:lstStyle/>
          <a:p>
            <a:pPr fontAlgn="base">
              <a:spcBef>
                <a:spcPct val="0"/>
              </a:spcBef>
              <a:spcAft>
                <a:spcPct val="0"/>
              </a:spcAft>
            </a:pPr>
            <a:r>
              <a:rPr lang="en-US" sz="3600" dirty="0">
                <a:solidFill>
                  <a:schemeClr val="tx1">
                    <a:lumMod val="85000"/>
                    <a:lumOff val="15000"/>
                  </a:schemeClr>
                </a:solidFill>
                <a:latin typeface="Gill Sans Light"/>
                <a:cs typeface="Gill Sans Light"/>
              </a:rPr>
              <a:t>Customized gestures may</a:t>
            </a:r>
            <a:r>
              <a:rPr lang="en-US" sz="3600" dirty="0">
                <a:solidFill>
                  <a:schemeClr val="tx1">
                    <a:lumMod val="85000"/>
                    <a:lumOff val="15000"/>
                  </a:schemeClr>
                </a:solidFill>
                <a:latin typeface="Gill Sans"/>
                <a:cs typeface="Gill Sans"/>
              </a:rPr>
              <a:t> </a:t>
            </a:r>
            <a:r>
              <a:rPr lang="en-US" sz="3600" dirty="0" smtClean="0">
                <a:solidFill>
                  <a:schemeClr val="tx1">
                    <a:lumMod val="85000"/>
                    <a:lumOff val="15000"/>
                  </a:schemeClr>
                </a:solidFill>
                <a:latin typeface="Gill Sans"/>
                <a:cs typeface="Gill Sans"/>
              </a:rPr>
              <a:t>improve accessibility</a:t>
            </a:r>
          </a:p>
          <a:p>
            <a:pPr fontAlgn="base">
              <a:spcBef>
                <a:spcPct val="0"/>
              </a:spcBef>
              <a:spcAft>
                <a:spcPct val="0"/>
              </a:spcAft>
            </a:pPr>
            <a:r>
              <a:rPr lang="en-US" sz="3600" dirty="0" smtClean="0">
                <a:solidFill>
                  <a:schemeClr val="tx1">
                    <a:lumMod val="85000"/>
                    <a:lumOff val="15000"/>
                  </a:schemeClr>
                </a:solidFill>
                <a:latin typeface="Gill Sans Light"/>
                <a:cs typeface="Gill Sans Light"/>
              </a:rPr>
              <a:t>for people with physical disabilities</a:t>
            </a:r>
            <a:endParaRPr lang="en-US" sz="3600" dirty="0">
              <a:solidFill>
                <a:schemeClr val="tx1">
                  <a:lumMod val="85000"/>
                  <a:lumOff val="15000"/>
                </a:schemeClr>
              </a:solidFill>
              <a:latin typeface="Gill Sans Light"/>
              <a:cs typeface="Gill Sans Light"/>
            </a:endParaRPr>
          </a:p>
        </p:txBody>
      </p:sp>
    </p:spTree>
    <p:extLst>
      <p:ext uri="{BB962C8B-B14F-4D97-AF65-F5344CB8AC3E}">
        <p14:creationId xmlns:p14="http://schemas.microsoft.com/office/powerpoint/2010/main" val="3697637831"/>
      </p:ext>
    </p:extLst>
  </p:cSld>
  <p:clrMapOvr>
    <a:masterClrMapping/>
  </p:clrMapOvr>
  <mc:AlternateContent xmlns:mc="http://schemas.openxmlformats.org/markup-compatibility/2006" xmlns:p14="http://schemas.microsoft.com/office/powerpoint/2010/main">
    <mc:Choice Requires="p14">
      <p:transition spd="slow" p14:dur="2000" advTm="42995"/>
    </mc:Choice>
    <mc:Fallback xmlns="">
      <p:transition xmlns:p14="http://schemas.microsoft.com/office/powerpoint/2010/main" spd="slow" advTm="42995"/>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228454"/>
            <a:ext cx="9143999" cy="5637702"/>
          </a:xfrm>
          <a:prstGeom prst="rect">
            <a:avLst/>
          </a:prstGeom>
        </p:spPr>
      </p:pic>
      <p:sp>
        <p:nvSpPr>
          <p:cNvPr id="4" name="Rectangle 7"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5" name="Rectangle 8"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9" name="TextBox 8"/>
          <p:cNvSpPr txBox="1"/>
          <p:nvPr/>
        </p:nvSpPr>
        <p:spPr>
          <a:xfrm>
            <a:off x="47928" y="318537"/>
            <a:ext cx="9448845" cy="1200329"/>
          </a:xfrm>
          <a:prstGeom prst="rect">
            <a:avLst/>
          </a:prstGeom>
          <a:noFill/>
        </p:spPr>
        <p:txBody>
          <a:bodyPr wrap="none" rtlCol="0">
            <a:spAutoFit/>
          </a:bodyPr>
          <a:lstStyle/>
          <a:p>
            <a:r>
              <a:rPr lang="en-US" sz="3600" b="1" dirty="0" smtClean="0">
                <a:solidFill>
                  <a:schemeClr val="tx1">
                    <a:lumMod val="75000"/>
                    <a:lumOff val="25000"/>
                  </a:schemeClr>
                </a:solidFill>
                <a:latin typeface="Gill Sans"/>
                <a:cs typeface="Gill Sans"/>
              </a:rPr>
              <a:t>Our Goal: To investigate the feasibility </a:t>
            </a:r>
          </a:p>
          <a:p>
            <a:r>
              <a:rPr lang="en-US" sz="3600" b="1" dirty="0" smtClean="0">
                <a:solidFill>
                  <a:schemeClr val="tx1">
                    <a:lumMod val="75000"/>
                    <a:lumOff val="25000"/>
                  </a:schemeClr>
                </a:solidFill>
                <a:latin typeface="Gill Sans"/>
                <a:cs typeface="Gill Sans"/>
              </a:rPr>
              <a:t>					of end-user gesture creation </a:t>
            </a:r>
            <a:endParaRPr lang="en-US" sz="3200" b="1" dirty="0" smtClean="0">
              <a:solidFill>
                <a:schemeClr val="tx1">
                  <a:lumMod val="75000"/>
                  <a:lumOff val="25000"/>
                </a:schemeClr>
              </a:solidFill>
              <a:latin typeface="Gill Sans"/>
              <a:cs typeface="Gill Sans"/>
            </a:endParaRPr>
          </a:p>
        </p:txBody>
      </p:sp>
      <p:sp>
        <p:nvSpPr>
          <p:cNvPr id="14" name="Slide Number Placeholder 13"/>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spTree>
    <p:custDataLst>
      <p:tags r:id="rId1"/>
    </p:custDataLst>
    <p:extLst>
      <p:ext uri="{BB962C8B-B14F-4D97-AF65-F5344CB8AC3E}">
        <p14:creationId xmlns:p14="http://schemas.microsoft.com/office/powerpoint/2010/main" val="356173528"/>
      </p:ext>
    </p:extLst>
  </p:cSld>
  <p:clrMapOvr>
    <a:masterClrMapping/>
  </p:clrMapOvr>
  <mc:AlternateContent xmlns:mc="http://schemas.openxmlformats.org/markup-compatibility/2006" xmlns:p14="http://schemas.microsoft.com/office/powerpoint/2010/main">
    <mc:Choice Requires="p14">
      <p:transition spd="slow" p14:dur="2000" advTm="17424"/>
    </mc:Choice>
    <mc:Fallback xmlns="">
      <p:transition xmlns:p14="http://schemas.microsoft.com/office/powerpoint/2010/main" spd="slow" advTm="17424"/>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228454"/>
            <a:ext cx="9143999" cy="5637702"/>
          </a:xfrm>
          <a:prstGeom prst="rect">
            <a:avLst/>
          </a:prstGeom>
        </p:spPr>
      </p:pic>
      <p:sp>
        <p:nvSpPr>
          <p:cNvPr id="4" name="Rectangle 7"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5" name="Rectangle 8"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9" name="TextBox 8"/>
          <p:cNvSpPr txBox="1"/>
          <p:nvPr/>
        </p:nvSpPr>
        <p:spPr>
          <a:xfrm>
            <a:off x="47928" y="318537"/>
            <a:ext cx="9448845" cy="1200329"/>
          </a:xfrm>
          <a:prstGeom prst="rect">
            <a:avLst/>
          </a:prstGeom>
          <a:noFill/>
        </p:spPr>
        <p:txBody>
          <a:bodyPr wrap="none" rtlCol="0">
            <a:spAutoFit/>
          </a:bodyPr>
          <a:lstStyle/>
          <a:p>
            <a:r>
              <a:rPr lang="en-US" sz="3600" b="1" dirty="0" smtClean="0">
                <a:latin typeface="Gill Sans"/>
                <a:cs typeface="Gill Sans"/>
              </a:rPr>
              <a:t>Our Goal: To investigate the feasibility </a:t>
            </a:r>
          </a:p>
          <a:p>
            <a:r>
              <a:rPr lang="en-US" sz="3600" b="1" dirty="0" smtClean="0">
                <a:latin typeface="Gill Sans"/>
                <a:cs typeface="Gill Sans"/>
              </a:rPr>
              <a:t>					of end-user gesture creation </a:t>
            </a:r>
            <a:endParaRPr lang="en-US" sz="3200" b="1" dirty="0" smtClean="0">
              <a:latin typeface="Gill Sans"/>
              <a:cs typeface="Gill Sans"/>
            </a:endParaRPr>
          </a:p>
        </p:txBody>
      </p:sp>
      <p:sp>
        <p:nvSpPr>
          <p:cNvPr id="14" name="Slide Number Placeholder 13"/>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sp>
        <p:nvSpPr>
          <p:cNvPr id="11" name="Rectangle 10"/>
          <p:cNvSpPr/>
          <p:nvPr/>
        </p:nvSpPr>
        <p:spPr>
          <a:xfrm>
            <a:off x="3042" y="12958"/>
            <a:ext cx="9144000" cy="6858000"/>
          </a:xfrm>
          <a:prstGeom prst="rect">
            <a:avLst/>
          </a:prstGeom>
          <a:solidFill>
            <a:schemeClr val="accent5">
              <a:lumMod val="20000"/>
              <a:lumOff val="80000"/>
              <a:alpha val="7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042" y="2005963"/>
            <a:ext cx="9140957" cy="707886"/>
          </a:xfrm>
          <a:prstGeom prst="rect">
            <a:avLst/>
          </a:prstGeom>
          <a:solidFill>
            <a:srgbClr val="31859C"/>
          </a:solidFill>
          <a:ln>
            <a:solidFill>
              <a:srgbClr val="595959"/>
            </a:solidFill>
          </a:ln>
        </p:spPr>
        <p:txBody>
          <a:bodyPr wrap="square">
            <a:spAutoFit/>
          </a:bodyPr>
          <a:lstStyle/>
          <a:p>
            <a:pPr algn="ctr"/>
            <a:r>
              <a:rPr lang="en-US" sz="4000" dirty="0" smtClean="0">
                <a:solidFill>
                  <a:schemeClr val="bg1"/>
                </a:solidFill>
                <a:latin typeface="Gill Sans Light"/>
                <a:cs typeface="Gill Sans Light"/>
              </a:rPr>
              <a:t> How do typical </a:t>
            </a:r>
            <a:r>
              <a:rPr lang="en-US" sz="4000" dirty="0">
                <a:solidFill>
                  <a:schemeClr val="bg1"/>
                </a:solidFill>
                <a:latin typeface="Gill Sans Light"/>
                <a:cs typeface="Gill Sans Light"/>
              </a:rPr>
              <a:t>users create </a:t>
            </a:r>
            <a:r>
              <a:rPr lang="en-US" sz="4000" dirty="0" smtClean="0">
                <a:solidFill>
                  <a:schemeClr val="bg1"/>
                </a:solidFill>
                <a:latin typeface="Gill Sans Light"/>
                <a:cs typeface="Gill Sans Light"/>
              </a:rPr>
              <a:t>gestures?</a:t>
            </a:r>
          </a:p>
        </p:txBody>
      </p:sp>
      <p:sp>
        <p:nvSpPr>
          <p:cNvPr id="6" name="Rectangle 5"/>
          <p:cNvSpPr/>
          <p:nvPr/>
        </p:nvSpPr>
        <p:spPr>
          <a:xfrm>
            <a:off x="0" y="3313622"/>
            <a:ext cx="9143999" cy="707886"/>
          </a:xfrm>
          <a:prstGeom prst="rect">
            <a:avLst/>
          </a:prstGeom>
          <a:solidFill>
            <a:srgbClr val="31859C"/>
          </a:solidFill>
          <a:ln>
            <a:solidFill>
              <a:srgbClr val="595959"/>
            </a:solidFill>
          </a:ln>
        </p:spPr>
        <p:txBody>
          <a:bodyPr wrap="square">
            <a:spAutoFit/>
          </a:bodyPr>
          <a:lstStyle/>
          <a:p>
            <a:pPr algn="ctr"/>
            <a:r>
              <a:rPr lang="en-US" sz="4000" dirty="0">
                <a:solidFill>
                  <a:schemeClr val="bg1"/>
                </a:solidFill>
                <a:latin typeface="Gill Sans Light"/>
                <a:cs typeface="Gill Sans Light"/>
              </a:rPr>
              <a:t>What are the challenges therein?</a:t>
            </a:r>
          </a:p>
        </p:txBody>
      </p:sp>
      <p:sp>
        <p:nvSpPr>
          <p:cNvPr id="3" name="Rectangle 2"/>
          <p:cNvSpPr/>
          <p:nvPr/>
        </p:nvSpPr>
        <p:spPr>
          <a:xfrm>
            <a:off x="0" y="4662880"/>
            <a:ext cx="9147042" cy="707886"/>
          </a:xfrm>
          <a:prstGeom prst="rect">
            <a:avLst/>
          </a:prstGeom>
          <a:solidFill>
            <a:srgbClr val="31859C"/>
          </a:solidFill>
          <a:ln>
            <a:solidFill>
              <a:srgbClr val="595959"/>
            </a:solidFill>
          </a:ln>
        </p:spPr>
        <p:txBody>
          <a:bodyPr wrap="square">
            <a:spAutoFit/>
          </a:bodyPr>
          <a:lstStyle/>
          <a:p>
            <a:pPr algn="ctr"/>
            <a:r>
              <a:rPr lang="en-US" sz="4000" dirty="0">
                <a:solidFill>
                  <a:schemeClr val="bg1"/>
                </a:solidFill>
                <a:latin typeface="Gill Sans Light"/>
                <a:cs typeface="Gill Sans Light"/>
              </a:rPr>
              <a:t>How </a:t>
            </a:r>
            <a:r>
              <a:rPr lang="en-US" sz="4000" dirty="0" smtClean="0">
                <a:solidFill>
                  <a:schemeClr val="bg1"/>
                </a:solidFill>
                <a:latin typeface="Gill Sans Light"/>
                <a:cs typeface="Gill Sans Light"/>
              </a:rPr>
              <a:t>can we support the process?</a:t>
            </a:r>
            <a:endParaRPr lang="en-US" sz="4000" dirty="0">
              <a:solidFill>
                <a:schemeClr val="bg1"/>
              </a:solidFill>
              <a:latin typeface="Gill Sans Light"/>
              <a:cs typeface="Gill Sans Light"/>
            </a:endParaRPr>
          </a:p>
        </p:txBody>
      </p:sp>
    </p:spTree>
    <p:custDataLst>
      <p:tags r:id="rId1"/>
    </p:custDataLst>
    <p:extLst>
      <p:ext uri="{BB962C8B-B14F-4D97-AF65-F5344CB8AC3E}">
        <p14:creationId xmlns:p14="http://schemas.microsoft.com/office/powerpoint/2010/main" val="2423017168"/>
      </p:ext>
    </p:extLst>
  </p:cSld>
  <p:clrMapOvr>
    <a:masterClrMapping/>
  </p:clrMapOvr>
  <mc:AlternateContent xmlns:mc="http://schemas.openxmlformats.org/markup-compatibility/2006" xmlns:p14="http://schemas.microsoft.com/office/powerpoint/2010/main">
    <mc:Choice Requires="p14">
      <p:transition spd="slow" p14:dur="2000" advTm="16742"/>
    </mc:Choice>
    <mc:Fallback xmlns="">
      <p:transition xmlns:p14="http://schemas.microsoft.com/office/powerpoint/2010/main" spd="slow" advTm="1674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fontAlgn="base">
              <a:spcBef>
                <a:spcPct val="0"/>
              </a:spcBef>
              <a:spcAft>
                <a:spcPct val="0"/>
              </a:spcAft>
            </a:pPr>
            <a:endParaRPr lang="en-US" sz="3200" dirty="0" smtClean="0">
              <a:solidFill>
                <a:schemeClr val="tx1">
                  <a:lumMod val="85000"/>
                  <a:lumOff val="15000"/>
                </a:schemeClr>
              </a:solidFill>
              <a:latin typeface="Gill Sans"/>
              <a:cs typeface="Gill Sans"/>
            </a:endParaRPr>
          </a:p>
          <a:p>
            <a:pPr fontAlgn="base">
              <a:spcBef>
                <a:spcPct val="0"/>
              </a:spcBef>
              <a:spcAft>
                <a:spcPct val="0"/>
              </a:spcAft>
            </a:pPr>
            <a:endParaRPr lang="en-US" sz="3200" dirty="0">
              <a:solidFill>
                <a:schemeClr val="tx1">
                  <a:lumMod val="85000"/>
                  <a:lumOff val="15000"/>
                </a:schemeClr>
              </a:solidFill>
              <a:latin typeface="Gill Sans"/>
              <a:cs typeface="Gill Sans"/>
            </a:endParaRPr>
          </a:p>
        </p:txBody>
      </p:sp>
      <p:sp>
        <p:nvSpPr>
          <p:cNvPr id="20" name="Rounded Rectangle 19"/>
          <p:cNvSpPr/>
          <p:nvPr/>
        </p:nvSpPr>
        <p:spPr>
          <a:xfrm>
            <a:off x="6062108" y="1646865"/>
            <a:ext cx="2819400" cy="4287602"/>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1" name="Rounded Rectangle 20"/>
          <p:cNvSpPr/>
          <p:nvPr/>
        </p:nvSpPr>
        <p:spPr>
          <a:xfrm>
            <a:off x="304364" y="1646865"/>
            <a:ext cx="2819400" cy="4287603"/>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smtClean="0"/>
              <a:t>v</a:t>
            </a:r>
            <a:endParaRPr lang="en-US" dirty="0"/>
          </a:p>
        </p:txBody>
      </p:sp>
      <p:sp>
        <p:nvSpPr>
          <p:cNvPr id="22" name="Text Box 11"/>
          <p:cNvSpPr txBox="1">
            <a:spLocks noChangeArrowheads="1"/>
          </p:cNvSpPr>
          <p:nvPr/>
        </p:nvSpPr>
        <p:spPr bwMode="auto">
          <a:xfrm>
            <a:off x="1117164" y="1646866"/>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262626"/>
                </a:solidFill>
                <a:latin typeface="Calibri"/>
              </a:rPr>
              <a:t>Task 1</a:t>
            </a:r>
          </a:p>
        </p:txBody>
      </p:sp>
      <p:sp>
        <p:nvSpPr>
          <p:cNvPr id="23" name="Text Box 12"/>
          <p:cNvSpPr txBox="1">
            <a:spLocks noChangeArrowheads="1"/>
          </p:cNvSpPr>
          <p:nvPr/>
        </p:nvSpPr>
        <p:spPr bwMode="auto">
          <a:xfrm>
            <a:off x="3996036" y="1646865"/>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24" name="Text Box 13"/>
          <p:cNvSpPr txBox="1">
            <a:spLocks noChangeArrowheads="1"/>
          </p:cNvSpPr>
          <p:nvPr/>
        </p:nvSpPr>
        <p:spPr bwMode="auto">
          <a:xfrm>
            <a:off x="6976508" y="1684965"/>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262626"/>
                </a:solidFill>
                <a:latin typeface="Calibri"/>
              </a:rPr>
              <a:t>Task 3</a:t>
            </a:r>
          </a:p>
        </p:txBody>
      </p:sp>
      <p:pic>
        <p:nvPicPr>
          <p:cNvPr id="28" name="Picture 27"/>
          <p:cNvPicPr>
            <a:picLocks noChangeAspect="1"/>
          </p:cNvPicPr>
          <p:nvPr/>
        </p:nvPicPr>
        <p:blipFill>
          <a:blip r:embed="rId3">
            <a:alphaModFix/>
            <a:duotone>
              <a:prstClr val="black"/>
              <a:schemeClr val="accent4">
                <a:tint val="45000"/>
                <a:satMod val="400000"/>
              </a:schemeClr>
            </a:duotone>
            <a:extLst>
              <a:ext uri="{BEBA8EAE-BF5A-486C-A8C5-ECC9F3942E4B}">
                <a14:imgProps xmlns:a14="http://schemas.microsoft.com/office/drawing/2010/main">
                  <a14:imgLayer r:embed="rId4">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304364" y="2294565"/>
            <a:ext cx="2819400" cy="2514601"/>
          </a:xfrm>
          <a:prstGeom prst="rect">
            <a:avLst/>
          </a:prstGeom>
          <a:effectLst>
            <a:softEdge rad="50800"/>
          </a:effectLst>
        </p:spPr>
      </p:pic>
      <p:sp>
        <p:nvSpPr>
          <p:cNvPr id="29" name="Rounded Rectangle 28"/>
          <p:cNvSpPr/>
          <p:nvPr/>
        </p:nvSpPr>
        <p:spPr>
          <a:xfrm>
            <a:off x="3183236" y="1646865"/>
            <a:ext cx="2819400" cy="4287602"/>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0" name="Picture 29" descr="Untitled1.png"/>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6062108" y="2294565"/>
            <a:ext cx="2819400" cy="2514600"/>
          </a:xfrm>
          <a:prstGeom prst="rect">
            <a:avLst/>
          </a:prstGeom>
          <a:ln>
            <a:noFill/>
          </a:ln>
          <a:effectLst>
            <a:softEdge rad="50800"/>
          </a:effectLst>
        </p:spPr>
      </p:pic>
      <p:pic>
        <p:nvPicPr>
          <p:cNvPr id="31" name="Picture 30" descr="rotate.png"/>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3183236" y="2294565"/>
            <a:ext cx="2804565" cy="2514600"/>
          </a:xfrm>
          <a:prstGeom prst="rect">
            <a:avLst/>
          </a:prstGeom>
          <a:ln>
            <a:noFill/>
          </a:ln>
          <a:effectLst>
            <a:softEdge rad="50800"/>
          </a:effectLst>
        </p:spPr>
      </p:pic>
      <p:sp>
        <p:nvSpPr>
          <p:cNvPr id="32" name="Text Box 11"/>
          <p:cNvSpPr txBox="1">
            <a:spLocks noChangeArrowheads="1"/>
          </p:cNvSpPr>
          <p:nvPr/>
        </p:nvSpPr>
        <p:spPr bwMode="auto">
          <a:xfrm>
            <a:off x="4072236" y="1684965"/>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262626"/>
                </a:solidFill>
                <a:latin typeface="Calibri"/>
              </a:rPr>
              <a:t>Task </a:t>
            </a:r>
            <a:r>
              <a:rPr lang="en-US" sz="2800" b="1" dirty="0" smtClean="0">
                <a:solidFill>
                  <a:srgbClr val="262626"/>
                </a:solidFill>
                <a:latin typeface="Calibri"/>
              </a:rPr>
              <a:t>2</a:t>
            </a:r>
            <a:endParaRPr lang="en-US" sz="2800" b="1" dirty="0">
              <a:solidFill>
                <a:srgbClr val="262626"/>
              </a:solidFill>
              <a:latin typeface="Calibri"/>
            </a:endParaRPr>
          </a:p>
        </p:txBody>
      </p:sp>
      <p:sp>
        <p:nvSpPr>
          <p:cNvPr id="33" name="Text Box 11"/>
          <p:cNvSpPr txBox="1">
            <a:spLocks noChangeArrowheads="1"/>
          </p:cNvSpPr>
          <p:nvPr/>
        </p:nvSpPr>
        <p:spPr bwMode="auto">
          <a:xfrm>
            <a:off x="427814" y="4825402"/>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262626"/>
                </a:solidFill>
                <a:latin typeface="Gill Sans Light"/>
                <a:cs typeface="Gill Sans Light"/>
              </a:rPr>
              <a:t>Open-Ended</a:t>
            </a:r>
          </a:p>
          <a:p>
            <a:pPr algn="ctr" fontAlgn="base">
              <a:spcBef>
                <a:spcPct val="0"/>
              </a:spcBef>
              <a:spcAft>
                <a:spcPct val="0"/>
              </a:spcAft>
            </a:pPr>
            <a:r>
              <a:rPr lang="en-US" sz="2800" dirty="0" smtClean="0">
                <a:solidFill>
                  <a:srgbClr val="262626"/>
                </a:solidFill>
                <a:latin typeface="Gill Sans Light"/>
                <a:cs typeface="Gill Sans Light"/>
              </a:rPr>
              <a:t>Gesture Creation</a:t>
            </a:r>
          </a:p>
        </p:txBody>
      </p:sp>
      <p:sp>
        <p:nvSpPr>
          <p:cNvPr id="34" name="Text Box 11"/>
          <p:cNvSpPr txBox="1">
            <a:spLocks noChangeArrowheads="1"/>
          </p:cNvSpPr>
          <p:nvPr/>
        </p:nvSpPr>
        <p:spPr bwMode="auto">
          <a:xfrm>
            <a:off x="3305387" y="4809165"/>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262626"/>
                </a:solidFill>
                <a:latin typeface="Gill Sans Light"/>
                <a:cs typeface="Gill Sans Light"/>
              </a:rPr>
              <a:t>Action-Specific</a:t>
            </a:r>
          </a:p>
          <a:p>
            <a:pPr algn="ctr" fontAlgn="base">
              <a:spcBef>
                <a:spcPct val="0"/>
              </a:spcBef>
              <a:spcAft>
                <a:spcPct val="0"/>
              </a:spcAft>
            </a:pPr>
            <a:r>
              <a:rPr lang="en-US" sz="2800" dirty="0" smtClean="0">
                <a:solidFill>
                  <a:srgbClr val="262626"/>
                </a:solidFill>
                <a:latin typeface="Gill Sans Light"/>
                <a:cs typeface="Gill Sans Light"/>
              </a:rPr>
              <a:t>Gesture Creation</a:t>
            </a:r>
            <a:endParaRPr lang="en-US" sz="2800" dirty="0">
              <a:solidFill>
                <a:srgbClr val="262626"/>
              </a:solidFill>
              <a:latin typeface="Gill Sans Light"/>
              <a:cs typeface="Gill Sans Light"/>
            </a:endParaRPr>
          </a:p>
        </p:txBody>
      </p:sp>
      <p:sp>
        <p:nvSpPr>
          <p:cNvPr id="35" name="Text Box 11"/>
          <p:cNvSpPr txBox="1">
            <a:spLocks noChangeArrowheads="1"/>
          </p:cNvSpPr>
          <p:nvPr/>
        </p:nvSpPr>
        <p:spPr bwMode="auto">
          <a:xfrm>
            <a:off x="6169922" y="4807035"/>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262626"/>
                </a:solidFill>
                <a:latin typeface="Gill Sans Light"/>
                <a:cs typeface="Gill Sans Light"/>
              </a:rPr>
              <a:t>Saliency of</a:t>
            </a:r>
          </a:p>
          <a:p>
            <a:pPr algn="ctr" fontAlgn="base">
              <a:spcBef>
                <a:spcPct val="0"/>
              </a:spcBef>
              <a:spcAft>
                <a:spcPct val="0"/>
              </a:spcAft>
            </a:pPr>
            <a:r>
              <a:rPr lang="en-US" sz="2800" dirty="0" smtClean="0">
                <a:solidFill>
                  <a:srgbClr val="262626"/>
                </a:solidFill>
                <a:latin typeface="Gill Sans Light"/>
                <a:cs typeface="Gill Sans Light"/>
              </a:rPr>
              <a:t>Gesture Features</a:t>
            </a:r>
            <a:endParaRPr lang="en-US" sz="2800" dirty="0">
              <a:solidFill>
                <a:srgbClr val="262626"/>
              </a:solidFill>
              <a:latin typeface="Gill Sans Light"/>
              <a:cs typeface="Gill Sans Light"/>
            </a:endParaRPr>
          </a:p>
        </p:txBody>
      </p:sp>
      <p:sp>
        <p:nvSpPr>
          <p:cNvPr id="17" name="Text Box 5"/>
          <p:cNvSpPr txBox="1">
            <a:spLocks noChangeArrowheads="1"/>
          </p:cNvSpPr>
          <p:nvPr/>
        </p:nvSpPr>
        <p:spPr bwMode="auto">
          <a:xfrm>
            <a:off x="-490" y="359841"/>
            <a:ext cx="9144980" cy="707886"/>
          </a:xfrm>
          <a:prstGeom prst="rect">
            <a:avLst/>
          </a:prstGeom>
          <a:solidFill>
            <a:srgbClr val="31859C">
              <a:alpha val="0"/>
            </a:srgbClr>
          </a:solidFill>
          <a:ln w="9525">
            <a:noFill/>
            <a:miter lim="800000"/>
            <a:headEnd/>
            <a:tailEnd/>
          </a:ln>
        </p:spPr>
        <p:txBody>
          <a:bodyPr wrap="square">
            <a:spAutoFit/>
          </a:bodyPr>
          <a:lstStyle/>
          <a:p>
            <a:pPr algn="ctr">
              <a:spcAft>
                <a:spcPts val="1200"/>
              </a:spcAft>
            </a:pPr>
            <a:r>
              <a:rPr lang="en-US" sz="4000" dirty="0" smtClean="0">
                <a:solidFill>
                  <a:srgbClr val="262626"/>
                </a:solidFill>
                <a:latin typeface="Gill Sans"/>
                <a:cs typeface="Gill Sans"/>
              </a:rPr>
              <a:t>Study With Three Tasks</a:t>
            </a:r>
          </a:p>
        </p:txBody>
      </p:sp>
    </p:spTree>
    <p:extLst>
      <p:ext uri="{BB962C8B-B14F-4D97-AF65-F5344CB8AC3E}">
        <p14:creationId xmlns:p14="http://schemas.microsoft.com/office/powerpoint/2010/main" val="4233580204"/>
      </p:ext>
    </p:extLst>
  </p:cSld>
  <p:clrMapOvr>
    <a:masterClrMapping/>
  </p:clrMapOvr>
  <mc:AlternateContent xmlns:mc="http://schemas.openxmlformats.org/markup-compatibility/2006" xmlns:p14="http://schemas.microsoft.com/office/powerpoint/2010/main">
    <mc:Choice Requires="p14">
      <p:transition spd="slow" p14:dur="2000" advTm="33990"/>
    </mc:Choice>
    <mc:Fallback xmlns="">
      <p:transition xmlns:p14="http://schemas.microsoft.com/office/powerpoint/2010/main" spd="slow" advTm="33990"/>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0" y="1100224"/>
            <a:ext cx="9144000" cy="2185214"/>
            <a:chOff x="0" y="1100224"/>
            <a:chExt cx="9144000" cy="2185214"/>
          </a:xfrm>
        </p:grpSpPr>
        <p:sp>
          <p:nvSpPr>
            <p:cNvPr id="4" name="TextBox 3"/>
            <p:cNvSpPr txBox="1"/>
            <p:nvPr/>
          </p:nvSpPr>
          <p:spPr>
            <a:xfrm>
              <a:off x="0" y="1182225"/>
              <a:ext cx="9144000" cy="461665"/>
            </a:xfrm>
            <a:prstGeom prst="rect">
              <a:avLst/>
            </a:prstGeom>
            <a:solidFill>
              <a:srgbClr val="31859C">
                <a:alpha val="39000"/>
              </a:srgbClr>
            </a:solidFill>
          </p:spPr>
          <p:txBody>
            <a:bodyPr wrap="square" rtlCol="0">
              <a:spAutoFit/>
            </a:bodyPr>
            <a:lstStyle/>
            <a:p>
              <a:endParaRPr lang="en-US" sz="2400" dirty="0"/>
            </a:p>
          </p:txBody>
        </p:sp>
        <p:sp>
          <p:nvSpPr>
            <p:cNvPr id="3" name="Rectangle 2"/>
            <p:cNvSpPr/>
            <p:nvPr/>
          </p:nvSpPr>
          <p:spPr>
            <a:xfrm>
              <a:off x="675524" y="1100224"/>
              <a:ext cx="8392276" cy="2185214"/>
            </a:xfrm>
            <a:prstGeom prst="rect">
              <a:avLst/>
            </a:prstGeom>
          </p:spPr>
          <p:txBody>
            <a:bodyPr wrap="square">
              <a:spAutoFit/>
            </a:bodyPr>
            <a:lstStyle/>
            <a:p>
              <a:r>
                <a:rPr lang="en-US" sz="3200" dirty="0" smtClean="0">
                  <a:solidFill>
                    <a:schemeClr val="tx1">
                      <a:lumMod val="85000"/>
                      <a:lumOff val="15000"/>
                    </a:schemeClr>
                  </a:solidFill>
                  <a:latin typeface="Gill Sans"/>
                  <a:cs typeface="Gill Sans"/>
                </a:rPr>
                <a:t>Controlled lab study </a:t>
              </a:r>
            </a:p>
            <a:p>
              <a:r>
                <a:rPr lang="en-US" sz="2600" dirty="0">
                  <a:solidFill>
                    <a:schemeClr val="tx1">
                      <a:lumMod val="85000"/>
                      <a:lumOff val="15000"/>
                    </a:schemeClr>
                  </a:solidFill>
                  <a:latin typeface="Gill Sans Light"/>
                  <a:cs typeface="Gill Sans Light"/>
                </a:rPr>
                <a:t>	- 20 participants </a:t>
              </a:r>
              <a:r>
                <a:rPr lang="en-US" sz="2600" dirty="0" smtClean="0">
                  <a:solidFill>
                    <a:schemeClr val="tx1">
                      <a:lumMod val="85000"/>
                      <a:lumOff val="15000"/>
                    </a:schemeClr>
                  </a:solidFill>
                  <a:latin typeface="Gill Sans Light"/>
                  <a:cs typeface="Gill Sans Light"/>
                </a:rPr>
                <a:t>(age from 20 to 35, M=29.3)</a:t>
              </a:r>
            </a:p>
            <a:p>
              <a:r>
                <a:rPr lang="en-US" sz="2600" dirty="0" smtClean="0">
                  <a:solidFill>
                    <a:schemeClr val="tx1">
                      <a:lumMod val="85000"/>
                      <a:lumOff val="15000"/>
                    </a:schemeClr>
                  </a:solidFill>
                  <a:latin typeface="Gill Sans Light"/>
                  <a:cs typeface="Gill Sans Light"/>
                </a:rPr>
                <a:t>	- Prior experience with touchscreen devices</a:t>
              </a:r>
              <a:endParaRPr lang="en-US" sz="2600" dirty="0">
                <a:solidFill>
                  <a:schemeClr val="tx1">
                    <a:lumMod val="85000"/>
                    <a:lumOff val="15000"/>
                  </a:schemeClr>
                </a:solidFill>
                <a:latin typeface="Gill Sans Light"/>
                <a:cs typeface="Gill Sans Light"/>
              </a:endParaRPr>
            </a:p>
            <a:p>
              <a:r>
                <a:rPr lang="en-US" sz="2600" dirty="0" smtClean="0">
                  <a:solidFill>
                    <a:schemeClr val="tx1">
                      <a:lumMod val="85000"/>
                      <a:lumOff val="15000"/>
                    </a:schemeClr>
                  </a:solidFill>
                  <a:latin typeface="Gill Sans Light"/>
                  <a:cs typeface="Gill Sans Light"/>
                </a:rPr>
                <a:t>	- </a:t>
              </a:r>
              <a:r>
                <a:rPr lang="en-US" sz="2600" dirty="0">
                  <a:solidFill>
                    <a:schemeClr val="tx1">
                      <a:lumMod val="85000"/>
                      <a:lumOff val="15000"/>
                    </a:schemeClr>
                  </a:solidFill>
                  <a:latin typeface="Gill Sans Light"/>
                  <a:cs typeface="Gill Sans Light"/>
                </a:rPr>
                <a:t>Single one-hour </a:t>
              </a:r>
              <a:r>
                <a:rPr lang="en-US" sz="2600" dirty="0" smtClean="0">
                  <a:solidFill>
                    <a:schemeClr val="tx1">
                      <a:lumMod val="85000"/>
                      <a:lumOff val="15000"/>
                    </a:schemeClr>
                  </a:solidFill>
                  <a:latin typeface="Gill Sans Light"/>
                  <a:cs typeface="Gill Sans Light"/>
                </a:rPr>
                <a:t>session with 3 tasks</a:t>
              </a:r>
            </a:p>
            <a:p>
              <a:r>
                <a:rPr lang="en-US" sz="2600" dirty="0">
                  <a:solidFill>
                    <a:schemeClr val="tx1">
                      <a:lumMod val="85000"/>
                      <a:lumOff val="15000"/>
                    </a:schemeClr>
                  </a:solidFill>
                  <a:latin typeface="Gill Sans Light"/>
                  <a:cs typeface="Gill Sans Light"/>
                </a:rPr>
                <a:t>	</a:t>
              </a:r>
              <a:r>
                <a:rPr lang="en-US" sz="2600" dirty="0" smtClean="0">
                  <a:solidFill>
                    <a:schemeClr val="tx1">
                      <a:lumMod val="85000"/>
                      <a:lumOff val="15000"/>
                    </a:schemeClr>
                  </a:solidFill>
                  <a:latin typeface="Gill Sans Light"/>
                  <a:cs typeface="Gill Sans Light"/>
                </a:rPr>
                <a:t>- Think-aloud protocol</a:t>
              </a:r>
              <a:r>
                <a:rPr lang="en-US" sz="2600" dirty="0">
                  <a:solidFill>
                    <a:schemeClr val="tx1">
                      <a:lumMod val="85000"/>
                      <a:lumOff val="15000"/>
                    </a:schemeClr>
                  </a:solidFill>
                  <a:latin typeface="Gill Sans Light"/>
                  <a:cs typeface="Gill Sans Light"/>
                </a:rPr>
                <a:t>		</a:t>
              </a:r>
              <a:r>
                <a:rPr lang="en-US" sz="2600" dirty="0" smtClean="0">
                  <a:solidFill>
                    <a:schemeClr val="tx1">
                      <a:lumMod val="85000"/>
                      <a:lumOff val="15000"/>
                    </a:schemeClr>
                  </a:solidFill>
                  <a:latin typeface="Gill Sans Light"/>
                  <a:cs typeface="Gill Sans Light"/>
                </a:rPr>
                <a:t>	</a:t>
              </a:r>
            </a:p>
          </p:txBody>
        </p:sp>
      </p:grpSp>
      <p:sp>
        <p:nvSpPr>
          <p:cNvPr id="6" name="TextBox 5"/>
          <p:cNvSpPr txBox="1"/>
          <p:nvPr/>
        </p:nvSpPr>
        <p:spPr>
          <a:xfrm>
            <a:off x="381000" y="381000"/>
            <a:ext cx="3863307" cy="707886"/>
          </a:xfrm>
          <a:prstGeom prst="rect">
            <a:avLst/>
          </a:prstGeom>
          <a:noFill/>
        </p:spPr>
        <p:txBody>
          <a:bodyPr wrap="none" rtlCol="0">
            <a:spAutoFit/>
          </a:bodyPr>
          <a:lstStyle/>
          <a:p>
            <a:r>
              <a:rPr lang="en-US" sz="4000" b="1" dirty="0" smtClean="0">
                <a:solidFill>
                  <a:schemeClr val="tx1">
                    <a:lumMod val="75000"/>
                    <a:lumOff val="25000"/>
                  </a:schemeClr>
                </a:solidFill>
                <a:latin typeface="Gill Sans"/>
                <a:cs typeface="Gill Sans"/>
              </a:rPr>
              <a:t>Study Method</a:t>
            </a:r>
            <a:endParaRPr lang="en-US" sz="3600" b="1" dirty="0">
              <a:solidFill>
                <a:schemeClr val="tx1">
                  <a:lumMod val="75000"/>
                  <a:lumOff val="25000"/>
                </a:schemeClr>
              </a:solidFill>
              <a:latin typeface="Gill Sans"/>
              <a:cs typeface="Gill Sans"/>
            </a:endParaRPr>
          </a:p>
        </p:txBody>
      </p:sp>
      <p:sp>
        <p:nvSpPr>
          <p:cNvPr id="8" name="Slide Number Placeholder 7"/>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grpSp>
        <p:nvGrpSpPr>
          <p:cNvPr id="13" name="Group 12"/>
          <p:cNvGrpSpPr/>
          <p:nvPr/>
        </p:nvGrpSpPr>
        <p:grpSpPr>
          <a:xfrm>
            <a:off x="0" y="3635257"/>
            <a:ext cx="9144000" cy="3093275"/>
            <a:chOff x="0" y="3635257"/>
            <a:chExt cx="9144000" cy="3093275"/>
          </a:xfrm>
        </p:grpSpPr>
        <p:pic>
          <p:nvPicPr>
            <p:cNvPr id="2" name="Picture 1"/>
            <p:cNvPicPr>
              <a:picLocks noChangeAspect="1"/>
            </p:cNvPicPr>
            <p:nvPr/>
          </p:nvPicPr>
          <p:blipFill>
            <a:blip r:embed="rId4"/>
            <a:stretch>
              <a:fillRect/>
            </a:stretch>
          </p:blipFill>
          <p:spPr>
            <a:xfrm>
              <a:off x="5355748" y="4218992"/>
              <a:ext cx="3528107" cy="2509540"/>
            </a:xfrm>
            <a:prstGeom prst="rect">
              <a:avLst/>
            </a:prstGeom>
          </p:spPr>
        </p:pic>
        <p:sp>
          <p:nvSpPr>
            <p:cNvPr id="9" name="TextBox 8"/>
            <p:cNvSpPr txBox="1"/>
            <p:nvPr/>
          </p:nvSpPr>
          <p:spPr>
            <a:xfrm>
              <a:off x="0" y="3731310"/>
              <a:ext cx="9144000" cy="487682"/>
            </a:xfrm>
            <a:prstGeom prst="rect">
              <a:avLst/>
            </a:prstGeom>
            <a:solidFill>
              <a:srgbClr val="31859C">
                <a:alpha val="40000"/>
              </a:srgbClr>
            </a:solidFill>
          </p:spPr>
          <p:txBody>
            <a:bodyPr wrap="square" rtlCol="0">
              <a:spAutoFit/>
            </a:bodyPr>
            <a:lstStyle/>
            <a:p>
              <a:endParaRPr lang="en-US" sz="2400" dirty="0"/>
            </a:p>
          </p:txBody>
        </p:sp>
        <p:sp>
          <p:nvSpPr>
            <p:cNvPr id="5" name="Rectangle 4"/>
            <p:cNvSpPr/>
            <p:nvPr/>
          </p:nvSpPr>
          <p:spPr>
            <a:xfrm>
              <a:off x="675524" y="3635257"/>
              <a:ext cx="4572000" cy="1384995"/>
            </a:xfrm>
            <a:prstGeom prst="rect">
              <a:avLst/>
            </a:prstGeom>
          </p:spPr>
          <p:txBody>
            <a:bodyPr>
              <a:spAutoFit/>
            </a:bodyPr>
            <a:lstStyle/>
            <a:p>
              <a:r>
                <a:rPr lang="en-US" sz="3200" dirty="0">
                  <a:solidFill>
                    <a:srgbClr val="262626"/>
                  </a:solidFill>
                  <a:latin typeface="Gill Sans"/>
                  <a:cs typeface="Gill Sans"/>
                </a:rPr>
                <a:t>Apparatus</a:t>
              </a:r>
            </a:p>
            <a:p>
              <a:r>
                <a:rPr lang="en-US" sz="2800" dirty="0">
                  <a:solidFill>
                    <a:srgbClr val="262626"/>
                  </a:solidFill>
                  <a:latin typeface="Gill Sans Light"/>
                  <a:cs typeface="Gill Sans Light"/>
                </a:rPr>
                <a:t>	</a:t>
              </a:r>
              <a:r>
                <a:rPr lang="en-US" sz="2400" dirty="0">
                  <a:solidFill>
                    <a:srgbClr val="262626"/>
                  </a:solidFill>
                  <a:latin typeface="Gill Sans Light"/>
                  <a:cs typeface="Gill Sans Light"/>
                </a:rPr>
                <a:t>- Samsung Galaxy Tab 2 </a:t>
              </a:r>
            </a:p>
            <a:p>
              <a:r>
                <a:rPr lang="en-US" sz="2400" dirty="0">
                  <a:solidFill>
                    <a:srgbClr val="262626"/>
                  </a:solidFill>
                  <a:latin typeface="Gill Sans Light"/>
                  <a:cs typeface="Gill Sans Light"/>
                </a:rPr>
                <a:t>        (10.1’’ running Android 4.0.4)</a:t>
              </a:r>
            </a:p>
          </p:txBody>
        </p:sp>
      </p:grpSp>
    </p:spTree>
    <p:custDataLst>
      <p:tags r:id="rId1"/>
    </p:custDataLst>
    <p:extLst>
      <p:ext uri="{BB962C8B-B14F-4D97-AF65-F5344CB8AC3E}">
        <p14:creationId xmlns:p14="http://schemas.microsoft.com/office/powerpoint/2010/main" val="2357537162"/>
      </p:ext>
    </p:extLst>
  </p:cSld>
  <p:clrMapOvr>
    <a:masterClrMapping/>
  </p:clrMapOvr>
  <mc:AlternateContent xmlns:mc="http://schemas.openxmlformats.org/markup-compatibility/2006" xmlns:p14="http://schemas.microsoft.com/office/powerpoint/2010/main">
    <mc:Choice Requires="p14">
      <p:transition spd="slow" p14:dur="2000" advTm="15344"/>
    </mc:Choice>
    <mc:Fallback xmlns="">
      <p:transition xmlns:p14="http://schemas.microsoft.com/office/powerpoint/2010/main" spd="slow" advTm="15344"/>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fontAlgn="base">
              <a:spcBef>
                <a:spcPct val="0"/>
              </a:spcBef>
              <a:spcAft>
                <a:spcPct val="0"/>
              </a:spcAft>
            </a:pPr>
            <a:endParaRPr lang="en-US" sz="3200" dirty="0" smtClean="0">
              <a:solidFill>
                <a:schemeClr val="tx1">
                  <a:lumMod val="85000"/>
                  <a:lumOff val="15000"/>
                </a:schemeClr>
              </a:solidFill>
              <a:latin typeface="Gill Sans"/>
              <a:cs typeface="Gill Sans"/>
            </a:endParaRPr>
          </a:p>
          <a:p>
            <a:pPr fontAlgn="base">
              <a:spcBef>
                <a:spcPct val="0"/>
              </a:spcBef>
              <a:spcAft>
                <a:spcPct val="0"/>
              </a:spcAft>
            </a:pPr>
            <a:endParaRPr lang="en-US" sz="3200" dirty="0">
              <a:solidFill>
                <a:schemeClr val="tx1">
                  <a:lumMod val="85000"/>
                  <a:lumOff val="15000"/>
                </a:schemeClr>
              </a:solidFill>
              <a:latin typeface="Gill Sans"/>
              <a:cs typeface="Gill Sans"/>
            </a:endParaRPr>
          </a:p>
        </p:txBody>
      </p:sp>
      <p:sp>
        <p:nvSpPr>
          <p:cNvPr id="29" name="Rounded Rectangle 28"/>
          <p:cNvSpPr/>
          <p:nvPr/>
        </p:nvSpPr>
        <p:spPr>
          <a:xfrm>
            <a:off x="6044944"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0" name="Rounded Rectangle 29"/>
          <p:cNvSpPr/>
          <p:nvPr/>
        </p:nvSpPr>
        <p:spPr>
          <a:xfrm>
            <a:off x="287200" y="1422153"/>
            <a:ext cx="2819400" cy="4287603"/>
          </a:xfrm>
          <a:prstGeom prst="roundRect">
            <a:avLst/>
          </a:prstGeom>
          <a:ln w="38100" cmpd="sng"/>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smtClean="0"/>
              <a:t>v</a:t>
            </a:r>
            <a:endParaRPr lang="en-US" dirty="0"/>
          </a:p>
        </p:txBody>
      </p:sp>
      <p:sp>
        <p:nvSpPr>
          <p:cNvPr id="31" name="Text Box 11"/>
          <p:cNvSpPr txBox="1">
            <a:spLocks noChangeArrowheads="1"/>
          </p:cNvSpPr>
          <p:nvPr/>
        </p:nvSpPr>
        <p:spPr bwMode="auto">
          <a:xfrm>
            <a:off x="1100000" y="1422154"/>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1</a:t>
            </a:r>
          </a:p>
        </p:txBody>
      </p:sp>
      <p:sp>
        <p:nvSpPr>
          <p:cNvPr id="32" name="Text Box 12"/>
          <p:cNvSpPr txBox="1">
            <a:spLocks noChangeArrowheads="1"/>
          </p:cNvSpPr>
          <p:nvPr/>
        </p:nvSpPr>
        <p:spPr bwMode="auto">
          <a:xfrm>
            <a:off x="3978872" y="2188409"/>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33" name="Text Box 13"/>
          <p:cNvSpPr txBox="1">
            <a:spLocks noChangeArrowheads="1"/>
          </p:cNvSpPr>
          <p:nvPr/>
        </p:nvSpPr>
        <p:spPr bwMode="auto">
          <a:xfrm>
            <a:off x="6959344"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3</a:t>
            </a:r>
          </a:p>
        </p:txBody>
      </p:sp>
      <p:pic>
        <p:nvPicPr>
          <p:cNvPr id="34" name="Picture 33"/>
          <p:cNvPicPr>
            <a:picLocks noChangeAspect="1"/>
          </p:cNvPicPr>
          <p:nvPr/>
        </p:nvPicPr>
        <p:blipFill>
          <a:blip r:embed="rId3">
            <a:alphaModFix/>
            <a:duotone>
              <a:prstClr val="black"/>
              <a:schemeClr val="accent4">
                <a:tint val="45000"/>
                <a:satMod val="400000"/>
              </a:schemeClr>
            </a:duotone>
            <a:extLst>
              <a:ext uri="{BEBA8EAE-BF5A-486C-A8C5-ECC9F3942E4B}">
                <a14:imgProps xmlns:a14="http://schemas.microsoft.com/office/drawing/2010/main">
                  <a14:imgLayer r:embed="rId4">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87200" y="2069853"/>
            <a:ext cx="2819400" cy="2514601"/>
          </a:xfrm>
          <a:prstGeom prst="rect">
            <a:avLst/>
          </a:prstGeom>
          <a:effectLst>
            <a:softEdge rad="50800"/>
          </a:effectLst>
        </p:spPr>
      </p:pic>
      <p:sp>
        <p:nvSpPr>
          <p:cNvPr id="35" name="Rounded Rectangle 34"/>
          <p:cNvSpPr/>
          <p:nvPr/>
        </p:nvSpPr>
        <p:spPr>
          <a:xfrm>
            <a:off x="3166072" y="2188409"/>
            <a:ext cx="2819400" cy="4287602"/>
          </a:xfrm>
          <a:prstGeom prst="roundRect">
            <a:avLst/>
          </a:prstGeom>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6" name="Picture 35" descr="Untitled1.png"/>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6044944" y="2836109"/>
            <a:ext cx="2819400" cy="2514600"/>
          </a:xfrm>
          <a:prstGeom prst="rect">
            <a:avLst/>
          </a:prstGeom>
          <a:ln>
            <a:noFill/>
          </a:ln>
          <a:effectLst>
            <a:softEdge rad="50800"/>
          </a:effectLst>
        </p:spPr>
      </p:pic>
      <p:pic>
        <p:nvPicPr>
          <p:cNvPr id="37" name="Picture 36" descr="rotate.png"/>
          <p:cNvPicPr>
            <a:picLocks noChangeAspect="1"/>
          </p:cNvPicPr>
          <p:nvPr/>
        </p:nvPicPr>
        <p:blipFill>
          <a:blip r:embed="rId6">
            <a:alphaModFix amt="20000"/>
            <a:extLst>
              <a:ext uri="{28A0092B-C50C-407E-A947-70E740481C1C}">
                <a14:useLocalDpi xmlns:a14="http://schemas.microsoft.com/office/drawing/2010/main" val="0"/>
              </a:ext>
            </a:extLst>
          </a:blip>
          <a:stretch>
            <a:fillRect/>
          </a:stretch>
        </p:blipFill>
        <p:spPr>
          <a:xfrm>
            <a:off x="3166072" y="2836109"/>
            <a:ext cx="2804565" cy="2514600"/>
          </a:xfrm>
          <a:prstGeom prst="rect">
            <a:avLst/>
          </a:prstGeom>
          <a:ln>
            <a:noFill/>
          </a:ln>
          <a:effectLst>
            <a:softEdge rad="50800"/>
          </a:effectLst>
        </p:spPr>
      </p:pic>
      <p:sp>
        <p:nvSpPr>
          <p:cNvPr id="38" name="Text Box 11"/>
          <p:cNvSpPr txBox="1">
            <a:spLocks noChangeArrowheads="1"/>
          </p:cNvSpPr>
          <p:nvPr/>
        </p:nvSpPr>
        <p:spPr bwMode="auto">
          <a:xfrm>
            <a:off x="4055072"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a:t>
            </a:r>
            <a:r>
              <a:rPr lang="en-US" sz="2800" b="1" dirty="0" smtClean="0">
                <a:solidFill>
                  <a:schemeClr val="bg1">
                    <a:lumMod val="85000"/>
                  </a:schemeClr>
                </a:solidFill>
                <a:latin typeface="Calibri"/>
              </a:rPr>
              <a:t>2</a:t>
            </a:r>
            <a:endParaRPr lang="en-US" sz="2800" b="1" dirty="0">
              <a:solidFill>
                <a:schemeClr val="bg1">
                  <a:lumMod val="85000"/>
                </a:schemeClr>
              </a:solidFill>
              <a:latin typeface="Calibri"/>
            </a:endParaRPr>
          </a:p>
        </p:txBody>
      </p:sp>
      <p:sp>
        <p:nvSpPr>
          <p:cNvPr id="39" name="Text Box 11"/>
          <p:cNvSpPr txBox="1">
            <a:spLocks noChangeArrowheads="1"/>
          </p:cNvSpPr>
          <p:nvPr/>
        </p:nvSpPr>
        <p:spPr bwMode="auto">
          <a:xfrm>
            <a:off x="410650" y="4600690"/>
            <a:ext cx="2652063" cy="138499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Open-Ended</a:t>
            </a:r>
          </a:p>
          <a:p>
            <a:pPr algn="ctr" fontAlgn="base">
              <a:spcBef>
                <a:spcPct val="0"/>
              </a:spcBef>
              <a:spcAft>
                <a:spcPct val="0"/>
              </a:spcAft>
            </a:pPr>
            <a:r>
              <a:rPr lang="en-US" sz="2800" dirty="0" smtClean="0">
                <a:latin typeface="Gill Sans Light"/>
                <a:cs typeface="Gill Sans Light"/>
              </a:rPr>
              <a:t>Gesture Creation</a:t>
            </a:r>
          </a:p>
          <a:p>
            <a:pPr fontAlgn="base">
              <a:spcBef>
                <a:spcPct val="0"/>
              </a:spcBef>
              <a:spcAft>
                <a:spcPct val="0"/>
              </a:spcAft>
            </a:pPr>
            <a:endParaRPr lang="en-US" sz="2800" b="1" dirty="0">
              <a:latin typeface="Calibri"/>
            </a:endParaRPr>
          </a:p>
        </p:txBody>
      </p:sp>
      <p:sp>
        <p:nvSpPr>
          <p:cNvPr id="40" name="Text Box 11"/>
          <p:cNvSpPr txBox="1">
            <a:spLocks noChangeArrowheads="1"/>
          </p:cNvSpPr>
          <p:nvPr/>
        </p:nvSpPr>
        <p:spPr bwMode="auto">
          <a:xfrm>
            <a:off x="3288223" y="5350709"/>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Action-Specific</a:t>
            </a:r>
          </a:p>
          <a:p>
            <a:pPr algn="ctr" fontAlgn="base">
              <a:spcBef>
                <a:spcPct val="0"/>
              </a:spcBef>
              <a:spcAft>
                <a:spcPct val="0"/>
              </a:spcAft>
            </a:pPr>
            <a:r>
              <a:rPr lang="en-US" sz="2800" dirty="0" smtClean="0">
                <a:solidFill>
                  <a:srgbClr val="D9D9D9"/>
                </a:solidFill>
                <a:latin typeface="Gill Sans Light"/>
                <a:cs typeface="Gill Sans Light"/>
              </a:rPr>
              <a:t>Gesture Creation</a:t>
            </a:r>
            <a:endParaRPr lang="en-US" sz="2800" dirty="0">
              <a:solidFill>
                <a:srgbClr val="D9D9D9"/>
              </a:solidFill>
              <a:latin typeface="Gill Sans Light"/>
              <a:cs typeface="Gill Sans Light"/>
            </a:endParaRPr>
          </a:p>
        </p:txBody>
      </p:sp>
      <p:sp>
        <p:nvSpPr>
          <p:cNvPr id="41" name="Text Box 11"/>
          <p:cNvSpPr txBox="1">
            <a:spLocks noChangeArrowheads="1"/>
          </p:cNvSpPr>
          <p:nvPr/>
        </p:nvSpPr>
        <p:spPr bwMode="auto">
          <a:xfrm>
            <a:off x="6152758" y="5348579"/>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Saliency of</a:t>
            </a:r>
          </a:p>
          <a:p>
            <a:pPr algn="ctr" fontAlgn="base">
              <a:spcBef>
                <a:spcPct val="0"/>
              </a:spcBef>
              <a:spcAft>
                <a:spcPct val="0"/>
              </a:spcAft>
            </a:pPr>
            <a:r>
              <a:rPr lang="en-US" sz="2800" dirty="0" smtClean="0">
                <a:solidFill>
                  <a:srgbClr val="D9D9D9"/>
                </a:solidFill>
                <a:latin typeface="Gill Sans Light"/>
                <a:cs typeface="Gill Sans Light"/>
              </a:rPr>
              <a:t>Gesture Features</a:t>
            </a:r>
            <a:endParaRPr lang="en-US" sz="2800" dirty="0">
              <a:solidFill>
                <a:srgbClr val="D9D9D9"/>
              </a:solidFill>
              <a:latin typeface="Gill Sans Light"/>
              <a:cs typeface="Gill Sans Light"/>
            </a:endParaRPr>
          </a:p>
        </p:txBody>
      </p:sp>
      <p:sp>
        <p:nvSpPr>
          <p:cNvPr id="8" name="Rectangle 7"/>
          <p:cNvSpPr/>
          <p:nvPr/>
        </p:nvSpPr>
        <p:spPr>
          <a:xfrm>
            <a:off x="195213" y="211086"/>
            <a:ext cx="844702"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Text Box 5"/>
          <p:cNvSpPr txBox="1">
            <a:spLocks noChangeArrowheads="1"/>
          </p:cNvSpPr>
          <p:nvPr/>
        </p:nvSpPr>
        <p:spPr bwMode="auto">
          <a:xfrm>
            <a:off x="1041400" y="183943"/>
            <a:ext cx="9144980" cy="1077218"/>
          </a:xfrm>
          <a:prstGeom prst="rect">
            <a:avLst/>
          </a:prstGeom>
          <a:solidFill>
            <a:schemeClr val="accent5">
              <a:lumMod val="40000"/>
              <a:lumOff val="60000"/>
              <a:alpha val="0"/>
            </a:schemeClr>
          </a:solidFill>
          <a:ln w="9525">
            <a:noFill/>
            <a:miter lim="800000"/>
            <a:headEnd/>
            <a:tailEnd/>
          </a:ln>
        </p:spPr>
        <p:txBody>
          <a:bodyPr wrap="square">
            <a:spAutoFit/>
          </a:bodyPr>
          <a:lstStyle/>
          <a:p>
            <a:pPr fontAlgn="base">
              <a:spcBef>
                <a:spcPct val="0"/>
              </a:spcBef>
              <a:spcAft>
                <a:spcPct val="0"/>
              </a:spcAft>
            </a:pPr>
            <a:r>
              <a:rPr lang="en-US" sz="3200" dirty="0">
                <a:solidFill>
                  <a:schemeClr val="tx1">
                    <a:lumMod val="85000"/>
                    <a:lumOff val="15000"/>
                  </a:schemeClr>
                </a:solidFill>
                <a:latin typeface="Gill Sans"/>
                <a:cs typeface="Gill Sans"/>
              </a:rPr>
              <a:t>Are users able to create new gestures easily?</a:t>
            </a:r>
          </a:p>
          <a:p>
            <a:pPr fontAlgn="base">
              <a:spcBef>
                <a:spcPct val="0"/>
              </a:spcBef>
              <a:spcAft>
                <a:spcPct val="0"/>
              </a:spcAft>
            </a:pPr>
            <a:r>
              <a:rPr lang="en-US" sz="3200" dirty="0">
                <a:solidFill>
                  <a:schemeClr val="tx1">
                    <a:lumMod val="85000"/>
                    <a:lumOff val="15000"/>
                  </a:schemeClr>
                </a:solidFill>
                <a:latin typeface="Gill Sans"/>
                <a:cs typeface="Gill Sans"/>
              </a:rPr>
              <a:t>If not, what are the barriers?</a:t>
            </a:r>
          </a:p>
        </p:txBody>
      </p:sp>
    </p:spTree>
    <p:extLst>
      <p:ext uri="{BB962C8B-B14F-4D97-AF65-F5344CB8AC3E}">
        <p14:creationId xmlns:p14="http://schemas.microsoft.com/office/powerpoint/2010/main" val="2056823333"/>
      </p:ext>
    </p:extLst>
  </p:cSld>
  <p:clrMapOvr>
    <a:masterClrMapping/>
  </p:clrMapOvr>
  <mc:AlternateContent xmlns:mc="http://schemas.openxmlformats.org/markup-compatibility/2006" xmlns:p14="http://schemas.microsoft.com/office/powerpoint/2010/main">
    <mc:Choice Requires="p14">
      <p:transition spd="slow" p14:dur="2000" advTm="27822"/>
    </mc:Choice>
    <mc:Fallback xmlns="">
      <p:transition xmlns:p14="http://schemas.microsoft.com/office/powerpoint/2010/main" spd="slow" advTm="27822"/>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6"/>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sp>
        <p:nvSpPr>
          <p:cNvPr id="8" name="Rectangle 7"/>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sp>
        <p:nvSpPr>
          <p:cNvPr id="10" name="TextBox 9"/>
          <p:cNvSpPr txBox="1"/>
          <p:nvPr/>
        </p:nvSpPr>
        <p:spPr>
          <a:xfrm>
            <a:off x="408040" y="471775"/>
            <a:ext cx="7682912" cy="584776"/>
          </a:xfrm>
          <a:prstGeom prst="rect">
            <a:avLst/>
          </a:prstGeom>
          <a:noFill/>
        </p:spPr>
        <p:txBody>
          <a:bodyPr wrap="none" rtlCol="0">
            <a:spAutoFit/>
          </a:bodyPr>
          <a:lstStyle/>
          <a:p>
            <a:r>
              <a:rPr lang="en-US" sz="3200" b="1" i="1" dirty="0" smtClean="0">
                <a:solidFill>
                  <a:schemeClr val="accent5">
                    <a:lumMod val="75000"/>
                  </a:schemeClr>
                </a:solidFill>
                <a:latin typeface="Gill Sans"/>
                <a:cs typeface="Gill Sans"/>
              </a:rPr>
              <a:t>“Create as many gestures as possible”</a:t>
            </a:r>
            <a:endParaRPr lang="en-US" sz="3200" b="1" i="1" dirty="0">
              <a:solidFill>
                <a:schemeClr val="accent5">
                  <a:lumMod val="75000"/>
                </a:schemeClr>
              </a:solidFill>
              <a:latin typeface="Gill Sans"/>
              <a:cs typeface="Gill Sans"/>
            </a:endParaRPr>
          </a:p>
        </p:txBody>
      </p:sp>
      <p:pic>
        <p:nvPicPr>
          <p:cNvPr id="11" name="Picture 10"/>
          <p:cNvPicPr>
            <a:picLocks noChangeAspect="1"/>
          </p:cNvPicPr>
          <p:nvPr/>
        </p:nvPicPr>
        <p:blipFill rotWithShape="1">
          <a:blip r:embed="rId3">
            <a:alphaModFix/>
          </a:blip>
          <a:srcRect b="5310"/>
          <a:stretch/>
        </p:blipFill>
        <p:spPr>
          <a:xfrm>
            <a:off x="269398" y="1167822"/>
            <a:ext cx="8345773" cy="4939146"/>
          </a:xfrm>
          <a:prstGeom prst="rect">
            <a:avLst/>
          </a:prstGeom>
          <a:ln>
            <a:solidFill>
              <a:schemeClr val="accent5">
                <a:lumMod val="75000"/>
              </a:schemeClr>
            </a:solidFill>
          </a:ln>
        </p:spPr>
      </p:pic>
    </p:spTree>
    <p:extLst>
      <p:ext uri="{BB962C8B-B14F-4D97-AF65-F5344CB8AC3E}">
        <p14:creationId xmlns:p14="http://schemas.microsoft.com/office/powerpoint/2010/main" val="302167481"/>
      </p:ext>
    </p:extLst>
  </p:cSld>
  <p:clrMapOvr>
    <a:masterClrMapping/>
  </p:clrMapOvr>
  <mc:AlternateContent xmlns:mc="http://schemas.openxmlformats.org/markup-compatibility/2006" xmlns:p14="http://schemas.microsoft.com/office/powerpoint/2010/main">
    <mc:Choice Requires="p14">
      <p:transition spd="slow" p14:dur="2000" advTm="5165"/>
    </mc:Choice>
    <mc:Fallback xmlns="">
      <p:transition xmlns:p14="http://schemas.microsoft.com/office/powerpoint/2010/main" spd="slow" advTm="5165"/>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alphaModFix amt="50000"/>
          </a:blip>
          <a:srcRect b="5310"/>
          <a:stretch/>
        </p:blipFill>
        <p:spPr>
          <a:xfrm>
            <a:off x="269398" y="1167822"/>
            <a:ext cx="8345773" cy="4939146"/>
          </a:xfrm>
          <a:prstGeom prst="rect">
            <a:avLst/>
          </a:prstGeom>
          <a:ln>
            <a:solidFill>
              <a:schemeClr val="accent5">
                <a:lumMod val="75000"/>
              </a:schemeClr>
            </a:solidFill>
          </a:ln>
        </p:spPr>
      </p:pic>
      <p:sp>
        <p:nvSpPr>
          <p:cNvPr id="17" name="Slide Number Placeholder 16"/>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sp>
        <p:nvSpPr>
          <p:cNvPr id="10" name="TextBox 9"/>
          <p:cNvSpPr txBox="1"/>
          <p:nvPr/>
        </p:nvSpPr>
        <p:spPr>
          <a:xfrm>
            <a:off x="408040" y="471775"/>
            <a:ext cx="7682912" cy="584776"/>
          </a:xfrm>
          <a:prstGeom prst="rect">
            <a:avLst/>
          </a:prstGeom>
          <a:noFill/>
        </p:spPr>
        <p:txBody>
          <a:bodyPr wrap="none" rtlCol="0">
            <a:spAutoFit/>
          </a:bodyPr>
          <a:lstStyle/>
          <a:p>
            <a:r>
              <a:rPr lang="en-US" sz="3200" b="1" i="1" dirty="0" smtClean="0">
                <a:solidFill>
                  <a:schemeClr val="accent5">
                    <a:lumMod val="75000"/>
                  </a:schemeClr>
                </a:solidFill>
                <a:latin typeface="Gill Sans"/>
                <a:cs typeface="Gill Sans"/>
              </a:rPr>
              <a:t>“Create as many gestures as possible”</a:t>
            </a:r>
            <a:endParaRPr lang="en-US" sz="3200" b="1" i="1" dirty="0">
              <a:solidFill>
                <a:schemeClr val="accent5">
                  <a:lumMod val="75000"/>
                </a:schemeClr>
              </a:solidFill>
              <a:latin typeface="Gill Sans"/>
              <a:cs typeface="Gill Sans"/>
            </a:endParaRPr>
          </a:p>
        </p:txBody>
      </p:sp>
      <p:sp>
        <p:nvSpPr>
          <p:cNvPr id="8" name="Rectangle 7"/>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sp>
        <p:nvSpPr>
          <p:cNvPr id="11" name="Rectangle 10"/>
          <p:cNvSpPr/>
          <p:nvPr/>
        </p:nvSpPr>
        <p:spPr>
          <a:xfrm>
            <a:off x="1371600" y="2421823"/>
            <a:ext cx="6400800" cy="2239347"/>
          </a:xfrm>
          <a:prstGeom prst="rect">
            <a:avLst/>
          </a:prstGeom>
          <a:solidFill>
            <a:schemeClr val="accent5">
              <a:lumMod val="40000"/>
              <a:lumOff val="60000"/>
            </a:schemeClr>
          </a:solidFill>
          <a:ln>
            <a:solidFill>
              <a:schemeClr val="accent5">
                <a:lumMod val="50000"/>
              </a:schemeClr>
            </a:solidFill>
          </a:ln>
        </p:spPr>
        <p:txBody>
          <a:bodyPr wrap="square">
            <a:noAutofit/>
          </a:bodyPr>
          <a:lstStyle/>
          <a:p>
            <a:pPr marL="457200" indent="-457200">
              <a:spcAft>
                <a:spcPts val="1000"/>
              </a:spcAft>
              <a:buFont typeface="Arial"/>
              <a:buChar char="•"/>
            </a:pPr>
            <a:r>
              <a:rPr lang="en-US" sz="2800" dirty="0" smtClean="0">
                <a:latin typeface="Gill Sans Light"/>
                <a:cs typeface="Gill Sans Light"/>
              </a:rPr>
              <a:t>For </a:t>
            </a:r>
            <a:r>
              <a:rPr lang="en-US" sz="2800" dirty="0">
                <a:latin typeface="Gill Sans Light"/>
                <a:cs typeface="Gill Sans Light"/>
              </a:rPr>
              <a:t>any </a:t>
            </a:r>
            <a:r>
              <a:rPr lang="en-US" sz="2800" dirty="0" smtClean="0">
                <a:latin typeface="Gill Sans Light"/>
                <a:cs typeface="Gill Sans Light"/>
              </a:rPr>
              <a:t>purpose</a:t>
            </a:r>
          </a:p>
          <a:p>
            <a:pPr marL="457200" indent="-457200">
              <a:spcAft>
                <a:spcPts val="1000"/>
              </a:spcAft>
              <a:buFont typeface="Arial"/>
              <a:buChar char="•"/>
            </a:pPr>
            <a:r>
              <a:rPr lang="en-US" sz="2800" dirty="0">
                <a:latin typeface="Gill Sans Light"/>
                <a:cs typeface="Gill Sans Light"/>
              </a:rPr>
              <a:t>A</a:t>
            </a:r>
            <a:r>
              <a:rPr lang="en-US" sz="2800" dirty="0" smtClean="0">
                <a:latin typeface="Gill Sans Light"/>
                <a:cs typeface="Gill Sans Light"/>
              </a:rPr>
              <a:t>ny </a:t>
            </a:r>
            <a:r>
              <a:rPr lang="en-US" sz="2800" dirty="0">
                <a:latin typeface="Gill Sans Light"/>
                <a:cs typeface="Gill Sans Light"/>
              </a:rPr>
              <a:t>number of strokes, fingers, hands </a:t>
            </a:r>
          </a:p>
          <a:p>
            <a:pPr marL="457200" indent="-457200">
              <a:buFont typeface="Arial"/>
              <a:buChar char="•"/>
            </a:pPr>
            <a:r>
              <a:rPr lang="en-US" sz="2800" dirty="0">
                <a:latin typeface="Gill Sans Light"/>
                <a:cs typeface="Gill Sans Light"/>
              </a:rPr>
              <a:t>A</a:t>
            </a:r>
            <a:r>
              <a:rPr lang="en-US" sz="2800" dirty="0" smtClean="0">
                <a:latin typeface="Gill Sans Light"/>
                <a:cs typeface="Gill Sans Light"/>
              </a:rPr>
              <a:t>s </a:t>
            </a:r>
            <a:r>
              <a:rPr lang="en-US" sz="2800" dirty="0">
                <a:latin typeface="Gill Sans Light"/>
                <a:cs typeface="Gill Sans Light"/>
              </a:rPr>
              <a:t>long as they </a:t>
            </a:r>
            <a:r>
              <a:rPr lang="en-US" sz="2800" dirty="0" smtClean="0">
                <a:latin typeface="Gill Sans Light"/>
                <a:cs typeface="Gill Sans Light"/>
              </a:rPr>
              <a:t>are:</a:t>
            </a:r>
            <a:endParaRPr lang="en-US" sz="2800" dirty="0">
              <a:latin typeface="Gill Sans Light"/>
              <a:cs typeface="Gill Sans Light"/>
            </a:endParaRPr>
          </a:p>
          <a:p>
            <a:r>
              <a:rPr lang="en-US" sz="2800" i="1" dirty="0">
                <a:latin typeface="Gill Sans Light"/>
                <a:cs typeface="Gill Sans Light"/>
              </a:rPr>
              <a:t>	</a:t>
            </a:r>
            <a:r>
              <a:rPr lang="en-US" sz="2400" i="1" dirty="0" smtClean="0">
                <a:latin typeface="Gill Sans Light"/>
                <a:cs typeface="Gill Sans Light"/>
              </a:rPr>
              <a:t>easy </a:t>
            </a:r>
            <a:r>
              <a:rPr lang="en-US" sz="2400" i="1" dirty="0">
                <a:latin typeface="Gill Sans Light"/>
                <a:cs typeface="Gill Sans Light"/>
              </a:rPr>
              <a:t>to </a:t>
            </a:r>
            <a:r>
              <a:rPr lang="en-US" sz="2400" i="1" dirty="0" smtClean="0">
                <a:latin typeface="Gill Sans Light"/>
                <a:cs typeface="Gill Sans Light"/>
              </a:rPr>
              <a:t>draw, easy </a:t>
            </a:r>
            <a:r>
              <a:rPr lang="en-US" sz="2400" i="1" dirty="0">
                <a:latin typeface="Gill Sans Light"/>
                <a:cs typeface="Gill Sans Light"/>
              </a:rPr>
              <a:t>to remember, distinguishable </a:t>
            </a:r>
          </a:p>
        </p:txBody>
      </p:sp>
    </p:spTree>
    <p:extLst>
      <p:ext uri="{BB962C8B-B14F-4D97-AF65-F5344CB8AC3E}">
        <p14:creationId xmlns:p14="http://schemas.microsoft.com/office/powerpoint/2010/main" val="551733850"/>
      </p:ext>
    </p:extLst>
  </p:cSld>
  <p:clrMapOvr>
    <a:masterClrMapping/>
  </p:clrMapOvr>
  <mc:AlternateContent xmlns:mc="http://schemas.openxmlformats.org/markup-compatibility/2006" xmlns:p14="http://schemas.microsoft.com/office/powerpoint/2010/main">
    <mc:Choice Requires="p14">
      <p:transition spd="slow" p14:dur="2000" advTm="19764"/>
    </mc:Choice>
    <mc:Fallback xmlns="">
      <p:transition xmlns:p14="http://schemas.microsoft.com/office/powerpoint/2010/main" spd="slow" advTm="19764"/>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6"/>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pic>
        <p:nvPicPr>
          <p:cNvPr id="2" name="Picture 1"/>
          <p:cNvPicPr>
            <a:picLocks noChangeAspect="1"/>
          </p:cNvPicPr>
          <p:nvPr/>
        </p:nvPicPr>
        <p:blipFill rotWithShape="1">
          <a:blip r:embed="rId4">
            <a:alphaModFix amt="50000"/>
          </a:blip>
          <a:srcRect b="5310"/>
          <a:stretch/>
        </p:blipFill>
        <p:spPr>
          <a:xfrm>
            <a:off x="269398" y="1167822"/>
            <a:ext cx="8345773" cy="4939146"/>
          </a:xfrm>
          <a:prstGeom prst="rect">
            <a:avLst/>
          </a:prstGeom>
          <a:ln>
            <a:solidFill>
              <a:schemeClr val="accent5">
                <a:lumMod val="75000"/>
              </a:schemeClr>
            </a:solidFill>
          </a:ln>
        </p:spPr>
      </p:pic>
      <p:pic>
        <p:nvPicPr>
          <p:cNvPr id="11" name="Picture 13"/>
          <p:cNvPicPr>
            <a:picLocks noChangeAspect="1" noChangeArrowheads="1"/>
          </p:cNvPicPr>
          <p:nvPr/>
        </p:nvPicPr>
        <p:blipFill>
          <a:blip r:embed="rId5" cstate="print"/>
          <a:srcRect/>
          <a:stretch>
            <a:fillRect/>
          </a:stretch>
        </p:blipFill>
        <p:spPr bwMode="auto">
          <a:xfrm>
            <a:off x="551101" y="1474138"/>
            <a:ext cx="8345773" cy="4920674"/>
          </a:xfrm>
          <a:prstGeom prst="rect">
            <a:avLst/>
          </a:prstGeom>
          <a:noFill/>
          <a:ln w="3175">
            <a:solidFill>
              <a:srgbClr val="31859C"/>
            </a:solidFill>
            <a:miter lim="800000"/>
            <a:headEnd/>
            <a:tailEnd/>
          </a:ln>
        </p:spPr>
      </p:pic>
      <p:sp>
        <p:nvSpPr>
          <p:cNvPr id="12" name="Line 16"/>
          <p:cNvSpPr>
            <a:spLocks noChangeShapeType="1"/>
          </p:cNvSpPr>
          <p:nvPr/>
        </p:nvSpPr>
        <p:spPr bwMode="auto">
          <a:xfrm>
            <a:off x="551101" y="1848783"/>
            <a:ext cx="8328422" cy="0"/>
          </a:xfrm>
          <a:prstGeom prst="line">
            <a:avLst/>
          </a:prstGeom>
          <a:noFill/>
          <a:ln w="3175">
            <a:solidFill>
              <a:srgbClr val="31859C"/>
            </a:solidFill>
            <a:prstDash val="sysDash"/>
            <a:round/>
            <a:headEnd/>
            <a:tailEnd/>
          </a:ln>
        </p:spPr>
        <p:txBody>
          <a:bodyPr/>
          <a:lstStyle/>
          <a:p>
            <a:endParaRPr lang="en-US"/>
          </a:p>
        </p:txBody>
      </p:sp>
      <p:sp>
        <p:nvSpPr>
          <p:cNvPr id="16" name="Line 17"/>
          <p:cNvSpPr>
            <a:spLocks noChangeShapeType="1"/>
          </p:cNvSpPr>
          <p:nvPr/>
        </p:nvSpPr>
        <p:spPr bwMode="auto">
          <a:xfrm flipV="1">
            <a:off x="1567212" y="1848782"/>
            <a:ext cx="0" cy="4546029"/>
          </a:xfrm>
          <a:prstGeom prst="line">
            <a:avLst/>
          </a:prstGeom>
          <a:noFill/>
          <a:ln w="3175">
            <a:solidFill>
              <a:srgbClr val="31859C"/>
            </a:solidFill>
            <a:prstDash val="sysDash"/>
            <a:round/>
            <a:headEnd/>
            <a:tailEnd/>
          </a:ln>
        </p:spPr>
        <p:txBody>
          <a:bodyPr/>
          <a:lstStyle/>
          <a:p>
            <a:endParaRPr lang="en-US"/>
          </a:p>
        </p:txBody>
      </p:sp>
      <p:sp>
        <p:nvSpPr>
          <p:cNvPr id="14" name="Rectangle 13"/>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sp>
        <p:nvSpPr>
          <p:cNvPr id="18" name="TextBox 17"/>
          <p:cNvSpPr txBox="1"/>
          <p:nvPr/>
        </p:nvSpPr>
        <p:spPr>
          <a:xfrm>
            <a:off x="408040" y="471775"/>
            <a:ext cx="7682912" cy="584776"/>
          </a:xfrm>
          <a:prstGeom prst="rect">
            <a:avLst/>
          </a:prstGeom>
          <a:noFill/>
        </p:spPr>
        <p:txBody>
          <a:bodyPr wrap="none" rtlCol="0">
            <a:spAutoFit/>
          </a:bodyPr>
          <a:lstStyle/>
          <a:p>
            <a:r>
              <a:rPr lang="en-US" sz="3200" b="1" i="1" dirty="0" smtClean="0">
                <a:solidFill>
                  <a:schemeClr val="accent5">
                    <a:lumMod val="75000"/>
                  </a:schemeClr>
                </a:solidFill>
                <a:latin typeface="Gill Sans"/>
                <a:cs typeface="Gill Sans"/>
              </a:rPr>
              <a:t>“Create as many gestures as possible”</a:t>
            </a:r>
            <a:endParaRPr lang="en-US" sz="3200" b="1" i="1" dirty="0">
              <a:solidFill>
                <a:schemeClr val="accent5">
                  <a:lumMod val="75000"/>
                </a:schemeClr>
              </a:solidFill>
              <a:latin typeface="Gill Sans"/>
              <a:cs typeface="Gill Sans"/>
            </a:endParaRPr>
          </a:p>
        </p:txBody>
      </p:sp>
    </p:spTree>
    <p:custDataLst>
      <p:tags r:id="rId1"/>
    </p:custDataLst>
    <p:extLst>
      <p:ext uri="{BB962C8B-B14F-4D97-AF65-F5344CB8AC3E}">
        <p14:creationId xmlns:p14="http://schemas.microsoft.com/office/powerpoint/2010/main" val="4037506257"/>
      </p:ext>
    </p:extLst>
  </p:cSld>
  <p:clrMapOvr>
    <a:masterClrMapping/>
  </p:clrMapOvr>
  <mc:AlternateContent xmlns:mc="http://schemas.openxmlformats.org/markup-compatibility/2006" xmlns:p14="http://schemas.microsoft.com/office/powerpoint/2010/main">
    <mc:Choice Requires="p14">
      <p:transition spd="slow" p14:dur="2000" advTm="10847"/>
    </mc:Choice>
    <mc:Fallback xmlns="">
      <p:transition xmlns:p14="http://schemas.microsoft.com/office/powerpoint/2010/main" spd="slow" advTm="10847"/>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690" y="1015063"/>
            <a:ext cx="8392276" cy="984885"/>
          </a:xfrm>
          <a:prstGeom prst="rect">
            <a:avLst/>
          </a:prstGeom>
        </p:spPr>
        <p:txBody>
          <a:bodyPr wrap="square">
            <a:spAutoFit/>
          </a:bodyPr>
          <a:lstStyle/>
          <a:p>
            <a:r>
              <a:rPr lang="en-US" sz="3200" dirty="0" smtClean="0">
                <a:latin typeface="Gill Sans"/>
                <a:cs typeface="Gill Sans"/>
              </a:rPr>
              <a:t>12.2 gestures created on average </a:t>
            </a:r>
          </a:p>
          <a:p>
            <a:pPr algn="r"/>
            <a:r>
              <a:rPr lang="en-US" sz="2600" dirty="0">
                <a:solidFill>
                  <a:srgbClr val="595959"/>
                </a:solidFill>
                <a:latin typeface="Gill Sans Light"/>
                <a:cs typeface="Gill Sans Light"/>
              </a:rPr>
              <a:t>	</a:t>
            </a:r>
            <a:r>
              <a:rPr lang="en-US" sz="2600" dirty="0" smtClean="0">
                <a:solidFill>
                  <a:srgbClr val="595959"/>
                </a:solidFill>
                <a:latin typeface="Gill Sans Light"/>
                <a:cs typeface="Gill Sans Light"/>
              </a:rPr>
              <a:t>									    </a:t>
            </a:r>
            <a:r>
              <a:rPr lang="en-US" sz="2400" dirty="0" smtClean="0">
                <a:solidFill>
                  <a:srgbClr val="595959"/>
                </a:solidFill>
                <a:latin typeface="Gill Sans Light"/>
                <a:cs typeface="Gill Sans Light"/>
              </a:rPr>
              <a:t>(SD = 8.1, range of 5 to 36)</a:t>
            </a:r>
            <a:endParaRPr lang="en-US" sz="2400" dirty="0">
              <a:solidFill>
                <a:srgbClr val="595959"/>
              </a:solidFill>
              <a:latin typeface="Gill Sans Light"/>
              <a:cs typeface="Gill Sans Light"/>
            </a:endParaRPr>
          </a:p>
        </p:txBody>
      </p:sp>
      <p:sp>
        <p:nvSpPr>
          <p:cNvPr id="6" name="Rectangle 5"/>
          <p:cNvSpPr>
            <a:spLocks noChangeArrowheads="1"/>
          </p:cNvSpPr>
          <p:nvPr/>
        </p:nvSpPr>
        <p:spPr bwMode="auto">
          <a:xfrm>
            <a:off x="395690" y="371648"/>
            <a:ext cx="4727175" cy="707886"/>
          </a:xfrm>
          <a:prstGeom prst="rect">
            <a:avLst/>
          </a:prstGeom>
          <a:noFill/>
          <a:ln w="9525">
            <a:noFill/>
            <a:miter lim="800000"/>
            <a:headEnd/>
            <a:tailEnd/>
          </a:ln>
        </p:spPr>
        <p:txBody>
          <a:bodyPr wrap="none">
            <a:spAutoFit/>
          </a:bodyPr>
          <a:lstStyle/>
          <a:p>
            <a:r>
              <a:rPr lang="en-US" sz="4000" b="1" dirty="0" smtClean="0">
                <a:solidFill>
                  <a:schemeClr val="tx1">
                    <a:lumMod val="75000"/>
                    <a:lumOff val="25000"/>
                  </a:schemeClr>
                </a:solidFill>
                <a:latin typeface="Gill Sans"/>
                <a:cs typeface="Gill Sans"/>
              </a:rPr>
              <a:t>Gestures</a:t>
            </a:r>
            <a:r>
              <a:rPr lang="en-US" sz="4000" dirty="0" smtClean="0">
                <a:solidFill>
                  <a:schemeClr val="tx1">
                    <a:lumMod val="75000"/>
                    <a:lumOff val="25000"/>
                  </a:schemeClr>
                </a:solidFill>
                <a:latin typeface="Gill Sans"/>
                <a:cs typeface="Gill Sans"/>
              </a:rPr>
              <a:t> </a:t>
            </a:r>
            <a:r>
              <a:rPr lang="en-US" sz="4000" b="1" dirty="0" smtClean="0">
                <a:solidFill>
                  <a:schemeClr val="tx1">
                    <a:lumMod val="75000"/>
                    <a:lumOff val="25000"/>
                  </a:schemeClr>
                </a:solidFill>
                <a:latin typeface="Gill Sans"/>
                <a:cs typeface="Gill Sans"/>
              </a:rPr>
              <a:t>Created</a:t>
            </a:r>
            <a:endParaRPr lang="en-US" sz="4000" b="1" dirty="0">
              <a:solidFill>
                <a:schemeClr val="tx1">
                  <a:lumMod val="75000"/>
                  <a:lumOff val="25000"/>
                </a:schemeClr>
              </a:solidFill>
              <a:latin typeface="Gill Sans"/>
              <a:cs typeface="Gill Sans"/>
            </a:endParaRPr>
          </a:p>
        </p:txBody>
      </p:sp>
      <p:grpSp>
        <p:nvGrpSpPr>
          <p:cNvPr id="53" name="Group 52"/>
          <p:cNvGrpSpPr/>
          <p:nvPr/>
        </p:nvGrpSpPr>
        <p:grpSpPr>
          <a:xfrm>
            <a:off x="824247" y="3894607"/>
            <a:ext cx="826672" cy="2301704"/>
            <a:chOff x="595742" y="3142509"/>
            <a:chExt cx="826672" cy="2301704"/>
          </a:xfrm>
          <a:solidFill>
            <a:schemeClr val="accent6">
              <a:lumMod val="75000"/>
            </a:schemeClr>
          </a:solidFill>
        </p:grpSpPr>
        <p:pic>
          <p:nvPicPr>
            <p:cNvPr id="47" name="Picture 46" descr="task1_3_134393463103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742" y="3599709"/>
              <a:ext cx="825910" cy="457200"/>
            </a:xfrm>
            <a:prstGeom prst="rect">
              <a:avLst/>
            </a:prstGeom>
            <a:grpFill/>
            <a:ln>
              <a:solidFill>
                <a:schemeClr val="accent2">
                  <a:lumMod val="75000"/>
                </a:schemeClr>
              </a:solidFill>
            </a:ln>
          </p:spPr>
        </p:pic>
        <p:pic>
          <p:nvPicPr>
            <p:cNvPr id="48" name="Picture 47" descr="task1_3_134393463104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742" y="4056909"/>
              <a:ext cx="825910" cy="457200"/>
            </a:xfrm>
            <a:prstGeom prst="rect">
              <a:avLst/>
            </a:prstGeom>
            <a:grpFill/>
            <a:ln>
              <a:solidFill>
                <a:schemeClr val="accent2">
                  <a:lumMod val="75000"/>
                </a:schemeClr>
              </a:solidFill>
            </a:ln>
          </p:spPr>
        </p:pic>
        <p:pic>
          <p:nvPicPr>
            <p:cNvPr id="49" name="Picture 48" descr="task1_3_1343934631044.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742" y="4519816"/>
              <a:ext cx="825910" cy="457200"/>
            </a:xfrm>
            <a:prstGeom prst="rect">
              <a:avLst/>
            </a:prstGeom>
            <a:grpFill/>
            <a:ln>
              <a:solidFill>
                <a:schemeClr val="accent2">
                  <a:lumMod val="75000"/>
                </a:schemeClr>
              </a:solidFill>
            </a:ln>
          </p:spPr>
        </p:pic>
        <p:pic>
          <p:nvPicPr>
            <p:cNvPr id="50" name="Picture 49" descr="task1_3_1343934631049.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742" y="3142509"/>
              <a:ext cx="825910" cy="457200"/>
            </a:xfrm>
            <a:prstGeom prst="rect">
              <a:avLst/>
            </a:prstGeom>
            <a:grpFill/>
            <a:ln>
              <a:solidFill>
                <a:schemeClr val="accent2">
                  <a:lumMod val="75000"/>
                </a:schemeClr>
              </a:solidFill>
            </a:ln>
          </p:spPr>
        </p:pic>
        <p:pic>
          <p:nvPicPr>
            <p:cNvPr id="51" name="Picture 50" descr="task1_3_1343934631054.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6504" y="4987013"/>
              <a:ext cx="825910" cy="457200"/>
            </a:xfrm>
            <a:prstGeom prst="rect">
              <a:avLst/>
            </a:prstGeom>
            <a:grpFill/>
            <a:ln>
              <a:solidFill>
                <a:schemeClr val="accent2">
                  <a:lumMod val="75000"/>
                </a:schemeClr>
              </a:solidFill>
            </a:ln>
          </p:spPr>
        </p:pic>
      </p:grpSp>
      <p:sp>
        <p:nvSpPr>
          <p:cNvPr id="54" name="TextBox 53"/>
          <p:cNvSpPr txBox="1"/>
          <p:nvPr/>
        </p:nvSpPr>
        <p:spPr>
          <a:xfrm>
            <a:off x="976346" y="6140418"/>
            <a:ext cx="547596" cy="461665"/>
          </a:xfrm>
          <a:prstGeom prst="rect">
            <a:avLst/>
          </a:prstGeom>
          <a:noFill/>
        </p:spPr>
        <p:txBody>
          <a:bodyPr wrap="none" rtlCol="0">
            <a:spAutoFit/>
          </a:bodyPr>
          <a:lstStyle/>
          <a:p>
            <a:r>
              <a:rPr lang="en-US" sz="2400" b="1" i="1" u="sng" dirty="0" smtClean="0">
                <a:solidFill>
                  <a:schemeClr val="accent6">
                    <a:lumMod val="75000"/>
                  </a:schemeClr>
                </a:solidFill>
                <a:latin typeface="Gill Sans Light"/>
                <a:cs typeface="Gill Sans Light"/>
              </a:rPr>
              <a:t>p3</a:t>
            </a:r>
            <a:endParaRPr lang="en-US" sz="2400" b="1" i="1" u="sng" dirty="0">
              <a:solidFill>
                <a:schemeClr val="accent6">
                  <a:lumMod val="75000"/>
                </a:schemeClr>
              </a:solidFill>
              <a:latin typeface="Gill Sans Light"/>
              <a:cs typeface="Gill Sans Light"/>
            </a:endParaRPr>
          </a:p>
        </p:txBody>
      </p:sp>
      <p:sp>
        <p:nvSpPr>
          <p:cNvPr id="58" name="Rectangle 57"/>
          <p:cNvSpPr/>
          <p:nvPr/>
        </p:nvSpPr>
        <p:spPr>
          <a:xfrm>
            <a:off x="395690" y="2294894"/>
            <a:ext cx="8392276" cy="1446550"/>
          </a:xfrm>
          <a:prstGeom prst="rect">
            <a:avLst/>
          </a:prstGeom>
        </p:spPr>
        <p:txBody>
          <a:bodyPr wrap="square">
            <a:spAutoFit/>
          </a:bodyPr>
          <a:lstStyle/>
          <a:p>
            <a:r>
              <a:rPr lang="en-US" sz="3200" dirty="0">
                <a:latin typeface="Gill Sans"/>
                <a:cs typeface="Gill Sans"/>
              </a:rPr>
              <a:t>Total number of gestures </a:t>
            </a:r>
            <a:r>
              <a:rPr lang="en-US" sz="3200" dirty="0" smtClean="0">
                <a:latin typeface="Gill Sans"/>
                <a:ea typeface="ＭＳ ゴシック"/>
                <a:cs typeface="Gill Sans"/>
              </a:rPr>
              <a:t>and </a:t>
            </a:r>
            <a:r>
              <a:rPr lang="en-US" sz="3200" dirty="0">
                <a:latin typeface="Gill Sans"/>
                <a:cs typeface="Gill Sans"/>
              </a:rPr>
              <a:t>the number of </a:t>
            </a:r>
            <a:r>
              <a:rPr lang="en-US" sz="3200" dirty="0" smtClean="0">
                <a:latin typeface="Gill Sans"/>
                <a:cs typeface="Gill Sans"/>
              </a:rPr>
              <a:t>arbitrary </a:t>
            </a:r>
            <a:r>
              <a:rPr lang="en-US" sz="3200" dirty="0">
                <a:latin typeface="Gill Sans"/>
                <a:cs typeface="Gill Sans"/>
              </a:rPr>
              <a:t>gestures </a:t>
            </a:r>
            <a:r>
              <a:rPr lang="en-US" sz="3200" dirty="0" smtClean="0">
                <a:latin typeface="Gill Sans"/>
                <a:cs typeface="Gill Sans"/>
              </a:rPr>
              <a:t>are correlated</a:t>
            </a:r>
          </a:p>
          <a:p>
            <a:pPr algn="r"/>
            <a:r>
              <a:rPr lang="en-US" sz="2400" dirty="0" smtClean="0">
                <a:solidFill>
                  <a:srgbClr val="595959"/>
                </a:solidFill>
                <a:latin typeface="Gill Sans Light"/>
                <a:cs typeface="Gill Sans Light"/>
              </a:rPr>
              <a:t>(</a:t>
            </a:r>
            <a:r>
              <a:rPr lang="en-US" sz="2400" dirty="0">
                <a:solidFill>
                  <a:srgbClr val="595959"/>
                </a:solidFill>
                <a:latin typeface="Gill Sans Light"/>
                <a:cs typeface="Gill Sans Light"/>
              </a:rPr>
              <a:t>Pearson’s </a:t>
            </a:r>
            <a:r>
              <a:rPr lang="en-US" sz="2400" i="1" dirty="0">
                <a:solidFill>
                  <a:srgbClr val="595959"/>
                </a:solidFill>
                <a:latin typeface="Gill Sans Light"/>
                <a:cs typeface="Gill Sans Light"/>
              </a:rPr>
              <a:t>r</a:t>
            </a:r>
            <a:r>
              <a:rPr lang="en-US" sz="2400" dirty="0">
                <a:solidFill>
                  <a:srgbClr val="595959"/>
                </a:solidFill>
                <a:latin typeface="Gill Sans Light"/>
                <a:cs typeface="Gill Sans Light"/>
              </a:rPr>
              <a:t>=.47, </a:t>
            </a:r>
            <a:r>
              <a:rPr lang="en-US" sz="2400" i="1" dirty="0">
                <a:solidFill>
                  <a:srgbClr val="595959"/>
                </a:solidFill>
                <a:latin typeface="Gill Sans Light"/>
                <a:cs typeface="Gill Sans Light"/>
              </a:rPr>
              <a:t>p</a:t>
            </a:r>
            <a:r>
              <a:rPr lang="en-US" sz="2400" dirty="0">
                <a:solidFill>
                  <a:srgbClr val="595959"/>
                </a:solidFill>
                <a:latin typeface="Gill Sans Light"/>
                <a:cs typeface="Gill Sans Light"/>
              </a:rPr>
              <a:t>=.037)	</a:t>
            </a:r>
          </a:p>
        </p:txBody>
      </p:sp>
      <p:sp>
        <p:nvSpPr>
          <p:cNvPr id="60" name="Rectangle 59"/>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extBox 60"/>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grpSp>
        <p:nvGrpSpPr>
          <p:cNvPr id="8" name="Group 7"/>
          <p:cNvGrpSpPr/>
          <p:nvPr/>
        </p:nvGrpSpPr>
        <p:grpSpPr>
          <a:xfrm>
            <a:off x="1987968" y="3895223"/>
            <a:ext cx="6729757" cy="2745592"/>
            <a:chOff x="1987968" y="4013754"/>
            <a:chExt cx="6729757" cy="2745592"/>
          </a:xfrm>
        </p:grpSpPr>
        <p:pic>
          <p:nvPicPr>
            <p:cNvPr id="18" name="Picture 17" descr="task1_5_1343942214253.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87968" y="5902993"/>
              <a:ext cx="825910" cy="457200"/>
            </a:xfrm>
            <a:prstGeom prst="rect">
              <a:avLst/>
            </a:prstGeom>
            <a:ln>
              <a:solidFill>
                <a:schemeClr val="accent5">
                  <a:lumMod val="75000"/>
                </a:schemeClr>
              </a:solidFill>
            </a:ln>
          </p:spPr>
        </p:pic>
        <p:pic>
          <p:nvPicPr>
            <p:cNvPr id="25" name="Picture 24" descr="task1_5_1343942214071.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7968" y="5424402"/>
              <a:ext cx="825910" cy="457200"/>
            </a:xfrm>
            <a:prstGeom prst="rect">
              <a:avLst/>
            </a:prstGeom>
            <a:ln>
              <a:solidFill>
                <a:schemeClr val="accent5">
                  <a:lumMod val="75000"/>
                </a:schemeClr>
              </a:solidFill>
            </a:ln>
          </p:spPr>
        </p:pic>
        <p:pic>
          <p:nvPicPr>
            <p:cNvPr id="32" name="Picture 31" descr="task1_5_1343942213933.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7968" y="4950823"/>
              <a:ext cx="825910" cy="457200"/>
            </a:xfrm>
            <a:prstGeom prst="rect">
              <a:avLst/>
            </a:prstGeom>
            <a:ln>
              <a:solidFill>
                <a:schemeClr val="accent5">
                  <a:lumMod val="75000"/>
                </a:schemeClr>
              </a:solidFill>
            </a:ln>
          </p:spPr>
        </p:pic>
        <p:pic>
          <p:nvPicPr>
            <p:cNvPr id="40" name="Picture 39" descr="task1_5_1343942213848.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87968" y="4480070"/>
              <a:ext cx="825910" cy="457200"/>
            </a:xfrm>
            <a:prstGeom prst="rect">
              <a:avLst/>
            </a:prstGeom>
            <a:ln>
              <a:solidFill>
                <a:schemeClr val="accent5">
                  <a:lumMod val="75000"/>
                </a:schemeClr>
              </a:solidFill>
            </a:ln>
          </p:spPr>
        </p:pic>
        <p:pic>
          <p:nvPicPr>
            <p:cNvPr id="46" name="Picture 45" descr="task1_5_1343942213813.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87968" y="4013754"/>
              <a:ext cx="825910" cy="457200"/>
            </a:xfrm>
            <a:prstGeom prst="rect">
              <a:avLst/>
            </a:prstGeom>
            <a:ln>
              <a:solidFill>
                <a:schemeClr val="accent5">
                  <a:lumMod val="75000"/>
                </a:schemeClr>
              </a:solidFill>
            </a:ln>
          </p:spPr>
        </p:pic>
        <p:sp>
          <p:nvSpPr>
            <p:cNvPr id="55" name="TextBox 54"/>
            <p:cNvSpPr txBox="1"/>
            <p:nvPr/>
          </p:nvSpPr>
          <p:spPr>
            <a:xfrm>
              <a:off x="4854212" y="6297681"/>
              <a:ext cx="547596" cy="461665"/>
            </a:xfrm>
            <a:prstGeom prst="rect">
              <a:avLst/>
            </a:prstGeom>
            <a:noFill/>
          </p:spPr>
          <p:txBody>
            <a:bodyPr wrap="none" rtlCol="0">
              <a:spAutoFit/>
            </a:bodyPr>
            <a:lstStyle/>
            <a:p>
              <a:r>
                <a:rPr lang="en-US" sz="2400" b="1" i="1" u="sng" dirty="0" smtClean="0">
                  <a:solidFill>
                    <a:schemeClr val="accent5">
                      <a:lumMod val="50000"/>
                    </a:schemeClr>
                  </a:solidFill>
                  <a:latin typeface="Gill Sans Light"/>
                  <a:cs typeface="Gill Sans Light"/>
                </a:rPr>
                <a:t>p5</a:t>
              </a:r>
              <a:endParaRPr lang="en-US" sz="2400" b="1" i="1" u="sng" dirty="0">
                <a:solidFill>
                  <a:schemeClr val="accent5">
                    <a:lumMod val="50000"/>
                  </a:schemeClr>
                </a:solidFill>
                <a:latin typeface="Gill Sans Light"/>
                <a:cs typeface="Gill Sans Light"/>
              </a:endParaRPr>
            </a:p>
          </p:txBody>
        </p:sp>
        <p:pic>
          <p:nvPicPr>
            <p:cNvPr id="17" name="Picture 16" descr="task1_5_1343942214283.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8956" y="5902993"/>
              <a:ext cx="825910" cy="457200"/>
            </a:xfrm>
            <a:prstGeom prst="rect">
              <a:avLst/>
            </a:prstGeom>
            <a:ln>
              <a:solidFill>
                <a:schemeClr val="accent5">
                  <a:lumMod val="75000"/>
                </a:schemeClr>
              </a:solidFill>
            </a:ln>
          </p:spPr>
        </p:pic>
        <p:pic>
          <p:nvPicPr>
            <p:cNvPr id="24" name="Picture 23" descr="task1_5_1343942214094.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828956" y="5424402"/>
              <a:ext cx="825910" cy="457200"/>
            </a:xfrm>
            <a:prstGeom prst="rect">
              <a:avLst/>
            </a:prstGeom>
            <a:ln>
              <a:solidFill>
                <a:schemeClr val="accent5">
                  <a:lumMod val="75000"/>
                </a:schemeClr>
              </a:solidFill>
            </a:ln>
          </p:spPr>
        </p:pic>
        <p:pic>
          <p:nvPicPr>
            <p:cNvPr id="31" name="Picture 30" descr="task1_5_1343942213951.jp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28956" y="4950823"/>
              <a:ext cx="825910" cy="457200"/>
            </a:xfrm>
            <a:prstGeom prst="rect">
              <a:avLst/>
            </a:prstGeom>
            <a:ln>
              <a:solidFill>
                <a:schemeClr val="accent5">
                  <a:lumMod val="75000"/>
                </a:schemeClr>
              </a:solidFill>
            </a:ln>
          </p:spPr>
        </p:pic>
        <p:pic>
          <p:nvPicPr>
            <p:cNvPr id="41" name="Picture 40" descr="task1_5_1343942213857.jp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28956" y="4480070"/>
              <a:ext cx="825910" cy="457200"/>
            </a:xfrm>
            <a:prstGeom prst="rect">
              <a:avLst/>
            </a:prstGeom>
            <a:ln>
              <a:solidFill>
                <a:schemeClr val="accent5">
                  <a:lumMod val="75000"/>
                </a:schemeClr>
              </a:solidFill>
            </a:ln>
          </p:spPr>
        </p:pic>
        <p:pic>
          <p:nvPicPr>
            <p:cNvPr id="45" name="Picture 44" descr="task1_5_1343942213815.jp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28956" y="4013754"/>
              <a:ext cx="825910" cy="457200"/>
            </a:xfrm>
            <a:prstGeom prst="rect">
              <a:avLst/>
            </a:prstGeom>
            <a:ln>
              <a:solidFill>
                <a:schemeClr val="accent5">
                  <a:lumMod val="75000"/>
                </a:schemeClr>
              </a:solidFill>
            </a:ln>
          </p:spPr>
        </p:pic>
        <p:pic>
          <p:nvPicPr>
            <p:cNvPr id="16" name="Picture 15" descr="task1_5_1343942214314.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669944" y="5902993"/>
              <a:ext cx="825910" cy="457200"/>
            </a:xfrm>
            <a:prstGeom prst="rect">
              <a:avLst/>
            </a:prstGeom>
            <a:ln>
              <a:solidFill>
                <a:schemeClr val="accent5">
                  <a:lumMod val="75000"/>
                </a:schemeClr>
              </a:solidFill>
            </a:ln>
          </p:spPr>
        </p:pic>
        <p:pic>
          <p:nvPicPr>
            <p:cNvPr id="23" name="Picture 22" descr="task1_5_1343942214118.jp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669944" y="5424402"/>
              <a:ext cx="825910" cy="457200"/>
            </a:xfrm>
            <a:prstGeom prst="rect">
              <a:avLst/>
            </a:prstGeom>
            <a:ln>
              <a:solidFill>
                <a:schemeClr val="accent5">
                  <a:lumMod val="75000"/>
                </a:schemeClr>
              </a:solidFill>
            </a:ln>
          </p:spPr>
        </p:pic>
        <p:pic>
          <p:nvPicPr>
            <p:cNvPr id="30" name="Picture 29" descr="task1_5_1343942213968.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669944" y="4950823"/>
              <a:ext cx="825910" cy="457200"/>
            </a:xfrm>
            <a:prstGeom prst="rect">
              <a:avLst/>
            </a:prstGeom>
            <a:ln>
              <a:solidFill>
                <a:schemeClr val="accent5">
                  <a:lumMod val="75000"/>
                </a:schemeClr>
              </a:solidFill>
            </a:ln>
          </p:spPr>
        </p:pic>
        <p:pic>
          <p:nvPicPr>
            <p:cNvPr id="37" name="Picture 36" descr="task1_5_1343942213867.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69944" y="4480070"/>
              <a:ext cx="825910" cy="457200"/>
            </a:xfrm>
            <a:prstGeom prst="rect">
              <a:avLst/>
            </a:prstGeom>
            <a:ln>
              <a:solidFill>
                <a:schemeClr val="accent5">
                  <a:lumMod val="75000"/>
                </a:schemeClr>
              </a:solidFill>
            </a:ln>
          </p:spPr>
        </p:pic>
        <p:pic>
          <p:nvPicPr>
            <p:cNvPr id="44" name="Picture 43" descr="task1_5_1343942213818.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669944" y="4013754"/>
              <a:ext cx="825910" cy="457200"/>
            </a:xfrm>
            <a:prstGeom prst="rect">
              <a:avLst/>
            </a:prstGeom>
            <a:ln>
              <a:solidFill>
                <a:schemeClr val="accent5">
                  <a:lumMod val="75000"/>
                </a:schemeClr>
              </a:solidFill>
            </a:ln>
          </p:spPr>
        </p:pic>
        <p:pic>
          <p:nvPicPr>
            <p:cNvPr id="15" name="Picture 14" descr="task1_5_1343942214346.jp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510932" y="5902993"/>
              <a:ext cx="825910" cy="457200"/>
            </a:xfrm>
            <a:prstGeom prst="rect">
              <a:avLst/>
            </a:prstGeom>
            <a:ln>
              <a:solidFill>
                <a:schemeClr val="accent5">
                  <a:lumMod val="75000"/>
                </a:schemeClr>
              </a:solidFill>
            </a:ln>
          </p:spPr>
        </p:pic>
        <p:pic>
          <p:nvPicPr>
            <p:cNvPr id="21" name="Picture 20" descr="task1_5_1343942214169.jp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510932" y="5424402"/>
              <a:ext cx="825910" cy="457200"/>
            </a:xfrm>
            <a:prstGeom prst="rect">
              <a:avLst/>
            </a:prstGeom>
            <a:ln>
              <a:solidFill>
                <a:schemeClr val="accent5">
                  <a:lumMod val="75000"/>
                </a:schemeClr>
              </a:solidFill>
            </a:ln>
          </p:spPr>
        </p:pic>
        <p:pic>
          <p:nvPicPr>
            <p:cNvPr id="29" name="Picture 28" descr="task1_5_1343942213986.jp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510932" y="4950823"/>
              <a:ext cx="825910" cy="457200"/>
            </a:xfrm>
            <a:prstGeom prst="rect">
              <a:avLst/>
            </a:prstGeom>
            <a:ln>
              <a:solidFill>
                <a:schemeClr val="accent5">
                  <a:lumMod val="75000"/>
                </a:schemeClr>
              </a:solidFill>
            </a:ln>
          </p:spPr>
        </p:pic>
        <p:pic>
          <p:nvPicPr>
            <p:cNvPr id="36" name="Picture 35" descr="task1_5_1343942213878.jp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510932" y="4480070"/>
              <a:ext cx="825910" cy="457200"/>
            </a:xfrm>
            <a:prstGeom prst="rect">
              <a:avLst/>
            </a:prstGeom>
            <a:ln>
              <a:solidFill>
                <a:schemeClr val="accent5">
                  <a:lumMod val="75000"/>
                </a:schemeClr>
              </a:solidFill>
            </a:ln>
          </p:spPr>
        </p:pic>
        <p:pic>
          <p:nvPicPr>
            <p:cNvPr id="43" name="Picture 42" descr="task1_5_1343942213822.jp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510932" y="4013754"/>
              <a:ext cx="825910" cy="457200"/>
            </a:xfrm>
            <a:prstGeom prst="rect">
              <a:avLst/>
            </a:prstGeom>
            <a:ln>
              <a:solidFill>
                <a:schemeClr val="accent5">
                  <a:lumMod val="75000"/>
                </a:schemeClr>
              </a:solidFill>
            </a:ln>
          </p:spPr>
        </p:pic>
        <p:pic>
          <p:nvPicPr>
            <p:cNvPr id="14" name="Picture 13" descr="task1_5_1343942214379.jpg"/>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5351920" y="5902993"/>
              <a:ext cx="825910" cy="457200"/>
            </a:xfrm>
            <a:prstGeom prst="rect">
              <a:avLst/>
            </a:prstGeom>
            <a:ln>
              <a:solidFill>
                <a:schemeClr val="accent5">
                  <a:lumMod val="75000"/>
                </a:schemeClr>
              </a:solidFill>
            </a:ln>
          </p:spPr>
        </p:pic>
        <p:pic>
          <p:nvPicPr>
            <p:cNvPr id="22" name="Picture 21" descr="task1_5_1343942214143.jpg"/>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351920" y="5424402"/>
              <a:ext cx="825910" cy="457200"/>
            </a:xfrm>
            <a:prstGeom prst="rect">
              <a:avLst/>
            </a:prstGeom>
            <a:ln>
              <a:solidFill>
                <a:schemeClr val="accent5">
                  <a:lumMod val="75000"/>
                </a:schemeClr>
              </a:solidFill>
            </a:ln>
          </p:spPr>
        </p:pic>
        <p:pic>
          <p:nvPicPr>
            <p:cNvPr id="28" name="Picture 27" descr="task1_5_1343942214006.jpg"/>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351920" y="4950823"/>
              <a:ext cx="825910" cy="457200"/>
            </a:xfrm>
            <a:prstGeom prst="rect">
              <a:avLst/>
            </a:prstGeom>
            <a:ln>
              <a:solidFill>
                <a:schemeClr val="accent5">
                  <a:lumMod val="75000"/>
                </a:schemeClr>
              </a:solidFill>
            </a:ln>
          </p:spPr>
        </p:pic>
        <p:pic>
          <p:nvPicPr>
            <p:cNvPr id="35" name="Picture 34" descr="task1_5_1343942213890.jpg"/>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5351920" y="4480070"/>
              <a:ext cx="825910" cy="457200"/>
            </a:xfrm>
            <a:prstGeom prst="rect">
              <a:avLst/>
            </a:prstGeom>
            <a:ln>
              <a:solidFill>
                <a:schemeClr val="accent5">
                  <a:lumMod val="75000"/>
                </a:schemeClr>
              </a:solidFill>
            </a:ln>
          </p:spPr>
        </p:pic>
        <p:pic>
          <p:nvPicPr>
            <p:cNvPr id="42" name="Picture 41" descr="task1_5_1343942213827.jpg"/>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351920" y="4013754"/>
              <a:ext cx="825910" cy="457200"/>
            </a:xfrm>
            <a:prstGeom prst="rect">
              <a:avLst/>
            </a:prstGeom>
            <a:ln>
              <a:solidFill>
                <a:schemeClr val="accent5">
                  <a:lumMod val="75000"/>
                </a:schemeClr>
              </a:solidFill>
            </a:ln>
          </p:spPr>
        </p:pic>
        <p:pic>
          <p:nvPicPr>
            <p:cNvPr id="13" name="Picture 12" descr="task1_5_1343942214413.jpg"/>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192908" y="5902993"/>
              <a:ext cx="825910" cy="457200"/>
            </a:xfrm>
            <a:prstGeom prst="rect">
              <a:avLst/>
            </a:prstGeom>
            <a:ln>
              <a:solidFill>
                <a:schemeClr val="accent5">
                  <a:lumMod val="75000"/>
                </a:schemeClr>
              </a:solidFill>
            </a:ln>
          </p:spPr>
        </p:pic>
        <p:pic>
          <p:nvPicPr>
            <p:cNvPr id="20" name="Picture 19" descr="task1_5_1343942214196.jpg"/>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6192908" y="5424402"/>
              <a:ext cx="825910" cy="457200"/>
            </a:xfrm>
            <a:prstGeom prst="rect">
              <a:avLst/>
            </a:prstGeom>
            <a:ln>
              <a:solidFill>
                <a:schemeClr val="accent5">
                  <a:lumMod val="75000"/>
                </a:schemeClr>
              </a:solidFill>
            </a:ln>
          </p:spPr>
        </p:pic>
        <p:pic>
          <p:nvPicPr>
            <p:cNvPr id="27" name="Picture 26" descr="task1_5_1343942214028.jpg"/>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6192908" y="4950823"/>
              <a:ext cx="825910" cy="457200"/>
            </a:xfrm>
            <a:prstGeom prst="rect">
              <a:avLst/>
            </a:prstGeom>
            <a:ln>
              <a:solidFill>
                <a:schemeClr val="accent5">
                  <a:lumMod val="75000"/>
                </a:schemeClr>
              </a:solidFill>
            </a:ln>
          </p:spPr>
        </p:pic>
        <p:pic>
          <p:nvPicPr>
            <p:cNvPr id="34" name="Picture 33" descr="task1_5_1343942213903.jpg"/>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6192908" y="4480070"/>
              <a:ext cx="825910" cy="457200"/>
            </a:xfrm>
            <a:prstGeom prst="rect">
              <a:avLst/>
            </a:prstGeom>
            <a:ln>
              <a:solidFill>
                <a:schemeClr val="accent5">
                  <a:lumMod val="75000"/>
                </a:schemeClr>
              </a:solidFill>
            </a:ln>
          </p:spPr>
        </p:pic>
        <p:pic>
          <p:nvPicPr>
            <p:cNvPr id="38" name="Picture 37" descr="task1_5_1343942213833.jpg"/>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6192908" y="4013754"/>
              <a:ext cx="825910" cy="457200"/>
            </a:xfrm>
            <a:prstGeom prst="rect">
              <a:avLst/>
            </a:prstGeom>
            <a:ln>
              <a:solidFill>
                <a:schemeClr val="accent5">
                  <a:lumMod val="75000"/>
                </a:schemeClr>
              </a:solidFill>
            </a:ln>
          </p:spPr>
        </p:pic>
        <p:pic>
          <p:nvPicPr>
            <p:cNvPr id="12" name="Picture 11" descr="task1_5_1343942214448.jpg"/>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7033896" y="5902993"/>
              <a:ext cx="825910" cy="457200"/>
            </a:xfrm>
            <a:prstGeom prst="rect">
              <a:avLst/>
            </a:prstGeom>
            <a:ln>
              <a:solidFill>
                <a:schemeClr val="accent5">
                  <a:lumMod val="75000"/>
                </a:schemeClr>
              </a:solidFill>
            </a:ln>
          </p:spPr>
        </p:pic>
        <p:pic>
          <p:nvPicPr>
            <p:cNvPr id="19" name="Picture 18" descr="task1_5_1343942214224.jpg"/>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7033896" y="5424402"/>
              <a:ext cx="825910" cy="457200"/>
            </a:xfrm>
            <a:prstGeom prst="rect">
              <a:avLst/>
            </a:prstGeom>
            <a:ln>
              <a:solidFill>
                <a:schemeClr val="accent5">
                  <a:lumMod val="75000"/>
                </a:schemeClr>
              </a:solidFill>
            </a:ln>
          </p:spPr>
        </p:pic>
        <p:pic>
          <p:nvPicPr>
            <p:cNvPr id="26" name="Picture 25" descr="task1_5_1343942214049.jpg"/>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7033896" y="4950823"/>
              <a:ext cx="825910" cy="457200"/>
            </a:xfrm>
            <a:prstGeom prst="rect">
              <a:avLst/>
            </a:prstGeom>
            <a:ln>
              <a:solidFill>
                <a:schemeClr val="accent5">
                  <a:lumMod val="75000"/>
                </a:schemeClr>
              </a:solidFill>
            </a:ln>
          </p:spPr>
        </p:pic>
        <p:pic>
          <p:nvPicPr>
            <p:cNvPr id="33" name="Picture 32" descr="task1_5_1343942213917.jpg"/>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7033896" y="4480070"/>
              <a:ext cx="825910" cy="457200"/>
            </a:xfrm>
            <a:prstGeom prst="rect">
              <a:avLst/>
            </a:prstGeom>
            <a:ln>
              <a:solidFill>
                <a:schemeClr val="accent5">
                  <a:lumMod val="75000"/>
                </a:schemeClr>
              </a:solidFill>
            </a:ln>
          </p:spPr>
        </p:pic>
        <p:pic>
          <p:nvPicPr>
            <p:cNvPr id="39" name="Picture 38" descr="task1_5_1343942213840.jpg"/>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7033896" y="4013754"/>
              <a:ext cx="825910" cy="457200"/>
            </a:xfrm>
            <a:prstGeom prst="rect">
              <a:avLst/>
            </a:prstGeom>
            <a:ln>
              <a:solidFill>
                <a:schemeClr val="accent5">
                  <a:lumMod val="75000"/>
                </a:schemeClr>
              </a:solidFill>
            </a:ln>
          </p:spPr>
        </p:pic>
        <p:pic>
          <p:nvPicPr>
            <p:cNvPr id="5" name="Picture 4" descr="task1_5_1343942214484.jpg"/>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7891815" y="5902993"/>
              <a:ext cx="825910" cy="457200"/>
            </a:xfrm>
            <a:prstGeom prst="rect">
              <a:avLst/>
            </a:prstGeom>
            <a:ln>
              <a:solidFill>
                <a:schemeClr val="accent5">
                  <a:lumMod val="75000"/>
                </a:schemeClr>
              </a:solidFill>
            </a:ln>
          </p:spPr>
        </p:pic>
      </p:grpSp>
    </p:spTree>
    <p:custDataLst>
      <p:tags r:id="rId1"/>
    </p:custDataLst>
    <p:extLst>
      <p:ext uri="{BB962C8B-B14F-4D97-AF65-F5344CB8AC3E}">
        <p14:creationId xmlns:p14="http://schemas.microsoft.com/office/powerpoint/2010/main" val="1145233686"/>
      </p:ext>
    </p:extLst>
  </p:cSld>
  <p:clrMapOvr>
    <a:masterClrMapping/>
  </p:clrMapOvr>
  <mc:AlternateContent xmlns:mc="http://schemas.openxmlformats.org/markup-compatibility/2006" xmlns:p14="http://schemas.microsoft.com/office/powerpoint/2010/main">
    <mc:Choice Requires="p14">
      <p:transition spd="slow" p14:dur="2000" advTm="41982"/>
    </mc:Choice>
    <mc:Fallback xmlns="">
      <p:transition xmlns:p14="http://schemas.microsoft.com/office/powerpoint/2010/main" spd="slow" advTm="4198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4211" y="1066800"/>
            <a:ext cx="184666" cy="584776"/>
          </a:xfrm>
          <a:prstGeom prst="rect">
            <a:avLst/>
          </a:prstGeom>
          <a:noFill/>
        </p:spPr>
        <p:txBody>
          <a:bodyPr wrap="none" rtlCol="0">
            <a:spAutoFit/>
          </a:bodyPr>
          <a:lstStyle/>
          <a:p>
            <a:r>
              <a:rPr lang="en-US" sz="3200" dirty="0">
                <a:solidFill>
                  <a:srgbClr val="000000"/>
                </a:solidFill>
                <a:latin typeface="Gill Sans"/>
                <a:cs typeface="Gill Sans"/>
              </a:rPr>
              <a:t>	</a:t>
            </a:r>
            <a:endParaRPr lang="en-US" sz="3200" b="1" dirty="0">
              <a:solidFill>
                <a:srgbClr val="000000"/>
              </a:solidFill>
              <a:latin typeface="Gill Sans"/>
              <a:cs typeface="Gill Sans"/>
            </a:endParaRPr>
          </a:p>
        </p:txBody>
      </p:sp>
      <p:sp>
        <p:nvSpPr>
          <p:cNvPr id="10" name="TextBox 9"/>
          <p:cNvSpPr txBox="1"/>
          <p:nvPr/>
        </p:nvSpPr>
        <p:spPr>
          <a:xfrm>
            <a:off x="384211" y="415686"/>
            <a:ext cx="8432917" cy="2062103"/>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Touchscreen gestures are widely used…</a:t>
            </a:r>
          </a:p>
          <a:p>
            <a:r>
              <a:rPr lang="en-US" sz="3200" b="1" dirty="0">
                <a:solidFill>
                  <a:schemeClr val="tx1">
                    <a:lumMod val="75000"/>
                    <a:lumOff val="25000"/>
                  </a:schemeClr>
                </a:solidFill>
                <a:latin typeface="Gill Sans"/>
                <a:cs typeface="Gill Sans"/>
              </a:rPr>
              <a:t>Who designs these gestures</a:t>
            </a:r>
            <a:r>
              <a:rPr lang="en-US" sz="3200" b="1" dirty="0" smtClean="0">
                <a:solidFill>
                  <a:schemeClr val="tx1">
                    <a:lumMod val="75000"/>
                    <a:lumOff val="25000"/>
                  </a:schemeClr>
                </a:solidFill>
                <a:latin typeface="Gill Sans"/>
                <a:cs typeface="Gill Sans"/>
              </a:rPr>
              <a:t>?</a:t>
            </a:r>
          </a:p>
          <a:p>
            <a:r>
              <a:rPr lang="en-US" sz="3200" b="1" dirty="0" smtClean="0">
                <a:solidFill>
                  <a:schemeClr val="tx1">
                    <a:lumMod val="75000"/>
                    <a:lumOff val="25000"/>
                  </a:schemeClr>
                </a:solidFill>
                <a:latin typeface="Gill Sans"/>
                <a:cs typeface="Gill Sans"/>
              </a:rPr>
              <a:t>Design </a:t>
            </a:r>
            <a:r>
              <a:rPr lang="en-US" sz="3200" b="1" dirty="0">
                <a:solidFill>
                  <a:schemeClr val="tx1">
                    <a:lumMod val="75000"/>
                    <a:lumOff val="25000"/>
                  </a:schemeClr>
                </a:solidFill>
                <a:latin typeface="Gill Sans"/>
                <a:cs typeface="Gill Sans"/>
              </a:rPr>
              <a:t>experts.</a:t>
            </a:r>
          </a:p>
          <a:p>
            <a:endParaRPr lang="en-US" sz="3200" b="1" dirty="0">
              <a:solidFill>
                <a:schemeClr val="tx1">
                  <a:lumMod val="75000"/>
                  <a:lumOff val="25000"/>
                </a:schemeClr>
              </a:solidFill>
              <a:latin typeface="Gill Sans"/>
              <a:cs typeface="Gill Sans"/>
            </a:endParaRPr>
          </a:p>
        </p:txBody>
      </p:sp>
      <p:pic>
        <p:nvPicPr>
          <p:cNvPr id="8" name="Picture 7"/>
          <p:cNvPicPr>
            <a:picLocks noChangeAspect="1"/>
          </p:cNvPicPr>
          <p:nvPr/>
        </p:nvPicPr>
        <p:blipFill>
          <a:blip r:embed="rId4"/>
          <a:stretch>
            <a:fillRect/>
          </a:stretch>
        </p:blipFill>
        <p:spPr>
          <a:xfrm>
            <a:off x="384211" y="2108139"/>
            <a:ext cx="8432917" cy="4504529"/>
          </a:xfrm>
          <a:prstGeom prst="rect">
            <a:avLst/>
          </a:prstGeom>
        </p:spPr>
      </p:pic>
      <p:sp>
        <p:nvSpPr>
          <p:cNvPr id="7" name="Rectangle 6"/>
          <p:cNvSpPr/>
          <p:nvPr/>
        </p:nvSpPr>
        <p:spPr>
          <a:xfrm>
            <a:off x="6253693" y="6290127"/>
            <a:ext cx="2563435" cy="369332"/>
          </a:xfrm>
          <a:prstGeom prst="rect">
            <a:avLst/>
          </a:prstGeom>
        </p:spPr>
        <p:txBody>
          <a:bodyPr wrap="none">
            <a:spAutoFit/>
          </a:bodyPr>
          <a:lstStyle/>
          <a:p>
            <a:r>
              <a:rPr lang="en-US" dirty="0" smtClean="0">
                <a:solidFill>
                  <a:srgbClr val="595959"/>
                </a:solidFill>
                <a:latin typeface="Gill Sans Light"/>
                <a:cs typeface="Gill Sans Light"/>
              </a:rPr>
              <a:t>Apple’s touchpad gestures</a:t>
            </a:r>
            <a:endParaRPr lang="en-US" dirty="0">
              <a:solidFill>
                <a:srgbClr val="595959"/>
              </a:solidFill>
            </a:endParaRPr>
          </a:p>
        </p:txBody>
      </p:sp>
    </p:spTree>
    <p:custDataLst>
      <p:tags r:id="rId1"/>
    </p:custDataLst>
    <p:extLst>
      <p:ext uri="{BB962C8B-B14F-4D97-AF65-F5344CB8AC3E}">
        <p14:creationId xmlns:p14="http://schemas.microsoft.com/office/powerpoint/2010/main" val="459208017"/>
      </p:ext>
    </p:extLst>
  </p:cSld>
  <p:clrMapOvr>
    <a:masterClrMapping/>
  </p:clrMapOvr>
  <mc:AlternateContent xmlns:mc="http://schemas.openxmlformats.org/markup-compatibility/2006" xmlns:p14="http://schemas.microsoft.com/office/powerpoint/2010/main">
    <mc:Choice Requires="p14">
      <p:transition spd="slow" p14:dur="2000" advTm="24299"/>
    </mc:Choice>
    <mc:Fallback xmlns="">
      <p:transition xmlns:p14="http://schemas.microsoft.com/office/powerpoint/2010/main" spd="slow" advTm="2429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690" y="1015063"/>
            <a:ext cx="8392276" cy="984885"/>
          </a:xfrm>
          <a:prstGeom prst="rect">
            <a:avLst/>
          </a:prstGeom>
        </p:spPr>
        <p:txBody>
          <a:bodyPr wrap="square">
            <a:spAutoFit/>
          </a:bodyPr>
          <a:lstStyle/>
          <a:p>
            <a:r>
              <a:rPr lang="en-US" sz="3200" dirty="0" smtClean="0">
                <a:latin typeface="Gill Sans"/>
                <a:cs typeface="Gill Sans"/>
              </a:rPr>
              <a:t>12.2 gestures created on average </a:t>
            </a:r>
          </a:p>
          <a:p>
            <a:pPr algn="r"/>
            <a:r>
              <a:rPr lang="en-US" sz="2600" dirty="0">
                <a:solidFill>
                  <a:srgbClr val="595959"/>
                </a:solidFill>
                <a:latin typeface="Gill Sans Light"/>
                <a:cs typeface="Gill Sans Light"/>
              </a:rPr>
              <a:t>	</a:t>
            </a:r>
            <a:r>
              <a:rPr lang="en-US" sz="2600" dirty="0" smtClean="0">
                <a:solidFill>
                  <a:srgbClr val="595959"/>
                </a:solidFill>
                <a:latin typeface="Gill Sans Light"/>
                <a:cs typeface="Gill Sans Light"/>
              </a:rPr>
              <a:t>									    </a:t>
            </a:r>
            <a:r>
              <a:rPr lang="en-US" sz="2400" dirty="0" smtClean="0">
                <a:solidFill>
                  <a:srgbClr val="595959"/>
                </a:solidFill>
                <a:latin typeface="Gill Sans Light"/>
                <a:cs typeface="Gill Sans Light"/>
              </a:rPr>
              <a:t>(</a:t>
            </a:r>
            <a:r>
              <a:rPr lang="en-US" sz="2400" dirty="0" smtClean="0">
                <a:solidFill>
                  <a:schemeClr val="tx1">
                    <a:lumMod val="65000"/>
                    <a:lumOff val="35000"/>
                  </a:schemeClr>
                </a:solidFill>
                <a:latin typeface="Gill Sans Light"/>
                <a:cs typeface="Gill Sans Light"/>
              </a:rPr>
              <a:t>SD = 8.1, range </a:t>
            </a:r>
            <a:r>
              <a:rPr lang="en-US" sz="2400" dirty="0" smtClean="0">
                <a:solidFill>
                  <a:srgbClr val="595959"/>
                </a:solidFill>
                <a:latin typeface="Gill Sans Light"/>
                <a:cs typeface="Gill Sans Light"/>
              </a:rPr>
              <a:t>of 5 to 36)</a:t>
            </a:r>
            <a:endParaRPr lang="en-US" sz="2400" dirty="0">
              <a:solidFill>
                <a:srgbClr val="595959"/>
              </a:solidFill>
              <a:latin typeface="Gill Sans Light"/>
              <a:cs typeface="Gill Sans Light"/>
            </a:endParaRPr>
          </a:p>
        </p:txBody>
      </p:sp>
      <p:sp>
        <p:nvSpPr>
          <p:cNvPr id="6" name="Rectangle 5"/>
          <p:cNvSpPr>
            <a:spLocks noChangeArrowheads="1"/>
          </p:cNvSpPr>
          <p:nvPr/>
        </p:nvSpPr>
        <p:spPr bwMode="auto">
          <a:xfrm>
            <a:off x="395690" y="371648"/>
            <a:ext cx="4727175" cy="707886"/>
          </a:xfrm>
          <a:prstGeom prst="rect">
            <a:avLst/>
          </a:prstGeom>
          <a:noFill/>
          <a:ln w="9525">
            <a:noFill/>
            <a:miter lim="800000"/>
            <a:headEnd/>
            <a:tailEnd/>
          </a:ln>
        </p:spPr>
        <p:txBody>
          <a:bodyPr wrap="none">
            <a:spAutoFit/>
          </a:bodyPr>
          <a:lstStyle/>
          <a:p>
            <a:r>
              <a:rPr lang="en-US" sz="4000" b="1" dirty="0" smtClean="0">
                <a:solidFill>
                  <a:schemeClr val="tx1">
                    <a:lumMod val="75000"/>
                    <a:lumOff val="25000"/>
                  </a:schemeClr>
                </a:solidFill>
                <a:latin typeface="Gill Sans"/>
                <a:cs typeface="Gill Sans"/>
              </a:rPr>
              <a:t>Gestures</a:t>
            </a:r>
            <a:r>
              <a:rPr lang="en-US" sz="4000" dirty="0" smtClean="0">
                <a:solidFill>
                  <a:schemeClr val="tx1">
                    <a:lumMod val="75000"/>
                    <a:lumOff val="25000"/>
                  </a:schemeClr>
                </a:solidFill>
                <a:latin typeface="Gill Sans"/>
                <a:cs typeface="Gill Sans"/>
              </a:rPr>
              <a:t> </a:t>
            </a:r>
            <a:r>
              <a:rPr lang="en-US" sz="4000" b="1" dirty="0" smtClean="0">
                <a:solidFill>
                  <a:schemeClr val="tx1">
                    <a:lumMod val="75000"/>
                    <a:lumOff val="25000"/>
                  </a:schemeClr>
                </a:solidFill>
                <a:latin typeface="Gill Sans"/>
                <a:cs typeface="Gill Sans"/>
              </a:rPr>
              <a:t>Created</a:t>
            </a:r>
            <a:endParaRPr lang="en-US" sz="4000" b="1" dirty="0">
              <a:solidFill>
                <a:schemeClr val="tx1">
                  <a:lumMod val="75000"/>
                  <a:lumOff val="25000"/>
                </a:schemeClr>
              </a:solidFill>
              <a:latin typeface="Gill Sans"/>
              <a:cs typeface="Gill Sans"/>
            </a:endParaRPr>
          </a:p>
        </p:txBody>
      </p:sp>
      <p:grpSp>
        <p:nvGrpSpPr>
          <p:cNvPr id="53" name="Group 52"/>
          <p:cNvGrpSpPr/>
          <p:nvPr/>
        </p:nvGrpSpPr>
        <p:grpSpPr>
          <a:xfrm>
            <a:off x="824247" y="3894607"/>
            <a:ext cx="826672" cy="2301704"/>
            <a:chOff x="595742" y="3142509"/>
            <a:chExt cx="826672" cy="2301704"/>
          </a:xfrm>
          <a:solidFill>
            <a:schemeClr val="accent6">
              <a:lumMod val="75000"/>
            </a:schemeClr>
          </a:solidFill>
        </p:grpSpPr>
        <p:pic>
          <p:nvPicPr>
            <p:cNvPr id="47" name="Picture 46" descr="task1_3_134393463103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742" y="3599709"/>
              <a:ext cx="825910" cy="457200"/>
            </a:xfrm>
            <a:prstGeom prst="rect">
              <a:avLst/>
            </a:prstGeom>
            <a:grpFill/>
            <a:ln>
              <a:solidFill>
                <a:schemeClr val="accent2">
                  <a:lumMod val="75000"/>
                </a:schemeClr>
              </a:solidFill>
            </a:ln>
          </p:spPr>
        </p:pic>
        <p:pic>
          <p:nvPicPr>
            <p:cNvPr id="48" name="Picture 47" descr="task1_3_134393463104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742" y="4056909"/>
              <a:ext cx="825910" cy="457200"/>
            </a:xfrm>
            <a:prstGeom prst="rect">
              <a:avLst/>
            </a:prstGeom>
            <a:grpFill/>
            <a:ln>
              <a:solidFill>
                <a:schemeClr val="accent2">
                  <a:lumMod val="75000"/>
                </a:schemeClr>
              </a:solidFill>
            </a:ln>
          </p:spPr>
        </p:pic>
        <p:pic>
          <p:nvPicPr>
            <p:cNvPr id="49" name="Picture 48" descr="task1_3_1343934631044.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742" y="4519816"/>
              <a:ext cx="825910" cy="457200"/>
            </a:xfrm>
            <a:prstGeom prst="rect">
              <a:avLst/>
            </a:prstGeom>
            <a:grpFill/>
            <a:ln>
              <a:solidFill>
                <a:schemeClr val="accent2">
                  <a:lumMod val="75000"/>
                </a:schemeClr>
              </a:solidFill>
            </a:ln>
          </p:spPr>
        </p:pic>
        <p:pic>
          <p:nvPicPr>
            <p:cNvPr id="50" name="Picture 49" descr="task1_3_1343934631049.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742" y="3142509"/>
              <a:ext cx="825910" cy="457200"/>
            </a:xfrm>
            <a:prstGeom prst="rect">
              <a:avLst/>
            </a:prstGeom>
            <a:grpFill/>
            <a:ln>
              <a:solidFill>
                <a:schemeClr val="accent2">
                  <a:lumMod val="75000"/>
                </a:schemeClr>
              </a:solidFill>
            </a:ln>
          </p:spPr>
        </p:pic>
        <p:pic>
          <p:nvPicPr>
            <p:cNvPr id="51" name="Picture 50" descr="task1_3_1343934631054.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6504" y="4987013"/>
              <a:ext cx="825910" cy="457200"/>
            </a:xfrm>
            <a:prstGeom prst="rect">
              <a:avLst/>
            </a:prstGeom>
            <a:grpFill/>
            <a:ln>
              <a:solidFill>
                <a:schemeClr val="accent2">
                  <a:lumMod val="75000"/>
                </a:schemeClr>
              </a:solidFill>
            </a:ln>
          </p:spPr>
        </p:pic>
      </p:grpSp>
      <p:sp>
        <p:nvSpPr>
          <p:cNvPr id="54" name="TextBox 53"/>
          <p:cNvSpPr txBox="1"/>
          <p:nvPr/>
        </p:nvSpPr>
        <p:spPr>
          <a:xfrm>
            <a:off x="976346" y="6140418"/>
            <a:ext cx="547596" cy="461665"/>
          </a:xfrm>
          <a:prstGeom prst="rect">
            <a:avLst/>
          </a:prstGeom>
          <a:noFill/>
        </p:spPr>
        <p:txBody>
          <a:bodyPr wrap="none" rtlCol="0">
            <a:spAutoFit/>
          </a:bodyPr>
          <a:lstStyle/>
          <a:p>
            <a:r>
              <a:rPr lang="en-US" sz="2400" b="1" i="1" u="sng" dirty="0" smtClean="0">
                <a:solidFill>
                  <a:schemeClr val="accent6">
                    <a:lumMod val="75000"/>
                  </a:schemeClr>
                </a:solidFill>
                <a:latin typeface="Gill Sans Light"/>
                <a:cs typeface="Gill Sans Light"/>
              </a:rPr>
              <a:t>p3</a:t>
            </a:r>
            <a:endParaRPr lang="en-US" sz="2400" b="1" i="1" u="sng" dirty="0">
              <a:solidFill>
                <a:schemeClr val="accent6">
                  <a:lumMod val="75000"/>
                </a:schemeClr>
              </a:solidFill>
              <a:latin typeface="Gill Sans Light"/>
              <a:cs typeface="Gill Sans Light"/>
            </a:endParaRPr>
          </a:p>
        </p:txBody>
      </p:sp>
      <p:sp>
        <p:nvSpPr>
          <p:cNvPr id="55" name="TextBox 54"/>
          <p:cNvSpPr txBox="1"/>
          <p:nvPr/>
        </p:nvSpPr>
        <p:spPr>
          <a:xfrm>
            <a:off x="4854212" y="6179150"/>
            <a:ext cx="547596" cy="461665"/>
          </a:xfrm>
          <a:prstGeom prst="rect">
            <a:avLst/>
          </a:prstGeom>
          <a:noFill/>
        </p:spPr>
        <p:txBody>
          <a:bodyPr wrap="none" rtlCol="0">
            <a:spAutoFit/>
          </a:bodyPr>
          <a:lstStyle/>
          <a:p>
            <a:r>
              <a:rPr lang="en-US" sz="2400" b="1" i="1" u="sng" dirty="0" smtClean="0">
                <a:solidFill>
                  <a:schemeClr val="accent5">
                    <a:lumMod val="50000"/>
                  </a:schemeClr>
                </a:solidFill>
                <a:latin typeface="Gill Sans Light"/>
                <a:cs typeface="Gill Sans Light"/>
              </a:rPr>
              <a:t>p5</a:t>
            </a:r>
            <a:endParaRPr lang="en-US" sz="2400" b="1" i="1" u="sng" dirty="0">
              <a:solidFill>
                <a:schemeClr val="accent5">
                  <a:lumMod val="50000"/>
                </a:schemeClr>
              </a:solidFill>
              <a:latin typeface="Gill Sans Light"/>
              <a:cs typeface="Gill Sans Light"/>
            </a:endParaRPr>
          </a:p>
        </p:txBody>
      </p:sp>
      <p:sp>
        <p:nvSpPr>
          <p:cNvPr id="58" name="Rectangle 57"/>
          <p:cNvSpPr/>
          <p:nvPr/>
        </p:nvSpPr>
        <p:spPr>
          <a:xfrm>
            <a:off x="395690" y="2294894"/>
            <a:ext cx="8392276" cy="1446550"/>
          </a:xfrm>
          <a:prstGeom prst="rect">
            <a:avLst/>
          </a:prstGeom>
        </p:spPr>
        <p:txBody>
          <a:bodyPr wrap="square">
            <a:spAutoFit/>
          </a:bodyPr>
          <a:lstStyle/>
          <a:p>
            <a:r>
              <a:rPr lang="en-US" sz="3200" dirty="0">
                <a:latin typeface="Gill Sans"/>
                <a:cs typeface="Gill Sans"/>
              </a:rPr>
              <a:t>Total number of gestures </a:t>
            </a:r>
            <a:r>
              <a:rPr lang="en-US" sz="3200" dirty="0" smtClean="0">
                <a:latin typeface="Gill Sans"/>
                <a:ea typeface="ＭＳ ゴシック"/>
                <a:cs typeface="Gill Sans"/>
              </a:rPr>
              <a:t>and </a:t>
            </a:r>
            <a:r>
              <a:rPr lang="en-US" sz="3200" dirty="0">
                <a:latin typeface="Gill Sans"/>
                <a:cs typeface="Gill Sans"/>
              </a:rPr>
              <a:t>the number of </a:t>
            </a:r>
            <a:r>
              <a:rPr lang="en-US" sz="3200" dirty="0" smtClean="0">
                <a:latin typeface="Gill Sans"/>
                <a:cs typeface="Gill Sans"/>
              </a:rPr>
              <a:t>arbitrary gestures are correlated</a:t>
            </a:r>
          </a:p>
          <a:p>
            <a:pPr algn="r"/>
            <a:r>
              <a:rPr lang="en-US" sz="2400" dirty="0" smtClean="0">
                <a:solidFill>
                  <a:srgbClr val="595959"/>
                </a:solidFill>
                <a:latin typeface="Gill Sans Light"/>
                <a:cs typeface="Gill Sans Light"/>
              </a:rPr>
              <a:t>(</a:t>
            </a:r>
            <a:r>
              <a:rPr lang="en-US" sz="2400" dirty="0">
                <a:solidFill>
                  <a:srgbClr val="595959"/>
                </a:solidFill>
                <a:latin typeface="Gill Sans Light"/>
                <a:cs typeface="Gill Sans Light"/>
              </a:rPr>
              <a:t>Pearson’s </a:t>
            </a:r>
            <a:r>
              <a:rPr lang="en-US" sz="2400" i="1" dirty="0">
                <a:solidFill>
                  <a:srgbClr val="595959"/>
                </a:solidFill>
                <a:latin typeface="Gill Sans Light"/>
                <a:cs typeface="Gill Sans Light"/>
              </a:rPr>
              <a:t>r</a:t>
            </a:r>
            <a:r>
              <a:rPr lang="en-US" sz="2400" dirty="0">
                <a:solidFill>
                  <a:srgbClr val="595959"/>
                </a:solidFill>
                <a:latin typeface="Gill Sans Light"/>
                <a:cs typeface="Gill Sans Light"/>
              </a:rPr>
              <a:t>=.47, </a:t>
            </a:r>
            <a:r>
              <a:rPr lang="en-US" sz="2400" i="1" dirty="0">
                <a:solidFill>
                  <a:srgbClr val="595959"/>
                </a:solidFill>
                <a:latin typeface="Gill Sans Light"/>
                <a:cs typeface="Gill Sans Light"/>
              </a:rPr>
              <a:t>p</a:t>
            </a:r>
            <a:r>
              <a:rPr lang="en-US" sz="2400" dirty="0">
                <a:solidFill>
                  <a:srgbClr val="595959"/>
                </a:solidFill>
                <a:latin typeface="Gill Sans Light"/>
                <a:cs typeface="Gill Sans Light"/>
              </a:rPr>
              <a:t>=.037)	</a:t>
            </a:r>
          </a:p>
        </p:txBody>
      </p:sp>
      <p:sp>
        <p:nvSpPr>
          <p:cNvPr id="60" name="Rectangle 59"/>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extBox 60"/>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grpSp>
        <p:nvGrpSpPr>
          <p:cNvPr id="52" name="Group 51"/>
          <p:cNvGrpSpPr/>
          <p:nvPr/>
        </p:nvGrpSpPr>
        <p:grpSpPr>
          <a:xfrm>
            <a:off x="1987968" y="3861357"/>
            <a:ext cx="6746690" cy="2779458"/>
            <a:chOff x="1987968" y="3979888"/>
            <a:chExt cx="6746690" cy="2779458"/>
          </a:xfrm>
        </p:grpSpPr>
        <p:pic>
          <p:nvPicPr>
            <p:cNvPr id="56" name="Picture 55" descr="task1_5_1343942214253.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87968" y="5902993"/>
              <a:ext cx="825910" cy="457200"/>
            </a:xfrm>
            <a:prstGeom prst="rect">
              <a:avLst/>
            </a:prstGeom>
            <a:ln w="57150" cmpd="sng">
              <a:solidFill>
                <a:schemeClr val="accent5">
                  <a:lumMod val="75000"/>
                </a:schemeClr>
              </a:solidFill>
            </a:ln>
          </p:spPr>
        </p:pic>
        <p:pic>
          <p:nvPicPr>
            <p:cNvPr id="57" name="Picture 56" descr="task1_5_1343942214071.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7968" y="5424402"/>
              <a:ext cx="825910" cy="457200"/>
            </a:xfrm>
            <a:prstGeom prst="rect">
              <a:avLst/>
            </a:prstGeom>
            <a:ln w="57150" cmpd="sng">
              <a:solidFill>
                <a:schemeClr val="accent5">
                  <a:lumMod val="75000"/>
                </a:schemeClr>
              </a:solidFill>
            </a:ln>
          </p:spPr>
        </p:pic>
        <p:pic>
          <p:nvPicPr>
            <p:cNvPr id="59" name="Picture 58" descr="task1_5_1343942213933.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7968" y="4950823"/>
              <a:ext cx="825910" cy="457200"/>
            </a:xfrm>
            <a:prstGeom prst="rect">
              <a:avLst/>
            </a:prstGeom>
            <a:ln w="57150" cmpd="sng">
              <a:solidFill>
                <a:schemeClr val="accent5">
                  <a:lumMod val="75000"/>
                </a:schemeClr>
              </a:solidFill>
            </a:ln>
          </p:spPr>
        </p:pic>
        <p:pic>
          <p:nvPicPr>
            <p:cNvPr id="62" name="Picture 61" descr="task1_5_1343942213848.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87968" y="4480070"/>
              <a:ext cx="825910" cy="457200"/>
            </a:xfrm>
            <a:prstGeom prst="rect">
              <a:avLst/>
            </a:prstGeom>
            <a:ln w="57150" cmpd="sng">
              <a:solidFill>
                <a:schemeClr val="accent5">
                  <a:lumMod val="75000"/>
                </a:schemeClr>
              </a:solidFill>
            </a:ln>
          </p:spPr>
        </p:pic>
        <p:pic>
          <p:nvPicPr>
            <p:cNvPr id="63" name="Picture 62" descr="task1_5_1343942213813.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87968" y="3979888"/>
              <a:ext cx="825910" cy="457200"/>
            </a:xfrm>
            <a:prstGeom prst="rect">
              <a:avLst/>
            </a:prstGeom>
            <a:ln>
              <a:solidFill>
                <a:schemeClr val="accent5">
                  <a:lumMod val="75000"/>
                </a:schemeClr>
              </a:solidFill>
            </a:ln>
          </p:spPr>
        </p:pic>
        <p:sp>
          <p:nvSpPr>
            <p:cNvPr id="64" name="TextBox 63"/>
            <p:cNvSpPr txBox="1"/>
            <p:nvPr/>
          </p:nvSpPr>
          <p:spPr>
            <a:xfrm>
              <a:off x="4854212" y="6297681"/>
              <a:ext cx="547596" cy="461665"/>
            </a:xfrm>
            <a:prstGeom prst="rect">
              <a:avLst/>
            </a:prstGeom>
            <a:noFill/>
          </p:spPr>
          <p:txBody>
            <a:bodyPr wrap="none" rtlCol="0">
              <a:spAutoFit/>
            </a:bodyPr>
            <a:lstStyle/>
            <a:p>
              <a:r>
                <a:rPr lang="en-US" sz="2400" b="1" i="1" u="sng" dirty="0" smtClean="0">
                  <a:solidFill>
                    <a:schemeClr val="accent5">
                      <a:lumMod val="50000"/>
                    </a:schemeClr>
                  </a:solidFill>
                  <a:latin typeface="Gill Sans Light"/>
                  <a:cs typeface="Gill Sans Light"/>
                </a:rPr>
                <a:t>p5</a:t>
              </a:r>
              <a:endParaRPr lang="en-US" sz="2400" b="1" i="1" u="sng" dirty="0">
                <a:solidFill>
                  <a:schemeClr val="accent5">
                    <a:lumMod val="50000"/>
                  </a:schemeClr>
                </a:solidFill>
                <a:latin typeface="Gill Sans Light"/>
                <a:cs typeface="Gill Sans Light"/>
              </a:endParaRPr>
            </a:p>
          </p:txBody>
        </p:sp>
        <p:pic>
          <p:nvPicPr>
            <p:cNvPr id="65" name="Picture 64" descr="task1_5_1343942214283.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8956" y="5902993"/>
              <a:ext cx="825910" cy="457200"/>
            </a:xfrm>
            <a:prstGeom prst="rect">
              <a:avLst/>
            </a:prstGeom>
            <a:ln w="57150" cmpd="sng">
              <a:solidFill>
                <a:schemeClr val="accent5">
                  <a:lumMod val="75000"/>
                </a:schemeClr>
              </a:solidFill>
            </a:ln>
          </p:spPr>
        </p:pic>
        <p:pic>
          <p:nvPicPr>
            <p:cNvPr id="66" name="Picture 65" descr="task1_5_1343942214094.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828956" y="5424402"/>
              <a:ext cx="825910" cy="457200"/>
            </a:xfrm>
            <a:prstGeom prst="rect">
              <a:avLst/>
            </a:prstGeom>
            <a:ln w="57150" cmpd="sng">
              <a:solidFill>
                <a:schemeClr val="accent5">
                  <a:lumMod val="75000"/>
                </a:schemeClr>
              </a:solidFill>
            </a:ln>
          </p:spPr>
        </p:pic>
        <p:pic>
          <p:nvPicPr>
            <p:cNvPr id="67" name="Picture 66" descr="task1_5_1343942213951.jp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28956" y="4950823"/>
              <a:ext cx="825910" cy="457200"/>
            </a:xfrm>
            <a:prstGeom prst="rect">
              <a:avLst/>
            </a:prstGeom>
            <a:ln w="57150" cmpd="sng">
              <a:solidFill>
                <a:schemeClr val="accent5">
                  <a:lumMod val="75000"/>
                </a:schemeClr>
              </a:solidFill>
            </a:ln>
          </p:spPr>
        </p:pic>
        <p:pic>
          <p:nvPicPr>
            <p:cNvPr id="68" name="Picture 67" descr="task1_5_1343942213857.jp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28956" y="4480070"/>
              <a:ext cx="825910" cy="457200"/>
            </a:xfrm>
            <a:prstGeom prst="rect">
              <a:avLst/>
            </a:prstGeom>
            <a:ln w="57150" cmpd="sng">
              <a:solidFill>
                <a:schemeClr val="accent5">
                  <a:lumMod val="75000"/>
                </a:schemeClr>
              </a:solidFill>
            </a:ln>
          </p:spPr>
        </p:pic>
        <p:pic>
          <p:nvPicPr>
            <p:cNvPr id="69" name="Picture 68" descr="task1_5_1343942213815.jp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28956" y="3979888"/>
              <a:ext cx="825910" cy="457200"/>
            </a:xfrm>
            <a:prstGeom prst="rect">
              <a:avLst/>
            </a:prstGeom>
            <a:ln>
              <a:solidFill>
                <a:schemeClr val="accent5">
                  <a:lumMod val="75000"/>
                </a:schemeClr>
              </a:solidFill>
            </a:ln>
          </p:spPr>
        </p:pic>
        <p:pic>
          <p:nvPicPr>
            <p:cNvPr id="70" name="Picture 69" descr="task1_5_1343942214314.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669944" y="5902993"/>
              <a:ext cx="825910" cy="457200"/>
            </a:xfrm>
            <a:prstGeom prst="rect">
              <a:avLst/>
            </a:prstGeom>
            <a:ln w="57150" cmpd="sng">
              <a:solidFill>
                <a:schemeClr val="accent5">
                  <a:lumMod val="75000"/>
                </a:schemeClr>
              </a:solidFill>
            </a:ln>
          </p:spPr>
        </p:pic>
        <p:pic>
          <p:nvPicPr>
            <p:cNvPr id="71" name="Picture 70" descr="task1_5_1343942214118.jp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669944" y="5424402"/>
              <a:ext cx="825910" cy="457200"/>
            </a:xfrm>
            <a:prstGeom prst="rect">
              <a:avLst/>
            </a:prstGeom>
            <a:ln w="57150" cmpd="sng">
              <a:solidFill>
                <a:schemeClr val="accent5">
                  <a:lumMod val="75000"/>
                </a:schemeClr>
              </a:solidFill>
            </a:ln>
          </p:spPr>
        </p:pic>
        <p:pic>
          <p:nvPicPr>
            <p:cNvPr id="72" name="Picture 71" descr="task1_5_1343942213968.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669944" y="4950823"/>
              <a:ext cx="825910" cy="457200"/>
            </a:xfrm>
            <a:prstGeom prst="rect">
              <a:avLst/>
            </a:prstGeom>
            <a:ln w="57150" cmpd="sng">
              <a:solidFill>
                <a:schemeClr val="accent5">
                  <a:lumMod val="75000"/>
                </a:schemeClr>
              </a:solidFill>
            </a:ln>
          </p:spPr>
        </p:pic>
        <p:pic>
          <p:nvPicPr>
            <p:cNvPr id="73" name="Picture 72" descr="task1_5_1343942213867.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69944" y="4480070"/>
              <a:ext cx="825910" cy="457200"/>
            </a:xfrm>
            <a:prstGeom prst="rect">
              <a:avLst/>
            </a:prstGeom>
            <a:ln w="57150" cmpd="sng">
              <a:solidFill>
                <a:schemeClr val="accent5">
                  <a:lumMod val="75000"/>
                </a:schemeClr>
              </a:solidFill>
            </a:ln>
          </p:spPr>
        </p:pic>
        <p:pic>
          <p:nvPicPr>
            <p:cNvPr id="74" name="Picture 73" descr="task1_5_1343942213818.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669944" y="3979888"/>
              <a:ext cx="825910" cy="457200"/>
            </a:xfrm>
            <a:prstGeom prst="rect">
              <a:avLst/>
            </a:prstGeom>
            <a:ln>
              <a:solidFill>
                <a:schemeClr val="accent5">
                  <a:lumMod val="75000"/>
                </a:schemeClr>
              </a:solidFill>
            </a:ln>
          </p:spPr>
        </p:pic>
        <p:pic>
          <p:nvPicPr>
            <p:cNvPr id="75" name="Picture 74" descr="task1_5_1343942214346.jp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510932" y="5902993"/>
              <a:ext cx="825910" cy="457200"/>
            </a:xfrm>
            <a:prstGeom prst="rect">
              <a:avLst/>
            </a:prstGeom>
            <a:ln w="57150" cmpd="sng">
              <a:solidFill>
                <a:schemeClr val="accent5">
                  <a:lumMod val="75000"/>
                </a:schemeClr>
              </a:solidFill>
            </a:ln>
          </p:spPr>
        </p:pic>
        <p:pic>
          <p:nvPicPr>
            <p:cNvPr id="76" name="Picture 75" descr="task1_5_1343942214169.jp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510932" y="5424402"/>
              <a:ext cx="825910" cy="457200"/>
            </a:xfrm>
            <a:prstGeom prst="rect">
              <a:avLst/>
            </a:prstGeom>
            <a:ln w="57150" cmpd="sng">
              <a:solidFill>
                <a:schemeClr val="accent5">
                  <a:lumMod val="75000"/>
                </a:schemeClr>
              </a:solidFill>
            </a:ln>
          </p:spPr>
        </p:pic>
        <p:pic>
          <p:nvPicPr>
            <p:cNvPr id="77" name="Picture 76" descr="task1_5_1343942213986.jp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510932" y="4950823"/>
              <a:ext cx="825910" cy="457200"/>
            </a:xfrm>
            <a:prstGeom prst="rect">
              <a:avLst/>
            </a:prstGeom>
            <a:ln w="57150" cmpd="sng">
              <a:solidFill>
                <a:schemeClr val="accent5">
                  <a:lumMod val="75000"/>
                </a:schemeClr>
              </a:solidFill>
            </a:ln>
          </p:spPr>
        </p:pic>
        <p:pic>
          <p:nvPicPr>
            <p:cNvPr id="78" name="Picture 77" descr="task1_5_1343942213878.jp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510932" y="4480070"/>
              <a:ext cx="825910" cy="457200"/>
            </a:xfrm>
            <a:prstGeom prst="rect">
              <a:avLst/>
            </a:prstGeom>
            <a:ln w="57150" cmpd="sng">
              <a:solidFill>
                <a:schemeClr val="accent5">
                  <a:lumMod val="75000"/>
                </a:schemeClr>
              </a:solidFill>
            </a:ln>
          </p:spPr>
        </p:pic>
        <p:pic>
          <p:nvPicPr>
            <p:cNvPr id="79" name="Picture 78" descr="task1_5_1343942213822.jp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510932" y="3979888"/>
              <a:ext cx="825910" cy="457200"/>
            </a:xfrm>
            <a:prstGeom prst="rect">
              <a:avLst/>
            </a:prstGeom>
            <a:ln>
              <a:solidFill>
                <a:schemeClr val="accent5">
                  <a:lumMod val="75000"/>
                </a:schemeClr>
              </a:solidFill>
            </a:ln>
          </p:spPr>
        </p:pic>
        <p:pic>
          <p:nvPicPr>
            <p:cNvPr id="80" name="Picture 79" descr="task1_5_1343942214379.jpg"/>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5351920" y="5902993"/>
              <a:ext cx="825910" cy="457200"/>
            </a:xfrm>
            <a:prstGeom prst="rect">
              <a:avLst/>
            </a:prstGeom>
            <a:ln w="57150" cmpd="sng">
              <a:solidFill>
                <a:schemeClr val="accent5">
                  <a:lumMod val="75000"/>
                </a:schemeClr>
              </a:solidFill>
            </a:ln>
          </p:spPr>
        </p:pic>
        <p:pic>
          <p:nvPicPr>
            <p:cNvPr id="81" name="Picture 80" descr="task1_5_1343942214143.jpg"/>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351920" y="5424402"/>
              <a:ext cx="825910" cy="457200"/>
            </a:xfrm>
            <a:prstGeom prst="rect">
              <a:avLst/>
            </a:prstGeom>
            <a:ln w="57150" cmpd="sng">
              <a:solidFill>
                <a:schemeClr val="accent5">
                  <a:lumMod val="75000"/>
                </a:schemeClr>
              </a:solidFill>
            </a:ln>
          </p:spPr>
        </p:pic>
        <p:pic>
          <p:nvPicPr>
            <p:cNvPr id="82" name="Picture 81" descr="task1_5_1343942214006.jpg"/>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351920" y="4950823"/>
              <a:ext cx="825910" cy="457200"/>
            </a:xfrm>
            <a:prstGeom prst="rect">
              <a:avLst/>
            </a:prstGeom>
            <a:ln w="57150" cmpd="sng">
              <a:solidFill>
                <a:schemeClr val="accent5">
                  <a:lumMod val="75000"/>
                </a:schemeClr>
              </a:solidFill>
            </a:ln>
          </p:spPr>
        </p:pic>
        <p:pic>
          <p:nvPicPr>
            <p:cNvPr id="83" name="Picture 82" descr="task1_5_1343942213890.jpg"/>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5351920" y="4480070"/>
              <a:ext cx="825910" cy="457200"/>
            </a:xfrm>
            <a:prstGeom prst="rect">
              <a:avLst/>
            </a:prstGeom>
            <a:ln w="57150" cmpd="sng">
              <a:solidFill>
                <a:schemeClr val="accent5">
                  <a:lumMod val="75000"/>
                </a:schemeClr>
              </a:solidFill>
            </a:ln>
          </p:spPr>
        </p:pic>
        <p:pic>
          <p:nvPicPr>
            <p:cNvPr id="84" name="Picture 83" descr="task1_5_1343942213827.jpg"/>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351920" y="3979888"/>
              <a:ext cx="825910" cy="457200"/>
            </a:xfrm>
            <a:prstGeom prst="rect">
              <a:avLst/>
            </a:prstGeom>
            <a:ln>
              <a:solidFill>
                <a:schemeClr val="accent5">
                  <a:lumMod val="75000"/>
                </a:schemeClr>
              </a:solidFill>
            </a:ln>
          </p:spPr>
        </p:pic>
        <p:pic>
          <p:nvPicPr>
            <p:cNvPr id="85" name="Picture 84" descr="task1_5_1343942214413.jpg"/>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192908" y="5902993"/>
              <a:ext cx="825910" cy="457200"/>
            </a:xfrm>
            <a:prstGeom prst="rect">
              <a:avLst/>
            </a:prstGeom>
            <a:ln w="57150" cmpd="sng">
              <a:solidFill>
                <a:schemeClr val="accent5">
                  <a:lumMod val="75000"/>
                </a:schemeClr>
              </a:solidFill>
            </a:ln>
          </p:spPr>
        </p:pic>
        <p:pic>
          <p:nvPicPr>
            <p:cNvPr id="86" name="Picture 85" descr="task1_5_1343942214196.jpg"/>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6192908" y="5424402"/>
              <a:ext cx="825910" cy="457200"/>
            </a:xfrm>
            <a:prstGeom prst="rect">
              <a:avLst/>
            </a:prstGeom>
            <a:ln w="57150" cmpd="sng">
              <a:solidFill>
                <a:schemeClr val="accent5">
                  <a:lumMod val="75000"/>
                </a:schemeClr>
              </a:solidFill>
            </a:ln>
          </p:spPr>
        </p:pic>
        <p:pic>
          <p:nvPicPr>
            <p:cNvPr id="87" name="Picture 86" descr="task1_5_1343942214028.jpg"/>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6192908" y="4950823"/>
              <a:ext cx="825910" cy="457200"/>
            </a:xfrm>
            <a:prstGeom prst="rect">
              <a:avLst/>
            </a:prstGeom>
            <a:ln w="57150" cmpd="sng">
              <a:solidFill>
                <a:schemeClr val="accent5">
                  <a:lumMod val="75000"/>
                </a:schemeClr>
              </a:solidFill>
            </a:ln>
          </p:spPr>
        </p:pic>
        <p:pic>
          <p:nvPicPr>
            <p:cNvPr id="88" name="Picture 87" descr="task1_5_1343942213903.jpg"/>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6192908" y="4480070"/>
              <a:ext cx="825910" cy="457200"/>
            </a:xfrm>
            <a:prstGeom prst="rect">
              <a:avLst/>
            </a:prstGeom>
            <a:ln w="57150" cmpd="sng">
              <a:solidFill>
                <a:schemeClr val="accent5">
                  <a:lumMod val="75000"/>
                </a:schemeClr>
              </a:solidFill>
            </a:ln>
          </p:spPr>
        </p:pic>
        <p:pic>
          <p:nvPicPr>
            <p:cNvPr id="89" name="Picture 88" descr="task1_5_1343942213833.jpg"/>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6192908" y="3979888"/>
              <a:ext cx="825910" cy="457200"/>
            </a:xfrm>
            <a:prstGeom prst="rect">
              <a:avLst/>
            </a:prstGeom>
            <a:ln>
              <a:solidFill>
                <a:schemeClr val="accent5">
                  <a:lumMod val="75000"/>
                </a:schemeClr>
              </a:solidFill>
            </a:ln>
          </p:spPr>
        </p:pic>
        <p:pic>
          <p:nvPicPr>
            <p:cNvPr id="90" name="Picture 89" descr="task1_5_1343942214448.jpg"/>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7033896" y="5902993"/>
              <a:ext cx="825910" cy="457200"/>
            </a:xfrm>
            <a:prstGeom prst="rect">
              <a:avLst/>
            </a:prstGeom>
            <a:ln w="57150" cmpd="sng">
              <a:solidFill>
                <a:schemeClr val="accent5">
                  <a:lumMod val="75000"/>
                </a:schemeClr>
              </a:solidFill>
            </a:ln>
          </p:spPr>
        </p:pic>
        <p:pic>
          <p:nvPicPr>
            <p:cNvPr id="91" name="Picture 90" descr="task1_5_1343942214224.jpg"/>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7033896" y="5424402"/>
              <a:ext cx="825910" cy="457200"/>
            </a:xfrm>
            <a:prstGeom prst="rect">
              <a:avLst/>
            </a:prstGeom>
            <a:ln w="57150" cmpd="sng">
              <a:solidFill>
                <a:schemeClr val="accent5">
                  <a:lumMod val="75000"/>
                </a:schemeClr>
              </a:solidFill>
            </a:ln>
          </p:spPr>
        </p:pic>
        <p:pic>
          <p:nvPicPr>
            <p:cNvPr id="92" name="Picture 91" descr="task1_5_1343942214049.jpg"/>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7033896" y="4950823"/>
              <a:ext cx="825910" cy="457200"/>
            </a:xfrm>
            <a:prstGeom prst="rect">
              <a:avLst/>
            </a:prstGeom>
            <a:ln w="57150" cmpd="sng">
              <a:solidFill>
                <a:schemeClr val="accent5">
                  <a:lumMod val="75000"/>
                </a:schemeClr>
              </a:solidFill>
            </a:ln>
          </p:spPr>
        </p:pic>
        <p:pic>
          <p:nvPicPr>
            <p:cNvPr id="93" name="Picture 92" descr="task1_5_1343942213917.jpg"/>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7033896" y="4480070"/>
              <a:ext cx="825910" cy="457200"/>
            </a:xfrm>
            <a:prstGeom prst="rect">
              <a:avLst/>
            </a:prstGeom>
            <a:ln w="57150" cmpd="sng">
              <a:solidFill>
                <a:schemeClr val="accent5">
                  <a:lumMod val="75000"/>
                </a:schemeClr>
              </a:solidFill>
            </a:ln>
          </p:spPr>
        </p:pic>
        <p:pic>
          <p:nvPicPr>
            <p:cNvPr id="94" name="Picture 93" descr="task1_5_1343942213840.jpg"/>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7033896" y="3979888"/>
              <a:ext cx="825910" cy="457200"/>
            </a:xfrm>
            <a:prstGeom prst="rect">
              <a:avLst/>
            </a:prstGeom>
            <a:ln>
              <a:solidFill>
                <a:schemeClr val="accent5">
                  <a:lumMod val="75000"/>
                </a:schemeClr>
              </a:solidFill>
            </a:ln>
          </p:spPr>
        </p:pic>
        <p:pic>
          <p:nvPicPr>
            <p:cNvPr id="95" name="Picture 94" descr="task1_5_1343942214484.jpg"/>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7908748" y="5902993"/>
              <a:ext cx="825910" cy="457200"/>
            </a:xfrm>
            <a:prstGeom prst="rect">
              <a:avLst/>
            </a:prstGeom>
            <a:ln w="57150" cmpd="sng">
              <a:solidFill>
                <a:schemeClr val="accent5">
                  <a:lumMod val="75000"/>
                </a:schemeClr>
              </a:solidFill>
            </a:ln>
          </p:spPr>
        </p:pic>
      </p:grpSp>
    </p:spTree>
    <p:custDataLst>
      <p:tags r:id="rId1"/>
    </p:custDataLst>
    <p:extLst>
      <p:ext uri="{BB962C8B-B14F-4D97-AF65-F5344CB8AC3E}">
        <p14:creationId xmlns:p14="http://schemas.microsoft.com/office/powerpoint/2010/main" val="2755151628"/>
      </p:ext>
    </p:extLst>
  </p:cSld>
  <p:clrMapOvr>
    <a:masterClrMapping/>
  </p:clrMapOvr>
  <mc:AlternateContent xmlns:mc="http://schemas.openxmlformats.org/markup-compatibility/2006" xmlns:p14="http://schemas.microsoft.com/office/powerpoint/2010/main">
    <mc:Choice Requires="p14">
      <p:transition spd="slow" p14:dur="2000" advTm="13606"/>
    </mc:Choice>
    <mc:Fallback xmlns="">
      <p:transition xmlns:p14="http://schemas.microsoft.com/office/powerpoint/2010/main" spd="slow" advTm="13606"/>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7416" y="1296173"/>
            <a:ext cx="9372893" cy="1538883"/>
            <a:chOff x="-67416" y="1296173"/>
            <a:chExt cx="9372893" cy="1538883"/>
          </a:xfrm>
        </p:grpSpPr>
        <p:sp>
          <p:nvSpPr>
            <p:cNvPr id="8" name="TextBox 7"/>
            <p:cNvSpPr txBox="1"/>
            <p:nvPr/>
          </p:nvSpPr>
          <p:spPr>
            <a:xfrm>
              <a:off x="-67416" y="1366015"/>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3" name="Rectangle 2"/>
            <p:cNvSpPr/>
            <p:nvPr/>
          </p:nvSpPr>
          <p:spPr>
            <a:xfrm>
              <a:off x="533400" y="1296173"/>
              <a:ext cx="8392276" cy="1538883"/>
            </a:xfrm>
            <a:prstGeom prst="rect">
              <a:avLst/>
            </a:prstGeom>
          </p:spPr>
          <p:txBody>
            <a:bodyPr wrap="square">
              <a:spAutoFit/>
            </a:bodyPr>
            <a:lstStyle/>
            <a:p>
              <a:r>
                <a:rPr lang="en-US" sz="3200" dirty="0" smtClean="0">
                  <a:solidFill>
                    <a:schemeClr val="tx1">
                      <a:lumMod val="95000"/>
                      <a:lumOff val="5000"/>
                    </a:schemeClr>
                  </a:solidFill>
                  <a:latin typeface="Gill Sans"/>
                  <a:cs typeface="Gill Sans"/>
                </a:rPr>
                <a:t>Tendency to focus on the familiar</a:t>
              </a:r>
            </a:p>
            <a:p>
              <a:r>
                <a:rPr lang="en-US" i="1" dirty="0" smtClean="0"/>
                <a:t>	</a:t>
              </a:r>
              <a:r>
                <a:rPr lang="en-US" sz="2000" i="1" dirty="0" smtClean="0"/>
                <a:t>“</a:t>
              </a:r>
              <a:r>
                <a:rPr lang="en-US" sz="2000" i="1" dirty="0"/>
                <a:t>I just thought of gestures my tablet PC had.” </a:t>
              </a:r>
              <a:r>
                <a:rPr lang="en-US" sz="2000" dirty="0"/>
                <a:t>(P1)</a:t>
              </a:r>
            </a:p>
            <a:p>
              <a:r>
                <a:rPr lang="en-US" sz="2000" i="1" dirty="0" smtClean="0"/>
                <a:t>	“</a:t>
              </a:r>
              <a:r>
                <a:rPr lang="en-US" sz="2000" i="1" dirty="0"/>
                <a:t>These gestures are all I use, I cannot be more creative” </a:t>
              </a:r>
              <a:r>
                <a:rPr lang="en-US" sz="2000" dirty="0"/>
                <a:t>(P8</a:t>
              </a:r>
              <a:r>
                <a:rPr lang="en-US" sz="2000" dirty="0" smtClean="0"/>
                <a:t>)</a:t>
              </a:r>
              <a:endParaRPr lang="en-US" sz="2000" dirty="0"/>
            </a:p>
            <a:p>
              <a:r>
                <a:rPr lang="en-US" sz="2000" dirty="0" smtClean="0">
                  <a:solidFill>
                    <a:srgbClr val="595959"/>
                  </a:solidFill>
                  <a:latin typeface="Gill Sans Light"/>
                  <a:cs typeface="Gill Sans Light"/>
                </a:rPr>
                <a:t>	</a:t>
              </a:r>
            </a:p>
          </p:txBody>
        </p:sp>
      </p:grpSp>
      <p:sp>
        <p:nvSpPr>
          <p:cNvPr id="4" name="Rectangle 3"/>
          <p:cNvSpPr>
            <a:spLocks noChangeArrowheads="1"/>
          </p:cNvSpPr>
          <p:nvPr/>
        </p:nvSpPr>
        <p:spPr bwMode="auto">
          <a:xfrm>
            <a:off x="228600" y="304800"/>
            <a:ext cx="7827984" cy="707886"/>
          </a:xfrm>
          <a:prstGeom prst="rect">
            <a:avLst/>
          </a:prstGeom>
          <a:noFill/>
          <a:ln w="9525">
            <a:noFill/>
            <a:miter lim="800000"/>
            <a:headEnd/>
            <a:tailEnd/>
          </a:ln>
        </p:spPr>
        <p:txBody>
          <a:bodyPr wrap="none">
            <a:spAutoFit/>
          </a:bodyPr>
          <a:lstStyle/>
          <a:p>
            <a:r>
              <a:rPr lang="en-US" sz="4000" b="1" dirty="0" smtClean="0">
                <a:solidFill>
                  <a:schemeClr val="tx1">
                    <a:lumMod val="75000"/>
                    <a:lumOff val="25000"/>
                  </a:schemeClr>
                </a:solidFill>
                <a:latin typeface="Gill Sans"/>
                <a:cs typeface="Gill Sans"/>
              </a:rPr>
              <a:t>Difficulties Creating </a:t>
            </a:r>
            <a:r>
              <a:rPr lang="en-US" sz="4000" b="1" dirty="0">
                <a:solidFill>
                  <a:schemeClr val="tx1">
                    <a:lumMod val="75000"/>
                    <a:lumOff val="25000"/>
                  </a:schemeClr>
                </a:solidFill>
                <a:latin typeface="Gill Sans"/>
                <a:cs typeface="Gill Sans"/>
              </a:rPr>
              <a:t>G</a:t>
            </a:r>
            <a:r>
              <a:rPr lang="en-US" sz="4000" b="1" dirty="0" smtClean="0">
                <a:solidFill>
                  <a:schemeClr val="tx1">
                    <a:lumMod val="75000"/>
                    <a:lumOff val="25000"/>
                  </a:schemeClr>
                </a:solidFill>
                <a:latin typeface="Gill Sans"/>
                <a:cs typeface="Gill Sans"/>
              </a:rPr>
              <a:t>estures</a:t>
            </a:r>
            <a:endParaRPr lang="en-US" sz="4000" b="1" dirty="0">
              <a:solidFill>
                <a:schemeClr val="tx1">
                  <a:lumMod val="75000"/>
                  <a:lumOff val="25000"/>
                </a:schemeClr>
              </a:solidFill>
              <a:latin typeface="Gill Sans"/>
              <a:cs typeface="Gill Sans"/>
            </a:endParaRPr>
          </a:p>
        </p:txBody>
      </p:sp>
      <p:sp>
        <p:nvSpPr>
          <p:cNvPr id="5" name="Slide Number Placeholder 4"/>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grpSp>
        <p:nvGrpSpPr>
          <p:cNvPr id="11" name="Group 10"/>
          <p:cNvGrpSpPr/>
          <p:nvPr/>
        </p:nvGrpSpPr>
        <p:grpSpPr>
          <a:xfrm>
            <a:off x="-111206" y="3095236"/>
            <a:ext cx="9548055" cy="1538883"/>
            <a:chOff x="-111206" y="2732428"/>
            <a:chExt cx="9548055" cy="1538883"/>
          </a:xfrm>
        </p:grpSpPr>
        <p:sp>
          <p:nvSpPr>
            <p:cNvPr id="7" name="TextBox 6"/>
            <p:cNvSpPr txBox="1"/>
            <p:nvPr/>
          </p:nvSpPr>
          <p:spPr>
            <a:xfrm>
              <a:off x="-111206" y="2810953"/>
              <a:ext cx="9548055"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10" name="Rectangle 9"/>
            <p:cNvSpPr/>
            <p:nvPr/>
          </p:nvSpPr>
          <p:spPr>
            <a:xfrm>
              <a:off x="561122" y="2732428"/>
              <a:ext cx="8392276" cy="1538883"/>
            </a:xfrm>
            <a:prstGeom prst="rect">
              <a:avLst/>
            </a:prstGeom>
          </p:spPr>
          <p:txBody>
            <a:bodyPr wrap="square">
              <a:spAutoFit/>
            </a:bodyPr>
            <a:lstStyle/>
            <a:p>
              <a:r>
                <a:rPr lang="en-US" sz="3200" dirty="0" smtClean="0">
                  <a:solidFill>
                    <a:srgbClr val="0D0D0D"/>
                  </a:solidFill>
                  <a:latin typeface="Gill Sans"/>
                  <a:cs typeface="Gill Sans"/>
                </a:rPr>
                <a:t>Opaque nature of gesture recognizer</a:t>
              </a:r>
            </a:p>
            <a:p>
              <a:r>
                <a:rPr lang="en-US" i="1" dirty="0" smtClean="0"/>
                <a:t>	</a:t>
              </a:r>
              <a:r>
                <a:rPr lang="en-US" sz="2000" i="1" dirty="0" smtClean="0"/>
                <a:t>“</a:t>
              </a:r>
              <a:r>
                <a:rPr lang="en-US" sz="2000" i="1" dirty="0"/>
                <a:t>Can I use all fingers?</a:t>
              </a:r>
              <a:r>
                <a:rPr lang="en-US" sz="2000" i="1" dirty="0" smtClean="0"/>
                <a:t>” </a:t>
              </a:r>
              <a:r>
                <a:rPr lang="en-US" sz="2000" dirty="0" smtClean="0"/>
                <a:t>(</a:t>
              </a:r>
              <a:r>
                <a:rPr lang="en-US" sz="2000" dirty="0"/>
                <a:t>P2)</a:t>
              </a:r>
            </a:p>
            <a:p>
              <a:r>
                <a:rPr lang="en-US" sz="2000" i="1" dirty="0" smtClean="0"/>
                <a:t>	</a:t>
              </a:r>
              <a:endParaRPr lang="en-US" sz="2000" dirty="0" smtClean="0">
                <a:solidFill>
                  <a:srgbClr val="595959"/>
                </a:solidFill>
                <a:latin typeface="Gill Sans Light"/>
                <a:cs typeface="Gill Sans Light"/>
              </a:endParaRPr>
            </a:p>
            <a:p>
              <a:r>
                <a:rPr lang="en-US" sz="2000" dirty="0" smtClean="0">
                  <a:solidFill>
                    <a:srgbClr val="595959"/>
                  </a:solidFill>
                  <a:latin typeface="Gill Sans Light"/>
                  <a:cs typeface="Gill Sans Light"/>
                </a:rPr>
                <a:t>	</a:t>
              </a:r>
            </a:p>
          </p:txBody>
        </p:sp>
      </p:grpSp>
      <p:sp>
        <p:nvSpPr>
          <p:cNvPr id="19" name="Rectangle 18"/>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116963" y="33419"/>
            <a:ext cx="46240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1: Open-ended Gesture Creation</a:t>
            </a:r>
            <a:endParaRPr lang="en-US" b="1" dirty="0">
              <a:solidFill>
                <a:schemeClr val="tx1">
                  <a:lumMod val="85000"/>
                  <a:lumOff val="15000"/>
                </a:schemeClr>
              </a:solidFill>
              <a:latin typeface="Gill Sans"/>
              <a:cs typeface="Gill Sans"/>
            </a:endParaRPr>
          </a:p>
        </p:txBody>
      </p:sp>
    </p:spTree>
    <p:custDataLst>
      <p:tags r:id="rId1"/>
    </p:custDataLst>
    <p:extLst>
      <p:ext uri="{BB962C8B-B14F-4D97-AF65-F5344CB8AC3E}">
        <p14:creationId xmlns:p14="http://schemas.microsoft.com/office/powerpoint/2010/main" val="233004477"/>
      </p:ext>
    </p:extLst>
  </p:cSld>
  <p:clrMapOvr>
    <a:masterClrMapping/>
  </p:clrMapOvr>
  <mc:AlternateContent xmlns:mc="http://schemas.openxmlformats.org/markup-compatibility/2006" xmlns:p14="http://schemas.microsoft.com/office/powerpoint/2010/main">
    <mc:Choice Requires="p14">
      <p:transition spd="slow" p14:dur="2000" advTm="80852"/>
    </mc:Choice>
    <mc:Fallback xmlns="">
      <p:transition xmlns:p14="http://schemas.microsoft.com/office/powerpoint/2010/main" spd="slow" advTm="8085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fontAlgn="base">
              <a:spcBef>
                <a:spcPct val="0"/>
              </a:spcBef>
              <a:spcAft>
                <a:spcPct val="0"/>
              </a:spcAft>
            </a:pPr>
            <a:endParaRPr lang="en-US" sz="3200" dirty="0" smtClean="0">
              <a:solidFill>
                <a:schemeClr val="tx1">
                  <a:lumMod val="85000"/>
                  <a:lumOff val="15000"/>
                </a:schemeClr>
              </a:solidFill>
              <a:latin typeface="Gill Sans"/>
              <a:cs typeface="Gill Sans"/>
            </a:endParaRPr>
          </a:p>
          <a:p>
            <a:pPr fontAlgn="base">
              <a:spcBef>
                <a:spcPct val="0"/>
              </a:spcBef>
              <a:spcAft>
                <a:spcPct val="0"/>
              </a:spcAft>
            </a:pPr>
            <a:endParaRPr lang="en-US" sz="3200" dirty="0" smtClean="0">
              <a:solidFill>
                <a:schemeClr val="tx1">
                  <a:lumMod val="85000"/>
                  <a:lumOff val="15000"/>
                </a:schemeClr>
              </a:solidFill>
              <a:latin typeface="Gill Sans"/>
              <a:cs typeface="Gill Sans"/>
            </a:endParaRPr>
          </a:p>
        </p:txBody>
      </p:sp>
      <p:sp>
        <p:nvSpPr>
          <p:cNvPr id="29" name="Rounded Rectangle 28"/>
          <p:cNvSpPr/>
          <p:nvPr/>
        </p:nvSpPr>
        <p:spPr>
          <a:xfrm>
            <a:off x="6048296"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0" name="Rounded Rectangle 29"/>
          <p:cNvSpPr/>
          <p:nvPr/>
        </p:nvSpPr>
        <p:spPr>
          <a:xfrm>
            <a:off x="290552" y="1422153"/>
            <a:ext cx="2819400" cy="4287603"/>
          </a:xfrm>
          <a:prstGeom prst="roundRect">
            <a:avLst/>
          </a:prstGeom>
          <a:ln w="38100" cmpd="sng"/>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smtClean="0"/>
              <a:t>v</a:t>
            </a:r>
            <a:endParaRPr lang="en-US" dirty="0"/>
          </a:p>
        </p:txBody>
      </p:sp>
      <p:sp>
        <p:nvSpPr>
          <p:cNvPr id="31" name="Text Box 11"/>
          <p:cNvSpPr txBox="1">
            <a:spLocks noChangeArrowheads="1"/>
          </p:cNvSpPr>
          <p:nvPr/>
        </p:nvSpPr>
        <p:spPr bwMode="auto">
          <a:xfrm>
            <a:off x="1103352" y="1422154"/>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1</a:t>
            </a:r>
          </a:p>
        </p:txBody>
      </p:sp>
      <p:sp>
        <p:nvSpPr>
          <p:cNvPr id="32" name="Text Box 12"/>
          <p:cNvSpPr txBox="1">
            <a:spLocks noChangeArrowheads="1"/>
          </p:cNvSpPr>
          <p:nvPr/>
        </p:nvSpPr>
        <p:spPr bwMode="auto">
          <a:xfrm>
            <a:off x="3982224" y="2188409"/>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33" name="Text Box 13"/>
          <p:cNvSpPr txBox="1">
            <a:spLocks noChangeArrowheads="1"/>
          </p:cNvSpPr>
          <p:nvPr/>
        </p:nvSpPr>
        <p:spPr bwMode="auto">
          <a:xfrm>
            <a:off x="6897011"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3</a:t>
            </a:r>
          </a:p>
        </p:txBody>
      </p:sp>
      <p:pic>
        <p:nvPicPr>
          <p:cNvPr id="34" name="Picture 33"/>
          <p:cNvPicPr>
            <a:picLocks noChangeAspect="1"/>
          </p:cNvPicPr>
          <p:nvPr/>
        </p:nvPicPr>
        <p:blipFill>
          <a:blip r:embed="rId3">
            <a:alphaModFix/>
            <a:duotone>
              <a:prstClr val="black"/>
              <a:schemeClr val="accent4">
                <a:tint val="45000"/>
                <a:satMod val="400000"/>
              </a:schemeClr>
            </a:duotone>
            <a:extLst>
              <a:ext uri="{BEBA8EAE-BF5A-486C-A8C5-ECC9F3942E4B}">
                <a14:imgProps xmlns:a14="http://schemas.microsoft.com/office/drawing/2010/main">
                  <a14:imgLayer r:embed="rId4">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90552" y="2069853"/>
            <a:ext cx="2819400" cy="2514601"/>
          </a:xfrm>
          <a:prstGeom prst="rect">
            <a:avLst/>
          </a:prstGeom>
          <a:effectLst>
            <a:softEdge rad="50800"/>
          </a:effectLst>
        </p:spPr>
      </p:pic>
      <p:sp>
        <p:nvSpPr>
          <p:cNvPr id="35" name="Rounded Rectangle 34"/>
          <p:cNvSpPr/>
          <p:nvPr/>
        </p:nvSpPr>
        <p:spPr>
          <a:xfrm>
            <a:off x="3169424" y="2188409"/>
            <a:ext cx="2819400" cy="4287602"/>
          </a:xfrm>
          <a:prstGeom prst="roundRect">
            <a:avLst/>
          </a:prstGeom>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6" name="Picture 35" descr="Untitled1.png"/>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6048296" y="2836109"/>
            <a:ext cx="2819400" cy="2514600"/>
          </a:xfrm>
          <a:prstGeom prst="rect">
            <a:avLst/>
          </a:prstGeom>
          <a:ln>
            <a:noFill/>
          </a:ln>
          <a:effectLst>
            <a:softEdge rad="50800"/>
          </a:effectLst>
        </p:spPr>
      </p:pic>
      <p:pic>
        <p:nvPicPr>
          <p:cNvPr id="37" name="Picture 36" descr="rotate.png"/>
          <p:cNvPicPr>
            <a:picLocks noChangeAspect="1"/>
          </p:cNvPicPr>
          <p:nvPr/>
        </p:nvPicPr>
        <p:blipFill>
          <a:blip r:embed="rId6">
            <a:alphaModFix amt="20000"/>
            <a:extLst>
              <a:ext uri="{28A0092B-C50C-407E-A947-70E740481C1C}">
                <a14:useLocalDpi xmlns:a14="http://schemas.microsoft.com/office/drawing/2010/main" val="0"/>
              </a:ext>
            </a:extLst>
          </a:blip>
          <a:stretch>
            <a:fillRect/>
          </a:stretch>
        </p:blipFill>
        <p:spPr>
          <a:xfrm>
            <a:off x="3169424" y="2836109"/>
            <a:ext cx="2804565" cy="2514600"/>
          </a:xfrm>
          <a:prstGeom prst="rect">
            <a:avLst/>
          </a:prstGeom>
          <a:ln>
            <a:noFill/>
          </a:ln>
          <a:effectLst>
            <a:softEdge rad="50800"/>
          </a:effectLst>
        </p:spPr>
      </p:pic>
      <p:sp>
        <p:nvSpPr>
          <p:cNvPr id="38" name="Text Box 11"/>
          <p:cNvSpPr txBox="1">
            <a:spLocks noChangeArrowheads="1"/>
          </p:cNvSpPr>
          <p:nvPr/>
        </p:nvSpPr>
        <p:spPr bwMode="auto">
          <a:xfrm>
            <a:off x="4058424"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a:t>
            </a:r>
            <a:r>
              <a:rPr lang="en-US" sz="2800" b="1" dirty="0" smtClean="0">
                <a:solidFill>
                  <a:schemeClr val="bg1">
                    <a:lumMod val="85000"/>
                  </a:schemeClr>
                </a:solidFill>
                <a:latin typeface="Calibri"/>
              </a:rPr>
              <a:t>2</a:t>
            </a:r>
            <a:endParaRPr lang="en-US" sz="2800" b="1" dirty="0">
              <a:solidFill>
                <a:schemeClr val="bg1">
                  <a:lumMod val="85000"/>
                </a:schemeClr>
              </a:solidFill>
              <a:latin typeface="Calibri"/>
            </a:endParaRPr>
          </a:p>
        </p:txBody>
      </p:sp>
      <p:sp>
        <p:nvSpPr>
          <p:cNvPr id="39" name="Text Box 11"/>
          <p:cNvSpPr txBox="1">
            <a:spLocks noChangeArrowheads="1"/>
          </p:cNvSpPr>
          <p:nvPr/>
        </p:nvSpPr>
        <p:spPr bwMode="auto">
          <a:xfrm>
            <a:off x="321074" y="4600690"/>
            <a:ext cx="2652063" cy="138499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Open-Ended</a:t>
            </a:r>
          </a:p>
          <a:p>
            <a:pPr algn="ctr" fontAlgn="base">
              <a:spcBef>
                <a:spcPct val="0"/>
              </a:spcBef>
              <a:spcAft>
                <a:spcPct val="0"/>
              </a:spcAft>
            </a:pPr>
            <a:r>
              <a:rPr lang="en-US" sz="2800" dirty="0" smtClean="0">
                <a:latin typeface="Gill Sans Light"/>
                <a:cs typeface="Gill Sans Light"/>
              </a:rPr>
              <a:t>Gesture Creation</a:t>
            </a:r>
          </a:p>
          <a:p>
            <a:pPr fontAlgn="base">
              <a:spcBef>
                <a:spcPct val="0"/>
              </a:spcBef>
              <a:spcAft>
                <a:spcPct val="0"/>
              </a:spcAft>
            </a:pPr>
            <a:endParaRPr lang="en-US" sz="2800" b="1" dirty="0">
              <a:latin typeface="Calibri"/>
            </a:endParaRPr>
          </a:p>
        </p:txBody>
      </p:sp>
      <p:sp>
        <p:nvSpPr>
          <p:cNvPr id="40" name="Text Box 11"/>
          <p:cNvSpPr txBox="1">
            <a:spLocks noChangeArrowheads="1"/>
          </p:cNvSpPr>
          <p:nvPr/>
        </p:nvSpPr>
        <p:spPr bwMode="auto">
          <a:xfrm>
            <a:off x="3291575" y="5350709"/>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Action-Specific</a:t>
            </a:r>
          </a:p>
          <a:p>
            <a:pPr algn="ctr" fontAlgn="base">
              <a:spcBef>
                <a:spcPct val="0"/>
              </a:spcBef>
              <a:spcAft>
                <a:spcPct val="0"/>
              </a:spcAft>
            </a:pPr>
            <a:r>
              <a:rPr lang="en-US" sz="2800" dirty="0" smtClean="0">
                <a:solidFill>
                  <a:srgbClr val="D9D9D9"/>
                </a:solidFill>
                <a:latin typeface="Gill Sans Light"/>
                <a:cs typeface="Gill Sans Light"/>
              </a:rPr>
              <a:t>Gesture Creation</a:t>
            </a:r>
            <a:endParaRPr lang="en-US" sz="2800" dirty="0">
              <a:solidFill>
                <a:srgbClr val="D9D9D9"/>
              </a:solidFill>
              <a:latin typeface="Gill Sans Light"/>
              <a:cs typeface="Gill Sans Light"/>
            </a:endParaRPr>
          </a:p>
        </p:txBody>
      </p:sp>
      <p:sp>
        <p:nvSpPr>
          <p:cNvPr id="41" name="Text Box 11"/>
          <p:cNvSpPr txBox="1">
            <a:spLocks noChangeArrowheads="1"/>
          </p:cNvSpPr>
          <p:nvPr/>
        </p:nvSpPr>
        <p:spPr bwMode="auto">
          <a:xfrm>
            <a:off x="6156110" y="5348579"/>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Saliency of</a:t>
            </a:r>
          </a:p>
          <a:p>
            <a:pPr algn="ctr" fontAlgn="base">
              <a:spcBef>
                <a:spcPct val="0"/>
              </a:spcBef>
              <a:spcAft>
                <a:spcPct val="0"/>
              </a:spcAft>
            </a:pPr>
            <a:r>
              <a:rPr lang="en-US" sz="2800" dirty="0" smtClean="0">
                <a:solidFill>
                  <a:srgbClr val="D9D9D9"/>
                </a:solidFill>
                <a:latin typeface="Gill Sans Light"/>
                <a:cs typeface="Gill Sans Light"/>
              </a:rPr>
              <a:t>Gesture Features</a:t>
            </a:r>
            <a:endParaRPr lang="en-US" sz="2800" dirty="0">
              <a:solidFill>
                <a:srgbClr val="D9D9D9"/>
              </a:solidFill>
              <a:latin typeface="Gill Sans Light"/>
              <a:cs typeface="Gill Sans Light"/>
            </a:endParaRPr>
          </a:p>
        </p:txBody>
      </p:sp>
      <p:sp>
        <p:nvSpPr>
          <p:cNvPr id="16" name="Rectangle 15"/>
          <p:cNvSpPr/>
          <p:nvPr/>
        </p:nvSpPr>
        <p:spPr>
          <a:xfrm>
            <a:off x="89043" y="211086"/>
            <a:ext cx="789249"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a:t>
            </a: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Text Box 5"/>
          <p:cNvSpPr txBox="1">
            <a:spLocks noChangeArrowheads="1"/>
          </p:cNvSpPr>
          <p:nvPr/>
        </p:nvSpPr>
        <p:spPr bwMode="auto">
          <a:xfrm>
            <a:off x="904088" y="193487"/>
            <a:ext cx="9144980" cy="1077218"/>
          </a:xfrm>
          <a:prstGeom prst="rect">
            <a:avLst/>
          </a:prstGeom>
          <a:solidFill>
            <a:schemeClr val="accent5">
              <a:lumMod val="40000"/>
              <a:lumOff val="60000"/>
              <a:alpha val="0"/>
            </a:schemeClr>
          </a:solidFill>
          <a:ln w="9525">
            <a:noFill/>
            <a:miter lim="800000"/>
            <a:headEnd/>
            <a:tailEnd/>
          </a:ln>
        </p:spPr>
        <p:txBody>
          <a:bodyPr wrap="square">
            <a:spAutoFit/>
          </a:bodyPr>
          <a:lstStyle/>
          <a:p>
            <a:pPr fontAlgn="base">
              <a:spcBef>
                <a:spcPct val="0"/>
              </a:spcBef>
              <a:spcAft>
                <a:spcPct val="0"/>
              </a:spcAft>
            </a:pPr>
            <a:r>
              <a:rPr lang="en-US" sz="3200" dirty="0" smtClean="0">
                <a:solidFill>
                  <a:schemeClr val="tx1">
                    <a:lumMod val="85000"/>
                    <a:lumOff val="15000"/>
                  </a:schemeClr>
                </a:solidFill>
                <a:latin typeface="Gill Sans"/>
                <a:cs typeface="Gill Sans"/>
              </a:rPr>
              <a:t>Users felt difficulty in creating new gestures</a:t>
            </a:r>
            <a:endParaRPr lang="en-US" sz="3200" dirty="0">
              <a:solidFill>
                <a:schemeClr val="tx1">
                  <a:lumMod val="85000"/>
                  <a:lumOff val="15000"/>
                </a:schemeClr>
              </a:solidFill>
              <a:latin typeface="Gill Sans"/>
              <a:cs typeface="Gill Sans"/>
            </a:endParaRPr>
          </a:p>
          <a:p>
            <a:pPr fontAlgn="base">
              <a:spcBef>
                <a:spcPct val="0"/>
              </a:spcBef>
              <a:spcAft>
                <a:spcPct val="0"/>
              </a:spcAft>
            </a:pPr>
            <a:r>
              <a:rPr lang="en-US" sz="3200" dirty="0" smtClean="0">
                <a:solidFill>
                  <a:schemeClr val="tx1">
                    <a:lumMod val="85000"/>
                    <a:lumOff val="15000"/>
                  </a:schemeClr>
                </a:solidFill>
                <a:latin typeface="Gill Sans"/>
                <a:cs typeface="Gill Sans"/>
              </a:rPr>
              <a:t>Better understanding of recognizer is needed</a:t>
            </a:r>
          </a:p>
        </p:txBody>
      </p:sp>
    </p:spTree>
    <p:extLst>
      <p:ext uri="{BB962C8B-B14F-4D97-AF65-F5344CB8AC3E}">
        <p14:creationId xmlns:p14="http://schemas.microsoft.com/office/powerpoint/2010/main" val="324841666"/>
      </p:ext>
    </p:extLst>
  </p:cSld>
  <p:clrMapOvr>
    <a:masterClrMapping/>
  </p:clrMapOvr>
  <mc:AlternateContent xmlns:mc="http://schemas.openxmlformats.org/markup-compatibility/2006" xmlns:p14="http://schemas.microsoft.com/office/powerpoint/2010/main">
    <mc:Choice Requires="p14">
      <p:transition spd="slow" p14:dur="2000" advTm="3428"/>
    </mc:Choice>
    <mc:Fallback xmlns="">
      <p:transition xmlns:p14="http://schemas.microsoft.com/office/powerpoint/2010/main" spd="slow" advTm="3428"/>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90552" y="2188409"/>
            <a:ext cx="2819400" cy="4287603"/>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pic>
        <p:nvPicPr>
          <p:cNvPr id="8" name="Picture 7"/>
          <p:cNvPicPr>
            <a:picLocks noChangeAspect="1"/>
          </p:cNvPicPr>
          <p:nvPr/>
        </p:nvPicPr>
        <p:blipFill>
          <a:blip r:embed="rId3">
            <a:duotone>
              <a:prstClr val="black"/>
              <a:schemeClr val="accent4">
                <a:tint val="45000"/>
                <a:satMod val="400000"/>
              </a:schemeClr>
            </a:duotone>
            <a:alphaModFix amt="20000"/>
            <a:extLst>
              <a:ext uri="{BEBA8EAE-BF5A-486C-A8C5-ECC9F3942E4B}">
                <a14:imgProps xmlns:a14="http://schemas.microsoft.com/office/drawing/2010/main">
                  <a14:imgLayer r:embed="rId4">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90552" y="2836109"/>
            <a:ext cx="2819400" cy="2514601"/>
          </a:xfrm>
          <a:prstGeom prst="rect">
            <a:avLst/>
          </a:prstGeom>
          <a:effectLst>
            <a:softEdge rad="50800"/>
          </a:effectLst>
        </p:spPr>
      </p:pic>
      <p:sp>
        <p:nvSpPr>
          <p:cNvPr id="2" name="Slide Number Placeholder 1"/>
          <p:cNvSpPr>
            <a:spLocks noGrp="1"/>
          </p:cNvSpPr>
          <p:nvPr>
            <p:ph type="sldNum" sz="quarter" idx="12"/>
          </p:nvPr>
        </p:nvSpPr>
        <p:spPr>
          <a:xfrm>
            <a:off x="6429296" y="6154980"/>
            <a:ext cx="2133600" cy="365125"/>
          </a:xfrm>
        </p:spPr>
        <p:txBody>
          <a:bodyPr/>
          <a:lstStyle/>
          <a:p>
            <a:fld id="{EB00E6E9-03BB-884A-BBC4-095484DDC084}" type="slidenum">
              <a:rPr lang="en-US" smtClean="0"/>
              <a:t>23</a:t>
            </a:fld>
            <a:endParaRPr lang="en-US"/>
          </a:p>
        </p:txBody>
      </p:sp>
      <p:sp>
        <p:nvSpPr>
          <p:cNvPr id="3" name="Rounded Rectangle 2"/>
          <p:cNvSpPr/>
          <p:nvPr/>
        </p:nvSpPr>
        <p:spPr>
          <a:xfrm>
            <a:off x="6048296"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5" name="Text Box 11"/>
          <p:cNvSpPr txBox="1">
            <a:spLocks noChangeArrowheads="1"/>
          </p:cNvSpPr>
          <p:nvPr/>
        </p:nvSpPr>
        <p:spPr bwMode="auto">
          <a:xfrm>
            <a:off x="1103352" y="2188410"/>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1</a:t>
            </a:r>
          </a:p>
        </p:txBody>
      </p:sp>
      <p:sp>
        <p:nvSpPr>
          <p:cNvPr id="6" name="Text Box 12"/>
          <p:cNvSpPr txBox="1">
            <a:spLocks noChangeArrowheads="1"/>
          </p:cNvSpPr>
          <p:nvPr/>
        </p:nvSpPr>
        <p:spPr bwMode="auto">
          <a:xfrm>
            <a:off x="3982224" y="1422154"/>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7" name="Text Box 13"/>
          <p:cNvSpPr txBox="1">
            <a:spLocks noChangeArrowheads="1"/>
          </p:cNvSpPr>
          <p:nvPr/>
        </p:nvSpPr>
        <p:spPr bwMode="auto">
          <a:xfrm>
            <a:off x="6897011"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3</a:t>
            </a:r>
          </a:p>
        </p:txBody>
      </p:sp>
      <p:sp>
        <p:nvSpPr>
          <p:cNvPr id="9" name="Rounded Rectangle 8"/>
          <p:cNvSpPr/>
          <p:nvPr/>
        </p:nvSpPr>
        <p:spPr>
          <a:xfrm>
            <a:off x="3169424" y="1422154"/>
            <a:ext cx="2819400" cy="4287602"/>
          </a:xfrm>
          <a:prstGeom prst="roundRect">
            <a:avLst/>
          </a:prstGeom>
          <a:ln w="38100" cmpd="sng"/>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0" name="Picture 9" descr="Untitled1.png"/>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6048296" y="2836109"/>
            <a:ext cx="2819400" cy="2514600"/>
          </a:xfrm>
          <a:prstGeom prst="rect">
            <a:avLst/>
          </a:prstGeom>
          <a:ln>
            <a:noFill/>
          </a:ln>
          <a:effectLst>
            <a:softEdge rad="50800"/>
          </a:effectLst>
        </p:spPr>
      </p:pic>
      <p:pic>
        <p:nvPicPr>
          <p:cNvPr id="11" name="Picture 10" descr="rotate.png"/>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3169424" y="2069854"/>
            <a:ext cx="2804565" cy="2514600"/>
          </a:xfrm>
          <a:prstGeom prst="rect">
            <a:avLst/>
          </a:prstGeom>
          <a:ln>
            <a:noFill/>
          </a:ln>
          <a:effectLst>
            <a:softEdge rad="50800"/>
          </a:effectLst>
        </p:spPr>
      </p:pic>
      <p:sp>
        <p:nvSpPr>
          <p:cNvPr id="12" name="Text Box 11"/>
          <p:cNvSpPr txBox="1">
            <a:spLocks noChangeArrowheads="1"/>
          </p:cNvSpPr>
          <p:nvPr/>
        </p:nvSpPr>
        <p:spPr bwMode="auto">
          <a:xfrm>
            <a:off x="4058424" y="1460254"/>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000000"/>
                </a:solidFill>
                <a:latin typeface="Calibri"/>
              </a:rPr>
              <a:t>Task </a:t>
            </a:r>
            <a:r>
              <a:rPr lang="en-US" sz="2800" b="1" dirty="0" smtClean="0">
                <a:solidFill>
                  <a:srgbClr val="000000"/>
                </a:solidFill>
                <a:latin typeface="Calibri"/>
              </a:rPr>
              <a:t>2</a:t>
            </a:r>
            <a:endParaRPr lang="en-US" sz="2800" b="1" dirty="0">
              <a:solidFill>
                <a:srgbClr val="000000"/>
              </a:solidFill>
              <a:latin typeface="Calibri"/>
            </a:endParaRPr>
          </a:p>
        </p:txBody>
      </p:sp>
      <p:sp>
        <p:nvSpPr>
          <p:cNvPr id="13" name="Text Box 11"/>
          <p:cNvSpPr txBox="1">
            <a:spLocks noChangeArrowheads="1"/>
          </p:cNvSpPr>
          <p:nvPr/>
        </p:nvSpPr>
        <p:spPr bwMode="auto">
          <a:xfrm>
            <a:off x="414002" y="5366946"/>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Open-Ended</a:t>
            </a:r>
          </a:p>
          <a:p>
            <a:pPr algn="ctr" fontAlgn="base">
              <a:spcBef>
                <a:spcPct val="0"/>
              </a:spcBef>
              <a:spcAft>
                <a:spcPct val="0"/>
              </a:spcAft>
            </a:pPr>
            <a:r>
              <a:rPr lang="en-US" sz="2800" dirty="0" smtClean="0">
                <a:solidFill>
                  <a:srgbClr val="D9D9D9"/>
                </a:solidFill>
                <a:latin typeface="Gill Sans Light"/>
                <a:cs typeface="Gill Sans Light"/>
              </a:rPr>
              <a:t>Gesture Creation</a:t>
            </a:r>
          </a:p>
        </p:txBody>
      </p:sp>
      <p:sp>
        <p:nvSpPr>
          <p:cNvPr id="14" name="Text Box 11"/>
          <p:cNvSpPr txBox="1">
            <a:spLocks noChangeArrowheads="1"/>
          </p:cNvSpPr>
          <p:nvPr/>
        </p:nvSpPr>
        <p:spPr bwMode="auto">
          <a:xfrm>
            <a:off x="3291575" y="4584454"/>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Action-Specific</a:t>
            </a:r>
          </a:p>
          <a:p>
            <a:pPr algn="ctr" fontAlgn="base">
              <a:spcBef>
                <a:spcPct val="0"/>
              </a:spcBef>
              <a:spcAft>
                <a:spcPct val="0"/>
              </a:spcAft>
            </a:pPr>
            <a:r>
              <a:rPr lang="en-US" sz="2800" dirty="0" smtClean="0">
                <a:latin typeface="Gill Sans Light"/>
                <a:cs typeface="Gill Sans Light"/>
              </a:rPr>
              <a:t>Gesture Creation</a:t>
            </a:r>
            <a:endParaRPr lang="en-US" sz="2800" dirty="0">
              <a:latin typeface="Gill Sans Light"/>
              <a:cs typeface="Gill Sans Light"/>
            </a:endParaRPr>
          </a:p>
        </p:txBody>
      </p:sp>
      <p:sp>
        <p:nvSpPr>
          <p:cNvPr id="15" name="Text Box 11"/>
          <p:cNvSpPr txBox="1">
            <a:spLocks noChangeArrowheads="1"/>
          </p:cNvSpPr>
          <p:nvPr/>
        </p:nvSpPr>
        <p:spPr bwMode="auto">
          <a:xfrm>
            <a:off x="6156110" y="5348579"/>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Saliency of</a:t>
            </a:r>
          </a:p>
          <a:p>
            <a:pPr algn="ctr" fontAlgn="base">
              <a:spcBef>
                <a:spcPct val="0"/>
              </a:spcBef>
              <a:spcAft>
                <a:spcPct val="0"/>
              </a:spcAft>
            </a:pPr>
            <a:r>
              <a:rPr lang="en-US" sz="2800" dirty="0" smtClean="0">
                <a:solidFill>
                  <a:srgbClr val="D9D9D9"/>
                </a:solidFill>
                <a:latin typeface="Gill Sans Light"/>
                <a:cs typeface="Gill Sans Light"/>
              </a:rPr>
              <a:t>Gesture Features</a:t>
            </a:r>
            <a:endParaRPr lang="en-US" sz="2800" dirty="0">
              <a:solidFill>
                <a:srgbClr val="D9D9D9"/>
              </a:solidFill>
              <a:latin typeface="Gill Sans Light"/>
              <a:cs typeface="Gill Sans Light"/>
            </a:endParaRPr>
          </a:p>
        </p:txBody>
      </p:sp>
      <p:sp>
        <p:nvSpPr>
          <p:cNvPr id="16"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fontAlgn="base">
              <a:spcBef>
                <a:spcPct val="0"/>
              </a:spcBef>
              <a:spcAft>
                <a:spcPct val="0"/>
              </a:spcAft>
            </a:pPr>
            <a:endParaRPr lang="en-US" sz="3200" dirty="0" smtClean="0">
              <a:solidFill>
                <a:schemeClr val="tx1">
                  <a:lumMod val="85000"/>
                  <a:lumOff val="15000"/>
                </a:schemeClr>
              </a:solidFill>
              <a:latin typeface="Gill Sans"/>
              <a:cs typeface="Gill Sans"/>
            </a:endParaRPr>
          </a:p>
          <a:p>
            <a:pPr fontAlgn="base">
              <a:spcBef>
                <a:spcPct val="0"/>
              </a:spcBef>
              <a:spcAft>
                <a:spcPct val="0"/>
              </a:spcAft>
            </a:pPr>
            <a:endParaRPr lang="en-US" sz="3200" dirty="0">
              <a:solidFill>
                <a:schemeClr val="tx1">
                  <a:lumMod val="85000"/>
                  <a:lumOff val="15000"/>
                </a:schemeClr>
              </a:solidFill>
              <a:latin typeface="Gill Sans"/>
              <a:cs typeface="Gill Sans"/>
            </a:endParaRPr>
          </a:p>
        </p:txBody>
      </p:sp>
      <p:sp>
        <p:nvSpPr>
          <p:cNvPr id="18" name="Rectangle 17"/>
          <p:cNvSpPr/>
          <p:nvPr/>
        </p:nvSpPr>
        <p:spPr>
          <a:xfrm>
            <a:off x="44384" y="211086"/>
            <a:ext cx="844702"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Text Box 5"/>
          <p:cNvSpPr txBox="1">
            <a:spLocks noChangeArrowheads="1"/>
          </p:cNvSpPr>
          <p:nvPr/>
        </p:nvSpPr>
        <p:spPr bwMode="auto">
          <a:xfrm>
            <a:off x="852596" y="218160"/>
            <a:ext cx="9144980" cy="1077218"/>
          </a:xfrm>
          <a:prstGeom prst="rect">
            <a:avLst/>
          </a:prstGeom>
          <a:solidFill>
            <a:schemeClr val="accent5">
              <a:lumMod val="40000"/>
              <a:lumOff val="60000"/>
              <a:alpha val="0"/>
            </a:schemeClr>
          </a:solidFill>
          <a:ln w="9525">
            <a:noFill/>
            <a:miter lim="800000"/>
            <a:headEnd/>
            <a:tailEnd/>
          </a:ln>
        </p:spPr>
        <p:txBody>
          <a:bodyPr wrap="square">
            <a:spAutoFit/>
          </a:bodyPr>
          <a:lstStyle/>
          <a:p>
            <a:pPr fontAlgn="base">
              <a:spcBef>
                <a:spcPct val="0"/>
              </a:spcBef>
              <a:spcAft>
                <a:spcPct val="0"/>
              </a:spcAft>
            </a:pPr>
            <a:r>
              <a:rPr lang="en-US" sz="3200" dirty="0">
                <a:solidFill>
                  <a:schemeClr val="tx1">
                    <a:lumMod val="85000"/>
                    <a:lumOff val="15000"/>
                  </a:schemeClr>
                </a:solidFill>
                <a:latin typeface="Gill Sans"/>
                <a:cs typeface="Gill Sans"/>
              </a:rPr>
              <a:t>What is a “good gesture” to end-users?</a:t>
            </a:r>
          </a:p>
          <a:p>
            <a:pPr fontAlgn="base">
              <a:spcBef>
                <a:spcPct val="0"/>
              </a:spcBef>
              <a:spcAft>
                <a:spcPct val="0"/>
              </a:spcAft>
            </a:pPr>
            <a:r>
              <a:rPr lang="en-US" sz="3200" dirty="0">
                <a:solidFill>
                  <a:schemeClr val="tx1">
                    <a:lumMod val="85000"/>
                    <a:lumOff val="15000"/>
                  </a:schemeClr>
                </a:solidFill>
                <a:latin typeface="Gill Sans"/>
                <a:cs typeface="Gill Sans"/>
              </a:rPr>
              <a:t>How is it different from recognizer’s perspective?</a:t>
            </a:r>
          </a:p>
        </p:txBody>
      </p:sp>
    </p:spTree>
    <p:extLst>
      <p:ext uri="{BB962C8B-B14F-4D97-AF65-F5344CB8AC3E}">
        <p14:creationId xmlns:p14="http://schemas.microsoft.com/office/powerpoint/2010/main" val="1248431858"/>
      </p:ext>
    </p:extLst>
  </p:cSld>
  <p:clrMapOvr>
    <a:masterClrMapping/>
  </p:clrMapOvr>
  <mc:AlternateContent xmlns:mc="http://schemas.openxmlformats.org/markup-compatibility/2006" xmlns:p14="http://schemas.microsoft.com/office/powerpoint/2010/main">
    <mc:Choice Requires="p14">
      <p:transition spd="slow" p14:dur="2000" advTm="5564"/>
    </mc:Choice>
    <mc:Fallback xmlns="">
      <p:transition xmlns:p14="http://schemas.microsoft.com/office/powerpoint/2010/main" spd="slow" advTm="5564"/>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b="6075"/>
          <a:stretch/>
        </p:blipFill>
        <p:spPr>
          <a:xfrm>
            <a:off x="263729" y="2455368"/>
            <a:ext cx="4247929" cy="2513984"/>
          </a:xfrm>
          <a:prstGeom prst="rect">
            <a:avLst/>
          </a:prstGeom>
        </p:spPr>
      </p:pic>
      <p:sp>
        <p:nvSpPr>
          <p:cNvPr id="9" name="Rectangle 8"/>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
        <p:nvSpPr>
          <p:cNvPr id="14" name="Process 13"/>
          <p:cNvSpPr/>
          <p:nvPr/>
        </p:nvSpPr>
        <p:spPr>
          <a:xfrm>
            <a:off x="263729" y="632686"/>
            <a:ext cx="4552597" cy="943860"/>
          </a:xfrm>
          <a:prstGeom prst="flowChartProcess">
            <a:avLst/>
          </a:prstGeom>
          <a:solidFill>
            <a:schemeClr val="accent5">
              <a:lumMod val="40000"/>
              <a:lumOff val="60000"/>
            </a:schemeClr>
          </a:solidFill>
          <a:ln>
            <a:solidFill>
              <a:schemeClr val="accent5">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Brainstorm gestures</a:t>
            </a:r>
          </a:p>
          <a:p>
            <a:pPr algn="ctr"/>
            <a:r>
              <a:rPr lang="en-US" sz="2600" dirty="0">
                <a:solidFill>
                  <a:schemeClr val="tx1">
                    <a:lumMod val="85000"/>
                    <a:lumOff val="15000"/>
                  </a:schemeClr>
                </a:solidFill>
                <a:latin typeface="Gill Sans Light"/>
                <a:cs typeface="Gill Sans Light"/>
              </a:rPr>
              <a:t>per action</a:t>
            </a:r>
          </a:p>
        </p:txBody>
      </p:sp>
      <p:sp>
        <p:nvSpPr>
          <p:cNvPr id="15" name="Rectangle 14"/>
          <p:cNvSpPr/>
          <p:nvPr/>
        </p:nvSpPr>
        <p:spPr>
          <a:xfrm>
            <a:off x="4941946" y="752813"/>
            <a:ext cx="3613062" cy="4216539"/>
          </a:xfrm>
          <a:prstGeom prst="rect">
            <a:avLst/>
          </a:prstGeom>
          <a:noFill/>
          <a:ln>
            <a:solidFill>
              <a:schemeClr val="accent5">
                <a:lumMod val="75000"/>
              </a:schemeClr>
            </a:solidFill>
          </a:ln>
        </p:spPr>
        <p:txBody>
          <a:bodyPr wrap="square">
            <a:spAutoFit/>
          </a:bodyPr>
          <a:lstStyle/>
          <a:p>
            <a:r>
              <a:rPr lang="en-US" sz="2800" b="1" dirty="0" smtClean="0">
                <a:solidFill>
                  <a:schemeClr val="tx1">
                    <a:lumMod val="85000"/>
                    <a:lumOff val="15000"/>
                  </a:schemeClr>
                </a:solidFill>
                <a:latin typeface="Gill Sans"/>
                <a:cs typeface="Gill Sans"/>
              </a:rPr>
              <a:t>12 Specific Actions</a:t>
            </a:r>
          </a:p>
          <a:p>
            <a:r>
              <a:rPr lang="en-US" sz="2000" dirty="0" smtClean="0">
                <a:solidFill>
                  <a:schemeClr val="tx1">
                    <a:lumMod val="85000"/>
                    <a:lumOff val="15000"/>
                  </a:schemeClr>
                </a:solidFill>
                <a:latin typeface="Gill Sans Light"/>
                <a:cs typeface="Gill Sans Light"/>
              </a:rPr>
              <a:t>Zoom-in</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Zoom-out</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Rotate</a:t>
            </a:r>
          </a:p>
          <a:p>
            <a:r>
              <a:rPr lang="en-US" sz="2000" dirty="0" smtClean="0">
                <a:solidFill>
                  <a:schemeClr val="tx1">
                    <a:lumMod val="85000"/>
                    <a:lumOff val="15000"/>
                  </a:schemeClr>
                </a:solidFill>
                <a:latin typeface="Gill Sans Light"/>
                <a:cs typeface="Gill Sans Light"/>
              </a:rPr>
              <a:t>Copy</a:t>
            </a:r>
          </a:p>
          <a:p>
            <a:r>
              <a:rPr lang="en-US" sz="2000" dirty="0" smtClean="0">
                <a:solidFill>
                  <a:schemeClr val="tx1">
                    <a:lumMod val="85000"/>
                    <a:lumOff val="15000"/>
                  </a:schemeClr>
                </a:solidFill>
                <a:latin typeface="Gill Sans Light"/>
                <a:cs typeface="Gill Sans Light"/>
              </a:rPr>
              <a:t>Cut</a:t>
            </a:r>
          </a:p>
          <a:p>
            <a:r>
              <a:rPr lang="en-US" sz="2000" dirty="0" smtClean="0">
                <a:solidFill>
                  <a:schemeClr val="tx1">
                    <a:lumMod val="85000"/>
                    <a:lumOff val="15000"/>
                  </a:schemeClr>
                </a:solidFill>
                <a:latin typeface="Gill Sans Light"/>
                <a:cs typeface="Gill Sans Light"/>
              </a:rPr>
              <a:t>Paste</a:t>
            </a:r>
          </a:p>
          <a:p>
            <a:r>
              <a:rPr lang="en-US" sz="2000" dirty="0" smtClean="0">
                <a:solidFill>
                  <a:schemeClr val="tx1">
                    <a:lumMod val="85000"/>
                    <a:lumOff val="15000"/>
                  </a:schemeClr>
                </a:solidFill>
                <a:latin typeface="Gill Sans Light"/>
                <a:cs typeface="Gill Sans Light"/>
              </a:rPr>
              <a:t>Select-single</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Select-multiple</a:t>
            </a:r>
          </a:p>
          <a:p>
            <a:r>
              <a:rPr lang="en-US" sz="2000" dirty="0" smtClean="0">
                <a:solidFill>
                  <a:schemeClr val="tx1">
                    <a:lumMod val="85000"/>
                    <a:lumOff val="15000"/>
                  </a:schemeClr>
                </a:solidFill>
                <a:latin typeface="Gill Sans Light"/>
                <a:cs typeface="Gill Sans Light"/>
              </a:rPr>
              <a:t>Previous</a:t>
            </a:r>
          </a:p>
          <a:p>
            <a:r>
              <a:rPr lang="en-US" sz="2000" dirty="0" smtClean="0">
                <a:solidFill>
                  <a:schemeClr val="tx1">
                    <a:lumMod val="85000"/>
                    <a:lumOff val="15000"/>
                  </a:schemeClr>
                </a:solidFill>
                <a:latin typeface="Gill Sans Light"/>
                <a:cs typeface="Gill Sans Light"/>
              </a:rPr>
              <a:t>Next</a:t>
            </a:r>
          </a:p>
          <a:p>
            <a:r>
              <a:rPr lang="en-US" sz="2000" dirty="0" smtClean="0">
                <a:solidFill>
                  <a:schemeClr val="tx1">
                    <a:lumMod val="85000"/>
                    <a:lumOff val="15000"/>
                  </a:schemeClr>
                </a:solidFill>
                <a:latin typeface="Gill Sans Light"/>
                <a:cs typeface="Gill Sans Light"/>
              </a:rPr>
              <a:t>Call-Mom</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Launch a web-browser </a:t>
            </a:r>
            <a:endParaRPr lang="en-US" sz="2000" dirty="0">
              <a:solidFill>
                <a:schemeClr val="tx1">
                  <a:lumMod val="85000"/>
                  <a:lumOff val="15000"/>
                </a:schemeClr>
              </a:solidFill>
              <a:latin typeface="Gill Sans Light"/>
              <a:cs typeface="Gill Sans Light"/>
            </a:endParaRPr>
          </a:p>
        </p:txBody>
      </p:sp>
    </p:spTree>
    <p:extLst>
      <p:ext uri="{BB962C8B-B14F-4D97-AF65-F5344CB8AC3E}">
        <p14:creationId xmlns:p14="http://schemas.microsoft.com/office/powerpoint/2010/main" val="2352888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alphaModFix amt="80000"/>
          </a:blip>
          <a:srcRect b="6075"/>
          <a:stretch/>
        </p:blipFill>
        <p:spPr>
          <a:xfrm>
            <a:off x="246565" y="2455368"/>
            <a:ext cx="4247929" cy="2513984"/>
          </a:xfrm>
          <a:prstGeom prst="rect">
            <a:avLst/>
          </a:prstGeom>
        </p:spPr>
      </p:pic>
      <p:sp>
        <p:nvSpPr>
          <p:cNvPr id="8" name="Rectangle 7"/>
          <p:cNvSpPr/>
          <p:nvPr/>
        </p:nvSpPr>
        <p:spPr>
          <a:xfrm>
            <a:off x="4941946" y="752813"/>
            <a:ext cx="3613062" cy="4216539"/>
          </a:xfrm>
          <a:prstGeom prst="rect">
            <a:avLst/>
          </a:prstGeom>
          <a:noFill/>
          <a:ln>
            <a:solidFill>
              <a:schemeClr val="accent5">
                <a:lumMod val="75000"/>
              </a:schemeClr>
            </a:solidFill>
          </a:ln>
        </p:spPr>
        <p:txBody>
          <a:bodyPr wrap="square">
            <a:spAutoFit/>
          </a:bodyPr>
          <a:lstStyle/>
          <a:p>
            <a:r>
              <a:rPr lang="en-US" sz="2800" b="1" dirty="0" smtClean="0">
                <a:solidFill>
                  <a:schemeClr val="tx1">
                    <a:lumMod val="85000"/>
                    <a:lumOff val="15000"/>
                  </a:schemeClr>
                </a:solidFill>
                <a:latin typeface="Gill Sans"/>
                <a:cs typeface="Gill Sans"/>
              </a:rPr>
              <a:t>12 Specific Actions</a:t>
            </a:r>
          </a:p>
          <a:p>
            <a:r>
              <a:rPr lang="en-US" sz="2000" dirty="0" smtClean="0">
                <a:solidFill>
                  <a:schemeClr val="tx1">
                    <a:lumMod val="85000"/>
                    <a:lumOff val="15000"/>
                  </a:schemeClr>
                </a:solidFill>
                <a:latin typeface="Gill Sans Light"/>
                <a:cs typeface="Gill Sans Light"/>
              </a:rPr>
              <a:t>Zoom-in</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Zoom-out</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Rotate</a:t>
            </a:r>
          </a:p>
          <a:p>
            <a:r>
              <a:rPr lang="en-US" sz="2000" dirty="0" smtClean="0">
                <a:solidFill>
                  <a:schemeClr val="tx1">
                    <a:lumMod val="85000"/>
                    <a:lumOff val="15000"/>
                  </a:schemeClr>
                </a:solidFill>
                <a:latin typeface="Gill Sans Light"/>
                <a:cs typeface="Gill Sans Light"/>
              </a:rPr>
              <a:t>Copy</a:t>
            </a:r>
          </a:p>
          <a:p>
            <a:r>
              <a:rPr lang="en-US" sz="2000" dirty="0" smtClean="0">
                <a:solidFill>
                  <a:schemeClr val="tx1">
                    <a:lumMod val="85000"/>
                    <a:lumOff val="15000"/>
                  </a:schemeClr>
                </a:solidFill>
                <a:latin typeface="Gill Sans Light"/>
                <a:cs typeface="Gill Sans Light"/>
              </a:rPr>
              <a:t>Cut</a:t>
            </a:r>
          </a:p>
          <a:p>
            <a:r>
              <a:rPr lang="en-US" sz="2000" dirty="0" smtClean="0">
                <a:solidFill>
                  <a:schemeClr val="tx1">
                    <a:lumMod val="85000"/>
                    <a:lumOff val="15000"/>
                  </a:schemeClr>
                </a:solidFill>
                <a:latin typeface="Gill Sans Light"/>
                <a:cs typeface="Gill Sans Light"/>
              </a:rPr>
              <a:t>Paste</a:t>
            </a:r>
          </a:p>
          <a:p>
            <a:r>
              <a:rPr lang="en-US" sz="2000" dirty="0" smtClean="0">
                <a:solidFill>
                  <a:schemeClr val="tx1">
                    <a:lumMod val="85000"/>
                    <a:lumOff val="15000"/>
                  </a:schemeClr>
                </a:solidFill>
                <a:latin typeface="Gill Sans Light"/>
                <a:cs typeface="Gill Sans Light"/>
              </a:rPr>
              <a:t>Select-single</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Select-multiple</a:t>
            </a:r>
          </a:p>
          <a:p>
            <a:r>
              <a:rPr lang="en-US" sz="2000" dirty="0" smtClean="0">
                <a:solidFill>
                  <a:schemeClr val="tx1">
                    <a:lumMod val="85000"/>
                    <a:lumOff val="15000"/>
                  </a:schemeClr>
                </a:solidFill>
                <a:latin typeface="Gill Sans Light"/>
                <a:cs typeface="Gill Sans Light"/>
              </a:rPr>
              <a:t>Previous</a:t>
            </a:r>
          </a:p>
          <a:p>
            <a:r>
              <a:rPr lang="en-US" sz="2000" dirty="0" smtClean="0">
                <a:solidFill>
                  <a:schemeClr val="tx1">
                    <a:lumMod val="85000"/>
                    <a:lumOff val="15000"/>
                  </a:schemeClr>
                </a:solidFill>
                <a:latin typeface="Gill Sans Light"/>
                <a:cs typeface="Gill Sans Light"/>
              </a:rPr>
              <a:t>Next</a:t>
            </a:r>
          </a:p>
          <a:p>
            <a:r>
              <a:rPr lang="en-US" sz="2000" dirty="0" smtClean="0">
                <a:solidFill>
                  <a:schemeClr val="tx1">
                    <a:lumMod val="85000"/>
                    <a:lumOff val="15000"/>
                  </a:schemeClr>
                </a:solidFill>
                <a:latin typeface="Gill Sans Light"/>
                <a:cs typeface="Gill Sans Light"/>
              </a:rPr>
              <a:t>Call-Mom</a:t>
            </a:r>
            <a:endParaRPr lang="en-US" sz="2000" dirty="0">
              <a:solidFill>
                <a:schemeClr val="tx1">
                  <a:lumMod val="85000"/>
                  <a:lumOff val="15000"/>
                </a:schemeClr>
              </a:solidFill>
              <a:latin typeface="Gill Sans Light"/>
              <a:cs typeface="Gill Sans Light"/>
            </a:endParaRPr>
          </a:p>
          <a:p>
            <a:r>
              <a:rPr lang="en-US" sz="2000" dirty="0" smtClean="0">
                <a:solidFill>
                  <a:schemeClr val="tx1">
                    <a:lumMod val="85000"/>
                    <a:lumOff val="15000"/>
                  </a:schemeClr>
                </a:solidFill>
                <a:latin typeface="Gill Sans Light"/>
                <a:cs typeface="Gill Sans Light"/>
              </a:rPr>
              <a:t>Launch a web-browser </a:t>
            </a:r>
            <a:endParaRPr lang="en-US" sz="2000" dirty="0">
              <a:solidFill>
                <a:schemeClr val="tx1">
                  <a:lumMod val="85000"/>
                  <a:lumOff val="15000"/>
                </a:schemeClr>
              </a:solidFill>
              <a:latin typeface="Gill Sans Light"/>
              <a:cs typeface="Gill Sans Light"/>
            </a:endParaRPr>
          </a:p>
        </p:txBody>
      </p:sp>
      <p:sp>
        <p:nvSpPr>
          <p:cNvPr id="9" name="Rectangle 8"/>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pic>
        <p:nvPicPr>
          <p:cNvPr id="11" name="Picture 10"/>
          <p:cNvPicPr>
            <a:picLocks noChangeAspect="1"/>
          </p:cNvPicPr>
          <p:nvPr/>
        </p:nvPicPr>
        <p:blipFill rotWithShape="1">
          <a:blip r:embed="rId4"/>
          <a:srcRect b="6000"/>
          <a:stretch/>
        </p:blipFill>
        <p:spPr>
          <a:xfrm>
            <a:off x="377603" y="2654041"/>
            <a:ext cx="4273910" cy="2532414"/>
          </a:xfrm>
          <a:prstGeom prst="rect">
            <a:avLst/>
          </a:prstGeom>
        </p:spPr>
      </p:pic>
      <p:sp>
        <p:nvSpPr>
          <p:cNvPr id="15" name="Process 14"/>
          <p:cNvSpPr/>
          <p:nvPr/>
        </p:nvSpPr>
        <p:spPr>
          <a:xfrm>
            <a:off x="263729" y="632686"/>
            <a:ext cx="4552597" cy="943860"/>
          </a:xfrm>
          <a:prstGeom prst="flowChartProcess">
            <a:avLst/>
          </a:prstGeom>
          <a:solidFill>
            <a:schemeClr val="accent5">
              <a:lumMod val="40000"/>
              <a:lumOff val="60000"/>
            </a:schemeClr>
          </a:solidFill>
          <a:ln>
            <a:solidFill>
              <a:schemeClr val="accent5">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Brainstorm gestures</a:t>
            </a:r>
          </a:p>
          <a:p>
            <a:pPr algn="ctr"/>
            <a:r>
              <a:rPr lang="en-US" sz="2600" dirty="0">
                <a:solidFill>
                  <a:schemeClr val="tx1">
                    <a:lumMod val="85000"/>
                    <a:lumOff val="15000"/>
                  </a:schemeClr>
                </a:solidFill>
                <a:latin typeface="Gill Sans Light"/>
                <a:cs typeface="Gill Sans Light"/>
              </a:rPr>
              <a:t>per action</a:t>
            </a:r>
          </a:p>
        </p:txBody>
      </p:sp>
    </p:spTree>
    <p:extLst>
      <p:ext uri="{BB962C8B-B14F-4D97-AF65-F5344CB8AC3E}">
        <p14:creationId xmlns:p14="http://schemas.microsoft.com/office/powerpoint/2010/main" val="3240286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pic>
        <p:nvPicPr>
          <p:cNvPr id="14" name="Picture 13"/>
          <p:cNvPicPr>
            <a:picLocks noChangeAspect="1"/>
          </p:cNvPicPr>
          <p:nvPr/>
        </p:nvPicPr>
        <p:blipFill rotWithShape="1">
          <a:blip r:embed="rId3"/>
          <a:srcRect b="5703"/>
          <a:stretch/>
        </p:blipFill>
        <p:spPr>
          <a:xfrm>
            <a:off x="307750" y="3459329"/>
            <a:ext cx="4299605" cy="2539690"/>
          </a:xfrm>
          <a:prstGeom prst="rect">
            <a:avLst/>
          </a:prstGeom>
          <a:ln>
            <a:solidFill>
              <a:srgbClr val="31859C"/>
            </a:solidFill>
          </a:ln>
        </p:spPr>
      </p:pic>
      <p:sp>
        <p:nvSpPr>
          <p:cNvPr id="19" name="Process 18"/>
          <p:cNvSpPr/>
          <p:nvPr/>
        </p:nvSpPr>
        <p:spPr>
          <a:xfrm>
            <a:off x="280244" y="2263000"/>
            <a:ext cx="4545779" cy="943860"/>
          </a:xfrm>
          <a:prstGeom prst="flowChartProcess">
            <a:avLst/>
          </a:prstGeom>
          <a:solidFill>
            <a:schemeClr val="accent5">
              <a:lumMod val="40000"/>
              <a:lumOff val="60000"/>
            </a:schemeClr>
          </a:solidFill>
          <a:ln>
            <a:solidFill>
              <a:schemeClr val="accent5">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Compose</a:t>
            </a:r>
            <a:r>
              <a:rPr lang="en-US" sz="2600" dirty="0">
                <a:solidFill>
                  <a:schemeClr val="tx1">
                    <a:lumMod val="85000"/>
                    <a:lumOff val="15000"/>
                  </a:schemeClr>
                </a:solidFill>
                <a:latin typeface="Gill Sans Light"/>
                <a:cs typeface="Gill Sans Light"/>
              </a:rPr>
              <a:t> </a:t>
            </a:r>
            <a:r>
              <a:rPr lang="en-US" sz="2600" b="1" dirty="0">
                <a:solidFill>
                  <a:schemeClr val="tx1">
                    <a:lumMod val="85000"/>
                    <a:lumOff val="15000"/>
                  </a:schemeClr>
                </a:solidFill>
                <a:latin typeface="Gill Sans"/>
                <a:cs typeface="Gill Sans"/>
              </a:rPr>
              <a:t>custom set </a:t>
            </a:r>
          </a:p>
          <a:p>
            <a:pPr algn="ctr"/>
            <a:r>
              <a:rPr lang="en-US" sz="2600" dirty="0">
                <a:solidFill>
                  <a:schemeClr val="tx1">
                    <a:lumMod val="85000"/>
                    <a:lumOff val="15000"/>
                  </a:schemeClr>
                </a:solidFill>
                <a:latin typeface="Gill Sans Light"/>
                <a:cs typeface="Gill Sans Light"/>
              </a:rPr>
              <a:t>of gestures, one per action</a:t>
            </a:r>
          </a:p>
        </p:txBody>
      </p:sp>
      <p:sp>
        <p:nvSpPr>
          <p:cNvPr id="20" name="Down Arrow Callout 19"/>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spTree>
    <p:extLst>
      <p:ext uri="{BB962C8B-B14F-4D97-AF65-F5344CB8AC3E}">
        <p14:creationId xmlns:p14="http://schemas.microsoft.com/office/powerpoint/2010/main" val="1575600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pic>
        <p:nvPicPr>
          <p:cNvPr id="14" name="Picture 13"/>
          <p:cNvPicPr>
            <a:picLocks noChangeAspect="1"/>
          </p:cNvPicPr>
          <p:nvPr/>
        </p:nvPicPr>
        <p:blipFill rotWithShape="1">
          <a:blip r:embed="rId3">
            <a:alphaModFix amt="73000"/>
          </a:blip>
          <a:srcRect b="5703"/>
          <a:stretch/>
        </p:blipFill>
        <p:spPr>
          <a:xfrm>
            <a:off x="307751" y="3459328"/>
            <a:ext cx="4299606" cy="2539691"/>
          </a:xfrm>
          <a:prstGeom prst="rect">
            <a:avLst/>
          </a:prstGeom>
          <a:ln>
            <a:solidFill>
              <a:srgbClr val="31859C"/>
            </a:solidFill>
          </a:ln>
        </p:spPr>
      </p:pic>
      <p:sp>
        <p:nvSpPr>
          <p:cNvPr id="9" name="Process 8"/>
          <p:cNvSpPr/>
          <p:nvPr/>
        </p:nvSpPr>
        <p:spPr>
          <a:xfrm>
            <a:off x="280244" y="2263000"/>
            <a:ext cx="4545779" cy="943860"/>
          </a:xfrm>
          <a:prstGeom prst="flowChartProcess">
            <a:avLst/>
          </a:prstGeom>
          <a:solidFill>
            <a:schemeClr val="accent5">
              <a:lumMod val="40000"/>
              <a:lumOff val="60000"/>
            </a:schemeClr>
          </a:solidFill>
          <a:ln>
            <a:solidFill>
              <a:schemeClr val="accent5">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Compose</a:t>
            </a:r>
            <a:r>
              <a:rPr lang="en-US" sz="2600" dirty="0">
                <a:solidFill>
                  <a:schemeClr val="tx1">
                    <a:lumMod val="85000"/>
                    <a:lumOff val="15000"/>
                  </a:schemeClr>
                </a:solidFill>
                <a:latin typeface="Gill Sans Light"/>
                <a:cs typeface="Gill Sans Light"/>
              </a:rPr>
              <a:t> </a:t>
            </a:r>
            <a:r>
              <a:rPr lang="en-US" sz="2600" b="1" dirty="0">
                <a:solidFill>
                  <a:schemeClr val="tx1">
                    <a:lumMod val="85000"/>
                    <a:lumOff val="15000"/>
                  </a:schemeClr>
                </a:solidFill>
                <a:latin typeface="Gill Sans"/>
                <a:cs typeface="Gill Sans"/>
              </a:rPr>
              <a:t>custom set </a:t>
            </a:r>
          </a:p>
          <a:p>
            <a:pPr algn="ctr"/>
            <a:r>
              <a:rPr lang="en-US" sz="2600" dirty="0">
                <a:solidFill>
                  <a:schemeClr val="tx1">
                    <a:lumMod val="85000"/>
                    <a:lumOff val="15000"/>
                  </a:schemeClr>
                </a:solidFill>
                <a:latin typeface="Gill Sans Light"/>
                <a:cs typeface="Gill Sans Light"/>
              </a:rPr>
              <a:t>of gestures, one per action</a:t>
            </a:r>
          </a:p>
        </p:txBody>
      </p:sp>
      <p:sp>
        <p:nvSpPr>
          <p:cNvPr id="15" name="Down Arrow Callout 14"/>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pic>
        <p:nvPicPr>
          <p:cNvPr id="16" name="Picture 15"/>
          <p:cNvPicPr>
            <a:picLocks noChangeAspect="1"/>
          </p:cNvPicPr>
          <p:nvPr/>
        </p:nvPicPr>
        <p:blipFill rotWithShape="1">
          <a:blip r:embed="rId4"/>
          <a:srcRect b="5183"/>
          <a:stretch/>
        </p:blipFill>
        <p:spPr>
          <a:xfrm>
            <a:off x="527143" y="3681723"/>
            <a:ext cx="4298880" cy="2462720"/>
          </a:xfrm>
          <a:prstGeom prst="rect">
            <a:avLst/>
          </a:prstGeom>
        </p:spPr>
      </p:pic>
      <p:sp>
        <p:nvSpPr>
          <p:cNvPr id="8" name="Rounded Rectangle 7"/>
          <p:cNvSpPr/>
          <p:nvPr/>
        </p:nvSpPr>
        <p:spPr>
          <a:xfrm>
            <a:off x="507408" y="4413039"/>
            <a:ext cx="4318615" cy="563058"/>
          </a:xfrm>
          <a:prstGeom prst="roundRect">
            <a:avLst/>
          </a:prstGeom>
          <a:noFill/>
          <a:ln w="38100" cmpd="sng">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70073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pic>
        <p:nvPicPr>
          <p:cNvPr id="14" name="Picture 13"/>
          <p:cNvPicPr>
            <a:picLocks noChangeAspect="1"/>
          </p:cNvPicPr>
          <p:nvPr/>
        </p:nvPicPr>
        <p:blipFill rotWithShape="1">
          <a:blip r:embed="rId3">
            <a:alphaModFix amt="73000"/>
          </a:blip>
          <a:srcRect b="5703"/>
          <a:stretch/>
        </p:blipFill>
        <p:spPr>
          <a:xfrm>
            <a:off x="307751" y="3459328"/>
            <a:ext cx="4299606" cy="2539691"/>
          </a:xfrm>
          <a:prstGeom prst="rect">
            <a:avLst/>
          </a:prstGeom>
          <a:ln>
            <a:solidFill>
              <a:srgbClr val="31859C"/>
            </a:solidFill>
          </a:ln>
        </p:spPr>
      </p:pic>
      <p:sp>
        <p:nvSpPr>
          <p:cNvPr id="9" name="Process 8"/>
          <p:cNvSpPr/>
          <p:nvPr/>
        </p:nvSpPr>
        <p:spPr>
          <a:xfrm>
            <a:off x="280244" y="2263000"/>
            <a:ext cx="4545779" cy="943860"/>
          </a:xfrm>
          <a:prstGeom prst="flowChartProcess">
            <a:avLst/>
          </a:prstGeom>
          <a:solidFill>
            <a:schemeClr val="accent5">
              <a:lumMod val="40000"/>
              <a:lumOff val="60000"/>
            </a:schemeClr>
          </a:solidFill>
          <a:ln>
            <a:solidFill>
              <a:schemeClr val="accent5">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Compose</a:t>
            </a:r>
            <a:r>
              <a:rPr lang="en-US" sz="2600" dirty="0">
                <a:solidFill>
                  <a:schemeClr val="tx1">
                    <a:lumMod val="85000"/>
                    <a:lumOff val="15000"/>
                  </a:schemeClr>
                </a:solidFill>
                <a:latin typeface="Gill Sans Light"/>
                <a:cs typeface="Gill Sans Light"/>
              </a:rPr>
              <a:t> </a:t>
            </a:r>
            <a:r>
              <a:rPr lang="en-US" sz="2600" b="1" dirty="0">
                <a:solidFill>
                  <a:schemeClr val="tx1">
                    <a:lumMod val="85000"/>
                    <a:lumOff val="15000"/>
                  </a:schemeClr>
                </a:solidFill>
                <a:latin typeface="Gill Sans"/>
                <a:cs typeface="Gill Sans"/>
              </a:rPr>
              <a:t>custom set </a:t>
            </a:r>
          </a:p>
          <a:p>
            <a:pPr algn="ctr"/>
            <a:r>
              <a:rPr lang="en-US" sz="2600" dirty="0">
                <a:solidFill>
                  <a:schemeClr val="tx1">
                    <a:lumMod val="85000"/>
                    <a:lumOff val="15000"/>
                  </a:schemeClr>
                </a:solidFill>
                <a:latin typeface="Gill Sans Light"/>
                <a:cs typeface="Gill Sans Light"/>
              </a:rPr>
              <a:t>of gestures, one per action</a:t>
            </a:r>
          </a:p>
        </p:txBody>
      </p:sp>
      <p:sp>
        <p:nvSpPr>
          <p:cNvPr id="15" name="Down Arrow Callout 14"/>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pic>
        <p:nvPicPr>
          <p:cNvPr id="16" name="Picture 15"/>
          <p:cNvPicPr>
            <a:picLocks noChangeAspect="1"/>
          </p:cNvPicPr>
          <p:nvPr/>
        </p:nvPicPr>
        <p:blipFill rotWithShape="1">
          <a:blip r:embed="rId4"/>
          <a:srcRect b="5183"/>
          <a:stretch/>
        </p:blipFill>
        <p:spPr>
          <a:xfrm>
            <a:off x="527143" y="3681723"/>
            <a:ext cx="4298880" cy="2462720"/>
          </a:xfrm>
          <a:prstGeom prst="rect">
            <a:avLst/>
          </a:prstGeom>
        </p:spPr>
      </p:pic>
      <p:sp>
        <p:nvSpPr>
          <p:cNvPr id="19" name="Rectangle 18"/>
          <p:cNvSpPr/>
          <p:nvPr/>
        </p:nvSpPr>
        <p:spPr>
          <a:xfrm>
            <a:off x="527143" y="3681722"/>
            <a:ext cx="4298880" cy="2462721"/>
          </a:xfrm>
          <a:prstGeom prst="rect">
            <a:avLst/>
          </a:prstGeom>
          <a:solidFill>
            <a:schemeClr val="accent5">
              <a:lumMod val="20000"/>
              <a:lumOff val="80000"/>
              <a:alpha val="2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rotWithShape="1">
          <a:blip r:embed="rId5"/>
          <a:srcRect b="21975"/>
          <a:stretch/>
        </p:blipFill>
        <p:spPr>
          <a:xfrm>
            <a:off x="4962999" y="945976"/>
            <a:ext cx="3876344" cy="4839208"/>
          </a:xfrm>
          <a:prstGeom prst="rect">
            <a:avLst/>
          </a:prstGeom>
        </p:spPr>
      </p:pic>
      <p:sp>
        <p:nvSpPr>
          <p:cNvPr id="13" name="Rounded Rectangle 12"/>
          <p:cNvSpPr/>
          <p:nvPr/>
        </p:nvSpPr>
        <p:spPr>
          <a:xfrm>
            <a:off x="507408" y="4413039"/>
            <a:ext cx="4318615" cy="563058"/>
          </a:xfrm>
          <a:prstGeom prst="roundRect">
            <a:avLst/>
          </a:prstGeom>
          <a:noFill/>
          <a:ln w="38100" cmpd="sng">
            <a:solidFill>
              <a:schemeClr val="accent6">
                <a:lumMod val="60000"/>
                <a:lumOff val="4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640198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
        <p:nvSpPr>
          <p:cNvPr id="21" name="Down Arrow Callout 20"/>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sp>
        <p:nvSpPr>
          <p:cNvPr id="24" name="Down Arrow Callout 23"/>
          <p:cNvSpPr/>
          <p:nvPr/>
        </p:nvSpPr>
        <p:spPr>
          <a:xfrm>
            <a:off x="280245" y="2267334"/>
            <a:ext cx="4545779" cy="1443240"/>
          </a:xfrm>
          <a:prstGeom prst="downArrowCallout">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Compose</a:t>
            </a:r>
            <a:r>
              <a:rPr lang="en-US" sz="2600" dirty="0" smtClean="0">
                <a:solidFill>
                  <a:schemeClr val="tx1">
                    <a:lumMod val="85000"/>
                    <a:lumOff val="15000"/>
                  </a:schemeClr>
                </a:solidFill>
                <a:latin typeface="Gill Sans Light"/>
                <a:cs typeface="Gill Sans Light"/>
              </a:rPr>
              <a:t> </a:t>
            </a:r>
            <a:r>
              <a:rPr lang="en-US" sz="2600" b="1" dirty="0" smtClean="0">
                <a:solidFill>
                  <a:schemeClr val="tx1">
                    <a:lumMod val="85000"/>
                    <a:lumOff val="15000"/>
                  </a:schemeClr>
                </a:solidFill>
                <a:latin typeface="Gill Sans"/>
                <a:cs typeface="Gill Sans"/>
              </a:rPr>
              <a:t>custom set </a:t>
            </a:r>
          </a:p>
          <a:p>
            <a:pPr algn="ctr"/>
            <a:r>
              <a:rPr lang="en-US" sz="2600" dirty="0" smtClean="0">
                <a:solidFill>
                  <a:schemeClr val="tx1">
                    <a:lumMod val="85000"/>
                    <a:lumOff val="15000"/>
                  </a:schemeClr>
                </a:solidFill>
                <a:latin typeface="Gill Sans Light"/>
                <a:cs typeface="Gill Sans Light"/>
              </a:rPr>
              <a:t>of gestures, one per action</a:t>
            </a:r>
            <a:endParaRPr lang="en-US" sz="2600" dirty="0">
              <a:solidFill>
                <a:schemeClr val="tx1">
                  <a:lumMod val="85000"/>
                  <a:lumOff val="15000"/>
                </a:schemeClr>
              </a:solidFill>
              <a:latin typeface="Gill Sans Light"/>
              <a:cs typeface="Gill Sans Light"/>
            </a:endParaRPr>
          </a:p>
        </p:txBody>
      </p:sp>
      <p:sp>
        <p:nvSpPr>
          <p:cNvPr id="26" name="Process 25"/>
          <p:cNvSpPr/>
          <p:nvPr/>
        </p:nvSpPr>
        <p:spPr>
          <a:xfrm>
            <a:off x="280245" y="3877014"/>
            <a:ext cx="4545779" cy="903305"/>
          </a:xfrm>
          <a:prstGeom prst="flowChartProcess">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a:solidFill>
                  <a:schemeClr val="tx1">
                    <a:lumMod val="85000"/>
                    <a:lumOff val="15000"/>
                  </a:schemeClr>
                </a:solidFill>
                <a:latin typeface="Gill Sans"/>
                <a:cs typeface="Gill Sans"/>
              </a:rPr>
              <a:t>Create training examples </a:t>
            </a:r>
          </a:p>
          <a:p>
            <a:pPr algn="ctr"/>
            <a:r>
              <a:rPr lang="en-US" sz="2600" dirty="0">
                <a:solidFill>
                  <a:schemeClr val="tx1">
                    <a:lumMod val="85000"/>
                    <a:lumOff val="15000"/>
                  </a:schemeClr>
                </a:solidFill>
                <a:latin typeface="Gill Sans Light"/>
                <a:cs typeface="Gill Sans Light"/>
              </a:rPr>
              <a:t>(4 per selected gesture)</a:t>
            </a:r>
          </a:p>
        </p:txBody>
      </p:sp>
    </p:spTree>
    <p:extLst>
      <p:ext uri="{BB962C8B-B14F-4D97-AF65-F5344CB8AC3E}">
        <p14:creationId xmlns:p14="http://schemas.microsoft.com/office/powerpoint/2010/main" val="2752759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21337" y="1156021"/>
            <a:ext cx="7827784" cy="1077218"/>
          </a:xfrm>
          <a:prstGeom prst="rect">
            <a:avLst/>
          </a:prstGeom>
        </p:spPr>
        <p:txBody>
          <a:bodyPr wrap="none">
            <a:spAutoFit/>
          </a:bodyPr>
          <a:lstStyle/>
          <a:p>
            <a:pPr marL="514350" indent="-514350" algn="just">
              <a:buFont typeface="+mj-lt"/>
              <a:buAutoNum type="arabicParenR"/>
            </a:pPr>
            <a:r>
              <a:rPr lang="en-US" sz="3200" dirty="0" smtClean="0">
                <a:solidFill>
                  <a:srgbClr val="262626"/>
                </a:solidFill>
                <a:latin typeface="Gill Sans"/>
                <a:cs typeface="Gill Sans"/>
              </a:rPr>
              <a:t>Tools </a:t>
            </a:r>
            <a:r>
              <a:rPr lang="en-US" sz="3200" dirty="0" smtClean="0">
                <a:solidFill>
                  <a:srgbClr val="262626"/>
                </a:solidFill>
                <a:latin typeface="Gill Sans Light"/>
                <a:cs typeface="Gill Sans Light"/>
              </a:rPr>
              <a:t>for supporting </a:t>
            </a:r>
            <a:r>
              <a:rPr lang="en-US" sz="3200" dirty="0" smtClean="0">
                <a:solidFill>
                  <a:srgbClr val="262626"/>
                </a:solidFill>
                <a:latin typeface="Gill Sans"/>
                <a:cs typeface="Gill Sans"/>
              </a:rPr>
              <a:t>designers (developers)</a:t>
            </a:r>
          </a:p>
          <a:p>
            <a:pPr algn="just"/>
            <a:r>
              <a:rPr lang="en-US" sz="3200" dirty="0" smtClean="0">
                <a:solidFill>
                  <a:srgbClr val="262626"/>
                </a:solidFill>
                <a:latin typeface="Gill Sans Light"/>
                <a:cs typeface="Gill Sans Light"/>
              </a:rPr>
              <a:t>to create gestures with ease</a:t>
            </a:r>
          </a:p>
        </p:txBody>
      </p:sp>
      <p:sp>
        <p:nvSpPr>
          <p:cNvPr id="9" name="TextBox 8"/>
          <p:cNvSpPr txBox="1"/>
          <p:nvPr/>
        </p:nvSpPr>
        <p:spPr>
          <a:xfrm>
            <a:off x="614926" y="440378"/>
            <a:ext cx="4110019" cy="584776"/>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Previous Research: </a:t>
            </a:r>
          </a:p>
        </p:txBody>
      </p:sp>
      <p:sp>
        <p:nvSpPr>
          <p:cNvPr id="13" name="Slide Number Placeholder 12"/>
          <p:cNvSpPr>
            <a:spLocks noGrp="1"/>
          </p:cNvSpPr>
          <p:nvPr>
            <p:ph type="sldNum" sz="quarter" idx="4294967295"/>
          </p:nvPr>
        </p:nvSpPr>
        <p:spPr>
          <a:xfrm>
            <a:off x="5225475" y="6246886"/>
            <a:ext cx="3388152" cy="365125"/>
          </a:xfrm>
          <a:prstGeom prst="rect">
            <a:avLst/>
          </a:prstGeom>
        </p:spPr>
        <p:txBody>
          <a:bodyPr/>
          <a:lstStyle/>
          <a:p>
            <a:pPr>
              <a:defRPr/>
            </a:pPr>
            <a:r>
              <a:rPr lang="en-US" sz="1800" dirty="0" smtClean="0">
                <a:solidFill>
                  <a:srgbClr val="595959"/>
                </a:solidFill>
                <a:latin typeface="Gill Sans Light"/>
                <a:cs typeface="Gill Sans Light"/>
              </a:rPr>
              <a:t>A figure from Gesture Coder</a:t>
            </a:r>
            <a:endParaRPr lang="en-US" sz="1800" dirty="0">
              <a:solidFill>
                <a:srgbClr val="595959"/>
              </a:solidFill>
              <a:latin typeface="Gill Sans Light"/>
              <a:cs typeface="Gill Sans Light"/>
            </a:endParaRPr>
          </a:p>
        </p:txBody>
      </p:sp>
      <p:pic>
        <p:nvPicPr>
          <p:cNvPr id="3" name="Picture 2"/>
          <p:cNvPicPr>
            <a:picLocks noChangeAspect="1"/>
          </p:cNvPicPr>
          <p:nvPr/>
        </p:nvPicPr>
        <p:blipFill>
          <a:blip r:embed="rId3"/>
          <a:stretch>
            <a:fillRect/>
          </a:stretch>
        </p:blipFill>
        <p:spPr>
          <a:xfrm>
            <a:off x="3702296" y="3082130"/>
            <a:ext cx="4911331" cy="3274221"/>
          </a:xfrm>
          <a:prstGeom prst="rect">
            <a:avLst/>
          </a:prstGeom>
          <a:ln>
            <a:noFill/>
          </a:ln>
          <a:effectLst>
            <a:softEdge rad="112500"/>
          </a:effectLst>
        </p:spPr>
      </p:pic>
      <p:sp>
        <p:nvSpPr>
          <p:cNvPr id="2" name="TextBox 1"/>
          <p:cNvSpPr txBox="1"/>
          <p:nvPr/>
        </p:nvSpPr>
        <p:spPr>
          <a:xfrm>
            <a:off x="614926" y="3117273"/>
            <a:ext cx="2891236" cy="3323987"/>
          </a:xfrm>
          <a:prstGeom prst="rect">
            <a:avLst/>
          </a:prstGeom>
          <a:noFill/>
        </p:spPr>
        <p:txBody>
          <a:bodyPr wrap="none" rtlCol="0">
            <a:spAutoFit/>
          </a:bodyPr>
          <a:lstStyle/>
          <a:p>
            <a:r>
              <a:rPr lang="en-US" sz="2400" b="1" dirty="0" smtClean="0">
                <a:latin typeface="Gill Sans Light"/>
                <a:cs typeface="Gill Sans Light"/>
              </a:rPr>
              <a:t>MAGIC:</a:t>
            </a:r>
          </a:p>
          <a:p>
            <a:r>
              <a:rPr lang="en-US" sz="2400" dirty="0" smtClean="0">
                <a:solidFill>
                  <a:schemeClr val="tx1">
                    <a:lumMod val="65000"/>
                    <a:lumOff val="35000"/>
                  </a:schemeClr>
                </a:solidFill>
                <a:latin typeface="Gill Sans Light"/>
                <a:cs typeface="Gill Sans Light"/>
              </a:rPr>
              <a:t>[</a:t>
            </a:r>
            <a:r>
              <a:rPr lang="en-US" sz="2400" dirty="0" err="1" smtClean="0">
                <a:solidFill>
                  <a:schemeClr val="tx1">
                    <a:lumMod val="65000"/>
                    <a:lumOff val="35000"/>
                  </a:schemeClr>
                </a:solidFill>
                <a:latin typeface="Gill Sans Light"/>
                <a:cs typeface="Gill Sans Light"/>
              </a:rPr>
              <a:t>Ashbrook</a:t>
            </a:r>
            <a:r>
              <a:rPr lang="en-US" sz="2400" dirty="0" smtClean="0">
                <a:solidFill>
                  <a:schemeClr val="tx1">
                    <a:lumMod val="65000"/>
                    <a:lumOff val="35000"/>
                  </a:schemeClr>
                </a:solidFill>
                <a:latin typeface="Gill Sans Light"/>
                <a:cs typeface="Gill Sans Light"/>
              </a:rPr>
              <a:t> et al. 2010]</a:t>
            </a:r>
          </a:p>
          <a:p>
            <a:endParaRPr lang="en-US" sz="2400" dirty="0">
              <a:latin typeface="Gill Sans Light"/>
              <a:cs typeface="Gill Sans Light"/>
            </a:endParaRPr>
          </a:p>
          <a:p>
            <a:r>
              <a:rPr lang="en-US" sz="2400" b="1" dirty="0" smtClean="0">
                <a:latin typeface="Gill Sans Light"/>
                <a:cs typeface="Gill Sans Light"/>
              </a:rPr>
              <a:t>Proton++:</a:t>
            </a:r>
          </a:p>
          <a:p>
            <a:r>
              <a:rPr lang="en-US" sz="2400" dirty="0" smtClean="0">
                <a:solidFill>
                  <a:srgbClr val="595959"/>
                </a:solidFill>
                <a:latin typeface="Gill Sans Light"/>
                <a:cs typeface="Gill Sans Light"/>
              </a:rPr>
              <a:t>[Kin et al. 2012]</a:t>
            </a:r>
          </a:p>
          <a:p>
            <a:endParaRPr lang="en-US" sz="2400" dirty="0">
              <a:latin typeface="Gill Sans Light"/>
              <a:cs typeface="Gill Sans Light"/>
            </a:endParaRPr>
          </a:p>
          <a:p>
            <a:r>
              <a:rPr lang="en-US" sz="2400" b="1" dirty="0" smtClean="0">
                <a:latin typeface="Gill Sans Light"/>
                <a:cs typeface="Gill Sans Light"/>
              </a:rPr>
              <a:t>Gesture Coder:</a:t>
            </a:r>
          </a:p>
          <a:p>
            <a:r>
              <a:rPr lang="en-US" sz="2400" dirty="0">
                <a:solidFill>
                  <a:srgbClr val="595959"/>
                </a:solidFill>
                <a:latin typeface="Gill Sans Light"/>
                <a:cs typeface="Gill Sans Light"/>
              </a:rPr>
              <a:t>[</a:t>
            </a:r>
            <a:r>
              <a:rPr lang="en-US" sz="2400" dirty="0" err="1">
                <a:solidFill>
                  <a:srgbClr val="595959"/>
                </a:solidFill>
                <a:latin typeface="Gill Sans Light"/>
                <a:cs typeface="Gill Sans Light"/>
              </a:rPr>
              <a:t>Lü</a:t>
            </a:r>
            <a:r>
              <a:rPr lang="en-US" sz="2400" dirty="0">
                <a:solidFill>
                  <a:srgbClr val="595959"/>
                </a:solidFill>
                <a:latin typeface="Gill Sans Light"/>
                <a:cs typeface="Gill Sans Light"/>
              </a:rPr>
              <a:t> et al. 2012]</a:t>
            </a:r>
          </a:p>
          <a:p>
            <a:endParaRPr lang="en-US" dirty="0">
              <a:latin typeface="Gill Sans Light"/>
              <a:cs typeface="Gill Sans Light"/>
            </a:endParaRPr>
          </a:p>
        </p:txBody>
      </p:sp>
    </p:spTree>
    <p:extLst>
      <p:ext uri="{BB962C8B-B14F-4D97-AF65-F5344CB8AC3E}">
        <p14:creationId xmlns:p14="http://schemas.microsoft.com/office/powerpoint/2010/main" val="4159012574"/>
      </p:ext>
    </p:extLst>
  </p:cSld>
  <p:clrMapOvr>
    <a:masterClrMapping/>
  </p:clrMapOvr>
  <mc:AlternateContent xmlns:mc="http://schemas.openxmlformats.org/markup-compatibility/2006" xmlns:p14="http://schemas.microsoft.com/office/powerpoint/2010/main">
    <mc:Choice Requires="p14">
      <p:transition spd="slow" p14:dur="2000" advTm="15126"/>
    </mc:Choice>
    <mc:Fallback xmlns="">
      <p:transition xmlns:p14="http://schemas.microsoft.com/office/powerpoint/2010/main" spd="slow" advTm="15126"/>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
        <p:nvSpPr>
          <p:cNvPr id="21" name="Down Arrow Callout 20"/>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sp>
        <p:nvSpPr>
          <p:cNvPr id="24" name="Down Arrow Callout 23"/>
          <p:cNvSpPr/>
          <p:nvPr/>
        </p:nvSpPr>
        <p:spPr>
          <a:xfrm>
            <a:off x="280245" y="2267334"/>
            <a:ext cx="4545779" cy="1443240"/>
          </a:xfrm>
          <a:prstGeom prst="downArrowCallout">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Compose</a:t>
            </a:r>
            <a:r>
              <a:rPr lang="en-US" sz="2600" dirty="0" smtClean="0">
                <a:solidFill>
                  <a:schemeClr val="tx1">
                    <a:lumMod val="85000"/>
                    <a:lumOff val="15000"/>
                  </a:schemeClr>
                </a:solidFill>
                <a:latin typeface="Gill Sans Light"/>
                <a:cs typeface="Gill Sans Light"/>
              </a:rPr>
              <a:t> </a:t>
            </a:r>
            <a:r>
              <a:rPr lang="en-US" sz="2600" b="1" dirty="0" smtClean="0">
                <a:solidFill>
                  <a:schemeClr val="tx1">
                    <a:lumMod val="85000"/>
                    <a:lumOff val="15000"/>
                  </a:schemeClr>
                </a:solidFill>
                <a:latin typeface="Gill Sans"/>
                <a:cs typeface="Gill Sans"/>
              </a:rPr>
              <a:t>custom set </a:t>
            </a:r>
          </a:p>
          <a:p>
            <a:pPr algn="ctr"/>
            <a:r>
              <a:rPr lang="en-US" sz="2600" dirty="0" smtClean="0">
                <a:solidFill>
                  <a:schemeClr val="tx1">
                    <a:lumMod val="85000"/>
                    <a:lumOff val="15000"/>
                  </a:schemeClr>
                </a:solidFill>
                <a:latin typeface="Gill Sans Light"/>
                <a:cs typeface="Gill Sans Light"/>
              </a:rPr>
              <a:t>of gestures, one per action</a:t>
            </a:r>
            <a:endParaRPr lang="en-US" sz="2600" dirty="0">
              <a:solidFill>
                <a:schemeClr val="tx1">
                  <a:lumMod val="85000"/>
                  <a:lumOff val="15000"/>
                </a:schemeClr>
              </a:solidFill>
              <a:latin typeface="Gill Sans Light"/>
              <a:cs typeface="Gill Sans Light"/>
            </a:endParaRPr>
          </a:p>
        </p:txBody>
      </p:sp>
      <p:sp>
        <p:nvSpPr>
          <p:cNvPr id="25" name="Down Arrow Callout 24"/>
          <p:cNvSpPr/>
          <p:nvPr/>
        </p:nvSpPr>
        <p:spPr>
          <a:xfrm>
            <a:off x="280245" y="3865003"/>
            <a:ext cx="4545779" cy="1443240"/>
          </a:xfrm>
          <a:prstGeom prst="downArrowCallout">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Create training examples </a:t>
            </a:r>
          </a:p>
          <a:p>
            <a:pPr algn="ctr"/>
            <a:r>
              <a:rPr lang="en-US" sz="2600" dirty="0" smtClean="0">
                <a:solidFill>
                  <a:schemeClr val="tx1">
                    <a:lumMod val="85000"/>
                    <a:lumOff val="15000"/>
                  </a:schemeClr>
                </a:solidFill>
                <a:latin typeface="Gill Sans Light"/>
                <a:cs typeface="Gill Sans Light"/>
              </a:rPr>
              <a:t>(4 per selected gesture)</a:t>
            </a:r>
            <a:endParaRPr lang="en-US" sz="2600" dirty="0">
              <a:solidFill>
                <a:schemeClr val="tx1">
                  <a:lumMod val="85000"/>
                  <a:lumOff val="15000"/>
                </a:schemeClr>
              </a:solidFill>
              <a:latin typeface="Gill Sans Light"/>
              <a:cs typeface="Gill Sans Light"/>
            </a:endParaRPr>
          </a:p>
        </p:txBody>
      </p:sp>
      <p:sp>
        <p:nvSpPr>
          <p:cNvPr id="26" name="Process 25"/>
          <p:cNvSpPr/>
          <p:nvPr/>
        </p:nvSpPr>
        <p:spPr>
          <a:xfrm>
            <a:off x="280245" y="5524470"/>
            <a:ext cx="4545779" cy="903305"/>
          </a:xfrm>
          <a:prstGeom prst="flowChartProcess">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Rate satisfaction </a:t>
            </a:r>
          </a:p>
          <a:p>
            <a:pPr algn="ctr"/>
            <a:r>
              <a:rPr lang="en-US" sz="2600" dirty="0" smtClean="0">
                <a:solidFill>
                  <a:schemeClr val="tx1">
                    <a:lumMod val="85000"/>
                    <a:lumOff val="15000"/>
                  </a:schemeClr>
                </a:solidFill>
                <a:latin typeface="Gill Sans Light"/>
                <a:cs typeface="Gill Sans Light"/>
              </a:rPr>
              <a:t>with the custom gesture set</a:t>
            </a:r>
            <a:endParaRPr lang="en-US" sz="2600" dirty="0">
              <a:solidFill>
                <a:schemeClr val="tx1">
                  <a:lumMod val="85000"/>
                  <a:lumOff val="15000"/>
                </a:schemeClr>
              </a:solidFill>
              <a:latin typeface="Gill Sans Light"/>
              <a:cs typeface="Gill Sans Light"/>
            </a:endParaRPr>
          </a:p>
        </p:txBody>
      </p:sp>
    </p:spTree>
    <p:extLst>
      <p:ext uri="{BB962C8B-B14F-4D97-AF65-F5344CB8AC3E}">
        <p14:creationId xmlns:p14="http://schemas.microsoft.com/office/powerpoint/2010/main" val="3448849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Callout 2"/>
          <p:cNvSpPr/>
          <p:nvPr/>
        </p:nvSpPr>
        <p:spPr>
          <a:xfrm>
            <a:off x="280245" y="624830"/>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Brainstorm gestures</a:t>
            </a:r>
          </a:p>
          <a:p>
            <a:pPr algn="ctr"/>
            <a:r>
              <a:rPr lang="en-US" sz="2600" dirty="0" smtClean="0">
                <a:solidFill>
                  <a:schemeClr val="tx1">
                    <a:lumMod val="85000"/>
                    <a:lumOff val="15000"/>
                  </a:schemeClr>
                </a:solidFill>
                <a:latin typeface="Gill Sans Light"/>
                <a:cs typeface="Gill Sans Light"/>
              </a:rPr>
              <a:t>per action</a:t>
            </a:r>
            <a:endParaRPr lang="en-US" sz="2600" dirty="0">
              <a:solidFill>
                <a:schemeClr val="tx1">
                  <a:lumMod val="85000"/>
                  <a:lumOff val="15000"/>
                </a:schemeClr>
              </a:solidFill>
              <a:latin typeface="Gill Sans Light"/>
              <a:cs typeface="Gill Sans Light"/>
            </a:endParaRPr>
          </a:p>
        </p:txBody>
      </p:sp>
      <p:sp>
        <p:nvSpPr>
          <p:cNvPr id="16" name="Down Arrow Callout 15"/>
          <p:cNvSpPr/>
          <p:nvPr/>
        </p:nvSpPr>
        <p:spPr>
          <a:xfrm>
            <a:off x="280245" y="2267334"/>
            <a:ext cx="4545779" cy="1443240"/>
          </a:xfrm>
          <a:prstGeom prst="downArrowCallout">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Compose</a:t>
            </a:r>
            <a:r>
              <a:rPr lang="en-US" sz="2600" dirty="0" smtClean="0">
                <a:solidFill>
                  <a:schemeClr val="tx1">
                    <a:lumMod val="85000"/>
                    <a:lumOff val="15000"/>
                  </a:schemeClr>
                </a:solidFill>
                <a:latin typeface="Gill Sans Light"/>
                <a:cs typeface="Gill Sans Light"/>
              </a:rPr>
              <a:t> </a:t>
            </a:r>
            <a:r>
              <a:rPr lang="en-US" sz="2600" b="1" dirty="0" smtClean="0">
                <a:solidFill>
                  <a:schemeClr val="tx1">
                    <a:lumMod val="85000"/>
                    <a:lumOff val="15000"/>
                  </a:schemeClr>
                </a:solidFill>
                <a:latin typeface="Gill Sans"/>
                <a:cs typeface="Gill Sans"/>
              </a:rPr>
              <a:t>custom set </a:t>
            </a:r>
          </a:p>
          <a:p>
            <a:pPr algn="ctr"/>
            <a:r>
              <a:rPr lang="en-US" sz="2600" dirty="0" smtClean="0">
                <a:solidFill>
                  <a:schemeClr val="tx1">
                    <a:lumMod val="85000"/>
                    <a:lumOff val="15000"/>
                  </a:schemeClr>
                </a:solidFill>
                <a:latin typeface="Gill Sans Light"/>
                <a:cs typeface="Gill Sans Light"/>
              </a:rPr>
              <a:t>of gestures, one per action</a:t>
            </a:r>
            <a:endParaRPr lang="en-US" sz="2600" dirty="0">
              <a:solidFill>
                <a:schemeClr val="tx1">
                  <a:lumMod val="85000"/>
                  <a:lumOff val="15000"/>
                </a:schemeClr>
              </a:solidFill>
              <a:latin typeface="Gill Sans Light"/>
              <a:cs typeface="Gill Sans Light"/>
            </a:endParaRPr>
          </a:p>
        </p:txBody>
      </p:sp>
      <p:sp>
        <p:nvSpPr>
          <p:cNvPr id="17" name="Down Arrow Callout 16"/>
          <p:cNvSpPr/>
          <p:nvPr/>
        </p:nvSpPr>
        <p:spPr>
          <a:xfrm>
            <a:off x="280245" y="3865003"/>
            <a:ext cx="4545779" cy="1443240"/>
          </a:xfrm>
          <a:prstGeom prst="downArrowCallout">
            <a:avLst/>
          </a:prstGeom>
          <a:solidFill>
            <a:schemeClr val="accent5">
              <a:lumMod val="40000"/>
              <a:lumOff val="60000"/>
            </a:schemeClr>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Create training examples </a:t>
            </a:r>
          </a:p>
          <a:p>
            <a:pPr algn="ctr"/>
            <a:r>
              <a:rPr lang="en-US" sz="2600" dirty="0" smtClean="0">
                <a:solidFill>
                  <a:schemeClr val="tx1">
                    <a:lumMod val="85000"/>
                    <a:lumOff val="15000"/>
                  </a:schemeClr>
                </a:solidFill>
                <a:latin typeface="Gill Sans Light"/>
                <a:cs typeface="Gill Sans Light"/>
              </a:rPr>
              <a:t>(4 per selected gesture)</a:t>
            </a:r>
            <a:endParaRPr lang="en-US" sz="2600" dirty="0">
              <a:solidFill>
                <a:schemeClr val="tx1">
                  <a:lumMod val="85000"/>
                  <a:lumOff val="15000"/>
                </a:schemeClr>
              </a:solidFill>
              <a:latin typeface="Gill Sans Light"/>
              <a:cs typeface="Gill Sans Light"/>
            </a:endParaRPr>
          </a:p>
        </p:txBody>
      </p:sp>
      <p:sp>
        <p:nvSpPr>
          <p:cNvPr id="2" name="Process 1"/>
          <p:cNvSpPr/>
          <p:nvPr/>
        </p:nvSpPr>
        <p:spPr>
          <a:xfrm>
            <a:off x="280245" y="5524470"/>
            <a:ext cx="4545779" cy="903305"/>
          </a:xfrm>
          <a:prstGeom prst="flowChartProcess">
            <a:avLst/>
          </a:prstGeom>
          <a:solidFill>
            <a:srgbClr val="B7DEE8"/>
          </a:solidFill>
          <a:ln w="6350" cmpd="sng">
            <a:solidFill>
              <a:schemeClr val="accent5">
                <a:lumMod val="5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b="1" dirty="0" smtClean="0">
                <a:solidFill>
                  <a:schemeClr val="tx1">
                    <a:lumMod val="85000"/>
                    <a:lumOff val="15000"/>
                  </a:schemeClr>
                </a:solidFill>
                <a:latin typeface="Gill Sans"/>
                <a:cs typeface="Gill Sans"/>
              </a:rPr>
              <a:t>Rate satisfaction </a:t>
            </a:r>
          </a:p>
          <a:p>
            <a:pPr algn="ctr"/>
            <a:r>
              <a:rPr lang="en-US" sz="2600" dirty="0" smtClean="0">
                <a:solidFill>
                  <a:schemeClr val="tx1">
                    <a:lumMod val="85000"/>
                    <a:lumOff val="15000"/>
                  </a:schemeClr>
                </a:solidFill>
                <a:latin typeface="Gill Sans Light"/>
                <a:cs typeface="Gill Sans Light"/>
              </a:rPr>
              <a:t>with the custom gesture set</a:t>
            </a:r>
            <a:endParaRPr lang="en-US" sz="2600" dirty="0">
              <a:solidFill>
                <a:schemeClr val="tx1">
                  <a:lumMod val="85000"/>
                  <a:lumOff val="15000"/>
                </a:schemeClr>
              </a:solidFill>
              <a:latin typeface="Gill Sans Light"/>
              <a:cs typeface="Gill Sans Light"/>
            </a:endParaRPr>
          </a:p>
        </p:txBody>
      </p:sp>
      <p:sp>
        <p:nvSpPr>
          <p:cNvPr id="7" name="Right Brace 6"/>
          <p:cNvSpPr/>
          <p:nvPr/>
        </p:nvSpPr>
        <p:spPr>
          <a:xfrm>
            <a:off x="4961469" y="3474969"/>
            <a:ext cx="473388" cy="1655126"/>
          </a:xfrm>
          <a:prstGeom prst="rightBrace">
            <a:avLst/>
          </a:prstGeom>
          <a:ln>
            <a:solidFill>
              <a:schemeClr val="accent6">
                <a:lumMod val="75000"/>
              </a:schemeClr>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8" name="Process 7"/>
          <p:cNvSpPr/>
          <p:nvPr/>
        </p:nvSpPr>
        <p:spPr>
          <a:xfrm>
            <a:off x="5558350" y="3595096"/>
            <a:ext cx="3143683" cy="1320806"/>
          </a:xfrm>
          <a:prstGeom prst="flowChartProcess">
            <a:avLst/>
          </a:prstGeom>
          <a:solidFill>
            <a:srgbClr val="FCD5B5"/>
          </a:solidFill>
          <a:ln w="6350" cmpd="sng">
            <a:solidFill>
              <a:srgbClr val="E46C0A"/>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2600" dirty="0">
                <a:solidFill>
                  <a:schemeClr val="tx1">
                    <a:lumMod val="85000"/>
                    <a:lumOff val="15000"/>
                  </a:schemeClr>
                </a:solidFill>
                <a:latin typeface="Gill Sans Light"/>
                <a:cs typeface="Gill Sans Light"/>
              </a:rPr>
              <a:t>Test recognition accuracy with $N recognizer</a:t>
            </a:r>
          </a:p>
        </p:txBody>
      </p:sp>
      <p:sp>
        <p:nvSpPr>
          <p:cNvPr id="9" name="TextBox 8"/>
          <p:cNvSpPr txBox="1"/>
          <p:nvPr/>
        </p:nvSpPr>
        <p:spPr>
          <a:xfrm>
            <a:off x="3314551" y="3271054"/>
            <a:ext cx="1528183" cy="369332"/>
          </a:xfrm>
          <a:prstGeom prst="rect">
            <a:avLst/>
          </a:prstGeom>
          <a:solidFill>
            <a:schemeClr val="accent6">
              <a:lumMod val="40000"/>
              <a:lumOff val="60000"/>
            </a:schemeClr>
          </a:solidFill>
          <a:ln w="6350" cmpd="sng">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none" rtlCol="0">
            <a:spAutoFit/>
          </a:bodyPr>
          <a:lstStyle/>
          <a:p>
            <a:r>
              <a:rPr lang="en-US" dirty="0" smtClean="0">
                <a:latin typeface="Gill Sans"/>
                <a:cs typeface="Gill Sans"/>
              </a:rPr>
              <a:t>Initial example</a:t>
            </a:r>
            <a:endParaRPr lang="en-US" dirty="0">
              <a:latin typeface="Gill Sans"/>
              <a:cs typeface="Gill Sans"/>
            </a:endParaRPr>
          </a:p>
        </p:txBody>
      </p:sp>
      <p:sp>
        <p:nvSpPr>
          <p:cNvPr id="10" name="TextBox 9"/>
          <p:cNvSpPr txBox="1"/>
          <p:nvPr/>
        </p:nvSpPr>
        <p:spPr>
          <a:xfrm>
            <a:off x="2993048" y="4899853"/>
            <a:ext cx="1847719" cy="369332"/>
          </a:xfrm>
          <a:prstGeom prst="rect">
            <a:avLst/>
          </a:prstGeom>
          <a:solidFill>
            <a:schemeClr val="accent6">
              <a:lumMod val="40000"/>
              <a:lumOff val="60000"/>
            </a:schemeClr>
          </a:solidFill>
          <a:ln w="6350" cmpd="sng">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none" rtlCol="0">
            <a:spAutoFit/>
          </a:bodyPr>
          <a:lstStyle/>
          <a:p>
            <a:r>
              <a:rPr lang="en-US" dirty="0" smtClean="0">
                <a:latin typeface="Gill Sans"/>
                <a:cs typeface="Gill Sans"/>
              </a:rPr>
              <a:t>Training examples</a:t>
            </a:r>
            <a:endParaRPr lang="en-US" dirty="0">
              <a:latin typeface="Gill Sans"/>
              <a:cs typeface="Gill Sans"/>
            </a:endParaRPr>
          </a:p>
        </p:txBody>
      </p:sp>
      <p:sp>
        <p:nvSpPr>
          <p:cNvPr id="11" name="Rectangle 10"/>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Tree>
    <p:extLst>
      <p:ext uri="{BB962C8B-B14F-4D97-AF65-F5344CB8AC3E}">
        <p14:creationId xmlns:p14="http://schemas.microsoft.com/office/powerpoint/2010/main" val="3376089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a:graphicFrameLocks/>
          </p:cNvGraphicFramePr>
          <p:nvPr>
            <p:extLst>
              <p:ext uri="{D42A27DB-BD31-4B8C-83A1-F6EECF244321}">
                <p14:modId xmlns:p14="http://schemas.microsoft.com/office/powerpoint/2010/main" val="904948774"/>
              </p:ext>
            </p:extLst>
          </p:nvPr>
        </p:nvGraphicFramePr>
        <p:xfrm>
          <a:off x="1082273" y="1407968"/>
          <a:ext cx="6979454" cy="439327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67416" y="455394"/>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6" name="Rectangle 5"/>
          <p:cNvSpPr/>
          <p:nvPr/>
        </p:nvSpPr>
        <p:spPr>
          <a:xfrm>
            <a:off x="480977" y="376732"/>
            <a:ext cx="8610600" cy="584776"/>
          </a:xfrm>
          <a:prstGeom prst="rect">
            <a:avLst/>
          </a:prstGeom>
        </p:spPr>
        <p:txBody>
          <a:bodyPr wrap="square">
            <a:spAutoFit/>
          </a:bodyPr>
          <a:lstStyle/>
          <a:p>
            <a:r>
              <a:rPr lang="en-US" sz="3200" dirty="0" smtClean="0">
                <a:solidFill>
                  <a:schemeClr val="tx1">
                    <a:lumMod val="85000"/>
                    <a:lumOff val="15000"/>
                  </a:schemeClr>
                </a:solidFill>
                <a:latin typeface="Gill Sans"/>
                <a:cs typeface="Gill Sans"/>
              </a:rPr>
              <a:t>Reasons for selecting a gesture for custom set</a:t>
            </a:r>
          </a:p>
        </p:txBody>
      </p:sp>
      <p:sp>
        <p:nvSpPr>
          <p:cNvPr id="10" name="Rounded Rectangle 9"/>
          <p:cNvSpPr/>
          <p:nvPr/>
        </p:nvSpPr>
        <p:spPr>
          <a:xfrm>
            <a:off x="1520895" y="3740777"/>
            <a:ext cx="4299938" cy="563058"/>
          </a:xfrm>
          <a:prstGeom prst="roundRect">
            <a:avLst/>
          </a:prstGeom>
          <a:noFill/>
          <a:ln w="38100" cmpd="sng">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extBox 1"/>
          <p:cNvSpPr txBox="1"/>
          <p:nvPr/>
        </p:nvSpPr>
        <p:spPr>
          <a:xfrm>
            <a:off x="1103856" y="6186501"/>
            <a:ext cx="6936289" cy="369332"/>
          </a:xfrm>
          <a:prstGeom prst="rect">
            <a:avLst/>
          </a:prstGeom>
          <a:noFill/>
        </p:spPr>
        <p:txBody>
          <a:bodyPr wrap="none" rtlCol="0">
            <a:spAutoFit/>
          </a:bodyPr>
          <a:lstStyle/>
          <a:p>
            <a:r>
              <a:rPr lang="en-US" dirty="0" smtClean="0">
                <a:latin typeface="Gill Sans Light"/>
                <a:cs typeface="Gill Sans Light"/>
              </a:rPr>
              <a:t>Others reasons: Generally preferred, fast, consistent, easy to remember, etc. </a:t>
            </a:r>
            <a:endParaRPr lang="en-US" dirty="0">
              <a:latin typeface="Gill Sans Light"/>
              <a:cs typeface="Gill Sans Light"/>
            </a:endParaRPr>
          </a:p>
        </p:txBody>
      </p:sp>
      <p:sp>
        <p:nvSpPr>
          <p:cNvPr id="17" name="Rectangle 16"/>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Tree>
    <p:extLst>
      <p:ext uri="{BB962C8B-B14F-4D97-AF65-F5344CB8AC3E}">
        <p14:creationId xmlns:p14="http://schemas.microsoft.com/office/powerpoint/2010/main" val="2423011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0" grpId="0" animBg="1"/>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6383" y="387489"/>
            <a:ext cx="9372893" cy="584776"/>
            <a:chOff x="-46383" y="2404929"/>
            <a:chExt cx="9372893" cy="584776"/>
          </a:xfrm>
        </p:grpSpPr>
        <p:sp>
          <p:nvSpPr>
            <p:cNvPr id="7" name="TextBox 6"/>
            <p:cNvSpPr txBox="1"/>
            <p:nvPr/>
          </p:nvSpPr>
          <p:spPr>
            <a:xfrm>
              <a:off x="-46383" y="2472661"/>
              <a:ext cx="9372893" cy="461665"/>
            </a:xfrm>
            <a:prstGeom prst="rect">
              <a:avLst/>
            </a:prstGeom>
            <a:solidFill>
              <a:schemeClr val="accent5">
                <a:lumMod val="40000"/>
                <a:lumOff val="60000"/>
              </a:schemeClr>
            </a:solidFill>
          </p:spPr>
          <p:txBody>
            <a:bodyPr wrap="square" rtlCol="0">
              <a:spAutoFit/>
            </a:bodyPr>
            <a:lstStyle/>
            <a:p>
              <a:r>
                <a:rPr lang="en-US" sz="2400" dirty="0" smtClean="0"/>
                <a:t> </a:t>
              </a:r>
              <a:endParaRPr lang="en-US" sz="2400" dirty="0"/>
            </a:p>
          </p:txBody>
        </p:sp>
        <p:sp>
          <p:nvSpPr>
            <p:cNvPr id="11" name="Rectangle 10"/>
            <p:cNvSpPr/>
            <p:nvPr/>
          </p:nvSpPr>
          <p:spPr>
            <a:xfrm>
              <a:off x="465668" y="2404929"/>
              <a:ext cx="8610600" cy="584776"/>
            </a:xfrm>
            <a:prstGeom prst="rect">
              <a:avLst/>
            </a:prstGeom>
          </p:spPr>
          <p:txBody>
            <a:bodyPr wrap="square">
              <a:spAutoFit/>
            </a:bodyPr>
            <a:lstStyle/>
            <a:p>
              <a:r>
                <a:rPr lang="en-US" sz="3200" dirty="0">
                  <a:solidFill>
                    <a:schemeClr val="tx1">
                      <a:lumMod val="85000"/>
                      <a:lumOff val="15000"/>
                    </a:schemeClr>
                  </a:solidFill>
                  <a:latin typeface="Gill Sans"/>
                  <a:cs typeface="Gill Sans"/>
                </a:rPr>
                <a:t>N</a:t>
              </a:r>
              <a:r>
                <a:rPr lang="en-US" sz="3200" dirty="0" smtClean="0">
                  <a:solidFill>
                    <a:schemeClr val="tx1">
                      <a:lumMod val="85000"/>
                      <a:lumOff val="15000"/>
                    </a:schemeClr>
                  </a:solidFill>
                  <a:latin typeface="Gill Sans"/>
                  <a:cs typeface="Gill Sans"/>
                </a:rPr>
                <a:t>eed for improvement</a:t>
              </a:r>
              <a:endParaRPr lang="en-US" sz="2400" dirty="0">
                <a:solidFill>
                  <a:schemeClr val="tx1">
                    <a:lumMod val="65000"/>
                    <a:lumOff val="35000"/>
                  </a:schemeClr>
                </a:solidFill>
                <a:latin typeface="Gill Sans Light"/>
                <a:cs typeface="Gill Sans Light"/>
              </a:endParaRPr>
            </a:p>
          </p:txBody>
        </p:sp>
      </p:grpSp>
      <p:sp>
        <p:nvSpPr>
          <p:cNvPr id="4" name="Rectangle 3"/>
          <p:cNvSpPr/>
          <p:nvPr/>
        </p:nvSpPr>
        <p:spPr>
          <a:xfrm>
            <a:off x="402813" y="3388003"/>
            <a:ext cx="8338374" cy="1077218"/>
          </a:xfrm>
          <a:prstGeom prst="rect">
            <a:avLst/>
          </a:prstGeom>
        </p:spPr>
        <p:txBody>
          <a:bodyPr wrap="square">
            <a:spAutoFit/>
          </a:bodyPr>
          <a:lstStyle/>
          <a:p>
            <a:pPr lvl="1"/>
            <a:r>
              <a:rPr lang="en-US" sz="3200" dirty="0">
                <a:solidFill>
                  <a:srgbClr val="000000"/>
                </a:solidFill>
                <a:latin typeface="Gill Sans Light"/>
                <a:cs typeface="Gill Sans Light"/>
              </a:rPr>
              <a:t>Participants gave up the opportunity to edit their gesture set to make improvements</a:t>
            </a:r>
          </a:p>
        </p:txBody>
      </p:sp>
      <p:sp>
        <p:nvSpPr>
          <p:cNvPr id="16" name="Rectangle 15"/>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
        <p:nvSpPr>
          <p:cNvPr id="9" name="Rectangle 8"/>
          <p:cNvSpPr/>
          <p:nvPr/>
        </p:nvSpPr>
        <p:spPr>
          <a:xfrm>
            <a:off x="402813" y="868259"/>
            <a:ext cx="8610600" cy="1077218"/>
          </a:xfrm>
          <a:prstGeom prst="rect">
            <a:avLst/>
          </a:prstGeom>
        </p:spPr>
        <p:txBody>
          <a:bodyPr wrap="square">
            <a:spAutoFit/>
          </a:bodyPr>
          <a:lstStyle/>
          <a:p>
            <a:pPr lvl="1"/>
            <a:r>
              <a:rPr lang="en-US" sz="3200" dirty="0" smtClean="0">
                <a:latin typeface="Gill Sans Light"/>
                <a:cs typeface="Gill Sans Light"/>
              </a:rPr>
              <a:t>Only </a:t>
            </a:r>
            <a:r>
              <a:rPr lang="en-US" sz="3200" dirty="0">
                <a:latin typeface="Gill Sans Light"/>
                <a:cs typeface="Gill Sans Light"/>
              </a:rPr>
              <a:t>two participants were fully </a:t>
            </a:r>
            <a:r>
              <a:rPr lang="en-US" sz="3200" dirty="0" smtClean="0">
                <a:latin typeface="Gill Sans Light"/>
                <a:cs typeface="Gill Sans Light"/>
              </a:rPr>
              <a:t>satisfied</a:t>
            </a:r>
            <a:endParaRPr lang="en-US" sz="3200" dirty="0">
              <a:latin typeface="Gill Sans Light"/>
              <a:cs typeface="Gill Sans Light"/>
            </a:endParaRPr>
          </a:p>
          <a:p>
            <a:pPr lvl="1"/>
            <a:r>
              <a:rPr lang="en-US" sz="3200" dirty="0">
                <a:solidFill>
                  <a:schemeClr val="tx1">
                    <a:lumMod val="85000"/>
                    <a:lumOff val="15000"/>
                  </a:schemeClr>
                </a:solidFill>
                <a:latin typeface="Gill Sans Light"/>
                <a:cs typeface="Gill Sans Light"/>
              </a:rPr>
              <a:t>				</a:t>
            </a:r>
            <a:r>
              <a:rPr lang="en-US" sz="2400" dirty="0">
                <a:solidFill>
                  <a:schemeClr val="tx1">
                    <a:lumMod val="65000"/>
                    <a:lumOff val="35000"/>
                  </a:schemeClr>
                </a:solidFill>
                <a:latin typeface="Gill Sans Light"/>
                <a:cs typeface="Gill Sans Light"/>
              </a:rPr>
              <a:t>( M=5.3, SD = 1.1 where 1=negative, 7=positive) </a:t>
            </a:r>
          </a:p>
        </p:txBody>
      </p:sp>
      <p:grpSp>
        <p:nvGrpSpPr>
          <p:cNvPr id="10" name="Group 9"/>
          <p:cNvGrpSpPr/>
          <p:nvPr/>
        </p:nvGrpSpPr>
        <p:grpSpPr>
          <a:xfrm>
            <a:off x="-124406" y="2817491"/>
            <a:ext cx="9372893" cy="584776"/>
            <a:chOff x="-46383" y="2404929"/>
            <a:chExt cx="9372893" cy="584776"/>
          </a:xfrm>
        </p:grpSpPr>
        <p:sp>
          <p:nvSpPr>
            <p:cNvPr id="13" name="TextBox 12"/>
            <p:cNvSpPr txBox="1"/>
            <p:nvPr/>
          </p:nvSpPr>
          <p:spPr>
            <a:xfrm>
              <a:off x="-46383" y="2472661"/>
              <a:ext cx="9372893" cy="461665"/>
            </a:xfrm>
            <a:prstGeom prst="rect">
              <a:avLst/>
            </a:prstGeom>
            <a:solidFill>
              <a:schemeClr val="accent5">
                <a:lumMod val="40000"/>
                <a:lumOff val="60000"/>
              </a:schemeClr>
            </a:solidFill>
          </p:spPr>
          <p:txBody>
            <a:bodyPr wrap="square" rtlCol="0">
              <a:spAutoFit/>
            </a:bodyPr>
            <a:lstStyle/>
            <a:p>
              <a:r>
                <a:rPr lang="en-US" sz="2400" dirty="0" smtClean="0"/>
                <a:t> </a:t>
              </a:r>
              <a:endParaRPr lang="en-US" sz="2400" dirty="0"/>
            </a:p>
          </p:txBody>
        </p:sp>
        <p:sp>
          <p:nvSpPr>
            <p:cNvPr id="14" name="Rectangle 13"/>
            <p:cNvSpPr/>
            <p:nvPr/>
          </p:nvSpPr>
          <p:spPr>
            <a:xfrm>
              <a:off x="465668" y="2404929"/>
              <a:ext cx="8610600" cy="584776"/>
            </a:xfrm>
            <a:prstGeom prst="rect">
              <a:avLst/>
            </a:prstGeom>
          </p:spPr>
          <p:txBody>
            <a:bodyPr wrap="square">
              <a:spAutoFit/>
            </a:bodyPr>
            <a:lstStyle/>
            <a:p>
              <a:r>
                <a:rPr lang="en-US" sz="3200" dirty="0" smtClean="0">
                  <a:solidFill>
                    <a:schemeClr val="tx1">
                      <a:lumMod val="85000"/>
                      <a:lumOff val="15000"/>
                    </a:schemeClr>
                  </a:solidFill>
                  <a:latin typeface="Gill Sans"/>
                  <a:cs typeface="Gill Sans"/>
                </a:rPr>
                <a:t>Inability to improve gesture sets</a:t>
              </a:r>
              <a:r>
                <a:rPr lang="en-US" sz="2400" dirty="0" smtClean="0">
                  <a:solidFill>
                    <a:schemeClr val="tx1">
                      <a:lumMod val="65000"/>
                      <a:lumOff val="35000"/>
                    </a:schemeClr>
                  </a:solidFill>
                  <a:latin typeface="Gill Sans Light"/>
                  <a:cs typeface="Gill Sans Light"/>
                </a:rPr>
                <a:t> </a:t>
              </a:r>
              <a:endParaRPr lang="en-US" sz="2400" dirty="0">
                <a:solidFill>
                  <a:schemeClr val="tx1">
                    <a:lumMod val="65000"/>
                    <a:lumOff val="35000"/>
                  </a:schemeClr>
                </a:solidFill>
                <a:latin typeface="Gill Sans Light"/>
                <a:cs typeface="Gill Sans Light"/>
              </a:endParaRPr>
            </a:p>
          </p:txBody>
        </p:sp>
      </p:grpSp>
    </p:spTree>
    <p:custDataLst>
      <p:tags r:id="rId1"/>
    </p:custDataLst>
    <p:extLst>
      <p:ext uri="{BB962C8B-B14F-4D97-AF65-F5344CB8AC3E}">
        <p14:creationId xmlns:p14="http://schemas.microsoft.com/office/powerpoint/2010/main" val="2811013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416" y="490295"/>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3" name="Rectangle 2"/>
          <p:cNvSpPr/>
          <p:nvPr/>
        </p:nvSpPr>
        <p:spPr>
          <a:xfrm>
            <a:off x="563577" y="410684"/>
            <a:ext cx="7901722" cy="984885"/>
          </a:xfrm>
          <a:prstGeom prst="rect">
            <a:avLst/>
          </a:prstGeom>
        </p:spPr>
        <p:txBody>
          <a:bodyPr wrap="none">
            <a:spAutoFit/>
          </a:bodyPr>
          <a:lstStyle/>
          <a:p>
            <a:r>
              <a:rPr lang="en-US" sz="3200" dirty="0" smtClean="0">
                <a:solidFill>
                  <a:srgbClr val="262626"/>
                </a:solidFill>
                <a:latin typeface="Gill Sans"/>
                <a:cs typeface="Gill Sans"/>
              </a:rPr>
              <a:t>Low Recognition Potential of the Custom Sets</a:t>
            </a:r>
          </a:p>
          <a:p>
            <a:r>
              <a:rPr lang="en-US" sz="2600" dirty="0" smtClean="0">
                <a:solidFill>
                  <a:srgbClr val="262626"/>
                </a:solidFill>
                <a:latin typeface="Gill Sans Light"/>
                <a:cs typeface="Gill Sans Light"/>
              </a:rPr>
              <a:t>$N recognizer (default setting) with 5-fold cross validation</a:t>
            </a:r>
          </a:p>
        </p:txBody>
      </p:sp>
      <p:graphicFrame>
        <p:nvGraphicFramePr>
          <p:cNvPr id="7" name="차트 7"/>
          <p:cNvGraphicFramePr>
            <a:graphicFrameLocks/>
          </p:cNvGraphicFramePr>
          <p:nvPr>
            <p:extLst>
              <p:ext uri="{D42A27DB-BD31-4B8C-83A1-F6EECF244321}">
                <p14:modId xmlns:p14="http://schemas.microsoft.com/office/powerpoint/2010/main" val="3841555206"/>
              </p:ext>
            </p:extLst>
          </p:nvPr>
        </p:nvGraphicFramePr>
        <p:xfrm>
          <a:off x="1482571" y="1787737"/>
          <a:ext cx="5989623" cy="3250469"/>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cxnSp>
        <p:nvCxnSpPr>
          <p:cNvPr id="8" name="Straight Connector 7"/>
          <p:cNvCxnSpPr/>
          <p:nvPr/>
        </p:nvCxnSpPr>
        <p:spPr>
          <a:xfrm>
            <a:off x="2392615" y="2669843"/>
            <a:ext cx="5079579" cy="0"/>
          </a:xfrm>
          <a:prstGeom prst="line">
            <a:avLst/>
          </a:prstGeom>
          <a:ln>
            <a:solidFill>
              <a:srgbClr val="E46C0A"/>
            </a:solidFill>
          </a:ln>
        </p:spPr>
        <p:style>
          <a:lnRef idx="2">
            <a:schemeClr val="accent2"/>
          </a:lnRef>
          <a:fillRef idx="0">
            <a:schemeClr val="accent2"/>
          </a:fillRef>
          <a:effectRef idx="1">
            <a:schemeClr val="accent2"/>
          </a:effectRef>
          <a:fontRef idx="minor">
            <a:schemeClr val="tx1"/>
          </a:fontRef>
        </p:style>
      </p:cxnSp>
      <p:sp>
        <p:nvSpPr>
          <p:cNvPr id="2" name="Rectangle 1"/>
          <p:cNvSpPr/>
          <p:nvPr/>
        </p:nvSpPr>
        <p:spPr>
          <a:xfrm>
            <a:off x="563577" y="5088340"/>
            <a:ext cx="7512886" cy="492443"/>
          </a:xfrm>
          <a:prstGeom prst="rect">
            <a:avLst/>
          </a:prstGeom>
        </p:spPr>
        <p:txBody>
          <a:bodyPr wrap="square">
            <a:spAutoFit/>
          </a:bodyPr>
          <a:lstStyle/>
          <a:p>
            <a:r>
              <a:rPr lang="en-US" sz="2600" b="1" dirty="0" smtClean="0">
                <a:solidFill>
                  <a:srgbClr val="262626"/>
                </a:solidFill>
                <a:latin typeface="Gill Sans"/>
                <a:cs typeface="Gill Sans"/>
              </a:rPr>
              <a:t>76–88% </a:t>
            </a:r>
            <a:r>
              <a:rPr lang="en-US" sz="2600" dirty="0" smtClean="0">
                <a:solidFill>
                  <a:srgbClr val="262626"/>
                </a:solidFill>
                <a:latin typeface="Gill Sans Light"/>
                <a:cs typeface="Gill Sans Light"/>
              </a:rPr>
              <a:t>accuracy</a:t>
            </a:r>
            <a:r>
              <a:rPr lang="en-US" sz="2600" b="1" dirty="0" smtClean="0">
                <a:solidFill>
                  <a:srgbClr val="262626"/>
                </a:solidFill>
                <a:latin typeface="Gill Sans"/>
                <a:cs typeface="Gill Sans"/>
              </a:rPr>
              <a:t> </a:t>
            </a:r>
            <a:r>
              <a:rPr lang="en-US" sz="2600" dirty="0" smtClean="0">
                <a:solidFill>
                  <a:srgbClr val="262626"/>
                </a:solidFill>
                <a:latin typeface="Gill Sans Light"/>
                <a:cs typeface="Gill Sans Light"/>
              </a:rPr>
              <a:t>depending on amount of training</a:t>
            </a:r>
            <a:endParaRPr lang="en-US" sz="2600" dirty="0">
              <a:solidFill>
                <a:srgbClr val="262626"/>
              </a:solidFill>
              <a:latin typeface="Gill Sans Light"/>
              <a:cs typeface="Gill Sans Light"/>
            </a:endParaRPr>
          </a:p>
        </p:txBody>
      </p:sp>
      <p:sp>
        <p:nvSpPr>
          <p:cNvPr id="16" name="Rectangle 15"/>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116963" y="33419"/>
            <a:ext cx="4946486"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2: Action-Specific Gesture Creation</a:t>
            </a:r>
            <a:endParaRPr lang="en-US" b="1" dirty="0">
              <a:solidFill>
                <a:schemeClr val="tx1">
                  <a:lumMod val="85000"/>
                  <a:lumOff val="15000"/>
                </a:schemeClr>
              </a:solidFill>
              <a:latin typeface="Gill Sans"/>
              <a:cs typeface="Gill Sans"/>
            </a:endParaRPr>
          </a:p>
        </p:txBody>
      </p:sp>
    </p:spTree>
    <p:custDataLst>
      <p:tags r:id="rId1"/>
    </p:custDataLst>
    <p:extLst>
      <p:ext uri="{BB962C8B-B14F-4D97-AF65-F5344CB8AC3E}">
        <p14:creationId xmlns:p14="http://schemas.microsoft.com/office/powerpoint/2010/main" val="3976461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4" presetClass="entr" presetSubtype="1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29296" y="6154980"/>
            <a:ext cx="2133600" cy="365125"/>
          </a:xfrm>
        </p:spPr>
        <p:txBody>
          <a:bodyPr/>
          <a:lstStyle/>
          <a:p>
            <a:fld id="{EB00E6E9-03BB-884A-BBC4-095484DDC084}" type="slidenum">
              <a:rPr lang="en-US" smtClean="0"/>
              <a:t>35</a:t>
            </a:fld>
            <a:endParaRPr lang="en-US"/>
          </a:p>
        </p:txBody>
      </p:sp>
      <p:sp>
        <p:nvSpPr>
          <p:cNvPr id="3" name="Rounded Rectangle 2"/>
          <p:cNvSpPr/>
          <p:nvPr/>
        </p:nvSpPr>
        <p:spPr>
          <a:xfrm>
            <a:off x="6048296"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6" name="Text Box 12"/>
          <p:cNvSpPr txBox="1">
            <a:spLocks noChangeArrowheads="1"/>
          </p:cNvSpPr>
          <p:nvPr/>
        </p:nvSpPr>
        <p:spPr bwMode="auto">
          <a:xfrm>
            <a:off x="3982224" y="1422154"/>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7" name="Text Box 13"/>
          <p:cNvSpPr txBox="1">
            <a:spLocks noChangeArrowheads="1"/>
          </p:cNvSpPr>
          <p:nvPr/>
        </p:nvSpPr>
        <p:spPr bwMode="auto">
          <a:xfrm>
            <a:off x="6897011"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3</a:t>
            </a:r>
          </a:p>
        </p:txBody>
      </p:sp>
      <p:sp>
        <p:nvSpPr>
          <p:cNvPr id="9" name="Rounded Rectangle 8"/>
          <p:cNvSpPr/>
          <p:nvPr/>
        </p:nvSpPr>
        <p:spPr>
          <a:xfrm>
            <a:off x="3169424" y="1422154"/>
            <a:ext cx="2819400" cy="4287602"/>
          </a:xfrm>
          <a:prstGeom prst="roundRect">
            <a:avLst/>
          </a:prstGeom>
          <a:ln w="38100" cmpd="sng"/>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0" name="Picture 9" descr="Untitled1.png"/>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6048296" y="2836109"/>
            <a:ext cx="2819400" cy="2514600"/>
          </a:xfrm>
          <a:prstGeom prst="rect">
            <a:avLst/>
          </a:prstGeom>
          <a:ln>
            <a:noFill/>
          </a:ln>
          <a:effectLst>
            <a:softEdge rad="50800"/>
          </a:effectLst>
        </p:spPr>
      </p:pic>
      <p:pic>
        <p:nvPicPr>
          <p:cNvPr id="11" name="Picture 10" descr="rotate.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3169424" y="2069854"/>
            <a:ext cx="2804565" cy="2514600"/>
          </a:xfrm>
          <a:prstGeom prst="rect">
            <a:avLst/>
          </a:prstGeom>
          <a:ln>
            <a:noFill/>
          </a:ln>
          <a:effectLst>
            <a:softEdge rad="50800"/>
          </a:effectLst>
        </p:spPr>
      </p:pic>
      <p:sp>
        <p:nvSpPr>
          <p:cNvPr id="12" name="Text Box 11"/>
          <p:cNvSpPr txBox="1">
            <a:spLocks noChangeArrowheads="1"/>
          </p:cNvSpPr>
          <p:nvPr/>
        </p:nvSpPr>
        <p:spPr bwMode="auto">
          <a:xfrm>
            <a:off x="4058424" y="1460254"/>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000000"/>
                </a:solidFill>
                <a:latin typeface="Calibri"/>
              </a:rPr>
              <a:t>Task </a:t>
            </a:r>
            <a:r>
              <a:rPr lang="en-US" sz="2800" b="1" dirty="0" smtClean="0">
                <a:solidFill>
                  <a:srgbClr val="000000"/>
                </a:solidFill>
                <a:latin typeface="Calibri"/>
              </a:rPr>
              <a:t>2</a:t>
            </a:r>
            <a:endParaRPr lang="en-US" sz="2800" b="1" dirty="0">
              <a:solidFill>
                <a:srgbClr val="000000"/>
              </a:solidFill>
              <a:latin typeface="Calibri"/>
            </a:endParaRPr>
          </a:p>
        </p:txBody>
      </p:sp>
      <p:sp>
        <p:nvSpPr>
          <p:cNvPr id="14" name="Text Box 11"/>
          <p:cNvSpPr txBox="1">
            <a:spLocks noChangeArrowheads="1"/>
          </p:cNvSpPr>
          <p:nvPr/>
        </p:nvSpPr>
        <p:spPr bwMode="auto">
          <a:xfrm>
            <a:off x="3291575" y="4584454"/>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Action-Specific</a:t>
            </a:r>
          </a:p>
          <a:p>
            <a:pPr algn="ctr" fontAlgn="base">
              <a:spcBef>
                <a:spcPct val="0"/>
              </a:spcBef>
              <a:spcAft>
                <a:spcPct val="0"/>
              </a:spcAft>
            </a:pPr>
            <a:r>
              <a:rPr lang="en-US" sz="2800" dirty="0" smtClean="0">
                <a:latin typeface="Gill Sans Light"/>
                <a:cs typeface="Gill Sans Light"/>
              </a:rPr>
              <a:t>Gesture Creation</a:t>
            </a:r>
            <a:endParaRPr lang="en-US" sz="2800" dirty="0">
              <a:latin typeface="Gill Sans Light"/>
              <a:cs typeface="Gill Sans Light"/>
            </a:endParaRPr>
          </a:p>
        </p:txBody>
      </p:sp>
      <p:sp>
        <p:nvSpPr>
          <p:cNvPr id="15" name="Text Box 11"/>
          <p:cNvSpPr txBox="1">
            <a:spLocks noChangeArrowheads="1"/>
          </p:cNvSpPr>
          <p:nvPr/>
        </p:nvSpPr>
        <p:spPr bwMode="auto">
          <a:xfrm>
            <a:off x="6156110" y="5348579"/>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Saliency of</a:t>
            </a:r>
          </a:p>
          <a:p>
            <a:pPr algn="ctr" fontAlgn="base">
              <a:spcBef>
                <a:spcPct val="0"/>
              </a:spcBef>
              <a:spcAft>
                <a:spcPct val="0"/>
              </a:spcAft>
            </a:pPr>
            <a:r>
              <a:rPr lang="en-US" sz="2800" dirty="0" smtClean="0">
                <a:solidFill>
                  <a:srgbClr val="D9D9D9"/>
                </a:solidFill>
                <a:latin typeface="Gill Sans Light"/>
                <a:cs typeface="Gill Sans Light"/>
              </a:rPr>
              <a:t>Gesture Features</a:t>
            </a:r>
            <a:endParaRPr lang="en-US" sz="2800" dirty="0">
              <a:solidFill>
                <a:srgbClr val="D9D9D9"/>
              </a:solidFill>
              <a:latin typeface="Gill Sans Light"/>
              <a:cs typeface="Gill Sans Light"/>
            </a:endParaRPr>
          </a:p>
        </p:txBody>
      </p:sp>
      <p:sp>
        <p:nvSpPr>
          <p:cNvPr id="16"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algn="ctr" fontAlgn="base">
              <a:spcBef>
                <a:spcPct val="0"/>
              </a:spcBef>
              <a:spcAft>
                <a:spcPct val="0"/>
              </a:spcAft>
            </a:pPr>
            <a:r>
              <a:rPr lang="en-US" sz="3200" dirty="0" smtClean="0">
                <a:solidFill>
                  <a:schemeClr val="tx1">
                    <a:lumMod val="85000"/>
                    <a:lumOff val="15000"/>
                  </a:schemeClr>
                </a:solidFill>
                <a:latin typeface="Gill Sans"/>
                <a:cs typeface="Gill Sans"/>
              </a:rPr>
              <a:t>    Customized set can be improved for both user’s and recognizer’s perspective</a:t>
            </a:r>
          </a:p>
        </p:txBody>
      </p:sp>
      <p:sp>
        <p:nvSpPr>
          <p:cNvPr id="17" name="Rectangle 16"/>
          <p:cNvSpPr/>
          <p:nvPr/>
        </p:nvSpPr>
        <p:spPr>
          <a:xfrm>
            <a:off x="190641" y="211086"/>
            <a:ext cx="789249"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a:t>
            </a: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Rounded Rectangle 17"/>
          <p:cNvSpPr/>
          <p:nvPr/>
        </p:nvSpPr>
        <p:spPr>
          <a:xfrm>
            <a:off x="290552" y="2188409"/>
            <a:ext cx="2819400" cy="4287603"/>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pic>
        <p:nvPicPr>
          <p:cNvPr id="19" name="Picture 18"/>
          <p:cNvPicPr>
            <a:picLocks noChangeAspect="1"/>
          </p:cNvPicPr>
          <p:nvPr/>
        </p:nvPicPr>
        <p:blipFill>
          <a:blip r:embed="rId5">
            <a:duotone>
              <a:prstClr val="black"/>
              <a:schemeClr val="accent4">
                <a:tint val="45000"/>
                <a:satMod val="400000"/>
              </a:schemeClr>
            </a:duotone>
            <a:alphaModFix amt="20000"/>
            <a:extLst>
              <a:ext uri="{BEBA8EAE-BF5A-486C-A8C5-ECC9F3942E4B}">
                <a14:imgProps xmlns:a14="http://schemas.microsoft.com/office/drawing/2010/main">
                  <a14:imgLayer r:embed="rId6">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90552" y="2836109"/>
            <a:ext cx="2819400" cy="2514601"/>
          </a:xfrm>
          <a:prstGeom prst="rect">
            <a:avLst/>
          </a:prstGeom>
          <a:effectLst>
            <a:softEdge rad="50800"/>
          </a:effectLst>
        </p:spPr>
      </p:pic>
      <p:sp>
        <p:nvSpPr>
          <p:cNvPr id="20" name="Text Box 11"/>
          <p:cNvSpPr txBox="1">
            <a:spLocks noChangeArrowheads="1"/>
          </p:cNvSpPr>
          <p:nvPr/>
        </p:nvSpPr>
        <p:spPr bwMode="auto">
          <a:xfrm>
            <a:off x="1103352" y="2188410"/>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1</a:t>
            </a:r>
          </a:p>
        </p:txBody>
      </p:sp>
      <p:sp>
        <p:nvSpPr>
          <p:cNvPr id="21" name="Text Box 11"/>
          <p:cNvSpPr txBox="1">
            <a:spLocks noChangeArrowheads="1"/>
          </p:cNvSpPr>
          <p:nvPr/>
        </p:nvSpPr>
        <p:spPr bwMode="auto">
          <a:xfrm>
            <a:off x="414002" y="5366946"/>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Open-Ended</a:t>
            </a:r>
          </a:p>
          <a:p>
            <a:pPr algn="ctr" fontAlgn="base">
              <a:spcBef>
                <a:spcPct val="0"/>
              </a:spcBef>
              <a:spcAft>
                <a:spcPct val="0"/>
              </a:spcAft>
            </a:pPr>
            <a:r>
              <a:rPr lang="en-US" sz="2800" dirty="0" smtClean="0">
                <a:solidFill>
                  <a:srgbClr val="D9D9D9"/>
                </a:solidFill>
                <a:latin typeface="Gill Sans Light"/>
                <a:cs typeface="Gill Sans Light"/>
              </a:rPr>
              <a:t>Gesture Creation</a:t>
            </a:r>
          </a:p>
        </p:txBody>
      </p:sp>
    </p:spTree>
    <p:extLst>
      <p:ext uri="{BB962C8B-B14F-4D97-AF65-F5344CB8AC3E}">
        <p14:creationId xmlns:p14="http://schemas.microsoft.com/office/powerpoint/2010/main" val="4130651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40294" y="5388725"/>
            <a:ext cx="2133600" cy="365125"/>
          </a:xfrm>
        </p:spPr>
        <p:txBody>
          <a:bodyPr/>
          <a:lstStyle/>
          <a:p>
            <a:fld id="{EB00E6E9-03BB-884A-BBC4-095484DDC084}" type="slidenum">
              <a:rPr lang="en-US" smtClean="0"/>
              <a:t>36</a:t>
            </a:fld>
            <a:endParaRPr lang="en-US"/>
          </a:p>
        </p:txBody>
      </p:sp>
      <p:sp>
        <p:nvSpPr>
          <p:cNvPr id="16" name="Rounded Rectangle 15"/>
          <p:cNvSpPr/>
          <p:nvPr/>
        </p:nvSpPr>
        <p:spPr>
          <a:xfrm>
            <a:off x="6059294" y="1422154"/>
            <a:ext cx="2819400" cy="4287602"/>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9" name="Text Box 12"/>
          <p:cNvSpPr txBox="1">
            <a:spLocks noChangeArrowheads="1"/>
          </p:cNvSpPr>
          <p:nvPr/>
        </p:nvSpPr>
        <p:spPr bwMode="auto">
          <a:xfrm>
            <a:off x="3982224" y="2188409"/>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20" name="Text Box 13"/>
          <p:cNvSpPr txBox="1">
            <a:spLocks noChangeArrowheads="1"/>
          </p:cNvSpPr>
          <p:nvPr/>
        </p:nvSpPr>
        <p:spPr bwMode="auto">
          <a:xfrm>
            <a:off x="6973694" y="1460254"/>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000000"/>
                </a:solidFill>
                <a:latin typeface="Calibri"/>
              </a:rPr>
              <a:t>Task 3</a:t>
            </a:r>
          </a:p>
        </p:txBody>
      </p:sp>
      <p:sp>
        <p:nvSpPr>
          <p:cNvPr id="22" name="Rounded Rectangle 21"/>
          <p:cNvSpPr/>
          <p:nvPr/>
        </p:nvSpPr>
        <p:spPr>
          <a:xfrm>
            <a:off x="3169424"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23" name="Picture 22" descr="Untitled1.png"/>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059294" y="2069854"/>
            <a:ext cx="2819400" cy="2514600"/>
          </a:xfrm>
          <a:prstGeom prst="rect">
            <a:avLst/>
          </a:prstGeom>
          <a:ln>
            <a:noFill/>
          </a:ln>
          <a:effectLst>
            <a:softEdge rad="50800"/>
          </a:effectLst>
        </p:spPr>
      </p:pic>
      <p:pic>
        <p:nvPicPr>
          <p:cNvPr id="24" name="Picture 23" descr="rotate.png"/>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3169424" y="2836109"/>
            <a:ext cx="2804565" cy="2514600"/>
          </a:xfrm>
          <a:prstGeom prst="rect">
            <a:avLst/>
          </a:prstGeom>
          <a:ln>
            <a:noFill/>
          </a:ln>
          <a:effectLst>
            <a:softEdge rad="50800"/>
          </a:effectLst>
        </p:spPr>
      </p:pic>
      <p:sp>
        <p:nvSpPr>
          <p:cNvPr id="25" name="Text Box 11"/>
          <p:cNvSpPr txBox="1">
            <a:spLocks noChangeArrowheads="1"/>
          </p:cNvSpPr>
          <p:nvPr/>
        </p:nvSpPr>
        <p:spPr bwMode="auto">
          <a:xfrm>
            <a:off x="4058424"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a:t>
            </a:r>
            <a:r>
              <a:rPr lang="en-US" sz="2800" b="1" dirty="0" smtClean="0">
                <a:solidFill>
                  <a:srgbClr val="D9D9D9"/>
                </a:solidFill>
                <a:latin typeface="Calibri"/>
              </a:rPr>
              <a:t>2</a:t>
            </a:r>
            <a:endParaRPr lang="en-US" sz="2800" b="1" dirty="0">
              <a:solidFill>
                <a:srgbClr val="D9D9D9"/>
              </a:solidFill>
              <a:latin typeface="Calibri"/>
            </a:endParaRPr>
          </a:p>
        </p:txBody>
      </p:sp>
      <p:sp>
        <p:nvSpPr>
          <p:cNvPr id="27" name="Text Box 11"/>
          <p:cNvSpPr txBox="1">
            <a:spLocks noChangeArrowheads="1"/>
          </p:cNvSpPr>
          <p:nvPr/>
        </p:nvSpPr>
        <p:spPr bwMode="auto">
          <a:xfrm>
            <a:off x="3291575" y="5350709"/>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Action-Specific</a:t>
            </a:r>
          </a:p>
          <a:p>
            <a:pPr algn="ctr" fontAlgn="base">
              <a:spcBef>
                <a:spcPct val="0"/>
              </a:spcBef>
              <a:spcAft>
                <a:spcPct val="0"/>
              </a:spcAft>
            </a:pPr>
            <a:r>
              <a:rPr lang="en-US" sz="2800" dirty="0" smtClean="0">
                <a:solidFill>
                  <a:srgbClr val="D9D9D9"/>
                </a:solidFill>
                <a:latin typeface="Gill Sans Light"/>
                <a:cs typeface="Gill Sans Light"/>
              </a:rPr>
              <a:t>Gesture Creation</a:t>
            </a:r>
            <a:endParaRPr lang="en-US" sz="2800" dirty="0">
              <a:solidFill>
                <a:srgbClr val="D9D9D9"/>
              </a:solidFill>
              <a:latin typeface="Gill Sans Light"/>
              <a:cs typeface="Gill Sans Light"/>
            </a:endParaRPr>
          </a:p>
        </p:txBody>
      </p:sp>
      <p:sp>
        <p:nvSpPr>
          <p:cNvPr id="28" name="Text Box 11"/>
          <p:cNvSpPr txBox="1">
            <a:spLocks noChangeArrowheads="1"/>
          </p:cNvSpPr>
          <p:nvPr/>
        </p:nvSpPr>
        <p:spPr bwMode="auto">
          <a:xfrm>
            <a:off x="6167108" y="4582324"/>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Saliency of</a:t>
            </a:r>
          </a:p>
          <a:p>
            <a:pPr algn="ctr" fontAlgn="base">
              <a:spcBef>
                <a:spcPct val="0"/>
              </a:spcBef>
              <a:spcAft>
                <a:spcPct val="0"/>
              </a:spcAft>
            </a:pPr>
            <a:r>
              <a:rPr lang="en-US" sz="2800" dirty="0" smtClean="0">
                <a:latin typeface="Gill Sans Light"/>
                <a:cs typeface="Gill Sans Light"/>
              </a:rPr>
              <a:t>Gesture Features</a:t>
            </a:r>
            <a:endParaRPr lang="en-US" sz="2800" dirty="0">
              <a:latin typeface="Gill Sans Light"/>
              <a:cs typeface="Gill Sans Light"/>
            </a:endParaRPr>
          </a:p>
        </p:txBody>
      </p:sp>
      <p:sp>
        <p:nvSpPr>
          <p:cNvPr id="29" name="Text Box 5"/>
          <p:cNvSpPr txBox="1">
            <a:spLocks noChangeArrowheads="1"/>
          </p:cNvSpPr>
          <p:nvPr/>
        </p:nvSpPr>
        <p:spPr bwMode="auto">
          <a:xfrm>
            <a:off x="0" y="210449"/>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algn="ctr" fontAlgn="base">
              <a:spcBef>
                <a:spcPct val="0"/>
              </a:spcBef>
              <a:spcAft>
                <a:spcPct val="0"/>
              </a:spcAft>
            </a:pPr>
            <a:r>
              <a:rPr lang="en-US" sz="3200" dirty="0" smtClean="0">
                <a:solidFill>
                  <a:schemeClr val="tx1">
                    <a:lumMod val="85000"/>
                    <a:lumOff val="15000"/>
                  </a:schemeClr>
                </a:solidFill>
                <a:latin typeface="Gill Sans"/>
                <a:cs typeface="Gill Sans"/>
              </a:rPr>
              <a:t>What features do users rely on to </a:t>
            </a:r>
          </a:p>
          <a:p>
            <a:pPr algn="ctr" fontAlgn="base">
              <a:spcBef>
                <a:spcPct val="0"/>
              </a:spcBef>
              <a:spcAft>
                <a:spcPct val="0"/>
              </a:spcAft>
            </a:pPr>
            <a:r>
              <a:rPr lang="en-US" sz="3200" dirty="0" smtClean="0">
                <a:solidFill>
                  <a:schemeClr val="tx1">
                    <a:lumMod val="85000"/>
                    <a:lumOff val="15000"/>
                  </a:schemeClr>
                </a:solidFill>
                <a:latin typeface="Gill Sans"/>
                <a:cs typeface="Gill Sans"/>
              </a:rPr>
              <a:t>distinguish between gestures?</a:t>
            </a:r>
          </a:p>
        </p:txBody>
      </p:sp>
      <p:sp>
        <p:nvSpPr>
          <p:cNvPr id="30" name="Rectangle 29"/>
          <p:cNvSpPr/>
          <p:nvPr/>
        </p:nvSpPr>
        <p:spPr>
          <a:xfrm>
            <a:off x="162915" y="211086"/>
            <a:ext cx="844702"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Rounded Rectangle 31"/>
          <p:cNvSpPr/>
          <p:nvPr/>
        </p:nvSpPr>
        <p:spPr>
          <a:xfrm>
            <a:off x="279554" y="2188409"/>
            <a:ext cx="2819400" cy="4287603"/>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pic>
        <p:nvPicPr>
          <p:cNvPr id="33" name="Picture 32"/>
          <p:cNvPicPr>
            <a:picLocks noChangeAspect="1"/>
          </p:cNvPicPr>
          <p:nvPr/>
        </p:nvPicPr>
        <p:blipFill>
          <a:blip r:embed="rId5">
            <a:duotone>
              <a:prstClr val="black"/>
              <a:schemeClr val="accent4">
                <a:tint val="45000"/>
                <a:satMod val="400000"/>
              </a:schemeClr>
            </a:duotone>
            <a:alphaModFix amt="20000"/>
            <a:extLst>
              <a:ext uri="{BEBA8EAE-BF5A-486C-A8C5-ECC9F3942E4B}">
                <a14:imgProps xmlns:a14="http://schemas.microsoft.com/office/drawing/2010/main">
                  <a14:imgLayer r:embed="rId6">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79554" y="2836109"/>
            <a:ext cx="2819400" cy="2514601"/>
          </a:xfrm>
          <a:prstGeom prst="rect">
            <a:avLst/>
          </a:prstGeom>
          <a:effectLst>
            <a:softEdge rad="50800"/>
          </a:effectLst>
        </p:spPr>
      </p:pic>
      <p:sp>
        <p:nvSpPr>
          <p:cNvPr id="34" name="Text Box 11"/>
          <p:cNvSpPr txBox="1">
            <a:spLocks noChangeArrowheads="1"/>
          </p:cNvSpPr>
          <p:nvPr/>
        </p:nvSpPr>
        <p:spPr bwMode="auto">
          <a:xfrm>
            <a:off x="1092354" y="2188410"/>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1</a:t>
            </a:r>
          </a:p>
        </p:txBody>
      </p:sp>
      <p:sp>
        <p:nvSpPr>
          <p:cNvPr id="35" name="Text Box 11"/>
          <p:cNvSpPr txBox="1">
            <a:spLocks noChangeArrowheads="1"/>
          </p:cNvSpPr>
          <p:nvPr/>
        </p:nvSpPr>
        <p:spPr bwMode="auto">
          <a:xfrm>
            <a:off x="403004" y="5366946"/>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Open-Ended</a:t>
            </a:r>
          </a:p>
          <a:p>
            <a:pPr algn="ctr" fontAlgn="base">
              <a:spcBef>
                <a:spcPct val="0"/>
              </a:spcBef>
              <a:spcAft>
                <a:spcPct val="0"/>
              </a:spcAft>
            </a:pPr>
            <a:r>
              <a:rPr lang="en-US" sz="2800" dirty="0" smtClean="0">
                <a:solidFill>
                  <a:srgbClr val="D9D9D9"/>
                </a:solidFill>
                <a:latin typeface="Gill Sans Light"/>
                <a:cs typeface="Gill Sans Light"/>
              </a:rPr>
              <a:t>Gesture Creation</a:t>
            </a:r>
          </a:p>
        </p:txBody>
      </p:sp>
    </p:spTree>
    <p:extLst>
      <p:ext uri="{BB962C8B-B14F-4D97-AF65-F5344CB8AC3E}">
        <p14:creationId xmlns:p14="http://schemas.microsoft.com/office/powerpoint/2010/main" val="2531261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5366" y="345541"/>
            <a:ext cx="5326098" cy="584776"/>
          </a:xfrm>
          <a:prstGeom prst="rect">
            <a:avLst/>
          </a:prstGeom>
          <a:noFill/>
        </p:spPr>
        <p:txBody>
          <a:bodyPr wrap="none" rtlCol="0">
            <a:spAutoFit/>
          </a:bodyPr>
          <a:lstStyle/>
          <a:p>
            <a:r>
              <a:rPr lang="en-US" sz="3200" b="1" dirty="0" smtClean="0">
                <a:solidFill>
                  <a:srgbClr val="404040"/>
                </a:solidFill>
                <a:latin typeface="Gill Sans"/>
                <a:cs typeface="Gill Sans"/>
              </a:rPr>
              <a:t>Gesture Features Judged</a:t>
            </a:r>
          </a:p>
        </p:txBody>
      </p:sp>
      <p:sp>
        <p:nvSpPr>
          <p:cNvPr id="409" name="TextBox 408"/>
          <p:cNvSpPr txBox="1"/>
          <p:nvPr/>
        </p:nvSpPr>
        <p:spPr>
          <a:xfrm>
            <a:off x="717223" y="2089160"/>
            <a:ext cx="135614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Orientation</a:t>
            </a:r>
            <a:endParaRPr lang="ko-KR" altLang="en-US" sz="2000" i="1" dirty="0">
              <a:solidFill>
                <a:srgbClr val="000000"/>
              </a:solidFill>
              <a:latin typeface="Gill Sans"/>
              <a:cs typeface="Gill Sans"/>
            </a:endParaRPr>
          </a:p>
        </p:txBody>
      </p:sp>
      <p:grpSp>
        <p:nvGrpSpPr>
          <p:cNvPr id="12" name="Group 11"/>
          <p:cNvGrpSpPr/>
          <p:nvPr/>
        </p:nvGrpSpPr>
        <p:grpSpPr>
          <a:xfrm>
            <a:off x="2098378" y="2067755"/>
            <a:ext cx="2849435" cy="620554"/>
            <a:chOff x="651892" y="1195046"/>
            <a:chExt cx="3415188" cy="743765"/>
          </a:xfrm>
        </p:grpSpPr>
        <p:sp>
          <p:nvSpPr>
            <p:cNvPr id="408" name="모서리가 둥근 직사각형 13"/>
            <p:cNvSpPr/>
            <p:nvPr/>
          </p:nvSpPr>
          <p:spPr>
            <a:xfrm>
              <a:off x="651892" y="1195046"/>
              <a:ext cx="3415188" cy="743765"/>
            </a:xfrm>
            <a:prstGeom prst="roundRect">
              <a:avLst/>
            </a:prstGeom>
            <a:solidFill>
              <a:schemeClr val="tx1"/>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0" name="자유형 46"/>
            <p:cNvSpPr/>
            <p:nvPr/>
          </p:nvSpPr>
          <p:spPr>
            <a:xfrm>
              <a:off x="831639" y="1431830"/>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1" name="자유형 48"/>
            <p:cNvSpPr/>
            <p:nvPr/>
          </p:nvSpPr>
          <p:spPr>
            <a:xfrm rot="7267019">
              <a:off x="1439522" y="1344605"/>
              <a:ext cx="251228" cy="45547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2" name="자유형 50"/>
            <p:cNvSpPr/>
            <p:nvPr/>
          </p:nvSpPr>
          <p:spPr>
            <a:xfrm rot="16405550">
              <a:off x="2329812" y="1366114"/>
              <a:ext cx="288706" cy="48155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3" name="자유형 52"/>
            <p:cNvSpPr/>
            <p:nvPr/>
          </p:nvSpPr>
          <p:spPr>
            <a:xfrm rot="3434864">
              <a:off x="2950184" y="1325779"/>
              <a:ext cx="234260" cy="491645"/>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4" name="자유형 54"/>
            <p:cNvSpPr/>
            <p:nvPr/>
          </p:nvSpPr>
          <p:spPr>
            <a:xfrm rot="8883597">
              <a:off x="3474104" y="1467876"/>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5" name="타원 284"/>
            <p:cNvSpPr/>
            <p:nvPr/>
          </p:nvSpPr>
          <p:spPr>
            <a:xfrm>
              <a:off x="789896" y="1427472"/>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6" name="타원 286"/>
            <p:cNvSpPr/>
            <p:nvPr/>
          </p:nvSpPr>
          <p:spPr>
            <a:xfrm>
              <a:off x="1791924" y="1569656"/>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7" name="타원 287"/>
            <p:cNvSpPr/>
            <p:nvPr/>
          </p:nvSpPr>
          <p:spPr>
            <a:xfrm>
              <a:off x="2191262"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8" name="타원 288"/>
            <p:cNvSpPr/>
            <p:nvPr/>
          </p:nvSpPr>
          <p:spPr>
            <a:xfrm>
              <a:off x="2877639" y="1785899"/>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9" name="타원 289"/>
            <p:cNvSpPr/>
            <p:nvPr/>
          </p:nvSpPr>
          <p:spPr>
            <a:xfrm>
              <a:off x="3785674"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grpSp>
        <p:nvGrpSpPr>
          <p:cNvPr id="15" name="Group 14"/>
          <p:cNvGrpSpPr/>
          <p:nvPr/>
        </p:nvGrpSpPr>
        <p:grpSpPr>
          <a:xfrm>
            <a:off x="2098378" y="4929646"/>
            <a:ext cx="2883963" cy="613231"/>
            <a:chOff x="4994809" y="2289889"/>
            <a:chExt cx="3456572" cy="734988"/>
          </a:xfrm>
        </p:grpSpPr>
        <p:sp>
          <p:nvSpPr>
            <p:cNvPr id="215" name="모서리가 둥근 직사각형 28"/>
            <p:cNvSpPr/>
            <p:nvPr/>
          </p:nvSpPr>
          <p:spPr>
            <a:xfrm>
              <a:off x="4994809" y="2289889"/>
              <a:ext cx="3456572"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8" name="자유형 290"/>
            <p:cNvSpPr/>
            <p:nvPr/>
          </p:nvSpPr>
          <p:spPr>
            <a:xfrm>
              <a:off x="6058014" y="2448455"/>
              <a:ext cx="334610" cy="394768"/>
            </a:xfrm>
            <a:custGeom>
              <a:avLst/>
              <a:gdLst>
                <a:gd name="connsiteX0" fmla="*/ 0 w 1014413"/>
                <a:gd name="connsiteY0" fmla="*/ 0 h 1143000"/>
                <a:gd name="connsiteX1" fmla="*/ 828675 w 1014413"/>
                <a:gd name="connsiteY1" fmla="*/ 285750 h 1143000"/>
                <a:gd name="connsiteX2" fmla="*/ 228600 w 1014413"/>
                <a:gd name="connsiteY2" fmla="*/ 471487 h 1143000"/>
                <a:gd name="connsiteX3" fmla="*/ 800100 w 1014413"/>
                <a:gd name="connsiteY3" fmla="*/ 671512 h 1143000"/>
                <a:gd name="connsiteX4" fmla="*/ 185738 w 1014413"/>
                <a:gd name="connsiteY4" fmla="*/ 914400 h 1143000"/>
                <a:gd name="connsiteX5" fmla="*/ 1014413 w 1014413"/>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1143000">
                  <a:moveTo>
                    <a:pt x="0" y="0"/>
                  </a:moveTo>
                  <a:lnTo>
                    <a:pt x="828675" y="285750"/>
                  </a:lnTo>
                  <a:lnTo>
                    <a:pt x="228600" y="471487"/>
                  </a:lnTo>
                  <a:lnTo>
                    <a:pt x="800100" y="671512"/>
                  </a:lnTo>
                  <a:lnTo>
                    <a:pt x="185738" y="914400"/>
                  </a:lnTo>
                  <a:lnTo>
                    <a:pt x="1014413" y="114300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9" name="자유형 291"/>
            <p:cNvSpPr/>
            <p:nvPr/>
          </p:nvSpPr>
          <p:spPr>
            <a:xfrm>
              <a:off x="7917631" y="2498634"/>
              <a:ext cx="339322" cy="3923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30" name="타원 292"/>
            <p:cNvSpPr/>
            <p:nvPr/>
          </p:nvSpPr>
          <p:spPr>
            <a:xfrm>
              <a:off x="7911801" y="2453640"/>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1" name="타원 293"/>
            <p:cNvSpPr/>
            <p:nvPr/>
          </p:nvSpPr>
          <p:spPr>
            <a:xfrm>
              <a:off x="6039913" y="2451129"/>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2" name="자유형 294"/>
            <p:cNvSpPr/>
            <p:nvPr/>
          </p:nvSpPr>
          <p:spPr>
            <a:xfrm>
              <a:off x="7299595" y="2521492"/>
              <a:ext cx="337808" cy="369442"/>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3" name="자유형 295"/>
            <p:cNvSpPr/>
            <p:nvPr/>
          </p:nvSpPr>
          <p:spPr>
            <a:xfrm>
              <a:off x="6694949" y="2448456"/>
              <a:ext cx="304247" cy="431512"/>
            </a:xfrm>
            <a:custGeom>
              <a:avLst/>
              <a:gdLst>
                <a:gd name="connsiteX0" fmla="*/ 127959 w 1199072"/>
                <a:gd name="connsiteY0" fmla="*/ 337868 h 1249393"/>
                <a:gd name="connsiteX1" fmla="*/ 378125 w 1199072"/>
                <a:gd name="connsiteY1" fmla="*/ 44570 h 1249393"/>
                <a:gd name="connsiteX2" fmla="*/ 869830 w 1199072"/>
                <a:gd name="connsiteY2" fmla="*/ 70450 h 1249393"/>
                <a:gd name="connsiteX3" fmla="*/ 1102744 w 1199072"/>
                <a:gd name="connsiteY3" fmla="*/ 234351 h 1249393"/>
                <a:gd name="connsiteX4" fmla="*/ 1050985 w 1199072"/>
                <a:gd name="connsiteY4" fmla="*/ 450012 h 1249393"/>
                <a:gd name="connsiteX5" fmla="*/ 214223 w 1199072"/>
                <a:gd name="connsiteY5" fmla="*/ 441385 h 1249393"/>
                <a:gd name="connsiteX6" fmla="*/ 205596 w 1199072"/>
                <a:gd name="connsiteY6" fmla="*/ 682925 h 1249393"/>
                <a:gd name="connsiteX7" fmla="*/ 1007853 w 1199072"/>
                <a:gd name="connsiteY7" fmla="*/ 657046 h 1249393"/>
                <a:gd name="connsiteX8" fmla="*/ 1007853 w 1199072"/>
                <a:gd name="connsiteY8" fmla="*/ 846827 h 1249393"/>
                <a:gd name="connsiteX9" fmla="*/ 136585 w 1199072"/>
                <a:gd name="connsiteY9" fmla="*/ 855453 h 1249393"/>
                <a:gd name="connsiteX10" fmla="*/ 188344 w 1199072"/>
                <a:gd name="connsiteY10" fmla="*/ 1122872 h 1249393"/>
                <a:gd name="connsiteX11" fmla="*/ 869830 w 1199072"/>
                <a:gd name="connsiteY11" fmla="*/ 1226389 h 1249393"/>
                <a:gd name="connsiteX12" fmla="*/ 1119996 w 1199072"/>
                <a:gd name="connsiteY12" fmla="*/ 984850 h 124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9072" h="1249393">
                  <a:moveTo>
                    <a:pt x="127959" y="337868"/>
                  </a:moveTo>
                  <a:cubicBezTo>
                    <a:pt x="191219" y="213504"/>
                    <a:pt x="254480" y="89140"/>
                    <a:pt x="378125" y="44570"/>
                  </a:cubicBezTo>
                  <a:cubicBezTo>
                    <a:pt x="501770" y="0"/>
                    <a:pt x="749060" y="38820"/>
                    <a:pt x="869830" y="70450"/>
                  </a:cubicBezTo>
                  <a:cubicBezTo>
                    <a:pt x="990600" y="102080"/>
                    <a:pt x="1072552" y="171091"/>
                    <a:pt x="1102744" y="234351"/>
                  </a:cubicBezTo>
                  <a:cubicBezTo>
                    <a:pt x="1132937" y="297611"/>
                    <a:pt x="1199072" y="415506"/>
                    <a:pt x="1050985" y="450012"/>
                  </a:cubicBezTo>
                  <a:cubicBezTo>
                    <a:pt x="902898" y="484518"/>
                    <a:pt x="355121" y="402566"/>
                    <a:pt x="214223" y="441385"/>
                  </a:cubicBezTo>
                  <a:cubicBezTo>
                    <a:pt x="73325" y="480204"/>
                    <a:pt x="73324" y="646982"/>
                    <a:pt x="205596" y="682925"/>
                  </a:cubicBezTo>
                  <a:cubicBezTo>
                    <a:pt x="337868" y="718868"/>
                    <a:pt x="874144" y="629729"/>
                    <a:pt x="1007853" y="657046"/>
                  </a:cubicBezTo>
                  <a:cubicBezTo>
                    <a:pt x="1141562" y="684363"/>
                    <a:pt x="1153064" y="813759"/>
                    <a:pt x="1007853" y="846827"/>
                  </a:cubicBezTo>
                  <a:cubicBezTo>
                    <a:pt x="862642" y="879895"/>
                    <a:pt x="273170" y="809445"/>
                    <a:pt x="136585" y="855453"/>
                  </a:cubicBezTo>
                  <a:cubicBezTo>
                    <a:pt x="0" y="901461"/>
                    <a:pt x="66137" y="1061049"/>
                    <a:pt x="188344" y="1122872"/>
                  </a:cubicBezTo>
                  <a:cubicBezTo>
                    <a:pt x="310551" y="1184695"/>
                    <a:pt x="714555" y="1249393"/>
                    <a:pt x="869830" y="1226389"/>
                  </a:cubicBezTo>
                  <a:cubicBezTo>
                    <a:pt x="1025105" y="1203385"/>
                    <a:pt x="1072550" y="1094117"/>
                    <a:pt x="1119996" y="9848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4" name="타원 298"/>
            <p:cNvSpPr/>
            <p:nvPr/>
          </p:nvSpPr>
          <p:spPr>
            <a:xfrm>
              <a:off x="7335079" y="2501678"/>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5" name="타원 299"/>
            <p:cNvSpPr/>
            <p:nvPr/>
          </p:nvSpPr>
          <p:spPr>
            <a:xfrm>
              <a:off x="6696872" y="2526193"/>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6" name="자유형 180"/>
            <p:cNvSpPr/>
            <p:nvPr/>
          </p:nvSpPr>
          <p:spPr>
            <a:xfrm>
              <a:off x="5334492" y="2503765"/>
              <a:ext cx="251936" cy="387170"/>
            </a:xfrm>
            <a:custGeom>
              <a:avLst/>
              <a:gdLst>
                <a:gd name="connsiteX0" fmla="*/ 24130 w 929640"/>
                <a:gd name="connsiteY0" fmla="*/ 262890 h 1127760"/>
                <a:gd name="connsiteX1" fmla="*/ 85090 w 929640"/>
                <a:gd name="connsiteY1" fmla="*/ 118110 h 1127760"/>
                <a:gd name="connsiteX2" fmla="*/ 344170 w 929640"/>
                <a:gd name="connsiteY2" fmla="*/ 19050 h 1127760"/>
                <a:gd name="connsiteX3" fmla="*/ 572770 w 929640"/>
                <a:gd name="connsiteY3" fmla="*/ 19050 h 1127760"/>
                <a:gd name="connsiteX4" fmla="*/ 831850 w 929640"/>
                <a:gd name="connsiteY4" fmla="*/ 133350 h 1127760"/>
                <a:gd name="connsiteX5" fmla="*/ 877570 w 929640"/>
                <a:gd name="connsiteY5" fmla="*/ 278130 h 1127760"/>
                <a:gd name="connsiteX6" fmla="*/ 763270 w 929640"/>
                <a:gd name="connsiteY6" fmla="*/ 354330 h 1127760"/>
                <a:gd name="connsiteX7" fmla="*/ 443230 w 929640"/>
                <a:gd name="connsiteY7" fmla="*/ 300990 h 1127760"/>
                <a:gd name="connsiteX8" fmla="*/ 138430 w 929640"/>
                <a:gd name="connsiteY8" fmla="*/ 293370 h 1127760"/>
                <a:gd name="connsiteX9" fmla="*/ 16510 w 929640"/>
                <a:gd name="connsiteY9" fmla="*/ 361950 h 1127760"/>
                <a:gd name="connsiteX10" fmla="*/ 62230 w 929640"/>
                <a:gd name="connsiteY10" fmla="*/ 521970 h 1127760"/>
                <a:gd name="connsiteX11" fmla="*/ 336550 w 929640"/>
                <a:gd name="connsiteY11" fmla="*/ 590550 h 1127760"/>
                <a:gd name="connsiteX12" fmla="*/ 603250 w 929640"/>
                <a:gd name="connsiteY12" fmla="*/ 552450 h 1127760"/>
                <a:gd name="connsiteX13" fmla="*/ 770890 w 929640"/>
                <a:gd name="connsiteY13" fmla="*/ 491490 h 1127760"/>
                <a:gd name="connsiteX14" fmla="*/ 908050 w 929640"/>
                <a:gd name="connsiteY14" fmla="*/ 590550 h 1127760"/>
                <a:gd name="connsiteX15" fmla="*/ 900430 w 929640"/>
                <a:gd name="connsiteY15" fmla="*/ 727710 h 1127760"/>
                <a:gd name="connsiteX16" fmla="*/ 763270 w 929640"/>
                <a:gd name="connsiteY16" fmla="*/ 811530 h 1127760"/>
                <a:gd name="connsiteX17" fmla="*/ 420370 w 929640"/>
                <a:gd name="connsiteY17" fmla="*/ 750570 h 1127760"/>
                <a:gd name="connsiteX18" fmla="*/ 85090 w 929640"/>
                <a:gd name="connsiteY18" fmla="*/ 704850 h 1127760"/>
                <a:gd name="connsiteX19" fmla="*/ 1270 w 929640"/>
                <a:gd name="connsiteY19" fmla="*/ 834390 h 1127760"/>
                <a:gd name="connsiteX20" fmla="*/ 77470 w 929640"/>
                <a:gd name="connsiteY20" fmla="*/ 1009650 h 1127760"/>
                <a:gd name="connsiteX21" fmla="*/ 435610 w 929640"/>
                <a:gd name="connsiteY21" fmla="*/ 1116330 h 1127760"/>
                <a:gd name="connsiteX22" fmla="*/ 763270 w 929640"/>
                <a:gd name="connsiteY22" fmla="*/ 1078230 h 1127760"/>
                <a:gd name="connsiteX23" fmla="*/ 900430 w 929640"/>
                <a:gd name="connsiteY23" fmla="*/ 918210 h 112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29640" h="1127760">
                  <a:moveTo>
                    <a:pt x="24130" y="262890"/>
                  </a:moveTo>
                  <a:cubicBezTo>
                    <a:pt x="27940" y="210820"/>
                    <a:pt x="31750" y="158750"/>
                    <a:pt x="85090" y="118110"/>
                  </a:cubicBezTo>
                  <a:cubicBezTo>
                    <a:pt x="138430" y="77470"/>
                    <a:pt x="262890" y="35560"/>
                    <a:pt x="344170" y="19050"/>
                  </a:cubicBezTo>
                  <a:cubicBezTo>
                    <a:pt x="425450" y="2540"/>
                    <a:pt x="491490" y="0"/>
                    <a:pt x="572770" y="19050"/>
                  </a:cubicBezTo>
                  <a:cubicBezTo>
                    <a:pt x="654050" y="38100"/>
                    <a:pt x="781050" y="90170"/>
                    <a:pt x="831850" y="133350"/>
                  </a:cubicBezTo>
                  <a:cubicBezTo>
                    <a:pt x="882650" y="176530"/>
                    <a:pt x="889000" y="241300"/>
                    <a:pt x="877570" y="278130"/>
                  </a:cubicBezTo>
                  <a:cubicBezTo>
                    <a:pt x="866140" y="314960"/>
                    <a:pt x="835660" y="350520"/>
                    <a:pt x="763270" y="354330"/>
                  </a:cubicBezTo>
                  <a:cubicBezTo>
                    <a:pt x="690880" y="358140"/>
                    <a:pt x="547370" y="311150"/>
                    <a:pt x="443230" y="300990"/>
                  </a:cubicBezTo>
                  <a:cubicBezTo>
                    <a:pt x="339090" y="290830"/>
                    <a:pt x="209550" y="283210"/>
                    <a:pt x="138430" y="293370"/>
                  </a:cubicBezTo>
                  <a:cubicBezTo>
                    <a:pt x="67310" y="303530"/>
                    <a:pt x="29210" y="323850"/>
                    <a:pt x="16510" y="361950"/>
                  </a:cubicBezTo>
                  <a:cubicBezTo>
                    <a:pt x="3810" y="400050"/>
                    <a:pt x="8890" y="483870"/>
                    <a:pt x="62230" y="521970"/>
                  </a:cubicBezTo>
                  <a:cubicBezTo>
                    <a:pt x="115570" y="560070"/>
                    <a:pt x="246380" y="585470"/>
                    <a:pt x="336550" y="590550"/>
                  </a:cubicBezTo>
                  <a:cubicBezTo>
                    <a:pt x="426720" y="595630"/>
                    <a:pt x="530860" y="568960"/>
                    <a:pt x="603250" y="552450"/>
                  </a:cubicBezTo>
                  <a:cubicBezTo>
                    <a:pt x="675640" y="535940"/>
                    <a:pt x="720090" y="485140"/>
                    <a:pt x="770890" y="491490"/>
                  </a:cubicBezTo>
                  <a:cubicBezTo>
                    <a:pt x="821690" y="497840"/>
                    <a:pt x="886460" y="551180"/>
                    <a:pt x="908050" y="590550"/>
                  </a:cubicBezTo>
                  <a:cubicBezTo>
                    <a:pt x="929640" y="629920"/>
                    <a:pt x="924560" y="690880"/>
                    <a:pt x="900430" y="727710"/>
                  </a:cubicBezTo>
                  <a:cubicBezTo>
                    <a:pt x="876300" y="764540"/>
                    <a:pt x="843280" y="807720"/>
                    <a:pt x="763270" y="811530"/>
                  </a:cubicBezTo>
                  <a:cubicBezTo>
                    <a:pt x="683260" y="815340"/>
                    <a:pt x="533400" y="768350"/>
                    <a:pt x="420370" y="750570"/>
                  </a:cubicBezTo>
                  <a:cubicBezTo>
                    <a:pt x="307340" y="732790"/>
                    <a:pt x="154940" y="690880"/>
                    <a:pt x="85090" y="704850"/>
                  </a:cubicBezTo>
                  <a:cubicBezTo>
                    <a:pt x="15240" y="718820"/>
                    <a:pt x="2540" y="783590"/>
                    <a:pt x="1270" y="834390"/>
                  </a:cubicBezTo>
                  <a:cubicBezTo>
                    <a:pt x="0" y="885190"/>
                    <a:pt x="5080" y="962660"/>
                    <a:pt x="77470" y="1009650"/>
                  </a:cubicBezTo>
                  <a:cubicBezTo>
                    <a:pt x="149860" y="1056640"/>
                    <a:pt x="321310" y="1104900"/>
                    <a:pt x="435610" y="1116330"/>
                  </a:cubicBezTo>
                  <a:cubicBezTo>
                    <a:pt x="549910" y="1127760"/>
                    <a:pt x="685800" y="1111250"/>
                    <a:pt x="763270" y="1078230"/>
                  </a:cubicBezTo>
                  <a:cubicBezTo>
                    <a:pt x="840740" y="1045210"/>
                    <a:pt x="870585" y="981710"/>
                    <a:pt x="900430" y="91821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7" name="타원 181"/>
            <p:cNvSpPr/>
            <p:nvPr/>
          </p:nvSpPr>
          <p:spPr>
            <a:xfrm>
              <a:off x="5284105" y="2559074"/>
              <a:ext cx="85658" cy="5531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216" name="모서리가 둥근 직사각형 39"/>
          <p:cNvSpPr/>
          <p:nvPr/>
        </p:nvSpPr>
        <p:spPr>
          <a:xfrm>
            <a:off x="2098378" y="5634111"/>
            <a:ext cx="2880440" cy="632405"/>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17" name="자유형 96"/>
          <p:cNvSpPr/>
          <p:nvPr/>
        </p:nvSpPr>
        <p:spPr>
          <a:xfrm>
            <a:off x="4514138" y="573602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18" name="자유형 98"/>
          <p:cNvSpPr/>
          <p:nvPr/>
        </p:nvSpPr>
        <p:spPr>
          <a:xfrm>
            <a:off x="2338733"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19" name="타원 99"/>
          <p:cNvSpPr/>
          <p:nvPr/>
        </p:nvSpPr>
        <p:spPr>
          <a:xfrm>
            <a:off x="2329080"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0" name="자유형 100"/>
          <p:cNvSpPr/>
          <p:nvPr/>
        </p:nvSpPr>
        <p:spPr>
          <a:xfrm>
            <a:off x="2936969"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1" name="타원 101"/>
          <p:cNvSpPr/>
          <p:nvPr/>
        </p:nvSpPr>
        <p:spPr>
          <a:xfrm>
            <a:off x="2914767"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2" name="자유형 102"/>
          <p:cNvSpPr/>
          <p:nvPr/>
        </p:nvSpPr>
        <p:spPr>
          <a:xfrm>
            <a:off x="3983882" y="5710790"/>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3" name="자유형 104"/>
          <p:cNvSpPr/>
          <p:nvPr/>
        </p:nvSpPr>
        <p:spPr>
          <a:xfrm>
            <a:off x="3535205"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4" name="타원 105"/>
          <p:cNvSpPr/>
          <p:nvPr/>
        </p:nvSpPr>
        <p:spPr>
          <a:xfrm>
            <a:off x="3500451"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5" name="타원 250"/>
          <p:cNvSpPr/>
          <p:nvPr/>
        </p:nvSpPr>
        <p:spPr>
          <a:xfrm>
            <a:off x="3977608"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6" name="타원 251"/>
          <p:cNvSpPr/>
          <p:nvPr/>
        </p:nvSpPr>
        <p:spPr>
          <a:xfrm>
            <a:off x="4479623"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8" name="TextBox 237"/>
          <p:cNvSpPr txBox="1"/>
          <p:nvPr/>
        </p:nvSpPr>
        <p:spPr>
          <a:xfrm>
            <a:off x="2219554" y="6046103"/>
            <a:ext cx="457596" cy="139794"/>
          </a:xfrm>
          <a:prstGeom prst="rect">
            <a:avLst/>
          </a:prstGeom>
          <a:noFill/>
        </p:spPr>
        <p:txBody>
          <a:bodyPr wrap="none" rtlCol="0">
            <a:spAutoFit/>
          </a:bodyPr>
          <a:lstStyle/>
          <a:p>
            <a:r>
              <a:rPr lang="en-US" altLang="ko-KR" sz="900" dirty="0" smtClean="0">
                <a:solidFill>
                  <a:schemeClr val="bg1"/>
                </a:solidFill>
              </a:rPr>
              <a:t>Very slow</a:t>
            </a:r>
            <a:endParaRPr lang="ko-KR" altLang="en-US" sz="900" dirty="0">
              <a:solidFill>
                <a:schemeClr val="bg1"/>
              </a:solidFill>
            </a:endParaRPr>
          </a:p>
        </p:txBody>
      </p:sp>
      <p:sp>
        <p:nvSpPr>
          <p:cNvPr id="239" name="TextBox 238"/>
          <p:cNvSpPr txBox="1"/>
          <p:nvPr/>
        </p:nvSpPr>
        <p:spPr>
          <a:xfrm>
            <a:off x="2844981" y="6046103"/>
            <a:ext cx="428556" cy="139794"/>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240" name="TextBox 239"/>
          <p:cNvSpPr txBox="1"/>
          <p:nvPr/>
        </p:nvSpPr>
        <p:spPr>
          <a:xfrm>
            <a:off x="3496609" y="6046103"/>
            <a:ext cx="285245" cy="139794"/>
          </a:xfrm>
          <a:prstGeom prst="rect">
            <a:avLst/>
          </a:prstGeom>
          <a:noFill/>
        </p:spPr>
        <p:txBody>
          <a:bodyPr wrap="none" rtlCol="0">
            <a:spAutoFit/>
          </a:bodyPr>
          <a:lstStyle/>
          <a:p>
            <a:r>
              <a:rPr lang="en-US" altLang="ko-KR" sz="900" dirty="0" smtClean="0">
                <a:solidFill>
                  <a:schemeClr val="bg1"/>
                </a:solidFill>
              </a:rPr>
              <a:t>slow</a:t>
            </a:r>
            <a:endParaRPr lang="ko-KR" altLang="en-US" sz="900" dirty="0">
              <a:solidFill>
                <a:schemeClr val="bg1"/>
              </a:solidFill>
            </a:endParaRPr>
          </a:p>
        </p:txBody>
      </p:sp>
      <p:sp>
        <p:nvSpPr>
          <p:cNvPr id="241" name="TextBox 240"/>
          <p:cNvSpPr txBox="1"/>
          <p:nvPr/>
        </p:nvSpPr>
        <p:spPr>
          <a:xfrm>
            <a:off x="3934776" y="6046103"/>
            <a:ext cx="259936" cy="139794"/>
          </a:xfrm>
          <a:prstGeom prst="rect">
            <a:avLst/>
          </a:prstGeom>
          <a:noFill/>
        </p:spPr>
        <p:txBody>
          <a:bodyPr wrap="none" rtlCol="0">
            <a:spAutoFit/>
          </a:bodyPr>
          <a:lstStyle/>
          <a:p>
            <a:r>
              <a:rPr lang="en-US" altLang="ko-KR" sz="900" dirty="0" smtClean="0">
                <a:solidFill>
                  <a:schemeClr val="bg1"/>
                </a:solidFill>
              </a:rPr>
              <a:t>fast</a:t>
            </a:r>
            <a:endParaRPr lang="ko-KR" altLang="en-US" sz="900" dirty="0">
              <a:solidFill>
                <a:schemeClr val="bg1"/>
              </a:solidFill>
            </a:endParaRPr>
          </a:p>
        </p:txBody>
      </p:sp>
      <p:sp>
        <p:nvSpPr>
          <p:cNvPr id="242" name="TextBox 241"/>
          <p:cNvSpPr txBox="1"/>
          <p:nvPr/>
        </p:nvSpPr>
        <p:spPr>
          <a:xfrm>
            <a:off x="4394959" y="6046103"/>
            <a:ext cx="462060" cy="139794"/>
          </a:xfrm>
          <a:prstGeom prst="rect">
            <a:avLst/>
          </a:prstGeom>
          <a:noFill/>
        </p:spPr>
        <p:txBody>
          <a:bodyPr wrap="none" rtlCol="0">
            <a:spAutoFit/>
          </a:bodyPr>
          <a:lstStyle/>
          <a:p>
            <a:r>
              <a:rPr lang="en-US" altLang="ko-KR" sz="900" dirty="0" smtClean="0">
                <a:solidFill>
                  <a:schemeClr val="bg1"/>
                </a:solidFill>
              </a:rPr>
              <a:t>moderate</a:t>
            </a:r>
            <a:endParaRPr lang="ko-KR" altLang="en-US" sz="900" dirty="0">
              <a:solidFill>
                <a:schemeClr val="bg1"/>
              </a:solidFill>
            </a:endParaRPr>
          </a:p>
        </p:txBody>
      </p:sp>
      <p:grpSp>
        <p:nvGrpSpPr>
          <p:cNvPr id="9" name="Group 8"/>
          <p:cNvGrpSpPr/>
          <p:nvPr/>
        </p:nvGrpSpPr>
        <p:grpSpPr>
          <a:xfrm>
            <a:off x="2098378" y="2779541"/>
            <a:ext cx="2845887" cy="613231"/>
            <a:chOff x="656144" y="2289889"/>
            <a:chExt cx="3410936" cy="734988"/>
          </a:xfrm>
        </p:grpSpPr>
        <p:sp>
          <p:nvSpPr>
            <p:cNvPr id="396" name="모서리가 둥근 직사각형 27"/>
            <p:cNvSpPr/>
            <p:nvPr/>
          </p:nvSpPr>
          <p:spPr>
            <a:xfrm>
              <a:off x="656144" y="2289889"/>
              <a:ext cx="3410936"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7" name="자유형 66"/>
            <p:cNvSpPr/>
            <p:nvPr/>
          </p:nvSpPr>
          <p:spPr>
            <a:xfrm>
              <a:off x="2756596" y="2475789"/>
              <a:ext cx="291181" cy="342372"/>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8" name="타원 67"/>
            <p:cNvSpPr/>
            <p:nvPr/>
          </p:nvSpPr>
          <p:spPr>
            <a:xfrm>
              <a:off x="2727299" y="242769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9" name="자유형 68"/>
            <p:cNvSpPr/>
            <p:nvPr/>
          </p:nvSpPr>
          <p:spPr>
            <a:xfrm>
              <a:off x="3289147" y="2427699"/>
              <a:ext cx="377458" cy="48233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0" name="자유형 69"/>
            <p:cNvSpPr/>
            <p:nvPr/>
          </p:nvSpPr>
          <p:spPr>
            <a:xfrm>
              <a:off x="2283556" y="2542541"/>
              <a:ext cx="140198" cy="27562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1" name="자유형 70"/>
            <p:cNvSpPr/>
            <p:nvPr/>
          </p:nvSpPr>
          <p:spPr>
            <a:xfrm>
              <a:off x="1427106" y="2381762"/>
              <a:ext cx="582364" cy="57421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2" name="자유형 71"/>
            <p:cNvSpPr/>
            <p:nvPr/>
          </p:nvSpPr>
          <p:spPr>
            <a:xfrm>
              <a:off x="1080950" y="2611446"/>
              <a:ext cx="53922" cy="16077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3" name="타원 72"/>
            <p:cNvSpPr/>
            <p:nvPr/>
          </p:nvSpPr>
          <p:spPr>
            <a:xfrm>
              <a:off x="2279841" y="251957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4" name="타원 73"/>
            <p:cNvSpPr/>
            <p:nvPr/>
          </p:nvSpPr>
          <p:spPr>
            <a:xfrm>
              <a:off x="1392385" y="2335825"/>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5" name="타원 74"/>
            <p:cNvSpPr/>
            <p:nvPr/>
          </p:nvSpPr>
          <p:spPr>
            <a:xfrm>
              <a:off x="3252322" y="238176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6" name="타원 75"/>
            <p:cNvSpPr/>
            <p:nvPr/>
          </p:nvSpPr>
          <p:spPr>
            <a:xfrm>
              <a:off x="1021109" y="256550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407" name="TextBox 406"/>
          <p:cNvSpPr txBox="1"/>
          <p:nvPr/>
        </p:nvSpPr>
        <p:spPr>
          <a:xfrm>
            <a:off x="1299689" y="2856194"/>
            <a:ext cx="773682"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Scale</a:t>
            </a:r>
            <a:endParaRPr lang="ko-KR" altLang="en-US" sz="2000" i="1" dirty="0">
              <a:latin typeface="Gill Sans"/>
              <a:cs typeface="Gill Sans"/>
            </a:endParaRPr>
          </a:p>
        </p:txBody>
      </p:sp>
      <p:grpSp>
        <p:nvGrpSpPr>
          <p:cNvPr id="8" name="Group 7"/>
          <p:cNvGrpSpPr/>
          <p:nvPr/>
        </p:nvGrpSpPr>
        <p:grpSpPr>
          <a:xfrm>
            <a:off x="2098378" y="3484004"/>
            <a:ext cx="2845887" cy="632405"/>
            <a:chOff x="656144" y="3428270"/>
            <a:chExt cx="3410935" cy="757968"/>
          </a:xfrm>
        </p:grpSpPr>
        <p:sp>
          <p:nvSpPr>
            <p:cNvPr id="385" name="모서리가 둥근 직사각형 35"/>
            <p:cNvSpPr/>
            <p:nvPr/>
          </p:nvSpPr>
          <p:spPr>
            <a:xfrm>
              <a:off x="656144" y="3428270"/>
              <a:ext cx="3410935" cy="75796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6" name="자유형 56"/>
            <p:cNvSpPr/>
            <p:nvPr/>
          </p:nvSpPr>
          <p:spPr>
            <a:xfrm>
              <a:off x="1553759" y="3716949"/>
              <a:ext cx="291181"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7" name="타원 57"/>
            <p:cNvSpPr/>
            <p:nvPr/>
          </p:nvSpPr>
          <p:spPr>
            <a:xfrm>
              <a:off x="1544289" y="3712507"/>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8" name="자유형 58"/>
            <p:cNvSpPr/>
            <p:nvPr/>
          </p:nvSpPr>
          <p:spPr>
            <a:xfrm>
              <a:off x="995595" y="3807253"/>
              <a:ext cx="291181" cy="14211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9" name="타원 59"/>
            <p:cNvSpPr/>
            <p:nvPr/>
          </p:nvSpPr>
          <p:spPr>
            <a:xfrm>
              <a:off x="964555" y="3759880"/>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0" name="자유형 60"/>
            <p:cNvSpPr/>
            <p:nvPr/>
          </p:nvSpPr>
          <p:spPr>
            <a:xfrm>
              <a:off x="2765046" y="3665134"/>
              <a:ext cx="593148"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1" name="타원 61"/>
            <p:cNvSpPr/>
            <p:nvPr/>
          </p:nvSpPr>
          <p:spPr>
            <a:xfrm>
              <a:off x="2741108"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2" name="자유형 62"/>
            <p:cNvSpPr/>
            <p:nvPr/>
          </p:nvSpPr>
          <p:spPr>
            <a:xfrm>
              <a:off x="3602160" y="3665134"/>
              <a:ext cx="86276"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3" name="타원 63"/>
            <p:cNvSpPr/>
            <p:nvPr/>
          </p:nvSpPr>
          <p:spPr>
            <a:xfrm>
              <a:off x="3542320"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4" name="자유형 64"/>
            <p:cNvSpPr/>
            <p:nvPr/>
          </p:nvSpPr>
          <p:spPr>
            <a:xfrm>
              <a:off x="2152169" y="3475642"/>
              <a:ext cx="291181" cy="61584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5" name="타원 65"/>
            <p:cNvSpPr/>
            <p:nvPr/>
          </p:nvSpPr>
          <p:spPr>
            <a:xfrm>
              <a:off x="2115343" y="3475642"/>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245" name="TextBox 244"/>
          <p:cNvSpPr txBox="1"/>
          <p:nvPr/>
        </p:nvSpPr>
        <p:spPr>
          <a:xfrm>
            <a:off x="596822" y="3605029"/>
            <a:ext cx="1476549" cy="417098"/>
          </a:xfrm>
          <a:prstGeom prst="rect">
            <a:avLst/>
          </a:prstGeom>
          <a:noFill/>
          <a:ln>
            <a:noFill/>
          </a:ln>
        </p:spPr>
        <p:txBody>
          <a:bodyPr wrap="none" lIns="108265" tIns="54132" rIns="108265" bIns="54132" rtlCol="0">
            <a:spAutoFit/>
          </a:bodyPr>
          <a:lstStyle/>
          <a:p>
            <a:r>
              <a:rPr lang="en-US" altLang="ko-KR" sz="2000" i="1" dirty="0">
                <a:latin typeface="Gill Sans"/>
                <a:cs typeface="Gill Sans"/>
              </a:rPr>
              <a:t>Aspect Ratio</a:t>
            </a:r>
            <a:endParaRPr lang="ko-KR" altLang="en-US" sz="2000" i="1" dirty="0">
              <a:latin typeface="Gill Sans"/>
              <a:cs typeface="Gill Sans"/>
            </a:endParaRPr>
          </a:p>
        </p:txBody>
      </p:sp>
      <p:grpSp>
        <p:nvGrpSpPr>
          <p:cNvPr id="13" name="Group 12"/>
          <p:cNvGrpSpPr/>
          <p:nvPr/>
        </p:nvGrpSpPr>
        <p:grpSpPr>
          <a:xfrm>
            <a:off x="2098378" y="4207641"/>
            <a:ext cx="2880440" cy="630773"/>
            <a:chOff x="4999031" y="1195046"/>
            <a:chExt cx="3452349" cy="756013"/>
          </a:xfrm>
        </p:grpSpPr>
        <p:sp>
          <p:nvSpPr>
            <p:cNvPr id="373" name="모서리가 둥근 직사각형 37"/>
            <p:cNvSpPr/>
            <p:nvPr/>
          </p:nvSpPr>
          <p:spPr>
            <a:xfrm>
              <a:off x="4999031" y="1195046"/>
              <a:ext cx="3452349" cy="756013"/>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74" name="자유형 76"/>
            <p:cNvSpPr/>
            <p:nvPr/>
          </p:nvSpPr>
          <p:spPr>
            <a:xfrm>
              <a:off x="7158424" y="1420964"/>
              <a:ext cx="306997" cy="416398"/>
            </a:xfrm>
            <a:custGeom>
              <a:avLst/>
              <a:gdLst>
                <a:gd name="connsiteX0" fmla="*/ 0 w 1071562"/>
                <a:gd name="connsiteY0" fmla="*/ 0 h 1343025"/>
                <a:gd name="connsiteX1" fmla="*/ 828675 w 1071562"/>
                <a:gd name="connsiteY1" fmla="*/ 271463 h 1343025"/>
                <a:gd name="connsiteX2" fmla="*/ 228600 w 1071562"/>
                <a:gd name="connsiteY2" fmla="*/ 457200 h 1343025"/>
                <a:gd name="connsiteX3" fmla="*/ 814388 w 1071562"/>
                <a:gd name="connsiteY3" fmla="*/ 642938 h 1343025"/>
                <a:gd name="connsiteX4" fmla="*/ 214313 w 1071562"/>
                <a:gd name="connsiteY4" fmla="*/ 871538 h 1343025"/>
                <a:gd name="connsiteX5" fmla="*/ 1057275 w 1071562"/>
                <a:gd name="connsiteY5" fmla="*/ 1143000 h 1343025"/>
                <a:gd name="connsiteX6" fmla="*/ 300038 w 1071562"/>
                <a:gd name="connsiteY6" fmla="*/ 1314450 h 1343025"/>
                <a:gd name="connsiteX7" fmla="*/ 285750 w 1071562"/>
                <a:gd name="connsiteY7" fmla="*/ 1314450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1562" h="1343025">
                  <a:moveTo>
                    <a:pt x="0" y="0"/>
                  </a:moveTo>
                  <a:cubicBezTo>
                    <a:pt x="395287" y="97631"/>
                    <a:pt x="790575" y="195263"/>
                    <a:pt x="828675" y="271463"/>
                  </a:cubicBezTo>
                  <a:cubicBezTo>
                    <a:pt x="866775" y="347663"/>
                    <a:pt x="230981" y="395288"/>
                    <a:pt x="228600" y="457200"/>
                  </a:cubicBezTo>
                  <a:cubicBezTo>
                    <a:pt x="226219" y="519112"/>
                    <a:pt x="816769" y="573882"/>
                    <a:pt x="814388" y="642938"/>
                  </a:cubicBezTo>
                  <a:cubicBezTo>
                    <a:pt x="812007" y="711994"/>
                    <a:pt x="173832" y="788194"/>
                    <a:pt x="214313" y="871538"/>
                  </a:cubicBezTo>
                  <a:cubicBezTo>
                    <a:pt x="254794" y="954882"/>
                    <a:pt x="1042988" y="1069181"/>
                    <a:pt x="1057275" y="1143000"/>
                  </a:cubicBezTo>
                  <a:cubicBezTo>
                    <a:pt x="1071562" y="1216819"/>
                    <a:pt x="428625" y="1285875"/>
                    <a:pt x="300038" y="1314450"/>
                  </a:cubicBezTo>
                  <a:cubicBezTo>
                    <a:pt x="171451" y="1343025"/>
                    <a:pt x="285750" y="1314450"/>
                    <a:pt x="285750" y="13144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5" name="자유형 77"/>
            <p:cNvSpPr/>
            <p:nvPr/>
          </p:nvSpPr>
          <p:spPr>
            <a:xfrm>
              <a:off x="5220264" y="1373713"/>
              <a:ext cx="297446" cy="473985"/>
            </a:xfrm>
            <a:custGeom>
              <a:avLst/>
              <a:gdLst>
                <a:gd name="connsiteX0" fmla="*/ 0 w 1038225"/>
                <a:gd name="connsiteY0" fmla="*/ 0 h 1528762"/>
                <a:gd name="connsiteX1" fmla="*/ 800100 w 1038225"/>
                <a:gd name="connsiteY1" fmla="*/ 300037 h 1528762"/>
                <a:gd name="connsiteX2" fmla="*/ 228600 w 1038225"/>
                <a:gd name="connsiteY2" fmla="*/ 471487 h 1528762"/>
                <a:gd name="connsiteX3" fmla="*/ 814387 w 1038225"/>
                <a:gd name="connsiteY3" fmla="*/ 685800 h 1528762"/>
                <a:gd name="connsiteX4" fmla="*/ 185737 w 1038225"/>
                <a:gd name="connsiteY4" fmla="*/ 914400 h 1528762"/>
                <a:gd name="connsiteX5" fmla="*/ 1028700 w 1038225"/>
                <a:gd name="connsiteY5" fmla="*/ 1143000 h 1528762"/>
                <a:gd name="connsiteX6" fmla="*/ 242887 w 1038225"/>
                <a:gd name="connsiteY6" fmla="*/ 1314450 h 1528762"/>
                <a:gd name="connsiteX7" fmla="*/ 1014412 w 1038225"/>
                <a:gd name="connsiteY7" fmla="*/ 1528762 h 1528762"/>
                <a:gd name="connsiteX8" fmla="*/ 1014412 w 1038225"/>
                <a:gd name="connsiteY8" fmla="*/ 1528762 h 1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25" h="1528762">
                  <a:moveTo>
                    <a:pt x="0" y="0"/>
                  </a:moveTo>
                  <a:cubicBezTo>
                    <a:pt x="381000" y="110728"/>
                    <a:pt x="762000" y="221456"/>
                    <a:pt x="800100" y="300037"/>
                  </a:cubicBezTo>
                  <a:cubicBezTo>
                    <a:pt x="838200" y="378618"/>
                    <a:pt x="226219" y="407193"/>
                    <a:pt x="228600" y="471487"/>
                  </a:cubicBezTo>
                  <a:cubicBezTo>
                    <a:pt x="230981" y="535781"/>
                    <a:pt x="821531" y="611981"/>
                    <a:pt x="814387" y="685800"/>
                  </a:cubicBezTo>
                  <a:cubicBezTo>
                    <a:pt x="807243" y="759619"/>
                    <a:pt x="150018" y="838200"/>
                    <a:pt x="185737" y="914400"/>
                  </a:cubicBezTo>
                  <a:cubicBezTo>
                    <a:pt x="221456" y="990600"/>
                    <a:pt x="1019175" y="1076325"/>
                    <a:pt x="1028700" y="1143000"/>
                  </a:cubicBezTo>
                  <a:cubicBezTo>
                    <a:pt x="1038225" y="1209675"/>
                    <a:pt x="245268" y="1250156"/>
                    <a:pt x="242887" y="1314450"/>
                  </a:cubicBezTo>
                  <a:cubicBezTo>
                    <a:pt x="240506" y="1378744"/>
                    <a:pt x="1014412" y="1528762"/>
                    <a:pt x="1014412" y="1528762"/>
                  </a:cubicBezTo>
                  <a:lnTo>
                    <a:pt x="1014412" y="1528762"/>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6" name="자유형 78"/>
            <p:cNvSpPr/>
            <p:nvPr/>
          </p:nvSpPr>
          <p:spPr>
            <a:xfrm>
              <a:off x="7703799" y="1279212"/>
              <a:ext cx="287212" cy="624597"/>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7" name="자유형 79"/>
            <p:cNvSpPr/>
            <p:nvPr/>
          </p:nvSpPr>
          <p:spPr>
            <a:xfrm>
              <a:off x="6613318" y="1344182"/>
              <a:ext cx="287213" cy="549291"/>
            </a:xfrm>
            <a:custGeom>
              <a:avLst/>
              <a:gdLst>
                <a:gd name="connsiteX0" fmla="*/ 0 w 1002507"/>
                <a:gd name="connsiteY0" fmla="*/ 0 h 1771650"/>
                <a:gd name="connsiteX1" fmla="*/ 785813 w 1002507"/>
                <a:gd name="connsiteY1" fmla="*/ 342900 h 1771650"/>
                <a:gd name="connsiteX2" fmla="*/ 214313 w 1002507"/>
                <a:gd name="connsiteY2" fmla="*/ 514350 h 1771650"/>
                <a:gd name="connsiteX3" fmla="*/ 785813 w 1002507"/>
                <a:gd name="connsiteY3" fmla="*/ 714375 h 1771650"/>
                <a:gd name="connsiteX4" fmla="*/ 128588 w 1002507"/>
                <a:gd name="connsiteY4" fmla="*/ 942975 h 1771650"/>
                <a:gd name="connsiteX5" fmla="*/ 985838 w 1002507"/>
                <a:gd name="connsiteY5" fmla="*/ 1185863 h 1771650"/>
                <a:gd name="connsiteX6" fmla="*/ 228600 w 1002507"/>
                <a:gd name="connsiteY6" fmla="*/ 1343025 h 1771650"/>
                <a:gd name="connsiteX7" fmla="*/ 1000125 w 1002507"/>
                <a:gd name="connsiteY7" fmla="*/ 1614488 h 1771650"/>
                <a:gd name="connsiteX8" fmla="*/ 228600 w 1002507"/>
                <a:gd name="connsiteY8" fmla="*/ 1771650 h 1771650"/>
                <a:gd name="connsiteX9" fmla="*/ 228600 w 1002507"/>
                <a:gd name="connsiteY9" fmla="*/ 177165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507" h="1771650">
                  <a:moveTo>
                    <a:pt x="0" y="0"/>
                  </a:moveTo>
                  <a:cubicBezTo>
                    <a:pt x="375047" y="128587"/>
                    <a:pt x="750094" y="257175"/>
                    <a:pt x="785813" y="342900"/>
                  </a:cubicBezTo>
                  <a:cubicBezTo>
                    <a:pt x="821532" y="428625"/>
                    <a:pt x="214313" y="452438"/>
                    <a:pt x="214313" y="514350"/>
                  </a:cubicBezTo>
                  <a:cubicBezTo>
                    <a:pt x="214313" y="576262"/>
                    <a:pt x="800101" y="642938"/>
                    <a:pt x="785813" y="714375"/>
                  </a:cubicBezTo>
                  <a:cubicBezTo>
                    <a:pt x="771526" y="785813"/>
                    <a:pt x="95251" y="864394"/>
                    <a:pt x="128588" y="942975"/>
                  </a:cubicBezTo>
                  <a:cubicBezTo>
                    <a:pt x="161925" y="1021556"/>
                    <a:pt x="969169" y="1119188"/>
                    <a:pt x="985838" y="1185863"/>
                  </a:cubicBezTo>
                  <a:cubicBezTo>
                    <a:pt x="1002507" y="1252538"/>
                    <a:pt x="226219" y="1271588"/>
                    <a:pt x="228600" y="1343025"/>
                  </a:cubicBezTo>
                  <a:cubicBezTo>
                    <a:pt x="230981" y="1414462"/>
                    <a:pt x="1000125" y="1543051"/>
                    <a:pt x="1000125" y="1614488"/>
                  </a:cubicBezTo>
                  <a:cubicBezTo>
                    <a:pt x="1000125" y="1685925"/>
                    <a:pt x="228600" y="1771650"/>
                    <a:pt x="228600" y="1771650"/>
                  </a:cubicBezTo>
                  <a:lnTo>
                    <a:pt x="228600" y="177165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8" name="자유형 80"/>
            <p:cNvSpPr/>
            <p:nvPr/>
          </p:nvSpPr>
          <p:spPr>
            <a:xfrm>
              <a:off x="5947073" y="1468214"/>
              <a:ext cx="294717" cy="35216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9" name="타원 81"/>
            <p:cNvSpPr/>
            <p:nvPr/>
          </p:nvSpPr>
          <p:spPr>
            <a:xfrm>
              <a:off x="5911937" y="143129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0" name="타원 82"/>
            <p:cNvSpPr/>
            <p:nvPr/>
          </p:nvSpPr>
          <p:spPr>
            <a:xfrm>
              <a:off x="5166490"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1" name="타원 83"/>
            <p:cNvSpPr/>
            <p:nvPr/>
          </p:nvSpPr>
          <p:spPr>
            <a:xfrm>
              <a:off x="7123288" y="138404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2" name="타원 84"/>
            <p:cNvSpPr/>
            <p:nvPr/>
          </p:nvSpPr>
          <p:spPr>
            <a:xfrm>
              <a:off x="7654684" y="1231961"/>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3" name="타원 85"/>
            <p:cNvSpPr/>
            <p:nvPr/>
          </p:nvSpPr>
          <p:spPr>
            <a:xfrm>
              <a:off x="6564202"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247" name="TextBox 246"/>
          <p:cNvSpPr txBox="1"/>
          <p:nvPr/>
        </p:nvSpPr>
        <p:spPr>
          <a:xfrm>
            <a:off x="1211273" y="5662871"/>
            <a:ext cx="86209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Speed</a:t>
            </a:r>
            <a:endParaRPr lang="ko-KR" altLang="en-US" sz="2000" i="1" dirty="0">
              <a:solidFill>
                <a:srgbClr val="000000"/>
              </a:solidFill>
              <a:latin typeface="Gill Sans"/>
              <a:cs typeface="Gill Sans"/>
            </a:endParaRPr>
          </a:p>
        </p:txBody>
      </p:sp>
      <p:sp>
        <p:nvSpPr>
          <p:cNvPr id="3" name="TextBox 2"/>
          <p:cNvSpPr txBox="1"/>
          <p:nvPr/>
        </p:nvSpPr>
        <p:spPr>
          <a:xfrm>
            <a:off x="9423876" y="6734752"/>
            <a:ext cx="184666" cy="369332"/>
          </a:xfrm>
          <a:prstGeom prst="rect">
            <a:avLst/>
          </a:prstGeom>
          <a:noFill/>
        </p:spPr>
        <p:txBody>
          <a:bodyPr wrap="none" rtlCol="0">
            <a:spAutoFit/>
          </a:bodyPr>
          <a:lstStyle/>
          <a:p>
            <a:endParaRPr lang="en-US" dirty="0"/>
          </a:p>
        </p:txBody>
      </p:sp>
      <p:sp>
        <p:nvSpPr>
          <p:cNvPr id="425" name="Rectangle 424"/>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6" name="TextBox 425"/>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
        <p:nvSpPr>
          <p:cNvPr id="214" name="TextBox 213"/>
          <p:cNvSpPr txBox="1"/>
          <p:nvPr/>
        </p:nvSpPr>
        <p:spPr>
          <a:xfrm>
            <a:off x="888293" y="5004875"/>
            <a:ext cx="118507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Curviness</a:t>
            </a:r>
            <a:endParaRPr lang="ko-KR" altLang="en-US" sz="2000" i="1" dirty="0">
              <a:solidFill>
                <a:srgbClr val="000000"/>
              </a:solidFill>
              <a:latin typeface="Gill Sans"/>
              <a:cs typeface="Gill Sans"/>
            </a:endParaRPr>
          </a:p>
        </p:txBody>
      </p:sp>
      <p:sp>
        <p:nvSpPr>
          <p:cNvPr id="420" name="TextBox 419"/>
          <p:cNvSpPr txBox="1"/>
          <p:nvPr/>
        </p:nvSpPr>
        <p:spPr>
          <a:xfrm>
            <a:off x="195894" y="4294589"/>
            <a:ext cx="1993467" cy="417098"/>
          </a:xfrm>
          <a:prstGeom prst="rect">
            <a:avLst/>
          </a:prstGeom>
          <a:noFill/>
          <a:ln>
            <a:noFill/>
          </a:ln>
        </p:spPr>
        <p:txBody>
          <a:bodyPr wrap="none" lIns="108265" tIns="54132" rIns="108265" bIns="54132" rtlCol="0">
            <a:spAutoFit/>
          </a:bodyPr>
          <a:lstStyle/>
          <a:p>
            <a:r>
              <a:rPr lang="en-US" altLang="ko-KR" sz="2000" i="1" dirty="0">
                <a:solidFill>
                  <a:srgbClr val="000000"/>
                </a:solidFill>
                <a:latin typeface="Gill Sans"/>
                <a:cs typeface="Gill Sans"/>
              </a:rPr>
              <a:t>Pattern </a:t>
            </a:r>
            <a:r>
              <a:rPr lang="en-US" altLang="ko-KR" sz="2000" i="1" dirty="0" smtClean="0">
                <a:solidFill>
                  <a:srgbClr val="000000"/>
                </a:solidFill>
                <a:latin typeface="Gill Sans"/>
                <a:cs typeface="Gill Sans"/>
              </a:rPr>
              <a:t>Repetition</a:t>
            </a:r>
            <a:endParaRPr lang="ko-KR" altLang="en-US" sz="2000" i="1" dirty="0">
              <a:solidFill>
                <a:srgbClr val="000000"/>
              </a:solidFill>
              <a:latin typeface="Gill Sans"/>
              <a:cs typeface="Gill Sans"/>
            </a:endParaRPr>
          </a:p>
        </p:txBody>
      </p:sp>
      <p:sp>
        <p:nvSpPr>
          <p:cNvPr id="16" name="TextBox 15"/>
          <p:cNvSpPr txBox="1"/>
          <p:nvPr/>
        </p:nvSpPr>
        <p:spPr>
          <a:xfrm>
            <a:off x="1973370" y="2525044"/>
            <a:ext cx="184666" cy="369332"/>
          </a:xfrm>
          <a:prstGeom prst="rect">
            <a:avLst/>
          </a:prstGeom>
          <a:noFill/>
        </p:spPr>
        <p:txBody>
          <a:bodyPr wrap="none" rtlCol="0">
            <a:spAutoFit/>
          </a:bodyPr>
          <a:lstStyle/>
          <a:p>
            <a:endParaRPr lang="en-US" dirty="0"/>
          </a:p>
        </p:txBody>
      </p:sp>
      <p:sp>
        <p:nvSpPr>
          <p:cNvPr id="251" name="Rectangle 250"/>
          <p:cNvSpPr/>
          <p:nvPr/>
        </p:nvSpPr>
        <p:spPr>
          <a:xfrm>
            <a:off x="974301" y="1012050"/>
            <a:ext cx="3753383" cy="954107"/>
          </a:xfrm>
          <a:prstGeom prst="rect">
            <a:avLst/>
          </a:prstGeom>
        </p:spPr>
        <p:txBody>
          <a:bodyPr wrap="square">
            <a:spAutoFit/>
          </a:bodyPr>
          <a:lstStyle/>
          <a:p>
            <a:r>
              <a:rPr lang="en-US" sz="2800" dirty="0" smtClean="0">
                <a:solidFill>
                  <a:srgbClr val="262626"/>
                </a:solidFill>
                <a:latin typeface="Gill Sans Light"/>
                <a:cs typeface="Gill Sans Light"/>
              </a:rPr>
              <a:t>6 features from </a:t>
            </a:r>
            <a:r>
              <a:rPr lang="en-US" sz="2800" dirty="0" err="1" smtClean="0">
                <a:solidFill>
                  <a:srgbClr val="262626"/>
                </a:solidFill>
                <a:latin typeface="Gill Sans Light"/>
                <a:cs typeface="Gill Sans Light"/>
              </a:rPr>
              <a:t>Rubine’s</a:t>
            </a:r>
            <a:r>
              <a:rPr lang="en-US" sz="2800" dirty="0">
                <a:solidFill>
                  <a:srgbClr val="262626"/>
                </a:solidFill>
                <a:latin typeface="Gill Sans Light"/>
                <a:cs typeface="Gill Sans Light"/>
              </a:rPr>
              <a:t> </a:t>
            </a:r>
            <a:endParaRPr lang="en-US" sz="2800" dirty="0" smtClean="0">
              <a:solidFill>
                <a:srgbClr val="262626"/>
              </a:solidFill>
              <a:latin typeface="Gill Sans Light"/>
              <a:cs typeface="Gill Sans Light"/>
            </a:endParaRPr>
          </a:p>
          <a:p>
            <a:r>
              <a:rPr lang="en-US" sz="2800" dirty="0" smtClean="0">
                <a:solidFill>
                  <a:srgbClr val="262626"/>
                </a:solidFill>
                <a:latin typeface="Gill Sans Light"/>
                <a:cs typeface="Gill Sans Light"/>
              </a:rPr>
              <a:t>recognizer </a:t>
            </a:r>
            <a:r>
              <a:rPr lang="en-US" sz="2000" dirty="0" smtClean="0">
                <a:solidFill>
                  <a:srgbClr val="262626"/>
                </a:solidFill>
                <a:latin typeface="Gill Sans Light"/>
                <a:cs typeface="Gill Sans Light"/>
              </a:rPr>
              <a:t>[</a:t>
            </a:r>
            <a:r>
              <a:rPr lang="en-US" sz="2000" dirty="0" err="1" smtClean="0">
                <a:solidFill>
                  <a:srgbClr val="262626"/>
                </a:solidFill>
                <a:latin typeface="Gill Sans Light"/>
                <a:cs typeface="Gill Sans Light"/>
              </a:rPr>
              <a:t>Rubine</a:t>
            </a:r>
            <a:r>
              <a:rPr lang="en-US" sz="2000" dirty="0" smtClean="0">
                <a:solidFill>
                  <a:srgbClr val="262626"/>
                </a:solidFill>
                <a:latin typeface="Gill Sans Light"/>
                <a:cs typeface="Gill Sans Light"/>
              </a:rPr>
              <a:t>. 1991]</a:t>
            </a:r>
            <a:endParaRPr lang="en-US" sz="2000" dirty="0">
              <a:solidFill>
                <a:srgbClr val="262626"/>
              </a:solidFill>
              <a:latin typeface="Gill Sans Light"/>
              <a:cs typeface="Gill Sans Light"/>
            </a:endParaRPr>
          </a:p>
        </p:txBody>
      </p:sp>
    </p:spTree>
    <p:extLst>
      <p:ext uri="{BB962C8B-B14F-4D97-AF65-F5344CB8AC3E}">
        <p14:creationId xmlns:p14="http://schemas.microsoft.com/office/powerpoint/2010/main" val="3494437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5366" y="345541"/>
            <a:ext cx="5326098" cy="584776"/>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Gesture Features Judged</a:t>
            </a:r>
          </a:p>
        </p:txBody>
      </p:sp>
      <p:sp>
        <p:nvSpPr>
          <p:cNvPr id="409" name="TextBox 408"/>
          <p:cNvSpPr txBox="1"/>
          <p:nvPr/>
        </p:nvSpPr>
        <p:spPr>
          <a:xfrm>
            <a:off x="717223" y="2089160"/>
            <a:ext cx="135614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Orientation</a:t>
            </a:r>
            <a:endParaRPr lang="ko-KR" altLang="en-US" sz="2000" i="1" dirty="0">
              <a:solidFill>
                <a:srgbClr val="000000"/>
              </a:solidFill>
              <a:latin typeface="Gill Sans"/>
              <a:cs typeface="Gill Sans"/>
            </a:endParaRPr>
          </a:p>
        </p:txBody>
      </p:sp>
      <p:grpSp>
        <p:nvGrpSpPr>
          <p:cNvPr id="12" name="Group 11"/>
          <p:cNvGrpSpPr/>
          <p:nvPr/>
        </p:nvGrpSpPr>
        <p:grpSpPr>
          <a:xfrm>
            <a:off x="2098378" y="2067755"/>
            <a:ext cx="2849435" cy="620554"/>
            <a:chOff x="651892" y="1195046"/>
            <a:chExt cx="3415188" cy="743765"/>
          </a:xfrm>
        </p:grpSpPr>
        <p:sp>
          <p:nvSpPr>
            <p:cNvPr id="408" name="모서리가 둥근 직사각형 13"/>
            <p:cNvSpPr/>
            <p:nvPr/>
          </p:nvSpPr>
          <p:spPr>
            <a:xfrm>
              <a:off x="651892" y="1195046"/>
              <a:ext cx="3415188" cy="743765"/>
            </a:xfrm>
            <a:prstGeom prst="roundRect">
              <a:avLst/>
            </a:prstGeom>
            <a:solidFill>
              <a:schemeClr val="tx1"/>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0" name="자유형 46"/>
            <p:cNvSpPr/>
            <p:nvPr/>
          </p:nvSpPr>
          <p:spPr>
            <a:xfrm>
              <a:off x="831639" y="1431830"/>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1" name="자유형 48"/>
            <p:cNvSpPr/>
            <p:nvPr/>
          </p:nvSpPr>
          <p:spPr>
            <a:xfrm rot="7267019">
              <a:off x="1439522" y="1344605"/>
              <a:ext cx="251228" cy="45547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2" name="자유형 50"/>
            <p:cNvSpPr/>
            <p:nvPr/>
          </p:nvSpPr>
          <p:spPr>
            <a:xfrm rot="16405550">
              <a:off x="2329812" y="1366114"/>
              <a:ext cx="288706" cy="48155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3" name="자유형 52"/>
            <p:cNvSpPr/>
            <p:nvPr/>
          </p:nvSpPr>
          <p:spPr>
            <a:xfrm rot="3434864">
              <a:off x="2950184" y="1325779"/>
              <a:ext cx="234260" cy="491645"/>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4" name="자유형 54"/>
            <p:cNvSpPr/>
            <p:nvPr/>
          </p:nvSpPr>
          <p:spPr>
            <a:xfrm rot="8883597">
              <a:off x="3474104" y="1467876"/>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5" name="타원 284"/>
            <p:cNvSpPr/>
            <p:nvPr/>
          </p:nvSpPr>
          <p:spPr>
            <a:xfrm>
              <a:off x="789896" y="1427472"/>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6" name="타원 286"/>
            <p:cNvSpPr/>
            <p:nvPr/>
          </p:nvSpPr>
          <p:spPr>
            <a:xfrm>
              <a:off x="1791924" y="1569656"/>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7" name="타원 287"/>
            <p:cNvSpPr/>
            <p:nvPr/>
          </p:nvSpPr>
          <p:spPr>
            <a:xfrm>
              <a:off x="2191262"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8" name="타원 288"/>
            <p:cNvSpPr/>
            <p:nvPr/>
          </p:nvSpPr>
          <p:spPr>
            <a:xfrm>
              <a:off x="2877639" y="1785899"/>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9" name="타원 289"/>
            <p:cNvSpPr/>
            <p:nvPr/>
          </p:nvSpPr>
          <p:spPr>
            <a:xfrm>
              <a:off x="3785674"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grpSp>
        <p:nvGrpSpPr>
          <p:cNvPr id="15" name="Group 14"/>
          <p:cNvGrpSpPr/>
          <p:nvPr/>
        </p:nvGrpSpPr>
        <p:grpSpPr>
          <a:xfrm>
            <a:off x="2098378" y="4929646"/>
            <a:ext cx="2883963" cy="613231"/>
            <a:chOff x="4994809" y="2289889"/>
            <a:chExt cx="3456572" cy="734988"/>
          </a:xfrm>
        </p:grpSpPr>
        <p:sp>
          <p:nvSpPr>
            <p:cNvPr id="215" name="모서리가 둥근 직사각형 28"/>
            <p:cNvSpPr/>
            <p:nvPr/>
          </p:nvSpPr>
          <p:spPr>
            <a:xfrm>
              <a:off x="4994809" y="2289889"/>
              <a:ext cx="3456572"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8" name="자유형 290"/>
            <p:cNvSpPr/>
            <p:nvPr/>
          </p:nvSpPr>
          <p:spPr>
            <a:xfrm>
              <a:off x="6058014" y="2448455"/>
              <a:ext cx="334610" cy="394768"/>
            </a:xfrm>
            <a:custGeom>
              <a:avLst/>
              <a:gdLst>
                <a:gd name="connsiteX0" fmla="*/ 0 w 1014413"/>
                <a:gd name="connsiteY0" fmla="*/ 0 h 1143000"/>
                <a:gd name="connsiteX1" fmla="*/ 828675 w 1014413"/>
                <a:gd name="connsiteY1" fmla="*/ 285750 h 1143000"/>
                <a:gd name="connsiteX2" fmla="*/ 228600 w 1014413"/>
                <a:gd name="connsiteY2" fmla="*/ 471487 h 1143000"/>
                <a:gd name="connsiteX3" fmla="*/ 800100 w 1014413"/>
                <a:gd name="connsiteY3" fmla="*/ 671512 h 1143000"/>
                <a:gd name="connsiteX4" fmla="*/ 185738 w 1014413"/>
                <a:gd name="connsiteY4" fmla="*/ 914400 h 1143000"/>
                <a:gd name="connsiteX5" fmla="*/ 1014413 w 1014413"/>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1143000">
                  <a:moveTo>
                    <a:pt x="0" y="0"/>
                  </a:moveTo>
                  <a:lnTo>
                    <a:pt x="828675" y="285750"/>
                  </a:lnTo>
                  <a:lnTo>
                    <a:pt x="228600" y="471487"/>
                  </a:lnTo>
                  <a:lnTo>
                    <a:pt x="800100" y="671512"/>
                  </a:lnTo>
                  <a:lnTo>
                    <a:pt x="185738" y="914400"/>
                  </a:lnTo>
                  <a:lnTo>
                    <a:pt x="1014413" y="114300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9" name="자유형 291"/>
            <p:cNvSpPr/>
            <p:nvPr/>
          </p:nvSpPr>
          <p:spPr>
            <a:xfrm>
              <a:off x="7917631" y="2498634"/>
              <a:ext cx="339322" cy="3923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30" name="타원 292"/>
            <p:cNvSpPr/>
            <p:nvPr/>
          </p:nvSpPr>
          <p:spPr>
            <a:xfrm>
              <a:off x="7911801" y="2453640"/>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1" name="타원 293"/>
            <p:cNvSpPr/>
            <p:nvPr/>
          </p:nvSpPr>
          <p:spPr>
            <a:xfrm>
              <a:off x="6039913" y="2451129"/>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2" name="자유형 294"/>
            <p:cNvSpPr/>
            <p:nvPr/>
          </p:nvSpPr>
          <p:spPr>
            <a:xfrm>
              <a:off x="7299595" y="2521492"/>
              <a:ext cx="337808" cy="369442"/>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3" name="자유형 295"/>
            <p:cNvSpPr/>
            <p:nvPr/>
          </p:nvSpPr>
          <p:spPr>
            <a:xfrm>
              <a:off x="6694949" y="2448456"/>
              <a:ext cx="304247" cy="431512"/>
            </a:xfrm>
            <a:custGeom>
              <a:avLst/>
              <a:gdLst>
                <a:gd name="connsiteX0" fmla="*/ 127959 w 1199072"/>
                <a:gd name="connsiteY0" fmla="*/ 337868 h 1249393"/>
                <a:gd name="connsiteX1" fmla="*/ 378125 w 1199072"/>
                <a:gd name="connsiteY1" fmla="*/ 44570 h 1249393"/>
                <a:gd name="connsiteX2" fmla="*/ 869830 w 1199072"/>
                <a:gd name="connsiteY2" fmla="*/ 70450 h 1249393"/>
                <a:gd name="connsiteX3" fmla="*/ 1102744 w 1199072"/>
                <a:gd name="connsiteY3" fmla="*/ 234351 h 1249393"/>
                <a:gd name="connsiteX4" fmla="*/ 1050985 w 1199072"/>
                <a:gd name="connsiteY4" fmla="*/ 450012 h 1249393"/>
                <a:gd name="connsiteX5" fmla="*/ 214223 w 1199072"/>
                <a:gd name="connsiteY5" fmla="*/ 441385 h 1249393"/>
                <a:gd name="connsiteX6" fmla="*/ 205596 w 1199072"/>
                <a:gd name="connsiteY6" fmla="*/ 682925 h 1249393"/>
                <a:gd name="connsiteX7" fmla="*/ 1007853 w 1199072"/>
                <a:gd name="connsiteY7" fmla="*/ 657046 h 1249393"/>
                <a:gd name="connsiteX8" fmla="*/ 1007853 w 1199072"/>
                <a:gd name="connsiteY8" fmla="*/ 846827 h 1249393"/>
                <a:gd name="connsiteX9" fmla="*/ 136585 w 1199072"/>
                <a:gd name="connsiteY9" fmla="*/ 855453 h 1249393"/>
                <a:gd name="connsiteX10" fmla="*/ 188344 w 1199072"/>
                <a:gd name="connsiteY10" fmla="*/ 1122872 h 1249393"/>
                <a:gd name="connsiteX11" fmla="*/ 869830 w 1199072"/>
                <a:gd name="connsiteY11" fmla="*/ 1226389 h 1249393"/>
                <a:gd name="connsiteX12" fmla="*/ 1119996 w 1199072"/>
                <a:gd name="connsiteY12" fmla="*/ 984850 h 124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9072" h="1249393">
                  <a:moveTo>
                    <a:pt x="127959" y="337868"/>
                  </a:moveTo>
                  <a:cubicBezTo>
                    <a:pt x="191219" y="213504"/>
                    <a:pt x="254480" y="89140"/>
                    <a:pt x="378125" y="44570"/>
                  </a:cubicBezTo>
                  <a:cubicBezTo>
                    <a:pt x="501770" y="0"/>
                    <a:pt x="749060" y="38820"/>
                    <a:pt x="869830" y="70450"/>
                  </a:cubicBezTo>
                  <a:cubicBezTo>
                    <a:pt x="990600" y="102080"/>
                    <a:pt x="1072552" y="171091"/>
                    <a:pt x="1102744" y="234351"/>
                  </a:cubicBezTo>
                  <a:cubicBezTo>
                    <a:pt x="1132937" y="297611"/>
                    <a:pt x="1199072" y="415506"/>
                    <a:pt x="1050985" y="450012"/>
                  </a:cubicBezTo>
                  <a:cubicBezTo>
                    <a:pt x="902898" y="484518"/>
                    <a:pt x="355121" y="402566"/>
                    <a:pt x="214223" y="441385"/>
                  </a:cubicBezTo>
                  <a:cubicBezTo>
                    <a:pt x="73325" y="480204"/>
                    <a:pt x="73324" y="646982"/>
                    <a:pt x="205596" y="682925"/>
                  </a:cubicBezTo>
                  <a:cubicBezTo>
                    <a:pt x="337868" y="718868"/>
                    <a:pt x="874144" y="629729"/>
                    <a:pt x="1007853" y="657046"/>
                  </a:cubicBezTo>
                  <a:cubicBezTo>
                    <a:pt x="1141562" y="684363"/>
                    <a:pt x="1153064" y="813759"/>
                    <a:pt x="1007853" y="846827"/>
                  </a:cubicBezTo>
                  <a:cubicBezTo>
                    <a:pt x="862642" y="879895"/>
                    <a:pt x="273170" y="809445"/>
                    <a:pt x="136585" y="855453"/>
                  </a:cubicBezTo>
                  <a:cubicBezTo>
                    <a:pt x="0" y="901461"/>
                    <a:pt x="66137" y="1061049"/>
                    <a:pt x="188344" y="1122872"/>
                  </a:cubicBezTo>
                  <a:cubicBezTo>
                    <a:pt x="310551" y="1184695"/>
                    <a:pt x="714555" y="1249393"/>
                    <a:pt x="869830" y="1226389"/>
                  </a:cubicBezTo>
                  <a:cubicBezTo>
                    <a:pt x="1025105" y="1203385"/>
                    <a:pt x="1072550" y="1094117"/>
                    <a:pt x="1119996" y="9848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4" name="타원 298"/>
            <p:cNvSpPr/>
            <p:nvPr/>
          </p:nvSpPr>
          <p:spPr>
            <a:xfrm>
              <a:off x="7335079" y="2501678"/>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5" name="타원 299"/>
            <p:cNvSpPr/>
            <p:nvPr/>
          </p:nvSpPr>
          <p:spPr>
            <a:xfrm>
              <a:off x="6696872" y="2526193"/>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6" name="자유형 180"/>
            <p:cNvSpPr/>
            <p:nvPr/>
          </p:nvSpPr>
          <p:spPr>
            <a:xfrm>
              <a:off x="5334492" y="2503765"/>
              <a:ext cx="251936" cy="387170"/>
            </a:xfrm>
            <a:custGeom>
              <a:avLst/>
              <a:gdLst>
                <a:gd name="connsiteX0" fmla="*/ 24130 w 929640"/>
                <a:gd name="connsiteY0" fmla="*/ 262890 h 1127760"/>
                <a:gd name="connsiteX1" fmla="*/ 85090 w 929640"/>
                <a:gd name="connsiteY1" fmla="*/ 118110 h 1127760"/>
                <a:gd name="connsiteX2" fmla="*/ 344170 w 929640"/>
                <a:gd name="connsiteY2" fmla="*/ 19050 h 1127760"/>
                <a:gd name="connsiteX3" fmla="*/ 572770 w 929640"/>
                <a:gd name="connsiteY3" fmla="*/ 19050 h 1127760"/>
                <a:gd name="connsiteX4" fmla="*/ 831850 w 929640"/>
                <a:gd name="connsiteY4" fmla="*/ 133350 h 1127760"/>
                <a:gd name="connsiteX5" fmla="*/ 877570 w 929640"/>
                <a:gd name="connsiteY5" fmla="*/ 278130 h 1127760"/>
                <a:gd name="connsiteX6" fmla="*/ 763270 w 929640"/>
                <a:gd name="connsiteY6" fmla="*/ 354330 h 1127760"/>
                <a:gd name="connsiteX7" fmla="*/ 443230 w 929640"/>
                <a:gd name="connsiteY7" fmla="*/ 300990 h 1127760"/>
                <a:gd name="connsiteX8" fmla="*/ 138430 w 929640"/>
                <a:gd name="connsiteY8" fmla="*/ 293370 h 1127760"/>
                <a:gd name="connsiteX9" fmla="*/ 16510 w 929640"/>
                <a:gd name="connsiteY9" fmla="*/ 361950 h 1127760"/>
                <a:gd name="connsiteX10" fmla="*/ 62230 w 929640"/>
                <a:gd name="connsiteY10" fmla="*/ 521970 h 1127760"/>
                <a:gd name="connsiteX11" fmla="*/ 336550 w 929640"/>
                <a:gd name="connsiteY11" fmla="*/ 590550 h 1127760"/>
                <a:gd name="connsiteX12" fmla="*/ 603250 w 929640"/>
                <a:gd name="connsiteY12" fmla="*/ 552450 h 1127760"/>
                <a:gd name="connsiteX13" fmla="*/ 770890 w 929640"/>
                <a:gd name="connsiteY13" fmla="*/ 491490 h 1127760"/>
                <a:gd name="connsiteX14" fmla="*/ 908050 w 929640"/>
                <a:gd name="connsiteY14" fmla="*/ 590550 h 1127760"/>
                <a:gd name="connsiteX15" fmla="*/ 900430 w 929640"/>
                <a:gd name="connsiteY15" fmla="*/ 727710 h 1127760"/>
                <a:gd name="connsiteX16" fmla="*/ 763270 w 929640"/>
                <a:gd name="connsiteY16" fmla="*/ 811530 h 1127760"/>
                <a:gd name="connsiteX17" fmla="*/ 420370 w 929640"/>
                <a:gd name="connsiteY17" fmla="*/ 750570 h 1127760"/>
                <a:gd name="connsiteX18" fmla="*/ 85090 w 929640"/>
                <a:gd name="connsiteY18" fmla="*/ 704850 h 1127760"/>
                <a:gd name="connsiteX19" fmla="*/ 1270 w 929640"/>
                <a:gd name="connsiteY19" fmla="*/ 834390 h 1127760"/>
                <a:gd name="connsiteX20" fmla="*/ 77470 w 929640"/>
                <a:gd name="connsiteY20" fmla="*/ 1009650 h 1127760"/>
                <a:gd name="connsiteX21" fmla="*/ 435610 w 929640"/>
                <a:gd name="connsiteY21" fmla="*/ 1116330 h 1127760"/>
                <a:gd name="connsiteX22" fmla="*/ 763270 w 929640"/>
                <a:gd name="connsiteY22" fmla="*/ 1078230 h 1127760"/>
                <a:gd name="connsiteX23" fmla="*/ 900430 w 929640"/>
                <a:gd name="connsiteY23" fmla="*/ 918210 h 112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29640" h="1127760">
                  <a:moveTo>
                    <a:pt x="24130" y="262890"/>
                  </a:moveTo>
                  <a:cubicBezTo>
                    <a:pt x="27940" y="210820"/>
                    <a:pt x="31750" y="158750"/>
                    <a:pt x="85090" y="118110"/>
                  </a:cubicBezTo>
                  <a:cubicBezTo>
                    <a:pt x="138430" y="77470"/>
                    <a:pt x="262890" y="35560"/>
                    <a:pt x="344170" y="19050"/>
                  </a:cubicBezTo>
                  <a:cubicBezTo>
                    <a:pt x="425450" y="2540"/>
                    <a:pt x="491490" y="0"/>
                    <a:pt x="572770" y="19050"/>
                  </a:cubicBezTo>
                  <a:cubicBezTo>
                    <a:pt x="654050" y="38100"/>
                    <a:pt x="781050" y="90170"/>
                    <a:pt x="831850" y="133350"/>
                  </a:cubicBezTo>
                  <a:cubicBezTo>
                    <a:pt x="882650" y="176530"/>
                    <a:pt x="889000" y="241300"/>
                    <a:pt x="877570" y="278130"/>
                  </a:cubicBezTo>
                  <a:cubicBezTo>
                    <a:pt x="866140" y="314960"/>
                    <a:pt x="835660" y="350520"/>
                    <a:pt x="763270" y="354330"/>
                  </a:cubicBezTo>
                  <a:cubicBezTo>
                    <a:pt x="690880" y="358140"/>
                    <a:pt x="547370" y="311150"/>
                    <a:pt x="443230" y="300990"/>
                  </a:cubicBezTo>
                  <a:cubicBezTo>
                    <a:pt x="339090" y="290830"/>
                    <a:pt x="209550" y="283210"/>
                    <a:pt x="138430" y="293370"/>
                  </a:cubicBezTo>
                  <a:cubicBezTo>
                    <a:pt x="67310" y="303530"/>
                    <a:pt x="29210" y="323850"/>
                    <a:pt x="16510" y="361950"/>
                  </a:cubicBezTo>
                  <a:cubicBezTo>
                    <a:pt x="3810" y="400050"/>
                    <a:pt x="8890" y="483870"/>
                    <a:pt x="62230" y="521970"/>
                  </a:cubicBezTo>
                  <a:cubicBezTo>
                    <a:pt x="115570" y="560070"/>
                    <a:pt x="246380" y="585470"/>
                    <a:pt x="336550" y="590550"/>
                  </a:cubicBezTo>
                  <a:cubicBezTo>
                    <a:pt x="426720" y="595630"/>
                    <a:pt x="530860" y="568960"/>
                    <a:pt x="603250" y="552450"/>
                  </a:cubicBezTo>
                  <a:cubicBezTo>
                    <a:pt x="675640" y="535940"/>
                    <a:pt x="720090" y="485140"/>
                    <a:pt x="770890" y="491490"/>
                  </a:cubicBezTo>
                  <a:cubicBezTo>
                    <a:pt x="821690" y="497840"/>
                    <a:pt x="886460" y="551180"/>
                    <a:pt x="908050" y="590550"/>
                  </a:cubicBezTo>
                  <a:cubicBezTo>
                    <a:pt x="929640" y="629920"/>
                    <a:pt x="924560" y="690880"/>
                    <a:pt x="900430" y="727710"/>
                  </a:cubicBezTo>
                  <a:cubicBezTo>
                    <a:pt x="876300" y="764540"/>
                    <a:pt x="843280" y="807720"/>
                    <a:pt x="763270" y="811530"/>
                  </a:cubicBezTo>
                  <a:cubicBezTo>
                    <a:pt x="683260" y="815340"/>
                    <a:pt x="533400" y="768350"/>
                    <a:pt x="420370" y="750570"/>
                  </a:cubicBezTo>
                  <a:cubicBezTo>
                    <a:pt x="307340" y="732790"/>
                    <a:pt x="154940" y="690880"/>
                    <a:pt x="85090" y="704850"/>
                  </a:cubicBezTo>
                  <a:cubicBezTo>
                    <a:pt x="15240" y="718820"/>
                    <a:pt x="2540" y="783590"/>
                    <a:pt x="1270" y="834390"/>
                  </a:cubicBezTo>
                  <a:cubicBezTo>
                    <a:pt x="0" y="885190"/>
                    <a:pt x="5080" y="962660"/>
                    <a:pt x="77470" y="1009650"/>
                  </a:cubicBezTo>
                  <a:cubicBezTo>
                    <a:pt x="149860" y="1056640"/>
                    <a:pt x="321310" y="1104900"/>
                    <a:pt x="435610" y="1116330"/>
                  </a:cubicBezTo>
                  <a:cubicBezTo>
                    <a:pt x="549910" y="1127760"/>
                    <a:pt x="685800" y="1111250"/>
                    <a:pt x="763270" y="1078230"/>
                  </a:cubicBezTo>
                  <a:cubicBezTo>
                    <a:pt x="840740" y="1045210"/>
                    <a:pt x="870585" y="981710"/>
                    <a:pt x="900430" y="91821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7" name="타원 181"/>
            <p:cNvSpPr/>
            <p:nvPr/>
          </p:nvSpPr>
          <p:spPr>
            <a:xfrm>
              <a:off x="5284105" y="2559074"/>
              <a:ext cx="85658" cy="5531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grpSp>
        <p:nvGrpSpPr>
          <p:cNvPr id="9" name="Group 8"/>
          <p:cNvGrpSpPr/>
          <p:nvPr/>
        </p:nvGrpSpPr>
        <p:grpSpPr>
          <a:xfrm>
            <a:off x="2098378" y="2779541"/>
            <a:ext cx="2845887" cy="613231"/>
            <a:chOff x="656144" y="2289889"/>
            <a:chExt cx="3410936" cy="734988"/>
          </a:xfrm>
        </p:grpSpPr>
        <p:sp>
          <p:nvSpPr>
            <p:cNvPr id="396" name="모서리가 둥근 직사각형 27"/>
            <p:cNvSpPr/>
            <p:nvPr/>
          </p:nvSpPr>
          <p:spPr>
            <a:xfrm>
              <a:off x="656144" y="2289889"/>
              <a:ext cx="3410936"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7" name="자유형 66"/>
            <p:cNvSpPr/>
            <p:nvPr/>
          </p:nvSpPr>
          <p:spPr>
            <a:xfrm>
              <a:off x="2756596" y="2475789"/>
              <a:ext cx="291181" cy="342372"/>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8" name="타원 67"/>
            <p:cNvSpPr/>
            <p:nvPr/>
          </p:nvSpPr>
          <p:spPr>
            <a:xfrm>
              <a:off x="2727299" y="242769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9" name="자유형 68"/>
            <p:cNvSpPr/>
            <p:nvPr/>
          </p:nvSpPr>
          <p:spPr>
            <a:xfrm>
              <a:off x="3289147" y="2427699"/>
              <a:ext cx="377458" cy="48233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0" name="자유형 69"/>
            <p:cNvSpPr/>
            <p:nvPr/>
          </p:nvSpPr>
          <p:spPr>
            <a:xfrm>
              <a:off x="2283556" y="2542541"/>
              <a:ext cx="140198" cy="27562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1" name="자유형 70"/>
            <p:cNvSpPr/>
            <p:nvPr/>
          </p:nvSpPr>
          <p:spPr>
            <a:xfrm>
              <a:off x="1427106" y="2381762"/>
              <a:ext cx="582364" cy="57421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2" name="자유형 71"/>
            <p:cNvSpPr/>
            <p:nvPr/>
          </p:nvSpPr>
          <p:spPr>
            <a:xfrm>
              <a:off x="1080950" y="2611446"/>
              <a:ext cx="53922" cy="16077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3" name="타원 72"/>
            <p:cNvSpPr/>
            <p:nvPr/>
          </p:nvSpPr>
          <p:spPr>
            <a:xfrm>
              <a:off x="2279841" y="251957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4" name="타원 73"/>
            <p:cNvSpPr/>
            <p:nvPr/>
          </p:nvSpPr>
          <p:spPr>
            <a:xfrm>
              <a:off x="1392385" y="2335825"/>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5" name="타원 74"/>
            <p:cNvSpPr/>
            <p:nvPr/>
          </p:nvSpPr>
          <p:spPr>
            <a:xfrm>
              <a:off x="3252322" y="238176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6" name="타원 75"/>
            <p:cNvSpPr/>
            <p:nvPr/>
          </p:nvSpPr>
          <p:spPr>
            <a:xfrm>
              <a:off x="1021109" y="256550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407" name="TextBox 406"/>
          <p:cNvSpPr txBox="1"/>
          <p:nvPr/>
        </p:nvSpPr>
        <p:spPr>
          <a:xfrm>
            <a:off x="1299689" y="2856194"/>
            <a:ext cx="773682"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Scale</a:t>
            </a:r>
            <a:endParaRPr lang="ko-KR" altLang="en-US" sz="2000" i="1" dirty="0">
              <a:latin typeface="Gill Sans"/>
              <a:cs typeface="Gill Sans"/>
            </a:endParaRPr>
          </a:p>
        </p:txBody>
      </p:sp>
      <p:grpSp>
        <p:nvGrpSpPr>
          <p:cNvPr id="8" name="Group 7"/>
          <p:cNvGrpSpPr/>
          <p:nvPr/>
        </p:nvGrpSpPr>
        <p:grpSpPr>
          <a:xfrm>
            <a:off x="2098378" y="3484004"/>
            <a:ext cx="2845887" cy="632405"/>
            <a:chOff x="656144" y="3428270"/>
            <a:chExt cx="3410935" cy="757968"/>
          </a:xfrm>
        </p:grpSpPr>
        <p:sp>
          <p:nvSpPr>
            <p:cNvPr id="385" name="모서리가 둥근 직사각형 35"/>
            <p:cNvSpPr/>
            <p:nvPr/>
          </p:nvSpPr>
          <p:spPr>
            <a:xfrm>
              <a:off x="656144" y="3428270"/>
              <a:ext cx="3410935" cy="75796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6" name="자유형 56"/>
            <p:cNvSpPr/>
            <p:nvPr/>
          </p:nvSpPr>
          <p:spPr>
            <a:xfrm>
              <a:off x="1553759" y="3716949"/>
              <a:ext cx="291181"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7" name="타원 57"/>
            <p:cNvSpPr/>
            <p:nvPr/>
          </p:nvSpPr>
          <p:spPr>
            <a:xfrm>
              <a:off x="1544289" y="3712507"/>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8" name="자유형 58"/>
            <p:cNvSpPr/>
            <p:nvPr/>
          </p:nvSpPr>
          <p:spPr>
            <a:xfrm>
              <a:off x="995595" y="3807253"/>
              <a:ext cx="291181" cy="14211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9" name="타원 59"/>
            <p:cNvSpPr/>
            <p:nvPr/>
          </p:nvSpPr>
          <p:spPr>
            <a:xfrm>
              <a:off x="964555" y="3759880"/>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0" name="자유형 60"/>
            <p:cNvSpPr/>
            <p:nvPr/>
          </p:nvSpPr>
          <p:spPr>
            <a:xfrm>
              <a:off x="2765046" y="3665134"/>
              <a:ext cx="593148"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1" name="타원 61"/>
            <p:cNvSpPr/>
            <p:nvPr/>
          </p:nvSpPr>
          <p:spPr>
            <a:xfrm>
              <a:off x="2741108"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2" name="자유형 62"/>
            <p:cNvSpPr/>
            <p:nvPr/>
          </p:nvSpPr>
          <p:spPr>
            <a:xfrm>
              <a:off x="3602160" y="3665134"/>
              <a:ext cx="86276"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3" name="타원 63"/>
            <p:cNvSpPr/>
            <p:nvPr/>
          </p:nvSpPr>
          <p:spPr>
            <a:xfrm>
              <a:off x="3542320"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4" name="자유형 64"/>
            <p:cNvSpPr/>
            <p:nvPr/>
          </p:nvSpPr>
          <p:spPr>
            <a:xfrm>
              <a:off x="2152169" y="3475642"/>
              <a:ext cx="291181" cy="61584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5" name="타원 65"/>
            <p:cNvSpPr/>
            <p:nvPr/>
          </p:nvSpPr>
          <p:spPr>
            <a:xfrm>
              <a:off x="2115343" y="3475642"/>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245" name="TextBox 244"/>
          <p:cNvSpPr txBox="1"/>
          <p:nvPr/>
        </p:nvSpPr>
        <p:spPr>
          <a:xfrm>
            <a:off x="596822" y="3605029"/>
            <a:ext cx="1476549" cy="417098"/>
          </a:xfrm>
          <a:prstGeom prst="rect">
            <a:avLst/>
          </a:prstGeom>
          <a:noFill/>
          <a:ln>
            <a:noFill/>
          </a:ln>
        </p:spPr>
        <p:txBody>
          <a:bodyPr wrap="none" lIns="108265" tIns="54132" rIns="108265" bIns="54132" rtlCol="0">
            <a:spAutoFit/>
          </a:bodyPr>
          <a:lstStyle/>
          <a:p>
            <a:r>
              <a:rPr lang="en-US" altLang="ko-KR" sz="2000" i="1" dirty="0">
                <a:latin typeface="Gill Sans"/>
                <a:cs typeface="Gill Sans"/>
              </a:rPr>
              <a:t>Aspect Ratio</a:t>
            </a:r>
            <a:endParaRPr lang="ko-KR" altLang="en-US" sz="2000" i="1" dirty="0">
              <a:latin typeface="Gill Sans"/>
              <a:cs typeface="Gill Sans"/>
            </a:endParaRPr>
          </a:p>
        </p:txBody>
      </p:sp>
      <p:grpSp>
        <p:nvGrpSpPr>
          <p:cNvPr id="13" name="Group 12"/>
          <p:cNvGrpSpPr/>
          <p:nvPr/>
        </p:nvGrpSpPr>
        <p:grpSpPr>
          <a:xfrm>
            <a:off x="2098378" y="4207641"/>
            <a:ext cx="2880440" cy="630773"/>
            <a:chOff x="4999031" y="1195046"/>
            <a:chExt cx="3452349" cy="756013"/>
          </a:xfrm>
        </p:grpSpPr>
        <p:sp>
          <p:nvSpPr>
            <p:cNvPr id="373" name="모서리가 둥근 직사각형 37"/>
            <p:cNvSpPr/>
            <p:nvPr/>
          </p:nvSpPr>
          <p:spPr>
            <a:xfrm>
              <a:off x="4999031" y="1195046"/>
              <a:ext cx="3452349" cy="756013"/>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74" name="자유형 76"/>
            <p:cNvSpPr/>
            <p:nvPr/>
          </p:nvSpPr>
          <p:spPr>
            <a:xfrm>
              <a:off x="7158424" y="1420964"/>
              <a:ext cx="306997" cy="416398"/>
            </a:xfrm>
            <a:custGeom>
              <a:avLst/>
              <a:gdLst>
                <a:gd name="connsiteX0" fmla="*/ 0 w 1071562"/>
                <a:gd name="connsiteY0" fmla="*/ 0 h 1343025"/>
                <a:gd name="connsiteX1" fmla="*/ 828675 w 1071562"/>
                <a:gd name="connsiteY1" fmla="*/ 271463 h 1343025"/>
                <a:gd name="connsiteX2" fmla="*/ 228600 w 1071562"/>
                <a:gd name="connsiteY2" fmla="*/ 457200 h 1343025"/>
                <a:gd name="connsiteX3" fmla="*/ 814388 w 1071562"/>
                <a:gd name="connsiteY3" fmla="*/ 642938 h 1343025"/>
                <a:gd name="connsiteX4" fmla="*/ 214313 w 1071562"/>
                <a:gd name="connsiteY4" fmla="*/ 871538 h 1343025"/>
                <a:gd name="connsiteX5" fmla="*/ 1057275 w 1071562"/>
                <a:gd name="connsiteY5" fmla="*/ 1143000 h 1343025"/>
                <a:gd name="connsiteX6" fmla="*/ 300038 w 1071562"/>
                <a:gd name="connsiteY6" fmla="*/ 1314450 h 1343025"/>
                <a:gd name="connsiteX7" fmla="*/ 285750 w 1071562"/>
                <a:gd name="connsiteY7" fmla="*/ 1314450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1562" h="1343025">
                  <a:moveTo>
                    <a:pt x="0" y="0"/>
                  </a:moveTo>
                  <a:cubicBezTo>
                    <a:pt x="395287" y="97631"/>
                    <a:pt x="790575" y="195263"/>
                    <a:pt x="828675" y="271463"/>
                  </a:cubicBezTo>
                  <a:cubicBezTo>
                    <a:pt x="866775" y="347663"/>
                    <a:pt x="230981" y="395288"/>
                    <a:pt x="228600" y="457200"/>
                  </a:cubicBezTo>
                  <a:cubicBezTo>
                    <a:pt x="226219" y="519112"/>
                    <a:pt x="816769" y="573882"/>
                    <a:pt x="814388" y="642938"/>
                  </a:cubicBezTo>
                  <a:cubicBezTo>
                    <a:pt x="812007" y="711994"/>
                    <a:pt x="173832" y="788194"/>
                    <a:pt x="214313" y="871538"/>
                  </a:cubicBezTo>
                  <a:cubicBezTo>
                    <a:pt x="254794" y="954882"/>
                    <a:pt x="1042988" y="1069181"/>
                    <a:pt x="1057275" y="1143000"/>
                  </a:cubicBezTo>
                  <a:cubicBezTo>
                    <a:pt x="1071562" y="1216819"/>
                    <a:pt x="428625" y="1285875"/>
                    <a:pt x="300038" y="1314450"/>
                  </a:cubicBezTo>
                  <a:cubicBezTo>
                    <a:pt x="171451" y="1343025"/>
                    <a:pt x="285750" y="1314450"/>
                    <a:pt x="285750" y="13144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5" name="자유형 77"/>
            <p:cNvSpPr/>
            <p:nvPr/>
          </p:nvSpPr>
          <p:spPr>
            <a:xfrm>
              <a:off x="5220264" y="1373713"/>
              <a:ext cx="297446" cy="473985"/>
            </a:xfrm>
            <a:custGeom>
              <a:avLst/>
              <a:gdLst>
                <a:gd name="connsiteX0" fmla="*/ 0 w 1038225"/>
                <a:gd name="connsiteY0" fmla="*/ 0 h 1528762"/>
                <a:gd name="connsiteX1" fmla="*/ 800100 w 1038225"/>
                <a:gd name="connsiteY1" fmla="*/ 300037 h 1528762"/>
                <a:gd name="connsiteX2" fmla="*/ 228600 w 1038225"/>
                <a:gd name="connsiteY2" fmla="*/ 471487 h 1528762"/>
                <a:gd name="connsiteX3" fmla="*/ 814387 w 1038225"/>
                <a:gd name="connsiteY3" fmla="*/ 685800 h 1528762"/>
                <a:gd name="connsiteX4" fmla="*/ 185737 w 1038225"/>
                <a:gd name="connsiteY4" fmla="*/ 914400 h 1528762"/>
                <a:gd name="connsiteX5" fmla="*/ 1028700 w 1038225"/>
                <a:gd name="connsiteY5" fmla="*/ 1143000 h 1528762"/>
                <a:gd name="connsiteX6" fmla="*/ 242887 w 1038225"/>
                <a:gd name="connsiteY6" fmla="*/ 1314450 h 1528762"/>
                <a:gd name="connsiteX7" fmla="*/ 1014412 w 1038225"/>
                <a:gd name="connsiteY7" fmla="*/ 1528762 h 1528762"/>
                <a:gd name="connsiteX8" fmla="*/ 1014412 w 1038225"/>
                <a:gd name="connsiteY8" fmla="*/ 1528762 h 1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25" h="1528762">
                  <a:moveTo>
                    <a:pt x="0" y="0"/>
                  </a:moveTo>
                  <a:cubicBezTo>
                    <a:pt x="381000" y="110728"/>
                    <a:pt x="762000" y="221456"/>
                    <a:pt x="800100" y="300037"/>
                  </a:cubicBezTo>
                  <a:cubicBezTo>
                    <a:pt x="838200" y="378618"/>
                    <a:pt x="226219" y="407193"/>
                    <a:pt x="228600" y="471487"/>
                  </a:cubicBezTo>
                  <a:cubicBezTo>
                    <a:pt x="230981" y="535781"/>
                    <a:pt x="821531" y="611981"/>
                    <a:pt x="814387" y="685800"/>
                  </a:cubicBezTo>
                  <a:cubicBezTo>
                    <a:pt x="807243" y="759619"/>
                    <a:pt x="150018" y="838200"/>
                    <a:pt x="185737" y="914400"/>
                  </a:cubicBezTo>
                  <a:cubicBezTo>
                    <a:pt x="221456" y="990600"/>
                    <a:pt x="1019175" y="1076325"/>
                    <a:pt x="1028700" y="1143000"/>
                  </a:cubicBezTo>
                  <a:cubicBezTo>
                    <a:pt x="1038225" y="1209675"/>
                    <a:pt x="245268" y="1250156"/>
                    <a:pt x="242887" y="1314450"/>
                  </a:cubicBezTo>
                  <a:cubicBezTo>
                    <a:pt x="240506" y="1378744"/>
                    <a:pt x="1014412" y="1528762"/>
                    <a:pt x="1014412" y="1528762"/>
                  </a:cubicBezTo>
                  <a:lnTo>
                    <a:pt x="1014412" y="1528762"/>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6" name="자유형 78"/>
            <p:cNvSpPr/>
            <p:nvPr/>
          </p:nvSpPr>
          <p:spPr>
            <a:xfrm>
              <a:off x="7703799" y="1279212"/>
              <a:ext cx="287212" cy="624597"/>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7" name="자유형 79"/>
            <p:cNvSpPr/>
            <p:nvPr/>
          </p:nvSpPr>
          <p:spPr>
            <a:xfrm>
              <a:off x="6613318" y="1344182"/>
              <a:ext cx="287213" cy="549291"/>
            </a:xfrm>
            <a:custGeom>
              <a:avLst/>
              <a:gdLst>
                <a:gd name="connsiteX0" fmla="*/ 0 w 1002507"/>
                <a:gd name="connsiteY0" fmla="*/ 0 h 1771650"/>
                <a:gd name="connsiteX1" fmla="*/ 785813 w 1002507"/>
                <a:gd name="connsiteY1" fmla="*/ 342900 h 1771650"/>
                <a:gd name="connsiteX2" fmla="*/ 214313 w 1002507"/>
                <a:gd name="connsiteY2" fmla="*/ 514350 h 1771650"/>
                <a:gd name="connsiteX3" fmla="*/ 785813 w 1002507"/>
                <a:gd name="connsiteY3" fmla="*/ 714375 h 1771650"/>
                <a:gd name="connsiteX4" fmla="*/ 128588 w 1002507"/>
                <a:gd name="connsiteY4" fmla="*/ 942975 h 1771650"/>
                <a:gd name="connsiteX5" fmla="*/ 985838 w 1002507"/>
                <a:gd name="connsiteY5" fmla="*/ 1185863 h 1771650"/>
                <a:gd name="connsiteX6" fmla="*/ 228600 w 1002507"/>
                <a:gd name="connsiteY6" fmla="*/ 1343025 h 1771650"/>
                <a:gd name="connsiteX7" fmla="*/ 1000125 w 1002507"/>
                <a:gd name="connsiteY7" fmla="*/ 1614488 h 1771650"/>
                <a:gd name="connsiteX8" fmla="*/ 228600 w 1002507"/>
                <a:gd name="connsiteY8" fmla="*/ 1771650 h 1771650"/>
                <a:gd name="connsiteX9" fmla="*/ 228600 w 1002507"/>
                <a:gd name="connsiteY9" fmla="*/ 177165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507" h="1771650">
                  <a:moveTo>
                    <a:pt x="0" y="0"/>
                  </a:moveTo>
                  <a:cubicBezTo>
                    <a:pt x="375047" y="128587"/>
                    <a:pt x="750094" y="257175"/>
                    <a:pt x="785813" y="342900"/>
                  </a:cubicBezTo>
                  <a:cubicBezTo>
                    <a:pt x="821532" y="428625"/>
                    <a:pt x="214313" y="452438"/>
                    <a:pt x="214313" y="514350"/>
                  </a:cubicBezTo>
                  <a:cubicBezTo>
                    <a:pt x="214313" y="576262"/>
                    <a:pt x="800101" y="642938"/>
                    <a:pt x="785813" y="714375"/>
                  </a:cubicBezTo>
                  <a:cubicBezTo>
                    <a:pt x="771526" y="785813"/>
                    <a:pt x="95251" y="864394"/>
                    <a:pt x="128588" y="942975"/>
                  </a:cubicBezTo>
                  <a:cubicBezTo>
                    <a:pt x="161925" y="1021556"/>
                    <a:pt x="969169" y="1119188"/>
                    <a:pt x="985838" y="1185863"/>
                  </a:cubicBezTo>
                  <a:cubicBezTo>
                    <a:pt x="1002507" y="1252538"/>
                    <a:pt x="226219" y="1271588"/>
                    <a:pt x="228600" y="1343025"/>
                  </a:cubicBezTo>
                  <a:cubicBezTo>
                    <a:pt x="230981" y="1414462"/>
                    <a:pt x="1000125" y="1543051"/>
                    <a:pt x="1000125" y="1614488"/>
                  </a:cubicBezTo>
                  <a:cubicBezTo>
                    <a:pt x="1000125" y="1685925"/>
                    <a:pt x="228600" y="1771650"/>
                    <a:pt x="228600" y="1771650"/>
                  </a:cubicBezTo>
                  <a:lnTo>
                    <a:pt x="228600" y="177165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8" name="자유형 80"/>
            <p:cNvSpPr/>
            <p:nvPr/>
          </p:nvSpPr>
          <p:spPr>
            <a:xfrm>
              <a:off x="5947073" y="1468214"/>
              <a:ext cx="294717" cy="35216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9" name="타원 81"/>
            <p:cNvSpPr/>
            <p:nvPr/>
          </p:nvSpPr>
          <p:spPr>
            <a:xfrm>
              <a:off x="5911937" y="143129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0" name="타원 82"/>
            <p:cNvSpPr/>
            <p:nvPr/>
          </p:nvSpPr>
          <p:spPr>
            <a:xfrm>
              <a:off x="5166490"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1" name="타원 83"/>
            <p:cNvSpPr/>
            <p:nvPr/>
          </p:nvSpPr>
          <p:spPr>
            <a:xfrm>
              <a:off x="7123288" y="138404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2" name="타원 84"/>
            <p:cNvSpPr/>
            <p:nvPr/>
          </p:nvSpPr>
          <p:spPr>
            <a:xfrm>
              <a:off x="7654684" y="1231961"/>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3" name="타원 85"/>
            <p:cNvSpPr/>
            <p:nvPr/>
          </p:nvSpPr>
          <p:spPr>
            <a:xfrm>
              <a:off x="6564202"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3" name="TextBox 2"/>
          <p:cNvSpPr txBox="1"/>
          <p:nvPr/>
        </p:nvSpPr>
        <p:spPr>
          <a:xfrm>
            <a:off x="9423876" y="6734752"/>
            <a:ext cx="184666" cy="369332"/>
          </a:xfrm>
          <a:prstGeom prst="rect">
            <a:avLst/>
          </a:prstGeom>
          <a:noFill/>
        </p:spPr>
        <p:txBody>
          <a:bodyPr wrap="none" rtlCol="0">
            <a:spAutoFit/>
          </a:bodyPr>
          <a:lstStyle/>
          <a:p>
            <a:endParaRPr lang="en-US" dirty="0"/>
          </a:p>
        </p:txBody>
      </p:sp>
      <p:sp>
        <p:nvSpPr>
          <p:cNvPr id="425" name="Rectangle 424"/>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6" name="TextBox 425"/>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
        <p:nvSpPr>
          <p:cNvPr id="214" name="TextBox 213"/>
          <p:cNvSpPr txBox="1"/>
          <p:nvPr/>
        </p:nvSpPr>
        <p:spPr>
          <a:xfrm>
            <a:off x="888293" y="5004875"/>
            <a:ext cx="118507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Curviness</a:t>
            </a:r>
            <a:endParaRPr lang="ko-KR" altLang="en-US" sz="2000" i="1" dirty="0">
              <a:solidFill>
                <a:srgbClr val="000000"/>
              </a:solidFill>
              <a:latin typeface="Gill Sans"/>
              <a:cs typeface="Gill Sans"/>
            </a:endParaRPr>
          </a:p>
        </p:txBody>
      </p:sp>
      <p:sp>
        <p:nvSpPr>
          <p:cNvPr id="420" name="TextBox 419"/>
          <p:cNvSpPr txBox="1"/>
          <p:nvPr/>
        </p:nvSpPr>
        <p:spPr>
          <a:xfrm>
            <a:off x="195894" y="4294589"/>
            <a:ext cx="1993467" cy="417098"/>
          </a:xfrm>
          <a:prstGeom prst="rect">
            <a:avLst/>
          </a:prstGeom>
          <a:noFill/>
          <a:ln>
            <a:noFill/>
          </a:ln>
        </p:spPr>
        <p:txBody>
          <a:bodyPr wrap="none" lIns="108265" tIns="54132" rIns="108265" bIns="54132" rtlCol="0">
            <a:spAutoFit/>
          </a:bodyPr>
          <a:lstStyle/>
          <a:p>
            <a:r>
              <a:rPr lang="en-US" altLang="ko-KR" sz="2000" i="1" dirty="0">
                <a:solidFill>
                  <a:srgbClr val="000000"/>
                </a:solidFill>
                <a:latin typeface="Gill Sans"/>
                <a:cs typeface="Gill Sans"/>
              </a:rPr>
              <a:t>Pattern </a:t>
            </a:r>
            <a:r>
              <a:rPr lang="en-US" altLang="ko-KR" sz="2000" i="1" dirty="0" smtClean="0">
                <a:solidFill>
                  <a:srgbClr val="000000"/>
                </a:solidFill>
                <a:latin typeface="Gill Sans"/>
                <a:cs typeface="Gill Sans"/>
              </a:rPr>
              <a:t>Repetition</a:t>
            </a:r>
            <a:endParaRPr lang="ko-KR" altLang="en-US" sz="2000" i="1" dirty="0">
              <a:solidFill>
                <a:srgbClr val="000000"/>
              </a:solidFill>
              <a:latin typeface="Gill Sans"/>
              <a:cs typeface="Gill Sans"/>
            </a:endParaRPr>
          </a:p>
        </p:txBody>
      </p:sp>
      <p:grpSp>
        <p:nvGrpSpPr>
          <p:cNvPr id="91" name="Group 90"/>
          <p:cNvGrpSpPr/>
          <p:nvPr/>
        </p:nvGrpSpPr>
        <p:grpSpPr>
          <a:xfrm>
            <a:off x="5790850" y="2422159"/>
            <a:ext cx="2843306" cy="650414"/>
            <a:chOff x="4746610" y="712969"/>
            <a:chExt cx="4343400" cy="1219200"/>
          </a:xfrm>
        </p:grpSpPr>
        <p:sp>
          <p:nvSpPr>
            <p:cNvPr id="93" name="모서리가 둥근 직사각형 41"/>
            <p:cNvSpPr/>
            <p:nvPr/>
          </p:nvSpPr>
          <p:spPr>
            <a:xfrm>
              <a:off x="4746610" y="712969"/>
              <a:ext cx="4343400" cy="1219200"/>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94" name="자유형 126"/>
            <p:cNvSpPr/>
            <p:nvPr/>
          </p:nvSpPr>
          <p:spPr>
            <a:xfrm>
              <a:off x="4899011" y="1176121"/>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5" name="자유형 127"/>
            <p:cNvSpPr/>
            <p:nvPr/>
          </p:nvSpPr>
          <p:spPr>
            <a:xfrm>
              <a:off x="5098302" y="1176121"/>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6" name="자유형 128"/>
            <p:cNvSpPr/>
            <p:nvPr/>
          </p:nvSpPr>
          <p:spPr>
            <a:xfrm>
              <a:off x="7464858"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7" name="자유형 216"/>
            <p:cNvSpPr/>
            <p:nvPr/>
          </p:nvSpPr>
          <p:spPr>
            <a:xfrm>
              <a:off x="5296089" y="1183265"/>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8" name="자유형 218"/>
            <p:cNvSpPr/>
            <p:nvPr/>
          </p:nvSpPr>
          <p:spPr>
            <a:xfrm>
              <a:off x="5471935"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9" name="자유형 224"/>
            <p:cNvSpPr/>
            <p:nvPr/>
          </p:nvSpPr>
          <p:spPr>
            <a:xfrm>
              <a:off x="5918919"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0" name="자유형 225"/>
            <p:cNvSpPr/>
            <p:nvPr/>
          </p:nvSpPr>
          <p:spPr>
            <a:xfrm>
              <a:off x="6118210"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1" name="자유형 228"/>
            <p:cNvSpPr/>
            <p:nvPr/>
          </p:nvSpPr>
          <p:spPr>
            <a:xfrm>
              <a:off x="6315996"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2" name="자유형 235"/>
            <p:cNvSpPr/>
            <p:nvPr/>
          </p:nvSpPr>
          <p:spPr>
            <a:xfrm>
              <a:off x="6739533"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3" name="자유형 238"/>
            <p:cNvSpPr/>
            <p:nvPr/>
          </p:nvSpPr>
          <p:spPr>
            <a:xfrm>
              <a:off x="6937319"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4" name="자유형 240"/>
            <p:cNvSpPr/>
            <p:nvPr/>
          </p:nvSpPr>
          <p:spPr>
            <a:xfrm>
              <a:off x="7113165"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5" name="자유형 242"/>
            <p:cNvSpPr/>
            <p:nvPr/>
          </p:nvSpPr>
          <p:spPr>
            <a:xfrm>
              <a:off x="7289012"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6" name="자유형 244"/>
            <p:cNvSpPr/>
            <p:nvPr/>
          </p:nvSpPr>
          <p:spPr>
            <a:xfrm>
              <a:off x="7888395"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7" name="자유형 245"/>
            <p:cNvSpPr/>
            <p:nvPr/>
          </p:nvSpPr>
          <p:spPr>
            <a:xfrm>
              <a:off x="8087687"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8" name="자유형 248"/>
            <p:cNvSpPr/>
            <p:nvPr/>
          </p:nvSpPr>
          <p:spPr>
            <a:xfrm>
              <a:off x="8521776"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9" name="타원 253"/>
            <p:cNvSpPr/>
            <p:nvPr/>
          </p:nvSpPr>
          <p:spPr>
            <a:xfrm>
              <a:off x="4846256"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0" name="타원 254"/>
            <p:cNvSpPr/>
            <p:nvPr/>
          </p:nvSpPr>
          <p:spPr>
            <a:xfrm>
              <a:off x="5056936"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1" name="타원 255"/>
            <p:cNvSpPr/>
            <p:nvPr/>
          </p:nvSpPr>
          <p:spPr>
            <a:xfrm>
              <a:off x="5232782"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2" name="타원 256"/>
            <p:cNvSpPr/>
            <p:nvPr/>
          </p:nvSpPr>
          <p:spPr>
            <a:xfrm>
              <a:off x="5432410"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3" name="타원 258"/>
            <p:cNvSpPr/>
            <p:nvPr/>
          </p:nvSpPr>
          <p:spPr>
            <a:xfrm>
              <a:off x="5877552"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4" name="타원 259"/>
            <p:cNvSpPr/>
            <p:nvPr/>
          </p:nvSpPr>
          <p:spPr>
            <a:xfrm>
              <a:off x="607717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5" name="타원 260"/>
            <p:cNvSpPr/>
            <p:nvPr/>
          </p:nvSpPr>
          <p:spPr>
            <a:xfrm>
              <a:off x="628785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6" name="타원 261"/>
            <p:cNvSpPr/>
            <p:nvPr/>
          </p:nvSpPr>
          <p:spPr>
            <a:xfrm>
              <a:off x="6698167"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7" name="타원 262"/>
            <p:cNvSpPr/>
            <p:nvPr/>
          </p:nvSpPr>
          <p:spPr>
            <a:xfrm>
              <a:off x="6897795"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8" name="타원 263"/>
            <p:cNvSpPr/>
            <p:nvPr/>
          </p:nvSpPr>
          <p:spPr>
            <a:xfrm>
              <a:off x="704985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9" name="타원 264"/>
            <p:cNvSpPr/>
            <p:nvPr/>
          </p:nvSpPr>
          <p:spPr>
            <a:xfrm>
              <a:off x="7225705"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0" name="타원 265"/>
            <p:cNvSpPr/>
            <p:nvPr/>
          </p:nvSpPr>
          <p:spPr>
            <a:xfrm>
              <a:off x="7425333"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1" name="타원 266"/>
            <p:cNvSpPr/>
            <p:nvPr/>
          </p:nvSpPr>
          <p:spPr>
            <a:xfrm>
              <a:off x="7835641"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2" name="타원 267"/>
            <p:cNvSpPr/>
            <p:nvPr/>
          </p:nvSpPr>
          <p:spPr>
            <a:xfrm>
              <a:off x="8046321"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3" name="타원 268"/>
            <p:cNvSpPr/>
            <p:nvPr/>
          </p:nvSpPr>
          <p:spPr>
            <a:xfrm>
              <a:off x="8480410"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92" name="TextBox 91"/>
          <p:cNvSpPr txBox="1"/>
          <p:nvPr/>
        </p:nvSpPr>
        <p:spPr>
          <a:xfrm>
            <a:off x="5909381" y="2020513"/>
            <a:ext cx="1490775"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Finger Count</a:t>
            </a:r>
            <a:endParaRPr lang="ko-KR" altLang="en-US" sz="2000" i="1" dirty="0">
              <a:latin typeface="Gill Sans"/>
              <a:cs typeface="Gill Sans"/>
            </a:endParaRPr>
          </a:p>
        </p:txBody>
      </p:sp>
      <p:grpSp>
        <p:nvGrpSpPr>
          <p:cNvPr id="17" name="Group 16"/>
          <p:cNvGrpSpPr/>
          <p:nvPr/>
        </p:nvGrpSpPr>
        <p:grpSpPr>
          <a:xfrm>
            <a:off x="5790850" y="3560229"/>
            <a:ext cx="2866557" cy="656922"/>
            <a:chOff x="629436" y="4824614"/>
            <a:chExt cx="3459917" cy="754169"/>
          </a:xfrm>
        </p:grpSpPr>
        <p:sp>
          <p:nvSpPr>
            <p:cNvPr id="126" name="모서리가 둥근 직사각형 29"/>
            <p:cNvSpPr/>
            <p:nvPr/>
          </p:nvSpPr>
          <p:spPr>
            <a:xfrm>
              <a:off x="629436" y="4824614"/>
              <a:ext cx="3459917" cy="754169"/>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27" name="그룹 85"/>
            <p:cNvGrpSpPr/>
            <p:nvPr/>
          </p:nvGrpSpPr>
          <p:grpSpPr>
            <a:xfrm>
              <a:off x="3269900" y="5121507"/>
              <a:ext cx="291262" cy="353517"/>
              <a:chOff x="914400" y="1371600"/>
              <a:chExt cx="1014413" cy="1143000"/>
            </a:xfrm>
          </p:grpSpPr>
          <p:cxnSp>
            <p:nvCxnSpPr>
              <p:cNvPr id="163" name="직선 연결선 118"/>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4" name="직선 연결선 119"/>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5" name="직선 연결선 120"/>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6" name="직선 연결선 121"/>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7" name="직선 연결선 122"/>
              <p:cNvCxnSpPr/>
              <p:nvPr/>
            </p:nvCxnSpPr>
            <p:spPr>
              <a:xfrm>
                <a:off x="1100138" y="2286000"/>
                <a:ext cx="828675" cy="228600"/>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28" name="그룹 79"/>
            <p:cNvGrpSpPr/>
            <p:nvPr/>
          </p:nvGrpSpPr>
          <p:grpSpPr>
            <a:xfrm>
              <a:off x="2723597" y="5121507"/>
              <a:ext cx="291262" cy="353517"/>
              <a:chOff x="914400" y="1371600"/>
              <a:chExt cx="1014413" cy="1143000"/>
            </a:xfrm>
          </p:grpSpPr>
          <p:cxnSp>
            <p:nvCxnSpPr>
              <p:cNvPr id="158" name="직선 연결선 12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9" name="직선 연결선 125"/>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0" name="직선 연결선 144"/>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1" name="직선 연결선 145"/>
              <p:cNvCxnSpPr/>
              <p:nvPr/>
            </p:nvCxnSpPr>
            <p:spPr>
              <a:xfrm flipH="1">
                <a:off x="1100138" y="2043112"/>
                <a:ext cx="614362"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2" name="직선 연결선 146"/>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9" name="그룹 56"/>
            <p:cNvGrpSpPr/>
            <p:nvPr/>
          </p:nvGrpSpPr>
          <p:grpSpPr>
            <a:xfrm>
              <a:off x="1612022" y="5121507"/>
              <a:ext cx="291262" cy="353517"/>
              <a:chOff x="914400" y="1371600"/>
              <a:chExt cx="1014413" cy="1143000"/>
            </a:xfrm>
          </p:grpSpPr>
          <p:cxnSp>
            <p:nvCxnSpPr>
              <p:cNvPr id="153" name="직선 연결선 148"/>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4" name="직선 연결선 149"/>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5" name="직선 연결선 150"/>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6" name="직선 연결선 151"/>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7" name="직선 연결선 152"/>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30" name="그룹 73"/>
            <p:cNvGrpSpPr/>
            <p:nvPr/>
          </p:nvGrpSpPr>
          <p:grpSpPr>
            <a:xfrm>
              <a:off x="2237995" y="5097940"/>
              <a:ext cx="291262" cy="353517"/>
              <a:chOff x="914400" y="1371600"/>
              <a:chExt cx="1014413" cy="1143000"/>
            </a:xfrm>
          </p:grpSpPr>
          <p:cxnSp>
            <p:nvCxnSpPr>
              <p:cNvPr id="148" name="직선 연결선 15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9" name="직선 연결선 155"/>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0" name="직선 연결선 156"/>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1" name="직선 연결선 157"/>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2" name="직선 연결선 158"/>
              <p:cNvCxnSpPr/>
              <p:nvPr/>
            </p:nvCxnSpPr>
            <p:spPr>
              <a:xfrm>
                <a:off x="1100138" y="2286000"/>
                <a:ext cx="828675" cy="228600"/>
              </a:xfrm>
              <a:prstGeom prst="line">
                <a:avLst/>
              </a:prstGeom>
              <a:ln w="635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131" name="자유형 159"/>
            <p:cNvSpPr/>
            <p:nvPr/>
          </p:nvSpPr>
          <p:spPr>
            <a:xfrm>
              <a:off x="1023989" y="5121507"/>
              <a:ext cx="291262" cy="353517"/>
            </a:xfrm>
            <a:custGeom>
              <a:avLst/>
              <a:gdLst>
                <a:gd name="connsiteX0" fmla="*/ 0 w 1014413"/>
                <a:gd name="connsiteY0" fmla="*/ 0 h 1143000"/>
                <a:gd name="connsiteX1" fmla="*/ 828675 w 1014413"/>
                <a:gd name="connsiteY1" fmla="*/ 285750 h 1143000"/>
                <a:gd name="connsiteX2" fmla="*/ 228600 w 1014413"/>
                <a:gd name="connsiteY2" fmla="*/ 471487 h 1143000"/>
                <a:gd name="connsiteX3" fmla="*/ 800100 w 1014413"/>
                <a:gd name="connsiteY3" fmla="*/ 671512 h 1143000"/>
                <a:gd name="connsiteX4" fmla="*/ 185738 w 1014413"/>
                <a:gd name="connsiteY4" fmla="*/ 914400 h 1143000"/>
                <a:gd name="connsiteX5" fmla="*/ 1014413 w 1014413"/>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1143000">
                  <a:moveTo>
                    <a:pt x="0" y="0"/>
                  </a:moveTo>
                  <a:lnTo>
                    <a:pt x="828675" y="285750"/>
                  </a:lnTo>
                  <a:lnTo>
                    <a:pt x="228600" y="471487"/>
                  </a:lnTo>
                  <a:lnTo>
                    <a:pt x="800100" y="671512"/>
                  </a:lnTo>
                  <a:lnTo>
                    <a:pt x="185738" y="914400"/>
                  </a:lnTo>
                  <a:lnTo>
                    <a:pt x="1014413" y="1143000"/>
                  </a:ln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32" name="타원 160"/>
            <p:cNvSpPr/>
            <p:nvPr/>
          </p:nvSpPr>
          <p:spPr>
            <a:xfrm>
              <a:off x="993639"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3" name="타원 161"/>
            <p:cNvSpPr/>
            <p:nvPr/>
          </p:nvSpPr>
          <p:spPr>
            <a:xfrm>
              <a:off x="2237994" y="5074372"/>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4" name="타원 183"/>
            <p:cNvSpPr/>
            <p:nvPr/>
          </p:nvSpPr>
          <p:spPr>
            <a:xfrm>
              <a:off x="2683641"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5" name="타원 184"/>
            <p:cNvSpPr/>
            <p:nvPr/>
          </p:nvSpPr>
          <p:spPr>
            <a:xfrm>
              <a:off x="3209199"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6" name="타원 185"/>
            <p:cNvSpPr/>
            <p:nvPr/>
          </p:nvSpPr>
          <p:spPr>
            <a:xfrm>
              <a:off x="1656405" y="5239346"/>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7" name="타원 186"/>
            <p:cNvSpPr/>
            <p:nvPr/>
          </p:nvSpPr>
          <p:spPr>
            <a:xfrm>
              <a:off x="1815427" y="5310050"/>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8" name="타원 187"/>
            <p:cNvSpPr/>
            <p:nvPr/>
          </p:nvSpPr>
          <p:spPr>
            <a:xfrm>
              <a:off x="2450178" y="5145075"/>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9" name="타원 188"/>
            <p:cNvSpPr/>
            <p:nvPr/>
          </p:nvSpPr>
          <p:spPr>
            <a:xfrm>
              <a:off x="1581964"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0" name="타원 189"/>
            <p:cNvSpPr/>
            <p:nvPr/>
          </p:nvSpPr>
          <p:spPr>
            <a:xfrm>
              <a:off x="2298694" y="5215779"/>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1" name="타원 190"/>
            <p:cNvSpPr/>
            <p:nvPr/>
          </p:nvSpPr>
          <p:spPr>
            <a:xfrm>
              <a:off x="2469122" y="5286482"/>
              <a:ext cx="65637" cy="47135"/>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2" name="타원 191"/>
            <p:cNvSpPr/>
            <p:nvPr/>
          </p:nvSpPr>
          <p:spPr>
            <a:xfrm>
              <a:off x="2263408" y="5333617"/>
              <a:ext cx="65637" cy="47135"/>
            </a:xfrm>
            <a:prstGeom prst="ellipse">
              <a:avLst/>
            </a:prstGeom>
            <a:solidFill>
              <a:srgbClr val="FFFF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3" name="타원 192"/>
            <p:cNvSpPr/>
            <p:nvPr/>
          </p:nvSpPr>
          <p:spPr>
            <a:xfrm>
              <a:off x="2936047" y="5310050"/>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4" name="타원 193"/>
            <p:cNvSpPr/>
            <p:nvPr/>
          </p:nvSpPr>
          <p:spPr>
            <a:xfrm>
              <a:off x="3449665" y="5192211"/>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5" name="타원 194"/>
            <p:cNvSpPr/>
            <p:nvPr/>
          </p:nvSpPr>
          <p:spPr>
            <a:xfrm>
              <a:off x="3330599" y="5239346"/>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6" name="타원 195"/>
            <p:cNvSpPr/>
            <p:nvPr/>
          </p:nvSpPr>
          <p:spPr>
            <a:xfrm>
              <a:off x="3449665" y="5310050"/>
              <a:ext cx="65637" cy="47135"/>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147" name="TextBox 146"/>
          <p:cNvSpPr txBox="1"/>
          <p:nvPr/>
        </p:nvSpPr>
        <p:spPr>
          <a:xfrm>
            <a:off x="5856133" y="3159330"/>
            <a:ext cx="1513693"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Stroke Count</a:t>
            </a:r>
            <a:endParaRPr lang="ko-KR" altLang="en-US" sz="2000" i="1" dirty="0">
              <a:latin typeface="Gill Sans"/>
              <a:cs typeface="Gill Sans"/>
            </a:endParaRPr>
          </a:p>
        </p:txBody>
      </p:sp>
      <p:grpSp>
        <p:nvGrpSpPr>
          <p:cNvPr id="19" name="Group 18"/>
          <p:cNvGrpSpPr/>
          <p:nvPr/>
        </p:nvGrpSpPr>
        <p:grpSpPr>
          <a:xfrm>
            <a:off x="5790850" y="4704806"/>
            <a:ext cx="2874724" cy="707513"/>
            <a:chOff x="629436" y="5955563"/>
            <a:chExt cx="3459917" cy="812249"/>
          </a:xfrm>
        </p:grpSpPr>
        <p:sp>
          <p:nvSpPr>
            <p:cNvPr id="169" name="모서리가 둥근 직사각형 30"/>
            <p:cNvSpPr/>
            <p:nvPr/>
          </p:nvSpPr>
          <p:spPr>
            <a:xfrm>
              <a:off x="629436" y="5955563"/>
              <a:ext cx="3459917" cy="812249"/>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70" name="그룹 56"/>
            <p:cNvGrpSpPr/>
            <p:nvPr/>
          </p:nvGrpSpPr>
          <p:grpSpPr>
            <a:xfrm>
              <a:off x="937315" y="6201412"/>
              <a:ext cx="317802" cy="409509"/>
              <a:chOff x="914400" y="1371600"/>
              <a:chExt cx="1014413" cy="1143000"/>
            </a:xfrm>
          </p:grpSpPr>
          <p:cxnSp>
            <p:nvCxnSpPr>
              <p:cNvPr id="210" name="직선 연결선 207"/>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1" name="직선 연결선 208"/>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2" name="직선 연결선 209"/>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3" name="직선 연결선 213"/>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8" name="직선 연결선 214"/>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71" name="타원 301"/>
            <p:cNvSpPr/>
            <p:nvPr/>
          </p:nvSpPr>
          <p:spPr>
            <a:xfrm>
              <a:off x="928268" y="6201412"/>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2" name="타원 305"/>
            <p:cNvSpPr/>
            <p:nvPr/>
          </p:nvSpPr>
          <p:spPr>
            <a:xfrm>
              <a:off x="1002709" y="6353709"/>
              <a:ext cx="65637" cy="50766"/>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3" name="타원 306"/>
            <p:cNvSpPr/>
            <p:nvPr/>
          </p:nvSpPr>
          <p:spPr>
            <a:xfrm>
              <a:off x="1161730" y="6404475"/>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74" name="그룹 56"/>
            <p:cNvGrpSpPr/>
            <p:nvPr/>
          </p:nvGrpSpPr>
          <p:grpSpPr>
            <a:xfrm>
              <a:off x="1450932" y="6201412"/>
              <a:ext cx="317802" cy="409509"/>
              <a:chOff x="914400" y="1371602"/>
              <a:chExt cx="1014413" cy="1142998"/>
            </a:xfrm>
          </p:grpSpPr>
          <p:cxnSp>
            <p:nvCxnSpPr>
              <p:cNvPr id="205" name="직선 연결선 308"/>
              <p:cNvCxnSpPr/>
              <p:nvPr/>
            </p:nvCxnSpPr>
            <p:spPr>
              <a:xfrm>
                <a:off x="914400" y="1371602"/>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6" name="직선 연결선 309"/>
              <p:cNvCxnSpPr/>
              <p:nvPr/>
            </p:nvCxnSpPr>
            <p:spPr>
              <a:xfrm flipH="1">
                <a:off x="1143000" y="1657350"/>
                <a:ext cx="600075" cy="18573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7" name="직선 연결선 310"/>
              <p:cNvCxnSpPr/>
              <p:nvPr/>
            </p:nvCxnSpPr>
            <p:spPr>
              <a:xfrm>
                <a:off x="1143000" y="1843085"/>
                <a:ext cx="571501"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8" name="직선 연결선 311"/>
              <p:cNvCxnSpPr/>
              <p:nvPr/>
            </p:nvCxnSpPr>
            <p:spPr>
              <a:xfrm flipH="1">
                <a:off x="1100138" y="2043112"/>
                <a:ext cx="614363"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9" name="직선 연결선 312"/>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75" name="그룹 56"/>
            <p:cNvGrpSpPr/>
            <p:nvPr/>
          </p:nvGrpSpPr>
          <p:grpSpPr>
            <a:xfrm>
              <a:off x="2002196" y="6201412"/>
              <a:ext cx="317802" cy="409509"/>
              <a:chOff x="914400" y="1371600"/>
              <a:chExt cx="1014413" cy="1143000"/>
            </a:xfrm>
          </p:grpSpPr>
          <p:cxnSp>
            <p:nvCxnSpPr>
              <p:cNvPr id="200" name="직선 연결선 317"/>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1" name="직선 연결선 318"/>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2" name="직선 연결선 319"/>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3" name="직선 연결선 320"/>
              <p:cNvCxnSpPr/>
              <p:nvPr/>
            </p:nvCxnSpPr>
            <p:spPr>
              <a:xfrm flipH="1">
                <a:off x="1100138" y="2043112"/>
                <a:ext cx="614362"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4" name="직선 연결선 321"/>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76" name="그룹 56"/>
            <p:cNvGrpSpPr/>
            <p:nvPr/>
          </p:nvGrpSpPr>
          <p:grpSpPr>
            <a:xfrm>
              <a:off x="2664938" y="6248794"/>
              <a:ext cx="317802" cy="409509"/>
              <a:chOff x="914400" y="1371600"/>
              <a:chExt cx="1014413" cy="1143000"/>
            </a:xfrm>
          </p:grpSpPr>
          <p:cxnSp>
            <p:nvCxnSpPr>
              <p:cNvPr id="195" name="직선 연결선 326"/>
              <p:cNvCxnSpPr/>
              <p:nvPr/>
            </p:nvCxnSpPr>
            <p:spPr>
              <a:xfrm>
                <a:off x="914400" y="1371600"/>
                <a:ext cx="828675" cy="28575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6" name="직선 연결선 327"/>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7" name="직선 연결선 328"/>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8" name="직선 연결선 329"/>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9" name="직선 연결선 330"/>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77" name="그룹 56"/>
            <p:cNvGrpSpPr/>
            <p:nvPr/>
          </p:nvGrpSpPr>
          <p:grpSpPr>
            <a:xfrm>
              <a:off x="3365327" y="6248794"/>
              <a:ext cx="317802" cy="409509"/>
              <a:chOff x="914400" y="1371600"/>
              <a:chExt cx="1014413" cy="1143000"/>
            </a:xfrm>
          </p:grpSpPr>
          <p:cxnSp>
            <p:nvCxnSpPr>
              <p:cNvPr id="190" name="직선 연결선 335"/>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1" name="직선 연결선 336"/>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2" name="직선 연결선 337"/>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3" name="직선 연결선 338"/>
              <p:cNvCxnSpPr/>
              <p:nvPr/>
            </p:nvCxnSpPr>
            <p:spPr>
              <a:xfrm flipH="1">
                <a:off x="1100138" y="2043112"/>
                <a:ext cx="614362" cy="2428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4" name="직선 연결선 339"/>
              <p:cNvCxnSpPr/>
              <p:nvPr/>
            </p:nvCxnSpPr>
            <p:spPr>
              <a:xfrm>
                <a:off x="1100138" y="2286000"/>
                <a:ext cx="828675" cy="2286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8" name="타원 351"/>
            <p:cNvSpPr/>
            <p:nvPr/>
          </p:nvSpPr>
          <p:spPr>
            <a:xfrm>
              <a:off x="1441886" y="6201412"/>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9" name="타원 353"/>
            <p:cNvSpPr/>
            <p:nvPr/>
          </p:nvSpPr>
          <p:spPr>
            <a:xfrm>
              <a:off x="2002196" y="6201412"/>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0" name="타원 354"/>
            <p:cNvSpPr/>
            <p:nvPr/>
          </p:nvSpPr>
          <p:spPr>
            <a:xfrm>
              <a:off x="2655892" y="6252178"/>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1" name="타원 355"/>
            <p:cNvSpPr/>
            <p:nvPr/>
          </p:nvSpPr>
          <p:spPr>
            <a:xfrm>
              <a:off x="3356280" y="6252178"/>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2" name="타원 356"/>
            <p:cNvSpPr/>
            <p:nvPr/>
          </p:nvSpPr>
          <p:spPr>
            <a:xfrm>
              <a:off x="1516327" y="6353709"/>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3" name="타원 357"/>
            <p:cNvSpPr/>
            <p:nvPr/>
          </p:nvSpPr>
          <p:spPr>
            <a:xfrm>
              <a:off x="2048889" y="6353709"/>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4" name="타원 358"/>
            <p:cNvSpPr/>
            <p:nvPr/>
          </p:nvSpPr>
          <p:spPr>
            <a:xfrm>
              <a:off x="2702585" y="6404475"/>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5" name="타원 360"/>
            <p:cNvSpPr/>
            <p:nvPr/>
          </p:nvSpPr>
          <p:spPr>
            <a:xfrm>
              <a:off x="1675349" y="6404475"/>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6" name="타원 361"/>
            <p:cNvSpPr/>
            <p:nvPr/>
          </p:nvSpPr>
          <p:spPr>
            <a:xfrm>
              <a:off x="2235659" y="6404475"/>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7" name="타원 362"/>
            <p:cNvSpPr/>
            <p:nvPr/>
          </p:nvSpPr>
          <p:spPr>
            <a:xfrm>
              <a:off x="2917103" y="6455240"/>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8" name="타원 363"/>
            <p:cNvSpPr/>
            <p:nvPr/>
          </p:nvSpPr>
          <p:spPr>
            <a:xfrm>
              <a:off x="3617491" y="6455240"/>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189" name="TextBox 188"/>
          <p:cNvSpPr txBox="1"/>
          <p:nvPr/>
        </p:nvSpPr>
        <p:spPr>
          <a:xfrm>
            <a:off x="5819273" y="4346493"/>
            <a:ext cx="1500794"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Stroke Order</a:t>
            </a:r>
            <a:endParaRPr lang="ko-KR" altLang="en-US" sz="2000" i="1" dirty="0">
              <a:latin typeface="Gill Sans"/>
              <a:cs typeface="Gill Sans"/>
            </a:endParaRPr>
          </a:p>
        </p:txBody>
      </p:sp>
      <p:sp>
        <p:nvSpPr>
          <p:cNvPr id="16" name="TextBox 15"/>
          <p:cNvSpPr txBox="1"/>
          <p:nvPr/>
        </p:nvSpPr>
        <p:spPr>
          <a:xfrm>
            <a:off x="1973370" y="2525044"/>
            <a:ext cx="184666" cy="369332"/>
          </a:xfrm>
          <a:prstGeom prst="rect">
            <a:avLst/>
          </a:prstGeom>
          <a:noFill/>
        </p:spPr>
        <p:txBody>
          <a:bodyPr wrap="none" rtlCol="0">
            <a:spAutoFit/>
          </a:bodyPr>
          <a:lstStyle/>
          <a:p>
            <a:endParaRPr lang="en-US" dirty="0"/>
          </a:p>
        </p:txBody>
      </p:sp>
      <p:sp>
        <p:nvSpPr>
          <p:cNvPr id="249" name="Rectangle 248"/>
          <p:cNvSpPr/>
          <p:nvPr/>
        </p:nvSpPr>
        <p:spPr>
          <a:xfrm>
            <a:off x="5421166" y="1444317"/>
            <a:ext cx="3756353" cy="523220"/>
          </a:xfrm>
          <a:prstGeom prst="rect">
            <a:avLst/>
          </a:prstGeom>
        </p:spPr>
        <p:txBody>
          <a:bodyPr wrap="square">
            <a:spAutoFit/>
          </a:bodyPr>
          <a:lstStyle/>
          <a:p>
            <a:r>
              <a:rPr lang="en-US" sz="2800" dirty="0" smtClean="0">
                <a:solidFill>
                  <a:srgbClr val="262626"/>
                </a:solidFill>
                <a:latin typeface="Gill Sans Light"/>
                <a:cs typeface="Gill Sans Light"/>
              </a:rPr>
              <a:t>3 touchscreen features</a:t>
            </a:r>
            <a:endParaRPr lang="en-US" sz="2000" dirty="0">
              <a:solidFill>
                <a:srgbClr val="262626"/>
              </a:solidFill>
              <a:latin typeface="Gill Sans Light"/>
              <a:cs typeface="Gill Sans Light"/>
            </a:endParaRPr>
          </a:p>
        </p:txBody>
      </p:sp>
      <p:sp>
        <p:nvSpPr>
          <p:cNvPr id="251" name="Rectangle 250"/>
          <p:cNvSpPr/>
          <p:nvPr/>
        </p:nvSpPr>
        <p:spPr>
          <a:xfrm>
            <a:off x="974301" y="1012050"/>
            <a:ext cx="3753383" cy="954107"/>
          </a:xfrm>
          <a:prstGeom prst="rect">
            <a:avLst/>
          </a:prstGeom>
        </p:spPr>
        <p:txBody>
          <a:bodyPr wrap="square">
            <a:spAutoFit/>
          </a:bodyPr>
          <a:lstStyle/>
          <a:p>
            <a:r>
              <a:rPr lang="en-US" sz="2800" dirty="0" smtClean="0">
                <a:solidFill>
                  <a:srgbClr val="262626"/>
                </a:solidFill>
                <a:latin typeface="Gill Sans Light"/>
                <a:cs typeface="Gill Sans Light"/>
              </a:rPr>
              <a:t>6 features from </a:t>
            </a:r>
            <a:r>
              <a:rPr lang="en-US" sz="2800" dirty="0" err="1" smtClean="0">
                <a:solidFill>
                  <a:srgbClr val="262626"/>
                </a:solidFill>
                <a:latin typeface="Gill Sans Light"/>
                <a:cs typeface="Gill Sans Light"/>
              </a:rPr>
              <a:t>Rubine’s</a:t>
            </a:r>
            <a:r>
              <a:rPr lang="en-US" sz="2800" dirty="0">
                <a:solidFill>
                  <a:srgbClr val="262626"/>
                </a:solidFill>
                <a:latin typeface="Gill Sans Light"/>
                <a:cs typeface="Gill Sans Light"/>
              </a:rPr>
              <a:t> </a:t>
            </a:r>
            <a:endParaRPr lang="en-US" sz="2800" dirty="0" smtClean="0">
              <a:solidFill>
                <a:srgbClr val="262626"/>
              </a:solidFill>
              <a:latin typeface="Gill Sans Light"/>
              <a:cs typeface="Gill Sans Light"/>
            </a:endParaRPr>
          </a:p>
          <a:p>
            <a:r>
              <a:rPr lang="en-US" sz="2800" dirty="0" smtClean="0">
                <a:solidFill>
                  <a:srgbClr val="262626"/>
                </a:solidFill>
                <a:latin typeface="Gill Sans Light"/>
                <a:cs typeface="Gill Sans Light"/>
              </a:rPr>
              <a:t>recognizer </a:t>
            </a:r>
            <a:r>
              <a:rPr lang="en-US" sz="2000" dirty="0" smtClean="0">
                <a:solidFill>
                  <a:srgbClr val="262626"/>
                </a:solidFill>
                <a:latin typeface="Gill Sans Light"/>
                <a:cs typeface="Gill Sans Light"/>
              </a:rPr>
              <a:t>[</a:t>
            </a:r>
            <a:r>
              <a:rPr lang="en-US" sz="2000" dirty="0" err="1" smtClean="0">
                <a:solidFill>
                  <a:srgbClr val="262626"/>
                </a:solidFill>
                <a:latin typeface="Gill Sans Light"/>
                <a:cs typeface="Gill Sans Light"/>
              </a:rPr>
              <a:t>Rubine</a:t>
            </a:r>
            <a:r>
              <a:rPr lang="en-US" sz="2000" dirty="0" smtClean="0">
                <a:solidFill>
                  <a:srgbClr val="262626"/>
                </a:solidFill>
                <a:latin typeface="Gill Sans Light"/>
                <a:cs typeface="Gill Sans Light"/>
              </a:rPr>
              <a:t>. 1991]</a:t>
            </a:r>
            <a:endParaRPr lang="en-US" sz="2000" dirty="0">
              <a:solidFill>
                <a:srgbClr val="262626"/>
              </a:solidFill>
              <a:latin typeface="Gill Sans Light"/>
              <a:cs typeface="Gill Sans Light"/>
            </a:endParaRPr>
          </a:p>
        </p:txBody>
      </p:sp>
      <p:grpSp>
        <p:nvGrpSpPr>
          <p:cNvPr id="2" name="Group 1"/>
          <p:cNvGrpSpPr/>
          <p:nvPr/>
        </p:nvGrpSpPr>
        <p:grpSpPr>
          <a:xfrm>
            <a:off x="1211273" y="5634111"/>
            <a:ext cx="3767545" cy="632405"/>
            <a:chOff x="1211273" y="5634111"/>
            <a:chExt cx="3767545" cy="632405"/>
          </a:xfrm>
        </p:grpSpPr>
        <p:sp>
          <p:nvSpPr>
            <p:cNvPr id="244" name="모서리가 둥근 직사각형 39"/>
            <p:cNvSpPr/>
            <p:nvPr/>
          </p:nvSpPr>
          <p:spPr>
            <a:xfrm>
              <a:off x="2098378" y="5634111"/>
              <a:ext cx="2880440" cy="632405"/>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46" name="자유형 96"/>
            <p:cNvSpPr/>
            <p:nvPr/>
          </p:nvSpPr>
          <p:spPr>
            <a:xfrm>
              <a:off x="4514138" y="573602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0" name="자유형 98"/>
            <p:cNvSpPr/>
            <p:nvPr/>
          </p:nvSpPr>
          <p:spPr>
            <a:xfrm>
              <a:off x="2338733"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2" name="타원 99"/>
            <p:cNvSpPr/>
            <p:nvPr/>
          </p:nvSpPr>
          <p:spPr>
            <a:xfrm>
              <a:off x="2329080"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3" name="자유형 100"/>
            <p:cNvSpPr/>
            <p:nvPr/>
          </p:nvSpPr>
          <p:spPr>
            <a:xfrm>
              <a:off x="2936969"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4" name="타원 101"/>
            <p:cNvSpPr/>
            <p:nvPr/>
          </p:nvSpPr>
          <p:spPr>
            <a:xfrm>
              <a:off x="2914767"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5" name="자유형 102"/>
            <p:cNvSpPr/>
            <p:nvPr/>
          </p:nvSpPr>
          <p:spPr>
            <a:xfrm>
              <a:off x="3983882" y="5710790"/>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6" name="자유형 104"/>
            <p:cNvSpPr/>
            <p:nvPr/>
          </p:nvSpPr>
          <p:spPr>
            <a:xfrm>
              <a:off x="3535205"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7" name="타원 105"/>
            <p:cNvSpPr/>
            <p:nvPr/>
          </p:nvSpPr>
          <p:spPr>
            <a:xfrm>
              <a:off x="3500451"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8" name="타원 250"/>
            <p:cNvSpPr/>
            <p:nvPr/>
          </p:nvSpPr>
          <p:spPr>
            <a:xfrm>
              <a:off x="3977608"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9" name="타원 251"/>
            <p:cNvSpPr/>
            <p:nvPr/>
          </p:nvSpPr>
          <p:spPr>
            <a:xfrm>
              <a:off x="4479623"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60" name="TextBox 259"/>
            <p:cNvSpPr txBox="1"/>
            <p:nvPr/>
          </p:nvSpPr>
          <p:spPr>
            <a:xfrm>
              <a:off x="2219554" y="6046103"/>
              <a:ext cx="457596" cy="139794"/>
            </a:xfrm>
            <a:prstGeom prst="rect">
              <a:avLst/>
            </a:prstGeom>
            <a:noFill/>
          </p:spPr>
          <p:txBody>
            <a:bodyPr wrap="none" rtlCol="0">
              <a:spAutoFit/>
            </a:bodyPr>
            <a:lstStyle/>
            <a:p>
              <a:r>
                <a:rPr lang="en-US" altLang="ko-KR" sz="900" dirty="0" smtClean="0">
                  <a:solidFill>
                    <a:schemeClr val="bg1"/>
                  </a:solidFill>
                </a:rPr>
                <a:t>Very slow</a:t>
              </a:r>
              <a:endParaRPr lang="ko-KR" altLang="en-US" sz="900" dirty="0">
                <a:solidFill>
                  <a:schemeClr val="bg1"/>
                </a:solidFill>
              </a:endParaRPr>
            </a:p>
          </p:txBody>
        </p:sp>
        <p:sp>
          <p:nvSpPr>
            <p:cNvPr id="261" name="TextBox 260"/>
            <p:cNvSpPr txBox="1"/>
            <p:nvPr/>
          </p:nvSpPr>
          <p:spPr>
            <a:xfrm>
              <a:off x="2844981" y="6046103"/>
              <a:ext cx="428556" cy="139794"/>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262" name="TextBox 261"/>
            <p:cNvSpPr txBox="1"/>
            <p:nvPr/>
          </p:nvSpPr>
          <p:spPr>
            <a:xfrm>
              <a:off x="3496609" y="6046103"/>
              <a:ext cx="285245" cy="139794"/>
            </a:xfrm>
            <a:prstGeom prst="rect">
              <a:avLst/>
            </a:prstGeom>
            <a:noFill/>
          </p:spPr>
          <p:txBody>
            <a:bodyPr wrap="none" rtlCol="0">
              <a:spAutoFit/>
            </a:bodyPr>
            <a:lstStyle/>
            <a:p>
              <a:r>
                <a:rPr lang="en-US" altLang="ko-KR" sz="900" dirty="0" smtClean="0">
                  <a:solidFill>
                    <a:schemeClr val="bg1"/>
                  </a:solidFill>
                </a:rPr>
                <a:t>slow</a:t>
              </a:r>
              <a:endParaRPr lang="ko-KR" altLang="en-US" sz="900" dirty="0">
                <a:solidFill>
                  <a:schemeClr val="bg1"/>
                </a:solidFill>
              </a:endParaRPr>
            </a:p>
          </p:txBody>
        </p:sp>
        <p:sp>
          <p:nvSpPr>
            <p:cNvPr id="263" name="TextBox 262"/>
            <p:cNvSpPr txBox="1"/>
            <p:nvPr/>
          </p:nvSpPr>
          <p:spPr>
            <a:xfrm>
              <a:off x="3934776" y="6046103"/>
              <a:ext cx="259936" cy="139794"/>
            </a:xfrm>
            <a:prstGeom prst="rect">
              <a:avLst/>
            </a:prstGeom>
            <a:noFill/>
          </p:spPr>
          <p:txBody>
            <a:bodyPr wrap="none" rtlCol="0">
              <a:spAutoFit/>
            </a:bodyPr>
            <a:lstStyle/>
            <a:p>
              <a:r>
                <a:rPr lang="en-US" altLang="ko-KR" sz="900" dirty="0" smtClean="0">
                  <a:solidFill>
                    <a:schemeClr val="bg1"/>
                  </a:solidFill>
                </a:rPr>
                <a:t>fast</a:t>
              </a:r>
              <a:endParaRPr lang="ko-KR" altLang="en-US" sz="900" dirty="0">
                <a:solidFill>
                  <a:schemeClr val="bg1"/>
                </a:solidFill>
              </a:endParaRPr>
            </a:p>
          </p:txBody>
        </p:sp>
        <p:sp>
          <p:nvSpPr>
            <p:cNvPr id="264" name="TextBox 263"/>
            <p:cNvSpPr txBox="1"/>
            <p:nvPr/>
          </p:nvSpPr>
          <p:spPr>
            <a:xfrm>
              <a:off x="4394959" y="6046103"/>
              <a:ext cx="462060" cy="139794"/>
            </a:xfrm>
            <a:prstGeom prst="rect">
              <a:avLst/>
            </a:prstGeom>
            <a:noFill/>
          </p:spPr>
          <p:txBody>
            <a:bodyPr wrap="none" rtlCol="0">
              <a:spAutoFit/>
            </a:bodyPr>
            <a:lstStyle/>
            <a:p>
              <a:r>
                <a:rPr lang="en-US" altLang="ko-KR" sz="900" dirty="0" smtClean="0">
                  <a:solidFill>
                    <a:schemeClr val="bg1"/>
                  </a:solidFill>
                </a:rPr>
                <a:t>moderate</a:t>
              </a:r>
              <a:endParaRPr lang="ko-KR" altLang="en-US" sz="900" dirty="0">
                <a:solidFill>
                  <a:schemeClr val="bg1"/>
                </a:solidFill>
              </a:endParaRPr>
            </a:p>
          </p:txBody>
        </p:sp>
        <p:sp>
          <p:nvSpPr>
            <p:cNvPr id="265" name="TextBox 264"/>
            <p:cNvSpPr txBox="1"/>
            <p:nvPr/>
          </p:nvSpPr>
          <p:spPr>
            <a:xfrm>
              <a:off x="1211273" y="5662871"/>
              <a:ext cx="86209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Speed</a:t>
              </a:r>
              <a:endParaRPr lang="ko-KR" altLang="en-US" sz="2000" i="1" dirty="0">
                <a:solidFill>
                  <a:srgbClr val="000000"/>
                </a:solidFill>
                <a:latin typeface="Gill Sans"/>
                <a:cs typeface="Gill Sans"/>
              </a:endParaRPr>
            </a:p>
          </p:txBody>
        </p:sp>
      </p:grpSp>
    </p:spTree>
    <p:extLst>
      <p:ext uri="{BB962C8B-B14F-4D97-AF65-F5344CB8AC3E}">
        <p14:creationId xmlns:p14="http://schemas.microsoft.com/office/powerpoint/2010/main" val="586404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TextBox 408"/>
          <p:cNvSpPr txBox="1"/>
          <p:nvPr/>
        </p:nvSpPr>
        <p:spPr>
          <a:xfrm>
            <a:off x="717223" y="2089160"/>
            <a:ext cx="135614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Orientation</a:t>
            </a:r>
            <a:endParaRPr lang="ko-KR" altLang="en-US" sz="2000" i="1" dirty="0">
              <a:solidFill>
                <a:srgbClr val="000000"/>
              </a:solidFill>
              <a:latin typeface="Gill Sans"/>
              <a:cs typeface="Gill Sans"/>
            </a:endParaRPr>
          </a:p>
        </p:txBody>
      </p:sp>
      <p:grpSp>
        <p:nvGrpSpPr>
          <p:cNvPr id="12" name="Group 11"/>
          <p:cNvGrpSpPr/>
          <p:nvPr/>
        </p:nvGrpSpPr>
        <p:grpSpPr>
          <a:xfrm>
            <a:off x="2098378" y="2067755"/>
            <a:ext cx="2849435" cy="620554"/>
            <a:chOff x="651892" y="1195046"/>
            <a:chExt cx="3415188" cy="743765"/>
          </a:xfrm>
        </p:grpSpPr>
        <p:sp>
          <p:nvSpPr>
            <p:cNvPr id="408" name="모서리가 둥근 직사각형 13"/>
            <p:cNvSpPr/>
            <p:nvPr/>
          </p:nvSpPr>
          <p:spPr>
            <a:xfrm>
              <a:off x="651892" y="1195046"/>
              <a:ext cx="3415188" cy="743765"/>
            </a:xfrm>
            <a:prstGeom prst="roundRect">
              <a:avLst/>
            </a:prstGeom>
            <a:solidFill>
              <a:schemeClr val="tx1"/>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0" name="자유형 46"/>
            <p:cNvSpPr/>
            <p:nvPr/>
          </p:nvSpPr>
          <p:spPr>
            <a:xfrm>
              <a:off x="831639" y="1431830"/>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1" name="자유형 48"/>
            <p:cNvSpPr/>
            <p:nvPr/>
          </p:nvSpPr>
          <p:spPr>
            <a:xfrm rot="7267019">
              <a:off x="1439522" y="1344605"/>
              <a:ext cx="251228" cy="45547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2" name="자유형 50"/>
            <p:cNvSpPr/>
            <p:nvPr/>
          </p:nvSpPr>
          <p:spPr>
            <a:xfrm rot="16405550">
              <a:off x="2329812" y="1366114"/>
              <a:ext cx="288706" cy="48155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3" name="자유형 52"/>
            <p:cNvSpPr/>
            <p:nvPr/>
          </p:nvSpPr>
          <p:spPr>
            <a:xfrm rot="3434864">
              <a:off x="2950184" y="1325779"/>
              <a:ext cx="234260" cy="491645"/>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4" name="자유형 54"/>
            <p:cNvSpPr/>
            <p:nvPr/>
          </p:nvSpPr>
          <p:spPr>
            <a:xfrm rot="8883597">
              <a:off x="3474104" y="1467876"/>
              <a:ext cx="291544" cy="34646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5" name="타원 284"/>
            <p:cNvSpPr/>
            <p:nvPr/>
          </p:nvSpPr>
          <p:spPr>
            <a:xfrm>
              <a:off x="789896" y="1427472"/>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6" name="타원 286"/>
            <p:cNvSpPr/>
            <p:nvPr/>
          </p:nvSpPr>
          <p:spPr>
            <a:xfrm>
              <a:off x="1791924" y="1569656"/>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7" name="타원 287"/>
            <p:cNvSpPr/>
            <p:nvPr/>
          </p:nvSpPr>
          <p:spPr>
            <a:xfrm>
              <a:off x="2191262"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8" name="타원 288"/>
            <p:cNvSpPr/>
            <p:nvPr/>
          </p:nvSpPr>
          <p:spPr>
            <a:xfrm>
              <a:off x="2877639" y="1785899"/>
              <a:ext cx="64788" cy="4648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19" name="타원 289"/>
            <p:cNvSpPr/>
            <p:nvPr/>
          </p:nvSpPr>
          <p:spPr>
            <a:xfrm>
              <a:off x="3785674" y="1706384"/>
              <a:ext cx="64788" cy="4648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grpSp>
        <p:nvGrpSpPr>
          <p:cNvPr id="15" name="Group 14"/>
          <p:cNvGrpSpPr/>
          <p:nvPr/>
        </p:nvGrpSpPr>
        <p:grpSpPr>
          <a:xfrm>
            <a:off x="2098378" y="4929646"/>
            <a:ext cx="2883963" cy="613231"/>
            <a:chOff x="4994809" y="2289889"/>
            <a:chExt cx="3456572" cy="734988"/>
          </a:xfrm>
        </p:grpSpPr>
        <p:sp>
          <p:nvSpPr>
            <p:cNvPr id="215" name="모서리가 둥근 직사각형 28"/>
            <p:cNvSpPr/>
            <p:nvPr/>
          </p:nvSpPr>
          <p:spPr>
            <a:xfrm>
              <a:off x="4994809" y="2289889"/>
              <a:ext cx="3456572"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8" name="자유형 290"/>
            <p:cNvSpPr/>
            <p:nvPr/>
          </p:nvSpPr>
          <p:spPr>
            <a:xfrm>
              <a:off x="6058014" y="2448455"/>
              <a:ext cx="334610" cy="394768"/>
            </a:xfrm>
            <a:custGeom>
              <a:avLst/>
              <a:gdLst>
                <a:gd name="connsiteX0" fmla="*/ 0 w 1014413"/>
                <a:gd name="connsiteY0" fmla="*/ 0 h 1143000"/>
                <a:gd name="connsiteX1" fmla="*/ 828675 w 1014413"/>
                <a:gd name="connsiteY1" fmla="*/ 285750 h 1143000"/>
                <a:gd name="connsiteX2" fmla="*/ 228600 w 1014413"/>
                <a:gd name="connsiteY2" fmla="*/ 471487 h 1143000"/>
                <a:gd name="connsiteX3" fmla="*/ 800100 w 1014413"/>
                <a:gd name="connsiteY3" fmla="*/ 671512 h 1143000"/>
                <a:gd name="connsiteX4" fmla="*/ 185738 w 1014413"/>
                <a:gd name="connsiteY4" fmla="*/ 914400 h 1143000"/>
                <a:gd name="connsiteX5" fmla="*/ 1014413 w 1014413"/>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1143000">
                  <a:moveTo>
                    <a:pt x="0" y="0"/>
                  </a:moveTo>
                  <a:lnTo>
                    <a:pt x="828675" y="285750"/>
                  </a:lnTo>
                  <a:lnTo>
                    <a:pt x="228600" y="471487"/>
                  </a:lnTo>
                  <a:lnTo>
                    <a:pt x="800100" y="671512"/>
                  </a:lnTo>
                  <a:lnTo>
                    <a:pt x="185738" y="914400"/>
                  </a:lnTo>
                  <a:lnTo>
                    <a:pt x="1014413" y="114300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29" name="자유형 291"/>
            <p:cNvSpPr/>
            <p:nvPr/>
          </p:nvSpPr>
          <p:spPr>
            <a:xfrm>
              <a:off x="7917631" y="2498634"/>
              <a:ext cx="339322" cy="3923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30" name="타원 292"/>
            <p:cNvSpPr/>
            <p:nvPr/>
          </p:nvSpPr>
          <p:spPr>
            <a:xfrm>
              <a:off x="7911801" y="2453640"/>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1" name="타원 293"/>
            <p:cNvSpPr/>
            <p:nvPr/>
          </p:nvSpPr>
          <p:spPr>
            <a:xfrm>
              <a:off x="6039913" y="2451129"/>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2" name="자유형 294"/>
            <p:cNvSpPr/>
            <p:nvPr/>
          </p:nvSpPr>
          <p:spPr>
            <a:xfrm>
              <a:off x="7299595" y="2521492"/>
              <a:ext cx="337808" cy="369442"/>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3" name="자유형 295"/>
            <p:cNvSpPr/>
            <p:nvPr/>
          </p:nvSpPr>
          <p:spPr>
            <a:xfrm>
              <a:off x="6694949" y="2448456"/>
              <a:ext cx="304247" cy="431512"/>
            </a:xfrm>
            <a:custGeom>
              <a:avLst/>
              <a:gdLst>
                <a:gd name="connsiteX0" fmla="*/ 127959 w 1199072"/>
                <a:gd name="connsiteY0" fmla="*/ 337868 h 1249393"/>
                <a:gd name="connsiteX1" fmla="*/ 378125 w 1199072"/>
                <a:gd name="connsiteY1" fmla="*/ 44570 h 1249393"/>
                <a:gd name="connsiteX2" fmla="*/ 869830 w 1199072"/>
                <a:gd name="connsiteY2" fmla="*/ 70450 h 1249393"/>
                <a:gd name="connsiteX3" fmla="*/ 1102744 w 1199072"/>
                <a:gd name="connsiteY3" fmla="*/ 234351 h 1249393"/>
                <a:gd name="connsiteX4" fmla="*/ 1050985 w 1199072"/>
                <a:gd name="connsiteY4" fmla="*/ 450012 h 1249393"/>
                <a:gd name="connsiteX5" fmla="*/ 214223 w 1199072"/>
                <a:gd name="connsiteY5" fmla="*/ 441385 h 1249393"/>
                <a:gd name="connsiteX6" fmla="*/ 205596 w 1199072"/>
                <a:gd name="connsiteY6" fmla="*/ 682925 h 1249393"/>
                <a:gd name="connsiteX7" fmla="*/ 1007853 w 1199072"/>
                <a:gd name="connsiteY7" fmla="*/ 657046 h 1249393"/>
                <a:gd name="connsiteX8" fmla="*/ 1007853 w 1199072"/>
                <a:gd name="connsiteY8" fmla="*/ 846827 h 1249393"/>
                <a:gd name="connsiteX9" fmla="*/ 136585 w 1199072"/>
                <a:gd name="connsiteY9" fmla="*/ 855453 h 1249393"/>
                <a:gd name="connsiteX10" fmla="*/ 188344 w 1199072"/>
                <a:gd name="connsiteY10" fmla="*/ 1122872 h 1249393"/>
                <a:gd name="connsiteX11" fmla="*/ 869830 w 1199072"/>
                <a:gd name="connsiteY11" fmla="*/ 1226389 h 1249393"/>
                <a:gd name="connsiteX12" fmla="*/ 1119996 w 1199072"/>
                <a:gd name="connsiteY12" fmla="*/ 984850 h 124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9072" h="1249393">
                  <a:moveTo>
                    <a:pt x="127959" y="337868"/>
                  </a:moveTo>
                  <a:cubicBezTo>
                    <a:pt x="191219" y="213504"/>
                    <a:pt x="254480" y="89140"/>
                    <a:pt x="378125" y="44570"/>
                  </a:cubicBezTo>
                  <a:cubicBezTo>
                    <a:pt x="501770" y="0"/>
                    <a:pt x="749060" y="38820"/>
                    <a:pt x="869830" y="70450"/>
                  </a:cubicBezTo>
                  <a:cubicBezTo>
                    <a:pt x="990600" y="102080"/>
                    <a:pt x="1072552" y="171091"/>
                    <a:pt x="1102744" y="234351"/>
                  </a:cubicBezTo>
                  <a:cubicBezTo>
                    <a:pt x="1132937" y="297611"/>
                    <a:pt x="1199072" y="415506"/>
                    <a:pt x="1050985" y="450012"/>
                  </a:cubicBezTo>
                  <a:cubicBezTo>
                    <a:pt x="902898" y="484518"/>
                    <a:pt x="355121" y="402566"/>
                    <a:pt x="214223" y="441385"/>
                  </a:cubicBezTo>
                  <a:cubicBezTo>
                    <a:pt x="73325" y="480204"/>
                    <a:pt x="73324" y="646982"/>
                    <a:pt x="205596" y="682925"/>
                  </a:cubicBezTo>
                  <a:cubicBezTo>
                    <a:pt x="337868" y="718868"/>
                    <a:pt x="874144" y="629729"/>
                    <a:pt x="1007853" y="657046"/>
                  </a:cubicBezTo>
                  <a:cubicBezTo>
                    <a:pt x="1141562" y="684363"/>
                    <a:pt x="1153064" y="813759"/>
                    <a:pt x="1007853" y="846827"/>
                  </a:cubicBezTo>
                  <a:cubicBezTo>
                    <a:pt x="862642" y="879895"/>
                    <a:pt x="273170" y="809445"/>
                    <a:pt x="136585" y="855453"/>
                  </a:cubicBezTo>
                  <a:cubicBezTo>
                    <a:pt x="0" y="901461"/>
                    <a:pt x="66137" y="1061049"/>
                    <a:pt x="188344" y="1122872"/>
                  </a:cubicBezTo>
                  <a:cubicBezTo>
                    <a:pt x="310551" y="1184695"/>
                    <a:pt x="714555" y="1249393"/>
                    <a:pt x="869830" y="1226389"/>
                  </a:cubicBezTo>
                  <a:cubicBezTo>
                    <a:pt x="1025105" y="1203385"/>
                    <a:pt x="1072550" y="1094117"/>
                    <a:pt x="1119996" y="9848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4" name="타원 298"/>
            <p:cNvSpPr/>
            <p:nvPr/>
          </p:nvSpPr>
          <p:spPr>
            <a:xfrm>
              <a:off x="7335079" y="2501678"/>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5" name="타원 299"/>
            <p:cNvSpPr/>
            <p:nvPr/>
          </p:nvSpPr>
          <p:spPr>
            <a:xfrm>
              <a:off x="6696872" y="2526193"/>
              <a:ext cx="75404" cy="5263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6" name="자유형 180"/>
            <p:cNvSpPr/>
            <p:nvPr/>
          </p:nvSpPr>
          <p:spPr>
            <a:xfrm>
              <a:off x="5334492" y="2503765"/>
              <a:ext cx="251936" cy="387170"/>
            </a:xfrm>
            <a:custGeom>
              <a:avLst/>
              <a:gdLst>
                <a:gd name="connsiteX0" fmla="*/ 24130 w 929640"/>
                <a:gd name="connsiteY0" fmla="*/ 262890 h 1127760"/>
                <a:gd name="connsiteX1" fmla="*/ 85090 w 929640"/>
                <a:gd name="connsiteY1" fmla="*/ 118110 h 1127760"/>
                <a:gd name="connsiteX2" fmla="*/ 344170 w 929640"/>
                <a:gd name="connsiteY2" fmla="*/ 19050 h 1127760"/>
                <a:gd name="connsiteX3" fmla="*/ 572770 w 929640"/>
                <a:gd name="connsiteY3" fmla="*/ 19050 h 1127760"/>
                <a:gd name="connsiteX4" fmla="*/ 831850 w 929640"/>
                <a:gd name="connsiteY4" fmla="*/ 133350 h 1127760"/>
                <a:gd name="connsiteX5" fmla="*/ 877570 w 929640"/>
                <a:gd name="connsiteY5" fmla="*/ 278130 h 1127760"/>
                <a:gd name="connsiteX6" fmla="*/ 763270 w 929640"/>
                <a:gd name="connsiteY6" fmla="*/ 354330 h 1127760"/>
                <a:gd name="connsiteX7" fmla="*/ 443230 w 929640"/>
                <a:gd name="connsiteY7" fmla="*/ 300990 h 1127760"/>
                <a:gd name="connsiteX8" fmla="*/ 138430 w 929640"/>
                <a:gd name="connsiteY8" fmla="*/ 293370 h 1127760"/>
                <a:gd name="connsiteX9" fmla="*/ 16510 w 929640"/>
                <a:gd name="connsiteY9" fmla="*/ 361950 h 1127760"/>
                <a:gd name="connsiteX10" fmla="*/ 62230 w 929640"/>
                <a:gd name="connsiteY10" fmla="*/ 521970 h 1127760"/>
                <a:gd name="connsiteX11" fmla="*/ 336550 w 929640"/>
                <a:gd name="connsiteY11" fmla="*/ 590550 h 1127760"/>
                <a:gd name="connsiteX12" fmla="*/ 603250 w 929640"/>
                <a:gd name="connsiteY12" fmla="*/ 552450 h 1127760"/>
                <a:gd name="connsiteX13" fmla="*/ 770890 w 929640"/>
                <a:gd name="connsiteY13" fmla="*/ 491490 h 1127760"/>
                <a:gd name="connsiteX14" fmla="*/ 908050 w 929640"/>
                <a:gd name="connsiteY14" fmla="*/ 590550 h 1127760"/>
                <a:gd name="connsiteX15" fmla="*/ 900430 w 929640"/>
                <a:gd name="connsiteY15" fmla="*/ 727710 h 1127760"/>
                <a:gd name="connsiteX16" fmla="*/ 763270 w 929640"/>
                <a:gd name="connsiteY16" fmla="*/ 811530 h 1127760"/>
                <a:gd name="connsiteX17" fmla="*/ 420370 w 929640"/>
                <a:gd name="connsiteY17" fmla="*/ 750570 h 1127760"/>
                <a:gd name="connsiteX18" fmla="*/ 85090 w 929640"/>
                <a:gd name="connsiteY18" fmla="*/ 704850 h 1127760"/>
                <a:gd name="connsiteX19" fmla="*/ 1270 w 929640"/>
                <a:gd name="connsiteY19" fmla="*/ 834390 h 1127760"/>
                <a:gd name="connsiteX20" fmla="*/ 77470 w 929640"/>
                <a:gd name="connsiteY20" fmla="*/ 1009650 h 1127760"/>
                <a:gd name="connsiteX21" fmla="*/ 435610 w 929640"/>
                <a:gd name="connsiteY21" fmla="*/ 1116330 h 1127760"/>
                <a:gd name="connsiteX22" fmla="*/ 763270 w 929640"/>
                <a:gd name="connsiteY22" fmla="*/ 1078230 h 1127760"/>
                <a:gd name="connsiteX23" fmla="*/ 900430 w 929640"/>
                <a:gd name="connsiteY23" fmla="*/ 918210 h 112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29640" h="1127760">
                  <a:moveTo>
                    <a:pt x="24130" y="262890"/>
                  </a:moveTo>
                  <a:cubicBezTo>
                    <a:pt x="27940" y="210820"/>
                    <a:pt x="31750" y="158750"/>
                    <a:pt x="85090" y="118110"/>
                  </a:cubicBezTo>
                  <a:cubicBezTo>
                    <a:pt x="138430" y="77470"/>
                    <a:pt x="262890" y="35560"/>
                    <a:pt x="344170" y="19050"/>
                  </a:cubicBezTo>
                  <a:cubicBezTo>
                    <a:pt x="425450" y="2540"/>
                    <a:pt x="491490" y="0"/>
                    <a:pt x="572770" y="19050"/>
                  </a:cubicBezTo>
                  <a:cubicBezTo>
                    <a:pt x="654050" y="38100"/>
                    <a:pt x="781050" y="90170"/>
                    <a:pt x="831850" y="133350"/>
                  </a:cubicBezTo>
                  <a:cubicBezTo>
                    <a:pt x="882650" y="176530"/>
                    <a:pt x="889000" y="241300"/>
                    <a:pt x="877570" y="278130"/>
                  </a:cubicBezTo>
                  <a:cubicBezTo>
                    <a:pt x="866140" y="314960"/>
                    <a:pt x="835660" y="350520"/>
                    <a:pt x="763270" y="354330"/>
                  </a:cubicBezTo>
                  <a:cubicBezTo>
                    <a:pt x="690880" y="358140"/>
                    <a:pt x="547370" y="311150"/>
                    <a:pt x="443230" y="300990"/>
                  </a:cubicBezTo>
                  <a:cubicBezTo>
                    <a:pt x="339090" y="290830"/>
                    <a:pt x="209550" y="283210"/>
                    <a:pt x="138430" y="293370"/>
                  </a:cubicBezTo>
                  <a:cubicBezTo>
                    <a:pt x="67310" y="303530"/>
                    <a:pt x="29210" y="323850"/>
                    <a:pt x="16510" y="361950"/>
                  </a:cubicBezTo>
                  <a:cubicBezTo>
                    <a:pt x="3810" y="400050"/>
                    <a:pt x="8890" y="483870"/>
                    <a:pt x="62230" y="521970"/>
                  </a:cubicBezTo>
                  <a:cubicBezTo>
                    <a:pt x="115570" y="560070"/>
                    <a:pt x="246380" y="585470"/>
                    <a:pt x="336550" y="590550"/>
                  </a:cubicBezTo>
                  <a:cubicBezTo>
                    <a:pt x="426720" y="595630"/>
                    <a:pt x="530860" y="568960"/>
                    <a:pt x="603250" y="552450"/>
                  </a:cubicBezTo>
                  <a:cubicBezTo>
                    <a:pt x="675640" y="535940"/>
                    <a:pt x="720090" y="485140"/>
                    <a:pt x="770890" y="491490"/>
                  </a:cubicBezTo>
                  <a:cubicBezTo>
                    <a:pt x="821690" y="497840"/>
                    <a:pt x="886460" y="551180"/>
                    <a:pt x="908050" y="590550"/>
                  </a:cubicBezTo>
                  <a:cubicBezTo>
                    <a:pt x="929640" y="629920"/>
                    <a:pt x="924560" y="690880"/>
                    <a:pt x="900430" y="727710"/>
                  </a:cubicBezTo>
                  <a:cubicBezTo>
                    <a:pt x="876300" y="764540"/>
                    <a:pt x="843280" y="807720"/>
                    <a:pt x="763270" y="811530"/>
                  </a:cubicBezTo>
                  <a:cubicBezTo>
                    <a:pt x="683260" y="815340"/>
                    <a:pt x="533400" y="768350"/>
                    <a:pt x="420370" y="750570"/>
                  </a:cubicBezTo>
                  <a:cubicBezTo>
                    <a:pt x="307340" y="732790"/>
                    <a:pt x="154940" y="690880"/>
                    <a:pt x="85090" y="704850"/>
                  </a:cubicBezTo>
                  <a:cubicBezTo>
                    <a:pt x="15240" y="718820"/>
                    <a:pt x="2540" y="783590"/>
                    <a:pt x="1270" y="834390"/>
                  </a:cubicBezTo>
                  <a:cubicBezTo>
                    <a:pt x="0" y="885190"/>
                    <a:pt x="5080" y="962660"/>
                    <a:pt x="77470" y="1009650"/>
                  </a:cubicBezTo>
                  <a:cubicBezTo>
                    <a:pt x="149860" y="1056640"/>
                    <a:pt x="321310" y="1104900"/>
                    <a:pt x="435610" y="1116330"/>
                  </a:cubicBezTo>
                  <a:cubicBezTo>
                    <a:pt x="549910" y="1127760"/>
                    <a:pt x="685800" y="1111250"/>
                    <a:pt x="763270" y="1078230"/>
                  </a:cubicBezTo>
                  <a:cubicBezTo>
                    <a:pt x="840740" y="1045210"/>
                    <a:pt x="870585" y="981710"/>
                    <a:pt x="900430" y="91821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37" name="타원 181"/>
            <p:cNvSpPr/>
            <p:nvPr/>
          </p:nvSpPr>
          <p:spPr>
            <a:xfrm>
              <a:off x="5284105" y="2559074"/>
              <a:ext cx="85658" cy="5531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grpSp>
        <p:nvGrpSpPr>
          <p:cNvPr id="9" name="Group 8"/>
          <p:cNvGrpSpPr/>
          <p:nvPr/>
        </p:nvGrpSpPr>
        <p:grpSpPr>
          <a:xfrm>
            <a:off x="2098378" y="2779541"/>
            <a:ext cx="2845887" cy="613231"/>
            <a:chOff x="656144" y="2289889"/>
            <a:chExt cx="3410936" cy="734988"/>
          </a:xfrm>
        </p:grpSpPr>
        <p:sp>
          <p:nvSpPr>
            <p:cNvPr id="396" name="모서리가 둥근 직사각형 27"/>
            <p:cNvSpPr/>
            <p:nvPr/>
          </p:nvSpPr>
          <p:spPr>
            <a:xfrm>
              <a:off x="656144" y="2289889"/>
              <a:ext cx="3410936" cy="73498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7" name="자유형 66"/>
            <p:cNvSpPr/>
            <p:nvPr/>
          </p:nvSpPr>
          <p:spPr>
            <a:xfrm>
              <a:off x="2756596" y="2475789"/>
              <a:ext cx="291181" cy="342372"/>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8" name="타원 67"/>
            <p:cNvSpPr/>
            <p:nvPr/>
          </p:nvSpPr>
          <p:spPr>
            <a:xfrm>
              <a:off x="2727299" y="242769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9" name="자유형 68"/>
            <p:cNvSpPr/>
            <p:nvPr/>
          </p:nvSpPr>
          <p:spPr>
            <a:xfrm>
              <a:off x="3289147" y="2427699"/>
              <a:ext cx="377458" cy="48233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0" name="자유형 69"/>
            <p:cNvSpPr/>
            <p:nvPr/>
          </p:nvSpPr>
          <p:spPr>
            <a:xfrm>
              <a:off x="2283556" y="2542541"/>
              <a:ext cx="140198" cy="275621"/>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1" name="자유형 70"/>
            <p:cNvSpPr/>
            <p:nvPr/>
          </p:nvSpPr>
          <p:spPr>
            <a:xfrm>
              <a:off x="1427106" y="2381762"/>
              <a:ext cx="582364" cy="57421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2" name="자유형 71"/>
            <p:cNvSpPr/>
            <p:nvPr/>
          </p:nvSpPr>
          <p:spPr>
            <a:xfrm>
              <a:off x="1080950" y="2611446"/>
              <a:ext cx="53922" cy="16077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03" name="타원 72"/>
            <p:cNvSpPr/>
            <p:nvPr/>
          </p:nvSpPr>
          <p:spPr>
            <a:xfrm>
              <a:off x="2279841" y="251957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4" name="타원 73"/>
            <p:cNvSpPr/>
            <p:nvPr/>
          </p:nvSpPr>
          <p:spPr>
            <a:xfrm>
              <a:off x="1392385" y="2335825"/>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5" name="타원 74"/>
            <p:cNvSpPr/>
            <p:nvPr/>
          </p:nvSpPr>
          <p:spPr>
            <a:xfrm>
              <a:off x="3252322" y="2381762"/>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6" name="타원 75"/>
            <p:cNvSpPr/>
            <p:nvPr/>
          </p:nvSpPr>
          <p:spPr>
            <a:xfrm>
              <a:off x="1021109" y="2565509"/>
              <a:ext cx="64708" cy="4593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407" name="TextBox 406"/>
          <p:cNvSpPr txBox="1"/>
          <p:nvPr/>
        </p:nvSpPr>
        <p:spPr>
          <a:xfrm>
            <a:off x="1299689" y="2856194"/>
            <a:ext cx="773682"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Scale</a:t>
            </a:r>
            <a:endParaRPr lang="ko-KR" altLang="en-US" sz="2000" i="1" dirty="0">
              <a:latin typeface="Gill Sans"/>
              <a:cs typeface="Gill Sans"/>
            </a:endParaRPr>
          </a:p>
        </p:txBody>
      </p:sp>
      <p:grpSp>
        <p:nvGrpSpPr>
          <p:cNvPr id="8" name="Group 7"/>
          <p:cNvGrpSpPr/>
          <p:nvPr/>
        </p:nvGrpSpPr>
        <p:grpSpPr>
          <a:xfrm>
            <a:off x="2098378" y="3484004"/>
            <a:ext cx="2845887" cy="632405"/>
            <a:chOff x="656144" y="3428270"/>
            <a:chExt cx="3410935" cy="757968"/>
          </a:xfrm>
        </p:grpSpPr>
        <p:sp>
          <p:nvSpPr>
            <p:cNvPr id="385" name="모서리가 둥근 직사각형 35"/>
            <p:cNvSpPr/>
            <p:nvPr/>
          </p:nvSpPr>
          <p:spPr>
            <a:xfrm>
              <a:off x="656144" y="3428270"/>
              <a:ext cx="3410935" cy="757968"/>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6" name="자유형 56"/>
            <p:cNvSpPr/>
            <p:nvPr/>
          </p:nvSpPr>
          <p:spPr>
            <a:xfrm>
              <a:off x="1553759" y="3716949"/>
              <a:ext cx="291181"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7" name="타원 57"/>
            <p:cNvSpPr/>
            <p:nvPr/>
          </p:nvSpPr>
          <p:spPr>
            <a:xfrm>
              <a:off x="1544289" y="3712507"/>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8" name="자유형 58"/>
            <p:cNvSpPr/>
            <p:nvPr/>
          </p:nvSpPr>
          <p:spPr>
            <a:xfrm>
              <a:off x="995595" y="3807253"/>
              <a:ext cx="291181" cy="14211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89" name="타원 59"/>
            <p:cNvSpPr/>
            <p:nvPr/>
          </p:nvSpPr>
          <p:spPr>
            <a:xfrm>
              <a:off x="964555" y="3759880"/>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0" name="자유형 60"/>
            <p:cNvSpPr/>
            <p:nvPr/>
          </p:nvSpPr>
          <p:spPr>
            <a:xfrm>
              <a:off x="2765046" y="3665134"/>
              <a:ext cx="593148"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1" name="타원 61"/>
            <p:cNvSpPr/>
            <p:nvPr/>
          </p:nvSpPr>
          <p:spPr>
            <a:xfrm>
              <a:off x="2741108"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2" name="자유형 62"/>
            <p:cNvSpPr/>
            <p:nvPr/>
          </p:nvSpPr>
          <p:spPr>
            <a:xfrm>
              <a:off x="3602160" y="3665134"/>
              <a:ext cx="86276" cy="353077"/>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3" name="타원 63"/>
            <p:cNvSpPr/>
            <p:nvPr/>
          </p:nvSpPr>
          <p:spPr>
            <a:xfrm>
              <a:off x="3542320" y="3617761"/>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94" name="자유형 64"/>
            <p:cNvSpPr/>
            <p:nvPr/>
          </p:nvSpPr>
          <p:spPr>
            <a:xfrm>
              <a:off x="2152169" y="3475642"/>
              <a:ext cx="291181" cy="615849"/>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95" name="타원 65"/>
            <p:cNvSpPr/>
            <p:nvPr/>
          </p:nvSpPr>
          <p:spPr>
            <a:xfrm>
              <a:off x="2115343" y="3475642"/>
              <a:ext cx="64708" cy="4737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245" name="TextBox 244"/>
          <p:cNvSpPr txBox="1"/>
          <p:nvPr/>
        </p:nvSpPr>
        <p:spPr>
          <a:xfrm>
            <a:off x="596822" y="3605029"/>
            <a:ext cx="1476549" cy="417098"/>
          </a:xfrm>
          <a:prstGeom prst="rect">
            <a:avLst/>
          </a:prstGeom>
          <a:noFill/>
          <a:ln>
            <a:noFill/>
          </a:ln>
        </p:spPr>
        <p:txBody>
          <a:bodyPr wrap="none" lIns="108265" tIns="54132" rIns="108265" bIns="54132" rtlCol="0">
            <a:spAutoFit/>
          </a:bodyPr>
          <a:lstStyle/>
          <a:p>
            <a:r>
              <a:rPr lang="en-US" altLang="ko-KR" sz="2000" i="1" dirty="0">
                <a:latin typeface="Gill Sans"/>
                <a:cs typeface="Gill Sans"/>
              </a:rPr>
              <a:t>Aspect Ratio</a:t>
            </a:r>
            <a:endParaRPr lang="ko-KR" altLang="en-US" sz="2000" i="1" dirty="0">
              <a:latin typeface="Gill Sans"/>
              <a:cs typeface="Gill Sans"/>
            </a:endParaRPr>
          </a:p>
        </p:txBody>
      </p:sp>
      <p:grpSp>
        <p:nvGrpSpPr>
          <p:cNvPr id="13" name="Group 12"/>
          <p:cNvGrpSpPr/>
          <p:nvPr/>
        </p:nvGrpSpPr>
        <p:grpSpPr>
          <a:xfrm>
            <a:off x="2098378" y="4207641"/>
            <a:ext cx="2880440" cy="630773"/>
            <a:chOff x="4999031" y="1195046"/>
            <a:chExt cx="3452349" cy="756013"/>
          </a:xfrm>
        </p:grpSpPr>
        <p:sp>
          <p:nvSpPr>
            <p:cNvPr id="373" name="모서리가 둥근 직사각형 37"/>
            <p:cNvSpPr/>
            <p:nvPr/>
          </p:nvSpPr>
          <p:spPr>
            <a:xfrm>
              <a:off x="4999031" y="1195046"/>
              <a:ext cx="3452349" cy="756013"/>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74" name="자유형 76"/>
            <p:cNvSpPr/>
            <p:nvPr/>
          </p:nvSpPr>
          <p:spPr>
            <a:xfrm>
              <a:off x="7158424" y="1420964"/>
              <a:ext cx="306997" cy="416398"/>
            </a:xfrm>
            <a:custGeom>
              <a:avLst/>
              <a:gdLst>
                <a:gd name="connsiteX0" fmla="*/ 0 w 1071562"/>
                <a:gd name="connsiteY0" fmla="*/ 0 h 1343025"/>
                <a:gd name="connsiteX1" fmla="*/ 828675 w 1071562"/>
                <a:gd name="connsiteY1" fmla="*/ 271463 h 1343025"/>
                <a:gd name="connsiteX2" fmla="*/ 228600 w 1071562"/>
                <a:gd name="connsiteY2" fmla="*/ 457200 h 1343025"/>
                <a:gd name="connsiteX3" fmla="*/ 814388 w 1071562"/>
                <a:gd name="connsiteY3" fmla="*/ 642938 h 1343025"/>
                <a:gd name="connsiteX4" fmla="*/ 214313 w 1071562"/>
                <a:gd name="connsiteY4" fmla="*/ 871538 h 1343025"/>
                <a:gd name="connsiteX5" fmla="*/ 1057275 w 1071562"/>
                <a:gd name="connsiteY5" fmla="*/ 1143000 h 1343025"/>
                <a:gd name="connsiteX6" fmla="*/ 300038 w 1071562"/>
                <a:gd name="connsiteY6" fmla="*/ 1314450 h 1343025"/>
                <a:gd name="connsiteX7" fmla="*/ 285750 w 1071562"/>
                <a:gd name="connsiteY7" fmla="*/ 1314450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1562" h="1343025">
                  <a:moveTo>
                    <a:pt x="0" y="0"/>
                  </a:moveTo>
                  <a:cubicBezTo>
                    <a:pt x="395287" y="97631"/>
                    <a:pt x="790575" y="195263"/>
                    <a:pt x="828675" y="271463"/>
                  </a:cubicBezTo>
                  <a:cubicBezTo>
                    <a:pt x="866775" y="347663"/>
                    <a:pt x="230981" y="395288"/>
                    <a:pt x="228600" y="457200"/>
                  </a:cubicBezTo>
                  <a:cubicBezTo>
                    <a:pt x="226219" y="519112"/>
                    <a:pt x="816769" y="573882"/>
                    <a:pt x="814388" y="642938"/>
                  </a:cubicBezTo>
                  <a:cubicBezTo>
                    <a:pt x="812007" y="711994"/>
                    <a:pt x="173832" y="788194"/>
                    <a:pt x="214313" y="871538"/>
                  </a:cubicBezTo>
                  <a:cubicBezTo>
                    <a:pt x="254794" y="954882"/>
                    <a:pt x="1042988" y="1069181"/>
                    <a:pt x="1057275" y="1143000"/>
                  </a:cubicBezTo>
                  <a:cubicBezTo>
                    <a:pt x="1071562" y="1216819"/>
                    <a:pt x="428625" y="1285875"/>
                    <a:pt x="300038" y="1314450"/>
                  </a:cubicBezTo>
                  <a:cubicBezTo>
                    <a:pt x="171451" y="1343025"/>
                    <a:pt x="285750" y="1314450"/>
                    <a:pt x="285750" y="1314450"/>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5" name="자유형 77"/>
            <p:cNvSpPr/>
            <p:nvPr/>
          </p:nvSpPr>
          <p:spPr>
            <a:xfrm>
              <a:off x="5220264" y="1373713"/>
              <a:ext cx="297446" cy="473985"/>
            </a:xfrm>
            <a:custGeom>
              <a:avLst/>
              <a:gdLst>
                <a:gd name="connsiteX0" fmla="*/ 0 w 1038225"/>
                <a:gd name="connsiteY0" fmla="*/ 0 h 1528762"/>
                <a:gd name="connsiteX1" fmla="*/ 800100 w 1038225"/>
                <a:gd name="connsiteY1" fmla="*/ 300037 h 1528762"/>
                <a:gd name="connsiteX2" fmla="*/ 228600 w 1038225"/>
                <a:gd name="connsiteY2" fmla="*/ 471487 h 1528762"/>
                <a:gd name="connsiteX3" fmla="*/ 814387 w 1038225"/>
                <a:gd name="connsiteY3" fmla="*/ 685800 h 1528762"/>
                <a:gd name="connsiteX4" fmla="*/ 185737 w 1038225"/>
                <a:gd name="connsiteY4" fmla="*/ 914400 h 1528762"/>
                <a:gd name="connsiteX5" fmla="*/ 1028700 w 1038225"/>
                <a:gd name="connsiteY5" fmla="*/ 1143000 h 1528762"/>
                <a:gd name="connsiteX6" fmla="*/ 242887 w 1038225"/>
                <a:gd name="connsiteY6" fmla="*/ 1314450 h 1528762"/>
                <a:gd name="connsiteX7" fmla="*/ 1014412 w 1038225"/>
                <a:gd name="connsiteY7" fmla="*/ 1528762 h 1528762"/>
                <a:gd name="connsiteX8" fmla="*/ 1014412 w 1038225"/>
                <a:gd name="connsiteY8" fmla="*/ 1528762 h 1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25" h="1528762">
                  <a:moveTo>
                    <a:pt x="0" y="0"/>
                  </a:moveTo>
                  <a:cubicBezTo>
                    <a:pt x="381000" y="110728"/>
                    <a:pt x="762000" y="221456"/>
                    <a:pt x="800100" y="300037"/>
                  </a:cubicBezTo>
                  <a:cubicBezTo>
                    <a:pt x="838200" y="378618"/>
                    <a:pt x="226219" y="407193"/>
                    <a:pt x="228600" y="471487"/>
                  </a:cubicBezTo>
                  <a:cubicBezTo>
                    <a:pt x="230981" y="535781"/>
                    <a:pt x="821531" y="611981"/>
                    <a:pt x="814387" y="685800"/>
                  </a:cubicBezTo>
                  <a:cubicBezTo>
                    <a:pt x="807243" y="759619"/>
                    <a:pt x="150018" y="838200"/>
                    <a:pt x="185737" y="914400"/>
                  </a:cubicBezTo>
                  <a:cubicBezTo>
                    <a:pt x="221456" y="990600"/>
                    <a:pt x="1019175" y="1076325"/>
                    <a:pt x="1028700" y="1143000"/>
                  </a:cubicBezTo>
                  <a:cubicBezTo>
                    <a:pt x="1038225" y="1209675"/>
                    <a:pt x="245268" y="1250156"/>
                    <a:pt x="242887" y="1314450"/>
                  </a:cubicBezTo>
                  <a:cubicBezTo>
                    <a:pt x="240506" y="1378744"/>
                    <a:pt x="1014412" y="1528762"/>
                    <a:pt x="1014412" y="1528762"/>
                  </a:cubicBezTo>
                  <a:lnTo>
                    <a:pt x="1014412" y="1528762"/>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6" name="자유형 78"/>
            <p:cNvSpPr/>
            <p:nvPr/>
          </p:nvSpPr>
          <p:spPr>
            <a:xfrm>
              <a:off x="7703799" y="1279212"/>
              <a:ext cx="287212" cy="624597"/>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7" name="자유형 79"/>
            <p:cNvSpPr/>
            <p:nvPr/>
          </p:nvSpPr>
          <p:spPr>
            <a:xfrm>
              <a:off x="6613318" y="1344182"/>
              <a:ext cx="287213" cy="549291"/>
            </a:xfrm>
            <a:custGeom>
              <a:avLst/>
              <a:gdLst>
                <a:gd name="connsiteX0" fmla="*/ 0 w 1002507"/>
                <a:gd name="connsiteY0" fmla="*/ 0 h 1771650"/>
                <a:gd name="connsiteX1" fmla="*/ 785813 w 1002507"/>
                <a:gd name="connsiteY1" fmla="*/ 342900 h 1771650"/>
                <a:gd name="connsiteX2" fmla="*/ 214313 w 1002507"/>
                <a:gd name="connsiteY2" fmla="*/ 514350 h 1771650"/>
                <a:gd name="connsiteX3" fmla="*/ 785813 w 1002507"/>
                <a:gd name="connsiteY3" fmla="*/ 714375 h 1771650"/>
                <a:gd name="connsiteX4" fmla="*/ 128588 w 1002507"/>
                <a:gd name="connsiteY4" fmla="*/ 942975 h 1771650"/>
                <a:gd name="connsiteX5" fmla="*/ 985838 w 1002507"/>
                <a:gd name="connsiteY5" fmla="*/ 1185863 h 1771650"/>
                <a:gd name="connsiteX6" fmla="*/ 228600 w 1002507"/>
                <a:gd name="connsiteY6" fmla="*/ 1343025 h 1771650"/>
                <a:gd name="connsiteX7" fmla="*/ 1000125 w 1002507"/>
                <a:gd name="connsiteY7" fmla="*/ 1614488 h 1771650"/>
                <a:gd name="connsiteX8" fmla="*/ 228600 w 1002507"/>
                <a:gd name="connsiteY8" fmla="*/ 1771650 h 1771650"/>
                <a:gd name="connsiteX9" fmla="*/ 228600 w 1002507"/>
                <a:gd name="connsiteY9" fmla="*/ 177165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507" h="1771650">
                  <a:moveTo>
                    <a:pt x="0" y="0"/>
                  </a:moveTo>
                  <a:cubicBezTo>
                    <a:pt x="375047" y="128587"/>
                    <a:pt x="750094" y="257175"/>
                    <a:pt x="785813" y="342900"/>
                  </a:cubicBezTo>
                  <a:cubicBezTo>
                    <a:pt x="821532" y="428625"/>
                    <a:pt x="214313" y="452438"/>
                    <a:pt x="214313" y="514350"/>
                  </a:cubicBezTo>
                  <a:cubicBezTo>
                    <a:pt x="214313" y="576262"/>
                    <a:pt x="800101" y="642938"/>
                    <a:pt x="785813" y="714375"/>
                  </a:cubicBezTo>
                  <a:cubicBezTo>
                    <a:pt x="771526" y="785813"/>
                    <a:pt x="95251" y="864394"/>
                    <a:pt x="128588" y="942975"/>
                  </a:cubicBezTo>
                  <a:cubicBezTo>
                    <a:pt x="161925" y="1021556"/>
                    <a:pt x="969169" y="1119188"/>
                    <a:pt x="985838" y="1185863"/>
                  </a:cubicBezTo>
                  <a:cubicBezTo>
                    <a:pt x="1002507" y="1252538"/>
                    <a:pt x="226219" y="1271588"/>
                    <a:pt x="228600" y="1343025"/>
                  </a:cubicBezTo>
                  <a:cubicBezTo>
                    <a:pt x="230981" y="1414462"/>
                    <a:pt x="1000125" y="1543051"/>
                    <a:pt x="1000125" y="1614488"/>
                  </a:cubicBezTo>
                  <a:cubicBezTo>
                    <a:pt x="1000125" y="1685925"/>
                    <a:pt x="228600" y="1771650"/>
                    <a:pt x="228600" y="1771650"/>
                  </a:cubicBezTo>
                  <a:lnTo>
                    <a:pt x="228600" y="1771650"/>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8" name="자유형 80"/>
            <p:cNvSpPr/>
            <p:nvPr/>
          </p:nvSpPr>
          <p:spPr>
            <a:xfrm>
              <a:off x="5947073" y="1468214"/>
              <a:ext cx="294717" cy="352166"/>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9" name="타원 81"/>
            <p:cNvSpPr/>
            <p:nvPr/>
          </p:nvSpPr>
          <p:spPr>
            <a:xfrm>
              <a:off x="5911937" y="143129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0" name="타원 82"/>
            <p:cNvSpPr/>
            <p:nvPr/>
          </p:nvSpPr>
          <p:spPr>
            <a:xfrm>
              <a:off x="5166490"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1" name="타원 83"/>
            <p:cNvSpPr/>
            <p:nvPr/>
          </p:nvSpPr>
          <p:spPr>
            <a:xfrm>
              <a:off x="7123288" y="1384049"/>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2" name="타원 84"/>
            <p:cNvSpPr/>
            <p:nvPr/>
          </p:nvSpPr>
          <p:spPr>
            <a:xfrm>
              <a:off x="7654684" y="1231961"/>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3" name="타원 85"/>
            <p:cNvSpPr/>
            <p:nvPr/>
          </p:nvSpPr>
          <p:spPr>
            <a:xfrm>
              <a:off x="6564202" y="1336798"/>
              <a:ext cx="65493" cy="47251"/>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3" name="TextBox 2"/>
          <p:cNvSpPr txBox="1"/>
          <p:nvPr/>
        </p:nvSpPr>
        <p:spPr>
          <a:xfrm>
            <a:off x="9423876" y="6734752"/>
            <a:ext cx="184666" cy="369332"/>
          </a:xfrm>
          <a:prstGeom prst="rect">
            <a:avLst/>
          </a:prstGeom>
          <a:noFill/>
        </p:spPr>
        <p:txBody>
          <a:bodyPr wrap="none" rtlCol="0">
            <a:spAutoFit/>
          </a:bodyPr>
          <a:lstStyle/>
          <a:p>
            <a:endParaRPr lang="en-US" dirty="0"/>
          </a:p>
        </p:txBody>
      </p:sp>
      <p:sp>
        <p:nvSpPr>
          <p:cNvPr id="425" name="Rectangle 424"/>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6" name="TextBox 425"/>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
        <p:nvSpPr>
          <p:cNvPr id="214" name="TextBox 213"/>
          <p:cNvSpPr txBox="1"/>
          <p:nvPr/>
        </p:nvSpPr>
        <p:spPr>
          <a:xfrm>
            <a:off x="888293" y="5004875"/>
            <a:ext cx="118507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Curviness</a:t>
            </a:r>
            <a:endParaRPr lang="ko-KR" altLang="en-US" sz="2000" i="1" dirty="0">
              <a:solidFill>
                <a:srgbClr val="000000"/>
              </a:solidFill>
              <a:latin typeface="Gill Sans"/>
              <a:cs typeface="Gill Sans"/>
            </a:endParaRPr>
          </a:p>
        </p:txBody>
      </p:sp>
      <p:sp>
        <p:nvSpPr>
          <p:cNvPr id="420" name="TextBox 419"/>
          <p:cNvSpPr txBox="1"/>
          <p:nvPr/>
        </p:nvSpPr>
        <p:spPr>
          <a:xfrm>
            <a:off x="195894" y="4294589"/>
            <a:ext cx="1993467" cy="417098"/>
          </a:xfrm>
          <a:prstGeom prst="rect">
            <a:avLst/>
          </a:prstGeom>
          <a:noFill/>
          <a:ln>
            <a:noFill/>
          </a:ln>
        </p:spPr>
        <p:txBody>
          <a:bodyPr wrap="none" lIns="108265" tIns="54132" rIns="108265" bIns="54132" rtlCol="0">
            <a:spAutoFit/>
          </a:bodyPr>
          <a:lstStyle/>
          <a:p>
            <a:r>
              <a:rPr lang="en-US" altLang="ko-KR" sz="2000" i="1" dirty="0">
                <a:solidFill>
                  <a:srgbClr val="000000"/>
                </a:solidFill>
                <a:latin typeface="Gill Sans"/>
                <a:cs typeface="Gill Sans"/>
              </a:rPr>
              <a:t>Pattern </a:t>
            </a:r>
            <a:r>
              <a:rPr lang="en-US" altLang="ko-KR" sz="2000" i="1" dirty="0" smtClean="0">
                <a:solidFill>
                  <a:srgbClr val="000000"/>
                </a:solidFill>
                <a:latin typeface="Gill Sans"/>
                <a:cs typeface="Gill Sans"/>
              </a:rPr>
              <a:t>Repetition</a:t>
            </a:r>
            <a:endParaRPr lang="ko-KR" altLang="en-US" sz="2000" i="1" dirty="0">
              <a:solidFill>
                <a:srgbClr val="000000"/>
              </a:solidFill>
              <a:latin typeface="Gill Sans"/>
              <a:cs typeface="Gill Sans"/>
            </a:endParaRPr>
          </a:p>
        </p:txBody>
      </p:sp>
      <p:grpSp>
        <p:nvGrpSpPr>
          <p:cNvPr id="91" name="Group 90"/>
          <p:cNvGrpSpPr/>
          <p:nvPr/>
        </p:nvGrpSpPr>
        <p:grpSpPr>
          <a:xfrm>
            <a:off x="5790850" y="2422159"/>
            <a:ext cx="2843306" cy="650414"/>
            <a:chOff x="4746610" y="712969"/>
            <a:chExt cx="4343400" cy="1219200"/>
          </a:xfrm>
        </p:grpSpPr>
        <p:sp>
          <p:nvSpPr>
            <p:cNvPr id="93" name="모서리가 둥근 직사각형 41"/>
            <p:cNvSpPr/>
            <p:nvPr/>
          </p:nvSpPr>
          <p:spPr>
            <a:xfrm>
              <a:off x="4746610" y="712969"/>
              <a:ext cx="4343400" cy="1219200"/>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94" name="자유형 126"/>
            <p:cNvSpPr/>
            <p:nvPr/>
          </p:nvSpPr>
          <p:spPr>
            <a:xfrm>
              <a:off x="4899011" y="1176121"/>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5" name="자유형 127"/>
            <p:cNvSpPr/>
            <p:nvPr/>
          </p:nvSpPr>
          <p:spPr>
            <a:xfrm>
              <a:off x="5098302" y="1176121"/>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6" name="자유형 128"/>
            <p:cNvSpPr/>
            <p:nvPr/>
          </p:nvSpPr>
          <p:spPr>
            <a:xfrm>
              <a:off x="7464858"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7" name="자유형 216"/>
            <p:cNvSpPr/>
            <p:nvPr/>
          </p:nvSpPr>
          <p:spPr>
            <a:xfrm>
              <a:off x="5296089" y="1183265"/>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8" name="자유형 218"/>
            <p:cNvSpPr/>
            <p:nvPr/>
          </p:nvSpPr>
          <p:spPr>
            <a:xfrm>
              <a:off x="5471935"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99" name="자유형 224"/>
            <p:cNvSpPr/>
            <p:nvPr/>
          </p:nvSpPr>
          <p:spPr>
            <a:xfrm>
              <a:off x="5918919"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0" name="자유형 225"/>
            <p:cNvSpPr/>
            <p:nvPr/>
          </p:nvSpPr>
          <p:spPr>
            <a:xfrm>
              <a:off x="6118210"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1" name="자유형 228"/>
            <p:cNvSpPr/>
            <p:nvPr/>
          </p:nvSpPr>
          <p:spPr>
            <a:xfrm>
              <a:off x="6315996"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2" name="자유형 235"/>
            <p:cNvSpPr/>
            <p:nvPr/>
          </p:nvSpPr>
          <p:spPr>
            <a:xfrm>
              <a:off x="6739533"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3" name="자유형 238"/>
            <p:cNvSpPr/>
            <p:nvPr/>
          </p:nvSpPr>
          <p:spPr>
            <a:xfrm>
              <a:off x="6937319"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4" name="자유형 240"/>
            <p:cNvSpPr/>
            <p:nvPr/>
          </p:nvSpPr>
          <p:spPr>
            <a:xfrm>
              <a:off x="7113165"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5" name="자유형 242"/>
            <p:cNvSpPr/>
            <p:nvPr/>
          </p:nvSpPr>
          <p:spPr>
            <a:xfrm>
              <a:off x="7289012"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6" name="자유형 244"/>
            <p:cNvSpPr/>
            <p:nvPr/>
          </p:nvSpPr>
          <p:spPr>
            <a:xfrm>
              <a:off x="7888395"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7" name="자유형 245"/>
            <p:cNvSpPr/>
            <p:nvPr/>
          </p:nvSpPr>
          <p:spPr>
            <a:xfrm>
              <a:off x="8087687" y="1128496"/>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8" name="자유형 248"/>
            <p:cNvSpPr/>
            <p:nvPr/>
          </p:nvSpPr>
          <p:spPr>
            <a:xfrm>
              <a:off x="8521776" y="1135640"/>
              <a:ext cx="370783"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09" name="타원 253"/>
            <p:cNvSpPr/>
            <p:nvPr/>
          </p:nvSpPr>
          <p:spPr>
            <a:xfrm>
              <a:off x="4846256"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0" name="타원 254"/>
            <p:cNvSpPr/>
            <p:nvPr/>
          </p:nvSpPr>
          <p:spPr>
            <a:xfrm>
              <a:off x="5056936"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1" name="타원 255"/>
            <p:cNvSpPr/>
            <p:nvPr/>
          </p:nvSpPr>
          <p:spPr>
            <a:xfrm>
              <a:off x="5232782"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2" name="타원 256"/>
            <p:cNvSpPr/>
            <p:nvPr/>
          </p:nvSpPr>
          <p:spPr>
            <a:xfrm>
              <a:off x="5432410" y="1141593"/>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3" name="타원 258"/>
            <p:cNvSpPr/>
            <p:nvPr/>
          </p:nvSpPr>
          <p:spPr>
            <a:xfrm>
              <a:off x="5877552"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4" name="타원 259"/>
            <p:cNvSpPr/>
            <p:nvPr/>
          </p:nvSpPr>
          <p:spPr>
            <a:xfrm>
              <a:off x="607717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5" name="타원 260"/>
            <p:cNvSpPr/>
            <p:nvPr/>
          </p:nvSpPr>
          <p:spPr>
            <a:xfrm>
              <a:off x="628785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6" name="타원 261"/>
            <p:cNvSpPr/>
            <p:nvPr/>
          </p:nvSpPr>
          <p:spPr>
            <a:xfrm>
              <a:off x="6698167"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7" name="타원 262"/>
            <p:cNvSpPr/>
            <p:nvPr/>
          </p:nvSpPr>
          <p:spPr>
            <a:xfrm>
              <a:off x="6897795"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8" name="타원 263"/>
            <p:cNvSpPr/>
            <p:nvPr/>
          </p:nvSpPr>
          <p:spPr>
            <a:xfrm>
              <a:off x="7049859"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19" name="타원 264"/>
            <p:cNvSpPr/>
            <p:nvPr/>
          </p:nvSpPr>
          <p:spPr>
            <a:xfrm>
              <a:off x="7225705"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0" name="타원 265"/>
            <p:cNvSpPr/>
            <p:nvPr/>
          </p:nvSpPr>
          <p:spPr>
            <a:xfrm>
              <a:off x="7425333"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1" name="타원 266"/>
            <p:cNvSpPr/>
            <p:nvPr/>
          </p:nvSpPr>
          <p:spPr>
            <a:xfrm>
              <a:off x="7835641"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2" name="타원 267"/>
            <p:cNvSpPr/>
            <p:nvPr/>
          </p:nvSpPr>
          <p:spPr>
            <a:xfrm>
              <a:off x="8046321"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23" name="타원 268"/>
            <p:cNvSpPr/>
            <p:nvPr/>
          </p:nvSpPr>
          <p:spPr>
            <a:xfrm>
              <a:off x="8480410" y="1093968"/>
              <a:ext cx="82397"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92" name="TextBox 91"/>
          <p:cNvSpPr txBox="1"/>
          <p:nvPr/>
        </p:nvSpPr>
        <p:spPr>
          <a:xfrm>
            <a:off x="5909381" y="2020513"/>
            <a:ext cx="1490775"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Finger Count</a:t>
            </a:r>
            <a:endParaRPr lang="ko-KR" altLang="en-US" sz="2000" i="1" dirty="0">
              <a:latin typeface="Gill Sans"/>
              <a:cs typeface="Gill Sans"/>
            </a:endParaRPr>
          </a:p>
        </p:txBody>
      </p:sp>
      <p:grpSp>
        <p:nvGrpSpPr>
          <p:cNvPr id="17" name="Group 16"/>
          <p:cNvGrpSpPr/>
          <p:nvPr/>
        </p:nvGrpSpPr>
        <p:grpSpPr>
          <a:xfrm>
            <a:off x="5790850" y="3560229"/>
            <a:ext cx="2866557" cy="656922"/>
            <a:chOff x="629436" y="4824614"/>
            <a:chExt cx="3459917" cy="754169"/>
          </a:xfrm>
        </p:grpSpPr>
        <p:sp>
          <p:nvSpPr>
            <p:cNvPr id="126" name="모서리가 둥근 직사각형 29"/>
            <p:cNvSpPr/>
            <p:nvPr/>
          </p:nvSpPr>
          <p:spPr>
            <a:xfrm>
              <a:off x="629436" y="4824614"/>
              <a:ext cx="3459917" cy="754169"/>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27" name="그룹 85"/>
            <p:cNvGrpSpPr/>
            <p:nvPr/>
          </p:nvGrpSpPr>
          <p:grpSpPr>
            <a:xfrm>
              <a:off x="3269900" y="5121507"/>
              <a:ext cx="291262" cy="353517"/>
              <a:chOff x="914400" y="1371600"/>
              <a:chExt cx="1014413" cy="1143000"/>
            </a:xfrm>
          </p:grpSpPr>
          <p:cxnSp>
            <p:nvCxnSpPr>
              <p:cNvPr id="163" name="직선 연결선 118"/>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4" name="직선 연결선 119"/>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5" name="직선 연결선 120"/>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6" name="직선 연결선 121"/>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7" name="직선 연결선 122"/>
              <p:cNvCxnSpPr/>
              <p:nvPr/>
            </p:nvCxnSpPr>
            <p:spPr>
              <a:xfrm>
                <a:off x="1100138" y="2286000"/>
                <a:ext cx="828675" cy="228600"/>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28" name="그룹 79"/>
            <p:cNvGrpSpPr/>
            <p:nvPr/>
          </p:nvGrpSpPr>
          <p:grpSpPr>
            <a:xfrm>
              <a:off x="2723597" y="5121507"/>
              <a:ext cx="291262" cy="353517"/>
              <a:chOff x="914400" y="1371600"/>
              <a:chExt cx="1014413" cy="1143000"/>
            </a:xfrm>
          </p:grpSpPr>
          <p:cxnSp>
            <p:nvCxnSpPr>
              <p:cNvPr id="158" name="직선 연결선 12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9" name="직선 연결선 125"/>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0" name="직선 연결선 144"/>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1" name="직선 연결선 145"/>
              <p:cNvCxnSpPr/>
              <p:nvPr/>
            </p:nvCxnSpPr>
            <p:spPr>
              <a:xfrm flipH="1">
                <a:off x="1100138" y="2043112"/>
                <a:ext cx="614362"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2" name="직선 연결선 146"/>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9" name="그룹 56"/>
            <p:cNvGrpSpPr/>
            <p:nvPr/>
          </p:nvGrpSpPr>
          <p:grpSpPr>
            <a:xfrm>
              <a:off x="1612022" y="5121507"/>
              <a:ext cx="291262" cy="353517"/>
              <a:chOff x="914400" y="1371600"/>
              <a:chExt cx="1014413" cy="1143000"/>
            </a:xfrm>
          </p:grpSpPr>
          <p:cxnSp>
            <p:nvCxnSpPr>
              <p:cNvPr id="153" name="직선 연결선 148"/>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4" name="직선 연결선 149"/>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5" name="직선 연결선 150"/>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6" name="직선 연결선 151"/>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7" name="직선 연결선 152"/>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30" name="그룹 73"/>
            <p:cNvGrpSpPr/>
            <p:nvPr/>
          </p:nvGrpSpPr>
          <p:grpSpPr>
            <a:xfrm>
              <a:off x="2237995" y="5097940"/>
              <a:ext cx="291262" cy="353517"/>
              <a:chOff x="914400" y="1371600"/>
              <a:chExt cx="1014413" cy="1143000"/>
            </a:xfrm>
          </p:grpSpPr>
          <p:cxnSp>
            <p:nvCxnSpPr>
              <p:cNvPr id="148" name="직선 연결선 15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9" name="직선 연결선 155"/>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0" name="직선 연결선 156"/>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1" name="직선 연결선 157"/>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2" name="직선 연결선 158"/>
              <p:cNvCxnSpPr/>
              <p:nvPr/>
            </p:nvCxnSpPr>
            <p:spPr>
              <a:xfrm>
                <a:off x="1100138" y="2286000"/>
                <a:ext cx="828675" cy="228600"/>
              </a:xfrm>
              <a:prstGeom prst="line">
                <a:avLst/>
              </a:prstGeom>
              <a:ln w="635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131" name="자유형 159"/>
            <p:cNvSpPr/>
            <p:nvPr/>
          </p:nvSpPr>
          <p:spPr>
            <a:xfrm>
              <a:off x="1023989" y="5121507"/>
              <a:ext cx="291262" cy="353517"/>
            </a:xfrm>
            <a:custGeom>
              <a:avLst/>
              <a:gdLst>
                <a:gd name="connsiteX0" fmla="*/ 0 w 1014413"/>
                <a:gd name="connsiteY0" fmla="*/ 0 h 1143000"/>
                <a:gd name="connsiteX1" fmla="*/ 828675 w 1014413"/>
                <a:gd name="connsiteY1" fmla="*/ 285750 h 1143000"/>
                <a:gd name="connsiteX2" fmla="*/ 228600 w 1014413"/>
                <a:gd name="connsiteY2" fmla="*/ 471487 h 1143000"/>
                <a:gd name="connsiteX3" fmla="*/ 800100 w 1014413"/>
                <a:gd name="connsiteY3" fmla="*/ 671512 h 1143000"/>
                <a:gd name="connsiteX4" fmla="*/ 185738 w 1014413"/>
                <a:gd name="connsiteY4" fmla="*/ 914400 h 1143000"/>
                <a:gd name="connsiteX5" fmla="*/ 1014413 w 1014413"/>
                <a:gd name="connsiteY5" fmla="*/ 11430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1143000">
                  <a:moveTo>
                    <a:pt x="0" y="0"/>
                  </a:moveTo>
                  <a:lnTo>
                    <a:pt x="828675" y="285750"/>
                  </a:lnTo>
                  <a:lnTo>
                    <a:pt x="228600" y="471487"/>
                  </a:lnTo>
                  <a:lnTo>
                    <a:pt x="800100" y="671512"/>
                  </a:lnTo>
                  <a:lnTo>
                    <a:pt x="185738" y="914400"/>
                  </a:lnTo>
                  <a:lnTo>
                    <a:pt x="1014413" y="1143000"/>
                  </a:ln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32" name="타원 160"/>
            <p:cNvSpPr/>
            <p:nvPr/>
          </p:nvSpPr>
          <p:spPr>
            <a:xfrm>
              <a:off x="993639"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3" name="타원 161"/>
            <p:cNvSpPr/>
            <p:nvPr/>
          </p:nvSpPr>
          <p:spPr>
            <a:xfrm>
              <a:off x="2237994" y="5074372"/>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4" name="타원 183"/>
            <p:cNvSpPr/>
            <p:nvPr/>
          </p:nvSpPr>
          <p:spPr>
            <a:xfrm>
              <a:off x="2683641"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5" name="타원 184"/>
            <p:cNvSpPr/>
            <p:nvPr/>
          </p:nvSpPr>
          <p:spPr>
            <a:xfrm>
              <a:off x="3209199"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6" name="타원 185"/>
            <p:cNvSpPr/>
            <p:nvPr/>
          </p:nvSpPr>
          <p:spPr>
            <a:xfrm>
              <a:off x="1656405" y="5239346"/>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7" name="타원 186"/>
            <p:cNvSpPr/>
            <p:nvPr/>
          </p:nvSpPr>
          <p:spPr>
            <a:xfrm>
              <a:off x="1815427" y="5310050"/>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8" name="타원 187"/>
            <p:cNvSpPr/>
            <p:nvPr/>
          </p:nvSpPr>
          <p:spPr>
            <a:xfrm>
              <a:off x="2450178" y="5145075"/>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9" name="타원 188"/>
            <p:cNvSpPr/>
            <p:nvPr/>
          </p:nvSpPr>
          <p:spPr>
            <a:xfrm>
              <a:off x="1581964" y="5097940"/>
              <a:ext cx="65637" cy="47135"/>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0" name="타원 189"/>
            <p:cNvSpPr/>
            <p:nvPr/>
          </p:nvSpPr>
          <p:spPr>
            <a:xfrm>
              <a:off x="2298694" y="5215779"/>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1" name="타원 190"/>
            <p:cNvSpPr/>
            <p:nvPr/>
          </p:nvSpPr>
          <p:spPr>
            <a:xfrm>
              <a:off x="2469122" y="5286482"/>
              <a:ext cx="65637" cy="47135"/>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2" name="타원 191"/>
            <p:cNvSpPr/>
            <p:nvPr/>
          </p:nvSpPr>
          <p:spPr>
            <a:xfrm>
              <a:off x="2263408" y="5333617"/>
              <a:ext cx="65637" cy="47135"/>
            </a:xfrm>
            <a:prstGeom prst="ellipse">
              <a:avLst/>
            </a:prstGeom>
            <a:solidFill>
              <a:srgbClr val="FFFF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3" name="타원 192"/>
            <p:cNvSpPr/>
            <p:nvPr/>
          </p:nvSpPr>
          <p:spPr>
            <a:xfrm>
              <a:off x="2936047" y="5310050"/>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4" name="타원 193"/>
            <p:cNvSpPr/>
            <p:nvPr/>
          </p:nvSpPr>
          <p:spPr>
            <a:xfrm>
              <a:off x="3449665" y="5192211"/>
              <a:ext cx="65637" cy="47135"/>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5" name="타원 194"/>
            <p:cNvSpPr/>
            <p:nvPr/>
          </p:nvSpPr>
          <p:spPr>
            <a:xfrm>
              <a:off x="3330599" y="5239346"/>
              <a:ext cx="65637" cy="47135"/>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46" name="타원 195"/>
            <p:cNvSpPr/>
            <p:nvPr/>
          </p:nvSpPr>
          <p:spPr>
            <a:xfrm>
              <a:off x="3449665" y="5310050"/>
              <a:ext cx="65637" cy="47135"/>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147" name="TextBox 146"/>
          <p:cNvSpPr txBox="1"/>
          <p:nvPr/>
        </p:nvSpPr>
        <p:spPr>
          <a:xfrm>
            <a:off x="5856133" y="3159330"/>
            <a:ext cx="1513693"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Stroke Count</a:t>
            </a:r>
            <a:endParaRPr lang="ko-KR" altLang="en-US" sz="2000" i="1" dirty="0">
              <a:latin typeface="Gill Sans"/>
              <a:cs typeface="Gill Sans"/>
            </a:endParaRPr>
          </a:p>
        </p:txBody>
      </p:sp>
      <p:grpSp>
        <p:nvGrpSpPr>
          <p:cNvPr id="19" name="Group 18"/>
          <p:cNvGrpSpPr/>
          <p:nvPr/>
        </p:nvGrpSpPr>
        <p:grpSpPr>
          <a:xfrm>
            <a:off x="5790850" y="4704806"/>
            <a:ext cx="2874724" cy="707513"/>
            <a:chOff x="629436" y="5955563"/>
            <a:chExt cx="3459917" cy="812249"/>
          </a:xfrm>
        </p:grpSpPr>
        <p:sp>
          <p:nvSpPr>
            <p:cNvPr id="169" name="모서리가 둥근 직사각형 30"/>
            <p:cNvSpPr/>
            <p:nvPr/>
          </p:nvSpPr>
          <p:spPr>
            <a:xfrm>
              <a:off x="629436" y="5955563"/>
              <a:ext cx="3459917" cy="812249"/>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70" name="그룹 56"/>
            <p:cNvGrpSpPr/>
            <p:nvPr/>
          </p:nvGrpSpPr>
          <p:grpSpPr>
            <a:xfrm>
              <a:off x="937315" y="6201412"/>
              <a:ext cx="317802" cy="409509"/>
              <a:chOff x="914400" y="1371600"/>
              <a:chExt cx="1014413" cy="1143000"/>
            </a:xfrm>
          </p:grpSpPr>
          <p:cxnSp>
            <p:nvCxnSpPr>
              <p:cNvPr id="210" name="직선 연결선 207"/>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1" name="직선 연결선 208"/>
              <p:cNvCxnSpPr/>
              <p:nvPr/>
            </p:nvCxnSpPr>
            <p:spPr>
              <a:xfrm flipH="1">
                <a:off x="1143000" y="1657350"/>
                <a:ext cx="600075" cy="185737"/>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2" name="직선 연결선 209"/>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3" name="직선 연결선 213"/>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8" name="직선 연결선 214"/>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71" name="타원 301"/>
            <p:cNvSpPr/>
            <p:nvPr/>
          </p:nvSpPr>
          <p:spPr>
            <a:xfrm>
              <a:off x="928268" y="6201412"/>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2" name="타원 305"/>
            <p:cNvSpPr/>
            <p:nvPr/>
          </p:nvSpPr>
          <p:spPr>
            <a:xfrm>
              <a:off x="1002709" y="6353709"/>
              <a:ext cx="65637" cy="50766"/>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3" name="타원 306"/>
            <p:cNvSpPr/>
            <p:nvPr/>
          </p:nvSpPr>
          <p:spPr>
            <a:xfrm>
              <a:off x="1161730" y="6404475"/>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74" name="그룹 56"/>
            <p:cNvGrpSpPr/>
            <p:nvPr/>
          </p:nvGrpSpPr>
          <p:grpSpPr>
            <a:xfrm>
              <a:off x="1450932" y="6201412"/>
              <a:ext cx="317802" cy="409509"/>
              <a:chOff x="914400" y="1371602"/>
              <a:chExt cx="1014413" cy="1142998"/>
            </a:xfrm>
          </p:grpSpPr>
          <p:cxnSp>
            <p:nvCxnSpPr>
              <p:cNvPr id="205" name="직선 연결선 308"/>
              <p:cNvCxnSpPr/>
              <p:nvPr/>
            </p:nvCxnSpPr>
            <p:spPr>
              <a:xfrm>
                <a:off x="914400" y="1371602"/>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6" name="직선 연결선 309"/>
              <p:cNvCxnSpPr/>
              <p:nvPr/>
            </p:nvCxnSpPr>
            <p:spPr>
              <a:xfrm flipH="1">
                <a:off x="1143000" y="1657350"/>
                <a:ext cx="600075" cy="18573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7" name="직선 연결선 310"/>
              <p:cNvCxnSpPr/>
              <p:nvPr/>
            </p:nvCxnSpPr>
            <p:spPr>
              <a:xfrm>
                <a:off x="1143000" y="1843085"/>
                <a:ext cx="571501"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8" name="직선 연결선 311"/>
              <p:cNvCxnSpPr/>
              <p:nvPr/>
            </p:nvCxnSpPr>
            <p:spPr>
              <a:xfrm flipH="1">
                <a:off x="1100138" y="2043112"/>
                <a:ext cx="614363"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9" name="직선 연결선 312"/>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75" name="그룹 56"/>
            <p:cNvGrpSpPr/>
            <p:nvPr/>
          </p:nvGrpSpPr>
          <p:grpSpPr>
            <a:xfrm>
              <a:off x="2002196" y="6201412"/>
              <a:ext cx="317802" cy="409509"/>
              <a:chOff x="914400" y="1371600"/>
              <a:chExt cx="1014413" cy="1143000"/>
            </a:xfrm>
          </p:grpSpPr>
          <p:cxnSp>
            <p:nvCxnSpPr>
              <p:cNvPr id="200" name="직선 연결선 317"/>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1" name="직선 연결선 318"/>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2" name="직선 연결선 319"/>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3" name="직선 연결선 320"/>
              <p:cNvCxnSpPr/>
              <p:nvPr/>
            </p:nvCxnSpPr>
            <p:spPr>
              <a:xfrm flipH="1">
                <a:off x="1100138" y="2043112"/>
                <a:ext cx="614362" cy="242888"/>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4" name="직선 연결선 321"/>
              <p:cNvCxnSpPr/>
              <p:nvPr/>
            </p:nvCxnSpPr>
            <p:spPr>
              <a:xfrm>
                <a:off x="1100138" y="2286000"/>
                <a:ext cx="828675" cy="22860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76" name="그룹 56"/>
            <p:cNvGrpSpPr/>
            <p:nvPr/>
          </p:nvGrpSpPr>
          <p:grpSpPr>
            <a:xfrm>
              <a:off x="2664938" y="6248794"/>
              <a:ext cx="317802" cy="409509"/>
              <a:chOff x="914400" y="1371600"/>
              <a:chExt cx="1014413" cy="1143000"/>
            </a:xfrm>
          </p:grpSpPr>
          <p:cxnSp>
            <p:nvCxnSpPr>
              <p:cNvPr id="195" name="직선 연결선 326"/>
              <p:cNvCxnSpPr/>
              <p:nvPr/>
            </p:nvCxnSpPr>
            <p:spPr>
              <a:xfrm>
                <a:off x="914400" y="1371600"/>
                <a:ext cx="828675" cy="28575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6" name="직선 연결선 327"/>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7" name="직선 연결선 328"/>
              <p:cNvCxnSpPr/>
              <p:nvPr/>
            </p:nvCxnSpPr>
            <p:spPr>
              <a:xfrm>
                <a:off x="1143000" y="1843087"/>
                <a:ext cx="571500" cy="200025"/>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8" name="직선 연결선 329"/>
              <p:cNvCxnSpPr/>
              <p:nvPr/>
            </p:nvCxnSpPr>
            <p:spPr>
              <a:xfrm flipH="1">
                <a:off x="1100138" y="2043112"/>
                <a:ext cx="614362" cy="242888"/>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9" name="직선 연결선 330"/>
              <p:cNvCxnSpPr/>
              <p:nvPr/>
            </p:nvCxnSpPr>
            <p:spPr>
              <a:xfrm>
                <a:off x="1100138" y="2286000"/>
                <a:ext cx="828675" cy="22860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77" name="그룹 56"/>
            <p:cNvGrpSpPr/>
            <p:nvPr/>
          </p:nvGrpSpPr>
          <p:grpSpPr>
            <a:xfrm>
              <a:off x="3365327" y="6248794"/>
              <a:ext cx="317802" cy="409509"/>
              <a:chOff x="914400" y="1371600"/>
              <a:chExt cx="1014413" cy="1143000"/>
            </a:xfrm>
          </p:grpSpPr>
          <p:cxnSp>
            <p:nvCxnSpPr>
              <p:cNvPr id="190" name="직선 연결선 335"/>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1" name="직선 연결선 336"/>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2" name="직선 연결선 337"/>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3" name="직선 연결선 338"/>
              <p:cNvCxnSpPr/>
              <p:nvPr/>
            </p:nvCxnSpPr>
            <p:spPr>
              <a:xfrm flipH="1">
                <a:off x="1100138" y="2043112"/>
                <a:ext cx="614362" cy="2428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4" name="직선 연결선 339"/>
              <p:cNvCxnSpPr/>
              <p:nvPr/>
            </p:nvCxnSpPr>
            <p:spPr>
              <a:xfrm>
                <a:off x="1100138" y="2286000"/>
                <a:ext cx="828675" cy="2286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8" name="타원 351"/>
            <p:cNvSpPr/>
            <p:nvPr/>
          </p:nvSpPr>
          <p:spPr>
            <a:xfrm>
              <a:off x="1441886" y="6201412"/>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79" name="타원 353"/>
            <p:cNvSpPr/>
            <p:nvPr/>
          </p:nvSpPr>
          <p:spPr>
            <a:xfrm>
              <a:off x="2002196" y="6201412"/>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0" name="타원 354"/>
            <p:cNvSpPr/>
            <p:nvPr/>
          </p:nvSpPr>
          <p:spPr>
            <a:xfrm>
              <a:off x="2655892" y="6252178"/>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1" name="타원 355"/>
            <p:cNvSpPr/>
            <p:nvPr/>
          </p:nvSpPr>
          <p:spPr>
            <a:xfrm>
              <a:off x="3356280" y="6252178"/>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2" name="타원 356"/>
            <p:cNvSpPr/>
            <p:nvPr/>
          </p:nvSpPr>
          <p:spPr>
            <a:xfrm>
              <a:off x="1516327" y="6353709"/>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3" name="타원 357"/>
            <p:cNvSpPr/>
            <p:nvPr/>
          </p:nvSpPr>
          <p:spPr>
            <a:xfrm>
              <a:off x="2048889" y="6353709"/>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4" name="타원 358"/>
            <p:cNvSpPr/>
            <p:nvPr/>
          </p:nvSpPr>
          <p:spPr>
            <a:xfrm>
              <a:off x="2702585" y="6404475"/>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5" name="타원 360"/>
            <p:cNvSpPr/>
            <p:nvPr/>
          </p:nvSpPr>
          <p:spPr>
            <a:xfrm>
              <a:off x="1675349" y="6404475"/>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6" name="타원 361"/>
            <p:cNvSpPr/>
            <p:nvPr/>
          </p:nvSpPr>
          <p:spPr>
            <a:xfrm>
              <a:off x="2235659" y="6404475"/>
              <a:ext cx="65637" cy="50766"/>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7" name="타원 362"/>
            <p:cNvSpPr/>
            <p:nvPr/>
          </p:nvSpPr>
          <p:spPr>
            <a:xfrm>
              <a:off x="2917103" y="6455240"/>
              <a:ext cx="65637" cy="50766"/>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88" name="타원 363"/>
            <p:cNvSpPr/>
            <p:nvPr/>
          </p:nvSpPr>
          <p:spPr>
            <a:xfrm>
              <a:off x="3617491" y="6455240"/>
              <a:ext cx="65637" cy="5076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sp>
        <p:nvSpPr>
          <p:cNvPr id="189" name="TextBox 188"/>
          <p:cNvSpPr txBox="1"/>
          <p:nvPr/>
        </p:nvSpPr>
        <p:spPr>
          <a:xfrm>
            <a:off x="5819273" y="4346493"/>
            <a:ext cx="1500794" cy="417098"/>
          </a:xfrm>
          <a:prstGeom prst="rect">
            <a:avLst/>
          </a:prstGeom>
          <a:noFill/>
          <a:ln>
            <a:noFill/>
          </a:ln>
        </p:spPr>
        <p:txBody>
          <a:bodyPr wrap="none" lIns="108265" tIns="54132" rIns="108265" bIns="54132" rtlCol="0">
            <a:spAutoFit/>
          </a:bodyPr>
          <a:lstStyle/>
          <a:p>
            <a:r>
              <a:rPr lang="en-US" altLang="ko-KR" sz="2000" i="1" dirty="0" smtClean="0">
                <a:latin typeface="Gill Sans"/>
                <a:cs typeface="Gill Sans"/>
              </a:rPr>
              <a:t>Stroke Order</a:t>
            </a:r>
            <a:endParaRPr lang="ko-KR" altLang="en-US" sz="2000" i="1" dirty="0">
              <a:latin typeface="Gill Sans"/>
              <a:cs typeface="Gill Sans"/>
            </a:endParaRPr>
          </a:p>
        </p:txBody>
      </p:sp>
      <p:sp>
        <p:nvSpPr>
          <p:cNvPr id="16" name="TextBox 15"/>
          <p:cNvSpPr txBox="1"/>
          <p:nvPr/>
        </p:nvSpPr>
        <p:spPr>
          <a:xfrm>
            <a:off x="1973370" y="2525044"/>
            <a:ext cx="184666" cy="369332"/>
          </a:xfrm>
          <a:prstGeom prst="rect">
            <a:avLst/>
          </a:prstGeom>
          <a:noFill/>
        </p:spPr>
        <p:txBody>
          <a:bodyPr wrap="none" rtlCol="0">
            <a:spAutoFit/>
          </a:bodyPr>
          <a:lstStyle/>
          <a:p>
            <a:endParaRPr lang="en-US" dirty="0"/>
          </a:p>
        </p:txBody>
      </p:sp>
      <p:sp>
        <p:nvSpPr>
          <p:cNvPr id="249" name="Rectangle 248"/>
          <p:cNvSpPr/>
          <p:nvPr/>
        </p:nvSpPr>
        <p:spPr>
          <a:xfrm>
            <a:off x="5421166" y="1444317"/>
            <a:ext cx="3756353" cy="523220"/>
          </a:xfrm>
          <a:prstGeom prst="rect">
            <a:avLst/>
          </a:prstGeom>
        </p:spPr>
        <p:txBody>
          <a:bodyPr wrap="square">
            <a:spAutoFit/>
          </a:bodyPr>
          <a:lstStyle/>
          <a:p>
            <a:r>
              <a:rPr lang="en-US" sz="2800" dirty="0" smtClean="0">
                <a:solidFill>
                  <a:srgbClr val="262626"/>
                </a:solidFill>
                <a:latin typeface="Gill Sans Light"/>
                <a:cs typeface="Gill Sans Light"/>
              </a:rPr>
              <a:t>3 touchscreen features</a:t>
            </a:r>
            <a:endParaRPr lang="en-US" sz="2000" dirty="0">
              <a:solidFill>
                <a:srgbClr val="262626"/>
              </a:solidFill>
              <a:latin typeface="Gill Sans Light"/>
              <a:cs typeface="Gill Sans Light"/>
            </a:endParaRPr>
          </a:p>
        </p:txBody>
      </p:sp>
      <p:sp>
        <p:nvSpPr>
          <p:cNvPr id="251" name="Rectangle 250"/>
          <p:cNvSpPr/>
          <p:nvPr/>
        </p:nvSpPr>
        <p:spPr>
          <a:xfrm>
            <a:off x="974301" y="1012050"/>
            <a:ext cx="3753383" cy="954107"/>
          </a:xfrm>
          <a:prstGeom prst="rect">
            <a:avLst/>
          </a:prstGeom>
        </p:spPr>
        <p:txBody>
          <a:bodyPr wrap="square">
            <a:spAutoFit/>
          </a:bodyPr>
          <a:lstStyle/>
          <a:p>
            <a:r>
              <a:rPr lang="en-US" sz="2800" dirty="0" smtClean="0">
                <a:solidFill>
                  <a:srgbClr val="262626"/>
                </a:solidFill>
                <a:latin typeface="Gill Sans Light"/>
                <a:cs typeface="Gill Sans Light"/>
              </a:rPr>
              <a:t>6 features from </a:t>
            </a:r>
            <a:r>
              <a:rPr lang="en-US" sz="2800" dirty="0" err="1" smtClean="0">
                <a:solidFill>
                  <a:srgbClr val="262626"/>
                </a:solidFill>
                <a:latin typeface="Gill Sans Light"/>
                <a:cs typeface="Gill Sans Light"/>
              </a:rPr>
              <a:t>Rubine’s</a:t>
            </a:r>
            <a:r>
              <a:rPr lang="en-US" sz="2800" dirty="0">
                <a:solidFill>
                  <a:srgbClr val="262626"/>
                </a:solidFill>
                <a:latin typeface="Gill Sans Light"/>
                <a:cs typeface="Gill Sans Light"/>
              </a:rPr>
              <a:t> </a:t>
            </a:r>
            <a:endParaRPr lang="en-US" sz="2800" dirty="0" smtClean="0">
              <a:solidFill>
                <a:srgbClr val="262626"/>
              </a:solidFill>
              <a:latin typeface="Gill Sans Light"/>
              <a:cs typeface="Gill Sans Light"/>
            </a:endParaRPr>
          </a:p>
          <a:p>
            <a:r>
              <a:rPr lang="en-US" sz="2800" dirty="0" smtClean="0">
                <a:solidFill>
                  <a:srgbClr val="262626"/>
                </a:solidFill>
                <a:latin typeface="Gill Sans Light"/>
                <a:cs typeface="Gill Sans Light"/>
              </a:rPr>
              <a:t>recognizer </a:t>
            </a:r>
            <a:r>
              <a:rPr lang="en-US" sz="2000" dirty="0" smtClean="0">
                <a:solidFill>
                  <a:srgbClr val="262626"/>
                </a:solidFill>
                <a:latin typeface="Gill Sans Light"/>
                <a:cs typeface="Gill Sans Light"/>
              </a:rPr>
              <a:t>[</a:t>
            </a:r>
            <a:r>
              <a:rPr lang="en-US" sz="2000" dirty="0" err="1" smtClean="0">
                <a:solidFill>
                  <a:srgbClr val="262626"/>
                </a:solidFill>
                <a:latin typeface="Gill Sans Light"/>
                <a:cs typeface="Gill Sans Light"/>
              </a:rPr>
              <a:t>Rubine</a:t>
            </a:r>
            <a:r>
              <a:rPr lang="en-US" sz="2000" dirty="0" smtClean="0">
                <a:solidFill>
                  <a:srgbClr val="262626"/>
                </a:solidFill>
                <a:latin typeface="Gill Sans Light"/>
                <a:cs typeface="Gill Sans Light"/>
              </a:rPr>
              <a:t>. 1991]</a:t>
            </a:r>
            <a:endParaRPr lang="en-US" sz="2000" dirty="0">
              <a:solidFill>
                <a:srgbClr val="262626"/>
              </a:solidFill>
              <a:latin typeface="Gill Sans Light"/>
              <a:cs typeface="Gill Sans Light"/>
            </a:endParaRPr>
          </a:p>
        </p:txBody>
      </p:sp>
      <p:sp>
        <p:nvSpPr>
          <p:cNvPr id="244" name="TextBox 243"/>
          <p:cNvSpPr txBox="1"/>
          <p:nvPr/>
        </p:nvSpPr>
        <p:spPr>
          <a:xfrm>
            <a:off x="408040" y="471775"/>
            <a:ext cx="8644714" cy="584776"/>
          </a:xfrm>
          <a:prstGeom prst="rect">
            <a:avLst/>
          </a:prstGeom>
          <a:noFill/>
        </p:spPr>
        <p:txBody>
          <a:bodyPr wrap="none" rtlCol="0">
            <a:spAutoFit/>
          </a:bodyPr>
          <a:lstStyle/>
          <a:p>
            <a:r>
              <a:rPr lang="en-US" sz="3200" b="1" i="1" dirty="0" smtClean="0">
                <a:solidFill>
                  <a:schemeClr val="accent5">
                    <a:lumMod val="75000"/>
                  </a:schemeClr>
                </a:solidFill>
                <a:latin typeface="Gill Sans"/>
                <a:cs typeface="Gill Sans"/>
              </a:rPr>
              <a:t>“Rank the distinguishability of 9 features”</a:t>
            </a:r>
            <a:endParaRPr lang="en-US" sz="3200" b="1" i="1" dirty="0">
              <a:solidFill>
                <a:schemeClr val="accent5">
                  <a:lumMod val="75000"/>
                </a:schemeClr>
              </a:solidFill>
              <a:latin typeface="Gill Sans"/>
              <a:cs typeface="Gill Sans"/>
            </a:endParaRPr>
          </a:p>
        </p:txBody>
      </p:sp>
      <p:grpSp>
        <p:nvGrpSpPr>
          <p:cNvPr id="246" name="Group 245"/>
          <p:cNvGrpSpPr/>
          <p:nvPr/>
        </p:nvGrpSpPr>
        <p:grpSpPr>
          <a:xfrm>
            <a:off x="1211273" y="5634111"/>
            <a:ext cx="3767545" cy="632405"/>
            <a:chOff x="1211273" y="5634111"/>
            <a:chExt cx="3767545" cy="632405"/>
          </a:xfrm>
        </p:grpSpPr>
        <p:sp>
          <p:nvSpPr>
            <p:cNvPr id="250" name="모서리가 둥근 직사각형 39"/>
            <p:cNvSpPr/>
            <p:nvPr/>
          </p:nvSpPr>
          <p:spPr>
            <a:xfrm>
              <a:off x="2098378" y="5634111"/>
              <a:ext cx="2880440" cy="632405"/>
            </a:xfrm>
            <a:prstGeom prst="roundRect">
              <a:avLst/>
            </a:prstGeom>
            <a:solidFill>
              <a:srgbClr val="000000"/>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2" name="자유형 96"/>
            <p:cNvSpPr/>
            <p:nvPr/>
          </p:nvSpPr>
          <p:spPr>
            <a:xfrm>
              <a:off x="4514138" y="573602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3" name="자유형 98"/>
            <p:cNvSpPr/>
            <p:nvPr/>
          </p:nvSpPr>
          <p:spPr>
            <a:xfrm>
              <a:off x="2338733"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4" name="타원 99"/>
            <p:cNvSpPr/>
            <p:nvPr/>
          </p:nvSpPr>
          <p:spPr>
            <a:xfrm>
              <a:off x="2329080"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5" name="자유형 100"/>
            <p:cNvSpPr/>
            <p:nvPr/>
          </p:nvSpPr>
          <p:spPr>
            <a:xfrm>
              <a:off x="2936969"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6" name="타원 101"/>
            <p:cNvSpPr/>
            <p:nvPr/>
          </p:nvSpPr>
          <p:spPr>
            <a:xfrm>
              <a:off x="2914767"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7" name="자유형 102"/>
            <p:cNvSpPr/>
            <p:nvPr/>
          </p:nvSpPr>
          <p:spPr>
            <a:xfrm>
              <a:off x="3983882" y="5710790"/>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8" name="자유형 104"/>
            <p:cNvSpPr/>
            <p:nvPr/>
          </p:nvSpPr>
          <p:spPr>
            <a:xfrm>
              <a:off x="3535205" y="5715116"/>
              <a:ext cx="264633" cy="343943"/>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259" name="타원 105"/>
            <p:cNvSpPr/>
            <p:nvPr/>
          </p:nvSpPr>
          <p:spPr>
            <a:xfrm>
              <a:off x="3500451"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60" name="타원 250"/>
            <p:cNvSpPr/>
            <p:nvPr/>
          </p:nvSpPr>
          <p:spPr>
            <a:xfrm>
              <a:off x="3977608"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61" name="타원 251"/>
            <p:cNvSpPr/>
            <p:nvPr/>
          </p:nvSpPr>
          <p:spPr>
            <a:xfrm>
              <a:off x="4479623" y="5710790"/>
              <a:ext cx="58809" cy="46147"/>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62" name="TextBox 261"/>
            <p:cNvSpPr txBox="1"/>
            <p:nvPr/>
          </p:nvSpPr>
          <p:spPr>
            <a:xfrm>
              <a:off x="2219554" y="6046103"/>
              <a:ext cx="457596" cy="139794"/>
            </a:xfrm>
            <a:prstGeom prst="rect">
              <a:avLst/>
            </a:prstGeom>
            <a:noFill/>
          </p:spPr>
          <p:txBody>
            <a:bodyPr wrap="none" rtlCol="0">
              <a:spAutoFit/>
            </a:bodyPr>
            <a:lstStyle/>
            <a:p>
              <a:r>
                <a:rPr lang="en-US" altLang="ko-KR" sz="900" dirty="0" smtClean="0">
                  <a:solidFill>
                    <a:schemeClr val="bg1"/>
                  </a:solidFill>
                </a:rPr>
                <a:t>Very slow</a:t>
              </a:r>
              <a:endParaRPr lang="ko-KR" altLang="en-US" sz="900" dirty="0">
                <a:solidFill>
                  <a:schemeClr val="bg1"/>
                </a:solidFill>
              </a:endParaRPr>
            </a:p>
          </p:txBody>
        </p:sp>
        <p:sp>
          <p:nvSpPr>
            <p:cNvPr id="263" name="TextBox 262"/>
            <p:cNvSpPr txBox="1"/>
            <p:nvPr/>
          </p:nvSpPr>
          <p:spPr>
            <a:xfrm>
              <a:off x="2844981" y="6046103"/>
              <a:ext cx="428556" cy="139794"/>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264" name="TextBox 263"/>
            <p:cNvSpPr txBox="1"/>
            <p:nvPr/>
          </p:nvSpPr>
          <p:spPr>
            <a:xfrm>
              <a:off x="3496609" y="6046103"/>
              <a:ext cx="285245" cy="139794"/>
            </a:xfrm>
            <a:prstGeom prst="rect">
              <a:avLst/>
            </a:prstGeom>
            <a:noFill/>
          </p:spPr>
          <p:txBody>
            <a:bodyPr wrap="none" rtlCol="0">
              <a:spAutoFit/>
            </a:bodyPr>
            <a:lstStyle/>
            <a:p>
              <a:r>
                <a:rPr lang="en-US" altLang="ko-KR" sz="900" dirty="0" smtClean="0">
                  <a:solidFill>
                    <a:schemeClr val="bg1"/>
                  </a:solidFill>
                </a:rPr>
                <a:t>slow</a:t>
              </a:r>
              <a:endParaRPr lang="ko-KR" altLang="en-US" sz="900" dirty="0">
                <a:solidFill>
                  <a:schemeClr val="bg1"/>
                </a:solidFill>
              </a:endParaRPr>
            </a:p>
          </p:txBody>
        </p:sp>
        <p:sp>
          <p:nvSpPr>
            <p:cNvPr id="265" name="TextBox 264"/>
            <p:cNvSpPr txBox="1"/>
            <p:nvPr/>
          </p:nvSpPr>
          <p:spPr>
            <a:xfrm>
              <a:off x="3934776" y="6046103"/>
              <a:ext cx="259936" cy="139794"/>
            </a:xfrm>
            <a:prstGeom prst="rect">
              <a:avLst/>
            </a:prstGeom>
            <a:noFill/>
          </p:spPr>
          <p:txBody>
            <a:bodyPr wrap="none" rtlCol="0">
              <a:spAutoFit/>
            </a:bodyPr>
            <a:lstStyle/>
            <a:p>
              <a:r>
                <a:rPr lang="en-US" altLang="ko-KR" sz="900" dirty="0" smtClean="0">
                  <a:solidFill>
                    <a:schemeClr val="bg1"/>
                  </a:solidFill>
                </a:rPr>
                <a:t>fast</a:t>
              </a:r>
              <a:endParaRPr lang="ko-KR" altLang="en-US" sz="900" dirty="0">
                <a:solidFill>
                  <a:schemeClr val="bg1"/>
                </a:solidFill>
              </a:endParaRPr>
            </a:p>
          </p:txBody>
        </p:sp>
        <p:sp>
          <p:nvSpPr>
            <p:cNvPr id="266" name="TextBox 265"/>
            <p:cNvSpPr txBox="1"/>
            <p:nvPr/>
          </p:nvSpPr>
          <p:spPr>
            <a:xfrm>
              <a:off x="4394959" y="6046103"/>
              <a:ext cx="462060" cy="139794"/>
            </a:xfrm>
            <a:prstGeom prst="rect">
              <a:avLst/>
            </a:prstGeom>
            <a:noFill/>
          </p:spPr>
          <p:txBody>
            <a:bodyPr wrap="none" rtlCol="0">
              <a:spAutoFit/>
            </a:bodyPr>
            <a:lstStyle/>
            <a:p>
              <a:r>
                <a:rPr lang="en-US" altLang="ko-KR" sz="900" dirty="0" smtClean="0">
                  <a:solidFill>
                    <a:schemeClr val="bg1"/>
                  </a:solidFill>
                </a:rPr>
                <a:t>moderate</a:t>
              </a:r>
              <a:endParaRPr lang="ko-KR" altLang="en-US" sz="900" dirty="0">
                <a:solidFill>
                  <a:schemeClr val="bg1"/>
                </a:solidFill>
              </a:endParaRPr>
            </a:p>
          </p:txBody>
        </p:sp>
        <p:sp>
          <p:nvSpPr>
            <p:cNvPr id="267" name="TextBox 266"/>
            <p:cNvSpPr txBox="1"/>
            <p:nvPr/>
          </p:nvSpPr>
          <p:spPr>
            <a:xfrm>
              <a:off x="1211273" y="5662871"/>
              <a:ext cx="862098" cy="417098"/>
            </a:xfrm>
            <a:prstGeom prst="rect">
              <a:avLst/>
            </a:prstGeom>
            <a:noFill/>
            <a:ln>
              <a:noFill/>
            </a:ln>
          </p:spPr>
          <p:txBody>
            <a:bodyPr wrap="none" lIns="108265" tIns="54132" rIns="108265" bIns="54132" rtlCol="0">
              <a:spAutoFit/>
            </a:bodyPr>
            <a:lstStyle/>
            <a:p>
              <a:r>
                <a:rPr lang="en-US" altLang="ko-KR" sz="2000" i="1" dirty="0" smtClean="0">
                  <a:solidFill>
                    <a:srgbClr val="000000"/>
                  </a:solidFill>
                  <a:latin typeface="Gill Sans"/>
                  <a:cs typeface="Gill Sans"/>
                </a:rPr>
                <a:t>Speed</a:t>
              </a:r>
              <a:endParaRPr lang="ko-KR" altLang="en-US" sz="2000" i="1" dirty="0">
                <a:solidFill>
                  <a:srgbClr val="000000"/>
                </a:solidFill>
                <a:latin typeface="Gill Sans"/>
                <a:cs typeface="Gill Sans"/>
              </a:endParaRPr>
            </a:p>
          </p:txBody>
        </p:sp>
      </p:grpSp>
      <p:sp>
        <p:nvSpPr>
          <p:cNvPr id="216" name="Rectangle 215"/>
          <p:cNvSpPr/>
          <p:nvPr/>
        </p:nvSpPr>
        <p:spPr>
          <a:xfrm>
            <a:off x="16709" y="1012050"/>
            <a:ext cx="9144000" cy="5845950"/>
          </a:xfrm>
          <a:prstGeom prst="rect">
            <a:avLst/>
          </a:prstGeom>
          <a:solidFill>
            <a:srgbClr val="FFFFFF">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006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8217" y="1179246"/>
            <a:ext cx="8998774" cy="1077218"/>
          </a:xfrm>
          <a:prstGeom prst="rect">
            <a:avLst/>
          </a:prstGeom>
        </p:spPr>
        <p:txBody>
          <a:bodyPr wrap="square">
            <a:spAutoFit/>
          </a:bodyPr>
          <a:lstStyle/>
          <a:p>
            <a:pPr algn="just"/>
            <a:r>
              <a:rPr lang="en-US" sz="3200" dirty="0" smtClean="0">
                <a:solidFill>
                  <a:schemeClr val="tx1">
                    <a:lumMod val="85000"/>
                    <a:lumOff val="15000"/>
                  </a:schemeClr>
                </a:solidFill>
                <a:latin typeface="Gill Sans"/>
                <a:cs typeface="Gill Sans"/>
              </a:rPr>
              <a:t>2) Methods </a:t>
            </a:r>
            <a:r>
              <a:rPr lang="en-US" sz="3200" dirty="0" smtClean="0">
                <a:solidFill>
                  <a:schemeClr val="tx1">
                    <a:lumMod val="85000"/>
                    <a:lumOff val="15000"/>
                  </a:schemeClr>
                </a:solidFill>
                <a:latin typeface="Gill Sans Light"/>
                <a:cs typeface="Gill Sans Light"/>
              </a:rPr>
              <a:t>for creating a gesture set that are </a:t>
            </a:r>
          </a:p>
          <a:p>
            <a:pPr algn="just"/>
            <a:r>
              <a:rPr lang="en-US" sz="3200" dirty="0" smtClean="0">
                <a:solidFill>
                  <a:schemeClr val="tx1">
                    <a:lumMod val="85000"/>
                    <a:lumOff val="15000"/>
                  </a:schemeClr>
                </a:solidFill>
                <a:latin typeface="Gill Sans Light"/>
                <a:cs typeface="Gill Sans Light"/>
              </a:rPr>
              <a:t>intuitive and guessable </a:t>
            </a:r>
            <a:r>
              <a:rPr lang="en-US" sz="3200" dirty="0" smtClean="0">
                <a:solidFill>
                  <a:schemeClr val="tx1">
                    <a:lumMod val="85000"/>
                    <a:lumOff val="15000"/>
                  </a:schemeClr>
                </a:solidFill>
                <a:latin typeface="Gill Sans"/>
                <a:cs typeface="Gill Sans"/>
              </a:rPr>
              <a:t>by</a:t>
            </a:r>
            <a:r>
              <a:rPr lang="en-US" sz="3200" dirty="0">
                <a:solidFill>
                  <a:schemeClr val="tx1">
                    <a:lumMod val="85000"/>
                    <a:lumOff val="15000"/>
                  </a:schemeClr>
                </a:solidFill>
                <a:latin typeface="Gill Sans"/>
                <a:cs typeface="Gill Sans"/>
              </a:rPr>
              <a:t> </a:t>
            </a:r>
            <a:r>
              <a:rPr lang="en-US" sz="3200" dirty="0" smtClean="0">
                <a:solidFill>
                  <a:schemeClr val="tx1">
                    <a:lumMod val="85000"/>
                    <a:lumOff val="15000"/>
                  </a:schemeClr>
                </a:solidFill>
                <a:latin typeface="Gill Sans"/>
                <a:cs typeface="Gill Sans"/>
              </a:rPr>
              <a:t>a wide range of users </a:t>
            </a:r>
          </a:p>
        </p:txBody>
      </p:sp>
      <p:sp>
        <p:nvSpPr>
          <p:cNvPr id="4" name="Rectangle 3"/>
          <p:cNvSpPr/>
          <p:nvPr/>
        </p:nvSpPr>
        <p:spPr>
          <a:xfrm>
            <a:off x="1244533" y="2178716"/>
            <a:ext cx="7302750" cy="461665"/>
          </a:xfrm>
          <a:prstGeom prst="rect">
            <a:avLst/>
          </a:prstGeom>
        </p:spPr>
        <p:txBody>
          <a:bodyPr wrap="none">
            <a:spAutoFit/>
          </a:bodyPr>
          <a:lstStyle/>
          <a:p>
            <a:r>
              <a:rPr lang="en-US" sz="2400" dirty="0" smtClean="0">
                <a:solidFill>
                  <a:srgbClr val="595959"/>
                </a:solidFill>
                <a:latin typeface="Gill Sans Light"/>
                <a:cs typeface="Gill Sans Light"/>
              </a:rPr>
              <a:t>[</a:t>
            </a:r>
            <a:r>
              <a:rPr lang="en-US" sz="2400" dirty="0" err="1" smtClean="0">
                <a:solidFill>
                  <a:srgbClr val="595959"/>
                </a:solidFill>
                <a:latin typeface="Gill Sans Light"/>
                <a:cs typeface="Gill Sans Light"/>
              </a:rPr>
              <a:t>Wobbrock</a:t>
            </a:r>
            <a:r>
              <a:rPr lang="en-US" sz="2400" dirty="0" smtClean="0">
                <a:solidFill>
                  <a:srgbClr val="595959"/>
                </a:solidFill>
                <a:latin typeface="Gill Sans Light"/>
                <a:cs typeface="Gill Sans Light"/>
              </a:rPr>
              <a:t> et al. 2009], [</a:t>
            </a:r>
            <a:r>
              <a:rPr lang="en-US" sz="2400" dirty="0" err="1" smtClean="0">
                <a:solidFill>
                  <a:srgbClr val="595959"/>
                </a:solidFill>
                <a:latin typeface="Gill Sans Light"/>
                <a:cs typeface="Gill Sans Light"/>
              </a:rPr>
              <a:t>Kray</a:t>
            </a:r>
            <a:r>
              <a:rPr lang="en-US" sz="2400" dirty="0" smtClean="0">
                <a:solidFill>
                  <a:srgbClr val="595959"/>
                </a:solidFill>
                <a:latin typeface="Gill Sans Light"/>
                <a:cs typeface="Gill Sans Light"/>
              </a:rPr>
              <a:t> et al. 2010], [Ruiz et al. 2011]</a:t>
            </a:r>
            <a:endParaRPr lang="en-US" sz="2400" dirty="0">
              <a:solidFill>
                <a:srgbClr val="595959"/>
              </a:solidFill>
              <a:latin typeface="Gill Sans Light"/>
              <a:cs typeface="Gill Sans Light"/>
            </a:endParaRPr>
          </a:p>
        </p:txBody>
      </p:sp>
      <p:sp>
        <p:nvSpPr>
          <p:cNvPr id="5" name="TextBox 4"/>
          <p:cNvSpPr txBox="1"/>
          <p:nvPr/>
        </p:nvSpPr>
        <p:spPr>
          <a:xfrm>
            <a:off x="598217" y="440378"/>
            <a:ext cx="4110019" cy="584776"/>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Previous Research: </a:t>
            </a:r>
          </a:p>
        </p:txBody>
      </p:sp>
      <p:pic>
        <p:nvPicPr>
          <p:cNvPr id="6" name="Picture 5"/>
          <p:cNvPicPr>
            <a:picLocks noChangeAspect="1"/>
          </p:cNvPicPr>
          <p:nvPr/>
        </p:nvPicPr>
        <p:blipFill>
          <a:blip r:embed="rId3"/>
          <a:stretch>
            <a:fillRect/>
          </a:stretch>
        </p:blipFill>
        <p:spPr>
          <a:xfrm>
            <a:off x="1749491" y="3305852"/>
            <a:ext cx="6797792" cy="2955562"/>
          </a:xfrm>
          <a:prstGeom prst="rect">
            <a:avLst/>
          </a:prstGeom>
          <a:ln>
            <a:noFill/>
          </a:ln>
          <a:effectLst>
            <a:softEdge rad="112500"/>
          </a:effectLst>
        </p:spPr>
      </p:pic>
      <p:sp>
        <p:nvSpPr>
          <p:cNvPr id="7" name="Rectangle 6"/>
          <p:cNvSpPr/>
          <p:nvPr/>
        </p:nvSpPr>
        <p:spPr>
          <a:xfrm>
            <a:off x="4923913" y="6192437"/>
            <a:ext cx="3623370" cy="369332"/>
          </a:xfrm>
          <a:prstGeom prst="rect">
            <a:avLst/>
          </a:prstGeom>
        </p:spPr>
        <p:txBody>
          <a:bodyPr wrap="none">
            <a:spAutoFit/>
          </a:bodyPr>
          <a:lstStyle/>
          <a:p>
            <a:r>
              <a:rPr lang="en-US" dirty="0" smtClean="0">
                <a:solidFill>
                  <a:srgbClr val="595959"/>
                </a:solidFill>
                <a:latin typeface="Gill Sans Light"/>
                <a:cs typeface="Gill Sans Light"/>
              </a:rPr>
              <a:t>A figure from [</a:t>
            </a:r>
            <a:r>
              <a:rPr lang="en-US" dirty="0" err="1">
                <a:solidFill>
                  <a:srgbClr val="595959"/>
                </a:solidFill>
                <a:latin typeface="Gill Sans Light"/>
                <a:cs typeface="Gill Sans Light"/>
              </a:rPr>
              <a:t>Wobbrock</a:t>
            </a:r>
            <a:r>
              <a:rPr lang="en-US" dirty="0">
                <a:solidFill>
                  <a:srgbClr val="595959"/>
                </a:solidFill>
                <a:latin typeface="Gill Sans Light"/>
                <a:cs typeface="Gill Sans Light"/>
              </a:rPr>
              <a:t> et al. 2009]</a:t>
            </a:r>
            <a:endParaRPr lang="en-US" dirty="0">
              <a:solidFill>
                <a:srgbClr val="595959"/>
              </a:solidFill>
            </a:endParaRPr>
          </a:p>
        </p:txBody>
      </p:sp>
    </p:spTree>
    <p:extLst>
      <p:ext uri="{BB962C8B-B14F-4D97-AF65-F5344CB8AC3E}">
        <p14:creationId xmlns:p14="http://schemas.microsoft.com/office/powerpoint/2010/main" val="203940450"/>
      </p:ext>
    </p:extLst>
  </p:cSld>
  <p:clrMapOvr>
    <a:masterClrMapping/>
  </p:clrMapOvr>
  <mc:AlternateContent xmlns:mc="http://schemas.openxmlformats.org/markup-compatibility/2006" xmlns:p14="http://schemas.microsoft.com/office/powerpoint/2010/main">
    <mc:Choice Requires="p14">
      <p:transition spd="slow" p14:dur="2000" advTm="26591"/>
    </mc:Choice>
    <mc:Fallback xmlns="">
      <p:transition xmlns:p14="http://schemas.microsoft.com/office/powerpoint/2010/main" spd="slow" advTm="26591"/>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863" y="416320"/>
            <a:ext cx="9372893" cy="2149631"/>
            <a:chOff x="-56172" y="1859814"/>
            <a:chExt cx="9372893" cy="2149631"/>
          </a:xfrm>
        </p:grpSpPr>
        <p:sp>
          <p:nvSpPr>
            <p:cNvPr id="59" name="TextBox 58"/>
            <p:cNvSpPr txBox="1"/>
            <p:nvPr/>
          </p:nvSpPr>
          <p:spPr>
            <a:xfrm>
              <a:off x="-56172" y="1952064"/>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58" name="TextBox 57"/>
            <p:cNvSpPr txBox="1"/>
            <p:nvPr/>
          </p:nvSpPr>
          <p:spPr>
            <a:xfrm>
              <a:off x="402783" y="1859814"/>
              <a:ext cx="8277652" cy="1938992"/>
            </a:xfrm>
            <a:prstGeom prst="rect">
              <a:avLst/>
            </a:prstGeom>
            <a:noFill/>
          </p:spPr>
          <p:txBody>
            <a:bodyPr wrap="none" rtlCol="0">
              <a:spAutoFit/>
            </a:bodyPr>
            <a:lstStyle/>
            <a:p>
              <a:r>
                <a:rPr lang="en-US" sz="3200" dirty="0" smtClean="0">
                  <a:latin typeface="Gill Sans"/>
                  <a:cs typeface="Gill Sans"/>
                </a:rPr>
                <a:t>Objective </a:t>
              </a:r>
              <a:r>
                <a:rPr lang="en-US" sz="3200" dirty="0">
                  <a:latin typeface="Gill Sans"/>
                  <a:cs typeface="Gill Sans"/>
                </a:rPr>
                <a:t>features are more </a:t>
              </a:r>
              <a:r>
                <a:rPr lang="en-US" sz="3200" dirty="0" smtClean="0">
                  <a:latin typeface="Gill Sans"/>
                  <a:cs typeface="Gill Sans"/>
                </a:rPr>
                <a:t>distinguishable</a:t>
              </a:r>
              <a:endParaRPr lang="en-US" sz="3200" dirty="0">
                <a:latin typeface="Gill Sans"/>
                <a:cs typeface="Gill Sans"/>
              </a:endParaRPr>
            </a:p>
            <a:p>
              <a:r>
                <a:rPr lang="en-US" sz="2800" dirty="0">
                  <a:solidFill>
                    <a:schemeClr val="tx1">
                      <a:lumMod val="85000"/>
                      <a:lumOff val="15000"/>
                    </a:schemeClr>
                  </a:solidFill>
                  <a:latin typeface="Gill Sans Light"/>
                  <a:cs typeface="Gill Sans Light"/>
                </a:rPr>
                <a:t>Features that can be consistently interpreted/manipulated </a:t>
              </a:r>
              <a:endParaRPr lang="en-US" sz="2800" dirty="0" smtClean="0">
                <a:solidFill>
                  <a:schemeClr val="tx1">
                    <a:lumMod val="85000"/>
                    <a:lumOff val="15000"/>
                  </a:schemeClr>
                </a:solidFill>
                <a:latin typeface="Gill Sans Light"/>
                <a:cs typeface="Gill Sans Light"/>
              </a:endParaRPr>
            </a:p>
            <a:p>
              <a:r>
                <a:rPr lang="en-US" sz="2800" dirty="0" smtClean="0">
                  <a:solidFill>
                    <a:schemeClr val="tx1">
                      <a:lumMod val="85000"/>
                      <a:lumOff val="15000"/>
                    </a:schemeClr>
                  </a:solidFill>
                  <a:latin typeface="Gill Sans Light"/>
                  <a:cs typeface="Gill Sans Light"/>
                </a:rPr>
                <a:t>are </a:t>
              </a:r>
              <a:r>
                <a:rPr lang="en-US" sz="2800" dirty="0">
                  <a:solidFill>
                    <a:schemeClr val="tx1">
                      <a:lumMod val="85000"/>
                      <a:lumOff val="15000"/>
                    </a:schemeClr>
                  </a:solidFill>
                  <a:latin typeface="Gill Sans Light"/>
                  <a:cs typeface="Gill Sans Light"/>
                </a:rPr>
                <a:t>considered distinguishable</a:t>
              </a:r>
            </a:p>
            <a:p>
              <a:endParaRPr lang="en-US" sz="3200" dirty="0">
                <a:latin typeface="Gill Sans"/>
                <a:cs typeface="Gill Sans"/>
              </a:endParaRPr>
            </a:p>
          </p:txBody>
        </p:sp>
        <p:sp>
          <p:nvSpPr>
            <p:cNvPr id="60" name="Rectangle 59"/>
            <p:cNvSpPr/>
            <p:nvPr/>
          </p:nvSpPr>
          <p:spPr>
            <a:xfrm>
              <a:off x="2601663" y="3363114"/>
              <a:ext cx="6324600" cy="646331"/>
            </a:xfrm>
            <a:prstGeom prst="rect">
              <a:avLst/>
            </a:prstGeom>
          </p:spPr>
          <p:txBody>
            <a:bodyPr wrap="square">
              <a:spAutoFit/>
            </a:bodyPr>
            <a:lstStyle/>
            <a:p>
              <a:r>
                <a:rPr lang="en-US" i="1" dirty="0" smtClean="0"/>
                <a:t>“Even if the same person is performing the gesture, it might not have the same speed and size” </a:t>
              </a:r>
              <a:r>
                <a:rPr lang="en-US" dirty="0"/>
                <a:t>(</a:t>
              </a:r>
              <a:r>
                <a:rPr lang="en-US" dirty="0" smtClean="0"/>
                <a:t>P7)</a:t>
              </a:r>
              <a:endParaRPr lang="en-US" sz="2000" dirty="0"/>
            </a:p>
          </p:txBody>
        </p:sp>
      </p:grpSp>
      <p:grpSp>
        <p:nvGrpSpPr>
          <p:cNvPr id="3" name="Group 2"/>
          <p:cNvGrpSpPr/>
          <p:nvPr/>
        </p:nvGrpSpPr>
        <p:grpSpPr>
          <a:xfrm>
            <a:off x="283962" y="3535616"/>
            <a:ext cx="8712276" cy="2699079"/>
            <a:chOff x="283962" y="3535616"/>
            <a:chExt cx="8712276" cy="2699079"/>
          </a:xfrm>
        </p:grpSpPr>
        <p:sp>
          <p:nvSpPr>
            <p:cNvPr id="2" name="Rectangle 1"/>
            <p:cNvSpPr/>
            <p:nvPr/>
          </p:nvSpPr>
          <p:spPr>
            <a:xfrm>
              <a:off x="348908" y="4524606"/>
              <a:ext cx="8506832" cy="119155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rot="5400000">
              <a:off x="4486413" y="1578660"/>
              <a:ext cx="231820" cy="8506833"/>
            </a:xfrm>
            <a:prstGeom prst="upArrow">
              <a:avLst/>
            </a:prstGeom>
            <a:gradFill flip="none" rotWithShape="1">
              <a:gsLst>
                <a:gs pos="0">
                  <a:schemeClr val="accent6">
                    <a:lumMod val="75000"/>
                  </a:schemeClr>
                </a:gs>
                <a:gs pos="100000">
                  <a:srgbClr val="FFFFFF"/>
                </a:gs>
              </a:gsLst>
              <a:lin ang="5400000" scaled="0"/>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TextBox 7"/>
            <p:cNvSpPr txBox="1"/>
            <p:nvPr/>
          </p:nvSpPr>
          <p:spPr>
            <a:xfrm>
              <a:off x="6527263" y="5834585"/>
              <a:ext cx="2138910" cy="400110"/>
            </a:xfrm>
            <a:prstGeom prst="rect">
              <a:avLst/>
            </a:prstGeom>
            <a:noFill/>
            <a:ln>
              <a:noFill/>
            </a:ln>
          </p:spPr>
          <p:txBody>
            <a:bodyPr wrap="none" rtlCol="0">
              <a:spAutoFit/>
            </a:bodyPr>
            <a:lstStyle/>
            <a:p>
              <a:r>
                <a:rPr lang="en-US" sz="2000" b="1" i="1" dirty="0" smtClean="0">
                  <a:solidFill>
                    <a:schemeClr val="accent6">
                      <a:lumMod val="50000"/>
                    </a:schemeClr>
                  </a:solidFill>
                  <a:latin typeface="Gill Sans"/>
                  <a:cs typeface="Gill Sans"/>
                </a:rPr>
                <a:t>More distinctive</a:t>
              </a:r>
              <a:endParaRPr lang="en-US" sz="2000" b="1" i="1" dirty="0">
                <a:solidFill>
                  <a:schemeClr val="accent6">
                    <a:lumMod val="50000"/>
                  </a:schemeClr>
                </a:solidFill>
                <a:latin typeface="Gill Sans"/>
                <a:cs typeface="Gill Sans"/>
              </a:endParaRPr>
            </a:p>
          </p:txBody>
        </p:sp>
        <p:sp>
          <p:nvSpPr>
            <p:cNvPr id="9" name="자유형 244"/>
            <p:cNvSpPr/>
            <p:nvPr/>
          </p:nvSpPr>
          <p:spPr>
            <a:xfrm>
              <a:off x="7596456"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1" name="자유형 245"/>
            <p:cNvSpPr/>
            <p:nvPr/>
          </p:nvSpPr>
          <p:spPr>
            <a:xfrm>
              <a:off x="7786719"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2" name="타원 266"/>
            <p:cNvSpPr/>
            <p:nvPr/>
          </p:nvSpPr>
          <p:spPr>
            <a:xfrm>
              <a:off x="7546092"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 name="타원 267"/>
            <p:cNvSpPr/>
            <p:nvPr/>
          </p:nvSpPr>
          <p:spPr>
            <a:xfrm>
              <a:off x="7747227"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5" name="그룹 73"/>
            <p:cNvGrpSpPr/>
            <p:nvPr/>
          </p:nvGrpSpPr>
          <p:grpSpPr>
            <a:xfrm>
              <a:off x="6756161" y="4880430"/>
              <a:ext cx="349069" cy="571500"/>
              <a:chOff x="914400" y="1371600"/>
              <a:chExt cx="1014413" cy="1143000"/>
            </a:xfrm>
          </p:grpSpPr>
          <p:cxnSp>
            <p:nvCxnSpPr>
              <p:cNvPr id="16" name="직선 연결선 15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직선 연결선 155"/>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직선 연결선 156"/>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직선 연결선 157"/>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직선 연결선 158"/>
              <p:cNvCxnSpPr/>
              <p:nvPr/>
            </p:nvCxnSpPr>
            <p:spPr>
              <a:xfrm>
                <a:off x="1100138" y="2286000"/>
                <a:ext cx="828675" cy="228600"/>
              </a:xfrm>
              <a:prstGeom prst="line">
                <a:avLst/>
              </a:prstGeom>
              <a:ln w="635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1" name="타원 161"/>
            <p:cNvSpPr/>
            <p:nvPr/>
          </p:nvSpPr>
          <p:spPr>
            <a:xfrm>
              <a:off x="6756160" y="484233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 name="타원 187"/>
            <p:cNvSpPr/>
            <p:nvPr/>
          </p:nvSpPr>
          <p:spPr>
            <a:xfrm>
              <a:off x="7010457" y="4956630"/>
              <a:ext cx="78664" cy="76200"/>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 name="타원 189"/>
            <p:cNvSpPr/>
            <p:nvPr/>
          </p:nvSpPr>
          <p:spPr>
            <a:xfrm>
              <a:off x="6828908" y="5070931"/>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4" name="타원 190"/>
            <p:cNvSpPr/>
            <p:nvPr/>
          </p:nvSpPr>
          <p:spPr>
            <a:xfrm>
              <a:off x="7033161" y="5185230"/>
              <a:ext cx="78664" cy="762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 name="타원 191"/>
            <p:cNvSpPr/>
            <p:nvPr/>
          </p:nvSpPr>
          <p:spPr>
            <a:xfrm>
              <a:off x="6786618" y="5261430"/>
              <a:ext cx="78664" cy="76200"/>
            </a:xfrm>
            <a:prstGeom prst="ellipse">
              <a:avLst/>
            </a:prstGeom>
            <a:solidFill>
              <a:srgbClr val="FFFF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26" name="그룹 56"/>
            <p:cNvGrpSpPr/>
            <p:nvPr/>
          </p:nvGrpSpPr>
          <p:grpSpPr>
            <a:xfrm>
              <a:off x="5739686" y="4825152"/>
              <a:ext cx="380877" cy="614680"/>
              <a:chOff x="914400" y="1371600"/>
              <a:chExt cx="1014413" cy="1143000"/>
            </a:xfrm>
          </p:grpSpPr>
          <p:cxnSp>
            <p:nvCxnSpPr>
              <p:cNvPr id="27" name="직선 연결선 335"/>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직선 연결선 336"/>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직선 연결선 337"/>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직선 연결선 338"/>
              <p:cNvCxnSpPr/>
              <p:nvPr/>
            </p:nvCxnSpPr>
            <p:spPr>
              <a:xfrm flipH="1">
                <a:off x="1100138" y="2043112"/>
                <a:ext cx="614362" cy="2428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직선 연결선 339"/>
              <p:cNvCxnSpPr/>
              <p:nvPr/>
            </p:nvCxnSpPr>
            <p:spPr>
              <a:xfrm>
                <a:off x="1100138" y="2286000"/>
                <a:ext cx="828675" cy="2286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타원 355"/>
            <p:cNvSpPr/>
            <p:nvPr/>
          </p:nvSpPr>
          <p:spPr>
            <a:xfrm>
              <a:off x="5728844" y="4830232"/>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3" name="타원 359"/>
            <p:cNvSpPr/>
            <p:nvPr/>
          </p:nvSpPr>
          <p:spPr>
            <a:xfrm>
              <a:off x="5818060" y="5058832"/>
              <a:ext cx="78664" cy="76200"/>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4" name="타원 363"/>
            <p:cNvSpPr/>
            <p:nvPr/>
          </p:nvSpPr>
          <p:spPr>
            <a:xfrm>
              <a:off x="6041898" y="5135032"/>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6" name="자유형 50"/>
            <p:cNvSpPr/>
            <p:nvPr/>
          </p:nvSpPr>
          <p:spPr>
            <a:xfrm rot="16405550">
              <a:off x="4671689" y="4822215"/>
              <a:ext cx="473255" cy="584684"/>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 name="타원 287"/>
            <p:cNvSpPr/>
            <p:nvPr/>
          </p:nvSpPr>
          <p:spPr>
            <a:xfrm>
              <a:off x="4564824" y="527765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 name="자유형 294"/>
            <p:cNvSpPr/>
            <p:nvPr/>
          </p:nvSpPr>
          <p:spPr>
            <a:xfrm>
              <a:off x="3820210" y="4857863"/>
              <a:ext cx="375168" cy="508977"/>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9" name="타원 298"/>
            <p:cNvSpPr/>
            <p:nvPr/>
          </p:nvSpPr>
          <p:spPr>
            <a:xfrm>
              <a:off x="3859620" y="4830565"/>
              <a:ext cx="83744" cy="7251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 name="자유형 64"/>
            <p:cNvSpPr/>
            <p:nvPr/>
          </p:nvSpPr>
          <p:spPr>
            <a:xfrm>
              <a:off x="2961503" y="4643554"/>
              <a:ext cx="353984" cy="9906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 name="타원 65"/>
            <p:cNvSpPr/>
            <p:nvPr/>
          </p:nvSpPr>
          <p:spPr>
            <a:xfrm>
              <a:off x="2916735" y="4643554"/>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2" name="자유형 78"/>
            <p:cNvSpPr/>
            <p:nvPr/>
          </p:nvSpPr>
          <p:spPr>
            <a:xfrm>
              <a:off x="1993395" y="4654077"/>
              <a:ext cx="344971" cy="1007269"/>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3" name="타원 84"/>
            <p:cNvSpPr/>
            <p:nvPr/>
          </p:nvSpPr>
          <p:spPr>
            <a:xfrm>
              <a:off x="1912754" y="457787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4" name="자유형 71"/>
            <p:cNvSpPr/>
            <p:nvPr/>
          </p:nvSpPr>
          <p:spPr>
            <a:xfrm>
              <a:off x="1328801" y="4956153"/>
              <a:ext cx="65552" cy="2667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5" name="타원 75"/>
            <p:cNvSpPr/>
            <p:nvPr/>
          </p:nvSpPr>
          <p:spPr>
            <a:xfrm>
              <a:off x="1256053" y="4879953"/>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6" name="자유형 100"/>
            <p:cNvSpPr/>
            <p:nvPr/>
          </p:nvSpPr>
          <p:spPr>
            <a:xfrm>
              <a:off x="455403" y="4762021"/>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7" name="타원 101"/>
            <p:cNvSpPr/>
            <p:nvPr/>
          </p:nvSpPr>
          <p:spPr>
            <a:xfrm>
              <a:off x="425704" y="4754877"/>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8" name="TextBox 47"/>
            <p:cNvSpPr txBox="1"/>
            <p:nvPr/>
          </p:nvSpPr>
          <p:spPr>
            <a:xfrm>
              <a:off x="445609" y="5364477"/>
              <a:ext cx="573252" cy="230832"/>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49" name="TextBox 48"/>
            <p:cNvSpPr txBox="1"/>
            <p:nvPr/>
          </p:nvSpPr>
          <p:spPr>
            <a:xfrm rot="19434145">
              <a:off x="283962" y="3980279"/>
              <a:ext cx="909708" cy="400110"/>
            </a:xfrm>
            <a:prstGeom prst="rect">
              <a:avLst/>
            </a:prstGeom>
            <a:noFill/>
          </p:spPr>
          <p:txBody>
            <a:bodyPr wrap="none" rtlCol="0">
              <a:spAutoFit/>
            </a:bodyPr>
            <a:lstStyle/>
            <a:p>
              <a:r>
                <a:rPr lang="en-US" sz="2000" b="1" i="1" dirty="0" smtClean="0">
                  <a:latin typeface="Gill Sans"/>
                  <a:cs typeface="Gill Sans"/>
                </a:rPr>
                <a:t>Speed</a:t>
              </a:r>
              <a:endParaRPr lang="en-US" sz="2000" b="1" i="1" dirty="0">
                <a:latin typeface="Gill Sans"/>
                <a:cs typeface="Gill Sans"/>
              </a:endParaRPr>
            </a:p>
          </p:txBody>
        </p:sp>
        <p:sp>
          <p:nvSpPr>
            <p:cNvPr id="50" name="TextBox 49"/>
            <p:cNvSpPr txBox="1"/>
            <p:nvPr/>
          </p:nvSpPr>
          <p:spPr>
            <a:xfrm rot="19525835">
              <a:off x="1100564" y="3996599"/>
              <a:ext cx="820994" cy="400110"/>
            </a:xfrm>
            <a:prstGeom prst="rect">
              <a:avLst/>
            </a:prstGeom>
            <a:noFill/>
          </p:spPr>
          <p:txBody>
            <a:bodyPr wrap="none" rtlCol="0">
              <a:spAutoFit/>
            </a:bodyPr>
            <a:lstStyle/>
            <a:p>
              <a:r>
                <a:rPr lang="en-US" sz="2000" b="1" i="1" dirty="0">
                  <a:latin typeface="Gill Sans"/>
                  <a:cs typeface="Gill Sans"/>
                </a:rPr>
                <a:t>S</a:t>
              </a:r>
              <a:r>
                <a:rPr lang="en-US" sz="2000" b="1" i="1" dirty="0" smtClean="0">
                  <a:latin typeface="Gill Sans"/>
                  <a:cs typeface="Gill Sans"/>
                </a:rPr>
                <a:t>cale</a:t>
              </a:r>
              <a:endParaRPr lang="en-US" sz="2000" b="1" i="1" dirty="0">
                <a:latin typeface="Gill Sans"/>
                <a:cs typeface="Gill Sans"/>
              </a:endParaRPr>
            </a:p>
          </p:txBody>
        </p:sp>
        <p:sp>
          <p:nvSpPr>
            <p:cNvPr id="51" name="TextBox 50"/>
            <p:cNvSpPr txBox="1"/>
            <p:nvPr/>
          </p:nvSpPr>
          <p:spPr>
            <a:xfrm rot="19529419">
              <a:off x="1640126" y="3535616"/>
              <a:ext cx="2415812" cy="400110"/>
            </a:xfrm>
            <a:prstGeom prst="rect">
              <a:avLst/>
            </a:prstGeom>
            <a:noFill/>
          </p:spPr>
          <p:txBody>
            <a:bodyPr wrap="none" rtlCol="0">
              <a:spAutoFit/>
            </a:bodyPr>
            <a:lstStyle/>
            <a:p>
              <a:r>
                <a:rPr lang="en-US" sz="2000" b="1" i="1" dirty="0" smtClean="0">
                  <a:latin typeface="Gill Sans"/>
                  <a:cs typeface="Gill Sans"/>
                </a:rPr>
                <a:t>Pattern Repetition</a:t>
              </a:r>
              <a:endParaRPr lang="en-US" sz="2000" b="1" i="1" dirty="0">
                <a:latin typeface="Gill Sans"/>
                <a:cs typeface="Gill Sans"/>
              </a:endParaRPr>
            </a:p>
          </p:txBody>
        </p:sp>
        <p:sp>
          <p:nvSpPr>
            <p:cNvPr id="52" name="TextBox 51"/>
            <p:cNvSpPr txBox="1"/>
            <p:nvPr/>
          </p:nvSpPr>
          <p:spPr>
            <a:xfrm rot="19529419">
              <a:off x="2672495" y="3723720"/>
              <a:ext cx="1706149" cy="400110"/>
            </a:xfrm>
            <a:prstGeom prst="rect">
              <a:avLst/>
            </a:prstGeom>
            <a:noFill/>
          </p:spPr>
          <p:txBody>
            <a:bodyPr wrap="none" rtlCol="0">
              <a:spAutoFit/>
            </a:bodyPr>
            <a:lstStyle/>
            <a:p>
              <a:r>
                <a:rPr lang="en-US" sz="2000" b="1" i="1" dirty="0" smtClean="0">
                  <a:latin typeface="Gill Sans"/>
                  <a:cs typeface="Gill Sans"/>
                </a:rPr>
                <a:t>Aspect Ratio</a:t>
              </a:r>
              <a:endParaRPr lang="en-US" sz="2000" b="1" i="1" dirty="0">
                <a:latin typeface="Gill Sans"/>
                <a:cs typeface="Gill Sans"/>
              </a:endParaRPr>
            </a:p>
          </p:txBody>
        </p:sp>
        <p:sp>
          <p:nvSpPr>
            <p:cNvPr id="53" name="TextBox 52"/>
            <p:cNvSpPr txBox="1"/>
            <p:nvPr/>
          </p:nvSpPr>
          <p:spPr>
            <a:xfrm rot="19529419">
              <a:off x="3653572" y="3857856"/>
              <a:ext cx="1323029" cy="400110"/>
            </a:xfrm>
            <a:prstGeom prst="rect">
              <a:avLst/>
            </a:prstGeom>
            <a:noFill/>
          </p:spPr>
          <p:txBody>
            <a:bodyPr wrap="none" rtlCol="0">
              <a:spAutoFit/>
            </a:bodyPr>
            <a:lstStyle/>
            <a:p>
              <a:r>
                <a:rPr lang="en-US" sz="2000" b="1" i="1" dirty="0" smtClean="0">
                  <a:latin typeface="Gill Sans"/>
                  <a:cs typeface="Gill Sans"/>
                </a:rPr>
                <a:t>Curviness</a:t>
              </a:r>
              <a:endParaRPr lang="en-US" sz="2000" b="1" i="1" dirty="0">
                <a:latin typeface="Gill Sans"/>
                <a:cs typeface="Gill Sans"/>
              </a:endParaRPr>
            </a:p>
          </p:txBody>
        </p:sp>
        <p:sp>
          <p:nvSpPr>
            <p:cNvPr id="54" name="TextBox 53"/>
            <p:cNvSpPr txBox="1"/>
            <p:nvPr/>
          </p:nvSpPr>
          <p:spPr>
            <a:xfrm rot="19529419">
              <a:off x="4460975" y="3797727"/>
              <a:ext cx="1597181" cy="400110"/>
            </a:xfrm>
            <a:prstGeom prst="rect">
              <a:avLst/>
            </a:prstGeom>
            <a:noFill/>
          </p:spPr>
          <p:txBody>
            <a:bodyPr wrap="none" rtlCol="0">
              <a:spAutoFit/>
            </a:bodyPr>
            <a:lstStyle/>
            <a:p>
              <a:r>
                <a:rPr lang="en-US" sz="2000" b="1" i="1" dirty="0" smtClean="0">
                  <a:latin typeface="Gill Sans"/>
                  <a:cs typeface="Gill Sans"/>
                </a:rPr>
                <a:t>Orientation</a:t>
              </a:r>
              <a:endParaRPr lang="en-US" sz="2000" b="1" i="1" dirty="0">
                <a:latin typeface="Gill Sans"/>
                <a:cs typeface="Gill Sans"/>
              </a:endParaRPr>
            </a:p>
          </p:txBody>
        </p:sp>
        <p:sp>
          <p:nvSpPr>
            <p:cNvPr id="55" name="TextBox 54"/>
            <p:cNvSpPr txBox="1"/>
            <p:nvPr/>
          </p:nvSpPr>
          <p:spPr>
            <a:xfrm rot="19529419">
              <a:off x="5492141" y="3685791"/>
              <a:ext cx="1723557" cy="400110"/>
            </a:xfrm>
            <a:prstGeom prst="rect">
              <a:avLst/>
            </a:prstGeom>
            <a:noFill/>
          </p:spPr>
          <p:txBody>
            <a:bodyPr wrap="none" rtlCol="0">
              <a:spAutoFit/>
            </a:bodyPr>
            <a:lstStyle/>
            <a:p>
              <a:r>
                <a:rPr lang="en-US" sz="2000" b="1" i="1" dirty="0" smtClean="0">
                  <a:latin typeface="Gill Sans"/>
                  <a:cs typeface="Gill Sans"/>
                </a:rPr>
                <a:t>Stroke Order</a:t>
              </a:r>
              <a:endParaRPr lang="en-US" sz="2000" b="1" i="1" dirty="0">
                <a:latin typeface="Gill Sans"/>
                <a:cs typeface="Gill Sans"/>
              </a:endParaRPr>
            </a:p>
          </p:txBody>
        </p:sp>
        <p:sp>
          <p:nvSpPr>
            <p:cNvPr id="56" name="TextBox 55"/>
            <p:cNvSpPr txBox="1"/>
            <p:nvPr/>
          </p:nvSpPr>
          <p:spPr>
            <a:xfrm rot="19529419">
              <a:off x="6428222" y="3728885"/>
              <a:ext cx="1701558" cy="400110"/>
            </a:xfrm>
            <a:prstGeom prst="rect">
              <a:avLst/>
            </a:prstGeom>
            <a:noFill/>
          </p:spPr>
          <p:txBody>
            <a:bodyPr wrap="none" rtlCol="0">
              <a:spAutoFit/>
            </a:bodyPr>
            <a:lstStyle/>
            <a:p>
              <a:r>
                <a:rPr lang="en-US" sz="2000" b="1" i="1" dirty="0" smtClean="0">
                  <a:latin typeface="Gill Sans"/>
                  <a:cs typeface="Gill Sans"/>
                </a:rPr>
                <a:t>Stroke count</a:t>
              </a:r>
              <a:endParaRPr lang="en-US" sz="2000" b="1" i="1" dirty="0">
                <a:latin typeface="Gill Sans"/>
                <a:cs typeface="Gill Sans"/>
              </a:endParaRPr>
            </a:p>
          </p:txBody>
        </p:sp>
        <p:sp>
          <p:nvSpPr>
            <p:cNvPr id="57" name="TextBox 56"/>
            <p:cNvSpPr txBox="1"/>
            <p:nvPr/>
          </p:nvSpPr>
          <p:spPr>
            <a:xfrm rot="19529419">
              <a:off x="7320027" y="3722357"/>
              <a:ext cx="1676211" cy="400110"/>
            </a:xfrm>
            <a:prstGeom prst="rect">
              <a:avLst/>
            </a:prstGeom>
            <a:noFill/>
          </p:spPr>
          <p:txBody>
            <a:bodyPr wrap="none" rtlCol="0">
              <a:spAutoFit/>
            </a:bodyPr>
            <a:lstStyle/>
            <a:p>
              <a:r>
                <a:rPr lang="en-US" sz="2000" b="1" i="1" dirty="0" smtClean="0">
                  <a:latin typeface="Gill Sans"/>
                  <a:cs typeface="Gill Sans"/>
                </a:rPr>
                <a:t>Finger count</a:t>
              </a:r>
              <a:endParaRPr lang="en-US" sz="2000" b="1" i="1" dirty="0">
                <a:latin typeface="Gill Sans"/>
                <a:cs typeface="Gill Sans"/>
              </a:endParaRPr>
            </a:p>
          </p:txBody>
        </p:sp>
      </p:grpSp>
      <p:sp>
        <p:nvSpPr>
          <p:cNvPr id="63" name="Rectangle 62"/>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extBox 63"/>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Tree>
    <p:custDataLst>
      <p:tags r:id="rId1"/>
    </p:custDataLst>
    <p:extLst>
      <p:ext uri="{BB962C8B-B14F-4D97-AF65-F5344CB8AC3E}">
        <p14:creationId xmlns:p14="http://schemas.microsoft.com/office/powerpoint/2010/main" val="29697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863" y="416320"/>
            <a:ext cx="9372893" cy="2149631"/>
            <a:chOff x="-56172" y="1859814"/>
            <a:chExt cx="9372893" cy="2149631"/>
          </a:xfrm>
        </p:grpSpPr>
        <p:sp>
          <p:nvSpPr>
            <p:cNvPr id="59" name="TextBox 58"/>
            <p:cNvSpPr txBox="1"/>
            <p:nvPr/>
          </p:nvSpPr>
          <p:spPr>
            <a:xfrm>
              <a:off x="-56172" y="1952064"/>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58" name="TextBox 57"/>
            <p:cNvSpPr txBox="1"/>
            <p:nvPr/>
          </p:nvSpPr>
          <p:spPr>
            <a:xfrm>
              <a:off x="402783" y="1859814"/>
              <a:ext cx="8277652" cy="1938992"/>
            </a:xfrm>
            <a:prstGeom prst="rect">
              <a:avLst/>
            </a:prstGeom>
            <a:noFill/>
          </p:spPr>
          <p:txBody>
            <a:bodyPr wrap="none" rtlCol="0">
              <a:spAutoFit/>
            </a:bodyPr>
            <a:lstStyle/>
            <a:p>
              <a:r>
                <a:rPr lang="en-US" sz="3200" dirty="0" smtClean="0">
                  <a:latin typeface="Gill Sans"/>
                  <a:cs typeface="Gill Sans"/>
                </a:rPr>
                <a:t>Objective </a:t>
              </a:r>
              <a:r>
                <a:rPr lang="en-US" sz="3200" dirty="0">
                  <a:latin typeface="Gill Sans"/>
                  <a:cs typeface="Gill Sans"/>
                </a:rPr>
                <a:t>features are more </a:t>
              </a:r>
              <a:r>
                <a:rPr lang="en-US" sz="3200" dirty="0" smtClean="0">
                  <a:latin typeface="Gill Sans"/>
                  <a:cs typeface="Gill Sans"/>
                </a:rPr>
                <a:t>distinguishable</a:t>
              </a:r>
              <a:endParaRPr lang="en-US" sz="3200" dirty="0">
                <a:latin typeface="Gill Sans"/>
                <a:cs typeface="Gill Sans"/>
              </a:endParaRPr>
            </a:p>
            <a:p>
              <a:r>
                <a:rPr lang="en-US" sz="2800" dirty="0">
                  <a:solidFill>
                    <a:schemeClr val="tx1">
                      <a:lumMod val="85000"/>
                      <a:lumOff val="15000"/>
                    </a:schemeClr>
                  </a:solidFill>
                  <a:latin typeface="Gill Sans Light"/>
                  <a:cs typeface="Gill Sans Light"/>
                </a:rPr>
                <a:t>Features that can be consistently interpreted/manipulated </a:t>
              </a:r>
              <a:endParaRPr lang="en-US" sz="2800" dirty="0" smtClean="0">
                <a:solidFill>
                  <a:schemeClr val="tx1">
                    <a:lumMod val="85000"/>
                    <a:lumOff val="15000"/>
                  </a:schemeClr>
                </a:solidFill>
                <a:latin typeface="Gill Sans Light"/>
                <a:cs typeface="Gill Sans Light"/>
              </a:endParaRPr>
            </a:p>
            <a:p>
              <a:r>
                <a:rPr lang="en-US" sz="2800" dirty="0" smtClean="0">
                  <a:solidFill>
                    <a:schemeClr val="tx1">
                      <a:lumMod val="85000"/>
                      <a:lumOff val="15000"/>
                    </a:schemeClr>
                  </a:solidFill>
                  <a:latin typeface="Gill Sans Light"/>
                  <a:cs typeface="Gill Sans Light"/>
                </a:rPr>
                <a:t>are </a:t>
              </a:r>
              <a:r>
                <a:rPr lang="en-US" sz="2800" dirty="0">
                  <a:solidFill>
                    <a:schemeClr val="tx1">
                      <a:lumMod val="85000"/>
                      <a:lumOff val="15000"/>
                    </a:schemeClr>
                  </a:solidFill>
                  <a:latin typeface="Gill Sans Light"/>
                  <a:cs typeface="Gill Sans Light"/>
                </a:rPr>
                <a:t>considered distinguishable</a:t>
              </a:r>
            </a:p>
            <a:p>
              <a:endParaRPr lang="en-US" sz="3200" dirty="0">
                <a:latin typeface="Gill Sans"/>
                <a:cs typeface="Gill Sans"/>
              </a:endParaRPr>
            </a:p>
          </p:txBody>
        </p:sp>
        <p:sp>
          <p:nvSpPr>
            <p:cNvPr id="60" name="Rectangle 59"/>
            <p:cNvSpPr/>
            <p:nvPr/>
          </p:nvSpPr>
          <p:spPr>
            <a:xfrm>
              <a:off x="2601663" y="3363114"/>
              <a:ext cx="6324600" cy="646331"/>
            </a:xfrm>
            <a:prstGeom prst="rect">
              <a:avLst/>
            </a:prstGeom>
          </p:spPr>
          <p:txBody>
            <a:bodyPr wrap="square">
              <a:spAutoFit/>
            </a:bodyPr>
            <a:lstStyle/>
            <a:p>
              <a:r>
                <a:rPr lang="en-US" i="1" dirty="0" smtClean="0"/>
                <a:t>“Even if the same person is performing the gesture, it might not have the same speed and size” </a:t>
              </a:r>
              <a:r>
                <a:rPr lang="en-US" dirty="0"/>
                <a:t>(</a:t>
              </a:r>
              <a:r>
                <a:rPr lang="en-US" dirty="0" smtClean="0"/>
                <a:t>P7)</a:t>
              </a:r>
              <a:endParaRPr lang="en-US" sz="2000" dirty="0"/>
            </a:p>
          </p:txBody>
        </p:sp>
      </p:grpSp>
      <p:sp>
        <p:nvSpPr>
          <p:cNvPr id="2" name="Rectangle 1"/>
          <p:cNvSpPr/>
          <p:nvPr/>
        </p:nvSpPr>
        <p:spPr>
          <a:xfrm>
            <a:off x="348908" y="4524606"/>
            <a:ext cx="8506832" cy="119155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rot="5400000">
            <a:off x="4486413" y="1578660"/>
            <a:ext cx="231820" cy="8506833"/>
          </a:xfrm>
          <a:prstGeom prst="upArrow">
            <a:avLst/>
          </a:prstGeom>
          <a:gradFill flip="none" rotWithShape="1">
            <a:gsLst>
              <a:gs pos="0">
                <a:schemeClr val="accent6">
                  <a:lumMod val="75000"/>
                </a:schemeClr>
              </a:gs>
              <a:gs pos="100000">
                <a:srgbClr val="FFFFFF"/>
              </a:gs>
            </a:gsLst>
            <a:lin ang="5400000" scaled="0"/>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TextBox 7"/>
          <p:cNvSpPr txBox="1"/>
          <p:nvPr/>
        </p:nvSpPr>
        <p:spPr>
          <a:xfrm>
            <a:off x="6527263" y="5834585"/>
            <a:ext cx="2138910" cy="400110"/>
          </a:xfrm>
          <a:prstGeom prst="rect">
            <a:avLst/>
          </a:prstGeom>
          <a:noFill/>
          <a:ln>
            <a:noFill/>
          </a:ln>
        </p:spPr>
        <p:txBody>
          <a:bodyPr wrap="none" rtlCol="0">
            <a:spAutoFit/>
          </a:bodyPr>
          <a:lstStyle/>
          <a:p>
            <a:r>
              <a:rPr lang="en-US" sz="2000" b="1" i="1" dirty="0" smtClean="0">
                <a:solidFill>
                  <a:schemeClr val="accent6">
                    <a:lumMod val="50000"/>
                  </a:schemeClr>
                </a:solidFill>
                <a:latin typeface="Gill Sans"/>
                <a:cs typeface="Gill Sans"/>
              </a:rPr>
              <a:t>More distinctive</a:t>
            </a:r>
            <a:endParaRPr lang="en-US" sz="2000" b="1" i="1" dirty="0">
              <a:solidFill>
                <a:schemeClr val="accent6">
                  <a:lumMod val="50000"/>
                </a:schemeClr>
              </a:solidFill>
              <a:latin typeface="Gill Sans"/>
              <a:cs typeface="Gill Sans"/>
            </a:endParaRPr>
          </a:p>
        </p:txBody>
      </p:sp>
      <p:sp>
        <p:nvSpPr>
          <p:cNvPr id="9" name="자유형 244"/>
          <p:cNvSpPr/>
          <p:nvPr/>
        </p:nvSpPr>
        <p:spPr>
          <a:xfrm>
            <a:off x="7596456"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1" name="자유형 245"/>
          <p:cNvSpPr/>
          <p:nvPr/>
        </p:nvSpPr>
        <p:spPr>
          <a:xfrm>
            <a:off x="7786719"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2" name="타원 266"/>
          <p:cNvSpPr/>
          <p:nvPr/>
        </p:nvSpPr>
        <p:spPr>
          <a:xfrm>
            <a:off x="7546092"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 name="타원 267"/>
          <p:cNvSpPr/>
          <p:nvPr/>
        </p:nvSpPr>
        <p:spPr>
          <a:xfrm>
            <a:off x="7747227"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5" name="그룹 73"/>
          <p:cNvGrpSpPr/>
          <p:nvPr/>
        </p:nvGrpSpPr>
        <p:grpSpPr>
          <a:xfrm>
            <a:off x="6756161" y="4880430"/>
            <a:ext cx="349069" cy="571500"/>
            <a:chOff x="914400" y="1371600"/>
            <a:chExt cx="1014413" cy="1143000"/>
          </a:xfrm>
        </p:grpSpPr>
        <p:cxnSp>
          <p:nvCxnSpPr>
            <p:cNvPr id="16" name="직선 연결선 15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직선 연결선 155"/>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직선 연결선 156"/>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직선 연결선 157"/>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직선 연결선 158"/>
            <p:cNvCxnSpPr/>
            <p:nvPr/>
          </p:nvCxnSpPr>
          <p:spPr>
            <a:xfrm>
              <a:off x="1100138" y="2286000"/>
              <a:ext cx="828675" cy="228600"/>
            </a:xfrm>
            <a:prstGeom prst="line">
              <a:avLst/>
            </a:prstGeom>
            <a:ln w="635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1" name="타원 161"/>
          <p:cNvSpPr/>
          <p:nvPr/>
        </p:nvSpPr>
        <p:spPr>
          <a:xfrm>
            <a:off x="6756160" y="484233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 name="타원 187"/>
          <p:cNvSpPr/>
          <p:nvPr/>
        </p:nvSpPr>
        <p:spPr>
          <a:xfrm>
            <a:off x="7010457" y="4956630"/>
            <a:ext cx="78664" cy="76200"/>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 name="타원 189"/>
          <p:cNvSpPr/>
          <p:nvPr/>
        </p:nvSpPr>
        <p:spPr>
          <a:xfrm>
            <a:off x="6828908" y="5070931"/>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4" name="타원 190"/>
          <p:cNvSpPr/>
          <p:nvPr/>
        </p:nvSpPr>
        <p:spPr>
          <a:xfrm>
            <a:off x="7033161" y="5185230"/>
            <a:ext cx="78664" cy="762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 name="타원 191"/>
          <p:cNvSpPr/>
          <p:nvPr/>
        </p:nvSpPr>
        <p:spPr>
          <a:xfrm>
            <a:off x="6786618" y="5261430"/>
            <a:ext cx="78664" cy="76200"/>
          </a:xfrm>
          <a:prstGeom prst="ellipse">
            <a:avLst/>
          </a:prstGeom>
          <a:solidFill>
            <a:srgbClr val="FFFF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26" name="그룹 56"/>
          <p:cNvGrpSpPr/>
          <p:nvPr/>
        </p:nvGrpSpPr>
        <p:grpSpPr>
          <a:xfrm>
            <a:off x="5739686" y="4825152"/>
            <a:ext cx="380877" cy="614680"/>
            <a:chOff x="914400" y="1371600"/>
            <a:chExt cx="1014413" cy="1143000"/>
          </a:xfrm>
        </p:grpSpPr>
        <p:cxnSp>
          <p:nvCxnSpPr>
            <p:cNvPr id="27" name="직선 연결선 335"/>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직선 연결선 336"/>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직선 연결선 337"/>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직선 연결선 338"/>
            <p:cNvCxnSpPr/>
            <p:nvPr/>
          </p:nvCxnSpPr>
          <p:spPr>
            <a:xfrm flipH="1">
              <a:off x="1100138" y="2043112"/>
              <a:ext cx="614362" cy="2428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직선 연결선 339"/>
            <p:cNvCxnSpPr/>
            <p:nvPr/>
          </p:nvCxnSpPr>
          <p:spPr>
            <a:xfrm>
              <a:off x="1100138" y="2286000"/>
              <a:ext cx="828675" cy="2286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타원 355"/>
          <p:cNvSpPr/>
          <p:nvPr/>
        </p:nvSpPr>
        <p:spPr>
          <a:xfrm>
            <a:off x="5728844" y="4830232"/>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3" name="타원 359"/>
          <p:cNvSpPr/>
          <p:nvPr/>
        </p:nvSpPr>
        <p:spPr>
          <a:xfrm>
            <a:off x="5818060" y="5058832"/>
            <a:ext cx="78664" cy="76200"/>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4" name="타원 363"/>
          <p:cNvSpPr/>
          <p:nvPr/>
        </p:nvSpPr>
        <p:spPr>
          <a:xfrm>
            <a:off x="6041898" y="5135032"/>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6" name="자유형 50"/>
          <p:cNvSpPr/>
          <p:nvPr/>
        </p:nvSpPr>
        <p:spPr>
          <a:xfrm rot="16405550">
            <a:off x="4671689" y="4822215"/>
            <a:ext cx="473255" cy="584684"/>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 name="타원 287"/>
          <p:cNvSpPr/>
          <p:nvPr/>
        </p:nvSpPr>
        <p:spPr>
          <a:xfrm>
            <a:off x="4564824" y="527765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 name="자유형 294"/>
          <p:cNvSpPr/>
          <p:nvPr/>
        </p:nvSpPr>
        <p:spPr>
          <a:xfrm>
            <a:off x="3820210" y="4857863"/>
            <a:ext cx="375168" cy="508977"/>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9" name="타원 298"/>
          <p:cNvSpPr/>
          <p:nvPr/>
        </p:nvSpPr>
        <p:spPr>
          <a:xfrm>
            <a:off x="3859620" y="4830565"/>
            <a:ext cx="83744" cy="7251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 name="자유형 64"/>
          <p:cNvSpPr/>
          <p:nvPr/>
        </p:nvSpPr>
        <p:spPr>
          <a:xfrm>
            <a:off x="2961503" y="4643554"/>
            <a:ext cx="353984" cy="9906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 name="타원 65"/>
          <p:cNvSpPr/>
          <p:nvPr/>
        </p:nvSpPr>
        <p:spPr>
          <a:xfrm>
            <a:off x="2916735" y="4643554"/>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2" name="자유형 78"/>
          <p:cNvSpPr/>
          <p:nvPr/>
        </p:nvSpPr>
        <p:spPr>
          <a:xfrm>
            <a:off x="1993395" y="4654077"/>
            <a:ext cx="344971" cy="1007269"/>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3" name="타원 84"/>
          <p:cNvSpPr/>
          <p:nvPr/>
        </p:nvSpPr>
        <p:spPr>
          <a:xfrm>
            <a:off x="1912754" y="457787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4" name="자유형 71"/>
          <p:cNvSpPr/>
          <p:nvPr/>
        </p:nvSpPr>
        <p:spPr>
          <a:xfrm>
            <a:off x="1328801" y="4956153"/>
            <a:ext cx="65552" cy="2667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5" name="타원 75"/>
          <p:cNvSpPr/>
          <p:nvPr/>
        </p:nvSpPr>
        <p:spPr>
          <a:xfrm>
            <a:off x="1256053" y="4879953"/>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6" name="자유형 100"/>
          <p:cNvSpPr/>
          <p:nvPr/>
        </p:nvSpPr>
        <p:spPr>
          <a:xfrm>
            <a:off x="455403" y="4762021"/>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7" name="타원 101"/>
          <p:cNvSpPr/>
          <p:nvPr/>
        </p:nvSpPr>
        <p:spPr>
          <a:xfrm>
            <a:off x="425704" y="4754877"/>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8" name="TextBox 47"/>
          <p:cNvSpPr txBox="1"/>
          <p:nvPr/>
        </p:nvSpPr>
        <p:spPr>
          <a:xfrm>
            <a:off x="445609" y="5364477"/>
            <a:ext cx="573252" cy="230832"/>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49" name="TextBox 48"/>
          <p:cNvSpPr txBox="1"/>
          <p:nvPr/>
        </p:nvSpPr>
        <p:spPr>
          <a:xfrm rot="19434145">
            <a:off x="283962" y="3980279"/>
            <a:ext cx="909708" cy="400110"/>
          </a:xfrm>
          <a:prstGeom prst="rect">
            <a:avLst/>
          </a:prstGeom>
          <a:noFill/>
        </p:spPr>
        <p:txBody>
          <a:bodyPr wrap="none" rtlCol="0">
            <a:spAutoFit/>
          </a:bodyPr>
          <a:lstStyle/>
          <a:p>
            <a:r>
              <a:rPr lang="en-US" sz="2000" b="1" i="1" dirty="0" smtClean="0">
                <a:latin typeface="Gill Sans"/>
                <a:cs typeface="Gill Sans"/>
              </a:rPr>
              <a:t>Speed</a:t>
            </a:r>
            <a:endParaRPr lang="en-US" sz="2000" b="1" i="1" dirty="0">
              <a:latin typeface="Gill Sans"/>
              <a:cs typeface="Gill Sans"/>
            </a:endParaRPr>
          </a:p>
        </p:txBody>
      </p:sp>
      <p:sp>
        <p:nvSpPr>
          <p:cNvPr id="50" name="TextBox 49"/>
          <p:cNvSpPr txBox="1"/>
          <p:nvPr/>
        </p:nvSpPr>
        <p:spPr>
          <a:xfrm rot="19525835">
            <a:off x="1100564" y="3996599"/>
            <a:ext cx="820994" cy="400110"/>
          </a:xfrm>
          <a:prstGeom prst="rect">
            <a:avLst/>
          </a:prstGeom>
          <a:noFill/>
        </p:spPr>
        <p:txBody>
          <a:bodyPr wrap="none" rtlCol="0">
            <a:spAutoFit/>
          </a:bodyPr>
          <a:lstStyle/>
          <a:p>
            <a:r>
              <a:rPr lang="en-US" sz="2000" b="1" i="1" dirty="0">
                <a:latin typeface="Gill Sans"/>
                <a:cs typeface="Gill Sans"/>
              </a:rPr>
              <a:t>S</a:t>
            </a:r>
            <a:r>
              <a:rPr lang="en-US" sz="2000" b="1" i="1" dirty="0" smtClean="0">
                <a:latin typeface="Gill Sans"/>
                <a:cs typeface="Gill Sans"/>
              </a:rPr>
              <a:t>cale</a:t>
            </a:r>
            <a:endParaRPr lang="en-US" sz="2000" b="1" i="1" dirty="0">
              <a:latin typeface="Gill Sans"/>
              <a:cs typeface="Gill Sans"/>
            </a:endParaRPr>
          </a:p>
        </p:txBody>
      </p:sp>
      <p:sp>
        <p:nvSpPr>
          <p:cNvPr id="51" name="TextBox 50"/>
          <p:cNvSpPr txBox="1"/>
          <p:nvPr/>
        </p:nvSpPr>
        <p:spPr>
          <a:xfrm rot="19529419">
            <a:off x="1640126" y="3535616"/>
            <a:ext cx="2415812" cy="400110"/>
          </a:xfrm>
          <a:prstGeom prst="rect">
            <a:avLst/>
          </a:prstGeom>
          <a:noFill/>
        </p:spPr>
        <p:txBody>
          <a:bodyPr wrap="none" rtlCol="0">
            <a:spAutoFit/>
          </a:bodyPr>
          <a:lstStyle/>
          <a:p>
            <a:r>
              <a:rPr lang="en-US" sz="2000" b="1" i="1" dirty="0" smtClean="0">
                <a:latin typeface="Gill Sans"/>
                <a:cs typeface="Gill Sans"/>
              </a:rPr>
              <a:t>Pattern Repetition</a:t>
            </a:r>
            <a:endParaRPr lang="en-US" sz="2000" b="1" i="1" dirty="0">
              <a:latin typeface="Gill Sans"/>
              <a:cs typeface="Gill Sans"/>
            </a:endParaRPr>
          </a:p>
        </p:txBody>
      </p:sp>
      <p:sp>
        <p:nvSpPr>
          <p:cNvPr id="52" name="TextBox 51"/>
          <p:cNvSpPr txBox="1"/>
          <p:nvPr/>
        </p:nvSpPr>
        <p:spPr>
          <a:xfrm rot="19529419">
            <a:off x="2672495" y="3723720"/>
            <a:ext cx="1706149" cy="400110"/>
          </a:xfrm>
          <a:prstGeom prst="rect">
            <a:avLst/>
          </a:prstGeom>
          <a:noFill/>
        </p:spPr>
        <p:txBody>
          <a:bodyPr wrap="none" rtlCol="0">
            <a:spAutoFit/>
          </a:bodyPr>
          <a:lstStyle/>
          <a:p>
            <a:r>
              <a:rPr lang="en-US" sz="2000" b="1" i="1" dirty="0" smtClean="0">
                <a:latin typeface="Gill Sans"/>
                <a:cs typeface="Gill Sans"/>
              </a:rPr>
              <a:t>Aspect Ratio</a:t>
            </a:r>
            <a:endParaRPr lang="en-US" sz="2000" b="1" i="1" dirty="0">
              <a:latin typeface="Gill Sans"/>
              <a:cs typeface="Gill Sans"/>
            </a:endParaRPr>
          </a:p>
        </p:txBody>
      </p:sp>
      <p:sp>
        <p:nvSpPr>
          <p:cNvPr id="53" name="TextBox 52"/>
          <p:cNvSpPr txBox="1"/>
          <p:nvPr/>
        </p:nvSpPr>
        <p:spPr>
          <a:xfrm rot="19529419">
            <a:off x="3653572" y="3857856"/>
            <a:ext cx="1323029" cy="400110"/>
          </a:xfrm>
          <a:prstGeom prst="rect">
            <a:avLst/>
          </a:prstGeom>
          <a:noFill/>
        </p:spPr>
        <p:txBody>
          <a:bodyPr wrap="none" rtlCol="0">
            <a:spAutoFit/>
          </a:bodyPr>
          <a:lstStyle/>
          <a:p>
            <a:r>
              <a:rPr lang="en-US" sz="2000" b="1" i="1" dirty="0" smtClean="0">
                <a:latin typeface="Gill Sans"/>
                <a:cs typeface="Gill Sans"/>
              </a:rPr>
              <a:t>Curviness</a:t>
            </a:r>
            <a:endParaRPr lang="en-US" sz="2000" b="1" i="1" dirty="0">
              <a:latin typeface="Gill Sans"/>
              <a:cs typeface="Gill Sans"/>
            </a:endParaRPr>
          </a:p>
        </p:txBody>
      </p:sp>
      <p:sp>
        <p:nvSpPr>
          <p:cNvPr id="54" name="TextBox 53"/>
          <p:cNvSpPr txBox="1"/>
          <p:nvPr/>
        </p:nvSpPr>
        <p:spPr>
          <a:xfrm rot="19529419">
            <a:off x="4460975" y="3797727"/>
            <a:ext cx="1597181" cy="400110"/>
          </a:xfrm>
          <a:prstGeom prst="rect">
            <a:avLst/>
          </a:prstGeom>
          <a:noFill/>
        </p:spPr>
        <p:txBody>
          <a:bodyPr wrap="none" rtlCol="0">
            <a:spAutoFit/>
          </a:bodyPr>
          <a:lstStyle/>
          <a:p>
            <a:r>
              <a:rPr lang="en-US" sz="2000" b="1" i="1" dirty="0" smtClean="0">
                <a:latin typeface="Gill Sans"/>
                <a:cs typeface="Gill Sans"/>
              </a:rPr>
              <a:t>Orientation</a:t>
            </a:r>
            <a:endParaRPr lang="en-US" sz="2000" b="1" i="1" dirty="0">
              <a:latin typeface="Gill Sans"/>
              <a:cs typeface="Gill Sans"/>
            </a:endParaRPr>
          </a:p>
        </p:txBody>
      </p:sp>
      <p:sp>
        <p:nvSpPr>
          <p:cNvPr id="55" name="TextBox 54"/>
          <p:cNvSpPr txBox="1"/>
          <p:nvPr/>
        </p:nvSpPr>
        <p:spPr>
          <a:xfrm rot="19529419">
            <a:off x="5492141" y="3685791"/>
            <a:ext cx="1723557" cy="400110"/>
          </a:xfrm>
          <a:prstGeom prst="rect">
            <a:avLst/>
          </a:prstGeom>
          <a:noFill/>
        </p:spPr>
        <p:txBody>
          <a:bodyPr wrap="none" rtlCol="0">
            <a:spAutoFit/>
          </a:bodyPr>
          <a:lstStyle/>
          <a:p>
            <a:r>
              <a:rPr lang="en-US" sz="2000" b="1" i="1" dirty="0" smtClean="0">
                <a:latin typeface="Gill Sans"/>
                <a:cs typeface="Gill Sans"/>
              </a:rPr>
              <a:t>Stroke Order</a:t>
            </a:r>
            <a:endParaRPr lang="en-US" sz="2000" b="1" i="1" dirty="0">
              <a:latin typeface="Gill Sans"/>
              <a:cs typeface="Gill Sans"/>
            </a:endParaRPr>
          </a:p>
        </p:txBody>
      </p:sp>
      <p:sp>
        <p:nvSpPr>
          <p:cNvPr id="56" name="TextBox 55"/>
          <p:cNvSpPr txBox="1"/>
          <p:nvPr/>
        </p:nvSpPr>
        <p:spPr>
          <a:xfrm rot="19529419">
            <a:off x="6428222" y="3728885"/>
            <a:ext cx="1701558" cy="400110"/>
          </a:xfrm>
          <a:prstGeom prst="rect">
            <a:avLst/>
          </a:prstGeom>
          <a:noFill/>
        </p:spPr>
        <p:txBody>
          <a:bodyPr wrap="none" rtlCol="0">
            <a:spAutoFit/>
          </a:bodyPr>
          <a:lstStyle/>
          <a:p>
            <a:r>
              <a:rPr lang="en-US" sz="2000" b="1" i="1" dirty="0" smtClean="0">
                <a:latin typeface="Gill Sans"/>
                <a:cs typeface="Gill Sans"/>
              </a:rPr>
              <a:t>Stroke count</a:t>
            </a:r>
            <a:endParaRPr lang="en-US" sz="2000" b="1" i="1" dirty="0">
              <a:latin typeface="Gill Sans"/>
              <a:cs typeface="Gill Sans"/>
            </a:endParaRPr>
          </a:p>
        </p:txBody>
      </p:sp>
      <p:sp>
        <p:nvSpPr>
          <p:cNvPr id="57" name="TextBox 56"/>
          <p:cNvSpPr txBox="1"/>
          <p:nvPr/>
        </p:nvSpPr>
        <p:spPr>
          <a:xfrm rot="19529419">
            <a:off x="7320027" y="3722357"/>
            <a:ext cx="1676211" cy="400110"/>
          </a:xfrm>
          <a:prstGeom prst="rect">
            <a:avLst/>
          </a:prstGeom>
          <a:noFill/>
        </p:spPr>
        <p:txBody>
          <a:bodyPr wrap="none" rtlCol="0">
            <a:spAutoFit/>
          </a:bodyPr>
          <a:lstStyle/>
          <a:p>
            <a:r>
              <a:rPr lang="en-US" sz="2000" b="1" i="1" dirty="0" smtClean="0">
                <a:latin typeface="Gill Sans"/>
                <a:cs typeface="Gill Sans"/>
              </a:rPr>
              <a:t>Finger count</a:t>
            </a:r>
            <a:endParaRPr lang="en-US" sz="2000" b="1" i="1" dirty="0">
              <a:latin typeface="Gill Sans"/>
              <a:cs typeface="Gill Sans"/>
            </a:endParaRPr>
          </a:p>
        </p:txBody>
      </p:sp>
      <p:sp>
        <p:nvSpPr>
          <p:cNvPr id="62" name="Rounded Rectangle 61"/>
          <p:cNvSpPr/>
          <p:nvPr/>
        </p:nvSpPr>
        <p:spPr>
          <a:xfrm>
            <a:off x="348906" y="3135495"/>
            <a:ext cx="1563848" cy="3197497"/>
          </a:xfrm>
          <a:prstGeom prst="roundRect">
            <a:avLst/>
          </a:prstGeom>
          <a:noFill/>
          <a:ln w="76200" cmpd="sng">
            <a:solidFill>
              <a:schemeClr val="accent5">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3" name="Rectangle 62"/>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extBox 63"/>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Tree>
    <p:custDataLst>
      <p:tags r:id="rId1"/>
    </p:custDataLst>
    <p:extLst>
      <p:ext uri="{BB962C8B-B14F-4D97-AF65-F5344CB8AC3E}">
        <p14:creationId xmlns:p14="http://schemas.microsoft.com/office/powerpoint/2010/main" val="29697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863" y="416320"/>
            <a:ext cx="9372893" cy="2149631"/>
            <a:chOff x="-56172" y="1859814"/>
            <a:chExt cx="9372893" cy="2149631"/>
          </a:xfrm>
        </p:grpSpPr>
        <p:sp>
          <p:nvSpPr>
            <p:cNvPr id="59" name="TextBox 58"/>
            <p:cNvSpPr txBox="1"/>
            <p:nvPr/>
          </p:nvSpPr>
          <p:spPr>
            <a:xfrm>
              <a:off x="-56172" y="1952064"/>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58" name="TextBox 57"/>
            <p:cNvSpPr txBox="1"/>
            <p:nvPr/>
          </p:nvSpPr>
          <p:spPr>
            <a:xfrm>
              <a:off x="402783" y="1859814"/>
              <a:ext cx="8277652" cy="1938992"/>
            </a:xfrm>
            <a:prstGeom prst="rect">
              <a:avLst/>
            </a:prstGeom>
            <a:noFill/>
          </p:spPr>
          <p:txBody>
            <a:bodyPr wrap="none" rtlCol="0">
              <a:spAutoFit/>
            </a:bodyPr>
            <a:lstStyle/>
            <a:p>
              <a:r>
                <a:rPr lang="en-US" sz="3200" dirty="0" smtClean="0">
                  <a:latin typeface="Gill Sans"/>
                  <a:cs typeface="Gill Sans"/>
                </a:rPr>
                <a:t>Objective </a:t>
              </a:r>
              <a:r>
                <a:rPr lang="en-US" sz="3200" dirty="0">
                  <a:latin typeface="Gill Sans"/>
                  <a:cs typeface="Gill Sans"/>
                </a:rPr>
                <a:t>features are more </a:t>
              </a:r>
              <a:r>
                <a:rPr lang="en-US" sz="3200" dirty="0" smtClean="0">
                  <a:latin typeface="Gill Sans"/>
                  <a:cs typeface="Gill Sans"/>
                </a:rPr>
                <a:t>distinguishable</a:t>
              </a:r>
              <a:endParaRPr lang="en-US" sz="3200" dirty="0">
                <a:latin typeface="Gill Sans"/>
                <a:cs typeface="Gill Sans"/>
              </a:endParaRPr>
            </a:p>
            <a:p>
              <a:r>
                <a:rPr lang="en-US" sz="2800" dirty="0">
                  <a:solidFill>
                    <a:schemeClr val="tx1">
                      <a:lumMod val="85000"/>
                      <a:lumOff val="15000"/>
                    </a:schemeClr>
                  </a:solidFill>
                  <a:latin typeface="Gill Sans Light"/>
                  <a:cs typeface="Gill Sans Light"/>
                </a:rPr>
                <a:t>Features that can be consistently interpreted/manipulated </a:t>
              </a:r>
              <a:endParaRPr lang="en-US" sz="2800" dirty="0" smtClean="0">
                <a:solidFill>
                  <a:schemeClr val="tx1">
                    <a:lumMod val="85000"/>
                    <a:lumOff val="15000"/>
                  </a:schemeClr>
                </a:solidFill>
                <a:latin typeface="Gill Sans Light"/>
                <a:cs typeface="Gill Sans Light"/>
              </a:endParaRPr>
            </a:p>
            <a:p>
              <a:r>
                <a:rPr lang="en-US" sz="2800" dirty="0" smtClean="0">
                  <a:solidFill>
                    <a:schemeClr val="tx1">
                      <a:lumMod val="85000"/>
                      <a:lumOff val="15000"/>
                    </a:schemeClr>
                  </a:solidFill>
                  <a:latin typeface="Gill Sans Light"/>
                  <a:cs typeface="Gill Sans Light"/>
                </a:rPr>
                <a:t>are </a:t>
              </a:r>
              <a:r>
                <a:rPr lang="en-US" sz="2800" dirty="0">
                  <a:solidFill>
                    <a:schemeClr val="tx1">
                      <a:lumMod val="85000"/>
                      <a:lumOff val="15000"/>
                    </a:schemeClr>
                  </a:solidFill>
                  <a:latin typeface="Gill Sans Light"/>
                  <a:cs typeface="Gill Sans Light"/>
                </a:rPr>
                <a:t>considered distinguishable</a:t>
              </a:r>
            </a:p>
            <a:p>
              <a:endParaRPr lang="en-US" sz="3200" dirty="0">
                <a:latin typeface="Gill Sans"/>
                <a:cs typeface="Gill Sans"/>
              </a:endParaRPr>
            </a:p>
          </p:txBody>
        </p:sp>
        <p:sp>
          <p:nvSpPr>
            <p:cNvPr id="60" name="Rectangle 59"/>
            <p:cNvSpPr/>
            <p:nvPr/>
          </p:nvSpPr>
          <p:spPr>
            <a:xfrm>
              <a:off x="2601663" y="3363114"/>
              <a:ext cx="6324600" cy="646331"/>
            </a:xfrm>
            <a:prstGeom prst="rect">
              <a:avLst/>
            </a:prstGeom>
          </p:spPr>
          <p:txBody>
            <a:bodyPr wrap="square">
              <a:spAutoFit/>
            </a:bodyPr>
            <a:lstStyle/>
            <a:p>
              <a:r>
                <a:rPr lang="en-US" i="1" dirty="0" smtClean="0"/>
                <a:t>“Even if the same person is performing the gesture, it might not have the same speed and size” </a:t>
              </a:r>
              <a:r>
                <a:rPr lang="en-US" dirty="0"/>
                <a:t>(</a:t>
              </a:r>
              <a:r>
                <a:rPr lang="en-US" dirty="0" smtClean="0"/>
                <a:t>P7)</a:t>
              </a:r>
              <a:endParaRPr lang="en-US" sz="2000" dirty="0"/>
            </a:p>
          </p:txBody>
        </p:sp>
      </p:grpSp>
      <p:sp>
        <p:nvSpPr>
          <p:cNvPr id="2" name="Rectangle 1"/>
          <p:cNvSpPr/>
          <p:nvPr/>
        </p:nvSpPr>
        <p:spPr>
          <a:xfrm>
            <a:off x="348908" y="4524606"/>
            <a:ext cx="8506832" cy="119155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rot="5400000">
            <a:off x="4486413" y="1578660"/>
            <a:ext cx="231820" cy="8506833"/>
          </a:xfrm>
          <a:prstGeom prst="upArrow">
            <a:avLst/>
          </a:prstGeom>
          <a:gradFill flip="none" rotWithShape="1">
            <a:gsLst>
              <a:gs pos="0">
                <a:schemeClr val="accent6">
                  <a:lumMod val="75000"/>
                </a:schemeClr>
              </a:gs>
              <a:gs pos="100000">
                <a:srgbClr val="FFFFFF"/>
              </a:gs>
            </a:gsLst>
            <a:lin ang="5400000" scaled="0"/>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TextBox 7"/>
          <p:cNvSpPr txBox="1"/>
          <p:nvPr/>
        </p:nvSpPr>
        <p:spPr>
          <a:xfrm>
            <a:off x="6527263" y="5834585"/>
            <a:ext cx="2138910" cy="400110"/>
          </a:xfrm>
          <a:prstGeom prst="rect">
            <a:avLst/>
          </a:prstGeom>
          <a:noFill/>
          <a:ln>
            <a:noFill/>
          </a:ln>
        </p:spPr>
        <p:txBody>
          <a:bodyPr wrap="none" rtlCol="0">
            <a:spAutoFit/>
          </a:bodyPr>
          <a:lstStyle/>
          <a:p>
            <a:r>
              <a:rPr lang="en-US" sz="2000" b="1" i="1" dirty="0" smtClean="0">
                <a:solidFill>
                  <a:schemeClr val="accent6">
                    <a:lumMod val="50000"/>
                  </a:schemeClr>
                </a:solidFill>
                <a:latin typeface="Gill Sans"/>
                <a:cs typeface="Gill Sans"/>
              </a:rPr>
              <a:t>More distinctive</a:t>
            </a:r>
            <a:endParaRPr lang="en-US" sz="2000" b="1" i="1" dirty="0">
              <a:solidFill>
                <a:schemeClr val="accent6">
                  <a:lumMod val="50000"/>
                </a:schemeClr>
              </a:solidFill>
              <a:latin typeface="Gill Sans"/>
              <a:cs typeface="Gill Sans"/>
            </a:endParaRPr>
          </a:p>
        </p:txBody>
      </p:sp>
      <p:sp>
        <p:nvSpPr>
          <p:cNvPr id="9" name="자유형 244"/>
          <p:cNvSpPr/>
          <p:nvPr/>
        </p:nvSpPr>
        <p:spPr>
          <a:xfrm>
            <a:off x="7596456"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1" name="자유형 245"/>
          <p:cNvSpPr/>
          <p:nvPr/>
        </p:nvSpPr>
        <p:spPr>
          <a:xfrm>
            <a:off x="7786719" y="4849224"/>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12" name="타원 266"/>
          <p:cNvSpPr/>
          <p:nvPr/>
        </p:nvSpPr>
        <p:spPr>
          <a:xfrm>
            <a:off x="7546092"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13" name="타원 267"/>
          <p:cNvSpPr/>
          <p:nvPr/>
        </p:nvSpPr>
        <p:spPr>
          <a:xfrm>
            <a:off x="7747227" y="481469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15" name="그룹 73"/>
          <p:cNvGrpSpPr/>
          <p:nvPr/>
        </p:nvGrpSpPr>
        <p:grpSpPr>
          <a:xfrm>
            <a:off x="6756161" y="4880430"/>
            <a:ext cx="349069" cy="571500"/>
            <a:chOff x="914400" y="1371600"/>
            <a:chExt cx="1014413" cy="1143000"/>
          </a:xfrm>
        </p:grpSpPr>
        <p:cxnSp>
          <p:nvCxnSpPr>
            <p:cNvPr id="16" name="직선 연결선 154"/>
            <p:cNvCxnSpPr/>
            <p:nvPr/>
          </p:nvCxnSpPr>
          <p:spPr>
            <a:xfrm>
              <a:off x="914400" y="1371600"/>
              <a:ext cx="828675" cy="28575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직선 연결선 155"/>
            <p:cNvCxnSpPr/>
            <p:nvPr/>
          </p:nvCxnSpPr>
          <p:spPr>
            <a:xfrm flipH="1">
              <a:off x="1143000" y="1657350"/>
              <a:ext cx="600075" cy="185737"/>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직선 연결선 156"/>
            <p:cNvCxnSpPr/>
            <p:nvPr/>
          </p:nvCxnSpPr>
          <p:spPr>
            <a:xfrm>
              <a:off x="1143000" y="1843087"/>
              <a:ext cx="571500" cy="200025"/>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직선 연결선 157"/>
            <p:cNvCxnSpPr/>
            <p:nvPr/>
          </p:nvCxnSpPr>
          <p:spPr>
            <a:xfrm flipH="1">
              <a:off x="1100138" y="2043112"/>
              <a:ext cx="614362" cy="242888"/>
            </a:xfrm>
            <a:prstGeom prst="line">
              <a:avLst/>
            </a:prstGeom>
            <a:ln w="635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직선 연결선 158"/>
            <p:cNvCxnSpPr/>
            <p:nvPr/>
          </p:nvCxnSpPr>
          <p:spPr>
            <a:xfrm>
              <a:off x="1100138" y="2286000"/>
              <a:ext cx="828675" cy="228600"/>
            </a:xfrm>
            <a:prstGeom prst="line">
              <a:avLst/>
            </a:prstGeom>
            <a:ln w="635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1" name="타원 161"/>
          <p:cNvSpPr/>
          <p:nvPr/>
        </p:nvSpPr>
        <p:spPr>
          <a:xfrm>
            <a:off x="6756160" y="484233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2" name="타원 187"/>
          <p:cNvSpPr/>
          <p:nvPr/>
        </p:nvSpPr>
        <p:spPr>
          <a:xfrm>
            <a:off x="7010457" y="4956630"/>
            <a:ext cx="78664" cy="76200"/>
          </a:xfrm>
          <a:prstGeom prst="ellips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3" name="타원 189"/>
          <p:cNvSpPr/>
          <p:nvPr/>
        </p:nvSpPr>
        <p:spPr>
          <a:xfrm>
            <a:off x="6828908" y="5070931"/>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4" name="타원 190"/>
          <p:cNvSpPr/>
          <p:nvPr/>
        </p:nvSpPr>
        <p:spPr>
          <a:xfrm>
            <a:off x="7033161" y="5185230"/>
            <a:ext cx="78664" cy="762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25" name="타원 191"/>
          <p:cNvSpPr/>
          <p:nvPr/>
        </p:nvSpPr>
        <p:spPr>
          <a:xfrm>
            <a:off x="6786618" y="5261430"/>
            <a:ext cx="78664" cy="76200"/>
          </a:xfrm>
          <a:prstGeom prst="ellipse">
            <a:avLst/>
          </a:prstGeom>
          <a:solidFill>
            <a:srgbClr val="FFFF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grpSp>
        <p:nvGrpSpPr>
          <p:cNvPr id="26" name="그룹 56"/>
          <p:cNvGrpSpPr/>
          <p:nvPr/>
        </p:nvGrpSpPr>
        <p:grpSpPr>
          <a:xfrm>
            <a:off x="5739686" y="4825152"/>
            <a:ext cx="380877" cy="614680"/>
            <a:chOff x="914400" y="1371600"/>
            <a:chExt cx="1014413" cy="1143000"/>
          </a:xfrm>
        </p:grpSpPr>
        <p:cxnSp>
          <p:nvCxnSpPr>
            <p:cNvPr id="27" name="직선 연결선 335"/>
            <p:cNvCxnSpPr/>
            <p:nvPr/>
          </p:nvCxnSpPr>
          <p:spPr>
            <a:xfrm>
              <a:off x="914400" y="1371600"/>
              <a:ext cx="828675" cy="28575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직선 연결선 336"/>
            <p:cNvCxnSpPr/>
            <p:nvPr/>
          </p:nvCxnSpPr>
          <p:spPr>
            <a:xfrm flipH="1">
              <a:off x="1143000" y="1657350"/>
              <a:ext cx="600075" cy="185737"/>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직선 연결선 337"/>
            <p:cNvCxnSpPr/>
            <p:nvPr/>
          </p:nvCxnSpPr>
          <p:spPr>
            <a:xfrm>
              <a:off x="1143000" y="1843087"/>
              <a:ext cx="571500" cy="200025"/>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직선 연결선 338"/>
            <p:cNvCxnSpPr/>
            <p:nvPr/>
          </p:nvCxnSpPr>
          <p:spPr>
            <a:xfrm flipH="1">
              <a:off x="1100138" y="2043112"/>
              <a:ext cx="614362" cy="2428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직선 연결선 339"/>
            <p:cNvCxnSpPr/>
            <p:nvPr/>
          </p:nvCxnSpPr>
          <p:spPr>
            <a:xfrm>
              <a:off x="1100138" y="2286000"/>
              <a:ext cx="828675" cy="2286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타원 355"/>
          <p:cNvSpPr/>
          <p:nvPr/>
        </p:nvSpPr>
        <p:spPr>
          <a:xfrm>
            <a:off x="5728844" y="4830232"/>
            <a:ext cx="78664" cy="76200"/>
          </a:xfrm>
          <a:prstGeom prst="ellipse">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3" name="타원 359"/>
          <p:cNvSpPr/>
          <p:nvPr/>
        </p:nvSpPr>
        <p:spPr>
          <a:xfrm>
            <a:off x="5818060" y="5058832"/>
            <a:ext cx="78664" cy="76200"/>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4" name="타원 363"/>
          <p:cNvSpPr/>
          <p:nvPr/>
        </p:nvSpPr>
        <p:spPr>
          <a:xfrm>
            <a:off x="6041898" y="5135032"/>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6" name="자유형 50"/>
          <p:cNvSpPr/>
          <p:nvPr/>
        </p:nvSpPr>
        <p:spPr>
          <a:xfrm rot="16405550">
            <a:off x="4671689" y="4822215"/>
            <a:ext cx="473255" cy="584684"/>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37" name="타원 287"/>
          <p:cNvSpPr/>
          <p:nvPr/>
        </p:nvSpPr>
        <p:spPr>
          <a:xfrm>
            <a:off x="4564824" y="5277650"/>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38" name="자유형 294"/>
          <p:cNvSpPr/>
          <p:nvPr/>
        </p:nvSpPr>
        <p:spPr>
          <a:xfrm>
            <a:off x="3820210" y="4857863"/>
            <a:ext cx="375168" cy="508977"/>
          </a:xfrm>
          <a:custGeom>
            <a:avLst/>
            <a:gdLst>
              <a:gd name="connsiteX0" fmla="*/ 166777 w 1331343"/>
              <a:gd name="connsiteY0" fmla="*/ 0 h 1069675"/>
              <a:gd name="connsiteX1" fmla="*/ 1107056 w 1331343"/>
              <a:gd name="connsiteY1" fmla="*/ 103517 h 1069675"/>
              <a:gd name="connsiteX2" fmla="*/ 1055298 w 1331343"/>
              <a:gd name="connsiteY2" fmla="*/ 327803 h 1069675"/>
              <a:gd name="connsiteX3" fmla="*/ 261667 w 1331343"/>
              <a:gd name="connsiteY3" fmla="*/ 353683 h 1069675"/>
              <a:gd name="connsiteX4" fmla="*/ 227162 w 1331343"/>
              <a:gd name="connsiteY4" fmla="*/ 526211 h 1069675"/>
              <a:gd name="connsiteX5" fmla="*/ 1046671 w 1331343"/>
              <a:gd name="connsiteY5" fmla="*/ 552090 h 1069675"/>
              <a:gd name="connsiteX6" fmla="*/ 1029418 w 1331343"/>
              <a:gd name="connsiteY6" fmla="*/ 733245 h 1069675"/>
              <a:gd name="connsiteX7" fmla="*/ 227162 w 1331343"/>
              <a:gd name="connsiteY7" fmla="*/ 767751 h 1069675"/>
              <a:gd name="connsiteX8" fmla="*/ 184030 w 1331343"/>
              <a:gd name="connsiteY8" fmla="*/ 966158 h 1069675"/>
              <a:gd name="connsiteX9" fmla="*/ 1331343 w 1331343"/>
              <a:gd name="connsiteY9" fmla="*/ 1069675 h 106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343" h="1069675">
                <a:moveTo>
                  <a:pt x="166777" y="0"/>
                </a:moveTo>
                <a:cubicBezTo>
                  <a:pt x="562873" y="24441"/>
                  <a:pt x="958969" y="48883"/>
                  <a:pt x="1107056" y="103517"/>
                </a:cubicBezTo>
                <a:cubicBezTo>
                  <a:pt x="1255143" y="158151"/>
                  <a:pt x="1196196" y="286109"/>
                  <a:pt x="1055298" y="327803"/>
                </a:cubicBezTo>
                <a:cubicBezTo>
                  <a:pt x="914400" y="369497"/>
                  <a:pt x="399690" y="320615"/>
                  <a:pt x="261667" y="353683"/>
                </a:cubicBezTo>
                <a:cubicBezTo>
                  <a:pt x="123644" y="386751"/>
                  <a:pt x="96328" y="493143"/>
                  <a:pt x="227162" y="526211"/>
                </a:cubicBezTo>
                <a:cubicBezTo>
                  <a:pt x="357996" y="559279"/>
                  <a:pt x="912962" y="517584"/>
                  <a:pt x="1046671" y="552090"/>
                </a:cubicBezTo>
                <a:cubicBezTo>
                  <a:pt x="1180380" y="586596"/>
                  <a:pt x="1166003" y="697301"/>
                  <a:pt x="1029418" y="733245"/>
                </a:cubicBezTo>
                <a:cubicBezTo>
                  <a:pt x="892833" y="769189"/>
                  <a:pt x="368060" y="728932"/>
                  <a:pt x="227162" y="767751"/>
                </a:cubicBezTo>
                <a:cubicBezTo>
                  <a:pt x="86264" y="806570"/>
                  <a:pt x="0" y="915837"/>
                  <a:pt x="184030" y="966158"/>
                </a:cubicBezTo>
                <a:cubicBezTo>
                  <a:pt x="368060" y="1016479"/>
                  <a:pt x="849701" y="1043077"/>
                  <a:pt x="1331343" y="1069675"/>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39" name="타원 298"/>
          <p:cNvSpPr/>
          <p:nvPr/>
        </p:nvSpPr>
        <p:spPr>
          <a:xfrm>
            <a:off x="3859620" y="4830565"/>
            <a:ext cx="83744" cy="7251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0" name="자유형 64"/>
          <p:cNvSpPr/>
          <p:nvPr/>
        </p:nvSpPr>
        <p:spPr>
          <a:xfrm>
            <a:off x="2961503" y="4643554"/>
            <a:ext cx="353984" cy="9906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1" name="타원 65"/>
          <p:cNvSpPr/>
          <p:nvPr/>
        </p:nvSpPr>
        <p:spPr>
          <a:xfrm>
            <a:off x="2916735" y="4643554"/>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2" name="자유형 78"/>
          <p:cNvSpPr/>
          <p:nvPr/>
        </p:nvSpPr>
        <p:spPr>
          <a:xfrm>
            <a:off x="1993395" y="4654077"/>
            <a:ext cx="344971" cy="1007269"/>
          </a:xfrm>
          <a:custGeom>
            <a:avLst/>
            <a:gdLst>
              <a:gd name="connsiteX0" fmla="*/ 0 w 1002506"/>
              <a:gd name="connsiteY0" fmla="*/ 0 h 2014537"/>
              <a:gd name="connsiteX1" fmla="*/ 771525 w 1002506"/>
              <a:gd name="connsiteY1" fmla="*/ 300037 h 2014537"/>
              <a:gd name="connsiteX2" fmla="*/ 228600 w 1002506"/>
              <a:gd name="connsiteY2" fmla="*/ 471487 h 2014537"/>
              <a:gd name="connsiteX3" fmla="*/ 800100 w 1002506"/>
              <a:gd name="connsiteY3" fmla="*/ 685800 h 2014537"/>
              <a:gd name="connsiteX4" fmla="*/ 157162 w 1002506"/>
              <a:gd name="connsiteY4" fmla="*/ 914400 h 2014537"/>
              <a:gd name="connsiteX5" fmla="*/ 985837 w 1002506"/>
              <a:gd name="connsiteY5" fmla="*/ 1157287 h 2014537"/>
              <a:gd name="connsiteX6" fmla="*/ 242887 w 1002506"/>
              <a:gd name="connsiteY6" fmla="*/ 1328737 h 2014537"/>
              <a:gd name="connsiteX7" fmla="*/ 1000125 w 1002506"/>
              <a:gd name="connsiteY7" fmla="*/ 1571625 h 2014537"/>
              <a:gd name="connsiteX8" fmla="*/ 257175 w 1002506"/>
              <a:gd name="connsiteY8" fmla="*/ 1714500 h 2014537"/>
              <a:gd name="connsiteX9" fmla="*/ 1000125 w 1002506"/>
              <a:gd name="connsiteY9" fmla="*/ 2014537 h 2014537"/>
              <a:gd name="connsiteX10" fmla="*/ 1000125 w 1002506"/>
              <a:gd name="connsiteY10" fmla="*/ 2014537 h 20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2506" h="2014537">
                <a:moveTo>
                  <a:pt x="0" y="0"/>
                </a:moveTo>
                <a:cubicBezTo>
                  <a:pt x="366712" y="110728"/>
                  <a:pt x="733425" y="221456"/>
                  <a:pt x="771525" y="300037"/>
                </a:cubicBezTo>
                <a:cubicBezTo>
                  <a:pt x="809625" y="378618"/>
                  <a:pt x="223838" y="407193"/>
                  <a:pt x="228600" y="471487"/>
                </a:cubicBezTo>
                <a:cubicBezTo>
                  <a:pt x="233362" y="535781"/>
                  <a:pt x="812006" y="611981"/>
                  <a:pt x="800100" y="685800"/>
                </a:cubicBezTo>
                <a:cubicBezTo>
                  <a:pt x="788194" y="759619"/>
                  <a:pt x="126206" y="835819"/>
                  <a:pt x="157162" y="914400"/>
                </a:cubicBezTo>
                <a:cubicBezTo>
                  <a:pt x="188118" y="992981"/>
                  <a:pt x="971550" y="1088231"/>
                  <a:pt x="985837" y="1157287"/>
                </a:cubicBezTo>
                <a:cubicBezTo>
                  <a:pt x="1000125" y="1226343"/>
                  <a:pt x="240506" y="1259681"/>
                  <a:pt x="242887" y="1328737"/>
                </a:cubicBezTo>
                <a:cubicBezTo>
                  <a:pt x="245268" y="1397793"/>
                  <a:pt x="997744" y="1507331"/>
                  <a:pt x="1000125" y="1571625"/>
                </a:cubicBezTo>
                <a:cubicBezTo>
                  <a:pt x="1002506" y="1635919"/>
                  <a:pt x="257175" y="1640681"/>
                  <a:pt x="257175" y="1714500"/>
                </a:cubicBezTo>
                <a:cubicBezTo>
                  <a:pt x="257175" y="1788319"/>
                  <a:pt x="1000125" y="2014537"/>
                  <a:pt x="1000125" y="2014537"/>
                </a:cubicBezTo>
                <a:lnTo>
                  <a:pt x="1000125" y="2014537"/>
                </a:ln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3" name="타원 84"/>
          <p:cNvSpPr/>
          <p:nvPr/>
        </p:nvSpPr>
        <p:spPr>
          <a:xfrm>
            <a:off x="1912754" y="4577876"/>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4" name="자유형 71"/>
          <p:cNvSpPr/>
          <p:nvPr/>
        </p:nvSpPr>
        <p:spPr>
          <a:xfrm>
            <a:off x="1328801" y="4956153"/>
            <a:ext cx="65552" cy="266700"/>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5" name="타원 75"/>
          <p:cNvSpPr/>
          <p:nvPr/>
        </p:nvSpPr>
        <p:spPr>
          <a:xfrm>
            <a:off x="1256053" y="4879953"/>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6" name="자유형 100"/>
          <p:cNvSpPr/>
          <p:nvPr/>
        </p:nvSpPr>
        <p:spPr>
          <a:xfrm>
            <a:off x="455403" y="4762021"/>
            <a:ext cx="353984" cy="567928"/>
          </a:xfrm>
          <a:custGeom>
            <a:avLst/>
            <a:gdLst>
              <a:gd name="connsiteX0" fmla="*/ 0 w 1028700"/>
              <a:gd name="connsiteY0" fmla="*/ 0 h 1135856"/>
              <a:gd name="connsiteX1" fmla="*/ 771525 w 1028700"/>
              <a:gd name="connsiteY1" fmla="*/ 285750 h 1135856"/>
              <a:gd name="connsiteX2" fmla="*/ 228600 w 1028700"/>
              <a:gd name="connsiteY2" fmla="*/ 457200 h 1135856"/>
              <a:gd name="connsiteX3" fmla="*/ 771525 w 1028700"/>
              <a:gd name="connsiteY3" fmla="*/ 671512 h 1135856"/>
              <a:gd name="connsiteX4" fmla="*/ 214313 w 1028700"/>
              <a:gd name="connsiteY4" fmla="*/ 885825 h 1135856"/>
              <a:gd name="connsiteX5" fmla="*/ 914400 w 1028700"/>
              <a:gd name="connsiteY5" fmla="*/ 1100137 h 1135856"/>
              <a:gd name="connsiteX6" fmla="*/ 900113 w 1028700"/>
              <a:gd name="connsiteY6" fmla="*/ 1100137 h 113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135856">
                <a:moveTo>
                  <a:pt x="0" y="0"/>
                </a:moveTo>
                <a:cubicBezTo>
                  <a:pt x="366712" y="104775"/>
                  <a:pt x="733425" y="209550"/>
                  <a:pt x="771525" y="285750"/>
                </a:cubicBezTo>
                <a:cubicBezTo>
                  <a:pt x="809625" y="361950"/>
                  <a:pt x="228600" y="392906"/>
                  <a:pt x="228600" y="457200"/>
                </a:cubicBezTo>
                <a:cubicBezTo>
                  <a:pt x="228600" y="521494"/>
                  <a:pt x="773906" y="600075"/>
                  <a:pt x="771525" y="671512"/>
                </a:cubicBezTo>
                <a:cubicBezTo>
                  <a:pt x="769144" y="742949"/>
                  <a:pt x="190501" y="814388"/>
                  <a:pt x="214313" y="885825"/>
                </a:cubicBezTo>
                <a:cubicBezTo>
                  <a:pt x="238125" y="957262"/>
                  <a:pt x="800100" y="1064418"/>
                  <a:pt x="914400" y="1100137"/>
                </a:cubicBezTo>
                <a:cubicBezTo>
                  <a:pt x="1028700" y="1135856"/>
                  <a:pt x="964406" y="1117996"/>
                  <a:pt x="900113" y="1100137"/>
                </a:cubicBezTo>
              </a:path>
            </a:pathLst>
          </a:custGeom>
          <a:ln w="63500">
            <a:solidFill>
              <a:srgbClr val="FFFF00"/>
            </a:solidFill>
          </a:ln>
        </p:spPr>
        <p:style>
          <a:lnRef idx="1">
            <a:schemeClr val="accent1"/>
          </a:lnRef>
          <a:fillRef idx="0">
            <a:schemeClr val="accent1"/>
          </a:fillRef>
          <a:effectRef idx="0">
            <a:schemeClr val="accent1"/>
          </a:effectRef>
          <a:fontRef idx="minor">
            <a:schemeClr val="tx1"/>
          </a:fontRef>
        </p:style>
        <p:txBody>
          <a:bodyPr lIns="108265" tIns="54132" rIns="108265" bIns="54132" rtlCol="0" anchor="ctr"/>
          <a:lstStyle/>
          <a:p>
            <a:pPr algn="ctr"/>
            <a:endParaRPr lang="ko-KR" altLang="en-US"/>
          </a:p>
        </p:txBody>
      </p:sp>
      <p:sp>
        <p:nvSpPr>
          <p:cNvPr id="47" name="타원 101"/>
          <p:cNvSpPr/>
          <p:nvPr/>
        </p:nvSpPr>
        <p:spPr>
          <a:xfrm>
            <a:off x="425704" y="4754877"/>
            <a:ext cx="78664" cy="762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265" tIns="54132" rIns="108265" bIns="54132" rtlCol="0" anchor="ctr"/>
          <a:lstStyle/>
          <a:p>
            <a:pPr algn="ctr"/>
            <a:endParaRPr lang="ko-KR" altLang="en-US"/>
          </a:p>
        </p:txBody>
      </p:sp>
      <p:sp>
        <p:nvSpPr>
          <p:cNvPr id="48" name="TextBox 47"/>
          <p:cNvSpPr txBox="1"/>
          <p:nvPr/>
        </p:nvSpPr>
        <p:spPr>
          <a:xfrm>
            <a:off x="445609" y="5364477"/>
            <a:ext cx="573252" cy="230832"/>
          </a:xfrm>
          <a:prstGeom prst="rect">
            <a:avLst/>
          </a:prstGeom>
          <a:noFill/>
        </p:spPr>
        <p:txBody>
          <a:bodyPr wrap="none" rtlCol="0">
            <a:spAutoFit/>
          </a:bodyPr>
          <a:lstStyle/>
          <a:p>
            <a:r>
              <a:rPr lang="en-US" altLang="ko-KR" sz="900" dirty="0" smtClean="0">
                <a:solidFill>
                  <a:schemeClr val="bg1"/>
                </a:solidFill>
              </a:rPr>
              <a:t>Very fast</a:t>
            </a:r>
            <a:endParaRPr lang="ko-KR" altLang="en-US" sz="900" dirty="0">
              <a:solidFill>
                <a:schemeClr val="bg1"/>
              </a:solidFill>
            </a:endParaRPr>
          </a:p>
        </p:txBody>
      </p:sp>
      <p:sp>
        <p:nvSpPr>
          <p:cNvPr id="49" name="TextBox 48"/>
          <p:cNvSpPr txBox="1"/>
          <p:nvPr/>
        </p:nvSpPr>
        <p:spPr>
          <a:xfrm rot="19434145">
            <a:off x="283962" y="3980279"/>
            <a:ext cx="909708" cy="400110"/>
          </a:xfrm>
          <a:prstGeom prst="rect">
            <a:avLst/>
          </a:prstGeom>
          <a:noFill/>
        </p:spPr>
        <p:txBody>
          <a:bodyPr wrap="none" rtlCol="0">
            <a:spAutoFit/>
          </a:bodyPr>
          <a:lstStyle/>
          <a:p>
            <a:r>
              <a:rPr lang="en-US" sz="2000" b="1" i="1" dirty="0" smtClean="0">
                <a:latin typeface="Gill Sans"/>
                <a:cs typeface="Gill Sans"/>
              </a:rPr>
              <a:t>Speed</a:t>
            </a:r>
            <a:endParaRPr lang="en-US" sz="2000" b="1" i="1" dirty="0">
              <a:latin typeface="Gill Sans"/>
              <a:cs typeface="Gill Sans"/>
            </a:endParaRPr>
          </a:p>
        </p:txBody>
      </p:sp>
      <p:sp>
        <p:nvSpPr>
          <p:cNvPr id="50" name="TextBox 49"/>
          <p:cNvSpPr txBox="1"/>
          <p:nvPr/>
        </p:nvSpPr>
        <p:spPr>
          <a:xfrm rot="19525835">
            <a:off x="1100564" y="3996599"/>
            <a:ext cx="820994" cy="400110"/>
          </a:xfrm>
          <a:prstGeom prst="rect">
            <a:avLst/>
          </a:prstGeom>
          <a:noFill/>
        </p:spPr>
        <p:txBody>
          <a:bodyPr wrap="none" rtlCol="0">
            <a:spAutoFit/>
          </a:bodyPr>
          <a:lstStyle/>
          <a:p>
            <a:r>
              <a:rPr lang="en-US" sz="2000" b="1" i="1" dirty="0">
                <a:latin typeface="Gill Sans"/>
                <a:cs typeface="Gill Sans"/>
              </a:rPr>
              <a:t>S</a:t>
            </a:r>
            <a:r>
              <a:rPr lang="en-US" sz="2000" b="1" i="1" dirty="0" smtClean="0">
                <a:latin typeface="Gill Sans"/>
                <a:cs typeface="Gill Sans"/>
              </a:rPr>
              <a:t>cale</a:t>
            </a:r>
            <a:endParaRPr lang="en-US" sz="2000" b="1" i="1" dirty="0">
              <a:latin typeface="Gill Sans"/>
              <a:cs typeface="Gill Sans"/>
            </a:endParaRPr>
          </a:p>
        </p:txBody>
      </p:sp>
      <p:sp>
        <p:nvSpPr>
          <p:cNvPr id="51" name="TextBox 50"/>
          <p:cNvSpPr txBox="1"/>
          <p:nvPr/>
        </p:nvSpPr>
        <p:spPr>
          <a:xfrm rot="19529419">
            <a:off x="1640126" y="3535616"/>
            <a:ext cx="2415812" cy="400110"/>
          </a:xfrm>
          <a:prstGeom prst="rect">
            <a:avLst/>
          </a:prstGeom>
          <a:noFill/>
        </p:spPr>
        <p:txBody>
          <a:bodyPr wrap="none" rtlCol="0">
            <a:spAutoFit/>
          </a:bodyPr>
          <a:lstStyle/>
          <a:p>
            <a:r>
              <a:rPr lang="en-US" sz="2000" b="1" i="1" dirty="0" smtClean="0">
                <a:latin typeface="Gill Sans"/>
                <a:cs typeface="Gill Sans"/>
              </a:rPr>
              <a:t>Pattern Repetition</a:t>
            </a:r>
            <a:endParaRPr lang="en-US" sz="2000" b="1" i="1" dirty="0">
              <a:latin typeface="Gill Sans"/>
              <a:cs typeface="Gill Sans"/>
            </a:endParaRPr>
          </a:p>
        </p:txBody>
      </p:sp>
      <p:sp>
        <p:nvSpPr>
          <p:cNvPr id="52" name="TextBox 51"/>
          <p:cNvSpPr txBox="1"/>
          <p:nvPr/>
        </p:nvSpPr>
        <p:spPr>
          <a:xfrm rot="19529419">
            <a:off x="2672495" y="3723720"/>
            <a:ext cx="1706149" cy="400110"/>
          </a:xfrm>
          <a:prstGeom prst="rect">
            <a:avLst/>
          </a:prstGeom>
          <a:noFill/>
        </p:spPr>
        <p:txBody>
          <a:bodyPr wrap="none" rtlCol="0">
            <a:spAutoFit/>
          </a:bodyPr>
          <a:lstStyle/>
          <a:p>
            <a:r>
              <a:rPr lang="en-US" sz="2000" b="1" i="1" dirty="0" smtClean="0">
                <a:latin typeface="Gill Sans"/>
                <a:cs typeface="Gill Sans"/>
              </a:rPr>
              <a:t>Aspect Ratio</a:t>
            </a:r>
            <a:endParaRPr lang="en-US" sz="2000" b="1" i="1" dirty="0">
              <a:latin typeface="Gill Sans"/>
              <a:cs typeface="Gill Sans"/>
            </a:endParaRPr>
          </a:p>
        </p:txBody>
      </p:sp>
      <p:sp>
        <p:nvSpPr>
          <p:cNvPr id="53" name="TextBox 52"/>
          <p:cNvSpPr txBox="1"/>
          <p:nvPr/>
        </p:nvSpPr>
        <p:spPr>
          <a:xfrm rot="19529419">
            <a:off x="3653572" y="3857856"/>
            <a:ext cx="1323029" cy="400110"/>
          </a:xfrm>
          <a:prstGeom prst="rect">
            <a:avLst/>
          </a:prstGeom>
          <a:noFill/>
        </p:spPr>
        <p:txBody>
          <a:bodyPr wrap="none" rtlCol="0">
            <a:spAutoFit/>
          </a:bodyPr>
          <a:lstStyle/>
          <a:p>
            <a:r>
              <a:rPr lang="en-US" sz="2000" b="1" i="1" dirty="0" smtClean="0">
                <a:latin typeface="Gill Sans"/>
                <a:cs typeface="Gill Sans"/>
              </a:rPr>
              <a:t>Curviness</a:t>
            </a:r>
            <a:endParaRPr lang="en-US" sz="2000" b="1" i="1" dirty="0">
              <a:latin typeface="Gill Sans"/>
              <a:cs typeface="Gill Sans"/>
            </a:endParaRPr>
          </a:p>
        </p:txBody>
      </p:sp>
      <p:sp>
        <p:nvSpPr>
          <p:cNvPr id="54" name="TextBox 53"/>
          <p:cNvSpPr txBox="1"/>
          <p:nvPr/>
        </p:nvSpPr>
        <p:spPr>
          <a:xfrm rot="19529419">
            <a:off x="4460975" y="3797727"/>
            <a:ext cx="1597181" cy="400110"/>
          </a:xfrm>
          <a:prstGeom prst="rect">
            <a:avLst/>
          </a:prstGeom>
          <a:noFill/>
        </p:spPr>
        <p:txBody>
          <a:bodyPr wrap="none" rtlCol="0">
            <a:spAutoFit/>
          </a:bodyPr>
          <a:lstStyle/>
          <a:p>
            <a:r>
              <a:rPr lang="en-US" sz="2000" b="1" i="1" dirty="0" smtClean="0">
                <a:latin typeface="Gill Sans"/>
                <a:cs typeface="Gill Sans"/>
              </a:rPr>
              <a:t>Orientation</a:t>
            </a:r>
            <a:endParaRPr lang="en-US" sz="2000" b="1" i="1" dirty="0">
              <a:latin typeface="Gill Sans"/>
              <a:cs typeface="Gill Sans"/>
            </a:endParaRPr>
          </a:p>
        </p:txBody>
      </p:sp>
      <p:sp>
        <p:nvSpPr>
          <p:cNvPr id="55" name="TextBox 54"/>
          <p:cNvSpPr txBox="1"/>
          <p:nvPr/>
        </p:nvSpPr>
        <p:spPr>
          <a:xfrm rot="19529419">
            <a:off x="5492141" y="3685791"/>
            <a:ext cx="1723557" cy="400110"/>
          </a:xfrm>
          <a:prstGeom prst="rect">
            <a:avLst/>
          </a:prstGeom>
          <a:noFill/>
        </p:spPr>
        <p:txBody>
          <a:bodyPr wrap="none" rtlCol="0">
            <a:spAutoFit/>
          </a:bodyPr>
          <a:lstStyle/>
          <a:p>
            <a:r>
              <a:rPr lang="en-US" sz="2000" b="1" i="1" dirty="0" smtClean="0">
                <a:latin typeface="Gill Sans"/>
                <a:cs typeface="Gill Sans"/>
              </a:rPr>
              <a:t>Stroke Order</a:t>
            </a:r>
            <a:endParaRPr lang="en-US" sz="2000" b="1" i="1" dirty="0">
              <a:latin typeface="Gill Sans"/>
              <a:cs typeface="Gill Sans"/>
            </a:endParaRPr>
          </a:p>
        </p:txBody>
      </p:sp>
      <p:sp>
        <p:nvSpPr>
          <p:cNvPr id="56" name="TextBox 55"/>
          <p:cNvSpPr txBox="1"/>
          <p:nvPr/>
        </p:nvSpPr>
        <p:spPr>
          <a:xfrm rot="19529419">
            <a:off x="6428222" y="3728885"/>
            <a:ext cx="1701558" cy="400110"/>
          </a:xfrm>
          <a:prstGeom prst="rect">
            <a:avLst/>
          </a:prstGeom>
          <a:noFill/>
        </p:spPr>
        <p:txBody>
          <a:bodyPr wrap="none" rtlCol="0">
            <a:spAutoFit/>
          </a:bodyPr>
          <a:lstStyle/>
          <a:p>
            <a:r>
              <a:rPr lang="en-US" sz="2000" b="1" i="1" dirty="0" smtClean="0">
                <a:latin typeface="Gill Sans"/>
                <a:cs typeface="Gill Sans"/>
              </a:rPr>
              <a:t>Stroke count</a:t>
            </a:r>
            <a:endParaRPr lang="en-US" sz="2000" b="1" i="1" dirty="0">
              <a:latin typeface="Gill Sans"/>
              <a:cs typeface="Gill Sans"/>
            </a:endParaRPr>
          </a:p>
        </p:txBody>
      </p:sp>
      <p:sp>
        <p:nvSpPr>
          <p:cNvPr id="57" name="TextBox 56"/>
          <p:cNvSpPr txBox="1"/>
          <p:nvPr/>
        </p:nvSpPr>
        <p:spPr>
          <a:xfrm rot="19529419">
            <a:off x="7320027" y="3722357"/>
            <a:ext cx="1676211" cy="400110"/>
          </a:xfrm>
          <a:prstGeom prst="rect">
            <a:avLst/>
          </a:prstGeom>
          <a:noFill/>
        </p:spPr>
        <p:txBody>
          <a:bodyPr wrap="none" rtlCol="0">
            <a:spAutoFit/>
          </a:bodyPr>
          <a:lstStyle/>
          <a:p>
            <a:r>
              <a:rPr lang="en-US" sz="2000" b="1" i="1" dirty="0" smtClean="0">
                <a:latin typeface="Gill Sans"/>
                <a:cs typeface="Gill Sans"/>
              </a:rPr>
              <a:t>Finger count</a:t>
            </a:r>
            <a:endParaRPr lang="en-US" sz="2000" b="1" i="1" dirty="0">
              <a:latin typeface="Gill Sans"/>
              <a:cs typeface="Gill Sans"/>
            </a:endParaRPr>
          </a:p>
        </p:txBody>
      </p:sp>
      <p:sp>
        <p:nvSpPr>
          <p:cNvPr id="61" name="Rounded Rectangle 60"/>
          <p:cNvSpPr/>
          <p:nvPr/>
        </p:nvSpPr>
        <p:spPr>
          <a:xfrm>
            <a:off x="5586382" y="3091056"/>
            <a:ext cx="3320157" cy="3197497"/>
          </a:xfrm>
          <a:prstGeom prst="roundRect">
            <a:avLst/>
          </a:prstGeom>
          <a:noFill/>
          <a:ln w="76200" cmpd="sng">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984807"/>
              </a:solidFill>
            </a:endParaRPr>
          </a:p>
        </p:txBody>
      </p:sp>
      <p:sp>
        <p:nvSpPr>
          <p:cNvPr id="62" name="Rounded Rectangle 61"/>
          <p:cNvSpPr/>
          <p:nvPr/>
        </p:nvSpPr>
        <p:spPr>
          <a:xfrm>
            <a:off x="348906" y="3135495"/>
            <a:ext cx="1563848" cy="3197497"/>
          </a:xfrm>
          <a:prstGeom prst="roundRect">
            <a:avLst/>
          </a:prstGeom>
          <a:noFill/>
          <a:ln w="76200" cmpd="sng">
            <a:solidFill>
              <a:schemeClr val="accent5">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3" name="Rectangle 62"/>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extBox 63"/>
          <p:cNvSpPr txBox="1"/>
          <p:nvPr/>
        </p:nvSpPr>
        <p:spPr>
          <a:xfrm>
            <a:off x="116963" y="33419"/>
            <a:ext cx="4425761"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Task 3: Saliency of Gesture Features</a:t>
            </a:r>
            <a:endParaRPr lang="en-US" b="1" dirty="0">
              <a:solidFill>
                <a:schemeClr val="tx1">
                  <a:lumMod val="85000"/>
                  <a:lumOff val="15000"/>
                </a:schemeClr>
              </a:solidFill>
              <a:latin typeface="Gill Sans"/>
              <a:cs typeface="Gill Sans"/>
            </a:endParaRPr>
          </a:p>
        </p:txBody>
      </p:sp>
    </p:spTree>
    <p:custDataLst>
      <p:tags r:id="rId1"/>
    </p:custDataLst>
    <p:extLst>
      <p:ext uri="{BB962C8B-B14F-4D97-AF65-F5344CB8AC3E}">
        <p14:creationId xmlns:p14="http://schemas.microsoft.com/office/powerpoint/2010/main" val="3301464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43960" y="5388725"/>
            <a:ext cx="2133600" cy="365125"/>
          </a:xfrm>
        </p:spPr>
        <p:txBody>
          <a:bodyPr/>
          <a:lstStyle/>
          <a:p>
            <a:fld id="{EB00E6E9-03BB-884A-BBC4-095484DDC084}" type="slidenum">
              <a:rPr lang="en-US" smtClean="0"/>
              <a:t>43</a:t>
            </a:fld>
            <a:endParaRPr lang="en-US"/>
          </a:p>
        </p:txBody>
      </p:sp>
      <p:sp>
        <p:nvSpPr>
          <p:cNvPr id="16" name="Rounded Rectangle 15"/>
          <p:cNvSpPr/>
          <p:nvPr/>
        </p:nvSpPr>
        <p:spPr>
          <a:xfrm>
            <a:off x="6062960" y="1422154"/>
            <a:ext cx="2819400" cy="4287602"/>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9" name="Text Box 12"/>
          <p:cNvSpPr txBox="1">
            <a:spLocks noChangeArrowheads="1"/>
          </p:cNvSpPr>
          <p:nvPr/>
        </p:nvSpPr>
        <p:spPr bwMode="auto">
          <a:xfrm>
            <a:off x="3985890" y="2188409"/>
            <a:ext cx="1092200" cy="523875"/>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latin typeface="Calibri"/>
              </a:rPr>
              <a:t>Task 2</a:t>
            </a:r>
          </a:p>
        </p:txBody>
      </p:sp>
      <p:sp>
        <p:nvSpPr>
          <p:cNvPr id="20" name="Text Box 13"/>
          <p:cNvSpPr txBox="1">
            <a:spLocks noChangeArrowheads="1"/>
          </p:cNvSpPr>
          <p:nvPr/>
        </p:nvSpPr>
        <p:spPr bwMode="auto">
          <a:xfrm>
            <a:off x="6977360" y="1460254"/>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000000"/>
                </a:solidFill>
                <a:latin typeface="Calibri"/>
              </a:rPr>
              <a:t>Task 3</a:t>
            </a:r>
          </a:p>
        </p:txBody>
      </p:sp>
      <p:sp>
        <p:nvSpPr>
          <p:cNvPr id="22" name="Rounded Rectangle 21"/>
          <p:cNvSpPr/>
          <p:nvPr/>
        </p:nvSpPr>
        <p:spPr>
          <a:xfrm>
            <a:off x="3173090" y="2188409"/>
            <a:ext cx="2819400" cy="4287602"/>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23" name="Picture 22" descr="Untitled1.png"/>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062960" y="2069854"/>
            <a:ext cx="2819400" cy="2514600"/>
          </a:xfrm>
          <a:prstGeom prst="rect">
            <a:avLst/>
          </a:prstGeom>
          <a:ln>
            <a:noFill/>
          </a:ln>
          <a:effectLst>
            <a:softEdge rad="50800"/>
          </a:effectLst>
        </p:spPr>
      </p:pic>
      <p:pic>
        <p:nvPicPr>
          <p:cNvPr id="24" name="Picture 23" descr="rotate.png"/>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3173090" y="2836109"/>
            <a:ext cx="2804565" cy="2514600"/>
          </a:xfrm>
          <a:prstGeom prst="rect">
            <a:avLst/>
          </a:prstGeom>
          <a:ln>
            <a:noFill/>
          </a:ln>
          <a:effectLst>
            <a:softEdge rad="50800"/>
          </a:effectLst>
        </p:spPr>
      </p:pic>
      <p:sp>
        <p:nvSpPr>
          <p:cNvPr id="25" name="Text Box 11"/>
          <p:cNvSpPr txBox="1">
            <a:spLocks noChangeArrowheads="1"/>
          </p:cNvSpPr>
          <p:nvPr/>
        </p:nvSpPr>
        <p:spPr bwMode="auto">
          <a:xfrm>
            <a:off x="4062090" y="2226509"/>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rgbClr val="D9D9D9"/>
                </a:solidFill>
                <a:latin typeface="Calibri"/>
              </a:rPr>
              <a:t>Task </a:t>
            </a:r>
            <a:r>
              <a:rPr lang="en-US" sz="2800" b="1" dirty="0" smtClean="0">
                <a:solidFill>
                  <a:srgbClr val="D9D9D9"/>
                </a:solidFill>
                <a:latin typeface="Calibri"/>
              </a:rPr>
              <a:t>2</a:t>
            </a:r>
            <a:endParaRPr lang="en-US" sz="2800" b="1" dirty="0">
              <a:solidFill>
                <a:srgbClr val="D9D9D9"/>
              </a:solidFill>
              <a:latin typeface="Calibri"/>
            </a:endParaRPr>
          </a:p>
        </p:txBody>
      </p:sp>
      <p:sp>
        <p:nvSpPr>
          <p:cNvPr id="27" name="Text Box 11"/>
          <p:cNvSpPr txBox="1">
            <a:spLocks noChangeArrowheads="1"/>
          </p:cNvSpPr>
          <p:nvPr/>
        </p:nvSpPr>
        <p:spPr bwMode="auto">
          <a:xfrm>
            <a:off x="3295241" y="5350709"/>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Action-Specific</a:t>
            </a:r>
          </a:p>
          <a:p>
            <a:pPr algn="ctr" fontAlgn="base">
              <a:spcBef>
                <a:spcPct val="0"/>
              </a:spcBef>
              <a:spcAft>
                <a:spcPct val="0"/>
              </a:spcAft>
            </a:pPr>
            <a:r>
              <a:rPr lang="en-US" sz="2800" dirty="0" smtClean="0">
                <a:solidFill>
                  <a:srgbClr val="D9D9D9"/>
                </a:solidFill>
                <a:latin typeface="Gill Sans Light"/>
                <a:cs typeface="Gill Sans Light"/>
              </a:rPr>
              <a:t>Gesture Creation</a:t>
            </a:r>
            <a:endParaRPr lang="en-US" sz="2800" dirty="0">
              <a:solidFill>
                <a:srgbClr val="D9D9D9"/>
              </a:solidFill>
              <a:latin typeface="Gill Sans Light"/>
              <a:cs typeface="Gill Sans Light"/>
            </a:endParaRPr>
          </a:p>
        </p:txBody>
      </p:sp>
      <p:sp>
        <p:nvSpPr>
          <p:cNvPr id="28" name="Text Box 11"/>
          <p:cNvSpPr txBox="1">
            <a:spLocks noChangeArrowheads="1"/>
          </p:cNvSpPr>
          <p:nvPr/>
        </p:nvSpPr>
        <p:spPr bwMode="auto">
          <a:xfrm>
            <a:off x="6170774" y="4582324"/>
            <a:ext cx="2603322"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latin typeface="Gill Sans Light"/>
                <a:cs typeface="Gill Sans Light"/>
              </a:rPr>
              <a:t>Saliency of</a:t>
            </a:r>
          </a:p>
          <a:p>
            <a:pPr algn="ctr" fontAlgn="base">
              <a:spcBef>
                <a:spcPct val="0"/>
              </a:spcBef>
              <a:spcAft>
                <a:spcPct val="0"/>
              </a:spcAft>
            </a:pPr>
            <a:r>
              <a:rPr lang="en-US" sz="2800" dirty="0" smtClean="0">
                <a:latin typeface="Gill Sans Light"/>
                <a:cs typeface="Gill Sans Light"/>
              </a:rPr>
              <a:t>Gesture Features</a:t>
            </a:r>
            <a:endParaRPr lang="en-US" sz="2800" dirty="0">
              <a:latin typeface="Gill Sans Light"/>
              <a:cs typeface="Gill Sans Light"/>
            </a:endParaRPr>
          </a:p>
        </p:txBody>
      </p:sp>
      <p:sp>
        <p:nvSpPr>
          <p:cNvPr id="29" name="Text Box 5"/>
          <p:cNvSpPr txBox="1">
            <a:spLocks noChangeArrowheads="1"/>
          </p:cNvSpPr>
          <p:nvPr/>
        </p:nvSpPr>
        <p:spPr bwMode="auto">
          <a:xfrm>
            <a:off x="-980" y="211086"/>
            <a:ext cx="9144980" cy="1077218"/>
          </a:xfrm>
          <a:prstGeom prst="rect">
            <a:avLst/>
          </a:prstGeom>
          <a:solidFill>
            <a:schemeClr val="accent5">
              <a:lumMod val="40000"/>
              <a:lumOff val="60000"/>
            </a:schemeClr>
          </a:solidFill>
          <a:ln w="9525">
            <a:noFill/>
            <a:miter lim="800000"/>
            <a:headEnd/>
            <a:tailEnd/>
          </a:ln>
        </p:spPr>
        <p:txBody>
          <a:bodyPr wrap="square">
            <a:spAutoFit/>
          </a:bodyPr>
          <a:lstStyle/>
          <a:p>
            <a:pPr fontAlgn="base">
              <a:spcBef>
                <a:spcPct val="0"/>
              </a:spcBef>
              <a:spcAft>
                <a:spcPct val="0"/>
              </a:spcAft>
            </a:pPr>
            <a:endParaRPr lang="en-US" sz="3200" dirty="0" smtClean="0">
              <a:solidFill>
                <a:schemeClr val="tx1">
                  <a:lumMod val="85000"/>
                  <a:lumOff val="15000"/>
                </a:schemeClr>
              </a:solidFill>
              <a:latin typeface="Gill Sans"/>
              <a:cs typeface="Gill Sans"/>
            </a:endParaRPr>
          </a:p>
          <a:p>
            <a:pPr fontAlgn="base">
              <a:spcBef>
                <a:spcPct val="0"/>
              </a:spcBef>
              <a:spcAft>
                <a:spcPct val="0"/>
              </a:spcAft>
            </a:pPr>
            <a:endParaRPr lang="en-US" sz="3200" dirty="0" smtClean="0">
              <a:solidFill>
                <a:schemeClr val="tx1">
                  <a:lumMod val="85000"/>
                  <a:lumOff val="15000"/>
                </a:schemeClr>
              </a:solidFill>
              <a:latin typeface="Gill Sans"/>
              <a:cs typeface="Gill Sans"/>
            </a:endParaRPr>
          </a:p>
        </p:txBody>
      </p:sp>
      <p:sp>
        <p:nvSpPr>
          <p:cNvPr id="30" name="Rectangle 29"/>
          <p:cNvSpPr/>
          <p:nvPr/>
        </p:nvSpPr>
        <p:spPr>
          <a:xfrm>
            <a:off x="190641" y="211086"/>
            <a:ext cx="789249" cy="923330"/>
          </a:xfrm>
          <a:prstGeom prst="rect">
            <a:avLst/>
          </a:prstGeom>
          <a:noFill/>
        </p:spPr>
        <p:txBody>
          <a:bodyPr wrap="none" lIns="91440" tIns="45720" rIns="91440" bIns="45720">
            <a:spAutoFit/>
          </a:bodyPr>
          <a:lstStyle/>
          <a:p>
            <a:pPr algn="ctr"/>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a:t>
            </a: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Rounded Rectangle 30"/>
          <p:cNvSpPr/>
          <p:nvPr/>
        </p:nvSpPr>
        <p:spPr>
          <a:xfrm>
            <a:off x="283220" y="2188409"/>
            <a:ext cx="2819400" cy="4287603"/>
          </a:xfrm>
          <a:prstGeom prst="roundRect">
            <a:avLst/>
          </a:prstGeom>
          <a:ln>
            <a:solidFill>
              <a:srgbClr val="BFBFB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pic>
        <p:nvPicPr>
          <p:cNvPr id="32" name="Picture 31"/>
          <p:cNvPicPr>
            <a:picLocks noChangeAspect="1"/>
          </p:cNvPicPr>
          <p:nvPr/>
        </p:nvPicPr>
        <p:blipFill>
          <a:blip r:embed="rId5">
            <a:duotone>
              <a:prstClr val="black"/>
              <a:schemeClr val="accent4">
                <a:tint val="45000"/>
                <a:satMod val="400000"/>
              </a:schemeClr>
            </a:duotone>
            <a:alphaModFix amt="20000"/>
            <a:extLst>
              <a:ext uri="{BEBA8EAE-BF5A-486C-A8C5-ECC9F3942E4B}">
                <a14:imgProps xmlns:a14="http://schemas.microsoft.com/office/drawing/2010/main">
                  <a14:imgLayer r:embed="rId6">
                    <a14:imgEffect>
                      <a14:artisticPaintStrokes/>
                    </a14:imgEffect>
                    <a14:imgEffect>
                      <a14:sharpenSoften amount="100000"/>
                    </a14:imgEffect>
                    <a14:imgEffect>
                      <a14:colorTemperature colorTemp="11500"/>
                    </a14:imgEffect>
                    <a14:imgEffect>
                      <a14:saturation sat="0"/>
                    </a14:imgEffect>
                    <a14:imgEffect>
                      <a14:brightnessContrast contrast="28000"/>
                    </a14:imgEffect>
                  </a14:imgLayer>
                </a14:imgProps>
              </a:ext>
            </a:extLst>
          </a:blip>
          <a:stretch>
            <a:fillRect/>
          </a:stretch>
        </p:blipFill>
        <p:spPr>
          <a:xfrm>
            <a:off x="283220" y="2836109"/>
            <a:ext cx="2819400" cy="2514601"/>
          </a:xfrm>
          <a:prstGeom prst="rect">
            <a:avLst/>
          </a:prstGeom>
          <a:effectLst>
            <a:softEdge rad="50800"/>
          </a:effectLst>
        </p:spPr>
      </p:pic>
      <p:sp>
        <p:nvSpPr>
          <p:cNvPr id="33" name="Text Box 11"/>
          <p:cNvSpPr txBox="1">
            <a:spLocks noChangeArrowheads="1"/>
          </p:cNvSpPr>
          <p:nvPr/>
        </p:nvSpPr>
        <p:spPr bwMode="auto">
          <a:xfrm>
            <a:off x="1096020" y="2188410"/>
            <a:ext cx="1118465" cy="523220"/>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sz="2800" b="1" dirty="0">
                <a:solidFill>
                  <a:schemeClr val="bg1">
                    <a:lumMod val="85000"/>
                  </a:schemeClr>
                </a:solidFill>
                <a:latin typeface="Calibri"/>
              </a:rPr>
              <a:t>Task 1</a:t>
            </a:r>
          </a:p>
        </p:txBody>
      </p:sp>
      <p:sp>
        <p:nvSpPr>
          <p:cNvPr id="34" name="Text Box 11"/>
          <p:cNvSpPr txBox="1">
            <a:spLocks noChangeArrowheads="1"/>
          </p:cNvSpPr>
          <p:nvPr/>
        </p:nvSpPr>
        <p:spPr bwMode="auto">
          <a:xfrm>
            <a:off x="406670" y="5366946"/>
            <a:ext cx="2652063" cy="954107"/>
          </a:xfrm>
          <a:prstGeom prst="rect">
            <a:avLst/>
          </a:prstGeom>
          <a:noFill/>
          <a:ln w="9525">
            <a:noFill/>
            <a:miter lim="800000"/>
            <a:headEnd/>
            <a:tailEnd/>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2800" dirty="0" smtClean="0">
                <a:solidFill>
                  <a:srgbClr val="D9D9D9"/>
                </a:solidFill>
                <a:latin typeface="Gill Sans Light"/>
                <a:cs typeface="Gill Sans Light"/>
              </a:rPr>
              <a:t>Open-Ended</a:t>
            </a:r>
          </a:p>
          <a:p>
            <a:pPr algn="ctr" fontAlgn="base">
              <a:spcBef>
                <a:spcPct val="0"/>
              </a:spcBef>
              <a:spcAft>
                <a:spcPct val="0"/>
              </a:spcAft>
            </a:pPr>
            <a:r>
              <a:rPr lang="en-US" sz="2800" dirty="0" smtClean="0">
                <a:solidFill>
                  <a:srgbClr val="D9D9D9"/>
                </a:solidFill>
                <a:latin typeface="Gill Sans Light"/>
                <a:cs typeface="Gill Sans Light"/>
              </a:rPr>
              <a:t>Gesture Creation</a:t>
            </a:r>
          </a:p>
        </p:txBody>
      </p:sp>
      <p:sp>
        <p:nvSpPr>
          <p:cNvPr id="21" name="Text Box 5"/>
          <p:cNvSpPr txBox="1">
            <a:spLocks noChangeArrowheads="1"/>
          </p:cNvSpPr>
          <p:nvPr/>
        </p:nvSpPr>
        <p:spPr bwMode="auto">
          <a:xfrm>
            <a:off x="952783" y="194265"/>
            <a:ext cx="9144980" cy="1077218"/>
          </a:xfrm>
          <a:prstGeom prst="rect">
            <a:avLst/>
          </a:prstGeom>
          <a:solidFill>
            <a:schemeClr val="accent5">
              <a:lumMod val="40000"/>
              <a:lumOff val="60000"/>
              <a:alpha val="0"/>
            </a:schemeClr>
          </a:solidFill>
          <a:ln w="9525">
            <a:noFill/>
            <a:miter lim="800000"/>
            <a:headEnd/>
            <a:tailEnd/>
          </a:ln>
        </p:spPr>
        <p:txBody>
          <a:bodyPr wrap="square">
            <a:spAutoFit/>
          </a:bodyPr>
          <a:lstStyle/>
          <a:p>
            <a:pPr fontAlgn="base">
              <a:spcBef>
                <a:spcPct val="0"/>
              </a:spcBef>
              <a:spcAft>
                <a:spcPct val="0"/>
              </a:spcAft>
            </a:pPr>
            <a:r>
              <a:rPr lang="en-US" sz="3200" dirty="0" smtClean="0">
                <a:solidFill>
                  <a:schemeClr val="tx1">
                    <a:lumMod val="85000"/>
                    <a:lumOff val="15000"/>
                  </a:schemeClr>
                </a:solidFill>
                <a:latin typeface="Gill Sans"/>
                <a:cs typeface="Gill Sans"/>
              </a:rPr>
              <a:t>Number of fingers/strokes, stroke order are</a:t>
            </a:r>
          </a:p>
          <a:p>
            <a:pPr fontAlgn="base">
              <a:spcBef>
                <a:spcPct val="0"/>
              </a:spcBef>
              <a:spcAft>
                <a:spcPct val="0"/>
              </a:spcAft>
            </a:pPr>
            <a:r>
              <a:rPr lang="en-US" sz="3200" dirty="0" smtClean="0">
                <a:solidFill>
                  <a:schemeClr val="tx1">
                    <a:lumMod val="85000"/>
                    <a:lumOff val="15000"/>
                  </a:schemeClr>
                </a:solidFill>
                <a:latin typeface="Gill Sans"/>
                <a:cs typeface="Gill Sans"/>
              </a:rPr>
              <a:t>distinguishable than speed or size</a:t>
            </a:r>
          </a:p>
        </p:txBody>
      </p:sp>
    </p:spTree>
    <p:extLst>
      <p:ext uri="{BB962C8B-B14F-4D97-AF65-F5344CB8AC3E}">
        <p14:creationId xmlns:p14="http://schemas.microsoft.com/office/powerpoint/2010/main" val="1673124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81000"/>
            <a:ext cx="2198038" cy="584776"/>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Summary</a:t>
            </a:r>
          </a:p>
        </p:txBody>
      </p:sp>
      <p:sp>
        <p:nvSpPr>
          <p:cNvPr id="4" name="Rectangle 3"/>
          <p:cNvSpPr/>
          <p:nvPr/>
        </p:nvSpPr>
        <p:spPr>
          <a:xfrm>
            <a:off x="609600" y="990600"/>
            <a:ext cx="8392276" cy="892552"/>
          </a:xfrm>
          <a:prstGeom prst="rect">
            <a:avLst/>
          </a:prstGeom>
        </p:spPr>
        <p:txBody>
          <a:bodyPr wrap="square">
            <a:spAutoFit/>
          </a:bodyPr>
          <a:lstStyle/>
          <a:p>
            <a:endParaRPr lang="en-US" sz="2600" dirty="0">
              <a:solidFill>
                <a:srgbClr val="595959"/>
              </a:solidFill>
              <a:latin typeface="Gill Sans Light"/>
              <a:cs typeface="Gill Sans Light"/>
            </a:endParaRPr>
          </a:p>
          <a:p>
            <a:r>
              <a:rPr lang="en-US" sz="2600" dirty="0">
                <a:solidFill>
                  <a:srgbClr val="595959"/>
                </a:solidFill>
                <a:latin typeface="Gill Sans Light"/>
                <a:cs typeface="Gill Sans Light"/>
              </a:rPr>
              <a:t>	</a:t>
            </a:r>
            <a:r>
              <a:rPr lang="en-US" sz="2600" dirty="0" smtClean="0">
                <a:solidFill>
                  <a:srgbClr val="595959"/>
                </a:solidFill>
                <a:latin typeface="Gill Sans Light"/>
                <a:cs typeface="Gill Sans Light"/>
              </a:rPr>
              <a:t>	</a:t>
            </a:r>
          </a:p>
        </p:txBody>
      </p:sp>
      <p:grpSp>
        <p:nvGrpSpPr>
          <p:cNvPr id="12" name="Group 11"/>
          <p:cNvGrpSpPr/>
          <p:nvPr/>
        </p:nvGrpSpPr>
        <p:grpSpPr>
          <a:xfrm>
            <a:off x="-67416" y="1066800"/>
            <a:ext cx="9372893" cy="1446550"/>
            <a:chOff x="-67416" y="1066800"/>
            <a:chExt cx="9372893" cy="1446550"/>
          </a:xfrm>
        </p:grpSpPr>
        <p:sp>
          <p:nvSpPr>
            <p:cNvPr id="6" name="TextBox 5"/>
            <p:cNvSpPr txBox="1"/>
            <p:nvPr/>
          </p:nvSpPr>
          <p:spPr>
            <a:xfrm>
              <a:off x="-67416" y="1168978"/>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5" name="Rectangle 4"/>
            <p:cNvSpPr/>
            <p:nvPr/>
          </p:nvSpPr>
          <p:spPr>
            <a:xfrm>
              <a:off x="443940" y="1066800"/>
              <a:ext cx="8534400" cy="1446550"/>
            </a:xfrm>
            <a:prstGeom prst="rect">
              <a:avLst/>
            </a:prstGeom>
          </p:spPr>
          <p:txBody>
            <a:bodyPr wrap="square">
              <a:spAutoFit/>
            </a:bodyPr>
            <a:lstStyle/>
            <a:p>
              <a:pPr lvl="1"/>
              <a:r>
                <a:rPr lang="en-US" sz="3200" dirty="0" smtClean="0">
                  <a:solidFill>
                    <a:srgbClr val="000000"/>
                  </a:solidFill>
                  <a:latin typeface="Gill Sans"/>
                  <a:cs typeface="Gill Sans"/>
                </a:rPr>
                <a:t>Creating new gestures is hard for end-users</a:t>
              </a:r>
              <a:endParaRPr lang="en-US" sz="3200" dirty="0">
                <a:solidFill>
                  <a:srgbClr val="000000"/>
                </a:solidFill>
                <a:latin typeface="Gill Sans"/>
                <a:cs typeface="Gill Sans"/>
              </a:endParaRPr>
            </a:p>
            <a:p>
              <a:pPr marL="914400" lvl="1" indent="-457200">
                <a:buFont typeface="Arial"/>
                <a:buChar char="•"/>
              </a:pPr>
              <a:r>
                <a:rPr lang="en-US" sz="2800" dirty="0" smtClean="0">
                  <a:solidFill>
                    <a:schemeClr val="tx1">
                      <a:lumMod val="75000"/>
                      <a:lumOff val="25000"/>
                    </a:schemeClr>
                  </a:solidFill>
                  <a:latin typeface="Gill Sans Light"/>
                  <a:cs typeface="Gill Sans Light"/>
                </a:rPr>
                <a:t>Tendency to focus on the familiar</a:t>
              </a:r>
            </a:p>
            <a:p>
              <a:pPr marL="914400" lvl="1" indent="-457200">
                <a:buFont typeface="Arial"/>
                <a:buChar char="•"/>
              </a:pPr>
              <a:r>
                <a:rPr lang="en-US" sz="2800" dirty="0" smtClean="0">
                  <a:solidFill>
                    <a:schemeClr val="tx1">
                      <a:lumMod val="75000"/>
                      <a:lumOff val="25000"/>
                    </a:schemeClr>
                  </a:solidFill>
                  <a:latin typeface="Gill Sans Light"/>
                  <a:cs typeface="Gill Sans Light"/>
                </a:rPr>
                <a:t>Opaque nature of gesture recognizer</a:t>
              </a:r>
              <a:endParaRPr lang="en-US" sz="2800" dirty="0">
                <a:solidFill>
                  <a:schemeClr val="tx1">
                    <a:lumMod val="75000"/>
                    <a:lumOff val="25000"/>
                  </a:schemeClr>
                </a:solidFill>
                <a:latin typeface="Gill Sans Light"/>
                <a:cs typeface="Gill Sans Light"/>
              </a:endParaRPr>
            </a:p>
          </p:txBody>
        </p:sp>
      </p:grpSp>
      <p:sp>
        <p:nvSpPr>
          <p:cNvPr id="9" name="Slide Number Placeholder 8"/>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grpSp>
        <p:nvGrpSpPr>
          <p:cNvPr id="14" name="Group 13"/>
          <p:cNvGrpSpPr/>
          <p:nvPr/>
        </p:nvGrpSpPr>
        <p:grpSpPr>
          <a:xfrm>
            <a:off x="0" y="4194464"/>
            <a:ext cx="9372893" cy="1446550"/>
            <a:chOff x="0" y="4194464"/>
            <a:chExt cx="9372893" cy="1446550"/>
          </a:xfrm>
        </p:grpSpPr>
        <p:sp>
          <p:nvSpPr>
            <p:cNvPr id="8" name="TextBox 7"/>
            <p:cNvSpPr txBox="1"/>
            <p:nvPr/>
          </p:nvSpPr>
          <p:spPr>
            <a:xfrm>
              <a:off x="0" y="4298834"/>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10" name="Rectangle 9"/>
            <p:cNvSpPr/>
            <p:nvPr/>
          </p:nvSpPr>
          <p:spPr>
            <a:xfrm>
              <a:off x="383452" y="4194464"/>
              <a:ext cx="8534400" cy="1446550"/>
            </a:xfrm>
            <a:prstGeom prst="rect">
              <a:avLst/>
            </a:prstGeom>
          </p:spPr>
          <p:txBody>
            <a:bodyPr wrap="square">
              <a:spAutoFit/>
            </a:bodyPr>
            <a:lstStyle/>
            <a:p>
              <a:pPr lvl="1"/>
              <a:r>
                <a:rPr lang="en-US" sz="3200" dirty="0" smtClean="0">
                  <a:solidFill>
                    <a:srgbClr val="000000"/>
                  </a:solidFill>
                  <a:latin typeface="Gill Sans"/>
                  <a:cs typeface="Gill Sans"/>
                </a:rPr>
                <a:t>Objective features are more distinguishable</a:t>
              </a:r>
            </a:p>
            <a:p>
              <a:pPr marL="914400" lvl="1" indent="-457200">
                <a:buFont typeface="Arial"/>
                <a:buChar char="•"/>
              </a:pPr>
              <a:r>
                <a:rPr lang="en-US" sz="2800" dirty="0" smtClean="0">
                  <a:solidFill>
                    <a:schemeClr val="tx1">
                      <a:lumMod val="75000"/>
                      <a:lumOff val="25000"/>
                    </a:schemeClr>
                  </a:solidFill>
                  <a:latin typeface="Gill Sans Light"/>
                  <a:cs typeface="Gill Sans Light"/>
                </a:rPr>
                <a:t>Finger/stroke count, stroke order are more distinguishable than speed and scale</a:t>
              </a:r>
              <a:endParaRPr lang="en-US" sz="2800" dirty="0">
                <a:solidFill>
                  <a:schemeClr val="tx1">
                    <a:lumMod val="75000"/>
                    <a:lumOff val="25000"/>
                  </a:schemeClr>
                </a:solidFill>
                <a:latin typeface="Gill Sans Light"/>
                <a:cs typeface="Gill Sans Light"/>
              </a:endParaRPr>
            </a:p>
          </p:txBody>
        </p:sp>
      </p:grpSp>
      <p:grpSp>
        <p:nvGrpSpPr>
          <p:cNvPr id="13" name="Group 12"/>
          <p:cNvGrpSpPr/>
          <p:nvPr/>
        </p:nvGrpSpPr>
        <p:grpSpPr>
          <a:xfrm>
            <a:off x="-67416" y="2653467"/>
            <a:ext cx="9372893" cy="1446550"/>
            <a:chOff x="-67416" y="2653467"/>
            <a:chExt cx="9372893" cy="1446550"/>
          </a:xfrm>
        </p:grpSpPr>
        <p:sp>
          <p:nvSpPr>
            <p:cNvPr id="7" name="TextBox 6"/>
            <p:cNvSpPr txBox="1"/>
            <p:nvPr/>
          </p:nvSpPr>
          <p:spPr>
            <a:xfrm>
              <a:off x="-67416" y="2744427"/>
              <a:ext cx="9372893" cy="461665"/>
            </a:xfrm>
            <a:prstGeom prst="rect">
              <a:avLst/>
            </a:prstGeom>
            <a:solidFill>
              <a:schemeClr val="accent5">
                <a:lumMod val="40000"/>
                <a:lumOff val="60000"/>
              </a:schemeClr>
            </a:solidFill>
          </p:spPr>
          <p:txBody>
            <a:bodyPr wrap="square" rtlCol="0">
              <a:spAutoFit/>
            </a:bodyPr>
            <a:lstStyle/>
            <a:p>
              <a:endParaRPr lang="en-US" sz="2400" dirty="0"/>
            </a:p>
          </p:txBody>
        </p:sp>
        <p:sp>
          <p:nvSpPr>
            <p:cNvPr id="11" name="Rectangle 10"/>
            <p:cNvSpPr/>
            <p:nvPr/>
          </p:nvSpPr>
          <p:spPr>
            <a:xfrm>
              <a:off x="395944" y="2653467"/>
              <a:ext cx="8534400" cy="1446550"/>
            </a:xfrm>
            <a:prstGeom prst="rect">
              <a:avLst/>
            </a:prstGeom>
          </p:spPr>
          <p:txBody>
            <a:bodyPr wrap="square">
              <a:spAutoFit/>
            </a:bodyPr>
            <a:lstStyle/>
            <a:p>
              <a:pPr lvl="1"/>
              <a:r>
                <a:rPr lang="en-US" sz="3200" dirty="0" smtClean="0">
                  <a:solidFill>
                    <a:srgbClr val="000000"/>
                  </a:solidFill>
                  <a:latin typeface="Gill Sans"/>
                  <a:cs typeface="Gill Sans"/>
                </a:rPr>
                <a:t>Quality of gesture sets can be improved</a:t>
              </a:r>
            </a:p>
            <a:p>
              <a:pPr marL="914400" lvl="1" indent="-457200">
                <a:buFont typeface="Arial"/>
                <a:buChar char="•"/>
              </a:pPr>
              <a:r>
                <a:rPr lang="en-US" sz="2800" dirty="0" smtClean="0">
                  <a:solidFill>
                    <a:schemeClr val="tx1">
                      <a:lumMod val="75000"/>
                      <a:lumOff val="25000"/>
                    </a:schemeClr>
                  </a:solidFill>
                  <a:latin typeface="Gill Sans Light"/>
                  <a:cs typeface="Gill Sans Light"/>
                </a:rPr>
                <a:t>Users are not fully satisfied with their gesture sets</a:t>
              </a:r>
            </a:p>
            <a:p>
              <a:pPr marL="914400" lvl="1" indent="-457200">
                <a:buFont typeface="Arial"/>
                <a:buChar char="•"/>
              </a:pPr>
              <a:r>
                <a:rPr lang="en-US" sz="2800" dirty="0" smtClean="0">
                  <a:solidFill>
                    <a:schemeClr val="tx1">
                      <a:lumMod val="75000"/>
                      <a:lumOff val="25000"/>
                    </a:schemeClr>
                  </a:solidFill>
                  <a:latin typeface="Gill Sans Light"/>
                  <a:cs typeface="Gill Sans Light"/>
                </a:rPr>
                <a:t>Low recognition potential</a:t>
              </a:r>
              <a:endParaRPr lang="en-US" sz="2800" dirty="0">
                <a:solidFill>
                  <a:schemeClr val="tx1">
                    <a:lumMod val="75000"/>
                    <a:lumOff val="25000"/>
                  </a:schemeClr>
                </a:solidFill>
                <a:latin typeface="Gill Sans Light"/>
                <a:cs typeface="Gill Sans Light"/>
              </a:endParaRPr>
            </a:p>
          </p:txBody>
        </p:sp>
      </p:grpSp>
    </p:spTree>
    <p:extLst>
      <p:ext uri="{BB962C8B-B14F-4D97-AF65-F5344CB8AC3E}">
        <p14:creationId xmlns:p14="http://schemas.microsoft.com/office/powerpoint/2010/main" val="4072981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755164" y="1808720"/>
            <a:ext cx="3878436" cy="3912732"/>
            <a:chOff x="-34968" y="2667000"/>
            <a:chExt cx="3878436" cy="3912731"/>
          </a:xfrm>
        </p:grpSpPr>
        <p:sp>
          <p:nvSpPr>
            <p:cNvPr id="7" name="Text Box 8"/>
            <p:cNvSpPr txBox="1">
              <a:spLocks noChangeArrowheads="1"/>
            </p:cNvSpPr>
            <p:nvPr/>
          </p:nvSpPr>
          <p:spPr bwMode="auto">
            <a:xfrm>
              <a:off x="-34968" y="2667000"/>
              <a:ext cx="3878436"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err="1">
                  <a:solidFill>
                    <a:schemeClr val="tx1">
                      <a:lumMod val="50000"/>
                      <a:lumOff val="50000"/>
                    </a:schemeClr>
                  </a:solidFill>
                  <a:latin typeface="Gill Sans"/>
                  <a:cs typeface="Gill Sans"/>
                </a:rPr>
                <a:t>Memorability</a:t>
              </a:r>
              <a:endParaRPr lang="en-US" sz="5400" dirty="0">
                <a:solidFill>
                  <a:schemeClr val="tx1">
                    <a:lumMod val="50000"/>
                    <a:lumOff val="50000"/>
                  </a:schemeClr>
                </a:solidFill>
                <a:latin typeface="Gill Sans"/>
                <a:cs typeface="Gill Sans"/>
              </a:endParaRPr>
            </a:p>
          </p:txBody>
        </p:sp>
        <p:sp>
          <p:nvSpPr>
            <p:cNvPr id="8" name="Rectangle 9"/>
            <p:cNvSpPr>
              <a:spLocks noChangeArrowheads="1"/>
            </p:cNvSpPr>
            <p:nvPr/>
          </p:nvSpPr>
          <p:spPr bwMode="auto">
            <a:xfrm>
              <a:off x="503866" y="4119265"/>
              <a:ext cx="2800767"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a:solidFill>
                    <a:schemeClr val="tx1">
                      <a:lumMod val="50000"/>
                      <a:lumOff val="50000"/>
                    </a:schemeClr>
                  </a:solidFill>
                  <a:latin typeface="Gill Sans"/>
                  <a:cs typeface="Gill Sans"/>
                </a:rPr>
                <a:t>Efficiency</a:t>
              </a:r>
            </a:p>
          </p:txBody>
        </p:sp>
        <p:sp>
          <p:nvSpPr>
            <p:cNvPr id="9" name="Rectangle 10"/>
            <p:cNvSpPr>
              <a:spLocks noChangeArrowheads="1"/>
            </p:cNvSpPr>
            <p:nvPr/>
          </p:nvSpPr>
          <p:spPr bwMode="auto">
            <a:xfrm>
              <a:off x="234788" y="5656401"/>
              <a:ext cx="3608680"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a:solidFill>
                    <a:schemeClr val="tx1">
                      <a:lumMod val="50000"/>
                      <a:lumOff val="50000"/>
                    </a:schemeClr>
                  </a:solidFill>
                  <a:latin typeface="Gill Sans"/>
                  <a:cs typeface="Gill Sans"/>
                </a:rPr>
                <a:t>Accessibility</a:t>
              </a:r>
            </a:p>
          </p:txBody>
        </p:sp>
      </p:grpSp>
      <p:sp>
        <p:nvSpPr>
          <p:cNvPr id="15" name="Slide Number Placeholder 14"/>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pic>
        <p:nvPicPr>
          <p:cNvPr id="13" name="Picture 12"/>
          <p:cNvPicPr>
            <a:picLocks noChangeAspect="1"/>
          </p:cNvPicPr>
          <p:nvPr/>
        </p:nvPicPr>
        <p:blipFill>
          <a:blip r:embed="rId3"/>
          <a:stretch>
            <a:fillRect/>
          </a:stretch>
        </p:blipFill>
        <p:spPr>
          <a:xfrm>
            <a:off x="5633600" y="1458218"/>
            <a:ext cx="1826353" cy="1521382"/>
          </a:xfrm>
          <a:prstGeom prst="rect">
            <a:avLst/>
          </a:prstGeom>
          <a:ln>
            <a:noFill/>
          </a:ln>
          <a:effectLst>
            <a:softEdge rad="112500"/>
          </a:effectLst>
        </p:spPr>
      </p:pic>
      <p:pic>
        <p:nvPicPr>
          <p:cNvPr id="16" name="Picture 15"/>
          <p:cNvPicPr>
            <a:picLocks noChangeAspect="1"/>
          </p:cNvPicPr>
          <p:nvPr/>
        </p:nvPicPr>
        <p:blipFill>
          <a:blip r:embed="rId4"/>
          <a:stretch>
            <a:fillRect/>
          </a:stretch>
        </p:blipFill>
        <p:spPr>
          <a:xfrm>
            <a:off x="5633600" y="2979600"/>
            <a:ext cx="1610527" cy="1400458"/>
          </a:xfrm>
          <a:prstGeom prst="rect">
            <a:avLst/>
          </a:prstGeom>
          <a:effectLst>
            <a:softEdge rad="127000"/>
          </a:effectLst>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633600" y="4514959"/>
            <a:ext cx="1610527" cy="1423745"/>
          </a:xfrm>
          <a:prstGeom prst="rect">
            <a:avLst/>
          </a:prstGeom>
          <a:ln>
            <a:noFill/>
          </a:ln>
          <a:effectLst>
            <a:softEdge rad="112500"/>
          </a:effectLst>
        </p:spPr>
      </p:pic>
      <p:sp>
        <p:nvSpPr>
          <p:cNvPr id="11" name="TextBox 10"/>
          <p:cNvSpPr txBox="1"/>
          <p:nvPr/>
        </p:nvSpPr>
        <p:spPr>
          <a:xfrm>
            <a:off x="381000" y="381000"/>
            <a:ext cx="7408999" cy="1077218"/>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Potential Benefits of </a:t>
            </a:r>
          </a:p>
          <a:p>
            <a:r>
              <a:rPr lang="en-US" sz="3200" b="1" dirty="0" smtClean="0">
                <a:solidFill>
                  <a:schemeClr val="tx1">
                    <a:lumMod val="75000"/>
                    <a:lumOff val="25000"/>
                  </a:schemeClr>
                </a:solidFill>
                <a:latin typeface="Gill Sans"/>
                <a:cs typeface="Gill Sans"/>
              </a:rPr>
              <a:t>Allowing End-User Customization</a:t>
            </a:r>
          </a:p>
        </p:txBody>
      </p:sp>
      <p:sp>
        <p:nvSpPr>
          <p:cNvPr id="12" name="Rectangle 11"/>
          <p:cNvSpPr/>
          <p:nvPr/>
        </p:nvSpPr>
        <p:spPr>
          <a:xfrm>
            <a:off x="-97069" y="0"/>
            <a:ext cx="9361217" cy="402751"/>
          </a:xfrm>
          <a:prstGeom prst="rect">
            <a:avLst/>
          </a:prstGeom>
          <a:solidFill>
            <a:srgbClr val="31859C">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16963" y="33419"/>
            <a:ext cx="2522520" cy="369332"/>
          </a:xfrm>
          <a:prstGeom prst="rect">
            <a:avLst/>
          </a:prstGeom>
          <a:noFill/>
        </p:spPr>
        <p:txBody>
          <a:bodyPr wrap="none" rtlCol="0">
            <a:spAutoFit/>
          </a:bodyPr>
          <a:lstStyle/>
          <a:p>
            <a:r>
              <a:rPr lang="en-US" b="1" dirty="0" smtClean="0">
                <a:solidFill>
                  <a:schemeClr val="tx1">
                    <a:lumMod val="85000"/>
                    <a:lumOff val="15000"/>
                  </a:schemeClr>
                </a:solidFill>
                <a:latin typeface="Gill Sans"/>
                <a:cs typeface="Gill Sans"/>
              </a:rPr>
              <a:t>Take-away Message</a:t>
            </a:r>
            <a:endParaRPr lang="en-US" b="1" dirty="0">
              <a:solidFill>
                <a:schemeClr val="tx1">
                  <a:lumMod val="85000"/>
                  <a:lumOff val="15000"/>
                </a:schemeClr>
              </a:solidFill>
              <a:latin typeface="Gill Sans"/>
              <a:cs typeface="Gill Sans"/>
            </a:endParaRPr>
          </a:p>
        </p:txBody>
      </p:sp>
      <p:sp>
        <p:nvSpPr>
          <p:cNvPr id="21" name="Rectangle 20"/>
          <p:cNvSpPr/>
          <p:nvPr/>
        </p:nvSpPr>
        <p:spPr>
          <a:xfrm>
            <a:off x="16709" y="486486"/>
            <a:ext cx="9144000" cy="5845950"/>
          </a:xfrm>
          <a:prstGeom prst="rect">
            <a:avLst/>
          </a:prstGeom>
          <a:solidFill>
            <a:srgbClr val="FFFFFF">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 name="Group 17"/>
          <p:cNvGrpSpPr/>
          <p:nvPr/>
        </p:nvGrpSpPr>
        <p:grpSpPr>
          <a:xfrm>
            <a:off x="16051" y="2038621"/>
            <a:ext cx="9143999" cy="2004293"/>
            <a:chOff x="3043" y="2025631"/>
            <a:chExt cx="9143999" cy="2004293"/>
          </a:xfrm>
        </p:grpSpPr>
        <p:sp>
          <p:nvSpPr>
            <p:cNvPr id="19" name="Rectangle 18"/>
            <p:cNvSpPr/>
            <p:nvPr/>
          </p:nvSpPr>
          <p:spPr>
            <a:xfrm>
              <a:off x="3043" y="2090932"/>
              <a:ext cx="9143999" cy="1938992"/>
            </a:xfrm>
            <a:prstGeom prst="rect">
              <a:avLst/>
            </a:prstGeom>
            <a:solidFill>
              <a:schemeClr val="accent5">
                <a:lumMod val="75000"/>
                <a:alpha val="90000"/>
              </a:schemeClr>
            </a:solidFill>
            <a:ln w="3175" cmpd="sng">
              <a:solidFill>
                <a:schemeClr val="tx1">
                  <a:lumMod val="75000"/>
                  <a:lumOff val="25000"/>
                </a:schemeClr>
              </a:solidFill>
            </a:ln>
          </p:spPr>
          <p:txBody>
            <a:bodyPr wrap="square">
              <a:spAutoFit/>
            </a:bodyPr>
            <a:lstStyle/>
            <a:p>
              <a:endParaRPr lang="en-US" sz="4000" dirty="0" smtClean="0">
                <a:solidFill>
                  <a:schemeClr val="bg1"/>
                </a:solidFill>
                <a:latin typeface="Gill Sans Light"/>
                <a:cs typeface="Gill Sans Light"/>
              </a:endParaRPr>
            </a:p>
            <a:p>
              <a:endParaRPr lang="en-US" sz="4000" dirty="0">
                <a:solidFill>
                  <a:schemeClr val="bg1"/>
                </a:solidFill>
                <a:latin typeface="Gill Sans Light"/>
                <a:cs typeface="Gill Sans Light"/>
              </a:endParaRPr>
            </a:p>
            <a:p>
              <a:endParaRPr lang="en-US" sz="4000" dirty="0" smtClean="0">
                <a:solidFill>
                  <a:schemeClr val="bg1"/>
                </a:solidFill>
                <a:latin typeface="Gill Sans Light"/>
                <a:cs typeface="Gill Sans Light"/>
              </a:endParaRPr>
            </a:p>
          </p:txBody>
        </p:sp>
        <p:sp>
          <p:nvSpPr>
            <p:cNvPr id="20" name="Rectangle 19"/>
            <p:cNvSpPr/>
            <p:nvPr/>
          </p:nvSpPr>
          <p:spPr>
            <a:xfrm>
              <a:off x="31605" y="2025631"/>
              <a:ext cx="9099417" cy="1785104"/>
            </a:xfrm>
            <a:prstGeom prst="rect">
              <a:avLst/>
            </a:prstGeom>
            <a:solidFill>
              <a:schemeClr val="accent5">
                <a:lumMod val="75000"/>
                <a:alpha val="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1440" tIns="45720" rIns="91440" bIns="45720" anchor="ctr">
              <a:spAutoFit/>
            </a:bodyPr>
            <a:lstStyle/>
            <a:p>
              <a:pPr algn="ctr"/>
              <a:r>
                <a:rPr lang="en-US" sz="5500" dirty="0" smtClean="0">
                  <a:ln w="12700">
                    <a:noFill/>
                    <a:prstDash val="solid"/>
                  </a:ln>
                  <a:solidFill>
                    <a:schemeClr val="bg2">
                      <a:tint val="85000"/>
                      <a:satMod val="155000"/>
                    </a:schemeClr>
                  </a:solidFill>
                  <a:latin typeface="Gill Sans Light"/>
                  <a:cs typeface="Gill Sans Light"/>
                </a:rPr>
                <a:t>Systematic Support is Needed for End-User Customization</a:t>
              </a:r>
              <a:endParaRPr lang="en-US" sz="5500" dirty="0" smtClean="0">
                <a:ln w="12700">
                  <a:noFill/>
                  <a:prstDash val="solid"/>
                </a:ln>
                <a:solidFill>
                  <a:schemeClr val="bg2">
                    <a:tint val="85000"/>
                    <a:satMod val="155000"/>
                  </a:schemeClr>
                </a:solidFill>
                <a:latin typeface="Gill Sans Light"/>
                <a:cs typeface="Gill Sans Light"/>
              </a:endParaRPr>
            </a:p>
          </p:txBody>
        </p:sp>
      </p:grpSp>
      <p:sp>
        <p:nvSpPr>
          <p:cNvPr id="22" name="&quot;No&quot; Symbol 21"/>
          <p:cNvSpPr/>
          <p:nvPr/>
        </p:nvSpPr>
        <p:spPr>
          <a:xfrm>
            <a:off x="2204834" y="1669079"/>
            <a:ext cx="4238421" cy="4052373"/>
          </a:xfrm>
          <a:prstGeom prst="noSmoking">
            <a:avLst>
              <a:gd name="adj" fmla="val 11003"/>
            </a:avLst>
          </a:prstGeom>
          <a:solidFill>
            <a:schemeClr val="accent6">
              <a:alpha val="8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65028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6841" y="160871"/>
            <a:ext cx="2916183" cy="584776"/>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Future Work</a:t>
            </a:r>
            <a:endParaRPr lang="en-US" sz="3200" b="1" dirty="0">
              <a:solidFill>
                <a:schemeClr val="tx1">
                  <a:lumMod val="75000"/>
                  <a:lumOff val="25000"/>
                </a:schemeClr>
              </a:solidFill>
              <a:latin typeface="Gill Sans"/>
              <a:cs typeface="Gill Sans"/>
            </a:endParaRPr>
          </a:p>
        </p:txBody>
      </p:sp>
      <p:sp>
        <p:nvSpPr>
          <p:cNvPr id="6" name="Text Box 5"/>
          <p:cNvSpPr txBox="1">
            <a:spLocks noChangeArrowheads="1"/>
          </p:cNvSpPr>
          <p:nvPr/>
        </p:nvSpPr>
        <p:spPr bwMode="auto">
          <a:xfrm>
            <a:off x="-980" y="778939"/>
            <a:ext cx="9144980" cy="584776"/>
          </a:xfrm>
          <a:prstGeom prst="rect">
            <a:avLst/>
          </a:prstGeom>
          <a:solidFill>
            <a:schemeClr val="accent5">
              <a:lumMod val="40000"/>
              <a:lumOff val="60000"/>
            </a:schemeClr>
          </a:solidFill>
          <a:ln w="9525">
            <a:noFill/>
            <a:miter lim="800000"/>
            <a:headEnd/>
            <a:tailEnd/>
          </a:ln>
        </p:spPr>
        <p:txBody>
          <a:bodyPr wrap="square">
            <a:spAutoFit/>
          </a:bodyPr>
          <a:lstStyle>
            <a:defPPr>
              <a:defRPr lang="en-US"/>
            </a:defPPr>
            <a:lvl1pPr algn="ctr" fontAlgn="base">
              <a:spcBef>
                <a:spcPct val="0"/>
              </a:spcBef>
              <a:spcAft>
                <a:spcPct val="0"/>
              </a:spcAft>
              <a:defRPr sz="2400">
                <a:solidFill>
                  <a:schemeClr val="tx1">
                    <a:lumMod val="85000"/>
                    <a:lumOff val="15000"/>
                  </a:schemeClr>
                </a:solidFill>
                <a:latin typeface="Gill Sans Light"/>
                <a:cs typeface="Gill Sans Light"/>
              </a:defRPr>
            </a:lvl1pPr>
          </a:lstStyle>
          <a:p>
            <a:r>
              <a:rPr lang="en-US" sz="3200" dirty="0" smtClean="0">
                <a:solidFill>
                  <a:srgbClr val="595959"/>
                </a:solidFill>
              </a:rPr>
              <a:t>Mixed-initiative support for customization</a:t>
            </a:r>
            <a:endParaRPr lang="en-US" sz="3200" dirty="0">
              <a:solidFill>
                <a:srgbClr val="595959"/>
              </a:solidFill>
            </a:endParaRPr>
          </a:p>
        </p:txBody>
      </p:sp>
      <p:pic>
        <p:nvPicPr>
          <p:cNvPr id="2" name="Picture 1"/>
          <p:cNvPicPr>
            <a:picLocks noChangeAspect="1"/>
          </p:cNvPicPr>
          <p:nvPr/>
        </p:nvPicPr>
        <p:blipFill>
          <a:blip r:embed="rId3"/>
          <a:stretch>
            <a:fillRect/>
          </a:stretch>
        </p:blipFill>
        <p:spPr>
          <a:xfrm>
            <a:off x="626532" y="2850532"/>
            <a:ext cx="2710071" cy="2262909"/>
          </a:xfrm>
          <a:prstGeom prst="rect">
            <a:avLst/>
          </a:prstGeom>
        </p:spPr>
      </p:pic>
      <p:pic>
        <p:nvPicPr>
          <p:cNvPr id="7" name="Picture 6"/>
          <p:cNvPicPr>
            <a:picLocks noChangeAspect="1"/>
          </p:cNvPicPr>
          <p:nvPr/>
        </p:nvPicPr>
        <p:blipFill rotWithShape="1">
          <a:blip r:embed="rId4"/>
          <a:srcRect l="32575" r="33892" b="49435"/>
          <a:stretch/>
        </p:blipFill>
        <p:spPr>
          <a:xfrm>
            <a:off x="3794604" y="3378281"/>
            <a:ext cx="2058907" cy="1304863"/>
          </a:xfrm>
          <a:prstGeom prst="rect">
            <a:avLst/>
          </a:prstGeom>
        </p:spPr>
      </p:pic>
      <p:pic>
        <p:nvPicPr>
          <p:cNvPr id="4" name="Picture 3"/>
          <p:cNvPicPr>
            <a:picLocks noChangeAspect="1"/>
          </p:cNvPicPr>
          <p:nvPr/>
        </p:nvPicPr>
        <p:blipFill>
          <a:blip r:embed="rId5"/>
          <a:stretch>
            <a:fillRect/>
          </a:stretch>
        </p:blipFill>
        <p:spPr>
          <a:xfrm>
            <a:off x="6445441" y="2850532"/>
            <a:ext cx="2236066" cy="2236066"/>
          </a:xfrm>
          <a:prstGeom prst="rect">
            <a:avLst/>
          </a:prstGeom>
        </p:spPr>
      </p:pic>
      <p:sp>
        <p:nvSpPr>
          <p:cNvPr id="13" name="Curved Down Arrow 12"/>
          <p:cNvSpPr/>
          <p:nvPr/>
        </p:nvSpPr>
        <p:spPr>
          <a:xfrm>
            <a:off x="1997670" y="2042352"/>
            <a:ext cx="5399116" cy="757844"/>
          </a:xfrm>
          <a:prstGeom prst="curvedDownArrow">
            <a:avLst/>
          </a:prstGeom>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Curved Down Arrow 8"/>
          <p:cNvSpPr/>
          <p:nvPr/>
        </p:nvSpPr>
        <p:spPr>
          <a:xfrm flipH="1" flipV="1">
            <a:off x="4787513" y="5182714"/>
            <a:ext cx="2609271" cy="503138"/>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Curved Down Arrow 13"/>
          <p:cNvSpPr/>
          <p:nvPr/>
        </p:nvSpPr>
        <p:spPr>
          <a:xfrm flipH="1" flipV="1">
            <a:off x="1997669" y="5154096"/>
            <a:ext cx="2582026" cy="531756"/>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TextBox 14"/>
          <p:cNvSpPr txBox="1"/>
          <p:nvPr/>
        </p:nvSpPr>
        <p:spPr>
          <a:xfrm>
            <a:off x="3817695" y="1811442"/>
            <a:ext cx="1663136" cy="461665"/>
          </a:xfrm>
          <a:prstGeom prst="rect">
            <a:avLst/>
          </a:prstGeom>
          <a:solidFill>
            <a:schemeClr val="bg1"/>
          </a:solidFill>
          <a:ln>
            <a:solidFill>
              <a:srgbClr val="4F81BD"/>
            </a:solidFill>
          </a:ln>
        </p:spPr>
        <p:txBody>
          <a:bodyPr wrap="none" rtlCol="0">
            <a:spAutoFit/>
          </a:bodyPr>
          <a:lstStyle/>
          <a:p>
            <a:r>
              <a:rPr lang="en-US" sz="2400" b="1" dirty="0" smtClean="0">
                <a:latin typeface="Gill Sans"/>
                <a:cs typeface="Gill Sans"/>
              </a:rPr>
              <a:t>Feedback</a:t>
            </a:r>
            <a:endParaRPr lang="en-US" sz="2400" b="1" dirty="0">
              <a:latin typeface="Gill Sans"/>
              <a:cs typeface="Gill Sans"/>
            </a:endParaRPr>
          </a:p>
        </p:txBody>
      </p:sp>
      <p:sp>
        <p:nvSpPr>
          <p:cNvPr id="16" name="TextBox 15"/>
          <p:cNvSpPr txBox="1"/>
          <p:nvPr/>
        </p:nvSpPr>
        <p:spPr>
          <a:xfrm>
            <a:off x="5619377" y="5478110"/>
            <a:ext cx="967482" cy="461665"/>
          </a:xfrm>
          <a:prstGeom prst="rect">
            <a:avLst/>
          </a:prstGeom>
          <a:solidFill>
            <a:schemeClr val="bg1"/>
          </a:solidFill>
          <a:ln>
            <a:solidFill>
              <a:srgbClr val="4F81BD"/>
            </a:solidFill>
          </a:ln>
        </p:spPr>
        <p:txBody>
          <a:bodyPr wrap="none" rtlCol="0">
            <a:spAutoFit/>
          </a:bodyPr>
          <a:lstStyle/>
          <a:p>
            <a:r>
              <a:rPr lang="en-US" sz="2400" b="1" dirty="0" smtClean="0">
                <a:latin typeface="Gill Sans"/>
                <a:cs typeface="Gill Sans"/>
              </a:rPr>
              <a:t>Edits</a:t>
            </a:r>
            <a:endParaRPr lang="en-US" sz="2400" b="1" dirty="0">
              <a:latin typeface="Gill Sans"/>
              <a:cs typeface="Gill Sans"/>
            </a:endParaRPr>
          </a:p>
        </p:txBody>
      </p:sp>
      <p:sp>
        <p:nvSpPr>
          <p:cNvPr id="17" name="TextBox 16"/>
          <p:cNvSpPr txBox="1"/>
          <p:nvPr/>
        </p:nvSpPr>
        <p:spPr>
          <a:xfrm>
            <a:off x="2827122" y="5478110"/>
            <a:ext cx="1029699" cy="461665"/>
          </a:xfrm>
          <a:prstGeom prst="rect">
            <a:avLst/>
          </a:prstGeom>
          <a:solidFill>
            <a:schemeClr val="bg1"/>
          </a:solidFill>
          <a:ln>
            <a:solidFill>
              <a:srgbClr val="4F81BD"/>
            </a:solidFill>
          </a:ln>
        </p:spPr>
        <p:txBody>
          <a:bodyPr wrap="none" rtlCol="0">
            <a:spAutoFit/>
          </a:bodyPr>
          <a:lstStyle/>
          <a:p>
            <a:r>
              <a:rPr lang="en-US" sz="2400" b="1" dirty="0" smtClean="0">
                <a:latin typeface="Gill Sans"/>
                <a:cs typeface="Gill Sans"/>
              </a:rPr>
              <a:t>Train</a:t>
            </a:r>
            <a:endParaRPr lang="en-US" sz="2400" b="1" dirty="0">
              <a:latin typeface="Gill Sans"/>
              <a:cs typeface="Gill Sans"/>
            </a:endParaRPr>
          </a:p>
        </p:txBody>
      </p:sp>
      <p:sp>
        <p:nvSpPr>
          <p:cNvPr id="18" name="TextBox 17"/>
          <p:cNvSpPr txBox="1"/>
          <p:nvPr/>
        </p:nvSpPr>
        <p:spPr>
          <a:xfrm>
            <a:off x="1162241" y="4809628"/>
            <a:ext cx="824414" cy="369332"/>
          </a:xfrm>
          <a:prstGeom prst="rect">
            <a:avLst/>
          </a:prstGeom>
          <a:noFill/>
        </p:spPr>
        <p:txBody>
          <a:bodyPr wrap="none" rtlCol="0">
            <a:spAutoFit/>
          </a:bodyPr>
          <a:lstStyle/>
          <a:p>
            <a:r>
              <a:rPr lang="en-US" u="sng" dirty="0" smtClean="0">
                <a:latin typeface="Gill Sans Light"/>
                <a:cs typeface="Gill Sans Light"/>
              </a:rPr>
              <a:t>System</a:t>
            </a:r>
            <a:endParaRPr lang="en-US" u="sng" dirty="0">
              <a:latin typeface="Gill Sans Light"/>
              <a:cs typeface="Gill Sans Light"/>
            </a:endParaRPr>
          </a:p>
        </p:txBody>
      </p:sp>
      <p:sp>
        <p:nvSpPr>
          <p:cNvPr id="19" name="TextBox 18"/>
          <p:cNvSpPr txBox="1"/>
          <p:nvPr/>
        </p:nvSpPr>
        <p:spPr>
          <a:xfrm>
            <a:off x="4117877" y="4777362"/>
            <a:ext cx="1249060" cy="369332"/>
          </a:xfrm>
          <a:prstGeom prst="rect">
            <a:avLst/>
          </a:prstGeom>
          <a:noFill/>
        </p:spPr>
        <p:txBody>
          <a:bodyPr wrap="none" rtlCol="0">
            <a:spAutoFit/>
          </a:bodyPr>
          <a:lstStyle/>
          <a:p>
            <a:r>
              <a:rPr lang="en-US" u="sng" dirty="0" smtClean="0">
                <a:latin typeface="Gill Sans Light"/>
                <a:cs typeface="Gill Sans Light"/>
              </a:rPr>
              <a:t>Gesture set</a:t>
            </a:r>
            <a:endParaRPr lang="en-US" u="sng" dirty="0">
              <a:latin typeface="Gill Sans Light"/>
              <a:cs typeface="Gill Sans Light"/>
            </a:endParaRPr>
          </a:p>
        </p:txBody>
      </p:sp>
      <p:sp>
        <p:nvSpPr>
          <p:cNvPr id="20" name="TextBox 19"/>
          <p:cNvSpPr txBox="1"/>
          <p:nvPr/>
        </p:nvSpPr>
        <p:spPr>
          <a:xfrm>
            <a:off x="7418804" y="4860489"/>
            <a:ext cx="620683" cy="369332"/>
          </a:xfrm>
          <a:prstGeom prst="rect">
            <a:avLst/>
          </a:prstGeom>
          <a:noFill/>
        </p:spPr>
        <p:txBody>
          <a:bodyPr wrap="none" rtlCol="0">
            <a:spAutoFit/>
          </a:bodyPr>
          <a:lstStyle/>
          <a:p>
            <a:r>
              <a:rPr lang="en-US" u="sng" dirty="0" smtClean="0">
                <a:latin typeface="Gill Sans Light"/>
                <a:cs typeface="Gill Sans Light"/>
              </a:rPr>
              <a:t>User</a:t>
            </a:r>
            <a:endParaRPr lang="en-US" u="sng" dirty="0">
              <a:latin typeface="Gill Sans Light"/>
              <a:cs typeface="Gill Sans Light"/>
            </a:endParaRPr>
          </a:p>
        </p:txBody>
      </p:sp>
    </p:spTree>
    <p:extLst>
      <p:ext uri="{BB962C8B-B14F-4D97-AF65-F5344CB8AC3E}">
        <p14:creationId xmlns:p14="http://schemas.microsoft.com/office/powerpoint/2010/main" val="1086221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B00E6E9-03BB-884A-BBC4-095484DDC084}" type="slidenum">
              <a:rPr lang="en-US" smtClean="0"/>
              <a:t>47</a:t>
            </a:fld>
            <a:endParaRPr lang="en-US"/>
          </a:p>
        </p:txBody>
      </p:sp>
      <p:grpSp>
        <p:nvGrpSpPr>
          <p:cNvPr id="3" name="Group 2"/>
          <p:cNvGrpSpPr/>
          <p:nvPr/>
        </p:nvGrpSpPr>
        <p:grpSpPr>
          <a:xfrm>
            <a:off x="5562601" y="787400"/>
            <a:ext cx="3200401" cy="5588000"/>
            <a:chOff x="4419600" y="1216764"/>
            <a:chExt cx="2370897" cy="3900237"/>
          </a:xfrm>
        </p:grpSpPr>
        <p:sp>
          <p:nvSpPr>
            <p:cNvPr id="4" name="Freeform 3"/>
            <p:cNvSpPr/>
            <p:nvPr/>
          </p:nvSpPr>
          <p:spPr>
            <a:xfrm>
              <a:off x="4419600" y="1216764"/>
              <a:ext cx="1612075" cy="1483976"/>
            </a:xfrm>
            <a:custGeom>
              <a:avLst/>
              <a:gdLst>
                <a:gd name="connsiteX0" fmla="*/ 0 w 1608660"/>
                <a:gd name="connsiteY0" fmla="*/ 493847 h 1481540"/>
                <a:gd name="connsiteX1" fmla="*/ 258737 w 1608660"/>
                <a:gd name="connsiteY1" fmla="*/ 329231 h 1481540"/>
                <a:gd name="connsiteX2" fmla="*/ 399866 w 1608660"/>
                <a:gd name="connsiteY2" fmla="*/ 235165 h 1481540"/>
                <a:gd name="connsiteX3" fmla="*/ 540995 w 1608660"/>
                <a:gd name="connsiteY3" fmla="*/ 117583 h 1481540"/>
                <a:gd name="connsiteX4" fmla="*/ 776211 w 1608660"/>
                <a:gd name="connsiteY4" fmla="*/ 47033 h 1481540"/>
                <a:gd name="connsiteX5" fmla="*/ 917340 w 1608660"/>
                <a:gd name="connsiteY5" fmla="*/ 0 h 1481540"/>
                <a:gd name="connsiteX6" fmla="*/ 1081991 w 1608660"/>
                <a:gd name="connsiteY6" fmla="*/ 47033 h 1481540"/>
                <a:gd name="connsiteX7" fmla="*/ 1129034 w 1608660"/>
                <a:gd name="connsiteY7" fmla="*/ 305715 h 1481540"/>
                <a:gd name="connsiteX8" fmla="*/ 870297 w 1608660"/>
                <a:gd name="connsiteY8" fmla="*/ 540880 h 1481540"/>
                <a:gd name="connsiteX9" fmla="*/ 776211 w 1608660"/>
                <a:gd name="connsiteY9" fmla="*/ 681979 h 1481540"/>
                <a:gd name="connsiteX10" fmla="*/ 635081 w 1608660"/>
                <a:gd name="connsiteY10" fmla="*/ 870111 h 1481540"/>
                <a:gd name="connsiteX11" fmla="*/ 611560 w 1608660"/>
                <a:gd name="connsiteY11" fmla="*/ 940660 h 1481540"/>
                <a:gd name="connsiteX12" fmla="*/ 682124 w 1608660"/>
                <a:gd name="connsiteY12" fmla="*/ 964177 h 1481540"/>
                <a:gd name="connsiteX13" fmla="*/ 870297 w 1608660"/>
                <a:gd name="connsiteY13" fmla="*/ 940660 h 1481540"/>
                <a:gd name="connsiteX14" fmla="*/ 1081991 w 1608660"/>
                <a:gd name="connsiteY14" fmla="*/ 893627 h 1481540"/>
                <a:gd name="connsiteX15" fmla="*/ 1528900 w 1608660"/>
                <a:gd name="connsiteY15" fmla="*/ 917144 h 1481540"/>
                <a:gd name="connsiteX16" fmla="*/ 1599465 w 1608660"/>
                <a:gd name="connsiteY16" fmla="*/ 964177 h 1481540"/>
                <a:gd name="connsiteX17" fmla="*/ 1505378 w 1608660"/>
                <a:gd name="connsiteY17" fmla="*/ 1246375 h 1481540"/>
                <a:gd name="connsiteX18" fmla="*/ 1411292 w 1608660"/>
                <a:gd name="connsiteY18" fmla="*/ 1387474 h 1481540"/>
                <a:gd name="connsiteX19" fmla="*/ 1387771 w 1608660"/>
                <a:gd name="connsiteY19" fmla="*/ 1481540 h 1481540"/>
                <a:gd name="connsiteX0" fmla="*/ 0 w 1608660"/>
                <a:gd name="connsiteY0" fmla="*/ 493847 h 1481540"/>
                <a:gd name="connsiteX1" fmla="*/ 258737 w 1608660"/>
                <a:gd name="connsiteY1" fmla="*/ 329231 h 1481540"/>
                <a:gd name="connsiteX2" fmla="*/ 540995 w 1608660"/>
                <a:gd name="connsiteY2" fmla="*/ 117583 h 1481540"/>
                <a:gd name="connsiteX3" fmla="*/ 776211 w 1608660"/>
                <a:gd name="connsiteY3" fmla="*/ 47033 h 1481540"/>
                <a:gd name="connsiteX4" fmla="*/ 917340 w 1608660"/>
                <a:gd name="connsiteY4" fmla="*/ 0 h 1481540"/>
                <a:gd name="connsiteX5" fmla="*/ 1081991 w 1608660"/>
                <a:gd name="connsiteY5" fmla="*/ 47033 h 1481540"/>
                <a:gd name="connsiteX6" fmla="*/ 1129034 w 1608660"/>
                <a:gd name="connsiteY6" fmla="*/ 305715 h 1481540"/>
                <a:gd name="connsiteX7" fmla="*/ 870297 w 1608660"/>
                <a:gd name="connsiteY7" fmla="*/ 540880 h 1481540"/>
                <a:gd name="connsiteX8" fmla="*/ 776211 w 1608660"/>
                <a:gd name="connsiteY8" fmla="*/ 681979 h 1481540"/>
                <a:gd name="connsiteX9" fmla="*/ 635081 w 1608660"/>
                <a:gd name="connsiteY9" fmla="*/ 870111 h 1481540"/>
                <a:gd name="connsiteX10" fmla="*/ 611560 w 1608660"/>
                <a:gd name="connsiteY10" fmla="*/ 940660 h 1481540"/>
                <a:gd name="connsiteX11" fmla="*/ 682124 w 1608660"/>
                <a:gd name="connsiteY11" fmla="*/ 964177 h 1481540"/>
                <a:gd name="connsiteX12" fmla="*/ 870297 w 1608660"/>
                <a:gd name="connsiteY12" fmla="*/ 940660 h 1481540"/>
                <a:gd name="connsiteX13" fmla="*/ 1081991 w 1608660"/>
                <a:gd name="connsiteY13" fmla="*/ 893627 h 1481540"/>
                <a:gd name="connsiteX14" fmla="*/ 1528900 w 1608660"/>
                <a:gd name="connsiteY14" fmla="*/ 917144 h 1481540"/>
                <a:gd name="connsiteX15" fmla="*/ 1599465 w 1608660"/>
                <a:gd name="connsiteY15" fmla="*/ 964177 h 1481540"/>
                <a:gd name="connsiteX16" fmla="*/ 1505378 w 1608660"/>
                <a:gd name="connsiteY16" fmla="*/ 1246375 h 1481540"/>
                <a:gd name="connsiteX17" fmla="*/ 1411292 w 1608660"/>
                <a:gd name="connsiteY17" fmla="*/ 1387474 h 1481540"/>
                <a:gd name="connsiteX18" fmla="*/ 1387771 w 1608660"/>
                <a:gd name="connsiteY18" fmla="*/ 1481540 h 1481540"/>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776211 w 1608660"/>
                <a:gd name="connsiteY6" fmla="*/ 684415 h 1483976"/>
                <a:gd name="connsiteX7" fmla="*/ 635081 w 1608660"/>
                <a:gd name="connsiteY7" fmla="*/ 872547 h 1483976"/>
                <a:gd name="connsiteX8" fmla="*/ 611560 w 1608660"/>
                <a:gd name="connsiteY8" fmla="*/ 943096 h 1483976"/>
                <a:gd name="connsiteX9" fmla="*/ 682124 w 1608660"/>
                <a:gd name="connsiteY9" fmla="*/ 966613 h 1483976"/>
                <a:gd name="connsiteX10" fmla="*/ 870297 w 1608660"/>
                <a:gd name="connsiteY10" fmla="*/ 943096 h 1483976"/>
                <a:gd name="connsiteX11" fmla="*/ 1081991 w 1608660"/>
                <a:gd name="connsiteY11" fmla="*/ 896063 h 1483976"/>
                <a:gd name="connsiteX12" fmla="*/ 1528900 w 1608660"/>
                <a:gd name="connsiteY12" fmla="*/ 919580 h 1483976"/>
                <a:gd name="connsiteX13" fmla="*/ 1599465 w 1608660"/>
                <a:gd name="connsiteY13" fmla="*/ 966613 h 1483976"/>
                <a:gd name="connsiteX14" fmla="*/ 1505378 w 1608660"/>
                <a:gd name="connsiteY14" fmla="*/ 1248811 h 1483976"/>
                <a:gd name="connsiteX15" fmla="*/ 1411292 w 1608660"/>
                <a:gd name="connsiteY15" fmla="*/ 1389910 h 1483976"/>
                <a:gd name="connsiteX16" fmla="*/ 1387771 w 1608660"/>
                <a:gd name="connsiteY16"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11560 w 1608660"/>
                <a:gd name="connsiteY7" fmla="*/ 943096 h 1483976"/>
                <a:gd name="connsiteX8" fmla="*/ 682124 w 1608660"/>
                <a:gd name="connsiteY8" fmla="*/ 966613 h 1483976"/>
                <a:gd name="connsiteX9" fmla="*/ 870297 w 1608660"/>
                <a:gd name="connsiteY9" fmla="*/ 943096 h 1483976"/>
                <a:gd name="connsiteX10" fmla="*/ 1081991 w 1608660"/>
                <a:gd name="connsiteY10" fmla="*/ 896063 h 1483976"/>
                <a:gd name="connsiteX11" fmla="*/ 1528900 w 1608660"/>
                <a:gd name="connsiteY11" fmla="*/ 919580 h 1483976"/>
                <a:gd name="connsiteX12" fmla="*/ 1599465 w 1608660"/>
                <a:gd name="connsiteY12" fmla="*/ 966613 h 1483976"/>
                <a:gd name="connsiteX13" fmla="*/ 1505378 w 1608660"/>
                <a:gd name="connsiteY13" fmla="*/ 1248811 h 1483976"/>
                <a:gd name="connsiteX14" fmla="*/ 1411292 w 1608660"/>
                <a:gd name="connsiteY14" fmla="*/ 1389910 h 1483976"/>
                <a:gd name="connsiteX15" fmla="*/ 1387771 w 1608660"/>
                <a:gd name="connsiteY15"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82124 w 1608660"/>
                <a:gd name="connsiteY7" fmla="*/ 966613 h 1483976"/>
                <a:gd name="connsiteX8" fmla="*/ 870297 w 1608660"/>
                <a:gd name="connsiteY8" fmla="*/ 943096 h 1483976"/>
                <a:gd name="connsiteX9" fmla="*/ 1081991 w 1608660"/>
                <a:gd name="connsiteY9" fmla="*/ 896063 h 1483976"/>
                <a:gd name="connsiteX10" fmla="*/ 1528900 w 1608660"/>
                <a:gd name="connsiteY10" fmla="*/ 919580 h 1483976"/>
                <a:gd name="connsiteX11" fmla="*/ 1599465 w 1608660"/>
                <a:gd name="connsiteY11" fmla="*/ 966613 h 1483976"/>
                <a:gd name="connsiteX12" fmla="*/ 1505378 w 1608660"/>
                <a:gd name="connsiteY12" fmla="*/ 1248811 h 1483976"/>
                <a:gd name="connsiteX13" fmla="*/ 1411292 w 1608660"/>
                <a:gd name="connsiteY13" fmla="*/ 1389910 h 1483976"/>
                <a:gd name="connsiteX14" fmla="*/ 1387771 w 1608660"/>
                <a:gd name="connsiteY14" fmla="*/ 1483976 h 1483976"/>
                <a:gd name="connsiteX0" fmla="*/ 0 w 1624557"/>
                <a:gd name="connsiteY0" fmla="*/ 496283 h 1483976"/>
                <a:gd name="connsiteX1" fmla="*/ 540995 w 1624557"/>
                <a:gd name="connsiteY1" fmla="*/ 120019 h 1483976"/>
                <a:gd name="connsiteX2" fmla="*/ 917340 w 1624557"/>
                <a:gd name="connsiteY2" fmla="*/ 2436 h 1483976"/>
                <a:gd name="connsiteX3" fmla="*/ 1081991 w 1624557"/>
                <a:gd name="connsiteY3" fmla="*/ 49469 h 1483976"/>
                <a:gd name="connsiteX4" fmla="*/ 1129034 w 1624557"/>
                <a:gd name="connsiteY4" fmla="*/ 308151 h 1483976"/>
                <a:gd name="connsiteX5" fmla="*/ 870297 w 1624557"/>
                <a:gd name="connsiteY5" fmla="*/ 543316 h 1483976"/>
                <a:gd name="connsiteX6" fmla="*/ 635081 w 1624557"/>
                <a:gd name="connsiteY6" fmla="*/ 872547 h 1483976"/>
                <a:gd name="connsiteX7" fmla="*/ 682124 w 1624557"/>
                <a:gd name="connsiteY7" fmla="*/ 966613 h 1483976"/>
                <a:gd name="connsiteX8" fmla="*/ 870297 w 1624557"/>
                <a:gd name="connsiteY8" fmla="*/ 943096 h 1483976"/>
                <a:gd name="connsiteX9" fmla="*/ 1081991 w 1624557"/>
                <a:gd name="connsiteY9" fmla="*/ 896063 h 1483976"/>
                <a:gd name="connsiteX10" fmla="*/ 1599465 w 1624557"/>
                <a:gd name="connsiteY10" fmla="*/ 966613 h 1483976"/>
                <a:gd name="connsiteX11" fmla="*/ 1505378 w 1624557"/>
                <a:gd name="connsiteY11" fmla="*/ 1248811 h 1483976"/>
                <a:gd name="connsiteX12" fmla="*/ 1411292 w 1624557"/>
                <a:gd name="connsiteY12" fmla="*/ 1389910 h 1483976"/>
                <a:gd name="connsiteX13" fmla="*/ 1387771 w 1624557"/>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635081 w 1612075"/>
                <a:gd name="connsiteY5" fmla="*/ 872547 h 1483976"/>
                <a:gd name="connsiteX6" fmla="*/ 682124 w 1612075"/>
                <a:gd name="connsiteY6" fmla="*/ 966613 h 1483976"/>
                <a:gd name="connsiteX7" fmla="*/ 870297 w 1612075"/>
                <a:gd name="connsiteY7" fmla="*/ 943096 h 1483976"/>
                <a:gd name="connsiteX8" fmla="*/ 1263425 w 1612075"/>
                <a:gd name="connsiteY8" fmla="*/ 884723 h 1483976"/>
                <a:gd name="connsiteX9" fmla="*/ 1599465 w 1612075"/>
                <a:gd name="connsiteY9" fmla="*/ 966613 h 1483976"/>
                <a:gd name="connsiteX10" fmla="*/ 1505378 w 1612075"/>
                <a:gd name="connsiteY10" fmla="*/ 1248811 h 1483976"/>
                <a:gd name="connsiteX11" fmla="*/ 1411292 w 1612075"/>
                <a:gd name="connsiteY11" fmla="*/ 1389910 h 1483976"/>
                <a:gd name="connsiteX12" fmla="*/ 1387771 w 1612075"/>
                <a:gd name="connsiteY12" fmla="*/ 1483976 h 148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075" h="1483976">
                  <a:moveTo>
                    <a:pt x="0" y="496283"/>
                  </a:moveTo>
                  <a:cubicBezTo>
                    <a:pt x="112707" y="417895"/>
                    <a:pt x="388105" y="202327"/>
                    <a:pt x="540995" y="120019"/>
                  </a:cubicBezTo>
                  <a:cubicBezTo>
                    <a:pt x="693885" y="37711"/>
                    <a:pt x="827174" y="14194"/>
                    <a:pt x="917340" y="2436"/>
                  </a:cubicBezTo>
                  <a:cubicBezTo>
                    <a:pt x="1007506" y="-9322"/>
                    <a:pt x="1030936" y="23947"/>
                    <a:pt x="1081991" y="49469"/>
                  </a:cubicBezTo>
                  <a:cubicBezTo>
                    <a:pt x="1183987" y="100456"/>
                    <a:pt x="1203519" y="170971"/>
                    <a:pt x="1129034" y="308151"/>
                  </a:cubicBezTo>
                  <a:cubicBezTo>
                    <a:pt x="1054549" y="445331"/>
                    <a:pt x="709566" y="762803"/>
                    <a:pt x="635081" y="872547"/>
                  </a:cubicBezTo>
                  <a:cubicBezTo>
                    <a:pt x="603719" y="943096"/>
                    <a:pt x="642921" y="954855"/>
                    <a:pt x="682124" y="966613"/>
                  </a:cubicBezTo>
                  <a:cubicBezTo>
                    <a:pt x="745336" y="966613"/>
                    <a:pt x="773414" y="956744"/>
                    <a:pt x="870297" y="943096"/>
                  </a:cubicBezTo>
                  <a:cubicBezTo>
                    <a:pt x="967180" y="929448"/>
                    <a:pt x="1141897" y="880804"/>
                    <a:pt x="1263425" y="884723"/>
                  </a:cubicBezTo>
                  <a:cubicBezTo>
                    <a:pt x="1384953" y="888642"/>
                    <a:pt x="1559140" y="905932"/>
                    <a:pt x="1599465" y="966613"/>
                  </a:cubicBezTo>
                  <a:cubicBezTo>
                    <a:pt x="1639790" y="1027294"/>
                    <a:pt x="1576660" y="1147002"/>
                    <a:pt x="1505378" y="1248811"/>
                  </a:cubicBezTo>
                  <a:cubicBezTo>
                    <a:pt x="1472955" y="1295119"/>
                    <a:pt x="1411292" y="1389910"/>
                    <a:pt x="1411292" y="1389910"/>
                  </a:cubicBezTo>
                  <a:cubicBezTo>
                    <a:pt x="1385292" y="1467896"/>
                    <a:pt x="1387771" y="1435670"/>
                    <a:pt x="1387771" y="1483976"/>
                  </a:cubicBezTo>
                </a:path>
              </a:pathLst>
            </a:custGeom>
            <a:ln w="177800" cmpd="sng"/>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pic>
          <p:nvPicPr>
            <p:cNvPr id="5" name="Picture 4"/>
            <p:cNvPicPr>
              <a:picLocks noChangeAspect="1"/>
            </p:cNvPicPr>
            <p:nvPr/>
          </p:nvPicPr>
          <p:blipFill>
            <a:blip r:embed="rId2">
              <a:clrChange>
                <a:clrFrom>
                  <a:srgbClr val="FFFFFF"/>
                </a:clrFrom>
                <a:clrTo>
                  <a:srgbClr val="FFFFFF">
                    <a:alpha val="0"/>
                  </a:srgbClr>
                </a:clrTo>
              </a:clrChange>
            </a:blip>
            <a:stretch>
              <a:fillRect/>
            </a:stretch>
          </p:blipFill>
          <p:spPr>
            <a:xfrm>
              <a:off x="5008306" y="2311913"/>
              <a:ext cx="1782191" cy="2805088"/>
            </a:xfrm>
            <a:prstGeom prst="rect">
              <a:avLst/>
            </a:prstGeom>
          </p:spPr>
        </p:pic>
      </p:grpSp>
      <p:sp>
        <p:nvSpPr>
          <p:cNvPr id="6" name="Rectangle 3"/>
          <p:cNvSpPr txBox="1">
            <a:spLocks/>
          </p:cNvSpPr>
          <p:nvPr/>
        </p:nvSpPr>
        <p:spPr>
          <a:xfrm>
            <a:off x="304800" y="584201"/>
            <a:ext cx="8575808" cy="220061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smtClean="0">
                <a:solidFill>
                  <a:schemeClr val="tx1">
                    <a:lumMod val="75000"/>
                    <a:lumOff val="25000"/>
                  </a:schemeClr>
                </a:solidFill>
                <a:latin typeface="Gill Sans"/>
                <a:cs typeface="Gill Sans"/>
              </a:rPr>
              <a:t>The Challenges and Potential of End-User Gesture Customization</a:t>
            </a:r>
            <a:endParaRPr lang="en-US" sz="3600" b="1" dirty="0">
              <a:solidFill>
                <a:schemeClr val="tx1">
                  <a:lumMod val="75000"/>
                  <a:lumOff val="25000"/>
                </a:schemeClr>
              </a:solidFill>
              <a:latin typeface="Gill Sans"/>
              <a:cs typeface="Gill Sans"/>
            </a:endParaRPr>
          </a:p>
        </p:txBody>
      </p:sp>
      <p:pic>
        <p:nvPicPr>
          <p:cNvPr id="7" name="Picture 2" descr="Human-Computer Interaction Lab">
            <a:hlinkClick r:id="rId3"/>
          </p:cNvPr>
          <p:cNvPicPr>
            <a:picLocks noChangeAspect="1" noChangeArrowheads="1"/>
          </p:cNvPicPr>
          <p:nvPr/>
        </p:nvPicPr>
        <p:blipFill>
          <a:blip r:embed="rId4" cstate="print"/>
          <a:srcRect/>
          <a:stretch>
            <a:fillRect/>
          </a:stretch>
        </p:blipFill>
        <p:spPr bwMode="auto">
          <a:xfrm>
            <a:off x="1565516" y="5606303"/>
            <a:ext cx="882391" cy="793678"/>
          </a:xfrm>
          <a:prstGeom prst="rect">
            <a:avLst/>
          </a:prstGeom>
          <a:noFill/>
          <a:ln>
            <a:noFill/>
          </a:ln>
        </p:spPr>
      </p:pic>
      <p:sp>
        <p:nvSpPr>
          <p:cNvPr id="8" name="TextBox 7"/>
          <p:cNvSpPr txBox="1"/>
          <p:nvPr/>
        </p:nvSpPr>
        <p:spPr>
          <a:xfrm>
            <a:off x="2322222" y="2921000"/>
            <a:ext cx="4499558" cy="1354217"/>
          </a:xfrm>
          <a:prstGeom prst="rect">
            <a:avLst/>
          </a:prstGeom>
          <a:noFill/>
        </p:spPr>
        <p:txBody>
          <a:bodyPr wrap="none" rtlCol="0">
            <a:spAutoFit/>
          </a:bodyPr>
          <a:lstStyle/>
          <a:p>
            <a:pPr algn="ctr"/>
            <a:r>
              <a:rPr lang="en-US" sz="2800" dirty="0" err="1">
                <a:solidFill>
                  <a:schemeClr val="tx1">
                    <a:lumMod val="75000"/>
                    <a:lumOff val="25000"/>
                  </a:schemeClr>
                </a:solidFill>
                <a:latin typeface="Gill Sans"/>
                <a:cs typeface="Gill Sans"/>
              </a:rPr>
              <a:t>Uran</a:t>
            </a:r>
            <a:r>
              <a:rPr lang="en-US" sz="2800" dirty="0">
                <a:solidFill>
                  <a:schemeClr val="tx1">
                    <a:lumMod val="75000"/>
                    <a:lumOff val="25000"/>
                  </a:schemeClr>
                </a:solidFill>
                <a:latin typeface="Gill Sans"/>
                <a:cs typeface="Gill Sans"/>
              </a:rPr>
              <a:t> </a:t>
            </a:r>
            <a:r>
              <a:rPr lang="en-US" sz="2800" dirty="0" smtClean="0">
                <a:solidFill>
                  <a:schemeClr val="tx1">
                    <a:lumMod val="75000"/>
                    <a:lumOff val="25000"/>
                  </a:schemeClr>
                </a:solidFill>
                <a:latin typeface="Gill Sans"/>
                <a:cs typeface="Gill Sans"/>
              </a:rPr>
              <a:t>Oh</a:t>
            </a:r>
            <a:r>
              <a:rPr lang="en-US" sz="2800" baseline="30000" dirty="0" smtClean="0">
                <a:solidFill>
                  <a:schemeClr val="tx1">
                    <a:lumMod val="75000"/>
                    <a:lumOff val="25000"/>
                  </a:schemeClr>
                </a:solidFill>
                <a:latin typeface="Gill Sans"/>
                <a:cs typeface="Gill Sans"/>
              </a:rPr>
              <a:t>1</a:t>
            </a:r>
            <a:r>
              <a:rPr lang="en-US" sz="2800" dirty="0" smtClean="0">
                <a:solidFill>
                  <a:schemeClr val="tx1">
                    <a:lumMod val="75000"/>
                    <a:lumOff val="25000"/>
                  </a:schemeClr>
                </a:solidFill>
                <a:latin typeface="Gill Sans"/>
                <a:cs typeface="Gill Sans"/>
              </a:rPr>
              <a:t> and Leah Findlater</a:t>
            </a:r>
            <a:r>
              <a:rPr lang="en-US" sz="2800" baseline="30000" dirty="0" smtClean="0">
                <a:solidFill>
                  <a:schemeClr val="tx1">
                    <a:lumMod val="75000"/>
                    <a:lumOff val="25000"/>
                  </a:schemeClr>
                </a:solidFill>
                <a:latin typeface="Gill Sans"/>
                <a:cs typeface="Gill Sans"/>
              </a:rPr>
              <a:t>2</a:t>
            </a:r>
            <a:endParaRPr lang="en-US" sz="2800" dirty="0">
              <a:solidFill>
                <a:schemeClr val="tx1">
                  <a:lumMod val="75000"/>
                  <a:lumOff val="25000"/>
                </a:schemeClr>
              </a:solidFill>
              <a:latin typeface="Gill Sans"/>
              <a:cs typeface="Gill Sans"/>
            </a:endParaRPr>
          </a:p>
          <a:p>
            <a:r>
              <a:rPr lang="en-US" baseline="30000" dirty="0" smtClean="0">
                <a:solidFill>
                  <a:schemeClr val="tx1">
                    <a:lumMod val="75000"/>
                    <a:lumOff val="25000"/>
                  </a:schemeClr>
                </a:solidFill>
                <a:latin typeface="Gill Sans Light"/>
                <a:cs typeface="Gill Sans Light"/>
              </a:rPr>
              <a:t>1 </a:t>
            </a:r>
            <a:r>
              <a:rPr lang="en-US" dirty="0" smtClean="0">
                <a:solidFill>
                  <a:schemeClr val="tx1">
                    <a:lumMod val="75000"/>
                    <a:lumOff val="25000"/>
                  </a:schemeClr>
                </a:solidFill>
                <a:latin typeface="Gill Sans Light"/>
                <a:cs typeface="Gill Sans Light"/>
              </a:rPr>
              <a:t>Department </a:t>
            </a:r>
            <a:r>
              <a:rPr lang="en-US" dirty="0">
                <a:solidFill>
                  <a:schemeClr val="tx1">
                    <a:lumMod val="75000"/>
                    <a:lumOff val="25000"/>
                  </a:schemeClr>
                </a:solidFill>
                <a:latin typeface="Gill Sans Light"/>
                <a:cs typeface="Gill Sans Light"/>
              </a:rPr>
              <a:t>of Computer </a:t>
            </a:r>
            <a:r>
              <a:rPr lang="en-US" dirty="0" smtClean="0">
                <a:solidFill>
                  <a:schemeClr val="tx1">
                    <a:lumMod val="75000"/>
                    <a:lumOff val="25000"/>
                  </a:schemeClr>
                </a:solidFill>
                <a:latin typeface="Gill Sans Light"/>
                <a:cs typeface="Gill Sans Light"/>
              </a:rPr>
              <a:t>Science</a:t>
            </a:r>
          </a:p>
          <a:p>
            <a:r>
              <a:rPr lang="en-US" baseline="30000" dirty="0" smtClean="0">
                <a:solidFill>
                  <a:schemeClr val="tx1">
                    <a:lumMod val="75000"/>
                    <a:lumOff val="25000"/>
                  </a:schemeClr>
                </a:solidFill>
                <a:latin typeface="Gill Sans Light"/>
                <a:cs typeface="Gill Sans Light"/>
              </a:rPr>
              <a:t>2 </a:t>
            </a:r>
            <a:r>
              <a:rPr lang="en-US" dirty="0" smtClean="0">
                <a:solidFill>
                  <a:schemeClr val="tx1">
                    <a:lumMod val="75000"/>
                    <a:lumOff val="25000"/>
                  </a:schemeClr>
                </a:solidFill>
                <a:latin typeface="Gill Sans Light"/>
                <a:cs typeface="Gill Sans Light"/>
              </a:rPr>
              <a:t>College of Information Studies</a:t>
            </a:r>
            <a:endParaRPr lang="en-US" dirty="0">
              <a:solidFill>
                <a:schemeClr val="tx1">
                  <a:lumMod val="75000"/>
                  <a:lumOff val="25000"/>
                </a:schemeClr>
              </a:solidFill>
              <a:latin typeface="Gill Sans Light"/>
              <a:cs typeface="Gill Sans Light"/>
            </a:endParaRPr>
          </a:p>
          <a:p>
            <a:r>
              <a:rPr lang="en-US" dirty="0">
                <a:solidFill>
                  <a:schemeClr val="tx1">
                    <a:lumMod val="75000"/>
                    <a:lumOff val="25000"/>
                  </a:schemeClr>
                </a:solidFill>
                <a:latin typeface="Gill Sans Light"/>
                <a:cs typeface="Gill Sans Light"/>
              </a:rPr>
              <a:t>University of Maryland, College </a:t>
            </a:r>
            <a:r>
              <a:rPr lang="en-US" dirty="0" smtClean="0">
                <a:solidFill>
                  <a:schemeClr val="tx1">
                    <a:lumMod val="75000"/>
                    <a:lumOff val="25000"/>
                  </a:schemeClr>
                </a:solidFill>
                <a:latin typeface="Gill Sans Light"/>
                <a:cs typeface="Gill Sans Light"/>
              </a:rPr>
              <a:t>Park</a:t>
            </a:r>
            <a:endParaRPr lang="en-US" dirty="0">
              <a:solidFill>
                <a:schemeClr val="tx1">
                  <a:lumMod val="75000"/>
                  <a:lumOff val="25000"/>
                </a:schemeClr>
              </a:solidFill>
              <a:latin typeface="Gill Sans Light"/>
              <a:cs typeface="Gill Sans Light"/>
            </a:endParaRPr>
          </a:p>
        </p:txBody>
      </p:sp>
      <p:pic>
        <p:nvPicPr>
          <p:cNvPr id="9" name="Picture 8"/>
          <p:cNvPicPr>
            <a:picLocks noChangeAspect="1"/>
          </p:cNvPicPr>
          <p:nvPr/>
        </p:nvPicPr>
        <p:blipFill>
          <a:blip r:embed="rId5"/>
          <a:stretch>
            <a:fillRect/>
          </a:stretch>
        </p:blipFill>
        <p:spPr>
          <a:xfrm>
            <a:off x="771364" y="5599965"/>
            <a:ext cx="794152" cy="775435"/>
          </a:xfrm>
          <a:prstGeom prst="rect">
            <a:avLst/>
          </a:prstGeom>
        </p:spPr>
      </p:pic>
      <p:sp>
        <p:nvSpPr>
          <p:cNvPr id="10" name="Slide Number Placeholder 4"/>
          <p:cNvSpPr txBox="1">
            <a:spLocks/>
          </p:cNvSpPr>
          <p:nvPr/>
        </p:nvSpPr>
        <p:spPr>
          <a:xfrm>
            <a:off x="6553200" y="6356351"/>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mtClean="0"/>
              <a:t></a:t>
            </a:r>
            <a:endParaRPr lang="en-US"/>
          </a:p>
        </p:txBody>
      </p:sp>
      <p:pic>
        <p:nvPicPr>
          <p:cNvPr id="11" name="Picture 10"/>
          <p:cNvPicPr>
            <a:picLocks noChangeAspect="1"/>
          </p:cNvPicPr>
          <p:nvPr/>
        </p:nvPicPr>
        <p:blipFill>
          <a:blip r:embed="rId6"/>
          <a:stretch>
            <a:fillRect/>
          </a:stretch>
        </p:blipFill>
        <p:spPr>
          <a:xfrm>
            <a:off x="2447907" y="5631789"/>
            <a:ext cx="724561" cy="724561"/>
          </a:xfrm>
          <a:prstGeom prst="rect">
            <a:avLst/>
          </a:prstGeom>
        </p:spPr>
      </p:pic>
      <p:sp>
        <p:nvSpPr>
          <p:cNvPr id="12" name="TextBox 11"/>
          <p:cNvSpPr txBox="1"/>
          <p:nvPr/>
        </p:nvSpPr>
        <p:spPr>
          <a:xfrm>
            <a:off x="2656536" y="4483454"/>
            <a:ext cx="3991147" cy="369332"/>
          </a:xfrm>
          <a:prstGeom prst="rect">
            <a:avLst/>
          </a:prstGeom>
          <a:noFill/>
        </p:spPr>
        <p:txBody>
          <a:bodyPr wrap="none" rtlCol="0">
            <a:spAutoFit/>
          </a:bodyPr>
          <a:lstStyle/>
          <a:p>
            <a:r>
              <a:rPr lang="en-US" i="1" dirty="0" smtClean="0">
                <a:solidFill>
                  <a:schemeClr val="tx1">
                    <a:lumMod val="85000"/>
                    <a:lumOff val="15000"/>
                  </a:schemeClr>
                </a:solidFill>
              </a:rPr>
              <a:t>uranoh@cs.umd.edu </a:t>
            </a:r>
            <a:r>
              <a:rPr lang="en-US" dirty="0" smtClean="0">
                <a:solidFill>
                  <a:schemeClr val="tx1">
                    <a:lumMod val="85000"/>
                    <a:lumOff val="15000"/>
                  </a:schemeClr>
                </a:solidFill>
              </a:rPr>
              <a:t>| </a:t>
            </a:r>
            <a:r>
              <a:rPr lang="en-US" i="1" dirty="0" err="1" smtClean="0">
                <a:solidFill>
                  <a:schemeClr val="tx1">
                    <a:lumMod val="85000"/>
                    <a:lumOff val="15000"/>
                  </a:schemeClr>
                </a:solidFill>
              </a:rPr>
              <a:t>leahkf@umd.edu</a:t>
            </a:r>
            <a:endParaRPr lang="en-US" i="1" dirty="0">
              <a:solidFill>
                <a:schemeClr val="tx1">
                  <a:lumMod val="85000"/>
                  <a:lumOff val="15000"/>
                </a:schemeClr>
              </a:solidFill>
            </a:endParaRPr>
          </a:p>
        </p:txBody>
      </p:sp>
      <p:sp>
        <p:nvSpPr>
          <p:cNvPr id="13" name="Rectangle 12"/>
          <p:cNvSpPr/>
          <p:nvPr/>
        </p:nvSpPr>
        <p:spPr>
          <a:xfrm>
            <a:off x="0" y="2784818"/>
            <a:ext cx="9144000" cy="923330"/>
          </a:xfrm>
          <a:prstGeom prst="rect">
            <a:avLst/>
          </a:prstGeom>
          <a:ln/>
        </p:spPr>
        <p:style>
          <a:lnRef idx="3">
            <a:schemeClr val="lt1"/>
          </a:lnRef>
          <a:fillRef idx="1">
            <a:schemeClr val="accent5"/>
          </a:fillRef>
          <a:effectRef idx="1">
            <a:schemeClr val="accent5"/>
          </a:effectRef>
          <a:fontRef idx="minor">
            <a:schemeClr val="lt1"/>
          </a:fontRef>
        </p:style>
        <p:txBody>
          <a:bodyPr wrap="squar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Thank you for listening</a:t>
            </a:r>
            <a:endParaRPr lang="en-US"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7" name="Rectangle 16"/>
          <p:cNvSpPr/>
          <p:nvPr/>
        </p:nvSpPr>
        <p:spPr>
          <a:xfrm>
            <a:off x="0" y="0"/>
            <a:ext cx="9144000" cy="923330"/>
          </a:xfrm>
          <a:prstGeom prst="rect">
            <a:avLst/>
          </a:prstGeom>
          <a:ln/>
        </p:spPr>
        <p:style>
          <a:lnRef idx="3">
            <a:schemeClr val="lt1"/>
          </a:lnRef>
          <a:fillRef idx="1">
            <a:schemeClr val="accent5"/>
          </a:fillRef>
          <a:effectRef idx="1">
            <a:schemeClr val="accent5"/>
          </a:effectRef>
          <a:fontRef idx="minor">
            <a:schemeClr val="lt1"/>
          </a:fontRef>
        </p:style>
        <p:txBody>
          <a:bodyPr wrap="squar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Questions?</a:t>
            </a:r>
            <a:endParaRPr lang="en-US"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1284854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10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par>
                                <p:cTn id="8" presetID="2" presetClass="entr" presetSubtype="2" fill="hold" grpId="1" nodeType="withEffect">
                                  <p:stCondLst>
                                    <p:cond delay="100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1+#ppt_w/2"/>
                                          </p:val>
                                        </p:tav>
                                        <p:tav tm="100000">
                                          <p:val>
                                            <p:strVal val="#ppt_x"/>
                                          </p:val>
                                        </p:tav>
                                      </p:tavLst>
                                    </p:anim>
                                    <p:anim calcmode="lin" valueType="num">
                                      <p:cBhvr additive="base">
                                        <p:cTn id="1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1964" y="1179246"/>
            <a:ext cx="8998774" cy="1077218"/>
          </a:xfrm>
          <a:prstGeom prst="rect">
            <a:avLst/>
          </a:prstGeom>
        </p:spPr>
        <p:txBody>
          <a:bodyPr wrap="square">
            <a:spAutoFit/>
          </a:bodyPr>
          <a:lstStyle/>
          <a:p>
            <a:r>
              <a:rPr lang="en-US" sz="3200" dirty="0" smtClean="0">
                <a:solidFill>
                  <a:srgbClr val="000000"/>
                </a:solidFill>
                <a:latin typeface="Gill Sans"/>
                <a:cs typeface="Gill Sans"/>
              </a:rPr>
              <a:t>(2) Methods </a:t>
            </a:r>
            <a:r>
              <a:rPr lang="en-US" sz="3200" dirty="0" smtClean="0">
                <a:solidFill>
                  <a:srgbClr val="000000"/>
                </a:solidFill>
                <a:latin typeface="Gill Sans Light"/>
                <a:cs typeface="Gill Sans Light"/>
              </a:rPr>
              <a:t>for creating a gesture set that are </a:t>
            </a:r>
          </a:p>
          <a:p>
            <a:r>
              <a:rPr lang="en-US" sz="3200" dirty="0">
                <a:solidFill>
                  <a:srgbClr val="000000"/>
                </a:solidFill>
                <a:latin typeface="Gill Sans Light"/>
                <a:cs typeface="Gill Sans Light"/>
              </a:rPr>
              <a:t> </a:t>
            </a:r>
            <a:r>
              <a:rPr lang="en-US" sz="3200" dirty="0" smtClean="0">
                <a:solidFill>
                  <a:srgbClr val="000000"/>
                </a:solidFill>
                <a:latin typeface="Gill Sans Light"/>
                <a:cs typeface="Gill Sans Light"/>
              </a:rPr>
              <a:t>    </a:t>
            </a:r>
            <a:r>
              <a:rPr lang="en-US" sz="3200" dirty="0" smtClean="0">
                <a:solidFill>
                  <a:srgbClr val="000000"/>
                </a:solidFill>
                <a:latin typeface="Gill Sans"/>
                <a:cs typeface="Gill Sans"/>
              </a:rPr>
              <a:t>intuitive and guessable by</a:t>
            </a:r>
            <a:r>
              <a:rPr lang="en-US" sz="3200" dirty="0">
                <a:solidFill>
                  <a:srgbClr val="000000"/>
                </a:solidFill>
                <a:latin typeface="Gill Sans"/>
                <a:cs typeface="Gill Sans"/>
              </a:rPr>
              <a:t> </a:t>
            </a:r>
            <a:r>
              <a:rPr lang="en-US" sz="3200" dirty="0" smtClean="0">
                <a:solidFill>
                  <a:srgbClr val="000000"/>
                </a:solidFill>
                <a:latin typeface="Gill Sans"/>
                <a:cs typeface="Gill Sans"/>
              </a:rPr>
              <a:t>a wide range of users </a:t>
            </a:r>
          </a:p>
        </p:txBody>
      </p:sp>
      <p:sp>
        <p:nvSpPr>
          <p:cNvPr id="4" name="Rectangle 3"/>
          <p:cNvSpPr/>
          <p:nvPr/>
        </p:nvSpPr>
        <p:spPr>
          <a:xfrm>
            <a:off x="3027597" y="2256464"/>
            <a:ext cx="6116403" cy="400110"/>
          </a:xfrm>
          <a:prstGeom prst="rect">
            <a:avLst/>
          </a:prstGeom>
        </p:spPr>
        <p:txBody>
          <a:bodyPr wrap="none">
            <a:spAutoFit/>
          </a:bodyPr>
          <a:lstStyle/>
          <a:p>
            <a:r>
              <a:rPr lang="en-US" sz="2000" dirty="0" smtClean="0">
                <a:solidFill>
                  <a:schemeClr val="bg1">
                    <a:lumMod val="50000"/>
                  </a:schemeClr>
                </a:solidFill>
                <a:latin typeface="Gill Sans Light"/>
                <a:cs typeface="Gill Sans Light"/>
              </a:rPr>
              <a:t>[</a:t>
            </a:r>
            <a:r>
              <a:rPr lang="en-US" sz="2000" dirty="0" err="1" smtClean="0">
                <a:solidFill>
                  <a:schemeClr val="bg1">
                    <a:lumMod val="50000"/>
                  </a:schemeClr>
                </a:solidFill>
                <a:latin typeface="Gill Sans Light"/>
                <a:cs typeface="Gill Sans Light"/>
              </a:rPr>
              <a:t>Wobbrock</a:t>
            </a:r>
            <a:r>
              <a:rPr lang="en-US" sz="2000" dirty="0" smtClean="0">
                <a:solidFill>
                  <a:schemeClr val="bg1">
                    <a:lumMod val="50000"/>
                  </a:schemeClr>
                </a:solidFill>
                <a:latin typeface="Gill Sans Light"/>
                <a:cs typeface="Gill Sans Light"/>
              </a:rPr>
              <a:t> et al. 2009], [</a:t>
            </a:r>
            <a:r>
              <a:rPr lang="en-US" sz="2000" dirty="0" err="1" smtClean="0">
                <a:solidFill>
                  <a:schemeClr val="bg1">
                    <a:lumMod val="50000"/>
                  </a:schemeClr>
                </a:solidFill>
                <a:latin typeface="Gill Sans Light"/>
                <a:cs typeface="Gill Sans Light"/>
              </a:rPr>
              <a:t>Kray</a:t>
            </a:r>
            <a:r>
              <a:rPr lang="en-US" sz="2000" dirty="0" smtClean="0">
                <a:solidFill>
                  <a:schemeClr val="bg1">
                    <a:lumMod val="50000"/>
                  </a:schemeClr>
                </a:solidFill>
                <a:latin typeface="Gill Sans Light"/>
                <a:cs typeface="Gill Sans Light"/>
              </a:rPr>
              <a:t> et al. 2010], [Ruiz et al. 2011]</a:t>
            </a:r>
            <a:endParaRPr lang="en-US" sz="2000" dirty="0">
              <a:solidFill>
                <a:schemeClr val="bg1">
                  <a:lumMod val="50000"/>
                </a:schemeClr>
              </a:solidFill>
              <a:latin typeface="Gill Sans Light"/>
              <a:cs typeface="Gill Sans Light"/>
            </a:endParaRPr>
          </a:p>
        </p:txBody>
      </p:sp>
      <p:sp>
        <p:nvSpPr>
          <p:cNvPr id="5" name="TextBox 4"/>
          <p:cNvSpPr txBox="1"/>
          <p:nvPr/>
        </p:nvSpPr>
        <p:spPr>
          <a:xfrm>
            <a:off x="381000" y="440378"/>
            <a:ext cx="3993601" cy="584776"/>
          </a:xfrm>
          <a:prstGeom prst="rect">
            <a:avLst/>
          </a:prstGeom>
          <a:noFill/>
        </p:spPr>
        <p:txBody>
          <a:bodyPr wrap="none" rtlCol="0">
            <a:spAutoFit/>
          </a:bodyPr>
          <a:lstStyle/>
          <a:p>
            <a:r>
              <a:rPr lang="en-US" sz="3200" b="1" dirty="0" smtClean="0">
                <a:latin typeface="Gill Sans"/>
                <a:cs typeface="Gill Sans"/>
              </a:rPr>
              <a:t>Previous research: </a:t>
            </a:r>
          </a:p>
        </p:txBody>
      </p:sp>
      <p:pic>
        <p:nvPicPr>
          <p:cNvPr id="6" name="Picture 5"/>
          <p:cNvPicPr>
            <a:picLocks noChangeAspect="1"/>
          </p:cNvPicPr>
          <p:nvPr/>
        </p:nvPicPr>
        <p:blipFill>
          <a:blip r:embed="rId4"/>
          <a:stretch>
            <a:fillRect/>
          </a:stretch>
        </p:blipFill>
        <p:spPr>
          <a:xfrm>
            <a:off x="2167216" y="3305852"/>
            <a:ext cx="6797792" cy="2955562"/>
          </a:xfrm>
          <a:prstGeom prst="rect">
            <a:avLst/>
          </a:prstGeom>
          <a:ln>
            <a:noFill/>
          </a:ln>
          <a:effectLst>
            <a:softEdge rad="112500"/>
          </a:effectLst>
        </p:spPr>
      </p:pic>
      <p:sp>
        <p:nvSpPr>
          <p:cNvPr id="9" name="Rectangle 8"/>
          <p:cNvSpPr/>
          <p:nvPr/>
        </p:nvSpPr>
        <p:spPr>
          <a:xfrm>
            <a:off x="5479091" y="6192437"/>
            <a:ext cx="3623370" cy="369332"/>
          </a:xfrm>
          <a:prstGeom prst="rect">
            <a:avLst/>
          </a:prstGeom>
        </p:spPr>
        <p:txBody>
          <a:bodyPr wrap="none">
            <a:spAutoFit/>
          </a:bodyPr>
          <a:lstStyle/>
          <a:p>
            <a:r>
              <a:rPr lang="en-US" dirty="0" smtClean="0">
                <a:solidFill>
                  <a:srgbClr val="595959"/>
                </a:solidFill>
                <a:latin typeface="Gill Sans Light"/>
                <a:cs typeface="Gill Sans Light"/>
              </a:rPr>
              <a:t>A figure from [</a:t>
            </a:r>
            <a:r>
              <a:rPr lang="en-US" dirty="0" err="1">
                <a:solidFill>
                  <a:srgbClr val="595959"/>
                </a:solidFill>
                <a:latin typeface="Gill Sans Light"/>
                <a:cs typeface="Gill Sans Light"/>
              </a:rPr>
              <a:t>Wobbrock</a:t>
            </a:r>
            <a:r>
              <a:rPr lang="en-US" dirty="0">
                <a:solidFill>
                  <a:srgbClr val="595959"/>
                </a:solidFill>
                <a:latin typeface="Gill Sans Light"/>
                <a:cs typeface="Gill Sans Light"/>
              </a:rPr>
              <a:t> et al. 2009]</a:t>
            </a:r>
            <a:endParaRPr lang="en-US" dirty="0">
              <a:solidFill>
                <a:srgbClr val="595959"/>
              </a:solidFill>
            </a:endParaRPr>
          </a:p>
        </p:txBody>
      </p:sp>
      <p:sp>
        <p:nvSpPr>
          <p:cNvPr id="2" name="Rectangle 1"/>
          <p:cNvSpPr/>
          <p:nvPr/>
        </p:nvSpPr>
        <p:spPr>
          <a:xfrm>
            <a:off x="3042" y="0"/>
            <a:ext cx="9144000" cy="6858000"/>
          </a:xfrm>
          <a:prstGeom prst="rect">
            <a:avLst/>
          </a:prstGeom>
          <a:solidFill>
            <a:schemeClr val="accent5">
              <a:lumMod val="20000"/>
              <a:lumOff val="80000"/>
              <a:alpha val="7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043" y="2090932"/>
            <a:ext cx="9143999" cy="1938992"/>
          </a:xfrm>
          <a:prstGeom prst="rect">
            <a:avLst/>
          </a:prstGeom>
          <a:solidFill>
            <a:schemeClr val="accent5">
              <a:lumMod val="75000"/>
              <a:alpha val="90000"/>
            </a:schemeClr>
          </a:solidFill>
          <a:ln w="3175" cmpd="sng">
            <a:solidFill>
              <a:schemeClr val="tx1">
                <a:lumMod val="75000"/>
                <a:lumOff val="25000"/>
              </a:schemeClr>
            </a:solidFill>
          </a:ln>
        </p:spPr>
        <p:txBody>
          <a:bodyPr wrap="square">
            <a:spAutoFit/>
          </a:bodyPr>
          <a:lstStyle/>
          <a:p>
            <a:pPr algn="ctr"/>
            <a:r>
              <a:rPr lang="en-US" sz="4000" dirty="0" smtClean="0">
                <a:solidFill>
                  <a:schemeClr val="bg1"/>
                </a:solidFill>
                <a:latin typeface="Gill Sans"/>
                <a:cs typeface="Gill Sans"/>
              </a:rPr>
              <a:t>Our focus: </a:t>
            </a:r>
          </a:p>
          <a:p>
            <a:pPr algn="ctr"/>
            <a:r>
              <a:rPr lang="en-US" sz="4000" dirty="0" smtClean="0">
                <a:solidFill>
                  <a:schemeClr val="bg1"/>
                </a:solidFill>
                <a:latin typeface="Gill Sans Light"/>
                <a:cs typeface="Gill Sans Light"/>
              </a:rPr>
              <a:t>Supporting end-users</a:t>
            </a:r>
          </a:p>
          <a:p>
            <a:pPr algn="ctr"/>
            <a:r>
              <a:rPr lang="en-US" sz="4000" dirty="0" smtClean="0">
                <a:solidFill>
                  <a:schemeClr val="bg1"/>
                </a:solidFill>
                <a:latin typeface="Gill Sans Light"/>
                <a:cs typeface="Gill Sans Light"/>
              </a:rPr>
              <a:t>Personal gestures for a single user</a:t>
            </a:r>
          </a:p>
        </p:txBody>
      </p:sp>
    </p:spTree>
    <p:custDataLst>
      <p:tags r:id="rId1"/>
    </p:custDataLst>
    <p:extLst>
      <p:ext uri="{BB962C8B-B14F-4D97-AF65-F5344CB8AC3E}">
        <p14:creationId xmlns:p14="http://schemas.microsoft.com/office/powerpoint/2010/main" val="4261276188"/>
      </p:ext>
    </p:extLst>
  </p:cSld>
  <p:clrMapOvr>
    <a:masterClrMapping/>
  </p:clrMapOvr>
  <mc:AlternateContent xmlns:mc="http://schemas.openxmlformats.org/markup-compatibility/2006" xmlns:p14="http://schemas.microsoft.com/office/powerpoint/2010/main">
    <mc:Choice Requires="p14">
      <p:transition spd="slow" p14:dur="2000" advTm="13604"/>
    </mc:Choice>
    <mc:Fallback xmlns="">
      <p:transition xmlns:p14="http://schemas.microsoft.com/office/powerpoint/2010/main" spd="slow" advTm="13604"/>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1964" y="1179246"/>
            <a:ext cx="8998774" cy="1077218"/>
          </a:xfrm>
          <a:prstGeom prst="rect">
            <a:avLst/>
          </a:prstGeom>
        </p:spPr>
        <p:txBody>
          <a:bodyPr wrap="square">
            <a:spAutoFit/>
          </a:bodyPr>
          <a:lstStyle/>
          <a:p>
            <a:r>
              <a:rPr lang="en-US" sz="3200" dirty="0" smtClean="0">
                <a:solidFill>
                  <a:srgbClr val="000000"/>
                </a:solidFill>
                <a:latin typeface="Gill Sans"/>
                <a:cs typeface="Gill Sans"/>
              </a:rPr>
              <a:t>(2) Methods </a:t>
            </a:r>
            <a:r>
              <a:rPr lang="en-US" sz="3200" dirty="0" smtClean="0">
                <a:solidFill>
                  <a:srgbClr val="000000"/>
                </a:solidFill>
                <a:latin typeface="Gill Sans Light"/>
                <a:cs typeface="Gill Sans Light"/>
              </a:rPr>
              <a:t>for creating a gesture set that are </a:t>
            </a:r>
          </a:p>
          <a:p>
            <a:r>
              <a:rPr lang="en-US" sz="3200" dirty="0">
                <a:solidFill>
                  <a:srgbClr val="000000"/>
                </a:solidFill>
                <a:latin typeface="Gill Sans Light"/>
                <a:cs typeface="Gill Sans Light"/>
              </a:rPr>
              <a:t> </a:t>
            </a:r>
            <a:r>
              <a:rPr lang="en-US" sz="3200" dirty="0" smtClean="0">
                <a:solidFill>
                  <a:srgbClr val="000000"/>
                </a:solidFill>
                <a:latin typeface="Gill Sans Light"/>
                <a:cs typeface="Gill Sans Light"/>
              </a:rPr>
              <a:t>    </a:t>
            </a:r>
            <a:r>
              <a:rPr lang="en-US" sz="3200" dirty="0" smtClean="0">
                <a:solidFill>
                  <a:srgbClr val="000000"/>
                </a:solidFill>
                <a:latin typeface="Gill Sans"/>
                <a:cs typeface="Gill Sans"/>
              </a:rPr>
              <a:t>intuitive and guessable by</a:t>
            </a:r>
            <a:r>
              <a:rPr lang="en-US" sz="3200" dirty="0">
                <a:solidFill>
                  <a:srgbClr val="000000"/>
                </a:solidFill>
                <a:latin typeface="Gill Sans"/>
                <a:cs typeface="Gill Sans"/>
              </a:rPr>
              <a:t> </a:t>
            </a:r>
            <a:r>
              <a:rPr lang="en-US" sz="3200" dirty="0" smtClean="0">
                <a:solidFill>
                  <a:srgbClr val="000000"/>
                </a:solidFill>
                <a:latin typeface="Gill Sans"/>
                <a:cs typeface="Gill Sans"/>
              </a:rPr>
              <a:t>a wide range of users </a:t>
            </a:r>
          </a:p>
        </p:txBody>
      </p:sp>
      <p:sp>
        <p:nvSpPr>
          <p:cNvPr id="4" name="Rectangle 3"/>
          <p:cNvSpPr/>
          <p:nvPr/>
        </p:nvSpPr>
        <p:spPr>
          <a:xfrm>
            <a:off x="3027597" y="2256464"/>
            <a:ext cx="6116403" cy="400110"/>
          </a:xfrm>
          <a:prstGeom prst="rect">
            <a:avLst/>
          </a:prstGeom>
        </p:spPr>
        <p:txBody>
          <a:bodyPr wrap="none">
            <a:spAutoFit/>
          </a:bodyPr>
          <a:lstStyle/>
          <a:p>
            <a:r>
              <a:rPr lang="en-US" sz="2000" dirty="0" smtClean="0">
                <a:solidFill>
                  <a:schemeClr val="bg1">
                    <a:lumMod val="50000"/>
                  </a:schemeClr>
                </a:solidFill>
                <a:latin typeface="Gill Sans Light"/>
                <a:cs typeface="Gill Sans Light"/>
              </a:rPr>
              <a:t>[</a:t>
            </a:r>
            <a:r>
              <a:rPr lang="en-US" sz="2000" dirty="0" err="1" smtClean="0">
                <a:solidFill>
                  <a:schemeClr val="bg1">
                    <a:lumMod val="50000"/>
                  </a:schemeClr>
                </a:solidFill>
                <a:latin typeface="Gill Sans Light"/>
                <a:cs typeface="Gill Sans Light"/>
              </a:rPr>
              <a:t>Wobbrock</a:t>
            </a:r>
            <a:r>
              <a:rPr lang="en-US" sz="2000" dirty="0" smtClean="0">
                <a:solidFill>
                  <a:schemeClr val="bg1">
                    <a:lumMod val="50000"/>
                  </a:schemeClr>
                </a:solidFill>
                <a:latin typeface="Gill Sans Light"/>
                <a:cs typeface="Gill Sans Light"/>
              </a:rPr>
              <a:t> et al. 2009], [</a:t>
            </a:r>
            <a:r>
              <a:rPr lang="en-US" sz="2000" dirty="0" err="1" smtClean="0">
                <a:solidFill>
                  <a:schemeClr val="bg1">
                    <a:lumMod val="50000"/>
                  </a:schemeClr>
                </a:solidFill>
                <a:latin typeface="Gill Sans Light"/>
                <a:cs typeface="Gill Sans Light"/>
              </a:rPr>
              <a:t>Kray</a:t>
            </a:r>
            <a:r>
              <a:rPr lang="en-US" sz="2000" dirty="0" smtClean="0">
                <a:solidFill>
                  <a:schemeClr val="bg1">
                    <a:lumMod val="50000"/>
                  </a:schemeClr>
                </a:solidFill>
                <a:latin typeface="Gill Sans Light"/>
                <a:cs typeface="Gill Sans Light"/>
              </a:rPr>
              <a:t> et al. 2010], [Ruiz et al. 2011]</a:t>
            </a:r>
            <a:endParaRPr lang="en-US" sz="2000" dirty="0">
              <a:solidFill>
                <a:schemeClr val="bg1">
                  <a:lumMod val="50000"/>
                </a:schemeClr>
              </a:solidFill>
              <a:latin typeface="Gill Sans Light"/>
              <a:cs typeface="Gill Sans Light"/>
            </a:endParaRPr>
          </a:p>
        </p:txBody>
      </p:sp>
      <p:sp>
        <p:nvSpPr>
          <p:cNvPr id="5" name="TextBox 4"/>
          <p:cNvSpPr txBox="1"/>
          <p:nvPr/>
        </p:nvSpPr>
        <p:spPr>
          <a:xfrm>
            <a:off x="381000" y="440378"/>
            <a:ext cx="3993601" cy="584776"/>
          </a:xfrm>
          <a:prstGeom prst="rect">
            <a:avLst/>
          </a:prstGeom>
          <a:noFill/>
        </p:spPr>
        <p:txBody>
          <a:bodyPr wrap="none" rtlCol="0">
            <a:spAutoFit/>
          </a:bodyPr>
          <a:lstStyle/>
          <a:p>
            <a:r>
              <a:rPr lang="en-US" sz="3200" b="1" dirty="0" smtClean="0">
                <a:latin typeface="Gill Sans"/>
                <a:cs typeface="Gill Sans"/>
              </a:rPr>
              <a:t>Previous research: </a:t>
            </a:r>
          </a:p>
        </p:txBody>
      </p:sp>
      <p:pic>
        <p:nvPicPr>
          <p:cNvPr id="6" name="Picture 5"/>
          <p:cNvPicPr>
            <a:picLocks noChangeAspect="1"/>
          </p:cNvPicPr>
          <p:nvPr/>
        </p:nvPicPr>
        <p:blipFill>
          <a:blip r:embed="rId4"/>
          <a:stretch>
            <a:fillRect/>
          </a:stretch>
        </p:blipFill>
        <p:spPr>
          <a:xfrm>
            <a:off x="2167216" y="3305852"/>
            <a:ext cx="6797792" cy="2955562"/>
          </a:xfrm>
          <a:prstGeom prst="rect">
            <a:avLst/>
          </a:prstGeom>
          <a:ln>
            <a:noFill/>
          </a:ln>
          <a:effectLst>
            <a:softEdge rad="112500"/>
          </a:effectLst>
        </p:spPr>
      </p:pic>
      <p:sp>
        <p:nvSpPr>
          <p:cNvPr id="9" name="Rectangle 8"/>
          <p:cNvSpPr/>
          <p:nvPr/>
        </p:nvSpPr>
        <p:spPr>
          <a:xfrm>
            <a:off x="5479091" y="6192437"/>
            <a:ext cx="3623370" cy="369332"/>
          </a:xfrm>
          <a:prstGeom prst="rect">
            <a:avLst/>
          </a:prstGeom>
        </p:spPr>
        <p:txBody>
          <a:bodyPr wrap="none">
            <a:spAutoFit/>
          </a:bodyPr>
          <a:lstStyle/>
          <a:p>
            <a:r>
              <a:rPr lang="en-US" dirty="0" smtClean="0">
                <a:solidFill>
                  <a:srgbClr val="595959"/>
                </a:solidFill>
                <a:latin typeface="Gill Sans Light"/>
                <a:cs typeface="Gill Sans Light"/>
              </a:rPr>
              <a:t>A figure from [</a:t>
            </a:r>
            <a:r>
              <a:rPr lang="en-US" dirty="0" err="1">
                <a:solidFill>
                  <a:srgbClr val="595959"/>
                </a:solidFill>
                <a:latin typeface="Gill Sans Light"/>
                <a:cs typeface="Gill Sans Light"/>
              </a:rPr>
              <a:t>Wobbrock</a:t>
            </a:r>
            <a:r>
              <a:rPr lang="en-US" dirty="0">
                <a:solidFill>
                  <a:srgbClr val="595959"/>
                </a:solidFill>
                <a:latin typeface="Gill Sans Light"/>
                <a:cs typeface="Gill Sans Light"/>
              </a:rPr>
              <a:t> et al. 2009]</a:t>
            </a:r>
            <a:endParaRPr lang="en-US" dirty="0">
              <a:solidFill>
                <a:srgbClr val="595959"/>
              </a:solidFill>
            </a:endParaRPr>
          </a:p>
        </p:txBody>
      </p:sp>
      <p:sp>
        <p:nvSpPr>
          <p:cNvPr id="2" name="Rectangle 1"/>
          <p:cNvSpPr/>
          <p:nvPr/>
        </p:nvSpPr>
        <p:spPr>
          <a:xfrm>
            <a:off x="3042" y="0"/>
            <a:ext cx="9144000" cy="6858000"/>
          </a:xfrm>
          <a:prstGeom prst="rect">
            <a:avLst/>
          </a:prstGeom>
          <a:solidFill>
            <a:schemeClr val="accent5">
              <a:lumMod val="20000"/>
              <a:lumOff val="80000"/>
              <a:alpha val="7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043" y="2090932"/>
            <a:ext cx="9143999" cy="1938992"/>
          </a:xfrm>
          <a:prstGeom prst="rect">
            <a:avLst/>
          </a:prstGeom>
          <a:solidFill>
            <a:schemeClr val="accent5">
              <a:lumMod val="75000"/>
              <a:alpha val="90000"/>
            </a:schemeClr>
          </a:solidFill>
          <a:ln w="3175" cmpd="sng">
            <a:solidFill>
              <a:schemeClr val="tx1">
                <a:lumMod val="75000"/>
                <a:lumOff val="25000"/>
              </a:schemeClr>
            </a:solidFill>
          </a:ln>
        </p:spPr>
        <p:txBody>
          <a:bodyPr wrap="square">
            <a:spAutoFit/>
          </a:bodyPr>
          <a:lstStyle/>
          <a:p>
            <a:pPr algn="ctr"/>
            <a:r>
              <a:rPr lang="en-US" sz="4000" dirty="0" smtClean="0">
                <a:solidFill>
                  <a:schemeClr val="bg1"/>
                </a:solidFill>
                <a:latin typeface="Gill Sans"/>
                <a:cs typeface="Gill Sans"/>
              </a:rPr>
              <a:t>Our focus: </a:t>
            </a:r>
          </a:p>
          <a:p>
            <a:pPr algn="ctr"/>
            <a:r>
              <a:rPr lang="en-US" sz="4000" dirty="0" smtClean="0">
                <a:solidFill>
                  <a:schemeClr val="bg1"/>
                </a:solidFill>
                <a:latin typeface="Gill Sans Light"/>
                <a:cs typeface="Gill Sans Light"/>
              </a:rPr>
              <a:t>Supporting end-users</a:t>
            </a:r>
          </a:p>
          <a:p>
            <a:pPr algn="ctr"/>
            <a:r>
              <a:rPr lang="en-US" sz="4000" dirty="0" smtClean="0">
                <a:solidFill>
                  <a:schemeClr val="bg1"/>
                </a:solidFill>
                <a:latin typeface="Gill Sans Light"/>
                <a:cs typeface="Gill Sans Light"/>
              </a:rPr>
              <a:t>Personal gestures for a single user</a:t>
            </a:r>
          </a:p>
        </p:txBody>
      </p:sp>
      <p:grpSp>
        <p:nvGrpSpPr>
          <p:cNvPr id="10" name="Group 9"/>
          <p:cNvGrpSpPr/>
          <p:nvPr/>
        </p:nvGrpSpPr>
        <p:grpSpPr>
          <a:xfrm>
            <a:off x="16051" y="2103922"/>
            <a:ext cx="9143999" cy="1938992"/>
            <a:chOff x="3043" y="2090932"/>
            <a:chExt cx="9143999" cy="1938992"/>
          </a:xfrm>
        </p:grpSpPr>
        <p:sp>
          <p:nvSpPr>
            <p:cNvPr id="11" name="Rectangle 10"/>
            <p:cNvSpPr/>
            <p:nvPr/>
          </p:nvSpPr>
          <p:spPr>
            <a:xfrm>
              <a:off x="3043" y="2090932"/>
              <a:ext cx="9143999" cy="1938992"/>
            </a:xfrm>
            <a:prstGeom prst="rect">
              <a:avLst/>
            </a:prstGeom>
            <a:solidFill>
              <a:schemeClr val="accent5">
                <a:lumMod val="75000"/>
                <a:alpha val="90000"/>
              </a:schemeClr>
            </a:solidFill>
            <a:ln w="3175" cmpd="sng">
              <a:solidFill>
                <a:schemeClr val="tx1">
                  <a:lumMod val="75000"/>
                  <a:lumOff val="25000"/>
                </a:schemeClr>
              </a:solidFill>
            </a:ln>
          </p:spPr>
          <p:txBody>
            <a:bodyPr wrap="square">
              <a:spAutoFit/>
            </a:bodyPr>
            <a:lstStyle/>
            <a:p>
              <a:endParaRPr lang="en-US" sz="4000" dirty="0" smtClean="0">
                <a:solidFill>
                  <a:schemeClr val="bg1"/>
                </a:solidFill>
                <a:latin typeface="Gill Sans Light"/>
                <a:cs typeface="Gill Sans Light"/>
              </a:endParaRPr>
            </a:p>
            <a:p>
              <a:endParaRPr lang="en-US" sz="4000" dirty="0">
                <a:solidFill>
                  <a:schemeClr val="bg1"/>
                </a:solidFill>
                <a:latin typeface="Gill Sans Light"/>
                <a:cs typeface="Gill Sans Light"/>
              </a:endParaRPr>
            </a:p>
            <a:p>
              <a:endParaRPr lang="en-US" sz="4000" dirty="0" smtClean="0">
                <a:solidFill>
                  <a:schemeClr val="bg1"/>
                </a:solidFill>
                <a:latin typeface="Gill Sans Light"/>
                <a:cs typeface="Gill Sans Light"/>
              </a:endParaRPr>
            </a:p>
          </p:txBody>
        </p:sp>
        <p:sp>
          <p:nvSpPr>
            <p:cNvPr id="12" name="Rectangle 11"/>
            <p:cNvSpPr/>
            <p:nvPr/>
          </p:nvSpPr>
          <p:spPr>
            <a:xfrm>
              <a:off x="31605" y="2256464"/>
              <a:ext cx="9099417" cy="1323439"/>
            </a:xfrm>
            <a:prstGeom prst="rect">
              <a:avLst/>
            </a:prstGeom>
            <a:solidFill>
              <a:schemeClr val="accent5">
                <a:lumMod val="75000"/>
                <a:alpha val="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lIns="91440" tIns="45720" rIns="91440" bIns="45720" anchor="ctr">
              <a:spAutoFit/>
            </a:bodyPr>
            <a:lstStyle/>
            <a:p>
              <a:pPr algn="ctr"/>
              <a:r>
                <a:rPr lang="en-US" sz="8000" dirty="0" smtClean="0">
                  <a:ln w="12700">
                    <a:noFill/>
                    <a:prstDash val="solid"/>
                  </a:ln>
                  <a:solidFill>
                    <a:schemeClr val="bg2">
                      <a:tint val="85000"/>
                      <a:satMod val="155000"/>
                    </a:schemeClr>
                  </a:solidFill>
                  <a:latin typeface="Gill Sans Light"/>
                  <a:cs typeface="Gill Sans Light"/>
                </a:rPr>
                <a:t>Why?</a:t>
              </a:r>
            </a:p>
          </p:txBody>
        </p:sp>
      </p:grpSp>
    </p:spTree>
    <p:custDataLst>
      <p:tags r:id="rId1"/>
    </p:custDataLst>
    <p:extLst>
      <p:ext uri="{BB962C8B-B14F-4D97-AF65-F5344CB8AC3E}">
        <p14:creationId xmlns:p14="http://schemas.microsoft.com/office/powerpoint/2010/main" val="2919496400"/>
      </p:ext>
    </p:extLst>
  </p:cSld>
  <p:clrMapOvr>
    <a:masterClrMapping/>
  </p:clrMapOvr>
  <mc:AlternateContent xmlns:mc="http://schemas.openxmlformats.org/markup-compatibility/2006" xmlns:p14="http://schemas.microsoft.com/office/powerpoint/2010/main">
    <mc:Choice Requires="p14">
      <p:transition spd="slow" p14:dur="2000" advTm="7431"/>
    </mc:Choice>
    <mc:Fallback xmlns="">
      <p:transition xmlns:p14="http://schemas.microsoft.com/office/powerpoint/2010/main" spd="slow" advTm="743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2" presetClass="exit" presetSubtype="2" fill="hold" grpId="0" nodeType="withEffect">
                                  <p:stCondLst>
                                    <p:cond delay="0"/>
                                  </p:stCondLst>
                                  <p:childTnLst>
                                    <p:animEffect transition="out" filter="wipe(right)">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43000" y="2071437"/>
            <a:ext cx="3878436" cy="2904531"/>
            <a:chOff x="-34968" y="2667000"/>
            <a:chExt cx="3878436" cy="2904530"/>
          </a:xfrm>
        </p:grpSpPr>
        <p:sp>
          <p:nvSpPr>
            <p:cNvPr id="7" name="Text Box 8"/>
            <p:cNvSpPr txBox="1">
              <a:spLocks noChangeArrowheads="1"/>
            </p:cNvSpPr>
            <p:nvPr/>
          </p:nvSpPr>
          <p:spPr bwMode="auto">
            <a:xfrm>
              <a:off x="-34968" y="2667000"/>
              <a:ext cx="3878436"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err="1">
                  <a:solidFill>
                    <a:srgbClr val="7F7F7F"/>
                  </a:solidFill>
                  <a:latin typeface="Gill Sans"/>
                  <a:cs typeface="Gill Sans"/>
                </a:rPr>
                <a:t>Memorability</a:t>
              </a:r>
              <a:endParaRPr lang="en-US" sz="5400" dirty="0">
                <a:solidFill>
                  <a:srgbClr val="7F7F7F"/>
                </a:solidFill>
                <a:latin typeface="Gill Sans"/>
                <a:cs typeface="Gill Sans"/>
              </a:endParaRPr>
            </a:p>
          </p:txBody>
        </p:sp>
        <p:sp>
          <p:nvSpPr>
            <p:cNvPr id="8" name="Rectangle 9"/>
            <p:cNvSpPr>
              <a:spLocks noChangeArrowheads="1"/>
            </p:cNvSpPr>
            <p:nvPr/>
          </p:nvSpPr>
          <p:spPr bwMode="auto">
            <a:xfrm>
              <a:off x="503866" y="3657600"/>
              <a:ext cx="2800767"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a:solidFill>
                    <a:schemeClr val="tx1">
                      <a:lumMod val="50000"/>
                      <a:lumOff val="50000"/>
                    </a:schemeClr>
                  </a:solidFill>
                  <a:latin typeface="Gill Sans"/>
                  <a:cs typeface="Gill Sans"/>
                </a:rPr>
                <a:t>Efficiency</a:t>
              </a:r>
            </a:p>
          </p:txBody>
        </p:sp>
        <p:sp>
          <p:nvSpPr>
            <p:cNvPr id="9" name="Rectangle 10"/>
            <p:cNvSpPr>
              <a:spLocks noChangeArrowheads="1"/>
            </p:cNvSpPr>
            <p:nvPr/>
          </p:nvSpPr>
          <p:spPr bwMode="auto">
            <a:xfrm>
              <a:off x="99909" y="4648200"/>
              <a:ext cx="3608680"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a:solidFill>
                    <a:srgbClr val="7F7F7F"/>
                  </a:solidFill>
                  <a:latin typeface="Gill Sans"/>
                  <a:cs typeface="Gill Sans"/>
                </a:rPr>
                <a:t>Accessibility</a:t>
              </a:r>
            </a:p>
          </p:txBody>
        </p:sp>
      </p:grpSp>
      <p:sp>
        <p:nvSpPr>
          <p:cNvPr id="14" name="TextBox 13"/>
          <p:cNvSpPr txBox="1"/>
          <p:nvPr/>
        </p:nvSpPr>
        <p:spPr>
          <a:xfrm>
            <a:off x="381000" y="381000"/>
            <a:ext cx="7855436" cy="1077218"/>
          </a:xfrm>
          <a:prstGeom prst="rect">
            <a:avLst/>
          </a:prstGeom>
          <a:noFill/>
        </p:spPr>
        <p:txBody>
          <a:bodyPr wrap="none" rtlCol="0">
            <a:spAutoFit/>
          </a:bodyPr>
          <a:lstStyle/>
          <a:p>
            <a:r>
              <a:rPr lang="en-US" sz="3200" b="1" dirty="0" smtClean="0">
                <a:solidFill>
                  <a:schemeClr val="tx1">
                    <a:lumMod val="75000"/>
                    <a:lumOff val="25000"/>
                  </a:schemeClr>
                </a:solidFill>
                <a:latin typeface="Gill Sans"/>
                <a:cs typeface="Gill Sans"/>
              </a:rPr>
              <a:t>Potential Advantages of Self-defined </a:t>
            </a:r>
          </a:p>
          <a:p>
            <a:r>
              <a:rPr lang="en-US" sz="3200" b="1" dirty="0" smtClean="0">
                <a:solidFill>
                  <a:schemeClr val="tx1">
                    <a:lumMod val="75000"/>
                    <a:lumOff val="25000"/>
                  </a:schemeClr>
                </a:solidFill>
                <a:latin typeface="Gill Sans"/>
                <a:cs typeface="Gill Sans"/>
              </a:rPr>
              <a:t>Gestures…</a:t>
            </a:r>
            <a:endParaRPr lang="en-US" sz="3200" b="1" dirty="0">
              <a:solidFill>
                <a:schemeClr val="tx1">
                  <a:lumMod val="75000"/>
                  <a:lumOff val="25000"/>
                </a:schemeClr>
              </a:solidFill>
              <a:latin typeface="Gill Sans"/>
              <a:cs typeface="Gill Sans"/>
            </a:endParaRPr>
          </a:p>
        </p:txBody>
      </p:sp>
      <p:grpSp>
        <p:nvGrpSpPr>
          <p:cNvPr id="13" name="Group 12"/>
          <p:cNvGrpSpPr/>
          <p:nvPr/>
        </p:nvGrpSpPr>
        <p:grpSpPr>
          <a:xfrm>
            <a:off x="5562601" y="1377576"/>
            <a:ext cx="2673835" cy="4546600"/>
            <a:chOff x="4419600" y="1216764"/>
            <a:chExt cx="2370897" cy="3900237"/>
          </a:xfrm>
        </p:grpSpPr>
        <p:sp>
          <p:nvSpPr>
            <p:cNvPr id="16" name="Freeform 15"/>
            <p:cNvSpPr/>
            <p:nvPr/>
          </p:nvSpPr>
          <p:spPr>
            <a:xfrm>
              <a:off x="4419600" y="1216764"/>
              <a:ext cx="1612075" cy="1483976"/>
            </a:xfrm>
            <a:custGeom>
              <a:avLst/>
              <a:gdLst>
                <a:gd name="connsiteX0" fmla="*/ 0 w 1608660"/>
                <a:gd name="connsiteY0" fmla="*/ 493847 h 1481540"/>
                <a:gd name="connsiteX1" fmla="*/ 258737 w 1608660"/>
                <a:gd name="connsiteY1" fmla="*/ 329231 h 1481540"/>
                <a:gd name="connsiteX2" fmla="*/ 399866 w 1608660"/>
                <a:gd name="connsiteY2" fmla="*/ 235165 h 1481540"/>
                <a:gd name="connsiteX3" fmla="*/ 540995 w 1608660"/>
                <a:gd name="connsiteY3" fmla="*/ 117583 h 1481540"/>
                <a:gd name="connsiteX4" fmla="*/ 776211 w 1608660"/>
                <a:gd name="connsiteY4" fmla="*/ 47033 h 1481540"/>
                <a:gd name="connsiteX5" fmla="*/ 917340 w 1608660"/>
                <a:gd name="connsiteY5" fmla="*/ 0 h 1481540"/>
                <a:gd name="connsiteX6" fmla="*/ 1081991 w 1608660"/>
                <a:gd name="connsiteY6" fmla="*/ 47033 h 1481540"/>
                <a:gd name="connsiteX7" fmla="*/ 1129034 w 1608660"/>
                <a:gd name="connsiteY7" fmla="*/ 305715 h 1481540"/>
                <a:gd name="connsiteX8" fmla="*/ 870297 w 1608660"/>
                <a:gd name="connsiteY8" fmla="*/ 540880 h 1481540"/>
                <a:gd name="connsiteX9" fmla="*/ 776211 w 1608660"/>
                <a:gd name="connsiteY9" fmla="*/ 681979 h 1481540"/>
                <a:gd name="connsiteX10" fmla="*/ 635081 w 1608660"/>
                <a:gd name="connsiteY10" fmla="*/ 870111 h 1481540"/>
                <a:gd name="connsiteX11" fmla="*/ 611560 w 1608660"/>
                <a:gd name="connsiteY11" fmla="*/ 940660 h 1481540"/>
                <a:gd name="connsiteX12" fmla="*/ 682124 w 1608660"/>
                <a:gd name="connsiteY12" fmla="*/ 964177 h 1481540"/>
                <a:gd name="connsiteX13" fmla="*/ 870297 w 1608660"/>
                <a:gd name="connsiteY13" fmla="*/ 940660 h 1481540"/>
                <a:gd name="connsiteX14" fmla="*/ 1081991 w 1608660"/>
                <a:gd name="connsiteY14" fmla="*/ 893627 h 1481540"/>
                <a:gd name="connsiteX15" fmla="*/ 1528900 w 1608660"/>
                <a:gd name="connsiteY15" fmla="*/ 917144 h 1481540"/>
                <a:gd name="connsiteX16" fmla="*/ 1599465 w 1608660"/>
                <a:gd name="connsiteY16" fmla="*/ 964177 h 1481540"/>
                <a:gd name="connsiteX17" fmla="*/ 1505378 w 1608660"/>
                <a:gd name="connsiteY17" fmla="*/ 1246375 h 1481540"/>
                <a:gd name="connsiteX18" fmla="*/ 1411292 w 1608660"/>
                <a:gd name="connsiteY18" fmla="*/ 1387474 h 1481540"/>
                <a:gd name="connsiteX19" fmla="*/ 1387771 w 1608660"/>
                <a:gd name="connsiteY19" fmla="*/ 1481540 h 1481540"/>
                <a:gd name="connsiteX0" fmla="*/ 0 w 1608660"/>
                <a:gd name="connsiteY0" fmla="*/ 493847 h 1481540"/>
                <a:gd name="connsiteX1" fmla="*/ 258737 w 1608660"/>
                <a:gd name="connsiteY1" fmla="*/ 329231 h 1481540"/>
                <a:gd name="connsiteX2" fmla="*/ 540995 w 1608660"/>
                <a:gd name="connsiteY2" fmla="*/ 117583 h 1481540"/>
                <a:gd name="connsiteX3" fmla="*/ 776211 w 1608660"/>
                <a:gd name="connsiteY3" fmla="*/ 47033 h 1481540"/>
                <a:gd name="connsiteX4" fmla="*/ 917340 w 1608660"/>
                <a:gd name="connsiteY4" fmla="*/ 0 h 1481540"/>
                <a:gd name="connsiteX5" fmla="*/ 1081991 w 1608660"/>
                <a:gd name="connsiteY5" fmla="*/ 47033 h 1481540"/>
                <a:gd name="connsiteX6" fmla="*/ 1129034 w 1608660"/>
                <a:gd name="connsiteY6" fmla="*/ 305715 h 1481540"/>
                <a:gd name="connsiteX7" fmla="*/ 870297 w 1608660"/>
                <a:gd name="connsiteY7" fmla="*/ 540880 h 1481540"/>
                <a:gd name="connsiteX8" fmla="*/ 776211 w 1608660"/>
                <a:gd name="connsiteY8" fmla="*/ 681979 h 1481540"/>
                <a:gd name="connsiteX9" fmla="*/ 635081 w 1608660"/>
                <a:gd name="connsiteY9" fmla="*/ 870111 h 1481540"/>
                <a:gd name="connsiteX10" fmla="*/ 611560 w 1608660"/>
                <a:gd name="connsiteY10" fmla="*/ 940660 h 1481540"/>
                <a:gd name="connsiteX11" fmla="*/ 682124 w 1608660"/>
                <a:gd name="connsiteY11" fmla="*/ 964177 h 1481540"/>
                <a:gd name="connsiteX12" fmla="*/ 870297 w 1608660"/>
                <a:gd name="connsiteY12" fmla="*/ 940660 h 1481540"/>
                <a:gd name="connsiteX13" fmla="*/ 1081991 w 1608660"/>
                <a:gd name="connsiteY13" fmla="*/ 893627 h 1481540"/>
                <a:gd name="connsiteX14" fmla="*/ 1528900 w 1608660"/>
                <a:gd name="connsiteY14" fmla="*/ 917144 h 1481540"/>
                <a:gd name="connsiteX15" fmla="*/ 1599465 w 1608660"/>
                <a:gd name="connsiteY15" fmla="*/ 964177 h 1481540"/>
                <a:gd name="connsiteX16" fmla="*/ 1505378 w 1608660"/>
                <a:gd name="connsiteY16" fmla="*/ 1246375 h 1481540"/>
                <a:gd name="connsiteX17" fmla="*/ 1411292 w 1608660"/>
                <a:gd name="connsiteY17" fmla="*/ 1387474 h 1481540"/>
                <a:gd name="connsiteX18" fmla="*/ 1387771 w 1608660"/>
                <a:gd name="connsiteY18" fmla="*/ 1481540 h 1481540"/>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258737 w 1608660"/>
                <a:gd name="connsiteY1" fmla="*/ 331667 h 1483976"/>
                <a:gd name="connsiteX2" fmla="*/ 540995 w 1608660"/>
                <a:gd name="connsiteY2" fmla="*/ 120019 h 1483976"/>
                <a:gd name="connsiteX3" fmla="*/ 917340 w 1608660"/>
                <a:gd name="connsiteY3" fmla="*/ 2436 h 1483976"/>
                <a:gd name="connsiteX4" fmla="*/ 1081991 w 1608660"/>
                <a:gd name="connsiteY4" fmla="*/ 49469 h 1483976"/>
                <a:gd name="connsiteX5" fmla="*/ 1129034 w 1608660"/>
                <a:gd name="connsiteY5" fmla="*/ 308151 h 1483976"/>
                <a:gd name="connsiteX6" fmla="*/ 870297 w 1608660"/>
                <a:gd name="connsiteY6" fmla="*/ 543316 h 1483976"/>
                <a:gd name="connsiteX7" fmla="*/ 776211 w 1608660"/>
                <a:gd name="connsiteY7" fmla="*/ 684415 h 1483976"/>
                <a:gd name="connsiteX8" fmla="*/ 635081 w 1608660"/>
                <a:gd name="connsiteY8" fmla="*/ 872547 h 1483976"/>
                <a:gd name="connsiteX9" fmla="*/ 611560 w 1608660"/>
                <a:gd name="connsiteY9" fmla="*/ 943096 h 1483976"/>
                <a:gd name="connsiteX10" fmla="*/ 682124 w 1608660"/>
                <a:gd name="connsiteY10" fmla="*/ 966613 h 1483976"/>
                <a:gd name="connsiteX11" fmla="*/ 870297 w 1608660"/>
                <a:gd name="connsiteY11" fmla="*/ 943096 h 1483976"/>
                <a:gd name="connsiteX12" fmla="*/ 1081991 w 1608660"/>
                <a:gd name="connsiteY12" fmla="*/ 896063 h 1483976"/>
                <a:gd name="connsiteX13" fmla="*/ 1528900 w 1608660"/>
                <a:gd name="connsiteY13" fmla="*/ 919580 h 1483976"/>
                <a:gd name="connsiteX14" fmla="*/ 1599465 w 1608660"/>
                <a:gd name="connsiteY14" fmla="*/ 966613 h 1483976"/>
                <a:gd name="connsiteX15" fmla="*/ 1505378 w 1608660"/>
                <a:gd name="connsiteY15" fmla="*/ 1248811 h 1483976"/>
                <a:gd name="connsiteX16" fmla="*/ 1411292 w 1608660"/>
                <a:gd name="connsiteY16" fmla="*/ 1389910 h 1483976"/>
                <a:gd name="connsiteX17" fmla="*/ 1387771 w 1608660"/>
                <a:gd name="connsiteY17"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776211 w 1608660"/>
                <a:gd name="connsiteY6" fmla="*/ 684415 h 1483976"/>
                <a:gd name="connsiteX7" fmla="*/ 635081 w 1608660"/>
                <a:gd name="connsiteY7" fmla="*/ 872547 h 1483976"/>
                <a:gd name="connsiteX8" fmla="*/ 611560 w 1608660"/>
                <a:gd name="connsiteY8" fmla="*/ 943096 h 1483976"/>
                <a:gd name="connsiteX9" fmla="*/ 682124 w 1608660"/>
                <a:gd name="connsiteY9" fmla="*/ 966613 h 1483976"/>
                <a:gd name="connsiteX10" fmla="*/ 870297 w 1608660"/>
                <a:gd name="connsiteY10" fmla="*/ 943096 h 1483976"/>
                <a:gd name="connsiteX11" fmla="*/ 1081991 w 1608660"/>
                <a:gd name="connsiteY11" fmla="*/ 896063 h 1483976"/>
                <a:gd name="connsiteX12" fmla="*/ 1528900 w 1608660"/>
                <a:gd name="connsiteY12" fmla="*/ 919580 h 1483976"/>
                <a:gd name="connsiteX13" fmla="*/ 1599465 w 1608660"/>
                <a:gd name="connsiteY13" fmla="*/ 966613 h 1483976"/>
                <a:gd name="connsiteX14" fmla="*/ 1505378 w 1608660"/>
                <a:gd name="connsiteY14" fmla="*/ 1248811 h 1483976"/>
                <a:gd name="connsiteX15" fmla="*/ 1411292 w 1608660"/>
                <a:gd name="connsiteY15" fmla="*/ 1389910 h 1483976"/>
                <a:gd name="connsiteX16" fmla="*/ 1387771 w 1608660"/>
                <a:gd name="connsiteY16"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11560 w 1608660"/>
                <a:gd name="connsiteY7" fmla="*/ 943096 h 1483976"/>
                <a:gd name="connsiteX8" fmla="*/ 682124 w 1608660"/>
                <a:gd name="connsiteY8" fmla="*/ 966613 h 1483976"/>
                <a:gd name="connsiteX9" fmla="*/ 870297 w 1608660"/>
                <a:gd name="connsiteY9" fmla="*/ 943096 h 1483976"/>
                <a:gd name="connsiteX10" fmla="*/ 1081991 w 1608660"/>
                <a:gd name="connsiteY10" fmla="*/ 896063 h 1483976"/>
                <a:gd name="connsiteX11" fmla="*/ 1528900 w 1608660"/>
                <a:gd name="connsiteY11" fmla="*/ 919580 h 1483976"/>
                <a:gd name="connsiteX12" fmla="*/ 1599465 w 1608660"/>
                <a:gd name="connsiteY12" fmla="*/ 966613 h 1483976"/>
                <a:gd name="connsiteX13" fmla="*/ 1505378 w 1608660"/>
                <a:gd name="connsiteY13" fmla="*/ 1248811 h 1483976"/>
                <a:gd name="connsiteX14" fmla="*/ 1411292 w 1608660"/>
                <a:gd name="connsiteY14" fmla="*/ 1389910 h 1483976"/>
                <a:gd name="connsiteX15" fmla="*/ 1387771 w 1608660"/>
                <a:gd name="connsiteY15" fmla="*/ 1483976 h 1483976"/>
                <a:gd name="connsiteX0" fmla="*/ 0 w 1608660"/>
                <a:gd name="connsiteY0" fmla="*/ 496283 h 1483976"/>
                <a:gd name="connsiteX1" fmla="*/ 540995 w 1608660"/>
                <a:gd name="connsiteY1" fmla="*/ 120019 h 1483976"/>
                <a:gd name="connsiteX2" fmla="*/ 917340 w 1608660"/>
                <a:gd name="connsiteY2" fmla="*/ 2436 h 1483976"/>
                <a:gd name="connsiteX3" fmla="*/ 1081991 w 1608660"/>
                <a:gd name="connsiteY3" fmla="*/ 49469 h 1483976"/>
                <a:gd name="connsiteX4" fmla="*/ 1129034 w 1608660"/>
                <a:gd name="connsiteY4" fmla="*/ 308151 h 1483976"/>
                <a:gd name="connsiteX5" fmla="*/ 870297 w 1608660"/>
                <a:gd name="connsiteY5" fmla="*/ 543316 h 1483976"/>
                <a:gd name="connsiteX6" fmla="*/ 635081 w 1608660"/>
                <a:gd name="connsiteY6" fmla="*/ 872547 h 1483976"/>
                <a:gd name="connsiteX7" fmla="*/ 682124 w 1608660"/>
                <a:gd name="connsiteY7" fmla="*/ 966613 h 1483976"/>
                <a:gd name="connsiteX8" fmla="*/ 870297 w 1608660"/>
                <a:gd name="connsiteY8" fmla="*/ 943096 h 1483976"/>
                <a:gd name="connsiteX9" fmla="*/ 1081991 w 1608660"/>
                <a:gd name="connsiteY9" fmla="*/ 896063 h 1483976"/>
                <a:gd name="connsiteX10" fmla="*/ 1528900 w 1608660"/>
                <a:gd name="connsiteY10" fmla="*/ 919580 h 1483976"/>
                <a:gd name="connsiteX11" fmla="*/ 1599465 w 1608660"/>
                <a:gd name="connsiteY11" fmla="*/ 966613 h 1483976"/>
                <a:gd name="connsiteX12" fmla="*/ 1505378 w 1608660"/>
                <a:gd name="connsiteY12" fmla="*/ 1248811 h 1483976"/>
                <a:gd name="connsiteX13" fmla="*/ 1411292 w 1608660"/>
                <a:gd name="connsiteY13" fmla="*/ 1389910 h 1483976"/>
                <a:gd name="connsiteX14" fmla="*/ 1387771 w 1608660"/>
                <a:gd name="connsiteY14" fmla="*/ 1483976 h 1483976"/>
                <a:gd name="connsiteX0" fmla="*/ 0 w 1624557"/>
                <a:gd name="connsiteY0" fmla="*/ 496283 h 1483976"/>
                <a:gd name="connsiteX1" fmla="*/ 540995 w 1624557"/>
                <a:gd name="connsiteY1" fmla="*/ 120019 h 1483976"/>
                <a:gd name="connsiteX2" fmla="*/ 917340 w 1624557"/>
                <a:gd name="connsiteY2" fmla="*/ 2436 h 1483976"/>
                <a:gd name="connsiteX3" fmla="*/ 1081991 w 1624557"/>
                <a:gd name="connsiteY3" fmla="*/ 49469 h 1483976"/>
                <a:gd name="connsiteX4" fmla="*/ 1129034 w 1624557"/>
                <a:gd name="connsiteY4" fmla="*/ 308151 h 1483976"/>
                <a:gd name="connsiteX5" fmla="*/ 870297 w 1624557"/>
                <a:gd name="connsiteY5" fmla="*/ 543316 h 1483976"/>
                <a:gd name="connsiteX6" fmla="*/ 635081 w 1624557"/>
                <a:gd name="connsiteY6" fmla="*/ 872547 h 1483976"/>
                <a:gd name="connsiteX7" fmla="*/ 682124 w 1624557"/>
                <a:gd name="connsiteY7" fmla="*/ 966613 h 1483976"/>
                <a:gd name="connsiteX8" fmla="*/ 870297 w 1624557"/>
                <a:gd name="connsiteY8" fmla="*/ 943096 h 1483976"/>
                <a:gd name="connsiteX9" fmla="*/ 1081991 w 1624557"/>
                <a:gd name="connsiteY9" fmla="*/ 896063 h 1483976"/>
                <a:gd name="connsiteX10" fmla="*/ 1599465 w 1624557"/>
                <a:gd name="connsiteY10" fmla="*/ 966613 h 1483976"/>
                <a:gd name="connsiteX11" fmla="*/ 1505378 w 1624557"/>
                <a:gd name="connsiteY11" fmla="*/ 1248811 h 1483976"/>
                <a:gd name="connsiteX12" fmla="*/ 1411292 w 1624557"/>
                <a:gd name="connsiteY12" fmla="*/ 1389910 h 1483976"/>
                <a:gd name="connsiteX13" fmla="*/ 1387771 w 1624557"/>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870297 w 1612075"/>
                <a:gd name="connsiteY5" fmla="*/ 543316 h 1483976"/>
                <a:gd name="connsiteX6" fmla="*/ 635081 w 1612075"/>
                <a:gd name="connsiteY6" fmla="*/ 872547 h 1483976"/>
                <a:gd name="connsiteX7" fmla="*/ 682124 w 1612075"/>
                <a:gd name="connsiteY7" fmla="*/ 966613 h 1483976"/>
                <a:gd name="connsiteX8" fmla="*/ 870297 w 1612075"/>
                <a:gd name="connsiteY8" fmla="*/ 943096 h 1483976"/>
                <a:gd name="connsiteX9" fmla="*/ 1263425 w 1612075"/>
                <a:gd name="connsiteY9" fmla="*/ 884723 h 1483976"/>
                <a:gd name="connsiteX10" fmla="*/ 1599465 w 1612075"/>
                <a:gd name="connsiteY10" fmla="*/ 966613 h 1483976"/>
                <a:gd name="connsiteX11" fmla="*/ 1505378 w 1612075"/>
                <a:gd name="connsiteY11" fmla="*/ 1248811 h 1483976"/>
                <a:gd name="connsiteX12" fmla="*/ 1411292 w 1612075"/>
                <a:gd name="connsiteY12" fmla="*/ 1389910 h 1483976"/>
                <a:gd name="connsiteX13" fmla="*/ 1387771 w 1612075"/>
                <a:gd name="connsiteY13" fmla="*/ 1483976 h 1483976"/>
                <a:gd name="connsiteX0" fmla="*/ 0 w 1612075"/>
                <a:gd name="connsiteY0" fmla="*/ 496283 h 1483976"/>
                <a:gd name="connsiteX1" fmla="*/ 540995 w 1612075"/>
                <a:gd name="connsiteY1" fmla="*/ 120019 h 1483976"/>
                <a:gd name="connsiteX2" fmla="*/ 917340 w 1612075"/>
                <a:gd name="connsiteY2" fmla="*/ 2436 h 1483976"/>
                <a:gd name="connsiteX3" fmla="*/ 1081991 w 1612075"/>
                <a:gd name="connsiteY3" fmla="*/ 49469 h 1483976"/>
                <a:gd name="connsiteX4" fmla="*/ 1129034 w 1612075"/>
                <a:gd name="connsiteY4" fmla="*/ 308151 h 1483976"/>
                <a:gd name="connsiteX5" fmla="*/ 635081 w 1612075"/>
                <a:gd name="connsiteY5" fmla="*/ 872547 h 1483976"/>
                <a:gd name="connsiteX6" fmla="*/ 682124 w 1612075"/>
                <a:gd name="connsiteY6" fmla="*/ 966613 h 1483976"/>
                <a:gd name="connsiteX7" fmla="*/ 870297 w 1612075"/>
                <a:gd name="connsiteY7" fmla="*/ 943096 h 1483976"/>
                <a:gd name="connsiteX8" fmla="*/ 1263425 w 1612075"/>
                <a:gd name="connsiteY8" fmla="*/ 884723 h 1483976"/>
                <a:gd name="connsiteX9" fmla="*/ 1599465 w 1612075"/>
                <a:gd name="connsiteY9" fmla="*/ 966613 h 1483976"/>
                <a:gd name="connsiteX10" fmla="*/ 1505378 w 1612075"/>
                <a:gd name="connsiteY10" fmla="*/ 1248811 h 1483976"/>
                <a:gd name="connsiteX11" fmla="*/ 1411292 w 1612075"/>
                <a:gd name="connsiteY11" fmla="*/ 1389910 h 1483976"/>
                <a:gd name="connsiteX12" fmla="*/ 1387771 w 1612075"/>
                <a:gd name="connsiteY12" fmla="*/ 1483976 h 148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075" h="1483976">
                  <a:moveTo>
                    <a:pt x="0" y="496283"/>
                  </a:moveTo>
                  <a:cubicBezTo>
                    <a:pt x="112707" y="417895"/>
                    <a:pt x="388105" y="202327"/>
                    <a:pt x="540995" y="120019"/>
                  </a:cubicBezTo>
                  <a:cubicBezTo>
                    <a:pt x="693885" y="37711"/>
                    <a:pt x="827174" y="14194"/>
                    <a:pt x="917340" y="2436"/>
                  </a:cubicBezTo>
                  <a:cubicBezTo>
                    <a:pt x="1007506" y="-9322"/>
                    <a:pt x="1030936" y="23947"/>
                    <a:pt x="1081991" y="49469"/>
                  </a:cubicBezTo>
                  <a:cubicBezTo>
                    <a:pt x="1183987" y="100456"/>
                    <a:pt x="1203519" y="170971"/>
                    <a:pt x="1129034" y="308151"/>
                  </a:cubicBezTo>
                  <a:cubicBezTo>
                    <a:pt x="1054549" y="445331"/>
                    <a:pt x="709566" y="762803"/>
                    <a:pt x="635081" y="872547"/>
                  </a:cubicBezTo>
                  <a:cubicBezTo>
                    <a:pt x="603719" y="943096"/>
                    <a:pt x="642921" y="954855"/>
                    <a:pt x="682124" y="966613"/>
                  </a:cubicBezTo>
                  <a:cubicBezTo>
                    <a:pt x="745336" y="966613"/>
                    <a:pt x="773414" y="956744"/>
                    <a:pt x="870297" y="943096"/>
                  </a:cubicBezTo>
                  <a:cubicBezTo>
                    <a:pt x="967180" y="929448"/>
                    <a:pt x="1141897" y="880804"/>
                    <a:pt x="1263425" y="884723"/>
                  </a:cubicBezTo>
                  <a:cubicBezTo>
                    <a:pt x="1384953" y="888642"/>
                    <a:pt x="1559140" y="905932"/>
                    <a:pt x="1599465" y="966613"/>
                  </a:cubicBezTo>
                  <a:cubicBezTo>
                    <a:pt x="1639790" y="1027294"/>
                    <a:pt x="1576660" y="1147002"/>
                    <a:pt x="1505378" y="1248811"/>
                  </a:cubicBezTo>
                  <a:cubicBezTo>
                    <a:pt x="1472955" y="1295119"/>
                    <a:pt x="1411292" y="1389910"/>
                    <a:pt x="1411292" y="1389910"/>
                  </a:cubicBezTo>
                  <a:cubicBezTo>
                    <a:pt x="1385292" y="1467896"/>
                    <a:pt x="1387771" y="1435670"/>
                    <a:pt x="1387771" y="1483976"/>
                  </a:cubicBezTo>
                </a:path>
              </a:pathLst>
            </a:custGeom>
            <a:ln w="177800" cmpd="sng"/>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pic>
          <p:nvPicPr>
            <p:cNvPr id="17" name="Picture 16"/>
            <p:cNvPicPr>
              <a:picLocks noChangeAspect="1"/>
            </p:cNvPicPr>
            <p:nvPr/>
          </p:nvPicPr>
          <p:blipFill>
            <a:blip r:embed="rId3">
              <a:clrChange>
                <a:clrFrom>
                  <a:srgbClr val="FFFFFF"/>
                </a:clrFrom>
                <a:clrTo>
                  <a:srgbClr val="FFFFFF">
                    <a:alpha val="0"/>
                  </a:srgbClr>
                </a:clrTo>
              </a:clrChange>
            </a:blip>
            <a:stretch>
              <a:fillRect/>
            </a:stretch>
          </p:blipFill>
          <p:spPr>
            <a:xfrm>
              <a:off x="5008306" y="2311913"/>
              <a:ext cx="1782191" cy="2805088"/>
            </a:xfrm>
            <a:prstGeom prst="rect">
              <a:avLst/>
            </a:prstGeom>
          </p:spPr>
        </p:pic>
      </p:grpSp>
    </p:spTree>
    <p:extLst>
      <p:ext uri="{BB962C8B-B14F-4D97-AF65-F5344CB8AC3E}">
        <p14:creationId xmlns:p14="http://schemas.microsoft.com/office/powerpoint/2010/main" val="1811599014"/>
      </p:ext>
    </p:extLst>
  </p:cSld>
  <p:clrMapOvr>
    <a:masterClrMapping/>
  </p:clrMapOvr>
  <mc:AlternateContent xmlns:mc="http://schemas.openxmlformats.org/markup-compatibility/2006" xmlns:p14="http://schemas.microsoft.com/office/powerpoint/2010/main">
    <mc:Choice Requires="p14">
      <p:transition spd="slow" p14:dur="2000" advTm="9257"/>
    </mc:Choice>
    <mc:Fallback xmlns="">
      <p:transition xmlns:p14="http://schemas.microsoft.com/office/powerpoint/2010/main" spd="slow" advTm="9257"/>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descr="https://mail-attachment.googleusercontent.com/attachment/u/0/?saduie=AG9B_P_Cdke9fgICVu-Awe7V8exY&amp;attid=0.1&amp;disp=emb&amp;view=att&amp;th=139c53fa0a110cea"/>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pPr fontAlgn="base">
              <a:spcBef>
                <a:spcPct val="0"/>
              </a:spcBef>
              <a:spcAft>
                <a:spcPct val="0"/>
              </a:spcAft>
            </a:pPr>
            <a:endParaRPr lang="en-US">
              <a:latin typeface="Gill Sans"/>
              <a:cs typeface="Gill Sans"/>
            </a:endParaRPr>
          </a:p>
        </p:txBody>
      </p:sp>
      <p:sp>
        <p:nvSpPr>
          <p:cNvPr id="5" name="Text Box 5"/>
          <p:cNvSpPr txBox="1">
            <a:spLocks noChangeArrowheads="1"/>
          </p:cNvSpPr>
          <p:nvPr/>
        </p:nvSpPr>
        <p:spPr bwMode="auto">
          <a:xfrm>
            <a:off x="0" y="1143000"/>
            <a:ext cx="9144980" cy="1323439"/>
          </a:xfrm>
          <a:prstGeom prst="rect">
            <a:avLst/>
          </a:prstGeom>
          <a:solidFill>
            <a:schemeClr val="accent5">
              <a:lumMod val="75000"/>
              <a:alpha val="31000"/>
            </a:schemeClr>
          </a:solidFill>
          <a:ln w="9525">
            <a:noFill/>
            <a:miter lim="800000"/>
            <a:headEnd/>
            <a:tailEnd/>
          </a:ln>
        </p:spPr>
        <p:txBody>
          <a:bodyPr wrap="square">
            <a:noAutofit/>
          </a:bodyPr>
          <a:lstStyle/>
          <a:p>
            <a:pPr fontAlgn="base">
              <a:spcBef>
                <a:spcPct val="0"/>
              </a:spcBef>
              <a:spcAft>
                <a:spcPct val="0"/>
              </a:spcAft>
            </a:pPr>
            <a:endParaRPr lang="en-US" sz="4000" dirty="0" smtClean="0">
              <a:solidFill>
                <a:schemeClr val="tx1">
                  <a:lumMod val="85000"/>
                  <a:lumOff val="15000"/>
                </a:schemeClr>
              </a:solidFill>
              <a:latin typeface="Gill Sans Light"/>
              <a:cs typeface="Gill Sans Light"/>
            </a:endParaRPr>
          </a:p>
        </p:txBody>
      </p:sp>
      <p:sp>
        <p:nvSpPr>
          <p:cNvPr id="10" name="Rectangle 9"/>
          <p:cNvSpPr/>
          <p:nvPr/>
        </p:nvSpPr>
        <p:spPr>
          <a:xfrm>
            <a:off x="5898392" y="2373981"/>
            <a:ext cx="2721268" cy="461665"/>
          </a:xfrm>
          <a:prstGeom prst="rect">
            <a:avLst/>
          </a:prstGeom>
        </p:spPr>
        <p:txBody>
          <a:bodyPr wrap="none">
            <a:spAutoFit/>
          </a:bodyPr>
          <a:lstStyle/>
          <a:p>
            <a:r>
              <a:rPr lang="en-US" sz="2400" dirty="0" smtClean="0">
                <a:solidFill>
                  <a:schemeClr val="tx1">
                    <a:lumMod val="75000"/>
                    <a:lumOff val="25000"/>
                  </a:schemeClr>
                </a:solidFill>
                <a:latin typeface="Gill Sans Light"/>
                <a:cs typeface="Gill Sans Light"/>
              </a:rPr>
              <a:t>[</a:t>
            </a:r>
            <a:r>
              <a:rPr lang="en-US" sz="2400" dirty="0" err="1" smtClean="0">
                <a:solidFill>
                  <a:schemeClr val="tx1">
                    <a:lumMod val="75000"/>
                    <a:lumOff val="25000"/>
                  </a:schemeClr>
                </a:solidFill>
                <a:latin typeface="Gill Sans Light"/>
                <a:cs typeface="Gill Sans Light"/>
              </a:rPr>
              <a:t>Nacenta</a:t>
            </a:r>
            <a:r>
              <a:rPr lang="en-US" sz="2400" dirty="0" smtClean="0">
                <a:solidFill>
                  <a:schemeClr val="tx1">
                    <a:lumMod val="75000"/>
                    <a:lumOff val="25000"/>
                  </a:schemeClr>
                </a:solidFill>
                <a:latin typeface="Gill Sans Light"/>
                <a:cs typeface="Gill Sans Light"/>
              </a:rPr>
              <a:t> </a:t>
            </a:r>
            <a:r>
              <a:rPr lang="en-US" sz="2400" dirty="0">
                <a:solidFill>
                  <a:schemeClr val="tx1">
                    <a:lumMod val="75000"/>
                    <a:lumOff val="25000"/>
                  </a:schemeClr>
                </a:solidFill>
                <a:latin typeface="Gill Sans Light"/>
                <a:cs typeface="Gill Sans Light"/>
              </a:rPr>
              <a:t>et al. </a:t>
            </a:r>
            <a:r>
              <a:rPr lang="en-US" sz="2400" dirty="0" smtClean="0">
                <a:solidFill>
                  <a:schemeClr val="tx1">
                    <a:lumMod val="75000"/>
                    <a:lumOff val="25000"/>
                  </a:schemeClr>
                </a:solidFill>
                <a:latin typeface="Gill Sans Light"/>
                <a:cs typeface="Gill Sans Light"/>
              </a:rPr>
              <a:t>2013]</a:t>
            </a:r>
            <a:endParaRPr lang="en-US" sz="2400" dirty="0">
              <a:solidFill>
                <a:schemeClr val="tx1">
                  <a:lumMod val="75000"/>
                  <a:lumOff val="25000"/>
                </a:schemeClr>
              </a:solidFill>
              <a:latin typeface="Gill Sans Light"/>
              <a:cs typeface="Gill Sans Light"/>
            </a:endParaRPr>
          </a:p>
        </p:txBody>
      </p:sp>
      <p:sp>
        <p:nvSpPr>
          <p:cNvPr id="19" name="Text Box 8"/>
          <p:cNvSpPr txBox="1">
            <a:spLocks noChangeArrowheads="1"/>
          </p:cNvSpPr>
          <p:nvPr/>
        </p:nvSpPr>
        <p:spPr bwMode="auto">
          <a:xfrm>
            <a:off x="405054" y="152400"/>
            <a:ext cx="3878436" cy="92333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5400" dirty="0" err="1">
                <a:solidFill>
                  <a:schemeClr val="tx1">
                    <a:lumMod val="75000"/>
                    <a:lumOff val="25000"/>
                  </a:schemeClr>
                </a:solidFill>
                <a:latin typeface="Gill Sans"/>
                <a:cs typeface="Gill Sans"/>
              </a:rPr>
              <a:t>Memorability</a:t>
            </a:r>
            <a:endParaRPr lang="en-US" sz="5400" dirty="0">
              <a:solidFill>
                <a:schemeClr val="tx1">
                  <a:lumMod val="75000"/>
                  <a:lumOff val="25000"/>
                </a:schemeClr>
              </a:solidFill>
              <a:latin typeface="Gill Sans"/>
              <a:cs typeface="Gill Sans"/>
            </a:endParaRPr>
          </a:p>
        </p:txBody>
      </p:sp>
      <p:sp>
        <p:nvSpPr>
          <p:cNvPr id="23" name="Slide Number Placeholder 22"/>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pic>
        <p:nvPicPr>
          <p:cNvPr id="2" name="Picture 1"/>
          <p:cNvPicPr>
            <a:picLocks/>
          </p:cNvPicPr>
          <p:nvPr/>
        </p:nvPicPr>
        <p:blipFill>
          <a:blip r:embed="rId3"/>
          <a:stretch>
            <a:fillRect/>
          </a:stretch>
        </p:blipFill>
        <p:spPr>
          <a:xfrm>
            <a:off x="4368890" y="3072097"/>
            <a:ext cx="4389120" cy="3291840"/>
          </a:xfrm>
          <a:prstGeom prst="rect">
            <a:avLst/>
          </a:prstGeom>
          <a:ln>
            <a:noFill/>
          </a:ln>
          <a:effectLst>
            <a:softEdge rad="112500"/>
          </a:effectLst>
        </p:spPr>
      </p:pic>
      <p:sp>
        <p:nvSpPr>
          <p:cNvPr id="8" name="Text Box 5"/>
          <p:cNvSpPr txBox="1">
            <a:spLocks noChangeArrowheads="1"/>
          </p:cNvSpPr>
          <p:nvPr/>
        </p:nvSpPr>
        <p:spPr bwMode="auto">
          <a:xfrm>
            <a:off x="405054" y="1109576"/>
            <a:ext cx="8403926" cy="1323439"/>
          </a:xfrm>
          <a:prstGeom prst="rect">
            <a:avLst/>
          </a:prstGeom>
          <a:noFill/>
          <a:ln w="9525">
            <a:noFill/>
            <a:miter lim="800000"/>
            <a:headEnd/>
            <a:tailEnd/>
          </a:ln>
        </p:spPr>
        <p:txBody>
          <a:bodyPr wrap="square">
            <a:spAutoFit/>
          </a:bodyPr>
          <a:lstStyle/>
          <a:p>
            <a:pPr fontAlgn="base">
              <a:spcBef>
                <a:spcPct val="0"/>
              </a:spcBef>
              <a:spcAft>
                <a:spcPct val="0"/>
              </a:spcAft>
            </a:pPr>
            <a:r>
              <a:rPr lang="en-US" sz="4000" dirty="0" smtClean="0">
                <a:solidFill>
                  <a:schemeClr val="tx1">
                    <a:lumMod val="85000"/>
                    <a:lumOff val="15000"/>
                  </a:schemeClr>
                </a:solidFill>
                <a:latin typeface="Gill Sans Light"/>
                <a:cs typeface="Gill Sans Light"/>
              </a:rPr>
              <a:t>Self-defined gestures </a:t>
            </a:r>
            <a:r>
              <a:rPr lang="en-US" sz="4000" dirty="0" smtClean="0">
                <a:solidFill>
                  <a:schemeClr val="tx1">
                    <a:lumMod val="85000"/>
                    <a:lumOff val="15000"/>
                  </a:schemeClr>
                </a:solidFill>
                <a:latin typeface="Gill Sans"/>
                <a:cs typeface="Gill Sans"/>
              </a:rPr>
              <a:t>improve memorability </a:t>
            </a:r>
            <a:r>
              <a:rPr lang="en-US" sz="4000" dirty="0" smtClean="0">
                <a:solidFill>
                  <a:schemeClr val="tx1">
                    <a:lumMod val="85000"/>
                    <a:lumOff val="15000"/>
                  </a:schemeClr>
                </a:solidFill>
                <a:latin typeface="Gill Sans Light"/>
                <a:cs typeface="Gill Sans Light"/>
              </a:rPr>
              <a:t>over predefined gestures</a:t>
            </a:r>
          </a:p>
        </p:txBody>
      </p:sp>
    </p:spTree>
    <p:extLst>
      <p:ext uri="{BB962C8B-B14F-4D97-AF65-F5344CB8AC3E}">
        <p14:creationId xmlns:p14="http://schemas.microsoft.com/office/powerpoint/2010/main" val="2171209763"/>
      </p:ext>
    </p:extLst>
  </p:cSld>
  <p:clrMapOvr>
    <a:masterClrMapping/>
  </p:clrMapOvr>
  <mc:AlternateContent xmlns:mc="http://schemas.openxmlformats.org/markup-compatibility/2006" xmlns:p14="http://schemas.microsoft.com/office/powerpoint/2010/main">
    <mc:Choice Requires="p14">
      <p:transition spd="slow" p14:dur="2000" advTm="30308"/>
    </mc:Choice>
    <mc:Fallback xmlns="">
      <p:transition xmlns:p14="http://schemas.microsoft.com/office/powerpoint/2010/main" spd="slow" advTm="30308"/>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5"/>
          <p:cNvSpPr txBox="1">
            <a:spLocks noChangeArrowheads="1"/>
          </p:cNvSpPr>
          <p:nvPr/>
        </p:nvSpPr>
        <p:spPr bwMode="auto">
          <a:xfrm>
            <a:off x="0" y="1143000"/>
            <a:ext cx="9144980" cy="1323439"/>
          </a:xfrm>
          <a:prstGeom prst="rect">
            <a:avLst/>
          </a:prstGeom>
          <a:solidFill>
            <a:schemeClr val="accent5">
              <a:lumMod val="75000"/>
              <a:alpha val="30000"/>
            </a:schemeClr>
          </a:solidFill>
          <a:ln w="9525">
            <a:noFill/>
            <a:miter lim="800000"/>
            <a:headEnd/>
            <a:tailEnd/>
          </a:ln>
        </p:spPr>
        <p:txBody>
          <a:bodyPr wrap="square">
            <a:spAutoFit/>
          </a:bodyPr>
          <a:lstStyle/>
          <a:p>
            <a:pPr fontAlgn="base">
              <a:spcBef>
                <a:spcPct val="0"/>
              </a:spcBef>
              <a:spcAft>
                <a:spcPct val="0"/>
              </a:spcAft>
            </a:pPr>
            <a:endParaRPr lang="en-US" sz="4000" dirty="0" smtClean="0">
              <a:solidFill>
                <a:schemeClr val="tx1">
                  <a:lumMod val="85000"/>
                  <a:lumOff val="15000"/>
                </a:schemeClr>
              </a:solidFill>
              <a:latin typeface="Gill Sans Light"/>
              <a:cs typeface="Gill Sans Light"/>
            </a:endParaRPr>
          </a:p>
          <a:p>
            <a:pPr fontAlgn="base">
              <a:spcBef>
                <a:spcPct val="0"/>
              </a:spcBef>
              <a:spcAft>
                <a:spcPct val="0"/>
              </a:spcAft>
            </a:pPr>
            <a:endParaRPr lang="en-US" sz="4000" dirty="0" smtClean="0">
              <a:solidFill>
                <a:schemeClr val="tx1">
                  <a:lumMod val="85000"/>
                  <a:lumOff val="15000"/>
                </a:schemeClr>
              </a:solidFill>
              <a:latin typeface="Gill Sans Light"/>
              <a:cs typeface="Gill Sans Light"/>
            </a:endParaRPr>
          </a:p>
        </p:txBody>
      </p:sp>
      <p:sp>
        <p:nvSpPr>
          <p:cNvPr id="5" name="Rectangle 4"/>
          <p:cNvSpPr/>
          <p:nvPr/>
        </p:nvSpPr>
        <p:spPr>
          <a:xfrm>
            <a:off x="5973855" y="2380611"/>
            <a:ext cx="2644925" cy="461665"/>
          </a:xfrm>
          <a:prstGeom prst="rect">
            <a:avLst/>
          </a:prstGeom>
        </p:spPr>
        <p:txBody>
          <a:bodyPr wrap="none">
            <a:spAutoFit/>
          </a:bodyPr>
          <a:lstStyle/>
          <a:p>
            <a:r>
              <a:rPr lang="en-US" sz="2400" dirty="0" smtClean="0">
                <a:solidFill>
                  <a:schemeClr val="tx1">
                    <a:lumMod val="75000"/>
                    <a:lumOff val="25000"/>
                  </a:schemeClr>
                </a:solidFill>
                <a:latin typeface="Gill Sans Light"/>
                <a:cs typeface="Gill Sans Light"/>
              </a:rPr>
              <a:t>[</a:t>
            </a:r>
            <a:r>
              <a:rPr lang="en-US" sz="2400" dirty="0" err="1" smtClean="0">
                <a:solidFill>
                  <a:schemeClr val="tx1">
                    <a:lumMod val="75000"/>
                    <a:lumOff val="25000"/>
                  </a:schemeClr>
                </a:solidFill>
                <a:latin typeface="Gill Sans Light"/>
                <a:cs typeface="Gill Sans Light"/>
              </a:rPr>
              <a:t>Ouyang</a:t>
            </a:r>
            <a:r>
              <a:rPr lang="en-US" sz="2400" dirty="0" smtClean="0">
                <a:solidFill>
                  <a:schemeClr val="tx1">
                    <a:lumMod val="75000"/>
                    <a:lumOff val="25000"/>
                  </a:schemeClr>
                </a:solidFill>
                <a:latin typeface="Gill Sans Light"/>
                <a:cs typeface="Gill Sans Light"/>
              </a:rPr>
              <a:t> </a:t>
            </a:r>
            <a:r>
              <a:rPr lang="en-US" sz="2400" dirty="0">
                <a:solidFill>
                  <a:schemeClr val="tx1">
                    <a:lumMod val="75000"/>
                    <a:lumOff val="25000"/>
                  </a:schemeClr>
                </a:solidFill>
                <a:latin typeface="Gill Sans Light"/>
                <a:cs typeface="Gill Sans Light"/>
              </a:rPr>
              <a:t>et al. </a:t>
            </a:r>
            <a:r>
              <a:rPr lang="en-US" sz="2400" dirty="0" smtClean="0">
                <a:solidFill>
                  <a:schemeClr val="tx1">
                    <a:lumMod val="75000"/>
                    <a:lumOff val="25000"/>
                  </a:schemeClr>
                </a:solidFill>
                <a:latin typeface="Gill Sans Light"/>
                <a:cs typeface="Gill Sans Light"/>
              </a:rPr>
              <a:t>2012]</a:t>
            </a:r>
            <a:endParaRPr lang="en-US" sz="2400" dirty="0">
              <a:solidFill>
                <a:schemeClr val="tx1">
                  <a:lumMod val="75000"/>
                  <a:lumOff val="25000"/>
                </a:schemeClr>
              </a:solidFill>
              <a:latin typeface="Gill Sans Light"/>
              <a:cs typeface="Gill Sans Light"/>
            </a:endParaRPr>
          </a:p>
        </p:txBody>
      </p:sp>
      <p:pic>
        <p:nvPicPr>
          <p:cNvPr id="6" name="Picture 5"/>
          <p:cNvPicPr>
            <a:picLocks/>
          </p:cNvPicPr>
          <p:nvPr/>
        </p:nvPicPr>
        <p:blipFill>
          <a:blip r:embed="rId3"/>
          <a:stretch>
            <a:fillRect/>
          </a:stretch>
        </p:blipFill>
        <p:spPr>
          <a:xfrm>
            <a:off x="4324312" y="3211995"/>
            <a:ext cx="4389120" cy="3291840"/>
          </a:xfrm>
          <a:prstGeom prst="rect">
            <a:avLst/>
          </a:prstGeom>
          <a:effectLst>
            <a:softEdge rad="127000"/>
          </a:effectLst>
        </p:spPr>
      </p:pic>
      <p:sp>
        <p:nvSpPr>
          <p:cNvPr id="9" name="Text Box 8"/>
          <p:cNvSpPr txBox="1">
            <a:spLocks noChangeArrowheads="1"/>
          </p:cNvSpPr>
          <p:nvPr/>
        </p:nvSpPr>
        <p:spPr bwMode="auto">
          <a:xfrm>
            <a:off x="304800" y="152400"/>
            <a:ext cx="2800767" cy="923330"/>
          </a:xfrm>
          <a:prstGeom prst="rect">
            <a:avLst/>
          </a:prstGeom>
          <a:noFill/>
          <a:ln w="9525">
            <a:noFill/>
            <a:miter lim="800000"/>
            <a:headEnd/>
            <a:tailEnd/>
          </a:ln>
        </p:spPr>
        <p:txBody>
          <a:bodyPr wrap="none">
            <a:spAutoFit/>
          </a:bodyPr>
          <a:lstStyle/>
          <a:p>
            <a:pPr fontAlgn="base">
              <a:spcBef>
                <a:spcPct val="0"/>
              </a:spcBef>
              <a:spcAft>
                <a:spcPct val="0"/>
              </a:spcAft>
            </a:pPr>
            <a:r>
              <a:rPr lang="en-US" sz="5400" dirty="0" smtClean="0">
                <a:solidFill>
                  <a:srgbClr val="404040"/>
                </a:solidFill>
                <a:latin typeface="Gill Sans"/>
                <a:cs typeface="Gill Sans"/>
              </a:rPr>
              <a:t>Efficiency</a:t>
            </a:r>
            <a:endParaRPr lang="en-US" sz="5400" dirty="0">
              <a:solidFill>
                <a:srgbClr val="404040"/>
              </a:solidFill>
              <a:latin typeface="Gill Sans"/>
              <a:cs typeface="Gill Sans"/>
            </a:endParaRPr>
          </a:p>
        </p:txBody>
      </p:sp>
      <p:sp>
        <p:nvSpPr>
          <p:cNvPr id="11" name="Slide Number Placeholder 10"/>
          <p:cNvSpPr>
            <a:spLocks noGrp="1"/>
          </p:cNvSpPr>
          <p:nvPr>
            <p:ph type="sldNum" sz="quarter" idx="4294967295"/>
          </p:nvPr>
        </p:nvSpPr>
        <p:spPr>
          <a:xfrm>
            <a:off x="6553200" y="6356351"/>
            <a:ext cx="2133600" cy="365125"/>
          </a:xfrm>
          <a:prstGeom prst="rect">
            <a:avLst/>
          </a:prstGeom>
        </p:spPr>
        <p:txBody>
          <a:bodyPr/>
          <a:lstStyle/>
          <a:p>
            <a:pPr>
              <a:defRPr/>
            </a:pPr>
            <a:r>
              <a:rPr lang="en-US" smtClean="0"/>
              <a:t></a:t>
            </a:r>
            <a:endParaRPr lang="en-US"/>
          </a:p>
        </p:txBody>
      </p:sp>
      <p:sp>
        <p:nvSpPr>
          <p:cNvPr id="13" name="Text Box 5"/>
          <p:cNvSpPr txBox="1">
            <a:spLocks noChangeArrowheads="1"/>
          </p:cNvSpPr>
          <p:nvPr/>
        </p:nvSpPr>
        <p:spPr bwMode="auto">
          <a:xfrm>
            <a:off x="304800" y="1158110"/>
            <a:ext cx="7992430" cy="1323439"/>
          </a:xfrm>
          <a:prstGeom prst="rect">
            <a:avLst/>
          </a:prstGeom>
          <a:solidFill>
            <a:schemeClr val="accent5">
              <a:lumMod val="75000"/>
              <a:alpha val="0"/>
            </a:schemeClr>
          </a:solidFill>
          <a:ln w="9525">
            <a:noFill/>
            <a:miter lim="800000"/>
            <a:headEnd/>
            <a:tailEnd/>
          </a:ln>
        </p:spPr>
        <p:txBody>
          <a:bodyPr wrap="square">
            <a:spAutoFit/>
          </a:bodyPr>
          <a:lstStyle/>
          <a:p>
            <a:pPr fontAlgn="base">
              <a:spcBef>
                <a:spcPct val="0"/>
              </a:spcBef>
              <a:spcAft>
                <a:spcPct val="0"/>
              </a:spcAft>
            </a:pPr>
            <a:r>
              <a:rPr lang="en-US" sz="4000" dirty="0" smtClean="0">
                <a:solidFill>
                  <a:schemeClr val="tx1">
                    <a:lumMod val="85000"/>
                    <a:lumOff val="15000"/>
                  </a:schemeClr>
                </a:solidFill>
                <a:latin typeface="Gill Sans Light"/>
                <a:cs typeface="Gill Sans Light"/>
              </a:rPr>
              <a:t>Gestural </a:t>
            </a:r>
            <a:r>
              <a:rPr lang="en-US" sz="4000" dirty="0" smtClean="0">
                <a:solidFill>
                  <a:schemeClr val="tx1">
                    <a:lumMod val="85000"/>
                    <a:lumOff val="15000"/>
                  </a:schemeClr>
                </a:solidFill>
                <a:latin typeface="Gill Sans"/>
                <a:cs typeface="Gill Sans"/>
              </a:rPr>
              <a:t>shortcuts</a:t>
            </a:r>
            <a:r>
              <a:rPr lang="en-US" sz="4000" dirty="0" smtClean="0">
                <a:solidFill>
                  <a:schemeClr val="tx1">
                    <a:lumMod val="85000"/>
                    <a:lumOff val="15000"/>
                  </a:schemeClr>
                </a:solidFill>
                <a:latin typeface="Gill Sans Light"/>
                <a:cs typeface="Gill Sans Light"/>
              </a:rPr>
              <a:t> can be used as an efficient mean of accessing information</a:t>
            </a:r>
          </a:p>
        </p:txBody>
      </p:sp>
    </p:spTree>
    <p:extLst>
      <p:ext uri="{BB962C8B-B14F-4D97-AF65-F5344CB8AC3E}">
        <p14:creationId xmlns:p14="http://schemas.microsoft.com/office/powerpoint/2010/main" val="3798137183"/>
      </p:ext>
    </p:extLst>
  </p:cSld>
  <p:clrMapOvr>
    <a:masterClrMapping/>
  </p:clrMapOvr>
  <mc:AlternateContent xmlns:mc="http://schemas.openxmlformats.org/markup-compatibility/2006" xmlns:p14="http://schemas.microsoft.com/office/powerpoint/2010/main">
    <mc:Choice Requires="p14">
      <p:transition spd="slow" p14:dur="2000" advTm="24445"/>
    </mc:Choice>
    <mc:Fallback xmlns="">
      <p:transition xmlns:p14="http://schemas.microsoft.com/office/powerpoint/2010/main" spd="slow" advTm="24445"/>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7.6"/>
</p:tagLst>
</file>

<file path=ppt/tags/tag10.xml><?xml version="1.0" encoding="utf-8"?>
<p:tagLst xmlns:a="http://schemas.openxmlformats.org/drawingml/2006/main" xmlns:r="http://schemas.openxmlformats.org/officeDocument/2006/relationships" xmlns:p="http://schemas.openxmlformats.org/presentationml/2006/main">
  <p:tag name="TIMING" val="|27"/>
</p:tagLst>
</file>

<file path=ppt/tags/tag11.xml><?xml version="1.0" encoding="utf-8"?>
<p:tagLst xmlns:a="http://schemas.openxmlformats.org/drawingml/2006/main" xmlns:r="http://schemas.openxmlformats.org/officeDocument/2006/relationships" xmlns:p="http://schemas.openxmlformats.org/presentationml/2006/main">
  <p:tag name="TIMING" val="|28"/>
</p:tagLst>
</file>

<file path=ppt/tags/tag12.xml><?xml version="1.0" encoding="utf-8"?>
<p:tagLst xmlns:a="http://schemas.openxmlformats.org/drawingml/2006/main" xmlns:r="http://schemas.openxmlformats.org/officeDocument/2006/relationships" xmlns:p="http://schemas.openxmlformats.org/presentationml/2006/main">
  <p:tag name="TIMING" val="|17.5|11.4|37.9"/>
</p:tagLst>
</file>

<file path=ppt/tags/tag13.xml><?xml version="1.0" encoding="utf-8"?>
<p:tagLst xmlns:a="http://schemas.openxmlformats.org/drawingml/2006/main" xmlns:r="http://schemas.openxmlformats.org/officeDocument/2006/relationships" xmlns:p="http://schemas.openxmlformats.org/presentationml/2006/main">
  <p:tag name="TIMING" val="|1.3|1.5|4.3"/>
</p:tagLst>
</file>

<file path=ppt/tags/tag14.xml><?xml version="1.0" encoding="utf-8"?>
<p:tagLst xmlns:a="http://schemas.openxmlformats.org/drawingml/2006/main" xmlns:r="http://schemas.openxmlformats.org/officeDocument/2006/relationships" xmlns:p="http://schemas.openxmlformats.org/presentationml/2006/main">
  <p:tag name="TIMING" val="|1.3|1.5|4.3"/>
</p:tagLst>
</file>

<file path=ppt/tags/tag15.xml><?xml version="1.0" encoding="utf-8"?>
<p:tagLst xmlns:a="http://schemas.openxmlformats.org/drawingml/2006/main" xmlns:r="http://schemas.openxmlformats.org/officeDocument/2006/relationships" xmlns:p="http://schemas.openxmlformats.org/presentationml/2006/main">
  <p:tag name="TIMING" val="|1.3|1.5|4.3"/>
</p:tagLst>
</file>

<file path=ppt/tags/tag2.xml><?xml version="1.0" encoding="utf-8"?>
<p:tagLst xmlns:a="http://schemas.openxmlformats.org/drawingml/2006/main" xmlns:r="http://schemas.openxmlformats.org/officeDocument/2006/relationships" xmlns:p="http://schemas.openxmlformats.org/presentationml/2006/main">
  <p:tag name="TIMING" val="|1.1"/>
</p:tagLst>
</file>

<file path=ppt/tags/tag3.xml><?xml version="1.0" encoding="utf-8"?>
<p:tagLst xmlns:a="http://schemas.openxmlformats.org/drawingml/2006/main" xmlns:r="http://schemas.openxmlformats.org/officeDocument/2006/relationships" xmlns:p="http://schemas.openxmlformats.org/presentationml/2006/main">
  <p:tag name="TIMING" val="|1.1"/>
</p:tagLst>
</file>

<file path=ppt/tags/tag4.xml><?xml version="1.0" encoding="utf-8"?>
<p:tagLst xmlns:a="http://schemas.openxmlformats.org/drawingml/2006/main" xmlns:r="http://schemas.openxmlformats.org/officeDocument/2006/relationships" xmlns:p="http://schemas.openxmlformats.org/presentationml/2006/main">
  <p:tag name="TIMING" val="|11.5|5.7|6.2"/>
</p:tagLst>
</file>

<file path=ppt/tags/tag5.xml><?xml version="1.0" encoding="utf-8"?>
<p:tagLst xmlns:a="http://schemas.openxmlformats.org/drawingml/2006/main" xmlns:r="http://schemas.openxmlformats.org/officeDocument/2006/relationships" xmlns:p="http://schemas.openxmlformats.org/presentationml/2006/main">
  <p:tag name="TIMING" val="|3.1|7"/>
</p:tagLst>
</file>

<file path=ppt/tags/tag6.xml><?xml version="1.0" encoding="utf-8"?>
<p:tagLst xmlns:a="http://schemas.openxmlformats.org/drawingml/2006/main" xmlns:r="http://schemas.openxmlformats.org/officeDocument/2006/relationships" xmlns:p="http://schemas.openxmlformats.org/presentationml/2006/main">
  <p:tag name="TIMING" val="|0.7|0.6"/>
</p:tagLst>
</file>

<file path=ppt/tags/tag7.xml><?xml version="1.0" encoding="utf-8"?>
<p:tagLst xmlns:a="http://schemas.openxmlformats.org/drawingml/2006/main" xmlns:r="http://schemas.openxmlformats.org/officeDocument/2006/relationships" xmlns:p="http://schemas.openxmlformats.org/presentationml/2006/main">
  <p:tag name="TIMING" val="|0.9"/>
</p:tagLst>
</file>

<file path=ppt/tags/tag8.xml><?xml version="1.0" encoding="utf-8"?>
<p:tagLst xmlns:a="http://schemas.openxmlformats.org/drawingml/2006/main" xmlns:r="http://schemas.openxmlformats.org/officeDocument/2006/relationships" xmlns:p="http://schemas.openxmlformats.org/presentationml/2006/main">
  <p:tag name="TIMING" val="|15.6|8.4|13"/>
</p:tagLst>
</file>

<file path=ppt/tags/tag9.xml><?xml version="1.0" encoding="utf-8"?>
<p:tagLst xmlns:a="http://schemas.openxmlformats.org/drawingml/2006/main" xmlns:r="http://schemas.openxmlformats.org/officeDocument/2006/relationships" xmlns:p="http://schemas.openxmlformats.org/presentationml/2006/main">
  <p:tag name="TIMING" val="|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11802</TotalTime>
  <Words>3295</Words>
  <Application>Microsoft Macintosh PowerPoint</Application>
  <PresentationFormat>On-screen Show (4:3)</PresentationFormat>
  <Paragraphs>632</Paragraphs>
  <Slides>47</Slides>
  <Notes>44</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The Challenges and Potential of End-User Gesture Customization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Challenges and Potential of End-User Gesture Customization</dc:title>
  <dc:creator>Uran Oh</dc:creator>
  <cp:lastModifiedBy>Uran Oh</cp:lastModifiedBy>
  <cp:revision>209</cp:revision>
  <dcterms:created xsi:type="dcterms:W3CDTF">2013-04-08T14:13:06Z</dcterms:created>
  <dcterms:modified xsi:type="dcterms:W3CDTF">2013-05-21T15:11:34Z</dcterms:modified>
</cp:coreProperties>
</file>