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mov"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268" r:id="rId2"/>
    <p:sldId id="263" r:id="rId3"/>
    <p:sldId id="278" r:id="rId4"/>
    <p:sldId id="297" r:id="rId5"/>
    <p:sldId id="289" r:id="rId6"/>
    <p:sldId id="298" r:id="rId7"/>
    <p:sldId id="300" r:id="rId8"/>
    <p:sldId id="258" r:id="rId9"/>
    <p:sldId id="301" r:id="rId10"/>
    <p:sldId id="299" r:id="rId11"/>
    <p:sldId id="257" r:id="rId12"/>
    <p:sldId id="261" r:id="rId13"/>
    <p:sldId id="266" r:id="rId14"/>
    <p:sldId id="320" r:id="rId15"/>
    <p:sldId id="319" r:id="rId16"/>
    <p:sldId id="275" r:id="rId17"/>
    <p:sldId id="324" r:id="rId18"/>
    <p:sldId id="322" r:id="rId19"/>
    <p:sldId id="323" r:id="rId20"/>
    <p:sldId id="303" r:id="rId21"/>
    <p:sldId id="330" r:id="rId22"/>
    <p:sldId id="349" r:id="rId23"/>
    <p:sldId id="333" r:id="rId24"/>
    <p:sldId id="346" r:id="rId25"/>
    <p:sldId id="336" r:id="rId26"/>
    <p:sldId id="335" r:id="rId27"/>
    <p:sldId id="350" r:id="rId28"/>
    <p:sldId id="348" r:id="rId29"/>
    <p:sldId id="332" r:id="rId30"/>
    <p:sldId id="316" r:id="rId31"/>
    <p:sldId id="347" r:id="rId32"/>
    <p:sldId id="315" r:id="rId33"/>
    <p:sldId id="309" r:id="rId34"/>
    <p:sldId id="353" r:id="rId35"/>
    <p:sldId id="345" r:id="rId36"/>
    <p:sldId id="352" r:id="rId37"/>
    <p:sldId id="337" r:id="rId38"/>
    <p:sldId id="338" r:id="rId39"/>
    <p:sldId id="306" r:id="rId40"/>
    <p:sldId id="325" r:id="rId41"/>
    <p:sldId id="340" r:id="rId42"/>
    <p:sldId id="341" r:id="rId43"/>
    <p:sldId id="342" r:id="rId44"/>
    <p:sldId id="343" r:id="rId4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0" d="100"/>
          <a:sy n="80" d="100"/>
        </p:scale>
        <p:origin x="-1384"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printerSettings" Target="printerSettings/printerSettings1.bin"/><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6B5F84-2D25-6D4E-A74D-55B8DC078D7E}" type="datetimeFigureOut">
              <a:rPr lang="en-US" smtClean="0"/>
              <a:t>5/21/13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C17E41-F445-5846-8CBB-595A7DFFA34E}" type="slidenum">
              <a:rPr lang="en-US" smtClean="0"/>
              <a:t>‹#›</a:t>
            </a:fld>
            <a:endParaRPr lang="en-US"/>
          </a:p>
        </p:txBody>
      </p:sp>
    </p:spTree>
    <p:extLst>
      <p:ext uri="{BB962C8B-B14F-4D97-AF65-F5344CB8AC3E}">
        <p14:creationId xmlns:p14="http://schemas.microsoft.com/office/powerpoint/2010/main" val="313649224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 chill.  Introduce yourself better.</a:t>
            </a:r>
            <a:r>
              <a:rPr lang="en-US" baseline="0" dirty="0" smtClean="0"/>
              <a:t>  You’re a PhD student in the </a:t>
            </a:r>
            <a:r>
              <a:rPr lang="en-US" baseline="0" dirty="0" err="1" smtClean="0"/>
              <a:t>iSChool</a:t>
            </a:r>
            <a:r>
              <a:rPr lang="en-US" baseline="0" dirty="0" smtClean="0"/>
              <a:t>, these are my colleagues, </a:t>
            </a:r>
            <a:r>
              <a:rPr lang="en-US" baseline="0" smtClean="0"/>
              <a:t>research focus.</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1</a:t>
            </a:fld>
            <a:endParaRPr lang="en-US"/>
          </a:p>
        </p:txBody>
      </p:sp>
    </p:spTree>
    <p:extLst>
      <p:ext uri="{BB962C8B-B14F-4D97-AF65-F5344CB8AC3E}">
        <p14:creationId xmlns:p14="http://schemas.microsoft.com/office/powerpoint/2010/main" val="899549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many ways, Geocaching is the </a:t>
            </a:r>
            <a:r>
              <a:rPr lang="en-US" dirty="0" err="1" smtClean="0"/>
              <a:t>quintissential</a:t>
            </a:r>
            <a:r>
              <a:rPr lang="en-US" dirty="0" smtClean="0"/>
              <a:t> location-based game.</a:t>
            </a:r>
            <a:r>
              <a:rPr lang="en-US" baseline="0" dirty="0" smtClean="0"/>
              <a:t>  A cache, or a waterproof container containing a logbook where players sign their name, is the central artifact in geocaching.  Caches are hidden at different places around the world marked by GPS coordinates.</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12</a:t>
            </a:fld>
            <a:endParaRPr lang="en-US"/>
          </a:p>
        </p:txBody>
      </p:sp>
    </p:spTree>
    <p:extLst>
      <p:ext uri="{BB962C8B-B14F-4D97-AF65-F5344CB8AC3E}">
        <p14:creationId xmlns:p14="http://schemas.microsoft.com/office/powerpoint/2010/main" val="65156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know that everyone has</a:t>
            </a:r>
            <a:r>
              <a:rPr lang="en-US" baseline="0" dirty="0" smtClean="0"/>
              <a:t> intrinsic motivations.  However, we don’t know whether some of the factors that motivate one user group, such as gamers, will motivate another group, like our nature audience.  </a:t>
            </a:r>
            <a:endParaRPr lang="en-US" dirty="0"/>
          </a:p>
        </p:txBody>
      </p:sp>
      <p:sp>
        <p:nvSpPr>
          <p:cNvPr id="4" name="Slide Number Placeholder 3"/>
          <p:cNvSpPr>
            <a:spLocks noGrp="1"/>
          </p:cNvSpPr>
          <p:nvPr>
            <p:ph type="sldNum" sz="quarter" idx="10"/>
          </p:nvPr>
        </p:nvSpPr>
        <p:spPr/>
        <p:txBody>
          <a:bodyPr/>
          <a:lstStyle/>
          <a:p>
            <a:fld id="{40C17E41-F445-5846-8CBB-595A7DFFA34E}" type="slidenum">
              <a:rPr lang="en-US" smtClean="0"/>
              <a:t>13</a:t>
            </a:fld>
            <a:endParaRPr lang="en-US"/>
          </a:p>
        </p:txBody>
      </p:sp>
    </p:spTree>
    <p:extLst>
      <p:ext uri="{BB962C8B-B14F-4D97-AF65-F5344CB8AC3E}">
        <p14:creationId xmlns:p14="http://schemas.microsoft.com/office/powerpoint/2010/main" val="1713210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14</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15</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16</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17</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premise behind</a:t>
            </a:r>
            <a:r>
              <a:rPr lang="en-US" baseline="0" dirty="0" smtClean="0"/>
              <a:t> Floracaching, a geocaching game for citizen science initially developed by Eric Graham and other researchers at CENS .</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18</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premise behind</a:t>
            </a:r>
            <a:r>
              <a:rPr lang="en-US" baseline="0" dirty="0" smtClean="0"/>
              <a:t> Floracaching, a geocaching game for citizen science initially developed by Eric Graham and other researchers at CENS .</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19</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20</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21</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premise behind</a:t>
            </a:r>
            <a:r>
              <a:rPr lang="en-US" baseline="0" dirty="0" smtClean="0"/>
              <a:t> Floracaching, a geocaching game for citizen science initially developed by Eric Graham and other researchers at CENS .</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2</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22</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Yes it</a:t>
            </a:r>
            <a:r>
              <a:rPr lang="en-US" baseline="0" dirty="0" smtClean="0"/>
              <a:t> does.  And with gamers, this process is very simple.</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23</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Gamers even want more gamification and longer term events.</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24</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lot of natures also find gamification appealing but some don’t.  However, we</a:t>
            </a:r>
            <a:r>
              <a:rPr lang="en-US" baseline="0" dirty="0" smtClean="0"/>
              <a:t> did not analyze a single comment that people wouldn’t use the app because it was gamified.</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25</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that said, natures</a:t>
            </a:r>
            <a:r>
              <a:rPr lang="en-US" baseline="0" dirty="0" smtClean="0"/>
              <a:t> distinguish between game elements and scientific activities, especially for more complex tasks.</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26</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27</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gamers appreciate that Floracaching is a gamified mobile app for citizen</a:t>
            </a:r>
            <a:r>
              <a:rPr lang="en-US" baseline="0" dirty="0" smtClean="0"/>
              <a:t> science and are happy to contribute.</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28</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they want to be told exactly how to contribute and what data is needed.</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29</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contrast, natures enjoy a wide range of activities and are happier to use Floracaching in a more exploratory or a less structured way.</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30</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Part</a:t>
            </a:r>
            <a:r>
              <a:rPr lang="en-US" baseline="0" dirty="0" smtClean="0"/>
              <a:t> of the reason for this is that natures already understand why certain activities are valuable.</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31</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concept for Floracaching was created by Eric Graham and his colleagues who were researchers working at CENS, a sensory network lab affiliated with UCLA.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Unfortunately the initial android application had some significant technical problems dealing with location awareness.  More importantly, CENS was not in a position to support a long term developer to work on the Floracaching app.</a:t>
            </a:r>
            <a:endParaRPr lang="en-US" dirty="0" smtClean="0"/>
          </a:p>
        </p:txBody>
      </p:sp>
      <p:sp>
        <p:nvSpPr>
          <p:cNvPr id="4" name="Slide Number Placeholder 3"/>
          <p:cNvSpPr>
            <a:spLocks noGrp="1"/>
          </p:cNvSpPr>
          <p:nvPr>
            <p:ph type="sldNum" sz="quarter" idx="10"/>
          </p:nvPr>
        </p:nvSpPr>
        <p:spPr/>
        <p:txBody>
          <a:bodyPr/>
          <a:lstStyle/>
          <a:p>
            <a:fld id="{C5D6C32A-BB4E-914B-ADEC-3FA8CA26FDB9}" type="slidenum">
              <a:rPr lang="en-US" smtClean="0"/>
              <a:t>3</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32</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gamers, it really has to have some sort of value outside of just the scientific contribution.</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33</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34</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Timing and location was two key points that kept coming up in our gamer group.  They wanted the app to be responsive to wherever they were at any</a:t>
            </a:r>
            <a:r>
              <a:rPr lang="en-US" baseline="0" dirty="0" smtClean="0"/>
              <a:t> given point of time.  They also wanted to see “local plants” and “plants that were at their most beautiful” at a certain point in time.</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35</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Natures expressed more general enjoyments and enjoyed plant identification activities more than gamer groups did.  The app was built with their hobbies in mind; Essentially Floracaching was asking them to get outside and observe plants, two things that they were already inclined to do before Floracaching asked them to.</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36</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that said, natures</a:t>
            </a:r>
            <a:r>
              <a:rPr lang="en-US" baseline="0" dirty="0" smtClean="0"/>
              <a:t> did see how the app could add value.</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37</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Gamers: Start with quests.  Consider using pop </a:t>
            </a:r>
            <a:r>
              <a:rPr lang="en-US" baseline="0" smtClean="0"/>
              <a:t>up notifications.</a:t>
            </a:r>
            <a:endParaRPr lang="en-US" baseline="0" dirty="0" smtClean="0"/>
          </a:p>
          <a:p>
            <a:r>
              <a:rPr lang="en-US" baseline="0" dirty="0" smtClean="0"/>
              <a:t>Natures: Don’t make everything structured; allow users the chance to explore</a:t>
            </a:r>
          </a:p>
          <a:p>
            <a:r>
              <a:rPr lang="en-US" baseline="0" dirty="0" smtClean="0"/>
              <a:t>Take advantage of things that you know this group enjoys.  Look at patterns of use.  “I see you like conifers.” </a:t>
            </a:r>
            <a:endParaRPr lang="en-US" baseline="0" dirty="0" smtClean="0"/>
          </a:p>
        </p:txBody>
      </p:sp>
      <p:sp>
        <p:nvSpPr>
          <p:cNvPr id="4" name="Slide Number Placeholder 3"/>
          <p:cNvSpPr>
            <a:spLocks noGrp="1"/>
          </p:cNvSpPr>
          <p:nvPr>
            <p:ph type="sldNum" sz="quarter" idx="10"/>
          </p:nvPr>
        </p:nvSpPr>
        <p:spPr/>
        <p:txBody>
          <a:bodyPr/>
          <a:lstStyle/>
          <a:p>
            <a:fld id="{C5D6C32A-BB4E-914B-ADEC-3FA8CA26FDB9}" type="slidenum">
              <a:rPr lang="en-US" smtClean="0"/>
              <a:t>38</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39</a:t>
            </a:fld>
            <a:endParaRPr lang="en-US"/>
          </a:p>
        </p:txBody>
      </p:sp>
    </p:spTree>
    <p:extLst>
      <p:ext uri="{BB962C8B-B14F-4D97-AF65-F5344CB8AC3E}">
        <p14:creationId xmlns:p14="http://schemas.microsoft.com/office/powerpoint/2010/main" val="8995491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premise behind</a:t>
            </a:r>
            <a:r>
              <a:rPr lang="en-US" baseline="0" dirty="0" smtClean="0"/>
              <a:t> Floracaching, a geocaching game for citizen science initially developed by Eric Graham and other researchers at CENS .</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40</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premise behind</a:t>
            </a:r>
            <a:r>
              <a:rPr lang="en-US" baseline="0" dirty="0" smtClean="0"/>
              <a:t> Floracaching, a geocaching game for citizen science initially developed by Eric Graham and other researchers at CENS .</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41</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is a common problem.  Many citizen science projects have very limited budgets and,</a:t>
            </a:r>
            <a:r>
              <a:rPr lang="en-US" baseline="0" dirty="0" smtClean="0"/>
              <a:t> as a consequence, low exposure to people with strong software development skills.  As a result, projects that are trying to virtualize often rely on platforms such as </a:t>
            </a:r>
            <a:r>
              <a:rPr lang="en-US" baseline="0" dirty="0" err="1" smtClean="0"/>
              <a:t>wordpress</a:t>
            </a:r>
            <a:r>
              <a:rPr lang="en-US" baseline="0" dirty="0" smtClean="0"/>
              <a:t>, </a:t>
            </a:r>
            <a:r>
              <a:rPr lang="en-US" baseline="0" dirty="0" err="1" smtClean="0"/>
              <a:t>drupal</a:t>
            </a:r>
            <a:r>
              <a:rPr lang="en-US" baseline="0" dirty="0" smtClean="0"/>
              <a:t>, and even blogger as easy solutions. </a:t>
            </a:r>
            <a:endParaRPr lang="en-US" dirty="0" smtClean="0"/>
          </a:p>
          <a:p>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4</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premise behind</a:t>
            </a:r>
            <a:r>
              <a:rPr lang="en-US" baseline="0" dirty="0" smtClean="0"/>
              <a:t> Floracaching, a geocaching game for citizen science initially developed by Eric Graham and other researchers at CENS .</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42</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premise behind</a:t>
            </a:r>
            <a:r>
              <a:rPr lang="en-US" baseline="0" dirty="0" smtClean="0"/>
              <a:t> Floracaching, a geocaching game for citizen science initially developed by Eric Graham and other researchers at CENS .</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43</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premise behind</a:t>
            </a:r>
            <a:r>
              <a:rPr lang="en-US" baseline="0" dirty="0" smtClean="0"/>
              <a:t> Floracaching, a geocaching game for citizen science initially developed by Eric Graham and other researchers at CENS .</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44</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Unfortunately, while they appear cheap and easy to implement the process of adopting non ideal technologies has hidden costs in usability, data quality, and engagement.  In other words, as one citizen science researcher explains, these technologies are “free as in puppies”, or free but with significant externalities, not “free as in beer”. </a:t>
            </a:r>
            <a:endParaRPr lang="en-US" dirty="0"/>
          </a:p>
        </p:txBody>
      </p:sp>
      <p:sp>
        <p:nvSpPr>
          <p:cNvPr id="4" name="Slide Number Placeholder 3"/>
          <p:cNvSpPr>
            <a:spLocks noGrp="1"/>
          </p:cNvSpPr>
          <p:nvPr>
            <p:ph type="sldNum" sz="quarter" idx="10"/>
          </p:nvPr>
        </p:nvSpPr>
        <p:spPr/>
        <p:txBody>
          <a:bodyPr/>
          <a:lstStyle/>
          <a:p>
            <a:fld id="{C5D6C32A-BB4E-914B-ADEC-3FA8CA26FDB9}" type="slidenum">
              <a:rPr lang="en-US" smtClean="0"/>
              <a:t>5</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considered trying to improve the existing</a:t>
            </a:r>
            <a:r>
              <a:rPr lang="en-US" baseline="0" dirty="0" smtClean="0"/>
              <a:t> Floracaching Android app but decided that it made more sense to build something in HTML5 from the ground up.</a:t>
            </a:r>
          </a:p>
          <a:p>
            <a:r>
              <a:rPr lang="en-US" dirty="0" smtClean="0"/>
              <a:t>As </a:t>
            </a:r>
            <a:r>
              <a:rPr lang="en-US" dirty="0" smtClean="0"/>
              <a:t>HCI researchers, we have the benefit of being familiar with common usability issues.  Citizen science also has a rich literature on how to ensure data quality.  Therefore, we decided to focus on designing really good activities that would motivate our users</a:t>
            </a:r>
            <a:r>
              <a:rPr lang="en-US" baseline="0" dirty="0" smtClean="0"/>
              <a:t> to play Floracaching game and generate a ton of data</a:t>
            </a:r>
            <a:r>
              <a:rPr lang="en-US"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C5D6C32A-BB4E-914B-ADEC-3FA8CA26FDB9}" type="slidenum">
              <a:rPr lang="en-US" smtClean="0"/>
              <a:t>6</a:t>
            </a:fld>
            <a:endParaRPr lang="en-US"/>
          </a:p>
        </p:txBody>
      </p:sp>
    </p:spTree>
    <p:extLst>
      <p:ext uri="{BB962C8B-B14F-4D97-AF65-F5344CB8AC3E}">
        <p14:creationId xmlns:p14="http://schemas.microsoft.com/office/powerpoint/2010/main" val="665067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picture represents our</a:t>
            </a:r>
            <a:r>
              <a:rPr lang="en-US" baseline="0" dirty="0" smtClean="0"/>
              <a:t> primary user group of “natures”. Our nature group is composed of people who already act as citizen scientists and also potential citizen scientists such as plant experts and enthusiasts.</a:t>
            </a:r>
            <a:endParaRPr lang="en-US" dirty="0"/>
          </a:p>
        </p:txBody>
      </p:sp>
      <p:sp>
        <p:nvSpPr>
          <p:cNvPr id="4" name="Slide Number Placeholder 3"/>
          <p:cNvSpPr>
            <a:spLocks noGrp="1"/>
          </p:cNvSpPr>
          <p:nvPr>
            <p:ph type="sldNum" sz="quarter" idx="10"/>
          </p:nvPr>
        </p:nvSpPr>
        <p:spPr/>
        <p:txBody>
          <a:bodyPr/>
          <a:lstStyle/>
          <a:p>
            <a:fld id="{40C17E41-F445-5846-8CBB-595A7DFFA34E}" type="slidenum">
              <a:rPr lang="en-US" smtClean="0"/>
              <a:t>7</a:t>
            </a:fld>
            <a:endParaRPr lang="en-US"/>
          </a:p>
        </p:txBody>
      </p:sp>
    </p:spTree>
    <p:extLst>
      <p:ext uri="{BB962C8B-B14F-4D97-AF65-F5344CB8AC3E}">
        <p14:creationId xmlns:p14="http://schemas.microsoft.com/office/powerpoint/2010/main" val="2784138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Unfortunately</a:t>
            </a:r>
            <a:r>
              <a:rPr lang="en-US" baseline="0" dirty="0" smtClean="0"/>
              <a:t> this audience is </a:t>
            </a:r>
            <a:r>
              <a:rPr lang="en-US" baseline="0" dirty="0" err="1" smtClean="0"/>
              <a:t>realatively</a:t>
            </a:r>
            <a:r>
              <a:rPr lang="en-US" baseline="0" dirty="0" smtClean="0"/>
              <a:t> small.  By </a:t>
            </a:r>
            <a:r>
              <a:rPr lang="en-US" baseline="0" dirty="0" err="1" smtClean="0"/>
              <a:t>gamifying</a:t>
            </a:r>
            <a:r>
              <a:rPr lang="en-US" baseline="0" dirty="0" smtClean="0"/>
              <a:t> the Floracaching app we also hope to motivate a second user group, gamers, to use Floracaching and generate additional scientific data.</a:t>
            </a:r>
            <a:endParaRPr lang="en-US" dirty="0"/>
          </a:p>
        </p:txBody>
      </p:sp>
      <p:sp>
        <p:nvSpPr>
          <p:cNvPr id="4" name="Slide Number Placeholder 3"/>
          <p:cNvSpPr>
            <a:spLocks noGrp="1"/>
          </p:cNvSpPr>
          <p:nvPr>
            <p:ph type="sldNum" sz="quarter" idx="10"/>
          </p:nvPr>
        </p:nvSpPr>
        <p:spPr/>
        <p:txBody>
          <a:bodyPr/>
          <a:lstStyle/>
          <a:p>
            <a:fld id="{40C17E41-F445-5846-8CBB-595A7DFFA34E}" type="slidenum">
              <a:rPr lang="en-US" smtClean="0"/>
              <a:t>8</a:t>
            </a:fld>
            <a:endParaRPr lang="en-US"/>
          </a:p>
        </p:txBody>
      </p:sp>
    </p:spTree>
    <p:extLst>
      <p:ext uri="{BB962C8B-B14F-4D97-AF65-F5344CB8AC3E}">
        <p14:creationId xmlns:p14="http://schemas.microsoft.com/office/powerpoint/2010/main" val="1313314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we hope that Floracaching will appeal to gamers in general, we have high hopes</a:t>
            </a:r>
            <a:r>
              <a:rPr lang="en-US" baseline="0" dirty="0" smtClean="0"/>
              <a:t> of motivating gamers who specifically play Geocaching and other location-based games.</a:t>
            </a:r>
            <a:endParaRPr lang="en-US" dirty="0"/>
          </a:p>
        </p:txBody>
      </p:sp>
      <p:sp>
        <p:nvSpPr>
          <p:cNvPr id="4" name="Slide Number Placeholder 3"/>
          <p:cNvSpPr>
            <a:spLocks noGrp="1"/>
          </p:cNvSpPr>
          <p:nvPr>
            <p:ph type="sldNum" sz="quarter" idx="10"/>
          </p:nvPr>
        </p:nvSpPr>
        <p:spPr/>
        <p:txBody>
          <a:bodyPr/>
          <a:lstStyle/>
          <a:p>
            <a:fld id="{40C17E41-F445-5846-8CBB-595A7DFFA34E}" type="slidenum">
              <a:rPr lang="en-US" smtClean="0"/>
              <a:t>9</a:t>
            </a:fld>
            <a:endParaRPr lang="en-US"/>
          </a:p>
        </p:txBody>
      </p:sp>
    </p:spTree>
    <p:extLst>
      <p:ext uri="{BB962C8B-B14F-4D97-AF65-F5344CB8AC3E}">
        <p14:creationId xmlns:p14="http://schemas.microsoft.com/office/powerpoint/2010/main" val="1416963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2A4193-3E47-7D46-95F9-9086438EAD11}" type="datetimeFigureOut">
              <a:rPr lang="en-US" smtClean="0"/>
              <a:t>5/21/13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B53C4-C01F-5B4E-8ED7-F44307D3A693}" type="slidenum">
              <a:rPr lang="en-US" smtClean="0"/>
              <a:t>‹#›</a:t>
            </a:fld>
            <a:endParaRPr lang="en-US"/>
          </a:p>
        </p:txBody>
      </p:sp>
    </p:spTree>
    <p:extLst>
      <p:ext uri="{BB962C8B-B14F-4D97-AF65-F5344CB8AC3E}">
        <p14:creationId xmlns:p14="http://schemas.microsoft.com/office/powerpoint/2010/main" val="848547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2A4193-3E47-7D46-95F9-9086438EAD11}" type="datetimeFigureOut">
              <a:rPr lang="en-US" smtClean="0"/>
              <a:t>5/21/13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B53C4-C01F-5B4E-8ED7-F44307D3A693}" type="slidenum">
              <a:rPr lang="en-US" smtClean="0"/>
              <a:t>‹#›</a:t>
            </a:fld>
            <a:endParaRPr lang="en-US"/>
          </a:p>
        </p:txBody>
      </p:sp>
    </p:spTree>
    <p:extLst>
      <p:ext uri="{BB962C8B-B14F-4D97-AF65-F5344CB8AC3E}">
        <p14:creationId xmlns:p14="http://schemas.microsoft.com/office/powerpoint/2010/main" val="3630700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2A4193-3E47-7D46-95F9-9086438EAD11}" type="datetimeFigureOut">
              <a:rPr lang="en-US" smtClean="0"/>
              <a:t>5/21/13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B53C4-C01F-5B4E-8ED7-F44307D3A693}" type="slidenum">
              <a:rPr lang="en-US" smtClean="0"/>
              <a:t>‹#›</a:t>
            </a:fld>
            <a:endParaRPr lang="en-US"/>
          </a:p>
        </p:txBody>
      </p:sp>
    </p:spTree>
    <p:extLst>
      <p:ext uri="{BB962C8B-B14F-4D97-AF65-F5344CB8AC3E}">
        <p14:creationId xmlns:p14="http://schemas.microsoft.com/office/powerpoint/2010/main" val="2707221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2A4193-3E47-7D46-95F9-9086438EAD11}" type="datetimeFigureOut">
              <a:rPr lang="en-US" smtClean="0"/>
              <a:t>5/21/13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B53C4-C01F-5B4E-8ED7-F44307D3A693}" type="slidenum">
              <a:rPr lang="en-US" smtClean="0"/>
              <a:t>‹#›</a:t>
            </a:fld>
            <a:endParaRPr lang="en-US"/>
          </a:p>
        </p:txBody>
      </p:sp>
    </p:spTree>
    <p:extLst>
      <p:ext uri="{BB962C8B-B14F-4D97-AF65-F5344CB8AC3E}">
        <p14:creationId xmlns:p14="http://schemas.microsoft.com/office/powerpoint/2010/main" val="1572359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2A4193-3E47-7D46-95F9-9086438EAD11}" type="datetimeFigureOut">
              <a:rPr lang="en-US" smtClean="0"/>
              <a:t>5/21/13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B53C4-C01F-5B4E-8ED7-F44307D3A693}" type="slidenum">
              <a:rPr lang="en-US" smtClean="0"/>
              <a:t>‹#›</a:t>
            </a:fld>
            <a:endParaRPr lang="en-US"/>
          </a:p>
        </p:txBody>
      </p:sp>
    </p:spTree>
    <p:extLst>
      <p:ext uri="{BB962C8B-B14F-4D97-AF65-F5344CB8AC3E}">
        <p14:creationId xmlns:p14="http://schemas.microsoft.com/office/powerpoint/2010/main" val="1498582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2A4193-3E47-7D46-95F9-9086438EAD11}" type="datetimeFigureOut">
              <a:rPr lang="en-US" smtClean="0"/>
              <a:t>5/21/13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B53C4-C01F-5B4E-8ED7-F44307D3A693}" type="slidenum">
              <a:rPr lang="en-US" smtClean="0"/>
              <a:t>‹#›</a:t>
            </a:fld>
            <a:endParaRPr lang="en-US"/>
          </a:p>
        </p:txBody>
      </p:sp>
    </p:spTree>
    <p:extLst>
      <p:ext uri="{BB962C8B-B14F-4D97-AF65-F5344CB8AC3E}">
        <p14:creationId xmlns:p14="http://schemas.microsoft.com/office/powerpoint/2010/main" val="2883578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2A4193-3E47-7D46-95F9-9086438EAD11}" type="datetimeFigureOut">
              <a:rPr lang="en-US" smtClean="0"/>
              <a:t>5/21/13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FB53C4-C01F-5B4E-8ED7-F44307D3A693}" type="slidenum">
              <a:rPr lang="en-US" smtClean="0"/>
              <a:t>‹#›</a:t>
            </a:fld>
            <a:endParaRPr lang="en-US"/>
          </a:p>
        </p:txBody>
      </p:sp>
    </p:spTree>
    <p:extLst>
      <p:ext uri="{BB962C8B-B14F-4D97-AF65-F5344CB8AC3E}">
        <p14:creationId xmlns:p14="http://schemas.microsoft.com/office/powerpoint/2010/main" val="2562472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2A4193-3E47-7D46-95F9-9086438EAD11}" type="datetimeFigureOut">
              <a:rPr lang="en-US" smtClean="0"/>
              <a:t>5/21/13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FB53C4-C01F-5B4E-8ED7-F44307D3A693}" type="slidenum">
              <a:rPr lang="en-US" smtClean="0"/>
              <a:t>‹#›</a:t>
            </a:fld>
            <a:endParaRPr lang="en-US"/>
          </a:p>
        </p:txBody>
      </p:sp>
    </p:spTree>
    <p:extLst>
      <p:ext uri="{BB962C8B-B14F-4D97-AF65-F5344CB8AC3E}">
        <p14:creationId xmlns:p14="http://schemas.microsoft.com/office/powerpoint/2010/main" val="789913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2A4193-3E47-7D46-95F9-9086438EAD11}" type="datetimeFigureOut">
              <a:rPr lang="en-US" smtClean="0"/>
              <a:t>5/21/13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FB53C4-C01F-5B4E-8ED7-F44307D3A693}" type="slidenum">
              <a:rPr lang="en-US" smtClean="0"/>
              <a:t>‹#›</a:t>
            </a:fld>
            <a:endParaRPr lang="en-US"/>
          </a:p>
        </p:txBody>
      </p:sp>
    </p:spTree>
    <p:extLst>
      <p:ext uri="{BB962C8B-B14F-4D97-AF65-F5344CB8AC3E}">
        <p14:creationId xmlns:p14="http://schemas.microsoft.com/office/powerpoint/2010/main" val="171128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2A4193-3E47-7D46-95F9-9086438EAD11}" type="datetimeFigureOut">
              <a:rPr lang="en-US" smtClean="0"/>
              <a:t>5/21/13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B53C4-C01F-5B4E-8ED7-F44307D3A693}" type="slidenum">
              <a:rPr lang="en-US" smtClean="0"/>
              <a:t>‹#›</a:t>
            </a:fld>
            <a:endParaRPr lang="en-US"/>
          </a:p>
        </p:txBody>
      </p:sp>
    </p:spTree>
    <p:extLst>
      <p:ext uri="{BB962C8B-B14F-4D97-AF65-F5344CB8AC3E}">
        <p14:creationId xmlns:p14="http://schemas.microsoft.com/office/powerpoint/2010/main" val="2927045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2A4193-3E47-7D46-95F9-9086438EAD11}" type="datetimeFigureOut">
              <a:rPr lang="en-US" smtClean="0"/>
              <a:t>5/21/13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B53C4-C01F-5B4E-8ED7-F44307D3A693}" type="slidenum">
              <a:rPr lang="en-US" smtClean="0"/>
              <a:t>‹#›</a:t>
            </a:fld>
            <a:endParaRPr lang="en-US"/>
          </a:p>
        </p:txBody>
      </p:sp>
    </p:spTree>
    <p:extLst>
      <p:ext uri="{BB962C8B-B14F-4D97-AF65-F5344CB8AC3E}">
        <p14:creationId xmlns:p14="http://schemas.microsoft.com/office/powerpoint/2010/main" val="421823691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2A4193-3E47-7D46-95F9-9086438EAD11}" type="datetimeFigureOut">
              <a:rPr lang="en-US" smtClean="0"/>
              <a:t>5/21/13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FB53C4-C01F-5B4E-8ED7-F44307D3A693}" type="slidenum">
              <a:rPr lang="en-US" smtClean="0"/>
              <a:t>‹#›</a:t>
            </a:fld>
            <a:endParaRPr lang="en-US"/>
          </a:p>
        </p:txBody>
      </p:sp>
    </p:spTree>
    <p:extLst>
      <p:ext uri="{BB962C8B-B14F-4D97-AF65-F5344CB8AC3E}">
        <p14:creationId xmlns:p14="http://schemas.microsoft.com/office/powerpoint/2010/main" val="4435885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eg"/><Relationship Id="rId5" Type="http://schemas.openxmlformats.org/officeDocument/2006/relationships/image" Target="../media/image3.jpeg"/><Relationship Id="rId6" Type="http://schemas.openxmlformats.org/officeDocument/2006/relationships/image" Target="../media/image4.gif"/><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7.JPG"/><Relationship Id="rId5" Type="http://schemas.openxmlformats.org/officeDocument/2006/relationships/image" Target="../media/image16.jp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7.JPG"/><Relationship Id="rId5" Type="http://schemas.openxmlformats.org/officeDocument/2006/relationships/image" Target="../media/image16.jp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5.png"/><Relationship Id="rId1" Type="http://schemas.microsoft.com/office/2007/relationships/media" Target="../media/media1.mov"/><Relationship Id="rId2" Type="http://schemas.openxmlformats.org/officeDocument/2006/relationships/video" Target="../media/media1.mov"/></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7.JPG"/><Relationship Id="rId5" Type="http://schemas.openxmlformats.org/officeDocument/2006/relationships/image" Target="../media/image16.jp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7.JPG"/><Relationship Id="rId5" Type="http://schemas.openxmlformats.org/officeDocument/2006/relationships/image" Target="../media/image16.jp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png"/><Relationship Id="rId5" Type="http://schemas.openxmlformats.org/officeDocument/2006/relationships/image" Target="../media/image8.gif"/><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5.JP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eg"/><Relationship Id="rId5" Type="http://schemas.openxmlformats.org/officeDocument/2006/relationships/image" Target="../media/image3.jpeg"/><Relationship Id="rId6" Type="http://schemas.openxmlformats.org/officeDocument/2006/relationships/image" Target="../media/image4.gif"/><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JP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5"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0" y="1206465"/>
            <a:ext cx="4741333" cy="913901"/>
          </a:xfrm>
          <a:prstGeom prst="rect">
            <a:avLst/>
          </a:prstGeom>
        </p:spPr>
      </p:pic>
      <p:sp>
        <p:nvSpPr>
          <p:cNvPr id="5" name="Title 1"/>
          <p:cNvSpPr txBox="1">
            <a:spLocks/>
          </p:cNvSpPr>
          <p:nvPr/>
        </p:nvSpPr>
        <p:spPr>
          <a:xfrm>
            <a:off x="105840" y="2384685"/>
            <a:ext cx="9038160" cy="2881554"/>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500" b="1" dirty="0" smtClean="0">
                <a:solidFill>
                  <a:srgbClr val="008000"/>
                </a:solidFill>
                <a:latin typeface="Avenir Next Regular"/>
                <a:ea typeface="+mn-ea"/>
                <a:cs typeface="Avenir Next Regular"/>
              </a:rPr>
              <a:t>Of Natures and Gamers:</a:t>
            </a:r>
          </a:p>
          <a:p>
            <a:pPr algn="l"/>
            <a:r>
              <a:rPr lang="en-US" sz="3500" b="1" dirty="0" smtClean="0">
                <a:solidFill>
                  <a:srgbClr val="008000"/>
                </a:solidFill>
                <a:latin typeface="Avenir Next Regular"/>
                <a:ea typeface="+mn-ea"/>
                <a:cs typeface="Avenir Next Regular"/>
              </a:rPr>
              <a:t>Lessons from developing a Geocaching game for Citizen Science </a:t>
            </a:r>
          </a:p>
          <a:p>
            <a:pPr algn="l"/>
            <a:endParaRPr lang="en-US" sz="2400" dirty="0" smtClean="0">
              <a:solidFill>
                <a:srgbClr val="008000"/>
              </a:solidFill>
              <a:latin typeface="American Typewriter"/>
              <a:ea typeface="+mn-ea"/>
              <a:cs typeface="American Typewriter"/>
            </a:endParaRPr>
          </a:p>
          <a:p>
            <a:pPr algn="l"/>
            <a:r>
              <a:rPr lang="en-US" sz="2400" dirty="0" smtClean="0">
                <a:solidFill>
                  <a:srgbClr val="008000"/>
                </a:solidFill>
                <a:latin typeface="Avenir Next Regular"/>
                <a:ea typeface="+mn-ea"/>
                <a:cs typeface="Avenir Next Regular"/>
              </a:rPr>
              <a:t>Anne Bowser*, Derek Hansen</a:t>
            </a:r>
            <a:r>
              <a:rPr lang="en-US" sz="2400" baseline="30000" dirty="0" smtClean="0">
                <a:solidFill>
                  <a:srgbClr val="008000"/>
                </a:solidFill>
                <a:latin typeface="Avenir Next Regular"/>
                <a:ea typeface="+mn-ea"/>
                <a:cs typeface="Avenir Next Regular"/>
              </a:rPr>
              <a:t>+</a:t>
            </a:r>
            <a:r>
              <a:rPr lang="en-US" sz="2400" dirty="0" smtClean="0">
                <a:solidFill>
                  <a:srgbClr val="008000"/>
                </a:solidFill>
                <a:latin typeface="Avenir Next Regular"/>
                <a:ea typeface="+mn-ea"/>
                <a:cs typeface="Avenir Next Regular"/>
              </a:rPr>
              <a:t>, Matthew Reid</a:t>
            </a:r>
            <a:r>
              <a:rPr lang="en-US" sz="2400" baseline="30000" dirty="0">
                <a:solidFill>
                  <a:srgbClr val="008000"/>
                </a:solidFill>
                <a:latin typeface="Avenir Next Regular"/>
                <a:cs typeface="Avenir Next Regular"/>
              </a:rPr>
              <a:t>+</a:t>
            </a:r>
            <a:r>
              <a:rPr lang="en-US" sz="2400" dirty="0" smtClean="0">
                <a:solidFill>
                  <a:srgbClr val="008000"/>
                </a:solidFill>
                <a:latin typeface="Avenir Next Regular"/>
                <a:ea typeface="+mn-ea"/>
                <a:cs typeface="Avenir Next Regular"/>
              </a:rPr>
              <a:t>, </a:t>
            </a:r>
          </a:p>
          <a:p>
            <a:pPr algn="l"/>
            <a:r>
              <a:rPr lang="en-US" sz="2400" dirty="0" smtClean="0">
                <a:solidFill>
                  <a:srgbClr val="008000"/>
                </a:solidFill>
                <a:latin typeface="Avenir Next Regular"/>
                <a:ea typeface="+mn-ea"/>
                <a:cs typeface="Avenir Next Regular"/>
              </a:rPr>
              <a:t>Jocelyn Raphael</a:t>
            </a:r>
            <a:r>
              <a:rPr lang="en-US" sz="2400" baseline="30000" dirty="0">
                <a:solidFill>
                  <a:srgbClr val="008000"/>
                </a:solidFill>
                <a:latin typeface="Avenir Next Regular"/>
                <a:cs typeface="Avenir Next Regular"/>
              </a:rPr>
              <a:t>+</a:t>
            </a:r>
            <a:r>
              <a:rPr lang="en-US" sz="2400" dirty="0" smtClean="0">
                <a:solidFill>
                  <a:srgbClr val="008000"/>
                </a:solidFill>
                <a:latin typeface="Avenir Next Regular"/>
                <a:ea typeface="+mn-ea"/>
                <a:cs typeface="Avenir Next Regular"/>
              </a:rPr>
              <a:t>,</a:t>
            </a:r>
            <a:r>
              <a:rPr lang="en-US" sz="2400" baseline="30000" dirty="0" smtClean="0">
                <a:solidFill>
                  <a:srgbClr val="008000"/>
                </a:solidFill>
                <a:latin typeface="Avenir Next Regular"/>
                <a:cs typeface="Avenir Next Regular"/>
              </a:rPr>
              <a:t> </a:t>
            </a:r>
            <a:r>
              <a:rPr lang="en-US" sz="2400" dirty="0" smtClean="0">
                <a:solidFill>
                  <a:srgbClr val="008000"/>
                </a:solidFill>
                <a:latin typeface="Avenir Next Regular"/>
                <a:ea typeface="+mn-ea"/>
                <a:cs typeface="Avenir Next Regular"/>
              </a:rPr>
              <a:t> Ryan </a:t>
            </a:r>
            <a:r>
              <a:rPr lang="en-US" sz="2400" dirty="0" err="1" smtClean="0">
                <a:solidFill>
                  <a:srgbClr val="008000"/>
                </a:solidFill>
                <a:latin typeface="Avenir Next Regular"/>
                <a:ea typeface="+mn-ea"/>
                <a:cs typeface="Avenir Next Regular"/>
              </a:rPr>
              <a:t>Gamett</a:t>
            </a:r>
            <a:r>
              <a:rPr lang="en-US" sz="2400" baseline="30000" dirty="0" smtClean="0">
                <a:solidFill>
                  <a:srgbClr val="008000"/>
                </a:solidFill>
                <a:latin typeface="Avenir Next Regular"/>
                <a:cs typeface="Avenir Next Regular"/>
              </a:rPr>
              <a:t>+</a:t>
            </a:r>
            <a:r>
              <a:rPr lang="en-US" sz="2400" dirty="0" smtClean="0">
                <a:solidFill>
                  <a:srgbClr val="008000"/>
                </a:solidFill>
                <a:latin typeface="Avenir Next Regular"/>
                <a:ea typeface="+mn-ea"/>
                <a:cs typeface="Avenir Next Regular"/>
              </a:rPr>
              <a:t>, </a:t>
            </a:r>
            <a:r>
              <a:rPr lang="en-US" sz="2400" dirty="0" err="1" smtClean="0">
                <a:solidFill>
                  <a:srgbClr val="008000"/>
                </a:solidFill>
                <a:latin typeface="Avenir Next Regular"/>
                <a:ea typeface="+mn-ea"/>
                <a:cs typeface="Avenir Next Regular"/>
              </a:rPr>
              <a:t>Yurong</a:t>
            </a:r>
            <a:r>
              <a:rPr lang="en-US" sz="2400" dirty="0" smtClean="0">
                <a:solidFill>
                  <a:srgbClr val="008000"/>
                </a:solidFill>
                <a:latin typeface="Avenir Next Regular"/>
                <a:ea typeface="+mn-ea"/>
                <a:cs typeface="Avenir Next Regular"/>
              </a:rPr>
              <a:t> He*, </a:t>
            </a:r>
          </a:p>
          <a:p>
            <a:pPr algn="l"/>
            <a:r>
              <a:rPr lang="en-US" sz="2400" dirty="0" smtClean="0">
                <a:solidFill>
                  <a:srgbClr val="008000"/>
                </a:solidFill>
                <a:latin typeface="Avenir Next Regular"/>
                <a:ea typeface="+mn-ea"/>
                <a:cs typeface="Avenir Next Regular"/>
              </a:rPr>
              <a:t>Dana </a:t>
            </a:r>
            <a:r>
              <a:rPr lang="en-US" sz="2400" dirty="0" err="1" smtClean="0">
                <a:solidFill>
                  <a:srgbClr val="008000"/>
                </a:solidFill>
                <a:latin typeface="Avenir Next Regular"/>
                <a:ea typeface="+mn-ea"/>
                <a:cs typeface="Avenir Next Regular"/>
              </a:rPr>
              <a:t>Rotman</a:t>
            </a:r>
            <a:r>
              <a:rPr lang="en-US" sz="2400" dirty="0" smtClean="0">
                <a:solidFill>
                  <a:srgbClr val="008000"/>
                </a:solidFill>
                <a:latin typeface="Avenir Next Regular"/>
                <a:ea typeface="+mn-ea"/>
                <a:cs typeface="Avenir Next Regular"/>
              </a:rPr>
              <a:t>*, Carol Boston* </a:t>
            </a:r>
            <a:r>
              <a:rPr lang="en-US" sz="2400" dirty="0">
                <a:solidFill>
                  <a:srgbClr val="008000"/>
                </a:solidFill>
                <a:latin typeface="Avenir Next Regular"/>
                <a:ea typeface="+mn-ea"/>
                <a:cs typeface="Avenir Next Regular"/>
              </a:rPr>
              <a:t>&amp; </a:t>
            </a:r>
            <a:r>
              <a:rPr lang="en-US" sz="2400" dirty="0" smtClean="0">
                <a:solidFill>
                  <a:srgbClr val="008000"/>
                </a:solidFill>
                <a:latin typeface="Avenir Next Regular"/>
                <a:ea typeface="+mn-ea"/>
                <a:cs typeface="Avenir Next Regular"/>
              </a:rPr>
              <a:t>Jennifer </a:t>
            </a:r>
            <a:r>
              <a:rPr lang="en-US" sz="2400" dirty="0" err="1" smtClean="0">
                <a:solidFill>
                  <a:srgbClr val="008000"/>
                </a:solidFill>
                <a:latin typeface="Avenir Next Regular"/>
                <a:ea typeface="+mn-ea"/>
                <a:cs typeface="Avenir Next Regular"/>
              </a:rPr>
              <a:t>Preece</a:t>
            </a:r>
            <a:r>
              <a:rPr lang="en-US" sz="2400" dirty="0" smtClean="0">
                <a:solidFill>
                  <a:srgbClr val="008000"/>
                </a:solidFill>
                <a:latin typeface="Avenir Next Regular"/>
                <a:ea typeface="+mn-ea"/>
                <a:cs typeface="Avenir Next Regular"/>
              </a:rPr>
              <a:t>*</a:t>
            </a:r>
            <a:endParaRPr lang="en-US" sz="2400" dirty="0">
              <a:solidFill>
                <a:srgbClr val="008000"/>
              </a:solidFill>
              <a:latin typeface="Avenir Next Regular"/>
              <a:ea typeface="+mn-ea"/>
              <a:cs typeface="Avenir Next Regular"/>
            </a:endParaRPr>
          </a:p>
          <a:p>
            <a:pPr algn="l"/>
            <a:endParaRPr lang="en-US" sz="3200" dirty="0">
              <a:solidFill>
                <a:srgbClr val="008000"/>
              </a:solidFill>
              <a:latin typeface="American Typewriter"/>
              <a:ea typeface="+mn-ea"/>
              <a:cs typeface="American Typewriter"/>
            </a:endParaRPr>
          </a:p>
        </p:txBody>
      </p:sp>
      <p:sp>
        <p:nvSpPr>
          <p:cNvPr id="2" name="TextBox 1"/>
          <p:cNvSpPr txBox="1"/>
          <p:nvPr/>
        </p:nvSpPr>
        <p:spPr>
          <a:xfrm>
            <a:off x="105840" y="4996738"/>
            <a:ext cx="3057247" cy="646331"/>
          </a:xfrm>
          <a:prstGeom prst="rect">
            <a:avLst/>
          </a:prstGeom>
          <a:noFill/>
        </p:spPr>
        <p:txBody>
          <a:bodyPr wrap="none" rtlCol="0">
            <a:spAutoFit/>
          </a:bodyPr>
          <a:lstStyle/>
          <a:p>
            <a:r>
              <a:rPr lang="en-US" dirty="0" smtClean="0">
                <a:latin typeface="Avenir Next Regular"/>
                <a:cs typeface="Avenir Next Regular"/>
              </a:rPr>
              <a:t>*University of Maryland</a:t>
            </a:r>
          </a:p>
          <a:p>
            <a:r>
              <a:rPr lang="en-US" dirty="0" smtClean="0">
                <a:latin typeface="Avenir Next Regular"/>
                <a:cs typeface="Avenir Next Regular"/>
              </a:rPr>
              <a:t>+Brigham Young University</a:t>
            </a:r>
            <a:endParaRPr lang="en-US" dirty="0">
              <a:latin typeface="Avenir Next Regular"/>
              <a:cs typeface="Avenir Next Regular"/>
            </a:endParaRPr>
          </a:p>
        </p:txBody>
      </p:sp>
      <p:pic>
        <p:nvPicPr>
          <p:cNvPr id="4" name="Picture 3" descr="UMD-logo.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236" y="6011334"/>
            <a:ext cx="3223261" cy="596900"/>
          </a:xfrm>
          <a:prstGeom prst="rect">
            <a:avLst/>
          </a:prstGeom>
        </p:spPr>
      </p:pic>
      <p:pic>
        <p:nvPicPr>
          <p:cNvPr id="6" name="Picture 5" descr="imgres-1.jpe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3035" y="5884332"/>
            <a:ext cx="893233" cy="893233"/>
          </a:xfrm>
          <a:prstGeom prst="rect">
            <a:avLst/>
          </a:prstGeom>
        </p:spPr>
      </p:pic>
      <p:pic>
        <p:nvPicPr>
          <p:cNvPr id="7" name="Picture 6" descr="HCIL_logo_small_no%20border.g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4197" y="5884332"/>
            <a:ext cx="821267" cy="816679"/>
          </a:xfrm>
          <a:prstGeom prst="rect">
            <a:avLst/>
          </a:prstGeom>
        </p:spPr>
      </p:pic>
    </p:spTree>
    <p:extLst>
      <p:ext uri="{BB962C8B-B14F-4D97-AF65-F5344CB8AC3E}">
        <p14:creationId xmlns:p14="http://schemas.microsoft.com/office/powerpoint/2010/main" val="3422689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760" y="5387975"/>
            <a:ext cx="8458200" cy="1470025"/>
          </a:xfrm>
        </p:spPr>
        <p:txBody>
          <a:bodyPr>
            <a:normAutofit/>
          </a:bodyPr>
          <a:lstStyle/>
          <a:p>
            <a:r>
              <a:rPr lang="en-US" sz="3600" b="1" dirty="0">
                <a:solidFill>
                  <a:srgbClr val="008000"/>
                </a:solidFill>
                <a:latin typeface="Avenir Next Regular"/>
                <a:ea typeface="+mn-ea"/>
                <a:cs typeface="Avenir Next Regular"/>
              </a:rPr>
              <a:t>Intrinsic Motivations, Collectivism</a:t>
            </a:r>
          </a:p>
        </p:txBody>
      </p:sp>
      <p:pic>
        <p:nvPicPr>
          <p:cNvPr id="4" name="Picture 3" descr="CSC-20Winter-202006-2004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8000" y="1238250"/>
            <a:ext cx="5810250" cy="4357688"/>
          </a:xfrm>
          <a:prstGeom prst="rect">
            <a:avLst/>
          </a:prstGeom>
        </p:spPr>
      </p:pic>
    </p:spTree>
    <p:extLst>
      <p:ext uri="{BB962C8B-B14F-4D97-AF65-F5344CB8AC3E}">
        <p14:creationId xmlns:p14="http://schemas.microsoft.com/office/powerpoint/2010/main" val="234686449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2460" y="5387975"/>
            <a:ext cx="8332792" cy="1470025"/>
          </a:xfrm>
        </p:spPr>
        <p:txBody>
          <a:bodyPr>
            <a:normAutofit/>
          </a:bodyPr>
          <a:lstStyle/>
          <a:p>
            <a:pPr algn="l"/>
            <a:r>
              <a:rPr lang="en-US" sz="3600" b="1" dirty="0" smtClean="0">
                <a:solidFill>
                  <a:srgbClr val="008000"/>
                </a:solidFill>
                <a:latin typeface="Avenir Next Regular"/>
                <a:ea typeface="+mn-ea"/>
                <a:cs typeface="Avenir Next Regular"/>
              </a:rPr>
              <a:t>Competition, Reward, Progress</a:t>
            </a:r>
            <a:endParaRPr lang="en-US" sz="3600" b="1" dirty="0">
              <a:solidFill>
                <a:srgbClr val="008000"/>
              </a:solidFill>
              <a:latin typeface="Avenir Next Regular"/>
              <a:ea typeface="+mn-ea"/>
              <a:cs typeface="Avenir Next Regular"/>
            </a:endParaRPr>
          </a:p>
        </p:txBody>
      </p:sp>
      <p:pic>
        <p:nvPicPr>
          <p:cNvPr id="6" name="Picture 5" descr="LarkGamerNa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9375" y="199032"/>
            <a:ext cx="3619500" cy="5468343"/>
          </a:xfrm>
          <a:prstGeom prst="rect">
            <a:avLst/>
          </a:prstGeom>
        </p:spPr>
      </p:pic>
    </p:spTree>
    <p:extLst>
      <p:ext uri="{BB962C8B-B14F-4D97-AF65-F5344CB8AC3E}">
        <p14:creationId xmlns:p14="http://schemas.microsoft.com/office/powerpoint/2010/main" val="83701327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9760" y="4374400"/>
            <a:ext cx="84582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rgbClr val="008000"/>
                </a:solidFill>
                <a:latin typeface="Avenir Next Regular"/>
                <a:ea typeface="+mn-ea"/>
                <a:cs typeface="Avenir Next Regular"/>
              </a:rPr>
              <a:t>Explore nature, Socialize, </a:t>
            </a:r>
          </a:p>
          <a:p>
            <a:r>
              <a:rPr lang="en-US" sz="3600" b="1" dirty="0" smtClean="0">
                <a:solidFill>
                  <a:srgbClr val="008000"/>
                </a:solidFill>
                <a:latin typeface="Avenir Next Regular"/>
                <a:ea typeface="+mn-ea"/>
                <a:cs typeface="Avenir Next Regular"/>
              </a:rPr>
              <a:t>Scavenger hunt</a:t>
            </a:r>
            <a:endParaRPr lang="en-US" sz="3600" b="1" dirty="0">
              <a:solidFill>
                <a:srgbClr val="008000"/>
              </a:solidFill>
              <a:latin typeface="Avenir Next Regular"/>
              <a:ea typeface="+mn-ea"/>
              <a:cs typeface="Avenir Next Regular"/>
            </a:endParaRPr>
          </a:p>
        </p:txBody>
      </p:sp>
      <p:pic>
        <p:nvPicPr>
          <p:cNvPr id="8" name="Picture 7"/>
          <p:cNvPicPr>
            <a:picLocks noChangeAspect="1"/>
          </p:cNvPicPr>
          <p:nvPr/>
        </p:nvPicPr>
        <p:blipFill>
          <a:blip r:embed="rId3"/>
          <a:stretch>
            <a:fillRect/>
          </a:stretch>
        </p:blipFill>
        <p:spPr>
          <a:xfrm>
            <a:off x="2367615" y="1388400"/>
            <a:ext cx="4565650" cy="2947900"/>
          </a:xfrm>
          <a:prstGeom prst="rect">
            <a:avLst/>
          </a:prstGeom>
        </p:spPr>
      </p:pic>
    </p:spTree>
    <p:extLst>
      <p:ext uri="{BB962C8B-B14F-4D97-AF65-F5344CB8AC3E}">
        <p14:creationId xmlns:p14="http://schemas.microsoft.com/office/powerpoint/2010/main" val="70184195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751556609"/>
              </p:ext>
            </p:extLst>
          </p:nvPr>
        </p:nvGraphicFramePr>
        <p:xfrm>
          <a:off x="402697" y="326807"/>
          <a:ext cx="8301815" cy="6248063"/>
        </p:xfrm>
        <a:graphic>
          <a:graphicData uri="http://schemas.openxmlformats.org/drawingml/2006/table">
            <a:tbl>
              <a:tblPr firstRow="1" bandRow="1">
                <a:tableStyleId>{F2DE63D5-997A-4646-A377-4702673A728D}</a:tableStyleId>
              </a:tblPr>
              <a:tblGrid>
                <a:gridCol w="2617550"/>
                <a:gridCol w="1626288"/>
                <a:gridCol w="1982523"/>
                <a:gridCol w="2075454"/>
              </a:tblGrid>
              <a:tr h="526970">
                <a:tc>
                  <a:txBody>
                    <a:bodyPr/>
                    <a:lstStyle/>
                    <a:p>
                      <a:pPr algn="ctr"/>
                      <a:endParaRPr lang="en-US" sz="2400" dirty="0"/>
                    </a:p>
                  </a:txBody>
                  <a:tcPr/>
                </a:tc>
                <a:tc>
                  <a:txBody>
                    <a:bodyPr/>
                    <a:lstStyle/>
                    <a:p>
                      <a:pPr algn="ctr"/>
                      <a:r>
                        <a:rPr lang="en-US" sz="2400" b="1" i="0" dirty="0" smtClean="0">
                          <a:latin typeface="Avenir Next Regular"/>
                          <a:cs typeface="Avenir Next Regular"/>
                        </a:rPr>
                        <a:t>Gamers</a:t>
                      </a:r>
                      <a:endParaRPr lang="en-US" sz="2400" b="1" i="0" dirty="0">
                        <a:latin typeface="Avenir Next Regular"/>
                        <a:cs typeface="Avenir Next Regular"/>
                      </a:endParaRPr>
                    </a:p>
                  </a:txBody>
                  <a:tcPr/>
                </a:tc>
                <a:tc>
                  <a:txBody>
                    <a:bodyPr/>
                    <a:lstStyle/>
                    <a:p>
                      <a:pPr algn="ctr"/>
                      <a:r>
                        <a:rPr lang="en-US" sz="2400" b="1" i="0" dirty="0" smtClean="0">
                          <a:latin typeface="Avenir Next Regular"/>
                          <a:cs typeface="Avenir Next Regular"/>
                        </a:rPr>
                        <a:t>Natures</a:t>
                      </a:r>
                      <a:endParaRPr lang="en-US" sz="2400" b="1" i="0" dirty="0">
                        <a:latin typeface="Avenir Next Regular"/>
                        <a:cs typeface="Avenir Next Regular"/>
                      </a:endParaRPr>
                    </a:p>
                  </a:txBody>
                  <a:tcPr/>
                </a:tc>
                <a:tc>
                  <a:txBody>
                    <a:bodyPr/>
                    <a:lstStyle/>
                    <a:p>
                      <a:pPr algn="ctr"/>
                      <a:r>
                        <a:rPr lang="en-US" sz="2400" b="1" i="0" dirty="0" smtClean="0">
                          <a:latin typeface="Avenir Next Regular"/>
                          <a:cs typeface="Avenir Next Regular"/>
                        </a:rPr>
                        <a:t>LBAG players</a:t>
                      </a:r>
                      <a:endParaRPr lang="en-US" sz="2400" b="1" i="0" dirty="0">
                        <a:latin typeface="Avenir Next Regular"/>
                        <a:cs typeface="Avenir Next Regular"/>
                      </a:endParaRPr>
                    </a:p>
                  </a:txBody>
                  <a:tcPr/>
                </a:tc>
              </a:tr>
              <a:tr h="944543">
                <a:tc>
                  <a:txBody>
                    <a:bodyPr/>
                    <a:lstStyle/>
                    <a:p>
                      <a:pPr algn="ctr"/>
                      <a:r>
                        <a:rPr lang="en-US" sz="2400" dirty="0" smtClean="0">
                          <a:latin typeface="Avenir Next Regular"/>
                          <a:cs typeface="Avenir Next Regular"/>
                        </a:rPr>
                        <a:t>Personal</a:t>
                      </a:r>
                      <a:r>
                        <a:rPr lang="en-US" sz="2400" baseline="0" dirty="0" smtClean="0">
                          <a:latin typeface="Avenir Next Regular"/>
                          <a:cs typeface="Avenir Next Regular"/>
                        </a:rPr>
                        <a:t> </a:t>
                      </a:r>
                      <a:r>
                        <a:rPr lang="en-US" sz="2400" dirty="0" smtClean="0">
                          <a:latin typeface="Avenir Next Regular"/>
                          <a:cs typeface="Avenir Next Regular"/>
                        </a:rPr>
                        <a:t>enjoyment</a:t>
                      </a:r>
                      <a:endParaRPr lang="en-US" sz="2400" dirty="0">
                        <a:latin typeface="Avenir Next Regular"/>
                        <a:cs typeface="Avenir Next Regular"/>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600" dirty="0" smtClean="0">
                          <a:solidFill>
                            <a:srgbClr val="008000"/>
                          </a:solidFill>
                          <a:latin typeface="Zapf Dingbats"/>
                          <a:ea typeface="Zapf Dingbats"/>
                          <a:cs typeface="Zapf Dingbats"/>
                          <a:sym typeface="Zapf Dingbats"/>
                        </a:rPr>
                        <a:t>✔</a:t>
                      </a:r>
                      <a:endParaRPr lang="en-US" sz="3600" dirty="0" smtClean="0">
                        <a:solidFill>
                          <a:srgbClr val="008000"/>
                        </a:solidFill>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600" dirty="0" smtClean="0">
                          <a:solidFill>
                            <a:srgbClr val="008000"/>
                          </a:solidFill>
                          <a:latin typeface="Zapf Dingbats"/>
                          <a:ea typeface="Zapf Dingbats"/>
                          <a:cs typeface="Zapf Dingbats"/>
                          <a:sym typeface="Zapf Dingbats"/>
                        </a:rPr>
                        <a:t>✔</a:t>
                      </a:r>
                      <a:endParaRPr lang="en-US" sz="3600" dirty="0" smtClean="0">
                        <a:solidFill>
                          <a:srgbClr val="008000"/>
                        </a:solidFill>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600" dirty="0" smtClean="0">
                          <a:solidFill>
                            <a:srgbClr val="008000"/>
                          </a:solidFill>
                          <a:latin typeface="Zapf Dingbats"/>
                          <a:ea typeface="Zapf Dingbats"/>
                          <a:cs typeface="Zapf Dingbats"/>
                          <a:sym typeface="Zapf Dingbats"/>
                        </a:rPr>
                        <a:t>✔</a:t>
                      </a:r>
                      <a:endParaRPr lang="en-US" sz="3600" dirty="0" smtClean="0">
                        <a:solidFill>
                          <a:srgbClr val="008000"/>
                        </a:solidFill>
                      </a:endParaRPr>
                    </a:p>
                  </a:txBody>
                  <a:tcPr/>
                </a:tc>
              </a:tr>
              <a:tr h="526644">
                <a:tc>
                  <a:txBody>
                    <a:bodyPr/>
                    <a:lstStyle/>
                    <a:p>
                      <a:pPr algn="ctr"/>
                      <a:r>
                        <a:rPr lang="en-US" sz="2400" dirty="0" smtClean="0">
                          <a:latin typeface="Avenir Next Regular"/>
                          <a:cs typeface="Avenir Next Regular"/>
                        </a:rPr>
                        <a:t>Collectivism</a:t>
                      </a:r>
                      <a:endParaRPr lang="en-US" sz="2400" dirty="0">
                        <a:latin typeface="Avenir Next Regular"/>
                        <a:cs typeface="Avenir Next Regular"/>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200" dirty="0" smtClean="0">
                          <a:solidFill>
                            <a:schemeClr val="tx1"/>
                          </a:solidFill>
                        </a:rPr>
                        <a:t>?</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600" dirty="0" smtClean="0">
                          <a:solidFill>
                            <a:srgbClr val="008000"/>
                          </a:solidFill>
                          <a:latin typeface="Zapf Dingbats"/>
                          <a:ea typeface="Zapf Dingbats"/>
                          <a:cs typeface="Zapf Dingbats"/>
                          <a:sym typeface="Zapf Dingbats"/>
                        </a:rPr>
                        <a:t>✔</a:t>
                      </a:r>
                      <a:endParaRPr lang="en-US" sz="3600" dirty="0" smtClean="0">
                        <a:solidFill>
                          <a:srgbClr val="008000"/>
                        </a:solidFill>
                      </a:endParaRPr>
                    </a:p>
                  </a:txBody>
                  <a:tcPr/>
                </a:tc>
                <a:tc>
                  <a:txBody>
                    <a:bodyPr/>
                    <a:lstStyle/>
                    <a:p>
                      <a:pPr algn="ctr"/>
                      <a:r>
                        <a:rPr lang="en-US" sz="3200" dirty="0" smtClean="0"/>
                        <a:t>?</a:t>
                      </a:r>
                      <a:endParaRPr lang="en-US" sz="3200" dirty="0"/>
                    </a:p>
                  </a:txBody>
                  <a:tcPr/>
                </a:tc>
              </a:tr>
              <a:tr h="526970">
                <a:tc>
                  <a:txBody>
                    <a:bodyPr/>
                    <a:lstStyle/>
                    <a:p>
                      <a:pPr algn="ctr"/>
                      <a:r>
                        <a:rPr lang="en-US" sz="2400" dirty="0" smtClean="0">
                          <a:latin typeface="Avenir Next Regular"/>
                          <a:cs typeface="Avenir Next Regular"/>
                        </a:rPr>
                        <a:t>Competition</a:t>
                      </a:r>
                      <a:endParaRPr lang="en-US" sz="2400" dirty="0">
                        <a:latin typeface="Avenir Next Regular"/>
                        <a:cs typeface="Avenir Next Regular"/>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600" dirty="0" smtClean="0">
                          <a:solidFill>
                            <a:srgbClr val="008000"/>
                          </a:solidFill>
                          <a:latin typeface="Zapf Dingbats"/>
                          <a:ea typeface="Zapf Dingbats"/>
                          <a:cs typeface="Zapf Dingbats"/>
                          <a:sym typeface="Zapf Dingbats"/>
                        </a:rPr>
                        <a:t>✔</a:t>
                      </a:r>
                      <a:endParaRPr lang="en-US" sz="3600" dirty="0" smtClean="0">
                        <a:solidFill>
                          <a:srgbClr val="008000"/>
                        </a:solidFill>
                      </a:endParaRPr>
                    </a:p>
                  </a:txBody>
                  <a:tcPr/>
                </a:tc>
                <a:tc>
                  <a:txBody>
                    <a:bodyPr/>
                    <a:lstStyle/>
                    <a:p>
                      <a:pPr algn="ctr"/>
                      <a:r>
                        <a:rPr lang="en-US" sz="3200" dirty="0" smtClean="0"/>
                        <a:t>?</a:t>
                      </a:r>
                      <a:endParaRPr lang="en-US" sz="3200" dirty="0"/>
                    </a:p>
                  </a:txBody>
                  <a:tcPr/>
                </a:tc>
                <a:tc>
                  <a:txBody>
                    <a:bodyPr/>
                    <a:lstStyle/>
                    <a:p>
                      <a:pPr algn="ctr"/>
                      <a:r>
                        <a:rPr lang="en-US" sz="3200" dirty="0" smtClean="0"/>
                        <a:t>?</a:t>
                      </a:r>
                      <a:endParaRPr lang="en-US" sz="3200" dirty="0"/>
                    </a:p>
                  </a:txBody>
                  <a:tcPr/>
                </a:tc>
              </a:tr>
              <a:tr h="526970">
                <a:tc>
                  <a:txBody>
                    <a:bodyPr/>
                    <a:lstStyle/>
                    <a:p>
                      <a:pPr algn="ctr"/>
                      <a:r>
                        <a:rPr lang="en-US" sz="2400" dirty="0" smtClean="0">
                          <a:latin typeface="Avenir Next Regular"/>
                          <a:cs typeface="Avenir Next Regular"/>
                        </a:rPr>
                        <a:t>Reward</a:t>
                      </a:r>
                      <a:endParaRPr lang="en-US" sz="2400" dirty="0">
                        <a:latin typeface="Avenir Next Regular"/>
                        <a:cs typeface="Avenir Next Regular"/>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600" dirty="0" smtClean="0">
                          <a:solidFill>
                            <a:srgbClr val="008000"/>
                          </a:solidFill>
                          <a:latin typeface="Zapf Dingbats"/>
                          <a:ea typeface="Zapf Dingbats"/>
                          <a:cs typeface="Zapf Dingbats"/>
                          <a:sym typeface="Zapf Dingbats"/>
                        </a:rPr>
                        <a:t>✔</a:t>
                      </a:r>
                      <a:endParaRPr lang="en-US" sz="3600" dirty="0" smtClean="0">
                        <a:solidFill>
                          <a:srgbClr val="008000"/>
                        </a:solidFill>
                      </a:endParaRPr>
                    </a:p>
                  </a:txBody>
                  <a:tcPr/>
                </a:tc>
                <a:tc>
                  <a:txBody>
                    <a:bodyPr/>
                    <a:lstStyle/>
                    <a:p>
                      <a:pPr algn="ctr"/>
                      <a:r>
                        <a:rPr lang="en-US" sz="3200" dirty="0" smtClean="0"/>
                        <a:t>?</a:t>
                      </a:r>
                      <a:endParaRPr lang="en-US" sz="3200" dirty="0"/>
                    </a:p>
                  </a:txBody>
                  <a:tcPr/>
                </a:tc>
                <a:tc>
                  <a:txBody>
                    <a:bodyPr/>
                    <a:lstStyle/>
                    <a:p>
                      <a:pPr algn="ctr"/>
                      <a:r>
                        <a:rPr lang="en-US" sz="3200" dirty="0" smtClean="0"/>
                        <a:t>?</a:t>
                      </a:r>
                      <a:endParaRPr lang="en-US" sz="3200" dirty="0"/>
                    </a:p>
                  </a:txBody>
                  <a:tcPr/>
                </a:tc>
              </a:tr>
              <a:tr h="526970">
                <a:tc>
                  <a:txBody>
                    <a:bodyPr/>
                    <a:lstStyle/>
                    <a:p>
                      <a:pPr algn="ctr"/>
                      <a:r>
                        <a:rPr lang="en-US" sz="2400" dirty="0" smtClean="0">
                          <a:latin typeface="Avenir Next Regular"/>
                          <a:cs typeface="Avenir Next Regular"/>
                        </a:rPr>
                        <a:t>Progress</a:t>
                      </a:r>
                      <a:endParaRPr lang="en-US" sz="2400" dirty="0">
                        <a:latin typeface="Avenir Next Regular"/>
                        <a:cs typeface="Avenir Next Regular"/>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600" dirty="0" smtClean="0">
                          <a:solidFill>
                            <a:srgbClr val="008000"/>
                          </a:solidFill>
                          <a:latin typeface="Zapf Dingbats"/>
                          <a:ea typeface="Zapf Dingbats"/>
                          <a:cs typeface="Zapf Dingbats"/>
                          <a:sym typeface="Zapf Dingbats"/>
                        </a:rPr>
                        <a:t>✔</a:t>
                      </a:r>
                      <a:endParaRPr lang="en-US" sz="3600" dirty="0" smtClean="0">
                        <a:solidFill>
                          <a:srgbClr val="008000"/>
                        </a:solidFill>
                      </a:endParaRPr>
                    </a:p>
                  </a:txBody>
                  <a:tcPr/>
                </a:tc>
                <a:tc>
                  <a:txBody>
                    <a:bodyPr/>
                    <a:lstStyle/>
                    <a:p>
                      <a:pPr algn="ctr"/>
                      <a:r>
                        <a:rPr lang="en-US" sz="3200" dirty="0" smtClean="0"/>
                        <a:t>?</a:t>
                      </a:r>
                      <a:endParaRPr lang="en-US" sz="3200" dirty="0"/>
                    </a:p>
                  </a:txBody>
                  <a:tcPr/>
                </a:tc>
                <a:tc>
                  <a:txBody>
                    <a:bodyPr/>
                    <a:lstStyle/>
                    <a:p>
                      <a:pPr algn="ctr"/>
                      <a:r>
                        <a:rPr lang="en-US" sz="3200" dirty="0" smtClean="0"/>
                        <a:t>?</a:t>
                      </a:r>
                      <a:endParaRPr lang="en-US" sz="3200" dirty="0"/>
                    </a:p>
                  </a:txBody>
                  <a:tcPr/>
                </a:tc>
              </a:tr>
              <a:tr h="526970">
                <a:tc>
                  <a:txBody>
                    <a:bodyPr/>
                    <a:lstStyle/>
                    <a:p>
                      <a:pPr algn="ctr"/>
                      <a:r>
                        <a:rPr lang="en-US" sz="2400" dirty="0" smtClean="0">
                          <a:latin typeface="Avenir Next Regular"/>
                          <a:cs typeface="Avenir Next Regular"/>
                        </a:rPr>
                        <a:t>Exploring</a:t>
                      </a:r>
                      <a:r>
                        <a:rPr lang="en-US" sz="2400" baseline="0" dirty="0" smtClean="0">
                          <a:latin typeface="Avenir Next Regular"/>
                          <a:cs typeface="Avenir Next Regular"/>
                        </a:rPr>
                        <a:t> Nature</a:t>
                      </a:r>
                      <a:endParaRPr lang="en-US" sz="2400" dirty="0">
                        <a:latin typeface="Avenir Next Regular"/>
                        <a:cs typeface="Avenir Next Regular"/>
                      </a:endParaRPr>
                    </a:p>
                  </a:txBody>
                  <a:tcPr/>
                </a:tc>
                <a:tc>
                  <a:txBody>
                    <a:bodyPr/>
                    <a:lstStyle/>
                    <a:p>
                      <a:pPr algn="ctr"/>
                      <a:r>
                        <a:rPr lang="en-US" sz="3200" dirty="0" smtClean="0"/>
                        <a:t>?</a:t>
                      </a:r>
                      <a:endParaRPr lang="en-US" sz="3200" dirty="0"/>
                    </a:p>
                  </a:txBody>
                  <a:tcPr/>
                </a:tc>
                <a:tc>
                  <a:txBody>
                    <a:bodyPr/>
                    <a:lstStyle/>
                    <a:p>
                      <a:pPr algn="ctr"/>
                      <a:r>
                        <a:rPr lang="en-US" sz="3200" dirty="0" smtClean="0"/>
                        <a:t>?</a:t>
                      </a:r>
                      <a:endParaRPr lang="en-US" sz="3200"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600" dirty="0" smtClean="0">
                          <a:solidFill>
                            <a:srgbClr val="008000"/>
                          </a:solidFill>
                          <a:latin typeface="Zapf Dingbats"/>
                          <a:ea typeface="Zapf Dingbats"/>
                          <a:cs typeface="Zapf Dingbats"/>
                          <a:sym typeface="Zapf Dingbats"/>
                        </a:rPr>
                        <a:t>✔</a:t>
                      </a:r>
                      <a:endParaRPr lang="en-US" sz="3600" dirty="0" smtClean="0">
                        <a:solidFill>
                          <a:srgbClr val="008000"/>
                        </a:solidFill>
                      </a:endParaRPr>
                    </a:p>
                  </a:txBody>
                  <a:tcPr/>
                </a:tc>
              </a:tr>
              <a:tr h="526970">
                <a:tc>
                  <a:txBody>
                    <a:bodyPr/>
                    <a:lstStyle/>
                    <a:p>
                      <a:pPr algn="ctr"/>
                      <a:r>
                        <a:rPr lang="en-US" sz="2400" dirty="0" smtClean="0">
                          <a:latin typeface="Avenir Next Regular"/>
                          <a:cs typeface="Avenir Next Regular"/>
                        </a:rPr>
                        <a:t>Socialization</a:t>
                      </a:r>
                    </a:p>
                  </a:txBody>
                  <a:tcPr/>
                </a:tc>
                <a:tc>
                  <a:txBody>
                    <a:bodyPr/>
                    <a:lstStyle/>
                    <a:p>
                      <a:pPr algn="ctr"/>
                      <a:r>
                        <a:rPr lang="en-US" sz="3200" dirty="0" smtClean="0"/>
                        <a:t>?</a:t>
                      </a:r>
                      <a:endParaRPr lang="en-US" sz="3200" dirty="0"/>
                    </a:p>
                  </a:txBody>
                  <a:tcPr/>
                </a:tc>
                <a:tc>
                  <a:txBody>
                    <a:bodyPr/>
                    <a:lstStyle/>
                    <a:p>
                      <a:pPr algn="ctr"/>
                      <a:r>
                        <a:rPr lang="en-US" sz="3200" dirty="0" smtClean="0"/>
                        <a:t>?</a:t>
                      </a:r>
                      <a:endParaRPr lang="en-US" sz="3200"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600" dirty="0" smtClean="0">
                          <a:solidFill>
                            <a:srgbClr val="008000"/>
                          </a:solidFill>
                          <a:latin typeface="Zapf Dingbats"/>
                          <a:ea typeface="Zapf Dingbats"/>
                          <a:cs typeface="Zapf Dingbats"/>
                          <a:sym typeface="Zapf Dingbats"/>
                        </a:rPr>
                        <a:t>✔</a:t>
                      </a:r>
                      <a:endParaRPr lang="en-US" sz="3600" dirty="0" smtClean="0">
                        <a:solidFill>
                          <a:srgbClr val="008000"/>
                        </a:solidFill>
                      </a:endParaRPr>
                    </a:p>
                  </a:txBody>
                  <a:tcPr/>
                </a:tc>
              </a:tr>
              <a:tr h="526970">
                <a:tc>
                  <a:txBody>
                    <a:bodyPr/>
                    <a:lstStyle/>
                    <a:p>
                      <a:pPr algn="ctr"/>
                      <a:r>
                        <a:rPr lang="en-US" sz="2400" dirty="0" smtClean="0">
                          <a:latin typeface="Avenir Next Regular"/>
                          <a:cs typeface="Avenir Next Regular"/>
                        </a:rPr>
                        <a:t>Scavenger Hunt</a:t>
                      </a:r>
                    </a:p>
                  </a:txBody>
                  <a:tcPr/>
                </a:tc>
                <a:tc>
                  <a:txBody>
                    <a:bodyPr/>
                    <a:lstStyle/>
                    <a:p>
                      <a:pPr algn="ctr"/>
                      <a:r>
                        <a:rPr lang="en-US" sz="3200" dirty="0" smtClean="0"/>
                        <a:t>?</a:t>
                      </a:r>
                      <a:endParaRPr lang="en-US" sz="3200" dirty="0"/>
                    </a:p>
                  </a:txBody>
                  <a:tcPr/>
                </a:tc>
                <a:tc>
                  <a:txBody>
                    <a:bodyPr/>
                    <a:lstStyle/>
                    <a:p>
                      <a:pPr algn="ctr"/>
                      <a:r>
                        <a:rPr lang="en-US" sz="3200" dirty="0" smtClean="0"/>
                        <a:t>?</a:t>
                      </a:r>
                      <a:endParaRPr lang="en-US" sz="3200"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600" dirty="0" smtClean="0">
                          <a:solidFill>
                            <a:srgbClr val="008000"/>
                          </a:solidFill>
                          <a:latin typeface="Zapf Dingbats"/>
                          <a:ea typeface="Zapf Dingbats"/>
                          <a:cs typeface="Zapf Dingbats"/>
                          <a:sym typeface="Zapf Dingbats"/>
                        </a:rPr>
                        <a:t>✔</a:t>
                      </a:r>
                      <a:endParaRPr lang="en-US" sz="3600" dirty="0" smtClean="0">
                        <a:solidFill>
                          <a:srgbClr val="008000"/>
                        </a:solidFill>
                      </a:endParaRPr>
                    </a:p>
                  </a:txBody>
                  <a:tcPr/>
                </a:tc>
              </a:tr>
            </a:tbl>
          </a:graphicData>
        </a:graphic>
      </p:graphicFrame>
    </p:spTree>
    <p:extLst>
      <p:ext uri="{BB962C8B-B14F-4D97-AF65-F5344CB8AC3E}">
        <p14:creationId xmlns:p14="http://schemas.microsoft.com/office/powerpoint/2010/main" val="286420688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57654" y="3083824"/>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Research Question:</a:t>
            </a:r>
          </a:p>
        </p:txBody>
      </p:sp>
      <p:sp>
        <p:nvSpPr>
          <p:cNvPr id="4" name="TextBox 3"/>
          <p:cNvSpPr txBox="1"/>
          <p:nvPr/>
        </p:nvSpPr>
        <p:spPr>
          <a:xfrm>
            <a:off x="157654" y="4178632"/>
            <a:ext cx="8344724" cy="584776"/>
          </a:xfrm>
          <a:prstGeom prst="rect">
            <a:avLst/>
          </a:prstGeom>
          <a:noFill/>
        </p:spPr>
        <p:txBody>
          <a:bodyPr wrap="square" rtlCol="0">
            <a:spAutoFit/>
          </a:bodyPr>
          <a:lstStyle/>
          <a:p>
            <a:endParaRPr lang="en-US" sz="3200" dirty="0">
              <a:latin typeface="Avenir Next Regular"/>
              <a:cs typeface="Avenir Next Regular"/>
            </a:endParaRPr>
          </a:p>
        </p:txBody>
      </p:sp>
      <p:sp>
        <p:nvSpPr>
          <p:cNvPr id="8" name="TextBox 7"/>
          <p:cNvSpPr txBox="1"/>
          <p:nvPr/>
        </p:nvSpPr>
        <p:spPr>
          <a:xfrm>
            <a:off x="157654" y="4237324"/>
            <a:ext cx="8118557" cy="1077218"/>
          </a:xfrm>
          <a:prstGeom prst="rect">
            <a:avLst/>
          </a:prstGeom>
          <a:noFill/>
        </p:spPr>
        <p:txBody>
          <a:bodyPr wrap="square" rtlCol="0">
            <a:spAutoFit/>
          </a:bodyPr>
          <a:lstStyle/>
          <a:p>
            <a:r>
              <a:rPr lang="en-US" sz="3200" dirty="0" smtClean="0">
                <a:latin typeface="Avenir Next Regular"/>
                <a:cs typeface="Avenir Next Regular"/>
              </a:rPr>
              <a:t>Which activities do natures and gamers find appealing?</a:t>
            </a:r>
            <a:endParaRPr lang="en-US" sz="3200" dirty="0">
              <a:latin typeface="American Typewriter"/>
              <a:cs typeface="American Typewriter"/>
            </a:endParaRPr>
          </a:p>
        </p:txBody>
      </p:sp>
      <p:pic>
        <p:nvPicPr>
          <p:cNvPr id="17" name="Picture 16"/>
          <p:cNvPicPr>
            <a:picLocks noChangeAspect="1"/>
          </p:cNvPicPr>
          <p:nvPr/>
        </p:nvPicPr>
        <p:blipFill>
          <a:blip r:embed="rId3"/>
          <a:stretch>
            <a:fillRect/>
          </a:stretch>
        </p:blipFill>
        <p:spPr>
          <a:xfrm>
            <a:off x="4348823" y="385074"/>
            <a:ext cx="4431625" cy="2861364"/>
          </a:xfrm>
          <a:prstGeom prst="rect">
            <a:avLst/>
          </a:prstGeom>
        </p:spPr>
      </p:pic>
      <p:pic>
        <p:nvPicPr>
          <p:cNvPr id="18" name="Picture 17" descr="LarkGamerNat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1750" y="385075"/>
            <a:ext cx="1893938" cy="2861364"/>
          </a:xfrm>
          <a:prstGeom prst="rect">
            <a:avLst/>
          </a:prstGeom>
        </p:spPr>
      </p:pic>
      <p:pic>
        <p:nvPicPr>
          <p:cNvPr id="19" name="Picture 18" descr="CSC-20Winter-202006-20041-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781" y="385074"/>
            <a:ext cx="3815152" cy="2861364"/>
          </a:xfrm>
          <a:prstGeom prst="rect">
            <a:avLst/>
          </a:prstGeom>
        </p:spPr>
      </p:pic>
    </p:spTree>
    <p:extLst>
      <p:ext uri="{BB962C8B-B14F-4D97-AF65-F5344CB8AC3E}">
        <p14:creationId xmlns:p14="http://schemas.microsoft.com/office/powerpoint/2010/main" val="399691156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57654" y="3083824"/>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Challenge:</a:t>
            </a:r>
          </a:p>
        </p:txBody>
      </p:sp>
      <p:sp>
        <p:nvSpPr>
          <p:cNvPr id="4" name="TextBox 3"/>
          <p:cNvSpPr txBox="1"/>
          <p:nvPr/>
        </p:nvSpPr>
        <p:spPr>
          <a:xfrm>
            <a:off x="157654" y="4178632"/>
            <a:ext cx="8344724" cy="584776"/>
          </a:xfrm>
          <a:prstGeom prst="rect">
            <a:avLst/>
          </a:prstGeom>
          <a:noFill/>
        </p:spPr>
        <p:txBody>
          <a:bodyPr wrap="square" rtlCol="0">
            <a:spAutoFit/>
          </a:bodyPr>
          <a:lstStyle/>
          <a:p>
            <a:endParaRPr lang="en-US" sz="3200" dirty="0">
              <a:latin typeface="Avenir Next Regular"/>
              <a:cs typeface="Avenir Next Regular"/>
            </a:endParaRPr>
          </a:p>
        </p:txBody>
      </p:sp>
      <p:sp>
        <p:nvSpPr>
          <p:cNvPr id="8" name="TextBox 7"/>
          <p:cNvSpPr txBox="1"/>
          <p:nvPr/>
        </p:nvSpPr>
        <p:spPr>
          <a:xfrm>
            <a:off x="157654" y="4237324"/>
            <a:ext cx="8118557" cy="1569660"/>
          </a:xfrm>
          <a:prstGeom prst="rect">
            <a:avLst/>
          </a:prstGeom>
          <a:noFill/>
        </p:spPr>
        <p:txBody>
          <a:bodyPr wrap="square" rtlCol="0">
            <a:spAutoFit/>
          </a:bodyPr>
          <a:lstStyle/>
          <a:p>
            <a:r>
              <a:rPr lang="en-US" sz="3200" dirty="0" smtClean="0">
                <a:latin typeface="Avenir Next Regular"/>
                <a:cs typeface="Avenir Next Regular"/>
              </a:rPr>
              <a:t>Design a citizen science app that is appealing to both naturalists and gamers	</a:t>
            </a:r>
            <a:r>
              <a:rPr lang="en-US" sz="3200" dirty="0" smtClean="0">
                <a:latin typeface="American Typewriter"/>
                <a:cs typeface="American Typewriter"/>
              </a:rPr>
              <a:t>		</a:t>
            </a:r>
            <a:endParaRPr lang="en-US" sz="3200" dirty="0">
              <a:latin typeface="American Typewriter"/>
              <a:cs typeface="American Typewriter"/>
            </a:endParaRPr>
          </a:p>
        </p:txBody>
      </p:sp>
      <p:pic>
        <p:nvPicPr>
          <p:cNvPr id="17" name="Picture 16"/>
          <p:cNvPicPr>
            <a:picLocks noChangeAspect="1"/>
          </p:cNvPicPr>
          <p:nvPr/>
        </p:nvPicPr>
        <p:blipFill>
          <a:blip r:embed="rId3"/>
          <a:stretch>
            <a:fillRect/>
          </a:stretch>
        </p:blipFill>
        <p:spPr>
          <a:xfrm>
            <a:off x="4348823" y="385074"/>
            <a:ext cx="4431625" cy="2861364"/>
          </a:xfrm>
          <a:prstGeom prst="rect">
            <a:avLst/>
          </a:prstGeom>
        </p:spPr>
      </p:pic>
      <p:pic>
        <p:nvPicPr>
          <p:cNvPr id="18" name="Picture 17" descr="LarkGamerNat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1750" y="385075"/>
            <a:ext cx="1893938" cy="2861364"/>
          </a:xfrm>
          <a:prstGeom prst="rect">
            <a:avLst/>
          </a:prstGeom>
        </p:spPr>
      </p:pic>
      <p:pic>
        <p:nvPicPr>
          <p:cNvPr id="19" name="Picture 18" descr="CSC-20Winter-202006-20041-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781" y="385074"/>
            <a:ext cx="3815152" cy="2861364"/>
          </a:xfrm>
          <a:prstGeom prst="rect">
            <a:avLst/>
          </a:prstGeom>
        </p:spPr>
      </p:pic>
    </p:spTree>
    <p:extLst>
      <p:ext uri="{BB962C8B-B14F-4D97-AF65-F5344CB8AC3E}">
        <p14:creationId xmlns:p14="http://schemas.microsoft.com/office/powerpoint/2010/main" val="126736487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08410" y="304870"/>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Method: Co-design Floracaching</a:t>
            </a:r>
          </a:p>
        </p:txBody>
      </p:sp>
      <p:sp>
        <p:nvSpPr>
          <p:cNvPr id="4" name="TextBox 3"/>
          <p:cNvSpPr txBox="1"/>
          <p:nvPr/>
        </p:nvSpPr>
        <p:spPr>
          <a:xfrm>
            <a:off x="398910" y="1976196"/>
            <a:ext cx="3966983" cy="1569660"/>
          </a:xfrm>
          <a:prstGeom prst="rect">
            <a:avLst/>
          </a:prstGeom>
          <a:noFill/>
        </p:spPr>
        <p:txBody>
          <a:bodyPr wrap="none" rtlCol="0">
            <a:spAutoFit/>
          </a:bodyPr>
          <a:lstStyle/>
          <a:p>
            <a:r>
              <a:rPr lang="en-US" sz="3200" dirty="0">
                <a:latin typeface="Avenir Next Regular"/>
                <a:cs typeface="Avenir Next Regular"/>
              </a:rPr>
              <a:t>	</a:t>
            </a:r>
            <a:r>
              <a:rPr lang="en-US" sz="3200" dirty="0" smtClean="0">
                <a:solidFill>
                  <a:srgbClr val="000000"/>
                </a:solidFill>
                <a:latin typeface="Avenir Next Regular"/>
                <a:cs typeface="Avenir Next Regular"/>
              </a:rPr>
              <a:t>	</a:t>
            </a:r>
            <a:r>
              <a:rPr lang="en-US" sz="3200" b="1" dirty="0" smtClean="0">
                <a:solidFill>
                  <a:srgbClr val="000000"/>
                </a:solidFill>
                <a:latin typeface="Avenir Next Regular"/>
                <a:cs typeface="Avenir Next Regular"/>
              </a:rPr>
              <a:t>2</a:t>
            </a:r>
            <a:r>
              <a:rPr lang="en-US" sz="3200" dirty="0" smtClean="0">
                <a:solidFill>
                  <a:srgbClr val="000000"/>
                </a:solidFill>
                <a:latin typeface="Avenir Next Regular"/>
                <a:cs typeface="Avenir Next Regular"/>
              </a:rPr>
              <a:t> universities</a:t>
            </a:r>
          </a:p>
          <a:p>
            <a:r>
              <a:rPr lang="en-US" sz="3200" dirty="0" smtClean="0">
                <a:solidFill>
                  <a:srgbClr val="000000"/>
                </a:solidFill>
                <a:latin typeface="Avenir Next Regular"/>
                <a:cs typeface="Avenir Next Regular"/>
              </a:rPr>
              <a:t>		</a:t>
            </a:r>
            <a:r>
              <a:rPr lang="en-US" sz="3200" b="1" dirty="0" smtClean="0">
                <a:solidFill>
                  <a:srgbClr val="000000"/>
                </a:solidFill>
                <a:latin typeface="Avenir Next Regular"/>
                <a:cs typeface="Avenir Next Regular"/>
              </a:rPr>
              <a:t>6</a:t>
            </a:r>
            <a:r>
              <a:rPr lang="en-US" sz="3200" dirty="0" smtClean="0">
                <a:solidFill>
                  <a:srgbClr val="000000"/>
                </a:solidFill>
                <a:latin typeface="Avenir Next Regular"/>
                <a:cs typeface="Avenir Next Regular"/>
              </a:rPr>
              <a:t> sessions</a:t>
            </a:r>
          </a:p>
          <a:p>
            <a:r>
              <a:rPr lang="en-US" sz="3200" dirty="0" smtClean="0">
                <a:solidFill>
                  <a:srgbClr val="000000"/>
                </a:solidFill>
                <a:latin typeface="Avenir Next Regular"/>
                <a:cs typeface="Avenir Next Regular"/>
              </a:rPr>
              <a:t>		</a:t>
            </a:r>
            <a:r>
              <a:rPr lang="en-US" sz="3200" b="1" dirty="0" smtClean="0">
                <a:solidFill>
                  <a:srgbClr val="000000"/>
                </a:solidFill>
                <a:latin typeface="Avenir Next Regular"/>
                <a:cs typeface="Avenir Next Regular"/>
              </a:rPr>
              <a:t>58</a:t>
            </a:r>
            <a:r>
              <a:rPr lang="en-US" sz="3200" dirty="0" smtClean="0">
                <a:solidFill>
                  <a:srgbClr val="000000"/>
                </a:solidFill>
                <a:latin typeface="Avenir Next Regular"/>
                <a:cs typeface="Avenir Next Regular"/>
              </a:rPr>
              <a:t> </a:t>
            </a:r>
            <a:r>
              <a:rPr lang="en-US" sz="3200" dirty="0" smtClean="0">
                <a:latin typeface="Avenir Next Regular"/>
                <a:cs typeface="Avenir Next Regular"/>
              </a:rPr>
              <a:t>participants</a:t>
            </a:r>
            <a:endParaRPr lang="en-US" sz="3200" dirty="0">
              <a:latin typeface="Avenir Next Regular"/>
              <a:cs typeface="Avenir Next Regular"/>
            </a:endParaRPr>
          </a:p>
        </p:txBody>
      </p:sp>
    </p:spTree>
    <p:extLst>
      <p:ext uri="{BB962C8B-B14F-4D97-AF65-F5344CB8AC3E}">
        <p14:creationId xmlns:p14="http://schemas.microsoft.com/office/powerpoint/2010/main" val="409442462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08410" y="304870"/>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Method: Co-design Floracaching</a:t>
            </a:r>
          </a:p>
        </p:txBody>
      </p:sp>
      <p:graphicFrame>
        <p:nvGraphicFramePr>
          <p:cNvPr id="5" name="Table 4"/>
          <p:cNvGraphicFramePr>
            <a:graphicFrameLocks noGrp="1"/>
          </p:cNvGraphicFramePr>
          <p:nvPr>
            <p:extLst>
              <p:ext uri="{D42A27DB-BD31-4B8C-83A1-F6EECF244321}">
                <p14:modId xmlns:p14="http://schemas.microsoft.com/office/powerpoint/2010/main" val="3571872814"/>
              </p:ext>
            </p:extLst>
          </p:nvPr>
        </p:nvGraphicFramePr>
        <p:xfrm>
          <a:off x="402697" y="1438904"/>
          <a:ext cx="8019309" cy="4724400"/>
        </p:xfrm>
        <a:graphic>
          <a:graphicData uri="http://schemas.openxmlformats.org/drawingml/2006/table">
            <a:tbl>
              <a:tblPr firstRow="1" bandRow="1">
                <a:tableStyleId>{F2DE63D5-997A-4646-A377-4702673A728D}</a:tableStyleId>
              </a:tblPr>
              <a:tblGrid>
                <a:gridCol w="1940949"/>
                <a:gridCol w="3749834"/>
                <a:gridCol w="2328526"/>
              </a:tblGrid>
              <a:tr h="526970">
                <a:tc>
                  <a:txBody>
                    <a:bodyPr/>
                    <a:lstStyle/>
                    <a:p>
                      <a:pPr algn="ctr"/>
                      <a:r>
                        <a:rPr lang="en-US" sz="2400" dirty="0" smtClean="0"/>
                        <a:t>Activity</a:t>
                      </a:r>
                    </a:p>
                    <a:p>
                      <a:pPr algn="ctr"/>
                      <a:r>
                        <a:rPr lang="en-US" sz="2400" dirty="0" smtClean="0"/>
                        <a:t>(difficulty)</a:t>
                      </a:r>
                      <a:endParaRPr lang="en-US" sz="2400" dirty="0"/>
                    </a:p>
                  </a:txBody>
                  <a:tcPr/>
                </a:tc>
                <a:tc>
                  <a:txBody>
                    <a:bodyPr/>
                    <a:lstStyle/>
                    <a:p>
                      <a:pPr algn="ctr"/>
                      <a:r>
                        <a:rPr lang="en-US" sz="2400" b="1" i="0" dirty="0" smtClean="0">
                          <a:latin typeface="Avenir Next Regular"/>
                          <a:cs typeface="Avenir Next Regular"/>
                        </a:rPr>
                        <a:t>Description</a:t>
                      </a:r>
                      <a:endParaRPr lang="en-US" sz="2400" b="1" i="0" dirty="0">
                        <a:latin typeface="Avenir Next Regular"/>
                        <a:cs typeface="Avenir Next Regular"/>
                      </a:endParaRPr>
                    </a:p>
                  </a:txBody>
                  <a:tcPr/>
                </a:tc>
                <a:tc>
                  <a:txBody>
                    <a:bodyPr/>
                    <a:lstStyle/>
                    <a:p>
                      <a:pPr algn="ctr"/>
                      <a:r>
                        <a:rPr lang="en-US" sz="2400" b="1" i="0" dirty="0" smtClean="0">
                          <a:latin typeface="Avenir Next Regular"/>
                          <a:cs typeface="Avenir Next Regular"/>
                        </a:rPr>
                        <a:t>Sample motivation</a:t>
                      </a:r>
                      <a:endParaRPr lang="en-US" sz="2400" b="1" i="0" dirty="0">
                        <a:latin typeface="Avenir Next Regular"/>
                        <a:cs typeface="Avenir Next Regular"/>
                      </a:endParaRPr>
                    </a:p>
                  </a:txBody>
                  <a:tcPr/>
                </a:tc>
              </a:tr>
              <a:tr h="526644">
                <a:tc>
                  <a:txBody>
                    <a:bodyPr/>
                    <a:lstStyle/>
                    <a:p>
                      <a:pPr algn="ctr"/>
                      <a:r>
                        <a:rPr lang="en-US" sz="2400" dirty="0" smtClean="0">
                          <a:latin typeface="Avenir Next Regular"/>
                          <a:cs typeface="Avenir Next Regular"/>
                        </a:rPr>
                        <a:t>Budding</a:t>
                      </a:r>
                      <a:r>
                        <a:rPr lang="en-US" sz="2400" baseline="0" dirty="0" smtClean="0">
                          <a:latin typeface="Avenir Next Regular"/>
                          <a:cs typeface="Avenir Next Regular"/>
                        </a:rPr>
                        <a:t> Scientist</a:t>
                      </a:r>
                    </a:p>
                    <a:p>
                      <a:pPr algn="ctr"/>
                      <a:r>
                        <a:rPr lang="en-US" sz="2400" b="0" i="0" dirty="0" smtClean="0">
                          <a:latin typeface="Zapf Dingbats"/>
                          <a:ea typeface="Zapf Dingbats"/>
                          <a:cs typeface="Zapf Dingbats"/>
                        </a:rPr>
                        <a:t>★</a:t>
                      </a:r>
                      <a:endParaRPr lang="en-US" sz="2400" dirty="0">
                        <a:latin typeface="Avenir Next Regular"/>
                        <a:cs typeface="Avenir Next Regular"/>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smtClean="0">
                          <a:solidFill>
                            <a:schemeClr val="tx1"/>
                          </a:solidFill>
                          <a:latin typeface="Avenir Next Regular"/>
                          <a:cs typeface="Avenir Next Regular"/>
                        </a:rPr>
                        <a:t>Report whether a Floracache is flowering</a:t>
                      </a:r>
                      <a:endParaRPr lang="en-US" sz="2400" dirty="0" smtClean="0">
                        <a:solidFill>
                          <a:schemeClr val="tx1"/>
                        </a:solidFill>
                        <a:latin typeface="Avenir Next Regular"/>
                        <a:cs typeface="Avenir Next Regular"/>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smtClean="0">
                          <a:solidFill>
                            <a:schemeClr val="tx1"/>
                          </a:solidFill>
                          <a:latin typeface="Avenir Next Regular"/>
                          <a:ea typeface="Zapf Dingbats"/>
                          <a:cs typeface="Avenir Next Regular"/>
                          <a:sym typeface="Zapf Dingbats"/>
                        </a:rPr>
                        <a:t>Citizen</a:t>
                      </a:r>
                      <a:r>
                        <a:rPr lang="en-US" sz="2400" baseline="0" dirty="0" smtClean="0">
                          <a:solidFill>
                            <a:schemeClr val="tx1"/>
                          </a:solidFill>
                          <a:latin typeface="Avenir Next Regular"/>
                          <a:ea typeface="Zapf Dingbats"/>
                          <a:cs typeface="Avenir Next Regular"/>
                          <a:sym typeface="Zapf Dingbats"/>
                        </a:rPr>
                        <a:t> Science</a:t>
                      </a:r>
                      <a:endParaRPr lang="en-US" sz="2400" dirty="0" smtClean="0">
                        <a:solidFill>
                          <a:schemeClr val="tx1"/>
                        </a:solidFill>
                        <a:latin typeface="Avenir Next Regular"/>
                        <a:cs typeface="Avenir Next Regular"/>
                      </a:endParaRPr>
                    </a:p>
                  </a:txBody>
                  <a:tcPr/>
                </a:tc>
              </a:tr>
              <a:tr h="526970">
                <a:tc>
                  <a:txBody>
                    <a:bodyPr/>
                    <a:lstStyle/>
                    <a:p>
                      <a:pPr marL="0" marR="0" algn="ctr">
                        <a:spcBef>
                          <a:spcPts val="200"/>
                        </a:spcBef>
                        <a:spcAft>
                          <a:spcPts val="200"/>
                        </a:spcAft>
                      </a:pPr>
                      <a:r>
                        <a:rPr lang="en-US" sz="2400" kern="1200" dirty="0" smtClean="0">
                          <a:solidFill>
                            <a:schemeClr val="tx1"/>
                          </a:solidFill>
                          <a:latin typeface="Avenir Next Regular"/>
                          <a:ea typeface="+mn-ea"/>
                          <a:cs typeface="Avenir Next Regular"/>
                        </a:rPr>
                        <a:t>Friendly </a:t>
                      </a:r>
                      <a:r>
                        <a:rPr lang="en-US" sz="2400" kern="1200" dirty="0" err="1" smtClean="0">
                          <a:solidFill>
                            <a:schemeClr val="tx1"/>
                          </a:solidFill>
                          <a:latin typeface="Avenir Next Regular"/>
                          <a:ea typeface="+mn-ea"/>
                          <a:cs typeface="Avenir Next Regular"/>
                        </a:rPr>
                        <a:t>Floracacher</a:t>
                      </a:r>
                      <a:endParaRPr lang="en-US" sz="2400" kern="1200" dirty="0" smtClean="0">
                        <a:solidFill>
                          <a:schemeClr val="tx1"/>
                        </a:solidFill>
                        <a:latin typeface="Avenir Next Regular"/>
                        <a:ea typeface="+mn-ea"/>
                        <a:cs typeface="Avenir Next Regular"/>
                      </a:endParaRPr>
                    </a:p>
                    <a:p>
                      <a:pPr marL="0" marR="0" indent="0" algn="ctr" defTabSz="457200" rtl="0" eaLnBrk="1" fontAlgn="auto" latinLnBrk="0" hangingPunct="1">
                        <a:lnSpc>
                          <a:spcPct val="100000"/>
                        </a:lnSpc>
                        <a:spcBef>
                          <a:spcPts val="200"/>
                        </a:spcBef>
                        <a:spcAft>
                          <a:spcPts val="200"/>
                        </a:spcAft>
                        <a:buClrTx/>
                        <a:buSzTx/>
                        <a:buFontTx/>
                        <a:buNone/>
                        <a:tabLst/>
                        <a:defRPr/>
                      </a:pPr>
                      <a:r>
                        <a:rPr lang="en-US" sz="2400" b="0" i="0" dirty="0" smtClean="0">
                          <a:latin typeface="Zapf Dingbats"/>
                          <a:ea typeface="Zapf Dingbats"/>
                          <a:cs typeface="Zapf Dingbats"/>
                        </a:rPr>
                        <a:t>★</a:t>
                      </a:r>
                      <a:endParaRPr lang="en-US" sz="2400" dirty="0" smtClean="0">
                        <a:latin typeface="Avenir Next Regular"/>
                        <a:cs typeface="Avenir Next Regular"/>
                      </a:endParaRPr>
                    </a:p>
                  </a:txBody>
                  <a:tcPr marL="68580" marR="68580" marT="0" marB="0" anchor="ctr"/>
                </a:tc>
                <a:tc>
                  <a:txBody>
                    <a:bodyPr/>
                    <a:lstStyle/>
                    <a:p>
                      <a:pPr marL="0" marR="0" algn="ctr">
                        <a:spcBef>
                          <a:spcPts val="200"/>
                        </a:spcBef>
                        <a:spcAft>
                          <a:spcPts val="200"/>
                        </a:spcAft>
                      </a:pPr>
                      <a:r>
                        <a:rPr lang="en-US" sz="2400" dirty="0" smtClean="0">
                          <a:effectLst/>
                          <a:latin typeface="Avenir Next Regular"/>
                          <a:ea typeface="Times New Roman"/>
                          <a:cs typeface="Avenir Next Regular"/>
                        </a:rPr>
                        <a:t>Check into a Floracache with a friend</a:t>
                      </a:r>
                      <a:endParaRPr lang="en-US" sz="2400" kern="1200" dirty="0">
                        <a:solidFill>
                          <a:schemeClr val="tx1"/>
                        </a:solidFill>
                        <a:effectLst/>
                        <a:latin typeface="Avenir Next Regular"/>
                        <a:ea typeface="Times New Roman"/>
                        <a:cs typeface="Avenir Next Regular"/>
                      </a:endParaRPr>
                    </a:p>
                  </a:txBody>
                  <a:tcPr marL="68580" marR="68580" marT="0" marB="0" anchor="ctr"/>
                </a:tc>
                <a:tc>
                  <a:txBody>
                    <a:bodyPr/>
                    <a:lstStyle/>
                    <a:p>
                      <a:pPr marL="0" marR="0" algn="ctr">
                        <a:spcBef>
                          <a:spcPts val="0"/>
                        </a:spcBef>
                        <a:spcAft>
                          <a:spcPts val="0"/>
                        </a:spcAft>
                      </a:pPr>
                      <a:r>
                        <a:rPr lang="en-US" sz="2400" dirty="0" smtClean="0">
                          <a:effectLst/>
                          <a:latin typeface="Avenir Next Regular"/>
                          <a:ea typeface="Times New Roman"/>
                          <a:cs typeface="Avenir Next Regular"/>
                        </a:rPr>
                        <a:t>Social</a:t>
                      </a:r>
                      <a:endParaRPr lang="en-US" sz="2400" kern="1200" dirty="0">
                        <a:solidFill>
                          <a:schemeClr val="tx1"/>
                        </a:solidFill>
                        <a:latin typeface="Avenir Next Regular"/>
                        <a:ea typeface="+mn-ea"/>
                        <a:cs typeface="Avenir Next Regular"/>
                      </a:endParaRPr>
                    </a:p>
                  </a:txBody>
                  <a:tcPr marL="68580" marR="68580" marT="0" marB="0" anchor="ctr"/>
                </a:tc>
              </a:tr>
              <a:tr h="526970">
                <a:tc>
                  <a:txBody>
                    <a:bodyPr/>
                    <a:lstStyle/>
                    <a:p>
                      <a:pPr marL="0" marR="0" algn="ctr">
                        <a:spcBef>
                          <a:spcPts val="200"/>
                        </a:spcBef>
                        <a:spcAft>
                          <a:spcPts val="200"/>
                        </a:spcAft>
                      </a:pPr>
                      <a:r>
                        <a:rPr lang="en-US" sz="2400" kern="1200" dirty="0" smtClean="0">
                          <a:solidFill>
                            <a:schemeClr val="tx1"/>
                          </a:solidFill>
                          <a:latin typeface="Avenir Next Regular"/>
                          <a:ea typeface="+mn-ea"/>
                          <a:cs typeface="Avenir Next Regular"/>
                        </a:rPr>
                        <a:t>Tour Guide</a:t>
                      </a:r>
                    </a:p>
                    <a:p>
                      <a:pPr marL="0" marR="0" indent="0" algn="ctr" defTabSz="457200" rtl="0" eaLnBrk="1" fontAlgn="auto" latinLnBrk="0" hangingPunct="1">
                        <a:lnSpc>
                          <a:spcPct val="100000"/>
                        </a:lnSpc>
                        <a:spcBef>
                          <a:spcPts val="200"/>
                        </a:spcBef>
                        <a:spcAft>
                          <a:spcPts val="200"/>
                        </a:spcAft>
                        <a:buClrTx/>
                        <a:buSzTx/>
                        <a:buFontTx/>
                        <a:buNone/>
                        <a:tabLst/>
                        <a:defRPr/>
                      </a:pPr>
                      <a:r>
                        <a:rPr lang="en-US" sz="2400" b="0" i="0" dirty="0" smtClean="0">
                          <a:latin typeface="Zapf Dingbats"/>
                          <a:ea typeface="Zapf Dingbats"/>
                          <a:cs typeface="Zapf Dingbats"/>
                        </a:rPr>
                        <a:t>★★</a:t>
                      </a:r>
                      <a:endParaRPr lang="en-US" sz="2400" dirty="0" smtClean="0">
                        <a:latin typeface="Avenir Next Regular"/>
                        <a:cs typeface="Avenir Next Regular"/>
                      </a:endParaRPr>
                    </a:p>
                  </a:txBody>
                  <a:tcPr marL="68580" marR="68580" marT="0" marB="0" anchor="ctr"/>
                </a:tc>
                <a:tc>
                  <a:txBody>
                    <a:bodyPr/>
                    <a:lstStyle/>
                    <a:p>
                      <a:pPr marL="0" marR="0" algn="ctr">
                        <a:spcBef>
                          <a:spcPts val="200"/>
                        </a:spcBef>
                        <a:spcAft>
                          <a:spcPts val="200"/>
                        </a:spcAft>
                      </a:pPr>
                      <a:r>
                        <a:rPr lang="en-US" sz="2400" kern="1200" dirty="0" smtClean="0">
                          <a:solidFill>
                            <a:schemeClr val="tx1"/>
                          </a:solidFill>
                          <a:effectLst/>
                          <a:latin typeface="Avenir Next Regular"/>
                          <a:ea typeface="Times New Roman"/>
                          <a:cs typeface="Avenir Next Regular"/>
                        </a:rPr>
                        <a:t>Make a plant tour</a:t>
                      </a:r>
                      <a:endParaRPr lang="en-US" sz="2400" kern="1200" dirty="0">
                        <a:solidFill>
                          <a:schemeClr val="tx1"/>
                        </a:solidFill>
                        <a:effectLst/>
                        <a:latin typeface="Avenir Next Regular"/>
                        <a:ea typeface="Times New Roman"/>
                        <a:cs typeface="Avenir Next Regular"/>
                      </a:endParaRPr>
                    </a:p>
                  </a:txBody>
                  <a:tcPr marL="68580" marR="68580" marT="0" marB="0" anchor="ctr"/>
                </a:tc>
                <a:tc>
                  <a:txBody>
                    <a:bodyPr/>
                    <a:lstStyle/>
                    <a:p>
                      <a:pPr marL="0" marR="0" algn="ctr">
                        <a:spcBef>
                          <a:spcPts val="0"/>
                        </a:spcBef>
                        <a:spcAft>
                          <a:spcPts val="0"/>
                        </a:spcAft>
                      </a:pPr>
                      <a:r>
                        <a:rPr lang="en-US" sz="2400" kern="1200" dirty="0" smtClean="0">
                          <a:solidFill>
                            <a:schemeClr val="tx1"/>
                          </a:solidFill>
                          <a:latin typeface="Avenir Next Regular"/>
                          <a:ea typeface="+mn-ea"/>
                          <a:cs typeface="Avenir Next Regular"/>
                        </a:rPr>
                        <a:t>Social,</a:t>
                      </a:r>
                      <a:r>
                        <a:rPr lang="en-US" sz="2400" kern="1200" baseline="0" dirty="0" smtClean="0">
                          <a:solidFill>
                            <a:schemeClr val="tx1"/>
                          </a:solidFill>
                          <a:latin typeface="Avenir Next Regular"/>
                          <a:ea typeface="+mn-ea"/>
                          <a:cs typeface="Avenir Next Regular"/>
                        </a:rPr>
                        <a:t> Explore</a:t>
                      </a:r>
                      <a:endParaRPr lang="en-US" sz="2400" kern="1200" dirty="0">
                        <a:solidFill>
                          <a:schemeClr val="tx1"/>
                        </a:solidFill>
                        <a:latin typeface="Avenir Next Regular"/>
                        <a:ea typeface="+mn-ea"/>
                        <a:cs typeface="Avenir Next Regular"/>
                      </a:endParaRPr>
                    </a:p>
                  </a:txBody>
                  <a:tcPr marL="68580" marR="68580" marT="0" marB="0" anchor="ctr"/>
                </a:tc>
              </a:tr>
              <a:tr h="526970">
                <a:tc>
                  <a:txBody>
                    <a:bodyPr/>
                    <a:lstStyle/>
                    <a:p>
                      <a:pPr marL="0" marR="0" algn="ctr">
                        <a:spcBef>
                          <a:spcPts val="200"/>
                        </a:spcBef>
                        <a:spcAft>
                          <a:spcPts val="200"/>
                        </a:spcAft>
                      </a:pPr>
                      <a:r>
                        <a:rPr lang="en-US" sz="2400" kern="1200" dirty="0" smtClean="0">
                          <a:solidFill>
                            <a:schemeClr val="tx1"/>
                          </a:solidFill>
                          <a:latin typeface="Avenir Next Regular"/>
                          <a:ea typeface="+mn-ea"/>
                          <a:cs typeface="Avenir Next Regular"/>
                        </a:rPr>
                        <a:t>Validator</a:t>
                      </a:r>
                    </a:p>
                    <a:p>
                      <a:pPr marL="0" marR="0" indent="0" algn="ctr" defTabSz="457200" rtl="0" eaLnBrk="1" fontAlgn="auto" latinLnBrk="0" hangingPunct="1">
                        <a:lnSpc>
                          <a:spcPct val="100000"/>
                        </a:lnSpc>
                        <a:spcBef>
                          <a:spcPts val="200"/>
                        </a:spcBef>
                        <a:spcAft>
                          <a:spcPts val="200"/>
                        </a:spcAft>
                        <a:buClrTx/>
                        <a:buSzTx/>
                        <a:buFontTx/>
                        <a:buNone/>
                        <a:tabLst/>
                        <a:defRPr/>
                      </a:pPr>
                      <a:r>
                        <a:rPr lang="en-US" sz="2400" b="0" i="0" dirty="0" smtClean="0">
                          <a:latin typeface="Zapf Dingbats"/>
                          <a:ea typeface="Zapf Dingbats"/>
                          <a:cs typeface="Zapf Dingbats"/>
                        </a:rPr>
                        <a:t>★★★★</a:t>
                      </a:r>
                      <a:endParaRPr lang="en-US" sz="2400" dirty="0" smtClean="0">
                        <a:latin typeface="Avenir Next Regular"/>
                        <a:cs typeface="Avenir Next Regular"/>
                      </a:endParaRPr>
                    </a:p>
                  </a:txBody>
                  <a:tcPr marL="68580" marR="68580" marT="0" marB="0" anchor="ctr"/>
                </a:tc>
                <a:tc>
                  <a:txBody>
                    <a:bodyPr/>
                    <a:lstStyle/>
                    <a:p>
                      <a:pPr marL="0" marR="0" algn="ctr">
                        <a:spcBef>
                          <a:spcPts val="200"/>
                        </a:spcBef>
                        <a:spcAft>
                          <a:spcPts val="200"/>
                        </a:spcAft>
                      </a:pPr>
                      <a:r>
                        <a:rPr lang="en-US" sz="2400" dirty="0">
                          <a:effectLst/>
                          <a:latin typeface="Avenir Next Regular"/>
                          <a:ea typeface="Times New Roman"/>
                          <a:cs typeface="Avenir Next Regular"/>
                        </a:rPr>
                        <a:t>Validate that a first find was </a:t>
                      </a:r>
                      <a:r>
                        <a:rPr lang="en-US" sz="2400" kern="1200" dirty="0" smtClean="0">
                          <a:solidFill>
                            <a:schemeClr val="tx1"/>
                          </a:solidFill>
                          <a:effectLst/>
                          <a:latin typeface="Avenir Next Regular"/>
                          <a:ea typeface="Times New Roman"/>
                          <a:cs typeface="Avenir Next Regular"/>
                        </a:rPr>
                        <a:t>correctly identified</a:t>
                      </a:r>
                      <a:endParaRPr lang="en-US" sz="2400" kern="1200" dirty="0">
                        <a:solidFill>
                          <a:schemeClr val="tx1"/>
                        </a:solidFill>
                        <a:effectLst/>
                        <a:latin typeface="Avenir Next Regular"/>
                        <a:ea typeface="Times New Roman"/>
                        <a:cs typeface="Avenir Next Regular"/>
                      </a:endParaRPr>
                    </a:p>
                  </a:txBody>
                  <a:tcPr marL="68580" marR="68580" marT="0" marB="0" anchor="ctr"/>
                </a:tc>
                <a:tc>
                  <a:txBody>
                    <a:bodyPr/>
                    <a:lstStyle/>
                    <a:p>
                      <a:pPr marL="0" marR="0" algn="ctr">
                        <a:spcBef>
                          <a:spcPts val="0"/>
                        </a:spcBef>
                        <a:spcAft>
                          <a:spcPts val="0"/>
                        </a:spcAft>
                      </a:pPr>
                      <a:r>
                        <a:rPr lang="en-US" sz="2400" dirty="0">
                          <a:effectLst/>
                          <a:latin typeface="Avenir Next Regular"/>
                          <a:ea typeface="Times New Roman"/>
                          <a:cs typeface="Avenir Next Regular"/>
                        </a:rPr>
                        <a:t>Plant </a:t>
                      </a:r>
                      <a:r>
                        <a:rPr lang="en-US" sz="2400" kern="1200" dirty="0">
                          <a:solidFill>
                            <a:schemeClr val="tx1"/>
                          </a:solidFill>
                          <a:latin typeface="Avenir Next Regular"/>
                          <a:ea typeface="+mn-ea"/>
                          <a:cs typeface="Avenir Next Regular"/>
                        </a:rPr>
                        <a:t>Identification</a:t>
                      </a:r>
                    </a:p>
                  </a:txBody>
                  <a:tcPr marL="68580" marR="68580" marT="0" marB="0" anchor="ctr"/>
                </a:tc>
              </a:tr>
            </a:tbl>
          </a:graphicData>
        </a:graphic>
      </p:graphicFrame>
    </p:spTree>
    <p:extLst>
      <p:ext uri="{BB962C8B-B14F-4D97-AF65-F5344CB8AC3E}">
        <p14:creationId xmlns:p14="http://schemas.microsoft.com/office/powerpoint/2010/main" val="150687334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08410" y="304870"/>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Method: Co-design Floracaching</a:t>
            </a:r>
          </a:p>
        </p:txBody>
      </p:sp>
      <p:sp>
        <p:nvSpPr>
          <p:cNvPr id="8" name="TextBox 7"/>
          <p:cNvSpPr txBox="1"/>
          <p:nvPr/>
        </p:nvSpPr>
        <p:spPr>
          <a:xfrm>
            <a:off x="398910" y="1811852"/>
            <a:ext cx="8118557" cy="5139868"/>
          </a:xfrm>
          <a:prstGeom prst="rect">
            <a:avLst/>
          </a:prstGeom>
          <a:noFill/>
        </p:spPr>
        <p:txBody>
          <a:bodyPr wrap="square" rtlCol="0">
            <a:spAutoFit/>
          </a:bodyPr>
          <a:lstStyle/>
          <a:p>
            <a:r>
              <a:rPr lang="en-US" sz="2400" b="1" dirty="0">
                <a:solidFill>
                  <a:srgbClr val="000000"/>
                </a:solidFill>
                <a:latin typeface="American Typewriter"/>
                <a:cs typeface="American Typewriter"/>
              </a:rPr>
              <a:t>	</a:t>
            </a:r>
            <a:r>
              <a:rPr lang="en-US" sz="2400" b="1" dirty="0" smtClean="0">
                <a:solidFill>
                  <a:srgbClr val="000000"/>
                </a:solidFill>
                <a:latin typeface="Avenir Next Regular"/>
                <a:cs typeface="Avenir Next Regular"/>
              </a:rPr>
              <a:t>	Surveys + focus </a:t>
            </a:r>
            <a:r>
              <a:rPr lang="en-US" sz="2400" b="1" dirty="0" smtClean="0">
                <a:solidFill>
                  <a:srgbClr val="000000"/>
                </a:solidFill>
                <a:latin typeface="Avenir Next Regular"/>
                <a:cs typeface="Avenir Next Regular"/>
              </a:rPr>
              <a:t>groups</a:t>
            </a:r>
            <a:endParaRPr lang="en-US" sz="2400" b="1" dirty="0" smtClean="0">
              <a:solidFill>
                <a:srgbClr val="000000"/>
              </a:solidFill>
              <a:latin typeface="Avenir Next Regular"/>
              <a:cs typeface="Avenir Next Regular"/>
            </a:endParaRPr>
          </a:p>
          <a:p>
            <a:endParaRPr lang="en-US" sz="2400" b="1" dirty="0">
              <a:solidFill>
                <a:srgbClr val="000000"/>
              </a:solidFill>
              <a:latin typeface="Avenir Next Regular"/>
              <a:cs typeface="Avenir Next Regular"/>
            </a:endParaRPr>
          </a:p>
          <a:p>
            <a:r>
              <a:rPr lang="en-US" sz="2400" b="1" dirty="0">
                <a:solidFill>
                  <a:srgbClr val="000000"/>
                </a:solidFill>
                <a:latin typeface="Avenir Next Regular"/>
                <a:cs typeface="Avenir Next Regular"/>
              </a:rPr>
              <a:t>		</a:t>
            </a:r>
            <a:r>
              <a:rPr lang="en-US" sz="2400" dirty="0" smtClean="0">
                <a:solidFill>
                  <a:srgbClr val="000000"/>
                </a:solidFill>
                <a:latin typeface="Avenir Next Regular"/>
                <a:cs typeface="Avenir Next Regular"/>
              </a:rPr>
              <a:t>“Please rank the following activities in order from 			     most to least interesting” </a:t>
            </a:r>
          </a:p>
          <a:p>
            <a:endParaRPr lang="en-US" sz="2400" dirty="0" smtClean="0">
              <a:solidFill>
                <a:srgbClr val="000000"/>
              </a:solidFill>
              <a:latin typeface="Avenir Next Regular"/>
              <a:cs typeface="Avenir Next Regular"/>
            </a:endParaRPr>
          </a:p>
          <a:p>
            <a:r>
              <a:rPr lang="en-US" sz="2400" b="1" dirty="0">
                <a:solidFill>
                  <a:srgbClr val="000000"/>
                </a:solidFill>
                <a:latin typeface="Avenir Next Regular"/>
                <a:cs typeface="Avenir Next Regular"/>
              </a:rPr>
              <a:t>		</a:t>
            </a:r>
            <a:r>
              <a:rPr lang="en-US" sz="2400" dirty="0">
                <a:solidFill>
                  <a:srgbClr val="000000"/>
                </a:solidFill>
                <a:latin typeface="Avenir Next Regular"/>
                <a:cs typeface="Avenir Next Regular"/>
              </a:rPr>
              <a:t>“What would motivate you to	</a:t>
            </a:r>
            <a:r>
              <a:rPr lang="en-US" sz="2400" dirty="0" smtClean="0">
                <a:solidFill>
                  <a:srgbClr val="000000"/>
                </a:solidFill>
                <a:latin typeface="Avenir Next Regular"/>
                <a:cs typeface="Avenir Next Regular"/>
              </a:rPr>
              <a:t>participate in		 				Floracaching </a:t>
            </a:r>
            <a:r>
              <a:rPr lang="en-US" sz="2400" dirty="0">
                <a:solidFill>
                  <a:srgbClr val="000000"/>
                </a:solidFill>
                <a:latin typeface="Avenir Next Regular"/>
                <a:cs typeface="Avenir Next Regular"/>
              </a:rPr>
              <a:t>or </a:t>
            </a:r>
            <a:r>
              <a:rPr lang="en-US" sz="2400" dirty="0" smtClean="0">
                <a:solidFill>
                  <a:srgbClr val="000000"/>
                </a:solidFill>
                <a:latin typeface="Avenir Next Regular"/>
                <a:cs typeface="Avenir Next Regular"/>
              </a:rPr>
              <a:t>a similar activity?” </a:t>
            </a:r>
            <a:endParaRPr lang="en-US" sz="2400" dirty="0">
              <a:solidFill>
                <a:srgbClr val="000000"/>
              </a:solidFill>
              <a:latin typeface="Avenir Next Regular"/>
              <a:cs typeface="Avenir Next Regular"/>
            </a:endParaRPr>
          </a:p>
          <a:p>
            <a:endParaRPr lang="en-US" sz="3200" dirty="0">
              <a:solidFill>
                <a:srgbClr val="000000"/>
              </a:solidFill>
              <a:latin typeface="Avenir Next Regular"/>
              <a:cs typeface="Avenir Next Regular"/>
            </a:endParaRPr>
          </a:p>
          <a:p>
            <a:endParaRPr lang="en-US" sz="3200" b="1" dirty="0">
              <a:solidFill>
                <a:srgbClr val="008000"/>
              </a:solidFill>
              <a:latin typeface="Avenir Next Regular"/>
              <a:cs typeface="Avenir Next Regular"/>
            </a:endParaRPr>
          </a:p>
          <a:p>
            <a:r>
              <a:rPr lang="en-US" sz="3200" dirty="0" smtClean="0">
                <a:latin typeface="Avenir Next Regular"/>
                <a:cs typeface="Avenir Next Regular"/>
              </a:rPr>
              <a:t>		</a:t>
            </a:r>
            <a:r>
              <a:rPr lang="en-US" sz="3200" b="1" dirty="0" smtClean="0">
                <a:solidFill>
                  <a:srgbClr val="008000"/>
                </a:solidFill>
                <a:latin typeface="American Typewriter"/>
                <a:cs typeface="American Typewriter"/>
              </a:rPr>
              <a:t>		</a:t>
            </a:r>
          </a:p>
          <a:p>
            <a:endParaRPr lang="en-US" sz="3200" b="1" dirty="0">
              <a:solidFill>
                <a:srgbClr val="008000"/>
              </a:solidFill>
              <a:latin typeface="American Typewriter"/>
              <a:cs typeface="American Typewriter"/>
            </a:endParaRPr>
          </a:p>
          <a:p>
            <a:r>
              <a:rPr lang="en-US" sz="3200" b="1" dirty="0" smtClean="0">
                <a:solidFill>
                  <a:srgbClr val="008000"/>
                </a:solidFill>
                <a:latin typeface="American Typewriter"/>
                <a:cs typeface="American Typewriter"/>
              </a:rPr>
              <a:t>		  				</a:t>
            </a:r>
            <a:r>
              <a:rPr lang="en-US" sz="3200" dirty="0" smtClean="0">
                <a:latin typeface="American Typewriter"/>
                <a:cs typeface="American Typewriter"/>
              </a:rPr>
              <a:t>		</a:t>
            </a:r>
            <a:endParaRPr lang="en-US" sz="3200" dirty="0">
              <a:latin typeface="American Typewriter"/>
              <a:cs typeface="American Typewriter"/>
            </a:endParaRPr>
          </a:p>
        </p:txBody>
      </p:sp>
    </p:spTree>
    <p:extLst>
      <p:ext uri="{BB962C8B-B14F-4D97-AF65-F5344CB8AC3E}">
        <p14:creationId xmlns:p14="http://schemas.microsoft.com/office/powerpoint/2010/main" val="366920258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08410" y="304870"/>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Method: Co-design Floracaching</a:t>
            </a:r>
          </a:p>
        </p:txBody>
      </p:sp>
      <p:sp>
        <p:nvSpPr>
          <p:cNvPr id="8" name="TextBox 7"/>
          <p:cNvSpPr txBox="1"/>
          <p:nvPr/>
        </p:nvSpPr>
        <p:spPr>
          <a:xfrm>
            <a:off x="398910" y="1811852"/>
            <a:ext cx="8118557" cy="4401204"/>
          </a:xfrm>
          <a:prstGeom prst="rect">
            <a:avLst/>
          </a:prstGeom>
          <a:noFill/>
        </p:spPr>
        <p:txBody>
          <a:bodyPr wrap="square" rtlCol="0">
            <a:spAutoFit/>
          </a:bodyPr>
          <a:lstStyle/>
          <a:p>
            <a:pPr lvl="2"/>
            <a:r>
              <a:rPr lang="en-US" sz="2400" b="1" dirty="0" smtClean="0">
                <a:solidFill>
                  <a:srgbClr val="000000"/>
                </a:solidFill>
                <a:latin typeface="American Typewriter"/>
                <a:cs typeface="American Typewriter"/>
              </a:rPr>
              <a:t>Data Analysis</a:t>
            </a:r>
            <a:endParaRPr lang="en-US" sz="2400" b="1" dirty="0" smtClean="0">
              <a:solidFill>
                <a:srgbClr val="000000"/>
              </a:solidFill>
              <a:latin typeface="Avenir Next Regular"/>
              <a:cs typeface="Avenir Next Regular"/>
            </a:endParaRPr>
          </a:p>
          <a:p>
            <a:endParaRPr lang="en-US" sz="2400" b="1" dirty="0">
              <a:solidFill>
                <a:srgbClr val="000000"/>
              </a:solidFill>
              <a:latin typeface="Avenir Next Regular"/>
              <a:cs typeface="Avenir Next Regular"/>
            </a:endParaRPr>
          </a:p>
          <a:p>
            <a:r>
              <a:rPr lang="en-US" sz="2400" b="1" dirty="0">
                <a:solidFill>
                  <a:srgbClr val="000000"/>
                </a:solidFill>
                <a:latin typeface="Avenir Next Regular"/>
                <a:cs typeface="Avenir Next Regular"/>
              </a:rPr>
              <a:t>		</a:t>
            </a:r>
            <a:r>
              <a:rPr lang="en-US" sz="2400" dirty="0" smtClean="0">
                <a:solidFill>
                  <a:srgbClr val="000000"/>
                </a:solidFill>
                <a:latin typeface="Avenir Next Regular"/>
                <a:cs typeface="Avenir Next Regular"/>
              </a:rPr>
              <a:t>Mann-Whitney </a:t>
            </a:r>
            <a:r>
              <a:rPr lang="en-US" sz="2400" dirty="0" smtClean="0">
                <a:solidFill>
                  <a:srgbClr val="000000"/>
                </a:solidFill>
                <a:latin typeface="Avenir Next Regular"/>
                <a:cs typeface="Avenir Next Regular"/>
              </a:rPr>
              <a:t>U tests </a:t>
            </a:r>
            <a:endParaRPr lang="en-US" sz="2400" dirty="0" smtClean="0">
              <a:solidFill>
                <a:srgbClr val="000000"/>
              </a:solidFill>
              <a:latin typeface="Avenir Next Regular"/>
              <a:cs typeface="Avenir Next Regular"/>
            </a:endParaRPr>
          </a:p>
          <a:p>
            <a:endParaRPr lang="en-US" sz="2400" dirty="0" smtClean="0">
              <a:solidFill>
                <a:srgbClr val="000000"/>
              </a:solidFill>
              <a:latin typeface="Avenir Next Regular"/>
              <a:cs typeface="Avenir Next Regular"/>
            </a:endParaRPr>
          </a:p>
          <a:p>
            <a:r>
              <a:rPr lang="en-US" sz="2400" b="1" dirty="0">
                <a:solidFill>
                  <a:srgbClr val="000000"/>
                </a:solidFill>
                <a:latin typeface="Avenir Next Regular"/>
                <a:cs typeface="Avenir Next Regular"/>
              </a:rPr>
              <a:t>		</a:t>
            </a:r>
            <a:r>
              <a:rPr lang="en-US" sz="2400" dirty="0" smtClean="0">
                <a:solidFill>
                  <a:srgbClr val="000000"/>
                </a:solidFill>
                <a:latin typeface="Avenir Next Regular"/>
                <a:cs typeface="Avenir Next Regular"/>
              </a:rPr>
              <a:t>Modified grounded theory approach</a:t>
            </a:r>
            <a:endParaRPr lang="en-US" sz="2400" dirty="0">
              <a:solidFill>
                <a:srgbClr val="000000"/>
              </a:solidFill>
              <a:latin typeface="Avenir Next Regular"/>
              <a:cs typeface="Avenir Next Regular"/>
            </a:endParaRPr>
          </a:p>
          <a:p>
            <a:endParaRPr lang="en-US" sz="3200" dirty="0">
              <a:solidFill>
                <a:srgbClr val="000000"/>
              </a:solidFill>
              <a:latin typeface="Avenir Next Regular"/>
              <a:cs typeface="Avenir Next Regular"/>
            </a:endParaRPr>
          </a:p>
          <a:p>
            <a:endParaRPr lang="en-US" sz="3200" b="1" dirty="0">
              <a:solidFill>
                <a:srgbClr val="008000"/>
              </a:solidFill>
              <a:latin typeface="Avenir Next Regular"/>
              <a:cs typeface="Avenir Next Regular"/>
            </a:endParaRPr>
          </a:p>
          <a:p>
            <a:r>
              <a:rPr lang="en-US" sz="3200" dirty="0" smtClean="0">
                <a:latin typeface="Avenir Next Regular"/>
                <a:cs typeface="Avenir Next Regular"/>
              </a:rPr>
              <a:t>		</a:t>
            </a:r>
            <a:r>
              <a:rPr lang="en-US" sz="3200" b="1" dirty="0" smtClean="0">
                <a:solidFill>
                  <a:srgbClr val="008000"/>
                </a:solidFill>
                <a:latin typeface="American Typewriter"/>
                <a:cs typeface="American Typewriter"/>
              </a:rPr>
              <a:t>		</a:t>
            </a:r>
          </a:p>
          <a:p>
            <a:endParaRPr lang="en-US" sz="3200" b="1" dirty="0">
              <a:solidFill>
                <a:srgbClr val="008000"/>
              </a:solidFill>
              <a:latin typeface="American Typewriter"/>
              <a:cs typeface="American Typewriter"/>
            </a:endParaRPr>
          </a:p>
          <a:p>
            <a:r>
              <a:rPr lang="en-US" sz="3200" b="1" dirty="0" smtClean="0">
                <a:solidFill>
                  <a:srgbClr val="008000"/>
                </a:solidFill>
                <a:latin typeface="American Typewriter"/>
                <a:cs typeface="American Typewriter"/>
              </a:rPr>
              <a:t>		  				</a:t>
            </a:r>
            <a:r>
              <a:rPr lang="en-US" sz="3200" dirty="0" smtClean="0">
                <a:latin typeface="American Typewriter"/>
                <a:cs typeface="American Typewriter"/>
              </a:rPr>
              <a:t>		</a:t>
            </a:r>
            <a:endParaRPr lang="en-US" sz="3200" dirty="0">
              <a:latin typeface="American Typewriter"/>
              <a:cs typeface="American Typewriter"/>
            </a:endParaRPr>
          </a:p>
        </p:txBody>
      </p:sp>
    </p:spTree>
    <p:extLst>
      <p:ext uri="{BB962C8B-B14F-4D97-AF65-F5344CB8AC3E}">
        <p14:creationId xmlns:p14="http://schemas.microsoft.com/office/powerpoint/2010/main" val="208746720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304870"/>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merican Typewriter"/>
                <a:ea typeface="+mn-ea"/>
                <a:cs typeface="American Typewriter"/>
              </a:rPr>
              <a:t>Floracaching</a:t>
            </a:r>
          </a:p>
        </p:txBody>
      </p:sp>
      <p:pic>
        <p:nvPicPr>
          <p:cNvPr id="4" name="Floracaching.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857250"/>
            <a:ext cx="9144000" cy="5143500"/>
          </a:xfrm>
          <a:prstGeom prst="rect">
            <a:avLst/>
          </a:prstGeom>
        </p:spPr>
      </p:pic>
    </p:spTree>
    <p:extLst>
      <p:ext uri="{BB962C8B-B14F-4D97-AF65-F5344CB8AC3E}">
        <p14:creationId xmlns:p14="http://schemas.microsoft.com/office/powerpoint/2010/main" val="1716711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35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91781" y="4104681"/>
            <a:ext cx="8118557" cy="584776"/>
          </a:xfrm>
          <a:prstGeom prst="rect">
            <a:avLst/>
          </a:prstGeom>
          <a:noFill/>
        </p:spPr>
        <p:txBody>
          <a:bodyPr wrap="square" rtlCol="0">
            <a:spAutoFit/>
          </a:bodyPr>
          <a:lstStyle/>
          <a:p>
            <a:r>
              <a:rPr lang="en-US" sz="3200" dirty="0">
                <a:latin typeface="American Typewriter"/>
                <a:cs typeface="American Typewriter"/>
              </a:rPr>
              <a:t>	</a:t>
            </a:r>
            <a:r>
              <a:rPr lang="en-US" sz="3200" dirty="0" smtClean="0">
                <a:latin typeface="American Typewriter"/>
                <a:cs typeface="American Typewriter"/>
              </a:rPr>
              <a:t>			</a:t>
            </a:r>
            <a:endParaRPr lang="en-US" sz="3200" dirty="0">
              <a:latin typeface="American Typewriter"/>
              <a:cs typeface="American Typewriter"/>
            </a:endParaRPr>
          </a:p>
        </p:txBody>
      </p:sp>
      <p:pic>
        <p:nvPicPr>
          <p:cNvPr id="17" name="Picture 16"/>
          <p:cNvPicPr>
            <a:picLocks noChangeAspect="1"/>
          </p:cNvPicPr>
          <p:nvPr/>
        </p:nvPicPr>
        <p:blipFill>
          <a:blip r:embed="rId3"/>
          <a:stretch>
            <a:fillRect/>
          </a:stretch>
        </p:blipFill>
        <p:spPr>
          <a:xfrm>
            <a:off x="4348823" y="1274074"/>
            <a:ext cx="4431625" cy="2861364"/>
          </a:xfrm>
          <a:prstGeom prst="rect">
            <a:avLst/>
          </a:prstGeom>
        </p:spPr>
      </p:pic>
      <p:pic>
        <p:nvPicPr>
          <p:cNvPr id="18" name="Picture 17" descr="LarkGamerNat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1750" y="1274075"/>
            <a:ext cx="1893938" cy="2861364"/>
          </a:xfrm>
          <a:prstGeom prst="rect">
            <a:avLst/>
          </a:prstGeom>
        </p:spPr>
      </p:pic>
      <p:pic>
        <p:nvPicPr>
          <p:cNvPr id="19" name="Picture 18" descr="CSC-20Winter-202006-20041-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781" y="1274074"/>
            <a:ext cx="3815152" cy="2861364"/>
          </a:xfrm>
          <a:prstGeom prst="rect">
            <a:avLst/>
          </a:prstGeom>
        </p:spPr>
      </p:pic>
      <p:sp>
        <p:nvSpPr>
          <p:cNvPr id="9"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Similarities</a:t>
            </a:r>
            <a:endParaRPr lang="en-US" sz="3600" b="1" dirty="0" smtClean="0">
              <a:solidFill>
                <a:srgbClr val="008000"/>
              </a:solidFill>
              <a:latin typeface="Avenir Next Regular"/>
              <a:ea typeface="+mn-ea"/>
              <a:cs typeface="Avenir Next Regular"/>
            </a:endParaRPr>
          </a:p>
        </p:txBody>
      </p:sp>
      <p:sp>
        <p:nvSpPr>
          <p:cNvPr id="2" name="Rectangle 1"/>
          <p:cNvSpPr/>
          <p:nvPr/>
        </p:nvSpPr>
        <p:spPr>
          <a:xfrm>
            <a:off x="291781" y="4504791"/>
            <a:ext cx="5935600" cy="830997"/>
          </a:xfrm>
          <a:prstGeom prst="rect">
            <a:avLst/>
          </a:prstGeom>
        </p:spPr>
        <p:txBody>
          <a:bodyPr wrap="none">
            <a:spAutoFit/>
          </a:bodyPr>
          <a:lstStyle/>
          <a:p>
            <a:r>
              <a:rPr lang="en-US" sz="2400" b="1" dirty="0" smtClean="0">
                <a:latin typeface="Avenir Next Regular"/>
                <a:cs typeface="Avenir Next Regular"/>
              </a:rPr>
              <a:t>A Geocaching game for citizen science</a:t>
            </a:r>
          </a:p>
          <a:p>
            <a:r>
              <a:rPr lang="en-US" sz="2400" b="1" dirty="0" smtClean="0">
                <a:latin typeface="Avenir Next Regular"/>
                <a:cs typeface="Avenir Next Regular"/>
              </a:rPr>
              <a:t>Social Interactions</a:t>
            </a:r>
            <a:endParaRPr lang="en-US" sz="2400" dirty="0"/>
          </a:p>
        </p:txBody>
      </p:sp>
    </p:spTree>
    <p:extLst>
      <p:ext uri="{BB962C8B-B14F-4D97-AF65-F5344CB8AC3E}">
        <p14:creationId xmlns:p14="http://schemas.microsoft.com/office/powerpoint/2010/main" val="421892069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91781" y="4104681"/>
            <a:ext cx="8118557" cy="584776"/>
          </a:xfrm>
          <a:prstGeom prst="rect">
            <a:avLst/>
          </a:prstGeom>
          <a:noFill/>
        </p:spPr>
        <p:txBody>
          <a:bodyPr wrap="square" rtlCol="0">
            <a:spAutoFit/>
          </a:bodyPr>
          <a:lstStyle/>
          <a:p>
            <a:r>
              <a:rPr lang="en-US" sz="3200" dirty="0">
                <a:latin typeface="American Typewriter"/>
                <a:cs typeface="American Typewriter"/>
              </a:rPr>
              <a:t>	</a:t>
            </a:r>
            <a:r>
              <a:rPr lang="en-US" sz="3200" dirty="0" smtClean="0">
                <a:latin typeface="American Typewriter"/>
                <a:cs typeface="American Typewriter"/>
              </a:rPr>
              <a:t>			</a:t>
            </a:r>
            <a:endParaRPr lang="en-US" sz="3200" dirty="0">
              <a:latin typeface="American Typewriter"/>
              <a:cs typeface="American Typewriter"/>
            </a:endParaRPr>
          </a:p>
        </p:txBody>
      </p:sp>
      <p:pic>
        <p:nvPicPr>
          <p:cNvPr id="17" name="Picture 16"/>
          <p:cNvPicPr>
            <a:picLocks noChangeAspect="1"/>
          </p:cNvPicPr>
          <p:nvPr/>
        </p:nvPicPr>
        <p:blipFill>
          <a:blip r:embed="rId3"/>
          <a:stretch>
            <a:fillRect/>
          </a:stretch>
        </p:blipFill>
        <p:spPr>
          <a:xfrm>
            <a:off x="4348823" y="1274074"/>
            <a:ext cx="4431625" cy="2861364"/>
          </a:xfrm>
          <a:prstGeom prst="rect">
            <a:avLst/>
          </a:prstGeom>
        </p:spPr>
      </p:pic>
      <p:pic>
        <p:nvPicPr>
          <p:cNvPr id="18" name="Picture 17" descr="LarkGamerNat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1750" y="1274075"/>
            <a:ext cx="1893938" cy="2861364"/>
          </a:xfrm>
          <a:prstGeom prst="rect">
            <a:avLst/>
          </a:prstGeom>
        </p:spPr>
      </p:pic>
      <p:pic>
        <p:nvPicPr>
          <p:cNvPr id="19" name="Picture 18" descr="CSC-20Winter-202006-20041-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781" y="1274074"/>
            <a:ext cx="3815152" cy="2861364"/>
          </a:xfrm>
          <a:prstGeom prst="rect">
            <a:avLst/>
          </a:prstGeom>
        </p:spPr>
      </p:pic>
      <p:sp>
        <p:nvSpPr>
          <p:cNvPr id="9"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merican Typewriter"/>
                <a:ea typeface="+mn-ea"/>
                <a:cs typeface="American Typewriter"/>
              </a:rPr>
              <a:t>Differences</a:t>
            </a:r>
            <a:endParaRPr lang="en-US" sz="3600" b="1" dirty="0" smtClean="0">
              <a:solidFill>
                <a:srgbClr val="008000"/>
              </a:solidFill>
              <a:latin typeface="American Typewriter"/>
              <a:ea typeface="+mn-ea"/>
              <a:cs typeface="American Typewriter"/>
            </a:endParaRPr>
          </a:p>
        </p:txBody>
      </p:sp>
      <p:sp>
        <p:nvSpPr>
          <p:cNvPr id="7" name="Rectangle 6"/>
          <p:cNvSpPr/>
          <p:nvPr/>
        </p:nvSpPr>
        <p:spPr>
          <a:xfrm>
            <a:off x="291781" y="4504791"/>
            <a:ext cx="4315591" cy="1200328"/>
          </a:xfrm>
          <a:prstGeom prst="rect">
            <a:avLst/>
          </a:prstGeom>
        </p:spPr>
        <p:txBody>
          <a:bodyPr wrap="none">
            <a:spAutoFit/>
          </a:bodyPr>
          <a:lstStyle/>
          <a:p>
            <a:r>
              <a:rPr lang="en-US" sz="2400" b="1" dirty="0" smtClean="0">
                <a:latin typeface="Avenir Next Regular"/>
                <a:cs typeface="Avenir Next Regular"/>
              </a:rPr>
              <a:t>Perceptions of Gamification</a:t>
            </a:r>
          </a:p>
          <a:p>
            <a:r>
              <a:rPr lang="en-US" sz="2400" b="1" dirty="0" smtClean="0">
                <a:latin typeface="Avenir Next Regular"/>
                <a:cs typeface="Avenir Next Regular"/>
              </a:rPr>
              <a:t>Guidance v. Autonomy</a:t>
            </a:r>
          </a:p>
          <a:p>
            <a:r>
              <a:rPr lang="en-US" sz="2400" b="1" dirty="0" smtClean="0">
                <a:latin typeface="Avenir Next Regular"/>
                <a:cs typeface="Avenir Next Regular"/>
              </a:rPr>
              <a:t>Integration v. Enrichment</a:t>
            </a:r>
          </a:p>
        </p:txBody>
      </p:sp>
    </p:spTree>
    <p:extLst>
      <p:ext uri="{BB962C8B-B14F-4D97-AF65-F5344CB8AC3E}">
        <p14:creationId xmlns:p14="http://schemas.microsoft.com/office/powerpoint/2010/main" val="128389711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Perceptions of Gamification</a:t>
            </a:r>
            <a:endParaRPr lang="en-US" sz="3600" b="1" dirty="0" smtClean="0">
              <a:solidFill>
                <a:srgbClr val="008000"/>
              </a:solidFill>
              <a:latin typeface="Avenir Next Regular"/>
              <a:ea typeface="+mn-ea"/>
              <a:cs typeface="Avenir Next Regular"/>
            </a:endParaRPr>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pic>
        <p:nvPicPr>
          <p:cNvPr id="2" name="Picture 1" descr="Badges3.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0444" y="2888677"/>
            <a:ext cx="3089181" cy="2217874"/>
          </a:xfrm>
          <a:prstGeom prst="rect">
            <a:avLst/>
          </a:prstGeom>
        </p:spPr>
      </p:pic>
      <p:pic>
        <p:nvPicPr>
          <p:cNvPr id="6" name="Picture 5" descr="photo-6.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3625" y="1445762"/>
            <a:ext cx="2574612" cy="3861918"/>
          </a:xfrm>
          <a:prstGeom prst="rect">
            <a:avLst/>
          </a:prstGeom>
        </p:spPr>
      </p:pic>
      <p:sp>
        <p:nvSpPr>
          <p:cNvPr id="8" name="Rectangle 7"/>
          <p:cNvSpPr/>
          <p:nvPr/>
        </p:nvSpPr>
        <p:spPr>
          <a:xfrm>
            <a:off x="398910" y="1264268"/>
            <a:ext cx="8368314" cy="1846659"/>
          </a:xfrm>
          <a:prstGeom prst="rect">
            <a:avLst/>
          </a:prstGeom>
        </p:spPr>
        <p:txBody>
          <a:bodyPr wrap="square">
            <a:spAutoFit/>
          </a:bodyPr>
          <a:lstStyle/>
          <a:p>
            <a:r>
              <a:rPr lang="en-US" sz="4800" b="1" dirty="0" smtClean="0">
                <a:latin typeface="Avenir Next Regular"/>
                <a:cs typeface="Avenir Next Regular"/>
              </a:rPr>
              <a:t>In this context </a:t>
            </a:r>
          </a:p>
          <a:p>
            <a:r>
              <a:rPr lang="en-US" sz="4800" b="1" dirty="0" smtClean="0">
                <a:latin typeface="Avenir Next Regular"/>
                <a:cs typeface="Avenir Next Regular"/>
              </a:rPr>
              <a:t>does it work?</a:t>
            </a:r>
            <a:endParaRPr lang="en-US" sz="4800" b="1" dirty="0"/>
          </a:p>
          <a:p>
            <a:endParaRPr lang="en-US" dirty="0"/>
          </a:p>
        </p:txBody>
      </p:sp>
    </p:spTree>
    <p:extLst>
      <p:ext uri="{BB962C8B-B14F-4D97-AF65-F5344CB8AC3E}">
        <p14:creationId xmlns:p14="http://schemas.microsoft.com/office/powerpoint/2010/main" val="38283874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Perceptions of Gamification</a:t>
            </a:r>
            <a:endParaRPr lang="en-US" sz="3600" b="1" dirty="0" smtClean="0">
              <a:solidFill>
                <a:srgbClr val="008000"/>
              </a:solidFill>
              <a:latin typeface="Avenir Next Regular"/>
              <a:ea typeface="+mn-ea"/>
              <a:cs typeface="Avenir Next Regular"/>
            </a:endParaRPr>
          </a:p>
        </p:txBody>
      </p:sp>
      <p:sp>
        <p:nvSpPr>
          <p:cNvPr id="3" name="Rectangle 2"/>
          <p:cNvSpPr/>
          <p:nvPr/>
        </p:nvSpPr>
        <p:spPr>
          <a:xfrm>
            <a:off x="398910" y="1264268"/>
            <a:ext cx="8368314" cy="2523768"/>
          </a:xfrm>
          <a:prstGeom prst="rect">
            <a:avLst/>
          </a:prstGeom>
        </p:spPr>
        <p:txBody>
          <a:bodyPr wrap="square">
            <a:spAutoFit/>
          </a:bodyPr>
          <a:lstStyle/>
          <a:p>
            <a:r>
              <a:rPr lang="en-US" sz="2800" dirty="0" smtClean="0">
                <a:solidFill>
                  <a:srgbClr val="000000"/>
                </a:solidFill>
                <a:latin typeface="Avenir Next Regular"/>
                <a:ea typeface="Lucida Grande"/>
                <a:cs typeface="Avenir Next Regular"/>
              </a:rPr>
              <a:t>“</a:t>
            </a:r>
            <a:r>
              <a:rPr lang="en-US" sz="2800" dirty="0">
                <a:solidFill>
                  <a:srgbClr val="000000"/>
                </a:solidFill>
                <a:latin typeface="Avenir Next Regular"/>
                <a:ea typeface="Lucida Grande"/>
                <a:cs typeface="Avenir Next Regular"/>
              </a:rPr>
              <a:t>Any kind of competition, with my friends or with a larger community, perhaps with a prize or some sort of recognition.”</a:t>
            </a:r>
            <a:endParaRPr lang="en-US" sz="2800" b="1" dirty="0">
              <a:latin typeface="Avenir Next Regular"/>
              <a:cs typeface="Avenir Next Regular"/>
            </a:endParaRPr>
          </a:p>
          <a:p>
            <a:endParaRPr lang="en-US" sz="2800" b="1" dirty="0" smtClean="0">
              <a:latin typeface="Avenir Next Regular"/>
              <a:cs typeface="Avenir Next Regular"/>
            </a:endParaRPr>
          </a:p>
          <a:p>
            <a:r>
              <a:rPr lang="en-US" sz="2800" b="1" dirty="0" smtClean="0">
                <a:latin typeface="Avenir Next Regular"/>
                <a:cs typeface="Avenir Next Regular"/>
              </a:rPr>
              <a:t>- Gamer, survey</a:t>
            </a:r>
            <a:endParaRPr lang="en-US" sz="2800" b="1" dirty="0">
              <a:latin typeface="Avenir Next Regular"/>
              <a:cs typeface="Avenir Next Regular"/>
            </a:endParaRPr>
          </a:p>
          <a:p>
            <a:endParaRPr lang="en-US"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84812482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Perceptions of Gamification</a:t>
            </a:r>
            <a:endParaRPr lang="en-US" sz="3600" b="1" dirty="0" smtClean="0">
              <a:solidFill>
                <a:srgbClr val="008000"/>
              </a:solidFill>
              <a:latin typeface="Avenir Next Regular"/>
              <a:ea typeface="+mn-ea"/>
              <a:cs typeface="Avenir Next Regular"/>
            </a:endParaRPr>
          </a:p>
        </p:txBody>
      </p:sp>
      <p:sp>
        <p:nvSpPr>
          <p:cNvPr id="3" name="Rectangle 2"/>
          <p:cNvSpPr/>
          <p:nvPr/>
        </p:nvSpPr>
        <p:spPr>
          <a:xfrm>
            <a:off x="398910" y="1264268"/>
            <a:ext cx="8368314" cy="2523768"/>
          </a:xfrm>
          <a:prstGeom prst="rect">
            <a:avLst/>
          </a:prstGeom>
        </p:spPr>
        <p:txBody>
          <a:bodyPr wrap="square">
            <a:spAutoFit/>
          </a:bodyPr>
          <a:lstStyle/>
          <a:p>
            <a:r>
              <a:rPr lang="en-US" sz="2800" dirty="0" smtClean="0">
                <a:latin typeface="Avenir Next Regular"/>
                <a:cs typeface="Avenir Next Regular"/>
              </a:rPr>
              <a:t>“It </a:t>
            </a:r>
            <a:r>
              <a:rPr lang="en-US" sz="2800" dirty="0">
                <a:latin typeface="Avenir Next Regular"/>
                <a:cs typeface="Avenir Next Regular"/>
              </a:rPr>
              <a:t>could be a long term game, like 2 groups of people over the course of 2 months, trying to compete for I don't know, points or whatever</a:t>
            </a:r>
            <a:r>
              <a:rPr lang="en-US" sz="2800" dirty="0" smtClean="0">
                <a:latin typeface="Avenir Next Regular"/>
                <a:cs typeface="Avenir Next Regular"/>
              </a:rPr>
              <a:t>.” </a:t>
            </a:r>
            <a:endParaRPr lang="en-US" sz="2800" b="1" dirty="0" smtClean="0">
              <a:latin typeface="Avenir Next Regular"/>
              <a:cs typeface="Avenir Next Regular"/>
            </a:endParaRPr>
          </a:p>
          <a:p>
            <a:endParaRPr lang="en-US" sz="2800" b="1" dirty="0" smtClean="0">
              <a:latin typeface="Avenir Next Regular"/>
              <a:cs typeface="Avenir Next Regular"/>
            </a:endParaRPr>
          </a:p>
          <a:p>
            <a:r>
              <a:rPr lang="en-US" sz="2800" b="1" dirty="0" smtClean="0">
                <a:latin typeface="Avenir Next Regular"/>
                <a:cs typeface="Avenir Next Regular"/>
              </a:rPr>
              <a:t>- Gamer, focus group</a:t>
            </a:r>
            <a:endParaRPr lang="en-US" sz="2800" b="1" dirty="0">
              <a:latin typeface="Avenir Next Regular"/>
              <a:cs typeface="Avenir Next Regular"/>
            </a:endParaRPr>
          </a:p>
          <a:p>
            <a:endParaRPr lang="en-US"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99316600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Perceptions of Gamification</a:t>
            </a:r>
            <a:endParaRPr lang="en-US" sz="3600" b="1" dirty="0" smtClean="0">
              <a:solidFill>
                <a:srgbClr val="008000"/>
              </a:solidFill>
              <a:latin typeface="Avenir Next Regular"/>
              <a:ea typeface="+mn-ea"/>
              <a:cs typeface="Avenir Next Regular"/>
            </a:endParaRPr>
          </a:p>
        </p:txBody>
      </p:sp>
      <p:sp>
        <p:nvSpPr>
          <p:cNvPr id="3" name="Rectangle 2"/>
          <p:cNvSpPr/>
          <p:nvPr/>
        </p:nvSpPr>
        <p:spPr>
          <a:xfrm>
            <a:off x="398910" y="1264268"/>
            <a:ext cx="8368314" cy="2092881"/>
          </a:xfrm>
          <a:prstGeom prst="rect">
            <a:avLst/>
          </a:prstGeom>
        </p:spPr>
        <p:txBody>
          <a:bodyPr wrap="square">
            <a:spAutoFit/>
          </a:bodyPr>
          <a:lstStyle/>
          <a:p>
            <a:r>
              <a:rPr lang="en-US" sz="2800" dirty="0" smtClean="0">
                <a:solidFill>
                  <a:srgbClr val="000000"/>
                </a:solidFill>
                <a:latin typeface="Avenir Next Regular"/>
                <a:ea typeface="Lucida Grande"/>
                <a:cs typeface="Avenir Next Regular"/>
              </a:rPr>
              <a:t>“I did not want to compare myself to others, I want to learn for myself and had no use for this activity.”</a:t>
            </a:r>
          </a:p>
          <a:p>
            <a:endParaRPr lang="en-US" sz="2800" b="1" dirty="0" smtClean="0">
              <a:latin typeface="Avenir Next Regular"/>
              <a:cs typeface="Avenir Next Regular"/>
            </a:endParaRPr>
          </a:p>
          <a:p>
            <a:r>
              <a:rPr lang="en-US" sz="2800" b="1" dirty="0" smtClean="0">
                <a:latin typeface="Avenir Next Regular"/>
                <a:cs typeface="Avenir Next Regular"/>
              </a:rPr>
              <a:t>- Nature, survey</a:t>
            </a:r>
            <a:endParaRPr lang="en-US" sz="2800" b="1" dirty="0" smtClean="0"/>
          </a:p>
          <a:p>
            <a:endParaRPr lang="en-US"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191954760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Perceptions of Gamification</a:t>
            </a:r>
            <a:endParaRPr lang="en-US" sz="3600" b="1" dirty="0" smtClean="0">
              <a:solidFill>
                <a:srgbClr val="008000"/>
              </a:solidFill>
              <a:latin typeface="Avenir Next Regular"/>
              <a:ea typeface="+mn-ea"/>
              <a:cs typeface="Avenir Next Regular"/>
            </a:endParaRPr>
          </a:p>
        </p:txBody>
      </p:sp>
      <p:sp>
        <p:nvSpPr>
          <p:cNvPr id="3" name="Rectangle 2"/>
          <p:cNvSpPr/>
          <p:nvPr/>
        </p:nvSpPr>
        <p:spPr>
          <a:xfrm>
            <a:off x="398910" y="1264268"/>
            <a:ext cx="8368314" cy="2954655"/>
          </a:xfrm>
          <a:prstGeom prst="rect">
            <a:avLst/>
          </a:prstGeom>
        </p:spPr>
        <p:txBody>
          <a:bodyPr wrap="square">
            <a:spAutoFit/>
          </a:bodyPr>
          <a:lstStyle/>
          <a:p>
            <a:r>
              <a:rPr lang="en-US" sz="2800" dirty="0"/>
              <a:t>"I think you could motivate people to do it, but it wouldn't be a game.  It would be people who were seriously interested, who were willing to adopt an area, like you adopt a </a:t>
            </a:r>
            <a:r>
              <a:rPr lang="en-US" sz="2800" dirty="0" smtClean="0"/>
              <a:t>highway.”</a:t>
            </a:r>
            <a:endParaRPr lang="en-US" sz="2800" dirty="0"/>
          </a:p>
          <a:p>
            <a:endParaRPr lang="en-US" sz="2800" b="1" dirty="0" smtClean="0">
              <a:latin typeface="Avenir Next Regular"/>
              <a:cs typeface="Avenir Next Regular"/>
            </a:endParaRPr>
          </a:p>
          <a:p>
            <a:r>
              <a:rPr lang="en-US" sz="2800" b="1" dirty="0" smtClean="0">
                <a:latin typeface="Avenir Next Regular"/>
                <a:cs typeface="Avenir Next Regular"/>
              </a:rPr>
              <a:t>- Nature, </a:t>
            </a:r>
            <a:r>
              <a:rPr lang="en-US" sz="2800" b="1" dirty="0" smtClean="0">
                <a:latin typeface="Avenir Next Regular"/>
                <a:cs typeface="Avenir Next Regular"/>
              </a:rPr>
              <a:t>focus group</a:t>
            </a:r>
            <a:endParaRPr lang="en-US" sz="2800" b="1" dirty="0"/>
          </a:p>
          <a:p>
            <a:endParaRPr lang="en-US"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144237656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Guidance v. Autonomy</a:t>
            </a:r>
            <a:endParaRPr lang="en-US" sz="3600" b="1" dirty="0" smtClean="0">
              <a:solidFill>
                <a:srgbClr val="008000"/>
              </a:solidFill>
              <a:latin typeface="Avenir Next Regular"/>
              <a:ea typeface="+mn-ea"/>
              <a:cs typeface="Avenir Next Regular"/>
            </a:endParaRPr>
          </a:p>
        </p:txBody>
      </p:sp>
      <p:sp>
        <p:nvSpPr>
          <p:cNvPr id="3" name="Rectangle 2"/>
          <p:cNvSpPr/>
          <p:nvPr/>
        </p:nvSpPr>
        <p:spPr>
          <a:xfrm>
            <a:off x="398910" y="1264268"/>
            <a:ext cx="8368314" cy="2585323"/>
          </a:xfrm>
          <a:prstGeom prst="rect">
            <a:avLst/>
          </a:prstGeom>
        </p:spPr>
        <p:txBody>
          <a:bodyPr wrap="square">
            <a:spAutoFit/>
          </a:bodyPr>
          <a:lstStyle/>
          <a:p>
            <a:r>
              <a:rPr lang="en-US" sz="4800" b="1" dirty="0" smtClean="0">
                <a:latin typeface="Avenir Next Regular"/>
                <a:cs typeface="Avenir Next Regular"/>
              </a:rPr>
              <a:t>How much instruction do users need in order to contribute?</a:t>
            </a:r>
            <a:endParaRPr lang="en-US" sz="4800" b="1" dirty="0"/>
          </a:p>
          <a:p>
            <a:endParaRPr lang="en-US" dirty="0"/>
          </a:p>
        </p:txBody>
      </p:sp>
      <p:pic>
        <p:nvPicPr>
          <p:cNvPr id="5" name="Picture 4"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4080335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Guidance v. Autonomy</a:t>
            </a:r>
            <a:endParaRPr lang="en-US" sz="3600" b="1" dirty="0" smtClean="0">
              <a:solidFill>
                <a:srgbClr val="008000"/>
              </a:solidFill>
              <a:latin typeface="Avenir Next Regular"/>
              <a:ea typeface="+mn-ea"/>
              <a:cs typeface="Avenir Next Regular"/>
            </a:endParaRPr>
          </a:p>
        </p:txBody>
      </p:sp>
      <p:sp>
        <p:nvSpPr>
          <p:cNvPr id="3" name="Rectangle 2"/>
          <p:cNvSpPr/>
          <p:nvPr/>
        </p:nvSpPr>
        <p:spPr>
          <a:xfrm>
            <a:off x="398910" y="1264268"/>
            <a:ext cx="8368314" cy="2369880"/>
          </a:xfrm>
          <a:prstGeom prst="rect">
            <a:avLst/>
          </a:prstGeom>
        </p:spPr>
        <p:txBody>
          <a:bodyPr wrap="square">
            <a:spAutoFit/>
          </a:bodyPr>
          <a:lstStyle/>
          <a:p>
            <a:r>
              <a:rPr lang="en-US" sz="2800" dirty="0" smtClean="0">
                <a:latin typeface="Avenir Next Regular"/>
                <a:cs typeface="Avenir Next Regular"/>
              </a:rPr>
              <a:t>”With Geocaching it’s cool, and it’s fun, but it’s like </a:t>
            </a:r>
            <a:r>
              <a:rPr lang="en-US" sz="2800" i="1" dirty="0" smtClean="0">
                <a:latin typeface="Avenir Next Regular"/>
                <a:cs typeface="Avenir Next Regular"/>
              </a:rPr>
              <a:t>‘what’s the point’</a:t>
            </a:r>
            <a:r>
              <a:rPr lang="en-US" sz="2800" dirty="0" smtClean="0">
                <a:latin typeface="Avenir Next Regular"/>
                <a:cs typeface="Avenir Next Regular"/>
              </a:rPr>
              <a:t>… whereas with </a:t>
            </a:r>
            <a:r>
              <a:rPr lang="en-US" sz="2800" dirty="0" smtClean="0">
                <a:latin typeface="Avenir Next Regular"/>
                <a:cs typeface="Avenir Next Regular"/>
              </a:rPr>
              <a:t>this, if you’re contributing to science…”</a:t>
            </a:r>
            <a:endParaRPr lang="en-US" sz="2800" dirty="0" smtClean="0">
              <a:latin typeface="Avenir Next Regular"/>
              <a:cs typeface="Avenir Next Regular"/>
            </a:endParaRPr>
          </a:p>
          <a:p>
            <a:endParaRPr lang="en-US" b="1" dirty="0" smtClean="0">
              <a:latin typeface="Avenir Next Regular"/>
              <a:cs typeface="Avenir Next Regular"/>
            </a:endParaRPr>
          </a:p>
          <a:p>
            <a:r>
              <a:rPr lang="en-US" sz="2800" b="1" dirty="0" smtClean="0">
                <a:latin typeface="Avenir Next Regular"/>
                <a:cs typeface="Avenir Next Regular"/>
              </a:rPr>
              <a:t>- </a:t>
            </a:r>
            <a:r>
              <a:rPr lang="en-US" sz="2800" b="1" dirty="0" smtClean="0">
                <a:latin typeface="Avenir Next Regular"/>
                <a:cs typeface="Avenir Next Regular"/>
              </a:rPr>
              <a:t>Gamer, </a:t>
            </a:r>
            <a:r>
              <a:rPr lang="en-US" sz="2800" b="1" dirty="0">
                <a:latin typeface="Avenir Next Regular"/>
                <a:cs typeface="Avenir Next Regular"/>
              </a:rPr>
              <a:t>focus group</a:t>
            </a:r>
            <a:endParaRPr lang="en-US" sz="2800" b="1" dirty="0"/>
          </a:p>
          <a:p>
            <a:endParaRPr lang="en-US" dirty="0"/>
          </a:p>
        </p:txBody>
      </p:sp>
      <p:pic>
        <p:nvPicPr>
          <p:cNvPr id="5" name="Picture 4"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3400921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Guidance v. Autonomy</a:t>
            </a:r>
          </a:p>
        </p:txBody>
      </p:sp>
      <p:sp>
        <p:nvSpPr>
          <p:cNvPr id="3" name="Rectangle 2"/>
          <p:cNvSpPr/>
          <p:nvPr/>
        </p:nvSpPr>
        <p:spPr>
          <a:xfrm>
            <a:off x="398910" y="1264268"/>
            <a:ext cx="8368314" cy="4093429"/>
          </a:xfrm>
          <a:prstGeom prst="rect">
            <a:avLst/>
          </a:prstGeom>
        </p:spPr>
        <p:txBody>
          <a:bodyPr wrap="square">
            <a:spAutoFit/>
          </a:bodyPr>
          <a:lstStyle/>
          <a:p>
            <a:r>
              <a:rPr lang="en-US" sz="2800" dirty="0">
                <a:latin typeface="Avenir Next Regular"/>
                <a:cs typeface="Avenir Next Regular"/>
              </a:rPr>
              <a:t>I think one thing that would have helped </a:t>
            </a:r>
            <a:r>
              <a:rPr lang="en-US" sz="2800" dirty="0" smtClean="0">
                <a:latin typeface="Avenir Next Regular"/>
                <a:cs typeface="Avenir Next Regular"/>
              </a:rPr>
              <a:t>… if </a:t>
            </a:r>
            <a:r>
              <a:rPr lang="en-US" sz="2800" dirty="0">
                <a:latin typeface="Avenir Next Regular"/>
                <a:cs typeface="Avenir Next Regular"/>
              </a:rPr>
              <a:t>I had been assigned a specific task.  Instead of saying, </a:t>
            </a:r>
            <a:r>
              <a:rPr lang="en-US" sz="2800" dirty="0" smtClean="0">
                <a:latin typeface="Avenir Next Regular"/>
                <a:cs typeface="Avenir Next Regular"/>
              </a:rPr>
              <a:t>‘</a:t>
            </a:r>
            <a:r>
              <a:rPr lang="en-US" sz="2800" i="1" dirty="0" smtClean="0">
                <a:latin typeface="Avenir Next Regular"/>
                <a:cs typeface="Avenir Next Regular"/>
              </a:rPr>
              <a:t>hey</a:t>
            </a:r>
            <a:r>
              <a:rPr lang="en-US" sz="2800" i="1" dirty="0">
                <a:latin typeface="Avenir Next Regular"/>
                <a:cs typeface="Avenir Next Regular"/>
              </a:rPr>
              <a:t>, go out and look at what you like and maybe you'll find something</a:t>
            </a:r>
            <a:r>
              <a:rPr lang="en-US" sz="2800" dirty="0" smtClean="0">
                <a:latin typeface="Avenir Next Regular"/>
                <a:cs typeface="Avenir Next Regular"/>
              </a:rPr>
              <a:t>,’ </a:t>
            </a:r>
            <a:r>
              <a:rPr lang="en-US" sz="2800" dirty="0">
                <a:latin typeface="Avenir Next Regular"/>
                <a:cs typeface="Avenir Next Regular"/>
              </a:rPr>
              <a:t>but if I had been given a specific assignment saying </a:t>
            </a:r>
            <a:r>
              <a:rPr lang="en-US" sz="2800" dirty="0" smtClean="0">
                <a:latin typeface="Avenir Next Regular"/>
                <a:cs typeface="Avenir Next Regular"/>
              </a:rPr>
              <a:t>‘</a:t>
            </a:r>
            <a:r>
              <a:rPr lang="en-US" sz="2800" i="1" dirty="0" smtClean="0">
                <a:latin typeface="Avenir Next Regular"/>
                <a:cs typeface="Avenir Next Regular"/>
              </a:rPr>
              <a:t>you </a:t>
            </a:r>
            <a:r>
              <a:rPr lang="en-US" sz="2800" i="1" dirty="0">
                <a:latin typeface="Avenir Next Regular"/>
                <a:cs typeface="Avenir Next Regular"/>
              </a:rPr>
              <a:t>need to complete this tour and you need to create a tour.  </a:t>
            </a:r>
            <a:r>
              <a:rPr lang="en-US" sz="2800" i="1" dirty="0" smtClean="0">
                <a:latin typeface="Avenir Next Regular"/>
                <a:cs typeface="Avenir Next Regular"/>
              </a:rPr>
              <a:t>Then </a:t>
            </a:r>
            <a:r>
              <a:rPr lang="en-US" sz="2800" i="1" dirty="0">
                <a:latin typeface="Avenir Next Regular"/>
                <a:cs typeface="Avenir Next Regular"/>
              </a:rPr>
              <a:t>you report back on how those specific things went</a:t>
            </a:r>
            <a:r>
              <a:rPr lang="en-US" sz="2800" dirty="0" smtClean="0">
                <a:latin typeface="Avenir Next Regular"/>
                <a:cs typeface="Avenir Next Regular"/>
              </a:rPr>
              <a:t>.’</a:t>
            </a:r>
            <a:endParaRPr lang="en-US" sz="2800" dirty="0">
              <a:latin typeface="Avenir Next Regular"/>
              <a:cs typeface="Avenir Next Regular"/>
            </a:endParaRPr>
          </a:p>
          <a:p>
            <a:endParaRPr lang="en-US" b="1" dirty="0" smtClean="0">
              <a:latin typeface="Avenir Next Regular"/>
              <a:cs typeface="Avenir Next Regular"/>
            </a:endParaRPr>
          </a:p>
          <a:p>
            <a:r>
              <a:rPr lang="en-US" sz="2800" b="1" dirty="0" smtClean="0">
                <a:latin typeface="Avenir Next Regular"/>
                <a:cs typeface="Avenir Next Regular"/>
              </a:rPr>
              <a:t>- Gamer, focus group</a:t>
            </a:r>
            <a:endParaRPr lang="en-US" sz="2800" b="1" dirty="0"/>
          </a:p>
          <a:p>
            <a:endParaRPr lang="en-US"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315785874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hoto-4.JPG"/>
          <p:cNvPicPr>
            <a:picLocks noChangeAspect="1"/>
          </p:cNvPicPr>
          <p:nvPr/>
        </p:nvPicPr>
        <p:blipFill>
          <a:blip r:embed="rId3">
            <a:alphaModFix amt="63000"/>
            <a:extLst>
              <a:ext uri="{28A0092B-C50C-407E-A947-70E740481C1C}">
                <a14:useLocalDpi xmlns:a14="http://schemas.microsoft.com/office/drawing/2010/main" val="0"/>
              </a:ext>
            </a:extLst>
          </a:blip>
          <a:stretch>
            <a:fillRect/>
          </a:stretch>
        </p:blipFill>
        <p:spPr>
          <a:xfrm>
            <a:off x="3809542" y="2793350"/>
            <a:ext cx="4422161" cy="3302972"/>
          </a:xfrm>
          <a:prstGeom prst="rect">
            <a:avLst/>
          </a:prstGeom>
        </p:spPr>
      </p:pic>
      <p:pic>
        <p:nvPicPr>
          <p:cNvPr id="3" name="Content Placeholder 2" descr="FC_map1.png"/>
          <p:cNvPicPr>
            <a:picLocks noGrp="1" noChangeAspect="1"/>
          </p:cNvPicPr>
          <p:nvPr>
            <p:ph idx="1"/>
          </p:nvPr>
        </p:nvPicPr>
        <p:blipFill rotWithShape="1">
          <a:blip r:embed="rId4">
            <a:extLst>
              <a:ext uri="{28A0092B-C50C-407E-A947-70E740481C1C}">
                <a14:useLocalDpi xmlns:a14="http://schemas.microsoft.com/office/drawing/2010/main" val="0"/>
              </a:ext>
            </a:extLst>
          </a:blip>
          <a:srcRect l="-4558" r="-1624"/>
          <a:stretch/>
        </p:blipFill>
        <p:spPr>
          <a:xfrm>
            <a:off x="169150" y="1865690"/>
            <a:ext cx="5449787" cy="2579146"/>
          </a:xfrm>
        </p:spPr>
      </p:pic>
      <p:sp>
        <p:nvSpPr>
          <p:cNvPr id="7" name="Title 1"/>
          <p:cNvSpPr txBox="1">
            <a:spLocks/>
          </p:cNvSpPr>
          <p:nvPr/>
        </p:nvSpPr>
        <p:spPr>
          <a:xfrm>
            <a:off x="398910" y="304870"/>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Floracaching</a:t>
            </a:r>
          </a:p>
        </p:txBody>
      </p:sp>
      <p:pic>
        <p:nvPicPr>
          <p:cNvPr id="8" name="Picture 7" descr="institute_logo.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08597" y="4444836"/>
            <a:ext cx="2000945" cy="1330628"/>
          </a:xfrm>
          <a:prstGeom prst="rect">
            <a:avLst/>
          </a:prstGeom>
        </p:spPr>
      </p:pic>
    </p:spTree>
    <p:extLst>
      <p:ext uri="{BB962C8B-B14F-4D97-AF65-F5344CB8AC3E}">
        <p14:creationId xmlns:p14="http://schemas.microsoft.com/office/powerpoint/2010/main" val="277164263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Guidance v. Autonomy</a:t>
            </a:r>
          </a:p>
        </p:txBody>
      </p:sp>
      <p:sp>
        <p:nvSpPr>
          <p:cNvPr id="3" name="Rectangle 2"/>
          <p:cNvSpPr/>
          <p:nvPr/>
        </p:nvSpPr>
        <p:spPr>
          <a:xfrm>
            <a:off x="398910" y="1264268"/>
            <a:ext cx="8368314" cy="1938992"/>
          </a:xfrm>
          <a:prstGeom prst="rect">
            <a:avLst/>
          </a:prstGeom>
        </p:spPr>
        <p:txBody>
          <a:bodyPr wrap="square">
            <a:spAutoFit/>
          </a:bodyPr>
          <a:lstStyle/>
          <a:p>
            <a:pPr lvl="0"/>
            <a:r>
              <a:rPr lang="en-US" sz="2800" dirty="0" smtClean="0">
                <a:latin typeface="Avenir Next Regular"/>
                <a:cs typeface="Avenir Next Regular"/>
              </a:rPr>
              <a:t>”I </a:t>
            </a:r>
            <a:r>
              <a:rPr lang="en-US" sz="2800" dirty="0">
                <a:latin typeface="Avenir Next Regular"/>
                <a:cs typeface="Avenir Next Regular"/>
              </a:rPr>
              <a:t>actually enjoyed all the activities. I would have done all of them if there had been </a:t>
            </a:r>
            <a:r>
              <a:rPr lang="en-US" sz="2800" dirty="0" smtClean="0">
                <a:latin typeface="Avenir Next Regular"/>
                <a:cs typeface="Avenir Next Regular"/>
              </a:rPr>
              <a:t>time.”</a:t>
            </a:r>
          </a:p>
          <a:p>
            <a:endParaRPr lang="en-US" b="1" dirty="0" smtClean="0">
              <a:latin typeface="Avenir Next Regular"/>
              <a:cs typeface="Avenir Next Regular"/>
            </a:endParaRPr>
          </a:p>
          <a:p>
            <a:r>
              <a:rPr lang="en-US" sz="2800" b="1" dirty="0" smtClean="0">
                <a:latin typeface="Avenir Next Regular"/>
                <a:cs typeface="Avenir Next Regular"/>
              </a:rPr>
              <a:t>- Nature, survey</a:t>
            </a:r>
            <a:endParaRPr lang="en-US" sz="2800" b="1" dirty="0"/>
          </a:p>
          <a:p>
            <a:endParaRPr lang="en-US"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160150521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Guidance v. Autonomy</a:t>
            </a:r>
          </a:p>
        </p:txBody>
      </p:sp>
      <p:sp>
        <p:nvSpPr>
          <p:cNvPr id="3" name="Rectangle 2"/>
          <p:cNvSpPr/>
          <p:nvPr/>
        </p:nvSpPr>
        <p:spPr>
          <a:xfrm>
            <a:off x="398910" y="1264268"/>
            <a:ext cx="8368314" cy="2954655"/>
          </a:xfrm>
          <a:prstGeom prst="rect">
            <a:avLst/>
          </a:prstGeom>
        </p:spPr>
        <p:txBody>
          <a:bodyPr wrap="square">
            <a:spAutoFit/>
          </a:bodyPr>
          <a:lstStyle/>
          <a:p>
            <a:r>
              <a:rPr lang="en-US" sz="2800" dirty="0" smtClean="0">
                <a:latin typeface="Avenir Next Regular"/>
                <a:cs typeface="Avenir Next Regular"/>
              </a:rPr>
              <a:t>"</a:t>
            </a:r>
            <a:r>
              <a:rPr lang="en-US" sz="2800" dirty="0">
                <a:latin typeface="Avenir Next Regular"/>
                <a:cs typeface="Avenir Next Regular"/>
              </a:rPr>
              <a:t>Something that I think would be very valuable is - but this is time related- is seeing if plants come back the next year, and when they bloom and when you see them start to </a:t>
            </a:r>
            <a:r>
              <a:rPr lang="en-US" sz="2800" dirty="0" smtClean="0">
                <a:latin typeface="Avenir Next Regular"/>
                <a:cs typeface="Avenir Next Regular"/>
              </a:rPr>
              <a:t>develop.” </a:t>
            </a:r>
            <a:endParaRPr lang="en-US" sz="2800" dirty="0">
              <a:latin typeface="Avenir Next Regular"/>
              <a:cs typeface="Avenir Next Regular"/>
            </a:endParaRPr>
          </a:p>
          <a:p>
            <a:endParaRPr lang="en-US" sz="2800" b="1" dirty="0" smtClean="0">
              <a:latin typeface="Avenir Next Regular"/>
              <a:cs typeface="Avenir Next Regular"/>
            </a:endParaRPr>
          </a:p>
          <a:p>
            <a:r>
              <a:rPr lang="en-US" sz="2800" b="1" dirty="0" smtClean="0">
                <a:latin typeface="Avenir Next Regular"/>
                <a:cs typeface="Avenir Next Regular"/>
              </a:rPr>
              <a:t>- </a:t>
            </a:r>
            <a:r>
              <a:rPr lang="en-US" sz="2800" b="1" dirty="0" smtClean="0">
                <a:latin typeface="Avenir Next Regular"/>
                <a:cs typeface="Avenir Next Regular"/>
              </a:rPr>
              <a:t>Nature, survey</a:t>
            </a:r>
            <a:endParaRPr lang="en-US" sz="2800" b="1" dirty="0"/>
          </a:p>
          <a:p>
            <a:endParaRPr lang="en-US"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194739585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Integration v. Enrichment</a:t>
            </a:r>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
        <p:nvSpPr>
          <p:cNvPr id="5" name="Rectangle 4"/>
          <p:cNvSpPr/>
          <p:nvPr/>
        </p:nvSpPr>
        <p:spPr>
          <a:xfrm>
            <a:off x="398910" y="1264268"/>
            <a:ext cx="8368314" cy="1846659"/>
          </a:xfrm>
          <a:prstGeom prst="rect">
            <a:avLst/>
          </a:prstGeom>
        </p:spPr>
        <p:txBody>
          <a:bodyPr wrap="square">
            <a:spAutoFit/>
          </a:bodyPr>
          <a:lstStyle/>
          <a:p>
            <a:r>
              <a:rPr lang="en-US" sz="4800" b="1" dirty="0" smtClean="0">
                <a:latin typeface="Avenir Next Regular"/>
                <a:cs typeface="Avenir Next Regular"/>
              </a:rPr>
              <a:t>How does this fit into users lives?</a:t>
            </a:r>
            <a:endParaRPr lang="en-US" sz="4800" b="1" dirty="0"/>
          </a:p>
          <a:p>
            <a:endParaRPr lang="en-US" dirty="0"/>
          </a:p>
        </p:txBody>
      </p:sp>
    </p:spTree>
    <p:extLst>
      <p:ext uri="{BB962C8B-B14F-4D97-AF65-F5344CB8AC3E}">
        <p14:creationId xmlns:p14="http://schemas.microsoft.com/office/powerpoint/2010/main" val="150756471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Integration v. Enrichment</a:t>
            </a:r>
          </a:p>
        </p:txBody>
      </p:sp>
      <p:sp>
        <p:nvSpPr>
          <p:cNvPr id="3" name="Rectangle 2"/>
          <p:cNvSpPr/>
          <p:nvPr/>
        </p:nvSpPr>
        <p:spPr>
          <a:xfrm>
            <a:off x="398910" y="1264268"/>
            <a:ext cx="8368314" cy="4401205"/>
          </a:xfrm>
          <a:prstGeom prst="rect">
            <a:avLst/>
          </a:prstGeom>
        </p:spPr>
        <p:txBody>
          <a:bodyPr wrap="square">
            <a:spAutoFit/>
          </a:bodyPr>
          <a:lstStyle/>
          <a:p>
            <a:r>
              <a:rPr lang="en-US" sz="2800" dirty="0" smtClean="0">
                <a:latin typeface="Avenir Next Regular"/>
                <a:cs typeface="Avenir Next Regular"/>
              </a:rPr>
              <a:t>”My wife and I struggle to grow a garden. I mean I wouldn’t want to be responsible for capturing that data unless I had a specific purpose for it. So if it was something having to do with my kids, teaching them how to collect data and how to do research it would be awesome. But if it’s just my wife and I it’s going to die and you’re not going to get your data.”</a:t>
            </a:r>
          </a:p>
          <a:p>
            <a:endParaRPr lang="en-US" sz="2800" dirty="0">
              <a:latin typeface="Avenir Next Regular"/>
              <a:cs typeface="Avenir Next Regular"/>
            </a:endParaRPr>
          </a:p>
          <a:p>
            <a:r>
              <a:rPr lang="en-US" sz="2800" b="1" dirty="0" smtClean="0">
                <a:latin typeface="Avenir Next Regular"/>
                <a:cs typeface="Avenir Next Regular"/>
              </a:rPr>
              <a:t>- Gamer, focus group</a:t>
            </a:r>
            <a:endParaRPr lang="en-US" b="1"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214906825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Guidance v. Autonomy</a:t>
            </a:r>
          </a:p>
        </p:txBody>
      </p:sp>
      <p:sp>
        <p:nvSpPr>
          <p:cNvPr id="3" name="Rectangle 2"/>
          <p:cNvSpPr/>
          <p:nvPr/>
        </p:nvSpPr>
        <p:spPr>
          <a:xfrm>
            <a:off x="398910" y="1264268"/>
            <a:ext cx="8368314" cy="1815882"/>
          </a:xfrm>
          <a:prstGeom prst="rect">
            <a:avLst/>
          </a:prstGeom>
        </p:spPr>
        <p:txBody>
          <a:bodyPr wrap="square">
            <a:spAutoFit/>
          </a:bodyPr>
          <a:lstStyle/>
          <a:p>
            <a:r>
              <a:rPr lang="en-US" sz="2800" dirty="0" smtClean="0">
                <a:latin typeface="Avenir Next Regular"/>
                <a:cs typeface="Avenir Next Regular"/>
              </a:rPr>
              <a:t>”I’m not going to drive an hour just to see if some plant bloomed.”</a:t>
            </a:r>
          </a:p>
          <a:p>
            <a:endParaRPr lang="en-US" sz="2800" dirty="0">
              <a:latin typeface="Avenir Next Regular"/>
              <a:cs typeface="Avenir Next Regular"/>
            </a:endParaRPr>
          </a:p>
          <a:p>
            <a:r>
              <a:rPr lang="en-US" sz="2800" b="1" dirty="0" smtClean="0">
                <a:latin typeface="Avenir Next Regular"/>
                <a:cs typeface="Avenir Next Regular"/>
              </a:rPr>
              <a:t>- Gamer, focus group</a:t>
            </a:r>
            <a:endParaRPr lang="en-US" b="1"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68755366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Integration v. Enrichment</a:t>
            </a:r>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
        <p:nvSpPr>
          <p:cNvPr id="2" name="Rectangle 1"/>
          <p:cNvSpPr/>
          <p:nvPr/>
        </p:nvSpPr>
        <p:spPr>
          <a:xfrm>
            <a:off x="398910" y="1245165"/>
            <a:ext cx="8129741" cy="2677656"/>
          </a:xfrm>
          <a:prstGeom prst="rect">
            <a:avLst/>
          </a:prstGeom>
        </p:spPr>
        <p:txBody>
          <a:bodyPr wrap="square">
            <a:spAutoFit/>
          </a:bodyPr>
          <a:lstStyle/>
          <a:p>
            <a:r>
              <a:rPr lang="en-US" sz="2800" dirty="0" smtClean="0">
                <a:latin typeface="Avenir Next Regular"/>
                <a:cs typeface="Avenir Next Regular"/>
              </a:rPr>
              <a:t>“If </a:t>
            </a:r>
            <a:r>
              <a:rPr lang="en-US" sz="2800" dirty="0">
                <a:latin typeface="Avenir Next Regular"/>
                <a:cs typeface="Avenir Next Regular"/>
              </a:rPr>
              <a:t>the app could run in the background with very limited battery usage, and notify me if I was within a certain distance of a specific plant</a:t>
            </a:r>
            <a:r>
              <a:rPr lang="en-US" sz="2800" dirty="0" smtClean="0">
                <a:latin typeface="Avenir Next Regular"/>
                <a:cs typeface="Avenir Next Regular"/>
              </a:rPr>
              <a:t>.”</a:t>
            </a:r>
          </a:p>
          <a:p>
            <a:endParaRPr lang="en-US" sz="2800" dirty="0">
              <a:latin typeface="Avenir Next Regular"/>
              <a:cs typeface="Avenir Next Regular"/>
            </a:endParaRPr>
          </a:p>
          <a:p>
            <a:r>
              <a:rPr lang="en-US" sz="2800" b="1" dirty="0">
                <a:latin typeface="Avenir Next Regular"/>
                <a:cs typeface="Avenir Next Regular"/>
              </a:rPr>
              <a:t>- </a:t>
            </a:r>
            <a:r>
              <a:rPr lang="en-US" sz="2800" b="1" dirty="0" smtClean="0">
                <a:latin typeface="Avenir Next Regular"/>
                <a:cs typeface="Avenir Next Regular"/>
              </a:rPr>
              <a:t>Gamer, </a:t>
            </a:r>
            <a:r>
              <a:rPr lang="en-US" sz="2800" b="1" dirty="0">
                <a:latin typeface="Avenir Next Regular"/>
                <a:cs typeface="Avenir Next Regular"/>
              </a:rPr>
              <a:t>survey</a:t>
            </a:r>
            <a:endParaRPr lang="en-US" sz="2800" b="1" dirty="0"/>
          </a:p>
          <a:p>
            <a:r>
              <a:rPr lang="en-US" sz="2800" dirty="0" smtClean="0">
                <a:latin typeface="Avenir Next Regular"/>
                <a:cs typeface="Avenir Next Regular"/>
              </a:rPr>
              <a:t> </a:t>
            </a:r>
            <a:endParaRPr lang="en-US" sz="2800" dirty="0">
              <a:latin typeface="Avenir Next Regular"/>
              <a:cs typeface="Avenir Next Regular"/>
            </a:endParaRPr>
          </a:p>
        </p:txBody>
      </p:sp>
    </p:spTree>
    <p:extLst>
      <p:ext uri="{BB962C8B-B14F-4D97-AF65-F5344CB8AC3E}">
        <p14:creationId xmlns:p14="http://schemas.microsoft.com/office/powerpoint/2010/main" val="10039815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Integration v. Enrichment</a:t>
            </a:r>
          </a:p>
        </p:txBody>
      </p:sp>
      <p:sp>
        <p:nvSpPr>
          <p:cNvPr id="3" name="Rectangle 2"/>
          <p:cNvSpPr/>
          <p:nvPr/>
        </p:nvSpPr>
        <p:spPr>
          <a:xfrm>
            <a:off x="398910" y="1264268"/>
            <a:ext cx="8368314" cy="2092881"/>
          </a:xfrm>
          <a:prstGeom prst="rect">
            <a:avLst/>
          </a:prstGeom>
        </p:spPr>
        <p:txBody>
          <a:bodyPr wrap="square">
            <a:spAutoFit/>
          </a:bodyPr>
          <a:lstStyle/>
          <a:p>
            <a:r>
              <a:rPr lang="en-US" sz="2800" dirty="0" smtClean="0">
                <a:latin typeface="Avenir Next Regular"/>
                <a:cs typeface="Avenir Next Regular"/>
              </a:rPr>
              <a:t>“I liked it a lot, just because I like to be outdoors.”</a:t>
            </a:r>
          </a:p>
          <a:p>
            <a:endParaRPr lang="en-US" sz="2800" b="1" dirty="0" smtClean="0">
              <a:latin typeface="Avenir Next Regular"/>
              <a:cs typeface="Avenir Next Regular"/>
            </a:endParaRPr>
          </a:p>
          <a:p>
            <a:r>
              <a:rPr lang="en-US" sz="2800" b="1" dirty="0" smtClean="0">
                <a:latin typeface="Avenir Next Regular"/>
                <a:cs typeface="Avenir Next Regular"/>
              </a:rPr>
              <a:t>- Nature, survey</a:t>
            </a:r>
            <a:endParaRPr lang="en-US" sz="2800" b="1" dirty="0" smtClean="0"/>
          </a:p>
          <a:p>
            <a:endParaRPr lang="en-US" sz="2800" dirty="0" smtClean="0">
              <a:latin typeface="Avenir Next Regular"/>
              <a:cs typeface="Avenir Next Regular"/>
            </a:endParaRPr>
          </a:p>
          <a:p>
            <a:endParaRPr lang="en-US"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317516228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Integration v. Enrichment</a:t>
            </a:r>
          </a:p>
        </p:txBody>
      </p:sp>
      <p:sp>
        <p:nvSpPr>
          <p:cNvPr id="3" name="Rectangle 2"/>
          <p:cNvSpPr/>
          <p:nvPr/>
        </p:nvSpPr>
        <p:spPr>
          <a:xfrm>
            <a:off x="398910" y="1264268"/>
            <a:ext cx="8368314" cy="2369880"/>
          </a:xfrm>
          <a:prstGeom prst="rect">
            <a:avLst/>
          </a:prstGeom>
        </p:spPr>
        <p:txBody>
          <a:bodyPr wrap="square">
            <a:spAutoFit/>
          </a:bodyPr>
          <a:lstStyle/>
          <a:p>
            <a:r>
              <a:rPr lang="en-US" sz="2800" dirty="0" smtClean="0">
                <a:latin typeface="Avenir Next Regular"/>
                <a:cs typeface="Avenir Next Regular"/>
              </a:rPr>
              <a:t>”</a:t>
            </a:r>
            <a:r>
              <a:rPr lang="en-US" sz="2800" dirty="0" smtClean="0">
                <a:latin typeface="Avenir Next Regular"/>
                <a:cs typeface="Avenir Next Regular"/>
              </a:rPr>
              <a:t>None </a:t>
            </a:r>
            <a:r>
              <a:rPr lang="en-US" sz="2800" dirty="0">
                <a:latin typeface="Avenir Next Regular"/>
                <a:cs typeface="Avenir Next Regular"/>
              </a:rPr>
              <a:t>of my other friends know anything about plants so it would be cool to get them involved.    And, like, make them want </a:t>
            </a:r>
            <a:r>
              <a:rPr lang="en-US" sz="2800" dirty="0" smtClean="0">
                <a:latin typeface="Avenir Next Regular"/>
                <a:cs typeface="Avenir Next Regular"/>
              </a:rPr>
              <a:t>to.</a:t>
            </a:r>
            <a:r>
              <a:rPr lang="en-US" sz="2800" dirty="0">
                <a:latin typeface="Avenir Next Regular"/>
                <a:cs typeface="Avenir Next Regular"/>
              </a:rPr>
              <a:t>.. </a:t>
            </a:r>
            <a:r>
              <a:rPr lang="en-US" sz="2800" dirty="0" smtClean="0">
                <a:latin typeface="Avenir Next Regular"/>
                <a:cs typeface="Avenir Next Regular"/>
              </a:rPr>
              <a:t>also </a:t>
            </a:r>
            <a:r>
              <a:rPr lang="en-US" sz="2800" dirty="0">
                <a:latin typeface="Avenir Next Regular"/>
                <a:cs typeface="Avenir Next Regular"/>
              </a:rPr>
              <a:t>go out</a:t>
            </a:r>
            <a:r>
              <a:rPr lang="en-US" sz="2800" dirty="0" smtClean="0">
                <a:latin typeface="Avenir Next Regular"/>
                <a:cs typeface="Avenir Next Regular"/>
              </a:rPr>
              <a:t>.”</a:t>
            </a:r>
          </a:p>
          <a:p>
            <a:endParaRPr lang="en-US" b="1" dirty="0" smtClean="0">
              <a:latin typeface="Avenir Next Regular"/>
              <a:cs typeface="Avenir Next Regular"/>
            </a:endParaRPr>
          </a:p>
          <a:p>
            <a:r>
              <a:rPr lang="en-US" sz="2800" b="1" dirty="0" smtClean="0">
                <a:latin typeface="Avenir Next Regular"/>
                <a:cs typeface="Avenir Next Regular"/>
              </a:rPr>
              <a:t>- Nature, </a:t>
            </a:r>
            <a:r>
              <a:rPr lang="en-US" sz="2800" b="1" dirty="0">
                <a:latin typeface="Avenir Next Regular"/>
                <a:cs typeface="Avenir Next Regular"/>
              </a:rPr>
              <a:t>focus group</a:t>
            </a:r>
            <a:endParaRPr lang="en-US" sz="2800" b="1" dirty="0"/>
          </a:p>
          <a:p>
            <a:endParaRPr lang="en-US"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3201775968"/>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473692" y="2036612"/>
            <a:ext cx="5670308" cy="3169118"/>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000000"/>
                </a:solidFill>
                <a:latin typeface="Avenir Next Regular"/>
                <a:ea typeface="+mn-ea"/>
                <a:cs typeface="Avenir Next Regular"/>
              </a:rPr>
              <a:t>1. Gamification &amp; Citizen science for both groups</a:t>
            </a:r>
          </a:p>
          <a:p>
            <a:pPr algn="l"/>
            <a:endParaRPr lang="en-US" sz="2800" dirty="0" smtClean="0">
              <a:solidFill>
                <a:srgbClr val="000000"/>
              </a:solidFill>
              <a:latin typeface="Avenir Next Regular"/>
              <a:ea typeface="+mn-ea"/>
              <a:cs typeface="Avenir Next Regular"/>
            </a:endParaRPr>
          </a:p>
          <a:p>
            <a:pPr algn="l"/>
            <a:r>
              <a:rPr lang="en-US" sz="2800" dirty="0" smtClean="0">
                <a:solidFill>
                  <a:srgbClr val="000000"/>
                </a:solidFill>
                <a:latin typeface="Avenir Next Regular"/>
                <a:ea typeface="+mn-ea"/>
                <a:cs typeface="Avenir Next Regular"/>
              </a:rPr>
              <a:t>2. Guidance &amp; Integration for gamer group</a:t>
            </a:r>
          </a:p>
          <a:p>
            <a:pPr algn="l"/>
            <a:endParaRPr lang="en-US" sz="2800" dirty="0">
              <a:solidFill>
                <a:srgbClr val="000000"/>
              </a:solidFill>
              <a:latin typeface="Avenir Next Regular"/>
              <a:ea typeface="+mn-ea"/>
              <a:cs typeface="Avenir Next Regular"/>
            </a:endParaRPr>
          </a:p>
          <a:p>
            <a:pPr algn="l"/>
            <a:r>
              <a:rPr lang="en-US" sz="2800" dirty="0" smtClean="0">
                <a:solidFill>
                  <a:srgbClr val="000000"/>
                </a:solidFill>
                <a:latin typeface="Avenir Next Regular"/>
                <a:ea typeface="+mn-ea"/>
                <a:cs typeface="Avenir Next Regular"/>
              </a:rPr>
              <a:t>3.</a:t>
            </a:r>
            <a:r>
              <a:rPr lang="en-US" sz="2800" dirty="0">
                <a:solidFill>
                  <a:srgbClr val="000000"/>
                </a:solidFill>
                <a:latin typeface="Avenir Next Regular"/>
                <a:cs typeface="Avenir Next Regular"/>
              </a:rPr>
              <a:t> </a:t>
            </a:r>
            <a:r>
              <a:rPr lang="en-US" sz="2800" dirty="0" smtClean="0">
                <a:solidFill>
                  <a:srgbClr val="000000"/>
                </a:solidFill>
                <a:latin typeface="Avenir Next Regular"/>
                <a:cs typeface="Avenir Next Regular"/>
              </a:rPr>
              <a:t>Autonomy &amp; Enrichment for nature group</a:t>
            </a:r>
            <a:endParaRPr lang="en-US" sz="2800" dirty="0">
              <a:solidFill>
                <a:srgbClr val="000000"/>
              </a:solidFill>
              <a:latin typeface="Avenir Next Regular"/>
              <a:cs typeface="Avenir Next Regular"/>
            </a:endParaRPr>
          </a:p>
          <a:p>
            <a:pPr algn="l"/>
            <a:endParaRPr lang="en-US" sz="2800" dirty="0" smtClean="0">
              <a:solidFill>
                <a:srgbClr val="000000"/>
              </a:solidFill>
              <a:latin typeface="Avenir Next Regular"/>
              <a:ea typeface="+mn-ea"/>
              <a:cs typeface="Avenir Next Regular"/>
            </a:endParaRPr>
          </a:p>
        </p:txBody>
      </p:sp>
      <p:pic>
        <p:nvPicPr>
          <p:cNvPr id="5" name="Picture 4" descr="photo-4.JPG"/>
          <p:cNvPicPr>
            <a:picLocks noChangeAspect="1"/>
          </p:cNvPicPr>
          <p:nvPr/>
        </p:nvPicPr>
        <p:blipFill rotWithShape="1">
          <a:blip r:embed="rId3">
            <a:extLst>
              <a:ext uri="{28A0092B-C50C-407E-A947-70E740481C1C}">
                <a14:useLocalDpi xmlns:a14="http://schemas.microsoft.com/office/drawing/2010/main" val="0"/>
              </a:ext>
            </a:extLst>
          </a:blip>
          <a:srcRect l="18711"/>
          <a:stretch/>
        </p:blipFill>
        <p:spPr>
          <a:xfrm>
            <a:off x="0" y="2013980"/>
            <a:ext cx="3473692" cy="3191750"/>
          </a:xfrm>
          <a:prstGeom prst="rect">
            <a:avLst/>
          </a:prstGeom>
        </p:spPr>
      </p:pic>
      <p:sp>
        <p:nvSpPr>
          <p:cNvPr id="6"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Implications for designing citizen science apps</a:t>
            </a:r>
            <a:endParaRPr lang="en-US" sz="3600" b="1" dirty="0" smtClean="0">
              <a:solidFill>
                <a:srgbClr val="008000"/>
              </a:solidFill>
              <a:latin typeface="Avenir Next Regular"/>
              <a:ea typeface="+mn-ea"/>
              <a:cs typeface="Avenir Next Regular"/>
            </a:endParaRPr>
          </a:p>
        </p:txBody>
      </p:sp>
    </p:spTree>
    <p:extLst>
      <p:ext uri="{BB962C8B-B14F-4D97-AF65-F5344CB8AC3E}">
        <p14:creationId xmlns:p14="http://schemas.microsoft.com/office/powerpoint/2010/main" val="3747595857"/>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0" y="1206465"/>
            <a:ext cx="4741333" cy="913901"/>
          </a:xfrm>
          <a:prstGeom prst="rect">
            <a:avLst/>
          </a:prstGeom>
        </p:spPr>
      </p:pic>
      <p:sp>
        <p:nvSpPr>
          <p:cNvPr id="5" name="Title 1"/>
          <p:cNvSpPr txBox="1">
            <a:spLocks/>
          </p:cNvSpPr>
          <p:nvPr/>
        </p:nvSpPr>
        <p:spPr>
          <a:xfrm>
            <a:off x="105840" y="2338788"/>
            <a:ext cx="9038160" cy="288155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500" b="1" dirty="0" smtClean="0">
                <a:solidFill>
                  <a:srgbClr val="008000"/>
                </a:solidFill>
                <a:latin typeface="Avenir Next Regular"/>
                <a:ea typeface="+mn-ea"/>
                <a:cs typeface="Avenir Next Regular"/>
              </a:rPr>
              <a:t>Explore Floracaching: </a:t>
            </a:r>
          </a:p>
          <a:p>
            <a:pPr algn="l"/>
            <a:r>
              <a:rPr lang="en-US" sz="3500" b="1" dirty="0" smtClean="0">
                <a:solidFill>
                  <a:srgbClr val="008000"/>
                </a:solidFill>
                <a:latin typeface="Avenir Next Regular"/>
                <a:ea typeface="+mn-ea"/>
                <a:cs typeface="Avenir Next Regular"/>
              </a:rPr>
              <a:t>http://</a:t>
            </a:r>
            <a:r>
              <a:rPr lang="en-US" sz="3500" b="1" dirty="0" err="1" smtClean="0">
                <a:solidFill>
                  <a:srgbClr val="008000"/>
                </a:solidFill>
                <a:latin typeface="Avenir Next Regular"/>
                <a:ea typeface="+mn-ea"/>
                <a:cs typeface="Avenir Next Regular"/>
              </a:rPr>
              <a:t>biotracker.byu.edu</a:t>
            </a:r>
            <a:endParaRPr lang="en-US" sz="3500" b="1" dirty="0" smtClean="0">
              <a:solidFill>
                <a:srgbClr val="008000"/>
              </a:solidFill>
              <a:latin typeface="Avenir Next Regular"/>
              <a:ea typeface="+mn-ea"/>
              <a:cs typeface="Avenir Next Regular"/>
            </a:endParaRPr>
          </a:p>
          <a:p>
            <a:pPr algn="l"/>
            <a:endParaRPr lang="en-US" sz="2400" dirty="0" smtClean="0">
              <a:solidFill>
                <a:srgbClr val="008000"/>
              </a:solidFill>
              <a:latin typeface="American Typewriter"/>
              <a:ea typeface="+mn-ea"/>
              <a:cs typeface="American Typewriter"/>
            </a:endParaRPr>
          </a:p>
          <a:p>
            <a:pPr algn="l"/>
            <a:r>
              <a:rPr lang="en-US" sz="2400" dirty="0" smtClean="0">
                <a:solidFill>
                  <a:srgbClr val="008000"/>
                </a:solidFill>
                <a:latin typeface="Avenir Next Regular"/>
                <a:ea typeface="+mn-ea"/>
                <a:cs typeface="Avenir Next Regular"/>
              </a:rPr>
              <a:t>Contact Anne Bowser:</a:t>
            </a:r>
          </a:p>
          <a:p>
            <a:pPr algn="l"/>
            <a:r>
              <a:rPr lang="en-US" sz="2400" dirty="0" err="1" smtClean="0">
                <a:solidFill>
                  <a:srgbClr val="008000"/>
                </a:solidFill>
                <a:latin typeface="Avenir Next Regular"/>
                <a:ea typeface="+mn-ea"/>
                <a:cs typeface="Avenir Next Regular"/>
              </a:rPr>
              <a:t>Anne.bowser@gmail.com</a:t>
            </a:r>
            <a:endParaRPr lang="en-US" sz="2400" dirty="0" smtClean="0">
              <a:solidFill>
                <a:srgbClr val="008000"/>
              </a:solidFill>
              <a:latin typeface="Avenir Next Regular"/>
              <a:ea typeface="+mn-ea"/>
              <a:cs typeface="Avenir Next Regular"/>
            </a:endParaRPr>
          </a:p>
          <a:p>
            <a:pPr algn="l"/>
            <a:r>
              <a:rPr lang="en-US" sz="2400" dirty="0" smtClean="0">
                <a:solidFill>
                  <a:srgbClr val="008000"/>
                </a:solidFill>
                <a:latin typeface="Avenir Next Regular"/>
                <a:ea typeface="+mn-ea"/>
                <a:cs typeface="Avenir Next Regular"/>
              </a:rPr>
              <a:t>@</a:t>
            </a:r>
            <a:r>
              <a:rPr lang="en-US" sz="2400" dirty="0" err="1" smtClean="0">
                <a:solidFill>
                  <a:srgbClr val="008000"/>
                </a:solidFill>
                <a:latin typeface="Avenir Next Regular"/>
                <a:ea typeface="+mn-ea"/>
                <a:cs typeface="Avenir Next Regular"/>
              </a:rPr>
              <a:t>annebowser</a:t>
            </a:r>
            <a:endParaRPr lang="en-US" sz="2400" dirty="0" smtClean="0">
              <a:solidFill>
                <a:srgbClr val="008000"/>
              </a:solidFill>
              <a:latin typeface="Avenir Next Regular"/>
              <a:ea typeface="+mn-ea"/>
              <a:cs typeface="Avenir Next Regular"/>
            </a:endParaRPr>
          </a:p>
          <a:p>
            <a:pPr algn="l"/>
            <a:endParaRPr lang="en-US" sz="2400" dirty="0" smtClean="0">
              <a:solidFill>
                <a:srgbClr val="008000"/>
              </a:solidFill>
              <a:latin typeface="Avenir Next Regular"/>
              <a:ea typeface="+mn-ea"/>
              <a:cs typeface="Avenir Next Regular"/>
            </a:endParaRPr>
          </a:p>
          <a:p>
            <a:pPr algn="l"/>
            <a:endParaRPr lang="en-US" sz="3200" dirty="0">
              <a:solidFill>
                <a:srgbClr val="008000"/>
              </a:solidFill>
              <a:latin typeface="American Typewriter"/>
              <a:ea typeface="+mn-ea"/>
              <a:cs typeface="American Typewriter"/>
            </a:endParaRPr>
          </a:p>
        </p:txBody>
      </p:sp>
      <p:pic>
        <p:nvPicPr>
          <p:cNvPr id="4" name="Picture 3" descr="UMD-logo.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236" y="6011334"/>
            <a:ext cx="3223261" cy="596900"/>
          </a:xfrm>
          <a:prstGeom prst="rect">
            <a:avLst/>
          </a:prstGeom>
        </p:spPr>
      </p:pic>
      <p:pic>
        <p:nvPicPr>
          <p:cNvPr id="6" name="Picture 5" descr="imgres-1.jpe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3035" y="5884332"/>
            <a:ext cx="893233" cy="893233"/>
          </a:xfrm>
          <a:prstGeom prst="rect">
            <a:avLst/>
          </a:prstGeom>
        </p:spPr>
      </p:pic>
      <p:pic>
        <p:nvPicPr>
          <p:cNvPr id="7" name="Picture 6" descr="HCIL_logo_small_no%20border.g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4197" y="5884332"/>
            <a:ext cx="821267" cy="816679"/>
          </a:xfrm>
          <a:prstGeom prst="rect">
            <a:avLst/>
          </a:prstGeom>
        </p:spPr>
      </p:pic>
    </p:spTree>
    <p:extLst>
      <p:ext uri="{BB962C8B-B14F-4D97-AF65-F5344CB8AC3E}">
        <p14:creationId xmlns:p14="http://schemas.microsoft.com/office/powerpoint/2010/main" val="2981677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FC_map1.png"/>
          <p:cNvPicPr>
            <a:picLocks noGrp="1" noChangeAspect="1"/>
          </p:cNvPicPr>
          <p:nvPr>
            <p:ph idx="1"/>
          </p:nvPr>
        </p:nvPicPr>
        <p:blipFill rotWithShape="1">
          <a:blip r:embed="rId3">
            <a:extLst>
              <a:ext uri="{28A0092B-C50C-407E-A947-70E740481C1C}">
                <a14:useLocalDpi xmlns:a14="http://schemas.microsoft.com/office/drawing/2010/main" val="0"/>
              </a:ext>
            </a:extLst>
          </a:blip>
          <a:srcRect l="-4558" r="-1624"/>
          <a:stretch/>
        </p:blipFill>
        <p:spPr>
          <a:xfrm>
            <a:off x="169150" y="1865690"/>
            <a:ext cx="5449787" cy="2579146"/>
          </a:xfrm>
        </p:spPr>
      </p:pic>
      <p:sp>
        <p:nvSpPr>
          <p:cNvPr id="7" name="Title 1"/>
          <p:cNvSpPr txBox="1">
            <a:spLocks/>
          </p:cNvSpPr>
          <p:nvPr/>
        </p:nvSpPr>
        <p:spPr>
          <a:xfrm>
            <a:off x="398910" y="304870"/>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Citizen Science Apps</a:t>
            </a:r>
          </a:p>
        </p:txBody>
      </p:sp>
      <p:pic>
        <p:nvPicPr>
          <p:cNvPr id="2" name="Picture 1"/>
          <p:cNvPicPr>
            <a:picLocks noChangeAspect="1"/>
          </p:cNvPicPr>
          <p:nvPr/>
        </p:nvPicPr>
        <p:blipFill>
          <a:blip r:embed="rId4"/>
          <a:stretch>
            <a:fillRect/>
          </a:stretch>
        </p:blipFill>
        <p:spPr>
          <a:xfrm>
            <a:off x="4969392" y="4143374"/>
            <a:ext cx="3653907" cy="2269962"/>
          </a:xfrm>
          <a:prstGeom prst="rect">
            <a:avLst/>
          </a:prstGeom>
        </p:spPr>
      </p:pic>
      <p:pic>
        <p:nvPicPr>
          <p:cNvPr id="4" name="Picture 3"/>
          <p:cNvPicPr>
            <a:picLocks noChangeAspect="1"/>
          </p:cNvPicPr>
          <p:nvPr/>
        </p:nvPicPr>
        <p:blipFill>
          <a:blip r:embed="rId5"/>
          <a:stretch>
            <a:fillRect/>
          </a:stretch>
        </p:blipFill>
        <p:spPr>
          <a:xfrm>
            <a:off x="7482940" y="2476500"/>
            <a:ext cx="1375309" cy="1666874"/>
          </a:xfrm>
          <a:prstGeom prst="rect">
            <a:avLst/>
          </a:prstGeom>
        </p:spPr>
      </p:pic>
      <p:pic>
        <p:nvPicPr>
          <p:cNvPr id="5" name="Picture 4"/>
          <p:cNvPicPr>
            <a:picLocks noChangeAspect="1"/>
          </p:cNvPicPr>
          <p:nvPr/>
        </p:nvPicPr>
        <p:blipFill>
          <a:blip r:embed="rId6"/>
          <a:stretch>
            <a:fillRect/>
          </a:stretch>
        </p:blipFill>
        <p:spPr>
          <a:xfrm>
            <a:off x="2983687" y="4809133"/>
            <a:ext cx="2762250" cy="838926"/>
          </a:xfrm>
          <a:prstGeom prst="rect">
            <a:avLst/>
          </a:prstGeom>
        </p:spPr>
      </p:pic>
    </p:spTree>
    <p:extLst>
      <p:ext uri="{BB962C8B-B14F-4D97-AF65-F5344CB8AC3E}">
        <p14:creationId xmlns:p14="http://schemas.microsoft.com/office/powerpoint/2010/main" val="396849082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08410" y="304870"/>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Survey Participants</a:t>
            </a:r>
          </a:p>
        </p:txBody>
      </p:sp>
      <p:graphicFrame>
        <p:nvGraphicFramePr>
          <p:cNvPr id="5" name="Table 4"/>
          <p:cNvGraphicFramePr>
            <a:graphicFrameLocks noGrp="1"/>
          </p:cNvGraphicFramePr>
          <p:nvPr>
            <p:extLst>
              <p:ext uri="{D42A27DB-BD31-4B8C-83A1-F6EECF244321}">
                <p14:modId xmlns:p14="http://schemas.microsoft.com/office/powerpoint/2010/main" val="3138741852"/>
              </p:ext>
            </p:extLst>
          </p:nvPr>
        </p:nvGraphicFramePr>
        <p:xfrm>
          <a:off x="720044" y="1816214"/>
          <a:ext cx="7373955" cy="3749040"/>
        </p:xfrm>
        <a:graphic>
          <a:graphicData uri="http://schemas.openxmlformats.org/drawingml/2006/table">
            <a:tbl>
              <a:tblPr firstRow="1" bandRow="1">
                <a:tableStyleId>{EB344D84-9AFB-497E-A393-DC336BA19D2E}</a:tableStyleId>
              </a:tblPr>
              <a:tblGrid>
                <a:gridCol w="2187063"/>
                <a:gridCol w="1591259"/>
                <a:gridCol w="2004374"/>
                <a:gridCol w="1591259"/>
              </a:tblGrid>
              <a:tr h="370840">
                <a:tc>
                  <a:txBody>
                    <a:bodyPr/>
                    <a:lstStyle/>
                    <a:p>
                      <a:endParaRPr lang="en-US" sz="2400" b="1" i="0" dirty="0">
                        <a:solidFill>
                          <a:srgbClr val="008000"/>
                        </a:solidFill>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2400" b="1" i="0" dirty="0" smtClean="0">
                          <a:solidFill>
                            <a:srgbClr val="008000"/>
                          </a:solidFill>
                          <a:latin typeface="Avenir Next Regular"/>
                          <a:cs typeface="Avenir Next Regular"/>
                        </a:rPr>
                        <a:t>Natures</a:t>
                      </a:r>
                      <a:endParaRPr lang="en-US" sz="2400" b="1" i="0" dirty="0">
                        <a:solidFill>
                          <a:srgbClr val="008000"/>
                        </a:solidFill>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2400" b="1" i="0" dirty="0" smtClean="0">
                          <a:solidFill>
                            <a:srgbClr val="008000"/>
                          </a:solidFill>
                          <a:latin typeface="Avenir Next Regular"/>
                          <a:cs typeface="Avenir Next Regular"/>
                        </a:rPr>
                        <a:t>Gamers</a:t>
                      </a:r>
                      <a:endParaRPr lang="en-US" sz="2400" b="1" i="0" dirty="0">
                        <a:solidFill>
                          <a:srgbClr val="008000"/>
                        </a:solidFill>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2400" b="1" i="0" dirty="0" smtClean="0">
                          <a:solidFill>
                            <a:srgbClr val="008000"/>
                          </a:solidFill>
                          <a:latin typeface="Avenir Next Regular"/>
                          <a:cs typeface="Avenir Next Regular"/>
                        </a:rPr>
                        <a:t>All</a:t>
                      </a:r>
                      <a:endParaRPr lang="en-US" sz="2400" b="1" i="0" dirty="0">
                        <a:solidFill>
                          <a:srgbClr val="008000"/>
                        </a:solidFill>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370840">
                <a:tc>
                  <a:txBody>
                    <a:bodyPr/>
                    <a:lstStyle/>
                    <a:p>
                      <a:r>
                        <a:rPr lang="en-US" sz="2400" b="1" i="0" kern="1200" dirty="0" smtClean="0">
                          <a:solidFill>
                            <a:schemeClr val="tx1"/>
                          </a:solidFill>
                          <a:latin typeface="Avenir Next Regular"/>
                          <a:ea typeface="+mn-ea"/>
                          <a:cs typeface="Avenir Next Regular"/>
                        </a:rPr>
                        <a:t>Females</a:t>
                      </a:r>
                      <a:endParaRPr lang="en-US" sz="2400" b="1" i="0" kern="1200" dirty="0">
                        <a:solidFill>
                          <a:schemeClr val="tx1"/>
                        </a:solidFill>
                        <a:latin typeface="Avenir Next Regular"/>
                        <a:ea typeface="+mn-ea"/>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2400" dirty="0" smtClean="0"/>
                        <a:t>12/18</a:t>
                      </a:r>
                    </a:p>
                    <a:p>
                      <a:r>
                        <a:rPr lang="en-US" sz="2400" dirty="0" smtClean="0"/>
                        <a:t>     (67%)</a:t>
                      </a:r>
                      <a:endParaRPr lang="en-US" sz="24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2400" dirty="0" smtClean="0"/>
                        <a:t>9/23 </a:t>
                      </a:r>
                    </a:p>
                    <a:p>
                      <a:r>
                        <a:rPr lang="en-US" sz="2400" dirty="0" smtClean="0"/>
                        <a:t>     (39%)</a:t>
                      </a:r>
                      <a:endParaRPr lang="en-US" sz="24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2400" dirty="0" smtClean="0">
                          <a:solidFill>
                            <a:schemeClr val="tx1"/>
                          </a:solidFill>
                          <a:latin typeface="Avenir Next Regular"/>
                          <a:cs typeface="Avenir Next Regular"/>
                        </a:rPr>
                        <a:t>21/</a:t>
                      </a:r>
                      <a:r>
                        <a:rPr lang="en-US" sz="2400" baseline="0" dirty="0" smtClean="0">
                          <a:solidFill>
                            <a:schemeClr val="tx1"/>
                          </a:solidFill>
                          <a:latin typeface="Avenir Next Regular"/>
                          <a:cs typeface="Avenir Next Regular"/>
                        </a:rPr>
                        <a:t>41</a:t>
                      </a:r>
                      <a:endParaRPr lang="en-US" sz="2400" dirty="0" smtClean="0">
                        <a:solidFill>
                          <a:schemeClr val="tx1"/>
                        </a:solidFill>
                        <a:latin typeface="Avenir Next Regular"/>
                        <a:cs typeface="Avenir Next Regular"/>
                      </a:endParaRPr>
                    </a:p>
                    <a:p>
                      <a:r>
                        <a:rPr lang="en-US" sz="2400" baseline="0" dirty="0" smtClean="0">
                          <a:solidFill>
                            <a:schemeClr val="tx1"/>
                          </a:solidFill>
                          <a:latin typeface="Avenir Next Regular"/>
                          <a:cs typeface="Avenir Next Regular"/>
                        </a:rPr>
                        <a:t>     </a:t>
                      </a:r>
                      <a:r>
                        <a:rPr lang="en-US" sz="2400" dirty="0" smtClean="0">
                          <a:solidFill>
                            <a:schemeClr val="tx1"/>
                          </a:solidFill>
                          <a:latin typeface="Avenir Next Regular"/>
                          <a:cs typeface="Avenir Next Regular"/>
                        </a:rPr>
                        <a:t>(51%)</a:t>
                      </a:r>
                      <a:endParaRPr lang="en-US" sz="2400" dirty="0">
                        <a:solidFill>
                          <a:schemeClr val="tx1"/>
                        </a:solidFill>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370840">
                <a:tc>
                  <a:txBody>
                    <a:bodyPr/>
                    <a:lstStyle/>
                    <a:p>
                      <a:r>
                        <a:rPr lang="en-US" sz="2400" b="1" i="0" kern="1200" dirty="0" smtClean="0">
                          <a:solidFill>
                            <a:schemeClr val="tx1"/>
                          </a:solidFill>
                          <a:latin typeface="Avenir Next Regular"/>
                          <a:ea typeface="+mn-ea"/>
                          <a:cs typeface="Avenir Next Regular"/>
                        </a:rPr>
                        <a:t>Age range</a:t>
                      </a:r>
                    </a:p>
                    <a:p>
                      <a:r>
                        <a:rPr lang="en-US" sz="2400" b="1" i="0" kern="1200" dirty="0" smtClean="0">
                          <a:solidFill>
                            <a:schemeClr val="tx1"/>
                          </a:solidFill>
                          <a:latin typeface="Avenir Next Regular"/>
                          <a:ea typeface="+mn-ea"/>
                          <a:cs typeface="Avenir Next Regular"/>
                        </a:rPr>
                        <a:t>(mean)</a:t>
                      </a:r>
                      <a:endParaRPr lang="en-US" sz="2400" b="1" i="0" kern="1200" dirty="0">
                        <a:solidFill>
                          <a:schemeClr val="tx1"/>
                        </a:solidFill>
                        <a:latin typeface="Avenir Next Regular"/>
                        <a:ea typeface="+mn-ea"/>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2400" dirty="0" smtClean="0">
                          <a:latin typeface="Avenir Next Regular"/>
                          <a:cs typeface="Avenir Next Regular"/>
                        </a:rPr>
                        <a:t>19-55</a:t>
                      </a:r>
                    </a:p>
                    <a:p>
                      <a:r>
                        <a:rPr lang="en-US" sz="2400" i="1" dirty="0" smtClean="0">
                          <a:latin typeface="Avenir Next Regular"/>
                          <a:cs typeface="Avenir Next Regular"/>
                        </a:rPr>
                        <a:t>     (31.5)</a:t>
                      </a:r>
                      <a:endParaRPr lang="en-US" sz="2400" i="1" dirty="0">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2400" dirty="0" smtClean="0">
                          <a:latin typeface="Avenir Next Regular"/>
                          <a:cs typeface="Avenir Next Regular"/>
                        </a:rPr>
                        <a:t>21-68</a:t>
                      </a:r>
                    </a:p>
                    <a:p>
                      <a:pPr marL="0" marR="0" indent="0" algn="l" defTabSz="457200" rtl="0" eaLnBrk="1" fontAlgn="auto" latinLnBrk="0" hangingPunct="1">
                        <a:lnSpc>
                          <a:spcPct val="100000"/>
                        </a:lnSpc>
                        <a:spcBef>
                          <a:spcPts val="0"/>
                        </a:spcBef>
                        <a:spcAft>
                          <a:spcPts val="0"/>
                        </a:spcAft>
                        <a:buClrTx/>
                        <a:buSzTx/>
                        <a:buFontTx/>
                        <a:buNone/>
                        <a:tabLst/>
                        <a:defRPr/>
                      </a:pPr>
                      <a:r>
                        <a:rPr lang="en-US" sz="2400" i="1" dirty="0" smtClean="0">
                          <a:latin typeface="Avenir Next Regular"/>
                          <a:cs typeface="Avenir Next Regular"/>
                        </a:rPr>
                        <a:t>     (28.7)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solidFill>
                            <a:schemeClr val="tx1"/>
                          </a:solidFill>
                          <a:latin typeface="Avenir Next Regular"/>
                          <a:cs typeface="Avenir Next Regular"/>
                        </a:rPr>
                        <a:t>19-68</a:t>
                      </a:r>
                    </a:p>
                    <a:p>
                      <a:pPr marL="0" marR="0" indent="0" algn="l" defTabSz="457200" rtl="0" eaLnBrk="1" fontAlgn="auto" latinLnBrk="0" hangingPunct="1">
                        <a:lnSpc>
                          <a:spcPct val="100000"/>
                        </a:lnSpc>
                        <a:spcBef>
                          <a:spcPts val="0"/>
                        </a:spcBef>
                        <a:spcAft>
                          <a:spcPts val="0"/>
                        </a:spcAft>
                        <a:buClrTx/>
                        <a:buSzTx/>
                        <a:buFontTx/>
                        <a:buNone/>
                        <a:tabLst/>
                        <a:defRPr/>
                      </a:pPr>
                      <a:r>
                        <a:rPr lang="en-US" sz="2400" i="1" dirty="0" smtClean="0">
                          <a:latin typeface="Avenir Next Regular"/>
                          <a:cs typeface="Avenir Next Regular"/>
                        </a:rPr>
                        <a:t>     (30.0)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370840">
                <a:tc>
                  <a:txBody>
                    <a:bodyPr/>
                    <a:lstStyle/>
                    <a:p>
                      <a:r>
                        <a:rPr lang="en-US" sz="2400" b="1" i="0" kern="1200" dirty="0" smtClean="0">
                          <a:solidFill>
                            <a:schemeClr val="tx1"/>
                          </a:solidFill>
                          <a:latin typeface="Avenir Next Regular"/>
                          <a:ea typeface="+mn-ea"/>
                          <a:cs typeface="Avenir Next Regular"/>
                        </a:rPr>
                        <a:t>Experience with LBAGs</a:t>
                      </a:r>
                      <a:endParaRPr lang="en-US" sz="2400" b="1" i="0" kern="1200" dirty="0">
                        <a:solidFill>
                          <a:schemeClr val="tx1"/>
                        </a:solidFill>
                        <a:latin typeface="Avenir Next Regular"/>
                        <a:ea typeface="+mn-ea"/>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2400" dirty="0" smtClean="0">
                          <a:latin typeface="Avenir Next Regular"/>
                          <a:cs typeface="Avenir Next Regular"/>
                        </a:rPr>
                        <a:t>9/16</a:t>
                      </a:r>
                    </a:p>
                    <a:p>
                      <a:r>
                        <a:rPr lang="en-US" sz="2400" dirty="0" smtClean="0">
                          <a:latin typeface="Avenir Next Regular"/>
                          <a:cs typeface="Avenir Next Regular"/>
                        </a:rPr>
                        <a:t>     (56%)</a:t>
                      </a:r>
                      <a:endParaRPr lang="en-US" sz="2400" dirty="0">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2400" dirty="0" smtClean="0">
                          <a:latin typeface="Avenir Next Regular"/>
                          <a:cs typeface="Avenir Next Regular"/>
                        </a:rPr>
                        <a:t>9/23</a:t>
                      </a:r>
                    </a:p>
                    <a:p>
                      <a:r>
                        <a:rPr lang="en-US" sz="2400" dirty="0" smtClean="0">
                          <a:latin typeface="Avenir Next Regular"/>
                          <a:cs typeface="Avenir Next Regular"/>
                        </a:rPr>
                        <a:t>     (39%)</a:t>
                      </a:r>
                      <a:endParaRPr lang="en-US" sz="2400" dirty="0">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2400" dirty="0" smtClean="0">
                          <a:solidFill>
                            <a:schemeClr val="tx1"/>
                          </a:solidFill>
                          <a:latin typeface="Avenir Next Regular"/>
                          <a:cs typeface="Avenir Next Regular"/>
                        </a:rPr>
                        <a:t>18/39</a:t>
                      </a:r>
                    </a:p>
                    <a:p>
                      <a:r>
                        <a:rPr lang="en-US" sz="2400" dirty="0" smtClean="0">
                          <a:solidFill>
                            <a:schemeClr val="tx1"/>
                          </a:solidFill>
                          <a:latin typeface="Avenir Next Regular"/>
                          <a:cs typeface="Avenir Next Regular"/>
                        </a:rPr>
                        <a:t>     (46%)</a:t>
                      </a:r>
                      <a:endParaRPr lang="en-US" sz="2400" dirty="0">
                        <a:solidFill>
                          <a:schemeClr val="tx1"/>
                        </a:solidFill>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370840">
                <a:tc>
                  <a:txBody>
                    <a:bodyPr/>
                    <a:lstStyle/>
                    <a:p>
                      <a:r>
                        <a:rPr lang="en-US" sz="2400" b="1" i="0" kern="1200" dirty="0" smtClean="0">
                          <a:solidFill>
                            <a:schemeClr val="tx1"/>
                          </a:solidFill>
                          <a:latin typeface="Avenir Next Regular"/>
                          <a:ea typeface="+mn-ea"/>
                          <a:cs typeface="Avenir Next Regular"/>
                        </a:rPr>
                        <a:t>Smartphone use</a:t>
                      </a:r>
                      <a:endParaRPr lang="en-US" sz="2400" b="1" i="0" kern="1200" dirty="0">
                        <a:solidFill>
                          <a:schemeClr val="tx1"/>
                        </a:solidFill>
                        <a:latin typeface="Avenir Next Regular"/>
                        <a:ea typeface="+mn-ea"/>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2400" dirty="0" smtClean="0">
                          <a:latin typeface="Avenir Next Regular"/>
                          <a:cs typeface="Avenir Next Regular"/>
                        </a:rPr>
                        <a:t>12/16</a:t>
                      </a:r>
                    </a:p>
                    <a:p>
                      <a:r>
                        <a:rPr lang="en-US" sz="2400" dirty="0" smtClean="0">
                          <a:latin typeface="Avenir Next Regular"/>
                          <a:cs typeface="Avenir Next Regular"/>
                        </a:rPr>
                        <a:t>     (75%)</a:t>
                      </a:r>
                      <a:endParaRPr lang="en-US" sz="2400" dirty="0">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2400" dirty="0" smtClean="0">
                          <a:latin typeface="Avenir Next Regular"/>
                          <a:cs typeface="Avenir Next Regular"/>
                        </a:rPr>
                        <a:t>19/23</a:t>
                      </a:r>
                    </a:p>
                    <a:p>
                      <a:r>
                        <a:rPr lang="en-US" sz="2400" dirty="0" smtClean="0">
                          <a:latin typeface="Avenir Next Regular"/>
                          <a:cs typeface="Avenir Next Regular"/>
                        </a:rPr>
                        <a:t>     (83%)</a:t>
                      </a:r>
                      <a:endParaRPr lang="en-US" sz="2400" dirty="0">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2400" dirty="0" smtClean="0">
                          <a:solidFill>
                            <a:schemeClr val="tx1"/>
                          </a:solidFill>
                          <a:latin typeface="Avenir Next Regular"/>
                          <a:cs typeface="Avenir Next Regular"/>
                        </a:rPr>
                        <a:t>31/39</a:t>
                      </a:r>
                    </a:p>
                    <a:p>
                      <a:r>
                        <a:rPr lang="en-US" sz="2400" dirty="0" smtClean="0">
                          <a:solidFill>
                            <a:schemeClr val="tx1"/>
                          </a:solidFill>
                          <a:latin typeface="Avenir Next Regular"/>
                          <a:cs typeface="Avenir Next Regular"/>
                        </a:rPr>
                        <a:t>     (79%)</a:t>
                      </a:r>
                      <a:endParaRPr lang="en-US" sz="2400" dirty="0">
                        <a:solidFill>
                          <a:schemeClr val="tx1"/>
                        </a:solidFill>
                        <a:latin typeface="Avenir Next Regular"/>
                        <a:cs typeface="Avenir Next Regula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2463357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A Geocaching game for citizen science</a:t>
            </a:r>
          </a:p>
        </p:txBody>
      </p:sp>
      <p:sp>
        <p:nvSpPr>
          <p:cNvPr id="3" name="Rectangle 2"/>
          <p:cNvSpPr/>
          <p:nvPr/>
        </p:nvSpPr>
        <p:spPr>
          <a:xfrm>
            <a:off x="398910" y="1264268"/>
            <a:ext cx="8368314" cy="1508105"/>
          </a:xfrm>
          <a:prstGeom prst="rect">
            <a:avLst/>
          </a:prstGeom>
        </p:spPr>
        <p:txBody>
          <a:bodyPr wrap="square">
            <a:spAutoFit/>
          </a:bodyPr>
          <a:lstStyle/>
          <a:p>
            <a:r>
              <a:rPr lang="en-US" sz="2800" dirty="0" smtClean="0">
                <a:latin typeface="Avenir Next Regular"/>
                <a:cs typeface="Avenir Next Regular"/>
              </a:rPr>
              <a:t>”This was more fun than I thought it would be”</a:t>
            </a:r>
            <a:endParaRPr lang="en-US" sz="2800" dirty="0" smtClean="0">
              <a:latin typeface="Avenir Next Regular"/>
              <a:cs typeface="Avenir Next Regular"/>
            </a:endParaRPr>
          </a:p>
          <a:p>
            <a:endParaRPr lang="en-US" b="1" dirty="0" smtClean="0">
              <a:latin typeface="Avenir Next Regular"/>
              <a:cs typeface="Avenir Next Regular"/>
            </a:endParaRPr>
          </a:p>
          <a:p>
            <a:r>
              <a:rPr lang="en-US" sz="2800" b="1" dirty="0" smtClean="0">
                <a:latin typeface="Avenir Next Regular"/>
                <a:cs typeface="Avenir Next Regular"/>
              </a:rPr>
              <a:t>- </a:t>
            </a:r>
            <a:r>
              <a:rPr lang="en-US" sz="2800" b="1" dirty="0" smtClean="0">
                <a:latin typeface="Avenir Next Regular"/>
                <a:cs typeface="Avenir Next Regular"/>
              </a:rPr>
              <a:t>Gamer, </a:t>
            </a:r>
            <a:r>
              <a:rPr lang="en-US" sz="2800" b="1" dirty="0">
                <a:latin typeface="Avenir Next Regular"/>
                <a:cs typeface="Avenir Next Regular"/>
              </a:rPr>
              <a:t>focus group</a:t>
            </a:r>
            <a:endParaRPr lang="en-US" sz="2800" b="1" dirty="0"/>
          </a:p>
          <a:p>
            <a:endParaRPr lang="en-US" dirty="0"/>
          </a:p>
        </p:txBody>
      </p:sp>
      <p:pic>
        <p:nvPicPr>
          <p:cNvPr id="5" name="Picture 4"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41338727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Social Interactions</a:t>
            </a:r>
          </a:p>
        </p:txBody>
      </p:sp>
      <p:sp>
        <p:nvSpPr>
          <p:cNvPr id="3" name="Rectangle 2"/>
          <p:cNvSpPr/>
          <p:nvPr/>
        </p:nvSpPr>
        <p:spPr>
          <a:xfrm>
            <a:off x="398910" y="1264268"/>
            <a:ext cx="8368314" cy="2246769"/>
          </a:xfrm>
          <a:prstGeom prst="rect">
            <a:avLst/>
          </a:prstGeom>
        </p:spPr>
        <p:txBody>
          <a:bodyPr wrap="square">
            <a:spAutoFit/>
          </a:bodyPr>
          <a:lstStyle/>
          <a:p>
            <a:r>
              <a:rPr lang="en-US" sz="2800" dirty="0" smtClean="0">
                <a:latin typeface="Avenir Next Regular"/>
                <a:cs typeface="Avenir Next Regular"/>
              </a:rPr>
              <a:t>Friendly </a:t>
            </a:r>
            <a:r>
              <a:rPr lang="en-US" sz="2800" dirty="0" err="1" smtClean="0">
                <a:latin typeface="Avenir Next Regular"/>
                <a:cs typeface="Avenir Next Regular"/>
              </a:rPr>
              <a:t>Floracacher</a:t>
            </a:r>
            <a:r>
              <a:rPr lang="en-US" sz="2800" dirty="0" smtClean="0">
                <a:latin typeface="Avenir Next Regular"/>
                <a:cs typeface="Avenir Next Regular"/>
              </a:rPr>
              <a:t> (“Check into a Floracache with a Friend”)</a:t>
            </a:r>
          </a:p>
          <a:p>
            <a:endParaRPr lang="en-US" sz="2800" dirty="0" smtClean="0">
              <a:latin typeface="Avenir Next Regular"/>
              <a:cs typeface="Avenir Next Regular"/>
            </a:endParaRPr>
          </a:p>
          <a:p>
            <a:r>
              <a:rPr lang="en-US" sz="2800" dirty="0" smtClean="0">
                <a:latin typeface="Avenir Next Regular"/>
                <a:cs typeface="Avenir Next Regular"/>
              </a:rPr>
              <a:t>#1 activity </a:t>
            </a:r>
            <a:r>
              <a:rPr lang="en-US" sz="2800" dirty="0">
                <a:latin typeface="Avenir Next Regular"/>
                <a:cs typeface="Avenir Next Regular"/>
              </a:rPr>
              <a:t>for gamers (m= 3.04; sd= 2.18) </a:t>
            </a:r>
            <a:endParaRPr lang="en-US" sz="2800" dirty="0" smtClean="0">
              <a:latin typeface="Avenir Next Regular"/>
              <a:cs typeface="Avenir Next Regular"/>
            </a:endParaRPr>
          </a:p>
          <a:p>
            <a:r>
              <a:rPr lang="en-US" sz="2800" dirty="0" smtClean="0">
                <a:latin typeface="Avenir Next Regular"/>
                <a:cs typeface="Avenir Next Regular"/>
              </a:rPr>
              <a:t>#2 activity </a:t>
            </a:r>
            <a:r>
              <a:rPr lang="en-US" sz="2800" dirty="0">
                <a:latin typeface="Avenir Next Regular"/>
                <a:cs typeface="Avenir Next Regular"/>
              </a:rPr>
              <a:t>for natures (m= 3.81; sd= 3.02</a:t>
            </a:r>
            <a:r>
              <a:rPr lang="en-US" sz="2800" dirty="0" smtClean="0">
                <a:latin typeface="Avenir Next Regular"/>
                <a:cs typeface="Avenir Next Regular"/>
              </a:rPr>
              <a:t>)</a:t>
            </a:r>
            <a:endParaRPr lang="en-US" sz="2800" dirty="0">
              <a:latin typeface="Avenir Next Regular"/>
              <a:cs typeface="Avenir Next Regular"/>
            </a:endParaRPr>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39227516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Social Interactions</a:t>
            </a:r>
          </a:p>
        </p:txBody>
      </p:sp>
      <p:sp>
        <p:nvSpPr>
          <p:cNvPr id="3" name="Rectangle 2"/>
          <p:cNvSpPr/>
          <p:nvPr/>
        </p:nvSpPr>
        <p:spPr>
          <a:xfrm>
            <a:off x="398910" y="1264268"/>
            <a:ext cx="8368314" cy="2677656"/>
          </a:xfrm>
          <a:prstGeom prst="rect">
            <a:avLst/>
          </a:prstGeom>
        </p:spPr>
        <p:txBody>
          <a:bodyPr wrap="square">
            <a:spAutoFit/>
          </a:bodyPr>
          <a:lstStyle/>
          <a:p>
            <a:r>
              <a:rPr lang="en-US" sz="2800" dirty="0">
                <a:latin typeface="Avenir Next Regular"/>
                <a:cs typeface="Avenir Next Regular"/>
              </a:rPr>
              <a:t>“I think this has a lot of potential as a social activity that you can actually do alone. Because I would want to go by myself but I would want to see what people said at the exact same point.” </a:t>
            </a:r>
            <a:endParaRPr lang="en-US" sz="2800" dirty="0" smtClean="0">
              <a:latin typeface="Avenir Next Regular"/>
              <a:cs typeface="Avenir Next Regular"/>
            </a:endParaRPr>
          </a:p>
          <a:p>
            <a:endParaRPr lang="en-US" sz="2800" dirty="0">
              <a:latin typeface="Avenir Next Regular"/>
              <a:cs typeface="Avenir Next Regular"/>
            </a:endParaRPr>
          </a:p>
          <a:p>
            <a:r>
              <a:rPr lang="en-US" sz="2800" b="1" dirty="0" smtClean="0">
                <a:latin typeface="Avenir Next Regular"/>
                <a:cs typeface="Avenir Next Regular"/>
              </a:rPr>
              <a:t>- Gamer, focus group</a:t>
            </a:r>
            <a:endParaRPr lang="en-US" b="1"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40153225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a:xfrm>
            <a:off x="398910" y="29488"/>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Social Interactions</a:t>
            </a:r>
          </a:p>
        </p:txBody>
      </p:sp>
      <p:sp>
        <p:nvSpPr>
          <p:cNvPr id="3" name="Rectangle 2"/>
          <p:cNvSpPr/>
          <p:nvPr/>
        </p:nvSpPr>
        <p:spPr>
          <a:xfrm>
            <a:off x="398910" y="1264268"/>
            <a:ext cx="8368314" cy="2677656"/>
          </a:xfrm>
          <a:prstGeom prst="rect">
            <a:avLst/>
          </a:prstGeom>
        </p:spPr>
        <p:txBody>
          <a:bodyPr wrap="square">
            <a:spAutoFit/>
          </a:bodyPr>
          <a:lstStyle/>
          <a:p>
            <a:r>
              <a:rPr lang="en-US" sz="2800" dirty="0" smtClean="0">
                <a:latin typeface="Avenir Next Regular"/>
                <a:cs typeface="Avenir Next Regular"/>
              </a:rPr>
              <a:t>”</a:t>
            </a:r>
            <a:r>
              <a:rPr lang="en-US" sz="2800" dirty="0" smtClean="0"/>
              <a:t>I </a:t>
            </a:r>
            <a:r>
              <a:rPr lang="en-US" sz="2800" dirty="0"/>
              <a:t>read the comments, and I tried to leave just funny comments, so that if someone else was reading them they could hopefully get a little bit of entertainment out of them</a:t>
            </a:r>
            <a:r>
              <a:rPr lang="en-US" sz="2800" dirty="0" smtClean="0"/>
              <a:t>.</a:t>
            </a:r>
            <a:r>
              <a:rPr lang="en-US" sz="2800" dirty="0" smtClean="0">
                <a:latin typeface="Avenir Next Regular"/>
                <a:cs typeface="Avenir Next Regular"/>
              </a:rPr>
              <a:t>”</a:t>
            </a:r>
          </a:p>
          <a:p>
            <a:endParaRPr lang="en-US" sz="2800" dirty="0">
              <a:latin typeface="Avenir Next Regular"/>
              <a:cs typeface="Avenir Next Regular"/>
            </a:endParaRPr>
          </a:p>
          <a:p>
            <a:r>
              <a:rPr lang="en-US" sz="2800" b="1" dirty="0" smtClean="0">
                <a:latin typeface="Avenir Next Regular"/>
                <a:cs typeface="Avenir Next Regular"/>
              </a:rPr>
              <a:t>- Gamer, focus group</a:t>
            </a:r>
            <a:endParaRPr lang="en-US" b="1" dirty="0"/>
          </a:p>
        </p:txBody>
      </p:sp>
      <p:pic>
        <p:nvPicPr>
          <p:cNvPr id="4" name="Picture 3" descr="Screen Shot 2013-01-15 at 12.52.14 PM.png"/>
          <p:cNvPicPr>
            <a:picLocks noChangeAspect="1"/>
          </p:cNvPicPr>
          <p:nvPr/>
        </p:nvPicPr>
        <p:blipFill rotWithShape="1">
          <a:blip r:embed="rId3">
            <a:extLst>
              <a:ext uri="{28A0092B-C50C-407E-A947-70E740481C1C}">
                <a14:useLocalDpi xmlns:a14="http://schemas.microsoft.com/office/drawing/2010/main" val="0"/>
              </a:ext>
            </a:extLst>
          </a:blip>
          <a:srcRect l="2952"/>
          <a:stretch/>
        </p:blipFill>
        <p:spPr>
          <a:xfrm>
            <a:off x="398911" y="6097914"/>
            <a:ext cx="2972916" cy="573035"/>
          </a:xfrm>
          <a:prstGeom prst="rect">
            <a:avLst/>
          </a:prstGeom>
        </p:spPr>
      </p:pic>
    </p:spTree>
    <p:extLst>
      <p:ext uri="{BB962C8B-B14F-4D97-AF65-F5344CB8AC3E}">
        <p14:creationId xmlns:p14="http://schemas.microsoft.com/office/powerpoint/2010/main" val="14033633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304870"/>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“Free as in puppies”</a:t>
            </a:r>
          </a:p>
        </p:txBody>
      </p:sp>
      <p:pic>
        <p:nvPicPr>
          <p:cNvPr id="5" name="Picture 4" descr="Puppies-Free-Screensaver_2.jpg"/>
          <p:cNvPicPr>
            <a:picLocks noChangeAspect="1"/>
          </p:cNvPicPr>
          <p:nvPr/>
        </p:nvPicPr>
        <p:blipFill rotWithShape="1">
          <a:blip r:embed="rId3">
            <a:extLst>
              <a:ext uri="{28A0092B-C50C-407E-A947-70E740481C1C}">
                <a14:useLocalDpi xmlns:a14="http://schemas.microsoft.com/office/drawing/2010/main" val="0"/>
              </a:ext>
            </a:extLst>
          </a:blip>
          <a:srcRect r="12759"/>
          <a:stretch/>
        </p:blipFill>
        <p:spPr>
          <a:xfrm>
            <a:off x="5127625" y="1841500"/>
            <a:ext cx="4016375" cy="3683000"/>
          </a:xfrm>
          <a:prstGeom prst="rect">
            <a:avLst/>
          </a:prstGeom>
        </p:spPr>
      </p:pic>
      <p:pic>
        <p:nvPicPr>
          <p:cNvPr id="4" name="Picture 3" descr="Cute-Puppies-puppies-16094616-1280-800.jpg"/>
          <p:cNvPicPr>
            <a:picLocks noChangeAspect="1"/>
          </p:cNvPicPr>
          <p:nvPr/>
        </p:nvPicPr>
        <p:blipFill rotWithShape="1">
          <a:blip r:embed="rId4">
            <a:extLst>
              <a:ext uri="{28A0092B-C50C-407E-A947-70E740481C1C}">
                <a14:useLocalDpi xmlns:a14="http://schemas.microsoft.com/office/drawing/2010/main" val="0"/>
              </a:ext>
            </a:extLst>
          </a:blip>
          <a:srcRect l="6770"/>
          <a:stretch/>
        </p:blipFill>
        <p:spPr>
          <a:xfrm>
            <a:off x="0" y="1841500"/>
            <a:ext cx="5493891" cy="3683000"/>
          </a:xfrm>
          <a:prstGeom prst="rect">
            <a:avLst/>
          </a:prstGeom>
        </p:spPr>
      </p:pic>
    </p:spTree>
    <p:extLst>
      <p:ext uri="{BB962C8B-B14F-4D97-AF65-F5344CB8AC3E}">
        <p14:creationId xmlns:p14="http://schemas.microsoft.com/office/powerpoint/2010/main" val="177283720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98910" y="304870"/>
            <a:ext cx="8860494" cy="141627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b="1" dirty="0" smtClean="0">
                <a:solidFill>
                  <a:srgbClr val="008000"/>
                </a:solidFill>
                <a:latin typeface="Avenir Next Regular"/>
                <a:ea typeface="+mn-ea"/>
                <a:cs typeface="Avenir Next Regular"/>
              </a:rPr>
              <a:t>Floracaching</a:t>
            </a:r>
          </a:p>
        </p:txBody>
      </p:sp>
      <p:pic>
        <p:nvPicPr>
          <p:cNvPr id="8" name="Picture 7" descr="photo-3.JPG"/>
          <p:cNvPicPr>
            <a:picLocks noChangeAspect="1"/>
          </p:cNvPicPr>
          <p:nvPr/>
        </p:nvPicPr>
        <p:blipFill rotWithShape="1">
          <a:blip r:embed="rId3">
            <a:extLst>
              <a:ext uri="{28A0092B-C50C-407E-A947-70E740481C1C}">
                <a14:useLocalDpi xmlns:a14="http://schemas.microsoft.com/office/drawing/2010/main" val="0"/>
              </a:ext>
            </a:extLst>
          </a:blip>
          <a:srcRect l="14269"/>
          <a:stretch/>
        </p:blipFill>
        <p:spPr>
          <a:xfrm>
            <a:off x="-15294" y="1847297"/>
            <a:ext cx="4238257" cy="3692501"/>
          </a:xfrm>
          <a:prstGeom prst="rect">
            <a:avLst/>
          </a:prstGeom>
        </p:spPr>
      </p:pic>
      <p:pic>
        <p:nvPicPr>
          <p:cNvPr id="5" name="Picture 4" descr="photo-4.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2957" y="1841500"/>
            <a:ext cx="4951645" cy="3698451"/>
          </a:xfrm>
          <a:prstGeom prst="rect">
            <a:avLst/>
          </a:prstGeom>
        </p:spPr>
      </p:pic>
    </p:spTree>
    <p:extLst>
      <p:ext uri="{BB962C8B-B14F-4D97-AF65-F5344CB8AC3E}">
        <p14:creationId xmlns:p14="http://schemas.microsoft.com/office/powerpoint/2010/main" val="371349178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760" y="5387975"/>
            <a:ext cx="8458200" cy="1470025"/>
          </a:xfrm>
        </p:spPr>
        <p:txBody>
          <a:bodyPr>
            <a:normAutofit/>
          </a:bodyPr>
          <a:lstStyle/>
          <a:p>
            <a:r>
              <a:rPr lang="en-US" sz="3600" b="1" dirty="0">
                <a:solidFill>
                  <a:srgbClr val="008000"/>
                </a:solidFill>
                <a:latin typeface="American Typewriter"/>
                <a:ea typeface="+mn-ea"/>
                <a:cs typeface="American Typewriter"/>
              </a:rPr>
              <a:t>Intrinsic Motivations, Collectivism</a:t>
            </a:r>
          </a:p>
        </p:txBody>
      </p:sp>
      <p:pic>
        <p:nvPicPr>
          <p:cNvPr id="5" name="Picture 4" descr="CSC-20Winter-202006-2004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9866039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760" y="5387975"/>
            <a:ext cx="8458200" cy="1470025"/>
          </a:xfrm>
        </p:spPr>
        <p:txBody>
          <a:bodyPr>
            <a:normAutofit/>
          </a:bodyPr>
          <a:lstStyle/>
          <a:p>
            <a:r>
              <a:rPr lang="en-US" sz="3600" b="1" dirty="0">
                <a:solidFill>
                  <a:srgbClr val="008000"/>
                </a:solidFill>
                <a:latin typeface="American Typewriter"/>
                <a:ea typeface="+mn-ea"/>
                <a:cs typeface="American Typewriter"/>
              </a:rPr>
              <a:t>Intrinsic Motivations, Collectivism</a:t>
            </a:r>
          </a:p>
        </p:txBody>
      </p:sp>
      <p:pic>
        <p:nvPicPr>
          <p:cNvPr id="5" name="Picture 4" descr="CSC-20Winter-202006-2004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Picture 5" descr="LarkGamerNat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50440" y="0"/>
            <a:ext cx="4539315" cy="6858000"/>
          </a:xfrm>
          <a:prstGeom prst="rect">
            <a:avLst/>
          </a:prstGeom>
        </p:spPr>
      </p:pic>
    </p:spTree>
    <p:extLst>
      <p:ext uri="{BB962C8B-B14F-4D97-AF65-F5344CB8AC3E}">
        <p14:creationId xmlns:p14="http://schemas.microsoft.com/office/powerpoint/2010/main" val="388815207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760" y="5387975"/>
            <a:ext cx="8458200" cy="1470025"/>
          </a:xfrm>
        </p:spPr>
        <p:txBody>
          <a:bodyPr>
            <a:normAutofit/>
          </a:bodyPr>
          <a:lstStyle/>
          <a:p>
            <a:r>
              <a:rPr lang="en-US" sz="3600" b="1" dirty="0">
                <a:solidFill>
                  <a:srgbClr val="008000"/>
                </a:solidFill>
                <a:latin typeface="American Typewriter"/>
                <a:ea typeface="+mn-ea"/>
                <a:cs typeface="American Typewriter"/>
              </a:rPr>
              <a:t>Intrinsic Motivations, Collectivism</a:t>
            </a:r>
          </a:p>
        </p:txBody>
      </p:sp>
      <p:pic>
        <p:nvPicPr>
          <p:cNvPr id="5" name="Picture 4" descr="CSC-20Winter-202006-2004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Picture 5" descr="LarkGamerNat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52310" y="0"/>
            <a:ext cx="4539315" cy="6858000"/>
          </a:xfrm>
          <a:prstGeom prst="rect">
            <a:avLst/>
          </a:prstGeom>
        </p:spPr>
      </p:pic>
      <p:pic>
        <p:nvPicPr>
          <p:cNvPr id="3" name="Picture 2"/>
          <p:cNvPicPr>
            <a:picLocks noChangeAspect="1"/>
          </p:cNvPicPr>
          <p:nvPr/>
        </p:nvPicPr>
        <p:blipFill>
          <a:blip r:embed="rId5"/>
          <a:stretch>
            <a:fillRect/>
          </a:stretch>
        </p:blipFill>
        <p:spPr>
          <a:xfrm>
            <a:off x="4650440" y="3910100"/>
            <a:ext cx="4565650" cy="2947900"/>
          </a:xfrm>
          <a:prstGeom prst="rect">
            <a:avLst/>
          </a:prstGeom>
        </p:spPr>
      </p:pic>
    </p:spTree>
    <p:extLst>
      <p:ext uri="{BB962C8B-B14F-4D97-AF65-F5344CB8AC3E}">
        <p14:creationId xmlns:p14="http://schemas.microsoft.com/office/powerpoint/2010/main" val="164265803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2301</TotalTime>
  <Words>2274</Words>
  <Application>Microsoft Macintosh PowerPoint</Application>
  <PresentationFormat>On-screen Show (4:3)</PresentationFormat>
  <Paragraphs>314</Paragraphs>
  <Slides>44</Slides>
  <Notes>42</Notes>
  <HiddenSlides>4</HiddenSlides>
  <MMClips>1</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PowerPoint Presentation</vt:lpstr>
      <vt:lpstr>PowerPoint Presentation</vt:lpstr>
      <vt:lpstr>PowerPoint Presentation</vt:lpstr>
      <vt:lpstr>PowerPoint Presentation</vt:lpstr>
      <vt:lpstr>PowerPoint Presentation</vt:lpstr>
      <vt:lpstr>PowerPoint Presentation</vt:lpstr>
      <vt:lpstr>Intrinsic Motivations, Collectivism</vt:lpstr>
      <vt:lpstr>Intrinsic Motivations, Collectivism</vt:lpstr>
      <vt:lpstr>Intrinsic Motivations, Collectivism</vt:lpstr>
      <vt:lpstr>Intrinsic Motivations, Collectivism</vt:lpstr>
      <vt:lpstr>Competition, Reward, Progress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Anne Bowser</dc:creator>
  <cp:lastModifiedBy>Anne Bowser</cp:lastModifiedBy>
  <cp:revision>76</cp:revision>
  <dcterms:created xsi:type="dcterms:W3CDTF">2013-05-14T20:54:33Z</dcterms:created>
  <dcterms:modified xsi:type="dcterms:W3CDTF">2013-05-22T15:29:22Z</dcterms:modified>
</cp:coreProperties>
</file>