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Default Extension="jpeg" ContentType="image/jpeg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4"/>
  </p:notesMasterIdLst>
  <p:sldIdLst>
    <p:sldId id="257" r:id="rId2"/>
    <p:sldId id="263" r:id="rId3"/>
    <p:sldId id="354" r:id="rId4"/>
    <p:sldId id="376" r:id="rId5"/>
    <p:sldId id="356" r:id="rId6"/>
    <p:sldId id="358" r:id="rId7"/>
    <p:sldId id="359" r:id="rId8"/>
    <p:sldId id="363" r:id="rId9"/>
    <p:sldId id="357" r:id="rId10"/>
    <p:sldId id="377" r:id="rId11"/>
    <p:sldId id="378" r:id="rId12"/>
    <p:sldId id="362" r:id="rId13"/>
    <p:sldId id="364" r:id="rId14"/>
    <p:sldId id="361" r:id="rId15"/>
    <p:sldId id="365" r:id="rId16"/>
    <p:sldId id="366" r:id="rId17"/>
    <p:sldId id="368" r:id="rId18"/>
    <p:sldId id="369" r:id="rId19"/>
    <p:sldId id="370" r:id="rId20"/>
    <p:sldId id="372" r:id="rId21"/>
    <p:sldId id="373" r:id="rId22"/>
    <p:sldId id="375" r:id="rId23"/>
    <p:sldId id="379" r:id="rId24"/>
    <p:sldId id="380" r:id="rId25"/>
    <p:sldId id="381" r:id="rId26"/>
    <p:sldId id="382" r:id="rId27"/>
    <p:sldId id="383" r:id="rId28"/>
    <p:sldId id="386" r:id="rId29"/>
    <p:sldId id="385" r:id="rId30"/>
    <p:sldId id="388" r:id="rId31"/>
    <p:sldId id="387" r:id="rId32"/>
    <p:sldId id="353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C0C9F7"/>
    <a:srgbClr val="8921EB"/>
    <a:srgbClr val="F5C6C9"/>
    <a:srgbClr val="EBFFFC"/>
    <a:srgbClr val="241489"/>
    <a:srgbClr val="940FC0"/>
    <a:srgbClr val="293042"/>
    <a:srgbClr val="1C8904"/>
    <a:srgbClr val="727272"/>
    <a:srgbClr val="7777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-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C17A1-9FEA-164E-B128-1F8AAF5724DB}" type="datetimeFigureOut">
              <a:rPr lang="en-US" smtClean="0"/>
              <a:pPr/>
              <a:t>5/20/13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28B15-691E-B84F-9484-3538E5DDF5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solidFill>
                <a:srgbClr val="ADDD6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B203B-4E4A-CB44-9448-632DA75E68F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28B15-691E-B84F-9484-3538E5DDF56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28B15-691E-B84F-9484-3538E5DDF56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28B15-691E-B84F-9484-3538E5DDF56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28B15-691E-B84F-9484-3538E5DDF56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28B15-691E-B84F-9484-3538E5DDF56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solidFill>
                <a:srgbClr val="ADDD6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B203B-4E4A-CB44-9448-632DA75E68F4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1EEE-BF3B-8148-9267-336E99DD4A26}" type="datetimeFigureOut">
              <a:rPr lang="en-US" smtClean="0"/>
              <a:pPr/>
              <a:t>5/20/13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B5A1-6965-F94D-AB32-7F71921C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1EEE-BF3B-8148-9267-336E99DD4A26}" type="datetimeFigureOut">
              <a:rPr lang="en-US" smtClean="0"/>
              <a:pPr/>
              <a:t>5/20/13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B5A1-6965-F94D-AB32-7F71921C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1EEE-BF3B-8148-9267-336E99DD4A26}" type="datetimeFigureOut">
              <a:rPr lang="en-US" smtClean="0"/>
              <a:pPr/>
              <a:t>5/20/13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B5A1-6965-F94D-AB32-7F71921C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1EEE-BF3B-8148-9267-336E99DD4A26}" type="datetimeFigureOut">
              <a:rPr lang="en-US" smtClean="0"/>
              <a:pPr/>
              <a:t>5/20/13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B5A1-6965-F94D-AB32-7F71921C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1EEE-BF3B-8148-9267-336E99DD4A26}" type="datetimeFigureOut">
              <a:rPr lang="en-US" smtClean="0"/>
              <a:pPr/>
              <a:t>5/20/13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B5A1-6965-F94D-AB32-7F71921C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1EEE-BF3B-8148-9267-336E99DD4A26}" type="datetimeFigureOut">
              <a:rPr lang="en-US" smtClean="0"/>
              <a:pPr/>
              <a:t>5/20/13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B5A1-6965-F94D-AB32-7F71921C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1EEE-BF3B-8148-9267-336E99DD4A26}" type="datetimeFigureOut">
              <a:rPr lang="en-US" smtClean="0"/>
              <a:pPr/>
              <a:t>5/20/13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B5A1-6965-F94D-AB32-7F71921C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1EEE-BF3B-8148-9267-336E99DD4A26}" type="datetimeFigureOut">
              <a:rPr lang="en-US" smtClean="0"/>
              <a:pPr/>
              <a:t>5/20/13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B5A1-6965-F94D-AB32-7F71921C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1EEE-BF3B-8148-9267-336E99DD4A26}" type="datetimeFigureOut">
              <a:rPr lang="en-US" smtClean="0"/>
              <a:pPr/>
              <a:t>5/20/13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B5A1-6965-F94D-AB32-7F71921C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1EEE-BF3B-8148-9267-336E99DD4A26}" type="datetimeFigureOut">
              <a:rPr lang="en-US" smtClean="0"/>
              <a:pPr/>
              <a:t>5/20/13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B5A1-6965-F94D-AB32-7F71921C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C1EEE-BF3B-8148-9267-336E99DD4A26}" type="datetimeFigureOut">
              <a:rPr lang="en-US" smtClean="0"/>
              <a:pPr/>
              <a:t>5/20/13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B5A1-6965-F94D-AB32-7F71921C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C1EEE-BF3B-8148-9267-336E99DD4A26}" type="datetimeFigureOut">
              <a:rPr lang="en-US" smtClean="0"/>
              <a:pPr/>
              <a:t>5/20/13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5B5A1-6965-F94D-AB32-7F71921C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5.png"/><Relationship Id="rId12" Type="http://schemas.openxmlformats.org/officeDocument/2006/relationships/image" Target="../media/image36.png"/><Relationship Id="rId13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0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5.png"/><Relationship Id="rId12" Type="http://schemas.openxmlformats.org/officeDocument/2006/relationships/image" Target="../media/image36.png"/><Relationship Id="rId13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0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4.png"/><Relationship Id="rId12" Type="http://schemas.openxmlformats.org/officeDocument/2006/relationships/image" Target="../media/image35.png"/><Relationship Id="rId13" Type="http://schemas.openxmlformats.org/officeDocument/2006/relationships/image" Target="../media/image36.png"/><Relationship Id="rId1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8" Type="http://schemas.openxmlformats.org/officeDocument/2006/relationships/image" Target="../media/image31.png"/><Relationship Id="rId9" Type="http://schemas.openxmlformats.org/officeDocument/2006/relationships/image" Target="../media/image32.png"/><Relationship Id="rId10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31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36.png"/><Relationship Id="rId8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38.png"/><Relationship Id="rId7" Type="http://schemas.openxmlformats.org/officeDocument/2006/relationships/image" Target="../media/image26.png"/><Relationship Id="rId8" Type="http://schemas.openxmlformats.org/officeDocument/2006/relationships/image" Target="../media/image31.png"/><Relationship Id="rId9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3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2.png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6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34648"/>
            <a:ext cx="822960" cy="68926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Rounded Rectangle 6"/>
          <p:cNvSpPr/>
          <p:nvPr/>
        </p:nvSpPr>
        <p:spPr>
          <a:xfrm>
            <a:off x="69773" y="-34648"/>
            <a:ext cx="2456077" cy="6892648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86367" y="924935"/>
            <a:ext cx="6157633" cy="2847177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solidFill>
                  <a:srgbClr val="FFFFFF"/>
                </a:solidFill>
              </a:rPr>
              <a:t>Basketball Play-By-Play Analysis Using </a:t>
            </a:r>
            <a:r>
              <a:rPr lang="en-US" sz="4000" dirty="0" err="1" smtClean="0">
                <a:solidFill>
                  <a:srgbClr val="FFFFFF"/>
                </a:solidFill>
              </a:rPr>
              <a:t>EventFlow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86367" y="3977675"/>
            <a:ext cx="6157633" cy="2880325"/>
          </a:xfrm>
        </p:spPr>
        <p:txBody>
          <a:bodyPr anchor="t">
            <a:normAutofit/>
          </a:bodyPr>
          <a:lstStyle/>
          <a:p>
            <a:pPr algn="l"/>
            <a:r>
              <a:rPr lang="en-US" sz="2800" dirty="0" smtClean="0">
                <a:solidFill>
                  <a:schemeClr val="bg1"/>
                </a:solidFill>
              </a:rPr>
              <a:t>By:  Megan Monroe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2" name="Picture 11" descr="HCIL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33" y="621460"/>
            <a:ext cx="1904905" cy="19049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756" y="3662802"/>
            <a:ext cx="1963574" cy="1963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5-09 at 8.08.27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8794"/>
            <a:ext cx="9144000" cy="6180292"/>
          </a:xfrm>
          <a:prstGeom prst="rect">
            <a:avLst/>
          </a:prstGeom>
        </p:spPr>
      </p:pic>
      <p:sp>
        <p:nvSpPr>
          <p:cNvPr id="5" name="Parallelogram 4"/>
          <p:cNvSpPr/>
          <p:nvPr/>
        </p:nvSpPr>
        <p:spPr>
          <a:xfrm>
            <a:off x="-208807" y="426138"/>
            <a:ext cx="5613461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Play-By-Play Stats</a:t>
            </a:r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0" y="2891133"/>
            <a:ext cx="9144000" cy="2242656"/>
            <a:chOff x="0" y="2891133"/>
            <a:chExt cx="9144000" cy="2242656"/>
          </a:xfrm>
        </p:grpSpPr>
        <p:sp>
          <p:nvSpPr>
            <p:cNvPr id="7" name="Rectangle 6"/>
            <p:cNvSpPr/>
            <p:nvPr/>
          </p:nvSpPr>
          <p:spPr>
            <a:xfrm>
              <a:off x="0" y="2931664"/>
              <a:ext cx="9144000" cy="220212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itle 1"/>
            <p:cNvSpPr txBox="1">
              <a:spLocks/>
            </p:cNvSpPr>
            <p:nvPr/>
          </p:nvSpPr>
          <p:spPr>
            <a:xfrm>
              <a:off x="379902" y="2891133"/>
              <a:ext cx="8229600" cy="22291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3/16/2013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400" dirty="0" smtClean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Maryland vs. UNC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L  76-79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208807" y="426138"/>
            <a:ext cx="4208251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Possessions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7" descr="Possessions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1020"/>
            <a:ext cx="9144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208807" y="426138"/>
            <a:ext cx="4208251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Possessions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7" descr="Possession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1020"/>
            <a:ext cx="9144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601244"/>
            <a:ext cx="1878117" cy="120856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Parallelogram 3"/>
          <p:cNvSpPr/>
          <p:nvPr/>
        </p:nvSpPr>
        <p:spPr>
          <a:xfrm>
            <a:off x="-208807" y="426138"/>
            <a:ext cx="4708182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Dual Datasets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Picture 8" descr="Breakdow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975" y="2040005"/>
            <a:ext cx="7113585" cy="4156005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96156" y="2642674"/>
            <a:ext cx="168737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Offense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To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Defense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4888220"/>
            <a:ext cx="1870737" cy="120856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Title 1"/>
          <p:cNvSpPr txBox="1">
            <a:spLocks/>
          </p:cNvSpPr>
          <p:nvPr/>
        </p:nvSpPr>
        <p:spPr>
          <a:xfrm>
            <a:off x="88777" y="4929650"/>
            <a:ext cx="168737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Defense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To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Offense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4296171"/>
            <a:ext cx="9144000" cy="25618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" y="2601244"/>
            <a:ext cx="1878116" cy="120856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Parallelogram 3"/>
          <p:cNvSpPr/>
          <p:nvPr/>
        </p:nvSpPr>
        <p:spPr>
          <a:xfrm>
            <a:off x="-208807" y="426138"/>
            <a:ext cx="4708182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Dual Datasets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Picture 8" descr="Breakdow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975" y="2040005"/>
            <a:ext cx="7113585" cy="4156005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96156" y="2642674"/>
            <a:ext cx="168737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Offense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To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Defense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4888220"/>
            <a:ext cx="1870737" cy="120856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Title 1"/>
          <p:cNvSpPr txBox="1">
            <a:spLocks/>
          </p:cNvSpPr>
          <p:nvPr/>
        </p:nvSpPr>
        <p:spPr>
          <a:xfrm>
            <a:off x="88777" y="4929650"/>
            <a:ext cx="168737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Defense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To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Offense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208808" y="426138"/>
            <a:ext cx="5937742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Offense        Defense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534057" y="682827"/>
            <a:ext cx="573619" cy="31691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2" name="Picture 11" descr="OD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267" y="1675523"/>
            <a:ext cx="5702300" cy="723900"/>
          </a:xfrm>
          <a:prstGeom prst="rect">
            <a:avLst/>
          </a:prstGeom>
        </p:spPr>
      </p:pic>
      <p:pic>
        <p:nvPicPr>
          <p:cNvPr id="13" name="Picture 12" descr="OD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268" y="2486122"/>
            <a:ext cx="5702300" cy="723900"/>
          </a:xfrm>
          <a:prstGeom prst="rect">
            <a:avLst/>
          </a:prstGeom>
        </p:spPr>
      </p:pic>
      <p:pic>
        <p:nvPicPr>
          <p:cNvPr id="15" name="Picture 14" descr="OD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268" y="3296720"/>
            <a:ext cx="5702300" cy="723900"/>
          </a:xfrm>
          <a:prstGeom prst="rect">
            <a:avLst/>
          </a:prstGeom>
        </p:spPr>
      </p:pic>
      <p:pic>
        <p:nvPicPr>
          <p:cNvPr id="16" name="Picture 15" descr="OD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268" y="4080298"/>
            <a:ext cx="5702300" cy="723900"/>
          </a:xfrm>
          <a:prstGeom prst="rect">
            <a:avLst/>
          </a:prstGeom>
        </p:spPr>
      </p:pic>
      <p:pic>
        <p:nvPicPr>
          <p:cNvPr id="17" name="Picture 16" descr="OD4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268" y="4904407"/>
            <a:ext cx="5702300" cy="723900"/>
          </a:xfrm>
          <a:prstGeom prst="rect">
            <a:avLst/>
          </a:prstGeom>
        </p:spPr>
      </p:pic>
      <p:pic>
        <p:nvPicPr>
          <p:cNvPr id="18" name="Picture 17" descr="OD5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267" y="5728515"/>
            <a:ext cx="57023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6196E-6 -1.8737E-7 L 0.29539 -1.8737E-7 " pathEditMode="relative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6838E-6 1.70021E-6 L 0.17563 1.70021E-6 " pathEditMode="relative" ptsTypes="AA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4852E-6 9.24589E-6 L 0.30423 9.24589E-6 " pathEditMode="relative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41479E-6 -8.29979E-6 L 0.11073 -8.29979E-6 " pathEditMode="relative" ptsTypes="AA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03228E-6 -1.8737E-7 L 0.04582 -1.8737E-7 " pathEditMode="relative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0326E-7 -7.54106E-7 L 0.27907 -7.54106E-7 " pathEditMode="relative" ptsTypes="AA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OD4-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887" y="4106508"/>
            <a:ext cx="2514600" cy="698500"/>
          </a:xfrm>
          <a:prstGeom prst="rect">
            <a:avLst/>
          </a:prstGeom>
        </p:spPr>
      </p:pic>
      <p:pic>
        <p:nvPicPr>
          <p:cNvPr id="35" name="Picture 34" descr="OD4-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3212" y="4066788"/>
            <a:ext cx="3009900" cy="723900"/>
          </a:xfrm>
          <a:prstGeom prst="rect">
            <a:avLst/>
          </a:prstGeom>
        </p:spPr>
      </p:pic>
      <p:pic>
        <p:nvPicPr>
          <p:cNvPr id="33" name="Picture 32" descr="OD6-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1725" y="5728515"/>
            <a:ext cx="1473200" cy="723900"/>
          </a:xfrm>
          <a:prstGeom prst="rect">
            <a:avLst/>
          </a:prstGeom>
        </p:spPr>
      </p:pic>
      <p:pic>
        <p:nvPicPr>
          <p:cNvPr id="31" name="Picture 30" descr="OD3-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4395" y="3296720"/>
            <a:ext cx="1270000" cy="723900"/>
          </a:xfrm>
          <a:prstGeom prst="rect">
            <a:avLst/>
          </a:prstGeom>
        </p:spPr>
      </p:pic>
      <p:pic>
        <p:nvPicPr>
          <p:cNvPr id="14" name="Picture 13" descr="OD1-O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9271" y="1662013"/>
            <a:ext cx="1346200" cy="723900"/>
          </a:xfrm>
          <a:prstGeom prst="rect">
            <a:avLst/>
          </a:prstGeom>
        </p:spPr>
      </p:pic>
      <p:pic>
        <p:nvPicPr>
          <p:cNvPr id="19" name="Picture 18" descr="OD1-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91597" y="1662013"/>
            <a:ext cx="4165600" cy="723900"/>
          </a:xfrm>
          <a:prstGeom prst="rect">
            <a:avLst/>
          </a:prstGeom>
        </p:spPr>
      </p:pic>
      <p:pic>
        <p:nvPicPr>
          <p:cNvPr id="21" name="Picture 20" descr="OD2-O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62844" y="2472611"/>
            <a:ext cx="2451100" cy="723900"/>
          </a:xfrm>
          <a:prstGeom prst="rect">
            <a:avLst/>
          </a:prstGeom>
        </p:spPr>
      </p:pic>
      <p:pic>
        <p:nvPicPr>
          <p:cNvPr id="22" name="Picture 21" descr="OD2-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03581" y="2486121"/>
            <a:ext cx="3060700" cy="723900"/>
          </a:xfrm>
          <a:prstGeom prst="rect">
            <a:avLst/>
          </a:prstGeom>
        </p:spPr>
      </p:pic>
      <p:pic>
        <p:nvPicPr>
          <p:cNvPr id="24" name="Picture 23" descr="OD3-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94031" y="3296720"/>
            <a:ext cx="4241800" cy="723900"/>
          </a:xfrm>
          <a:prstGeom prst="rect">
            <a:avLst/>
          </a:prstGeom>
        </p:spPr>
      </p:pic>
      <p:pic>
        <p:nvPicPr>
          <p:cNvPr id="27" name="Picture 26" descr="OD5-O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1433" y="4904406"/>
            <a:ext cx="3644900" cy="723900"/>
          </a:xfrm>
          <a:prstGeom prst="rect">
            <a:avLst/>
          </a:prstGeom>
        </p:spPr>
      </p:pic>
      <p:pic>
        <p:nvPicPr>
          <p:cNvPr id="28" name="Picture 27" descr="OD5-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92458" y="4904407"/>
            <a:ext cx="1866900" cy="723900"/>
          </a:xfrm>
          <a:prstGeom prst="rect">
            <a:avLst/>
          </a:prstGeom>
        </p:spPr>
      </p:pic>
      <p:pic>
        <p:nvPicPr>
          <p:cNvPr id="30" name="Picture 29" descr="OD6-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01050" y="5728515"/>
            <a:ext cx="4038600" cy="723900"/>
          </a:xfrm>
          <a:prstGeom prst="rect">
            <a:avLst/>
          </a:prstGeom>
        </p:spPr>
      </p:pic>
      <p:sp>
        <p:nvSpPr>
          <p:cNvPr id="5" name="Parallelogram 4"/>
          <p:cNvSpPr/>
          <p:nvPr/>
        </p:nvSpPr>
        <p:spPr>
          <a:xfrm>
            <a:off x="-208808" y="426138"/>
            <a:ext cx="5937742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Offense        Defense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534057" y="682827"/>
            <a:ext cx="573619" cy="31691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Rectangle 33"/>
          <p:cNvSpPr/>
          <p:nvPr/>
        </p:nvSpPr>
        <p:spPr>
          <a:xfrm>
            <a:off x="4566933" y="1188878"/>
            <a:ext cx="81070" cy="566912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OD4-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887" y="4106508"/>
            <a:ext cx="2514600" cy="698500"/>
          </a:xfrm>
          <a:prstGeom prst="rect">
            <a:avLst/>
          </a:prstGeom>
        </p:spPr>
      </p:pic>
      <p:pic>
        <p:nvPicPr>
          <p:cNvPr id="37" name="Picture 36" descr="OD4-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3212" y="4066788"/>
            <a:ext cx="3009900" cy="723900"/>
          </a:xfrm>
          <a:prstGeom prst="rect">
            <a:avLst/>
          </a:prstGeom>
        </p:spPr>
      </p:pic>
      <p:pic>
        <p:nvPicPr>
          <p:cNvPr id="33" name="Picture 32" descr="OD6-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1725" y="5728515"/>
            <a:ext cx="1473200" cy="723900"/>
          </a:xfrm>
          <a:prstGeom prst="rect">
            <a:avLst/>
          </a:prstGeom>
        </p:spPr>
      </p:pic>
      <p:pic>
        <p:nvPicPr>
          <p:cNvPr id="31" name="Picture 30" descr="OD3-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4395" y="3296720"/>
            <a:ext cx="1270000" cy="723900"/>
          </a:xfrm>
          <a:prstGeom prst="rect">
            <a:avLst/>
          </a:prstGeom>
        </p:spPr>
      </p:pic>
      <p:pic>
        <p:nvPicPr>
          <p:cNvPr id="14" name="Picture 13" descr="OD1-O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9271" y="1662013"/>
            <a:ext cx="1346200" cy="723900"/>
          </a:xfrm>
          <a:prstGeom prst="rect">
            <a:avLst/>
          </a:prstGeom>
        </p:spPr>
      </p:pic>
      <p:pic>
        <p:nvPicPr>
          <p:cNvPr id="19" name="Picture 18" descr="OD1-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91597" y="1662013"/>
            <a:ext cx="4165600" cy="723900"/>
          </a:xfrm>
          <a:prstGeom prst="rect">
            <a:avLst/>
          </a:prstGeom>
        </p:spPr>
      </p:pic>
      <p:pic>
        <p:nvPicPr>
          <p:cNvPr id="21" name="Picture 20" descr="OD2-O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62844" y="2472611"/>
            <a:ext cx="2451100" cy="723900"/>
          </a:xfrm>
          <a:prstGeom prst="rect">
            <a:avLst/>
          </a:prstGeom>
        </p:spPr>
      </p:pic>
      <p:pic>
        <p:nvPicPr>
          <p:cNvPr id="22" name="Picture 21" descr="OD2-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03581" y="2486121"/>
            <a:ext cx="3060700" cy="723900"/>
          </a:xfrm>
          <a:prstGeom prst="rect">
            <a:avLst/>
          </a:prstGeom>
        </p:spPr>
      </p:pic>
      <p:pic>
        <p:nvPicPr>
          <p:cNvPr id="24" name="Picture 23" descr="OD3-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94031" y="3296720"/>
            <a:ext cx="4241800" cy="723900"/>
          </a:xfrm>
          <a:prstGeom prst="rect">
            <a:avLst/>
          </a:prstGeom>
        </p:spPr>
      </p:pic>
      <p:pic>
        <p:nvPicPr>
          <p:cNvPr id="27" name="Picture 26" descr="OD5-O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1433" y="4904406"/>
            <a:ext cx="3644900" cy="723900"/>
          </a:xfrm>
          <a:prstGeom prst="rect">
            <a:avLst/>
          </a:prstGeom>
        </p:spPr>
      </p:pic>
      <p:pic>
        <p:nvPicPr>
          <p:cNvPr id="28" name="Picture 27" descr="OD5-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92458" y="4904407"/>
            <a:ext cx="1866900" cy="723900"/>
          </a:xfrm>
          <a:prstGeom prst="rect">
            <a:avLst/>
          </a:prstGeom>
        </p:spPr>
      </p:pic>
      <p:pic>
        <p:nvPicPr>
          <p:cNvPr id="30" name="Picture 29" descr="OD6-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01050" y="5728515"/>
            <a:ext cx="4038600" cy="723900"/>
          </a:xfrm>
          <a:prstGeom prst="rect">
            <a:avLst/>
          </a:prstGeom>
        </p:spPr>
      </p:pic>
      <p:sp>
        <p:nvSpPr>
          <p:cNvPr id="5" name="Parallelogram 4"/>
          <p:cNvSpPr/>
          <p:nvPr/>
        </p:nvSpPr>
        <p:spPr>
          <a:xfrm>
            <a:off x="-208808" y="426138"/>
            <a:ext cx="5937742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Offense        Defense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534057" y="682827"/>
            <a:ext cx="573619" cy="31691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Rectangle 33"/>
          <p:cNvSpPr/>
          <p:nvPr/>
        </p:nvSpPr>
        <p:spPr>
          <a:xfrm>
            <a:off x="4566933" y="1188878"/>
            <a:ext cx="81070" cy="566912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ame 17"/>
          <p:cNvSpPr/>
          <p:nvPr/>
        </p:nvSpPr>
        <p:spPr>
          <a:xfrm>
            <a:off x="4141942" y="1607687"/>
            <a:ext cx="479038" cy="797086"/>
          </a:xfrm>
          <a:prstGeom prst="frame">
            <a:avLst>
              <a:gd name="adj1" fmla="val 9679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Frame 19"/>
          <p:cNvSpPr/>
          <p:nvPr/>
        </p:nvSpPr>
        <p:spPr>
          <a:xfrm>
            <a:off x="4132203" y="2435586"/>
            <a:ext cx="479038" cy="797086"/>
          </a:xfrm>
          <a:prstGeom prst="frame">
            <a:avLst>
              <a:gd name="adj1" fmla="val 9679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ame 22"/>
          <p:cNvSpPr/>
          <p:nvPr/>
        </p:nvSpPr>
        <p:spPr>
          <a:xfrm>
            <a:off x="3172876" y="3246184"/>
            <a:ext cx="479038" cy="797086"/>
          </a:xfrm>
          <a:prstGeom prst="frame">
            <a:avLst>
              <a:gd name="adj1" fmla="val 9679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ame 25"/>
          <p:cNvSpPr/>
          <p:nvPr/>
        </p:nvSpPr>
        <p:spPr>
          <a:xfrm>
            <a:off x="4078156" y="4029763"/>
            <a:ext cx="479038" cy="797086"/>
          </a:xfrm>
          <a:prstGeom prst="frame">
            <a:avLst>
              <a:gd name="adj1" fmla="val 9679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ame 28"/>
          <p:cNvSpPr/>
          <p:nvPr/>
        </p:nvSpPr>
        <p:spPr>
          <a:xfrm>
            <a:off x="4051133" y="4853871"/>
            <a:ext cx="479038" cy="797086"/>
          </a:xfrm>
          <a:prstGeom prst="frame">
            <a:avLst>
              <a:gd name="adj1" fmla="val 9679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5" name="Frame 34"/>
          <p:cNvSpPr/>
          <p:nvPr/>
        </p:nvSpPr>
        <p:spPr>
          <a:xfrm>
            <a:off x="4064644" y="5691489"/>
            <a:ext cx="479038" cy="797086"/>
          </a:xfrm>
          <a:prstGeom prst="frame">
            <a:avLst>
              <a:gd name="adj1" fmla="val 9679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O-Ag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439" y="1656509"/>
            <a:ext cx="3644900" cy="4787900"/>
          </a:xfrm>
          <a:prstGeom prst="rect">
            <a:avLst/>
          </a:prstGeom>
        </p:spPr>
      </p:pic>
      <p:pic>
        <p:nvPicPr>
          <p:cNvPr id="18" name="Picture 17" descr="OD4-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887" y="4106508"/>
            <a:ext cx="2514600" cy="698500"/>
          </a:xfrm>
          <a:prstGeom prst="rect">
            <a:avLst/>
          </a:prstGeom>
        </p:spPr>
      </p:pic>
      <p:pic>
        <p:nvPicPr>
          <p:cNvPr id="20" name="Picture 19" descr="OD4-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3212" y="4066788"/>
            <a:ext cx="3009900" cy="723900"/>
          </a:xfrm>
          <a:prstGeom prst="rect">
            <a:avLst/>
          </a:prstGeom>
        </p:spPr>
      </p:pic>
      <p:pic>
        <p:nvPicPr>
          <p:cNvPr id="33" name="Picture 32" descr="OD6-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1725" y="5728515"/>
            <a:ext cx="1473200" cy="723900"/>
          </a:xfrm>
          <a:prstGeom prst="rect">
            <a:avLst/>
          </a:prstGeom>
        </p:spPr>
      </p:pic>
      <p:pic>
        <p:nvPicPr>
          <p:cNvPr id="31" name="Picture 30" descr="OD3-O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4395" y="3296720"/>
            <a:ext cx="1270000" cy="723900"/>
          </a:xfrm>
          <a:prstGeom prst="rect">
            <a:avLst/>
          </a:prstGeom>
        </p:spPr>
      </p:pic>
      <p:pic>
        <p:nvPicPr>
          <p:cNvPr id="14" name="Picture 13" descr="OD1-O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9271" y="1662013"/>
            <a:ext cx="1346200" cy="723900"/>
          </a:xfrm>
          <a:prstGeom prst="rect">
            <a:avLst/>
          </a:prstGeom>
        </p:spPr>
      </p:pic>
      <p:pic>
        <p:nvPicPr>
          <p:cNvPr id="19" name="Picture 18" descr="OD1-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91597" y="1662013"/>
            <a:ext cx="4165600" cy="723900"/>
          </a:xfrm>
          <a:prstGeom prst="rect">
            <a:avLst/>
          </a:prstGeom>
        </p:spPr>
      </p:pic>
      <p:pic>
        <p:nvPicPr>
          <p:cNvPr id="21" name="Picture 20" descr="OD2-O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62844" y="2472611"/>
            <a:ext cx="2451100" cy="723900"/>
          </a:xfrm>
          <a:prstGeom prst="rect">
            <a:avLst/>
          </a:prstGeom>
        </p:spPr>
      </p:pic>
      <p:pic>
        <p:nvPicPr>
          <p:cNvPr id="22" name="Picture 21" descr="OD2-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03581" y="2486121"/>
            <a:ext cx="3060700" cy="723900"/>
          </a:xfrm>
          <a:prstGeom prst="rect">
            <a:avLst/>
          </a:prstGeom>
        </p:spPr>
      </p:pic>
      <p:pic>
        <p:nvPicPr>
          <p:cNvPr id="24" name="Picture 23" descr="OD3-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94031" y="3296720"/>
            <a:ext cx="4241800" cy="723900"/>
          </a:xfrm>
          <a:prstGeom prst="rect">
            <a:avLst/>
          </a:prstGeom>
        </p:spPr>
      </p:pic>
      <p:pic>
        <p:nvPicPr>
          <p:cNvPr id="27" name="Picture 26" descr="OD5-O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71433" y="4904406"/>
            <a:ext cx="3644900" cy="723900"/>
          </a:xfrm>
          <a:prstGeom prst="rect">
            <a:avLst/>
          </a:prstGeom>
        </p:spPr>
      </p:pic>
      <p:pic>
        <p:nvPicPr>
          <p:cNvPr id="28" name="Picture 27" descr="OD5-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92458" y="4904407"/>
            <a:ext cx="1866900" cy="723900"/>
          </a:xfrm>
          <a:prstGeom prst="rect">
            <a:avLst/>
          </a:prstGeom>
        </p:spPr>
      </p:pic>
      <p:pic>
        <p:nvPicPr>
          <p:cNvPr id="30" name="Picture 29" descr="OD6-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01050" y="5728515"/>
            <a:ext cx="4038600" cy="723900"/>
          </a:xfrm>
          <a:prstGeom prst="rect">
            <a:avLst/>
          </a:prstGeom>
        </p:spPr>
      </p:pic>
      <p:sp>
        <p:nvSpPr>
          <p:cNvPr id="5" name="Parallelogram 4"/>
          <p:cNvSpPr/>
          <p:nvPr/>
        </p:nvSpPr>
        <p:spPr>
          <a:xfrm>
            <a:off x="-208808" y="426138"/>
            <a:ext cx="5937742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Offense        Defense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534057" y="682827"/>
            <a:ext cx="573619" cy="31691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Rectangle 33"/>
          <p:cNvSpPr/>
          <p:nvPr/>
        </p:nvSpPr>
        <p:spPr>
          <a:xfrm>
            <a:off x="4566933" y="1188878"/>
            <a:ext cx="81070" cy="566912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956E-6 -7.54106E-7 L -1.66956E-6 -0.47259 " pathEditMode="relative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797E-6 -4.07356E-6 L -3.05797E-6 0.3541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1118E-6 9.76174E-7 L -3.81118E-6 0.11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6376E-6 1.13347E-6 L 2.36376E-6 0.35647 " pathEditMode="relative" ptsTypes="AA">
                                      <p:cBhvr>
                                        <p:cTn id="1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5186E-6 -1.32084E-6 L -2.65186E-6 -0.35231 " pathEditMode="relative" ptsTypes="AA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rallelogram 15"/>
          <p:cNvSpPr/>
          <p:nvPr/>
        </p:nvSpPr>
        <p:spPr>
          <a:xfrm>
            <a:off x="-208806" y="426138"/>
            <a:ext cx="6397136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err="1" smtClean="0">
                <a:solidFill>
                  <a:srgbClr val="FFFFFF"/>
                </a:solidFill>
              </a:rPr>
              <a:t>EventFlow</a:t>
            </a:r>
            <a:r>
              <a:rPr lang="en-US" dirty="0" smtClean="0">
                <a:solidFill>
                  <a:srgbClr val="FFFFFF"/>
                </a:solidFill>
              </a:rPr>
              <a:t> in Medicine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7" name="Picture 16" descr="Me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218" y="2028914"/>
            <a:ext cx="2743200" cy="2743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 descr="Med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1482" y="2031225"/>
            <a:ext cx="2743200" cy="2743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 descr="Med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2309" y="2026495"/>
            <a:ext cx="2743200" cy="274320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24" name="Group 23"/>
          <p:cNvGrpSpPr/>
          <p:nvPr/>
        </p:nvGrpSpPr>
        <p:grpSpPr>
          <a:xfrm>
            <a:off x="0" y="5317649"/>
            <a:ext cx="9144000" cy="1143000"/>
            <a:chOff x="7380" y="5317649"/>
            <a:chExt cx="9136620" cy="1143000"/>
          </a:xfrm>
        </p:grpSpPr>
        <p:sp>
          <p:nvSpPr>
            <p:cNvPr id="20" name="Rectangle 19"/>
            <p:cNvSpPr/>
            <p:nvPr/>
          </p:nvSpPr>
          <p:spPr>
            <a:xfrm>
              <a:off x="7380" y="5519398"/>
              <a:ext cx="9136620" cy="82296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Title 1"/>
            <p:cNvSpPr txBox="1">
              <a:spLocks/>
            </p:cNvSpPr>
            <p:nvPr/>
          </p:nvSpPr>
          <p:spPr>
            <a:xfrm>
              <a:off x="433945" y="5317649"/>
              <a:ext cx="2281895" cy="11430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Complex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3491347" y="5321439"/>
            <a:ext cx="228189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Private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183930" y="5298209"/>
            <a:ext cx="28654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Depressing?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O-Ag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439" y="1656509"/>
            <a:ext cx="3644900" cy="4787900"/>
          </a:xfrm>
          <a:prstGeom prst="rect">
            <a:avLst/>
          </a:prstGeom>
        </p:spPr>
      </p:pic>
      <p:pic>
        <p:nvPicPr>
          <p:cNvPr id="18" name="Picture 17" descr="OD4-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887" y="4106508"/>
            <a:ext cx="2514600" cy="698500"/>
          </a:xfrm>
          <a:prstGeom prst="rect">
            <a:avLst/>
          </a:prstGeom>
        </p:spPr>
      </p:pic>
      <p:pic>
        <p:nvPicPr>
          <p:cNvPr id="19" name="Picture 18" descr="OD1-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1597" y="1662013"/>
            <a:ext cx="4165600" cy="723900"/>
          </a:xfrm>
          <a:prstGeom prst="rect">
            <a:avLst/>
          </a:prstGeom>
        </p:spPr>
      </p:pic>
      <p:pic>
        <p:nvPicPr>
          <p:cNvPr id="22" name="Picture 21" descr="OD2-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3581" y="2486121"/>
            <a:ext cx="3060700" cy="723900"/>
          </a:xfrm>
          <a:prstGeom prst="rect">
            <a:avLst/>
          </a:prstGeom>
        </p:spPr>
      </p:pic>
      <p:pic>
        <p:nvPicPr>
          <p:cNvPr id="24" name="Picture 23" descr="OD3-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4031" y="3296720"/>
            <a:ext cx="4241800" cy="723900"/>
          </a:xfrm>
          <a:prstGeom prst="rect">
            <a:avLst/>
          </a:prstGeom>
        </p:spPr>
      </p:pic>
      <p:pic>
        <p:nvPicPr>
          <p:cNvPr id="28" name="Picture 27" descr="OD5-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92458" y="4904407"/>
            <a:ext cx="1866900" cy="723900"/>
          </a:xfrm>
          <a:prstGeom prst="rect">
            <a:avLst/>
          </a:prstGeom>
        </p:spPr>
      </p:pic>
      <p:pic>
        <p:nvPicPr>
          <p:cNvPr id="30" name="Picture 29" descr="OD6-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1050" y="5728515"/>
            <a:ext cx="4038600" cy="723900"/>
          </a:xfrm>
          <a:prstGeom prst="rect">
            <a:avLst/>
          </a:prstGeom>
        </p:spPr>
      </p:pic>
      <p:sp>
        <p:nvSpPr>
          <p:cNvPr id="5" name="Parallelogram 4"/>
          <p:cNvSpPr/>
          <p:nvPr/>
        </p:nvSpPr>
        <p:spPr>
          <a:xfrm>
            <a:off x="-208808" y="426138"/>
            <a:ext cx="5937742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Offense        Defense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534057" y="682827"/>
            <a:ext cx="573619" cy="31691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Rectangle 33"/>
          <p:cNvSpPr/>
          <p:nvPr/>
        </p:nvSpPr>
        <p:spPr>
          <a:xfrm>
            <a:off x="4566933" y="1188878"/>
            <a:ext cx="81070" cy="566912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4628361" y="1621197"/>
            <a:ext cx="3735342" cy="4850078"/>
            <a:chOff x="4628361" y="1621197"/>
            <a:chExt cx="3735342" cy="4850078"/>
          </a:xfrm>
        </p:grpSpPr>
        <p:sp>
          <p:nvSpPr>
            <p:cNvPr id="20" name="Frame 19"/>
            <p:cNvSpPr/>
            <p:nvPr/>
          </p:nvSpPr>
          <p:spPr>
            <a:xfrm>
              <a:off x="7884665" y="1621197"/>
              <a:ext cx="479038" cy="797086"/>
            </a:xfrm>
            <a:prstGeom prst="frame">
              <a:avLst>
                <a:gd name="adj1" fmla="val 9679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ame 20"/>
            <p:cNvSpPr/>
            <p:nvPr/>
          </p:nvSpPr>
          <p:spPr>
            <a:xfrm>
              <a:off x="6574037" y="2458816"/>
              <a:ext cx="479038" cy="797086"/>
            </a:xfrm>
            <a:prstGeom prst="frame">
              <a:avLst>
                <a:gd name="adj1" fmla="val 9679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ame 22"/>
            <p:cNvSpPr/>
            <p:nvPr/>
          </p:nvSpPr>
          <p:spPr>
            <a:xfrm>
              <a:off x="4655384" y="3255904"/>
              <a:ext cx="479038" cy="797086"/>
            </a:xfrm>
            <a:prstGeom prst="frame">
              <a:avLst>
                <a:gd name="adj1" fmla="val 9679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ame 24"/>
            <p:cNvSpPr/>
            <p:nvPr/>
          </p:nvSpPr>
          <p:spPr>
            <a:xfrm>
              <a:off x="6695642" y="4025973"/>
              <a:ext cx="479038" cy="797086"/>
            </a:xfrm>
            <a:prstGeom prst="frame">
              <a:avLst>
                <a:gd name="adj1" fmla="val 9679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Frame 25"/>
            <p:cNvSpPr/>
            <p:nvPr/>
          </p:nvSpPr>
          <p:spPr>
            <a:xfrm>
              <a:off x="6695641" y="5674189"/>
              <a:ext cx="479038" cy="797086"/>
            </a:xfrm>
            <a:prstGeom prst="frame">
              <a:avLst>
                <a:gd name="adj1" fmla="val 9679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ame 30"/>
            <p:cNvSpPr/>
            <p:nvPr/>
          </p:nvSpPr>
          <p:spPr>
            <a:xfrm>
              <a:off x="4628361" y="4850081"/>
              <a:ext cx="479038" cy="797086"/>
            </a:xfrm>
            <a:prstGeom prst="frame">
              <a:avLst>
                <a:gd name="adj1" fmla="val 9679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grpSp>
        <p:nvGrpSpPr>
          <p:cNvPr id="39" name="Group 38"/>
          <p:cNvGrpSpPr/>
          <p:nvPr/>
        </p:nvGrpSpPr>
        <p:grpSpPr>
          <a:xfrm>
            <a:off x="743140" y="1202387"/>
            <a:ext cx="3904863" cy="369332"/>
            <a:chOff x="743140" y="1202387"/>
            <a:chExt cx="3904863" cy="369332"/>
          </a:xfrm>
        </p:grpSpPr>
        <p:cxnSp>
          <p:nvCxnSpPr>
            <p:cNvPr id="40" name="Straight Connector 39"/>
            <p:cNvCxnSpPr/>
            <p:nvPr/>
          </p:nvCxnSpPr>
          <p:spPr>
            <a:xfrm>
              <a:off x="743140" y="1567157"/>
              <a:ext cx="3904863" cy="1588"/>
            </a:xfrm>
            <a:prstGeom prst="line">
              <a:avLst/>
            </a:prstGeom>
            <a:ln>
              <a:solidFill>
                <a:schemeClr val="tx1"/>
              </a:solidFill>
              <a:headEnd type="triangle" w="lg"/>
              <a:tailEnd type="triangle" w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2796865" y="1202387"/>
              <a:ext cx="6493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Time</a:t>
              </a:r>
              <a:endParaRPr lang="en-US" dirty="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05945" y="1669055"/>
            <a:ext cx="396660" cy="4910301"/>
            <a:chOff x="305945" y="1669055"/>
            <a:chExt cx="396660" cy="4910301"/>
          </a:xfrm>
        </p:grpSpPr>
        <p:cxnSp>
          <p:nvCxnSpPr>
            <p:cNvPr id="43" name="Straight Connector 42"/>
            <p:cNvCxnSpPr/>
            <p:nvPr/>
          </p:nvCxnSpPr>
          <p:spPr>
            <a:xfrm rot="16200000" flipH="1">
              <a:off x="-1755611" y="4121140"/>
              <a:ext cx="4910301" cy="6131"/>
            </a:xfrm>
            <a:prstGeom prst="line">
              <a:avLst/>
            </a:prstGeom>
            <a:ln>
              <a:solidFill>
                <a:schemeClr val="tx1"/>
              </a:solidFill>
              <a:headEnd type="triangle" w="lg"/>
              <a:tailEnd type="triangle" w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 rot="16200000">
              <a:off x="-685352" y="3921681"/>
              <a:ext cx="235192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Number of Possessions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-Ag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504" y="1656509"/>
            <a:ext cx="4343400" cy="4787900"/>
          </a:xfrm>
          <a:prstGeom prst="rect">
            <a:avLst/>
          </a:prstGeom>
        </p:spPr>
      </p:pic>
      <p:pic>
        <p:nvPicPr>
          <p:cNvPr id="32" name="Picture 31" descr="OD6-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5726" y="5728515"/>
            <a:ext cx="2501900" cy="723900"/>
          </a:xfrm>
          <a:prstGeom prst="rect">
            <a:avLst/>
          </a:prstGeom>
        </p:spPr>
      </p:pic>
      <p:pic>
        <p:nvPicPr>
          <p:cNvPr id="29" name="Picture 28" descr="OD3-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387" y="3296720"/>
            <a:ext cx="1371600" cy="723900"/>
          </a:xfrm>
          <a:prstGeom prst="rect">
            <a:avLst/>
          </a:prstGeom>
        </p:spPr>
      </p:pic>
      <p:pic>
        <p:nvPicPr>
          <p:cNvPr id="27" name="Picture 26" descr="OD2-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4367" y="2486121"/>
            <a:ext cx="2349500" cy="723900"/>
          </a:xfrm>
          <a:prstGeom prst="rect">
            <a:avLst/>
          </a:prstGeom>
        </p:spPr>
      </p:pic>
      <p:pic>
        <p:nvPicPr>
          <p:cNvPr id="38" name="Picture 37" descr="O-Ag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439" y="1656509"/>
            <a:ext cx="3644900" cy="4787900"/>
          </a:xfrm>
          <a:prstGeom prst="rect">
            <a:avLst/>
          </a:prstGeom>
        </p:spPr>
      </p:pic>
      <p:pic>
        <p:nvPicPr>
          <p:cNvPr id="18" name="Picture 17" descr="OD4-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92887" y="4106508"/>
            <a:ext cx="2514600" cy="698500"/>
          </a:xfrm>
          <a:prstGeom prst="rect">
            <a:avLst/>
          </a:prstGeom>
        </p:spPr>
      </p:pic>
      <p:pic>
        <p:nvPicPr>
          <p:cNvPr id="19" name="Picture 18" descr="OD1-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91597" y="1662013"/>
            <a:ext cx="4165600" cy="723900"/>
          </a:xfrm>
          <a:prstGeom prst="rect">
            <a:avLst/>
          </a:prstGeom>
        </p:spPr>
      </p:pic>
      <p:pic>
        <p:nvPicPr>
          <p:cNvPr id="28" name="Picture 27" descr="OD5-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92458" y="4904407"/>
            <a:ext cx="1866900" cy="723900"/>
          </a:xfrm>
          <a:prstGeom prst="rect">
            <a:avLst/>
          </a:prstGeom>
        </p:spPr>
      </p:pic>
      <p:sp>
        <p:nvSpPr>
          <p:cNvPr id="5" name="Parallelogram 4"/>
          <p:cNvSpPr/>
          <p:nvPr/>
        </p:nvSpPr>
        <p:spPr>
          <a:xfrm>
            <a:off x="-208808" y="426138"/>
            <a:ext cx="5937742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Offense        Defense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534057" y="682827"/>
            <a:ext cx="573619" cy="31691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Rectangle 33"/>
          <p:cNvSpPr/>
          <p:nvPr/>
        </p:nvSpPr>
        <p:spPr>
          <a:xfrm>
            <a:off x="4566933" y="1188878"/>
            <a:ext cx="81070" cy="566912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743140" y="1202387"/>
            <a:ext cx="3904863" cy="369332"/>
            <a:chOff x="743140" y="1202387"/>
            <a:chExt cx="3904863" cy="369332"/>
          </a:xfrm>
        </p:grpSpPr>
        <p:cxnSp>
          <p:nvCxnSpPr>
            <p:cNvPr id="23" name="Straight Connector 22"/>
            <p:cNvCxnSpPr/>
            <p:nvPr/>
          </p:nvCxnSpPr>
          <p:spPr>
            <a:xfrm flipV="1">
              <a:off x="743140" y="1553647"/>
              <a:ext cx="3904863" cy="13510"/>
            </a:xfrm>
            <a:prstGeom prst="line">
              <a:avLst/>
            </a:prstGeom>
            <a:ln>
              <a:solidFill>
                <a:schemeClr val="tx1"/>
              </a:solidFill>
              <a:headEnd type="triangle" w="lg"/>
              <a:tailEnd type="triangle" w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2796865" y="1202387"/>
              <a:ext cx="6493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Time</a:t>
              </a:r>
              <a:endParaRPr lang="en-US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05945" y="1669055"/>
            <a:ext cx="396660" cy="4910301"/>
            <a:chOff x="305945" y="1669055"/>
            <a:chExt cx="396660" cy="4910301"/>
          </a:xfrm>
        </p:grpSpPr>
        <p:cxnSp>
          <p:nvCxnSpPr>
            <p:cNvPr id="26" name="Straight Connector 25"/>
            <p:cNvCxnSpPr/>
            <p:nvPr/>
          </p:nvCxnSpPr>
          <p:spPr>
            <a:xfrm rot="16200000" flipH="1">
              <a:off x="-1755611" y="4121140"/>
              <a:ext cx="4910301" cy="6131"/>
            </a:xfrm>
            <a:prstGeom prst="line">
              <a:avLst/>
            </a:prstGeom>
            <a:ln>
              <a:solidFill>
                <a:schemeClr val="tx1"/>
              </a:solidFill>
              <a:headEnd type="triangle" w="lg"/>
              <a:tailEnd type="triangle" w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 rot="16200000">
              <a:off x="-685352" y="3921681"/>
              <a:ext cx="23519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Number of Possessions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29E-7 -7.54106E-7 L 4.4429E-7 0.24012 " pathEditMode="relative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487E-7 -1.32084E-6 L 3.7487E-7 -0.5945 " pathEditMode="relative" ptsTypes="AA">
                                      <p:cBhvr>
                                        <p:cTn id="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8723E-6 9.24589E-6 L -2.78723E-6 0.35624 " pathEditMode="relative" ptsTypes="AA">
                                      <p:cBhvr>
                                        <p:cTn id="1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-Ag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504" y="1656509"/>
            <a:ext cx="4343400" cy="4787900"/>
          </a:xfrm>
          <a:prstGeom prst="rect">
            <a:avLst/>
          </a:prstGeom>
        </p:spPr>
      </p:pic>
      <p:pic>
        <p:nvPicPr>
          <p:cNvPr id="38" name="Picture 37" descr="O-Ag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439" y="1656509"/>
            <a:ext cx="3644900" cy="4787900"/>
          </a:xfrm>
          <a:prstGeom prst="rect">
            <a:avLst/>
          </a:prstGeom>
        </p:spPr>
      </p:pic>
      <p:sp>
        <p:nvSpPr>
          <p:cNvPr id="5" name="Parallelogram 4"/>
          <p:cNvSpPr/>
          <p:nvPr/>
        </p:nvSpPr>
        <p:spPr>
          <a:xfrm>
            <a:off x="-208808" y="426138"/>
            <a:ext cx="5937742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Offense        Defense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534057" y="682827"/>
            <a:ext cx="573619" cy="31691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20" name="Group 19"/>
          <p:cNvGrpSpPr/>
          <p:nvPr/>
        </p:nvGrpSpPr>
        <p:grpSpPr>
          <a:xfrm>
            <a:off x="743140" y="1202387"/>
            <a:ext cx="8106987" cy="369332"/>
            <a:chOff x="743140" y="1202387"/>
            <a:chExt cx="8106987" cy="369332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743140" y="1567157"/>
              <a:ext cx="8106987" cy="1588"/>
            </a:xfrm>
            <a:prstGeom prst="line">
              <a:avLst/>
            </a:prstGeom>
            <a:ln>
              <a:solidFill>
                <a:schemeClr val="tx1"/>
              </a:solidFill>
              <a:headEnd type="triangle" w="lg"/>
              <a:tailEnd type="triangle" w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4269673" y="1202387"/>
              <a:ext cx="6493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Time</a:t>
              </a:r>
              <a:endParaRPr lang="en-US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05945" y="1669055"/>
            <a:ext cx="396660" cy="4910301"/>
            <a:chOff x="305945" y="1669055"/>
            <a:chExt cx="396660" cy="4910301"/>
          </a:xfrm>
        </p:grpSpPr>
        <p:cxnSp>
          <p:nvCxnSpPr>
            <p:cNvPr id="16" name="Straight Connector 15"/>
            <p:cNvCxnSpPr/>
            <p:nvPr/>
          </p:nvCxnSpPr>
          <p:spPr>
            <a:xfrm rot="16200000" flipH="1">
              <a:off x="-1755611" y="4121140"/>
              <a:ext cx="4910301" cy="6131"/>
            </a:xfrm>
            <a:prstGeom prst="line">
              <a:avLst/>
            </a:prstGeom>
            <a:ln>
              <a:solidFill>
                <a:schemeClr val="tx1"/>
              </a:solidFill>
              <a:headEnd type="triangle" w="lg"/>
              <a:tailEnd type="triangle" w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 rot="16200000">
              <a:off x="-685352" y="3921681"/>
              <a:ext cx="23519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Number of Possessions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Arrow 9"/>
          <p:cNvSpPr/>
          <p:nvPr/>
        </p:nvSpPr>
        <p:spPr>
          <a:xfrm>
            <a:off x="2534057" y="682827"/>
            <a:ext cx="573619" cy="31691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Picture 6" descr="O2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443" y="0"/>
            <a:ext cx="7783033" cy="6858000"/>
          </a:xfrm>
          <a:prstGeom prst="rect">
            <a:avLst/>
          </a:prstGeom>
        </p:spPr>
      </p:pic>
      <p:pic>
        <p:nvPicPr>
          <p:cNvPr id="9" name="Picture 8" descr="Lege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57" y="1784351"/>
            <a:ext cx="1600200" cy="328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Arrow 9"/>
          <p:cNvSpPr/>
          <p:nvPr/>
        </p:nvSpPr>
        <p:spPr>
          <a:xfrm>
            <a:off x="2534057" y="1128657"/>
            <a:ext cx="573619" cy="31691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5435451" y="5876839"/>
            <a:ext cx="1638680" cy="91274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Picture 4" descr="Step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6446"/>
            <a:ext cx="9144000" cy="5956767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445885" y="1240528"/>
            <a:ext cx="9191684" cy="5609028"/>
            <a:chOff x="445885" y="794698"/>
            <a:chExt cx="9191684" cy="5609028"/>
          </a:xfrm>
        </p:grpSpPr>
        <p:sp>
          <p:nvSpPr>
            <p:cNvPr id="6" name="Rectangle 5"/>
            <p:cNvSpPr/>
            <p:nvPr/>
          </p:nvSpPr>
          <p:spPr>
            <a:xfrm>
              <a:off x="2088173" y="817927"/>
              <a:ext cx="2546318" cy="5585799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7091251" y="794698"/>
              <a:ext cx="2546318" cy="5585799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632688" y="2645565"/>
              <a:ext cx="1394057" cy="167762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445885" y="5052731"/>
              <a:ext cx="1638680" cy="13142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13"/>
            <p:cNvSpPr/>
            <p:nvPr/>
          </p:nvSpPr>
          <p:spPr>
            <a:xfrm>
              <a:off x="5080376" y="2730415"/>
              <a:ext cx="1935936" cy="1876485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Left Arrow 15"/>
            <p:cNvSpPr/>
            <p:nvPr/>
          </p:nvSpPr>
          <p:spPr>
            <a:xfrm>
              <a:off x="2007103" y="1371836"/>
              <a:ext cx="822960" cy="822960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Left Arrow 16"/>
            <p:cNvSpPr/>
            <p:nvPr/>
          </p:nvSpPr>
          <p:spPr>
            <a:xfrm>
              <a:off x="1997364" y="4280271"/>
              <a:ext cx="822960" cy="822960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Left Arrow 17"/>
            <p:cNvSpPr/>
            <p:nvPr/>
          </p:nvSpPr>
          <p:spPr>
            <a:xfrm>
              <a:off x="7023692" y="1591786"/>
              <a:ext cx="822960" cy="822960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Left Arrow 18"/>
            <p:cNvSpPr/>
            <p:nvPr/>
          </p:nvSpPr>
          <p:spPr>
            <a:xfrm>
              <a:off x="7013953" y="4500221"/>
              <a:ext cx="822960" cy="822960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5124683" y="5444519"/>
              <a:ext cx="1935936" cy="922468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5" name="Rectangle 24"/>
          <p:cNvSpPr/>
          <p:nvPr/>
        </p:nvSpPr>
        <p:spPr>
          <a:xfrm>
            <a:off x="172301" y="204591"/>
            <a:ext cx="308850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5C6C9"/>
                </a:solidFill>
              </a:rPr>
              <a:t>Maryland      </a:t>
            </a:r>
            <a:r>
              <a:rPr lang="en-US" sz="3200" dirty="0" smtClean="0">
                <a:solidFill>
                  <a:srgbClr val="C0C9F7"/>
                </a:solidFill>
              </a:rPr>
              <a:t>UNC</a:t>
            </a:r>
            <a:endParaRPr lang="en-US" sz="3200" dirty="0">
              <a:solidFill>
                <a:srgbClr val="C0C9F7"/>
              </a:solidFill>
            </a:endParaRPr>
          </a:p>
        </p:txBody>
      </p:sp>
      <p:sp>
        <p:nvSpPr>
          <p:cNvPr id="26" name="Right Arrow 25"/>
          <p:cNvSpPr/>
          <p:nvPr/>
        </p:nvSpPr>
        <p:spPr>
          <a:xfrm>
            <a:off x="1980080" y="459338"/>
            <a:ext cx="303387" cy="16830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5999609" y="194872"/>
            <a:ext cx="308850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C9F7"/>
                </a:solidFill>
              </a:rPr>
              <a:t>UNC      </a:t>
            </a:r>
            <a:r>
              <a:rPr lang="en-US" sz="3200" dirty="0" smtClean="0">
                <a:solidFill>
                  <a:srgbClr val="F5C6C9"/>
                </a:solidFill>
              </a:rPr>
              <a:t>Maryland</a:t>
            </a:r>
            <a:endParaRPr lang="en-US" sz="3200" dirty="0">
              <a:solidFill>
                <a:srgbClr val="C0C9F7"/>
              </a:solidFill>
            </a:endParaRPr>
          </a:p>
        </p:txBody>
      </p:sp>
      <p:sp>
        <p:nvSpPr>
          <p:cNvPr id="28" name="Right Arrow 27"/>
          <p:cNvSpPr/>
          <p:nvPr/>
        </p:nvSpPr>
        <p:spPr>
          <a:xfrm>
            <a:off x="6983156" y="449619"/>
            <a:ext cx="303387" cy="16830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tep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3700"/>
            <a:ext cx="9144000" cy="585034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2301" y="204591"/>
            <a:ext cx="308850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5C6C9"/>
                </a:solidFill>
              </a:rPr>
              <a:t>Maryland      </a:t>
            </a:r>
            <a:r>
              <a:rPr lang="en-US" sz="3200" dirty="0" smtClean="0">
                <a:solidFill>
                  <a:srgbClr val="C0C9F7"/>
                </a:solidFill>
              </a:rPr>
              <a:t>UNC</a:t>
            </a:r>
            <a:endParaRPr lang="en-US" sz="3200" dirty="0">
              <a:solidFill>
                <a:srgbClr val="C0C9F7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1980080" y="459338"/>
            <a:ext cx="303387" cy="16830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5999609" y="194872"/>
            <a:ext cx="308850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C9F7"/>
                </a:solidFill>
              </a:rPr>
              <a:t>UNC      </a:t>
            </a:r>
            <a:r>
              <a:rPr lang="en-US" sz="3200" dirty="0" smtClean="0">
                <a:solidFill>
                  <a:srgbClr val="F5C6C9"/>
                </a:solidFill>
              </a:rPr>
              <a:t>Maryland</a:t>
            </a:r>
            <a:endParaRPr lang="en-US" sz="3200" dirty="0">
              <a:solidFill>
                <a:srgbClr val="C0C9F7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6983156" y="449619"/>
            <a:ext cx="303387" cy="16830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tep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3128"/>
            <a:ext cx="9144000" cy="5950424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926032" y="5613969"/>
            <a:ext cx="6042224" cy="1191519"/>
            <a:chOff x="1926032" y="5168139"/>
            <a:chExt cx="6042224" cy="1191519"/>
          </a:xfrm>
        </p:grpSpPr>
        <p:sp>
          <p:nvSpPr>
            <p:cNvPr id="5" name="Frame 4"/>
            <p:cNvSpPr/>
            <p:nvPr/>
          </p:nvSpPr>
          <p:spPr>
            <a:xfrm>
              <a:off x="1926032" y="5168139"/>
              <a:ext cx="822960" cy="822960"/>
            </a:xfrm>
            <a:prstGeom prst="fram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Frame 5"/>
            <p:cNvSpPr/>
            <p:nvPr/>
          </p:nvSpPr>
          <p:spPr>
            <a:xfrm>
              <a:off x="7145296" y="5536698"/>
              <a:ext cx="822960" cy="822960"/>
            </a:xfrm>
            <a:prstGeom prst="fram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8" name="Rectangle 7"/>
          <p:cNvSpPr/>
          <p:nvPr/>
        </p:nvSpPr>
        <p:spPr>
          <a:xfrm>
            <a:off x="172301" y="204591"/>
            <a:ext cx="308850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5C6C9"/>
                </a:solidFill>
              </a:rPr>
              <a:t>Maryland      </a:t>
            </a:r>
            <a:r>
              <a:rPr lang="en-US" sz="3200" dirty="0" smtClean="0">
                <a:solidFill>
                  <a:srgbClr val="C0C9F7"/>
                </a:solidFill>
              </a:rPr>
              <a:t>UNC</a:t>
            </a:r>
            <a:endParaRPr lang="en-US" sz="3200" dirty="0">
              <a:solidFill>
                <a:srgbClr val="C0C9F7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1980080" y="459338"/>
            <a:ext cx="303387" cy="16830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5999609" y="194872"/>
            <a:ext cx="308850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C9F7"/>
                </a:solidFill>
              </a:rPr>
              <a:t>UNC      </a:t>
            </a:r>
            <a:r>
              <a:rPr lang="en-US" sz="3200" dirty="0" smtClean="0">
                <a:solidFill>
                  <a:srgbClr val="F5C6C9"/>
                </a:solidFill>
              </a:rPr>
              <a:t>Maryland</a:t>
            </a:r>
            <a:endParaRPr lang="en-US" sz="3200" dirty="0">
              <a:solidFill>
                <a:srgbClr val="C0C9F7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6983156" y="449619"/>
            <a:ext cx="303387" cy="16830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tep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9127"/>
            <a:ext cx="9144000" cy="5971406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297256" y="1250247"/>
            <a:ext cx="7016313" cy="5589590"/>
            <a:chOff x="297256" y="817927"/>
            <a:chExt cx="7016313" cy="5589590"/>
          </a:xfrm>
        </p:grpSpPr>
        <p:sp>
          <p:nvSpPr>
            <p:cNvPr id="5" name="Rectangle 4"/>
            <p:cNvSpPr/>
            <p:nvPr/>
          </p:nvSpPr>
          <p:spPr>
            <a:xfrm>
              <a:off x="297256" y="817927"/>
              <a:ext cx="1851096" cy="5585799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Rectangle 5"/>
            <p:cNvSpPr/>
            <p:nvPr/>
          </p:nvSpPr>
          <p:spPr>
            <a:xfrm>
              <a:off x="4566933" y="821718"/>
              <a:ext cx="2746636" cy="5585799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8" name="Rectangle 7"/>
          <p:cNvSpPr/>
          <p:nvPr/>
        </p:nvSpPr>
        <p:spPr>
          <a:xfrm>
            <a:off x="172301" y="204591"/>
            <a:ext cx="308850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5C6C9"/>
                </a:solidFill>
              </a:rPr>
              <a:t>Maryland      </a:t>
            </a:r>
            <a:r>
              <a:rPr lang="en-US" sz="3200" dirty="0" smtClean="0">
                <a:solidFill>
                  <a:srgbClr val="C0C9F7"/>
                </a:solidFill>
              </a:rPr>
              <a:t>UNC</a:t>
            </a:r>
            <a:endParaRPr lang="en-US" sz="3200" dirty="0">
              <a:solidFill>
                <a:srgbClr val="C0C9F7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1980080" y="459338"/>
            <a:ext cx="303387" cy="16830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5999609" y="194872"/>
            <a:ext cx="308850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C9F7"/>
                </a:solidFill>
              </a:rPr>
              <a:t>UNC      </a:t>
            </a:r>
            <a:r>
              <a:rPr lang="en-US" sz="3200" dirty="0" smtClean="0">
                <a:solidFill>
                  <a:srgbClr val="F5C6C9"/>
                </a:solidFill>
              </a:rPr>
              <a:t>Maryland</a:t>
            </a:r>
            <a:endParaRPr lang="en-US" sz="3200" dirty="0">
              <a:solidFill>
                <a:srgbClr val="C0C9F7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6983156" y="449619"/>
            <a:ext cx="303387" cy="168301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tep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6654"/>
            <a:ext cx="9144000" cy="5956351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806780" y="1317796"/>
            <a:ext cx="6219131" cy="4977852"/>
            <a:chOff x="1806780" y="871966"/>
            <a:chExt cx="6219131" cy="4977852"/>
          </a:xfrm>
        </p:grpSpPr>
        <p:sp>
          <p:nvSpPr>
            <p:cNvPr id="3" name="Right Brace 2"/>
            <p:cNvSpPr/>
            <p:nvPr/>
          </p:nvSpPr>
          <p:spPr>
            <a:xfrm>
              <a:off x="1806780" y="871966"/>
              <a:ext cx="287516" cy="2019167"/>
            </a:xfrm>
            <a:prstGeom prst="rightBrace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4" name="Right Brace 3"/>
            <p:cNvSpPr/>
            <p:nvPr/>
          </p:nvSpPr>
          <p:spPr>
            <a:xfrm>
              <a:off x="7688112" y="5212459"/>
              <a:ext cx="337799" cy="637359"/>
            </a:xfrm>
            <a:prstGeom prst="rightBrace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grpSp>
        <p:nvGrpSpPr>
          <p:cNvPr id="6" name="Group 14"/>
          <p:cNvGrpSpPr/>
          <p:nvPr/>
        </p:nvGrpSpPr>
        <p:grpSpPr>
          <a:xfrm>
            <a:off x="310768" y="2310206"/>
            <a:ext cx="7010518" cy="3836833"/>
            <a:chOff x="310768" y="1864376"/>
            <a:chExt cx="7010518" cy="3836833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310768" y="1864376"/>
              <a:ext cx="1026884" cy="1588"/>
            </a:xfrm>
            <a:prstGeom prst="line">
              <a:avLst/>
            </a:prstGeom>
            <a:ln>
              <a:solidFill>
                <a:schemeClr val="tx1"/>
              </a:solidFill>
              <a:headEnd type="triangle" w="lg"/>
              <a:tailEnd type="triangle" w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4578086" y="5698819"/>
              <a:ext cx="2743200" cy="2390"/>
            </a:xfrm>
            <a:prstGeom prst="line">
              <a:avLst/>
            </a:prstGeom>
            <a:ln>
              <a:solidFill>
                <a:schemeClr val="tx1"/>
              </a:solidFill>
              <a:headEnd type="triangle" w="lg"/>
              <a:tailEnd type="triangle" w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172301" y="204591"/>
            <a:ext cx="93166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C9F7"/>
                </a:solidFill>
              </a:rPr>
              <a:t>UNC</a:t>
            </a:r>
            <a:endParaRPr lang="en-US" sz="3200" dirty="0">
              <a:solidFill>
                <a:srgbClr val="C0C9F7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13329" y="194872"/>
            <a:ext cx="178486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5C6C9"/>
                </a:solidFill>
              </a:rPr>
              <a:t>Maryland</a:t>
            </a:r>
            <a:endParaRPr lang="en-US" sz="3200" dirty="0">
              <a:solidFill>
                <a:srgbClr val="C0C9F7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84773" y="1854656"/>
            <a:ext cx="5639585" cy="4215884"/>
            <a:chOff x="584773" y="1854656"/>
            <a:chExt cx="5639585" cy="4215884"/>
          </a:xfrm>
        </p:grpSpPr>
        <p:sp>
          <p:nvSpPr>
            <p:cNvPr id="15" name="TextBox 14"/>
            <p:cNvSpPr txBox="1"/>
            <p:nvPr/>
          </p:nvSpPr>
          <p:spPr>
            <a:xfrm>
              <a:off x="5715422" y="5701208"/>
              <a:ext cx="50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27s</a:t>
              </a:r>
              <a:endParaRPr 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84773" y="1854656"/>
              <a:ext cx="50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12s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tep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6654"/>
            <a:ext cx="9144000" cy="5956351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5790361" y="2439125"/>
            <a:ext cx="822960" cy="822960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Rectangle 3"/>
          <p:cNvSpPr/>
          <p:nvPr/>
        </p:nvSpPr>
        <p:spPr>
          <a:xfrm>
            <a:off x="172301" y="204591"/>
            <a:ext cx="93166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C9F7"/>
                </a:solidFill>
              </a:rPr>
              <a:t>UNC</a:t>
            </a:r>
            <a:endParaRPr lang="en-US" sz="3200" dirty="0">
              <a:solidFill>
                <a:srgbClr val="C0C9F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13329" y="194872"/>
            <a:ext cx="178486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5C6C9"/>
                </a:solidFill>
              </a:rPr>
              <a:t>Maryland</a:t>
            </a:r>
            <a:endParaRPr lang="en-US" sz="3200" dirty="0">
              <a:solidFill>
                <a:srgbClr val="C0C9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rallelogram 15"/>
          <p:cNvSpPr/>
          <p:nvPr/>
        </p:nvSpPr>
        <p:spPr>
          <a:xfrm>
            <a:off x="-208806" y="426138"/>
            <a:ext cx="4735204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A New Dataset</a:t>
            </a:r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3" name="Group 23"/>
          <p:cNvGrpSpPr/>
          <p:nvPr/>
        </p:nvGrpSpPr>
        <p:grpSpPr>
          <a:xfrm>
            <a:off x="0" y="5304139"/>
            <a:ext cx="9144000" cy="1143000"/>
            <a:chOff x="7380" y="5304139"/>
            <a:chExt cx="9136620" cy="1143000"/>
          </a:xfrm>
        </p:grpSpPr>
        <p:sp>
          <p:nvSpPr>
            <p:cNvPr id="20" name="Rectangle 19"/>
            <p:cNvSpPr/>
            <p:nvPr/>
          </p:nvSpPr>
          <p:spPr>
            <a:xfrm>
              <a:off x="7380" y="5519398"/>
              <a:ext cx="9136620" cy="82296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Title 1"/>
            <p:cNvSpPr txBox="1">
              <a:spLocks/>
            </p:cNvSpPr>
            <p:nvPr/>
          </p:nvSpPr>
          <p:spPr>
            <a:xfrm>
              <a:off x="2568784" y="5304139"/>
              <a:ext cx="4024895" cy="11430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Reveal Yourself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918375" y="2458815"/>
            <a:ext cx="122955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dirty="0" smtClean="0"/>
              <a:t>?</a:t>
            </a:r>
            <a:endParaRPr lang="en-US" sz="10000" dirty="0"/>
          </a:p>
        </p:txBody>
      </p:sp>
      <p:sp>
        <p:nvSpPr>
          <p:cNvPr id="14" name="Frame 13"/>
          <p:cNvSpPr/>
          <p:nvPr/>
        </p:nvSpPr>
        <p:spPr>
          <a:xfrm>
            <a:off x="3196128" y="2033824"/>
            <a:ext cx="2748992" cy="2735195"/>
          </a:xfrm>
          <a:prstGeom prst="frame">
            <a:avLst>
              <a:gd name="adj1" fmla="val 5090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tep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6654"/>
            <a:ext cx="9144000" cy="5956351"/>
          </a:xfrm>
          <a:prstGeom prst="rect">
            <a:avLst/>
          </a:prstGeom>
        </p:spPr>
      </p:pic>
      <p:sp>
        <p:nvSpPr>
          <p:cNvPr id="8" name="Frame 7"/>
          <p:cNvSpPr/>
          <p:nvPr/>
        </p:nvSpPr>
        <p:spPr>
          <a:xfrm>
            <a:off x="6925336" y="2837095"/>
            <a:ext cx="1762644" cy="1432056"/>
          </a:xfrm>
          <a:prstGeom prst="frame">
            <a:avLst>
              <a:gd name="adj1" fmla="val 3661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3" name="Group 14"/>
          <p:cNvGrpSpPr/>
          <p:nvPr/>
        </p:nvGrpSpPr>
        <p:grpSpPr>
          <a:xfrm>
            <a:off x="310768" y="2310206"/>
            <a:ext cx="7010518" cy="3647693"/>
            <a:chOff x="310768" y="1864376"/>
            <a:chExt cx="7010518" cy="3647693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310768" y="1864376"/>
              <a:ext cx="1026884" cy="1588"/>
            </a:xfrm>
            <a:prstGeom prst="line">
              <a:avLst/>
            </a:prstGeom>
            <a:ln>
              <a:solidFill>
                <a:schemeClr val="tx1"/>
              </a:solidFill>
              <a:headEnd type="triangle" w="lg"/>
              <a:tailEnd type="triangle" w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4578086" y="5509679"/>
              <a:ext cx="2743200" cy="2390"/>
            </a:xfrm>
            <a:prstGeom prst="line">
              <a:avLst/>
            </a:prstGeom>
            <a:ln>
              <a:solidFill>
                <a:schemeClr val="tx1"/>
              </a:solidFill>
              <a:headEnd type="triangle" w="lg"/>
              <a:tailEnd type="triangle" w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172301" y="204591"/>
            <a:ext cx="93166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C9F7"/>
                </a:solidFill>
              </a:rPr>
              <a:t>UNC</a:t>
            </a:r>
            <a:endParaRPr lang="en-US" sz="3200" dirty="0">
              <a:solidFill>
                <a:srgbClr val="C0C9F7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13329" y="194872"/>
            <a:ext cx="178486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5C6C9"/>
                </a:solidFill>
              </a:rPr>
              <a:t>Maryland</a:t>
            </a:r>
            <a:endParaRPr lang="en-US" sz="3200" dirty="0">
              <a:solidFill>
                <a:srgbClr val="C0C9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208806" y="426138"/>
            <a:ext cx="5451322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Game Breakdown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0936" y="2067924"/>
            <a:ext cx="7840608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hangingPunct="0">
              <a:buFont typeface="Arial"/>
              <a:buChar char="•"/>
            </a:pPr>
            <a:r>
              <a:rPr lang="en-US" sz="4000" dirty="0" smtClean="0"/>
              <a:t> Shooting percentage from the field.</a:t>
            </a:r>
          </a:p>
          <a:p>
            <a:pPr lvl="0" hangingPunct="0"/>
            <a:endParaRPr lang="en-US" sz="2000" dirty="0" smtClean="0"/>
          </a:p>
          <a:p>
            <a:pPr lvl="0" hangingPunct="0">
              <a:buFont typeface="Arial"/>
              <a:buChar char="•"/>
            </a:pPr>
            <a:r>
              <a:rPr lang="en-US" sz="4000" dirty="0" smtClean="0"/>
              <a:t> Getting offensive rebounds.</a:t>
            </a:r>
          </a:p>
          <a:p>
            <a:pPr lvl="0" hangingPunct="0"/>
            <a:endParaRPr lang="en-US" sz="2000" dirty="0" smtClean="0"/>
          </a:p>
          <a:p>
            <a:pPr lvl="0" hangingPunct="0">
              <a:buFont typeface="Arial"/>
              <a:buChar char="•"/>
            </a:pPr>
            <a:r>
              <a:rPr lang="en-US" sz="4000" dirty="0" smtClean="0"/>
              <a:t> Committing turnovers.</a:t>
            </a:r>
          </a:p>
          <a:p>
            <a:pPr lvl="0" hangingPunct="0"/>
            <a:endParaRPr lang="en-US" sz="2000" dirty="0" smtClean="0"/>
          </a:p>
          <a:p>
            <a:pPr lvl="0" hangingPunct="0">
              <a:buFont typeface="Arial"/>
              <a:buChar char="•"/>
            </a:pPr>
            <a:r>
              <a:rPr lang="en-US" sz="4000" dirty="0" smtClean="0"/>
              <a:t> Making foul shots.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34648"/>
            <a:ext cx="822960" cy="68926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Rounded Rectangle 6"/>
          <p:cNvSpPr/>
          <p:nvPr/>
        </p:nvSpPr>
        <p:spPr>
          <a:xfrm>
            <a:off x="69773" y="-34648"/>
            <a:ext cx="2456077" cy="6892648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HCIL-gra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267" y="618155"/>
            <a:ext cx="1888063" cy="18880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756" y="3662802"/>
            <a:ext cx="1963574" cy="1963574"/>
          </a:xfrm>
          <a:prstGeom prst="rect">
            <a:avLst/>
          </a:prstGeom>
        </p:spPr>
      </p:pic>
      <p:pic>
        <p:nvPicPr>
          <p:cNvPr id="11" name="Picture 10" descr="HCIL-log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133" y="621460"/>
            <a:ext cx="1904905" cy="1904905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3562655" y="3542552"/>
            <a:ext cx="4309657" cy="1934527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TextBox 12"/>
          <p:cNvSpPr txBox="1"/>
          <p:nvPr/>
        </p:nvSpPr>
        <p:spPr>
          <a:xfrm>
            <a:off x="3902390" y="3786240"/>
            <a:ext cx="368562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Contact Me:</a:t>
            </a:r>
          </a:p>
          <a:p>
            <a:r>
              <a:rPr lang="en-US" sz="2000" dirty="0" smtClean="0"/>
              <a:t>Megan Monroe</a:t>
            </a:r>
          </a:p>
          <a:p>
            <a:r>
              <a:rPr lang="en-US" sz="2000" dirty="0" smtClean="0"/>
              <a:t>madeyjay@umd.edu</a:t>
            </a:r>
          </a:p>
          <a:p>
            <a:r>
              <a:rPr lang="en-US" sz="2000" dirty="0" err="1" smtClean="0"/>
              <a:t>www.cs.umd.edu/hcil/eventflow</a:t>
            </a:r>
            <a:r>
              <a:rPr lang="en-US" sz="2000" dirty="0" smtClean="0"/>
              <a:t>/</a:t>
            </a:r>
            <a:endParaRPr 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3562655" y="781545"/>
            <a:ext cx="4423845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Thanks to the support of:</a:t>
            </a:r>
          </a:p>
          <a:p>
            <a:r>
              <a:rPr lang="en-US" sz="5400" dirty="0" smtClean="0">
                <a:solidFill>
                  <a:schemeClr val="bg1"/>
                </a:solidFill>
              </a:rPr>
              <a:t>NIH and Oracle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4319" y="2341662"/>
            <a:ext cx="5636545" cy="1778879"/>
          </a:xfrm>
        </p:spPr>
        <p:txBody>
          <a:bodyPr>
            <a:noAutofit/>
          </a:bodyPr>
          <a:lstStyle/>
          <a:p>
            <a:r>
              <a:rPr lang="en-US" sz="15000" dirty="0" smtClean="0">
                <a:solidFill>
                  <a:srgbClr val="FFFFFF"/>
                </a:solidFill>
              </a:rPr>
              <a:t>Until…</a:t>
            </a:r>
            <a:endParaRPr lang="en-US" sz="1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56000" y="-1968500"/>
            <a:ext cx="16256000" cy="1079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rallelogram 15"/>
          <p:cNvSpPr/>
          <p:nvPr/>
        </p:nvSpPr>
        <p:spPr>
          <a:xfrm>
            <a:off x="-208806" y="426138"/>
            <a:ext cx="4735204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Trying to Cope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0" y="3838106"/>
            <a:ext cx="9143999" cy="453351"/>
          </a:xfrm>
          <a:prstGeom prst="rightArrow">
            <a:avLst>
              <a:gd name="adj1" fmla="val 22865"/>
              <a:gd name="adj2" fmla="val 43218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32" name="Group 31"/>
          <p:cNvGrpSpPr/>
          <p:nvPr/>
        </p:nvGrpSpPr>
        <p:grpSpPr>
          <a:xfrm>
            <a:off x="347567" y="4046333"/>
            <a:ext cx="1828800" cy="2811667"/>
            <a:chOff x="347567" y="4046333"/>
            <a:chExt cx="1828800" cy="2811667"/>
          </a:xfrm>
        </p:grpSpPr>
        <p:sp>
          <p:nvSpPr>
            <p:cNvPr id="25" name="Rectangle 24"/>
            <p:cNvSpPr/>
            <p:nvPr/>
          </p:nvSpPr>
          <p:spPr>
            <a:xfrm>
              <a:off x="1220148" y="4046333"/>
              <a:ext cx="91440" cy="5650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9" name="Picture 18" descr="Act1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567" y="4589330"/>
              <a:ext cx="1828800" cy="18288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7" name="TextBox 26"/>
            <p:cNvSpPr txBox="1"/>
            <p:nvPr/>
          </p:nvSpPr>
          <p:spPr>
            <a:xfrm>
              <a:off x="865209" y="6457890"/>
              <a:ext cx="704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/>
                <a:t>2009</a:t>
              </a:r>
              <a:endParaRPr lang="en-US" sz="2000" b="1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907864" y="1334637"/>
            <a:ext cx="1828800" cy="2691642"/>
            <a:chOff x="1907864" y="1334637"/>
            <a:chExt cx="1828800" cy="2691642"/>
          </a:xfrm>
        </p:grpSpPr>
        <p:sp>
          <p:nvSpPr>
            <p:cNvPr id="24" name="Rectangle 23"/>
            <p:cNvSpPr/>
            <p:nvPr/>
          </p:nvSpPr>
          <p:spPr>
            <a:xfrm>
              <a:off x="2753640" y="3461274"/>
              <a:ext cx="91440" cy="5650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22" name="Picture 21" descr="Act2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07864" y="1772508"/>
              <a:ext cx="1828800" cy="18288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8" name="TextBox 27"/>
            <p:cNvSpPr txBox="1"/>
            <p:nvPr/>
          </p:nvSpPr>
          <p:spPr>
            <a:xfrm>
              <a:off x="2466266" y="1334637"/>
              <a:ext cx="704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/>
                <a:t>2010</a:t>
              </a:r>
              <a:endParaRPr lang="en-US" sz="2000" b="1" dirty="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710048" y="4060290"/>
            <a:ext cx="1828800" cy="2797710"/>
            <a:chOff x="3710048" y="4060290"/>
            <a:chExt cx="1828800" cy="2797710"/>
          </a:xfrm>
        </p:grpSpPr>
        <p:sp>
          <p:nvSpPr>
            <p:cNvPr id="26" name="Rectangle 25"/>
            <p:cNvSpPr/>
            <p:nvPr/>
          </p:nvSpPr>
          <p:spPr>
            <a:xfrm>
              <a:off x="4582630" y="4060290"/>
              <a:ext cx="91440" cy="5650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23" name="Picture 22" descr="Act3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10048" y="4591772"/>
              <a:ext cx="1828800" cy="18288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9" name="TextBox 28"/>
            <p:cNvSpPr txBox="1"/>
            <p:nvPr/>
          </p:nvSpPr>
          <p:spPr>
            <a:xfrm>
              <a:off x="4324271" y="6457890"/>
              <a:ext cx="704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/>
                <a:t>2011</a:t>
              </a:r>
              <a:endParaRPr lang="en-US" sz="2000" b="1" dirty="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574174" y="217100"/>
            <a:ext cx="2911133" cy="3853500"/>
            <a:chOff x="5574174" y="217100"/>
            <a:chExt cx="2911133" cy="3853500"/>
          </a:xfrm>
        </p:grpSpPr>
        <p:pic>
          <p:nvPicPr>
            <p:cNvPr id="34" name="Picture 33" descr="Act4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55887" y="716029"/>
              <a:ext cx="2743200" cy="2743200"/>
            </a:xfrm>
            <a:prstGeom prst="rect">
              <a:avLst/>
            </a:prstGeom>
          </p:spPr>
        </p:pic>
        <p:sp>
          <p:nvSpPr>
            <p:cNvPr id="35" name="Frame 34"/>
            <p:cNvSpPr/>
            <p:nvPr/>
          </p:nvSpPr>
          <p:spPr>
            <a:xfrm>
              <a:off x="5574174" y="634969"/>
              <a:ext cx="2911133" cy="2918153"/>
            </a:xfrm>
            <a:prstGeom prst="frame">
              <a:avLst>
                <a:gd name="adj1" fmla="val 3217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Rectangle 35"/>
            <p:cNvSpPr/>
            <p:nvPr/>
          </p:nvSpPr>
          <p:spPr>
            <a:xfrm>
              <a:off x="6986554" y="3505595"/>
              <a:ext cx="91440" cy="5650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7" name="TextBox 36"/>
            <p:cNvSpPr txBox="1"/>
            <p:nvPr/>
          </p:nvSpPr>
          <p:spPr>
            <a:xfrm>
              <a:off x="6672157" y="217100"/>
              <a:ext cx="704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/>
                <a:t>2012</a:t>
              </a:r>
              <a:endParaRPr lang="en-US" sz="2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49045" y="0"/>
            <a:ext cx="20708655" cy="8283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/>
          <p:cNvCxnSpPr/>
          <p:nvPr/>
        </p:nvCxnSpPr>
        <p:spPr>
          <a:xfrm rot="5400000">
            <a:off x="486543" y="3134311"/>
            <a:ext cx="1999479" cy="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5400000">
            <a:off x="3570968" y="3111083"/>
            <a:ext cx="1999479" cy="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6759716" y="3138101"/>
            <a:ext cx="1999479" cy="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6293040" y="2584194"/>
            <a:ext cx="2761488" cy="38908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3179004" y="2611213"/>
            <a:ext cx="2779776" cy="38908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8091" y="2620933"/>
            <a:ext cx="2756375" cy="38908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rallelogram 12"/>
          <p:cNvSpPr/>
          <p:nvPr/>
        </p:nvSpPr>
        <p:spPr>
          <a:xfrm>
            <a:off x="-208807" y="426138"/>
            <a:ext cx="7478067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Title 1"/>
          <p:cNvSpPr txBox="1">
            <a:spLocks/>
          </p:cNvSpPr>
          <p:nvPr/>
        </p:nvSpPr>
        <p:spPr>
          <a:xfrm>
            <a:off x="457200" y="2205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Temporal Event Sequence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1179" y="2584889"/>
            <a:ext cx="94268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0000"/>
                </a:solidFill>
              </a:rPr>
              <a:t>Shot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0109" y="5934320"/>
            <a:ext cx="112643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0000"/>
                </a:solidFill>
              </a:rPr>
              <a:t>11:23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4411" y="2563977"/>
            <a:ext cx="168327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Rebound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3910063" y="5913409"/>
            <a:ext cx="112643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0000"/>
                </a:solidFill>
              </a:rPr>
              <a:t>10:43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74679" y="2557869"/>
            <a:ext cx="10011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0000"/>
                </a:solidFill>
              </a:rPr>
              <a:t>Steal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20503" y="5907300"/>
            <a:ext cx="91844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0000"/>
                </a:solidFill>
              </a:rPr>
              <a:t>9:02</a:t>
            </a:r>
            <a:endParaRPr lang="en-US" sz="3200" dirty="0">
              <a:solidFill>
                <a:srgbClr val="000000"/>
              </a:solidFill>
            </a:endParaRPr>
          </a:p>
        </p:txBody>
      </p:sp>
      <p:pic>
        <p:nvPicPr>
          <p:cNvPr id="17" name="Picture 16" descr="Event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6772" y="3161335"/>
            <a:ext cx="2743200" cy="2743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 descr="Event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452" y="3161335"/>
            <a:ext cx="2743200" cy="2743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 descr="Event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112" y="3174844"/>
            <a:ext cx="2743200" cy="274320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0" name="Straight Arrow Connector 19"/>
          <p:cNvCxnSpPr/>
          <p:nvPr/>
        </p:nvCxnSpPr>
        <p:spPr>
          <a:xfrm>
            <a:off x="0" y="2121066"/>
            <a:ext cx="9144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0" y="1724714"/>
            <a:ext cx="649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Time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5-09 at 8.08.27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8794"/>
            <a:ext cx="9144000" cy="6180292"/>
          </a:xfrm>
          <a:prstGeom prst="rect">
            <a:avLst/>
          </a:prstGeom>
        </p:spPr>
      </p:pic>
      <p:sp>
        <p:nvSpPr>
          <p:cNvPr id="5" name="Parallelogram 4"/>
          <p:cNvSpPr/>
          <p:nvPr/>
        </p:nvSpPr>
        <p:spPr>
          <a:xfrm>
            <a:off x="-208807" y="426138"/>
            <a:ext cx="5613461" cy="822960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</a:rPr>
              <a:t>Play-By-Play Stats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31757</TotalTime>
  <Words>197</Words>
  <Application>Microsoft Macintosh PowerPoint</Application>
  <PresentationFormat>On-screen Show (4:3)</PresentationFormat>
  <Paragraphs>94</Paragraphs>
  <Slides>32</Slides>
  <Notes>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Basketball Play-By-Play Analysis Using EventFlow</vt:lpstr>
      <vt:lpstr>EventFlow in Medicine</vt:lpstr>
      <vt:lpstr>A New Dataset</vt:lpstr>
      <vt:lpstr>Until…</vt:lpstr>
      <vt:lpstr>Slide 5</vt:lpstr>
      <vt:lpstr>Trying to Cope</vt:lpstr>
      <vt:lpstr>Slide 7</vt:lpstr>
      <vt:lpstr>Slide 8</vt:lpstr>
      <vt:lpstr>Play-By-Play Stats</vt:lpstr>
      <vt:lpstr>Slide 10</vt:lpstr>
      <vt:lpstr>Play-By-Play Stats</vt:lpstr>
      <vt:lpstr>Possessions</vt:lpstr>
      <vt:lpstr>Possessions</vt:lpstr>
      <vt:lpstr>Dual Datasets</vt:lpstr>
      <vt:lpstr>Dual Datasets</vt:lpstr>
      <vt:lpstr>Offense        Defense</vt:lpstr>
      <vt:lpstr>Offense        Defense</vt:lpstr>
      <vt:lpstr>Offense        Defense</vt:lpstr>
      <vt:lpstr>Offense        Defense</vt:lpstr>
      <vt:lpstr>Offense        Defense</vt:lpstr>
      <vt:lpstr>Offense        Defense</vt:lpstr>
      <vt:lpstr>Offense        Defense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Game Breakdown</vt:lpstr>
      <vt:lpstr>Slide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Interactive Event Sequence Query and Simplification </dc:title>
  <dc:creator>Madey Jay</dc:creator>
  <cp:lastModifiedBy>Madey Jay</cp:lastModifiedBy>
  <cp:revision>103</cp:revision>
  <dcterms:created xsi:type="dcterms:W3CDTF">2013-05-20T11:33:06Z</dcterms:created>
  <dcterms:modified xsi:type="dcterms:W3CDTF">2013-05-20T12:06:00Z</dcterms:modified>
</cp:coreProperties>
</file>