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80" r:id="rId4"/>
  </p:sldMasterIdLst>
  <p:notesMasterIdLst>
    <p:notesMasterId r:id="rId49"/>
  </p:notesMasterIdLst>
  <p:sldIdLst>
    <p:sldId id="256" r:id="rId5"/>
    <p:sldId id="322" r:id="rId6"/>
    <p:sldId id="276" r:id="rId7"/>
    <p:sldId id="275" r:id="rId8"/>
    <p:sldId id="411" r:id="rId9"/>
    <p:sldId id="412" r:id="rId10"/>
    <p:sldId id="407" r:id="rId11"/>
    <p:sldId id="328" r:id="rId12"/>
    <p:sldId id="369" r:id="rId13"/>
    <p:sldId id="382" r:id="rId14"/>
    <p:sldId id="389" r:id="rId15"/>
    <p:sldId id="403" r:id="rId16"/>
    <p:sldId id="385" r:id="rId17"/>
    <p:sldId id="386" r:id="rId18"/>
    <p:sldId id="387" r:id="rId19"/>
    <p:sldId id="388" r:id="rId20"/>
    <p:sldId id="396" r:id="rId21"/>
    <p:sldId id="436" r:id="rId22"/>
    <p:sldId id="376" r:id="rId23"/>
    <p:sldId id="437" r:id="rId24"/>
    <p:sldId id="395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0504D"/>
    <a:srgbClr val="77933C"/>
    <a:srgbClr val="4F81BD"/>
    <a:srgbClr val="F8F8F8"/>
    <a:srgbClr val="F2F2F2"/>
    <a:srgbClr val="C6D9F1"/>
    <a:srgbClr val="E5E5E5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271" autoAdjust="0"/>
    <p:restoredTop sz="94626" autoAdjust="0"/>
  </p:normalViewPr>
  <p:slideViewPr>
    <p:cSldViewPr showGuides="1">
      <p:cViewPr varScale="1">
        <p:scale>
          <a:sx n="126" d="100"/>
          <a:sy n="126" d="100"/>
        </p:scale>
        <p:origin x="-1020" y="-8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1F908-E50E-4AF1-9F9F-E0BCDEEBFE91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6DCFA-7FBD-498C-88E0-F4184CE7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113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68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the light grid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Can’t see the borders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11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Progressive</a:t>
            </a:r>
            <a:r>
              <a:rPr lang="en-US" baseline="0" dirty="0" smtClean="0"/>
              <a:t> animation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48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60"/>
            <a:ext cx="7772400" cy="122502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\\Vboxsvr\desktop\infoVis_DocColloquium\poster\images\hcil_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0308" y="0"/>
            <a:ext cx="964237" cy="94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\\Vboxsvr\desktop\infoVis_DocColloquium\poster\images\umd_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0" y="59916"/>
            <a:ext cx="742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Vboxsvr\desktop\Link to dissertation_proposal\presentation\images\CATT_logo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47280"/>
            <a:ext cx="762000" cy="4507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3237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6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05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60"/>
            <a:ext cx="7772400" cy="122502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\\Vboxsvr\desktop\infoVis_DocColloquium\poster\images\hcil_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0308" y="0"/>
            <a:ext cx="964237" cy="94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\\Vboxsvr\desktop\infoVis_DocColloquium\poster\images\umd_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0" y="59916"/>
            <a:ext cx="742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Vboxsvr\desktop\Link to dissertation_proposal\presentation\images\CATT_logo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47280"/>
            <a:ext cx="762000" cy="4507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86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53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alphaModFix amt="7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4F81B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64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58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07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06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63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7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82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5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6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390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4993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06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alphaModFix amt="7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60"/>
            <a:ext cx="7772400" cy="122502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\\Vboxsvr\desktop\infoVis_DocColloquium\poster\images\hcil_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0308" y="0"/>
            <a:ext cx="964237" cy="94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\\Vboxsvr\desktop\infoVis_DocColloquium\poster\images\umd_logo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1050" y="59916"/>
            <a:ext cx="742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Vboxsvr\desktop\Link to dissertation_proposal\presentation\images\CATT_logo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247280"/>
            <a:ext cx="762000" cy="4507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1897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94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866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2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16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907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23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4F81B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49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7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6328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6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79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16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309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60"/>
            <a:ext cx="7772400" cy="122502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\\Vboxsvr\desktop\infoVis_DocColloquium\poster\images\hcil_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100" y="-59915"/>
            <a:ext cx="964237" cy="94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\\Vboxsvr\desktop\infoVis_DocColloquium\poster\images\umd_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0" y="59916"/>
            <a:ext cx="742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Vboxsvr\desktop\Link to dissertation_proposal\presentation\images\CATT_logo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39050" y="247280"/>
            <a:ext cx="762000" cy="4507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6891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09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4F81B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01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67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045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00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717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158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7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783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6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679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440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575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91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086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00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7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89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6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0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79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55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33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37BB-ED88-49D4-BB5B-288C0E85DB5F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20CE-279B-44C8-9437-5EB86AEB0D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7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reeversity.cattlab.umd.edu/" TargetMode="External"/><Relationship Id="rId2" Type="http://schemas.openxmlformats.org/officeDocument/2006/relationships/hyperlink" Target="mailto:john.guerra@gmail.com" TargetMode="Externa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57300"/>
            <a:ext cx="8458200" cy="1225021"/>
          </a:xfrm>
        </p:spPr>
        <p:txBody>
          <a:bodyPr>
            <a:noAutofit/>
          </a:bodyPr>
          <a:lstStyle/>
          <a:p>
            <a:r>
              <a:rPr lang="en-US" sz="2400" b="1" dirty="0"/>
              <a:t>Visualizing changes over time in datasets using dynamic hierarchies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28900"/>
            <a:ext cx="6400800" cy="14605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John Alexis Guerra </a:t>
            </a:r>
            <a:r>
              <a:rPr lang="en-US" sz="2000" smtClean="0">
                <a:solidFill>
                  <a:schemeClr val="tx1"/>
                </a:solidFill>
              </a:rPr>
              <a:t>Gómez   @</a:t>
            </a:r>
            <a:r>
              <a:rPr lang="en-US" sz="2000" dirty="0" err="1" smtClean="0">
                <a:solidFill>
                  <a:schemeClr val="tx1"/>
                </a:solidFill>
              </a:rPr>
              <a:t>duto_guerra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i="1" dirty="0" smtClean="0">
                <a:solidFill>
                  <a:schemeClr val="tx1"/>
                </a:solidFill>
                <a:hlinkClick r:id="rId2"/>
              </a:rPr>
              <a:t>john.guerra@gmail.com</a:t>
            </a:r>
            <a:r>
              <a:rPr lang="en-US" sz="2000" i="1" dirty="0" smtClean="0">
                <a:solidFill>
                  <a:schemeClr val="tx1"/>
                </a:solidFill>
              </a:rPr>
              <a:t> </a:t>
            </a:r>
          </a:p>
          <a:p>
            <a:endParaRPr lang="en-US" sz="2000" i="1" dirty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Michael L. Pack, Catherine </a:t>
            </a:r>
            <a:r>
              <a:rPr lang="en-US" sz="2000" dirty="0" err="1" smtClean="0">
                <a:solidFill>
                  <a:schemeClr val="tx1"/>
                </a:solidFill>
              </a:rPr>
              <a:t>Plaisant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and Ben </a:t>
            </a:r>
            <a:r>
              <a:rPr lang="en-US" sz="2000" dirty="0" err="1" smtClean="0">
                <a:solidFill>
                  <a:schemeClr val="tx1"/>
                </a:solidFill>
              </a:rPr>
              <a:t>Shneiderman</a:t>
            </a: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4278749"/>
            <a:ext cx="3048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May. 22</a:t>
            </a:r>
            <a:r>
              <a:rPr lang="en-US" sz="1400" i="1" baseline="30000" dirty="0" smtClean="0"/>
              <a:t>th</a:t>
            </a:r>
            <a:r>
              <a:rPr lang="en-US" sz="1400" i="1" dirty="0" smtClean="0"/>
              <a:t> 2013 </a:t>
            </a:r>
            <a:r>
              <a:rPr lang="en-US" sz="1400" b="1" dirty="0"/>
              <a:t>HCIL </a:t>
            </a:r>
            <a:r>
              <a:rPr lang="en-US" sz="1400" b="1" dirty="0" smtClean="0"/>
              <a:t>Symposium</a:t>
            </a:r>
            <a:endParaRPr lang="en-US" sz="1400" b="1" i="1" dirty="0" smtClean="0"/>
          </a:p>
          <a:p>
            <a:r>
              <a:rPr lang="en-US" sz="1400" dirty="0" smtClean="0"/>
              <a:t>Human-Computer Interaction Lab &amp;</a:t>
            </a:r>
          </a:p>
          <a:p>
            <a:r>
              <a:rPr lang="en-US" sz="1400" dirty="0" smtClean="0"/>
              <a:t>Center For Advanced Transportation</a:t>
            </a:r>
          </a:p>
          <a:p>
            <a:r>
              <a:rPr lang="en-US" sz="1400" dirty="0" smtClean="0"/>
              <a:t>Computer Science Department</a:t>
            </a:r>
          </a:p>
          <a:p>
            <a:r>
              <a:rPr lang="en-US" sz="1400" dirty="0" smtClean="0"/>
              <a:t>University of Maryland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533400" y="47879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dirty="0"/>
              <a:t>Twitter: </a:t>
            </a:r>
            <a:r>
              <a:rPr lang="en-US" dirty="0"/>
              <a:t>@</a:t>
            </a:r>
            <a:r>
              <a:rPr lang="en-US" dirty="0" err="1" smtClean="0"/>
              <a:t>duto_guerra</a:t>
            </a:r>
            <a:endParaRPr lang="en-US" i="1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treeversity.cattlab.umd.edu</a:t>
            </a:r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 descr="\\VBOXSVR\Desktop\Link to dissertation\presentation\new_images\tab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33500"/>
            <a:ext cx="2407576" cy="291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\\VBOXSVR\Desktop\Link to dissertation\presentation\new_images\TreeMap_narro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44389"/>
            <a:ext cx="3148144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VBOXSVR\Desktop\Link to HCIL_Symposium_2013\Bullet_narr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06289"/>
            <a:ext cx="3180856" cy="2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00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StemView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\\VBOXSVR\Desktop\Link to dissertation\presentation\new_images\step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28700"/>
            <a:ext cx="5638800" cy="440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12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StemView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1025359"/>
            <a:ext cx="2894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Actual Change (Color)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0" y="2544864"/>
            <a:ext cx="3255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Relative Change (Height)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1" y="4058821"/>
            <a:ext cx="2822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Ending Value (Width)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24998" y="1387078"/>
            <a:ext cx="1328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Direction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51734" y="3897014"/>
            <a:ext cx="18459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Created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Node 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(black border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)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96200" y="3897014"/>
            <a:ext cx="13579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Removed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node</a:t>
            </a:r>
            <a:endParaRPr lang="en-US" sz="2400" dirty="0">
              <a:solidFill>
                <a:srgbClr val="4F81BD"/>
              </a:solidFill>
            </a:endParaRPr>
          </a:p>
        </p:txBody>
      </p:sp>
      <p:pic>
        <p:nvPicPr>
          <p:cNvPr id="3" name="Picture 2" descr="\\VBOXSVR\Desktop\Link to dissertation\presentation\new_images\height_example_co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49" y="3029712"/>
            <a:ext cx="2398497" cy="88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\\VBOXSVR\Desktop\Link to dissertation\presentation\new_images\color_example_co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49" y="1617910"/>
            <a:ext cx="2433918" cy="88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VBOXSVR\Desktop\Link to dissertation\presentation\new_images\stemView_created_and_removed_c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998" y="3798640"/>
            <a:ext cx="1572031" cy="115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VBOXSVR\Desktop\Link to dissertation\presentation\new_images\StemView_direction_co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918" y="1892475"/>
            <a:ext cx="1506536" cy="88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\\VBOXSVR\Desktop\Link to dissertation\presentation\new_images\width_example_co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349" y="4520486"/>
            <a:ext cx="2391597" cy="88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04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\\VBOXSVR\Desktop\Link to dissertation\presentation\new_images\ste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6700"/>
            <a:ext cx="6511513" cy="50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6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\\VBOXSVR\Desktop\Link to dissertation\presentation\new_images\step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5176"/>
            <a:ext cx="6510618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9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\\VBOXSVR\Desktop\Link to dissertation\presentation\new_images\step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265176"/>
            <a:ext cx="6510617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3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\\VBOXSVR\Desktop\Link to dissertation\presentation\new_images\step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5176"/>
            <a:ext cx="6510618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2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Þ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5" name="Picture 3" descr="\\VBOXSVR\Desktop\Link to dissertation\presentation\new_images\2013_03_29_Budget_20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1"/>
            <a:ext cx="9144000" cy="491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42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Fulbright Science and Technology Scholarship</a:t>
            </a:r>
          </a:p>
          <a:p>
            <a:r>
              <a:rPr lang="en-US" dirty="0" smtClean="0"/>
              <a:t>Center </a:t>
            </a:r>
            <a:r>
              <a:rPr lang="en-US" dirty="0"/>
              <a:t>for Integrated Transportation Systems Management (a Tier 1 Transportation Center at the University of Maryland</a:t>
            </a:r>
            <a:r>
              <a:rPr lang="en-US" dirty="0" smtClean="0"/>
              <a:t>)</a:t>
            </a:r>
          </a:p>
          <a:p>
            <a:r>
              <a:rPr lang="en-US" dirty="0" smtClean="0"/>
              <a:t>Center </a:t>
            </a:r>
            <a:r>
              <a:rPr lang="en-US" dirty="0"/>
              <a:t>for Advanced Transportation Technology Laboratory (CATT Lab</a:t>
            </a:r>
            <a:r>
              <a:rPr lang="en-US" dirty="0" smtClean="0"/>
              <a:t>)</a:t>
            </a:r>
          </a:p>
          <a:p>
            <a:r>
              <a:rPr lang="en-US" dirty="0"/>
              <a:t>Audra </a:t>
            </a:r>
            <a:r>
              <a:rPr lang="en-US" dirty="0" smtClean="0"/>
              <a:t>Buck-Coleman</a:t>
            </a:r>
          </a:p>
          <a:p>
            <a:r>
              <a:rPr lang="en-US" dirty="0" smtClean="0"/>
              <a:t>All of our domain experts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2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StemView</a:t>
            </a:r>
            <a:r>
              <a:rPr lang="en-US" sz="2000" dirty="0" smtClean="0"/>
              <a:t>: shows 5 characteristics of change in all the nodes of a tree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Reporting tool: helps users navigating changes in the tree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http://treeversity.cattlab.umd.edu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ww</a:t>
            </a:r>
            <a:endParaRPr lang="en-US" dirty="0"/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457200" y="4381498"/>
            <a:ext cx="4572000" cy="88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28575" rIns="57150" bIns="28575">
            <a:spAutoFit/>
          </a:bodyPr>
          <a:lstStyle/>
          <a:p>
            <a:pPr eaLnBrk="1" hangingPunct="1"/>
            <a:r>
              <a:rPr lang="en-US" b="1" dirty="0"/>
              <a:t>John Alexis Guerra </a:t>
            </a:r>
            <a:r>
              <a:rPr lang="en-US" b="1" dirty="0" smtClean="0"/>
              <a:t>Gómez</a:t>
            </a:r>
          </a:p>
          <a:p>
            <a:pPr eaLnBrk="1" hangingPunct="1"/>
            <a:r>
              <a:rPr lang="en-US" b="1" dirty="0" smtClean="0"/>
              <a:t>@</a:t>
            </a:r>
            <a:r>
              <a:rPr lang="en-US" b="1" dirty="0" err="1" smtClean="0"/>
              <a:t>duto_guerra</a:t>
            </a:r>
            <a:r>
              <a:rPr lang="en-US" b="1" dirty="0" smtClean="0"/>
              <a:t> </a:t>
            </a:r>
            <a:endParaRPr lang="en-US" b="1" dirty="0"/>
          </a:p>
          <a:p>
            <a:pPr eaLnBrk="1" hangingPunct="1"/>
            <a:r>
              <a:rPr lang="en-US" b="1" dirty="0"/>
              <a:t>jguerrag@cs.umd.edu</a:t>
            </a:r>
            <a:endParaRPr lang="en-US" dirty="0"/>
          </a:p>
        </p:txBody>
      </p:sp>
      <p:pic>
        <p:nvPicPr>
          <p:cNvPr id="6" name="Picture 5" descr="\\Vboxsvr\desktop\infoVis_DocColloquium\poster\images\hcil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0308" y="0"/>
            <a:ext cx="964237" cy="94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\\Vboxsvr\desktop\infoVis_DocColloquium\poster\images\umd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0" y="59916"/>
            <a:ext cx="742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\\Vboxsvr\desktop\Link to dissertation_proposal\presentation\images\CAT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47280"/>
            <a:ext cx="762000" cy="450771"/>
          </a:xfrm>
          <a:prstGeom prst="rect">
            <a:avLst/>
          </a:prstGeom>
          <a:noFill/>
        </p:spPr>
      </p:pic>
      <p:pic>
        <p:nvPicPr>
          <p:cNvPr id="11" name="Picture 2" descr="\\VBOXSVR\Desktop\Link to dissertation\presentation\new_images\2013_03_29_Budget_2013_report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04" y="1409700"/>
            <a:ext cx="4562389" cy="245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43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562600" y="1790700"/>
            <a:ext cx="34290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Trees are everywhere…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426" name="Picture 2" descr="\\Vboxsvr\desktop\Link to dissertation_proposal\presentation\images\trees_examples\2011NCAA_MensBracke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38300"/>
            <a:ext cx="3429000" cy="26489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4229100"/>
            <a:ext cx="11176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http://www.ncaa.com</a:t>
            </a:r>
            <a:endParaRPr lang="en-US" sz="800" dirty="0"/>
          </a:p>
        </p:txBody>
      </p:sp>
      <p:pic>
        <p:nvPicPr>
          <p:cNvPr id="103427" name="Picture 3" descr="\\Vboxsvr\desktop\Link to dissertation_proposal\presentation\images\trees_examples\windows_explorer.png"/>
          <p:cNvPicPr>
            <a:picLocks noChangeAspect="1" noChangeArrowheads="1"/>
          </p:cNvPicPr>
          <p:nvPr/>
        </p:nvPicPr>
        <p:blipFill>
          <a:blip r:embed="rId3"/>
          <a:srcRect t="1777" r="8696" b="36373"/>
          <a:stretch>
            <a:fillRect/>
          </a:stretch>
        </p:blipFill>
        <p:spPr bwMode="auto">
          <a:xfrm>
            <a:off x="3886200" y="1714500"/>
            <a:ext cx="1524000" cy="2525280"/>
          </a:xfrm>
          <a:prstGeom prst="rect">
            <a:avLst/>
          </a:prstGeom>
          <a:noFill/>
        </p:spPr>
      </p:pic>
      <p:pic>
        <p:nvPicPr>
          <p:cNvPr id="103428" name="Picture 4" descr="\\Vboxsvr\desktop\Link to dissertation_proposal\presentation\images\trees_examples\450px-Phylogenetic_tree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1790700"/>
            <a:ext cx="3402681" cy="22987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791200" y="4076700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A speculatively rooted tree for </a:t>
            </a:r>
            <a:r>
              <a:rPr lang="en-US" sz="800" dirty="0" err="1" smtClean="0"/>
              <a:t>rRNA</a:t>
            </a:r>
            <a:r>
              <a:rPr lang="en-US" sz="800" dirty="0" smtClean="0"/>
              <a:t> genes, showing major branches </a:t>
            </a:r>
            <a:r>
              <a:rPr lang="en-US" sz="800" dirty="0" err="1" smtClean="0"/>
              <a:t>Bacteria,Archaea</a:t>
            </a:r>
            <a:r>
              <a:rPr lang="en-US" sz="800" dirty="0" smtClean="0"/>
              <a:t>, and </a:t>
            </a:r>
            <a:r>
              <a:rPr lang="en-US" sz="800" dirty="0" err="1" smtClean="0"/>
              <a:t>Eucaryote</a:t>
            </a:r>
            <a:r>
              <a:rPr lang="en-US" sz="800" dirty="0" smtClean="0"/>
              <a:t>. </a:t>
            </a:r>
          </a:p>
          <a:p>
            <a:r>
              <a:rPr lang="en-US" sz="800" dirty="0" smtClean="0"/>
              <a:t>http://en.wikipedia.org/wiki/Phylogenetic_tree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19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6" name="Picture 2" descr="\\VBOXSVR\Desktop\Link to dissertation\presentation\new_images\MySli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23900"/>
            <a:ext cx="3302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40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My thesis in one minute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7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66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4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6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Visualization Technique: the Bullet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3690907"/>
            <a:ext cx="2987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Actual Change (Color)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410" y="1731008"/>
            <a:ext cx="3255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Relative Change (Height)</a:t>
            </a:r>
            <a:endParaRPr lang="en-US" sz="2400" dirty="0">
              <a:solidFill>
                <a:srgbClr val="4F81BD"/>
              </a:solidFill>
            </a:endParaRPr>
          </a:p>
        </p:txBody>
      </p:sp>
      <p:pic>
        <p:nvPicPr>
          <p:cNvPr id="110596" name="Picture 4" descr="\\VBOXSVR\aguerra\documentos\phd\dissertation_proposal\presentation\images\bullet_topologic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0089" y="3921740"/>
            <a:ext cx="890924" cy="967267"/>
          </a:xfrm>
          <a:prstGeom prst="rect">
            <a:avLst/>
          </a:prstGeom>
          <a:noFill/>
        </p:spPr>
      </p:pic>
      <p:pic>
        <p:nvPicPr>
          <p:cNvPr id="110598" name="Picture 6" descr="\\VBOXSVR\aguerra\documentos\phd\dissertation_proposal\presentation\images\bullet_positive_vs_negati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4213" y="1731008"/>
            <a:ext cx="739001" cy="12192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291497" y="1731008"/>
            <a:ext cx="172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Direction of 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change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4426" y="4355607"/>
            <a:ext cx="1426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Removed 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node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82171" y="3506240"/>
            <a:ext cx="12339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Created </a:t>
            </a:r>
          </a:p>
          <a:p>
            <a:r>
              <a:rPr lang="en-US" sz="2400" dirty="0" smtClean="0">
                <a:solidFill>
                  <a:srgbClr val="4F81BD"/>
                </a:solidFill>
              </a:rPr>
              <a:t>node</a:t>
            </a:r>
            <a:endParaRPr lang="en-US" sz="2400" dirty="0">
              <a:solidFill>
                <a:srgbClr val="4F81BD"/>
              </a:solidFill>
            </a:endParaRPr>
          </a:p>
        </p:txBody>
      </p:sp>
      <p:pic>
        <p:nvPicPr>
          <p:cNvPr id="69634" name="Picture 2" descr="\\VBOXSVR\Desktop\Link to dissertation\presentation\new_images\bullet_col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52572"/>
            <a:ext cx="2949575" cy="66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5" name="Picture 3" descr="\\VBOXSVR\Desktop\Link to dissertation\presentation\new_images\bullet_heigh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5391"/>
            <a:ext cx="2949575" cy="90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97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490" name="Picture 2" descr="\\VBOXSVR\Desktop\Link to dissertation\presentation\new_images\bullet_construction_annotat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19050"/>
            <a:ext cx="8028068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1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\\VBOXSVR\Desktop\Link to dissertation\presentation\new_images\2012_03_30_fake_budget_with_labels_and_scatter_pl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05" y="0"/>
            <a:ext cx="9183005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-24669" y="266700"/>
            <a:ext cx="2057400" cy="1905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2133600" y="283420"/>
            <a:ext cx="6997700" cy="1905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21768" y="2193902"/>
            <a:ext cx="6997700" cy="3330598"/>
          </a:xfrm>
          <a:prstGeom prst="roundRect">
            <a:avLst>
              <a:gd name="adj" fmla="val 79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0" y="3009900"/>
            <a:ext cx="1676400" cy="1676400"/>
          </a:xfrm>
          <a:prstGeom prst="roundRect">
            <a:avLst>
              <a:gd name="adj" fmla="val 88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8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\\VBOXSVR\Desktop\Link to dissertation\presentation\new_images\scatterpl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9" y="190500"/>
            <a:ext cx="6037871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66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…and we are really good with them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22" name="Picture 2" descr="\\Vboxsvr\desktop\Link to dissertation_proposal\presentation\images\trees_examples\tree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38300"/>
            <a:ext cx="3511552" cy="1828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00200" y="37719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Visualizing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943600" y="3771900"/>
            <a:ext cx="1171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Navigating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3467100"/>
            <a:ext cx="22172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/>
              <a:t>SpaceTree</a:t>
            </a:r>
            <a:r>
              <a:rPr lang="en-US" sz="800" dirty="0" smtClean="0"/>
              <a:t> [</a:t>
            </a:r>
            <a:r>
              <a:rPr lang="en-US" sz="800" dirty="0" err="1" smtClean="0"/>
              <a:t>Plaisant</a:t>
            </a:r>
            <a:r>
              <a:rPr lang="en-US" sz="800" dirty="0"/>
              <a:t>, </a:t>
            </a:r>
            <a:r>
              <a:rPr lang="en-US" sz="800" dirty="0" smtClean="0"/>
              <a:t> </a:t>
            </a:r>
            <a:r>
              <a:rPr lang="en-US" sz="800" dirty="0" err="1" smtClean="0"/>
              <a:t>Grosjean</a:t>
            </a:r>
            <a:r>
              <a:rPr lang="en-US" sz="800" dirty="0" smtClean="0"/>
              <a:t> &amp; </a:t>
            </a:r>
            <a:r>
              <a:rPr lang="en-US" sz="800" dirty="0" err="1" smtClean="0"/>
              <a:t>Bederson</a:t>
            </a:r>
            <a:r>
              <a:rPr lang="en-US" sz="800" dirty="0" smtClean="0"/>
              <a:t> 1998]</a:t>
            </a:r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3467100"/>
            <a:ext cx="19367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/>
              <a:t>TreeMaps</a:t>
            </a:r>
            <a:r>
              <a:rPr lang="en-US" sz="800" dirty="0" smtClean="0"/>
              <a:t> [Johnson &amp; </a:t>
            </a:r>
            <a:r>
              <a:rPr lang="en-US" sz="800" dirty="0" err="1" smtClean="0"/>
              <a:t>Shneiderman</a:t>
            </a:r>
            <a:r>
              <a:rPr lang="en-US" sz="800" dirty="0" smtClean="0"/>
              <a:t> 1991]</a:t>
            </a:r>
            <a:endParaRPr lang="en-US" sz="800" dirty="0"/>
          </a:p>
        </p:txBody>
      </p:sp>
      <p:sp>
        <p:nvSpPr>
          <p:cNvPr id="9" name="Rectangle 8"/>
          <p:cNvSpPr/>
          <p:nvPr/>
        </p:nvSpPr>
        <p:spPr>
          <a:xfrm>
            <a:off x="1066800" y="4762500"/>
            <a:ext cx="2570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Storing, Computing, etc…</a:t>
            </a:r>
            <a:endParaRPr lang="en-US" dirty="0"/>
          </a:p>
        </p:txBody>
      </p:sp>
      <p:pic>
        <p:nvPicPr>
          <p:cNvPr id="1027" name="Picture 3" descr="\\VBOXSVR\Desktop\Link to dissertation\presentation\new_images\spaceTree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359" y="1638300"/>
            <a:ext cx="42408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476499"/>
            <a:ext cx="8229600" cy="2628637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“But, what if we want to see the changes in the budget for the last 20 years?”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41852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find what changed on one Tree over time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2313" y="2857499"/>
            <a:ext cx="7772400" cy="814917"/>
          </a:xfrm>
          <a:solidFill>
            <a:srgbClr val="FFFFFF">
              <a:alpha val="60000"/>
            </a:srgbClr>
          </a:solidFill>
        </p:spPr>
        <p:txBody>
          <a:bodyPr/>
          <a:lstStyle/>
          <a:p>
            <a:r>
              <a:rPr lang="en-US" dirty="0"/>
              <a:t>Comparing one tree over multiple points in time with node values and created and removed nodes </a:t>
            </a:r>
          </a:p>
        </p:txBody>
      </p:sp>
    </p:spTree>
    <p:extLst>
      <p:ext uri="{BB962C8B-B14F-4D97-AF65-F5344CB8AC3E}">
        <p14:creationId xmlns:p14="http://schemas.microsoft.com/office/powerpoint/2010/main" val="380396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\\VBOXSVR\Desktop\Link to dissertation\presentation\new_images\bullet_bea_agenci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44" y="1257300"/>
            <a:ext cx="4274756" cy="361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\\VBOXSVR\Desktop\Link to dissertation\presentation\new_images\stemview_bea_agenci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504" y="1257300"/>
            <a:ext cx="4106496" cy="347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1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 descr="\\VBOXSVR\Desktop\Link to dissertation\presentation\new_images\2013_03_29_Budget_2013_report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5014"/>
            <a:ext cx="9105900" cy="489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4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\\VBOXSVR\Desktop\Link to dissertation\presentation\new_images\Reporting_with_callou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491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8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67000" y="342900"/>
            <a:ext cx="3886200" cy="5118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 descr="\\VBOXSVR\Desktop\Link to dissertation\presentation\new_images\TreeVersity2_archite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2900"/>
            <a:ext cx="3886200" cy="511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31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13 Case </a:t>
            </a:r>
            <a:r>
              <a:rPr lang="en-US" dirty="0"/>
              <a:t>Studies </a:t>
            </a:r>
            <a:r>
              <a:rPr lang="en-US" dirty="0" smtClean="0"/>
              <a:t>that </a:t>
            </a:r>
            <a:r>
              <a:rPr lang="en-US" dirty="0"/>
              <a:t>revealed strengths &amp; weaknesses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22313" y="3238499"/>
            <a:ext cx="7772400" cy="433917"/>
          </a:xfrm>
          <a:solidFill>
            <a:srgbClr val="FFFFFF">
              <a:alpha val="50196"/>
            </a:srgbClr>
          </a:solidFill>
        </p:spPr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13 case studies with 9 partners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9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89600"/>
              </p:ext>
            </p:extLst>
          </p:nvPr>
        </p:nvGraphicFramePr>
        <p:xfrm>
          <a:off x="152399" y="266700"/>
          <a:ext cx="8839201" cy="46699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2001"/>
                <a:gridCol w="1524000"/>
                <a:gridCol w="606966"/>
                <a:gridCol w="688434"/>
                <a:gridCol w="680357"/>
                <a:gridCol w="462643"/>
                <a:gridCol w="381000"/>
                <a:gridCol w="838200"/>
                <a:gridCol w="501075"/>
                <a:gridCol w="541022"/>
                <a:gridCol w="641212"/>
                <a:gridCol w="1212291"/>
              </a:tblGrid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Organization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Case Study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MILCS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Stage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Driving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Mode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TreeVersity</a:t>
                      </a:r>
                      <a:r>
                        <a:rPr lang="en-US" sz="1000" b="1" u="none" strike="noStrike" dirty="0">
                          <a:effectLst/>
                        </a:rPr>
                        <a:t/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Version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Data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Size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Time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Points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Example</a:t>
                      </a:r>
                      <a:br>
                        <a:rPr lang="en-US" sz="1000" b="1" u="none" strike="noStrike">
                          <a:effectLst/>
                        </a:rPr>
                      </a:br>
                      <a:r>
                        <a:rPr lang="en-US" sz="1000" b="1" u="none" strike="noStrike">
                          <a:effectLst/>
                        </a:rPr>
                        <a:t>Tree Size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Number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 err="1">
                          <a:effectLst/>
                        </a:rPr>
                        <a:t>Attribs</a:t>
                      </a:r>
                      <a:r>
                        <a:rPr lang="en-US" sz="1000" b="1" u="none" strike="noStrike" dirty="0">
                          <a:effectLst/>
                        </a:rPr>
                        <a:t>.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Number</a:t>
                      </a:r>
                      <a:br>
                        <a:rPr lang="en-US" sz="1000" b="1" u="none" strike="noStrike">
                          <a:effectLst/>
                        </a:rPr>
                      </a:br>
                      <a:r>
                        <a:rPr lang="en-US" sz="1000" b="1" u="none" strike="noStrike">
                          <a:effectLst/>
                        </a:rPr>
                        <a:t>Vars.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Type of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Tree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Tree Comparison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Type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DOT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Airlines Budgets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216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187 (2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Dynamic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OMB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US. Federal Budget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 &amp; 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4,845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56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1,393 (4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DOT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TRB Publications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Early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Chauffeur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 &amp; 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52,135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8,012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674 (2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Dynamic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DOT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Nat. Trans. Library Publications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 &amp; 2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38,351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374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294 (3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Dynamic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DOT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Passengers flying in the US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 &amp; 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65,534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162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 smtClean="0">
                          <a:effectLst/>
                        </a:rPr>
                        <a:t>4,194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000" u="none" strike="noStrike" dirty="0" smtClean="0">
                          <a:effectLst/>
                        </a:rPr>
                        <a:t>(3 </a:t>
                      </a:r>
                      <a:r>
                        <a:rPr lang="en-US" sz="1000" u="none" strike="noStrike" dirty="0">
                          <a:effectLst/>
                        </a:rPr>
                        <a:t>Levels)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581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NCI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National Cancer Institute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1,716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13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101 (3 Levels)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Dynamic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2: non aggregated 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same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FDA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FDA Drug Adverse Effects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Mature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2,964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1,614 (4 Levels)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4: non aggregated 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UMD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UMD Budget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16,332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1,296 (3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UMD Bursar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UMD Students Information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Mature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Chauffeur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227,158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715 (5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219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eBay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eBay Product Sales Data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User-driven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63,098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5,443 (4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1: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same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CATT Lab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Transportation Bottleneck Data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User-driven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96,205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286 (3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Type 3: aggregated +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 different topology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IDB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Imports and Exports 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in the Americas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Early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User-driven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119,741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3,766 (4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Dynamic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Type 3: aggregated + </a:t>
                      </a:r>
                      <a:br>
                        <a:rPr lang="en-US" sz="1000" u="none" strike="noStrike" dirty="0">
                          <a:effectLst/>
                        </a:rPr>
                      </a:br>
                      <a:r>
                        <a:rPr lang="en-US" sz="1000" u="none" strike="noStrike" dirty="0">
                          <a:effectLst/>
                        </a:rPr>
                        <a:t> different topology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  <a:tr h="2379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DUTO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Blind Students in Colombia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Mature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User-driven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33,802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1,098 (3 Levels)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Mixed</a:t>
                      </a:r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Type 3: aggregated + </a:t>
                      </a:r>
                      <a:br>
                        <a:rPr lang="en-US" sz="1000" u="none" strike="noStrike" dirty="0">
                          <a:effectLst/>
                        </a:rPr>
                      </a:br>
                      <a:r>
                        <a:rPr lang="en-US" sz="1000" u="none" strike="noStrike" dirty="0">
                          <a:effectLst/>
                        </a:rPr>
                        <a:t> different topology</a:t>
                      </a:r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6998" marR="6998" marT="699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35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\\VBOXSVR\Desktop\Link to dissertation\presentation\new_images\sectorMap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723900"/>
            <a:ext cx="882788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3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\\VBOXSVR\Desktop\Link to dissertation\presentation\new_images\2013_03_29_FDA_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419100"/>
            <a:ext cx="9144000" cy="491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229600" cy="9525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Comparing trees is more complicated!</a:t>
            </a:r>
          </a:p>
        </p:txBody>
      </p:sp>
      <p:pic>
        <p:nvPicPr>
          <p:cNvPr id="82947" name="Picture 3" descr="\\VBOXSVR\aguerra\documentos\phd\dissertation_proposal\presentation\images\IMG_04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9550"/>
            <a:ext cx="9198275" cy="61340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4686300"/>
            <a:ext cx="594733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What about comparing them?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\\VBOXSVR\Desktop\Link to dissertation\presentation\new_images\exit_questionnaire_resul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342900"/>
            <a:ext cx="5372099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questionnaire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q1: For this particular case study </a:t>
            </a:r>
            <a:r>
              <a:rPr lang="en-US" dirty="0" err="1"/>
              <a:t>TreeVersity</a:t>
            </a:r>
            <a:r>
              <a:rPr lang="en-US" dirty="0"/>
              <a:t> was:</a:t>
            </a:r>
          </a:p>
          <a:p>
            <a:r>
              <a:rPr lang="en-US" dirty="0"/>
              <a:t>q2: In general the tool is likely to be:</a:t>
            </a:r>
          </a:p>
          <a:p>
            <a:r>
              <a:rPr lang="en-US" dirty="0"/>
              <a:t>q3: Did the reporting tool help direct your exploration?</a:t>
            </a:r>
          </a:p>
          <a:p>
            <a:r>
              <a:rPr lang="en-US" dirty="0"/>
              <a:t>q4: Did you find the </a:t>
            </a:r>
            <a:r>
              <a:rPr lang="en-US" dirty="0" err="1"/>
              <a:t>StemView</a:t>
            </a:r>
            <a:r>
              <a:rPr lang="en-US" dirty="0"/>
              <a:t> comprehensible?</a:t>
            </a:r>
          </a:p>
          <a:p>
            <a:r>
              <a:rPr lang="en-US" dirty="0"/>
              <a:t>q5: Did you find the Bullet comprehensible?</a:t>
            </a:r>
          </a:p>
          <a:p>
            <a:r>
              <a:rPr lang="en-US" dirty="0"/>
              <a:t>q6: Would you like to continue working with </a:t>
            </a:r>
            <a:r>
              <a:rPr lang="en-US" dirty="0" err="1"/>
              <a:t>Treeversity</a:t>
            </a:r>
            <a:r>
              <a:rPr lang="en-US" dirty="0"/>
              <a:t>?</a:t>
            </a:r>
          </a:p>
          <a:p>
            <a:r>
              <a:rPr lang="en-US" dirty="0"/>
              <a:t>q7: Would you be willing to install and use </a:t>
            </a:r>
            <a:r>
              <a:rPr lang="en-US" dirty="0" err="1"/>
              <a:t>Treeversity</a:t>
            </a:r>
            <a:r>
              <a:rPr lang="en-US" dirty="0"/>
              <a:t> on your own?</a:t>
            </a:r>
          </a:p>
          <a:p>
            <a:r>
              <a:rPr lang="en-US" dirty="0"/>
              <a:t>q8: How does this compare to your original expectations before starting with the tool.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58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76248" y="3554968"/>
            <a:ext cx="8323934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i="1"/>
            </a:lvl1pPr>
          </a:lstStyle>
          <a:p>
            <a:r>
              <a:rPr lang="en-US" dirty="0" smtClean="0"/>
              <a:t>“Numerous </a:t>
            </a:r>
            <a:r>
              <a:rPr lang="en-US" dirty="0"/>
              <a:t>examples of obvious, but heretofore unrevealed patterns were discovered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4400" y="2467570"/>
            <a:ext cx="7885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“I've </a:t>
            </a:r>
            <a:r>
              <a:rPr lang="en-US" i="1" dirty="0"/>
              <a:t>spent many hours in color coded Excel files </a:t>
            </a:r>
            <a:r>
              <a:rPr lang="en-US" i="1" dirty="0" smtClean="0"/>
              <a:t>expressing </a:t>
            </a:r>
            <a:r>
              <a:rPr lang="en-US" i="1" dirty="0"/>
              <a:t>changes at query and category levels. The visualization and what changed views made this process much more efficient and easier to share</a:t>
            </a:r>
            <a:r>
              <a:rPr lang="en-US" i="1" dirty="0" smtClean="0"/>
              <a:t>.”</a:t>
            </a:r>
            <a:endParaRPr lang="en-US" i="1" dirty="0"/>
          </a:p>
        </p:txBody>
      </p:sp>
      <p:sp>
        <p:nvSpPr>
          <p:cNvPr id="12" name="Rectangle 11"/>
          <p:cNvSpPr/>
          <p:nvPr/>
        </p:nvSpPr>
        <p:spPr>
          <a:xfrm>
            <a:off x="476248" y="1257300"/>
            <a:ext cx="8103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</a:t>
            </a:r>
            <a:r>
              <a:rPr lang="en-US" i="1" dirty="0" err="1" smtClean="0"/>
              <a:t>TreeVersity</a:t>
            </a:r>
            <a:r>
              <a:rPr lang="en-US" i="1" dirty="0" smtClean="0"/>
              <a:t> </a:t>
            </a:r>
            <a:r>
              <a:rPr lang="en-US" i="1" dirty="0"/>
              <a:t>easily showed us multi-years of the data in a graphical form at once without having to download the data into excel and create graphics. We can do that analysis now, but </a:t>
            </a:r>
            <a:r>
              <a:rPr lang="en-US" i="1" dirty="0" err="1"/>
              <a:t>TreeVersity</a:t>
            </a:r>
            <a:r>
              <a:rPr lang="en-US" i="1" dirty="0"/>
              <a:t> was much quicker</a:t>
            </a:r>
            <a:r>
              <a:rPr lang="en-US" i="1" dirty="0" smtClean="0"/>
              <a:t>.”</a:t>
            </a:r>
            <a:endParaRPr lang="en-US" i="1" dirty="0"/>
          </a:p>
        </p:txBody>
      </p:sp>
      <p:sp>
        <p:nvSpPr>
          <p:cNvPr id="13" name="Rectangle 12"/>
          <p:cNvSpPr/>
          <p:nvPr/>
        </p:nvSpPr>
        <p:spPr>
          <a:xfrm>
            <a:off x="3401433" y="495300"/>
            <a:ext cx="5398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“The </a:t>
            </a:r>
            <a:r>
              <a:rPr lang="en-US" i="1" dirty="0"/>
              <a:t>work I can achieve with </a:t>
            </a:r>
            <a:r>
              <a:rPr lang="en-US" i="1" dirty="0" err="1"/>
              <a:t>TreeVersity</a:t>
            </a:r>
            <a:r>
              <a:rPr lang="en-US" i="1" dirty="0"/>
              <a:t> is equivalent to years of analysis with our previous </a:t>
            </a:r>
            <a:r>
              <a:rPr lang="en-US" i="1" dirty="0" smtClean="0"/>
              <a:t>methods”</a:t>
            </a:r>
            <a:endParaRPr lang="en-US" i="1" dirty="0"/>
          </a:p>
        </p:txBody>
      </p:sp>
      <p:sp>
        <p:nvSpPr>
          <p:cNvPr id="14" name="Rectangle 13"/>
          <p:cNvSpPr/>
          <p:nvPr/>
        </p:nvSpPr>
        <p:spPr>
          <a:xfrm>
            <a:off x="2189830" y="4533900"/>
            <a:ext cx="6610352" cy="64633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/>
              <a:t>“We </a:t>
            </a:r>
            <a:r>
              <a:rPr lang="en-US" i="1" dirty="0"/>
              <a:t>use Hyperion and excel for analysis.  </a:t>
            </a:r>
            <a:r>
              <a:rPr lang="en-US" i="1" dirty="0" smtClean="0"/>
              <a:t>However</a:t>
            </a:r>
            <a:r>
              <a:rPr lang="en-US" i="1" dirty="0"/>
              <a:t>, </a:t>
            </a:r>
            <a:r>
              <a:rPr lang="en-US" i="1" dirty="0" err="1"/>
              <a:t>TreeVersity</a:t>
            </a:r>
            <a:r>
              <a:rPr lang="en-US" i="1" dirty="0"/>
              <a:t> made it much easier to see multi-year trends</a:t>
            </a:r>
            <a:r>
              <a:rPr lang="en-US" i="1" dirty="0" smtClean="0"/>
              <a:t>.”</a:t>
            </a:r>
            <a:endParaRPr 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1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Wrapping up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8522" y="800100"/>
            <a:ext cx="8076122" cy="52322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800" b="1" dirty="0"/>
              <a:t>Design of the Bullet + Implementation on </a:t>
            </a:r>
            <a:r>
              <a:rPr lang="en-US" sz="2800" b="1" dirty="0" err="1" smtClean="0"/>
              <a:t>TreeVersity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522" y="2171700"/>
            <a:ext cx="8230677" cy="138499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/>
              <a:t>Design of the </a:t>
            </a:r>
            <a:r>
              <a:rPr lang="en-US" sz="2800" b="1" dirty="0" err="1"/>
              <a:t>StemView</a:t>
            </a:r>
            <a:r>
              <a:rPr lang="en-US" sz="2800" b="1" dirty="0"/>
              <a:t> + Implementation on TreeVersity2. Design and implementation of the Reporting Tool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sp>
        <p:nvSpPr>
          <p:cNvPr id="8" name="Rectangle 7"/>
          <p:cNvSpPr/>
          <p:nvPr/>
        </p:nvSpPr>
        <p:spPr>
          <a:xfrm>
            <a:off x="608523" y="4315480"/>
            <a:ext cx="8230676" cy="52322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r>
              <a:rPr lang="en-US" sz="2800" b="1" dirty="0"/>
              <a:t>13 Case Studies that revealed strengths &amp; weaknesses</a:t>
            </a:r>
          </a:p>
        </p:txBody>
      </p:sp>
    </p:spTree>
    <p:extLst>
      <p:ext uri="{BB962C8B-B14F-4D97-AF65-F5344CB8AC3E}">
        <p14:creationId xmlns:p14="http://schemas.microsoft.com/office/powerpoint/2010/main" val="36224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050" i="1" dirty="0" smtClean="0"/>
              <a:t>Published</a:t>
            </a:r>
          </a:p>
          <a:p>
            <a:r>
              <a:rPr lang="en-US" sz="1050" dirty="0" smtClean="0"/>
              <a:t>K</a:t>
            </a:r>
            <a:r>
              <a:rPr lang="en-US" sz="1050" dirty="0"/>
              <a:t>. </a:t>
            </a:r>
            <a:r>
              <a:rPr lang="en-US" sz="1050" dirty="0" err="1"/>
              <a:t>Wongsuphasawat</a:t>
            </a:r>
            <a:r>
              <a:rPr lang="en-US" sz="1050" dirty="0"/>
              <a:t>, J. A. Guerra Gómez, C. </a:t>
            </a:r>
            <a:r>
              <a:rPr lang="en-US" sz="1050" dirty="0" err="1"/>
              <a:t>Plaisant</a:t>
            </a:r>
            <a:r>
              <a:rPr lang="en-US" sz="1050" dirty="0"/>
              <a:t>, T. D. Wang, M. </a:t>
            </a:r>
            <a:r>
              <a:rPr lang="en-US" sz="1050" dirty="0" err="1"/>
              <a:t>Taieb-Maimon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</a:t>
            </a:r>
            <a:r>
              <a:rPr lang="en-US" sz="1050" dirty="0" err="1"/>
              <a:t>LifeFlow</a:t>
            </a:r>
            <a:r>
              <a:rPr lang="en-US" sz="1050" dirty="0"/>
              <a:t>: visualizing an overview of event sequences,” in Proceedings of the 2011 annual conference on Human factors in computing systems - </a:t>
            </a:r>
            <a:r>
              <a:rPr lang="en-US" sz="1050" b="1" dirty="0"/>
              <a:t>CHI  ’11</a:t>
            </a:r>
            <a:r>
              <a:rPr lang="en-US" sz="1050" dirty="0"/>
              <a:t>, 2011, p. 1747</a:t>
            </a:r>
            <a:r>
              <a:rPr lang="en-US" sz="1050" dirty="0" smtClean="0"/>
              <a:t>.</a:t>
            </a:r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K. </a:t>
            </a:r>
            <a:r>
              <a:rPr lang="en-US" sz="1050" dirty="0" err="1"/>
              <a:t>Wongsuphasawat</a:t>
            </a:r>
            <a:r>
              <a:rPr lang="en-US" sz="1050" dirty="0"/>
              <a:t>, T. D. Wang, M. L. Pack, and C. </a:t>
            </a:r>
            <a:r>
              <a:rPr lang="en-US" sz="1050" dirty="0" err="1"/>
              <a:t>Plaisant</a:t>
            </a:r>
            <a:r>
              <a:rPr lang="en-US" sz="1050" dirty="0"/>
              <a:t>, “Analyzing incident management event sequences with interactive visualization,” in Proceedings of the </a:t>
            </a:r>
            <a:r>
              <a:rPr lang="en-US" sz="1050" b="1" dirty="0"/>
              <a:t>Transportation Research Board </a:t>
            </a:r>
            <a:r>
              <a:rPr lang="en-US" sz="1050" dirty="0"/>
              <a:t>90th annual meeting, The National Academies, </a:t>
            </a:r>
            <a:r>
              <a:rPr lang="en-US" sz="1050" b="1" dirty="0"/>
              <a:t>2011</a:t>
            </a:r>
            <a:r>
              <a:rPr lang="en-US" sz="1050" dirty="0" smtClean="0"/>
              <a:t>.</a:t>
            </a:r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A. Buck-Coleman, C. </a:t>
            </a:r>
            <a:r>
              <a:rPr lang="en-US" sz="1050" dirty="0" err="1"/>
              <a:t>Plaisant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</a:t>
            </a:r>
            <a:r>
              <a:rPr lang="en-US" sz="1050" dirty="0" err="1"/>
              <a:t>TreeVersity</a:t>
            </a:r>
            <a:r>
              <a:rPr lang="en-US" sz="1050" dirty="0"/>
              <a:t>: Comparing tree structures by topology and node’s attributes differences,” in Visual Analytics Science and Technology </a:t>
            </a:r>
            <a:r>
              <a:rPr lang="en-US" sz="1050" b="1" dirty="0"/>
              <a:t>(VAST), 2011</a:t>
            </a:r>
            <a:r>
              <a:rPr lang="en-US" sz="1050" dirty="0"/>
              <a:t> IEEE Conference on, 2011.</a:t>
            </a:r>
            <a:endParaRPr lang="en-US" sz="1050" dirty="0" smtClean="0"/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A. </a:t>
            </a:r>
            <a:r>
              <a:rPr lang="en-US" sz="1050" dirty="0" smtClean="0"/>
              <a:t>Buck-</a:t>
            </a:r>
            <a:r>
              <a:rPr lang="en-US" sz="1050" dirty="0"/>
              <a:t>C</a:t>
            </a:r>
            <a:r>
              <a:rPr lang="en-US" sz="1050" dirty="0" smtClean="0"/>
              <a:t>oleman</a:t>
            </a:r>
            <a:r>
              <a:rPr lang="en-US" sz="1050" dirty="0"/>
              <a:t>, C. </a:t>
            </a:r>
            <a:r>
              <a:rPr lang="en-US" sz="1050" dirty="0" err="1"/>
              <a:t>Plaisant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</a:t>
            </a:r>
            <a:r>
              <a:rPr lang="en-US" sz="1050" dirty="0" err="1"/>
              <a:t>TreeVersity</a:t>
            </a:r>
            <a:r>
              <a:rPr lang="en-US" sz="1050" dirty="0"/>
              <a:t>: Visualizing Hierarchal Data for Value with Topology Changes,” in Proceedings of the </a:t>
            </a:r>
            <a:r>
              <a:rPr lang="en-US" sz="1050" b="1" dirty="0"/>
              <a:t>Digital Research Society 2012</a:t>
            </a:r>
            <a:r>
              <a:rPr lang="en-US" sz="1050" dirty="0"/>
              <a:t>: Bangkok </a:t>
            </a:r>
            <a:r>
              <a:rPr lang="en-US" sz="1050" dirty="0" err="1"/>
              <a:t>Vol</a:t>
            </a:r>
            <a:r>
              <a:rPr lang="en-US" sz="1050" dirty="0"/>
              <a:t> 2, 2012, no. July, pp. 640–653.</a:t>
            </a:r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A. Buck-Coleman, M. L. Pack, C. </a:t>
            </a:r>
            <a:r>
              <a:rPr lang="en-US" sz="1050" dirty="0" err="1"/>
              <a:t>Plaisant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</a:t>
            </a:r>
            <a:r>
              <a:rPr lang="en-US" sz="1050" dirty="0" err="1"/>
              <a:t>TreeVersity</a:t>
            </a:r>
            <a:r>
              <a:rPr lang="en-US" sz="1050" dirty="0"/>
              <a:t>: Interactive Visualizations for Comparing Hierarchical Data Sets,” in Proceedings of the 2013 </a:t>
            </a:r>
            <a:r>
              <a:rPr lang="en-US" sz="1050" b="1" dirty="0"/>
              <a:t>Transportation Research Board</a:t>
            </a:r>
            <a:r>
              <a:rPr lang="en-US" sz="1050" dirty="0"/>
              <a:t> Annual Meeting, </a:t>
            </a:r>
            <a:r>
              <a:rPr lang="en-US" sz="1050" b="1" dirty="0"/>
              <a:t>2013</a:t>
            </a:r>
            <a:r>
              <a:rPr lang="en-US" sz="1050" dirty="0"/>
              <a:t>. </a:t>
            </a:r>
            <a:r>
              <a:rPr lang="en-US" sz="1050" dirty="0" smtClean="0"/>
              <a:t>Recognized with the </a:t>
            </a:r>
            <a:r>
              <a:rPr lang="en-US" sz="1050" b="1" dirty="0" smtClean="0"/>
              <a:t>Greg </a:t>
            </a:r>
            <a:r>
              <a:rPr lang="en-US" sz="1050" b="1" dirty="0"/>
              <a:t>Herrington Award </a:t>
            </a:r>
            <a:r>
              <a:rPr lang="en-US" sz="1050" b="1" dirty="0" smtClean="0"/>
              <a:t>for </a:t>
            </a:r>
            <a:r>
              <a:rPr lang="en-US" sz="1050" b="1" dirty="0"/>
              <a:t>Excellence in Visualization </a:t>
            </a:r>
            <a:r>
              <a:rPr lang="en-US" sz="1050" b="1" dirty="0" smtClean="0"/>
              <a:t>Research</a:t>
            </a:r>
            <a:r>
              <a:rPr lang="en-US" sz="1050" dirty="0" smtClean="0"/>
              <a:t> by </a:t>
            </a:r>
            <a:r>
              <a:rPr lang="en-US" sz="1050" smtClean="0"/>
              <a:t>the TRB Visualization </a:t>
            </a:r>
            <a:r>
              <a:rPr lang="en-US" sz="1050" dirty="0"/>
              <a:t>in Transportation </a:t>
            </a:r>
            <a:r>
              <a:rPr lang="en-US" sz="1050" dirty="0" smtClean="0"/>
              <a:t>Committee.</a:t>
            </a:r>
          </a:p>
          <a:p>
            <a:r>
              <a:rPr lang="en-US" sz="1050" dirty="0" smtClean="0"/>
              <a:t>J. A. Guerra Gómez, M. L. Pack, C. </a:t>
            </a:r>
            <a:r>
              <a:rPr lang="en-US" sz="1050" dirty="0" err="1" smtClean="0"/>
              <a:t>Plaisant</a:t>
            </a:r>
            <a:r>
              <a:rPr lang="en-US" sz="1050" dirty="0" smtClean="0"/>
              <a:t>, and B. </a:t>
            </a:r>
            <a:r>
              <a:rPr lang="en-US" sz="1050" dirty="0" err="1" smtClean="0"/>
              <a:t>Shneiderman</a:t>
            </a:r>
            <a:r>
              <a:rPr lang="en-US" sz="1050" dirty="0" smtClean="0"/>
              <a:t>, “Visualizing changes over time in datasets using dynamic hierarchies,” HCIL Tech Report 2013-06, 2013. [Online]. Available: http://hcil2.cs.umd.edu/trs/2013-06/2013-06.pdf. </a:t>
            </a:r>
            <a:r>
              <a:rPr lang="en-US" sz="1050" b="1" dirty="0" smtClean="0"/>
              <a:t>(Under review </a:t>
            </a:r>
            <a:r>
              <a:rPr lang="en-US" sz="1050" b="1" dirty="0" err="1" smtClean="0"/>
              <a:t>VisWeek</a:t>
            </a:r>
            <a:r>
              <a:rPr lang="en-US" sz="1050" b="1" dirty="0" smtClean="0"/>
              <a:t> 2013</a:t>
            </a:r>
            <a:r>
              <a:rPr lang="en-US" sz="1050" dirty="0" smtClean="0"/>
              <a:t>) </a:t>
            </a:r>
          </a:p>
          <a:p>
            <a:pPr marL="0" indent="0">
              <a:buNone/>
            </a:pPr>
            <a:r>
              <a:rPr lang="en-US" sz="1050" i="1" dirty="0" smtClean="0"/>
              <a:t>Tech Reports</a:t>
            </a:r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“</a:t>
            </a:r>
            <a:r>
              <a:rPr lang="en-US" sz="1050" dirty="0" err="1"/>
              <a:t>MySocialTree</a:t>
            </a:r>
            <a:r>
              <a:rPr lang="en-US" sz="1050" dirty="0"/>
              <a:t>: Browsing the Facebook Feed Using Hierarchies,” HCIL Tech Report 2011-29, Dec-2011. [Online]. Available: http://hcil.cs.umd.edu/trs/2011-29/2011-29.pdf.</a:t>
            </a:r>
          </a:p>
          <a:p>
            <a:r>
              <a:rPr lang="en-US" sz="1050" dirty="0" smtClean="0"/>
              <a:t>J</a:t>
            </a:r>
            <a:r>
              <a:rPr lang="en-US" sz="1050" dirty="0"/>
              <a:t>. A. Guerra Gómez, A. Buck-Coleman, C. </a:t>
            </a:r>
            <a:r>
              <a:rPr lang="en-US" sz="1050" dirty="0" err="1"/>
              <a:t>Plaisant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“Interactive Visualizations for Comparing Two Trees With Structure and Node Value Changes,” HCIL Tech Report 2011-22, Sep-2011</a:t>
            </a:r>
            <a:r>
              <a:rPr lang="en-US" sz="1050" dirty="0" smtClean="0"/>
              <a:t>. [Online]. Available: http://hcil2.cs.umd.edu/trs/2011-22/2011-22.pdf.</a:t>
            </a:r>
          </a:p>
          <a:p>
            <a:r>
              <a:rPr lang="en-US" sz="1050" dirty="0"/>
              <a:t> J. A. Guerra-Gomez, A. Buck-Coleman, C. </a:t>
            </a:r>
            <a:r>
              <a:rPr lang="en-US" sz="1050" dirty="0" err="1"/>
              <a:t>Plaisant</a:t>
            </a:r>
            <a:r>
              <a:rPr lang="en-US" sz="1050" dirty="0"/>
              <a:t>, and B. </a:t>
            </a:r>
            <a:r>
              <a:rPr lang="en-US" sz="1050" dirty="0" err="1"/>
              <a:t>Shneiderman</a:t>
            </a:r>
            <a:r>
              <a:rPr lang="en-US" sz="1050" dirty="0"/>
              <a:t>, “</a:t>
            </a:r>
            <a:r>
              <a:rPr lang="en-US" sz="1050" dirty="0" err="1"/>
              <a:t>TreeVersity</a:t>
            </a:r>
            <a:r>
              <a:rPr lang="en-US" sz="1050" dirty="0"/>
              <a:t>: Interactive Visualizations for Comparing Two Trees with Structure and Node Value Changes,” HCIL Tech Report 2012-04, 2012. [Online]. Available: http://hcil2.cs.umd.edu/trs/2012-04/2012-04.pdf</a:t>
            </a:r>
            <a:r>
              <a:rPr lang="en-US" sz="1050" dirty="0" smtClean="0"/>
              <a:t>.</a:t>
            </a:r>
          </a:p>
          <a:p>
            <a:r>
              <a:rPr lang="en-US" sz="1050" dirty="0" smtClean="0"/>
              <a:t>J. A. Guerra Gómez, M. L. Pack, C. </a:t>
            </a:r>
            <a:r>
              <a:rPr lang="en-US" sz="1050" dirty="0" err="1" smtClean="0"/>
              <a:t>Plaisant</a:t>
            </a:r>
            <a:r>
              <a:rPr lang="en-US" sz="1050" dirty="0" smtClean="0"/>
              <a:t>, and B. </a:t>
            </a:r>
            <a:r>
              <a:rPr lang="en-US" sz="1050" dirty="0" err="1" smtClean="0"/>
              <a:t>Shneiderman</a:t>
            </a:r>
            <a:r>
              <a:rPr lang="en-US" sz="1050" dirty="0" smtClean="0"/>
              <a:t>, “Visualizing changes over time in datasets using dynamic hierarchies,” HCIL Tech Report 2013-06, 2013. [Online]. Available: http://hcil2.cs.umd.edu/trs/2013-06/2013-06.pdf.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65459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5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Set of nodes and links </a:t>
            </a:r>
            <a:r>
              <a:rPr lang="en-US" dirty="0"/>
              <a:t>that express the parent-to-child </a:t>
            </a:r>
            <a:r>
              <a:rPr lang="en-US" dirty="0" smtClean="0"/>
              <a:t>relationship.</a:t>
            </a:r>
          </a:p>
          <a:p>
            <a:r>
              <a:rPr lang="en-US" dirty="0" smtClean="0"/>
              <a:t>Where each node:</a:t>
            </a:r>
          </a:p>
          <a:p>
            <a:pPr lvl="1"/>
            <a:r>
              <a:rPr lang="en-US" dirty="0" smtClean="0"/>
              <a:t>Is </a:t>
            </a:r>
            <a:r>
              <a:rPr lang="en-US" dirty="0"/>
              <a:t>uniquely labeled in the </a:t>
            </a:r>
            <a:r>
              <a:rPr lang="en-US" dirty="0" smtClean="0"/>
              <a:t>tree.</a:t>
            </a:r>
          </a:p>
          <a:p>
            <a:pPr lvl="1"/>
            <a:r>
              <a:rPr lang="en-US" dirty="0" smtClean="0"/>
              <a:t>Contains </a:t>
            </a:r>
            <a:r>
              <a:rPr lang="en-US" dirty="0"/>
              <a:t>one or more numeric variables with values over </a:t>
            </a:r>
            <a:r>
              <a:rPr lang="en-US" dirty="0" smtClean="0"/>
              <a:t>time.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ontains </a:t>
            </a:r>
            <a:r>
              <a:rPr lang="en-US" dirty="0"/>
              <a:t>one or more categorical attributes that may have more than one value.</a:t>
            </a:r>
          </a:p>
        </p:txBody>
      </p:sp>
    </p:spTree>
    <p:extLst>
      <p:ext uri="{BB962C8B-B14F-4D97-AF65-F5344CB8AC3E}">
        <p14:creationId xmlns:p14="http://schemas.microsoft.com/office/powerpoint/2010/main" val="162102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Trees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255188" y="1333500"/>
            <a:ext cx="2819400" cy="4038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8118" y="1358325"/>
            <a:ext cx="1080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</a:rPr>
              <a:t>Fixed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83964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</a:t>
            </a:r>
            <a:endParaRPr lang="en-US" dirty="0"/>
          </a:p>
        </p:txBody>
      </p:sp>
      <p:pic>
        <p:nvPicPr>
          <p:cNvPr id="1026" name="Picture 2" descr="\\VBOXSVR\Desktop\Link to dissertation\presentation\new_images\tre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61260"/>
            <a:ext cx="1195388" cy="20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1000" y="356663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County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81000" y="42407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City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723900" y="3208972"/>
            <a:ext cx="0" cy="384096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23900" y="3935968"/>
            <a:ext cx="0" cy="384096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133993" y="1333500"/>
            <a:ext cx="2819400" cy="4038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3593" y="1334715"/>
            <a:ext cx="166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</a:rPr>
              <a:t>Dynamic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00693" y="283964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Gender</a:t>
            </a:r>
            <a:endParaRPr lang="en-US" dirty="0"/>
          </a:p>
        </p:txBody>
      </p:sp>
      <p:pic>
        <p:nvPicPr>
          <p:cNvPr id="20" name="Picture 2" descr="\\VBOXSVR\Desktop\Link to dissertation\presentation\new_images\tre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693" y="2461260"/>
            <a:ext cx="1195388" cy="20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400693" y="3566636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Ethnicity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400692" y="4240768"/>
            <a:ext cx="1175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Age range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857893" y="3208972"/>
            <a:ext cx="0" cy="384096"/>
          </a:xfrm>
          <a:prstGeom prst="straightConnector1">
            <a:avLst/>
          </a:prstGeom>
          <a:ln w="28575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864243" y="3921720"/>
            <a:ext cx="0" cy="384096"/>
          </a:xfrm>
          <a:prstGeom prst="straightConnector1">
            <a:avLst/>
          </a:prstGeom>
          <a:ln w="28575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6019800" y="1333500"/>
            <a:ext cx="2819400" cy="4038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4200" y="1332091"/>
            <a:ext cx="1250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</a:rPr>
              <a:t>Mixed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283964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Gender</a:t>
            </a:r>
            <a:endParaRPr lang="en-US" dirty="0"/>
          </a:p>
        </p:txBody>
      </p:sp>
      <p:pic>
        <p:nvPicPr>
          <p:cNvPr id="26" name="Picture 2" descr="\\VBOXSVR\Desktop\Link to dissertation\presentation\new_images\tre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461260"/>
            <a:ext cx="1195388" cy="20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248400" y="356663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248400" y="42407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City</a:t>
            </a:r>
            <a:endParaRPr lang="en-US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591300" y="3935968"/>
            <a:ext cx="0" cy="384096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591300" y="3208972"/>
            <a:ext cx="0" cy="384096"/>
          </a:xfrm>
          <a:prstGeom prst="straightConnector1">
            <a:avLst/>
          </a:prstGeom>
          <a:ln w="28575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06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828799" y="1432215"/>
            <a:ext cx="6817325" cy="3917369"/>
            <a:chOff x="1828799" y="1432215"/>
            <a:chExt cx="6817325" cy="3917369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1828799" y="3334821"/>
              <a:ext cx="6817325" cy="11402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V="1">
              <a:off x="4330700" y="1432215"/>
              <a:ext cx="0" cy="3917369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ounded Rectangle 22"/>
          <p:cNvSpPr/>
          <p:nvPr/>
        </p:nvSpPr>
        <p:spPr>
          <a:xfrm>
            <a:off x="4267200" y="1638300"/>
            <a:ext cx="4191000" cy="3429000"/>
          </a:xfrm>
          <a:prstGeom prst="roundRect">
            <a:avLst>
              <a:gd name="adj" fmla="val 6037"/>
            </a:avLst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286000" y="1714500"/>
            <a:ext cx="4114800" cy="3276600"/>
            <a:chOff x="2286000" y="1714500"/>
            <a:chExt cx="4114800" cy="3276600"/>
          </a:xfrm>
          <a:solidFill>
            <a:srgbClr val="C0504D"/>
          </a:solidFill>
        </p:grpSpPr>
        <p:sp>
          <p:nvSpPr>
            <p:cNvPr id="25" name="Rounded Rectangle 24"/>
            <p:cNvSpPr/>
            <p:nvPr/>
          </p:nvSpPr>
          <p:spPr>
            <a:xfrm>
              <a:off x="4267200" y="1714500"/>
              <a:ext cx="2133600" cy="1676400"/>
            </a:xfrm>
            <a:prstGeom prst="roundRect">
              <a:avLst>
                <a:gd name="adj" fmla="val 60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286000" y="3314700"/>
              <a:ext cx="2133600" cy="1676400"/>
            </a:xfrm>
            <a:prstGeom prst="roundRect">
              <a:avLst>
                <a:gd name="adj" fmla="val 60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4267200" y="3314700"/>
            <a:ext cx="2133600" cy="1676400"/>
          </a:xfrm>
          <a:prstGeom prst="roundRect">
            <a:avLst>
              <a:gd name="adj" fmla="val 6037"/>
            </a:avLst>
          </a:prstGeom>
          <a:solidFill>
            <a:srgbClr val="77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7522" name="Picture 2" descr="\\VBOXSVR\aguerra\documentos\phd\dissertation_proposal\presentation\images\problemType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9504" y="3390900"/>
            <a:ext cx="1956296" cy="1524000"/>
          </a:xfrm>
          <a:prstGeom prst="rect">
            <a:avLst/>
          </a:prstGeom>
          <a:noFill/>
        </p:spPr>
      </p:pic>
      <p:pic>
        <p:nvPicPr>
          <p:cNvPr id="107523" name="Picture 3" descr="\\VBOXSVR\aguerra\documentos\phd\dissertation_proposal\presentation\images\problemType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7104" y="3390900"/>
            <a:ext cx="1956296" cy="1524000"/>
          </a:xfrm>
          <a:prstGeom prst="rect">
            <a:avLst/>
          </a:prstGeom>
          <a:noFill/>
        </p:spPr>
      </p:pic>
      <p:pic>
        <p:nvPicPr>
          <p:cNvPr id="107524" name="Picture 4" descr="\\VBOXSVR\aguerra\documentos\phd\dissertation_proposal\presentation\images\problemType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8304" y="1790700"/>
            <a:ext cx="1956296" cy="1524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04800" y="266700"/>
            <a:ext cx="4480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Types of Tree Comparison</a:t>
            </a:r>
            <a:endParaRPr lang="en-US" sz="32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304800" y="964168"/>
            <a:ext cx="7779204" cy="4626352"/>
            <a:chOff x="304800" y="964168"/>
            <a:chExt cx="7779204" cy="4626352"/>
          </a:xfrm>
        </p:grpSpPr>
        <p:sp>
          <p:nvSpPr>
            <p:cNvPr id="11" name="TextBox 10"/>
            <p:cNvSpPr txBox="1"/>
            <p:nvPr/>
          </p:nvSpPr>
          <p:spPr>
            <a:xfrm>
              <a:off x="304800" y="3009900"/>
              <a:ext cx="10463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Topology</a:t>
              </a:r>
            </a:p>
            <a:p>
              <a:r>
                <a:rPr lang="en-US" b="1" dirty="0" smtClean="0"/>
                <a:t>changes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67200" y="964168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Node value changes</a:t>
              </a:r>
              <a:endParaRPr lang="en-US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28800" y="2247900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28800" y="39243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Yes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24200" y="1345168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19800" y="13451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Yes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0" y="5067300"/>
              <a:ext cx="15227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Leaf values</a:t>
              </a:r>
            </a:p>
            <a:p>
              <a:pPr algn="ctr"/>
              <a:r>
                <a:rPr lang="en-US" sz="1400" dirty="0" smtClean="0"/>
                <a:t>(aggregated trees)</a:t>
              </a:r>
              <a:endParaRPr lang="en-US" sz="1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53200" y="5067300"/>
              <a:ext cx="1530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Values in all nodes</a:t>
              </a:r>
            </a:p>
          </p:txBody>
        </p:sp>
      </p:grpSp>
      <p:pic>
        <p:nvPicPr>
          <p:cNvPr id="32" name="Picture 5" descr="\\VBOXSVR\aguerra\documentos\phd\dissertation_proposal\presentation\images\problemType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5080" y="1790700"/>
            <a:ext cx="1956296" cy="1524000"/>
          </a:xfrm>
          <a:prstGeom prst="rect">
            <a:avLst/>
          </a:prstGeom>
          <a:noFill/>
        </p:spPr>
      </p:pic>
      <p:pic>
        <p:nvPicPr>
          <p:cNvPr id="31" name="Picture 6" descr="\\VBOXSVR\aguerra\documentos\phd\dissertation_proposal\presentation\images\problemType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70832" y="3390900"/>
            <a:ext cx="1956296" cy="1524000"/>
          </a:xfrm>
          <a:prstGeom prst="rect">
            <a:avLst/>
          </a:prstGeom>
          <a:noFill/>
        </p:spPr>
      </p:pic>
      <p:grpSp>
        <p:nvGrpSpPr>
          <p:cNvPr id="33" name="Group 32"/>
          <p:cNvGrpSpPr/>
          <p:nvPr/>
        </p:nvGrpSpPr>
        <p:grpSpPr>
          <a:xfrm>
            <a:off x="7890469" y="3099811"/>
            <a:ext cx="797525" cy="1959869"/>
            <a:chOff x="8084738" y="1692452"/>
            <a:chExt cx="797525" cy="1959869"/>
          </a:xfrm>
        </p:grpSpPr>
        <p:sp>
          <p:nvSpPr>
            <p:cNvPr id="21" name="Rectangle 20"/>
            <p:cNvSpPr/>
            <p:nvPr/>
          </p:nvSpPr>
          <p:spPr>
            <a:xfrm>
              <a:off x="8084738" y="3252211"/>
              <a:ext cx="75565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000" b="1" cap="none" spc="0" dirty="0" smtClean="0">
                  <a:ln/>
                  <a:solidFill>
                    <a:schemeClr val="accent3"/>
                  </a:solidFill>
                  <a:effectLst/>
                </a:rPr>
                <a:t>New!</a:t>
              </a:r>
              <a:endParaRPr lang="en-US" sz="20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126607" y="1692452"/>
              <a:ext cx="75565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000" b="1" cap="none" spc="0" dirty="0" smtClean="0">
                  <a:ln/>
                  <a:solidFill>
                    <a:schemeClr val="accent3"/>
                  </a:solidFill>
                  <a:effectLst/>
                </a:rPr>
                <a:t>New!</a:t>
              </a:r>
              <a:endParaRPr lang="en-US" sz="20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04800" y="952500"/>
            <a:ext cx="2439039" cy="307777"/>
            <a:chOff x="304800" y="952500"/>
            <a:chExt cx="2439039" cy="307777"/>
          </a:xfrm>
        </p:grpSpPr>
        <p:sp>
          <p:nvSpPr>
            <p:cNvPr id="37" name="Rounded Rectangle 36"/>
            <p:cNvSpPr/>
            <p:nvPr/>
          </p:nvSpPr>
          <p:spPr>
            <a:xfrm>
              <a:off x="304800" y="986645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9600" y="952500"/>
              <a:ext cx="21342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Addressed by related </a:t>
              </a:r>
              <a:r>
                <a:rPr lang="en-US" sz="1400" dirty="0"/>
                <a:t>w</a:t>
              </a:r>
              <a:r>
                <a:rPr lang="en-US" sz="1400" dirty="0" smtClean="0"/>
                <a:t>ork</a:t>
              </a:r>
              <a:endParaRPr lang="en-US" sz="1400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4800" y="1257300"/>
            <a:ext cx="3053951" cy="307777"/>
            <a:chOff x="304800" y="1257300"/>
            <a:chExt cx="3053951" cy="307777"/>
          </a:xfrm>
        </p:grpSpPr>
        <p:sp>
          <p:nvSpPr>
            <p:cNvPr id="39" name="Rounded Rectangle 38"/>
            <p:cNvSpPr/>
            <p:nvPr/>
          </p:nvSpPr>
          <p:spPr>
            <a:xfrm>
              <a:off x="304800" y="1291445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rgbClr val="7793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9600" y="1257300"/>
              <a:ext cx="2749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Partially addressed by related work</a:t>
              </a:r>
              <a:endParaRPr lang="en-US" sz="140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4800" y="1559123"/>
            <a:ext cx="2328174" cy="307777"/>
            <a:chOff x="304800" y="1559123"/>
            <a:chExt cx="2328174" cy="307777"/>
          </a:xfrm>
        </p:grpSpPr>
        <p:sp>
          <p:nvSpPr>
            <p:cNvPr id="41" name="Rounded Rectangle 40"/>
            <p:cNvSpPr/>
            <p:nvPr/>
          </p:nvSpPr>
          <p:spPr>
            <a:xfrm>
              <a:off x="304800" y="1593268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rgbClr val="4F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9600" y="1559123"/>
              <a:ext cx="20233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Addressed by </a:t>
              </a:r>
              <a:r>
                <a:rPr lang="en-US" sz="1400" dirty="0" err="1" smtClean="0"/>
                <a:t>TreeVersity</a:t>
              </a:r>
              <a:endParaRPr lang="en-US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 smtClean="0"/>
              <a:t>How to compare two trees?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/>
              <a:t>Comparing two trees using node values and created and removed nodes</a:t>
            </a:r>
          </a:p>
        </p:txBody>
      </p:sp>
    </p:spTree>
    <p:extLst>
      <p:ext uri="{BB962C8B-B14F-4D97-AF65-F5344CB8AC3E}">
        <p14:creationId xmlns:p14="http://schemas.microsoft.com/office/powerpoint/2010/main" val="15479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5857</TotalTime>
  <Words>1550</Words>
  <Application>Microsoft Office PowerPoint</Application>
  <PresentationFormat>On-screen Show (16:10)</PresentationFormat>
  <Paragraphs>314</Paragraphs>
  <Slides>44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1_Office Theme</vt:lpstr>
      <vt:lpstr>2_Office Theme</vt:lpstr>
      <vt:lpstr>3_Office Theme</vt:lpstr>
      <vt:lpstr>4_Office Theme</vt:lpstr>
      <vt:lpstr>Visualizing changes over time in datasets using dynamic hierarchies</vt:lpstr>
      <vt:lpstr>Trees are everywhere…</vt:lpstr>
      <vt:lpstr>…and we are really good with them</vt:lpstr>
      <vt:lpstr>Comparing trees is more complicated!</vt:lpstr>
      <vt:lpstr>Definitions</vt:lpstr>
      <vt:lpstr>Tree</vt:lpstr>
      <vt:lpstr>Types of Trees</vt:lpstr>
      <vt:lpstr>PowerPoint Presentation</vt:lpstr>
      <vt:lpstr>How to compare two trees?</vt:lpstr>
      <vt:lpstr>PowerPoint Presentation</vt:lpstr>
      <vt:lpstr>The StemView</vt:lpstr>
      <vt:lpstr>The StemView</vt:lpstr>
      <vt:lpstr>PowerPoint Presentation</vt:lpstr>
      <vt:lpstr>PowerPoint Presentation</vt:lpstr>
      <vt:lpstr>PowerPoint Presentation</vt:lpstr>
      <vt:lpstr>PowerPoint Presentation</vt:lpstr>
      <vt:lpstr>Þ</vt:lpstr>
      <vt:lpstr>Acknowledgements</vt:lpstr>
      <vt:lpstr>Thank you!</vt:lpstr>
      <vt:lpstr>Backup slides</vt:lpstr>
      <vt:lpstr>PowerPoint Presentation</vt:lpstr>
      <vt:lpstr>Summary</vt:lpstr>
      <vt:lpstr>PowerPoint Presentation</vt:lpstr>
      <vt:lpstr>PowerPoint Presentation</vt:lpstr>
      <vt:lpstr>PowerPoint Presentation</vt:lpstr>
      <vt:lpstr>Visualization Technique: the Bullet</vt:lpstr>
      <vt:lpstr>PowerPoint Presentation</vt:lpstr>
      <vt:lpstr>PowerPoint Presentation</vt:lpstr>
      <vt:lpstr>PowerPoint Presentation</vt:lpstr>
      <vt:lpstr>PowerPoint Presentation</vt:lpstr>
      <vt:lpstr>How to find what changed on one Tree over time</vt:lpstr>
      <vt:lpstr>PowerPoint Presentation</vt:lpstr>
      <vt:lpstr>PowerPoint Presentation</vt:lpstr>
      <vt:lpstr>PowerPoint Presentation</vt:lpstr>
      <vt:lpstr>PowerPoint Presentation</vt:lpstr>
      <vt:lpstr>13 Case Studies that revealed strengths &amp; weaknesses </vt:lpstr>
      <vt:lpstr>PowerPoint Presentation</vt:lpstr>
      <vt:lpstr>PowerPoint Presentation</vt:lpstr>
      <vt:lpstr>PowerPoint Presentation</vt:lpstr>
      <vt:lpstr>Exit questionnaire</vt:lpstr>
      <vt:lpstr>PowerPoint Presentation</vt:lpstr>
      <vt:lpstr>Wrapping up</vt:lpstr>
      <vt:lpstr>PowerPoint Presentation</vt:lpstr>
      <vt:lpstr>Publications</vt:lpstr>
    </vt:vector>
  </TitlesOfParts>
  <Company>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Alexis Guerra Gómez</dc:creator>
  <cp:lastModifiedBy>test</cp:lastModifiedBy>
  <cp:revision>213</cp:revision>
  <dcterms:created xsi:type="dcterms:W3CDTF">2012-02-07T01:23:07Z</dcterms:created>
  <dcterms:modified xsi:type="dcterms:W3CDTF">2013-05-22T18:44:14Z</dcterms:modified>
</cp:coreProperties>
</file>