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2" r:id="rId7"/>
    <p:sldId id="277" r:id="rId8"/>
    <p:sldId id="278" r:id="rId9"/>
    <p:sldId id="279" r:id="rId10"/>
    <p:sldId id="280" r:id="rId11"/>
    <p:sldId id="264" r:id="rId12"/>
    <p:sldId id="281" r:id="rId13"/>
    <p:sldId id="265" r:id="rId14"/>
    <p:sldId id="282" r:id="rId15"/>
    <p:sldId id="283" r:id="rId16"/>
    <p:sldId id="266" r:id="rId17"/>
    <p:sldId id="267" r:id="rId18"/>
    <p:sldId id="284" r:id="rId19"/>
    <p:sldId id="285" r:id="rId20"/>
    <p:sldId id="286" r:id="rId21"/>
    <p:sldId id="268" r:id="rId22"/>
    <p:sldId id="296" r:id="rId23"/>
    <p:sldId id="270" r:id="rId24"/>
    <p:sldId id="269" r:id="rId25"/>
    <p:sldId id="287" r:id="rId26"/>
    <p:sldId id="306" r:id="rId27"/>
    <p:sldId id="302" r:id="rId28"/>
    <p:sldId id="303" r:id="rId29"/>
    <p:sldId id="304" r:id="rId30"/>
    <p:sldId id="305" r:id="rId31"/>
    <p:sldId id="311" r:id="rId32"/>
    <p:sldId id="272" r:id="rId33"/>
    <p:sldId id="312" r:id="rId34"/>
    <p:sldId id="293" r:id="rId35"/>
    <p:sldId id="313" r:id="rId36"/>
    <p:sldId id="297" r:id="rId37"/>
    <p:sldId id="299" r:id="rId38"/>
    <p:sldId id="301" r:id="rId39"/>
    <p:sldId id="300" r:id="rId40"/>
    <p:sldId id="276" r:id="rId41"/>
    <p:sldId id="294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352" autoAdjust="0"/>
  </p:normalViewPr>
  <p:slideViewPr>
    <p:cSldViewPr>
      <p:cViewPr>
        <p:scale>
          <a:sx n="124" d="100"/>
          <a:sy n="124" d="100"/>
        </p:scale>
        <p:origin x="-1242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BBB93-477B-4EE0-B6BE-7F14C72235C8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5FBBC-B14B-4EE5-9F2C-C00BE6A11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31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Donna: 61 </a:t>
            </a:r>
            <a:r>
              <a:rPr lang="en-US" dirty="0" err="1" smtClean="0"/>
              <a:t>yo</a:t>
            </a:r>
            <a:r>
              <a:rPr lang="en-US" dirty="0" smtClean="0"/>
              <a:t> woman, family history of cancer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4563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Health</a:t>
            </a:r>
            <a:r>
              <a:rPr lang="en-US" baseline="0" dirty="0" smtClean="0"/>
              <a:t> risks in implicit time frame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Commonly, explicit single point referenced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0748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Multiple</a:t>
            </a:r>
            <a:r>
              <a:rPr lang="en-US" baseline="0" dirty="0" smtClean="0"/>
              <a:t> points show change of same data point over time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Trend of risk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Lifetime context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074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Framing effects treatment choice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Feldman-Stewart and </a:t>
            </a:r>
            <a:r>
              <a:rPr lang="en-US" baseline="0" dirty="0" err="1" smtClean="0"/>
              <a:t>Brundage</a:t>
            </a:r>
            <a:r>
              <a:rPr lang="en-US" baseline="0" dirty="0" smtClean="0"/>
              <a:t>: survival rates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median survival times.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Most decision aids provide one data point, patients left to assemble pieces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010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Scientific</a:t>
            </a:r>
            <a:r>
              <a:rPr lang="en-US" baseline="0" dirty="0" smtClean="0"/>
              <a:t> Journals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Clinical Trials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Original sources too detailed and expert for typical patients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6339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Gail</a:t>
            </a:r>
            <a:r>
              <a:rPr lang="en-US" baseline="0" dirty="0" smtClean="0"/>
              <a:t> Model or Hughes Risk App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Empirically Derived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Can build interface to manipulate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6339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Self</a:t>
            </a:r>
            <a:r>
              <a:rPr lang="en-US" baseline="0" dirty="0" smtClean="0"/>
              <a:t>-Reported or Clinic Maintained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Interface to Search/Match Patients and Personalize</a:t>
            </a:r>
          </a:p>
          <a:p>
            <a:pPr marL="171450" indent="-1714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6339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Broad</a:t>
            </a:r>
            <a:r>
              <a:rPr lang="en-US" baseline="0" dirty="0" smtClean="0"/>
              <a:t> Audience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Patient experience may vary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3048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More</a:t>
            </a:r>
            <a:r>
              <a:rPr lang="en-US" baseline="0" dirty="0" smtClean="0"/>
              <a:t> Relevant to patient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Must avoid confusing patient if they build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3048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Easiest</a:t>
            </a:r>
            <a:r>
              <a:rPr lang="en-US" baseline="0" dirty="0" smtClean="0"/>
              <a:t> to produce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Graphics improve understanding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628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Patient</a:t>
            </a:r>
            <a:r>
              <a:rPr lang="en-US" baseline="0" dirty="0" smtClean="0"/>
              <a:t> Preferred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Affected by patient education, numeracy, </a:t>
            </a:r>
            <a:r>
              <a:rPr lang="en-US" baseline="0" dirty="0" err="1" smtClean="0"/>
              <a:t>graphicacy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62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Regular</a:t>
            </a:r>
            <a:r>
              <a:rPr lang="en-US" baseline="0" dirty="0" smtClean="0"/>
              <a:t> mammograms, exams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Tested by doc -&gt; BRCA1 gene mutation positive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2247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Animation</a:t>
            </a:r>
            <a:r>
              <a:rPr lang="en-US" baseline="0" dirty="0" smtClean="0"/>
              <a:t> reveals treatment effects or changes values of measurement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Patients need computer access/skills to 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628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Frequently</a:t>
            </a:r>
            <a:r>
              <a:rPr lang="en-US" baseline="0" dirty="0" smtClean="0"/>
              <a:t> used to drive animation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Animation shows effect of interaction on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628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Some</a:t>
            </a:r>
            <a:r>
              <a:rPr lang="en-US" baseline="0" dirty="0" smtClean="0"/>
              <a:t> examples easier to find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Binary, single measure, single time most common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Patients need more support comparing across decision aids even within same treatment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905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return to Donna</a:t>
            </a:r>
            <a:endParaRPr lang="en-US" baseline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Comparing two treatments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Preventative treatment strategy to consider short and long term impact.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Show side effects of treatments, their success rates, and how long other patients were in each treatment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BRCA1 positive women for accuracy.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Highlights the differences between treatments to overcome </a:t>
            </a:r>
            <a:r>
              <a:rPr lang="en-US" baseline="0" dirty="0" err="1" smtClean="0"/>
              <a:t>graphicacy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2626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Early prototype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Electronic Health Records as our data source (it can be used with a variety of conditions and personalized for Donna)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Go over pieces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153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Horizontal axis represents time with the years after treatment determining the length of the bars.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Shows content of health record, stops at average onset of Cancer (not death of patient</a:t>
            </a:r>
            <a:r>
              <a:rPr lang="en-US" baseline="0" dirty="0" smtClean="0"/>
              <a:t>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Medication records show 6 years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153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Vertical axis displays each treatment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Number of patients who chose a treatment decides the height of each bar.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153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Two major side effects called out in this data set.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Medication </a:t>
            </a:r>
            <a:r>
              <a:rPr lang="en-US" baseline="0" dirty="0" smtClean="0"/>
              <a:t>patients report minimal side effects.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153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Grey bars with bright red ends: patients developed cancer.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Bar height of cancer and side effect sized by patients reporting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1536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Green bars: Cancer free (most patients in medication or surgery)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Most patients who chose medication or surgery remain cancer free.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15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Donna collects into from doctor</a:t>
            </a:r>
            <a:r>
              <a:rPr lang="en-US" baseline="0" dirty="0" smtClean="0"/>
              <a:t> &amp; internet, finds it complicated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28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Now we add bars for other options, surgery and no treatment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No treatment is shortest bar, least popular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Surgery high reports of pain for two years but majority cancer free after 10 years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In </a:t>
            </a:r>
            <a:r>
              <a:rPr lang="en-US" baseline="0" dirty="0" smtClean="0"/>
              <a:t>overview: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multiple treatment options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multiple points of time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side effects and their duration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success rates of each treatment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Personalized to Donna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81536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Detailed view of treatments also available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226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In detailed view of treatments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Treatment popularity chart for context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Navigate with buttons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226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Vertical axis now includes patient counts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rescales for each treatment (graph always fills the vertical space, drawn on percentages).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2 patients have reported a side effect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16 of the 40 total eventually developed a cancer. 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The majority of the patients were side effect and cancer free after six years.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2266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Narrative of highlights available for each treatment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2266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Animate transitions between each treatment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Narrations to explain each step.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Resizes horizontally based average onset of cancer. 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Resize height of the cancer-representing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Side effects are resized to call attention to the difference in side effect reports between treatments.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56157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Animate transitions between each treatment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Narrations to explain each step.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Resizes horizontally based average onset of cancer. 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Resize height of the cancer-representing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Side effects are resized to call attention to the difference in side effect reports between treatments.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56157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Animate transitions between each treatment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Narrations to explain each step.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Resizes horizontally based average onset of cancer. 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Resize height of the cancer-representing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Side effects are resized to call attention to the difference in side effect reports between treatments.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56157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Animate transitions between each treatment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Narrations to explain each step.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Resizes horizontally based average onset of cancer. 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Resize height of the cancer-representing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Side effects are resized to call attention to the difference in side effect reports between treatments.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56157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framework for describing decision aid content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demonstrated that there are greater opportunities to help patients.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used our framework to guide our design of a prototype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multiple treatments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multiple measurements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multiple projected points of time.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interactive graphics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animation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61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Many long text articles: rereading needed to understand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Graphs show different things, can’t compare</a:t>
            </a:r>
            <a:r>
              <a:rPr lang="en-US" baseline="0" dirty="0" smtClean="0"/>
              <a:t> one to next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Wants to answer simple questions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Which treatment prevents cancer best?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Which treatment affects her life the least?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Can we design a better aid for Donna?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734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Explore</a:t>
            </a:r>
            <a:r>
              <a:rPr lang="en-US" baseline="0" dirty="0" smtClean="0"/>
              <a:t> what patients like Donna might find in a structure way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Framework and examples from literature review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Details of example unimportant, they are for showing specific points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30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One</a:t>
            </a:r>
            <a:r>
              <a:rPr lang="en-US" baseline="0" dirty="0" smtClean="0"/>
              <a:t> treatment: take or don’t take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Pictograph shows effect of one drug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21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Multi-Option: mutually exclusive treatments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Two meds that can’t be prescribed at once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Bar charts compare effects of Pill A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Pill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21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Combination decision aids present information about multiple treatment options which can be undertaken together, such as the system evaluated by Jones et al. 2011.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21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Small</a:t>
            </a:r>
            <a:r>
              <a:rPr lang="en-US" baseline="0" dirty="0" smtClean="0"/>
              <a:t> repeated decisions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Single decision not significant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Large cumulative effect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5FBBC-B14B-4EE5-9F2C-C00BE6A1137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2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AC4B-5D36-41C5-8112-68581D4D780A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CDF0-90FD-4312-AC79-0EEA0122F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92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AC4B-5D36-41C5-8112-68581D4D780A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CDF0-90FD-4312-AC79-0EEA0122F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95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AC4B-5D36-41C5-8112-68581D4D780A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CDF0-90FD-4312-AC79-0EEA0122F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1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AC4B-5D36-41C5-8112-68581D4D780A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CDF0-90FD-4312-AC79-0EEA0122F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501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AC4B-5D36-41C5-8112-68581D4D780A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CDF0-90FD-4312-AC79-0EEA0122F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951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AC4B-5D36-41C5-8112-68581D4D780A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CDF0-90FD-4312-AC79-0EEA0122F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56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AC4B-5D36-41C5-8112-68581D4D780A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CDF0-90FD-4312-AC79-0EEA0122F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AC4B-5D36-41C5-8112-68581D4D780A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CDF0-90FD-4312-AC79-0EEA0122F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8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AC4B-5D36-41C5-8112-68581D4D780A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CDF0-90FD-4312-AC79-0EEA0122F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84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AC4B-5D36-41C5-8112-68581D4D780A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CDF0-90FD-4312-AC79-0EEA0122F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85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2AC4B-5D36-41C5-8112-68581D4D780A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CDF0-90FD-4312-AC79-0EEA0122F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40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2AC4B-5D36-41C5-8112-68581D4D780A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2CDF0-90FD-4312-AC79-0EEA0122F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0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wmf"/><Relationship Id="rId4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umd.edu/hcil/treatmentview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600" b="1" dirty="0"/>
              <a:t>Designing Decision Aids to Help Patients Choose Treatment Options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9800"/>
          </a:xfrm>
        </p:spPr>
        <p:txBody>
          <a:bodyPr>
            <a:noAutofit/>
          </a:bodyPr>
          <a:lstStyle/>
          <a:p>
            <a:r>
              <a:rPr lang="en-US" dirty="0"/>
              <a:t>Lyndsey Franklin, Catherine </a:t>
            </a:r>
            <a:r>
              <a:rPr lang="en-US" dirty="0" err="1"/>
              <a:t>Plaisant</a:t>
            </a:r>
            <a:r>
              <a:rPr lang="en-US" dirty="0"/>
              <a:t>, Ben </a:t>
            </a:r>
            <a:r>
              <a:rPr lang="en-US" dirty="0" err="1" smtClean="0"/>
              <a:t>Shneiderman</a:t>
            </a:r>
            <a:endParaRPr lang="en-US" dirty="0" smtClean="0"/>
          </a:p>
          <a:p>
            <a:r>
              <a:rPr lang="en-US" dirty="0" smtClean="0"/>
              <a:t>HCIL</a:t>
            </a:r>
          </a:p>
        </p:txBody>
      </p:sp>
    </p:spTree>
    <p:extLst>
      <p:ext uri="{BB962C8B-B14F-4D97-AF65-F5344CB8AC3E}">
        <p14:creationId xmlns:p14="http://schemas.microsoft.com/office/powerpoint/2010/main" val="207585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Type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038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Binary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Multi-Option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Combination</a:t>
            </a:r>
          </a:p>
          <a:p>
            <a:r>
              <a:rPr lang="en-US" dirty="0" smtClean="0"/>
              <a:t>Continuous Management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12191"/>
            <a:ext cx="4038600" cy="2701981"/>
          </a:xfrm>
        </p:spPr>
      </p:pic>
      <p:sp>
        <p:nvSpPr>
          <p:cNvPr id="7" name="TextBox 6"/>
          <p:cNvSpPr txBox="1"/>
          <p:nvPr/>
        </p:nvSpPr>
        <p:spPr>
          <a:xfrm>
            <a:off x="5943600" y="4967935"/>
            <a:ext cx="1400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Jones et al. 2011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4648200" y="4953000"/>
            <a:ext cx="4038600" cy="322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8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Timescale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146" y="2133600"/>
            <a:ext cx="4454449" cy="2791151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Single Projected Point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Multiple Projected Points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91000" y="4267200"/>
            <a:ext cx="4419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91200" y="4302323"/>
            <a:ext cx="2121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Zikmund</a:t>
            </a:r>
            <a:r>
              <a:rPr lang="en-US" sz="1400" dirty="0" smtClean="0"/>
              <a:t>-Fisher et al. 2008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7086600" y="2590800"/>
            <a:ext cx="6858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7162800" y="1981200"/>
            <a:ext cx="6096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478" y="1567934"/>
            <a:ext cx="114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year risk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37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Timescale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4038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Single Projected Point</a:t>
            </a:r>
          </a:p>
          <a:p>
            <a:r>
              <a:rPr lang="en-US" dirty="0" smtClean="0"/>
              <a:t>Multiple Projected Points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5370462" y="6087312"/>
            <a:ext cx="26003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National Cancer Institute Risk Assessment</a:t>
            </a:r>
            <a:endParaRPr lang="en-US" sz="1100" dirty="0"/>
          </a:p>
        </p:txBody>
      </p:sp>
      <p:sp>
        <p:nvSpPr>
          <p:cNvPr id="3" name="Right Arrow 2"/>
          <p:cNvSpPr/>
          <p:nvPr/>
        </p:nvSpPr>
        <p:spPr>
          <a:xfrm>
            <a:off x="3810000" y="2819400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429000" y="3200400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Time</a:t>
            </a:r>
          </a:p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3657600" y="4805723"/>
            <a:ext cx="95634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91217" y="4863557"/>
            <a:ext cx="16445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Additional</a:t>
            </a:r>
          </a:p>
          <a:p>
            <a:r>
              <a:rPr lang="en-US" dirty="0" smtClean="0"/>
              <a:t>Time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28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Number of Side Effects</a:t>
            </a:r>
          </a:p>
          <a:p>
            <a:r>
              <a:rPr lang="en-US" dirty="0" smtClean="0"/>
              <a:t>Side Effect Rates</a:t>
            </a:r>
          </a:p>
          <a:p>
            <a:r>
              <a:rPr lang="en-US" dirty="0" smtClean="0"/>
              <a:t>Treatment Durations</a:t>
            </a:r>
          </a:p>
          <a:p>
            <a:r>
              <a:rPr lang="en-US" dirty="0" smtClean="0"/>
              <a:t>Lifestyle Impact</a:t>
            </a:r>
          </a:p>
          <a:p>
            <a:r>
              <a:rPr lang="en-US" dirty="0" smtClean="0"/>
              <a:t>Success Rates</a:t>
            </a:r>
          </a:p>
          <a:p>
            <a:r>
              <a:rPr lang="en-US" dirty="0" smtClean="0"/>
              <a:t>Survival Rates</a:t>
            </a:r>
          </a:p>
          <a:p>
            <a:r>
              <a:rPr lang="en-US" dirty="0" smtClean="0"/>
              <a:t>Mortality Rates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91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Source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110" y="1363132"/>
            <a:ext cx="3299690" cy="3996437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Summary of Literature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Model Based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Electronic Health Records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24400" y="5791200"/>
            <a:ext cx="2976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Susan G. Komen Fact Sheets…</a:t>
            </a:r>
          </a:p>
          <a:p>
            <a:r>
              <a:rPr lang="en-US" dirty="0" smtClean="0"/>
              <a:t>With References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 rot="16200000">
            <a:off x="5846911" y="5410200"/>
            <a:ext cx="457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0" y="5029200"/>
            <a:ext cx="1828800" cy="3158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Source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199555"/>
            <a:ext cx="4651325" cy="3276600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Summary of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Literature</a:t>
            </a:r>
          </a:p>
          <a:p>
            <a:r>
              <a:rPr lang="en-US" dirty="0" smtClean="0"/>
              <a:t>Model Based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Electronic Health Records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72200" y="5486400"/>
            <a:ext cx="1396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Hughes Risk App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4191000" y="2610650"/>
            <a:ext cx="44196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8863578">
            <a:off x="3223381" y="3411028"/>
            <a:ext cx="9144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38400" y="4191000"/>
            <a:ext cx="1628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Exposed Model</a:t>
            </a:r>
          </a:p>
          <a:p>
            <a:r>
              <a:rPr lang="en-US" dirty="0" smtClean="0"/>
              <a:t>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37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Source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667000"/>
            <a:ext cx="4038600" cy="2742590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Summary of Literature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Model Based</a:t>
            </a:r>
          </a:p>
          <a:p>
            <a:r>
              <a:rPr lang="en-US" dirty="0" smtClean="0"/>
              <a:t>Electronic Health Records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67400" y="5333999"/>
            <a:ext cx="1381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Patients Like Me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4343400" y="2667000"/>
            <a:ext cx="42672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6187248" y="1905000"/>
            <a:ext cx="533400" cy="7306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61776" y="1485331"/>
            <a:ext cx="298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Self-Reported Records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73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Personalization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57200" y="1648158"/>
            <a:ext cx="4038600" cy="4525963"/>
          </a:xfrm>
        </p:spPr>
        <p:txBody>
          <a:bodyPr/>
          <a:lstStyle/>
          <a:p>
            <a:r>
              <a:rPr lang="en-US" dirty="0" smtClean="0"/>
              <a:t>Generalized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Personalized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980" y="1600200"/>
            <a:ext cx="3895039" cy="4525963"/>
          </a:xfrm>
        </p:spPr>
      </p:pic>
      <p:sp>
        <p:nvSpPr>
          <p:cNvPr id="5" name="TextBox 4"/>
          <p:cNvSpPr txBox="1"/>
          <p:nvPr/>
        </p:nvSpPr>
        <p:spPr>
          <a:xfrm>
            <a:off x="5867400" y="6041395"/>
            <a:ext cx="16081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National Cancer Institute</a:t>
            </a:r>
            <a:endParaRPr lang="en-US" sz="1100" dirty="0"/>
          </a:p>
        </p:txBody>
      </p:sp>
      <p:sp>
        <p:nvSpPr>
          <p:cNvPr id="3" name="Right Arrow 2"/>
          <p:cNvSpPr/>
          <p:nvPr/>
        </p:nvSpPr>
        <p:spPr>
          <a:xfrm>
            <a:off x="3581400" y="3203602"/>
            <a:ext cx="990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4600" y="2970537"/>
            <a:ext cx="11344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Same Text</a:t>
            </a:r>
          </a:p>
          <a:p>
            <a:r>
              <a:rPr lang="en-US" dirty="0" smtClean="0"/>
              <a:t>For All</a:t>
            </a:r>
          </a:p>
          <a:p>
            <a:r>
              <a:rPr lang="en-US" dirty="0" smtClean="0"/>
              <a:t>Readers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08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Personalization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4038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Generalized</a:t>
            </a:r>
          </a:p>
          <a:p>
            <a:r>
              <a:rPr lang="en-US" dirty="0" smtClean="0"/>
              <a:t>Personalized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877" y="1600200"/>
            <a:ext cx="3673245" cy="4525963"/>
          </a:xfrm>
        </p:spPr>
      </p:pic>
      <p:sp>
        <p:nvSpPr>
          <p:cNvPr id="5" name="TextBox 4"/>
          <p:cNvSpPr txBox="1"/>
          <p:nvPr/>
        </p:nvSpPr>
        <p:spPr>
          <a:xfrm>
            <a:off x="5257800" y="6172200"/>
            <a:ext cx="25699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National Cancer Institute Risk Assessment</a:t>
            </a:r>
            <a:endParaRPr lang="en-US" sz="1100" dirty="0"/>
          </a:p>
        </p:txBody>
      </p:sp>
      <p:sp>
        <p:nvSpPr>
          <p:cNvPr id="3" name="Left Brace 2"/>
          <p:cNvSpPr/>
          <p:nvPr/>
        </p:nvSpPr>
        <p:spPr>
          <a:xfrm>
            <a:off x="4419600" y="2133600"/>
            <a:ext cx="304800" cy="3429000"/>
          </a:xfrm>
          <a:prstGeom prst="leftBrace">
            <a:avLst>
              <a:gd name="adj1" fmla="val 8333"/>
              <a:gd name="adj2" fmla="val 5022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667000" y="3247935"/>
            <a:ext cx="16096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Patients Must</a:t>
            </a:r>
          </a:p>
          <a:p>
            <a:r>
              <a:rPr lang="en-US" dirty="0" smtClean="0"/>
              <a:t>Understand</a:t>
            </a:r>
          </a:p>
          <a:p>
            <a:r>
              <a:rPr lang="en-US" dirty="0" smtClean="0"/>
              <a:t>Personalization</a:t>
            </a:r>
          </a:p>
          <a:p>
            <a:r>
              <a:rPr lang="en-US" dirty="0" smtClean="0"/>
              <a:t>Options</a:t>
            </a:r>
          </a:p>
        </p:txBody>
      </p:sp>
    </p:spTree>
    <p:extLst>
      <p:ext uri="{BB962C8B-B14F-4D97-AF65-F5344CB8AC3E}">
        <p14:creationId xmlns:p14="http://schemas.microsoft.com/office/powerpoint/2010/main" val="322453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Formats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685800" y="1594823"/>
            <a:ext cx="4038600" cy="4525963"/>
          </a:xfrm>
        </p:spPr>
        <p:txBody>
          <a:bodyPr/>
          <a:lstStyle/>
          <a:p>
            <a:r>
              <a:rPr lang="en-US" dirty="0" smtClean="0"/>
              <a:t>Text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Graphics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Animation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Interactive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576" y="1600200"/>
            <a:ext cx="3251847" cy="4525963"/>
          </a:xfrm>
        </p:spPr>
      </p:pic>
      <p:sp>
        <p:nvSpPr>
          <p:cNvPr id="13" name="TextBox 12"/>
          <p:cNvSpPr txBox="1"/>
          <p:nvPr/>
        </p:nvSpPr>
        <p:spPr>
          <a:xfrm>
            <a:off x="5638800" y="6126549"/>
            <a:ext cx="1737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National Cancer Institute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5674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1" name="Picture 7" descr="C:\Users\Lyndsey\AppData\Local\Microsoft\Windows\Temporary Internet Files\Content.IE5\B8JIHV5Y\MC90038336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991938"/>
            <a:ext cx="1822450" cy="179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99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Formats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Text</a:t>
            </a:r>
          </a:p>
          <a:p>
            <a:r>
              <a:rPr lang="en-US" dirty="0" smtClean="0"/>
              <a:t>Graphics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Animation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Interactive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119" y="1600200"/>
            <a:ext cx="5510129" cy="4038600"/>
          </a:xfrm>
        </p:spPr>
      </p:pic>
      <p:sp>
        <p:nvSpPr>
          <p:cNvPr id="6" name="Rectangle 5"/>
          <p:cNvSpPr/>
          <p:nvPr/>
        </p:nvSpPr>
        <p:spPr>
          <a:xfrm>
            <a:off x="3957312" y="5529061"/>
            <a:ext cx="4038600" cy="322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81600" y="5551917"/>
            <a:ext cx="1285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Brown et al. 2011</a:t>
            </a:r>
            <a:endParaRPr lang="en-US" sz="1200" dirty="0"/>
          </a:p>
        </p:txBody>
      </p:sp>
      <p:sp>
        <p:nvSpPr>
          <p:cNvPr id="3" name="Right Arrow 2"/>
          <p:cNvSpPr/>
          <p:nvPr/>
        </p:nvSpPr>
        <p:spPr>
          <a:xfrm rot="20077577">
            <a:off x="2194431" y="5076060"/>
            <a:ext cx="838200" cy="5989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120526" y="1600200"/>
            <a:ext cx="2289674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824212" y="1600200"/>
            <a:ext cx="2252988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0" y="3505200"/>
            <a:ext cx="20574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38800" y="3276600"/>
            <a:ext cx="30480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8200" y="5553102"/>
            <a:ext cx="1372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Same Metric</a:t>
            </a:r>
          </a:p>
          <a:p>
            <a:r>
              <a:rPr lang="en-US" dirty="0" smtClean="0"/>
              <a:t>4 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9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Formats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81000" y="1614219"/>
            <a:ext cx="4038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Text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Graphics</a:t>
            </a:r>
          </a:p>
          <a:p>
            <a:r>
              <a:rPr lang="en-US" dirty="0" smtClean="0"/>
              <a:t>Animation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Interactive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5982" y="5913895"/>
            <a:ext cx="1600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Han et al. 2012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4191000" y="3429000"/>
            <a:ext cx="1066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71800" y="32004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Animated recolor of</a:t>
            </a:r>
          </a:p>
          <a:p>
            <a:r>
              <a:rPr lang="en-US" dirty="0"/>
              <a:t>f</a:t>
            </a:r>
            <a:r>
              <a:rPr lang="en-US" dirty="0" smtClean="0"/>
              <a:t>igures every 2 seconds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387932"/>
            <a:ext cx="2757653" cy="4525963"/>
          </a:xfrm>
        </p:spPr>
      </p:pic>
    </p:spTree>
    <p:extLst>
      <p:ext uri="{BB962C8B-B14F-4D97-AF65-F5344CB8AC3E}">
        <p14:creationId xmlns:p14="http://schemas.microsoft.com/office/powerpoint/2010/main" val="159385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Formats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81000" y="1614219"/>
            <a:ext cx="4038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Text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Graphics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Animation</a:t>
            </a:r>
          </a:p>
          <a:p>
            <a:r>
              <a:rPr lang="en-US" dirty="0" smtClean="0"/>
              <a:t>Interactive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30769"/>
            <a:ext cx="4038600" cy="406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55982" y="5913895"/>
            <a:ext cx="1868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Ancker</a:t>
            </a:r>
            <a:r>
              <a:rPr lang="en-US" dirty="0" smtClean="0"/>
              <a:t> et al. 2010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3505200" y="5181600"/>
            <a:ext cx="1066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83654" y="48006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Clicking Drives</a:t>
            </a:r>
          </a:p>
          <a:p>
            <a:r>
              <a:rPr lang="en-US" dirty="0" smtClean="0"/>
              <a:t>Information </a:t>
            </a:r>
          </a:p>
          <a:p>
            <a:r>
              <a:rPr lang="en-US" dirty="0" smtClean="0"/>
              <a:t>Shown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0" y="4953000"/>
            <a:ext cx="4038600" cy="9608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4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a </a:t>
            </a:r>
            <a:r>
              <a:rPr lang="en-US" smtClean="0"/>
              <a:t>Decision Aid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50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a Decision Aid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Multi-Option (Decision Type)</a:t>
            </a:r>
          </a:p>
          <a:p>
            <a:r>
              <a:rPr lang="en-US" dirty="0" smtClean="0"/>
              <a:t>Multi-Projected Points (Timescale)</a:t>
            </a:r>
          </a:p>
          <a:p>
            <a:r>
              <a:rPr lang="en-US" dirty="0" smtClean="0"/>
              <a:t>Side effects, durations, patient preferences, success rates (Measurement Types)</a:t>
            </a:r>
          </a:p>
          <a:p>
            <a:r>
              <a:rPr lang="en-US" dirty="0" smtClean="0"/>
              <a:t>Age and BRCA1 positive accounted for (Personalization Level)</a:t>
            </a:r>
          </a:p>
          <a:p>
            <a:r>
              <a:rPr lang="en-US" dirty="0" smtClean="0"/>
              <a:t>Graphics with Interaction (Information Formats)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34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2840601"/>
            <a:ext cx="8010217" cy="1710197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99" y="3352800"/>
            <a:ext cx="905241" cy="81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04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2840601"/>
            <a:ext cx="8010217" cy="1710197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352800"/>
            <a:ext cx="905241" cy="8194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94862" y="3200400"/>
            <a:ext cx="49530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08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2840601"/>
            <a:ext cx="8010217" cy="1710197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352800"/>
            <a:ext cx="905241" cy="8194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47800" y="3505200"/>
            <a:ext cx="6096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3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2840601"/>
            <a:ext cx="8010217" cy="1710197"/>
          </a:xfrm>
        </p:spPr>
      </p:pic>
      <p:sp>
        <p:nvSpPr>
          <p:cNvPr id="5" name="Rectangle 4"/>
          <p:cNvSpPr/>
          <p:nvPr/>
        </p:nvSpPr>
        <p:spPr>
          <a:xfrm>
            <a:off x="4038600" y="3429000"/>
            <a:ext cx="609600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352800"/>
            <a:ext cx="905241" cy="8194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05600" y="3276600"/>
            <a:ext cx="838200" cy="4859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81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2840601"/>
            <a:ext cx="8010217" cy="1710197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608" y="3352800"/>
            <a:ext cx="905241" cy="8194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81200" y="4114800"/>
            <a:ext cx="29718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690872" y="3762540"/>
            <a:ext cx="905241" cy="1998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64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Program Files (x86)\Microsoft Office\MEDIA\CAGCAT10\j0240719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003550"/>
            <a:ext cx="1163637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yndsey\AppData\Local\Microsoft\Windows\Temporary Internet Files\Content.IE5\B8JIHV5Y\MC90038336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36410"/>
            <a:ext cx="1822450" cy="179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2743200" y="3933031"/>
            <a:ext cx="10668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6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2840601"/>
            <a:ext cx="8010217" cy="1710197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98" y="3352800"/>
            <a:ext cx="905241" cy="8194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94005" y="3481359"/>
            <a:ext cx="2935301" cy="6941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705597" y="3943681"/>
            <a:ext cx="905241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28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1600200"/>
            <a:ext cx="8010217" cy="41910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133600"/>
            <a:ext cx="905241" cy="81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836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00" y="1600200"/>
            <a:ext cx="7034799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841" y="3429000"/>
            <a:ext cx="905241" cy="81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9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00" y="1600200"/>
            <a:ext cx="7034799" cy="4525963"/>
          </a:xfrm>
        </p:spPr>
      </p:pic>
      <p:sp>
        <p:nvSpPr>
          <p:cNvPr id="3" name="Rectangle 2"/>
          <p:cNvSpPr/>
          <p:nvPr/>
        </p:nvSpPr>
        <p:spPr>
          <a:xfrm>
            <a:off x="1752600" y="1828800"/>
            <a:ext cx="54102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841" y="3429000"/>
            <a:ext cx="905241" cy="8194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14400" y="3048000"/>
            <a:ext cx="7696200" cy="312420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2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00" y="1600200"/>
            <a:ext cx="7034799" cy="4525963"/>
          </a:xfrm>
        </p:spPr>
      </p:pic>
      <p:sp>
        <p:nvSpPr>
          <p:cNvPr id="3" name="Rectangle 2"/>
          <p:cNvSpPr/>
          <p:nvPr/>
        </p:nvSpPr>
        <p:spPr>
          <a:xfrm>
            <a:off x="3239460" y="3276600"/>
            <a:ext cx="687721" cy="273295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841" y="3429000"/>
            <a:ext cx="905241" cy="8194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90600" y="1828800"/>
            <a:ext cx="6477000" cy="114300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90600" y="2971799"/>
            <a:ext cx="2248860" cy="303775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72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00" y="1600200"/>
            <a:ext cx="7034799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841" y="3429000"/>
            <a:ext cx="905241" cy="8194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90600" y="1828800"/>
            <a:ext cx="7467600" cy="114300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66354" y="2962194"/>
            <a:ext cx="5191846" cy="3037755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43000"/>
            <a:ext cx="8458198" cy="544173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759" y="3352800"/>
            <a:ext cx="905241" cy="81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94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39158"/>
            <a:ext cx="8562856" cy="4880642"/>
          </a:xfrm>
        </p:spPr>
      </p:pic>
      <p:sp>
        <p:nvSpPr>
          <p:cNvPr id="3" name="Oval 2"/>
          <p:cNvSpPr/>
          <p:nvPr/>
        </p:nvSpPr>
        <p:spPr>
          <a:xfrm>
            <a:off x="7315200" y="4343400"/>
            <a:ext cx="381000" cy="381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3200400"/>
            <a:ext cx="905241" cy="81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8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41078"/>
            <a:ext cx="8534400" cy="4827539"/>
          </a:xfrm>
        </p:spPr>
      </p:pic>
      <p:sp>
        <p:nvSpPr>
          <p:cNvPr id="5" name="Oval 4"/>
          <p:cNvSpPr/>
          <p:nvPr/>
        </p:nvSpPr>
        <p:spPr>
          <a:xfrm>
            <a:off x="7320323" y="5334000"/>
            <a:ext cx="381000" cy="381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2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841" y="3175992"/>
            <a:ext cx="905241" cy="81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16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Aid Prototype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43000"/>
            <a:ext cx="8463626" cy="4827539"/>
          </a:xfrm>
        </p:spPr>
      </p:pic>
      <p:sp>
        <p:nvSpPr>
          <p:cNvPr id="5" name="Oval 4"/>
          <p:cNvSpPr/>
          <p:nvPr/>
        </p:nvSpPr>
        <p:spPr>
          <a:xfrm>
            <a:off x="3962400" y="4152900"/>
            <a:ext cx="381000" cy="381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3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524" y="3200399"/>
            <a:ext cx="905241" cy="81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43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Program Files (x86)\Microsoft Office\MEDIA\CAGCAT10\j0240719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003550"/>
            <a:ext cx="1163637" cy="182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997201"/>
            <a:ext cx="1795462" cy="183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yndsey\AppData\Local\Microsoft\Windows\Temporary Internet Files\Content.IE5\B8JIHV5Y\MC90038336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36410"/>
            <a:ext cx="1822450" cy="179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2743200" y="3933031"/>
            <a:ext cx="10668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5410200" y="3934141"/>
            <a:ext cx="10668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5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Decision aids support patient understanding and choice between treatment options</a:t>
            </a:r>
          </a:p>
          <a:p>
            <a:r>
              <a:rPr lang="en-US" dirty="0" smtClean="0"/>
              <a:t>Categorizing decision aids with our framework exposes design opportunities</a:t>
            </a:r>
          </a:p>
          <a:p>
            <a:r>
              <a:rPr lang="en-US" dirty="0" smtClean="0"/>
              <a:t>Static, single measurement graphs do not support treatment comparisons</a:t>
            </a:r>
          </a:p>
          <a:p>
            <a:r>
              <a:rPr lang="en-US" dirty="0" smtClean="0"/>
              <a:t>Interaction and animation highlight and reinforce treatment differences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68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Special Thanks to Dr. Seth </a:t>
            </a:r>
            <a:r>
              <a:rPr lang="en-US" dirty="0" err="1" smtClean="0"/>
              <a:t>Powsner</a:t>
            </a:r>
            <a:r>
              <a:rPr lang="en-US" dirty="0" smtClean="0"/>
              <a:t>.</a:t>
            </a:r>
          </a:p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More </a:t>
            </a:r>
            <a:r>
              <a:rPr lang="en-US" sz="3600" dirty="0"/>
              <a:t>Information </a:t>
            </a:r>
          </a:p>
          <a:p>
            <a:pPr marL="0" indent="0" algn="ctr">
              <a:buNone/>
            </a:pPr>
            <a:r>
              <a:rPr lang="en-US" sz="3600" dirty="0" smtClean="0"/>
              <a:t>lyndsey@cs.umd.edu</a:t>
            </a:r>
            <a:endParaRPr lang="en-US" sz="3600" dirty="0"/>
          </a:p>
          <a:p>
            <a:pPr marL="0" indent="0" algn="ctr">
              <a:buNone/>
            </a:pPr>
            <a:r>
              <a:rPr lang="en-US" sz="3200" dirty="0" smtClean="0">
                <a:hlinkClick r:id="rId2"/>
              </a:rPr>
              <a:t>www.cs.umd.edu/hcil/treatmentview</a:t>
            </a:r>
            <a:endParaRPr lang="en-US" sz="3200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1600" dirty="0"/>
              <a:t>This work is supported in part by Grant No. 10510592 for Patient-Centered Cognitive Support under the Strategic Health IT Advanced Research Projects Program (SHARP) from the Office of the National Coordinator for Health Information Technology</a:t>
            </a:r>
            <a:r>
              <a:rPr lang="en-US" sz="1600" dirty="0" smtClean="0"/>
              <a:t>.</a:t>
            </a:r>
            <a:r>
              <a:rPr lang="en-US" dirty="0" smtClean="0"/>
              <a:t> 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02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Story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2482411" cy="2895600"/>
          </a:xfrm>
        </p:spPr>
      </p:pic>
      <p:sp>
        <p:nvSpPr>
          <p:cNvPr id="5" name="TextBox 4"/>
          <p:cNvSpPr txBox="1"/>
          <p:nvPr/>
        </p:nvSpPr>
        <p:spPr>
          <a:xfrm>
            <a:off x="762000" y="4498350"/>
            <a:ext cx="18188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NCI Protective Treatments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560941"/>
            <a:ext cx="2654000" cy="32144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27400" y="5714999"/>
            <a:ext cx="1907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Susan G. Komen fact sheets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319" y="2209800"/>
            <a:ext cx="3973224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99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Decision Aid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 Type</a:t>
            </a:r>
          </a:p>
          <a:p>
            <a:r>
              <a:rPr lang="en-US" dirty="0" smtClean="0"/>
              <a:t>Timescale</a:t>
            </a:r>
          </a:p>
          <a:p>
            <a:r>
              <a:rPr lang="en-US" dirty="0" smtClean="0"/>
              <a:t>Measurement Types</a:t>
            </a:r>
          </a:p>
          <a:p>
            <a:r>
              <a:rPr lang="en-US" dirty="0" smtClean="0"/>
              <a:t>Data Source</a:t>
            </a:r>
          </a:p>
          <a:p>
            <a:r>
              <a:rPr lang="en-US" dirty="0" smtClean="0"/>
              <a:t>Personalization Level</a:t>
            </a:r>
          </a:p>
          <a:p>
            <a:r>
              <a:rPr lang="en-US" dirty="0" smtClean="0"/>
              <a:t>Information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73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Type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Binary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Multi-Option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Combination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Continuous Management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872345"/>
            <a:ext cx="4038600" cy="1981673"/>
          </a:xfrm>
        </p:spPr>
      </p:pic>
      <p:sp>
        <p:nvSpPr>
          <p:cNvPr id="7" name="TextBox 6"/>
          <p:cNvSpPr txBox="1"/>
          <p:nvPr/>
        </p:nvSpPr>
        <p:spPr>
          <a:xfrm>
            <a:off x="5257800" y="4800600"/>
            <a:ext cx="22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Price, Cameron, </a:t>
            </a:r>
            <a:r>
              <a:rPr lang="en-US" sz="1400" dirty="0" err="1" smtClean="0"/>
              <a:t>Butow</a:t>
            </a:r>
            <a:r>
              <a:rPr lang="en-US" sz="1400" dirty="0" smtClean="0"/>
              <a:t> 2007</a:t>
            </a:r>
            <a:endParaRPr lang="en-US" sz="1400" dirty="0"/>
          </a:p>
        </p:txBody>
      </p:sp>
      <p:sp>
        <p:nvSpPr>
          <p:cNvPr id="3" name="Right Arrow 2"/>
          <p:cNvSpPr/>
          <p:nvPr/>
        </p:nvSpPr>
        <p:spPr>
          <a:xfrm rot="5400000">
            <a:off x="5458318" y="2888735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13007" y="2438400"/>
            <a:ext cx="2458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Baseline (No Treatment)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4114800" y="36576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07685" y="3499942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Drug A </a:t>
            </a:r>
          </a:p>
          <a:p>
            <a:r>
              <a:rPr lang="en-US" dirty="0" smtClean="0"/>
              <a:t>Effect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91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Type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4038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Binary</a:t>
            </a:r>
          </a:p>
          <a:p>
            <a:r>
              <a:rPr lang="en-US" dirty="0" smtClean="0"/>
              <a:t>Multi-Option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Combination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Continuous Management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787" y="2115100"/>
            <a:ext cx="3591426" cy="3496163"/>
          </a:xfrm>
        </p:spPr>
      </p:pic>
      <p:sp>
        <p:nvSpPr>
          <p:cNvPr id="3" name="Right Arrow 2"/>
          <p:cNvSpPr/>
          <p:nvPr/>
        </p:nvSpPr>
        <p:spPr>
          <a:xfrm>
            <a:off x="4267200" y="27432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867400" y="5334000"/>
            <a:ext cx="1524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6600" y="2554068"/>
            <a:ext cx="1173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Drug Main</a:t>
            </a:r>
          </a:p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5180111"/>
            <a:ext cx="1638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Hawley et al. 2008</a:t>
            </a:r>
            <a:endParaRPr lang="en-US" sz="1400" dirty="0"/>
          </a:p>
        </p:txBody>
      </p:sp>
      <p:sp>
        <p:nvSpPr>
          <p:cNvPr id="9" name="Right Arrow 8"/>
          <p:cNvSpPr/>
          <p:nvPr/>
        </p:nvSpPr>
        <p:spPr>
          <a:xfrm>
            <a:off x="4267200" y="4343400"/>
            <a:ext cx="609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363162" y="4154268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Drug Side</a:t>
            </a:r>
          </a:p>
          <a:p>
            <a:r>
              <a:rPr lang="en-US" dirty="0" smtClean="0"/>
              <a:t>Effects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95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Type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4038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Binary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Multi-Option</a:t>
            </a:r>
          </a:p>
          <a:p>
            <a:r>
              <a:rPr lang="en-US" dirty="0" smtClean="0"/>
              <a:t>Combination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Continuous Management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12191"/>
            <a:ext cx="4038600" cy="2701981"/>
          </a:xfrm>
        </p:spPr>
      </p:pic>
      <p:sp>
        <p:nvSpPr>
          <p:cNvPr id="3" name="Rectangle 2"/>
          <p:cNvSpPr/>
          <p:nvPr/>
        </p:nvSpPr>
        <p:spPr>
          <a:xfrm>
            <a:off x="4648200" y="4953000"/>
            <a:ext cx="4038600" cy="322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93337" y="4967935"/>
            <a:ext cx="1400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Jones et al. 2011</a:t>
            </a:r>
            <a:endParaRPr lang="en-US" sz="1400" dirty="0"/>
          </a:p>
        </p:txBody>
      </p:sp>
      <p:sp>
        <p:nvSpPr>
          <p:cNvPr id="4" name="Down Arrow 3"/>
          <p:cNvSpPr/>
          <p:nvPr/>
        </p:nvSpPr>
        <p:spPr>
          <a:xfrm>
            <a:off x="6934200" y="2209800"/>
            <a:ext cx="609600" cy="1219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72200" y="1840468"/>
            <a:ext cx="193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Treatment Choices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4191000" y="3657600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431328" y="3422597"/>
            <a:ext cx="12168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Effect</a:t>
            </a:r>
          </a:p>
          <a:p>
            <a:r>
              <a:rPr lang="en-US" dirty="0" smtClean="0"/>
              <a:t>Of</a:t>
            </a:r>
          </a:p>
          <a:p>
            <a:r>
              <a:rPr lang="en-US" dirty="0" smtClean="0"/>
              <a:t>Treatment</a:t>
            </a:r>
          </a:p>
          <a:p>
            <a:r>
              <a:rPr lang="en-US" dirty="0" smtClean="0"/>
              <a:t>Choices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83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</TotalTime>
  <Words>1434</Words>
  <Application>Microsoft Office PowerPoint</Application>
  <PresentationFormat>On-screen Show (4:3)</PresentationFormat>
  <Paragraphs>336</Paragraphs>
  <Slides>41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Designing Decision Aids to Help Patients Choose Treatment Options</vt:lpstr>
      <vt:lpstr>A Story</vt:lpstr>
      <vt:lpstr>A Story</vt:lpstr>
      <vt:lpstr>A Story</vt:lpstr>
      <vt:lpstr>A Story</vt:lpstr>
      <vt:lpstr>A Decision Aid Framework</vt:lpstr>
      <vt:lpstr>Decision Type</vt:lpstr>
      <vt:lpstr>Decision Type</vt:lpstr>
      <vt:lpstr>Decision Type</vt:lpstr>
      <vt:lpstr>Decision Type</vt:lpstr>
      <vt:lpstr>Timescale</vt:lpstr>
      <vt:lpstr>Timescale</vt:lpstr>
      <vt:lpstr>Measurement Types</vt:lpstr>
      <vt:lpstr>Data Source</vt:lpstr>
      <vt:lpstr>Data Source</vt:lpstr>
      <vt:lpstr>Data Source</vt:lpstr>
      <vt:lpstr>Personalization Level</vt:lpstr>
      <vt:lpstr>Personalization Level</vt:lpstr>
      <vt:lpstr>Information Formats</vt:lpstr>
      <vt:lpstr>Information Formats</vt:lpstr>
      <vt:lpstr>Information Formats</vt:lpstr>
      <vt:lpstr>Information Formats</vt:lpstr>
      <vt:lpstr>Designing a Decision Aid</vt:lpstr>
      <vt:lpstr>Designing a Decision Aid</vt:lpstr>
      <vt:lpstr>Decision Aid Prototype</vt:lpstr>
      <vt:lpstr>Decision Aid Prototype</vt:lpstr>
      <vt:lpstr>Decision Aid Prototype</vt:lpstr>
      <vt:lpstr>Decision Aid Prototype</vt:lpstr>
      <vt:lpstr>Decision Aid Prototype</vt:lpstr>
      <vt:lpstr>Decision Aid Prototype</vt:lpstr>
      <vt:lpstr>Decision Aid Prototype</vt:lpstr>
      <vt:lpstr>Decision Aid Prototype</vt:lpstr>
      <vt:lpstr>Decision Aid Prototype</vt:lpstr>
      <vt:lpstr>Decision Aid Prototype</vt:lpstr>
      <vt:lpstr>Decision Aid Prototype</vt:lpstr>
      <vt:lpstr>Decision Aid Prototype</vt:lpstr>
      <vt:lpstr>Decision Aid Prototype</vt:lpstr>
      <vt:lpstr>Decision Aid Prototype</vt:lpstr>
      <vt:lpstr>Decision Aid Prototype</vt:lpstr>
      <vt:lpstr>Conclusion</vt:lpstr>
      <vt:lpstr>Thank You!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Designing Decision Aids to Help Patients Choose Treatment Options</dc:title>
  <dc:creator>Lyndsey</dc:creator>
  <cp:lastModifiedBy>Lyndsey</cp:lastModifiedBy>
  <cp:revision>157</cp:revision>
  <dcterms:created xsi:type="dcterms:W3CDTF">2013-05-07T15:54:20Z</dcterms:created>
  <dcterms:modified xsi:type="dcterms:W3CDTF">2013-05-20T16:38:19Z</dcterms:modified>
</cp:coreProperties>
</file>