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unknown"/>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38"/>
  </p:notesMasterIdLst>
  <p:sldIdLst>
    <p:sldId id="256" r:id="rId2"/>
    <p:sldId id="307" r:id="rId3"/>
    <p:sldId id="306" r:id="rId4"/>
    <p:sldId id="257" r:id="rId5"/>
    <p:sldId id="273" r:id="rId6"/>
    <p:sldId id="283" r:id="rId7"/>
    <p:sldId id="284" r:id="rId8"/>
    <p:sldId id="276" r:id="rId9"/>
    <p:sldId id="294" r:id="rId10"/>
    <p:sldId id="292" r:id="rId11"/>
    <p:sldId id="293" r:id="rId12"/>
    <p:sldId id="258" r:id="rId13"/>
    <p:sldId id="310" r:id="rId14"/>
    <p:sldId id="311" r:id="rId15"/>
    <p:sldId id="312" r:id="rId16"/>
    <p:sldId id="313" r:id="rId17"/>
    <p:sldId id="314" r:id="rId18"/>
    <p:sldId id="260" r:id="rId19"/>
    <p:sldId id="299" r:id="rId20"/>
    <p:sldId id="300" r:id="rId21"/>
    <p:sldId id="301" r:id="rId22"/>
    <p:sldId id="286" r:id="rId23"/>
    <p:sldId id="302" r:id="rId24"/>
    <p:sldId id="303" r:id="rId25"/>
    <p:sldId id="308" r:id="rId26"/>
    <p:sldId id="287" r:id="rId27"/>
    <p:sldId id="291" r:id="rId28"/>
    <p:sldId id="280" r:id="rId29"/>
    <p:sldId id="297" r:id="rId30"/>
    <p:sldId id="309" r:id="rId31"/>
    <p:sldId id="281" r:id="rId32"/>
    <p:sldId id="298" r:id="rId33"/>
    <p:sldId id="285" r:id="rId34"/>
    <p:sldId id="282" r:id="rId35"/>
    <p:sldId id="275" r:id="rId36"/>
    <p:sldId id="272"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86355" autoAdjust="0"/>
  </p:normalViewPr>
  <p:slideViewPr>
    <p:cSldViewPr>
      <p:cViewPr varScale="1">
        <p:scale>
          <a:sx n="84" d="100"/>
          <a:sy n="84" d="100"/>
        </p:scale>
        <p:origin x="-1056" y="-112"/>
      </p:cViewPr>
      <p:guideLst>
        <p:guide orient="horz" pos="2160"/>
        <p:guide pos="2880"/>
      </p:guideLst>
    </p:cSldViewPr>
  </p:slideViewPr>
  <p:outlineViewPr>
    <p:cViewPr>
      <p:scale>
        <a:sx n="33" d="100"/>
        <a:sy n="33" d="100"/>
      </p:scale>
      <p:origin x="0" y="-3132"/>
    </p:cViewPr>
  </p:outlineViewPr>
  <p:notesTextViewPr>
    <p:cViewPr>
      <p:scale>
        <a:sx n="100" d="100"/>
        <a:sy n="100" d="100"/>
      </p:scale>
      <p:origin x="0" y="0"/>
    </p:cViewPr>
  </p:notesTextViewPr>
  <p:sorterViewPr>
    <p:cViewPr>
      <p:scale>
        <a:sx n="100" d="100"/>
        <a:sy n="100" d="100"/>
      </p:scale>
      <p:origin x="0" y="-3774"/>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CDB417-500D-4FD4-A8A1-503C62E59B66}" type="datetimeFigureOut">
              <a:rPr lang="en-US" smtClean="0"/>
              <a:pPr/>
              <a:t>5/22/13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5F02FF-3FDF-4F3D-B6EA-73FA543CB37C}" type="slidenum">
              <a:rPr lang="en-US" smtClean="0"/>
              <a:pPr/>
              <a:t>‹#›</a:t>
            </a:fld>
            <a:endParaRPr lang="en-US" dirty="0"/>
          </a:p>
        </p:txBody>
      </p:sp>
    </p:spTree>
    <p:extLst>
      <p:ext uri="{BB962C8B-B14F-4D97-AF65-F5344CB8AC3E}">
        <p14:creationId xmlns:p14="http://schemas.microsoft.com/office/powerpoint/2010/main" val="1579214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Adobe Garamond Pro" pitchFamily="18" charset="0"/>
              </a:rPr>
              <a:t>Mrs. </a:t>
            </a:r>
            <a:r>
              <a:rPr lang="en-US" sz="1200" dirty="0" smtClean="0">
                <a:solidFill>
                  <a:schemeClr val="accent6"/>
                </a:solidFill>
                <a:latin typeface="Adobe Garamond Pro" pitchFamily="18" charset="0"/>
              </a:rPr>
              <a:t>Morris</a:t>
            </a:r>
            <a:r>
              <a:rPr lang="en-US" sz="1200" dirty="0" smtClean="0">
                <a:latin typeface="Adobe Garamond Pro" pitchFamily="18" charset="0"/>
              </a:rPr>
              <a:t> was at the operation theatre being prepared for the </a:t>
            </a:r>
            <a:r>
              <a:rPr lang="en-US" sz="1200" dirty="0" smtClean="0">
                <a:solidFill>
                  <a:schemeClr val="accent4">
                    <a:lumMod val="75000"/>
                  </a:schemeClr>
                </a:solidFill>
                <a:latin typeface="Adobe Garamond Pro" pitchFamily="18" charset="0"/>
              </a:rPr>
              <a:t>heart</a:t>
            </a:r>
            <a:r>
              <a:rPr lang="en-US" sz="1200" dirty="0" smtClean="0">
                <a:latin typeface="Adobe Garamond Pro" pitchFamily="18" charset="0"/>
              </a:rPr>
              <a:t> surgery when her doctor found out about the situation!</a:t>
            </a:r>
            <a:endParaRPr lang="en-US" dirty="0" smtClean="0">
              <a:latin typeface="Adobe Garamond Pro" pitchFamily="18" charset="0"/>
            </a:endParaRPr>
          </a:p>
          <a:p>
            <a:endParaRPr lang="en-US" dirty="0" smtClean="0">
              <a:latin typeface="Adobe Garamond Pro" pitchFamily="18" charset="0"/>
            </a:endParaRPr>
          </a:p>
          <a:p>
            <a:r>
              <a:rPr lang="en-US" dirty="0" smtClean="0">
                <a:latin typeface="Adobe Garamond Pro" pitchFamily="18" charset="0"/>
              </a:rPr>
              <a:t>Add scree shot of </a:t>
            </a:r>
            <a:r>
              <a:rPr lang="en-US" dirty="0" err="1" smtClean="0">
                <a:latin typeface="Adobe Garamond Pro" pitchFamily="18" charset="0"/>
              </a:rPr>
              <a:t>nytimes</a:t>
            </a:r>
            <a:r>
              <a:rPr lang="en-US" dirty="0" smtClean="0">
                <a:latin typeface="Adobe Garamond Pro" pitchFamily="18" charset="0"/>
              </a:rPr>
              <a:t>. And attach link with that…</a:t>
            </a:r>
            <a:endParaRPr lang="en-US" dirty="0" smtClean="0"/>
          </a:p>
          <a:p>
            <a:r>
              <a:rPr lang="en-US" dirty="0" smtClean="0"/>
              <a:t>Make it more picture based…first talk about </a:t>
            </a:r>
            <a:r>
              <a:rPr lang="en-US" dirty="0" err="1" smtClean="0"/>
              <a:t>morris</a:t>
            </a:r>
            <a:r>
              <a:rPr lang="en-US" dirty="0" smtClean="0"/>
              <a:t>, then animate </a:t>
            </a:r>
            <a:r>
              <a:rPr lang="en-US" dirty="0" err="1" smtClean="0"/>
              <a:t>morrison</a:t>
            </a:r>
            <a:r>
              <a:rPr lang="en-US" dirty="0" smtClean="0"/>
              <a:t>..</a:t>
            </a:r>
          </a:p>
          <a:p>
            <a:endParaRPr lang="en-US" dirty="0" smtClean="0"/>
          </a:p>
          <a:p>
            <a:r>
              <a:rPr lang="en-US" dirty="0" smtClean="0"/>
              <a:t>Happened because only their names were used, no other id was checked.</a:t>
            </a:r>
            <a:endParaRPr lang="en-US" dirty="0"/>
          </a:p>
        </p:txBody>
      </p:sp>
      <p:sp>
        <p:nvSpPr>
          <p:cNvPr id="4" name="Slide Number Placeholder 3"/>
          <p:cNvSpPr>
            <a:spLocks noGrp="1"/>
          </p:cNvSpPr>
          <p:nvPr>
            <p:ph type="sldNum" sz="quarter" idx="10"/>
          </p:nvPr>
        </p:nvSpPr>
        <p:spPr/>
        <p:txBody>
          <a:bodyPr/>
          <a:lstStyle/>
          <a:p>
            <a:fld id="{A75F02FF-3FDF-4F3D-B6EA-73FA543CB37C}" type="slidenum">
              <a:rPr lang="en-US" smtClean="0"/>
              <a:pPr/>
              <a:t>2</a:t>
            </a:fld>
            <a:endParaRPr lang="en-US" dirty="0"/>
          </a:p>
        </p:txBody>
      </p:sp>
    </p:spTree>
    <p:extLst>
      <p:ext uri="{BB962C8B-B14F-4D97-AF65-F5344CB8AC3E}">
        <p14:creationId xmlns:p14="http://schemas.microsoft.com/office/powerpoint/2010/main" val="2914139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Arrow fix.</a:t>
            </a:r>
          </a:p>
          <a:p>
            <a:r>
              <a:rPr lang="en-US" dirty="0" smtClean="0"/>
              <a:t>Highlight the stages, no need to point, but draw a box around the stage..</a:t>
            </a:r>
          </a:p>
          <a:p>
            <a:r>
              <a:rPr lang="en-US" dirty="0" smtClean="0"/>
              <a:t>End =‘success’. </a:t>
            </a:r>
          </a:p>
          <a:p>
            <a:endParaRPr lang="en-US" dirty="0"/>
          </a:p>
        </p:txBody>
      </p:sp>
      <p:sp>
        <p:nvSpPr>
          <p:cNvPr id="4" name="Slide Number Placeholder 3"/>
          <p:cNvSpPr>
            <a:spLocks noGrp="1"/>
          </p:cNvSpPr>
          <p:nvPr>
            <p:ph type="sldNum" sz="quarter" idx="10"/>
          </p:nvPr>
        </p:nvSpPr>
        <p:spPr/>
        <p:txBody>
          <a:bodyPr/>
          <a:lstStyle/>
          <a:p>
            <a:fld id="{A75F02FF-3FDF-4F3D-B6EA-73FA543CB37C}" type="slidenum">
              <a:rPr lang="en-US" smtClean="0"/>
              <a:pPr/>
              <a:t>16</a:t>
            </a:fld>
            <a:endParaRPr lang="en-US" dirty="0"/>
          </a:p>
        </p:txBody>
      </p:sp>
    </p:spTree>
    <p:extLst>
      <p:ext uri="{BB962C8B-B14F-4D97-AF65-F5344CB8AC3E}">
        <p14:creationId xmlns:p14="http://schemas.microsoft.com/office/powerpoint/2010/main" val="2928226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Arrow fix.</a:t>
            </a:r>
          </a:p>
          <a:p>
            <a:r>
              <a:rPr lang="en-US" dirty="0" smtClean="0"/>
              <a:t>Highlight the stages, no need to point, but draw a box around the stage..</a:t>
            </a:r>
          </a:p>
          <a:p>
            <a:r>
              <a:rPr lang="en-US" dirty="0" smtClean="0"/>
              <a:t>End =‘success’. </a:t>
            </a:r>
          </a:p>
          <a:p>
            <a:endParaRPr lang="en-US" dirty="0"/>
          </a:p>
        </p:txBody>
      </p:sp>
      <p:sp>
        <p:nvSpPr>
          <p:cNvPr id="4" name="Slide Number Placeholder 3"/>
          <p:cNvSpPr>
            <a:spLocks noGrp="1"/>
          </p:cNvSpPr>
          <p:nvPr>
            <p:ph type="sldNum" sz="quarter" idx="10"/>
          </p:nvPr>
        </p:nvSpPr>
        <p:spPr/>
        <p:txBody>
          <a:bodyPr/>
          <a:lstStyle/>
          <a:p>
            <a:fld id="{A75F02FF-3FDF-4F3D-B6EA-73FA543CB37C}" type="slidenum">
              <a:rPr lang="en-US" smtClean="0"/>
              <a:pPr/>
              <a:t>17</a:t>
            </a:fld>
            <a:endParaRPr lang="en-US" dirty="0"/>
          </a:p>
        </p:txBody>
      </p:sp>
    </p:spTree>
    <p:extLst>
      <p:ext uri="{BB962C8B-B14F-4D97-AF65-F5344CB8AC3E}">
        <p14:creationId xmlns:p14="http://schemas.microsoft.com/office/powerpoint/2010/main" val="1422226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a:t>
            </a:r>
            <a:r>
              <a:rPr lang="en-US" dirty="0" err="1" smtClean="0"/>
              <a:t>meirav’s</a:t>
            </a:r>
            <a:r>
              <a:rPr lang="en-US" dirty="0" smtClean="0"/>
              <a:t> result…with number,</a:t>
            </a:r>
          </a:p>
          <a:p>
            <a:r>
              <a:rPr lang="en-US" dirty="0" smtClean="0"/>
              <a:t>First</a:t>
            </a:r>
            <a:r>
              <a:rPr lang="en-US" baseline="0" dirty="0" smtClean="0"/>
              <a:t> slide needs to be white. Use better font. </a:t>
            </a:r>
          </a:p>
          <a:p>
            <a:endParaRPr lang="en-US" dirty="0"/>
          </a:p>
        </p:txBody>
      </p:sp>
      <p:sp>
        <p:nvSpPr>
          <p:cNvPr id="4" name="Slide Number Placeholder 3"/>
          <p:cNvSpPr>
            <a:spLocks noGrp="1"/>
          </p:cNvSpPr>
          <p:nvPr>
            <p:ph type="sldNum" sz="quarter" idx="10"/>
          </p:nvPr>
        </p:nvSpPr>
        <p:spPr/>
        <p:txBody>
          <a:bodyPr/>
          <a:lstStyle/>
          <a:p>
            <a:fld id="{A75F02FF-3FDF-4F3D-B6EA-73FA543CB37C}" type="slidenum">
              <a:rPr lang="en-US" smtClean="0"/>
              <a:pPr/>
              <a:t>20</a:t>
            </a:fld>
            <a:endParaRPr lang="en-US" dirty="0"/>
          </a:p>
        </p:txBody>
      </p:sp>
    </p:spTree>
    <p:extLst>
      <p:ext uri="{BB962C8B-B14F-4D97-AF65-F5344CB8AC3E}">
        <p14:creationId xmlns:p14="http://schemas.microsoft.com/office/powerpoint/2010/main" val="3799697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take advantage of the CPOE systems we need to make them as error free as possible. We cannot go back to paper systems, rather we need to focus how we can make the computerized systems better.</a:t>
            </a:r>
            <a:endParaRPr lang="en-US" dirty="0"/>
          </a:p>
        </p:txBody>
      </p:sp>
      <p:sp>
        <p:nvSpPr>
          <p:cNvPr id="4" name="Slide Number Placeholder 3"/>
          <p:cNvSpPr>
            <a:spLocks noGrp="1"/>
          </p:cNvSpPr>
          <p:nvPr>
            <p:ph type="sldNum" sz="quarter" idx="10"/>
          </p:nvPr>
        </p:nvSpPr>
        <p:spPr/>
        <p:txBody>
          <a:bodyPr/>
          <a:lstStyle/>
          <a:p>
            <a:fld id="{A75F02FF-3FDF-4F3D-B6EA-73FA543CB37C}" type="slidenum">
              <a:rPr lang="en-US" smtClean="0"/>
              <a:pPr/>
              <a:t>35</a:t>
            </a:fld>
            <a:endParaRPr lang="en-US" dirty="0"/>
          </a:p>
        </p:txBody>
      </p:sp>
    </p:spTree>
    <p:extLst>
      <p:ext uri="{BB962C8B-B14F-4D97-AF65-F5344CB8AC3E}">
        <p14:creationId xmlns:p14="http://schemas.microsoft.com/office/powerpoint/2010/main" val="1642524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Adobe Garamond Pro" pitchFamily="18" charset="0"/>
              </a:rPr>
              <a:t>Mrs. </a:t>
            </a:r>
            <a:r>
              <a:rPr lang="en-US" sz="1200" dirty="0" smtClean="0">
                <a:solidFill>
                  <a:schemeClr val="accent6"/>
                </a:solidFill>
                <a:latin typeface="Adobe Garamond Pro" pitchFamily="18" charset="0"/>
              </a:rPr>
              <a:t>Morris</a:t>
            </a:r>
            <a:r>
              <a:rPr lang="en-US" sz="1200" dirty="0" smtClean="0">
                <a:latin typeface="Adobe Garamond Pro" pitchFamily="18" charset="0"/>
              </a:rPr>
              <a:t> was at the operation theatre being prepared for the </a:t>
            </a:r>
            <a:r>
              <a:rPr lang="en-US" sz="1200" dirty="0" smtClean="0">
                <a:solidFill>
                  <a:schemeClr val="accent4">
                    <a:lumMod val="75000"/>
                  </a:schemeClr>
                </a:solidFill>
                <a:latin typeface="Adobe Garamond Pro" pitchFamily="18" charset="0"/>
              </a:rPr>
              <a:t>heart</a:t>
            </a:r>
            <a:r>
              <a:rPr lang="en-US" sz="1200" dirty="0" smtClean="0">
                <a:latin typeface="Adobe Garamond Pro" pitchFamily="18" charset="0"/>
              </a:rPr>
              <a:t> surgery when her doctor found out about the situation!</a:t>
            </a:r>
            <a:endParaRPr lang="en-US" dirty="0" smtClean="0">
              <a:latin typeface="Adobe Garamond Pro" pitchFamily="18" charset="0"/>
            </a:endParaRPr>
          </a:p>
          <a:p>
            <a:endParaRPr lang="en-US" dirty="0" smtClean="0">
              <a:latin typeface="Adobe Garamond Pro" pitchFamily="18" charset="0"/>
            </a:endParaRPr>
          </a:p>
          <a:p>
            <a:r>
              <a:rPr lang="en-US" dirty="0" smtClean="0">
                <a:latin typeface="Adobe Garamond Pro" pitchFamily="18" charset="0"/>
              </a:rPr>
              <a:t>Add scree shot of </a:t>
            </a:r>
            <a:r>
              <a:rPr lang="en-US" dirty="0" err="1" smtClean="0">
                <a:latin typeface="Adobe Garamond Pro" pitchFamily="18" charset="0"/>
              </a:rPr>
              <a:t>nytimes</a:t>
            </a:r>
            <a:r>
              <a:rPr lang="en-US" dirty="0" smtClean="0">
                <a:latin typeface="Adobe Garamond Pro" pitchFamily="18" charset="0"/>
              </a:rPr>
              <a:t>. And attach link with that…</a:t>
            </a:r>
            <a:endParaRPr lang="en-US" dirty="0" smtClean="0"/>
          </a:p>
          <a:p>
            <a:r>
              <a:rPr lang="en-US" dirty="0" smtClean="0"/>
              <a:t>Make it more picture based…first talk about </a:t>
            </a:r>
            <a:r>
              <a:rPr lang="en-US" dirty="0" err="1" smtClean="0"/>
              <a:t>morris</a:t>
            </a:r>
            <a:r>
              <a:rPr lang="en-US" dirty="0" smtClean="0"/>
              <a:t>, then animate </a:t>
            </a:r>
            <a:r>
              <a:rPr lang="en-US" dirty="0" err="1" smtClean="0"/>
              <a:t>morrison</a:t>
            </a:r>
            <a:r>
              <a:rPr lang="en-US" dirty="0" smtClean="0"/>
              <a:t>..</a:t>
            </a:r>
          </a:p>
          <a:p>
            <a:endParaRPr lang="en-US" dirty="0" smtClean="0"/>
          </a:p>
          <a:p>
            <a:r>
              <a:rPr lang="en-US" dirty="0" smtClean="0"/>
              <a:t>Happened because only their names were used, no other id was checked.</a:t>
            </a:r>
            <a:endParaRPr lang="en-US" dirty="0"/>
          </a:p>
        </p:txBody>
      </p:sp>
      <p:sp>
        <p:nvSpPr>
          <p:cNvPr id="4" name="Slide Number Placeholder 3"/>
          <p:cNvSpPr>
            <a:spLocks noGrp="1"/>
          </p:cNvSpPr>
          <p:nvPr>
            <p:ph type="sldNum" sz="quarter" idx="10"/>
          </p:nvPr>
        </p:nvSpPr>
        <p:spPr/>
        <p:txBody>
          <a:bodyPr/>
          <a:lstStyle/>
          <a:p>
            <a:fld id="{A75F02FF-3FDF-4F3D-B6EA-73FA543CB37C}" type="slidenum">
              <a:rPr lang="en-US" smtClean="0"/>
              <a:pPr/>
              <a:t>3</a:t>
            </a:fld>
            <a:endParaRPr lang="en-US" dirty="0"/>
          </a:p>
        </p:txBody>
      </p:sp>
    </p:spTree>
    <p:extLst>
      <p:ext uri="{BB962C8B-B14F-4D97-AF65-F5344CB8AC3E}">
        <p14:creationId xmlns:p14="http://schemas.microsoft.com/office/powerpoint/2010/main" val="1221083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Talk about how good they are…</a:t>
            </a:r>
            <a:endParaRPr lang="en-US" dirty="0"/>
          </a:p>
        </p:txBody>
      </p:sp>
      <p:sp>
        <p:nvSpPr>
          <p:cNvPr id="4" name="Slide Number Placeholder 3"/>
          <p:cNvSpPr>
            <a:spLocks noGrp="1"/>
          </p:cNvSpPr>
          <p:nvPr>
            <p:ph type="sldNum" sz="quarter" idx="10"/>
          </p:nvPr>
        </p:nvSpPr>
        <p:spPr/>
        <p:txBody>
          <a:bodyPr/>
          <a:lstStyle/>
          <a:p>
            <a:fld id="{A75F02FF-3FDF-4F3D-B6EA-73FA543CB37C}" type="slidenum">
              <a:rPr lang="en-US" smtClean="0"/>
              <a:pPr/>
              <a:t>5</a:t>
            </a:fld>
            <a:endParaRPr lang="en-US" dirty="0"/>
          </a:p>
        </p:txBody>
      </p:sp>
    </p:spTree>
    <p:extLst>
      <p:ext uri="{BB962C8B-B14F-4D97-AF65-F5344CB8AC3E}">
        <p14:creationId xmlns:p14="http://schemas.microsoft.com/office/powerpoint/2010/main" val="2015693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But even the modern computerized systems are not perfect, in</a:t>
            </a:r>
            <a:r>
              <a:rPr lang="en-US" baseline="0" dirty="0" smtClean="0"/>
              <a:t> fact, there are cases where they make the problem worse. Especially when people get accustomed to the systems.</a:t>
            </a:r>
          </a:p>
          <a:p>
            <a:r>
              <a:rPr lang="en-US" baseline="0" dirty="0" smtClean="0"/>
              <a:t>Then show the video, and talk: so should we avoid using cpoe or improve them?</a:t>
            </a:r>
            <a:endParaRPr lang="en-US" dirty="0"/>
          </a:p>
        </p:txBody>
      </p:sp>
      <p:sp>
        <p:nvSpPr>
          <p:cNvPr id="4" name="Slide Number Placeholder 3"/>
          <p:cNvSpPr>
            <a:spLocks noGrp="1"/>
          </p:cNvSpPr>
          <p:nvPr>
            <p:ph type="sldNum" sz="quarter" idx="10"/>
          </p:nvPr>
        </p:nvSpPr>
        <p:spPr/>
        <p:txBody>
          <a:bodyPr/>
          <a:lstStyle/>
          <a:p>
            <a:fld id="{A75F02FF-3FDF-4F3D-B6EA-73FA543CB37C}" type="slidenum">
              <a:rPr lang="en-US" smtClean="0"/>
              <a:pPr/>
              <a:t>6</a:t>
            </a:fld>
            <a:endParaRPr lang="en-US" dirty="0"/>
          </a:p>
        </p:txBody>
      </p:sp>
    </p:spTree>
    <p:extLst>
      <p:ext uri="{BB962C8B-B14F-4D97-AF65-F5344CB8AC3E}">
        <p14:creationId xmlns:p14="http://schemas.microsoft.com/office/powerpoint/2010/main" val="317204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Even using a computer</a:t>
            </a:r>
            <a:r>
              <a:rPr lang="en-US" baseline="0" dirty="0" smtClean="0"/>
              <a:t> does not eliminate </a:t>
            </a:r>
            <a:r>
              <a:rPr lang="en-US" baseline="0" smtClean="0"/>
              <a:t>the problems..</a:t>
            </a:r>
            <a:endParaRPr lang="en-US"/>
          </a:p>
        </p:txBody>
      </p:sp>
      <p:sp>
        <p:nvSpPr>
          <p:cNvPr id="4" name="Slide Number Placeholder 3"/>
          <p:cNvSpPr>
            <a:spLocks noGrp="1"/>
          </p:cNvSpPr>
          <p:nvPr>
            <p:ph type="sldNum" sz="quarter" idx="10"/>
          </p:nvPr>
        </p:nvSpPr>
        <p:spPr/>
        <p:txBody>
          <a:bodyPr/>
          <a:lstStyle/>
          <a:p>
            <a:fld id="{A75F02FF-3FDF-4F3D-B6EA-73FA543CB37C}" type="slidenum">
              <a:rPr lang="en-US" smtClean="0"/>
              <a:pPr/>
              <a:t>7</a:t>
            </a:fld>
            <a:endParaRPr lang="en-US" dirty="0"/>
          </a:p>
        </p:txBody>
      </p:sp>
    </p:spTree>
    <p:extLst>
      <p:ext uri="{BB962C8B-B14F-4D97-AF65-F5344CB8AC3E}">
        <p14:creationId xmlns:p14="http://schemas.microsoft.com/office/powerpoint/2010/main" val="1590370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Faster, easy to understand these, so no need</a:t>
            </a:r>
            <a:endParaRPr lang="en-US" dirty="0"/>
          </a:p>
        </p:txBody>
      </p:sp>
      <p:sp>
        <p:nvSpPr>
          <p:cNvPr id="4" name="Slide Number Placeholder 3"/>
          <p:cNvSpPr>
            <a:spLocks noGrp="1"/>
          </p:cNvSpPr>
          <p:nvPr>
            <p:ph type="sldNum" sz="quarter" idx="10"/>
          </p:nvPr>
        </p:nvSpPr>
        <p:spPr/>
        <p:txBody>
          <a:bodyPr/>
          <a:lstStyle/>
          <a:p>
            <a:fld id="{A75F02FF-3FDF-4F3D-B6EA-73FA543CB37C}" type="slidenum">
              <a:rPr lang="en-US" smtClean="0"/>
              <a:pPr/>
              <a:t>12</a:t>
            </a:fld>
            <a:endParaRPr lang="en-US" dirty="0"/>
          </a:p>
        </p:txBody>
      </p:sp>
    </p:spTree>
    <p:extLst>
      <p:ext uri="{BB962C8B-B14F-4D97-AF65-F5344CB8AC3E}">
        <p14:creationId xmlns:p14="http://schemas.microsoft.com/office/powerpoint/2010/main" val="2350530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Arrow fix.</a:t>
            </a:r>
          </a:p>
          <a:p>
            <a:r>
              <a:rPr lang="en-US" dirty="0" smtClean="0"/>
              <a:t>Highlight the stages, no need to point, but draw a box around the stage..</a:t>
            </a:r>
          </a:p>
          <a:p>
            <a:r>
              <a:rPr lang="en-US" dirty="0" smtClean="0"/>
              <a:t>End =‘success’. </a:t>
            </a:r>
          </a:p>
          <a:p>
            <a:endParaRPr lang="en-US" dirty="0"/>
          </a:p>
        </p:txBody>
      </p:sp>
      <p:sp>
        <p:nvSpPr>
          <p:cNvPr id="4" name="Slide Number Placeholder 3"/>
          <p:cNvSpPr>
            <a:spLocks noGrp="1"/>
          </p:cNvSpPr>
          <p:nvPr>
            <p:ph type="sldNum" sz="quarter" idx="10"/>
          </p:nvPr>
        </p:nvSpPr>
        <p:spPr/>
        <p:txBody>
          <a:bodyPr/>
          <a:lstStyle/>
          <a:p>
            <a:fld id="{A75F02FF-3FDF-4F3D-B6EA-73FA543CB37C}" type="slidenum">
              <a:rPr lang="en-US" smtClean="0"/>
              <a:pPr/>
              <a:t>13</a:t>
            </a:fld>
            <a:endParaRPr lang="en-US" dirty="0"/>
          </a:p>
        </p:txBody>
      </p:sp>
    </p:spTree>
    <p:extLst>
      <p:ext uri="{BB962C8B-B14F-4D97-AF65-F5344CB8AC3E}">
        <p14:creationId xmlns:p14="http://schemas.microsoft.com/office/powerpoint/2010/main" val="3054542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Arrow fix.</a:t>
            </a:r>
          </a:p>
          <a:p>
            <a:r>
              <a:rPr lang="en-US" dirty="0" smtClean="0"/>
              <a:t>Highlight the stages, no need to point, but draw a box around the stage..</a:t>
            </a:r>
          </a:p>
          <a:p>
            <a:r>
              <a:rPr lang="en-US" dirty="0" smtClean="0"/>
              <a:t>End =‘success’. </a:t>
            </a:r>
          </a:p>
          <a:p>
            <a:endParaRPr lang="en-US" dirty="0"/>
          </a:p>
        </p:txBody>
      </p:sp>
      <p:sp>
        <p:nvSpPr>
          <p:cNvPr id="4" name="Slide Number Placeholder 3"/>
          <p:cNvSpPr>
            <a:spLocks noGrp="1"/>
          </p:cNvSpPr>
          <p:nvPr>
            <p:ph type="sldNum" sz="quarter" idx="10"/>
          </p:nvPr>
        </p:nvSpPr>
        <p:spPr/>
        <p:txBody>
          <a:bodyPr/>
          <a:lstStyle/>
          <a:p>
            <a:fld id="{A75F02FF-3FDF-4F3D-B6EA-73FA543CB37C}" type="slidenum">
              <a:rPr lang="en-US" smtClean="0"/>
              <a:pPr/>
              <a:t>14</a:t>
            </a:fld>
            <a:endParaRPr lang="en-US" dirty="0"/>
          </a:p>
        </p:txBody>
      </p:sp>
    </p:spTree>
    <p:extLst>
      <p:ext uri="{BB962C8B-B14F-4D97-AF65-F5344CB8AC3E}">
        <p14:creationId xmlns:p14="http://schemas.microsoft.com/office/powerpoint/2010/main" val="1755214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Arrow fix.</a:t>
            </a:r>
          </a:p>
          <a:p>
            <a:r>
              <a:rPr lang="en-US" dirty="0" smtClean="0"/>
              <a:t>Highlight the stages, no need to point, but draw a box around the stage..</a:t>
            </a:r>
          </a:p>
          <a:p>
            <a:r>
              <a:rPr lang="en-US" dirty="0" smtClean="0"/>
              <a:t>End =‘success’. </a:t>
            </a:r>
          </a:p>
          <a:p>
            <a:endParaRPr lang="en-US" dirty="0"/>
          </a:p>
        </p:txBody>
      </p:sp>
      <p:sp>
        <p:nvSpPr>
          <p:cNvPr id="4" name="Slide Number Placeholder 3"/>
          <p:cNvSpPr>
            <a:spLocks noGrp="1"/>
          </p:cNvSpPr>
          <p:nvPr>
            <p:ph type="sldNum" sz="quarter" idx="10"/>
          </p:nvPr>
        </p:nvSpPr>
        <p:spPr/>
        <p:txBody>
          <a:bodyPr/>
          <a:lstStyle/>
          <a:p>
            <a:fld id="{A75F02FF-3FDF-4F3D-B6EA-73FA543CB37C}" type="slidenum">
              <a:rPr lang="en-US" smtClean="0"/>
              <a:pPr/>
              <a:t>15</a:t>
            </a:fld>
            <a:endParaRPr lang="en-US" dirty="0"/>
          </a:p>
        </p:txBody>
      </p:sp>
    </p:spTree>
    <p:extLst>
      <p:ext uri="{BB962C8B-B14F-4D97-AF65-F5344CB8AC3E}">
        <p14:creationId xmlns:p14="http://schemas.microsoft.com/office/powerpoint/2010/main" val="2695301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E3C4D137-1ED1-4062-B7E9-6C5814AE8309}" type="datetimeFigureOut">
              <a:rPr lang="en-US" smtClean="0"/>
              <a:pPr/>
              <a:t>5/22/13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EA99D1B-76A9-4299-91A1-0D910912654F}" type="slidenum">
              <a:rPr lang="en-US" smtClean="0"/>
              <a:pPr/>
              <a:t>‹#›</a:t>
            </a:fld>
            <a:endParaRPr lang="en-US" dirty="0"/>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3C4D137-1ED1-4062-B7E9-6C5814AE8309}" type="datetimeFigureOut">
              <a:rPr lang="en-US" smtClean="0"/>
              <a:pPr/>
              <a:t>5/22/13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EA99D1B-76A9-4299-91A1-0D910912654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3C4D137-1ED1-4062-B7E9-6C5814AE8309}" type="datetimeFigureOut">
              <a:rPr lang="en-US" smtClean="0"/>
              <a:pPr/>
              <a:t>5/22/13</a:t>
            </a:fld>
            <a:endParaRPr lang="en-US" dirty="0"/>
          </a:p>
        </p:txBody>
      </p:sp>
      <p:sp>
        <p:nvSpPr>
          <p:cNvPr id="5" name="Footer Placeholder 4"/>
          <p:cNvSpPr>
            <a:spLocks noGrp="1"/>
          </p:cNvSpPr>
          <p:nvPr>
            <p:ph type="ftr" sz="quarter" idx="11"/>
          </p:nvPr>
        </p:nvSpPr>
        <p:spPr>
          <a:xfrm>
            <a:off x="2640597" y="6377459"/>
            <a:ext cx="3836404" cy="365125"/>
          </a:xfrm>
        </p:spPr>
        <p:txBody>
          <a:bodyPr/>
          <a:lstStyle/>
          <a:p>
            <a:endParaRPr lang="en-US" dirty="0"/>
          </a:p>
        </p:txBody>
      </p:sp>
      <p:sp>
        <p:nvSpPr>
          <p:cNvPr id="6" name="Slide Number Placeholder 5"/>
          <p:cNvSpPr>
            <a:spLocks noGrp="1"/>
          </p:cNvSpPr>
          <p:nvPr>
            <p:ph type="sldNum" sz="quarter" idx="12"/>
          </p:nvPr>
        </p:nvSpPr>
        <p:spPr/>
        <p:txBody>
          <a:bodyPr/>
          <a:lstStyle/>
          <a:p>
            <a:fld id="{9EA99D1B-76A9-4299-91A1-0D910912654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3C4D137-1ED1-4062-B7E9-6C5814AE8309}" type="datetimeFigureOut">
              <a:rPr lang="en-US" smtClean="0"/>
              <a:pPr/>
              <a:t>5/22/13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EA99D1B-76A9-4299-91A1-0D910912654F}"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3C4D137-1ED1-4062-B7E9-6C5814AE8309}" type="datetimeFigureOut">
              <a:rPr lang="en-US" smtClean="0"/>
              <a:pPr/>
              <a:t>5/22/13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EA99D1B-76A9-4299-91A1-0D910912654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3C4D137-1ED1-4062-B7E9-6C5814AE8309}" type="datetimeFigureOut">
              <a:rPr lang="en-US" smtClean="0"/>
              <a:pPr/>
              <a:t>5/22/13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EA99D1B-76A9-4299-91A1-0D910912654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3C4D137-1ED1-4062-B7E9-6C5814AE8309}" type="datetimeFigureOut">
              <a:rPr lang="en-US" smtClean="0"/>
              <a:pPr/>
              <a:t>5/22/13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EA99D1B-76A9-4299-91A1-0D910912654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3C4D137-1ED1-4062-B7E9-6C5814AE8309}" type="datetimeFigureOut">
              <a:rPr lang="en-US" smtClean="0"/>
              <a:pPr/>
              <a:t>5/22/13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EA99D1B-76A9-4299-91A1-0D910912654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C4D137-1ED1-4062-B7E9-6C5814AE8309}" type="datetimeFigureOut">
              <a:rPr lang="en-US" smtClean="0"/>
              <a:pPr/>
              <a:t>5/22/13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EA99D1B-76A9-4299-91A1-0D910912654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3C4D137-1ED1-4062-B7E9-6C5814AE8309}" type="datetimeFigureOut">
              <a:rPr lang="en-US" smtClean="0"/>
              <a:pPr/>
              <a:t>5/22/13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EA99D1B-76A9-4299-91A1-0D910912654F}" type="slidenum">
              <a:rPr lang="en-US" smtClean="0"/>
              <a:pPr/>
              <a:t>‹#›</a:t>
            </a:fld>
            <a:endParaRPr lang="en-US" dirty="0"/>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E3C4D137-1ED1-4062-B7E9-6C5814AE8309}" type="datetimeFigureOut">
              <a:rPr lang="en-US" smtClean="0"/>
              <a:pPr/>
              <a:t>5/22/13</a:t>
            </a:fld>
            <a:endParaRPr lang="en-US" dirty="0"/>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dirty="0"/>
          </a:p>
        </p:txBody>
      </p:sp>
      <p:sp>
        <p:nvSpPr>
          <p:cNvPr id="7" name="Slide Number Placeholder 6"/>
          <p:cNvSpPr>
            <a:spLocks noGrp="1"/>
          </p:cNvSpPr>
          <p:nvPr>
            <p:ph type="sldNum" sz="quarter" idx="12"/>
          </p:nvPr>
        </p:nvSpPr>
        <p:spPr>
          <a:xfrm>
            <a:off x="8339328" y="1170432"/>
            <a:ext cx="733864" cy="201168"/>
          </a:xfrm>
        </p:spPr>
        <p:txBody>
          <a:bodyPr/>
          <a:lstStyle/>
          <a:p>
            <a:fld id="{9EA99D1B-76A9-4299-91A1-0D910912654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E3C4D137-1ED1-4062-B7E9-6C5814AE8309}" type="datetimeFigureOut">
              <a:rPr lang="en-US" smtClean="0"/>
              <a:pPr/>
              <a:t>5/22/13</a:t>
            </a:fld>
            <a:endParaRPr lang="en-US" dirty="0"/>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dirty="0"/>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9EA99D1B-76A9-4299-91A1-0D910912654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2.xml"/><Relationship Id="rId5" Type="http://schemas.openxmlformats.org/officeDocument/2006/relationships/image" Target="../media/image12.png"/><Relationship Id="rId1" Type="http://schemas.microsoft.com/office/2007/relationships/media" Target="../media/media2.mp4"/><Relationship Id="rId2" Type="http://schemas.openxmlformats.org/officeDocument/2006/relationships/video" Target="../media/media2.mp4"/></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3.png"/><Relationship Id="rId1" Type="http://schemas.microsoft.com/office/2007/relationships/media" Target="../media/media3.mp4"/><Relationship Id="rId2" Type="http://schemas.openxmlformats.org/officeDocument/2006/relationships/video" Target="../media/media3.mp4"/></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4.png"/><Relationship Id="rId1" Type="http://schemas.microsoft.com/office/2007/relationships/media" Target="../media/media4.mp4"/><Relationship Id="rId2" Type="http://schemas.openxmlformats.org/officeDocument/2006/relationships/video" Target="../media/media4.mp4"/></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5.png"/><Relationship Id="rId1" Type="http://schemas.microsoft.com/office/2007/relationships/media" Target="../media/media5.mp4"/><Relationship Id="rId2" Type="http://schemas.openxmlformats.org/officeDocument/2006/relationships/video" Target="../media/media5.mp4"/></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 Id="rId3"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xml"/><Relationship Id="rId5" Type="http://schemas.openxmlformats.org/officeDocument/2006/relationships/image" Target="../media/image9.png"/><Relationship Id="rId1" Type="http://schemas.microsoft.com/office/2007/relationships/media" Target="../media/media1.mp4"/><Relationship Id="rId2" Type="http://schemas.openxmlformats.org/officeDocument/2006/relationships/video" Target="../media/media1.mp4"/></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807266"/>
            <a:ext cx="9144000" cy="1619250"/>
          </a:xfrm>
        </p:spPr>
        <p:txBody>
          <a:bodyPr>
            <a:normAutofit/>
          </a:bodyPr>
          <a:lstStyle/>
          <a:p>
            <a:pPr algn="ctr"/>
            <a:r>
              <a:rPr lang="en-US" sz="4400" b="1" dirty="0" smtClean="0">
                <a:latin typeface="Segoe UI Light" panose="020B0502040204020203" pitchFamily="34" charset="0"/>
              </a:rPr>
              <a:t>User Interface Techniques to </a:t>
            </a:r>
            <a:br>
              <a:rPr lang="en-US" sz="4400" b="1" dirty="0" smtClean="0">
                <a:latin typeface="Segoe UI Light" panose="020B0502040204020203" pitchFamily="34" charset="0"/>
              </a:rPr>
            </a:br>
            <a:r>
              <a:rPr lang="en-US" sz="5400" b="1" dirty="0" smtClean="0">
                <a:latin typeface="Segoe UI Light" panose="020B0502040204020203" pitchFamily="34" charset="0"/>
              </a:rPr>
              <a:t>Reduce Wrong Patient Errors</a:t>
            </a:r>
            <a:endParaRPr lang="en-US" sz="4400" b="1" dirty="0">
              <a:latin typeface="Segoe UI Light" panose="020B0502040204020203" pitchFamily="34" charset="0"/>
            </a:endParaRPr>
          </a:p>
        </p:txBody>
      </p:sp>
      <p:sp>
        <p:nvSpPr>
          <p:cNvPr id="3" name="Subtitle 2"/>
          <p:cNvSpPr>
            <a:spLocks noGrp="1"/>
          </p:cNvSpPr>
          <p:nvPr>
            <p:ph type="subTitle" idx="1"/>
          </p:nvPr>
        </p:nvSpPr>
        <p:spPr>
          <a:xfrm>
            <a:off x="266700" y="3340289"/>
            <a:ext cx="8610600" cy="1295400"/>
          </a:xfrm>
        </p:spPr>
        <p:txBody>
          <a:bodyPr>
            <a:normAutofit/>
          </a:bodyPr>
          <a:lstStyle/>
          <a:p>
            <a:pPr algn="ctr"/>
            <a:r>
              <a:rPr lang="en-US" sz="4000" dirty="0" smtClean="0">
                <a:latin typeface="Segoe UI Light" panose="020B0502040204020203" pitchFamily="34" charset="0"/>
              </a:rPr>
              <a:t>  </a:t>
            </a:r>
            <a:r>
              <a:rPr lang="en-US" sz="4000" dirty="0" smtClean="0">
                <a:solidFill>
                  <a:schemeClr val="accent1">
                    <a:lumMod val="50000"/>
                  </a:schemeClr>
                </a:solidFill>
                <a:latin typeface="Segoe UI Light" panose="020B0502040204020203" pitchFamily="34" charset="0"/>
              </a:rPr>
              <a:t>Awalin Sopan, Catherine Plaisant,</a:t>
            </a:r>
          </a:p>
          <a:p>
            <a:pPr algn="ctr"/>
            <a:r>
              <a:rPr lang="en-US" sz="4000" dirty="0" smtClean="0">
                <a:solidFill>
                  <a:schemeClr val="accent1">
                    <a:lumMod val="50000"/>
                  </a:schemeClr>
                </a:solidFill>
                <a:latin typeface="Segoe UI Light" panose="020B0502040204020203" pitchFamily="34" charset="0"/>
              </a:rPr>
              <a:t>Seth Powsner, Ben Shneiderman</a:t>
            </a:r>
          </a:p>
          <a:p>
            <a:pPr algn="ctr"/>
            <a:endParaRPr lang="en-US" sz="4000" dirty="0">
              <a:latin typeface="Segoe UI Light" panose="020B0502040204020203" pitchFamily="34" charset="0"/>
            </a:endParaRPr>
          </a:p>
        </p:txBody>
      </p:sp>
      <p:sp>
        <p:nvSpPr>
          <p:cNvPr id="7" name="TextBox 6"/>
          <p:cNvSpPr txBox="1"/>
          <p:nvPr/>
        </p:nvSpPr>
        <p:spPr>
          <a:xfrm>
            <a:off x="2096995" y="4343400"/>
            <a:ext cx="5115568" cy="1631216"/>
          </a:xfrm>
          <a:prstGeom prst="rect">
            <a:avLst/>
          </a:prstGeom>
          <a:solidFill>
            <a:schemeClr val="bg1"/>
          </a:solidFill>
        </p:spPr>
        <p:txBody>
          <a:bodyPr wrap="none" rtlCol="0">
            <a:spAutoFit/>
          </a:bodyPr>
          <a:lstStyle/>
          <a:p>
            <a:pPr algn="ctr"/>
            <a:r>
              <a:rPr lang="en-US" sz="2400" dirty="0" smtClean="0">
                <a:latin typeface="Calibri" panose="020F0502020204030204" pitchFamily="34" charset="0"/>
              </a:rPr>
              <a:t>Human-Computer Interaction Lab &amp; </a:t>
            </a:r>
          </a:p>
          <a:p>
            <a:pPr algn="ctr"/>
            <a:r>
              <a:rPr lang="en-US" sz="2400" dirty="0" smtClean="0">
                <a:latin typeface="Calibri" panose="020F0502020204030204" pitchFamily="34" charset="0"/>
              </a:rPr>
              <a:t>    Department of Computer Science, </a:t>
            </a:r>
          </a:p>
          <a:p>
            <a:pPr algn="ctr"/>
            <a:r>
              <a:rPr lang="en-US" sz="2400" dirty="0" smtClean="0">
                <a:latin typeface="Calibri" panose="020F0502020204030204" pitchFamily="34" charset="0"/>
              </a:rPr>
              <a:t>University of Maryland</a:t>
            </a:r>
          </a:p>
          <a:p>
            <a:endParaRPr lang="en-US" sz="2800" dirty="0">
              <a:latin typeface="Calibri" panose="020F0502020204030204" pitchFamily="34" charset="0"/>
            </a:endParaRPr>
          </a:p>
        </p:txBody>
      </p:sp>
      <p:pic>
        <p:nvPicPr>
          <p:cNvPr id="4" name="Picture 192" descr="hcil_logo"/>
          <p:cNvPicPr>
            <a:picLocks noChangeAspect="1" noChangeArrowheads="1"/>
          </p:cNvPicPr>
          <p:nvPr/>
        </p:nvPicPr>
        <p:blipFill>
          <a:blip r:embed="rId2" cstate="print"/>
          <a:srcRect/>
          <a:stretch>
            <a:fillRect/>
          </a:stretch>
        </p:blipFill>
        <p:spPr bwMode="auto">
          <a:xfrm>
            <a:off x="6477000" y="5226228"/>
            <a:ext cx="812800" cy="717372"/>
          </a:xfrm>
          <a:prstGeom prst="rect">
            <a:avLst/>
          </a:prstGeom>
          <a:noFill/>
          <a:ln w="9525">
            <a:noFill/>
            <a:miter lim="800000"/>
            <a:headEnd/>
            <a:tailEnd/>
          </a:ln>
        </p:spPr>
      </p:pic>
      <p:pic>
        <p:nvPicPr>
          <p:cNvPr id="6" name="Picture 5" descr="sharpc-logo.png"/>
          <p:cNvPicPr>
            <a:picLocks noChangeAspect="1"/>
          </p:cNvPicPr>
          <p:nvPr/>
        </p:nvPicPr>
        <p:blipFill>
          <a:blip r:embed="rId3" cstate="print"/>
          <a:stretch>
            <a:fillRect/>
          </a:stretch>
        </p:blipFill>
        <p:spPr>
          <a:xfrm>
            <a:off x="1981200" y="5524478"/>
            <a:ext cx="1270065" cy="419122"/>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686800" cy="1252728"/>
          </a:xfrm>
        </p:spPr>
        <p:txBody>
          <a:bodyPr>
            <a:normAutofit/>
          </a:bodyPr>
          <a:lstStyle/>
          <a:p>
            <a:r>
              <a:rPr lang="en-US" dirty="0" smtClean="0">
                <a:solidFill>
                  <a:schemeClr val="accent1"/>
                </a:solidFill>
                <a:latin typeface="Segoe UI Light" panose="020B0502040204020203" pitchFamily="34" charset="0"/>
              </a:rPr>
              <a:t>Error Classification</a:t>
            </a:r>
            <a:endParaRPr lang="en-US" dirty="0">
              <a:solidFill>
                <a:schemeClr val="accent1"/>
              </a:solidFill>
              <a:latin typeface="Segoe UI Light" panose="020B0502040204020203" pitchFamily="34" charset="0"/>
            </a:endParaRPr>
          </a:p>
        </p:txBody>
      </p:sp>
      <p:sp>
        <p:nvSpPr>
          <p:cNvPr id="8" name="Rectangle 7"/>
          <p:cNvSpPr/>
          <p:nvPr/>
        </p:nvSpPr>
        <p:spPr>
          <a:xfrm>
            <a:off x="1295400" y="1885188"/>
            <a:ext cx="2667000" cy="9906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b="1" dirty="0" smtClean="0">
                <a:latin typeface="Segoe UI Light" panose="020B0502040204020203" pitchFamily="34" charset="0"/>
              </a:rPr>
              <a:t>Mistake</a:t>
            </a:r>
            <a:endParaRPr lang="en-US" sz="3600" b="1" dirty="0">
              <a:latin typeface="Segoe UI Light" panose="020B0502040204020203" pitchFamily="34" charset="0"/>
            </a:endParaRPr>
          </a:p>
        </p:txBody>
      </p:sp>
      <p:sp>
        <p:nvSpPr>
          <p:cNvPr id="9" name="Rectangle 8"/>
          <p:cNvSpPr/>
          <p:nvPr/>
        </p:nvSpPr>
        <p:spPr>
          <a:xfrm>
            <a:off x="1295400" y="3352800"/>
            <a:ext cx="2667000" cy="990600"/>
          </a:xfrm>
          <a:prstGeom prst="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en-US" sz="3600" b="1" dirty="0" smtClean="0">
                <a:solidFill>
                  <a:schemeClr val="bg1">
                    <a:lumMod val="65000"/>
                  </a:schemeClr>
                </a:solidFill>
                <a:latin typeface="Segoe UI Light" panose="020B0502040204020203" pitchFamily="34" charset="0"/>
              </a:rPr>
              <a:t>Slips</a:t>
            </a:r>
            <a:endParaRPr lang="en-US" sz="3600" b="1" dirty="0">
              <a:solidFill>
                <a:schemeClr val="bg1">
                  <a:lumMod val="65000"/>
                </a:schemeClr>
              </a:solidFill>
              <a:latin typeface="Segoe UI Light" panose="020B0502040204020203" pitchFamily="34" charset="0"/>
            </a:endParaRPr>
          </a:p>
        </p:txBody>
      </p:sp>
      <p:sp>
        <p:nvSpPr>
          <p:cNvPr id="14" name="Rectangle 13"/>
          <p:cNvSpPr/>
          <p:nvPr/>
        </p:nvSpPr>
        <p:spPr>
          <a:xfrm>
            <a:off x="1295400" y="4795959"/>
            <a:ext cx="2667000" cy="1486377"/>
          </a:xfrm>
          <a:prstGeom prst="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en-US" sz="3600" b="1" dirty="0" smtClean="0">
                <a:solidFill>
                  <a:schemeClr val="bg1">
                    <a:lumMod val="65000"/>
                  </a:schemeClr>
                </a:solidFill>
                <a:latin typeface="Segoe UI Light" panose="020B0502040204020203" pitchFamily="34" charset="0"/>
              </a:rPr>
              <a:t>Failure to recognize</a:t>
            </a:r>
            <a:endParaRPr lang="en-US" sz="3600" b="1" dirty="0">
              <a:solidFill>
                <a:schemeClr val="bg1">
                  <a:lumMod val="65000"/>
                </a:schemeClr>
              </a:solidFill>
              <a:latin typeface="Segoe UI Light" panose="020B0502040204020203" pitchFamily="34" charset="0"/>
            </a:endParaRPr>
          </a:p>
        </p:txBody>
      </p:sp>
      <p:sp>
        <p:nvSpPr>
          <p:cNvPr id="3" name="Left Arrow Callout 2"/>
          <p:cNvSpPr/>
          <p:nvPr/>
        </p:nvSpPr>
        <p:spPr>
          <a:xfrm>
            <a:off x="3953301" y="1143000"/>
            <a:ext cx="5105400" cy="2971800"/>
          </a:xfrm>
          <a:prstGeom prst="leftArrowCallout">
            <a:avLst>
              <a:gd name="adj1" fmla="val 16708"/>
              <a:gd name="adj2" fmla="val 15578"/>
              <a:gd name="adj3" fmla="val 11432"/>
              <a:gd name="adj4" fmla="val 82034"/>
            </a:avLst>
          </a:prstGeom>
        </p:spPr>
        <p:style>
          <a:lnRef idx="1">
            <a:schemeClr val="accent2"/>
          </a:lnRef>
          <a:fillRef idx="2">
            <a:schemeClr val="accent2"/>
          </a:fillRef>
          <a:effectRef idx="1">
            <a:schemeClr val="accent2"/>
          </a:effectRef>
          <a:fontRef idx="minor">
            <a:schemeClr val="dk1"/>
          </a:fontRef>
        </p:style>
        <p:txBody>
          <a:bodyPr rtlCol="0" anchor="ctr"/>
          <a:lstStyle/>
          <a:p>
            <a:r>
              <a:rPr lang="en-US" sz="3200" dirty="0">
                <a:latin typeface="Segoe UI Light" panose="020B0502040204020203" pitchFamily="34" charset="0"/>
              </a:rPr>
              <a:t>Recalling the wrong patient due to </a:t>
            </a:r>
            <a:r>
              <a:rPr lang="en-US" sz="3200" dirty="0">
                <a:solidFill>
                  <a:srgbClr val="C00000"/>
                </a:solidFill>
                <a:latin typeface="Segoe UI Light" panose="020B0502040204020203" pitchFamily="34" charset="0"/>
              </a:rPr>
              <a:t>short term memory failure, name similarity, unfamiliarity with the patient, fatigue.</a:t>
            </a:r>
          </a:p>
        </p:txBody>
      </p:sp>
    </p:spTree>
    <p:extLst>
      <p:ext uri="{BB962C8B-B14F-4D97-AF65-F5344CB8AC3E}">
        <p14:creationId xmlns:p14="http://schemas.microsoft.com/office/powerpoint/2010/main" val="222067440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686800" cy="1252728"/>
          </a:xfrm>
        </p:spPr>
        <p:txBody>
          <a:bodyPr>
            <a:normAutofit/>
          </a:bodyPr>
          <a:lstStyle/>
          <a:p>
            <a:r>
              <a:rPr lang="en-US" dirty="0" smtClean="0">
                <a:solidFill>
                  <a:schemeClr val="accent1"/>
                </a:solidFill>
                <a:latin typeface="Segoe UI Light" panose="020B0502040204020203" pitchFamily="34" charset="0"/>
              </a:rPr>
              <a:t>Error Classification</a:t>
            </a:r>
            <a:endParaRPr lang="en-US" dirty="0">
              <a:solidFill>
                <a:schemeClr val="accent1"/>
              </a:solidFill>
              <a:latin typeface="Segoe UI Light" panose="020B0502040204020203" pitchFamily="34" charset="0"/>
            </a:endParaRPr>
          </a:p>
        </p:txBody>
      </p:sp>
      <p:sp>
        <p:nvSpPr>
          <p:cNvPr id="8" name="Rectangle 7"/>
          <p:cNvSpPr/>
          <p:nvPr/>
        </p:nvSpPr>
        <p:spPr>
          <a:xfrm>
            <a:off x="1295400" y="1885188"/>
            <a:ext cx="2667000" cy="990600"/>
          </a:xfrm>
          <a:prstGeom prst="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en-US" sz="3600" b="1" dirty="0" smtClean="0">
                <a:solidFill>
                  <a:schemeClr val="bg1">
                    <a:lumMod val="65000"/>
                  </a:schemeClr>
                </a:solidFill>
                <a:latin typeface="Segoe UI Light" panose="020B0502040204020203" pitchFamily="34" charset="0"/>
              </a:rPr>
              <a:t>Mistake</a:t>
            </a:r>
            <a:endParaRPr lang="en-US" sz="3600" b="1" dirty="0">
              <a:solidFill>
                <a:schemeClr val="bg1">
                  <a:lumMod val="65000"/>
                </a:schemeClr>
              </a:solidFill>
              <a:latin typeface="Segoe UI Light" panose="020B0502040204020203" pitchFamily="34" charset="0"/>
            </a:endParaRPr>
          </a:p>
        </p:txBody>
      </p:sp>
      <p:sp>
        <p:nvSpPr>
          <p:cNvPr id="9" name="Rectangle 8"/>
          <p:cNvSpPr/>
          <p:nvPr/>
        </p:nvSpPr>
        <p:spPr>
          <a:xfrm>
            <a:off x="1295399" y="3352800"/>
            <a:ext cx="2657901" cy="9906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b="1" dirty="0" smtClean="0">
                <a:latin typeface="Segoe UI Light" panose="020B0502040204020203" pitchFamily="34" charset="0"/>
              </a:rPr>
              <a:t>Slips</a:t>
            </a:r>
            <a:endParaRPr lang="en-US" sz="3600" b="1" dirty="0">
              <a:latin typeface="Segoe UI Light" panose="020B0502040204020203" pitchFamily="34" charset="0"/>
            </a:endParaRPr>
          </a:p>
        </p:txBody>
      </p:sp>
      <p:sp>
        <p:nvSpPr>
          <p:cNvPr id="14" name="Rectangle 13"/>
          <p:cNvSpPr/>
          <p:nvPr/>
        </p:nvSpPr>
        <p:spPr>
          <a:xfrm>
            <a:off x="1295400" y="4795959"/>
            <a:ext cx="2667000" cy="1486377"/>
          </a:xfrm>
          <a:prstGeom prst="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en-US" sz="3600" b="1" dirty="0" smtClean="0">
                <a:solidFill>
                  <a:schemeClr val="bg1">
                    <a:lumMod val="65000"/>
                  </a:schemeClr>
                </a:solidFill>
                <a:latin typeface="Segoe UI Light" panose="020B0502040204020203" pitchFamily="34" charset="0"/>
              </a:rPr>
              <a:t>Failure to recognize</a:t>
            </a:r>
            <a:endParaRPr lang="en-US" sz="3600" b="1" dirty="0">
              <a:solidFill>
                <a:schemeClr val="bg1">
                  <a:lumMod val="65000"/>
                </a:schemeClr>
              </a:solidFill>
              <a:latin typeface="Segoe UI Light" panose="020B0502040204020203" pitchFamily="34" charset="0"/>
            </a:endParaRPr>
          </a:p>
        </p:txBody>
      </p:sp>
      <p:sp>
        <p:nvSpPr>
          <p:cNvPr id="10" name="Left Arrow Callout 9"/>
          <p:cNvSpPr/>
          <p:nvPr/>
        </p:nvSpPr>
        <p:spPr>
          <a:xfrm>
            <a:off x="3953301" y="2438400"/>
            <a:ext cx="5105400" cy="2895600"/>
          </a:xfrm>
          <a:prstGeom prst="leftArrowCallout">
            <a:avLst>
              <a:gd name="adj1" fmla="val 16708"/>
              <a:gd name="adj2" fmla="val 15578"/>
              <a:gd name="adj3" fmla="val 11432"/>
              <a:gd name="adj4" fmla="val 82034"/>
            </a:avLst>
          </a:prstGeom>
        </p:spPr>
        <p:style>
          <a:lnRef idx="1">
            <a:schemeClr val="accent2"/>
          </a:lnRef>
          <a:fillRef idx="2">
            <a:schemeClr val="accent2"/>
          </a:fillRef>
          <a:effectRef idx="1">
            <a:schemeClr val="accent2"/>
          </a:effectRef>
          <a:fontRef idx="minor">
            <a:schemeClr val="dk1"/>
          </a:fontRef>
        </p:style>
        <p:txBody>
          <a:bodyPr rtlCol="0" anchor="ctr"/>
          <a:lstStyle/>
          <a:p>
            <a:r>
              <a:rPr lang="en-US" sz="3200" dirty="0">
                <a:latin typeface="Segoe UI Light" panose="020B0502040204020203" pitchFamily="34" charset="0"/>
              </a:rPr>
              <a:t>Mechanical errors such as </a:t>
            </a:r>
            <a:r>
              <a:rPr lang="en-US" sz="3200" dirty="0">
                <a:solidFill>
                  <a:srgbClr val="C00000"/>
                </a:solidFill>
                <a:latin typeface="Segoe UI Light" panose="020B0502040204020203" pitchFamily="34" charset="0"/>
              </a:rPr>
              <a:t>wrong key press, mouse slip, or errors due to unreadable fonts and too small button size</a:t>
            </a:r>
            <a:r>
              <a:rPr lang="en-US" sz="3200" dirty="0" smtClean="0">
                <a:solidFill>
                  <a:srgbClr val="C00000"/>
                </a:solidFill>
                <a:latin typeface="Segoe UI Light" panose="020B0502040204020203" pitchFamily="34" charset="0"/>
              </a:rPr>
              <a:t>.</a:t>
            </a:r>
            <a:endParaRPr lang="en-US" sz="3200" dirty="0">
              <a:solidFill>
                <a:srgbClr val="C00000"/>
              </a:solidFill>
              <a:latin typeface="Segoe UI Light" panose="020B0502040204020203" pitchFamily="34" charset="0"/>
            </a:endParaRPr>
          </a:p>
        </p:txBody>
      </p:sp>
    </p:spTree>
    <p:extLst>
      <p:ext uri="{BB962C8B-B14F-4D97-AF65-F5344CB8AC3E}">
        <p14:creationId xmlns:p14="http://schemas.microsoft.com/office/powerpoint/2010/main" val="316718064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686800" cy="1252728"/>
          </a:xfrm>
        </p:spPr>
        <p:txBody>
          <a:bodyPr>
            <a:normAutofit/>
          </a:bodyPr>
          <a:lstStyle/>
          <a:p>
            <a:r>
              <a:rPr lang="en-US" dirty="0" smtClean="0">
                <a:solidFill>
                  <a:schemeClr val="accent1"/>
                </a:solidFill>
                <a:latin typeface="Segoe UI Light" panose="020B0502040204020203" pitchFamily="34" charset="0"/>
              </a:rPr>
              <a:t>Error Classification</a:t>
            </a:r>
            <a:endParaRPr lang="en-US" dirty="0">
              <a:solidFill>
                <a:schemeClr val="accent1"/>
              </a:solidFill>
              <a:latin typeface="Segoe UI Light" panose="020B0502040204020203" pitchFamily="34" charset="0"/>
            </a:endParaRPr>
          </a:p>
        </p:txBody>
      </p:sp>
      <p:sp>
        <p:nvSpPr>
          <p:cNvPr id="8" name="Rectangle 7"/>
          <p:cNvSpPr/>
          <p:nvPr/>
        </p:nvSpPr>
        <p:spPr>
          <a:xfrm>
            <a:off x="1295400" y="1885188"/>
            <a:ext cx="2667000" cy="990600"/>
          </a:xfrm>
          <a:prstGeom prst="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en-US" sz="3600" b="1" dirty="0" smtClean="0">
                <a:solidFill>
                  <a:schemeClr val="bg1">
                    <a:lumMod val="65000"/>
                  </a:schemeClr>
                </a:solidFill>
                <a:latin typeface="Segoe UI Light" panose="020B0502040204020203" pitchFamily="34" charset="0"/>
              </a:rPr>
              <a:t>Mistake</a:t>
            </a:r>
            <a:endParaRPr lang="en-US" sz="3600" b="1" dirty="0">
              <a:solidFill>
                <a:schemeClr val="bg1">
                  <a:lumMod val="65000"/>
                </a:schemeClr>
              </a:solidFill>
              <a:latin typeface="Segoe UI Light" panose="020B0502040204020203" pitchFamily="34" charset="0"/>
            </a:endParaRPr>
          </a:p>
        </p:txBody>
      </p:sp>
      <p:sp>
        <p:nvSpPr>
          <p:cNvPr id="9" name="Rectangle 8"/>
          <p:cNvSpPr/>
          <p:nvPr/>
        </p:nvSpPr>
        <p:spPr>
          <a:xfrm>
            <a:off x="1295400" y="3352800"/>
            <a:ext cx="2667000" cy="990600"/>
          </a:xfrm>
          <a:prstGeom prst="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en-US" sz="3600" b="1" dirty="0" smtClean="0">
                <a:solidFill>
                  <a:schemeClr val="bg1">
                    <a:lumMod val="65000"/>
                  </a:schemeClr>
                </a:solidFill>
                <a:latin typeface="Segoe UI Light" panose="020B0502040204020203" pitchFamily="34" charset="0"/>
              </a:rPr>
              <a:t>Slips</a:t>
            </a:r>
            <a:endParaRPr lang="en-US" sz="3600" b="1" dirty="0">
              <a:solidFill>
                <a:schemeClr val="bg1">
                  <a:lumMod val="65000"/>
                </a:schemeClr>
              </a:solidFill>
              <a:latin typeface="Segoe UI Light" panose="020B0502040204020203" pitchFamily="34" charset="0"/>
            </a:endParaRPr>
          </a:p>
        </p:txBody>
      </p:sp>
      <p:sp>
        <p:nvSpPr>
          <p:cNvPr id="14" name="Rectangle 13"/>
          <p:cNvSpPr/>
          <p:nvPr/>
        </p:nvSpPr>
        <p:spPr>
          <a:xfrm>
            <a:off x="1295400" y="4795959"/>
            <a:ext cx="2667000" cy="148637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b="1" dirty="0" smtClean="0">
                <a:latin typeface="Segoe UI Light" panose="020B0502040204020203" pitchFamily="34" charset="0"/>
              </a:rPr>
              <a:t>Failure to recognize</a:t>
            </a:r>
            <a:endParaRPr lang="en-US" sz="3600" b="1" dirty="0">
              <a:latin typeface="Segoe UI Light" panose="020B0502040204020203" pitchFamily="34" charset="0"/>
            </a:endParaRPr>
          </a:p>
        </p:txBody>
      </p:sp>
      <p:sp>
        <p:nvSpPr>
          <p:cNvPr id="10" name="Left Arrow Callout 9"/>
          <p:cNvSpPr/>
          <p:nvPr/>
        </p:nvSpPr>
        <p:spPr>
          <a:xfrm>
            <a:off x="3962400" y="4309464"/>
            <a:ext cx="5105400" cy="2396136"/>
          </a:xfrm>
          <a:prstGeom prst="leftArrowCallout">
            <a:avLst>
              <a:gd name="adj1" fmla="val 16708"/>
              <a:gd name="adj2" fmla="val 15578"/>
              <a:gd name="adj3" fmla="val 11432"/>
              <a:gd name="adj4" fmla="val 82034"/>
            </a:avLst>
          </a:prstGeom>
        </p:spPr>
        <p:style>
          <a:lnRef idx="1">
            <a:schemeClr val="accent2"/>
          </a:lnRef>
          <a:fillRef idx="2">
            <a:schemeClr val="accent2"/>
          </a:fillRef>
          <a:effectRef idx="1">
            <a:schemeClr val="accent2"/>
          </a:effectRef>
          <a:fontRef idx="minor">
            <a:schemeClr val="dk1"/>
          </a:fontRef>
        </p:style>
        <p:txBody>
          <a:bodyPr rtlCol="0" anchor="ctr"/>
          <a:lstStyle/>
          <a:p>
            <a:r>
              <a:rPr lang="en-US" sz="3200" dirty="0" smtClean="0">
                <a:latin typeface="Segoe UI Light" panose="020B0502040204020203" pitchFamily="34" charset="0"/>
              </a:rPr>
              <a:t>Failures to detect errors due to </a:t>
            </a:r>
            <a:r>
              <a:rPr lang="en-US" sz="3200" dirty="0">
                <a:solidFill>
                  <a:srgbClr val="C00000"/>
                </a:solidFill>
                <a:latin typeface="Segoe UI Light" panose="020B0502040204020203" pitchFamily="34" charset="0"/>
              </a:rPr>
              <a:t>interruptions, multitasking, absence of relevant </a:t>
            </a:r>
            <a:r>
              <a:rPr lang="en-US" sz="3200" dirty="0" smtClean="0">
                <a:solidFill>
                  <a:srgbClr val="C00000"/>
                </a:solidFill>
                <a:latin typeface="Segoe UI Light" panose="020B0502040204020203" pitchFamily="34" charset="0"/>
              </a:rPr>
              <a:t>information.</a:t>
            </a:r>
            <a:endParaRPr lang="en-US" sz="3200" dirty="0">
              <a:solidFill>
                <a:srgbClr val="C00000"/>
              </a:solidFill>
              <a:latin typeface="Segoe UI Light" panose="020B0502040204020203"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2667000"/>
            <a:ext cx="9144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1252728"/>
          </a:xfrm>
        </p:spPr>
        <p:txBody>
          <a:bodyPr>
            <a:noAutofit/>
          </a:bodyPr>
          <a:lstStyle/>
          <a:p>
            <a:r>
              <a:rPr lang="en-US" sz="4400" dirty="0" smtClean="0">
                <a:solidFill>
                  <a:schemeClr val="accent1"/>
                </a:solidFill>
                <a:latin typeface="Segoe UI Light" panose="020B0502040204020203" pitchFamily="34" charset="0"/>
              </a:rPr>
              <a:t>Task Analysis</a:t>
            </a:r>
            <a:endParaRPr lang="en-US" sz="4400" dirty="0">
              <a:solidFill>
                <a:schemeClr val="accent1"/>
              </a:solidFill>
              <a:latin typeface="Segoe UI Light" panose="020B0502040204020203" pitchFamily="34" charset="0"/>
            </a:endParaRP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2400" y="2826118"/>
            <a:ext cx="8924566" cy="2736482"/>
          </a:xfrm>
        </p:spPr>
      </p:pic>
      <p:sp>
        <p:nvSpPr>
          <p:cNvPr id="6" name="Frame 5"/>
          <p:cNvSpPr/>
          <p:nvPr/>
        </p:nvSpPr>
        <p:spPr>
          <a:xfrm>
            <a:off x="838200" y="2792731"/>
            <a:ext cx="1143000" cy="755282"/>
          </a:xfrm>
          <a:prstGeom prst="frame">
            <a:avLst>
              <a:gd name="adj1" fmla="val 6128"/>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5182403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2667000"/>
            <a:ext cx="9144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1252728"/>
          </a:xfrm>
        </p:spPr>
        <p:txBody>
          <a:bodyPr>
            <a:noAutofit/>
          </a:bodyPr>
          <a:lstStyle/>
          <a:p>
            <a:r>
              <a:rPr lang="en-US" sz="4400" dirty="0" smtClean="0">
                <a:solidFill>
                  <a:schemeClr val="accent1"/>
                </a:solidFill>
                <a:latin typeface="Segoe UI Light" panose="020B0502040204020203" pitchFamily="34" charset="0"/>
              </a:rPr>
              <a:t>Task Analysis</a:t>
            </a:r>
            <a:endParaRPr lang="en-US" sz="4400" dirty="0">
              <a:solidFill>
                <a:schemeClr val="accent1"/>
              </a:solidFill>
              <a:latin typeface="Segoe UI Light" panose="020B0502040204020203" pitchFamily="34" charset="0"/>
            </a:endParaRP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2400" y="2826118"/>
            <a:ext cx="8924566" cy="2736482"/>
          </a:xfrm>
        </p:spPr>
      </p:pic>
      <p:sp>
        <p:nvSpPr>
          <p:cNvPr id="8" name="Frame 7"/>
          <p:cNvSpPr/>
          <p:nvPr/>
        </p:nvSpPr>
        <p:spPr>
          <a:xfrm>
            <a:off x="1994377" y="2796766"/>
            <a:ext cx="1143000" cy="755282"/>
          </a:xfrm>
          <a:prstGeom prst="frame">
            <a:avLst>
              <a:gd name="adj1" fmla="val 6128"/>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39611547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2667000"/>
            <a:ext cx="9144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1252728"/>
          </a:xfrm>
        </p:spPr>
        <p:txBody>
          <a:bodyPr>
            <a:noAutofit/>
          </a:bodyPr>
          <a:lstStyle/>
          <a:p>
            <a:r>
              <a:rPr lang="en-US" sz="4400" dirty="0" smtClean="0">
                <a:solidFill>
                  <a:schemeClr val="accent1"/>
                </a:solidFill>
                <a:latin typeface="Segoe UI Light" panose="020B0502040204020203" pitchFamily="34" charset="0"/>
              </a:rPr>
              <a:t>Task Analysis</a:t>
            </a:r>
            <a:endParaRPr lang="en-US" sz="4400" dirty="0">
              <a:solidFill>
                <a:schemeClr val="accent1"/>
              </a:solidFill>
              <a:latin typeface="Segoe UI Light" panose="020B0502040204020203" pitchFamily="34" charset="0"/>
            </a:endParaRP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2400" y="2826118"/>
            <a:ext cx="8924566" cy="2736482"/>
          </a:xfrm>
        </p:spPr>
      </p:pic>
      <p:sp>
        <p:nvSpPr>
          <p:cNvPr id="9" name="Frame 8"/>
          <p:cNvSpPr/>
          <p:nvPr/>
        </p:nvSpPr>
        <p:spPr>
          <a:xfrm>
            <a:off x="3144253" y="2786012"/>
            <a:ext cx="1143000" cy="755282"/>
          </a:xfrm>
          <a:prstGeom prst="frame">
            <a:avLst>
              <a:gd name="adj1" fmla="val 6128"/>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1261850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2667000"/>
            <a:ext cx="9144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1252728"/>
          </a:xfrm>
        </p:spPr>
        <p:txBody>
          <a:bodyPr>
            <a:noAutofit/>
          </a:bodyPr>
          <a:lstStyle/>
          <a:p>
            <a:r>
              <a:rPr lang="en-US" sz="4400" dirty="0" smtClean="0">
                <a:solidFill>
                  <a:schemeClr val="accent1"/>
                </a:solidFill>
                <a:latin typeface="Segoe UI Light" panose="020B0502040204020203" pitchFamily="34" charset="0"/>
              </a:rPr>
              <a:t>Task Analysis</a:t>
            </a:r>
            <a:endParaRPr lang="en-US" sz="4400" dirty="0">
              <a:solidFill>
                <a:schemeClr val="accent1"/>
              </a:solidFill>
              <a:latin typeface="Segoe UI Light" panose="020B0502040204020203" pitchFamily="34" charset="0"/>
            </a:endParaRP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2400" y="2826118"/>
            <a:ext cx="8924566" cy="2736482"/>
          </a:xfrm>
        </p:spPr>
      </p:pic>
      <p:sp>
        <p:nvSpPr>
          <p:cNvPr id="10" name="Frame 9"/>
          <p:cNvSpPr/>
          <p:nvPr/>
        </p:nvSpPr>
        <p:spPr>
          <a:xfrm>
            <a:off x="4923494" y="2798044"/>
            <a:ext cx="1143000" cy="755282"/>
          </a:xfrm>
          <a:prstGeom prst="frame">
            <a:avLst>
              <a:gd name="adj1" fmla="val 6128"/>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chemeClr val="tx1"/>
              </a:solidFill>
            </a:endParaRPr>
          </a:p>
        </p:txBody>
      </p:sp>
      <p:sp>
        <p:nvSpPr>
          <p:cNvPr id="11" name="Frame 10"/>
          <p:cNvSpPr/>
          <p:nvPr/>
        </p:nvSpPr>
        <p:spPr>
          <a:xfrm>
            <a:off x="6622525" y="2786012"/>
            <a:ext cx="1143000" cy="755282"/>
          </a:xfrm>
          <a:prstGeom prst="frame">
            <a:avLst>
              <a:gd name="adj1" fmla="val 6128"/>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87196750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2667000"/>
            <a:ext cx="9144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1252728"/>
          </a:xfrm>
        </p:spPr>
        <p:txBody>
          <a:bodyPr>
            <a:noAutofit/>
          </a:bodyPr>
          <a:lstStyle/>
          <a:p>
            <a:r>
              <a:rPr lang="en-US" sz="4400" dirty="0" smtClean="0">
                <a:solidFill>
                  <a:schemeClr val="accent1"/>
                </a:solidFill>
                <a:latin typeface="Segoe UI Light" panose="020B0502040204020203" pitchFamily="34" charset="0"/>
              </a:rPr>
              <a:t>Task Analysis</a:t>
            </a:r>
            <a:endParaRPr lang="en-US" sz="4400" dirty="0">
              <a:solidFill>
                <a:schemeClr val="accent1"/>
              </a:solidFill>
              <a:latin typeface="Segoe UI Light" panose="020B0502040204020203" pitchFamily="34" charset="0"/>
            </a:endParaRP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2400" y="2826118"/>
            <a:ext cx="8924566" cy="2736482"/>
          </a:xfrm>
        </p:spPr>
      </p:pic>
      <p:sp>
        <p:nvSpPr>
          <p:cNvPr id="12" name="Frame 11"/>
          <p:cNvSpPr/>
          <p:nvPr/>
        </p:nvSpPr>
        <p:spPr>
          <a:xfrm>
            <a:off x="1447800" y="3962400"/>
            <a:ext cx="1143000" cy="755282"/>
          </a:xfrm>
          <a:prstGeom prst="frame">
            <a:avLst>
              <a:gd name="adj1" fmla="val 6128"/>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0101976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7907" y="417985"/>
            <a:ext cx="8229600" cy="1252728"/>
          </a:xfrm>
        </p:spPr>
        <p:txBody>
          <a:bodyPr>
            <a:normAutofit fontScale="90000"/>
          </a:bodyPr>
          <a:lstStyle/>
          <a:p>
            <a:r>
              <a:rPr lang="en-US" dirty="0" smtClean="0">
                <a:solidFill>
                  <a:schemeClr val="accent1"/>
                </a:solidFill>
                <a:latin typeface="Segoe UI Light" panose="020B0502040204020203" pitchFamily="34" charset="0"/>
              </a:rPr>
              <a:t>UI Techniques:</a:t>
            </a:r>
            <a:br>
              <a:rPr lang="en-US" dirty="0" smtClean="0">
                <a:solidFill>
                  <a:schemeClr val="accent1"/>
                </a:solidFill>
                <a:latin typeface="Segoe UI Light" panose="020B0502040204020203" pitchFamily="34" charset="0"/>
              </a:rPr>
            </a:br>
            <a:r>
              <a:rPr lang="en-US" dirty="0" smtClean="0">
                <a:solidFill>
                  <a:schemeClr val="accent1"/>
                </a:solidFill>
                <a:latin typeface="Segoe UI Light" panose="020B0502040204020203" pitchFamily="34" charset="0"/>
              </a:rPr>
              <a:t>Reduce Mistakes</a:t>
            </a:r>
            <a:endParaRPr lang="en-US" dirty="0">
              <a:solidFill>
                <a:schemeClr val="accent1"/>
              </a:solidFill>
              <a:latin typeface="Segoe UI Light" panose="020B0502040204020203" pitchFamily="34" charset="0"/>
            </a:endParaRPr>
          </a:p>
        </p:txBody>
      </p:sp>
      <p:sp>
        <p:nvSpPr>
          <p:cNvPr id="3" name="Content Placeholder 2"/>
          <p:cNvSpPr>
            <a:spLocks noGrp="1"/>
          </p:cNvSpPr>
          <p:nvPr>
            <p:ph idx="1"/>
          </p:nvPr>
        </p:nvSpPr>
        <p:spPr>
          <a:xfrm>
            <a:off x="76200" y="1752600"/>
            <a:ext cx="9053015" cy="5105401"/>
          </a:xfrm>
        </p:spPr>
        <p:txBody>
          <a:bodyPr>
            <a:normAutofit fontScale="92500"/>
          </a:bodyPr>
          <a:lstStyle/>
          <a:p>
            <a:pPr lvl="1"/>
            <a:r>
              <a:rPr lang="en-US" sz="4000" dirty="0" smtClean="0">
                <a:latin typeface="Segoe UI Light" panose="020B0502040204020203" pitchFamily="34" charset="0"/>
              </a:rPr>
              <a:t>Facilitate recall:</a:t>
            </a:r>
          </a:p>
          <a:p>
            <a:pPr lvl="2"/>
            <a:r>
              <a:rPr lang="en-US" sz="3600" dirty="0" smtClean="0">
                <a:solidFill>
                  <a:schemeClr val="tx1">
                    <a:lumMod val="65000"/>
                    <a:lumOff val="35000"/>
                  </a:schemeClr>
                </a:solidFill>
                <a:latin typeface="Segoe UI Light" panose="020B0502040204020203" pitchFamily="34" charset="0"/>
              </a:rPr>
              <a:t>Provide more context: </a:t>
            </a:r>
            <a:r>
              <a:rPr lang="en-US" sz="3200" i="1" dirty="0" smtClean="0">
                <a:solidFill>
                  <a:schemeClr val="tx1">
                    <a:lumMod val="65000"/>
                    <a:lumOff val="35000"/>
                  </a:schemeClr>
                </a:solidFill>
                <a:latin typeface="Segoe UI Light" panose="020B0502040204020203" pitchFamily="34" charset="0"/>
              </a:rPr>
              <a:t>room number, photo,…</a:t>
            </a:r>
          </a:p>
          <a:p>
            <a:pPr lvl="1"/>
            <a:r>
              <a:rPr lang="en-US" sz="4000" dirty="0" smtClean="0">
                <a:latin typeface="Segoe UI Light" panose="020B0502040204020203" pitchFamily="34" charset="0"/>
              </a:rPr>
              <a:t>Avoid confusion:</a:t>
            </a:r>
          </a:p>
          <a:p>
            <a:pPr lvl="2"/>
            <a:r>
              <a:rPr lang="en-US" sz="3600" dirty="0" smtClean="0">
                <a:solidFill>
                  <a:schemeClr val="tx1">
                    <a:lumMod val="65000"/>
                    <a:lumOff val="35000"/>
                  </a:schemeClr>
                </a:solidFill>
                <a:latin typeface="Segoe UI Light" panose="020B0502040204020203" pitchFamily="34" charset="0"/>
              </a:rPr>
              <a:t>Emphasize the salient features: </a:t>
            </a:r>
            <a:r>
              <a:rPr lang="en-US" sz="3600" i="1" dirty="0" smtClean="0">
                <a:solidFill>
                  <a:schemeClr val="tx1">
                    <a:lumMod val="65000"/>
                    <a:lumOff val="35000"/>
                  </a:schemeClr>
                </a:solidFill>
                <a:latin typeface="Segoe UI Light" panose="020B0502040204020203" pitchFamily="34" charset="0"/>
              </a:rPr>
              <a:t>age, chief complaint,…</a:t>
            </a:r>
          </a:p>
          <a:p>
            <a:pPr lvl="2"/>
            <a:r>
              <a:rPr lang="en-US" sz="4000" dirty="0">
                <a:solidFill>
                  <a:schemeClr val="tx1">
                    <a:lumMod val="65000"/>
                    <a:lumOff val="35000"/>
                  </a:schemeClr>
                </a:solidFill>
                <a:latin typeface="Segoe UI Light" panose="020B0502040204020203" pitchFamily="34" charset="0"/>
              </a:rPr>
              <a:t>U</a:t>
            </a:r>
            <a:r>
              <a:rPr lang="en-US" sz="4000" dirty="0" smtClean="0">
                <a:solidFill>
                  <a:schemeClr val="tx1">
                    <a:lumMod val="65000"/>
                    <a:lumOff val="35000"/>
                  </a:schemeClr>
                </a:solidFill>
                <a:latin typeface="Segoe UI Light" panose="020B0502040204020203" pitchFamily="34" charset="0"/>
              </a:rPr>
              <a:t>se at least two sources of identification: </a:t>
            </a:r>
            <a:r>
              <a:rPr lang="en-US" sz="3200" i="1" dirty="0" smtClean="0">
                <a:solidFill>
                  <a:schemeClr val="tx1">
                    <a:lumMod val="65000"/>
                    <a:lumOff val="35000"/>
                  </a:schemeClr>
                </a:solidFill>
                <a:latin typeface="Segoe UI Light" panose="020B0502040204020203" pitchFamily="34" charset="0"/>
              </a:rPr>
              <a:t>name, medical record number,…</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34" y="2514600"/>
            <a:ext cx="8924566" cy="2736482"/>
          </a:xfrm>
          <a:prstGeom prst="rect">
            <a:avLst/>
          </a:prstGeom>
        </p:spPr>
      </p:pic>
      <p:sp>
        <p:nvSpPr>
          <p:cNvPr id="4" name="Title 1"/>
          <p:cNvSpPr txBox="1">
            <a:spLocks/>
          </p:cNvSpPr>
          <p:nvPr/>
        </p:nvSpPr>
        <p:spPr>
          <a:xfrm>
            <a:off x="362380" y="14909"/>
            <a:ext cx="41910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r>
              <a:rPr lang="en-US" dirty="0" smtClean="0">
                <a:latin typeface="Segoe UI Light" panose="020B0502040204020203" pitchFamily="34" charset="0"/>
              </a:rPr>
              <a:t>Facilitate Recall</a:t>
            </a:r>
            <a:endParaRPr lang="en-US" dirty="0">
              <a:latin typeface="Segoe UI Light" panose="020B0502040204020203" pitchFamily="34" charset="0"/>
            </a:endParaRPr>
          </a:p>
        </p:txBody>
      </p:sp>
      <p:sp>
        <p:nvSpPr>
          <p:cNvPr id="6" name="Rectangle 5"/>
          <p:cNvSpPr/>
          <p:nvPr/>
        </p:nvSpPr>
        <p:spPr>
          <a:xfrm>
            <a:off x="1828800" y="1752600"/>
            <a:ext cx="7162800" cy="3657600"/>
          </a:xfrm>
          <a:prstGeom prst="rect">
            <a:avLst/>
          </a:prstGeom>
          <a:solidFill>
            <a:schemeClr val="tx2">
              <a:lumMod val="20000"/>
              <a:lumOff val="8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71500" y="3484527"/>
            <a:ext cx="1257300" cy="1925673"/>
          </a:xfrm>
          <a:prstGeom prst="rect">
            <a:avLst/>
          </a:prstGeom>
          <a:solidFill>
            <a:schemeClr val="tx2">
              <a:lumMod val="20000"/>
              <a:lumOff val="8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ular Callout 8"/>
          <p:cNvSpPr/>
          <p:nvPr/>
        </p:nvSpPr>
        <p:spPr>
          <a:xfrm>
            <a:off x="762000" y="1270716"/>
            <a:ext cx="2590800" cy="914400"/>
          </a:xfrm>
          <a:prstGeom prst="wedgeRoundRectCallout">
            <a:avLst>
              <a:gd name="adj1" fmla="val -32421"/>
              <a:gd name="adj2" fmla="val 88528"/>
              <a:gd name="adj3" fmla="val 16667"/>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sz="2000" b="1" dirty="0" smtClean="0"/>
              <a:t>Poor recall strategy, more mistakes</a:t>
            </a:r>
            <a:endParaRPr lang="en-US" sz="2000" dirty="0"/>
          </a:p>
        </p:txBody>
      </p:sp>
    </p:spTree>
    <p:extLst>
      <p:ext uri="{BB962C8B-B14F-4D97-AF65-F5344CB8AC3E}">
        <p14:creationId xmlns:p14="http://schemas.microsoft.com/office/powerpoint/2010/main" val="16677985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904" y="111794"/>
            <a:ext cx="8229600" cy="1252728"/>
          </a:xfrm>
        </p:spPr>
        <p:txBody>
          <a:bodyPr/>
          <a:lstStyle/>
          <a:p>
            <a:r>
              <a:rPr lang="en-US" dirty="0" smtClean="0">
                <a:solidFill>
                  <a:schemeClr val="accent1"/>
                </a:solidFill>
                <a:latin typeface="Segoe UI Light" panose="020B0502040204020203" pitchFamily="34" charset="0"/>
              </a:rPr>
              <a:t>A Tale of Two Patients</a:t>
            </a:r>
            <a:endParaRPr lang="en-US" dirty="0">
              <a:solidFill>
                <a:schemeClr val="accent1"/>
              </a:solidFill>
              <a:latin typeface="Segoe UI Light" panose="020B0502040204020203" pitchFamily="34" charset="0"/>
            </a:endParaRPr>
          </a:p>
        </p:txBody>
      </p:sp>
      <p:pic>
        <p:nvPicPr>
          <p:cNvPr id="13" name="Picture 12"/>
          <p:cNvPicPr>
            <a:picLocks noChangeAspect="1"/>
          </p:cNvPicPr>
          <p:nvPr/>
        </p:nvPicPr>
        <p:blipFill>
          <a:blip r:embed="rId3"/>
          <a:stretch>
            <a:fillRect/>
          </a:stretch>
        </p:blipFill>
        <p:spPr>
          <a:xfrm>
            <a:off x="866775" y="2019300"/>
            <a:ext cx="7410450" cy="2819400"/>
          </a:xfrm>
          <a:prstGeom prst="rect">
            <a:avLst/>
          </a:prstGeom>
        </p:spPr>
        <p:style>
          <a:lnRef idx="1">
            <a:schemeClr val="dk1"/>
          </a:lnRef>
          <a:fillRef idx="2">
            <a:schemeClr val="dk1"/>
          </a:fillRef>
          <a:effectRef idx="1">
            <a:schemeClr val="dk1"/>
          </a:effectRef>
          <a:fontRef idx="minor">
            <a:schemeClr val="dk1"/>
          </a:fontRef>
        </p:style>
      </p:pic>
      <p:sp>
        <p:nvSpPr>
          <p:cNvPr id="14" name="Rectangle 13"/>
          <p:cNvSpPr/>
          <p:nvPr/>
        </p:nvSpPr>
        <p:spPr>
          <a:xfrm>
            <a:off x="353704" y="5513531"/>
            <a:ext cx="8333096" cy="307777"/>
          </a:xfrm>
          <a:prstGeom prst="rect">
            <a:avLst/>
          </a:prstGeom>
        </p:spPr>
        <p:txBody>
          <a:bodyPr wrap="square">
            <a:spAutoFit/>
          </a:bodyPr>
          <a:lstStyle/>
          <a:p>
            <a:pPr algn="ctr">
              <a:buNone/>
            </a:pPr>
            <a:r>
              <a:rPr lang="en-US" sz="1400" dirty="0">
                <a:solidFill>
                  <a:srgbClr val="002060"/>
                </a:solidFill>
                <a:latin typeface="Segoe UI Light" panose="020B0502040204020203" pitchFamily="34" charset="0"/>
              </a:rPr>
              <a:t>http://www.nytimes.com/2002/06/18/health/oops-wrong-patient-journal-takes-on-medical-mistakes.html</a:t>
            </a:r>
            <a:endParaRPr lang="en-US" sz="1400" dirty="0">
              <a:latin typeface="Segoe UI Light" panose="020B0502040204020203" pitchFamily="34" charset="0"/>
            </a:endParaRPr>
          </a:p>
        </p:txBody>
      </p:sp>
    </p:spTree>
    <p:extLst>
      <p:ext uri="{BB962C8B-B14F-4D97-AF65-F5344CB8AC3E}">
        <p14:creationId xmlns:p14="http://schemas.microsoft.com/office/powerpoint/2010/main" val="131499803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recal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57200" y="152400"/>
            <a:ext cx="8315523" cy="6629400"/>
          </a:xfrm>
          <a:prstGeom prst="rect">
            <a:avLst/>
          </a:prstGeom>
        </p:spPr>
      </p:pic>
    </p:spTree>
    <p:extLst>
      <p:ext uri="{BB962C8B-B14F-4D97-AF65-F5344CB8AC3E}">
        <p14:creationId xmlns:p14="http://schemas.microsoft.com/office/powerpoint/2010/main" val="427101011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0">
                <p:cTn id="7" fill="hold" display="0">
                  <p:stCondLst>
                    <p:cond delay="indefinite"/>
                  </p:stCondLst>
                </p:cTn>
                <p:tgtEl>
                  <p:spTgt spid="3"/>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egoe UI Light" panose="020B0502040204020203" pitchFamily="34" charset="0"/>
              </a:rPr>
              <a:t>Other Techniques</a:t>
            </a:r>
            <a:endParaRPr lang="en-US" dirty="0">
              <a:latin typeface="Segoe UI Light" panose="020B0502040204020203" pitchFamily="34" charset="0"/>
            </a:endParaRPr>
          </a:p>
        </p:txBody>
      </p:sp>
      <p:sp>
        <p:nvSpPr>
          <p:cNvPr id="3" name="Content Placeholder 2"/>
          <p:cNvSpPr>
            <a:spLocks noGrp="1"/>
          </p:cNvSpPr>
          <p:nvPr>
            <p:ph idx="1"/>
          </p:nvPr>
        </p:nvSpPr>
        <p:spPr>
          <a:xfrm>
            <a:off x="762000" y="1600201"/>
            <a:ext cx="7848600" cy="4800600"/>
          </a:xfrm>
        </p:spPr>
        <p:txBody>
          <a:bodyPr>
            <a:normAutofit/>
          </a:bodyPr>
          <a:lstStyle/>
          <a:p>
            <a:r>
              <a:rPr lang="en-US" dirty="0" smtClean="0">
                <a:latin typeface="Segoe UI Light" panose="020B0502040204020203" pitchFamily="34" charset="0"/>
              </a:rPr>
              <a:t>Allow sorting</a:t>
            </a:r>
            <a:endParaRPr lang="en-US" dirty="0">
              <a:latin typeface="Segoe UI Light" panose="020B0502040204020203" pitchFamily="34" charset="0"/>
            </a:endParaRPr>
          </a:p>
          <a:p>
            <a:r>
              <a:rPr lang="en-US" dirty="0" smtClean="0">
                <a:latin typeface="Segoe UI Light" panose="020B0502040204020203" pitchFamily="34" charset="0"/>
              </a:rPr>
              <a:t>Always </a:t>
            </a:r>
            <a:r>
              <a:rPr lang="en-US" dirty="0">
                <a:latin typeface="Segoe UI Light" panose="020B0502040204020203" pitchFamily="34" charset="0"/>
              </a:rPr>
              <a:t>show patient’s full name </a:t>
            </a:r>
            <a:endParaRPr lang="en-US" dirty="0" smtClean="0">
              <a:latin typeface="Segoe UI Light" panose="020B0502040204020203" pitchFamily="34" charset="0"/>
            </a:endParaRPr>
          </a:p>
          <a:p>
            <a:r>
              <a:rPr lang="en-US" dirty="0" smtClean="0">
                <a:latin typeface="Segoe UI Light" panose="020B0502040204020203" pitchFamily="34" charset="0"/>
              </a:rPr>
              <a:t>Scan </a:t>
            </a:r>
            <a:r>
              <a:rPr lang="en-US" dirty="0">
                <a:latin typeface="Segoe UI Light" panose="020B0502040204020203" pitchFamily="34" charset="0"/>
              </a:rPr>
              <a:t>RFID to retrieve the patient </a:t>
            </a:r>
            <a:endParaRPr lang="en-US" dirty="0" smtClean="0">
              <a:latin typeface="Segoe UI Light" panose="020B0502040204020203" pitchFamily="34" charset="0"/>
            </a:endParaRPr>
          </a:p>
          <a:p>
            <a:r>
              <a:rPr lang="en-US" dirty="0" smtClean="0">
                <a:latin typeface="Segoe UI Light" panose="020B0502040204020203" pitchFamily="34" charset="0"/>
              </a:rPr>
              <a:t>Use </a:t>
            </a:r>
            <a:r>
              <a:rPr lang="en-US" dirty="0">
                <a:latin typeface="Segoe UI Light" panose="020B0502040204020203" pitchFamily="34" charset="0"/>
              </a:rPr>
              <a:t>indoor location to retrieve the patients</a:t>
            </a:r>
            <a:endParaRPr lang="en-US" dirty="0" smtClean="0">
              <a:latin typeface="Segoe UI Light" panose="020B0502040204020203" pitchFamily="34" charset="0"/>
            </a:endParaRPr>
          </a:p>
          <a:p>
            <a:endParaRPr lang="en-US" dirty="0" smtClean="0">
              <a:latin typeface="Segoe UI Light" panose="020B0502040204020203" pitchFamily="34" charset="0"/>
            </a:endParaRPr>
          </a:p>
        </p:txBody>
      </p:sp>
    </p:spTree>
    <p:extLst>
      <p:ext uri="{BB962C8B-B14F-4D97-AF65-F5344CB8AC3E}">
        <p14:creationId xmlns:p14="http://schemas.microsoft.com/office/powerpoint/2010/main" val="283655519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252728"/>
          </a:xfrm>
        </p:spPr>
        <p:txBody>
          <a:bodyPr>
            <a:normAutofit fontScale="90000"/>
          </a:bodyPr>
          <a:lstStyle/>
          <a:p>
            <a:r>
              <a:rPr lang="en-US" dirty="0">
                <a:solidFill>
                  <a:schemeClr val="accent1"/>
                </a:solidFill>
                <a:latin typeface="Segoe UI Light" panose="020B0502040204020203" pitchFamily="34" charset="0"/>
              </a:rPr>
              <a:t>UI Techniques:</a:t>
            </a:r>
            <a:br>
              <a:rPr lang="en-US" dirty="0">
                <a:solidFill>
                  <a:schemeClr val="accent1"/>
                </a:solidFill>
                <a:latin typeface="Segoe UI Light" panose="020B0502040204020203" pitchFamily="34" charset="0"/>
              </a:rPr>
            </a:br>
            <a:r>
              <a:rPr lang="en-US" dirty="0" smtClean="0">
                <a:solidFill>
                  <a:schemeClr val="accent1"/>
                </a:solidFill>
                <a:latin typeface="Segoe UI Light" panose="020B0502040204020203" pitchFamily="34" charset="0"/>
              </a:rPr>
              <a:t>Reduce Slips</a:t>
            </a:r>
            <a:endParaRPr lang="en-US" dirty="0">
              <a:solidFill>
                <a:schemeClr val="accent1"/>
              </a:solidFill>
              <a:latin typeface="Segoe UI Light" panose="020B0502040204020203" pitchFamily="34" charset="0"/>
            </a:endParaRPr>
          </a:p>
        </p:txBody>
      </p:sp>
      <p:sp>
        <p:nvSpPr>
          <p:cNvPr id="3" name="Content Placeholder 2"/>
          <p:cNvSpPr>
            <a:spLocks noGrp="1"/>
          </p:cNvSpPr>
          <p:nvPr>
            <p:ph idx="1"/>
          </p:nvPr>
        </p:nvSpPr>
        <p:spPr/>
        <p:txBody>
          <a:bodyPr>
            <a:normAutofit/>
          </a:bodyPr>
          <a:lstStyle/>
          <a:p>
            <a:pPr lvl="1"/>
            <a:r>
              <a:rPr lang="en-US" sz="3600" dirty="0" smtClean="0">
                <a:latin typeface="Segoe UI Light" panose="020B0502040204020203" pitchFamily="34" charset="0"/>
              </a:rPr>
              <a:t>Improve target-selection</a:t>
            </a:r>
          </a:p>
          <a:p>
            <a:pPr lvl="1"/>
            <a:r>
              <a:rPr lang="en-US" sz="3600" dirty="0" smtClean="0">
                <a:latin typeface="Segoe UI Light" panose="020B0502040204020203" pitchFamily="34" charset="0"/>
              </a:rPr>
              <a:t>Improve text-readability</a:t>
            </a:r>
          </a:p>
          <a:p>
            <a:pPr lvl="1"/>
            <a:r>
              <a:rPr lang="en-US" sz="3600" dirty="0" smtClean="0">
                <a:latin typeface="Segoe UI Light" panose="020B0502040204020203" pitchFamily="34" charset="0"/>
              </a:rPr>
              <a:t>Highlight target under cursor</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2362200"/>
            <a:ext cx="8924566" cy="2736482"/>
          </a:xfrm>
          <a:prstGeom prst="rect">
            <a:avLst/>
          </a:prstGeom>
        </p:spPr>
      </p:pic>
      <p:sp>
        <p:nvSpPr>
          <p:cNvPr id="2" name="Title 1"/>
          <p:cNvSpPr>
            <a:spLocks noGrp="1"/>
          </p:cNvSpPr>
          <p:nvPr>
            <p:ph type="title"/>
          </p:nvPr>
        </p:nvSpPr>
        <p:spPr>
          <a:xfrm>
            <a:off x="381000" y="76200"/>
            <a:ext cx="4876800" cy="1252728"/>
          </a:xfrm>
        </p:spPr>
        <p:txBody>
          <a:bodyPr/>
          <a:lstStyle/>
          <a:p>
            <a:r>
              <a:rPr lang="en-US" dirty="0" smtClean="0">
                <a:latin typeface="Segoe UI Light" panose="020B0502040204020203" pitchFamily="34" charset="0"/>
              </a:rPr>
              <a:t>Facilitate Selection</a:t>
            </a:r>
            <a:endParaRPr lang="en-US" dirty="0">
              <a:latin typeface="Segoe UI Light" panose="020B0502040204020203" pitchFamily="34" charset="0"/>
            </a:endParaRPr>
          </a:p>
        </p:txBody>
      </p:sp>
      <p:sp>
        <p:nvSpPr>
          <p:cNvPr id="6" name="Rectangle 5"/>
          <p:cNvSpPr/>
          <p:nvPr/>
        </p:nvSpPr>
        <p:spPr>
          <a:xfrm>
            <a:off x="3297631" y="3560048"/>
            <a:ext cx="5779334" cy="1825855"/>
          </a:xfrm>
          <a:prstGeom prst="rect">
            <a:avLst/>
          </a:prstGeom>
          <a:solidFill>
            <a:schemeClr val="tx2">
              <a:lumMod val="20000"/>
              <a:lumOff val="8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52400" y="2012430"/>
            <a:ext cx="1726726" cy="3373473"/>
          </a:xfrm>
          <a:prstGeom prst="rect">
            <a:avLst/>
          </a:prstGeom>
          <a:solidFill>
            <a:schemeClr val="tx2">
              <a:lumMod val="20000"/>
              <a:lumOff val="8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297630" y="1981200"/>
            <a:ext cx="5779335" cy="1578848"/>
          </a:xfrm>
          <a:prstGeom prst="rect">
            <a:avLst/>
          </a:prstGeom>
          <a:solidFill>
            <a:schemeClr val="tx2">
              <a:lumMod val="20000"/>
              <a:lumOff val="8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879126" y="3560048"/>
            <a:ext cx="1418505" cy="1825855"/>
          </a:xfrm>
          <a:prstGeom prst="rect">
            <a:avLst/>
          </a:prstGeom>
          <a:solidFill>
            <a:schemeClr val="tx2">
              <a:lumMod val="20000"/>
              <a:lumOff val="8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ular Callout 10"/>
          <p:cNvSpPr/>
          <p:nvPr/>
        </p:nvSpPr>
        <p:spPr>
          <a:xfrm>
            <a:off x="2560304" y="1285762"/>
            <a:ext cx="2971800" cy="762000"/>
          </a:xfrm>
          <a:prstGeom prst="wedgeRoundRectCallout">
            <a:avLst>
              <a:gd name="adj1" fmla="val -39674"/>
              <a:gd name="adj2" fmla="val 79674"/>
              <a:gd name="adj3" fmla="val 16667"/>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sz="2000" b="1" dirty="0" smtClean="0"/>
              <a:t>Poor selection mechanism, more slips</a:t>
            </a:r>
            <a:endParaRPr lang="en-US" sz="2000" b="1" dirty="0"/>
          </a:p>
        </p:txBody>
      </p:sp>
    </p:spTree>
    <p:extLst>
      <p:ext uri="{BB962C8B-B14F-4D97-AF65-F5344CB8AC3E}">
        <p14:creationId xmlns:p14="http://schemas.microsoft.com/office/powerpoint/2010/main" val="29227911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selection">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lum contrast="10000"/>
          </a:blip>
          <a:stretch>
            <a:fillRect/>
          </a:stretch>
        </p:blipFill>
        <p:spPr>
          <a:xfrm>
            <a:off x="761999" y="356866"/>
            <a:ext cx="7674851" cy="61201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8756257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100000">
                <p:cTn id="7" fill="hold" display="0">
                  <p:stCondLst>
                    <p:cond delay="indefinite"/>
                  </p:stCondLst>
                </p:cTn>
                <p:tgtEl>
                  <p:spTgt spid="4"/>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latin typeface="Segoe UI Light" panose="020B0502040204020203" pitchFamily="34" charset="0"/>
              </a:rPr>
              <a:t>Highlight row under cursor </a:t>
            </a:r>
          </a:p>
          <a:p>
            <a:r>
              <a:rPr lang="en-US" dirty="0">
                <a:latin typeface="Segoe UI Light" panose="020B0502040204020203" pitchFamily="34" charset="0"/>
              </a:rPr>
              <a:t>Use an icon-based 2D grid instead of list</a:t>
            </a:r>
          </a:p>
        </p:txBody>
      </p:sp>
      <p:sp>
        <p:nvSpPr>
          <p:cNvPr id="4" name="Title 1"/>
          <p:cNvSpPr txBox="1">
            <a:spLocks/>
          </p:cNvSpPr>
          <p:nvPr/>
        </p:nvSpPr>
        <p:spPr>
          <a:xfrm>
            <a:off x="609600" y="347472"/>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r>
              <a:rPr lang="en-US" dirty="0" smtClean="0">
                <a:latin typeface="Segoe UI Light" panose="020B0502040204020203" pitchFamily="34" charset="0"/>
              </a:rPr>
              <a:t>Other Techniques</a:t>
            </a:r>
            <a:endParaRPr lang="en-US" dirty="0">
              <a:latin typeface="Segoe UI Light" panose="020B0502040204020203" pitchFamily="34" charset="0"/>
            </a:endParaRPr>
          </a:p>
        </p:txBody>
      </p:sp>
    </p:spTree>
    <p:extLst>
      <p:ext uri="{BB962C8B-B14F-4D97-AF65-F5344CB8AC3E}">
        <p14:creationId xmlns:p14="http://schemas.microsoft.com/office/powerpoint/2010/main" val="388873296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252728"/>
          </a:xfrm>
        </p:spPr>
        <p:txBody>
          <a:bodyPr>
            <a:normAutofit fontScale="90000"/>
          </a:bodyPr>
          <a:lstStyle/>
          <a:p>
            <a:r>
              <a:rPr lang="en-US" dirty="0">
                <a:solidFill>
                  <a:schemeClr val="accent1"/>
                </a:solidFill>
                <a:latin typeface="Segoe UI Light" panose="020B0502040204020203" pitchFamily="34" charset="0"/>
              </a:rPr>
              <a:t>UI Techniques:</a:t>
            </a:r>
            <a:br>
              <a:rPr lang="en-US" dirty="0">
                <a:solidFill>
                  <a:schemeClr val="accent1"/>
                </a:solidFill>
                <a:latin typeface="Segoe UI Light" panose="020B0502040204020203" pitchFamily="34" charset="0"/>
              </a:rPr>
            </a:br>
            <a:r>
              <a:rPr lang="en-US" dirty="0" smtClean="0">
                <a:solidFill>
                  <a:schemeClr val="accent1"/>
                </a:solidFill>
                <a:latin typeface="Segoe UI Light" panose="020B0502040204020203" pitchFamily="34" charset="0"/>
              </a:rPr>
              <a:t>Increase Recognition</a:t>
            </a:r>
            <a:endParaRPr lang="en-US" dirty="0">
              <a:solidFill>
                <a:schemeClr val="accent1"/>
              </a:solidFill>
              <a:latin typeface="Segoe UI Light" panose="020B0502040204020203" pitchFamily="34" charset="0"/>
            </a:endParaRPr>
          </a:p>
        </p:txBody>
      </p:sp>
      <p:sp>
        <p:nvSpPr>
          <p:cNvPr id="3" name="Content Placeholder 2"/>
          <p:cNvSpPr>
            <a:spLocks noGrp="1"/>
          </p:cNvSpPr>
          <p:nvPr>
            <p:ph idx="1"/>
          </p:nvPr>
        </p:nvSpPr>
        <p:spPr>
          <a:xfrm>
            <a:off x="152400" y="1539240"/>
            <a:ext cx="8991600" cy="4937760"/>
          </a:xfrm>
        </p:spPr>
        <p:txBody>
          <a:bodyPr>
            <a:normAutofit/>
          </a:bodyPr>
          <a:lstStyle/>
          <a:p>
            <a:pPr marL="457200" lvl="1" indent="0">
              <a:buNone/>
            </a:pPr>
            <a:endParaRPr lang="en-US" sz="3600" dirty="0" smtClean="0">
              <a:latin typeface="Segoe UI Light" panose="020B0502040204020203" pitchFamily="34" charset="0"/>
            </a:endParaRPr>
          </a:p>
          <a:p>
            <a:pPr lvl="1"/>
            <a:r>
              <a:rPr lang="en-US" sz="3600" dirty="0">
                <a:latin typeface="Segoe UI Light" panose="020B0502040204020203" pitchFamily="34" charset="0"/>
              </a:rPr>
              <a:t>Draw attention to patient </a:t>
            </a:r>
            <a:r>
              <a:rPr lang="en-US" sz="3600" dirty="0" smtClean="0">
                <a:latin typeface="Segoe UI Light" panose="020B0502040204020203" pitchFamily="34" charset="0"/>
              </a:rPr>
              <a:t>information</a:t>
            </a:r>
          </a:p>
          <a:p>
            <a:pPr lvl="2"/>
            <a:r>
              <a:rPr lang="en-US" sz="3200" dirty="0" err="1" smtClean="0">
                <a:latin typeface="Segoe UI Light" panose="020B0502040204020203" pitchFamily="34" charset="0"/>
              </a:rPr>
              <a:t>Taieb-Maimon</a:t>
            </a:r>
            <a:r>
              <a:rPr lang="en-US" sz="3200" dirty="0" smtClean="0">
                <a:latin typeface="Segoe UI Light" panose="020B0502040204020203" pitchFamily="34" charset="0"/>
              </a:rPr>
              <a:t> et al. : recognition increased from 7% to 43% with photo</a:t>
            </a:r>
          </a:p>
          <a:p>
            <a:pPr lvl="1"/>
            <a:r>
              <a:rPr lang="en-US" sz="3600" dirty="0" smtClean="0">
                <a:latin typeface="Segoe UI Light" panose="020B0502040204020203" pitchFamily="34" charset="0"/>
              </a:rPr>
              <a:t>Use decision support system</a:t>
            </a:r>
            <a:endParaRPr lang="en-US" sz="3600" dirty="0">
              <a:latin typeface="Segoe UI Light" panose="020B0502040204020203" pitchFamily="34" charset="0"/>
            </a:endParaRPr>
          </a:p>
          <a:p>
            <a:pPr marL="457200" lvl="1" indent="0">
              <a:buNone/>
            </a:pPr>
            <a:endParaRPr lang="en-US" sz="3600" dirty="0" smtClean="0">
              <a:latin typeface="Segoe UI Light" panose="020B0502040204020203" pitchFamily="34" charset="0"/>
            </a:endParaRPr>
          </a:p>
          <a:p>
            <a:endParaRPr lang="en-US" sz="4000" dirty="0" smtClean="0">
              <a:latin typeface="Segoe UI Light" panose="020B0502040204020203" pitchFamily="34" charset="0"/>
            </a:endParaRPr>
          </a:p>
          <a:p>
            <a:endParaRPr lang="en-US" sz="4000" dirty="0">
              <a:latin typeface="Segoe UI Light" panose="020B0502040204020203"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0" y="2667000"/>
            <a:ext cx="9144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Autofit/>
          </a:bodyPr>
          <a:lstStyle/>
          <a:p>
            <a:r>
              <a:rPr lang="en-US" sz="4400" dirty="0" smtClean="0">
                <a:solidFill>
                  <a:schemeClr val="accent1"/>
                </a:solidFill>
                <a:latin typeface="Segoe UI Light" panose="020B0502040204020203" pitchFamily="34" charset="0"/>
              </a:rPr>
              <a:t>Increase Recognition</a:t>
            </a:r>
            <a:endParaRPr lang="en-US" sz="4400" dirty="0">
              <a:solidFill>
                <a:schemeClr val="accent1"/>
              </a:solidFill>
              <a:latin typeface="Segoe UI Light" panose="020B0502040204020203" pitchFamily="34" charset="0"/>
            </a:endParaRPr>
          </a:p>
        </p:txBody>
      </p:sp>
      <p:sp>
        <p:nvSpPr>
          <p:cNvPr id="51" name="Rounded Rectangular Callout 50"/>
          <p:cNvSpPr/>
          <p:nvPr/>
        </p:nvSpPr>
        <p:spPr>
          <a:xfrm>
            <a:off x="4038600" y="1295400"/>
            <a:ext cx="2933700" cy="762000"/>
          </a:xfrm>
          <a:prstGeom prst="wedgeRoundRectCallout">
            <a:avLst>
              <a:gd name="adj1" fmla="val -10030"/>
              <a:gd name="adj2" fmla="val 71248"/>
              <a:gd name="adj3" fmla="val 16667"/>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sz="2000" b="1" dirty="0" smtClean="0"/>
              <a:t>Poor verification, </a:t>
            </a:r>
          </a:p>
          <a:p>
            <a:r>
              <a:rPr lang="en-US" sz="2000" b="1" dirty="0" smtClean="0"/>
              <a:t>less error recognition</a:t>
            </a:r>
            <a:endParaRPr lang="en-US" sz="2000" b="1" dirty="0"/>
          </a:p>
        </p:txBody>
      </p:sp>
      <p:sp>
        <p:nvSpPr>
          <p:cNvPr id="52" name="Left Brace 51"/>
          <p:cNvSpPr/>
          <p:nvPr/>
        </p:nvSpPr>
        <p:spPr>
          <a:xfrm rot="5400000">
            <a:off x="5022361" y="768839"/>
            <a:ext cx="699478" cy="3429000"/>
          </a:xfrm>
          <a:prstGeom prst="leftBrace">
            <a:avLst>
              <a:gd name="adj1" fmla="val 8795"/>
              <a:gd name="adj2" fmla="val 51509"/>
            </a:avLst>
          </a:prstGeom>
          <a:ln w="5715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8"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2826118"/>
            <a:ext cx="8924566" cy="2736482"/>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ppt_x"/>
                                          </p:val>
                                        </p:tav>
                                        <p:tav tm="100000">
                                          <p:val>
                                            <p:strVal val="#ppt_x"/>
                                          </p:val>
                                        </p:tav>
                                      </p:tavLst>
                                    </p:anim>
                                    <p:anim calcmode="lin" valueType="num">
                                      <p:cBhvr additive="base">
                                        <p:cTn id="1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1981200"/>
            <a:ext cx="8924566" cy="2736482"/>
          </a:xfrm>
          <a:prstGeom prst="rect">
            <a:avLst/>
          </a:prstGeom>
        </p:spPr>
      </p:pic>
      <p:sp>
        <p:nvSpPr>
          <p:cNvPr id="2" name="Title 1"/>
          <p:cNvSpPr>
            <a:spLocks noGrp="1"/>
          </p:cNvSpPr>
          <p:nvPr>
            <p:ph type="title"/>
          </p:nvPr>
        </p:nvSpPr>
        <p:spPr>
          <a:xfrm>
            <a:off x="304800" y="152400"/>
            <a:ext cx="5181600" cy="1252728"/>
          </a:xfrm>
        </p:spPr>
        <p:txBody>
          <a:bodyPr/>
          <a:lstStyle/>
          <a:p>
            <a:r>
              <a:rPr lang="en-US" dirty="0" smtClean="0">
                <a:latin typeface="Segoe UI Light" panose="020B0502040204020203" pitchFamily="34" charset="0"/>
              </a:rPr>
              <a:t>During Verification</a:t>
            </a:r>
            <a:endParaRPr lang="en-US" dirty="0">
              <a:latin typeface="Segoe UI Light" panose="020B0502040204020203" pitchFamily="34" charset="0"/>
            </a:endParaRPr>
          </a:p>
        </p:txBody>
      </p:sp>
      <p:sp>
        <p:nvSpPr>
          <p:cNvPr id="7" name="Rectangle 6"/>
          <p:cNvSpPr/>
          <p:nvPr/>
        </p:nvSpPr>
        <p:spPr>
          <a:xfrm>
            <a:off x="152400" y="1625185"/>
            <a:ext cx="2895600" cy="3373473"/>
          </a:xfrm>
          <a:prstGeom prst="rect">
            <a:avLst/>
          </a:prstGeom>
          <a:solidFill>
            <a:schemeClr val="tx2">
              <a:lumMod val="20000"/>
              <a:lumOff val="8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800600" y="1600200"/>
            <a:ext cx="4276366" cy="3398457"/>
          </a:xfrm>
          <a:prstGeom prst="rect">
            <a:avLst/>
          </a:prstGeom>
          <a:solidFill>
            <a:schemeClr val="tx2">
              <a:lumMod val="20000"/>
              <a:lumOff val="8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verification">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685800" y="357027"/>
            <a:ext cx="7772400" cy="6196655"/>
          </a:xfrm>
        </p:spPr>
      </p:pic>
    </p:spTree>
    <p:extLst>
      <p:ext uri="{BB962C8B-B14F-4D97-AF65-F5344CB8AC3E}">
        <p14:creationId xmlns:p14="http://schemas.microsoft.com/office/powerpoint/2010/main" val="3976724122"/>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904" y="111794"/>
            <a:ext cx="8229600" cy="1252728"/>
          </a:xfrm>
        </p:spPr>
        <p:txBody>
          <a:bodyPr/>
          <a:lstStyle/>
          <a:p>
            <a:r>
              <a:rPr lang="en-US" dirty="0" smtClean="0">
                <a:solidFill>
                  <a:schemeClr val="accent1"/>
                </a:solidFill>
                <a:latin typeface="Segoe UI Light" panose="020B0502040204020203" pitchFamily="34" charset="0"/>
              </a:rPr>
              <a:t>A Tale of Two Patients</a:t>
            </a:r>
            <a:endParaRPr lang="en-US" dirty="0">
              <a:solidFill>
                <a:schemeClr val="accent1"/>
              </a:solidFill>
              <a:latin typeface="Segoe UI Light" panose="020B0502040204020203" pitchFamily="34" charset="0"/>
            </a:endParaRPr>
          </a:p>
        </p:txBody>
      </p:sp>
      <p:sp>
        <p:nvSpPr>
          <p:cNvPr id="3" name="Content Placeholder 2"/>
          <p:cNvSpPr>
            <a:spLocks noGrp="1"/>
          </p:cNvSpPr>
          <p:nvPr>
            <p:ph idx="1"/>
          </p:nvPr>
        </p:nvSpPr>
        <p:spPr>
          <a:xfrm>
            <a:off x="810904" y="1371600"/>
            <a:ext cx="3227696" cy="838200"/>
          </a:xfrm>
        </p:spPr>
        <p:txBody>
          <a:bodyPr>
            <a:normAutofit/>
          </a:bodyPr>
          <a:lstStyle/>
          <a:p>
            <a:pPr>
              <a:buNone/>
            </a:pPr>
            <a:r>
              <a:rPr lang="en-US" sz="3600" dirty="0" smtClean="0">
                <a:latin typeface="Segoe UI Light" panose="020B0502040204020203" pitchFamily="34" charset="0"/>
              </a:rPr>
              <a:t>Mrs. </a:t>
            </a:r>
            <a:r>
              <a:rPr lang="en-US" sz="3600" b="1" dirty="0" smtClean="0">
                <a:solidFill>
                  <a:schemeClr val="bg2">
                    <a:lumMod val="75000"/>
                  </a:schemeClr>
                </a:solidFill>
                <a:latin typeface="Segoe UI Light" panose="020B0502040204020203" pitchFamily="34" charset="0"/>
              </a:rPr>
              <a:t>Morris</a:t>
            </a:r>
            <a:r>
              <a:rPr lang="en-US" sz="3600" dirty="0" smtClean="0">
                <a:latin typeface="Segoe UI Light" panose="020B0502040204020203" pitchFamily="34" charset="0"/>
              </a:rPr>
              <a:t>, </a:t>
            </a:r>
            <a:r>
              <a:rPr lang="en-US" sz="3600" b="1" dirty="0" smtClean="0">
                <a:latin typeface="Segoe UI Light" panose="020B0502040204020203" pitchFamily="34" charset="0"/>
              </a:rPr>
              <a:t>67</a:t>
            </a:r>
            <a:r>
              <a:rPr lang="en-US" sz="3600" dirty="0" smtClean="0">
                <a:latin typeface="Segoe UI Light" panose="020B0502040204020203" pitchFamily="34" charset="0"/>
              </a:rPr>
              <a:t> </a:t>
            </a:r>
            <a:endParaRPr lang="en-US" sz="4200" b="1" dirty="0" smtClean="0">
              <a:latin typeface="Segoe UI Light" panose="020B0502040204020203"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2220514"/>
            <a:ext cx="1176580" cy="1513286"/>
          </a:xfrm>
          <a:prstGeom prst="rect">
            <a:avLst/>
          </a:prstGeom>
          <a:effectLst>
            <a:softEdge rad="76200"/>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400" y="2091274"/>
            <a:ext cx="1200150" cy="1600200"/>
          </a:xfrm>
          <a:prstGeom prst="rect">
            <a:avLst/>
          </a:prstGeom>
          <a:effectLst>
            <a:softEdge rad="101600"/>
          </a:effectLst>
        </p:spPr>
      </p:pic>
      <p:sp>
        <p:nvSpPr>
          <p:cNvPr id="6" name="Rectangle 5"/>
          <p:cNvSpPr/>
          <p:nvPr/>
        </p:nvSpPr>
        <p:spPr>
          <a:xfrm>
            <a:off x="4746035" y="1411069"/>
            <a:ext cx="3674083" cy="646331"/>
          </a:xfrm>
          <a:prstGeom prst="rect">
            <a:avLst/>
          </a:prstGeom>
        </p:spPr>
        <p:txBody>
          <a:bodyPr wrap="none">
            <a:spAutoFit/>
          </a:bodyPr>
          <a:lstStyle/>
          <a:p>
            <a:pPr>
              <a:buNone/>
            </a:pPr>
            <a:r>
              <a:rPr lang="en-US" sz="3600" dirty="0">
                <a:latin typeface="Segoe UI Light" panose="020B0502040204020203" pitchFamily="34" charset="0"/>
              </a:rPr>
              <a:t>Mrs. </a:t>
            </a:r>
            <a:r>
              <a:rPr lang="en-US" sz="3600" b="1" dirty="0">
                <a:solidFill>
                  <a:srgbClr val="FF0000"/>
                </a:solidFill>
                <a:latin typeface="Segoe UI Light" panose="020B0502040204020203" pitchFamily="34" charset="0"/>
              </a:rPr>
              <a:t>Morrison</a:t>
            </a:r>
            <a:r>
              <a:rPr lang="en-US" sz="3600" dirty="0">
                <a:latin typeface="Segoe UI Light" panose="020B0502040204020203" pitchFamily="34" charset="0"/>
              </a:rPr>
              <a:t>, </a:t>
            </a:r>
            <a:r>
              <a:rPr lang="en-US" sz="3600" b="1" dirty="0" smtClean="0">
                <a:latin typeface="Segoe UI Light" panose="020B0502040204020203" pitchFamily="34" charset="0"/>
              </a:rPr>
              <a:t>77</a:t>
            </a:r>
            <a:endParaRPr lang="en-US" sz="3600" dirty="0">
              <a:latin typeface="Segoe UI Light" panose="020B0502040204020203" pitchFamily="34" charset="0"/>
            </a:endParaRPr>
          </a:p>
        </p:txBody>
      </p:sp>
      <p:sp>
        <p:nvSpPr>
          <p:cNvPr id="7" name="Rectangle 6"/>
          <p:cNvSpPr/>
          <p:nvPr/>
        </p:nvSpPr>
        <p:spPr>
          <a:xfrm>
            <a:off x="0" y="3668314"/>
            <a:ext cx="9144000" cy="2769989"/>
          </a:xfrm>
          <a:prstGeom prst="rect">
            <a:avLst/>
          </a:prstGeom>
        </p:spPr>
        <p:txBody>
          <a:bodyPr wrap="square">
            <a:spAutoFit/>
          </a:bodyPr>
          <a:lstStyle/>
          <a:p>
            <a:pPr marL="0" lvl="5" algn="ctr"/>
            <a:r>
              <a:rPr lang="en-US" sz="2600" dirty="0" smtClean="0">
                <a:latin typeface="Segoe UI Light" panose="020B0502040204020203" pitchFamily="34" charset="0"/>
              </a:rPr>
              <a:t>They were in </a:t>
            </a:r>
            <a:r>
              <a:rPr lang="en-US" sz="3000" b="1" i="1" dirty="0" smtClean="0">
                <a:latin typeface="Segoe UI Light" panose="020B0502040204020203" pitchFamily="34" charset="0"/>
              </a:rPr>
              <a:t>same </a:t>
            </a:r>
            <a:r>
              <a:rPr lang="en-US" sz="3000" b="1" i="1" dirty="0">
                <a:latin typeface="Segoe UI Light" panose="020B0502040204020203" pitchFamily="34" charset="0"/>
              </a:rPr>
              <a:t>hospital floor</a:t>
            </a:r>
            <a:r>
              <a:rPr lang="en-US" sz="3000" b="1" i="1" dirty="0" smtClean="0">
                <a:latin typeface="Segoe UI Light" panose="020B0502040204020203" pitchFamily="34" charset="0"/>
              </a:rPr>
              <a:t>.</a:t>
            </a:r>
            <a:endParaRPr lang="en-US" sz="3000" b="1" i="1" dirty="0">
              <a:latin typeface="Segoe UI Light" panose="020B0502040204020203" pitchFamily="34" charset="0"/>
            </a:endParaRPr>
          </a:p>
          <a:p>
            <a:pPr algn="ctr"/>
            <a:r>
              <a:rPr lang="en-US" sz="4400" dirty="0" smtClean="0">
                <a:latin typeface="Segoe UI Light" panose="020B0502040204020203" pitchFamily="34" charset="0"/>
              </a:rPr>
              <a:t>Mrs</a:t>
            </a:r>
            <a:r>
              <a:rPr lang="en-US" sz="4400" dirty="0">
                <a:latin typeface="Segoe UI Light" panose="020B0502040204020203" pitchFamily="34" charset="0"/>
              </a:rPr>
              <a:t>. </a:t>
            </a:r>
            <a:r>
              <a:rPr lang="en-US" sz="4400" b="1" dirty="0">
                <a:solidFill>
                  <a:schemeClr val="bg2">
                    <a:lumMod val="75000"/>
                  </a:schemeClr>
                </a:solidFill>
                <a:latin typeface="Segoe UI Light" panose="020B0502040204020203" pitchFamily="34" charset="0"/>
              </a:rPr>
              <a:t>Morris</a:t>
            </a:r>
            <a:r>
              <a:rPr lang="en-US" sz="4400" dirty="0">
                <a:latin typeface="Segoe UI Light" panose="020B0502040204020203" pitchFamily="34" charset="0"/>
              </a:rPr>
              <a:t> was </a:t>
            </a:r>
            <a:r>
              <a:rPr lang="en-US" sz="4400" dirty="0" smtClean="0">
                <a:latin typeface="Segoe UI Light" panose="020B0502040204020203" pitchFamily="34" charset="0"/>
              </a:rPr>
              <a:t>taken </a:t>
            </a:r>
            <a:r>
              <a:rPr lang="en-US" sz="4400" dirty="0">
                <a:latin typeface="Segoe UI Light" panose="020B0502040204020203" pitchFamily="34" charset="0"/>
              </a:rPr>
              <a:t>to the </a:t>
            </a:r>
            <a:r>
              <a:rPr lang="en-US" sz="4400" dirty="0" smtClean="0">
                <a:latin typeface="Segoe UI Light" panose="020B0502040204020203" pitchFamily="34" charset="0"/>
              </a:rPr>
              <a:t>operation room </a:t>
            </a:r>
            <a:r>
              <a:rPr lang="en-US" sz="4400" dirty="0">
                <a:latin typeface="Segoe UI Light" panose="020B0502040204020203" pitchFamily="34" charset="0"/>
              </a:rPr>
              <a:t>for the </a:t>
            </a:r>
            <a:r>
              <a:rPr lang="en-US" sz="4400" b="1" dirty="0">
                <a:solidFill>
                  <a:srgbClr val="FF0000"/>
                </a:solidFill>
                <a:latin typeface="Segoe UI Light" panose="020B0502040204020203" pitchFamily="34" charset="0"/>
              </a:rPr>
              <a:t>heart</a:t>
            </a:r>
            <a:r>
              <a:rPr lang="en-US" sz="4400" dirty="0">
                <a:latin typeface="Segoe UI Light" panose="020B0502040204020203" pitchFamily="34" charset="0"/>
              </a:rPr>
              <a:t> </a:t>
            </a:r>
            <a:r>
              <a:rPr lang="en-US" sz="4400" dirty="0" smtClean="0">
                <a:latin typeface="Segoe UI Light" panose="020B0502040204020203" pitchFamily="34" charset="0"/>
              </a:rPr>
              <a:t>surgery</a:t>
            </a:r>
            <a:endParaRPr lang="en-US" sz="4400" dirty="0">
              <a:latin typeface="Segoe UI Light" panose="020B0502040204020203" pitchFamily="34" charset="0"/>
            </a:endParaRPr>
          </a:p>
          <a:p>
            <a:pPr>
              <a:buNone/>
            </a:pPr>
            <a:endParaRPr lang="en-US" sz="1400" dirty="0">
              <a:latin typeface="Segoe UI Light" panose="020B0502040204020203" pitchFamily="34" charset="0"/>
            </a:endParaRPr>
          </a:p>
          <a:p>
            <a:pPr>
              <a:buNone/>
            </a:pPr>
            <a:endParaRPr lang="en-US" sz="1400" dirty="0" smtClean="0">
              <a:solidFill>
                <a:srgbClr val="002060"/>
              </a:solidFill>
              <a:latin typeface="Segoe UI Light" panose="020B0502040204020203" pitchFamily="34" charset="0"/>
            </a:endParaRPr>
          </a:p>
          <a:p>
            <a:pPr>
              <a:buNone/>
            </a:pPr>
            <a:endParaRPr lang="en-US" sz="1400" dirty="0">
              <a:solidFill>
                <a:srgbClr val="002060"/>
              </a:solidFill>
              <a:latin typeface="Segoe UI Light" panose="020B0502040204020203" pitchFamily="34" charset="0"/>
            </a:endParaRPr>
          </a:p>
          <a:p>
            <a:pPr>
              <a:buNone/>
            </a:pPr>
            <a:endParaRPr lang="en-US" sz="1400" dirty="0">
              <a:solidFill>
                <a:srgbClr val="002060"/>
              </a:solidFill>
              <a:latin typeface="Segoe UI Light" panose="020B0502040204020203" pitchFamily="34" charset="0"/>
            </a:endParaRPr>
          </a:p>
        </p:txBody>
      </p:sp>
      <p:sp>
        <p:nvSpPr>
          <p:cNvPr id="8" name="Rectangle 7"/>
          <p:cNvSpPr/>
          <p:nvPr/>
        </p:nvSpPr>
        <p:spPr>
          <a:xfrm>
            <a:off x="1794085" y="2738846"/>
            <a:ext cx="1463465" cy="842553"/>
          </a:xfrm>
          <a:prstGeom prst="rect">
            <a:avLst/>
          </a:prstGeom>
          <a:solidFill>
            <a:schemeClr val="bg1">
              <a:lumMod val="9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943599" y="2977158"/>
            <a:ext cx="1328981" cy="756642"/>
          </a:xfrm>
          <a:prstGeom prst="rect">
            <a:avLst/>
          </a:prstGeom>
          <a:solidFill>
            <a:schemeClr val="bg1">
              <a:lumMod val="9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706953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latin typeface="Segoe UI Light" panose="020B0502040204020203" pitchFamily="34" charset="0"/>
              </a:rPr>
              <a:t>Use visual summary of patient history </a:t>
            </a:r>
            <a:endParaRPr lang="en-US" dirty="0" smtClean="0">
              <a:latin typeface="Segoe UI Light" panose="020B0502040204020203" pitchFamily="34" charset="0"/>
            </a:endParaRPr>
          </a:p>
          <a:p>
            <a:r>
              <a:rPr lang="en-US" dirty="0" smtClean="0">
                <a:latin typeface="Segoe UI Light" panose="020B0502040204020203" pitchFamily="34" charset="0"/>
              </a:rPr>
              <a:t>Avoid </a:t>
            </a:r>
            <a:r>
              <a:rPr lang="en-US" dirty="0">
                <a:latin typeface="Segoe UI Light" panose="020B0502040204020203" pitchFamily="34" charset="0"/>
              </a:rPr>
              <a:t>visual </a:t>
            </a:r>
            <a:r>
              <a:rPr lang="en-US" dirty="0" smtClean="0">
                <a:latin typeface="Segoe UI Light" panose="020B0502040204020203" pitchFamily="34" charset="0"/>
              </a:rPr>
              <a:t>distraction</a:t>
            </a:r>
            <a:endParaRPr lang="en-US" dirty="0">
              <a:latin typeface="Segoe UI Light" panose="020B0502040204020203" pitchFamily="34" charset="0"/>
            </a:endParaRPr>
          </a:p>
          <a:p>
            <a:r>
              <a:rPr lang="en-US" dirty="0">
                <a:latin typeface="Segoe UI Light" panose="020B0502040204020203" pitchFamily="34" charset="0"/>
              </a:rPr>
              <a:t>Re-enter ID </a:t>
            </a:r>
          </a:p>
        </p:txBody>
      </p:sp>
      <p:sp>
        <p:nvSpPr>
          <p:cNvPr id="4" name="Title 1"/>
          <p:cNvSpPr txBox="1">
            <a:spLocks/>
          </p:cNvSpPr>
          <p:nvPr/>
        </p:nvSpPr>
        <p:spPr>
          <a:xfrm>
            <a:off x="609600" y="3078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r>
              <a:rPr lang="en-US" dirty="0" smtClean="0">
                <a:latin typeface="Segoe UI Light" panose="020B0502040204020203" pitchFamily="34" charset="0"/>
              </a:rPr>
              <a:t>Other Techniques</a:t>
            </a:r>
            <a:endParaRPr lang="en-US" dirty="0">
              <a:latin typeface="Segoe UI Light" panose="020B0502040204020203" pitchFamily="34" charset="0"/>
            </a:endParaRPr>
          </a:p>
        </p:txBody>
      </p:sp>
    </p:spTree>
    <p:extLst>
      <p:ext uri="{BB962C8B-B14F-4D97-AF65-F5344CB8AC3E}">
        <p14:creationId xmlns:p14="http://schemas.microsoft.com/office/powerpoint/2010/main" val="611055523"/>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1828800"/>
            <a:ext cx="8924566" cy="2736482"/>
          </a:xfrm>
          <a:prstGeom prst="rect">
            <a:avLst/>
          </a:prstGeom>
        </p:spPr>
      </p:pic>
      <p:sp>
        <p:nvSpPr>
          <p:cNvPr id="2" name="Title 1"/>
          <p:cNvSpPr>
            <a:spLocks noGrp="1"/>
          </p:cNvSpPr>
          <p:nvPr>
            <p:ph type="title"/>
          </p:nvPr>
        </p:nvSpPr>
        <p:spPr>
          <a:xfrm>
            <a:off x="609600" y="265182"/>
            <a:ext cx="5334000" cy="1252728"/>
          </a:xfrm>
        </p:spPr>
        <p:txBody>
          <a:bodyPr/>
          <a:lstStyle/>
          <a:p>
            <a:r>
              <a:rPr lang="en-US" dirty="0" smtClean="0">
                <a:latin typeface="Segoe UI Light" panose="020B0502040204020203" pitchFamily="34" charset="0"/>
              </a:rPr>
              <a:t>During Confirmation</a:t>
            </a:r>
            <a:endParaRPr lang="en-US" dirty="0">
              <a:latin typeface="Segoe UI Light" panose="020B0502040204020203" pitchFamily="34" charset="0"/>
            </a:endParaRPr>
          </a:p>
        </p:txBody>
      </p:sp>
      <p:sp>
        <p:nvSpPr>
          <p:cNvPr id="9" name="Rectangle 8"/>
          <p:cNvSpPr/>
          <p:nvPr/>
        </p:nvSpPr>
        <p:spPr>
          <a:xfrm>
            <a:off x="172452" y="1828800"/>
            <a:ext cx="6152147" cy="2895600"/>
          </a:xfrm>
          <a:prstGeom prst="rect">
            <a:avLst/>
          </a:prstGeom>
          <a:solidFill>
            <a:schemeClr val="tx2">
              <a:lumMod val="20000"/>
              <a:lumOff val="8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confirmation">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lum contrast="14000"/>
          </a:blip>
          <a:stretch>
            <a:fillRect/>
          </a:stretch>
        </p:blipFill>
        <p:spPr>
          <a:xfrm>
            <a:off x="0" y="1229254"/>
            <a:ext cx="9145058" cy="4561945"/>
          </a:xfrm>
        </p:spPr>
      </p:pic>
    </p:spTree>
    <p:extLst>
      <p:ext uri="{BB962C8B-B14F-4D97-AF65-F5344CB8AC3E}">
        <p14:creationId xmlns:p14="http://schemas.microsoft.com/office/powerpoint/2010/main" val="4076481386"/>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0">
                <p:cTn id="7" fill="hold" display="0">
                  <p:stCondLst>
                    <p:cond delay="indefinite"/>
                  </p:stCondLst>
                </p:cTn>
                <p:tgtEl>
                  <p:spTgt spid="4"/>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latin typeface="Segoe UI Light" panose="020B0502040204020203" pitchFamily="34" charset="0"/>
              </a:rPr>
              <a:t>What Guided Us</a:t>
            </a:r>
            <a:endParaRPr lang="en-US" dirty="0">
              <a:solidFill>
                <a:schemeClr val="accent1"/>
              </a:solidFill>
              <a:latin typeface="Segoe UI Light" panose="020B0502040204020203" pitchFamily="34" charset="0"/>
            </a:endParaRPr>
          </a:p>
        </p:txBody>
      </p:sp>
      <p:sp>
        <p:nvSpPr>
          <p:cNvPr id="3" name="Content Placeholder 2"/>
          <p:cNvSpPr>
            <a:spLocks noGrp="1"/>
          </p:cNvSpPr>
          <p:nvPr>
            <p:ph idx="1"/>
          </p:nvPr>
        </p:nvSpPr>
        <p:spPr>
          <a:xfrm>
            <a:off x="304800" y="1600200"/>
            <a:ext cx="8534400" cy="4937760"/>
          </a:xfrm>
        </p:spPr>
        <p:txBody>
          <a:bodyPr>
            <a:normAutofit/>
          </a:bodyPr>
          <a:lstStyle/>
          <a:p>
            <a:pPr lvl="3"/>
            <a:r>
              <a:rPr lang="en-US" sz="3600" dirty="0" smtClean="0">
                <a:solidFill>
                  <a:schemeClr val="tx1">
                    <a:lumMod val="85000"/>
                    <a:lumOff val="15000"/>
                  </a:schemeClr>
                </a:solidFill>
                <a:latin typeface="Segoe UI Light" panose="020B0502040204020203" pitchFamily="34" charset="0"/>
              </a:rPr>
              <a:t>Human Error Classification</a:t>
            </a:r>
          </a:p>
          <a:p>
            <a:pPr lvl="3"/>
            <a:r>
              <a:rPr lang="en-US" sz="3600" dirty="0" smtClean="0">
                <a:solidFill>
                  <a:schemeClr val="tx1">
                    <a:lumMod val="85000"/>
                    <a:lumOff val="15000"/>
                  </a:schemeClr>
                </a:solidFill>
                <a:latin typeface="Segoe UI Light" panose="020B0502040204020203" pitchFamily="34" charset="0"/>
              </a:rPr>
              <a:t>Attention Theory</a:t>
            </a:r>
          </a:p>
          <a:p>
            <a:pPr lvl="3"/>
            <a:r>
              <a:rPr lang="en-US" sz="3600" dirty="0" smtClean="0">
                <a:solidFill>
                  <a:schemeClr val="tx1">
                    <a:lumMod val="85000"/>
                    <a:lumOff val="15000"/>
                  </a:schemeClr>
                </a:solidFill>
                <a:latin typeface="Segoe UI Light" panose="020B0502040204020203" pitchFamily="34" charset="0"/>
              </a:rPr>
              <a:t>Context Recovery Process</a:t>
            </a:r>
          </a:p>
          <a:p>
            <a:pPr lvl="3"/>
            <a:r>
              <a:rPr lang="en-US" sz="3600" dirty="0" smtClean="0">
                <a:solidFill>
                  <a:schemeClr val="tx1">
                    <a:lumMod val="85000"/>
                    <a:lumOff val="15000"/>
                  </a:schemeClr>
                </a:solidFill>
                <a:latin typeface="Segoe UI Light" panose="020B0502040204020203" pitchFamily="34" charset="0"/>
              </a:rPr>
              <a:t>Cognitive Task Analysis</a:t>
            </a:r>
          </a:p>
          <a:p>
            <a:pPr lvl="3"/>
            <a:r>
              <a:rPr lang="en-US" sz="3600" dirty="0" smtClean="0">
                <a:solidFill>
                  <a:schemeClr val="tx1">
                    <a:lumMod val="85000"/>
                    <a:lumOff val="15000"/>
                  </a:schemeClr>
                </a:solidFill>
                <a:latin typeface="Segoe UI Light" panose="020B0502040204020203" pitchFamily="34" charset="0"/>
              </a:rPr>
              <a:t>User Interface Design Principles</a:t>
            </a:r>
          </a:p>
          <a:p>
            <a:pPr lvl="3"/>
            <a:r>
              <a:rPr lang="en-US" sz="3600" dirty="0" smtClean="0">
                <a:solidFill>
                  <a:schemeClr val="tx1">
                    <a:lumMod val="85000"/>
                    <a:lumOff val="15000"/>
                  </a:schemeClr>
                </a:solidFill>
                <a:latin typeface="Segoe UI Light" panose="020B0502040204020203" pitchFamily="34" charset="0"/>
              </a:rPr>
              <a:t>Expert Feedback</a:t>
            </a:r>
          </a:p>
          <a:p>
            <a:pPr lvl="3"/>
            <a:r>
              <a:rPr lang="en-US" sz="3600" dirty="0" smtClean="0">
                <a:solidFill>
                  <a:schemeClr val="tx1">
                    <a:lumMod val="85000"/>
                    <a:lumOff val="15000"/>
                  </a:schemeClr>
                </a:solidFill>
                <a:latin typeface="Segoe UI Light" panose="020B0502040204020203" pitchFamily="34" charset="0"/>
              </a:rPr>
              <a:t>Medical Literature</a:t>
            </a:r>
            <a:endParaRPr lang="en-US" dirty="0">
              <a:solidFill>
                <a:schemeClr val="tx1">
                  <a:lumMod val="85000"/>
                  <a:lumOff val="15000"/>
                </a:schemeClr>
              </a:solidFill>
              <a:latin typeface="Segoe UI Light" panose="020B0502040204020203"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latin typeface="Segoe UI Light" panose="020B0502040204020203" pitchFamily="34" charset="0"/>
              </a:rPr>
              <a:t>Contributions</a:t>
            </a:r>
            <a:endParaRPr lang="en-US" dirty="0">
              <a:solidFill>
                <a:schemeClr val="accent1"/>
              </a:solidFill>
              <a:latin typeface="Segoe UI Light" panose="020B0502040204020203" pitchFamily="34" charset="0"/>
            </a:endParaRPr>
          </a:p>
        </p:txBody>
      </p:sp>
      <p:sp>
        <p:nvSpPr>
          <p:cNvPr id="3" name="Content Placeholder 2"/>
          <p:cNvSpPr>
            <a:spLocks noGrp="1"/>
          </p:cNvSpPr>
          <p:nvPr>
            <p:ph idx="1"/>
          </p:nvPr>
        </p:nvSpPr>
        <p:spPr>
          <a:xfrm>
            <a:off x="457200" y="1219200"/>
            <a:ext cx="8458200" cy="4937760"/>
          </a:xfrm>
        </p:spPr>
        <p:txBody>
          <a:bodyPr>
            <a:normAutofit/>
          </a:bodyPr>
          <a:lstStyle/>
          <a:p>
            <a:pPr>
              <a:buNone/>
            </a:pPr>
            <a:endParaRPr lang="en-US" dirty="0" smtClean="0">
              <a:latin typeface="Segoe UI Light" panose="020B0502040204020203" pitchFamily="34" charset="0"/>
            </a:endParaRPr>
          </a:p>
          <a:p>
            <a:r>
              <a:rPr lang="en-US" dirty="0" smtClean="0">
                <a:latin typeface="Segoe UI Light" panose="020B0502040204020203" pitchFamily="34" charset="0"/>
              </a:rPr>
              <a:t>Categorization of the error-types, and sources</a:t>
            </a:r>
          </a:p>
          <a:p>
            <a:endParaRPr lang="en-US" dirty="0" smtClean="0">
              <a:latin typeface="Segoe UI Light" panose="020B0502040204020203" pitchFamily="34" charset="0"/>
            </a:endParaRPr>
          </a:p>
          <a:p>
            <a:r>
              <a:rPr lang="en-US" dirty="0" smtClean="0">
                <a:latin typeface="Segoe UI Light" panose="020B0502040204020203" pitchFamily="34" charset="0"/>
              </a:rPr>
              <a:t>Suggestions of User Interface remedies</a:t>
            </a:r>
          </a:p>
          <a:p>
            <a:endParaRPr lang="en-US" dirty="0" smtClean="0">
              <a:latin typeface="Segoe UI Light" panose="020B0502040204020203" pitchFamily="34" charset="0"/>
            </a:endParaRPr>
          </a:p>
          <a:p>
            <a:r>
              <a:rPr lang="en-US" dirty="0" smtClean="0">
                <a:latin typeface="Segoe UI Light" panose="020B0502040204020203" pitchFamily="34" charset="0"/>
              </a:rPr>
              <a:t>Prototype demonstrating the techniques</a:t>
            </a:r>
          </a:p>
          <a:p>
            <a:endParaRPr lang="en-US" dirty="0">
              <a:latin typeface="Segoe UI Light" panose="020B0502040204020203"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latin typeface="Segoe UI Light" panose="020B0502040204020203" pitchFamily="34" charset="0"/>
              </a:rPr>
              <a:t>Take-away Messages</a:t>
            </a:r>
            <a:endParaRPr lang="en-US" dirty="0">
              <a:solidFill>
                <a:schemeClr val="accent1"/>
              </a:solidFill>
              <a:latin typeface="Segoe UI Light" panose="020B0502040204020203" pitchFamily="34" charset="0"/>
            </a:endParaRPr>
          </a:p>
        </p:txBody>
      </p:sp>
      <p:sp>
        <p:nvSpPr>
          <p:cNvPr id="3" name="Content Placeholder 2"/>
          <p:cNvSpPr>
            <a:spLocks noGrp="1"/>
          </p:cNvSpPr>
          <p:nvPr>
            <p:ph idx="1"/>
          </p:nvPr>
        </p:nvSpPr>
        <p:spPr>
          <a:xfrm>
            <a:off x="762000" y="1295400"/>
            <a:ext cx="7315200" cy="4937760"/>
          </a:xfrm>
        </p:spPr>
        <p:txBody>
          <a:bodyPr>
            <a:normAutofit lnSpcReduction="10000"/>
          </a:bodyPr>
          <a:lstStyle/>
          <a:p>
            <a:endParaRPr lang="en-US" sz="3600" dirty="0" smtClean="0">
              <a:solidFill>
                <a:schemeClr val="tx1">
                  <a:lumMod val="85000"/>
                  <a:lumOff val="15000"/>
                </a:schemeClr>
              </a:solidFill>
              <a:latin typeface="Segoe UI Light" panose="020B0502040204020203" pitchFamily="34" charset="0"/>
            </a:endParaRPr>
          </a:p>
          <a:p>
            <a:r>
              <a:rPr lang="en-US" sz="3600" dirty="0" smtClean="0">
                <a:solidFill>
                  <a:schemeClr val="tx1">
                    <a:lumMod val="85000"/>
                    <a:lumOff val="15000"/>
                  </a:schemeClr>
                </a:solidFill>
                <a:latin typeface="Segoe UI Light" panose="020B0502040204020203" pitchFamily="34" charset="0"/>
              </a:rPr>
              <a:t>Small changes in the UI can make big difference in patient safety</a:t>
            </a:r>
          </a:p>
          <a:p>
            <a:endParaRPr lang="en-US" sz="3600" dirty="0" smtClean="0">
              <a:solidFill>
                <a:schemeClr val="tx1">
                  <a:lumMod val="85000"/>
                  <a:lumOff val="15000"/>
                </a:schemeClr>
              </a:solidFill>
              <a:latin typeface="Segoe UI Light" panose="020B0502040204020203" pitchFamily="34" charset="0"/>
            </a:endParaRPr>
          </a:p>
          <a:p>
            <a:r>
              <a:rPr lang="en-US" sz="3600" dirty="0" smtClean="0">
                <a:solidFill>
                  <a:schemeClr val="tx1">
                    <a:lumMod val="85000"/>
                    <a:lumOff val="15000"/>
                  </a:schemeClr>
                </a:solidFill>
                <a:latin typeface="Segoe UI Light" panose="020B0502040204020203" pitchFamily="34" charset="0"/>
              </a:rPr>
              <a:t>Include Clinicians and HCI researchers in the design process</a:t>
            </a:r>
          </a:p>
          <a:p>
            <a:endParaRPr lang="en-US" sz="3600" dirty="0">
              <a:solidFill>
                <a:schemeClr val="tx1">
                  <a:lumMod val="85000"/>
                  <a:lumOff val="15000"/>
                </a:schemeClr>
              </a:solidFill>
              <a:latin typeface="Segoe UI Light" panose="020B0502040204020203" pitchFamily="34" charset="0"/>
            </a:endParaRPr>
          </a:p>
          <a:p>
            <a:r>
              <a:rPr lang="en-US" sz="3600" dirty="0" smtClean="0">
                <a:solidFill>
                  <a:schemeClr val="tx1">
                    <a:lumMod val="85000"/>
                    <a:lumOff val="15000"/>
                  </a:schemeClr>
                </a:solidFill>
                <a:latin typeface="Segoe UI Light" panose="020B0502040204020203" pitchFamily="34" charset="0"/>
              </a:rPr>
              <a:t>To err is human, the systems should make up for it</a:t>
            </a:r>
          </a:p>
          <a:p>
            <a:endParaRPr lang="en-US" sz="3600" dirty="0" smtClean="0">
              <a:solidFill>
                <a:schemeClr val="tx1">
                  <a:lumMod val="85000"/>
                  <a:lumOff val="15000"/>
                </a:schemeClr>
              </a:solidFill>
              <a:latin typeface="Segoe UI Light" panose="020B0502040204020203" pitchFamily="34" charset="0"/>
            </a:endParaRPr>
          </a:p>
          <a:p>
            <a:endParaRPr lang="en-US" sz="3600" dirty="0" smtClean="0">
              <a:solidFill>
                <a:schemeClr val="tx1">
                  <a:lumMod val="85000"/>
                  <a:lumOff val="15000"/>
                </a:schemeClr>
              </a:solidFill>
              <a:latin typeface="Segoe UI Light" panose="020B0502040204020203" pitchFamily="34" charset="0"/>
            </a:endParaRPr>
          </a:p>
          <a:p>
            <a:endParaRPr lang="en-US" sz="3600" dirty="0">
              <a:solidFill>
                <a:schemeClr val="tx1">
                  <a:lumMod val="85000"/>
                  <a:lumOff val="15000"/>
                </a:schemeClr>
              </a:solidFill>
              <a:latin typeface="Segoe UI Light" panose="020B0502040204020203"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8458200" cy="6324599"/>
          </a:xfrm>
        </p:spPr>
        <p:txBody>
          <a:bodyPr>
            <a:normAutofit fontScale="77500" lnSpcReduction="20000"/>
          </a:bodyPr>
          <a:lstStyle/>
          <a:p>
            <a:pPr algn="ctr">
              <a:buNone/>
            </a:pPr>
            <a:endParaRPr lang="en-US" sz="4600" dirty="0" smtClean="0">
              <a:solidFill>
                <a:srgbClr val="002060"/>
              </a:solidFill>
              <a:latin typeface="Segoe UI Light" panose="020B0502040204020203" pitchFamily="34" charset="0"/>
            </a:endParaRPr>
          </a:p>
          <a:p>
            <a:pPr algn="ctr">
              <a:buNone/>
            </a:pPr>
            <a:r>
              <a:rPr lang="en-US" sz="4600" dirty="0" smtClean="0">
                <a:solidFill>
                  <a:srgbClr val="002060"/>
                </a:solidFill>
                <a:latin typeface="Segoe UI Light" panose="020B0502040204020203" pitchFamily="34" charset="0"/>
              </a:rPr>
              <a:t>www.cs.umd.edu/hcil/WPE</a:t>
            </a:r>
          </a:p>
          <a:p>
            <a:pPr algn="ctr">
              <a:buNone/>
            </a:pPr>
            <a:endParaRPr lang="en-US" sz="4600" dirty="0" smtClean="0">
              <a:solidFill>
                <a:srgbClr val="002060"/>
              </a:solidFill>
              <a:latin typeface="Segoe UI Light" panose="020B0502040204020203" pitchFamily="34" charset="0"/>
            </a:endParaRPr>
          </a:p>
          <a:p>
            <a:pPr algn="ctr">
              <a:buNone/>
            </a:pPr>
            <a:r>
              <a:rPr lang="en-US" sz="4600" dirty="0" smtClean="0">
                <a:solidFill>
                  <a:srgbClr val="002060"/>
                </a:solidFill>
                <a:latin typeface="Segoe UI Light" panose="020B0502040204020203" pitchFamily="34" charset="0"/>
              </a:rPr>
              <a:t>www.youtube.com/watch?v=CrwOJIrnsg8</a:t>
            </a:r>
          </a:p>
          <a:p>
            <a:pPr algn="ctr">
              <a:buNone/>
            </a:pPr>
            <a:endParaRPr lang="en-US" sz="3600" dirty="0" smtClean="0">
              <a:latin typeface="Segoe UI Light" panose="020B0502040204020203" pitchFamily="34" charset="0"/>
            </a:endParaRPr>
          </a:p>
          <a:p>
            <a:pPr algn="ctr">
              <a:buNone/>
            </a:pPr>
            <a:r>
              <a:rPr lang="en-US" sz="3600" dirty="0" smtClean="0">
                <a:latin typeface="Segoe UI Light" panose="020B0502040204020203" pitchFamily="34" charset="0"/>
              </a:rPr>
              <a:t>Awalin Sopan, Catherine Plaisant, </a:t>
            </a:r>
          </a:p>
          <a:p>
            <a:pPr algn="ctr">
              <a:buNone/>
            </a:pPr>
            <a:r>
              <a:rPr lang="en-US" sz="3600" dirty="0" smtClean="0">
                <a:latin typeface="Segoe UI Light" panose="020B0502040204020203" pitchFamily="34" charset="0"/>
              </a:rPr>
              <a:t>Seth Powsner, Ben Shneiderman</a:t>
            </a:r>
          </a:p>
          <a:p>
            <a:pPr algn="ctr">
              <a:buNone/>
            </a:pPr>
            <a:endParaRPr lang="en-US" sz="3600" dirty="0" smtClean="0">
              <a:latin typeface="Segoe UI Light" panose="020B0502040204020203" pitchFamily="34" charset="0"/>
            </a:endParaRPr>
          </a:p>
          <a:p>
            <a:pPr algn="ctr">
              <a:buNone/>
            </a:pPr>
            <a:r>
              <a:rPr lang="en-US" sz="3600" dirty="0" smtClean="0">
                <a:latin typeface="Segoe UI Light" panose="020B0502040204020203" pitchFamily="34" charset="0"/>
              </a:rPr>
              <a:t>@awalinsopan</a:t>
            </a:r>
          </a:p>
          <a:p>
            <a:pPr algn="ctr">
              <a:buNone/>
            </a:pPr>
            <a:r>
              <a:rPr lang="en-US" sz="3600" dirty="0" smtClean="0">
                <a:latin typeface="Segoe UI Light" panose="020B0502040204020203" pitchFamily="34" charset="0"/>
              </a:rPr>
              <a:t>awalin@cs.umd.edu</a:t>
            </a:r>
          </a:p>
          <a:p>
            <a:pPr algn="ctr">
              <a:buNone/>
            </a:pPr>
            <a:endParaRPr lang="en-US" sz="3600" dirty="0">
              <a:latin typeface="Segoe UI Light" panose="020B0502040204020203" pitchFamily="34" charset="0"/>
            </a:endParaRPr>
          </a:p>
          <a:p>
            <a:pPr algn="ctr">
              <a:buNone/>
            </a:pPr>
            <a:endParaRPr lang="en-US" sz="3600" dirty="0" smtClean="0">
              <a:latin typeface="Segoe UI Light" panose="020B0502040204020203" pitchFamily="34" charset="0"/>
            </a:endParaRPr>
          </a:p>
          <a:p>
            <a:pPr algn="ctr">
              <a:buNone/>
            </a:pPr>
            <a:r>
              <a:rPr lang="en-US" sz="3100" dirty="0">
                <a:latin typeface="Segoe UI Light" panose="020B0502040204020203" pitchFamily="34" charset="0"/>
              </a:rPr>
              <a:t>We thank the Patient-Centered Cognitive Support under the Strategic Health IT Advanced Research Projects Program (SHARP) from the Office of the National Coordinator for Health Information Technology (Grant No. 10510592). </a:t>
            </a:r>
            <a:endParaRPr lang="en-US" sz="3600" dirty="0">
              <a:latin typeface="Segoe UI Light" panose="020B0502040204020203" pitchFamily="34" charset="0"/>
            </a:endParaRPr>
          </a:p>
        </p:txBody>
      </p:sp>
      <p:pic>
        <p:nvPicPr>
          <p:cNvPr id="4" name="Picture 192" descr="hcil_logo"/>
          <p:cNvPicPr>
            <a:picLocks noChangeAspect="1" noChangeArrowheads="1"/>
          </p:cNvPicPr>
          <p:nvPr/>
        </p:nvPicPr>
        <p:blipFill>
          <a:blip r:embed="rId2" cstate="print"/>
          <a:srcRect/>
          <a:stretch>
            <a:fillRect/>
          </a:stretch>
        </p:blipFill>
        <p:spPr bwMode="auto">
          <a:xfrm>
            <a:off x="7848600" y="6096000"/>
            <a:ext cx="812800" cy="717372"/>
          </a:xfrm>
          <a:prstGeom prst="rect">
            <a:avLst/>
          </a:prstGeom>
          <a:noFill/>
          <a:ln w="9525">
            <a:noFill/>
            <a:miter lim="800000"/>
            <a:headEnd/>
            <a:tailEnd/>
          </a:ln>
        </p:spPr>
      </p:pic>
      <p:pic>
        <p:nvPicPr>
          <p:cNvPr id="5" name="Picture 4" descr="sharpc-logo.png"/>
          <p:cNvPicPr>
            <a:picLocks noChangeAspect="1"/>
          </p:cNvPicPr>
          <p:nvPr/>
        </p:nvPicPr>
        <p:blipFill>
          <a:blip r:embed="rId3" cstate="print"/>
          <a:stretch>
            <a:fillRect/>
          </a:stretch>
        </p:blipFill>
        <p:spPr>
          <a:xfrm>
            <a:off x="762000" y="6172200"/>
            <a:ext cx="1270065" cy="41912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252728"/>
          </a:xfrm>
        </p:spPr>
        <p:txBody>
          <a:bodyPr/>
          <a:lstStyle/>
          <a:p>
            <a:r>
              <a:rPr lang="en-US" dirty="0" smtClean="0">
                <a:solidFill>
                  <a:schemeClr val="accent1"/>
                </a:solidFill>
                <a:latin typeface="Segoe UI Light" panose="020B0502040204020203" pitchFamily="34" charset="0"/>
              </a:rPr>
              <a:t>Problems</a:t>
            </a:r>
            <a:endParaRPr lang="en-US" dirty="0">
              <a:solidFill>
                <a:schemeClr val="accent1"/>
              </a:solidFill>
              <a:latin typeface="Segoe UI Light" panose="020B0502040204020203" pitchFamily="34" charset="0"/>
            </a:endParaRPr>
          </a:p>
        </p:txBody>
      </p:sp>
      <p:sp>
        <p:nvSpPr>
          <p:cNvPr id="3" name="Content Placeholder 2"/>
          <p:cNvSpPr>
            <a:spLocks noGrp="1"/>
          </p:cNvSpPr>
          <p:nvPr>
            <p:ph idx="1"/>
          </p:nvPr>
        </p:nvSpPr>
        <p:spPr>
          <a:xfrm>
            <a:off x="457200" y="1752600"/>
            <a:ext cx="4932045" cy="4768665"/>
          </a:xfrm>
        </p:spPr>
        <p:txBody>
          <a:bodyPr>
            <a:noAutofit/>
          </a:bodyPr>
          <a:lstStyle/>
          <a:p>
            <a:pPr>
              <a:buFont typeface="Arial" pitchFamily="34" charset="0"/>
              <a:buChar char="•"/>
            </a:pPr>
            <a:r>
              <a:rPr lang="en-US" dirty="0" smtClean="0">
                <a:latin typeface="Segoe UI Light" panose="020B0502040204020203" pitchFamily="34" charset="0"/>
              </a:rPr>
              <a:t>A drug administered to wrong patient</a:t>
            </a:r>
          </a:p>
          <a:p>
            <a:pPr>
              <a:buFont typeface="Arial" pitchFamily="34" charset="0"/>
              <a:buChar char="•"/>
            </a:pPr>
            <a:endParaRPr lang="en-US" dirty="0">
              <a:latin typeface="Segoe UI Light" panose="020B0502040204020203" pitchFamily="34" charset="0"/>
            </a:endParaRPr>
          </a:p>
          <a:p>
            <a:pPr>
              <a:buFont typeface="Arial" pitchFamily="34" charset="0"/>
              <a:buChar char="•"/>
            </a:pPr>
            <a:r>
              <a:rPr lang="en-US" dirty="0" smtClean="0">
                <a:latin typeface="Segoe UI Light" panose="020B0502040204020203" pitchFamily="34" charset="0"/>
              </a:rPr>
              <a:t>Reading of wrong patients’ test results </a:t>
            </a:r>
          </a:p>
          <a:p>
            <a:pPr>
              <a:buFont typeface="Arial" pitchFamily="34" charset="0"/>
              <a:buChar char="•"/>
            </a:pPr>
            <a:endParaRPr lang="en-US" dirty="0" smtClean="0">
              <a:latin typeface="Segoe UI Light" panose="020B0502040204020203" pitchFamily="34" charset="0"/>
            </a:endParaRPr>
          </a:p>
          <a:p>
            <a:pPr>
              <a:buFont typeface="Arial" pitchFamily="34" charset="0"/>
              <a:buChar char="•"/>
            </a:pPr>
            <a:r>
              <a:rPr lang="en-US" dirty="0" smtClean="0">
                <a:latin typeface="Segoe UI Light" panose="020B0502040204020203" pitchFamily="34" charset="0"/>
              </a:rPr>
              <a:t>Patients miss needed treatment</a:t>
            </a:r>
          </a:p>
          <a:p>
            <a:pPr>
              <a:buFont typeface="Arial" pitchFamily="34" charset="0"/>
              <a:buChar char="•"/>
            </a:pPr>
            <a:endParaRPr lang="en-US" altLang="en-US" dirty="0" smtClean="0">
              <a:latin typeface="Segoe UI Light" panose="020B0502040204020203" pitchFamily="34" charset="0"/>
              <a:cs typeface="Arial" charset="0"/>
            </a:endParaRPr>
          </a:p>
          <a:p>
            <a:pPr>
              <a:buFont typeface="Arial" pitchFamily="34" charset="0"/>
              <a:buChar char="•"/>
            </a:pPr>
            <a:r>
              <a:rPr lang="en-US" altLang="en-US" dirty="0" smtClean="0">
                <a:latin typeface="Segoe UI Light" panose="020B0502040204020203" pitchFamily="34" charset="0"/>
                <a:cs typeface="Arial" charset="0"/>
              </a:rPr>
              <a:t>etc.</a:t>
            </a:r>
            <a:endParaRPr lang="en-US" dirty="0" smtClean="0">
              <a:latin typeface="Segoe UI Light" panose="020B0502040204020203" pitchFamily="34" charset="0"/>
            </a:endParaRPr>
          </a:p>
          <a:p>
            <a:endParaRPr lang="en-US" dirty="0">
              <a:latin typeface="Segoe UI Light" panose="020B0502040204020203" pitchFamily="34"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2416"/>
          <a:stretch/>
        </p:blipFill>
        <p:spPr>
          <a:xfrm>
            <a:off x="5410200" y="3352800"/>
            <a:ext cx="2895600" cy="2470521"/>
          </a:xfrm>
          <a:prstGeom prst="rect">
            <a:avLst/>
          </a:prstGeom>
          <a:effectLst>
            <a:softEdge rad="254000"/>
          </a:effectLst>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4762" r="4762"/>
          <a:stretch/>
        </p:blipFill>
        <p:spPr>
          <a:xfrm>
            <a:off x="5410200" y="1252728"/>
            <a:ext cx="2895600" cy="2180994"/>
          </a:xfrm>
          <a:prstGeom prst="rect">
            <a:avLst/>
          </a:prstGeom>
          <a:effectLst>
            <a:softEdge rad="292100"/>
          </a:effec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066800"/>
            <a:ext cx="9144000" cy="3581400"/>
          </a:xfrm>
        </p:spPr>
        <p:txBody>
          <a:bodyPr anchor="ctr">
            <a:normAutofit/>
          </a:bodyPr>
          <a:lstStyle/>
          <a:p>
            <a:pPr algn="ctr"/>
            <a:r>
              <a:rPr lang="en-US" sz="4400" dirty="0" smtClean="0">
                <a:latin typeface="Segoe UI Light" panose="020B0502040204020203" pitchFamily="34" charset="0"/>
              </a:rPr>
              <a:t>Is Computerized Patient Order System a Panacea for These Problems?</a:t>
            </a:r>
            <a:endParaRPr lang="en-US" sz="4400" dirty="0">
              <a:latin typeface="Segoe UI Light" panose="020B0502040204020203"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 name="SlipErro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lum contrast="10000"/>
          </a:blip>
          <a:stretch>
            <a:fillRect/>
          </a:stretch>
        </p:blipFill>
        <p:spPr>
          <a:xfrm>
            <a:off x="685800" y="304800"/>
            <a:ext cx="7848600" cy="625802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0" y="2362200"/>
            <a:ext cx="9144000" cy="320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Adobe Garamond Pro Bold" panose="02020702060506020403" pitchFamily="18" charset="0"/>
            </a:endParaRPr>
          </a:p>
        </p:txBody>
      </p:sp>
      <p:pic>
        <p:nvPicPr>
          <p:cNvPr id="4" name="Picture 3" descr="shutterstock_17897284.jpg"/>
          <p:cNvPicPr>
            <a:picLocks noChangeAspect="1"/>
          </p:cNvPicPr>
          <p:nvPr/>
        </p:nvPicPr>
        <p:blipFill>
          <a:blip r:embed="rId3" cstate="print"/>
          <a:stretch>
            <a:fillRect/>
          </a:stretch>
        </p:blipFill>
        <p:spPr>
          <a:xfrm>
            <a:off x="1676400" y="1981200"/>
            <a:ext cx="5715000" cy="38100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softEdge rad="127000"/>
          </a:effectLst>
        </p:spPr>
      </p:pic>
      <p:sp>
        <p:nvSpPr>
          <p:cNvPr id="3" name="Flowchart: Alternate Process 2"/>
          <p:cNvSpPr/>
          <p:nvPr/>
        </p:nvSpPr>
        <p:spPr>
          <a:xfrm>
            <a:off x="5550946" y="1524000"/>
            <a:ext cx="1922032" cy="568452"/>
          </a:xfrm>
          <a:prstGeom prst="flowChartAlternateProcess">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400" dirty="0" smtClean="0">
                <a:latin typeface="Adobe Garamond Pro Bold" panose="02020702060506020403" pitchFamily="18" charset="0"/>
              </a:rPr>
              <a:t>interruption</a:t>
            </a:r>
            <a:endParaRPr lang="en-US" sz="2400" dirty="0">
              <a:latin typeface="Adobe Garamond Pro Bold" panose="02020702060506020403" pitchFamily="18" charset="0"/>
            </a:endParaRPr>
          </a:p>
        </p:txBody>
      </p:sp>
      <p:sp>
        <p:nvSpPr>
          <p:cNvPr id="6" name="Flowchart: Alternate Process 5"/>
          <p:cNvSpPr/>
          <p:nvPr/>
        </p:nvSpPr>
        <p:spPr>
          <a:xfrm>
            <a:off x="219859" y="3779591"/>
            <a:ext cx="1441525" cy="487245"/>
          </a:xfrm>
          <a:prstGeom prst="flowChartAlternateProcess">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400" dirty="0" smtClean="0">
                <a:latin typeface="Adobe Garamond Pro Bold" panose="02020702060506020403" pitchFamily="18" charset="0"/>
              </a:rPr>
              <a:t>fatigue</a:t>
            </a:r>
            <a:endParaRPr lang="en-US" sz="2400" dirty="0">
              <a:latin typeface="Adobe Garamond Pro Bold" panose="02020702060506020403" pitchFamily="18" charset="0"/>
            </a:endParaRPr>
          </a:p>
        </p:txBody>
      </p:sp>
      <p:sp>
        <p:nvSpPr>
          <p:cNvPr id="7" name="Flowchart: Alternate Process 6"/>
          <p:cNvSpPr/>
          <p:nvPr/>
        </p:nvSpPr>
        <p:spPr>
          <a:xfrm>
            <a:off x="7516009" y="3779591"/>
            <a:ext cx="1441525" cy="487245"/>
          </a:xfrm>
          <a:prstGeom prst="flowChartAlternateProcess">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400" dirty="0" smtClean="0">
                <a:latin typeface="Adobe Garamond Pro Bold" panose="02020702060506020403" pitchFamily="18" charset="0"/>
              </a:rPr>
              <a:t>urgency</a:t>
            </a:r>
            <a:endParaRPr lang="en-US" sz="2400" dirty="0">
              <a:latin typeface="Adobe Garamond Pro Bold" panose="02020702060506020403" pitchFamily="18" charset="0"/>
            </a:endParaRPr>
          </a:p>
        </p:txBody>
      </p:sp>
      <p:sp>
        <p:nvSpPr>
          <p:cNvPr id="8" name="Flowchart: Alternate Process 7"/>
          <p:cNvSpPr/>
          <p:nvPr/>
        </p:nvSpPr>
        <p:spPr>
          <a:xfrm>
            <a:off x="1905000" y="1565148"/>
            <a:ext cx="2133600" cy="568452"/>
          </a:xfrm>
          <a:prstGeom prst="flowChartAlternateProcess">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400" dirty="0" smtClean="0">
                <a:latin typeface="Adobe Garamond Pro Bold" panose="02020702060506020403" pitchFamily="18" charset="0"/>
              </a:rPr>
              <a:t>multitasking</a:t>
            </a:r>
            <a:endParaRPr lang="en-US" sz="2400" dirty="0">
              <a:latin typeface="Adobe Garamond Pro Bold" panose="02020702060506020403" pitchFamily="18" charset="0"/>
            </a:endParaRPr>
          </a:p>
        </p:txBody>
      </p:sp>
      <p:sp>
        <p:nvSpPr>
          <p:cNvPr id="9" name="Flowchart: Alternate Process 8"/>
          <p:cNvSpPr/>
          <p:nvPr/>
        </p:nvSpPr>
        <p:spPr>
          <a:xfrm>
            <a:off x="3269070" y="5913555"/>
            <a:ext cx="2498642" cy="487245"/>
          </a:xfrm>
          <a:prstGeom prst="flowChartAlternateProcess">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400" dirty="0">
                <a:latin typeface="Adobe Garamond Pro Bold" panose="02020702060506020403" pitchFamily="18" charset="0"/>
              </a:rPr>
              <a:t>l</a:t>
            </a:r>
            <a:r>
              <a:rPr lang="en-US" sz="2400" dirty="0" smtClean="0">
                <a:latin typeface="Adobe Garamond Pro Bold" panose="02020702060506020403" pitchFamily="18" charset="0"/>
              </a:rPr>
              <a:t>ong work-hours</a:t>
            </a:r>
            <a:endParaRPr lang="en-US" sz="2400" dirty="0">
              <a:latin typeface="Adobe Garamond Pro Bold" panose="02020702060506020403"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872"/>
            <a:ext cx="8229600" cy="1252728"/>
          </a:xfrm>
        </p:spPr>
        <p:txBody>
          <a:bodyPr>
            <a:normAutofit/>
          </a:bodyPr>
          <a:lstStyle/>
          <a:p>
            <a:r>
              <a:rPr lang="en-US" dirty="0" smtClean="0">
                <a:solidFill>
                  <a:schemeClr val="accent1"/>
                </a:solidFill>
                <a:latin typeface="Segoe UI Light" panose="020B0502040204020203" pitchFamily="34" charset="0"/>
              </a:rPr>
              <a:t>Our Approach</a:t>
            </a:r>
            <a:endParaRPr lang="en-US" dirty="0">
              <a:solidFill>
                <a:schemeClr val="accent1"/>
              </a:solidFill>
              <a:latin typeface="Segoe UI Light" panose="020B0502040204020203" pitchFamily="34" charset="0"/>
            </a:endParaRPr>
          </a:p>
        </p:txBody>
      </p:sp>
      <p:sp>
        <p:nvSpPr>
          <p:cNvPr id="3" name="Content Placeholder 2"/>
          <p:cNvSpPr>
            <a:spLocks noGrp="1"/>
          </p:cNvSpPr>
          <p:nvPr>
            <p:ph idx="1"/>
          </p:nvPr>
        </p:nvSpPr>
        <p:spPr>
          <a:xfrm>
            <a:off x="228600" y="1371600"/>
            <a:ext cx="8686800" cy="4937760"/>
          </a:xfrm>
        </p:spPr>
        <p:txBody>
          <a:bodyPr>
            <a:normAutofit lnSpcReduction="10000"/>
          </a:bodyPr>
          <a:lstStyle/>
          <a:p>
            <a:r>
              <a:rPr lang="en-US" sz="3600" dirty="0" smtClean="0">
                <a:latin typeface="Segoe UI Light" panose="020B0502040204020203" pitchFamily="34" charset="0"/>
              </a:rPr>
              <a:t>Error Classification </a:t>
            </a:r>
          </a:p>
          <a:p>
            <a:pPr lvl="1"/>
            <a:r>
              <a:rPr lang="en-US" sz="3200" dirty="0" smtClean="0">
                <a:solidFill>
                  <a:schemeClr val="tx1">
                    <a:lumMod val="85000"/>
                    <a:lumOff val="15000"/>
                  </a:schemeClr>
                </a:solidFill>
                <a:latin typeface="Segoe UI Light" panose="020B0502040204020203" pitchFamily="34" charset="0"/>
              </a:rPr>
              <a:t>what are the error-scenarios clinicians face </a:t>
            </a:r>
          </a:p>
          <a:p>
            <a:endParaRPr lang="en-US" sz="3600" dirty="0" smtClean="0">
              <a:latin typeface="Segoe UI Light" panose="020B0502040204020203" pitchFamily="34" charset="0"/>
            </a:endParaRPr>
          </a:p>
          <a:p>
            <a:r>
              <a:rPr lang="en-US" sz="3600" dirty="0" smtClean="0">
                <a:latin typeface="Segoe UI Light" panose="020B0502040204020203" pitchFamily="34" charset="0"/>
              </a:rPr>
              <a:t>Task Analysis</a:t>
            </a:r>
          </a:p>
          <a:p>
            <a:pPr lvl="1"/>
            <a:r>
              <a:rPr lang="en-US" sz="3200" dirty="0" smtClean="0">
                <a:solidFill>
                  <a:schemeClr val="tx1">
                    <a:lumMod val="85000"/>
                    <a:lumOff val="15000"/>
                  </a:schemeClr>
                </a:solidFill>
                <a:latin typeface="Segoe UI Light" panose="020B0502040204020203" pitchFamily="34" charset="0"/>
              </a:rPr>
              <a:t>which stage is more susceptible to a particular type of error</a:t>
            </a:r>
          </a:p>
          <a:p>
            <a:endParaRPr lang="en-US" sz="3600" dirty="0" smtClean="0">
              <a:latin typeface="Segoe UI Light" panose="020B0502040204020203" pitchFamily="34" charset="0"/>
            </a:endParaRPr>
          </a:p>
          <a:p>
            <a:r>
              <a:rPr lang="en-US" sz="3600" dirty="0" smtClean="0">
                <a:latin typeface="Segoe UI Light" panose="020B0502040204020203" pitchFamily="34" charset="0"/>
              </a:rPr>
              <a:t>27 Specific Techniques</a:t>
            </a:r>
          </a:p>
          <a:p>
            <a:pPr lvl="1"/>
            <a:r>
              <a:rPr lang="en-US" sz="3200" dirty="0" smtClean="0">
                <a:solidFill>
                  <a:schemeClr val="tx1">
                    <a:lumMod val="85000"/>
                    <a:lumOff val="15000"/>
                  </a:schemeClr>
                </a:solidFill>
                <a:latin typeface="Segoe UI Light" panose="020B0502040204020203" pitchFamily="34" charset="0"/>
              </a:rPr>
              <a:t>what to do, and then how to do it</a:t>
            </a:r>
          </a:p>
          <a:p>
            <a:pPr>
              <a:buNone/>
            </a:pPr>
            <a:endParaRPr lang="en-US" sz="3600" dirty="0" smtClean="0">
              <a:solidFill>
                <a:schemeClr val="tx1">
                  <a:lumMod val="85000"/>
                  <a:lumOff val="15000"/>
                </a:schemeClr>
              </a:solidFill>
              <a:latin typeface="Segoe UI Light" panose="020B0502040204020203" pitchFamily="34" charset="0"/>
            </a:endParaRPr>
          </a:p>
          <a:p>
            <a:endParaRPr lang="en-US" dirty="0" smtClean="0">
              <a:latin typeface="Segoe UI Light" panose="020B0502040204020203" pitchFamily="34" charset="0"/>
            </a:endParaRPr>
          </a:p>
          <a:p>
            <a:endParaRPr lang="en-US" dirty="0">
              <a:latin typeface="Segoe UI Light" panose="020B0502040204020203"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1000"/>
                                        <p:tgtEl>
                                          <p:spTgt spid="3">
                                            <p:txEl>
                                              <p:pRg st="7" end="7"/>
                                            </p:txEl>
                                          </p:spTgt>
                                        </p:tgtEl>
                                      </p:cBhvr>
                                    </p:animEffect>
                                    <p:anim calcmode="lin" valueType="num">
                                      <p:cBhvr>
                                        <p:cTn id="3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686800" cy="1252728"/>
          </a:xfrm>
        </p:spPr>
        <p:txBody>
          <a:bodyPr>
            <a:normAutofit/>
          </a:bodyPr>
          <a:lstStyle/>
          <a:p>
            <a:r>
              <a:rPr lang="en-US" dirty="0" smtClean="0">
                <a:solidFill>
                  <a:schemeClr val="accent1"/>
                </a:solidFill>
                <a:latin typeface="Segoe UI Light" panose="020B0502040204020203" pitchFamily="34" charset="0"/>
              </a:rPr>
              <a:t>Error Classification</a:t>
            </a:r>
            <a:endParaRPr lang="en-US" dirty="0">
              <a:solidFill>
                <a:schemeClr val="accent1"/>
              </a:solidFill>
              <a:latin typeface="Segoe UI Light" panose="020B0502040204020203" pitchFamily="34" charset="0"/>
            </a:endParaRPr>
          </a:p>
        </p:txBody>
      </p:sp>
      <p:sp>
        <p:nvSpPr>
          <p:cNvPr id="8" name="Rectangle 7"/>
          <p:cNvSpPr/>
          <p:nvPr/>
        </p:nvSpPr>
        <p:spPr>
          <a:xfrm>
            <a:off x="1295400" y="1885188"/>
            <a:ext cx="2667000" cy="9906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b="1" dirty="0" smtClean="0">
                <a:latin typeface="Segoe UI Light" panose="020B0502040204020203" pitchFamily="34" charset="0"/>
              </a:rPr>
              <a:t>Mistake</a:t>
            </a:r>
            <a:endParaRPr lang="en-US" sz="3600" b="1" dirty="0">
              <a:latin typeface="Segoe UI Light" panose="020B0502040204020203" pitchFamily="34" charset="0"/>
            </a:endParaRPr>
          </a:p>
        </p:txBody>
      </p:sp>
      <p:sp>
        <p:nvSpPr>
          <p:cNvPr id="9" name="Rectangle 8"/>
          <p:cNvSpPr/>
          <p:nvPr/>
        </p:nvSpPr>
        <p:spPr>
          <a:xfrm>
            <a:off x="1295400" y="3352800"/>
            <a:ext cx="2667000" cy="9906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b="1" dirty="0" smtClean="0">
                <a:latin typeface="Segoe UI Light" panose="020B0502040204020203" pitchFamily="34" charset="0"/>
              </a:rPr>
              <a:t>Slips</a:t>
            </a:r>
            <a:endParaRPr lang="en-US" sz="3600" b="1" dirty="0">
              <a:latin typeface="Segoe UI Light" panose="020B0502040204020203" pitchFamily="34" charset="0"/>
            </a:endParaRPr>
          </a:p>
        </p:txBody>
      </p:sp>
      <p:sp>
        <p:nvSpPr>
          <p:cNvPr id="14" name="Rectangle 13"/>
          <p:cNvSpPr/>
          <p:nvPr/>
        </p:nvSpPr>
        <p:spPr>
          <a:xfrm>
            <a:off x="1295400" y="4795959"/>
            <a:ext cx="2667000" cy="148637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600" b="1" dirty="0" smtClean="0">
                <a:latin typeface="Segoe UI Light" panose="020B0502040204020203" pitchFamily="34" charset="0"/>
              </a:rPr>
              <a:t>Failure to recognize</a:t>
            </a:r>
            <a:endParaRPr lang="en-US" sz="3600" b="1" dirty="0">
              <a:latin typeface="Segoe UI Light" panose="020B0502040204020203" pitchFamily="34" charset="0"/>
            </a:endParaRPr>
          </a:p>
        </p:txBody>
      </p:sp>
    </p:spTree>
    <p:extLst>
      <p:ext uri="{BB962C8B-B14F-4D97-AF65-F5344CB8AC3E}">
        <p14:creationId xmlns:p14="http://schemas.microsoft.com/office/powerpoint/2010/main" val="41530366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1548</TotalTime>
  <Words>1002</Words>
  <Application>Microsoft Macintosh PowerPoint</Application>
  <PresentationFormat>On-screen Show (4:3)</PresentationFormat>
  <Paragraphs>186</Paragraphs>
  <Slides>36</Slides>
  <Notes>13</Notes>
  <HiddenSlides>0</HiddenSlides>
  <MMClips>5</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Module</vt:lpstr>
      <vt:lpstr>User Interface Techniques to  Reduce Wrong Patient Errors</vt:lpstr>
      <vt:lpstr>A Tale of Two Patients</vt:lpstr>
      <vt:lpstr>A Tale of Two Patients</vt:lpstr>
      <vt:lpstr>Problems</vt:lpstr>
      <vt:lpstr>Is Computerized Patient Order System a Panacea for These Problems?</vt:lpstr>
      <vt:lpstr>PowerPoint Presentation</vt:lpstr>
      <vt:lpstr>PowerPoint Presentation</vt:lpstr>
      <vt:lpstr>Our Approach</vt:lpstr>
      <vt:lpstr>Error Classification</vt:lpstr>
      <vt:lpstr>Error Classification</vt:lpstr>
      <vt:lpstr>Error Classification</vt:lpstr>
      <vt:lpstr>Error Classification</vt:lpstr>
      <vt:lpstr>Task Analysis</vt:lpstr>
      <vt:lpstr>Task Analysis</vt:lpstr>
      <vt:lpstr>Task Analysis</vt:lpstr>
      <vt:lpstr>Task Analysis</vt:lpstr>
      <vt:lpstr>Task Analysis</vt:lpstr>
      <vt:lpstr>UI Techniques: Reduce Mistakes</vt:lpstr>
      <vt:lpstr>PowerPoint Presentation</vt:lpstr>
      <vt:lpstr>PowerPoint Presentation</vt:lpstr>
      <vt:lpstr>Other Techniques</vt:lpstr>
      <vt:lpstr>UI Techniques: Reduce Slips</vt:lpstr>
      <vt:lpstr>Facilitate Selection</vt:lpstr>
      <vt:lpstr>PowerPoint Presentation</vt:lpstr>
      <vt:lpstr>PowerPoint Presentation</vt:lpstr>
      <vt:lpstr>UI Techniques: Increase Recognition</vt:lpstr>
      <vt:lpstr>Increase Recognition</vt:lpstr>
      <vt:lpstr>During Verification</vt:lpstr>
      <vt:lpstr>PowerPoint Presentation</vt:lpstr>
      <vt:lpstr>PowerPoint Presentation</vt:lpstr>
      <vt:lpstr>During Confirmation</vt:lpstr>
      <vt:lpstr>PowerPoint Presentation</vt:lpstr>
      <vt:lpstr>What Guided Us</vt:lpstr>
      <vt:lpstr>Contributions</vt:lpstr>
      <vt:lpstr>Take-away Messages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 Interface Techniques to Reduce Wrong Patient Selection Errors</dc:title>
  <dc:creator>sopan</dc:creator>
  <cp:lastModifiedBy>Catherine  Plaisant</cp:lastModifiedBy>
  <cp:revision>455</cp:revision>
  <dcterms:created xsi:type="dcterms:W3CDTF">2013-05-08T20:50:29Z</dcterms:created>
  <dcterms:modified xsi:type="dcterms:W3CDTF">2013-05-22T18:33:50Z</dcterms:modified>
</cp:coreProperties>
</file>