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35" r:id="rId3"/>
    <p:sldId id="326" r:id="rId4"/>
    <p:sldId id="315" r:id="rId5"/>
    <p:sldId id="331" r:id="rId6"/>
    <p:sldId id="314" r:id="rId7"/>
    <p:sldId id="327" r:id="rId8"/>
    <p:sldId id="328" r:id="rId9"/>
    <p:sldId id="329" r:id="rId10"/>
    <p:sldId id="341" r:id="rId11"/>
    <p:sldId id="344" r:id="rId12"/>
    <p:sldId id="337" r:id="rId13"/>
    <p:sldId id="339" r:id="rId14"/>
    <p:sldId id="336" r:id="rId15"/>
    <p:sldId id="359" r:id="rId16"/>
    <p:sldId id="330" r:id="rId17"/>
    <p:sldId id="346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47" r:id="rId28"/>
    <p:sldId id="357" r:id="rId29"/>
    <p:sldId id="345" r:id="rId30"/>
    <p:sldId id="338" r:id="rId31"/>
    <p:sldId id="332" r:id="rId32"/>
    <p:sldId id="269" r:id="rId3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06">
          <p15:clr>
            <a:srgbClr val="A4A3A4"/>
          </p15:clr>
        </p15:guide>
        <p15:guide id="2" orient="horz" pos="3138">
          <p15:clr>
            <a:srgbClr val="A4A3A4"/>
          </p15:clr>
        </p15:guide>
        <p15:guide id="3" pos="144">
          <p15:clr>
            <a:srgbClr val="A4A3A4"/>
          </p15:clr>
        </p15:guide>
        <p15:guide id="4" pos="56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FFCD"/>
    <a:srgbClr val="FFFFFF"/>
    <a:srgbClr val="C3BE00"/>
    <a:srgbClr val="000000"/>
    <a:srgbClr val="007033"/>
    <a:srgbClr val="009242"/>
    <a:srgbClr val="13F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9" autoAdjust="0"/>
    <p:restoredTop sz="80346" autoAdjust="0"/>
  </p:normalViewPr>
  <p:slideViewPr>
    <p:cSldViewPr>
      <p:cViewPr varScale="1">
        <p:scale>
          <a:sx n="113" d="100"/>
          <a:sy n="113" d="100"/>
        </p:scale>
        <p:origin x="102" y="708"/>
      </p:cViewPr>
      <p:guideLst>
        <p:guide orient="horz" pos="1306"/>
        <p:guide orient="horz" pos="3138"/>
        <p:guide pos="144"/>
        <p:guide pos="56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462E7-03F2-440B-9435-642438D0A122}" type="datetimeFigureOut">
              <a:rPr lang="en-US" smtClean="0"/>
              <a:t>5/24/2013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AFA73-9C93-4827-85D7-B2FE8896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455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0367F-591C-43F9-8C3A-DCCB6B93025B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8F054-F749-462A-A9A4-971FE9D5E3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93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8275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Alex Quinn</a:t>
            </a:r>
            <a:br>
              <a:rPr lang="en-US" dirty="0" smtClean="0"/>
            </a:br>
            <a:r>
              <a:rPr lang="en-US" dirty="0" smtClean="0"/>
              <a:t>photo of my daughter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957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56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templates and unambiguous labels. …. Let’s go back to the Mechanical</a:t>
            </a:r>
            <a:r>
              <a:rPr lang="en-US" baseline="0" dirty="0" smtClean="0"/>
              <a:t> Turk menu…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348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</a:t>
            </a:r>
            <a:r>
              <a:rPr lang="en-US" baseline="0" dirty="0" smtClean="0"/>
              <a:t> what workers have to deal with.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46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123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136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06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12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689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20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In interpreting these numbers, it’s worth noting that both of these studies were funded by auto web sites.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</a:t>
            </a: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Automotive</a:t>
            </a:r>
            <a:r>
              <a:rPr lang="en-US" baseline="0" dirty="0" smtClean="0"/>
              <a:t> Buyer Study, 2011</a:t>
            </a:r>
            <a:br>
              <a:rPr lang="en-US" baseline="0" dirty="0" smtClean="0"/>
            </a:br>
            <a:r>
              <a:rPr lang="en-US" baseline="0" dirty="0" smtClean="0"/>
              <a:t>http://www.weworkforyou.com/files/insights/pdf/PolkBrochureFINAL03-17-2011.pdf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Car</a:t>
            </a:r>
            <a:r>
              <a:rPr lang="en-US" baseline="0" dirty="0" smtClean="0"/>
              <a:t> </a:t>
            </a:r>
            <a:r>
              <a:rPr lang="en-US" baseline="0" dirty="0" smtClean="0"/>
              <a:t>dealership</a:t>
            </a:r>
            <a:br>
              <a:rPr lang="en-US" baseline="0" dirty="0" smtClean="0"/>
            </a:br>
            <a:r>
              <a:rPr lang="en-US" baseline="0" dirty="0" smtClean="0"/>
              <a:t>http://mcaintheusa.com/</a:t>
            </a:r>
            <a:br>
              <a:rPr lang="en-US" baseline="0" dirty="0" smtClean="0"/>
            </a:br>
            <a:r>
              <a:rPr lang="en-US" baseline="0" dirty="0" smtClean="0"/>
              <a:t>http://mcaintheusa.com/files/2012/12/CarDealershipPhoto.jpg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WSJ article</a:t>
            </a:r>
            <a:br>
              <a:rPr lang="en-US" baseline="0" dirty="0" smtClean="0"/>
            </a:br>
            <a:r>
              <a:rPr lang="en-US" baseline="0" dirty="0" smtClean="0"/>
              <a:t>http://online.wsj.com/article/SB10001424127887324338604578328214064885782.html</a:t>
            </a:r>
            <a:br>
              <a:rPr lang="en-US" baseline="0" dirty="0" smtClean="0"/>
            </a:br>
            <a:r>
              <a:rPr lang="en-US" baseline="0" dirty="0" smtClean="0"/>
              <a:t>Probably from 2012 study by JD Power for </a:t>
            </a:r>
            <a:r>
              <a:rPr lang="en-US" baseline="0" dirty="0" smtClean="0"/>
              <a:t>Autoshopper.com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388434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8823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122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44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521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Jon </a:t>
            </a:r>
            <a:r>
              <a:rPr lang="en-US" dirty="0" err="1" smtClean="0"/>
              <a:t>Brelig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HIT from Mechanical Turk, downloaded</a:t>
            </a:r>
            <a:r>
              <a:rPr lang="en-US" baseline="0" dirty="0" smtClean="0"/>
              <a:t> 5/22/2013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1108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7 pennies</a:t>
            </a:r>
            <a:br>
              <a:rPr lang="en-US" dirty="0" smtClean="0"/>
            </a:br>
            <a:r>
              <a:rPr lang="en-US" dirty="0" smtClean="0"/>
              <a:t>http://post.fulldorm.com/wp-content/uploads/2011/08/7-cents.jpg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http://post.fulldorm.com/2011/08/31/boy-going-to-jail-for-stealing-7-cents-wait-what/7-cents/</a:t>
            </a:r>
          </a:p>
        </p:txBody>
      </p:sp>
    </p:spTree>
    <p:extLst>
      <p:ext uri="{BB962C8B-B14F-4D97-AF65-F5344CB8AC3E}">
        <p14:creationId xmlns:p14="http://schemas.microsoft.com/office/powerpoint/2010/main" val="33151404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____________________________________________________________</a:t>
            </a:r>
          </a:p>
          <a:p>
            <a:r>
              <a:rPr lang="en-US" dirty="0" smtClean="0"/>
              <a:t>Credits</a:t>
            </a:r>
            <a:r>
              <a:rPr lang="en-US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Strollers</a:t>
            </a:r>
            <a:br>
              <a:rPr lang="en-US" dirty="0" smtClean="0"/>
            </a:br>
            <a:r>
              <a:rPr lang="en-US" dirty="0" smtClean="0"/>
              <a:t>http://www.babble.com/home/best-new-strollers-winter-2012/</a:t>
            </a:r>
            <a:br>
              <a:rPr lang="en-US" dirty="0" smtClean="0"/>
            </a:br>
            <a:r>
              <a:rPr lang="en-US" dirty="0" smtClean="0"/>
              <a:t>http</a:t>
            </a:r>
            <a:r>
              <a:rPr lang="en-US" dirty="0" smtClean="0"/>
              <a:t>://blogs.babble.com/family-style/files/2012/01/winter-strollers-2012.jpg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0688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9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_____________________________________________________________________________________________</a:t>
            </a:r>
          </a:p>
          <a:p>
            <a:r>
              <a:rPr lang="en-US" baseline="0" dirty="0" smtClean="0"/>
              <a:t>Credit: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Airplane tickets</a:t>
            </a:r>
            <a:br>
              <a:rPr lang="en-US" baseline="0" dirty="0" smtClean="0"/>
            </a:br>
            <a:r>
              <a:rPr lang="en-US" baseline="0" dirty="0" smtClean="0"/>
              <a:t>Aha-soft, free for non-commercial use</a:t>
            </a:r>
            <a:br>
              <a:rPr lang="en-US" baseline="0" dirty="0" smtClean="0"/>
            </a:br>
            <a:r>
              <a:rPr lang="en-US" baseline="0" dirty="0" smtClean="0"/>
              <a:t>Travel Icon Set</a:t>
            </a:r>
            <a:br>
              <a:rPr lang="en-US" baseline="0" dirty="0" smtClean="0"/>
            </a:b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http://www.777icons.com/libs/travel-icons.htm</a:t>
            </a: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http://www.iconfinder.com/icondetails/47404/256/air_tickets_icon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Building</a:t>
            </a:r>
            <a:br>
              <a:rPr lang="en-US" baseline="0" dirty="0" smtClean="0"/>
            </a:br>
            <a:r>
              <a:rPr lang="en-US" baseline="0" dirty="0" err="1" smtClean="0"/>
              <a:t>Iconshock</a:t>
            </a:r>
            <a:r>
              <a:rPr lang="en-US" baseline="0" dirty="0" smtClean="0"/>
              <a:t>, http://www.iconshock.com/</a:t>
            </a:r>
            <a:br>
              <a:rPr lang="en-US" baseline="0" dirty="0" smtClean="0"/>
            </a:br>
            <a:r>
              <a:rPr lang="en-US" baseline="0" dirty="0" smtClean="0"/>
              <a:t>Free for personal use</a:t>
            </a:r>
            <a:br>
              <a:rPr lang="en-US" baseline="0" dirty="0" smtClean="0"/>
            </a:br>
            <a:r>
              <a:rPr lang="en-US" baseline="0" dirty="0" smtClean="0"/>
              <a:t>http://www.iconfinder.com/icondetails/44973/400/agency_building_bureau_business_company_icon</a:t>
            </a:r>
            <a:br>
              <a:rPr lang="en-US" baseline="0" dirty="0" smtClean="0"/>
            </a:br>
            <a:endParaRPr lang="en-US" baseline="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School</a:t>
            </a:r>
            <a:br>
              <a:rPr lang="en-US" baseline="0" dirty="0" smtClean="0"/>
            </a:br>
            <a:r>
              <a:rPr lang="en-US" baseline="0" dirty="0" smtClean="0"/>
              <a:t>3d houses</a:t>
            </a:r>
            <a:br>
              <a:rPr lang="en-US" baseline="0" dirty="0" smtClean="0"/>
            </a:br>
            <a:r>
              <a:rPr lang="en-US" baseline="0" dirty="0" err="1" smtClean="0"/>
              <a:t>Seanau</a:t>
            </a:r>
            <a:r>
              <a:rPr lang="en-US" baseline="0" dirty="0" smtClean="0"/>
              <a:t>, http://www.seanau.com/</a:t>
            </a:r>
            <a:br>
              <a:rPr lang="en-US" baseline="0" dirty="0" smtClean="0"/>
            </a:br>
            <a:r>
              <a:rPr lang="en-US" baseline="0" dirty="0" smtClean="0"/>
              <a:t>Free for non-commercial use</a:t>
            </a:r>
            <a:br>
              <a:rPr lang="en-US" baseline="0" dirty="0" smtClean="0"/>
            </a:br>
            <a:r>
              <a:rPr lang="en-US" baseline="0" dirty="0" smtClean="0"/>
              <a:t>http://www.iconfinder.com/icondetails/65795/256/building_school_icon</a:t>
            </a:r>
            <a:br>
              <a:rPr lang="en-US" baseline="0" dirty="0" smtClean="0"/>
            </a:br>
            <a:endParaRPr lang="en-US" baseline="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Doctor</a:t>
            </a:r>
            <a:br>
              <a:rPr lang="en-US" baseline="0" dirty="0" smtClean="0"/>
            </a:br>
            <a:r>
              <a:rPr lang="en-US" baseline="0" dirty="0" smtClean="0"/>
              <a:t>Pretty Office Icon Set Part 6</a:t>
            </a:r>
            <a:br>
              <a:rPr lang="en-US" baseline="0" dirty="0" smtClean="0"/>
            </a:br>
            <a:r>
              <a:rPr lang="en-US" baseline="0" dirty="0" smtClean="0"/>
              <a:t>Free for non-commercial use, requires link:  http://www.customicondesign.com/</a:t>
            </a:r>
            <a:br>
              <a:rPr lang="en-US" baseline="0" dirty="0" smtClean="0"/>
            </a:br>
            <a:r>
              <a:rPr lang="en-US" baseline="0" dirty="0" smtClean="0"/>
              <a:t>http://www.iconfinder.com/icondetails/63121/256/doctor_icon</a:t>
            </a:r>
            <a:br>
              <a:rPr lang="en-US" baseline="0" dirty="0" smtClean="0"/>
            </a:br>
            <a:endParaRPr lang="en-US" baseline="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Car</a:t>
            </a:r>
            <a:br>
              <a:rPr lang="en-US" baseline="0" dirty="0" smtClean="0"/>
            </a:br>
            <a:r>
              <a:rPr lang="en-US" baseline="0" dirty="0" smtClean="0"/>
              <a:t>http://artdesigner.lv/urban-stories</a:t>
            </a:r>
            <a:br>
              <a:rPr lang="en-US" baseline="0" dirty="0" smtClean="0"/>
            </a:br>
            <a:r>
              <a:rPr lang="en-US" baseline="0" dirty="0" smtClean="0"/>
              <a:t>http://www.iconfinder.com/icondetails/83150/256/artdesigner.lv_by_car_icon</a:t>
            </a:r>
            <a:br>
              <a:rPr lang="en-US" baseline="0" dirty="0" smtClean="0"/>
            </a:br>
            <a:endParaRPr lang="en-US" baseline="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aseline="0" dirty="0" smtClean="0"/>
              <a:t>iPhone</a:t>
            </a:r>
            <a:br>
              <a:rPr lang="en-US" baseline="0" dirty="0" smtClean="0"/>
            </a:br>
            <a:r>
              <a:rPr lang="en-US" baseline="0" dirty="0" smtClean="0"/>
              <a:t>Jordon Fulton</a:t>
            </a:r>
            <a:br>
              <a:rPr lang="en-US" baseline="0" dirty="0" smtClean="0"/>
            </a:br>
            <a:r>
              <a:rPr lang="en-US" baseline="0" dirty="0" err="1" smtClean="0"/>
              <a:t>Obsidianus</a:t>
            </a:r>
            <a:r>
              <a:rPr lang="en-US" baseline="0" dirty="0" smtClean="0"/>
              <a:t> Icon Set, http://r3dlink13.deviantart.com/art/Obsidianus-Complete-Icon-Set-75571865</a:t>
            </a:r>
            <a:br>
              <a:rPr lang="en-US" baseline="0" dirty="0" smtClean="0"/>
            </a:br>
            <a:r>
              <a:rPr lang="en-US" baseline="0" dirty="0" smtClean="0"/>
              <a:t>Creative Commons, Attribution-Noncommercial-</a:t>
            </a:r>
            <a:r>
              <a:rPr lang="en-US" baseline="0" dirty="0" err="1" smtClean="0"/>
              <a:t>NoDerivative</a:t>
            </a:r>
            <a:r>
              <a:rPr lang="en-US" baseline="0" dirty="0" smtClean="0"/>
              <a:t> 3.0</a:t>
            </a:r>
            <a:br>
              <a:rPr lang="en-US" baseline="0" dirty="0" smtClean="0"/>
            </a:br>
            <a:r>
              <a:rPr lang="en-US" baseline="0" dirty="0" smtClean="0"/>
              <a:t>http://www.iconfinder.com/icondetails/36726/128/iphone_icon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dirty="0" smtClean="0"/>
              <a:t>____________________________________________________________________________________</a:t>
            </a:r>
          </a:p>
          <a:p>
            <a:pPr algn="l"/>
            <a:r>
              <a:rPr lang="en-US" dirty="0" smtClean="0"/>
              <a:t>Ideas for openers:</a:t>
            </a:r>
          </a:p>
          <a:p>
            <a:pPr algn="l"/>
            <a:r>
              <a:rPr lang="en-US" dirty="0" smtClean="0"/>
              <a:t>http://www.streetdirectory.com/travel_guide/187781/communications/creative_presentation_openers_that_work.html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79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My dissertation work is…. But I’m not going to talk about that.  Today, I’m going to focus on design.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5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reality of Mechanical Turk isn’t so pretty. &lt;click&gt;</a:t>
            </a:r>
            <a:endParaRPr lang="en-US" dirty="0" smtClean="0"/>
          </a:p>
          <a:p>
            <a:r>
              <a:rPr lang="en-US" dirty="0" smtClean="0"/>
              <a:t>______________________________________________________________________</a:t>
            </a:r>
            <a:endParaRPr lang="en-US" dirty="0" smtClean="0"/>
          </a:p>
          <a:p>
            <a:r>
              <a:rPr lang="en-US" dirty="0" smtClean="0"/>
              <a:t>Credit: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Legos</a:t>
            </a:r>
            <a:br>
              <a:rPr lang="en-US" dirty="0" smtClean="0"/>
            </a:br>
            <a:r>
              <a:rPr lang="en-US" dirty="0" smtClean="0"/>
              <a:t>http://www.s2rsolutions.com/marketblog/wp-content/uploads/2012/02/Lego-mess.jpg</a:t>
            </a:r>
            <a:br>
              <a:rPr lang="en-US" dirty="0" smtClean="0"/>
            </a:br>
            <a:r>
              <a:rPr lang="en-US" dirty="0" smtClean="0"/>
              <a:t>http://www.s2rsolutions.com/marketblog/lego-alternative-marketing-and-very-specific-answers</a:t>
            </a:r>
            <a:r>
              <a:rPr lang="en-US" dirty="0" smtClean="0"/>
              <a:t>/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0901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</a:t>
            </a:r>
            <a:r>
              <a:rPr lang="en-US" baseline="0" dirty="0" smtClean="0"/>
              <a:t> what workers have to deal with.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4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“I’ll scroll that down so you can see the rest of that.”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966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“Actually,</a:t>
            </a:r>
            <a:r>
              <a:rPr lang="en-US" baseline="0" dirty="0" smtClean="0"/>
              <a:t> that’s the point I was trying to make.  Workers shouldn’t have to do that.”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480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Internal scrolling is bad!</a:t>
            </a:r>
          </a:p>
          <a:p>
            <a:r>
              <a:rPr lang="en-US" dirty="0" smtClean="0"/>
              <a:t>-----</a:t>
            </a:r>
          </a:p>
          <a:p>
            <a:r>
              <a:rPr lang="en-US" dirty="0" smtClean="0"/>
              <a:t>Note:  Internal scrolling can be avoided by setting a sufficiently large height or using the new </a:t>
            </a:r>
            <a:r>
              <a:rPr lang="en-US" dirty="0" err="1" smtClean="0"/>
              <a:t>HTMLQuestion</a:t>
            </a:r>
            <a:r>
              <a:rPr lang="en-US" dirty="0" smtClean="0"/>
              <a:t> format.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127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76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F09A8-8756-479F-862F-8B64DC999769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91DEF-A135-4A10-9B5A-8CF4C61E9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" y="2130425"/>
            <a:ext cx="8961120" cy="1470025"/>
          </a:xfrm>
        </p:spPr>
        <p:txBody>
          <a:bodyPr lIns="0" tIns="0" rIns="0" bIns="0">
            <a:noAutofit/>
          </a:bodyPr>
          <a:lstStyle/>
          <a:p>
            <a:r>
              <a:rPr lang="en-US" sz="4800" b="1" dirty="0" smtClean="0"/>
              <a:t>Crisp Answers to Fuzzy Questions:</a:t>
            </a: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3200" b="1" dirty="0"/>
              <a:t> Design lessons for crowdsourcing decision inputs</a:t>
            </a:r>
            <a:endParaRPr lang="en-US" sz="37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Alex Quinn, Ben </a:t>
            </a:r>
            <a:r>
              <a:rPr lang="en-US" dirty="0" smtClean="0"/>
              <a:t>Bederson</a:t>
            </a:r>
            <a:endParaRPr lang="en-US" dirty="0"/>
          </a:p>
        </p:txBody>
      </p:sp>
      <p:pic>
        <p:nvPicPr>
          <p:cNvPr id="2050" name="Picture 2" descr="S:\d\symbosium2011\imgs\hcil logo 382x382 transparent backgrou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105400"/>
            <a:ext cx="1667129" cy="1662765"/>
          </a:xfrm>
          <a:prstGeom prst="rect">
            <a:avLst/>
          </a:prstGeom>
          <a:noFill/>
        </p:spPr>
      </p:pic>
      <p:pic>
        <p:nvPicPr>
          <p:cNvPr id="5" name="Picture 1" descr="S:\d\iphone\umd-logo-white-circle-transparent-background-182x18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5124450"/>
            <a:ext cx="1664208" cy="1664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6" y="232421"/>
            <a:ext cx="8965406" cy="6393158"/>
          </a:xfrm>
          <a:prstGeom prst="rect">
            <a:avLst/>
          </a:prstGeom>
          <a:effectLst>
            <a:glow rad="762000">
              <a:srgbClr val="FFFFFF"/>
            </a:glow>
          </a:effectLst>
        </p:spPr>
      </p:pic>
    </p:spTree>
    <p:extLst>
      <p:ext uri="{BB962C8B-B14F-4D97-AF65-F5344CB8AC3E}">
        <p14:creationId xmlns:p14="http://schemas.microsoft.com/office/powerpoint/2010/main" val="1161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227069"/>
            <a:ext cx="6477000" cy="3173731"/>
          </a:xfrm>
          <a:prstGeom prst="rect">
            <a:avLst/>
          </a:prstGeom>
        </p:spPr>
      </p:pic>
      <p:sp>
        <p:nvSpPr>
          <p:cNvPr id="20" name="Flowchart: Alternate Process 19"/>
          <p:cNvSpPr/>
          <p:nvPr/>
        </p:nvSpPr>
        <p:spPr>
          <a:xfrm>
            <a:off x="1173480" y="864869"/>
            <a:ext cx="3017520" cy="2847975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b="1" dirty="0" smtClean="0"/>
              <a:t>Keep instructions short.</a:t>
            </a:r>
            <a:endParaRPr lang="en-US" sz="2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5029200" y="864869"/>
            <a:ext cx="3017520" cy="2847975"/>
            <a:chOff x="5199906" y="864869"/>
            <a:chExt cx="3017520" cy="2847975"/>
          </a:xfrm>
        </p:grpSpPr>
        <p:sp>
          <p:nvSpPr>
            <p:cNvPr id="21" name="Flowchart: Alternate Process 20"/>
            <p:cNvSpPr/>
            <p:nvPr/>
          </p:nvSpPr>
          <p:spPr>
            <a:xfrm>
              <a:off x="5199906" y="864869"/>
              <a:ext cx="3017520" cy="1371600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 smtClean="0"/>
                <a:t>Input labels should be unambiguous</a:t>
              </a:r>
              <a:endParaRPr lang="en-US" sz="2800" dirty="0"/>
            </a:p>
          </p:txBody>
        </p:sp>
        <p:sp>
          <p:nvSpPr>
            <p:cNvPr id="22" name="Flowchart: Alternate Process 21"/>
            <p:cNvSpPr/>
            <p:nvPr/>
          </p:nvSpPr>
          <p:spPr>
            <a:xfrm>
              <a:off x="5199906" y="2341244"/>
              <a:ext cx="3017520" cy="1371600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 smtClean="0"/>
                <a:t>HITs must be grouped by common templates</a:t>
              </a:r>
              <a:endParaRPr lang="en-US" sz="2800" dirty="0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870" y="2427967"/>
            <a:ext cx="237460" cy="2374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89055" y="6519446"/>
            <a:ext cx="4554945" cy="338554"/>
          </a:xfrm>
          <a:prstGeom prst="rect">
            <a:avLst/>
          </a:prstGeom>
          <a:solidFill>
            <a:schemeClr val="lt1">
              <a:alpha val="58000"/>
            </a:schemeClr>
          </a:solidFill>
          <a:effectLst>
            <a:glow rad="63500">
              <a:srgbClr val="FFFFFF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See 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Mechanical Turk Requester Best Practices Guide</a:t>
            </a:r>
            <a:endParaRPr lang="en-US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7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95400" y="1166842"/>
            <a:ext cx="6553200" cy="4524315"/>
          </a:xfrm>
          <a:prstGeom prst="rect">
            <a:avLst/>
          </a:prstGeom>
          <a:solidFill>
            <a:srgbClr val="FFFFFF">
              <a:alpha val="5098"/>
            </a:srgbClr>
          </a:solidFill>
          <a:effectLst>
            <a:glow rad="127000">
              <a:schemeClr val="bg1">
                <a:alpha val="71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Example #1:  Find a pediatrician</a:t>
            </a:r>
            <a:endParaRPr lang="en-US" sz="3200" b="1" dirty="0"/>
          </a:p>
          <a:p>
            <a:pPr>
              <a:lnSpc>
                <a:spcPct val="150000"/>
              </a:lnSpc>
            </a:pPr>
            <a:r>
              <a:rPr lang="en-US" sz="3200" i="1" dirty="0" smtClean="0"/>
              <a:t>Requirements</a:t>
            </a:r>
            <a:endParaRPr lang="en-US" sz="3200" i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Accepts my insurance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≥4 stars at RateMDs.com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&gt;80% positive </a:t>
            </a:r>
            <a:r>
              <a:rPr lang="en-US" sz="3200" dirty="0" smtClean="0"/>
              <a:t>at HealthGrades.com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≤15 minutes drive from home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9913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" y="0"/>
            <a:ext cx="9140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1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70479"/>
            <a:ext cx="6964286" cy="3734127"/>
          </a:xfrm>
          <a:prstGeom prst="rect">
            <a:avLst/>
          </a:prstGeom>
          <a:effectLst>
            <a:glow rad="762000">
              <a:srgbClr val="FFFFFF"/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91789"/>
            <a:ext cx="6801293" cy="3642858"/>
          </a:xfrm>
          <a:prstGeom prst="rect">
            <a:avLst/>
          </a:prstGeom>
          <a:effectLst>
            <a:glow rad="762000">
              <a:srgbClr val="FFFFFF"/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107" y="1375479"/>
            <a:ext cx="6801293" cy="3642858"/>
          </a:xfrm>
          <a:prstGeom prst="rect">
            <a:avLst/>
          </a:prstGeom>
          <a:effectLst>
            <a:glow rad="762000">
              <a:srgbClr val="FFFFFF"/>
            </a:glo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672" y="1995616"/>
            <a:ext cx="6967728" cy="4466493"/>
          </a:xfrm>
          <a:prstGeom prst="rect">
            <a:avLst/>
          </a:prstGeom>
          <a:effectLst>
            <a:glow rad="762000">
              <a:srgbClr val="FFFFFF"/>
            </a:glow>
          </a:effectLst>
        </p:spPr>
      </p:pic>
      <p:sp>
        <p:nvSpPr>
          <p:cNvPr id="11" name="Rounded Rectangle 10"/>
          <p:cNvSpPr/>
          <p:nvPr/>
        </p:nvSpPr>
        <p:spPr>
          <a:xfrm>
            <a:off x="3340100" y="4167437"/>
            <a:ext cx="3615881" cy="290263"/>
          </a:xfrm>
          <a:prstGeom prst="roundRect">
            <a:avLst/>
          </a:prstGeom>
          <a:solidFill>
            <a:srgbClr val="FFFFCD">
              <a:alpha val="10196"/>
            </a:srgbClr>
          </a:solidFill>
          <a:ln w="57150">
            <a:solidFill>
              <a:srgbClr val="FFC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752600" y="1995616"/>
            <a:ext cx="6990907" cy="2629126"/>
            <a:chOff x="1752600" y="1995616"/>
            <a:chExt cx="6990907" cy="2629126"/>
          </a:xfrm>
        </p:grpSpPr>
        <p:sp>
          <p:nvSpPr>
            <p:cNvPr id="13" name="Rounded Rectangle 12"/>
            <p:cNvSpPr/>
            <p:nvPr/>
          </p:nvSpPr>
          <p:spPr>
            <a:xfrm>
              <a:off x="1902803" y="1995616"/>
              <a:ext cx="1145198" cy="290384"/>
            </a:xfrm>
            <a:prstGeom prst="roundRect">
              <a:avLst/>
            </a:prstGeom>
            <a:solidFill>
              <a:srgbClr val="FFFFCD">
                <a:alpha val="10196"/>
              </a:srgbClr>
            </a:solidFill>
            <a:ln w="57150">
              <a:solidFill>
                <a:srgbClr val="FFC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752600" y="2906137"/>
              <a:ext cx="6990907" cy="1718605"/>
            </a:xfrm>
            <a:prstGeom prst="roundRect">
              <a:avLst/>
            </a:prstGeom>
            <a:solidFill>
              <a:srgbClr val="FFFFCD">
                <a:alpha val="10196"/>
              </a:srgbClr>
            </a:solidFill>
            <a:ln w="57150">
              <a:solidFill>
                <a:srgbClr val="FFC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775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72"/>
            <a:ext cx="9144000" cy="685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2"/>
            <a:ext cx="9144000" cy="685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1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9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1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5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t="4253" r="1888" b="-989"/>
          <a:stretch/>
        </p:blipFill>
        <p:spPr>
          <a:xfrm>
            <a:off x="-2875" y="0"/>
            <a:ext cx="9136857" cy="6934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41600" y="4114800"/>
            <a:ext cx="6273800" cy="2528897"/>
          </a:xfrm>
          <a:prstGeom prst="rect">
            <a:avLst/>
          </a:prstGeom>
          <a:solidFill>
            <a:srgbClr val="FFFFFF">
              <a:alpha val="5098"/>
            </a:srgbClr>
          </a:solidFill>
          <a:effectLst>
            <a:glow rad="127000">
              <a:schemeClr val="bg1">
                <a:alpha val="71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ts val="3840"/>
              </a:lnSpc>
              <a:tabLst>
                <a:tab pos="5997575" algn="r"/>
              </a:tabLst>
            </a:pPr>
            <a:r>
              <a:rPr lang="en-US" sz="2400" dirty="0" smtClean="0"/>
              <a:t>“Market </a:t>
            </a:r>
            <a:r>
              <a:rPr lang="en-US" sz="2400" dirty="0"/>
              <a:t>research firm J.D. Power and Associates says </a:t>
            </a:r>
            <a:r>
              <a:rPr lang="en-US" sz="2400" dirty="0" smtClean="0"/>
              <a:t>[…] </a:t>
            </a:r>
            <a:r>
              <a:rPr lang="en-US" sz="2400" dirty="0"/>
              <a:t>more than </a:t>
            </a:r>
            <a:r>
              <a:rPr lang="en-US" sz="3200" b="1" dirty="0"/>
              <a:t>80% of buyers</a:t>
            </a:r>
            <a:r>
              <a:rPr lang="en-US" sz="2400" dirty="0"/>
              <a:t> have already spent an average of </a:t>
            </a:r>
            <a:r>
              <a:rPr lang="en-US" sz="3200" b="1" dirty="0"/>
              <a:t>18 hours online </a:t>
            </a:r>
            <a:r>
              <a:rPr lang="en-US" sz="2400" dirty="0"/>
              <a:t>researching models and prices, according to Google </a:t>
            </a:r>
            <a:r>
              <a:rPr lang="en-US" sz="2400" dirty="0" smtClean="0"/>
              <a:t>data.”	</a:t>
            </a:r>
            <a:r>
              <a:rPr lang="en-US" sz="1400" i="1" dirty="0" smtClean="0"/>
              <a:t>Wall Street Journal, 2/26/2013</a:t>
            </a:r>
            <a:endParaRPr lang="en-US" i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228600" y="228600"/>
            <a:ext cx="5410200" cy="3505200"/>
            <a:chOff x="228600" y="228600"/>
            <a:chExt cx="5410200" cy="3505200"/>
          </a:xfrm>
        </p:grpSpPr>
        <p:sp>
          <p:nvSpPr>
            <p:cNvPr id="8" name="TextBox 7"/>
            <p:cNvSpPr txBox="1"/>
            <p:nvPr/>
          </p:nvSpPr>
          <p:spPr>
            <a:xfrm>
              <a:off x="228600" y="228600"/>
              <a:ext cx="5410200" cy="3505200"/>
            </a:xfrm>
            <a:prstGeom prst="rect">
              <a:avLst/>
            </a:prstGeom>
            <a:solidFill>
              <a:srgbClr val="FFFFFF">
                <a:alpha val="5098"/>
              </a:srgbClr>
            </a:solidFill>
            <a:effectLst>
              <a:glow rad="127000">
                <a:schemeClr val="bg1">
                  <a:alpha val="71000"/>
                </a:schemeClr>
              </a:glow>
            </a:effectLst>
          </p:spPr>
          <p:txBody>
            <a:bodyPr wrap="square" rtlCol="0" anchor="b" anchorCtr="0">
              <a:noAutofit/>
            </a:bodyPr>
            <a:lstStyle/>
            <a:p>
              <a:pPr algn="r">
                <a:lnSpc>
                  <a:spcPts val="3840"/>
                </a:lnSpc>
                <a:tabLst>
                  <a:tab pos="5997575" algn="r"/>
                </a:tabLst>
              </a:pPr>
              <a:r>
                <a:rPr lang="en-US" sz="1400" i="1" dirty="0" smtClean="0"/>
                <a:t>R. L. Polk &amp; Co. / Autotrader.com, Automotive Buyer Study, 2011</a:t>
              </a:r>
              <a:endParaRPr lang="en-US" sz="1400" i="1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6000" contrast="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" y="304800"/>
              <a:ext cx="5269163" cy="287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400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4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6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TextBox 3"/>
            <p:cNvSpPr txBox="1"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>
                <a:alpha val="5098"/>
              </a:srgbClr>
            </a:solidFill>
            <a:effectLst>
              <a:glow rad="127000">
                <a:schemeClr val="bg1">
                  <a:alpha val="71000"/>
                </a:schemeClr>
              </a:glow>
            </a:effectLst>
          </p:spPr>
          <p:txBody>
            <a:bodyPr wrap="square" rtlCol="0">
              <a:noAutofit/>
            </a:bodyPr>
            <a:lstStyle/>
            <a:p>
              <a:pPr algn="ctr">
                <a:tabLst>
                  <a:tab pos="5997575" algn="r"/>
                </a:tabLst>
              </a:pPr>
              <a:endParaRPr lang="en-US" b="1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4077" y="2538288"/>
              <a:ext cx="1933557" cy="1500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5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227069"/>
            <a:ext cx="6477000" cy="3173731"/>
          </a:xfrm>
          <a:prstGeom prst="rect">
            <a:avLst/>
          </a:prstGeom>
        </p:spPr>
      </p:pic>
      <p:sp>
        <p:nvSpPr>
          <p:cNvPr id="20" name="Flowchart: Alternate Process 19"/>
          <p:cNvSpPr/>
          <p:nvPr/>
        </p:nvSpPr>
        <p:spPr>
          <a:xfrm>
            <a:off x="1173480" y="864869"/>
            <a:ext cx="3017520" cy="2847975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b="1" dirty="0" smtClean="0"/>
              <a:t>Effort should be proportional to the reward.</a:t>
            </a:r>
            <a:endParaRPr lang="en-US" sz="2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5029200" y="864869"/>
            <a:ext cx="3017520" cy="2847975"/>
            <a:chOff x="5199906" y="864869"/>
            <a:chExt cx="3017520" cy="2847975"/>
          </a:xfrm>
        </p:grpSpPr>
        <p:sp>
          <p:nvSpPr>
            <p:cNvPr id="21" name="Flowchart: Alternate Process 20"/>
            <p:cNvSpPr/>
            <p:nvPr/>
          </p:nvSpPr>
          <p:spPr>
            <a:xfrm>
              <a:off x="5199906" y="864869"/>
              <a:ext cx="3017520" cy="1371600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 smtClean="0"/>
                <a:t>HITs in a group share a common base price.</a:t>
              </a:r>
              <a:endParaRPr lang="en-US" sz="2800" dirty="0"/>
            </a:p>
          </p:txBody>
        </p:sp>
        <p:sp>
          <p:nvSpPr>
            <p:cNvPr id="22" name="Flowchart: Alternate Process 21"/>
            <p:cNvSpPr/>
            <p:nvPr/>
          </p:nvSpPr>
          <p:spPr>
            <a:xfrm>
              <a:off x="5199906" y="2341244"/>
              <a:ext cx="3017520" cy="1371600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 smtClean="0"/>
                <a:t>Information sources should be traceable.</a:t>
              </a:r>
              <a:endParaRPr lang="en-US" sz="2800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870" y="922684"/>
            <a:ext cx="237460" cy="2374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89055" y="6519446"/>
            <a:ext cx="4554945" cy="338554"/>
          </a:xfrm>
          <a:prstGeom prst="rect">
            <a:avLst/>
          </a:prstGeom>
          <a:solidFill>
            <a:schemeClr val="lt1">
              <a:alpha val="58000"/>
            </a:schemeClr>
          </a:solidFill>
          <a:effectLst>
            <a:glow rad="63500">
              <a:srgbClr val="FFFFFF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See 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Mechanical Turk Requester Best Practices Guide</a:t>
            </a:r>
            <a:endParaRPr lang="en-US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3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9842129"/>
              </p:ext>
            </p:extLst>
          </p:nvPr>
        </p:nvGraphicFramePr>
        <p:xfrm>
          <a:off x="228600" y="1"/>
          <a:ext cx="8839200" cy="67055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46400"/>
                <a:gridCol w="2946400"/>
                <a:gridCol w="2946400"/>
              </a:tblGrid>
              <a:tr h="276491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Vacation</a:t>
                      </a:r>
                    </a:p>
                    <a:p>
                      <a:pPr algn="ctr"/>
                      <a:r>
                        <a:rPr lang="en-US" sz="2800" dirty="0" smtClean="0"/>
                        <a:t>itinerary</a:t>
                      </a:r>
                      <a:endParaRPr lang="en-US" sz="28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Location for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headquarters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171700" algn="r"/>
                        </a:tabLst>
                      </a:pPr>
                      <a:r>
                        <a:rPr lang="en-US" sz="2800" dirty="0" smtClean="0"/>
                        <a:t>Grad school</a:t>
                      </a:r>
                    </a:p>
                    <a:p>
                      <a:pPr algn="ctr"/>
                      <a:r>
                        <a:rPr lang="en-US" sz="2800" dirty="0" smtClean="0"/>
                        <a:t>applications</a:t>
                      </a:r>
                      <a:endParaRPr lang="en-US" sz="2800" dirty="0"/>
                    </a:p>
                  </a:txBody>
                  <a:tcPr anchor="b"/>
                </a:tc>
              </a:tr>
              <a:tr h="394068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Pediatrician</a:t>
                      </a:r>
                      <a:endParaRPr lang="en-US" sz="28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Car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</a:t>
                      </a:r>
                      <a:r>
                        <a:rPr lang="en-US" sz="2800" baseline="0" dirty="0" smtClean="0"/>
                        <a:t>martphone</a:t>
                      </a:r>
                      <a:endParaRPr lang="en-US" sz="2800" dirty="0"/>
                    </a:p>
                  </a:txBody>
                  <a:tcPr anchor="b"/>
                </a:tc>
              </a:tr>
            </a:tbl>
          </a:graphicData>
        </a:graphic>
      </p:graphicFrame>
      <p:pic>
        <p:nvPicPr>
          <p:cNvPr id="15362" name="Picture 2" descr="S:\d\symposium2012\images\doctor icon--1337583729_doct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1" y="4572000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S:\d\symposium2012\images\air tickets--1337583943_air ticket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1" y="228600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3048" y="4572000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S:\d\symposium2012\images\company headquarters--1337583998_agenc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048" y="234696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S:\d\symposium2012\images\school--1337583888_Schoo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399" y="228600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S:\d\symposium2012\images\iphone--1337584211_iPhon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399" y="4572000"/>
            <a:ext cx="16733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" y="2930544"/>
            <a:ext cx="9139754" cy="1015663"/>
          </a:xfrm>
        </p:spPr>
        <p:txBody>
          <a:bodyPr wrap="none">
            <a:normAutofit/>
          </a:bodyPr>
          <a:lstStyle/>
          <a:p>
            <a:r>
              <a:rPr lang="en-US" sz="6600" b="1" dirty="0" smtClean="0"/>
              <a:t>DATA-DRIVEN DECISIONS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48355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3" b="21673"/>
          <a:stretch/>
        </p:blipFill>
        <p:spPr>
          <a:xfrm>
            <a:off x="-7257" y="1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93876" y="1166842"/>
            <a:ext cx="6556248" cy="4524315"/>
          </a:xfrm>
          <a:prstGeom prst="rect">
            <a:avLst/>
          </a:prstGeom>
          <a:solidFill>
            <a:srgbClr val="FFFFFF">
              <a:alpha val="5098"/>
            </a:srgbClr>
          </a:solidFill>
          <a:effectLst>
            <a:glow rad="127000">
              <a:schemeClr val="bg1">
                <a:alpha val="71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Example #2:  Buy a stroller</a:t>
            </a:r>
            <a:endParaRPr lang="en-US" sz="3200" b="1" dirty="0"/>
          </a:p>
          <a:p>
            <a:pPr>
              <a:lnSpc>
                <a:spcPct val="150000"/>
              </a:lnSpc>
            </a:pPr>
            <a:r>
              <a:rPr lang="en-US" sz="3200" i="1" dirty="0" smtClean="0"/>
              <a:t>Requirements</a:t>
            </a:r>
            <a:endParaRPr lang="en-US" sz="3200" i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Fits a 30-pound baby</a:t>
            </a:r>
            <a:endParaRPr lang="en-US" sz="32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Reclines for sleeping</a:t>
            </a:r>
            <a:endParaRPr lang="en-US" sz="32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Medium/large-sized soft tires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Can purchase online in 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176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2"/>
          <a:stretch/>
        </p:blipFill>
        <p:spPr>
          <a:xfrm>
            <a:off x="228599" y="76200"/>
            <a:ext cx="8686802" cy="67818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762500" y="4051300"/>
            <a:ext cx="3695700" cy="2273300"/>
            <a:chOff x="4762500" y="4051300"/>
            <a:chExt cx="3695700" cy="2273300"/>
          </a:xfrm>
        </p:grpSpPr>
        <p:sp>
          <p:nvSpPr>
            <p:cNvPr id="2" name="Left-Right Arrow Callout 1"/>
            <p:cNvSpPr/>
            <p:nvPr/>
          </p:nvSpPr>
          <p:spPr>
            <a:xfrm rot="5400000">
              <a:off x="5473700" y="3340100"/>
              <a:ext cx="2273300" cy="3695700"/>
            </a:xfrm>
            <a:prstGeom prst="leftRightArrowCallout">
              <a:avLst>
                <a:gd name="adj1" fmla="val 18940"/>
                <a:gd name="adj2" fmla="val 17424"/>
                <a:gd name="adj3" fmla="val 10606"/>
                <a:gd name="adj4" fmla="val 48123"/>
              </a:avLst>
            </a:prstGeom>
            <a:solidFill>
              <a:srgbClr val="FFFFCD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819650" y="4775200"/>
              <a:ext cx="3638550" cy="787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2400" dirty="0" smtClean="0"/>
                <a:t>Bonus offers allow reward</a:t>
              </a:r>
            </a:p>
            <a:p>
              <a:pPr algn="ctr"/>
              <a:r>
                <a:rPr lang="en-US" sz="2400" dirty="0" smtClean="0"/>
                <a:t>to scale with effort</a:t>
              </a:r>
              <a:endParaRPr lang="en-US" sz="2400" dirty="0"/>
            </a:p>
          </p:txBody>
        </p:sp>
      </p:grpSp>
      <p:grpSp>
        <p:nvGrpSpPr>
          <p:cNvPr id="7" name="Group 6"/>
          <p:cNvGrpSpPr/>
          <p:nvPr/>
        </p:nvGrpSpPr>
        <p:grpSpPr>
          <a:xfrm rot="16200000">
            <a:off x="5564187" y="735014"/>
            <a:ext cx="838200" cy="4676774"/>
            <a:chOff x="4762497" y="2892424"/>
            <a:chExt cx="2488941" cy="4095751"/>
          </a:xfrm>
        </p:grpSpPr>
        <p:sp>
          <p:nvSpPr>
            <p:cNvPr id="8" name="Left Arrow 7"/>
            <p:cNvSpPr/>
            <p:nvPr/>
          </p:nvSpPr>
          <p:spPr>
            <a:xfrm rot="5400000">
              <a:off x="3959092" y="3695829"/>
              <a:ext cx="4095751" cy="2488941"/>
            </a:xfrm>
            <a:prstGeom prst="leftArrow">
              <a:avLst>
                <a:gd name="adj1" fmla="val 50000"/>
                <a:gd name="adj2" fmla="val 48980"/>
              </a:avLst>
            </a:prstGeom>
            <a:solidFill>
              <a:srgbClr val="FFFFCD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 rot="5400000">
              <a:off x="3908235" y="4346589"/>
              <a:ext cx="3937260" cy="13236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2400" dirty="0" smtClean="0"/>
                <a:t>Find creative ways to track sources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233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91" y="1219200"/>
            <a:ext cx="8841418" cy="5257800"/>
          </a:xfrm>
        </p:spPr>
        <p:txBody>
          <a:bodyPr lIns="0" tIns="0" rIns="0" bIns="0">
            <a:normAutofit/>
          </a:bodyPr>
          <a:lstStyle/>
          <a:p>
            <a:pPr marL="514350" lvl="0" indent="-514350">
              <a:lnSpc>
                <a:spcPct val="150000"/>
              </a:lnSpc>
              <a:spcBef>
                <a:spcPts val="1800"/>
              </a:spcBef>
              <a:buFont typeface="+mj-lt"/>
              <a:buAutoNum type="arabicParenR"/>
            </a:pPr>
            <a:r>
              <a:rPr lang="en-US" dirty="0" smtClean="0"/>
              <a:t>Consider effort-reward balance </a:t>
            </a:r>
            <a:r>
              <a:rPr lang="en-US" b="1" dirty="0" smtClean="0"/>
              <a:t>from the start</a:t>
            </a:r>
            <a:r>
              <a:rPr lang="en-US" dirty="0" smtClean="0"/>
              <a:t>.</a:t>
            </a:r>
          </a:p>
          <a:p>
            <a:pPr marL="514350" lvl="0" indent="-514350">
              <a:lnSpc>
                <a:spcPct val="150000"/>
              </a:lnSpc>
              <a:spcBef>
                <a:spcPts val="1800"/>
              </a:spcBef>
              <a:buFont typeface="+mj-lt"/>
              <a:buAutoNum type="arabicParenR"/>
            </a:pPr>
            <a:r>
              <a:rPr lang="en-US" dirty="0" smtClean="0"/>
              <a:t>Look for </a:t>
            </a:r>
            <a:r>
              <a:rPr lang="en-US" b="1" dirty="0" smtClean="0"/>
              <a:t>implicit</a:t>
            </a:r>
            <a:r>
              <a:rPr lang="en-US" dirty="0" smtClean="0"/>
              <a:t> ways of capturing sources.</a:t>
            </a:r>
          </a:p>
          <a:p>
            <a:pPr marL="514350" lvl="0" indent="-514350">
              <a:lnSpc>
                <a:spcPct val="150000"/>
              </a:lnSpc>
              <a:spcBef>
                <a:spcPts val="1800"/>
              </a:spcBef>
              <a:buFont typeface="+mj-lt"/>
              <a:buAutoNum type="arabicParenR"/>
            </a:pPr>
            <a:r>
              <a:rPr lang="en-US" dirty="0" smtClean="0"/>
              <a:t>Use word economy to conserve </a:t>
            </a:r>
            <a:r>
              <a:rPr lang="en-US" b="1" dirty="0" smtClean="0"/>
              <a:t>vertical space</a:t>
            </a:r>
            <a:r>
              <a:rPr lang="en-US" dirty="0" smtClean="0"/>
              <a:t>.</a:t>
            </a:r>
          </a:p>
          <a:p>
            <a:pPr marL="514350" indent="-514350">
              <a:lnSpc>
                <a:spcPct val="150000"/>
              </a:lnSpc>
              <a:spcBef>
                <a:spcPts val="1800"/>
              </a:spcBef>
              <a:buFont typeface="+mj-lt"/>
              <a:buAutoNum type="arabicParenR"/>
            </a:pPr>
            <a:r>
              <a:rPr lang="en-US" dirty="0" smtClean="0"/>
              <a:t>Choose </a:t>
            </a:r>
            <a:r>
              <a:rPr lang="en-US" b="1" dirty="0" smtClean="0"/>
              <a:t>unambiguous</a:t>
            </a:r>
            <a:r>
              <a:rPr lang="en-US" dirty="0" smtClean="0"/>
              <a:t> input labels.</a:t>
            </a:r>
          </a:p>
        </p:txBody>
      </p:sp>
      <p:pic>
        <p:nvPicPr>
          <p:cNvPr id="4" name="Picture 2" descr="S:\d\symbosium2011\imgs\hcil logo 382x382 transparent backgrou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916800" cy="914400"/>
          </a:xfrm>
          <a:prstGeom prst="rect">
            <a:avLst/>
          </a:prstGeom>
          <a:noFill/>
        </p:spPr>
      </p:pic>
      <p:pic>
        <p:nvPicPr>
          <p:cNvPr id="16385" name="Picture 1" descr="S:\d\iphone\umd-logo-white-circle-transparent-background-182x18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791200"/>
            <a:ext cx="914400" cy="914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24200" y="571500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/>
              <a:t>Alex Quinn</a:t>
            </a:r>
          </a:p>
          <a:p>
            <a:pPr algn="ctr"/>
            <a:r>
              <a:rPr lang="en-US" sz="2800" smtClean="0"/>
              <a:t>aq@cs.umd.edu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S:\d\uist2012\images\amt\amt, artificial artificial intelligence, transparent background, 1281x17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8" y="2931351"/>
            <a:ext cx="7162800" cy="99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79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988" y="2286000"/>
            <a:ext cx="8986381" cy="2272417"/>
          </a:xfrm>
          <a:prstGeom prst="rect">
            <a:avLst/>
          </a:prstGeom>
          <a:solidFill>
            <a:srgbClr val="FFFFFF">
              <a:alpha val="5098"/>
            </a:srgbClr>
          </a:solidFill>
          <a:effectLst>
            <a:glow rad="127000">
              <a:schemeClr val="bg1">
                <a:alpha val="71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>
              <a:tabLst>
                <a:tab pos="5997575" algn="r"/>
              </a:tabLst>
            </a:pPr>
            <a:r>
              <a:rPr lang="en-US" sz="4400" b="1" dirty="0" smtClean="0"/>
              <a:t>Building blocks for Mechanical Turk:</a:t>
            </a:r>
            <a:br>
              <a:rPr lang="en-US" sz="4400" b="1" dirty="0" smtClean="0"/>
            </a:br>
            <a:r>
              <a:rPr lang="en-US" sz="6600" b="1" dirty="0" smtClean="0"/>
              <a:t>HITs</a:t>
            </a:r>
            <a:endParaRPr lang="en-US" sz="4800" b="1" dirty="0" smtClean="0"/>
          </a:p>
          <a:p>
            <a:pPr algn="ctr">
              <a:lnSpc>
                <a:spcPts val="3840"/>
              </a:lnSpc>
              <a:tabLst>
                <a:tab pos="5997575" algn="r"/>
              </a:tabLst>
            </a:pPr>
            <a:r>
              <a:rPr lang="en-US" sz="2800" b="1" dirty="0" smtClean="0"/>
              <a:t>(</a:t>
            </a:r>
            <a:r>
              <a:rPr lang="en-US" sz="2800" b="1" u="sng" dirty="0" smtClean="0"/>
              <a:t>h</a:t>
            </a:r>
            <a:r>
              <a:rPr lang="en-US" sz="2800" b="1" dirty="0" smtClean="0"/>
              <a:t>uman </a:t>
            </a:r>
            <a:r>
              <a:rPr lang="en-US" sz="2800" b="1" u="sng" dirty="0" smtClean="0"/>
              <a:t>i</a:t>
            </a:r>
            <a:r>
              <a:rPr lang="en-US" sz="2800" b="1" dirty="0" smtClean="0"/>
              <a:t>ntelligence </a:t>
            </a:r>
            <a:r>
              <a:rPr lang="en-US" sz="2800" b="1" u="sng" dirty="0" smtClean="0"/>
              <a:t>t</a:t>
            </a:r>
            <a:r>
              <a:rPr lang="en-US" sz="2800" b="1" dirty="0" smtClean="0"/>
              <a:t>ask)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9694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72"/>
            <a:ext cx="9144000" cy="685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71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67" y="-1"/>
            <a:ext cx="9139335" cy="685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6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76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7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8" y="1554"/>
            <a:ext cx="9141927" cy="685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18161</TotalTime>
  <Words>467</Words>
  <Application>Microsoft Office PowerPoint</Application>
  <PresentationFormat>On-screen Show (4:3)</PresentationFormat>
  <Paragraphs>121</Paragraphs>
  <Slides>32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Crisp Answers to Fuzzy Questions:  Design lessons for crowdsourcing decision inputs</vt:lpstr>
      <vt:lpstr>PowerPoint Presentation</vt:lpstr>
      <vt:lpstr>DATA-DRIVEN DECISIONS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Design lessons</vt:lpstr>
    </vt:vector>
  </TitlesOfParts>
  <Company>University of Maryland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Appsheet</dc:title>
  <dc:creator>Alex Quinn</dc:creator>
  <cp:lastModifiedBy>Alex Quinn</cp:lastModifiedBy>
  <cp:revision>264</cp:revision>
  <cp:lastPrinted>2013-05-09T21:53:23Z</cp:lastPrinted>
  <dcterms:created xsi:type="dcterms:W3CDTF">2011-05-13T21:56:23Z</dcterms:created>
  <dcterms:modified xsi:type="dcterms:W3CDTF">2013-05-24T15:30:52Z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