
<file path=[Content_Types].xml><?xml version="1.0" encoding="utf-8"?>
<Types xmlns="http://schemas.openxmlformats.org/package/2006/content-types">
  <Default Extension="xml" ContentType="application/xml"/>
  <Default Extension="jpg" ContentType="image/jpeg"/>
  <Default Extension="jpeg" ContentType="image/jpeg"/>
  <Default Extension="mp4" ContentType="video/unknown"/>
  <Default Extension="rels" ContentType="application/vnd.openxmlformats-package.relationships+xml"/>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75.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notesSlides/notesSlide76.xml" ContentType="application/vnd.openxmlformats-officedocument.presentationml.notesSlide+xml"/>
  <Override PartName="/ppt/charts/chart3.xml" ContentType="application/vnd.openxmlformats-officedocument.drawingml.chart+xml"/>
  <Override PartName="/ppt/theme/themeOverride3.xml" ContentType="application/vnd.openxmlformats-officedocument.themeOverr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84" r:id="rId2"/>
    <p:sldMasterId id="2147483696" r:id="rId3"/>
    <p:sldMasterId id="2147483708" r:id="rId4"/>
    <p:sldMasterId id="2147483720" r:id="rId5"/>
    <p:sldMasterId id="2147483732" r:id="rId6"/>
    <p:sldMasterId id="2147483744" r:id="rId7"/>
    <p:sldMasterId id="2147483756" r:id="rId8"/>
    <p:sldMasterId id="2147483768" r:id="rId9"/>
    <p:sldMasterId id="2147483780" r:id="rId10"/>
    <p:sldMasterId id="2147483792" r:id="rId11"/>
    <p:sldMasterId id="2147483804" r:id="rId12"/>
  </p:sldMasterIdLst>
  <p:notesMasterIdLst>
    <p:notesMasterId r:id="rId98"/>
  </p:notesMasterIdLst>
  <p:handoutMasterIdLst>
    <p:handoutMasterId r:id="rId99"/>
  </p:handoutMasterIdLst>
  <p:sldIdLst>
    <p:sldId id="438" r:id="rId13"/>
    <p:sldId id="439" r:id="rId14"/>
    <p:sldId id="440" r:id="rId15"/>
    <p:sldId id="441" r:id="rId16"/>
    <p:sldId id="442" r:id="rId17"/>
    <p:sldId id="569" r:id="rId18"/>
    <p:sldId id="709" r:id="rId19"/>
    <p:sldId id="803" r:id="rId20"/>
    <p:sldId id="456" r:id="rId21"/>
    <p:sldId id="444" r:id="rId22"/>
    <p:sldId id="572" r:id="rId23"/>
    <p:sldId id="445" r:id="rId24"/>
    <p:sldId id="470" r:id="rId25"/>
    <p:sldId id="449" r:id="rId26"/>
    <p:sldId id="450" r:id="rId27"/>
    <p:sldId id="471" r:id="rId28"/>
    <p:sldId id="394" r:id="rId29"/>
    <p:sldId id="395" r:id="rId30"/>
    <p:sldId id="396" r:id="rId31"/>
    <p:sldId id="397" r:id="rId32"/>
    <p:sldId id="692" r:id="rId33"/>
    <p:sldId id="894" r:id="rId34"/>
    <p:sldId id="895" r:id="rId35"/>
    <p:sldId id="472" r:id="rId36"/>
    <p:sldId id="725" r:id="rId37"/>
    <p:sldId id="473" r:id="rId38"/>
    <p:sldId id="474" r:id="rId39"/>
    <p:sldId id="475" r:id="rId40"/>
    <p:sldId id="476" r:id="rId41"/>
    <p:sldId id="477" r:id="rId42"/>
    <p:sldId id="478" r:id="rId43"/>
    <p:sldId id="774" r:id="rId44"/>
    <p:sldId id="481" r:id="rId45"/>
    <p:sldId id="528" r:id="rId46"/>
    <p:sldId id="543" r:id="rId47"/>
    <p:sldId id="491" r:id="rId48"/>
    <p:sldId id="603" r:id="rId49"/>
    <p:sldId id="492" r:id="rId50"/>
    <p:sldId id="899" r:id="rId51"/>
    <p:sldId id="832" r:id="rId52"/>
    <p:sldId id="828" r:id="rId53"/>
    <p:sldId id="831" r:id="rId54"/>
    <p:sldId id="830" r:id="rId55"/>
    <p:sldId id="582" r:id="rId56"/>
    <p:sldId id="494" r:id="rId57"/>
    <p:sldId id="495" r:id="rId58"/>
    <p:sldId id="584" r:id="rId59"/>
    <p:sldId id="811" r:id="rId60"/>
    <p:sldId id="497" r:id="rId61"/>
    <p:sldId id="693" r:id="rId62"/>
    <p:sldId id="511" r:id="rId63"/>
    <p:sldId id="716" r:id="rId64"/>
    <p:sldId id="504" r:id="rId65"/>
    <p:sldId id="906" r:id="rId66"/>
    <p:sldId id="817" r:id="rId67"/>
    <p:sldId id="711" r:id="rId68"/>
    <p:sldId id="592" r:id="rId69"/>
    <p:sldId id="812" r:id="rId70"/>
    <p:sldId id="730" r:id="rId71"/>
    <p:sldId id="835" r:id="rId72"/>
    <p:sldId id="840" r:id="rId73"/>
    <p:sldId id="735" r:id="rId74"/>
    <p:sldId id="736" r:id="rId75"/>
    <p:sldId id="739" r:id="rId76"/>
    <p:sldId id="740" r:id="rId77"/>
    <p:sldId id="741" r:id="rId78"/>
    <p:sldId id="742" r:id="rId79"/>
    <p:sldId id="754" r:id="rId80"/>
    <p:sldId id="755" r:id="rId81"/>
    <p:sldId id="841" r:id="rId82"/>
    <p:sldId id="750" r:id="rId83"/>
    <p:sldId id="751" r:id="rId84"/>
    <p:sldId id="786" r:id="rId85"/>
    <p:sldId id="787" r:id="rId86"/>
    <p:sldId id="720" r:id="rId87"/>
    <p:sldId id="667" r:id="rId88"/>
    <p:sldId id="902" r:id="rId89"/>
    <p:sldId id="903" r:id="rId90"/>
    <p:sldId id="904" r:id="rId91"/>
    <p:sldId id="429" r:id="rId92"/>
    <p:sldId id="809" r:id="rId93"/>
    <p:sldId id="557" r:id="rId94"/>
    <p:sldId id="558" r:id="rId95"/>
    <p:sldId id="842" r:id="rId96"/>
    <p:sldId id="406" r:id="rId9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12EAC2B-B3AA-3149-BC81-E2CDB59C3A35}">
          <p14:sldIdLst>
            <p14:sldId id="438"/>
          </p14:sldIdLst>
        </p14:section>
        <p14:section name="Background and Motivation" id="{BB791B98-E477-4647-B896-1430B8285FB8}">
          <p14:sldIdLst>
            <p14:sldId id="439"/>
            <p14:sldId id="440"/>
            <p14:sldId id="441"/>
            <p14:sldId id="442"/>
            <p14:sldId id="569"/>
            <p14:sldId id="709"/>
            <p14:sldId id="803"/>
            <p14:sldId id="456"/>
          </p14:sldIdLst>
        </p14:section>
        <p14:section name="Background: Street Audit" id="{77A104FB-93B0-ED47-B7CE-FB362797D241}">
          <p14:sldIdLst>
            <p14:sldId id="444"/>
            <p14:sldId id="572"/>
            <p14:sldId id="445"/>
            <p14:sldId id="470"/>
            <p14:sldId id="449"/>
            <p14:sldId id="450"/>
          </p14:sldIdLst>
        </p14:section>
        <p14:section name="Annotation Interface and Dataset" id="{3AF45D4C-9667-BA4B-A0F4-6E266DAF651B}">
          <p14:sldIdLst>
            <p14:sldId id="471"/>
            <p14:sldId id="394"/>
            <p14:sldId id="395"/>
            <p14:sldId id="396"/>
            <p14:sldId id="397"/>
            <p14:sldId id="692"/>
          </p14:sldIdLst>
        </p14:section>
        <p14:section name="Background: Amazon Mechanical Turk" id="{AFC4871B-7AE1-474A-8E41-5D4A83C73276}">
          <p14:sldIdLst>
            <p14:sldId id="894"/>
            <p14:sldId id="895"/>
          </p14:sldIdLst>
        </p14:section>
        <p14:section name="Method and Study 1" id="{9829F92C-9199-41F9-B626-B554D84BD87A}">
          <p14:sldIdLst>
            <p14:sldId id="472"/>
            <p14:sldId id="725"/>
            <p14:sldId id="473"/>
            <p14:sldId id="474"/>
            <p14:sldId id="475"/>
            <p14:sldId id="476"/>
            <p14:sldId id="477"/>
            <p14:sldId id="478"/>
            <p14:sldId id="774"/>
            <p14:sldId id="481"/>
            <p14:sldId id="528"/>
            <p14:sldId id="543"/>
            <p14:sldId id="491"/>
            <p14:sldId id="603"/>
            <p14:sldId id="492"/>
            <p14:sldId id="899"/>
            <p14:sldId id="832"/>
            <p14:sldId id="828"/>
            <p14:sldId id="831"/>
            <p14:sldId id="830"/>
            <p14:sldId id="582"/>
          </p14:sldIdLst>
        </p14:section>
        <p14:section name="Study 2: Wheelchair User Study" id="{C538EFB3-75A0-A843-B095-47D8AB96960D}">
          <p14:sldIdLst>
            <p14:sldId id="494"/>
            <p14:sldId id="495"/>
            <p14:sldId id="584"/>
            <p14:sldId id="811"/>
            <p14:sldId id="497"/>
            <p14:sldId id="693"/>
          </p14:sldIdLst>
        </p14:section>
        <p14:section name="Study 3: MTurk Study" id="{19090070-E426-1F49-A281-348878A21D2C}">
          <p14:sldIdLst>
            <p14:sldId id="511"/>
            <p14:sldId id="716"/>
            <p14:sldId id="504"/>
            <p14:sldId id="906"/>
            <p14:sldId id="817"/>
            <p14:sldId id="711"/>
            <p14:sldId id="592"/>
            <p14:sldId id="812"/>
            <p14:sldId id="730"/>
            <p14:sldId id="835"/>
            <p14:sldId id="840"/>
            <p14:sldId id="735"/>
            <p14:sldId id="736"/>
            <p14:sldId id="739"/>
            <p14:sldId id="740"/>
            <p14:sldId id="741"/>
            <p14:sldId id="742"/>
            <p14:sldId id="754"/>
            <p14:sldId id="755"/>
            <p14:sldId id="841"/>
            <p14:sldId id="750"/>
            <p14:sldId id="751"/>
            <p14:sldId id="786"/>
            <p14:sldId id="787"/>
            <p14:sldId id="720"/>
            <p14:sldId id="667"/>
            <p14:sldId id="902"/>
            <p14:sldId id="903"/>
            <p14:sldId id="904"/>
          </p14:sldIdLst>
        </p14:section>
        <p14:section name="Discussion" id="{85B9CCAD-EDEC-904B-9E5B-00A54AD01566}">
          <p14:sldIdLst>
            <p14:sldId id="429"/>
            <p14:sldId id="809"/>
            <p14:sldId id="557"/>
            <p14:sldId id="558"/>
          </p14:sldIdLst>
        </p14:section>
        <p14:section name="Conclusion" id="{BA117084-71B1-F042-9FAF-EF7493182DA7}">
          <p14:sldIdLst>
            <p14:sldId id="842"/>
            <p14:sldId id="406"/>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DF4F8"/>
    <a:srgbClr val="ECE6EB"/>
    <a:srgbClr val="1F497D"/>
    <a:srgbClr val="BFD5E4"/>
    <a:srgbClr val="B0C3D0"/>
    <a:srgbClr val="00A9E0"/>
    <a:srgbClr val="113F8C"/>
    <a:srgbClr val="000000"/>
    <a:srgbClr val="CA2525"/>
    <a:srgbClr val="FEB43C"/>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140" autoAdjust="0"/>
    <p:restoredTop sz="86308" autoAdjust="0"/>
  </p:normalViewPr>
  <p:slideViewPr>
    <p:cSldViewPr snapToGrid="0" snapToObjects="1">
      <p:cViewPr>
        <p:scale>
          <a:sx n="99" d="100"/>
          <a:sy n="99" d="100"/>
        </p:scale>
        <p:origin x="-80" y="-80"/>
      </p:cViewPr>
      <p:guideLst>
        <p:guide orient="horz" pos="2160"/>
        <p:guide pos="2880"/>
      </p:guideLst>
    </p:cSldViewPr>
  </p:slideViewPr>
  <p:notesTextViewPr>
    <p:cViewPr>
      <p:scale>
        <a:sx n="100" d="100"/>
        <a:sy n="100" d="100"/>
      </p:scale>
      <p:origin x="0" y="0"/>
    </p:cViewPr>
  </p:notesTextViewPr>
  <p:sorterViewPr>
    <p:cViewPr>
      <p:scale>
        <a:sx n="80" d="100"/>
        <a:sy n="80" d="100"/>
      </p:scale>
      <p:origin x="0" y="29040"/>
    </p:cViewPr>
  </p:sorterViewPr>
  <p:gridSpacing cx="76200" cy="76200"/>
</p:viewPr>
</file>

<file path=ppt/_rels/presentation.xml.rels><?xml version="1.0" encoding="UTF-8" standalone="yes"?>
<Relationships xmlns="http://schemas.openxmlformats.org/package/2006/relationships"><Relationship Id="rId101" Type="http://schemas.openxmlformats.org/officeDocument/2006/relationships/presProps" Target="presProps.xml"/><Relationship Id="rId102" Type="http://schemas.openxmlformats.org/officeDocument/2006/relationships/viewProps" Target="viewProps.xml"/><Relationship Id="rId103" Type="http://schemas.openxmlformats.org/officeDocument/2006/relationships/theme" Target="theme/theme1.xml"/><Relationship Id="rId104"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9" Type="http://schemas.openxmlformats.org/officeDocument/2006/relationships/slideMaster" Target="slideMasters/slideMaster9.xml"/><Relationship Id="rId10" Type="http://schemas.openxmlformats.org/officeDocument/2006/relationships/slideMaster" Target="slideMasters/slideMaster10.xml"/><Relationship Id="rId11" Type="http://schemas.openxmlformats.org/officeDocument/2006/relationships/slideMaster" Target="slideMasters/slideMaster11.xml"/><Relationship Id="rId12" Type="http://schemas.openxmlformats.org/officeDocument/2006/relationships/slideMaster" Target="slideMasters/slideMaster12.xml"/><Relationship Id="rId13" Type="http://schemas.openxmlformats.org/officeDocument/2006/relationships/slide" Target="slides/slide1.xml"/><Relationship Id="rId14" Type="http://schemas.openxmlformats.org/officeDocument/2006/relationships/slide" Target="slides/slide2.xml"/><Relationship Id="rId15" Type="http://schemas.openxmlformats.org/officeDocument/2006/relationships/slide" Target="slides/slide3.xml"/><Relationship Id="rId16" Type="http://schemas.openxmlformats.org/officeDocument/2006/relationships/slide" Target="slides/slide4.xml"/><Relationship Id="rId17" Type="http://schemas.openxmlformats.org/officeDocument/2006/relationships/slide" Target="slides/slide5.xml"/><Relationship Id="rId18" Type="http://schemas.openxmlformats.org/officeDocument/2006/relationships/slide" Target="slides/slide6.xml"/><Relationship Id="rId19" Type="http://schemas.openxmlformats.org/officeDocument/2006/relationships/slide" Target="slides/slide7.xml"/><Relationship Id="rId30" Type="http://schemas.openxmlformats.org/officeDocument/2006/relationships/slide" Target="slides/slide18.xml"/><Relationship Id="rId31" Type="http://schemas.openxmlformats.org/officeDocument/2006/relationships/slide" Target="slides/slide19.xml"/><Relationship Id="rId32" Type="http://schemas.openxmlformats.org/officeDocument/2006/relationships/slide" Target="slides/slide20.xml"/><Relationship Id="rId33" Type="http://schemas.openxmlformats.org/officeDocument/2006/relationships/slide" Target="slides/slide21.xml"/><Relationship Id="rId34" Type="http://schemas.openxmlformats.org/officeDocument/2006/relationships/slide" Target="slides/slide22.xml"/><Relationship Id="rId35" Type="http://schemas.openxmlformats.org/officeDocument/2006/relationships/slide" Target="slides/slide23.xml"/><Relationship Id="rId36" Type="http://schemas.openxmlformats.org/officeDocument/2006/relationships/slide" Target="slides/slide24.xml"/><Relationship Id="rId37" Type="http://schemas.openxmlformats.org/officeDocument/2006/relationships/slide" Target="slides/slide25.xml"/><Relationship Id="rId38" Type="http://schemas.openxmlformats.org/officeDocument/2006/relationships/slide" Target="slides/slide26.xml"/><Relationship Id="rId39" Type="http://schemas.openxmlformats.org/officeDocument/2006/relationships/slide" Target="slides/slide27.xml"/><Relationship Id="rId50" Type="http://schemas.openxmlformats.org/officeDocument/2006/relationships/slide" Target="slides/slide38.xml"/><Relationship Id="rId51" Type="http://schemas.openxmlformats.org/officeDocument/2006/relationships/slide" Target="slides/slide39.xml"/><Relationship Id="rId52" Type="http://schemas.openxmlformats.org/officeDocument/2006/relationships/slide" Target="slides/slide40.xml"/><Relationship Id="rId53" Type="http://schemas.openxmlformats.org/officeDocument/2006/relationships/slide" Target="slides/slide41.xml"/><Relationship Id="rId54" Type="http://schemas.openxmlformats.org/officeDocument/2006/relationships/slide" Target="slides/slide42.xml"/><Relationship Id="rId55" Type="http://schemas.openxmlformats.org/officeDocument/2006/relationships/slide" Target="slides/slide43.xml"/><Relationship Id="rId56" Type="http://schemas.openxmlformats.org/officeDocument/2006/relationships/slide" Target="slides/slide44.xml"/><Relationship Id="rId57" Type="http://schemas.openxmlformats.org/officeDocument/2006/relationships/slide" Target="slides/slide45.xml"/><Relationship Id="rId58" Type="http://schemas.openxmlformats.org/officeDocument/2006/relationships/slide" Target="slides/slide46.xml"/><Relationship Id="rId59" Type="http://schemas.openxmlformats.org/officeDocument/2006/relationships/slide" Target="slides/slide47.xml"/><Relationship Id="rId70" Type="http://schemas.openxmlformats.org/officeDocument/2006/relationships/slide" Target="slides/slide58.xml"/><Relationship Id="rId71" Type="http://schemas.openxmlformats.org/officeDocument/2006/relationships/slide" Target="slides/slide59.xml"/><Relationship Id="rId72" Type="http://schemas.openxmlformats.org/officeDocument/2006/relationships/slide" Target="slides/slide60.xml"/><Relationship Id="rId73" Type="http://schemas.openxmlformats.org/officeDocument/2006/relationships/slide" Target="slides/slide61.xml"/><Relationship Id="rId74" Type="http://schemas.openxmlformats.org/officeDocument/2006/relationships/slide" Target="slides/slide62.xml"/><Relationship Id="rId75" Type="http://schemas.openxmlformats.org/officeDocument/2006/relationships/slide" Target="slides/slide63.xml"/><Relationship Id="rId76" Type="http://schemas.openxmlformats.org/officeDocument/2006/relationships/slide" Target="slides/slide64.xml"/><Relationship Id="rId77" Type="http://schemas.openxmlformats.org/officeDocument/2006/relationships/slide" Target="slides/slide65.xml"/><Relationship Id="rId78" Type="http://schemas.openxmlformats.org/officeDocument/2006/relationships/slide" Target="slides/slide66.xml"/><Relationship Id="rId79" Type="http://schemas.openxmlformats.org/officeDocument/2006/relationships/slide" Target="slides/slide67.xml"/><Relationship Id="rId90" Type="http://schemas.openxmlformats.org/officeDocument/2006/relationships/slide" Target="slides/slide78.xml"/><Relationship Id="rId91" Type="http://schemas.openxmlformats.org/officeDocument/2006/relationships/slide" Target="slides/slide79.xml"/><Relationship Id="rId92" Type="http://schemas.openxmlformats.org/officeDocument/2006/relationships/slide" Target="slides/slide80.xml"/><Relationship Id="rId93" Type="http://schemas.openxmlformats.org/officeDocument/2006/relationships/slide" Target="slides/slide81.xml"/><Relationship Id="rId94" Type="http://schemas.openxmlformats.org/officeDocument/2006/relationships/slide" Target="slides/slide82.xml"/><Relationship Id="rId95" Type="http://schemas.openxmlformats.org/officeDocument/2006/relationships/slide" Target="slides/slide83.xml"/><Relationship Id="rId96" Type="http://schemas.openxmlformats.org/officeDocument/2006/relationships/slide" Target="slides/slide84.xml"/><Relationship Id="rId97" Type="http://schemas.openxmlformats.org/officeDocument/2006/relationships/slide" Target="slides/slide85.xml"/><Relationship Id="rId98" Type="http://schemas.openxmlformats.org/officeDocument/2006/relationships/notesMaster" Target="notesMasters/notesMaster1.xml"/><Relationship Id="rId99" Type="http://schemas.openxmlformats.org/officeDocument/2006/relationships/handoutMaster" Target="handoutMasters/handoutMaster1.xml"/><Relationship Id="rId20" Type="http://schemas.openxmlformats.org/officeDocument/2006/relationships/slide" Target="slides/slide8.xml"/><Relationship Id="rId21" Type="http://schemas.openxmlformats.org/officeDocument/2006/relationships/slide" Target="slides/slide9.xml"/><Relationship Id="rId22" Type="http://schemas.openxmlformats.org/officeDocument/2006/relationships/slide" Target="slides/slide10.xml"/><Relationship Id="rId23" Type="http://schemas.openxmlformats.org/officeDocument/2006/relationships/slide" Target="slides/slide11.xml"/><Relationship Id="rId24" Type="http://schemas.openxmlformats.org/officeDocument/2006/relationships/slide" Target="slides/slide12.xml"/><Relationship Id="rId25" Type="http://schemas.openxmlformats.org/officeDocument/2006/relationships/slide" Target="slides/slide13.xml"/><Relationship Id="rId26" Type="http://schemas.openxmlformats.org/officeDocument/2006/relationships/slide" Target="slides/slide14.xml"/><Relationship Id="rId27" Type="http://schemas.openxmlformats.org/officeDocument/2006/relationships/slide" Target="slides/slide15.xml"/><Relationship Id="rId28" Type="http://schemas.openxmlformats.org/officeDocument/2006/relationships/slide" Target="slides/slide16.xml"/><Relationship Id="rId29" Type="http://schemas.openxmlformats.org/officeDocument/2006/relationships/slide" Target="slides/slide17.xml"/><Relationship Id="rId40" Type="http://schemas.openxmlformats.org/officeDocument/2006/relationships/slide" Target="slides/slide28.xml"/><Relationship Id="rId41" Type="http://schemas.openxmlformats.org/officeDocument/2006/relationships/slide" Target="slides/slide29.xml"/><Relationship Id="rId42" Type="http://schemas.openxmlformats.org/officeDocument/2006/relationships/slide" Target="slides/slide30.xml"/><Relationship Id="rId43" Type="http://schemas.openxmlformats.org/officeDocument/2006/relationships/slide" Target="slides/slide31.xml"/><Relationship Id="rId44" Type="http://schemas.openxmlformats.org/officeDocument/2006/relationships/slide" Target="slides/slide32.xml"/><Relationship Id="rId45" Type="http://schemas.openxmlformats.org/officeDocument/2006/relationships/slide" Target="slides/slide33.xml"/><Relationship Id="rId46" Type="http://schemas.openxmlformats.org/officeDocument/2006/relationships/slide" Target="slides/slide34.xml"/><Relationship Id="rId47" Type="http://schemas.openxmlformats.org/officeDocument/2006/relationships/slide" Target="slides/slide35.xml"/><Relationship Id="rId48" Type="http://schemas.openxmlformats.org/officeDocument/2006/relationships/slide" Target="slides/slide36.xml"/><Relationship Id="rId49" Type="http://schemas.openxmlformats.org/officeDocument/2006/relationships/slide" Target="slides/slide37.xml"/><Relationship Id="rId60" Type="http://schemas.openxmlformats.org/officeDocument/2006/relationships/slide" Target="slides/slide48.xml"/><Relationship Id="rId61" Type="http://schemas.openxmlformats.org/officeDocument/2006/relationships/slide" Target="slides/slide49.xml"/><Relationship Id="rId62" Type="http://schemas.openxmlformats.org/officeDocument/2006/relationships/slide" Target="slides/slide50.xml"/><Relationship Id="rId63" Type="http://schemas.openxmlformats.org/officeDocument/2006/relationships/slide" Target="slides/slide51.xml"/><Relationship Id="rId64" Type="http://schemas.openxmlformats.org/officeDocument/2006/relationships/slide" Target="slides/slide52.xml"/><Relationship Id="rId65" Type="http://schemas.openxmlformats.org/officeDocument/2006/relationships/slide" Target="slides/slide53.xml"/><Relationship Id="rId66" Type="http://schemas.openxmlformats.org/officeDocument/2006/relationships/slide" Target="slides/slide54.xml"/><Relationship Id="rId67" Type="http://schemas.openxmlformats.org/officeDocument/2006/relationships/slide" Target="slides/slide55.xml"/><Relationship Id="rId68" Type="http://schemas.openxmlformats.org/officeDocument/2006/relationships/slide" Target="slides/slide56.xml"/><Relationship Id="rId69" Type="http://schemas.openxmlformats.org/officeDocument/2006/relationships/slide" Target="slides/slide57.xml"/><Relationship Id="rId100" Type="http://schemas.openxmlformats.org/officeDocument/2006/relationships/printerSettings" Target="printerSettings/printerSettings1.bin"/><Relationship Id="rId80" Type="http://schemas.openxmlformats.org/officeDocument/2006/relationships/slide" Target="slides/slide68.xml"/><Relationship Id="rId81" Type="http://schemas.openxmlformats.org/officeDocument/2006/relationships/slide" Target="slides/slide69.xml"/><Relationship Id="rId82" Type="http://schemas.openxmlformats.org/officeDocument/2006/relationships/slide" Target="slides/slide70.xml"/><Relationship Id="rId83" Type="http://schemas.openxmlformats.org/officeDocument/2006/relationships/slide" Target="slides/slide71.xml"/><Relationship Id="rId84" Type="http://schemas.openxmlformats.org/officeDocument/2006/relationships/slide" Target="slides/slide72.xml"/><Relationship Id="rId85" Type="http://schemas.openxmlformats.org/officeDocument/2006/relationships/slide" Target="slides/slide73.xml"/><Relationship Id="rId86" Type="http://schemas.openxmlformats.org/officeDocument/2006/relationships/slide" Target="slides/slide74.xml"/><Relationship Id="rId87" Type="http://schemas.openxmlformats.org/officeDocument/2006/relationships/slide" Target="slides/slide75.xml"/><Relationship Id="rId88" Type="http://schemas.openxmlformats.org/officeDocument/2006/relationships/slide" Target="slides/slide76.xml"/><Relationship Id="rId89" Type="http://schemas.openxmlformats.org/officeDocument/2006/relationships/slide" Target="slides/slide77.xml"/></Relationships>
</file>

<file path=ppt/charts/_rels/chart1.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oleObject" Target="Macintosh%20HD:Users:kotarohara:Dropbox:ProjectSidewalk:CHI%20Presentation:Charts:MajorityVote:ImageLevelAccuracy.xlsx" TargetMode="External"/></Relationships>
</file>

<file path=ppt/charts/_rels/chart2.xml.rels><?xml version="1.0" encoding="UTF-8" standalone="yes"?>
<Relationships xmlns="http://schemas.openxmlformats.org/package/2006/relationships"><Relationship Id="rId1" Type="http://schemas.openxmlformats.org/officeDocument/2006/relationships/themeOverride" Target="../theme/themeOverride2.xml"/><Relationship Id="rId2" Type="http://schemas.openxmlformats.org/officeDocument/2006/relationships/oleObject" Target="Macintosh%20HD:Users:kotarohara:Dropbox:ProjectSidewalk:CHI%20Presentation:Charts:MajorityVote:ImageLevelAccuracy.xlsx" TargetMode="External"/></Relationships>
</file>

<file path=ppt/charts/_rels/chart3.xml.rels><?xml version="1.0" encoding="UTF-8" standalone="yes"?>
<Relationships xmlns="http://schemas.openxmlformats.org/package/2006/relationships"><Relationship Id="rId1" Type="http://schemas.openxmlformats.org/officeDocument/2006/relationships/themeOverride" Target="../theme/themeOverride3.xml"/><Relationship Id="rId2" Type="http://schemas.openxmlformats.org/officeDocument/2006/relationships/oleObject" Target="Macintosh%20HD:Users:kotarohara:Dropbox:ProjectSidewalk:CHI%20Presentation:Charts:MajorityVote:ImageLevelAccuracy.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Multiclass Accuracy</c:v>
                </c:pt>
              </c:strCache>
            </c:strRef>
          </c:tx>
          <c:spPr>
            <a:solidFill>
              <a:srgbClr val="CC0797"/>
            </a:solidFill>
            <a:ln>
              <a:noFill/>
            </a:ln>
            <a:effectLst/>
          </c:spPr>
          <c:invertIfNegative val="0"/>
          <c:dLbls>
            <c:numFmt formatCode="0.0%" sourceLinked="0"/>
            <c:txPr>
              <a:bodyPr/>
              <a:lstStyle/>
              <a:p>
                <a:pPr>
                  <a:defRPr sz="1800">
                    <a:latin typeface="Segoe Condensed"/>
                    <a:cs typeface="Segoe Condensed"/>
                  </a:defRPr>
                </a:pPr>
                <a:endParaRPr lang="en-US"/>
              </a:p>
            </c:txPr>
            <c:showLegendKey val="0"/>
            <c:showVal val="1"/>
            <c:showCatName val="0"/>
            <c:showSerName val="0"/>
            <c:showPercent val="0"/>
            <c:showBubbleSize val="0"/>
            <c:showLeaderLines val="0"/>
          </c:dLbls>
          <c:cat>
            <c:strRef>
              <c:f>Sheet1!$A$2:$A$6</c:f>
              <c:strCache>
                <c:ptCount val="5"/>
                <c:pt idx="0">
                  <c:v>1 turker (N=28)</c:v>
                </c:pt>
                <c:pt idx="1">
                  <c:v>3 turkers (N=9)</c:v>
                </c:pt>
                <c:pt idx="2">
                  <c:v>5 turkers (N=5)</c:v>
                </c:pt>
                <c:pt idx="3">
                  <c:v>7 turkers (N=4)</c:v>
                </c:pt>
                <c:pt idx="4">
                  <c:v>9 turkers (N=3)</c:v>
                </c:pt>
              </c:strCache>
            </c:strRef>
          </c:cat>
          <c:val>
            <c:numRef>
              <c:f>Sheet1!$B$2:$B$6</c:f>
              <c:numCache>
                <c:formatCode>0.00%</c:formatCode>
                <c:ptCount val="5"/>
                <c:pt idx="0">
                  <c:v>0.783</c:v>
                </c:pt>
                <c:pt idx="1">
                  <c:v>0.838</c:v>
                </c:pt>
                <c:pt idx="2">
                  <c:v>0.868</c:v>
                </c:pt>
                <c:pt idx="3">
                  <c:v>0.866</c:v>
                </c:pt>
                <c:pt idx="4">
                  <c:v>0.879</c:v>
                </c:pt>
              </c:numCache>
            </c:numRef>
          </c:val>
        </c:ser>
        <c:dLbls>
          <c:showLegendKey val="0"/>
          <c:showVal val="0"/>
          <c:showCatName val="0"/>
          <c:showSerName val="0"/>
          <c:showPercent val="0"/>
          <c:showBubbleSize val="0"/>
        </c:dLbls>
        <c:gapWidth val="150"/>
        <c:axId val="-2112053144"/>
        <c:axId val="-2112049976"/>
      </c:barChart>
      <c:catAx>
        <c:axId val="-2112053144"/>
        <c:scaling>
          <c:orientation val="minMax"/>
        </c:scaling>
        <c:delete val="0"/>
        <c:axPos val="b"/>
        <c:numFmt formatCode="General" sourceLinked="0"/>
        <c:majorTickMark val="out"/>
        <c:minorTickMark val="none"/>
        <c:tickLblPos val="nextTo"/>
        <c:spPr>
          <a:solidFill>
            <a:srgbClr val="FFFFFF"/>
          </a:solidFill>
        </c:spPr>
        <c:txPr>
          <a:bodyPr/>
          <a:lstStyle/>
          <a:p>
            <a:pPr>
              <a:defRPr sz="1800">
                <a:solidFill>
                  <a:schemeClr val="bg1"/>
                </a:solidFill>
                <a:latin typeface="Segoe Condensed"/>
                <a:cs typeface="Segoe Condensed"/>
              </a:defRPr>
            </a:pPr>
            <a:endParaRPr lang="en-US"/>
          </a:p>
        </c:txPr>
        <c:crossAx val="-2112049976"/>
        <c:crosses val="autoZero"/>
        <c:auto val="1"/>
        <c:lblAlgn val="ctr"/>
        <c:lblOffset val="100"/>
        <c:noMultiLvlLbl val="0"/>
      </c:catAx>
      <c:valAx>
        <c:axId val="-2112049976"/>
        <c:scaling>
          <c:orientation val="minMax"/>
          <c:max val="1.0"/>
          <c:min val="0.5"/>
        </c:scaling>
        <c:delete val="0"/>
        <c:axPos val="l"/>
        <c:majorGridlines>
          <c:spPr>
            <a:ln>
              <a:solidFill>
                <a:sysClr val="window" lastClr="FFFFFF">
                  <a:lumMod val="85000"/>
                </a:sysClr>
              </a:solidFill>
            </a:ln>
          </c:spPr>
        </c:majorGridlines>
        <c:title>
          <c:tx>
            <c:rich>
              <a:bodyPr rot="-5400000" vert="horz"/>
              <a:lstStyle/>
              <a:p>
                <a:pPr>
                  <a:defRPr sz="1800">
                    <a:latin typeface="Segoe Condensed"/>
                    <a:cs typeface="Segoe Condensed"/>
                  </a:defRPr>
                </a:pPr>
                <a:r>
                  <a:rPr lang="en-US" sz="1800">
                    <a:latin typeface="Segoe Condensed"/>
                    <a:cs typeface="Segoe Condensed"/>
                  </a:rPr>
                  <a:t>Average</a:t>
                </a:r>
                <a:r>
                  <a:rPr lang="en-US" sz="1800" baseline="0">
                    <a:latin typeface="Segoe Condensed"/>
                    <a:cs typeface="Segoe Condensed"/>
                  </a:rPr>
                  <a:t> Image-level Accuracy (%)</a:t>
                </a:r>
                <a:endParaRPr lang="en-US" sz="1800">
                  <a:latin typeface="Segoe Condensed"/>
                  <a:cs typeface="Segoe Condensed"/>
                </a:endParaRPr>
              </a:p>
            </c:rich>
          </c:tx>
          <c:layout/>
          <c:overlay val="0"/>
        </c:title>
        <c:numFmt formatCode="0%" sourceLinked="0"/>
        <c:majorTickMark val="out"/>
        <c:minorTickMark val="none"/>
        <c:tickLblPos val="nextTo"/>
        <c:txPr>
          <a:bodyPr/>
          <a:lstStyle/>
          <a:p>
            <a:pPr>
              <a:defRPr sz="1800">
                <a:latin typeface="Segoe Condensed"/>
                <a:cs typeface="Segoe Condensed"/>
              </a:defRPr>
            </a:pPr>
            <a:endParaRPr lang="en-US"/>
          </a:p>
        </c:txPr>
        <c:crossAx val="-2112053144"/>
        <c:crosses val="autoZero"/>
        <c:crossBetween val="between"/>
        <c:majorUnit val="0.1"/>
        <c:minorUnit val="0.01"/>
      </c:valAx>
    </c:plotArea>
    <c:plotVisOnly val="1"/>
    <c:dispBlanksAs val="gap"/>
    <c:showDLblsOverMax val="0"/>
  </c:chart>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Multiclass Accuracy</c:v>
                </c:pt>
              </c:strCache>
            </c:strRef>
          </c:tx>
          <c:spPr>
            <a:solidFill>
              <a:srgbClr val="CC0797"/>
            </a:solidFill>
            <a:ln>
              <a:noFill/>
            </a:ln>
            <a:effectLst/>
          </c:spPr>
          <c:invertIfNegative val="0"/>
          <c:dLbls>
            <c:numFmt formatCode="0.0%" sourceLinked="0"/>
            <c:txPr>
              <a:bodyPr/>
              <a:lstStyle/>
              <a:p>
                <a:pPr>
                  <a:defRPr sz="1800">
                    <a:latin typeface="Segoe Condensed"/>
                    <a:cs typeface="Segoe Condensed"/>
                  </a:defRPr>
                </a:pPr>
                <a:endParaRPr lang="en-US"/>
              </a:p>
            </c:txPr>
            <c:showLegendKey val="0"/>
            <c:showVal val="1"/>
            <c:showCatName val="0"/>
            <c:showSerName val="0"/>
            <c:showPercent val="0"/>
            <c:showBubbleSize val="0"/>
            <c:showLeaderLines val="0"/>
          </c:dLbls>
          <c:trendline>
            <c:spPr>
              <a:ln w="76200">
                <a:solidFill>
                  <a:srgbClr val="FEB43C"/>
                </a:solidFill>
                <a:tailEnd type="arrow"/>
              </a:ln>
            </c:spPr>
            <c:trendlineType val="log"/>
            <c:dispRSqr val="0"/>
            <c:dispEq val="0"/>
          </c:trendline>
          <c:cat>
            <c:strRef>
              <c:f>Sheet1!$A$2:$A$6</c:f>
              <c:strCache>
                <c:ptCount val="5"/>
                <c:pt idx="0">
                  <c:v>1 turker (N=28)</c:v>
                </c:pt>
                <c:pt idx="1">
                  <c:v>3 turkers (N=9)</c:v>
                </c:pt>
                <c:pt idx="2">
                  <c:v>5 turkers (N=5)</c:v>
                </c:pt>
                <c:pt idx="3">
                  <c:v>7 turkers (N=4)</c:v>
                </c:pt>
                <c:pt idx="4">
                  <c:v>9 turkers (N=3)</c:v>
                </c:pt>
              </c:strCache>
            </c:strRef>
          </c:cat>
          <c:val>
            <c:numRef>
              <c:f>Sheet1!$B$2:$B$6</c:f>
              <c:numCache>
                <c:formatCode>0.00%</c:formatCode>
                <c:ptCount val="5"/>
                <c:pt idx="0">
                  <c:v>0.783</c:v>
                </c:pt>
                <c:pt idx="1">
                  <c:v>0.838</c:v>
                </c:pt>
                <c:pt idx="2">
                  <c:v>0.868</c:v>
                </c:pt>
                <c:pt idx="3">
                  <c:v>0.866</c:v>
                </c:pt>
                <c:pt idx="4">
                  <c:v>0.879</c:v>
                </c:pt>
              </c:numCache>
            </c:numRef>
          </c:val>
        </c:ser>
        <c:dLbls>
          <c:showLegendKey val="0"/>
          <c:showVal val="0"/>
          <c:showCatName val="0"/>
          <c:showSerName val="0"/>
          <c:showPercent val="0"/>
          <c:showBubbleSize val="0"/>
        </c:dLbls>
        <c:gapWidth val="150"/>
        <c:axId val="-2112162888"/>
        <c:axId val="-2112160056"/>
      </c:barChart>
      <c:catAx>
        <c:axId val="-2112162888"/>
        <c:scaling>
          <c:orientation val="minMax"/>
        </c:scaling>
        <c:delete val="0"/>
        <c:axPos val="b"/>
        <c:majorTickMark val="out"/>
        <c:minorTickMark val="none"/>
        <c:tickLblPos val="nextTo"/>
        <c:txPr>
          <a:bodyPr/>
          <a:lstStyle/>
          <a:p>
            <a:pPr>
              <a:defRPr sz="1800">
                <a:solidFill>
                  <a:srgbClr val="FFFFFF"/>
                </a:solidFill>
                <a:latin typeface="Segoe Condensed"/>
                <a:cs typeface="Segoe Condensed"/>
              </a:defRPr>
            </a:pPr>
            <a:endParaRPr lang="en-US"/>
          </a:p>
        </c:txPr>
        <c:crossAx val="-2112160056"/>
        <c:crosses val="autoZero"/>
        <c:auto val="1"/>
        <c:lblAlgn val="ctr"/>
        <c:lblOffset val="100"/>
        <c:noMultiLvlLbl val="0"/>
      </c:catAx>
      <c:valAx>
        <c:axId val="-2112160056"/>
        <c:scaling>
          <c:orientation val="minMax"/>
          <c:max val="1.0"/>
          <c:min val="0.5"/>
        </c:scaling>
        <c:delete val="0"/>
        <c:axPos val="l"/>
        <c:majorGridlines>
          <c:spPr>
            <a:ln>
              <a:solidFill>
                <a:sysClr val="window" lastClr="FFFFFF">
                  <a:lumMod val="85000"/>
                </a:sysClr>
              </a:solidFill>
            </a:ln>
          </c:spPr>
        </c:majorGridlines>
        <c:title>
          <c:tx>
            <c:rich>
              <a:bodyPr rot="-5400000" vert="horz"/>
              <a:lstStyle/>
              <a:p>
                <a:pPr>
                  <a:defRPr sz="1800">
                    <a:latin typeface="Segoe Condensed"/>
                    <a:cs typeface="Segoe Condensed"/>
                  </a:defRPr>
                </a:pPr>
                <a:r>
                  <a:rPr lang="en-US" sz="1800">
                    <a:latin typeface="Segoe Condensed"/>
                    <a:cs typeface="Segoe Condensed"/>
                  </a:rPr>
                  <a:t>Average</a:t>
                </a:r>
                <a:r>
                  <a:rPr lang="en-US" sz="1800" baseline="0">
                    <a:latin typeface="Segoe Condensed"/>
                    <a:cs typeface="Segoe Condensed"/>
                  </a:rPr>
                  <a:t> Image-level Accuracy (%)</a:t>
                </a:r>
                <a:endParaRPr lang="en-US" sz="1800">
                  <a:latin typeface="Segoe Condensed"/>
                  <a:cs typeface="Segoe Condensed"/>
                </a:endParaRPr>
              </a:p>
            </c:rich>
          </c:tx>
          <c:layout/>
          <c:overlay val="0"/>
        </c:title>
        <c:numFmt formatCode="0%" sourceLinked="0"/>
        <c:majorTickMark val="out"/>
        <c:minorTickMark val="none"/>
        <c:tickLblPos val="nextTo"/>
        <c:txPr>
          <a:bodyPr/>
          <a:lstStyle/>
          <a:p>
            <a:pPr>
              <a:defRPr sz="1800">
                <a:latin typeface="Segoe Condensed"/>
                <a:cs typeface="Segoe Condensed"/>
              </a:defRPr>
            </a:pPr>
            <a:endParaRPr lang="en-US"/>
          </a:p>
        </c:txPr>
        <c:crossAx val="-2112162888"/>
        <c:crosses val="autoZero"/>
        <c:crossBetween val="between"/>
        <c:majorUnit val="0.1"/>
        <c:minorUnit val="0.01"/>
      </c:valAx>
    </c:plotArea>
    <c:plotVisOnly val="1"/>
    <c:dispBlanksAs val="gap"/>
    <c:showDLblsOverMax val="0"/>
  </c:chart>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Multiclass Accuracy</c:v>
                </c:pt>
              </c:strCache>
            </c:strRef>
          </c:tx>
          <c:spPr>
            <a:solidFill>
              <a:srgbClr val="CC0797"/>
            </a:solidFill>
            <a:ln>
              <a:noFill/>
            </a:ln>
            <a:effectLst/>
          </c:spPr>
          <c:invertIfNegative val="0"/>
          <c:dLbls>
            <c:numFmt formatCode="0.0%" sourceLinked="0"/>
            <c:txPr>
              <a:bodyPr/>
              <a:lstStyle/>
              <a:p>
                <a:pPr>
                  <a:defRPr sz="1800">
                    <a:latin typeface="Segoe Condensed"/>
                    <a:cs typeface="Segoe Condensed"/>
                  </a:defRPr>
                </a:pPr>
                <a:endParaRPr lang="en-US"/>
              </a:p>
            </c:txPr>
            <c:showLegendKey val="0"/>
            <c:showVal val="1"/>
            <c:showCatName val="0"/>
            <c:showSerName val="0"/>
            <c:showPercent val="0"/>
            <c:showBubbleSize val="0"/>
            <c:showLeaderLines val="0"/>
          </c:dLbls>
          <c:cat>
            <c:strRef>
              <c:f>Sheet1!$A$2:$A$6</c:f>
              <c:strCache>
                <c:ptCount val="5"/>
                <c:pt idx="0">
                  <c:v>1 turker (N=28)</c:v>
                </c:pt>
                <c:pt idx="1">
                  <c:v>3 turkers (N=9)</c:v>
                </c:pt>
                <c:pt idx="2">
                  <c:v>5 turkers (N=5)</c:v>
                </c:pt>
                <c:pt idx="3">
                  <c:v>7 turkers (N=4)</c:v>
                </c:pt>
                <c:pt idx="4">
                  <c:v>9 turkers (N=3)</c:v>
                </c:pt>
              </c:strCache>
            </c:strRef>
          </c:cat>
          <c:val>
            <c:numRef>
              <c:f>Sheet1!$B$2:$B$6</c:f>
              <c:numCache>
                <c:formatCode>0.00%</c:formatCode>
                <c:ptCount val="5"/>
                <c:pt idx="0">
                  <c:v>0.783</c:v>
                </c:pt>
                <c:pt idx="1">
                  <c:v>0.838</c:v>
                </c:pt>
                <c:pt idx="2">
                  <c:v>0.868</c:v>
                </c:pt>
                <c:pt idx="3">
                  <c:v>0.866</c:v>
                </c:pt>
                <c:pt idx="4">
                  <c:v>0.879</c:v>
                </c:pt>
              </c:numCache>
            </c:numRef>
          </c:val>
        </c:ser>
        <c:dLbls>
          <c:showLegendKey val="0"/>
          <c:showVal val="0"/>
          <c:showCatName val="0"/>
          <c:showSerName val="0"/>
          <c:showPercent val="0"/>
          <c:showBubbleSize val="0"/>
        </c:dLbls>
        <c:gapWidth val="150"/>
        <c:axId val="-2112281864"/>
        <c:axId val="-2112316728"/>
      </c:barChart>
      <c:catAx>
        <c:axId val="-2112281864"/>
        <c:scaling>
          <c:orientation val="minMax"/>
        </c:scaling>
        <c:delete val="0"/>
        <c:axPos val="b"/>
        <c:majorTickMark val="out"/>
        <c:minorTickMark val="none"/>
        <c:tickLblPos val="nextTo"/>
        <c:txPr>
          <a:bodyPr/>
          <a:lstStyle/>
          <a:p>
            <a:pPr>
              <a:defRPr sz="1800">
                <a:solidFill>
                  <a:srgbClr val="FFFFFF"/>
                </a:solidFill>
                <a:latin typeface="Segoe Condensed"/>
                <a:cs typeface="Segoe Condensed"/>
              </a:defRPr>
            </a:pPr>
            <a:endParaRPr lang="en-US"/>
          </a:p>
        </c:txPr>
        <c:crossAx val="-2112316728"/>
        <c:crosses val="autoZero"/>
        <c:auto val="1"/>
        <c:lblAlgn val="ctr"/>
        <c:lblOffset val="100"/>
        <c:noMultiLvlLbl val="0"/>
      </c:catAx>
      <c:valAx>
        <c:axId val="-2112316728"/>
        <c:scaling>
          <c:orientation val="minMax"/>
          <c:max val="1.0"/>
          <c:min val="0.5"/>
        </c:scaling>
        <c:delete val="0"/>
        <c:axPos val="l"/>
        <c:majorGridlines>
          <c:spPr>
            <a:ln>
              <a:solidFill>
                <a:sysClr val="window" lastClr="FFFFFF">
                  <a:lumMod val="85000"/>
                </a:sysClr>
              </a:solidFill>
            </a:ln>
          </c:spPr>
        </c:majorGridlines>
        <c:title>
          <c:tx>
            <c:rich>
              <a:bodyPr rot="-5400000" vert="horz"/>
              <a:lstStyle/>
              <a:p>
                <a:pPr>
                  <a:defRPr sz="1800">
                    <a:latin typeface="Segoe Condensed"/>
                    <a:cs typeface="Segoe Condensed"/>
                  </a:defRPr>
                </a:pPr>
                <a:r>
                  <a:rPr lang="en-US" sz="1800">
                    <a:latin typeface="Segoe Condensed"/>
                    <a:cs typeface="Segoe Condensed"/>
                  </a:rPr>
                  <a:t>Average</a:t>
                </a:r>
                <a:r>
                  <a:rPr lang="en-US" sz="1800" baseline="0">
                    <a:latin typeface="Segoe Condensed"/>
                    <a:cs typeface="Segoe Condensed"/>
                  </a:rPr>
                  <a:t> Image-level Accuracy (%)</a:t>
                </a:r>
                <a:endParaRPr lang="en-US" sz="1800">
                  <a:latin typeface="Segoe Condensed"/>
                  <a:cs typeface="Segoe Condensed"/>
                </a:endParaRPr>
              </a:p>
            </c:rich>
          </c:tx>
          <c:layout/>
          <c:overlay val="0"/>
        </c:title>
        <c:numFmt formatCode="0%" sourceLinked="0"/>
        <c:majorTickMark val="out"/>
        <c:minorTickMark val="none"/>
        <c:tickLblPos val="nextTo"/>
        <c:txPr>
          <a:bodyPr/>
          <a:lstStyle/>
          <a:p>
            <a:pPr>
              <a:defRPr sz="1800">
                <a:latin typeface="Segoe Condensed"/>
                <a:cs typeface="Segoe Condensed"/>
              </a:defRPr>
            </a:pPr>
            <a:endParaRPr lang="en-US"/>
          </a:p>
        </c:txPr>
        <c:crossAx val="-2112281864"/>
        <c:crosses val="autoZero"/>
        <c:crossBetween val="between"/>
        <c:majorUnit val="0.1"/>
        <c:minorUnit val="0.01"/>
      </c:valAx>
    </c:plotArea>
    <c:plotVisOnly val="1"/>
    <c:dispBlanksAs val="gap"/>
    <c:showDLblsOverMax val="0"/>
  </c:chart>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C358BE1-9B37-4D42-B8D9-41BD134E23A7}" type="datetimeFigureOut">
              <a:rPr lang="en-US" smtClean="0"/>
              <a:t>6/3/13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BF67374-AB27-8E42-A2DD-013E15210007}" type="slidenum">
              <a:rPr lang="en-US" smtClean="0"/>
              <a:t>‹#›</a:t>
            </a:fld>
            <a:endParaRPr lang="en-US"/>
          </a:p>
        </p:txBody>
      </p:sp>
    </p:spTree>
    <p:extLst>
      <p:ext uri="{BB962C8B-B14F-4D97-AF65-F5344CB8AC3E}">
        <p14:creationId xmlns:p14="http://schemas.microsoft.com/office/powerpoint/2010/main" val="322441036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996BB56-8E43-3941-83EB-9586E1043EA0}" type="datetimeFigureOut">
              <a:rPr lang="en-US" smtClean="0"/>
              <a:t>6/3/13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1E79E8-F03D-B443-99A5-519506F39B37}" type="slidenum">
              <a:rPr lang="en-US" smtClean="0"/>
              <a:t>‹#›</a:t>
            </a:fld>
            <a:endParaRPr lang="en-US"/>
          </a:p>
        </p:txBody>
      </p:sp>
    </p:spTree>
    <p:extLst>
      <p:ext uri="{BB962C8B-B14F-4D97-AF65-F5344CB8AC3E}">
        <p14:creationId xmlns:p14="http://schemas.microsoft.com/office/powerpoint/2010/main" val="2889052915"/>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Hello.</a:t>
            </a:r>
            <a:r>
              <a:rPr lang="en-US" baseline="0" dirty="0" smtClean="0"/>
              <a:t> I am Kotaro Hara. Today, I will discuss how crowd workers can help make city sidewalk accessible using Google Street View.</a:t>
            </a:r>
          </a:p>
          <a:p>
            <a:endParaRPr lang="en-US" baseline="0" dirty="0" smtClean="0"/>
          </a:p>
          <a:p>
            <a:endParaRPr lang="en-US" baseline="0" dirty="0" smtClean="0"/>
          </a:p>
          <a:p>
            <a:r>
              <a:rPr lang="en-US" baseline="0" dirty="0" smtClean="0"/>
              <a:t>-- Image</a:t>
            </a:r>
          </a:p>
          <a:p>
            <a:r>
              <a:rPr lang="en-US" baseline="0" dirty="0" smtClean="0"/>
              <a:t>Car:</a:t>
            </a:r>
          </a:p>
          <a:p>
            <a:r>
              <a:rPr lang="en-US" dirty="0" smtClean="0"/>
              <a:t>https://</a:t>
            </a:r>
            <a:r>
              <a:rPr lang="en-US" dirty="0" err="1" smtClean="0"/>
              <a:t>www.google.com</a:t>
            </a:r>
            <a:r>
              <a:rPr lang="en-US" dirty="0" smtClean="0"/>
              <a:t>/</a:t>
            </a:r>
            <a:r>
              <a:rPr lang="en-US" dirty="0" err="1" smtClean="0"/>
              <a:t>url?sa</a:t>
            </a:r>
            <a:r>
              <a:rPr lang="en-US" dirty="0" smtClean="0"/>
              <a:t>=</a:t>
            </a:r>
            <a:r>
              <a:rPr lang="en-US" dirty="0" err="1" smtClean="0"/>
              <a:t>i&amp;rct</a:t>
            </a:r>
            <a:r>
              <a:rPr lang="en-US" dirty="0" smtClean="0"/>
              <a:t>=</a:t>
            </a:r>
            <a:r>
              <a:rPr lang="en-US" dirty="0" err="1" smtClean="0"/>
              <a:t>j&amp;q</a:t>
            </a:r>
            <a:r>
              <a:rPr lang="en-US" dirty="0" smtClean="0"/>
              <a:t>=&amp;</a:t>
            </a:r>
            <a:r>
              <a:rPr lang="en-US" dirty="0" err="1" smtClean="0"/>
              <a:t>esrc</a:t>
            </a:r>
            <a:r>
              <a:rPr lang="en-US" dirty="0" smtClean="0"/>
              <a:t>=</a:t>
            </a:r>
            <a:r>
              <a:rPr lang="en-US" dirty="0" err="1" smtClean="0"/>
              <a:t>s&amp;source</a:t>
            </a:r>
            <a:r>
              <a:rPr lang="en-US" dirty="0" smtClean="0"/>
              <a:t>=</a:t>
            </a:r>
            <a:r>
              <a:rPr lang="en-US" dirty="0" err="1" smtClean="0"/>
              <a:t>images&amp;cd</a:t>
            </a:r>
            <a:r>
              <a:rPr lang="en-US" dirty="0" smtClean="0"/>
              <a:t>=&amp;cad=</a:t>
            </a:r>
            <a:r>
              <a:rPr lang="en-US" dirty="0" err="1" smtClean="0"/>
              <a:t>rja&amp;docid</a:t>
            </a:r>
            <a:r>
              <a:rPr lang="en-US" dirty="0" smtClean="0"/>
              <a:t>=hMmlIMwz6EcEnM&amp;tbnid=M4Qd86f2loUeBM:&amp;</a:t>
            </a:r>
            <a:r>
              <a:rPr lang="en-US" dirty="0" err="1" smtClean="0"/>
              <a:t>ved</a:t>
            </a:r>
            <a:r>
              <a:rPr lang="en-US" dirty="0" smtClean="0"/>
              <a:t>=0CAUQjRw&amp;url=http%3A%2F%2Fwww.iconfinder.com%2Ficondetails%2F67680%2F24%2F&amp;ei=f0t4Ub_WNazq0QG66YHoBw&amp;bvm=bv.45645796,d.dmQ&amp;psig=AFQjCNFAft0XdYkKc7503xrbJpmHxelgmA&amp;ust=1366924526438414</a:t>
            </a:r>
            <a:endParaRPr lang="en-US" dirty="0"/>
          </a:p>
        </p:txBody>
      </p:sp>
      <p:sp>
        <p:nvSpPr>
          <p:cNvPr id="4" name="Slide Number Placeholder 3"/>
          <p:cNvSpPr>
            <a:spLocks noGrp="1"/>
          </p:cNvSpPr>
          <p:nvPr>
            <p:ph type="sldNum" sz="quarter" idx="10"/>
          </p:nvPr>
        </p:nvSpPr>
        <p:spPr/>
        <p:txBody>
          <a:bodyPr/>
          <a:lstStyle/>
          <a:p>
            <a:fld id="{CB1E79E8-F03D-B443-99A5-519506F39B37}" type="slidenum">
              <a:rPr lang="en-US" smtClean="0"/>
              <a:t>1</a:t>
            </a:fld>
            <a:endParaRPr lang="en-US"/>
          </a:p>
        </p:txBody>
      </p:sp>
    </p:spTree>
    <p:extLst>
      <p:ext uri="{BB962C8B-B14F-4D97-AF65-F5344CB8AC3E}">
        <p14:creationId xmlns:p14="http://schemas.microsoft.com/office/powerpoint/2010/main" val="28149084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Let’s talk about background</a:t>
            </a:r>
          </a:p>
        </p:txBody>
      </p:sp>
      <p:sp>
        <p:nvSpPr>
          <p:cNvPr id="4" name="Slide Number Placeholder 3"/>
          <p:cNvSpPr>
            <a:spLocks noGrp="1"/>
          </p:cNvSpPr>
          <p:nvPr>
            <p:ph type="sldNum" sz="quarter" idx="10"/>
          </p:nvPr>
        </p:nvSpPr>
        <p:spPr/>
        <p:txBody>
          <a:bodyPr/>
          <a:lstStyle/>
          <a:p>
            <a:fld id="{CB1E79E8-F03D-B443-99A5-519506F39B37}"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24618458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CB1E79E8-F03D-B443-99A5-519506F39B37}"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24618458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Traditionally,</a:t>
            </a:r>
            <a:r>
              <a:rPr lang="en-US" sz="1200" kern="1200" baseline="0" dirty="0" smtClean="0">
                <a:solidFill>
                  <a:schemeClr val="tx1"/>
                </a:solidFill>
                <a:effectLst/>
                <a:latin typeface="+mn-lt"/>
                <a:ea typeface="+mn-ea"/>
                <a:cs typeface="+mn-cs"/>
              </a:rPr>
              <a:t> street physical street audits are conducted by governments or community organizations. In some cases</a:t>
            </a:r>
            <a:r>
              <a:rPr lang="en-US" sz="1200" kern="1200" dirty="0" smtClean="0">
                <a:solidFill>
                  <a:schemeClr val="tx1"/>
                </a:solidFill>
                <a:effectLst/>
                <a:latin typeface="+mn-lt"/>
                <a:ea typeface="+mn-ea"/>
                <a:cs typeface="+mn-cs"/>
              </a:rPr>
              <a:t> this also include sidewalk walkability assessment. Although</a:t>
            </a:r>
            <a:r>
              <a:rPr lang="en-US" sz="1200" kern="1200" baseline="0" dirty="0" smtClean="0">
                <a:solidFill>
                  <a:schemeClr val="tx1"/>
                </a:solidFill>
                <a:effectLst/>
                <a:latin typeface="+mn-lt"/>
                <a:ea typeface="+mn-ea"/>
                <a:cs typeface="+mn-cs"/>
              </a:rPr>
              <a:t> the data collected are high quality and can be treated as golden standard</a:t>
            </a:r>
            <a:r>
              <a:rPr lang="en-US" sz="1200" kern="1200" dirty="0" smtClean="0">
                <a:solidFill>
                  <a:schemeClr val="tx1"/>
                </a:solidFill>
                <a:effectLst/>
                <a:latin typeface="+mn-lt"/>
                <a:ea typeface="+mn-ea"/>
                <a:cs typeface="+mn-cs"/>
              </a:rPr>
              <a:t>, these</a:t>
            </a:r>
            <a:r>
              <a:rPr lang="en-US" sz="1200" kern="1200" baseline="0" dirty="0" smtClean="0">
                <a:solidFill>
                  <a:schemeClr val="tx1"/>
                </a:solidFill>
                <a:effectLst/>
                <a:latin typeface="+mn-lt"/>
                <a:ea typeface="+mn-ea"/>
                <a:cs typeface="+mn-cs"/>
              </a:rPr>
              <a:t> methods that require auditors to be on site </a:t>
            </a:r>
            <a:r>
              <a:rPr lang="en-US" sz="1200" kern="1200" dirty="0" smtClean="0">
                <a:solidFill>
                  <a:schemeClr val="tx1"/>
                </a:solidFill>
                <a:effectLst/>
                <a:latin typeface="+mn-lt"/>
                <a:ea typeface="+mn-ea"/>
                <a:cs typeface="+mn-cs"/>
              </a:rPr>
              <a:t>are often time-consuming and expensive.</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CB1E79E8-F03D-B443-99A5-519506F39B37}" type="slidenum">
              <a:rPr lang="en-US" smtClean="0"/>
              <a:t>12</a:t>
            </a:fld>
            <a:endParaRPr lang="en-US"/>
          </a:p>
        </p:txBody>
      </p:sp>
    </p:spTree>
    <p:extLst>
      <p:ext uri="{BB962C8B-B14F-4D97-AF65-F5344CB8AC3E}">
        <p14:creationId xmlns:p14="http://schemas.microsoft.com/office/powerpoint/2010/main" val="24618458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mitigate this drawback,</a:t>
            </a:r>
            <a:r>
              <a:rPr lang="en-US" baseline="0" dirty="0" smtClean="0"/>
              <a:t> researchers employed techniques such as </a:t>
            </a:r>
            <a:r>
              <a:rPr lang="en-US" dirty="0" smtClean="0"/>
              <a:t>use of omnidirectional</a:t>
            </a:r>
            <a:r>
              <a:rPr lang="en-US" baseline="0" dirty="0" smtClean="0"/>
              <a:t> streetscape imagery like Google Street View to assess the city environment.</a:t>
            </a:r>
            <a:endParaRPr lang="en-US" dirty="0"/>
          </a:p>
        </p:txBody>
      </p:sp>
      <p:sp>
        <p:nvSpPr>
          <p:cNvPr id="4" name="Slide Number Placeholder 3"/>
          <p:cNvSpPr>
            <a:spLocks noGrp="1"/>
          </p:cNvSpPr>
          <p:nvPr>
            <p:ph type="sldNum" sz="quarter" idx="10"/>
          </p:nvPr>
        </p:nvSpPr>
        <p:spPr/>
        <p:txBody>
          <a:bodyPr/>
          <a:lstStyle/>
          <a:p>
            <a:fld id="{CB1E79E8-F03D-B443-99A5-519506F39B37}" type="slidenum">
              <a:rPr lang="en-US" smtClean="0"/>
              <a:t>13</a:t>
            </a:fld>
            <a:endParaRPr lang="en-US"/>
          </a:p>
        </p:txBody>
      </p:sp>
    </p:spTree>
    <p:extLst>
      <p:ext uri="{BB962C8B-B14F-4D97-AF65-F5344CB8AC3E}">
        <p14:creationId xmlns:p14="http://schemas.microsoft.com/office/powerpoint/2010/main" val="11605563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They reported high agreement between the Street View virtual audit data and the physical audit data.</a:t>
            </a:r>
            <a:endParaRPr lang="en-US" dirty="0"/>
          </a:p>
        </p:txBody>
      </p:sp>
      <p:sp>
        <p:nvSpPr>
          <p:cNvPr id="4" name="Slide Number Placeholder 3"/>
          <p:cNvSpPr>
            <a:spLocks noGrp="1"/>
          </p:cNvSpPr>
          <p:nvPr>
            <p:ph type="sldNum" sz="quarter" idx="10"/>
          </p:nvPr>
        </p:nvSpPr>
        <p:spPr/>
        <p:txBody>
          <a:bodyPr/>
          <a:lstStyle/>
          <a:p>
            <a:fld id="{CB1E79E8-F03D-B443-99A5-519506F39B37}" type="slidenum">
              <a:rPr lang="en-US" smtClean="0"/>
              <a:t>14</a:t>
            </a:fld>
            <a:endParaRPr lang="en-US"/>
          </a:p>
        </p:txBody>
      </p:sp>
    </p:spTree>
    <p:extLst>
      <p:ext uri="{BB962C8B-B14F-4D97-AF65-F5344CB8AC3E}">
        <p14:creationId xmlns:p14="http://schemas.microsoft.com/office/powerpoint/2010/main" val="24209254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 key point for us is that they’ve found a high-level of concordance between physical audits and street-view based audits. This is important for us because Street View images can sometimes be old.</a:t>
            </a:r>
            <a:endParaRPr lang="en-US" dirty="0"/>
          </a:p>
        </p:txBody>
      </p:sp>
      <p:sp>
        <p:nvSpPr>
          <p:cNvPr id="4" name="Slide Number Placeholder 3"/>
          <p:cNvSpPr>
            <a:spLocks noGrp="1"/>
          </p:cNvSpPr>
          <p:nvPr>
            <p:ph type="sldNum" sz="quarter" idx="10"/>
          </p:nvPr>
        </p:nvSpPr>
        <p:spPr/>
        <p:txBody>
          <a:bodyPr/>
          <a:lstStyle/>
          <a:p>
            <a:fld id="{CB1E79E8-F03D-B443-99A5-519506F39B37}" type="slidenum">
              <a:rPr lang="en-US" smtClean="0"/>
              <a:t>15</a:t>
            </a:fld>
            <a:endParaRPr lang="en-US"/>
          </a:p>
        </p:txBody>
      </p:sp>
    </p:spTree>
    <p:extLst>
      <p:ext uri="{BB962C8B-B14F-4D97-AF65-F5344CB8AC3E}">
        <p14:creationId xmlns:p14="http://schemas.microsoft.com/office/powerpoint/2010/main" val="29083090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a:t>
            </a:r>
            <a:r>
              <a:rPr lang="en-US" baseline="0" dirty="0" smtClean="0"/>
              <a:t> needed to know what constitute sidewalk accessibility problems to build a labeling interface. </a:t>
            </a:r>
            <a:r>
              <a:rPr lang="en-US" dirty="0" smtClean="0"/>
              <a:t>We consulted multiple</a:t>
            </a:r>
            <a:r>
              <a:rPr lang="en-US" baseline="0" dirty="0" smtClean="0"/>
              <a:t> accessibility guidelines and previous research. They</a:t>
            </a:r>
            <a:r>
              <a:rPr lang="en-US" dirty="0" smtClean="0"/>
              <a:t> suggest problems </a:t>
            </a:r>
            <a:r>
              <a:rPr lang="en-US" dirty="0" smtClean="0"/>
              <a:t>like</a:t>
            </a:r>
            <a:endParaRPr lang="en-US" baseline="0" dirty="0" smtClean="0"/>
          </a:p>
        </p:txBody>
      </p:sp>
      <p:sp>
        <p:nvSpPr>
          <p:cNvPr id="4" name="Slide Number Placeholder 3"/>
          <p:cNvSpPr>
            <a:spLocks noGrp="1"/>
          </p:cNvSpPr>
          <p:nvPr>
            <p:ph type="sldNum" sz="quarter" idx="10"/>
          </p:nvPr>
        </p:nvSpPr>
        <p:spPr/>
        <p:txBody>
          <a:bodyPr/>
          <a:lstStyle/>
          <a:p>
            <a:fld id="{CB1E79E8-F03D-B443-99A5-519506F39B37}" type="slidenum">
              <a:rPr lang="en-US" smtClean="0"/>
              <a:t>16</a:t>
            </a:fld>
            <a:endParaRPr lang="en-US"/>
          </a:p>
        </p:txBody>
      </p:sp>
    </p:spTree>
    <p:extLst>
      <p:ext uri="{BB962C8B-B14F-4D97-AF65-F5344CB8AC3E}">
        <p14:creationId xmlns:p14="http://schemas.microsoft.com/office/powerpoint/2010/main" val="28616660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missing curb </a:t>
            </a:r>
            <a:r>
              <a:rPr lang="en-US" baseline="0" dirty="0" smtClean="0"/>
              <a:t>ramp</a:t>
            </a:r>
            <a:endParaRPr lang="en-US" dirty="0" smtClean="0"/>
          </a:p>
        </p:txBody>
      </p:sp>
      <p:sp>
        <p:nvSpPr>
          <p:cNvPr id="4" name="Slide Number Placeholder 3"/>
          <p:cNvSpPr>
            <a:spLocks noGrp="1"/>
          </p:cNvSpPr>
          <p:nvPr>
            <p:ph type="sldNum" sz="quarter" idx="10"/>
          </p:nvPr>
        </p:nvSpPr>
        <p:spPr/>
        <p:txBody>
          <a:bodyPr/>
          <a:lstStyle/>
          <a:p>
            <a:fld id="{CB1E79E8-F03D-B443-99A5-519506F39B37}" type="slidenum">
              <a:rPr lang="en-US" smtClean="0"/>
              <a:t>17</a:t>
            </a:fld>
            <a:endParaRPr lang="en-US"/>
          </a:p>
        </p:txBody>
      </p:sp>
    </p:spTree>
    <p:extLst>
      <p:ext uri="{BB962C8B-B14F-4D97-AF65-F5344CB8AC3E}">
        <p14:creationId xmlns:p14="http://schemas.microsoft.com/office/powerpoint/2010/main" val="24143628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Object in</a:t>
            </a:r>
            <a:r>
              <a:rPr lang="en-US" baseline="0" dirty="0" smtClean="0"/>
              <a:t> path</a:t>
            </a:r>
            <a:endParaRPr lang="en-US" dirty="0"/>
          </a:p>
        </p:txBody>
      </p:sp>
      <p:sp>
        <p:nvSpPr>
          <p:cNvPr id="4" name="Slide Number Placeholder 3"/>
          <p:cNvSpPr>
            <a:spLocks noGrp="1"/>
          </p:cNvSpPr>
          <p:nvPr>
            <p:ph type="sldNum" sz="quarter" idx="10"/>
          </p:nvPr>
        </p:nvSpPr>
        <p:spPr/>
        <p:txBody>
          <a:bodyPr/>
          <a:lstStyle/>
          <a:p>
            <a:fld id="{CB1E79E8-F03D-B443-99A5-519506F39B37}" type="slidenum">
              <a:rPr lang="en-US" smtClean="0"/>
              <a:t>18</a:t>
            </a:fld>
            <a:endParaRPr lang="en-US"/>
          </a:p>
        </p:txBody>
      </p:sp>
    </p:spTree>
    <p:extLst>
      <p:ext uri="{BB962C8B-B14F-4D97-AF65-F5344CB8AC3E}">
        <p14:creationId xmlns:p14="http://schemas.microsoft.com/office/powerpoint/2010/main" val="14850902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Surface</a:t>
            </a:r>
            <a:r>
              <a:rPr lang="en-US" baseline="0" dirty="0" smtClean="0"/>
              <a:t> problem</a:t>
            </a:r>
            <a:endParaRPr lang="en-US" dirty="0"/>
          </a:p>
        </p:txBody>
      </p:sp>
      <p:sp>
        <p:nvSpPr>
          <p:cNvPr id="4" name="Slide Number Placeholder 3"/>
          <p:cNvSpPr>
            <a:spLocks noGrp="1"/>
          </p:cNvSpPr>
          <p:nvPr>
            <p:ph type="sldNum" sz="quarter" idx="10"/>
          </p:nvPr>
        </p:nvSpPr>
        <p:spPr/>
        <p:txBody>
          <a:bodyPr/>
          <a:lstStyle/>
          <a:p>
            <a:fld id="{CB1E79E8-F03D-B443-99A5-519506F39B37}" type="slidenum">
              <a:rPr lang="en-US" smtClean="0"/>
              <a:t>19</a:t>
            </a:fld>
            <a:endParaRPr lang="en-US"/>
          </a:p>
        </p:txBody>
      </p:sp>
    </p:spTree>
    <p:extLst>
      <p:ext uri="{BB962C8B-B14F-4D97-AF65-F5344CB8AC3E}">
        <p14:creationId xmlns:p14="http://schemas.microsoft.com/office/powerpoint/2010/main" val="24815112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want to start with a story…</a:t>
            </a:r>
          </a:p>
        </p:txBody>
      </p:sp>
      <p:sp>
        <p:nvSpPr>
          <p:cNvPr id="4" name="Slide Number Placeholder 3"/>
          <p:cNvSpPr>
            <a:spLocks noGrp="1"/>
          </p:cNvSpPr>
          <p:nvPr>
            <p:ph type="sldNum" sz="quarter" idx="10"/>
          </p:nvPr>
        </p:nvSpPr>
        <p:spPr/>
        <p:txBody>
          <a:bodyPr/>
          <a:lstStyle/>
          <a:p>
            <a:fld id="{CB1E79E8-F03D-B443-99A5-519506F39B37}" type="slidenum">
              <a:rPr lang="en-US" smtClean="0"/>
              <a:t>2</a:t>
            </a:fld>
            <a:endParaRPr lang="en-US"/>
          </a:p>
        </p:txBody>
      </p:sp>
    </p:spTree>
    <p:extLst>
      <p:ext uri="{BB962C8B-B14F-4D97-AF65-F5344CB8AC3E}">
        <p14:creationId xmlns:p14="http://schemas.microsoft.com/office/powerpoint/2010/main" val="1083810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Prematurely ending sidewalks</a:t>
            </a:r>
            <a:r>
              <a:rPr lang="en-US" baseline="0" dirty="0" smtClean="0"/>
              <a:t> impede wheelchair users way</a:t>
            </a:r>
            <a:r>
              <a:rPr lang="en-US" dirty="0" smtClean="0"/>
              <a:t>.</a:t>
            </a:r>
            <a:endParaRPr lang="en-US" dirty="0"/>
          </a:p>
        </p:txBody>
      </p:sp>
      <p:sp>
        <p:nvSpPr>
          <p:cNvPr id="4" name="Slide Number Placeholder 3"/>
          <p:cNvSpPr>
            <a:spLocks noGrp="1"/>
          </p:cNvSpPr>
          <p:nvPr>
            <p:ph type="sldNum" sz="quarter" idx="10"/>
          </p:nvPr>
        </p:nvSpPr>
        <p:spPr/>
        <p:txBody>
          <a:bodyPr/>
          <a:lstStyle/>
          <a:p>
            <a:fld id="{CB1E79E8-F03D-B443-99A5-519506F39B37}" type="slidenum">
              <a:rPr lang="en-US" smtClean="0"/>
              <a:t>20</a:t>
            </a:fld>
            <a:endParaRPr lang="en-US"/>
          </a:p>
        </p:txBody>
      </p:sp>
    </p:spTree>
    <p:extLst>
      <p:ext uri="{BB962C8B-B14F-4D97-AF65-F5344CB8AC3E}">
        <p14:creationId xmlns:p14="http://schemas.microsoft.com/office/powerpoint/2010/main" val="4473209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a:t>
            </a:r>
            <a:r>
              <a:rPr lang="en-US" baseline="0" dirty="0" smtClean="0"/>
              <a:t>our interface, we also allowed turkers to categorize a problem as “other” and asked them to come up with a new category.</a:t>
            </a:r>
            <a:endParaRPr lang="en-US" dirty="0"/>
          </a:p>
        </p:txBody>
      </p:sp>
      <p:sp>
        <p:nvSpPr>
          <p:cNvPr id="4" name="Slide Number Placeholder 3"/>
          <p:cNvSpPr>
            <a:spLocks noGrp="1"/>
          </p:cNvSpPr>
          <p:nvPr>
            <p:ph type="sldNum" sz="quarter" idx="10"/>
          </p:nvPr>
        </p:nvSpPr>
        <p:spPr/>
        <p:txBody>
          <a:bodyPr/>
          <a:lstStyle/>
          <a:p>
            <a:fld id="{CB1E79E8-F03D-B443-99A5-519506F39B37}" type="slidenum">
              <a:rPr lang="en-US" smtClean="0"/>
              <a:t>21</a:t>
            </a:fld>
            <a:endParaRPr lang="en-US"/>
          </a:p>
        </p:txBody>
      </p:sp>
    </p:spTree>
    <p:extLst>
      <p:ext uri="{BB962C8B-B14F-4D97-AF65-F5344CB8AC3E}">
        <p14:creationId xmlns:p14="http://schemas.microsoft.com/office/powerpoint/2010/main" val="4473209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B1E79E8-F03D-B443-99A5-519506F39B37}" type="slidenum">
              <a:rPr lang="en-US" smtClean="0"/>
              <a:t>22</a:t>
            </a:fld>
            <a:endParaRPr lang="en-US"/>
          </a:p>
        </p:txBody>
      </p:sp>
    </p:spTree>
    <p:extLst>
      <p:ext uri="{BB962C8B-B14F-4D97-AF65-F5344CB8AC3E}">
        <p14:creationId xmlns:p14="http://schemas.microsoft.com/office/powerpoint/2010/main" val="35853673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For the study,</a:t>
            </a:r>
            <a:r>
              <a:rPr lang="en-US" baseline="0" dirty="0" smtClean="0"/>
              <a:t> w</a:t>
            </a:r>
            <a:r>
              <a:rPr lang="en-US" dirty="0" smtClean="0"/>
              <a:t>e hired crowd workers from Amazon</a:t>
            </a:r>
            <a:r>
              <a:rPr lang="en-US" baseline="0" dirty="0" smtClean="0"/>
              <a:t> Mechanical Turk to perform the sidewalk auditing task.  Amazon Mechanical Turk is an online labor market where you can hire workers to complete small tasks. </a:t>
            </a:r>
            <a:endParaRPr lang="en-US" dirty="0" smtClean="0"/>
          </a:p>
        </p:txBody>
      </p:sp>
      <p:sp>
        <p:nvSpPr>
          <p:cNvPr id="4" name="Slide Number Placeholder 3"/>
          <p:cNvSpPr>
            <a:spLocks noGrp="1"/>
          </p:cNvSpPr>
          <p:nvPr>
            <p:ph type="sldNum" sz="quarter" idx="10"/>
          </p:nvPr>
        </p:nvSpPr>
        <p:spPr/>
        <p:txBody>
          <a:bodyPr/>
          <a:lstStyle/>
          <a:p>
            <a:fld id="{CB1E79E8-F03D-B443-99A5-519506F39B37}" type="slidenum">
              <a:rPr lang="en-US" smtClean="0"/>
              <a:t>23</a:t>
            </a:fld>
            <a:endParaRPr lang="en-US"/>
          </a:p>
        </p:txBody>
      </p:sp>
    </p:spTree>
    <p:extLst>
      <p:ext uri="{BB962C8B-B14F-4D97-AF65-F5344CB8AC3E}">
        <p14:creationId xmlns:p14="http://schemas.microsoft.com/office/powerpoint/2010/main" val="35853673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remember,</a:t>
            </a:r>
            <a:r>
              <a:rPr lang="en-US" baseline="0" dirty="0" smtClean="0"/>
              <a:t> there are two issues. Can we use Street View to assess sidewalk accessibility problem? Can crowd workers do this? </a:t>
            </a:r>
            <a:endParaRPr lang="en-US" dirty="0"/>
          </a:p>
        </p:txBody>
      </p:sp>
      <p:sp>
        <p:nvSpPr>
          <p:cNvPr id="4" name="Slide Number Placeholder 3"/>
          <p:cNvSpPr>
            <a:spLocks noGrp="1"/>
          </p:cNvSpPr>
          <p:nvPr>
            <p:ph type="sldNum" sz="quarter" idx="10"/>
          </p:nvPr>
        </p:nvSpPr>
        <p:spPr/>
        <p:txBody>
          <a:bodyPr/>
          <a:lstStyle/>
          <a:p>
            <a:fld id="{CB1E79E8-F03D-B443-99A5-519506F39B37}" type="slidenum">
              <a:rPr lang="en-US" smtClean="0"/>
              <a:t>24</a:t>
            </a:fld>
            <a:endParaRPr lang="en-US"/>
          </a:p>
        </p:txBody>
      </p:sp>
    </p:spTree>
    <p:extLst>
      <p:ext uri="{BB962C8B-B14F-4D97-AF65-F5344CB8AC3E}">
        <p14:creationId xmlns:p14="http://schemas.microsoft.com/office/powerpoint/2010/main" val="5219970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a:t>
            </a:r>
            <a:r>
              <a:rPr lang="en-US" baseline="0" dirty="0" smtClean="0"/>
              <a:t> investigate this question, we broke it down into 3 parts.</a:t>
            </a:r>
            <a:endParaRPr lang="en-US" dirty="0"/>
          </a:p>
        </p:txBody>
      </p:sp>
      <p:sp>
        <p:nvSpPr>
          <p:cNvPr id="4" name="Slide Number Placeholder 3"/>
          <p:cNvSpPr>
            <a:spLocks noGrp="1"/>
          </p:cNvSpPr>
          <p:nvPr>
            <p:ph type="sldNum" sz="quarter" idx="10"/>
          </p:nvPr>
        </p:nvSpPr>
        <p:spPr/>
        <p:txBody>
          <a:bodyPr/>
          <a:lstStyle/>
          <a:p>
            <a:fld id="{CB1E79E8-F03D-B443-99A5-519506F39B37}" type="slidenum">
              <a:rPr lang="en-US" smtClean="0"/>
              <a:t>25</a:t>
            </a:fld>
            <a:endParaRPr lang="en-US"/>
          </a:p>
        </p:txBody>
      </p:sp>
    </p:spTree>
    <p:extLst>
      <p:ext uri="{BB962C8B-B14F-4D97-AF65-F5344CB8AC3E}">
        <p14:creationId xmlns:p14="http://schemas.microsoft.com/office/powerpoint/2010/main" val="5219970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First, we studied if motivated workers can correctly identify sidewalk accessibility problems using Street View images and our tool.</a:t>
            </a:r>
            <a:endParaRPr lang="en-US" dirty="0"/>
          </a:p>
        </p:txBody>
      </p:sp>
      <p:sp>
        <p:nvSpPr>
          <p:cNvPr id="4" name="Slide Number Placeholder 3"/>
          <p:cNvSpPr>
            <a:spLocks noGrp="1"/>
          </p:cNvSpPr>
          <p:nvPr>
            <p:ph type="sldNum" sz="quarter" idx="10"/>
          </p:nvPr>
        </p:nvSpPr>
        <p:spPr/>
        <p:txBody>
          <a:bodyPr/>
          <a:lstStyle/>
          <a:p>
            <a:fld id="{CB1E79E8-F03D-B443-99A5-519506F39B37}" type="slidenum">
              <a:rPr lang="en-US" smtClean="0"/>
              <a:t>26</a:t>
            </a:fld>
            <a:endParaRPr lang="en-US"/>
          </a:p>
        </p:txBody>
      </p:sp>
    </p:spTree>
    <p:extLst>
      <p:ext uri="{BB962C8B-B14F-4D97-AF65-F5344CB8AC3E}">
        <p14:creationId xmlns:p14="http://schemas.microsoft.com/office/powerpoint/2010/main" val="17123268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 the</a:t>
            </a:r>
            <a:r>
              <a:rPr lang="en-US" baseline="0" dirty="0" smtClean="0"/>
              <a:t> audience the question.</a:t>
            </a:r>
            <a:endParaRPr lang="en-US" baseline="0" dirty="0" smtClean="0"/>
          </a:p>
        </p:txBody>
      </p:sp>
      <p:sp>
        <p:nvSpPr>
          <p:cNvPr id="4" name="Slide Number Placeholder 3"/>
          <p:cNvSpPr>
            <a:spLocks noGrp="1"/>
          </p:cNvSpPr>
          <p:nvPr>
            <p:ph type="sldNum" sz="quarter" idx="10"/>
          </p:nvPr>
        </p:nvSpPr>
        <p:spPr/>
        <p:txBody>
          <a:bodyPr/>
          <a:lstStyle/>
          <a:p>
            <a:fld id="{7C1563C4-B7AD-754B-8516-962414F89EB9}" type="slidenum">
              <a:rPr lang="en-US" smtClean="0">
                <a:solidFill>
                  <a:prstClr val="black"/>
                </a:solidFill>
                <a:latin typeface="Calibri"/>
              </a:rPr>
              <a:pPr/>
              <a:t>27</a:t>
            </a:fld>
            <a:endParaRPr lang="en-US">
              <a:solidFill>
                <a:prstClr val="black"/>
              </a:solidFill>
              <a:latin typeface="Calibri"/>
            </a:endParaRPr>
          </a:p>
        </p:txBody>
      </p:sp>
    </p:spTree>
    <p:extLst>
      <p:ext uri="{BB962C8B-B14F-4D97-AF65-F5344CB8AC3E}">
        <p14:creationId xmlns:p14="http://schemas.microsoft.com/office/powerpoint/2010/main" val="41416228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We asked three members of our research team the same question to see if they can find and label problems consistently. I will show you how researchers performed the task and will track what labels researchers provided on the table on the top-right corner</a:t>
            </a:r>
            <a:endParaRPr lang="en-US" dirty="0"/>
          </a:p>
        </p:txBody>
      </p:sp>
      <p:sp>
        <p:nvSpPr>
          <p:cNvPr id="4" name="Slide Number Placeholder 3"/>
          <p:cNvSpPr>
            <a:spLocks noGrp="1"/>
          </p:cNvSpPr>
          <p:nvPr>
            <p:ph type="sldNum" sz="quarter" idx="10"/>
          </p:nvPr>
        </p:nvSpPr>
        <p:spPr/>
        <p:txBody>
          <a:bodyPr/>
          <a:lstStyle/>
          <a:p>
            <a:fld id="{7C1563C4-B7AD-754B-8516-962414F89EB9}" type="slidenum">
              <a:rPr lang="en-US" smtClean="0">
                <a:solidFill>
                  <a:prstClr val="black"/>
                </a:solidFill>
                <a:latin typeface="Calibri"/>
              </a:rPr>
              <a:pPr/>
              <a:t>28</a:t>
            </a:fld>
            <a:endParaRPr lang="en-US">
              <a:solidFill>
                <a:prstClr val="black"/>
              </a:solidFill>
              <a:latin typeface="Calibri"/>
            </a:endParaRPr>
          </a:p>
        </p:txBody>
      </p:sp>
    </p:spTree>
    <p:extLst>
      <p:ext uri="{BB962C8B-B14F-4D97-AF65-F5344CB8AC3E}">
        <p14:creationId xmlns:p14="http://schemas.microsoft.com/office/powerpoint/2010/main" val="41416228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There are 5 problem categories, but to keep it simple for this presentation, I will only show you labels for Object in Path and Curb Ramp Missing for now.</a:t>
            </a:r>
            <a:endParaRPr lang="en-US" dirty="0"/>
          </a:p>
        </p:txBody>
      </p:sp>
      <p:sp>
        <p:nvSpPr>
          <p:cNvPr id="4" name="Slide Number Placeholder 3"/>
          <p:cNvSpPr>
            <a:spLocks noGrp="1"/>
          </p:cNvSpPr>
          <p:nvPr>
            <p:ph type="sldNum" sz="quarter" idx="10"/>
          </p:nvPr>
        </p:nvSpPr>
        <p:spPr/>
        <p:txBody>
          <a:bodyPr/>
          <a:lstStyle/>
          <a:p>
            <a:fld id="{7C1563C4-B7AD-754B-8516-962414F89EB9}" type="slidenum">
              <a:rPr lang="en-US" smtClean="0">
                <a:solidFill>
                  <a:prstClr val="black"/>
                </a:solidFill>
                <a:latin typeface="Calibri"/>
              </a:rPr>
              <a:pPr/>
              <a:t>29</a:t>
            </a:fld>
            <a:endParaRPr lang="en-US">
              <a:solidFill>
                <a:prstClr val="black"/>
              </a:solidFill>
              <a:latin typeface="Calibri"/>
            </a:endParaRPr>
          </a:p>
        </p:txBody>
      </p:sp>
    </p:spTree>
    <p:extLst>
      <p:ext uri="{BB962C8B-B14F-4D97-AF65-F5344CB8AC3E}">
        <p14:creationId xmlns:p14="http://schemas.microsoft.com/office/powerpoint/2010/main" val="41416228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Imagine</a:t>
            </a:r>
            <a:r>
              <a:rPr lang="en-US" baseline="0" dirty="0" smtClean="0"/>
              <a:t> that you and a friend are on a walk. You’re both somewhat unfamiliar with the area.</a:t>
            </a:r>
          </a:p>
          <a:p>
            <a:r>
              <a:rPr lang="en-US" baseline="0" dirty="0" smtClean="0"/>
              <a:t>Suddenly, in the middle of the sidewalk, you encounter a fire hydrant</a:t>
            </a:r>
          </a:p>
          <a:p>
            <a:endParaRPr lang="en-US" baseline="0" dirty="0" smtClean="0"/>
          </a:p>
          <a:p>
            <a:r>
              <a:rPr lang="en-US" baseline="0" dirty="0" smtClean="0"/>
              <a:t>-- Image Reference</a:t>
            </a:r>
          </a:p>
          <a:p>
            <a:r>
              <a:rPr lang="en-US" baseline="0" dirty="0" smtClean="0"/>
              <a:t>http://</a:t>
            </a:r>
            <a:r>
              <a:rPr lang="en-US" baseline="0" dirty="0" err="1" smtClean="0"/>
              <a:t>www.iconsdb.com</a:t>
            </a:r>
            <a:r>
              <a:rPr lang="en-US" baseline="0" dirty="0" smtClean="0"/>
              <a:t>/black-icons/fire-hydrant-</a:t>
            </a:r>
            <a:r>
              <a:rPr lang="en-US" baseline="0" dirty="0" err="1" smtClean="0"/>
              <a:t>icon.html</a:t>
            </a:r>
            <a:endParaRPr lang="en-US" baseline="0" dirty="0" smtClean="0"/>
          </a:p>
        </p:txBody>
      </p:sp>
      <p:sp>
        <p:nvSpPr>
          <p:cNvPr id="4" name="Slide Number Placeholder 3"/>
          <p:cNvSpPr>
            <a:spLocks noGrp="1"/>
          </p:cNvSpPr>
          <p:nvPr>
            <p:ph type="sldNum" sz="quarter" idx="10"/>
          </p:nvPr>
        </p:nvSpPr>
        <p:spPr/>
        <p:txBody>
          <a:bodyPr/>
          <a:lstStyle/>
          <a:p>
            <a:fld id="{CB1E79E8-F03D-B443-99A5-519506F39B37}" type="slidenum">
              <a:rPr lang="en-US" smtClean="0"/>
              <a:t>3</a:t>
            </a:fld>
            <a:endParaRPr lang="en-US"/>
          </a:p>
        </p:txBody>
      </p:sp>
    </p:spTree>
    <p:extLst>
      <p:ext uri="{BB962C8B-B14F-4D97-AF65-F5344CB8AC3E}">
        <p14:creationId xmlns:p14="http://schemas.microsoft.com/office/powerpoint/2010/main" val="32441513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First,</a:t>
            </a:r>
            <a:r>
              <a:rPr lang="en-US" sz="1200" baseline="0" dirty="0" smtClean="0"/>
              <a:t> this is how the researcher 1 labeled this image. He draws an outline around a pole and selects object in path. Then he indicates that the sidewalk is not passable. Then he labels another pole, and  similarly, he labels a missing curb ramp.</a:t>
            </a:r>
            <a:endParaRPr lang="en-US" dirty="0" smtClean="0"/>
          </a:p>
        </p:txBody>
      </p:sp>
      <p:sp>
        <p:nvSpPr>
          <p:cNvPr id="4" name="Slide Number Placeholder 3"/>
          <p:cNvSpPr>
            <a:spLocks noGrp="1"/>
          </p:cNvSpPr>
          <p:nvPr>
            <p:ph type="sldNum" sz="quarter" idx="10"/>
          </p:nvPr>
        </p:nvSpPr>
        <p:spPr/>
        <p:txBody>
          <a:bodyPr/>
          <a:lstStyle/>
          <a:p>
            <a:fld id="{7C1563C4-B7AD-754B-8516-962414F89EB9}" type="slidenum">
              <a:rPr lang="en-US" smtClean="0">
                <a:solidFill>
                  <a:prstClr val="black"/>
                </a:solidFill>
                <a:latin typeface="Calibri"/>
              </a:rPr>
              <a:pPr/>
              <a:t>30</a:t>
            </a:fld>
            <a:endParaRPr lang="en-US">
              <a:solidFill>
                <a:prstClr val="black"/>
              </a:solidFill>
              <a:latin typeface="Calibri"/>
            </a:endParaRPr>
          </a:p>
        </p:txBody>
      </p:sp>
    </p:spTree>
    <p:extLst>
      <p:ext uri="{BB962C8B-B14F-4D97-AF65-F5344CB8AC3E}">
        <p14:creationId xmlns:p14="http://schemas.microsoft.com/office/powerpoint/2010/main" val="9093321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smtClean="0"/>
              <a:t>Here comes the second researcher. Instead of labeling the entire pole, she labels only the bottom part. And more importantly, she did not label the missing curb ramp.</a:t>
            </a:r>
          </a:p>
        </p:txBody>
      </p:sp>
      <p:sp>
        <p:nvSpPr>
          <p:cNvPr id="4" name="Slide Number Placeholder 3"/>
          <p:cNvSpPr>
            <a:spLocks noGrp="1"/>
          </p:cNvSpPr>
          <p:nvPr>
            <p:ph type="sldNum" sz="quarter" idx="10"/>
          </p:nvPr>
        </p:nvSpPr>
        <p:spPr/>
        <p:txBody>
          <a:bodyPr/>
          <a:lstStyle/>
          <a:p>
            <a:fld id="{7C1563C4-B7AD-754B-8516-962414F89EB9}" type="slidenum">
              <a:rPr lang="en-US" smtClean="0">
                <a:solidFill>
                  <a:prstClr val="black"/>
                </a:solidFill>
                <a:latin typeface="Calibri"/>
              </a:rPr>
              <a:pPr/>
              <a:t>31</a:t>
            </a:fld>
            <a:endParaRPr lang="en-US">
              <a:solidFill>
                <a:prstClr val="black"/>
              </a:solidFill>
              <a:latin typeface="Calibri"/>
            </a:endParaRPr>
          </a:p>
        </p:txBody>
      </p:sp>
    </p:spTree>
    <p:extLst>
      <p:ext uri="{BB962C8B-B14F-4D97-AF65-F5344CB8AC3E}">
        <p14:creationId xmlns:p14="http://schemas.microsoft.com/office/powerpoint/2010/main" val="19408805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a:t>
            </a:r>
            <a:r>
              <a:rPr lang="en-US" baseline="0" dirty="0" smtClean="0"/>
              <a:t> here is researcher 3.</a:t>
            </a:r>
            <a:endParaRPr lang="en-US" dirty="0"/>
          </a:p>
        </p:txBody>
      </p:sp>
      <p:sp>
        <p:nvSpPr>
          <p:cNvPr id="4" name="Slide Number Placeholder 3"/>
          <p:cNvSpPr>
            <a:spLocks noGrp="1"/>
          </p:cNvSpPr>
          <p:nvPr>
            <p:ph type="sldNum" sz="quarter" idx="10"/>
          </p:nvPr>
        </p:nvSpPr>
        <p:spPr/>
        <p:txBody>
          <a:bodyPr/>
          <a:lstStyle/>
          <a:p>
            <a:fld id="{CB1E79E8-F03D-B443-99A5-519506F39B37}" type="slidenum">
              <a:rPr lang="en-US" smtClean="0"/>
              <a:t>32</a:t>
            </a:fld>
            <a:endParaRPr lang="en-US"/>
          </a:p>
        </p:txBody>
      </p:sp>
    </p:spTree>
    <p:extLst>
      <p:ext uri="{BB962C8B-B14F-4D97-AF65-F5344CB8AC3E}">
        <p14:creationId xmlns:p14="http://schemas.microsoft.com/office/powerpoint/2010/main" val="33745922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this is the overall result.</a:t>
            </a:r>
            <a:endParaRPr lang="en-US" baseline="0" dirty="0" smtClean="0"/>
          </a:p>
        </p:txBody>
      </p:sp>
      <p:sp>
        <p:nvSpPr>
          <p:cNvPr id="4" name="Slide Number Placeholder 3"/>
          <p:cNvSpPr>
            <a:spLocks noGrp="1"/>
          </p:cNvSpPr>
          <p:nvPr>
            <p:ph type="sldNum" sz="quarter" idx="10"/>
          </p:nvPr>
        </p:nvSpPr>
        <p:spPr/>
        <p:txBody>
          <a:bodyPr/>
          <a:lstStyle/>
          <a:p>
            <a:fld id="{7C1563C4-B7AD-754B-8516-962414F89EB9}" type="slidenum">
              <a:rPr lang="en-US" smtClean="0">
                <a:solidFill>
                  <a:prstClr val="black"/>
                </a:solidFill>
                <a:latin typeface="Calibri"/>
              </a:rPr>
              <a:pPr/>
              <a:t>33</a:t>
            </a:fld>
            <a:endParaRPr lang="en-US">
              <a:solidFill>
                <a:prstClr val="black"/>
              </a:solidFill>
              <a:latin typeface="Calibri"/>
            </a:endParaRPr>
          </a:p>
        </p:txBody>
      </p:sp>
    </p:spTree>
    <p:extLst>
      <p:ext uri="{BB962C8B-B14F-4D97-AF65-F5344CB8AC3E}">
        <p14:creationId xmlns:p14="http://schemas.microsoft.com/office/powerpoint/2010/main" val="354741886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In this table researchers indicated what problems exist in this image. This is what we call image level labels.</a:t>
            </a:r>
          </a:p>
        </p:txBody>
      </p:sp>
      <p:sp>
        <p:nvSpPr>
          <p:cNvPr id="4" name="Slide Number Placeholder 3"/>
          <p:cNvSpPr>
            <a:spLocks noGrp="1"/>
          </p:cNvSpPr>
          <p:nvPr>
            <p:ph type="sldNum" sz="quarter" idx="10"/>
          </p:nvPr>
        </p:nvSpPr>
        <p:spPr/>
        <p:txBody>
          <a:bodyPr/>
          <a:lstStyle/>
          <a:p>
            <a:fld id="{7C1563C4-B7AD-754B-8516-962414F89EB9}" type="slidenum">
              <a:rPr lang="en-US" smtClean="0">
                <a:solidFill>
                  <a:prstClr val="black"/>
                </a:solidFill>
                <a:latin typeface="Calibri"/>
              </a:rPr>
              <a:pPr/>
              <a:t>34</a:t>
            </a:fld>
            <a:endParaRPr lang="en-US">
              <a:solidFill>
                <a:prstClr val="black"/>
              </a:solidFill>
              <a:latin typeface="Calibri"/>
            </a:endParaRPr>
          </a:p>
        </p:txBody>
      </p:sp>
    </p:spTree>
    <p:extLst>
      <p:ext uri="{BB962C8B-B14F-4D97-AF65-F5344CB8AC3E}">
        <p14:creationId xmlns:p14="http://schemas.microsoft.com/office/powerpoint/2010/main" val="35474188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Because o</a:t>
            </a:r>
            <a:r>
              <a:rPr lang="en-US" dirty="0" smtClean="0"/>
              <a:t>ne</a:t>
            </a:r>
            <a:r>
              <a:rPr lang="en-US" baseline="0" dirty="0" smtClean="0"/>
              <a:t> street view image covers a limited area, finding what problems exist in an image is equivalent to what problem exist in the sub-block area.</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p:txBody>
      </p:sp>
      <p:sp>
        <p:nvSpPr>
          <p:cNvPr id="4" name="Slide Number Placeholder 3"/>
          <p:cNvSpPr>
            <a:spLocks noGrp="1"/>
          </p:cNvSpPr>
          <p:nvPr>
            <p:ph type="sldNum" sz="quarter" idx="10"/>
          </p:nvPr>
        </p:nvSpPr>
        <p:spPr/>
        <p:txBody>
          <a:bodyPr/>
          <a:lstStyle/>
          <a:p>
            <a:fld id="{CB1E79E8-F03D-B443-99A5-519506F39B37}" type="slidenum">
              <a:rPr 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252574605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C1563C4-B7AD-754B-8516-962414F89EB9}" type="slidenum">
              <a:rPr lang="en-US" smtClean="0">
                <a:solidFill>
                  <a:prstClr val="black"/>
                </a:solidFill>
                <a:latin typeface="Calibri"/>
              </a:rPr>
              <a:pPr/>
              <a:t>36</a:t>
            </a:fld>
            <a:endParaRPr lang="en-US">
              <a:solidFill>
                <a:prstClr val="black"/>
              </a:solidFill>
              <a:latin typeface="Calibri"/>
            </a:endParaRPr>
          </a:p>
        </p:txBody>
      </p:sp>
    </p:spTree>
    <p:extLst>
      <p:ext uri="{BB962C8B-B14F-4D97-AF65-F5344CB8AC3E}">
        <p14:creationId xmlns:p14="http://schemas.microsoft.com/office/powerpoint/2010/main" val="387536424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manually curated 229 sidewalk</a:t>
            </a:r>
            <a:r>
              <a:rPr lang="en-US" baseline="0" dirty="0" smtClean="0"/>
              <a:t> images from metropolitan area, including Baltimore, DC, LA, and New York. We counted number of accessibility problems in our dataset. Note that these figures are based on the ground truth labeling that I will discuss shortly. We found the average image age was 3.1 years old.</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7C1563C4-B7AD-754B-8516-962414F89EB9}" type="slidenum">
              <a:rPr lang="en-US" smtClean="0">
                <a:solidFill>
                  <a:prstClr val="black"/>
                </a:solidFill>
                <a:latin typeface="Calibri"/>
              </a:rPr>
              <a:pPr/>
              <a:t>37</a:t>
            </a:fld>
            <a:endParaRPr lang="en-US">
              <a:solidFill>
                <a:prstClr val="black"/>
              </a:solidFill>
              <a:latin typeface="Calibri"/>
            </a:endParaRPr>
          </a:p>
        </p:txBody>
      </p:sp>
    </p:spTree>
    <p:extLst>
      <p:ext uri="{BB962C8B-B14F-4D97-AF65-F5344CB8AC3E}">
        <p14:creationId xmlns:p14="http://schemas.microsoft.com/office/powerpoint/2010/main" val="38753642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primary question of this</a:t>
            </a:r>
            <a:r>
              <a:rPr lang="en-US" baseline="0" dirty="0" smtClean="0"/>
              <a:t> study is can we do this task.</a:t>
            </a:r>
            <a:endParaRPr lang="en-US" dirty="0"/>
          </a:p>
        </p:txBody>
      </p:sp>
      <p:sp>
        <p:nvSpPr>
          <p:cNvPr id="4" name="Slide Number Placeholder 3"/>
          <p:cNvSpPr>
            <a:spLocks noGrp="1"/>
          </p:cNvSpPr>
          <p:nvPr>
            <p:ph type="sldNum" sz="quarter" idx="10"/>
          </p:nvPr>
        </p:nvSpPr>
        <p:spPr/>
        <p:txBody>
          <a:bodyPr/>
          <a:lstStyle/>
          <a:p>
            <a:fld id="{7C1563C4-B7AD-754B-8516-962414F89EB9}" type="slidenum">
              <a:rPr lang="en-US" smtClean="0">
                <a:solidFill>
                  <a:prstClr val="black"/>
                </a:solidFill>
                <a:latin typeface="Calibri"/>
              </a:rPr>
              <a:pPr/>
              <a:t>38</a:t>
            </a:fld>
            <a:endParaRPr lang="en-US">
              <a:solidFill>
                <a:prstClr val="black"/>
              </a:solidFill>
              <a:latin typeface="Calibri"/>
            </a:endParaRPr>
          </a:p>
        </p:txBody>
      </p:sp>
    </p:spTree>
    <p:extLst>
      <p:ext uri="{BB962C8B-B14F-4D97-AF65-F5344CB8AC3E}">
        <p14:creationId xmlns:p14="http://schemas.microsoft.com/office/powerpoint/2010/main" val="387536424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C1563C4-B7AD-754B-8516-962414F89EB9}" type="slidenum">
              <a:rPr lang="en-US" smtClean="0">
                <a:solidFill>
                  <a:prstClr val="black"/>
                </a:solidFill>
                <a:latin typeface="Calibri"/>
              </a:rPr>
              <a:pPr/>
              <a:t>39</a:t>
            </a:fld>
            <a:endParaRPr lang="en-US">
              <a:solidFill>
                <a:prstClr val="black"/>
              </a:solidFill>
              <a:latin typeface="Calibri"/>
            </a:endParaRPr>
          </a:p>
        </p:txBody>
      </p:sp>
    </p:spTree>
    <p:extLst>
      <p:ext uri="{BB962C8B-B14F-4D97-AF65-F5344CB8AC3E}">
        <p14:creationId xmlns:p14="http://schemas.microsoft.com/office/powerpoint/2010/main" val="38753642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In this case, you manage to go around because there is a driveway, but they are temporarily forced onto the street which is dangerous.</a:t>
            </a:r>
            <a:endParaRPr lang="en-US" dirty="0"/>
          </a:p>
        </p:txBody>
      </p:sp>
      <p:sp>
        <p:nvSpPr>
          <p:cNvPr id="4" name="Slide Number Placeholder 3"/>
          <p:cNvSpPr>
            <a:spLocks noGrp="1"/>
          </p:cNvSpPr>
          <p:nvPr>
            <p:ph type="sldNum" sz="quarter" idx="10"/>
          </p:nvPr>
        </p:nvSpPr>
        <p:spPr/>
        <p:txBody>
          <a:bodyPr/>
          <a:lstStyle/>
          <a:p>
            <a:fld id="{CB1E79E8-F03D-B443-99A5-519506F39B37}" type="slidenum">
              <a:rPr lang="en-US" smtClean="0"/>
              <a:t>4</a:t>
            </a:fld>
            <a:endParaRPr lang="en-US"/>
          </a:p>
        </p:txBody>
      </p:sp>
    </p:spTree>
    <p:extLst>
      <p:ext uri="{BB962C8B-B14F-4D97-AF65-F5344CB8AC3E}">
        <p14:creationId xmlns:p14="http://schemas.microsoft.com/office/powerpoint/2010/main" val="311731422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C1563C4-B7AD-754B-8516-962414F89EB9}" type="slidenum">
              <a:rPr lang="en-US" smtClean="0">
                <a:solidFill>
                  <a:prstClr val="black"/>
                </a:solidFill>
                <a:latin typeface="Calibri"/>
              </a:rPr>
              <a:pPr/>
              <a:t>40</a:t>
            </a:fld>
            <a:endParaRPr lang="en-US">
              <a:solidFill>
                <a:prstClr val="black"/>
              </a:solidFill>
              <a:latin typeface="Calibri"/>
            </a:endParaRPr>
          </a:p>
        </p:txBody>
      </p:sp>
    </p:spTree>
    <p:extLst>
      <p:ext uri="{BB962C8B-B14F-4D97-AF65-F5344CB8AC3E}">
        <p14:creationId xmlns:p14="http://schemas.microsoft.com/office/powerpoint/2010/main" val="387536424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we all marked the traffic</a:t>
            </a:r>
            <a:r>
              <a:rPr lang="en-US" baseline="0" dirty="0" smtClean="0"/>
              <a:t> sign as an Object in Path. One researcher also labeled the grass as as surface problems.</a:t>
            </a:r>
            <a:endParaRPr lang="en-US" dirty="0"/>
          </a:p>
        </p:txBody>
      </p:sp>
      <p:sp>
        <p:nvSpPr>
          <p:cNvPr id="4" name="Slide Number Placeholder 3"/>
          <p:cNvSpPr>
            <a:spLocks noGrp="1"/>
          </p:cNvSpPr>
          <p:nvPr>
            <p:ph type="sldNum" sz="quarter" idx="10"/>
          </p:nvPr>
        </p:nvSpPr>
        <p:spPr/>
        <p:txBody>
          <a:bodyPr/>
          <a:lstStyle/>
          <a:p>
            <a:fld id="{7C1563C4-B7AD-754B-8516-962414F89EB9}" type="slidenum">
              <a:rPr lang="en-US" smtClean="0">
                <a:solidFill>
                  <a:prstClr val="black"/>
                </a:solidFill>
                <a:latin typeface="Calibri"/>
              </a:rPr>
              <a:pPr/>
              <a:t>41</a:t>
            </a:fld>
            <a:endParaRPr lang="en-US">
              <a:solidFill>
                <a:prstClr val="black"/>
              </a:solidFill>
              <a:latin typeface="Calibri"/>
            </a:endParaRPr>
          </a:p>
        </p:txBody>
      </p:sp>
    </p:spTree>
    <p:extLst>
      <p:ext uri="{BB962C8B-B14F-4D97-AF65-F5344CB8AC3E}">
        <p14:creationId xmlns:p14="http://schemas.microsoft.com/office/powerpoint/2010/main" val="387536424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we all agreed with</a:t>
            </a:r>
            <a:r>
              <a:rPr lang="en-US" baseline="0" dirty="0" smtClean="0"/>
              <a:t> missing curb ramp.</a:t>
            </a:r>
            <a:endParaRPr lang="en-US" dirty="0"/>
          </a:p>
        </p:txBody>
      </p:sp>
      <p:sp>
        <p:nvSpPr>
          <p:cNvPr id="4" name="Slide Number Placeholder 3"/>
          <p:cNvSpPr>
            <a:spLocks noGrp="1"/>
          </p:cNvSpPr>
          <p:nvPr>
            <p:ph type="sldNum" sz="quarter" idx="10"/>
          </p:nvPr>
        </p:nvSpPr>
        <p:spPr/>
        <p:txBody>
          <a:bodyPr/>
          <a:lstStyle/>
          <a:p>
            <a:fld id="{7C1563C4-B7AD-754B-8516-962414F89EB9}" type="slidenum">
              <a:rPr lang="en-US" smtClean="0">
                <a:solidFill>
                  <a:prstClr val="black"/>
                </a:solidFill>
                <a:latin typeface="Calibri"/>
              </a:rPr>
              <a:pPr/>
              <a:t>42</a:t>
            </a:fld>
            <a:endParaRPr lang="en-US">
              <a:solidFill>
                <a:prstClr val="black"/>
              </a:solidFill>
              <a:latin typeface="Calibri"/>
            </a:endParaRPr>
          </a:p>
        </p:txBody>
      </p:sp>
    </p:spTree>
    <p:extLst>
      <p:ext uri="{BB962C8B-B14F-4D97-AF65-F5344CB8AC3E}">
        <p14:creationId xmlns:p14="http://schemas.microsoft.com/office/powerpoint/2010/main" val="387536424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similarly the prematurely ending sidewalk.</a:t>
            </a:r>
            <a:endParaRPr lang="en-US" dirty="0"/>
          </a:p>
        </p:txBody>
      </p:sp>
      <p:sp>
        <p:nvSpPr>
          <p:cNvPr id="4" name="Slide Number Placeholder 3"/>
          <p:cNvSpPr>
            <a:spLocks noGrp="1"/>
          </p:cNvSpPr>
          <p:nvPr>
            <p:ph type="sldNum" sz="quarter" idx="10"/>
          </p:nvPr>
        </p:nvSpPr>
        <p:spPr/>
        <p:txBody>
          <a:bodyPr/>
          <a:lstStyle/>
          <a:p>
            <a:fld id="{7C1563C4-B7AD-754B-8516-962414F89EB9}" type="slidenum">
              <a:rPr lang="en-US" smtClean="0">
                <a:solidFill>
                  <a:prstClr val="black"/>
                </a:solidFill>
                <a:latin typeface="Calibri"/>
              </a:rPr>
              <a:pPr/>
              <a:t>43</a:t>
            </a:fld>
            <a:endParaRPr lang="en-US">
              <a:solidFill>
                <a:prstClr val="black"/>
              </a:solidFill>
              <a:latin typeface="Calibri"/>
            </a:endParaRPr>
          </a:p>
        </p:txBody>
      </p:sp>
    </p:spTree>
    <p:extLst>
      <p:ext uri="{BB962C8B-B14F-4D97-AF65-F5344CB8AC3E}">
        <p14:creationId xmlns:p14="http://schemas.microsoft.com/office/powerpoint/2010/main" val="387536424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observed</a:t>
            </a:r>
            <a:r>
              <a:rPr lang="en-US" baseline="0" dirty="0" smtClean="0"/>
              <a:t> moderate to substantial agreement between researchers. This indicates researchers can provide consistent labels. But another question is, are our perceptions consistent with wheelchair users?</a:t>
            </a:r>
            <a:endParaRPr lang="en-US" dirty="0"/>
          </a:p>
        </p:txBody>
      </p:sp>
      <p:sp>
        <p:nvSpPr>
          <p:cNvPr id="4" name="Slide Number Placeholder 3"/>
          <p:cNvSpPr>
            <a:spLocks noGrp="1"/>
          </p:cNvSpPr>
          <p:nvPr>
            <p:ph type="sldNum" sz="quarter" idx="10"/>
          </p:nvPr>
        </p:nvSpPr>
        <p:spPr/>
        <p:txBody>
          <a:bodyPr/>
          <a:lstStyle/>
          <a:p>
            <a:fld id="{7C1563C4-B7AD-754B-8516-962414F89EB9}" type="slidenum">
              <a:rPr lang="en-US" smtClean="0">
                <a:solidFill>
                  <a:prstClr val="black"/>
                </a:solidFill>
                <a:latin typeface="Calibri"/>
              </a:rPr>
              <a:pPr/>
              <a:t>44</a:t>
            </a:fld>
            <a:endParaRPr lang="en-US">
              <a:solidFill>
                <a:prstClr val="black"/>
              </a:solidFill>
              <a:latin typeface="Calibri"/>
            </a:endParaRPr>
          </a:p>
        </p:txBody>
      </p:sp>
    </p:spTree>
    <p:extLst>
      <p:ext uri="{BB962C8B-B14F-4D97-AF65-F5344CB8AC3E}">
        <p14:creationId xmlns:p14="http://schemas.microsoft.com/office/powerpoint/2010/main" val="387536424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answer</a:t>
            </a:r>
            <a:r>
              <a:rPr lang="en-US" baseline="0" dirty="0" smtClean="0"/>
              <a:t> this question, we performed the study two.</a:t>
            </a:r>
            <a:endParaRPr lang="en-US" dirty="0"/>
          </a:p>
        </p:txBody>
      </p:sp>
      <p:sp>
        <p:nvSpPr>
          <p:cNvPr id="4" name="Slide Number Placeholder 3"/>
          <p:cNvSpPr>
            <a:spLocks noGrp="1"/>
          </p:cNvSpPr>
          <p:nvPr>
            <p:ph type="sldNum" sz="quarter" idx="10"/>
          </p:nvPr>
        </p:nvSpPr>
        <p:spPr/>
        <p:txBody>
          <a:bodyPr/>
          <a:lstStyle/>
          <a:p>
            <a:fld id="{CB1E79E8-F03D-B443-99A5-519506F39B37}" type="slidenum">
              <a:rPr lang="en-US" smtClean="0"/>
              <a:t>45</a:t>
            </a:fld>
            <a:endParaRPr lang="en-US"/>
          </a:p>
        </p:txBody>
      </p:sp>
    </p:spTree>
    <p:extLst>
      <p:ext uri="{BB962C8B-B14F-4D97-AF65-F5344CB8AC3E}">
        <p14:creationId xmlns:p14="http://schemas.microsoft.com/office/powerpoint/2010/main" val="163947206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We recruited 3 wheelchair users, asked to perform the similar task as what researchers have performed</a:t>
            </a:r>
            <a:endParaRPr lang="en-US" dirty="0"/>
          </a:p>
        </p:txBody>
      </p:sp>
      <p:sp>
        <p:nvSpPr>
          <p:cNvPr id="4" name="Slide Number Placeholder 3"/>
          <p:cNvSpPr>
            <a:spLocks noGrp="1"/>
          </p:cNvSpPr>
          <p:nvPr>
            <p:ph type="sldNum" sz="quarter" idx="10"/>
          </p:nvPr>
        </p:nvSpPr>
        <p:spPr/>
        <p:txBody>
          <a:bodyPr/>
          <a:lstStyle/>
          <a:p>
            <a:fld id="{CB1E79E8-F03D-B443-99A5-519506F39B37}" type="slidenum">
              <a:rPr lang="en-US" smtClean="0"/>
              <a:t>46</a:t>
            </a:fld>
            <a:endParaRPr lang="en-US"/>
          </a:p>
        </p:txBody>
      </p:sp>
    </p:spTree>
    <p:extLst>
      <p:ext uri="{BB962C8B-B14F-4D97-AF65-F5344CB8AC3E}">
        <p14:creationId xmlns:p14="http://schemas.microsoft.com/office/powerpoint/2010/main" val="380205379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We recruited 3 wheelchair users, asked to perform the similar task with 75 subset of 229 Street View images. We asked them to think-aloud during the session and video recorded it. We concluded the session with 30 minutes post-study interview. We again used Fleiss’ kappa to measure agreement between wheelchair users and researchers.</a:t>
            </a:r>
            <a:endParaRPr lang="en-US" dirty="0"/>
          </a:p>
        </p:txBody>
      </p:sp>
      <p:sp>
        <p:nvSpPr>
          <p:cNvPr id="4" name="Slide Number Placeholder 3"/>
          <p:cNvSpPr>
            <a:spLocks noGrp="1"/>
          </p:cNvSpPr>
          <p:nvPr>
            <p:ph type="sldNum" sz="quarter" idx="10"/>
          </p:nvPr>
        </p:nvSpPr>
        <p:spPr/>
        <p:txBody>
          <a:bodyPr/>
          <a:lstStyle/>
          <a:p>
            <a:fld id="{CB1E79E8-F03D-B443-99A5-519506F39B37}" type="slidenum">
              <a:rPr lang="en-US" smtClean="0"/>
              <a:t>47</a:t>
            </a:fld>
            <a:endParaRPr lang="en-US"/>
          </a:p>
        </p:txBody>
      </p:sp>
    </p:spTree>
    <p:extLst>
      <p:ext uri="{BB962C8B-B14F-4D97-AF65-F5344CB8AC3E}">
        <p14:creationId xmlns:p14="http://schemas.microsoft.com/office/powerpoint/2010/main" val="163603886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He’s instruct what</a:t>
            </a:r>
            <a:r>
              <a:rPr lang="en-US" baseline="0" dirty="0" smtClean="0"/>
              <a:t> to label because he cannot use a mouse. Note the person supporting him is not a member of research team.</a:t>
            </a:r>
            <a:endParaRPr lang="en-US" dirty="0" smtClean="0"/>
          </a:p>
        </p:txBody>
      </p:sp>
      <p:sp>
        <p:nvSpPr>
          <p:cNvPr id="4" name="Slide Number Placeholder 3"/>
          <p:cNvSpPr>
            <a:spLocks noGrp="1"/>
          </p:cNvSpPr>
          <p:nvPr>
            <p:ph type="sldNum" sz="quarter" idx="10"/>
          </p:nvPr>
        </p:nvSpPr>
        <p:spPr/>
        <p:txBody>
          <a:bodyPr/>
          <a:lstStyle/>
          <a:p>
            <a:fld id="{7C1563C4-B7AD-754B-8516-962414F89EB9}" type="slidenum">
              <a:rPr lang="en-US" smtClean="0">
                <a:solidFill>
                  <a:prstClr val="black"/>
                </a:solidFill>
                <a:latin typeface="Calibri"/>
              </a:rPr>
              <a:pPr/>
              <a:t>49</a:t>
            </a:fld>
            <a:endParaRPr lang="en-US">
              <a:solidFill>
                <a:prstClr val="black"/>
              </a:solidFill>
              <a:latin typeface="Calibri"/>
            </a:endParaRPr>
          </a:p>
        </p:txBody>
      </p:sp>
    </p:spTree>
    <p:extLst>
      <p:ext uri="{BB962C8B-B14F-4D97-AF65-F5344CB8AC3E}">
        <p14:creationId xmlns:p14="http://schemas.microsoft.com/office/powerpoint/2010/main" val="85442130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solidFill>
                  <a:prstClr val="white"/>
                </a:solidFill>
                <a:latin typeface="Segoe UI Semibold"/>
                <a:cs typeface="Segoe UI Semibold"/>
              </a:rPr>
              <a:t>We observed strong agreement between wheelchair users and</a:t>
            </a:r>
            <a:r>
              <a:rPr lang="en-US" sz="1200" baseline="0" dirty="0" smtClean="0">
                <a:solidFill>
                  <a:prstClr val="white"/>
                </a:solidFill>
                <a:latin typeface="Segoe UI Semibold"/>
                <a:cs typeface="Segoe UI Semibold"/>
              </a:rPr>
              <a:t> researchers</a:t>
            </a:r>
            <a:endParaRPr lang="en-US" sz="1200" dirty="0" smtClean="0">
              <a:solidFill>
                <a:prstClr val="white"/>
              </a:solidFill>
              <a:latin typeface="Segoe UI Light"/>
              <a:cs typeface="Segoe UI Light"/>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smtClean="0">
              <a:solidFill>
                <a:prstClr val="white"/>
              </a:solidFill>
              <a:latin typeface="Segoe UI Light"/>
              <a:cs typeface="Segoe UI Light"/>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smtClean="0">
              <a:solidFill>
                <a:prstClr val="white"/>
              </a:solidFill>
              <a:latin typeface="Segoe UI Light"/>
              <a:cs typeface="Segoe UI Light"/>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solidFill>
                  <a:prstClr val="white"/>
                </a:solidFill>
                <a:latin typeface="Segoe UI Semibold"/>
                <a:cs typeface="Segoe UI Semibold"/>
              </a:rPr>
              <a:t>(</a:t>
            </a:r>
            <a:r>
              <a:rPr lang="el-GR" sz="1200" dirty="0" smtClean="0">
                <a:solidFill>
                  <a:prstClr val="white"/>
                </a:solidFill>
                <a:latin typeface="Segoe UI Semibold"/>
                <a:cs typeface="Segoe UI Semibold"/>
              </a:rPr>
              <a:t>κ</a:t>
            </a:r>
            <a:r>
              <a:rPr lang="en-US" sz="1200" baseline="-25000" dirty="0" smtClean="0">
                <a:solidFill>
                  <a:prstClr val="white"/>
                </a:solidFill>
                <a:latin typeface="Segoe UI Semibold"/>
                <a:cs typeface="Segoe UI Semibold"/>
              </a:rPr>
              <a:t>multiclass</a:t>
            </a:r>
            <a:r>
              <a:rPr lang="en-US" sz="1200" dirty="0" smtClean="0">
                <a:solidFill>
                  <a:prstClr val="white"/>
                </a:solidFill>
                <a:latin typeface="Segoe UI Semibold"/>
                <a:cs typeface="Segoe UI Semibold"/>
              </a:rPr>
              <a:t>=0.74) </a:t>
            </a:r>
            <a:endParaRPr lang="en-US" sz="1200" dirty="0" smtClean="0">
              <a:solidFill>
                <a:prstClr val="white"/>
              </a:solidFill>
              <a:latin typeface="Segoe UI Light"/>
              <a:cs typeface="Segoe UI Light"/>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smtClean="0">
              <a:solidFill>
                <a:prstClr val="white"/>
              </a:solidFill>
              <a:latin typeface="Segoe UI Light"/>
              <a:cs typeface="Segoe UI Light"/>
            </a:endParaRPr>
          </a:p>
        </p:txBody>
      </p:sp>
      <p:sp>
        <p:nvSpPr>
          <p:cNvPr id="4" name="Slide Number Placeholder 3"/>
          <p:cNvSpPr>
            <a:spLocks noGrp="1"/>
          </p:cNvSpPr>
          <p:nvPr>
            <p:ph type="sldNum" sz="quarter" idx="10"/>
          </p:nvPr>
        </p:nvSpPr>
        <p:spPr/>
        <p:txBody>
          <a:bodyPr/>
          <a:lstStyle/>
          <a:p>
            <a:fld id="{CB1E79E8-F03D-B443-99A5-519506F39B37}" type="slidenum">
              <a:rPr lang="en-US" smtClean="0">
                <a:solidFill>
                  <a:prstClr val="black"/>
                </a:solidFill>
                <a:latin typeface="Calibri"/>
              </a:rPr>
              <a:pPr/>
              <a:t>50</a:t>
            </a:fld>
            <a:endParaRPr lang="en-US">
              <a:solidFill>
                <a:prstClr val="black"/>
              </a:solidFill>
              <a:latin typeface="Calibri"/>
            </a:endParaRPr>
          </a:p>
        </p:txBody>
      </p:sp>
    </p:spTree>
    <p:extLst>
      <p:ext uri="{BB962C8B-B14F-4D97-AF65-F5344CB8AC3E}">
        <p14:creationId xmlns:p14="http://schemas.microsoft.com/office/powerpoint/2010/main" val="13561858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Now, you get to the end of the block and discover that there is no curb cut. You are forced to turn around and find another way. </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The problem is not only the sidewalks remain inaccessible,</a:t>
            </a:r>
            <a:r>
              <a:rPr lang="en-US" baseline="0" dirty="0" smtClean="0"/>
              <a:t> but</a:t>
            </a:r>
            <a:r>
              <a:rPr lang="en-US" dirty="0" smtClean="0"/>
              <a:t> there are currently few mechanisms to find out about the accessibility of a route in</a:t>
            </a:r>
            <a:r>
              <a:rPr lang="en-US" baseline="0" dirty="0" smtClean="0"/>
              <a:t> advance</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p:txBody>
      </p:sp>
      <p:sp>
        <p:nvSpPr>
          <p:cNvPr id="4" name="Slide Number Placeholder 3"/>
          <p:cNvSpPr>
            <a:spLocks noGrp="1"/>
          </p:cNvSpPr>
          <p:nvPr>
            <p:ph type="sldNum" sz="quarter" idx="10"/>
          </p:nvPr>
        </p:nvSpPr>
        <p:spPr/>
        <p:txBody>
          <a:bodyPr/>
          <a:lstStyle/>
          <a:p>
            <a:fld id="{CB1E79E8-F03D-B443-99A5-519506F39B37}" type="slidenum">
              <a:rPr lang="en-US" smtClean="0"/>
              <a:t>5</a:t>
            </a:fld>
            <a:endParaRPr lang="en-US"/>
          </a:p>
        </p:txBody>
      </p:sp>
    </p:spTree>
    <p:extLst>
      <p:ext uri="{BB962C8B-B14F-4D97-AF65-F5344CB8AC3E}">
        <p14:creationId xmlns:p14="http://schemas.microsoft.com/office/powerpoint/2010/main" val="324415137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we know </a:t>
            </a:r>
            <a:r>
              <a:rPr lang="en-US" baseline="0" dirty="0" smtClean="0"/>
              <a:t>motivated workers can do this task and it reflect wheelchair users’ perception. Let’s move on to crowdsourcing study.</a:t>
            </a:r>
          </a:p>
        </p:txBody>
      </p:sp>
      <p:sp>
        <p:nvSpPr>
          <p:cNvPr id="4" name="Slide Number Placeholder 3"/>
          <p:cNvSpPr>
            <a:spLocks noGrp="1"/>
          </p:cNvSpPr>
          <p:nvPr>
            <p:ph type="sldNum" sz="quarter" idx="10"/>
          </p:nvPr>
        </p:nvSpPr>
        <p:spPr/>
        <p:txBody>
          <a:bodyPr/>
          <a:lstStyle/>
          <a:p>
            <a:fld id="{7C1563C4-B7AD-754B-8516-962414F89EB9}" type="slidenum">
              <a:rPr lang="en-US" smtClean="0">
                <a:solidFill>
                  <a:prstClr val="black"/>
                </a:solidFill>
                <a:latin typeface="Calibri"/>
              </a:rPr>
              <a:pPr/>
              <a:t>51</a:t>
            </a:fld>
            <a:endParaRPr lang="en-US">
              <a:solidFill>
                <a:prstClr val="black"/>
              </a:solidFill>
              <a:latin typeface="Calibri"/>
            </a:endParaRPr>
          </a:p>
        </p:txBody>
      </p:sp>
    </p:spTree>
    <p:extLst>
      <p:ext uri="{BB962C8B-B14F-4D97-AF65-F5344CB8AC3E}">
        <p14:creationId xmlns:p14="http://schemas.microsoft.com/office/powerpoint/2010/main" val="35575815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evaluate crowd workers’ performance,</a:t>
            </a:r>
            <a:r>
              <a:rPr lang="en-US" baseline="0" dirty="0" smtClean="0"/>
              <a:t> w</a:t>
            </a:r>
            <a:r>
              <a:rPr lang="en-US" dirty="0" smtClean="0"/>
              <a:t>e</a:t>
            </a:r>
            <a:r>
              <a:rPr lang="en-US" baseline="0" dirty="0" smtClean="0"/>
              <a:t> need ground truth. We use </a:t>
            </a:r>
            <a:r>
              <a:rPr lang="en-US" dirty="0" smtClean="0"/>
              <a:t>majority vote of researcher labels.</a:t>
            </a:r>
          </a:p>
          <a:p>
            <a:endParaRPr lang="en-US" dirty="0"/>
          </a:p>
        </p:txBody>
      </p:sp>
      <p:sp>
        <p:nvSpPr>
          <p:cNvPr id="4" name="Slide Number Placeholder 3"/>
          <p:cNvSpPr>
            <a:spLocks noGrp="1"/>
          </p:cNvSpPr>
          <p:nvPr>
            <p:ph type="sldNum" sz="quarter" idx="10"/>
          </p:nvPr>
        </p:nvSpPr>
        <p:spPr/>
        <p:txBody>
          <a:bodyPr/>
          <a:lstStyle/>
          <a:p>
            <a:fld id="{CB1E79E8-F03D-B443-99A5-519506F39B37}" type="slidenum">
              <a:rPr lang="en-US" smtClean="0"/>
              <a:t>52</a:t>
            </a:fld>
            <a:endParaRPr lang="en-US"/>
          </a:p>
        </p:txBody>
      </p:sp>
    </p:spTree>
    <p:extLst>
      <p:ext uri="{BB962C8B-B14F-4D97-AF65-F5344CB8AC3E}">
        <p14:creationId xmlns:p14="http://schemas.microsoft.com/office/powerpoint/2010/main" val="219305229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do I mean</a:t>
            </a:r>
            <a:r>
              <a:rPr lang="en-US" baseline="0" dirty="0" smtClean="0"/>
              <a:t> by majority vote? </a:t>
            </a:r>
            <a:r>
              <a:rPr lang="en-US" dirty="0" smtClean="0"/>
              <a:t>In this example, </a:t>
            </a:r>
            <a:r>
              <a:rPr lang="en-US" baseline="0" dirty="0" smtClean="0"/>
              <a:t>over the half of researchers said there are objects in path. So we conclude there are indeed objects in path. </a:t>
            </a:r>
            <a:endParaRPr lang="en-US" dirty="0"/>
          </a:p>
        </p:txBody>
      </p:sp>
      <p:sp>
        <p:nvSpPr>
          <p:cNvPr id="4" name="Slide Number Placeholder 3"/>
          <p:cNvSpPr>
            <a:spLocks noGrp="1"/>
          </p:cNvSpPr>
          <p:nvPr>
            <p:ph type="sldNum" sz="quarter" idx="10"/>
          </p:nvPr>
        </p:nvSpPr>
        <p:spPr/>
        <p:txBody>
          <a:bodyPr/>
          <a:lstStyle/>
          <a:p>
            <a:fld id="{7C1563C4-B7AD-754B-8516-962414F89EB9}" type="slidenum">
              <a:rPr lang="en-US" smtClean="0">
                <a:solidFill>
                  <a:prstClr val="black"/>
                </a:solidFill>
                <a:latin typeface="Calibri"/>
              </a:rPr>
              <a:pPr/>
              <a:t>53</a:t>
            </a:fld>
            <a:endParaRPr lang="en-US">
              <a:solidFill>
                <a:prstClr val="black"/>
              </a:solidFill>
              <a:latin typeface="Calibri"/>
            </a:endParaRPr>
          </a:p>
        </p:txBody>
      </p:sp>
    </p:spTree>
    <p:extLst>
      <p:ext uri="{BB962C8B-B14F-4D97-AF65-F5344CB8AC3E}">
        <p14:creationId xmlns:p14="http://schemas.microsoft.com/office/powerpoint/2010/main" val="354741886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Similarly, 2 out of 3 researchers claimed there is a missing curb ramp. Again, we conclude there is a missing curb ramp.</a:t>
            </a:r>
            <a:endParaRPr lang="en-US" dirty="0"/>
          </a:p>
        </p:txBody>
      </p:sp>
      <p:sp>
        <p:nvSpPr>
          <p:cNvPr id="4" name="Slide Number Placeholder 3"/>
          <p:cNvSpPr>
            <a:spLocks noGrp="1"/>
          </p:cNvSpPr>
          <p:nvPr>
            <p:ph type="sldNum" sz="quarter" idx="10"/>
          </p:nvPr>
        </p:nvSpPr>
        <p:spPr/>
        <p:txBody>
          <a:bodyPr/>
          <a:lstStyle/>
          <a:p>
            <a:fld id="{7C1563C4-B7AD-754B-8516-962414F89EB9}" type="slidenum">
              <a:rPr lang="en-US" smtClean="0">
                <a:solidFill>
                  <a:prstClr val="black"/>
                </a:solidFill>
                <a:latin typeface="Calibri"/>
              </a:rPr>
              <a:pPr/>
              <a:t>54</a:t>
            </a:fld>
            <a:endParaRPr lang="en-US">
              <a:solidFill>
                <a:prstClr val="black"/>
              </a:solidFill>
              <a:latin typeface="Calibri"/>
            </a:endParaRPr>
          </a:p>
        </p:txBody>
      </p:sp>
    </p:spTree>
    <p:extLst>
      <p:ext uri="{BB962C8B-B14F-4D97-AF65-F5344CB8AC3E}">
        <p14:creationId xmlns:p14="http://schemas.microsoft.com/office/powerpoint/2010/main" val="354741886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did the same for </a:t>
            </a:r>
            <a:r>
              <a:rPr lang="en-US" baseline="0" dirty="0" smtClean="0"/>
              <a:t>all 229 images</a:t>
            </a:r>
            <a:endParaRPr lang="en-US" dirty="0"/>
          </a:p>
        </p:txBody>
      </p:sp>
      <p:sp>
        <p:nvSpPr>
          <p:cNvPr id="4" name="Slide Number Placeholder 3"/>
          <p:cNvSpPr>
            <a:spLocks noGrp="1"/>
          </p:cNvSpPr>
          <p:nvPr>
            <p:ph type="sldNum" sz="quarter" idx="10"/>
          </p:nvPr>
        </p:nvSpPr>
        <p:spPr/>
        <p:txBody>
          <a:bodyPr/>
          <a:lstStyle/>
          <a:p>
            <a:fld id="{CB1E79E8-F03D-B443-99A5-519506F39B37}" type="slidenum">
              <a:rPr lang="en-US" smtClean="0"/>
              <a:t>55</a:t>
            </a:fld>
            <a:endParaRPr lang="en-US"/>
          </a:p>
        </p:txBody>
      </p:sp>
    </p:spTree>
    <p:extLst>
      <p:ext uri="{BB962C8B-B14F-4D97-AF65-F5344CB8AC3E}">
        <p14:creationId xmlns:p14="http://schemas.microsoft.com/office/powerpoint/2010/main" val="218980470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How do we use it to calculate accuracy? Let’s see an example. Let’s say turker provided this label. He correctly identified object in path and absence of sidewalk ending and surface problem. He missed to label the missing curb ramp.</a:t>
            </a:r>
            <a:endParaRPr lang="en-US" dirty="0"/>
          </a:p>
        </p:txBody>
      </p:sp>
      <p:sp>
        <p:nvSpPr>
          <p:cNvPr id="4" name="Slide Number Placeholder 3"/>
          <p:cNvSpPr>
            <a:spLocks noGrp="1"/>
          </p:cNvSpPr>
          <p:nvPr>
            <p:ph type="sldNum" sz="quarter" idx="10"/>
          </p:nvPr>
        </p:nvSpPr>
        <p:spPr/>
        <p:txBody>
          <a:bodyPr/>
          <a:lstStyle/>
          <a:p>
            <a:fld id="{7C1563C4-B7AD-754B-8516-962414F89EB9}" type="slidenum">
              <a:rPr lang="en-US" smtClean="0">
                <a:solidFill>
                  <a:prstClr val="black"/>
                </a:solidFill>
                <a:latin typeface="Calibri"/>
              </a:rPr>
              <a:pPr/>
              <a:t>56</a:t>
            </a:fld>
            <a:endParaRPr lang="en-US">
              <a:solidFill>
                <a:prstClr val="black"/>
              </a:solidFill>
              <a:latin typeface="Calibri"/>
            </a:endParaRPr>
          </a:p>
        </p:txBody>
      </p:sp>
    </p:spTree>
    <p:extLst>
      <p:ext uri="{BB962C8B-B14F-4D97-AF65-F5344CB8AC3E}">
        <p14:creationId xmlns:p14="http://schemas.microsoft.com/office/powerpoint/2010/main" val="354741886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a:t>
            </a:r>
            <a:r>
              <a:rPr lang="en-US" baseline="0" dirty="0" smtClean="0"/>
              <a:t> how accurate turkers label accessibility problems?</a:t>
            </a:r>
            <a:endParaRPr lang="en-US" dirty="0"/>
          </a:p>
        </p:txBody>
      </p:sp>
      <p:sp>
        <p:nvSpPr>
          <p:cNvPr id="4" name="Slide Number Placeholder 3"/>
          <p:cNvSpPr>
            <a:spLocks noGrp="1"/>
          </p:cNvSpPr>
          <p:nvPr>
            <p:ph type="sldNum" sz="quarter" idx="10"/>
          </p:nvPr>
        </p:nvSpPr>
        <p:spPr/>
        <p:txBody>
          <a:bodyPr/>
          <a:lstStyle/>
          <a:p>
            <a:fld id="{CB1E79E8-F03D-B443-99A5-519506F39B37}" type="slidenum">
              <a:rPr lang="en-US" smtClean="0"/>
              <a:t>57</a:t>
            </a:fld>
            <a:endParaRPr lang="en-US"/>
          </a:p>
        </p:txBody>
      </p:sp>
    </p:spTree>
    <p:extLst>
      <p:ext uri="{BB962C8B-B14F-4D97-AF65-F5344CB8AC3E}">
        <p14:creationId xmlns:p14="http://schemas.microsoft.com/office/powerpoint/2010/main" val="167758885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batched</a:t>
            </a:r>
            <a:r>
              <a:rPr lang="en-US" baseline="0" dirty="0" smtClean="0"/>
              <a:t> 1-10 images for our image labeling task. We paid 1 to 5 cents per HIT. We asked turkers to watch at least half of the </a:t>
            </a:r>
            <a:r>
              <a:rPr lang="en-US" baseline="0" dirty="0" err="1" smtClean="0"/>
              <a:t>tutotrial</a:t>
            </a:r>
            <a:r>
              <a:rPr lang="en-US" baseline="0" dirty="0" smtClean="0"/>
              <a:t> video prior to the task.</a:t>
            </a:r>
          </a:p>
          <a:p>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latin typeface="Segoe UI Light"/>
                <a:cs typeface="Segoe UI Light"/>
              </a:rPr>
              <a:t>We did not take labels “Other” into account because it only constitutes 0.6% of the entire labels</a:t>
            </a:r>
          </a:p>
          <a:p>
            <a:endParaRPr lang="en-US" dirty="0"/>
          </a:p>
        </p:txBody>
      </p:sp>
      <p:sp>
        <p:nvSpPr>
          <p:cNvPr id="4" name="Slide Number Placeholder 3"/>
          <p:cNvSpPr>
            <a:spLocks noGrp="1"/>
          </p:cNvSpPr>
          <p:nvPr>
            <p:ph type="sldNum" sz="quarter" idx="10"/>
          </p:nvPr>
        </p:nvSpPr>
        <p:spPr/>
        <p:txBody>
          <a:bodyPr/>
          <a:lstStyle/>
          <a:p>
            <a:fld id="{CB1E79E8-F03D-B443-99A5-519506F39B37}" type="slidenum">
              <a:rPr lang="en-US" smtClean="0"/>
              <a:t>58</a:t>
            </a:fld>
            <a:endParaRPr lang="en-US"/>
          </a:p>
        </p:txBody>
      </p:sp>
    </p:spTree>
    <p:extLst>
      <p:ext uri="{BB962C8B-B14F-4D97-AF65-F5344CB8AC3E}">
        <p14:creationId xmlns:p14="http://schemas.microsoft.com/office/powerpoint/2010/main" val="167758885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 finds a</a:t>
            </a:r>
            <a:r>
              <a:rPr lang="en-US" baseline="0" dirty="0" smtClean="0"/>
              <a:t> pole blocking the path. He draws an outline, marks as object in path, and assess it as not passable. He clicks submit button. In the next image, he does not find any problem, so submit without any label. In the last image, he identifies missing curb ramps and labels them. </a:t>
            </a:r>
            <a:endParaRPr lang="en-US" dirty="0"/>
          </a:p>
        </p:txBody>
      </p:sp>
      <p:sp>
        <p:nvSpPr>
          <p:cNvPr id="4" name="Slide Number Placeholder 3"/>
          <p:cNvSpPr>
            <a:spLocks noGrp="1"/>
          </p:cNvSpPr>
          <p:nvPr>
            <p:ph type="sldNum" sz="quarter" idx="10"/>
          </p:nvPr>
        </p:nvSpPr>
        <p:spPr/>
        <p:txBody>
          <a:bodyPr/>
          <a:lstStyle/>
          <a:p>
            <a:fld id="{CB1E79E8-F03D-B443-99A5-519506F39B37}" type="slidenum">
              <a:rPr lang="en-US" smtClean="0"/>
              <a:t>59</a:t>
            </a:fld>
            <a:endParaRPr lang="en-US"/>
          </a:p>
        </p:txBody>
      </p:sp>
    </p:spTree>
    <p:extLst>
      <p:ext uri="{BB962C8B-B14F-4D97-AF65-F5344CB8AC3E}">
        <p14:creationId xmlns:p14="http://schemas.microsoft.com/office/powerpoint/2010/main" val="221127486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And here is the high level result of labeling accuracy. Without any </a:t>
            </a:r>
            <a:r>
              <a:rPr lang="en-US" sz="1200" dirty="0" err="1" smtClean="0"/>
              <a:t>quaity</a:t>
            </a:r>
            <a:r>
              <a:rPr lang="en-US" sz="1200" dirty="0" smtClean="0"/>
              <a:t> control, they can achieve</a:t>
            </a:r>
            <a:r>
              <a:rPr lang="en-US" sz="1200" baseline="0" dirty="0" smtClean="0"/>
              <a:t> 81%. With quality control, which I will discuss soon, the accuracy goes up to 93%</a:t>
            </a:r>
            <a:endParaRPr lang="en-US" sz="1200" dirty="0" smtClean="0"/>
          </a:p>
        </p:txBody>
      </p:sp>
      <p:sp>
        <p:nvSpPr>
          <p:cNvPr id="4" name="Slide Number Placeholder 3"/>
          <p:cNvSpPr>
            <a:spLocks noGrp="1"/>
          </p:cNvSpPr>
          <p:nvPr>
            <p:ph type="sldNum" sz="quarter" idx="10"/>
          </p:nvPr>
        </p:nvSpPr>
        <p:spPr/>
        <p:txBody>
          <a:bodyPr/>
          <a:lstStyle/>
          <a:p>
            <a:fld id="{CB1E79E8-F03D-B443-99A5-519506F39B37}" type="slidenum">
              <a:rPr lang="en-US" smtClean="0"/>
              <a:t>60</a:t>
            </a:fld>
            <a:endParaRPr lang="en-US"/>
          </a:p>
        </p:txBody>
      </p:sp>
    </p:spTree>
    <p:extLst>
      <p:ext uri="{BB962C8B-B14F-4D97-AF65-F5344CB8AC3E}">
        <p14:creationId xmlns:p14="http://schemas.microsoft.com/office/powerpoint/2010/main" val="16775888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Now, you get to the end of the block and discover that there is no curb cut. You are forced to turn around and find another way. </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The problem is not only the sidewalks remain inaccessible,</a:t>
            </a:r>
            <a:r>
              <a:rPr lang="en-US" baseline="0" dirty="0" smtClean="0"/>
              <a:t> but</a:t>
            </a:r>
            <a:r>
              <a:rPr lang="en-US" dirty="0" smtClean="0"/>
              <a:t> there are currently few mechanisms to find out about the accessibility of a route in</a:t>
            </a:r>
            <a:r>
              <a:rPr lang="en-US" baseline="0" dirty="0" smtClean="0"/>
              <a:t> </a:t>
            </a:r>
            <a:r>
              <a:rPr lang="en-US" baseline="0" dirty="0" smtClean="0"/>
              <a:t>advance</a:t>
            </a:r>
            <a:endParaRPr lang="en-US" dirty="0" smtClean="0"/>
          </a:p>
        </p:txBody>
      </p:sp>
      <p:sp>
        <p:nvSpPr>
          <p:cNvPr id="4" name="Slide Number Placeholder 3"/>
          <p:cNvSpPr>
            <a:spLocks noGrp="1"/>
          </p:cNvSpPr>
          <p:nvPr>
            <p:ph type="sldNum" sz="quarter" idx="10"/>
          </p:nvPr>
        </p:nvSpPr>
        <p:spPr/>
        <p:txBody>
          <a:bodyPr/>
          <a:lstStyle/>
          <a:p>
            <a:fld id="{CB1E79E8-F03D-B443-99A5-519506F39B37}" type="slidenum">
              <a:rPr lang="en-US" smtClean="0"/>
              <a:t>6</a:t>
            </a:fld>
            <a:endParaRPr lang="en-US"/>
          </a:p>
        </p:txBody>
      </p:sp>
    </p:spTree>
    <p:extLst>
      <p:ext uri="{BB962C8B-B14F-4D97-AF65-F5344CB8AC3E}">
        <p14:creationId xmlns:p14="http://schemas.microsoft.com/office/powerpoint/2010/main" val="324415137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first want to show you the positive</a:t>
            </a:r>
            <a:r>
              <a:rPr lang="en-US" baseline="0" dirty="0" smtClean="0"/>
              <a:t> turker label examples, then some negative labels.</a:t>
            </a:r>
            <a:endParaRPr lang="en-US" dirty="0"/>
          </a:p>
        </p:txBody>
      </p:sp>
      <p:sp>
        <p:nvSpPr>
          <p:cNvPr id="4" name="Slide Number Placeholder 3"/>
          <p:cNvSpPr>
            <a:spLocks noGrp="1"/>
          </p:cNvSpPr>
          <p:nvPr>
            <p:ph type="sldNum" sz="quarter" idx="10"/>
          </p:nvPr>
        </p:nvSpPr>
        <p:spPr/>
        <p:txBody>
          <a:bodyPr/>
          <a:lstStyle/>
          <a:p>
            <a:fld id="{CB1E79E8-F03D-B443-99A5-519506F39B37}" type="slidenum">
              <a:rPr lang="en-US" smtClean="0"/>
              <a:t>61</a:t>
            </a:fld>
            <a:endParaRPr lang="en-US"/>
          </a:p>
        </p:txBody>
      </p:sp>
    </p:spTree>
    <p:extLst>
      <p:ext uri="{BB962C8B-B14F-4D97-AF65-F5344CB8AC3E}">
        <p14:creationId xmlns:p14="http://schemas.microsoft.com/office/powerpoint/2010/main" val="155832956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Here, you can see curb ramps are missing at the end of the crosswalks.</a:t>
            </a:r>
            <a:endParaRPr lang="en-US" dirty="0"/>
          </a:p>
        </p:txBody>
      </p:sp>
      <p:sp>
        <p:nvSpPr>
          <p:cNvPr id="4" name="Slide Number Placeholder 3"/>
          <p:cNvSpPr>
            <a:spLocks noGrp="1"/>
          </p:cNvSpPr>
          <p:nvPr>
            <p:ph type="sldNum" sz="quarter" idx="10"/>
          </p:nvPr>
        </p:nvSpPr>
        <p:spPr/>
        <p:txBody>
          <a:bodyPr/>
          <a:lstStyle/>
          <a:p>
            <a:fld id="{CB1E79E8-F03D-B443-99A5-519506F39B37}" type="slidenum">
              <a:rPr lang="en-US" smtClean="0"/>
              <a:t>62</a:t>
            </a:fld>
            <a:endParaRPr lang="en-US"/>
          </a:p>
        </p:txBody>
      </p:sp>
    </p:spTree>
    <p:extLst>
      <p:ext uri="{BB962C8B-B14F-4D97-AF65-F5344CB8AC3E}">
        <p14:creationId xmlns:p14="http://schemas.microsoft.com/office/powerpoint/2010/main" val="321320211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a:t>
            </a:r>
            <a:r>
              <a:rPr lang="en-US" baseline="0" dirty="0" smtClean="0"/>
              <a:t> blue labels indicate turker </a:t>
            </a:r>
            <a:r>
              <a:rPr lang="en-US" baseline="0" dirty="0" err="1" smtClean="0"/>
              <a:t>albels</a:t>
            </a:r>
            <a:r>
              <a:rPr lang="en-US" baseline="0" dirty="0" smtClean="0"/>
              <a:t>. They correctly labeled missing curb ramps.</a:t>
            </a:r>
            <a:endParaRPr lang="en-US" dirty="0"/>
          </a:p>
        </p:txBody>
      </p:sp>
      <p:sp>
        <p:nvSpPr>
          <p:cNvPr id="4" name="Slide Number Placeholder 3"/>
          <p:cNvSpPr>
            <a:spLocks noGrp="1"/>
          </p:cNvSpPr>
          <p:nvPr>
            <p:ph type="sldNum" sz="quarter" idx="10"/>
          </p:nvPr>
        </p:nvSpPr>
        <p:spPr/>
        <p:txBody>
          <a:bodyPr/>
          <a:lstStyle/>
          <a:p>
            <a:fld id="{CB1E79E8-F03D-B443-99A5-519506F39B37}" type="slidenum">
              <a:rPr lang="en-US" smtClean="0"/>
              <a:t>63</a:t>
            </a:fld>
            <a:endParaRPr lang="en-US"/>
          </a:p>
        </p:txBody>
      </p:sp>
    </p:spTree>
    <p:extLst>
      <p:ext uri="{BB962C8B-B14F-4D97-AF65-F5344CB8AC3E}">
        <p14:creationId xmlns:p14="http://schemas.microsoft.com/office/powerpoint/2010/main" val="320355797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a:t>
            </a:r>
            <a:r>
              <a:rPr lang="en-US" baseline="0" dirty="0" smtClean="0"/>
              <a:t> you can see in this image, there is a pole that is blocking the sidewalk.</a:t>
            </a:r>
            <a:endParaRPr lang="en-US" dirty="0"/>
          </a:p>
        </p:txBody>
      </p:sp>
      <p:sp>
        <p:nvSpPr>
          <p:cNvPr id="4" name="Slide Number Placeholder 3"/>
          <p:cNvSpPr>
            <a:spLocks noGrp="1"/>
          </p:cNvSpPr>
          <p:nvPr>
            <p:ph type="sldNum" sz="quarter" idx="10"/>
          </p:nvPr>
        </p:nvSpPr>
        <p:spPr/>
        <p:txBody>
          <a:bodyPr/>
          <a:lstStyle/>
          <a:p>
            <a:fld id="{CB1E79E8-F03D-B443-99A5-519506F39B37}" type="slidenum">
              <a:rPr lang="en-US" smtClean="0"/>
              <a:t>64</a:t>
            </a:fld>
            <a:endParaRPr lang="en-US"/>
          </a:p>
        </p:txBody>
      </p:sp>
    </p:spTree>
    <p:extLst>
      <p:ext uri="{BB962C8B-B14F-4D97-AF65-F5344CB8AC3E}">
        <p14:creationId xmlns:p14="http://schemas.microsoft.com/office/powerpoint/2010/main" val="218119540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Turkers correctly labels these</a:t>
            </a:r>
            <a:endParaRPr lang="en-US" dirty="0"/>
          </a:p>
        </p:txBody>
      </p:sp>
      <p:sp>
        <p:nvSpPr>
          <p:cNvPr id="4" name="Slide Number Placeholder 3"/>
          <p:cNvSpPr>
            <a:spLocks noGrp="1"/>
          </p:cNvSpPr>
          <p:nvPr>
            <p:ph type="sldNum" sz="quarter" idx="10"/>
          </p:nvPr>
        </p:nvSpPr>
        <p:spPr/>
        <p:txBody>
          <a:bodyPr/>
          <a:lstStyle/>
          <a:p>
            <a:fld id="{CB1E79E8-F03D-B443-99A5-519506F39B37}" type="slidenum">
              <a:rPr lang="en-US" smtClean="0"/>
              <a:t>65</a:t>
            </a:fld>
            <a:endParaRPr lang="en-US"/>
          </a:p>
        </p:txBody>
      </p:sp>
    </p:spTree>
    <p:extLst>
      <p:ext uri="{BB962C8B-B14F-4D97-AF65-F5344CB8AC3E}">
        <p14:creationId xmlns:p14="http://schemas.microsoft.com/office/powerpoint/2010/main" val="276835490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Correctly labels prematurely ending sidewalk.</a:t>
            </a:r>
            <a:endParaRPr lang="en-US" dirty="0"/>
          </a:p>
        </p:txBody>
      </p:sp>
      <p:sp>
        <p:nvSpPr>
          <p:cNvPr id="4" name="Slide Number Placeholder 3"/>
          <p:cNvSpPr>
            <a:spLocks noGrp="1"/>
          </p:cNvSpPr>
          <p:nvPr>
            <p:ph type="sldNum" sz="quarter" idx="10"/>
          </p:nvPr>
        </p:nvSpPr>
        <p:spPr/>
        <p:txBody>
          <a:bodyPr/>
          <a:lstStyle/>
          <a:p>
            <a:fld id="{CB1E79E8-F03D-B443-99A5-519506F39B37}" type="slidenum">
              <a:rPr lang="en-US" smtClean="0"/>
              <a:t>67</a:t>
            </a:fld>
            <a:endParaRPr lang="en-US"/>
          </a:p>
        </p:txBody>
      </p:sp>
    </p:spTree>
    <p:extLst>
      <p:ext uri="{BB962C8B-B14F-4D97-AF65-F5344CB8AC3E}">
        <p14:creationId xmlns:p14="http://schemas.microsoft.com/office/powerpoint/2010/main" val="124989370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this picture,</a:t>
            </a:r>
            <a:r>
              <a:rPr lang="en-US" baseline="0" dirty="0" smtClean="0"/>
              <a:t> there are multiple problems of object in path, surface problem, and potentially a missing curb ramp.</a:t>
            </a:r>
            <a:endParaRPr lang="en-US" dirty="0"/>
          </a:p>
        </p:txBody>
      </p:sp>
      <p:sp>
        <p:nvSpPr>
          <p:cNvPr id="4" name="Slide Number Placeholder 3"/>
          <p:cNvSpPr>
            <a:spLocks noGrp="1"/>
          </p:cNvSpPr>
          <p:nvPr>
            <p:ph type="sldNum" sz="quarter" idx="10"/>
          </p:nvPr>
        </p:nvSpPr>
        <p:spPr/>
        <p:txBody>
          <a:bodyPr/>
          <a:lstStyle/>
          <a:p>
            <a:fld id="{CB1E79E8-F03D-B443-99A5-519506F39B37}" type="slidenum">
              <a:rPr lang="en-US" smtClean="0"/>
              <a:t>68</a:t>
            </a:fld>
            <a:endParaRPr lang="en-US"/>
          </a:p>
        </p:txBody>
      </p:sp>
    </p:spTree>
    <p:extLst>
      <p:ext uri="{BB962C8B-B14F-4D97-AF65-F5344CB8AC3E}">
        <p14:creationId xmlns:p14="http://schemas.microsoft.com/office/powerpoint/2010/main" val="394380280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Even there</a:t>
            </a:r>
            <a:r>
              <a:rPr lang="en-US" baseline="0" dirty="0" smtClean="0"/>
              <a:t> are multiple problems, they manage to label them.</a:t>
            </a:r>
            <a:endParaRPr lang="en-US" dirty="0"/>
          </a:p>
        </p:txBody>
      </p:sp>
      <p:sp>
        <p:nvSpPr>
          <p:cNvPr id="4" name="Slide Number Placeholder 3"/>
          <p:cNvSpPr>
            <a:spLocks noGrp="1"/>
          </p:cNvSpPr>
          <p:nvPr>
            <p:ph type="sldNum" sz="quarter" idx="10"/>
          </p:nvPr>
        </p:nvSpPr>
        <p:spPr/>
        <p:txBody>
          <a:bodyPr/>
          <a:lstStyle/>
          <a:p>
            <a:fld id="{CB1E79E8-F03D-B443-99A5-519506F39B37}" type="slidenum">
              <a:rPr lang="en-US" smtClean="0"/>
              <a:t>69</a:t>
            </a:fld>
            <a:endParaRPr lang="en-US"/>
          </a:p>
        </p:txBody>
      </p:sp>
    </p:spTree>
    <p:extLst>
      <p:ext uri="{BB962C8B-B14F-4D97-AF65-F5344CB8AC3E}">
        <p14:creationId xmlns:p14="http://schemas.microsoft.com/office/powerpoint/2010/main" val="264142552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this case there is ar</a:t>
            </a:r>
            <a:r>
              <a:rPr lang="en-US" baseline="0" dirty="0" smtClean="0"/>
              <a:t>e missing curb ramps.</a:t>
            </a:r>
            <a:endParaRPr lang="en-US" dirty="0"/>
          </a:p>
        </p:txBody>
      </p:sp>
      <p:sp>
        <p:nvSpPr>
          <p:cNvPr id="4" name="Slide Number Placeholder 3"/>
          <p:cNvSpPr>
            <a:spLocks noGrp="1"/>
          </p:cNvSpPr>
          <p:nvPr>
            <p:ph type="sldNum" sz="quarter" idx="10"/>
          </p:nvPr>
        </p:nvSpPr>
        <p:spPr/>
        <p:txBody>
          <a:bodyPr/>
          <a:lstStyle/>
          <a:p>
            <a:fld id="{CB1E79E8-F03D-B443-99A5-519506F39B37}" type="slidenum">
              <a:rPr lang="en-US" smtClean="0"/>
              <a:t>71</a:t>
            </a:fld>
            <a:endParaRPr lang="en-US"/>
          </a:p>
        </p:txBody>
      </p:sp>
    </p:spTree>
    <p:extLst>
      <p:ext uri="{BB962C8B-B14F-4D97-AF65-F5344CB8AC3E}">
        <p14:creationId xmlns:p14="http://schemas.microsoft.com/office/powerpoint/2010/main" val="4516972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They</a:t>
            </a:r>
            <a:r>
              <a:rPr lang="en-US" baseline="0" dirty="0" smtClean="0"/>
              <a:t> label them correctly, but also labels a stop sign which is incorrect because it is on the grass does not block the sidewalk. This illustrates the </a:t>
            </a:r>
            <a:r>
              <a:rPr lang="en-US" baseline="0" dirty="0" err="1" smtClean="0"/>
              <a:t>overlabeling</a:t>
            </a:r>
            <a:r>
              <a:rPr lang="en-US" baseline="0" dirty="0" smtClean="0"/>
              <a:t> trend of turkers. </a:t>
            </a:r>
            <a:endParaRPr lang="en-US" dirty="0"/>
          </a:p>
        </p:txBody>
      </p:sp>
      <p:sp>
        <p:nvSpPr>
          <p:cNvPr id="4" name="Slide Number Placeholder 3"/>
          <p:cNvSpPr>
            <a:spLocks noGrp="1"/>
          </p:cNvSpPr>
          <p:nvPr>
            <p:ph type="sldNum" sz="quarter" idx="10"/>
          </p:nvPr>
        </p:nvSpPr>
        <p:spPr/>
        <p:txBody>
          <a:bodyPr/>
          <a:lstStyle/>
          <a:p>
            <a:fld id="{CB1E79E8-F03D-B443-99A5-519506F39B37}" type="slidenum">
              <a:rPr lang="en-US" smtClean="0"/>
              <a:t>72</a:t>
            </a:fld>
            <a:endParaRPr lang="en-US"/>
          </a:p>
        </p:txBody>
      </p:sp>
    </p:spTree>
    <p:extLst>
      <p:ext uri="{BB962C8B-B14F-4D97-AF65-F5344CB8AC3E}">
        <p14:creationId xmlns:p14="http://schemas.microsoft.com/office/powerpoint/2010/main" val="6927310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 problem. In this talk.</a:t>
            </a:r>
            <a:r>
              <a:rPr lang="en-US" baseline="0" dirty="0" smtClean="0"/>
              <a:t>, the main questions I want to discuss are “c</a:t>
            </a:r>
            <a:r>
              <a:rPr lang="en-US" dirty="0" smtClean="0"/>
              <a:t>an we use Google Street View to find sidewalk accessibility problems?” and “can crowdworker</a:t>
            </a:r>
            <a:r>
              <a:rPr lang="en-US" baseline="0" dirty="0" smtClean="0"/>
              <a:t> perform tasks to identify sidewalk accessibility problems?”</a:t>
            </a:r>
            <a:endParaRPr lang="en-US" dirty="0" smtClean="0"/>
          </a:p>
        </p:txBody>
      </p:sp>
      <p:sp>
        <p:nvSpPr>
          <p:cNvPr id="4" name="Slide Number Placeholder 3"/>
          <p:cNvSpPr>
            <a:spLocks noGrp="1"/>
          </p:cNvSpPr>
          <p:nvPr>
            <p:ph type="sldNum" sz="quarter" idx="10"/>
          </p:nvPr>
        </p:nvSpPr>
        <p:spPr/>
        <p:txBody>
          <a:bodyPr/>
          <a:lstStyle/>
          <a:p>
            <a:fld id="{CB1E79E8-F03D-B443-99A5-519506F39B37}" type="slidenum">
              <a:rPr lang="en-US" smtClean="0"/>
              <a:t>7</a:t>
            </a:fld>
            <a:endParaRPr lang="en-US"/>
          </a:p>
        </p:txBody>
      </p:sp>
    </p:spTree>
    <p:extLst>
      <p:ext uri="{BB962C8B-B14F-4D97-AF65-F5344CB8AC3E}">
        <p14:creationId xmlns:p14="http://schemas.microsoft.com/office/powerpoint/2010/main" val="265183785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is a perfectly fine sidewalk</a:t>
            </a:r>
            <a:endParaRPr lang="en-US" dirty="0"/>
          </a:p>
        </p:txBody>
      </p:sp>
      <p:sp>
        <p:nvSpPr>
          <p:cNvPr id="4" name="Slide Number Placeholder 3"/>
          <p:cNvSpPr>
            <a:spLocks noGrp="1"/>
          </p:cNvSpPr>
          <p:nvPr>
            <p:ph type="sldNum" sz="quarter" idx="10"/>
          </p:nvPr>
        </p:nvSpPr>
        <p:spPr/>
        <p:txBody>
          <a:bodyPr/>
          <a:lstStyle/>
          <a:p>
            <a:fld id="{CB1E79E8-F03D-B443-99A5-519506F39B37}" type="slidenum">
              <a:rPr lang="en-US" smtClean="0"/>
              <a:t>73</a:t>
            </a:fld>
            <a:endParaRPr lang="en-US"/>
          </a:p>
        </p:txBody>
      </p:sp>
    </p:spTree>
    <p:extLst>
      <p:ext uri="{BB962C8B-B14F-4D97-AF65-F5344CB8AC3E}">
        <p14:creationId xmlns:p14="http://schemas.microsoft.com/office/powerpoint/2010/main" val="70259373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But some turkers provide</a:t>
            </a:r>
            <a:r>
              <a:rPr lang="en-US" baseline="0" dirty="0" smtClean="0"/>
              <a:t> random </a:t>
            </a:r>
            <a:r>
              <a:rPr lang="en-US" baseline="0" smtClean="0"/>
              <a:t>labels.</a:t>
            </a:r>
            <a:endParaRPr lang="en-US" dirty="0" smtClean="0"/>
          </a:p>
        </p:txBody>
      </p:sp>
      <p:sp>
        <p:nvSpPr>
          <p:cNvPr id="4" name="Slide Number Placeholder 3"/>
          <p:cNvSpPr>
            <a:spLocks noGrp="1"/>
          </p:cNvSpPr>
          <p:nvPr>
            <p:ph type="sldNum" sz="quarter" idx="10"/>
          </p:nvPr>
        </p:nvSpPr>
        <p:spPr/>
        <p:txBody>
          <a:bodyPr/>
          <a:lstStyle/>
          <a:p>
            <a:fld id="{8CC2308B-5CA1-0C4F-AC66-F8046AE608B5}" type="slidenum">
              <a:rPr lang="en-US" smtClean="0">
                <a:solidFill>
                  <a:prstClr val="black"/>
                </a:solidFill>
                <a:latin typeface="Calibri"/>
              </a:rPr>
              <a:pPr/>
              <a:t>74</a:t>
            </a:fld>
            <a:endParaRPr lang="en-US">
              <a:solidFill>
                <a:prstClr val="black"/>
              </a:solidFill>
              <a:latin typeface="Calibri"/>
            </a:endParaRPr>
          </a:p>
        </p:txBody>
      </p:sp>
    </p:spTree>
    <p:extLst>
      <p:ext uri="{BB962C8B-B14F-4D97-AF65-F5344CB8AC3E}">
        <p14:creationId xmlns:p14="http://schemas.microsoft.com/office/powerpoint/2010/main" val="278902607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there are</a:t>
            </a:r>
            <a:r>
              <a:rPr lang="en-US" baseline="0" dirty="0" smtClean="0"/>
              <a:t> some amount of turkers who provide poor quality labels. </a:t>
            </a:r>
            <a:r>
              <a:rPr lang="en-US" dirty="0" smtClean="0"/>
              <a:t>We can mitigate</a:t>
            </a:r>
            <a:r>
              <a:rPr lang="en-US" baseline="0" dirty="0" smtClean="0"/>
              <a:t> this problem with taking majority vote.</a:t>
            </a:r>
            <a:endParaRPr lang="en-US" dirty="0"/>
          </a:p>
        </p:txBody>
      </p:sp>
      <p:sp>
        <p:nvSpPr>
          <p:cNvPr id="4" name="Slide Number Placeholder 3"/>
          <p:cNvSpPr>
            <a:spLocks noGrp="1"/>
          </p:cNvSpPr>
          <p:nvPr>
            <p:ph type="sldNum" sz="quarter" idx="10"/>
          </p:nvPr>
        </p:nvSpPr>
        <p:spPr/>
        <p:txBody>
          <a:bodyPr/>
          <a:lstStyle/>
          <a:p>
            <a:fld id="{7C1563C4-B7AD-754B-8516-962414F89EB9}" type="slidenum">
              <a:rPr lang="en-US" smtClean="0">
                <a:solidFill>
                  <a:prstClr val="black"/>
                </a:solidFill>
                <a:latin typeface="Calibri"/>
              </a:rPr>
              <a:pPr/>
              <a:t>75</a:t>
            </a:fld>
            <a:endParaRPr lang="en-US">
              <a:solidFill>
                <a:prstClr val="black"/>
              </a:solidFill>
              <a:latin typeface="Calibri"/>
            </a:endParaRPr>
          </a:p>
        </p:txBody>
      </p:sp>
    </p:spTree>
    <p:extLst>
      <p:ext uri="{BB962C8B-B14F-4D97-AF65-F5344CB8AC3E}">
        <p14:creationId xmlns:p14="http://schemas.microsoft.com/office/powerpoint/2010/main" val="354741886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take majority vote,</a:t>
            </a:r>
            <a:r>
              <a:rPr lang="en-US" baseline="0" dirty="0" smtClean="0"/>
              <a:t> we formed groups of 1, 3, 5, 7, and 9 turkers.</a:t>
            </a:r>
            <a:endParaRPr lang="en-US" dirty="0"/>
          </a:p>
        </p:txBody>
      </p:sp>
      <p:sp>
        <p:nvSpPr>
          <p:cNvPr id="4" name="Slide Number Placeholder 3"/>
          <p:cNvSpPr>
            <a:spLocks noGrp="1"/>
          </p:cNvSpPr>
          <p:nvPr>
            <p:ph type="sldNum" sz="quarter" idx="10"/>
          </p:nvPr>
        </p:nvSpPr>
        <p:spPr/>
        <p:txBody>
          <a:bodyPr/>
          <a:lstStyle/>
          <a:p>
            <a:fld id="{CB1E79E8-F03D-B443-99A5-519506F39B37}" type="slidenum">
              <a:rPr lang="en-US" smtClean="0"/>
              <a:t>76</a:t>
            </a:fld>
            <a:endParaRPr lang="en-US"/>
          </a:p>
        </p:txBody>
      </p:sp>
    </p:spTree>
    <p:extLst>
      <p:ext uri="{BB962C8B-B14F-4D97-AF65-F5344CB8AC3E}">
        <p14:creationId xmlns:p14="http://schemas.microsoft.com/office/powerpoint/2010/main" val="53732412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baseline="0" dirty="0" smtClean="0"/>
              <a:t>This graphs show average image-level accuracy of labels with the number of turkers on an image</a:t>
            </a:r>
          </a:p>
          <a:p>
            <a:r>
              <a:rPr lang="en-US" baseline="0" dirty="0" smtClean="0"/>
              <a:t>- On the x axis is the number of turkers grouped</a:t>
            </a:r>
          </a:p>
          <a:p>
            <a:r>
              <a:rPr lang="en-US" baseline="0" dirty="0" smtClean="0"/>
              <a:t>- On the y axis is the average image-level accuracy</a:t>
            </a:r>
          </a:p>
          <a:p>
            <a:r>
              <a:rPr lang="en-US" baseline="0" dirty="0" smtClean="0"/>
              <a:t>- Pink represents multiclass accuracy.</a:t>
            </a:r>
          </a:p>
        </p:txBody>
      </p:sp>
      <p:sp>
        <p:nvSpPr>
          <p:cNvPr id="4" name="Slide Number Placeholder 3"/>
          <p:cNvSpPr>
            <a:spLocks noGrp="1"/>
          </p:cNvSpPr>
          <p:nvPr>
            <p:ph type="sldNum" sz="quarter" idx="10"/>
          </p:nvPr>
        </p:nvSpPr>
        <p:spPr/>
        <p:txBody>
          <a:bodyPr/>
          <a:lstStyle/>
          <a:p>
            <a:fld id="{CB1E79E8-F03D-B443-99A5-519506F39B37}" type="slidenum">
              <a:rPr lang="en-US" smtClean="0"/>
              <a:t>77</a:t>
            </a:fld>
            <a:endParaRPr lang="en-US"/>
          </a:p>
        </p:txBody>
      </p:sp>
    </p:spTree>
    <p:extLst>
      <p:ext uri="{BB962C8B-B14F-4D97-AF65-F5344CB8AC3E}">
        <p14:creationId xmlns:p14="http://schemas.microsoft.com/office/powerpoint/2010/main" val="82304594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you could imagine,</a:t>
            </a:r>
            <a:r>
              <a:rPr lang="en-US" baseline="0" dirty="0" smtClean="0"/>
              <a:t> more turkers we have, more accurate the labels become.</a:t>
            </a:r>
          </a:p>
        </p:txBody>
      </p:sp>
      <p:sp>
        <p:nvSpPr>
          <p:cNvPr id="4" name="Slide Number Placeholder 3"/>
          <p:cNvSpPr>
            <a:spLocks noGrp="1"/>
          </p:cNvSpPr>
          <p:nvPr>
            <p:ph type="sldNum" sz="quarter" idx="10"/>
          </p:nvPr>
        </p:nvSpPr>
        <p:spPr/>
        <p:txBody>
          <a:bodyPr/>
          <a:lstStyle/>
          <a:p>
            <a:fld id="{CB1E79E8-F03D-B443-99A5-519506F39B37}" type="slidenum">
              <a:rPr lang="en-US" smtClean="0"/>
              <a:t>78</a:t>
            </a:fld>
            <a:endParaRPr lang="en-US"/>
          </a:p>
        </p:txBody>
      </p:sp>
    </p:spTree>
    <p:extLst>
      <p:ext uri="{BB962C8B-B14F-4D97-AF65-F5344CB8AC3E}">
        <p14:creationId xmlns:p14="http://schemas.microsoft.com/office/powerpoint/2010/main" val="82304594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you could imagine,</a:t>
            </a:r>
            <a:r>
              <a:rPr lang="en-US" baseline="0" dirty="0" smtClean="0"/>
              <a:t> more turkers we have, more accurate the labels become.</a:t>
            </a:r>
          </a:p>
        </p:txBody>
      </p:sp>
      <p:sp>
        <p:nvSpPr>
          <p:cNvPr id="4" name="Slide Number Placeholder 3"/>
          <p:cNvSpPr>
            <a:spLocks noGrp="1"/>
          </p:cNvSpPr>
          <p:nvPr>
            <p:ph type="sldNum" sz="quarter" idx="10"/>
          </p:nvPr>
        </p:nvSpPr>
        <p:spPr/>
        <p:txBody>
          <a:bodyPr/>
          <a:lstStyle/>
          <a:p>
            <a:fld id="{CB1E79E8-F03D-B443-99A5-519506F39B37}" type="slidenum">
              <a:rPr lang="en-US" smtClean="0"/>
              <a:t>79</a:t>
            </a:fld>
            <a:endParaRPr lang="en-US"/>
          </a:p>
        </p:txBody>
      </p:sp>
    </p:spTree>
    <p:extLst>
      <p:ext uri="{BB962C8B-B14F-4D97-AF65-F5344CB8AC3E}">
        <p14:creationId xmlns:p14="http://schemas.microsoft.com/office/powerpoint/2010/main" val="82304594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B1E79E8-F03D-B443-99A5-519506F39B37}" type="slidenum">
              <a:rPr lang="en-US" smtClean="0"/>
              <a:t>80</a:t>
            </a:fld>
            <a:endParaRPr lang="en-US"/>
          </a:p>
        </p:txBody>
      </p:sp>
    </p:spTree>
    <p:extLst>
      <p:ext uri="{BB962C8B-B14F-4D97-AF65-F5344CB8AC3E}">
        <p14:creationId xmlns:p14="http://schemas.microsoft.com/office/powerpoint/2010/main" val="98552761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C1563C4-B7AD-754B-8516-962414F89EB9}" type="slidenum">
              <a:rPr lang="en-US" smtClean="0">
                <a:solidFill>
                  <a:prstClr val="black"/>
                </a:solidFill>
                <a:latin typeface="Calibri"/>
              </a:rPr>
              <a:pPr/>
              <a:t>81</a:t>
            </a:fld>
            <a:endParaRPr lang="en-US">
              <a:solidFill>
                <a:prstClr val="black"/>
              </a:solidFill>
              <a:latin typeface="Calibri"/>
            </a:endParaRPr>
          </a:p>
        </p:txBody>
      </p:sp>
    </p:spTree>
    <p:extLst>
      <p:ext uri="{BB962C8B-B14F-4D97-AF65-F5344CB8AC3E}">
        <p14:creationId xmlns:p14="http://schemas.microsoft.com/office/powerpoint/2010/main" val="387536424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 Note</a:t>
            </a:r>
          </a:p>
          <a:p>
            <a:r>
              <a:rPr lang="en-US" dirty="0" smtClean="0"/>
              <a:t>LBP Feature</a:t>
            </a:r>
            <a:endParaRPr lang="en-US" dirty="0"/>
          </a:p>
        </p:txBody>
      </p:sp>
      <p:sp>
        <p:nvSpPr>
          <p:cNvPr id="4" name="Slide Number Placeholder 3"/>
          <p:cNvSpPr>
            <a:spLocks noGrp="1"/>
          </p:cNvSpPr>
          <p:nvPr>
            <p:ph type="sldNum" sz="quarter" idx="10"/>
          </p:nvPr>
        </p:nvSpPr>
        <p:spPr/>
        <p:txBody>
          <a:bodyPr/>
          <a:lstStyle/>
          <a:p>
            <a:fld id="{CB1E79E8-F03D-B443-99A5-519506F39B37}" type="slidenum">
              <a:rPr lang="en-US" smtClean="0"/>
              <a:t>82</a:t>
            </a:fld>
            <a:endParaRPr lang="en-US"/>
          </a:p>
        </p:txBody>
      </p:sp>
    </p:spTree>
    <p:extLst>
      <p:ext uri="{BB962C8B-B14F-4D97-AF65-F5344CB8AC3E}">
        <p14:creationId xmlns:p14="http://schemas.microsoft.com/office/powerpoint/2010/main" val="9801811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To this end, we developed this interface. Here, you can see a static Street View image on the left. If you find a sidewalk accessibility problem, you can label it by drawing an outline, categorize it, then report its severity. Here, 1 indicates passable and 5 indicates not passable for wheelchair users</a:t>
            </a:r>
          </a:p>
        </p:txBody>
      </p:sp>
      <p:sp>
        <p:nvSpPr>
          <p:cNvPr id="4" name="Slide Number Placeholder 3"/>
          <p:cNvSpPr>
            <a:spLocks noGrp="1"/>
          </p:cNvSpPr>
          <p:nvPr>
            <p:ph type="sldNum" sz="quarter" idx="10"/>
          </p:nvPr>
        </p:nvSpPr>
        <p:spPr/>
        <p:txBody>
          <a:bodyPr/>
          <a:lstStyle/>
          <a:p>
            <a:fld id="{CB1E79E8-F03D-B443-99A5-519506F39B37}" type="slidenum">
              <a:rPr lang="en-US" smtClean="0"/>
              <a:t>8</a:t>
            </a:fld>
            <a:endParaRPr lang="en-US"/>
          </a:p>
        </p:txBody>
      </p:sp>
    </p:spTree>
    <p:extLst>
      <p:ext uri="{BB962C8B-B14F-4D97-AF65-F5344CB8AC3E}">
        <p14:creationId xmlns:p14="http://schemas.microsoft.com/office/powerpoint/2010/main" val="275451878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B1E79E8-F03D-B443-99A5-519506F39B37}" type="slidenum">
              <a:rPr lang="en-US" smtClean="0"/>
              <a:t>84</a:t>
            </a:fld>
            <a:endParaRPr lang="en-US"/>
          </a:p>
        </p:txBody>
      </p:sp>
    </p:spTree>
    <p:extLst>
      <p:ext uri="{BB962C8B-B14F-4D97-AF65-F5344CB8AC3E}">
        <p14:creationId xmlns:p14="http://schemas.microsoft.com/office/powerpoint/2010/main" val="361014430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B1E79E8-F03D-B443-99A5-519506F39B37}" type="slidenum">
              <a:rPr lang="en-US" smtClean="0"/>
              <a:t>85</a:t>
            </a:fld>
            <a:endParaRPr lang="en-US"/>
          </a:p>
        </p:txBody>
      </p:sp>
    </p:spTree>
    <p:extLst>
      <p:ext uri="{BB962C8B-B14F-4D97-AF65-F5344CB8AC3E}">
        <p14:creationId xmlns:p14="http://schemas.microsoft.com/office/powerpoint/2010/main" val="36101443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also built a validation</a:t>
            </a:r>
            <a:r>
              <a:rPr lang="en-US" baseline="0" dirty="0" smtClean="0"/>
              <a:t> interface where you can see a static Street View image along with a label provided by other people. Here, you can agree with a label or disagree with it to filter it out. However, I will not talk about this verification process today.</a:t>
            </a:r>
          </a:p>
        </p:txBody>
      </p:sp>
      <p:sp>
        <p:nvSpPr>
          <p:cNvPr id="4" name="Slide Number Placeholder 3"/>
          <p:cNvSpPr>
            <a:spLocks noGrp="1"/>
          </p:cNvSpPr>
          <p:nvPr>
            <p:ph type="sldNum" sz="quarter" idx="10"/>
          </p:nvPr>
        </p:nvSpPr>
        <p:spPr/>
        <p:txBody>
          <a:bodyPr/>
          <a:lstStyle/>
          <a:p>
            <a:fld id="{CB1E79E8-F03D-B443-99A5-519506F39B37}" type="slidenum">
              <a:rPr lang="en-US" smtClean="0"/>
              <a:t>9</a:t>
            </a:fld>
            <a:endParaRPr lang="en-US"/>
          </a:p>
        </p:txBody>
      </p:sp>
    </p:spTree>
    <p:extLst>
      <p:ext uri="{BB962C8B-B14F-4D97-AF65-F5344CB8AC3E}">
        <p14:creationId xmlns:p14="http://schemas.microsoft.com/office/powerpoint/2010/main" val="5036505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685800" y="3886200"/>
            <a:ext cx="6400800" cy="1752600"/>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D8F4A996-F44D-A942-8869-0C58453008F9}" type="datetime1">
              <a:rPr lang="en-US" smtClean="0"/>
              <a:t>6/3/13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EF7B03-87D0-744E-9D3E-69E1D0D243CD}" type="slidenum">
              <a:rPr lang="en-US" smtClean="0"/>
              <a:t>‹#›</a:t>
            </a:fld>
            <a:endParaRPr lang="en-US"/>
          </a:p>
        </p:txBody>
      </p:sp>
    </p:spTree>
    <p:extLst>
      <p:ext uri="{BB962C8B-B14F-4D97-AF65-F5344CB8AC3E}">
        <p14:creationId xmlns:p14="http://schemas.microsoft.com/office/powerpoint/2010/main" val="3295384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0B9BD15-028D-2A43-B316-08BAB009E11A}" type="datetime1">
              <a:rPr lang="en-US" smtClean="0"/>
              <a:t>6/3/13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EF7B03-87D0-744E-9D3E-69E1D0D243CD}" type="slidenum">
              <a:rPr lang="en-US" smtClean="0"/>
              <a:t>‹#›</a:t>
            </a:fld>
            <a:endParaRPr lang="en-US"/>
          </a:p>
        </p:txBody>
      </p:sp>
    </p:spTree>
    <p:extLst>
      <p:ext uri="{BB962C8B-B14F-4D97-AF65-F5344CB8AC3E}">
        <p14:creationId xmlns:p14="http://schemas.microsoft.com/office/powerpoint/2010/main" val="164447696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685800" y="3886200"/>
            <a:ext cx="6400800" cy="1752600"/>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6B5FF33-44EB-BC4D-B08B-0E549B5CD907}"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65299416"/>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Segoe UI Light"/>
                <a:cs typeface="Segoe UI Light"/>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8C21F58-9136-EF4F-B701-450618F11DD4}"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10703765"/>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2FD1E41-F00B-2547-A4B7-0D561A94C9CD}"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3863659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A4121A9-13B7-D64B-B7D8-C4811DD06EA1}" type="datetime1">
              <a:rPr lang="en-US" smtClean="0">
                <a:solidFill>
                  <a:prstClr val="black">
                    <a:tint val="75000"/>
                  </a:prstClr>
                </a:solidFill>
              </a:rPr>
              <a:t>6/3/13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80015872"/>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7BEB4CB-733A-174A-8193-2455BDE01D90}" type="datetime1">
              <a:rPr lang="en-US" smtClean="0">
                <a:solidFill>
                  <a:prstClr val="black">
                    <a:tint val="75000"/>
                  </a:prstClr>
                </a:solidFill>
              </a:rPr>
              <a:t>6/3/13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7145389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E7140EA-3A3E-9046-8418-2970A4B5314E}" type="datetime1">
              <a:rPr lang="en-US" smtClean="0">
                <a:solidFill>
                  <a:prstClr val="black">
                    <a:tint val="75000"/>
                  </a:prstClr>
                </a:solidFill>
              </a:rPr>
              <a:t>6/3/13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8929909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0AB1ECF-C028-B84A-8918-AA942BC837EC}" type="datetime1">
              <a:rPr lang="en-US" smtClean="0">
                <a:solidFill>
                  <a:prstClr val="black">
                    <a:tint val="75000"/>
                  </a:prstClr>
                </a:solidFill>
              </a:rPr>
              <a:t>6/3/13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8997080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0843B9F-9D4F-DC45-B760-6A67D853B5F5}" type="datetime1">
              <a:rPr lang="en-US" smtClean="0">
                <a:solidFill>
                  <a:prstClr val="black">
                    <a:tint val="75000"/>
                  </a:prstClr>
                </a:solidFill>
              </a:rPr>
              <a:t>6/3/13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2834514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461427-1FC2-0B4B-A6CC-6023C8898DD8}" type="datetime1">
              <a:rPr lang="en-US" smtClean="0">
                <a:solidFill>
                  <a:prstClr val="black">
                    <a:tint val="75000"/>
                  </a:prstClr>
                </a:solidFill>
              </a:rPr>
              <a:t>6/3/13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5378180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8BCCF6-516A-834C-A83D-5B60F8D1720C}"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255770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BE509D9-C880-244C-BF3C-2AA1F2DA757F}" type="datetime1">
              <a:rPr lang="en-US" smtClean="0"/>
              <a:t>6/3/13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EF7B03-87D0-744E-9D3E-69E1D0D243CD}" type="slidenum">
              <a:rPr lang="en-US" smtClean="0"/>
              <a:t>‹#›</a:t>
            </a:fld>
            <a:endParaRPr lang="en-US"/>
          </a:p>
        </p:txBody>
      </p:sp>
    </p:spTree>
    <p:extLst>
      <p:ext uri="{BB962C8B-B14F-4D97-AF65-F5344CB8AC3E}">
        <p14:creationId xmlns:p14="http://schemas.microsoft.com/office/powerpoint/2010/main" val="152946527"/>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2BDEC2-7401-2B40-9456-373979BDAB33}"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07345238"/>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685800" y="3886200"/>
            <a:ext cx="6400800" cy="1752600"/>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439375-D687-1843-8ABE-20A422B3EAC9}"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2382171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Segoe UI Light"/>
                <a:cs typeface="Segoe UI Light"/>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49E6A7-CBCF-A74C-A699-AFAC822E3F08}"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13665582"/>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ED23D1F-ECA3-6C43-8F5E-D9D98410ED31}"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45677344"/>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F3B7B85-CC79-F947-9DDF-7316885F1F6B}" type="datetime1">
              <a:rPr lang="en-US" smtClean="0">
                <a:solidFill>
                  <a:prstClr val="black">
                    <a:tint val="75000"/>
                  </a:prstClr>
                </a:solidFill>
              </a:rPr>
              <a:t>6/3/13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21659395"/>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BB27018-B21D-0140-8C78-1F51ECBFBFD8}" type="datetime1">
              <a:rPr lang="en-US" smtClean="0">
                <a:solidFill>
                  <a:prstClr val="black">
                    <a:tint val="75000"/>
                  </a:prstClr>
                </a:solidFill>
              </a:rPr>
              <a:t>6/3/13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3171961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4CFE6D4-8187-124C-A0A2-F39C096DAD21}" type="datetime1">
              <a:rPr lang="en-US" smtClean="0">
                <a:solidFill>
                  <a:prstClr val="black">
                    <a:tint val="75000"/>
                  </a:prstClr>
                </a:solidFill>
              </a:rPr>
              <a:t>6/3/13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74697540"/>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993351F-C701-B14A-9ACD-14499C78A0FC}" type="datetime1">
              <a:rPr lang="en-US" smtClean="0">
                <a:solidFill>
                  <a:prstClr val="black">
                    <a:tint val="75000"/>
                  </a:prstClr>
                </a:solidFill>
              </a:rPr>
              <a:t>6/3/13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62219998"/>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6D5855-DBB0-E644-820E-FAC24F5080B8}" type="datetime1">
              <a:rPr lang="en-US" smtClean="0">
                <a:solidFill>
                  <a:prstClr val="black">
                    <a:tint val="75000"/>
                  </a:prstClr>
                </a:solidFill>
              </a:rPr>
              <a:t>6/3/13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98386259"/>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63F2D4-CF86-D04C-A629-3DE6C61612C1}" type="datetime1">
              <a:rPr lang="en-US" smtClean="0">
                <a:solidFill>
                  <a:prstClr val="black">
                    <a:tint val="75000"/>
                  </a:prstClr>
                </a:solidFill>
              </a:rPr>
              <a:t>6/3/13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949196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FA2778BC-9203-0C4E-BFD2-8796695A6EC9}"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3359127-1139-904B-9CBB-5A260DC042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29062034"/>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4B92B85-40E5-A641-B68C-60F0A3111707}"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84907067"/>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E56CFF-97A9-C347-8EC5-C75474C3B2DB}"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78141017"/>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685800" y="3886200"/>
            <a:ext cx="6400800" cy="1752600"/>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300BF60-5780-8E46-AF1E-77EBAAB2C69B}"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04695228"/>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Segoe UI Light"/>
                <a:cs typeface="Segoe UI Light"/>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A5475E-C887-074C-A4A6-EA2F2C609878}"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9701031"/>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FF071BB-BF1B-C644-A9B0-A68502B22B97}"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29159003"/>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E13549F-20CC-7049-9F3C-B015330A00E0}" type="datetime1">
              <a:rPr lang="en-US" smtClean="0">
                <a:solidFill>
                  <a:prstClr val="black">
                    <a:tint val="75000"/>
                  </a:prstClr>
                </a:solidFill>
              </a:rPr>
              <a:t>6/3/13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06734717"/>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65DF968-E656-6E42-B747-BE516670BE0C}" type="datetime1">
              <a:rPr lang="en-US" smtClean="0">
                <a:solidFill>
                  <a:prstClr val="black">
                    <a:tint val="75000"/>
                  </a:prstClr>
                </a:solidFill>
              </a:rPr>
              <a:t>6/3/13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31811123"/>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C22FDFF-62BE-824D-B181-A8E7BED5A7CA}" type="datetime1">
              <a:rPr lang="en-US" smtClean="0">
                <a:solidFill>
                  <a:prstClr val="black">
                    <a:tint val="75000"/>
                  </a:prstClr>
                </a:solidFill>
              </a:rPr>
              <a:t>6/3/13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51776146"/>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13BDB69-B370-8E4C-96B0-FEB64EC748F1}" type="datetime1">
              <a:rPr lang="en-US" smtClean="0">
                <a:solidFill>
                  <a:prstClr val="black">
                    <a:tint val="75000"/>
                  </a:prstClr>
                </a:solidFill>
              </a:rPr>
              <a:t>6/3/13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72380210"/>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DB094AA-62A5-5B43-BDA4-423559A38B44}" type="datetime1">
              <a:rPr lang="en-US" smtClean="0">
                <a:solidFill>
                  <a:prstClr val="black">
                    <a:tint val="75000"/>
                  </a:prstClr>
                </a:solidFill>
              </a:rPr>
              <a:t>6/3/13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682122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AE8A2B-3580-6249-8F2C-5710987F074B}"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3359127-1139-904B-9CBB-5A260DC042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38804285"/>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37F27F5-8C6A-3C41-9CCD-DD7104F8C086}" type="datetime1">
              <a:rPr lang="en-US" smtClean="0">
                <a:solidFill>
                  <a:prstClr val="black">
                    <a:tint val="75000"/>
                  </a:prstClr>
                </a:solidFill>
              </a:rPr>
              <a:t>6/3/13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80736870"/>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C853711-A8CF-8645-BCAE-2396F671167C}"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31900620"/>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B1B64F-B8F3-3B48-831C-D61B764246FD}"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02401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FFDFAF3-45C0-1341-96F4-F20293FB68C5}"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3359127-1139-904B-9CBB-5A260DC042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592407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E5760B4-2FD6-3944-9EFF-CB8D4DD882E4}" type="datetime1">
              <a:rPr lang="en-US" smtClean="0">
                <a:solidFill>
                  <a:prstClr val="black">
                    <a:tint val="75000"/>
                  </a:prstClr>
                </a:solidFill>
              </a:rPr>
              <a:t>6/3/13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3359127-1139-904B-9CBB-5A260DC042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245004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092D733-D4C0-D04D-969A-EB37C1C16E6E}" type="datetime1">
              <a:rPr lang="en-US" smtClean="0">
                <a:solidFill>
                  <a:prstClr val="black">
                    <a:tint val="75000"/>
                  </a:prstClr>
                </a:solidFill>
              </a:rPr>
              <a:t>6/3/13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13359127-1139-904B-9CBB-5A260DC042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269015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9FD5FD0-4948-2743-ABA7-0710E09EB1D5}" type="datetime1">
              <a:rPr lang="en-US" smtClean="0">
                <a:solidFill>
                  <a:prstClr val="black">
                    <a:tint val="75000"/>
                  </a:prstClr>
                </a:solidFill>
              </a:rPr>
              <a:t>6/3/13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13359127-1139-904B-9CBB-5A260DC042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03452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D897162-CA28-A745-B4C6-DE9187AD58A7}" type="datetime1">
              <a:rPr lang="en-US" smtClean="0">
                <a:solidFill>
                  <a:prstClr val="black">
                    <a:tint val="75000"/>
                  </a:prstClr>
                </a:solidFill>
              </a:rPr>
              <a:t>6/3/13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13359127-1139-904B-9CBB-5A260DC042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292866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2812B0E-E10D-154F-9D5B-52560E7C3A02}" type="datetime1">
              <a:rPr lang="en-US" smtClean="0">
                <a:solidFill>
                  <a:prstClr val="black">
                    <a:tint val="75000"/>
                  </a:prstClr>
                </a:solidFill>
              </a:rPr>
              <a:t>6/3/13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3359127-1139-904B-9CBB-5A260DC042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207952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Segoe UI Light"/>
                <a:cs typeface="Segoe UI Light"/>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C6277EB-CF66-E541-8F71-016D801B6080}" type="datetime1">
              <a:rPr lang="en-US" smtClean="0"/>
              <a:t>6/3/13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EF7B03-87D0-744E-9D3E-69E1D0D243CD}" type="slidenum">
              <a:rPr lang="en-US" smtClean="0"/>
              <a:t>‹#›</a:t>
            </a:fld>
            <a:endParaRPr lang="en-US"/>
          </a:p>
        </p:txBody>
      </p:sp>
    </p:spTree>
    <p:extLst>
      <p:ext uri="{BB962C8B-B14F-4D97-AF65-F5344CB8AC3E}">
        <p14:creationId xmlns:p14="http://schemas.microsoft.com/office/powerpoint/2010/main" val="75084015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6D3F97-7CFD-5A4E-8AB7-8DAF28238E62}" type="datetime1">
              <a:rPr lang="en-US" smtClean="0">
                <a:solidFill>
                  <a:prstClr val="black">
                    <a:tint val="75000"/>
                  </a:prstClr>
                </a:solidFill>
              </a:rPr>
              <a:t>6/3/13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3359127-1139-904B-9CBB-5A260DC042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765925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2EE095-110C-3B4B-96EF-D02CB1FBE1D6}"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3359127-1139-904B-9CBB-5A260DC042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930218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C2CB028-319F-1F4B-91BD-68D517172FD1}"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3359127-1139-904B-9CBB-5A260DC042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7038383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4C758541-CA3D-D048-B42A-2240F060298C}"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3359127-1139-904B-9CBB-5A260DC042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158866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92BAC27-52C1-F248-8E43-B07ACD246247}"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3359127-1139-904B-9CBB-5A260DC042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715121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24CDF08-E182-FC4B-86CB-DBEDC74CDEAA}"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3359127-1139-904B-9CBB-5A260DC042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959234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1A27FC2-EE16-1742-9953-0BFEA691CF5C}" type="datetime1">
              <a:rPr lang="en-US" smtClean="0">
                <a:solidFill>
                  <a:prstClr val="black">
                    <a:tint val="75000"/>
                  </a:prstClr>
                </a:solidFill>
              </a:rPr>
              <a:t>6/3/13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3359127-1139-904B-9CBB-5A260DC042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3035664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DF5E7A0-0333-2D4B-86C4-357D62273476}" type="datetime1">
              <a:rPr lang="en-US" smtClean="0">
                <a:solidFill>
                  <a:prstClr val="black">
                    <a:tint val="75000"/>
                  </a:prstClr>
                </a:solidFill>
              </a:rPr>
              <a:t>6/3/13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13359127-1139-904B-9CBB-5A260DC042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150222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E6E9E6A-5AEB-C445-987D-CEDDE451FDB1}" type="datetime1">
              <a:rPr lang="en-US" smtClean="0">
                <a:solidFill>
                  <a:prstClr val="black">
                    <a:tint val="75000"/>
                  </a:prstClr>
                </a:solidFill>
              </a:rPr>
              <a:t>6/3/13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13359127-1139-904B-9CBB-5A260DC042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0562518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5369C3-219F-5247-8334-CA0C6851A936}" type="datetime1">
              <a:rPr lang="en-US" smtClean="0">
                <a:solidFill>
                  <a:prstClr val="black">
                    <a:tint val="75000"/>
                  </a:prstClr>
                </a:solidFill>
              </a:rPr>
              <a:t>6/3/13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13359127-1139-904B-9CBB-5A260DC042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781875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E9588B5-76FC-BD42-B263-EB385C3747BD}" type="datetime1">
              <a:rPr lang="en-US" smtClean="0"/>
              <a:t>6/3/13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EF7B03-87D0-744E-9D3E-69E1D0D243CD}" type="slidenum">
              <a:rPr lang="en-US" smtClean="0"/>
              <a:t>‹#›</a:t>
            </a:fld>
            <a:endParaRPr lang="en-US"/>
          </a:p>
        </p:txBody>
      </p:sp>
    </p:spTree>
    <p:extLst>
      <p:ext uri="{BB962C8B-B14F-4D97-AF65-F5344CB8AC3E}">
        <p14:creationId xmlns:p14="http://schemas.microsoft.com/office/powerpoint/2010/main" val="64610009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C5A03F-B51B-2C45-8E23-17116F6E9F59}" type="datetime1">
              <a:rPr lang="en-US" smtClean="0">
                <a:solidFill>
                  <a:prstClr val="black">
                    <a:tint val="75000"/>
                  </a:prstClr>
                </a:solidFill>
              </a:rPr>
              <a:t>6/3/13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3359127-1139-904B-9CBB-5A260DC042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4297300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6C17AFC-1570-2841-9CB6-F28C445D33A2}" type="datetime1">
              <a:rPr lang="en-US" smtClean="0">
                <a:solidFill>
                  <a:prstClr val="black">
                    <a:tint val="75000"/>
                  </a:prstClr>
                </a:solidFill>
              </a:rPr>
              <a:t>6/3/13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3359127-1139-904B-9CBB-5A260DC042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0731715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04DEDBE-8F96-2A43-AD09-ECF51276D5A3}"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3359127-1139-904B-9CBB-5A260DC042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8080365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2DAB01-8CC9-524A-9AF1-3A521133288E}"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3359127-1139-904B-9CBB-5A260DC042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5126546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C4B5C3ED-BA83-2D4D-B141-E5090A876F1E}"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3359127-1139-904B-9CBB-5A260DC042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1402833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766F2D2-AEFF-544F-A725-23849649557F}"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3359127-1139-904B-9CBB-5A260DC042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4880851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363B6F2-B432-C142-82FA-D5CAA84A17F8}"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3359127-1139-904B-9CBB-5A260DC042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4926714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E861B28-E84E-4F43-B7CD-F94D0289A45F}" type="datetime1">
              <a:rPr lang="en-US" smtClean="0">
                <a:solidFill>
                  <a:prstClr val="black">
                    <a:tint val="75000"/>
                  </a:prstClr>
                </a:solidFill>
              </a:rPr>
              <a:t>6/3/13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3359127-1139-904B-9CBB-5A260DC042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1624582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2810570-B03E-8F48-A9A7-2BFF66F428CC}" type="datetime1">
              <a:rPr lang="en-US" smtClean="0">
                <a:solidFill>
                  <a:prstClr val="black">
                    <a:tint val="75000"/>
                  </a:prstClr>
                </a:solidFill>
              </a:rPr>
              <a:t>6/3/13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13359127-1139-904B-9CBB-5A260DC042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4314345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07CD73D-4366-FA41-8BA6-793216159BD0}" type="datetime1">
              <a:rPr lang="en-US" smtClean="0">
                <a:solidFill>
                  <a:prstClr val="black">
                    <a:tint val="75000"/>
                  </a:prstClr>
                </a:solidFill>
              </a:rPr>
              <a:t>6/3/13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13359127-1139-904B-9CBB-5A260DC042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887659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1C7589B-716E-C64B-8380-4AE022385B5F}" type="datetime1">
              <a:rPr lang="en-US" smtClean="0"/>
              <a:t>6/3/13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EF7B03-87D0-744E-9D3E-69E1D0D243CD}" type="slidenum">
              <a:rPr lang="en-US" smtClean="0"/>
              <a:t>‹#›</a:t>
            </a:fld>
            <a:endParaRPr lang="en-US"/>
          </a:p>
        </p:txBody>
      </p:sp>
    </p:spTree>
    <p:extLst>
      <p:ext uri="{BB962C8B-B14F-4D97-AF65-F5344CB8AC3E}">
        <p14:creationId xmlns:p14="http://schemas.microsoft.com/office/powerpoint/2010/main" val="425934948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A7ADBF-7F4E-5345-AC0E-DECDF32CFF41}" type="datetime1">
              <a:rPr lang="en-US" smtClean="0">
                <a:solidFill>
                  <a:prstClr val="black">
                    <a:tint val="75000"/>
                  </a:prstClr>
                </a:solidFill>
              </a:rPr>
              <a:t>6/3/13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13359127-1139-904B-9CBB-5A260DC042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9549801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06B6D93-526D-D747-B9BC-11A841F20822}" type="datetime1">
              <a:rPr lang="en-US" smtClean="0">
                <a:solidFill>
                  <a:prstClr val="black">
                    <a:tint val="75000"/>
                  </a:prstClr>
                </a:solidFill>
              </a:rPr>
              <a:t>6/3/13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3359127-1139-904B-9CBB-5A260DC042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4360020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3DEDB60-4D1A-CF48-AFE9-1EFB54D202C1}" type="datetime1">
              <a:rPr lang="en-US" smtClean="0">
                <a:solidFill>
                  <a:prstClr val="black">
                    <a:tint val="75000"/>
                  </a:prstClr>
                </a:solidFill>
              </a:rPr>
              <a:t>6/3/13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3359127-1139-904B-9CBB-5A260DC042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4531029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B16A8D-FD56-0542-8E91-BB7EAE47DDC6}"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3359127-1139-904B-9CBB-5A260DC042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7865732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A2901DA-08EB-BA4E-A27A-25E98BF99F5A}"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3359127-1139-904B-9CBB-5A260DC042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5209526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D17E5BC9-0733-AC49-990B-A1502A905849}"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B445554-87FE-C24D-A4C4-03F351CACEB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4806921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EA4FAB9-A428-9B45-8084-180DCB42EEF0}"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B445554-87FE-C24D-A4C4-03F351CACEB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7970361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19CCD60-F269-B24F-A31D-454B67C97950}"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B445554-87FE-C24D-A4C4-03F351CACEB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4694191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7015585-89D4-0449-8D70-607F45C76DBA}" type="datetime1">
              <a:rPr lang="en-US" smtClean="0">
                <a:solidFill>
                  <a:prstClr val="black">
                    <a:tint val="75000"/>
                  </a:prstClr>
                </a:solidFill>
              </a:rPr>
              <a:t>6/3/13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B445554-87FE-C24D-A4C4-03F351CACEB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6258496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63BE293-A4D4-CB44-B920-76AE72BF794F}" type="datetime1">
              <a:rPr lang="en-US" smtClean="0">
                <a:solidFill>
                  <a:prstClr val="black">
                    <a:tint val="75000"/>
                  </a:prstClr>
                </a:solidFill>
              </a:rPr>
              <a:t>6/3/13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B445554-87FE-C24D-A4C4-03F351CACEB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234666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995D149-399A-BF46-8067-394D01E7D28C}" type="datetime1">
              <a:rPr lang="en-US" smtClean="0"/>
              <a:t>6/3/13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5EF7B03-87D0-744E-9D3E-69E1D0D243CD}" type="slidenum">
              <a:rPr lang="en-US" smtClean="0"/>
              <a:t>‹#›</a:t>
            </a:fld>
            <a:endParaRPr lang="en-US"/>
          </a:p>
        </p:txBody>
      </p:sp>
    </p:spTree>
    <p:extLst>
      <p:ext uri="{BB962C8B-B14F-4D97-AF65-F5344CB8AC3E}">
        <p14:creationId xmlns:p14="http://schemas.microsoft.com/office/powerpoint/2010/main" val="393602525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D8220E7-1AAB-8842-8ED6-753CF472FDA5}" type="datetime1">
              <a:rPr lang="en-US" smtClean="0">
                <a:solidFill>
                  <a:prstClr val="black">
                    <a:tint val="75000"/>
                  </a:prstClr>
                </a:solidFill>
              </a:rPr>
              <a:t>6/3/13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B445554-87FE-C24D-A4C4-03F351CACEB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0988334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6AA7EA-7732-1443-80B9-297B15647A46}" type="datetime1">
              <a:rPr lang="en-US" smtClean="0">
                <a:solidFill>
                  <a:prstClr val="black">
                    <a:tint val="75000"/>
                  </a:prstClr>
                </a:solidFill>
              </a:rPr>
              <a:t>6/3/13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B445554-87FE-C24D-A4C4-03F351CACEB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4594102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2B53279-FA83-BF47-B505-A8D21226F049}" type="datetime1">
              <a:rPr lang="en-US" smtClean="0">
                <a:solidFill>
                  <a:prstClr val="black">
                    <a:tint val="75000"/>
                  </a:prstClr>
                </a:solidFill>
              </a:rPr>
              <a:t>6/3/13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B445554-87FE-C24D-A4C4-03F351CACEB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8289540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0DCC4C-03B9-B648-B350-C7B030470171}" type="datetime1">
              <a:rPr lang="en-US" smtClean="0">
                <a:solidFill>
                  <a:prstClr val="black">
                    <a:tint val="75000"/>
                  </a:prstClr>
                </a:solidFill>
              </a:rPr>
              <a:t>6/3/13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B445554-87FE-C24D-A4C4-03F351CACEB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3020407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2FB612D-FA82-EB4F-BE45-E936D2ABE45E}"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B445554-87FE-C24D-A4C4-03F351CACEB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9908896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5C1B1D6-A1B9-644D-BE32-B39E7FD0E251}"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B445554-87FE-C24D-A4C4-03F351CACEB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9026401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685800" y="3886200"/>
            <a:ext cx="6400800" cy="1752600"/>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36F7623F-92EE-334E-A7E3-17D713F2FF2B}"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221926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Segoe UI Light"/>
                <a:cs typeface="Segoe UI Light"/>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B080218-E51F-BD44-82DD-27C3BE3E40B2}"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1074192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8578E3C-2A41-CC40-83D1-DB81569DD923}"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4221322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F445B2F-A31B-0F4A-A936-6C8DFF162447}" type="datetime1">
              <a:rPr lang="en-US" smtClean="0">
                <a:solidFill>
                  <a:prstClr val="black">
                    <a:tint val="75000"/>
                  </a:prstClr>
                </a:solidFill>
              </a:rPr>
              <a:t>6/3/13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473759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6F482D1-C2A7-E447-9FC6-E59FA93DAB63}" type="datetime1">
              <a:rPr lang="en-US" smtClean="0"/>
              <a:t>6/3/13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5EF7B03-87D0-744E-9D3E-69E1D0D243CD}" type="slidenum">
              <a:rPr lang="en-US" smtClean="0"/>
              <a:t>‹#›</a:t>
            </a:fld>
            <a:endParaRPr lang="en-US"/>
          </a:p>
        </p:txBody>
      </p:sp>
    </p:spTree>
    <p:extLst>
      <p:ext uri="{BB962C8B-B14F-4D97-AF65-F5344CB8AC3E}">
        <p14:creationId xmlns:p14="http://schemas.microsoft.com/office/powerpoint/2010/main" val="233329714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5DAB49F-9FB3-414B-A22A-4CD89BB2521D}" type="datetime1">
              <a:rPr lang="en-US" smtClean="0">
                <a:solidFill>
                  <a:prstClr val="black">
                    <a:tint val="75000"/>
                  </a:prstClr>
                </a:solidFill>
              </a:rPr>
              <a:t>6/3/13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3625916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7E75008-6A43-3741-81F2-77A9499B60F3}" type="datetime1">
              <a:rPr lang="en-US" smtClean="0">
                <a:solidFill>
                  <a:prstClr val="black">
                    <a:tint val="75000"/>
                  </a:prstClr>
                </a:solidFill>
              </a:rPr>
              <a:t>6/3/13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1077188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889C59-86FD-4C40-B05B-8D8564565C7C}" type="datetime1">
              <a:rPr lang="en-US" smtClean="0">
                <a:solidFill>
                  <a:prstClr val="black">
                    <a:tint val="75000"/>
                  </a:prstClr>
                </a:solidFill>
              </a:rPr>
              <a:t>6/3/13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5734543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805C910-95DE-8A4B-82B2-E1BC7A4F3528}" type="datetime1">
              <a:rPr lang="en-US" smtClean="0">
                <a:solidFill>
                  <a:prstClr val="black">
                    <a:tint val="75000"/>
                  </a:prstClr>
                </a:solidFill>
              </a:rPr>
              <a:t>6/3/13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5540818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2228F7-6053-CA43-B2E0-7C7EB4E692B9}" type="datetime1">
              <a:rPr lang="en-US" smtClean="0">
                <a:solidFill>
                  <a:prstClr val="black">
                    <a:tint val="75000"/>
                  </a:prstClr>
                </a:solidFill>
              </a:rPr>
              <a:t>6/3/13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8032565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E3C1830-59E4-B549-9297-7CDA890F64A3}"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2908795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AFAB5E9-3E5D-EB4E-9BA5-6EB1172113BD}"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2053366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685800" y="3886200"/>
            <a:ext cx="6400800" cy="1752600"/>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52058C13-1EB4-1848-BD5C-307F301F0E15}"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3021578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Segoe UI Light"/>
                <a:cs typeface="Segoe UI Light"/>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802757-C360-384A-979A-79F8AFD76AA5}"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1621558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ADE564-52D3-4141-A826-3D532AB0492F}"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46626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8611C08-F833-AD4A-AF30-7853B5F960F0}" type="datetime1">
              <a:rPr lang="en-US" smtClean="0"/>
              <a:t>6/3/13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5EF7B03-87D0-744E-9D3E-69E1D0D243CD}" type="slidenum">
              <a:rPr lang="en-US" smtClean="0"/>
              <a:t>‹#›</a:t>
            </a:fld>
            <a:endParaRPr lang="en-US"/>
          </a:p>
        </p:txBody>
      </p:sp>
    </p:spTree>
    <p:extLst>
      <p:ext uri="{BB962C8B-B14F-4D97-AF65-F5344CB8AC3E}">
        <p14:creationId xmlns:p14="http://schemas.microsoft.com/office/powerpoint/2010/main" val="174127345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50484AE-1CEF-4341-943F-82A34D579866}" type="datetime1">
              <a:rPr lang="en-US" smtClean="0">
                <a:solidFill>
                  <a:prstClr val="black">
                    <a:tint val="75000"/>
                  </a:prstClr>
                </a:solidFill>
              </a:rPr>
              <a:t>6/3/13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9099794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3BDFF38-5D2B-D74B-80E8-4C97F6016B06}" type="datetime1">
              <a:rPr lang="en-US" smtClean="0">
                <a:solidFill>
                  <a:prstClr val="black">
                    <a:tint val="75000"/>
                  </a:prstClr>
                </a:solidFill>
              </a:rPr>
              <a:t>6/3/13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4540134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A9CC14E-B728-B540-8BA4-35336B71F5C6}" type="datetime1">
              <a:rPr lang="en-US" smtClean="0">
                <a:solidFill>
                  <a:prstClr val="black">
                    <a:tint val="75000"/>
                  </a:prstClr>
                </a:solidFill>
              </a:rPr>
              <a:t>6/3/13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9859413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2F0D27-6C75-1944-A8B4-E4360886534D}" type="datetime1">
              <a:rPr lang="en-US" smtClean="0">
                <a:solidFill>
                  <a:prstClr val="black">
                    <a:tint val="75000"/>
                  </a:prstClr>
                </a:solidFill>
              </a:rPr>
              <a:t>6/3/13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0278750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5A22F70-FA10-2144-A192-4612C9152C58}" type="datetime1">
              <a:rPr lang="en-US" smtClean="0">
                <a:solidFill>
                  <a:prstClr val="black">
                    <a:tint val="75000"/>
                  </a:prstClr>
                </a:solidFill>
              </a:rPr>
              <a:t>6/3/13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2499087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17A343C-C42A-964A-871A-58E64EBD7307}" type="datetime1">
              <a:rPr lang="en-US" smtClean="0">
                <a:solidFill>
                  <a:prstClr val="black">
                    <a:tint val="75000"/>
                  </a:prstClr>
                </a:solidFill>
              </a:rPr>
              <a:t>6/3/13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4470949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18E27B-297E-CC4C-BC87-A9072A2A657B}"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1358408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487EFA6-89AA-F542-AD42-E6FE7CC9CFF3}"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7437798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685800" y="3886200"/>
            <a:ext cx="6400800" cy="1752600"/>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DE63CB6-A890-6E41-AA99-366EDBD5B7FE}"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2090374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Segoe UI Light"/>
                <a:cs typeface="Segoe UI Light"/>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3E32CC3-5242-CA41-9A52-35085D031247}"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555761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4A2CAE2-C6D2-BC46-A1AB-C4F22DED7D3C}" type="datetime1">
              <a:rPr lang="en-US" smtClean="0"/>
              <a:t>6/3/13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EF7B03-87D0-744E-9D3E-69E1D0D243CD}" type="slidenum">
              <a:rPr lang="en-US" smtClean="0"/>
              <a:t>‹#›</a:t>
            </a:fld>
            <a:endParaRPr lang="en-US"/>
          </a:p>
        </p:txBody>
      </p:sp>
    </p:spTree>
    <p:extLst>
      <p:ext uri="{BB962C8B-B14F-4D97-AF65-F5344CB8AC3E}">
        <p14:creationId xmlns:p14="http://schemas.microsoft.com/office/powerpoint/2010/main" val="103335720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B9CC555-9AC2-174A-AB1B-00C8B8D8F610}"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6045552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6E2C7CA-7D6B-E749-B0FE-F0211C10C287}" type="datetime1">
              <a:rPr lang="en-US" smtClean="0">
                <a:solidFill>
                  <a:prstClr val="black">
                    <a:tint val="75000"/>
                  </a:prstClr>
                </a:solidFill>
              </a:rPr>
              <a:t>6/3/13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1594055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D5A28D4-4D13-EC4F-966F-BC12BE8BB4AE}" type="datetime1">
              <a:rPr lang="en-US" smtClean="0">
                <a:solidFill>
                  <a:prstClr val="black">
                    <a:tint val="75000"/>
                  </a:prstClr>
                </a:solidFill>
              </a:rPr>
              <a:t>6/3/13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5168851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649C9A5-DD6D-3B4D-AD48-AFE9C57C04E1}" type="datetime1">
              <a:rPr lang="en-US" smtClean="0">
                <a:solidFill>
                  <a:prstClr val="black">
                    <a:tint val="75000"/>
                  </a:prstClr>
                </a:solidFill>
              </a:rPr>
              <a:t>6/3/13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7268611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86B6E4-CB99-1F44-BD57-AEB27088DC25}" type="datetime1">
              <a:rPr lang="en-US" smtClean="0">
                <a:solidFill>
                  <a:prstClr val="black">
                    <a:tint val="75000"/>
                  </a:prstClr>
                </a:solidFill>
              </a:rPr>
              <a:t>6/3/13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3698304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6EEED67-769D-4B4B-8776-A1A70CAC70E8}" type="datetime1">
              <a:rPr lang="en-US" smtClean="0">
                <a:solidFill>
                  <a:prstClr val="black">
                    <a:tint val="75000"/>
                  </a:prstClr>
                </a:solidFill>
              </a:rPr>
              <a:t>6/3/13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3084006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F841DB2-3683-2740-87EA-5FE8A4A2988B}" type="datetime1">
              <a:rPr lang="en-US" smtClean="0">
                <a:solidFill>
                  <a:prstClr val="black">
                    <a:tint val="75000"/>
                  </a:prstClr>
                </a:solidFill>
              </a:rPr>
              <a:t>6/3/13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0749146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DBB9668-4D77-3646-A711-00E41DD8BE74}"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832141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925643-78E5-7C4C-9BBB-EEBC8143BB70}"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7215857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685800" y="3886200"/>
            <a:ext cx="6400800" cy="1752600"/>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A28E7DFD-E595-7848-9A0A-EC8E55360604}"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476069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0C54609-7D76-AB44-A9D8-8B1A0642E805}" type="datetime1">
              <a:rPr lang="en-US" smtClean="0"/>
              <a:t>6/3/13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EF7B03-87D0-744E-9D3E-69E1D0D243CD}" type="slidenum">
              <a:rPr lang="en-US" smtClean="0"/>
              <a:t>‹#›</a:t>
            </a:fld>
            <a:endParaRPr lang="en-US"/>
          </a:p>
        </p:txBody>
      </p:sp>
    </p:spTree>
    <p:extLst>
      <p:ext uri="{BB962C8B-B14F-4D97-AF65-F5344CB8AC3E}">
        <p14:creationId xmlns:p14="http://schemas.microsoft.com/office/powerpoint/2010/main" val="291463709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Segoe UI Light"/>
                <a:cs typeface="Segoe UI Light"/>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D59D716-EE8C-8249-B411-CC168E7F902E}"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2443095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D97745D-E780-DA41-90DF-3A3A620F9663}"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2670049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FB2FF02-E3C4-3545-BF7F-A4BAFDB3E8F8}" type="datetime1">
              <a:rPr lang="en-US" smtClean="0">
                <a:solidFill>
                  <a:prstClr val="black">
                    <a:tint val="75000"/>
                  </a:prstClr>
                </a:solidFill>
              </a:rPr>
              <a:t>6/3/13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9698750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3C4C12E-C882-1741-AE47-28838B08CFBF}" type="datetime1">
              <a:rPr lang="en-US" smtClean="0">
                <a:solidFill>
                  <a:prstClr val="black">
                    <a:tint val="75000"/>
                  </a:prstClr>
                </a:solidFill>
              </a:rPr>
              <a:t>6/3/13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0487353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81D2A48-A916-D041-B704-D109A2BD120C}" type="datetime1">
              <a:rPr lang="en-US" smtClean="0">
                <a:solidFill>
                  <a:prstClr val="black">
                    <a:tint val="75000"/>
                  </a:prstClr>
                </a:solidFill>
              </a:rPr>
              <a:t>6/3/13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0920270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83CE6D-256B-B244-BC7E-B940730B469B}" type="datetime1">
              <a:rPr lang="en-US" smtClean="0">
                <a:solidFill>
                  <a:prstClr val="black">
                    <a:tint val="75000"/>
                  </a:prstClr>
                </a:solidFill>
              </a:rPr>
              <a:t>6/3/13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6021729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1D13CB0-10A9-5843-8914-77BB652CB829}" type="datetime1">
              <a:rPr lang="en-US" smtClean="0">
                <a:solidFill>
                  <a:prstClr val="black">
                    <a:tint val="75000"/>
                  </a:prstClr>
                </a:solidFill>
              </a:rPr>
              <a:t>6/3/13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2846515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CD4AEE-50FD-6B4E-9BA7-F28962B025D5}" type="datetime1">
              <a:rPr lang="en-US" smtClean="0">
                <a:solidFill>
                  <a:prstClr val="black">
                    <a:tint val="75000"/>
                  </a:prstClr>
                </a:solidFill>
              </a:rPr>
              <a:t>6/3/13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3436396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9C72BDF-78D1-8B41-8042-CBA58BACB127}"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5028251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9E4CF6F-0B02-EC4E-906E-590AC465C5CE}"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7751212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10.xml.rels><?xml version="1.0" encoding="UTF-8" standalone="yes"?>
<Relationships xmlns="http://schemas.openxmlformats.org/package/2006/relationships"><Relationship Id="rId11" Type="http://schemas.openxmlformats.org/officeDocument/2006/relationships/slideLayout" Target="../slideLayouts/slideLayout110.xml"/><Relationship Id="rId12" Type="http://schemas.openxmlformats.org/officeDocument/2006/relationships/theme" Target="../theme/theme10.xml"/><Relationship Id="rId1" Type="http://schemas.openxmlformats.org/officeDocument/2006/relationships/slideLayout" Target="../slideLayouts/slideLayout100.xml"/><Relationship Id="rId2" Type="http://schemas.openxmlformats.org/officeDocument/2006/relationships/slideLayout" Target="../slideLayouts/slideLayout101.xml"/><Relationship Id="rId3" Type="http://schemas.openxmlformats.org/officeDocument/2006/relationships/slideLayout" Target="../slideLayouts/slideLayout102.xml"/><Relationship Id="rId4" Type="http://schemas.openxmlformats.org/officeDocument/2006/relationships/slideLayout" Target="../slideLayouts/slideLayout103.xml"/><Relationship Id="rId5" Type="http://schemas.openxmlformats.org/officeDocument/2006/relationships/slideLayout" Target="../slideLayouts/slideLayout104.xml"/><Relationship Id="rId6" Type="http://schemas.openxmlformats.org/officeDocument/2006/relationships/slideLayout" Target="../slideLayouts/slideLayout105.xml"/><Relationship Id="rId7" Type="http://schemas.openxmlformats.org/officeDocument/2006/relationships/slideLayout" Target="../slideLayouts/slideLayout106.xml"/><Relationship Id="rId8" Type="http://schemas.openxmlformats.org/officeDocument/2006/relationships/slideLayout" Target="../slideLayouts/slideLayout107.xml"/><Relationship Id="rId9" Type="http://schemas.openxmlformats.org/officeDocument/2006/relationships/slideLayout" Target="../slideLayouts/slideLayout108.xml"/><Relationship Id="rId10" Type="http://schemas.openxmlformats.org/officeDocument/2006/relationships/slideLayout" Target="../slideLayouts/slideLayout109.xml"/></Relationships>
</file>

<file path=ppt/slideMasters/_rels/slideMaster11.xml.rels><?xml version="1.0" encoding="UTF-8" standalone="yes"?>
<Relationships xmlns="http://schemas.openxmlformats.org/package/2006/relationships"><Relationship Id="rId11" Type="http://schemas.openxmlformats.org/officeDocument/2006/relationships/slideLayout" Target="../slideLayouts/slideLayout121.xml"/><Relationship Id="rId12" Type="http://schemas.openxmlformats.org/officeDocument/2006/relationships/theme" Target="../theme/theme11.xml"/><Relationship Id="rId1" Type="http://schemas.openxmlformats.org/officeDocument/2006/relationships/slideLayout" Target="../slideLayouts/slideLayout111.xml"/><Relationship Id="rId2" Type="http://schemas.openxmlformats.org/officeDocument/2006/relationships/slideLayout" Target="../slideLayouts/slideLayout112.xml"/><Relationship Id="rId3" Type="http://schemas.openxmlformats.org/officeDocument/2006/relationships/slideLayout" Target="../slideLayouts/slideLayout113.xml"/><Relationship Id="rId4" Type="http://schemas.openxmlformats.org/officeDocument/2006/relationships/slideLayout" Target="../slideLayouts/slideLayout114.xml"/><Relationship Id="rId5" Type="http://schemas.openxmlformats.org/officeDocument/2006/relationships/slideLayout" Target="../slideLayouts/slideLayout115.xml"/><Relationship Id="rId6" Type="http://schemas.openxmlformats.org/officeDocument/2006/relationships/slideLayout" Target="../slideLayouts/slideLayout116.xml"/><Relationship Id="rId7" Type="http://schemas.openxmlformats.org/officeDocument/2006/relationships/slideLayout" Target="../slideLayouts/slideLayout117.xml"/><Relationship Id="rId8" Type="http://schemas.openxmlformats.org/officeDocument/2006/relationships/slideLayout" Target="../slideLayouts/slideLayout118.xml"/><Relationship Id="rId9" Type="http://schemas.openxmlformats.org/officeDocument/2006/relationships/slideLayout" Target="../slideLayouts/slideLayout119.xml"/><Relationship Id="rId10" Type="http://schemas.openxmlformats.org/officeDocument/2006/relationships/slideLayout" Target="../slideLayouts/slideLayout120.xml"/></Relationships>
</file>

<file path=ppt/slideMasters/_rels/slideMaster12.xml.rels><?xml version="1.0" encoding="UTF-8" standalone="yes"?>
<Relationships xmlns="http://schemas.openxmlformats.org/package/2006/relationships"><Relationship Id="rId11" Type="http://schemas.openxmlformats.org/officeDocument/2006/relationships/slideLayout" Target="../slideLayouts/slideLayout132.xml"/><Relationship Id="rId12" Type="http://schemas.openxmlformats.org/officeDocument/2006/relationships/theme" Target="../theme/theme12.xml"/><Relationship Id="rId1" Type="http://schemas.openxmlformats.org/officeDocument/2006/relationships/slideLayout" Target="../slideLayouts/slideLayout122.xml"/><Relationship Id="rId2" Type="http://schemas.openxmlformats.org/officeDocument/2006/relationships/slideLayout" Target="../slideLayouts/slideLayout123.xml"/><Relationship Id="rId3" Type="http://schemas.openxmlformats.org/officeDocument/2006/relationships/slideLayout" Target="../slideLayouts/slideLayout124.xml"/><Relationship Id="rId4" Type="http://schemas.openxmlformats.org/officeDocument/2006/relationships/slideLayout" Target="../slideLayouts/slideLayout125.xml"/><Relationship Id="rId5" Type="http://schemas.openxmlformats.org/officeDocument/2006/relationships/slideLayout" Target="../slideLayouts/slideLayout126.xml"/><Relationship Id="rId6" Type="http://schemas.openxmlformats.org/officeDocument/2006/relationships/slideLayout" Target="../slideLayouts/slideLayout127.xml"/><Relationship Id="rId7" Type="http://schemas.openxmlformats.org/officeDocument/2006/relationships/slideLayout" Target="../slideLayouts/slideLayout128.xml"/><Relationship Id="rId8" Type="http://schemas.openxmlformats.org/officeDocument/2006/relationships/slideLayout" Target="../slideLayouts/slideLayout129.xml"/><Relationship Id="rId9" Type="http://schemas.openxmlformats.org/officeDocument/2006/relationships/slideLayout" Target="../slideLayouts/slideLayout130.xml"/><Relationship Id="rId10" Type="http://schemas.openxmlformats.org/officeDocument/2006/relationships/slideLayout" Target="../slideLayouts/slideLayout131.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theme" Target="../theme/theme4.xml"/><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5.xml"/><Relationship Id="rId12" Type="http://schemas.openxmlformats.org/officeDocument/2006/relationships/theme" Target="../theme/theme5.xml"/><Relationship Id="rId1" Type="http://schemas.openxmlformats.org/officeDocument/2006/relationships/slideLayout" Target="../slideLayouts/slideLayout45.xml"/><Relationship Id="rId2" Type="http://schemas.openxmlformats.org/officeDocument/2006/relationships/slideLayout" Target="../slideLayouts/slideLayout46.xml"/><Relationship Id="rId3" Type="http://schemas.openxmlformats.org/officeDocument/2006/relationships/slideLayout" Target="../slideLayouts/slideLayout47.xml"/><Relationship Id="rId4" Type="http://schemas.openxmlformats.org/officeDocument/2006/relationships/slideLayout" Target="../slideLayouts/slideLayout48.xml"/><Relationship Id="rId5" Type="http://schemas.openxmlformats.org/officeDocument/2006/relationships/slideLayout" Target="../slideLayouts/slideLayout49.xml"/><Relationship Id="rId6" Type="http://schemas.openxmlformats.org/officeDocument/2006/relationships/slideLayout" Target="../slideLayouts/slideLayout50.xml"/><Relationship Id="rId7" Type="http://schemas.openxmlformats.org/officeDocument/2006/relationships/slideLayout" Target="../slideLayouts/slideLayout51.xml"/><Relationship Id="rId8" Type="http://schemas.openxmlformats.org/officeDocument/2006/relationships/slideLayout" Target="../slideLayouts/slideLayout52.xml"/><Relationship Id="rId9" Type="http://schemas.openxmlformats.org/officeDocument/2006/relationships/slideLayout" Target="../slideLayouts/slideLayout53.xml"/><Relationship Id="rId10"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66.xml"/><Relationship Id="rId12" Type="http://schemas.openxmlformats.org/officeDocument/2006/relationships/theme" Target="../theme/theme6.xml"/><Relationship Id="rId1" Type="http://schemas.openxmlformats.org/officeDocument/2006/relationships/slideLayout" Target="../slideLayouts/slideLayout56.xml"/><Relationship Id="rId2" Type="http://schemas.openxmlformats.org/officeDocument/2006/relationships/slideLayout" Target="../slideLayouts/slideLayout57.xml"/><Relationship Id="rId3" Type="http://schemas.openxmlformats.org/officeDocument/2006/relationships/slideLayout" Target="../slideLayouts/slideLayout58.xml"/><Relationship Id="rId4" Type="http://schemas.openxmlformats.org/officeDocument/2006/relationships/slideLayout" Target="../slideLayouts/slideLayout59.xml"/><Relationship Id="rId5" Type="http://schemas.openxmlformats.org/officeDocument/2006/relationships/slideLayout" Target="../slideLayouts/slideLayout60.xml"/><Relationship Id="rId6" Type="http://schemas.openxmlformats.org/officeDocument/2006/relationships/slideLayout" Target="../slideLayouts/slideLayout61.xml"/><Relationship Id="rId7" Type="http://schemas.openxmlformats.org/officeDocument/2006/relationships/slideLayout" Target="../slideLayouts/slideLayout62.xml"/><Relationship Id="rId8" Type="http://schemas.openxmlformats.org/officeDocument/2006/relationships/slideLayout" Target="../slideLayouts/slideLayout63.xml"/><Relationship Id="rId9" Type="http://schemas.openxmlformats.org/officeDocument/2006/relationships/slideLayout" Target="../slideLayouts/slideLayout64.xml"/><Relationship Id="rId10"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77.xml"/><Relationship Id="rId12" Type="http://schemas.openxmlformats.org/officeDocument/2006/relationships/theme" Target="../theme/theme7.xml"/><Relationship Id="rId1" Type="http://schemas.openxmlformats.org/officeDocument/2006/relationships/slideLayout" Target="../slideLayouts/slideLayout67.xml"/><Relationship Id="rId2" Type="http://schemas.openxmlformats.org/officeDocument/2006/relationships/slideLayout" Target="../slideLayouts/slideLayout68.xml"/><Relationship Id="rId3" Type="http://schemas.openxmlformats.org/officeDocument/2006/relationships/slideLayout" Target="../slideLayouts/slideLayout69.xml"/><Relationship Id="rId4" Type="http://schemas.openxmlformats.org/officeDocument/2006/relationships/slideLayout" Target="../slideLayouts/slideLayout70.xml"/><Relationship Id="rId5" Type="http://schemas.openxmlformats.org/officeDocument/2006/relationships/slideLayout" Target="../slideLayouts/slideLayout71.xml"/><Relationship Id="rId6" Type="http://schemas.openxmlformats.org/officeDocument/2006/relationships/slideLayout" Target="../slideLayouts/slideLayout72.xml"/><Relationship Id="rId7" Type="http://schemas.openxmlformats.org/officeDocument/2006/relationships/slideLayout" Target="../slideLayouts/slideLayout73.xml"/><Relationship Id="rId8" Type="http://schemas.openxmlformats.org/officeDocument/2006/relationships/slideLayout" Target="../slideLayouts/slideLayout74.xml"/><Relationship Id="rId9" Type="http://schemas.openxmlformats.org/officeDocument/2006/relationships/slideLayout" Target="../slideLayouts/slideLayout75.xml"/><Relationship Id="rId10"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11" Type="http://schemas.openxmlformats.org/officeDocument/2006/relationships/slideLayout" Target="../slideLayouts/slideLayout88.xml"/><Relationship Id="rId12" Type="http://schemas.openxmlformats.org/officeDocument/2006/relationships/theme" Target="../theme/theme8.xml"/><Relationship Id="rId1" Type="http://schemas.openxmlformats.org/officeDocument/2006/relationships/slideLayout" Target="../slideLayouts/slideLayout78.xml"/><Relationship Id="rId2" Type="http://schemas.openxmlformats.org/officeDocument/2006/relationships/slideLayout" Target="../slideLayouts/slideLayout79.xml"/><Relationship Id="rId3" Type="http://schemas.openxmlformats.org/officeDocument/2006/relationships/slideLayout" Target="../slideLayouts/slideLayout80.xml"/><Relationship Id="rId4" Type="http://schemas.openxmlformats.org/officeDocument/2006/relationships/slideLayout" Target="../slideLayouts/slideLayout81.xml"/><Relationship Id="rId5" Type="http://schemas.openxmlformats.org/officeDocument/2006/relationships/slideLayout" Target="../slideLayouts/slideLayout82.xml"/><Relationship Id="rId6" Type="http://schemas.openxmlformats.org/officeDocument/2006/relationships/slideLayout" Target="../slideLayouts/slideLayout83.xml"/><Relationship Id="rId7" Type="http://schemas.openxmlformats.org/officeDocument/2006/relationships/slideLayout" Target="../slideLayouts/slideLayout84.xml"/><Relationship Id="rId8" Type="http://schemas.openxmlformats.org/officeDocument/2006/relationships/slideLayout" Target="../slideLayouts/slideLayout85.xml"/><Relationship Id="rId9" Type="http://schemas.openxmlformats.org/officeDocument/2006/relationships/slideLayout" Target="../slideLayouts/slideLayout86.xml"/><Relationship Id="rId10" Type="http://schemas.openxmlformats.org/officeDocument/2006/relationships/slideLayout" Target="../slideLayouts/slideLayout87.xml"/></Relationships>
</file>

<file path=ppt/slideMasters/_rels/slideMaster9.xml.rels><?xml version="1.0" encoding="UTF-8" standalone="yes"?>
<Relationships xmlns="http://schemas.openxmlformats.org/package/2006/relationships"><Relationship Id="rId11" Type="http://schemas.openxmlformats.org/officeDocument/2006/relationships/slideLayout" Target="../slideLayouts/slideLayout99.xml"/><Relationship Id="rId12" Type="http://schemas.openxmlformats.org/officeDocument/2006/relationships/theme" Target="../theme/theme9.xml"/><Relationship Id="rId1" Type="http://schemas.openxmlformats.org/officeDocument/2006/relationships/slideLayout" Target="../slideLayouts/slideLayout89.xml"/><Relationship Id="rId2" Type="http://schemas.openxmlformats.org/officeDocument/2006/relationships/slideLayout" Target="../slideLayouts/slideLayout90.xml"/><Relationship Id="rId3" Type="http://schemas.openxmlformats.org/officeDocument/2006/relationships/slideLayout" Target="../slideLayouts/slideLayout91.xml"/><Relationship Id="rId4" Type="http://schemas.openxmlformats.org/officeDocument/2006/relationships/slideLayout" Target="../slideLayouts/slideLayout92.xml"/><Relationship Id="rId5" Type="http://schemas.openxmlformats.org/officeDocument/2006/relationships/slideLayout" Target="../slideLayouts/slideLayout93.xml"/><Relationship Id="rId6" Type="http://schemas.openxmlformats.org/officeDocument/2006/relationships/slideLayout" Target="../slideLayouts/slideLayout94.xml"/><Relationship Id="rId7" Type="http://schemas.openxmlformats.org/officeDocument/2006/relationships/slideLayout" Target="../slideLayouts/slideLayout95.xml"/><Relationship Id="rId8" Type="http://schemas.openxmlformats.org/officeDocument/2006/relationships/slideLayout" Target="../slideLayouts/slideLayout96.xml"/><Relationship Id="rId9" Type="http://schemas.openxmlformats.org/officeDocument/2006/relationships/slideLayout" Target="../slideLayouts/slideLayout97.xml"/><Relationship Id="rId10"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771135"/>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013628"/>
            <a:ext cx="8229600" cy="5112536"/>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Segoe UI Light"/>
                <a:cs typeface="Segoe UI Light"/>
              </a:defRPr>
            </a:lvl1pPr>
          </a:lstStyle>
          <a:p>
            <a:fld id="{7BA2B092-13B8-694D-AE84-E3259B78DBA6}" type="datetime1">
              <a:rPr lang="en-US" smtClean="0"/>
              <a:t>6/3/13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Segoe UI Light"/>
                <a:cs typeface="Segoe UI Light"/>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Segoe UI Light"/>
                <a:cs typeface="Segoe UI Light"/>
              </a:defRPr>
            </a:lvl1pPr>
          </a:lstStyle>
          <a:p>
            <a:fld id="{35EF7B03-87D0-744E-9D3E-69E1D0D243CD}" type="slidenum">
              <a:rPr lang="en-US" smtClean="0"/>
              <a:t>‹#›</a:t>
            </a:fld>
            <a:endParaRPr lang="en-US"/>
          </a:p>
        </p:txBody>
      </p:sp>
    </p:spTree>
    <p:extLst>
      <p:ext uri="{BB962C8B-B14F-4D97-AF65-F5344CB8AC3E}">
        <p14:creationId xmlns:p14="http://schemas.microsoft.com/office/powerpoint/2010/main" val="34185013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457200" rtl="0" eaLnBrk="1" latinLnBrk="0" hangingPunct="1">
        <a:spcBef>
          <a:spcPct val="0"/>
        </a:spcBef>
        <a:buNone/>
        <a:defRPr sz="2400" kern="1200">
          <a:solidFill>
            <a:schemeClr val="tx1"/>
          </a:solidFill>
          <a:latin typeface="Segoe UI Light"/>
          <a:ea typeface="+mj-ea"/>
          <a:cs typeface="Segoe UI Light"/>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Segoe UI Light"/>
          <a:ea typeface="+mn-ea"/>
          <a:cs typeface="Segoe UI Light"/>
        </a:defRPr>
      </a:lvl1pPr>
      <a:lvl2pPr marL="742950" indent="-285750" algn="l" defTabSz="457200" rtl="0" eaLnBrk="1" latinLnBrk="0" hangingPunct="1">
        <a:spcBef>
          <a:spcPct val="20000"/>
        </a:spcBef>
        <a:buFont typeface="Arial"/>
        <a:buChar char="–"/>
        <a:defRPr sz="2800" kern="1200">
          <a:solidFill>
            <a:schemeClr val="tx1"/>
          </a:solidFill>
          <a:latin typeface="Segoe UI Light"/>
          <a:ea typeface="+mn-ea"/>
          <a:cs typeface="Segoe UI Light"/>
        </a:defRPr>
      </a:lvl2pPr>
      <a:lvl3pPr marL="1143000" indent="-228600" algn="l" defTabSz="457200" rtl="0" eaLnBrk="1" latinLnBrk="0" hangingPunct="1">
        <a:spcBef>
          <a:spcPct val="20000"/>
        </a:spcBef>
        <a:buFont typeface="Arial"/>
        <a:buChar char="•"/>
        <a:defRPr sz="2400" kern="1200">
          <a:solidFill>
            <a:schemeClr val="tx1"/>
          </a:solidFill>
          <a:latin typeface="Segoe UI Light"/>
          <a:ea typeface="+mn-ea"/>
          <a:cs typeface="Segoe UI Light"/>
        </a:defRPr>
      </a:lvl3pPr>
      <a:lvl4pPr marL="1600200" indent="-228600" algn="l" defTabSz="457200" rtl="0" eaLnBrk="1" latinLnBrk="0" hangingPunct="1">
        <a:spcBef>
          <a:spcPct val="20000"/>
        </a:spcBef>
        <a:buFont typeface="Arial"/>
        <a:buChar char="–"/>
        <a:defRPr sz="2000" kern="1200">
          <a:solidFill>
            <a:schemeClr val="tx1"/>
          </a:solidFill>
          <a:latin typeface="Segoe UI Light"/>
          <a:ea typeface="+mn-ea"/>
          <a:cs typeface="Segoe UI Light"/>
        </a:defRPr>
      </a:lvl4pPr>
      <a:lvl5pPr marL="2057400" indent="-228600" algn="l" defTabSz="457200" rtl="0" eaLnBrk="1" latinLnBrk="0" hangingPunct="1">
        <a:spcBef>
          <a:spcPct val="20000"/>
        </a:spcBef>
        <a:buFont typeface="Arial"/>
        <a:buChar char="»"/>
        <a:defRPr sz="2000" kern="1200">
          <a:solidFill>
            <a:schemeClr val="tx1"/>
          </a:solidFill>
          <a:latin typeface="Segoe UI Light"/>
          <a:ea typeface="+mn-ea"/>
          <a:cs typeface="Segoe UI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771135"/>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013628"/>
            <a:ext cx="8229600" cy="5112536"/>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Segoe UI Light"/>
                <a:cs typeface="Segoe UI Light"/>
              </a:defRPr>
            </a:lvl1pPr>
          </a:lstStyle>
          <a:p>
            <a:fld id="{CF505454-37FB-3A47-BCBE-0354D1EE7F9A}"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Segoe UI Light"/>
                <a:cs typeface="Segoe UI Light"/>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Segoe UI Light"/>
                <a:cs typeface="Segoe UI Light"/>
              </a:defRPr>
            </a:lvl1p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42616414"/>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hf sldNum="0" hdr="0" ftr="0" dt="0"/>
  <p:txStyles>
    <p:titleStyle>
      <a:lvl1pPr algn="l" defTabSz="457200" rtl="0" eaLnBrk="1" latinLnBrk="0" hangingPunct="1">
        <a:spcBef>
          <a:spcPct val="0"/>
        </a:spcBef>
        <a:buNone/>
        <a:defRPr sz="2400" kern="1200">
          <a:solidFill>
            <a:schemeClr val="tx1"/>
          </a:solidFill>
          <a:latin typeface="Segoe UI Light"/>
          <a:ea typeface="+mj-ea"/>
          <a:cs typeface="Segoe UI Light"/>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Segoe UI Light"/>
          <a:ea typeface="+mn-ea"/>
          <a:cs typeface="Segoe UI Light"/>
        </a:defRPr>
      </a:lvl1pPr>
      <a:lvl2pPr marL="742950" indent="-285750" algn="l" defTabSz="457200" rtl="0" eaLnBrk="1" latinLnBrk="0" hangingPunct="1">
        <a:spcBef>
          <a:spcPct val="20000"/>
        </a:spcBef>
        <a:buFont typeface="Arial"/>
        <a:buChar char="–"/>
        <a:defRPr sz="2800" kern="1200">
          <a:solidFill>
            <a:schemeClr val="tx1"/>
          </a:solidFill>
          <a:latin typeface="Segoe UI Light"/>
          <a:ea typeface="+mn-ea"/>
          <a:cs typeface="Segoe UI Light"/>
        </a:defRPr>
      </a:lvl2pPr>
      <a:lvl3pPr marL="1143000" indent="-228600" algn="l" defTabSz="457200" rtl="0" eaLnBrk="1" latinLnBrk="0" hangingPunct="1">
        <a:spcBef>
          <a:spcPct val="20000"/>
        </a:spcBef>
        <a:buFont typeface="Arial"/>
        <a:buChar char="•"/>
        <a:defRPr sz="2400" kern="1200">
          <a:solidFill>
            <a:schemeClr val="tx1"/>
          </a:solidFill>
          <a:latin typeface="Segoe UI Light"/>
          <a:ea typeface="+mn-ea"/>
          <a:cs typeface="Segoe UI Light"/>
        </a:defRPr>
      </a:lvl3pPr>
      <a:lvl4pPr marL="1600200" indent="-228600" algn="l" defTabSz="457200" rtl="0" eaLnBrk="1" latinLnBrk="0" hangingPunct="1">
        <a:spcBef>
          <a:spcPct val="20000"/>
        </a:spcBef>
        <a:buFont typeface="Arial"/>
        <a:buChar char="–"/>
        <a:defRPr sz="2000" kern="1200">
          <a:solidFill>
            <a:schemeClr val="tx1"/>
          </a:solidFill>
          <a:latin typeface="Segoe UI Light"/>
          <a:ea typeface="+mn-ea"/>
          <a:cs typeface="Segoe UI Light"/>
        </a:defRPr>
      </a:lvl4pPr>
      <a:lvl5pPr marL="2057400" indent="-228600" algn="l" defTabSz="457200" rtl="0" eaLnBrk="1" latinLnBrk="0" hangingPunct="1">
        <a:spcBef>
          <a:spcPct val="20000"/>
        </a:spcBef>
        <a:buFont typeface="Arial"/>
        <a:buChar char="»"/>
        <a:defRPr sz="2000" kern="1200">
          <a:solidFill>
            <a:schemeClr val="tx1"/>
          </a:solidFill>
          <a:latin typeface="Segoe UI Light"/>
          <a:ea typeface="+mn-ea"/>
          <a:cs typeface="Segoe UI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771135"/>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013628"/>
            <a:ext cx="8229600" cy="5112536"/>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Segoe UI Light"/>
                <a:cs typeface="Segoe UI Light"/>
              </a:defRPr>
            </a:lvl1pPr>
          </a:lstStyle>
          <a:p>
            <a:fld id="{3774D112-C689-934F-8A42-6A0703B6C80B}"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Segoe UI Light"/>
                <a:cs typeface="Segoe UI Light"/>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Segoe UI Light"/>
                <a:cs typeface="Segoe UI Light"/>
              </a:defRPr>
            </a:lvl1p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9614490"/>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hf sldNum="0" hdr="0" ftr="0" dt="0"/>
  <p:txStyles>
    <p:titleStyle>
      <a:lvl1pPr algn="l" defTabSz="457200" rtl="0" eaLnBrk="1" latinLnBrk="0" hangingPunct="1">
        <a:spcBef>
          <a:spcPct val="0"/>
        </a:spcBef>
        <a:buNone/>
        <a:defRPr sz="2400" kern="1200">
          <a:solidFill>
            <a:schemeClr val="tx1"/>
          </a:solidFill>
          <a:latin typeface="Segoe UI Light"/>
          <a:ea typeface="+mj-ea"/>
          <a:cs typeface="Segoe UI Light"/>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Segoe UI Light"/>
          <a:ea typeface="+mn-ea"/>
          <a:cs typeface="Segoe UI Light"/>
        </a:defRPr>
      </a:lvl1pPr>
      <a:lvl2pPr marL="742950" indent="-285750" algn="l" defTabSz="457200" rtl="0" eaLnBrk="1" latinLnBrk="0" hangingPunct="1">
        <a:spcBef>
          <a:spcPct val="20000"/>
        </a:spcBef>
        <a:buFont typeface="Arial"/>
        <a:buChar char="–"/>
        <a:defRPr sz="2800" kern="1200">
          <a:solidFill>
            <a:schemeClr val="tx1"/>
          </a:solidFill>
          <a:latin typeface="Segoe UI Light"/>
          <a:ea typeface="+mn-ea"/>
          <a:cs typeface="Segoe UI Light"/>
        </a:defRPr>
      </a:lvl2pPr>
      <a:lvl3pPr marL="1143000" indent="-228600" algn="l" defTabSz="457200" rtl="0" eaLnBrk="1" latinLnBrk="0" hangingPunct="1">
        <a:spcBef>
          <a:spcPct val="20000"/>
        </a:spcBef>
        <a:buFont typeface="Arial"/>
        <a:buChar char="•"/>
        <a:defRPr sz="2400" kern="1200">
          <a:solidFill>
            <a:schemeClr val="tx1"/>
          </a:solidFill>
          <a:latin typeface="Segoe UI Light"/>
          <a:ea typeface="+mn-ea"/>
          <a:cs typeface="Segoe UI Light"/>
        </a:defRPr>
      </a:lvl3pPr>
      <a:lvl4pPr marL="1600200" indent="-228600" algn="l" defTabSz="457200" rtl="0" eaLnBrk="1" latinLnBrk="0" hangingPunct="1">
        <a:spcBef>
          <a:spcPct val="20000"/>
        </a:spcBef>
        <a:buFont typeface="Arial"/>
        <a:buChar char="–"/>
        <a:defRPr sz="2000" kern="1200">
          <a:solidFill>
            <a:schemeClr val="tx1"/>
          </a:solidFill>
          <a:latin typeface="Segoe UI Light"/>
          <a:ea typeface="+mn-ea"/>
          <a:cs typeface="Segoe UI Light"/>
        </a:defRPr>
      </a:lvl4pPr>
      <a:lvl5pPr marL="2057400" indent="-228600" algn="l" defTabSz="457200" rtl="0" eaLnBrk="1" latinLnBrk="0" hangingPunct="1">
        <a:spcBef>
          <a:spcPct val="20000"/>
        </a:spcBef>
        <a:buFont typeface="Arial"/>
        <a:buChar char="»"/>
        <a:defRPr sz="2000" kern="1200">
          <a:solidFill>
            <a:schemeClr val="tx1"/>
          </a:solidFill>
          <a:latin typeface="Segoe UI Light"/>
          <a:ea typeface="+mn-ea"/>
          <a:cs typeface="Segoe UI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771135"/>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013628"/>
            <a:ext cx="8229600" cy="5112536"/>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Segoe UI Light"/>
                <a:cs typeface="Segoe UI Light"/>
              </a:defRPr>
            </a:lvl1pPr>
          </a:lstStyle>
          <a:p>
            <a:fld id="{03D58CE6-C29F-3940-B0AB-31ED57EBA4C7}"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Segoe UI Light"/>
                <a:cs typeface="Segoe UI Light"/>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Segoe UI Light"/>
                <a:cs typeface="Segoe UI Light"/>
              </a:defRPr>
            </a:lvl1p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13633216"/>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hf sldNum="0" hdr="0" ftr="0" dt="0"/>
  <p:txStyles>
    <p:titleStyle>
      <a:lvl1pPr algn="l" defTabSz="457200" rtl="0" eaLnBrk="1" latinLnBrk="0" hangingPunct="1">
        <a:spcBef>
          <a:spcPct val="0"/>
        </a:spcBef>
        <a:buNone/>
        <a:defRPr sz="2400" kern="1200">
          <a:solidFill>
            <a:schemeClr val="tx1"/>
          </a:solidFill>
          <a:latin typeface="Segoe UI Light"/>
          <a:ea typeface="+mj-ea"/>
          <a:cs typeface="Segoe UI Light"/>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Segoe UI Light"/>
          <a:ea typeface="+mn-ea"/>
          <a:cs typeface="Segoe UI Light"/>
        </a:defRPr>
      </a:lvl1pPr>
      <a:lvl2pPr marL="742950" indent="-285750" algn="l" defTabSz="457200" rtl="0" eaLnBrk="1" latinLnBrk="0" hangingPunct="1">
        <a:spcBef>
          <a:spcPct val="20000"/>
        </a:spcBef>
        <a:buFont typeface="Arial"/>
        <a:buChar char="–"/>
        <a:defRPr sz="2800" kern="1200">
          <a:solidFill>
            <a:schemeClr val="tx1"/>
          </a:solidFill>
          <a:latin typeface="Segoe UI Light"/>
          <a:ea typeface="+mn-ea"/>
          <a:cs typeface="Segoe UI Light"/>
        </a:defRPr>
      </a:lvl2pPr>
      <a:lvl3pPr marL="1143000" indent="-228600" algn="l" defTabSz="457200" rtl="0" eaLnBrk="1" latinLnBrk="0" hangingPunct="1">
        <a:spcBef>
          <a:spcPct val="20000"/>
        </a:spcBef>
        <a:buFont typeface="Arial"/>
        <a:buChar char="•"/>
        <a:defRPr sz="2400" kern="1200">
          <a:solidFill>
            <a:schemeClr val="tx1"/>
          </a:solidFill>
          <a:latin typeface="Segoe UI Light"/>
          <a:ea typeface="+mn-ea"/>
          <a:cs typeface="Segoe UI Light"/>
        </a:defRPr>
      </a:lvl3pPr>
      <a:lvl4pPr marL="1600200" indent="-228600" algn="l" defTabSz="457200" rtl="0" eaLnBrk="1" latinLnBrk="0" hangingPunct="1">
        <a:spcBef>
          <a:spcPct val="20000"/>
        </a:spcBef>
        <a:buFont typeface="Arial"/>
        <a:buChar char="–"/>
        <a:defRPr sz="2000" kern="1200">
          <a:solidFill>
            <a:schemeClr val="tx1"/>
          </a:solidFill>
          <a:latin typeface="Segoe UI Light"/>
          <a:ea typeface="+mn-ea"/>
          <a:cs typeface="Segoe UI Light"/>
        </a:defRPr>
      </a:lvl4pPr>
      <a:lvl5pPr marL="2057400" indent="-228600" algn="l" defTabSz="457200" rtl="0" eaLnBrk="1" latinLnBrk="0" hangingPunct="1">
        <a:spcBef>
          <a:spcPct val="20000"/>
        </a:spcBef>
        <a:buFont typeface="Arial"/>
        <a:buChar char="»"/>
        <a:defRPr sz="2000" kern="1200">
          <a:solidFill>
            <a:schemeClr val="tx1"/>
          </a:solidFill>
          <a:latin typeface="Segoe UI Light"/>
          <a:ea typeface="+mn-ea"/>
          <a:cs typeface="Segoe UI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25596"/>
            <a:ext cx="9144000" cy="1143000"/>
          </a:xfrm>
          <a:prstGeom prst="rect">
            <a:avLst/>
          </a:prstGeom>
        </p:spPr>
        <p:txBody>
          <a:bodyPr vert="horz" lIns="182880" tIns="45720" rIns="18288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Segoe UI Light"/>
                <a:cs typeface="Segoe UI Light"/>
              </a:defRPr>
            </a:lvl1pPr>
          </a:lstStyle>
          <a:p>
            <a:fld id="{38401F7E-EE17-C346-BC9F-EC6DABFE1C9D}"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Segoe UI Light"/>
                <a:cs typeface="Segoe UI Light"/>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Segoe UI Light"/>
                <a:cs typeface="Segoe UI Light"/>
              </a:defRPr>
            </a:lvl1pPr>
          </a:lstStyle>
          <a:p>
            <a:fld id="{13359127-1139-904B-9CBB-5A260DC042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5894138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xmlns:p14="http://schemas.microsoft.com/office/powerpoint/2010/main" id="1" dur="indefinite" restart="never" nodeType="tmRoot"/>
      </p:par>
    </p:tnLst>
  </p:timing>
  <p:hf sldNum="0" hdr="0" ftr="0" dt="0"/>
  <p:txStyles>
    <p:titleStyle>
      <a:lvl1pPr algn="l" defTabSz="457200" rtl="0" eaLnBrk="1" latinLnBrk="0" hangingPunct="1">
        <a:spcBef>
          <a:spcPct val="0"/>
        </a:spcBef>
        <a:buNone/>
        <a:defRPr sz="2800" kern="1200">
          <a:solidFill>
            <a:schemeClr val="tx1"/>
          </a:solidFill>
          <a:latin typeface="Segoe UI Light"/>
          <a:ea typeface="+mj-ea"/>
          <a:cs typeface="Segoe UI Light"/>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Segoe UI Light"/>
          <a:ea typeface="+mn-ea"/>
          <a:cs typeface="Segoe UI Light"/>
        </a:defRPr>
      </a:lvl1pPr>
      <a:lvl2pPr marL="742950" indent="-285750" algn="l" defTabSz="457200" rtl="0" eaLnBrk="1" latinLnBrk="0" hangingPunct="1">
        <a:spcBef>
          <a:spcPct val="20000"/>
        </a:spcBef>
        <a:buFont typeface="Arial"/>
        <a:buChar char="–"/>
        <a:defRPr sz="2800" kern="1200">
          <a:solidFill>
            <a:schemeClr val="tx1"/>
          </a:solidFill>
          <a:latin typeface="Segoe UI Light"/>
          <a:ea typeface="+mn-ea"/>
          <a:cs typeface="Segoe UI Light"/>
        </a:defRPr>
      </a:lvl2pPr>
      <a:lvl3pPr marL="1143000" indent="-228600" algn="l" defTabSz="457200" rtl="0" eaLnBrk="1" latinLnBrk="0" hangingPunct="1">
        <a:spcBef>
          <a:spcPct val="20000"/>
        </a:spcBef>
        <a:buFont typeface="Arial"/>
        <a:buChar char="•"/>
        <a:defRPr sz="2400" kern="1200">
          <a:solidFill>
            <a:schemeClr val="tx1"/>
          </a:solidFill>
          <a:latin typeface="Segoe UI Light"/>
          <a:ea typeface="+mn-ea"/>
          <a:cs typeface="Segoe UI Light"/>
        </a:defRPr>
      </a:lvl3pPr>
      <a:lvl4pPr marL="1600200" indent="-228600" algn="l" defTabSz="457200" rtl="0" eaLnBrk="1" latinLnBrk="0" hangingPunct="1">
        <a:spcBef>
          <a:spcPct val="20000"/>
        </a:spcBef>
        <a:buFont typeface="Arial"/>
        <a:buChar char="–"/>
        <a:defRPr sz="2000" kern="1200">
          <a:solidFill>
            <a:schemeClr val="tx1"/>
          </a:solidFill>
          <a:latin typeface="Segoe UI Light"/>
          <a:ea typeface="+mn-ea"/>
          <a:cs typeface="Segoe UI Light"/>
        </a:defRPr>
      </a:lvl4pPr>
      <a:lvl5pPr marL="2057400" indent="-228600" algn="l" defTabSz="457200" rtl="0" eaLnBrk="1" latinLnBrk="0" hangingPunct="1">
        <a:spcBef>
          <a:spcPct val="20000"/>
        </a:spcBef>
        <a:buFont typeface="Arial"/>
        <a:buChar char="»"/>
        <a:defRPr sz="2000" kern="1200">
          <a:solidFill>
            <a:schemeClr val="tx1"/>
          </a:solidFill>
          <a:latin typeface="Segoe UI Light"/>
          <a:ea typeface="+mn-ea"/>
          <a:cs typeface="Segoe UI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25596"/>
            <a:ext cx="9144000" cy="1143000"/>
          </a:xfrm>
          <a:prstGeom prst="rect">
            <a:avLst/>
          </a:prstGeom>
        </p:spPr>
        <p:txBody>
          <a:bodyPr vert="horz" lIns="182880" tIns="45720" rIns="18288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Segoe UI Light"/>
                <a:cs typeface="Segoe UI Light"/>
              </a:defRPr>
            </a:lvl1pPr>
          </a:lstStyle>
          <a:p>
            <a:fld id="{60933AF1-BB39-6C4E-A773-9BD7D77D72DF}"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Segoe UI Light"/>
                <a:cs typeface="Segoe UI Light"/>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Segoe UI Light"/>
                <a:cs typeface="Segoe UI Light"/>
              </a:defRPr>
            </a:lvl1pPr>
          </a:lstStyle>
          <a:p>
            <a:fld id="{13359127-1139-904B-9CBB-5A260DC042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8755640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iming>
    <p:tnLst>
      <p:par>
        <p:cTn xmlns:p14="http://schemas.microsoft.com/office/powerpoint/2010/main" id="1" dur="indefinite" restart="never" nodeType="tmRoot"/>
      </p:par>
    </p:tnLst>
  </p:timing>
  <p:hf sldNum="0" hdr="0" ftr="0" dt="0"/>
  <p:txStyles>
    <p:titleStyle>
      <a:lvl1pPr algn="l" defTabSz="457200" rtl="0" eaLnBrk="1" latinLnBrk="0" hangingPunct="1">
        <a:spcBef>
          <a:spcPct val="0"/>
        </a:spcBef>
        <a:buNone/>
        <a:defRPr sz="2800" kern="1200">
          <a:solidFill>
            <a:schemeClr val="tx1"/>
          </a:solidFill>
          <a:latin typeface="Segoe UI Light"/>
          <a:ea typeface="+mj-ea"/>
          <a:cs typeface="Segoe UI Light"/>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Segoe UI Light"/>
          <a:ea typeface="+mn-ea"/>
          <a:cs typeface="Segoe UI Light"/>
        </a:defRPr>
      </a:lvl1pPr>
      <a:lvl2pPr marL="742950" indent="-285750" algn="l" defTabSz="457200" rtl="0" eaLnBrk="1" latinLnBrk="0" hangingPunct="1">
        <a:spcBef>
          <a:spcPct val="20000"/>
        </a:spcBef>
        <a:buFont typeface="Arial"/>
        <a:buChar char="–"/>
        <a:defRPr sz="2800" kern="1200">
          <a:solidFill>
            <a:schemeClr val="tx1"/>
          </a:solidFill>
          <a:latin typeface="Segoe UI Light"/>
          <a:ea typeface="+mn-ea"/>
          <a:cs typeface="Segoe UI Light"/>
        </a:defRPr>
      </a:lvl2pPr>
      <a:lvl3pPr marL="1143000" indent="-228600" algn="l" defTabSz="457200" rtl="0" eaLnBrk="1" latinLnBrk="0" hangingPunct="1">
        <a:spcBef>
          <a:spcPct val="20000"/>
        </a:spcBef>
        <a:buFont typeface="Arial"/>
        <a:buChar char="•"/>
        <a:defRPr sz="2400" kern="1200">
          <a:solidFill>
            <a:schemeClr val="tx1"/>
          </a:solidFill>
          <a:latin typeface="Segoe UI Light"/>
          <a:ea typeface="+mn-ea"/>
          <a:cs typeface="Segoe UI Light"/>
        </a:defRPr>
      </a:lvl3pPr>
      <a:lvl4pPr marL="1600200" indent="-228600" algn="l" defTabSz="457200" rtl="0" eaLnBrk="1" latinLnBrk="0" hangingPunct="1">
        <a:spcBef>
          <a:spcPct val="20000"/>
        </a:spcBef>
        <a:buFont typeface="Arial"/>
        <a:buChar char="–"/>
        <a:defRPr sz="2000" kern="1200">
          <a:solidFill>
            <a:schemeClr val="tx1"/>
          </a:solidFill>
          <a:latin typeface="Segoe UI Light"/>
          <a:ea typeface="+mn-ea"/>
          <a:cs typeface="Segoe UI Light"/>
        </a:defRPr>
      </a:lvl4pPr>
      <a:lvl5pPr marL="2057400" indent="-228600" algn="l" defTabSz="457200" rtl="0" eaLnBrk="1" latinLnBrk="0" hangingPunct="1">
        <a:spcBef>
          <a:spcPct val="20000"/>
        </a:spcBef>
        <a:buFont typeface="Arial"/>
        <a:buChar char="»"/>
        <a:defRPr sz="2000" kern="1200">
          <a:solidFill>
            <a:schemeClr val="tx1"/>
          </a:solidFill>
          <a:latin typeface="Segoe UI Light"/>
          <a:ea typeface="+mn-ea"/>
          <a:cs typeface="Segoe UI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25596"/>
            <a:ext cx="9144000" cy="1143000"/>
          </a:xfrm>
          <a:prstGeom prst="rect">
            <a:avLst/>
          </a:prstGeom>
        </p:spPr>
        <p:txBody>
          <a:bodyPr vert="horz" lIns="182880" tIns="45720" rIns="18288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Segoe UI Light"/>
                <a:cs typeface="Segoe UI Light"/>
              </a:defRPr>
            </a:lvl1pPr>
          </a:lstStyle>
          <a:p>
            <a:fld id="{93889A4F-3169-884A-A75A-561B793FA2E6}"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Segoe UI Light"/>
                <a:cs typeface="Segoe UI Light"/>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Segoe UI Light"/>
                <a:cs typeface="Segoe UI Light"/>
              </a:defRPr>
            </a:lvl1pPr>
          </a:lstStyle>
          <a:p>
            <a:fld id="{13359127-1139-904B-9CBB-5A260DC042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66486382"/>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iming>
    <p:tnLst>
      <p:par>
        <p:cTn xmlns:p14="http://schemas.microsoft.com/office/powerpoint/2010/main" id="1" dur="indefinite" restart="never" nodeType="tmRoot"/>
      </p:par>
    </p:tnLst>
  </p:timing>
  <p:hf sldNum="0" hdr="0" ftr="0" dt="0"/>
  <p:txStyles>
    <p:titleStyle>
      <a:lvl1pPr algn="l" defTabSz="457200" rtl="0" eaLnBrk="1" latinLnBrk="0" hangingPunct="1">
        <a:spcBef>
          <a:spcPct val="0"/>
        </a:spcBef>
        <a:buNone/>
        <a:defRPr sz="2800" kern="1200">
          <a:solidFill>
            <a:schemeClr val="tx1"/>
          </a:solidFill>
          <a:latin typeface="Segoe UI Light"/>
          <a:ea typeface="+mj-ea"/>
          <a:cs typeface="Segoe UI Light"/>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Segoe UI Light"/>
          <a:ea typeface="+mn-ea"/>
          <a:cs typeface="Segoe UI Light"/>
        </a:defRPr>
      </a:lvl1pPr>
      <a:lvl2pPr marL="742950" indent="-285750" algn="l" defTabSz="457200" rtl="0" eaLnBrk="1" latinLnBrk="0" hangingPunct="1">
        <a:spcBef>
          <a:spcPct val="20000"/>
        </a:spcBef>
        <a:buFont typeface="Arial"/>
        <a:buChar char="–"/>
        <a:defRPr sz="2800" kern="1200">
          <a:solidFill>
            <a:schemeClr val="tx1"/>
          </a:solidFill>
          <a:latin typeface="Segoe UI Light"/>
          <a:ea typeface="+mn-ea"/>
          <a:cs typeface="Segoe UI Light"/>
        </a:defRPr>
      </a:lvl2pPr>
      <a:lvl3pPr marL="1143000" indent="-228600" algn="l" defTabSz="457200" rtl="0" eaLnBrk="1" latinLnBrk="0" hangingPunct="1">
        <a:spcBef>
          <a:spcPct val="20000"/>
        </a:spcBef>
        <a:buFont typeface="Arial"/>
        <a:buChar char="•"/>
        <a:defRPr sz="2400" kern="1200">
          <a:solidFill>
            <a:schemeClr val="tx1"/>
          </a:solidFill>
          <a:latin typeface="Segoe UI Light"/>
          <a:ea typeface="+mn-ea"/>
          <a:cs typeface="Segoe UI Light"/>
        </a:defRPr>
      </a:lvl3pPr>
      <a:lvl4pPr marL="1600200" indent="-228600" algn="l" defTabSz="457200" rtl="0" eaLnBrk="1" latinLnBrk="0" hangingPunct="1">
        <a:spcBef>
          <a:spcPct val="20000"/>
        </a:spcBef>
        <a:buFont typeface="Arial"/>
        <a:buChar char="–"/>
        <a:defRPr sz="2000" kern="1200">
          <a:solidFill>
            <a:schemeClr val="tx1"/>
          </a:solidFill>
          <a:latin typeface="Segoe UI Light"/>
          <a:ea typeface="+mn-ea"/>
          <a:cs typeface="Segoe UI Light"/>
        </a:defRPr>
      </a:lvl4pPr>
      <a:lvl5pPr marL="2057400" indent="-228600" algn="l" defTabSz="457200" rtl="0" eaLnBrk="1" latinLnBrk="0" hangingPunct="1">
        <a:spcBef>
          <a:spcPct val="20000"/>
        </a:spcBef>
        <a:buFont typeface="Arial"/>
        <a:buChar char="»"/>
        <a:defRPr sz="2000" kern="1200">
          <a:solidFill>
            <a:schemeClr val="tx1"/>
          </a:solidFill>
          <a:latin typeface="Segoe UI Light"/>
          <a:ea typeface="+mn-ea"/>
          <a:cs typeface="Segoe UI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25596"/>
            <a:ext cx="91440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Segoe UI Light"/>
                <a:cs typeface="Segoe UI Light"/>
              </a:defRPr>
            </a:lvl1pPr>
          </a:lstStyle>
          <a:p>
            <a:fld id="{653476DF-E978-0049-826C-79AAC587CA75}"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Segoe UI Light"/>
                <a:cs typeface="Segoe UI Light"/>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Segoe UI Light"/>
                <a:cs typeface="Segoe UI Light"/>
              </a:defRPr>
            </a:lvl1pPr>
          </a:lstStyle>
          <a:p>
            <a:fld id="{AB445554-87FE-C24D-A4C4-03F351CACEB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01221928"/>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sldNum="0" hdr="0" ftr="0" dt="0"/>
  <p:txStyles>
    <p:titleStyle>
      <a:lvl1pPr algn="ctr" defTabSz="457200" rtl="0" eaLnBrk="1" latinLnBrk="0" hangingPunct="1">
        <a:spcBef>
          <a:spcPct val="0"/>
        </a:spcBef>
        <a:buNone/>
        <a:defRPr sz="4400" kern="1200">
          <a:solidFill>
            <a:schemeClr val="tx1"/>
          </a:solidFill>
          <a:latin typeface="Segoe UI Light"/>
          <a:ea typeface="+mj-ea"/>
          <a:cs typeface="Segoe UI Light"/>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Segoe UI Light"/>
          <a:ea typeface="+mn-ea"/>
          <a:cs typeface="Segoe UI Light"/>
        </a:defRPr>
      </a:lvl1pPr>
      <a:lvl2pPr marL="742950" indent="-285750" algn="l" defTabSz="457200" rtl="0" eaLnBrk="1" latinLnBrk="0" hangingPunct="1">
        <a:spcBef>
          <a:spcPct val="20000"/>
        </a:spcBef>
        <a:buFont typeface="Arial"/>
        <a:buChar char="–"/>
        <a:defRPr sz="2800" kern="1200">
          <a:solidFill>
            <a:schemeClr val="tx1"/>
          </a:solidFill>
          <a:latin typeface="Segoe UI Light"/>
          <a:ea typeface="+mn-ea"/>
          <a:cs typeface="Segoe UI Light"/>
        </a:defRPr>
      </a:lvl2pPr>
      <a:lvl3pPr marL="1143000" indent="-228600" algn="l" defTabSz="457200" rtl="0" eaLnBrk="1" latinLnBrk="0" hangingPunct="1">
        <a:spcBef>
          <a:spcPct val="20000"/>
        </a:spcBef>
        <a:buFont typeface="Arial"/>
        <a:buChar char="•"/>
        <a:defRPr sz="2400" kern="1200">
          <a:solidFill>
            <a:schemeClr val="tx1"/>
          </a:solidFill>
          <a:latin typeface="Segoe UI Light"/>
          <a:ea typeface="+mn-ea"/>
          <a:cs typeface="Segoe UI Light"/>
        </a:defRPr>
      </a:lvl3pPr>
      <a:lvl4pPr marL="1600200" indent="-228600" algn="l" defTabSz="457200" rtl="0" eaLnBrk="1" latinLnBrk="0" hangingPunct="1">
        <a:spcBef>
          <a:spcPct val="20000"/>
        </a:spcBef>
        <a:buFont typeface="Arial"/>
        <a:buChar char="–"/>
        <a:defRPr sz="2000" kern="1200">
          <a:solidFill>
            <a:schemeClr val="tx1"/>
          </a:solidFill>
          <a:latin typeface="Segoe UI Light"/>
          <a:ea typeface="+mn-ea"/>
          <a:cs typeface="Segoe UI Light"/>
        </a:defRPr>
      </a:lvl4pPr>
      <a:lvl5pPr marL="2057400" indent="-228600" algn="l" defTabSz="457200" rtl="0" eaLnBrk="1" latinLnBrk="0" hangingPunct="1">
        <a:spcBef>
          <a:spcPct val="20000"/>
        </a:spcBef>
        <a:buFont typeface="Arial"/>
        <a:buChar char="»"/>
        <a:defRPr sz="2000" kern="1200">
          <a:solidFill>
            <a:schemeClr val="tx1"/>
          </a:solidFill>
          <a:latin typeface="Segoe UI Light"/>
          <a:ea typeface="+mn-ea"/>
          <a:cs typeface="Segoe UI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771135"/>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013628"/>
            <a:ext cx="8229600" cy="5112536"/>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Segoe UI Light"/>
                <a:cs typeface="Segoe UI Light"/>
              </a:defRPr>
            </a:lvl1pPr>
          </a:lstStyle>
          <a:p>
            <a:fld id="{F2499EE7-588E-9F4C-9DD4-BCC76A0A9A5B}"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Segoe UI Light"/>
                <a:cs typeface="Segoe UI Light"/>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Segoe UI Light"/>
                <a:cs typeface="Segoe UI Light"/>
              </a:defRPr>
            </a:lvl1p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93991891"/>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sldNum="0" hdr="0" ftr="0" dt="0"/>
  <p:txStyles>
    <p:titleStyle>
      <a:lvl1pPr algn="l" defTabSz="457200" rtl="0" eaLnBrk="1" latinLnBrk="0" hangingPunct="1">
        <a:spcBef>
          <a:spcPct val="0"/>
        </a:spcBef>
        <a:buNone/>
        <a:defRPr sz="2400" kern="1200">
          <a:solidFill>
            <a:schemeClr val="tx1"/>
          </a:solidFill>
          <a:latin typeface="Segoe UI Light"/>
          <a:ea typeface="+mj-ea"/>
          <a:cs typeface="Segoe UI Light"/>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Segoe UI Light"/>
          <a:ea typeface="+mn-ea"/>
          <a:cs typeface="Segoe UI Light"/>
        </a:defRPr>
      </a:lvl1pPr>
      <a:lvl2pPr marL="742950" indent="-285750" algn="l" defTabSz="457200" rtl="0" eaLnBrk="1" latinLnBrk="0" hangingPunct="1">
        <a:spcBef>
          <a:spcPct val="20000"/>
        </a:spcBef>
        <a:buFont typeface="Arial"/>
        <a:buChar char="–"/>
        <a:defRPr sz="2800" kern="1200">
          <a:solidFill>
            <a:schemeClr val="tx1"/>
          </a:solidFill>
          <a:latin typeface="Segoe UI Light"/>
          <a:ea typeface="+mn-ea"/>
          <a:cs typeface="Segoe UI Light"/>
        </a:defRPr>
      </a:lvl2pPr>
      <a:lvl3pPr marL="1143000" indent="-228600" algn="l" defTabSz="457200" rtl="0" eaLnBrk="1" latinLnBrk="0" hangingPunct="1">
        <a:spcBef>
          <a:spcPct val="20000"/>
        </a:spcBef>
        <a:buFont typeface="Arial"/>
        <a:buChar char="•"/>
        <a:defRPr sz="2400" kern="1200">
          <a:solidFill>
            <a:schemeClr val="tx1"/>
          </a:solidFill>
          <a:latin typeface="Segoe UI Light"/>
          <a:ea typeface="+mn-ea"/>
          <a:cs typeface="Segoe UI Light"/>
        </a:defRPr>
      </a:lvl3pPr>
      <a:lvl4pPr marL="1600200" indent="-228600" algn="l" defTabSz="457200" rtl="0" eaLnBrk="1" latinLnBrk="0" hangingPunct="1">
        <a:spcBef>
          <a:spcPct val="20000"/>
        </a:spcBef>
        <a:buFont typeface="Arial"/>
        <a:buChar char="–"/>
        <a:defRPr sz="2000" kern="1200">
          <a:solidFill>
            <a:schemeClr val="tx1"/>
          </a:solidFill>
          <a:latin typeface="Segoe UI Light"/>
          <a:ea typeface="+mn-ea"/>
          <a:cs typeface="Segoe UI Light"/>
        </a:defRPr>
      </a:lvl4pPr>
      <a:lvl5pPr marL="2057400" indent="-228600" algn="l" defTabSz="457200" rtl="0" eaLnBrk="1" latinLnBrk="0" hangingPunct="1">
        <a:spcBef>
          <a:spcPct val="20000"/>
        </a:spcBef>
        <a:buFont typeface="Arial"/>
        <a:buChar char="»"/>
        <a:defRPr sz="2000" kern="1200">
          <a:solidFill>
            <a:schemeClr val="tx1"/>
          </a:solidFill>
          <a:latin typeface="Segoe UI Light"/>
          <a:ea typeface="+mn-ea"/>
          <a:cs typeface="Segoe UI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771135"/>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013628"/>
            <a:ext cx="8229600" cy="5112536"/>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Segoe UI Light"/>
                <a:cs typeface="Segoe UI Light"/>
              </a:defRPr>
            </a:lvl1pPr>
          </a:lstStyle>
          <a:p>
            <a:fld id="{699CDF9A-BD22-EE4D-915E-282FD354A347}"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Segoe UI Light"/>
                <a:cs typeface="Segoe UI Light"/>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Segoe UI Light"/>
                <a:cs typeface="Segoe UI Light"/>
              </a:defRPr>
            </a:lvl1p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0509936"/>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hf sldNum="0" hdr="0" ftr="0" dt="0"/>
  <p:txStyles>
    <p:titleStyle>
      <a:lvl1pPr algn="l" defTabSz="457200" rtl="0" eaLnBrk="1" latinLnBrk="0" hangingPunct="1">
        <a:spcBef>
          <a:spcPct val="0"/>
        </a:spcBef>
        <a:buNone/>
        <a:defRPr sz="2400" kern="1200">
          <a:solidFill>
            <a:schemeClr val="tx1"/>
          </a:solidFill>
          <a:latin typeface="Segoe UI Light"/>
          <a:ea typeface="+mj-ea"/>
          <a:cs typeface="Segoe UI Light"/>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Segoe UI Light"/>
          <a:ea typeface="+mn-ea"/>
          <a:cs typeface="Segoe UI Light"/>
        </a:defRPr>
      </a:lvl1pPr>
      <a:lvl2pPr marL="742950" indent="-285750" algn="l" defTabSz="457200" rtl="0" eaLnBrk="1" latinLnBrk="0" hangingPunct="1">
        <a:spcBef>
          <a:spcPct val="20000"/>
        </a:spcBef>
        <a:buFont typeface="Arial"/>
        <a:buChar char="–"/>
        <a:defRPr sz="2800" kern="1200">
          <a:solidFill>
            <a:schemeClr val="tx1"/>
          </a:solidFill>
          <a:latin typeface="Segoe UI Light"/>
          <a:ea typeface="+mn-ea"/>
          <a:cs typeface="Segoe UI Light"/>
        </a:defRPr>
      </a:lvl2pPr>
      <a:lvl3pPr marL="1143000" indent="-228600" algn="l" defTabSz="457200" rtl="0" eaLnBrk="1" latinLnBrk="0" hangingPunct="1">
        <a:spcBef>
          <a:spcPct val="20000"/>
        </a:spcBef>
        <a:buFont typeface="Arial"/>
        <a:buChar char="•"/>
        <a:defRPr sz="2400" kern="1200">
          <a:solidFill>
            <a:schemeClr val="tx1"/>
          </a:solidFill>
          <a:latin typeface="Segoe UI Light"/>
          <a:ea typeface="+mn-ea"/>
          <a:cs typeface="Segoe UI Light"/>
        </a:defRPr>
      </a:lvl3pPr>
      <a:lvl4pPr marL="1600200" indent="-228600" algn="l" defTabSz="457200" rtl="0" eaLnBrk="1" latinLnBrk="0" hangingPunct="1">
        <a:spcBef>
          <a:spcPct val="20000"/>
        </a:spcBef>
        <a:buFont typeface="Arial"/>
        <a:buChar char="–"/>
        <a:defRPr sz="2000" kern="1200">
          <a:solidFill>
            <a:schemeClr val="tx1"/>
          </a:solidFill>
          <a:latin typeface="Segoe UI Light"/>
          <a:ea typeface="+mn-ea"/>
          <a:cs typeface="Segoe UI Light"/>
        </a:defRPr>
      </a:lvl4pPr>
      <a:lvl5pPr marL="2057400" indent="-228600" algn="l" defTabSz="457200" rtl="0" eaLnBrk="1" latinLnBrk="0" hangingPunct="1">
        <a:spcBef>
          <a:spcPct val="20000"/>
        </a:spcBef>
        <a:buFont typeface="Arial"/>
        <a:buChar char="»"/>
        <a:defRPr sz="2000" kern="1200">
          <a:solidFill>
            <a:schemeClr val="tx1"/>
          </a:solidFill>
          <a:latin typeface="Segoe UI Light"/>
          <a:ea typeface="+mn-ea"/>
          <a:cs typeface="Segoe UI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771135"/>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013628"/>
            <a:ext cx="8229600" cy="5112536"/>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Segoe UI Light"/>
                <a:cs typeface="Segoe UI Light"/>
              </a:defRPr>
            </a:lvl1pPr>
          </a:lstStyle>
          <a:p>
            <a:fld id="{C49BACE0-B17C-B44D-BF83-106148D55DEC}"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Segoe UI Light"/>
                <a:cs typeface="Segoe UI Light"/>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Segoe UI Light"/>
                <a:cs typeface="Segoe UI Light"/>
              </a:defRPr>
            </a:lvl1p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61811539"/>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hf sldNum="0" hdr="0" ftr="0" dt="0"/>
  <p:txStyles>
    <p:titleStyle>
      <a:lvl1pPr algn="l" defTabSz="457200" rtl="0" eaLnBrk="1" latinLnBrk="0" hangingPunct="1">
        <a:spcBef>
          <a:spcPct val="0"/>
        </a:spcBef>
        <a:buNone/>
        <a:defRPr sz="2400" kern="1200">
          <a:solidFill>
            <a:schemeClr val="tx1"/>
          </a:solidFill>
          <a:latin typeface="Segoe UI Light"/>
          <a:ea typeface="+mj-ea"/>
          <a:cs typeface="Segoe UI Light"/>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Segoe UI Light"/>
          <a:ea typeface="+mn-ea"/>
          <a:cs typeface="Segoe UI Light"/>
        </a:defRPr>
      </a:lvl1pPr>
      <a:lvl2pPr marL="742950" indent="-285750" algn="l" defTabSz="457200" rtl="0" eaLnBrk="1" latinLnBrk="0" hangingPunct="1">
        <a:spcBef>
          <a:spcPct val="20000"/>
        </a:spcBef>
        <a:buFont typeface="Arial"/>
        <a:buChar char="–"/>
        <a:defRPr sz="2800" kern="1200">
          <a:solidFill>
            <a:schemeClr val="tx1"/>
          </a:solidFill>
          <a:latin typeface="Segoe UI Light"/>
          <a:ea typeface="+mn-ea"/>
          <a:cs typeface="Segoe UI Light"/>
        </a:defRPr>
      </a:lvl2pPr>
      <a:lvl3pPr marL="1143000" indent="-228600" algn="l" defTabSz="457200" rtl="0" eaLnBrk="1" latinLnBrk="0" hangingPunct="1">
        <a:spcBef>
          <a:spcPct val="20000"/>
        </a:spcBef>
        <a:buFont typeface="Arial"/>
        <a:buChar char="•"/>
        <a:defRPr sz="2400" kern="1200">
          <a:solidFill>
            <a:schemeClr val="tx1"/>
          </a:solidFill>
          <a:latin typeface="Segoe UI Light"/>
          <a:ea typeface="+mn-ea"/>
          <a:cs typeface="Segoe UI Light"/>
        </a:defRPr>
      </a:lvl3pPr>
      <a:lvl4pPr marL="1600200" indent="-228600" algn="l" defTabSz="457200" rtl="0" eaLnBrk="1" latinLnBrk="0" hangingPunct="1">
        <a:spcBef>
          <a:spcPct val="20000"/>
        </a:spcBef>
        <a:buFont typeface="Arial"/>
        <a:buChar char="–"/>
        <a:defRPr sz="2000" kern="1200">
          <a:solidFill>
            <a:schemeClr val="tx1"/>
          </a:solidFill>
          <a:latin typeface="Segoe UI Light"/>
          <a:ea typeface="+mn-ea"/>
          <a:cs typeface="Segoe UI Light"/>
        </a:defRPr>
      </a:lvl4pPr>
      <a:lvl5pPr marL="2057400" indent="-228600" algn="l" defTabSz="457200" rtl="0" eaLnBrk="1" latinLnBrk="0" hangingPunct="1">
        <a:spcBef>
          <a:spcPct val="20000"/>
        </a:spcBef>
        <a:buFont typeface="Arial"/>
        <a:buChar char="»"/>
        <a:defRPr sz="2000" kern="1200">
          <a:solidFill>
            <a:schemeClr val="tx1"/>
          </a:solidFill>
          <a:latin typeface="Segoe UI Light"/>
          <a:ea typeface="+mn-ea"/>
          <a:cs typeface="Segoe UI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771135"/>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013628"/>
            <a:ext cx="8229600" cy="5112536"/>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Segoe UI Light"/>
                <a:cs typeface="Segoe UI Light"/>
              </a:defRPr>
            </a:lvl1pPr>
          </a:lstStyle>
          <a:p>
            <a:fld id="{4D76EC70-6251-3D48-9D0E-26D1DD131EBF}" type="datetime1">
              <a:rPr lang="en-US" smtClean="0">
                <a:solidFill>
                  <a:prstClr val="black">
                    <a:tint val="75000"/>
                  </a:prstClr>
                </a:solidFill>
              </a:rPr>
              <a:t>6/3/13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Segoe UI Light"/>
                <a:cs typeface="Segoe UI Light"/>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Segoe UI Light"/>
                <a:cs typeface="Segoe UI Light"/>
              </a:defRPr>
            </a:lvl1pPr>
          </a:lstStyle>
          <a:p>
            <a:fld id="{35EF7B03-87D0-744E-9D3E-69E1D0D243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9704381"/>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hf sldNum="0" hdr="0" ftr="0" dt="0"/>
  <p:txStyles>
    <p:titleStyle>
      <a:lvl1pPr algn="l" defTabSz="457200" rtl="0" eaLnBrk="1" latinLnBrk="0" hangingPunct="1">
        <a:spcBef>
          <a:spcPct val="0"/>
        </a:spcBef>
        <a:buNone/>
        <a:defRPr sz="2400" kern="1200">
          <a:solidFill>
            <a:schemeClr val="tx1"/>
          </a:solidFill>
          <a:latin typeface="Segoe UI Light"/>
          <a:ea typeface="+mj-ea"/>
          <a:cs typeface="Segoe UI Light"/>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Segoe UI Light"/>
          <a:ea typeface="+mn-ea"/>
          <a:cs typeface="Segoe UI Light"/>
        </a:defRPr>
      </a:lvl1pPr>
      <a:lvl2pPr marL="742950" indent="-285750" algn="l" defTabSz="457200" rtl="0" eaLnBrk="1" latinLnBrk="0" hangingPunct="1">
        <a:spcBef>
          <a:spcPct val="20000"/>
        </a:spcBef>
        <a:buFont typeface="Arial"/>
        <a:buChar char="–"/>
        <a:defRPr sz="2800" kern="1200">
          <a:solidFill>
            <a:schemeClr val="tx1"/>
          </a:solidFill>
          <a:latin typeface="Segoe UI Light"/>
          <a:ea typeface="+mn-ea"/>
          <a:cs typeface="Segoe UI Light"/>
        </a:defRPr>
      </a:lvl2pPr>
      <a:lvl3pPr marL="1143000" indent="-228600" algn="l" defTabSz="457200" rtl="0" eaLnBrk="1" latinLnBrk="0" hangingPunct="1">
        <a:spcBef>
          <a:spcPct val="20000"/>
        </a:spcBef>
        <a:buFont typeface="Arial"/>
        <a:buChar char="•"/>
        <a:defRPr sz="2400" kern="1200">
          <a:solidFill>
            <a:schemeClr val="tx1"/>
          </a:solidFill>
          <a:latin typeface="Segoe UI Light"/>
          <a:ea typeface="+mn-ea"/>
          <a:cs typeface="Segoe UI Light"/>
        </a:defRPr>
      </a:lvl3pPr>
      <a:lvl4pPr marL="1600200" indent="-228600" algn="l" defTabSz="457200" rtl="0" eaLnBrk="1" latinLnBrk="0" hangingPunct="1">
        <a:spcBef>
          <a:spcPct val="20000"/>
        </a:spcBef>
        <a:buFont typeface="Arial"/>
        <a:buChar char="–"/>
        <a:defRPr sz="2000" kern="1200">
          <a:solidFill>
            <a:schemeClr val="tx1"/>
          </a:solidFill>
          <a:latin typeface="Segoe UI Light"/>
          <a:ea typeface="+mn-ea"/>
          <a:cs typeface="Segoe UI Light"/>
        </a:defRPr>
      </a:lvl4pPr>
      <a:lvl5pPr marL="2057400" indent="-228600" algn="l" defTabSz="457200" rtl="0" eaLnBrk="1" latinLnBrk="0" hangingPunct="1">
        <a:spcBef>
          <a:spcPct val="20000"/>
        </a:spcBef>
        <a:buFont typeface="Arial"/>
        <a:buChar char="»"/>
        <a:defRPr sz="2000" kern="1200">
          <a:solidFill>
            <a:schemeClr val="tx1"/>
          </a:solidFill>
          <a:latin typeface="Segoe UI Light"/>
          <a:ea typeface="+mn-ea"/>
          <a:cs typeface="Segoe UI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png"/><Relationship Id="rId7" Type="http://schemas.openxmlformats.org/officeDocument/2006/relationships/image" Target="../media/image5.png"/><Relationship Id="rId8" Type="http://schemas.openxmlformats.org/officeDocument/2006/relationships/image" Target="../media/image6.png"/><Relationship Id="rId9" Type="http://schemas.openxmlformats.org/officeDocument/2006/relationships/image" Target="../media/image7.png"/><Relationship Id="rId10" Type="http://schemas.openxmlformats.org/officeDocument/2006/relationships/image" Target="../media/image8.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3.xml"/><Relationship Id="rId5" Type="http://schemas.openxmlformats.org/officeDocument/2006/relationships/image" Target="../media/image17.png"/><Relationship Id="rId1" Type="http://schemas.openxmlformats.org/officeDocument/2006/relationships/video" Target="NULL" TargetMode="External"/><Relationship Id="rId2" Type="http://schemas.microsoft.com/office/2007/relationships/media" Target="../media/media4.mp4"/></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5" Type="http://schemas.openxmlformats.org/officeDocument/2006/relationships/image" Target="../media/image20.png"/><Relationship Id="rId6" Type="http://schemas.openxmlformats.org/officeDocument/2006/relationships/image" Target="../media/image21.png"/><Relationship Id="rId7" Type="http://schemas.openxmlformats.org/officeDocument/2006/relationships/image" Target="../media/image22.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5" Type="http://schemas.openxmlformats.org/officeDocument/2006/relationships/image" Target="../media/image20.png"/><Relationship Id="rId6" Type="http://schemas.openxmlformats.org/officeDocument/2006/relationships/image" Target="../media/image21.png"/><Relationship Id="rId7" Type="http://schemas.openxmlformats.org/officeDocument/2006/relationships/image" Target="../media/image22.png"/><Relationship Id="rId8" Type="http://schemas.openxmlformats.org/officeDocument/2006/relationships/image" Target="../media/image23.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5" Type="http://schemas.openxmlformats.org/officeDocument/2006/relationships/image" Target="../media/image26.png"/><Relationship Id="rId1" Type="http://schemas.openxmlformats.org/officeDocument/2006/relationships/slideLayout" Target="../slideLayouts/slideLayout7.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g"/><Relationship Id="rId4" Type="http://schemas.openxmlformats.org/officeDocument/2006/relationships/image" Target="../media/image28.jpg"/><Relationship Id="rId5" Type="http://schemas.openxmlformats.org/officeDocument/2006/relationships/image" Target="../media/image29.jpg"/><Relationship Id="rId6" Type="http://schemas.openxmlformats.org/officeDocument/2006/relationships/image" Target="../media/image30.jpg"/><Relationship Id="rId7" Type="http://schemas.openxmlformats.org/officeDocument/2006/relationships/image" Target="../media/image31.jpg"/><Relationship Id="rId1" Type="http://schemas.openxmlformats.org/officeDocument/2006/relationships/slideLayout" Target="../slideLayouts/slideLayout7.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g"/><Relationship Id="rId4" Type="http://schemas.openxmlformats.org/officeDocument/2006/relationships/image" Target="../media/image27.jpg"/><Relationship Id="rId5" Type="http://schemas.openxmlformats.org/officeDocument/2006/relationships/image" Target="../media/image29.jpg"/><Relationship Id="rId6" Type="http://schemas.openxmlformats.org/officeDocument/2006/relationships/image" Target="../media/image30.jpg"/><Relationship Id="rId7" Type="http://schemas.openxmlformats.org/officeDocument/2006/relationships/image" Target="../media/image31.jp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g"/><Relationship Id="rId4" Type="http://schemas.openxmlformats.org/officeDocument/2006/relationships/image" Target="../media/image27.jpg"/><Relationship Id="rId5" Type="http://schemas.openxmlformats.org/officeDocument/2006/relationships/image" Target="../media/image28.jpg"/><Relationship Id="rId6" Type="http://schemas.openxmlformats.org/officeDocument/2006/relationships/image" Target="../media/image30.jpg"/><Relationship Id="rId7" Type="http://schemas.openxmlformats.org/officeDocument/2006/relationships/image" Target="../media/image31.jp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g"/><Relationship Id="rId4" Type="http://schemas.openxmlformats.org/officeDocument/2006/relationships/image" Target="../media/image27.jpg"/><Relationship Id="rId5" Type="http://schemas.openxmlformats.org/officeDocument/2006/relationships/image" Target="../media/image28.jpg"/><Relationship Id="rId6" Type="http://schemas.openxmlformats.org/officeDocument/2006/relationships/image" Target="../media/image29.jpg"/><Relationship Id="rId7" Type="http://schemas.openxmlformats.org/officeDocument/2006/relationships/image" Target="../media/image31.jp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g"/><Relationship Id="rId4" Type="http://schemas.openxmlformats.org/officeDocument/2006/relationships/image" Target="../media/image27.jpg"/><Relationship Id="rId5" Type="http://schemas.openxmlformats.org/officeDocument/2006/relationships/image" Target="../media/image28.jpg"/><Relationship Id="rId6" Type="http://schemas.openxmlformats.org/officeDocument/2006/relationships/image" Target="../media/image29.jpg"/><Relationship Id="rId7" Type="http://schemas.openxmlformats.org/officeDocument/2006/relationships/image" Target="../media/image30.jpg"/><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1" Type="http://schemas.openxmlformats.org/officeDocument/2006/relationships/image" Target="../media/image40.png"/><Relationship Id="rId12" Type="http://schemas.microsoft.com/office/2007/relationships/hdphoto" Target="../media/hdphoto1.wdp"/><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32.png"/><Relationship Id="rId4" Type="http://schemas.openxmlformats.org/officeDocument/2006/relationships/image" Target="../media/image33.png"/><Relationship Id="rId5" Type="http://schemas.openxmlformats.org/officeDocument/2006/relationships/image" Target="../media/image34.png"/><Relationship Id="rId6" Type="http://schemas.openxmlformats.org/officeDocument/2006/relationships/image" Target="../media/image35.png"/><Relationship Id="rId7" Type="http://schemas.openxmlformats.org/officeDocument/2006/relationships/image" Target="../media/image36.jpg"/><Relationship Id="rId8" Type="http://schemas.openxmlformats.org/officeDocument/2006/relationships/image" Target="../media/image37.jpg"/><Relationship Id="rId9" Type="http://schemas.openxmlformats.org/officeDocument/2006/relationships/image" Target="../media/image38.jpg"/><Relationship Id="rId10" Type="http://schemas.openxmlformats.org/officeDocument/2006/relationships/image" Target="../media/image39.jpg"/></Relationships>
</file>

<file path=ppt/slides/_rels/slide23.xml.rels><?xml version="1.0" encoding="UTF-8" standalone="yes"?>
<Relationships xmlns="http://schemas.openxmlformats.org/package/2006/relationships"><Relationship Id="rId11" Type="http://schemas.openxmlformats.org/officeDocument/2006/relationships/image" Target="../media/image40.png"/><Relationship Id="rId12" Type="http://schemas.microsoft.com/office/2007/relationships/hdphoto" Target="../media/hdphoto1.wdp"/><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32.png"/><Relationship Id="rId4" Type="http://schemas.openxmlformats.org/officeDocument/2006/relationships/image" Target="../media/image33.png"/><Relationship Id="rId5" Type="http://schemas.openxmlformats.org/officeDocument/2006/relationships/image" Target="../media/image34.png"/><Relationship Id="rId6" Type="http://schemas.openxmlformats.org/officeDocument/2006/relationships/image" Target="../media/image35.png"/><Relationship Id="rId7" Type="http://schemas.openxmlformats.org/officeDocument/2006/relationships/image" Target="../media/image36.jpg"/><Relationship Id="rId8" Type="http://schemas.openxmlformats.org/officeDocument/2006/relationships/image" Target="../media/image37.jpg"/><Relationship Id="rId9" Type="http://schemas.openxmlformats.org/officeDocument/2006/relationships/image" Target="../media/image38.jpg"/><Relationship Id="rId10" Type="http://schemas.openxmlformats.org/officeDocument/2006/relationships/image" Target="../media/image39.jpg"/></Relationships>
</file>

<file path=ppt/slides/_rels/slide24.xml.rels><?xml version="1.0" encoding="UTF-8" standalone="yes"?>
<Relationships xmlns="http://schemas.openxmlformats.org/package/2006/relationships"><Relationship Id="rId3" Type="http://schemas.openxmlformats.org/officeDocument/2006/relationships/image" Target="../media/image41.jpeg"/><Relationship Id="rId4" Type="http://schemas.openxmlformats.org/officeDocument/2006/relationships/image" Target="../media/image42.jpeg"/><Relationship Id="rId5" Type="http://schemas.openxmlformats.org/officeDocument/2006/relationships/image" Target="../media/image43.png"/><Relationship Id="rId1" Type="http://schemas.openxmlformats.org/officeDocument/2006/relationships/slideLayout" Target="../slideLayouts/slideLayout1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41.jpeg"/><Relationship Id="rId4" Type="http://schemas.openxmlformats.org/officeDocument/2006/relationships/image" Target="../media/image42.jpeg"/><Relationship Id="rId5" Type="http://schemas.openxmlformats.org/officeDocument/2006/relationships/image" Target="../media/image43.png"/><Relationship Id="rId1" Type="http://schemas.openxmlformats.org/officeDocument/2006/relationships/slideLayout" Target="../slideLayouts/slideLayout1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image" Target="../media/image41.jpeg"/><Relationship Id="rId4" Type="http://schemas.openxmlformats.org/officeDocument/2006/relationships/image" Target="../media/image42.jpeg"/><Relationship Id="rId5" Type="http://schemas.openxmlformats.org/officeDocument/2006/relationships/image" Target="../media/image43.png"/><Relationship Id="rId1" Type="http://schemas.openxmlformats.org/officeDocument/2006/relationships/slideLayout" Target="../slideLayouts/slideLayout1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7.xml"/><Relationship Id="rId3" Type="http://schemas.openxmlformats.org/officeDocument/2006/relationships/image" Target="../media/image4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8.xml"/><Relationship Id="rId3" Type="http://schemas.openxmlformats.org/officeDocument/2006/relationships/image" Target="../media/image4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9.xml"/><Relationship Id="rId3" Type="http://schemas.openxmlformats.org/officeDocument/2006/relationships/image" Target="../media/image44.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8.xml"/><Relationship Id="rId4" Type="http://schemas.openxmlformats.org/officeDocument/2006/relationships/notesSlide" Target="../notesSlides/notesSlide30.xml"/><Relationship Id="rId5" Type="http://schemas.openxmlformats.org/officeDocument/2006/relationships/image" Target="../media/image45.png"/><Relationship Id="rId1" Type="http://schemas.microsoft.com/office/2007/relationships/media" Target="../media/media5.mp4"/><Relationship Id="rId2" Type="http://schemas.openxmlformats.org/officeDocument/2006/relationships/video" Target="../media/media5.mp4"/></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8.xml"/><Relationship Id="rId4" Type="http://schemas.openxmlformats.org/officeDocument/2006/relationships/notesSlide" Target="../notesSlides/notesSlide31.xml"/><Relationship Id="rId5" Type="http://schemas.openxmlformats.org/officeDocument/2006/relationships/image" Target="../media/image46.png"/><Relationship Id="rId1" Type="http://schemas.microsoft.com/office/2007/relationships/media" Target="../media/media6.mp4"/><Relationship Id="rId2" Type="http://schemas.openxmlformats.org/officeDocument/2006/relationships/video" Target="../media/media6.mp4"/></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8.xml"/><Relationship Id="rId4" Type="http://schemas.openxmlformats.org/officeDocument/2006/relationships/notesSlide" Target="../notesSlides/notesSlide32.xml"/><Relationship Id="rId5" Type="http://schemas.openxmlformats.org/officeDocument/2006/relationships/image" Target="../media/image47.png"/><Relationship Id="rId1" Type="http://schemas.microsoft.com/office/2007/relationships/media" Target="../media/media7.mp4"/><Relationship Id="rId2" Type="http://schemas.openxmlformats.org/officeDocument/2006/relationships/video" Target="../media/media7.mp4"/></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3.xml"/><Relationship Id="rId3" Type="http://schemas.openxmlformats.org/officeDocument/2006/relationships/image" Target="../media/image48.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4.xml"/><Relationship Id="rId3" Type="http://schemas.openxmlformats.org/officeDocument/2006/relationships/image" Target="../media/image48.png"/></Relationships>
</file>

<file path=ppt/slides/_rels/slide35.xml.rels><?xml version="1.0" encoding="UTF-8" standalone="yes"?>
<Relationships xmlns="http://schemas.openxmlformats.org/package/2006/relationships"><Relationship Id="rId3" Type="http://schemas.openxmlformats.org/officeDocument/2006/relationships/image" Target="../media/image49.png"/><Relationship Id="rId4" Type="http://schemas.openxmlformats.org/officeDocument/2006/relationships/image" Target="../media/image50.png"/><Relationship Id="rId1" Type="http://schemas.openxmlformats.org/officeDocument/2006/relationships/slideLayout" Target="../slideLayouts/slideLayout51.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9" Type="http://schemas.openxmlformats.org/officeDocument/2006/relationships/image" Target="../media/image57.png"/><Relationship Id="rId20" Type="http://schemas.openxmlformats.org/officeDocument/2006/relationships/image" Target="../media/image68.png"/><Relationship Id="rId21" Type="http://schemas.openxmlformats.org/officeDocument/2006/relationships/image" Target="../media/image69.png"/><Relationship Id="rId22" Type="http://schemas.openxmlformats.org/officeDocument/2006/relationships/image" Target="../media/image70.png"/><Relationship Id="rId23" Type="http://schemas.openxmlformats.org/officeDocument/2006/relationships/image" Target="../media/image71.png"/><Relationship Id="rId24" Type="http://schemas.openxmlformats.org/officeDocument/2006/relationships/image" Target="../media/image72.png"/><Relationship Id="rId25" Type="http://schemas.openxmlformats.org/officeDocument/2006/relationships/image" Target="../media/image73.png"/><Relationship Id="rId26" Type="http://schemas.openxmlformats.org/officeDocument/2006/relationships/image" Target="../media/image74.png"/><Relationship Id="rId27" Type="http://schemas.openxmlformats.org/officeDocument/2006/relationships/image" Target="../media/image75.png"/><Relationship Id="rId10" Type="http://schemas.openxmlformats.org/officeDocument/2006/relationships/image" Target="../media/image58.png"/><Relationship Id="rId11" Type="http://schemas.openxmlformats.org/officeDocument/2006/relationships/image" Target="../media/image59.png"/><Relationship Id="rId12" Type="http://schemas.openxmlformats.org/officeDocument/2006/relationships/image" Target="../media/image60.png"/><Relationship Id="rId13" Type="http://schemas.openxmlformats.org/officeDocument/2006/relationships/image" Target="../media/image61.png"/><Relationship Id="rId14" Type="http://schemas.openxmlformats.org/officeDocument/2006/relationships/image" Target="../media/image62.png"/><Relationship Id="rId15" Type="http://schemas.openxmlformats.org/officeDocument/2006/relationships/image" Target="../media/image63.png"/><Relationship Id="rId16" Type="http://schemas.openxmlformats.org/officeDocument/2006/relationships/image" Target="../media/image64.png"/><Relationship Id="rId17" Type="http://schemas.openxmlformats.org/officeDocument/2006/relationships/image" Target="../media/image65.png"/><Relationship Id="rId18" Type="http://schemas.openxmlformats.org/officeDocument/2006/relationships/image" Target="../media/image66.png"/><Relationship Id="rId19" Type="http://schemas.openxmlformats.org/officeDocument/2006/relationships/image" Target="../media/image67.png"/><Relationship Id="rId1" Type="http://schemas.openxmlformats.org/officeDocument/2006/relationships/slideLayout" Target="../slideLayouts/slideLayout18.xml"/><Relationship Id="rId2" Type="http://schemas.openxmlformats.org/officeDocument/2006/relationships/notesSlide" Target="../notesSlides/notesSlide36.xml"/><Relationship Id="rId3" Type="http://schemas.openxmlformats.org/officeDocument/2006/relationships/image" Target="../media/image51.png"/><Relationship Id="rId4" Type="http://schemas.openxmlformats.org/officeDocument/2006/relationships/image" Target="../media/image52.png"/><Relationship Id="rId5" Type="http://schemas.openxmlformats.org/officeDocument/2006/relationships/image" Target="../media/image53.png"/><Relationship Id="rId6" Type="http://schemas.openxmlformats.org/officeDocument/2006/relationships/image" Target="../media/image54.png"/><Relationship Id="rId7" Type="http://schemas.openxmlformats.org/officeDocument/2006/relationships/image" Target="../media/image55.png"/><Relationship Id="rId8" Type="http://schemas.openxmlformats.org/officeDocument/2006/relationships/image" Target="../media/image56.png"/></Relationships>
</file>

<file path=ppt/slides/_rels/slide37.xml.rels><?xml version="1.0" encoding="UTF-8" standalone="yes"?>
<Relationships xmlns="http://schemas.openxmlformats.org/package/2006/relationships"><Relationship Id="rId9" Type="http://schemas.openxmlformats.org/officeDocument/2006/relationships/image" Target="../media/image57.png"/><Relationship Id="rId20" Type="http://schemas.openxmlformats.org/officeDocument/2006/relationships/image" Target="../media/image68.png"/><Relationship Id="rId21" Type="http://schemas.openxmlformats.org/officeDocument/2006/relationships/image" Target="../media/image69.png"/><Relationship Id="rId22" Type="http://schemas.openxmlformats.org/officeDocument/2006/relationships/image" Target="../media/image70.png"/><Relationship Id="rId23" Type="http://schemas.openxmlformats.org/officeDocument/2006/relationships/image" Target="../media/image71.png"/><Relationship Id="rId24" Type="http://schemas.openxmlformats.org/officeDocument/2006/relationships/image" Target="../media/image72.png"/><Relationship Id="rId25" Type="http://schemas.openxmlformats.org/officeDocument/2006/relationships/image" Target="../media/image73.png"/><Relationship Id="rId26" Type="http://schemas.openxmlformats.org/officeDocument/2006/relationships/image" Target="../media/image74.png"/><Relationship Id="rId27" Type="http://schemas.openxmlformats.org/officeDocument/2006/relationships/image" Target="../media/image75.png"/><Relationship Id="rId10" Type="http://schemas.openxmlformats.org/officeDocument/2006/relationships/image" Target="../media/image58.png"/><Relationship Id="rId11" Type="http://schemas.openxmlformats.org/officeDocument/2006/relationships/image" Target="../media/image59.png"/><Relationship Id="rId12" Type="http://schemas.openxmlformats.org/officeDocument/2006/relationships/image" Target="../media/image60.png"/><Relationship Id="rId13" Type="http://schemas.openxmlformats.org/officeDocument/2006/relationships/image" Target="../media/image61.png"/><Relationship Id="rId14" Type="http://schemas.openxmlformats.org/officeDocument/2006/relationships/image" Target="../media/image62.png"/><Relationship Id="rId15" Type="http://schemas.openxmlformats.org/officeDocument/2006/relationships/image" Target="../media/image63.png"/><Relationship Id="rId16" Type="http://schemas.openxmlformats.org/officeDocument/2006/relationships/image" Target="../media/image64.png"/><Relationship Id="rId17" Type="http://schemas.openxmlformats.org/officeDocument/2006/relationships/image" Target="../media/image65.png"/><Relationship Id="rId18" Type="http://schemas.openxmlformats.org/officeDocument/2006/relationships/image" Target="../media/image66.png"/><Relationship Id="rId19" Type="http://schemas.openxmlformats.org/officeDocument/2006/relationships/image" Target="../media/image67.png"/><Relationship Id="rId1" Type="http://schemas.openxmlformats.org/officeDocument/2006/relationships/slideLayout" Target="../slideLayouts/slideLayout18.xml"/><Relationship Id="rId2" Type="http://schemas.openxmlformats.org/officeDocument/2006/relationships/notesSlide" Target="../notesSlides/notesSlide37.xml"/><Relationship Id="rId3" Type="http://schemas.openxmlformats.org/officeDocument/2006/relationships/image" Target="../media/image51.png"/><Relationship Id="rId4" Type="http://schemas.openxmlformats.org/officeDocument/2006/relationships/image" Target="../media/image52.png"/><Relationship Id="rId5" Type="http://schemas.openxmlformats.org/officeDocument/2006/relationships/image" Target="../media/image53.png"/><Relationship Id="rId6" Type="http://schemas.openxmlformats.org/officeDocument/2006/relationships/image" Target="../media/image54.png"/><Relationship Id="rId7" Type="http://schemas.openxmlformats.org/officeDocument/2006/relationships/image" Target="../media/image55.png"/><Relationship Id="rId8" Type="http://schemas.openxmlformats.org/officeDocument/2006/relationships/image" Target="../media/image56.png"/></Relationships>
</file>

<file path=ppt/slides/_rels/slide38.xml.rels><?xml version="1.0" encoding="UTF-8" standalone="yes"?>
<Relationships xmlns="http://schemas.openxmlformats.org/package/2006/relationships"><Relationship Id="rId9" Type="http://schemas.openxmlformats.org/officeDocument/2006/relationships/image" Target="../media/image57.png"/><Relationship Id="rId20" Type="http://schemas.openxmlformats.org/officeDocument/2006/relationships/image" Target="../media/image68.png"/><Relationship Id="rId21" Type="http://schemas.openxmlformats.org/officeDocument/2006/relationships/image" Target="../media/image69.png"/><Relationship Id="rId22" Type="http://schemas.openxmlformats.org/officeDocument/2006/relationships/image" Target="../media/image70.png"/><Relationship Id="rId23" Type="http://schemas.openxmlformats.org/officeDocument/2006/relationships/image" Target="../media/image71.png"/><Relationship Id="rId24" Type="http://schemas.openxmlformats.org/officeDocument/2006/relationships/image" Target="../media/image72.png"/><Relationship Id="rId25" Type="http://schemas.openxmlformats.org/officeDocument/2006/relationships/image" Target="../media/image73.png"/><Relationship Id="rId26" Type="http://schemas.openxmlformats.org/officeDocument/2006/relationships/image" Target="../media/image74.png"/><Relationship Id="rId27" Type="http://schemas.openxmlformats.org/officeDocument/2006/relationships/image" Target="../media/image75.png"/><Relationship Id="rId10" Type="http://schemas.openxmlformats.org/officeDocument/2006/relationships/image" Target="../media/image58.png"/><Relationship Id="rId11" Type="http://schemas.openxmlformats.org/officeDocument/2006/relationships/image" Target="../media/image59.png"/><Relationship Id="rId12" Type="http://schemas.openxmlformats.org/officeDocument/2006/relationships/image" Target="../media/image60.png"/><Relationship Id="rId13" Type="http://schemas.openxmlformats.org/officeDocument/2006/relationships/image" Target="../media/image61.png"/><Relationship Id="rId14" Type="http://schemas.openxmlformats.org/officeDocument/2006/relationships/image" Target="../media/image62.png"/><Relationship Id="rId15" Type="http://schemas.openxmlformats.org/officeDocument/2006/relationships/image" Target="../media/image63.png"/><Relationship Id="rId16" Type="http://schemas.openxmlformats.org/officeDocument/2006/relationships/image" Target="../media/image64.png"/><Relationship Id="rId17" Type="http://schemas.openxmlformats.org/officeDocument/2006/relationships/image" Target="../media/image65.png"/><Relationship Id="rId18" Type="http://schemas.openxmlformats.org/officeDocument/2006/relationships/image" Target="../media/image66.png"/><Relationship Id="rId19" Type="http://schemas.openxmlformats.org/officeDocument/2006/relationships/image" Target="../media/image67.png"/><Relationship Id="rId1" Type="http://schemas.openxmlformats.org/officeDocument/2006/relationships/slideLayout" Target="../slideLayouts/slideLayout18.xml"/><Relationship Id="rId2" Type="http://schemas.openxmlformats.org/officeDocument/2006/relationships/notesSlide" Target="../notesSlides/notesSlide38.xml"/><Relationship Id="rId3" Type="http://schemas.openxmlformats.org/officeDocument/2006/relationships/image" Target="../media/image51.png"/><Relationship Id="rId4" Type="http://schemas.openxmlformats.org/officeDocument/2006/relationships/image" Target="../media/image52.png"/><Relationship Id="rId5" Type="http://schemas.openxmlformats.org/officeDocument/2006/relationships/image" Target="../media/image53.png"/><Relationship Id="rId6" Type="http://schemas.openxmlformats.org/officeDocument/2006/relationships/image" Target="../media/image54.png"/><Relationship Id="rId7" Type="http://schemas.openxmlformats.org/officeDocument/2006/relationships/image" Target="../media/image55.png"/><Relationship Id="rId8" Type="http://schemas.openxmlformats.org/officeDocument/2006/relationships/image" Target="../media/image56.png"/></Relationships>
</file>

<file path=ppt/slides/_rels/slide39.xml.rels><?xml version="1.0" encoding="UTF-8" standalone="yes"?>
<Relationships xmlns="http://schemas.openxmlformats.org/package/2006/relationships"><Relationship Id="rId9" Type="http://schemas.openxmlformats.org/officeDocument/2006/relationships/image" Target="../media/image57.png"/><Relationship Id="rId20" Type="http://schemas.openxmlformats.org/officeDocument/2006/relationships/image" Target="../media/image68.png"/><Relationship Id="rId21" Type="http://schemas.openxmlformats.org/officeDocument/2006/relationships/image" Target="../media/image69.png"/><Relationship Id="rId22" Type="http://schemas.openxmlformats.org/officeDocument/2006/relationships/image" Target="../media/image70.png"/><Relationship Id="rId23" Type="http://schemas.openxmlformats.org/officeDocument/2006/relationships/image" Target="../media/image71.png"/><Relationship Id="rId24" Type="http://schemas.openxmlformats.org/officeDocument/2006/relationships/image" Target="../media/image72.png"/><Relationship Id="rId25" Type="http://schemas.openxmlformats.org/officeDocument/2006/relationships/image" Target="../media/image73.png"/><Relationship Id="rId26" Type="http://schemas.openxmlformats.org/officeDocument/2006/relationships/image" Target="../media/image74.png"/><Relationship Id="rId27" Type="http://schemas.openxmlformats.org/officeDocument/2006/relationships/image" Target="../media/image75.png"/><Relationship Id="rId10" Type="http://schemas.openxmlformats.org/officeDocument/2006/relationships/image" Target="../media/image58.png"/><Relationship Id="rId11" Type="http://schemas.openxmlformats.org/officeDocument/2006/relationships/image" Target="../media/image59.png"/><Relationship Id="rId12" Type="http://schemas.openxmlformats.org/officeDocument/2006/relationships/image" Target="../media/image60.png"/><Relationship Id="rId13" Type="http://schemas.openxmlformats.org/officeDocument/2006/relationships/image" Target="../media/image61.png"/><Relationship Id="rId14" Type="http://schemas.openxmlformats.org/officeDocument/2006/relationships/image" Target="../media/image62.png"/><Relationship Id="rId15" Type="http://schemas.openxmlformats.org/officeDocument/2006/relationships/image" Target="../media/image63.png"/><Relationship Id="rId16" Type="http://schemas.openxmlformats.org/officeDocument/2006/relationships/image" Target="../media/image64.png"/><Relationship Id="rId17" Type="http://schemas.openxmlformats.org/officeDocument/2006/relationships/image" Target="../media/image65.png"/><Relationship Id="rId18" Type="http://schemas.openxmlformats.org/officeDocument/2006/relationships/image" Target="../media/image66.png"/><Relationship Id="rId19" Type="http://schemas.openxmlformats.org/officeDocument/2006/relationships/image" Target="../media/image67.png"/><Relationship Id="rId1" Type="http://schemas.openxmlformats.org/officeDocument/2006/relationships/slideLayout" Target="../slideLayouts/slideLayout18.xml"/><Relationship Id="rId2" Type="http://schemas.openxmlformats.org/officeDocument/2006/relationships/notesSlide" Target="../notesSlides/notesSlide39.xml"/><Relationship Id="rId3" Type="http://schemas.openxmlformats.org/officeDocument/2006/relationships/image" Target="../media/image51.png"/><Relationship Id="rId4" Type="http://schemas.openxmlformats.org/officeDocument/2006/relationships/image" Target="../media/image52.png"/><Relationship Id="rId5" Type="http://schemas.openxmlformats.org/officeDocument/2006/relationships/image" Target="../media/image53.png"/><Relationship Id="rId6" Type="http://schemas.openxmlformats.org/officeDocument/2006/relationships/image" Target="../media/image54.png"/><Relationship Id="rId7" Type="http://schemas.openxmlformats.org/officeDocument/2006/relationships/image" Target="../media/image55.png"/><Relationship Id="rId8" Type="http://schemas.openxmlformats.org/officeDocument/2006/relationships/image" Target="../media/image5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9.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0.xml"/><Relationship Id="rId3" Type="http://schemas.openxmlformats.org/officeDocument/2006/relationships/image" Target="../media/image62.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1.xml"/><Relationship Id="rId3" Type="http://schemas.openxmlformats.org/officeDocument/2006/relationships/image" Target="../media/image62.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2.xml"/><Relationship Id="rId3" Type="http://schemas.openxmlformats.org/officeDocument/2006/relationships/image" Target="../media/image6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3.xml"/><Relationship Id="rId3" Type="http://schemas.openxmlformats.org/officeDocument/2006/relationships/image" Target="../media/image67.png"/></Relationships>
</file>

<file path=ppt/slides/_rels/slide44.xml.rels><?xml version="1.0" encoding="UTF-8" standalone="yes"?>
<Relationships xmlns="http://schemas.openxmlformats.org/package/2006/relationships"><Relationship Id="rId9" Type="http://schemas.openxmlformats.org/officeDocument/2006/relationships/image" Target="../media/image57.png"/><Relationship Id="rId20" Type="http://schemas.openxmlformats.org/officeDocument/2006/relationships/image" Target="../media/image68.png"/><Relationship Id="rId21" Type="http://schemas.openxmlformats.org/officeDocument/2006/relationships/image" Target="../media/image69.png"/><Relationship Id="rId22" Type="http://schemas.openxmlformats.org/officeDocument/2006/relationships/image" Target="../media/image70.png"/><Relationship Id="rId23" Type="http://schemas.openxmlformats.org/officeDocument/2006/relationships/image" Target="../media/image71.png"/><Relationship Id="rId24" Type="http://schemas.openxmlformats.org/officeDocument/2006/relationships/image" Target="../media/image72.png"/><Relationship Id="rId25" Type="http://schemas.openxmlformats.org/officeDocument/2006/relationships/image" Target="../media/image73.png"/><Relationship Id="rId26" Type="http://schemas.openxmlformats.org/officeDocument/2006/relationships/image" Target="../media/image74.png"/><Relationship Id="rId27" Type="http://schemas.openxmlformats.org/officeDocument/2006/relationships/image" Target="../media/image75.png"/><Relationship Id="rId10" Type="http://schemas.openxmlformats.org/officeDocument/2006/relationships/image" Target="../media/image58.png"/><Relationship Id="rId11" Type="http://schemas.openxmlformats.org/officeDocument/2006/relationships/image" Target="../media/image59.png"/><Relationship Id="rId12" Type="http://schemas.openxmlformats.org/officeDocument/2006/relationships/image" Target="../media/image60.png"/><Relationship Id="rId13" Type="http://schemas.openxmlformats.org/officeDocument/2006/relationships/image" Target="../media/image61.png"/><Relationship Id="rId14" Type="http://schemas.openxmlformats.org/officeDocument/2006/relationships/image" Target="../media/image62.png"/><Relationship Id="rId15" Type="http://schemas.openxmlformats.org/officeDocument/2006/relationships/image" Target="../media/image63.png"/><Relationship Id="rId16" Type="http://schemas.openxmlformats.org/officeDocument/2006/relationships/image" Target="../media/image64.png"/><Relationship Id="rId17" Type="http://schemas.openxmlformats.org/officeDocument/2006/relationships/image" Target="../media/image65.png"/><Relationship Id="rId18" Type="http://schemas.openxmlformats.org/officeDocument/2006/relationships/image" Target="../media/image66.png"/><Relationship Id="rId19" Type="http://schemas.openxmlformats.org/officeDocument/2006/relationships/image" Target="../media/image67.png"/><Relationship Id="rId1" Type="http://schemas.openxmlformats.org/officeDocument/2006/relationships/slideLayout" Target="../slideLayouts/slideLayout18.xml"/><Relationship Id="rId2" Type="http://schemas.openxmlformats.org/officeDocument/2006/relationships/notesSlide" Target="../notesSlides/notesSlide44.xml"/><Relationship Id="rId3" Type="http://schemas.openxmlformats.org/officeDocument/2006/relationships/image" Target="../media/image51.png"/><Relationship Id="rId4" Type="http://schemas.openxmlformats.org/officeDocument/2006/relationships/image" Target="../media/image52.png"/><Relationship Id="rId5" Type="http://schemas.openxmlformats.org/officeDocument/2006/relationships/image" Target="../media/image53.png"/><Relationship Id="rId6" Type="http://schemas.openxmlformats.org/officeDocument/2006/relationships/image" Target="../media/image54.png"/><Relationship Id="rId7" Type="http://schemas.openxmlformats.org/officeDocument/2006/relationships/image" Target="../media/image55.png"/><Relationship Id="rId8" Type="http://schemas.openxmlformats.org/officeDocument/2006/relationships/image" Target="../media/image56.png"/></Relationships>
</file>

<file path=ppt/slides/_rels/slide45.xml.rels><?xml version="1.0" encoding="UTF-8" standalone="yes"?>
<Relationships xmlns="http://schemas.openxmlformats.org/package/2006/relationships"><Relationship Id="rId3" Type="http://schemas.openxmlformats.org/officeDocument/2006/relationships/image" Target="../media/image41.jpeg"/><Relationship Id="rId4" Type="http://schemas.openxmlformats.org/officeDocument/2006/relationships/image" Target="../media/image42.jpeg"/><Relationship Id="rId5" Type="http://schemas.openxmlformats.org/officeDocument/2006/relationships/image" Target="../media/image43.png"/><Relationship Id="rId1" Type="http://schemas.openxmlformats.org/officeDocument/2006/relationships/slideLayout" Target="../slideLayouts/slideLayout24.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46.xml"/><Relationship Id="rId3" Type="http://schemas.openxmlformats.org/officeDocument/2006/relationships/image" Target="../media/image43.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47.xml"/><Relationship Id="rId3" Type="http://schemas.openxmlformats.org/officeDocument/2006/relationships/image" Target="../media/image43.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image" Target="../media/image76.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4.xml"/><Relationship Id="rId4" Type="http://schemas.openxmlformats.org/officeDocument/2006/relationships/notesSlide" Target="../notesSlides/notesSlide48.xml"/><Relationship Id="rId5" Type="http://schemas.openxmlformats.org/officeDocument/2006/relationships/image" Target="../media/image77.png"/><Relationship Id="rId1" Type="http://schemas.microsoft.com/office/2007/relationships/media" Target="../media/media8.mp4"/><Relationship Id="rId2" Type="http://schemas.openxmlformats.org/officeDocument/2006/relationships/video" Target="../media/media8.mp4"/></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4.png"/><Relationship Id="rId6" Type="http://schemas.openxmlformats.org/officeDocument/2006/relationships/image" Target="../media/image10.jp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3" Type="http://schemas.openxmlformats.org/officeDocument/2006/relationships/image" Target="../media/image42.jpeg"/><Relationship Id="rId4" Type="http://schemas.openxmlformats.org/officeDocument/2006/relationships/image" Target="../media/image43.png"/><Relationship Id="rId1" Type="http://schemas.openxmlformats.org/officeDocument/2006/relationships/slideLayout" Target="../slideLayouts/slideLayout13.xml"/><Relationship Id="rId2" Type="http://schemas.openxmlformats.org/officeDocument/2006/relationships/notesSlide" Target="../notesSlides/notesSlide49.xml"/></Relationships>
</file>

<file path=ppt/slides/_rels/slide51.xml.rels><?xml version="1.0" encoding="UTF-8" standalone="yes"?>
<Relationships xmlns="http://schemas.openxmlformats.org/package/2006/relationships"><Relationship Id="rId3" Type="http://schemas.openxmlformats.org/officeDocument/2006/relationships/image" Target="../media/image41.jpeg"/><Relationship Id="rId4" Type="http://schemas.openxmlformats.org/officeDocument/2006/relationships/image" Target="../media/image42.jpeg"/><Relationship Id="rId5" Type="http://schemas.openxmlformats.org/officeDocument/2006/relationships/image" Target="../media/image43.png"/><Relationship Id="rId1" Type="http://schemas.openxmlformats.org/officeDocument/2006/relationships/slideLayout" Target="../slideLayouts/slideLayout35.xml"/><Relationship Id="rId2" Type="http://schemas.openxmlformats.org/officeDocument/2006/relationships/notesSlide" Target="../notesSlides/notesSlide5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5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52.xml"/><Relationship Id="rId3" Type="http://schemas.openxmlformats.org/officeDocument/2006/relationships/image" Target="../media/image48.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53.xml"/><Relationship Id="rId3" Type="http://schemas.openxmlformats.org/officeDocument/2006/relationships/image" Target="../media/image48.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5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55.xml"/><Relationship Id="rId3" Type="http://schemas.openxmlformats.org/officeDocument/2006/relationships/image" Target="../media/image48.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56.xml"/><Relationship Id="rId3" Type="http://schemas.openxmlformats.org/officeDocument/2006/relationships/image" Target="../media/image50.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57.xml"/><Relationship Id="rId3" Type="http://schemas.openxmlformats.org/officeDocument/2006/relationships/image" Target="../media/image50.pn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40.xml"/><Relationship Id="rId4" Type="http://schemas.openxmlformats.org/officeDocument/2006/relationships/notesSlide" Target="../notesSlides/notesSlide58.xml"/><Relationship Id="rId5" Type="http://schemas.openxmlformats.org/officeDocument/2006/relationships/image" Target="../media/image78.png"/><Relationship Id="rId6" Type="http://schemas.openxmlformats.org/officeDocument/2006/relationships/image" Target="../media/image79.png"/><Relationship Id="rId1" Type="http://schemas.microsoft.com/office/2007/relationships/media" Target="../media/media9.mp4"/><Relationship Id="rId2" Type="http://schemas.openxmlformats.org/officeDocument/2006/relationships/video" Target="../media/media9.mp4"/></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4.png"/><Relationship Id="rId6" Type="http://schemas.openxmlformats.org/officeDocument/2006/relationships/image" Target="../media/image10.jp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59.xml"/><Relationship Id="rId3" Type="http://schemas.openxmlformats.org/officeDocument/2006/relationships/image" Target="../media/image50.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6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1.xml"/><Relationship Id="rId3" Type="http://schemas.openxmlformats.org/officeDocument/2006/relationships/image" Target="../media/image80.png"/></Relationships>
</file>

<file path=ppt/slides/_rels/slide63.xml.rels><?xml version="1.0" encoding="UTF-8" standalone="yes"?>
<Relationships xmlns="http://schemas.openxmlformats.org/package/2006/relationships"><Relationship Id="rId3" Type="http://schemas.openxmlformats.org/officeDocument/2006/relationships/image" Target="../media/image80.png"/><Relationship Id="rId4" Type="http://schemas.openxmlformats.org/officeDocument/2006/relationships/image" Target="../media/image81.png"/><Relationship Id="rId1" Type="http://schemas.openxmlformats.org/officeDocument/2006/relationships/slideLayout" Target="../slideLayouts/slideLayout3.xml"/><Relationship Id="rId2" Type="http://schemas.openxmlformats.org/officeDocument/2006/relationships/notesSlide" Target="../notesSlides/notesSlide6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3.xml"/><Relationship Id="rId3" Type="http://schemas.openxmlformats.org/officeDocument/2006/relationships/image" Target="../media/image82.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4.xml"/><Relationship Id="rId3" Type="http://schemas.openxmlformats.org/officeDocument/2006/relationships/image" Target="../media/image83.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84.png"/><Relationship Id="rId3" Type="http://schemas.microsoft.com/office/2007/relationships/hdphoto" Target="../media/hdphoto2.wdp"/></Relationships>
</file>

<file path=ppt/slides/_rels/slide67.xml.rels><?xml version="1.0" encoding="UTF-8" standalone="yes"?>
<Relationships xmlns="http://schemas.openxmlformats.org/package/2006/relationships"><Relationship Id="rId3" Type="http://schemas.openxmlformats.org/officeDocument/2006/relationships/image" Target="../media/image85.png"/><Relationship Id="rId4" Type="http://schemas.microsoft.com/office/2007/relationships/hdphoto" Target="../media/hdphoto3.wdp"/><Relationship Id="rId1" Type="http://schemas.openxmlformats.org/officeDocument/2006/relationships/slideLayout" Target="../slideLayouts/slideLayout3.xml"/><Relationship Id="rId2" Type="http://schemas.openxmlformats.org/officeDocument/2006/relationships/notesSlide" Target="../notesSlides/notesSlide6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02.xml"/><Relationship Id="rId2" Type="http://schemas.openxmlformats.org/officeDocument/2006/relationships/notesSlide" Target="../notesSlides/notesSlide66.xml"/><Relationship Id="rId3" Type="http://schemas.openxmlformats.org/officeDocument/2006/relationships/image" Target="../media/image86.jp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02.xml"/><Relationship Id="rId2" Type="http://schemas.openxmlformats.org/officeDocument/2006/relationships/notesSlide" Target="../notesSlides/notesSlide67.xml"/><Relationship Id="rId3" Type="http://schemas.openxmlformats.org/officeDocument/2006/relationships/image" Target="../media/image87.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8.xml"/><Relationship Id="rId4" Type="http://schemas.openxmlformats.org/officeDocument/2006/relationships/notesSlide" Target="../notesSlides/notesSlide7.xml"/><Relationship Id="rId5" Type="http://schemas.openxmlformats.org/officeDocument/2006/relationships/image" Target="../media/image11.png"/><Relationship Id="rId1" Type="http://schemas.microsoft.com/office/2007/relationships/media" Target="../media/media1.mp4"/><Relationship Id="rId2" Type="http://schemas.openxmlformats.org/officeDocument/2006/relationships/video" Target="../media/media1.mp4"/></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80.xml"/><Relationship Id="rId2" Type="http://schemas.openxmlformats.org/officeDocument/2006/relationships/notesSlide" Target="../notesSlides/notesSlide68.xml"/><Relationship Id="rId3" Type="http://schemas.openxmlformats.org/officeDocument/2006/relationships/image" Target="../media/image88.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80.xml"/><Relationship Id="rId2" Type="http://schemas.openxmlformats.org/officeDocument/2006/relationships/notesSlide" Target="../notesSlides/notesSlide69.xml"/><Relationship Id="rId3" Type="http://schemas.openxmlformats.org/officeDocument/2006/relationships/image" Target="../media/image89.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24.xml"/><Relationship Id="rId2" Type="http://schemas.openxmlformats.org/officeDocument/2006/relationships/notesSlide" Target="../notesSlides/notesSlide70.xml"/><Relationship Id="rId3" Type="http://schemas.openxmlformats.org/officeDocument/2006/relationships/image" Target="../media/image90.jp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28.xml"/><Relationship Id="rId2" Type="http://schemas.openxmlformats.org/officeDocument/2006/relationships/notesSlide" Target="../notesSlides/notesSlide71.xml"/><Relationship Id="rId3" Type="http://schemas.openxmlformats.org/officeDocument/2006/relationships/image" Target="../media/image91.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72.xml"/><Relationship Id="rId3" Type="http://schemas.openxmlformats.org/officeDocument/2006/relationships/image" Target="../media/image48.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73.xml"/><Relationship Id="rId3" Type="http://schemas.openxmlformats.org/officeDocument/2006/relationships/image" Target="../media/image50.png"/></Relationships>
</file>

<file path=ppt/slides/_rels/slide77.xml.rels><?xml version="1.0" encoding="UTF-8" standalone="yes"?>
<Relationships xmlns="http://schemas.openxmlformats.org/package/2006/relationships"><Relationship Id="rId3" Type="http://schemas.openxmlformats.org/officeDocument/2006/relationships/chart" Target="../charts/chart1.xml"/><Relationship Id="rId4" Type="http://schemas.openxmlformats.org/officeDocument/2006/relationships/image" Target="../media/image50.png"/><Relationship Id="rId1" Type="http://schemas.openxmlformats.org/officeDocument/2006/relationships/slideLayout" Target="../slideLayouts/slideLayout40.xml"/><Relationship Id="rId2" Type="http://schemas.openxmlformats.org/officeDocument/2006/relationships/notesSlide" Target="../notesSlides/notesSlide74.xml"/></Relationships>
</file>

<file path=ppt/slides/_rels/slide78.xml.rels><?xml version="1.0" encoding="UTF-8" standalone="yes"?>
<Relationships xmlns="http://schemas.openxmlformats.org/package/2006/relationships"><Relationship Id="rId3" Type="http://schemas.openxmlformats.org/officeDocument/2006/relationships/chart" Target="../charts/chart2.xml"/><Relationship Id="rId4" Type="http://schemas.openxmlformats.org/officeDocument/2006/relationships/image" Target="../media/image50.png"/><Relationship Id="rId1" Type="http://schemas.openxmlformats.org/officeDocument/2006/relationships/slideLayout" Target="../slideLayouts/slideLayout40.xml"/><Relationship Id="rId2" Type="http://schemas.openxmlformats.org/officeDocument/2006/relationships/notesSlide" Target="../notesSlides/notesSlide75.xml"/></Relationships>
</file>

<file path=ppt/slides/_rels/slide79.xml.rels><?xml version="1.0" encoding="UTF-8" standalone="yes"?>
<Relationships xmlns="http://schemas.openxmlformats.org/package/2006/relationships"><Relationship Id="rId3" Type="http://schemas.openxmlformats.org/officeDocument/2006/relationships/chart" Target="../charts/chart3.xml"/><Relationship Id="rId4" Type="http://schemas.openxmlformats.org/officeDocument/2006/relationships/image" Target="../media/image50.png"/><Relationship Id="rId1" Type="http://schemas.openxmlformats.org/officeDocument/2006/relationships/slideLayout" Target="../slideLayouts/slideLayout40.xml"/><Relationship Id="rId2" Type="http://schemas.openxmlformats.org/officeDocument/2006/relationships/notesSlide" Target="../notesSlides/notesSlide76.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8.xml"/><Relationship Id="rId5" Type="http://schemas.openxmlformats.org/officeDocument/2006/relationships/image" Target="../media/image12.png"/><Relationship Id="rId6" Type="http://schemas.openxmlformats.org/officeDocument/2006/relationships/image" Target="../media/image13.png"/><Relationship Id="rId1" Type="http://schemas.microsoft.com/office/2007/relationships/media" Target="../media/media2.mp4"/><Relationship Id="rId2" Type="http://schemas.openxmlformats.org/officeDocument/2006/relationships/video" Target="../media/media2.mp4"/></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7.xml"/></Relationships>
</file>

<file path=ppt/slides/_rels/slide81.xml.rels><?xml version="1.0" encoding="UTF-8" standalone="yes"?>
<Relationships xmlns="http://schemas.openxmlformats.org/package/2006/relationships"><Relationship Id="rId9" Type="http://schemas.openxmlformats.org/officeDocument/2006/relationships/image" Target="../media/image57.png"/><Relationship Id="rId20" Type="http://schemas.openxmlformats.org/officeDocument/2006/relationships/image" Target="../media/image68.png"/><Relationship Id="rId21" Type="http://schemas.openxmlformats.org/officeDocument/2006/relationships/image" Target="../media/image69.png"/><Relationship Id="rId22" Type="http://schemas.openxmlformats.org/officeDocument/2006/relationships/image" Target="../media/image70.png"/><Relationship Id="rId23" Type="http://schemas.openxmlformats.org/officeDocument/2006/relationships/image" Target="../media/image71.png"/><Relationship Id="rId24" Type="http://schemas.openxmlformats.org/officeDocument/2006/relationships/image" Target="../media/image72.png"/><Relationship Id="rId25" Type="http://schemas.openxmlformats.org/officeDocument/2006/relationships/image" Target="../media/image73.png"/><Relationship Id="rId26" Type="http://schemas.openxmlformats.org/officeDocument/2006/relationships/image" Target="../media/image74.png"/><Relationship Id="rId27" Type="http://schemas.openxmlformats.org/officeDocument/2006/relationships/image" Target="../media/image75.png"/><Relationship Id="rId10" Type="http://schemas.openxmlformats.org/officeDocument/2006/relationships/image" Target="../media/image58.png"/><Relationship Id="rId11" Type="http://schemas.openxmlformats.org/officeDocument/2006/relationships/image" Target="../media/image59.png"/><Relationship Id="rId12" Type="http://schemas.openxmlformats.org/officeDocument/2006/relationships/image" Target="../media/image60.png"/><Relationship Id="rId13" Type="http://schemas.openxmlformats.org/officeDocument/2006/relationships/image" Target="../media/image61.png"/><Relationship Id="rId14" Type="http://schemas.openxmlformats.org/officeDocument/2006/relationships/image" Target="../media/image62.png"/><Relationship Id="rId15" Type="http://schemas.openxmlformats.org/officeDocument/2006/relationships/image" Target="../media/image63.png"/><Relationship Id="rId16" Type="http://schemas.openxmlformats.org/officeDocument/2006/relationships/image" Target="../media/image64.png"/><Relationship Id="rId17" Type="http://schemas.openxmlformats.org/officeDocument/2006/relationships/image" Target="../media/image65.png"/><Relationship Id="rId18" Type="http://schemas.openxmlformats.org/officeDocument/2006/relationships/image" Target="../media/image66.png"/><Relationship Id="rId19" Type="http://schemas.openxmlformats.org/officeDocument/2006/relationships/image" Target="../media/image67.png"/><Relationship Id="rId1" Type="http://schemas.openxmlformats.org/officeDocument/2006/relationships/slideLayout" Target="../slideLayouts/slideLayout18.xml"/><Relationship Id="rId2" Type="http://schemas.openxmlformats.org/officeDocument/2006/relationships/notesSlide" Target="../notesSlides/notesSlide78.xml"/><Relationship Id="rId3" Type="http://schemas.openxmlformats.org/officeDocument/2006/relationships/image" Target="../media/image51.png"/><Relationship Id="rId4" Type="http://schemas.openxmlformats.org/officeDocument/2006/relationships/image" Target="../media/image52.png"/><Relationship Id="rId5" Type="http://schemas.openxmlformats.org/officeDocument/2006/relationships/image" Target="../media/image53.png"/><Relationship Id="rId6" Type="http://schemas.openxmlformats.org/officeDocument/2006/relationships/image" Target="../media/image54.png"/><Relationship Id="rId7" Type="http://schemas.openxmlformats.org/officeDocument/2006/relationships/image" Target="../media/image55.png"/><Relationship Id="rId8" Type="http://schemas.openxmlformats.org/officeDocument/2006/relationships/image" Target="../media/image56.png"/></Relationships>
</file>

<file path=ppt/slides/_rels/slide82.xml.rels><?xml version="1.0" encoding="UTF-8" standalone="yes"?>
<Relationships xmlns="http://schemas.openxmlformats.org/package/2006/relationships"><Relationship Id="rId3" Type="http://schemas.openxmlformats.org/officeDocument/2006/relationships/image" Target="../media/image92.jpg"/><Relationship Id="rId4" Type="http://schemas.openxmlformats.org/officeDocument/2006/relationships/image" Target="../media/image93.jpeg"/><Relationship Id="rId5" Type="http://schemas.openxmlformats.org/officeDocument/2006/relationships/image" Target="../media/image94.jpeg"/><Relationship Id="rId6" Type="http://schemas.openxmlformats.org/officeDocument/2006/relationships/image" Target="../media/image95.jpeg"/><Relationship Id="rId7" Type="http://schemas.openxmlformats.org/officeDocument/2006/relationships/image" Target="../media/image96.jpeg"/><Relationship Id="rId8" Type="http://schemas.openxmlformats.org/officeDocument/2006/relationships/image" Target="../media/image97.jpeg"/><Relationship Id="rId9" Type="http://schemas.openxmlformats.org/officeDocument/2006/relationships/image" Target="../media/image98.jpeg"/><Relationship Id="rId1" Type="http://schemas.openxmlformats.org/officeDocument/2006/relationships/slideLayout" Target="../slideLayouts/slideLayout7.xml"/><Relationship Id="rId2" Type="http://schemas.openxmlformats.org/officeDocument/2006/relationships/notesSlide" Target="../notesSlides/notesSlide79.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9.png"/></Relationships>
</file>

<file path=ppt/slides/_rels/slide84.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3.png"/><Relationship Id="rId5" Type="http://schemas.openxmlformats.org/officeDocument/2006/relationships/image" Target="../media/image2.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80.xml"/></Relationships>
</file>

<file path=ppt/slides/_rels/slide85.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3.png"/><Relationship Id="rId5" Type="http://schemas.openxmlformats.org/officeDocument/2006/relationships/image" Target="../media/image2.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8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9.xml"/><Relationship Id="rId5" Type="http://schemas.openxmlformats.org/officeDocument/2006/relationships/image" Target="../media/image12.png"/><Relationship Id="rId6" Type="http://schemas.openxmlformats.org/officeDocument/2006/relationships/image" Target="../media/image14.png"/><Relationship Id="rId1" Type="http://schemas.microsoft.com/office/2007/relationships/media" Target="../media/media3.mp4"/><Relationship Id="rId2" Type="http://schemas.openxmlformats.org/officeDocument/2006/relationships/video" Target="../media/media3.mp4"/></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42811"/>
            <a:ext cx="7772400" cy="1470025"/>
          </a:xfrm>
        </p:spPr>
        <p:txBody>
          <a:bodyPr>
            <a:noAutofit/>
          </a:bodyPr>
          <a:lstStyle/>
          <a:p>
            <a:r>
              <a:rPr lang="en-US" sz="3600" dirty="0" smtClean="0">
                <a:latin typeface="Segoe UI bold" pitchFamily="34" charset="0"/>
                <a:ea typeface="Segoe UI bold" pitchFamily="34" charset="0"/>
                <a:cs typeface="Segoe UI bold" pitchFamily="34" charset="0"/>
              </a:rPr>
              <a:t>Combining Crowdsourcing and </a:t>
            </a:r>
            <a:br>
              <a:rPr lang="en-US" sz="3600" dirty="0" smtClean="0">
                <a:latin typeface="Segoe UI bold" pitchFamily="34" charset="0"/>
                <a:ea typeface="Segoe UI bold" pitchFamily="34" charset="0"/>
                <a:cs typeface="Segoe UI bold" pitchFamily="34" charset="0"/>
              </a:rPr>
            </a:br>
            <a:r>
              <a:rPr lang="en-US" sz="3600" dirty="0" smtClean="0">
                <a:latin typeface="Segoe UI bold" pitchFamily="34" charset="0"/>
                <a:ea typeface="Segoe UI bold" pitchFamily="34" charset="0"/>
                <a:cs typeface="Segoe UI bold" pitchFamily="34" charset="0"/>
              </a:rPr>
              <a:t>Google Street View to Identify </a:t>
            </a:r>
            <a:br>
              <a:rPr lang="en-US" sz="3600" dirty="0" smtClean="0">
                <a:latin typeface="Segoe UI bold" pitchFamily="34" charset="0"/>
                <a:ea typeface="Segoe UI bold" pitchFamily="34" charset="0"/>
                <a:cs typeface="Segoe UI bold" pitchFamily="34" charset="0"/>
              </a:rPr>
            </a:br>
            <a:r>
              <a:rPr lang="en-US" sz="3600" dirty="0" smtClean="0">
                <a:latin typeface="Segoe UI bold" pitchFamily="34" charset="0"/>
                <a:ea typeface="Segoe UI bold" pitchFamily="34" charset="0"/>
                <a:cs typeface="Segoe UI bold" pitchFamily="34" charset="0"/>
              </a:rPr>
              <a:t>Street-level Accessibility Problems</a:t>
            </a:r>
            <a:endParaRPr lang="en-US" sz="3600" dirty="0">
              <a:latin typeface="Segoe UI bold" pitchFamily="34" charset="0"/>
              <a:ea typeface="Segoe UI bold" pitchFamily="34" charset="0"/>
              <a:cs typeface="Segoe UI bold" pitchFamily="34" charset="0"/>
            </a:endParaRPr>
          </a:p>
        </p:txBody>
      </p:sp>
      <p:sp>
        <p:nvSpPr>
          <p:cNvPr id="3" name="Subtitle 2"/>
          <p:cNvSpPr>
            <a:spLocks noGrp="1"/>
          </p:cNvSpPr>
          <p:nvPr>
            <p:ph type="subTitle" idx="1"/>
          </p:nvPr>
        </p:nvSpPr>
        <p:spPr>
          <a:xfrm>
            <a:off x="685800" y="2706954"/>
            <a:ext cx="7166744" cy="1752600"/>
          </a:xfrm>
        </p:spPr>
        <p:txBody>
          <a:bodyPr>
            <a:normAutofit fontScale="92500" lnSpcReduction="10000"/>
          </a:bodyPr>
          <a:lstStyle/>
          <a:p>
            <a:r>
              <a:rPr lang="en-US" sz="2400" dirty="0" smtClean="0">
                <a:solidFill>
                  <a:srgbClr val="595959"/>
                </a:solidFill>
                <a:latin typeface="Segoe UI Semibold" pitchFamily="34" charset="0"/>
              </a:rPr>
              <a:t>Kotaro Hara</a:t>
            </a:r>
            <a:r>
              <a:rPr lang="en-US" sz="2400" dirty="0" smtClean="0">
                <a:solidFill>
                  <a:srgbClr val="595959"/>
                </a:solidFill>
              </a:rPr>
              <a:t>, Vicki Le, Jon E. Froehlich</a:t>
            </a:r>
          </a:p>
          <a:p>
            <a:endParaRPr lang="en-US" sz="2400" dirty="0" smtClean="0">
              <a:solidFill>
                <a:srgbClr val="595959"/>
              </a:solidFill>
            </a:endParaRPr>
          </a:p>
          <a:p>
            <a:r>
              <a:rPr lang="en-US" sz="1900" dirty="0" smtClean="0">
                <a:solidFill>
                  <a:srgbClr val="595959"/>
                </a:solidFill>
              </a:rPr>
              <a:t>Human-Computer Interaction Lab</a:t>
            </a:r>
          </a:p>
          <a:p>
            <a:r>
              <a:rPr lang="en-US" sz="1900" dirty="0" smtClean="0">
                <a:solidFill>
                  <a:srgbClr val="595959"/>
                </a:solidFill>
              </a:rPr>
              <a:t>Computer Science Department</a:t>
            </a:r>
          </a:p>
          <a:p>
            <a:r>
              <a:rPr lang="en-US" sz="1900" dirty="0" smtClean="0">
                <a:solidFill>
                  <a:srgbClr val="595959"/>
                </a:solidFill>
              </a:rPr>
              <a:t>University of Maryland, College Park</a:t>
            </a:r>
          </a:p>
        </p:txBody>
      </p:sp>
      <p:pic>
        <p:nvPicPr>
          <p:cNvPr id="8" name="Picture 7"/>
          <p:cNvPicPr>
            <a:picLocks noChangeAspect="1"/>
          </p:cNvPicPr>
          <p:nvPr/>
        </p:nvPicPr>
        <p:blipFill>
          <a:blip r:embed="rId3"/>
          <a:stretch>
            <a:fillRect/>
          </a:stretch>
        </p:blipFill>
        <p:spPr>
          <a:xfrm>
            <a:off x="786609" y="4937717"/>
            <a:ext cx="647815" cy="739651"/>
          </a:xfrm>
          <a:prstGeom prst="rect">
            <a:avLst/>
          </a:prstGeom>
        </p:spPr>
      </p:pic>
      <p:pic>
        <p:nvPicPr>
          <p:cNvPr id="9" name="Picture 8" descr="Walking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2827896" y="4793098"/>
            <a:ext cx="524863" cy="886635"/>
          </a:xfrm>
          <a:prstGeom prst="rect">
            <a:avLst/>
          </a:prstGeom>
        </p:spPr>
      </p:pic>
      <p:pic>
        <p:nvPicPr>
          <p:cNvPr id="11" name="Picture 10" descr="Walker.psd"/>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74855" y="4940082"/>
            <a:ext cx="737286" cy="737286"/>
          </a:xfrm>
          <a:prstGeom prst="rect">
            <a:avLst/>
          </a:prstGeom>
        </p:spPr>
      </p:pic>
      <p:pic>
        <p:nvPicPr>
          <p:cNvPr id="12" name="Picture 11" descr="Walking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487220" y="4937717"/>
            <a:ext cx="437853" cy="739651"/>
          </a:xfrm>
          <a:prstGeom prst="rect">
            <a:avLst/>
          </a:prstGeom>
        </p:spPr>
      </p:pic>
      <p:pic>
        <p:nvPicPr>
          <p:cNvPr id="13" name="Picture 12"/>
          <p:cNvPicPr>
            <a:picLocks noChangeAspect="1"/>
          </p:cNvPicPr>
          <p:nvPr/>
        </p:nvPicPr>
        <p:blipFill>
          <a:blip r:embed="rId6"/>
          <a:stretch>
            <a:fillRect/>
          </a:stretch>
        </p:blipFill>
        <p:spPr>
          <a:xfrm>
            <a:off x="1645877" y="5040644"/>
            <a:ext cx="653438" cy="752759"/>
          </a:xfrm>
          <a:prstGeom prst="rect">
            <a:avLst/>
          </a:prstGeom>
        </p:spPr>
      </p:pic>
      <p:sp>
        <p:nvSpPr>
          <p:cNvPr id="5" name="Rectangle 4"/>
          <p:cNvSpPr/>
          <p:nvPr/>
        </p:nvSpPr>
        <p:spPr>
          <a:xfrm>
            <a:off x="0" y="5677368"/>
            <a:ext cx="9144000" cy="1180632"/>
          </a:xfrm>
          <a:prstGeom prst="rect">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pic>
        <p:nvPicPr>
          <p:cNvPr id="15" name="Picture 2" descr="D:\Dropbox\HCILShared\HCIL\HCILLogos\HCIL Logo black - no circle large.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60401" y="6094913"/>
            <a:ext cx="609043" cy="417681"/>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1325388" y="6115140"/>
            <a:ext cx="1390250" cy="338554"/>
          </a:xfrm>
          <a:prstGeom prst="rect">
            <a:avLst/>
          </a:prstGeom>
          <a:noFill/>
        </p:spPr>
        <p:txBody>
          <a:bodyPr wrap="square" lIns="0" rIns="0" rtlCol="0">
            <a:spAutoFit/>
          </a:bodyPr>
          <a:lstStyle/>
          <a:p>
            <a:r>
              <a:rPr lang="en-US" sz="1600" b="1" dirty="0" smtClean="0">
                <a:solidFill>
                  <a:schemeClr val="bg1"/>
                </a:solidFill>
                <a:latin typeface="HelveticaNeueLT Com 23 UltLtEx" pitchFamily="34" charset="0"/>
              </a:rPr>
              <a:t>make</a:t>
            </a:r>
            <a:r>
              <a:rPr lang="en-US" sz="1600" dirty="0" smtClean="0">
                <a:solidFill>
                  <a:schemeClr val="bg1"/>
                </a:solidFill>
                <a:latin typeface="HelveticaNeueLT Com 23 UltLtEx" pitchFamily="34" charset="0"/>
              </a:rPr>
              <a:t>ability lab</a:t>
            </a:r>
            <a:endParaRPr lang="en-US" sz="1600" dirty="0">
              <a:solidFill>
                <a:schemeClr val="bg1"/>
              </a:solidFill>
              <a:latin typeface="HelveticaNeueLT Com 23 UltLtEx" pitchFamily="34" charset="0"/>
            </a:endParaRPr>
          </a:p>
        </p:txBody>
      </p:sp>
      <p:pic>
        <p:nvPicPr>
          <p:cNvPr id="17" name="Picture 6" descr="D:\Dropbox\HCILShared\UMDLogos\umd-ball-black.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294676" y="6037569"/>
            <a:ext cx="532368" cy="532368"/>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7" descr="D:\Dropbox\HCILShared\CSLogos\CSLogos_v2_grayscale.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3299" t="58117" r="54391" b="12793"/>
          <a:stretch/>
        </p:blipFill>
        <p:spPr bwMode="auto">
          <a:xfrm>
            <a:off x="2871582" y="6044167"/>
            <a:ext cx="1267149" cy="575564"/>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Group 18"/>
          <p:cNvGrpSpPr/>
          <p:nvPr/>
        </p:nvGrpSpPr>
        <p:grpSpPr>
          <a:xfrm>
            <a:off x="560401" y="5934891"/>
            <a:ext cx="4261437" cy="27432"/>
            <a:chOff x="686357" y="2753424"/>
            <a:chExt cx="4261437" cy="46007"/>
          </a:xfrm>
        </p:grpSpPr>
        <p:sp>
          <p:nvSpPr>
            <p:cNvPr id="20" name="Rectangle 19"/>
            <p:cNvSpPr/>
            <p:nvPr/>
          </p:nvSpPr>
          <p:spPr>
            <a:xfrm>
              <a:off x="686357" y="2753424"/>
              <a:ext cx="3017520" cy="45719"/>
            </a:xfrm>
            <a:prstGeom prst="rect">
              <a:avLst/>
            </a:prstGeom>
            <a:solidFill>
              <a:srgbClr val="BB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3667634" y="2753712"/>
              <a:ext cx="1280160" cy="45719"/>
            </a:xfrm>
            <a:prstGeom prst="rect">
              <a:avLst/>
            </a:pr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ectangle 6"/>
          <p:cNvSpPr/>
          <p:nvPr/>
        </p:nvSpPr>
        <p:spPr>
          <a:xfrm>
            <a:off x="5883261" y="5105436"/>
            <a:ext cx="2410323" cy="764665"/>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pic>
        <p:nvPicPr>
          <p:cNvPr id="4" name="Picture 3"/>
          <p:cNvPicPr>
            <a:picLocks noChangeAspect="1"/>
          </p:cNvPicPr>
          <p:nvPr/>
        </p:nvPicPr>
        <p:blipFill>
          <a:blip r:embed="rId10"/>
          <a:stretch>
            <a:fillRect/>
          </a:stretch>
        </p:blipFill>
        <p:spPr>
          <a:xfrm>
            <a:off x="6016941" y="5105436"/>
            <a:ext cx="789051" cy="804769"/>
          </a:xfrm>
          <a:prstGeom prst="rect">
            <a:avLst/>
          </a:prstGeom>
        </p:spPr>
      </p:pic>
    </p:spTree>
    <p:extLst>
      <p:ext uri="{BB962C8B-B14F-4D97-AF65-F5344CB8AC3E}">
        <p14:creationId xmlns:p14="http://schemas.microsoft.com/office/powerpoint/2010/main" val="3146346170"/>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29196" y="-1"/>
            <a:ext cx="9173196" cy="6879897"/>
          </a:xfrm>
          <a:prstGeom prst="rect">
            <a:avLst/>
          </a:prstGeom>
        </p:spPr>
      </p:pic>
      <p:sp>
        <p:nvSpPr>
          <p:cNvPr id="5" name="TextBox 4"/>
          <p:cNvSpPr txBox="1"/>
          <p:nvPr/>
        </p:nvSpPr>
        <p:spPr>
          <a:xfrm>
            <a:off x="9327832" y="1994236"/>
            <a:ext cx="7265588" cy="954107"/>
          </a:xfrm>
          <a:prstGeom prst="rect">
            <a:avLst/>
          </a:prstGeom>
          <a:noFill/>
        </p:spPr>
        <p:txBody>
          <a:bodyPr wrap="square" rtlCol="0">
            <a:spAutoFit/>
          </a:bodyPr>
          <a:lstStyle/>
          <a:p>
            <a:r>
              <a:rPr lang="en-US" sz="2800" dirty="0">
                <a:solidFill>
                  <a:prstClr val="black">
                    <a:lumMod val="85000"/>
                    <a:lumOff val="15000"/>
                  </a:prstClr>
                </a:solidFill>
                <a:latin typeface="Segoe UI Semibold"/>
                <a:cs typeface="Segoe UI Semibold"/>
              </a:rPr>
              <a:t>Street audit </a:t>
            </a:r>
            <a:r>
              <a:rPr lang="en-US" sz="2800" dirty="0" smtClean="0">
                <a:solidFill>
                  <a:prstClr val="black">
                    <a:lumMod val="85000"/>
                    <a:lumOff val="15000"/>
                  </a:prstClr>
                </a:solidFill>
                <a:latin typeface="Segoe UI Light"/>
                <a:cs typeface="Segoe UI Light"/>
              </a:rPr>
              <a:t>is conducted </a:t>
            </a:r>
            <a:r>
              <a:rPr lang="en-US" sz="2800" dirty="0">
                <a:solidFill>
                  <a:prstClr val="black">
                    <a:lumMod val="85000"/>
                    <a:lumOff val="15000"/>
                  </a:prstClr>
                </a:solidFill>
                <a:latin typeface="Segoe UI Light"/>
                <a:cs typeface="Segoe UI Light"/>
              </a:rPr>
              <a:t>by government </a:t>
            </a:r>
            <a:r>
              <a:rPr lang="en-US" sz="2800" dirty="0" smtClean="0">
                <a:solidFill>
                  <a:prstClr val="black">
                    <a:lumMod val="85000"/>
                    <a:lumOff val="15000"/>
                  </a:prstClr>
                </a:solidFill>
                <a:latin typeface="Segoe UI Light"/>
                <a:cs typeface="Segoe UI Light"/>
              </a:rPr>
              <a:t/>
            </a:r>
            <a:br>
              <a:rPr lang="en-US" sz="2800" dirty="0" smtClean="0">
                <a:solidFill>
                  <a:prstClr val="black">
                    <a:lumMod val="85000"/>
                    <a:lumOff val="15000"/>
                  </a:prstClr>
                </a:solidFill>
                <a:latin typeface="Segoe UI Light"/>
                <a:cs typeface="Segoe UI Light"/>
              </a:rPr>
            </a:br>
            <a:r>
              <a:rPr lang="en-US" sz="2800" dirty="0" smtClean="0">
                <a:solidFill>
                  <a:prstClr val="black">
                    <a:lumMod val="85000"/>
                    <a:lumOff val="15000"/>
                  </a:prstClr>
                </a:solidFill>
                <a:latin typeface="Segoe UI Light"/>
                <a:cs typeface="Segoe UI Light"/>
              </a:rPr>
              <a:t>and/or </a:t>
            </a:r>
            <a:r>
              <a:rPr lang="en-US" sz="2800" dirty="0">
                <a:solidFill>
                  <a:prstClr val="black">
                    <a:lumMod val="85000"/>
                    <a:lumOff val="15000"/>
                  </a:prstClr>
                </a:solidFill>
                <a:latin typeface="Segoe UI Light"/>
                <a:cs typeface="Segoe UI Light"/>
              </a:rPr>
              <a:t>community organization.</a:t>
            </a:r>
            <a:endParaRPr lang="en-US" sz="2800" dirty="0">
              <a:solidFill>
                <a:prstClr val="black"/>
              </a:solidFill>
              <a:latin typeface="Segoe UI Light"/>
              <a:cs typeface="Segoe UI Light"/>
            </a:endParaRPr>
          </a:p>
        </p:txBody>
      </p:sp>
      <p:sp>
        <p:nvSpPr>
          <p:cNvPr id="7" name="TextBox 6"/>
          <p:cNvSpPr txBox="1"/>
          <p:nvPr/>
        </p:nvSpPr>
        <p:spPr>
          <a:xfrm>
            <a:off x="9327832" y="3334539"/>
            <a:ext cx="7265588" cy="523220"/>
          </a:xfrm>
          <a:prstGeom prst="rect">
            <a:avLst/>
          </a:prstGeom>
          <a:noFill/>
        </p:spPr>
        <p:txBody>
          <a:bodyPr wrap="square" rtlCol="0">
            <a:spAutoFit/>
          </a:bodyPr>
          <a:lstStyle/>
          <a:p>
            <a:r>
              <a:rPr lang="en-US" sz="2800" dirty="0" smtClean="0">
                <a:solidFill>
                  <a:srgbClr val="C0504D"/>
                </a:solidFill>
                <a:latin typeface="Segoe UI Semibold"/>
                <a:cs typeface="Segoe UI Semibold"/>
              </a:rPr>
              <a:t>Time-consuming </a:t>
            </a:r>
            <a:r>
              <a:rPr lang="en-US" sz="2800" dirty="0" smtClean="0">
                <a:solidFill>
                  <a:prstClr val="black">
                    <a:lumMod val="85000"/>
                    <a:lumOff val="15000"/>
                  </a:prstClr>
                </a:solidFill>
                <a:latin typeface="Segoe UI Light"/>
                <a:cs typeface="Segoe UI Light"/>
              </a:rPr>
              <a:t>and</a:t>
            </a:r>
            <a:r>
              <a:rPr lang="en-US" sz="2800" dirty="0" smtClean="0">
                <a:solidFill>
                  <a:prstClr val="black">
                    <a:lumMod val="85000"/>
                    <a:lumOff val="15000"/>
                  </a:prstClr>
                </a:solidFill>
                <a:latin typeface="Segoe UI Semibold"/>
                <a:cs typeface="Segoe UI Semibold"/>
              </a:rPr>
              <a:t> </a:t>
            </a:r>
            <a:r>
              <a:rPr lang="en-US" sz="2800" dirty="0" smtClean="0">
                <a:solidFill>
                  <a:srgbClr val="C0504D"/>
                </a:solidFill>
                <a:latin typeface="Segoe UI Semibold"/>
                <a:cs typeface="Segoe UI Semibold"/>
              </a:rPr>
              <a:t>expensive</a:t>
            </a:r>
            <a:endParaRPr lang="en-US" sz="2800" dirty="0">
              <a:solidFill>
                <a:srgbClr val="C0504D"/>
              </a:solidFill>
              <a:latin typeface="Segoe UI Light"/>
              <a:cs typeface="Segoe UI Light"/>
            </a:endParaRPr>
          </a:p>
        </p:txBody>
      </p:sp>
      <p:grpSp>
        <p:nvGrpSpPr>
          <p:cNvPr id="10" name="Group 9"/>
          <p:cNvGrpSpPr/>
          <p:nvPr/>
        </p:nvGrpSpPr>
        <p:grpSpPr>
          <a:xfrm>
            <a:off x="10388400" y="773037"/>
            <a:ext cx="4633900" cy="1121261"/>
            <a:chOff x="1999774" y="1151177"/>
            <a:chExt cx="4633900" cy="1121261"/>
          </a:xfrm>
        </p:grpSpPr>
        <p:pic>
          <p:nvPicPr>
            <p:cNvPr id="8" name="Picture 7"/>
            <p:cNvPicPr>
              <a:picLocks noChangeAspect="1"/>
            </p:cNvPicPr>
            <p:nvPr/>
          </p:nvPicPr>
          <p:blipFill>
            <a:blip r:embed="rId4">
              <a:grayscl/>
            </a:blip>
            <a:stretch>
              <a:fillRect/>
            </a:stretch>
          </p:blipFill>
          <p:spPr>
            <a:xfrm rot="9949974" flipH="1">
              <a:off x="1999774" y="1838643"/>
              <a:ext cx="833160" cy="433795"/>
            </a:xfrm>
            <a:prstGeom prst="rect">
              <a:avLst/>
            </a:prstGeom>
          </p:spPr>
        </p:pic>
        <p:sp>
          <p:nvSpPr>
            <p:cNvPr id="9" name="TextBox 8"/>
            <p:cNvSpPr txBox="1"/>
            <p:nvPr/>
          </p:nvSpPr>
          <p:spPr>
            <a:xfrm rot="21110500">
              <a:off x="2755689" y="1151177"/>
              <a:ext cx="3877985" cy="646331"/>
            </a:xfrm>
            <a:prstGeom prst="rect">
              <a:avLst/>
            </a:prstGeom>
            <a:noFill/>
          </p:spPr>
          <p:txBody>
            <a:bodyPr wrap="none" rtlCol="0">
              <a:spAutoFit/>
            </a:bodyPr>
            <a:lstStyle/>
            <a:p>
              <a:r>
                <a:rPr lang="en-US" dirty="0" smtClean="0">
                  <a:solidFill>
                    <a:prstClr val="black">
                      <a:lumMod val="75000"/>
                      <a:lumOff val="25000"/>
                    </a:prstClr>
                  </a:solidFill>
                  <a:latin typeface="Segoe Print"/>
                  <a:cs typeface="Segoe Print"/>
                </a:rPr>
                <a:t>This sometimes include </a:t>
              </a:r>
            </a:p>
            <a:p>
              <a:r>
                <a:rPr lang="en-US" dirty="0" smtClean="0">
                  <a:solidFill>
                    <a:prstClr val="black">
                      <a:lumMod val="75000"/>
                      <a:lumOff val="25000"/>
                    </a:prstClr>
                  </a:solidFill>
                  <a:latin typeface="Segoe Print"/>
                  <a:cs typeface="Segoe Print"/>
                </a:rPr>
                <a:t>sidewalk walkability assessment</a:t>
              </a:r>
              <a:endParaRPr lang="en-US" dirty="0">
                <a:solidFill>
                  <a:prstClr val="black">
                    <a:lumMod val="75000"/>
                    <a:lumOff val="25000"/>
                  </a:prstClr>
                </a:solidFill>
                <a:latin typeface="Segoe Print"/>
                <a:cs typeface="Segoe Print"/>
              </a:endParaRPr>
            </a:p>
          </p:txBody>
        </p:sp>
      </p:grpSp>
      <p:sp>
        <p:nvSpPr>
          <p:cNvPr id="11" name="Title 1"/>
          <p:cNvSpPr>
            <a:spLocks noGrp="1"/>
          </p:cNvSpPr>
          <p:nvPr>
            <p:ph type="title"/>
          </p:nvPr>
        </p:nvSpPr>
        <p:spPr>
          <a:xfrm>
            <a:off x="143083" y="-1825912"/>
            <a:ext cx="4723877" cy="782341"/>
          </a:xfrm>
          <a:solidFill>
            <a:schemeClr val="tx1">
              <a:alpha val="70000"/>
            </a:schemeClr>
          </a:solidFill>
        </p:spPr>
        <p:txBody>
          <a:bodyPr lIns="457200" rIns="91440">
            <a:noAutofit/>
          </a:bodyPr>
          <a:lstStyle/>
          <a:p>
            <a:r>
              <a:rPr lang="en-US" sz="3200" dirty="0" smtClean="0">
                <a:solidFill>
                  <a:schemeClr val="bg1"/>
                </a:solidFill>
                <a:latin typeface="Segoe UI Semibold"/>
                <a:cs typeface="Segoe UI Semibold"/>
              </a:rPr>
              <a:t>Physical Street Audits</a:t>
            </a:r>
            <a:endParaRPr lang="en-US" sz="2800" dirty="0">
              <a:solidFill>
                <a:schemeClr val="bg1"/>
              </a:solidFill>
            </a:endParaRPr>
          </a:p>
        </p:txBody>
      </p:sp>
      <p:sp>
        <p:nvSpPr>
          <p:cNvPr id="12" name="Right Arrow 11"/>
          <p:cNvSpPr/>
          <p:nvPr/>
        </p:nvSpPr>
        <p:spPr>
          <a:xfrm>
            <a:off x="0" y="-1"/>
            <a:ext cx="9144000" cy="6879897"/>
          </a:xfrm>
          <a:prstGeom prst="rightArrow">
            <a:avLst>
              <a:gd name="adj1" fmla="val 100000"/>
              <a:gd name="adj2" fmla="val 0"/>
            </a:avLst>
          </a:prstGeom>
          <a:solidFill>
            <a:schemeClr val="tx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69" tIns="45685" rIns="91369" bIns="45685" rtlCol="0" anchor="ctr"/>
          <a:lstStyle/>
          <a:p>
            <a:pPr algn="ctr"/>
            <a:r>
              <a:rPr lang="en-US" sz="3600" dirty="0" smtClean="0">
                <a:solidFill>
                  <a:prstClr val="white"/>
                </a:solidFill>
                <a:latin typeface="Segoe UI Semibold"/>
                <a:cs typeface="Segoe UI Semibold"/>
              </a:rPr>
              <a:t>Background and Related Work</a:t>
            </a:r>
            <a:endParaRPr lang="en-US" sz="3600" dirty="0">
              <a:solidFill>
                <a:prstClr val="white"/>
              </a:solidFill>
              <a:latin typeface="Segoe UI Semibold"/>
              <a:cs typeface="Segoe UI Semibold"/>
            </a:endParaRPr>
          </a:p>
        </p:txBody>
      </p:sp>
    </p:spTree>
    <p:extLst>
      <p:ext uri="{BB962C8B-B14F-4D97-AF65-F5344CB8AC3E}">
        <p14:creationId xmlns:p14="http://schemas.microsoft.com/office/powerpoint/2010/main" val="30920961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29196" y="-1"/>
            <a:ext cx="9173196" cy="6879897"/>
          </a:xfrm>
          <a:prstGeom prst="rect">
            <a:avLst/>
          </a:prstGeom>
        </p:spPr>
      </p:pic>
      <p:sp>
        <p:nvSpPr>
          <p:cNvPr id="5" name="TextBox 4"/>
          <p:cNvSpPr txBox="1"/>
          <p:nvPr/>
        </p:nvSpPr>
        <p:spPr>
          <a:xfrm>
            <a:off x="9327832" y="1994236"/>
            <a:ext cx="7265588" cy="954107"/>
          </a:xfrm>
          <a:prstGeom prst="rect">
            <a:avLst/>
          </a:prstGeom>
          <a:noFill/>
        </p:spPr>
        <p:txBody>
          <a:bodyPr wrap="square" rtlCol="0">
            <a:spAutoFit/>
          </a:bodyPr>
          <a:lstStyle/>
          <a:p>
            <a:r>
              <a:rPr lang="en-US" sz="2800" dirty="0">
                <a:solidFill>
                  <a:prstClr val="black">
                    <a:lumMod val="85000"/>
                    <a:lumOff val="15000"/>
                  </a:prstClr>
                </a:solidFill>
                <a:latin typeface="Segoe UI Semibold"/>
                <a:cs typeface="Segoe UI Semibold"/>
              </a:rPr>
              <a:t>Street audit </a:t>
            </a:r>
            <a:r>
              <a:rPr lang="en-US" sz="2800" dirty="0" smtClean="0">
                <a:solidFill>
                  <a:prstClr val="black">
                    <a:lumMod val="85000"/>
                    <a:lumOff val="15000"/>
                  </a:prstClr>
                </a:solidFill>
                <a:latin typeface="Segoe UI Light"/>
                <a:cs typeface="Segoe UI Light"/>
              </a:rPr>
              <a:t>is conducted </a:t>
            </a:r>
            <a:r>
              <a:rPr lang="en-US" sz="2800" dirty="0">
                <a:solidFill>
                  <a:prstClr val="black">
                    <a:lumMod val="85000"/>
                    <a:lumOff val="15000"/>
                  </a:prstClr>
                </a:solidFill>
                <a:latin typeface="Segoe UI Light"/>
                <a:cs typeface="Segoe UI Light"/>
              </a:rPr>
              <a:t>by government </a:t>
            </a:r>
            <a:r>
              <a:rPr lang="en-US" sz="2800" dirty="0" smtClean="0">
                <a:solidFill>
                  <a:prstClr val="black">
                    <a:lumMod val="85000"/>
                    <a:lumOff val="15000"/>
                  </a:prstClr>
                </a:solidFill>
                <a:latin typeface="Segoe UI Light"/>
                <a:cs typeface="Segoe UI Light"/>
              </a:rPr>
              <a:t/>
            </a:r>
            <a:br>
              <a:rPr lang="en-US" sz="2800" dirty="0" smtClean="0">
                <a:solidFill>
                  <a:prstClr val="black">
                    <a:lumMod val="85000"/>
                    <a:lumOff val="15000"/>
                  </a:prstClr>
                </a:solidFill>
                <a:latin typeface="Segoe UI Light"/>
                <a:cs typeface="Segoe UI Light"/>
              </a:rPr>
            </a:br>
            <a:r>
              <a:rPr lang="en-US" sz="2800" dirty="0" smtClean="0">
                <a:solidFill>
                  <a:prstClr val="black">
                    <a:lumMod val="85000"/>
                    <a:lumOff val="15000"/>
                  </a:prstClr>
                </a:solidFill>
                <a:latin typeface="Segoe UI Light"/>
                <a:cs typeface="Segoe UI Light"/>
              </a:rPr>
              <a:t>and/or </a:t>
            </a:r>
            <a:r>
              <a:rPr lang="en-US" sz="2800" dirty="0">
                <a:solidFill>
                  <a:prstClr val="black">
                    <a:lumMod val="85000"/>
                    <a:lumOff val="15000"/>
                  </a:prstClr>
                </a:solidFill>
                <a:latin typeface="Segoe UI Light"/>
                <a:cs typeface="Segoe UI Light"/>
              </a:rPr>
              <a:t>community organization.</a:t>
            </a:r>
            <a:endParaRPr lang="en-US" sz="2800" dirty="0">
              <a:solidFill>
                <a:prstClr val="black"/>
              </a:solidFill>
              <a:latin typeface="Segoe UI Light"/>
              <a:cs typeface="Segoe UI Light"/>
            </a:endParaRPr>
          </a:p>
        </p:txBody>
      </p:sp>
      <p:sp>
        <p:nvSpPr>
          <p:cNvPr id="7" name="TextBox 6"/>
          <p:cNvSpPr txBox="1"/>
          <p:nvPr/>
        </p:nvSpPr>
        <p:spPr>
          <a:xfrm>
            <a:off x="9327832" y="3334539"/>
            <a:ext cx="7265588" cy="523220"/>
          </a:xfrm>
          <a:prstGeom prst="rect">
            <a:avLst/>
          </a:prstGeom>
          <a:noFill/>
        </p:spPr>
        <p:txBody>
          <a:bodyPr wrap="square" rtlCol="0">
            <a:spAutoFit/>
          </a:bodyPr>
          <a:lstStyle/>
          <a:p>
            <a:r>
              <a:rPr lang="en-US" sz="2800" dirty="0" smtClean="0">
                <a:solidFill>
                  <a:srgbClr val="C0504D"/>
                </a:solidFill>
                <a:latin typeface="Segoe UI Semibold"/>
                <a:cs typeface="Segoe UI Semibold"/>
              </a:rPr>
              <a:t>Time-consuming </a:t>
            </a:r>
            <a:r>
              <a:rPr lang="en-US" sz="2800" dirty="0" smtClean="0">
                <a:solidFill>
                  <a:prstClr val="black">
                    <a:lumMod val="85000"/>
                    <a:lumOff val="15000"/>
                  </a:prstClr>
                </a:solidFill>
                <a:latin typeface="Segoe UI Light"/>
                <a:cs typeface="Segoe UI Light"/>
              </a:rPr>
              <a:t>and</a:t>
            </a:r>
            <a:r>
              <a:rPr lang="en-US" sz="2800" dirty="0" smtClean="0">
                <a:solidFill>
                  <a:prstClr val="black">
                    <a:lumMod val="85000"/>
                    <a:lumOff val="15000"/>
                  </a:prstClr>
                </a:solidFill>
                <a:latin typeface="Segoe UI Semibold"/>
                <a:cs typeface="Segoe UI Semibold"/>
              </a:rPr>
              <a:t> </a:t>
            </a:r>
            <a:r>
              <a:rPr lang="en-US" sz="2800" dirty="0" smtClean="0">
                <a:solidFill>
                  <a:srgbClr val="C0504D"/>
                </a:solidFill>
                <a:latin typeface="Segoe UI Semibold"/>
                <a:cs typeface="Segoe UI Semibold"/>
              </a:rPr>
              <a:t>expensive</a:t>
            </a:r>
            <a:endParaRPr lang="en-US" sz="2800" dirty="0">
              <a:solidFill>
                <a:srgbClr val="C0504D"/>
              </a:solidFill>
              <a:latin typeface="Segoe UI Light"/>
              <a:cs typeface="Segoe UI Light"/>
            </a:endParaRPr>
          </a:p>
        </p:txBody>
      </p:sp>
      <p:grpSp>
        <p:nvGrpSpPr>
          <p:cNvPr id="10" name="Group 9"/>
          <p:cNvGrpSpPr/>
          <p:nvPr/>
        </p:nvGrpSpPr>
        <p:grpSpPr>
          <a:xfrm>
            <a:off x="10388400" y="773037"/>
            <a:ext cx="4633900" cy="1121261"/>
            <a:chOff x="1999774" y="1151177"/>
            <a:chExt cx="4633900" cy="1121261"/>
          </a:xfrm>
        </p:grpSpPr>
        <p:pic>
          <p:nvPicPr>
            <p:cNvPr id="8" name="Picture 7"/>
            <p:cNvPicPr>
              <a:picLocks noChangeAspect="1"/>
            </p:cNvPicPr>
            <p:nvPr/>
          </p:nvPicPr>
          <p:blipFill>
            <a:blip r:embed="rId4">
              <a:grayscl/>
            </a:blip>
            <a:stretch>
              <a:fillRect/>
            </a:stretch>
          </p:blipFill>
          <p:spPr>
            <a:xfrm rot="9949974" flipH="1">
              <a:off x="1999774" y="1838643"/>
              <a:ext cx="833160" cy="433795"/>
            </a:xfrm>
            <a:prstGeom prst="rect">
              <a:avLst/>
            </a:prstGeom>
          </p:spPr>
        </p:pic>
        <p:sp>
          <p:nvSpPr>
            <p:cNvPr id="9" name="TextBox 8"/>
            <p:cNvSpPr txBox="1"/>
            <p:nvPr/>
          </p:nvSpPr>
          <p:spPr>
            <a:xfrm rot="21110500">
              <a:off x="2755689" y="1151177"/>
              <a:ext cx="3877985" cy="646331"/>
            </a:xfrm>
            <a:prstGeom prst="rect">
              <a:avLst/>
            </a:prstGeom>
            <a:noFill/>
          </p:spPr>
          <p:txBody>
            <a:bodyPr wrap="none" rtlCol="0">
              <a:spAutoFit/>
            </a:bodyPr>
            <a:lstStyle/>
            <a:p>
              <a:r>
                <a:rPr lang="en-US" dirty="0" smtClean="0">
                  <a:solidFill>
                    <a:prstClr val="black">
                      <a:lumMod val="75000"/>
                      <a:lumOff val="25000"/>
                    </a:prstClr>
                  </a:solidFill>
                  <a:latin typeface="Segoe Print"/>
                  <a:cs typeface="Segoe Print"/>
                </a:rPr>
                <a:t>This sometimes include </a:t>
              </a:r>
            </a:p>
            <a:p>
              <a:r>
                <a:rPr lang="en-US" dirty="0" smtClean="0">
                  <a:solidFill>
                    <a:prstClr val="black">
                      <a:lumMod val="75000"/>
                      <a:lumOff val="25000"/>
                    </a:prstClr>
                  </a:solidFill>
                  <a:latin typeface="Segoe Print"/>
                  <a:cs typeface="Segoe Print"/>
                </a:rPr>
                <a:t>sidewalk walkability assessment</a:t>
              </a:r>
              <a:endParaRPr lang="en-US" dirty="0">
                <a:solidFill>
                  <a:prstClr val="black">
                    <a:lumMod val="75000"/>
                    <a:lumOff val="25000"/>
                  </a:prstClr>
                </a:solidFill>
                <a:latin typeface="Segoe Print"/>
                <a:cs typeface="Segoe Print"/>
              </a:endParaRPr>
            </a:p>
          </p:txBody>
        </p:sp>
      </p:grpSp>
      <p:sp>
        <p:nvSpPr>
          <p:cNvPr id="11" name="Title 1"/>
          <p:cNvSpPr>
            <a:spLocks noGrp="1"/>
          </p:cNvSpPr>
          <p:nvPr>
            <p:ph type="title"/>
          </p:nvPr>
        </p:nvSpPr>
        <p:spPr>
          <a:xfrm>
            <a:off x="143083" y="-1825912"/>
            <a:ext cx="4723877" cy="782341"/>
          </a:xfrm>
          <a:solidFill>
            <a:schemeClr val="tx1">
              <a:alpha val="70000"/>
            </a:schemeClr>
          </a:solidFill>
        </p:spPr>
        <p:txBody>
          <a:bodyPr lIns="457200" rIns="91440">
            <a:noAutofit/>
          </a:bodyPr>
          <a:lstStyle/>
          <a:p>
            <a:r>
              <a:rPr lang="en-US" sz="3200" dirty="0" smtClean="0">
                <a:solidFill>
                  <a:schemeClr val="bg1"/>
                </a:solidFill>
                <a:latin typeface="Segoe UI Semibold"/>
                <a:cs typeface="Segoe UI Semibold"/>
              </a:rPr>
              <a:t>Physical Street Audits</a:t>
            </a:r>
            <a:endParaRPr lang="en-US" sz="2800" dirty="0">
              <a:solidFill>
                <a:schemeClr val="bg1"/>
              </a:solidFill>
            </a:endParaRPr>
          </a:p>
        </p:txBody>
      </p:sp>
      <p:sp>
        <p:nvSpPr>
          <p:cNvPr id="12" name="Right Arrow 11"/>
          <p:cNvSpPr/>
          <p:nvPr/>
        </p:nvSpPr>
        <p:spPr>
          <a:xfrm>
            <a:off x="-773761" y="324494"/>
            <a:ext cx="5213239" cy="894706"/>
          </a:xfrm>
          <a:prstGeom prst="rightArrow">
            <a:avLst>
              <a:gd name="adj1" fmla="val 100000"/>
              <a:gd name="adj2" fmla="val 0"/>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69" tIns="45685" rIns="91369" bIns="45685" rtlCol="0" anchor="ctr"/>
          <a:lstStyle/>
          <a:p>
            <a:pPr algn="ctr"/>
            <a:endParaRPr lang="en-US" dirty="0">
              <a:solidFill>
                <a:prstClr val="white"/>
              </a:solidFill>
              <a:latin typeface="Gill Sans"/>
              <a:cs typeface="Gill Sans"/>
            </a:endParaRPr>
          </a:p>
        </p:txBody>
      </p:sp>
      <p:sp>
        <p:nvSpPr>
          <p:cNvPr id="13" name="Title 8"/>
          <p:cNvSpPr txBox="1">
            <a:spLocks/>
          </p:cNvSpPr>
          <p:nvPr/>
        </p:nvSpPr>
        <p:spPr>
          <a:xfrm>
            <a:off x="149088" y="427038"/>
            <a:ext cx="4290390" cy="639762"/>
          </a:xfrm>
          <a:prstGeom prst="rect">
            <a:avLst/>
          </a:prstGeom>
        </p:spPr>
        <p:txBody>
          <a:bodyPr vert="horz" lIns="91369" tIns="45685" rIns="91369" bIns="45685" rtlCol="0" anchor="ctr">
            <a:noAutofit/>
          </a:bodyPr>
          <a:lstStyle/>
          <a:p>
            <a:pPr>
              <a:spcBef>
                <a:spcPct val="0"/>
              </a:spcBef>
              <a:defRPr/>
            </a:pPr>
            <a:r>
              <a:rPr lang="en-US" sz="3200" dirty="0" smtClean="0">
                <a:solidFill>
                  <a:prstClr val="white"/>
                </a:solidFill>
                <a:latin typeface="Segoe UI Semibold" pitchFamily="34" charset="0"/>
                <a:ea typeface="Segoe UI" pitchFamily="34" charset="0"/>
                <a:cs typeface="Gill Sans"/>
              </a:rPr>
              <a:t>Physical Street Audits</a:t>
            </a:r>
          </a:p>
        </p:txBody>
      </p:sp>
    </p:spTree>
    <p:extLst>
      <p:ext uri="{BB962C8B-B14F-4D97-AF65-F5344CB8AC3E}">
        <p14:creationId xmlns:p14="http://schemas.microsoft.com/office/powerpoint/2010/main" val="420194173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xmlns:p14="http://schemas.microsoft.com/office/powerpoint/2010/main" spd="med" advTm="0">
        <p:fade/>
      </p:transition>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29196" y="-1"/>
            <a:ext cx="9173196" cy="6879897"/>
          </a:xfrm>
          <a:prstGeom prst="rect">
            <a:avLst/>
          </a:prstGeom>
        </p:spPr>
      </p:pic>
      <p:sp>
        <p:nvSpPr>
          <p:cNvPr id="6" name="Rectangle 5"/>
          <p:cNvSpPr/>
          <p:nvPr/>
        </p:nvSpPr>
        <p:spPr>
          <a:xfrm>
            <a:off x="-29196" y="-1"/>
            <a:ext cx="9173196" cy="7001302"/>
          </a:xfrm>
          <a:prstGeom prst="rect">
            <a:avLst/>
          </a:prstGeom>
          <a:solidFill>
            <a:schemeClr val="tx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69" tIns="45685" rIns="91369" bIns="45685" numCol="1" spcCol="0" rtlCol="0" fromWordArt="0" anchor="ctr" anchorCtr="0" forceAA="0" compatLnSpc="1">
            <a:prstTxWarp prst="textNoShape">
              <a:avLst/>
            </a:prstTxWarp>
            <a:noAutofit/>
          </a:bodyPr>
          <a:lstStyle/>
          <a:p>
            <a:pPr algn="ctr"/>
            <a:endParaRPr lang="en-US">
              <a:solidFill>
                <a:prstClr val="white"/>
              </a:solidFill>
              <a:latin typeface="Gill Sans"/>
              <a:cs typeface="Gill Sans"/>
            </a:endParaRPr>
          </a:p>
        </p:txBody>
      </p:sp>
      <p:sp>
        <p:nvSpPr>
          <p:cNvPr id="5" name="TextBox 4"/>
          <p:cNvSpPr txBox="1"/>
          <p:nvPr/>
        </p:nvSpPr>
        <p:spPr>
          <a:xfrm>
            <a:off x="939206" y="2372376"/>
            <a:ext cx="7265588" cy="954107"/>
          </a:xfrm>
          <a:prstGeom prst="rect">
            <a:avLst/>
          </a:prstGeom>
          <a:noFill/>
        </p:spPr>
        <p:txBody>
          <a:bodyPr wrap="square" rtlCol="0">
            <a:spAutoFit/>
          </a:bodyPr>
          <a:lstStyle/>
          <a:p>
            <a:r>
              <a:rPr lang="en-US" sz="2800" dirty="0">
                <a:solidFill>
                  <a:schemeClr val="bg1">
                    <a:lumMod val="95000"/>
                  </a:schemeClr>
                </a:solidFill>
                <a:latin typeface="Segoe UI Semibold"/>
                <a:cs typeface="Segoe UI Semibold"/>
              </a:rPr>
              <a:t>Street </a:t>
            </a:r>
            <a:r>
              <a:rPr lang="en-US" sz="2800" dirty="0" smtClean="0">
                <a:solidFill>
                  <a:schemeClr val="bg1">
                    <a:lumMod val="95000"/>
                  </a:schemeClr>
                </a:solidFill>
                <a:latin typeface="Segoe UI Semibold"/>
                <a:cs typeface="Segoe UI Semibold"/>
              </a:rPr>
              <a:t>audits </a:t>
            </a:r>
            <a:r>
              <a:rPr lang="en-US" sz="2800" dirty="0" smtClean="0">
                <a:solidFill>
                  <a:schemeClr val="bg1">
                    <a:lumMod val="95000"/>
                  </a:schemeClr>
                </a:solidFill>
                <a:latin typeface="Segoe UI Light"/>
                <a:cs typeface="Segoe UI Light"/>
              </a:rPr>
              <a:t>are conducted </a:t>
            </a:r>
            <a:r>
              <a:rPr lang="en-US" sz="2800" dirty="0">
                <a:solidFill>
                  <a:schemeClr val="bg1">
                    <a:lumMod val="95000"/>
                  </a:schemeClr>
                </a:solidFill>
                <a:latin typeface="Segoe UI Light"/>
                <a:cs typeface="Segoe UI Light"/>
              </a:rPr>
              <a:t>by </a:t>
            </a:r>
            <a:r>
              <a:rPr lang="en-US" sz="2800" dirty="0" smtClean="0">
                <a:solidFill>
                  <a:schemeClr val="bg1">
                    <a:lumMod val="95000"/>
                  </a:schemeClr>
                </a:solidFill>
                <a:latin typeface="Segoe UI Light"/>
                <a:cs typeface="Segoe UI Light"/>
              </a:rPr>
              <a:t>governments </a:t>
            </a:r>
            <a:br>
              <a:rPr lang="en-US" sz="2800" dirty="0" smtClean="0">
                <a:solidFill>
                  <a:schemeClr val="bg1">
                    <a:lumMod val="95000"/>
                  </a:schemeClr>
                </a:solidFill>
                <a:latin typeface="Segoe UI Light"/>
                <a:cs typeface="Segoe UI Light"/>
              </a:rPr>
            </a:br>
            <a:r>
              <a:rPr lang="en-US" sz="2800" dirty="0" smtClean="0">
                <a:solidFill>
                  <a:schemeClr val="bg1">
                    <a:lumMod val="95000"/>
                  </a:schemeClr>
                </a:solidFill>
                <a:latin typeface="Segoe UI Light"/>
                <a:cs typeface="Segoe UI Light"/>
              </a:rPr>
              <a:t>and/or </a:t>
            </a:r>
            <a:r>
              <a:rPr lang="en-US" sz="2800" dirty="0">
                <a:solidFill>
                  <a:schemeClr val="bg1">
                    <a:lumMod val="95000"/>
                  </a:schemeClr>
                </a:solidFill>
                <a:latin typeface="Segoe UI Light"/>
                <a:cs typeface="Segoe UI Light"/>
              </a:rPr>
              <a:t>community </a:t>
            </a:r>
            <a:r>
              <a:rPr lang="en-US" sz="2800" dirty="0" smtClean="0">
                <a:solidFill>
                  <a:schemeClr val="bg1">
                    <a:lumMod val="95000"/>
                  </a:schemeClr>
                </a:solidFill>
                <a:latin typeface="Segoe UI Light"/>
                <a:cs typeface="Segoe UI Light"/>
              </a:rPr>
              <a:t>organizations.</a:t>
            </a:r>
            <a:endParaRPr lang="en-US" sz="2800" dirty="0">
              <a:solidFill>
                <a:schemeClr val="bg1">
                  <a:lumMod val="95000"/>
                </a:schemeClr>
              </a:solidFill>
              <a:latin typeface="Segoe UI Light"/>
              <a:cs typeface="Segoe UI Light"/>
            </a:endParaRPr>
          </a:p>
        </p:txBody>
      </p:sp>
      <p:sp>
        <p:nvSpPr>
          <p:cNvPr id="7" name="TextBox 6"/>
          <p:cNvSpPr txBox="1"/>
          <p:nvPr/>
        </p:nvSpPr>
        <p:spPr>
          <a:xfrm>
            <a:off x="939206" y="3712679"/>
            <a:ext cx="7265588" cy="523220"/>
          </a:xfrm>
          <a:prstGeom prst="rect">
            <a:avLst/>
          </a:prstGeom>
          <a:noFill/>
        </p:spPr>
        <p:txBody>
          <a:bodyPr wrap="square" rtlCol="0">
            <a:spAutoFit/>
          </a:bodyPr>
          <a:lstStyle/>
          <a:p>
            <a:r>
              <a:rPr lang="en-US" sz="2800" dirty="0" smtClean="0">
                <a:solidFill>
                  <a:schemeClr val="accent2"/>
                </a:solidFill>
                <a:latin typeface="Segoe UI Semibold"/>
                <a:cs typeface="Segoe UI Semibold"/>
              </a:rPr>
              <a:t>Time-consuming </a:t>
            </a:r>
            <a:r>
              <a:rPr lang="en-US" sz="2800" dirty="0" smtClean="0">
                <a:solidFill>
                  <a:schemeClr val="bg1">
                    <a:lumMod val="95000"/>
                  </a:schemeClr>
                </a:solidFill>
                <a:latin typeface="Segoe UI Light"/>
                <a:cs typeface="Segoe UI Light"/>
              </a:rPr>
              <a:t>and</a:t>
            </a:r>
            <a:r>
              <a:rPr lang="en-US" sz="2800" dirty="0" smtClean="0">
                <a:solidFill>
                  <a:schemeClr val="bg1">
                    <a:lumMod val="95000"/>
                  </a:schemeClr>
                </a:solidFill>
                <a:latin typeface="Segoe UI Semibold"/>
                <a:cs typeface="Segoe UI Semibold"/>
              </a:rPr>
              <a:t> </a:t>
            </a:r>
            <a:r>
              <a:rPr lang="en-US" sz="2800" dirty="0" smtClean="0">
                <a:solidFill>
                  <a:srgbClr val="C0504D"/>
                </a:solidFill>
                <a:latin typeface="Segoe UI Semibold"/>
                <a:cs typeface="Segoe UI Semibold"/>
              </a:rPr>
              <a:t>expensive</a:t>
            </a:r>
            <a:endParaRPr lang="en-US" sz="2800" dirty="0">
              <a:solidFill>
                <a:srgbClr val="C0504D"/>
              </a:solidFill>
              <a:latin typeface="Segoe UI Light"/>
              <a:cs typeface="Segoe UI Light"/>
            </a:endParaRPr>
          </a:p>
        </p:txBody>
      </p:sp>
      <p:grpSp>
        <p:nvGrpSpPr>
          <p:cNvPr id="10" name="Group 9"/>
          <p:cNvGrpSpPr/>
          <p:nvPr/>
        </p:nvGrpSpPr>
        <p:grpSpPr>
          <a:xfrm>
            <a:off x="1999774" y="1151177"/>
            <a:ext cx="4633900" cy="1121261"/>
            <a:chOff x="1999774" y="1151177"/>
            <a:chExt cx="4633900" cy="1121261"/>
          </a:xfrm>
        </p:grpSpPr>
        <p:pic>
          <p:nvPicPr>
            <p:cNvPr id="8" name="Picture 7"/>
            <p:cNvPicPr>
              <a:picLocks noChangeAspect="1"/>
            </p:cNvPicPr>
            <p:nvPr/>
          </p:nvPicPr>
          <p:blipFill>
            <a:blip r:embed="rId4">
              <a:duotone>
                <a:schemeClr val="bg2">
                  <a:shade val="45000"/>
                  <a:satMod val="135000"/>
                </a:schemeClr>
                <a:prstClr val="white"/>
              </a:duotone>
            </a:blip>
            <a:stretch>
              <a:fillRect/>
            </a:stretch>
          </p:blipFill>
          <p:spPr>
            <a:xfrm rot="9949974" flipH="1">
              <a:off x="1999774" y="1838643"/>
              <a:ext cx="833160" cy="433795"/>
            </a:xfrm>
            <a:prstGeom prst="rect">
              <a:avLst/>
            </a:prstGeom>
          </p:spPr>
        </p:pic>
        <p:sp>
          <p:nvSpPr>
            <p:cNvPr id="9" name="TextBox 8"/>
            <p:cNvSpPr txBox="1"/>
            <p:nvPr/>
          </p:nvSpPr>
          <p:spPr>
            <a:xfrm rot="21110500">
              <a:off x="2755689" y="1151177"/>
              <a:ext cx="3877985" cy="646331"/>
            </a:xfrm>
            <a:prstGeom prst="rect">
              <a:avLst/>
            </a:prstGeom>
            <a:noFill/>
          </p:spPr>
          <p:txBody>
            <a:bodyPr wrap="none" rtlCol="0">
              <a:spAutoFit/>
            </a:bodyPr>
            <a:lstStyle/>
            <a:p>
              <a:r>
                <a:rPr lang="en-US" dirty="0" smtClean="0">
                  <a:solidFill>
                    <a:schemeClr val="bg1">
                      <a:lumMod val="95000"/>
                    </a:schemeClr>
                  </a:solidFill>
                  <a:latin typeface="Segoe Print"/>
                  <a:cs typeface="Segoe Print"/>
                </a:rPr>
                <a:t>This sometimes include </a:t>
              </a:r>
            </a:p>
            <a:p>
              <a:r>
                <a:rPr lang="en-US" dirty="0" smtClean="0">
                  <a:solidFill>
                    <a:schemeClr val="bg1">
                      <a:lumMod val="95000"/>
                    </a:schemeClr>
                  </a:solidFill>
                  <a:latin typeface="Segoe Print"/>
                  <a:cs typeface="Segoe Print"/>
                </a:rPr>
                <a:t>sidewalk walkability assessment</a:t>
              </a:r>
              <a:endParaRPr lang="en-US" dirty="0">
                <a:solidFill>
                  <a:schemeClr val="bg1">
                    <a:lumMod val="95000"/>
                  </a:schemeClr>
                </a:solidFill>
                <a:latin typeface="Segoe Print"/>
                <a:cs typeface="Segoe Print"/>
              </a:endParaRPr>
            </a:p>
          </p:txBody>
        </p:sp>
      </p:grpSp>
    </p:spTree>
    <p:extLst>
      <p:ext uri="{BB962C8B-B14F-4D97-AF65-F5344CB8AC3E}">
        <p14:creationId xmlns:p14="http://schemas.microsoft.com/office/powerpoint/2010/main" val="3730792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oogleStreetView5.mp4">
            <a:hlinkClick r:id="" action="ppaction://media"/>
          </p:cNvPr>
          <p:cNvPicPr>
            <a:picLocks noChangeAspect="1"/>
          </p:cNvPicPr>
          <p:nvPr>
            <a:videoFile r:link="rId1"/>
            <p:extLst>
              <p:ext uri="{DAA4B4D4-6D71-4841-9C94-3DE7FCFB9230}">
                <p14:media xmlns:p14="http://schemas.microsoft.com/office/powerpoint/2010/main" r:embed="rId2">
                  <p14:trim st="6401.6524" end="25786.9386"/>
                </p14:media>
              </p:ext>
            </p:extLst>
          </p:nvPr>
        </p:nvPicPr>
        <p:blipFill>
          <a:blip r:embed="rId5"/>
          <a:stretch>
            <a:fillRect/>
          </a:stretch>
        </p:blipFill>
        <p:spPr>
          <a:xfrm>
            <a:off x="-1883391" y="-2183645"/>
            <a:ext cx="14098969" cy="10574227"/>
          </a:xfrm>
          <a:prstGeom prst="rect">
            <a:avLst/>
          </a:prstGeom>
        </p:spPr>
      </p:pic>
      <p:sp>
        <p:nvSpPr>
          <p:cNvPr id="7" name="Right Arrow 6"/>
          <p:cNvSpPr/>
          <p:nvPr/>
        </p:nvSpPr>
        <p:spPr>
          <a:xfrm>
            <a:off x="-773761" y="457014"/>
            <a:ext cx="6874310" cy="894706"/>
          </a:xfrm>
          <a:prstGeom prst="rightArrow">
            <a:avLst>
              <a:gd name="adj1" fmla="val 100000"/>
              <a:gd name="adj2" fmla="val 0"/>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69" tIns="45685" rIns="91369" bIns="45685" rtlCol="0" anchor="ctr"/>
          <a:lstStyle/>
          <a:p>
            <a:pPr algn="ctr"/>
            <a:endParaRPr lang="en-US" dirty="0">
              <a:solidFill>
                <a:prstClr val="white"/>
              </a:solidFill>
              <a:latin typeface="Gill Sans"/>
              <a:cs typeface="Gill Sans"/>
            </a:endParaRPr>
          </a:p>
        </p:txBody>
      </p:sp>
      <p:sp>
        <p:nvSpPr>
          <p:cNvPr id="8" name="Title 8"/>
          <p:cNvSpPr txBox="1">
            <a:spLocks/>
          </p:cNvSpPr>
          <p:nvPr/>
        </p:nvSpPr>
        <p:spPr>
          <a:xfrm>
            <a:off x="162340" y="559558"/>
            <a:ext cx="6248400" cy="639762"/>
          </a:xfrm>
          <a:prstGeom prst="rect">
            <a:avLst/>
          </a:prstGeom>
        </p:spPr>
        <p:txBody>
          <a:bodyPr vert="horz" lIns="91369" tIns="45685" rIns="91369" bIns="45685" rtlCol="0" anchor="ctr">
            <a:noAutofit/>
          </a:bodyPr>
          <a:lstStyle/>
          <a:p>
            <a:pPr>
              <a:spcBef>
                <a:spcPct val="0"/>
              </a:spcBef>
              <a:defRPr/>
            </a:pPr>
            <a:r>
              <a:rPr lang="en-US" sz="2800" dirty="0" smtClean="0">
                <a:solidFill>
                  <a:prstClr val="white">
                    <a:lumMod val="95000"/>
                  </a:prstClr>
                </a:solidFill>
                <a:latin typeface="Gill Sans"/>
                <a:ea typeface="Segoe UI" pitchFamily="34" charset="0"/>
                <a:cs typeface="Gill Sans"/>
              </a:rPr>
              <a:t>Omnidirectional Streetscape Imagery </a:t>
            </a:r>
          </a:p>
          <a:p>
            <a:pPr>
              <a:spcBef>
                <a:spcPct val="0"/>
              </a:spcBef>
              <a:defRPr/>
            </a:pPr>
            <a:r>
              <a:rPr lang="en-US" sz="1400" dirty="0" smtClean="0">
                <a:solidFill>
                  <a:srgbClr val="F79646"/>
                </a:solidFill>
                <a:latin typeface="Gill Sans"/>
                <a:ea typeface="Segoe UI" pitchFamily="34" charset="0"/>
                <a:cs typeface="Gill Sans"/>
              </a:rPr>
              <a:t>Clarke </a:t>
            </a:r>
            <a:r>
              <a:rPr lang="en-US" sz="1400" i="1" dirty="0" smtClean="0">
                <a:solidFill>
                  <a:srgbClr val="F79646"/>
                </a:solidFill>
                <a:latin typeface="Gill Sans"/>
                <a:ea typeface="Segoe UI" pitchFamily="34" charset="0"/>
                <a:cs typeface="Gill Sans"/>
              </a:rPr>
              <a:t>et al., </a:t>
            </a:r>
            <a:r>
              <a:rPr lang="en-US" sz="1400" dirty="0" smtClean="0">
                <a:solidFill>
                  <a:srgbClr val="F79646"/>
                </a:solidFill>
                <a:latin typeface="Gill Sans"/>
                <a:ea typeface="Segoe UI" pitchFamily="34" charset="0"/>
                <a:cs typeface="Gill Sans"/>
              </a:rPr>
              <a:t>2010; Rundle </a:t>
            </a:r>
            <a:r>
              <a:rPr lang="en-US" sz="1400" i="1" dirty="0" smtClean="0">
                <a:solidFill>
                  <a:srgbClr val="F79646"/>
                </a:solidFill>
                <a:latin typeface="Gill Sans"/>
                <a:ea typeface="Segoe UI" pitchFamily="34" charset="0"/>
                <a:cs typeface="Gill Sans"/>
              </a:rPr>
              <a:t>et al., </a:t>
            </a:r>
            <a:r>
              <a:rPr lang="en-US" sz="1400" dirty="0" smtClean="0">
                <a:solidFill>
                  <a:srgbClr val="F79646"/>
                </a:solidFill>
                <a:latin typeface="Gill Sans"/>
                <a:ea typeface="Segoe UI" pitchFamily="34" charset="0"/>
                <a:cs typeface="Gill Sans"/>
              </a:rPr>
              <a:t>2011; Taylor </a:t>
            </a:r>
            <a:r>
              <a:rPr lang="en-US" sz="1400" i="1" dirty="0" smtClean="0">
                <a:solidFill>
                  <a:srgbClr val="F79646"/>
                </a:solidFill>
                <a:latin typeface="Gill Sans"/>
                <a:ea typeface="Segoe UI" pitchFamily="34" charset="0"/>
                <a:cs typeface="Gill Sans"/>
              </a:rPr>
              <a:t>et al., </a:t>
            </a:r>
            <a:r>
              <a:rPr lang="en-US" sz="1400" dirty="0" smtClean="0">
                <a:solidFill>
                  <a:srgbClr val="F79646"/>
                </a:solidFill>
                <a:latin typeface="Gill Sans"/>
                <a:ea typeface="Segoe UI" pitchFamily="34" charset="0"/>
                <a:cs typeface="Gill Sans"/>
              </a:rPr>
              <a:t>2011; Guy &amp; Truong, 2011</a:t>
            </a:r>
            <a:endParaRPr lang="en-US" sz="1400" dirty="0">
              <a:solidFill>
                <a:srgbClr val="F79646"/>
              </a:solidFill>
              <a:latin typeface="Gill Sans"/>
              <a:ea typeface="Segoe UI" pitchFamily="34" charset="0"/>
              <a:cs typeface="Gill Sans"/>
            </a:endParaRPr>
          </a:p>
        </p:txBody>
      </p:sp>
    </p:spTree>
    <p:extLst>
      <p:ext uri="{BB962C8B-B14F-4D97-AF65-F5344CB8AC3E}">
        <p14:creationId xmlns:p14="http://schemas.microsoft.com/office/powerpoint/2010/main" val="42068687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59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296067">
            <a:off x="94286" y="-896936"/>
            <a:ext cx="5571671" cy="7435044"/>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717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2331"/>
          <a:stretch/>
        </p:blipFill>
        <p:spPr bwMode="auto">
          <a:xfrm rot="21345795">
            <a:off x="-7169940" y="137731"/>
            <a:ext cx="5678091" cy="8117669"/>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717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76027" y="600496"/>
            <a:ext cx="5826403" cy="7590438"/>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7174" name="Picture 6"/>
          <p:cNvPicPr>
            <a:picLocks noChangeAspect="1" noChangeArrowheads="1"/>
          </p:cNvPicPr>
          <p:nvPr/>
        </p:nvPicPr>
        <p:blipFill rotWithShape="1">
          <a:blip r:embed="rId6">
            <a:extLst>
              <a:ext uri="{28A0092B-C50C-407E-A947-70E740481C1C}">
                <a14:useLocalDpi xmlns:a14="http://schemas.microsoft.com/office/drawing/2010/main" val="0"/>
              </a:ext>
            </a:extLst>
          </a:blip>
          <a:srcRect t="4099"/>
          <a:stretch/>
        </p:blipFill>
        <p:spPr bwMode="auto">
          <a:xfrm rot="21391921">
            <a:off x="1860699" y="768185"/>
            <a:ext cx="5763927" cy="7255601"/>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7173"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79332" y="2140920"/>
            <a:ext cx="5382782" cy="7834217"/>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33500956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xmlns:p14="http://schemas.microsoft.com/office/powerpoint/2010/main" spd="slow" advTm="0"/>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300"/>
                                  </p:stCondLst>
                                  <p:childTnLst>
                                    <p:set>
                                      <p:cBhvr>
                                        <p:cTn id="6" dur="1" fill="hold">
                                          <p:stCondLst>
                                            <p:cond delay="0"/>
                                          </p:stCondLst>
                                        </p:cTn>
                                        <p:tgtEl>
                                          <p:spTgt spid="7174"/>
                                        </p:tgtEl>
                                        <p:attrNameLst>
                                          <p:attrName>style.visibility</p:attrName>
                                        </p:attrNameLst>
                                      </p:cBhvr>
                                      <p:to>
                                        <p:strVal val="visible"/>
                                      </p:to>
                                    </p:set>
                                    <p:animEffect transition="in" filter="fade">
                                      <p:cBhvr>
                                        <p:cTn id="7" dur="500"/>
                                        <p:tgtEl>
                                          <p:spTgt spid="7174"/>
                                        </p:tgtEl>
                                      </p:cBhvr>
                                    </p:animEffect>
                                    <p:anim calcmode="lin" valueType="num">
                                      <p:cBhvr>
                                        <p:cTn id="8" dur="500" fill="hold"/>
                                        <p:tgtEl>
                                          <p:spTgt spid="7174"/>
                                        </p:tgtEl>
                                        <p:attrNameLst>
                                          <p:attrName>ppt_x</p:attrName>
                                        </p:attrNameLst>
                                      </p:cBhvr>
                                      <p:tavLst>
                                        <p:tav tm="0">
                                          <p:val>
                                            <p:strVal val="#ppt_x"/>
                                          </p:val>
                                        </p:tav>
                                        <p:tav tm="100000">
                                          <p:val>
                                            <p:strVal val="#ppt_x"/>
                                          </p:val>
                                        </p:tav>
                                      </p:tavLst>
                                    </p:anim>
                                    <p:anim calcmode="lin" valueType="num">
                                      <p:cBhvr>
                                        <p:cTn id="9" dur="500" fill="hold"/>
                                        <p:tgtEl>
                                          <p:spTgt spid="717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600"/>
                                  </p:stCondLst>
                                  <p:childTnLst>
                                    <p:set>
                                      <p:cBhvr>
                                        <p:cTn id="11" dur="1" fill="hold">
                                          <p:stCondLst>
                                            <p:cond delay="0"/>
                                          </p:stCondLst>
                                        </p:cTn>
                                        <p:tgtEl>
                                          <p:spTgt spid="7173"/>
                                        </p:tgtEl>
                                        <p:attrNameLst>
                                          <p:attrName>style.visibility</p:attrName>
                                        </p:attrNameLst>
                                      </p:cBhvr>
                                      <p:to>
                                        <p:strVal val="visible"/>
                                      </p:to>
                                    </p:set>
                                    <p:animEffect transition="in" filter="fade">
                                      <p:cBhvr>
                                        <p:cTn id="12" dur="500"/>
                                        <p:tgtEl>
                                          <p:spTgt spid="7173"/>
                                        </p:tgtEl>
                                      </p:cBhvr>
                                    </p:animEffect>
                                    <p:anim calcmode="lin" valueType="num">
                                      <p:cBhvr>
                                        <p:cTn id="13" dur="500" fill="hold"/>
                                        <p:tgtEl>
                                          <p:spTgt spid="7173"/>
                                        </p:tgtEl>
                                        <p:attrNameLst>
                                          <p:attrName>ppt_x</p:attrName>
                                        </p:attrNameLst>
                                      </p:cBhvr>
                                      <p:tavLst>
                                        <p:tav tm="0">
                                          <p:val>
                                            <p:strVal val="#ppt_x"/>
                                          </p:val>
                                        </p:tav>
                                        <p:tav tm="100000">
                                          <p:val>
                                            <p:strVal val="#ppt_x"/>
                                          </p:val>
                                        </p:tav>
                                      </p:tavLst>
                                    </p:anim>
                                    <p:anim calcmode="lin" valueType="num">
                                      <p:cBhvr>
                                        <p:cTn id="14" dur="500" fill="hold"/>
                                        <p:tgtEl>
                                          <p:spTgt spid="71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296067">
            <a:off x="94286" y="-896936"/>
            <a:ext cx="5571671" cy="7435044"/>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717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2331"/>
          <a:stretch/>
        </p:blipFill>
        <p:spPr bwMode="auto">
          <a:xfrm rot="21345795">
            <a:off x="-7169940" y="137731"/>
            <a:ext cx="5678091" cy="8117669"/>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717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76027" y="600496"/>
            <a:ext cx="5826403" cy="7590438"/>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7174" name="Picture 6"/>
          <p:cNvPicPr>
            <a:picLocks noChangeAspect="1" noChangeArrowheads="1"/>
          </p:cNvPicPr>
          <p:nvPr/>
        </p:nvPicPr>
        <p:blipFill rotWithShape="1">
          <a:blip r:embed="rId6">
            <a:extLst>
              <a:ext uri="{28A0092B-C50C-407E-A947-70E740481C1C}">
                <a14:useLocalDpi xmlns:a14="http://schemas.microsoft.com/office/drawing/2010/main" val="0"/>
              </a:ext>
            </a:extLst>
          </a:blip>
          <a:srcRect t="4099"/>
          <a:stretch/>
        </p:blipFill>
        <p:spPr bwMode="auto">
          <a:xfrm rot="21391921">
            <a:off x="1860699" y="768185"/>
            <a:ext cx="5763927" cy="7255601"/>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7173"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79332" y="2140920"/>
            <a:ext cx="5382782" cy="7834217"/>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3" name="Rectangle 2"/>
          <p:cNvSpPr/>
          <p:nvPr/>
        </p:nvSpPr>
        <p:spPr>
          <a:xfrm>
            <a:off x="-423081" y="-245660"/>
            <a:ext cx="9935571" cy="7656394"/>
          </a:xfrm>
          <a:prstGeom prst="rect">
            <a:avLst/>
          </a:prstGeom>
          <a:solidFill>
            <a:schemeClr val="tx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69" tIns="45685" rIns="91369" bIns="45685" rtlCol="0" anchor="ctr"/>
          <a:lstStyle/>
          <a:p>
            <a:pPr algn="ctr"/>
            <a:endParaRPr lang="en-US" dirty="0">
              <a:solidFill>
                <a:prstClr val="white"/>
              </a:solidFill>
              <a:latin typeface="Gill Sans"/>
              <a:cs typeface="Gill Sans"/>
            </a:endParaRPr>
          </a:p>
        </p:txBody>
      </p:sp>
      <p:sp>
        <p:nvSpPr>
          <p:cNvPr id="5" name="TextBox 4"/>
          <p:cNvSpPr txBox="1"/>
          <p:nvPr/>
        </p:nvSpPr>
        <p:spPr>
          <a:xfrm>
            <a:off x="2115409" y="1719643"/>
            <a:ext cx="6078236" cy="1569660"/>
          </a:xfrm>
          <a:prstGeom prst="rect">
            <a:avLst/>
          </a:prstGeom>
          <a:noFill/>
        </p:spPr>
        <p:txBody>
          <a:bodyPr wrap="square" rtlCol="0">
            <a:spAutoFit/>
          </a:bodyPr>
          <a:lstStyle/>
          <a:p>
            <a:r>
              <a:rPr lang="en-US" sz="9600" dirty="0" smtClean="0">
                <a:solidFill>
                  <a:schemeClr val="bg1">
                    <a:lumMod val="95000"/>
                  </a:schemeClr>
                </a:solidFill>
                <a:latin typeface="Segoe UI Semibold" pitchFamily="34" charset="0"/>
              </a:rPr>
              <a:t>Key Point</a:t>
            </a:r>
            <a:endParaRPr lang="en-US" sz="9600" dirty="0">
              <a:solidFill>
                <a:schemeClr val="bg1">
                  <a:lumMod val="95000"/>
                </a:schemeClr>
              </a:solidFill>
              <a:latin typeface="Segoe UI Semibold" pitchFamily="34" charset="0"/>
            </a:endParaRPr>
          </a:p>
        </p:txBody>
      </p:sp>
      <p:pic>
        <p:nvPicPr>
          <p:cNvPr id="8195" name="Picture 3" descr="C:\Users\jonf\Dropbox\ProjectSidewalk\CHI Presentation\Images\Misc\key.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4848" y="1526796"/>
            <a:ext cx="2074460" cy="207446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176823" y="3220893"/>
            <a:ext cx="5873519" cy="2308324"/>
          </a:xfrm>
          <a:prstGeom prst="rect">
            <a:avLst/>
          </a:prstGeom>
          <a:noFill/>
        </p:spPr>
        <p:txBody>
          <a:bodyPr wrap="square" rtlCol="0">
            <a:spAutoFit/>
          </a:bodyPr>
          <a:lstStyle/>
          <a:p>
            <a:r>
              <a:rPr lang="en-US" sz="3600" dirty="0" smtClean="0">
                <a:solidFill>
                  <a:schemeClr val="bg1">
                    <a:lumMod val="95000"/>
                  </a:schemeClr>
                </a:solidFill>
                <a:latin typeface="Segoe UI Light" pitchFamily="34" charset="0"/>
              </a:rPr>
              <a:t>High-level </a:t>
            </a:r>
            <a:r>
              <a:rPr lang="en-US" sz="3600" dirty="0">
                <a:solidFill>
                  <a:schemeClr val="bg1">
                    <a:lumMod val="95000"/>
                  </a:schemeClr>
                </a:solidFill>
                <a:latin typeface="Segoe UI Light" pitchFamily="34" charset="0"/>
              </a:rPr>
              <a:t>of concordance between physical audit and Street View based audit.</a:t>
            </a:r>
          </a:p>
          <a:p>
            <a:endParaRPr lang="en-US" sz="3600" dirty="0">
              <a:solidFill>
                <a:schemeClr val="bg1">
                  <a:lumMod val="95000"/>
                </a:schemeClr>
              </a:solidFill>
              <a:latin typeface="Segoe UI Light" pitchFamily="34" charset="0"/>
            </a:endParaRPr>
          </a:p>
        </p:txBody>
      </p:sp>
    </p:spTree>
    <p:extLst>
      <p:ext uri="{BB962C8B-B14F-4D97-AF65-F5344CB8AC3E}">
        <p14:creationId xmlns:p14="http://schemas.microsoft.com/office/powerpoint/2010/main" val="2385378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shot_4_27_13_3_47_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4671489">
            <a:off x="-952259" y="1176509"/>
            <a:ext cx="6400800" cy="4944607"/>
          </a:xfrm>
          <a:prstGeom prst="rect">
            <a:avLst/>
          </a:prstGeom>
          <a:ln>
            <a:noFill/>
          </a:ln>
          <a:effectLst>
            <a:outerShdw blurRad="50800" dist="38100" dir="2700000" algn="tl" rotWithShape="0">
              <a:srgbClr val="000000">
                <a:alpha val="43000"/>
              </a:srgbClr>
            </a:outerShdw>
          </a:effectLst>
        </p:spPr>
      </p:pic>
      <p:pic>
        <p:nvPicPr>
          <p:cNvPr id="2" name="Picture 1" descr="Screenshot_4_27_13_3_45_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611557">
            <a:off x="1898483" y="1291987"/>
            <a:ext cx="6400800" cy="4595597"/>
          </a:xfrm>
          <a:prstGeom prst="rect">
            <a:avLst/>
          </a:prstGeom>
          <a:ln>
            <a:noFill/>
          </a:ln>
          <a:effectLst>
            <a:outerShdw blurRad="50800" dist="38100" dir="2700000" algn="tl" rotWithShape="0">
              <a:srgbClr val="000000">
                <a:alpha val="43000"/>
              </a:srgbClr>
            </a:outerShdw>
          </a:effectLst>
        </p:spPr>
      </p:pic>
      <p:pic>
        <p:nvPicPr>
          <p:cNvPr id="7" name="Picture 6" descr="Screenshot_4_27_13_3_49_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6695808">
            <a:off x="3610882" y="1541644"/>
            <a:ext cx="6400800" cy="4538749"/>
          </a:xfrm>
          <a:prstGeom prst="rect">
            <a:avLst/>
          </a:prstGeom>
          <a:ln>
            <a:noFill/>
          </a:ln>
          <a:effectLst>
            <a:outerShdw blurRad="50800" dist="38100" dir="2700000" algn="tl" rotWithShape="0">
              <a:srgbClr val="000000">
                <a:alpha val="43000"/>
              </a:srgbClr>
            </a:outerShdw>
          </a:effectLst>
        </p:spPr>
      </p:pic>
      <p:sp>
        <p:nvSpPr>
          <p:cNvPr id="8" name="Title 1"/>
          <p:cNvSpPr txBox="1">
            <a:spLocks/>
          </p:cNvSpPr>
          <p:nvPr/>
        </p:nvSpPr>
        <p:spPr>
          <a:xfrm>
            <a:off x="0" y="717766"/>
            <a:ext cx="7314506" cy="1182539"/>
          </a:xfrm>
          <a:prstGeom prst="rect">
            <a:avLst/>
          </a:prstGeom>
          <a:solidFill>
            <a:srgbClr val="000000">
              <a:alpha val="88000"/>
            </a:srgbClr>
          </a:solidFill>
        </p:spPr>
        <p:txBody>
          <a:bodyPr vert="horz" lIns="457200" tIns="45720" rIns="91440" bIns="45720" rtlCol="0" anchor="ctr">
            <a:noAutofit/>
          </a:bodyPr>
          <a:lstStyle>
            <a:lvl1pPr algn="l" defTabSz="457200" rtl="0" eaLnBrk="1" latinLnBrk="0" hangingPunct="1">
              <a:spcBef>
                <a:spcPct val="0"/>
              </a:spcBef>
              <a:buNone/>
              <a:defRPr sz="2400" kern="1200">
                <a:solidFill>
                  <a:schemeClr val="tx1"/>
                </a:solidFill>
                <a:latin typeface="Segoe UI Light"/>
                <a:ea typeface="+mj-ea"/>
                <a:cs typeface="Segoe UI Light"/>
              </a:defRPr>
            </a:lvl1pPr>
          </a:lstStyle>
          <a:p>
            <a:r>
              <a:rPr lang="en-US" sz="3600" dirty="0" smtClean="0">
                <a:solidFill>
                  <a:schemeClr val="bg1"/>
                </a:solidFill>
                <a:latin typeface="Gill Sans"/>
                <a:cs typeface="Gill Sans"/>
              </a:rPr>
              <a:t>Problem Categories</a:t>
            </a:r>
          </a:p>
          <a:p>
            <a:r>
              <a:rPr lang="en-US" sz="1600" dirty="0" smtClean="0">
                <a:solidFill>
                  <a:schemeClr val="accent6"/>
                </a:solidFill>
                <a:latin typeface="Gill Sans"/>
                <a:cs typeface="Gill Sans"/>
              </a:rPr>
              <a:t>[Public Rights of Way, 2007; Beale </a:t>
            </a:r>
            <a:r>
              <a:rPr lang="en-US" sz="1600" i="1" dirty="0" smtClean="0">
                <a:solidFill>
                  <a:schemeClr val="accent6"/>
                </a:solidFill>
                <a:latin typeface="Gill Sans"/>
                <a:cs typeface="Gill Sans"/>
              </a:rPr>
              <a:t>et al.</a:t>
            </a:r>
            <a:r>
              <a:rPr lang="en-US" sz="1600" dirty="0" smtClean="0">
                <a:solidFill>
                  <a:schemeClr val="accent6"/>
                </a:solidFill>
                <a:latin typeface="Gill Sans"/>
                <a:cs typeface="Gill Sans"/>
              </a:rPr>
              <a:t>, 2006; Matthews </a:t>
            </a:r>
            <a:r>
              <a:rPr lang="en-US" sz="1600" i="1" dirty="0" smtClean="0">
                <a:solidFill>
                  <a:schemeClr val="accent6"/>
                </a:solidFill>
                <a:latin typeface="Gill Sans"/>
                <a:cs typeface="Gill Sans"/>
              </a:rPr>
              <a:t>et al.</a:t>
            </a:r>
            <a:r>
              <a:rPr lang="en-US" sz="1600" smtClean="0">
                <a:solidFill>
                  <a:schemeClr val="accent6"/>
                </a:solidFill>
                <a:latin typeface="Gill Sans"/>
                <a:cs typeface="Gill Sans"/>
              </a:rPr>
              <a:t>, 2003]</a:t>
            </a:r>
            <a:endParaRPr lang="en-US" sz="1600" dirty="0">
              <a:solidFill>
                <a:schemeClr val="accent6"/>
              </a:solidFill>
              <a:latin typeface="Gill Sans"/>
              <a:cs typeface="Gill Sans"/>
            </a:endParaRPr>
          </a:p>
        </p:txBody>
      </p:sp>
    </p:spTree>
    <p:extLst>
      <p:ext uri="{BB962C8B-B14F-4D97-AF65-F5344CB8AC3E}">
        <p14:creationId xmlns:p14="http://schemas.microsoft.com/office/powerpoint/2010/main" val="40456751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5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nodeType="withEffect">
                                  <p:stCondLst>
                                    <p:cond delay="10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lide42.jpg"/>
          <p:cNvPicPr>
            <a:picLocks noChangeAspect="1"/>
          </p:cNvPicPr>
          <p:nvPr/>
        </p:nvPicPr>
        <p:blipFill rotWithShape="1">
          <a:blip r:embed="rId3">
            <a:extLst>
              <a:ext uri="{28A0092B-C50C-407E-A947-70E740481C1C}">
                <a14:useLocalDpi xmlns:a14="http://schemas.microsoft.com/office/drawing/2010/main" val="0"/>
              </a:ext>
            </a:extLst>
          </a:blip>
          <a:srcRect l="12248" r="9359"/>
          <a:stretch/>
        </p:blipFill>
        <p:spPr>
          <a:xfrm>
            <a:off x="-1" y="702518"/>
            <a:ext cx="9144001" cy="6998567"/>
          </a:xfrm>
          <a:prstGeom prst="rect">
            <a:avLst/>
          </a:prstGeom>
          <a:ln>
            <a:solidFill>
              <a:schemeClr val="bg1"/>
            </a:solidFill>
          </a:ln>
        </p:spPr>
      </p:pic>
      <p:pic>
        <p:nvPicPr>
          <p:cNvPr id="5" name="Picture 4" descr="Slide42.jpg"/>
          <p:cNvPicPr>
            <a:picLocks noChangeAspect="1"/>
          </p:cNvPicPr>
          <p:nvPr/>
        </p:nvPicPr>
        <p:blipFill rotWithShape="1">
          <a:blip r:embed="rId3">
            <a:extLst>
              <a:ext uri="{28A0092B-C50C-407E-A947-70E740481C1C}">
                <a14:useLocalDpi xmlns:a14="http://schemas.microsoft.com/office/drawing/2010/main" val="0"/>
              </a:ext>
            </a:extLst>
          </a:blip>
          <a:srcRect l="12248" r="9359" b="21607"/>
          <a:stretch/>
        </p:blipFill>
        <p:spPr>
          <a:xfrm>
            <a:off x="-1" y="-9721"/>
            <a:ext cx="1828800" cy="1097281"/>
          </a:xfrm>
          <a:prstGeom prst="rect">
            <a:avLst/>
          </a:prstGeom>
          <a:ln>
            <a:solidFill>
              <a:schemeClr val="tx1"/>
            </a:solidFill>
          </a:ln>
        </p:spPr>
      </p:pic>
      <p:pic>
        <p:nvPicPr>
          <p:cNvPr id="8" name="Picture 7" descr="Slide109.jpg"/>
          <p:cNvPicPr>
            <a:picLocks noChangeAspect="1"/>
          </p:cNvPicPr>
          <p:nvPr/>
        </p:nvPicPr>
        <p:blipFill rotWithShape="1">
          <a:blip r:embed="rId4">
            <a:extLst>
              <a:ext uri="{28A0092B-C50C-407E-A947-70E740481C1C}">
                <a14:useLocalDpi xmlns:a14="http://schemas.microsoft.com/office/drawing/2010/main" val="0"/>
              </a:ext>
            </a:extLst>
          </a:blip>
          <a:srcRect l="10085" r="21204" b="31289"/>
          <a:stretch/>
        </p:blipFill>
        <p:spPr>
          <a:xfrm>
            <a:off x="1828799" y="-9721"/>
            <a:ext cx="1828800" cy="1097281"/>
          </a:xfrm>
          <a:prstGeom prst="rect">
            <a:avLst/>
          </a:prstGeom>
          <a:ln>
            <a:solidFill>
              <a:schemeClr val="tx1"/>
            </a:solidFill>
          </a:ln>
        </p:spPr>
      </p:pic>
      <p:pic>
        <p:nvPicPr>
          <p:cNvPr id="9" name="Picture 8" descr="Slide19.jpg"/>
          <p:cNvPicPr>
            <a:picLocks noChangeAspect="1"/>
          </p:cNvPicPr>
          <p:nvPr/>
        </p:nvPicPr>
        <p:blipFill rotWithShape="1">
          <a:blip r:embed="rId5">
            <a:extLst>
              <a:ext uri="{28A0092B-C50C-407E-A947-70E740481C1C}">
                <a14:useLocalDpi xmlns:a14="http://schemas.microsoft.com/office/drawing/2010/main" val="0"/>
              </a:ext>
            </a:extLst>
          </a:blip>
          <a:srcRect l="1" t="1" r="21358" b="22578"/>
          <a:stretch/>
        </p:blipFill>
        <p:spPr>
          <a:xfrm>
            <a:off x="3657599" y="7292"/>
            <a:ext cx="1828800" cy="1080268"/>
          </a:xfrm>
          <a:prstGeom prst="rect">
            <a:avLst/>
          </a:prstGeom>
          <a:ln>
            <a:solidFill>
              <a:schemeClr val="tx1"/>
            </a:solidFill>
          </a:ln>
        </p:spPr>
      </p:pic>
      <p:pic>
        <p:nvPicPr>
          <p:cNvPr id="10" name="Picture 9" descr="Slide17.jpg"/>
          <p:cNvPicPr>
            <a:picLocks noChangeAspect="1"/>
          </p:cNvPicPr>
          <p:nvPr/>
        </p:nvPicPr>
        <p:blipFill rotWithShape="1">
          <a:blip r:embed="rId6">
            <a:extLst>
              <a:ext uri="{28A0092B-C50C-407E-A947-70E740481C1C}">
                <a14:useLocalDpi xmlns:a14="http://schemas.microsoft.com/office/drawing/2010/main" val="0"/>
              </a:ext>
            </a:extLst>
          </a:blip>
          <a:srcRect l="13403" t="13402" r="11444" b="11444"/>
          <a:stretch/>
        </p:blipFill>
        <p:spPr>
          <a:xfrm>
            <a:off x="5486399" y="-9720"/>
            <a:ext cx="1828800" cy="1097280"/>
          </a:xfrm>
          <a:prstGeom prst="rect">
            <a:avLst/>
          </a:prstGeom>
          <a:ln>
            <a:solidFill>
              <a:schemeClr val="tx1"/>
            </a:solidFill>
          </a:ln>
          <a:effectLst/>
        </p:spPr>
      </p:pic>
      <p:pic>
        <p:nvPicPr>
          <p:cNvPr id="2" name="Picture 1" descr="OtherProblem_NarrowSidewalk_Slide110.jpg"/>
          <p:cNvPicPr>
            <a:picLocks noChangeAspect="1"/>
          </p:cNvPicPr>
          <p:nvPr/>
        </p:nvPicPr>
        <p:blipFill rotWithShape="1">
          <a:blip r:embed="rId7">
            <a:extLst>
              <a:ext uri="{28A0092B-C50C-407E-A947-70E740481C1C}">
                <a14:useLocalDpi xmlns:a14="http://schemas.microsoft.com/office/drawing/2010/main" val="0"/>
              </a:ext>
            </a:extLst>
          </a:blip>
          <a:srcRect l="17071" t="7681" r="5218" b="14608"/>
          <a:stretch/>
        </p:blipFill>
        <p:spPr>
          <a:xfrm>
            <a:off x="7315200" y="-9720"/>
            <a:ext cx="1828799" cy="1097280"/>
          </a:xfrm>
          <a:prstGeom prst="rect">
            <a:avLst/>
          </a:prstGeom>
          <a:ln>
            <a:solidFill>
              <a:schemeClr val="tx1"/>
            </a:solidFill>
          </a:ln>
        </p:spPr>
      </p:pic>
      <p:sp>
        <p:nvSpPr>
          <p:cNvPr id="15" name="Rectangle 14"/>
          <p:cNvSpPr/>
          <p:nvPr/>
        </p:nvSpPr>
        <p:spPr>
          <a:xfrm>
            <a:off x="1828799" y="222922"/>
            <a:ext cx="7315201" cy="864638"/>
          </a:xfrm>
          <a:prstGeom prst="rect">
            <a:avLst/>
          </a:prstGeom>
          <a:solidFill>
            <a:srgbClr val="000000">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itle 1"/>
          <p:cNvSpPr txBox="1">
            <a:spLocks/>
          </p:cNvSpPr>
          <p:nvPr/>
        </p:nvSpPr>
        <p:spPr>
          <a:xfrm>
            <a:off x="-29198" y="5349949"/>
            <a:ext cx="3686796" cy="821846"/>
          </a:xfrm>
          <a:prstGeom prst="rect">
            <a:avLst/>
          </a:prstGeom>
          <a:solidFill>
            <a:srgbClr val="000000">
              <a:alpha val="88000"/>
            </a:srgbClr>
          </a:solidFill>
        </p:spPr>
        <p:txBody>
          <a:bodyPr vert="horz" lIns="182880" tIns="45720" rIns="182880" bIns="45720" rtlCol="0" anchor="ctr">
            <a:noAutofit/>
          </a:bodyPr>
          <a:lstStyle>
            <a:lvl1pPr algn="l" defTabSz="457200" rtl="0" eaLnBrk="1" latinLnBrk="0" hangingPunct="1">
              <a:spcBef>
                <a:spcPct val="0"/>
              </a:spcBef>
              <a:buNone/>
              <a:defRPr sz="2400" kern="1200">
                <a:solidFill>
                  <a:schemeClr val="tx1"/>
                </a:solidFill>
                <a:latin typeface="Segoe UI Light"/>
                <a:ea typeface="+mj-ea"/>
                <a:cs typeface="Segoe UI Light"/>
              </a:defRPr>
            </a:lvl1pPr>
          </a:lstStyle>
          <a:p>
            <a:pPr algn="r"/>
            <a:r>
              <a:rPr lang="en-US" sz="2800" dirty="0" smtClean="0">
                <a:solidFill>
                  <a:srgbClr val="FFFFFF"/>
                </a:solidFill>
              </a:rPr>
              <a:t>Missing Curb Ramp</a:t>
            </a:r>
            <a:endParaRPr lang="en-US" sz="2800" dirty="0">
              <a:solidFill>
                <a:srgbClr val="FFFFFF"/>
              </a:solidFill>
            </a:endParaRPr>
          </a:p>
        </p:txBody>
      </p:sp>
      <p:sp>
        <p:nvSpPr>
          <p:cNvPr id="3" name="Rectangle 2"/>
          <p:cNvSpPr/>
          <p:nvPr/>
        </p:nvSpPr>
        <p:spPr>
          <a:xfrm>
            <a:off x="0" y="-9721"/>
            <a:ext cx="1828799" cy="232643"/>
          </a:xfrm>
          <a:prstGeom prst="rect">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latin typeface="Segoe Condensed"/>
                <a:cs typeface="Segoe Condensed"/>
              </a:rPr>
              <a:t>Missing Curb Ramp</a:t>
            </a:r>
            <a:endParaRPr lang="en-US" dirty="0">
              <a:latin typeface="Segoe Condensed"/>
              <a:cs typeface="Segoe Condensed"/>
            </a:endParaRPr>
          </a:p>
        </p:txBody>
      </p:sp>
      <p:sp>
        <p:nvSpPr>
          <p:cNvPr id="11" name="Rectangle 10"/>
          <p:cNvSpPr/>
          <p:nvPr/>
        </p:nvSpPr>
        <p:spPr>
          <a:xfrm>
            <a:off x="1828799" y="-9721"/>
            <a:ext cx="1828799" cy="232643"/>
          </a:xfrm>
          <a:prstGeom prst="rect">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latin typeface="Segoe Condensed"/>
                <a:cs typeface="Segoe Condensed"/>
              </a:rPr>
              <a:t>Object in Path</a:t>
            </a:r>
            <a:endParaRPr lang="en-US" dirty="0">
              <a:latin typeface="Segoe Condensed"/>
              <a:cs typeface="Segoe Condensed"/>
            </a:endParaRPr>
          </a:p>
        </p:txBody>
      </p:sp>
      <p:sp>
        <p:nvSpPr>
          <p:cNvPr id="12" name="Rectangle 11"/>
          <p:cNvSpPr/>
          <p:nvPr/>
        </p:nvSpPr>
        <p:spPr>
          <a:xfrm>
            <a:off x="3657600" y="-9721"/>
            <a:ext cx="1828799" cy="232643"/>
          </a:xfrm>
          <a:prstGeom prst="rect">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latin typeface="Segoe Condensed"/>
                <a:cs typeface="Segoe Condensed"/>
              </a:rPr>
              <a:t>Surface Problem</a:t>
            </a:r>
            <a:endParaRPr lang="en-US" dirty="0">
              <a:latin typeface="Segoe Condensed"/>
              <a:cs typeface="Segoe Condensed"/>
            </a:endParaRPr>
          </a:p>
        </p:txBody>
      </p:sp>
      <p:sp>
        <p:nvSpPr>
          <p:cNvPr id="13" name="Rectangle 12"/>
          <p:cNvSpPr/>
          <p:nvPr/>
        </p:nvSpPr>
        <p:spPr>
          <a:xfrm>
            <a:off x="5486399" y="-9721"/>
            <a:ext cx="1828799" cy="232643"/>
          </a:xfrm>
          <a:prstGeom prst="rect">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latin typeface="Segoe Condensed"/>
                <a:cs typeface="Segoe Condensed"/>
              </a:rPr>
              <a:t>Ending Sidewalk</a:t>
            </a:r>
            <a:endParaRPr lang="en-US" dirty="0">
              <a:latin typeface="Segoe Condensed"/>
              <a:cs typeface="Segoe Condensed"/>
            </a:endParaRPr>
          </a:p>
        </p:txBody>
      </p:sp>
      <p:sp>
        <p:nvSpPr>
          <p:cNvPr id="14" name="Rectangle 13"/>
          <p:cNvSpPr/>
          <p:nvPr/>
        </p:nvSpPr>
        <p:spPr>
          <a:xfrm>
            <a:off x="7315198" y="-9721"/>
            <a:ext cx="1828799" cy="232643"/>
          </a:xfrm>
          <a:prstGeom prst="rect">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latin typeface="Segoe Condensed"/>
                <a:cs typeface="Segoe Condensed"/>
              </a:rPr>
              <a:t>Other</a:t>
            </a:r>
            <a:endParaRPr lang="en-US" dirty="0">
              <a:latin typeface="Segoe Condensed"/>
              <a:cs typeface="Segoe Condensed"/>
            </a:endParaRPr>
          </a:p>
        </p:txBody>
      </p:sp>
    </p:spTree>
    <p:extLst>
      <p:ext uri="{BB962C8B-B14F-4D97-AF65-F5344CB8AC3E}">
        <p14:creationId xmlns:p14="http://schemas.microsoft.com/office/powerpoint/2010/main" val="944915883"/>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Slide109.jpg"/>
          <p:cNvPicPr>
            <a:picLocks noChangeAspect="1"/>
          </p:cNvPicPr>
          <p:nvPr/>
        </p:nvPicPr>
        <p:blipFill rotWithShape="1">
          <a:blip r:embed="rId3">
            <a:extLst>
              <a:ext uri="{28A0092B-C50C-407E-A947-70E740481C1C}">
                <a14:useLocalDpi xmlns:a14="http://schemas.microsoft.com/office/drawing/2010/main" val="0"/>
              </a:ext>
            </a:extLst>
          </a:blip>
          <a:srcRect r="20285"/>
          <a:stretch/>
        </p:blipFill>
        <p:spPr>
          <a:xfrm>
            <a:off x="-29197" y="817360"/>
            <a:ext cx="9263051" cy="6972107"/>
          </a:xfrm>
          <a:prstGeom prst="rect">
            <a:avLst/>
          </a:prstGeom>
          <a:ln>
            <a:solidFill>
              <a:schemeClr val="bg1"/>
            </a:solidFill>
          </a:ln>
        </p:spPr>
      </p:pic>
      <p:pic>
        <p:nvPicPr>
          <p:cNvPr id="5" name="Picture 4" descr="Slide42.jpg"/>
          <p:cNvPicPr>
            <a:picLocks noChangeAspect="1"/>
          </p:cNvPicPr>
          <p:nvPr/>
        </p:nvPicPr>
        <p:blipFill rotWithShape="1">
          <a:blip r:embed="rId4">
            <a:extLst>
              <a:ext uri="{28A0092B-C50C-407E-A947-70E740481C1C}">
                <a14:useLocalDpi xmlns:a14="http://schemas.microsoft.com/office/drawing/2010/main" val="0"/>
              </a:ext>
            </a:extLst>
          </a:blip>
          <a:srcRect l="12248" r="9359" b="21607"/>
          <a:stretch/>
        </p:blipFill>
        <p:spPr>
          <a:xfrm>
            <a:off x="-1" y="-9721"/>
            <a:ext cx="1828800" cy="1097281"/>
          </a:xfrm>
          <a:prstGeom prst="rect">
            <a:avLst/>
          </a:prstGeom>
          <a:ln>
            <a:solidFill>
              <a:schemeClr val="tx1"/>
            </a:solidFill>
          </a:ln>
        </p:spPr>
      </p:pic>
      <p:pic>
        <p:nvPicPr>
          <p:cNvPr id="6" name="Picture 5" descr="Slide109.jpg"/>
          <p:cNvPicPr>
            <a:picLocks noChangeAspect="1"/>
          </p:cNvPicPr>
          <p:nvPr/>
        </p:nvPicPr>
        <p:blipFill rotWithShape="1">
          <a:blip r:embed="rId3">
            <a:extLst>
              <a:ext uri="{28A0092B-C50C-407E-A947-70E740481C1C}">
                <a14:useLocalDpi xmlns:a14="http://schemas.microsoft.com/office/drawing/2010/main" val="0"/>
              </a:ext>
            </a:extLst>
          </a:blip>
          <a:srcRect l="10085" r="21204" b="31289"/>
          <a:stretch/>
        </p:blipFill>
        <p:spPr>
          <a:xfrm>
            <a:off x="1828799" y="-9721"/>
            <a:ext cx="1828800" cy="1097281"/>
          </a:xfrm>
          <a:prstGeom prst="rect">
            <a:avLst/>
          </a:prstGeom>
          <a:ln>
            <a:solidFill>
              <a:schemeClr val="tx1"/>
            </a:solidFill>
          </a:ln>
        </p:spPr>
      </p:pic>
      <p:pic>
        <p:nvPicPr>
          <p:cNvPr id="7" name="Picture 6" descr="Slide19.jpg"/>
          <p:cNvPicPr>
            <a:picLocks noChangeAspect="1"/>
          </p:cNvPicPr>
          <p:nvPr/>
        </p:nvPicPr>
        <p:blipFill rotWithShape="1">
          <a:blip r:embed="rId5">
            <a:extLst>
              <a:ext uri="{28A0092B-C50C-407E-A947-70E740481C1C}">
                <a14:useLocalDpi xmlns:a14="http://schemas.microsoft.com/office/drawing/2010/main" val="0"/>
              </a:ext>
            </a:extLst>
          </a:blip>
          <a:srcRect l="1" t="1" r="21358" b="22578"/>
          <a:stretch/>
        </p:blipFill>
        <p:spPr>
          <a:xfrm>
            <a:off x="3657599" y="7292"/>
            <a:ext cx="1828800" cy="1080268"/>
          </a:xfrm>
          <a:prstGeom prst="rect">
            <a:avLst/>
          </a:prstGeom>
          <a:ln>
            <a:solidFill>
              <a:schemeClr val="tx1"/>
            </a:solidFill>
          </a:ln>
        </p:spPr>
      </p:pic>
      <p:pic>
        <p:nvPicPr>
          <p:cNvPr id="8" name="Picture 7" descr="Slide17.jpg"/>
          <p:cNvPicPr>
            <a:picLocks noChangeAspect="1"/>
          </p:cNvPicPr>
          <p:nvPr/>
        </p:nvPicPr>
        <p:blipFill rotWithShape="1">
          <a:blip r:embed="rId6">
            <a:extLst>
              <a:ext uri="{28A0092B-C50C-407E-A947-70E740481C1C}">
                <a14:useLocalDpi xmlns:a14="http://schemas.microsoft.com/office/drawing/2010/main" val="0"/>
              </a:ext>
            </a:extLst>
          </a:blip>
          <a:srcRect l="13403" t="13402" r="11444" b="11444"/>
          <a:stretch/>
        </p:blipFill>
        <p:spPr>
          <a:xfrm>
            <a:off x="5486399" y="-9720"/>
            <a:ext cx="1828800" cy="1097280"/>
          </a:xfrm>
          <a:prstGeom prst="rect">
            <a:avLst/>
          </a:prstGeom>
          <a:ln>
            <a:solidFill>
              <a:schemeClr val="tx1"/>
            </a:solidFill>
          </a:ln>
          <a:effectLst/>
        </p:spPr>
      </p:pic>
      <p:pic>
        <p:nvPicPr>
          <p:cNvPr id="11" name="Picture 10" descr="OtherProblem_NarrowSidewalk_Slide110.jpg"/>
          <p:cNvPicPr>
            <a:picLocks noChangeAspect="1"/>
          </p:cNvPicPr>
          <p:nvPr/>
        </p:nvPicPr>
        <p:blipFill rotWithShape="1">
          <a:blip r:embed="rId7">
            <a:extLst>
              <a:ext uri="{28A0092B-C50C-407E-A947-70E740481C1C}">
                <a14:useLocalDpi xmlns:a14="http://schemas.microsoft.com/office/drawing/2010/main" val="0"/>
              </a:ext>
            </a:extLst>
          </a:blip>
          <a:srcRect l="17071" t="7681" r="5218" b="14608"/>
          <a:stretch/>
        </p:blipFill>
        <p:spPr>
          <a:xfrm>
            <a:off x="7315200" y="-9720"/>
            <a:ext cx="1828799" cy="1097280"/>
          </a:xfrm>
          <a:prstGeom prst="rect">
            <a:avLst/>
          </a:prstGeom>
          <a:ln>
            <a:solidFill>
              <a:schemeClr val="tx1"/>
            </a:solidFill>
          </a:ln>
        </p:spPr>
      </p:pic>
      <p:sp>
        <p:nvSpPr>
          <p:cNvPr id="17" name="Rectangle 16"/>
          <p:cNvSpPr/>
          <p:nvPr/>
        </p:nvSpPr>
        <p:spPr>
          <a:xfrm>
            <a:off x="3657598" y="222922"/>
            <a:ext cx="5486402" cy="864638"/>
          </a:xfrm>
          <a:prstGeom prst="rect">
            <a:avLst/>
          </a:prstGeom>
          <a:solidFill>
            <a:srgbClr val="000000">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p:cNvSpPr/>
          <p:nvPr/>
        </p:nvSpPr>
        <p:spPr>
          <a:xfrm>
            <a:off x="-3" y="222922"/>
            <a:ext cx="1828802" cy="864638"/>
          </a:xfrm>
          <a:prstGeom prst="rect">
            <a:avLst/>
          </a:prstGeom>
          <a:solidFill>
            <a:srgbClr val="000000">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Title 1"/>
          <p:cNvSpPr txBox="1">
            <a:spLocks/>
          </p:cNvSpPr>
          <p:nvPr/>
        </p:nvSpPr>
        <p:spPr>
          <a:xfrm>
            <a:off x="-29198" y="5349949"/>
            <a:ext cx="2790172" cy="821846"/>
          </a:xfrm>
          <a:prstGeom prst="rect">
            <a:avLst/>
          </a:prstGeom>
          <a:solidFill>
            <a:srgbClr val="000000">
              <a:alpha val="88000"/>
            </a:srgbClr>
          </a:solidFill>
        </p:spPr>
        <p:txBody>
          <a:bodyPr vert="horz" lIns="182880" tIns="45720" rIns="182880" bIns="45720" rtlCol="0" anchor="ctr">
            <a:noAutofit/>
          </a:bodyPr>
          <a:lstStyle>
            <a:lvl1pPr algn="l" defTabSz="457200" rtl="0" eaLnBrk="1" latinLnBrk="0" hangingPunct="1">
              <a:spcBef>
                <a:spcPct val="0"/>
              </a:spcBef>
              <a:buNone/>
              <a:defRPr sz="2400" kern="1200">
                <a:solidFill>
                  <a:schemeClr val="tx1"/>
                </a:solidFill>
                <a:latin typeface="Segoe UI Light"/>
                <a:ea typeface="+mj-ea"/>
                <a:cs typeface="Segoe UI Light"/>
              </a:defRPr>
            </a:lvl1pPr>
          </a:lstStyle>
          <a:p>
            <a:pPr algn="r"/>
            <a:r>
              <a:rPr lang="en-US" sz="2800" dirty="0" smtClean="0">
                <a:solidFill>
                  <a:srgbClr val="FFFFFF"/>
                </a:solidFill>
              </a:rPr>
              <a:t>Object in Path</a:t>
            </a:r>
            <a:endParaRPr lang="en-US" sz="2800" dirty="0">
              <a:solidFill>
                <a:srgbClr val="FFFFFF"/>
              </a:solidFill>
            </a:endParaRPr>
          </a:p>
        </p:txBody>
      </p:sp>
      <p:sp>
        <p:nvSpPr>
          <p:cNvPr id="12" name="Rectangle 11"/>
          <p:cNvSpPr/>
          <p:nvPr/>
        </p:nvSpPr>
        <p:spPr>
          <a:xfrm>
            <a:off x="0" y="-9721"/>
            <a:ext cx="1828799" cy="232643"/>
          </a:xfrm>
          <a:prstGeom prst="rect">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latin typeface="Segoe Condensed"/>
                <a:cs typeface="Segoe Condensed"/>
              </a:rPr>
              <a:t>Missing Curb Ramp</a:t>
            </a:r>
            <a:endParaRPr lang="en-US" dirty="0">
              <a:latin typeface="Segoe Condensed"/>
              <a:cs typeface="Segoe Condensed"/>
            </a:endParaRPr>
          </a:p>
        </p:txBody>
      </p:sp>
      <p:sp>
        <p:nvSpPr>
          <p:cNvPr id="13" name="Rectangle 12"/>
          <p:cNvSpPr/>
          <p:nvPr/>
        </p:nvSpPr>
        <p:spPr>
          <a:xfrm>
            <a:off x="1828799" y="-9721"/>
            <a:ext cx="1828799" cy="232643"/>
          </a:xfrm>
          <a:prstGeom prst="rect">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latin typeface="Segoe Condensed"/>
                <a:cs typeface="Segoe Condensed"/>
              </a:rPr>
              <a:t>Object in Path</a:t>
            </a:r>
            <a:endParaRPr lang="en-US" dirty="0">
              <a:latin typeface="Segoe Condensed"/>
              <a:cs typeface="Segoe Condensed"/>
            </a:endParaRPr>
          </a:p>
        </p:txBody>
      </p:sp>
      <p:sp>
        <p:nvSpPr>
          <p:cNvPr id="14" name="Rectangle 13"/>
          <p:cNvSpPr/>
          <p:nvPr/>
        </p:nvSpPr>
        <p:spPr>
          <a:xfrm>
            <a:off x="3657600" y="-9721"/>
            <a:ext cx="1828799" cy="232643"/>
          </a:xfrm>
          <a:prstGeom prst="rect">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latin typeface="Segoe Condensed"/>
                <a:cs typeface="Segoe Condensed"/>
              </a:rPr>
              <a:t>Surface Problem</a:t>
            </a:r>
            <a:endParaRPr lang="en-US" dirty="0">
              <a:latin typeface="Segoe Condensed"/>
              <a:cs typeface="Segoe Condensed"/>
            </a:endParaRPr>
          </a:p>
        </p:txBody>
      </p:sp>
      <p:sp>
        <p:nvSpPr>
          <p:cNvPr id="15" name="Rectangle 14"/>
          <p:cNvSpPr/>
          <p:nvPr/>
        </p:nvSpPr>
        <p:spPr>
          <a:xfrm>
            <a:off x="5486399" y="-9721"/>
            <a:ext cx="1828799" cy="232643"/>
          </a:xfrm>
          <a:prstGeom prst="rect">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latin typeface="Segoe Condensed"/>
                <a:cs typeface="Segoe Condensed"/>
              </a:rPr>
              <a:t>Ending Sidewalk</a:t>
            </a:r>
            <a:endParaRPr lang="en-US" dirty="0">
              <a:latin typeface="Segoe Condensed"/>
              <a:cs typeface="Segoe Condensed"/>
            </a:endParaRPr>
          </a:p>
        </p:txBody>
      </p:sp>
      <p:sp>
        <p:nvSpPr>
          <p:cNvPr id="16" name="Rectangle 15"/>
          <p:cNvSpPr/>
          <p:nvPr/>
        </p:nvSpPr>
        <p:spPr>
          <a:xfrm>
            <a:off x="7315198" y="-9721"/>
            <a:ext cx="1828799" cy="232643"/>
          </a:xfrm>
          <a:prstGeom prst="rect">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latin typeface="Segoe Condensed"/>
                <a:cs typeface="Segoe Condensed"/>
              </a:rPr>
              <a:t>Other</a:t>
            </a:r>
            <a:endParaRPr lang="en-US" dirty="0">
              <a:latin typeface="Segoe Condensed"/>
              <a:cs typeface="Segoe Condensed"/>
            </a:endParaRPr>
          </a:p>
        </p:txBody>
      </p:sp>
    </p:spTree>
    <p:extLst>
      <p:ext uri="{BB962C8B-B14F-4D97-AF65-F5344CB8AC3E}">
        <p14:creationId xmlns:p14="http://schemas.microsoft.com/office/powerpoint/2010/main" val="2757599701"/>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lide19.jpg"/>
          <p:cNvPicPr>
            <a:picLocks noChangeAspect="1"/>
          </p:cNvPicPr>
          <p:nvPr/>
        </p:nvPicPr>
        <p:blipFill rotWithShape="1">
          <a:blip r:embed="rId3">
            <a:extLst>
              <a:ext uri="{28A0092B-C50C-407E-A947-70E740481C1C}">
                <a14:useLocalDpi xmlns:a14="http://schemas.microsoft.com/office/drawing/2010/main" val="0"/>
              </a:ext>
            </a:extLst>
          </a:blip>
          <a:srcRect l="5433" t="1666" r="19980"/>
          <a:stretch/>
        </p:blipFill>
        <p:spPr>
          <a:xfrm>
            <a:off x="2" y="1087560"/>
            <a:ext cx="9143998" cy="7233193"/>
          </a:xfrm>
          <a:prstGeom prst="rect">
            <a:avLst/>
          </a:prstGeom>
          <a:ln>
            <a:solidFill>
              <a:schemeClr val="bg1"/>
            </a:solidFill>
          </a:ln>
        </p:spPr>
      </p:pic>
      <p:pic>
        <p:nvPicPr>
          <p:cNvPr id="6" name="Picture 5" descr="Slide42.jpg"/>
          <p:cNvPicPr>
            <a:picLocks noChangeAspect="1"/>
          </p:cNvPicPr>
          <p:nvPr/>
        </p:nvPicPr>
        <p:blipFill rotWithShape="1">
          <a:blip r:embed="rId4">
            <a:extLst>
              <a:ext uri="{28A0092B-C50C-407E-A947-70E740481C1C}">
                <a14:useLocalDpi xmlns:a14="http://schemas.microsoft.com/office/drawing/2010/main" val="0"/>
              </a:ext>
            </a:extLst>
          </a:blip>
          <a:srcRect l="12248" r="9359" b="21607"/>
          <a:stretch/>
        </p:blipFill>
        <p:spPr>
          <a:xfrm>
            <a:off x="-1" y="-9721"/>
            <a:ext cx="1828800" cy="1097281"/>
          </a:xfrm>
          <a:prstGeom prst="rect">
            <a:avLst/>
          </a:prstGeom>
          <a:ln>
            <a:solidFill>
              <a:schemeClr val="tx1"/>
            </a:solidFill>
          </a:ln>
        </p:spPr>
      </p:pic>
      <p:pic>
        <p:nvPicPr>
          <p:cNvPr id="7" name="Picture 6" descr="Slide109.jpg"/>
          <p:cNvPicPr>
            <a:picLocks noChangeAspect="1"/>
          </p:cNvPicPr>
          <p:nvPr/>
        </p:nvPicPr>
        <p:blipFill rotWithShape="1">
          <a:blip r:embed="rId5">
            <a:extLst>
              <a:ext uri="{28A0092B-C50C-407E-A947-70E740481C1C}">
                <a14:useLocalDpi xmlns:a14="http://schemas.microsoft.com/office/drawing/2010/main" val="0"/>
              </a:ext>
            </a:extLst>
          </a:blip>
          <a:srcRect l="10085" r="21204" b="31289"/>
          <a:stretch/>
        </p:blipFill>
        <p:spPr>
          <a:xfrm>
            <a:off x="1828799" y="-9721"/>
            <a:ext cx="1828800" cy="1097281"/>
          </a:xfrm>
          <a:prstGeom prst="rect">
            <a:avLst/>
          </a:prstGeom>
          <a:ln>
            <a:solidFill>
              <a:schemeClr val="tx1"/>
            </a:solidFill>
          </a:ln>
        </p:spPr>
      </p:pic>
      <p:pic>
        <p:nvPicPr>
          <p:cNvPr id="8" name="Picture 7" descr="Slide19.jpg"/>
          <p:cNvPicPr>
            <a:picLocks noChangeAspect="1"/>
          </p:cNvPicPr>
          <p:nvPr/>
        </p:nvPicPr>
        <p:blipFill rotWithShape="1">
          <a:blip r:embed="rId3">
            <a:extLst>
              <a:ext uri="{28A0092B-C50C-407E-A947-70E740481C1C}">
                <a14:useLocalDpi xmlns:a14="http://schemas.microsoft.com/office/drawing/2010/main" val="0"/>
              </a:ext>
            </a:extLst>
          </a:blip>
          <a:srcRect l="1" t="1" r="21358" b="22578"/>
          <a:stretch/>
        </p:blipFill>
        <p:spPr>
          <a:xfrm>
            <a:off x="3657599" y="7292"/>
            <a:ext cx="1828800" cy="1080268"/>
          </a:xfrm>
          <a:prstGeom prst="rect">
            <a:avLst/>
          </a:prstGeom>
          <a:ln>
            <a:solidFill>
              <a:schemeClr val="tx1"/>
            </a:solidFill>
          </a:ln>
        </p:spPr>
      </p:pic>
      <p:pic>
        <p:nvPicPr>
          <p:cNvPr id="10" name="Picture 9" descr="Slide17.jpg"/>
          <p:cNvPicPr>
            <a:picLocks noChangeAspect="1"/>
          </p:cNvPicPr>
          <p:nvPr/>
        </p:nvPicPr>
        <p:blipFill rotWithShape="1">
          <a:blip r:embed="rId6">
            <a:extLst>
              <a:ext uri="{28A0092B-C50C-407E-A947-70E740481C1C}">
                <a14:useLocalDpi xmlns:a14="http://schemas.microsoft.com/office/drawing/2010/main" val="0"/>
              </a:ext>
            </a:extLst>
          </a:blip>
          <a:srcRect l="13403" t="13402" r="11444" b="11444"/>
          <a:stretch/>
        </p:blipFill>
        <p:spPr>
          <a:xfrm>
            <a:off x="5486399" y="-9720"/>
            <a:ext cx="1828800" cy="1097280"/>
          </a:xfrm>
          <a:prstGeom prst="rect">
            <a:avLst/>
          </a:prstGeom>
          <a:ln>
            <a:solidFill>
              <a:schemeClr val="tx1"/>
            </a:solidFill>
          </a:ln>
          <a:effectLst/>
        </p:spPr>
      </p:pic>
      <p:pic>
        <p:nvPicPr>
          <p:cNvPr id="11" name="Picture 10" descr="OtherProblem_NarrowSidewalk_Slide110.jpg"/>
          <p:cNvPicPr>
            <a:picLocks noChangeAspect="1"/>
          </p:cNvPicPr>
          <p:nvPr/>
        </p:nvPicPr>
        <p:blipFill rotWithShape="1">
          <a:blip r:embed="rId7">
            <a:extLst>
              <a:ext uri="{28A0092B-C50C-407E-A947-70E740481C1C}">
                <a14:useLocalDpi xmlns:a14="http://schemas.microsoft.com/office/drawing/2010/main" val="0"/>
              </a:ext>
            </a:extLst>
          </a:blip>
          <a:srcRect l="17071" t="7681" r="5218" b="14608"/>
          <a:stretch/>
        </p:blipFill>
        <p:spPr>
          <a:xfrm>
            <a:off x="7315200" y="-9720"/>
            <a:ext cx="1828799" cy="1097280"/>
          </a:xfrm>
          <a:prstGeom prst="rect">
            <a:avLst/>
          </a:prstGeom>
          <a:ln>
            <a:solidFill>
              <a:schemeClr val="tx1"/>
            </a:solidFill>
          </a:ln>
        </p:spPr>
      </p:pic>
      <p:sp>
        <p:nvSpPr>
          <p:cNvPr id="17" name="Rectangle 16"/>
          <p:cNvSpPr/>
          <p:nvPr/>
        </p:nvSpPr>
        <p:spPr>
          <a:xfrm>
            <a:off x="5486398" y="222922"/>
            <a:ext cx="3657601" cy="864638"/>
          </a:xfrm>
          <a:prstGeom prst="rect">
            <a:avLst/>
          </a:prstGeom>
          <a:solidFill>
            <a:srgbClr val="000000">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p:cNvSpPr/>
          <p:nvPr/>
        </p:nvSpPr>
        <p:spPr>
          <a:xfrm>
            <a:off x="-4" y="222922"/>
            <a:ext cx="3657601" cy="864638"/>
          </a:xfrm>
          <a:prstGeom prst="rect">
            <a:avLst/>
          </a:prstGeom>
          <a:solidFill>
            <a:srgbClr val="000000">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Title 1"/>
          <p:cNvSpPr txBox="1">
            <a:spLocks/>
          </p:cNvSpPr>
          <p:nvPr/>
        </p:nvSpPr>
        <p:spPr>
          <a:xfrm>
            <a:off x="-29198" y="5349949"/>
            <a:ext cx="3107684" cy="821846"/>
          </a:xfrm>
          <a:prstGeom prst="rect">
            <a:avLst/>
          </a:prstGeom>
          <a:solidFill>
            <a:srgbClr val="000000">
              <a:alpha val="88000"/>
            </a:srgbClr>
          </a:solidFill>
        </p:spPr>
        <p:txBody>
          <a:bodyPr vert="horz" lIns="182880" tIns="45720" rIns="182880" bIns="45720" rtlCol="0" anchor="ctr">
            <a:noAutofit/>
          </a:bodyPr>
          <a:lstStyle>
            <a:lvl1pPr algn="l" defTabSz="457200" rtl="0" eaLnBrk="1" latinLnBrk="0" hangingPunct="1">
              <a:spcBef>
                <a:spcPct val="0"/>
              </a:spcBef>
              <a:buNone/>
              <a:defRPr sz="2400" kern="1200">
                <a:solidFill>
                  <a:schemeClr val="tx1"/>
                </a:solidFill>
                <a:latin typeface="Segoe UI Light"/>
                <a:ea typeface="+mj-ea"/>
                <a:cs typeface="Segoe UI Light"/>
              </a:defRPr>
            </a:lvl1pPr>
          </a:lstStyle>
          <a:p>
            <a:pPr algn="r"/>
            <a:r>
              <a:rPr lang="en-US" sz="2800" dirty="0" smtClean="0">
                <a:solidFill>
                  <a:srgbClr val="FFFFFF"/>
                </a:solidFill>
              </a:rPr>
              <a:t>Surface Problem</a:t>
            </a:r>
            <a:endParaRPr lang="en-US" sz="2800" dirty="0">
              <a:solidFill>
                <a:srgbClr val="FFFFFF"/>
              </a:solidFill>
            </a:endParaRPr>
          </a:p>
        </p:txBody>
      </p:sp>
      <p:sp>
        <p:nvSpPr>
          <p:cNvPr id="12" name="Rectangle 11"/>
          <p:cNvSpPr/>
          <p:nvPr/>
        </p:nvSpPr>
        <p:spPr>
          <a:xfrm>
            <a:off x="0" y="-9721"/>
            <a:ext cx="1828799" cy="232643"/>
          </a:xfrm>
          <a:prstGeom prst="rect">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latin typeface="Segoe Condensed"/>
                <a:cs typeface="Segoe Condensed"/>
              </a:rPr>
              <a:t>Missing Curb Ramp</a:t>
            </a:r>
            <a:endParaRPr lang="en-US" dirty="0">
              <a:latin typeface="Segoe Condensed"/>
              <a:cs typeface="Segoe Condensed"/>
            </a:endParaRPr>
          </a:p>
        </p:txBody>
      </p:sp>
      <p:sp>
        <p:nvSpPr>
          <p:cNvPr id="13" name="Rectangle 12"/>
          <p:cNvSpPr/>
          <p:nvPr/>
        </p:nvSpPr>
        <p:spPr>
          <a:xfrm>
            <a:off x="1828799" y="-9721"/>
            <a:ext cx="1828799" cy="232643"/>
          </a:xfrm>
          <a:prstGeom prst="rect">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latin typeface="Segoe Condensed"/>
                <a:cs typeface="Segoe Condensed"/>
              </a:rPr>
              <a:t>Object in Path</a:t>
            </a:r>
            <a:endParaRPr lang="en-US" dirty="0">
              <a:latin typeface="Segoe Condensed"/>
              <a:cs typeface="Segoe Condensed"/>
            </a:endParaRPr>
          </a:p>
        </p:txBody>
      </p:sp>
      <p:sp>
        <p:nvSpPr>
          <p:cNvPr id="14" name="Rectangle 13"/>
          <p:cNvSpPr/>
          <p:nvPr/>
        </p:nvSpPr>
        <p:spPr>
          <a:xfrm>
            <a:off x="3657600" y="-9721"/>
            <a:ext cx="1828799" cy="232643"/>
          </a:xfrm>
          <a:prstGeom prst="rect">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latin typeface="Segoe Condensed"/>
                <a:cs typeface="Segoe Condensed"/>
              </a:rPr>
              <a:t>Surface Problem</a:t>
            </a:r>
            <a:endParaRPr lang="en-US" dirty="0">
              <a:latin typeface="Segoe Condensed"/>
              <a:cs typeface="Segoe Condensed"/>
            </a:endParaRPr>
          </a:p>
        </p:txBody>
      </p:sp>
      <p:sp>
        <p:nvSpPr>
          <p:cNvPr id="15" name="Rectangle 14"/>
          <p:cNvSpPr/>
          <p:nvPr/>
        </p:nvSpPr>
        <p:spPr>
          <a:xfrm>
            <a:off x="5486399" y="-9721"/>
            <a:ext cx="1828799" cy="232643"/>
          </a:xfrm>
          <a:prstGeom prst="rect">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latin typeface="Segoe Condensed"/>
                <a:cs typeface="Segoe Condensed"/>
              </a:rPr>
              <a:t>Ending Sidewalk</a:t>
            </a:r>
            <a:endParaRPr lang="en-US" dirty="0">
              <a:latin typeface="Segoe Condensed"/>
              <a:cs typeface="Segoe Condensed"/>
            </a:endParaRPr>
          </a:p>
        </p:txBody>
      </p:sp>
      <p:sp>
        <p:nvSpPr>
          <p:cNvPr id="16" name="Rectangle 15"/>
          <p:cNvSpPr/>
          <p:nvPr/>
        </p:nvSpPr>
        <p:spPr>
          <a:xfrm>
            <a:off x="7315198" y="-9721"/>
            <a:ext cx="1828799" cy="232643"/>
          </a:xfrm>
          <a:prstGeom prst="rect">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latin typeface="Segoe Condensed"/>
                <a:cs typeface="Segoe Condensed"/>
              </a:rPr>
              <a:t>Other</a:t>
            </a:r>
            <a:endParaRPr lang="en-US" dirty="0">
              <a:latin typeface="Segoe Condensed"/>
              <a:cs typeface="Segoe Condensed"/>
            </a:endParaRPr>
          </a:p>
        </p:txBody>
      </p:sp>
    </p:spTree>
    <p:extLst>
      <p:ext uri="{BB962C8B-B14F-4D97-AF65-F5344CB8AC3E}">
        <p14:creationId xmlns:p14="http://schemas.microsoft.com/office/powerpoint/2010/main" val="275759970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698377" y="3105835"/>
            <a:ext cx="5747247" cy="584775"/>
          </a:xfrm>
          <a:prstGeom prst="rect">
            <a:avLst/>
          </a:prstGeom>
          <a:noFill/>
        </p:spPr>
        <p:txBody>
          <a:bodyPr wrap="square" rtlCol="0">
            <a:spAutoFit/>
          </a:bodyPr>
          <a:lstStyle/>
          <a:p>
            <a:pPr algn="ctr"/>
            <a:r>
              <a:rPr lang="en-US" sz="3200" dirty="0" smtClean="0">
                <a:latin typeface="Segoe UI Light"/>
                <a:cs typeface="Segoe UI Light"/>
              </a:rPr>
              <a:t>I want to start with </a:t>
            </a:r>
            <a:r>
              <a:rPr lang="en-US" sz="3200" b="1" dirty="0" smtClean="0">
                <a:latin typeface="Segoe UI Semibold"/>
                <a:cs typeface="Segoe UI Semibold"/>
              </a:rPr>
              <a:t>a story</a:t>
            </a:r>
            <a:r>
              <a:rPr lang="en-US" sz="3200" dirty="0" smtClean="0">
                <a:latin typeface="Segoe UI Light"/>
                <a:cs typeface="Segoe UI Light"/>
              </a:rPr>
              <a:t>…</a:t>
            </a:r>
            <a:endParaRPr lang="en-US" sz="3200" dirty="0">
              <a:latin typeface="Segoe UI Light"/>
              <a:cs typeface="Segoe UI Light"/>
            </a:endParaRPr>
          </a:p>
        </p:txBody>
      </p:sp>
    </p:spTree>
    <p:extLst>
      <p:ext uri="{BB962C8B-B14F-4D97-AF65-F5344CB8AC3E}">
        <p14:creationId xmlns:p14="http://schemas.microsoft.com/office/powerpoint/2010/main" val="4047923457"/>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Slide1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4424" y="0"/>
            <a:ext cx="11429999" cy="6858000"/>
          </a:xfrm>
          <a:prstGeom prst="rect">
            <a:avLst/>
          </a:prstGeom>
          <a:ln>
            <a:solidFill>
              <a:schemeClr val="tx1">
                <a:lumMod val="75000"/>
                <a:lumOff val="25000"/>
              </a:schemeClr>
            </a:solidFill>
          </a:ln>
          <a:effectLst/>
        </p:spPr>
      </p:pic>
      <p:pic>
        <p:nvPicPr>
          <p:cNvPr id="5" name="Picture 4" descr="Slide42.jpg"/>
          <p:cNvPicPr>
            <a:picLocks noChangeAspect="1"/>
          </p:cNvPicPr>
          <p:nvPr/>
        </p:nvPicPr>
        <p:blipFill rotWithShape="1">
          <a:blip r:embed="rId4">
            <a:extLst>
              <a:ext uri="{28A0092B-C50C-407E-A947-70E740481C1C}">
                <a14:useLocalDpi xmlns:a14="http://schemas.microsoft.com/office/drawing/2010/main" val="0"/>
              </a:ext>
            </a:extLst>
          </a:blip>
          <a:srcRect l="12248" r="9359" b="21607"/>
          <a:stretch/>
        </p:blipFill>
        <p:spPr>
          <a:xfrm>
            <a:off x="-1" y="-9721"/>
            <a:ext cx="1828800" cy="1097281"/>
          </a:xfrm>
          <a:prstGeom prst="rect">
            <a:avLst/>
          </a:prstGeom>
          <a:ln>
            <a:solidFill>
              <a:schemeClr val="tx1"/>
            </a:solidFill>
          </a:ln>
        </p:spPr>
      </p:pic>
      <p:pic>
        <p:nvPicPr>
          <p:cNvPr id="6" name="Picture 5" descr="Slide109.jpg"/>
          <p:cNvPicPr>
            <a:picLocks noChangeAspect="1"/>
          </p:cNvPicPr>
          <p:nvPr/>
        </p:nvPicPr>
        <p:blipFill rotWithShape="1">
          <a:blip r:embed="rId5">
            <a:extLst>
              <a:ext uri="{28A0092B-C50C-407E-A947-70E740481C1C}">
                <a14:useLocalDpi xmlns:a14="http://schemas.microsoft.com/office/drawing/2010/main" val="0"/>
              </a:ext>
            </a:extLst>
          </a:blip>
          <a:srcRect l="10085" r="21204" b="31289"/>
          <a:stretch/>
        </p:blipFill>
        <p:spPr>
          <a:xfrm>
            <a:off x="1828799" y="-9721"/>
            <a:ext cx="1828800" cy="1097281"/>
          </a:xfrm>
          <a:prstGeom prst="rect">
            <a:avLst/>
          </a:prstGeom>
          <a:ln>
            <a:solidFill>
              <a:schemeClr val="tx1"/>
            </a:solidFill>
          </a:ln>
        </p:spPr>
      </p:pic>
      <p:pic>
        <p:nvPicPr>
          <p:cNvPr id="7" name="Picture 6" descr="Slide19.jpg"/>
          <p:cNvPicPr>
            <a:picLocks noChangeAspect="1"/>
          </p:cNvPicPr>
          <p:nvPr/>
        </p:nvPicPr>
        <p:blipFill rotWithShape="1">
          <a:blip r:embed="rId6">
            <a:extLst>
              <a:ext uri="{28A0092B-C50C-407E-A947-70E740481C1C}">
                <a14:useLocalDpi xmlns:a14="http://schemas.microsoft.com/office/drawing/2010/main" val="0"/>
              </a:ext>
            </a:extLst>
          </a:blip>
          <a:srcRect l="1" t="1" r="21358" b="22578"/>
          <a:stretch/>
        </p:blipFill>
        <p:spPr>
          <a:xfrm>
            <a:off x="3657599" y="7292"/>
            <a:ext cx="1828800" cy="1080268"/>
          </a:xfrm>
          <a:prstGeom prst="rect">
            <a:avLst/>
          </a:prstGeom>
          <a:ln>
            <a:solidFill>
              <a:schemeClr val="tx1"/>
            </a:solidFill>
          </a:ln>
        </p:spPr>
      </p:pic>
      <p:pic>
        <p:nvPicPr>
          <p:cNvPr id="10" name="Picture 9" descr="Slide17.jpg"/>
          <p:cNvPicPr>
            <a:picLocks noChangeAspect="1"/>
          </p:cNvPicPr>
          <p:nvPr/>
        </p:nvPicPr>
        <p:blipFill rotWithShape="1">
          <a:blip r:embed="rId3">
            <a:extLst>
              <a:ext uri="{28A0092B-C50C-407E-A947-70E740481C1C}">
                <a14:useLocalDpi xmlns:a14="http://schemas.microsoft.com/office/drawing/2010/main" val="0"/>
              </a:ext>
            </a:extLst>
          </a:blip>
          <a:srcRect l="13403" t="13402" r="11444" b="11444"/>
          <a:stretch/>
        </p:blipFill>
        <p:spPr>
          <a:xfrm>
            <a:off x="5486399" y="-9720"/>
            <a:ext cx="1828800" cy="1097280"/>
          </a:xfrm>
          <a:prstGeom prst="rect">
            <a:avLst/>
          </a:prstGeom>
          <a:ln>
            <a:solidFill>
              <a:schemeClr val="tx1"/>
            </a:solidFill>
          </a:ln>
          <a:effectLst/>
        </p:spPr>
      </p:pic>
      <p:pic>
        <p:nvPicPr>
          <p:cNvPr id="11" name="Picture 10" descr="OtherProblem_NarrowSidewalk_Slide110.jpg"/>
          <p:cNvPicPr>
            <a:picLocks noChangeAspect="1"/>
          </p:cNvPicPr>
          <p:nvPr/>
        </p:nvPicPr>
        <p:blipFill rotWithShape="1">
          <a:blip r:embed="rId7">
            <a:extLst>
              <a:ext uri="{28A0092B-C50C-407E-A947-70E740481C1C}">
                <a14:useLocalDpi xmlns:a14="http://schemas.microsoft.com/office/drawing/2010/main" val="0"/>
              </a:ext>
            </a:extLst>
          </a:blip>
          <a:srcRect l="17071" t="7681" r="5218" b="14608"/>
          <a:stretch/>
        </p:blipFill>
        <p:spPr>
          <a:xfrm>
            <a:off x="7315200" y="-9720"/>
            <a:ext cx="1828799" cy="1097280"/>
          </a:xfrm>
          <a:prstGeom prst="rect">
            <a:avLst/>
          </a:prstGeom>
          <a:ln>
            <a:solidFill>
              <a:schemeClr val="tx1"/>
            </a:solidFill>
          </a:ln>
        </p:spPr>
      </p:pic>
      <p:sp>
        <p:nvSpPr>
          <p:cNvPr id="17" name="Rectangle 16"/>
          <p:cNvSpPr/>
          <p:nvPr/>
        </p:nvSpPr>
        <p:spPr>
          <a:xfrm>
            <a:off x="7315198" y="222922"/>
            <a:ext cx="1828801" cy="864638"/>
          </a:xfrm>
          <a:prstGeom prst="rect">
            <a:avLst/>
          </a:prstGeom>
          <a:solidFill>
            <a:srgbClr val="000000">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p:cNvSpPr/>
          <p:nvPr/>
        </p:nvSpPr>
        <p:spPr>
          <a:xfrm>
            <a:off x="-4" y="222922"/>
            <a:ext cx="5486402" cy="864638"/>
          </a:xfrm>
          <a:prstGeom prst="rect">
            <a:avLst/>
          </a:prstGeom>
          <a:solidFill>
            <a:srgbClr val="000000">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Title 1"/>
          <p:cNvSpPr txBox="1">
            <a:spLocks/>
          </p:cNvSpPr>
          <p:nvPr/>
        </p:nvSpPr>
        <p:spPr>
          <a:xfrm>
            <a:off x="-29198" y="5349949"/>
            <a:ext cx="4957536" cy="821846"/>
          </a:xfrm>
          <a:prstGeom prst="rect">
            <a:avLst/>
          </a:prstGeom>
          <a:solidFill>
            <a:srgbClr val="000000">
              <a:alpha val="88000"/>
            </a:srgbClr>
          </a:solidFill>
        </p:spPr>
        <p:txBody>
          <a:bodyPr vert="horz" lIns="182880" tIns="45720" rIns="182880" bIns="45720" rtlCol="0" anchor="ctr">
            <a:noAutofit/>
          </a:bodyPr>
          <a:lstStyle>
            <a:lvl1pPr algn="l" defTabSz="457200" rtl="0" eaLnBrk="1" latinLnBrk="0" hangingPunct="1">
              <a:spcBef>
                <a:spcPct val="0"/>
              </a:spcBef>
              <a:buNone/>
              <a:defRPr sz="2400" kern="1200">
                <a:solidFill>
                  <a:schemeClr val="tx1"/>
                </a:solidFill>
                <a:latin typeface="Segoe UI Light"/>
                <a:ea typeface="+mj-ea"/>
                <a:cs typeface="Segoe UI Light"/>
              </a:defRPr>
            </a:lvl1pPr>
          </a:lstStyle>
          <a:p>
            <a:pPr algn="r"/>
            <a:r>
              <a:rPr lang="en-US" sz="2800" dirty="0" smtClean="0">
                <a:solidFill>
                  <a:srgbClr val="FFFFFF"/>
                </a:solidFill>
              </a:rPr>
              <a:t>Prematurely Ending Sidewalk</a:t>
            </a:r>
            <a:endParaRPr lang="en-US" sz="2800" dirty="0">
              <a:solidFill>
                <a:srgbClr val="FFFFFF"/>
              </a:solidFill>
            </a:endParaRPr>
          </a:p>
        </p:txBody>
      </p:sp>
      <p:sp>
        <p:nvSpPr>
          <p:cNvPr id="12" name="Rectangle 11"/>
          <p:cNvSpPr/>
          <p:nvPr/>
        </p:nvSpPr>
        <p:spPr>
          <a:xfrm>
            <a:off x="0" y="-9721"/>
            <a:ext cx="1828799" cy="232643"/>
          </a:xfrm>
          <a:prstGeom prst="rect">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latin typeface="Segoe Condensed"/>
                <a:cs typeface="Segoe Condensed"/>
              </a:rPr>
              <a:t>Missing Curb Ramp</a:t>
            </a:r>
            <a:endParaRPr lang="en-US" dirty="0">
              <a:latin typeface="Segoe Condensed"/>
              <a:cs typeface="Segoe Condensed"/>
            </a:endParaRPr>
          </a:p>
        </p:txBody>
      </p:sp>
      <p:sp>
        <p:nvSpPr>
          <p:cNvPr id="13" name="Rectangle 12"/>
          <p:cNvSpPr/>
          <p:nvPr/>
        </p:nvSpPr>
        <p:spPr>
          <a:xfrm>
            <a:off x="1828799" y="-9721"/>
            <a:ext cx="1828799" cy="232643"/>
          </a:xfrm>
          <a:prstGeom prst="rect">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latin typeface="Segoe Condensed"/>
                <a:cs typeface="Segoe Condensed"/>
              </a:rPr>
              <a:t>Object in Path</a:t>
            </a:r>
            <a:endParaRPr lang="en-US" dirty="0">
              <a:latin typeface="Segoe Condensed"/>
              <a:cs typeface="Segoe Condensed"/>
            </a:endParaRPr>
          </a:p>
        </p:txBody>
      </p:sp>
      <p:sp>
        <p:nvSpPr>
          <p:cNvPr id="14" name="Rectangle 13"/>
          <p:cNvSpPr/>
          <p:nvPr/>
        </p:nvSpPr>
        <p:spPr>
          <a:xfrm>
            <a:off x="3657600" y="-9721"/>
            <a:ext cx="1828799" cy="232643"/>
          </a:xfrm>
          <a:prstGeom prst="rect">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latin typeface="Segoe Condensed"/>
                <a:cs typeface="Segoe Condensed"/>
              </a:rPr>
              <a:t>Surface Problem</a:t>
            </a:r>
            <a:endParaRPr lang="en-US" dirty="0">
              <a:latin typeface="Segoe Condensed"/>
              <a:cs typeface="Segoe Condensed"/>
            </a:endParaRPr>
          </a:p>
        </p:txBody>
      </p:sp>
      <p:sp>
        <p:nvSpPr>
          <p:cNvPr id="15" name="Rectangle 14"/>
          <p:cNvSpPr/>
          <p:nvPr/>
        </p:nvSpPr>
        <p:spPr>
          <a:xfrm>
            <a:off x="5486399" y="-9721"/>
            <a:ext cx="1828799" cy="232643"/>
          </a:xfrm>
          <a:prstGeom prst="rect">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latin typeface="Segoe Condensed"/>
                <a:cs typeface="Segoe Condensed"/>
              </a:rPr>
              <a:t>Ending Sidewalk</a:t>
            </a:r>
            <a:endParaRPr lang="en-US" dirty="0">
              <a:latin typeface="Segoe Condensed"/>
              <a:cs typeface="Segoe Condensed"/>
            </a:endParaRPr>
          </a:p>
        </p:txBody>
      </p:sp>
      <p:sp>
        <p:nvSpPr>
          <p:cNvPr id="16" name="Rectangle 15"/>
          <p:cNvSpPr/>
          <p:nvPr/>
        </p:nvSpPr>
        <p:spPr>
          <a:xfrm>
            <a:off x="7315198" y="-9721"/>
            <a:ext cx="1828799" cy="232643"/>
          </a:xfrm>
          <a:prstGeom prst="rect">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latin typeface="Segoe Condensed"/>
                <a:cs typeface="Segoe Condensed"/>
              </a:rPr>
              <a:t>Other</a:t>
            </a:r>
            <a:endParaRPr lang="en-US" dirty="0">
              <a:latin typeface="Segoe Condensed"/>
              <a:cs typeface="Segoe Condensed"/>
            </a:endParaRPr>
          </a:p>
        </p:txBody>
      </p:sp>
    </p:spTree>
    <p:extLst>
      <p:ext uri="{BB962C8B-B14F-4D97-AF65-F5344CB8AC3E}">
        <p14:creationId xmlns:p14="http://schemas.microsoft.com/office/powerpoint/2010/main" val="2757599701"/>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OtherProblem_NarrowSidewalk_Slide11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3908" y="0"/>
            <a:ext cx="11430000" cy="6858000"/>
          </a:xfrm>
          <a:prstGeom prst="rect">
            <a:avLst/>
          </a:prstGeom>
        </p:spPr>
      </p:pic>
      <p:pic>
        <p:nvPicPr>
          <p:cNvPr id="6" name="Picture 5" descr="Slide42.jpg"/>
          <p:cNvPicPr>
            <a:picLocks noChangeAspect="1"/>
          </p:cNvPicPr>
          <p:nvPr/>
        </p:nvPicPr>
        <p:blipFill rotWithShape="1">
          <a:blip r:embed="rId4">
            <a:extLst>
              <a:ext uri="{28A0092B-C50C-407E-A947-70E740481C1C}">
                <a14:useLocalDpi xmlns:a14="http://schemas.microsoft.com/office/drawing/2010/main" val="0"/>
              </a:ext>
            </a:extLst>
          </a:blip>
          <a:srcRect l="12248" r="9359" b="21607"/>
          <a:stretch/>
        </p:blipFill>
        <p:spPr>
          <a:xfrm>
            <a:off x="-1" y="-9721"/>
            <a:ext cx="1828800" cy="1097281"/>
          </a:xfrm>
          <a:prstGeom prst="rect">
            <a:avLst/>
          </a:prstGeom>
          <a:ln>
            <a:solidFill>
              <a:schemeClr val="tx1"/>
            </a:solidFill>
          </a:ln>
        </p:spPr>
      </p:pic>
      <p:pic>
        <p:nvPicPr>
          <p:cNvPr id="7" name="Picture 6" descr="Slide109.jpg"/>
          <p:cNvPicPr>
            <a:picLocks noChangeAspect="1"/>
          </p:cNvPicPr>
          <p:nvPr/>
        </p:nvPicPr>
        <p:blipFill rotWithShape="1">
          <a:blip r:embed="rId5">
            <a:extLst>
              <a:ext uri="{28A0092B-C50C-407E-A947-70E740481C1C}">
                <a14:useLocalDpi xmlns:a14="http://schemas.microsoft.com/office/drawing/2010/main" val="0"/>
              </a:ext>
            </a:extLst>
          </a:blip>
          <a:srcRect l="10085" r="21204" b="31289"/>
          <a:stretch/>
        </p:blipFill>
        <p:spPr>
          <a:xfrm>
            <a:off x="1828799" y="-9721"/>
            <a:ext cx="1828800" cy="1097281"/>
          </a:xfrm>
          <a:prstGeom prst="rect">
            <a:avLst/>
          </a:prstGeom>
          <a:ln>
            <a:solidFill>
              <a:schemeClr val="tx1"/>
            </a:solidFill>
          </a:ln>
        </p:spPr>
      </p:pic>
      <p:pic>
        <p:nvPicPr>
          <p:cNvPr id="10" name="Picture 9" descr="Slide19.jpg"/>
          <p:cNvPicPr>
            <a:picLocks noChangeAspect="1"/>
          </p:cNvPicPr>
          <p:nvPr/>
        </p:nvPicPr>
        <p:blipFill rotWithShape="1">
          <a:blip r:embed="rId6">
            <a:extLst>
              <a:ext uri="{28A0092B-C50C-407E-A947-70E740481C1C}">
                <a14:useLocalDpi xmlns:a14="http://schemas.microsoft.com/office/drawing/2010/main" val="0"/>
              </a:ext>
            </a:extLst>
          </a:blip>
          <a:srcRect l="1" t="1" r="21358" b="22578"/>
          <a:stretch/>
        </p:blipFill>
        <p:spPr>
          <a:xfrm>
            <a:off x="3657599" y="7292"/>
            <a:ext cx="1828800" cy="1080268"/>
          </a:xfrm>
          <a:prstGeom prst="rect">
            <a:avLst/>
          </a:prstGeom>
          <a:ln>
            <a:solidFill>
              <a:schemeClr val="tx1"/>
            </a:solidFill>
          </a:ln>
        </p:spPr>
      </p:pic>
      <p:pic>
        <p:nvPicPr>
          <p:cNvPr id="11" name="Picture 10" descr="Slide17.jpg"/>
          <p:cNvPicPr>
            <a:picLocks noChangeAspect="1"/>
          </p:cNvPicPr>
          <p:nvPr/>
        </p:nvPicPr>
        <p:blipFill rotWithShape="1">
          <a:blip r:embed="rId7">
            <a:extLst>
              <a:ext uri="{28A0092B-C50C-407E-A947-70E740481C1C}">
                <a14:useLocalDpi xmlns:a14="http://schemas.microsoft.com/office/drawing/2010/main" val="0"/>
              </a:ext>
            </a:extLst>
          </a:blip>
          <a:srcRect l="13403" t="13402" r="11444" b="11444"/>
          <a:stretch/>
        </p:blipFill>
        <p:spPr>
          <a:xfrm>
            <a:off x="5486399" y="-9720"/>
            <a:ext cx="1828800" cy="1097280"/>
          </a:xfrm>
          <a:prstGeom prst="rect">
            <a:avLst/>
          </a:prstGeom>
          <a:ln>
            <a:solidFill>
              <a:schemeClr val="tx1"/>
            </a:solidFill>
          </a:ln>
          <a:effectLst/>
        </p:spPr>
      </p:pic>
      <p:pic>
        <p:nvPicPr>
          <p:cNvPr id="12" name="Picture 11" descr="OtherProblem_NarrowSidewalk_Slide110.jpg"/>
          <p:cNvPicPr>
            <a:picLocks noChangeAspect="1"/>
          </p:cNvPicPr>
          <p:nvPr/>
        </p:nvPicPr>
        <p:blipFill rotWithShape="1">
          <a:blip r:embed="rId3">
            <a:extLst>
              <a:ext uri="{28A0092B-C50C-407E-A947-70E740481C1C}">
                <a14:useLocalDpi xmlns:a14="http://schemas.microsoft.com/office/drawing/2010/main" val="0"/>
              </a:ext>
            </a:extLst>
          </a:blip>
          <a:srcRect l="17071" t="7681" r="5218" b="14608"/>
          <a:stretch/>
        </p:blipFill>
        <p:spPr>
          <a:xfrm>
            <a:off x="7315200" y="-9720"/>
            <a:ext cx="1828799" cy="1097280"/>
          </a:xfrm>
          <a:prstGeom prst="rect">
            <a:avLst/>
          </a:prstGeom>
          <a:ln>
            <a:solidFill>
              <a:schemeClr val="tx1"/>
            </a:solidFill>
          </a:ln>
        </p:spPr>
      </p:pic>
      <p:sp>
        <p:nvSpPr>
          <p:cNvPr id="19" name="Rectangle 18"/>
          <p:cNvSpPr/>
          <p:nvPr/>
        </p:nvSpPr>
        <p:spPr>
          <a:xfrm>
            <a:off x="-4" y="222922"/>
            <a:ext cx="7315202" cy="864638"/>
          </a:xfrm>
          <a:prstGeom prst="rect">
            <a:avLst/>
          </a:prstGeom>
          <a:solidFill>
            <a:srgbClr val="000000">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5" name="Straight Arrow Connector 4"/>
          <p:cNvCxnSpPr/>
          <p:nvPr/>
        </p:nvCxnSpPr>
        <p:spPr>
          <a:xfrm>
            <a:off x="4251900" y="3437626"/>
            <a:ext cx="759267" cy="345144"/>
          </a:xfrm>
          <a:prstGeom prst="straightConnector1">
            <a:avLst/>
          </a:prstGeom>
          <a:ln w="38100" cmpd="sng">
            <a:solidFill>
              <a:srgbClr val="FFFFFF"/>
            </a:solidFill>
            <a:tailEnd type="arrow"/>
          </a:ln>
        </p:spPr>
        <p:style>
          <a:lnRef idx="2">
            <a:schemeClr val="accent1"/>
          </a:lnRef>
          <a:fillRef idx="0">
            <a:schemeClr val="accent1"/>
          </a:fillRef>
          <a:effectRef idx="1">
            <a:schemeClr val="accent1"/>
          </a:effectRef>
          <a:fontRef idx="minor">
            <a:schemeClr val="tx1"/>
          </a:fontRef>
        </p:style>
      </p:cxnSp>
      <p:sp>
        <p:nvSpPr>
          <p:cNvPr id="20" name="Rectangle 19"/>
          <p:cNvSpPr/>
          <p:nvPr/>
        </p:nvSpPr>
        <p:spPr>
          <a:xfrm>
            <a:off x="276097" y="2733535"/>
            <a:ext cx="3975804" cy="923717"/>
          </a:xfrm>
          <a:prstGeom prst="rect">
            <a:avLst/>
          </a:prstGeom>
          <a:solidFill>
            <a:schemeClr val="bg1">
              <a:alpha val="70000"/>
            </a:schemeClr>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2400" dirty="0" smtClean="0">
                <a:solidFill>
                  <a:schemeClr val="tx1"/>
                </a:solidFill>
                <a:latin typeface="Segoe UI Light"/>
                <a:cs typeface="Segoe UI Light"/>
              </a:rPr>
              <a:t>Two curb ramps positioned too close to each other</a:t>
            </a:r>
            <a:endParaRPr lang="en-US" sz="2400" dirty="0">
              <a:solidFill>
                <a:schemeClr val="tx1"/>
              </a:solidFill>
              <a:latin typeface="Segoe UI Light"/>
              <a:cs typeface="Segoe UI Light"/>
            </a:endParaRPr>
          </a:p>
        </p:txBody>
      </p:sp>
      <p:sp>
        <p:nvSpPr>
          <p:cNvPr id="21" name="Rectangle 20"/>
          <p:cNvSpPr/>
          <p:nvPr/>
        </p:nvSpPr>
        <p:spPr>
          <a:xfrm>
            <a:off x="-1012738" y="5399716"/>
            <a:ext cx="2580087" cy="733778"/>
          </a:xfrm>
          <a:prstGeom prst="rect">
            <a:avLst/>
          </a:prstGeom>
          <a:solidFill>
            <a:srgbClr val="000000">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lIns="182880" rIns="182880" rtlCol="0" anchor="ctr"/>
          <a:lstStyle/>
          <a:p>
            <a:pPr algn="r"/>
            <a:r>
              <a:rPr lang="en-US" sz="2800" dirty="0" smtClean="0">
                <a:latin typeface="Segoe UI Light"/>
                <a:cs typeface="Segoe UI Light"/>
              </a:rPr>
              <a:t>Other</a:t>
            </a:r>
            <a:endParaRPr lang="en-US" sz="2800" dirty="0">
              <a:latin typeface="Segoe UI Light"/>
              <a:cs typeface="Segoe UI Light"/>
            </a:endParaRPr>
          </a:p>
        </p:txBody>
      </p:sp>
      <p:sp>
        <p:nvSpPr>
          <p:cNvPr id="13" name="Rectangle 12"/>
          <p:cNvSpPr/>
          <p:nvPr/>
        </p:nvSpPr>
        <p:spPr>
          <a:xfrm>
            <a:off x="0" y="-9721"/>
            <a:ext cx="1828799" cy="232643"/>
          </a:xfrm>
          <a:prstGeom prst="rect">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latin typeface="Segoe Condensed"/>
                <a:cs typeface="Segoe Condensed"/>
              </a:rPr>
              <a:t>Missing Curb Ramp</a:t>
            </a:r>
            <a:endParaRPr lang="en-US" dirty="0">
              <a:latin typeface="Segoe Condensed"/>
              <a:cs typeface="Segoe Condensed"/>
            </a:endParaRPr>
          </a:p>
        </p:txBody>
      </p:sp>
      <p:sp>
        <p:nvSpPr>
          <p:cNvPr id="14" name="Rectangle 13"/>
          <p:cNvSpPr/>
          <p:nvPr/>
        </p:nvSpPr>
        <p:spPr>
          <a:xfrm>
            <a:off x="1828799" y="-9721"/>
            <a:ext cx="1828799" cy="232643"/>
          </a:xfrm>
          <a:prstGeom prst="rect">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latin typeface="Segoe Condensed"/>
                <a:cs typeface="Segoe Condensed"/>
              </a:rPr>
              <a:t>Object in Path</a:t>
            </a:r>
            <a:endParaRPr lang="en-US" dirty="0">
              <a:latin typeface="Segoe Condensed"/>
              <a:cs typeface="Segoe Condensed"/>
            </a:endParaRPr>
          </a:p>
        </p:txBody>
      </p:sp>
      <p:sp>
        <p:nvSpPr>
          <p:cNvPr id="15" name="Rectangle 14"/>
          <p:cNvSpPr/>
          <p:nvPr/>
        </p:nvSpPr>
        <p:spPr>
          <a:xfrm>
            <a:off x="3657600" y="-9721"/>
            <a:ext cx="1828799" cy="232643"/>
          </a:xfrm>
          <a:prstGeom prst="rect">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latin typeface="Segoe Condensed"/>
                <a:cs typeface="Segoe Condensed"/>
              </a:rPr>
              <a:t>Surface Problem</a:t>
            </a:r>
            <a:endParaRPr lang="en-US" dirty="0">
              <a:latin typeface="Segoe Condensed"/>
              <a:cs typeface="Segoe Condensed"/>
            </a:endParaRPr>
          </a:p>
        </p:txBody>
      </p:sp>
      <p:sp>
        <p:nvSpPr>
          <p:cNvPr id="17" name="Rectangle 16"/>
          <p:cNvSpPr/>
          <p:nvPr/>
        </p:nvSpPr>
        <p:spPr>
          <a:xfrm>
            <a:off x="7315198" y="-9721"/>
            <a:ext cx="1828799" cy="232643"/>
          </a:xfrm>
          <a:prstGeom prst="rect">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latin typeface="Segoe Condensed"/>
                <a:cs typeface="Segoe Condensed"/>
              </a:rPr>
              <a:t>Other</a:t>
            </a:r>
            <a:endParaRPr lang="en-US" dirty="0">
              <a:latin typeface="Segoe Condensed"/>
              <a:cs typeface="Segoe Condensed"/>
            </a:endParaRPr>
          </a:p>
        </p:txBody>
      </p:sp>
      <p:sp>
        <p:nvSpPr>
          <p:cNvPr id="16" name="Rectangle 15"/>
          <p:cNvSpPr/>
          <p:nvPr/>
        </p:nvSpPr>
        <p:spPr>
          <a:xfrm>
            <a:off x="5486399" y="-9721"/>
            <a:ext cx="1828799" cy="232643"/>
          </a:xfrm>
          <a:prstGeom prst="rect">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latin typeface="Segoe Condensed"/>
                <a:cs typeface="Segoe Condensed"/>
              </a:rPr>
              <a:t>Ending Sidewalk</a:t>
            </a:r>
            <a:endParaRPr lang="en-US" dirty="0">
              <a:latin typeface="Segoe Condensed"/>
              <a:cs typeface="Segoe Condensed"/>
            </a:endParaRPr>
          </a:p>
        </p:txBody>
      </p:sp>
    </p:spTree>
    <p:extLst>
      <p:ext uri="{BB962C8B-B14F-4D97-AF65-F5344CB8AC3E}">
        <p14:creationId xmlns:p14="http://schemas.microsoft.com/office/powerpoint/2010/main" val="1713452188"/>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srcRect t="7851" b="7851"/>
          <a:stretch>
            <a:fillRect/>
          </a:stretch>
        </p:blipFill>
        <p:spPr>
          <a:xfrm>
            <a:off x="-3634567" y="1199759"/>
            <a:ext cx="3294923" cy="2046929"/>
          </a:xfrm>
          <a:ln>
            <a:solidFill>
              <a:srgbClr val="000000"/>
            </a:solidFill>
          </a:ln>
        </p:spPr>
      </p:pic>
      <p:pic>
        <p:nvPicPr>
          <p:cNvPr id="5" name="Picture 4"/>
          <p:cNvPicPr>
            <a:picLocks noChangeAspect="1"/>
          </p:cNvPicPr>
          <p:nvPr/>
        </p:nvPicPr>
        <p:blipFill>
          <a:blip r:embed="rId4"/>
          <a:stretch>
            <a:fillRect/>
          </a:stretch>
        </p:blipFill>
        <p:spPr>
          <a:xfrm>
            <a:off x="3195258" y="4236252"/>
            <a:ext cx="2646916" cy="1332370"/>
          </a:xfrm>
          <a:prstGeom prst="rect">
            <a:avLst/>
          </a:prstGeom>
        </p:spPr>
      </p:pic>
      <p:pic>
        <p:nvPicPr>
          <p:cNvPr id="6" name="Picture 5"/>
          <p:cNvPicPr>
            <a:picLocks noChangeAspect="1"/>
          </p:cNvPicPr>
          <p:nvPr/>
        </p:nvPicPr>
        <p:blipFill>
          <a:blip r:embed="rId5"/>
          <a:stretch>
            <a:fillRect/>
          </a:stretch>
        </p:blipFill>
        <p:spPr>
          <a:xfrm>
            <a:off x="3033539" y="1387370"/>
            <a:ext cx="2970354" cy="2970354"/>
          </a:xfrm>
          <a:prstGeom prst="rect">
            <a:avLst/>
          </a:prstGeom>
        </p:spPr>
      </p:pic>
      <p:pic>
        <p:nvPicPr>
          <p:cNvPr id="3" name="Picture 2"/>
          <p:cNvPicPr>
            <a:picLocks noChangeAspect="1"/>
          </p:cNvPicPr>
          <p:nvPr/>
        </p:nvPicPr>
        <p:blipFill>
          <a:blip r:embed="rId6"/>
          <a:stretch>
            <a:fillRect/>
          </a:stretch>
        </p:blipFill>
        <p:spPr>
          <a:xfrm>
            <a:off x="-3634567" y="3479890"/>
            <a:ext cx="2220479" cy="1471067"/>
          </a:xfrm>
          <a:prstGeom prst="rect">
            <a:avLst/>
          </a:prstGeom>
          <a:ln>
            <a:solidFill>
              <a:schemeClr val="tx1"/>
            </a:solidFill>
          </a:ln>
        </p:spPr>
      </p:pic>
      <p:pic>
        <p:nvPicPr>
          <p:cNvPr id="8" name="Picture 7" descr="Slide34.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186824" y="4102320"/>
            <a:ext cx="1371600" cy="822960"/>
          </a:xfrm>
          <a:prstGeom prst="rect">
            <a:avLst/>
          </a:prstGeom>
          <a:ln>
            <a:solidFill>
              <a:srgbClr val="000000"/>
            </a:solidFill>
          </a:ln>
        </p:spPr>
      </p:pic>
      <p:pic>
        <p:nvPicPr>
          <p:cNvPr id="13" name="Picture 12" descr="Slide133.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186824" y="2049587"/>
            <a:ext cx="1371600" cy="822960"/>
          </a:xfrm>
          <a:prstGeom prst="rect">
            <a:avLst/>
          </a:prstGeom>
          <a:ln>
            <a:solidFill>
              <a:srgbClr val="000000"/>
            </a:solidFill>
          </a:ln>
        </p:spPr>
      </p:pic>
      <p:pic>
        <p:nvPicPr>
          <p:cNvPr id="15" name="Picture 14" descr="Slide56.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186824" y="3075953"/>
            <a:ext cx="1371600" cy="822960"/>
          </a:xfrm>
          <a:prstGeom prst="rect">
            <a:avLst/>
          </a:prstGeom>
          <a:ln>
            <a:solidFill>
              <a:srgbClr val="000000"/>
            </a:solidFill>
          </a:ln>
        </p:spPr>
      </p:pic>
      <p:pic>
        <p:nvPicPr>
          <p:cNvPr id="16" name="Picture 15" descr="Slide46.jp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501024" y="5109811"/>
            <a:ext cx="1371600" cy="822960"/>
          </a:xfrm>
          <a:prstGeom prst="rect">
            <a:avLst/>
          </a:prstGeom>
          <a:ln>
            <a:solidFill>
              <a:srgbClr val="000000"/>
            </a:solidFill>
          </a:ln>
        </p:spPr>
      </p:pic>
      <p:pic>
        <p:nvPicPr>
          <p:cNvPr id="17" name="Picture 16"/>
          <p:cNvPicPr>
            <a:picLocks noChangeAspect="1"/>
          </p:cNvPicPr>
          <p:nvPr/>
        </p:nvPicPr>
        <p:blipFill>
          <a:blip r:embed="rId11">
            <a:extLst>
              <a:ext uri="{BEBA8EAE-BF5A-486C-A8C5-ECC9F3942E4B}">
                <a14:imgProps xmlns:a14="http://schemas.microsoft.com/office/drawing/2010/main">
                  <a14:imgLayer r:embed="rId12">
                    <a14:imgEffect>
                      <a14:backgroundRemoval t="10000" b="90000" l="10000" r="90000"/>
                    </a14:imgEffect>
                  </a14:imgLayer>
                </a14:imgProps>
              </a:ext>
            </a:extLst>
          </a:blip>
          <a:stretch>
            <a:fillRect/>
          </a:stretch>
        </p:blipFill>
        <p:spPr>
          <a:xfrm>
            <a:off x="-2510028" y="5297341"/>
            <a:ext cx="969403" cy="982444"/>
          </a:xfrm>
          <a:prstGeom prst="rect">
            <a:avLst/>
          </a:prstGeom>
        </p:spPr>
      </p:pic>
    </p:spTree>
    <p:extLst>
      <p:ext uri="{BB962C8B-B14F-4D97-AF65-F5344CB8AC3E}">
        <p14:creationId xmlns:p14="http://schemas.microsoft.com/office/powerpoint/2010/main" val="622852425"/>
      </p:ext>
    </p:extLst>
  </p:cSld>
  <p:clrMapOvr>
    <a:masterClrMapping/>
  </p:clrMapOvr>
  <mc:AlternateContent xmlns:mc="http://schemas.openxmlformats.org/markup-compatibility/2006" xmlns:p14="http://schemas.microsoft.com/office/powerpoint/2010/main">
    <mc:Choice Requires="p14">
      <p:transition spd="slow" p14:dur="2000" advTm="500"/>
    </mc:Choice>
    <mc:Fallback xmlns="">
      <p:transition xmlns:p14="http://schemas.microsoft.com/office/powerpoint/2010/main" spd="slow" advTm="500"/>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srcRect t="7851" b="7851"/>
          <a:stretch>
            <a:fillRect/>
          </a:stretch>
        </p:blipFill>
        <p:spPr>
          <a:xfrm>
            <a:off x="-3634567" y="1199759"/>
            <a:ext cx="3294923" cy="2046929"/>
          </a:xfrm>
          <a:ln>
            <a:solidFill>
              <a:srgbClr val="000000"/>
            </a:solidFill>
          </a:ln>
        </p:spPr>
      </p:pic>
      <p:pic>
        <p:nvPicPr>
          <p:cNvPr id="5" name="Picture 4"/>
          <p:cNvPicPr>
            <a:picLocks noChangeAspect="1"/>
          </p:cNvPicPr>
          <p:nvPr/>
        </p:nvPicPr>
        <p:blipFill>
          <a:blip r:embed="rId4"/>
          <a:stretch>
            <a:fillRect/>
          </a:stretch>
        </p:blipFill>
        <p:spPr>
          <a:xfrm>
            <a:off x="3195258" y="4236252"/>
            <a:ext cx="2646916" cy="1332370"/>
          </a:xfrm>
          <a:prstGeom prst="rect">
            <a:avLst/>
          </a:prstGeom>
        </p:spPr>
      </p:pic>
      <p:pic>
        <p:nvPicPr>
          <p:cNvPr id="6" name="Picture 5"/>
          <p:cNvPicPr>
            <a:picLocks noChangeAspect="1"/>
          </p:cNvPicPr>
          <p:nvPr/>
        </p:nvPicPr>
        <p:blipFill>
          <a:blip r:embed="rId5"/>
          <a:stretch>
            <a:fillRect/>
          </a:stretch>
        </p:blipFill>
        <p:spPr>
          <a:xfrm>
            <a:off x="3033539" y="1387370"/>
            <a:ext cx="2970354" cy="2970354"/>
          </a:xfrm>
          <a:prstGeom prst="rect">
            <a:avLst/>
          </a:prstGeom>
        </p:spPr>
      </p:pic>
      <p:pic>
        <p:nvPicPr>
          <p:cNvPr id="3" name="Picture 2"/>
          <p:cNvPicPr>
            <a:picLocks noChangeAspect="1"/>
          </p:cNvPicPr>
          <p:nvPr/>
        </p:nvPicPr>
        <p:blipFill>
          <a:blip r:embed="rId6"/>
          <a:stretch>
            <a:fillRect/>
          </a:stretch>
        </p:blipFill>
        <p:spPr>
          <a:xfrm>
            <a:off x="-3634567" y="3479890"/>
            <a:ext cx="2220479" cy="1471067"/>
          </a:xfrm>
          <a:prstGeom prst="rect">
            <a:avLst/>
          </a:prstGeom>
          <a:ln>
            <a:solidFill>
              <a:schemeClr val="tx1"/>
            </a:solidFill>
          </a:ln>
        </p:spPr>
      </p:pic>
      <p:pic>
        <p:nvPicPr>
          <p:cNvPr id="8" name="Picture 7" descr="Slide34.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186824" y="4102320"/>
            <a:ext cx="1371600" cy="822960"/>
          </a:xfrm>
          <a:prstGeom prst="rect">
            <a:avLst/>
          </a:prstGeom>
          <a:ln>
            <a:solidFill>
              <a:srgbClr val="000000"/>
            </a:solidFill>
          </a:ln>
        </p:spPr>
      </p:pic>
      <p:pic>
        <p:nvPicPr>
          <p:cNvPr id="13" name="Picture 12" descr="Slide133.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186824" y="2049587"/>
            <a:ext cx="1371600" cy="822960"/>
          </a:xfrm>
          <a:prstGeom prst="rect">
            <a:avLst/>
          </a:prstGeom>
          <a:ln>
            <a:solidFill>
              <a:srgbClr val="000000"/>
            </a:solidFill>
          </a:ln>
        </p:spPr>
      </p:pic>
      <p:pic>
        <p:nvPicPr>
          <p:cNvPr id="15" name="Picture 14" descr="Slide56.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186824" y="3075953"/>
            <a:ext cx="1371600" cy="822960"/>
          </a:xfrm>
          <a:prstGeom prst="rect">
            <a:avLst/>
          </a:prstGeom>
          <a:ln>
            <a:solidFill>
              <a:srgbClr val="000000"/>
            </a:solidFill>
          </a:ln>
        </p:spPr>
      </p:pic>
      <p:pic>
        <p:nvPicPr>
          <p:cNvPr id="16" name="Picture 15" descr="Slide46.jp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501024" y="5109811"/>
            <a:ext cx="1371600" cy="822960"/>
          </a:xfrm>
          <a:prstGeom prst="rect">
            <a:avLst/>
          </a:prstGeom>
          <a:ln>
            <a:solidFill>
              <a:srgbClr val="000000"/>
            </a:solidFill>
          </a:ln>
        </p:spPr>
      </p:pic>
      <p:pic>
        <p:nvPicPr>
          <p:cNvPr id="17" name="Picture 16"/>
          <p:cNvPicPr>
            <a:picLocks noChangeAspect="1"/>
          </p:cNvPicPr>
          <p:nvPr/>
        </p:nvPicPr>
        <p:blipFill>
          <a:blip r:embed="rId11">
            <a:extLst>
              <a:ext uri="{BEBA8EAE-BF5A-486C-A8C5-ECC9F3942E4B}">
                <a14:imgProps xmlns:a14="http://schemas.microsoft.com/office/drawing/2010/main">
                  <a14:imgLayer r:embed="rId12">
                    <a14:imgEffect>
                      <a14:backgroundRemoval t="10000" b="90000" l="10000" r="90000"/>
                    </a14:imgEffect>
                  </a14:imgLayer>
                </a14:imgProps>
              </a:ext>
            </a:extLst>
          </a:blip>
          <a:stretch>
            <a:fillRect/>
          </a:stretch>
        </p:blipFill>
        <p:spPr>
          <a:xfrm>
            <a:off x="-2510028" y="5297341"/>
            <a:ext cx="969403" cy="982444"/>
          </a:xfrm>
          <a:prstGeom prst="rect">
            <a:avLst/>
          </a:prstGeom>
        </p:spPr>
      </p:pic>
      <p:sp>
        <p:nvSpPr>
          <p:cNvPr id="2" name="Rectangle 1"/>
          <p:cNvSpPr/>
          <p:nvPr/>
        </p:nvSpPr>
        <p:spPr>
          <a:xfrm>
            <a:off x="0" y="0"/>
            <a:ext cx="9144000" cy="6858000"/>
          </a:xfrm>
          <a:prstGeom prst="rect">
            <a:avLst/>
          </a:prstGeom>
          <a:solidFill>
            <a:srgbClr val="000000">
              <a:alpha val="8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527173" y="2736503"/>
            <a:ext cx="8089654" cy="1384995"/>
          </a:xfrm>
          <a:prstGeom prst="rect">
            <a:avLst/>
          </a:prstGeom>
          <a:noFill/>
        </p:spPr>
        <p:txBody>
          <a:bodyPr wrap="square" rtlCol="0">
            <a:spAutoFit/>
          </a:bodyPr>
          <a:lstStyle/>
          <a:p>
            <a:r>
              <a:rPr lang="en-US" sz="2800" dirty="0" smtClean="0">
                <a:solidFill>
                  <a:srgbClr val="FFFFFF"/>
                </a:solidFill>
                <a:latin typeface="Segoe UI Semibold"/>
                <a:cs typeface="Segoe UI Semibold"/>
              </a:rPr>
              <a:t>Amazon Mechanical Turk </a:t>
            </a:r>
            <a:r>
              <a:rPr lang="en-US" sz="2800" dirty="0" smtClean="0">
                <a:solidFill>
                  <a:srgbClr val="FFFFFF"/>
                </a:solidFill>
                <a:latin typeface="Segoe UI Light"/>
                <a:cs typeface="Segoe UI Light"/>
              </a:rPr>
              <a:t>is an online labor market where </a:t>
            </a:r>
            <a:r>
              <a:rPr lang="en-US" sz="2800" dirty="0" smtClean="0">
                <a:solidFill>
                  <a:srgbClr val="FFFFFF"/>
                </a:solidFill>
                <a:latin typeface="Segoe UI Semibold"/>
                <a:cs typeface="Segoe UI Semibold"/>
              </a:rPr>
              <a:t>you can hire workers to complete </a:t>
            </a:r>
            <a:br>
              <a:rPr lang="en-US" sz="2800" dirty="0" smtClean="0">
                <a:solidFill>
                  <a:srgbClr val="FFFFFF"/>
                </a:solidFill>
                <a:latin typeface="Segoe UI Semibold"/>
                <a:cs typeface="Segoe UI Semibold"/>
              </a:rPr>
            </a:br>
            <a:r>
              <a:rPr lang="en-US" sz="2800" dirty="0" smtClean="0">
                <a:solidFill>
                  <a:srgbClr val="FFFFFF"/>
                </a:solidFill>
                <a:latin typeface="Segoe UI Semibold"/>
                <a:cs typeface="Segoe UI Semibold"/>
              </a:rPr>
              <a:t>small tasks</a:t>
            </a:r>
            <a:endParaRPr lang="en-US" sz="2800" dirty="0">
              <a:solidFill>
                <a:srgbClr val="FFFFFF"/>
              </a:solidFill>
              <a:latin typeface="Segoe UI Semibold"/>
              <a:cs typeface="Segoe UI Semibold"/>
            </a:endParaRPr>
          </a:p>
        </p:txBody>
      </p:sp>
    </p:spTree>
    <p:extLst>
      <p:ext uri="{BB962C8B-B14F-4D97-AF65-F5344CB8AC3E}">
        <p14:creationId xmlns:p14="http://schemas.microsoft.com/office/powerpoint/2010/main" val="1252486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146" name="Picture 2" descr="C:\Users\jonf\Dropbox\ProjectSidewalk\CHI Presentation\Images\Turkers\THE-PEOPLE.jpg"/>
          <p:cNvPicPr>
            <a:picLocks noChangeAspect="1" noChangeArrowheads="1"/>
          </p:cNvPicPr>
          <p:nvPr/>
        </p:nvPicPr>
        <p:blipFill rotWithShape="1">
          <a:blip r:embed="rId3">
            <a:extLst>
              <a:ext uri="{28A0092B-C50C-407E-A947-70E740481C1C}">
                <a14:useLocalDpi xmlns:a14="http://schemas.microsoft.com/office/drawing/2010/main" val="0"/>
              </a:ext>
            </a:extLst>
          </a:blip>
          <a:srcRect r="54630"/>
          <a:stretch/>
        </p:blipFill>
        <p:spPr bwMode="auto">
          <a:xfrm>
            <a:off x="6032500" y="0"/>
            <a:ext cx="31115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C:\Users\jonf\Dropbox\ProjectSidewalk\CHI Presentation\Images\2013_04_18-KotaroLabeling\IMG_0603.JPG"/>
          <p:cNvPicPr>
            <a:picLocks noChangeAspect="1" noChangeArrowheads="1"/>
          </p:cNvPicPr>
          <p:nvPr/>
        </p:nvPicPr>
        <p:blipFill rotWithShape="1">
          <a:blip r:embed="rId4">
            <a:extLst>
              <a:ext uri="{28A0092B-C50C-407E-A947-70E740481C1C}">
                <a14:useLocalDpi xmlns:a14="http://schemas.microsoft.com/office/drawing/2010/main" val="0"/>
              </a:ext>
            </a:extLst>
          </a:blip>
          <a:srcRect t="14687" r="15789" b="29229"/>
          <a:stretch/>
        </p:blipFill>
        <p:spPr bwMode="auto">
          <a:xfrm rot="5400000">
            <a:off x="-1906523" y="1906526"/>
            <a:ext cx="6858000" cy="304495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WiP_TaskScene1.png"/>
          <p:cNvPicPr>
            <a:picLocks noChangeAspect="1"/>
          </p:cNvPicPr>
          <p:nvPr/>
        </p:nvPicPr>
        <p:blipFill rotWithShape="1">
          <a:blip r:embed="rId5">
            <a:extLst>
              <a:ext uri="{28A0092B-C50C-407E-A947-70E740481C1C}">
                <a14:useLocalDpi xmlns:a14="http://schemas.microsoft.com/office/drawing/2010/main" val="0"/>
              </a:ext>
            </a:extLst>
          </a:blip>
          <a:srcRect l="46218" r="28898"/>
          <a:stretch/>
        </p:blipFill>
        <p:spPr>
          <a:xfrm>
            <a:off x="3044953" y="-1"/>
            <a:ext cx="3044952" cy="6858000"/>
          </a:xfrm>
          <a:prstGeom prst="rect">
            <a:avLst/>
          </a:prstGeom>
        </p:spPr>
      </p:pic>
      <p:sp>
        <p:nvSpPr>
          <p:cNvPr id="9" name="Rectangle 8"/>
          <p:cNvSpPr/>
          <p:nvPr/>
        </p:nvSpPr>
        <p:spPr>
          <a:xfrm>
            <a:off x="0" y="0"/>
            <a:ext cx="9144000" cy="6858000"/>
          </a:xfrm>
          <a:prstGeom prst="rect">
            <a:avLst/>
          </a:prstGeom>
          <a:solidFill>
            <a:schemeClr val="tx1">
              <a:alpha val="8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0" tIns="45720" rIns="914400" bIns="45720" numCol="1" spcCol="0" rtlCol="0" fromWordArt="0" anchor="ctr" anchorCtr="0" forceAA="0" compatLnSpc="1">
            <a:prstTxWarp prst="textNoShape">
              <a:avLst/>
            </a:prstTxWarp>
            <a:noAutofit/>
          </a:bodyPr>
          <a:lstStyle/>
          <a:p>
            <a:endParaRPr lang="en-US" sz="2800" dirty="0">
              <a:solidFill>
                <a:prstClr val="white"/>
              </a:solidFill>
              <a:latin typeface="Segoe UI Light"/>
              <a:cs typeface="Segoe UI Light"/>
            </a:endParaRPr>
          </a:p>
        </p:txBody>
      </p:sp>
      <p:sp>
        <p:nvSpPr>
          <p:cNvPr id="12" name="TextBox 11"/>
          <p:cNvSpPr txBox="1"/>
          <p:nvPr/>
        </p:nvSpPr>
        <p:spPr>
          <a:xfrm>
            <a:off x="860189" y="734621"/>
            <a:ext cx="4717407" cy="707886"/>
          </a:xfrm>
          <a:prstGeom prst="rect">
            <a:avLst/>
          </a:prstGeom>
          <a:noFill/>
        </p:spPr>
        <p:txBody>
          <a:bodyPr wrap="none" rtlCol="0">
            <a:spAutoFit/>
          </a:bodyPr>
          <a:lstStyle/>
          <a:p>
            <a:r>
              <a:rPr lang="en-US" sz="4000" dirty="0" smtClean="0">
                <a:solidFill>
                  <a:schemeClr val="bg1"/>
                </a:solidFill>
                <a:latin typeface="Segoe UI Semibold"/>
                <a:cs typeface="Segoe UI Semibold"/>
              </a:rPr>
              <a:t>Research Questions</a:t>
            </a:r>
          </a:p>
        </p:txBody>
      </p:sp>
      <p:sp>
        <p:nvSpPr>
          <p:cNvPr id="3" name="TextBox 2"/>
          <p:cNvSpPr txBox="1"/>
          <p:nvPr/>
        </p:nvSpPr>
        <p:spPr>
          <a:xfrm>
            <a:off x="860189" y="1794054"/>
            <a:ext cx="7408933" cy="1815882"/>
          </a:xfrm>
          <a:prstGeom prst="rect">
            <a:avLst/>
          </a:prstGeom>
          <a:noFill/>
        </p:spPr>
        <p:txBody>
          <a:bodyPr wrap="square" rtlCol="0">
            <a:spAutoFit/>
          </a:bodyPr>
          <a:lstStyle/>
          <a:p>
            <a:r>
              <a:rPr lang="en-US" sz="2800" dirty="0">
                <a:solidFill>
                  <a:prstClr val="white"/>
                </a:solidFill>
                <a:latin typeface="Segoe UI Light"/>
                <a:cs typeface="Segoe UI Light"/>
              </a:rPr>
              <a:t>Can </a:t>
            </a:r>
            <a:r>
              <a:rPr lang="en-US" sz="2800" dirty="0">
                <a:solidFill>
                  <a:prstClr val="white"/>
                </a:solidFill>
                <a:latin typeface="Segoe UI Semibold"/>
                <a:cs typeface="Segoe UI Semibold"/>
              </a:rPr>
              <a:t>motivated workers </a:t>
            </a:r>
            <a:r>
              <a:rPr lang="en-US" sz="2800" dirty="0">
                <a:solidFill>
                  <a:prstClr val="white"/>
                </a:solidFill>
                <a:latin typeface="Segoe UI Light"/>
                <a:cs typeface="Segoe UI Light"/>
              </a:rPr>
              <a:t>identify sidewalk accessibility problems using </a:t>
            </a:r>
            <a:r>
              <a:rPr lang="en-US" sz="2800" dirty="0">
                <a:solidFill>
                  <a:prstClr val="white"/>
                </a:solidFill>
                <a:latin typeface="Segoe UI Semibold"/>
                <a:cs typeface="Segoe UI Semibold"/>
              </a:rPr>
              <a:t>Street View</a:t>
            </a:r>
            <a:r>
              <a:rPr lang="en-US" sz="2800" dirty="0">
                <a:solidFill>
                  <a:prstClr val="white"/>
                </a:solidFill>
                <a:latin typeface="Segoe UI Light"/>
                <a:cs typeface="Segoe UI Light"/>
              </a:rPr>
              <a:t>?</a:t>
            </a:r>
          </a:p>
          <a:p>
            <a:endParaRPr lang="en-US" sz="2800" dirty="0">
              <a:solidFill>
                <a:prstClr val="white"/>
              </a:solidFill>
              <a:latin typeface="Segoe UI Light"/>
              <a:cs typeface="Segoe UI Light"/>
            </a:endParaRPr>
          </a:p>
          <a:p>
            <a:r>
              <a:rPr lang="en-US" sz="2800" dirty="0">
                <a:solidFill>
                  <a:prstClr val="white"/>
                </a:solidFill>
                <a:latin typeface="Segoe UI Light"/>
                <a:cs typeface="Segoe UI Light"/>
              </a:rPr>
              <a:t>Can </a:t>
            </a:r>
            <a:r>
              <a:rPr lang="en-US" sz="2800" dirty="0">
                <a:solidFill>
                  <a:prstClr val="white"/>
                </a:solidFill>
                <a:latin typeface="Segoe UI Semibold"/>
                <a:cs typeface="Segoe UI Semibold"/>
              </a:rPr>
              <a:t>crowd workers </a:t>
            </a:r>
            <a:r>
              <a:rPr lang="en-US" sz="2800" dirty="0">
                <a:solidFill>
                  <a:prstClr val="white"/>
                </a:solidFill>
                <a:latin typeface="Segoe UI Light"/>
                <a:cs typeface="Segoe UI Light"/>
              </a:rPr>
              <a:t>perform this task</a:t>
            </a:r>
            <a:r>
              <a:rPr lang="en-US" sz="2800" dirty="0" smtClean="0">
                <a:solidFill>
                  <a:prstClr val="white"/>
                </a:solidFill>
                <a:latin typeface="Segoe UI Light"/>
                <a:cs typeface="Segoe UI Light"/>
              </a:rPr>
              <a:t>?</a:t>
            </a:r>
            <a:endParaRPr lang="en-US" sz="2800" dirty="0">
              <a:solidFill>
                <a:prstClr val="white"/>
              </a:solidFill>
              <a:latin typeface="Segoe UI Light"/>
              <a:cs typeface="Segoe UI Light"/>
            </a:endParaRPr>
          </a:p>
        </p:txBody>
      </p:sp>
    </p:spTree>
    <p:extLst>
      <p:ext uri="{BB962C8B-B14F-4D97-AF65-F5344CB8AC3E}">
        <p14:creationId xmlns:p14="http://schemas.microsoft.com/office/powerpoint/2010/main" val="926513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146" name="Picture 2" descr="C:\Users\jonf\Dropbox\ProjectSidewalk\CHI Presentation\Images\Turkers\THE-PEOPLE.jpg"/>
          <p:cNvPicPr>
            <a:picLocks noChangeAspect="1" noChangeArrowheads="1"/>
          </p:cNvPicPr>
          <p:nvPr/>
        </p:nvPicPr>
        <p:blipFill rotWithShape="1">
          <a:blip r:embed="rId3">
            <a:extLst>
              <a:ext uri="{28A0092B-C50C-407E-A947-70E740481C1C}">
                <a14:useLocalDpi xmlns:a14="http://schemas.microsoft.com/office/drawing/2010/main" val="0"/>
              </a:ext>
            </a:extLst>
          </a:blip>
          <a:srcRect r="54630"/>
          <a:stretch/>
        </p:blipFill>
        <p:spPr bwMode="auto">
          <a:xfrm>
            <a:off x="6032500" y="0"/>
            <a:ext cx="31115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C:\Users\jonf\Dropbox\ProjectSidewalk\CHI Presentation\Images\2013_04_18-KotaroLabeling\IMG_0603.JPG"/>
          <p:cNvPicPr>
            <a:picLocks noChangeAspect="1" noChangeArrowheads="1"/>
          </p:cNvPicPr>
          <p:nvPr/>
        </p:nvPicPr>
        <p:blipFill rotWithShape="1">
          <a:blip r:embed="rId4">
            <a:extLst>
              <a:ext uri="{28A0092B-C50C-407E-A947-70E740481C1C}">
                <a14:useLocalDpi xmlns:a14="http://schemas.microsoft.com/office/drawing/2010/main" val="0"/>
              </a:ext>
            </a:extLst>
          </a:blip>
          <a:srcRect t="14687" r="15789" b="29229"/>
          <a:stretch/>
        </p:blipFill>
        <p:spPr bwMode="auto">
          <a:xfrm rot="5400000">
            <a:off x="-1906523" y="1906526"/>
            <a:ext cx="6858000" cy="304495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WiP_TaskScene1.png"/>
          <p:cNvPicPr>
            <a:picLocks noChangeAspect="1"/>
          </p:cNvPicPr>
          <p:nvPr/>
        </p:nvPicPr>
        <p:blipFill rotWithShape="1">
          <a:blip r:embed="rId5">
            <a:extLst>
              <a:ext uri="{28A0092B-C50C-407E-A947-70E740481C1C}">
                <a14:useLocalDpi xmlns:a14="http://schemas.microsoft.com/office/drawing/2010/main" val="0"/>
              </a:ext>
            </a:extLst>
          </a:blip>
          <a:srcRect l="46218" r="28898"/>
          <a:stretch/>
        </p:blipFill>
        <p:spPr>
          <a:xfrm>
            <a:off x="3044953" y="-1"/>
            <a:ext cx="3044952" cy="6858000"/>
          </a:xfrm>
          <a:prstGeom prst="rect">
            <a:avLst/>
          </a:prstGeom>
        </p:spPr>
      </p:pic>
      <p:sp>
        <p:nvSpPr>
          <p:cNvPr id="8" name="Rectangle 7"/>
          <p:cNvSpPr/>
          <p:nvPr/>
        </p:nvSpPr>
        <p:spPr>
          <a:xfrm>
            <a:off x="-1" y="-2"/>
            <a:ext cx="3044953" cy="765545"/>
          </a:xfrm>
          <a:prstGeom prst="rect">
            <a:avLst/>
          </a:prstGeom>
          <a:solidFill>
            <a:schemeClr val="tx1">
              <a:alpha val="70000"/>
            </a:schemeClr>
          </a:solidFill>
          <a:ln>
            <a:noFill/>
          </a:ln>
        </p:spPr>
        <p:txBody>
          <a:bodyPr wrap="square" rtlCol="0" anchor="ctr">
            <a:noAutofit/>
          </a:bodyPr>
          <a:lstStyle/>
          <a:p>
            <a:pPr defTabSz="914400"/>
            <a:r>
              <a:rPr lang="en-US" sz="2400" cap="small" dirty="0" smtClean="0">
                <a:solidFill>
                  <a:prstClr val="white"/>
                </a:solidFill>
                <a:latin typeface="Segoe UI Semibold" pitchFamily="34" charset="0"/>
              </a:rPr>
              <a:t>Study One:</a:t>
            </a:r>
            <a:r>
              <a:rPr lang="en-US" sz="2400" cap="small" dirty="0" smtClean="0">
                <a:solidFill>
                  <a:prstClr val="white"/>
                </a:solidFill>
                <a:latin typeface="Segoe UI Light" pitchFamily="34" charset="0"/>
              </a:rPr>
              <a:t/>
            </a:r>
            <a:br>
              <a:rPr lang="en-US" sz="2400" cap="small" dirty="0" smtClean="0">
                <a:solidFill>
                  <a:prstClr val="white"/>
                </a:solidFill>
                <a:latin typeface="Segoe UI Light" pitchFamily="34" charset="0"/>
              </a:rPr>
            </a:br>
            <a:r>
              <a:rPr lang="en-US" sz="2000" cap="small" dirty="0" smtClean="0">
                <a:solidFill>
                  <a:prstClr val="white"/>
                </a:solidFill>
                <a:latin typeface="Segoe UI Light" pitchFamily="34" charset="0"/>
              </a:rPr>
              <a:t>Research Team Labelers</a:t>
            </a:r>
            <a:endParaRPr lang="en-US" sz="2000" cap="small" dirty="0">
              <a:solidFill>
                <a:prstClr val="white"/>
              </a:solidFill>
              <a:latin typeface="Segoe UI Light" pitchFamily="34" charset="0"/>
            </a:endParaRPr>
          </a:p>
        </p:txBody>
      </p:sp>
      <p:sp>
        <p:nvSpPr>
          <p:cNvPr id="10" name="Rectangle 9"/>
          <p:cNvSpPr/>
          <p:nvPr/>
        </p:nvSpPr>
        <p:spPr>
          <a:xfrm>
            <a:off x="3044952" y="0"/>
            <a:ext cx="3044953" cy="765545"/>
          </a:xfrm>
          <a:prstGeom prst="rect">
            <a:avLst/>
          </a:prstGeom>
          <a:solidFill>
            <a:schemeClr val="tx1">
              <a:alpha val="70000"/>
            </a:schemeClr>
          </a:solidFill>
          <a:ln>
            <a:noFill/>
          </a:ln>
        </p:spPr>
        <p:txBody>
          <a:bodyPr wrap="square" rtlCol="0" anchor="ctr">
            <a:noAutofit/>
          </a:bodyPr>
          <a:lstStyle/>
          <a:p>
            <a:pPr defTabSz="914400"/>
            <a:r>
              <a:rPr lang="en-US" sz="2400" cap="small" dirty="0" smtClean="0">
                <a:solidFill>
                  <a:prstClr val="white"/>
                </a:solidFill>
                <a:latin typeface="Segoe UI Semibold" pitchFamily="34" charset="0"/>
              </a:rPr>
              <a:t>Study Two:</a:t>
            </a:r>
            <a:r>
              <a:rPr lang="en-US" sz="2400" cap="small" dirty="0" smtClean="0">
                <a:solidFill>
                  <a:prstClr val="white"/>
                </a:solidFill>
                <a:latin typeface="Segoe UI Light" pitchFamily="34" charset="0"/>
              </a:rPr>
              <a:t/>
            </a:r>
            <a:br>
              <a:rPr lang="en-US" sz="2400" cap="small" dirty="0" smtClean="0">
                <a:solidFill>
                  <a:prstClr val="white"/>
                </a:solidFill>
                <a:latin typeface="Segoe UI Light" pitchFamily="34" charset="0"/>
              </a:rPr>
            </a:br>
            <a:r>
              <a:rPr lang="en-US" sz="2000" cap="small" dirty="0" smtClean="0">
                <a:solidFill>
                  <a:prstClr val="white"/>
                </a:solidFill>
                <a:latin typeface="Segoe UI Light" pitchFamily="34" charset="0"/>
              </a:rPr>
              <a:t>Wheelchair User Labelers</a:t>
            </a:r>
            <a:endParaRPr lang="en-US" sz="2000" cap="small" dirty="0">
              <a:solidFill>
                <a:prstClr val="white"/>
              </a:solidFill>
              <a:latin typeface="Segoe UI Light" pitchFamily="34" charset="0"/>
            </a:endParaRPr>
          </a:p>
        </p:txBody>
      </p:sp>
      <p:sp>
        <p:nvSpPr>
          <p:cNvPr id="11" name="Rectangle 10"/>
          <p:cNvSpPr/>
          <p:nvPr/>
        </p:nvSpPr>
        <p:spPr>
          <a:xfrm>
            <a:off x="6089905" y="-3"/>
            <a:ext cx="3054095" cy="765545"/>
          </a:xfrm>
          <a:prstGeom prst="rect">
            <a:avLst/>
          </a:prstGeom>
          <a:solidFill>
            <a:schemeClr val="tx1">
              <a:alpha val="70000"/>
            </a:schemeClr>
          </a:solidFill>
          <a:ln>
            <a:noFill/>
          </a:ln>
        </p:spPr>
        <p:txBody>
          <a:bodyPr wrap="square" rtlCol="0" anchor="ctr">
            <a:noAutofit/>
          </a:bodyPr>
          <a:lstStyle/>
          <a:p>
            <a:pPr defTabSz="914400"/>
            <a:r>
              <a:rPr lang="en-US" sz="2400" cap="small" dirty="0" smtClean="0">
                <a:solidFill>
                  <a:prstClr val="white"/>
                </a:solidFill>
                <a:latin typeface="Segoe UI Semibold" pitchFamily="34" charset="0"/>
              </a:rPr>
              <a:t>Study Three:</a:t>
            </a:r>
            <a:r>
              <a:rPr lang="en-US" sz="2400" cap="small" dirty="0" smtClean="0">
                <a:solidFill>
                  <a:prstClr val="white"/>
                </a:solidFill>
                <a:latin typeface="Segoe UI Light" pitchFamily="34" charset="0"/>
              </a:rPr>
              <a:t/>
            </a:r>
            <a:br>
              <a:rPr lang="en-US" sz="2400" cap="small" dirty="0" smtClean="0">
                <a:solidFill>
                  <a:prstClr val="white"/>
                </a:solidFill>
                <a:latin typeface="Segoe UI Light" pitchFamily="34" charset="0"/>
              </a:rPr>
            </a:br>
            <a:r>
              <a:rPr lang="en-US" sz="2000" cap="small" dirty="0" smtClean="0">
                <a:solidFill>
                  <a:prstClr val="white"/>
                </a:solidFill>
                <a:latin typeface="Segoe UI Light" pitchFamily="34" charset="0"/>
              </a:rPr>
              <a:t>Mechanical Turk Labelers</a:t>
            </a:r>
            <a:endParaRPr lang="en-US" sz="2000" cap="small" dirty="0">
              <a:solidFill>
                <a:prstClr val="white"/>
              </a:solidFill>
              <a:latin typeface="Segoe UI Light" pitchFamily="34" charset="0"/>
            </a:endParaRPr>
          </a:p>
        </p:txBody>
      </p:sp>
    </p:spTree>
    <p:extLst>
      <p:ext uri="{BB962C8B-B14F-4D97-AF65-F5344CB8AC3E}">
        <p14:creationId xmlns:p14="http://schemas.microsoft.com/office/powerpoint/2010/main" val="1825451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146" name="Picture 2" descr="C:\Users\jonf\Dropbox\ProjectSidewalk\CHI Presentation\Images\Turkers\THE-PEOPLE.jpg"/>
          <p:cNvPicPr>
            <a:picLocks noChangeAspect="1" noChangeArrowheads="1"/>
          </p:cNvPicPr>
          <p:nvPr/>
        </p:nvPicPr>
        <p:blipFill rotWithShape="1">
          <a:blip r:embed="rId3">
            <a:extLst>
              <a:ext uri="{28A0092B-C50C-407E-A947-70E740481C1C}">
                <a14:useLocalDpi xmlns:a14="http://schemas.microsoft.com/office/drawing/2010/main" val="0"/>
              </a:ext>
            </a:extLst>
          </a:blip>
          <a:srcRect r="54630"/>
          <a:stretch/>
        </p:blipFill>
        <p:spPr bwMode="auto">
          <a:xfrm>
            <a:off x="6032500" y="0"/>
            <a:ext cx="31115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C:\Users\jonf\Dropbox\ProjectSidewalk\CHI Presentation\Images\2013_04_18-KotaroLabeling\IMG_0603.JPG"/>
          <p:cNvPicPr>
            <a:picLocks noChangeAspect="1" noChangeArrowheads="1"/>
          </p:cNvPicPr>
          <p:nvPr/>
        </p:nvPicPr>
        <p:blipFill rotWithShape="1">
          <a:blip r:embed="rId4">
            <a:extLst>
              <a:ext uri="{28A0092B-C50C-407E-A947-70E740481C1C}">
                <a14:useLocalDpi xmlns:a14="http://schemas.microsoft.com/office/drawing/2010/main" val="0"/>
              </a:ext>
            </a:extLst>
          </a:blip>
          <a:srcRect t="14687" r="15789" b="29229"/>
          <a:stretch/>
        </p:blipFill>
        <p:spPr bwMode="auto">
          <a:xfrm rot="5400000">
            <a:off x="-1906523" y="1906526"/>
            <a:ext cx="6858000" cy="304495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WiP_TaskScene1.png"/>
          <p:cNvPicPr>
            <a:picLocks noChangeAspect="1"/>
          </p:cNvPicPr>
          <p:nvPr/>
        </p:nvPicPr>
        <p:blipFill rotWithShape="1">
          <a:blip r:embed="rId5">
            <a:extLst>
              <a:ext uri="{28A0092B-C50C-407E-A947-70E740481C1C}">
                <a14:useLocalDpi xmlns:a14="http://schemas.microsoft.com/office/drawing/2010/main" val="0"/>
              </a:ext>
            </a:extLst>
          </a:blip>
          <a:srcRect l="46218" r="28898"/>
          <a:stretch/>
        </p:blipFill>
        <p:spPr>
          <a:xfrm>
            <a:off x="3044953" y="-1"/>
            <a:ext cx="3044952" cy="6858000"/>
          </a:xfrm>
          <a:prstGeom prst="rect">
            <a:avLst/>
          </a:prstGeom>
        </p:spPr>
      </p:pic>
      <p:sp>
        <p:nvSpPr>
          <p:cNvPr id="8" name="Rectangle 7"/>
          <p:cNvSpPr/>
          <p:nvPr/>
        </p:nvSpPr>
        <p:spPr>
          <a:xfrm>
            <a:off x="-1" y="-2"/>
            <a:ext cx="3044953" cy="765545"/>
          </a:xfrm>
          <a:prstGeom prst="rect">
            <a:avLst/>
          </a:prstGeom>
          <a:solidFill>
            <a:schemeClr val="tx1">
              <a:alpha val="70000"/>
            </a:schemeClr>
          </a:solidFill>
          <a:ln>
            <a:noFill/>
          </a:ln>
        </p:spPr>
        <p:txBody>
          <a:bodyPr wrap="square" rtlCol="0" anchor="ctr">
            <a:noAutofit/>
          </a:bodyPr>
          <a:lstStyle/>
          <a:p>
            <a:pPr defTabSz="914400"/>
            <a:r>
              <a:rPr lang="en-US" sz="2400" cap="small" dirty="0" smtClean="0">
                <a:solidFill>
                  <a:prstClr val="white"/>
                </a:solidFill>
                <a:latin typeface="Segoe UI Semibold" pitchFamily="34" charset="0"/>
              </a:rPr>
              <a:t>Study One:</a:t>
            </a:r>
            <a:r>
              <a:rPr lang="en-US" sz="2400" cap="small" dirty="0" smtClean="0">
                <a:solidFill>
                  <a:prstClr val="white"/>
                </a:solidFill>
                <a:latin typeface="Segoe UI Light" pitchFamily="34" charset="0"/>
              </a:rPr>
              <a:t/>
            </a:r>
            <a:br>
              <a:rPr lang="en-US" sz="2400" cap="small" dirty="0" smtClean="0">
                <a:solidFill>
                  <a:prstClr val="white"/>
                </a:solidFill>
                <a:latin typeface="Segoe UI Light" pitchFamily="34" charset="0"/>
              </a:rPr>
            </a:br>
            <a:r>
              <a:rPr lang="en-US" sz="2000" cap="small" dirty="0" smtClean="0">
                <a:solidFill>
                  <a:prstClr val="white"/>
                </a:solidFill>
                <a:latin typeface="Segoe UI Light" pitchFamily="34" charset="0"/>
              </a:rPr>
              <a:t>Research Team Labelers</a:t>
            </a:r>
            <a:endParaRPr lang="en-US" sz="2000" cap="small" dirty="0">
              <a:solidFill>
                <a:prstClr val="white"/>
              </a:solidFill>
              <a:latin typeface="Segoe UI Light" pitchFamily="34" charset="0"/>
            </a:endParaRPr>
          </a:p>
        </p:txBody>
      </p:sp>
      <p:sp>
        <p:nvSpPr>
          <p:cNvPr id="10" name="Rectangle 9"/>
          <p:cNvSpPr/>
          <p:nvPr/>
        </p:nvSpPr>
        <p:spPr>
          <a:xfrm>
            <a:off x="3044952" y="0"/>
            <a:ext cx="3044953" cy="765545"/>
          </a:xfrm>
          <a:prstGeom prst="rect">
            <a:avLst/>
          </a:prstGeom>
          <a:solidFill>
            <a:schemeClr val="tx1">
              <a:alpha val="70000"/>
            </a:schemeClr>
          </a:solidFill>
          <a:ln>
            <a:noFill/>
          </a:ln>
        </p:spPr>
        <p:txBody>
          <a:bodyPr wrap="square" rtlCol="0" anchor="ctr">
            <a:noAutofit/>
          </a:bodyPr>
          <a:lstStyle/>
          <a:p>
            <a:pPr defTabSz="914400"/>
            <a:r>
              <a:rPr lang="en-US" sz="2400" cap="small" dirty="0" smtClean="0">
                <a:solidFill>
                  <a:prstClr val="white"/>
                </a:solidFill>
                <a:latin typeface="Segoe UI Semibold" pitchFamily="34" charset="0"/>
              </a:rPr>
              <a:t>Study Two:</a:t>
            </a:r>
            <a:r>
              <a:rPr lang="en-US" sz="2400" cap="small" dirty="0" smtClean="0">
                <a:solidFill>
                  <a:prstClr val="white"/>
                </a:solidFill>
                <a:latin typeface="Segoe UI Light" pitchFamily="34" charset="0"/>
              </a:rPr>
              <a:t/>
            </a:r>
            <a:br>
              <a:rPr lang="en-US" sz="2400" cap="small" dirty="0" smtClean="0">
                <a:solidFill>
                  <a:prstClr val="white"/>
                </a:solidFill>
                <a:latin typeface="Segoe UI Light" pitchFamily="34" charset="0"/>
              </a:rPr>
            </a:br>
            <a:r>
              <a:rPr lang="en-US" sz="2000" cap="small" dirty="0" smtClean="0">
                <a:solidFill>
                  <a:prstClr val="white"/>
                </a:solidFill>
                <a:latin typeface="Segoe UI Light" pitchFamily="34" charset="0"/>
              </a:rPr>
              <a:t>Wheelchair User Labelers</a:t>
            </a:r>
            <a:endParaRPr lang="en-US" sz="2000" cap="small" dirty="0">
              <a:solidFill>
                <a:prstClr val="white"/>
              </a:solidFill>
              <a:latin typeface="Segoe UI Light" pitchFamily="34" charset="0"/>
            </a:endParaRPr>
          </a:p>
        </p:txBody>
      </p:sp>
      <p:sp>
        <p:nvSpPr>
          <p:cNvPr id="11" name="Rectangle 10"/>
          <p:cNvSpPr/>
          <p:nvPr/>
        </p:nvSpPr>
        <p:spPr>
          <a:xfrm>
            <a:off x="6089905" y="-3"/>
            <a:ext cx="3054095" cy="765545"/>
          </a:xfrm>
          <a:prstGeom prst="rect">
            <a:avLst/>
          </a:prstGeom>
          <a:solidFill>
            <a:schemeClr val="tx1">
              <a:alpha val="70000"/>
            </a:schemeClr>
          </a:solidFill>
          <a:ln>
            <a:noFill/>
          </a:ln>
        </p:spPr>
        <p:txBody>
          <a:bodyPr wrap="square" rtlCol="0" anchor="ctr">
            <a:noAutofit/>
          </a:bodyPr>
          <a:lstStyle/>
          <a:p>
            <a:pPr defTabSz="914400"/>
            <a:r>
              <a:rPr lang="en-US" sz="2400" cap="small" dirty="0" smtClean="0">
                <a:solidFill>
                  <a:prstClr val="white"/>
                </a:solidFill>
                <a:latin typeface="Segoe UI Semibold" pitchFamily="34" charset="0"/>
              </a:rPr>
              <a:t>Study Three:</a:t>
            </a:r>
            <a:r>
              <a:rPr lang="en-US" sz="2400" cap="small" dirty="0" smtClean="0">
                <a:solidFill>
                  <a:prstClr val="white"/>
                </a:solidFill>
                <a:latin typeface="Segoe UI Light" pitchFamily="34" charset="0"/>
              </a:rPr>
              <a:t/>
            </a:r>
            <a:br>
              <a:rPr lang="en-US" sz="2400" cap="small" dirty="0" smtClean="0">
                <a:solidFill>
                  <a:prstClr val="white"/>
                </a:solidFill>
                <a:latin typeface="Segoe UI Light" pitchFamily="34" charset="0"/>
              </a:rPr>
            </a:br>
            <a:r>
              <a:rPr lang="en-US" sz="2000" cap="small" dirty="0" smtClean="0">
                <a:solidFill>
                  <a:prstClr val="white"/>
                </a:solidFill>
                <a:latin typeface="Segoe UI Light" pitchFamily="34" charset="0"/>
              </a:rPr>
              <a:t>Mechanical Turk Labelers</a:t>
            </a:r>
            <a:endParaRPr lang="en-US" sz="2000" cap="small" dirty="0">
              <a:solidFill>
                <a:prstClr val="white"/>
              </a:solidFill>
              <a:latin typeface="Segoe UI Light" pitchFamily="34" charset="0"/>
            </a:endParaRPr>
          </a:p>
        </p:txBody>
      </p:sp>
      <p:sp>
        <p:nvSpPr>
          <p:cNvPr id="2" name="Rectangle 1"/>
          <p:cNvSpPr/>
          <p:nvPr/>
        </p:nvSpPr>
        <p:spPr>
          <a:xfrm>
            <a:off x="3044952" y="0"/>
            <a:ext cx="6099048" cy="6857999"/>
          </a:xfrm>
          <a:prstGeom prst="rect">
            <a:avLst/>
          </a:prstGeom>
          <a:solidFill>
            <a:srgbClr val="00000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spTree>
    <p:extLst>
      <p:ext uri="{BB962C8B-B14F-4D97-AF65-F5344CB8AC3E}">
        <p14:creationId xmlns:p14="http://schemas.microsoft.com/office/powerpoint/2010/main" val="135160990"/>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Labeling_NoLabel.png"/>
          <p:cNvPicPr>
            <a:picLocks noChangeAspect="1"/>
          </p:cNvPicPr>
          <p:nvPr/>
        </p:nvPicPr>
        <p:blipFill rotWithShape="1">
          <a:blip r:embed="rId3">
            <a:extLst>
              <a:ext uri="{28A0092B-C50C-407E-A947-70E740481C1C}">
                <a14:useLocalDpi xmlns:a14="http://schemas.microsoft.com/office/drawing/2010/main" val="0"/>
              </a:ext>
            </a:extLst>
          </a:blip>
          <a:srcRect l="29493" t="17873" r="32676" b="32872"/>
          <a:stretch/>
        </p:blipFill>
        <p:spPr>
          <a:xfrm>
            <a:off x="0" y="0"/>
            <a:ext cx="9144000" cy="7010538"/>
          </a:xfrm>
          <a:prstGeom prst="rect">
            <a:avLst/>
          </a:prstGeom>
          <a:solidFill>
            <a:schemeClr val="tx1">
              <a:alpha val="85000"/>
            </a:schemeClr>
          </a:solidFill>
          <a:ln>
            <a:solidFill>
              <a:schemeClr val="tx1"/>
            </a:solidFill>
          </a:ln>
          <a:effectLst/>
        </p:spPr>
      </p:pic>
      <p:sp>
        <p:nvSpPr>
          <p:cNvPr id="6" name="Rectangle 5"/>
          <p:cNvSpPr/>
          <p:nvPr/>
        </p:nvSpPr>
        <p:spPr>
          <a:xfrm>
            <a:off x="0" y="448466"/>
            <a:ext cx="9144000" cy="775215"/>
          </a:xfrm>
          <a:prstGeom prst="rect">
            <a:avLst/>
          </a:prstGeom>
          <a:solidFill>
            <a:schemeClr val="tx1">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lIns="182880" rtlCol="0" anchor="ctr"/>
          <a:lstStyle/>
          <a:p>
            <a:pPr algn="ctr"/>
            <a:r>
              <a:rPr lang="en-US" sz="2800" dirty="0" smtClean="0">
                <a:solidFill>
                  <a:prstClr val="white"/>
                </a:solidFill>
                <a:latin typeface="Segoe UI Light"/>
                <a:cs typeface="Segoe UI Light"/>
              </a:rPr>
              <a:t>What </a:t>
            </a:r>
            <a:r>
              <a:rPr lang="en-US" sz="2800" dirty="0" smtClean="0">
                <a:solidFill>
                  <a:prstClr val="white"/>
                </a:solidFill>
                <a:latin typeface="Segoe UI Semibold" pitchFamily="34" charset="0"/>
                <a:cs typeface="Segoe UI Light"/>
              </a:rPr>
              <a:t>accessibility problems </a:t>
            </a:r>
            <a:r>
              <a:rPr lang="en-US" sz="2800" dirty="0" smtClean="0">
                <a:solidFill>
                  <a:prstClr val="white"/>
                </a:solidFill>
                <a:latin typeface="Segoe UI Light"/>
                <a:cs typeface="Segoe UI Light"/>
              </a:rPr>
              <a:t>exist in this image?</a:t>
            </a:r>
            <a:endParaRPr lang="en-US" sz="2800" dirty="0">
              <a:solidFill>
                <a:prstClr val="white"/>
              </a:solidFill>
              <a:latin typeface="Segoe UI Light"/>
              <a:cs typeface="Segoe UI Light"/>
            </a:endParaRPr>
          </a:p>
        </p:txBody>
      </p:sp>
    </p:spTree>
    <p:extLst>
      <p:ext uri="{BB962C8B-B14F-4D97-AF65-F5344CB8AC3E}">
        <p14:creationId xmlns:p14="http://schemas.microsoft.com/office/powerpoint/2010/main" val="2811115399"/>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Labeling_NoLabel.png"/>
          <p:cNvPicPr>
            <a:picLocks noChangeAspect="1"/>
          </p:cNvPicPr>
          <p:nvPr/>
        </p:nvPicPr>
        <p:blipFill rotWithShape="1">
          <a:blip r:embed="rId3">
            <a:extLst>
              <a:ext uri="{28A0092B-C50C-407E-A947-70E740481C1C}">
                <a14:useLocalDpi xmlns:a14="http://schemas.microsoft.com/office/drawing/2010/main" val="0"/>
              </a:ext>
            </a:extLst>
          </a:blip>
          <a:srcRect l="27240" t="17873" r="32627" b="32872"/>
          <a:stretch/>
        </p:blipFill>
        <p:spPr>
          <a:xfrm>
            <a:off x="-544360" y="0"/>
            <a:ext cx="9700202" cy="7010538"/>
          </a:xfrm>
          <a:prstGeom prst="rect">
            <a:avLst/>
          </a:prstGeom>
          <a:solidFill>
            <a:schemeClr val="tx1">
              <a:alpha val="85000"/>
            </a:schemeClr>
          </a:solidFill>
          <a:ln>
            <a:solidFill>
              <a:schemeClr val="tx1"/>
            </a:solidFill>
          </a:ln>
          <a:effectLst/>
        </p:spPr>
      </p:pic>
      <p:cxnSp>
        <p:nvCxnSpPr>
          <p:cNvPr id="4" name="Straight Connector 3"/>
          <p:cNvCxnSpPr/>
          <p:nvPr/>
        </p:nvCxnSpPr>
        <p:spPr>
          <a:xfrm>
            <a:off x="5125218" y="1277946"/>
            <a:ext cx="3694340"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sp>
        <p:nvSpPr>
          <p:cNvPr id="8" name="Rectangle 7"/>
          <p:cNvSpPr/>
          <p:nvPr/>
        </p:nvSpPr>
        <p:spPr>
          <a:xfrm>
            <a:off x="5122259" y="851568"/>
            <a:ext cx="3685033" cy="2190717"/>
          </a:xfrm>
          <a:prstGeom prst="rect">
            <a:avLst/>
          </a:prstGeom>
          <a:solidFill>
            <a:schemeClr val="tx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sp>
        <p:nvSpPr>
          <p:cNvPr id="11" name="Rectangle 10"/>
          <p:cNvSpPr/>
          <p:nvPr/>
        </p:nvSpPr>
        <p:spPr>
          <a:xfrm>
            <a:off x="7161372" y="851568"/>
            <a:ext cx="548640" cy="363658"/>
          </a:xfrm>
          <a:prstGeom prst="rect">
            <a:avLst/>
          </a:prstGeom>
          <a:solidFill>
            <a:srgbClr val="CC0797"/>
          </a:solidFill>
          <a:ln>
            <a:noFill/>
          </a:ln>
        </p:spPr>
        <p:txBody>
          <a:bodyPr wrap="square" rtlCol="0" anchor="ctr">
            <a:noAutofit/>
          </a:bodyPr>
          <a:lstStyle/>
          <a:p>
            <a:pPr algn="ctr" defTabSz="914400"/>
            <a:r>
              <a:rPr lang="en-US" sz="2400" dirty="0" smtClean="0">
                <a:solidFill>
                  <a:prstClr val="white"/>
                </a:solidFill>
                <a:latin typeface="Segoe Condensed"/>
                <a:cs typeface="Segoe Condensed"/>
              </a:rPr>
              <a:t>R</a:t>
            </a:r>
            <a:r>
              <a:rPr lang="en-US" sz="2400" cap="small" dirty="0" smtClean="0">
                <a:solidFill>
                  <a:prstClr val="white"/>
                </a:solidFill>
                <a:latin typeface="Segoe Condensed"/>
                <a:cs typeface="Segoe Condensed"/>
              </a:rPr>
              <a:t>1</a:t>
            </a:r>
            <a:endParaRPr lang="en-US" sz="2000" cap="small" dirty="0">
              <a:solidFill>
                <a:prstClr val="white"/>
              </a:solidFill>
              <a:latin typeface="Segoe Condensed"/>
              <a:cs typeface="Segoe Condensed"/>
            </a:endParaRPr>
          </a:p>
        </p:txBody>
      </p:sp>
      <p:sp>
        <p:nvSpPr>
          <p:cNvPr id="16" name="Rectangle 15"/>
          <p:cNvSpPr/>
          <p:nvPr/>
        </p:nvSpPr>
        <p:spPr>
          <a:xfrm>
            <a:off x="7710012" y="854044"/>
            <a:ext cx="548640" cy="363658"/>
          </a:xfrm>
          <a:prstGeom prst="rect">
            <a:avLst/>
          </a:prstGeom>
          <a:solidFill>
            <a:srgbClr val="FE9E08"/>
          </a:solidFill>
          <a:ln>
            <a:noFill/>
          </a:ln>
        </p:spPr>
        <p:txBody>
          <a:bodyPr wrap="square" rtlCol="0" anchor="ctr">
            <a:noAutofit/>
          </a:bodyPr>
          <a:lstStyle/>
          <a:p>
            <a:pPr algn="ctr" defTabSz="914400"/>
            <a:r>
              <a:rPr lang="en-US" sz="2400" dirty="0" smtClean="0">
                <a:solidFill>
                  <a:srgbClr val="FFFFFF"/>
                </a:solidFill>
                <a:latin typeface="Segoe Condensed"/>
                <a:cs typeface="Segoe Condensed"/>
              </a:rPr>
              <a:t>R2</a:t>
            </a:r>
            <a:endParaRPr lang="en-US" sz="2000" dirty="0">
              <a:solidFill>
                <a:srgbClr val="FFFFFF"/>
              </a:solidFill>
              <a:latin typeface="Segoe Condensed"/>
              <a:cs typeface="Segoe Condensed"/>
            </a:endParaRPr>
          </a:p>
        </p:txBody>
      </p:sp>
      <p:sp>
        <p:nvSpPr>
          <p:cNvPr id="23" name="Rectangle 22"/>
          <p:cNvSpPr/>
          <p:nvPr/>
        </p:nvSpPr>
        <p:spPr>
          <a:xfrm>
            <a:off x="8258652" y="854044"/>
            <a:ext cx="548640" cy="363658"/>
          </a:xfrm>
          <a:prstGeom prst="rect">
            <a:avLst/>
          </a:prstGeom>
          <a:solidFill>
            <a:srgbClr val="97CB16"/>
          </a:solidFill>
          <a:ln>
            <a:noFill/>
          </a:ln>
        </p:spPr>
        <p:txBody>
          <a:bodyPr wrap="square" rtlCol="0" anchor="ctr">
            <a:noAutofit/>
          </a:bodyPr>
          <a:lstStyle/>
          <a:p>
            <a:pPr algn="ctr" defTabSz="914400"/>
            <a:r>
              <a:rPr lang="en-US" sz="2400" dirty="0" smtClean="0">
                <a:solidFill>
                  <a:prstClr val="white"/>
                </a:solidFill>
                <a:latin typeface="Segoe Condensed"/>
                <a:cs typeface="Segoe Condensed"/>
              </a:rPr>
              <a:t>R3</a:t>
            </a:r>
            <a:endParaRPr lang="en-US" sz="2000" dirty="0">
              <a:solidFill>
                <a:prstClr val="white"/>
              </a:solidFill>
              <a:latin typeface="Segoe Condensed"/>
              <a:cs typeface="Segoe Condensed"/>
            </a:endParaRPr>
          </a:p>
        </p:txBody>
      </p:sp>
      <p:sp>
        <p:nvSpPr>
          <p:cNvPr id="39" name="Rectangle 38"/>
          <p:cNvSpPr/>
          <p:nvPr/>
        </p:nvSpPr>
        <p:spPr>
          <a:xfrm>
            <a:off x="5122259" y="354449"/>
            <a:ext cx="3685033" cy="501766"/>
          </a:xfrm>
          <a:prstGeom prst="rect">
            <a:avLst/>
          </a:prstGeom>
          <a:solidFill>
            <a:schemeClr val="tx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dirty="0" smtClean="0">
                <a:solidFill>
                  <a:prstClr val="white"/>
                </a:solidFill>
                <a:latin typeface="Segoe Condensed"/>
                <a:cs typeface="Segoe Condensed"/>
              </a:rPr>
              <a:t>Researcher Label Table</a:t>
            </a:r>
          </a:p>
        </p:txBody>
      </p:sp>
      <p:cxnSp>
        <p:nvCxnSpPr>
          <p:cNvPr id="3" name="Straight Connector 2"/>
          <p:cNvCxnSpPr/>
          <p:nvPr/>
        </p:nvCxnSpPr>
        <p:spPr>
          <a:xfrm flipH="1">
            <a:off x="5130452" y="1215226"/>
            <a:ext cx="3676840"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5122754" y="1593855"/>
            <a:ext cx="3684538"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H="1">
            <a:off x="5122259" y="1963103"/>
            <a:ext cx="3685033"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flipH="1">
            <a:off x="5125219" y="2323174"/>
            <a:ext cx="3682073"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flipH="1">
            <a:off x="5122259" y="2690515"/>
            <a:ext cx="3685033"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flipH="1">
            <a:off x="5122259" y="851568"/>
            <a:ext cx="3684401" cy="4647"/>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sp>
        <p:nvSpPr>
          <p:cNvPr id="36" name="Rectangle 35"/>
          <p:cNvSpPr/>
          <p:nvPr/>
        </p:nvSpPr>
        <p:spPr>
          <a:xfrm>
            <a:off x="5122259" y="1215226"/>
            <a:ext cx="2042071" cy="365671"/>
          </a:xfrm>
          <a:prstGeom prst="rect">
            <a:avLst/>
          </a:prstGeom>
          <a:solidFill>
            <a:srgbClr val="113F8C"/>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prstClr val="white"/>
                </a:solidFill>
                <a:latin typeface="Segoe Condensed"/>
                <a:cs typeface="Segoe Condensed"/>
              </a:rPr>
              <a:t>Object in Path</a:t>
            </a:r>
          </a:p>
        </p:txBody>
      </p:sp>
      <p:sp>
        <p:nvSpPr>
          <p:cNvPr id="37" name="Rectangle 36"/>
          <p:cNvSpPr/>
          <p:nvPr/>
        </p:nvSpPr>
        <p:spPr>
          <a:xfrm>
            <a:off x="5122259" y="1580897"/>
            <a:ext cx="2042071" cy="382206"/>
          </a:xfrm>
          <a:prstGeom prst="rect">
            <a:avLst/>
          </a:prstGeom>
          <a:solidFill>
            <a:srgbClr val="00A9E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prstClr val="white"/>
                </a:solidFill>
                <a:latin typeface="Segoe Condensed"/>
                <a:cs typeface="Segoe Condensed"/>
              </a:rPr>
              <a:t>Curb Ramp Missing</a:t>
            </a:r>
          </a:p>
        </p:txBody>
      </p:sp>
      <p:sp>
        <p:nvSpPr>
          <p:cNvPr id="38" name="Rectangle 37"/>
          <p:cNvSpPr/>
          <p:nvPr/>
        </p:nvSpPr>
        <p:spPr>
          <a:xfrm>
            <a:off x="5122259" y="1948101"/>
            <a:ext cx="2042071" cy="364728"/>
          </a:xfrm>
          <a:prstGeom prst="rect">
            <a:avLst/>
          </a:prstGeom>
          <a:solidFill>
            <a:srgbClr val="74A9CF"/>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prstClr val="white"/>
                </a:solidFill>
                <a:latin typeface="Segoe Condensed"/>
                <a:cs typeface="Segoe Condensed"/>
              </a:rPr>
              <a:t>Sidewalk Ending</a:t>
            </a:r>
          </a:p>
        </p:txBody>
      </p:sp>
      <p:sp>
        <p:nvSpPr>
          <p:cNvPr id="40" name="Rectangle 39"/>
          <p:cNvSpPr/>
          <p:nvPr/>
        </p:nvSpPr>
        <p:spPr>
          <a:xfrm>
            <a:off x="5122259" y="2312829"/>
            <a:ext cx="2042071" cy="364728"/>
          </a:xfrm>
          <a:prstGeom prst="rect">
            <a:avLst/>
          </a:prstGeom>
          <a:solidFill>
            <a:srgbClr val="BDC9E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prstClr val="black">
                    <a:lumMod val="85000"/>
                    <a:lumOff val="15000"/>
                  </a:prstClr>
                </a:solidFill>
                <a:latin typeface="Segoe Condensed"/>
                <a:cs typeface="Segoe Condensed"/>
              </a:rPr>
              <a:t>Surface Problem</a:t>
            </a:r>
          </a:p>
        </p:txBody>
      </p:sp>
      <p:sp>
        <p:nvSpPr>
          <p:cNvPr id="44" name="Rectangle 43"/>
          <p:cNvSpPr/>
          <p:nvPr/>
        </p:nvSpPr>
        <p:spPr>
          <a:xfrm>
            <a:off x="5122259" y="2677557"/>
            <a:ext cx="2042071" cy="36472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srgbClr val="262626"/>
                </a:solidFill>
                <a:latin typeface="Segoe Condensed"/>
                <a:cs typeface="Segoe Condensed"/>
              </a:rPr>
              <a:t>Other</a:t>
            </a:r>
          </a:p>
        </p:txBody>
      </p:sp>
    </p:spTree>
    <p:extLst>
      <p:ext uri="{BB962C8B-B14F-4D97-AF65-F5344CB8AC3E}">
        <p14:creationId xmlns:p14="http://schemas.microsoft.com/office/powerpoint/2010/main" val="4101816968"/>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Labeling_NoLabel.png"/>
          <p:cNvPicPr>
            <a:picLocks noChangeAspect="1"/>
          </p:cNvPicPr>
          <p:nvPr/>
        </p:nvPicPr>
        <p:blipFill rotWithShape="1">
          <a:blip r:embed="rId3">
            <a:extLst>
              <a:ext uri="{28A0092B-C50C-407E-A947-70E740481C1C}">
                <a14:useLocalDpi xmlns:a14="http://schemas.microsoft.com/office/drawing/2010/main" val="0"/>
              </a:ext>
            </a:extLst>
          </a:blip>
          <a:srcRect l="27240" t="17873" r="32627" b="32872"/>
          <a:stretch/>
        </p:blipFill>
        <p:spPr>
          <a:xfrm>
            <a:off x="-544360" y="0"/>
            <a:ext cx="9700202" cy="7010538"/>
          </a:xfrm>
          <a:prstGeom prst="rect">
            <a:avLst/>
          </a:prstGeom>
          <a:solidFill>
            <a:schemeClr val="tx1">
              <a:alpha val="85000"/>
            </a:schemeClr>
          </a:solidFill>
          <a:ln>
            <a:solidFill>
              <a:schemeClr val="tx1"/>
            </a:solidFill>
          </a:ln>
          <a:effectLst/>
        </p:spPr>
      </p:pic>
      <p:cxnSp>
        <p:nvCxnSpPr>
          <p:cNvPr id="4" name="Straight Connector 3"/>
          <p:cNvCxnSpPr/>
          <p:nvPr/>
        </p:nvCxnSpPr>
        <p:spPr>
          <a:xfrm>
            <a:off x="5125218" y="1277946"/>
            <a:ext cx="3694340"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sp>
        <p:nvSpPr>
          <p:cNvPr id="8" name="Rectangle 7"/>
          <p:cNvSpPr/>
          <p:nvPr/>
        </p:nvSpPr>
        <p:spPr>
          <a:xfrm>
            <a:off x="5122259" y="851568"/>
            <a:ext cx="3685033" cy="1111535"/>
          </a:xfrm>
          <a:prstGeom prst="rect">
            <a:avLst/>
          </a:prstGeom>
          <a:solidFill>
            <a:schemeClr val="tx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sp>
        <p:nvSpPr>
          <p:cNvPr id="9" name="Rectangle 8"/>
          <p:cNvSpPr/>
          <p:nvPr/>
        </p:nvSpPr>
        <p:spPr>
          <a:xfrm>
            <a:off x="5122259" y="1215226"/>
            <a:ext cx="2042071" cy="365671"/>
          </a:xfrm>
          <a:prstGeom prst="rect">
            <a:avLst/>
          </a:prstGeom>
          <a:solidFill>
            <a:srgbClr val="113F8C"/>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prstClr val="white"/>
                </a:solidFill>
                <a:latin typeface="Segoe Condensed"/>
                <a:cs typeface="Segoe Condensed"/>
              </a:rPr>
              <a:t>Object in Path</a:t>
            </a:r>
          </a:p>
        </p:txBody>
      </p:sp>
      <p:sp>
        <p:nvSpPr>
          <p:cNvPr id="10" name="Rectangle 9"/>
          <p:cNvSpPr/>
          <p:nvPr/>
        </p:nvSpPr>
        <p:spPr>
          <a:xfrm>
            <a:off x="5122259" y="1580897"/>
            <a:ext cx="2042071" cy="364728"/>
          </a:xfrm>
          <a:prstGeom prst="rect">
            <a:avLst/>
          </a:prstGeom>
          <a:solidFill>
            <a:srgbClr val="00A9E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prstClr val="white"/>
                </a:solidFill>
                <a:latin typeface="Segoe Condensed"/>
                <a:cs typeface="Segoe Condensed"/>
              </a:rPr>
              <a:t>Curb Ramp Missing</a:t>
            </a:r>
          </a:p>
        </p:txBody>
      </p:sp>
      <p:sp>
        <p:nvSpPr>
          <p:cNvPr id="11" name="Rectangle 10"/>
          <p:cNvSpPr/>
          <p:nvPr/>
        </p:nvSpPr>
        <p:spPr>
          <a:xfrm>
            <a:off x="7161372" y="851568"/>
            <a:ext cx="548640" cy="363658"/>
          </a:xfrm>
          <a:prstGeom prst="rect">
            <a:avLst/>
          </a:prstGeom>
          <a:solidFill>
            <a:srgbClr val="CC0797"/>
          </a:solidFill>
          <a:ln>
            <a:noFill/>
          </a:ln>
        </p:spPr>
        <p:txBody>
          <a:bodyPr wrap="square" rtlCol="0" anchor="ctr">
            <a:noAutofit/>
          </a:bodyPr>
          <a:lstStyle/>
          <a:p>
            <a:pPr algn="ctr" defTabSz="914400"/>
            <a:r>
              <a:rPr lang="en-US" sz="2400" dirty="0" smtClean="0">
                <a:solidFill>
                  <a:prstClr val="white"/>
                </a:solidFill>
                <a:latin typeface="Segoe Condensed"/>
                <a:cs typeface="Segoe Condensed"/>
              </a:rPr>
              <a:t>R</a:t>
            </a:r>
            <a:r>
              <a:rPr lang="en-US" sz="2400" cap="small" dirty="0" smtClean="0">
                <a:solidFill>
                  <a:prstClr val="white"/>
                </a:solidFill>
                <a:latin typeface="Segoe Condensed"/>
                <a:cs typeface="Segoe Condensed"/>
              </a:rPr>
              <a:t>1</a:t>
            </a:r>
            <a:endParaRPr lang="en-US" sz="2000" cap="small" dirty="0">
              <a:solidFill>
                <a:prstClr val="white"/>
              </a:solidFill>
              <a:latin typeface="Segoe Condensed"/>
              <a:cs typeface="Segoe Condensed"/>
            </a:endParaRPr>
          </a:p>
        </p:txBody>
      </p:sp>
      <p:sp>
        <p:nvSpPr>
          <p:cNvPr id="16" name="Rectangle 15"/>
          <p:cNvSpPr/>
          <p:nvPr/>
        </p:nvSpPr>
        <p:spPr>
          <a:xfrm>
            <a:off x="7710012" y="854044"/>
            <a:ext cx="548640" cy="363658"/>
          </a:xfrm>
          <a:prstGeom prst="rect">
            <a:avLst/>
          </a:prstGeom>
          <a:solidFill>
            <a:srgbClr val="FE9E08"/>
          </a:solidFill>
          <a:ln>
            <a:noFill/>
          </a:ln>
        </p:spPr>
        <p:txBody>
          <a:bodyPr wrap="square" rtlCol="0" anchor="ctr">
            <a:noAutofit/>
          </a:bodyPr>
          <a:lstStyle/>
          <a:p>
            <a:pPr algn="ctr" defTabSz="914400"/>
            <a:r>
              <a:rPr lang="en-US" sz="2400" dirty="0" smtClean="0">
                <a:solidFill>
                  <a:srgbClr val="FFFFFF"/>
                </a:solidFill>
                <a:latin typeface="Segoe Condensed"/>
                <a:cs typeface="Segoe Condensed"/>
              </a:rPr>
              <a:t>R2</a:t>
            </a:r>
            <a:endParaRPr lang="en-US" sz="2000" dirty="0">
              <a:solidFill>
                <a:srgbClr val="FFFFFF"/>
              </a:solidFill>
              <a:latin typeface="Segoe Condensed"/>
              <a:cs typeface="Segoe Condensed"/>
            </a:endParaRPr>
          </a:p>
        </p:txBody>
      </p:sp>
      <p:sp>
        <p:nvSpPr>
          <p:cNvPr id="23" name="Rectangle 22"/>
          <p:cNvSpPr/>
          <p:nvPr/>
        </p:nvSpPr>
        <p:spPr>
          <a:xfrm>
            <a:off x="8258652" y="854044"/>
            <a:ext cx="548640" cy="363658"/>
          </a:xfrm>
          <a:prstGeom prst="rect">
            <a:avLst/>
          </a:prstGeom>
          <a:solidFill>
            <a:srgbClr val="97CB16"/>
          </a:solidFill>
          <a:ln>
            <a:noFill/>
          </a:ln>
        </p:spPr>
        <p:txBody>
          <a:bodyPr wrap="square" rtlCol="0" anchor="ctr">
            <a:noAutofit/>
          </a:bodyPr>
          <a:lstStyle/>
          <a:p>
            <a:pPr algn="ctr" defTabSz="914400"/>
            <a:r>
              <a:rPr lang="en-US" sz="2400" dirty="0" smtClean="0">
                <a:solidFill>
                  <a:prstClr val="white"/>
                </a:solidFill>
                <a:latin typeface="Segoe Condensed"/>
                <a:cs typeface="Segoe Condensed"/>
              </a:rPr>
              <a:t>R3</a:t>
            </a:r>
            <a:endParaRPr lang="en-US" sz="2000" dirty="0">
              <a:solidFill>
                <a:prstClr val="white"/>
              </a:solidFill>
              <a:latin typeface="Segoe Condensed"/>
              <a:cs typeface="Segoe Condensed"/>
            </a:endParaRPr>
          </a:p>
        </p:txBody>
      </p:sp>
      <p:sp>
        <p:nvSpPr>
          <p:cNvPr id="39" name="Rectangle 38"/>
          <p:cNvSpPr/>
          <p:nvPr/>
        </p:nvSpPr>
        <p:spPr>
          <a:xfrm>
            <a:off x="5122259" y="354449"/>
            <a:ext cx="3685033" cy="501766"/>
          </a:xfrm>
          <a:prstGeom prst="rect">
            <a:avLst/>
          </a:prstGeom>
          <a:solidFill>
            <a:schemeClr val="tx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dirty="0" smtClean="0">
                <a:solidFill>
                  <a:prstClr val="white"/>
                </a:solidFill>
                <a:latin typeface="Segoe Condensed"/>
                <a:cs typeface="Segoe Condensed"/>
              </a:rPr>
              <a:t>Researcher Label Table</a:t>
            </a:r>
          </a:p>
        </p:txBody>
      </p:sp>
      <p:cxnSp>
        <p:nvCxnSpPr>
          <p:cNvPr id="3" name="Straight Connector 2"/>
          <p:cNvCxnSpPr/>
          <p:nvPr/>
        </p:nvCxnSpPr>
        <p:spPr>
          <a:xfrm flipH="1">
            <a:off x="5130452" y="1215226"/>
            <a:ext cx="3676840"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5122754" y="1593855"/>
            <a:ext cx="3684538"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flipH="1">
            <a:off x="5122259" y="851568"/>
            <a:ext cx="3684401" cy="4647"/>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9601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Walking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38" y="3162370"/>
            <a:ext cx="524863" cy="886635"/>
          </a:xfrm>
          <a:prstGeom prst="rect">
            <a:avLst/>
          </a:prstGeom>
        </p:spPr>
      </p:pic>
      <p:pic>
        <p:nvPicPr>
          <p:cNvPr id="7" name="Picture 6"/>
          <p:cNvPicPr>
            <a:picLocks noChangeAspect="1"/>
          </p:cNvPicPr>
          <p:nvPr/>
        </p:nvPicPr>
        <p:blipFill>
          <a:blip r:embed="rId4"/>
          <a:stretch>
            <a:fillRect/>
          </a:stretch>
        </p:blipFill>
        <p:spPr>
          <a:xfrm>
            <a:off x="2837863" y="3309354"/>
            <a:ext cx="647815" cy="739651"/>
          </a:xfrm>
          <a:prstGeom prst="rect">
            <a:avLst/>
          </a:prstGeom>
        </p:spPr>
      </p:pic>
      <p:grpSp>
        <p:nvGrpSpPr>
          <p:cNvPr id="25" name="Group 24"/>
          <p:cNvGrpSpPr/>
          <p:nvPr/>
        </p:nvGrpSpPr>
        <p:grpSpPr>
          <a:xfrm>
            <a:off x="-1979606" y="3253332"/>
            <a:ext cx="19536085" cy="853322"/>
            <a:chOff x="-1979606" y="3253332"/>
            <a:chExt cx="19536085" cy="853322"/>
          </a:xfrm>
        </p:grpSpPr>
        <p:grpSp>
          <p:nvGrpSpPr>
            <p:cNvPr id="12" name="Group 11"/>
            <p:cNvGrpSpPr/>
            <p:nvPr/>
          </p:nvGrpSpPr>
          <p:grpSpPr>
            <a:xfrm>
              <a:off x="-1979606" y="3253332"/>
              <a:ext cx="19536085" cy="853322"/>
              <a:chOff x="-4949012" y="3253332"/>
              <a:chExt cx="22505492" cy="853322"/>
            </a:xfrm>
          </p:grpSpPr>
          <p:cxnSp>
            <p:nvCxnSpPr>
              <p:cNvPr id="3" name="Straight Connector 2"/>
              <p:cNvCxnSpPr/>
              <p:nvPr/>
            </p:nvCxnSpPr>
            <p:spPr>
              <a:xfrm>
                <a:off x="-4949012" y="4049005"/>
                <a:ext cx="22505492" cy="0"/>
              </a:xfrm>
              <a:prstGeom prst="line">
                <a:avLst/>
              </a:prstGeom>
              <a:ln w="57150" cmpd="sng">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9" name="Picture 8"/>
              <p:cNvPicPr>
                <a:picLocks noChangeAspect="1"/>
              </p:cNvPicPr>
              <p:nvPr/>
            </p:nvPicPr>
            <p:blipFill>
              <a:blip r:embed="rId5"/>
              <a:stretch>
                <a:fillRect/>
              </a:stretch>
            </p:blipFill>
            <p:spPr>
              <a:xfrm>
                <a:off x="12234102" y="3253332"/>
                <a:ext cx="853322" cy="853322"/>
              </a:xfrm>
              <a:prstGeom prst="rect">
                <a:avLst/>
              </a:prstGeom>
            </p:spPr>
          </p:pic>
        </p:grpSp>
        <p:grpSp>
          <p:nvGrpSpPr>
            <p:cNvPr id="17" name="Group 16"/>
            <p:cNvGrpSpPr/>
            <p:nvPr/>
          </p:nvGrpSpPr>
          <p:grpSpPr>
            <a:xfrm>
              <a:off x="6491116" y="3952375"/>
              <a:ext cx="124168" cy="85700"/>
              <a:chOff x="1915529" y="4910604"/>
              <a:chExt cx="124168" cy="85700"/>
            </a:xfrm>
          </p:grpSpPr>
          <p:cxnSp>
            <p:nvCxnSpPr>
              <p:cNvPr id="18" name="Straight Connector 17"/>
              <p:cNvCxnSpPr/>
              <p:nvPr/>
            </p:nvCxnSpPr>
            <p:spPr>
              <a:xfrm>
                <a:off x="1915529" y="4942271"/>
                <a:ext cx="35700" cy="51672"/>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2015935" y="4937271"/>
                <a:ext cx="23762" cy="57686"/>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1981485" y="4910604"/>
                <a:ext cx="1412" cy="85700"/>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21" name="Group 20"/>
            <p:cNvGrpSpPr/>
            <p:nvPr/>
          </p:nvGrpSpPr>
          <p:grpSpPr>
            <a:xfrm>
              <a:off x="10262180" y="3936192"/>
              <a:ext cx="124168" cy="85700"/>
              <a:chOff x="1915529" y="4910604"/>
              <a:chExt cx="124168" cy="85700"/>
            </a:xfrm>
          </p:grpSpPr>
          <p:cxnSp>
            <p:nvCxnSpPr>
              <p:cNvPr id="22" name="Straight Connector 21"/>
              <p:cNvCxnSpPr/>
              <p:nvPr/>
            </p:nvCxnSpPr>
            <p:spPr>
              <a:xfrm>
                <a:off x="1915529" y="4942271"/>
                <a:ext cx="35700" cy="51672"/>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2015935" y="4937271"/>
                <a:ext cx="23762" cy="57686"/>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flipH="1">
                <a:off x="1981485" y="4910604"/>
                <a:ext cx="1412" cy="85700"/>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grpSp>
        <p:nvGrpSpPr>
          <p:cNvPr id="10" name="Group 9"/>
          <p:cNvGrpSpPr/>
          <p:nvPr/>
        </p:nvGrpSpPr>
        <p:grpSpPr>
          <a:xfrm>
            <a:off x="-56937" y="2011113"/>
            <a:ext cx="2315764" cy="995134"/>
            <a:chOff x="-56937" y="2011113"/>
            <a:chExt cx="2315764" cy="995134"/>
          </a:xfrm>
        </p:grpSpPr>
        <p:sp>
          <p:nvSpPr>
            <p:cNvPr id="6" name="TextBox 5"/>
            <p:cNvSpPr txBox="1"/>
            <p:nvPr/>
          </p:nvSpPr>
          <p:spPr>
            <a:xfrm>
              <a:off x="-56937" y="2011113"/>
              <a:ext cx="2315764" cy="646331"/>
            </a:xfrm>
            <a:prstGeom prst="rect">
              <a:avLst/>
            </a:prstGeom>
            <a:noFill/>
          </p:spPr>
          <p:txBody>
            <a:bodyPr wrap="square" rtlCol="0">
              <a:spAutoFit/>
            </a:bodyPr>
            <a:lstStyle/>
            <a:p>
              <a:pPr algn="ctr"/>
              <a:r>
                <a:rPr lang="en-US" sz="3600" dirty="0" smtClean="0">
                  <a:solidFill>
                    <a:srgbClr val="CC0797"/>
                  </a:solidFill>
                  <a:latin typeface="Segoe UI Light"/>
                  <a:cs typeface="Segoe UI Light"/>
                </a:rPr>
                <a:t>You</a:t>
              </a:r>
              <a:endParaRPr lang="en-US" sz="3600" dirty="0">
                <a:solidFill>
                  <a:srgbClr val="CC0797"/>
                </a:solidFill>
                <a:latin typeface="Segoe UI Light"/>
                <a:cs typeface="Segoe UI Light"/>
              </a:endParaRPr>
            </a:p>
          </p:txBody>
        </p:sp>
        <p:cxnSp>
          <p:nvCxnSpPr>
            <p:cNvPr id="28" name="Straight Connector 27"/>
            <p:cNvCxnSpPr>
              <a:stCxn id="6" idx="2"/>
            </p:cNvCxnSpPr>
            <p:nvPr/>
          </p:nvCxnSpPr>
          <p:spPr>
            <a:xfrm>
              <a:off x="1100945" y="2657444"/>
              <a:ext cx="547" cy="348803"/>
            </a:xfrm>
            <a:prstGeom prst="line">
              <a:avLst/>
            </a:prstGeom>
            <a:ln>
              <a:solidFill>
                <a:srgbClr val="CC0797"/>
              </a:solidFill>
              <a:headEnd type="none"/>
              <a:tailEnd type="triangle" w="lg" len="lg"/>
            </a:ln>
            <a:effectLst/>
          </p:spPr>
          <p:style>
            <a:lnRef idx="2">
              <a:schemeClr val="accent1"/>
            </a:lnRef>
            <a:fillRef idx="0">
              <a:schemeClr val="accent1"/>
            </a:fillRef>
            <a:effectRef idx="1">
              <a:schemeClr val="accent1"/>
            </a:effectRef>
            <a:fontRef idx="minor">
              <a:schemeClr val="tx1"/>
            </a:fontRef>
          </p:style>
        </p:cxnSp>
      </p:grpSp>
      <p:grpSp>
        <p:nvGrpSpPr>
          <p:cNvPr id="11" name="Group 10"/>
          <p:cNvGrpSpPr/>
          <p:nvPr/>
        </p:nvGrpSpPr>
        <p:grpSpPr>
          <a:xfrm>
            <a:off x="1599962" y="2011113"/>
            <a:ext cx="2981116" cy="973132"/>
            <a:chOff x="1599962" y="2011113"/>
            <a:chExt cx="2981116" cy="973132"/>
          </a:xfrm>
        </p:grpSpPr>
        <p:sp>
          <p:nvSpPr>
            <p:cNvPr id="8" name="TextBox 7"/>
            <p:cNvSpPr txBox="1"/>
            <p:nvPr/>
          </p:nvSpPr>
          <p:spPr>
            <a:xfrm>
              <a:off x="1599962" y="2011113"/>
              <a:ext cx="2981116" cy="646331"/>
            </a:xfrm>
            <a:prstGeom prst="rect">
              <a:avLst/>
            </a:prstGeom>
            <a:noFill/>
          </p:spPr>
          <p:txBody>
            <a:bodyPr wrap="square" rtlCol="0">
              <a:spAutoFit/>
            </a:bodyPr>
            <a:lstStyle/>
            <a:p>
              <a:pPr algn="ctr"/>
              <a:r>
                <a:rPr lang="en-US" sz="3600" dirty="0" smtClean="0">
                  <a:solidFill>
                    <a:srgbClr val="0090FF"/>
                  </a:solidFill>
                  <a:latin typeface="Segoe UI Light"/>
                  <a:cs typeface="Segoe UI Light"/>
                </a:rPr>
                <a:t>Your Friend</a:t>
              </a:r>
              <a:endParaRPr lang="en-US" sz="3600" dirty="0">
                <a:solidFill>
                  <a:srgbClr val="0090FF"/>
                </a:solidFill>
                <a:latin typeface="Segoe UI Light"/>
                <a:cs typeface="Segoe UI Light"/>
              </a:endParaRPr>
            </a:p>
          </p:txBody>
        </p:sp>
        <p:cxnSp>
          <p:nvCxnSpPr>
            <p:cNvPr id="29" name="Straight Connector 28"/>
            <p:cNvCxnSpPr/>
            <p:nvPr/>
          </p:nvCxnSpPr>
          <p:spPr>
            <a:xfrm>
              <a:off x="3090247" y="2635442"/>
              <a:ext cx="547" cy="348803"/>
            </a:xfrm>
            <a:prstGeom prst="line">
              <a:avLst/>
            </a:prstGeom>
            <a:ln>
              <a:solidFill>
                <a:srgbClr val="0090FF"/>
              </a:solidFill>
              <a:headEnd type="none"/>
              <a:tailEnd type="triangle" w="lg" len="lg"/>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34735750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10"/>
                                        </p:tgtEl>
                                      </p:cBhvr>
                                    </p:animEffect>
                                    <p:set>
                                      <p:cBhvr>
                                        <p:cTn id="18" dur="1" fill="hold">
                                          <p:stCondLst>
                                            <p:cond delay="499"/>
                                          </p:stCondLst>
                                        </p:cTn>
                                        <p:tgtEl>
                                          <p:spTgt spid="10"/>
                                        </p:tgtEl>
                                        <p:attrNameLst>
                                          <p:attrName>style.visibility</p:attrName>
                                        </p:attrNameLst>
                                      </p:cBhvr>
                                      <p:to>
                                        <p:strVal val="hidden"/>
                                      </p:to>
                                    </p:set>
                                  </p:childTnLst>
                                </p:cTn>
                              </p:par>
                              <p:par>
                                <p:cTn id="19" presetID="10" presetClass="exit" presetSubtype="0" fill="hold" nodeType="withEffect">
                                  <p:stCondLst>
                                    <p:cond delay="0"/>
                                  </p:stCondLst>
                                  <p:childTnLst>
                                    <p:animEffect transition="out" filter="fade">
                                      <p:cBhvr>
                                        <p:cTn id="20" dur="500"/>
                                        <p:tgtEl>
                                          <p:spTgt spid="11"/>
                                        </p:tgtEl>
                                      </p:cBhvr>
                                    </p:animEffect>
                                    <p:set>
                                      <p:cBhvr>
                                        <p:cTn id="21" dur="1" fill="hold">
                                          <p:stCondLst>
                                            <p:cond delay="499"/>
                                          </p:stCondLst>
                                        </p:cTn>
                                        <p:tgtEl>
                                          <p:spTgt spid="11"/>
                                        </p:tgtEl>
                                        <p:attrNameLst>
                                          <p:attrName>style.visibility</p:attrName>
                                        </p:attrNameLst>
                                      </p:cBhvr>
                                      <p:to>
                                        <p:strVal val="hidden"/>
                                      </p:to>
                                    </p:set>
                                  </p:childTnLst>
                                </p:cTn>
                              </p:par>
                              <p:par>
                                <p:cTn id="22" presetID="0" presetClass="path" presetSubtype="0" accel="50000" decel="50000" fill="hold" nodeType="withEffect">
                                  <p:stCondLst>
                                    <p:cond delay="0"/>
                                  </p:stCondLst>
                                  <p:childTnLst>
                                    <p:animMotion origin="layout" path="M 5.35138E-6 8.29088E-7 L -0.78622 8.29088E-7 " pathEditMode="relative" ptsTypes="AA">
                                      <p:cBhvr>
                                        <p:cTn id="23" dur="2000" fill="hold"/>
                                        <p:tgtEl>
                                          <p:spTgt spid="2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LabelingDemo_Researcher1.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l="31611" t="19303" r="33693" b="34435"/>
          <a:stretch/>
        </p:blipFill>
        <p:spPr>
          <a:xfrm>
            <a:off x="0" y="0"/>
            <a:ext cx="9144000" cy="6858000"/>
          </a:xfrm>
          <a:prstGeom prst="rect">
            <a:avLst/>
          </a:prstGeom>
        </p:spPr>
      </p:pic>
      <p:cxnSp>
        <p:nvCxnSpPr>
          <p:cNvPr id="6" name="Straight Connector 5"/>
          <p:cNvCxnSpPr/>
          <p:nvPr/>
        </p:nvCxnSpPr>
        <p:spPr>
          <a:xfrm>
            <a:off x="5125218" y="1277946"/>
            <a:ext cx="3694340"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sp>
        <p:nvSpPr>
          <p:cNvPr id="7" name="Rectangle 6"/>
          <p:cNvSpPr/>
          <p:nvPr/>
        </p:nvSpPr>
        <p:spPr>
          <a:xfrm>
            <a:off x="5122259" y="851568"/>
            <a:ext cx="3685033" cy="1111535"/>
          </a:xfrm>
          <a:prstGeom prst="rect">
            <a:avLst/>
          </a:prstGeom>
          <a:solidFill>
            <a:schemeClr val="tx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sp>
        <p:nvSpPr>
          <p:cNvPr id="8" name="Rectangle 7"/>
          <p:cNvSpPr/>
          <p:nvPr/>
        </p:nvSpPr>
        <p:spPr>
          <a:xfrm>
            <a:off x="5122259" y="1215226"/>
            <a:ext cx="2042071" cy="365671"/>
          </a:xfrm>
          <a:prstGeom prst="rect">
            <a:avLst/>
          </a:prstGeom>
          <a:solidFill>
            <a:srgbClr val="113F8C"/>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prstClr val="white"/>
                </a:solidFill>
                <a:latin typeface="Segoe Condensed"/>
                <a:cs typeface="Segoe Condensed"/>
              </a:rPr>
              <a:t>Object in Path</a:t>
            </a:r>
          </a:p>
        </p:txBody>
      </p:sp>
      <p:sp>
        <p:nvSpPr>
          <p:cNvPr id="9" name="Rectangle 8"/>
          <p:cNvSpPr/>
          <p:nvPr/>
        </p:nvSpPr>
        <p:spPr>
          <a:xfrm>
            <a:off x="5122259" y="1580897"/>
            <a:ext cx="2042071" cy="364728"/>
          </a:xfrm>
          <a:prstGeom prst="rect">
            <a:avLst/>
          </a:prstGeom>
          <a:solidFill>
            <a:srgbClr val="00A9E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prstClr val="white"/>
                </a:solidFill>
                <a:latin typeface="Segoe Condensed"/>
                <a:cs typeface="Segoe Condensed"/>
              </a:rPr>
              <a:t>Curb Ramp Missing</a:t>
            </a:r>
          </a:p>
        </p:txBody>
      </p:sp>
      <p:sp>
        <p:nvSpPr>
          <p:cNvPr id="10" name="Rectangle 9"/>
          <p:cNvSpPr/>
          <p:nvPr/>
        </p:nvSpPr>
        <p:spPr>
          <a:xfrm>
            <a:off x="7161372" y="851568"/>
            <a:ext cx="548640" cy="363658"/>
          </a:xfrm>
          <a:prstGeom prst="rect">
            <a:avLst/>
          </a:prstGeom>
          <a:solidFill>
            <a:srgbClr val="CC0797"/>
          </a:solidFill>
          <a:ln>
            <a:noFill/>
          </a:ln>
        </p:spPr>
        <p:txBody>
          <a:bodyPr wrap="square" rtlCol="0" anchor="ctr">
            <a:noAutofit/>
          </a:bodyPr>
          <a:lstStyle/>
          <a:p>
            <a:pPr algn="ctr" defTabSz="914400"/>
            <a:r>
              <a:rPr lang="en-US" sz="2400" dirty="0" smtClean="0">
                <a:solidFill>
                  <a:prstClr val="white"/>
                </a:solidFill>
                <a:latin typeface="Segoe Condensed"/>
                <a:cs typeface="Segoe Condensed"/>
              </a:rPr>
              <a:t>R</a:t>
            </a:r>
            <a:r>
              <a:rPr lang="en-US" sz="2400" cap="small" dirty="0" smtClean="0">
                <a:solidFill>
                  <a:prstClr val="white"/>
                </a:solidFill>
                <a:latin typeface="Segoe Condensed"/>
                <a:cs typeface="Segoe Condensed"/>
              </a:rPr>
              <a:t>1</a:t>
            </a:r>
            <a:endParaRPr lang="en-US" sz="2000" cap="small" dirty="0">
              <a:solidFill>
                <a:prstClr val="white"/>
              </a:solidFill>
              <a:latin typeface="Segoe Condensed"/>
              <a:cs typeface="Segoe Condensed"/>
            </a:endParaRPr>
          </a:p>
        </p:txBody>
      </p:sp>
      <p:sp>
        <p:nvSpPr>
          <p:cNvPr id="11" name="Rectangle 10"/>
          <p:cNvSpPr/>
          <p:nvPr/>
        </p:nvSpPr>
        <p:spPr>
          <a:xfrm>
            <a:off x="7710012" y="854044"/>
            <a:ext cx="548640" cy="363658"/>
          </a:xfrm>
          <a:prstGeom prst="rect">
            <a:avLst/>
          </a:prstGeom>
          <a:solidFill>
            <a:srgbClr val="FE9E08"/>
          </a:solidFill>
          <a:ln>
            <a:noFill/>
          </a:ln>
        </p:spPr>
        <p:txBody>
          <a:bodyPr wrap="square" rtlCol="0" anchor="ctr">
            <a:noAutofit/>
          </a:bodyPr>
          <a:lstStyle/>
          <a:p>
            <a:pPr algn="ctr" defTabSz="914400"/>
            <a:r>
              <a:rPr lang="en-US" sz="2400" dirty="0" smtClean="0">
                <a:solidFill>
                  <a:srgbClr val="FFFFFF"/>
                </a:solidFill>
                <a:latin typeface="Segoe Condensed"/>
                <a:cs typeface="Segoe Condensed"/>
              </a:rPr>
              <a:t>R2</a:t>
            </a:r>
            <a:endParaRPr lang="en-US" sz="2000" dirty="0">
              <a:solidFill>
                <a:srgbClr val="FFFFFF"/>
              </a:solidFill>
              <a:latin typeface="Segoe Condensed"/>
              <a:cs typeface="Segoe Condensed"/>
            </a:endParaRPr>
          </a:p>
        </p:txBody>
      </p:sp>
      <p:sp>
        <p:nvSpPr>
          <p:cNvPr id="12" name="Rectangle 11"/>
          <p:cNvSpPr/>
          <p:nvPr/>
        </p:nvSpPr>
        <p:spPr>
          <a:xfrm>
            <a:off x="8258652" y="854044"/>
            <a:ext cx="548640" cy="363658"/>
          </a:xfrm>
          <a:prstGeom prst="rect">
            <a:avLst/>
          </a:prstGeom>
          <a:solidFill>
            <a:srgbClr val="97CB16"/>
          </a:solidFill>
          <a:ln>
            <a:noFill/>
          </a:ln>
        </p:spPr>
        <p:txBody>
          <a:bodyPr wrap="square" rtlCol="0" anchor="ctr">
            <a:noAutofit/>
          </a:bodyPr>
          <a:lstStyle/>
          <a:p>
            <a:pPr algn="ctr" defTabSz="914400"/>
            <a:r>
              <a:rPr lang="en-US" sz="2400" dirty="0" smtClean="0">
                <a:solidFill>
                  <a:prstClr val="white"/>
                </a:solidFill>
                <a:latin typeface="Segoe Condensed"/>
                <a:cs typeface="Segoe Condensed"/>
              </a:rPr>
              <a:t>R3</a:t>
            </a:r>
            <a:endParaRPr lang="en-US" sz="2000" dirty="0">
              <a:solidFill>
                <a:prstClr val="white"/>
              </a:solidFill>
              <a:latin typeface="Segoe Condensed"/>
              <a:cs typeface="Segoe Condensed"/>
            </a:endParaRPr>
          </a:p>
        </p:txBody>
      </p:sp>
      <p:sp>
        <p:nvSpPr>
          <p:cNvPr id="13" name="Rectangle 12"/>
          <p:cNvSpPr/>
          <p:nvPr/>
        </p:nvSpPr>
        <p:spPr>
          <a:xfrm>
            <a:off x="5122259" y="354449"/>
            <a:ext cx="3685033" cy="501766"/>
          </a:xfrm>
          <a:prstGeom prst="rect">
            <a:avLst/>
          </a:prstGeom>
          <a:solidFill>
            <a:schemeClr val="tx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dirty="0" smtClean="0">
                <a:solidFill>
                  <a:prstClr val="white"/>
                </a:solidFill>
                <a:latin typeface="Segoe Condensed"/>
                <a:cs typeface="Segoe Condensed"/>
              </a:rPr>
              <a:t>Researcher Label Table</a:t>
            </a:r>
          </a:p>
        </p:txBody>
      </p:sp>
      <p:cxnSp>
        <p:nvCxnSpPr>
          <p:cNvPr id="14" name="Straight Connector 13"/>
          <p:cNvCxnSpPr/>
          <p:nvPr/>
        </p:nvCxnSpPr>
        <p:spPr>
          <a:xfrm flipH="1">
            <a:off x="5130452" y="1215226"/>
            <a:ext cx="3676840"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flipH="1">
            <a:off x="5122754" y="1593855"/>
            <a:ext cx="3684538"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flipH="1">
            <a:off x="5122259" y="851568"/>
            <a:ext cx="3684401" cy="4647"/>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grpSp>
        <p:nvGrpSpPr>
          <p:cNvPr id="17" name="Group 16"/>
          <p:cNvGrpSpPr/>
          <p:nvPr/>
        </p:nvGrpSpPr>
        <p:grpSpPr>
          <a:xfrm>
            <a:off x="7317052" y="1277946"/>
            <a:ext cx="235399" cy="251506"/>
            <a:chOff x="10550987" y="2555012"/>
            <a:chExt cx="235399" cy="251506"/>
          </a:xfrm>
        </p:grpSpPr>
        <p:sp>
          <p:nvSpPr>
            <p:cNvPr id="18" name="Freeform 17"/>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19" name="Freeform 18"/>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grpSp>
        <p:nvGrpSpPr>
          <p:cNvPr id="20" name="Group 19"/>
          <p:cNvGrpSpPr/>
          <p:nvPr/>
        </p:nvGrpSpPr>
        <p:grpSpPr>
          <a:xfrm>
            <a:off x="7317052" y="1637393"/>
            <a:ext cx="235399" cy="251506"/>
            <a:chOff x="10550987" y="2555012"/>
            <a:chExt cx="235399" cy="251506"/>
          </a:xfrm>
        </p:grpSpPr>
        <p:sp>
          <p:nvSpPr>
            <p:cNvPr id="21" name="Freeform 20"/>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22" name="Freeform 21"/>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sp>
        <p:nvSpPr>
          <p:cNvPr id="23" name="Rectangle 22"/>
          <p:cNvSpPr/>
          <p:nvPr/>
        </p:nvSpPr>
        <p:spPr>
          <a:xfrm>
            <a:off x="7807279" y="5387768"/>
            <a:ext cx="1476972" cy="643629"/>
          </a:xfrm>
          <a:prstGeom prst="rect">
            <a:avLst/>
          </a:prstGeom>
          <a:solidFill>
            <a:schemeClr val="tx1">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lIns="182880" rIns="182880" rtlCol="0" anchor="ctr"/>
          <a:lstStyle/>
          <a:p>
            <a:r>
              <a:rPr lang="en-US" sz="2800" dirty="0">
                <a:solidFill>
                  <a:prstClr val="white"/>
                </a:solidFill>
                <a:latin typeface="Segoe UI Light"/>
                <a:cs typeface="Segoe UI Light"/>
              </a:rPr>
              <a:t>x</a:t>
            </a:r>
            <a:r>
              <a:rPr lang="en-US" sz="2800" dirty="0" smtClean="0">
                <a:solidFill>
                  <a:prstClr val="white"/>
                </a:solidFill>
                <a:latin typeface="Segoe UI Light"/>
                <a:cs typeface="Segoe UI Light"/>
              </a:rPr>
              <a:t>2</a:t>
            </a:r>
            <a:endParaRPr lang="en-US" sz="2800" dirty="0">
              <a:solidFill>
                <a:prstClr val="white"/>
              </a:solidFill>
              <a:latin typeface="Segoe UI Light"/>
              <a:cs typeface="Segoe UI Light"/>
            </a:endParaRPr>
          </a:p>
        </p:txBody>
      </p:sp>
      <p:sp>
        <p:nvSpPr>
          <p:cNvPr id="40" name="Rectangle 39"/>
          <p:cNvSpPr/>
          <p:nvPr/>
        </p:nvSpPr>
        <p:spPr>
          <a:xfrm>
            <a:off x="-1" y="457511"/>
            <a:ext cx="2477387" cy="585216"/>
          </a:xfrm>
          <a:prstGeom prst="rect">
            <a:avLst/>
          </a:prstGeom>
          <a:solidFill>
            <a:srgbClr val="CC0797">
              <a:alpha val="85000"/>
            </a:srgbClr>
          </a:solidFill>
          <a:ln>
            <a:noFill/>
          </a:ln>
        </p:spPr>
        <p:txBody>
          <a:bodyPr wrap="square" rtlCol="0" anchor="ctr">
            <a:noAutofit/>
          </a:bodyPr>
          <a:lstStyle/>
          <a:p>
            <a:pPr algn="r" defTabSz="914400"/>
            <a:r>
              <a:rPr lang="en-US" sz="3200" dirty="0" smtClean="0">
                <a:solidFill>
                  <a:prstClr val="white"/>
                </a:solidFill>
                <a:latin typeface="Segoe UI Light"/>
                <a:cs typeface="Segoe UI Light"/>
              </a:rPr>
              <a:t>Researcher</a:t>
            </a:r>
            <a:r>
              <a:rPr lang="en-US" sz="3200" cap="small" dirty="0" smtClean="0">
                <a:solidFill>
                  <a:prstClr val="white"/>
                </a:solidFill>
                <a:latin typeface="Segoe UI Light"/>
                <a:cs typeface="Segoe UI Light"/>
              </a:rPr>
              <a:t> 1</a:t>
            </a:r>
            <a:endParaRPr lang="en-US" sz="2800" cap="small" dirty="0">
              <a:solidFill>
                <a:prstClr val="white"/>
              </a:solidFill>
              <a:latin typeface="Segoe UI Light"/>
              <a:cs typeface="Segoe UI Light"/>
            </a:endParaRPr>
          </a:p>
        </p:txBody>
      </p:sp>
    </p:spTree>
    <p:extLst>
      <p:ext uri="{BB962C8B-B14F-4D97-AF65-F5344CB8AC3E}">
        <p14:creationId xmlns:p14="http://schemas.microsoft.com/office/powerpoint/2010/main" val="22163484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816" fill="hold"/>
                                        <p:tgtEl>
                                          <p:spTgt spid="4"/>
                                        </p:tgtEl>
                                      </p:cBhvr>
                                    </p:cmd>
                                  </p:childTnLst>
                                </p:cTn>
                              </p:par>
                              <p:par>
                                <p:cTn id="7" presetID="1" presetClass="entr" presetSubtype="0" fill="hold" nodeType="withEffect">
                                  <p:stCondLst>
                                    <p:cond delay="670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nodeType="withEffect">
                                  <p:stCondLst>
                                    <p:cond delay="1660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4"/>
                </p:tgtEl>
              </p:cMediaNode>
            </p:video>
            <p:seq concurrent="1" nextAc="seek">
              <p:cTn id="12" restart="whenNotActive" fill="hold" evtFilter="cancelBubble" nodeType="interactiveSeq">
                <p:stCondLst>
                  <p:cond evt="onClick" delay="0">
                    <p:tgtEl>
                      <p:spTgt spid="4"/>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LabelingDemo_Researcher2.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l="31431" t="18840" r="33692" b="34658"/>
          <a:stretch/>
        </p:blipFill>
        <p:spPr>
          <a:xfrm>
            <a:off x="0" y="0"/>
            <a:ext cx="9144000" cy="6858000"/>
          </a:xfrm>
          <a:prstGeom prst="rect">
            <a:avLst/>
          </a:prstGeom>
        </p:spPr>
      </p:pic>
      <p:sp>
        <p:nvSpPr>
          <p:cNvPr id="6" name="Rectangle 5"/>
          <p:cNvSpPr/>
          <p:nvPr/>
        </p:nvSpPr>
        <p:spPr>
          <a:xfrm>
            <a:off x="7807279" y="5387768"/>
            <a:ext cx="1476972" cy="643629"/>
          </a:xfrm>
          <a:prstGeom prst="rect">
            <a:avLst/>
          </a:prstGeom>
          <a:solidFill>
            <a:schemeClr val="tx1">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lIns="182880" rIns="182880" rtlCol="0" anchor="ctr"/>
          <a:lstStyle/>
          <a:p>
            <a:r>
              <a:rPr lang="en-US" sz="2800" dirty="0" smtClean="0">
                <a:solidFill>
                  <a:prstClr val="white"/>
                </a:solidFill>
                <a:latin typeface="Segoe UI Light"/>
                <a:cs typeface="Segoe UI Light"/>
              </a:rPr>
              <a:t>x</a:t>
            </a:r>
            <a:r>
              <a:rPr lang="en-US" sz="2800" dirty="0">
                <a:solidFill>
                  <a:prstClr val="white"/>
                </a:solidFill>
                <a:latin typeface="Segoe UI Light"/>
                <a:cs typeface="Segoe UI Light"/>
              </a:rPr>
              <a:t>4</a:t>
            </a:r>
          </a:p>
        </p:txBody>
      </p:sp>
      <p:cxnSp>
        <p:nvCxnSpPr>
          <p:cNvPr id="7" name="Straight Connector 6"/>
          <p:cNvCxnSpPr/>
          <p:nvPr/>
        </p:nvCxnSpPr>
        <p:spPr>
          <a:xfrm>
            <a:off x="5125218" y="1277946"/>
            <a:ext cx="3694340"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sp>
        <p:nvSpPr>
          <p:cNvPr id="8" name="Rectangle 7"/>
          <p:cNvSpPr/>
          <p:nvPr/>
        </p:nvSpPr>
        <p:spPr>
          <a:xfrm>
            <a:off x="5122259" y="851568"/>
            <a:ext cx="3685033" cy="1111535"/>
          </a:xfrm>
          <a:prstGeom prst="rect">
            <a:avLst/>
          </a:prstGeom>
          <a:solidFill>
            <a:schemeClr val="tx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sp>
        <p:nvSpPr>
          <p:cNvPr id="9" name="Rectangle 8"/>
          <p:cNvSpPr/>
          <p:nvPr/>
        </p:nvSpPr>
        <p:spPr>
          <a:xfrm>
            <a:off x="5122259" y="1215226"/>
            <a:ext cx="2042071" cy="365671"/>
          </a:xfrm>
          <a:prstGeom prst="rect">
            <a:avLst/>
          </a:prstGeom>
          <a:solidFill>
            <a:srgbClr val="113F8C"/>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prstClr val="white"/>
                </a:solidFill>
                <a:latin typeface="Segoe Condensed"/>
                <a:cs typeface="Segoe Condensed"/>
              </a:rPr>
              <a:t>Object in Path</a:t>
            </a:r>
          </a:p>
        </p:txBody>
      </p:sp>
      <p:sp>
        <p:nvSpPr>
          <p:cNvPr id="10" name="Rectangle 9"/>
          <p:cNvSpPr/>
          <p:nvPr/>
        </p:nvSpPr>
        <p:spPr>
          <a:xfrm>
            <a:off x="5122259" y="1580897"/>
            <a:ext cx="2042071" cy="364728"/>
          </a:xfrm>
          <a:prstGeom prst="rect">
            <a:avLst/>
          </a:prstGeom>
          <a:solidFill>
            <a:srgbClr val="00A9E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prstClr val="white"/>
                </a:solidFill>
                <a:latin typeface="Segoe Condensed"/>
                <a:cs typeface="Segoe Condensed"/>
              </a:rPr>
              <a:t>Curb Ramp Missing</a:t>
            </a:r>
          </a:p>
        </p:txBody>
      </p:sp>
      <p:sp>
        <p:nvSpPr>
          <p:cNvPr id="11" name="Rectangle 10"/>
          <p:cNvSpPr/>
          <p:nvPr/>
        </p:nvSpPr>
        <p:spPr>
          <a:xfrm>
            <a:off x="7161372" y="851568"/>
            <a:ext cx="548640" cy="363658"/>
          </a:xfrm>
          <a:prstGeom prst="rect">
            <a:avLst/>
          </a:prstGeom>
          <a:solidFill>
            <a:srgbClr val="CC0797"/>
          </a:solidFill>
          <a:ln>
            <a:noFill/>
          </a:ln>
        </p:spPr>
        <p:txBody>
          <a:bodyPr wrap="square" rtlCol="0" anchor="ctr">
            <a:noAutofit/>
          </a:bodyPr>
          <a:lstStyle/>
          <a:p>
            <a:pPr algn="ctr" defTabSz="914400"/>
            <a:r>
              <a:rPr lang="en-US" sz="2400" dirty="0" smtClean="0">
                <a:solidFill>
                  <a:prstClr val="white"/>
                </a:solidFill>
                <a:latin typeface="Segoe Condensed"/>
                <a:cs typeface="Segoe Condensed"/>
              </a:rPr>
              <a:t>R</a:t>
            </a:r>
            <a:r>
              <a:rPr lang="en-US" sz="2400" cap="small" dirty="0" smtClean="0">
                <a:solidFill>
                  <a:prstClr val="white"/>
                </a:solidFill>
                <a:latin typeface="Segoe Condensed"/>
                <a:cs typeface="Segoe Condensed"/>
              </a:rPr>
              <a:t>1</a:t>
            </a:r>
            <a:endParaRPr lang="en-US" sz="2000" cap="small" dirty="0">
              <a:solidFill>
                <a:prstClr val="white"/>
              </a:solidFill>
              <a:latin typeface="Segoe Condensed"/>
              <a:cs typeface="Segoe Condensed"/>
            </a:endParaRPr>
          </a:p>
        </p:txBody>
      </p:sp>
      <p:sp>
        <p:nvSpPr>
          <p:cNvPr id="12" name="Rectangle 11"/>
          <p:cNvSpPr/>
          <p:nvPr/>
        </p:nvSpPr>
        <p:spPr>
          <a:xfrm>
            <a:off x="7710012" y="854044"/>
            <a:ext cx="548640" cy="363658"/>
          </a:xfrm>
          <a:prstGeom prst="rect">
            <a:avLst/>
          </a:prstGeom>
          <a:solidFill>
            <a:srgbClr val="FE9E08"/>
          </a:solidFill>
          <a:ln>
            <a:noFill/>
          </a:ln>
        </p:spPr>
        <p:txBody>
          <a:bodyPr wrap="square" rtlCol="0" anchor="ctr">
            <a:noAutofit/>
          </a:bodyPr>
          <a:lstStyle/>
          <a:p>
            <a:pPr algn="ctr" defTabSz="914400"/>
            <a:r>
              <a:rPr lang="en-US" sz="2400" dirty="0" smtClean="0">
                <a:solidFill>
                  <a:srgbClr val="FFFFFF"/>
                </a:solidFill>
                <a:latin typeface="Segoe Condensed"/>
                <a:cs typeface="Segoe Condensed"/>
              </a:rPr>
              <a:t>R2</a:t>
            </a:r>
            <a:endParaRPr lang="en-US" sz="2000" dirty="0">
              <a:solidFill>
                <a:srgbClr val="FFFFFF"/>
              </a:solidFill>
              <a:latin typeface="Segoe Condensed"/>
              <a:cs typeface="Segoe Condensed"/>
            </a:endParaRPr>
          </a:p>
        </p:txBody>
      </p:sp>
      <p:sp>
        <p:nvSpPr>
          <p:cNvPr id="13" name="Rectangle 12"/>
          <p:cNvSpPr/>
          <p:nvPr/>
        </p:nvSpPr>
        <p:spPr>
          <a:xfrm>
            <a:off x="8258652" y="854044"/>
            <a:ext cx="548640" cy="363658"/>
          </a:xfrm>
          <a:prstGeom prst="rect">
            <a:avLst/>
          </a:prstGeom>
          <a:solidFill>
            <a:srgbClr val="97CB16"/>
          </a:solidFill>
          <a:ln>
            <a:noFill/>
          </a:ln>
        </p:spPr>
        <p:txBody>
          <a:bodyPr wrap="square" rtlCol="0" anchor="ctr">
            <a:noAutofit/>
          </a:bodyPr>
          <a:lstStyle/>
          <a:p>
            <a:pPr algn="ctr" defTabSz="914400"/>
            <a:r>
              <a:rPr lang="en-US" sz="2400" dirty="0" smtClean="0">
                <a:solidFill>
                  <a:prstClr val="white"/>
                </a:solidFill>
                <a:latin typeface="Segoe Condensed"/>
                <a:cs typeface="Segoe Condensed"/>
              </a:rPr>
              <a:t>R3</a:t>
            </a:r>
            <a:endParaRPr lang="en-US" sz="2000" dirty="0">
              <a:solidFill>
                <a:prstClr val="white"/>
              </a:solidFill>
              <a:latin typeface="Segoe Condensed"/>
              <a:cs typeface="Segoe Condensed"/>
            </a:endParaRPr>
          </a:p>
        </p:txBody>
      </p:sp>
      <p:sp>
        <p:nvSpPr>
          <p:cNvPr id="14" name="Rectangle 13"/>
          <p:cNvSpPr/>
          <p:nvPr/>
        </p:nvSpPr>
        <p:spPr>
          <a:xfrm>
            <a:off x="5122259" y="354449"/>
            <a:ext cx="3685033" cy="501766"/>
          </a:xfrm>
          <a:prstGeom prst="rect">
            <a:avLst/>
          </a:prstGeom>
          <a:solidFill>
            <a:schemeClr val="tx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dirty="0" smtClean="0">
                <a:solidFill>
                  <a:prstClr val="white"/>
                </a:solidFill>
                <a:latin typeface="Segoe Condensed"/>
                <a:cs typeface="Segoe Condensed"/>
              </a:rPr>
              <a:t>Researcher Label Table</a:t>
            </a:r>
          </a:p>
        </p:txBody>
      </p:sp>
      <p:cxnSp>
        <p:nvCxnSpPr>
          <p:cNvPr id="15" name="Straight Connector 14"/>
          <p:cNvCxnSpPr/>
          <p:nvPr/>
        </p:nvCxnSpPr>
        <p:spPr>
          <a:xfrm flipH="1">
            <a:off x="5130452" y="1215226"/>
            <a:ext cx="3676840"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flipH="1">
            <a:off x="5122754" y="1593855"/>
            <a:ext cx="3684538"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5122259" y="851568"/>
            <a:ext cx="3684401" cy="4647"/>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grpSp>
        <p:nvGrpSpPr>
          <p:cNvPr id="18" name="Group 17"/>
          <p:cNvGrpSpPr/>
          <p:nvPr/>
        </p:nvGrpSpPr>
        <p:grpSpPr>
          <a:xfrm>
            <a:off x="7317052" y="1277946"/>
            <a:ext cx="235399" cy="251506"/>
            <a:chOff x="10550987" y="2555012"/>
            <a:chExt cx="235399" cy="251506"/>
          </a:xfrm>
        </p:grpSpPr>
        <p:sp>
          <p:nvSpPr>
            <p:cNvPr id="19" name="Freeform 18"/>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20" name="Freeform 19"/>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grpSp>
        <p:nvGrpSpPr>
          <p:cNvPr id="21" name="Group 20"/>
          <p:cNvGrpSpPr/>
          <p:nvPr/>
        </p:nvGrpSpPr>
        <p:grpSpPr>
          <a:xfrm>
            <a:off x="7317052" y="1637393"/>
            <a:ext cx="235399" cy="251506"/>
            <a:chOff x="10550987" y="2555012"/>
            <a:chExt cx="235399" cy="251506"/>
          </a:xfrm>
        </p:grpSpPr>
        <p:sp>
          <p:nvSpPr>
            <p:cNvPr id="22" name="Freeform 21"/>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23" name="Freeform 22"/>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grpSp>
        <p:nvGrpSpPr>
          <p:cNvPr id="24" name="Group 23"/>
          <p:cNvGrpSpPr/>
          <p:nvPr/>
        </p:nvGrpSpPr>
        <p:grpSpPr>
          <a:xfrm>
            <a:off x="7876330" y="1277946"/>
            <a:ext cx="235399" cy="251506"/>
            <a:chOff x="10550987" y="2555012"/>
            <a:chExt cx="235399" cy="251506"/>
          </a:xfrm>
        </p:grpSpPr>
        <p:sp>
          <p:nvSpPr>
            <p:cNvPr id="25" name="Freeform 24"/>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26" name="Freeform 25"/>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sp>
        <p:nvSpPr>
          <p:cNvPr id="28" name="Rectangle 27"/>
          <p:cNvSpPr/>
          <p:nvPr/>
        </p:nvSpPr>
        <p:spPr>
          <a:xfrm>
            <a:off x="-1" y="1321285"/>
            <a:ext cx="2477387" cy="585216"/>
          </a:xfrm>
          <a:prstGeom prst="rect">
            <a:avLst/>
          </a:prstGeom>
          <a:solidFill>
            <a:srgbClr val="FF6600">
              <a:alpha val="85000"/>
            </a:srgbClr>
          </a:solidFill>
          <a:ln>
            <a:noFill/>
          </a:ln>
        </p:spPr>
        <p:txBody>
          <a:bodyPr wrap="square" rtlCol="0" anchor="ctr">
            <a:noAutofit/>
          </a:bodyPr>
          <a:lstStyle/>
          <a:p>
            <a:pPr algn="r" defTabSz="914400"/>
            <a:r>
              <a:rPr lang="en-US" sz="3200" dirty="0" smtClean="0">
                <a:solidFill>
                  <a:prstClr val="white"/>
                </a:solidFill>
                <a:latin typeface="Segoe UI Light"/>
                <a:cs typeface="Segoe UI Light"/>
              </a:rPr>
              <a:t>Researcher 2</a:t>
            </a:r>
            <a:endParaRPr lang="en-US" sz="2800" dirty="0">
              <a:solidFill>
                <a:prstClr val="white"/>
              </a:solidFill>
              <a:latin typeface="Segoe UI Light"/>
              <a:cs typeface="Segoe UI Light"/>
            </a:endParaRPr>
          </a:p>
        </p:txBody>
      </p:sp>
    </p:spTree>
    <p:extLst>
      <p:ext uri="{BB962C8B-B14F-4D97-AF65-F5344CB8AC3E}">
        <p14:creationId xmlns:p14="http://schemas.microsoft.com/office/powerpoint/2010/main" val="17894151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878" fill="hold"/>
                                        <p:tgtEl>
                                          <p:spTgt spid="4"/>
                                        </p:tgtEl>
                                      </p:cBhvr>
                                    </p:cmd>
                                  </p:childTnLst>
                                </p:cTn>
                              </p:par>
                              <p:par>
                                <p:cTn id="7" presetID="1" presetClass="entr" presetSubtype="0" fill="hold" nodeType="withEffect">
                                  <p:stCondLst>
                                    <p:cond delay="5900"/>
                                  </p:stCondLst>
                                  <p:childTnLst>
                                    <p:set>
                                      <p:cBhvr>
                                        <p:cTn id="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9" fill="hold" display="0">
                  <p:stCondLst>
                    <p:cond delay="indefinite"/>
                  </p:stCondLst>
                </p:cTn>
                <p:tgtEl>
                  <p:spTgt spid="4"/>
                </p:tgtEl>
              </p:cMediaNode>
            </p:video>
            <p:seq concurrent="1" nextAc="seek">
              <p:cTn id="10" restart="whenNotActive" fill="hold" evtFilter="cancelBubble" nodeType="interactiveSeq">
                <p:stCondLst>
                  <p:cond evt="onClick" delay="0">
                    <p:tgtEl>
                      <p:spTgt spid="4"/>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LabelingDemo_Researcher3_x8.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l="22990" t="18803" r="33412" b="34209"/>
          <a:stretch>
            <a:fillRect/>
          </a:stretch>
        </p:blipFill>
        <p:spPr>
          <a:xfrm>
            <a:off x="-2152051" y="-27020"/>
            <a:ext cx="11436301" cy="6933182"/>
          </a:xfrm>
          <a:prstGeom prst="rect">
            <a:avLst/>
          </a:prstGeom>
        </p:spPr>
      </p:pic>
      <p:sp>
        <p:nvSpPr>
          <p:cNvPr id="3" name="Rectangle 2"/>
          <p:cNvSpPr/>
          <p:nvPr/>
        </p:nvSpPr>
        <p:spPr>
          <a:xfrm>
            <a:off x="-1" y="2185059"/>
            <a:ext cx="2477387" cy="585216"/>
          </a:xfrm>
          <a:prstGeom prst="rect">
            <a:avLst/>
          </a:prstGeom>
          <a:solidFill>
            <a:srgbClr val="97CB16">
              <a:alpha val="85000"/>
            </a:srgbClr>
          </a:solidFill>
          <a:ln>
            <a:noFill/>
          </a:ln>
        </p:spPr>
        <p:txBody>
          <a:bodyPr wrap="square" rtlCol="0" anchor="ctr">
            <a:noAutofit/>
          </a:bodyPr>
          <a:lstStyle/>
          <a:p>
            <a:pPr algn="r" defTabSz="914400"/>
            <a:r>
              <a:rPr lang="en-US" sz="3200" dirty="0" smtClean="0">
                <a:solidFill>
                  <a:prstClr val="white"/>
                </a:solidFill>
                <a:latin typeface="Segoe UI Light"/>
                <a:cs typeface="Segoe UI Light"/>
              </a:rPr>
              <a:t>Researcher 3</a:t>
            </a:r>
            <a:endParaRPr lang="en-US" sz="2800" dirty="0">
              <a:solidFill>
                <a:prstClr val="white"/>
              </a:solidFill>
              <a:latin typeface="Segoe UI Light"/>
              <a:cs typeface="Segoe UI Light"/>
            </a:endParaRPr>
          </a:p>
        </p:txBody>
      </p:sp>
      <p:cxnSp>
        <p:nvCxnSpPr>
          <p:cNvPr id="4" name="Straight Connector 3"/>
          <p:cNvCxnSpPr/>
          <p:nvPr/>
        </p:nvCxnSpPr>
        <p:spPr>
          <a:xfrm>
            <a:off x="5125218" y="1277946"/>
            <a:ext cx="3694340"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sp>
        <p:nvSpPr>
          <p:cNvPr id="5" name="Rectangle 4"/>
          <p:cNvSpPr/>
          <p:nvPr/>
        </p:nvSpPr>
        <p:spPr>
          <a:xfrm>
            <a:off x="5122259" y="851568"/>
            <a:ext cx="3685033" cy="1111535"/>
          </a:xfrm>
          <a:prstGeom prst="rect">
            <a:avLst/>
          </a:prstGeom>
          <a:solidFill>
            <a:schemeClr val="tx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sp>
        <p:nvSpPr>
          <p:cNvPr id="6" name="Rectangle 5"/>
          <p:cNvSpPr/>
          <p:nvPr/>
        </p:nvSpPr>
        <p:spPr>
          <a:xfrm>
            <a:off x="5122259" y="1215226"/>
            <a:ext cx="2042071" cy="365671"/>
          </a:xfrm>
          <a:prstGeom prst="rect">
            <a:avLst/>
          </a:prstGeom>
          <a:solidFill>
            <a:srgbClr val="113F8C"/>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prstClr val="white"/>
                </a:solidFill>
                <a:latin typeface="Segoe Condensed"/>
                <a:cs typeface="Segoe Condensed"/>
              </a:rPr>
              <a:t>Object in Path</a:t>
            </a:r>
          </a:p>
        </p:txBody>
      </p:sp>
      <p:sp>
        <p:nvSpPr>
          <p:cNvPr id="7" name="Rectangle 6"/>
          <p:cNvSpPr/>
          <p:nvPr/>
        </p:nvSpPr>
        <p:spPr>
          <a:xfrm>
            <a:off x="5122259" y="1580897"/>
            <a:ext cx="2042071" cy="364728"/>
          </a:xfrm>
          <a:prstGeom prst="rect">
            <a:avLst/>
          </a:prstGeom>
          <a:solidFill>
            <a:srgbClr val="00A9E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prstClr val="white"/>
                </a:solidFill>
                <a:latin typeface="Segoe Condensed"/>
                <a:cs typeface="Segoe Condensed"/>
              </a:rPr>
              <a:t>Curb Ramp Missing</a:t>
            </a:r>
          </a:p>
        </p:txBody>
      </p:sp>
      <p:sp>
        <p:nvSpPr>
          <p:cNvPr id="8" name="Rectangle 7"/>
          <p:cNvSpPr/>
          <p:nvPr/>
        </p:nvSpPr>
        <p:spPr>
          <a:xfrm>
            <a:off x="7161372" y="851568"/>
            <a:ext cx="548640" cy="363658"/>
          </a:xfrm>
          <a:prstGeom prst="rect">
            <a:avLst/>
          </a:prstGeom>
          <a:solidFill>
            <a:srgbClr val="CC0797"/>
          </a:solidFill>
          <a:ln>
            <a:noFill/>
          </a:ln>
        </p:spPr>
        <p:txBody>
          <a:bodyPr wrap="square" rtlCol="0" anchor="ctr">
            <a:noAutofit/>
          </a:bodyPr>
          <a:lstStyle/>
          <a:p>
            <a:pPr algn="ctr" defTabSz="914400"/>
            <a:r>
              <a:rPr lang="en-US" sz="2400" dirty="0" smtClean="0">
                <a:solidFill>
                  <a:prstClr val="white"/>
                </a:solidFill>
                <a:latin typeface="Segoe Condensed"/>
                <a:cs typeface="Segoe Condensed"/>
              </a:rPr>
              <a:t>R</a:t>
            </a:r>
            <a:r>
              <a:rPr lang="en-US" sz="2400" cap="small" dirty="0" smtClean="0">
                <a:solidFill>
                  <a:prstClr val="white"/>
                </a:solidFill>
                <a:latin typeface="Segoe Condensed"/>
                <a:cs typeface="Segoe Condensed"/>
              </a:rPr>
              <a:t>1</a:t>
            </a:r>
            <a:endParaRPr lang="en-US" sz="2000" cap="small" dirty="0">
              <a:solidFill>
                <a:prstClr val="white"/>
              </a:solidFill>
              <a:latin typeface="Segoe Condensed"/>
              <a:cs typeface="Segoe Condensed"/>
            </a:endParaRPr>
          </a:p>
        </p:txBody>
      </p:sp>
      <p:sp>
        <p:nvSpPr>
          <p:cNvPr id="9" name="Rectangle 8"/>
          <p:cNvSpPr/>
          <p:nvPr/>
        </p:nvSpPr>
        <p:spPr>
          <a:xfrm>
            <a:off x="7710012" y="854044"/>
            <a:ext cx="548640" cy="363658"/>
          </a:xfrm>
          <a:prstGeom prst="rect">
            <a:avLst/>
          </a:prstGeom>
          <a:solidFill>
            <a:srgbClr val="FE9E08"/>
          </a:solidFill>
          <a:ln>
            <a:noFill/>
          </a:ln>
        </p:spPr>
        <p:txBody>
          <a:bodyPr wrap="square" rtlCol="0" anchor="ctr">
            <a:noAutofit/>
          </a:bodyPr>
          <a:lstStyle/>
          <a:p>
            <a:pPr algn="ctr" defTabSz="914400"/>
            <a:r>
              <a:rPr lang="en-US" sz="2400" dirty="0" smtClean="0">
                <a:solidFill>
                  <a:srgbClr val="FFFFFF"/>
                </a:solidFill>
                <a:latin typeface="Segoe Condensed"/>
                <a:cs typeface="Segoe Condensed"/>
              </a:rPr>
              <a:t>R2</a:t>
            </a:r>
            <a:endParaRPr lang="en-US" sz="2000" dirty="0">
              <a:solidFill>
                <a:srgbClr val="FFFFFF"/>
              </a:solidFill>
              <a:latin typeface="Segoe Condensed"/>
              <a:cs typeface="Segoe Condensed"/>
            </a:endParaRPr>
          </a:p>
        </p:txBody>
      </p:sp>
      <p:sp>
        <p:nvSpPr>
          <p:cNvPr id="10" name="Rectangle 9"/>
          <p:cNvSpPr/>
          <p:nvPr/>
        </p:nvSpPr>
        <p:spPr>
          <a:xfrm>
            <a:off x="8258652" y="854044"/>
            <a:ext cx="548640" cy="363658"/>
          </a:xfrm>
          <a:prstGeom prst="rect">
            <a:avLst/>
          </a:prstGeom>
          <a:solidFill>
            <a:srgbClr val="97CB16"/>
          </a:solidFill>
          <a:ln>
            <a:noFill/>
          </a:ln>
        </p:spPr>
        <p:txBody>
          <a:bodyPr wrap="square" rtlCol="0" anchor="ctr">
            <a:noAutofit/>
          </a:bodyPr>
          <a:lstStyle/>
          <a:p>
            <a:pPr algn="ctr" defTabSz="914400"/>
            <a:r>
              <a:rPr lang="en-US" sz="2400" dirty="0" smtClean="0">
                <a:solidFill>
                  <a:prstClr val="white"/>
                </a:solidFill>
                <a:latin typeface="Segoe Condensed"/>
                <a:cs typeface="Segoe Condensed"/>
              </a:rPr>
              <a:t>R3</a:t>
            </a:r>
            <a:endParaRPr lang="en-US" sz="2000" dirty="0">
              <a:solidFill>
                <a:prstClr val="white"/>
              </a:solidFill>
              <a:latin typeface="Segoe Condensed"/>
              <a:cs typeface="Segoe Condensed"/>
            </a:endParaRPr>
          </a:p>
        </p:txBody>
      </p:sp>
      <p:sp>
        <p:nvSpPr>
          <p:cNvPr id="11" name="Rectangle 10"/>
          <p:cNvSpPr/>
          <p:nvPr/>
        </p:nvSpPr>
        <p:spPr>
          <a:xfrm>
            <a:off x="5122259" y="354449"/>
            <a:ext cx="3685033" cy="501766"/>
          </a:xfrm>
          <a:prstGeom prst="rect">
            <a:avLst/>
          </a:prstGeom>
          <a:solidFill>
            <a:schemeClr val="tx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dirty="0" smtClean="0">
                <a:solidFill>
                  <a:prstClr val="white"/>
                </a:solidFill>
                <a:latin typeface="Segoe Condensed"/>
                <a:cs typeface="Segoe Condensed"/>
              </a:rPr>
              <a:t>Researcher Label Table</a:t>
            </a:r>
          </a:p>
        </p:txBody>
      </p:sp>
      <p:cxnSp>
        <p:nvCxnSpPr>
          <p:cNvPr id="12" name="Straight Connector 11"/>
          <p:cNvCxnSpPr/>
          <p:nvPr/>
        </p:nvCxnSpPr>
        <p:spPr>
          <a:xfrm flipH="1">
            <a:off x="5130452" y="1215226"/>
            <a:ext cx="3676840"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flipH="1">
            <a:off x="5122754" y="1593855"/>
            <a:ext cx="3684538"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H="1">
            <a:off x="5122259" y="851568"/>
            <a:ext cx="3684401" cy="4647"/>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grpSp>
        <p:nvGrpSpPr>
          <p:cNvPr id="15" name="Group 14"/>
          <p:cNvGrpSpPr/>
          <p:nvPr/>
        </p:nvGrpSpPr>
        <p:grpSpPr>
          <a:xfrm>
            <a:off x="7317052" y="1277946"/>
            <a:ext cx="235399" cy="251506"/>
            <a:chOff x="10550987" y="2555012"/>
            <a:chExt cx="235399" cy="251506"/>
          </a:xfrm>
        </p:grpSpPr>
        <p:sp>
          <p:nvSpPr>
            <p:cNvPr id="16" name="Freeform 15"/>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17" name="Freeform 16"/>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grpSp>
        <p:nvGrpSpPr>
          <p:cNvPr id="18" name="Group 17"/>
          <p:cNvGrpSpPr/>
          <p:nvPr/>
        </p:nvGrpSpPr>
        <p:grpSpPr>
          <a:xfrm>
            <a:off x="7317052" y="1637393"/>
            <a:ext cx="235399" cy="251506"/>
            <a:chOff x="10550987" y="2555012"/>
            <a:chExt cx="235399" cy="251506"/>
          </a:xfrm>
        </p:grpSpPr>
        <p:sp>
          <p:nvSpPr>
            <p:cNvPr id="19" name="Freeform 18"/>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20" name="Freeform 19"/>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grpSp>
        <p:nvGrpSpPr>
          <p:cNvPr id="21" name="Group 20"/>
          <p:cNvGrpSpPr/>
          <p:nvPr/>
        </p:nvGrpSpPr>
        <p:grpSpPr>
          <a:xfrm>
            <a:off x="7876330" y="1277946"/>
            <a:ext cx="235399" cy="251506"/>
            <a:chOff x="10550987" y="2555012"/>
            <a:chExt cx="235399" cy="251506"/>
          </a:xfrm>
        </p:grpSpPr>
        <p:sp>
          <p:nvSpPr>
            <p:cNvPr id="22" name="Freeform 21"/>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23" name="Freeform 22"/>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grpSp>
        <p:nvGrpSpPr>
          <p:cNvPr id="24" name="Group 23"/>
          <p:cNvGrpSpPr/>
          <p:nvPr/>
        </p:nvGrpSpPr>
        <p:grpSpPr>
          <a:xfrm>
            <a:off x="8435610" y="1277946"/>
            <a:ext cx="235399" cy="251506"/>
            <a:chOff x="10550987" y="2555012"/>
            <a:chExt cx="235399" cy="251506"/>
          </a:xfrm>
        </p:grpSpPr>
        <p:sp>
          <p:nvSpPr>
            <p:cNvPr id="25" name="Freeform 24"/>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26" name="Freeform 25"/>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grpSp>
        <p:nvGrpSpPr>
          <p:cNvPr id="27" name="Group 26"/>
          <p:cNvGrpSpPr/>
          <p:nvPr/>
        </p:nvGrpSpPr>
        <p:grpSpPr>
          <a:xfrm>
            <a:off x="8418521" y="1637393"/>
            <a:ext cx="235399" cy="251506"/>
            <a:chOff x="10550987" y="2555012"/>
            <a:chExt cx="235399" cy="251506"/>
          </a:xfrm>
        </p:grpSpPr>
        <p:sp>
          <p:nvSpPr>
            <p:cNvPr id="28" name="Freeform 27"/>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29" name="Freeform 28"/>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sp>
        <p:nvSpPr>
          <p:cNvPr id="30" name="Rectangle 29"/>
          <p:cNvSpPr/>
          <p:nvPr/>
        </p:nvSpPr>
        <p:spPr>
          <a:xfrm>
            <a:off x="7807279" y="5387768"/>
            <a:ext cx="1476972" cy="643629"/>
          </a:xfrm>
          <a:prstGeom prst="rect">
            <a:avLst/>
          </a:prstGeom>
          <a:solidFill>
            <a:schemeClr val="tx1">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lIns="182880" rIns="182880" rtlCol="0" anchor="ctr"/>
          <a:lstStyle/>
          <a:p>
            <a:r>
              <a:rPr lang="en-US" sz="2800" dirty="0" smtClean="0">
                <a:solidFill>
                  <a:prstClr val="white"/>
                </a:solidFill>
                <a:latin typeface="Segoe UI Light"/>
                <a:cs typeface="Segoe UI Light"/>
              </a:rPr>
              <a:t>x</a:t>
            </a:r>
            <a:r>
              <a:rPr lang="en-US" sz="2800" dirty="0">
                <a:solidFill>
                  <a:prstClr val="white"/>
                </a:solidFill>
                <a:latin typeface="Segoe UI Light"/>
                <a:cs typeface="Segoe UI Light"/>
              </a:rPr>
              <a:t>8</a:t>
            </a:r>
          </a:p>
        </p:txBody>
      </p:sp>
    </p:spTree>
    <p:extLst>
      <p:ext uri="{BB962C8B-B14F-4D97-AF65-F5344CB8AC3E}">
        <p14:creationId xmlns:p14="http://schemas.microsoft.com/office/powerpoint/2010/main" val="37794869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471" fill="hold"/>
                                        <p:tgtEl>
                                          <p:spTgt spid="2"/>
                                        </p:tgtEl>
                                      </p:cBhvr>
                                    </p:cmd>
                                  </p:childTnLst>
                                </p:cTn>
                              </p:par>
                              <p:par>
                                <p:cTn id="7" presetID="1" presetClass="entr" presetSubtype="0" fill="hold" nodeType="withEffect">
                                  <p:stCondLst>
                                    <p:cond delay="1570"/>
                                  </p:stCondLst>
                                  <p:childTnLst>
                                    <p:set>
                                      <p:cBhvr>
                                        <p:cTn id="8" dur="1" fill="hold">
                                          <p:stCondLst>
                                            <p:cond delay="0"/>
                                          </p:stCondLst>
                                        </p:cTn>
                                        <p:tgtEl>
                                          <p:spTgt spid="27"/>
                                        </p:tgtEl>
                                        <p:attrNameLst>
                                          <p:attrName>style.visibility</p:attrName>
                                        </p:attrNameLst>
                                      </p:cBhvr>
                                      <p:to>
                                        <p:strVal val="visible"/>
                                      </p:to>
                                    </p:set>
                                  </p:childTnLst>
                                </p:cTn>
                              </p:par>
                              <p:par>
                                <p:cTn id="9" presetID="1" presetClass="entr" presetSubtype="0" fill="hold" nodeType="withEffect">
                                  <p:stCondLst>
                                    <p:cond delay="292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2"/>
                </p:tgtEl>
              </p:cMediaNode>
            </p:video>
            <p:seq concurrent="1" nextAc="seek">
              <p:cTn id="12" restart="whenNotActive" fill="hold" evtFilter="cancelBubble" nodeType="interactiveSeq">
                <p:stCondLst>
                  <p:cond evt="onClick" delay="0">
                    <p:tgtEl>
                      <p:spTgt spid="2"/>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UsingLabelingInterface_NoLabel.png"/>
          <p:cNvPicPr>
            <a:picLocks noChangeAspect="1"/>
          </p:cNvPicPr>
          <p:nvPr/>
        </p:nvPicPr>
        <p:blipFill rotWithShape="1">
          <a:blip r:embed="rId3">
            <a:extLst>
              <a:ext uri="{28A0092B-C50C-407E-A947-70E740481C1C}">
                <a14:useLocalDpi xmlns:a14="http://schemas.microsoft.com/office/drawing/2010/main" val="0"/>
              </a:ext>
            </a:extLst>
          </a:blip>
          <a:srcRect l="22284" t="16731" r="31270" b="22041"/>
          <a:stretch/>
        </p:blipFill>
        <p:spPr>
          <a:xfrm>
            <a:off x="1" y="-17192"/>
            <a:ext cx="9144000" cy="7098761"/>
          </a:xfrm>
          <a:prstGeom prst="rect">
            <a:avLst/>
          </a:prstGeom>
        </p:spPr>
      </p:pic>
      <p:sp>
        <p:nvSpPr>
          <p:cNvPr id="25" name="Rectangle 24"/>
          <p:cNvSpPr/>
          <p:nvPr/>
        </p:nvSpPr>
        <p:spPr>
          <a:xfrm>
            <a:off x="-1" y="457511"/>
            <a:ext cx="2477387" cy="585216"/>
          </a:xfrm>
          <a:prstGeom prst="rect">
            <a:avLst/>
          </a:prstGeom>
          <a:solidFill>
            <a:srgbClr val="CC0797">
              <a:alpha val="85000"/>
            </a:srgbClr>
          </a:solidFill>
          <a:ln>
            <a:noFill/>
          </a:ln>
        </p:spPr>
        <p:txBody>
          <a:bodyPr wrap="square" rtlCol="0" anchor="ctr">
            <a:noAutofit/>
          </a:bodyPr>
          <a:lstStyle/>
          <a:p>
            <a:pPr algn="r" defTabSz="914400"/>
            <a:r>
              <a:rPr lang="en-US" sz="3200" dirty="0" smtClean="0">
                <a:solidFill>
                  <a:prstClr val="white"/>
                </a:solidFill>
                <a:latin typeface="Segoe UI Light"/>
                <a:cs typeface="Segoe UI Light"/>
              </a:rPr>
              <a:t>Researcher</a:t>
            </a:r>
            <a:r>
              <a:rPr lang="en-US" sz="3200" cap="small" dirty="0" smtClean="0">
                <a:solidFill>
                  <a:prstClr val="white"/>
                </a:solidFill>
                <a:latin typeface="Segoe UI Light"/>
                <a:cs typeface="Segoe UI Light"/>
              </a:rPr>
              <a:t> 1</a:t>
            </a:r>
            <a:endParaRPr lang="en-US" sz="2800" cap="small" dirty="0">
              <a:solidFill>
                <a:prstClr val="white"/>
              </a:solidFill>
              <a:latin typeface="Segoe UI Light"/>
              <a:cs typeface="Segoe UI Light"/>
            </a:endParaRPr>
          </a:p>
        </p:txBody>
      </p:sp>
      <p:grpSp>
        <p:nvGrpSpPr>
          <p:cNvPr id="5" name="Researcher 1 Labels"/>
          <p:cNvGrpSpPr/>
          <p:nvPr/>
        </p:nvGrpSpPr>
        <p:grpSpPr>
          <a:xfrm>
            <a:off x="3230864" y="21897"/>
            <a:ext cx="3342918" cy="6084477"/>
            <a:chOff x="3230864" y="21897"/>
            <a:chExt cx="3342918" cy="6084477"/>
          </a:xfrm>
        </p:grpSpPr>
        <p:sp>
          <p:nvSpPr>
            <p:cNvPr id="18" name="Freeform 17"/>
            <p:cNvSpPr/>
            <p:nvPr/>
          </p:nvSpPr>
          <p:spPr>
            <a:xfrm>
              <a:off x="3230864" y="3996221"/>
              <a:ext cx="3342918" cy="2110153"/>
            </a:xfrm>
            <a:custGeom>
              <a:avLst/>
              <a:gdLst>
                <a:gd name="connsiteX0" fmla="*/ 392186 w 3342918"/>
                <a:gd name="connsiteY0" fmla="*/ 2110153 h 2110153"/>
                <a:gd name="connsiteX1" fmla="*/ 3342918 w 3342918"/>
                <a:gd name="connsiteY1" fmla="*/ 298782 h 2110153"/>
                <a:gd name="connsiteX2" fmla="*/ 3156163 w 3342918"/>
                <a:gd name="connsiteY2" fmla="*/ 37347 h 2110153"/>
                <a:gd name="connsiteX3" fmla="*/ 2894706 w 3342918"/>
                <a:gd name="connsiteY3" fmla="*/ 0 h 2110153"/>
                <a:gd name="connsiteX4" fmla="*/ 0 w 3342918"/>
                <a:gd name="connsiteY4" fmla="*/ 1624631 h 2110153"/>
                <a:gd name="connsiteX5" fmla="*/ 280133 w 3342918"/>
                <a:gd name="connsiteY5" fmla="*/ 1830044 h 2110153"/>
                <a:gd name="connsiteX6" fmla="*/ 392186 w 3342918"/>
                <a:gd name="connsiteY6" fmla="*/ 2110153 h 2110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42918" h="2110153">
                  <a:moveTo>
                    <a:pt x="392186" y="2110153"/>
                  </a:moveTo>
                  <a:lnTo>
                    <a:pt x="3342918" y="298782"/>
                  </a:lnTo>
                  <a:lnTo>
                    <a:pt x="3156163" y="37347"/>
                  </a:lnTo>
                  <a:lnTo>
                    <a:pt x="2894706" y="0"/>
                  </a:lnTo>
                  <a:lnTo>
                    <a:pt x="0" y="1624631"/>
                  </a:lnTo>
                  <a:lnTo>
                    <a:pt x="280133" y="1830044"/>
                  </a:lnTo>
                  <a:lnTo>
                    <a:pt x="392186" y="2110153"/>
                  </a:lnTo>
                  <a:close/>
                </a:path>
              </a:pathLst>
            </a:custGeom>
            <a:solidFill>
              <a:srgbClr val="CC0797">
                <a:alpha val="30000"/>
              </a:srgbClr>
            </a:solidFill>
            <a:ln w="38100" cmpd="sng">
              <a:solidFill>
                <a:srgbClr val="CC0797"/>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prstClr val="white"/>
                </a:solidFill>
                <a:latin typeface="Segoe UI Light"/>
                <a:cs typeface="Segoe UI Light"/>
              </a:endParaRPr>
            </a:p>
          </p:txBody>
        </p:sp>
        <p:sp>
          <p:nvSpPr>
            <p:cNvPr id="8" name="Freeform 7"/>
            <p:cNvSpPr/>
            <p:nvPr/>
          </p:nvSpPr>
          <p:spPr>
            <a:xfrm>
              <a:off x="3842615" y="21897"/>
              <a:ext cx="503590" cy="4981665"/>
            </a:xfrm>
            <a:custGeom>
              <a:avLst/>
              <a:gdLst>
                <a:gd name="connsiteX0" fmla="*/ 32843 w 503590"/>
                <a:gd name="connsiteY0" fmla="*/ 4850280 h 4981665"/>
                <a:gd name="connsiteX1" fmla="*/ 306533 w 503590"/>
                <a:gd name="connsiteY1" fmla="*/ 4981665 h 4981665"/>
                <a:gd name="connsiteX2" fmla="*/ 503590 w 503590"/>
                <a:gd name="connsiteY2" fmla="*/ 4850280 h 4981665"/>
                <a:gd name="connsiteX3" fmla="*/ 372219 w 503590"/>
                <a:gd name="connsiteY3" fmla="*/ 4751742 h 4981665"/>
                <a:gd name="connsiteX4" fmla="*/ 295586 w 503590"/>
                <a:gd name="connsiteY4" fmla="*/ 0 h 4981665"/>
                <a:gd name="connsiteX5" fmla="*/ 76633 w 503590"/>
                <a:gd name="connsiteY5" fmla="*/ 0 h 4981665"/>
                <a:gd name="connsiteX6" fmla="*/ 109476 w 503590"/>
                <a:gd name="connsiteY6" fmla="*/ 4729844 h 4981665"/>
                <a:gd name="connsiteX7" fmla="*/ 0 w 503590"/>
                <a:gd name="connsiteY7" fmla="*/ 4806485 h 4981665"/>
                <a:gd name="connsiteX8" fmla="*/ 32843 w 503590"/>
                <a:gd name="connsiteY8" fmla="*/ 4850280 h 4981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3590" h="4981665">
                  <a:moveTo>
                    <a:pt x="32843" y="4850280"/>
                  </a:moveTo>
                  <a:lnTo>
                    <a:pt x="306533" y="4981665"/>
                  </a:lnTo>
                  <a:lnTo>
                    <a:pt x="503590" y="4850280"/>
                  </a:lnTo>
                  <a:lnTo>
                    <a:pt x="372219" y="4751742"/>
                  </a:lnTo>
                  <a:lnTo>
                    <a:pt x="295586" y="0"/>
                  </a:lnTo>
                  <a:lnTo>
                    <a:pt x="76633" y="0"/>
                  </a:lnTo>
                  <a:lnTo>
                    <a:pt x="109476" y="4729844"/>
                  </a:lnTo>
                  <a:lnTo>
                    <a:pt x="0" y="4806485"/>
                  </a:lnTo>
                  <a:lnTo>
                    <a:pt x="32843" y="4850280"/>
                  </a:lnTo>
                  <a:close/>
                </a:path>
              </a:pathLst>
            </a:custGeom>
            <a:solidFill>
              <a:srgbClr val="CC0797">
                <a:alpha val="30000"/>
              </a:srgbClr>
            </a:solidFill>
            <a:ln w="38100" cmpd="sng">
              <a:solidFill>
                <a:srgbClr val="CC0797"/>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prstClr val="white"/>
                </a:solidFill>
                <a:latin typeface="Segoe UI Light"/>
                <a:cs typeface="Segoe UI Light"/>
              </a:endParaRPr>
            </a:p>
          </p:txBody>
        </p:sp>
        <p:sp>
          <p:nvSpPr>
            <p:cNvPr id="15" name="Freeform 14"/>
            <p:cNvSpPr/>
            <p:nvPr/>
          </p:nvSpPr>
          <p:spPr>
            <a:xfrm>
              <a:off x="4871691" y="43795"/>
              <a:ext cx="372219" cy="4620357"/>
            </a:xfrm>
            <a:custGeom>
              <a:avLst/>
              <a:gdLst>
                <a:gd name="connsiteX0" fmla="*/ 0 w 372219"/>
                <a:gd name="connsiteY0" fmla="*/ 4456126 h 4620357"/>
                <a:gd name="connsiteX1" fmla="*/ 372219 w 372219"/>
                <a:gd name="connsiteY1" fmla="*/ 4620357 h 4620357"/>
                <a:gd name="connsiteX2" fmla="*/ 273691 w 372219"/>
                <a:gd name="connsiteY2" fmla="*/ 0 h 4620357"/>
                <a:gd name="connsiteX3" fmla="*/ 10948 w 372219"/>
                <a:gd name="connsiteY3" fmla="*/ 0 h 4620357"/>
                <a:gd name="connsiteX4" fmla="*/ 0 w 372219"/>
                <a:gd name="connsiteY4" fmla="*/ 4456126 h 4620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219" h="4620357">
                  <a:moveTo>
                    <a:pt x="0" y="4456126"/>
                  </a:moveTo>
                  <a:lnTo>
                    <a:pt x="372219" y="4620357"/>
                  </a:lnTo>
                  <a:lnTo>
                    <a:pt x="273691" y="0"/>
                  </a:lnTo>
                  <a:lnTo>
                    <a:pt x="10948" y="0"/>
                  </a:lnTo>
                  <a:cubicBezTo>
                    <a:pt x="7299" y="1485375"/>
                    <a:pt x="3649" y="2970751"/>
                    <a:pt x="0" y="4456126"/>
                  </a:cubicBezTo>
                  <a:close/>
                </a:path>
              </a:pathLst>
            </a:custGeom>
            <a:solidFill>
              <a:srgbClr val="CC0797">
                <a:alpha val="30000"/>
              </a:srgbClr>
            </a:solidFill>
            <a:ln w="38100" cmpd="sng">
              <a:solidFill>
                <a:srgbClr val="CC0797"/>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prstClr val="white"/>
                </a:solidFill>
                <a:latin typeface="Segoe UI Light"/>
                <a:cs typeface="Segoe UI Light"/>
              </a:endParaRPr>
            </a:p>
          </p:txBody>
        </p:sp>
      </p:grpSp>
      <p:sp>
        <p:nvSpPr>
          <p:cNvPr id="24" name="Rectangle 23"/>
          <p:cNvSpPr/>
          <p:nvPr/>
        </p:nvSpPr>
        <p:spPr>
          <a:xfrm>
            <a:off x="-1" y="1321285"/>
            <a:ext cx="2477387" cy="585216"/>
          </a:xfrm>
          <a:prstGeom prst="rect">
            <a:avLst/>
          </a:prstGeom>
          <a:solidFill>
            <a:srgbClr val="FF6600">
              <a:alpha val="85000"/>
            </a:srgbClr>
          </a:solidFill>
          <a:ln>
            <a:noFill/>
          </a:ln>
        </p:spPr>
        <p:txBody>
          <a:bodyPr wrap="square" rtlCol="0" anchor="ctr">
            <a:noAutofit/>
          </a:bodyPr>
          <a:lstStyle/>
          <a:p>
            <a:pPr algn="r" defTabSz="914400"/>
            <a:r>
              <a:rPr lang="en-US" sz="3200" dirty="0" smtClean="0">
                <a:solidFill>
                  <a:prstClr val="white"/>
                </a:solidFill>
                <a:latin typeface="Segoe UI Light"/>
                <a:cs typeface="Segoe UI Light"/>
              </a:rPr>
              <a:t>Researcher 2</a:t>
            </a:r>
            <a:endParaRPr lang="en-US" sz="2800" dirty="0">
              <a:solidFill>
                <a:prstClr val="white"/>
              </a:solidFill>
              <a:latin typeface="Segoe UI Light"/>
              <a:cs typeface="Segoe UI Light"/>
            </a:endParaRPr>
          </a:p>
        </p:txBody>
      </p:sp>
      <p:grpSp>
        <p:nvGrpSpPr>
          <p:cNvPr id="6" name="Researcher 2 Labels"/>
          <p:cNvGrpSpPr/>
          <p:nvPr/>
        </p:nvGrpSpPr>
        <p:grpSpPr>
          <a:xfrm>
            <a:off x="3919417" y="3418220"/>
            <a:ext cx="1379635" cy="1505271"/>
            <a:chOff x="3919417" y="3418220"/>
            <a:chExt cx="1379635" cy="1505271"/>
          </a:xfrm>
        </p:grpSpPr>
        <p:sp>
          <p:nvSpPr>
            <p:cNvPr id="9" name="Freeform 8"/>
            <p:cNvSpPr/>
            <p:nvPr/>
          </p:nvSpPr>
          <p:spPr>
            <a:xfrm>
              <a:off x="4875755" y="3418220"/>
              <a:ext cx="423297" cy="1160313"/>
            </a:xfrm>
            <a:custGeom>
              <a:avLst/>
              <a:gdLst>
                <a:gd name="connsiteX0" fmla="*/ 31355 w 423297"/>
                <a:gd name="connsiteY0" fmla="*/ 1097594 h 1160313"/>
                <a:gd name="connsiteX1" fmla="*/ 219487 w 423297"/>
                <a:gd name="connsiteY1" fmla="*/ 1160313 h 1160313"/>
                <a:gd name="connsiteX2" fmla="*/ 423297 w 423297"/>
                <a:gd name="connsiteY2" fmla="*/ 1097594 h 1160313"/>
                <a:gd name="connsiteX3" fmla="*/ 360586 w 423297"/>
                <a:gd name="connsiteY3" fmla="*/ 925115 h 1160313"/>
                <a:gd name="connsiteX4" fmla="*/ 329231 w 423297"/>
                <a:gd name="connsiteY4" fmla="*/ 0 h 1160313"/>
                <a:gd name="connsiteX5" fmla="*/ 0 w 423297"/>
                <a:gd name="connsiteY5" fmla="*/ 31360 h 1160313"/>
                <a:gd name="connsiteX6" fmla="*/ 15677 w 423297"/>
                <a:gd name="connsiteY6" fmla="*/ 1003514 h 1160313"/>
                <a:gd name="connsiteX7" fmla="*/ 15677 w 423297"/>
                <a:gd name="connsiteY7" fmla="*/ 1003514 h 1160313"/>
                <a:gd name="connsiteX8" fmla="*/ 31355 w 423297"/>
                <a:gd name="connsiteY8" fmla="*/ 1097594 h 116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3297" h="1160313">
                  <a:moveTo>
                    <a:pt x="31355" y="1097594"/>
                  </a:moveTo>
                  <a:lnTo>
                    <a:pt x="219487" y="1160313"/>
                  </a:lnTo>
                  <a:lnTo>
                    <a:pt x="423297" y="1097594"/>
                  </a:lnTo>
                  <a:lnTo>
                    <a:pt x="360586" y="925115"/>
                  </a:lnTo>
                  <a:lnTo>
                    <a:pt x="329231" y="0"/>
                  </a:lnTo>
                  <a:lnTo>
                    <a:pt x="0" y="31360"/>
                  </a:lnTo>
                  <a:lnTo>
                    <a:pt x="15677" y="1003514"/>
                  </a:lnTo>
                  <a:lnTo>
                    <a:pt x="15677" y="1003514"/>
                  </a:lnTo>
                  <a:lnTo>
                    <a:pt x="31355" y="1097594"/>
                  </a:lnTo>
                  <a:close/>
                </a:path>
              </a:pathLst>
            </a:custGeom>
            <a:solidFill>
              <a:srgbClr val="FE9E08">
                <a:alpha val="30000"/>
              </a:srgbClr>
            </a:solidFill>
            <a:ln w="38100" cmpd="sng">
              <a:solidFill>
                <a:srgbClr val="FE9E08"/>
              </a:solid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prstClr val="white"/>
                </a:solidFill>
                <a:latin typeface="Segoe UI Light"/>
                <a:cs typeface="Segoe UI Light"/>
              </a:endParaRPr>
            </a:p>
          </p:txBody>
        </p:sp>
        <p:sp>
          <p:nvSpPr>
            <p:cNvPr id="10" name="Freeform 9"/>
            <p:cNvSpPr/>
            <p:nvPr/>
          </p:nvSpPr>
          <p:spPr>
            <a:xfrm>
              <a:off x="3919417" y="3700458"/>
              <a:ext cx="407619" cy="1223033"/>
            </a:xfrm>
            <a:custGeom>
              <a:avLst/>
              <a:gdLst>
                <a:gd name="connsiteX0" fmla="*/ 0 w 407619"/>
                <a:gd name="connsiteY0" fmla="*/ 1128954 h 1223033"/>
                <a:gd name="connsiteX1" fmla="*/ 156777 w 407619"/>
                <a:gd name="connsiteY1" fmla="*/ 1223033 h 1223033"/>
                <a:gd name="connsiteX2" fmla="*/ 407619 w 407619"/>
                <a:gd name="connsiteY2" fmla="*/ 1144634 h 1223033"/>
                <a:gd name="connsiteX3" fmla="*/ 344909 w 407619"/>
                <a:gd name="connsiteY3" fmla="*/ 1019194 h 1223033"/>
                <a:gd name="connsiteX4" fmla="*/ 344909 w 407619"/>
                <a:gd name="connsiteY4" fmla="*/ 0 h 1223033"/>
                <a:gd name="connsiteX5" fmla="*/ 31355 w 407619"/>
                <a:gd name="connsiteY5" fmla="*/ 31360 h 1223033"/>
                <a:gd name="connsiteX6" fmla="*/ 15678 w 407619"/>
                <a:gd name="connsiteY6" fmla="*/ 1019194 h 1223033"/>
                <a:gd name="connsiteX7" fmla="*/ 0 w 407619"/>
                <a:gd name="connsiteY7" fmla="*/ 1128954 h 1223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7619" h="1223033">
                  <a:moveTo>
                    <a:pt x="0" y="1128954"/>
                  </a:moveTo>
                  <a:lnTo>
                    <a:pt x="156777" y="1223033"/>
                  </a:lnTo>
                  <a:lnTo>
                    <a:pt x="407619" y="1144634"/>
                  </a:lnTo>
                  <a:lnTo>
                    <a:pt x="344909" y="1019194"/>
                  </a:lnTo>
                  <a:lnTo>
                    <a:pt x="344909" y="0"/>
                  </a:lnTo>
                  <a:lnTo>
                    <a:pt x="31355" y="31360"/>
                  </a:lnTo>
                  <a:lnTo>
                    <a:pt x="15678" y="1019194"/>
                  </a:lnTo>
                  <a:lnTo>
                    <a:pt x="0" y="1128954"/>
                  </a:lnTo>
                  <a:close/>
                </a:path>
              </a:pathLst>
            </a:custGeom>
            <a:solidFill>
              <a:srgbClr val="FE9E08">
                <a:alpha val="30000"/>
              </a:srgbClr>
            </a:solidFill>
            <a:ln w="38100" cmpd="sng">
              <a:solidFill>
                <a:srgbClr val="FE9E08"/>
              </a:solid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prstClr val="white"/>
                </a:solidFill>
                <a:latin typeface="Segoe UI Light"/>
                <a:cs typeface="Segoe UI Light"/>
              </a:endParaRPr>
            </a:p>
          </p:txBody>
        </p:sp>
      </p:grpSp>
      <p:sp>
        <p:nvSpPr>
          <p:cNvPr id="26" name="Rectangle 25"/>
          <p:cNvSpPr/>
          <p:nvPr/>
        </p:nvSpPr>
        <p:spPr>
          <a:xfrm>
            <a:off x="-1" y="2185059"/>
            <a:ext cx="2477387" cy="585216"/>
          </a:xfrm>
          <a:prstGeom prst="rect">
            <a:avLst/>
          </a:prstGeom>
          <a:solidFill>
            <a:srgbClr val="97CB16">
              <a:alpha val="85000"/>
            </a:srgbClr>
          </a:solidFill>
          <a:ln>
            <a:noFill/>
          </a:ln>
        </p:spPr>
        <p:txBody>
          <a:bodyPr wrap="square" rtlCol="0" anchor="ctr">
            <a:noAutofit/>
          </a:bodyPr>
          <a:lstStyle/>
          <a:p>
            <a:pPr algn="r" defTabSz="914400"/>
            <a:r>
              <a:rPr lang="en-US" sz="3200" dirty="0" smtClean="0">
                <a:solidFill>
                  <a:prstClr val="white"/>
                </a:solidFill>
                <a:latin typeface="Segoe UI Light"/>
                <a:cs typeface="Segoe UI Light"/>
              </a:rPr>
              <a:t>Researcher 3</a:t>
            </a:r>
            <a:endParaRPr lang="en-US" sz="2800" dirty="0">
              <a:solidFill>
                <a:prstClr val="white"/>
              </a:solidFill>
              <a:latin typeface="Segoe UI Light"/>
              <a:cs typeface="Segoe UI Light"/>
            </a:endParaRPr>
          </a:p>
        </p:txBody>
      </p:sp>
      <p:grpSp>
        <p:nvGrpSpPr>
          <p:cNvPr id="12" name="Researcher 3 Labels"/>
          <p:cNvGrpSpPr/>
          <p:nvPr/>
        </p:nvGrpSpPr>
        <p:grpSpPr>
          <a:xfrm>
            <a:off x="3950984" y="23517"/>
            <a:ext cx="2011248" cy="5745142"/>
            <a:chOff x="3950984" y="23517"/>
            <a:chExt cx="2011248" cy="5745142"/>
          </a:xfrm>
        </p:grpSpPr>
        <p:sp>
          <p:nvSpPr>
            <p:cNvPr id="39" name="Freeform 38"/>
            <p:cNvSpPr/>
            <p:nvPr/>
          </p:nvSpPr>
          <p:spPr>
            <a:xfrm>
              <a:off x="4145339" y="4392648"/>
              <a:ext cx="1816893" cy="1376011"/>
            </a:xfrm>
            <a:custGeom>
              <a:avLst/>
              <a:gdLst>
                <a:gd name="connsiteX0" fmla="*/ 0 w 1816893"/>
                <a:gd name="connsiteY0" fmla="*/ 652723 h 1376011"/>
                <a:gd name="connsiteX1" fmla="*/ 493913 w 1816893"/>
                <a:gd name="connsiteY1" fmla="*/ 1376011 h 1376011"/>
                <a:gd name="connsiteX2" fmla="*/ 1816893 w 1816893"/>
                <a:gd name="connsiteY2" fmla="*/ 617441 h 1376011"/>
                <a:gd name="connsiteX3" fmla="*/ 1181862 w 1816893"/>
                <a:gd name="connsiteY3" fmla="*/ 0 h 1376011"/>
                <a:gd name="connsiteX4" fmla="*/ 0 w 1816893"/>
                <a:gd name="connsiteY4" fmla="*/ 652723 h 1376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6893" h="1376011">
                  <a:moveTo>
                    <a:pt x="0" y="652723"/>
                  </a:moveTo>
                  <a:lnTo>
                    <a:pt x="493913" y="1376011"/>
                  </a:lnTo>
                  <a:lnTo>
                    <a:pt x="1816893" y="617441"/>
                  </a:lnTo>
                  <a:lnTo>
                    <a:pt x="1181862" y="0"/>
                  </a:lnTo>
                  <a:lnTo>
                    <a:pt x="0" y="652723"/>
                  </a:lnTo>
                  <a:close/>
                </a:path>
              </a:pathLst>
            </a:custGeom>
            <a:solidFill>
              <a:srgbClr val="97CB16">
                <a:alpha val="30000"/>
              </a:srgbClr>
            </a:solidFill>
            <a:ln w="38100" cmpd="sng">
              <a:solidFill>
                <a:srgbClr val="97CB16"/>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prstClr val="white"/>
                </a:solidFill>
                <a:latin typeface="Segoe UI Light"/>
                <a:cs typeface="Segoe UI Light"/>
              </a:endParaRPr>
            </a:p>
          </p:txBody>
        </p:sp>
        <p:sp>
          <p:nvSpPr>
            <p:cNvPr id="22" name="Freeform 21"/>
            <p:cNvSpPr/>
            <p:nvPr/>
          </p:nvSpPr>
          <p:spPr>
            <a:xfrm>
              <a:off x="3950984" y="47033"/>
              <a:ext cx="293972" cy="4926707"/>
            </a:xfrm>
            <a:custGeom>
              <a:avLst/>
              <a:gdLst>
                <a:gd name="connsiteX0" fmla="*/ 0 w 293972"/>
                <a:gd name="connsiteY0" fmla="*/ 4926707 h 4926707"/>
                <a:gd name="connsiteX1" fmla="*/ 293972 w 293972"/>
                <a:gd name="connsiteY1" fmla="*/ 4738575 h 4926707"/>
                <a:gd name="connsiteX2" fmla="*/ 199901 w 293972"/>
                <a:gd name="connsiteY2" fmla="*/ 23517 h 4926707"/>
                <a:gd name="connsiteX3" fmla="*/ 11759 w 293972"/>
                <a:gd name="connsiteY3" fmla="*/ 0 h 4926707"/>
                <a:gd name="connsiteX4" fmla="*/ 35277 w 293972"/>
                <a:gd name="connsiteY4" fmla="*/ 4891432 h 4926707"/>
                <a:gd name="connsiteX5" fmla="*/ 0 w 293972"/>
                <a:gd name="connsiteY5" fmla="*/ 4926707 h 492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3972" h="4926707">
                  <a:moveTo>
                    <a:pt x="0" y="4926707"/>
                  </a:moveTo>
                  <a:lnTo>
                    <a:pt x="293972" y="4738575"/>
                  </a:lnTo>
                  <a:lnTo>
                    <a:pt x="199901" y="23517"/>
                  </a:lnTo>
                  <a:lnTo>
                    <a:pt x="11759" y="0"/>
                  </a:lnTo>
                  <a:lnTo>
                    <a:pt x="35277" y="4891432"/>
                  </a:lnTo>
                  <a:lnTo>
                    <a:pt x="0" y="4926707"/>
                  </a:lnTo>
                  <a:close/>
                </a:path>
              </a:pathLst>
            </a:custGeom>
            <a:solidFill>
              <a:srgbClr val="97CB16">
                <a:alpha val="30000"/>
              </a:srgbClr>
            </a:solidFill>
            <a:ln w="38100" cmpd="sng">
              <a:solidFill>
                <a:srgbClr val="97CB16"/>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prstClr val="white"/>
                </a:solidFill>
                <a:latin typeface="Segoe UI Light"/>
                <a:cs typeface="Segoe UI Light"/>
              </a:endParaRPr>
            </a:p>
          </p:txBody>
        </p:sp>
        <p:sp>
          <p:nvSpPr>
            <p:cNvPr id="23" name="Freeform 22"/>
            <p:cNvSpPr/>
            <p:nvPr/>
          </p:nvSpPr>
          <p:spPr>
            <a:xfrm>
              <a:off x="4903453" y="23517"/>
              <a:ext cx="317490" cy="4550443"/>
            </a:xfrm>
            <a:custGeom>
              <a:avLst/>
              <a:gdLst>
                <a:gd name="connsiteX0" fmla="*/ 0 w 317490"/>
                <a:gd name="connsiteY0" fmla="*/ 4374069 h 4550443"/>
                <a:gd name="connsiteX1" fmla="*/ 317490 w 317490"/>
                <a:gd name="connsiteY1" fmla="*/ 4550443 h 4550443"/>
                <a:gd name="connsiteX2" fmla="*/ 211660 w 317490"/>
                <a:gd name="connsiteY2" fmla="*/ 0 h 4550443"/>
                <a:gd name="connsiteX3" fmla="*/ 0 w 317490"/>
                <a:gd name="connsiteY3" fmla="*/ 0 h 4550443"/>
                <a:gd name="connsiteX4" fmla="*/ 0 w 317490"/>
                <a:gd name="connsiteY4" fmla="*/ 4374069 h 4550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490" h="4550443">
                  <a:moveTo>
                    <a:pt x="0" y="4374069"/>
                  </a:moveTo>
                  <a:lnTo>
                    <a:pt x="317490" y="4550443"/>
                  </a:lnTo>
                  <a:lnTo>
                    <a:pt x="211660" y="0"/>
                  </a:lnTo>
                  <a:lnTo>
                    <a:pt x="0" y="0"/>
                  </a:lnTo>
                  <a:cubicBezTo>
                    <a:pt x="3920" y="1458023"/>
                    <a:pt x="7839" y="2916046"/>
                    <a:pt x="0" y="4374069"/>
                  </a:cubicBezTo>
                  <a:close/>
                </a:path>
              </a:pathLst>
            </a:custGeom>
            <a:solidFill>
              <a:srgbClr val="97CB16">
                <a:alpha val="30000"/>
              </a:srgbClr>
            </a:solidFill>
            <a:ln w="38100" cmpd="sng">
              <a:solidFill>
                <a:srgbClr val="97CB16"/>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prstClr val="white"/>
                </a:solidFill>
                <a:latin typeface="Segoe UI Light"/>
                <a:cs typeface="Segoe UI Light"/>
              </a:endParaRPr>
            </a:p>
          </p:txBody>
        </p:sp>
      </p:grpSp>
    </p:spTree>
    <p:extLst>
      <p:ext uri="{BB962C8B-B14F-4D97-AF65-F5344CB8AC3E}">
        <p14:creationId xmlns:p14="http://schemas.microsoft.com/office/powerpoint/2010/main" val="1006859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par>
                                <p:cTn id="14" presetID="10" presetClass="entr" presetSubtype="0" fill="hold" nodeType="withEffect">
                                  <p:stCondLst>
                                    <p:cond delay="5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nodeType="withEffect">
                                  <p:stCondLst>
                                    <p:cond delay="100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4" grpId="0" animBg="1"/>
      <p:bldP spid="2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UsingLabelingInterface_NoLabel.png"/>
          <p:cNvPicPr>
            <a:picLocks noChangeAspect="1"/>
          </p:cNvPicPr>
          <p:nvPr/>
        </p:nvPicPr>
        <p:blipFill rotWithShape="1">
          <a:blip r:embed="rId3">
            <a:extLst>
              <a:ext uri="{28A0092B-C50C-407E-A947-70E740481C1C}">
                <a14:useLocalDpi xmlns:a14="http://schemas.microsoft.com/office/drawing/2010/main" val="0"/>
              </a:ext>
            </a:extLst>
          </a:blip>
          <a:srcRect l="22284" t="16731" r="31270" b="22041"/>
          <a:stretch/>
        </p:blipFill>
        <p:spPr>
          <a:xfrm>
            <a:off x="1" y="-17192"/>
            <a:ext cx="9144000" cy="7098761"/>
          </a:xfrm>
          <a:prstGeom prst="rect">
            <a:avLst/>
          </a:prstGeom>
        </p:spPr>
      </p:pic>
      <p:sp>
        <p:nvSpPr>
          <p:cNvPr id="18" name="Freeform 17"/>
          <p:cNvSpPr/>
          <p:nvPr/>
        </p:nvSpPr>
        <p:spPr>
          <a:xfrm>
            <a:off x="3230864" y="3996221"/>
            <a:ext cx="3342918" cy="2110153"/>
          </a:xfrm>
          <a:custGeom>
            <a:avLst/>
            <a:gdLst>
              <a:gd name="connsiteX0" fmla="*/ 392186 w 3342918"/>
              <a:gd name="connsiteY0" fmla="*/ 2110153 h 2110153"/>
              <a:gd name="connsiteX1" fmla="*/ 3342918 w 3342918"/>
              <a:gd name="connsiteY1" fmla="*/ 298782 h 2110153"/>
              <a:gd name="connsiteX2" fmla="*/ 3156163 w 3342918"/>
              <a:gd name="connsiteY2" fmla="*/ 37347 h 2110153"/>
              <a:gd name="connsiteX3" fmla="*/ 2894706 w 3342918"/>
              <a:gd name="connsiteY3" fmla="*/ 0 h 2110153"/>
              <a:gd name="connsiteX4" fmla="*/ 0 w 3342918"/>
              <a:gd name="connsiteY4" fmla="*/ 1624631 h 2110153"/>
              <a:gd name="connsiteX5" fmla="*/ 280133 w 3342918"/>
              <a:gd name="connsiteY5" fmla="*/ 1830044 h 2110153"/>
              <a:gd name="connsiteX6" fmla="*/ 392186 w 3342918"/>
              <a:gd name="connsiteY6" fmla="*/ 2110153 h 2110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42918" h="2110153">
                <a:moveTo>
                  <a:pt x="392186" y="2110153"/>
                </a:moveTo>
                <a:lnTo>
                  <a:pt x="3342918" y="298782"/>
                </a:lnTo>
                <a:lnTo>
                  <a:pt x="3156163" y="37347"/>
                </a:lnTo>
                <a:lnTo>
                  <a:pt x="2894706" y="0"/>
                </a:lnTo>
                <a:lnTo>
                  <a:pt x="0" y="1624631"/>
                </a:lnTo>
                <a:lnTo>
                  <a:pt x="280133" y="1830044"/>
                </a:lnTo>
                <a:lnTo>
                  <a:pt x="392186" y="2110153"/>
                </a:lnTo>
                <a:close/>
              </a:path>
            </a:pathLst>
          </a:custGeom>
          <a:solidFill>
            <a:srgbClr val="CC0797">
              <a:alpha val="30000"/>
            </a:srgbClr>
          </a:solidFill>
          <a:ln w="38100" cmpd="sng">
            <a:solidFill>
              <a:srgbClr val="CC0797"/>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prstClr val="white"/>
              </a:solidFill>
              <a:latin typeface="Segoe UI Light"/>
              <a:cs typeface="Segoe UI Light"/>
            </a:endParaRPr>
          </a:p>
        </p:txBody>
      </p:sp>
      <p:sp>
        <p:nvSpPr>
          <p:cNvPr id="8" name="Freeform 7"/>
          <p:cNvSpPr/>
          <p:nvPr/>
        </p:nvSpPr>
        <p:spPr>
          <a:xfrm>
            <a:off x="3842615" y="21897"/>
            <a:ext cx="503590" cy="4981665"/>
          </a:xfrm>
          <a:custGeom>
            <a:avLst/>
            <a:gdLst>
              <a:gd name="connsiteX0" fmla="*/ 32843 w 503590"/>
              <a:gd name="connsiteY0" fmla="*/ 4850280 h 4981665"/>
              <a:gd name="connsiteX1" fmla="*/ 306533 w 503590"/>
              <a:gd name="connsiteY1" fmla="*/ 4981665 h 4981665"/>
              <a:gd name="connsiteX2" fmla="*/ 503590 w 503590"/>
              <a:gd name="connsiteY2" fmla="*/ 4850280 h 4981665"/>
              <a:gd name="connsiteX3" fmla="*/ 372219 w 503590"/>
              <a:gd name="connsiteY3" fmla="*/ 4751742 h 4981665"/>
              <a:gd name="connsiteX4" fmla="*/ 295586 w 503590"/>
              <a:gd name="connsiteY4" fmla="*/ 0 h 4981665"/>
              <a:gd name="connsiteX5" fmla="*/ 76633 w 503590"/>
              <a:gd name="connsiteY5" fmla="*/ 0 h 4981665"/>
              <a:gd name="connsiteX6" fmla="*/ 109476 w 503590"/>
              <a:gd name="connsiteY6" fmla="*/ 4729844 h 4981665"/>
              <a:gd name="connsiteX7" fmla="*/ 0 w 503590"/>
              <a:gd name="connsiteY7" fmla="*/ 4806485 h 4981665"/>
              <a:gd name="connsiteX8" fmla="*/ 32843 w 503590"/>
              <a:gd name="connsiteY8" fmla="*/ 4850280 h 4981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3590" h="4981665">
                <a:moveTo>
                  <a:pt x="32843" y="4850280"/>
                </a:moveTo>
                <a:lnTo>
                  <a:pt x="306533" y="4981665"/>
                </a:lnTo>
                <a:lnTo>
                  <a:pt x="503590" y="4850280"/>
                </a:lnTo>
                <a:lnTo>
                  <a:pt x="372219" y="4751742"/>
                </a:lnTo>
                <a:lnTo>
                  <a:pt x="295586" y="0"/>
                </a:lnTo>
                <a:lnTo>
                  <a:pt x="76633" y="0"/>
                </a:lnTo>
                <a:lnTo>
                  <a:pt x="109476" y="4729844"/>
                </a:lnTo>
                <a:lnTo>
                  <a:pt x="0" y="4806485"/>
                </a:lnTo>
                <a:lnTo>
                  <a:pt x="32843" y="4850280"/>
                </a:lnTo>
                <a:close/>
              </a:path>
            </a:pathLst>
          </a:custGeom>
          <a:solidFill>
            <a:srgbClr val="CC0797">
              <a:alpha val="30000"/>
            </a:srgbClr>
          </a:solidFill>
          <a:ln w="38100" cmpd="sng">
            <a:solidFill>
              <a:srgbClr val="CC0797"/>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prstClr val="white"/>
              </a:solidFill>
              <a:latin typeface="Segoe UI Light"/>
              <a:cs typeface="Segoe UI Light"/>
            </a:endParaRPr>
          </a:p>
        </p:txBody>
      </p:sp>
      <p:sp>
        <p:nvSpPr>
          <p:cNvPr id="15" name="Freeform 14"/>
          <p:cNvSpPr/>
          <p:nvPr/>
        </p:nvSpPr>
        <p:spPr>
          <a:xfrm>
            <a:off x="4871691" y="43795"/>
            <a:ext cx="372219" cy="4620357"/>
          </a:xfrm>
          <a:custGeom>
            <a:avLst/>
            <a:gdLst>
              <a:gd name="connsiteX0" fmla="*/ 0 w 372219"/>
              <a:gd name="connsiteY0" fmla="*/ 4456126 h 4620357"/>
              <a:gd name="connsiteX1" fmla="*/ 372219 w 372219"/>
              <a:gd name="connsiteY1" fmla="*/ 4620357 h 4620357"/>
              <a:gd name="connsiteX2" fmla="*/ 273691 w 372219"/>
              <a:gd name="connsiteY2" fmla="*/ 0 h 4620357"/>
              <a:gd name="connsiteX3" fmla="*/ 10948 w 372219"/>
              <a:gd name="connsiteY3" fmla="*/ 0 h 4620357"/>
              <a:gd name="connsiteX4" fmla="*/ 0 w 372219"/>
              <a:gd name="connsiteY4" fmla="*/ 4456126 h 4620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219" h="4620357">
                <a:moveTo>
                  <a:pt x="0" y="4456126"/>
                </a:moveTo>
                <a:lnTo>
                  <a:pt x="372219" y="4620357"/>
                </a:lnTo>
                <a:lnTo>
                  <a:pt x="273691" y="0"/>
                </a:lnTo>
                <a:lnTo>
                  <a:pt x="10948" y="0"/>
                </a:lnTo>
                <a:cubicBezTo>
                  <a:pt x="7299" y="1485375"/>
                  <a:pt x="3649" y="2970751"/>
                  <a:pt x="0" y="4456126"/>
                </a:cubicBezTo>
                <a:close/>
              </a:path>
            </a:pathLst>
          </a:custGeom>
          <a:solidFill>
            <a:srgbClr val="CC0797">
              <a:alpha val="30000"/>
            </a:srgbClr>
          </a:solidFill>
          <a:ln w="38100" cmpd="sng">
            <a:solidFill>
              <a:srgbClr val="CC0797"/>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prstClr val="white"/>
              </a:solidFill>
              <a:latin typeface="Segoe UI Light"/>
              <a:cs typeface="Segoe UI Light"/>
            </a:endParaRPr>
          </a:p>
        </p:txBody>
      </p:sp>
      <p:sp>
        <p:nvSpPr>
          <p:cNvPr id="9" name="Freeform 8"/>
          <p:cNvSpPr/>
          <p:nvPr/>
        </p:nvSpPr>
        <p:spPr>
          <a:xfrm>
            <a:off x="4875755" y="3418220"/>
            <a:ext cx="423297" cy="1160313"/>
          </a:xfrm>
          <a:custGeom>
            <a:avLst/>
            <a:gdLst>
              <a:gd name="connsiteX0" fmla="*/ 31355 w 423297"/>
              <a:gd name="connsiteY0" fmla="*/ 1097594 h 1160313"/>
              <a:gd name="connsiteX1" fmla="*/ 219487 w 423297"/>
              <a:gd name="connsiteY1" fmla="*/ 1160313 h 1160313"/>
              <a:gd name="connsiteX2" fmla="*/ 423297 w 423297"/>
              <a:gd name="connsiteY2" fmla="*/ 1097594 h 1160313"/>
              <a:gd name="connsiteX3" fmla="*/ 360586 w 423297"/>
              <a:gd name="connsiteY3" fmla="*/ 925115 h 1160313"/>
              <a:gd name="connsiteX4" fmla="*/ 329231 w 423297"/>
              <a:gd name="connsiteY4" fmla="*/ 0 h 1160313"/>
              <a:gd name="connsiteX5" fmla="*/ 0 w 423297"/>
              <a:gd name="connsiteY5" fmla="*/ 31360 h 1160313"/>
              <a:gd name="connsiteX6" fmla="*/ 15677 w 423297"/>
              <a:gd name="connsiteY6" fmla="*/ 1003514 h 1160313"/>
              <a:gd name="connsiteX7" fmla="*/ 15677 w 423297"/>
              <a:gd name="connsiteY7" fmla="*/ 1003514 h 1160313"/>
              <a:gd name="connsiteX8" fmla="*/ 31355 w 423297"/>
              <a:gd name="connsiteY8" fmla="*/ 1097594 h 116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3297" h="1160313">
                <a:moveTo>
                  <a:pt x="31355" y="1097594"/>
                </a:moveTo>
                <a:lnTo>
                  <a:pt x="219487" y="1160313"/>
                </a:lnTo>
                <a:lnTo>
                  <a:pt x="423297" y="1097594"/>
                </a:lnTo>
                <a:lnTo>
                  <a:pt x="360586" y="925115"/>
                </a:lnTo>
                <a:lnTo>
                  <a:pt x="329231" y="0"/>
                </a:lnTo>
                <a:lnTo>
                  <a:pt x="0" y="31360"/>
                </a:lnTo>
                <a:lnTo>
                  <a:pt x="15677" y="1003514"/>
                </a:lnTo>
                <a:lnTo>
                  <a:pt x="15677" y="1003514"/>
                </a:lnTo>
                <a:lnTo>
                  <a:pt x="31355" y="1097594"/>
                </a:lnTo>
                <a:close/>
              </a:path>
            </a:pathLst>
          </a:custGeom>
          <a:solidFill>
            <a:srgbClr val="FE9E08">
              <a:alpha val="30000"/>
            </a:srgbClr>
          </a:solidFill>
          <a:ln w="38100" cmpd="sng">
            <a:solidFill>
              <a:srgbClr val="FE9E08"/>
            </a:solid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prstClr val="white"/>
              </a:solidFill>
              <a:latin typeface="Segoe UI Light"/>
              <a:cs typeface="Segoe UI Light"/>
            </a:endParaRPr>
          </a:p>
        </p:txBody>
      </p:sp>
      <p:sp>
        <p:nvSpPr>
          <p:cNvPr id="10" name="Freeform 9"/>
          <p:cNvSpPr/>
          <p:nvPr/>
        </p:nvSpPr>
        <p:spPr>
          <a:xfrm>
            <a:off x="3919417" y="3700458"/>
            <a:ext cx="407619" cy="1223033"/>
          </a:xfrm>
          <a:custGeom>
            <a:avLst/>
            <a:gdLst>
              <a:gd name="connsiteX0" fmla="*/ 0 w 407619"/>
              <a:gd name="connsiteY0" fmla="*/ 1128954 h 1223033"/>
              <a:gd name="connsiteX1" fmla="*/ 156777 w 407619"/>
              <a:gd name="connsiteY1" fmla="*/ 1223033 h 1223033"/>
              <a:gd name="connsiteX2" fmla="*/ 407619 w 407619"/>
              <a:gd name="connsiteY2" fmla="*/ 1144634 h 1223033"/>
              <a:gd name="connsiteX3" fmla="*/ 344909 w 407619"/>
              <a:gd name="connsiteY3" fmla="*/ 1019194 h 1223033"/>
              <a:gd name="connsiteX4" fmla="*/ 344909 w 407619"/>
              <a:gd name="connsiteY4" fmla="*/ 0 h 1223033"/>
              <a:gd name="connsiteX5" fmla="*/ 31355 w 407619"/>
              <a:gd name="connsiteY5" fmla="*/ 31360 h 1223033"/>
              <a:gd name="connsiteX6" fmla="*/ 15678 w 407619"/>
              <a:gd name="connsiteY6" fmla="*/ 1019194 h 1223033"/>
              <a:gd name="connsiteX7" fmla="*/ 0 w 407619"/>
              <a:gd name="connsiteY7" fmla="*/ 1128954 h 1223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7619" h="1223033">
                <a:moveTo>
                  <a:pt x="0" y="1128954"/>
                </a:moveTo>
                <a:lnTo>
                  <a:pt x="156777" y="1223033"/>
                </a:lnTo>
                <a:lnTo>
                  <a:pt x="407619" y="1144634"/>
                </a:lnTo>
                <a:lnTo>
                  <a:pt x="344909" y="1019194"/>
                </a:lnTo>
                <a:lnTo>
                  <a:pt x="344909" y="0"/>
                </a:lnTo>
                <a:lnTo>
                  <a:pt x="31355" y="31360"/>
                </a:lnTo>
                <a:lnTo>
                  <a:pt x="15678" y="1019194"/>
                </a:lnTo>
                <a:lnTo>
                  <a:pt x="0" y="1128954"/>
                </a:lnTo>
                <a:close/>
              </a:path>
            </a:pathLst>
          </a:custGeom>
          <a:solidFill>
            <a:srgbClr val="FE9E08">
              <a:alpha val="30000"/>
            </a:srgbClr>
          </a:solidFill>
          <a:ln w="38100" cmpd="sng">
            <a:solidFill>
              <a:srgbClr val="FE9E08"/>
            </a:solid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prstClr val="white"/>
              </a:solidFill>
              <a:latin typeface="Segoe UI Light"/>
              <a:cs typeface="Segoe UI Light"/>
            </a:endParaRPr>
          </a:p>
        </p:txBody>
      </p:sp>
      <p:sp>
        <p:nvSpPr>
          <p:cNvPr id="39" name="Freeform 38"/>
          <p:cNvSpPr/>
          <p:nvPr/>
        </p:nvSpPr>
        <p:spPr>
          <a:xfrm>
            <a:off x="4145339" y="4392648"/>
            <a:ext cx="1816893" cy="1376011"/>
          </a:xfrm>
          <a:custGeom>
            <a:avLst/>
            <a:gdLst>
              <a:gd name="connsiteX0" fmla="*/ 0 w 1816893"/>
              <a:gd name="connsiteY0" fmla="*/ 652723 h 1376011"/>
              <a:gd name="connsiteX1" fmla="*/ 493913 w 1816893"/>
              <a:gd name="connsiteY1" fmla="*/ 1376011 h 1376011"/>
              <a:gd name="connsiteX2" fmla="*/ 1816893 w 1816893"/>
              <a:gd name="connsiteY2" fmla="*/ 617441 h 1376011"/>
              <a:gd name="connsiteX3" fmla="*/ 1181862 w 1816893"/>
              <a:gd name="connsiteY3" fmla="*/ 0 h 1376011"/>
              <a:gd name="connsiteX4" fmla="*/ 0 w 1816893"/>
              <a:gd name="connsiteY4" fmla="*/ 652723 h 1376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6893" h="1376011">
                <a:moveTo>
                  <a:pt x="0" y="652723"/>
                </a:moveTo>
                <a:lnTo>
                  <a:pt x="493913" y="1376011"/>
                </a:lnTo>
                <a:lnTo>
                  <a:pt x="1816893" y="617441"/>
                </a:lnTo>
                <a:lnTo>
                  <a:pt x="1181862" y="0"/>
                </a:lnTo>
                <a:lnTo>
                  <a:pt x="0" y="652723"/>
                </a:lnTo>
                <a:close/>
              </a:path>
            </a:pathLst>
          </a:custGeom>
          <a:solidFill>
            <a:srgbClr val="97CB16">
              <a:alpha val="30000"/>
            </a:srgbClr>
          </a:solidFill>
          <a:ln w="38100" cmpd="sng">
            <a:solidFill>
              <a:srgbClr val="97CB16"/>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prstClr val="white"/>
              </a:solidFill>
              <a:latin typeface="Segoe UI Light"/>
              <a:cs typeface="Segoe UI Light"/>
            </a:endParaRPr>
          </a:p>
        </p:txBody>
      </p:sp>
      <p:sp>
        <p:nvSpPr>
          <p:cNvPr id="22" name="Freeform 21"/>
          <p:cNvSpPr/>
          <p:nvPr/>
        </p:nvSpPr>
        <p:spPr>
          <a:xfrm>
            <a:off x="3950984" y="47033"/>
            <a:ext cx="293972" cy="4926707"/>
          </a:xfrm>
          <a:custGeom>
            <a:avLst/>
            <a:gdLst>
              <a:gd name="connsiteX0" fmla="*/ 0 w 293972"/>
              <a:gd name="connsiteY0" fmla="*/ 4926707 h 4926707"/>
              <a:gd name="connsiteX1" fmla="*/ 293972 w 293972"/>
              <a:gd name="connsiteY1" fmla="*/ 4738575 h 4926707"/>
              <a:gd name="connsiteX2" fmla="*/ 199901 w 293972"/>
              <a:gd name="connsiteY2" fmla="*/ 23517 h 4926707"/>
              <a:gd name="connsiteX3" fmla="*/ 11759 w 293972"/>
              <a:gd name="connsiteY3" fmla="*/ 0 h 4926707"/>
              <a:gd name="connsiteX4" fmla="*/ 35277 w 293972"/>
              <a:gd name="connsiteY4" fmla="*/ 4891432 h 4926707"/>
              <a:gd name="connsiteX5" fmla="*/ 0 w 293972"/>
              <a:gd name="connsiteY5" fmla="*/ 4926707 h 492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3972" h="4926707">
                <a:moveTo>
                  <a:pt x="0" y="4926707"/>
                </a:moveTo>
                <a:lnTo>
                  <a:pt x="293972" y="4738575"/>
                </a:lnTo>
                <a:lnTo>
                  <a:pt x="199901" y="23517"/>
                </a:lnTo>
                <a:lnTo>
                  <a:pt x="11759" y="0"/>
                </a:lnTo>
                <a:lnTo>
                  <a:pt x="35277" y="4891432"/>
                </a:lnTo>
                <a:lnTo>
                  <a:pt x="0" y="4926707"/>
                </a:lnTo>
                <a:close/>
              </a:path>
            </a:pathLst>
          </a:custGeom>
          <a:solidFill>
            <a:srgbClr val="97CB16">
              <a:alpha val="30000"/>
            </a:srgbClr>
          </a:solidFill>
          <a:ln w="38100" cmpd="sng">
            <a:solidFill>
              <a:srgbClr val="97CB16"/>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prstClr val="white"/>
              </a:solidFill>
              <a:latin typeface="Segoe UI Light"/>
              <a:cs typeface="Segoe UI Light"/>
            </a:endParaRPr>
          </a:p>
        </p:txBody>
      </p:sp>
      <p:sp>
        <p:nvSpPr>
          <p:cNvPr id="23" name="Freeform 22"/>
          <p:cNvSpPr/>
          <p:nvPr/>
        </p:nvSpPr>
        <p:spPr>
          <a:xfrm>
            <a:off x="4903453" y="23517"/>
            <a:ext cx="317490" cy="4550443"/>
          </a:xfrm>
          <a:custGeom>
            <a:avLst/>
            <a:gdLst>
              <a:gd name="connsiteX0" fmla="*/ 0 w 317490"/>
              <a:gd name="connsiteY0" fmla="*/ 4374069 h 4550443"/>
              <a:gd name="connsiteX1" fmla="*/ 317490 w 317490"/>
              <a:gd name="connsiteY1" fmla="*/ 4550443 h 4550443"/>
              <a:gd name="connsiteX2" fmla="*/ 211660 w 317490"/>
              <a:gd name="connsiteY2" fmla="*/ 0 h 4550443"/>
              <a:gd name="connsiteX3" fmla="*/ 0 w 317490"/>
              <a:gd name="connsiteY3" fmla="*/ 0 h 4550443"/>
              <a:gd name="connsiteX4" fmla="*/ 0 w 317490"/>
              <a:gd name="connsiteY4" fmla="*/ 4374069 h 4550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490" h="4550443">
                <a:moveTo>
                  <a:pt x="0" y="4374069"/>
                </a:moveTo>
                <a:lnTo>
                  <a:pt x="317490" y="4550443"/>
                </a:lnTo>
                <a:lnTo>
                  <a:pt x="211660" y="0"/>
                </a:lnTo>
                <a:lnTo>
                  <a:pt x="0" y="0"/>
                </a:lnTo>
                <a:cubicBezTo>
                  <a:pt x="3920" y="1458023"/>
                  <a:pt x="7839" y="2916046"/>
                  <a:pt x="0" y="4374069"/>
                </a:cubicBezTo>
                <a:close/>
              </a:path>
            </a:pathLst>
          </a:custGeom>
          <a:solidFill>
            <a:srgbClr val="97CB16">
              <a:alpha val="30000"/>
            </a:srgbClr>
          </a:solidFill>
          <a:ln w="38100" cmpd="sng">
            <a:solidFill>
              <a:srgbClr val="97CB16"/>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prstClr val="white"/>
              </a:solidFill>
              <a:latin typeface="Segoe UI Light"/>
              <a:cs typeface="Segoe UI Light"/>
            </a:endParaRPr>
          </a:p>
        </p:txBody>
      </p:sp>
      <p:sp>
        <p:nvSpPr>
          <p:cNvPr id="52" name="Rectangle 51"/>
          <p:cNvSpPr/>
          <p:nvPr/>
        </p:nvSpPr>
        <p:spPr>
          <a:xfrm>
            <a:off x="-500870" y="-122565"/>
            <a:ext cx="10445413" cy="7373970"/>
          </a:xfrm>
          <a:prstGeom prst="rect">
            <a:avLst/>
          </a:prstGeom>
          <a:solidFill>
            <a:schemeClr val="bg1">
              <a:alpha val="9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UI Light"/>
              <a:cs typeface="Segoe UI Light"/>
            </a:endParaRPr>
          </a:p>
        </p:txBody>
      </p:sp>
      <p:sp>
        <p:nvSpPr>
          <p:cNvPr id="19" name="Rectangle 18"/>
          <p:cNvSpPr/>
          <p:nvPr/>
        </p:nvSpPr>
        <p:spPr>
          <a:xfrm>
            <a:off x="5122259" y="851568"/>
            <a:ext cx="3685033" cy="1111535"/>
          </a:xfrm>
          <a:prstGeom prst="rect">
            <a:avLst/>
          </a:prstGeom>
          <a:solidFill>
            <a:schemeClr val="tx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sp>
        <p:nvSpPr>
          <p:cNvPr id="20" name="Rectangle 19"/>
          <p:cNvSpPr/>
          <p:nvPr/>
        </p:nvSpPr>
        <p:spPr>
          <a:xfrm>
            <a:off x="5122259" y="1215226"/>
            <a:ext cx="2042071" cy="365671"/>
          </a:xfrm>
          <a:prstGeom prst="rect">
            <a:avLst/>
          </a:prstGeom>
          <a:solidFill>
            <a:srgbClr val="113F8C"/>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prstClr val="white"/>
                </a:solidFill>
                <a:latin typeface="Segoe Condensed"/>
                <a:cs typeface="Segoe Condensed"/>
              </a:rPr>
              <a:t>Object in Path</a:t>
            </a:r>
          </a:p>
        </p:txBody>
      </p:sp>
      <p:sp>
        <p:nvSpPr>
          <p:cNvPr id="21" name="Rectangle 20"/>
          <p:cNvSpPr/>
          <p:nvPr/>
        </p:nvSpPr>
        <p:spPr>
          <a:xfrm>
            <a:off x="5122259" y="1580897"/>
            <a:ext cx="2042071" cy="364728"/>
          </a:xfrm>
          <a:prstGeom prst="rect">
            <a:avLst/>
          </a:prstGeom>
          <a:solidFill>
            <a:srgbClr val="00A9E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prstClr val="white"/>
                </a:solidFill>
                <a:latin typeface="Segoe Condensed"/>
                <a:cs typeface="Segoe Condensed"/>
              </a:rPr>
              <a:t>Curb Ramp Missing</a:t>
            </a:r>
          </a:p>
        </p:txBody>
      </p:sp>
      <p:sp>
        <p:nvSpPr>
          <p:cNvPr id="27" name="Rectangle 26"/>
          <p:cNvSpPr/>
          <p:nvPr/>
        </p:nvSpPr>
        <p:spPr>
          <a:xfrm>
            <a:off x="7161372" y="851568"/>
            <a:ext cx="548640" cy="363658"/>
          </a:xfrm>
          <a:prstGeom prst="rect">
            <a:avLst/>
          </a:prstGeom>
          <a:solidFill>
            <a:srgbClr val="CC0797"/>
          </a:solidFill>
          <a:ln>
            <a:noFill/>
          </a:ln>
        </p:spPr>
        <p:txBody>
          <a:bodyPr wrap="square" rtlCol="0" anchor="ctr">
            <a:noAutofit/>
          </a:bodyPr>
          <a:lstStyle/>
          <a:p>
            <a:pPr algn="ctr" defTabSz="914400"/>
            <a:r>
              <a:rPr lang="en-US" sz="2400" dirty="0" smtClean="0">
                <a:solidFill>
                  <a:prstClr val="white"/>
                </a:solidFill>
                <a:latin typeface="Segoe Condensed"/>
                <a:cs typeface="Segoe Condensed"/>
              </a:rPr>
              <a:t>R</a:t>
            </a:r>
            <a:r>
              <a:rPr lang="en-US" sz="2400" cap="small" dirty="0" smtClean="0">
                <a:solidFill>
                  <a:prstClr val="white"/>
                </a:solidFill>
                <a:latin typeface="Segoe Condensed"/>
                <a:cs typeface="Segoe Condensed"/>
              </a:rPr>
              <a:t>1</a:t>
            </a:r>
            <a:endParaRPr lang="en-US" sz="2000" cap="small" dirty="0">
              <a:solidFill>
                <a:prstClr val="white"/>
              </a:solidFill>
              <a:latin typeface="Segoe Condensed"/>
              <a:cs typeface="Segoe Condensed"/>
            </a:endParaRPr>
          </a:p>
        </p:txBody>
      </p:sp>
      <p:sp>
        <p:nvSpPr>
          <p:cNvPr id="28" name="Rectangle 27"/>
          <p:cNvSpPr/>
          <p:nvPr/>
        </p:nvSpPr>
        <p:spPr>
          <a:xfrm>
            <a:off x="7710012" y="854044"/>
            <a:ext cx="548640" cy="363658"/>
          </a:xfrm>
          <a:prstGeom prst="rect">
            <a:avLst/>
          </a:prstGeom>
          <a:solidFill>
            <a:srgbClr val="FE9E08"/>
          </a:solidFill>
          <a:ln>
            <a:noFill/>
          </a:ln>
        </p:spPr>
        <p:txBody>
          <a:bodyPr wrap="square" rtlCol="0" anchor="ctr">
            <a:noAutofit/>
          </a:bodyPr>
          <a:lstStyle/>
          <a:p>
            <a:pPr algn="ctr" defTabSz="914400"/>
            <a:r>
              <a:rPr lang="en-US" sz="2400" dirty="0" smtClean="0">
                <a:solidFill>
                  <a:srgbClr val="FFFFFF"/>
                </a:solidFill>
                <a:latin typeface="Segoe Condensed"/>
                <a:cs typeface="Segoe Condensed"/>
              </a:rPr>
              <a:t>R2</a:t>
            </a:r>
            <a:endParaRPr lang="en-US" sz="2000" dirty="0">
              <a:solidFill>
                <a:srgbClr val="FFFFFF"/>
              </a:solidFill>
              <a:latin typeface="Segoe Condensed"/>
              <a:cs typeface="Segoe Condensed"/>
            </a:endParaRPr>
          </a:p>
        </p:txBody>
      </p:sp>
      <p:sp>
        <p:nvSpPr>
          <p:cNvPr id="29" name="Rectangle 28"/>
          <p:cNvSpPr/>
          <p:nvPr/>
        </p:nvSpPr>
        <p:spPr>
          <a:xfrm>
            <a:off x="8258652" y="854044"/>
            <a:ext cx="548640" cy="363658"/>
          </a:xfrm>
          <a:prstGeom prst="rect">
            <a:avLst/>
          </a:prstGeom>
          <a:solidFill>
            <a:srgbClr val="97CB16"/>
          </a:solidFill>
          <a:ln>
            <a:noFill/>
          </a:ln>
        </p:spPr>
        <p:txBody>
          <a:bodyPr wrap="square" rtlCol="0" anchor="ctr">
            <a:noAutofit/>
          </a:bodyPr>
          <a:lstStyle/>
          <a:p>
            <a:pPr algn="ctr" defTabSz="914400"/>
            <a:r>
              <a:rPr lang="en-US" sz="2400" dirty="0" smtClean="0">
                <a:solidFill>
                  <a:prstClr val="white"/>
                </a:solidFill>
                <a:latin typeface="Segoe Condensed"/>
                <a:cs typeface="Segoe Condensed"/>
              </a:rPr>
              <a:t>R3</a:t>
            </a:r>
            <a:endParaRPr lang="en-US" sz="2000" dirty="0">
              <a:solidFill>
                <a:prstClr val="white"/>
              </a:solidFill>
              <a:latin typeface="Segoe Condensed"/>
              <a:cs typeface="Segoe Condensed"/>
            </a:endParaRPr>
          </a:p>
        </p:txBody>
      </p:sp>
      <p:sp>
        <p:nvSpPr>
          <p:cNvPr id="30" name="Rectangle 29"/>
          <p:cNvSpPr/>
          <p:nvPr/>
        </p:nvSpPr>
        <p:spPr>
          <a:xfrm>
            <a:off x="5122259" y="354449"/>
            <a:ext cx="3685033" cy="501766"/>
          </a:xfrm>
          <a:prstGeom prst="rect">
            <a:avLst/>
          </a:prstGeom>
          <a:solidFill>
            <a:schemeClr val="tx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dirty="0" smtClean="0">
                <a:solidFill>
                  <a:prstClr val="white"/>
                </a:solidFill>
                <a:latin typeface="Segoe Condensed"/>
                <a:cs typeface="Segoe Condensed"/>
              </a:rPr>
              <a:t>Researcher Label Table</a:t>
            </a:r>
          </a:p>
        </p:txBody>
      </p:sp>
      <p:cxnSp>
        <p:nvCxnSpPr>
          <p:cNvPr id="31" name="Straight Connector 30"/>
          <p:cNvCxnSpPr/>
          <p:nvPr/>
        </p:nvCxnSpPr>
        <p:spPr>
          <a:xfrm flipH="1">
            <a:off x="5130452" y="1215226"/>
            <a:ext cx="3676840"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flipH="1">
            <a:off x="5122754" y="1593855"/>
            <a:ext cx="3684538"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flipH="1">
            <a:off x="5122259" y="851568"/>
            <a:ext cx="3684401" cy="4647"/>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grpSp>
        <p:nvGrpSpPr>
          <p:cNvPr id="34" name="Group 33"/>
          <p:cNvGrpSpPr/>
          <p:nvPr/>
        </p:nvGrpSpPr>
        <p:grpSpPr>
          <a:xfrm>
            <a:off x="7317052" y="1277946"/>
            <a:ext cx="235399" cy="251506"/>
            <a:chOff x="10550987" y="2555012"/>
            <a:chExt cx="235399" cy="251506"/>
          </a:xfrm>
        </p:grpSpPr>
        <p:sp>
          <p:nvSpPr>
            <p:cNvPr id="35" name="Freeform 34"/>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36" name="Freeform 35"/>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grpSp>
        <p:nvGrpSpPr>
          <p:cNvPr id="37" name="Group 36"/>
          <p:cNvGrpSpPr/>
          <p:nvPr/>
        </p:nvGrpSpPr>
        <p:grpSpPr>
          <a:xfrm>
            <a:off x="7317052" y="1637393"/>
            <a:ext cx="235399" cy="251506"/>
            <a:chOff x="10550987" y="2555012"/>
            <a:chExt cx="235399" cy="251506"/>
          </a:xfrm>
        </p:grpSpPr>
        <p:sp>
          <p:nvSpPr>
            <p:cNvPr id="38" name="Freeform 37"/>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40" name="Freeform 39"/>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grpSp>
        <p:nvGrpSpPr>
          <p:cNvPr id="41" name="Group 40"/>
          <p:cNvGrpSpPr/>
          <p:nvPr/>
        </p:nvGrpSpPr>
        <p:grpSpPr>
          <a:xfrm>
            <a:off x="7876330" y="1277946"/>
            <a:ext cx="235399" cy="251506"/>
            <a:chOff x="10550987" y="2555012"/>
            <a:chExt cx="235399" cy="251506"/>
          </a:xfrm>
        </p:grpSpPr>
        <p:sp>
          <p:nvSpPr>
            <p:cNvPr id="42" name="Freeform 41"/>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43" name="Freeform 42"/>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grpSp>
        <p:nvGrpSpPr>
          <p:cNvPr id="44" name="Group 43"/>
          <p:cNvGrpSpPr/>
          <p:nvPr/>
        </p:nvGrpSpPr>
        <p:grpSpPr>
          <a:xfrm>
            <a:off x="8435610" y="1277946"/>
            <a:ext cx="235399" cy="251506"/>
            <a:chOff x="10550987" y="2555012"/>
            <a:chExt cx="235399" cy="251506"/>
          </a:xfrm>
        </p:grpSpPr>
        <p:sp>
          <p:nvSpPr>
            <p:cNvPr id="45" name="Freeform 44"/>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46" name="Freeform 45"/>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grpSp>
        <p:nvGrpSpPr>
          <p:cNvPr id="47" name="Group 46"/>
          <p:cNvGrpSpPr/>
          <p:nvPr/>
        </p:nvGrpSpPr>
        <p:grpSpPr>
          <a:xfrm>
            <a:off x="8418521" y="1637393"/>
            <a:ext cx="235399" cy="251506"/>
            <a:chOff x="10550987" y="2555012"/>
            <a:chExt cx="235399" cy="251506"/>
          </a:xfrm>
        </p:grpSpPr>
        <p:sp>
          <p:nvSpPr>
            <p:cNvPr id="48" name="Freeform 47"/>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49" name="Freeform 48"/>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sp>
        <p:nvSpPr>
          <p:cNvPr id="53" name="Title 1"/>
          <p:cNvSpPr txBox="1">
            <a:spLocks/>
          </p:cNvSpPr>
          <p:nvPr/>
        </p:nvSpPr>
        <p:spPr>
          <a:xfrm>
            <a:off x="-62189" y="636738"/>
            <a:ext cx="3485873" cy="646603"/>
          </a:xfrm>
          <a:prstGeom prst="rect">
            <a:avLst/>
          </a:prstGeom>
          <a:solidFill>
            <a:schemeClr val="tx1">
              <a:alpha val="70000"/>
            </a:schemeClr>
          </a:solidFill>
        </p:spPr>
        <p:txBody>
          <a:bodyPr lIns="457200" rIns="91440" anchor="ctr">
            <a:noAutofit/>
          </a:bodyPr>
          <a:lstStyle>
            <a:lvl1pPr algn="l" defTabSz="457200" rtl="0" eaLnBrk="1" latinLnBrk="0" hangingPunct="1">
              <a:spcBef>
                <a:spcPct val="0"/>
              </a:spcBef>
              <a:buNone/>
              <a:defRPr sz="2800" kern="1200">
                <a:solidFill>
                  <a:schemeClr val="tx1"/>
                </a:solidFill>
                <a:latin typeface="Segoe UI Light"/>
                <a:ea typeface="+mj-ea"/>
                <a:cs typeface="Segoe UI Light"/>
              </a:defRPr>
            </a:lvl1pPr>
          </a:lstStyle>
          <a:p>
            <a:r>
              <a:rPr lang="en-US" dirty="0" smtClean="0">
                <a:solidFill>
                  <a:schemeClr val="bg1"/>
                </a:solidFill>
              </a:rPr>
              <a:t>Image Level Labels</a:t>
            </a:r>
            <a:endParaRPr lang="en-US" dirty="0">
              <a:solidFill>
                <a:schemeClr val="bg1"/>
              </a:solidFill>
            </a:endParaRPr>
          </a:p>
        </p:txBody>
      </p:sp>
      <p:sp>
        <p:nvSpPr>
          <p:cNvPr id="50" name="Rectangle 49"/>
          <p:cNvSpPr/>
          <p:nvPr/>
        </p:nvSpPr>
        <p:spPr>
          <a:xfrm>
            <a:off x="2544417" y="2900238"/>
            <a:ext cx="5249293" cy="800219"/>
          </a:xfrm>
          <a:prstGeom prst="rect">
            <a:avLst/>
          </a:prstGeom>
        </p:spPr>
        <p:txBody>
          <a:bodyPr wrap="square">
            <a:spAutoFit/>
          </a:bodyPr>
          <a:lstStyle/>
          <a:p>
            <a:pPr algn="ctr"/>
            <a:r>
              <a:rPr lang="en-US" sz="2300" dirty="0" smtClean="0">
                <a:latin typeface="Segoe UI Light" pitchFamily="34" charset="0"/>
                <a:cs typeface="Segoe UI Semibold"/>
              </a:rPr>
              <a:t>This table tells us </a:t>
            </a:r>
            <a:r>
              <a:rPr lang="en-US" sz="2300" dirty="0" smtClean="0">
                <a:latin typeface="Segoe UI Semibold" pitchFamily="34" charset="0"/>
                <a:cs typeface="Segoe UI Semibold"/>
              </a:rPr>
              <a:t>what</a:t>
            </a:r>
            <a:r>
              <a:rPr lang="en-US" sz="2300" dirty="0" smtClean="0">
                <a:latin typeface="Segoe UI Light" pitchFamily="34" charset="0"/>
                <a:cs typeface="Segoe UI Semibold"/>
              </a:rPr>
              <a:t> accessibility problems exist in the image</a:t>
            </a:r>
            <a:endParaRPr lang="en-US" sz="2300" dirty="0">
              <a:latin typeface="Segoe UI Light" pitchFamily="34" charset="0"/>
              <a:cs typeface="Segoe UI Semibold"/>
            </a:endParaRPr>
          </a:p>
        </p:txBody>
      </p:sp>
      <p:sp>
        <p:nvSpPr>
          <p:cNvPr id="51" name="Freeform 50"/>
          <p:cNvSpPr/>
          <p:nvPr/>
        </p:nvSpPr>
        <p:spPr>
          <a:xfrm rot="20890436">
            <a:off x="5304896" y="2365229"/>
            <a:ext cx="808225" cy="411302"/>
          </a:xfrm>
          <a:custGeom>
            <a:avLst/>
            <a:gdLst>
              <a:gd name="connsiteX0" fmla="*/ 0 w 1191088"/>
              <a:gd name="connsiteY0" fmla="*/ 471054 h 492319"/>
              <a:gd name="connsiteX1" fmla="*/ 191386 w 1191088"/>
              <a:gd name="connsiteY1" fmla="*/ 460421 h 492319"/>
              <a:gd name="connsiteX2" fmla="*/ 265814 w 1191088"/>
              <a:gd name="connsiteY2" fmla="*/ 439156 h 492319"/>
              <a:gd name="connsiteX3" fmla="*/ 308345 w 1191088"/>
              <a:gd name="connsiteY3" fmla="*/ 428524 h 492319"/>
              <a:gd name="connsiteX4" fmla="*/ 350875 w 1191088"/>
              <a:gd name="connsiteY4" fmla="*/ 396626 h 492319"/>
              <a:gd name="connsiteX5" fmla="*/ 382772 w 1191088"/>
              <a:gd name="connsiteY5" fmla="*/ 385993 h 492319"/>
              <a:gd name="connsiteX6" fmla="*/ 435935 w 1191088"/>
              <a:gd name="connsiteY6" fmla="*/ 364728 h 492319"/>
              <a:gd name="connsiteX7" fmla="*/ 510363 w 1191088"/>
              <a:gd name="connsiteY7" fmla="*/ 343463 h 492319"/>
              <a:gd name="connsiteX8" fmla="*/ 584791 w 1191088"/>
              <a:gd name="connsiteY8" fmla="*/ 322198 h 492319"/>
              <a:gd name="connsiteX9" fmla="*/ 648586 w 1191088"/>
              <a:gd name="connsiteY9" fmla="*/ 290300 h 492319"/>
              <a:gd name="connsiteX10" fmla="*/ 723014 w 1191088"/>
              <a:gd name="connsiteY10" fmla="*/ 258403 h 492319"/>
              <a:gd name="connsiteX11" fmla="*/ 786810 w 1191088"/>
              <a:gd name="connsiteY11" fmla="*/ 215872 h 492319"/>
              <a:gd name="connsiteX12" fmla="*/ 861238 w 1191088"/>
              <a:gd name="connsiteY12" fmla="*/ 183975 h 492319"/>
              <a:gd name="connsiteX13" fmla="*/ 925033 w 1191088"/>
              <a:gd name="connsiteY13" fmla="*/ 141445 h 492319"/>
              <a:gd name="connsiteX14" fmla="*/ 956931 w 1191088"/>
              <a:gd name="connsiteY14" fmla="*/ 130812 h 492319"/>
              <a:gd name="connsiteX15" fmla="*/ 988828 w 1191088"/>
              <a:gd name="connsiteY15" fmla="*/ 109547 h 492319"/>
              <a:gd name="connsiteX16" fmla="*/ 1020726 w 1191088"/>
              <a:gd name="connsiteY16" fmla="*/ 98914 h 492319"/>
              <a:gd name="connsiteX17" fmla="*/ 1084521 w 1191088"/>
              <a:gd name="connsiteY17" fmla="*/ 56384 h 492319"/>
              <a:gd name="connsiteX18" fmla="*/ 1116419 w 1191088"/>
              <a:gd name="connsiteY18" fmla="*/ 35119 h 492319"/>
              <a:gd name="connsiteX19" fmla="*/ 1148317 w 1191088"/>
              <a:gd name="connsiteY19" fmla="*/ 45751 h 492319"/>
              <a:gd name="connsiteX20" fmla="*/ 1105786 w 1191088"/>
              <a:gd name="connsiteY20" fmla="*/ 88282 h 492319"/>
              <a:gd name="connsiteX21" fmla="*/ 1095154 w 1191088"/>
              <a:gd name="connsiteY21" fmla="*/ 120179 h 492319"/>
              <a:gd name="connsiteX22" fmla="*/ 1073889 w 1191088"/>
              <a:gd name="connsiteY22" fmla="*/ 141445 h 492319"/>
              <a:gd name="connsiteX23" fmla="*/ 1095154 w 1191088"/>
              <a:gd name="connsiteY23" fmla="*/ 109547 h 492319"/>
              <a:gd name="connsiteX24" fmla="*/ 1105786 w 1191088"/>
              <a:gd name="connsiteY24" fmla="*/ 77649 h 492319"/>
              <a:gd name="connsiteX25" fmla="*/ 1127052 w 1191088"/>
              <a:gd name="connsiteY25" fmla="*/ 56384 h 492319"/>
              <a:gd name="connsiteX26" fmla="*/ 1084521 w 1191088"/>
              <a:gd name="connsiteY26" fmla="*/ 35119 h 492319"/>
              <a:gd name="connsiteX27" fmla="*/ 1169582 w 1191088"/>
              <a:gd name="connsiteY27" fmla="*/ 24486 h 492319"/>
              <a:gd name="connsiteX28" fmla="*/ 1127052 w 1191088"/>
              <a:gd name="connsiteY28" fmla="*/ 77649 h 492319"/>
              <a:gd name="connsiteX29" fmla="*/ 1084521 w 1191088"/>
              <a:gd name="connsiteY29" fmla="*/ 141445 h 492319"/>
              <a:gd name="connsiteX30" fmla="*/ 1073889 w 1191088"/>
              <a:gd name="connsiteY30" fmla="*/ 194607 h 492319"/>
              <a:gd name="connsiteX31" fmla="*/ 1084521 w 1191088"/>
              <a:gd name="connsiteY31" fmla="*/ 67017 h 492319"/>
              <a:gd name="connsiteX32" fmla="*/ 1105786 w 1191088"/>
              <a:gd name="connsiteY32" fmla="*/ 45751 h 492319"/>
              <a:gd name="connsiteX33" fmla="*/ 1073889 w 1191088"/>
              <a:gd name="connsiteY33" fmla="*/ 13854 h 492319"/>
              <a:gd name="connsiteX34" fmla="*/ 1137684 w 1191088"/>
              <a:gd name="connsiteY34" fmla="*/ 24486 h 492319"/>
              <a:gd name="connsiteX35" fmla="*/ 1148317 w 1191088"/>
              <a:gd name="connsiteY35" fmla="*/ 56384 h 492319"/>
              <a:gd name="connsiteX36" fmla="*/ 1084521 w 1191088"/>
              <a:gd name="connsiteY36" fmla="*/ 98914 h 492319"/>
              <a:gd name="connsiteX37" fmla="*/ 1052624 w 1191088"/>
              <a:gd name="connsiteY37" fmla="*/ 120179 h 492319"/>
              <a:gd name="connsiteX38" fmla="*/ 988828 w 1191088"/>
              <a:gd name="connsiteY38" fmla="*/ 141445 h 492319"/>
              <a:gd name="connsiteX39" fmla="*/ 925033 w 1191088"/>
              <a:gd name="connsiteY39" fmla="*/ 173342 h 492319"/>
              <a:gd name="connsiteX40" fmla="*/ 893135 w 1191088"/>
              <a:gd name="connsiteY40" fmla="*/ 194607 h 492319"/>
              <a:gd name="connsiteX41" fmla="*/ 861238 w 1191088"/>
              <a:gd name="connsiteY41" fmla="*/ 205240 h 492319"/>
              <a:gd name="connsiteX42" fmla="*/ 839972 w 1191088"/>
              <a:gd name="connsiteY42" fmla="*/ 226505 h 492319"/>
              <a:gd name="connsiteX43" fmla="*/ 808075 w 1191088"/>
              <a:gd name="connsiteY43" fmla="*/ 237138 h 492319"/>
              <a:gd name="connsiteX44" fmla="*/ 765545 w 1191088"/>
              <a:gd name="connsiteY44" fmla="*/ 258403 h 492319"/>
              <a:gd name="connsiteX45" fmla="*/ 701749 w 1191088"/>
              <a:gd name="connsiteY45" fmla="*/ 279668 h 492319"/>
              <a:gd name="connsiteX46" fmla="*/ 669852 w 1191088"/>
              <a:gd name="connsiteY46" fmla="*/ 290300 h 492319"/>
              <a:gd name="connsiteX47" fmla="*/ 595424 w 1191088"/>
              <a:gd name="connsiteY47" fmla="*/ 332831 h 492319"/>
              <a:gd name="connsiteX48" fmla="*/ 542261 w 1191088"/>
              <a:gd name="connsiteY48" fmla="*/ 343463 h 492319"/>
              <a:gd name="connsiteX49" fmla="*/ 499731 w 1191088"/>
              <a:gd name="connsiteY49" fmla="*/ 354096 h 492319"/>
              <a:gd name="connsiteX50" fmla="*/ 467833 w 1191088"/>
              <a:gd name="connsiteY50" fmla="*/ 375361 h 492319"/>
              <a:gd name="connsiteX51" fmla="*/ 414670 w 1191088"/>
              <a:gd name="connsiteY51" fmla="*/ 385993 h 492319"/>
              <a:gd name="connsiteX52" fmla="*/ 372140 w 1191088"/>
              <a:gd name="connsiteY52" fmla="*/ 396626 h 492319"/>
              <a:gd name="connsiteX53" fmla="*/ 318977 w 1191088"/>
              <a:gd name="connsiteY53" fmla="*/ 407258 h 492319"/>
              <a:gd name="connsiteX54" fmla="*/ 255182 w 1191088"/>
              <a:gd name="connsiteY54" fmla="*/ 428524 h 492319"/>
              <a:gd name="connsiteX55" fmla="*/ 191386 w 1191088"/>
              <a:gd name="connsiteY55" fmla="*/ 449789 h 492319"/>
              <a:gd name="connsiteX56" fmla="*/ 127591 w 1191088"/>
              <a:gd name="connsiteY56" fmla="*/ 471054 h 492319"/>
              <a:gd name="connsiteX57" fmla="*/ 95693 w 1191088"/>
              <a:gd name="connsiteY57" fmla="*/ 481686 h 492319"/>
              <a:gd name="connsiteX58" fmla="*/ 53163 w 1191088"/>
              <a:gd name="connsiteY58" fmla="*/ 492319 h 492319"/>
              <a:gd name="connsiteX59" fmla="*/ 233917 w 1191088"/>
              <a:gd name="connsiteY59" fmla="*/ 481686 h 492319"/>
              <a:gd name="connsiteX60" fmla="*/ 308345 w 1191088"/>
              <a:gd name="connsiteY60" fmla="*/ 449789 h 492319"/>
              <a:gd name="connsiteX61" fmla="*/ 340242 w 1191088"/>
              <a:gd name="connsiteY61" fmla="*/ 439156 h 492319"/>
              <a:gd name="connsiteX62" fmla="*/ 414670 w 1191088"/>
              <a:gd name="connsiteY62" fmla="*/ 396626 h 492319"/>
              <a:gd name="connsiteX63" fmla="*/ 446568 w 1191088"/>
              <a:gd name="connsiteY63" fmla="*/ 385993 h 492319"/>
              <a:gd name="connsiteX64" fmla="*/ 520996 w 1191088"/>
              <a:gd name="connsiteY64" fmla="*/ 343463 h 492319"/>
              <a:gd name="connsiteX65" fmla="*/ 552893 w 1191088"/>
              <a:gd name="connsiteY65" fmla="*/ 332831 h 492319"/>
              <a:gd name="connsiteX66" fmla="*/ 595424 w 1191088"/>
              <a:gd name="connsiteY66" fmla="*/ 311565 h 492319"/>
              <a:gd name="connsiteX67" fmla="*/ 648586 w 1191088"/>
              <a:gd name="connsiteY67" fmla="*/ 300933 h 492319"/>
              <a:gd name="connsiteX68" fmla="*/ 712382 w 1191088"/>
              <a:gd name="connsiteY68" fmla="*/ 279668 h 492319"/>
              <a:gd name="connsiteX69" fmla="*/ 797442 w 1191088"/>
              <a:gd name="connsiteY69" fmla="*/ 258403 h 492319"/>
              <a:gd name="connsiteX70" fmla="*/ 861238 w 1191088"/>
              <a:gd name="connsiteY70" fmla="*/ 237138 h 492319"/>
              <a:gd name="connsiteX71" fmla="*/ 946298 w 1191088"/>
              <a:gd name="connsiteY71" fmla="*/ 215872 h 492319"/>
              <a:gd name="connsiteX72" fmla="*/ 1031359 w 1191088"/>
              <a:gd name="connsiteY72" fmla="*/ 183975 h 492319"/>
              <a:gd name="connsiteX73" fmla="*/ 1073889 w 1191088"/>
              <a:gd name="connsiteY73" fmla="*/ 152077 h 492319"/>
              <a:gd name="connsiteX74" fmla="*/ 1105786 w 1191088"/>
              <a:gd name="connsiteY74" fmla="*/ 130812 h 492319"/>
              <a:gd name="connsiteX75" fmla="*/ 1095154 w 1191088"/>
              <a:gd name="connsiteY75" fmla="*/ 98914 h 492319"/>
              <a:gd name="connsiteX76" fmla="*/ 1020726 w 1191088"/>
              <a:gd name="connsiteY76" fmla="*/ 56384 h 492319"/>
              <a:gd name="connsiteX77" fmla="*/ 1095154 w 1191088"/>
              <a:gd name="connsiteY77" fmla="*/ 35119 h 492319"/>
              <a:gd name="connsiteX78" fmla="*/ 1137684 w 1191088"/>
              <a:gd name="connsiteY78" fmla="*/ 24486 h 492319"/>
              <a:gd name="connsiteX79" fmla="*/ 1190847 w 1191088"/>
              <a:gd name="connsiteY79" fmla="*/ 35119 h 492319"/>
              <a:gd name="connsiteX80" fmla="*/ 1148317 w 1191088"/>
              <a:gd name="connsiteY80" fmla="*/ 98914 h 492319"/>
              <a:gd name="connsiteX81" fmla="*/ 1137684 w 1191088"/>
              <a:gd name="connsiteY81" fmla="*/ 130812 h 492319"/>
              <a:gd name="connsiteX82" fmla="*/ 1105786 w 1191088"/>
              <a:gd name="connsiteY82" fmla="*/ 194607 h 492319"/>
              <a:gd name="connsiteX83" fmla="*/ 1095154 w 1191088"/>
              <a:gd name="connsiteY83" fmla="*/ 237138 h 492319"/>
              <a:gd name="connsiteX84" fmla="*/ 1116419 w 1191088"/>
              <a:gd name="connsiteY84" fmla="*/ 141445 h 492319"/>
              <a:gd name="connsiteX85" fmla="*/ 1127052 w 1191088"/>
              <a:gd name="connsiteY85" fmla="*/ 88282 h 492319"/>
              <a:gd name="connsiteX86" fmla="*/ 1105786 w 1191088"/>
              <a:gd name="connsiteY86" fmla="*/ 56384 h 492319"/>
              <a:gd name="connsiteX87" fmla="*/ 1010093 w 1191088"/>
              <a:gd name="connsiteY87" fmla="*/ 45751 h 492319"/>
              <a:gd name="connsiteX88" fmla="*/ 946298 w 1191088"/>
              <a:gd name="connsiteY88" fmla="*/ 24486 h 492319"/>
              <a:gd name="connsiteX89" fmla="*/ 914400 w 1191088"/>
              <a:gd name="connsiteY89" fmla="*/ 13854 h 492319"/>
              <a:gd name="connsiteX90" fmla="*/ 1052624 w 1191088"/>
              <a:gd name="connsiteY90" fmla="*/ 24486 h 492319"/>
              <a:gd name="connsiteX91" fmla="*/ 1137684 w 1191088"/>
              <a:gd name="connsiteY91" fmla="*/ 35119 h 492319"/>
              <a:gd name="connsiteX92" fmla="*/ 1169582 w 1191088"/>
              <a:gd name="connsiteY92" fmla="*/ 45751 h 492319"/>
              <a:gd name="connsiteX93" fmla="*/ 1158949 w 1191088"/>
              <a:gd name="connsiteY93" fmla="*/ 98914 h 492319"/>
              <a:gd name="connsiteX94" fmla="*/ 1127052 w 1191088"/>
              <a:gd name="connsiteY94" fmla="*/ 162710 h 492319"/>
              <a:gd name="connsiteX95" fmla="*/ 1116419 w 1191088"/>
              <a:gd name="connsiteY95" fmla="*/ 205240 h 492319"/>
              <a:gd name="connsiteX96" fmla="*/ 1095154 w 1191088"/>
              <a:gd name="connsiteY96" fmla="*/ 279668 h 49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1191088" h="492319">
                <a:moveTo>
                  <a:pt x="0" y="471054"/>
                </a:moveTo>
                <a:cubicBezTo>
                  <a:pt x="63795" y="467510"/>
                  <a:pt x="127755" y="466206"/>
                  <a:pt x="191386" y="460421"/>
                </a:cubicBezTo>
                <a:cubicBezTo>
                  <a:pt x="215773" y="458204"/>
                  <a:pt x="242308" y="445872"/>
                  <a:pt x="265814" y="439156"/>
                </a:cubicBezTo>
                <a:cubicBezTo>
                  <a:pt x="279865" y="435141"/>
                  <a:pt x="294168" y="432068"/>
                  <a:pt x="308345" y="428524"/>
                </a:cubicBezTo>
                <a:cubicBezTo>
                  <a:pt x="322522" y="417891"/>
                  <a:pt x="335489" y="405418"/>
                  <a:pt x="350875" y="396626"/>
                </a:cubicBezTo>
                <a:cubicBezTo>
                  <a:pt x="360606" y="391065"/>
                  <a:pt x="372278" y="389928"/>
                  <a:pt x="382772" y="385993"/>
                </a:cubicBezTo>
                <a:cubicBezTo>
                  <a:pt x="400643" y="379291"/>
                  <a:pt x="418064" y="371429"/>
                  <a:pt x="435935" y="364728"/>
                </a:cubicBezTo>
                <a:cubicBezTo>
                  <a:pt x="476712" y="349437"/>
                  <a:pt x="463458" y="356864"/>
                  <a:pt x="510363" y="343463"/>
                </a:cubicBezTo>
                <a:cubicBezTo>
                  <a:pt x="617138" y="312956"/>
                  <a:pt x="451836" y="355438"/>
                  <a:pt x="584791" y="322198"/>
                </a:cubicBezTo>
                <a:cubicBezTo>
                  <a:pt x="676207" y="261255"/>
                  <a:pt x="560545" y="334321"/>
                  <a:pt x="648586" y="290300"/>
                </a:cubicBezTo>
                <a:cubicBezTo>
                  <a:pt x="722008" y="253588"/>
                  <a:pt x="634506" y="280529"/>
                  <a:pt x="723014" y="258403"/>
                </a:cubicBezTo>
                <a:cubicBezTo>
                  <a:pt x="744279" y="244226"/>
                  <a:pt x="762564" y="223954"/>
                  <a:pt x="786810" y="215872"/>
                </a:cubicBezTo>
                <a:cubicBezTo>
                  <a:pt x="819808" y="204873"/>
                  <a:pt x="828392" y="203683"/>
                  <a:pt x="861238" y="183975"/>
                </a:cubicBezTo>
                <a:cubicBezTo>
                  <a:pt x="883153" y="170826"/>
                  <a:pt x="900787" y="149527"/>
                  <a:pt x="925033" y="141445"/>
                </a:cubicBezTo>
                <a:cubicBezTo>
                  <a:pt x="935666" y="137901"/>
                  <a:pt x="946906" y="135824"/>
                  <a:pt x="956931" y="130812"/>
                </a:cubicBezTo>
                <a:cubicBezTo>
                  <a:pt x="968360" y="125097"/>
                  <a:pt x="977399" y="115262"/>
                  <a:pt x="988828" y="109547"/>
                </a:cubicBezTo>
                <a:cubicBezTo>
                  <a:pt x="998853" y="104535"/>
                  <a:pt x="1010929" y="104357"/>
                  <a:pt x="1020726" y="98914"/>
                </a:cubicBezTo>
                <a:cubicBezTo>
                  <a:pt x="1043067" y="86502"/>
                  <a:pt x="1063256" y="70561"/>
                  <a:pt x="1084521" y="56384"/>
                </a:cubicBezTo>
                <a:lnTo>
                  <a:pt x="1116419" y="35119"/>
                </a:lnTo>
                <a:cubicBezTo>
                  <a:pt x="1127052" y="38663"/>
                  <a:pt x="1156242" y="37826"/>
                  <a:pt x="1148317" y="45751"/>
                </a:cubicBezTo>
                <a:lnTo>
                  <a:pt x="1105786" y="88282"/>
                </a:lnTo>
                <a:cubicBezTo>
                  <a:pt x="1102242" y="98914"/>
                  <a:pt x="1100920" y="110569"/>
                  <a:pt x="1095154" y="120179"/>
                </a:cubicBezTo>
                <a:cubicBezTo>
                  <a:pt x="1089996" y="128775"/>
                  <a:pt x="1073889" y="151470"/>
                  <a:pt x="1073889" y="141445"/>
                </a:cubicBezTo>
                <a:cubicBezTo>
                  <a:pt x="1073889" y="128666"/>
                  <a:pt x="1088066" y="120180"/>
                  <a:pt x="1095154" y="109547"/>
                </a:cubicBezTo>
                <a:cubicBezTo>
                  <a:pt x="1098698" y="98914"/>
                  <a:pt x="1100020" y="87260"/>
                  <a:pt x="1105786" y="77649"/>
                </a:cubicBezTo>
                <a:cubicBezTo>
                  <a:pt x="1110944" y="69053"/>
                  <a:pt x="1131535" y="65350"/>
                  <a:pt x="1127052" y="56384"/>
                </a:cubicBezTo>
                <a:cubicBezTo>
                  <a:pt x="1119964" y="42207"/>
                  <a:pt x="1099238" y="41006"/>
                  <a:pt x="1084521" y="35119"/>
                </a:cubicBezTo>
                <a:cubicBezTo>
                  <a:pt x="996052" y="-268"/>
                  <a:pt x="948395" y="8688"/>
                  <a:pt x="1169582" y="24486"/>
                </a:cubicBezTo>
                <a:cubicBezTo>
                  <a:pt x="1145637" y="96319"/>
                  <a:pt x="1178845" y="18457"/>
                  <a:pt x="1127052" y="77649"/>
                </a:cubicBezTo>
                <a:cubicBezTo>
                  <a:pt x="1110222" y="96883"/>
                  <a:pt x="1084521" y="141445"/>
                  <a:pt x="1084521" y="141445"/>
                </a:cubicBezTo>
                <a:cubicBezTo>
                  <a:pt x="1080977" y="159166"/>
                  <a:pt x="1073889" y="212679"/>
                  <a:pt x="1073889" y="194607"/>
                </a:cubicBezTo>
                <a:cubicBezTo>
                  <a:pt x="1073889" y="151930"/>
                  <a:pt x="1075579" y="108747"/>
                  <a:pt x="1084521" y="67017"/>
                </a:cubicBezTo>
                <a:cubicBezTo>
                  <a:pt x="1086621" y="57215"/>
                  <a:pt x="1098698" y="52840"/>
                  <a:pt x="1105786" y="45751"/>
                </a:cubicBezTo>
                <a:cubicBezTo>
                  <a:pt x="1000656" y="-24336"/>
                  <a:pt x="1031783" y="4497"/>
                  <a:pt x="1073889" y="13854"/>
                </a:cubicBezTo>
                <a:cubicBezTo>
                  <a:pt x="1094934" y="18531"/>
                  <a:pt x="1116419" y="20942"/>
                  <a:pt x="1137684" y="24486"/>
                </a:cubicBezTo>
                <a:cubicBezTo>
                  <a:pt x="1141228" y="35119"/>
                  <a:pt x="1151861" y="45751"/>
                  <a:pt x="1148317" y="56384"/>
                </a:cubicBezTo>
                <a:cubicBezTo>
                  <a:pt x="1138361" y="86252"/>
                  <a:pt x="1108423" y="90947"/>
                  <a:pt x="1084521" y="98914"/>
                </a:cubicBezTo>
                <a:cubicBezTo>
                  <a:pt x="1073889" y="106002"/>
                  <a:pt x="1064301" y="114989"/>
                  <a:pt x="1052624" y="120179"/>
                </a:cubicBezTo>
                <a:cubicBezTo>
                  <a:pt x="1032140" y="129283"/>
                  <a:pt x="1007479" y="129011"/>
                  <a:pt x="988828" y="141445"/>
                </a:cubicBezTo>
                <a:cubicBezTo>
                  <a:pt x="947606" y="168927"/>
                  <a:pt x="969054" y="158669"/>
                  <a:pt x="925033" y="173342"/>
                </a:cubicBezTo>
                <a:cubicBezTo>
                  <a:pt x="914400" y="180430"/>
                  <a:pt x="904565" y="188892"/>
                  <a:pt x="893135" y="194607"/>
                </a:cubicBezTo>
                <a:cubicBezTo>
                  <a:pt x="883111" y="199619"/>
                  <a:pt x="870848" y="199474"/>
                  <a:pt x="861238" y="205240"/>
                </a:cubicBezTo>
                <a:cubicBezTo>
                  <a:pt x="852642" y="210398"/>
                  <a:pt x="848568" y="221347"/>
                  <a:pt x="839972" y="226505"/>
                </a:cubicBezTo>
                <a:cubicBezTo>
                  <a:pt x="830362" y="232271"/>
                  <a:pt x="818376" y="232723"/>
                  <a:pt x="808075" y="237138"/>
                </a:cubicBezTo>
                <a:cubicBezTo>
                  <a:pt x="793507" y="243382"/>
                  <a:pt x="780261" y="252517"/>
                  <a:pt x="765545" y="258403"/>
                </a:cubicBezTo>
                <a:cubicBezTo>
                  <a:pt x="744733" y="266728"/>
                  <a:pt x="723014" y="272580"/>
                  <a:pt x="701749" y="279668"/>
                </a:cubicBezTo>
                <a:lnTo>
                  <a:pt x="669852" y="290300"/>
                </a:lnTo>
                <a:cubicBezTo>
                  <a:pt x="646521" y="305854"/>
                  <a:pt x="622399" y="323839"/>
                  <a:pt x="595424" y="332831"/>
                </a:cubicBezTo>
                <a:cubicBezTo>
                  <a:pt x="578280" y="338546"/>
                  <a:pt x="559903" y="339543"/>
                  <a:pt x="542261" y="343463"/>
                </a:cubicBezTo>
                <a:cubicBezTo>
                  <a:pt x="527996" y="346633"/>
                  <a:pt x="513908" y="350552"/>
                  <a:pt x="499731" y="354096"/>
                </a:cubicBezTo>
                <a:cubicBezTo>
                  <a:pt x="489098" y="361184"/>
                  <a:pt x="479798" y="370874"/>
                  <a:pt x="467833" y="375361"/>
                </a:cubicBezTo>
                <a:cubicBezTo>
                  <a:pt x="450912" y="381706"/>
                  <a:pt x="432312" y="382073"/>
                  <a:pt x="414670" y="385993"/>
                </a:cubicBezTo>
                <a:cubicBezTo>
                  <a:pt x="400405" y="389163"/>
                  <a:pt x="386405" y="393456"/>
                  <a:pt x="372140" y="396626"/>
                </a:cubicBezTo>
                <a:cubicBezTo>
                  <a:pt x="354498" y="400546"/>
                  <a:pt x="336412" y="402503"/>
                  <a:pt x="318977" y="407258"/>
                </a:cubicBezTo>
                <a:cubicBezTo>
                  <a:pt x="297351" y="413156"/>
                  <a:pt x="276447" y="421436"/>
                  <a:pt x="255182" y="428524"/>
                </a:cubicBezTo>
                <a:lnTo>
                  <a:pt x="191386" y="449789"/>
                </a:lnTo>
                <a:lnTo>
                  <a:pt x="127591" y="471054"/>
                </a:lnTo>
                <a:cubicBezTo>
                  <a:pt x="116958" y="474598"/>
                  <a:pt x="106566" y="478968"/>
                  <a:pt x="95693" y="481686"/>
                </a:cubicBezTo>
                <a:cubicBezTo>
                  <a:pt x="81516" y="485230"/>
                  <a:pt x="38550" y="492319"/>
                  <a:pt x="53163" y="492319"/>
                </a:cubicBezTo>
                <a:cubicBezTo>
                  <a:pt x="113518" y="492319"/>
                  <a:pt x="173666" y="485230"/>
                  <a:pt x="233917" y="481686"/>
                </a:cubicBezTo>
                <a:cubicBezTo>
                  <a:pt x="308711" y="456755"/>
                  <a:pt x="216388" y="489200"/>
                  <a:pt x="308345" y="449789"/>
                </a:cubicBezTo>
                <a:cubicBezTo>
                  <a:pt x="318646" y="445374"/>
                  <a:pt x="330218" y="444168"/>
                  <a:pt x="340242" y="439156"/>
                </a:cubicBezTo>
                <a:cubicBezTo>
                  <a:pt x="447012" y="385770"/>
                  <a:pt x="284202" y="452542"/>
                  <a:pt x="414670" y="396626"/>
                </a:cubicBezTo>
                <a:cubicBezTo>
                  <a:pt x="424972" y="392211"/>
                  <a:pt x="436543" y="391005"/>
                  <a:pt x="446568" y="385993"/>
                </a:cubicBezTo>
                <a:cubicBezTo>
                  <a:pt x="553337" y="332608"/>
                  <a:pt x="390524" y="399378"/>
                  <a:pt x="520996" y="343463"/>
                </a:cubicBezTo>
                <a:cubicBezTo>
                  <a:pt x="531297" y="339048"/>
                  <a:pt x="542592" y="337246"/>
                  <a:pt x="552893" y="332831"/>
                </a:cubicBezTo>
                <a:cubicBezTo>
                  <a:pt x="567462" y="326587"/>
                  <a:pt x="580387" y="316577"/>
                  <a:pt x="595424" y="311565"/>
                </a:cubicBezTo>
                <a:cubicBezTo>
                  <a:pt x="612568" y="305850"/>
                  <a:pt x="631151" y="305688"/>
                  <a:pt x="648586" y="300933"/>
                </a:cubicBezTo>
                <a:cubicBezTo>
                  <a:pt x="670212" y="295035"/>
                  <a:pt x="690636" y="285105"/>
                  <a:pt x="712382" y="279668"/>
                </a:cubicBezTo>
                <a:cubicBezTo>
                  <a:pt x="740735" y="272580"/>
                  <a:pt x="769716" y="267645"/>
                  <a:pt x="797442" y="258403"/>
                </a:cubicBezTo>
                <a:cubicBezTo>
                  <a:pt x="818707" y="251315"/>
                  <a:pt x="839492" y="242575"/>
                  <a:pt x="861238" y="237138"/>
                </a:cubicBezTo>
                <a:lnTo>
                  <a:pt x="946298" y="215872"/>
                </a:lnTo>
                <a:cubicBezTo>
                  <a:pt x="1044334" y="150515"/>
                  <a:pt x="893397" y="245291"/>
                  <a:pt x="1031359" y="183975"/>
                </a:cubicBezTo>
                <a:cubicBezTo>
                  <a:pt x="1047553" y="176778"/>
                  <a:pt x="1059469" y="162377"/>
                  <a:pt x="1073889" y="152077"/>
                </a:cubicBezTo>
                <a:cubicBezTo>
                  <a:pt x="1084287" y="144650"/>
                  <a:pt x="1095154" y="137900"/>
                  <a:pt x="1105786" y="130812"/>
                </a:cubicBezTo>
                <a:cubicBezTo>
                  <a:pt x="1102242" y="120179"/>
                  <a:pt x="1102329" y="107524"/>
                  <a:pt x="1095154" y="98914"/>
                </a:cubicBezTo>
                <a:cubicBezTo>
                  <a:pt x="1070397" y="69206"/>
                  <a:pt x="1052523" y="66983"/>
                  <a:pt x="1020726" y="56384"/>
                </a:cubicBezTo>
                <a:cubicBezTo>
                  <a:pt x="1153681" y="23144"/>
                  <a:pt x="988379" y="65626"/>
                  <a:pt x="1095154" y="35119"/>
                </a:cubicBezTo>
                <a:cubicBezTo>
                  <a:pt x="1109205" y="31105"/>
                  <a:pt x="1123507" y="28030"/>
                  <a:pt x="1137684" y="24486"/>
                </a:cubicBezTo>
                <a:cubicBezTo>
                  <a:pt x="1155405" y="28030"/>
                  <a:pt x="1188291" y="17229"/>
                  <a:pt x="1190847" y="35119"/>
                </a:cubicBezTo>
                <a:cubicBezTo>
                  <a:pt x="1194461" y="60419"/>
                  <a:pt x="1156399" y="74668"/>
                  <a:pt x="1148317" y="98914"/>
                </a:cubicBezTo>
                <a:cubicBezTo>
                  <a:pt x="1144773" y="109547"/>
                  <a:pt x="1142696" y="120787"/>
                  <a:pt x="1137684" y="130812"/>
                </a:cubicBezTo>
                <a:cubicBezTo>
                  <a:pt x="1106622" y="192937"/>
                  <a:pt x="1123601" y="132256"/>
                  <a:pt x="1105786" y="194607"/>
                </a:cubicBezTo>
                <a:cubicBezTo>
                  <a:pt x="1101771" y="208658"/>
                  <a:pt x="1095154" y="251751"/>
                  <a:pt x="1095154" y="237138"/>
                </a:cubicBezTo>
                <a:cubicBezTo>
                  <a:pt x="1095154" y="221097"/>
                  <a:pt x="1112317" y="159903"/>
                  <a:pt x="1116419" y="141445"/>
                </a:cubicBezTo>
                <a:cubicBezTo>
                  <a:pt x="1120340" y="123803"/>
                  <a:pt x="1123508" y="106003"/>
                  <a:pt x="1127052" y="88282"/>
                </a:cubicBezTo>
                <a:cubicBezTo>
                  <a:pt x="1119963" y="77649"/>
                  <a:pt x="1117796" y="60751"/>
                  <a:pt x="1105786" y="56384"/>
                </a:cubicBezTo>
                <a:cubicBezTo>
                  <a:pt x="1075624" y="45416"/>
                  <a:pt x="1041564" y="52045"/>
                  <a:pt x="1010093" y="45751"/>
                </a:cubicBezTo>
                <a:cubicBezTo>
                  <a:pt x="988113" y="41355"/>
                  <a:pt x="967563" y="31574"/>
                  <a:pt x="946298" y="24486"/>
                </a:cubicBezTo>
                <a:cubicBezTo>
                  <a:pt x="935665" y="20942"/>
                  <a:pt x="903225" y="12994"/>
                  <a:pt x="914400" y="13854"/>
                </a:cubicBezTo>
                <a:lnTo>
                  <a:pt x="1052624" y="24486"/>
                </a:lnTo>
                <a:cubicBezTo>
                  <a:pt x="1081069" y="27195"/>
                  <a:pt x="1109331" y="31575"/>
                  <a:pt x="1137684" y="35119"/>
                </a:cubicBezTo>
                <a:cubicBezTo>
                  <a:pt x="1148317" y="38663"/>
                  <a:pt x="1166038" y="35118"/>
                  <a:pt x="1169582" y="45751"/>
                </a:cubicBezTo>
                <a:cubicBezTo>
                  <a:pt x="1175297" y="62896"/>
                  <a:pt x="1163332" y="81382"/>
                  <a:pt x="1158949" y="98914"/>
                </a:cubicBezTo>
                <a:cubicBezTo>
                  <a:pt x="1150144" y="134133"/>
                  <a:pt x="1147843" y="131523"/>
                  <a:pt x="1127052" y="162710"/>
                </a:cubicBezTo>
                <a:cubicBezTo>
                  <a:pt x="1123508" y="176887"/>
                  <a:pt x="1120618" y="191243"/>
                  <a:pt x="1116419" y="205240"/>
                </a:cubicBezTo>
                <a:cubicBezTo>
                  <a:pt x="1094033" y="279858"/>
                  <a:pt x="1095154" y="245440"/>
                  <a:pt x="1095154" y="279668"/>
                </a:cubicBezTo>
              </a:path>
            </a:pathLst>
          </a:custGeom>
          <a:no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568012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childTnLst>
                          </p:cTn>
                        </p:par>
                        <p:par>
                          <p:cTn id="8" fill="hold">
                            <p:stCondLst>
                              <p:cond delay="1500"/>
                            </p:stCondLst>
                            <p:childTnLst>
                              <p:par>
                                <p:cTn id="9" presetID="10" presetClass="entr" presetSubtype="0" fill="hold" grpId="0" nodeType="afterEffect">
                                  <p:stCondLst>
                                    <p:cond delay="500"/>
                                  </p:stCondLst>
                                  <p:childTnLst>
                                    <p:set>
                                      <p:cBhvr>
                                        <p:cTn id="10" dur="1" fill="hold">
                                          <p:stCondLst>
                                            <p:cond delay="0"/>
                                          </p:stCondLst>
                                        </p:cTn>
                                        <p:tgtEl>
                                          <p:spTgt spid="50"/>
                                        </p:tgtEl>
                                        <p:attrNameLst>
                                          <p:attrName>style.visibility</p:attrName>
                                        </p:attrNameLst>
                                      </p:cBhvr>
                                      <p:to>
                                        <p:strVal val="visible"/>
                                      </p:to>
                                    </p:set>
                                    <p:animEffect transition="in" filter="fade">
                                      <p:cBhvr>
                                        <p:cTn id="11" dur="500"/>
                                        <p:tgtEl>
                                          <p:spTgt spid="50"/>
                                        </p:tgtEl>
                                      </p:cBhvr>
                                    </p:animEffect>
                                  </p:childTnLst>
                                </p:cTn>
                              </p:par>
                            </p:childTnLst>
                          </p:cTn>
                        </p:par>
                        <p:par>
                          <p:cTn id="12" fill="hold">
                            <p:stCondLst>
                              <p:cond delay="2500"/>
                            </p:stCondLst>
                            <p:childTnLst>
                              <p:par>
                                <p:cTn id="13" presetID="22" presetClass="entr" presetSubtype="4" fill="hold" grpId="0" nodeType="afterEffect">
                                  <p:stCondLst>
                                    <p:cond delay="0"/>
                                  </p:stCondLst>
                                  <p:childTnLst>
                                    <p:set>
                                      <p:cBhvr>
                                        <p:cTn id="14" dur="1" fill="hold">
                                          <p:stCondLst>
                                            <p:cond delay="0"/>
                                          </p:stCondLst>
                                        </p:cTn>
                                        <p:tgtEl>
                                          <p:spTgt spid="51"/>
                                        </p:tgtEl>
                                        <p:attrNameLst>
                                          <p:attrName>style.visibility</p:attrName>
                                        </p:attrNameLst>
                                      </p:cBhvr>
                                      <p:to>
                                        <p:strVal val="visible"/>
                                      </p:to>
                                    </p:set>
                                    <p:animEffect transition="in" filter="wipe(down)">
                                      <p:cBhvr>
                                        <p:cTn id="1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0" grpId="0"/>
      <p:bldP spid="5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MapTemporary.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 y="457"/>
            <a:ext cx="9143391" cy="6857543"/>
          </a:xfrm>
          <a:prstGeom prst="rect">
            <a:avLst/>
          </a:prstGeom>
        </p:spPr>
      </p:pic>
      <p:sp>
        <p:nvSpPr>
          <p:cNvPr id="12" name="Freeform 11"/>
          <p:cNvSpPr/>
          <p:nvPr/>
        </p:nvSpPr>
        <p:spPr>
          <a:xfrm>
            <a:off x="3928700" y="2764117"/>
            <a:ext cx="4347052" cy="747059"/>
          </a:xfrm>
          <a:custGeom>
            <a:avLst/>
            <a:gdLst>
              <a:gd name="connsiteX0" fmla="*/ 0 w 4452470"/>
              <a:gd name="connsiteY0" fmla="*/ 941294 h 941294"/>
              <a:gd name="connsiteX1" fmla="*/ 4452470 w 4452470"/>
              <a:gd name="connsiteY1" fmla="*/ 0 h 941294"/>
              <a:gd name="connsiteX2" fmla="*/ 373529 w 4452470"/>
              <a:gd name="connsiteY2" fmla="*/ 224117 h 941294"/>
              <a:gd name="connsiteX3" fmla="*/ 0 w 4452470"/>
              <a:gd name="connsiteY3" fmla="*/ 941294 h 941294"/>
            </a:gdLst>
            <a:ahLst/>
            <a:cxnLst>
              <a:cxn ang="0">
                <a:pos x="connsiteX0" y="connsiteY0"/>
              </a:cxn>
              <a:cxn ang="0">
                <a:pos x="connsiteX1" y="connsiteY1"/>
              </a:cxn>
              <a:cxn ang="0">
                <a:pos x="connsiteX2" y="connsiteY2"/>
              </a:cxn>
              <a:cxn ang="0">
                <a:pos x="connsiteX3" y="connsiteY3"/>
              </a:cxn>
            </a:cxnLst>
            <a:rect l="l" t="t" r="r" b="b"/>
            <a:pathLst>
              <a:path w="4452470" h="941294">
                <a:moveTo>
                  <a:pt x="0" y="941294"/>
                </a:moveTo>
                <a:lnTo>
                  <a:pt x="4452470" y="0"/>
                </a:lnTo>
                <a:lnTo>
                  <a:pt x="373529" y="224117"/>
                </a:lnTo>
                <a:lnTo>
                  <a:pt x="0" y="941294"/>
                </a:lnTo>
                <a:close/>
              </a:path>
            </a:pathLst>
          </a:custGeom>
          <a:solidFill>
            <a:srgbClr val="1F497D">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pic>
        <p:nvPicPr>
          <p:cNvPr id="14" name="Picture 13"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16429" y="3378200"/>
            <a:ext cx="684306" cy="684306"/>
          </a:xfrm>
          <a:prstGeom prst="rect">
            <a:avLst/>
          </a:prstGeom>
        </p:spPr>
      </p:pic>
      <p:sp>
        <p:nvSpPr>
          <p:cNvPr id="29" name="TextBox 28"/>
          <p:cNvSpPr txBox="1"/>
          <p:nvPr/>
        </p:nvSpPr>
        <p:spPr>
          <a:xfrm>
            <a:off x="0" y="590412"/>
            <a:ext cx="9144000" cy="954107"/>
          </a:xfrm>
          <a:prstGeom prst="rect">
            <a:avLst/>
          </a:prstGeom>
          <a:solidFill>
            <a:schemeClr val="tx1">
              <a:alpha val="70000"/>
            </a:schemeClr>
          </a:solidFill>
        </p:spPr>
        <p:txBody>
          <a:bodyPr wrap="square" lIns="274320" rIns="274320" rtlCol="0">
            <a:spAutoFit/>
          </a:bodyPr>
          <a:lstStyle/>
          <a:p>
            <a:r>
              <a:rPr lang="en-US" sz="2800" dirty="0" smtClean="0">
                <a:solidFill>
                  <a:schemeClr val="bg1"/>
                </a:solidFill>
                <a:latin typeface="Segoe UI Light"/>
                <a:cs typeface="Segoe UI Light"/>
              </a:rPr>
              <a:t>Image level </a:t>
            </a:r>
            <a:r>
              <a:rPr lang="en-US" sz="2800" dirty="0">
                <a:solidFill>
                  <a:schemeClr val="bg1"/>
                </a:solidFill>
                <a:latin typeface="Segoe UI Light"/>
                <a:cs typeface="Segoe UI Light"/>
              </a:rPr>
              <a:t>l</a:t>
            </a:r>
            <a:r>
              <a:rPr lang="en-US" sz="2800" dirty="0" smtClean="0">
                <a:solidFill>
                  <a:schemeClr val="bg1"/>
                </a:solidFill>
                <a:latin typeface="Segoe UI Light"/>
                <a:cs typeface="Segoe UI Light"/>
              </a:rPr>
              <a:t>abels </a:t>
            </a:r>
            <a:r>
              <a:rPr lang="en-US" sz="2800" dirty="0">
                <a:solidFill>
                  <a:schemeClr val="bg1"/>
                </a:solidFill>
                <a:latin typeface="Segoe UI Light"/>
                <a:cs typeface="Segoe UI Light"/>
              </a:rPr>
              <a:t>a</a:t>
            </a:r>
            <a:r>
              <a:rPr lang="en-US" sz="2800" dirty="0" smtClean="0">
                <a:solidFill>
                  <a:schemeClr val="bg1"/>
                </a:solidFill>
                <a:latin typeface="Segoe UI Light"/>
                <a:cs typeface="Segoe UI Light"/>
              </a:rPr>
              <a:t>llows </a:t>
            </a:r>
            <a:r>
              <a:rPr lang="en-US" sz="2800" dirty="0">
                <a:solidFill>
                  <a:schemeClr val="bg1"/>
                </a:solidFill>
                <a:latin typeface="Segoe UI Light"/>
                <a:cs typeface="Segoe UI Light"/>
              </a:rPr>
              <a:t>u</a:t>
            </a:r>
            <a:r>
              <a:rPr lang="en-US" sz="2800" dirty="0" smtClean="0">
                <a:solidFill>
                  <a:schemeClr val="bg1"/>
                </a:solidFill>
                <a:latin typeface="Segoe UI Light"/>
                <a:cs typeface="Segoe UI Light"/>
              </a:rPr>
              <a:t>s to depict </a:t>
            </a:r>
            <a:r>
              <a:rPr lang="en-US" sz="2800" dirty="0">
                <a:solidFill>
                  <a:schemeClr val="bg1"/>
                </a:solidFill>
                <a:latin typeface="Segoe UI Light"/>
                <a:cs typeface="Segoe UI Light"/>
              </a:rPr>
              <a:t>a</a:t>
            </a:r>
            <a:r>
              <a:rPr lang="en-US" sz="2800" dirty="0" smtClean="0">
                <a:solidFill>
                  <a:schemeClr val="bg1"/>
                </a:solidFill>
                <a:latin typeface="Segoe UI Light"/>
                <a:cs typeface="Segoe UI Light"/>
              </a:rPr>
              <a:t>ccessibility </a:t>
            </a:r>
            <a:r>
              <a:rPr lang="en-US" sz="2800" dirty="0">
                <a:solidFill>
                  <a:schemeClr val="bg1"/>
                </a:solidFill>
                <a:latin typeface="Segoe UI Light"/>
                <a:cs typeface="Segoe UI Light"/>
              </a:rPr>
              <a:t>p</a:t>
            </a:r>
            <a:r>
              <a:rPr lang="en-US" sz="2800" dirty="0" smtClean="0">
                <a:solidFill>
                  <a:schemeClr val="bg1"/>
                </a:solidFill>
                <a:latin typeface="Segoe UI Light"/>
                <a:cs typeface="Segoe UI Light"/>
              </a:rPr>
              <a:t>roblems in </a:t>
            </a:r>
            <a:r>
              <a:rPr lang="en-US" sz="2800" dirty="0" smtClean="0">
                <a:solidFill>
                  <a:schemeClr val="bg1"/>
                </a:solidFill>
                <a:latin typeface="Segoe UI Semibold"/>
                <a:cs typeface="Segoe UI Semibold"/>
              </a:rPr>
              <a:t>Sub-block Level</a:t>
            </a:r>
          </a:p>
        </p:txBody>
      </p:sp>
    </p:spTree>
    <p:extLst>
      <p:ext uri="{BB962C8B-B14F-4D97-AF65-F5344CB8AC3E}">
        <p14:creationId xmlns:p14="http://schemas.microsoft.com/office/powerpoint/2010/main" val="38516270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Picture 6" descr="09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199" y="239312"/>
            <a:ext cx="1828800" cy="1096226"/>
          </a:xfrm>
          <a:prstGeom prst="rect">
            <a:avLst/>
          </a:prstGeom>
        </p:spPr>
      </p:pic>
      <p:pic>
        <p:nvPicPr>
          <p:cNvPr id="8" name="Picture 7" descr="083.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59996" y="239835"/>
            <a:ext cx="1828800" cy="1095703"/>
          </a:xfrm>
          <a:prstGeom prst="rect">
            <a:avLst/>
          </a:prstGeom>
        </p:spPr>
      </p:pic>
      <p:pic>
        <p:nvPicPr>
          <p:cNvPr id="10" name="Picture 9" descr="089.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41581" y="239835"/>
            <a:ext cx="1828800" cy="1094131"/>
          </a:xfrm>
          <a:prstGeom prst="rect">
            <a:avLst/>
          </a:prstGeom>
        </p:spPr>
      </p:pic>
      <p:pic>
        <p:nvPicPr>
          <p:cNvPr id="11" name="Picture 10" descr="106.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7199" y="5408568"/>
            <a:ext cx="1828800" cy="1089386"/>
          </a:xfrm>
          <a:prstGeom prst="rect">
            <a:avLst/>
          </a:prstGeom>
        </p:spPr>
      </p:pic>
      <p:pic>
        <p:nvPicPr>
          <p:cNvPr id="12" name="Picture 11" descr="117.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59996" y="2824201"/>
            <a:ext cx="1828800" cy="1099911"/>
          </a:xfrm>
          <a:prstGeom prst="rect">
            <a:avLst/>
          </a:prstGeom>
        </p:spPr>
      </p:pic>
      <p:pic>
        <p:nvPicPr>
          <p:cNvPr id="13" name="Picture 12" descr="118.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67199" y="4117170"/>
            <a:ext cx="1828800" cy="1094131"/>
          </a:xfrm>
          <a:prstGeom prst="rect">
            <a:avLst/>
          </a:prstGeom>
        </p:spPr>
      </p:pic>
      <p:pic>
        <p:nvPicPr>
          <p:cNvPr id="14" name="Picture 13" descr="124.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87191" y="1532804"/>
            <a:ext cx="1828800" cy="1096755"/>
          </a:xfrm>
          <a:prstGeom prst="rect">
            <a:avLst/>
          </a:prstGeom>
        </p:spPr>
      </p:pic>
      <p:pic>
        <p:nvPicPr>
          <p:cNvPr id="15" name="Picture 14" descr="125.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67199" y="1532804"/>
            <a:ext cx="1828800" cy="1094131"/>
          </a:xfrm>
          <a:prstGeom prst="rect">
            <a:avLst/>
          </a:prstGeom>
        </p:spPr>
      </p:pic>
      <p:pic>
        <p:nvPicPr>
          <p:cNvPr id="16" name="Picture 15" descr="128.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614386" y="1532804"/>
            <a:ext cx="1828800" cy="1096233"/>
          </a:xfrm>
          <a:prstGeom prst="rect">
            <a:avLst/>
          </a:prstGeom>
        </p:spPr>
      </p:pic>
      <p:pic>
        <p:nvPicPr>
          <p:cNvPr id="17" name="Picture 16" descr="129.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541581" y="1532804"/>
            <a:ext cx="1828800" cy="1089386"/>
          </a:xfrm>
          <a:prstGeom prst="rect">
            <a:avLst/>
          </a:prstGeom>
        </p:spPr>
      </p:pic>
      <p:pic>
        <p:nvPicPr>
          <p:cNvPr id="18" name="Picture 17" descr="130.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541581" y="2834681"/>
            <a:ext cx="1828800" cy="1092564"/>
          </a:xfrm>
          <a:prstGeom prst="rect">
            <a:avLst/>
          </a:prstGeom>
        </p:spPr>
      </p:pic>
      <p:pic>
        <p:nvPicPr>
          <p:cNvPr id="19" name="Picture 18" descr="132.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614386" y="239835"/>
            <a:ext cx="1828800" cy="1094131"/>
          </a:xfrm>
          <a:prstGeom prst="rect">
            <a:avLst/>
          </a:prstGeom>
        </p:spPr>
      </p:pic>
      <p:pic>
        <p:nvPicPr>
          <p:cNvPr id="20" name="Picture 19" descr="135.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759996" y="4117170"/>
            <a:ext cx="1828800" cy="1089944"/>
          </a:xfrm>
          <a:prstGeom prst="rect">
            <a:avLst/>
          </a:prstGeom>
        </p:spPr>
      </p:pic>
      <p:pic>
        <p:nvPicPr>
          <p:cNvPr id="21" name="Picture 20" descr="147.png"/>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614386" y="2824201"/>
            <a:ext cx="1828800" cy="1103044"/>
          </a:xfrm>
          <a:prstGeom prst="rect">
            <a:avLst/>
          </a:prstGeom>
        </p:spPr>
      </p:pic>
      <p:pic>
        <p:nvPicPr>
          <p:cNvPr id="22" name="Picture 21" descr="154.png"/>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687191" y="2824201"/>
            <a:ext cx="1828800" cy="1094131"/>
          </a:xfrm>
          <a:prstGeom prst="rect">
            <a:avLst/>
          </a:prstGeom>
        </p:spPr>
      </p:pic>
      <p:pic>
        <p:nvPicPr>
          <p:cNvPr id="23" name="Picture 22" descr="163.png"/>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67199" y="2824201"/>
            <a:ext cx="1828800" cy="1095703"/>
          </a:xfrm>
          <a:prstGeom prst="rect">
            <a:avLst/>
          </a:prstGeom>
        </p:spPr>
      </p:pic>
      <p:pic>
        <p:nvPicPr>
          <p:cNvPr id="24" name="Picture 23" descr="169.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759996" y="1532804"/>
            <a:ext cx="1828800" cy="1094649"/>
          </a:xfrm>
          <a:prstGeom prst="rect">
            <a:avLst/>
          </a:prstGeom>
        </p:spPr>
      </p:pic>
      <p:pic>
        <p:nvPicPr>
          <p:cNvPr id="26" name="Picture 25" descr="289.pn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7541581" y="4117170"/>
            <a:ext cx="1828800" cy="1099911"/>
          </a:xfrm>
          <a:prstGeom prst="rect">
            <a:avLst/>
          </a:prstGeom>
        </p:spPr>
      </p:pic>
      <p:pic>
        <p:nvPicPr>
          <p:cNvPr id="27" name="Picture 26" descr="293.png"/>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5614386" y="4117170"/>
            <a:ext cx="1828800" cy="1088884"/>
          </a:xfrm>
          <a:prstGeom prst="rect">
            <a:avLst/>
          </a:prstGeom>
        </p:spPr>
      </p:pic>
      <p:pic>
        <p:nvPicPr>
          <p:cNvPr id="28" name="Picture 27" descr="295.png"/>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3687191" y="4117170"/>
            <a:ext cx="1828800" cy="1084704"/>
          </a:xfrm>
          <a:prstGeom prst="rect">
            <a:avLst/>
          </a:prstGeom>
        </p:spPr>
      </p:pic>
      <p:pic>
        <p:nvPicPr>
          <p:cNvPr id="29" name="Picture 28" descr="297.png"/>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7541581" y="5408568"/>
            <a:ext cx="1828800" cy="1082084"/>
          </a:xfrm>
          <a:prstGeom prst="rect">
            <a:avLst/>
          </a:prstGeom>
        </p:spPr>
      </p:pic>
      <p:pic>
        <p:nvPicPr>
          <p:cNvPr id="30" name="Picture 29" descr="298.png"/>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3687191" y="5408568"/>
            <a:ext cx="1828800" cy="1090448"/>
          </a:xfrm>
          <a:prstGeom prst="rect">
            <a:avLst/>
          </a:prstGeom>
        </p:spPr>
      </p:pic>
      <p:pic>
        <p:nvPicPr>
          <p:cNvPr id="31" name="Picture 30" descr="299.png"/>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5614386" y="5408568"/>
            <a:ext cx="1828800" cy="1086260"/>
          </a:xfrm>
          <a:prstGeom prst="rect">
            <a:avLst/>
          </a:prstGeom>
        </p:spPr>
      </p:pic>
      <p:pic>
        <p:nvPicPr>
          <p:cNvPr id="32" name="Picture 31" descr="301.png"/>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1759996" y="5408568"/>
            <a:ext cx="1828800" cy="1102543"/>
          </a:xfrm>
          <a:prstGeom prst="rect">
            <a:avLst/>
          </a:prstGeom>
        </p:spPr>
      </p:pic>
      <p:pic>
        <p:nvPicPr>
          <p:cNvPr id="33" name="Picture 32" descr="280.png"/>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3687191" y="234556"/>
            <a:ext cx="1828800" cy="1099410"/>
          </a:xfrm>
          <a:prstGeom prst="rect">
            <a:avLst/>
          </a:prstGeom>
        </p:spPr>
      </p:pic>
    </p:spTree>
    <p:extLst>
      <p:ext uri="{BB962C8B-B14F-4D97-AF65-F5344CB8AC3E}">
        <p14:creationId xmlns:p14="http://schemas.microsoft.com/office/powerpoint/2010/main" val="2859715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10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par>
                                <p:cTn id="11" presetID="10" presetClass="entr" presetSubtype="0" fill="hold" nodeType="withEffect">
                                  <p:stCondLst>
                                    <p:cond delay="20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nodeType="withEffect">
                                  <p:stCondLst>
                                    <p:cond delay="30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nodeType="withEffect">
                                  <p:stCondLst>
                                    <p:cond delay="4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nodeType="withEffect">
                                  <p:stCondLst>
                                    <p:cond delay="50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par>
                                <p:cTn id="23" presetID="10" presetClass="entr" presetSubtype="0" fill="hold" nodeType="withEffect">
                                  <p:stCondLst>
                                    <p:cond delay="60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10" presetClass="entr" presetSubtype="0" fill="hold" nodeType="withEffect">
                                  <p:stCondLst>
                                    <p:cond delay="70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par>
                                <p:cTn id="29" presetID="10" presetClass="entr" presetSubtype="0" fill="hold" nodeType="withEffect">
                                  <p:stCondLst>
                                    <p:cond delay="80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par>
                                <p:cTn id="32" presetID="10" presetClass="entr" presetSubtype="0" fill="hold" nodeType="withEffect">
                                  <p:stCondLst>
                                    <p:cond delay="90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par>
                                <p:cTn id="35" presetID="10" presetClass="entr" presetSubtype="0" fill="hold" nodeType="withEffect">
                                  <p:stCondLst>
                                    <p:cond delay="100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10" presetClass="entr" presetSubtype="0" fill="hold" nodeType="withEffect">
                                  <p:stCondLst>
                                    <p:cond delay="110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childTnLst>
                                </p:cTn>
                              </p:par>
                              <p:par>
                                <p:cTn id="41" presetID="10" presetClass="entr" presetSubtype="0" fill="hold" nodeType="withEffect">
                                  <p:stCondLst>
                                    <p:cond delay="120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par>
                                <p:cTn id="44" presetID="10" presetClass="entr" presetSubtype="0" fill="hold" nodeType="withEffect">
                                  <p:stCondLst>
                                    <p:cond delay="130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par>
                                <p:cTn id="47" presetID="10" presetClass="entr" presetSubtype="0" fill="hold" nodeType="withEffect">
                                  <p:stCondLst>
                                    <p:cond delay="140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par>
                                <p:cTn id="50" presetID="10" presetClass="entr" presetSubtype="0" fill="hold" nodeType="withEffect">
                                  <p:stCondLst>
                                    <p:cond delay="150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par>
                                <p:cTn id="53" presetID="10" presetClass="entr" presetSubtype="0" fill="hold" nodeType="withEffect">
                                  <p:stCondLst>
                                    <p:cond delay="160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childTnLst>
                                </p:cTn>
                              </p:par>
                              <p:par>
                                <p:cTn id="56" presetID="10" presetClass="entr" presetSubtype="0" fill="hold" nodeType="withEffect">
                                  <p:stCondLst>
                                    <p:cond delay="170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500"/>
                                        <p:tgtEl>
                                          <p:spTgt spid="27"/>
                                        </p:tgtEl>
                                      </p:cBhvr>
                                    </p:animEffect>
                                  </p:childTnLst>
                                </p:cTn>
                              </p:par>
                              <p:par>
                                <p:cTn id="59" presetID="10" presetClass="entr" presetSubtype="0" fill="hold" nodeType="withEffect">
                                  <p:stCondLst>
                                    <p:cond delay="1800"/>
                                  </p:stCondLst>
                                  <p:childTnLst>
                                    <p:set>
                                      <p:cBhvr>
                                        <p:cTn id="60" dur="1" fill="hold">
                                          <p:stCondLst>
                                            <p:cond delay="0"/>
                                          </p:stCondLst>
                                        </p:cTn>
                                        <p:tgtEl>
                                          <p:spTgt spid="26"/>
                                        </p:tgtEl>
                                        <p:attrNameLst>
                                          <p:attrName>style.visibility</p:attrName>
                                        </p:attrNameLst>
                                      </p:cBhvr>
                                      <p:to>
                                        <p:strVal val="visible"/>
                                      </p:to>
                                    </p:set>
                                    <p:animEffect transition="in" filter="fade">
                                      <p:cBhvr>
                                        <p:cTn id="61" dur="500"/>
                                        <p:tgtEl>
                                          <p:spTgt spid="26"/>
                                        </p:tgtEl>
                                      </p:cBhvr>
                                    </p:animEffect>
                                  </p:childTnLst>
                                </p:cTn>
                              </p:par>
                              <p:par>
                                <p:cTn id="62" presetID="10" presetClass="entr" presetSubtype="0" fill="hold" nodeType="withEffect">
                                  <p:stCondLst>
                                    <p:cond delay="1900"/>
                                  </p:stCondLst>
                                  <p:childTnLst>
                                    <p:set>
                                      <p:cBhvr>
                                        <p:cTn id="63" dur="1" fill="hold">
                                          <p:stCondLst>
                                            <p:cond delay="0"/>
                                          </p:stCondLst>
                                        </p:cTn>
                                        <p:tgtEl>
                                          <p:spTgt spid="11"/>
                                        </p:tgtEl>
                                        <p:attrNameLst>
                                          <p:attrName>style.visibility</p:attrName>
                                        </p:attrNameLst>
                                      </p:cBhvr>
                                      <p:to>
                                        <p:strVal val="visible"/>
                                      </p:to>
                                    </p:set>
                                    <p:animEffect transition="in" filter="fade">
                                      <p:cBhvr>
                                        <p:cTn id="64" dur="500"/>
                                        <p:tgtEl>
                                          <p:spTgt spid="11"/>
                                        </p:tgtEl>
                                      </p:cBhvr>
                                    </p:animEffect>
                                  </p:childTnLst>
                                </p:cTn>
                              </p:par>
                              <p:par>
                                <p:cTn id="65" presetID="10" presetClass="entr" presetSubtype="0" fill="hold" nodeType="withEffect">
                                  <p:stCondLst>
                                    <p:cond delay="2000"/>
                                  </p:stCondLst>
                                  <p:childTnLst>
                                    <p:set>
                                      <p:cBhvr>
                                        <p:cTn id="66" dur="1" fill="hold">
                                          <p:stCondLst>
                                            <p:cond delay="0"/>
                                          </p:stCondLst>
                                        </p:cTn>
                                        <p:tgtEl>
                                          <p:spTgt spid="32"/>
                                        </p:tgtEl>
                                        <p:attrNameLst>
                                          <p:attrName>style.visibility</p:attrName>
                                        </p:attrNameLst>
                                      </p:cBhvr>
                                      <p:to>
                                        <p:strVal val="visible"/>
                                      </p:to>
                                    </p:set>
                                    <p:animEffect transition="in" filter="fade">
                                      <p:cBhvr>
                                        <p:cTn id="67" dur="500"/>
                                        <p:tgtEl>
                                          <p:spTgt spid="32"/>
                                        </p:tgtEl>
                                      </p:cBhvr>
                                    </p:animEffect>
                                  </p:childTnLst>
                                </p:cTn>
                              </p:par>
                              <p:par>
                                <p:cTn id="68" presetID="10" presetClass="entr" presetSubtype="0" fill="hold" nodeType="withEffect">
                                  <p:stCondLst>
                                    <p:cond delay="2100"/>
                                  </p:stCondLst>
                                  <p:childTnLst>
                                    <p:set>
                                      <p:cBhvr>
                                        <p:cTn id="69" dur="1" fill="hold">
                                          <p:stCondLst>
                                            <p:cond delay="0"/>
                                          </p:stCondLst>
                                        </p:cTn>
                                        <p:tgtEl>
                                          <p:spTgt spid="30"/>
                                        </p:tgtEl>
                                        <p:attrNameLst>
                                          <p:attrName>style.visibility</p:attrName>
                                        </p:attrNameLst>
                                      </p:cBhvr>
                                      <p:to>
                                        <p:strVal val="visible"/>
                                      </p:to>
                                    </p:set>
                                    <p:animEffect transition="in" filter="fade">
                                      <p:cBhvr>
                                        <p:cTn id="70" dur="500"/>
                                        <p:tgtEl>
                                          <p:spTgt spid="30"/>
                                        </p:tgtEl>
                                      </p:cBhvr>
                                    </p:animEffect>
                                  </p:childTnLst>
                                </p:cTn>
                              </p:par>
                              <p:par>
                                <p:cTn id="71" presetID="10" presetClass="entr" presetSubtype="0" fill="hold" nodeType="withEffect">
                                  <p:stCondLst>
                                    <p:cond delay="220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500"/>
                                        <p:tgtEl>
                                          <p:spTgt spid="31"/>
                                        </p:tgtEl>
                                      </p:cBhvr>
                                    </p:animEffect>
                                  </p:childTnLst>
                                </p:cTn>
                              </p:par>
                              <p:par>
                                <p:cTn id="74" presetID="10" presetClass="entr" presetSubtype="0" fill="hold" nodeType="withEffect">
                                  <p:stCondLst>
                                    <p:cond delay="2300"/>
                                  </p:stCondLst>
                                  <p:childTnLst>
                                    <p:set>
                                      <p:cBhvr>
                                        <p:cTn id="75" dur="1" fill="hold">
                                          <p:stCondLst>
                                            <p:cond delay="0"/>
                                          </p:stCondLst>
                                        </p:cTn>
                                        <p:tgtEl>
                                          <p:spTgt spid="29"/>
                                        </p:tgtEl>
                                        <p:attrNameLst>
                                          <p:attrName>style.visibility</p:attrName>
                                        </p:attrNameLst>
                                      </p:cBhvr>
                                      <p:to>
                                        <p:strVal val="visible"/>
                                      </p:to>
                                    </p:set>
                                    <p:animEffect transition="in" filter="fade">
                                      <p:cBhvr>
                                        <p:cTn id="7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Picture 6" descr="09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199" y="239312"/>
            <a:ext cx="1828800" cy="1096226"/>
          </a:xfrm>
          <a:prstGeom prst="rect">
            <a:avLst/>
          </a:prstGeom>
        </p:spPr>
      </p:pic>
      <p:pic>
        <p:nvPicPr>
          <p:cNvPr id="8" name="Picture 7" descr="083.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59996" y="239835"/>
            <a:ext cx="1828800" cy="1095703"/>
          </a:xfrm>
          <a:prstGeom prst="rect">
            <a:avLst/>
          </a:prstGeom>
        </p:spPr>
      </p:pic>
      <p:pic>
        <p:nvPicPr>
          <p:cNvPr id="10" name="Picture 9" descr="089.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41581" y="239835"/>
            <a:ext cx="1828800" cy="1094131"/>
          </a:xfrm>
          <a:prstGeom prst="rect">
            <a:avLst/>
          </a:prstGeom>
        </p:spPr>
      </p:pic>
      <p:pic>
        <p:nvPicPr>
          <p:cNvPr id="11" name="Picture 10" descr="106.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7199" y="5408568"/>
            <a:ext cx="1828800" cy="1089386"/>
          </a:xfrm>
          <a:prstGeom prst="rect">
            <a:avLst/>
          </a:prstGeom>
        </p:spPr>
      </p:pic>
      <p:pic>
        <p:nvPicPr>
          <p:cNvPr id="12" name="Picture 11" descr="117.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59996" y="2824201"/>
            <a:ext cx="1828800" cy="1099911"/>
          </a:xfrm>
          <a:prstGeom prst="rect">
            <a:avLst/>
          </a:prstGeom>
        </p:spPr>
      </p:pic>
      <p:pic>
        <p:nvPicPr>
          <p:cNvPr id="13" name="Picture 12" descr="118.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67199" y="4117170"/>
            <a:ext cx="1828800" cy="1094131"/>
          </a:xfrm>
          <a:prstGeom prst="rect">
            <a:avLst/>
          </a:prstGeom>
        </p:spPr>
      </p:pic>
      <p:pic>
        <p:nvPicPr>
          <p:cNvPr id="14" name="Picture 13" descr="124.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87191" y="1532804"/>
            <a:ext cx="1828800" cy="1096755"/>
          </a:xfrm>
          <a:prstGeom prst="rect">
            <a:avLst/>
          </a:prstGeom>
        </p:spPr>
      </p:pic>
      <p:pic>
        <p:nvPicPr>
          <p:cNvPr id="15" name="Picture 14" descr="125.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67199" y="1532804"/>
            <a:ext cx="1828800" cy="1094131"/>
          </a:xfrm>
          <a:prstGeom prst="rect">
            <a:avLst/>
          </a:prstGeom>
        </p:spPr>
      </p:pic>
      <p:pic>
        <p:nvPicPr>
          <p:cNvPr id="16" name="Picture 15" descr="128.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614386" y="1532804"/>
            <a:ext cx="1828800" cy="1096233"/>
          </a:xfrm>
          <a:prstGeom prst="rect">
            <a:avLst/>
          </a:prstGeom>
        </p:spPr>
      </p:pic>
      <p:pic>
        <p:nvPicPr>
          <p:cNvPr id="17" name="Picture 16" descr="129.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541581" y="1532804"/>
            <a:ext cx="1828800" cy="1089386"/>
          </a:xfrm>
          <a:prstGeom prst="rect">
            <a:avLst/>
          </a:prstGeom>
        </p:spPr>
      </p:pic>
      <p:pic>
        <p:nvPicPr>
          <p:cNvPr id="18" name="Picture 17" descr="130.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541581" y="2834681"/>
            <a:ext cx="1828800" cy="1092564"/>
          </a:xfrm>
          <a:prstGeom prst="rect">
            <a:avLst/>
          </a:prstGeom>
        </p:spPr>
      </p:pic>
      <p:pic>
        <p:nvPicPr>
          <p:cNvPr id="19" name="Picture 18" descr="132.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614386" y="239835"/>
            <a:ext cx="1828800" cy="1094131"/>
          </a:xfrm>
          <a:prstGeom prst="rect">
            <a:avLst/>
          </a:prstGeom>
        </p:spPr>
      </p:pic>
      <p:pic>
        <p:nvPicPr>
          <p:cNvPr id="20" name="Picture 19" descr="135.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759996" y="4117170"/>
            <a:ext cx="1828800" cy="1089944"/>
          </a:xfrm>
          <a:prstGeom prst="rect">
            <a:avLst/>
          </a:prstGeom>
        </p:spPr>
      </p:pic>
      <p:pic>
        <p:nvPicPr>
          <p:cNvPr id="21" name="Picture 20" descr="147.png"/>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614386" y="2824201"/>
            <a:ext cx="1828800" cy="1103044"/>
          </a:xfrm>
          <a:prstGeom prst="rect">
            <a:avLst/>
          </a:prstGeom>
        </p:spPr>
      </p:pic>
      <p:pic>
        <p:nvPicPr>
          <p:cNvPr id="22" name="Picture 21" descr="154.png"/>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687191" y="2824201"/>
            <a:ext cx="1828800" cy="1094131"/>
          </a:xfrm>
          <a:prstGeom prst="rect">
            <a:avLst/>
          </a:prstGeom>
        </p:spPr>
      </p:pic>
      <p:pic>
        <p:nvPicPr>
          <p:cNvPr id="23" name="Picture 22" descr="163.png"/>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67199" y="2824201"/>
            <a:ext cx="1828800" cy="1095703"/>
          </a:xfrm>
          <a:prstGeom prst="rect">
            <a:avLst/>
          </a:prstGeom>
        </p:spPr>
      </p:pic>
      <p:pic>
        <p:nvPicPr>
          <p:cNvPr id="24" name="Picture 23" descr="169.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759996" y="1532804"/>
            <a:ext cx="1828800" cy="1094649"/>
          </a:xfrm>
          <a:prstGeom prst="rect">
            <a:avLst/>
          </a:prstGeom>
        </p:spPr>
      </p:pic>
      <p:pic>
        <p:nvPicPr>
          <p:cNvPr id="26" name="Picture 25" descr="289.pn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7541581" y="4117170"/>
            <a:ext cx="1828800" cy="1099911"/>
          </a:xfrm>
          <a:prstGeom prst="rect">
            <a:avLst/>
          </a:prstGeom>
        </p:spPr>
      </p:pic>
      <p:pic>
        <p:nvPicPr>
          <p:cNvPr id="27" name="Picture 26" descr="293.png"/>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5614386" y="4117170"/>
            <a:ext cx="1828800" cy="1088884"/>
          </a:xfrm>
          <a:prstGeom prst="rect">
            <a:avLst/>
          </a:prstGeom>
        </p:spPr>
      </p:pic>
      <p:pic>
        <p:nvPicPr>
          <p:cNvPr id="28" name="Picture 27" descr="295.png"/>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3687191" y="4117170"/>
            <a:ext cx="1828800" cy="1084704"/>
          </a:xfrm>
          <a:prstGeom prst="rect">
            <a:avLst/>
          </a:prstGeom>
        </p:spPr>
      </p:pic>
      <p:pic>
        <p:nvPicPr>
          <p:cNvPr id="29" name="Picture 28" descr="297.png"/>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7541581" y="5408568"/>
            <a:ext cx="1828800" cy="1082084"/>
          </a:xfrm>
          <a:prstGeom prst="rect">
            <a:avLst/>
          </a:prstGeom>
        </p:spPr>
      </p:pic>
      <p:pic>
        <p:nvPicPr>
          <p:cNvPr id="30" name="Picture 29" descr="298.png"/>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3687191" y="5408568"/>
            <a:ext cx="1828800" cy="1090448"/>
          </a:xfrm>
          <a:prstGeom prst="rect">
            <a:avLst/>
          </a:prstGeom>
        </p:spPr>
      </p:pic>
      <p:pic>
        <p:nvPicPr>
          <p:cNvPr id="31" name="Picture 30" descr="299.png"/>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5614386" y="5408568"/>
            <a:ext cx="1828800" cy="1086260"/>
          </a:xfrm>
          <a:prstGeom prst="rect">
            <a:avLst/>
          </a:prstGeom>
        </p:spPr>
      </p:pic>
      <p:pic>
        <p:nvPicPr>
          <p:cNvPr id="32" name="Picture 31" descr="301.png"/>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1759996" y="5408568"/>
            <a:ext cx="1828800" cy="1102543"/>
          </a:xfrm>
          <a:prstGeom prst="rect">
            <a:avLst/>
          </a:prstGeom>
        </p:spPr>
      </p:pic>
      <p:pic>
        <p:nvPicPr>
          <p:cNvPr id="33" name="Picture 32" descr="280.png"/>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3687191" y="234556"/>
            <a:ext cx="1828800" cy="1099410"/>
          </a:xfrm>
          <a:prstGeom prst="rect">
            <a:avLst/>
          </a:prstGeom>
        </p:spPr>
      </p:pic>
      <p:sp>
        <p:nvSpPr>
          <p:cNvPr id="2" name="Rectangle 1"/>
          <p:cNvSpPr/>
          <p:nvPr/>
        </p:nvSpPr>
        <p:spPr>
          <a:xfrm>
            <a:off x="0" y="0"/>
            <a:ext cx="9144000" cy="6858000"/>
          </a:xfrm>
          <a:prstGeom prst="rect">
            <a:avLst/>
          </a:prstGeom>
          <a:solidFill>
            <a:schemeClr val="tx1">
              <a:alpha val="8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0" tIns="45720" rIns="914400" bIns="45720" numCol="1" spcCol="0" rtlCol="0" fromWordArt="0" anchor="ctr" anchorCtr="0" forceAA="0" compatLnSpc="1">
            <a:prstTxWarp prst="textNoShape">
              <a:avLst/>
            </a:prstTxWarp>
            <a:noAutofit/>
          </a:bodyPr>
          <a:lstStyle/>
          <a:p>
            <a:endParaRPr lang="en-US" sz="2800" dirty="0" smtClean="0">
              <a:solidFill>
                <a:prstClr val="white"/>
              </a:solidFill>
              <a:latin typeface="Segoe UI Light"/>
              <a:cs typeface="Segoe UI Light"/>
            </a:endParaRPr>
          </a:p>
        </p:txBody>
      </p:sp>
      <p:sp>
        <p:nvSpPr>
          <p:cNvPr id="35" name="TextBox 34"/>
          <p:cNvSpPr txBox="1"/>
          <p:nvPr/>
        </p:nvSpPr>
        <p:spPr>
          <a:xfrm>
            <a:off x="860189" y="610367"/>
            <a:ext cx="1952478" cy="707886"/>
          </a:xfrm>
          <a:prstGeom prst="rect">
            <a:avLst/>
          </a:prstGeom>
          <a:noFill/>
        </p:spPr>
        <p:txBody>
          <a:bodyPr wrap="none" rtlCol="0">
            <a:spAutoFit/>
          </a:bodyPr>
          <a:lstStyle/>
          <a:p>
            <a:r>
              <a:rPr lang="en-US" sz="4000" dirty="0" smtClean="0">
                <a:solidFill>
                  <a:schemeClr val="bg1"/>
                </a:solidFill>
                <a:latin typeface="Segoe UI Semibold"/>
                <a:cs typeface="Segoe UI Semibold"/>
              </a:rPr>
              <a:t>Dataset</a:t>
            </a:r>
          </a:p>
        </p:txBody>
      </p:sp>
      <p:sp>
        <p:nvSpPr>
          <p:cNvPr id="3" name="TextBox 2"/>
          <p:cNvSpPr txBox="1"/>
          <p:nvPr/>
        </p:nvSpPr>
        <p:spPr>
          <a:xfrm>
            <a:off x="873287" y="1428596"/>
            <a:ext cx="7895765" cy="4401205"/>
          </a:xfrm>
          <a:prstGeom prst="rect">
            <a:avLst/>
          </a:prstGeom>
          <a:noFill/>
        </p:spPr>
        <p:txBody>
          <a:bodyPr wrap="square" rtlCol="0">
            <a:spAutoFit/>
          </a:bodyPr>
          <a:lstStyle/>
          <a:p>
            <a:r>
              <a:rPr lang="en-US" sz="2800" dirty="0">
                <a:solidFill>
                  <a:prstClr val="white"/>
                </a:solidFill>
                <a:latin typeface="Segoe UI Semibold"/>
                <a:cs typeface="Segoe UI Semibold"/>
              </a:rPr>
              <a:t>Manually curated 229 static </a:t>
            </a:r>
            <a:r>
              <a:rPr lang="en-US" sz="2800" dirty="0" smtClean="0">
                <a:solidFill>
                  <a:prstClr val="white"/>
                </a:solidFill>
                <a:latin typeface="Segoe UI Semibold"/>
                <a:cs typeface="Segoe UI Semibold"/>
              </a:rPr>
              <a:t>Street </a:t>
            </a:r>
            <a:r>
              <a:rPr lang="en-US" sz="2800" dirty="0">
                <a:solidFill>
                  <a:prstClr val="white"/>
                </a:solidFill>
                <a:latin typeface="Segoe UI Semibold"/>
                <a:cs typeface="Segoe UI Semibold"/>
              </a:rPr>
              <a:t>View </a:t>
            </a:r>
            <a:r>
              <a:rPr lang="en-US" sz="2800" dirty="0" smtClean="0">
                <a:solidFill>
                  <a:prstClr val="white"/>
                </a:solidFill>
                <a:latin typeface="Segoe UI Semibold"/>
                <a:cs typeface="Segoe UI Semibold"/>
              </a:rPr>
              <a:t>images  </a:t>
            </a:r>
            <a:r>
              <a:rPr lang="en-US" sz="2800" dirty="0" smtClean="0">
                <a:solidFill>
                  <a:prstClr val="white"/>
                </a:solidFill>
                <a:latin typeface="Segoe UI Light"/>
                <a:cs typeface="Segoe UI Light"/>
              </a:rPr>
              <a:t>of sidewalks from metropolitan area </a:t>
            </a:r>
            <a:r>
              <a:rPr lang="en-US" sz="2800" dirty="0">
                <a:solidFill>
                  <a:prstClr val="white"/>
                </a:solidFill>
                <a:latin typeface="Segoe UI Light"/>
                <a:cs typeface="Segoe UI Light"/>
              </a:rPr>
              <a:t>(Baltimore, DC, LA, and New York)</a:t>
            </a:r>
          </a:p>
          <a:p>
            <a:endParaRPr lang="en-US" sz="2800" dirty="0">
              <a:solidFill>
                <a:prstClr val="white"/>
              </a:solidFill>
              <a:latin typeface="Segoe UI Light"/>
              <a:cs typeface="Segoe UI Light"/>
            </a:endParaRPr>
          </a:p>
          <a:p>
            <a:r>
              <a:rPr lang="en-US" sz="2800" dirty="0">
                <a:solidFill>
                  <a:prstClr val="white"/>
                </a:solidFill>
                <a:latin typeface="Segoe UI Light"/>
                <a:cs typeface="Segoe UI Light"/>
              </a:rPr>
              <a:t>Dataset consists of </a:t>
            </a:r>
            <a:r>
              <a:rPr lang="en-US" sz="2800" dirty="0">
                <a:solidFill>
                  <a:prstClr val="white"/>
                </a:solidFill>
                <a:latin typeface="Segoe UI Semibold"/>
                <a:cs typeface="Segoe UI Semibold"/>
              </a:rPr>
              <a:t>47 Curb Ramp Missing, 66 Object in Path, 67 Surface Problem, and 50 Prematurely Ending Sidewalk, and 50 images with no problems</a:t>
            </a:r>
          </a:p>
          <a:p>
            <a:endParaRPr lang="en-US" sz="2800" dirty="0">
              <a:solidFill>
                <a:prstClr val="white"/>
              </a:solidFill>
              <a:latin typeface="Segoe UI Light"/>
              <a:cs typeface="Segoe UI Light"/>
            </a:endParaRPr>
          </a:p>
          <a:p>
            <a:r>
              <a:rPr lang="en-US" sz="2800" dirty="0" smtClean="0">
                <a:solidFill>
                  <a:prstClr val="white"/>
                </a:solidFill>
                <a:latin typeface="Segoe UI Light"/>
                <a:cs typeface="Segoe UI Light"/>
              </a:rPr>
              <a:t>Average image age was </a:t>
            </a:r>
            <a:r>
              <a:rPr lang="en-US" sz="2800" dirty="0" smtClean="0">
                <a:solidFill>
                  <a:prstClr val="white"/>
                </a:solidFill>
                <a:latin typeface="Segoe UI Semibold"/>
                <a:cs typeface="Segoe UI Semibold"/>
              </a:rPr>
              <a:t>3.1 (SD=0.8) </a:t>
            </a:r>
            <a:r>
              <a:rPr lang="en-US" sz="2800" dirty="0">
                <a:solidFill>
                  <a:prstClr val="white"/>
                </a:solidFill>
                <a:latin typeface="Segoe UI Semibold"/>
                <a:cs typeface="Segoe UI Semibold"/>
              </a:rPr>
              <a:t>years old </a:t>
            </a:r>
          </a:p>
        </p:txBody>
      </p:sp>
    </p:spTree>
    <p:extLst>
      <p:ext uri="{BB962C8B-B14F-4D97-AF65-F5344CB8AC3E}">
        <p14:creationId xmlns:p14="http://schemas.microsoft.com/office/powerpoint/2010/main" val="2487222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Picture 6" descr="09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199" y="239312"/>
            <a:ext cx="1828800" cy="1096226"/>
          </a:xfrm>
          <a:prstGeom prst="rect">
            <a:avLst/>
          </a:prstGeom>
        </p:spPr>
      </p:pic>
      <p:pic>
        <p:nvPicPr>
          <p:cNvPr id="8" name="Picture 7" descr="083.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59996" y="239835"/>
            <a:ext cx="1828800" cy="1095703"/>
          </a:xfrm>
          <a:prstGeom prst="rect">
            <a:avLst/>
          </a:prstGeom>
        </p:spPr>
      </p:pic>
      <p:pic>
        <p:nvPicPr>
          <p:cNvPr id="10" name="Picture 9" descr="089.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41581" y="239835"/>
            <a:ext cx="1828800" cy="1094131"/>
          </a:xfrm>
          <a:prstGeom prst="rect">
            <a:avLst/>
          </a:prstGeom>
        </p:spPr>
      </p:pic>
      <p:pic>
        <p:nvPicPr>
          <p:cNvPr id="11" name="Picture 10" descr="106.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7199" y="5408568"/>
            <a:ext cx="1828800" cy="1089386"/>
          </a:xfrm>
          <a:prstGeom prst="rect">
            <a:avLst/>
          </a:prstGeom>
        </p:spPr>
      </p:pic>
      <p:pic>
        <p:nvPicPr>
          <p:cNvPr id="12" name="Picture 11" descr="117.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59996" y="2824201"/>
            <a:ext cx="1828800" cy="1099911"/>
          </a:xfrm>
          <a:prstGeom prst="rect">
            <a:avLst/>
          </a:prstGeom>
        </p:spPr>
      </p:pic>
      <p:pic>
        <p:nvPicPr>
          <p:cNvPr id="13" name="Picture 12" descr="118.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67199" y="4117170"/>
            <a:ext cx="1828800" cy="1094131"/>
          </a:xfrm>
          <a:prstGeom prst="rect">
            <a:avLst/>
          </a:prstGeom>
        </p:spPr>
      </p:pic>
      <p:pic>
        <p:nvPicPr>
          <p:cNvPr id="14" name="Picture 13" descr="124.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87191" y="1532804"/>
            <a:ext cx="1828800" cy="1096755"/>
          </a:xfrm>
          <a:prstGeom prst="rect">
            <a:avLst/>
          </a:prstGeom>
        </p:spPr>
      </p:pic>
      <p:pic>
        <p:nvPicPr>
          <p:cNvPr id="15" name="Picture 14" descr="125.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67199" y="1532804"/>
            <a:ext cx="1828800" cy="1094131"/>
          </a:xfrm>
          <a:prstGeom prst="rect">
            <a:avLst/>
          </a:prstGeom>
        </p:spPr>
      </p:pic>
      <p:pic>
        <p:nvPicPr>
          <p:cNvPr id="16" name="Picture 15" descr="128.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614386" y="1532804"/>
            <a:ext cx="1828800" cy="1096233"/>
          </a:xfrm>
          <a:prstGeom prst="rect">
            <a:avLst/>
          </a:prstGeom>
        </p:spPr>
      </p:pic>
      <p:pic>
        <p:nvPicPr>
          <p:cNvPr id="17" name="Picture 16" descr="129.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541581" y="1532804"/>
            <a:ext cx="1828800" cy="1089386"/>
          </a:xfrm>
          <a:prstGeom prst="rect">
            <a:avLst/>
          </a:prstGeom>
        </p:spPr>
      </p:pic>
      <p:pic>
        <p:nvPicPr>
          <p:cNvPr id="18" name="Picture 17" descr="130.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541581" y="2834681"/>
            <a:ext cx="1828800" cy="1092564"/>
          </a:xfrm>
          <a:prstGeom prst="rect">
            <a:avLst/>
          </a:prstGeom>
        </p:spPr>
      </p:pic>
      <p:pic>
        <p:nvPicPr>
          <p:cNvPr id="19" name="Picture 18" descr="132.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614386" y="239835"/>
            <a:ext cx="1828800" cy="1094131"/>
          </a:xfrm>
          <a:prstGeom prst="rect">
            <a:avLst/>
          </a:prstGeom>
        </p:spPr>
      </p:pic>
      <p:pic>
        <p:nvPicPr>
          <p:cNvPr id="20" name="Picture 19" descr="135.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759996" y="4117170"/>
            <a:ext cx="1828800" cy="1089944"/>
          </a:xfrm>
          <a:prstGeom prst="rect">
            <a:avLst/>
          </a:prstGeom>
        </p:spPr>
      </p:pic>
      <p:pic>
        <p:nvPicPr>
          <p:cNvPr id="21" name="Picture 20" descr="147.png"/>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614386" y="2824201"/>
            <a:ext cx="1828800" cy="1103044"/>
          </a:xfrm>
          <a:prstGeom prst="rect">
            <a:avLst/>
          </a:prstGeom>
        </p:spPr>
      </p:pic>
      <p:pic>
        <p:nvPicPr>
          <p:cNvPr id="22" name="Picture 21" descr="154.png"/>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687191" y="2824201"/>
            <a:ext cx="1828800" cy="1094131"/>
          </a:xfrm>
          <a:prstGeom prst="rect">
            <a:avLst/>
          </a:prstGeom>
        </p:spPr>
      </p:pic>
      <p:pic>
        <p:nvPicPr>
          <p:cNvPr id="23" name="Picture 22" descr="163.png"/>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67199" y="2824201"/>
            <a:ext cx="1828800" cy="1095703"/>
          </a:xfrm>
          <a:prstGeom prst="rect">
            <a:avLst/>
          </a:prstGeom>
        </p:spPr>
      </p:pic>
      <p:pic>
        <p:nvPicPr>
          <p:cNvPr id="24" name="Picture 23" descr="169.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759996" y="1532804"/>
            <a:ext cx="1828800" cy="1094649"/>
          </a:xfrm>
          <a:prstGeom prst="rect">
            <a:avLst/>
          </a:prstGeom>
        </p:spPr>
      </p:pic>
      <p:pic>
        <p:nvPicPr>
          <p:cNvPr id="26" name="Picture 25" descr="289.pn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7541581" y="4117170"/>
            <a:ext cx="1828800" cy="1099911"/>
          </a:xfrm>
          <a:prstGeom prst="rect">
            <a:avLst/>
          </a:prstGeom>
        </p:spPr>
      </p:pic>
      <p:pic>
        <p:nvPicPr>
          <p:cNvPr id="27" name="Picture 26" descr="293.png"/>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5614386" y="4117170"/>
            <a:ext cx="1828800" cy="1088884"/>
          </a:xfrm>
          <a:prstGeom prst="rect">
            <a:avLst/>
          </a:prstGeom>
        </p:spPr>
      </p:pic>
      <p:pic>
        <p:nvPicPr>
          <p:cNvPr id="28" name="Picture 27" descr="295.png"/>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3687191" y="4117170"/>
            <a:ext cx="1828800" cy="1084704"/>
          </a:xfrm>
          <a:prstGeom prst="rect">
            <a:avLst/>
          </a:prstGeom>
        </p:spPr>
      </p:pic>
      <p:pic>
        <p:nvPicPr>
          <p:cNvPr id="29" name="Picture 28" descr="297.png"/>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7541581" y="5408568"/>
            <a:ext cx="1828800" cy="1082084"/>
          </a:xfrm>
          <a:prstGeom prst="rect">
            <a:avLst/>
          </a:prstGeom>
        </p:spPr>
      </p:pic>
      <p:pic>
        <p:nvPicPr>
          <p:cNvPr id="30" name="Picture 29" descr="298.png"/>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3687191" y="5408568"/>
            <a:ext cx="1828800" cy="1090448"/>
          </a:xfrm>
          <a:prstGeom prst="rect">
            <a:avLst/>
          </a:prstGeom>
        </p:spPr>
      </p:pic>
      <p:pic>
        <p:nvPicPr>
          <p:cNvPr id="31" name="Picture 30" descr="299.png"/>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5614386" y="5408568"/>
            <a:ext cx="1828800" cy="1086260"/>
          </a:xfrm>
          <a:prstGeom prst="rect">
            <a:avLst/>
          </a:prstGeom>
        </p:spPr>
      </p:pic>
      <p:pic>
        <p:nvPicPr>
          <p:cNvPr id="32" name="Picture 31" descr="301.png"/>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1759996" y="5408568"/>
            <a:ext cx="1828800" cy="1102543"/>
          </a:xfrm>
          <a:prstGeom prst="rect">
            <a:avLst/>
          </a:prstGeom>
        </p:spPr>
      </p:pic>
      <p:pic>
        <p:nvPicPr>
          <p:cNvPr id="33" name="Picture 32" descr="280.png"/>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3687191" y="234556"/>
            <a:ext cx="1828800" cy="1099410"/>
          </a:xfrm>
          <a:prstGeom prst="rect">
            <a:avLst/>
          </a:prstGeom>
        </p:spPr>
      </p:pic>
      <p:sp>
        <p:nvSpPr>
          <p:cNvPr id="2" name="Rectangle 1"/>
          <p:cNvSpPr/>
          <p:nvPr/>
        </p:nvSpPr>
        <p:spPr>
          <a:xfrm>
            <a:off x="0" y="0"/>
            <a:ext cx="9144000" cy="6858000"/>
          </a:xfrm>
          <a:prstGeom prst="rect">
            <a:avLst/>
          </a:prstGeom>
          <a:solidFill>
            <a:schemeClr val="tx1">
              <a:alpha val="8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0" tIns="45720" rIns="914400" bIns="45720" numCol="1" spcCol="0" rtlCol="0" fromWordArt="0" anchor="ctr" anchorCtr="0" forceAA="0" compatLnSpc="1">
            <a:prstTxWarp prst="textNoShape">
              <a:avLst/>
            </a:prstTxWarp>
            <a:noAutofit/>
          </a:bodyPr>
          <a:lstStyle/>
          <a:p>
            <a:endParaRPr lang="en-US" sz="2800" dirty="0" smtClean="0">
              <a:solidFill>
                <a:prstClr val="white"/>
              </a:solidFill>
              <a:latin typeface="Segoe UI Light"/>
              <a:cs typeface="Segoe UI Light"/>
            </a:endParaRPr>
          </a:p>
        </p:txBody>
      </p:sp>
      <p:sp>
        <p:nvSpPr>
          <p:cNvPr id="35" name="TextBox 34"/>
          <p:cNvSpPr txBox="1"/>
          <p:nvPr/>
        </p:nvSpPr>
        <p:spPr>
          <a:xfrm>
            <a:off x="860189" y="734621"/>
            <a:ext cx="6134061" cy="707886"/>
          </a:xfrm>
          <a:prstGeom prst="rect">
            <a:avLst/>
          </a:prstGeom>
          <a:noFill/>
        </p:spPr>
        <p:txBody>
          <a:bodyPr wrap="none" rtlCol="0">
            <a:spAutoFit/>
          </a:bodyPr>
          <a:lstStyle/>
          <a:p>
            <a:r>
              <a:rPr lang="en-US" sz="4000" dirty="0" smtClean="0">
                <a:solidFill>
                  <a:schemeClr val="bg1"/>
                </a:solidFill>
                <a:latin typeface="Segoe UI Semibold"/>
                <a:cs typeface="Segoe UI Semibold"/>
              </a:rPr>
              <a:t>Primary Study 1 Question</a:t>
            </a:r>
          </a:p>
        </p:txBody>
      </p:sp>
      <p:sp>
        <p:nvSpPr>
          <p:cNvPr id="3" name="TextBox 2"/>
          <p:cNvSpPr txBox="1"/>
          <p:nvPr/>
        </p:nvSpPr>
        <p:spPr>
          <a:xfrm>
            <a:off x="860189" y="1810336"/>
            <a:ext cx="7830213" cy="800219"/>
          </a:xfrm>
          <a:prstGeom prst="rect">
            <a:avLst/>
          </a:prstGeom>
          <a:noFill/>
        </p:spPr>
        <p:txBody>
          <a:bodyPr wrap="none" rtlCol="0">
            <a:spAutoFit/>
          </a:bodyPr>
          <a:lstStyle/>
          <a:p>
            <a:r>
              <a:rPr lang="en-US" sz="2800" dirty="0">
                <a:solidFill>
                  <a:prstClr val="white"/>
                </a:solidFill>
                <a:latin typeface="Segoe UI Light"/>
                <a:cs typeface="Segoe UI Light"/>
              </a:rPr>
              <a:t>Can </a:t>
            </a:r>
            <a:r>
              <a:rPr lang="en-US" sz="2800" dirty="0">
                <a:solidFill>
                  <a:prstClr val="white"/>
                </a:solidFill>
                <a:latin typeface="Segoe UI Semibold"/>
                <a:cs typeface="Segoe UI Semibold"/>
              </a:rPr>
              <a:t>motivated workers </a:t>
            </a:r>
            <a:r>
              <a:rPr lang="en-US" sz="2800" dirty="0">
                <a:solidFill>
                  <a:prstClr val="white"/>
                </a:solidFill>
                <a:latin typeface="Segoe UI Light"/>
                <a:cs typeface="Segoe UI Light"/>
              </a:rPr>
              <a:t>provide consistent labels?</a:t>
            </a:r>
          </a:p>
          <a:p>
            <a:endParaRPr lang="en-US" dirty="0" err="1" smtClean="0">
              <a:latin typeface="Segoe UI Light"/>
              <a:cs typeface="Segoe UI Light"/>
            </a:endParaRPr>
          </a:p>
        </p:txBody>
      </p:sp>
    </p:spTree>
    <p:extLst>
      <p:ext uri="{BB962C8B-B14F-4D97-AF65-F5344CB8AC3E}">
        <p14:creationId xmlns:p14="http://schemas.microsoft.com/office/powerpoint/2010/main" val="2856550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Picture 6" descr="09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199" y="239312"/>
            <a:ext cx="1828800" cy="1096226"/>
          </a:xfrm>
          <a:prstGeom prst="rect">
            <a:avLst/>
          </a:prstGeom>
        </p:spPr>
      </p:pic>
      <p:pic>
        <p:nvPicPr>
          <p:cNvPr id="8" name="Picture 7" descr="083.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59996" y="239835"/>
            <a:ext cx="1828800" cy="1095703"/>
          </a:xfrm>
          <a:prstGeom prst="rect">
            <a:avLst/>
          </a:prstGeom>
        </p:spPr>
      </p:pic>
      <p:pic>
        <p:nvPicPr>
          <p:cNvPr id="10" name="Picture 9" descr="089.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41581" y="239835"/>
            <a:ext cx="1828800" cy="1094131"/>
          </a:xfrm>
          <a:prstGeom prst="rect">
            <a:avLst/>
          </a:prstGeom>
        </p:spPr>
      </p:pic>
      <p:pic>
        <p:nvPicPr>
          <p:cNvPr id="11" name="Picture 10" descr="106.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7199" y="5408568"/>
            <a:ext cx="1828800" cy="1089386"/>
          </a:xfrm>
          <a:prstGeom prst="rect">
            <a:avLst/>
          </a:prstGeom>
        </p:spPr>
      </p:pic>
      <p:pic>
        <p:nvPicPr>
          <p:cNvPr id="12" name="Picture 11" descr="117.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59996" y="2824201"/>
            <a:ext cx="1828800" cy="1099911"/>
          </a:xfrm>
          <a:prstGeom prst="rect">
            <a:avLst/>
          </a:prstGeom>
        </p:spPr>
      </p:pic>
      <p:pic>
        <p:nvPicPr>
          <p:cNvPr id="13" name="Picture 12" descr="118.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67199" y="4117170"/>
            <a:ext cx="1828800" cy="1094131"/>
          </a:xfrm>
          <a:prstGeom prst="rect">
            <a:avLst/>
          </a:prstGeom>
        </p:spPr>
      </p:pic>
      <p:pic>
        <p:nvPicPr>
          <p:cNvPr id="14" name="Picture 13" descr="124.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87191" y="1532804"/>
            <a:ext cx="1828800" cy="1096755"/>
          </a:xfrm>
          <a:prstGeom prst="rect">
            <a:avLst/>
          </a:prstGeom>
        </p:spPr>
      </p:pic>
      <p:pic>
        <p:nvPicPr>
          <p:cNvPr id="15" name="Picture 14" descr="125.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67199" y="1532804"/>
            <a:ext cx="1828800" cy="1094131"/>
          </a:xfrm>
          <a:prstGeom prst="rect">
            <a:avLst/>
          </a:prstGeom>
        </p:spPr>
      </p:pic>
      <p:pic>
        <p:nvPicPr>
          <p:cNvPr id="16" name="Picture 15" descr="128.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614386" y="1532804"/>
            <a:ext cx="1828800" cy="1096233"/>
          </a:xfrm>
          <a:prstGeom prst="rect">
            <a:avLst/>
          </a:prstGeom>
        </p:spPr>
      </p:pic>
      <p:pic>
        <p:nvPicPr>
          <p:cNvPr id="17" name="Picture 16" descr="129.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541581" y="1532804"/>
            <a:ext cx="1828800" cy="1089386"/>
          </a:xfrm>
          <a:prstGeom prst="rect">
            <a:avLst/>
          </a:prstGeom>
        </p:spPr>
      </p:pic>
      <p:pic>
        <p:nvPicPr>
          <p:cNvPr id="18" name="Picture 17" descr="130.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541581" y="2834681"/>
            <a:ext cx="1828800" cy="1092564"/>
          </a:xfrm>
          <a:prstGeom prst="rect">
            <a:avLst/>
          </a:prstGeom>
        </p:spPr>
      </p:pic>
      <p:pic>
        <p:nvPicPr>
          <p:cNvPr id="19" name="Picture 18" descr="132.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614386" y="239835"/>
            <a:ext cx="1828800" cy="1094131"/>
          </a:xfrm>
          <a:prstGeom prst="rect">
            <a:avLst/>
          </a:prstGeom>
        </p:spPr>
      </p:pic>
      <p:pic>
        <p:nvPicPr>
          <p:cNvPr id="20" name="Picture 19" descr="135.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759996" y="4117170"/>
            <a:ext cx="1828800" cy="1089944"/>
          </a:xfrm>
          <a:prstGeom prst="rect">
            <a:avLst/>
          </a:prstGeom>
        </p:spPr>
      </p:pic>
      <p:pic>
        <p:nvPicPr>
          <p:cNvPr id="21" name="Picture 20" descr="147.png"/>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614386" y="2824201"/>
            <a:ext cx="1828800" cy="1103044"/>
          </a:xfrm>
          <a:prstGeom prst="rect">
            <a:avLst/>
          </a:prstGeom>
        </p:spPr>
      </p:pic>
      <p:pic>
        <p:nvPicPr>
          <p:cNvPr id="22" name="Picture 21" descr="154.png"/>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687191" y="2824201"/>
            <a:ext cx="1828800" cy="1094131"/>
          </a:xfrm>
          <a:prstGeom prst="rect">
            <a:avLst/>
          </a:prstGeom>
        </p:spPr>
      </p:pic>
      <p:pic>
        <p:nvPicPr>
          <p:cNvPr id="23" name="Picture 22" descr="163.png"/>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67199" y="2824201"/>
            <a:ext cx="1828800" cy="1095703"/>
          </a:xfrm>
          <a:prstGeom prst="rect">
            <a:avLst/>
          </a:prstGeom>
        </p:spPr>
      </p:pic>
      <p:pic>
        <p:nvPicPr>
          <p:cNvPr id="24" name="Picture 23" descr="169.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759996" y="1532804"/>
            <a:ext cx="1828800" cy="1094649"/>
          </a:xfrm>
          <a:prstGeom prst="rect">
            <a:avLst/>
          </a:prstGeom>
        </p:spPr>
      </p:pic>
      <p:pic>
        <p:nvPicPr>
          <p:cNvPr id="26" name="Picture 25" descr="289.pn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7541581" y="4117170"/>
            <a:ext cx="1828800" cy="1099911"/>
          </a:xfrm>
          <a:prstGeom prst="rect">
            <a:avLst/>
          </a:prstGeom>
        </p:spPr>
      </p:pic>
      <p:pic>
        <p:nvPicPr>
          <p:cNvPr id="27" name="Picture 26" descr="293.png"/>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5614386" y="4117170"/>
            <a:ext cx="1828800" cy="1088884"/>
          </a:xfrm>
          <a:prstGeom prst="rect">
            <a:avLst/>
          </a:prstGeom>
        </p:spPr>
      </p:pic>
      <p:pic>
        <p:nvPicPr>
          <p:cNvPr id="28" name="Picture 27" descr="295.png"/>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3687191" y="4117170"/>
            <a:ext cx="1828800" cy="1084704"/>
          </a:xfrm>
          <a:prstGeom prst="rect">
            <a:avLst/>
          </a:prstGeom>
        </p:spPr>
      </p:pic>
      <p:pic>
        <p:nvPicPr>
          <p:cNvPr id="29" name="Picture 28" descr="297.png"/>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7541581" y="5408568"/>
            <a:ext cx="1828800" cy="1082084"/>
          </a:xfrm>
          <a:prstGeom prst="rect">
            <a:avLst/>
          </a:prstGeom>
        </p:spPr>
      </p:pic>
      <p:pic>
        <p:nvPicPr>
          <p:cNvPr id="30" name="Picture 29" descr="298.png"/>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3687191" y="5408568"/>
            <a:ext cx="1828800" cy="1090448"/>
          </a:xfrm>
          <a:prstGeom prst="rect">
            <a:avLst/>
          </a:prstGeom>
        </p:spPr>
      </p:pic>
      <p:pic>
        <p:nvPicPr>
          <p:cNvPr id="31" name="Picture 30" descr="299.png"/>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5614386" y="5408568"/>
            <a:ext cx="1828800" cy="1086260"/>
          </a:xfrm>
          <a:prstGeom prst="rect">
            <a:avLst/>
          </a:prstGeom>
        </p:spPr>
      </p:pic>
      <p:pic>
        <p:nvPicPr>
          <p:cNvPr id="32" name="Picture 31" descr="301.png"/>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1759996" y="5408568"/>
            <a:ext cx="1828800" cy="1102543"/>
          </a:xfrm>
          <a:prstGeom prst="rect">
            <a:avLst/>
          </a:prstGeom>
        </p:spPr>
      </p:pic>
      <p:pic>
        <p:nvPicPr>
          <p:cNvPr id="33" name="Picture 32" descr="280.png"/>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3687191" y="234556"/>
            <a:ext cx="1828800" cy="1099410"/>
          </a:xfrm>
          <a:prstGeom prst="rect">
            <a:avLst/>
          </a:prstGeom>
        </p:spPr>
      </p:pic>
      <p:sp>
        <p:nvSpPr>
          <p:cNvPr id="2" name="Rectangle 1"/>
          <p:cNvSpPr/>
          <p:nvPr/>
        </p:nvSpPr>
        <p:spPr>
          <a:xfrm>
            <a:off x="0" y="0"/>
            <a:ext cx="9144000" cy="6858000"/>
          </a:xfrm>
          <a:prstGeom prst="rect">
            <a:avLst/>
          </a:prstGeom>
          <a:solidFill>
            <a:schemeClr val="tx1">
              <a:alpha val="8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0" tIns="45720" rIns="914400" bIns="45720" numCol="1" spcCol="0" rtlCol="0" fromWordArt="0" anchor="ctr" anchorCtr="0" forceAA="0" compatLnSpc="1">
            <a:prstTxWarp prst="textNoShape">
              <a:avLst/>
            </a:prstTxWarp>
            <a:noAutofit/>
          </a:bodyPr>
          <a:lstStyle/>
          <a:p>
            <a:endParaRPr lang="en-US" sz="2800" dirty="0" smtClean="0">
              <a:solidFill>
                <a:prstClr val="white"/>
              </a:solidFill>
              <a:latin typeface="Segoe UI Light"/>
              <a:cs typeface="Segoe UI Light"/>
            </a:endParaRPr>
          </a:p>
        </p:txBody>
      </p:sp>
      <p:sp>
        <p:nvSpPr>
          <p:cNvPr id="34" name="TextBox 33"/>
          <p:cNvSpPr txBox="1"/>
          <p:nvPr/>
        </p:nvSpPr>
        <p:spPr>
          <a:xfrm>
            <a:off x="860189" y="734621"/>
            <a:ext cx="3490609" cy="707886"/>
          </a:xfrm>
          <a:prstGeom prst="rect">
            <a:avLst/>
          </a:prstGeom>
          <a:noFill/>
        </p:spPr>
        <p:txBody>
          <a:bodyPr wrap="none" rtlCol="0">
            <a:spAutoFit/>
          </a:bodyPr>
          <a:lstStyle/>
          <a:p>
            <a:r>
              <a:rPr lang="en-US" sz="4000" dirty="0" smtClean="0">
                <a:solidFill>
                  <a:schemeClr val="bg1"/>
                </a:solidFill>
                <a:latin typeface="Segoe UI Semibold"/>
                <a:cs typeface="Segoe UI Semibold"/>
              </a:rPr>
              <a:t>Study Method</a:t>
            </a:r>
          </a:p>
        </p:txBody>
      </p:sp>
      <p:sp>
        <p:nvSpPr>
          <p:cNvPr id="4" name="TextBox 3"/>
          <p:cNvSpPr txBox="1"/>
          <p:nvPr/>
        </p:nvSpPr>
        <p:spPr>
          <a:xfrm>
            <a:off x="860189" y="1798616"/>
            <a:ext cx="6856733" cy="2246769"/>
          </a:xfrm>
          <a:prstGeom prst="rect">
            <a:avLst/>
          </a:prstGeom>
          <a:noFill/>
        </p:spPr>
        <p:txBody>
          <a:bodyPr wrap="square" rtlCol="0">
            <a:spAutoFit/>
          </a:bodyPr>
          <a:lstStyle/>
          <a:p>
            <a:r>
              <a:rPr lang="en-US" sz="2800" dirty="0">
                <a:solidFill>
                  <a:prstClr val="white"/>
                </a:solidFill>
                <a:latin typeface="Segoe UI Light"/>
                <a:cs typeface="Segoe UI Light"/>
              </a:rPr>
              <a:t>3 researchers </a:t>
            </a:r>
            <a:r>
              <a:rPr lang="en-US" sz="2800" dirty="0">
                <a:solidFill>
                  <a:prstClr val="white"/>
                </a:solidFill>
                <a:latin typeface="Segoe UI Semibold"/>
                <a:cs typeface="Segoe UI Semibold"/>
              </a:rPr>
              <a:t>individually labeled </a:t>
            </a:r>
            <a:r>
              <a:rPr lang="en-US" sz="2800" dirty="0" smtClean="0">
                <a:solidFill>
                  <a:prstClr val="white"/>
                </a:solidFill>
                <a:latin typeface="Segoe UI Semibold"/>
                <a:cs typeface="Segoe UI Semibold"/>
              </a:rPr>
              <a:t/>
            </a:r>
            <a:br>
              <a:rPr lang="en-US" sz="2800" dirty="0" smtClean="0">
                <a:solidFill>
                  <a:prstClr val="white"/>
                </a:solidFill>
                <a:latin typeface="Segoe UI Semibold"/>
                <a:cs typeface="Segoe UI Semibold"/>
              </a:rPr>
            </a:br>
            <a:r>
              <a:rPr lang="en-US" sz="2800" dirty="0" smtClean="0">
                <a:solidFill>
                  <a:prstClr val="white"/>
                </a:solidFill>
                <a:latin typeface="Segoe UI Semibold"/>
                <a:cs typeface="Segoe UI Semibold"/>
              </a:rPr>
              <a:t>229 </a:t>
            </a:r>
            <a:r>
              <a:rPr lang="en-US" sz="2800" dirty="0">
                <a:solidFill>
                  <a:prstClr val="white"/>
                </a:solidFill>
                <a:latin typeface="Segoe UI Semibold"/>
                <a:cs typeface="Segoe UI Semibold"/>
              </a:rPr>
              <a:t>static images</a:t>
            </a:r>
          </a:p>
          <a:p>
            <a:endParaRPr lang="en-US" sz="2800" dirty="0">
              <a:solidFill>
                <a:prstClr val="white"/>
              </a:solidFill>
              <a:latin typeface="Segoe UI Light"/>
              <a:cs typeface="Segoe UI Light"/>
            </a:endParaRPr>
          </a:p>
          <a:p>
            <a:r>
              <a:rPr lang="en-US" sz="2800" dirty="0">
                <a:solidFill>
                  <a:prstClr val="white"/>
                </a:solidFill>
                <a:latin typeface="Segoe UI Light"/>
                <a:cs typeface="Segoe UI Light"/>
              </a:rPr>
              <a:t>We used </a:t>
            </a:r>
            <a:r>
              <a:rPr lang="en-US" sz="2800" dirty="0">
                <a:solidFill>
                  <a:prstClr val="white"/>
                </a:solidFill>
                <a:latin typeface="Segoe UI Semibold"/>
                <a:cs typeface="Segoe UI Semibold"/>
              </a:rPr>
              <a:t>Fleiss’ kappa </a:t>
            </a:r>
            <a:r>
              <a:rPr lang="en-US" sz="2800" dirty="0">
                <a:solidFill>
                  <a:prstClr val="white"/>
                </a:solidFill>
                <a:latin typeface="Segoe UI Light"/>
                <a:cs typeface="Segoe UI Light"/>
              </a:rPr>
              <a:t>to measure </a:t>
            </a:r>
            <a:r>
              <a:rPr lang="en-US" sz="2800" dirty="0" smtClean="0">
                <a:solidFill>
                  <a:prstClr val="white"/>
                </a:solidFill>
                <a:latin typeface="Segoe UI Light"/>
                <a:cs typeface="Segoe UI Light"/>
              </a:rPr>
              <a:t>agreement </a:t>
            </a:r>
            <a:r>
              <a:rPr lang="en-US" sz="2800" dirty="0">
                <a:solidFill>
                  <a:prstClr val="white"/>
                </a:solidFill>
                <a:latin typeface="Segoe UI Light"/>
                <a:cs typeface="Segoe UI Light"/>
              </a:rPr>
              <a:t>between </a:t>
            </a:r>
            <a:r>
              <a:rPr lang="en-US" sz="2800" dirty="0" smtClean="0">
                <a:solidFill>
                  <a:prstClr val="white"/>
                </a:solidFill>
                <a:latin typeface="Segoe UI Light"/>
                <a:cs typeface="Segoe UI Light"/>
              </a:rPr>
              <a:t>researchers</a:t>
            </a:r>
            <a:endParaRPr lang="en-US" sz="2800" dirty="0">
              <a:solidFill>
                <a:prstClr val="white"/>
              </a:solidFill>
              <a:latin typeface="Segoe UI Light"/>
              <a:cs typeface="Segoe UI Light"/>
            </a:endParaRPr>
          </a:p>
        </p:txBody>
      </p:sp>
    </p:spTree>
    <p:extLst>
      <p:ext uri="{BB962C8B-B14F-4D97-AF65-F5344CB8AC3E}">
        <p14:creationId xmlns:p14="http://schemas.microsoft.com/office/powerpoint/2010/main" val="303734908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22914" y="4626467"/>
            <a:ext cx="10607693" cy="0"/>
          </a:xfrm>
          <a:prstGeom prst="line">
            <a:avLst/>
          </a:prstGeom>
          <a:ln w="5715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522914" y="3322301"/>
            <a:ext cx="10607693" cy="0"/>
          </a:xfrm>
          <a:prstGeom prst="line">
            <a:avLst/>
          </a:prstGeom>
          <a:ln w="5715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flipV="1">
            <a:off x="1728047" y="3322301"/>
            <a:ext cx="0" cy="3626825"/>
          </a:xfrm>
          <a:prstGeom prst="line">
            <a:avLst/>
          </a:prstGeom>
          <a:ln w="12700" cmpd="sng">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flipV="1">
            <a:off x="491556" y="3322301"/>
            <a:ext cx="0" cy="1304166"/>
          </a:xfrm>
          <a:prstGeom prst="line">
            <a:avLst/>
          </a:prstGeom>
          <a:ln w="12700" cmpd="sng">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V="1">
            <a:off x="4201029" y="3322301"/>
            <a:ext cx="0" cy="3626825"/>
          </a:xfrm>
          <a:prstGeom prst="line">
            <a:avLst/>
          </a:prstGeom>
          <a:ln w="12700" cmpd="sng">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flipV="1">
            <a:off x="5437520" y="3322301"/>
            <a:ext cx="0" cy="3767924"/>
          </a:xfrm>
          <a:prstGeom prst="line">
            <a:avLst/>
          </a:prstGeom>
          <a:ln w="12700" cmpd="sng">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V="1">
            <a:off x="7910502" y="3322301"/>
            <a:ext cx="0" cy="3767924"/>
          </a:xfrm>
          <a:prstGeom prst="line">
            <a:avLst/>
          </a:prstGeom>
          <a:ln w="12700" cmpd="sng">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V="1">
            <a:off x="9146996" y="3322301"/>
            <a:ext cx="0" cy="1304166"/>
          </a:xfrm>
          <a:prstGeom prst="line">
            <a:avLst/>
          </a:prstGeom>
          <a:ln w="12700" cmpd="sng">
            <a:solidFill>
              <a:srgbClr val="000000"/>
            </a:solidFill>
          </a:ln>
          <a:effectLst/>
        </p:spPr>
        <p:style>
          <a:lnRef idx="2">
            <a:schemeClr val="accent1"/>
          </a:lnRef>
          <a:fillRef idx="0">
            <a:schemeClr val="accent1"/>
          </a:fillRef>
          <a:effectRef idx="1">
            <a:schemeClr val="accent1"/>
          </a:effectRef>
          <a:fontRef idx="minor">
            <a:schemeClr val="tx1"/>
          </a:fontRef>
        </p:style>
      </p:cxnSp>
      <p:grpSp>
        <p:nvGrpSpPr>
          <p:cNvPr id="29" name="Group 28"/>
          <p:cNvGrpSpPr/>
          <p:nvPr/>
        </p:nvGrpSpPr>
        <p:grpSpPr>
          <a:xfrm>
            <a:off x="1843573" y="3413698"/>
            <a:ext cx="346598" cy="794584"/>
            <a:chOff x="3582751" y="3057798"/>
            <a:chExt cx="346598" cy="794584"/>
          </a:xfrm>
        </p:grpSpPr>
        <p:sp>
          <p:nvSpPr>
            <p:cNvPr id="24" name="Rectangle 23"/>
            <p:cNvSpPr/>
            <p:nvPr/>
          </p:nvSpPr>
          <p:spPr>
            <a:xfrm>
              <a:off x="3641726" y="3118546"/>
              <a:ext cx="229850" cy="672261"/>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Oval 24"/>
            <p:cNvSpPr/>
            <p:nvPr/>
          </p:nvSpPr>
          <p:spPr>
            <a:xfrm>
              <a:off x="3641726" y="3057798"/>
              <a:ext cx="229850" cy="123151"/>
            </a:xfrm>
            <a:prstGeom prst="ellipse">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Oval 26"/>
            <p:cNvSpPr/>
            <p:nvPr/>
          </p:nvSpPr>
          <p:spPr>
            <a:xfrm>
              <a:off x="3641726" y="3729231"/>
              <a:ext cx="229850" cy="123151"/>
            </a:xfrm>
            <a:prstGeom prst="ellipse">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3582751" y="3267447"/>
              <a:ext cx="346598" cy="352481"/>
            </a:xfrm>
            <a:prstGeom prst="ellipse">
              <a:avLst/>
            </a:prstGeom>
            <a:solidFill>
              <a:srgbClr val="000000"/>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47" name="Group 46"/>
          <p:cNvGrpSpPr/>
          <p:nvPr/>
        </p:nvGrpSpPr>
        <p:grpSpPr>
          <a:xfrm>
            <a:off x="2467481" y="3695843"/>
            <a:ext cx="831277" cy="830727"/>
            <a:chOff x="4870896" y="3301391"/>
            <a:chExt cx="831277" cy="830727"/>
          </a:xfrm>
        </p:grpSpPr>
        <p:sp>
          <p:nvSpPr>
            <p:cNvPr id="46" name="Oval 45"/>
            <p:cNvSpPr/>
            <p:nvPr/>
          </p:nvSpPr>
          <p:spPr>
            <a:xfrm>
              <a:off x="4951946" y="4045620"/>
              <a:ext cx="739037" cy="86498"/>
            </a:xfrm>
            <a:prstGeom prst="ellipse">
              <a:avLst/>
            </a:prstGeom>
            <a:solidFill>
              <a:srgbClr val="000000"/>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Oval 44"/>
            <p:cNvSpPr/>
            <p:nvPr/>
          </p:nvSpPr>
          <p:spPr>
            <a:xfrm>
              <a:off x="4951946" y="3301391"/>
              <a:ext cx="739037" cy="86498"/>
            </a:xfrm>
            <a:prstGeom prst="ellipse">
              <a:avLst/>
            </a:prstGeom>
            <a:solidFill>
              <a:srgbClr val="000000"/>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Oval 41"/>
            <p:cNvSpPr/>
            <p:nvPr/>
          </p:nvSpPr>
          <p:spPr>
            <a:xfrm>
              <a:off x="5420734" y="3407727"/>
              <a:ext cx="275843" cy="304721"/>
            </a:xfrm>
            <a:prstGeom prst="ellipse">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p:cNvSpPr/>
            <p:nvPr/>
          </p:nvSpPr>
          <p:spPr>
            <a:xfrm>
              <a:off x="5113123" y="3407726"/>
              <a:ext cx="425728" cy="304722"/>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p:cNvSpPr/>
            <p:nvPr/>
          </p:nvSpPr>
          <p:spPr>
            <a:xfrm>
              <a:off x="5114336" y="3712487"/>
              <a:ext cx="425728" cy="304722"/>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30" name="Group 29"/>
            <p:cNvGrpSpPr/>
            <p:nvPr/>
          </p:nvGrpSpPr>
          <p:grpSpPr>
            <a:xfrm>
              <a:off x="4870896" y="3331939"/>
              <a:ext cx="346598" cy="794584"/>
              <a:chOff x="3582751" y="3057798"/>
              <a:chExt cx="346598" cy="794584"/>
            </a:xfrm>
          </p:grpSpPr>
          <p:sp>
            <p:nvSpPr>
              <p:cNvPr id="31" name="Rectangle 30"/>
              <p:cNvSpPr/>
              <p:nvPr/>
            </p:nvSpPr>
            <p:spPr>
              <a:xfrm>
                <a:off x="3641726" y="3118546"/>
                <a:ext cx="229850" cy="672261"/>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Oval 31"/>
              <p:cNvSpPr/>
              <p:nvPr/>
            </p:nvSpPr>
            <p:spPr>
              <a:xfrm>
                <a:off x="3641726" y="3057798"/>
                <a:ext cx="229850" cy="123151"/>
              </a:xfrm>
              <a:prstGeom prst="ellipse">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3641726" y="3729231"/>
                <a:ext cx="229850" cy="123151"/>
              </a:xfrm>
              <a:prstGeom prst="ellipse">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3582751" y="3267447"/>
                <a:ext cx="346598" cy="352481"/>
              </a:xfrm>
              <a:prstGeom prst="ellipse">
                <a:avLst/>
              </a:prstGeom>
              <a:solidFill>
                <a:srgbClr val="000000"/>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43" name="Oval 42"/>
            <p:cNvSpPr/>
            <p:nvPr/>
          </p:nvSpPr>
          <p:spPr>
            <a:xfrm>
              <a:off x="5426330" y="3716005"/>
              <a:ext cx="275843" cy="301204"/>
            </a:xfrm>
            <a:prstGeom prst="ellipse">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8" name="Straight Connector 37"/>
            <p:cNvCxnSpPr>
              <a:endCxn id="34" idx="6"/>
            </p:cNvCxnSpPr>
            <p:nvPr/>
          </p:nvCxnSpPr>
          <p:spPr>
            <a:xfrm flipH="1">
              <a:off x="5217494" y="3712448"/>
              <a:ext cx="484679" cy="5381"/>
            </a:xfrm>
            <a:prstGeom prst="line">
              <a:avLst/>
            </a:prstGeom>
            <a:ln w="12700" cmpd="sng">
              <a:solidFill>
                <a:srgbClr val="FFFFFF"/>
              </a:solidFill>
            </a:ln>
            <a:effectLst/>
          </p:spPr>
          <p:style>
            <a:lnRef idx="2">
              <a:schemeClr val="accent1"/>
            </a:lnRef>
            <a:fillRef idx="0">
              <a:schemeClr val="accent1"/>
            </a:fillRef>
            <a:effectRef idx="1">
              <a:schemeClr val="accent1"/>
            </a:effectRef>
            <a:fontRef idx="minor">
              <a:schemeClr val="tx1"/>
            </a:fontRef>
          </p:style>
        </p:cxnSp>
      </p:grpSp>
      <p:grpSp>
        <p:nvGrpSpPr>
          <p:cNvPr id="54" name="Group 53"/>
          <p:cNvGrpSpPr/>
          <p:nvPr/>
        </p:nvGrpSpPr>
        <p:grpSpPr>
          <a:xfrm>
            <a:off x="4495359" y="3782341"/>
            <a:ext cx="688306" cy="493277"/>
            <a:chOff x="4330733" y="3354271"/>
            <a:chExt cx="688306" cy="493277"/>
          </a:xfrm>
        </p:grpSpPr>
        <p:sp>
          <p:nvSpPr>
            <p:cNvPr id="53" name="Oval 52"/>
            <p:cNvSpPr>
              <a:spLocks noChangeAspect="1"/>
            </p:cNvSpPr>
            <p:nvPr/>
          </p:nvSpPr>
          <p:spPr>
            <a:xfrm>
              <a:off x="4330733" y="3576119"/>
              <a:ext cx="58662" cy="58662"/>
            </a:xfrm>
            <a:prstGeom prst="ellipse">
              <a:avLst/>
            </a:prstGeom>
            <a:solidFill>
              <a:srgbClr val="000000"/>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Oval 51"/>
            <p:cNvSpPr>
              <a:spLocks noChangeAspect="1"/>
            </p:cNvSpPr>
            <p:nvPr/>
          </p:nvSpPr>
          <p:spPr>
            <a:xfrm>
              <a:off x="4960377" y="3572253"/>
              <a:ext cx="58662" cy="58662"/>
            </a:xfrm>
            <a:prstGeom prst="ellipse">
              <a:avLst/>
            </a:prstGeom>
            <a:solidFill>
              <a:srgbClr val="000000"/>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Oval 49"/>
            <p:cNvSpPr/>
            <p:nvPr/>
          </p:nvSpPr>
          <p:spPr>
            <a:xfrm>
              <a:off x="4812518" y="3512139"/>
              <a:ext cx="177540" cy="177540"/>
            </a:xfrm>
            <a:prstGeom prst="ellipse">
              <a:avLst/>
            </a:prstGeom>
            <a:solidFill>
              <a:srgbClr val="000000"/>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Oval 50"/>
            <p:cNvSpPr/>
            <p:nvPr/>
          </p:nvSpPr>
          <p:spPr>
            <a:xfrm>
              <a:off x="4360342" y="3513694"/>
              <a:ext cx="177540" cy="177540"/>
            </a:xfrm>
            <a:prstGeom prst="ellipse">
              <a:avLst/>
            </a:prstGeom>
            <a:solidFill>
              <a:srgbClr val="000000"/>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Oval 47"/>
            <p:cNvSpPr/>
            <p:nvPr/>
          </p:nvSpPr>
          <p:spPr>
            <a:xfrm>
              <a:off x="4429002" y="3354271"/>
              <a:ext cx="493277" cy="493277"/>
            </a:xfrm>
            <a:prstGeom prst="ellipse">
              <a:avLst/>
            </a:prstGeom>
            <a:solidFill>
              <a:srgbClr val="000000"/>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Oval 48"/>
            <p:cNvSpPr/>
            <p:nvPr/>
          </p:nvSpPr>
          <p:spPr>
            <a:xfrm>
              <a:off x="4586870" y="3512139"/>
              <a:ext cx="177540" cy="177540"/>
            </a:xfrm>
            <a:prstGeom prst="ellipse">
              <a:avLst/>
            </a:prstGeom>
            <a:solidFill>
              <a:srgbClr val="000000"/>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62" name="Group 61"/>
          <p:cNvGrpSpPr/>
          <p:nvPr/>
        </p:nvGrpSpPr>
        <p:grpSpPr>
          <a:xfrm>
            <a:off x="-4787379" y="1096876"/>
            <a:ext cx="4264465" cy="1708472"/>
            <a:chOff x="168077" y="746957"/>
            <a:chExt cx="4264465" cy="1708472"/>
          </a:xfrm>
        </p:grpSpPr>
        <p:sp>
          <p:nvSpPr>
            <p:cNvPr id="61" name="Oval 60"/>
            <p:cNvSpPr/>
            <p:nvPr/>
          </p:nvSpPr>
          <p:spPr>
            <a:xfrm rot="749093">
              <a:off x="4167183" y="1886862"/>
              <a:ext cx="255504" cy="468335"/>
            </a:xfrm>
            <a:prstGeom prst="ellipse">
              <a:avLst/>
            </a:prstGeom>
            <a:solidFill>
              <a:srgbClr val="000000"/>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0" name="Oval 59"/>
            <p:cNvSpPr/>
            <p:nvPr/>
          </p:nvSpPr>
          <p:spPr>
            <a:xfrm rot="21016049">
              <a:off x="4177038" y="899357"/>
              <a:ext cx="255504" cy="468335"/>
            </a:xfrm>
            <a:prstGeom prst="ellipse">
              <a:avLst/>
            </a:prstGeom>
            <a:solidFill>
              <a:srgbClr val="000000"/>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Oval 57"/>
            <p:cNvSpPr/>
            <p:nvPr/>
          </p:nvSpPr>
          <p:spPr>
            <a:xfrm>
              <a:off x="3921859" y="746957"/>
              <a:ext cx="507143" cy="1708472"/>
            </a:xfrm>
            <a:prstGeom prst="ellipse">
              <a:avLst/>
            </a:prstGeom>
            <a:solidFill>
              <a:srgbClr val="000000"/>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Rectangle 56"/>
            <p:cNvSpPr/>
            <p:nvPr/>
          </p:nvSpPr>
          <p:spPr>
            <a:xfrm>
              <a:off x="280133" y="746957"/>
              <a:ext cx="3920896" cy="1708472"/>
            </a:xfrm>
            <a:prstGeom prst="rect">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9" name="Oval 58"/>
            <p:cNvSpPr/>
            <p:nvPr/>
          </p:nvSpPr>
          <p:spPr>
            <a:xfrm>
              <a:off x="168077" y="746957"/>
              <a:ext cx="262374" cy="1708472"/>
            </a:xfrm>
            <a:prstGeom prst="ellipse">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63" name="Rectangle 62"/>
          <p:cNvSpPr/>
          <p:nvPr/>
        </p:nvSpPr>
        <p:spPr>
          <a:xfrm>
            <a:off x="-99897" y="591861"/>
            <a:ext cx="1728812" cy="181874"/>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 name="Rectangle 64"/>
          <p:cNvSpPr/>
          <p:nvPr/>
        </p:nvSpPr>
        <p:spPr>
          <a:xfrm>
            <a:off x="2835835" y="591861"/>
            <a:ext cx="1728812" cy="181874"/>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 name="Rectangle 65"/>
          <p:cNvSpPr/>
          <p:nvPr/>
        </p:nvSpPr>
        <p:spPr>
          <a:xfrm>
            <a:off x="5771567" y="591861"/>
            <a:ext cx="1728812" cy="181874"/>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7" name="Rectangle 66"/>
          <p:cNvSpPr/>
          <p:nvPr/>
        </p:nvSpPr>
        <p:spPr>
          <a:xfrm>
            <a:off x="8707300" y="591861"/>
            <a:ext cx="1728812" cy="181874"/>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8" name="Picture 67"/>
          <p:cNvPicPr>
            <a:picLocks noChangeAspect="1"/>
          </p:cNvPicPr>
          <p:nvPr/>
        </p:nvPicPr>
        <p:blipFill>
          <a:blip r:embed="rId3">
            <a:grayscl/>
          </a:blip>
          <a:stretch>
            <a:fillRect/>
          </a:stretch>
        </p:blipFill>
        <p:spPr>
          <a:xfrm>
            <a:off x="-1731569" y="4869039"/>
            <a:ext cx="1395944" cy="875260"/>
          </a:xfrm>
          <a:prstGeom prst="rect">
            <a:avLst/>
          </a:prstGeom>
        </p:spPr>
      </p:pic>
      <p:grpSp>
        <p:nvGrpSpPr>
          <p:cNvPr id="167" name="Group 166"/>
          <p:cNvGrpSpPr/>
          <p:nvPr/>
        </p:nvGrpSpPr>
        <p:grpSpPr>
          <a:xfrm>
            <a:off x="1242907" y="5296082"/>
            <a:ext cx="193840" cy="83339"/>
            <a:chOff x="1915529" y="4910604"/>
            <a:chExt cx="124168" cy="85700"/>
          </a:xfrm>
        </p:grpSpPr>
        <p:cxnSp>
          <p:nvCxnSpPr>
            <p:cNvPr id="168" name="Straight Connector 167"/>
            <p:cNvCxnSpPr/>
            <p:nvPr/>
          </p:nvCxnSpPr>
          <p:spPr>
            <a:xfrm>
              <a:off x="1915529" y="4942271"/>
              <a:ext cx="35700" cy="51672"/>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9" name="Straight Connector 168"/>
            <p:cNvCxnSpPr/>
            <p:nvPr/>
          </p:nvCxnSpPr>
          <p:spPr>
            <a:xfrm flipH="1">
              <a:off x="2015935" y="4937271"/>
              <a:ext cx="23762" cy="57686"/>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70" name="Straight Connector 169"/>
            <p:cNvCxnSpPr/>
            <p:nvPr/>
          </p:nvCxnSpPr>
          <p:spPr>
            <a:xfrm flipH="1">
              <a:off x="1981485" y="4910604"/>
              <a:ext cx="1412" cy="85700"/>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14" name="Group 13"/>
          <p:cNvGrpSpPr/>
          <p:nvPr/>
        </p:nvGrpSpPr>
        <p:grpSpPr>
          <a:xfrm>
            <a:off x="712655" y="4937271"/>
            <a:ext cx="69768" cy="96178"/>
            <a:chOff x="1242907" y="5150871"/>
            <a:chExt cx="69768" cy="96178"/>
          </a:xfrm>
        </p:grpSpPr>
        <p:cxnSp>
          <p:nvCxnSpPr>
            <p:cNvPr id="166" name="Straight Connector 165"/>
            <p:cNvCxnSpPr/>
            <p:nvPr/>
          </p:nvCxnSpPr>
          <p:spPr>
            <a:xfrm>
              <a:off x="1242907" y="5161349"/>
              <a:ext cx="48580" cy="85700"/>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71" name="Straight Connector 170"/>
            <p:cNvCxnSpPr/>
            <p:nvPr/>
          </p:nvCxnSpPr>
          <p:spPr>
            <a:xfrm>
              <a:off x="1296007" y="5150871"/>
              <a:ext cx="16668" cy="85700"/>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172" name="Group 171"/>
          <p:cNvGrpSpPr/>
          <p:nvPr/>
        </p:nvGrpSpPr>
        <p:grpSpPr>
          <a:xfrm>
            <a:off x="645287" y="5623479"/>
            <a:ext cx="124168" cy="85700"/>
            <a:chOff x="1915529" y="4910604"/>
            <a:chExt cx="124168" cy="85700"/>
          </a:xfrm>
        </p:grpSpPr>
        <p:cxnSp>
          <p:nvCxnSpPr>
            <p:cNvPr id="173" name="Straight Connector 172"/>
            <p:cNvCxnSpPr/>
            <p:nvPr/>
          </p:nvCxnSpPr>
          <p:spPr>
            <a:xfrm>
              <a:off x="1915529" y="4942271"/>
              <a:ext cx="35700" cy="51672"/>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74" name="Straight Connector 173"/>
            <p:cNvCxnSpPr/>
            <p:nvPr/>
          </p:nvCxnSpPr>
          <p:spPr>
            <a:xfrm flipH="1">
              <a:off x="2015935" y="4937271"/>
              <a:ext cx="23762" cy="57686"/>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75" name="Straight Connector 174"/>
            <p:cNvCxnSpPr/>
            <p:nvPr/>
          </p:nvCxnSpPr>
          <p:spPr>
            <a:xfrm flipH="1">
              <a:off x="1981485" y="4910604"/>
              <a:ext cx="1412" cy="85700"/>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180" name="Group 179"/>
          <p:cNvGrpSpPr/>
          <p:nvPr/>
        </p:nvGrpSpPr>
        <p:grpSpPr>
          <a:xfrm>
            <a:off x="4413714" y="6241087"/>
            <a:ext cx="124168" cy="85700"/>
            <a:chOff x="1915529" y="4910604"/>
            <a:chExt cx="124168" cy="85700"/>
          </a:xfrm>
        </p:grpSpPr>
        <p:cxnSp>
          <p:nvCxnSpPr>
            <p:cNvPr id="181" name="Straight Connector 180"/>
            <p:cNvCxnSpPr/>
            <p:nvPr/>
          </p:nvCxnSpPr>
          <p:spPr>
            <a:xfrm>
              <a:off x="1915529" y="4942271"/>
              <a:ext cx="35700" cy="51672"/>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82" name="Straight Connector 181"/>
            <p:cNvCxnSpPr/>
            <p:nvPr/>
          </p:nvCxnSpPr>
          <p:spPr>
            <a:xfrm flipH="1">
              <a:off x="2015935" y="4937271"/>
              <a:ext cx="23762" cy="57686"/>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83" name="Straight Connector 182"/>
            <p:cNvCxnSpPr/>
            <p:nvPr/>
          </p:nvCxnSpPr>
          <p:spPr>
            <a:xfrm flipH="1">
              <a:off x="1981485" y="4910604"/>
              <a:ext cx="1412" cy="85700"/>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184" name="Group 183"/>
          <p:cNvGrpSpPr/>
          <p:nvPr/>
        </p:nvGrpSpPr>
        <p:grpSpPr>
          <a:xfrm>
            <a:off x="5009338" y="5210382"/>
            <a:ext cx="124168" cy="85700"/>
            <a:chOff x="1915529" y="4910604"/>
            <a:chExt cx="124168" cy="85700"/>
          </a:xfrm>
        </p:grpSpPr>
        <p:cxnSp>
          <p:nvCxnSpPr>
            <p:cNvPr id="185" name="Straight Connector 184"/>
            <p:cNvCxnSpPr/>
            <p:nvPr/>
          </p:nvCxnSpPr>
          <p:spPr>
            <a:xfrm>
              <a:off x="1915529" y="4942271"/>
              <a:ext cx="35700" cy="51672"/>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86" name="Straight Connector 185"/>
            <p:cNvCxnSpPr/>
            <p:nvPr/>
          </p:nvCxnSpPr>
          <p:spPr>
            <a:xfrm flipH="1">
              <a:off x="2015935" y="4937271"/>
              <a:ext cx="23762" cy="57686"/>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87" name="Straight Connector 186"/>
            <p:cNvCxnSpPr/>
            <p:nvPr/>
          </p:nvCxnSpPr>
          <p:spPr>
            <a:xfrm flipH="1">
              <a:off x="1981485" y="4910604"/>
              <a:ext cx="1412" cy="85700"/>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200" name="Group 199"/>
          <p:cNvGrpSpPr/>
          <p:nvPr/>
        </p:nvGrpSpPr>
        <p:grpSpPr>
          <a:xfrm>
            <a:off x="894770" y="6391126"/>
            <a:ext cx="69768" cy="96178"/>
            <a:chOff x="1242907" y="5150871"/>
            <a:chExt cx="69768" cy="96178"/>
          </a:xfrm>
        </p:grpSpPr>
        <p:cxnSp>
          <p:nvCxnSpPr>
            <p:cNvPr id="201" name="Straight Connector 200"/>
            <p:cNvCxnSpPr/>
            <p:nvPr/>
          </p:nvCxnSpPr>
          <p:spPr>
            <a:xfrm>
              <a:off x="1242907" y="5161349"/>
              <a:ext cx="48580" cy="85700"/>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2" name="Straight Connector 201"/>
            <p:cNvCxnSpPr/>
            <p:nvPr/>
          </p:nvCxnSpPr>
          <p:spPr>
            <a:xfrm>
              <a:off x="1296007" y="5150871"/>
              <a:ext cx="16668" cy="85700"/>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203" name="Group 202"/>
          <p:cNvGrpSpPr/>
          <p:nvPr/>
        </p:nvGrpSpPr>
        <p:grpSpPr>
          <a:xfrm>
            <a:off x="4315334" y="5381782"/>
            <a:ext cx="69768" cy="96178"/>
            <a:chOff x="1242907" y="5150871"/>
            <a:chExt cx="69768" cy="96178"/>
          </a:xfrm>
        </p:grpSpPr>
        <p:cxnSp>
          <p:nvCxnSpPr>
            <p:cNvPr id="204" name="Straight Connector 203"/>
            <p:cNvCxnSpPr/>
            <p:nvPr/>
          </p:nvCxnSpPr>
          <p:spPr>
            <a:xfrm>
              <a:off x="1242907" y="5161349"/>
              <a:ext cx="48580" cy="85700"/>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5" name="Straight Connector 204"/>
            <p:cNvCxnSpPr/>
            <p:nvPr/>
          </p:nvCxnSpPr>
          <p:spPr>
            <a:xfrm>
              <a:off x="1296007" y="5150871"/>
              <a:ext cx="16668" cy="85700"/>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206" name="Group 205"/>
          <p:cNvGrpSpPr/>
          <p:nvPr/>
        </p:nvGrpSpPr>
        <p:grpSpPr>
          <a:xfrm>
            <a:off x="5222569" y="6005584"/>
            <a:ext cx="124168" cy="85700"/>
            <a:chOff x="1915529" y="4910604"/>
            <a:chExt cx="124168" cy="85700"/>
          </a:xfrm>
        </p:grpSpPr>
        <p:cxnSp>
          <p:nvCxnSpPr>
            <p:cNvPr id="207" name="Straight Connector 206"/>
            <p:cNvCxnSpPr/>
            <p:nvPr/>
          </p:nvCxnSpPr>
          <p:spPr>
            <a:xfrm>
              <a:off x="1915529" y="4942271"/>
              <a:ext cx="35700" cy="51672"/>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8" name="Straight Connector 207"/>
            <p:cNvCxnSpPr/>
            <p:nvPr/>
          </p:nvCxnSpPr>
          <p:spPr>
            <a:xfrm flipH="1">
              <a:off x="2015935" y="4937271"/>
              <a:ext cx="23762" cy="57686"/>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9" name="Straight Connector 208"/>
            <p:cNvCxnSpPr/>
            <p:nvPr/>
          </p:nvCxnSpPr>
          <p:spPr>
            <a:xfrm flipH="1">
              <a:off x="1981485" y="4910604"/>
              <a:ext cx="1412" cy="85700"/>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226" name="Group 225"/>
          <p:cNvGrpSpPr/>
          <p:nvPr/>
        </p:nvGrpSpPr>
        <p:grpSpPr>
          <a:xfrm>
            <a:off x="7998419" y="5279899"/>
            <a:ext cx="124168" cy="85700"/>
            <a:chOff x="1915529" y="4910604"/>
            <a:chExt cx="124168" cy="85700"/>
          </a:xfrm>
        </p:grpSpPr>
        <p:cxnSp>
          <p:nvCxnSpPr>
            <p:cNvPr id="227" name="Straight Connector 226"/>
            <p:cNvCxnSpPr/>
            <p:nvPr/>
          </p:nvCxnSpPr>
          <p:spPr>
            <a:xfrm>
              <a:off x="1915529" y="4942271"/>
              <a:ext cx="35700" cy="51672"/>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8" name="Straight Connector 227"/>
            <p:cNvCxnSpPr/>
            <p:nvPr/>
          </p:nvCxnSpPr>
          <p:spPr>
            <a:xfrm flipH="1">
              <a:off x="2015935" y="4937271"/>
              <a:ext cx="23762" cy="57686"/>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9" name="Straight Connector 228"/>
            <p:cNvCxnSpPr/>
            <p:nvPr/>
          </p:nvCxnSpPr>
          <p:spPr>
            <a:xfrm flipH="1">
              <a:off x="1981485" y="4910604"/>
              <a:ext cx="1412" cy="85700"/>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230" name="Group 229"/>
          <p:cNvGrpSpPr/>
          <p:nvPr/>
        </p:nvGrpSpPr>
        <p:grpSpPr>
          <a:xfrm>
            <a:off x="8435382" y="6444454"/>
            <a:ext cx="124168" cy="85700"/>
            <a:chOff x="1915529" y="4910604"/>
            <a:chExt cx="124168" cy="85700"/>
          </a:xfrm>
        </p:grpSpPr>
        <p:cxnSp>
          <p:nvCxnSpPr>
            <p:cNvPr id="231" name="Straight Connector 230"/>
            <p:cNvCxnSpPr/>
            <p:nvPr/>
          </p:nvCxnSpPr>
          <p:spPr>
            <a:xfrm>
              <a:off x="1915529" y="4942271"/>
              <a:ext cx="35700" cy="51672"/>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2" name="Straight Connector 231"/>
            <p:cNvCxnSpPr/>
            <p:nvPr/>
          </p:nvCxnSpPr>
          <p:spPr>
            <a:xfrm flipH="1">
              <a:off x="2015935" y="4937271"/>
              <a:ext cx="23762" cy="57686"/>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3" name="Straight Connector 232"/>
            <p:cNvCxnSpPr/>
            <p:nvPr/>
          </p:nvCxnSpPr>
          <p:spPr>
            <a:xfrm flipH="1">
              <a:off x="1981485" y="4910604"/>
              <a:ext cx="1412" cy="85700"/>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234" name="Group 233"/>
          <p:cNvGrpSpPr/>
          <p:nvPr/>
        </p:nvGrpSpPr>
        <p:grpSpPr>
          <a:xfrm>
            <a:off x="8708096" y="4935924"/>
            <a:ext cx="124168" cy="85700"/>
            <a:chOff x="1915529" y="4910604"/>
            <a:chExt cx="124168" cy="85700"/>
          </a:xfrm>
        </p:grpSpPr>
        <p:cxnSp>
          <p:nvCxnSpPr>
            <p:cNvPr id="235" name="Straight Connector 234"/>
            <p:cNvCxnSpPr/>
            <p:nvPr/>
          </p:nvCxnSpPr>
          <p:spPr>
            <a:xfrm>
              <a:off x="1915529" y="4942271"/>
              <a:ext cx="35700" cy="51672"/>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6" name="Straight Connector 235"/>
            <p:cNvCxnSpPr/>
            <p:nvPr/>
          </p:nvCxnSpPr>
          <p:spPr>
            <a:xfrm flipH="1">
              <a:off x="2015935" y="4937271"/>
              <a:ext cx="23762" cy="57686"/>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7" name="Straight Connector 236"/>
            <p:cNvCxnSpPr/>
            <p:nvPr/>
          </p:nvCxnSpPr>
          <p:spPr>
            <a:xfrm flipH="1">
              <a:off x="1981485" y="4910604"/>
              <a:ext cx="1412" cy="85700"/>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cxnSp>
        <p:nvCxnSpPr>
          <p:cNvPr id="138" name="Straight Connector 137"/>
          <p:cNvCxnSpPr/>
          <p:nvPr/>
        </p:nvCxnSpPr>
        <p:spPr>
          <a:xfrm flipV="1">
            <a:off x="7910502" y="3322301"/>
            <a:ext cx="285438" cy="1304167"/>
          </a:xfrm>
          <a:prstGeom prst="line">
            <a:avLst/>
          </a:prstGeom>
          <a:ln w="12700" cmpd="sng">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143" name="Straight Connector 142"/>
          <p:cNvCxnSpPr/>
          <p:nvPr/>
        </p:nvCxnSpPr>
        <p:spPr>
          <a:xfrm flipH="1" flipV="1">
            <a:off x="5151549" y="3352105"/>
            <a:ext cx="285438" cy="1304167"/>
          </a:xfrm>
          <a:prstGeom prst="line">
            <a:avLst/>
          </a:prstGeom>
          <a:ln w="12700" cmpd="sng">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144" name="Straight Connector 143"/>
          <p:cNvCxnSpPr/>
          <p:nvPr/>
        </p:nvCxnSpPr>
        <p:spPr>
          <a:xfrm flipV="1">
            <a:off x="4195700" y="3306908"/>
            <a:ext cx="285438" cy="1304167"/>
          </a:xfrm>
          <a:prstGeom prst="line">
            <a:avLst/>
          </a:prstGeom>
          <a:ln w="12700" cmpd="sng">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145" name="Straight Connector 144"/>
          <p:cNvCxnSpPr/>
          <p:nvPr/>
        </p:nvCxnSpPr>
        <p:spPr>
          <a:xfrm flipH="1" flipV="1">
            <a:off x="1436747" y="3313196"/>
            <a:ext cx="285438" cy="1304167"/>
          </a:xfrm>
          <a:prstGeom prst="line">
            <a:avLst/>
          </a:prstGeom>
          <a:ln w="12700" cmpd="sng">
            <a:solidFill>
              <a:srgbClr val="000000"/>
            </a:solidFill>
          </a:ln>
          <a:effectLst/>
        </p:spPr>
        <p:style>
          <a:lnRef idx="2">
            <a:schemeClr val="accent1"/>
          </a:lnRef>
          <a:fillRef idx="0">
            <a:schemeClr val="accent1"/>
          </a:fillRef>
          <a:effectRef idx="1">
            <a:schemeClr val="accent1"/>
          </a:effectRef>
          <a:fontRef idx="minor">
            <a:schemeClr val="tx1"/>
          </a:fontRef>
        </p:style>
      </p:cxnSp>
      <p:grpSp>
        <p:nvGrpSpPr>
          <p:cNvPr id="146" name="Group 145"/>
          <p:cNvGrpSpPr/>
          <p:nvPr/>
        </p:nvGrpSpPr>
        <p:grpSpPr>
          <a:xfrm rot="16200000">
            <a:off x="2000048" y="6409717"/>
            <a:ext cx="2045733" cy="1708473"/>
            <a:chOff x="2386809" y="746957"/>
            <a:chExt cx="2045733" cy="1708473"/>
          </a:xfrm>
        </p:grpSpPr>
        <p:sp>
          <p:nvSpPr>
            <p:cNvPr id="147" name="Oval 146"/>
            <p:cNvSpPr/>
            <p:nvPr/>
          </p:nvSpPr>
          <p:spPr>
            <a:xfrm rot="749093">
              <a:off x="4167183" y="1886862"/>
              <a:ext cx="255504" cy="468335"/>
            </a:xfrm>
            <a:prstGeom prst="ellipse">
              <a:avLst/>
            </a:prstGeom>
            <a:solidFill>
              <a:srgbClr val="000000"/>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8" name="Oval 147"/>
            <p:cNvSpPr/>
            <p:nvPr/>
          </p:nvSpPr>
          <p:spPr>
            <a:xfrm rot="21016049">
              <a:off x="4177038" y="899357"/>
              <a:ext cx="255504" cy="468335"/>
            </a:xfrm>
            <a:prstGeom prst="ellipse">
              <a:avLst/>
            </a:prstGeom>
            <a:solidFill>
              <a:srgbClr val="000000"/>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9" name="Oval 148"/>
            <p:cNvSpPr/>
            <p:nvPr/>
          </p:nvSpPr>
          <p:spPr>
            <a:xfrm>
              <a:off x="3921859" y="746957"/>
              <a:ext cx="507143" cy="1708472"/>
            </a:xfrm>
            <a:prstGeom prst="ellipse">
              <a:avLst/>
            </a:prstGeom>
            <a:solidFill>
              <a:srgbClr val="000000"/>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0" name="Rectangle 149"/>
            <p:cNvSpPr/>
            <p:nvPr/>
          </p:nvSpPr>
          <p:spPr>
            <a:xfrm>
              <a:off x="2386809" y="746958"/>
              <a:ext cx="1814220" cy="1708472"/>
            </a:xfrm>
            <a:prstGeom prst="rect">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7839777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path" presetSubtype="0" accel="50000" decel="50000" fill="hold" nodeType="clickEffect">
                                  <p:stCondLst>
                                    <p:cond delay="0"/>
                                  </p:stCondLst>
                                  <p:childTnLst>
                                    <p:animMotion origin="layout" path="M -3.05155E-6 1.47617E-6 L 0.1255 -0.16497 C 0.15171 -0.20199 0.19112 -0.22235 0.23225 -0.22235 C 0.27912 -0.22235 0.31679 -0.20199 0.34283 -0.16497 L 0.46867 1.47617E-6 " pathEditMode="relative" rAng="0" ptsTypes="FffFF">
                                      <p:cBhvr>
                                        <p:cTn id="6" dur="2000" fill="hold"/>
                                        <p:tgtEl>
                                          <p:spTgt spid="47"/>
                                        </p:tgtEl>
                                        <p:attrNameLst>
                                          <p:attrName>ppt_x</p:attrName>
                                          <p:attrName>ppt_y</p:attrName>
                                        </p:attrNameLst>
                                      </p:cBhvr>
                                      <p:rCtr x="23433" y="-11129"/>
                                    </p:animMotion>
                                  </p:childTnLst>
                                </p:cTn>
                              </p:par>
                              <p:par>
                                <p:cTn id="7" presetID="37" presetClass="path" presetSubtype="0" accel="50000" decel="50000" fill="hold" nodeType="withEffect">
                                  <p:stCondLst>
                                    <p:cond delay="0"/>
                                  </p:stCondLst>
                                  <p:childTnLst>
                                    <p:animMotion origin="layout" path="M 2.16108E-6 1.23091E-6 L 0.11699 -0.13235 C 0.14147 -0.16219 0.17827 -0.17885 0.21645 -0.17885 C 0.2602 -0.17885 0.29526 -0.16219 0.31956 -0.13235 L 0.43673 1.23091E-6 " pathEditMode="relative" rAng="0" ptsTypes="FffFF">
                                      <p:cBhvr>
                                        <p:cTn id="8" dur="2000" fill="hold"/>
                                        <p:tgtEl>
                                          <p:spTgt spid="29"/>
                                        </p:tgtEl>
                                        <p:attrNameLst>
                                          <p:attrName>ppt_x</p:attrName>
                                          <p:attrName>ppt_y</p:attrName>
                                        </p:attrNameLst>
                                      </p:cBhvr>
                                      <p:rCtr x="21836" y="-8954"/>
                                    </p:animMotion>
                                  </p:childTnLst>
                                </p:cTn>
                              </p:par>
                            </p:childTnLst>
                          </p:cTn>
                        </p:par>
                      </p:childTnLst>
                    </p:cTn>
                  </p:par>
                  <p:par>
                    <p:cTn id="9" fill="hold">
                      <p:stCondLst>
                        <p:cond delay="indefinite"/>
                      </p:stCondLst>
                      <p:childTnLst>
                        <p:par>
                          <p:cTn id="10" fill="hold">
                            <p:stCondLst>
                              <p:cond delay="0"/>
                            </p:stCondLst>
                            <p:childTnLst>
                              <p:par>
                                <p:cTn id="11" presetID="0" presetClass="path" presetSubtype="0" accel="50000" decel="50000" fill="hold" nodeType="clickEffect">
                                  <p:stCondLst>
                                    <p:cond delay="0"/>
                                  </p:stCondLst>
                                  <p:childTnLst>
                                    <p:animMotion origin="layout" path="M -1.034E-6 -3.5395E-6 L 1.69605 -3.5395E-6 " pathEditMode="relative" ptsTypes="AA">
                                      <p:cBhvr>
                                        <p:cTn id="12" dur="2000" fill="hold"/>
                                        <p:tgtEl>
                                          <p:spTgt spid="6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9" name="Picture 18" descr="13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18046" y="0"/>
            <a:ext cx="11762046" cy="7036974"/>
          </a:xfrm>
          <a:prstGeom prst="rect">
            <a:avLst/>
          </a:prstGeom>
        </p:spPr>
      </p:pic>
      <p:sp>
        <p:nvSpPr>
          <p:cNvPr id="32" name="Rectangle 31"/>
          <p:cNvSpPr/>
          <p:nvPr/>
        </p:nvSpPr>
        <p:spPr>
          <a:xfrm>
            <a:off x="0" y="0"/>
            <a:ext cx="9144000" cy="6858000"/>
          </a:xfrm>
          <a:prstGeom prst="rect">
            <a:avLst/>
          </a:prstGeom>
          <a:solidFill>
            <a:schemeClr val="tx1">
              <a:alpha val="8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0" tIns="45720" rIns="914400" bIns="45720" numCol="1" spcCol="0" rtlCol="0" fromWordArt="0" anchor="ctr" anchorCtr="0" forceAA="0" compatLnSpc="1">
            <a:prstTxWarp prst="textNoShape">
              <a:avLst/>
            </a:prstTxWarp>
            <a:noAutofit/>
          </a:bodyPr>
          <a:lstStyle/>
          <a:p>
            <a:pPr algn="ctr"/>
            <a:r>
              <a:rPr lang="en-US" sz="2800" dirty="0" smtClean="0">
                <a:solidFill>
                  <a:prstClr val="white"/>
                </a:solidFill>
                <a:latin typeface="Segoe UI Light"/>
                <a:cs typeface="Segoe UI Light"/>
              </a:rPr>
              <a:t>These are researcher labels</a:t>
            </a:r>
          </a:p>
        </p:txBody>
      </p:sp>
    </p:spTree>
    <p:extLst>
      <p:ext uri="{BB962C8B-B14F-4D97-AF65-F5344CB8AC3E}">
        <p14:creationId xmlns:p14="http://schemas.microsoft.com/office/powerpoint/2010/main" val="70726101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9" name="Picture 18" descr="13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18046" y="0"/>
            <a:ext cx="11762046" cy="7036974"/>
          </a:xfrm>
          <a:prstGeom prst="rect">
            <a:avLst/>
          </a:prstGeom>
        </p:spPr>
      </p:pic>
      <p:cxnSp>
        <p:nvCxnSpPr>
          <p:cNvPr id="35" name="Straight Connector 34"/>
          <p:cNvCxnSpPr/>
          <p:nvPr/>
        </p:nvCxnSpPr>
        <p:spPr>
          <a:xfrm>
            <a:off x="5125218" y="1277946"/>
            <a:ext cx="3694340"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sp>
        <p:nvSpPr>
          <p:cNvPr id="36" name="Rectangle 35"/>
          <p:cNvSpPr/>
          <p:nvPr/>
        </p:nvSpPr>
        <p:spPr>
          <a:xfrm>
            <a:off x="5122259" y="851568"/>
            <a:ext cx="3685033" cy="2190717"/>
          </a:xfrm>
          <a:prstGeom prst="rect">
            <a:avLst/>
          </a:prstGeom>
          <a:solidFill>
            <a:schemeClr val="tx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sp>
        <p:nvSpPr>
          <p:cNvPr id="37" name="Rectangle 36"/>
          <p:cNvSpPr/>
          <p:nvPr/>
        </p:nvSpPr>
        <p:spPr>
          <a:xfrm>
            <a:off x="7161372" y="851568"/>
            <a:ext cx="548640" cy="363658"/>
          </a:xfrm>
          <a:prstGeom prst="rect">
            <a:avLst/>
          </a:prstGeom>
          <a:solidFill>
            <a:srgbClr val="CC0797"/>
          </a:solidFill>
          <a:ln>
            <a:noFill/>
          </a:ln>
        </p:spPr>
        <p:txBody>
          <a:bodyPr wrap="square" rtlCol="0" anchor="ctr">
            <a:noAutofit/>
          </a:bodyPr>
          <a:lstStyle/>
          <a:p>
            <a:pPr algn="ctr" defTabSz="914400"/>
            <a:r>
              <a:rPr lang="en-US" sz="2400" dirty="0" smtClean="0">
                <a:solidFill>
                  <a:prstClr val="white"/>
                </a:solidFill>
                <a:latin typeface="Segoe Condensed"/>
                <a:cs typeface="Segoe Condensed"/>
              </a:rPr>
              <a:t>R</a:t>
            </a:r>
            <a:r>
              <a:rPr lang="en-US" sz="2400" cap="small" dirty="0" smtClean="0">
                <a:solidFill>
                  <a:prstClr val="white"/>
                </a:solidFill>
                <a:latin typeface="Segoe Condensed"/>
                <a:cs typeface="Segoe Condensed"/>
              </a:rPr>
              <a:t>1</a:t>
            </a:r>
            <a:endParaRPr lang="en-US" sz="2000" cap="small" dirty="0">
              <a:solidFill>
                <a:prstClr val="white"/>
              </a:solidFill>
              <a:latin typeface="Segoe Condensed"/>
              <a:cs typeface="Segoe Condensed"/>
            </a:endParaRPr>
          </a:p>
        </p:txBody>
      </p:sp>
      <p:sp>
        <p:nvSpPr>
          <p:cNvPr id="38" name="Rectangle 37"/>
          <p:cNvSpPr/>
          <p:nvPr/>
        </p:nvSpPr>
        <p:spPr>
          <a:xfrm>
            <a:off x="7710012" y="854044"/>
            <a:ext cx="548640" cy="363658"/>
          </a:xfrm>
          <a:prstGeom prst="rect">
            <a:avLst/>
          </a:prstGeom>
          <a:solidFill>
            <a:srgbClr val="FE9E08"/>
          </a:solidFill>
          <a:ln>
            <a:noFill/>
          </a:ln>
        </p:spPr>
        <p:txBody>
          <a:bodyPr wrap="square" rtlCol="0" anchor="ctr">
            <a:noAutofit/>
          </a:bodyPr>
          <a:lstStyle/>
          <a:p>
            <a:pPr algn="ctr" defTabSz="914400"/>
            <a:r>
              <a:rPr lang="en-US" sz="2400" dirty="0" smtClean="0">
                <a:solidFill>
                  <a:srgbClr val="FFFFFF"/>
                </a:solidFill>
                <a:latin typeface="Segoe Condensed"/>
                <a:cs typeface="Segoe Condensed"/>
              </a:rPr>
              <a:t>R2</a:t>
            </a:r>
            <a:endParaRPr lang="en-US" sz="2000" dirty="0">
              <a:solidFill>
                <a:srgbClr val="FFFFFF"/>
              </a:solidFill>
              <a:latin typeface="Segoe Condensed"/>
              <a:cs typeface="Segoe Condensed"/>
            </a:endParaRPr>
          </a:p>
        </p:txBody>
      </p:sp>
      <p:sp>
        <p:nvSpPr>
          <p:cNvPr id="39" name="Rectangle 38"/>
          <p:cNvSpPr/>
          <p:nvPr/>
        </p:nvSpPr>
        <p:spPr>
          <a:xfrm>
            <a:off x="8258652" y="854044"/>
            <a:ext cx="548640" cy="363658"/>
          </a:xfrm>
          <a:prstGeom prst="rect">
            <a:avLst/>
          </a:prstGeom>
          <a:solidFill>
            <a:srgbClr val="97CB16"/>
          </a:solidFill>
          <a:ln>
            <a:noFill/>
          </a:ln>
        </p:spPr>
        <p:txBody>
          <a:bodyPr wrap="square" rtlCol="0" anchor="ctr">
            <a:noAutofit/>
          </a:bodyPr>
          <a:lstStyle/>
          <a:p>
            <a:pPr algn="ctr" defTabSz="914400"/>
            <a:r>
              <a:rPr lang="en-US" sz="2400" dirty="0" smtClean="0">
                <a:solidFill>
                  <a:prstClr val="white"/>
                </a:solidFill>
                <a:latin typeface="Segoe Condensed"/>
                <a:cs typeface="Segoe Condensed"/>
              </a:rPr>
              <a:t>R3</a:t>
            </a:r>
            <a:endParaRPr lang="en-US" sz="2000" dirty="0">
              <a:solidFill>
                <a:prstClr val="white"/>
              </a:solidFill>
              <a:latin typeface="Segoe Condensed"/>
              <a:cs typeface="Segoe Condensed"/>
            </a:endParaRPr>
          </a:p>
        </p:txBody>
      </p:sp>
      <p:sp>
        <p:nvSpPr>
          <p:cNvPr id="40" name="Rectangle 39"/>
          <p:cNvSpPr/>
          <p:nvPr/>
        </p:nvSpPr>
        <p:spPr>
          <a:xfrm>
            <a:off x="5122259" y="354449"/>
            <a:ext cx="3685033" cy="501766"/>
          </a:xfrm>
          <a:prstGeom prst="rect">
            <a:avLst/>
          </a:prstGeom>
          <a:solidFill>
            <a:schemeClr val="tx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dirty="0" smtClean="0">
                <a:solidFill>
                  <a:prstClr val="white"/>
                </a:solidFill>
                <a:latin typeface="Segoe Condensed"/>
                <a:cs typeface="Segoe Condensed"/>
              </a:rPr>
              <a:t>Researcher Label Table</a:t>
            </a:r>
          </a:p>
        </p:txBody>
      </p:sp>
      <p:cxnSp>
        <p:nvCxnSpPr>
          <p:cNvPr id="41" name="Straight Connector 40"/>
          <p:cNvCxnSpPr/>
          <p:nvPr/>
        </p:nvCxnSpPr>
        <p:spPr>
          <a:xfrm flipH="1">
            <a:off x="5130452" y="1215226"/>
            <a:ext cx="3676840"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flipH="1">
            <a:off x="5122754" y="1593855"/>
            <a:ext cx="3684538"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p:nvCxnSpPr>
        <p:spPr>
          <a:xfrm flipH="1">
            <a:off x="5122259" y="1963103"/>
            <a:ext cx="3685033"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flipH="1">
            <a:off x="5125219" y="2323174"/>
            <a:ext cx="3682073"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flipH="1">
            <a:off x="5122259" y="2690515"/>
            <a:ext cx="3685033"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flipH="1">
            <a:off x="5122259" y="851568"/>
            <a:ext cx="3684401" cy="4647"/>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sp>
        <p:nvSpPr>
          <p:cNvPr id="47" name="Rectangle 46"/>
          <p:cNvSpPr/>
          <p:nvPr/>
        </p:nvSpPr>
        <p:spPr>
          <a:xfrm>
            <a:off x="5122259" y="1215226"/>
            <a:ext cx="2042071" cy="365671"/>
          </a:xfrm>
          <a:prstGeom prst="rect">
            <a:avLst/>
          </a:prstGeom>
          <a:solidFill>
            <a:srgbClr val="113F8C"/>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prstClr val="white"/>
                </a:solidFill>
                <a:latin typeface="Segoe Condensed"/>
                <a:cs typeface="Segoe Condensed"/>
              </a:rPr>
              <a:t>Object in Path</a:t>
            </a:r>
          </a:p>
        </p:txBody>
      </p:sp>
      <p:sp>
        <p:nvSpPr>
          <p:cNvPr id="48" name="Rectangle 47"/>
          <p:cNvSpPr/>
          <p:nvPr/>
        </p:nvSpPr>
        <p:spPr>
          <a:xfrm>
            <a:off x="5122259" y="1580897"/>
            <a:ext cx="2042071" cy="382206"/>
          </a:xfrm>
          <a:prstGeom prst="rect">
            <a:avLst/>
          </a:prstGeom>
          <a:solidFill>
            <a:srgbClr val="00A9E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prstClr val="white"/>
                </a:solidFill>
                <a:latin typeface="Segoe Condensed"/>
                <a:cs typeface="Segoe Condensed"/>
              </a:rPr>
              <a:t>Curb Ramp Missing</a:t>
            </a:r>
          </a:p>
        </p:txBody>
      </p:sp>
      <p:sp>
        <p:nvSpPr>
          <p:cNvPr id="49" name="Rectangle 48"/>
          <p:cNvSpPr/>
          <p:nvPr/>
        </p:nvSpPr>
        <p:spPr>
          <a:xfrm>
            <a:off x="5122259" y="1948101"/>
            <a:ext cx="2042071" cy="364728"/>
          </a:xfrm>
          <a:prstGeom prst="rect">
            <a:avLst/>
          </a:prstGeom>
          <a:solidFill>
            <a:srgbClr val="74A9CF"/>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prstClr val="white"/>
                </a:solidFill>
                <a:latin typeface="Segoe Condensed"/>
                <a:cs typeface="Segoe Condensed"/>
              </a:rPr>
              <a:t>Sidewalk Ending</a:t>
            </a:r>
          </a:p>
        </p:txBody>
      </p:sp>
      <p:sp>
        <p:nvSpPr>
          <p:cNvPr id="50" name="Rectangle 49"/>
          <p:cNvSpPr/>
          <p:nvPr/>
        </p:nvSpPr>
        <p:spPr>
          <a:xfrm>
            <a:off x="5122259" y="2312829"/>
            <a:ext cx="2042071" cy="364728"/>
          </a:xfrm>
          <a:prstGeom prst="rect">
            <a:avLst/>
          </a:prstGeom>
          <a:solidFill>
            <a:srgbClr val="BDC9E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prstClr val="black">
                    <a:lumMod val="85000"/>
                    <a:lumOff val="15000"/>
                  </a:prstClr>
                </a:solidFill>
                <a:latin typeface="Segoe Condensed"/>
                <a:cs typeface="Segoe Condensed"/>
              </a:rPr>
              <a:t>Surface Problem</a:t>
            </a:r>
          </a:p>
        </p:txBody>
      </p:sp>
      <p:sp>
        <p:nvSpPr>
          <p:cNvPr id="51" name="Rectangle 50"/>
          <p:cNvSpPr/>
          <p:nvPr/>
        </p:nvSpPr>
        <p:spPr>
          <a:xfrm>
            <a:off x="5122259" y="2677557"/>
            <a:ext cx="2042071" cy="36472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srgbClr val="262626"/>
                </a:solidFill>
                <a:latin typeface="Segoe Condensed"/>
                <a:cs typeface="Segoe Condensed"/>
              </a:rPr>
              <a:t>Other</a:t>
            </a:r>
          </a:p>
        </p:txBody>
      </p:sp>
      <p:grpSp>
        <p:nvGrpSpPr>
          <p:cNvPr id="52" name="Group 51"/>
          <p:cNvGrpSpPr/>
          <p:nvPr/>
        </p:nvGrpSpPr>
        <p:grpSpPr>
          <a:xfrm>
            <a:off x="7318677" y="1295632"/>
            <a:ext cx="235399" cy="251506"/>
            <a:chOff x="10550987" y="2555012"/>
            <a:chExt cx="235399" cy="251506"/>
          </a:xfrm>
        </p:grpSpPr>
        <p:sp>
          <p:nvSpPr>
            <p:cNvPr id="53" name="Freeform 52"/>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54" name="Freeform 53"/>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grpSp>
        <p:nvGrpSpPr>
          <p:cNvPr id="55" name="Group 54"/>
          <p:cNvGrpSpPr/>
          <p:nvPr/>
        </p:nvGrpSpPr>
        <p:grpSpPr>
          <a:xfrm>
            <a:off x="7872612" y="1257775"/>
            <a:ext cx="235399" cy="251506"/>
            <a:chOff x="10550987" y="2555012"/>
            <a:chExt cx="235399" cy="251506"/>
          </a:xfrm>
        </p:grpSpPr>
        <p:sp>
          <p:nvSpPr>
            <p:cNvPr id="56" name="Freeform 55"/>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57" name="Freeform 56"/>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grpSp>
        <p:nvGrpSpPr>
          <p:cNvPr id="58" name="Group 57"/>
          <p:cNvGrpSpPr/>
          <p:nvPr/>
        </p:nvGrpSpPr>
        <p:grpSpPr>
          <a:xfrm>
            <a:off x="8408909" y="1228383"/>
            <a:ext cx="235399" cy="251506"/>
            <a:chOff x="10550987" y="2555012"/>
            <a:chExt cx="235399" cy="251506"/>
          </a:xfrm>
        </p:grpSpPr>
        <p:sp>
          <p:nvSpPr>
            <p:cNvPr id="59" name="Freeform 58"/>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60" name="Freeform 59"/>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grpSp>
        <p:nvGrpSpPr>
          <p:cNvPr id="61" name="Group 60"/>
          <p:cNvGrpSpPr/>
          <p:nvPr/>
        </p:nvGrpSpPr>
        <p:grpSpPr>
          <a:xfrm>
            <a:off x="7344910" y="2399154"/>
            <a:ext cx="235399" cy="251506"/>
            <a:chOff x="10550987" y="2555012"/>
            <a:chExt cx="235399" cy="251506"/>
          </a:xfrm>
        </p:grpSpPr>
        <p:sp>
          <p:nvSpPr>
            <p:cNvPr id="62" name="Freeform 61"/>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63" name="Freeform 62"/>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spTree>
    <p:extLst>
      <p:ext uri="{BB962C8B-B14F-4D97-AF65-F5344CB8AC3E}">
        <p14:creationId xmlns:p14="http://schemas.microsoft.com/office/powerpoint/2010/main" val="383634734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Picture 6" descr="15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4536" y="0"/>
            <a:ext cx="11508536" cy="6885305"/>
          </a:xfrm>
          <a:prstGeom prst="rect">
            <a:avLst/>
          </a:prstGeom>
        </p:spPr>
      </p:pic>
      <p:cxnSp>
        <p:nvCxnSpPr>
          <p:cNvPr id="9" name="Straight Connector 8"/>
          <p:cNvCxnSpPr/>
          <p:nvPr/>
        </p:nvCxnSpPr>
        <p:spPr>
          <a:xfrm>
            <a:off x="5125218" y="1277946"/>
            <a:ext cx="3694340"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sp>
        <p:nvSpPr>
          <p:cNvPr id="10" name="Rectangle 9"/>
          <p:cNvSpPr/>
          <p:nvPr/>
        </p:nvSpPr>
        <p:spPr>
          <a:xfrm>
            <a:off x="5122259" y="851568"/>
            <a:ext cx="3685033" cy="2190717"/>
          </a:xfrm>
          <a:prstGeom prst="rect">
            <a:avLst/>
          </a:prstGeom>
          <a:solidFill>
            <a:schemeClr val="tx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sp>
        <p:nvSpPr>
          <p:cNvPr id="11" name="Rectangle 10"/>
          <p:cNvSpPr/>
          <p:nvPr/>
        </p:nvSpPr>
        <p:spPr>
          <a:xfrm>
            <a:off x="7161372" y="851568"/>
            <a:ext cx="548640" cy="363658"/>
          </a:xfrm>
          <a:prstGeom prst="rect">
            <a:avLst/>
          </a:prstGeom>
          <a:solidFill>
            <a:srgbClr val="CC0797"/>
          </a:solidFill>
          <a:ln>
            <a:noFill/>
          </a:ln>
        </p:spPr>
        <p:txBody>
          <a:bodyPr wrap="square" rtlCol="0" anchor="ctr">
            <a:noAutofit/>
          </a:bodyPr>
          <a:lstStyle/>
          <a:p>
            <a:pPr algn="ctr" defTabSz="914400"/>
            <a:r>
              <a:rPr lang="en-US" sz="2400" dirty="0" smtClean="0">
                <a:solidFill>
                  <a:prstClr val="white"/>
                </a:solidFill>
                <a:latin typeface="Segoe Condensed"/>
                <a:cs typeface="Segoe Condensed"/>
              </a:rPr>
              <a:t>R</a:t>
            </a:r>
            <a:r>
              <a:rPr lang="en-US" sz="2400" cap="small" dirty="0" smtClean="0">
                <a:solidFill>
                  <a:prstClr val="white"/>
                </a:solidFill>
                <a:latin typeface="Segoe Condensed"/>
                <a:cs typeface="Segoe Condensed"/>
              </a:rPr>
              <a:t>1</a:t>
            </a:r>
            <a:endParaRPr lang="en-US" sz="2000" cap="small" dirty="0">
              <a:solidFill>
                <a:prstClr val="white"/>
              </a:solidFill>
              <a:latin typeface="Segoe Condensed"/>
              <a:cs typeface="Segoe Condensed"/>
            </a:endParaRPr>
          </a:p>
        </p:txBody>
      </p:sp>
      <p:sp>
        <p:nvSpPr>
          <p:cNvPr id="12" name="Rectangle 11"/>
          <p:cNvSpPr/>
          <p:nvPr/>
        </p:nvSpPr>
        <p:spPr>
          <a:xfrm>
            <a:off x="7710012" y="854044"/>
            <a:ext cx="548640" cy="363658"/>
          </a:xfrm>
          <a:prstGeom prst="rect">
            <a:avLst/>
          </a:prstGeom>
          <a:solidFill>
            <a:srgbClr val="FE9E08"/>
          </a:solidFill>
          <a:ln>
            <a:noFill/>
          </a:ln>
        </p:spPr>
        <p:txBody>
          <a:bodyPr wrap="square" rtlCol="0" anchor="ctr">
            <a:noAutofit/>
          </a:bodyPr>
          <a:lstStyle/>
          <a:p>
            <a:pPr algn="ctr" defTabSz="914400"/>
            <a:r>
              <a:rPr lang="en-US" sz="2400" dirty="0" smtClean="0">
                <a:solidFill>
                  <a:srgbClr val="FFFFFF"/>
                </a:solidFill>
                <a:latin typeface="Segoe Condensed"/>
                <a:cs typeface="Segoe Condensed"/>
              </a:rPr>
              <a:t>R2</a:t>
            </a:r>
            <a:endParaRPr lang="en-US" sz="2000" dirty="0">
              <a:solidFill>
                <a:srgbClr val="FFFFFF"/>
              </a:solidFill>
              <a:latin typeface="Segoe Condensed"/>
              <a:cs typeface="Segoe Condensed"/>
            </a:endParaRPr>
          </a:p>
        </p:txBody>
      </p:sp>
      <p:sp>
        <p:nvSpPr>
          <p:cNvPr id="13" name="Rectangle 12"/>
          <p:cNvSpPr/>
          <p:nvPr/>
        </p:nvSpPr>
        <p:spPr>
          <a:xfrm>
            <a:off x="8258652" y="854044"/>
            <a:ext cx="548640" cy="363658"/>
          </a:xfrm>
          <a:prstGeom prst="rect">
            <a:avLst/>
          </a:prstGeom>
          <a:solidFill>
            <a:srgbClr val="97CB16"/>
          </a:solidFill>
          <a:ln>
            <a:noFill/>
          </a:ln>
        </p:spPr>
        <p:txBody>
          <a:bodyPr wrap="square" rtlCol="0" anchor="ctr">
            <a:noAutofit/>
          </a:bodyPr>
          <a:lstStyle/>
          <a:p>
            <a:pPr algn="ctr" defTabSz="914400"/>
            <a:r>
              <a:rPr lang="en-US" sz="2400" dirty="0" smtClean="0">
                <a:solidFill>
                  <a:prstClr val="white"/>
                </a:solidFill>
                <a:latin typeface="Segoe Condensed"/>
                <a:cs typeface="Segoe Condensed"/>
              </a:rPr>
              <a:t>R3</a:t>
            </a:r>
            <a:endParaRPr lang="en-US" sz="2000" dirty="0">
              <a:solidFill>
                <a:prstClr val="white"/>
              </a:solidFill>
              <a:latin typeface="Segoe Condensed"/>
              <a:cs typeface="Segoe Condensed"/>
            </a:endParaRPr>
          </a:p>
        </p:txBody>
      </p:sp>
      <p:sp>
        <p:nvSpPr>
          <p:cNvPr id="15" name="Rectangle 14"/>
          <p:cNvSpPr/>
          <p:nvPr/>
        </p:nvSpPr>
        <p:spPr>
          <a:xfrm>
            <a:off x="5122259" y="354449"/>
            <a:ext cx="3685033" cy="501766"/>
          </a:xfrm>
          <a:prstGeom prst="rect">
            <a:avLst/>
          </a:prstGeom>
          <a:solidFill>
            <a:schemeClr val="tx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dirty="0" smtClean="0">
                <a:solidFill>
                  <a:prstClr val="white"/>
                </a:solidFill>
                <a:latin typeface="Segoe Condensed"/>
                <a:cs typeface="Segoe Condensed"/>
              </a:rPr>
              <a:t>Researcher Label Table</a:t>
            </a:r>
          </a:p>
        </p:txBody>
      </p:sp>
      <p:cxnSp>
        <p:nvCxnSpPr>
          <p:cNvPr id="16" name="Straight Connector 15"/>
          <p:cNvCxnSpPr/>
          <p:nvPr/>
        </p:nvCxnSpPr>
        <p:spPr>
          <a:xfrm flipH="1">
            <a:off x="5130452" y="1215226"/>
            <a:ext cx="3676840"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5122754" y="1593855"/>
            <a:ext cx="3684538"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flipH="1">
            <a:off x="5122259" y="1963103"/>
            <a:ext cx="3685033"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5125219" y="2323174"/>
            <a:ext cx="3682073"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5122259" y="2690515"/>
            <a:ext cx="3685033"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5122259" y="851568"/>
            <a:ext cx="3684401" cy="4647"/>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sp>
        <p:nvSpPr>
          <p:cNvPr id="25" name="Rectangle 24"/>
          <p:cNvSpPr/>
          <p:nvPr/>
        </p:nvSpPr>
        <p:spPr>
          <a:xfrm>
            <a:off x="5122259" y="1215226"/>
            <a:ext cx="2042071" cy="365671"/>
          </a:xfrm>
          <a:prstGeom prst="rect">
            <a:avLst/>
          </a:prstGeom>
          <a:solidFill>
            <a:srgbClr val="113F8C"/>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prstClr val="white"/>
                </a:solidFill>
                <a:latin typeface="Segoe Condensed"/>
                <a:cs typeface="Segoe Condensed"/>
              </a:rPr>
              <a:t>Object in Path</a:t>
            </a:r>
          </a:p>
        </p:txBody>
      </p:sp>
      <p:sp>
        <p:nvSpPr>
          <p:cNvPr id="26" name="Rectangle 25"/>
          <p:cNvSpPr/>
          <p:nvPr/>
        </p:nvSpPr>
        <p:spPr>
          <a:xfrm>
            <a:off x="5122259" y="1580897"/>
            <a:ext cx="2042071" cy="382206"/>
          </a:xfrm>
          <a:prstGeom prst="rect">
            <a:avLst/>
          </a:prstGeom>
          <a:solidFill>
            <a:srgbClr val="00A9E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prstClr val="white"/>
                </a:solidFill>
                <a:latin typeface="Segoe Condensed"/>
                <a:cs typeface="Segoe Condensed"/>
              </a:rPr>
              <a:t>Curb Ramp Missing</a:t>
            </a:r>
          </a:p>
        </p:txBody>
      </p:sp>
      <p:sp>
        <p:nvSpPr>
          <p:cNvPr id="27" name="Rectangle 26"/>
          <p:cNvSpPr/>
          <p:nvPr/>
        </p:nvSpPr>
        <p:spPr>
          <a:xfrm>
            <a:off x="5122259" y="1948101"/>
            <a:ext cx="2042071" cy="364728"/>
          </a:xfrm>
          <a:prstGeom prst="rect">
            <a:avLst/>
          </a:prstGeom>
          <a:solidFill>
            <a:srgbClr val="74A9CF"/>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prstClr val="white"/>
                </a:solidFill>
                <a:latin typeface="Segoe Condensed"/>
                <a:cs typeface="Segoe Condensed"/>
              </a:rPr>
              <a:t>Sidewalk Ending</a:t>
            </a:r>
          </a:p>
        </p:txBody>
      </p:sp>
      <p:sp>
        <p:nvSpPr>
          <p:cNvPr id="28" name="Rectangle 27"/>
          <p:cNvSpPr/>
          <p:nvPr/>
        </p:nvSpPr>
        <p:spPr>
          <a:xfrm>
            <a:off x="5122259" y="2312829"/>
            <a:ext cx="2042071" cy="364728"/>
          </a:xfrm>
          <a:prstGeom prst="rect">
            <a:avLst/>
          </a:prstGeom>
          <a:solidFill>
            <a:srgbClr val="BDC9E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prstClr val="black">
                    <a:lumMod val="85000"/>
                    <a:lumOff val="15000"/>
                  </a:prstClr>
                </a:solidFill>
                <a:latin typeface="Segoe Condensed"/>
                <a:cs typeface="Segoe Condensed"/>
              </a:rPr>
              <a:t>Surface Problem</a:t>
            </a:r>
          </a:p>
        </p:txBody>
      </p:sp>
      <p:sp>
        <p:nvSpPr>
          <p:cNvPr id="29" name="Rectangle 28"/>
          <p:cNvSpPr/>
          <p:nvPr/>
        </p:nvSpPr>
        <p:spPr>
          <a:xfrm>
            <a:off x="5122259" y="2677557"/>
            <a:ext cx="2042071" cy="36472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srgbClr val="262626"/>
                </a:solidFill>
                <a:latin typeface="Segoe Condensed"/>
                <a:cs typeface="Segoe Condensed"/>
              </a:rPr>
              <a:t>Other</a:t>
            </a:r>
          </a:p>
        </p:txBody>
      </p:sp>
      <p:grpSp>
        <p:nvGrpSpPr>
          <p:cNvPr id="30" name="Group 29"/>
          <p:cNvGrpSpPr/>
          <p:nvPr/>
        </p:nvGrpSpPr>
        <p:grpSpPr>
          <a:xfrm>
            <a:off x="7273923" y="1663324"/>
            <a:ext cx="235399" cy="251506"/>
            <a:chOff x="10550987" y="2555012"/>
            <a:chExt cx="235399" cy="251506"/>
          </a:xfrm>
        </p:grpSpPr>
        <p:sp>
          <p:nvSpPr>
            <p:cNvPr id="31" name="Freeform 30"/>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32" name="Freeform 31"/>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grpSp>
        <p:nvGrpSpPr>
          <p:cNvPr id="33" name="Group 32"/>
          <p:cNvGrpSpPr/>
          <p:nvPr/>
        </p:nvGrpSpPr>
        <p:grpSpPr>
          <a:xfrm>
            <a:off x="7872612" y="1632746"/>
            <a:ext cx="235399" cy="251506"/>
            <a:chOff x="10550987" y="2555012"/>
            <a:chExt cx="235399" cy="251506"/>
          </a:xfrm>
        </p:grpSpPr>
        <p:sp>
          <p:nvSpPr>
            <p:cNvPr id="34" name="Freeform 33"/>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35" name="Freeform 34"/>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grpSp>
        <p:nvGrpSpPr>
          <p:cNvPr id="36" name="Group 35"/>
          <p:cNvGrpSpPr/>
          <p:nvPr/>
        </p:nvGrpSpPr>
        <p:grpSpPr>
          <a:xfrm>
            <a:off x="8408909" y="1632746"/>
            <a:ext cx="235399" cy="251506"/>
            <a:chOff x="10550987" y="2555012"/>
            <a:chExt cx="235399" cy="251506"/>
          </a:xfrm>
        </p:grpSpPr>
        <p:sp>
          <p:nvSpPr>
            <p:cNvPr id="37" name="Freeform 36"/>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38" name="Freeform 37"/>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spTree>
    <p:extLst>
      <p:ext uri="{BB962C8B-B14F-4D97-AF65-F5344CB8AC3E}">
        <p14:creationId xmlns:p14="http://schemas.microsoft.com/office/powerpoint/2010/main" val="268788517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4" name="Picture 23" descr="16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13472" y="0"/>
            <a:ext cx="11457472" cy="6858000"/>
          </a:xfrm>
          <a:prstGeom prst="rect">
            <a:avLst/>
          </a:prstGeom>
        </p:spPr>
      </p:pic>
      <p:cxnSp>
        <p:nvCxnSpPr>
          <p:cNvPr id="7" name="Straight Connector 6"/>
          <p:cNvCxnSpPr/>
          <p:nvPr/>
        </p:nvCxnSpPr>
        <p:spPr>
          <a:xfrm>
            <a:off x="5125218" y="1277946"/>
            <a:ext cx="3694340"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sp>
        <p:nvSpPr>
          <p:cNvPr id="9" name="Rectangle 8"/>
          <p:cNvSpPr/>
          <p:nvPr/>
        </p:nvSpPr>
        <p:spPr>
          <a:xfrm>
            <a:off x="5122259" y="851568"/>
            <a:ext cx="3685033" cy="2190717"/>
          </a:xfrm>
          <a:prstGeom prst="rect">
            <a:avLst/>
          </a:prstGeom>
          <a:solidFill>
            <a:schemeClr val="tx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sp>
        <p:nvSpPr>
          <p:cNvPr id="10" name="Rectangle 9"/>
          <p:cNvSpPr/>
          <p:nvPr/>
        </p:nvSpPr>
        <p:spPr>
          <a:xfrm>
            <a:off x="7161372" y="851568"/>
            <a:ext cx="548640" cy="363658"/>
          </a:xfrm>
          <a:prstGeom prst="rect">
            <a:avLst/>
          </a:prstGeom>
          <a:solidFill>
            <a:srgbClr val="CC0797"/>
          </a:solidFill>
          <a:ln>
            <a:noFill/>
          </a:ln>
        </p:spPr>
        <p:txBody>
          <a:bodyPr wrap="square" rtlCol="0" anchor="ctr">
            <a:noAutofit/>
          </a:bodyPr>
          <a:lstStyle/>
          <a:p>
            <a:pPr algn="ctr" defTabSz="914400"/>
            <a:r>
              <a:rPr lang="en-US" sz="2400" dirty="0" smtClean="0">
                <a:solidFill>
                  <a:prstClr val="white"/>
                </a:solidFill>
                <a:latin typeface="Segoe Condensed"/>
                <a:cs typeface="Segoe Condensed"/>
              </a:rPr>
              <a:t>R</a:t>
            </a:r>
            <a:r>
              <a:rPr lang="en-US" sz="2400" cap="small" dirty="0" smtClean="0">
                <a:solidFill>
                  <a:prstClr val="white"/>
                </a:solidFill>
                <a:latin typeface="Segoe Condensed"/>
                <a:cs typeface="Segoe Condensed"/>
              </a:rPr>
              <a:t>1</a:t>
            </a:r>
            <a:endParaRPr lang="en-US" sz="2000" cap="small" dirty="0">
              <a:solidFill>
                <a:prstClr val="white"/>
              </a:solidFill>
              <a:latin typeface="Segoe Condensed"/>
              <a:cs typeface="Segoe Condensed"/>
            </a:endParaRPr>
          </a:p>
        </p:txBody>
      </p:sp>
      <p:sp>
        <p:nvSpPr>
          <p:cNvPr id="11" name="Rectangle 10"/>
          <p:cNvSpPr/>
          <p:nvPr/>
        </p:nvSpPr>
        <p:spPr>
          <a:xfrm>
            <a:off x="7710012" y="854044"/>
            <a:ext cx="548640" cy="363658"/>
          </a:xfrm>
          <a:prstGeom prst="rect">
            <a:avLst/>
          </a:prstGeom>
          <a:solidFill>
            <a:srgbClr val="FE9E08"/>
          </a:solidFill>
          <a:ln>
            <a:noFill/>
          </a:ln>
        </p:spPr>
        <p:txBody>
          <a:bodyPr wrap="square" rtlCol="0" anchor="ctr">
            <a:noAutofit/>
          </a:bodyPr>
          <a:lstStyle/>
          <a:p>
            <a:pPr algn="ctr" defTabSz="914400"/>
            <a:r>
              <a:rPr lang="en-US" sz="2400" dirty="0" smtClean="0">
                <a:solidFill>
                  <a:srgbClr val="FFFFFF"/>
                </a:solidFill>
                <a:latin typeface="Segoe Condensed"/>
                <a:cs typeface="Segoe Condensed"/>
              </a:rPr>
              <a:t>R2</a:t>
            </a:r>
            <a:endParaRPr lang="en-US" sz="2000" dirty="0">
              <a:solidFill>
                <a:srgbClr val="FFFFFF"/>
              </a:solidFill>
              <a:latin typeface="Segoe Condensed"/>
              <a:cs typeface="Segoe Condensed"/>
            </a:endParaRPr>
          </a:p>
        </p:txBody>
      </p:sp>
      <p:sp>
        <p:nvSpPr>
          <p:cNvPr id="12" name="Rectangle 11"/>
          <p:cNvSpPr/>
          <p:nvPr/>
        </p:nvSpPr>
        <p:spPr>
          <a:xfrm>
            <a:off x="8258652" y="854044"/>
            <a:ext cx="548640" cy="363658"/>
          </a:xfrm>
          <a:prstGeom prst="rect">
            <a:avLst/>
          </a:prstGeom>
          <a:solidFill>
            <a:srgbClr val="97CB16"/>
          </a:solidFill>
          <a:ln>
            <a:noFill/>
          </a:ln>
        </p:spPr>
        <p:txBody>
          <a:bodyPr wrap="square" rtlCol="0" anchor="ctr">
            <a:noAutofit/>
          </a:bodyPr>
          <a:lstStyle/>
          <a:p>
            <a:pPr algn="ctr" defTabSz="914400"/>
            <a:r>
              <a:rPr lang="en-US" sz="2400" dirty="0" smtClean="0">
                <a:solidFill>
                  <a:prstClr val="white"/>
                </a:solidFill>
                <a:latin typeface="Segoe Condensed"/>
                <a:cs typeface="Segoe Condensed"/>
              </a:rPr>
              <a:t>R3</a:t>
            </a:r>
            <a:endParaRPr lang="en-US" sz="2000" dirty="0">
              <a:solidFill>
                <a:prstClr val="white"/>
              </a:solidFill>
              <a:latin typeface="Segoe Condensed"/>
              <a:cs typeface="Segoe Condensed"/>
            </a:endParaRPr>
          </a:p>
        </p:txBody>
      </p:sp>
      <p:sp>
        <p:nvSpPr>
          <p:cNvPr id="13" name="Rectangle 12"/>
          <p:cNvSpPr/>
          <p:nvPr/>
        </p:nvSpPr>
        <p:spPr>
          <a:xfrm>
            <a:off x="5122259" y="354449"/>
            <a:ext cx="3685033" cy="501766"/>
          </a:xfrm>
          <a:prstGeom prst="rect">
            <a:avLst/>
          </a:prstGeom>
          <a:solidFill>
            <a:schemeClr val="tx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dirty="0" smtClean="0">
                <a:solidFill>
                  <a:prstClr val="white"/>
                </a:solidFill>
                <a:latin typeface="Segoe Condensed"/>
                <a:cs typeface="Segoe Condensed"/>
              </a:rPr>
              <a:t>Researcher Label Table</a:t>
            </a:r>
          </a:p>
        </p:txBody>
      </p:sp>
      <p:cxnSp>
        <p:nvCxnSpPr>
          <p:cNvPr id="15" name="Straight Connector 14"/>
          <p:cNvCxnSpPr/>
          <p:nvPr/>
        </p:nvCxnSpPr>
        <p:spPr>
          <a:xfrm flipH="1">
            <a:off x="5130452" y="1215226"/>
            <a:ext cx="3676840"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flipH="1">
            <a:off x="5122754" y="1593855"/>
            <a:ext cx="3684538"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5122259" y="1963103"/>
            <a:ext cx="3685033"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flipH="1">
            <a:off x="5125219" y="2323174"/>
            <a:ext cx="3682073"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5122259" y="2690515"/>
            <a:ext cx="3685033"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5122259" y="851568"/>
            <a:ext cx="3684401" cy="4647"/>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sp>
        <p:nvSpPr>
          <p:cNvPr id="23" name="Rectangle 22"/>
          <p:cNvSpPr/>
          <p:nvPr/>
        </p:nvSpPr>
        <p:spPr>
          <a:xfrm>
            <a:off x="5122259" y="1215226"/>
            <a:ext cx="2042071" cy="365671"/>
          </a:xfrm>
          <a:prstGeom prst="rect">
            <a:avLst/>
          </a:prstGeom>
          <a:solidFill>
            <a:srgbClr val="113F8C"/>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prstClr val="white"/>
                </a:solidFill>
                <a:latin typeface="Segoe Condensed"/>
                <a:cs typeface="Segoe Condensed"/>
              </a:rPr>
              <a:t>Object in Path</a:t>
            </a:r>
          </a:p>
        </p:txBody>
      </p:sp>
      <p:sp>
        <p:nvSpPr>
          <p:cNvPr id="25" name="Rectangle 24"/>
          <p:cNvSpPr/>
          <p:nvPr/>
        </p:nvSpPr>
        <p:spPr>
          <a:xfrm>
            <a:off x="5122259" y="1580897"/>
            <a:ext cx="2042071" cy="382206"/>
          </a:xfrm>
          <a:prstGeom prst="rect">
            <a:avLst/>
          </a:prstGeom>
          <a:solidFill>
            <a:srgbClr val="00A9E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prstClr val="white"/>
                </a:solidFill>
                <a:latin typeface="Segoe Condensed"/>
                <a:cs typeface="Segoe Condensed"/>
              </a:rPr>
              <a:t>Curb Ramp Missing</a:t>
            </a:r>
          </a:p>
        </p:txBody>
      </p:sp>
      <p:sp>
        <p:nvSpPr>
          <p:cNvPr id="26" name="Rectangle 25"/>
          <p:cNvSpPr/>
          <p:nvPr/>
        </p:nvSpPr>
        <p:spPr>
          <a:xfrm>
            <a:off x="5122259" y="1948101"/>
            <a:ext cx="2042071" cy="364728"/>
          </a:xfrm>
          <a:prstGeom prst="rect">
            <a:avLst/>
          </a:prstGeom>
          <a:solidFill>
            <a:srgbClr val="74A9CF"/>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prstClr val="white"/>
                </a:solidFill>
                <a:latin typeface="Segoe Condensed"/>
                <a:cs typeface="Segoe Condensed"/>
              </a:rPr>
              <a:t>Sidewalk Ending</a:t>
            </a:r>
          </a:p>
        </p:txBody>
      </p:sp>
      <p:sp>
        <p:nvSpPr>
          <p:cNvPr id="27" name="Rectangle 26"/>
          <p:cNvSpPr/>
          <p:nvPr/>
        </p:nvSpPr>
        <p:spPr>
          <a:xfrm>
            <a:off x="5122259" y="2312829"/>
            <a:ext cx="2042071" cy="364728"/>
          </a:xfrm>
          <a:prstGeom prst="rect">
            <a:avLst/>
          </a:prstGeom>
          <a:solidFill>
            <a:srgbClr val="BDC9E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prstClr val="black">
                    <a:lumMod val="85000"/>
                    <a:lumOff val="15000"/>
                  </a:prstClr>
                </a:solidFill>
                <a:latin typeface="Segoe Condensed"/>
                <a:cs typeface="Segoe Condensed"/>
              </a:rPr>
              <a:t>Surface Problem</a:t>
            </a:r>
          </a:p>
        </p:txBody>
      </p:sp>
      <p:sp>
        <p:nvSpPr>
          <p:cNvPr id="28" name="Rectangle 27"/>
          <p:cNvSpPr/>
          <p:nvPr/>
        </p:nvSpPr>
        <p:spPr>
          <a:xfrm>
            <a:off x="5122259" y="2677557"/>
            <a:ext cx="2042071" cy="36472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srgbClr val="262626"/>
                </a:solidFill>
                <a:latin typeface="Segoe Condensed"/>
                <a:cs typeface="Segoe Condensed"/>
              </a:rPr>
              <a:t>Other</a:t>
            </a:r>
          </a:p>
        </p:txBody>
      </p:sp>
      <p:grpSp>
        <p:nvGrpSpPr>
          <p:cNvPr id="29" name="Group 28"/>
          <p:cNvGrpSpPr/>
          <p:nvPr/>
        </p:nvGrpSpPr>
        <p:grpSpPr>
          <a:xfrm>
            <a:off x="7339024" y="2009589"/>
            <a:ext cx="235399" cy="251506"/>
            <a:chOff x="10550987" y="2555012"/>
            <a:chExt cx="235399" cy="251506"/>
          </a:xfrm>
        </p:grpSpPr>
        <p:sp>
          <p:nvSpPr>
            <p:cNvPr id="30" name="Freeform 29"/>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31" name="Freeform 30"/>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grpSp>
        <p:nvGrpSpPr>
          <p:cNvPr id="32" name="Group 31"/>
          <p:cNvGrpSpPr/>
          <p:nvPr/>
        </p:nvGrpSpPr>
        <p:grpSpPr>
          <a:xfrm>
            <a:off x="7819605" y="2001980"/>
            <a:ext cx="235399" cy="251506"/>
            <a:chOff x="10550987" y="2555012"/>
            <a:chExt cx="235399" cy="251506"/>
          </a:xfrm>
        </p:grpSpPr>
        <p:sp>
          <p:nvSpPr>
            <p:cNvPr id="33" name="Freeform 32"/>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34" name="Freeform 33"/>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grpSp>
        <p:nvGrpSpPr>
          <p:cNvPr id="35" name="Group 34"/>
          <p:cNvGrpSpPr/>
          <p:nvPr/>
        </p:nvGrpSpPr>
        <p:grpSpPr>
          <a:xfrm>
            <a:off x="8381299" y="1976909"/>
            <a:ext cx="235399" cy="251506"/>
            <a:chOff x="10550987" y="2555012"/>
            <a:chExt cx="235399" cy="251506"/>
          </a:xfrm>
        </p:grpSpPr>
        <p:sp>
          <p:nvSpPr>
            <p:cNvPr id="36" name="Freeform 35"/>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37" name="Freeform 36"/>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spTree>
    <p:extLst>
      <p:ext uri="{BB962C8B-B14F-4D97-AF65-F5344CB8AC3E}">
        <p14:creationId xmlns:p14="http://schemas.microsoft.com/office/powerpoint/2010/main" val="227121043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Picture 6" descr="09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199" y="239312"/>
            <a:ext cx="1828800" cy="1096226"/>
          </a:xfrm>
          <a:prstGeom prst="rect">
            <a:avLst/>
          </a:prstGeom>
        </p:spPr>
      </p:pic>
      <p:pic>
        <p:nvPicPr>
          <p:cNvPr id="8" name="Picture 7" descr="083.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59996" y="239835"/>
            <a:ext cx="1828800" cy="1095703"/>
          </a:xfrm>
          <a:prstGeom prst="rect">
            <a:avLst/>
          </a:prstGeom>
        </p:spPr>
      </p:pic>
      <p:pic>
        <p:nvPicPr>
          <p:cNvPr id="10" name="Picture 9" descr="089.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41581" y="239835"/>
            <a:ext cx="1828800" cy="1094131"/>
          </a:xfrm>
          <a:prstGeom prst="rect">
            <a:avLst/>
          </a:prstGeom>
        </p:spPr>
      </p:pic>
      <p:pic>
        <p:nvPicPr>
          <p:cNvPr id="11" name="Picture 10" descr="106.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7199" y="5408568"/>
            <a:ext cx="1828800" cy="1089386"/>
          </a:xfrm>
          <a:prstGeom prst="rect">
            <a:avLst/>
          </a:prstGeom>
        </p:spPr>
      </p:pic>
      <p:pic>
        <p:nvPicPr>
          <p:cNvPr id="12" name="Picture 11" descr="117.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59996" y="2824201"/>
            <a:ext cx="1828800" cy="1099911"/>
          </a:xfrm>
          <a:prstGeom prst="rect">
            <a:avLst/>
          </a:prstGeom>
        </p:spPr>
      </p:pic>
      <p:pic>
        <p:nvPicPr>
          <p:cNvPr id="13" name="Picture 12" descr="118.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67199" y="4117170"/>
            <a:ext cx="1828800" cy="1094131"/>
          </a:xfrm>
          <a:prstGeom prst="rect">
            <a:avLst/>
          </a:prstGeom>
        </p:spPr>
      </p:pic>
      <p:pic>
        <p:nvPicPr>
          <p:cNvPr id="14" name="Picture 13" descr="124.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87191" y="1532804"/>
            <a:ext cx="1828800" cy="1096755"/>
          </a:xfrm>
          <a:prstGeom prst="rect">
            <a:avLst/>
          </a:prstGeom>
        </p:spPr>
      </p:pic>
      <p:pic>
        <p:nvPicPr>
          <p:cNvPr id="15" name="Picture 14" descr="125.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67199" y="1532804"/>
            <a:ext cx="1828800" cy="1094131"/>
          </a:xfrm>
          <a:prstGeom prst="rect">
            <a:avLst/>
          </a:prstGeom>
        </p:spPr>
      </p:pic>
      <p:pic>
        <p:nvPicPr>
          <p:cNvPr id="16" name="Picture 15" descr="128.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614386" y="1532804"/>
            <a:ext cx="1828800" cy="1096233"/>
          </a:xfrm>
          <a:prstGeom prst="rect">
            <a:avLst/>
          </a:prstGeom>
        </p:spPr>
      </p:pic>
      <p:pic>
        <p:nvPicPr>
          <p:cNvPr id="17" name="Picture 16" descr="129.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541581" y="1532804"/>
            <a:ext cx="1828800" cy="1089386"/>
          </a:xfrm>
          <a:prstGeom prst="rect">
            <a:avLst/>
          </a:prstGeom>
        </p:spPr>
      </p:pic>
      <p:pic>
        <p:nvPicPr>
          <p:cNvPr id="18" name="Picture 17" descr="130.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541581" y="2834681"/>
            <a:ext cx="1828800" cy="1092564"/>
          </a:xfrm>
          <a:prstGeom prst="rect">
            <a:avLst/>
          </a:prstGeom>
        </p:spPr>
      </p:pic>
      <p:pic>
        <p:nvPicPr>
          <p:cNvPr id="19" name="Picture 18" descr="132.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614386" y="239835"/>
            <a:ext cx="1828800" cy="1094131"/>
          </a:xfrm>
          <a:prstGeom prst="rect">
            <a:avLst/>
          </a:prstGeom>
        </p:spPr>
      </p:pic>
      <p:pic>
        <p:nvPicPr>
          <p:cNvPr id="20" name="Picture 19" descr="135.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759996" y="4117170"/>
            <a:ext cx="1828800" cy="1089944"/>
          </a:xfrm>
          <a:prstGeom prst="rect">
            <a:avLst/>
          </a:prstGeom>
        </p:spPr>
      </p:pic>
      <p:pic>
        <p:nvPicPr>
          <p:cNvPr id="21" name="Picture 20" descr="147.png"/>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614386" y="2824201"/>
            <a:ext cx="1828800" cy="1103044"/>
          </a:xfrm>
          <a:prstGeom prst="rect">
            <a:avLst/>
          </a:prstGeom>
        </p:spPr>
      </p:pic>
      <p:pic>
        <p:nvPicPr>
          <p:cNvPr id="22" name="Picture 21" descr="154.png"/>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687191" y="2824201"/>
            <a:ext cx="1828800" cy="1094131"/>
          </a:xfrm>
          <a:prstGeom prst="rect">
            <a:avLst/>
          </a:prstGeom>
        </p:spPr>
      </p:pic>
      <p:pic>
        <p:nvPicPr>
          <p:cNvPr id="23" name="Picture 22" descr="163.png"/>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67199" y="2824201"/>
            <a:ext cx="1828800" cy="1095703"/>
          </a:xfrm>
          <a:prstGeom prst="rect">
            <a:avLst/>
          </a:prstGeom>
        </p:spPr>
      </p:pic>
      <p:pic>
        <p:nvPicPr>
          <p:cNvPr id="24" name="Picture 23" descr="169.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759996" y="1532804"/>
            <a:ext cx="1828800" cy="1094649"/>
          </a:xfrm>
          <a:prstGeom prst="rect">
            <a:avLst/>
          </a:prstGeom>
        </p:spPr>
      </p:pic>
      <p:pic>
        <p:nvPicPr>
          <p:cNvPr id="26" name="Picture 25" descr="289.pn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7541581" y="4117170"/>
            <a:ext cx="1828800" cy="1099911"/>
          </a:xfrm>
          <a:prstGeom prst="rect">
            <a:avLst/>
          </a:prstGeom>
        </p:spPr>
      </p:pic>
      <p:pic>
        <p:nvPicPr>
          <p:cNvPr id="27" name="Picture 26" descr="293.png"/>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5614386" y="4117170"/>
            <a:ext cx="1828800" cy="1088884"/>
          </a:xfrm>
          <a:prstGeom prst="rect">
            <a:avLst/>
          </a:prstGeom>
        </p:spPr>
      </p:pic>
      <p:pic>
        <p:nvPicPr>
          <p:cNvPr id="28" name="Picture 27" descr="295.png"/>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3687191" y="4117170"/>
            <a:ext cx="1828800" cy="1084704"/>
          </a:xfrm>
          <a:prstGeom prst="rect">
            <a:avLst/>
          </a:prstGeom>
        </p:spPr>
      </p:pic>
      <p:pic>
        <p:nvPicPr>
          <p:cNvPr id="29" name="Picture 28" descr="297.png"/>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7541581" y="5408568"/>
            <a:ext cx="1828800" cy="1082084"/>
          </a:xfrm>
          <a:prstGeom prst="rect">
            <a:avLst/>
          </a:prstGeom>
        </p:spPr>
      </p:pic>
      <p:pic>
        <p:nvPicPr>
          <p:cNvPr id="30" name="Picture 29" descr="298.png"/>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3687191" y="5408568"/>
            <a:ext cx="1828800" cy="1090448"/>
          </a:xfrm>
          <a:prstGeom prst="rect">
            <a:avLst/>
          </a:prstGeom>
        </p:spPr>
      </p:pic>
      <p:pic>
        <p:nvPicPr>
          <p:cNvPr id="31" name="Picture 30" descr="299.png"/>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5614386" y="5408568"/>
            <a:ext cx="1828800" cy="1086260"/>
          </a:xfrm>
          <a:prstGeom prst="rect">
            <a:avLst/>
          </a:prstGeom>
        </p:spPr>
      </p:pic>
      <p:pic>
        <p:nvPicPr>
          <p:cNvPr id="32" name="Picture 31" descr="301.png"/>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1759996" y="5408568"/>
            <a:ext cx="1828800" cy="1102543"/>
          </a:xfrm>
          <a:prstGeom prst="rect">
            <a:avLst/>
          </a:prstGeom>
        </p:spPr>
      </p:pic>
      <p:pic>
        <p:nvPicPr>
          <p:cNvPr id="33" name="Picture 32" descr="280.png"/>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3687191" y="234556"/>
            <a:ext cx="1828800" cy="1099410"/>
          </a:xfrm>
          <a:prstGeom prst="rect">
            <a:avLst/>
          </a:prstGeom>
        </p:spPr>
      </p:pic>
      <p:sp>
        <p:nvSpPr>
          <p:cNvPr id="2" name="Rectangle 1"/>
          <p:cNvSpPr/>
          <p:nvPr/>
        </p:nvSpPr>
        <p:spPr>
          <a:xfrm>
            <a:off x="0" y="0"/>
            <a:ext cx="9144000" cy="6858000"/>
          </a:xfrm>
          <a:prstGeom prst="rect">
            <a:avLst/>
          </a:prstGeom>
          <a:solidFill>
            <a:schemeClr val="tx1">
              <a:alpha val="8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0" tIns="45720" rIns="914400" bIns="45720" numCol="1" spcCol="0" rtlCol="0" fromWordArt="0" anchor="ctr" anchorCtr="0" forceAA="0" compatLnSpc="1">
            <a:prstTxWarp prst="textNoShape">
              <a:avLst/>
            </a:prstTxWarp>
            <a:noAutofit/>
          </a:bodyPr>
          <a:lstStyle/>
          <a:p>
            <a:r>
              <a:rPr lang="en-US" sz="2800" dirty="0">
                <a:solidFill>
                  <a:prstClr val="white"/>
                </a:solidFill>
                <a:latin typeface="Segoe UI Light"/>
                <a:cs typeface="Segoe UI Light"/>
              </a:rPr>
              <a:t>We observed </a:t>
            </a:r>
            <a:r>
              <a:rPr lang="en-US" sz="2800" dirty="0">
                <a:solidFill>
                  <a:prstClr val="white"/>
                </a:solidFill>
                <a:latin typeface="Segoe UI Semibold"/>
                <a:cs typeface="Segoe UI Semibold"/>
              </a:rPr>
              <a:t>moderate to substantial agreement </a:t>
            </a:r>
            <a:r>
              <a:rPr lang="en-US" sz="2800" dirty="0">
                <a:solidFill>
                  <a:prstClr val="white"/>
                </a:solidFill>
                <a:latin typeface="Segoe UI Light"/>
                <a:cs typeface="Segoe UI Light"/>
              </a:rPr>
              <a:t>between researchers</a:t>
            </a:r>
          </a:p>
          <a:p>
            <a:endParaRPr lang="en-US" sz="2800" dirty="0">
              <a:solidFill>
                <a:prstClr val="white"/>
              </a:solidFill>
              <a:latin typeface="Segoe UI Light"/>
              <a:cs typeface="Segoe UI Light"/>
            </a:endParaRPr>
          </a:p>
          <a:p>
            <a:r>
              <a:rPr lang="en-US" sz="2800" dirty="0" smtClean="0">
                <a:solidFill>
                  <a:prstClr val="white"/>
                </a:solidFill>
                <a:latin typeface="Segoe UI Light"/>
                <a:cs typeface="Segoe UI Light"/>
              </a:rPr>
              <a:t>Researchers have </a:t>
            </a:r>
            <a:r>
              <a:rPr lang="en-US" sz="2800" dirty="0">
                <a:solidFill>
                  <a:prstClr val="white"/>
                </a:solidFill>
                <a:latin typeface="Segoe UI Semibold"/>
                <a:cs typeface="Segoe UI Semibold"/>
              </a:rPr>
              <a:t>c</a:t>
            </a:r>
            <a:r>
              <a:rPr lang="en-US" sz="2800" dirty="0" smtClean="0">
                <a:solidFill>
                  <a:prstClr val="white"/>
                </a:solidFill>
                <a:latin typeface="Segoe UI Semibold"/>
                <a:cs typeface="Segoe UI Semibold"/>
              </a:rPr>
              <a:t>onsistent </a:t>
            </a:r>
            <a:r>
              <a:rPr lang="en-US" sz="2800" dirty="0">
                <a:solidFill>
                  <a:prstClr val="white"/>
                </a:solidFill>
                <a:latin typeface="Segoe UI Semibold"/>
                <a:cs typeface="Segoe UI Semibold"/>
              </a:rPr>
              <a:t>perspective </a:t>
            </a:r>
            <a:r>
              <a:rPr lang="en-US" sz="2800" dirty="0">
                <a:solidFill>
                  <a:prstClr val="white"/>
                </a:solidFill>
                <a:latin typeface="Segoe UI Light"/>
                <a:cs typeface="Segoe UI Light"/>
              </a:rPr>
              <a:t>towards what constitutes sidewalk </a:t>
            </a:r>
            <a:r>
              <a:rPr lang="en-US" sz="2800" dirty="0" smtClean="0">
                <a:solidFill>
                  <a:prstClr val="white"/>
                </a:solidFill>
                <a:latin typeface="Segoe UI Light"/>
                <a:cs typeface="Segoe UI Light"/>
              </a:rPr>
              <a:t/>
            </a:r>
            <a:br>
              <a:rPr lang="en-US" sz="2800" dirty="0" smtClean="0">
                <a:solidFill>
                  <a:prstClr val="white"/>
                </a:solidFill>
                <a:latin typeface="Segoe UI Light"/>
                <a:cs typeface="Segoe UI Light"/>
              </a:rPr>
            </a:br>
            <a:r>
              <a:rPr lang="en-US" sz="2800" dirty="0" smtClean="0">
                <a:solidFill>
                  <a:prstClr val="white"/>
                </a:solidFill>
                <a:latin typeface="Segoe UI Light"/>
                <a:cs typeface="Segoe UI Light"/>
              </a:rPr>
              <a:t>accessibility </a:t>
            </a:r>
            <a:r>
              <a:rPr lang="en-US" sz="2800" dirty="0">
                <a:solidFill>
                  <a:prstClr val="white"/>
                </a:solidFill>
                <a:latin typeface="Segoe UI Light"/>
                <a:cs typeface="Segoe UI Light"/>
              </a:rPr>
              <a:t>problems</a:t>
            </a:r>
          </a:p>
          <a:p>
            <a:endParaRPr lang="en-US" sz="2800" dirty="0" smtClean="0">
              <a:solidFill>
                <a:prstClr val="white"/>
              </a:solidFill>
              <a:latin typeface="Segoe UI Light"/>
              <a:cs typeface="Segoe UI Light"/>
            </a:endParaRPr>
          </a:p>
        </p:txBody>
      </p:sp>
      <p:sp>
        <p:nvSpPr>
          <p:cNvPr id="4" name="TextBox 3"/>
          <p:cNvSpPr txBox="1"/>
          <p:nvPr/>
        </p:nvSpPr>
        <p:spPr>
          <a:xfrm>
            <a:off x="860189" y="734621"/>
            <a:ext cx="1602823" cy="707886"/>
          </a:xfrm>
          <a:prstGeom prst="rect">
            <a:avLst/>
          </a:prstGeom>
          <a:noFill/>
        </p:spPr>
        <p:txBody>
          <a:bodyPr wrap="none" rtlCol="0">
            <a:spAutoFit/>
          </a:bodyPr>
          <a:lstStyle/>
          <a:p>
            <a:r>
              <a:rPr lang="en-US" sz="4000" dirty="0" smtClean="0">
                <a:solidFill>
                  <a:schemeClr val="bg1"/>
                </a:solidFill>
                <a:latin typeface="Segoe UI Semibold"/>
                <a:cs typeface="Segoe UI Semibold"/>
              </a:rPr>
              <a:t>Result</a:t>
            </a:r>
          </a:p>
        </p:txBody>
      </p:sp>
      <p:sp>
        <p:nvSpPr>
          <p:cNvPr id="34" name="Freeform 33"/>
          <p:cNvSpPr/>
          <p:nvPr/>
        </p:nvSpPr>
        <p:spPr>
          <a:xfrm>
            <a:off x="2511258" y="4732452"/>
            <a:ext cx="434580" cy="770238"/>
          </a:xfrm>
          <a:custGeom>
            <a:avLst/>
            <a:gdLst>
              <a:gd name="connsiteX0" fmla="*/ 1077539 w 1077539"/>
              <a:gd name="connsiteY0" fmla="*/ 1040828 h 1094078"/>
              <a:gd name="connsiteX1" fmla="*/ 724744 w 1077539"/>
              <a:gd name="connsiteY1" fmla="*/ 970264 h 1094078"/>
              <a:gd name="connsiteX2" fmla="*/ 565986 w 1077539"/>
              <a:gd name="connsiteY2" fmla="*/ 917340 h 1094078"/>
              <a:gd name="connsiteX3" fmla="*/ 495427 w 1077539"/>
              <a:gd name="connsiteY3" fmla="*/ 864417 h 1094078"/>
              <a:gd name="connsiteX4" fmla="*/ 336670 w 1077539"/>
              <a:gd name="connsiteY4" fmla="*/ 758570 h 1094078"/>
              <a:gd name="connsiteX5" fmla="*/ 283751 w 1077539"/>
              <a:gd name="connsiteY5" fmla="*/ 705646 h 1094078"/>
              <a:gd name="connsiteX6" fmla="*/ 248471 w 1077539"/>
              <a:gd name="connsiteY6" fmla="*/ 635082 h 1094078"/>
              <a:gd name="connsiteX7" fmla="*/ 230831 w 1077539"/>
              <a:gd name="connsiteY7" fmla="*/ 564517 h 1094078"/>
              <a:gd name="connsiteX8" fmla="*/ 213192 w 1077539"/>
              <a:gd name="connsiteY8" fmla="*/ 511593 h 1094078"/>
              <a:gd name="connsiteX9" fmla="*/ 177912 w 1077539"/>
              <a:gd name="connsiteY9" fmla="*/ 35282 h 1094078"/>
              <a:gd name="connsiteX10" fmla="*/ 107353 w 1077539"/>
              <a:gd name="connsiteY10" fmla="*/ 141129 h 1094078"/>
              <a:gd name="connsiteX11" fmla="*/ 89713 w 1077539"/>
              <a:gd name="connsiteY11" fmla="*/ 194053 h 1094078"/>
              <a:gd name="connsiteX12" fmla="*/ 36794 w 1077539"/>
              <a:gd name="connsiteY12" fmla="*/ 246976 h 1094078"/>
              <a:gd name="connsiteX13" fmla="*/ 1515 w 1077539"/>
              <a:gd name="connsiteY13" fmla="*/ 352823 h 1094078"/>
              <a:gd name="connsiteX14" fmla="*/ 19154 w 1077539"/>
              <a:gd name="connsiteY14" fmla="*/ 299900 h 1094078"/>
              <a:gd name="connsiteX15" fmla="*/ 72074 w 1077539"/>
              <a:gd name="connsiteY15" fmla="*/ 229335 h 1094078"/>
              <a:gd name="connsiteX16" fmla="*/ 142633 w 1077539"/>
              <a:gd name="connsiteY16" fmla="*/ 123488 h 1094078"/>
              <a:gd name="connsiteX17" fmla="*/ 160272 w 1077539"/>
              <a:gd name="connsiteY17" fmla="*/ 52923 h 1094078"/>
              <a:gd name="connsiteX18" fmla="*/ 195552 w 1077539"/>
              <a:gd name="connsiteY18" fmla="*/ 17641 h 1094078"/>
              <a:gd name="connsiteX19" fmla="*/ 230831 w 1077539"/>
              <a:gd name="connsiteY19" fmla="*/ 70564 h 1094078"/>
              <a:gd name="connsiteX20" fmla="*/ 371949 w 1077539"/>
              <a:gd name="connsiteY20" fmla="*/ 176411 h 1094078"/>
              <a:gd name="connsiteX21" fmla="*/ 477788 w 1077539"/>
              <a:gd name="connsiteY21" fmla="*/ 229335 h 1094078"/>
              <a:gd name="connsiteX22" fmla="*/ 530707 w 1077539"/>
              <a:gd name="connsiteY22" fmla="*/ 246976 h 1094078"/>
              <a:gd name="connsiteX23" fmla="*/ 371949 w 1077539"/>
              <a:gd name="connsiteY23" fmla="*/ 211694 h 1094078"/>
              <a:gd name="connsiteX24" fmla="*/ 301390 w 1077539"/>
              <a:gd name="connsiteY24" fmla="*/ 176411 h 1094078"/>
              <a:gd name="connsiteX25" fmla="*/ 248471 w 1077539"/>
              <a:gd name="connsiteY25" fmla="*/ 158770 h 1094078"/>
              <a:gd name="connsiteX26" fmla="*/ 177912 w 1077539"/>
              <a:gd name="connsiteY26" fmla="*/ 105847 h 1094078"/>
              <a:gd name="connsiteX27" fmla="*/ 124993 w 1077539"/>
              <a:gd name="connsiteY27" fmla="*/ 70564 h 1094078"/>
              <a:gd name="connsiteX28" fmla="*/ 195552 w 1077539"/>
              <a:gd name="connsiteY28" fmla="*/ 246976 h 1094078"/>
              <a:gd name="connsiteX29" fmla="*/ 213192 w 1077539"/>
              <a:gd name="connsiteY29" fmla="*/ 335182 h 1094078"/>
              <a:gd name="connsiteX30" fmla="*/ 230831 w 1077539"/>
              <a:gd name="connsiteY30" fmla="*/ 458670 h 1094078"/>
              <a:gd name="connsiteX31" fmla="*/ 266111 w 1077539"/>
              <a:gd name="connsiteY31" fmla="*/ 564517 h 1094078"/>
              <a:gd name="connsiteX32" fmla="*/ 354309 w 1077539"/>
              <a:gd name="connsiteY32" fmla="*/ 635082 h 1094078"/>
              <a:gd name="connsiteX33" fmla="*/ 371949 w 1077539"/>
              <a:gd name="connsiteY33" fmla="*/ 688005 h 1094078"/>
              <a:gd name="connsiteX34" fmla="*/ 477788 w 1077539"/>
              <a:gd name="connsiteY34" fmla="*/ 811493 h 1094078"/>
              <a:gd name="connsiteX35" fmla="*/ 583626 w 1077539"/>
              <a:gd name="connsiteY35" fmla="*/ 882058 h 1094078"/>
              <a:gd name="connsiteX36" fmla="*/ 671825 w 1077539"/>
              <a:gd name="connsiteY36" fmla="*/ 934981 h 1094078"/>
              <a:gd name="connsiteX37" fmla="*/ 724744 w 1077539"/>
              <a:gd name="connsiteY37" fmla="*/ 970264 h 1094078"/>
              <a:gd name="connsiteX38" fmla="*/ 777663 w 1077539"/>
              <a:gd name="connsiteY38" fmla="*/ 987905 h 1094078"/>
              <a:gd name="connsiteX39" fmla="*/ 812943 w 1077539"/>
              <a:gd name="connsiteY39" fmla="*/ 1023187 h 1094078"/>
              <a:gd name="connsiteX40" fmla="*/ 936421 w 1077539"/>
              <a:gd name="connsiteY40" fmla="*/ 1058469 h 1094078"/>
              <a:gd name="connsiteX41" fmla="*/ 954061 w 1077539"/>
              <a:gd name="connsiteY41" fmla="*/ 1076110 h 1094078"/>
              <a:gd name="connsiteX42" fmla="*/ 883502 w 1077539"/>
              <a:gd name="connsiteY42" fmla="*/ 1093752 h 1094078"/>
              <a:gd name="connsiteX43" fmla="*/ 760023 w 1077539"/>
              <a:gd name="connsiteY43" fmla="*/ 1040828 h 1094078"/>
              <a:gd name="connsiteX44" fmla="*/ 707104 w 1077539"/>
              <a:gd name="connsiteY44" fmla="*/ 1023187 h 1094078"/>
              <a:gd name="connsiteX45" fmla="*/ 548347 w 1077539"/>
              <a:gd name="connsiteY45" fmla="*/ 934981 h 1094078"/>
              <a:gd name="connsiteX46" fmla="*/ 495427 w 1077539"/>
              <a:gd name="connsiteY46" fmla="*/ 882058 h 1094078"/>
              <a:gd name="connsiteX47" fmla="*/ 442508 w 1077539"/>
              <a:gd name="connsiteY47" fmla="*/ 846775 h 1094078"/>
              <a:gd name="connsiteX48" fmla="*/ 354309 w 1077539"/>
              <a:gd name="connsiteY48" fmla="*/ 758570 h 1094078"/>
              <a:gd name="connsiteX49" fmla="*/ 336670 w 1077539"/>
              <a:gd name="connsiteY49" fmla="*/ 705646 h 1094078"/>
              <a:gd name="connsiteX50" fmla="*/ 301390 w 1077539"/>
              <a:gd name="connsiteY50" fmla="*/ 670364 h 1094078"/>
              <a:gd name="connsiteX51" fmla="*/ 266111 w 1077539"/>
              <a:gd name="connsiteY51" fmla="*/ 564517 h 1094078"/>
              <a:gd name="connsiteX52" fmla="*/ 230831 w 1077539"/>
              <a:gd name="connsiteY52" fmla="*/ 441029 h 1094078"/>
              <a:gd name="connsiteX53" fmla="*/ 195552 w 1077539"/>
              <a:gd name="connsiteY53" fmla="*/ 335182 h 1094078"/>
              <a:gd name="connsiteX54" fmla="*/ 160272 w 1077539"/>
              <a:gd name="connsiteY54" fmla="*/ 211694 h 1094078"/>
              <a:gd name="connsiteX55" fmla="*/ 142633 w 1077539"/>
              <a:gd name="connsiteY55" fmla="*/ 70564 h 1094078"/>
              <a:gd name="connsiteX56" fmla="*/ 107353 w 1077539"/>
              <a:gd name="connsiteY56" fmla="*/ 105847 h 1094078"/>
              <a:gd name="connsiteX57" fmla="*/ 72074 w 1077539"/>
              <a:gd name="connsiteY57" fmla="*/ 211694 h 1094078"/>
              <a:gd name="connsiteX58" fmla="*/ 54434 w 1077539"/>
              <a:gd name="connsiteY58" fmla="*/ 264617 h 1094078"/>
              <a:gd name="connsiteX59" fmla="*/ 36794 w 1077539"/>
              <a:gd name="connsiteY59" fmla="*/ 317541 h 1094078"/>
              <a:gd name="connsiteX60" fmla="*/ 19154 w 1077539"/>
              <a:gd name="connsiteY60" fmla="*/ 370464 h 1094078"/>
              <a:gd name="connsiteX61" fmla="*/ 1515 w 1077539"/>
              <a:gd name="connsiteY61" fmla="*/ 317541 h 1094078"/>
              <a:gd name="connsiteX62" fmla="*/ 36794 w 1077539"/>
              <a:gd name="connsiteY62" fmla="*/ 211694 h 1094078"/>
              <a:gd name="connsiteX63" fmla="*/ 54434 w 1077539"/>
              <a:gd name="connsiteY63" fmla="*/ 158770 h 1094078"/>
              <a:gd name="connsiteX64" fmla="*/ 89713 w 1077539"/>
              <a:gd name="connsiteY64" fmla="*/ 105847 h 1094078"/>
              <a:gd name="connsiteX65" fmla="*/ 124993 w 1077539"/>
              <a:gd name="connsiteY65" fmla="*/ 0 h 1094078"/>
              <a:gd name="connsiteX66" fmla="*/ 213192 w 1077539"/>
              <a:gd name="connsiteY66" fmla="*/ 52923 h 1094078"/>
              <a:gd name="connsiteX67" fmla="*/ 319030 w 1077539"/>
              <a:gd name="connsiteY67" fmla="*/ 123488 h 1094078"/>
              <a:gd name="connsiteX68" fmla="*/ 371949 w 1077539"/>
              <a:gd name="connsiteY68" fmla="*/ 158770 h 1094078"/>
              <a:gd name="connsiteX69" fmla="*/ 460148 w 1077539"/>
              <a:gd name="connsiteY69" fmla="*/ 229335 h 1094078"/>
              <a:gd name="connsiteX70" fmla="*/ 477788 w 1077539"/>
              <a:gd name="connsiteY70" fmla="*/ 264617 h 1094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077539" h="1094078">
                <a:moveTo>
                  <a:pt x="1077539" y="1040828"/>
                </a:moveTo>
                <a:cubicBezTo>
                  <a:pt x="689653" y="989106"/>
                  <a:pt x="928263" y="1042955"/>
                  <a:pt x="724744" y="970264"/>
                </a:cubicBezTo>
                <a:cubicBezTo>
                  <a:pt x="672212" y="951501"/>
                  <a:pt x="565986" y="917340"/>
                  <a:pt x="565986" y="917340"/>
                </a:cubicBezTo>
                <a:cubicBezTo>
                  <a:pt x="542466" y="899699"/>
                  <a:pt x="519889" y="880726"/>
                  <a:pt x="495427" y="864417"/>
                </a:cubicBezTo>
                <a:cubicBezTo>
                  <a:pt x="406614" y="805203"/>
                  <a:pt x="413567" y="824487"/>
                  <a:pt x="336670" y="758570"/>
                </a:cubicBezTo>
                <a:cubicBezTo>
                  <a:pt x="317729" y="742334"/>
                  <a:pt x="298251" y="725947"/>
                  <a:pt x="283751" y="705646"/>
                </a:cubicBezTo>
                <a:cubicBezTo>
                  <a:pt x="268467" y="684246"/>
                  <a:pt x="260231" y="658603"/>
                  <a:pt x="248471" y="635082"/>
                </a:cubicBezTo>
                <a:cubicBezTo>
                  <a:pt x="242591" y="611560"/>
                  <a:pt x="237491" y="587830"/>
                  <a:pt x="230831" y="564517"/>
                </a:cubicBezTo>
                <a:cubicBezTo>
                  <a:pt x="225723" y="546637"/>
                  <a:pt x="215822" y="530001"/>
                  <a:pt x="213192" y="511593"/>
                </a:cubicBezTo>
                <a:cubicBezTo>
                  <a:pt x="198650" y="409791"/>
                  <a:pt x="182720" y="112210"/>
                  <a:pt x="177912" y="35282"/>
                </a:cubicBezTo>
                <a:cubicBezTo>
                  <a:pt x="154392" y="70564"/>
                  <a:pt x="120761" y="100902"/>
                  <a:pt x="107353" y="141129"/>
                </a:cubicBezTo>
                <a:cubicBezTo>
                  <a:pt x="101473" y="158770"/>
                  <a:pt x="100027" y="178580"/>
                  <a:pt x="89713" y="194053"/>
                </a:cubicBezTo>
                <a:cubicBezTo>
                  <a:pt x="75876" y="214811"/>
                  <a:pt x="54434" y="229335"/>
                  <a:pt x="36794" y="246976"/>
                </a:cubicBezTo>
                <a:lnTo>
                  <a:pt x="1515" y="352823"/>
                </a:lnTo>
                <a:cubicBezTo>
                  <a:pt x="-4365" y="370464"/>
                  <a:pt x="7997" y="314776"/>
                  <a:pt x="19154" y="299900"/>
                </a:cubicBezTo>
                <a:cubicBezTo>
                  <a:pt x="36794" y="276378"/>
                  <a:pt x="55214" y="253422"/>
                  <a:pt x="72074" y="229335"/>
                </a:cubicBezTo>
                <a:cubicBezTo>
                  <a:pt x="96389" y="194596"/>
                  <a:pt x="142633" y="123488"/>
                  <a:pt x="142633" y="123488"/>
                </a:cubicBezTo>
                <a:cubicBezTo>
                  <a:pt x="148513" y="99966"/>
                  <a:pt x="149430" y="74609"/>
                  <a:pt x="160272" y="52923"/>
                </a:cubicBezTo>
                <a:cubicBezTo>
                  <a:pt x="167709" y="38047"/>
                  <a:pt x="179417" y="13607"/>
                  <a:pt x="195552" y="17641"/>
                </a:cubicBezTo>
                <a:cubicBezTo>
                  <a:pt x="216120" y="22783"/>
                  <a:pt x="217587" y="54008"/>
                  <a:pt x="230831" y="70564"/>
                </a:cubicBezTo>
                <a:cubicBezTo>
                  <a:pt x="261224" y="108559"/>
                  <a:pt x="341165" y="166148"/>
                  <a:pt x="371949" y="176411"/>
                </a:cubicBezTo>
                <a:cubicBezTo>
                  <a:pt x="504968" y="220756"/>
                  <a:pt x="341000" y="160936"/>
                  <a:pt x="477788" y="229335"/>
                </a:cubicBezTo>
                <a:cubicBezTo>
                  <a:pt x="494419" y="237651"/>
                  <a:pt x="549301" y="246976"/>
                  <a:pt x="530707" y="246976"/>
                </a:cubicBezTo>
                <a:cubicBezTo>
                  <a:pt x="508312" y="246976"/>
                  <a:pt x="399162" y="218498"/>
                  <a:pt x="371949" y="211694"/>
                </a:cubicBezTo>
                <a:cubicBezTo>
                  <a:pt x="348429" y="199933"/>
                  <a:pt x="325560" y="186770"/>
                  <a:pt x="301390" y="176411"/>
                </a:cubicBezTo>
                <a:cubicBezTo>
                  <a:pt x="284300" y="169086"/>
                  <a:pt x="264615" y="167996"/>
                  <a:pt x="248471" y="158770"/>
                </a:cubicBezTo>
                <a:cubicBezTo>
                  <a:pt x="222945" y="144183"/>
                  <a:pt x="201835" y="122937"/>
                  <a:pt x="177912" y="105847"/>
                </a:cubicBezTo>
                <a:cubicBezTo>
                  <a:pt x="160661" y="93524"/>
                  <a:pt x="124993" y="70564"/>
                  <a:pt x="124993" y="70564"/>
                </a:cubicBezTo>
                <a:cubicBezTo>
                  <a:pt x="156351" y="133287"/>
                  <a:pt x="181021" y="174315"/>
                  <a:pt x="195552" y="246976"/>
                </a:cubicBezTo>
                <a:cubicBezTo>
                  <a:pt x="201432" y="276378"/>
                  <a:pt x="208263" y="305606"/>
                  <a:pt x="213192" y="335182"/>
                </a:cubicBezTo>
                <a:cubicBezTo>
                  <a:pt x="220027" y="376197"/>
                  <a:pt x="221482" y="418154"/>
                  <a:pt x="230831" y="458670"/>
                </a:cubicBezTo>
                <a:cubicBezTo>
                  <a:pt x="239193" y="494908"/>
                  <a:pt x="235167" y="543886"/>
                  <a:pt x="266111" y="564517"/>
                </a:cubicBezTo>
                <a:cubicBezTo>
                  <a:pt x="332868" y="609025"/>
                  <a:pt x="304040" y="584807"/>
                  <a:pt x="354309" y="635082"/>
                </a:cubicBezTo>
                <a:cubicBezTo>
                  <a:pt x="360189" y="652723"/>
                  <a:pt x="363633" y="671373"/>
                  <a:pt x="371949" y="688005"/>
                </a:cubicBezTo>
                <a:cubicBezTo>
                  <a:pt x="391898" y="727904"/>
                  <a:pt x="445239" y="789791"/>
                  <a:pt x="477788" y="811493"/>
                </a:cubicBezTo>
                <a:cubicBezTo>
                  <a:pt x="513067" y="835015"/>
                  <a:pt x="553644" y="852075"/>
                  <a:pt x="583626" y="882058"/>
                </a:cubicBezTo>
                <a:cubicBezTo>
                  <a:pt x="632054" y="930488"/>
                  <a:pt x="603128" y="912080"/>
                  <a:pt x="671825" y="934981"/>
                </a:cubicBezTo>
                <a:cubicBezTo>
                  <a:pt x="689465" y="946742"/>
                  <a:pt x="705782" y="960782"/>
                  <a:pt x="724744" y="970264"/>
                </a:cubicBezTo>
                <a:cubicBezTo>
                  <a:pt x="741375" y="978580"/>
                  <a:pt x="761719" y="978338"/>
                  <a:pt x="777663" y="987905"/>
                </a:cubicBezTo>
                <a:cubicBezTo>
                  <a:pt x="791924" y="996462"/>
                  <a:pt x="798682" y="1014630"/>
                  <a:pt x="812943" y="1023187"/>
                </a:cubicBezTo>
                <a:cubicBezTo>
                  <a:pt x="832704" y="1035045"/>
                  <a:pt x="921043" y="1053855"/>
                  <a:pt x="936421" y="1058469"/>
                </a:cubicBezTo>
                <a:cubicBezTo>
                  <a:pt x="1115471" y="1112189"/>
                  <a:pt x="1042631" y="1093826"/>
                  <a:pt x="954061" y="1076110"/>
                </a:cubicBezTo>
                <a:cubicBezTo>
                  <a:pt x="930541" y="1081991"/>
                  <a:pt x="907746" y="1093752"/>
                  <a:pt x="883502" y="1093752"/>
                </a:cubicBezTo>
                <a:cubicBezTo>
                  <a:pt x="855925" y="1093752"/>
                  <a:pt x="776093" y="1047716"/>
                  <a:pt x="760023" y="1040828"/>
                </a:cubicBezTo>
                <a:cubicBezTo>
                  <a:pt x="742933" y="1033503"/>
                  <a:pt x="723358" y="1032218"/>
                  <a:pt x="707104" y="1023187"/>
                </a:cubicBezTo>
                <a:cubicBezTo>
                  <a:pt x="525141" y="922088"/>
                  <a:pt x="668090" y="974898"/>
                  <a:pt x="548347" y="934981"/>
                </a:cubicBezTo>
                <a:cubicBezTo>
                  <a:pt x="530707" y="917340"/>
                  <a:pt x="514592" y="898030"/>
                  <a:pt x="495427" y="882058"/>
                </a:cubicBezTo>
                <a:cubicBezTo>
                  <a:pt x="479141" y="868485"/>
                  <a:pt x="458463" y="860737"/>
                  <a:pt x="442508" y="846775"/>
                </a:cubicBezTo>
                <a:cubicBezTo>
                  <a:pt x="411218" y="819394"/>
                  <a:pt x="354309" y="758570"/>
                  <a:pt x="354309" y="758570"/>
                </a:cubicBezTo>
                <a:cubicBezTo>
                  <a:pt x="348429" y="740929"/>
                  <a:pt x="346237" y="721592"/>
                  <a:pt x="336670" y="705646"/>
                </a:cubicBezTo>
                <a:cubicBezTo>
                  <a:pt x="328114" y="691384"/>
                  <a:pt x="308827" y="685240"/>
                  <a:pt x="301390" y="670364"/>
                </a:cubicBezTo>
                <a:cubicBezTo>
                  <a:pt x="284759" y="637099"/>
                  <a:pt x="277871" y="599799"/>
                  <a:pt x="266111" y="564517"/>
                </a:cubicBezTo>
                <a:cubicBezTo>
                  <a:pt x="206828" y="386652"/>
                  <a:pt x="297280" y="662545"/>
                  <a:pt x="230831" y="441029"/>
                </a:cubicBezTo>
                <a:cubicBezTo>
                  <a:pt x="220145" y="405407"/>
                  <a:pt x="204571" y="371262"/>
                  <a:pt x="195552" y="335182"/>
                </a:cubicBezTo>
                <a:cubicBezTo>
                  <a:pt x="173402" y="246577"/>
                  <a:pt x="185579" y="287618"/>
                  <a:pt x="160272" y="211694"/>
                </a:cubicBezTo>
                <a:cubicBezTo>
                  <a:pt x="154392" y="164651"/>
                  <a:pt x="163834" y="112969"/>
                  <a:pt x="142633" y="70564"/>
                </a:cubicBezTo>
                <a:cubicBezTo>
                  <a:pt x="135196" y="55688"/>
                  <a:pt x="114790" y="90971"/>
                  <a:pt x="107353" y="105847"/>
                </a:cubicBezTo>
                <a:cubicBezTo>
                  <a:pt x="90722" y="139112"/>
                  <a:pt x="83834" y="176412"/>
                  <a:pt x="72074" y="211694"/>
                </a:cubicBezTo>
                <a:lnTo>
                  <a:pt x="54434" y="264617"/>
                </a:lnTo>
                <a:lnTo>
                  <a:pt x="36794" y="317541"/>
                </a:lnTo>
                <a:lnTo>
                  <a:pt x="19154" y="370464"/>
                </a:lnTo>
                <a:cubicBezTo>
                  <a:pt x="13274" y="352823"/>
                  <a:pt x="-538" y="336022"/>
                  <a:pt x="1515" y="317541"/>
                </a:cubicBezTo>
                <a:cubicBezTo>
                  <a:pt x="5622" y="280578"/>
                  <a:pt x="25034" y="246976"/>
                  <a:pt x="36794" y="211694"/>
                </a:cubicBezTo>
                <a:cubicBezTo>
                  <a:pt x="42674" y="194053"/>
                  <a:pt x="44120" y="174243"/>
                  <a:pt x="54434" y="158770"/>
                </a:cubicBezTo>
                <a:cubicBezTo>
                  <a:pt x="66194" y="141129"/>
                  <a:pt x="81103" y="125221"/>
                  <a:pt x="89713" y="105847"/>
                </a:cubicBezTo>
                <a:cubicBezTo>
                  <a:pt x="104817" y="71861"/>
                  <a:pt x="124993" y="0"/>
                  <a:pt x="124993" y="0"/>
                </a:cubicBezTo>
                <a:cubicBezTo>
                  <a:pt x="226172" y="33729"/>
                  <a:pt x="135711" y="-5193"/>
                  <a:pt x="213192" y="52923"/>
                </a:cubicBezTo>
                <a:cubicBezTo>
                  <a:pt x="247112" y="78365"/>
                  <a:pt x="283751" y="99966"/>
                  <a:pt x="319030" y="123488"/>
                </a:cubicBezTo>
                <a:cubicBezTo>
                  <a:pt x="336670" y="135249"/>
                  <a:pt x="356958" y="143778"/>
                  <a:pt x="371949" y="158770"/>
                </a:cubicBezTo>
                <a:cubicBezTo>
                  <a:pt x="422220" y="209045"/>
                  <a:pt x="393391" y="184827"/>
                  <a:pt x="460148" y="229335"/>
                </a:cubicBezTo>
                <a:cubicBezTo>
                  <a:pt x="479647" y="287837"/>
                  <a:pt x="477788" y="300853"/>
                  <a:pt x="477788" y="264617"/>
                </a:cubicBezTo>
              </a:path>
            </a:pathLst>
          </a:custGeom>
          <a:noFill/>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35" name="TextBox 34"/>
          <p:cNvSpPr txBox="1"/>
          <p:nvPr/>
        </p:nvSpPr>
        <p:spPr>
          <a:xfrm rot="21379532">
            <a:off x="3058396" y="4697520"/>
            <a:ext cx="5920125" cy="1384995"/>
          </a:xfrm>
          <a:prstGeom prst="rect">
            <a:avLst/>
          </a:prstGeom>
          <a:noFill/>
          <a:ln>
            <a:noFill/>
          </a:ln>
        </p:spPr>
        <p:txBody>
          <a:bodyPr wrap="square" rtlCol="0">
            <a:spAutoFit/>
          </a:bodyPr>
          <a:lstStyle/>
          <a:p>
            <a:r>
              <a:rPr lang="en-US" sz="2800" dirty="0" smtClean="0">
                <a:solidFill>
                  <a:srgbClr val="FF0000"/>
                </a:solidFill>
                <a:latin typeface="Segoe Print"/>
                <a:cs typeface="Segoe Print"/>
              </a:rPr>
              <a:t>But are our perceptions consistent with wheelchair users?</a:t>
            </a:r>
          </a:p>
        </p:txBody>
      </p:sp>
    </p:spTree>
    <p:extLst>
      <p:ext uri="{BB962C8B-B14F-4D97-AF65-F5344CB8AC3E}">
        <p14:creationId xmlns:p14="http://schemas.microsoft.com/office/powerpoint/2010/main" val="262453278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fade">
                                      <p:cBhvr>
                                        <p:cTn id="1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146" name="Picture 2" descr="C:\Users\jonf\Dropbox\ProjectSidewalk\CHI Presentation\Images\Turkers\THE-PEOPLE.jpg"/>
          <p:cNvPicPr>
            <a:picLocks noChangeAspect="1" noChangeArrowheads="1"/>
          </p:cNvPicPr>
          <p:nvPr/>
        </p:nvPicPr>
        <p:blipFill rotWithShape="1">
          <a:blip r:embed="rId3">
            <a:extLst>
              <a:ext uri="{28A0092B-C50C-407E-A947-70E740481C1C}">
                <a14:useLocalDpi xmlns:a14="http://schemas.microsoft.com/office/drawing/2010/main" val="0"/>
              </a:ext>
            </a:extLst>
          </a:blip>
          <a:srcRect r="54630"/>
          <a:stretch/>
        </p:blipFill>
        <p:spPr bwMode="auto">
          <a:xfrm>
            <a:off x="6032500" y="0"/>
            <a:ext cx="31115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C:\Users\jonf\Dropbox\ProjectSidewalk\CHI Presentation\Images\2013_04_18-KotaroLabeling\IMG_0603.JPG"/>
          <p:cNvPicPr>
            <a:picLocks noChangeAspect="1" noChangeArrowheads="1"/>
          </p:cNvPicPr>
          <p:nvPr/>
        </p:nvPicPr>
        <p:blipFill rotWithShape="1">
          <a:blip r:embed="rId4">
            <a:extLst>
              <a:ext uri="{28A0092B-C50C-407E-A947-70E740481C1C}">
                <a14:useLocalDpi xmlns:a14="http://schemas.microsoft.com/office/drawing/2010/main" val="0"/>
              </a:ext>
            </a:extLst>
          </a:blip>
          <a:srcRect t="14687" r="15789" b="29229"/>
          <a:stretch/>
        </p:blipFill>
        <p:spPr bwMode="auto">
          <a:xfrm rot="5400000">
            <a:off x="-1906523" y="1906526"/>
            <a:ext cx="6858000" cy="304495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WiP_TaskScene1.png"/>
          <p:cNvPicPr>
            <a:picLocks noChangeAspect="1"/>
          </p:cNvPicPr>
          <p:nvPr/>
        </p:nvPicPr>
        <p:blipFill rotWithShape="1">
          <a:blip r:embed="rId5">
            <a:extLst>
              <a:ext uri="{28A0092B-C50C-407E-A947-70E740481C1C}">
                <a14:useLocalDpi xmlns:a14="http://schemas.microsoft.com/office/drawing/2010/main" val="0"/>
              </a:ext>
            </a:extLst>
          </a:blip>
          <a:srcRect l="46218" r="28898"/>
          <a:stretch/>
        </p:blipFill>
        <p:spPr>
          <a:xfrm>
            <a:off x="3044953" y="-1"/>
            <a:ext cx="3044952" cy="6858000"/>
          </a:xfrm>
          <a:prstGeom prst="rect">
            <a:avLst/>
          </a:prstGeom>
        </p:spPr>
      </p:pic>
      <p:sp>
        <p:nvSpPr>
          <p:cNvPr id="8" name="Rectangle 7"/>
          <p:cNvSpPr/>
          <p:nvPr/>
        </p:nvSpPr>
        <p:spPr>
          <a:xfrm>
            <a:off x="-1" y="-2"/>
            <a:ext cx="3044953" cy="765545"/>
          </a:xfrm>
          <a:prstGeom prst="rect">
            <a:avLst/>
          </a:prstGeom>
          <a:solidFill>
            <a:schemeClr val="tx1">
              <a:alpha val="70000"/>
            </a:schemeClr>
          </a:solidFill>
          <a:ln>
            <a:noFill/>
          </a:ln>
        </p:spPr>
        <p:txBody>
          <a:bodyPr wrap="square" rtlCol="0" anchor="ctr">
            <a:noAutofit/>
          </a:bodyPr>
          <a:lstStyle/>
          <a:p>
            <a:pPr defTabSz="914400"/>
            <a:r>
              <a:rPr lang="en-US" sz="2400" cap="small" dirty="0" smtClean="0">
                <a:solidFill>
                  <a:prstClr val="white"/>
                </a:solidFill>
                <a:latin typeface="Segoe UI Semibold" pitchFamily="34" charset="0"/>
              </a:rPr>
              <a:t>Study One:</a:t>
            </a:r>
            <a:r>
              <a:rPr lang="en-US" sz="2400" cap="small" dirty="0" smtClean="0">
                <a:solidFill>
                  <a:prstClr val="white"/>
                </a:solidFill>
                <a:latin typeface="Segoe UI Light" pitchFamily="34" charset="0"/>
              </a:rPr>
              <a:t/>
            </a:r>
            <a:br>
              <a:rPr lang="en-US" sz="2400" cap="small" dirty="0" smtClean="0">
                <a:solidFill>
                  <a:prstClr val="white"/>
                </a:solidFill>
                <a:latin typeface="Segoe UI Light" pitchFamily="34" charset="0"/>
              </a:rPr>
            </a:br>
            <a:r>
              <a:rPr lang="en-US" sz="2000" cap="small" dirty="0" smtClean="0">
                <a:solidFill>
                  <a:prstClr val="white"/>
                </a:solidFill>
                <a:latin typeface="Segoe UI Light" pitchFamily="34" charset="0"/>
              </a:rPr>
              <a:t>Research Team Labelers</a:t>
            </a:r>
            <a:endParaRPr lang="en-US" sz="2000" cap="small" dirty="0">
              <a:solidFill>
                <a:prstClr val="white"/>
              </a:solidFill>
              <a:latin typeface="Segoe UI Light" pitchFamily="34" charset="0"/>
            </a:endParaRPr>
          </a:p>
        </p:txBody>
      </p:sp>
      <p:sp>
        <p:nvSpPr>
          <p:cNvPr id="10" name="Rectangle 9"/>
          <p:cNvSpPr/>
          <p:nvPr/>
        </p:nvSpPr>
        <p:spPr>
          <a:xfrm>
            <a:off x="3044952" y="0"/>
            <a:ext cx="3044953" cy="765545"/>
          </a:xfrm>
          <a:prstGeom prst="rect">
            <a:avLst/>
          </a:prstGeom>
          <a:solidFill>
            <a:schemeClr val="tx1">
              <a:alpha val="70000"/>
            </a:schemeClr>
          </a:solidFill>
          <a:ln>
            <a:noFill/>
          </a:ln>
        </p:spPr>
        <p:txBody>
          <a:bodyPr wrap="square" rtlCol="0" anchor="ctr">
            <a:noAutofit/>
          </a:bodyPr>
          <a:lstStyle/>
          <a:p>
            <a:pPr defTabSz="914400"/>
            <a:r>
              <a:rPr lang="en-US" sz="2400" cap="small" dirty="0" smtClean="0">
                <a:solidFill>
                  <a:prstClr val="white"/>
                </a:solidFill>
                <a:latin typeface="Segoe UI Semibold" pitchFamily="34" charset="0"/>
              </a:rPr>
              <a:t>Study Two:</a:t>
            </a:r>
            <a:r>
              <a:rPr lang="en-US" sz="2400" cap="small" dirty="0" smtClean="0">
                <a:solidFill>
                  <a:prstClr val="white"/>
                </a:solidFill>
                <a:latin typeface="Segoe UI Light" pitchFamily="34" charset="0"/>
              </a:rPr>
              <a:t/>
            </a:r>
            <a:br>
              <a:rPr lang="en-US" sz="2400" cap="small" dirty="0" smtClean="0">
                <a:solidFill>
                  <a:prstClr val="white"/>
                </a:solidFill>
                <a:latin typeface="Segoe UI Light" pitchFamily="34" charset="0"/>
              </a:rPr>
            </a:br>
            <a:r>
              <a:rPr lang="en-US" sz="2000" cap="small" dirty="0" smtClean="0">
                <a:solidFill>
                  <a:prstClr val="white"/>
                </a:solidFill>
                <a:latin typeface="Segoe UI Light" pitchFamily="34" charset="0"/>
              </a:rPr>
              <a:t>Wheelchair User Labelers</a:t>
            </a:r>
            <a:endParaRPr lang="en-US" sz="2000" cap="small" dirty="0">
              <a:solidFill>
                <a:prstClr val="white"/>
              </a:solidFill>
              <a:latin typeface="Segoe UI Light" pitchFamily="34" charset="0"/>
            </a:endParaRPr>
          </a:p>
        </p:txBody>
      </p:sp>
      <p:sp>
        <p:nvSpPr>
          <p:cNvPr id="11" name="Rectangle 10"/>
          <p:cNvSpPr/>
          <p:nvPr/>
        </p:nvSpPr>
        <p:spPr>
          <a:xfrm>
            <a:off x="6089905" y="-3"/>
            <a:ext cx="3054095" cy="765545"/>
          </a:xfrm>
          <a:prstGeom prst="rect">
            <a:avLst/>
          </a:prstGeom>
          <a:solidFill>
            <a:schemeClr val="tx1">
              <a:alpha val="70000"/>
            </a:schemeClr>
          </a:solidFill>
          <a:ln>
            <a:noFill/>
          </a:ln>
        </p:spPr>
        <p:txBody>
          <a:bodyPr wrap="square" rtlCol="0" anchor="ctr">
            <a:noAutofit/>
          </a:bodyPr>
          <a:lstStyle/>
          <a:p>
            <a:pPr defTabSz="914400"/>
            <a:r>
              <a:rPr lang="en-US" sz="2400" cap="small" dirty="0" smtClean="0">
                <a:solidFill>
                  <a:prstClr val="white"/>
                </a:solidFill>
                <a:latin typeface="Segoe UI Semibold" pitchFamily="34" charset="0"/>
              </a:rPr>
              <a:t>Study Three:</a:t>
            </a:r>
            <a:r>
              <a:rPr lang="en-US" sz="2400" cap="small" dirty="0" smtClean="0">
                <a:solidFill>
                  <a:prstClr val="white"/>
                </a:solidFill>
                <a:latin typeface="Segoe UI Light" pitchFamily="34" charset="0"/>
              </a:rPr>
              <a:t/>
            </a:r>
            <a:br>
              <a:rPr lang="en-US" sz="2400" cap="small" dirty="0" smtClean="0">
                <a:solidFill>
                  <a:prstClr val="white"/>
                </a:solidFill>
                <a:latin typeface="Segoe UI Light" pitchFamily="34" charset="0"/>
              </a:rPr>
            </a:br>
            <a:r>
              <a:rPr lang="en-US" sz="2000" cap="small" dirty="0" smtClean="0">
                <a:solidFill>
                  <a:prstClr val="white"/>
                </a:solidFill>
                <a:latin typeface="Segoe UI Light" pitchFamily="34" charset="0"/>
              </a:rPr>
              <a:t>Mechanical Turk Labelers</a:t>
            </a:r>
            <a:endParaRPr lang="en-US" sz="2000" cap="small" dirty="0">
              <a:solidFill>
                <a:prstClr val="white"/>
              </a:solidFill>
              <a:latin typeface="Segoe UI Light" pitchFamily="34" charset="0"/>
            </a:endParaRPr>
          </a:p>
        </p:txBody>
      </p:sp>
      <p:grpSp>
        <p:nvGrpSpPr>
          <p:cNvPr id="3" name="Group 2"/>
          <p:cNvGrpSpPr/>
          <p:nvPr/>
        </p:nvGrpSpPr>
        <p:grpSpPr>
          <a:xfrm>
            <a:off x="-6099048" y="0"/>
            <a:ext cx="15243048" cy="6858002"/>
            <a:chOff x="-6099048" y="0"/>
            <a:chExt cx="15243048" cy="6858002"/>
          </a:xfrm>
        </p:grpSpPr>
        <p:sp>
          <p:nvSpPr>
            <p:cNvPr id="2" name="Rectangle 1"/>
            <p:cNvSpPr/>
            <p:nvPr/>
          </p:nvSpPr>
          <p:spPr>
            <a:xfrm>
              <a:off x="3032072" y="0"/>
              <a:ext cx="6111928" cy="6857999"/>
            </a:xfrm>
            <a:prstGeom prst="rect">
              <a:avLst/>
            </a:prstGeom>
            <a:solidFill>
              <a:srgbClr val="00000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sp>
          <p:nvSpPr>
            <p:cNvPr id="9" name="Rectangle 8"/>
            <p:cNvSpPr/>
            <p:nvPr/>
          </p:nvSpPr>
          <p:spPr>
            <a:xfrm>
              <a:off x="-6099048" y="3"/>
              <a:ext cx="6099048" cy="6857999"/>
            </a:xfrm>
            <a:prstGeom prst="rect">
              <a:avLst/>
            </a:prstGeom>
            <a:solidFill>
              <a:srgbClr val="00000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grpSp>
    </p:spTree>
    <p:extLst>
      <p:ext uri="{BB962C8B-B14F-4D97-AF65-F5344CB8AC3E}">
        <p14:creationId xmlns:p14="http://schemas.microsoft.com/office/powerpoint/2010/main" val="5088979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3.05556E-6 0 L 0.33351 0 " pathEditMode="relative" rAng="0" ptsTypes="AA">
                                      <p:cBhvr>
                                        <p:cTn id="6" dur="2000" fill="hold"/>
                                        <p:tgtEl>
                                          <p:spTgt spid="3"/>
                                        </p:tgtEl>
                                        <p:attrNameLst>
                                          <p:attrName>ppt_x</p:attrName>
                                          <p:attrName>ppt_y</p:attrName>
                                        </p:attrNameLst>
                                      </p:cBhvr>
                                      <p:rCtr x="1666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WiP_TaskScene1.png"/>
          <p:cNvPicPr>
            <a:picLocks noChangeAspect="1"/>
          </p:cNvPicPr>
          <p:nvPr/>
        </p:nvPicPr>
        <p:blipFill rotWithShape="1">
          <a:blip r:embed="rId3">
            <a:extLst>
              <a:ext uri="{28A0092B-C50C-407E-A947-70E740481C1C}">
                <a14:useLocalDpi xmlns:a14="http://schemas.microsoft.com/office/drawing/2010/main" val="0"/>
              </a:ext>
            </a:extLst>
          </a:blip>
          <a:srcRect l="21335" r="3938"/>
          <a:stretch/>
        </p:blipFill>
        <p:spPr>
          <a:xfrm>
            <a:off x="0" y="-1"/>
            <a:ext cx="9143999" cy="6858000"/>
          </a:xfrm>
          <a:prstGeom prst="rect">
            <a:avLst/>
          </a:prstGeom>
        </p:spPr>
      </p:pic>
    </p:spTree>
    <p:extLst>
      <p:ext uri="{BB962C8B-B14F-4D97-AF65-F5344CB8AC3E}">
        <p14:creationId xmlns:p14="http://schemas.microsoft.com/office/powerpoint/2010/main" val="316379481"/>
      </p:ext>
    </p:extLst>
  </p:cSld>
  <p:clrMapOvr>
    <a:masterClrMapping/>
  </p:clrMapOvr>
  <mc:AlternateContent xmlns:mc="http://schemas.openxmlformats.org/markup-compatibility/2006" xmlns:p14="http://schemas.microsoft.com/office/powerpoint/2010/main">
    <mc:Choice Requires="p14">
      <p:transition spd="med" p14:dur="700" advTm="500">
        <p:fade/>
      </p:transition>
    </mc:Choice>
    <mc:Fallback xmlns="">
      <p:transition xmlns:p14="http://schemas.microsoft.com/office/powerpoint/2010/main" spd="med" advTm="500">
        <p:fade/>
      </p:transition>
    </mc:Fallback>
  </mc:AlternateContent>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WiP_TaskScene1.png"/>
          <p:cNvPicPr>
            <a:picLocks noChangeAspect="1"/>
          </p:cNvPicPr>
          <p:nvPr/>
        </p:nvPicPr>
        <p:blipFill rotWithShape="1">
          <a:blip r:embed="rId3">
            <a:extLst>
              <a:ext uri="{28A0092B-C50C-407E-A947-70E740481C1C}">
                <a14:useLocalDpi xmlns:a14="http://schemas.microsoft.com/office/drawing/2010/main" val="0"/>
              </a:ext>
            </a:extLst>
          </a:blip>
          <a:srcRect l="21335" r="3938"/>
          <a:stretch/>
        </p:blipFill>
        <p:spPr>
          <a:xfrm>
            <a:off x="0" y="-1"/>
            <a:ext cx="9143999" cy="6858000"/>
          </a:xfrm>
          <a:prstGeom prst="rect">
            <a:avLst/>
          </a:prstGeom>
        </p:spPr>
      </p:pic>
      <p:sp>
        <p:nvSpPr>
          <p:cNvPr id="4" name="Rectangle 3"/>
          <p:cNvSpPr/>
          <p:nvPr/>
        </p:nvSpPr>
        <p:spPr>
          <a:xfrm>
            <a:off x="0" y="0"/>
            <a:ext cx="9144000" cy="6858000"/>
          </a:xfrm>
          <a:prstGeom prst="rect">
            <a:avLst/>
          </a:prstGeom>
          <a:solidFill>
            <a:schemeClr val="tx1">
              <a:alpha val="8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0" tIns="45720" rIns="914400" bIns="45720" numCol="1" spcCol="0" rtlCol="0" fromWordArt="0" anchor="ctr" anchorCtr="0" forceAA="0" compatLnSpc="1">
            <a:prstTxWarp prst="textNoShape">
              <a:avLst/>
            </a:prstTxWarp>
            <a:noAutofit/>
          </a:bodyPr>
          <a:lstStyle/>
          <a:p>
            <a:endParaRPr lang="en-US" sz="2800" dirty="0" smtClean="0">
              <a:solidFill>
                <a:prstClr val="white"/>
              </a:solidFill>
              <a:latin typeface="Segoe UI Light"/>
              <a:cs typeface="Segoe UI Light"/>
            </a:endParaRPr>
          </a:p>
          <a:p>
            <a:endParaRPr lang="en-US" sz="2800" dirty="0" smtClean="0">
              <a:solidFill>
                <a:prstClr val="white"/>
              </a:solidFill>
              <a:latin typeface="Segoe UI Light"/>
              <a:cs typeface="Segoe UI Light"/>
            </a:endParaRPr>
          </a:p>
        </p:txBody>
      </p:sp>
      <p:sp>
        <p:nvSpPr>
          <p:cNvPr id="7" name="TextBox 6"/>
          <p:cNvSpPr txBox="1"/>
          <p:nvPr/>
        </p:nvSpPr>
        <p:spPr>
          <a:xfrm>
            <a:off x="860189" y="444695"/>
            <a:ext cx="3490609" cy="707886"/>
          </a:xfrm>
          <a:prstGeom prst="rect">
            <a:avLst/>
          </a:prstGeom>
          <a:noFill/>
        </p:spPr>
        <p:txBody>
          <a:bodyPr wrap="none" rtlCol="0">
            <a:spAutoFit/>
          </a:bodyPr>
          <a:lstStyle/>
          <a:p>
            <a:r>
              <a:rPr lang="en-US" sz="4000" dirty="0" smtClean="0">
                <a:solidFill>
                  <a:schemeClr val="bg1"/>
                </a:solidFill>
                <a:latin typeface="Segoe UI Semibold"/>
                <a:cs typeface="Segoe UI Semibold"/>
              </a:rPr>
              <a:t>Study Method</a:t>
            </a:r>
          </a:p>
        </p:txBody>
      </p:sp>
      <p:sp>
        <p:nvSpPr>
          <p:cNvPr id="2" name="TextBox 1"/>
          <p:cNvSpPr txBox="1"/>
          <p:nvPr/>
        </p:nvSpPr>
        <p:spPr>
          <a:xfrm>
            <a:off x="860190" y="1219932"/>
            <a:ext cx="7381318" cy="5262980"/>
          </a:xfrm>
          <a:prstGeom prst="rect">
            <a:avLst/>
          </a:prstGeom>
          <a:noFill/>
        </p:spPr>
        <p:txBody>
          <a:bodyPr wrap="square" rtlCol="0">
            <a:spAutoFit/>
          </a:bodyPr>
          <a:lstStyle/>
          <a:p>
            <a:r>
              <a:rPr lang="en-US" sz="2800" dirty="0">
                <a:solidFill>
                  <a:prstClr val="white"/>
                </a:solidFill>
                <a:latin typeface="Segoe UI Semibold"/>
                <a:cs typeface="Segoe UI Semibold"/>
              </a:rPr>
              <a:t>3 wheelchair </a:t>
            </a:r>
            <a:r>
              <a:rPr lang="en-US" sz="2800" dirty="0" smtClean="0">
                <a:solidFill>
                  <a:prstClr val="white"/>
                </a:solidFill>
                <a:latin typeface="Segoe UI Semibold"/>
                <a:cs typeface="Segoe UI Semibold"/>
              </a:rPr>
              <a:t>users</a:t>
            </a:r>
          </a:p>
          <a:p>
            <a:endParaRPr lang="en-US" sz="2800" dirty="0">
              <a:solidFill>
                <a:prstClr val="white"/>
              </a:solidFill>
              <a:latin typeface="Segoe UI Light"/>
              <a:cs typeface="Segoe UI Light"/>
            </a:endParaRPr>
          </a:p>
          <a:p>
            <a:r>
              <a:rPr lang="en-US" sz="2800" dirty="0">
                <a:solidFill>
                  <a:prstClr val="white"/>
                </a:solidFill>
                <a:latin typeface="Segoe UI Light"/>
                <a:cs typeface="Segoe UI Light"/>
              </a:rPr>
              <a:t>Independently labeled </a:t>
            </a:r>
            <a:r>
              <a:rPr lang="en-US" sz="2800" dirty="0">
                <a:solidFill>
                  <a:prstClr val="white"/>
                </a:solidFill>
                <a:latin typeface="Segoe UI Semibold"/>
                <a:cs typeface="Segoe UI Semibold"/>
              </a:rPr>
              <a:t>75 subset</a:t>
            </a:r>
            <a:r>
              <a:rPr lang="en-US" sz="2800" dirty="0">
                <a:solidFill>
                  <a:prstClr val="white"/>
                </a:solidFill>
                <a:latin typeface="Segoe UI Light"/>
                <a:cs typeface="Segoe UI Light"/>
              </a:rPr>
              <a:t> of 229 Street View images</a:t>
            </a:r>
          </a:p>
          <a:p>
            <a:endParaRPr lang="en-US" sz="2800" dirty="0">
              <a:solidFill>
                <a:prstClr val="white"/>
              </a:solidFill>
              <a:latin typeface="Segoe UI Light"/>
              <a:cs typeface="Segoe UI Light"/>
            </a:endParaRPr>
          </a:p>
          <a:p>
            <a:r>
              <a:rPr lang="en-US" sz="2800" dirty="0">
                <a:solidFill>
                  <a:prstClr val="white"/>
                </a:solidFill>
                <a:latin typeface="Segoe UI Semibold"/>
                <a:cs typeface="Segoe UI Semibold"/>
              </a:rPr>
              <a:t>Think-</a:t>
            </a:r>
            <a:r>
              <a:rPr lang="en-US" sz="2800" dirty="0" smtClean="0">
                <a:solidFill>
                  <a:prstClr val="white"/>
                </a:solidFill>
                <a:latin typeface="Segoe UI Semibold"/>
                <a:cs typeface="Segoe UI Semibold"/>
              </a:rPr>
              <a:t>aloud </a:t>
            </a:r>
            <a:r>
              <a:rPr lang="en-US" sz="2800" dirty="0" smtClean="0">
                <a:solidFill>
                  <a:prstClr val="white"/>
                </a:solidFill>
                <a:latin typeface="Segoe UI Light"/>
                <a:cs typeface="Segoe UI Light"/>
              </a:rPr>
              <a:t>and sessions were </a:t>
            </a:r>
            <a:r>
              <a:rPr lang="en-US" sz="2800" dirty="0" smtClean="0">
                <a:solidFill>
                  <a:prstClr val="white"/>
                </a:solidFill>
                <a:latin typeface="Segoe UI Semibold"/>
                <a:cs typeface="Segoe UI Semibold"/>
              </a:rPr>
              <a:t>video recorded</a:t>
            </a:r>
            <a:endParaRPr lang="en-US" sz="2800" dirty="0">
              <a:solidFill>
                <a:prstClr val="white"/>
              </a:solidFill>
              <a:latin typeface="Segoe UI Semibold"/>
              <a:cs typeface="Segoe UI Semibold"/>
            </a:endParaRPr>
          </a:p>
          <a:p>
            <a:endParaRPr lang="en-US" sz="2800" dirty="0">
              <a:solidFill>
                <a:prstClr val="white"/>
              </a:solidFill>
              <a:latin typeface="Segoe UI Light"/>
              <a:cs typeface="Segoe UI Light"/>
            </a:endParaRPr>
          </a:p>
          <a:p>
            <a:r>
              <a:rPr lang="en-US" sz="2800" dirty="0" smtClean="0">
                <a:solidFill>
                  <a:prstClr val="white"/>
                </a:solidFill>
                <a:latin typeface="Segoe UI Light"/>
                <a:cs typeface="Segoe UI Light"/>
              </a:rPr>
              <a:t>30 min </a:t>
            </a:r>
            <a:r>
              <a:rPr lang="en-US" sz="2800" dirty="0">
                <a:solidFill>
                  <a:prstClr val="white"/>
                </a:solidFill>
                <a:latin typeface="Segoe UI Light"/>
                <a:cs typeface="Segoe UI Light"/>
              </a:rPr>
              <a:t>post-study interview</a:t>
            </a:r>
          </a:p>
          <a:p>
            <a:endParaRPr lang="en-US" sz="2800" dirty="0" smtClean="0">
              <a:latin typeface="Segoe UI Light"/>
              <a:cs typeface="Segoe UI Light"/>
            </a:endParaRPr>
          </a:p>
          <a:p>
            <a:r>
              <a:rPr lang="en-US" sz="2800" dirty="0" smtClean="0">
                <a:solidFill>
                  <a:schemeClr val="bg1"/>
                </a:solidFill>
                <a:latin typeface="Segoe UI Light"/>
                <a:cs typeface="Segoe UI Light"/>
              </a:rPr>
              <a:t>We used </a:t>
            </a:r>
            <a:r>
              <a:rPr lang="en-US" sz="2800" dirty="0" smtClean="0">
                <a:solidFill>
                  <a:schemeClr val="bg1"/>
                </a:solidFill>
                <a:latin typeface="Segoe UI Semibold"/>
                <a:cs typeface="Segoe UI Semibold"/>
              </a:rPr>
              <a:t>Fleiss’ kappa </a:t>
            </a:r>
            <a:r>
              <a:rPr lang="en-US" sz="2800" dirty="0" smtClean="0">
                <a:solidFill>
                  <a:schemeClr val="bg1"/>
                </a:solidFill>
                <a:latin typeface="Segoe UI Light"/>
                <a:cs typeface="Segoe UI Light"/>
              </a:rPr>
              <a:t>to measure agreement between wheelchair users and researchers</a:t>
            </a:r>
          </a:p>
        </p:txBody>
      </p:sp>
    </p:spTree>
    <p:extLst>
      <p:ext uri="{BB962C8B-B14F-4D97-AF65-F5344CB8AC3E}">
        <p14:creationId xmlns:p14="http://schemas.microsoft.com/office/powerpoint/2010/main" val="1666312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fade">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fade">
                                      <p:cBhvr>
                                        <p:cTn id="22" dur="500"/>
                                        <p:tgtEl>
                                          <p:spTgt spid="2">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animEffect transition="in" filter="fade">
                                      <p:cBhvr>
                                        <p:cTn id="27"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shot_4_29_13_2_02_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395382" cy="6858000"/>
          </a:xfrm>
          <a:prstGeom prst="rect">
            <a:avLst/>
          </a:prstGeom>
        </p:spPr>
      </p:pic>
      <p:sp>
        <p:nvSpPr>
          <p:cNvPr id="6" name="Rectangle 5"/>
          <p:cNvSpPr/>
          <p:nvPr/>
        </p:nvSpPr>
        <p:spPr>
          <a:xfrm>
            <a:off x="0" y="0"/>
            <a:ext cx="9395382" cy="6858000"/>
          </a:xfrm>
          <a:prstGeom prst="rect">
            <a:avLst/>
          </a:prstGeom>
          <a:solidFill>
            <a:schemeClr val="tx1">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dirty="0" smtClean="0">
                <a:latin typeface="Segoe UI Light"/>
                <a:cs typeface="Segoe UI Light"/>
              </a:rPr>
              <a:t>Here is the recording from the study session</a:t>
            </a:r>
          </a:p>
        </p:txBody>
      </p:sp>
    </p:spTree>
    <p:extLst>
      <p:ext uri="{BB962C8B-B14F-4D97-AF65-F5344CB8AC3E}">
        <p14:creationId xmlns:p14="http://schemas.microsoft.com/office/powerpoint/2010/main" val="3375875454"/>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rticipantD_720p.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92186" y="0"/>
            <a:ext cx="12192001" cy="6858000"/>
          </a:xfrm>
          <a:prstGeom prst="rect">
            <a:avLst/>
          </a:prstGeom>
        </p:spPr>
      </p:pic>
    </p:spTree>
    <p:extLst>
      <p:ext uri="{BB962C8B-B14F-4D97-AF65-F5344CB8AC3E}">
        <p14:creationId xmlns:p14="http://schemas.microsoft.com/office/powerpoint/2010/main" val="3484172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71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Walking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82417" y="3108279"/>
            <a:ext cx="524863" cy="886635"/>
          </a:xfrm>
          <a:prstGeom prst="rect">
            <a:avLst/>
          </a:prstGeom>
        </p:spPr>
      </p:pic>
      <p:pic>
        <p:nvPicPr>
          <p:cNvPr id="7" name="Picture 6"/>
          <p:cNvPicPr>
            <a:picLocks noChangeAspect="1"/>
          </p:cNvPicPr>
          <p:nvPr/>
        </p:nvPicPr>
        <p:blipFill>
          <a:blip r:embed="rId4"/>
          <a:stretch>
            <a:fillRect/>
          </a:stretch>
        </p:blipFill>
        <p:spPr>
          <a:xfrm>
            <a:off x="4806744" y="3255263"/>
            <a:ext cx="647815" cy="739651"/>
          </a:xfrm>
          <a:prstGeom prst="rect">
            <a:avLst/>
          </a:prstGeom>
        </p:spPr>
      </p:pic>
      <p:grpSp>
        <p:nvGrpSpPr>
          <p:cNvPr id="10" name="Group 9"/>
          <p:cNvGrpSpPr/>
          <p:nvPr/>
        </p:nvGrpSpPr>
        <p:grpSpPr>
          <a:xfrm>
            <a:off x="-602784" y="3188986"/>
            <a:ext cx="22907935" cy="1059211"/>
            <a:chOff x="-602784" y="3188986"/>
            <a:chExt cx="22907935" cy="1059211"/>
          </a:xfrm>
        </p:grpSpPr>
        <p:grpSp>
          <p:nvGrpSpPr>
            <p:cNvPr id="23" name="Group 22"/>
            <p:cNvGrpSpPr/>
            <p:nvPr/>
          </p:nvGrpSpPr>
          <p:grpSpPr>
            <a:xfrm>
              <a:off x="-602784" y="3188986"/>
              <a:ext cx="22907935" cy="1059211"/>
              <a:chOff x="-3272250" y="3268993"/>
              <a:chExt cx="22907935" cy="1059211"/>
            </a:xfrm>
          </p:grpSpPr>
          <p:grpSp>
            <p:nvGrpSpPr>
              <p:cNvPr id="12" name="Group 11"/>
              <p:cNvGrpSpPr/>
              <p:nvPr/>
            </p:nvGrpSpPr>
            <p:grpSpPr>
              <a:xfrm>
                <a:off x="-3272250" y="3268993"/>
                <a:ext cx="16572399" cy="853322"/>
                <a:chOff x="4318935" y="3325015"/>
                <a:chExt cx="19091337" cy="853322"/>
              </a:xfrm>
            </p:grpSpPr>
            <p:cxnSp>
              <p:nvCxnSpPr>
                <p:cNvPr id="3" name="Straight Connector 2"/>
                <p:cNvCxnSpPr/>
                <p:nvPr/>
              </p:nvCxnSpPr>
              <p:spPr>
                <a:xfrm flipV="1">
                  <a:off x="4318935" y="4133297"/>
                  <a:ext cx="19091337" cy="23516"/>
                </a:xfrm>
                <a:prstGeom prst="line">
                  <a:avLst/>
                </a:prstGeom>
                <a:ln w="57150" cmpd="sng">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9" name="Picture 8"/>
                <p:cNvPicPr>
                  <a:picLocks noChangeAspect="1"/>
                </p:cNvPicPr>
                <p:nvPr/>
              </p:nvPicPr>
              <p:blipFill>
                <a:blip r:embed="rId5"/>
                <a:stretch>
                  <a:fillRect/>
                </a:stretch>
              </p:blipFill>
              <p:spPr>
                <a:xfrm>
                  <a:off x="6394166" y="3325015"/>
                  <a:ext cx="853321" cy="853322"/>
                </a:xfrm>
                <a:prstGeom prst="rect">
                  <a:avLst/>
                </a:prstGeom>
              </p:spPr>
            </p:pic>
          </p:grpSp>
          <p:cxnSp>
            <p:nvCxnSpPr>
              <p:cNvPr id="15" name="Straight Connector 14"/>
              <p:cNvCxnSpPr/>
              <p:nvPr/>
            </p:nvCxnSpPr>
            <p:spPr>
              <a:xfrm flipV="1">
                <a:off x="13300149" y="4052349"/>
                <a:ext cx="0" cy="275855"/>
              </a:xfrm>
              <a:prstGeom prst="line">
                <a:avLst/>
              </a:prstGeom>
              <a:ln w="5715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13277808" y="4297569"/>
                <a:ext cx="6357877" cy="0"/>
              </a:xfrm>
              <a:prstGeom prst="line">
                <a:avLst/>
              </a:prstGeom>
              <a:ln w="5715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43" name="Group 42"/>
            <p:cNvGrpSpPr/>
            <p:nvPr/>
          </p:nvGrpSpPr>
          <p:grpSpPr>
            <a:xfrm>
              <a:off x="7541979" y="3905700"/>
              <a:ext cx="124168" cy="85700"/>
              <a:chOff x="1915529" y="4910604"/>
              <a:chExt cx="124168" cy="85700"/>
            </a:xfrm>
          </p:grpSpPr>
          <p:cxnSp>
            <p:nvCxnSpPr>
              <p:cNvPr id="48" name="Straight Connector 47"/>
              <p:cNvCxnSpPr/>
              <p:nvPr/>
            </p:nvCxnSpPr>
            <p:spPr>
              <a:xfrm>
                <a:off x="1915529" y="4942271"/>
                <a:ext cx="35700" cy="51672"/>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p:nvCxnSpPr>
            <p:spPr>
              <a:xfrm flipH="1">
                <a:off x="2015935" y="4937271"/>
                <a:ext cx="23762" cy="57686"/>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p:nvCxnSpPr>
            <p:spPr>
              <a:xfrm flipH="1">
                <a:off x="1981485" y="4910604"/>
                <a:ext cx="1412" cy="85700"/>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44" name="Group 43"/>
            <p:cNvGrpSpPr/>
            <p:nvPr/>
          </p:nvGrpSpPr>
          <p:grpSpPr>
            <a:xfrm>
              <a:off x="11094679" y="3894849"/>
              <a:ext cx="124168" cy="85700"/>
              <a:chOff x="1915529" y="4910604"/>
              <a:chExt cx="124168" cy="85700"/>
            </a:xfrm>
          </p:grpSpPr>
          <p:cxnSp>
            <p:nvCxnSpPr>
              <p:cNvPr id="45" name="Straight Connector 44"/>
              <p:cNvCxnSpPr/>
              <p:nvPr/>
            </p:nvCxnSpPr>
            <p:spPr>
              <a:xfrm>
                <a:off x="1915529" y="4942271"/>
                <a:ext cx="35700" cy="51672"/>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flipH="1">
                <a:off x="2015935" y="4937271"/>
                <a:ext cx="23762" cy="57686"/>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7" name="Straight Connector 46"/>
              <p:cNvCxnSpPr/>
              <p:nvPr/>
            </p:nvCxnSpPr>
            <p:spPr>
              <a:xfrm flipH="1">
                <a:off x="1981485" y="4910604"/>
                <a:ext cx="1412" cy="85700"/>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grpSp>
        <p:nvGrpSpPr>
          <p:cNvPr id="62" name="Group 61"/>
          <p:cNvGrpSpPr/>
          <p:nvPr/>
        </p:nvGrpSpPr>
        <p:grpSpPr>
          <a:xfrm>
            <a:off x="5499018" y="329448"/>
            <a:ext cx="2626218" cy="3642894"/>
            <a:chOff x="5403482" y="261208"/>
            <a:chExt cx="2626218" cy="3642894"/>
          </a:xfrm>
        </p:grpSpPr>
        <p:grpSp>
          <p:nvGrpSpPr>
            <p:cNvPr id="6" name="Group 5"/>
            <p:cNvGrpSpPr/>
            <p:nvPr/>
          </p:nvGrpSpPr>
          <p:grpSpPr>
            <a:xfrm>
              <a:off x="5403482" y="261208"/>
              <a:ext cx="2154716" cy="3642894"/>
              <a:chOff x="4108096" y="414416"/>
              <a:chExt cx="3297170" cy="5574393"/>
            </a:xfrm>
          </p:grpSpPr>
          <p:cxnSp>
            <p:nvCxnSpPr>
              <p:cNvPr id="40" name="Straight Connector 39"/>
              <p:cNvCxnSpPr/>
              <p:nvPr/>
            </p:nvCxnSpPr>
            <p:spPr>
              <a:xfrm flipH="1">
                <a:off x="5153872" y="4401161"/>
                <a:ext cx="752105" cy="1587648"/>
              </a:xfrm>
              <a:prstGeom prst="line">
                <a:avLst/>
              </a:prstGeom>
              <a:ln w="38100" cmpd="sng">
                <a:solidFill>
                  <a:srgbClr val="CA2525"/>
                </a:solidFill>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pic>
            <p:nvPicPr>
              <p:cNvPr id="2" name="Picture 1" descr="showimage.jpg"/>
              <p:cNvPicPr>
                <a:picLocks noChangeAspect="1"/>
              </p:cNvPicPr>
              <p:nvPr/>
            </p:nvPicPr>
            <p:blipFill rotWithShape="1">
              <a:blip r:embed="rId6">
                <a:extLst>
                  <a:ext uri="{28A0092B-C50C-407E-A947-70E740481C1C}">
                    <a14:useLocalDpi xmlns:a14="http://schemas.microsoft.com/office/drawing/2010/main" val="0"/>
                  </a:ext>
                </a:extLst>
              </a:blip>
              <a:srcRect t="19264"/>
              <a:stretch/>
            </p:blipFill>
            <p:spPr>
              <a:xfrm rot="21351588">
                <a:off x="4108096" y="414416"/>
                <a:ext cx="3297170" cy="397702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grpSp>
        <p:sp>
          <p:nvSpPr>
            <p:cNvPr id="14" name="TextBox 13"/>
            <p:cNvSpPr txBox="1"/>
            <p:nvPr/>
          </p:nvSpPr>
          <p:spPr>
            <a:xfrm rot="21333631">
              <a:off x="6432912" y="3138817"/>
              <a:ext cx="1596788" cy="369332"/>
            </a:xfrm>
            <a:prstGeom prst="rect">
              <a:avLst/>
            </a:prstGeom>
            <a:noFill/>
          </p:spPr>
          <p:txBody>
            <a:bodyPr wrap="square" rtlCol="0">
              <a:spAutoFit/>
            </a:bodyPr>
            <a:lstStyle/>
            <a:p>
              <a:r>
                <a:rPr lang="en-US" dirty="0" smtClean="0">
                  <a:solidFill>
                    <a:srgbClr val="CA2525"/>
                  </a:solidFill>
                  <a:latin typeface="Segoe UI Light" pitchFamily="34" charset="0"/>
                </a:rPr>
                <a:t>No curb ramp!</a:t>
              </a:r>
              <a:endParaRPr lang="en-US" dirty="0">
                <a:solidFill>
                  <a:srgbClr val="CA2525"/>
                </a:solidFill>
                <a:latin typeface="Segoe UI Light" pitchFamily="34" charset="0"/>
              </a:endParaRPr>
            </a:p>
          </p:txBody>
        </p:sp>
      </p:grpSp>
    </p:spTree>
    <p:extLst>
      <p:ext uri="{BB962C8B-B14F-4D97-AF65-F5344CB8AC3E}">
        <p14:creationId xmlns:p14="http://schemas.microsoft.com/office/powerpoint/2010/main" val="307612920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4.35537E-6 3.46821E-7 L -1.08017 3.46821E-7 " pathEditMode="relative" ptsTypes="AA">
                                      <p:cBhvr>
                                        <p:cTn id="6" dur="2000" fill="hold"/>
                                        <p:tgtEl>
                                          <p:spTgt spid="10"/>
                                        </p:tgtEl>
                                        <p:attrNameLst>
                                          <p:attrName>ppt_x</p:attrName>
                                          <p:attrName>ppt_y</p:attrName>
                                        </p:attrNameLst>
                                      </p:cBhvr>
                                    </p:animMotion>
                                  </p:childTnLst>
                                </p:cTn>
                              </p:par>
                            </p:childTnLst>
                          </p:cTn>
                        </p:par>
                        <p:par>
                          <p:cTn id="7" fill="hold">
                            <p:stCondLst>
                              <p:cond delay="2000"/>
                            </p:stCondLst>
                            <p:childTnLst>
                              <p:par>
                                <p:cTn id="8" presetID="10" presetClass="entr" presetSubtype="0" fill="hold" nodeType="after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fade">
                                      <p:cBhvr>
                                        <p:cTn id="10"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074" name="Picture 2" descr="C:\Users\jonf\Dropbox\ProjectSidewalk\CHI Presentation\Images\2013_04_18-KotaroLabeling\IMG_0603.JPG"/>
          <p:cNvPicPr>
            <a:picLocks noChangeAspect="1" noChangeArrowheads="1"/>
          </p:cNvPicPr>
          <p:nvPr/>
        </p:nvPicPr>
        <p:blipFill rotWithShape="1">
          <a:blip r:embed="rId3">
            <a:extLst>
              <a:ext uri="{28A0092B-C50C-407E-A947-70E740481C1C}">
                <a14:useLocalDpi xmlns:a14="http://schemas.microsoft.com/office/drawing/2010/main" val="0"/>
              </a:ext>
            </a:extLst>
          </a:blip>
          <a:srcRect t="2868" r="15788" b="12983"/>
          <a:stretch/>
        </p:blipFill>
        <p:spPr bwMode="auto">
          <a:xfrm rot="5400000">
            <a:off x="-1162293" y="1144653"/>
            <a:ext cx="6858000" cy="456869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WiP_TaskScene1.png"/>
          <p:cNvPicPr>
            <a:picLocks noChangeAspect="1"/>
          </p:cNvPicPr>
          <p:nvPr/>
        </p:nvPicPr>
        <p:blipFill rotWithShape="1">
          <a:blip r:embed="rId4">
            <a:extLst>
              <a:ext uri="{28A0092B-C50C-407E-A947-70E740481C1C}">
                <a14:useLocalDpi xmlns:a14="http://schemas.microsoft.com/office/drawing/2010/main" val="0"/>
              </a:ext>
            </a:extLst>
          </a:blip>
          <a:srcRect l="30181" r="28899"/>
          <a:stretch/>
        </p:blipFill>
        <p:spPr>
          <a:xfrm>
            <a:off x="4568694" y="0"/>
            <a:ext cx="5007157" cy="6858000"/>
          </a:xfrm>
          <a:prstGeom prst="rect">
            <a:avLst/>
          </a:prstGeom>
        </p:spPr>
      </p:pic>
      <p:sp>
        <p:nvSpPr>
          <p:cNvPr id="5" name="Rectangle 4"/>
          <p:cNvSpPr/>
          <p:nvPr/>
        </p:nvSpPr>
        <p:spPr>
          <a:xfrm>
            <a:off x="0" y="0"/>
            <a:ext cx="9144000" cy="6858000"/>
          </a:xfrm>
          <a:prstGeom prst="rect">
            <a:avLst/>
          </a:prstGeom>
          <a:solidFill>
            <a:schemeClr val="tx1">
              <a:alpha val="8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0" tIns="45720" rIns="914400" bIns="45720" numCol="1" spcCol="0" rtlCol="0" fromWordArt="0" anchor="ctr" anchorCtr="0" forceAA="0" compatLnSpc="1">
            <a:prstTxWarp prst="textNoShape">
              <a:avLst/>
            </a:prstTxWarp>
            <a:noAutofit/>
          </a:bodyPr>
          <a:lstStyle/>
          <a:p>
            <a:endParaRPr lang="en-US" sz="2800" dirty="0" smtClean="0">
              <a:solidFill>
                <a:prstClr val="white"/>
              </a:solidFill>
              <a:latin typeface="Segoe UI Semibold"/>
              <a:cs typeface="Segoe UI Semibold"/>
            </a:endParaRPr>
          </a:p>
        </p:txBody>
      </p:sp>
      <p:sp>
        <p:nvSpPr>
          <p:cNvPr id="7" name="TextBox 6"/>
          <p:cNvSpPr txBox="1"/>
          <p:nvPr/>
        </p:nvSpPr>
        <p:spPr>
          <a:xfrm>
            <a:off x="860189" y="734621"/>
            <a:ext cx="1602823" cy="707886"/>
          </a:xfrm>
          <a:prstGeom prst="rect">
            <a:avLst/>
          </a:prstGeom>
          <a:noFill/>
        </p:spPr>
        <p:txBody>
          <a:bodyPr wrap="none" rtlCol="0">
            <a:spAutoFit/>
          </a:bodyPr>
          <a:lstStyle/>
          <a:p>
            <a:r>
              <a:rPr lang="en-US" sz="4000" dirty="0" smtClean="0">
                <a:solidFill>
                  <a:prstClr val="white"/>
                </a:solidFill>
                <a:latin typeface="Segoe UI Semibold"/>
                <a:cs typeface="Segoe UI Semibold"/>
              </a:rPr>
              <a:t>Result</a:t>
            </a:r>
          </a:p>
        </p:txBody>
      </p:sp>
      <p:sp>
        <p:nvSpPr>
          <p:cNvPr id="2" name="TextBox 1"/>
          <p:cNvSpPr txBox="1"/>
          <p:nvPr/>
        </p:nvSpPr>
        <p:spPr>
          <a:xfrm>
            <a:off x="860189" y="1841939"/>
            <a:ext cx="7132830" cy="2677656"/>
          </a:xfrm>
          <a:prstGeom prst="rect">
            <a:avLst/>
          </a:prstGeom>
          <a:noFill/>
        </p:spPr>
        <p:txBody>
          <a:bodyPr wrap="square" rtlCol="0">
            <a:spAutoFit/>
          </a:bodyPr>
          <a:lstStyle/>
          <a:p>
            <a:r>
              <a:rPr lang="en-US" sz="2800" dirty="0">
                <a:solidFill>
                  <a:prstClr val="white"/>
                </a:solidFill>
                <a:latin typeface="Segoe UI Semibold"/>
                <a:cs typeface="Segoe UI Semibold"/>
              </a:rPr>
              <a:t>Strong agreement </a:t>
            </a:r>
            <a:r>
              <a:rPr lang="en-US" sz="2800" dirty="0">
                <a:solidFill>
                  <a:prstClr val="white"/>
                </a:solidFill>
                <a:latin typeface="Segoe UI Light"/>
                <a:cs typeface="Segoe UI Light"/>
              </a:rPr>
              <a:t>between wheelchair </a:t>
            </a:r>
            <a:r>
              <a:rPr lang="en-US" sz="2800" dirty="0" smtClean="0">
                <a:solidFill>
                  <a:prstClr val="white"/>
                </a:solidFill>
                <a:latin typeface="Segoe UI Light"/>
                <a:cs typeface="Segoe UI Light"/>
              </a:rPr>
              <a:t>users and researchers</a:t>
            </a:r>
          </a:p>
          <a:p>
            <a:endParaRPr lang="en-US" sz="2800" dirty="0">
              <a:solidFill>
                <a:srgbClr val="FFFFFF"/>
              </a:solidFill>
              <a:latin typeface="Segoe UI Light"/>
              <a:cs typeface="Segoe UI Light"/>
            </a:endParaRPr>
          </a:p>
          <a:p>
            <a:r>
              <a:rPr lang="en-US" sz="2800" dirty="0">
                <a:solidFill>
                  <a:prstClr val="white"/>
                </a:solidFill>
                <a:latin typeface="Segoe UI Light"/>
                <a:cs typeface="Segoe UI Light"/>
              </a:rPr>
              <a:t>Wheelchair users and motivated workers share the </a:t>
            </a:r>
            <a:r>
              <a:rPr lang="en-US" sz="2800" dirty="0">
                <a:solidFill>
                  <a:prstClr val="white"/>
                </a:solidFill>
                <a:latin typeface="Segoe UI Semibold"/>
                <a:cs typeface="Segoe UI Semibold"/>
              </a:rPr>
              <a:t>similar perspective of what constitute sidewalk accessibility </a:t>
            </a:r>
            <a:r>
              <a:rPr lang="en-US" sz="2800" dirty="0" smtClean="0">
                <a:solidFill>
                  <a:prstClr val="white"/>
                </a:solidFill>
                <a:latin typeface="Segoe UI Semibold"/>
                <a:cs typeface="Segoe UI Semibold"/>
              </a:rPr>
              <a:t>problems</a:t>
            </a:r>
            <a:endParaRPr lang="en-US" sz="2800" dirty="0">
              <a:solidFill>
                <a:prstClr val="white"/>
              </a:solidFill>
              <a:latin typeface="Segoe UI Semibold"/>
              <a:cs typeface="Segoe UI Semibold"/>
            </a:endParaRPr>
          </a:p>
        </p:txBody>
      </p:sp>
    </p:spTree>
    <p:extLst>
      <p:ext uri="{BB962C8B-B14F-4D97-AF65-F5344CB8AC3E}">
        <p14:creationId xmlns:p14="http://schemas.microsoft.com/office/powerpoint/2010/main" val="45560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146" name="Picture 2" descr="C:\Users\jonf\Dropbox\ProjectSidewalk\CHI Presentation\Images\Turkers\THE-PEOPLE.jpg"/>
          <p:cNvPicPr>
            <a:picLocks noChangeAspect="1" noChangeArrowheads="1"/>
          </p:cNvPicPr>
          <p:nvPr/>
        </p:nvPicPr>
        <p:blipFill rotWithShape="1">
          <a:blip r:embed="rId3">
            <a:extLst>
              <a:ext uri="{28A0092B-C50C-407E-A947-70E740481C1C}">
                <a14:useLocalDpi xmlns:a14="http://schemas.microsoft.com/office/drawing/2010/main" val="0"/>
              </a:ext>
            </a:extLst>
          </a:blip>
          <a:srcRect r="53390"/>
          <a:stretch/>
        </p:blipFill>
        <p:spPr bwMode="auto">
          <a:xfrm>
            <a:off x="6032500" y="0"/>
            <a:ext cx="319656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C:\Users\jonf\Dropbox\ProjectSidewalk\CHI Presentation\Images\2013_04_18-KotaroLabeling\IMG_0603.JPG"/>
          <p:cNvPicPr>
            <a:picLocks noChangeAspect="1" noChangeArrowheads="1"/>
          </p:cNvPicPr>
          <p:nvPr/>
        </p:nvPicPr>
        <p:blipFill rotWithShape="1">
          <a:blip r:embed="rId4">
            <a:extLst>
              <a:ext uri="{28A0092B-C50C-407E-A947-70E740481C1C}">
                <a14:useLocalDpi xmlns:a14="http://schemas.microsoft.com/office/drawing/2010/main" val="0"/>
              </a:ext>
            </a:extLst>
          </a:blip>
          <a:srcRect t="14687" r="14263" b="29229"/>
          <a:stretch/>
        </p:blipFill>
        <p:spPr bwMode="auto">
          <a:xfrm rot="5400000">
            <a:off x="-1968658" y="1968659"/>
            <a:ext cx="6982269" cy="304495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WiP_TaskScene1.png"/>
          <p:cNvPicPr>
            <a:picLocks noChangeAspect="1"/>
          </p:cNvPicPr>
          <p:nvPr/>
        </p:nvPicPr>
        <p:blipFill rotWithShape="1">
          <a:blip r:embed="rId5">
            <a:extLst>
              <a:ext uri="{28A0092B-C50C-407E-A947-70E740481C1C}">
                <a14:useLocalDpi xmlns:a14="http://schemas.microsoft.com/office/drawing/2010/main" val="0"/>
              </a:ext>
            </a:extLst>
          </a:blip>
          <a:srcRect l="46218" r="28898"/>
          <a:stretch/>
        </p:blipFill>
        <p:spPr>
          <a:xfrm>
            <a:off x="3044953" y="-1"/>
            <a:ext cx="3044952" cy="6858000"/>
          </a:xfrm>
          <a:prstGeom prst="rect">
            <a:avLst/>
          </a:prstGeom>
        </p:spPr>
      </p:pic>
      <p:sp>
        <p:nvSpPr>
          <p:cNvPr id="8" name="Rectangle 7"/>
          <p:cNvSpPr/>
          <p:nvPr/>
        </p:nvSpPr>
        <p:spPr>
          <a:xfrm>
            <a:off x="-2" y="978197"/>
            <a:ext cx="3044953" cy="765545"/>
          </a:xfrm>
          <a:prstGeom prst="rect">
            <a:avLst/>
          </a:prstGeom>
          <a:solidFill>
            <a:schemeClr val="tx1">
              <a:alpha val="70000"/>
            </a:schemeClr>
          </a:solidFill>
          <a:ln>
            <a:noFill/>
          </a:ln>
        </p:spPr>
        <p:txBody>
          <a:bodyPr wrap="square" rtlCol="0" anchor="ctr">
            <a:noAutofit/>
          </a:bodyPr>
          <a:lstStyle/>
          <a:p>
            <a:pPr defTabSz="914400"/>
            <a:r>
              <a:rPr lang="en-US" sz="2400" cap="small" dirty="0" smtClean="0">
                <a:solidFill>
                  <a:prstClr val="white"/>
                </a:solidFill>
                <a:latin typeface="Segoe UI Semibold" pitchFamily="34" charset="0"/>
              </a:rPr>
              <a:t>Study One:</a:t>
            </a:r>
            <a:r>
              <a:rPr lang="en-US" sz="2400" cap="small" dirty="0" smtClean="0">
                <a:solidFill>
                  <a:prstClr val="white"/>
                </a:solidFill>
                <a:latin typeface="Segoe UI Light" pitchFamily="34" charset="0"/>
              </a:rPr>
              <a:t/>
            </a:r>
            <a:br>
              <a:rPr lang="en-US" sz="2400" cap="small" dirty="0" smtClean="0">
                <a:solidFill>
                  <a:prstClr val="white"/>
                </a:solidFill>
                <a:latin typeface="Segoe UI Light" pitchFamily="34" charset="0"/>
              </a:rPr>
            </a:br>
            <a:r>
              <a:rPr lang="en-US" sz="2000" cap="small" dirty="0" smtClean="0">
                <a:solidFill>
                  <a:prstClr val="white"/>
                </a:solidFill>
                <a:latin typeface="Segoe UI Light" pitchFamily="34" charset="0"/>
              </a:rPr>
              <a:t>Research Team Labelers</a:t>
            </a:r>
            <a:endParaRPr lang="en-US" sz="2000" cap="small" dirty="0">
              <a:solidFill>
                <a:prstClr val="white"/>
              </a:solidFill>
              <a:latin typeface="Segoe UI Light" pitchFamily="34" charset="0"/>
            </a:endParaRPr>
          </a:p>
        </p:txBody>
      </p:sp>
      <p:sp>
        <p:nvSpPr>
          <p:cNvPr id="10" name="Rectangle 9"/>
          <p:cNvSpPr/>
          <p:nvPr/>
        </p:nvSpPr>
        <p:spPr>
          <a:xfrm>
            <a:off x="3044951" y="978199"/>
            <a:ext cx="3044953" cy="765545"/>
          </a:xfrm>
          <a:prstGeom prst="rect">
            <a:avLst/>
          </a:prstGeom>
          <a:solidFill>
            <a:schemeClr val="tx1">
              <a:alpha val="70000"/>
            </a:schemeClr>
          </a:solidFill>
          <a:ln>
            <a:noFill/>
          </a:ln>
        </p:spPr>
        <p:txBody>
          <a:bodyPr wrap="square" rtlCol="0" anchor="ctr">
            <a:noAutofit/>
          </a:bodyPr>
          <a:lstStyle/>
          <a:p>
            <a:pPr defTabSz="914400"/>
            <a:r>
              <a:rPr lang="en-US" sz="2400" cap="small" dirty="0" smtClean="0">
                <a:solidFill>
                  <a:prstClr val="white"/>
                </a:solidFill>
                <a:latin typeface="Segoe UI Semibold" pitchFamily="34" charset="0"/>
              </a:rPr>
              <a:t>Study Two:</a:t>
            </a:r>
            <a:r>
              <a:rPr lang="en-US" sz="2400" cap="small" dirty="0" smtClean="0">
                <a:solidFill>
                  <a:prstClr val="white"/>
                </a:solidFill>
                <a:latin typeface="Segoe UI Light" pitchFamily="34" charset="0"/>
              </a:rPr>
              <a:t/>
            </a:r>
            <a:br>
              <a:rPr lang="en-US" sz="2400" cap="small" dirty="0" smtClean="0">
                <a:solidFill>
                  <a:prstClr val="white"/>
                </a:solidFill>
                <a:latin typeface="Segoe UI Light" pitchFamily="34" charset="0"/>
              </a:rPr>
            </a:br>
            <a:r>
              <a:rPr lang="en-US" sz="2000" cap="small" dirty="0" smtClean="0">
                <a:solidFill>
                  <a:prstClr val="white"/>
                </a:solidFill>
                <a:latin typeface="Segoe UI Light" pitchFamily="34" charset="0"/>
              </a:rPr>
              <a:t>Wheelchair User Labelers</a:t>
            </a:r>
            <a:endParaRPr lang="en-US" sz="2000" cap="small" dirty="0">
              <a:solidFill>
                <a:prstClr val="white"/>
              </a:solidFill>
              <a:latin typeface="Segoe UI Light" pitchFamily="34" charset="0"/>
            </a:endParaRPr>
          </a:p>
        </p:txBody>
      </p:sp>
      <p:sp>
        <p:nvSpPr>
          <p:cNvPr id="11" name="Rectangle 10"/>
          <p:cNvSpPr/>
          <p:nvPr/>
        </p:nvSpPr>
        <p:spPr>
          <a:xfrm>
            <a:off x="6089904" y="978196"/>
            <a:ext cx="3054095" cy="765545"/>
          </a:xfrm>
          <a:prstGeom prst="rect">
            <a:avLst/>
          </a:prstGeom>
          <a:solidFill>
            <a:schemeClr val="tx1">
              <a:alpha val="70000"/>
            </a:schemeClr>
          </a:solidFill>
          <a:ln>
            <a:noFill/>
          </a:ln>
        </p:spPr>
        <p:txBody>
          <a:bodyPr wrap="square" rtlCol="0" anchor="ctr">
            <a:noAutofit/>
          </a:bodyPr>
          <a:lstStyle/>
          <a:p>
            <a:pPr defTabSz="914400"/>
            <a:r>
              <a:rPr lang="en-US" sz="2400" cap="small" dirty="0" smtClean="0">
                <a:solidFill>
                  <a:prstClr val="white"/>
                </a:solidFill>
                <a:latin typeface="Segoe UI Semibold" pitchFamily="34" charset="0"/>
              </a:rPr>
              <a:t>Study Three:</a:t>
            </a:r>
            <a:r>
              <a:rPr lang="en-US" sz="2400" cap="small" dirty="0" smtClean="0">
                <a:solidFill>
                  <a:prstClr val="white"/>
                </a:solidFill>
                <a:latin typeface="Segoe UI Light" pitchFamily="34" charset="0"/>
              </a:rPr>
              <a:t/>
            </a:r>
            <a:br>
              <a:rPr lang="en-US" sz="2400" cap="small" dirty="0" smtClean="0">
                <a:solidFill>
                  <a:prstClr val="white"/>
                </a:solidFill>
                <a:latin typeface="Segoe UI Light" pitchFamily="34" charset="0"/>
              </a:rPr>
            </a:br>
            <a:r>
              <a:rPr lang="en-US" sz="2000" cap="small" dirty="0" smtClean="0">
                <a:solidFill>
                  <a:prstClr val="white"/>
                </a:solidFill>
                <a:latin typeface="Segoe UI Light" pitchFamily="34" charset="0"/>
              </a:rPr>
              <a:t>Mechanical Turk Labelers</a:t>
            </a:r>
            <a:endParaRPr lang="en-US" sz="2000" cap="small" dirty="0">
              <a:solidFill>
                <a:prstClr val="white"/>
              </a:solidFill>
              <a:latin typeface="Segoe UI Light" pitchFamily="34" charset="0"/>
            </a:endParaRPr>
          </a:p>
        </p:txBody>
      </p:sp>
      <p:grpSp>
        <p:nvGrpSpPr>
          <p:cNvPr id="9" name="Group 8"/>
          <p:cNvGrpSpPr/>
          <p:nvPr/>
        </p:nvGrpSpPr>
        <p:grpSpPr>
          <a:xfrm>
            <a:off x="-3064969" y="0"/>
            <a:ext cx="15243049" cy="6858002"/>
            <a:chOff x="-6099049" y="0"/>
            <a:chExt cx="15243049" cy="6858002"/>
          </a:xfrm>
        </p:grpSpPr>
        <p:sp>
          <p:nvSpPr>
            <p:cNvPr id="12" name="Rectangle 11"/>
            <p:cNvSpPr/>
            <p:nvPr/>
          </p:nvSpPr>
          <p:spPr>
            <a:xfrm>
              <a:off x="3044952" y="0"/>
              <a:ext cx="6099048" cy="6857999"/>
            </a:xfrm>
            <a:prstGeom prst="rect">
              <a:avLst/>
            </a:prstGeom>
            <a:solidFill>
              <a:srgbClr val="00000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sp>
          <p:nvSpPr>
            <p:cNvPr id="13" name="Rectangle 12"/>
            <p:cNvSpPr/>
            <p:nvPr/>
          </p:nvSpPr>
          <p:spPr>
            <a:xfrm>
              <a:off x="-6099049" y="3"/>
              <a:ext cx="6109921" cy="6857999"/>
            </a:xfrm>
            <a:prstGeom prst="rect">
              <a:avLst/>
            </a:prstGeom>
            <a:solidFill>
              <a:srgbClr val="00000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grpSp>
    </p:spTree>
    <p:extLst>
      <p:ext uri="{BB962C8B-B14F-4D97-AF65-F5344CB8AC3E}">
        <p14:creationId xmlns:p14="http://schemas.microsoft.com/office/powerpoint/2010/main" val="27027019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3.05556E-6 0 L 0.33351 0 " pathEditMode="relative" rAng="0" ptsTypes="AA">
                                      <p:cBhvr>
                                        <p:cTn id="6" dur="2000" fill="hold"/>
                                        <p:tgtEl>
                                          <p:spTgt spid="9"/>
                                        </p:tgtEl>
                                        <p:attrNameLst>
                                          <p:attrName>ppt_x</p:attrName>
                                          <p:attrName>ppt_y</p:attrName>
                                        </p:attrNameLst>
                                      </p:cBhvr>
                                      <p:rCtr x="1666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19423" y="3167390"/>
            <a:ext cx="7505155" cy="523220"/>
          </a:xfrm>
          <a:prstGeom prst="rect">
            <a:avLst/>
          </a:prstGeom>
          <a:noFill/>
        </p:spPr>
        <p:txBody>
          <a:bodyPr wrap="none" rtlCol="0" anchor="ctr">
            <a:spAutoFit/>
          </a:bodyPr>
          <a:lstStyle/>
          <a:p>
            <a:pPr algn="ctr"/>
            <a:r>
              <a:rPr lang="en-US" sz="2800" dirty="0" smtClean="0">
                <a:latin typeface="Segoe UI Light"/>
                <a:cs typeface="Segoe UI Light"/>
              </a:rPr>
              <a:t>We need </a:t>
            </a:r>
            <a:r>
              <a:rPr lang="en-US" sz="2800" dirty="0" smtClean="0">
                <a:latin typeface="Segoe UI Semibold"/>
                <a:cs typeface="Segoe UI Semibold"/>
              </a:rPr>
              <a:t>ground truth </a:t>
            </a:r>
            <a:r>
              <a:rPr lang="en-US" sz="2800" dirty="0" smtClean="0">
                <a:latin typeface="Segoe UI Light"/>
                <a:cs typeface="Segoe UI Light"/>
              </a:rPr>
              <a:t>to evaluate turkers’ tasks</a:t>
            </a:r>
          </a:p>
        </p:txBody>
      </p:sp>
      <p:sp>
        <p:nvSpPr>
          <p:cNvPr id="2" name="Freeform 1"/>
          <p:cNvSpPr/>
          <p:nvPr/>
        </p:nvSpPr>
        <p:spPr>
          <a:xfrm>
            <a:off x="3216104" y="3810383"/>
            <a:ext cx="635455" cy="691709"/>
          </a:xfrm>
          <a:custGeom>
            <a:avLst/>
            <a:gdLst>
              <a:gd name="connsiteX0" fmla="*/ 635455 w 635455"/>
              <a:gd name="connsiteY0" fmla="*/ 676482 h 691709"/>
              <a:gd name="connsiteX1" fmla="*/ 469796 w 635455"/>
              <a:gd name="connsiteY1" fmla="*/ 662676 h 691709"/>
              <a:gd name="connsiteX2" fmla="*/ 359357 w 635455"/>
              <a:gd name="connsiteY2" fmla="*/ 579841 h 691709"/>
              <a:gd name="connsiteX3" fmla="*/ 317943 w 635455"/>
              <a:gd name="connsiteY3" fmla="*/ 552230 h 691709"/>
              <a:gd name="connsiteX4" fmla="*/ 290333 w 635455"/>
              <a:gd name="connsiteY4" fmla="*/ 510813 h 691709"/>
              <a:gd name="connsiteX5" fmla="*/ 262723 w 635455"/>
              <a:gd name="connsiteY5" fmla="*/ 483201 h 691709"/>
              <a:gd name="connsiteX6" fmla="*/ 207504 w 635455"/>
              <a:gd name="connsiteY6" fmla="*/ 400367 h 691709"/>
              <a:gd name="connsiteX7" fmla="*/ 152284 w 635455"/>
              <a:gd name="connsiteY7" fmla="*/ 317532 h 691709"/>
              <a:gd name="connsiteX8" fmla="*/ 138479 w 635455"/>
              <a:gd name="connsiteY8" fmla="*/ 276115 h 691709"/>
              <a:gd name="connsiteX9" fmla="*/ 110870 w 635455"/>
              <a:gd name="connsiteY9" fmla="*/ 234698 h 691709"/>
              <a:gd name="connsiteX10" fmla="*/ 69455 w 635455"/>
              <a:gd name="connsiteY10" fmla="*/ 110446 h 691709"/>
              <a:gd name="connsiteX11" fmla="*/ 55650 w 635455"/>
              <a:gd name="connsiteY11" fmla="*/ 69029 h 691709"/>
              <a:gd name="connsiteX12" fmla="*/ 83260 w 635455"/>
              <a:gd name="connsiteY12" fmla="*/ 179475 h 691709"/>
              <a:gd name="connsiteX13" fmla="*/ 97065 w 635455"/>
              <a:gd name="connsiteY13" fmla="*/ 220892 h 691709"/>
              <a:gd name="connsiteX14" fmla="*/ 124674 w 635455"/>
              <a:gd name="connsiteY14" fmla="*/ 248504 h 691709"/>
              <a:gd name="connsiteX15" fmla="*/ 207504 w 635455"/>
              <a:gd name="connsiteY15" fmla="*/ 358950 h 691709"/>
              <a:gd name="connsiteX16" fmla="*/ 248918 w 635455"/>
              <a:gd name="connsiteY16" fmla="*/ 441784 h 691709"/>
              <a:gd name="connsiteX17" fmla="*/ 290333 w 635455"/>
              <a:gd name="connsiteY17" fmla="*/ 510813 h 691709"/>
              <a:gd name="connsiteX18" fmla="*/ 331747 w 635455"/>
              <a:gd name="connsiteY18" fmla="*/ 593647 h 691709"/>
              <a:gd name="connsiteX19" fmla="*/ 359357 w 635455"/>
              <a:gd name="connsiteY19" fmla="*/ 621259 h 691709"/>
              <a:gd name="connsiteX20" fmla="*/ 400772 w 635455"/>
              <a:gd name="connsiteY20" fmla="*/ 635064 h 691709"/>
              <a:gd name="connsiteX21" fmla="*/ 469796 w 635455"/>
              <a:gd name="connsiteY21" fmla="*/ 676482 h 691709"/>
              <a:gd name="connsiteX22" fmla="*/ 525016 w 635455"/>
              <a:gd name="connsiteY22" fmla="*/ 690287 h 691709"/>
              <a:gd name="connsiteX23" fmla="*/ 442186 w 635455"/>
              <a:gd name="connsiteY23" fmla="*/ 662676 h 691709"/>
              <a:gd name="connsiteX24" fmla="*/ 400772 w 635455"/>
              <a:gd name="connsiteY24" fmla="*/ 648870 h 691709"/>
              <a:gd name="connsiteX25" fmla="*/ 359357 w 635455"/>
              <a:gd name="connsiteY25" fmla="*/ 621259 h 691709"/>
              <a:gd name="connsiteX26" fmla="*/ 331747 w 635455"/>
              <a:gd name="connsiteY26" fmla="*/ 593647 h 691709"/>
              <a:gd name="connsiteX27" fmla="*/ 290333 w 635455"/>
              <a:gd name="connsiteY27" fmla="*/ 579841 h 691709"/>
              <a:gd name="connsiteX28" fmla="*/ 248918 w 635455"/>
              <a:gd name="connsiteY28" fmla="*/ 497007 h 691709"/>
              <a:gd name="connsiteX29" fmla="*/ 235113 w 635455"/>
              <a:gd name="connsiteY29" fmla="*/ 455590 h 691709"/>
              <a:gd name="connsiteX30" fmla="*/ 207504 w 635455"/>
              <a:gd name="connsiteY30" fmla="*/ 414173 h 691709"/>
              <a:gd name="connsiteX31" fmla="*/ 193699 w 635455"/>
              <a:gd name="connsiteY31" fmla="*/ 372755 h 691709"/>
              <a:gd name="connsiteX32" fmla="*/ 166089 w 635455"/>
              <a:gd name="connsiteY32" fmla="*/ 331338 h 691709"/>
              <a:gd name="connsiteX33" fmla="*/ 138479 w 635455"/>
              <a:gd name="connsiteY33" fmla="*/ 276115 h 691709"/>
              <a:gd name="connsiteX34" fmla="*/ 110870 w 635455"/>
              <a:gd name="connsiteY34" fmla="*/ 234698 h 691709"/>
              <a:gd name="connsiteX35" fmla="*/ 69455 w 635455"/>
              <a:gd name="connsiteY35" fmla="*/ 151864 h 691709"/>
              <a:gd name="connsiteX36" fmla="*/ 41845 w 635455"/>
              <a:gd name="connsiteY36" fmla="*/ 69029 h 691709"/>
              <a:gd name="connsiteX37" fmla="*/ 28040 w 635455"/>
              <a:gd name="connsiteY37" fmla="*/ 27612 h 691709"/>
              <a:gd name="connsiteX38" fmla="*/ 14235 w 635455"/>
              <a:gd name="connsiteY38" fmla="*/ 138058 h 691709"/>
              <a:gd name="connsiteX39" fmla="*/ 14235 w 635455"/>
              <a:gd name="connsiteY39" fmla="*/ 151864 h 691709"/>
              <a:gd name="connsiteX40" fmla="*/ 28040 w 635455"/>
              <a:gd name="connsiteY40" fmla="*/ 110446 h 691709"/>
              <a:gd name="connsiteX41" fmla="*/ 41845 w 635455"/>
              <a:gd name="connsiteY41" fmla="*/ 69029 h 691709"/>
              <a:gd name="connsiteX42" fmla="*/ 14235 w 635455"/>
              <a:gd name="connsiteY42" fmla="*/ 96641 h 691709"/>
              <a:gd name="connsiteX43" fmla="*/ 431 w 635455"/>
              <a:gd name="connsiteY43" fmla="*/ 138058 h 691709"/>
              <a:gd name="connsiteX44" fmla="*/ 14235 w 635455"/>
              <a:gd name="connsiteY44" fmla="*/ 69029 h 691709"/>
              <a:gd name="connsiteX45" fmla="*/ 55650 w 635455"/>
              <a:gd name="connsiteY45" fmla="*/ 0 h 691709"/>
              <a:gd name="connsiteX46" fmla="*/ 83260 w 635455"/>
              <a:gd name="connsiteY46" fmla="*/ 27612 h 691709"/>
              <a:gd name="connsiteX47" fmla="*/ 124674 w 635455"/>
              <a:gd name="connsiteY47" fmla="*/ 96641 h 691709"/>
              <a:gd name="connsiteX48" fmla="*/ 166089 w 635455"/>
              <a:gd name="connsiteY48" fmla="*/ 124252 h 691709"/>
              <a:gd name="connsiteX49" fmla="*/ 83260 w 635455"/>
              <a:gd name="connsiteY49" fmla="*/ 96641 h 691709"/>
              <a:gd name="connsiteX50" fmla="*/ 55650 w 635455"/>
              <a:gd name="connsiteY50" fmla="*/ 69029 h 691709"/>
              <a:gd name="connsiteX51" fmla="*/ 14235 w 635455"/>
              <a:gd name="connsiteY51" fmla="*/ 55223 h 691709"/>
              <a:gd name="connsiteX52" fmla="*/ 69455 w 635455"/>
              <a:gd name="connsiteY52" fmla="*/ 69029 h 691709"/>
              <a:gd name="connsiteX53" fmla="*/ 152284 w 635455"/>
              <a:gd name="connsiteY53" fmla="*/ 110446 h 691709"/>
              <a:gd name="connsiteX54" fmla="*/ 166089 w 635455"/>
              <a:gd name="connsiteY54" fmla="*/ 151864 h 691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35455" h="691709">
                <a:moveTo>
                  <a:pt x="635455" y="676482"/>
                </a:moveTo>
                <a:cubicBezTo>
                  <a:pt x="580235" y="671880"/>
                  <a:pt x="524258" y="672888"/>
                  <a:pt x="469796" y="662676"/>
                </a:cubicBezTo>
                <a:cubicBezTo>
                  <a:pt x="416163" y="652619"/>
                  <a:pt x="397670" y="612683"/>
                  <a:pt x="359357" y="579841"/>
                </a:cubicBezTo>
                <a:cubicBezTo>
                  <a:pt x="346760" y="569043"/>
                  <a:pt x="331748" y="561434"/>
                  <a:pt x="317943" y="552230"/>
                </a:cubicBezTo>
                <a:cubicBezTo>
                  <a:pt x="308740" y="538424"/>
                  <a:pt x="300698" y="523770"/>
                  <a:pt x="290333" y="510813"/>
                </a:cubicBezTo>
                <a:cubicBezTo>
                  <a:pt x="282202" y="500649"/>
                  <a:pt x="270532" y="493614"/>
                  <a:pt x="262723" y="483201"/>
                </a:cubicBezTo>
                <a:cubicBezTo>
                  <a:pt x="242813" y="456653"/>
                  <a:pt x="225910" y="427978"/>
                  <a:pt x="207504" y="400367"/>
                </a:cubicBezTo>
                <a:lnTo>
                  <a:pt x="152284" y="317532"/>
                </a:lnTo>
                <a:cubicBezTo>
                  <a:pt x="147682" y="303726"/>
                  <a:pt x="144987" y="289131"/>
                  <a:pt x="138479" y="276115"/>
                </a:cubicBezTo>
                <a:cubicBezTo>
                  <a:pt x="131059" y="261275"/>
                  <a:pt x="117608" y="249860"/>
                  <a:pt x="110870" y="234698"/>
                </a:cubicBezTo>
                <a:cubicBezTo>
                  <a:pt x="110866" y="234689"/>
                  <a:pt x="76359" y="131159"/>
                  <a:pt x="69455" y="110446"/>
                </a:cubicBezTo>
                <a:cubicBezTo>
                  <a:pt x="64853" y="96640"/>
                  <a:pt x="52121" y="54911"/>
                  <a:pt x="55650" y="69029"/>
                </a:cubicBezTo>
                <a:cubicBezTo>
                  <a:pt x="64853" y="105844"/>
                  <a:pt x="71260" y="143474"/>
                  <a:pt x="83260" y="179475"/>
                </a:cubicBezTo>
                <a:cubicBezTo>
                  <a:pt x="87862" y="193281"/>
                  <a:pt x="89578" y="208413"/>
                  <a:pt x="97065" y="220892"/>
                </a:cubicBezTo>
                <a:cubicBezTo>
                  <a:pt x="103761" y="232053"/>
                  <a:pt x="116865" y="238091"/>
                  <a:pt x="124674" y="248504"/>
                </a:cubicBezTo>
                <a:cubicBezTo>
                  <a:pt x="218329" y="373386"/>
                  <a:pt x="144186" y="295628"/>
                  <a:pt x="207504" y="358950"/>
                </a:cubicBezTo>
                <a:cubicBezTo>
                  <a:pt x="242204" y="463054"/>
                  <a:pt x="195396" y="334733"/>
                  <a:pt x="248918" y="441784"/>
                </a:cubicBezTo>
                <a:cubicBezTo>
                  <a:pt x="284758" y="513470"/>
                  <a:pt x="236406" y="456882"/>
                  <a:pt x="290333" y="510813"/>
                </a:cubicBezTo>
                <a:cubicBezTo>
                  <a:pt x="304913" y="554557"/>
                  <a:pt x="301164" y="555415"/>
                  <a:pt x="331747" y="593647"/>
                </a:cubicBezTo>
                <a:cubicBezTo>
                  <a:pt x="339878" y="603811"/>
                  <a:pt x="348196" y="614562"/>
                  <a:pt x="359357" y="621259"/>
                </a:cubicBezTo>
                <a:cubicBezTo>
                  <a:pt x="371835" y="628746"/>
                  <a:pt x="386967" y="630462"/>
                  <a:pt x="400772" y="635064"/>
                </a:cubicBezTo>
                <a:cubicBezTo>
                  <a:pt x="435464" y="669759"/>
                  <a:pt x="419619" y="662145"/>
                  <a:pt x="469796" y="676482"/>
                </a:cubicBezTo>
                <a:cubicBezTo>
                  <a:pt x="488039" y="681695"/>
                  <a:pt x="543016" y="696287"/>
                  <a:pt x="525016" y="690287"/>
                </a:cubicBezTo>
                <a:lnTo>
                  <a:pt x="442186" y="662676"/>
                </a:lnTo>
                <a:cubicBezTo>
                  <a:pt x="428381" y="658074"/>
                  <a:pt x="412879" y="656942"/>
                  <a:pt x="400772" y="648870"/>
                </a:cubicBezTo>
                <a:cubicBezTo>
                  <a:pt x="386967" y="639666"/>
                  <a:pt x="372313" y="631624"/>
                  <a:pt x="359357" y="621259"/>
                </a:cubicBezTo>
                <a:cubicBezTo>
                  <a:pt x="349193" y="613128"/>
                  <a:pt x="342908" y="600344"/>
                  <a:pt x="331747" y="593647"/>
                </a:cubicBezTo>
                <a:cubicBezTo>
                  <a:pt x="319269" y="586160"/>
                  <a:pt x="304138" y="584443"/>
                  <a:pt x="290333" y="579841"/>
                </a:cubicBezTo>
                <a:cubicBezTo>
                  <a:pt x="255634" y="475738"/>
                  <a:pt x="302441" y="604058"/>
                  <a:pt x="248918" y="497007"/>
                </a:cubicBezTo>
                <a:cubicBezTo>
                  <a:pt x="242410" y="483991"/>
                  <a:pt x="241621" y="468606"/>
                  <a:pt x="235113" y="455590"/>
                </a:cubicBezTo>
                <a:cubicBezTo>
                  <a:pt x="227693" y="440750"/>
                  <a:pt x="214924" y="429014"/>
                  <a:pt x="207504" y="414173"/>
                </a:cubicBezTo>
                <a:cubicBezTo>
                  <a:pt x="200996" y="401156"/>
                  <a:pt x="200207" y="385771"/>
                  <a:pt x="193699" y="372755"/>
                </a:cubicBezTo>
                <a:cubicBezTo>
                  <a:pt x="186279" y="357914"/>
                  <a:pt x="174321" y="345744"/>
                  <a:pt x="166089" y="331338"/>
                </a:cubicBezTo>
                <a:cubicBezTo>
                  <a:pt x="155879" y="313469"/>
                  <a:pt x="148689" y="293984"/>
                  <a:pt x="138479" y="276115"/>
                </a:cubicBezTo>
                <a:cubicBezTo>
                  <a:pt x="130248" y="261709"/>
                  <a:pt x="118290" y="249538"/>
                  <a:pt x="110870" y="234698"/>
                </a:cubicBezTo>
                <a:cubicBezTo>
                  <a:pt x="53721" y="120391"/>
                  <a:pt x="148575" y="270549"/>
                  <a:pt x="69455" y="151864"/>
                </a:cubicBezTo>
                <a:lnTo>
                  <a:pt x="41845" y="69029"/>
                </a:lnTo>
                <a:lnTo>
                  <a:pt x="28040" y="27612"/>
                </a:lnTo>
                <a:cubicBezTo>
                  <a:pt x="23438" y="64427"/>
                  <a:pt x="20334" y="101461"/>
                  <a:pt x="14235" y="138058"/>
                </a:cubicBezTo>
                <a:cubicBezTo>
                  <a:pt x="8456" y="172736"/>
                  <a:pt x="-14430" y="237867"/>
                  <a:pt x="14235" y="151864"/>
                </a:cubicBezTo>
                <a:lnTo>
                  <a:pt x="28040" y="110446"/>
                </a:lnTo>
                <a:cubicBezTo>
                  <a:pt x="32642" y="96640"/>
                  <a:pt x="52135" y="58739"/>
                  <a:pt x="41845" y="69029"/>
                </a:cubicBezTo>
                <a:lnTo>
                  <a:pt x="14235" y="96641"/>
                </a:lnTo>
                <a:cubicBezTo>
                  <a:pt x="9634" y="110447"/>
                  <a:pt x="-2423" y="152328"/>
                  <a:pt x="431" y="138058"/>
                </a:cubicBezTo>
                <a:cubicBezTo>
                  <a:pt x="5032" y="115048"/>
                  <a:pt x="8544" y="91794"/>
                  <a:pt x="14235" y="69029"/>
                </a:cubicBezTo>
                <a:cubicBezTo>
                  <a:pt x="26181" y="21239"/>
                  <a:pt x="23094" y="32559"/>
                  <a:pt x="55650" y="0"/>
                </a:cubicBezTo>
                <a:cubicBezTo>
                  <a:pt x="64853" y="9204"/>
                  <a:pt x="76564" y="16451"/>
                  <a:pt x="83260" y="27612"/>
                </a:cubicBezTo>
                <a:cubicBezTo>
                  <a:pt x="118970" y="87133"/>
                  <a:pt x="70864" y="53590"/>
                  <a:pt x="124674" y="96641"/>
                </a:cubicBezTo>
                <a:cubicBezTo>
                  <a:pt x="137630" y="107006"/>
                  <a:pt x="182681" y="124252"/>
                  <a:pt x="166089" y="124252"/>
                </a:cubicBezTo>
                <a:cubicBezTo>
                  <a:pt x="136986" y="124252"/>
                  <a:pt x="83260" y="96641"/>
                  <a:pt x="83260" y="96641"/>
                </a:cubicBezTo>
                <a:cubicBezTo>
                  <a:pt x="74057" y="87437"/>
                  <a:pt x="66811" y="75726"/>
                  <a:pt x="55650" y="69029"/>
                </a:cubicBezTo>
                <a:cubicBezTo>
                  <a:pt x="43172" y="61542"/>
                  <a:pt x="-317" y="55223"/>
                  <a:pt x="14235" y="55223"/>
                </a:cubicBezTo>
                <a:cubicBezTo>
                  <a:pt x="33208" y="55223"/>
                  <a:pt x="51212" y="63816"/>
                  <a:pt x="69455" y="69029"/>
                </a:cubicBezTo>
                <a:cubicBezTo>
                  <a:pt x="119465" y="83319"/>
                  <a:pt x="106908" y="80194"/>
                  <a:pt x="152284" y="110446"/>
                </a:cubicBezTo>
                <a:lnTo>
                  <a:pt x="166089" y="151864"/>
                </a:lnTo>
              </a:path>
            </a:pathLst>
          </a:custGeom>
          <a:ln>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 name="TextBox 2"/>
          <p:cNvSpPr txBox="1"/>
          <p:nvPr/>
        </p:nvSpPr>
        <p:spPr>
          <a:xfrm>
            <a:off x="3934388" y="4072882"/>
            <a:ext cx="3403496" cy="830997"/>
          </a:xfrm>
          <a:prstGeom prst="rect">
            <a:avLst/>
          </a:prstGeom>
          <a:noFill/>
        </p:spPr>
        <p:txBody>
          <a:bodyPr wrap="none" rtlCol="0">
            <a:spAutoFit/>
          </a:bodyPr>
          <a:lstStyle/>
          <a:p>
            <a:r>
              <a:rPr lang="en-US" sz="2400" dirty="0" smtClean="0">
                <a:latin typeface="Segoe UI Light"/>
                <a:cs typeface="Segoe UI Light"/>
              </a:rPr>
              <a:t>We use </a:t>
            </a:r>
            <a:r>
              <a:rPr lang="en-US" sz="2400" dirty="0" smtClean="0">
                <a:latin typeface="Segoe UI Semibold"/>
                <a:cs typeface="Segoe UI Semibold"/>
              </a:rPr>
              <a:t>majority vote</a:t>
            </a:r>
            <a:r>
              <a:rPr lang="en-US" sz="2400" dirty="0" smtClean="0">
                <a:latin typeface="Segoe UI Light"/>
                <a:cs typeface="Segoe UI Light"/>
              </a:rPr>
              <a:t> of </a:t>
            </a:r>
            <a:br>
              <a:rPr lang="en-US" sz="2400" dirty="0" smtClean="0">
                <a:latin typeface="Segoe UI Light"/>
                <a:cs typeface="Segoe UI Light"/>
              </a:rPr>
            </a:br>
            <a:r>
              <a:rPr lang="en-US" sz="2400" dirty="0" smtClean="0">
                <a:latin typeface="Segoe UI Light"/>
                <a:cs typeface="Segoe UI Light"/>
              </a:rPr>
              <a:t>researcher labels</a:t>
            </a:r>
          </a:p>
        </p:txBody>
      </p:sp>
    </p:spTree>
    <p:extLst>
      <p:ext uri="{BB962C8B-B14F-4D97-AF65-F5344CB8AC3E}">
        <p14:creationId xmlns:p14="http://schemas.microsoft.com/office/powerpoint/2010/main" val="30307218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131145" y="-49179"/>
            <a:ext cx="11842433" cy="7098761"/>
            <a:chOff x="-1942760" y="-17192"/>
            <a:chExt cx="11842433" cy="7098761"/>
          </a:xfrm>
        </p:grpSpPr>
        <p:pic>
          <p:nvPicPr>
            <p:cNvPr id="2" name="Picture 1" descr="UsingLabelingInterface_NoLabel.png"/>
            <p:cNvPicPr>
              <a:picLocks noChangeAspect="1"/>
            </p:cNvPicPr>
            <p:nvPr/>
          </p:nvPicPr>
          <p:blipFill rotWithShape="1">
            <a:blip r:embed="rId3">
              <a:extLst>
                <a:ext uri="{28A0092B-C50C-407E-A947-70E740481C1C}">
                  <a14:useLocalDpi xmlns:a14="http://schemas.microsoft.com/office/drawing/2010/main" val="0"/>
                </a:ext>
              </a:extLst>
            </a:blip>
            <a:srcRect l="12416" t="16731" r="27432" b="22041"/>
            <a:stretch/>
          </p:blipFill>
          <p:spPr>
            <a:xfrm>
              <a:off x="-1942760" y="-17192"/>
              <a:ext cx="11842433" cy="7098761"/>
            </a:xfrm>
            <a:prstGeom prst="rect">
              <a:avLst/>
            </a:prstGeom>
          </p:spPr>
        </p:pic>
        <p:sp>
          <p:nvSpPr>
            <p:cNvPr id="8" name="Freeform 7"/>
            <p:cNvSpPr/>
            <p:nvPr/>
          </p:nvSpPr>
          <p:spPr>
            <a:xfrm>
              <a:off x="3842615" y="21897"/>
              <a:ext cx="503590" cy="4981665"/>
            </a:xfrm>
            <a:custGeom>
              <a:avLst/>
              <a:gdLst>
                <a:gd name="connsiteX0" fmla="*/ 32843 w 503590"/>
                <a:gd name="connsiteY0" fmla="*/ 4850280 h 4981665"/>
                <a:gd name="connsiteX1" fmla="*/ 306533 w 503590"/>
                <a:gd name="connsiteY1" fmla="*/ 4981665 h 4981665"/>
                <a:gd name="connsiteX2" fmla="*/ 503590 w 503590"/>
                <a:gd name="connsiteY2" fmla="*/ 4850280 h 4981665"/>
                <a:gd name="connsiteX3" fmla="*/ 372219 w 503590"/>
                <a:gd name="connsiteY3" fmla="*/ 4751742 h 4981665"/>
                <a:gd name="connsiteX4" fmla="*/ 295586 w 503590"/>
                <a:gd name="connsiteY4" fmla="*/ 0 h 4981665"/>
                <a:gd name="connsiteX5" fmla="*/ 76633 w 503590"/>
                <a:gd name="connsiteY5" fmla="*/ 0 h 4981665"/>
                <a:gd name="connsiteX6" fmla="*/ 109476 w 503590"/>
                <a:gd name="connsiteY6" fmla="*/ 4729844 h 4981665"/>
                <a:gd name="connsiteX7" fmla="*/ 0 w 503590"/>
                <a:gd name="connsiteY7" fmla="*/ 4806485 h 4981665"/>
                <a:gd name="connsiteX8" fmla="*/ 32843 w 503590"/>
                <a:gd name="connsiteY8" fmla="*/ 4850280 h 4981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3590" h="4981665">
                  <a:moveTo>
                    <a:pt x="32843" y="4850280"/>
                  </a:moveTo>
                  <a:lnTo>
                    <a:pt x="306533" y="4981665"/>
                  </a:lnTo>
                  <a:lnTo>
                    <a:pt x="503590" y="4850280"/>
                  </a:lnTo>
                  <a:lnTo>
                    <a:pt x="372219" y="4751742"/>
                  </a:lnTo>
                  <a:lnTo>
                    <a:pt x="295586" y="0"/>
                  </a:lnTo>
                  <a:lnTo>
                    <a:pt x="76633" y="0"/>
                  </a:lnTo>
                  <a:lnTo>
                    <a:pt x="109476" y="4729844"/>
                  </a:lnTo>
                  <a:lnTo>
                    <a:pt x="0" y="4806485"/>
                  </a:lnTo>
                  <a:lnTo>
                    <a:pt x="32843" y="4850280"/>
                  </a:lnTo>
                  <a:close/>
                </a:path>
              </a:pathLst>
            </a:custGeom>
            <a:solidFill>
              <a:srgbClr val="113F8C">
                <a:alpha val="30000"/>
              </a:srgbClr>
            </a:solidFill>
            <a:ln w="38100" cmpd="sng">
              <a:solidFill>
                <a:srgbClr val="113F8C"/>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sp>
          <p:nvSpPr>
            <p:cNvPr id="15" name="Freeform 14"/>
            <p:cNvSpPr/>
            <p:nvPr/>
          </p:nvSpPr>
          <p:spPr>
            <a:xfrm>
              <a:off x="4871691" y="43795"/>
              <a:ext cx="372219" cy="4620357"/>
            </a:xfrm>
            <a:custGeom>
              <a:avLst/>
              <a:gdLst>
                <a:gd name="connsiteX0" fmla="*/ 0 w 372219"/>
                <a:gd name="connsiteY0" fmla="*/ 4456126 h 4620357"/>
                <a:gd name="connsiteX1" fmla="*/ 372219 w 372219"/>
                <a:gd name="connsiteY1" fmla="*/ 4620357 h 4620357"/>
                <a:gd name="connsiteX2" fmla="*/ 273691 w 372219"/>
                <a:gd name="connsiteY2" fmla="*/ 0 h 4620357"/>
                <a:gd name="connsiteX3" fmla="*/ 10948 w 372219"/>
                <a:gd name="connsiteY3" fmla="*/ 0 h 4620357"/>
                <a:gd name="connsiteX4" fmla="*/ 0 w 372219"/>
                <a:gd name="connsiteY4" fmla="*/ 4456126 h 4620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219" h="4620357">
                  <a:moveTo>
                    <a:pt x="0" y="4456126"/>
                  </a:moveTo>
                  <a:lnTo>
                    <a:pt x="372219" y="4620357"/>
                  </a:lnTo>
                  <a:lnTo>
                    <a:pt x="273691" y="0"/>
                  </a:lnTo>
                  <a:lnTo>
                    <a:pt x="10948" y="0"/>
                  </a:lnTo>
                  <a:cubicBezTo>
                    <a:pt x="7299" y="1485375"/>
                    <a:pt x="3649" y="2970751"/>
                    <a:pt x="0" y="4456126"/>
                  </a:cubicBezTo>
                  <a:close/>
                </a:path>
              </a:pathLst>
            </a:custGeom>
            <a:solidFill>
              <a:srgbClr val="113F8C">
                <a:alpha val="30000"/>
              </a:srgbClr>
            </a:solidFill>
            <a:ln w="38100" cmpd="sng">
              <a:solidFill>
                <a:srgbClr val="113F8C"/>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sp>
          <p:nvSpPr>
            <p:cNvPr id="9" name="Freeform 8"/>
            <p:cNvSpPr/>
            <p:nvPr/>
          </p:nvSpPr>
          <p:spPr>
            <a:xfrm>
              <a:off x="4875755" y="3418220"/>
              <a:ext cx="423297" cy="1160313"/>
            </a:xfrm>
            <a:custGeom>
              <a:avLst/>
              <a:gdLst>
                <a:gd name="connsiteX0" fmla="*/ 31355 w 423297"/>
                <a:gd name="connsiteY0" fmla="*/ 1097594 h 1160313"/>
                <a:gd name="connsiteX1" fmla="*/ 219487 w 423297"/>
                <a:gd name="connsiteY1" fmla="*/ 1160313 h 1160313"/>
                <a:gd name="connsiteX2" fmla="*/ 423297 w 423297"/>
                <a:gd name="connsiteY2" fmla="*/ 1097594 h 1160313"/>
                <a:gd name="connsiteX3" fmla="*/ 360586 w 423297"/>
                <a:gd name="connsiteY3" fmla="*/ 925115 h 1160313"/>
                <a:gd name="connsiteX4" fmla="*/ 329231 w 423297"/>
                <a:gd name="connsiteY4" fmla="*/ 0 h 1160313"/>
                <a:gd name="connsiteX5" fmla="*/ 0 w 423297"/>
                <a:gd name="connsiteY5" fmla="*/ 31360 h 1160313"/>
                <a:gd name="connsiteX6" fmla="*/ 15677 w 423297"/>
                <a:gd name="connsiteY6" fmla="*/ 1003514 h 1160313"/>
                <a:gd name="connsiteX7" fmla="*/ 15677 w 423297"/>
                <a:gd name="connsiteY7" fmla="*/ 1003514 h 1160313"/>
                <a:gd name="connsiteX8" fmla="*/ 31355 w 423297"/>
                <a:gd name="connsiteY8" fmla="*/ 1097594 h 116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3297" h="1160313">
                  <a:moveTo>
                    <a:pt x="31355" y="1097594"/>
                  </a:moveTo>
                  <a:lnTo>
                    <a:pt x="219487" y="1160313"/>
                  </a:lnTo>
                  <a:lnTo>
                    <a:pt x="423297" y="1097594"/>
                  </a:lnTo>
                  <a:lnTo>
                    <a:pt x="360586" y="925115"/>
                  </a:lnTo>
                  <a:lnTo>
                    <a:pt x="329231" y="0"/>
                  </a:lnTo>
                  <a:lnTo>
                    <a:pt x="0" y="31360"/>
                  </a:lnTo>
                  <a:lnTo>
                    <a:pt x="15677" y="1003514"/>
                  </a:lnTo>
                  <a:lnTo>
                    <a:pt x="15677" y="1003514"/>
                  </a:lnTo>
                  <a:lnTo>
                    <a:pt x="31355" y="1097594"/>
                  </a:lnTo>
                  <a:close/>
                </a:path>
              </a:pathLst>
            </a:custGeom>
            <a:solidFill>
              <a:srgbClr val="113F8C">
                <a:alpha val="30000"/>
              </a:srgbClr>
            </a:solidFill>
            <a:ln w="38100" cmpd="sng">
              <a:solidFill>
                <a:srgbClr val="113F8C"/>
              </a:solid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sp>
          <p:nvSpPr>
            <p:cNvPr id="10" name="Freeform 9"/>
            <p:cNvSpPr/>
            <p:nvPr/>
          </p:nvSpPr>
          <p:spPr>
            <a:xfrm>
              <a:off x="3919417" y="3700458"/>
              <a:ext cx="407619" cy="1223033"/>
            </a:xfrm>
            <a:custGeom>
              <a:avLst/>
              <a:gdLst>
                <a:gd name="connsiteX0" fmla="*/ 0 w 407619"/>
                <a:gd name="connsiteY0" fmla="*/ 1128954 h 1223033"/>
                <a:gd name="connsiteX1" fmla="*/ 156777 w 407619"/>
                <a:gd name="connsiteY1" fmla="*/ 1223033 h 1223033"/>
                <a:gd name="connsiteX2" fmla="*/ 407619 w 407619"/>
                <a:gd name="connsiteY2" fmla="*/ 1144634 h 1223033"/>
                <a:gd name="connsiteX3" fmla="*/ 344909 w 407619"/>
                <a:gd name="connsiteY3" fmla="*/ 1019194 h 1223033"/>
                <a:gd name="connsiteX4" fmla="*/ 344909 w 407619"/>
                <a:gd name="connsiteY4" fmla="*/ 0 h 1223033"/>
                <a:gd name="connsiteX5" fmla="*/ 31355 w 407619"/>
                <a:gd name="connsiteY5" fmla="*/ 31360 h 1223033"/>
                <a:gd name="connsiteX6" fmla="*/ 15678 w 407619"/>
                <a:gd name="connsiteY6" fmla="*/ 1019194 h 1223033"/>
                <a:gd name="connsiteX7" fmla="*/ 0 w 407619"/>
                <a:gd name="connsiteY7" fmla="*/ 1128954 h 1223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7619" h="1223033">
                  <a:moveTo>
                    <a:pt x="0" y="1128954"/>
                  </a:moveTo>
                  <a:lnTo>
                    <a:pt x="156777" y="1223033"/>
                  </a:lnTo>
                  <a:lnTo>
                    <a:pt x="407619" y="1144634"/>
                  </a:lnTo>
                  <a:lnTo>
                    <a:pt x="344909" y="1019194"/>
                  </a:lnTo>
                  <a:lnTo>
                    <a:pt x="344909" y="0"/>
                  </a:lnTo>
                  <a:lnTo>
                    <a:pt x="31355" y="31360"/>
                  </a:lnTo>
                  <a:lnTo>
                    <a:pt x="15678" y="1019194"/>
                  </a:lnTo>
                  <a:lnTo>
                    <a:pt x="0" y="1128954"/>
                  </a:lnTo>
                  <a:close/>
                </a:path>
              </a:pathLst>
            </a:custGeom>
            <a:solidFill>
              <a:srgbClr val="113F8C">
                <a:alpha val="30000"/>
              </a:srgbClr>
            </a:solidFill>
            <a:ln w="38100" cmpd="sng">
              <a:solidFill>
                <a:srgbClr val="113F8C"/>
              </a:solid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sp>
          <p:nvSpPr>
            <p:cNvPr id="22" name="Freeform 21"/>
            <p:cNvSpPr/>
            <p:nvPr/>
          </p:nvSpPr>
          <p:spPr>
            <a:xfrm>
              <a:off x="3950984" y="47033"/>
              <a:ext cx="293972" cy="4926707"/>
            </a:xfrm>
            <a:custGeom>
              <a:avLst/>
              <a:gdLst>
                <a:gd name="connsiteX0" fmla="*/ 0 w 293972"/>
                <a:gd name="connsiteY0" fmla="*/ 4926707 h 4926707"/>
                <a:gd name="connsiteX1" fmla="*/ 293972 w 293972"/>
                <a:gd name="connsiteY1" fmla="*/ 4738575 h 4926707"/>
                <a:gd name="connsiteX2" fmla="*/ 199901 w 293972"/>
                <a:gd name="connsiteY2" fmla="*/ 23517 h 4926707"/>
                <a:gd name="connsiteX3" fmla="*/ 11759 w 293972"/>
                <a:gd name="connsiteY3" fmla="*/ 0 h 4926707"/>
                <a:gd name="connsiteX4" fmla="*/ 35277 w 293972"/>
                <a:gd name="connsiteY4" fmla="*/ 4891432 h 4926707"/>
                <a:gd name="connsiteX5" fmla="*/ 0 w 293972"/>
                <a:gd name="connsiteY5" fmla="*/ 4926707 h 492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3972" h="4926707">
                  <a:moveTo>
                    <a:pt x="0" y="4926707"/>
                  </a:moveTo>
                  <a:lnTo>
                    <a:pt x="293972" y="4738575"/>
                  </a:lnTo>
                  <a:lnTo>
                    <a:pt x="199901" y="23517"/>
                  </a:lnTo>
                  <a:lnTo>
                    <a:pt x="11759" y="0"/>
                  </a:lnTo>
                  <a:lnTo>
                    <a:pt x="35277" y="4891432"/>
                  </a:lnTo>
                  <a:lnTo>
                    <a:pt x="0" y="4926707"/>
                  </a:lnTo>
                  <a:close/>
                </a:path>
              </a:pathLst>
            </a:custGeom>
            <a:solidFill>
              <a:srgbClr val="113F8C">
                <a:alpha val="30000"/>
              </a:srgbClr>
            </a:solidFill>
            <a:ln w="38100" cmpd="sng">
              <a:solidFill>
                <a:srgbClr val="113F8C"/>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sp>
          <p:nvSpPr>
            <p:cNvPr id="23" name="Freeform 22"/>
            <p:cNvSpPr/>
            <p:nvPr/>
          </p:nvSpPr>
          <p:spPr>
            <a:xfrm>
              <a:off x="4903453" y="23517"/>
              <a:ext cx="317490" cy="4550443"/>
            </a:xfrm>
            <a:custGeom>
              <a:avLst/>
              <a:gdLst>
                <a:gd name="connsiteX0" fmla="*/ 0 w 317490"/>
                <a:gd name="connsiteY0" fmla="*/ 4374069 h 4550443"/>
                <a:gd name="connsiteX1" fmla="*/ 317490 w 317490"/>
                <a:gd name="connsiteY1" fmla="*/ 4550443 h 4550443"/>
                <a:gd name="connsiteX2" fmla="*/ 211660 w 317490"/>
                <a:gd name="connsiteY2" fmla="*/ 0 h 4550443"/>
                <a:gd name="connsiteX3" fmla="*/ 0 w 317490"/>
                <a:gd name="connsiteY3" fmla="*/ 0 h 4550443"/>
                <a:gd name="connsiteX4" fmla="*/ 0 w 317490"/>
                <a:gd name="connsiteY4" fmla="*/ 4374069 h 4550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490" h="4550443">
                  <a:moveTo>
                    <a:pt x="0" y="4374069"/>
                  </a:moveTo>
                  <a:lnTo>
                    <a:pt x="317490" y="4550443"/>
                  </a:lnTo>
                  <a:lnTo>
                    <a:pt x="211660" y="0"/>
                  </a:lnTo>
                  <a:lnTo>
                    <a:pt x="0" y="0"/>
                  </a:lnTo>
                  <a:cubicBezTo>
                    <a:pt x="3920" y="1458023"/>
                    <a:pt x="7839" y="2916046"/>
                    <a:pt x="0" y="4374069"/>
                  </a:cubicBezTo>
                  <a:close/>
                </a:path>
              </a:pathLst>
            </a:custGeom>
            <a:solidFill>
              <a:srgbClr val="113F8C">
                <a:alpha val="30000"/>
              </a:srgbClr>
            </a:solidFill>
            <a:ln w="38100" cmpd="sng">
              <a:solidFill>
                <a:srgbClr val="113F8C"/>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grpSp>
      <p:cxnSp>
        <p:nvCxnSpPr>
          <p:cNvPr id="12" name="Straight Connector 11"/>
          <p:cNvCxnSpPr/>
          <p:nvPr/>
        </p:nvCxnSpPr>
        <p:spPr>
          <a:xfrm>
            <a:off x="2959" y="1440319"/>
            <a:ext cx="3694340"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sp>
        <p:nvSpPr>
          <p:cNvPr id="13" name="Rectangle 12"/>
          <p:cNvSpPr/>
          <p:nvPr/>
        </p:nvSpPr>
        <p:spPr>
          <a:xfrm>
            <a:off x="0" y="1013941"/>
            <a:ext cx="5220942" cy="1838947"/>
          </a:xfrm>
          <a:prstGeom prst="rect">
            <a:avLst/>
          </a:prstGeom>
          <a:solidFill>
            <a:schemeClr val="tx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sp>
        <p:nvSpPr>
          <p:cNvPr id="16" name="Rectangle 15"/>
          <p:cNvSpPr/>
          <p:nvPr/>
        </p:nvSpPr>
        <p:spPr>
          <a:xfrm>
            <a:off x="2039113" y="1013941"/>
            <a:ext cx="548640" cy="363658"/>
          </a:xfrm>
          <a:prstGeom prst="rect">
            <a:avLst/>
          </a:prstGeom>
          <a:solidFill>
            <a:srgbClr val="CC0797"/>
          </a:solidFill>
          <a:ln>
            <a:noFill/>
          </a:ln>
        </p:spPr>
        <p:txBody>
          <a:bodyPr wrap="square" rtlCol="0" anchor="ctr">
            <a:noAutofit/>
          </a:bodyPr>
          <a:lstStyle/>
          <a:p>
            <a:pPr algn="ctr" defTabSz="914400"/>
            <a:r>
              <a:rPr lang="en-US" sz="2400" dirty="0" smtClean="0">
                <a:solidFill>
                  <a:prstClr val="white"/>
                </a:solidFill>
                <a:latin typeface="Segoe Condensed"/>
                <a:cs typeface="Segoe Condensed"/>
              </a:rPr>
              <a:t>R</a:t>
            </a:r>
            <a:r>
              <a:rPr lang="en-US" sz="2400" cap="small" dirty="0" smtClean="0">
                <a:solidFill>
                  <a:prstClr val="white"/>
                </a:solidFill>
                <a:latin typeface="Segoe Condensed"/>
                <a:cs typeface="Segoe Condensed"/>
              </a:rPr>
              <a:t>1</a:t>
            </a:r>
            <a:endParaRPr lang="en-US" sz="2000" cap="small" dirty="0">
              <a:solidFill>
                <a:prstClr val="white"/>
              </a:solidFill>
              <a:latin typeface="Segoe Condensed"/>
              <a:cs typeface="Segoe Condensed"/>
            </a:endParaRPr>
          </a:p>
        </p:txBody>
      </p:sp>
      <p:sp>
        <p:nvSpPr>
          <p:cNvPr id="17" name="Rectangle 16"/>
          <p:cNvSpPr/>
          <p:nvPr/>
        </p:nvSpPr>
        <p:spPr>
          <a:xfrm>
            <a:off x="2587753" y="1016417"/>
            <a:ext cx="548640" cy="363658"/>
          </a:xfrm>
          <a:prstGeom prst="rect">
            <a:avLst/>
          </a:prstGeom>
          <a:solidFill>
            <a:srgbClr val="FE9E08"/>
          </a:solidFill>
          <a:ln>
            <a:noFill/>
          </a:ln>
        </p:spPr>
        <p:txBody>
          <a:bodyPr wrap="square" rtlCol="0" anchor="ctr">
            <a:noAutofit/>
          </a:bodyPr>
          <a:lstStyle/>
          <a:p>
            <a:pPr algn="ctr" defTabSz="914400"/>
            <a:r>
              <a:rPr lang="en-US" sz="2400" dirty="0" smtClean="0">
                <a:solidFill>
                  <a:srgbClr val="FFFFFF"/>
                </a:solidFill>
                <a:latin typeface="Segoe Condensed"/>
                <a:cs typeface="Segoe Condensed"/>
              </a:rPr>
              <a:t>R2</a:t>
            </a:r>
            <a:endParaRPr lang="en-US" sz="2000" dirty="0">
              <a:solidFill>
                <a:srgbClr val="FFFFFF"/>
              </a:solidFill>
              <a:latin typeface="Segoe Condensed"/>
              <a:cs typeface="Segoe Condensed"/>
            </a:endParaRPr>
          </a:p>
        </p:txBody>
      </p:sp>
      <p:sp>
        <p:nvSpPr>
          <p:cNvPr id="19" name="Rectangle 18"/>
          <p:cNvSpPr/>
          <p:nvPr/>
        </p:nvSpPr>
        <p:spPr>
          <a:xfrm>
            <a:off x="3136393" y="1016417"/>
            <a:ext cx="548640" cy="363658"/>
          </a:xfrm>
          <a:prstGeom prst="rect">
            <a:avLst/>
          </a:prstGeom>
          <a:solidFill>
            <a:srgbClr val="97CB16"/>
          </a:solidFill>
          <a:ln>
            <a:noFill/>
          </a:ln>
        </p:spPr>
        <p:txBody>
          <a:bodyPr wrap="square" rtlCol="0" anchor="ctr">
            <a:noAutofit/>
          </a:bodyPr>
          <a:lstStyle/>
          <a:p>
            <a:pPr algn="ctr" defTabSz="914400"/>
            <a:r>
              <a:rPr lang="en-US" sz="2400" dirty="0" smtClean="0">
                <a:solidFill>
                  <a:prstClr val="white"/>
                </a:solidFill>
                <a:latin typeface="Segoe Condensed"/>
                <a:cs typeface="Segoe Condensed"/>
              </a:rPr>
              <a:t>R3</a:t>
            </a:r>
            <a:endParaRPr lang="en-US" sz="2000" dirty="0">
              <a:solidFill>
                <a:prstClr val="white"/>
              </a:solidFill>
              <a:latin typeface="Segoe Condensed"/>
              <a:cs typeface="Segoe Condensed"/>
            </a:endParaRPr>
          </a:p>
        </p:txBody>
      </p:sp>
      <p:sp>
        <p:nvSpPr>
          <p:cNvPr id="20" name="Rectangle 19"/>
          <p:cNvSpPr/>
          <p:nvPr/>
        </p:nvSpPr>
        <p:spPr>
          <a:xfrm>
            <a:off x="3676663" y="1016417"/>
            <a:ext cx="1544279" cy="363658"/>
          </a:xfrm>
          <a:prstGeom prst="rect">
            <a:avLst/>
          </a:prstGeom>
          <a:solidFill>
            <a:schemeClr val="bg1"/>
          </a:solidFill>
          <a:ln>
            <a:noFill/>
          </a:ln>
        </p:spPr>
        <p:txBody>
          <a:bodyPr wrap="square" rtlCol="0" anchor="ctr">
            <a:noAutofit/>
          </a:bodyPr>
          <a:lstStyle/>
          <a:p>
            <a:pPr algn="ctr" defTabSz="914400"/>
            <a:r>
              <a:rPr lang="en-US" sz="2400" dirty="0" smtClean="0">
                <a:solidFill>
                  <a:prstClr val="black">
                    <a:lumMod val="85000"/>
                    <a:lumOff val="15000"/>
                  </a:prstClr>
                </a:solidFill>
                <a:latin typeface="Segoe Condensed"/>
                <a:cs typeface="Segoe Condensed"/>
              </a:rPr>
              <a:t>Maj. Vote</a:t>
            </a:r>
            <a:endParaRPr lang="en-US" sz="2000" dirty="0">
              <a:solidFill>
                <a:prstClr val="black">
                  <a:lumMod val="85000"/>
                  <a:lumOff val="15000"/>
                </a:prstClr>
              </a:solidFill>
              <a:latin typeface="Segoe Condensed"/>
              <a:cs typeface="Segoe Condensed"/>
            </a:endParaRPr>
          </a:p>
        </p:txBody>
      </p:sp>
      <p:sp>
        <p:nvSpPr>
          <p:cNvPr id="21" name="Rectangle 20"/>
          <p:cNvSpPr/>
          <p:nvPr/>
        </p:nvSpPr>
        <p:spPr>
          <a:xfrm>
            <a:off x="0" y="516822"/>
            <a:ext cx="5220943" cy="501766"/>
          </a:xfrm>
          <a:prstGeom prst="rect">
            <a:avLst/>
          </a:prstGeom>
          <a:solidFill>
            <a:schemeClr val="tx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dirty="0" smtClean="0">
                <a:solidFill>
                  <a:prstClr val="white"/>
                </a:solidFill>
                <a:latin typeface="Segoe Condensed"/>
                <a:cs typeface="Segoe Condensed"/>
              </a:rPr>
              <a:t>Researcher Label Table</a:t>
            </a:r>
          </a:p>
        </p:txBody>
      </p:sp>
      <p:cxnSp>
        <p:nvCxnSpPr>
          <p:cNvPr id="24" name="Straight Connector 23"/>
          <p:cNvCxnSpPr/>
          <p:nvPr/>
        </p:nvCxnSpPr>
        <p:spPr>
          <a:xfrm flipH="1">
            <a:off x="8193" y="1377599"/>
            <a:ext cx="5212749"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flipH="1">
            <a:off x="495" y="1756228"/>
            <a:ext cx="5220447"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a:stCxn id="13" idx="3"/>
          </p:cNvCxnSpPr>
          <p:nvPr/>
        </p:nvCxnSpPr>
        <p:spPr>
          <a:xfrm flipH="1">
            <a:off x="2" y="1933415"/>
            <a:ext cx="5220940" cy="192061"/>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flipH="1">
            <a:off x="2961" y="2485547"/>
            <a:ext cx="5217981"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H="1">
            <a:off x="1" y="2852888"/>
            <a:ext cx="5220941"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flipH="1">
            <a:off x="1" y="1018588"/>
            <a:ext cx="5220941"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sp>
        <p:nvSpPr>
          <p:cNvPr id="30" name="Rectangle 29"/>
          <p:cNvSpPr/>
          <p:nvPr/>
        </p:nvSpPr>
        <p:spPr>
          <a:xfrm>
            <a:off x="0" y="1377599"/>
            <a:ext cx="2042071" cy="365671"/>
          </a:xfrm>
          <a:prstGeom prst="rect">
            <a:avLst/>
          </a:prstGeom>
          <a:solidFill>
            <a:srgbClr val="113F8C"/>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prstClr val="white"/>
                </a:solidFill>
                <a:latin typeface="Segoe Condensed"/>
                <a:cs typeface="Segoe Condensed"/>
              </a:rPr>
              <a:t>Object in Path</a:t>
            </a:r>
          </a:p>
        </p:txBody>
      </p:sp>
      <p:sp>
        <p:nvSpPr>
          <p:cNvPr id="31" name="Rectangle 30"/>
          <p:cNvSpPr/>
          <p:nvPr/>
        </p:nvSpPr>
        <p:spPr>
          <a:xfrm>
            <a:off x="0" y="1743270"/>
            <a:ext cx="2042071" cy="364728"/>
          </a:xfrm>
          <a:prstGeom prst="rect">
            <a:avLst/>
          </a:prstGeom>
          <a:solidFill>
            <a:srgbClr val="00A9E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prstClr val="white"/>
                </a:solidFill>
                <a:latin typeface="Segoe Condensed"/>
                <a:cs typeface="Segoe Condensed"/>
              </a:rPr>
              <a:t>Curb Ramp Missing</a:t>
            </a:r>
          </a:p>
        </p:txBody>
      </p:sp>
      <p:sp>
        <p:nvSpPr>
          <p:cNvPr id="32" name="Rectangle 31"/>
          <p:cNvSpPr/>
          <p:nvPr/>
        </p:nvSpPr>
        <p:spPr>
          <a:xfrm>
            <a:off x="0" y="2110474"/>
            <a:ext cx="2042071" cy="364728"/>
          </a:xfrm>
          <a:prstGeom prst="rect">
            <a:avLst/>
          </a:prstGeom>
          <a:solidFill>
            <a:srgbClr val="74A9CF"/>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prstClr val="white"/>
                </a:solidFill>
                <a:latin typeface="Segoe Condensed"/>
                <a:cs typeface="Segoe Condensed"/>
              </a:rPr>
              <a:t>Sidewalk Ending</a:t>
            </a:r>
          </a:p>
        </p:txBody>
      </p:sp>
      <p:sp>
        <p:nvSpPr>
          <p:cNvPr id="33" name="Rectangle 32"/>
          <p:cNvSpPr/>
          <p:nvPr/>
        </p:nvSpPr>
        <p:spPr>
          <a:xfrm>
            <a:off x="0" y="2475202"/>
            <a:ext cx="2042071" cy="364728"/>
          </a:xfrm>
          <a:prstGeom prst="rect">
            <a:avLst/>
          </a:prstGeom>
          <a:solidFill>
            <a:srgbClr val="BDC9E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prstClr val="black">
                    <a:lumMod val="85000"/>
                    <a:lumOff val="15000"/>
                  </a:prstClr>
                </a:solidFill>
                <a:latin typeface="Segoe Condensed"/>
                <a:cs typeface="Segoe Condensed"/>
              </a:rPr>
              <a:t>Surface Problem</a:t>
            </a:r>
          </a:p>
        </p:txBody>
      </p:sp>
      <p:grpSp>
        <p:nvGrpSpPr>
          <p:cNvPr id="38" name="Group 37"/>
          <p:cNvGrpSpPr/>
          <p:nvPr/>
        </p:nvGrpSpPr>
        <p:grpSpPr>
          <a:xfrm>
            <a:off x="2211315" y="1450455"/>
            <a:ext cx="235399" cy="251506"/>
            <a:chOff x="10550987" y="2555012"/>
            <a:chExt cx="235399" cy="251506"/>
          </a:xfrm>
        </p:grpSpPr>
        <p:sp>
          <p:nvSpPr>
            <p:cNvPr id="40" name="Freeform 39"/>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41" name="Freeform 40"/>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grpSp>
        <p:nvGrpSpPr>
          <p:cNvPr id="42" name="Group 41"/>
          <p:cNvGrpSpPr/>
          <p:nvPr/>
        </p:nvGrpSpPr>
        <p:grpSpPr>
          <a:xfrm>
            <a:off x="2211315" y="1809902"/>
            <a:ext cx="235399" cy="251506"/>
            <a:chOff x="10550987" y="2555012"/>
            <a:chExt cx="235399" cy="251506"/>
          </a:xfrm>
        </p:grpSpPr>
        <p:sp>
          <p:nvSpPr>
            <p:cNvPr id="43" name="Freeform 42"/>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44" name="Freeform 43"/>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grpSp>
        <p:nvGrpSpPr>
          <p:cNvPr id="45" name="Group 44"/>
          <p:cNvGrpSpPr/>
          <p:nvPr/>
        </p:nvGrpSpPr>
        <p:grpSpPr>
          <a:xfrm>
            <a:off x="2770593" y="1450455"/>
            <a:ext cx="235399" cy="251506"/>
            <a:chOff x="10550987" y="2555012"/>
            <a:chExt cx="235399" cy="251506"/>
          </a:xfrm>
        </p:grpSpPr>
        <p:sp>
          <p:nvSpPr>
            <p:cNvPr id="46" name="Freeform 45"/>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47" name="Freeform 46"/>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grpSp>
        <p:nvGrpSpPr>
          <p:cNvPr id="48" name="Group 47"/>
          <p:cNvGrpSpPr/>
          <p:nvPr/>
        </p:nvGrpSpPr>
        <p:grpSpPr>
          <a:xfrm>
            <a:off x="3329873" y="1450455"/>
            <a:ext cx="235399" cy="251506"/>
            <a:chOff x="10550987" y="2555012"/>
            <a:chExt cx="235399" cy="251506"/>
          </a:xfrm>
        </p:grpSpPr>
        <p:sp>
          <p:nvSpPr>
            <p:cNvPr id="49" name="Freeform 48"/>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50" name="Freeform 49"/>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grpSp>
        <p:nvGrpSpPr>
          <p:cNvPr id="51" name="Group 50"/>
          <p:cNvGrpSpPr/>
          <p:nvPr/>
        </p:nvGrpSpPr>
        <p:grpSpPr>
          <a:xfrm>
            <a:off x="3312784" y="1809902"/>
            <a:ext cx="235399" cy="251506"/>
            <a:chOff x="10550987" y="2555012"/>
            <a:chExt cx="235399" cy="251506"/>
          </a:xfrm>
        </p:grpSpPr>
        <p:sp>
          <p:nvSpPr>
            <p:cNvPr id="52" name="Freeform 51"/>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53" name="Freeform 52"/>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grpSp>
        <p:nvGrpSpPr>
          <p:cNvPr id="54" name="Group 53"/>
          <p:cNvGrpSpPr/>
          <p:nvPr/>
        </p:nvGrpSpPr>
        <p:grpSpPr>
          <a:xfrm>
            <a:off x="4346205" y="1451587"/>
            <a:ext cx="235399" cy="251506"/>
            <a:chOff x="3184986" y="1733633"/>
            <a:chExt cx="235399" cy="251506"/>
          </a:xfrm>
        </p:grpSpPr>
        <p:sp>
          <p:nvSpPr>
            <p:cNvPr id="55" name="Freeform 54"/>
            <p:cNvSpPr/>
            <p:nvPr/>
          </p:nvSpPr>
          <p:spPr>
            <a:xfrm>
              <a:off x="3211219" y="1792137"/>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Segoe Condensed"/>
                <a:cs typeface="Segoe Condensed"/>
              </a:endParaRPr>
            </a:p>
          </p:txBody>
        </p:sp>
        <p:sp>
          <p:nvSpPr>
            <p:cNvPr id="56" name="Freeform 55"/>
            <p:cNvSpPr/>
            <p:nvPr/>
          </p:nvSpPr>
          <p:spPr>
            <a:xfrm>
              <a:off x="3184986" y="1733633"/>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Segoe Condensed"/>
                <a:cs typeface="Segoe Condensed"/>
              </a:endParaRPr>
            </a:p>
          </p:txBody>
        </p:sp>
      </p:grpSp>
      <p:sp>
        <p:nvSpPr>
          <p:cNvPr id="3" name="Rectangle 2"/>
          <p:cNvSpPr/>
          <p:nvPr/>
        </p:nvSpPr>
        <p:spPr>
          <a:xfrm>
            <a:off x="0" y="1743271"/>
            <a:ext cx="5220942" cy="1109617"/>
          </a:xfrm>
          <a:prstGeom prst="rect">
            <a:avLst/>
          </a:prstGeom>
          <a:solidFill>
            <a:schemeClr val="tx1">
              <a:alpha val="8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UI Light"/>
              <a:cs typeface="Segoe UI Light"/>
            </a:endParaRPr>
          </a:p>
        </p:txBody>
      </p:sp>
    </p:spTree>
    <p:extLst>
      <p:ext uri="{BB962C8B-B14F-4D97-AF65-F5344CB8AC3E}">
        <p14:creationId xmlns:p14="http://schemas.microsoft.com/office/powerpoint/2010/main" val="4275951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131145" y="-49179"/>
            <a:ext cx="11842433" cy="7098761"/>
            <a:chOff x="-1942760" y="-17192"/>
            <a:chExt cx="11842433" cy="7098761"/>
          </a:xfrm>
        </p:grpSpPr>
        <p:pic>
          <p:nvPicPr>
            <p:cNvPr id="2" name="Picture 1" descr="UsingLabelingInterface_NoLabel.png"/>
            <p:cNvPicPr>
              <a:picLocks noChangeAspect="1"/>
            </p:cNvPicPr>
            <p:nvPr/>
          </p:nvPicPr>
          <p:blipFill rotWithShape="1">
            <a:blip r:embed="rId3">
              <a:extLst>
                <a:ext uri="{28A0092B-C50C-407E-A947-70E740481C1C}">
                  <a14:useLocalDpi xmlns:a14="http://schemas.microsoft.com/office/drawing/2010/main" val="0"/>
                </a:ext>
              </a:extLst>
            </a:blip>
            <a:srcRect l="12416" t="16731" r="27432" b="22041"/>
            <a:stretch/>
          </p:blipFill>
          <p:spPr>
            <a:xfrm>
              <a:off x="-1942760" y="-17192"/>
              <a:ext cx="11842433" cy="7098761"/>
            </a:xfrm>
            <a:prstGeom prst="rect">
              <a:avLst/>
            </a:prstGeom>
          </p:spPr>
        </p:pic>
        <p:sp>
          <p:nvSpPr>
            <p:cNvPr id="18" name="Freeform 17"/>
            <p:cNvSpPr/>
            <p:nvPr/>
          </p:nvSpPr>
          <p:spPr>
            <a:xfrm>
              <a:off x="3230864" y="3996221"/>
              <a:ext cx="3342918" cy="2110153"/>
            </a:xfrm>
            <a:custGeom>
              <a:avLst/>
              <a:gdLst>
                <a:gd name="connsiteX0" fmla="*/ 392186 w 3342918"/>
                <a:gd name="connsiteY0" fmla="*/ 2110153 h 2110153"/>
                <a:gd name="connsiteX1" fmla="*/ 3342918 w 3342918"/>
                <a:gd name="connsiteY1" fmla="*/ 298782 h 2110153"/>
                <a:gd name="connsiteX2" fmla="*/ 3156163 w 3342918"/>
                <a:gd name="connsiteY2" fmla="*/ 37347 h 2110153"/>
                <a:gd name="connsiteX3" fmla="*/ 2894706 w 3342918"/>
                <a:gd name="connsiteY3" fmla="*/ 0 h 2110153"/>
                <a:gd name="connsiteX4" fmla="*/ 0 w 3342918"/>
                <a:gd name="connsiteY4" fmla="*/ 1624631 h 2110153"/>
                <a:gd name="connsiteX5" fmla="*/ 280133 w 3342918"/>
                <a:gd name="connsiteY5" fmla="*/ 1830044 h 2110153"/>
                <a:gd name="connsiteX6" fmla="*/ 392186 w 3342918"/>
                <a:gd name="connsiteY6" fmla="*/ 2110153 h 2110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42918" h="2110153">
                  <a:moveTo>
                    <a:pt x="392186" y="2110153"/>
                  </a:moveTo>
                  <a:lnTo>
                    <a:pt x="3342918" y="298782"/>
                  </a:lnTo>
                  <a:lnTo>
                    <a:pt x="3156163" y="37347"/>
                  </a:lnTo>
                  <a:lnTo>
                    <a:pt x="2894706" y="0"/>
                  </a:lnTo>
                  <a:lnTo>
                    <a:pt x="0" y="1624631"/>
                  </a:lnTo>
                  <a:lnTo>
                    <a:pt x="280133" y="1830044"/>
                  </a:lnTo>
                  <a:lnTo>
                    <a:pt x="392186" y="2110153"/>
                  </a:lnTo>
                  <a:close/>
                </a:path>
              </a:pathLst>
            </a:custGeom>
            <a:solidFill>
              <a:srgbClr val="00A9E0">
                <a:alpha val="30000"/>
              </a:srgbClr>
            </a:solidFill>
            <a:ln w="38100" cmpd="sng">
              <a:solidFill>
                <a:srgbClr val="00A9E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sp>
          <p:nvSpPr>
            <p:cNvPr id="8" name="Freeform 7"/>
            <p:cNvSpPr/>
            <p:nvPr/>
          </p:nvSpPr>
          <p:spPr>
            <a:xfrm>
              <a:off x="3842615" y="21897"/>
              <a:ext cx="503590" cy="4981665"/>
            </a:xfrm>
            <a:custGeom>
              <a:avLst/>
              <a:gdLst>
                <a:gd name="connsiteX0" fmla="*/ 32843 w 503590"/>
                <a:gd name="connsiteY0" fmla="*/ 4850280 h 4981665"/>
                <a:gd name="connsiteX1" fmla="*/ 306533 w 503590"/>
                <a:gd name="connsiteY1" fmla="*/ 4981665 h 4981665"/>
                <a:gd name="connsiteX2" fmla="*/ 503590 w 503590"/>
                <a:gd name="connsiteY2" fmla="*/ 4850280 h 4981665"/>
                <a:gd name="connsiteX3" fmla="*/ 372219 w 503590"/>
                <a:gd name="connsiteY3" fmla="*/ 4751742 h 4981665"/>
                <a:gd name="connsiteX4" fmla="*/ 295586 w 503590"/>
                <a:gd name="connsiteY4" fmla="*/ 0 h 4981665"/>
                <a:gd name="connsiteX5" fmla="*/ 76633 w 503590"/>
                <a:gd name="connsiteY5" fmla="*/ 0 h 4981665"/>
                <a:gd name="connsiteX6" fmla="*/ 109476 w 503590"/>
                <a:gd name="connsiteY6" fmla="*/ 4729844 h 4981665"/>
                <a:gd name="connsiteX7" fmla="*/ 0 w 503590"/>
                <a:gd name="connsiteY7" fmla="*/ 4806485 h 4981665"/>
                <a:gd name="connsiteX8" fmla="*/ 32843 w 503590"/>
                <a:gd name="connsiteY8" fmla="*/ 4850280 h 4981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3590" h="4981665">
                  <a:moveTo>
                    <a:pt x="32843" y="4850280"/>
                  </a:moveTo>
                  <a:lnTo>
                    <a:pt x="306533" y="4981665"/>
                  </a:lnTo>
                  <a:lnTo>
                    <a:pt x="503590" y="4850280"/>
                  </a:lnTo>
                  <a:lnTo>
                    <a:pt x="372219" y="4751742"/>
                  </a:lnTo>
                  <a:lnTo>
                    <a:pt x="295586" y="0"/>
                  </a:lnTo>
                  <a:lnTo>
                    <a:pt x="76633" y="0"/>
                  </a:lnTo>
                  <a:lnTo>
                    <a:pt x="109476" y="4729844"/>
                  </a:lnTo>
                  <a:lnTo>
                    <a:pt x="0" y="4806485"/>
                  </a:lnTo>
                  <a:lnTo>
                    <a:pt x="32843" y="4850280"/>
                  </a:lnTo>
                  <a:close/>
                </a:path>
              </a:pathLst>
            </a:custGeom>
            <a:solidFill>
              <a:srgbClr val="113F8C">
                <a:alpha val="30000"/>
              </a:srgbClr>
            </a:solidFill>
            <a:ln w="38100" cmpd="sng">
              <a:solidFill>
                <a:srgbClr val="113F8C"/>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sp>
          <p:nvSpPr>
            <p:cNvPr id="15" name="Freeform 14"/>
            <p:cNvSpPr/>
            <p:nvPr/>
          </p:nvSpPr>
          <p:spPr>
            <a:xfrm>
              <a:off x="4871691" y="43795"/>
              <a:ext cx="372219" cy="4620357"/>
            </a:xfrm>
            <a:custGeom>
              <a:avLst/>
              <a:gdLst>
                <a:gd name="connsiteX0" fmla="*/ 0 w 372219"/>
                <a:gd name="connsiteY0" fmla="*/ 4456126 h 4620357"/>
                <a:gd name="connsiteX1" fmla="*/ 372219 w 372219"/>
                <a:gd name="connsiteY1" fmla="*/ 4620357 h 4620357"/>
                <a:gd name="connsiteX2" fmla="*/ 273691 w 372219"/>
                <a:gd name="connsiteY2" fmla="*/ 0 h 4620357"/>
                <a:gd name="connsiteX3" fmla="*/ 10948 w 372219"/>
                <a:gd name="connsiteY3" fmla="*/ 0 h 4620357"/>
                <a:gd name="connsiteX4" fmla="*/ 0 w 372219"/>
                <a:gd name="connsiteY4" fmla="*/ 4456126 h 4620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219" h="4620357">
                  <a:moveTo>
                    <a:pt x="0" y="4456126"/>
                  </a:moveTo>
                  <a:lnTo>
                    <a:pt x="372219" y="4620357"/>
                  </a:lnTo>
                  <a:lnTo>
                    <a:pt x="273691" y="0"/>
                  </a:lnTo>
                  <a:lnTo>
                    <a:pt x="10948" y="0"/>
                  </a:lnTo>
                  <a:cubicBezTo>
                    <a:pt x="7299" y="1485375"/>
                    <a:pt x="3649" y="2970751"/>
                    <a:pt x="0" y="4456126"/>
                  </a:cubicBezTo>
                  <a:close/>
                </a:path>
              </a:pathLst>
            </a:custGeom>
            <a:solidFill>
              <a:srgbClr val="113F8C">
                <a:alpha val="30000"/>
              </a:srgbClr>
            </a:solidFill>
            <a:ln w="38100" cmpd="sng">
              <a:solidFill>
                <a:srgbClr val="113F8C"/>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sp>
          <p:nvSpPr>
            <p:cNvPr id="9" name="Freeform 8"/>
            <p:cNvSpPr/>
            <p:nvPr/>
          </p:nvSpPr>
          <p:spPr>
            <a:xfrm>
              <a:off x="4875755" y="3418220"/>
              <a:ext cx="423297" cy="1160313"/>
            </a:xfrm>
            <a:custGeom>
              <a:avLst/>
              <a:gdLst>
                <a:gd name="connsiteX0" fmla="*/ 31355 w 423297"/>
                <a:gd name="connsiteY0" fmla="*/ 1097594 h 1160313"/>
                <a:gd name="connsiteX1" fmla="*/ 219487 w 423297"/>
                <a:gd name="connsiteY1" fmla="*/ 1160313 h 1160313"/>
                <a:gd name="connsiteX2" fmla="*/ 423297 w 423297"/>
                <a:gd name="connsiteY2" fmla="*/ 1097594 h 1160313"/>
                <a:gd name="connsiteX3" fmla="*/ 360586 w 423297"/>
                <a:gd name="connsiteY3" fmla="*/ 925115 h 1160313"/>
                <a:gd name="connsiteX4" fmla="*/ 329231 w 423297"/>
                <a:gd name="connsiteY4" fmla="*/ 0 h 1160313"/>
                <a:gd name="connsiteX5" fmla="*/ 0 w 423297"/>
                <a:gd name="connsiteY5" fmla="*/ 31360 h 1160313"/>
                <a:gd name="connsiteX6" fmla="*/ 15677 w 423297"/>
                <a:gd name="connsiteY6" fmla="*/ 1003514 h 1160313"/>
                <a:gd name="connsiteX7" fmla="*/ 15677 w 423297"/>
                <a:gd name="connsiteY7" fmla="*/ 1003514 h 1160313"/>
                <a:gd name="connsiteX8" fmla="*/ 31355 w 423297"/>
                <a:gd name="connsiteY8" fmla="*/ 1097594 h 116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3297" h="1160313">
                  <a:moveTo>
                    <a:pt x="31355" y="1097594"/>
                  </a:moveTo>
                  <a:lnTo>
                    <a:pt x="219487" y="1160313"/>
                  </a:lnTo>
                  <a:lnTo>
                    <a:pt x="423297" y="1097594"/>
                  </a:lnTo>
                  <a:lnTo>
                    <a:pt x="360586" y="925115"/>
                  </a:lnTo>
                  <a:lnTo>
                    <a:pt x="329231" y="0"/>
                  </a:lnTo>
                  <a:lnTo>
                    <a:pt x="0" y="31360"/>
                  </a:lnTo>
                  <a:lnTo>
                    <a:pt x="15677" y="1003514"/>
                  </a:lnTo>
                  <a:lnTo>
                    <a:pt x="15677" y="1003514"/>
                  </a:lnTo>
                  <a:lnTo>
                    <a:pt x="31355" y="1097594"/>
                  </a:lnTo>
                  <a:close/>
                </a:path>
              </a:pathLst>
            </a:custGeom>
            <a:solidFill>
              <a:srgbClr val="113F8C">
                <a:alpha val="30000"/>
              </a:srgbClr>
            </a:solidFill>
            <a:ln w="38100" cmpd="sng">
              <a:solidFill>
                <a:srgbClr val="113F8C"/>
              </a:solid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sp>
          <p:nvSpPr>
            <p:cNvPr id="10" name="Freeform 9"/>
            <p:cNvSpPr/>
            <p:nvPr/>
          </p:nvSpPr>
          <p:spPr>
            <a:xfrm>
              <a:off x="3919417" y="3700458"/>
              <a:ext cx="407619" cy="1223033"/>
            </a:xfrm>
            <a:custGeom>
              <a:avLst/>
              <a:gdLst>
                <a:gd name="connsiteX0" fmla="*/ 0 w 407619"/>
                <a:gd name="connsiteY0" fmla="*/ 1128954 h 1223033"/>
                <a:gd name="connsiteX1" fmla="*/ 156777 w 407619"/>
                <a:gd name="connsiteY1" fmla="*/ 1223033 h 1223033"/>
                <a:gd name="connsiteX2" fmla="*/ 407619 w 407619"/>
                <a:gd name="connsiteY2" fmla="*/ 1144634 h 1223033"/>
                <a:gd name="connsiteX3" fmla="*/ 344909 w 407619"/>
                <a:gd name="connsiteY3" fmla="*/ 1019194 h 1223033"/>
                <a:gd name="connsiteX4" fmla="*/ 344909 w 407619"/>
                <a:gd name="connsiteY4" fmla="*/ 0 h 1223033"/>
                <a:gd name="connsiteX5" fmla="*/ 31355 w 407619"/>
                <a:gd name="connsiteY5" fmla="*/ 31360 h 1223033"/>
                <a:gd name="connsiteX6" fmla="*/ 15678 w 407619"/>
                <a:gd name="connsiteY6" fmla="*/ 1019194 h 1223033"/>
                <a:gd name="connsiteX7" fmla="*/ 0 w 407619"/>
                <a:gd name="connsiteY7" fmla="*/ 1128954 h 1223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7619" h="1223033">
                  <a:moveTo>
                    <a:pt x="0" y="1128954"/>
                  </a:moveTo>
                  <a:lnTo>
                    <a:pt x="156777" y="1223033"/>
                  </a:lnTo>
                  <a:lnTo>
                    <a:pt x="407619" y="1144634"/>
                  </a:lnTo>
                  <a:lnTo>
                    <a:pt x="344909" y="1019194"/>
                  </a:lnTo>
                  <a:lnTo>
                    <a:pt x="344909" y="0"/>
                  </a:lnTo>
                  <a:lnTo>
                    <a:pt x="31355" y="31360"/>
                  </a:lnTo>
                  <a:lnTo>
                    <a:pt x="15678" y="1019194"/>
                  </a:lnTo>
                  <a:lnTo>
                    <a:pt x="0" y="1128954"/>
                  </a:lnTo>
                  <a:close/>
                </a:path>
              </a:pathLst>
            </a:custGeom>
            <a:solidFill>
              <a:srgbClr val="113F8C">
                <a:alpha val="30000"/>
              </a:srgbClr>
            </a:solidFill>
            <a:ln w="38100" cmpd="sng">
              <a:solidFill>
                <a:srgbClr val="113F8C"/>
              </a:solid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sp>
          <p:nvSpPr>
            <p:cNvPr id="39" name="Freeform 38"/>
            <p:cNvSpPr/>
            <p:nvPr/>
          </p:nvSpPr>
          <p:spPr>
            <a:xfrm>
              <a:off x="4145339" y="4392648"/>
              <a:ext cx="1816893" cy="1376011"/>
            </a:xfrm>
            <a:custGeom>
              <a:avLst/>
              <a:gdLst>
                <a:gd name="connsiteX0" fmla="*/ 0 w 1816893"/>
                <a:gd name="connsiteY0" fmla="*/ 652723 h 1376011"/>
                <a:gd name="connsiteX1" fmla="*/ 493913 w 1816893"/>
                <a:gd name="connsiteY1" fmla="*/ 1376011 h 1376011"/>
                <a:gd name="connsiteX2" fmla="*/ 1816893 w 1816893"/>
                <a:gd name="connsiteY2" fmla="*/ 617441 h 1376011"/>
                <a:gd name="connsiteX3" fmla="*/ 1181862 w 1816893"/>
                <a:gd name="connsiteY3" fmla="*/ 0 h 1376011"/>
                <a:gd name="connsiteX4" fmla="*/ 0 w 1816893"/>
                <a:gd name="connsiteY4" fmla="*/ 652723 h 1376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6893" h="1376011">
                  <a:moveTo>
                    <a:pt x="0" y="652723"/>
                  </a:moveTo>
                  <a:lnTo>
                    <a:pt x="493913" y="1376011"/>
                  </a:lnTo>
                  <a:lnTo>
                    <a:pt x="1816893" y="617441"/>
                  </a:lnTo>
                  <a:lnTo>
                    <a:pt x="1181862" y="0"/>
                  </a:lnTo>
                  <a:lnTo>
                    <a:pt x="0" y="652723"/>
                  </a:lnTo>
                  <a:close/>
                </a:path>
              </a:pathLst>
            </a:custGeom>
            <a:solidFill>
              <a:srgbClr val="00A9E0">
                <a:alpha val="30000"/>
              </a:srgbClr>
            </a:solidFill>
            <a:ln w="38100" cmpd="sng">
              <a:solidFill>
                <a:srgbClr val="00A9E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sp>
          <p:nvSpPr>
            <p:cNvPr id="22" name="Freeform 21"/>
            <p:cNvSpPr/>
            <p:nvPr/>
          </p:nvSpPr>
          <p:spPr>
            <a:xfrm>
              <a:off x="3950984" y="47033"/>
              <a:ext cx="293972" cy="4926707"/>
            </a:xfrm>
            <a:custGeom>
              <a:avLst/>
              <a:gdLst>
                <a:gd name="connsiteX0" fmla="*/ 0 w 293972"/>
                <a:gd name="connsiteY0" fmla="*/ 4926707 h 4926707"/>
                <a:gd name="connsiteX1" fmla="*/ 293972 w 293972"/>
                <a:gd name="connsiteY1" fmla="*/ 4738575 h 4926707"/>
                <a:gd name="connsiteX2" fmla="*/ 199901 w 293972"/>
                <a:gd name="connsiteY2" fmla="*/ 23517 h 4926707"/>
                <a:gd name="connsiteX3" fmla="*/ 11759 w 293972"/>
                <a:gd name="connsiteY3" fmla="*/ 0 h 4926707"/>
                <a:gd name="connsiteX4" fmla="*/ 35277 w 293972"/>
                <a:gd name="connsiteY4" fmla="*/ 4891432 h 4926707"/>
                <a:gd name="connsiteX5" fmla="*/ 0 w 293972"/>
                <a:gd name="connsiteY5" fmla="*/ 4926707 h 492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3972" h="4926707">
                  <a:moveTo>
                    <a:pt x="0" y="4926707"/>
                  </a:moveTo>
                  <a:lnTo>
                    <a:pt x="293972" y="4738575"/>
                  </a:lnTo>
                  <a:lnTo>
                    <a:pt x="199901" y="23517"/>
                  </a:lnTo>
                  <a:lnTo>
                    <a:pt x="11759" y="0"/>
                  </a:lnTo>
                  <a:lnTo>
                    <a:pt x="35277" y="4891432"/>
                  </a:lnTo>
                  <a:lnTo>
                    <a:pt x="0" y="4926707"/>
                  </a:lnTo>
                  <a:close/>
                </a:path>
              </a:pathLst>
            </a:custGeom>
            <a:solidFill>
              <a:srgbClr val="113F8C">
                <a:alpha val="30000"/>
              </a:srgbClr>
            </a:solidFill>
            <a:ln w="38100" cmpd="sng">
              <a:solidFill>
                <a:srgbClr val="113F8C"/>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sp>
          <p:nvSpPr>
            <p:cNvPr id="23" name="Freeform 22"/>
            <p:cNvSpPr/>
            <p:nvPr/>
          </p:nvSpPr>
          <p:spPr>
            <a:xfrm>
              <a:off x="4903453" y="23517"/>
              <a:ext cx="317490" cy="4550443"/>
            </a:xfrm>
            <a:custGeom>
              <a:avLst/>
              <a:gdLst>
                <a:gd name="connsiteX0" fmla="*/ 0 w 317490"/>
                <a:gd name="connsiteY0" fmla="*/ 4374069 h 4550443"/>
                <a:gd name="connsiteX1" fmla="*/ 317490 w 317490"/>
                <a:gd name="connsiteY1" fmla="*/ 4550443 h 4550443"/>
                <a:gd name="connsiteX2" fmla="*/ 211660 w 317490"/>
                <a:gd name="connsiteY2" fmla="*/ 0 h 4550443"/>
                <a:gd name="connsiteX3" fmla="*/ 0 w 317490"/>
                <a:gd name="connsiteY3" fmla="*/ 0 h 4550443"/>
                <a:gd name="connsiteX4" fmla="*/ 0 w 317490"/>
                <a:gd name="connsiteY4" fmla="*/ 4374069 h 4550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490" h="4550443">
                  <a:moveTo>
                    <a:pt x="0" y="4374069"/>
                  </a:moveTo>
                  <a:lnTo>
                    <a:pt x="317490" y="4550443"/>
                  </a:lnTo>
                  <a:lnTo>
                    <a:pt x="211660" y="0"/>
                  </a:lnTo>
                  <a:lnTo>
                    <a:pt x="0" y="0"/>
                  </a:lnTo>
                  <a:cubicBezTo>
                    <a:pt x="3920" y="1458023"/>
                    <a:pt x="7839" y="2916046"/>
                    <a:pt x="0" y="4374069"/>
                  </a:cubicBezTo>
                  <a:close/>
                </a:path>
              </a:pathLst>
            </a:custGeom>
            <a:solidFill>
              <a:srgbClr val="113F8C">
                <a:alpha val="30000"/>
              </a:srgbClr>
            </a:solidFill>
            <a:ln w="38100" cmpd="sng">
              <a:solidFill>
                <a:srgbClr val="113F8C"/>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grpSp>
      <p:cxnSp>
        <p:nvCxnSpPr>
          <p:cNvPr id="12" name="Straight Connector 11"/>
          <p:cNvCxnSpPr/>
          <p:nvPr/>
        </p:nvCxnSpPr>
        <p:spPr>
          <a:xfrm>
            <a:off x="2959" y="1440319"/>
            <a:ext cx="3694340"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sp>
        <p:nvSpPr>
          <p:cNvPr id="13" name="Rectangle 12"/>
          <p:cNvSpPr/>
          <p:nvPr/>
        </p:nvSpPr>
        <p:spPr>
          <a:xfrm>
            <a:off x="0" y="1013941"/>
            <a:ext cx="5220942" cy="1838947"/>
          </a:xfrm>
          <a:prstGeom prst="rect">
            <a:avLst/>
          </a:prstGeom>
          <a:solidFill>
            <a:schemeClr val="tx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sp>
        <p:nvSpPr>
          <p:cNvPr id="16" name="Rectangle 15"/>
          <p:cNvSpPr/>
          <p:nvPr/>
        </p:nvSpPr>
        <p:spPr>
          <a:xfrm>
            <a:off x="2039113" y="1013941"/>
            <a:ext cx="548640" cy="363658"/>
          </a:xfrm>
          <a:prstGeom prst="rect">
            <a:avLst/>
          </a:prstGeom>
          <a:solidFill>
            <a:srgbClr val="CC0797"/>
          </a:solidFill>
          <a:ln>
            <a:noFill/>
          </a:ln>
        </p:spPr>
        <p:txBody>
          <a:bodyPr wrap="square" rtlCol="0" anchor="ctr">
            <a:noAutofit/>
          </a:bodyPr>
          <a:lstStyle/>
          <a:p>
            <a:pPr algn="ctr" defTabSz="914400"/>
            <a:r>
              <a:rPr lang="en-US" sz="2400" dirty="0" smtClean="0">
                <a:solidFill>
                  <a:prstClr val="white"/>
                </a:solidFill>
                <a:latin typeface="Segoe Condensed"/>
                <a:cs typeface="Segoe Condensed"/>
              </a:rPr>
              <a:t>R</a:t>
            </a:r>
            <a:r>
              <a:rPr lang="en-US" sz="2400" cap="small" dirty="0" smtClean="0">
                <a:solidFill>
                  <a:prstClr val="white"/>
                </a:solidFill>
                <a:latin typeface="Segoe Condensed"/>
                <a:cs typeface="Segoe Condensed"/>
              </a:rPr>
              <a:t>1</a:t>
            </a:r>
            <a:endParaRPr lang="en-US" sz="2000" cap="small" dirty="0">
              <a:solidFill>
                <a:prstClr val="white"/>
              </a:solidFill>
              <a:latin typeface="Segoe Condensed"/>
              <a:cs typeface="Segoe Condensed"/>
            </a:endParaRPr>
          </a:p>
        </p:txBody>
      </p:sp>
      <p:sp>
        <p:nvSpPr>
          <p:cNvPr id="17" name="Rectangle 16"/>
          <p:cNvSpPr/>
          <p:nvPr/>
        </p:nvSpPr>
        <p:spPr>
          <a:xfrm>
            <a:off x="2587753" y="1016417"/>
            <a:ext cx="548640" cy="363658"/>
          </a:xfrm>
          <a:prstGeom prst="rect">
            <a:avLst/>
          </a:prstGeom>
          <a:solidFill>
            <a:srgbClr val="FE9E08"/>
          </a:solidFill>
          <a:ln>
            <a:noFill/>
          </a:ln>
        </p:spPr>
        <p:txBody>
          <a:bodyPr wrap="square" rtlCol="0" anchor="ctr">
            <a:noAutofit/>
          </a:bodyPr>
          <a:lstStyle/>
          <a:p>
            <a:pPr algn="ctr" defTabSz="914400"/>
            <a:r>
              <a:rPr lang="en-US" sz="2400" dirty="0" smtClean="0">
                <a:solidFill>
                  <a:srgbClr val="FFFFFF"/>
                </a:solidFill>
                <a:latin typeface="Segoe Condensed"/>
                <a:cs typeface="Segoe Condensed"/>
              </a:rPr>
              <a:t>R2</a:t>
            </a:r>
            <a:endParaRPr lang="en-US" sz="2000" dirty="0">
              <a:solidFill>
                <a:srgbClr val="FFFFFF"/>
              </a:solidFill>
              <a:latin typeface="Segoe Condensed"/>
              <a:cs typeface="Segoe Condensed"/>
            </a:endParaRPr>
          </a:p>
        </p:txBody>
      </p:sp>
      <p:sp>
        <p:nvSpPr>
          <p:cNvPr id="19" name="Rectangle 18"/>
          <p:cNvSpPr/>
          <p:nvPr/>
        </p:nvSpPr>
        <p:spPr>
          <a:xfrm>
            <a:off x="3136393" y="1016417"/>
            <a:ext cx="548640" cy="363658"/>
          </a:xfrm>
          <a:prstGeom prst="rect">
            <a:avLst/>
          </a:prstGeom>
          <a:solidFill>
            <a:srgbClr val="97CB16"/>
          </a:solidFill>
          <a:ln>
            <a:noFill/>
          </a:ln>
        </p:spPr>
        <p:txBody>
          <a:bodyPr wrap="square" rtlCol="0" anchor="ctr">
            <a:noAutofit/>
          </a:bodyPr>
          <a:lstStyle/>
          <a:p>
            <a:pPr algn="ctr" defTabSz="914400"/>
            <a:r>
              <a:rPr lang="en-US" sz="2400" dirty="0" smtClean="0">
                <a:solidFill>
                  <a:prstClr val="white"/>
                </a:solidFill>
                <a:latin typeface="Segoe Condensed"/>
                <a:cs typeface="Segoe Condensed"/>
              </a:rPr>
              <a:t>R3</a:t>
            </a:r>
            <a:endParaRPr lang="en-US" sz="2000" dirty="0">
              <a:solidFill>
                <a:prstClr val="white"/>
              </a:solidFill>
              <a:latin typeface="Segoe Condensed"/>
              <a:cs typeface="Segoe Condensed"/>
            </a:endParaRPr>
          </a:p>
        </p:txBody>
      </p:sp>
      <p:sp>
        <p:nvSpPr>
          <p:cNvPr id="20" name="Rectangle 19"/>
          <p:cNvSpPr/>
          <p:nvPr/>
        </p:nvSpPr>
        <p:spPr>
          <a:xfrm>
            <a:off x="3676663" y="1016417"/>
            <a:ext cx="1544279" cy="363658"/>
          </a:xfrm>
          <a:prstGeom prst="rect">
            <a:avLst/>
          </a:prstGeom>
          <a:solidFill>
            <a:schemeClr val="bg1"/>
          </a:solidFill>
          <a:ln>
            <a:noFill/>
          </a:ln>
        </p:spPr>
        <p:txBody>
          <a:bodyPr wrap="square" rtlCol="0" anchor="ctr">
            <a:noAutofit/>
          </a:bodyPr>
          <a:lstStyle/>
          <a:p>
            <a:pPr algn="ctr" defTabSz="914400"/>
            <a:r>
              <a:rPr lang="en-US" sz="2400" dirty="0" smtClean="0">
                <a:solidFill>
                  <a:prstClr val="black">
                    <a:lumMod val="85000"/>
                    <a:lumOff val="15000"/>
                  </a:prstClr>
                </a:solidFill>
                <a:latin typeface="Segoe Condensed"/>
                <a:cs typeface="Segoe Condensed"/>
              </a:rPr>
              <a:t>Maj. Vote</a:t>
            </a:r>
            <a:endParaRPr lang="en-US" sz="2000" dirty="0">
              <a:solidFill>
                <a:prstClr val="black">
                  <a:lumMod val="85000"/>
                  <a:lumOff val="15000"/>
                </a:prstClr>
              </a:solidFill>
              <a:latin typeface="Segoe Condensed"/>
              <a:cs typeface="Segoe Condensed"/>
            </a:endParaRPr>
          </a:p>
        </p:txBody>
      </p:sp>
      <p:sp>
        <p:nvSpPr>
          <p:cNvPr id="21" name="Rectangle 20"/>
          <p:cNvSpPr/>
          <p:nvPr/>
        </p:nvSpPr>
        <p:spPr>
          <a:xfrm>
            <a:off x="0" y="516822"/>
            <a:ext cx="5220943" cy="501766"/>
          </a:xfrm>
          <a:prstGeom prst="rect">
            <a:avLst/>
          </a:prstGeom>
          <a:solidFill>
            <a:schemeClr val="tx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dirty="0" smtClean="0">
                <a:solidFill>
                  <a:prstClr val="white"/>
                </a:solidFill>
                <a:latin typeface="Segoe Condensed"/>
                <a:cs typeface="Segoe Condensed"/>
              </a:rPr>
              <a:t>Researcher Label Table</a:t>
            </a:r>
          </a:p>
        </p:txBody>
      </p:sp>
      <p:cxnSp>
        <p:nvCxnSpPr>
          <p:cNvPr id="24" name="Straight Connector 23"/>
          <p:cNvCxnSpPr/>
          <p:nvPr/>
        </p:nvCxnSpPr>
        <p:spPr>
          <a:xfrm flipH="1">
            <a:off x="8193" y="1377599"/>
            <a:ext cx="5212749"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flipH="1">
            <a:off x="495" y="1756228"/>
            <a:ext cx="5220447"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flipH="1">
            <a:off x="2" y="2125476"/>
            <a:ext cx="5220941"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flipH="1">
            <a:off x="2961" y="2485547"/>
            <a:ext cx="5217981"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H="1">
            <a:off x="1" y="2852888"/>
            <a:ext cx="5220941"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flipH="1">
            <a:off x="1" y="1018588"/>
            <a:ext cx="5220941"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sp>
        <p:nvSpPr>
          <p:cNvPr id="30" name="Rectangle 29"/>
          <p:cNvSpPr/>
          <p:nvPr/>
        </p:nvSpPr>
        <p:spPr>
          <a:xfrm>
            <a:off x="0" y="1377599"/>
            <a:ext cx="2042071" cy="365671"/>
          </a:xfrm>
          <a:prstGeom prst="rect">
            <a:avLst/>
          </a:prstGeom>
          <a:solidFill>
            <a:srgbClr val="113F8C"/>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prstClr val="white"/>
                </a:solidFill>
                <a:latin typeface="Segoe Condensed"/>
                <a:cs typeface="Segoe Condensed"/>
              </a:rPr>
              <a:t>Object in Path</a:t>
            </a:r>
          </a:p>
        </p:txBody>
      </p:sp>
      <p:sp>
        <p:nvSpPr>
          <p:cNvPr id="31" name="Rectangle 30"/>
          <p:cNvSpPr/>
          <p:nvPr/>
        </p:nvSpPr>
        <p:spPr>
          <a:xfrm>
            <a:off x="0" y="1743270"/>
            <a:ext cx="2042071" cy="364728"/>
          </a:xfrm>
          <a:prstGeom prst="rect">
            <a:avLst/>
          </a:prstGeom>
          <a:solidFill>
            <a:srgbClr val="00A9E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prstClr val="white"/>
                </a:solidFill>
                <a:latin typeface="Segoe Condensed"/>
                <a:cs typeface="Segoe Condensed"/>
              </a:rPr>
              <a:t>Curb Ramp Missing</a:t>
            </a:r>
          </a:p>
        </p:txBody>
      </p:sp>
      <p:sp>
        <p:nvSpPr>
          <p:cNvPr id="32" name="Rectangle 31"/>
          <p:cNvSpPr/>
          <p:nvPr/>
        </p:nvSpPr>
        <p:spPr>
          <a:xfrm>
            <a:off x="0" y="2110474"/>
            <a:ext cx="2042071" cy="364728"/>
          </a:xfrm>
          <a:prstGeom prst="rect">
            <a:avLst/>
          </a:prstGeom>
          <a:solidFill>
            <a:srgbClr val="74A9CF"/>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prstClr val="white"/>
                </a:solidFill>
                <a:latin typeface="Segoe Condensed"/>
                <a:cs typeface="Segoe Condensed"/>
              </a:rPr>
              <a:t>Sidewalk Ending</a:t>
            </a:r>
          </a:p>
        </p:txBody>
      </p:sp>
      <p:sp>
        <p:nvSpPr>
          <p:cNvPr id="33" name="Rectangle 32"/>
          <p:cNvSpPr/>
          <p:nvPr/>
        </p:nvSpPr>
        <p:spPr>
          <a:xfrm>
            <a:off x="0" y="2475202"/>
            <a:ext cx="2042071" cy="364728"/>
          </a:xfrm>
          <a:prstGeom prst="rect">
            <a:avLst/>
          </a:prstGeom>
          <a:solidFill>
            <a:srgbClr val="BDC9E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prstClr val="black">
                    <a:lumMod val="85000"/>
                    <a:lumOff val="15000"/>
                  </a:prstClr>
                </a:solidFill>
                <a:latin typeface="Segoe Condensed"/>
                <a:cs typeface="Segoe Condensed"/>
              </a:rPr>
              <a:t>Surface Problem</a:t>
            </a:r>
          </a:p>
        </p:txBody>
      </p:sp>
      <p:grpSp>
        <p:nvGrpSpPr>
          <p:cNvPr id="35" name="Group 34"/>
          <p:cNvGrpSpPr/>
          <p:nvPr/>
        </p:nvGrpSpPr>
        <p:grpSpPr>
          <a:xfrm>
            <a:off x="4327036" y="1813149"/>
            <a:ext cx="235399" cy="251506"/>
            <a:chOff x="3184986" y="1733633"/>
            <a:chExt cx="235399" cy="251506"/>
          </a:xfrm>
        </p:grpSpPr>
        <p:sp>
          <p:nvSpPr>
            <p:cNvPr id="36" name="Freeform 35"/>
            <p:cNvSpPr/>
            <p:nvPr/>
          </p:nvSpPr>
          <p:spPr>
            <a:xfrm>
              <a:off x="3211219" y="1792137"/>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Segoe Condensed"/>
                <a:cs typeface="Segoe Condensed"/>
              </a:endParaRPr>
            </a:p>
          </p:txBody>
        </p:sp>
        <p:sp>
          <p:nvSpPr>
            <p:cNvPr id="37" name="Freeform 36"/>
            <p:cNvSpPr/>
            <p:nvPr/>
          </p:nvSpPr>
          <p:spPr>
            <a:xfrm>
              <a:off x="3184986" y="1733633"/>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Segoe Condensed"/>
                <a:cs typeface="Segoe Condensed"/>
              </a:endParaRPr>
            </a:p>
          </p:txBody>
        </p:sp>
      </p:grpSp>
      <p:grpSp>
        <p:nvGrpSpPr>
          <p:cNvPr id="38" name="Group 37"/>
          <p:cNvGrpSpPr/>
          <p:nvPr/>
        </p:nvGrpSpPr>
        <p:grpSpPr>
          <a:xfrm>
            <a:off x="2211315" y="1450455"/>
            <a:ext cx="235399" cy="251506"/>
            <a:chOff x="10550987" y="2555012"/>
            <a:chExt cx="235399" cy="251506"/>
          </a:xfrm>
        </p:grpSpPr>
        <p:sp>
          <p:nvSpPr>
            <p:cNvPr id="40" name="Freeform 39"/>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41" name="Freeform 40"/>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grpSp>
        <p:nvGrpSpPr>
          <p:cNvPr id="42" name="Group 41"/>
          <p:cNvGrpSpPr/>
          <p:nvPr/>
        </p:nvGrpSpPr>
        <p:grpSpPr>
          <a:xfrm>
            <a:off x="2211315" y="1809902"/>
            <a:ext cx="235399" cy="251506"/>
            <a:chOff x="10550987" y="2555012"/>
            <a:chExt cx="235399" cy="251506"/>
          </a:xfrm>
        </p:grpSpPr>
        <p:sp>
          <p:nvSpPr>
            <p:cNvPr id="43" name="Freeform 42"/>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44" name="Freeform 43"/>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grpSp>
        <p:nvGrpSpPr>
          <p:cNvPr id="45" name="Group 44"/>
          <p:cNvGrpSpPr/>
          <p:nvPr/>
        </p:nvGrpSpPr>
        <p:grpSpPr>
          <a:xfrm>
            <a:off x="2770593" y="1450455"/>
            <a:ext cx="235399" cy="251506"/>
            <a:chOff x="10550987" y="2555012"/>
            <a:chExt cx="235399" cy="251506"/>
          </a:xfrm>
        </p:grpSpPr>
        <p:sp>
          <p:nvSpPr>
            <p:cNvPr id="46" name="Freeform 45"/>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47" name="Freeform 46"/>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grpSp>
        <p:nvGrpSpPr>
          <p:cNvPr id="48" name="Group 47"/>
          <p:cNvGrpSpPr/>
          <p:nvPr/>
        </p:nvGrpSpPr>
        <p:grpSpPr>
          <a:xfrm>
            <a:off x="3329873" y="1450455"/>
            <a:ext cx="235399" cy="251506"/>
            <a:chOff x="10550987" y="2555012"/>
            <a:chExt cx="235399" cy="251506"/>
          </a:xfrm>
        </p:grpSpPr>
        <p:sp>
          <p:nvSpPr>
            <p:cNvPr id="49" name="Freeform 48"/>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50" name="Freeform 49"/>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grpSp>
        <p:nvGrpSpPr>
          <p:cNvPr id="51" name="Group 50"/>
          <p:cNvGrpSpPr/>
          <p:nvPr/>
        </p:nvGrpSpPr>
        <p:grpSpPr>
          <a:xfrm>
            <a:off x="3312784" y="1809902"/>
            <a:ext cx="235399" cy="251506"/>
            <a:chOff x="10550987" y="2555012"/>
            <a:chExt cx="235399" cy="251506"/>
          </a:xfrm>
        </p:grpSpPr>
        <p:sp>
          <p:nvSpPr>
            <p:cNvPr id="52" name="Freeform 51"/>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53" name="Freeform 52"/>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grpSp>
        <p:nvGrpSpPr>
          <p:cNvPr id="54" name="Group 53"/>
          <p:cNvGrpSpPr/>
          <p:nvPr/>
        </p:nvGrpSpPr>
        <p:grpSpPr>
          <a:xfrm>
            <a:off x="4346205" y="1451587"/>
            <a:ext cx="235399" cy="251506"/>
            <a:chOff x="3184986" y="1733633"/>
            <a:chExt cx="235399" cy="251506"/>
          </a:xfrm>
        </p:grpSpPr>
        <p:sp>
          <p:nvSpPr>
            <p:cNvPr id="55" name="Freeform 54"/>
            <p:cNvSpPr/>
            <p:nvPr/>
          </p:nvSpPr>
          <p:spPr>
            <a:xfrm>
              <a:off x="3211219" y="1792137"/>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Segoe Condensed"/>
                <a:cs typeface="Segoe Condensed"/>
              </a:endParaRPr>
            </a:p>
          </p:txBody>
        </p:sp>
        <p:sp>
          <p:nvSpPr>
            <p:cNvPr id="56" name="Freeform 55"/>
            <p:cNvSpPr/>
            <p:nvPr/>
          </p:nvSpPr>
          <p:spPr>
            <a:xfrm>
              <a:off x="3184986" y="1733633"/>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Segoe Condensed"/>
                <a:cs typeface="Segoe Condensed"/>
              </a:endParaRPr>
            </a:p>
          </p:txBody>
        </p:sp>
      </p:grpSp>
      <p:sp>
        <p:nvSpPr>
          <p:cNvPr id="3" name="Rectangle 2"/>
          <p:cNvSpPr/>
          <p:nvPr/>
        </p:nvSpPr>
        <p:spPr>
          <a:xfrm>
            <a:off x="0" y="2125475"/>
            <a:ext cx="5220942" cy="727413"/>
          </a:xfrm>
          <a:prstGeom prst="rect">
            <a:avLst/>
          </a:prstGeom>
          <a:solidFill>
            <a:schemeClr val="tx1">
              <a:alpha val="8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UI Light"/>
              <a:cs typeface="Segoe UI Light"/>
            </a:endParaRPr>
          </a:p>
        </p:txBody>
      </p:sp>
    </p:spTree>
    <p:extLst>
      <p:ext uri="{BB962C8B-B14F-4D97-AF65-F5344CB8AC3E}">
        <p14:creationId xmlns:p14="http://schemas.microsoft.com/office/powerpoint/2010/main" val="1201772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xit" presetSubtype="1" fill="hold" grpId="0" nodeType="clickEffect">
                                  <p:stCondLst>
                                    <p:cond delay="0"/>
                                  </p:stCondLst>
                                  <p:childTnLst>
                                    <p:animEffect transition="out" filter="wipe(up)">
                                      <p:cBhvr>
                                        <p:cTn id="10" dur="500"/>
                                        <p:tgtEl>
                                          <p:spTgt spid="3"/>
                                        </p:tgtEl>
                                      </p:cBhvr>
                                    </p:animEffect>
                                    <p:set>
                                      <p:cBhvr>
                                        <p:cTn id="11"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69968" y="2951947"/>
            <a:ext cx="7804064" cy="954107"/>
          </a:xfrm>
          <a:prstGeom prst="rect">
            <a:avLst/>
          </a:prstGeom>
          <a:noFill/>
        </p:spPr>
        <p:txBody>
          <a:bodyPr wrap="square" rtlCol="0">
            <a:spAutoFit/>
          </a:bodyPr>
          <a:lstStyle/>
          <a:p>
            <a:r>
              <a:rPr lang="en-US" sz="2800" dirty="0" smtClean="0">
                <a:latin typeface="Segoe UI Light"/>
                <a:cs typeface="Segoe UI Light"/>
              </a:rPr>
              <a:t>We took majority vote of researcher labels across </a:t>
            </a:r>
            <a:r>
              <a:rPr lang="en-US" sz="2800" dirty="0" smtClean="0">
                <a:latin typeface="Segoe UI Semibold"/>
                <a:cs typeface="Segoe UI Semibold"/>
              </a:rPr>
              <a:t>all 229 images </a:t>
            </a:r>
            <a:r>
              <a:rPr lang="en-US" sz="2800" dirty="0" smtClean="0">
                <a:latin typeface="Segoe UI Light"/>
                <a:cs typeface="Segoe UI Light"/>
              </a:rPr>
              <a:t>to produce </a:t>
            </a:r>
            <a:r>
              <a:rPr lang="en-US" sz="2800" dirty="0" smtClean="0">
                <a:latin typeface="Segoe UI Semibold"/>
                <a:cs typeface="Segoe UI Semibold"/>
              </a:rPr>
              <a:t>ground truth </a:t>
            </a:r>
            <a:r>
              <a:rPr lang="en-US" sz="2800" dirty="0" smtClean="0">
                <a:latin typeface="Segoe UI Light"/>
                <a:cs typeface="Segoe UI Light"/>
              </a:rPr>
              <a:t>dataset</a:t>
            </a:r>
          </a:p>
        </p:txBody>
      </p:sp>
    </p:spTree>
    <p:extLst>
      <p:ext uri="{BB962C8B-B14F-4D97-AF65-F5344CB8AC3E}">
        <p14:creationId xmlns:p14="http://schemas.microsoft.com/office/powerpoint/2010/main" val="2226065738"/>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131145" y="-49179"/>
            <a:ext cx="11842433" cy="7098761"/>
            <a:chOff x="-1942760" y="-17192"/>
            <a:chExt cx="11842433" cy="7098761"/>
          </a:xfrm>
        </p:grpSpPr>
        <p:pic>
          <p:nvPicPr>
            <p:cNvPr id="2" name="Picture 1" descr="UsingLabelingInterface_NoLabel.png"/>
            <p:cNvPicPr>
              <a:picLocks noChangeAspect="1"/>
            </p:cNvPicPr>
            <p:nvPr/>
          </p:nvPicPr>
          <p:blipFill rotWithShape="1">
            <a:blip r:embed="rId3">
              <a:extLst>
                <a:ext uri="{28A0092B-C50C-407E-A947-70E740481C1C}">
                  <a14:useLocalDpi xmlns:a14="http://schemas.microsoft.com/office/drawing/2010/main" val="0"/>
                </a:ext>
              </a:extLst>
            </a:blip>
            <a:srcRect l="12416" t="16731" r="27432" b="22041"/>
            <a:stretch/>
          </p:blipFill>
          <p:spPr>
            <a:xfrm>
              <a:off x="-1942760" y="-17192"/>
              <a:ext cx="11842433" cy="7098761"/>
            </a:xfrm>
            <a:prstGeom prst="rect">
              <a:avLst/>
            </a:prstGeom>
          </p:spPr>
        </p:pic>
        <p:sp>
          <p:nvSpPr>
            <p:cNvPr id="18" name="Freeform 17"/>
            <p:cNvSpPr/>
            <p:nvPr/>
          </p:nvSpPr>
          <p:spPr>
            <a:xfrm>
              <a:off x="3230864" y="3996221"/>
              <a:ext cx="3342918" cy="2110153"/>
            </a:xfrm>
            <a:custGeom>
              <a:avLst/>
              <a:gdLst>
                <a:gd name="connsiteX0" fmla="*/ 392186 w 3342918"/>
                <a:gd name="connsiteY0" fmla="*/ 2110153 h 2110153"/>
                <a:gd name="connsiteX1" fmla="*/ 3342918 w 3342918"/>
                <a:gd name="connsiteY1" fmla="*/ 298782 h 2110153"/>
                <a:gd name="connsiteX2" fmla="*/ 3156163 w 3342918"/>
                <a:gd name="connsiteY2" fmla="*/ 37347 h 2110153"/>
                <a:gd name="connsiteX3" fmla="*/ 2894706 w 3342918"/>
                <a:gd name="connsiteY3" fmla="*/ 0 h 2110153"/>
                <a:gd name="connsiteX4" fmla="*/ 0 w 3342918"/>
                <a:gd name="connsiteY4" fmla="*/ 1624631 h 2110153"/>
                <a:gd name="connsiteX5" fmla="*/ 280133 w 3342918"/>
                <a:gd name="connsiteY5" fmla="*/ 1830044 h 2110153"/>
                <a:gd name="connsiteX6" fmla="*/ 392186 w 3342918"/>
                <a:gd name="connsiteY6" fmla="*/ 2110153 h 2110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42918" h="2110153">
                  <a:moveTo>
                    <a:pt x="392186" y="2110153"/>
                  </a:moveTo>
                  <a:lnTo>
                    <a:pt x="3342918" y="298782"/>
                  </a:lnTo>
                  <a:lnTo>
                    <a:pt x="3156163" y="37347"/>
                  </a:lnTo>
                  <a:lnTo>
                    <a:pt x="2894706" y="0"/>
                  </a:lnTo>
                  <a:lnTo>
                    <a:pt x="0" y="1624631"/>
                  </a:lnTo>
                  <a:lnTo>
                    <a:pt x="280133" y="1830044"/>
                  </a:lnTo>
                  <a:lnTo>
                    <a:pt x="392186" y="2110153"/>
                  </a:lnTo>
                  <a:close/>
                </a:path>
              </a:pathLst>
            </a:custGeom>
            <a:solidFill>
              <a:srgbClr val="00A9E0">
                <a:alpha val="30000"/>
              </a:srgbClr>
            </a:solidFill>
            <a:ln w="38100" cmpd="sng">
              <a:solidFill>
                <a:srgbClr val="00A9E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sp>
          <p:nvSpPr>
            <p:cNvPr id="8" name="Freeform 7"/>
            <p:cNvSpPr/>
            <p:nvPr/>
          </p:nvSpPr>
          <p:spPr>
            <a:xfrm>
              <a:off x="3842615" y="21897"/>
              <a:ext cx="503590" cy="4981665"/>
            </a:xfrm>
            <a:custGeom>
              <a:avLst/>
              <a:gdLst>
                <a:gd name="connsiteX0" fmla="*/ 32843 w 503590"/>
                <a:gd name="connsiteY0" fmla="*/ 4850280 h 4981665"/>
                <a:gd name="connsiteX1" fmla="*/ 306533 w 503590"/>
                <a:gd name="connsiteY1" fmla="*/ 4981665 h 4981665"/>
                <a:gd name="connsiteX2" fmla="*/ 503590 w 503590"/>
                <a:gd name="connsiteY2" fmla="*/ 4850280 h 4981665"/>
                <a:gd name="connsiteX3" fmla="*/ 372219 w 503590"/>
                <a:gd name="connsiteY3" fmla="*/ 4751742 h 4981665"/>
                <a:gd name="connsiteX4" fmla="*/ 295586 w 503590"/>
                <a:gd name="connsiteY4" fmla="*/ 0 h 4981665"/>
                <a:gd name="connsiteX5" fmla="*/ 76633 w 503590"/>
                <a:gd name="connsiteY5" fmla="*/ 0 h 4981665"/>
                <a:gd name="connsiteX6" fmla="*/ 109476 w 503590"/>
                <a:gd name="connsiteY6" fmla="*/ 4729844 h 4981665"/>
                <a:gd name="connsiteX7" fmla="*/ 0 w 503590"/>
                <a:gd name="connsiteY7" fmla="*/ 4806485 h 4981665"/>
                <a:gd name="connsiteX8" fmla="*/ 32843 w 503590"/>
                <a:gd name="connsiteY8" fmla="*/ 4850280 h 4981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3590" h="4981665">
                  <a:moveTo>
                    <a:pt x="32843" y="4850280"/>
                  </a:moveTo>
                  <a:lnTo>
                    <a:pt x="306533" y="4981665"/>
                  </a:lnTo>
                  <a:lnTo>
                    <a:pt x="503590" y="4850280"/>
                  </a:lnTo>
                  <a:lnTo>
                    <a:pt x="372219" y="4751742"/>
                  </a:lnTo>
                  <a:lnTo>
                    <a:pt x="295586" y="0"/>
                  </a:lnTo>
                  <a:lnTo>
                    <a:pt x="76633" y="0"/>
                  </a:lnTo>
                  <a:lnTo>
                    <a:pt x="109476" y="4729844"/>
                  </a:lnTo>
                  <a:lnTo>
                    <a:pt x="0" y="4806485"/>
                  </a:lnTo>
                  <a:lnTo>
                    <a:pt x="32843" y="4850280"/>
                  </a:lnTo>
                  <a:close/>
                </a:path>
              </a:pathLst>
            </a:custGeom>
            <a:solidFill>
              <a:srgbClr val="113F8C">
                <a:alpha val="30000"/>
              </a:srgbClr>
            </a:solidFill>
            <a:ln w="38100" cmpd="sng">
              <a:solidFill>
                <a:srgbClr val="113F8C"/>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sp>
          <p:nvSpPr>
            <p:cNvPr id="15" name="Freeform 14"/>
            <p:cNvSpPr/>
            <p:nvPr/>
          </p:nvSpPr>
          <p:spPr>
            <a:xfrm>
              <a:off x="4871691" y="43795"/>
              <a:ext cx="372219" cy="4620357"/>
            </a:xfrm>
            <a:custGeom>
              <a:avLst/>
              <a:gdLst>
                <a:gd name="connsiteX0" fmla="*/ 0 w 372219"/>
                <a:gd name="connsiteY0" fmla="*/ 4456126 h 4620357"/>
                <a:gd name="connsiteX1" fmla="*/ 372219 w 372219"/>
                <a:gd name="connsiteY1" fmla="*/ 4620357 h 4620357"/>
                <a:gd name="connsiteX2" fmla="*/ 273691 w 372219"/>
                <a:gd name="connsiteY2" fmla="*/ 0 h 4620357"/>
                <a:gd name="connsiteX3" fmla="*/ 10948 w 372219"/>
                <a:gd name="connsiteY3" fmla="*/ 0 h 4620357"/>
                <a:gd name="connsiteX4" fmla="*/ 0 w 372219"/>
                <a:gd name="connsiteY4" fmla="*/ 4456126 h 4620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219" h="4620357">
                  <a:moveTo>
                    <a:pt x="0" y="4456126"/>
                  </a:moveTo>
                  <a:lnTo>
                    <a:pt x="372219" y="4620357"/>
                  </a:lnTo>
                  <a:lnTo>
                    <a:pt x="273691" y="0"/>
                  </a:lnTo>
                  <a:lnTo>
                    <a:pt x="10948" y="0"/>
                  </a:lnTo>
                  <a:cubicBezTo>
                    <a:pt x="7299" y="1485375"/>
                    <a:pt x="3649" y="2970751"/>
                    <a:pt x="0" y="4456126"/>
                  </a:cubicBezTo>
                  <a:close/>
                </a:path>
              </a:pathLst>
            </a:custGeom>
            <a:solidFill>
              <a:srgbClr val="113F8C">
                <a:alpha val="30000"/>
              </a:srgbClr>
            </a:solidFill>
            <a:ln w="38100" cmpd="sng">
              <a:solidFill>
                <a:srgbClr val="113F8C"/>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sp>
          <p:nvSpPr>
            <p:cNvPr id="9" name="Freeform 8"/>
            <p:cNvSpPr/>
            <p:nvPr/>
          </p:nvSpPr>
          <p:spPr>
            <a:xfrm>
              <a:off x="4875755" y="3418220"/>
              <a:ext cx="423297" cy="1160313"/>
            </a:xfrm>
            <a:custGeom>
              <a:avLst/>
              <a:gdLst>
                <a:gd name="connsiteX0" fmla="*/ 31355 w 423297"/>
                <a:gd name="connsiteY0" fmla="*/ 1097594 h 1160313"/>
                <a:gd name="connsiteX1" fmla="*/ 219487 w 423297"/>
                <a:gd name="connsiteY1" fmla="*/ 1160313 h 1160313"/>
                <a:gd name="connsiteX2" fmla="*/ 423297 w 423297"/>
                <a:gd name="connsiteY2" fmla="*/ 1097594 h 1160313"/>
                <a:gd name="connsiteX3" fmla="*/ 360586 w 423297"/>
                <a:gd name="connsiteY3" fmla="*/ 925115 h 1160313"/>
                <a:gd name="connsiteX4" fmla="*/ 329231 w 423297"/>
                <a:gd name="connsiteY4" fmla="*/ 0 h 1160313"/>
                <a:gd name="connsiteX5" fmla="*/ 0 w 423297"/>
                <a:gd name="connsiteY5" fmla="*/ 31360 h 1160313"/>
                <a:gd name="connsiteX6" fmla="*/ 15677 w 423297"/>
                <a:gd name="connsiteY6" fmla="*/ 1003514 h 1160313"/>
                <a:gd name="connsiteX7" fmla="*/ 15677 w 423297"/>
                <a:gd name="connsiteY7" fmla="*/ 1003514 h 1160313"/>
                <a:gd name="connsiteX8" fmla="*/ 31355 w 423297"/>
                <a:gd name="connsiteY8" fmla="*/ 1097594 h 116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3297" h="1160313">
                  <a:moveTo>
                    <a:pt x="31355" y="1097594"/>
                  </a:moveTo>
                  <a:lnTo>
                    <a:pt x="219487" y="1160313"/>
                  </a:lnTo>
                  <a:lnTo>
                    <a:pt x="423297" y="1097594"/>
                  </a:lnTo>
                  <a:lnTo>
                    <a:pt x="360586" y="925115"/>
                  </a:lnTo>
                  <a:lnTo>
                    <a:pt x="329231" y="0"/>
                  </a:lnTo>
                  <a:lnTo>
                    <a:pt x="0" y="31360"/>
                  </a:lnTo>
                  <a:lnTo>
                    <a:pt x="15677" y="1003514"/>
                  </a:lnTo>
                  <a:lnTo>
                    <a:pt x="15677" y="1003514"/>
                  </a:lnTo>
                  <a:lnTo>
                    <a:pt x="31355" y="1097594"/>
                  </a:lnTo>
                  <a:close/>
                </a:path>
              </a:pathLst>
            </a:custGeom>
            <a:solidFill>
              <a:srgbClr val="113F8C">
                <a:alpha val="30000"/>
              </a:srgbClr>
            </a:solidFill>
            <a:ln w="38100" cmpd="sng">
              <a:solidFill>
                <a:srgbClr val="113F8C"/>
              </a:solid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sp>
          <p:nvSpPr>
            <p:cNvPr id="10" name="Freeform 9"/>
            <p:cNvSpPr/>
            <p:nvPr/>
          </p:nvSpPr>
          <p:spPr>
            <a:xfrm>
              <a:off x="3919417" y="3700458"/>
              <a:ext cx="407619" cy="1223033"/>
            </a:xfrm>
            <a:custGeom>
              <a:avLst/>
              <a:gdLst>
                <a:gd name="connsiteX0" fmla="*/ 0 w 407619"/>
                <a:gd name="connsiteY0" fmla="*/ 1128954 h 1223033"/>
                <a:gd name="connsiteX1" fmla="*/ 156777 w 407619"/>
                <a:gd name="connsiteY1" fmla="*/ 1223033 h 1223033"/>
                <a:gd name="connsiteX2" fmla="*/ 407619 w 407619"/>
                <a:gd name="connsiteY2" fmla="*/ 1144634 h 1223033"/>
                <a:gd name="connsiteX3" fmla="*/ 344909 w 407619"/>
                <a:gd name="connsiteY3" fmla="*/ 1019194 h 1223033"/>
                <a:gd name="connsiteX4" fmla="*/ 344909 w 407619"/>
                <a:gd name="connsiteY4" fmla="*/ 0 h 1223033"/>
                <a:gd name="connsiteX5" fmla="*/ 31355 w 407619"/>
                <a:gd name="connsiteY5" fmla="*/ 31360 h 1223033"/>
                <a:gd name="connsiteX6" fmla="*/ 15678 w 407619"/>
                <a:gd name="connsiteY6" fmla="*/ 1019194 h 1223033"/>
                <a:gd name="connsiteX7" fmla="*/ 0 w 407619"/>
                <a:gd name="connsiteY7" fmla="*/ 1128954 h 1223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7619" h="1223033">
                  <a:moveTo>
                    <a:pt x="0" y="1128954"/>
                  </a:moveTo>
                  <a:lnTo>
                    <a:pt x="156777" y="1223033"/>
                  </a:lnTo>
                  <a:lnTo>
                    <a:pt x="407619" y="1144634"/>
                  </a:lnTo>
                  <a:lnTo>
                    <a:pt x="344909" y="1019194"/>
                  </a:lnTo>
                  <a:lnTo>
                    <a:pt x="344909" y="0"/>
                  </a:lnTo>
                  <a:lnTo>
                    <a:pt x="31355" y="31360"/>
                  </a:lnTo>
                  <a:lnTo>
                    <a:pt x="15678" y="1019194"/>
                  </a:lnTo>
                  <a:lnTo>
                    <a:pt x="0" y="1128954"/>
                  </a:lnTo>
                  <a:close/>
                </a:path>
              </a:pathLst>
            </a:custGeom>
            <a:solidFill>
              <a:srgbClr val="113F8C">
                <a:alpha val="30000"/>
              </a:srgbClr>
            </a:solidFill>
            <a:ln w="38100" cmpd="sng">
              <a:solidFill>
                <a:srgbClr val="113F8C"/>
              </a:solid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sp>
          <p:nvSpPr>
            <p:cNvPr id="39" name="Freeform 38"/>
            <p:cNvSpPr/>
            <p:nvPr/>
          </p:nvSpPr>
          <p:spPr>
            <a:xfrm>
              <a:off x="4145339" y="4392648"/>
              <a:ext cx="1816893" cy="1376011"/>
            </a:xfrm>
            <a:custGeom>
              <a:avLst/>
              <a:gdLst>
                <a:gd name="connsiteX0" fmla="*/ 0 w 1816893"/>
                <a:gd name="connsiteY0" fmla="*/ 652723 h 1376011"/>
                <a:gd name="connsiteX1" fmla="*/ 493913 w 1816893"/>
                <a:gd name="connsiteY1" fmla="*/ 1376011 h 1376011"/>
                <a:gd name="connsiteX2" fmla="*/ 1816893 w 1816893"/>
                <a:gd name="connsiteY2" fmla="*/ 617441 h 1376011"/>
                <a:gd name="connsiteX3" fmla="*/ 1181862 w 1816893"/>
                <a:gd name="connsiteY3" fmla="*/ 0 h 1376011"/>
                <a:gd name="connsiteX4" fmla="*/ 0 w 1816893"/>
                <a:gd name="connsiteY4" fmla="*/ 652723 h 1376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6893" h="1376011">
                  <a:moveTo>
                    <a:pt x="0" y="652723"/>
                  </a:moveTo>
                  <a:lnTo>
                    <a:pt x="493913" y="1376011"/>
                  </a:lnTo>
                  <a:lnTo>
                    <a:pt x="1816893" y="617441"/>
                  </a:lnTo>
                  <a:lnTo>
                    <a:pt x="1181862" y="0"/>
                  </a:lnTo>
                  <a:lnTo>
                    <a:pt x="0" y="652723"/>
                  </a:lnTo>
                  <a:close/>
                </a:path>
              </a:pathLst>
            </a:custGeom>
            <a:solidFill>
              <a:srgbClr val="00A9E0">
                <a:alpha val="30000"/>
              </a:srgbClr>
            </a:solidFill>
            <a:ln w="38100" cmpd="sng">
              <a:solidFill>
                <a:srgbClr val="00A9E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sp>
          <p:nvSpPr>
            <p:cNvPr id="22" name="Freeform 21"/>
            <p:cNvSpPr/>
            <p:nvPr/>
          </p:nvSpPr>
          <p:spPr>
            <a:xfrm>
              <a:off x="3950984" y="47033"/>
              <a:ext cx="293972" cy="4926707"/>
            </a:xfrm>
            <a:custGeom>
              <a:avLst/>
              <a:gdLst>
                <a:gd name="connsiteX0" fmla="*/ 0 w 293972"/>
                <a:gd name="connsiteY0" fmla="*/ 4926707 h 4926707"/>
                <a:gd name="connsiteX1" fmla="*/ 293972 w 293972"/>
                <a:gd name="connsiteY1" fmla="*/ 4738575 h 4926707"/>
                <a:gd name="connsiteX2" fmla="*/ 199901 w 293972"/>
                <a:gd name="connsiteY2" fmla="*/ 23517 h 4926707"/>
                <a:gd name="connsiteX3" fmla="*/ 11759 w 293972"/>
                <a:gd name="connsiteY3" fmla="*/ 0 h 4926707"/>
                <a:gd name="connsiteX4" fmla="*/ 35277 w 293972"/>
                <a:gd name="connsiteY4" fmla="*/ 4891432 h 4926707"/>
                <a:gd name="connsiteX5" fmla="*/ 0 w 293972"/>
                <a:gd name="connsiteY5" fmla="*/ 4926707 h 492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3972" h="4926707">
                  <a:moveTo>
                    <a:pt x="0" y="4926707"/>
                  </a:moveTo>
                  <a:lnTo>
                    <a:pt x="293972" y="4738575"/>
                  </a:lnTo>
                  <a:lnTo>
                    <a:pt x="199901" y="23517"/>
                  </a:lnTo>
                  <a:lnTo>
                    <a:pt x="11759" y="0"/>
                  </a:lnTo>
                  <a:lnTo>
                    <a:pt x="35277" y="4891432"/>
                  </a:lnTo>
                  <a:lnTo>
                    <a:pt x="0" y="4926707"/>
                  </a:lnTo>
                  <a:close/>
                </a:path>
              </a:pathLst>
            </a:custGeom>
            <a:solidFill>
              <a:srgbClr val="113F8C">
                <a:alpha val="30000"/>
              </a:srgbClr>
            </a:solidFill>
            <a:ln w="38100" cmpd="sng">
              <a:solidFill>
                <a:srgbClr val="113F8C"/>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sp>
          <p:nvSpPr>
            <p:cNvPr id="23" name="Freeform 22"/>
            <p:cNvSpPr/>
            <p:nvPr/>
          </p:nvSpPr>
          <p:spPr>
            <a:xfrm>
              <a:off x="4903453" y="23517"/>
              <a:ext cx="317490" cy="4550443"/>
            </a:xfrm>
            <a:custGeom>
              <a:avLst/>
              <a:gdLst>
                <a:gd name="connsiteX0" fmla="*/ 0 w 317490"/>
                <a:gd name="connsiteY0" fmla="*/ 4374069 h 4550443"/>
                <a:gd name="connsiteX1" fmla="*/ 317490 w 317490"/>
                <a:gd name="connsiteY1" fmla="*/ 4550443 h 4550443"/>
                <a:gd name="connsiteX2" fmla="*/ 211660 w 317490"/>
                <a:gd name="connsiteY2" fmla="*/ 0 h 4550443"/>
                <a:gd name="connsiteX3" fmla="*/ 0 w 317490"/>
                <a:gd name="connsiteY3" fmla="*/ 0 h 4550443"/>
                <a:gd name="connsiteX4" fmla="*/ 0 w 317490"/>
                <a:gd name="connsiteY4" fmla="*/ 4374069 h 4550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490" h="4550443">
                  <a:moveTo>
                    <a:pt x="0" y="4374069"/>
                  </a:moveTo>
                  <a:lnTo>
                    <a:pt x="317490" y="4550443"/>
                  </a:lnTo>
                  <a:lnTo>
                    <a:pt x="211660" y="0"/>
                  </a:lnTo>
                  <a:lnTo>
                    <a:pt x="0" y="0"/>
                  </a:lnTo>
                  <a:cubicBezTo>
                    <a:pt x="3920" y="1458023"/>
                    <a:pt x="7839" y="2916046"/>
                    <a:pt x="0" y="4374069"/>
                  </a:cubicBezTo>
                  <a:close/>
                </a:path>
              </a:pathLst>
            </a:custGeom>
            <a:solidFill>
              <a:srgbClr val="113F8C">
                <a:alpha val="30000"/>
              </a:srgbClr>
            </a:solidFill>
            <a:ln w="38100" cmpd="sng">
              <a:solidFill>
                <a:srgbClr val="113F8C"/>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grpSp>
      <p:sp>
        <p:nvSpPr>
          <p:cNvPr id="85" name="Freeform 84"/>
          <p:cNvSpPr/>
          <p:nvPr/>
        </p:nvSpPr>
        <p:spPr>
          <a:xfrm>
            <a:off x="6604353" y="416051"/>
            <a:ext cx="394114" cy="4127665"/>
          </a:xfrm>
          <a:custGeom>
            <a:avLst/>
            <a:gdLst>
              <a:gd name="connsiteX0" fmla="*/ 98529 w 394114"/>
              <a:gd name="connsiteY0" fmla="*/ 4051024 h 4127665"/>
              <a:gd name="connsiteX1" fmla="*/ 208005 w 394114"/>
              <a:gd name="connsiteY1" fmla="*/ 4127665 h 4127665"/>
              <a:gd name="connsiteX2" fmla="*/ 394114 w 394114"/>
              <a:gd name="connsiteY2" fmla="*/ 4127665 h 4127665"/>
              <a:gd name="connsiteX3" fmla="*/ 306533 w 394114"/>
              <a:gd name="connsiteY3" fmla="*/ 0 h 4127665"/>
              <a:gd name="connsiteX4" fmla="*/ 0 w 394114"/>
              <a:gd name="connsiteY4" fmla="*/ 0 h 4127665"/>
              <a:gd name="connsiteX5" fmla="*/ 98529 w 394114"/>
              <a:gd name="connsiteY5" fmla="*/ 4051024 h 4127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114" h="4127665">
                <a:moveTo>
                  <a:pt x="98529" y="4051024"/>
                </a:moveTo>
                <a:lnTo>
                  <a:pt x="208005" y="4127665"/>
                </a:lnTo>
                <a:lnTo>
                  <a:pt x="394114" y="4127665"/>
                </a:lnTo>
                <a:lnTo>
                  <a:pt x="306533" y="0"/>
                </a:lnTo>
                <a:lnTo>
                  <a:pt x="0" y="0"/>
                </a:lnTo>
                <a:lnTo>
                  <a:pt x="98529" y="4051024"/>
                </a:lnTo>
                <a:close/>
              </a:path>
            </a:pathLst>
          </a:custGeom>
          <a:solidFill>
            <a:srgbClr val="FE9E08">
              <a:alpha val="30000"/>
            </a:srgbClr>
          </a:solidFill>
          <a:ln w="38100" cmpd="sng">
            <a:solidFill>
              <a:srgbClr val="FE9E08"/>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UI Light"/>
              <a:cs typeface="Segoe UI Light"/>
            </a:endParaRPr>
          </a:p>
        </p:txBody>
      </p:sp>
      <p:sp>
        <p:nvSpPr>
          <p:cNvPr id="86" name="Freeform 85"/>
          <p:cNvSpPr/>
          <p:nvPr/>
        </p:nvSpPr>
        <p:spPr>
          <a:xfrm>
            <a:off x="5662858" y="416051"/>
            <a:ext cx="448852" cy="4543716"/>
          </a:xfrm>
          <a:custGeom>
            <a:avLst/>
            <a:gdLst>
              <a:gd name="connsiteX0" fmla="*/ 0 w 448852"/>
              <a:gd name="connsiteY0" fmla="*/ 4412331 h 4543716"/>
              <a:gd name="connsiteX1" fmla="*/ 0 w 448852"/>
              <a:gd name="connsiteY1" fmla="*/ 4412331 h 4543716"/>
              <a:gd name="connsiteX2" fmla="*/ 87581 w 448852"/>
              <a:gd name="connsiteY2" fmla="*/ 4478024 h 4543716"/>
              <a:gd name="connsiteX3" fmla="*/ 218952 w 448852"/>
              <a:gd name="connsiteY3" fmla="*/ 4543716 h 4543716"/>
              <a:gd name="connsiteX4" fmla="*/ 448852 w 448852"/>
              <a:gd name="connsiteY4" fmla="*/ 4379485 h 4543716"/>
              <a:gd name="connsiteX5" fmla="*/ 361271 w 448852"/>
              <a:gd name="connsiteY5" fmla="*/ 4335690 h 4543716"/>
              <a:gd name="connsiteX6" fmla="*/ 284638 w 448852"/>
              <a:gd name="connsiteY6" fmla="*/ 0 h 4543716"/>
              <a:gd name="connsiteX7" fmla="*/ 21895 w 448852"/>
              <a:gd name="connsiteY7" fmla="*/ 0 h 4543716"/>
              <a:gd name="connsiteX8" fmla="*/ 54738 w 448852"/>
              <a:gd name="connsiteY8" fmla="*/ 4335690 h 4543716"/>
              <a:gd name="connsiteX9" fmla="*/ 0 w 448852"/>
              <a:gd name="connsiteY9" fmla="*/ 4412331 h 4543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852" h="4543716">
                <a:moveTo>
                  <a:pt x="0" y="4412331"/>
                </a:moveTo>
                <a:lnTo>
                  <a:pt x="0" y="4412331"/>
                </a:lnTo>
                <a:cubicBezTo>
                  <a:pt x="80833" y="4470075"/>
                  <a:pt x="54436" y="4444876"/>
                  <a:pt x="87581" y="4478024"/>
                </a:cubicBezTo>
                <a:lnTo>
                  <a:pt x="218952" y="4543716"/>
                </a:lnTo>
                <a:lnTo>
                  <a:pt x="448852" y="4379485"/>
                </a:lnTo>
                <a:lnTo>
                  <a:pt x="361271" y="4335690"/>
                </a:lnTo>
                <a:lnTo>
                  <a:pt x="284638" y="0"/>
                </a:lnTo>
                <a:lnTo>
                  <a:pt x="21895" y="0"/>
                </a:lnTo>
                <a:lnTo>
                  <a:pt x="54738" y="4335690"/>
                </a:lnTo>
                <a:lnTo>
                  <a:pt x="0" y="4412331"/>
                </a:lnTo>
                <a:close/>
              </a:path>
            </a:pathLst>
          </a:custGeom>
          <a:solidFill>
            <a:srgbClr val="FE9E08">
              <a:alpha val="30000"/>
            </a:srgbClr>
          </a:solidFill>
          <a:ln w="38100" cmpd="sng">
            <a:solidFill>
              <a:srgbClr val="FE9E08"/>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UI Light"/>
              <a:cs typeface="Segoe UI Light"/>
            </a:endParaRPr>
          </a:p>
        </p:txBody>
      </p:sp>
      <p:cxnSp>
        <p:nvCxnSpPr>
          <p:cNvPr id="58" name="Straight Connector 57"/>
          <p:cNvCxnSpPr/>
          <p:nvPr/>
        </p:nvCxnSpPr>
        <p:spPr>
          <a:xfrm>
            <a:off x="155826" y="1937275"/>
            <a:ext cx="3694340"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sp>
        <p:nvSpPr>
          <p:cNvPr id="59" name="Rectangle 58"/>
          <p:cNvSpPr/>
          <p:nvPr/>
        </p:nvSpPr>
        <p:spPr>
          <a:xfrm>
            <a:off x="152867" y="1021157"/>
            <a:ext cx="5867682" cy="2339975"/>
          </a:xfrm>
          <a:prstGeom prst="rect">
            <a:avLst/>
          </a:prstGeom>
          <a:solidFill>
            <a:schemeClr val="tx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sp>
        <p:nvSpPr>
          <p:cNvPr id="60" name="Rectangle 59"/>
          <p:cNvSpPr/>
          <p:nvPr/>
        </p:nvSpPr>
        <p:spPr>
          <a:xfrm>
            <a:off x="2194938" y="1002561"/>
            <a:ext cx="1544279" cy="876642"/>
          </a:xfrm>
          <a:prstGeom prst="rect">
            <a:avLst/>
          </a:prstGeom>
          <a:solidFill>
            <a:schemeClr val="bg1"/>
          </a:solidFill>
          <a:ln>
            <a:noFill/>
          </a:ln>
        </p:spPr>
        <p:txBody>
          <a:bodyPr wrap="square" rtlCol="0" anchor="ctr">
            <a:noAutofit/>
          </a:bodyPr>
          <a:lstStyle/>
          <a:p>
            <a:pPr algn="ctr" defTabSz="914400"/>
            <a:r>
              <a:rPr lang="en-US" sz="2400" dirty="0" smtClean="0">
                <a:solidFill>
                  <a:prstClr val="black">
                    <a:lumMod val="85000"/>
                    <a:lumOff val="15000"/>
                  </a:prstClr>
                </a:solidFill>
                <a:latin typeface="Segoe Condensed"/>
                <a:cs typeface="Segoe Condensed"/>
              </a:rPr>
              <a:t>Ground Truth</a:t>
            </a:r>
            <a:endParaRPr lang="en-US" sz="2000" dirty="0">
              <a:solidFill>
                <a:prstClr val="black">
                  <a:lumMod val="85000"/>
                  <a:lumOff val="15000"/>
                </a:prstClr>
              </a:solidFill>
              <a:latin typeface="Segoe Condensed"/>
              <a:cs typeface="Segoe Condensed"/>
            </a:endParaRPr>
          </a:p>
        </p:txBody>
      </p:sp>
      <p:sp>
        <p:nvSpPr>
          <p:cNvPr id="61" name="Rectangle 60"/>
          <p:cNvSpPr/>
          <p:nvPr/>
        </p:nvSpPr>
        <p:spPr>
          <a:xfrm>
            <a:off x="3739217" y="997913"/>
            <a:ext cx="1234791" cy="876642"/>
          </a:xfrm>
          <a:prstGeom prst="rect">
            <a:avLst/>
          </a:prstGeom>
          <a:solidFill>
            <a:srgbClr val="FE9E08"/>
          </a:solidFill>
          <a:ln>
            <a:noFill/>
          </a:ln>
        </p:spPr>
        <p:txBody>
          <a:bodyPr wrap="square" rtlCol="0" anchor="ctr">
            <a:noAutofit/>
          </a:bodyPr>
          <a:lstStyle/>
          <a:p>
            <a:pPr algn="ctr" defTabSz="914400"/>
            <a:r>
              <a:rPr lang="en-US" sz="2400" dirty="0" smtClean="0">
                <a:solidFill>
                  <a:prstClr val="white"/>
                </a:solidFill>
                <a:latin typeface="Segoe Condensed"/>
                <a:cs typeface="Segoe Condensed"/>
              </a:rPr>
              <a:t>Turker</a:t>
            </a:r>
            <a:endParaRPr lang="en-US" sz="2000" dirty="0">
              <a:solidFill>
                <a:prstClr val="white"/>
              </a:solidFill>
              <a:latin typeface="Segoe Condensed"/>
              <a:cs typeface="Segoe Condensed"/>
            </a:endParaRPr>
          </a:p>
        </p:txBody>
      </p:sp>
      <p:sp>
        <p:nvSpPr>
          <p:cNvPr id="62" name="Rectangle 61"/>
          <p:cNvSpPr/>
          <p:nvPr/>
        </p:nvSpPr>
        <p:spPr>
          <a:xfrm>
            <a:off x="152865" y="519390"/>
            <a:ext cx="5867684" cy="501766"/>
          </a:xfrm>
          <a:prstGeom prst="rect">
            <a:avLst/>
          </a:prstGeom>
          <a:solidFill>
            <a:schemeClr val="tx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dirty="0" smtClean="0">
                <a:solidFill>
                  <a:prstClr val="white"/>
                </a:solidFill>
                <a:latin typeface="Segoe Condensed"/>
                <a:cs typeface="Segoe Condensed"/>
              </a:rPr>
              <a:t>Per Image Accuracy</a:t>
            </a:r>
          </a:p>
        </p:txBody>
      </p:sp>
      <p:cxnSp>
        <p:nvCxnSpPr>
          <p:cNvPr id="63" name="Straight Connector 62"/>
          <p:cNvCxnSpPr/>
          <p:nvPr/>
        </p:nvCxnSpPr>
        <p:spPr>
          <a:xfrm flipH="1">
            <a:off x="161061" y="1874555"/>
            <a:ext cx="5859488"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64" name="Straight Connector 63"/>
          <p:cNvCxnSpPr/>
          <p:nvPr/>
        </p:nvCxnSpPr>
        <p:spPr>
          <a:xfrm flipH="1">
            <a:off x="153363" y="2253184"/>
            <a:ext cx="5867186"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65" name="Straight Connector 64"/>
          <p:cNvCxnSpPr/>
          <p:nvPr/>
        </p:nvCxnSpPr>
        <p:spPr>
          <a:xfrm flipH="1">
            <a:off x="152869" y="2607430"/>
            <a:ext cx="5867680" cy="15002"/>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66" name="Straight Connector 65"/>
          <p:cNvCxnSpPr/>
          <p:nvPr/>
        </p:nvCxnSpPr>
        <p:spPr>
          <a:xfrm flipH="1">
            <a:off x="155829" y="2972158"/>
            <a:ext cx="5864720" cy="10345"/>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67" name="Straight Connector 66"/>
          <p:cNvCxnSpPr/>
          <p:nvPr/>
        </p:nvCxnSpPr>
        <p:spPr>
          <a:xfrm flipH="1">
            <a:off x="152865" y="1031954"/>
            <a:ext cx="5220941"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sp>
        <p:nvSpPr>
          <p:cNvPr id="68" name="Rectangle 67"/>
          <p:cNvSpPr/>
          <p:nvPr/>
        </p:nvSpPr>
        <p:spPr>
          <a:xfrm>
            <a:off x="152867" y="1874555"/>
            <a:ext cx="2042071" cy="365671"/>
          </a:xfrm>
          <a:prstGeom prst="rect">
            <a:avLst/>
          </a:prstGeom>
          <a:solidFill>
            <a:srgbClr val="113F8C"/>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prstClr val="white"/>
                </a:solidFill>
                <a:latin typeface="Segoe Condensed"/>
                <a:cs typeface="Segoe Condensed"/>
              </a:rPr>
              <a:t>Object in Path</a:t>
            </a:r>
          </a:p>
        </p:txBody>
      </p:sp>
      <p:sp>
        <p:nvSpPr>
          <p:cNvPr id="69" name="Rectangle 68"/>
          <p:cNvSpPr/>
          <p:nvPr/>
        </p:nvSpPr>
        <p:spPr>
          <a:xfrm>
            <a:off x="152867" y="2240226"/>
            <a:ext cx="2042071" cy="364728"/>
          </a:xfrm>
          <a:prstGeom prst="rect">
            <a:avLst/>
          </a:prstGeom>
          <a:solidFill>
            <a:srgbClr val="00A9E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prstClr val="white"/>
                </a:solidFill>
                <a:latin typeface="Segoe Condensed"/>
                <a:cs typeface="Segoe Condensed"/>
              </a:rPr>
              <a:t>Curb Ramp Missing</a:t>
            </a:r>
          </a:p>
        </p:txBody>
      </p:sp>
      <p:sp>
        <p:nvSpPr>
          <p:cNvPr id="70" name="Rectangle 69"/>
          <p:cNvSpPr/>
          <p:nvPr/>
        </p:nvSpPr>
        <p:spPr>
          <a:xfrm>
            <a:off x="152867" y="2607430"/>
            <a:ext cx="2042071" cy="364728"/>
          </a:xfrm>
          <a:prstGeom prst="rect">
            <a:avLst/>
          </a:prstGeom>
          <a:solidFill>
            <a:srgbClr val="74A9CF"/>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prstClr val="white"/>
                </a:solidFill>
                <a:latin typeface="Segoe Condensed"/>
                <a:cs typeface="Segoe Condensed"/>
              </a:rPr>
              <a:t>Sidewalk Ending</a:t>
            </a:r>
          </a:p>
        </p:txBody>
      </p:sp>
      <p:sp>
        <p:nvSpPr>
          <p:cNvPr id="71" name="Rectangle 70"/>
          <p:cNvSpPr/>
          <p:nvPr/>
        </p:nvSpPr>
        <p:spPr>
          <a:xfrm>
            <a:off x="152867" y="2972158"/>
            <a:ext cx="2042071" cy="364728"/>
          </a:xfrm>
          <a:prstGeom prst="rect">
            <a:avLst/>
          </a:prstGeom>
          <a:solidFill>
            <a:srgbClr val="BDC9E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prstClr val="black">
                    <a:lumMod val="85000"/>
                    <a:lumOff val="15000"/>
                  </a:prstClr>
                </a:solidFill>
                <a:latin typeface="Segoe Condensed"/>
                <a:cs typeface="Segoe Condensed"/>
              </a:rPr>
              <a:t>Surface Problem</a:t>
            </a:r>
          </a:p>
        </p:txBody>
      </p:sp>
      <p:grpSp>
        <p:nvGrpSpPr>
          <p:cNvPr id="72" name="Group 71"/>
          <p:cNvGrpSpPr/>
          <p:nvPr/>
        </p:nvGrpSpPr>
        <p:grpSpPr>
          <a:xfrm>
            <a:off x="2869813" y="1934657"/>
            <a:ext cx="235399" cy="251506"/>
            <a:chOff x="10550987" y="2555012"/>
            <a:chExt cx="235399" cy="251506"/>
          </a:xfrm>
        </p:grpSpPr>
        <p:sp>
          <p:nvSpPr>
            <p:cNvPr id="73" name="Freeform 72"/>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74" name="Freeform 73"/>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grpSp>
        <p:nvGrpSpPr>
          <p:cNvPr id="75" name="Group 74"/>
          <p:cNvGrpSpPr/>
          <p:nvPr/>
        </p:nvGrpSpPr>
        <p:grpSpPr>
          <a:xfrm>
            <a:off x="2829266" y="2314226"/>
            <a:ext cx="235399" cy="251506"/>
            <a:chOff x="10550987" y="2555012"/>
            <a:chExt cx="235399" cy="251506"/>
          </a:xfrm>
        </p:grpSpPr>
        <p:sp>
          <p:nvSpPr>
            <p:cNvPr id="76" name="Freeform 75"/>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77" name="Freeform 76"/>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grpSp>
        <p:nvGrpSpPr>
          <p:cNvPr id="78" name="Group 77"/>
          <p:cNvGrpSpPr/>
          <p:nvPr/>
        </p:nvGrpSpPr>
        <p:grpSpPr>
          <a:xfrm>
            <a:off x="4235387" y="1956352"/>
            <a:ext cx="235399" cy="251506"/>
            <a:chOff x="3184986" y="1733633"/>
            <a:chExt cx="235399" cy="251506"/>
          </a:xfrm>
        </p:grpSpPr>
        <p:sp>
          <p:nvSpPr>
            <p:cNvPr id="79" name="Freeform 78"/>
            <p:cNvSpPr/>
            <p:nvPr/>
          </p:nvSpPr>
          <p:spPr>
            <a:xfrm>
              <a:off x="3211219" y="1792137"/>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Segoe Condensed"/>
                <a:cs typeface="Segoe Condensed"/>
              </a:endParaRPr>
            </a:p>
          </p:txBody>
        </p:sp>
        <p:sp>
          <p:nvSpPr>
            <p:cNvPr id="80" name="Freeform 79"/>
            <p:cNvSpPr/>
            <p:nvPr/>
          </p:nvSpPr>
          <p:spPr>
            <a:xfrm>
              <a:off x="3184986" y="1733633"/>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Segoe Condensed"/>
                <a:cs typeface="Segoe Condensed"/>
              </a:endParaRPr>
            </a:p>
          </p:txBody>
        </p:sp>
      </p:grpSp>
      <p:sp>
        <p:nvSpPr>
          <p:cNvPr id="81" name="Rectangle 80"/>
          <p:cNvSpPr/>
          <p:nvPr/>
        </p:nvSpPr>
        <p:spPr>
          <a:xfrm>
            <a:off x="4974008" y="1874555"/>
            <a:ext cx="1046541" cy="378629"/>
          </a:xfrm>
          <a:prstGeom prst="rect">
            <a:avLst/>
          </a:prstGeom>
          <a:solidFill>
            <a:srgbClr val="97CB16"/>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400" dirty="0" smtClean="0">
                <a:solidFill>
                  <a:prstClr val="white"/>
                </a:solidFill>
                <a:latin typeface="Segoe Condensed"/>
                <a:cs typeface="Segoe Condensed"/>
              </a:rPr>
              <a:t>Correct</a:t>
            </a:r>
          </a:p>
        </p:txBody>
      </p:sp>
      <p:sp>
        <p:nvSpPr>
          <p:cNvPr id="82" name="Rectangle 81"/>
          <p:cNvSpPr/>
          <p:nvPr/>
        </p:nvSpPr>
        <p:spPr>
          <a:xfrm>
            <a:off x="4974008" y="2603874"/>
            <a:ext cx="1046541" cy="378629"/>
          </a:xfrm>
          <a:prstGeom prst="rect">
            <a:avLst/>
          </a:prstGeom>
          <a:solidFill>
            <a:srgbClr val="97CB16"/>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400" dirty="0" smtClean="0">
                <a:solidFill>
                  <a:prstClr val="white"/>
                </a:solidFill>
                <a:latin typeface="Segoe Condensed"/>
                <a:cs typeface="Segoe Condensed"/>
              </a:rPr>
              <a:t>Correct</a:t>
            </a:r>
          </a:p>
        </p:txBody>
      </p:sp>
      <p:sp>
        <p:nvSpPr>
          <p:cNvPr id="83" name="Rectangle 82"/>
          <p:cNvSpPr/>
          <p:nvPr/>
        </p:nvSpPr>
        <p:spPr>
          <a:xfrm>
            <a:off x="4974008" y="2982503"/>
            <a:ext cx="1046541" cy="378629"/>
          </a:xfrm>
          <a:prstGeom prst="rect">
            <a:avLst/>
          </a:prstGeom>
          <a:solidFill>
            <a:srgbClr val="97CB16"/>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400" dirty="0" smtClean="0">
                <a:solidFill>
                  <a:prstClr val="white"/>
                </a:solidFill>
                <a:latin typeface="Segoe Condensed"/>
                <a:cs typeface="Segoe Condensed"/>
              </a:rPr>
              <a:t>Correct</a:t>
            </a:r>
          </a:p>
        </p:txBody>
      </p:sp>
      <p:sp>
        <p:nvSpPr>
          <p:cNvPr id="84" name="Rectangle 83"/>
          <p:cNvSpPr/>
          <p:nvPr/>
        </p:nvSpPr>
        <p:spPr>
          <a:xfrm>
            <a:off x="4974008" y="2247594"/>
            <a:ext cx="1046541" cy="378629"/>
          </a:xfrm>
          <a:prstGeom prst="rect">
            <a:avLst/>
          </a:prstGeom>
          <a:solidFill>
            <a:srgbClr val="CC0797"/>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400" dirty="0" smtClean="0">
                <a:solidFill>
                  <a:prstClr val="white"/>
                </a:solidFill>
                <a:latin typeface="Segoe Condensed"/>
                <a:cs typeface="Segoe Condensed"/>
              </a:rPr>
              <a:t>Wrong</a:t>
            </a:r>
          </a:p>
        </p:txBody>
      </p:sp>
      <p:sp>
        <p:nvSpPr>
          <p:cNvPr id="43" name="Rectangle 42"/>
          <p:cNvSpPr/>
          <p:nvPr/>
        </p:nvSpPr>
        <p:spPr>
          <a:xfrm>
            <a:off x="922977" y="4373576"/>
            <a:ext cx="3312410" cy="1172381"/>
          </a:xfrm>
          <a:prstGeom prst="rect">
            <a:avLst/>
          </a:prstGeom>
          <a:solidFill>
            <a:schemeClr val="bg1">
              <a:alpha val="70000"/>
            </a:schemeClr>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solidFill>
                  <a:prstClr val="black"/>
                </a:solidFill>
                <a:latin typeface="Segoe UI Light"/>
                <a:cs typeface="Segoe UI Light"/>
              </a:rPr>
              <a:t>This turker scored </a:t>
            </a:r>
            <a:br>
              <a:rPr lang="en-US" sz="2800" dirty="0" smtClean="0">
                <a:solidFill>
                  <a:prstClr val="black"/>
                </a:solidFill>
                <a:latin typeface="Segoe UI Light"/>
                <a:cs typeface="Segoe UI Light"/>
              </a:rPr>
            </a:br>
            <a:r>
              <a:rPr lang="en-US" sz="2800" dirty="0" smtClean="0">
                <a:solidFill>
                  <a:prstClr val="black"/>
                </a:solidFill>
                <a:latin typeface="Segoe UI Light"/>
                <a:cs typeface="Segoe UI Light"/>
              </a:rPr>
              <a:t>3 out of 4</a:t>
            </a:r>
            <a:endParaRPr lang="en-US" sz="2800" dirty="0">
              <a:solidFill>
                <a:prstClr val="black"/>
              </a:solidFill>
              <a:latin typeface="Segoe UI Light"/>
              <a:cs typeface="Segoe UI Light"/>
            </a:endParaRPr>
          </a:p>
        </p:txBody>
      </p:sp>
      <p:cxnSp>
        <p:nvCxnSpPr>
          <p:cNvPr id="44" name="Straight Arrow Connector 43"/>
          <p:cNvCxnSpPr/>
          <p:nvPr/>
        </p:nvCxnSpPr>
        <p:spPr>
          <a:xfrm flipV="1">
            <a:off x="3766657" y="3448227"/>
            <a:ext cx="1207351" cy="912434"/>
          </a:xfrm>
          <a:prstGeom prst="straightConnector1">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2176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3"/>
                                        </p:tgtEl>
                                        <p:attrNameLst>
                                          <p:attrName>style.visibility</p:attrName>
                                        </p:attrNameLst>
                                      </p:cBhvr>
                                      <p:to>
                                        <p:strVal val="visible"/>
                                      </p:to>
                                    </p:set>
                                  </p:childTnLst>
                                </p:cTn>
                              </p:par>
                            </p:childTnLst>
                          </p:cTn>
                        </p:par>
                        <p:par>
                          <p:cTn id="25" fill="hold">
                            <p:stCondLst>
                              <p:cond delay="0"/>
                            </p:stCondLst>
                            <p:childTnLst>
                              <p:par>
                                <p:cTn id="26" presetID="22" presetClass="entr" presetSubtype="8" fill="hold" nodeType="after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wipe(left)">
                                      <p:cBhvr>
                                        <p:cTn id="2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P spid="86" grpId="0" animBg="1"/>
      <p:bldP spid="81" grpId="0" animBg="1"/>
      <p:bldP spid="82" grpId="0" animBg="1"/>
      <p:bldP spid="83" grpId="0" animBg="1"/>
      <p:bldP spid="84" grpId="0" animBg="1"/>
      <p:bldP spid="43"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6" name="Group 1435"/>
          <p:cNvGrpSpPr/>
          <p:nvPr/>
        </p:nvGrpSpPr>
        <p:grpSpPr>
          <a:xfrm>
            <a:off x="-641274" y="-26985"/>
            <a:ext cx="10241948" cy="1067812"/>
            <a:chOff x="356199" y="0"/>
            <a:chExt cx="4013248" cy="418416"/>
          </a:xfrm>
        </p:grpSpPr>
        <p:pic>
          <p:nvPicPr>
            <p:cNvPr id="1440" name="Picture 1439"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199" y="0"/>
              <a:ext cx="418416" cy="418416"/>
            </a:xfrm>
            <a:prstGeom prst="rect">
              <a:avLst/>
            </a:prstGeom>
          </p:spPr>
        </p:pic>
        <p:pic>
          <p:nvPicPr>
            <p:cNvPr id="1441" name="Picture 1440"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876" y="0"/>
              <a:ext cx="418416" cy="418416"/>
            </a:xfrm>
            <a:prstGeom prst="rect">
              <a:avLst/>
            </a:prstGeom>
          </p:spPr>
        </p:pic>
        <p:pic>
          <p:nvPicPr>
            <p:cNvPr id="1442" name="Picture 1441"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553" y="0"/>
              <a:ext cx="418416" cy="418416"/>
            </a:xfrm>
            <a:prstGeom prst="rect">
              <a:avLst/>
            </a:prstGeom>
          </p:spPr>
        </p:pic>
        <p:pic>
          <p:nvPicPr>
            <p:cNvPr id="1443" name="Picture 1442"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0230" y="0"/>
              <a:ext cx="418416" cy="418416"/>
            </a:xfrm>
            <a:prstGeom prst="rect">
              <a:avLst/>
            </a:prstGeom>
          </p:spPr>
        </p:pic>
        <p:pic>
          <p:nvPicPr>
            <p:cNvPr id="1444" name="Picture 1443"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4907" y="0"/>
              <a:ext cx="418416" cy="418416"/>
            </a:xfrm>
            <a:prstGeom prst="rect">
              <a:avLst/>
            </a:prstGeom>
          </p:spPr>
        </p:pic>
        <p:pic>
          <p:nvPicPr>
            <p:cNvPr id="1445" name="Picture 1444"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9584" y="0"/>
              <a:ext cx="418416" cy="418416"/>
            </a:xfrm>
            <a:prstGeom prst="rect">
              <a:avLst/>
            </a:prstGeom>
          </p:spPr>
        </p:pic>
        <p:pic>
          <p:nvPicPr>
            <p:cNvPr id="1446" name="Picture 1445"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4261" y="0"/>
              <a:ext cx="418416" cy="418416"/>
            </a:xfrm>
            <a:prstGeom prst="rect">
              <a:avLst/>
            </a:prstGeom>
          </p:spPr>
        </p:pic>
        <p:pic>
          <p:nvPicPr>
            <p:cNvPr id="1447" name="Picture 1446"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8938" y="0"/>
              <a:ext cx="418416" cy="418416"/>
            </a:xfrm>
            <a:prstGeom prst="rect">
              <a:avLst/>
            </a:prstGeom>
          </p:spPr>
        </p:pic>
        <p:pic>
          <p:nvPicPr>
            <p:cNvPr id="1448" name="Picture 1447"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3615" y="0"/>
              <a:ext cx="418416" cy="418416"/>
            </a:xfrm>
            <a:prstGeom prst="rect">
              <a:avLst/>
            </a:prstGeom>
          </p:spPr>
        </p:pic>
        <p:pic>
          <p:nvPicPr>
            <p:cNvPr id="1449" name="Picture 1448"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8292" y="0"/>
              <a:ext cx="418416" cy="418416"/>
            </a:xfrm>
            <a:prstGeom prst="rect">
              <a:avLst/>
            </a:prstGeom>
          </p:spPr>
        </p:pic>
        <p:pic>
          <p:nvPicPr>
            <p:cNvPr id="1450" name="Picture 1449"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02969" y="0"/>
              <a:ext cx="418416" cy="418416"/>
            </a:xfrm>
            <a:prstGeom prst="rect">
              <a:avLst/>
            </a:prstGeom>
          </p:spPr>
        </p:pic>
        <p:pic>
          <p:nvPicPr>
            <p:cNvPr id="1451" name="Picture 1450"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27646" y="0"/>
              <a:ext cx="418416" cy="418416"/>
            </a:xfrm>
            <a:prstGeom prst="rect">
              <a:avLst/>
            </a:prstGeom>
          </p:spPr>
        </p:pic>
        <p:pic>
          <p:nvPicPr>
            <p:cNvPr id="1452" name="Picture 1451"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2323" y="0"/>
              <a:ext cx="418416" cy="418416"/>
            </a:xfrm>
            <a:prstGeom prst="rect">
              <a:avLst/>
            </a:prstGeom>
          </p:spPr>
        </p:pic>
        <p:pic>
          <p:nvPicPr>
            <p:cNvPr id="1453" name="Picture 1452"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7000" y="0"/>
              <a:ext cx="418416" cy="418416"/>
            </a:xfrm>
            <a:prstGeom prst="rect">
              <a:avLst/>
            </a:prstGeom>
          </p:spPr>
        </p:pic>
        <p:pic>
          <p:nvPicPr>
            <p:cNvPr id="1454" name="Picture 1453"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1677" y="0"/>
              <a:ext cx="418416" cy="418416"/>
            </a:xfrm>
            <a:prstGeom prst="rect">
              <a:avLst/>
            </a:prstGeom>
          </p:spPr>
        </p:pic>
        <p:pic>
          <p:nvPicPr>
            <p:cNvPr id="1455" name="Picture 1454"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6354" y="0"/>
              <a:ext cx="418416" cy="418416"/>
            </a:xfrm>
            <a:prstGeom prst="rect">
              <a:avLst/>
            </a:prstGeom>
          </p:spPr>
        </p:pic>
        <p:pic>
          <p:nvPicPr>
            <p:cNvPr id="1456" name="Picture 1455"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1031" y="0"/>
              <a:ext cx="418416" cy="418416"/>
            </a:xfrm>
            <a:prstGeom prst="rect">
              <a:avLst/>
            </a:prstGeom>
          </p:spPr>
        </p:pic>
      </p:grpSp>
      <p:grpSp>
        <p:nvGrpSpPr>
          <p:cNvPr id="821" name="Group 820"/>
          <p:cNvGrpSpPr/>
          <p:nvPr/>
        </p:nvGrpSpPr>
        <p:grpSpPr>
          <a:xfrm>
            <a:off x="-641274" y="2186675"/>
            <a:ext cx="10241948" cy="1067812"/>
            <a:chOff x="356199" y="0"/>
            <a:chExt cx="4013248" cy="418416"/>
          </a:xfrm>
        </p:grpSpPr>
        <p:pic>
          <p:nvPicPr>
            <p:cNvPr id="822" name="Picture 821"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199" y="0"/>
              <a:ext cx="418416" cy="418416"/>
            </a:xfrm>
            <a:prstGeom prst="rect">
              <a:avLst/>
            </a:prstGeom>
          </p:spPr>
        </p:pic>
        <p:pic>
          <p:nvPicPr>
            <p:cNvPr id="823" name="Picture 822"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876" y="0"/>
              <a:ext cx="418416" cy="418416"/>
            </a:xfrm>
            <a:prstGeom prst="rect">
              <a:avLst/>
            </a:prstGeom>
          </p:spPr>
        </p:pic>
        <p:pic>
          <p:nvPicPr>
            <p:cNvPr id="824" name="Picture 823"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553" y="0"/>
              <a:ext cx="418416" cy="418416"/>
            </a:xfrm>
            <a:prstGeom prst="rect">
              <a:avLst/>
            </a:prstGeom>
          </p:spPr>
        </p:pic>
        <p:pic>
          <p:nvPicPr>
            <p:cNvPr id="825" name="Picture 824"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0230" y="0"/>
              <a:ext cx="418416" cy="418416"/>
            </a:xfrm>
            <a:prstGeom prst="rect">
              <a:avLst/>
            </a:prstGeom>
          </p:spPr>
        </p:pic>
        <p:pic>
          <p:nvPicPr>
            <p:cNvPr id="826" name="Picture 825"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4907" y="0"/>
              <a:ext cx="418416" cy="418416"/>
            </a:xfrm>
            <a:prstGeom prst="rect">
              <a:avLst/>
            </a:prstGeom>
          </p:spPr>
        </p:pic>
        <p:pic>
          <p:nvPicPr>
            <p:cNvPr id="827" name="Picture 826"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9584" y="0"/>
              <a:ext cx="418416" cy="418416"/>
            </a:xfrm>
            <a:prstGeom prst="rect">
              <a:avLst/>
            </a:prstGeom>
          </p:spPr>
        </p:pic>
        <p:pic>
          <p:nvPicPr>
            <p:cNvPr id="828" name="Picture 827"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4261" y="0"/>
              <a:ext cx="418416" cy="418416"/>
            </a:xfrm>
            <a:prstGeom prst="rect">
              <a:avLst/>
            </a:prstGeom>
          </p:spPr>
        </p:pic>
        <p:pic>
          <p:nvPicPr>
            <p:cNvPr id="829" name="Picture 828"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8938" y="0"/>
              <a:ext cx="418416" cy="418416"/>
            </a:xfrm>
            <a:prstGeom prst="rect">
              <a:avLst/>
            </a:prstGeom>
          </p:spPr>
        </p:pic>
        <p:pic>
          <p:nvPicPr>
            <p:cNvPr id="830" name="Picture 829"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3615" y="0"/>
              <a:ext cx="418416" cy="418416"/>
            </a:xfrm>
            <a:prstGeom prst="rect">
              <a:avLst/>
            </a:prstGeom>
          </p:spPr>
        </p:pic>
        <p:pic>
          <p:nvPicPr>
            <p:cNvPr id="831" name="Picture 830"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8292" y="0"/>
              <a:ext cx="418416" cy="418416"/>
            </a:xfrm>
            <a:prstGeom prst="rect">
              <a:avLst/>
            </a:prstGeom>
          </p:spPr>
        </p:pic>
        <p:pic>
          <p:nvPicPr>
            <p:cNvPr id="832" name="Picture 831"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02969" y="0"/>
              <a:ext cx="418416" cy="418416"/>
            </a:xfrm>
            <a:prstGeom prst="rect">
              <a:avLst/>
            </a:prstGeom>
          </p:spPr>
        </p:pic>
        <p:pic>
          <p:nvPicPr>
            <p:cNvPr id="833" name="Picture 832"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27646" y="0"/>
              <a:ext cx="418416" cy="418416"/>
            </a:xfrm>
            <a:prstGeom prst="rect">
              <a:avLst/>
            </a:prstGeom>
          </p:spPr>
        </p:pic>
        <p:pic>
          <p:nvPicPr>
            <p:cNvPr id="1522" name="Picture 1521"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2323" y="0"/>
              <a:ext cx="418416" cy="418416"/>
            </a:xfrm>
            <a:prstGeom prst="rect">
              <a:avLst/>
            </a:prstGeom>
          </p:spPr>
        </p:pic>
        <p:pic>
          <p:nvPicPr>
            <p:cNvPr id="1523" name="Picture 1522"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7000" y="0"/>
              <a:ext cx="418416" cy="418416"/>
            </a:xfrm>
            <a:prstGeom prst="rect">
              <a:avLst/>
            </a:prstGeom>
          </p:spPr>
        </p:pic>
        <p:pic>
          <p:nvPicPr>
            <p:cNvPr id="1524" name="Picture 1523"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1677" y="0"/>
              <a:ext cx="418416" cy="418416"/>
            </a:xfrm>
            <a:prstGeom prst="rect">
              <a:avLst/>
            </a:prstGeom>
          </p:spPr>
        </p:pic>
        <p:pic>
          <p:nvPicPr>
            <p:cNvPr id="1525" name="Picture 1524"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6354" y="0"/>
              <a:ext cx="418416" cy="418416"/>
            </a:xfrm>
            <a:prstGeom prst="rect">
              <a:avLst/>
            </a:prstGeom>
          </p:spPr>
        </p:pic>
        <p:pic>
          <p:nvPicPr>
            <p:cNvPr id="1526" name="Picture 1525"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1031" y="0"/>
              <a:ext cx="418416" cy="418416"/>
            </a:xfrm>
            <a:prstGeom prst="rect">
              <a:avLst/>
            </a:prstGeom>
          </p:spPr>
        </p:pic>
      </p:grpSp>
      <p:grpSp>
        <p:nvGrpSpPr>
          <p:cNvPr id="1527" name="Group 1526"/>
          <p:cNvGrpSpPr/>
          <p:nvPr/>
        </p:nvGrpSpPr>
        <p:grpSpPr>
          <a:xfrm>
            <a:off x="-641274" y="1079845"/>
            <a:ext cx="10241948" cy="1067812"/>
            <a:chOff x="356199" y="0"/>
            <a:chExt cx="4013248" cy="418416"/>
          </a:xfrm>
        </p:grpSpPr>
        <p:pic>
          <p:nvPicPr>
            <p:cNvPr id="1528" name="Picture 1527"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199" y="0"/>
              <a:ext cx="418416" cy="418416"/>
            </a:xfrm>
            <a:prstGeom prst="rect">
              <a:avLst/>
            </a:prstGeom>
          </p:spPr>
        </p:pic>
        <p:pic>
          <p:nvPicPr>
            <p:cNvPr id="1529" name="Picture 1528"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876" y="0"/>
              <a:ext cx="418416" cy="418416"/>
            </a:xfrm>
            <a:prstGeom prst="rect">
              <a:avLst/>
            </a:prstGeom>
          </p:spPr>
        </p:pic>
        <p:pic>
          <p:nvPicPr>
            <p:cNvPr id="1530" name="Picture 1529"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553" y="0"/>
              <a:ext cx="418416" cy="418416"/>
            </a:xfrm>
            <a:prstGeom prst="rect">
              <a:avLst/>
            </a:prstGeom>
          </p:spPr>
        </p:pic>
        <p:pic>
          <p:nvPicPr>
            <p:cNvPr id="1531" name="Picture 1530"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0230" y="0"/>
              <a:ext cx="418416" cy="418416"/>
            </a:xfrm>
            <a:prstGeom prst="rect">
              <a:avLst/>
            </a:prstGeom>
          </p:spPr>
        </p:pic>
        <p:pic>
          <p:nvPicPr>
            <p:cNvPr id="1532" name="Picture 1531"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4907" y="0"/>
              <a:ext cx="418416" cy="418416"/>
            </a:xfrm>
            <a:prstGeom prst="rect">
              <a:avLst/>
            </a:prstGeom>
          </p:spPr>
        </p:pic>
        <p:pic>
          <p:nvPicPr>
            <p:cNvPr id="1533" name="Picture 1532" descr="Man.png"/>
            <p:cNvPicPr>
              <a:picLocks noChangeAspect="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1479584" y="0"/>
              <a:ext cx="418416" cy="418416"/>
            </a:xfrm>
            <a:prstGeom prst="rect">
              <a:avLst/>
            </a:prstGeom>
          </p:spPr>
        </p:pic>
        <p:pic>
          <p:nvPicPr>
            <p:cNvPr id="1534" name="Picture 1533"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4261" y="0"/>
              <a:ext cx="418416" cy="418416"/>
            </a:xfrm>
            <a:prstGeom prst="rect">
              <a:avLst/>
            </a:prstGeom>
          </p:spPr>
        </p:pic>
        <p:pic>
          <p:nvPicPr>
            <p:cNvPr id="1535" name="Picture 1534"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8938" y="0"/>
              <a:ext cx="418416" cy="418416"/>
            </a:xfrm>
            <a:prstGeom prst="rect">
              <a:avLst/>
            </a:prstGeom>
          </p:spPr>
        </p:pic>
        <p:pic>
          <p:nvPicPr>
            <p:cNvPr id="1536" name="Picture 1535"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3615" y="0"/>
              <a:ext cx="418416" cy="418416"/>
            </a:xfrm>
            <a:prstGeom prst="rect">
              <a:avLst/>
            </a:prstGeom>
          </p:spPr>
        </p:pic>
        <p:pic>
          <p:nvPicPr>
            <p:cNvPr id="1537" name="Picture 1536"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8292" y="0"/>
              <a:ext cx="418416" cy="418416"/>
            </a:xfrm>
            <a:prstGeom prst="rect">
              <a:avLst/>
            </a:prstGeom>
          </p:spPr>
        </p:pic>
        <p:pic>
          <p:nvPicPr>
            <p:cNvPr id="1538" name="Picture 1537"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02969" y="0"/>
              <a:ext cx="418416" cy="418416"/>
            </a:xfrm>
            <a:prstGeom prst="rect">
              <a:avLst/>
            </a:prstGeom>
          </p:spPr>
        </p:pic>
        <p:pic>
          <p:nvPicPr>
            <p:cNvPr id="1539" name="Picture 1538"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27646" y="0"/>
              <a:ext cx="418416" cy="418416"/>
            </a:xfrm>
            <a:prstGeom prst="rect">
              <a:avLst/>
            </a:prstGeom>
          </p:spPr>
        </p:pic>
        <p:pic>
          <p:nvPicPr>
            <p:cNvPr id="1540" name="Picture 1539"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2323" y="0"/>
              <a:ext cx="418416" cy="418416"/>
            </a:xfrm>
            <a:prstGeom prst="rect">
              <a:avLst/>
            </a:prstGeom>
          </p:spPr>
        </p:pic>
        <p:pic>
          <p:nvPicPr>
            <p:cNvPr id="1541" name="Picture 1540"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7000" y="0"/>
              <a:ext cx="418416" cy="418416"/>
            </a:xfrm>
            <a:prstGeom prst="rect">
              <a:avLst/>
            </a:prstGeom>
          </p:spPr>
        </p:pic>
        <p:pic>
          <p:nvPicPr>
            <p:cNvPr id="1542" name="Picture 1541"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1677" y="0"/>
              <a:ext cx="418416" cy="418416"/>
            </a:xfrm>
            <a:prstGeom prst="rect">
              <a:avLst/>
            </a:prstGeom>
          </p:spPr>
        </p:pic>
        <p:pic>
          <p:nvPicPr>
            <p:cNvPr id="1543" name="Picture 1542"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6354" y="0"/>
              <a:ext cx="418416" cy="418416"/>
            </a:xfrm>
            <a:prstGeom prst="rect">
              <a:avLst/>
            </a:prstGeom>
          </p:spPr>
        </p:pic>
        <p:pic>
          <p:nvPicPr>
            <p:cNvPr id="1544" name="Picture 1543"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1031" y="0"/>
              <a:ext cx="418416" cy="418416"/>
            </a:xfrm>
            <a:prstGeom prst="rect">
              <a:avLst/>
            </a:prstGeom>
          </p:spPr>
        </p:pic>
      </p:grpSp>
      <p:grpSp>
        <p:nvGrpSpPr>
          <p:cNvPr id="1545" name="Group 1544"/>
          <p:cNvGrpSpPr/>
          <p:nvPr/>
        </p:nvGrpSpPr>
        <p:grpSpPr>
          <a:xfrm>
            <a:off x="-641274" y="4400335"/>
            <a:ext cx="10241948" cy="1067812"/>
            <a:chOff x="356199" y="0"/>
            <a:chExt cx="4013248" cy="418416"/>
          </a:xfrm>
        </p:grpSpPr>
        <p:pic>
          <p:nvPicPr>
            <p:cNvPr id="1546" name="Picture 1545"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199" y="0"/>
              <a:ext cx="418416" cy="418416"/>
            </a:xfrm>
            <a:prstGeom prst="rect">
              <a:avLst/>
            </a:prstGeom>
          </p:spPr>
        </p:pic>
        <p:pic>
          <p:nvPicPr>
            <p:cNvPr id="1547" name="Picture 1546"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876" y="0"/>
              <a:ext cx="418416" cy="418416"/>
            </a:xfrm>
            <a:prstGeom prst="rect">
              <a:avLst/>
            </a:prstGeom>
          </p:spPr>
        </p:pic>
        <p:pic>
          <p:nvPicPr>
            <p:cNvPr id="1548" name="Picture 1547"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553" y="0"/>
              <a:ext cx="418416" cy="418416"/>
            </a:xfrm>
            <a:prstGeom prst="rect">
              <a:avLst/>
            </a:prstGeom>
          </p:spPr>
        </p:pic>
        <p:pic>
          <p:nvPicPr>
            <p:cNvPr id="1549" name="Picture 1548"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0230" y="0"/>
              <a:ext cx="418416" cy="418416"/>
            </a:xfrm>
            <a:prstGeom prst="rect">
              <a:avLst/>
            </a:prstGeom>
          </p:spPr>
        </p:pic>
        <p:pic>
          <p:nvPicPr>
            <p:cNvPr id="1550" name="Picture 1549"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4907" y="0"/>
              <a:ext cx="418416" cy="418416"/>
            </a:xfrm>
            <a:prstGeom prst="rect">
              <a:avLst/>
            </a:prstGeom>
          </p:spPr>
        </p:pic>
        <p:pic>
          <p:nvPicPr>
            <p:cNvPr id="1551" name="Picture 1550"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9584" y="0"/>
              <a:ext cx="418416" cy="418416"/>
            </a:xfrm>
            <a:prstGeom prst="rect">
              <a:avLst/>
            </a:prstGeom>
          </p:spPr>
        </p:pic>
        <p:pic>
          <p:nvPicPr>
            <p:cNvPr id="1552" name="Picture 1551"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4261" y="0"/>
              <a:ext cx="418416" cy="418416"/>
            </a:xfrm>
            <a:prstGeom prst="rect">
              <a:avLst/>
            </a:prstGeom>
          </p:spPr>
        </p:pic>
        <p:pic>
          <p:nvPicPr>
            <p:cNvPr id="1553" name="Picture 1552"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8938" y="0"/>
              <a:ext cx="418416" cy="418416"/>
            </a:xfrm>
            <a:prstGeom prst="rect">
              <a:avLst/>
            </a:prstGeom>
          </p:spPr>
        </p:pic>
        <p:pic>
          <p:nvPicPr>
            <p:cNvPr id="1554" name="Picture 1553"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3615" y="0"/>
              <a:ext cx="418416" cy="418416"/>
            </a:xfrm>
            <a:prstGeom prst="rect">
              <a:avLst/>
            </a:prstGeom>
          </p:spPr>
        </p:pic>
        <p:pic>
          <p:nvPicPr>
            <p:cNvPr id="1555" name="Picture 1554"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8292" y="0"/>
              <a:ext cx="418416" cy="418416"/>
            </a:xfrm>
            <a:prstGeom prst="rect">
              <a:avLst/>
            </a:prstGeom>
          </p:spPr>
        </p:pic>
        <p:pic>
          <p:nvPicPr>
            <p:cNvPr id="1556" name="Picture 1555"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02969" y="0"/>
              <a:ext cx="418416" cy="418416"/>
            </a:xfrm>
            <a:prstGeom prst="rect">
              <a:avLst/>
            </a:prstGeom>
          </p:spPr>
        </p:pic>
        <p:pic>
          <p:nvPicPr>
            <p:cNvPr id="1557" name="Picture 1556"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27646" y="0"/>
              <a:ext cx="418416" cy="418416"/>
            </a:xfrm>
            <a:prstGeom prst="rect">
              <a:avLst/>
            </a:prstGeom>
          </p:spPr>
        </p:pic>
        <p:pic>
          <p:nvPicPr>
            <p:cNvPr id="1558" name="Picture 1557"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2323" y="0"/>
              <a:ext cx="418416" cy="418416"/>
            </a:xfrm>
            <a:prstGeom prst="rect">
              <a:avLst/>
            </a:prstGeom>
          </p:spPr>
        </p:pic>
        <p:pic>
          <p:nvPicPr>
            <p:cNvPr id="1559" name="Picture 1558"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7000" y="0"/>
              <a:ext cx="418416" cy="418416"/>
            </a:xfrm>
            <a:prstGeom prst="rect">
              <a:avLst/>
            </a:prstGeom>
          </p:spPr>
        </p:pic>
        <p:pic>
          <p:nvPicPr>
            <p:cNvPr id="1560" name="Picture 1559"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1677" y="0"/>
              <a:ext cx="418416" cy="418416"/>
            </a:xfrm>
            <a:prstGeom prst="rect">
              <a:avLst/>
            </a:prstGeom>
          </p:spPr>
        </p:pic>
        <p:pic>
          <p:nvPicPr>
            <p:cNvPr id="1561" name="Picture 1560"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6354" y="0"/>
              <a:ext cx="418416" cy="418416"/>
            </a:xfrm>
            <a:prstGeom prst="rect">
              <a:avLst/>
            </a:prstGeom>
          </p:spPr>
        </p:pic>
        <p:pic>
          <p:nvPicPr>
            <p:cNvPr id="1562" name="Picture 1561"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1031" y="0"/>
              <a:ext cx="418416" cy="418416"/>
            </a:xfrm>
            <a:prstGeom prst="rect">
              <a:avLst/>
            </a:prstGeom>
          </p:spPr>
        </p:pic>
      </p:grpSp>
      <p:grpSp>
        <p:nvGrpSpPr>
          <p:cNvPr id="1563" name="Group 1562"/>
          <p:cNvGrpSpPr/>
          <p:nvPr/>
        </p:nvGrpSpPr>
        <p:grpSpPr>
          <a:xfrm>
            <a:off x="-641274" y="3293505"/>
            <a:ext cx="10241948" cy="1067812"/>
            <a:chOff x="356199" y="0"/>
            <a:chExt cx="4013248" cy="418416"/>
          </a:xfrm>
        </p:grpSpPr>
        <p:pic>
          <p:nvPicPr>
            <p:cNvPr id="1564" name="Picture 1563"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199" y="0"/>
              <a:ext cx="418416" cy="418416"/>
            </a:xfrm>
            <a:prstGeom prst="rect">
              <a:avLst/>
            </a:prstGeom>
          </p:spPr>
        </p:pic>
        <p:pic>
          <p:nvPicPr>
            <p:cNvPr id="1566" name="Picture 1565"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876" y="0"/>
              <a:ext cx="418416" cy="418416"/>
            </a:xfrm>
            <a:prstGeom prst="rect">
              <a:avLst/>
            </a:prstGeom>
          </p:spPr>
        </p:pic>
        <p:pic>
          <p:nvPicPr>
            <p:cNvPr id="1567" name="Picture 1566"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553" y="0"/>
              <a:ext cx="418416" cy="418416"/>
            </a:xfrm>
            <a:prstGeom prst="rect">
              <a:avLst/>
            </a:prstGeom>
          </p:spPr>
        </p:pic>
        <p:pic>
          <p:nvPicPr>
            <p:cNvPr id="1568" name="Picture 1567"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0230" y="0"/>
              <a:ext cx="418416" cy="418416"/>
            </a:xfrm>
            <a:prstGeom prst="rect">
              <a:avLst/>
            </a:prstGeom>
          </p:spPr>
        </p:pic>
        <p:pic>
          <p:nvPicPr>
            <p:cNvPr id="1569" name="Picture 1568"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4907" y="0"/>
              <a:ext cx="418416" cy="418416"/>
            </a:xfrm>
            <a:prstGeom prst="rect">
              <a:avLst/>
            </a:prstGeom>
          </p:spPr>
        </p:pic>
        <p:pic>
          <p:nvPicPr>
            <p:cNvPr id="1570" name="Picture 1569"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9584" y="0"/>
              <a:ext cx="418416" cy="418416"/>
            </a:xfrm>
            <a:prstGeom prst="rect">
              <a:avLst/>
            </a:prstGeom>
          </p:spPr>
        </p:pic>
        <p:pic>
          <p:nvPicPr>
            <p:cNvPr id="1571" name="Picture 1570"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4261" y="0"/>
              <a:ext cx="418416" cy="418416"/>
            </a:xfrm>
            <a:prstGeom prst="rect">
              <a:avLst/>
            </a:prstGeom>
          </p:spPr>
        </p:pic>
        <p:pic>
          <p:nvPicPr>
            <p:cNvPr id="1572" name="Picture 1571"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8938" y="0"/>
              <a:ext cx="418416" cy="418416"/>
            </a:xfrm>
            <a:prstGeom prst="rect">
              <a:avLst/>
            </a:prstGeom>
          </p:spPr>
        </p:pic>
        <p:pic>
          <p:nvPicPr>
            <p:cNvPr id="1573" name="Picture 1572"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3615" y="0"/>
              <a:ext cx="418416" cy="418416"/>
            </a:xfrm>
            <a:prstGeom prst="rect">
              <a:avLst/>
            </a:prstGeom>
          </p:spPr>
        </p:pic>
        <p:pic>
          <p:nvPicPr>
            <p:cNvPr id="1574" name="Picture 1573"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8292" y="0"/>
              <a:ext cx="418416" cy="418416"/>
            </a:xfrm>
            <a:prstGeom prst="rect">
              <a:avLst/>
            </a:prstGeom>
          </p:spPr>
        </p:pic>
        <p:pic>
          <p:nvPicPr>
            <p:cNvPr id="1575" name="Picture 1574"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02969" y="0"/>
              <a:ext cx="418416" cy="418416"/>
            </a:xfrm>
            <a:prstGeom prst="rect">
              <a:avLst/>
            </a:prstGeom>
          </p:spPr>
        </p:pic>
        <p:pic>
          <p:nvPicPr>
            <p:cNvPr id="1576" name="Picture 1575"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27646" y="0"/>
              <a:ext cx="418416" cy="418416"/>
            </a:xfrm>
            <a:prstGeom prst="rect">
              <a:avLst/>
            </a:prstGeom>
          </p:spPr>
        </p:pic>
        <p:pic>
          <p:nvPicPr>
            <p:cNvPr id="1577" name="Picture 1576"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2323" y="0"/>
              <a:ext cx="418416" cy="418416"/>
            </a:xfrm>
            <a:prstGeom prst="rect">
              <a:avLst/>
            </a:prstGeom>
          </p:spPr>
        </p:pic>
        <p:pic>
          <p:nvPicPr>
            <p:cNvPr id="1578" name="Picture 1577"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7000" y="0"/>
              <a:ext cx="418416" cy="418416"/>
            </a:xfrm>
            <a:prstGeom prst="rect">
              <a:avLst/>
            </a:prstGeom>
          </p:spPr>
        </p:pic>
        <p:pic>
          <p:nvPicPr>
            <p:cNvPr id="1579" name="Picture 1578"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1677" y="0"/>
              <a:ext cx="418416" cy="418416"/>
            </a:xfrm>
            <a:prstGeom prst="rect">
              <a:avLst/>
            </a:prstGeom>
          </p:spPr>
        </p:pic>
        <p:pic>
          <p:nvPicPr>
            <p:cNvPr id="1580" name="Picture 1579"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6354" y="0"/>
              <a:ext cx="418416" cy="418416"/>
            </a:xfrm>
            <a:prstGeom prst="rect">
              <a:avLst/>
            </a:prstGeom>
          </p:spPr>
        </p:pic>
        <p:pic>
          <p:nvPicPr>
            <p:cNvPr id="1581" name="Picture 1580"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1031" y="0"/>
              <a:ext cx="418416" cy="418416"/>
            </a:xfrm>
            <a:prstGeom prst="rect">
              <a:avLst/>
            </a:prstGeom>
          </p:spPr>
        </p:pic>
      </p:grpSp>
      <p:grpSp>
        <p:nvGrpSpPr>
          <p:cNvPr id="1582" name="Group 1581"/>
          <p:cNvGrpSpPr/>
          <p:nvPr/>
        </p:nvGrpSpPr>
        <p:grpSpPr>
          <a:xfrm>
            <a:off x="-641274" y="5507165"/>
            <a:ext cx="10241948" cy="1067812"/>
            <a:chOff x="356199" y="0"/>
            <a:chExt cx="4013248" cy="418416"/>
          </a:xfrm>
        </p:grpSpPr>
        <p:pic>
          <p:nvPicPr>
            <p:cNvPr id="1583" name="Picture 1582"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199" y="0"/>
              <a:ext cx="418416" cy="418416"/>
            </a:xfrm>
            <a:prstGeom prst="rect">
              <a:avLst/>
            </a:prstGeom>
          </p:spPr>
        </p:pic>
        <p:pic>
          <p:nvPicPr>
            <p:cNvPr id="1584" name="Picture 1583"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876" y="0"/>
              <a:ext cx="418416" cy="418416"/>
            </a:xfrm>
            <a:prstGeom prst="rect">
              <a:avLst/>
            </a:prstGeom>
          </p:spPr>
        </p:pic>
        <p:pic>
          <p:nvPicPr>
            <p:cNvPr id="1585" name="Picture 1584"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553" y="0"/>
              <a:ext cx="418416" cy="418416"/>
            </a:xfrm>
            <a:prstGeom prst="rect">
              <a:avLst/>
            </a:prstGeom>
          </p:spPr>
        </p:pic>
        <p:pic>
          <p:nvPicPr>
            <p:cNvPr id="1586" name="Picture 1585"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0230" y="0"/>
              <a:ext cx="418416" cy="418416"/>
            </a:xfrm>
            <a:prstGeom prst="rect">
              <a:avLst/>
            </a:prstGeom>
          </p:spPr>
        </p:pic>
        <p:pic>
          <p:nvPicPr>
            <p:cNvPr id="1587" name="Picture 1586"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4907" y="0"/>
              <a:ext cx="418416" cy="418416"/>
            </a:xfrm>
            <a:prstGeom prst="rect">
              <a:avLst/>
            </a:prstGeom>
          </p:spPr>
        </p:pic>
        <p:pic>
          <p:nvPicPr>
            <p:cNvPr id="1588" name="Picture 1587"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9584" y="0"/>
              <a:ext cx="418416" cy="418416"/>
            </a:xfrm>
            <a:prstGeom prst="rect">
              <a:avLst/>
            </a:prstGeom>
          </p:spPr>
        </p:pic>
        <p:pic>
          <p:nvPicPr>
            <p:cNvPr id="1589" name="Picture 1588"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4261" y="0"/>
              <a:ext cx="418416" cy="418416"/>
            </a:xfrm>
            <a:prstGeom prst="rect">
              <a:avLst/>
            </a:prstGeom>
          </p:spPr>
        </p:pic>
        <p:pic>
          <p:nvPicPr>
            <p:cNvPr id="1590" name="Picture 1589"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8938" y="0"/>
              <a:ext cx="418416" cy="418416"/>
            </a:xfrm>
            <a:prstGeom prst="rect">
              <a:avLst/>
            </a:prstGeom>
          </p:spPr>
        </p:pic>
        <p:pic>
          <p:nvPicPr>
            <p:cNvPr id="1591" name="Picture 1590"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3615" y="0"/>
              <a:ext cx="418416" cy="418416"/>
            </a:xfrm>
            <a:prstGeom prst="rect">
              <a:avLst/>
            </a:prstGeom>
          </p:spPr>
        </p:pic>
        <p:pic>
          <p:nvPicPr>
            <p:cNvPr id="1592" name="Picture 1591"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8292" y="0"/>
              <a:ext cx="418416" cy="418416"/>
            </a:xfrm>
            <a:prstGeom prst="rect">
              <a:avLst/>
            </a:prstGeom>
          </p:spPr>
        </p:pic>
        <p:pic>
          <p:nvPicPr>
            <p:cNvPr id="1593" name="Picture 1592"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02969" y="0"/>
              <a:ext cx="418416" cy="418416"/>
            </a:xfrm>
            <a:prstGeom prst="rect">
              <a:avLst/>
            </a:prstGeom>
          </p:spPr>
        </p:pic>
        <p:pic>
          <p:nvPicPr>
            <p:cNvPr id="1594" name="Picture 1593"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27646" y="0"/>
              <a:ext cx="418416" cy="418416"/>
            </a:xfrm>
            <a:prstGeom prst="rect">
              <a:avLst/>
            </a:prstGeom>
          </p:spPr>
        </p:pic>
        <p:pic>
          <p:nvPicPr>
            <p:cNvPr id="1595" name="Picture 1594"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2323" y="0"/>
              <a:ext cx="418416" cy="418416"/>
            </a:xfrm>
            <a:prstGeom prst="rect">
              <a:avLst/>
            </a:prstGeom>
          </p:spPr>
        </p:pic>
        <p:pic>
          <p:nvPicPr>
            <p:cNvPr id="1596" name="Picture 1595"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7000" y="0"/>
              <a:ext cx="418416" cy="418416"/>
            </a:xfrm>
            <a:prstGeom prst="rect">
              <a:avLst/>
            </a:prstGeom>
          </p:spPr>
        </p:pic>
        <p:pic>
          <p:nvPicPr>
            <p:cNvPr id="1597" name="Picture 1596"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1677" y="0"/>
              <a:ext cx="418416" cy="418416"/>
            </a:xfrm>
            <a:prstGeom prst="rect">
              <a:avLst/>
            </a:prstGeom>
          </p:spPr>
        </p:pic>
        <p:pic>
          <p:nvPicPr>
            <p:cNvPr id="1598" name="Picture 1597"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6354" y="0"/>
              <a:ext cx="418416" cy="418416"/>
            </a:xfrm>
            <a:prstGeom prst="rect">
              <a:avLst/>
            </a:prstGeom>
          </p:spPr>
        </p:pic>
        <p:pic>
          <p:nvPicPr>
            <p:cNvPr id="1599" name="Picture 1598"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1031" y="0"/>
              <a:ext cx="418416" cy="418416"/>
            </a:xfrm>
            <a:prstGeom prst="rect">
              <a:avLst/>
            </a:prstGeom>
          </p:spPr>
        </p:pic>
      </p:grpSp>
      <p:grpSp>
        <p:nvGrpSpPr>
          <p:cNvPr id="1618" name="Group 1617"/>
          <p:cNvGrpSpPr/>
          <p:nvPr/>
        </p:nvGrpSpPr>
        <p:grpSpPr>
          <a:xfrm>
            <a:off x="-641274" y="6613995"/>
            <a:ext cx="10241948" cy="1067812"/>
            <a:chOff x="356199" y="0"/>
            <a:chExt cx="4013248" cy="418416"/>
          </a:xfrm>
        </p:grpSpPr>
        <p:pic>
          <p:nvPicPr>
            <p:cNvPr id="1619" name="Picture 1618"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199" y="0"/>
              <a:ext cx="418416" cy="418416"/>
            </a:xfrm>
            <a:prstGeom prst="rect">
              <a:avLst/>
            </a:prstGeom>
          </p:spPr>
        </p:pic>
        <p:pic>
          <p:nvPicPr>
            <p:cNvPr id="1620" name="Picture 1619"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876" y="0"/>
              <a:ext cx="418416" cy="418416"/>
            </a:xfrm>
            <a:prstGeom prst="rect">
              <a:avLst/>
            </a:prstGeom>
          </p:spPr>
        </p:pic>
        <p:pic>
          <p:nvPicPr>
            <p:cNvPr id="1621" name="Picture 1620"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553" y="0"/>
              <a:ext cx="418416" cy="418416"/>
            </a:xfrm>
            <a:prstGeom prst="rect">
              <a:avLst/>
            </a:prstGeom>
          </p:spPr>
        </p:pic>
        <p:pic>
          <p:nvPicPr>
            <p:cNvPr id="1622" name="Picture 1621"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0230" y="0"/>
              <a:ext cx="418416" cy="418416"/>
            </a:xfrm>
            <a:prstGeom prst="rect">
              <a:avLst/>
            </a:prstGeom>
          </p:spPr>
        </p:pic>
        <p:pic>
          <p:nvPicPr>
            <p:cNvPr id="1623" name="Picture 1622"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4907" y="0"/>
              <a:ext cx="418416" cy="418416"/>
            </a:xfrm>
            <a:prstGeom prst="rect">
              <a:avLst/>
            </a:prstGeom>
          </p:spPr>
        </p:pic>
        <p:pic>
          <p:nvPicPr>
            <p:cNvPr id="1624" name="Picture 1623"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9584" y="0"/>
              <a:ext cx="418416" cy="418416"/>
            </a:xfrm>
            <a:prstGeom prst="rect">
              <a:avLst/>
            </a:prstGeom>
          </p:spPr>
        </p:pic>
        <p:pic>
          <p:nvPicPr>
            <p:cNvPr id="1625" name="Picture 1624"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4261" y="0"/>
              <a:ext cx="418416" cy="418416"/>
            </a:xfrm>
            <a:prstGeom prst="rect">
              <a:avLst/>
            </a:prstGeom>
          </p:spPr>
        </p:pic>
        <p:pic>
          <p:nvPicPr>
            <p:cNvPr id="1626" name="Picture 1625"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8938" y="0"/>
              <a:ext cx="418416" cy="418416"/>
            </a:xfrm>
            <a:prstGeom prst="rect">
              <a:avLst/>
            </a:prstGeom>
          </p:spPr>
        </p:pic>
        <p:pic>
          <p:nvPicPr>
            <p:cNvPr id="1627" name="Picture 1626"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3615" y="0"/>
              <a:ext cx="418416" cy="418416"/>
            </a:xfrm>
            <a:prstGeom prst="rect">
              <a:avLst/>
            </a:prstGeom>
          </p:spPr>
        </p:pic>
        <p:pic>
          <p:nvPicPr>
            <p:cNvPr id="1628" name="Picture 1627"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8292" y="0"/>
              <a:ext cx="418416" cy="418416"/>
            </a:xfrm>
            <a:prstGeom prst="rect">
              <a:avLst/>
            </a:prstGeom>
          </p:spPr>
        </p:pic>
        <p:pic>
          <p:nvPicPr>
            <p:cNvPr id="1629" name="Picture 1628"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02969" y="0"/>
              <a:ext cx="418416" cy="418416"/>
            </a:xfrm>
            <a:prstGeom prst="rect">
              <a:avLst/>
            </a:prstGeom>
          </p:spPr>
        </p:pic>
        <p:pic>
          <p:nvPicPr>
            <p:cNvPr id="1630" name="Picture 1629"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27646" y="0"/>
              <a:ext cx="418416" cy="418416"/>
            </a:xfrm>
            <a:prstGeom prst="rect">
              <a:avLst/>
            </a:prstGeom>
          </p:spPr>
        </p:pic>
        <p:pic>
          <p:nvPicPr>
            <p:cNvPr id="1631" name="Picture 1630"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2323" y="0"/>
              <a:ext cx="418416" cy="418416"/>
            </a:xfrm>
            <a:prstGeom prst="rect">
              <a:avLst/>
            </a:prstGeom>
          </p:spPr>
        </p:pic>
        <p:pic>
          <p:nvPicPr>
            <p:cNvPr id="1632" name="Picture 1631"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7000" y="0"/>
              <a:ext cx="418416" cy="418416"/>
            </a:xfrm>
            <a:prstGeom prst="rect">
              <a:avLst/>
            </a:prstGeom>
          </p:spPr>
        </p:pic>
        <p:pic>
          <p:nvPicPr>
            <p:cNvPr id="1633" name="Picture 1632"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1677" y="0"/>
              <a:ext cx="418416" cy="418416"/>
            </a:xfrm>
            <a:prstGeom prst="rect">
              <a:avLst/>
            </a:prstGeom>
          </p:spPr>
        </p:pic>
        <p:pic>
          <p:nvPicPr>
            <p:cNvPr id="1634" name="Picture 1633"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6354" y="0"/>
              <a:ext cx="418416" cy="418416"/>
            </a:xfrm>
            <a:prstGeom prst="rect">
              <a:avLst/>
            </a:prstGeom>
          </p:spPr>
        </p:pic>
        <p:pic>
          <p:nvPicPr>
            <p:cNvPr id="1635" name="Picture 1634"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1031" y="0"/>
              <a:ext cx="418416" cy="418416"/>
            </a:xfrm>
            <a:prstGeom prst="rect">
              <a:avLst/>
            </a:prstGeom>
          </p:spPr>
        </p:pic>
      </p:grpSp>
      <p:sp>
        <p:nvSpPr>
          <p:cNvPr id="130" name="Rectangle 129"/>
          <p:cNvSpPr/>
          <p:nvPr/>
        </p:nvSpPr>
        <p:spPr>
          <a:xfrm>
            <a:off x="0" y="0"/>
            <a:ext cx="9144000" cy="6858000"/>
          </a:xfrm>
          <a:prstGeom prst="rect">
            <a:avLst/>
          </a:prstGeom>
          <a:solidFill>
            <a:schemeClr val="tx1">
              <a:alpha val="8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0" tIns="45720" rIns="914400" bIns="45720" numCol="1" spcCol="0" rtlCol="0" fromWordArt="0" anchor="ctr" anchorCtr="0" forceAA="0" compatLnSpc="1">
            <a:prstTxWarp prst="textNoShape">
              <a:avLst/>
            </a:prstTxWarp>
            <a:noAutofit/>
          </a:bodyPr>
          <a:lstStyle/>
          <a:p>
            <a:endParaRPr lang="en-US" sz="2800" dirty="0">
              <a:solidFill>
                <a:prstClr val="white"/>
              </a:solidFill>
              <a:latin typeface="Segoe UI Light"/>
              <a:cs typeface="Segoe UI Light"/>
            </a:endParaRPr>
          </a:p>
        </p:txBody>
      </p:sp>
      <p:sp>
        <p:nvSpPr>
          <p:cNvPr id="132" name="TextBox 131"/>
          <p:cNvSpPr txBox="1"/>
          <p:nvPr/>
        </p:nvSpPr>
        <p:spPr>
          <a:xfrm>
            <a:off x="747805" y="981595"/>
            <a:ext cx="6257793" cy="707886"/>
          </a:xfrm>
          <a:prstGeom prst="rect">
            <a:avLst/>
          </a:prstGeom>
          <a:noFill/>
        </p:spPr>
        <p:txBody>
          <a:bodyPr wrap="none" rtlCol="0">
            <a:spAutoFit/>
          </a:bodyPr>
          <a:lstStyle/>
          <a:p>
            <a:r>
              <a:rPr lang="en-US" sz="4000" dirty="0" smtClean="0">
                <a:solidFill>
                  <a:schemeClr val="bg1"/>
                </a:solidFill>
                <a:latin typeface="Segoe UI Semibold"/>
                <a:cs typeface="Segoe UI Semibold"/>
              </a:rPr>
              <a:t>Primary Study 3 Question</a:t>
            </a:r>
          </a:p>
        </p:txBody>
      </p:sp>
      <p:sp>
        <p:nvSpPr>
          <p:cNvPr id="3" name="TextBox 2"/>
          <p:cNvSpPr txBox="1"/>
          <p:nvPr/>
        </p:nvSpPr>
        <p:spPr>
          <a:xfrm>
            <a:off x="747805" y="1985966"/>
            <a:ext cx="7307023" cy="1384995"/>
          </a:xfrm>
          <a:prstGeom prst="rect">
            <a:avLst/>
          </a:prstGeom>
          <a:noFill/>
        </p:spPr>
        <p:txBody>
          <a:bodyPr wrap="square" rtlCol="0">
            <a:spAutoFit/>
          </a:bodyPr>
          <a:lstStyle/>
          <a:p>
            <a:r>
              <a:rPr lang="en-US" sz="2800" dirty="0">
                <a:solidFill>
                  <a:prstClr val="white"/>
                </a:solidFill>
                <a:latin typeface="Segoe UI Light"/>
                <a:cs typeface="Segoe UI Light"/>
              </a:rPr>
              <a:t>How </a:t>
            </a:r>
            <a:r>
              <a:rPr lang="en-US" sz="2800" dirty="0" smtClean="0">
                <a:solidFill>
                  <a:prstClr val="white"/>
                </a:solidFill>
                <a:latin typeface="Segoe UI Light"/>
                <a:cs typeface="Segoe UI Light"/>
              </a:rPr>
              <a:t>accurately </a:t>
            </a:r>
            <a:r>
              <a:rPr lang="en-US" sz="2800" dirty="0">
                <a:solidFill>
                  <a:prstClr val="white"/>
                </a:solidFill>
                <a:latin typeface="Segoe UI Light"/>
                <a:cs typeface="Segoe UI Light"/>
              </a:rPr>
              <a:t>can </a:t>
            </a:r>
            <a:r>
              <a:rPr lang="en-US" sz="2800" dirty="0" smtClean="0">
                <a:solidFill>
                  <a:prstClr val="white"/>
                </a:solidFill>
                <a:latin typeface="Segoe UI Light"/>
                <a:cs typeface="Segoe UI Light"/>
              </a:rPr>
              <a:t>turkers </a:t>
            </a:r>
            <a:r>
              <a:rPr lang="en-US" sz="2800" dirty="0">
                <a:solidFill>
                  <a:prstClr val="white"/>
                </a:solidFill>
                <a:latin typeface="Segoe UI Light"/>
                <a:cs typeface="Segoe UI Light"/>
              </a:rPr>
              <a:t>label sidewalk accessibility problems?</a:t>
            </a:r>
          </a:p>
          <a:p>
            <a:endParaRPr lang="en-US" sz="2800" dirty="0" err="1" smtClean="0">
              <a:latin typeface="Segoe UI Light"/>
              <a:cs typeface="Segoe UI Light"/>
            </a:endParaRPr>
          </a:p>
        </p:txBody>
      </p:sp>
    </p:spTree>
    <p:extLst>
      <p:ext uri="{BB962C8B-B14F-4D97-AF65-F5344CB8AC3E}">
        <p14:creationId xmlns:p14="http://schemas.microsoft.com/office/powerpoint/2010/main" val="3371005781"/>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6" name="Group 1435"/>
          <p:cNvGrpSpPr/>
          <p:nvPr/>
        </p:nvGrpSpPr>
        <p:grpSpPr>
          <a:xfrm>
            <a:off x="-641274" y="-26985"/>
            <a:ext cx="10241948" cy="1067812"/>
            <a:chOff x="356199" y="0"/>
            <a:chExt cx="4013248" cy="418416"/>
          </a:xfrm>
        </p:grpSpPr>
        <p:pic>
          <p:nvPicPr>
            <p:cNvPr id="1440" name="Picture 1439"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199" y="0"/>
              <a:ext cx="418416" cy="418416"/>
            </a:xfrm>
            <a:prstGeom prst="rect">
              <a:avLst/>
            </a:prstGeom>
          </p:spPr>
        </p:pic>
        <p:pic>
          <p:nvPicPr>
            <p:cNvPr id="1441" name="Picture 1440"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876" y="0"/>
              <a:ext cx="418416" cy="418416"/>
            </a:xfrm>
            <a:prstGeom prst="rect">
              <a:avLst/>
            </a:prstGeom>
          </p:spPr>
        </p:pic>
        <p:pic>
          <p:nvPicPr>
            <p:cNvPr id="1442" name="Picture 1441"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553" y="0"/>
              <a:ext cx="418416" cy="418416"/>
            </a:xfrm>
            <a:prstGeom prst="rect">
              <a:avLst/>
            </a:prstGeom>
          </p:spPr>
        </p:pic>
        <p:pic>
          <p:nvPicPr>
            <p:cNvPr id="1443" name="Picture 1442"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0230" y="0"/>
              <a:ext cx="418416" cy="418416"/>
            </a:xfrm>
            <a:prstGeom prst="rect">
              <a:avLst/>
            </a:prstGeom>
          </p:spPr>
        </p:pic>
        <p:pic>
          <p:nvPicPr>
            <p:cNvPr id="1444" name="Picture 1443"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4907" y="0"/>
              <a:ext cx="418416" cy="418416"/>
            </a:xfrm>
            <a:prstGeom prst="rect">
              <a:avLst/>
            </a:prstGeom>
          </p:spPr>
        </p:pic>
        <p:pic>
          <p:nvPicPr>
            <p:cNvPr id="1445" name="Picture 1444"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9584" y="0"/>
              <a:ext cx="418416" cy="418416"/>
            </a:xfrm>
            <a:prstGeom prst="rect">
              <a:avLst/>
            </a:prstGeom>
          </p:spPr>
        </p:pic>
        <p:pic>
          <p:nvPicPr>
            <p:cNvPr id="1446" name="Picture 1445"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4261" y="0"/>
              <a:ext cx="418416" cy="418416"/>
            </a:xfrm>
            <a:prstGeom prst="rect">
              <a:avLst/>
            </a:prstGeom>
          </p:spPr>
        </p:pic>
        <p:pic>
          <p:nvPicPr>
            <p:cNvPr id="1447" name="Picture 1446"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8938" y="0"/>
              <a:ext cx="418416" cy="418416"/>
            </a:xfrm>
            <a:prstGeom prst="rect">
              <a:avLst/>
            </a:prstGeom>
          </p:spPr>
        </p:pic>
        <p:pic>
          <p:nvPicPr>
            <p:cNvPr id="1448" name="Picture 1447"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3615" y="0"/>
              <a:ext cx="418416" cy="418416"/>
            </a:xfrm>
            <a:prstGeom prst="rect">
              <a:avLst/>
            </a:prstGeom>
          </p:spPr>
        </p:pic>
        <p:pic>
          <p:nvPicPr>
            <p:cNvPr id="1449" name="Picture 1448"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8292" y="0"/>
              <a:ext cx="418416" cy="418416"/>
            </a:xfrm>
            <a:prstGeom prst="rect">
              <a:avLst/>
            </a:prstGeom>
          </p:spPr>
        </p:pic>
        <p:pic>
          <p:nvPicPr>
            <p:cNvPr id="1450" name="Picture 1449"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02969" y="0"/>
              <a:ext cx="418416" cy="418416"/>
            </a:xfrm>
            <a:prstGeom prst="rect">
              <a:avLst/>
            </a:prstGeom>
          </p:spPr>
        </p:pic>
        <p:pic>
          <p:nvPicPr>
            <p:cNvPr id="1451" name="Picture 1450"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27646" y="0"/>
              <a:ext cx="418416" cy="418416"/>
            </a:xfrm>
            <a:prstGeom prst="rect">
              <a:avLst/>
            </a:prstGeom>
          </p:spPr>
        </p:pic>
        <p:pic>
          <p:nvPicPr>
            <p:cNvPr id="1452" name="Picture 1451"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2323" y="0"/>
              <a:ext cx="418416" cy="418416"/>
            </a:xfrm>
            <a:prstGeom prst="rect">
              <a:avLst/>
            </a:prstGeom>
          </p:spPr>
        </p:pic>
        <p:pic>
          <p:nvPicPr>
            <p:cNvPr id="1453" name="Picture 1452"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7000" y="0"/>
              <a:ext cx="418416" cy="418416"/>
            </a:xfrm>
            <a:prstGeom prst="rect">
              <a:avLst/>
            </a:prstGeom>
          </p:spPr>
        </p:pic>
        <p:pic>
          <p:nvPicPr>
            <p:cNvPr id="1454" name="Picture 1453"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1677" y="0"/>
              <a:ext cx="418416" cy="418416"/>
            </a:xfrm>
            <a:prstGeom prst="rect">
              <a:avLst/>
            </a:prstGeom>
          </p:spPr>
        </p:pic>
        <p:pic>
          <p:nvPicPr>
            <p:cNvPr id="1455" name="Picture 1454"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6354" y="0"/>
              <a:ext cx="418416" cy="418416"/>
            </a:xfrm>
            <a:prstGeom prst="rect">
              <a:avLst/>
            </a:prstGeom>
          </p:spPr>
        </p:pic>
        <p:pic>
          <p:nvPicPr>
            <p:cNvPr id="1456" name="Picture 1455"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1031" y="0"/>
              <a:ext cx="418416" cy="418416"/>
            </a:xfrm>
            <a:prstGeom prst="rect">
              <a:avLst/>
            </a:prstGeom>
          </p:spPr>
        </p:pic>
      </p:grpSp>
      <p:grpSp>
        <p:nvGrpSpPr>
          <p:cNvPr id="821" name="Group 820"/>
          <p:cNvGrpSpPr/>
          <p:nvPr/>
        </p:nvGrpSpPr>
        <p:grpSpPr>
          <a:xfrm>
            <a:off x="-641274" y="2186675"/>
            <a:ext cx="10241948" cy="1067812"/>
            <a:chOff x="356199" y="0"/>
            <a:chExt cx="4013248" cy="418416"/>
          </a:xfrm>
        </p:grpSpPr>
        <p:pic>
          <p:nvPicPr>
            <p:cNvPr id="822" name="Picture 821"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199" y="0"/>
              <a:ext cx="418416" cy="418416"/>
            </a:xfrm>
            <a:prstGeom prst="rect">
              <a:avLst/>
            </a:prstGeom>
          </p:spPr>
        </p:pic>
        <p:pic>
          <p:nvPicPr>
            <p:cNvPr id="823" name="Picture 822"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876" y="0"/>
              <a:ext cx="418416" cy="418416"/>
            </a:xfrm>
            <a:prstGeom prst="rect">
              <a:avLst/>
            </a:prstGeom>
          </p:spPr>
        </p:pic>
        <p:pic>
          <p:nvPicPr>
            <p:cNvPr id="824" name="Picture 823"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553" y="0"/>
              <a:ext cx="418416" cy="418416"/>
            </a:xfrm>
            <a:prstGeom prst="rect">
              <a:avLst/>
            </a:prstGeom>
          </p:spPr>
        </p:pic>
        <p:pic>
          <p:nvPicPr>
            <p:cNvPr id="825" name="Picture 824"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0230" y="0"/>
              <a:ext cx="418416" cy="418416"/>
            </a:xfrm>
            <a:prstGeom prst="rect">
              <a:avLst/>
            </a:prstGeom>
          </p:spPr>
        </p:pic>
        <p:pic>
          <p:nvPicPr>
            <p:cNvPr id="826" name="Picture 825"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4907" y="0"/>
              <a:ext cx="418416" cy="418416"/>
            </a:xfrm>
            <a:prstGeom prst="rect">
              <a:avLst/>
            </a:prstGeom>
          </p:spPr>
        </p:pic>
        <p:pic>
          <p:nvPicPr>
            <p:cNvPr id="827" name="Picture 826"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9584" y="0"/>
              <a:ext cx="418416" cy="418416"/>
            </a:xfrm>
            <a:prstGeom prst="rect">
              <a:avLst/>
            </a:prstGeom>
          </p:spPr>
        </p:pic>
        <p:pic>
          <p:nvPicPr>
            <p:cNvPr id="828" name="Picture 827"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4261" y="0"/>
              <a:ext cx="418416" cy="418416"/>
            </a:xfrm>
            <a:prstGeom prst="rect">
              <a:avLst/>
            </a:prstGeom>
          </p:spPr>
        </p:pic>
        <p:pic>
          <p:nvPicPr>
            <p:cNvPr id="829" name="Picture 828"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8938" y="0"/>
              <a:ext cx="418416" cy="418416"/>
            </a:xfrm>
            <a:prstGeom prst="rect">
              <a:avLst/>
            </a:prstGeom>
          </p:spPr>
        </p:pic>
        <p:pic>
          <p:nvPicPr>
            <p:cNvPr id="830" name="Picture 829"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3615" y="0"/>
              <a:ext cx="418416" cy="418416"/>
            </a:xfrm>
            <a:prstGeom prst="rect">
              <a:avLst/>
            </a:prstGeom>
          </p:spPr>
        </p:pic>
        <p:pic>
          <p:nvPicPr>
            <p:cNvPr id="831" name="Picture 830"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8292" y="0"/>
              <a:ext cx="418416" cy="418416"/>
            </a:xfrm>
            <a:prstGeom prst="rect">
              <a:avLst/>
            </a:prstGeom>
          </p:spPr>
        </p:pic>
        <p:pic>
          <p:nvPicPr>
            <p:cNvPr id="832" name="Picture 831"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02969" y="0"/>
              <a:ext cx="418416" cy="418416"/>
            </a:xfrm>
            <a:prstGeom prst="rect">
              <a:avLst/>
            </a:prstGeom>
          </p:spPr>
        </p:pic>
        <p:pic>
          <p:nvPicPr>
            <p:cNvPr id="833" name="Picture 832"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27646" y="0"/>
              <a:ext cx="418416" cy="418416"/>
            </a:xfrm>
            <a:prstGeom prst="rect">
              <a:avLst/>
            </a:prstGeom>
          </p:spPr>
        </p:pic>
        <p:pic>
          <p:nvPicPr>
            <p:cNvPr id="1522" name="Picture 1521"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2323" y="0"/>
              <a:ext cx="418416" cy="418416"/>
            </a:xfrm>
            <a:prstGeom prst="rect">
              <a:avLst/>
            </a:prstGeom>
          </p:spPr>
        </p:pic>
        <p:pic>
          <p:nvPicPr>
            <p:cNvPr id="1523" name="Picture 1522"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7000" y="0"/>
              <a:ext cx="418416" cy="418416"/>
            </a:xfrm>
            <a:prstGeom prst="rect">
              <a:avLst/>
            </a:prstGeom>
          </p:spPr>
        </p:pic>
        <p:pic>
          <p:nvPicPr>
            <p:cNvPr id="1524" name="Picture 1523"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1677" y="0"/>
              <a:ext cx="418416" cy="418416"/>
            </a:xfrm>
            <a:prstGeom prst="rect">
              <a:avLst/>
            </a:prstGeom>
          </p:spPr>
        </p:pic>
        <p:pic>
          <p:nvPicPr>
            <p:cNvPr id="1525" name="Picture 1524"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6354" y="0"/>
              <a:ext cx="418416" cy="418416"/>
            </a:xfrm>
            <a:prstGeom prst="rect">
              <a:avLst/>
            </a:prstGeom>
          </p:spPr>
        </p:pic>
        <p:pic>
          <p:nvPicPr>
            <p:cNvPr id="1526" name="Picture 1525"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1031" y="0"/>
              <a:ext cx="418416" cy="418416"/>
            </a:xfrm>
            <a:prstGeom prst="rect">
              <a:avLst/>
            </a:prstGeom>
          </p:spPr>
        </p:pic>
      </p:grpSp>
      <p:grpSp>
        <p:nvGrpSpPr>
          <p:cNvPr id="1527" name="Group 1526"/>
          <p:cNvGrpSpPr/>
          <p:nvPr/>
        </p:nvGrpSpPr>
        <p:grpSpPr>
          <a:xfrm>
            <a:off x="-641274" y="1079845"/>
            <a:ext cx="10241948" cy="1067812"/>
            <a:chOff x="356199" y="0"/>
            <a:chExt cx="4013248" cy="418416"/>
          </a:xfrm>
        </p:grpSpPr>
        <p:pic>
          <p:nvPicPr>
            <p:cNvPr id="1528" name="Picture 1527"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199" y="0"/>
              <a:ext cx="418416" cy="418416"/>
            </a:xfrm>
            <a:prstGeom prst="rect">
              <a:avLst/>
            </a:prstGeom>
          </p:spPr>
        </p:pic>
        <p:pic>
          <p:nvPicPr>
            <p:cNvPr id="1529" name="Picture 1528"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876" y="0"/>
              <a:ext cx="418416" cy="418416"/>
            </a:xfrm>
            <a:prstGeom prst="rect">
              <a:avLst/>
            </a:prstGeom>
          </p:spPr>
        </p:pic>
        <p:pic>
          <p:nvPicPr>
            <p:cNvPr id="1530" name="Picture 1529"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553" y="0"/>
              <a:ext cx="418416" cy="418416"/>
            </a:xfrm>
            <a:prstGeom prst="rect">
              <a:avLst/>
            </a:prstGeom>
          </p:spPr>
        </p:pic>
        <p:pic>
          <p:nvPicPr>
            <p:cNvPr id="1531" name="Picture 1530"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0230" y="0"/>
              <a:ext cx="418416" cy="418416"/>
            </a:xfrm>
            <a:prstGeom prst="rect">
              <a:avLst/>
            </a:prstGeom>
          </p:spPr>
        </p:pic>
        <p:pic>
          <p:nvPicPr>
            <p:cNvPr id="1532" name="Picture 1531"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4907" y="0"/>
              <a:ext cx="418416" cy="418416"/>
            </a:xfrm>
            <a:prstGeom prst="rect">
              <a:avLst/>
            </a:prstGeom>
          </p:spPr>
        </p:pic>
        <p:pic>
          <p:nvPicPr>
            <p:cNvPr id="1533" name="Picture 1532" descr="Man.png"/>
            <p:cNvPicPr>
              <a:picLocks noChangeAspect="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1479584" y="0"/>
              <a:ext cx="418416" cy="418416"/>
            </a:xfrm>
            <a:prstGeom prst="rect">
              <a:avLst/>
            </a:prstGeom>
          </p:spPr>
        </p:pic>
        <p:pic>
          <p:nvPicPr>
            <p:cNvPr id="1534" name="Picture 1533"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4261" y="0"/>
              <a:ext cx="418416" cy="418416"/>
            </a:xfrm>
            <a:prstGeom prst="rect">
              <a:avLst/>
            </a:prstGeom>
          </p:spPr>
        </p:pic>
        <p:pic>
          <p:nvPicPr>
            <p:cNvPr id="1535" name="Picture 1534"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8938" y="0"/>
              <a:ext cx="418416" cy="418416"/>
            </a:xfrm>
            <a:prstGeom prst="rect">
              <a:avLst/>
            </a:prstGeom>
          </p:spPr>
        </p:pic>
        <p:pic>
          <p:nvPicPr>
            <p:cNvPr id="1536" name="Picture 1535"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3615" y="0"/>
              <a:ext cx="418416" cy="418416"/>
            </a:xfrm>
            <a:prstGeom prst="rect">
              <a:avLst/>
            </a:prstGeom>
          </p:spPr>
        </p:pic>
        <p:pic>
          <p:nvPicPr>
            <p:cNvPr id="1537" name="Picture 1536"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8292" y="0"/>
              <a:ext cx="418416" cy="418416"/>
            </a:xfrm>
            <a:prstGeom prst="rect">
              <a:avLst/>
            </a:prstGeom>
          </p:spPr>
        </p:pic>
        <p:pic>
          <p:nvPicPr>
            <p:cNvPr id="1538" name="Picture 1537"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02969" y="0"/>
              <a:ext cx="418416" cy="418416"/>
            </a:xfrm>
            <a:prstGeom prst="rect">
              <a:avLst/>
            </a:prstGeom>
          </p:spPr>
        </p:pic>
        <p:pic>
          <p:nvPicPr>
            <p:cNvPr id="1539" name="Picture 1538"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27646" y="0"/>
              <a:ext cx="418416" cy="418416"/>
            </a:xfrm>
            <a:prstGeom prst="rect">
              <a:avLst/>
            </a:prstGeom>
          </p:spPr>
        </p:pic>
        <p:pic>
          <p:nvPicPr>
            <p:cNvPr id="1540" name="Picture 1539"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2323" y="0"/>
              <a:ext cx="418416" cy="418416"/>
            </a:xfrm>
            <a:prstGeom prst="rect">
              <a:avLst/>
            </a:prstGeom>
          </p:spPr>
        </p:pic>
        <p:pic>
          <p:nvPicPr>
            <p:cNvPr id="1541" name="Picture 1540"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7000" y="0"/>
              <a:ext cx="418416" cy="418416"/>
            </a:xfrm>
            <a:prstGeom prst="rect">
              <a:avLst/>
            </a:prstGeom>
          </p:spPr>
        </p:pic>
        <p:pic>
          <p:nvPicPr>
            <p:cNvPr id="1542" name="Picture 1541"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1677" y="0"/>
              <a:ext cx="418416" cy="418416"/>
            </a:xfrm>
            <a:prstGeom prst="rect">
              <a:avLst/>
            </a:prstGeom>
          </p:spPr>
        </p:pic>
        <p:pic>
          <p:nvPicPr>
            <p:cNvPr id="1543" name="Picture 1542"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6354" y="0"/>
              <a:ext cx="418416" cy="418416"/>
            </a:xfrm>
            <a:prstGeom prst="rect">
              <a:avLst/>
            </a:prstGeom>
          </p:spPr>
        </p:pic>
        <p:pic>
          <p:nvPicPr>
            <p:cNvPr id="1544" name="Picture 1543"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1031" y="0"/>
              <a:ext cx="418416" cy="418416"/>
            </a:xfrm>
            <a:prstGeom prst="rect">
              <a:avLst/>
            </a:prstGeom>
          </p:spPr>
        </p:pic>
      </p:grpSp>
      <p:grpSp>
        <p:nvGrpSpPr>
          <p:cNvPr id="1545" name="Group 1544"/>
          <p:cNvGrpSpPr/>
          <p:nvPr/>
        </p:nvGrpSpPr>
        <p:grpSpPr>
          <a:xfrm>
            <a:off x="-641274" y="4400335"/>
            <a:ext cx="10241948" cy="1067812"/>
            <a:chOff x="356199" y="0"/>
            <a:chExt cx="4013248" cy="418416"/>
          </a:xfrm>
        </p:grpSpPr>
        <p:pic>
          <p:nvPicPr>
            <p:cNvPr id="1546" name="Picture 1545"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199" y="0"/>
              <a:ext cx="418416" cy="418416"/>
            </a:xfrm>
            <a:prstGeom prst="rect">
              <a:avLst/>
            </a:prstGeom>
          </p:spPr>
        </p:pic>
        <p:pic>
          <p:nvPicPr>
            <p:cNvPr id="1547" name="Picture 1546"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876" y="0"/>
              <a:ext cx="418416" cy="418416"/>
            </a:xfrm>
            <a:prstGeom prst="rect">
              <a:avLst/>
            </a:prstGeom>
          </p:spPr>
        </p:pic>
        <p:pic>
          <p:nvPicPr>
            <p:cNvPr id="1548" name="Picture 1547"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553" y="0"/>
              <a:ext cx="418416" cy="418416"/>
            </a:xfrm>
            <a:prstGeom prst="rect">
              <a:avLst/>
            </a:prstGeom>
          </p:spPr>
        </p:pic>
        <p:pic>
          <p:nvPicPr>
            <p:cNvPr id="1549" name="Picture 1548"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0230" y="0"/>
              <a:ext cx="418416" cy="418416"/>
            </a:xfrm>
            <a:prstGeom prst="rect">
              <a:avLst/>
            </a:prstGeom>
          </p:spPr>
        </p:pic>
        <p:pic>
          <p:nvPicPr>
            <p:cNvPr id="1550" name="Picture 1549"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4907" y="0"/>
              <a:ext cx="418416" cy="418416"/>
            </a:xfrm>
            <a:prstGeom prst="rect">
              <a:avLst/>
            </a:prstGeom>
          </p:spPr>
        </p:pic>
        <p:pic>
          <p:nvPicPr>
            <p:cNvPr id="1551" name="Picture 1550"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9584" y="0"/>
              <a:ext cx="418416" cy="418416"/>
            </a:xfrm>
            <a:prstGeom prst="rect">
              <a:avLst/>
            </a:prstGeom>
          </p:spPr>
        </p:pic>
        <p:pic>
          <p:nvPicPr>
            <p:cNvPr id="1552" name="Picture 1551"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4261" y="0"/>
              <a:ext cx="418416" cy="418416"/>
            </a:xfrm>
            <a:prstGeom prst="rect">
              <a:avLst/>
            </a:prstGeom>
          </p:spPr>
        </p:pic>
        <p:pic>
          <p:nvPicPr>
            <p:cNvPr id="1553" name="Picture 1552"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8938" y="0"/>
              <a:ext cx="418416" cy="418416"/>
            </a:xfrm>
            <a:prstGeom prst="rect">
              <a:avLst/>
            </a:prstGeom>
          </p:spPr>
        </p:pic>
        <p:pic>
          <p:nvPicPr>
            <p:cNvPr id="1554" name="Picture 1553"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3615" y="0"/>
              <a:ext cx="418416" cy="418416"/>
            </a:xfrm>
            <a:prstGeom prst="rect">
              <a:avLst/>
            </a:prstGeom>
          </p:spPr>
        </p:pic>
        <p:pic>
          <p:nvPicPr>
            <p:cNvPr id="1555" name="Picture 1554"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8292" y="0"/>
              <a:ext cx="418416" cy="418416"/>
            </a:xfrm>
            <a:prstGeom prst="rect">
              <a:avLst/>
            </a:prstGeom>
          </p:spPr>
        </p:pic>
        <p:pic>
          <p:nvPicPr>
            <p:cNvPr id="1556" name="Picture 1555"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02969" y="0"/>
              <a:ext cx="418416" cy="418416"/>
            </a:xfrm>
            <a:prstGeom prst="rect">
              <a:avLst/>
            </a:prstGeom>
          </p:spPr>
        </p:pic>
        <p:pic>
          <p:nvPicPr>
            <p:cNvPr id="1557" name="Picture 1556"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27646" y="0"/>
              <a:ext cx="418416" cy="418416"/>
            </a:xfrm>
            <a:prstGeom prst="rect">
              <a:avLst/>
            </a:prstGeom>
          </p:spPr>
        </p:pic>
        <p:pic>
          <p:nvPicPr>
            <p:cNvPr id="1558" name="Picture 1557"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2323" y="0"/>
              <a:ext cx="418416" cy="418416"/>
            </a:xfrm>
            <a:prstGeom prst="rect">
              <a:avLst/>
            </a:prstGeom>
          </p:spPr>
        </p:pic>
        <p:pic>
          <p:nvPicPr>
            <p:cNvPr id="1559" name="Picture 1558"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7000" y="0"/>
              <a:ext cx="418416" cy="418416"/>
            </a:xfrm>
            <a:prstGeom prst="rect">
              <a:avLst/>
            </a:prstGeom>
          </p:spPr>
        </p:pic>
        <p:pic>
          <p:nvPicPr>
            <p:cNvPr id="1560" name="Picture 1559"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1677" y="0"/>
              <a:ext cx="418416" cy="418416"/>
            </a:xfrm>
            <a:prstGeom prst="rect">
              <a:avLst/>
            </a:prstGeom>
          </p:spPr>
        </p:pic>
        <p:pic>
          <p:nvPicPr>
            <p:cNvPr id="1561" name="Picture 1560"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6354" y="0"/>
              <a:ext cx="418416" cy="418416"/>
            </a:xfrm>
            <a:prstGeom prst="rect">
              <a:avLst/>
            </a:prstGeom>
          </p:spPr>
        </p:pic>
        <p:pic>
          <p:nvPicPr>
            <p:cNvPr id="1562" name="Picture 1561"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1031" y="0"/>
              <a:ext cx="418416" cy="418416"/>
            </a:xfrm>
            <a:prstGeom prst="rect">
              <a:avLst/>
            </a:prstGeom>
          </p:spPr>
        </p:pic>
      </p:grpSp>
      <p:grpSp>
        <p:nvGrpSpPr>
          <p:cNvPr id="1563" name="Group 1562"/>
          <p:cNvGrpSpPr/>
          <p:nvPr/>
        </p:nvGrpSpPr>
        <p:grpSpPr>
          <a:xfrm>
            <a:off x="-641274" y="3293505"/>
            <a:ext cx="10241948" cy="1067812"/>
            <a:chOff x="356199" y="0"/>
            <a:chExt cx="4013248" cy="418416"/>
          </a:xfrm>
        </p:grpSpPr>
        <p:pic>
          <p:nvPicPr>
            <p:cNvPr id="1564" name="Picture 1563"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199" y="0"/>
              <a:ext cx="418416" cy="418416"/>
            </a:xfrm>
            <a:prstGeom prst="rect">
              <a:avLst/>
            </a:prstGeom>
          </p:spPr>
        </p:pic>
        <p:pic>
          <p:nvPicPr>
            <p:cNvPr id="1566" name="Picture 1565"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876" y="0"/>
              <a:ext cx="418416" cy="418416"/>
            </a:xfrm>
            <a:prstGeom prst="rect">
              <a:avLst/>
            </a:prstGeom>
          </p:spPr>
        </p:pic>
        <p:pic>
          <p:nvPicPr>
            <p:cNvPr id="1567" name="Picture 1566"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553" y="0"/>
              <a:ext cx="418416" cy="418416"/>
            </a:xfrm>
            <a:prstGeom prst="rect">
              <a:avLst/>
            </a:prstGeom>
          </p:spPr>
        </p:pic>
        <p:pic>
          <p:nvPicPr>
            <p:cNvPr id="1568" name="Picture 1567"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0230" y="0"/>
              <a:ext cx="418416" cy="418416"/>
            </a:xfrm>
            <a:prstGeom prst="rect">
              <a:avLst/>
            </a:prstGeom>
          </p:spPr>
        </p:pic>
        <p:pic>
          <p:nvPicPr>
            <p:cNvPr id="1569" name="Picture 1568"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4907" y="0"/>
              <a:ext cx="418416" cy="418416"/>
            </a:xfrm>
            <a:prstGeom prst="rect">
              <a:avLst/>
            </a:prstGeom>
          </p:spPr>
        </p:pic>
        <p:pic>
          <p:nvPicPr>
            <p:cNvPr id="1570" name="Picture 1569"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9584" y="0"/>
              <a:ext cx="418416" cy="418416"/>
            </a:xfrm>
            <a:prstGeom prst="rect">
              <a:avLst/>
            </a:prstGeom>
          </p:spPr>
        </p:pic>
        <p:pic>
          <p:nvPicPr>
            <p:cNvPr id="1571" name="Picture 1570"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4261" y="0"/>
              <a:ext cx="418416" cy="418416"/>
            </a:xfrm>
            <a:prstGeom prst="rect">
              <a:avLst/>
            </a:prstGeom>
          </p:spPr>
        </p:pic>
        <p:pic>
          <p:nvPicPr>
            <p:cNvPr id="1572" name="Picture 1571"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8938" y="0"/>
              <a:ext cx="418416" cy="418416"/>
            </a:xfrm>
            <a:prstGeom prst="rect">
              <a:avLst/>
            </a:prstGeom>
          </p:spPr>
        </p:pic>
        <p:pic>
          <p:nvPicPr>
            <p:cNvPr id="1573" name="Picture 1572"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3615" y="0"/>
              <a:ext cx="418416" cy="418416"/>
            </a:xfrm>
            <a:prstGeom prst="rect">
              <a:avLst/>
            </a:prstGeom>
          </p:spPr>
        </p:pic>
        <p:pic>
          <p:nvPicPr>
            <p:cNvPr id="1574" name="Picture 1573"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8292" y="0"/>
              <a:ext cx="418416" cy="418416"/>
            </a:xfrm>
            <a:prstGeom prst="rect">
              <a:avLst/>
            </a:prstGeom>
          </p:spPr>
        </p:pic>
        <p:pic>
          <p:nvPicPr>
            <p:cNvPr id="1575" name="Picture 1574"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02969" y="0"/>
              <a:ext cx="418416" cy="418416"/>
            </a:xfrm>
            <a:prstGeom prst="rect">
              <a:avLst/>
            </a:prstGeom>
          </p:spPr>
        </p:pic>
        <p:pic>
          <p:nvPicPr>
            <p:cNvPr id="1576" name="Picture 1575"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27646" y="0"/>
              <a:ext cx="418416" cy="418416"/>
            </a:xfrm>
            <a:prstGeom prst="rect">
              <a:avLst/>
            </a:prstGeom>
          </p:spPr>
        </p:pic>
        <p:pic>
          <p:nvPicPr>
            <p:cNvPr id="1577" name="Picture 1576"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2323" y="0"/>
              <a:ext cx="418416" cy="418416"/>
            </a:xfrm>
            <a:prstGeom prst="rect">
              <a:avLst/>
            </a:prstGeom>
          </p:spPr>
        </p:pic>
        <p:pic>
          <p:nvPicPr>
            <p:cNvPr id="1578" name="Picture 1577"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7000" y="0"/>
              <a:ext cx="418416" cy="418416"/>
            </a:xfrm>
            <a:prstGeom prst="rect">
              <a:avLst/>
            </a:prstGeom>
          </p:spPr>
        </p:pic>
        <p:pic>
          <p:nvPicPr>
            <p:cNvPr id="1579" name="Picture 1578"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1677" y="0"/>
              <a:ext cx="418416" cy="418416"/>
            </a:xfrm>
            <a:prstGeom prst="rect">
              <a:avLst/>
            </a:prstGeom>
          </p:spPr>
        </p:pic>
        <p:pic>
          <p:nvPicPr>
            <p:cNvPr id="1580" name="Picture 1579"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6354" y="0"/>
              <a:ext cx="418416" cy="418416"/>
            </a:xfrm>
            <a:prstGeom prst="rect">
              <a:avLst/>
            </a:prstGeom>
          </p:spPr>
        </p:pic>
        <p:pic>
          <p:nvPicPr>
            <p:cNvPr id="1581" name="Picture 1580"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1031" y="0"/>
              <a:ext cx="418416" cy="418416"/>
            </a:xfrm>
            <a:prstGeom prst="rect">
              <a:avLst/>
            </a:prstGeom>
          </p:spPr>
        </p:pic>
      </p:grpSp>
      <p:grpSp>
        <p:nvGrpSpPr>
          <p:cNvPr id="1582" name="Group 1581"/>
          <p:cNvGrpSpPr/>
          <p:nvPr/>
        </p:nvGrpSpPr>
        <p:grpSpPr>
          <a:xfrm>
            <a:off x="-641274" y="5507165"/>
            <a:ext cx="10241948" cy="1067812"/>
            <a:chOff x="356199" y="0"/>
            <a:chExt cx="4013248" cy="418416"/>
          </a:xfrm>
        </p:grpSpPr>
        <p:pic>
          <p:nvPicPr>
            <p:cNvPr id="1583" name="Picture 1582"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199" y="0"/>
              <a:ext cx="418416" cy="418416"/>
            </a:xfrm>
            <a:prstGeom prst="rect">
              <a:avLst/>
            </a:prstGeom>
          </p:spPr>
        </p:pic>
        <p:pic>
          <p:nvPicPr>
            <p:cNvPr id="1584" name="Picture 1583"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876" y="0"/>
              <a:ext cx="418416" cy="418416"/>
            </a:xfrm>
            <a:prstGeom prst="rect">
              <a:avLst/>
            </a:prstGeom>
          </p:spPr>
        </p:pic>
        <p:pic>
          <p:nvPicPr>
            <p:cNvPr id="1585" name="Picture 1584"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553" y="0"/>
              <a:ext cx="418416" cy="418416"/>
            </a:xfrm>
            <a:prstGeom prst="rect">
              <a:avLst/>
            </a:prstGeom>
          </p:spPr>
        </p:pic>
        <p:pic>
          <p:nvPicPr>
            <p:cNvPr id="1586" name="Picture 1585"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0230" y="0"/>
              <a:ext cx="418416" cy="418416"/>
            </a:xfrm>
            <a:prstGeom prst="rect">
              <a:avLst/>
            </a:prstGeom>
          </p:spPr>
        </p:pic>
        <p:pic>
          <p:nvPicPr>
            <p:cNvPr id="1587" name="Picture 1586"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4907" y="0"/>
              <a:ext cx="418416" cy="418416"/>
            </a:xfrm>
            <a:prstGeom prst="rect">
              <a:avLst/>
            </a:prstGeom>
          </p:spPr>
        </p:pic>
        <p:pic>
          <p:nvPicPr>
            <p:cNvPr id="1588" name="Picture 1587"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9584" y="0"/>
              <a:ext cx="418416" cy="418416"/>
            </a:xfrm>
            <a:prstGeom prst="rect">
              <a:avLst/>
            </a:prstGeom>
          </p:spPr>
        </p:pic>
        <p:pic>
          <p:nvPicPr>
            <p:cNvPr id="1589" name="Picture 1588"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4261" y="0"/>
              <a:ext cx="418416" cy="418416"/>
            </a:xfrm>
            <a:prstGeom prst="rect">
              <a:avLst/>
            </a:prstGeom>
          </p:spPr>
        </p:pic>
        <p:pic>
          <p:nvPicPr>
            <p:cNvPr id="1590" name="Picture 1589"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8938" y="0"/>
              <a:ext cx="418416" cy="418416"/>
            </a:xfrm>
            <a:prstGeom prst="rect">
              <a:avLst/>
            </a:prstGeom>
          </p:spPr>
        </p:pic>
        <p:pic>
          <p:nvPicPr>
            <p:cNvPr id="1591" name="Picture 1590"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3615" y="0"/>
              <a:ext cx="418416" cy="418416"/>
            </a:xfrm>
            <a:prstGeom prst="rect">
              <a:avLst/>
            </a:prstGeom>
          </p:spPr>
        </p:pic>
        <p:pic>
          <p:nvPicPr>
            <p:cNvPr id="1592" name="Picture 1591"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8292" y="0"/>
              <a:ext cx="418416" cy="418416"/>
            </a:xfrm>
            <a:prstGeom prst="rect">
              <a:avLst/>
            </a:prstGeom>
          </p:spPr>
        </p:pic>
        <p:pic>
          <p:nvPicPr>
            <p:cNvPr id="1593" name="Picture 1592"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02969" y="0"/>
              <a:ext cx="418416" cy="418416"/>
            </a:xfrm>
            <a:prstGeom prst="rect">
              <a:avLst/>
            </a:prstGeom>
          </p:spPr>
        </p:pic>
        <p:pic>
          <p:nvPicPr>
            <p:cNvPr id="1594" name="Picture 1593"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27646" y="0"/>
              <a:ext cx="418416" cy="418416"/>
            </a:xfrm>
            <a:prstGeom prst="rect">
              <a:avLst/>
            </a:prstGeom>
          </p:spPr>
        </p:pic>
        <p:pic>
          <p:nvPicPr>
            <p:cNvPr id="1595" name="Picture 1594"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2323" y="0"/>
              <a:ext cx="418416" cy="418416"/>
            </a:xfrm>
            <a:prstGeom prst="rect">
              <a:avLst/>
            </a:prstGeom>
          </p:spPr>
        </p:pic>
        <p:pic>
          <p:nvPicPr>
            <p:cNvPr id="1596" name="Picture 1595"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7000" y="0"/>
              <a:ext cx="418416" cy="418416"/>
            </a:xfrm>
            <a:prstGeom prst="rect">
              <a:avLst/>
            </a:prstGeom>
          </p:spPr>
        </p:pic>
        <p:pic>
          <p:nvPicPr>
            <p:cNvPr id="1597" name="Picture 1596"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1677" y="0"/>
              <a:ext cx="418416" cy="418416"/>
            </a:xfrm>
            <a:prstGeom prst="rect">
              <a:avLst/>
            </a:prstGeom>
          </p:spPr>
        </p:pic>
        <p:pic>
          <p:nvPicPr>
            <p:cNvPr id="1598" name="Picture 1597"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6354" y="0"/>
              <a:ext cx="418416" cy="418416"/>
            </a:xfrm>
            <a:prstGeom prst="rect">
              <a:avLst/>
            </a:prstGeom>
          </p:spPr>
        </p:pic>
        <p:pic>
          <p:nvPicPr>
            <p:cNvPr id="1599" name="Picture 1598"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1031" y="0"/>
              <a:ext cx="418416" cy="418416"/>
            </a:xfrm>
            <a:prstGeom prst="rect">
              <a:avLst/>
            </a:prstGeom>
          </p:spPr>
        </p:pic>
      </p:grpSp>
      <p:grpSp>
        <p:nvGrpSpPr>
          <p:cNvPr id="1618" name="Group 1617"/>
          <p:cNvGrpSpPr/>
          <p:nvPr/>
        </p:nvGrpSpPr>
        <p:grpSpPr>
          <a:xfrm>
            <a:off x="-641274" y="6613995"/>
            <a:ext cx="10241948" cy="1067812"/>
            <a:chOff x="356199" y="0"/>
            <a:chExt cx="4013248" cy="418416"/>
          </a:xfrm>
        </p:grpSpPr>
        <p:pic>
          <p:nvPicPr>
            <p:cNvPr id="1619" name="Picture 1618"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199" y="0"/>
              <a:ext cx="418416" cy="418416"/>
            </a:xfrm>
            <a:prstGeom prst="rect">
              <a:avLst/>
            </a:prstGeom>
          </p:spPr>
        </p:pic>
        <p:pic>
          <p:nvPicPr>
            <p:cNvPr id="1620" name="Picture 1619"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876" y="0"/>
              <a:ext cx="418416" cy="418416"/>
            </a:xfrm>
            <a:prstGeom prst="rect">
              <a:avLst/>
            </a:prstGeom>
          </p:spPr>
        </p:pic>
        <p:pic>
          <p:nvPicPr>
            <p:cNvPr id="1621" name="Picture 1620"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553" y="0"/>
              <a:ext cx="418416" cy="418416"/>
            </a:xfrm>
            <a:prstGeom prst="rect">
              <a:avLst/>
            </a:prstGeom>
          </p:spPr>
        </p:pic>
        <p:pic>
          <p:nvPicPr>
            <p:cNvPr id="1622" name="Picture 1621"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0230" y="0"/>
              <a:ext cx="418416" cy="418416"/>
            </a:xfrm>
            <a:prstGeom prst="rect">
              <a:avLst/>
            </a:prstGeom>
          </p:spPr>
        </p:pic>
        <p:pic>
          <p:nvPicPr>
            <p:cNvPr id="1623" name="Picture 1622"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4907" y="0"/>
              <a:ext cx="418416" cy="418416"/>
            </a:xfrm>
            <a:prstGeom prst="rect">
              <a:avLst/>
            </a:prstGeom>
          </p:spPr>
        </p:pic>
        <p:pic>
          <p:nvPicPr>
            <p:cNvPr id="1624" name="Picture 1623"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9584" y="0"/>
              <a:ext cx="418416" cy="418416"/>
            </a:xfrm>
            <a:prstGeom prst="rect">
              <a:avLst/>
            </a:prstGeom>
          </p:spPr>
        </p:pic>
        <p:pic>
          <p:nvPicPr>
            <p:cNvPr id="1625" name="Picture 1624"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4261" y="0"/>
              <a:ext cx="418416" cy="418416"/>
            </a:xfrm>
            <a:prstGeom prst="rect">
              <a:avLst/>
            </a:prstGeom>
          </p:spPr>
        </p:pic>
        <p:pic>
          <p:nvPicPr>
            <p:cNvPr id="1626" name="Picture 1625"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8938" y="0"/>
              <a:ext cx="418416" cy="418416"/>
            </a:xfrm>
            <a:prstGeom prst="rect">
              <a:avLst/>
            </a:prstGeom>
          </p:spPr>
        </p:pic>
        <p:pic>
          <p:nvPicPr>
            <p:cNvPr id="1627" name="Picture 1626"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3615" y="0"/>
              <a:ext cx="418416" cy="418416"/>
            </a:xfrm>
            <a:prstGeom prst="rect">
              <a:avLst/>
            </a:prstGeom>
          </p:spPr>
        </p:pic>
        <p:pic>
          <p:nvPicPr>
            <p:cNvPr id="1628" name="Picture 1627"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8292" y="0"/>
              <a:ext cx="418416" cy="418416"/>
            </a:xfrm>
            <a:prstGeom prst="rect">
              <a:avLst/>
            </a:prstGeom>
          </p:spPr>
        </p:pic>
        <p:pic>
          <p:nvPicPr>
            <p:cNvPr id="1629" name="Picture 1628"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02969" y="0"/>
              <a:ext cx="418416" cy="418416"/>
            </a:xfrm>
            <a:prstGeom prst="rect">
              <a:avLst/>
            </a:prstGeom>
          </p:spPr>
        </p:pic>
        <p:pic>
          <p:nvPicPr>
            <p:cNvPr id="1630" name="Picture 1629"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27646" y="0"/>
              <a:ext cx="418416" cy="418416"/>
            </a:xfrm>
            <a:prstGeom prst="rect">
              <a:avLst/>
            </a:prstGeom>
          </p:spPr>
        </p:pic>
        <p:pic>
          <p:nvPicPr>
            <p:cNvPr id="1631" name="Picture 1630"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2323" y="0"/>
              <a:ext cx="418416" cy="418416"/>
            </a:xfrm>
            <a:prstGeom prst="rect">
              <a:avLst/>
            </a:prstGeom>
          </p:spPr>
        </p:pic>
        <p:pic>
          <p:nvPicPr>
            <p:cNvPr id="1632" name="Picture 1631"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7000" y="0"/>
              <a:ext cx="418416" cy="418416"/>
            </a:xfrm>
            <a:prstGeom prst="rect">
              <a:avLst/>
            </a:prstGeom>
          </p:spPr>
        </p:pic>
        <p:pic>
          <p:nvPicPr>
            <p:cNvPr id="1633" name="Picture 1632"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1677" y="0"/>
              <a:ext cx="418416" cy="418416"/>
            </a:xfrm>
            <a:prstGeom prst="rect">
              <a:avLst/>
            </a:prstGeom>
          </p:spPr>
        </p:pic>
        <p:pic>
          <p:nvPicPr>
            <p:cNvPr id="1634" name="Picture 1633"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6354" y="0"/>
              <a:ext cx="418416" cy="418416"/>
            </a:xfrm>
            <a:prstGeom prst="rect">
              <a:avLst/>
            </a:prstGeom>
          </p:spPr>
        </p:pic>
        <p:pic>
          <p:nvPicPr>
            <p:cNvPr id="1635" name="Picture 1634"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1031" y="0"/>
              <a:ext cx="418416" cy="418416"/>
            </a:xfrm>
            <a:prstGeom prst="rect">
              <a:avLst/>
            </a:prstGeom>
          </p:spPr>
        </p:pic>
      </p:grpSp>
      <p:sp>
        <p:nvSpPr>
          <p:cNvPr id="130" name="Rectangle 129"/>
          <p:cNvSpPr/>
          <p:nvPr/>
        </p:nvSpPr>
        <p:spPr>
          <a:xfrm>
            <a:off x="0" y="0"/>
            <a:ext cx="9144000" cy="6858000"/>
          </a:xfrm>
          <a:prstGeom prst="rect">
            <a:avLst/>
          </a:prstGeom>
          <a:solidFill>
            <a:schemeClr val="tx1">
              <a:alpha val="8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0" tIns="45720" rIns="914400" bIns="45720" numCol="1" spcCol="0" rtlCol="0" fromWordArt="0" anchor="ctr" anchorCtr="0" forceAA="0" compatLnSpc="1">
            <a:prstTxWarp prst="textNoShape">
              <a:avLst/>
            </a:prstTxWarp>
            <a:noAutofit/>
          </a:bodyPr>
          <a:lstStyle/>
          <a:p>
            <a:endParaRPr lang="en-US" sz="2800" dirty="0">
              <a:solidFill>
                <a:prstClr val="white"/>
              </a:solidFill>
              <a:latin typeface="Segoe UI Light"/>
              <a:cs typeface="Segoe UI Light"/>
            </a:endParaRPr>
          </a:p>
        </p:txBody>
      </p:sp>
      <p:sp>
        <p:nvSpPr>
          <p:cNvPr id="131" name="TextBox 130"/>
          <p:cNvSpPr txBox="1"/>
          <p:nvPr/>
        </p:nvSpPr>
        <p:spPr>
          <a:xfrm>
            <a:off x="860189" y="734621"/>
            <a:ext cx="3490609" cy="707886"/>
          </a:xfrm>
          <a:prstGeom prst="rect">
            <a:avLst/>
          </a:prstGeom>
          <a:noFill/>
        </p:spPr>
        <p:txBody>
          <a:bodyPr wrap="none" rtlCol="0">
            <a:spAutoFit/>
          </a:bodyPr>
          <a:lstStyle/>
          <a:p>
            <a:r>
              <a:rPr lang="en-US" sz="4000" dirty="0" smtClean="0">
                <a:solidFill>
                  <a:schemeClr val="bg1"/>
                </a:solidFill>
                <a:latin typeface="Segoe UI Semibold"/>
                <a:cs typeface="Segoe UI Semibold"/>
              </a:rPr>
              <a:t>Study Method</a:t>
            </a:r>
          </a:p>
        </p:txBody>
      </p:sp>
      <p:sp>
        <p:nvSpPr>
          <p:cNvPr id="3" name="TextBox 2"/>
          <p:cNvSpPr txBox="1"/>
          <p:nvPr/>
        </p:nvSpPr>
        <p:spPr>
          <a:xfrm>
            <a:off x="860190" y="1617895"/>
            <a:ext cx="7593718" cy="4832093"/>
          </a:xfrm>
          <a:prstGeom prst="rect">
            <a:avLst/>
          </a:prstGeom>
          <a:noFill/>
        </p:spPr>
        <p:txBody>
          <a:bodyPr wrap="square" rtlCol="0">
            <a:spAutoFit/>
          </a:bodyPr>
          <a:lstStyle/>
          <a:p>
            <a:r>
              <a:rPr lang="en-US" sz="2800" dirty="0">
                <a:solidFill>
                  <a:srgbClr val="FFFFFF"/>
                </a:solidFill>
                <a:latin typeface="Segoe UI Light"/>
                <a:cs typeface="Segoe UI Light"/>
              </a:rPr>
              <a:t>We hired </a:t>
            </a:r>
            <a:r>
              <a:rPr lang="en-US" sz="2800" dirty="0">
                <a:solidFill>
                  <a:srgbClr val="FFFFFF"/>
                </a:solidFill>
                <a:latin typeface="Segoe UI Semibold"/>
                <a:cs typeface="Segoe UI Semibold"/>
              </a:rPr>
              <a:t>185 turkers </a:t>
            </a:r>
            <a:r>
              <a:rPr lang="en-US" sz="2800" dirty="0">
                <a:solidFill>
                  <a:srgbClr val="FFFFFF"/>
                </a:solidFill>
                <a:latin typeface="Segoe UI Light"/>
                <a:cs typeface="Segoe UI Light"/>
              </a:rPr>
              <a:t>in </a:t>
            </a:r>
            <a:r>
              <a:rPr lang="en-US" sz="2800" dirty="0" smtClean="0">
                <a:solidFill>
                  <a:srgbClr val="FFFFFF"/>
                </a:solidFill>
                <a:latin typeface="Segoe UI Light"/>
                <a:cs typeface="Segoe UI Light"/>
              </a:rPr>
              <a:t>total from AMT</a:t>
            </a:r>
            <a:endParaRPr lang="en-US" sz="2800" dirty="0">
              <a:solidFill>
                <a:srgbClr val="FFFFFF"/>
              </a:solidFill>
              <a:latin typeface="Segoe UI Light"/>
              <a:cs typeface="Segoe UI Light"/>
            </a:endParaRPr>
          </a:p>
          <a:p>
            <a:endParaRPr lang="en-US" sz="2800" dirty="0" smtClean="0">
              <a:solidFill>
                <a:srgbClr val="FFFFFF"/>
              </a:solidFill>
              <a:latin typeface="Segoe UI Light"/>
              <a:cs typeface="Segoe UI Light"/>
            </a:endParaRPr>
          </a:p>
          <a:p>
            <a:r>
              <a:rPr lang="en-US" sz="2800" dirty="0" smtClean="0">
                <a:solidFill>
                  <a:srgbClr val="FFFFFF"/>
                </a:solidFill>
                <a:latin typeface="Segoe UI Light"/>
                <a:cs typeface="Segoe UI Light"/>
              </a:rPr>
              <a:t>We </a:t>
            </a:r>
            <a:r>
              <a:rPr lang="en-US" sz="2800" dirty="0">
                <a:solidFill>
                  <a:srgbClr val="FFFFFF"/>
                </a:solidFill>
                <a:latin typeface="Segoe UI Light"/>
                <a:cs typeface="Segoe UI Light"/>
              </a:rPr>
              <a:t>batched </a:t>
            </a:r>
            <a:r>
              <a:rPr lang="en-US" sz="2800" dirty="0">
                <a:solidFill>
                  <a:srgbClr val="FFFFFF"/>
                </a:solidFill>
                <a:latin typeface="Segoe UI Semibold"/>
                <a:cs typeface="Segoe UI Semibold"/>
              </a:rPr>
              <a:t>1-10 image labeling task </a:t>
            </a:r>
            <a:r>
              <a:rPr lang="en-US" sz="2800" dirty="0">
                <a:solidFill>
                  <a:srgbClr val="FFFFFF"/>
                </a:solidFill>
                <a:latin typeface="Segoe UI Light"/>
                <a:cs typeface="Segoe UI Light"/>
              </a:rPr>
              <a:t>into 1 HIT and paid </a:t>
            </a:r>
            <a:r>
              <a:rPr lang="en-US" sz="2800" dirty="0">
                <a:solidFill>
                  <a:srgbClr val="FFFFFF"/>
                </a:solidFill>
                <a:latin typeface="Segoe UI Semibold"/>
                <a:cs typeface="Segoe UI Semibold"/>
              </a:rPr>
              <a:t>$0.01-0.05 per </a:t>
            </a:r>
            <a:r>
              <a:rPr lang="en-US" sz="2800" dirty="0" smtClean="0">
                <a:solidFill>
                  <a:srgbClr val="FFFFFF"/>
                </a:solidFill>
                <a:latin typeface="Segoe UI Semibold"/>
                <a:cs typeface="Segoe UI Semibold"/>
              </a:rPr>
              <a:t>HIT</a:t>
            </a:r>
            <a:endParaRPr lang="en-US" sz="2800" dirty="0">
              <a:solidFill>
                <a:srgbClr val="FFFFFF"/>
              </a:solidFill>
              <a:latin typeface="Segoe UI Light"/>
              <a:cs typeface="Segoe UI Light"/>
            </a:endParaRPr>
          </a:p>
          <a:p>
            <a:endParaRPr lang="en-US" sz="2800" dirty="0" smtClean="0">
              <a:solidFill>
                <a:srgbClr val="FFFFFF"/>
              </a:solidFill>
              <a:latin typeface="Segoe UI Light"/>
              <a:cs typeface="Segoe UI Light"/>
            </a:endParaRPr>
          </a:p>
          <a:p>
            <a:r>
              <a:rPr lang="en-US" sz="2800" dirty="0" smtClean="0">
                <a:solidFill>
                  <a:srgbClr val="FFFFFF"/>
                </a:solidFill>
                <a:latin typeface="Segoe UI Light"/>
                <a:cs typeface="Segoe UI Light"/>
              </a:rPr>
              <a:t>We asked turkers to watch 3 min. </a:t>
            </a:r>
            <a:r>
              <a:rPr lang="en-US" sz="2800" dirty="0" smtClean="0">
                <a:solidFill>
                  <a:srgbClr val="FFFFFF"/>
                </a:solidFill>
                <a:latin typeface="Segoe UI Semibold"/>
                <a:cs typeface="Segoe UI Semibold"/>
              </a:rPr>
              <a:t>tutorial video</a:t>
            </a:r>
            <a:r>
              <a:rPr lang="en-US" sz="2800" dirty="0" smtClean="0">
                <a:solidFill>
                  <a:srgbClr val="FFFFFF"/>
                </a:solidFill>
                <a:latin typeface="Segoe UI Light"/>
                <a:cs typeface="Segoe UI Light"/>
              </a:rPr>
              <a:t>. Task showed up after they finished watching first half</a:t>
            </a:r>
          </a:p>
          <a:p>
            <a:endParaRPr lang="en-US" sz="2800" dirty="0">
              <a:solidFill>
                <a:srgbClr val="FFFFFF"/>
              </a:solidFill>
              <a:latin typeface="Segoe UI Semibold"/>
              <a:cs typeface="Segoe UI Semibold"/>
            </a:endParaRPr>
          </a:p>
          <a:p>
            <a:r>
              <a:rPr lang="en-US" sz="2800" dirty="0" smtClean="0">
                <a:solidFill>
                  <a:srgbClr val="FFFFFF"/>
                </a:solidFill>
                <a:latin typeface="Segoe UI Light"/>
                <a:cs typeface="Segoe UI Light"/>
              </a:rPr>
              <a:t>Dropped </a:t>
            </a:r>
            <a:r>
              <a:rPr lang="en-US" sz="2800" dirty="0" smtClean="0">
                <a:solidFill>
                  <a:srgbClr val="FFFFFF"/>
                </a:solidFill>
                <a:latin typeface="Segoe UI Semibold"/>
                <a:cs typeface="Segoe UI Semibold"/>
              </a:rPr>
              <a:t>Other </a:t>
            </a:r>
            <a:r>
              <a:rPr lang="en-US" sz="2800" dirty="0" smtClean="0">
                <a:solidFill>
                  <a:srgbClr val="FFFFFF"/>
                </a:solidFill>
                <a:latin typeface="Segoe UI Light"/>
                <a:cs typeface="Segoe UI Light"/>
              </a:rPr>
              <a:t>because it was &lt; 0.6% of the entire label</a:t>
            </a:r>
            <a:endParaRPr lang="en-US" sz="2800" dirty="0">
              <a:solidFill>
                <a:srgbClr val="FFFFFF"/>
              </a:solidFill>
              <a:latin typeface="Segoe UI Light"/>
              <a:cs typeface="Segoe UI Light"/>
            </a:endParaRPr>
          </a:p>
        </p:txBody>
      </p:sp>
    </p:spTree>
    <p:extLst>
      <p:ext uri="{BB962C8B-B14F-4D97-AF65-F5344CB8AC3E}">
        <p14:creationId xmlns:p14="http://schemas.microsoft.com/office/powerpoint/2010/main" val="299914498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0" y="-1773908"/>
            <a:ext cx="9144000" cy="8510250"/>
            <a:chOff x="0" y="-1430578"/>
            <a:chExt cx="9144000" cy="8510250"/>
          </a:xfrm>
        </p:grpSpPr>
        <p:grpSp>
          <p:nvGrpSpPr>
            <p:cNvPr id="4" name="Group 3"/>
            <p:cNvGrpSpPr/>
            <p:nvPr/>
          </p:nvGrpSpPr>
          <p:grpSpPr>
            <a:xfrm>
              <a:off x="0" y="-1430578"/>
              <a:ext cx="9144000" cy="6858000"/>
              <a:chOff x="0" y="-1430578"/>
              <a:chExt cx="9144000" cy="6858000"/>
            </a:xfrm>
          </p:grpSpPr>
          <p:pic>
            <p:nvPicPr>
              <p:cNvPr id="6" name="Picture 5" descr="Amazon_Mechanical_Turk.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430578"/>
                <a:ext cx="9144000" cy="6858000"/>
              </a:xfrm>
              <a:prstGeom prst="rect">
                <a:avLst/>
              </a:prstGeom>
            </p:spPr>
          </p:pic>
          <p:sp>
            <p:nvSpPr>
              <p:cNvPr id="7" name="Rectangle 6"/>
              <p:cNvSpPr/>
              <p:nvPr/>
            </p:nvSpPr>
            <p:spPr>
              <a:xfrm>
                <a:off x="292388" y="1017974"/>
                <a:ext cx="2412207" cy="118773"/>
              </a:xfrm>
              <a:prstGeom prst="rect">
                <a:avLst/>
              </a:prstGeom>
              <a:solidFill>
                <a:srgbClr val="BFD5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ectangle 7"/>
              <p:cNvSpPr/>
              <p:nvPr/>
            </p:nvSpPr>
            <p:spPr>
              <a:xfrm>
                <a:off x="910782" y="1165546"/>
                <a:ext cx="1310481" cy="98306"/>
              </a:xfrm>
              <a:prstGeom prst="rect">
                <a:avLst/>
              </a:prstGeom>
              <a:solidFill>
                <a:srgbClr val="EDF4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800" dirty="0">
                  <a:solidFill>
                    <a:schemeClr val="tx1">
                      <a:lumMod val="75000"/>
                      <a:lumOff val="25000"/>
                    </a:schemeClr>
                  </a:solidFill>
                  <a:latin typeface="Segoe UI Light"/>
                  <a:cs typeface="Segoe UI Light"/>
                </a:endParaRPr>
              </a:p>
            </p:txBody>
          </p:sp>
        </p:grpSp>
        <p:pic>
          <p:nvPicPr>
            <p:cNvPr id="5" name="Picture 4" descr="Amazon_Mechanical_Turk.png"/>
            <p:cNvPicPr>
              <a:picLocks noChangeAspect="1"/>
            </p:cNvPicPr>
            <p:nvPr/>
          </p:nvPicPr>
          <p:blipFill rotWithShape="1">
            <a:blip r:embed="rId5">
              <a:extLst>
                <a:ext uri="{28A0092B-C50C-407E-A947-70E740481C1C}">
                  <a14:useLocalDpi xmlns:a14="http://schemas.microsoft.com/office/drawing/2010/main" val="0"/>
                </a:ext>
              </a:extLst>
            </a:blip>
            <a:srcRect t="72474"/>
            <a:stretch/>
          </p:blipFill>
          <p:spPr>
            <a:xfrm>
              <a:off x="0" y="5191941"/>
              <a:ext cx="9144000" cy="1887731"/>
            </a:xfrm>
            <a:prstGeom prst="rect">
              <a:avLst/>
            </a:prstGeom>
          </p:spPr>
        </p:pic>
      </p:grpSp>
      <p:grpSp>
        <p:nvGrpSpPr>
          <p:cNvPr id="10" name="Group 9"/>
          <p:cNvGrpSpPr/>
          <p:nvPr/>
        </p:nvGrpSpPr>
        <p:grpSpPr>
          <a:xfrm>
            <a:off x="0" y="1531139"/>
            <a:ext cx="9144000" cy="6061698"/>
            <a:chOff x="0" y="1017974"/>
            <a:chExt cx="9144000" cy="6061698"/>
          </a:xfrm>
        </p:grpSpPr>
        <p:grpSp>
          <p:nvGrpSpPr>
            <p:cNvPr id="11" name="Group 10"/>
            <p:cNvGrpSpPr/>
            <p:nvPr/>
          </p:nvGrpSpPr>
          <p:grpSpPr>
            <a:xfrm>
              <a:off x="0" y="1017974"/>
              <a:ext cx="9144000" cy="3320796"/>
              <a:chOff x="0" y="1017974"/>
              <a:chExt cx="9144000" cy="3320796"/>
            </a:xfrm>
          </p:grpSpPr>
          <p:pic>
            <p:nvPicPr>
              <p:cNvPr id="13" name="Picture 12" descr="Amazon_Mechanical_Turk.png"/>
              <p:cNvPicPr>
                <a:picLocks noChangeAspect="1"/>
              </p:cNvPicPr>
              <p:nvPr/>
            </p:nvPicPr>
            <p:blipFill rotWithShape="1">
              <a:blip r:embed="rId5">
                <a:extLst>
                  <a:ext uri="{28A0092B-C50C-407E-A947-70E740481C1C}">
                    <a14:useLocalDpi xmlns:a14="http://schemas.microsoft.com/office/drawing/2010/main" val="0"/>
                  </a:ext>
                </a:extLst>
              </a:blip>
              <a:srcRect t="47425" b="16277"/>
              <a:stretch/>
            </p:blipFill>
            <p:spPr>
              <a:xfrm>
                <a:off x="0" y="1849429"/>
                <a:ext cx="9144000" cy="2489341"/>
              </a:xfrm>
              <a:prstGeom prst="rect">
                <a:avLst/>
              </a:prstGeom>
            </p:spPr>
          </p:pic>
          <p:sp>
            <p:nvSpPr>
              <p:cNvPr id="14" name="Rectangle 13"/>
              <p:cNvSpPr/>
              <p:nvPr/>
            </p:nvSpPr>
            <p:spPr>
              <a:xfrm>
                <a:off x="292388" y="1017974"/>
                <a:ext cx="2412207" cy="118773"/>
              </a:xfrm>
              <a:prstGeom prst="rect">
                <a:avLst/>
              </a:prstGeom>
              <a:solidFill>
                <a:srgbClr val="BFD5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Rectangle 14"/>
              <p:cNvSpPr/>
              <p:nvPr/>
            </p:nvSpPr>
            <p:spPr>
              <a:xfrm>
                <a:off x="910782" y="1165546"/>
                <a:ext cx="1310481" cy="98306"/>
              </a:xfrm>
              <a:prstGeom prst="rect">
                <a:avLst/>
              </a:prstGeom>
              <a:solidFill>
                <a:srgbClr val="EDF4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800" dirty="0">
                  <a:solidFill>
                    <a:schemeClr val="tx1">
                      <a:lumMod val="75000"/>
                      <a:lumOff val="25000"/>
                    </a:schemeClr>
                  </a:solidFill>
                  <a:latin typeface="Segoe UI Light"/>
                  <a:cs typeface="Segoe UI Light"/>
                </a:endParaRPr>
              </a:p>
            </p:txBody>
          </p:sp>
        </p:grpSp>
        <p:pic>
          <p:nvPicPr>
            <p:cNvPr id="12" name="Picture 11" descr="Amazon_Mechanical_Turk.png"/>
            <p:cNvPicPr>
              <a:picLocks noChangeAspect="1"/>
            </p:cNvPicPr>
            <p:nvPr/>
          </p:nvPicPr>
          <p:blipFill rotWithShape="1">
            <a:blip r:embed="rId5">
              <a:extLst>
                <a:ext uri="{28A0092B-C50C-407E-A947-70E740481C1C}">
                  <a14:useLocalDpi xmlns:a14="http://schemas.microsoft.com/office/drawing/2010/main" val="0"/>
                </a:ext>
              </a:extLst>
            </a:blip>
            <a:srcRect t="72474"/>
            <a:stretch/>
          </p:blipFill>
          <p:spPr>
            <a:xfrm>
              <a:off x="0" y="5191941"/>
              <a:ext cx="9144000" cy="1887731"/>
            </a:xfrm>
            <a:prstGeom prst="rect">
              <a:avLst/>
            </a:prstGeom>
          </p:spPr>
        </p:pic>
      </p:grpSp>
      <p:pic>
        <p:nvPicPr>
          <p:cNvPr id="17" name="LabelingInterface_Consecutive3Problems_v2.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6"/>
          <a:srcRect l="23819" t="12980" r="23682" b="21068"/>
          <a:stretch/>
        </p:blipFill>
        <p:spPr>
          <a:xfrm>
            <a:off x="193268" y="1277060"/>
            <a:ext cx="8586629" cy="6067591"/>
          </a:xfrm>
          <a:prstGeom prst="rect">
            <a:avLst/>
          </a:prstGeom>
        </p:spPr>
      </p:pic>
      <p:sp>
        <p:nvSpPr>
          <p:cNvPr id="18" name="TextBox 17"/>
          <p:cNvSpPr txBox="1"/>
          <p:nvPr/>
        </p:nvSpPr>
        <p:spPr>
          <a:xfrm>
            <a:off x="216937" y="603015"/>
            <a:ext cx="4563719" cy="215444"/>
          </a:xfrm>
          <a:prstGeom prst="rect">
            <a:avLst/>
          </a:prstGeom>
          <a:noFill/>
        </p:spPr>
        <p:txBody>
          <a:bodyPr wrap="none" rtlCol="0">
            <a:spAutoFit/>
          </a:bodyPr>
          <a:lstStyle/>
          <a:p>
            <a:r>
              <a:rPr lang="en-US" sz="800" dirty="0">
                <a:cs typeface="Calibri"/>
              </a:rPr>
              <a:t>University of Maryland: Help make our sidewalks more accessible for wheelchair users with Google Maps</a:t>
            </a:r>
            <a:endParaRPr lang="en-US" sz="800" dirty="0" smtClean="0">
              <a:latin typeface="Calibri"/>
              <a:cs typeface="Calibri"/>
            </a:endParaRPr>
          </a:p>
        </p:txBody>
      </p:sp>
      <p:sp>
        <p:nvSpPr>
          <p:cNvPr id="19" name="TextBox 18"/>
          <p:cNvSpPr txBox="1"/>
          <p:nvPr/>
        </p:nvSpPr>
        <p:spPr>
          <a:xfrm>
            <a:off x="824898" y="747527"/>
            <a:ext cx="686606" cy="215444"/>
          </a:xfrm>
          <a:prstGeom prst="rect">
            <a:avLst/>
          </a:prstGeom>
          <a:noFill/>
        </p:spPr>
        <p:txBody>
          <a:bodyPr wrap="none" rtlCol="0">
            <a:spAutoFit/>
          </a:bodyPr>
          <a:lstStyle/>
          <a:p>
            <a:r>
              <a:rPr lang="en-US" sz="800" dirty="0" smtClean="0">
                <a:latin typeface="Calibri"/>
                <a:cs typeface="Calibri"/>
              </a:rPr>
              <a:t>Kotaro Hara</a:t>
            </a:r>
          </a:p>
        </p:txBody>
      </p:sp>
      <p:sp>
        <p:nvSpPr>
          <p:cNvPr id="22" name="Rectangle 21"/>
          <p:cNvSpPr/>
          <p:nvPr/>
        </p:nvSpPr>
        <p:spPr>
          <a:xfrm>
            <a:off x="70992" y="55219"/>
            <a:ext cx="2150272" cy="354979"/>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latin typeface="Segoe UI Light"/>
              <a:cs typeface="Segoe UI Light"/>
            </a:endParaRPr>
          </a:p>
        </p:txBody>
      </p:sp>
      <p:sp>
        <p:nvSpPr>
          <p:cNvPr id="23" name="TextBox 22"/>
          <p:cNvSpPr txBox="1"/>
          <p:nvPr/>
        </p:nvSpPr>
        <p:spPr>
          <a:xfrm>
            <a:off x="0" y="1004"/>
            <a:ext cx="1584037" cy="246221"/>
          </a:xfrm>
          <a:prstGeom prst="rect">
            <a:avLst/>
          </a:prstGeom>
          <a:noFill/>
        </p:spPr>
        <p:txBody>
          <a:bodyPr wrap="none" rtlCol="0">
            <a:spAutoFit/>
          </a:bodyPr>
          <a:lstStyle/>
          <a:p>
            <a:r>
              <a:rPr lang="en-US" sz="1000" b="1" dirty="0" smtClean="0">
                <a:solidFill>
                  <a:schemeClr val="accent6">
                    <a:lumMod val="75000"/>
                  </a:schemeClr>
                </a:solidFill>
                <a:latin typeface="Calibri"/>
                <a:cs typeface="Calibri"/>
              </a:rPr>
              <a:t>Timer: 00:07:00 of 3 hours</a:t>
            </a:r>
          </a:p>
        </p:txBody>
      </p:sp>
      <p:sp>
        <p:nvSpPr>
          <p:cNvPr id="24" name="Rectangle 23"/>
          <p:cNvSpPr/>
          <p:nvPr/>
        </p:nvSpPr>
        <p:spPr>
          <a:xfrm>
            <a:off x="8203373" y="822216"/>
            <a:ext cx="576524" cy="140755"/>
          </a:xfrm>
          <a:prstGeom prst="rect">
            <a:avLst/>
          </a:prstGeom>
          <a:solidFill>
            <a:srgbClr val="EDF4F8"/>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latin typeface="Segoe UI Light"/>
              <a:cs typeface="Segoe UI Light"/>
            </a:endParaRPr>
          </a:p>
        </p:txBody>
      </p:sp>
      <p:sp>
        <p:nvSpPr>
          <p:cNvPr id="25" name="Rectangle 24"/>
          <p:cNvSpPr/>
          <p:nvPr/>
        </p:nvSpPr>
        <p:spPr>
          <a:xfrm>
            <a:off x="7188370" y="809193"/>
            <a:ext cx="478628" cy="140755"/>
          </a:xfrm>
          <a:prstGeom prst="rect">
            <a:avLst/>
          </a:prstGeom>
          <a:solidFill>
            <a:srgbClr val="EDF4F8"/>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latin typeface="Segoe UI Light"/>
              <a:cs typeface="Segoe UI Light"/>
            </a:endParaRPr>
          </a:p>
        </p:txBody>
      </p:sp>
      <p:sp>
        <p:nvSpPr>
          <p:cNvPr id="26" name="TextBox 25"/>
          <p:cNvSpPr txBox="1"/>
          <p:nvPr/>
        </p:nvSpPr>
        <p:spPr>
          <a:xfrm>
            <a:off x="7114056" y="750492"/>
            <a:ext cx="288661" cy="215444"/>
          </a:xfrm>
          <a:prstGeom prst="rect">
            <a:avLst/>
          </a:prstGeom>
          <a:noFill/>
        </p:spPr>
        <p:txBody>
          <a:bodyPr wrap="none" rtlCol="0">
            <a:spAutoFit/>
          </a:bodyPr>
          <a:lstStyle/>
          <a:p>
            <a:r>
              <a:rPr lang="en-US" sz="800" dirty="0" smtClean="0">
                <a:latin typeface="Calibri"/>
                <a:cs typeface="Calibri"/>
              </a:rPr>
              <a:t>10</a:t>
            </a:r>
          </a:p>
        </p:txBody>
      </p:sp>
      <p:sp>
        <p:nvSpPr>
          <p:cNvPr id="27" name="TextBox 26"/>
          <p:cNvSpPr txBox="1"/>
          <p:nvPr/>
        </p:nvSpPr>
        <p:spPr>
          <a:xfrm>
            <a:off x="8124493" y="739639"/>
            <a:ext cx="497652" cy="215444"/>
          </a:xfrm>
          <a:prstGeom prst="rect">
            <a:avLst/>
          </a:prstGeom>
          <a:noFill/>
        </p:spPr>
        <p:txBody>
          <a:bodyPr wrap="none" rtlCol="0">
            <a:spAutoFit/>
          </a:bodyPr>
          <a:lstStyle/>
          <a:p>
            <a:r>
              <a:rPr lang="en-US" sz="800" dirty="0" smtClean="0">
                <a:latin typeface="Calibri"/>
                <a:cs typeface="Calibri"/>
              </a:rPr>
              <a:t>3 hours</a:t>
            </a:r>
          </a:p>
        </p:txBody>
      </p:sp>
      <p:sp>
        <p:nvSpPr>
          <p:cNvPr id="9" name="Rectangle 8"/>
          <p:cNvSpPr/>
          <p:nvPr/>
        </p:nvSpPr>
        <p:spPr>
          <a:xfrm>
            <a:off x="9590460" y="2940653"/>
            <a:ext cx="3703331" cy="2904954"/>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Cut this video by ½ or so.</a:t>
            </a:r>
            <a:endParaRPr lang="en-US" dirty="0"/>
          </a:p>
        </p:txBody>
      </p:sp>
    </p:spTree>
    <p:extLst>
      <p:ext uri="{BB962C8B-B14F-4D97-AF65-F5344CB8AC3E}">
        <p14:creationId xmlns:p14="http://schemas.microsoft.com/office/powerpoint/2010/main" val="10002574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994"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7"/>
                </p:tgtEl>
              </p:cMediaNode>
            </p:video>
            <p:seq concurrent="1" nextAc="seek">
              <p:cTn id="8" restart="whenNotActive" fill="hold" evtFilter="cancelBubble" nodeType="interactiveSeq">
                <p:stCondLst>
                  <p:cond evt="onClick" delay="0">
                    <p:tgtEl>
                      <p:spTgt spid="1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7"/>
                                        </p:tgtEl>
                                      </p:cBhvr>
                                    </p:cmd>
                                  </p:childTnLst>
                                </p:cTn>
                              </p:par>
                            </p:childTnLst>
                          </p:cTn>
                        </p:par>
                      </p:childTnLst>
                    </p:cTn>
                  </p:par>
                </p:childTnLst>
              </p:cTn>
              <p:nextCondLst>
                <p:cond evt="onClick" delay="0">
                  <p:tgtEl>
                    <p:spTgt spid="17"/>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Walking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2382417" y="3108279"/>
            <a:ext cx="524863" cy="886635"/>
          </a:xfrm>
          <a:prstGeom prst="rect">
            <a:avLst/>
          </a:prstGeom>
        </p:spPr>
      </p:pic>
      <p:pic>
        <p:nvPicPr>
          <p:cNvPr id="7" name="Picture 6"/>
          <p:cNvPicPr>
            <a:picLocks noChangeAspect="1"/>
          </p:cNvPicPr>
          <p:nvPr/>
        </p:nvPicPr>
        <p:blipFill>
          <a:blip r:embed="rId4"/>
          <a:stretch>
            <a:fillRect/>
          </a:stretch>
        </p:blipFill>
        <p:spPr>
          <a:xfrm flipH="1">
            <a:off x="4806744" y="3255263"/>
            <a:ext cx="647815" cy="739651"/>
          </a:xfrm>
          <a:prstGeom prst="rect">
            <a:avLst/>
          </a:prstGeom>
        </p:spPr>
      </p:pic>
      <p:grpSp>
        <p:nvGrpSpPr>
          <p:cNvPr id="10" name="Group 9"/>
          <p:cNvGrpSpPr/>
          <p:nvPr/>
        </p:nvGrpSpPr>
        <p:grpSpPr>
          <a:xfrm>
            <a:off x="-10475655" y="3188986"/>
            <a:ext cx="22907935" cy="1059211"/>
            <a:chOff x="-602784" y="3188986"/>
            <a:chExt cx="22907935" cy="1059211"/>
          </a:xfrm>
        </p:grpSpPr>
        <p:grpSp>
          <p:nvGrpSpPr>
            <p:cNvPr id="23" name="Group 22"/>
            <p:cNvGrpSpPr/>
            <p:nvPr/>
          </p:nvGrpSpPr>
          <p:grpSpPr>
            <a:xfrm>
              <a:off x="-602784" y="3188986"/>
              <a:ext cx="22907935" cy="1059211"/>
              <a:chOff x="-3272250" y="3268993"/>
              <a:chExt cx="22907935" cy="1059211"/>
            </a:xfrm>
          </p:grpSpPr>
          <p:grpSp>
            <p:nvGrpSpPr>
              <p:cNvPr id="12" name="Group 11"/>
              <p:cNvGrpSpPr/>
              <p:nvPr/>
            </p:nvGrpSpPr>
            <p:grpSpPr>
              <a:xfrm>
                <a:off x="-3272250" y="3268993"/>
                <a:ext cx="16572399" cy="853322"/>
                <a:chOff x="4318935" y="3325015"/>
                <a:chExt cx="19091337" cy="853322"/>
              </a:xfrm>
            </p:grpSpPr>
            <p:cxnSp>
              <p:nvCxnSpPr>
                <p:cNvPr id="3" name="Straight Connector 2"/>
                <p:cNvCxnSpPr/>
                <p:nvPr/>
              </p:nvCxnSpPr>
              <p:spPr>
                <a:xfrm flipV="1">
                  <a:off x="4318935" y="4133297"/>
                  <a:ext cx="19091337" cy="23516"/>
                </a:xfrm>
                <a:prstGeom prst="line">
                  <a:avLst/>
                </a:prstGeom>
                <a:ln w="57150" cmpd="sng">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9" name="Picture 8"/>
                <p:cNvPicPr>
                  <a:picLocks noChangeAspect="1"/>
                </p:cNvPicPr>
                <p:nvPr/>
              </p:nvPicPr>
              <p:blipFill>
                <a:blip r:embed="rId5"/>
                <a:stretch>
                  <a:fillRect/>
                </a:stretch>
              </p:blipFill>
              <p:spPr>
                <a:xfrm>
                  <a:off x="6394166" y="3325015"/>
                  <a:ext cx="853321" cy="853322"/>
                </a:xfrm>
                <a:prstGeom prst="rect">
                  <a:avLst/>
                </a:prstGeom>
              </p:spPr>
            </p:pic>
          </p:grpSp>
          <p:cxnSp>
            <p:nvCxnSpPr>
              <p:cNvPr id="15" name="Straight Connector 14"/>
              <p:cNvCxnSpPr/>
              <p:nvPr/>
            </p:nvCxnSpPr>
            <p:spPr>
              <a:xfrm flipV="1">
                <a:off x="13300149" y="4052349"/>
                <a:ext cx="0" cy="275855"/>
              </a:xfrm>
              <a:prstGeom prst="line">
                <a:avLst/>
              </a:prstGeom>
              <a:ln w="5715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13277808" y="4297569"/>
                <a:ext cx="6357877" cy="0"/>
              </a:xfrm>
              <a:prstGeom prst="line">
                <a:avLst/>
              </a:prstGeom>
              <a:ln w="5715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43" name="Group 42"/>
            <p:cNvGrpSpPr/>
            <p:nvPr/>
          </p:nvGrpSpPr>
          <p:grpSpPr>
            <a:xfrm>
              <a:off x="7541979" y="3905700"/>
              <a:ext cx="124168" cy="85700"/>
              <a:chOff x="1915529" y="4910604"/>
              <a:chExt cx="124168" cy="85700"/>
            </a:xfrm>
          </p:grpSpPr>
          <p:cxnSp>
            <p:nvCxnSpPr>
              <p:cNvPr id="48" name="Straight Connector 47"/>
              <p:cNvCxnSpPr/>
              <p:nvPr/>
            </p:nvCxnSpPr>
            <p:spPr>
              <a:xfrm>
                <a:off x="1915529" y="4942271"/>
                <a:ext cx="35700" cy="51672"/>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p:nvCxnSpPr>
            <p:spPr>
              <a:xfrm flipH="1">
                <a:off x="2015935" y="4937271"/>
                <a:ext cx="23762" cy="57686"/>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p:nvCxnSpPr>
            <p:spPr>
              <a:xfrm flipH="1">
                <a:off x="1981485" y="4910604"/>
                <a:ext cx="1412" cy="85700"/>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44" name="Group 43"/>
            <p:cNvGrpSpPr/>
            <p:nvPr/>
          </p:nvGrpSpPr>
          <p:grpSpPr>
            <a:xfrm>
              <a:off x="11094679" y="3894849"/>
              <a:ext cx="124168" cy="85700"/>
              <a:chOff x="1915529" y="4910604"/>
              <a:chExt cx="124168" cy="85700"/>
            </a:xfrm>
          </p:grpSpPr>
          <p:cxnSp>
            <p:nvCxnSpPr>
              <p:cNvPr id="45" name="Straight Connector 44"/>
              <p:cNvCxnSpPr/>
              <p:nvPr/>
            </p:nvCxnSpPr>
            <p:spPr>
              <a:xfrm>
                <a:off x="1915529" y="4942271"/>
                <a:ext cx="35700" cy="51672"/>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flipH="1">
                <a:off x="2015935" y="4937271"/>
                <a:ext cx="23762" cy="57686"/>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7" name="Straight Connector 46"/>
              <p:cNvCxnSpPr/>
              <p:nvPr/>
            </p:nvCxnSpPr>
            <p:spPr>
              <a:xfrm flipH="1">
                <a:off x="1981485" y="4910604"/>
                <a:ext cx="1412" cy="85700"/>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grpSp>
        <p:nvGrpSpPr>
          <p:cNvPr id="62" name="Group 61"/>
          <p:cNvGrpSpPr/>
          <p:nvPr/>
        </p:nvGrpSpPr>
        <p:grpSpPr>
          <a:xfrm>
            <a:off x="5499018" y="329448"/>
            <a:ext cx="2626218" cy="3642894"/>
            <a:chOff x="5403482" y="261208"/>
            <a:chExt cx="2626218" cy="3642894"/>
          </a:xfrm>
        </p:grpSpPr>
        <p:grpSp>
          <p:nvGrpSpPr>
            <p:cNvPr id="6" name="Group 5"/>
            <p:cNvGrpSpPr/>
            <p:nvPr/>
          </p:nvGrpSpPr>
          <p:grpSpPr>
            <a:xfrm>
              <a:off x="5403482" y="261208"/>
              <a:ext cx="2154716" cy="3642894"/>
              <a:chOff x="4108096" y="414416"/>
              <a:chExt cx="3297170" cy="5574393"/>
            </a:xfrm>
          </p:grpSpPr>
          <p:cxnSp>
            <p:nvCxnSpPr>
              <p:cNvPr id="40" name="Straight Connector 39"/>
              <p:cNvCxnSpPr/>
              <p:nvPr/>
            </p:nvCxnSpPr>
            <p:spPr>
              <a:xfrm flipH="1">
                <a:off x="5153872" y="4401161"/>
                <a:ext cx="752105" cy="1587648"/>
              </a:xfrm>
              <a:prstGeom prst="line">
                <a:avLst/>
              </a:prstGeom>
              <a:ln w="38100" cmpd="sng">
                <a:solidFill>
                  <a:srgbClr val="CA2525"/>
                </a:solidFill>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pic>
            <p:nvPicPr>
              <p:cNvPr id="2" name="Picture 1" descr="showimage.jpg"/>
              <p:cNvPicPr>
                <a:picLocks noChangeAspect="1"/>
              </p:cNvPicPr>
              <p:nvPr/>
            </p:nvPicPr>
            <p:blipFill rotWithShape="1">
              <a:blip r:embed="rId6">
                <a:extLst>
                  <a:ext uri="{28A0092B-C50C-407E-A947-70E740481C1C}">
                    <a14:useLocalDpi xmlns:a14="http://schemas.microsoft.com/office/drawing/2010/main" val="0"/>
                  </a:ext>
                </a:extLst>
              </a:blip>
              <a:srcRect t="19264"/>
              <a:stretch/>
            </p:blipFill>
            <p:spPr>
              <a:xfrm rot="21351588">
                <a:off x="4108096" y="414416"/>
                <a:ext cx="3297170" cy="397702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grpSp>
        <p:sp>
          <p:nvSpPr>
            <p:cNvPr id="14" name="TextBox 13"/>
            <p:cNvSpPr txBox="1"/>
            <p:nvPr/>
          </p:nvSpPr>
          <p:spPr>
            <a:xfrm rot="21333631">
              <a:off x="6432912" y="3138817"/>
              <a:ext cx="1596788" cy="369332"/>
            </a:xfrm>
            <a:prstGeom prst="rect">
              <a:avLst/>
            </a:prstGeom>
            <a:noFill/>
          </p:spPr>
          <p:txBody>
            <a:bodyPr wrap="square" rtlCol="0">
              <a:spAutoFit/>
            </a:bodyPr>
            <a:lstStyle/>
            <a:p>
              <a:r>
                <a:rPr lang="en-US" dirty="0" smtClean="0">
                  <a:solidFill>
                    <a:srgbClr val="CA2525"/>
                  </a:solidFill>
                  <a:latin typeface="Segoe UI Light" pitchFamily="34" charset="0"/>
                </a:rPr>
                <a:t>No curb ramp!</a:t>
              </a:r>
              <a:endParaRPr lang="en-US" dirty="0">
                <a:solidFill>
                  <a:srgbClr val="CA2525"/>
                </a:solidFill>
                <a:latin typeface="Segoe UI Light" pitchFamily="34" charset="0"/>
              </a:endParaRPr>
            </a:p>
          </p:txBody>
        </p:sp>
      </p:grpSp>
      <p:sp>
        <p:nvSpPr>
          <p:cNvPr id="4" name="TextBox 3"/>
          <p:cNvSpPr txBox="1"/>
          <p:nvPr/>
        </p:nvSpPr>
        <p:spPr>
          <a:xfrm>
            <a:off x="354256" y="334447"/>
            <a:ext cx="4684521" cy="2246769"/>
          </a:xfrm>
          <a:prstGeom prst="rect">
            <a:avLst/>
          </a:prstGeom>
          <a:noFill/>
          <a:ln>
            <a:solidFill>
              <a:srgbClr val="CA2525"/>
            </a:solidFill>
          </a:ln>
        </p:spPr>
        <p:txBody>
          <a:bodyPr wrap="square" rtlCol="0">
            <a:spAutoFit/>
          </a:bodyPr>
          <a:lstStyle/>
          <a:p>
            <a:r>
              <a:rPr lang="en-US" sz="2800" dirty="0" smtClean="0">
                <a:solidFill>
                  <a:srgbClr val="CA2525"/>
                </a:solidFill>
                <a:latin typeface="Segoe UI Light"/>
                <a:cs typeface="Segoe UI Light"/>
              </a:rPr>
              <a:t>The problem is not just that there are inaccessible areas of cities, but also that there are currently few methods for us to determine them </a:t>
            </a:r>
            <a:r>
              <a:rPr lang="en-US" sz="2800" i="1" dirty="0" smtClean="0">
                <a:solidFill>
                  <a:srgbClr val="CA2525"/>
                </a:solidFill>
                <a:latin typeface="Segoe UI Semibold"/>
                <a:cs typeface="Segoe UI Semibold"/>
              </a:rPr>
              <a:t>a priori</a:t>
            </a:r>
          </a:p>
        </p:txBody>
      </p:sp>
    </p:spTree>
    <p:extLst>
      <p:ext uri="{BB962C8B-B14F-4D97-AF65-F5344CB8AC3E}">
        <p14:creationId xmlns:p14="http://schemas.microsoft.com/office/powerpoint/2010/main" val="38397525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8" fill="hold" nodeType="clickEffect">
                                  <p:stCondLst>
                                    <p:cond delay="0"/>
                                  </p:stCondLst>
                                  <p:childTnLst>
                                    <p:anim calcmode="lin" valueType="num">
                                      <p:cBhvr additive="base">
                                        <p:cTn id="6" dur="1250"/>
                                        <p:tgtEl>
                                          <p:spTgt spid="7"/>
                                        </p:tgtEl>
                                        <p:attrNameLst>
                                          <p:attrName>ppt_x</p:attrName>
                                        </p:attrNameLst>
                                      </p:cBhvr>
                                      <p:tavLst>
                                        <p:tav tm="0">
                                          <p:val>
                                            <p:strVal val="ppt_x"/>
                                          </p:val>
                                        </p:tav>
                                        <p:tav tm="100000">
                                          <p:val>
                                            <p:strVal val="0-ppt_w/2"/>
                                          </p:val>
                                        </p:tav>
                                      </p:tavLst>
                                    </p:anim>
                                    <p:anim calcmode="lin" valueType="num">
                                      <p:cBhvr additive="base">
                                        <p:cTn id="7" dur="1250"/>
                                        <p:tgtEl>
                                          <p:spTgt spid="7"/>
                                        </p:tgtEl>
                                        <p:attrNameLst>
                                          <p:attrName>ppt_y</p:attrName>
                                        </p:attrNameLst>
                                      </p:cBhvr>
                                      <p:tavLst>
                                        <p:tav tm="0">
                                          <p:val>
                                            <p:strVal val="ppt_y"/>
                                          </p:val>
                                        </p:tav>
                                        <p:tav tm="100000">
                                          <p:val>
                                            <p:strVal val="ppt_y"/>
                                          </p:val>
                                        </p:tav>
                                      </p:tavLst>
                                    </p:anim>
                                    <p:set>
                                      <p:cBhvr>
                                        <p:cTn id="8" dur="1" fill="hold">
                                          <p:stCondLst>
                                            <p:cond delay="1249"/>
                                          </p:stCondLst>
                                        </p:cTn>
                                        <p:tgtEl>
                                          <p:spTgt spid="7"/>
                                        </p:tgtEl>
                                        <p:attrNameLst>
                                          <p:attrName>style.visibility</p:attrName>
                                        </p:attrNameLst>
                                      </p:cBhvr>
                                      <p:to>
                                        <p:strVal val="hidden"/>
                                      </p:to>
                                    </p:set>
                                  </p:childTnLst>
                                </p:cTn>
                              </p:par>
                              <p:par>
                                <p:cTn id="9" presetID="2" presetClass="exit" presetSubtype="8" fill="hold" nodeType="withEffect">
                                  <p:stCondLst>
                                    <p:cond delay="0"/>
                                  </p:stCondLst>
                                  <p:childTnLst>
                                    <p:anim calcmode="lin" valueType="num">
                                      <p:cBhvr additive="base">
                                        <p:cTn id="10" dur="1250"/>
                                        <p:tgtEl>
                                          <p:spTgt spid="5"/>
                                        </p:tgtEl>
                                        <p:attrNameLst>
                                          <p:attrName>ppt_x</p:attrName>
                                        </p:attrNameLst>
                                      </p:cBhvr>
                                      <p:tavLst>
                                        <p:tav tm="0">
                                          <p:val>
                                            <p:strVal val="ppt_x"/>
                                          </p:val>
                                        </p:tav>
                                        <p:tav tm="100000">
                                          <p:val>
                                            <p:strVal val="0-ppt_w/2"/>
                                          </p:val>
                                        </p:tav>
                                      </p:tavLst>
                                    </p:anim>
                                    <p:anim calcmode="lin" valueType="num">
                                      <p:cBhvr additive="base">
                                        <p:cTn id="11" dur="1250"/>
                                        <p:tgtEl>
                                          <p:spTgt spid="5"/>
                                        </p:tgtEl>
                                        <p:attrNameLst>
                                          <p:attrName>ppt_y</p:attrName>
                                        </p:attrNameLst>
                                      </p:cBhvr>
                                      <p:tavLst>
                                        <p:tav tm="0">
                                          <p:val>
                                            <p:strVal val="ppt_y"/>
                                          </p:val>
                                        </p:tav>
                                        <p:tav tm="100000">
                                          <p:val>
                                            <p:strVal val="ppt_y"/>
                                          </p:val>
                                        </p:tav>
                                      </p:tavLst>
                                    </p:anim>
                                    <p:set>
                                      <p:cBhvr>
                                        <p:cTn id="12" dur="1" fill="hold">
                                          <p:stCondLst>
                                            <p:cond delay="124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6" name="Group 1435"/>
          <p:cNvGrpSpPr/>
          <p:nvPr/>
        </p:nvGrpSpPr>
        <p:grpSpPr>
          <a:xfrm>
            <a:off x="-641274" y="-26985"/>
            <a:ext cx="10241948" cy="1067812"/>
            <a:chOff x="356199" y="0"/>
            <a:chExt cx="4013248" cy="418416"/>
          </a:xfrm>
        </p:grpSpPr>
        <p:pic>
          <p:nvPicPr>
            <p:cNvPr id="1440" name="Picture 1439"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199" y="0"/>
              <a:ext cx="418416" cy="418416"/>
            </a:xfrm>
            <a:prstGeom prst="rect">
              <a:avLst/>
            </a:prstGeom>
          </p:spPr>
        </p:pic>
        <p:pic>
          <p:nvPicPr>
            <p:cNvPr id="1441" name="Picture 1440"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876" y="0"/>
              <a:ext cx="418416" cy="418416"/>
            </a:xfrm>
            <a:prstGeom prst="rect">
              <a:avLst/>
            </a:prstGeom>
          </p:spPr>
        </p:pic>
        <p:pic>
          <p:nvPicPr>
            <p:cNvPr id="1442" name="Picture 1441"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553" y="0"/>
              <a:ext cx="418416" cy="418416"/>
            </a:xfrm>
            <a:prstGeom prst="rect">
              <a:avLst/>
            </a:prstGeom>
          </p:spPr>
        </p:pic>
        <p:pic>
          <p:nvPicPr>
            <p:cNvPr id="1443" name="Picture 1442"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0230" y="0"/>
              <a:ext cx="418416" cy="418416"/>
            </a:xfrm>
            <a:prstGeom prst="rect">
              <a:avLst/>
            </a:prstGeom>
          </p:spPr>
        </p:pic>
        <p:pic>
          <p:nvPicPr>
            <p:cNvPr id="1444" name="Picture 1443"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4907" y="0"/>
              <a:ext cx="418416" cy="418416"/>
            </a:xfrm>
            <a:prstGeom prst="rect">
              <a:avLst/>
            </a:prstGeom>
          </p:spPr>
        </p:pic>
        <p:pic>
          <p:nvPicPr>
            <p:cNvPr id="1445" name="Picture 1444"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9584" y="0"/>
              <a:ext cx="418416" cy="418416"/>
            </a:xfrm>
            <a:prstGeom prst="rect">
              <a:avLst/>
            </a:prstGeom>
          </p:spPr>
        </p:pic>
        <p:pic>
          <p:nvPicPr>
            <p:cNvPr id="1446" name="Picture 1445"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4261" y="0"/>
              <a:ext cx="418416" cy="418416"/>
            </a:xfrm>
            <a:prstGeom prst="rect">
              <a:avLst/>
            </a:prstGeom>
          </p:spPr>
        </p:pic>
        <p:pic>
          <p:nvPicPr>
            <p:cNvPr id="1447" name="Picture 1446"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8938" y="0"/>
              <a:ext cx="418416" cy="418416"/>
            </a:xfrm>
            <a:prstGeom prst="rect">
              <a:avLst/>
            </a:prstGeom>
          </p:spPr>
        </p:pic>
        <p:pic>
          <p:nvPicPr>
            <p:cNvPr id="1448" name="Picture 1447"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3615" y="0"/>
              <a:ext cx="418416" cy="418416"/>
            </a:xfrm>
            <a:prstGeom prst="rect">
              <a:avLst/>
            </a:prstGeom>
          </p:spPr>
        </p:pic>
        <p:pic>
          <p:nvPicPr>
            <p:cNvPr id="1449" name="Picture 1448"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8292" y="0"/>
              <a:ext cx="418416" cy="418416"/>
            </a:xfrm>
            <a:prstGeom prst="rect">
              <a:avLst/>
            </a:prstGeom>
          </p:spPr>
        </p:pic>
        <p:pic>
          <p:nvPicPr>
            <p:cNvPr id="1450" name="Picture 1449"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02969" y="0"/>
              <a:ext cx="418416" cy="418416"/>
            </a:xfrm>
            <a:prstGeom prst="rect">
              <a:avLst/>
            </a:prstGeom>
          </p:spPr>
        </p:pic>
        <p:pic>
          <p:nvPicPr>
            <p:cNvPr id="1451" name="Picture 1450"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27646" y="0"/>
              <a:ext cx="418416" cy="418416"/>
            </a:xfrm>
            <a:prstGeom prst="rect">
              <a:avLst/>
            </a:prstGeom>
          </p:spPr>
        </p:pic>
        <p:pic>
          <p:nvPicPr>
            <p:cNvPr id="1452" name="Picture 1451"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2323" y="0"/>
              <a:ext cx="418416" cy="418416"/>
            </a:xfrm>
            <a:prstGeom prst="rect">
              <a:avLst/>
            </a:prstGeom>
          </p:spPr>
        </p:pic>
        <p:pic>
          <p:nvPicPr>
            <p:cNvPr id="1453" name="Picture 1452"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7000" y="0"/>
              <a:ext cx="418416" cy="418416"/>
            </a:xfrm>
            <a:prstGeom prst="rect">
              <a:avLst/>
            </a:prstGeom>
          </p:spPr>
        </p:pic>
        <p:pic>
          <p:nvPicPr>
            <p:cNvPr id="1454" name="Picture 1453"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1677" y="0"/>
              <a:ext cx="418416" cy="418416"/>
            </a:xfrm>
            <a:prstGeom prst="rect">
              <a:avLst/>
            </a:prstGeom>
          </p:spPr>
        </p:pic>
        <p:pic>
          <p:nvPicPr>
            <p:cNvPr id="1455" name="Picture 1454"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6354" y="0"/>
              <a:ext cx="418416" cy="418416"/>
            </a:xfrm>
            <a:prstGeom prst="rect">
              <a:avLst/>
            </a:prstGeom>
          </p:spPr>
        </p:pic>
        <p:pic>
          <p:nvPicPr>
            <p:cNvPr id="1456" name="Picture 1455"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1031" y="0"/>
              <a:ext cx="418416" cy="418416"/>
            </a:xfrm>
            <a:prstGeom prst="rect">
              <a:avLst/>
            </a:prstGeom>
          </p:spPr>
        </p:pic>
      </p:grpSp>
      <p:grpSp>
        <p:nvGrpSpPr>
          <p:cNvPr id="821" name="Group 820"/>
          <p:cNvGrpSpPr/>
          <p:nvPr/>
        </p:nvGrpSpPr>
        <p:grpSpPr>
          <a:xfrm>
            <a:off x="-641274" y="2186675"/>
            <a:ext cx="10241948" cy="1067812"/>
            <a:chOff x="356199" y="0"/>
            <a:chExt cx="4013248" cy="418416"/>
          </a:xfrm>
        </p:grpSpPr>
        <p:pic>
          <p:nvPicPr>
            <p:cNvPr id="822" name="Picture 821"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199" y="0"/>
              <a:ext cx="418416" cy="418416"/>
            </a:xfrm>
            <a:prstGeom prst="rect">
              <a:avLst/>
            </a:prstGeom>
          </p:spPr>
        </p:pic>
        <p:pic>
          <p:nvPicPr>
            <p:cNvPr id="823" name="Picture 822"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876" y="0"/>
              <a:ext cx="418416" cy="418416"/>
            </a:xfrm>
            <a:prstGeom prst="rect">
              <a:avLst/>
            </a:prstGeom>
          </p:spPr>
        </p:pic>
        <p:pic>
          <p:nvPicPr>
            <p:cNvPr id="824" name="Picture 823"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553" y="0"/>
              <a:ext cx="418416" cy="418416"/>
            </a:xfrm>
            <a:prstGeom prst="rect">
              <a:avLst/>
            </a:prstGeom>
          </p:spPr>
        </p:pic>
        <p:pic>
          <p:nvPicPr>
            <p:cNvPr id="825" name="Picture 824"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0230" y="0"/>
              <a:ext cx="418416" cy="418416"/>
            </a:xfrm>
            <a:prstGeom prst="rect">
              <a:avLst/>
            </a:prstGeom>
          </p:spPr>
        </p:pic>
        <p:pic>
          <p:nvPicPr>
            <p:cNvPr id="826" name="Picture 825"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4907" y="0"/>
              <a:ext cx="418416" cy="418416"/>
            </a:xfrm>
            <a:prstGeom prst="rect">
              <a:avLst/>
            </a:prstGeom>
          </p:spPr>
        </p:pic>
        <p:pic>
          <p:nvPicPr>
            <p:cNvPr id="827" name="Picture 826"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9584" y="0"/>
              <a:ext cx="418416" cy="418416"/>
            </a:xfrm>
            <a:prstGeom prst="rect">
              <a:avLst/>
            </a:prstGeom>
          </p:spPr>
        </p:pic>
        <p:pic>
          <p:nvPicPr>
            <p:cNvPr id="828" name="Picture 827"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4261" y="0"/>
              <a:ext cx="418416" cy="418416"/>
            </a:xfrm>
            <a:prstGeom prst="rect">
              <a:avLst/>
            </a:prstGeom>
          </p:spPr>
        </p:pic>
        <p:pic>
          <p:nvPicPr>
            <p:cNvPr id="829" name="Picture 828"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8938" y="0"/>
              <a:ext cx="418416" cy="418416"/>
            </a:xfrm>
            <a:prstGeom prst="rect">
              <a:avLst/>
            </a:prstGeom>
          </p:spPr>
        </p:pic>
        <p:pic>
          <p:nvPicPr>
            <p:cNvPr id="830" name="Picture 829"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3615" y="0"/>
              <a:ext cx="418416" cy="418416"/>
            </a:xfrm>
            <a:prstGeom prst="rect">
              <a:avLst/>
            </a:prstGeom>
          </p:spPr>
        </p:pic>
        <p:pic>
          <p:nvPicPr>
            <p:cNvPr id="831" name="Picture 830"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8292" y="0"/>
              <a:ext cx="418416" cy="418416"/>
            </a:xfrm>
            <a:prstGeom prst="rect">
              <a:avLst/>
            </a:prstGeom>
          </p:spPr>
        </p:pic>
        <p:pic>
          <p:nvPicPr>
            <p:cNvPr id="832" name="Picture 831"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02969" y="0"/>
              <a:ext cx="418416" cy="418416"/>
            </a:xfrm>
            <a:prstGeom prst="rect">
              <a:avLst/>
            </a:prstGeom>
          </p:spPr>
        </p:pic>
        <p:pic>
          <p:nvPicPr>
            <p:cNvPr id="833" name="Picture 832"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27646" y="0"/>
              <a:ext cx="418416" cy="418416"/>
            </a:xfrm>
            <a:prstGeom prst="rect">
              <a:avLst/>
            </a:prstGeom>
          </p:spPr>
        </p:pic>
        <p:pic>
          <p:nvPicPr>
            <p:cNvPr id="1522" name="Picture 1521"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2323" y="0"/>
              <a:ext cx="418416" cy="418416"/>
            </a:xfrm>
            <a:prstGeom prst="rect">
              <a:avLst/>
            </a:prstGeom>
          </p:spPr>
        </p:pic>
        <p:pic>
          <p:nvPicPr>
            <p:cNvPr id="1523" name="Picture 1522"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7000" y="0"/>
              <a:ext cx="418416" cy="418416"/>
            </a:xfrm>
            <a:prstGeom prst="rect">
              <a:avLst/>
            </a:prstGeom>
          </p:spPr>
        </p:pic>
        <p:pic>
          <p:nvPicPr>
            <p:cNvPr id="1524" name="Picture 1523"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1677" y="0"/>
              <a:ext cx="418416" cy="418416"/>
            </a:xfrm>
            <a:prstGeom prst="rect">
              <a:avLst/>
            </a:prstGeom>
          </p:spPr>
        </p:pic>
        <p:pic>
          <p:nvPicPr>
            <p:cNvPr id="1525" name="Picture 1524"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6354" y="0"/>
              <a:ext cx="418416" cy="418416"/>
            </a:xfrm>
            <a:prstGeom prst="rect">
              <a:avLst/>
            </a:prstGeom>
          </p:spPr>
        </p:pic>
        <p:pic>
          <p:nvPicPr>
            <p:cNvPr id="1526" name="Picture 1525"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1031" y="0"/>
              <a:ext cx="418416" cy="418416"/>
            </a:xfrm>
            <a:prstGeom prst="rect">
              <a:avLst/>
            </a:prstGeom>
          </p:spPr>
        </p:pic>
      </p:grpSp>
      <p:grpSp>
        <p:nvGrpSpPr>
          <p:cNvPr id="1527" name="Group 1526"/>
          <p:cNvGrpSpPr/>
          <p:nvPr/>
        </p:nvGrpSpPr>
        <p:grpSpPr>
          <a:xfrm>
            <a:off x="-641274" y="1079845"/>
            <a:ext cx="10241948" cy="1067812"/>
            <a:chOff x="356199" y="0"/>
            <a:chExt cx="4013248" cy="418416"/>
          </a:xfrm>
        </p:grpSpPr>
        <p:pic>
          <p:nvPicPr>
            <p:cNvPr id="1528" name="Picture 1527"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199" y="0"/>
              <a:ext cx="418416" cy="418416"/>
            </a:xfrm>
            <a:prstGeom prst="rect">
              <a:avLst/>
            </a:prstGeom>
          </p:spPr>
        </p:pic>
        <p:pic>
          <p:nvPicPr>
            <p:cNvPr id="1529" name="Picture 1528"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876" y="0"/>
              <a:ext cx="418416" cy="418416"/>
            </a:xfrm>
            <a:prstGeom prst="rect">
              <a:avLst/>
            </a:prstGeom>
          </p:spPr>
        </p:pic>
        <p:pic>
          <p:nvPicPr>
            <p:cNvPr id="1530" name="Picture 1529"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553" y="0"/>
              <a:ext cx="418416" cy="418416"/>
            </a:xfrm>
            <a:prstGeom prst="rect">
              <a:avLst/>
            </a:prstGeom>
          </p:spPr>
        </p:pic>
        <p:pic>
          <p:nvPicPr>
            <p:cNvPr id="1531" name="Picture 1530"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0230" y="0"/>
              <a:ext cx="418416" cy="418416"/>
            </a:xfrm>
            <a:prstGeom prst="rect">
              <a:avLst/>
            </a:prstGeom>
          </p:spPr>
        </p:pic>
        <p:pic>
          <p:nvPicPr>
            <p:cNvPr id="1532" name="Picture 1531"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4907" y="0"/>
              <a:ext cx="418416" cy="418416"/>
            </a:xfrm>
            <a:prstGeom prst="rect">
              <a:avLst/>
            </a:prstGeom>
          </p:spPr>
        </p:pic>
        <p:pic>
          <p:nvPicPr>
            <p:cNvPr id="1533" name="Picture 1532" descr="Man.png"/>
            <p:cNvPicPr>
              <a:picLocks noChangeAspect="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1479584" y="0"/>
              <a:ext cx="418416" cy="418416"/>
            </a:xfrm>
            <a:prstGeom prst="rect">
              <a:avLst/>
            </a:prstGeom>
          </p:spPr>
        </p:pic>
        <p:pic>
          <p:nvPicPr>
            <p:cNvPr id="1534" name="Picture 1533"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4261" y="0"/>
              <a:ext cx="418416" cy="418416"/>
            </a:xfrm>
            <a:prstGeom prst="rect">
              <a:avLst/>
            </a:prstGeom>
          </p:spPr>
        </p:pic>
        <p:pic>
          <p:nvPicPr>
            <p:cNvPr id="1535" name="Picture 1534"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8938" y="0"/>
              <a:ext cx="418416" cy="418416"/>
            </a:xfrm>
            <a:prstGeom prst="rect">
              <a:avLst/>
            </a:prstGeom>
          </p:spPr>
        </p:pic>
        <p:pic>
          <p:nvPicPr>
            <p:cNvPr id="1536" name="Picture 1535"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3615" y="0"/>
              <a:ext cx="418416" cy="418416"/>
            </a:xfrm>
            <a:prstGeom prst="rect">
              <a:avLst/>
            </a:prstGeom>
          </p:spPr>
        </p:pic>
        <p:pic>
          <p:nvPicPr>
            <p:cNvPr id="1537" name="Picture 1536"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8292" y="0"/>
              <a:ext cx="418416" cy="418416"/>
            </a:xfrm>
            <a:prstGeom prst="rect">
              <a:avLst/>
            </a:prstGeom>
          </p:spPr>
        </p:pic>
        <p:pic>
          <p:nvPicPr>
            <p:cNvPr id="1538" name="Picture 1537"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02969" y="0"/>
              <a:ext cx="418416" cy="418416"/>
            </a:xfrm>
            <a:prstGeom prst="rect">
              <a:avLst/>
            </a:prstGeom>
          </p:spPr>
        </p:pic>
        <p:pic>
          <p:nvPicPr>
            <p:cNvPr id="1539" name="Picture 1538"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27646" y="0"/>
              <a:ext cx="418416" cy="418416"/>
            </a:xfrm>
            <a:prstGeom prst="rect">
              <a:avLst/>
            </a:prstGeom>
          </p:spPr>
        </p:pic>
        <p:pic>
          <p:nvPicPr>
            <p:cNvPr id="1540" name="Picture 1539"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2323" y="0"/>
              <a:ext cx="418416" cy="418416"/>
            </a:xfrm>
            <a:prstGeom prst="rect">
              <a:avLst/>
            </a:prstGeom>
          </p:spPr>
        </p:pic>
        <p:pic>
          <p:nvPicPr>
            <p:cNvPr id="1541" name="Picture 1540"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7000" y="0"/>
              <a:ext cx="418416" cy="418416"/>
            </a:xfrm>
            <a:prstGeom prst="rect">
              <a:avLst/>
            </a:prstGeom>
          </p:spPr>
        </p:pic>
        <p:pic>
          <p:nvPicPr>
            <p:cNvPr id="1542" name="Picture 1541"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1677" y="0"/>
              <a:ext cx="418416" cy="418416"/>
            </a:xfrm>
            <a:prstGeom prst="rect">
              <a:avLst/>
            </a:prstGeom>
          </p:spPr>
        </p:pic>
        <p:pic>
          <p:nvPicPr>
            <p:cNvPr id="1543" name="Picture 1542"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6354" y="0"/>
              <a:ext cx="418416" cy="418416"/>
            </a:xfrm>
            <a:prstGeom prst="rect">
              <a:avLst/>
            </a:prstGeom>
          </p:spPr>
        </p:pic>
        <p:pic>
          <p:nvPicPr>
            <p:cNvPr id="1544" name="Picture 1543"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1031" y="0"/>
              <a:ext cx="418416" cy="418416"/>
            </a:xfrm>
            <a:prstGeom prst="rect">
              <a:avLst/>
            </a:prstGeom>
          </p:spPr>
        </p:pic>
      </p:grpSp>
      <p:grpSp>
        <p:nvGrpSpPr>
          <p:cNvPr id="1545" name="Group 1544"/>
          <p:cNvGrpSpPr/>
          <p:nvPr/>
        </p:nvGrpSpPr>
        <p:grpSpPr>
          <a:xfrm>
            <a:off x="-641274" y="4400335"/>
            <a:ext cx="10241948" cy="1067812"/>
            <a:chOff x="356199" y="0"/>
            <a:chExt cx="4013248" cy="418416"/>
          </a:xfrm>
        </p:grpSpPr>
        <p:pic>
          <p:nvPicPr>
            <p:cNvPr id="1546" name="Picture 1545"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199" y="0"/>
              <a:ext cx="418416" cy="418416"/>
            </a:xfrm>
            <a:prstGeom prst="rect">
              <a:avLst/>
            </a:prstGeom>
          </p:spPr>
        </p:pic>
        <p:pic>
          <p:nvPicPr>
            <p:cNvPr id="1547" name="Picture 1546"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876" y="0"/>
              <a:ext cx="418416" cy="418416"/>
            </a:xfrm>
            <a:prstGeom prst="rect">
              <a:avLst/>
            </a:prstGeom>
          </p:spPr>
        </p:pic>
        <p:pic>
          <p:nvPicPr>
            <p:cNvPr id="1548" name="Picture 1547"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553" y="0"/>
              <a:ext cx="418416" cy="418416"/>
            </a:xfrm>
            <a:prstGeom prst="rect">
              <a:avLst/>
            </a:prstGeom>
          </p:spPr>
        </p:pic>
        <p:pic>
          <p:nvPicPr>
            <p:cNvPr id="1549" name="Picture 1548"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0230" y="0"/>
              <a:ext cx="418416" cy="418416"/>
            </a:xfrm>
            <a:prstGeom prst="rect">
              <a:avLst/>
            </a:prstGeom>
          </p:spPr>
        </p:pic>
        <p:pic>
          <p:nvPicPr>
            <p:cNvPr id="1550" name="Picture 1549"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4907" y="0"/>
              <a:ext cx="418416" cy="418416"/>
            </a:xfrm>
            <a:prstGeom prst="rect">
              <a:avLst/>
            </a:prstGeom>
          </p:spPr>
        </p:pic>
        <p:pic>
          <p:nvPicPr>
            <p:cNvPr id="1551" name="Picture 1550"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9584" y="0"/>
              <a:ext cx="418416" cy="418416"/>
            </a:xfrm>
            <a:prstGeom prst="rect">
              <a:avLst/>
            </a:prstGeom>
          </p:spPr>
        </p:pic>
        <p:pic>
          <p:nvPicPr>
            <p:cNvPr id="1552" name="Picture 1551"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4261" y="0"/>
              <a:ext cx="418416" cy="418416"/>
            </a:xfrm>
            <a:prstGeom prst="rect">
              <a:avLst/>
            </a:prstGeom>
          </p:spPr>
        </p:pic>
        <p:pic>
          <p:nvPicPr>
            <p:cNvPr id="1553" name="Picture 1552"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8938" y="0"/>
              <a:ext cx="418416" cy="418416"/>
            </a:xfrm>
            <a:prstGeom prst="rect">
              <a:avLst/>
            </a:prstGeom>
          </p:spPr>
        </p:pic>
        <p:pic>
          <p:nvPicPr>
            <p:cNvPr id="1554" name="Picture 1553"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3615" y="0"/>
              <a:ext cx="418416" cy="418416"/>
            </a:xfrm>
            <a:prstGeom prst="rect">
              <a:avLst/>
            </a:prstGeom>
          </p:spPr>
        </p:pic>
        <p:pic>
          <p:nvPicPr>
            <p:cNvPr id="1555" name="Picture 1554"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8292" y="0"/>
              <a:ext cx="418416" cy="418416"/>
            </a:xfrm>
            <a:prstGeom prst="rect">
              <a:avLst/>
            </a:prstGeom>
          </p:spPr>
        </p:pic>
        <p:pic>
          <p:nvPicPr>
            <p:cNvPr id="1556" name="Picture 1555"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02969" y="0"/>
              <a:ext cx="418416" cy="418416"/>
            </a:xfrm>
            <a:prstGeom prst="rect">
              <a:avLst/>
            </a:prstGeom>
          </p:spPr>
        </p:pic>
        <p:pic>
          <p:nvPicPr>
            <p:cNvPr id="1557" name="Picture 1556"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27646" y="0"/>
              <a:ext cx="418416" cy="418416"/>
            </a:xfrm>
            <a:prstGeom prst="rect">
              <a:avLst/>
            </a:prstGeom>
          </p:spPr>
        </p:pic>
        <p:pic>
          <p:nvPicPr>
            <p:cNvPr id="1558" name="Picture 1557"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2323" y="0"/>
              <a:ext cx="418416" cy="418416"/>
            </a:xfrm>
            <a:prstGeom prst="rect">
              <a:avLst/>
            </a:prstGeom>
          </p:spPr>
        </p:pic>
        <p:pic>
          <p:nvPicPr>
            <p:cNvPr id="1559" name="Picture 1558"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7000" y="0"/>
              <a:ext cx="418416" cy="418416"/>
            </a:xfrm>
            <a:prstGeom prst="rect">
              <a:avLst/>
            </a:prstGeom>
          </p:spPr>
        </p:pic>
        <p:pic>
          <p:nvPicPr>
            <p:cNvPr id="1560" name="Picture 1559"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1677" y="0"/>
              <a:ext cx="418416" cy="418416"/>
            </a:xfrm>
            <a:prstGeom prst="rect">
              <a:avLst/>
            </a:prstGeom>
          </p:spPr>
        </p:pic>
        <p:pic>
          <p:nvPicPr>
            <p:cNvPr id="1561" name="Picture 1560"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6354" y="0"/>
              <a:ext cx="418416" cy="418416"/>
            </a:xfrm>
            <a:prstGeom prst="rect">
              <a:avLst/>
            </a:prstGeom>
          </p:spPr>
        </p:pic>
        <p:pic>
          <p:nvPicPr>
            <p:cNvPr id="1562" name="Picture 1561"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1031" y="0"/>
              <a:ext cx="418416" cy="418416"/>
            </a:xfrm>
            <a:prstGeom prst="rect">
              <a:avLst/>
            </a:prstGeom>
          </p:spPr>
        </p:pic>
      </p:grpSp>
      <p:grpSp>
        <p:nvGrpSpPr>
          <p:cNvPr id="1563" name="Group 1562"/>
          <p:cNvGrpSpPr/>
          <p:nvPr/>
        </p:nvGrpSpPr>
        <p:grpSpPr>
          <a:xfrm>
            <a:off x="-641274" y="3293505"/>
            <a:ext cx="10241948" cy="1067812"/>
            <a:chOff x="356199" y="0"/>
            <a:chExt cx="4013248" cy="418416"/>
          </a:xfrm>
        </p:grpSpPr>
        <p:pic>
          <p:nvPicPr>
            <p:cNvPr id="1564" name="Picture 1563"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199" y="0"/>
              <a:ext cx="418416" cy="418416"/>
            </a:xfrm>
            <a:prstGeom prst="rect">
              <a:avLst/>
            </a:prstGeom>
          </p:spPr>
        </p:pic>
        <p:pic>
          <p:nvPicPr>
            <p:cNvPr id="1566" name="Picture 1565"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876" y="0"/>
              <a:ext cx="418416" cy="418416"/>
            </a:xfrm>
            <a:prstGeom prst="rect">
              <a:avLst/>
            </a:prstGeom>
          </p:spPr>
        </p:pic>
        <p:pic>
          <p:nvPicPr>
            <p:cNvPr id="1567" name="Picture 1566"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553" y="0"/>
              <a:ext cx="418416" cy="418416"/>
            </a:xfrm>
            <a:prstGeom prst="rect">
              <a:avLst/>
            </a:prstGeom>
          </p:spPr>
        </p:pic>
        <p:pic>
          <p:nvPicPr>
            <p:cNvPr id="1568" name="Picture 1567"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0230" y="0"/>
              <a:ext cx="418416" cy="418416"/>
            </a:xfrm>
            <a:prstGeom prst="rect">
              <a:avLst/>
            </a:prstGeom>
          </p:spPr>
        </p:pic>
        <p:pic>
          <p:nvPicPr>
            <p:cNvPr id="1569" name="Picture 1568"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4907" y="0"/>
              <a:ext cx="418416" cy="418416"/>
            </a:xfrm>
            <a:prstGeom prst="rect">
              <a:avLst/>
            </a:prstGeom>
          </p:spPr>
        </p:pic>
        <p:pic>
          <p:nvPicPr>
            <p:cNvPr id="1570" name="Picture 1569"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9584" y="0"/>
              <a:ext cx="418416" cy="418416"/>
            </a:xfrm>
            <a:prstGeom prst="rect">
              <a:avLst/>
            </a:prstGeom>
          </p:spPr>
        </p:pic>
        <p:pic>
          <p:nvPicPr>
            <p:cNvPr id="1571" name="Picture 1570"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4261" y="0"/>
              <a:ext cx="418416" cy="418416"/>
            </a:xfrm>
            <a:prstGeom prst="rect">
              <a:avLst/>
            </a:prstGeom>
          </p:spPr>
        </p:pic>
        <p:pic>
          <p:nvPicPr>
            <p:cNvPr id="1572" name="Picture 1571"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8938" y="0"/>
              <a:ext cx="418416" cy="418416"/>
            </a:xfrm>
            <a:prstGeom prst="rect">
              <a:avLst/>
            </a:prstGeom>
          </p:spPr>
        </p:pic>
        <p:pic>
          <p:nvPicPr>
            <p:cNvPr id="1573" name="Picture 1572"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3615" y="0"/>
              <a:ext cx="418416" cy="418416"/>
            </a:xfrm>
            <a:prstGeom prst="rect">
              <a:avLst/>
            </a:prstGeom>
          </p:spPr>
        </p:pic>
        <p:pic>
          <p:nvPicPr>
            <p:cNvPr id="1574" name="Picture 1573"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8292" y="0"/>
              <a:ext cx="418416" cy="418416"/>
            </a:xfrm>
            <a:prstGeom prst="rect">
              <a:avLst/>
            </a:prstGeom>
          </p:spPr>
        </p:pic>
        <p:pic>
          <p:nvPicPr>
            <p:cNvPr id="1575" name="Picture 1574"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02969" y="0"/>
              <a:ext cx="418416" cy="418416"/>
            </a:xfrm>
            <a:prstGeom prst="rect">
              <a:avLst/>
            </a:prstGeom>
          </p:spPr>
        </p:pic>
        <p:pic>
          <p:nvPicPr>
            <p:cNvPr id="1576" name="Picture 1575"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27646" y="0"/>
              <a:ext cx="418416" cy="418416"/>
            </a:xfrm>
            <a:prstGeom prst="rect">
              <a:avLst/>
            </a:prstGeom>
          </p:spPr>
        </p:pic>
        <p:pic>
          <p:nvPicPr>
            <p:cNvPr id="1577" name="Picture 1576"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2323" y="0"/>
              <a:ext cx="418416" cy="418416"/>
            </a:xfrm>
            <a:prstGeom prst="rect">
              <a:avLst/>
            </a:prstGeom>
          </p:spPr>
        </p:pic>
        <p:pic>
          <p:nvPicPr>
            <p:cNvPr id="1578" name="Picture 1577"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7000" y="0"/>
              <a:ext cx="418416" cy="418416"/>
            </a:xfrm>
            <a:prstGeom prst="rect">
              <a:avLst/>
            </a:prstGeom>
          </p:spPr>
        </p:pic>
        <p:pic>
          <p:nvPicPr>
            <p:cNvPr id="1579" name="Picture 1578"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1677" y="0"/>
              <a:ext cx="418416" cy="418416"/>
            </a:xfrm>
            <a:prstGeom prst="rect">
              <a:avLst/>
            </a:prstGeom>
          </p:spPr>
        </p:pic>
        <p:pic>
          <p:nvPicPr>
            <p:cNvPr id="1580" name="Picture 1579"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6354" y="0"/>
              <a:ext cx="418416" cy="418416"/>
            </a:xfrm>
            <a:prstGeom prst="rect">
              <a:avLst/>
            </a:prstGeom>
          </p:spPr>
        </p:pic>
        <p:pic>
          <p:nvPicPr>
            <p:cNvPr id="1581" name="Picture 1580"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1031" y="0"/>
              <a:ext cx="418416" cy="418416"/>
            </a:xfrm>
            <a:prstGeom prst="rect">
              <a:avLst/>
            </a:prstGeom>
          </p:spPr>
        </p:pic>
      </p:grpSp>
      <p:grpSp>
        <p:nvGrpSpPr>
          <p:cNvPr id="1582" name="Group 1581"/>
          <p:cNvGrpSpPr/>
          <p:nvPr/>
        </p:nvGrpSpPr>
        <p:grpSpPr>
          <a:xfrm>
            <a:off x="-641274" y="5507165"/>
            <a:ext cx="10241948" cy="1067812"/>
            <a:chOff x="356199" y="0"/>
            <a:chExt cx="4013248" cy="418416"/>
          </a:xfrm>
        </p:grpSpPr>
        <p:pic>
          <p:nvPicPr>
            <p:cNvPr id="1583" name="Picture 1582"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199" y="0"/>
              <a:ext cx="418416" cy="418416"/>
            </a:xfrm>
            <a:prstGeom prst="rect">
              <a:avLst/>
            </a:prstGeom>
          </p:spPr>
        </p:pic>
        <p:pic>
          <p:nvPicPr>
            <p:cNvPr id="1584" name="Picture 1583"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876" y="0"/>
              <a:ext cx="418416" cy="418416"/>
            </a:xfrm>
            <a:prstGeom prst="rect">
              <a:avLst/>
            </a:prstGeom>
          </p:spPr>
        </p:pic>
        <p:pic>
          <p:nvPicPr>
            <p:cNvPr id="1585" name="Picture 1584"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553" y="0"/>
              <a:ext cx="418416" cy="418416"/>
            </a:xfrm>
            <a:prstGeom prst="rect">
              <a:avLst/>
            </a:prstGeom>
          </p:spPr>
        </p:pic>
        <p:pic>
          <p:nvPicPr>
            <p:cNvPr id="1586" name="Picture 1585"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0230" y="0"/>
              <a:ext cx="418416" cy="418416"/>
            </a:xfrm>
            <a:prstGeom prst="rect">
              <a:avLst/>
            </a:prstGeom>
          </p:spPr>
        </p:pic>
        <p:pic>
          <p:nvPicPr>
            <p:cNvPr id="1587" name="Picture 1586"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4907" y="0"/>
              <a:ext cx="418416" cy="418416"/>
            </a:xfrm>
            <a:prstGeom prst="rect">
              <a:avLst/>
            </a:prstGeom>
          </p:spPr>
        </p:pic>
        <p:pic>
          <p:nvPicPr>
            <p:cNvPr id="1588" name="Picture 1587"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9584" y="0"/>
              <a:ext cx="418416" cy="418416"/>
            </a:xfrm>
            <a:prstGeom prst="rect">
              <a:avLst/>
            </a:prstGeom>
          </p:spPr>
        </p:pic>
        <p:pic>
          <p:nvPicPr>
            <p:cNvPr id="1589" name="Picture 1588"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4261" y="0"/>
              <a:ext cx="418416" cy="418416"/>
            </a:xfrm>
            <a:prstGeom prst="rect">
              <a:avLst/>
            </a:prstGeom>
          </p:spPr>
        </p:pic>
        <p:pic>
          <p:nvPicPr>
            <p:cNvPr id="1590" name="Picture 1589"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8938" y="0"/>
              <a:ext cx="418416" cy="418416"/>
            </a:xfrm>
            <a:prstGeom prst="rect">
              <a:avLst/>
            </a:prstGeom>
          </p:spPr>
        </p:pic>
        <p:pic>
          <p:nvPicPr>
            <p:cNvPr id="1591" name="Picture 1590"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3615" y="0"/>
              <a:ext cx="418416" cy="418416"/>
            </a:xfrm>
            <a:prstGeom prst="rect">
              <a:avLst/>
            </a:prstGeom>
          </p:spPr>
        </p:pic>
        <p:pic>
          <p:nvPicPr>
            <p:cNvPr id="1592" name="Picture 1591"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8292" y="0"/>
              <a:ext cx="418416" cy="418416"/>
            </a:xfrm>
            <a:prstGeom prst="rect">
              <a:avLst/>
            </a:prstGeom>
          </p:spPr>
        </p:pic>
        <p:pic>
          <p:nvPicPr>
            <p:cNvPr id="1593" name="Picture 1592"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02969" y="0"/>
              <a:ext cx="418416" cy="418416"/>
            </a:xfrm>
            <a:prstGeom prst="rect">
              <a:avLst/>
            </a:prstGeom>
          </p:spPr>
        </p:pic>
        <p:pic>
          <p:nvPicPr>
            <p:cNvPr id="1594" name="Picture 1593"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27646" y="0"/>
              <a:ext cx="418416" cy="418416"/>
            </a:xfrm>
            <a:prstGeom prst="rect">
              <a:avLst/>
            </a:prstGeom>
          </p:spPr>
        </p:pic>
        <p:pic>
          <p:nvPicPr>
            <p:cNvPr id="1595" name="Picture 1594"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2323" y="0"/>
              <a:ext cx="418416" cy="418416"/>
            </a:xfrm>
            <a:prstGeom prst="rect">
              <a:avLst/>
            </a:prstGeom>
          </p:spPr>
        </p:pic>
        <p:pic>
          <p:nvPicPr>
            <p:cNvPr id="1596" name="Picture 1595"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7000" y="0"/>
              <a:ext cx="418416" cy="418416"/>
            </a:xfrm>
            <a:prstGeom prst="rect">
              <a:avLst/>
            </a:prstGeom>
          </p:spPr>
        </p:pic>
        <p:pic>
          <p:nvPicPr>
            <p:cNvPr id="1597" name="Picture 1596"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1677" y="0"/>
              <a:ext cx="418416" cy="418416"/>
            </a:xfrm>
            <a:prstGeom prst="rect">
              <a:avLst/>
            </a:prstGeom>
          </p:spPr>
        </p:pic>
        <p:pic>
          <p:nvPicPr>
            <p:cNvPr id="1598" name="Picture 1597"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6354" y="0"/>
              <a:ext cx="418416" cy="418416"/>
            </a:xfrm>
            <a:prstGeom prst="rect">
              <a:avLst/>
            </a:prstGeom>
          </p:spPr>
        </p:pic>
        <p:pic>
          <p:nvPicPr>
            <p:cNvPr id="1599" name="Picture 1598"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1031" y="0"/>
              <a:ext cx="418416" cy="418416"/>
            </a:xfrm>
            <a:prstGeom prst="rect">
              <a:avLst/>
            </a:prstGeom>
          </p:spPr>
        </p:pic>
      </p:grpSp>
      <p:grpSp>
        <p:nvGrpSpPr>
          <p:cNvPr id="1618" name="Group 1617"/>
          <p:cNvGrpSpPr/>
          <p:nvPr/>
        </p:nvGrpSpPr>
        <p:grpSpPr>
          <a:xfrm>
            <a:off x="-641274" y="6613995"/>
            <a:ext cx="10241948" cy="1067812"/>
            <a:chOff x="356199" y="0"/>
            <a:chExt cx="4013248" cy="418416"/>
          </a:xfrm>
        </p:grpSpPr>
        <p:pic>
          <p:nvPicPr>
            <p:cNvPr id="1619" name="Picture 1618"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199" y="0"/>
              <a:ext cx="418416" cy="418416"/>
            </a:xfrm>
            <a:prstGeom prst="rect">
              <a:avLst/>
            </a:prstGeom>
          </p:spPr>
        </p:pic>
        <p:pic>
          <p:nvPicPr>
            <p:cNvPr id="1620" name="Picture 1619"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876" y="0"/>
              <a:ext cx="418416" cy="418416"/>
            </a:xfrm>
            <a:prstGeom prst="rect">
              <a:avLst/>
            </a:prstGeom>
          </p:spPr>
        </p:pic>
        <p:pic>
          <p:nvPicPr>
            <p:cNvPr id="1621" name="Picture 1620"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553" y="0"/>
              <a:ext cx="418416" cy="418416"/>
            </a:xfrm>
            <a:prstGeom prst="rect">
              <a:avLst/>
            </a:prstGeom>
          </p:spPr>
        </p:pic>
        <p:pic>
          <p:nvPicPr>
            <p:cNvPr id="1622" name="Picture 1621"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0230" y="0"/>
              <a:ext cx="418416" cy="418416"/>
            </a:xfrm>
            <a:prstGeom prst="rect">
              <a:avLst/>
            </a:prstGeom>
          </p:spPr>
        </p:pic>
        <p:pic>
          <p:nvPicPr>
            <p:cNvPr id="1623" name="Picture 1622"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4907" y="0"/>
              <a:ext cx="418416" cy="418416"/>
            </a:xfrm>
            <a:prstGeom prst="rect">
              <a:avLst/>
            </a:prstGeom>
          </p:spPr>
        </p:pic>
        <p:pic>
          <p:nvPicPr>
            <p:cNvPr id="1624" name="Picture 1623"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9584" y="0"/>
              <a:ext cx="418416" cy="418416"/>
            </a:xfrm>
            <a:prstGeom prst="rect">
              <a:avLst/>
            </a:prstGeom>
          </p:spPr>
        </p:pic>
        <p:pic>
          <p:nvPicPr>
            <p:cNvPr id="1625" name="Picture 1624"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4261" y="0"/>
              <a:ext cx="418416" cy="418416"/>
            </a:xfrm>
            <a:prstGeom prst="rect">
              <a:avLst/>
            </a:prstGeom>
          </p:spPr>
        </p:pic>
        <p:pic>
          <p:nvPicPr>
            <p:cNvPr id="1626" name="Picture 1625"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8938" y="0"/>
              <a:ext cx="418416" cy="418416"/>
            </a:xfrm>
            <a:prstGeom prst="rect">
              <a:avLst/>
            </a:prstGeom>
          </p:spPr>
        </p:pic>
        <p:pic>
          <p:nvPicPr>
            <p:cNvPr id="1627" name="Picture 1626"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3615" y="0"/>
              <a:ext cx="418416" cy="418416"/>
            </a:xfrm>
            <a:prstGeom prst="rect">
              <a:avLst/>
            </a:prstGeom>
          </p:spPr>
        </p:pic>
        <p:pic>
          <p:nvPicPr>
            <p:cNvPr id="1628" name="Picture 1627"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8292" y="0"/>
              <a:ext cx="418416" cy="418416"/>
            </a:xfrm>
            <a:prstGeom prst="rect">
              <a:avLst/>
            </a:prstGeom>
          </p:spPr>
        </p:pic>
        <p:pic>
          <p:nvPicPr>
            <p:cNvPr id="1629" name="Picture 1628"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02969" y="0"/>
              <a:ext cx="418416" cy="418416"/>
            </a:xfrm>
            <a:prstGeom prst="rect">
              <a:avLst/>
            </a:prstGeom>
          </p:spPr>
        </p:pic>
        <p:pic>
          <p:nvPicPr>
            <p:cNvPr id="1630" name="Picture 1629"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27646" y="0"/>
              <a:ext cx="418416" cy="418416"/>
            </a:xfrm>
            <a:prstGeom prst="rect">
              <a:avLst/>
            </a:prstGeom>
          </p:spPr>
        </p:pic>
        <p:pic>
          <p:nvPicPr>
            <p:cNvPr id="1631" name="Picture 1630"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2323" y="0"/>
              <a:ext cx="418416" cy="418416"/>
            </a:xfrm>
            <a:prstGeom prst="rect">
              <a:avLst/>
            </a:prstGeom>
          </p:spPr>
        </p:pic>
        <p:pic>
          <p:nvPicPr>
            <p:cNvPr id="1632" name="Picture 1631"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7000" y="0"/>
              <a:ext cx="418416" cy="418416"/>
            </a:xfrm>
            <a:prstGeom prst="rect">
              <a:avLst/>
            </a:prstGeom>
          </p:spPr>
        </p:pic>
        <p:pic>
          <p:nvPicPr>
            <p:cNvPr id="1633" name="Picture 1632"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1677" y="0"/>
              <a:ext cx="418416" cy="418416"/>
            </a:xfrm>
            <a:prstGeom prst="rect">
              <a:avLst/>
            </a:prstGeom>
          </p:spPr>
        </p:pic>
        <p:pic>
          <p:nvPicPr>
            <p:cNvPr id="1634" name="Picture 1633"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6354" y="0"/>
              <a:ext cx="418416" cy="418416"/>
            </a:xfrm>
            <a:prstGeom prst="rect">
              <a:avLst/>
            </a:prstGeom>
          </p:spPr>
        </p:pic>
        <p:pic>
          <p:nvPicPr>
            <p:cNvPr id="1635" name="Picture 1634"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1031" y="0"/>
              <a:ext cx="418416" cy="418416"/>
            </a:xfrm>
            <a:prstGeom prst="rect">
              <a:avLst/>
            </a:prstGeom>
          </p:spPr>
        </p:pic>
      </p:grpSp>
      <p:sp>
        <p:nvSpPr>
          <p:cNvPr id="130" name="Rectangle 129"/>
          <p:cNvSpPr/>
          <p:nvPr/>
        </p:nvSpPr>
        <p:spPr>
          <a:xfrm>
            <a:off x="0" y="0"/>
            <a:ext cx="9144000" cy="6858000"/>
          </a:xfrm>
          <a:prstGeom prst="rect">
            <a:avLst/>
          </a:prstGeom>
          <a:solidFill>
            <a:schemeClr val="tx1">
              <a:alpha val="8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0" tIns="45720" rIns="914400" bIns="45720" numCol="1" spcCol="0" rtlCol="0" fromWordArt="0" anchor="ctr" anchorCtr="0" forceAA="0" compatLnSpc="1">
            <a:prstTxWarp prst="textNoShape">
              <a:avLst/>
            </a:prstTxWarp>
            <a:noAutofit/>
          </a:bodyPr>
          <a:lstStyle/>
          <a:p>
            <a:endParaRPr lang="en-US" sz="2800" dirty="0"/>
          </a:p>
        </p:txBody>
      </p:sp>
      <p:sp>
        <p:nvSpPr>
          <p:cNvPr id="132" name="TextBox 131"/>
          <p:cNvSpPr txBox="1"/>
          <p:nvPr/>
        </p:nvSpPr>
        <p:spPr>
          <a:xfrm>
            <a:off x="747805" y="981595"/>
            <a:ext cx="4359236" cy="707886"/>
          </a:xfrm>
          <a:prstGeom prst="rect">
            <a:avLst/>
          </a:prstGeom>
          <a:noFill/>
        </p:spPr>
        <p:txBody>
          <a:bodyPr wrap="none" rtlCol="0">
            <a:spAutoFit/>
          </a:bodyPr>
          <a:lstStyle/>
          <a:p>
            <a:r>
              <a:rPr lang="en-US" sz="4000" dirty="0" smtClean="0">
                <a:solidFill>
                  <a:schemeClr val="bg1"/>
                </a:solidFill>
                <a:latin typeface="Segoe UI Semibold"/>
                <a:cs typeface="Segoe UI Semibold"/>
              </a:rPr>
              <a:t>High-level Results</a:t>
            </a:r>
          </a:p>
        </p:txBody>
      </p:sp>
      <p:sp>
        <p:nvSpPr>
          <p:cNvPr id="2" name="TextBox 1"/>
          <p:cNvSpPr txBox="1"/>
          <p:nvPr/>
        </p:nvSpPr>
        <p:spPr>
          <a:xfrm>
            <a:off x="777511" y="2378189"/>
            <a:ext cx="4959210" cy="584776"/>
          </a:xfrm>
          <a:prstGeom prst="rect">
            <a:avLst/>
          </a:prstGeom>
          <a:noFill/>
        </p:spPr>
        <p:txBody>
          <a:bodyPr wrap="none" rtlCol="0">
            <a:spAutoFit/>
          </a:bodyPr>
          <a:lstStyle/>
          <a:p>
            <a:r>
              <a:rPr lang="en-US" sz="3200" dirty="0" smtClean="0">
                <a:solidFill>
                  <a:schemeClr val="bg1"/>
                </a:solidFill>
                <a:latin typeface="Segoe UI Semibold"/>
                <a:cs typeface="Segoe UI Semibold"/>
              </a:rPr>
              <a:t>78% accuracy </a:t>
            </a:r>
            <a:r>
              <a:rPr lang="en-US" sz="3200" dirty="0" smtClean="0">
                <a:solidFill>
                  <a:schemeClr val="bg1"/>
                </a:solidFill>
                <a:latin typeface="Segoe UI Light"/>
                <a:cs typeface="Segoe UI Light"/>
              </a:rPr>
              <a:t>with 1 turker</a:t>
            </a:r>
          </a:p>
        </p:txBody>
      </p:sp>
      <p:sp>
        <p:nvSpPr>
          <p:cNvPr id="131" name="TextBox 130"/>
          <p:cNvSpPr txBox="1"/>
          <p:nvPr/>
        </p:nvSpPr>
        <p:spPr>
          <a:xfrm>
            <a:off x="801853" y="3621242"/>
            <a:ext cx="6987209" cy="584776"/>
          </a:xfrm>
          <a:prstGeom prst="rect">
            <a:avLst/>
          </a:prstGeom>
          <a:noFill/>
        </p:spPr>
        <p:txBody>
          <a:bodyPr wrap="none" rtlCol="0">
            <a:spAutoFit/>
          </a:bodyPr>
          <a:lstStyle/>
          <a:p>
            <a:r>
              <a:rPr lang="en-US" sz="3200" dirty="0" smtClean="0">
                <a:solidFill>
                  <a:schemeClr val="bg1"/>
                </a:solidFill>
                <a:latin typeface="Segoe UI Semibold"/>
                <a:cs typeface="Segoe UI Semibold"/>
              </a:rPr>
              <a:t>88% accuracy </a:t>
            </a:r>
            <a:r>
              <a:rPr lang="en-US" sz="3200" dirty="0" smtClean="0">
                <a:solidFill>
                  <a:schemeClr val="bg1"/>
                </a:solidFill>
                <a:latin typeface="Segoe UI Light"/>
                <a:cs typeface="Segoe UI Light"/>
              </a:rPr>
              <a:t>with turker majority vote</a:t>
            </a:r>
          </a:p>
        </p:txBody>
      </p:sp>
      <p:sp>
        <p:nvSpPr>
          <p:cNvPr id="3" name="Rectangle 2"/>
          <p:cNvSpPr/>
          <p:nvPr/>
        </p:nvSpPr>
        <p:spPr>
          <a:xfrm>
            <a:off x="10106704" y="2147657"/>
            <a:ext cx="2148350" cy="1608115"/>
          </a:xfrm>
          <a:prstGeom prst="rect">
            <a:avLst/>
          </a:prstGeom>
          <a:solidFill>
            <a:srgbClr val="FE9E08"/>
          </a:solidFill>
          <a:ln>
            <a:solidFill>
              <a:srgbClr val="FE9E08"/>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smtClean="0">
                <a:latin typeface="Segoe UI Light"/>
                <a:cs typeface="Segoe UI Light"/>
              </a:rPr>
              <a:t>How long did it take for turkers to perform each task?</a:t>
            </a:r>
          </a:p>
        </p:txBody>
      </p:sp>
    </p:spTree>
    <p:extLst>
      <p:ext uri="{BB962C8B-B14F-4D97-AF65-F5344CB8AC3E}">
        <p14:creationId xmlns:p14="http://schemas.microsoft.com/office/powerpoint/2010/main" val="481070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1">
                                            <p:txEl>
                                              <p:pRg st="0" end="0"/>
                                            </p:txEl>
                                          </p:spTgt>
                                        </p:tgtEl>
                                        <p:attrNameLst>
                                          <p:attrName>style.visibility</p:attrName>
                                        </p:attrNameLst>
                                      </p:cBhvr>
                                      <p:to>
                                        <p:strVal val="visible"/>
                                      </p:to>
                                    </p:set>
                                    <p:animEffect transition="in" filter="fade">
                                      <p:cBhvr>
                                        <p:cTn id="12" dur="500"/>
                                        <p:tgtEl>
                                          <p:spTgt spid="13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0561" y="3167390"/>
            <a:ext cx="6102878" cy="523220"/>
          </a:xfrm>
          <a:prstGeom prst="rect">
            <a:avLst/>
          </a:prstGeom>
          <a:noFill/>
        </p:spPr>
        <p:txBody>
          <a:bodyPr wrap="none" rtlCol="0">
            <a:spAutoFit/>
          </a:bodyPr>
          <a:lstStyle/>
          <a:p>
            <a:r>
              <a:rPr lang="en-US" sz="2800" dirty="0" smtClean="0">
                <a:latin typeface="Segoe UI Light"/>
                <a:cs typeface="Segoe UI Light"/>
              </a:rPr>
              <a:t>I want to show some good turker labels</a:t>
            </a:r>
          </a:p>
        </p:txBody>
      </p:sp>
    </p:spTree>
    <p:extLst>
      <p:ext uri="{BB962C8B-B14F-4D97-AF65-F5344CB8AC3E}">
        <p14:creationId xmlns:p14="http://schemas.microsoft.com/office/powerpoint/2010/main" val="2375380133"/>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91040"/>
            <a:ext cx="9144000" cy="5475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1" name="Group 10"/>
          <p:cNvGrpSpPr/>
          <p:nvPr/>
        </p:nvGrpSpPr>
        <p:grpSpPr>
          <a:xfrm>
            <a:off x="-773760" y="4859055"/>
            <a:ext cx="5607048" cy="894706"/>
            <a:chOff x="-773760" y="1444910"/>
            <a:chExt cx="5607048" cy="894706"/>
          </a:xfrm>
        </p:grpSpPr>
        <p:sp>
          <p:nvSpPr>
            <p:cNvPr id="12" name="Right Arrow 11"/>
            <p:cNvSpPr/>
            <p:nvPr/>
          </p:nvSpPr>
          <p:spPr>
            <a:xfrm>
              <a:off x="-773760" y="1444910"/>
              <a:ext cx="4848540" cy="894706"/>
            </a:xfrm>
            <a:prstGeom prst="rightArrow">
              <a:avLst>
                <a:gd name="adj1" fmla="val 100000"/>
                <a:gd name="adj2" fmla="val 0"/>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69" tIns="45685" rIns="91369" bIns="45685" rtlCol="0" anchor="ctr"/>
            <a:lstStyle/>
            <a:p>
              <a:pPr algn="ctr"/>
              <a:endParaRPr lang="en-US" dirty="0">
                <a:solidFill>
                  <a:prstClr val="white"/>
                </a:solidFill>
                <a:latin typeface="Gill Sans"/>
                <a:cs typeface="Gill Sans"/>
              </a:endParaRPr>
            </a:p>
          </p:txBody>
        </p:sp>
        <p:sp>
          <p:nvSpPr>
            <p:cNvPr id="13" name="Title 8"/>
            <p:cNvSpPr txBox="1">
              <a:spLocks/>
            </p:cNvSpPr>
            <p:nvPr/>
          </p:nvSpPr>
          <p:spPr>
            <a:xfrm>
              <a:off x="162339" y="1547454"/>
              <a:ext cx="4670949" cy="639762"/>
            </a:xfrm>
            <a:prstGeom prst="rect">
              <a:avLst/>
            </a:prstGeom>
          </p:spPr>
          <p:txBody>
            <a:bodyPr vert="horz" lIns="91369" tIns="45685" rIns="91369" bIns="45685" rtlCol="0" anchor="ctr">
              <a:noAutofit/>
            </a:bodyPr>
            <a:lstStyle/>
            <a:p>
              <a:pPr>
                <a:spcBef>
                  <a:spcPct val="0"/>
                </a:spcBef>
                <a:defRPr/>
              </a:pPr>
              <a:r>
                <a:rPr lang="en-US" sz="2000" cap="small" dirty="0" smtClean="0">
                  <a:solidFill>
                    <a:srgbClr val="F79646"/>
                  </a:solidFill>
                  <a:latin typeface="Segoe UI Light"/>
                  <a:ea typeface="Segoe UI" pitchFamily="34" charset="0"/>
                  <a:cs typeface="Segoe UI Light"/>
                </a:rPr>
                <a:t>Turker Labeling Examples</a:t>
              </a:r>
            </a:p>
            <a:p>
              <a:pPr>
                <a:spcBef>
                  <a:spcPct val="0"/>
                </a:spcBef>
                <a:defRPr/>
              </a:pPr>
              <a:r>
                <a:rPr lang="en-US" sz="3200" dirty="0" smtClean="0">
                  <a:solidFill>
                    <a:prstClr val="white">
                      <a:lumMod val="95000"/>
                    </a:prstClr>
                  </a:solidFill>
                  <a:latin typeface="Segoe UI Semibold"/>
                  <a:ea typeface="Segoe UI" pitchFamily="34" charset="0"/>
                  <a:cs typeface="Segoe UI Semibold"/>
                </a:rPr>
                <a:t>Curb Ramp Missing</a:t>
              </a:r>
            </a:p>
          </p:txBody>
        </p:sp>
      </p:grpSp>
    </p:spTree>
    <p:extLst>
      <p:ext uri="{BB962C8B-B14F-4D97-AF65-F5344CB8AC3E}">
        <p14:creationId xmlns:p14="http://schemas.microsoft.com/office/powerpoint/2010/main" val="4181300327"/>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91040"/>
            <a:ext cx="9144000" cy="5475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91040"/>
            <a:ext cx="9144000" cy="5462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1" name="Group 10"/>
          <p:cNvGrpSpPr/>
          <p:nvPr/>
        </p:nvGrpSpPr>
        <p:grpSpPr>
          <a:xfrm>
            <a:off x="-773760" y="4859055"/>
            <a:ext cx="5607048" cy="894706"/>
            <a:chOff x="-773760" y="1444910"/>
            <a:chExt cx="5607048" cy="894706"/>
          </a:xfrm>
        </p:grpSpPr>
        <p:sp>
          <p:nvSpPr>
            <p:cNvPr id="12" name="Right Arrow 11"/>
            <p:cNvSpPr/>
            <p:nvPr/>
          </p:nvSpPr>
          <p:spPr>
            <a:xfrm>
              <a:off x="-773760" y="1444910"/>
              <a:ext cx="4848540" cy="894706"/>
            </a:xfrm>
            <a:prstGeom prst="rightArrow">
              <a:avLst>
                <a:gd name="adj1" fmla="val 100000"/>
                <a:gd name="adj2" fmla="val 0"/>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69" tIns="45685" rIns="91369" bIns="45685" rtlCol="0" anchor="ctr"/>
            <a:lstStyle/>
            <a:p>
              <a:pPr algn="ctr"/>
              <a:endParaRPr lang="en-US" dirty="0">
                <a:solidFill>
                  <a:prstClr val="white"/>
                </a:solidFill>
                <a:latin typeface="Gill Sans"/>
                <a:cs typeface="Gill Sans"/>
              </a:endParaRPr>
            </a:p>
          </p:txBody>
        </p:sp>
        <p:sp>
          <p:nvSpPr>
            <p:cNvPr id="13" name="Title 8"/>
            <p:cNvSpPr txBox="1">
              <a:spLocks/>
            </p:cNvSpPr>
            <p:nvPr/>
          </p:nvSpPr>
          <p:spPr>
            <a:xfrm>
              <a:off x="162339" y="1547454"/>
              <a:ext cx="4670949" cy="639762"/>
            </a:xfrm>
            <a:prstGeom prst="rect">
              <a:avLst/>
            </a:prstGeom>
          </p:spPr>
          <p:txBody>
            <a:bodyPr vert="horz" lIns="91369" tIns="45685" rIns="91369" bIns="45685" rtlCol="0" anchor="ctr">
              <a:noAutofit/>
            </a:bodyPr>
            <a:lstStyle/>
            <a:p>
              <a:pPr>
                <a:spcBef>
                  <a:spcPct val="0"/>
                </a:spcBef>
                <a:defRPr/>
              </a:pPr>
              <a:r>
                <a:rPr lang="en-US" sz="2000" cap="small" dirty="0" smtClean="0">
                  <a:solidFill>
                    <a:srgbClr val="F79646"/>
                  </a:solidFill>
                  <a:latin typeface="Segoe UI Light"/>
                  <a:ea typeface="Segoe UI" pitchFamily="34" charset="0"/>
                  <a:cs typeface="Segoe UI Light"/>
                </a:rPr>
                <a:t>Turker Labeling Examples</a:t>
              </a:r>
            </a:p>
            <a:p>
              <a:pPr>
                <a:spcBef>
                  <a:spcPct val="0"/>
                </a:spcBef>
                <a:defRPr/>
              </a:pPr>
              <a:r>
                <a:rPr lang="en-US" sz="3200" dirty="0" smtClean="0">
                  <a:solidFill>
                    <a:prstClr val="white">
                      <a:lumMod val="95000"/>
                    </a:prstClr>
                  </a:solidFill>
                  <a:latin typeface="Segoe UI Semibold"/>
                  <a:ea typeface="Segoe UI" pitchFamily="34" charset="0"/>
                  <a:cs typeface="Segoe UI Semibold"/>
                </a:rPr>
                <a:t>Curb Ramp Missing</a:t>
              </a:r>
            </a:p>
          </p:txBody>
        </p:sp>
      </p:grpSp>
    </p:spTree>
    <p:extLst>
      <p:ext uri="{BB962C8B-B14F-4D97-AF65-F5344CB8AC3E}">
        <p14:creationId xmlns:p14="http://schemas.microsoft.com/office/powerpoint/2010/main" val="4195799844"/>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97591"/>
            <a:ext cx="9144000" cy="54628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 name="Group 6"/>
          <p:cNvGrpSpPr/>
          <p:nvPr/>
        </p:nvGrpSpPr>
        <p:grpSpPr>
          <a:xfrm>
            <a:off x="-773760" y="4859055"/>
            <a:ext cx="4495746" cy="894706"/>
            <a:chOff x="-773760" y="1444910"/>
            <a:chExt cx="4495746" cy="894706"/>
          </a:xfrm>
        </p:grpSpPr>
        <p:sp>
          <p:nvSpPr>
            <p:cNvPr id="8" name="Right Arrow 7"/>
            <p:cNvSpPr/>
            <p:nvPr/>
          </p:nvSpPr>
          <p:spPr>
            <a:xfrm>
              <a:off x="-773760" y="1444910"/>
              <a:ext cx="3948913" cy="894706"/>
            </a:xfrm>
            <a:prstGeom prst="rightArrow">
              <a:avLst>
                <a:gd name="adj1" fmla="val 100000"/>
                <a:gd name="adj2" fmla="val 0"/>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69" tIns="45685" rIns="91369" bIns="45685" rtlCol="0" anchor="ctr"/>
            <a:lstStyle/>
            <a:p>
              <a:pPr algn="ctr"/>
              <a:endParaRPr lang="en-US" dirty="0">
                <a:solidFill>
                  <a:prstClr val="white"/>
                </a:solidFill>
                <a:latin typeface="Gill Sans"/>
                <a:cs typeface="Gill Sans"/>
              </a:endParaRPr>
            </a:p>
          </p:txBody>
        </p:sp>
        <p:sp>
          <p:nvSpPr>
            <p:cNvPr id="9" name="Title 8"/>
            <p:cNvSpPr txBox="1">
              <a:spLocks/>
            </p:cNvSpPr>
            <p:nvPr/>
          </p:nvSpPr>
          <p:spPr>
            <a:xfrm>
              <a:off x="162340" y="1547454"/>
              <a:ext cx="3559646" cy="639762"/>
            </a:xfrm>
            <a:prstGeom prst="rect">
              <a:avLst/>
            </a:prstGeom>
          </p:spPr>
          <p:txBody>
            <a:bodyPr vert="horz" lIns="91369" tIns="45685" rIns="91369" bIns="45685" rtlCol="0" anchor="ctr">
              <a:noAutofit/>
            </a:bodyPr>
            <a:lstStyle/>
            <a:p>
              <a:pPr>
                <a:spcBef>
                  <a:spcPct val="0"/>
                </a:spcBef>
                <a:defRPr/>
              </a:pPr>
              <a:r>
                <a:rPr lang="en-US" sz="2000" cap="small" dirty="0" smtClean="0">
                  <a:solidFill>
                    <a:srgbClr val="F79646"/>
                  </a:solidFill>
                  <a:latin typeface="Segoe UI Light"/>
                  <a:ea typeface="Segoe UI" pitchFamily="34" charset="0"/>
                  <a:cs typeface="Segoe UI Light"/>
                </a:rPr>
                <a:t>Turker Labeling Examples</a:t>
              </a:r>
            </a:p>
            <a:p>
              <a:pPr>
                <a:spcBef>
                  <a:spcPct val="0"/>
                </a:spcBef>
                <a:defRPr/>
              </a:pPr>
              <a:r>
                <a:rPr lang="en-US" sz="3200" dirty="0" smtClean="0">
                  <a:solidFill>
                    <a:prstClr val="white">
                      <a:lumMod val="95000"/>
                    </a:prstClr>
                  </a:solidFill>
                  <a:latin typeface="Segoe UI Semibold"/>
                  <a:ea typeface="Segoe UI" pitchFamily="34" charset="0"/>
                  <a:cs typeface="Segoe UI Semibold"/>
                </a:rPr>
                <a:t>Object in Path</a:t>
              </a:r>
            </a:p>
          </p:txBody>
        </p:sp>
      </p:grpSp>
    </p:spTree>
    <p:extLst>
      <p:ext uri="{BB962C8B-B14F-4D97-AF65-F5344CB8AC3E}">
        <p14:creationId xmlns:p14="http://schemas.microsoft.com/office/powerpoint/2010/main" val="2756815009"/>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10691"/>
            <a:ext cx="9144000" cy="54366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 name="Group 6"/>
          <p:cNvGrpSpPr/>
          <p:nvPr/>
        </p:nvGrpSpPr>
        <p:grpSpPr>
          <a:xfrm>
            <a:off x="-773760" y="4859055"/>
            <a:ext cx="4495746" cy="894706"/>
            <a:chOff x="-773760" y="1444910"/>
            <a:chExt cx="4495746" cy="894706"/>
          </a:xfrm>
        </p:grpSpPr>
        <p:sp>
          <p:nvSpPr>
            <p:cNvPr id="8" name="Right Arrow 7"/>
            <p:cNvSpPr/>
            <p:nvPr/>
          </p:nvSpPr>
          <p:spPr>
            <a:xfrm>
              <a:off x="-773760" y="1444910"/>
              <a:ext cx="3948913" cy="894706"/>
            </a:xfrm>
            <a:prstGeom prst="rightArrow">
              <a:avLst>
                <a:gd name="adj1" fmla="val 100000"/>
                <a:gd name="adj2" fmla="val 0"/>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69" tIns="45685" rIns="91369" bIns="45685" rtlCol="0" anchor="ctr"/>
            <a:lstStyle/>
            <a:p>
              <a:pPr algn="ctr"/>
              <a:endParaRPr lang="en-US" dirty="0">
                <a:solidFill>
                  <a:prstClr val="white"/>
                </a:solidFill>
                <a:latin typeface="Gill Sans"/>
                <a:cs typeface="Gill Sans"/>
              </a:endParaRPr>
            </a:p>
          </p:txBody>
        </p:sp>
        <p:sp>
          <p:nvSpPr>
            <p:cNvPr id="9" name="Title 8"/>
            <p:cNvSpPr txBox="1">
              <a:spLocks/>
            </p:cNvSpPr>
            <p:nvPr/>
          </p:nvSpPr>
          <p:spPr>
            <a:xfrm>
              <a:off x="162340" y="1547454"/>
              <a:ext cx="3559646" cy="639762"/>
            </a:xfrm>
            <a:prstGeom prst="rect">
              <a:avLst/>
            </a:prstGeom>
          </p:spPr>
          <p:txBody>
            <a:bodyPr vert="horz" lIns="91369" tIns="45685" rIns="91369" bIns="45685" rtlCol="0" anchor="ctr">
              <a:noAutofit/>
            </a:bodyPr>
            <a:lstStyle/>
            <a:p>
              <a:pPr>
                <a:spcBef>
                  <a:spcPct val="0"/>
                </a:spcBef>
                <a:defRPr/>
              </a:pPr>
              <a:r>
                <a:rPr lang="en-US" sz="2000" cap="small" dirty="0" smtClean="0">
                  <a:solidFill>
                    <a:srgbClr val="F79646"/>
                  </a:solidFill>
                  <a:latin typeface="Segoe UI Light"/>
                  <a:ea typeface="Segoe UI" pitchFamily="34" charset="0"/>
                  <a:cs typeface="Segoe UI Light"/>
                </a:rPr>
                <a:t>Turker Labeling Examples</a:t>
              </a:r>
            </a:p>
            <a:p>
              <a:pPr>
                <a:spcBef>
                  <a:spcPct val="0"/>
                </a:spcBef>
                <a:defRPr/>
              </a:pPr>
              <a:r>
                <a:rPr lang="en-US" sz="3200" dirty="0" smtClean="0">
                  <a:solidFill>
                    <a:prstClr val="white">
                      <a:lumMod val="95000"/>
                    </a:prstClr>
                  </a:solidFill>
                  <a:latin typeface="Segoe UI Semibold"/>
                  <a:ea typeface="Segoe UI" pitchFamily="34" charset="0"/>
                  <a:cs typeface="Segoe UI Semibold"/>
                </a:rPr>
                <a:t>Object in Path</a:t>
              </a:r>
            </a:p>
          </p:txBody>
        </p:sp>
      </p:grpSp>
    </p:spTree>
    <p:extLst>
      <p:ext uri="{BB962C8B-B14F-4D97-AF65-F5344CB8AC3E}">
        <p14:creationId xmlns:p14="http://schemas.microsoft.com/office/powerpoint/2010/main" val="3534930817"/>
      </p:ext>
    </p:extLst>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0" y="691040"/>
            <a:ext cx="9144000" cy="5475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 name="Group 6"/>
          <p:cNvGrpSpPr/>
          <p:nvPr/>
        </p:nvGrpSpPr>
        <p:grpSpPr>
          <a:xfrm>
            <a:off x="-773760" y="4859055"/>
            <a:ext cx="6594874" cy="894706"/>
            <a:chOff x="-773760" y="1444910"/>
            <a:chExt cx="6594874" cy="894706"/>
          </a:xfrm>
        </p:grpSpPr>
        <p:sp>
          <p:nvSpPr>
            <p:cNvPr id="8" name="Right Arrow 7"/>
            <p:cNvSpPr/>
            <p:nvPr/>
          </p:nvSpPr>
          <p:spPr>
            <a:xfrm>
              <a:off x="-773760" y="1444910"/>
              <a:ext cx="6594874" cy="894706"/>
            </a:xfrm>
            <a:prstGeom prst="rightArrow">
              <a:avLst>
                <a:gd name="adj1" fmla="val 100000"/>
                <a:gd name="adj2" fmla="val 0"/>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69" tIns="45685" rIns="91369" bIns="45685" rtlCol="0" anchor="ctr"/>
            <a:lstStyle/>
            <a:p>
              <a:pPr algn="ctr"/>
              <a:endParaRPr lang="en-US" dirty="0">
                <a:solidFill>
                  <a:prstClr val="white"/>
                </a:solidFill>
                <a:latin typeface="Gill Sans"/>
                <a:cs typeface="Gill Sans"/>
              </a:endParaRPr>
            </a:p>
          </p:txBody>
        </p:sp>
        <p:sp>
          <p:nvSpPr>
            <p:cNvPr id="9" name="Title 8"/>
            <p:cNvSpPr txBox="1">
              <a:spLocks/>
            </p:cNvSpPr>
            <p:nvPr/>
          </p:nvSpPr>
          <p:spPr>
            <a:xfrm>
              <a:off x="162339" y="1547454"/>
              <a:ext cx="5658775" cy="639762"/>
            </a:xfrm>
            <a:prstGeom prst="rect">
              <a:avLst/>
            </a:prstGeom>
          </p:spPr>
          <p:txBody>
            <a:bodyPr vert="horz" lIns="91369" tIns="45685" rIns="91369" bIns="45685" rtlCol="0" anchor="ctr">
              <a:noAutofit/>
            </a:bodyPr>
            <a:lstStyle/>
            <a:p>
              <a:pPr>
                <a:spcBef>
                  <a:spcPct val="0"/>
                </a:spcBef>
                <a:defRPr/>
              </a:pPr>
              <a:r>
                <a:rPr lang="en-US" sz="2000" cap="small" dirty="0" smtClean="0">
                  <a:solidFill>
                    <a:srgbClr val="F79646"/>
                  </a:solidFill>
                  <a:latin typeface="Segoe UI Light"/>
                  <a:ea typeface="Segoe UI" pitchFamily="34" charset="0"/>
                  <a:cs typeface="Segoe UI Light"/>
                </a:rPr>
                <a:t>Turker Labeling Examples</a:t>
              </a:r>
            </a:p>
            <a:p>
              <a:pPr>
                <a:spcBef>
                  <a:spcPct val="0"/>
                </a:spcBef>
                <a:defRPr/>
              </a:pPr>
              <a:r>
                <a:rPr lang="en-US" sz="3200" dirty="0" smtClean="0">
                  <a:solidFill>
                    <a:prstClr val="white">
                      <a:lumMod val="95000"/>
                    </a:prstClr>
                  </a:solidFill>
                  <a:latin typeface="Segoe UI Semibold"/>
                  <a:ea typeface="Segoe UI" pitchFamily="34" charset="0"/>
                  <a:cs typeface="Segoe UI Semibold"/>
                </a:rPr>
                <a:t>Prematurely Ending Sidewalk</a:t>
              </a:r>
            </a:p>
          </p:txBody>
        </p:sp>
      </p:grpSp>
    </p:spTree>
    <p:extLst>
      <p:ext uri="{BB962C8B-B14F-4D97-AF65-F5344CB8AC3E}">
        <p14:creationId xmlns:p14="http://schemas.microsoft.com/office/powerpoint/2010/main" val="3062925949"/>
      </p:ext>
    </p:extLst>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0" y="687112"/>
            <a:ext cx="9144000" cy="5483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Group 3"/>
          <p:cNvGrpSpPr/>
          <p:nvPr/>
        </p:nvGrpSpPr>
        <p:grpSpPr>
          <a:xfrm>
            <a:off x="-773760" y="4859055"/>
            <a:ext cx="6594874" cy="894706"/>
            <a:chOff x="-773760" y="1444910"/>
            <a:chExt cx="6594874" cy="894706"/>
          </a:xfrm>
        </p:grpSpPr>
        <p:sp>
          <p:nvSpPr>
            <p:cNvPr id="5" name="Right Arrow 4"/>
            <p:cNvSpPr/>
            <p:nvPr/>
          </p:nvSpPr>
          <p:spPr>
            <a:xfrm>
              <a:off x="-773760" y="1444910"/>
              <a:ext cx="6594874" cy="894706"/>
            </a:xfrm>
            <a:prstGeom prst="rightArrow">
              <a:avLst>
                <a:gd name="adj1" fmla="val 100000"/>
                <a:gd name="adj2" fmla="val 0"/>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69" tIns="45685" rIns="91369" bIns="45685" rtlCol="0" anchor="ctr"/>
            <a:lstStyle/>
            <a:p>
              <a:pPr algn="ctr"/>
              <a:endParaRPr lang="en-US" dirty="0">
                <a:solidFill>
                  <a:prstClr val="white"/>
                </a:solidFill>
                <a:latin typeface="Gill Sans"/>
                <a:cs typeface="Gill Sans"/>
              </a:endParaRPr>
            </a:p>
          </p:txBody>
        </p:sp>
        <p:sp>
          <p:nvSpPr>
            <p:cNvPr id="6" name="Title 8"/>
            <p:cNvSpPr txBox="1">
              <a:spLocks/>
            </p:cNvSpPr>
            <p:nvPr/>
          </p:nvSpPr>
          <p:spPr>
            <a:xfrm>
              <a:off x="162339" y="1547454"/>
              <a:ext cx="5658775" cy="639762"/>
            </a:xfrm>
            <a:prstGeom prst="rect">
              <a:avLst/>
            </a:prstGeom>
          </p:spPr>
          <p:txBody>
            <a:bodyPr vert="horz" lIns="91369" tIns="45685" rIns="91369" bIns="45685" rtlCol="0" anchor="ctr">
              <a:noAutofit/>
            </a:bodyPr>
            <a:lstStyle/>
            <a:p>
              <a:pPr>
                <a:spcBef>
                  <a:spcPct val="0"/>
                </a:spcBef>
                <a:defRPr/>
              </a:pPr>
              <a:r>
                <a:rPr lang="en-US" sz="2000" cap="small" dirty="0" smtClean="0">
                  <a:solidFill>
                    <a:srgbClr val="F79646"/>
                  </a:solidFill>
                  <a:latin typeface="Segoe UI Light"/>
                  <a:ea typeface="Segoe UI" pitchFamily="34" charset="0"/>
                  <a:cs typeface="Segoe UI Light"/>
                </a:rPr>
                <a:t>Turker Labeling Examples</a:t>
              </a:r>
            </a:p>
            <a:p>
              <a:pPr>
                <a:spcBef>
                  <a:spcPct val="0"/>
                </a:spcBef>
                <a:defRPr/>
              </a:pPr>
              <a:r>
                <a:rPr lang="en-US" sz="3200" dirty="0" smtClean="0">
                  <a:solidFill>
                    <a:prstClr val="white">
                      <a:lumMod val="95000"/>
                    </a:prstClr>
                  </a:solidFill>
                  <a:latin typeface="Segoe UI Semibold"/>
                  <a:ea typeface="Segoe UI" pitchFamily="34" charset="0"/>
                  <a:cs typeface="Segoe UI Semibold"/>
                </a:rPr>
                <a:t>Prematurely Ending Sidewalk</a:t>
              </a:r>
            </a:p>
          </p:txBody>
        </p:sp>
      </p:grpSp>
    </p:spTree>
    <p:extLst>
      <p:ext uri="{BB962C8B-B14F-4D97-AF65-F5344CB8AC3E}">
        <p14:creationId xmlns:p14="http://schemas.microsoft.com/office/powerpoint/2010/main" val="478904325"/>
      </p:ext>
    </p:extLst>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Picture 4" descr="Slide5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85800"/>
            <a:ext cx="9144000" cy="5486400"/>
          </a:xfrm>
          <a:prstGeom prst="rect">
            <a:avLst/>
          </a:prstGeom>
        </p:spPr>
      </p:pic>
      <p:grpSp>
        <p:nvGrpSpPr>
          <p:cNvPr id="6" name="Group 5"/>
          <p:cNvGrpSpPr/>
          <p:nvPr/>
        </p:nvGrpSpPr>
        <p:grpSpPr>
          <a:xfrm>
            <a:off x="-699056" y="918854"/>
            <a:ext cx="5607048" cy="1415388"/>
            <a:chOff x="-773760" y="1220822"/>
            <a:chExt cx="5607048" cy="1415388"/>
          </a:xfrm>
        </p:grpSpPr>
        <p:sp>
          <p:nvSpPr>
            <p:cNvPr id="7" name="Right Arrow 6"/>
            <p:cNvSpPr/>
            <p:nvPr/>
          </p:nvSpPr>
          <p:spPr>
            <a:xfrm>
              <a:off x="-773760" y="1220822"/>
              <a:ext cx="4495745" cy="1415388"/>
            </a:xfrm>
            <a:prstGeom prst="rightArrow">
              <a:avLst>
                <a:gd name="adj1" fmla="val 100000"/>
                <a:gd name="adj2" fmla="val 0"/>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69" tIns="45685" rIns="91369" bIns="45685" rtlCol="0" anchor="ctr"/>
            <a:lstStyle/>
            <a:p>
              <a:pPr algn="ctr"/>
              <a:endParaRPr lang="en-US" dirty="0">
                <a:solidFill>
                  <a:prstClr val="white"/>
                </a:solidFill>
                <a:latin typeface="Gill Sans"/>
                <a:cs typeface="Gill Sans"/>
              </a:endParaRPr>
            </a:p>
          </p:txBody>
        </p:sp>
        <p:sp>
          <p:nvSpPr>
            <p:cNvPr id="8" name="Title 8"/>
            <p:cNvSpPr txBox="1">
              <a:spLocks/>
            </p:cNvSpPr>
            <p:nvPr/>
          </p:nvSpPr>
          <p:spPr>
            <a:xfrm>
              <a:off x="162339" y="1547454"/>
              <a:ext cx="4670949" cy="639762"/>
            </a:xfrm>
            <a:prstGeom prst="rect">
              <a:avLst/>
            </a:prstGeom>
          </p:spPr>
          <p:txBody>
            <a:bodyPr vert="horz" lIns="91369" tIns="45685" rIns="91369" bIns="45685" rtlCol="0" anchor="ctr">
              <a:noAutofit/>
            </a:bodyPr>
            <a:lstStyle/>
            <a:p>
              <a:pPr>
                <a:spcBef>
                  <a:spcPct val="0"/>
                </a:spcBef>
                <a:defRPr/>
              </a:pPr>
              <a:r>
                <a:rPr lang="en-US" sz="2000" cap="small" dirty="0" smtClean="0">
                  <a:solidFill>
                    <a:srgbClr val="F79646"/>
                  </a:solidFill>
                  <a:latin typeface="Segoe UI Light"/>
                  <a:ea typeface="Segoe UI" pitchFamily="34" charset="0"/>
                  <a:cs typeface="Segoe UI Light"/>
                </a:rPr>
                <a:t>Turker Labeling Examples</a:t>
              </a:r>
            </a:p>
            <a:p>
              <a:pPr>
                <a:spcBef>
                  <a:spcPct val="0"/>
                </a:spcBef>
                <a:defRPr/>
              </a:pPr>
              <a:r>
                <a:rPr lang="en-US" sz="3200" dirty="0" smtClean="0">
                  <a:solidFill>
                    <a:prstClr val="white">
                      <a:lumMod val="95000"/>
                    </a:prstClr>
                  </a:solidFill>
                  <a:latin typeface="Segoe UI Semibold"/>
                  <a:ea typeface="Segoe UI" pitchFamily="34" charset="0"/>
                  <a:cs typeface="Segoe UI Semibold"/>
                </a:rPr>
                <a:t>Surface Problems</a:t>
              </a:r>
            </a:p>
            <a:p>
              <a:pPr>
                <a:spcBef>
                  <a:spcPct val="0"/>
                </a:spcBef>
                <a:defRPr/>
              </a:pPr>
              <a:r>
                <a:rPr lang="en-US" sz="3200" dirty="0" smtClean="0">
                  <a:solidFill>
                    <a:prstClr val="white">
                      <a:lumMod val="95000"/>
                    </a:prstClr>
                  </a:solidFill>
                  <a:latin typeface="Segoe UI Semibold"/>
                  <a:ea typeface="Segoe UI" pitchFamily="34" charset="0"/>
                  <a:cs typeface="Segoe UI Semibold"/>
                </a:rPr>
                <a:t>Object in Path</a:t>
              </a:r>
            </a:p>
          </p:txBody>
        </p:sp>
      </p:grpSp>
    </p:spTree>
    <p:extLst>
      <p:ext uri="{BB962C8B-B14F-4D97-AF65-F5344CB8AC3E}">
        <p14:creationId xmlns:p14="http://schemas.microsoft.com/office/powerpoint/2010/main" val="1174775056"/>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8178" t="6033" r="24432" b="60622"/>
          <a:stretch/>
        </p:blipFill>
        <p:spPr bwMode="auto">
          <a:xfrm>
            <a:off x="0" y="671822"/>
            <a:ext cx="9144000" cy="5514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Group 3"/>
          <p:cNvGrpSpPr/>
          <p:nvPr/>
        </p:nvGrpSpPr>
        <p:grpSpPr>
          <a:xfrm>
            <a:off x="-699056" y="918854"/>
            <a:ext cx="5607048" cy="1415388"/>
            <a:chOff x="-773760" y="1220822"/>
            <a:chExt cx="5607048" cy="1415388"/>
          </a:xfrm>
        </p:grpSpPr>
        <p:sp>
          <p:nvSpPr>
            <p:cNvPr id="6" name="Right Arrow 5"/>
            <p:cNvSpPr/>
            <p:nvPr/>
          </p:nvSpPr>
          <p:spPr>
            <a:xfrm>
              <a:off x="-773760" y="1220822"/>
              <a:ext cx="4495745" cy="1415388"/>
            </a:xfrm>
            <a:prstGeom prst="rightArrow">
              <a:avLst>
                <a:gd name="adj1" fmla="val 100000"/>
                <a:gd name="adj2" fmla="val 0"/>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69" tIns="45685" rIns="91369" bIns="45685" rtlCol="0" anchor="ctr"/>
            <a:lstStyle/>
            <a:p>
              <a:pPr algn="ctr"/>
              <a:endParaRPr lang="en-US" dirty="0">
                <a:solidFill>
                  <a:prstClr val="white"/>
                </a:solidFill>
                <a:latin typeface="Gill Sans"/>
                <a:cs typeface="Gill Sans"/>
              </a:endParaRPr>
            </a:p>
          </p:txBody>
        </p:sp>
        <p:sp>
          <p:nvSpPr>
            <p:cNvPr id="7" name="Title 8"/>
            <p:cNvSpPr txBox="1">
              <a:spLocks/>
            </p:cNvSpPr>
            <p:nvPr/>
          </p:nvSpPr>
          <p:spPr>
            <a:xfrm>
              <a:off x="162339" y="1547454"/>
              <a:ext cx="4670949" cy="639762"/>
            </a:xfrm>
            <a:prstGeom prst="rect">
              <a:avLst/>
            </a:prstGeom>
          </p:spPr>
          <p:txBody>
            <a:bodyPr vert="horz" lIns="91369" tIns="45685" rIns="91369" bIns="45685" rtlCol="0" anchor="ctr">
              <a:noAutofit/>
            </a:bodyPr>
            <a:lstStyle/>
            <a:p>
              <a:pPr>
                <a:spcBef>
                  <a:spcPct val="0"/>
                </a:spcBef>
                <a:defRPr/>
              </a:pPr>
              <a:r>
                <a:rPr lang="en-US" sz="2000" cap="small" dirty="0" smtClean="0">
                  <a:solidFill>
                    <a:srgbClr val="F79646"/>
                  </a:solidFill>
                  <a:latin typeface="Segoe UI Light"/>
                  <a:ea typeface="Segoe UI" pitchFamily="34" charset="0"/>
                  <a:cs typeface="Segoe UI Light"/>
                </a:rPr>
                <a:t>Turker Labeling Examples</a:t>
              </a:r>
            </a:p>
            <a:p>
              <a:pPr>
                <a:spcBef>
                  <a:spcPct val="0"/>
                </a:spcBef>
                <a:defRPr/>
              </a:pPr>
              <a:r>
                <a:rPr lang="en-US" sz="3200" dirty="0" smtClean="0">
                  <a:solidFill>
                    <a:prstClr val="white">
                      <a:lumMod val="95000"/>
                    </a:prstClr>
                  </a:solidFill>
                  <a:latin typeface="Segoe UI Semibold"/>
                  <a:ea typeface="Segoe UI" pitchFamily="34" charset="0"/>
                  <a:cs typeface="Segoe UI Semibold"/>
                </a:rPr>
                <a:t>Surface Problems</a:t>
              </a:r>
            </a:p>
            <a:p>
              <a:pPr>
                <a:spcBef>
                  <a:spcPct val="0"/>
                </a:spcBef>
                <a:defRPr/>
              </a:pPr>
              <a:r>
                <a:rPr lang="en-US" sz="3200" dirty="0" smtClean="0">
                  <a:solidFill>
                    <a:prstClr val="white">
                      <a:lumMod val="95000"/>
                    </a:prstClr>
                  </a:solidFill>
                  <a:latin typeface="Segoe UI Semibold"/>
                  <a:ea typeface="Segoe UI" pitchFamily="34" charset="0"/>
                  <a:cs typeface="Segoe UI Semibold"/>
                </a:rPr>
                <a:t>Object in Path</a:t>
              </a:r>
            </a:p>
          </p:txBody>
        </p:sp>
      </p:grpSp>
    </p:spTree>
    <p:extLst>
      <p:ext uri="{BB962C8B-B14F-4D97-AF65-F5344CB8AC3E}">
        <p14:creationId xmlns:p14="http://schemas.microsoft.com/office/powerpoint/2010/main" val="387851759"/>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SVAccessibilityProblems_RapidEdit.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76254" y="-1666512"/>
            <a:ext cx="11612880" cy="8709660"/>
          </a:xfrm>
          <a:prstGeom prst="rect">
            <a:avLst/>
          </a:prstGeom>
        </p:spPr>
      </p:pic>
      <p:sp>
        <p:nvSpPr>
          <p:cNvPr id="9" name="Rectangle 8"/>
          <p:cNvSpPr/>
          <p:nvPr/>
        </p:nvSpPr>
        <p:spPr>
          <a:xfrm>
            <a:off x="740869" y="592049"/>
            <a:ext cx="7662262" cy="733778"/>
          </a:xfrm>
          <a:prstGeom prst="rect">
            <a:avLst/>
          </a:prstGeom>
          <a:solidFill>
            <a:srgbClr val="000000">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lIns="182880" rIns="182880" rtlCol="0" anchor="ctr"/>
          <a:lstStyle/>
          <a:p>
            <a:pPr algn="ctr"/>
            <a:r>
              <a:rPr lang="en-US" sz="2400" dirty="0" smtClean="0">
                <a:solidFill>
                  <a:prstClr val="white"/>
                </a:solidFill>
                <a:latin typeface="Segoe UI Light"/>
                <a:cs typeface="Segoe UI Light"/>
              </a:rPr>
              <a:t>Can we use Google Street View to find </a:t>
            </a:r>
            <a:br>
              <a:rPr lang="en-US" sz="2400" dirty="0" smtClean="0">
                <a:solidFill>
                  <a:prstClr val="white"/>
                </a:solidFill>
                <a:latin typeface="Segoe UI Light"/>
                <a:cs typeface="Segoe UI Light"/>
              </a:rPr>
            </a:br>
            <a:r>
              <a:rPr lang="en-US" sz="2400" dirty="0" smtClean="0">
                <a:solidFill>
                  <a:prstClr val="white"/>
                </a:solidFill>
                <a:latin typeface="Segoe UI Light"/>
                <a:cs typeface="Segoe UI Light"/>
              </a:rPr>
              <a:t>sidewalk accessibility problems?</a:t>
            </a:r>
            <a:endParaRPr lang="en-US" sz="2400" dirty="0">
              <a:solidFill>
                <a:prstClr val="white"/>
              </a:solidFill>
              <a:latin typeface="Segoe UI Light"/>
              <a:cs typeface="Segoe UI Light"/>
            </a:endParaRPr>
          </a:p>
        </p:txBody>
      </p:sp>
      <p:sp>
        <p:nvSpPr>
          <p:cNvPr id="5" name="Rectangle 4"/>
          <p:cNvSpPr/>
          <p:nvPr/>
        </p:nvSpPr>
        <p:spPr>
          <a:xfrm>
            <a:off x="740869" y="592049"/>
            <a:ext cx="7662262" cy="733778"/>
          </a:xfrm>
          <a:prstGeom prst="rect">
            <a:avLst/>
          </a:prstGeom>
          <a:solidFill>
            <a:srgbClr val="000000">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lIns="182880" rIns="182880" rtlCol="0" anchor="ctr"/>
          <a:lstStyle/>
          <a:p>
            <a:pPr algn="ctr"/>
            <a:r>
              <a:rPr lang="en-US" sz="2400" dirty="0" smtClean="0">
                <a:solidFill>
                  <a:prstClr val="white"/>
                </a:solidFill>
                <a:latin typeface="Segoe UI Light"/>
                <a:cs typeface="Segoe UI Light"/>
              </a:rPr>
              <a:t>Could </a:t>
            </a:r>
            <a:r>
              <a:rPr lang="en-US" sz="2400" dirty="0" err="1" smtClean="0">
                <a:solidFill>
                  <a:prstClr val="white"/>
                </a:solidFill>
                <a:latin typeface="Segoe UI Light"/>
                <a:cs typeface="Segoe UI Light"/>
              </a:rPr>
              <a:t>crowdworkers</a:t>
            </a:r>
            <a:r>
              <a:rPr lang="en-US" sz="2400" dirty="0" smtClean="0">
                <a:solidFill>
                  <a:prstClr val="white"/>
                </a:solidFill>
                <a:latin typeface="Segoe UI Light"/>
                <a:cs typeface="Segoe UI Light"/>
              </a:rPr>
              <a:t> perform tasks to find, label, and assess the severity of accessibility problems?</a:t>
            </a:r>
            <a:endParaRPr lang="en-US" sz="2400" dirty="0">
              <a:solidFill>
                <a:prstClr val="white"/>
              </a:solidFill>
              <a:latin typeface="Segoe UI Light"/>
              <a:cs typeface="Segoe UI Light"/>
            </a:endParaRPr>
          </a:p>
        </p:txBody>
      </p:sp>
    </p:spTree>
    <p:extLst>
      <p:ext uri="{BB962C8B-B14F-4D97-AF65-F5344CB8AC3E}">
        <p14:creationId xmlns:p14="http://schemas.microsoft.com/office/powerpoint/2010/main" val="37531295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295" fill="hold"/>
                                        <p:tgtEl>
                                          <p:spTgt spid="6"/>
                                        </p:tgtEl>
                                      </p:cBhvr>
                                    </p:cmd>
                                  </p:childTnLst>
                                </p:cTn>
                              </p:par>
                              <p:par>
                                <p:cTn id="7" presetID="10" presetClass="exit" presetSubtype="0" fill="hold" grpId="0" nodeType="withEffect">
                                  <p:stCondLst>
                                    <p:cond delay="7000"/>
                                  </p:stCondLst>
                                  <p:childTnLst>
                                    <p:animEffect transition="out" filter="fade">
                                      <p:cBhvr>
                                        <p:cTn id="8" dur="1000"/>
                                        <p:tgtEl>
                                          <p:spTgt spid="9"/>
                                        </p:tgtEl>
                                      </p:cBhvr>
                                    </p:animEffect>
                                    <p:set>
                                      <p:cBhvr>
                                        <p:cTn id="9" dur="1" fill="hold">
                                          <p:stCondLst>
                                            <p:cond delay="999"/>
                                          </p:stCondLst>
                                        </p:cTn>
                                        <p:tgtEl>
                                          <p:spTgt spid="9"/>
                                        </p:tgtEl>
                                        <p:attrNameLst>
                                          <p:attrName>style.visibility</p:attrName>
                                        </p:attrNameLst>
                                      </p:cBhvr>
                                      <p:to>
                                        <p:strVal val="hidden"/>
                                      </p:to>
                                    </p:set>
                                  </p:childTnLst>
                                </p:cTn>
                              </p:par>
                              <p:par>
                                <p:cTn id="10" presetID="10" presetClass="entr" presetSubtype="0" fill="hold" grpId="1" nodeType="withEffect">
                                  <p:stCondLst>
                                    <p:cond delay="80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xit" presetSubtype="0" fill="hold" grpId="0" nodeType="withEffect">
                                  <p:stCondLst>
                                    <p:cond delay="16000"/>
                                  </p:stCondLst>
                                  <p:childTnLst>
                                    <p:animEffect transition="out" filter="fade">
                                      <p:cBhvr>
                                        <p:cTn id="14" dur="1000"/>
                                        <p:tgtEl>
                                          <p:spTgt spid="5"/>
                                        </p:tgtEl>
                                      </p:cBhvr>
                                    </p:animEffect>
                                    <p:set>
                                      <p:cBhvr>
                                        <p:cTn id="15" dur="1" fill="hold">
                                          <p:stCondLst>
                                            <p:cond delay="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6" fill="hold" display="0">
                  <p:stCondLst>
                    <p:cond delay="indefinite"/>
                  </p:stCondLst>
                </p:cTn>
                <p:tgtEl>
                  <p:spTgt spid="6"/>
                </p:tgtEl>
              </p:cMediaNode>
            </p:video>
            <p:seq concurrent="1" nextAc="seek">
              <p:cTn id="17" restart="whenNotActive" fill="hold" evtFilter="cancelBubble" nodeType="interactiveSeq">
                <p:stCondLst>
                  <p:cond evt="onClick" delay="0">
                    <p:tgtEl>
                      <p:spTgt spid="6"/>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6"/>
                                        </p:tgtEl>
                                      </p:cBhvr>
                                    </p:cmd>
                                  </p:childTnLst>
                                </p:cTn>
                              </p:par>
                            </p:childTnLst>
                          </p:cTn>
                        </p:par>
                      </p:childTnLst>
                    </p:cTn>
                  </p:par>
                </p:childTnLst>
              </p:cTn>
              <p:nextCondLst>
                <p:cond evt="onClick" delay="0">
                  <p:tgtEl>
                    <p:spTgt spid="6"/>
                  </p:tgtEl>
                </p:cond>
              </p:nextCondLst>
            </p:seq>
          </p:childTnLst>
        </p:cTn>
      </p:par>
    </p:tnLst>
    <p:bldLst>
      <p:bldP spid="9" grpId="0" animBg="1"/>
      <p:bldP spid="5" grpId="0" animBg="1"/>
      <p:bldP spid="5" grpId="1"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13860" y="3167390"/>
            <a:ext cx="4316281" cy="523220"/>
          </a:xfrm>
          <a:prstGeom prst="rect">
            <a:avLst/>
          </a:prstGeom>
          <a:noFill/>
        </p:spPr>
        <p:txBody>
          <a:bodyPr wrap="none" rtlCol="0">
            <a:spAutoFit/>
          </a:bodyPr>
          <a:lstStyle/>
          <a:p>
            <a:r>
              <a:rPr lang="en-US" sz="2800" dirty="0" smtClean="0">
                <a:latin typeface="Segoe UI Light"/>
                <a:cs typeface="Segoe UI Light"/>
              </a:rPr>
              <a:t>And now some bad labels…</a:t>
            </a:r>
          </a:p>
        </p:txBody>
      </p:sp>
    </p:spTree>
    <p:extLst>
      <p:ext uri="{BB962C8B-B14F-4D97-AF65-F5344CB8AC3E}">
        <p14:creationId xmlns:p14="http://schemas.microsoft.com/office/powerpoint/2010/main" val="836603999"/>
      </p:ext>
    </p:extLst>
  </p:cSld>
  <p:clrMapOvr>
    <a:masterClrMapping/>
  </p:clrMapOvr>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7769" t="6322" r="24661" b="60986"/>
          <a:stretch/>
        </p:blipFill>
        <p:spPr bwMode="auto">
          <a:xfrm>
            <a:off x="0" y="733125"/>
            <a:ext cx="9144000" cy="53917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 name="Group 2"/>
          <p:cNvGrpSpPr/>
          <p:nvPr/>
        </p:nvGrpSpPr>
        <p:grpSpPr>
          <a:xfrm>
            <a:off x="-699055" y="990600"/>
            <a:ext cx="3645849" cy="1292841"/>
            <a:chOff x="-773759" y="1292568"/>
            <a:chExt cx="3645849" cy="1292841"/>
          </a:xfrm>
        </p:grpSpPr>
        <p:sp>
          <p:nvSpPr>
            <p:cNvPr id="4" name="Right Arrow 3"/>
            <p:cNvSpPr/>
            <p:nvPr/>
          </p:nvSpPr>
          <p:spPr>
            <a:xfrm>
              <a:off x="-773759" y="1292568"/>
              <a:ext cx="3522552" cy="1292841"/>
            </a:xfrm>
            <a:prstGeom prst="rightArrow">
              <a:avLst>
                <a:gd name="adj1" fmla="val 100000"/>
                <a:gd name="adj2" fmla="val 0"/>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69" tIns="45685" rIns="91369" bIns="45685" rtlCol="0" anchor="ctr"/>
            <a:lstStyle/>
            <a:p>
              <a:pPr algn="ctr"/>
              <a:endParaRPr lang="en-US" dirty="0">
                <a:solidFill>
                  <a:prstClr val="white"/>
                </a:solidFill>
                <a:latin typeface="Gill Sans"/>
                <a:cs typeface="Gill Sans"/>
              </a:endParaRPr>
            </a:p>
          </p:txBody>
        </p:sp>
        <p:sp>
          <p:nvSpPr>
            <p:cNvPr id="5" name="Title 8"/>
            <p:cNvSpPr txBox="1">
              <a:spLocks/>
            </p:cNvSpPr>
            <p:nvPr/>
          </p:nvSpPr>
          <p:spPr>
            <a:xfrm>
              <a:off x="162339" y="1584441"/>
              <a:ext cx="2709751" cy="639762"/>
            </a:xfrm>
            <a:prstGeom prst="rect">
              <a:avLst/>
            </a:prstGeom>
          </p:spPr>
          <p:txBody>
            <a:bodyPr vert="horz" lIns="91369" tIns="45685" rIns="91369" bIns="45685" rtlCol="0" anchor="ctr">
              <a:noAutofit/>
            </a:bodyPr>
            <a:lstStyle/>
            <a:p>
              <a:pPr>
                <a:spcBef>
                  <a:spcPct val="0"/>
                </a:spcBef>
                <a:defRPr/>
              </a:pPr>
              <a:r>
                <a:rPr lang="en-US" sz="2000" cap="small" dirty="0" smtClean="0">
                  <a:solidFill>
                    <a:srgbClr val="F79646"/>
                  </a:solidFill>
                  <a:latin typeface="Segoe UI Light"/>
                  <a:ea typeface="Segoe UI" pitchFamily="34" charset="0"/>
                  <a:cs typeface="Segoe UI Light"/>
                </a:rPr>
                <a:t>Turker Labeling Issues</a:t>
              </a:r>
            </a:p>
            <a:p>
              <a:pPr>
                <a:spcBef>
                  <a:spcPct val="0"/>
                </a:spcBef>
                <a:defRPr/>
              </a:pPr>
              <a:r>
                <a:rPr lang="en-US" sz="3200" dirty="0" err="1" smtClean="0">
                  <a:solidFill>
                    <a:prstClr val="white">
                      <a:lumMod val="95000"/>
                    </a:prstClr>
                  </a:solidFill>
                  <a:latin typeface="Segoe UI Semibold"/>
                  <a:ea typeface="Segoe UI" pitchFamily="34" charset="0"/>
                  <a:cs typeface="Segoe UI Semibold"/>
                </a:rPr>
                <a:t>Overlabeling</a:t>
              </a:r>
              <a:endParaRPr lang="en-US" sz="3200" dirty="0" smtClean="0">
                <a:solidFill>
                  <a:prstClr val="white">
                    <a:lumMod val="95000"/>
                  </a:prstClr>
                </a:solidFill>
                <a:latin typeface="Segoe UI Semibold"/>
                <a:ea typeface="Segoe UI" pitchFamily="34" charset="0"/>
                <a:cs typeface="Segoe UI Semibold"/>
              </a:endParaRPr>
            </a:p>
            <a:p>
              <a:pPr>
                <a:spcBef>
                  <a:spcPct val="0"/>
                </a:spcBef>
                <a:defRPr/>
              </a:pPr>
              <a:r>
                <a:rPr lang="en-US" sz="1030" dirty="0" smtClean="0">
                  <a:solidFill>
                    <a:prstClr val="white">
                      <a:lumMod val="95000"/>
                    </a:prstClr>
                  </a:solidFill>
                  <a:latin typeface="Segoe UI Light"/>
                  <a:ea typeface="Segoe UI" pitchFamily="34" charset="0"/>
                  <a:cs typeface="Segoe UI Light"/>
                </a:rPr>
                <a:t>Some </a:t>
              </a:r>
              <a:r>
                <a:rPr lang="en-US" sz="1030" dirty="0" err="1" smtClean="0">
                  <a:solidFill>
                    <a:prstClr val="white">
                      <a:lumMod val="95000"/>
                    </a:prstClr>
                  </a:solidFill>
                  <a:latin typeface="Segoe UI Light"/>
                  <a:ea typeface="Segoe UI" pitchFamily="34" charset="0"/>
                  <a:cs typeface="Segoe UI Light"/>
                </a:rPr>
                <a:t>Turkers</a:t>
              </a:r>
              <a:r>
                <a:rPr lang="en-US" sz="1030" dirty="0" smtClean="0">
                  <a:solidFill>
                    <a:prstClr val="white">
                      <a:lumMod val="95000"/>
                    </a:prstClr>
                  </a:solidFill>
                  <a:latin typeface="Segoe UI Light"/>
                  <a:ea typeface="Segoe UI" pitchFamily="34" charset="0"/>
                  <a:cs typeface="Segoe UI Light"/>
                </a:rPr>
                <a:t> Prone to High False Positives</a:t>
              </a:r>
            </a:p>
          </p:txBody>
        </p:sp>
      </p:grpSp>
      <p:cxnSp>
        <p:nvCxnSpPr>
          <p:cNvPr id="6" name="Straight Arrow Connector 5"/>
          <p:cNvCxnSpPr/>
          <p:nvPr/>
        </p:nvCxnSpPr>
        <p:spPr>
          <a:xfrm>
            <a:off x="1245297" y="3994592"/>
            <a:ext cx="1874112" cy="345212"/>
          </a:xfrm>
          <a:prstGeom prst="straightConnector1">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sp>
        <p:nvSpPr>
          <p:cNvPr id="7" name="Rectangle 6"/>
          <p:cNvSpPr/>
          <p:nvPr/>
        </p:nvSpPr>
        <p:spPr>
          <a:xfrm>
            <a:off x="653473" y="3304168"/>
            <a:ext cx="2564574" cy="690423"/>
          </a:xfrm>
          <a:prstGeom prst="rect">
            <a:avLst/>
          </a:prstGeom>
          <a:solidFill>
            <a:schemeClr val="bg1">
              <a:alpha val="70000"/>
            </a:schemeClr>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solidFill>
                  <a:prstClr val="black"/>
                </a:solidFill>
                <a:latin typeface="Segoe UI Light"/>
                <a:cs typeface="Segoe UI Light"/>
              </a:rPr>
              <a:t>No Curb Ramp</a:t>
            </a:r>
            <a:endParaRPr lang="en-US" sz="2800" dirty="0">
              <a:solidFill>
                <a:prstClr val="black"/>
              </a:solidFill>
              <a:latin typeface="Segoe UI Light"/>
              <a:cs typeface="Segoe UI Light"/>
            </a:endParaRPr>
          </a:p>
        </p:txBody>
      </p:sp>
      <p:cxnSp>
        <p:nvCxnSpPr>
          <p:cNvPr id="9" name="Straight Arrow Connector 8"/>
          <p:cNvCxnSpPr/>
          <p:nvPr/>
        </p:nvCxnSpPr>
        <p:spPr>
          <a:xfrm>
            <a:off x="1245297" y="3994591"/>
            <a:ext cx="2490596" cy="1097280"/>
          </a:xfrm>
          <a:prstGeom prst="straightConnector1">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691489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7712" t="6579" r="24999" b="61057"/>
          <a:stretch/>
        </p:blipFill>
        <p:spPr bwMode="auto">
          <a:xfrm>
            <a:off x="0" y="748972"/>
            <a:ext cx="9144000" cy="5360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Arrow Connector 5"/>
          <p:cNvCxnSpPr/>
          <p:nvPr/>
        </p:nvCxnSpPr>
        <p:spPr>
          <a:xfrm>
            <a:off x="1245297" y="3994592"/>
            <a:ext cx="1874112" cy="345212"/>
          </a:xfrm>
          <a:prstGeom prst="straightConnector1">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sp>
        <p:nvSpPr>
          <p:cNvPr id="7" name="Rectangle 6"/>
          <p:cNvSpPr/>
          <p:nvPr/>
        </p:nvSpPr>
        <p:spPr>
          <a:xfrm>
            <a:off x="653473" y="3304168"/>
            <a:ext cx="2564574" cy="690423"/>
          </a:xfrm>
          <a:prstGeom prst="rect">
            <a:avLst/>
          </a:prstGeom>
          <a:solidFill>
            <a:schemeClr val="bg1">
              <a:alpha val="70000"/>
            </a:schemeClr>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solidFill>
                  <a:prstClr val="black"/>
                </a:solidFill>
                <a:latin typeface="Segoe UI Light"/>
                <a:cs typeface="Segoe UI Light"/>
              </a:rPr>
              <a:t>No Curb Ramp</a:t>
            </a:r>
            <a:endParaRPr lang="en-US" sz="2800" dirty="0">
              <a:solidFill>
                <a:prstClr val="black"/>
              </a:solidFill>
              <a:latin typeface="Segoe UI Light"/>
              <a:cs typeface="Segoe UI Light"/>
            </a:endParaRPr>
          </a:p>
        </p:txBody>
      </p:sp>
      <p:cxnSp>
        <p:nvCxnSpPr>
          <p:cNvPr id="9" name="Straight Arrow Connector 8"/>
          <p:cNvCxnSpPr/>
          <p:nvPr/>
        </p:nvCxnSpPr>
        <p:spPr>
          <a:xfrm>
            <a:off x="1245297" y="3994591"/>
            <a:ext cx="2490596" cy="1097280"/>
          </a:xfrm>
          <a:prstGeom prst="straightConnector1">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grpSp>
        <p:nvGrpSpPr>
          <p:cNvPr id="11" name="Group 10"/>
          <p:cNvGrpSpPr/>
          <p:nvPr/>
        </p:nvGrpSpPr>
        <p:grpSpPr>
          <a:xfrm>
            <a:off x="-699055" y="990600"/>
            <a:ext cx="3645849" cy="1292841"/>
            <a:chOff x="-773759" y="1292568"/>
            <a:chExt cx="3645849" cy="1292841"/>
          </a:xfrm>
        </p:grpSpPr>
        <p:sp>
          <p:nvSpPr>
            <p:cNvPr id="12" name="Right Arrow 11"/>
            <p:cNvSpPr/>
            <p:nvPr/>
          </p:nvSpPr>
          <p:spPr>
            <a:xfrm>
              <a:off x="-773759" y="1292568"/>
              <a:ext cx="3522552" cy="1292841"/>
            </a:xfrm>
            <a:prstGeom prst="rightArrow">
              <a:avLst>
                <a:gd name="adj1" fmla="val 100000"/>
                <a:gd name="adj2" fmla="val 0"/>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69" tIns="45685" rIns="91369" bIns="45685" rtlCol="0" anchor="ctr"/>
            <a:lstStyle/>
            <a:p>
              <a:pPr algn="ctr"/>
              <a:endParaRPr lang="en-US" dirty="0">
                <a:solidFill>
                  <a:prstClr val="white"/>
                </a:solidFill>
                <a:latin typeface="Gill Sans"/>
                <a:cs typeface="Gill Sans"/>
              </a:endParaRPr>
            </a:p>
          </p:txBody>
        </p:sp>
        <p:sp>
          <p:nvSpPr>
            <p:cNvPr id="13" name="Title 8"/>
            <p:cNvSpPr txBox="1">
              <a:spLocks/>
            </p:cNvSpPr>
            <p:nvPr/>
          </p:nvSpPr>
          <p:spPr>
            <a:xfrm>
              <a:off x="162339" y="1584441"/>
              <a:ext cx="2709751" cy="639762"/>
            </a:xfrm>
            <a:prstGeom prst="rect">
              <a:avLst/>
            </a:prstGeom>
          </p:spPr>
          <p:txBody>
            <a:bodyPr vert="horz" lIns="91369" tIns="45685" rIns="91369" bIns="45685" rtlCol="0" anchor="ctr">
              <a:noAutofit/>
            </a:bodyPr>
            <a:lstStyle/>
            <a:p>
              <a:pPr>
                <a:spcBef>
                  <a:spcPct val="0"/>
                </a:spcBef>
                <a:defRPr/>
              </a:pPr>
              <a:r>
                <a:rPr lang="en-US" sz="2000" cap="small" dirty="0" smtClean="0">
                  <a:solidFill>
                    <a:srgbClr val="F79646"/>
                  </a:solidFill>
                  <a:latin typeface="Segoe UI Light"/>
                  <a:ea typeface="Segoe UI" pitchFamily="34" charset="0"/>
                  <a:cs typeface="Segoe UI Light"/>
                </a:rPr>
                <a:t>Turker Labeling Issues</a:t>
              </a:r>
            </a:p>
            <a:p>
              <a:pPr>
                <a:spcBef>
                  <a:spcPct val="0"/>
                </a:spcBef>
                <a:defRPr/>
              </a:pPr>
              <a:r>
                <a:rPr lang="en-US" sz="3200" dirty="0" err="1" smtClean="0">
                  <a:solidFill>
                    <a:prstClr val="white">
                      <a:lumMod val="95000"/>
                    </a:prstClr>
                  </a:solidFill>
                  <a:latin typeface="Segoe UI Semibold"/>
                  <a:ea typeface="Segoe UI" pitchFamily="34" charset="0"/>
                  <a:cs typeface="Segoe UI Semibold"/>
                </a:rPr>
                <a:t>Overlabeling</a:t>
              </a:r>
              <a:endParaRPr lang="en-US" sz="3200" dirty="0" smtClean="0">
                <a:solidFill>
                  <a:prstClr val="white">
                    <a:lumMod val="95000"/>
                  </a:prstClr>
                </a:solidFill>
                <a:latin typeface="Segoe UI Semibold"/>
                <a:ea typeface="Segoe UI" pitchFamily="34" charset="0"/>
                <a:cs typeface="Segoe UI Semibold"/>
              </a:endParaRPr>
            </a:p>
            <a:p>
              <a:pPr>
                <a:spcBef>
                  <a:spcPct val="0"/>
                </a:spcBef>
                <a:defRPr/>
              </a:pPr>
              <a:r>
                <a:rPr lang="en-US" sz="1030" dirty="0" smtClean="0">
                  <a:solidFill>
                    <a:prstClr val="white">
                      <a:lumMod val="95000"/>
                    </a:prstClr>
                  </a:solidFill>
                  <a:latin typeface="Segoe UI Light"/>
                  <a:ea typeface="Segoe UI" pitchFamily="34" charset="0"/>
                  <a:cs typeface="Segoe UI Light"/>
                </a:rPr>
                <a:t>Some </a:t>
              </a:r>
              <a:r>
                <a:rPr lang="en-US" sz="1030" dirty="0" err="1" smtClean="0">
                  <a:solidFill>
                    <a:prstClr val="white">
                      <a:lumMod val="95000"/>
                    </a:prstClr>
                  </a:solidFill>
                  <a:latin typeface="Segoe UI Light"/>
                  <a:ea typeface="Segoe UI" pitchFamily="34" charset="0"/>
                  <a:cs typeface="Segoe UI Light"/>
                </a:rPr>
                <a:t>Turkers</a:t>
              </a:r>
              <a:r>
                <a:rPr lang="en-US" sz="1030" dirty="0" smtClean="0">
                  <a:solidFill>
                    <a:prstClr val="white">
                      <a:lumMod val="95000"/>
                    </a:prstClr>
                  </a:solidFill>
                  <a:latin typeface="Segoe UI Light"/>
                  <a:ea typeface="Segoe UI" pitchFamily="34" charset="0"/>
                  <a:cs typeface="Segoe UI Light"/>
                </a:rPr>
                <a:t> Prone to High False Positives</a:t>
              </a:r>
            </a:p>
          </p:txBody>
        </p:sp>
      </p:grpSp>
      <p:cxnSp>
        <p:nvCxnSpPr>
          <p:cNvPr id="14" name="Straight Arrow Connector 13"/>
          <p:cNvCxnSpPr/>
          <p:nvPr/>
        </p:nvCxnSpPr>
        <p:spPr>
          <a:xfrm>
            <a:off x="5377631" y="3456569"/>
            <a:ext cx="1729490" cy="1339471"/>
          </a:xfrm>
          <a:prstGeom prst="straightConnector1">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sp>
        <p:nvSpPr>
          <p:cNvPr id="15" name="Rectangle 14"/>
          <p:cNvSpPr/>
          <p:nvPr/>
        </p:nvSpPr>
        <p:spPr>
          <a:xfrm>
            <a:off x="4170270" y="1922235"/>
            <a:ext cx="2564574" cy="1534333"/>
          </a:xfrm>
          <a:prstGeom prst="rect">
            <a:avLst/>
          </a:prstGeom>
          <a:solidFill>
            <a:schemeClr val="bg1">
              <a:alpha val="70000"/>
            </a:schemeClr>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solidFill>
                  <a:prstClr val="black"/>
                </a:solidFill>
                <a:latin typeface="Segoe UI Light"/>
                <a:cs typeface="Segoe UI Light"/>
              </a:rPr>
              <a:t>Incorrect </a:t>
            </a:r>
            <a:r>
              <a:rPr lang="en-US" sz="2400" i="1" dirty="0" smtClean="0">
                <a:solidFill>
                  <a:prstClr val="black"/>
                </a:solidFill>
                <a:latin typeface="Segoe UI Light"/>
                <a:cs typeface="Segoe UI Light"/>
              </a:rPr>
              <a:t>Object in Path </a:t>
            </a:r>
            <a:r>
              <a:rPr lang="en-US" sz="2400" dirty="0" smtClean="0">
                <a:solidFill>
                  <a:prstClr val="black"/>
                </a:solidFill>
                <a:latin typeface="Segoe UI Light"/>
                <a:cs typeface="Segoe UI Light"/>
              </a:rPr>
              <a:t>label. Stop sign is in grass.</a:t>
            </a:r>
            <a:endParaRPr lang="en-US" sz="2400" dirty="0">
              <a:solidFill>
                <a:prstClr val="black"/>
              </a:solidFill>
              <a:latin typeface="Segoe UI Light"/>
              <a:cs typeface="Segoe UI Light"/>
            </a:endParaRPr>
          </a:p>
        </p:txBody>
      </p:sp>
    </p:spTree>
    <p:extLst>
      <p:ext uri="{BB962C8B-B14F-4D97-AF65-F5344CB8AC3E}">
        <p14:creationId xmlns:p14="http://schemas.microsoft.com/office/powerpoint/2010/main" val="2678967107"/>
      </p:ext>
    </p:extLst>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Picture 4" descr="Slide13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85800"/>
            <a:ext cx="9144000" cy="5486400"/>
          </a:xfrm>
          <a:prstGeom prst="rect">
            <a:avLst/>
          </a:prstGeom>
        </p:spPr>
      </p:pic>
      <p:grpSp>
        <p:nvGrpSpPr>
          <p:cNvPr id="6" name="Group 5"/>
          <p:cNvGrpSpPr/>
          <p:nvPr/>
        </p:nvGrpSpPr>
        <p:grpSpPr>
          <a:xfrm>
            <a:off x="-699055" y="990600"/>
            <a:ext cx="3645849" cy="1292841"/>
            <a:chOff x="-773759" y="1292568"/>
            <a:chExt cx="3645849" cy="1292841"/>
          </a:xfrm>
        </p:grpSpPr>
        <p:sp>
          <p:nvSpPr>
            <p:cNvPr id="7" name="Right Arrow 6"/>
            <p:cNvSpPr/>
            <p:nvPr/>
          </p:nvSpPr>
          <p:spPr>
            <a:xfrm>
              <a:off x="-773759" y="1292568"/>
              <a:ext cx="3522552" cy="1292841"/>
            </a:xfrm>
            <a:prstGeom prst="rightArrow">
              <a:avLst>
                <a:gd name="adj1" fmla="val 100000"/>
                <a:gd name="adj2" fmla="val 0"/>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69" tIns="45685" rIns="91369" bIns="45685" rtlCol="0" anchor="ctr"/>
            <a:lstStyle/>
            <a:p>
              <a:pPr algn="ctr"/>
              <a:endParaRPr lang="en-US" dirty="0">
                <a:solidFill>
                  <a:prstClr val="white"/>
                </a:solidFill>
                <a:latin typeface="Gill Sans"/>
                <a:cs typeface="Gill Sans"/>
              </a:endParaRPr>
            </a:p>
          </p:txBody>
        </p:sp>
        <p:sp>
          <p:nvSpPr>
            <p:cNvPr id="8" name="Title 8"/>
            <p:cNvSpPr txBox="1">
              <a:spLocks/>
            </p:cNvSpPr>
            <p:nvPr/>
          </p:nvSpPr>
          <p:spPr>
            <a:xfrm>
              <a:off x="162339" y="1584441"/>
              <a:ext cx="2709751" cy="639762"/>
            </a:xfrm>
            <a:prstGeom prst="rect">
              <a:avLst/>
            </a:prstGeom>
          </p:spPr>
          <p:txBody>
            <a:bodyPr vert="horz" lIns="91369" tIns="45685" rIns="91369" bIns="45685" rtlCol="0" anchor="ctr">
              <a:noAutofit/>
            </a:bodyPr>
            <a:lstStyle/>
            <a:p>
              <a:pPr>
                <a:spcBef>
                  <a:spcPct val="0"/>
                </a:spcBef>
                <a:defRPr/>
              </a:pPr>
              <a:r>
                <a:rPr lang="en-US" sz="2000" cap="small" dirty="0" smtClean="0">
                  <a:solidFill>
                    <a:srgbClr val="F79646"/>
                  </a:solidFill>
                  <a:latin typeface="Segoe UI Light"/>
                  <a:ea typeface="Segoe UI" pitchFamily="34" charset="0"/>
                  <a:cs typeface="Segoe UI Light"/>
                </a:rPr>
                <a:t>Turker Labeling Issues</a:t>
              </a:r>
            </a:p>
            <a:p>
              <a:pPr>
                <a:spcBef>
                  <a:spcPct val="0"/>
                </a:spcBef>
                <a:defRPr/>
              </a:pPr>
              <a:r>
                <a:rPr lang="en-US" sz="3200" dirty="0" err="1" smtClean="0">
                  <a:solidFill>
                    <a:prstClr val="white">
                      <a:lumMod val="95000"/>
                    </a:prstClr>
                  </a:solidFill>
                  <a:latin typeface="Segoe UI Semibold"/>
                  <a:ea typeface="Segoe UI" pitchFamily="34" charset="0"/>
                  <a:cs typeface="Segoe UI Semibold"/>
                </a:rPr>
                <a:t>Overlabeling</a:t>
              </a:r>
              <a:endParaRPr lang="en-US" sz="3200" dirty="0" smtClean="0">
                <a:solidFill>
                  <a:prstClr val="white">
                    <a:lumMod val="95000"/>
                  </a:prstClr>
                </a:solidFill>
                <a:latin typeface="Segoe UI Semibold"/>
                <a:ea typeface="Segoe UI" pitchFamily="34" charset="0"/>
                <a:cs typeface="Segoe UI Semibold"/>
              </a:endParaRPr>
            </a:p>
            <a:p>
              <a:pPr>
                <a:spcBef>
                  <a:spcPct val="0"/>
                </a:spcBef>
                <a:defRPr/>
              </a:pPr>
              <a:r>
                <a:rPr lang="en-US" sz="1030" dirty="0" smtClean="0">
                  <a:solidFill>
                    <a:prstClr val="white">
                      <a:lumMod val="95000"/>
                    </a:prstClr>
                  </a:solidFill>
                  <a:latin typeface="Segoe UI Light"/>
                  <a:ea typeface="Segoe UI" pitchFamily="34" charset="0"/>
                  <a:cs typeface="Segoe UI Light"/>
                </a:rPr>
                <a:t>Some </a:t>
              </a:r>
              <a:r>
                <a:rPr lang="en-US" sz="1030" dirty="0" err="1" smtClean="0">
                  <a:solidFill>
                    <a:prstClr val="white">
                      <a:lumMod val="95000"/>
                    </a:prstClr>
                  </a:solidFill>
                  <a:latin typeface="Segoe UI Light"/>
                  <a:ea typeface="Segoe UI" pitchFamily="34" charset="0"/>
                  <a:cs typeface="Segoe UI Light"/>
                </a:rPr>
                <a:t>Turkers</a:t>
              </a:r>
              <a:r>
                <a:rPr lang="en-US" sz="1030" dirty="0" smtClean="0">
                  <a:solidFill>
                    <a:prstClr val="white">
                      <a:lumMod val="95000"/>
                    </a:prstClr>
                  </a:solidFill>
                  <a:latin typeface="Segoe UI Light"/>
                  <a:ea typeface="Segoe UI" pitchFamily="34" charset="0"/>
                  <a:cs typeface="Segoe UI Light"/>
                </a:rPr>
                <a:t> Prone to High False Positives</a:t>
              </a:r>
            </a:p>
          </p:txBody>
        </p:sp>
      </p:grpSp>
      <p:sp>
        <p:nvSpPr>
          <p:cNvPr id="9" name="Rectangle 8"/>
          <p:cNvSpPr/>
          <p:nvPr/>
        </p:nvSpPr>
        <p:spPr>
          <a:xfrm>
            <a:off x="765028" y="5094209"/>
            <a:ext cx="4421862" cy="690423"/>
          </a:xfrm>
          <a:prstGeom prst="rect">
            <a:avLst/>
          </a:prstGeom>
          <a:solidFill>
            <a:schemeClr val="bg1">
              <a:alpha val="70000"/>
            </a:schemeClr>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solidFill>
                  <a:prstClr val="black"/>
                </a:solidFill>
                <a:latin typeface="Segoe UI Light"/>
                <a:cs typeface="Segoe UI Light"/>
              </a:rPr>
              <a:t>No problems in this image</a:t>
            </a:r>
            <a:endParaRPr lang="en-US" sz="2800" dirty="0">
              <a:solidFill>
                <a:prstClr val="black"/>
              </a:solidFill>
              <a:latin typeface="Segoe UI Light"/>
              <a:cs typeface="Segoe UI Light"/>
            </a:endParaRPr>
          </a:p>
        </p:txBody>
      </p:sp>
    </p:spTree>
    <p:extLst>
      <p:ext uri="{BB962C8B-B14F-4D97-AF65-F5344CB8AC3E}">
        <p14:creationId xmlns:p14="http://schemas.microsoft.com/office/powerpoint/2010/main" val="1396974311"/>
      </p:ext>
    </p:extLst>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descr="Google Chrom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92332"/>
            <a:ext cx="9144000" cy="5473337"/>
          </a:xfrm>
          <a:prstGeom prst="rect">
            <a:avLst/>
          </a:prstGeom>
        </p:spPr>
      </p:pic>
      <p:grpSp>
        <p:nvGrpSpPr>
          <p:cNvPr id="3" name="Group 2"/>
          <p:cNvGrpSpPr/>
          <p:nvPr/>
        </p:nvGrpSpPr>
        <p:grpSpPr>
          <a:xfrm>
            <a:off x="-699055" y="990600"/>
            <a:ext cx="3645849" cy="1292841"/>
            <a:chOff x="-773759" y="1292568"/>
            <a:chExt cx="3645849" cy="1292841"/>
          </a:xfrm>
        </p:grpSpPr>
        <p:sp>
          <p:nvSpPr>
            <p:cNvPr id="4" name="Right Arrow 3"/>
            <p:cNvSpPr/>
            <p:nvPr/>
          </p:nvSpPr>
          <p:spPr>
            <a:xfrm>
              <a:off x="-773759" y="1292568"/>
              <a:ext cx="3522552" cy="1292841"/>
            </a:xfrm>
            <a:prstGeom prst="rightArrow">
              <a:avLst>
                <a:gd name="adj1" fmla="val 100000"/>
                <a:gd name="adj2" fmla="val 0"/>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69" tIns="45685" rIns="91369" bIns="45685" rtlCol="0" anchor="ctr"/>
            <a:lstStyle/>
            <a:p>
              <a:pPr algn="ctr"/>
              <a:endParaRPr lang="en-US" dirty="0">
                <a:solidFill>
                  <a:prstClr val="white"/>
                </a:solidFill>
                <a:latin typeface="Gill Sans"/>
                <a:cs typeface="Gill Sans"/>
              </a:endParaRPr>
            </a:p>
          </p:txBody>
        </p:sp>
        <p:sp>
          <p:nvSpPr>
            <p:cNvPr id="5" name="Title 8"/>
            <p:cNvSpPr txBox="1">
              <a:spLocks/>
            </p:cNvSpPr>
            <p:nvPr/>
          </p:nvSpPr>
          <p:spPr>
            <a:xfrm>
              <a:off x="162339" y="1584441"/>
              <a:ext cx="2709751" cy="639762"/>
            </a:xfrm>
            <a:prstGeom prst="rect">
              <a:avLst/>
            </a:prstGeom>
          </p:spPr>
          <p:txBody>
            <a:bodyPr vert="horz" lIns="91369" tIns="45685" rIns="91369" bIns="45685" rtlCol="0" anchor="ctr">
              <a:noAutofit/>
            </a:bodyPr>
            <a:lstStyle/>
            <a:p>
              <a:pPr>
                <a:spcBef>
                  <a:spcPct val="0"/>
                </a:spcBef>
                <a:defRPr/>
              </a:pPr>
              <a:r>
                <a:rPr lang="en-US" sz="2000" cap="small" dirty="0" smtClean="0">
                  <a:solidFill>
                    <a:srgbClr val="F79646"/>
                  </a:solidFill>
                  <a:latin typeface="Segoe UI Light"/>
                  <a:ea typeface="Segoe UI" pitchFamily="34" charset="0"/>
                  <a:cs typeface="Segoe UI Light"/>
                </a:rPr>
                <a:t>Turker Labeling Issues</a:t>
              </a:r>
            </a:p>
            <a:p>
              <a:pPr>
                <a:spcBef>
                  <a:spcPct val="0"/>
                </a:spcBef>
                <a:defRPr/>
              </a:pPr>
              <a:r>
                <a:rPr lang="en-US" sz="3200" dirty="0" err="1" smtClean="0">
                  <a:solidFill>
                    <a:prstClr val="white">
                      <a:lumMod val="95000"/>
                    </a:prstClr>
                  </a:solidFill>
                  <a:latin typeface="Segoe UI Semibold"/>
                  <a:ea typeface="Segoe UI" pitchFamily="34" charset="0"/>
                  <a:cs typeface="Segoe UI Semibold"/>
                </a:rPr>
                <a:t>Overlabeling</a:t>
              </a:r>
              <a:endParaRPr lang="en-US" sz="3200" dirty="0" smtClean="0">
                <a:solidFill>
                  <a:prstClr val="white">
                    <a:lumMod val="95000"/>
                  </a:prstClr>
                </a:solidFill>
                <a:latin typeface="Segoe UI Semibold"/>
                <a:ea typeface="Segoe UI" pitchFamily="34" charset="0"/>
                <a:cs typeface="Segoe UI Semibold"/>
              </a:endParaRPr>
            </a:p>
            <a:p>
              <a:pPr>
                <a:spcBef>
                  <a:spcPct val="0"/>
                </a:spcBef>
                <a:defRPr/>
              </a:pPr>
              <a:r>
                <a:rPr lang="en-US" sz="1030" dirty="0" smtClean="0">
                  <a:solidFill>
                    <a:prstClr val="white">
                      <a:lumMod val="95000"/>
                    </a:prstClr>
                  </a:solidFill>
                  <a:latin typeface="Segoe UI Light"/>
                  <a:ea typeface="Segoe UI" pitchFamily="34" charset="0"/>
                  <a:cs typeface="Segoe UI Light"/>
                </a:rPr>
                <a:t>Some </a:t>
              </a:r>
              <a:r>
                <a:rPr lang="en-US" sz="1030" dirty="0" err="1" smtClean="0">
                  <a:solidFill>
                    <a:prstClr val="white">
                      <a:lumMod val="95000"/>
                    </a:prstClr>
                  </a:solidFill>
                  <a:latin typeface="Segoe UI Light"/>
                  <a:ea typeface="Segoe UI" pitchFamily="34" charset="0"/>
                  <a:cs typeface="Segoe UI Light"/>
                </a:rPr>
                <a:t>Turkers</a:t>
              </a:r>
              <a:r>
                <a:rPr lang="en-US" sz="1030" dirty="0" smtClean="0">
                  <a:solidFill>
                    <a:prstClr val="white">
                      <a:lumMod val="95000"/>
                    </a:prstClr>
                  </a:solidFill>
                  <a:latin typeface="Segoe UI Light"/>
                  <a:ea typeface="Segoe UI" pitchFamily="34" charset="0"/>
                  <a:cs typeface="Segoe UI Light"/>
                </a:rPr>
                <a:t> Prone to High False Positives</a:t>
              </a:r>
            </a:p>
          </p:txBody>
        </p:sp>
      </p:grpSp>
    </p:spTree>
    <p:extLst>
      <p:ext uri="{BB962C8B-B14F-4D97-AF65-F5344CB8AC3E}">
        <p14:creationId xmlns:p14="http://schemas.microsoft.com/office/powerpoint/2010/main" val="1961804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131145" y="-49179"/>
            <a:ext cx="11842433" cy="7098761"/>
            <a:chOff x="-1942760" y="-17192"/>
            <a:chExt cx="11842433" cy="7098761"/>
          </a:xfrm>
        </p:grpSpPr>
        <p:pic>
          <p:nvPicPr>
            <p:cNvPr id="2" name="Picture 1" descr="UsingLabelingInterface_NoLabel.png"/>
            <p:cNvPicPr>
              <a:picLocks noChangeAspect="1"/>
            </p:cNvPicPr>
            <p:nvPr/>
          </p:nvPicPr>
          <p:blipFill rotWithShape="1">
            <a:blip r:embed="rId3">
              <a:extLst>
                <a:ext uri="{28A0092B-C50C-407E-A947-70E740481C1C}">
                  <a14:useLocalDpi xmlns:a14="http://schemas.microsoft.com/office/drawing/2010/main" val="0"/>
                </a:ext>
              </a:extLst>
            </a:blip>
            <a:srcRect l="12416" t="16731" r="27432" b="22041"/>
            <a:stretch/>
          </p:blipFill>
          <p:spPr>
            <a:xfrm>
              <a:off x="-1942760" y="-17192"/>
              <a:ext cx="11842433" cy="7098761"/>
            </a:xfrm>
            <a:prstGeom prst="rect">
              <a:avLst/>
            </a:prstGeom>
          </p:spPr>
        </p:pic>
        <p:sp>
          <p:nvSpPr>
            <p:cNvPr id="18" name="Freeform 17"/>
            <p:cNvSpPr/>
            <p:nvPr/>
          </p:nvSpPr>
          <p:spPr>
            <a:xfrm>
              <a:off x="3230864" y="3996221"/>
              <a:ext cx="3342918" cy="2110153"/>
            </a:xfrm>
            <a:custGeom>
              <a:avLst/>
              <a:gdLst>
                <a:gd name="connsiteX0" fmla="*/ 392186 w 3342918"/>
                <a:gd name="connsiteY0" fmla="*/ 2110153 h 2110153"/>
                <a:gd name="connsiteX1" fmla="*/ 3342918 w 3342918"/>
                <a:gd name="connsiteY1" fmla="*/ 298782 h 2110153"/>
                <a:gd name="connsiteX2" fmla="*/ 3156163 w 3342918"/>
                <a:gd name="connsiteY2" fmla="*/ 37347 h 2110153"/>
                <a:gd name="connsiteX3" fmla="*/ 2894706 w 3342918"/>
                <a:gd name="connsiteY3" fmla="*/ 0 h 2110153"/>
                <a:gd name="connsiteX4" fmla="*/ 0 w 3342918"/>
                <a:gd name="connsiteY4" fmla="*/ 1624631 h 2110153"/>
                <a:gd name="connsiteX5" fmla="*/ 280133 w 3342918"/>
                <a:gd name="connsiteY5" fmla="*/ 1830044 h 2110153"/>
                <a:gd name="connsiteX6" fmla="*/ 392186 w 3342918"/>
                <a:gd name="connsiteY6" fmla="*/ 2110153 h 2110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42918" h="2110153">
                  <a:moveTo>
                    <a:pt x="392186" y="2110153"/>
                  </a:moveTo>
                  <a:lnTo>
                    <a:pt x="3342918" y="298782"/>
                  </a:lnTo>
                  <a:lnTo>
                    <a:pt x="3156163" y="37347"/>
                  </a:lnTo>
                  <a:lnTo>
                    <a:pt x="2894706" y="0"/>
                  </a:lnTo>
                  <a:lnTo>
                    <a:pt x="0" y="1624631"/>
                  </a:lnTo>
                  <a:lnTo>
                    <a:pt x="280133" y="1830044"/>
                  </a:lnTo>
                  <a:lnTo>
                    <a:pt x="392186" y="2110153"/>
                  </a:lnTo>
                  <a:close/>
                </a:path>
              </a:pathLst>
            </a:custGeom>
            <a:solidFill>
              <a:srgbClr val="00A9E0">
                <a:alpha val="30000"/>
              </a:srgbClr>
            </a:solidFill>
            <a:ln w="38100" cmpd="sng">
              <a:solidFill>
                <a:srgbClr val="00A9E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sp>
          <p:nvSpPr>
            <p:cNvPr id="8" name="Freeform 7"/>
            <p:cNvSpPr/>
            <p:nvPr/>
          </p:nvSpPr>
          <p:spPr>
            <a:xfrm>
              <a:off x="3842615" y="21897"/>
              <a:ext cx="503590" cy="4981665"/>
            </a:xfrm>
            <a:custGeom>
              <a:avLst/>
              <a:gdLst>
                <a:gd name="connsiteX0" fmla="*/ 32843 w 503590"/>
                <a:gd name="connsiteY0" fmla="*/ 4850280 h 4981665"/>
                <a:gd name="connsiteX1" fmla="*/ 306533 w 503590"/>
                <a:gd name="connsiteY1" fmla="*/ 4981665 h 4981665"/>
                <a:gd name="connsiteX2" fmla="*/ 503590 w 503590"/>
                <a:gd name="connsiteY2" fmla="*/ 4850280 h 4981665"/>
                <a:gd name="connsiteX3" fmla="*/ 372219 w 503590"/>
                <a:gd name="connsiteY3" fmla="*/ 4751742 h 4981665"/>
                <a:gd name="connsiteX4" fmla="*/ 295586 w 503590"/>
                <a:gd name="connsiteY4" fmla="*/ 0 h 4981665"/>
                <a:gd name="connsiteX5" fmla="*/ 76633 w 503590"/>
                <a:gd name="connsiteY5" fmla="*/ 0 h 4981665"/>
                <a:gd name="connsiteX6" fmla="*/ 109476 w 503590"/>
                <a:gd name="connsiteY6" fmla="*/ 4729844 h 4981665"/>
                <a:gd name="connsiteX7" fmla="*/ 0 w 503590"/>
                <a:gd name="connsiteY7" fmla="*/ 4806485 h 4981665"/>
                <a:gd name="connsiteX8" fmla="*/ 32843 w 503590"/>
                <a:gd name="connsiteY8" fmla="*/ 4850280 h 4981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3590" h="4981665">
                  <a:moveTo>
                    <a:pt x="32843" y="4850280"/>
                  </a:moveTo>
                  <a:lnTo>
                    <a:pt x="306533" y="4981665"/>
                  </a:lnTo>
                  <a:lnTo>
                    <a:pt x="503590" y="4850280"/>
                  </a:lnTo>
                  <a:lnTo>
                    <a:pt x="372219" y="4751742"/>
                  </a:lnTo>
                  <a:lnTo>
                    <a:pt x="295586" y="0"/>
                  </a:lnTo>
                  <a:lnTo>
                    <a:pt x="76633" y="0"/>
                  </a:lnTo>
                  <a:lnTo>
                    <a:pt x="109476" y="4729844"/>
                  </a:lnTo>
                  <a:lnTo>
                    <a:pt x="0" y="4806485"/>
                  </a:lnTo>
                  <a:lnTo>
                    <a:pt x="32843" y="4850280"/>
                  </a:lnTo>
                  <a:close/>
                </a:path>
              </a:pathLst>
            </a:custGeom>
            <a:solidFill>
              <a:srgbClr val="113F8C">
                <a:alpha val="30000"/>
              </a:srgbClr>
            </a:solidFill>
            <a:ln w="38100" cmpd="sng">
              <a:solidFill>
                <a:srgbClr val="113F8C"/>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sp>
          <p:nvSpPr>
            <p:cNvPr id="15" name="Freeform 14"/>
            <p:cNvSpPr/>
            <p:nvPr/>
          </p:nvSpPr>
          <p:spPr>
            <a:xfrm>
              <a:off x="4871691" y="43795"/>
              <a:ext cx="372219" cy="4620357"/>
            </a:xfrm>
            <a:custGeom>
              <a:avLst/>
              <a:gdLst>
                <a:gd name="connsiteX0" fmla="*/ 0 w 372219"/>
                <a:gd name="connsiteY0" fmla="*/ 4456126 h 4620357"/>
                <a:gd name="connsiteX1" fmla="*/ 372219 w 372219"/>
                <a:gd name="connsiteY1" fmla="*/ 4620357 h 4620357"/>
                <a:gd name="connsiteX2" fmla="*/ 273691 w 372219"/>
                <a:gd name="connsiteY2" fmla="*/ 0 h 4620357"/>
                <a:gd name="connsiteX3" fmla="*/ 10948 w 372219"/>
                <a:gd name="connsiteY3" fmla="*/ 0 h 4620357"/>
                <a:gd name="connsiteX4" fmla="*/ 0 w 372219"/>
                <a:gd name="connsiteY4" fmla="*/ 4456126 h 4620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219" h="4620357">
                  <a:moveTo>
                    <a:pt x="0" y="4456126"/>
                  </a:moveTo>
                  <a:lnTo>
                    <a:pt x="372219" y="4620357"/>
                  </a:lnTo>
                  <a:lnTo>
                    <a:pt x="273691" y="0"/>
                  </a:lnTo>
                  <a:lnTo>
                    <a:pt x="10948" y="0"/>
                  </a:lnTo>
                  <a:cubicBezTo>
                    <a:pt x="7299" y="1485375"/>
                    <a:pt x="3649" y="2970751"/>
                    <a:pt x="0" y="4456126"/>
                  </a:cubicBezTo>
                  <a:close/>
                </a:path>
              </a:pathLst>
            </a:custGeom>
            <a:solidFill>
              <a:srgbClr val="113F8C">
                <a:alpha val="30000"/>
              </a:srgbClr>
            </a:solidFill>
            <a:ln w="38100" cmpd="sng">
              <a:solidFill>
                <a:srgbClr val="113F8C"/>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sp>
          <p:nvSpPr>
            <p:cNvPr id="9" name="Freeform 8"/>
            <p:cNvSpPr/>
            <p:nvPr/>
          </p:nvSpPr>
          <p:spPr>
            <a:xfrm>
              <a:off x="4875755" y="3418220"/>
              <a:ext cx="423297" cy="1160313"/>
            </a:xfrm>
            <a:custGeom>
              <a:avLst/>
              <a:gdLst>
                <a:gd name="connsiteX0" fmla="*/ 31355 w 423297"/>
                <a:gd name="connsiteY0" fmla="*/ 1097594 h 1160313"/>
                <a:gd name="connsiteX1" fmla="*/ 219487 w 423297"/>
                <a:gd name="connsiteY1" fmla="*/ 1160313 h 1160313"/>
                <a:gd name="connsiteX2" fmla="*/ 423297 w 423297"/>
                <a:gd name="connsiteY2" fmla="*/ 1097594 h 1160313"/>
                <a:gd name="connsiteX3" fmla="*/ 360586 w 423297"/>
                <a:gd name="connsiteY3" fmla="*/ 925115 h 1160313"/>
                <a:gd name="connsiteX4" fmla="*/ 329231 w 423297"/>
                <a:gd name="connsiteY4" fmla="*/ 0 h 1160313"/>
                <a:gd name="connsiteX5" fmla="*/ 0 w 423297"/>
                <a:gd name="connsiteY5" fmla="*/ 31360 h 1160313"/>
                <a:gd name="connsiteX6" fmla="*/ 15677 w 423297"/>
                <a:gd name="connsiteY6" fmla="*/ 1003514 h 1160313"/>
                <a:gd name="connsiteX7" fmla="*/ 15677 w 423297"/>
                <a:gd name="connsiteY7" fmla="*/ 1003514 h 1160313"/>
                <a:gd name="connsiteX8" fmla="*/ 31355 w 423297"/>
                <a:gd name="connsiteY8" fmla="*/ 1097594 h 116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3297" h="1160313">
                  <a:moveTo>
                    <a:pt x="31355" y="1097594"/>
                  </a:moveTo>
                  <a:lnTo>
                    <a:pt x="219487" y="1160313"/>
                  </a:lnTo>
                  <a:lnTo>
                    <a:pt x="423297" y="1097594"/>
                  </a:lnTo>
                  <a:lnTo>
                    <a:pt x="360586" y="925115"/>
                  </a:lnTo>
                  <a:lnTo>
                    <a:pt x="329231" y="0"/>
                  </a:lnTo>
                  <a:lnTo>
                    <a:pt x="0" y="31360"/>
                  </a:lnTo>
                  <a:lnTo>
                    <a:pt x="15677" y="1003514"/>
                  </a:lnTo>
                  <a:lnTo>
                    <a:pt x="15677" y="1003514"/>
                  </a:lnTo>
                  <a:lnTo>
                    <a:pt x="31355" y="1097594"/>
                  </a:lnTo>
                  <a:close/>
                </a:path>
              </a:pathLst>
            </a:custGeom>
            <a:solidFill>
              <a:srgbClr val="113F8C">
                <a:alpha val="30000"/>
              </a:srgbClr>
            </a:solidFill>
            <a:ln w="38100" cmpd="sng">
              <a:solidFill>
                <a:srgbClr val="113F8C"/>
              </a:solid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sp>
          <p:nvSpPr>
            <p:cNvPr id="10" name="Freeform 9"/>
            <p:cNvSpPr/>
            <p:nvPr/>
          </p:nvSpPr>
          <p:spPr>
            <a:xfrm>
              <a:off x="3919417" y="3700458"/>
              <a:ext cx="407619" cy="1223033"/>
            </a:xfrm>
            <a:custGeom>
              <a:avLst/>
              <a:gdLst>
                <a:gd name="connsiteX0" fmla="*/ 0 w 407619"/>
                <a:gd name="connsiteY0" fmla="*/ 1128954 h 1223033"/>
                <a:gd name="connsiteX1" fmla="*/ 156777 w 407619"/>
                <a:gd name="connsiteY1" fmla="*/ 1223033 h 1223033"/>
                <a:gd name="connsiteX2" fmla="*/ 407619 w 407619"/>
                <a:gd name="connsiteY2" fmla="*/ 1144634 h 1223033"/>
                <a:gd name="connsiteX3" fmla="*/ 344909 w 407619"/>
                <a:gd name="connsiteY3" fmla="*/ 1019194 h 1223033"/>
                <a:gd name="connsiteX4" fmla="*/ 344909 w 407619"/>
                <a:gd name="connsiteY4" fmla="*/ 0 h 1223033"/>
                <a:gd name="connsiteX5" fmla="*/ 31355 w 407619"/>
                <a:gd name="connsiteY5" fmla="*/ 31360 h 1223033"/>
                <a:gd name="connsiteX6" fmla="*/ 15678 w 407619"/>
                <a:gd name="connsiteY6" fmla="*/ 1019194 h 1223033"/>
                <a:gd name="connsiteX7" fmla="*/ 0 w 407619"/>
                <a:gd name="connsiteY7" fmla="*/ 1128954 h 1223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7619" h="1223033">
                  <a:moveTo>
                    <a:pt x="0" y="1128954"/>
                  </a:moveTo>
                  <a:lnTo>
                    <a:pt x="156777" y="1223033"/>
                  </a:lnTo>
                  <a:lnTo>
                    <a:pt x="407619" y="1144634"/>
                  </a:lnTo>
                  <a:lnTo>
                    <a:pt x="344909" y="1019194"/>
                  </a:lnTo>
                  <a:lnTo>
                    <a:pt x="344909" y="0"/>
                  </a:lnTo>
                  <a:lnTo>
                    <a:pt x="31355" y="31360"/>
                  </a:lnTo>
                  <a:lnTo>
                    <a:pt x="15678" y="1019194"/>
                  </a:lnTo>
                  <a:lnTo>
                    <a:pt x="0" y="1128954"/>
                  </a:lnTo>
                  <a:close/>
                </a:path>
              </a:pathLst>
            </a:custGeom>
            <a:solidFill>
              <a:srgbClr val="113F8C">
                <a:alpha val="30000"/>
              </a:srgbClr>
            </a:solidFill>
            <a:ln w="38100" cmpd="sng">
              <a:solidFill>
                <a:srgbClr val="113F8C"/>
              </a:solid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sp>
          <p:nvSpPr>
            <p:cNvPr id="39" name="Freeform 38"/>
            <p:cNvSpPr/>
            <p:nvPr/>
          </p:nvSpPr>
          <p:spPr>
            <a:xfrm>
              <a:off x="4145339" y="4392648"/>
              <a:ext cx="1816893" cy="1376011"/>
            </a:xfrm>
            <a:custGeom>
              <a:avLst/>
              <a:gdLst>
                <a:gd name="connsiteX0" fmla="*/ 0 w 1816893"/>
                <a:gd name="connsiteY0" fmla="*/ 652723 h 1376011"/>
                <a:gd name="connsiteX1" fmla="*/ 493913 w 1816893"/>
                <a:gd name="connsiteY1" fmla="*/ 1376011 h 1376011"/>
                <a:gd name="connsiteX2" fmla="*/ 1816893 w 1816893"/>
                <a:gd name="connsiteY2" fmla="*/ 617441 h 1376011"/>
                <a:gd name="connsiteX3" fmla="*/ 1181862 w 1816893"/>
                <a:gd name="connsiteY3" fmla="*/ 0 h 1376011"/>
                <a:gd name="connsiteX4" fmla="*/ 0 w 1816893"/>
                <a:gd name="connsiteY4" fmla="*/ 652723 h 1376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6893" h="1376011">
                  <a:moveTo>
                    <a:pt x="0" y="652723"/>
                  </a:moveTo>
                  <a:lnTo>
                    <a:pt x="493913" y="1376011"/>
                  </a:lnTo>
                  <a:lnTo>
                    <a:pt x="1816893" y="617441"/>
                  </a:lnTo>
                  <a:lnTo>
                    <a:pt x="1181862" y="0"/>
                  </a:lnTo>
                  <a:lnTo>
                    <a:pt x="0" y="652723"/>
                  </a:lnTo>
                  <a:close/>
                </a:path>
              </a:pathLst>
            </a:custGeom>
            <a:solidFill>
              <a:srgbClr val="00A9E0">
                <a:alpha val="30000"/>
              </a:srgbClr>
            </a:solidFill>
            <a:ln w="38100" cmpd="sng">
              <a:solidFill>
                <a:srgbClr val="00A9E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sp>
          <p:nvSpPr>
            <p:cNvPr id="22" name="Freeform 21"/>
            <p:cNvSpPr/>
            <p:nvPr/>
          </p:nvSpPr>
          <p:spPr>
            <a:xfrm>
              <a:off x="3950984" y="47033"/>
              <a:ext cx="293972" cy="4926707"/>
            </a:xfrm>
            <a:custGeom>
              <a:avLst/>
              <a:gdLst>
                <a:gd name="connsiteX0" fmla="*/ 0 w 293972"/>
                <a:gd name="connsiteY0" fmla="*/ 4926707 h 4926707"/>
                <a:gd name="connsiteX1" fmla="*/ 293972 w 293972"/>
                <a:gd name="connsiteY1" fmla="*/ 4738575 h 4926707"/>
                <a:gd name="connsiteX2" fmla="*/ 199901 w 293972"/>
                <a:gd name="connsiteY2" fmla="*/ 23517 h 4926707"/>
                <a:gd name="connsiteX3" fmla="*/ 11759 w 293972"/>
                <a:gd name="connsiteY3" fmla="*/ 0 h 4926707"/>
                <a:gd name="connsiteX4" fmla="*/ 35277 w 293972"/>
                <a:gd name="connsiteY4" fmla="*/ 4891432 h 4926707"/>
                <a:gd name="connsiteX5" fmla="*/ 0 w 293972"/>
                <a:gd name="connsiteY5" fmla="*/ 4926707 h 492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3972" h="4926707">
                  <a:moveTo>
                    <a:pt x="0" y="4926707"/>
                  </a:moveTo>
                  <a:lnTo>
                    <a:pt x="293972" y="4738575"/>
                  </a:lnTo>
                  <a:lnTo>
                    <a:pt x="199901" y="23517"/>
                  </a:lnTo>
                  <a:lnTo>
                    <a:pt x="11759" y="0"/>
                  </a:lnTo>
                  <a:lnTo>
                    <a:pt x="35277" y="4891432"/>
                  </a:lnTo>
                  <a:lnTo>
                    <a:pt x="0" y="4926707"/>
                  </a:lnTo>
                  <a:close/>
                </a:path>
              </a:pathLst>
            </a:custGeom>
            <a:solidFill>
              <a:srgbClr val="113F8C">
                <a:alpha val="30000"/>
              </a:srgbClr>
            </a:solidFill>
            <a:ln w="38100" cmpd="sng">
              <a:solidFill>
                <a:srgbClr val="113F8C"/>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sp>
          <p:nvSpPr>
            <p:cNvPr id="23" name="Freeform 22"/>
            <p:cNvSpPr/>
            <p:nvPr/>
          </p:nvSpPr>
          <p:spPr>
            <a:xfrm>
              <a:off x="4903453" y="23517"/>
              <a:ext cx="317490" cy="4550443"/>
            </a:xfrm>
            <a:custGeom>
              <a:avLst/>
              <a:gdLst>
                <a:gd name="connsiteX0" fmla="*/ 0 w 317490"/>
                <a:gd name="connsiteY0" fmla="*/ 4374069 h 4550443"/>
                <a:gd name="connsiteX1" fmla="*/ 317490 w 317490"/>
                <a:gd name="connsiteY1" fmla="*/ 4550443 h 4550443"/>
                <a:gd name="connsiteX2" fmla="*/ 211660 w 317490"/>
                <a:gd name="connsiteY2" fmla="*/ 0 h 4550443"/>
                <a:gd name="connsiteX3" fmla="*/ 0 w 317490"/>
                <a:gd name="connsiteY3" fmla="*/ 0 h 4550443"/>
                <a:gd name="connsiteX4" fmla="*/ 0 w 317490"/>
                <a:gd name="connsiteY4" fmla="*/ 4374069 h 4550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490" h="4550443">
                  <a:moveTo>
                    <a:pt x="0" y="4374069"/>
                  </a:moveTo>
                  <a:lnTo>
                    <a:pt x="317490" y="4550443"/>
                  </a:lnTo>
                  <a:lnTo>
                    <a:pt x="211660" y="0"/>
                  </a:lnTo>
                  <a:lnTo>
                    <a:pt x="0" y="0"/>
                  </a:lnTo>
                  <a:cubicBezTo>
                    <a:pt x="3920" y="1458023"/>
                    <a:pt x="7839" y="2916046"/>
                    <a:pt x="0" y="4374069"/>
                  </a:cubicBezTo>
                  <a:close/>
                </a:path>
              </a:pathLst>
            </a:custGeom>
            <a:solidFill>
              <a:srgbClr val="113F8C">
                <a:alpha val="30000"/>
              </a:srgbClr>
            </a:solidFill>
            <a:ln w="38100" cmpd="sng">
              <a:solidFill>
                <a:srgbClr val="113F8C"/>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grpSp>
      <p:cxnSp>
        <p:nvCxnSpPr>
          <p:cNvPr id="12" name="Straight Connector 11"/>
          <p:cNvCxnSpPr/>
          <p:nvPr/>
        </p:nvCxnSpPr>
        <p:spPr>
          <a:xfrm>
            <a:off x="2959" y="1440319"/>
            <a:ext cx="3694340"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sp>
        <p:nvSpPr>
          <p:cNvPr id="13" name="Rectangle 12"/>
          <p:cNvSpPr/>
          <p:nvPr/>
        </p:nvSpPr>
        <p:spPr>
          <a:xfrm>
            <a:off x="0" y="1013941"/>
            <a:ext cx="5220942" cy="1838947"/>
          </a:xfrm>
          <a:prstGeom prst="rect">
            <a:avLst/>
          </a:prstGeom>
          <a:solidFill>
            <a:schemeClr val="tx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sp>
        <p:nvSpPr>
          <p:cNvPr id="16" name="Rectangle 15"/>
          <p:cNvSpPr/>
          <p:nvPr/>
        </p:nvSpPr>
        <p:spPr>
          <a:xfrm>
            <a:off x="2039113" y="1013941"/>
            <a:ext cx="548640" cy="363658"/>
          </a:xfrm>
          <a:prstGeom prst="rect">
            <a:avLst/>
          </a:prstGeom>
          <a:solidFill>
            <a:srgbClr val="CC0797"/>
          </a:solidFill>
          <a:ln>
            <a:noFill/>
          </a:ln>
        </p:spPr>
        <p:txBody>
          <a:bodyPr wrap="square" rtlCol="0" anchor="ctr">
            <a:noAutofit/>
          </a:bodyPr>
          <a:lstStyle/>
          <a:p>
            <a:pPr algn="ctr" defTabSz="914400"/>
            <a:r>
              <a:rPr lang="en-US" sz="2400" dirty="0">
                <a:solidFill>
                  <a:prstClr val="white"/>
                </a:solidFill>
                <a:latin typeface="Segoe Condensed"/>
                <a:cs typeface="Segoe Condensed"/>
              </a:rPr>
              <a:t>T</a:t>
            </a:r>
            <a:r>
              <a:rPr lang="en-US" sz="2400" cap="small" dirty="0" smtClean="0">
                <a:solidFill>
                  <a:prstClr val="white"/>
                </a:solidFill>
                <a:latin typeface="Segoe Condensed"/>
                <a:cs typeface="Segoe Condensed"/>
              </a:rPr>
              <a:t>1</a:t>
            </a:r>
            <a:endParaRPr lang="en-US" sz="2000" cap="small" dirty="0">
              <a:solidFill>
                <a:prstClr val="white"/>
              </a:solidFill>
              <a:latin typeface="Segoe Condensed"/>
              <a:cs typeface="Segoe Condensed"/>
            </a:endParaRPr>
          </a:p>
        </p:txBody>
      </p:sp>
      <p:sp>
        <p:nvSpPr>
          <p:cNvPr id="17" name="Rectangle 16"/>
          <p:cNvSpPr/>
          <p:nvPr/>
        </p:nvSpPr>
        <p:spPr>
          <a:xfrm>
            <a:off x="2587753" y="1016417"/>
            <a:ext cx="548640" cy="363658"/>
          </a:xfrm>
          <a:prstGeom prst="rect">
            <a:avLst/>
          </a:prstGeom>
          <a:solidFill>
            <a:srgbClr val="FE9E08"/>
          </a:solidFill>
          <a:ln>
            <a:noFill/>
          </a:ln>
        </p:spPr>
        <p:txBody>
          <a:bodyPr wrap="square" rtlCol="0" anchor="ctr">
            <a:noAutofit/>
          </a:bodyPr>
          <a:lstStyle/>
          <a:p>
            <a:pPr algn="ctr" defTabSz="914400"/>
            <a:r>
              <a:rPr lang="en-US" sz="2400" dirty="0">
                <a:solidFill>
                  <a:srgbClr val="FFFFFF"/>
                </a:solidFill>
                <a:latin typeface="Segoe Condensed"/>
                <a:cs typeface="Segoe Condensed"/>
              </a:rPr>
              <a:t>T</a:t>
            </a:r>
            <a:r>
              <a:rPr lang="en-US" sz="2400" dirty="0" smtClean="0">
                <a:solidFill>
                  <a:srgbClr val="FFFFFF"/>
                </a:solidFill>
                <a:latin typeface="Segoe Condensed"/>
                <a:cs typeface="Segoe Condensed"/>
              </a:rPr>
              <a:t>2</a:t>
            </a:r>
            <a:endParaRPr lang="en-US" sz="2000" dirty="0">
              <a:solidFill>
                <a:srgbClr val="FFFFFF"/>
              </a:solidFill>
              <a:latin typeface="Segoe Condensed"/>
              <a:cs typeface="Segoe Condensed"/>
            </a:endParaRPr>
          </a:p>
        </p:txBody>
      </p:sp>
      <p:sp>
        <p:nvSpPr>
          <p:cNvPr id="19" name="Rectangle 18"/>
          <p:cNvSpPr/>
          <p:nvPr/>
        </p:nvSpPr>
        <p:spPr>
          <a:xfrm>
            <a:off x="3136393" y="1016417"/>
            <a:ext cx="548640" cy="363658"/>
          </a:xfrm>
          <a:prstGeom prst="rect">
            <a:avLst/>
          </a:prstGeom>
          <a:solidFill>
            <a:srgbClr val="97CB16"/>
          </a:solidFill>
          <a:ln>
            <a:noFill/>
          </a:ln>
        </p:spPr>
        <p:txBody>
          <a:bodyPr wrap="square" rtlCol="0" anchor="ctr">
            <a:noAutofit/>
          </a:bodyPr>
          <a:lstStyle/>
          <a:p>
            <a:pPr algn="ctr" defTabSz="914400"/>
            <a:r>
              <a:rPr lang="en-US" sz="2400" dirty="0">
                <a:solidFill>
                  <a:prstClr val="white"/>
                </a:solidFill>
                <a:latin typeface="Segoe Condensed"/>
                <a:cs typeface="Segoe Condensed"/>
              </a:rPr>
              <a:t>T</a:t>
            </a:r>
            <a:r>
              <a:rPr lang="en-US" sz="2400" dirty="0" smtClean="0">
                <a:solidFill>
                  <a:prstClr val="white"/>
                </a:solidFill>
                <a:latin typeface="Segoe Condensed"/>
                <a:cs typeface="Segoe Condensed"/>
              </a:rPr>
              <a:t>3</a:t>
            </a:r>
            <a:endParaRPr lang="en-US" sz="2000" dirty="0">
              <a:solidFill>
                <a:prstClr val="white"/>
              </a:solidFill>
              <a:latin typeface="Segoe Condensed"/>
              <a:cs typeface="Segoe Condensed"/>
            </a:endParaRPr>
          </a:p>
        </p:txBody>
      </p:sp>
      <p:sp>
        <p:nvSpPr>
          <p:cNvPr id="20" name="Rectangle 19"/>
          <p:cNvSpPr/>
          <p:nvPr/>
        </p:nvSpPr>
        <p:spPr>
          <a:xfrm>
            <a:off x="3676663" y="1016417"/>
            <a:ext cx="1544279" cy="363658"/>
          </a:xfrm>
          <a:prstGeom prst="rect">
            <a:avLst/>
          </a:prstGeom>
          <a:solidFill>
            <a:schemeClr val="bg1"/>
          </a:solidFill>
          <a:ln>
            <a:noFill/>
          </a:ln>
        </p:spPr>
        <p:txBody>
          <a:bodyPr wrap="square" rtlCol="0" anchor="ctr">
            <a:noAutofit/>
          </a:bodyPr>
          <a:lstStyle/>
          <a:p>
            <a:pPr algn="ctr" defTabSz="914400"/>
            <a:r>
              <a:rPr lang="en-US" sz="2400" dirty="0" smtClean="0">
                <a:solidFill>
                  <a:prstClr val="black">
                    <a:lumMod val="85000"/>
                    <a:lumOff val="15000"/>
                  </a:prstClr>
                </a:solidFill>
                <a:latin typeface="Segoe Condensed"/>
                <a:cs typeface="Segoe Condensed"/>
              </a:rPr>
              <a:t>Maj. Vote</a:t>
            </a:r>
            <a:endParaRPr lang="en-US" sz="2000" dirty="0">
              <a:solidFill>
                <a:prstClr val="black">
                  <a:lumMod val="85000"/>
                  <a:lumOff val="15000"/>
                </a:prstClr>
              </a:solidFill>
              <a:latin typeface="Segoe Condensed"/>
              <a:cs typeface="Segoe Condensed"/>
            </a:endParaRPr>
          </a:p>
        </p:txBody>
      </p:sp>
      <p:sp>
        <p:nvSpPr>
          <p:cNvPr id="21" name="Rectangle 20"/>
          <p:cNvSpPr/>
          <p:nvPr/>
        </p:nvSpPr>
        <p:spPr>
          <a:xfrm>
            <a:off x="0" y="516822"/>
            <a:ext cx="5220943" cy="501766"/>
          </a:xfrm>
          <a:prstGeom prst="rect">
            <a:avLst/>
          </a:prstGeom>
          <a:solidFill>
            <a:schemeClr val="tx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dirty="0" smtClean="0">
                <a:solidFill>
                  <a:prstClr val="white"/>
                </a:solidFill>
                <a:latin typeface="Segoe Condensed"/>
                <a:cs typeface="Segoe Condensed"/>
              </a:rPr>
              <a:t>3 Turker Majority Vote Label</a:t>
            </a:r>
          </a:p>
        </p:txBody>
      </p:sp>
      <p:cxnSp>
        <p:nvCxnSpPr>
          <p:cNvPr id="24" name="Straight Connector 23"/>
          <p:cNvCxnSpPr/>
          <p:nvPr/>
        </p:nvCxnSpPr>
        <p:spPr>
          <a:xfrm flipH="1">
            <a:off x="8193" y="1377599"/>
            <a:ext cx="5212749"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flipH="1">
            <a:off x="495" y="1756228"/>
            <a:ext cx="5220447"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flipH="1">
            <a:off x="2" y="2110474"/>
            <a:ext cx="5220941" cy="15002"/>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flipH="1">
            <a:off x="2961" y="2485547"/>
            <a:ext cx="5217981"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H="1">
            <a:off x="1" y="2852888"/>
            <a:ext cx="5220941"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flipH="1">
            <a:off x="1" y="1018588"/>
            <a:ext cx="5220941" cy="0"/>
          </a:xfrm>
          <a:prstGeom prst="line">
            <a:avLst/>
          </a:prstGeom>
          <a:ln>
            <a:solidFill>
              <a:schemeClr val="tx1">
                <a:lumMod val="85000"/>
                <a:lumOff val="15000"/>
              </a:schemeClr>
            </a:solidFill>
          </a:ln>
          <a:effectLst/>
        </p:spPr>
        <p:style>
          <a:lnRef idx="2">
            <a:schemeClr val="accent1"/>
          </a:lnRef>
          <a:fillRef idx="0">
            <a:schemeClr val="accent1"/>
          </a:fillRef>
          <a:effectRef idx="1">
            <a:schemeClr val="accent1"/>
          </a:effectRef>
          <a:fontRef idx="minor">
            <a:schemeClr val="tx1"/>
          </a:fontRef>
        </p:style>
      </p:cxnSp>
      <p:sp>
        <p:nvSpPr>
          <p:cNvPr id="30" name="Rectangle 29"/>
          <p:cNvSpPr/>
          <p:nvPr/>
        </p:nvSpPr>
        <p:spPr>
          <a:xfrm>
            <a:off x="0" y="1377599"/>
            <a:ext cx="2042071" cy="365671"/>
          </a:xfrm>
          <a:prstGeom prst="rect">
            <a:avLst/>
          </a:prstGeom>
          <a:solidFill>
            <a:srgbClr val="113F8C"/>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prstClr val="white"/>
                </a:solidFill>
                <a:latin typeface="Segoe Condensed"/>
                <a:cs typeface="Segoe Condensed"/>
              </a:rPr>
              <a:t>Object in Path</a:t>
            </a:r>
          </a:p>
        </p:txBody>
      </p:sp>
      <p:sp>
        <p:nvSpPr>
          <p:cNvPr id="31" name="Rectangle 30"/>
          <p:cNvSpPr/>
          <p:nvPr/>
        </p:nvSpPr>
        <p:spPr>
          <a:xfrm>
            <a:off x="0" y="1743270"/>
            <a:ext cx="2042071" cy="364728"/>
          </a:xfrm>
          <a:prstGeom prst="rect">
            <a:avLst/>
          </a:prstGeom>
          <a:solidFill>
            <a:srgbClr val="00A9E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prstClr val="white"/>
                </a:solidFill>
                <a:latin typeface="Segoe Condensed"/>
                <a:cs typeface="Segoe Condensed"/>
              </a:rPr>
              <a:t>Curb Ramp Missing</a:t>
            </a:r>
          </a:p>
        </p:txBody>
      </p:sp>
      <p:sp>
        <p:nvSpPr>
          <p:cNvPr id="32" name="Rectangle 31"/>
          <p:cNvSpPr/>
          <p:nvPr/>
        </p:nvSpPr>
        <p:spPr>
          <a:xfrm>
            <a:off x="0" y="2110474"/>
            <a:ext cx="2042071" cy="364728"/>
          </a:xfrm>
          <a:prstGeom prst="rect">
            <a:avLst/>
          </a:prstGeom>
          <a:solidFill>
            <a:srgbClr val="74A9CF"/>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prstClr val="white"/>
                </a:solidFill>
                <a:latin typeface="Segoe Condensed"/>
                <a:cs typeface="Segoe Condensed"/>
              </a:rPr>
              <a:t>Sidewalk Ending</a:t>
            </a:r>
          </a:p>
        </p:txBody>
      </p:sp>
      <p:sp>
        <p:nvSpPr>
          <p:cNvPr id="33" name="Rectangle 32"/>
          <p:cNvSpPr/>
          <p:nvPr/>
        </p:nvSpPr>
        <p:spPr>
          <a:xfrm>
            <a:off x="0" y="2475202"/>
            <a:ext cx="2042071" cy="364728"/>
          </a:xfrm>
          <a:prstGeom prst="rect">
            <a:avLst/>
          </a:prstGeom>
          <a:solidFill>
            <a:srgbClr val="BDC9E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2000" dirty="0" smtClean="0">
                <a:solidFill>
                  <a:prstClr val="black">
                    <a:lumMod val="85000"/>
                    <a:lumOff val="15000"/>
                  </a:prstClr>
                </a:solidFill>
                <a:latin typeface="Segoe Condensed"/>
                <a:cs typeface="Segoe Condensed"/>
              </a:rPr>
              <a:t>Surface Problem</a:t>
            </a:r>
          </a:p>
        </p:txBody>
      </p:sp>
      <p:grpSp>
        <p:nvGrpSpPr>
          <p:cNvPr id="38" name="Group 37"/>
          <p:cNvGrpSpPr/>
          <p:nvPr/>
        </p:nvGrpSpPr>
        <p:grpSpPr>
          <a:xfrm>
            <a:off x="2211315" y="1450455"/>
            <a:ext cx="235399" cy="251506"/>
            <a:chOff x="10550987" y="2555012"/>
            <a:chExt cx="235399" cy="251506"/>
          </a:xfrm>
        </p:grpSpPr>
        <p:sp>
          <p:nvSpPr>
            <p:cNvPr id="40" name="Freeform 39"/>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41" name="Freeform 40"/>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grpSp>
        <p:nvGrpSpPr>
          <p:cNvPr id="42" name="Group 41"/>
          <p:cNvGrpSpPr/>
          <p:nvPr/>
        </p:nvGrpSpPr>
        <p:grpSpPr>
          <a:xfrm>
            <a:off x="2211315" y="1809902"/>
            <a:ext cx="235399" cy="251506"/>
            <a:chOff x="10550987" y="2555012"/>
            <a:chExt cx="235399" cy="251506"/>
          </a:xfrm>
        </p:grpSpPr>
        <p:sp>
          <p:nvSpPr>
            <p:cNvPr id="43" name="Freeform 42"/>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44" name="Freeform 43"/>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grpSp>
        <p:nvGrpSpPr>
          <p:cNvPr id="45" name="Group 44"/>
          <p:cNvGrpSpPr/>
          <p:nvPr/>
        </p:nvGrpSpPr>
        <p:grpSpPr>
          <a:xfrm>
            <a:off x="2770593" y="1450455"/>
            <a:ext cx="235399" cy="251506"/>
            <a:chOff x="10550987" y="2555012"/>
            <a:chExt cx="235399" cy="251506"/>
          </a:xfrm>
        </p:grpSpPr>
        <p:sp>
          <p:nvSpPr>
            <p:cNvPr id="46" name="Freeform 45"/>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47" name="Freeform 46"/>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grpSp>
        <p:nvGrpSpPr>
          <p:cNvPr id="48" name="Group 47"/>
          <p:cNvGrpSpPr/>
          <p:nvPr/>
        </p:nvGrpSpPr>
        <p:grpSpPr>
          <a:xfrm>
            <a:off x="3329873" y="1450455"/>
            <a:ext cx="235399" cy="251506"/>
            <a:chOff x="10550987" y="2555012"/>
            <a:chExt cx="235399" cy="251506"/>
          </a:xfrm>
        </p:grpSpPr>
        <p:sp>
          <p:nvSpPr>
            <p:cNvPr id="49" name="Freeform 48"/>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50" name="Freeform 49"/>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grpSp>
        <p:nvGrpSpPr>
          <p:cNvPr id="51" name="Group 50"/>
          <p:cNvGrpSpPr/>
          <p:nvPr/>
        </p:nvGrpSpPr>
        <p:grpSpPr>
          <a:xfrm>
            <a:off x="3312784" y="1809902"/>
            <a:ext cx="235399" cy="251506"/>
            <a:chOff x="10550987" y="2555012"/>
            <a:chExt cx="235399" cy="251506"/>
          </a:xfrm>
        </p:grpSpPr>
        <p:sp>
          <p:nvSpPr>
            <p:cNvPr id="52" name="Freeform 51"/>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53" name="Freeform 52"/>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grpSp>
        <p:nvGrpSpPr>
          <p:cNvPr id="54" name="Group 53"/>
          <p:cNvGrpSpPr/>
          <p:nvPr/>
        </p:nvGrpSpPr>
        <p:grpSpPr>
          <a:xfrm>
            <a:off x="4346205" y="1451587"/>
            <a:ext cx="235399" cy="251506"/>
            <a:chOff x="3184986" y="1733633"/>
            <a:chExt cx="235399" cy="251506"/>
          </a:xfrm>
        </p:grpSpPr>
        <p:sp>
          <p:nvSpPr>
            <p:cNvPr id="55" name="Freeform 54"/>
            <p:cNvSpPr/>
            <p:nvPr/>
          </p:nvSpPr>
          <p:spPr>
            <a:xfrm>
              <a:off x="3211219" y="1792137"/>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Segoe Condensed"/>
                <a:cs typeface="Segoe Condensed"/>
              </a:endParaRPr>
            </a:p>
          </p:txBody>
        </p:sp>
        <p:sp>
          <p:nvSpPr>
            <p:cNvPr id="56" name="Freeform 55"/>
            <p:cNvSpPr/>
            <p:nvPr/>
          </p:nvSpPr>
          <p:spPr>
            <a:xfrm>
              <a:off x="3184986" y="1733633"/>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Segoe Condensed"/>
                <a:cs typeface="Segoe Condensed"/>
              </a:endParaRPr>
            </a:p>
          </p:txBody>
        </p:sp>
      </p:grpSp>
      <p:grpSp>
        <p:nvGrpSpPr>
          <p:cNvPr id="57" name="Group 56"/>
          <p:cNvGrpSpPr/>
          <p:nvPr/>
        </p:nvGrpSpPr>
        <p:grpSpPr>
          <a:xfrm>
            <a:off x="3329873" y="2187460"/>
            <a:ext cx="235399" cy="251506"/>
            <a:chOff x="10550987" y="2555012"/>
            <a:chExt cx="235399" cy="251506"/>
          </a:xfrm>
        </p:grpSpPr>
        <p:sp>
          <p:nvSpPr>
            <p:cNvPr id="58" name="Freeform 57"/>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59" name="Freeform 58"/>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grpSp>
        <p:nvGrpSpPr>
          <p:cNvPr id="60" name="Group 59"/>
          <p:cNvGrpSpPr/>
          <p:nvPr/>
        </p:nvGrpSpPr>
        <p:grpSpPr>
          <a:xfrm>
            <a:off x="3335365" y="2588424"/>
            <a:ext cx="235399" cy="251506"/>
            <a:chOff x="10550987" y="2555012"/>
            <a:chExt cx="235399" cy="251506"/>
          </a:xfrm>
        </p:grpSpPr>
        <p:sp>
          <p:nvSpPr>
            <p:cNvPr id="61" name="Freeform 60"/>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62" name="Freeform 61"/>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grpSp>
        <p:nvGrpSpPr>
          <p:cNvPr id="63" name="Group 62"/>
          <p:cNvGrpSpPr/>
          <p:nvPr/>
        </p:nvGrpSpPr>
        <p:grpSpPr>
          <a:xfrm>
            <a:off x="2764729" y="1789430"/>
            <a:ext cx="235399" cy="251506"/>
            <a:chOff x="10550987" y="2555012"/>
            <a:chExt cx="235399" cy="251506"/>
          </a:xfrm>
        </p:grpSpPr>
        <p:sp>
          <p:nvSpPr>
            <p:cNvPr id="64" name="Freeform 63"/>
            <p:cNvSpPr/>
            <p:nvPr/>
          </p:nvSpPr>
          <p:spPr>
            <a:xfrm>
              <a:off x="10577220" y="2613516"/>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sp>
          <p:nvSpPr>
            <p:cNvPr id="65" name="Freeform 64"/>
            <p:cNvSpPr/>
            <p:nvPr/>
          </p:nvSpPr>
          <p:spPr>
            <a:xfrm>
              <a:off x="10550987" y="2555012"/>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Calibri"/>
              </a:endParaRPr>
            </a:p>
          </p:txBody>
        </p:sp>
      </p:grpSp>
      <p:grpSp>
        <p:nvGrpSpPr>
          <p:cNvPr id="66" name="Group 65"/>
          <p:cNvGrpSpPr/>
          <p:nvPr/>
        </p:nvGrpSpPr>
        <p:grpSpPr>
          <a:xfrm>
            <a:off x="4346205" y="1789430"/>
            <a:ext cx="235399" cy="251506"/>
            <a:chOff x="3184986" y="1733633"/>
            <a:chExt cx="235399" cy="251506"/>
          </a:xfrm>
        </p:grpSpPr>
        <p:sp>
          <p:nvSpPr>
            <p:cNvPr id="67" name="Freeform 66"/>
            <p:cNvSpPr/>
            <p:nvPr/>
          </p:nvSpPr>
          <p:spPr>
            <a:xfrm>
              <a:off x="3211219" y="1792137"/>
              <a:ext cx="168619" cy="193002"/>
            </a:xfrm>
            <a:custGeom>
              <a:avLst/>
              <a:gdLst>
                <a:gd name="connsiteX0" fmla="*/ 48533 w 393442"/>
                <a:gd name="connsiteY0" fmla="*/ 99317 h 450334"/>
                <a:gd name="connsiteX1" fmla="*/ 158277 w 393442"/>
                <a:gd name="connsiteY1" fmla="*/ 209077 h 450334"/>
                <a:gd name="connsiteX2" fmla="*/ 205310 w 393442"/>
                <a:gd name="connsiteY2" fmla="*/ 256116 h 450334"/>
                <a:gd name="connsiteX3" fmla="*/ 268020 w 393442"/>
                <a:gd name="connsiteY3" fmla="*/ 318836 h 450334"/>
                <a:gd name="connsiteX4" fmla="*/ 299376 w 393442"/>
                <a:gd name="connsiteY4" fmla="*/ 350196 h 450334"/>
                <a:gd name="connsiteX5" fmla="*/ 330731 w 393442"/>
                <a:gd name="connsiteY5" fmla="*/ 397235 h 450334"/>
                <a:gd name="connsiteX6" fmla="*/ 393442 w 393442"/>
                <a:gd name="connsiteY6" fmla="*/ 412915 h 450334"/>
                <a:gd name="connsiteX7" fmla="*/ 377764 w 393442"/>
                <a:gd name="connsiteY7" fmla="*/ 365876 h 450334"/>
                <a:gd name="connsiteX8" fmla="*/ 299376 w 393442"/>
                <a:gd name="connsiteY8" fmla="*/ 256116 h 450334"/>
                <a:gd name="connsiteX9" fmla="*/ 236665 w 393442"/>
                <a:gd name="connsiteY9" fmla="*/ 162037 h 450334"/>
                <a:gd name="connsiteX10" fmla="*/ 173954 w 393442"/>
                <a:gd name="connsiteY10" fmla="*/ 83637 h 450334"/>
                <a:gd name="connsiteX11" fmla="*/ 32855 w 393442"/>
                <a:gd name="connsiteY11" fmla="*/ 52278 h 450334"/>
                <a:gd name="connsiteX12" fmla="*/ 48533 w 393442"/>
                <a:gd name="connsiteY12" fmla="*/ 99317 h 450334"/>
                <a:gd name="connsiteX13" fmla="*/ 158277 w 393442"/>
                <a:gd name="connsiteY13" fmla="*/ 146357 h 450334"/>
                <a:gd name="connsiteX14" fmla="*/ 220987 w 393442"/>
                <a:gd name="connsiteY14" fmla="*/ 209077 h 450334"/>
                <a:gd name="connsiteX15" fmla="*/ 283698 w 393442"/>
                <a:gd name="connsiteY15" fmla="*/ 303156 h 450334"/>
                <a:gd name="connsiteX16" fmla="*/ 315053 w 393442"/>
                <a:gd name="connsiteY16" fmla="*/ 350196 h 450334"/>
                <a:gd name="connsiteX17" fmla="*/ 346409 w 393442"/>
                <a:gd name="connsiteY17" fmla="*/ 381556 h 450334"/>
                <a:gd name="connsiteX18" fmla="*/ 315053 w 393442"/>
                <a:gd name="connsiteY18" fmla="*/ 334516 h 450334"/>
                <a:gd name="connsiteX19" fmla="*/ 205310 w 393442"/>
                <a:gd name="connsiteY19" fmla="*/ 224757 h 450334"/>
                <a:gd name="connsiteX20" fmla="*/ 173954 w 393442"/>
                <a:gd name="connsiteY20" fmla="*/ 193397 h 450334"/>
                <a:gd name="connsiteX21" fmla="*/ 79888 w 393442"/>
                <a:gd name="connsiteY21" fmla="*/ 67957 h 450334"/>
                <a:gd name="connsiteX22" fmla="*/ 32855 w 393442"/>
                <a:gd name="connsiteY22" fmla="*/ 52278 h 450334"/>
                <a:gd name="connsiteX23" fmla="*/ 1500 w 393442"/>
                <a:gd name="connsiteY23" fmla="*/ 5238 h 450334"/>
                <a:gd name="connsiteX24" fmla="*/ 48533 w 393442"/>
                <a:gd name="connsiteY24" fmla="*/ 20918 h 450334"/>
                <a:gd name="connsiteX25" fmla="*/ 79888 w 393442"/>
                <a:gd name="connsiteY25" fmla="*/ 67957 h 450334"/>
                <a:gd name="connsiteX26" fmla="*/ 111244 w 393442"/>
                <a:gd name="connsiteY26" fmla="*/ 99317 h 450334"/>
                <a:gd name="connsiteX27" fmla="*/ 158277 w 393442"/>
                <a:gd name="connsiteY27" fmla="*/ 177717 h 450334"/>
                <a:gd name="connsiteX28" fmla="*/ 268020 w 393442"/>
                <a:gd name="connsiteY28" fmla="*/ 287476 h 450334"/>
                <a:gd name="connsiteX29" fmla="*/ 330731 w 393442"/>
                <a:gd name="connsiteY29" fmla="*/ 350196 h 450334"/>
                <a:gd name="connsiteX30" fmla="*/ 346409 w 393442"/>
                <a:gd name="connsiteY30" fmla="*/ 397235 h 450334"/>
                <a:gd name="connsiteX31" fmla="*/ 377764 w 393442"/>
                <a:gd name="connsiteY31" fmla="*/ 428595 h 4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3442" h="450334">
                  <a:moveTo>
                    <a:pt x="48533" y="99317"/>
                  </a:moveTo>
                  <a:lnTo>
                    <a:pt x="158277" y="209077"/>
                  </a:lnTo>
                  <a:lnTo>
                    <a:pt x="205310" y="256116"/>
                  </a:lnTo>
                  <a:cubicBezTo>
                    <a:pt x="233180" y="339743"/>
                    <a:pt x="198340" y="277022"/>
                    <a:pt x="268020" y="318836"/>
                  </a:cubicBezTo>
                  <a:cubicBezTo>
                    <a:pt x="280695" y="326442"/>
                    <a:pt x="290142" y="338652"/>
                    <a:pt x="299376" y="350196"/>
                  </a:cubicBezTo>
                  <a:cubicBezTo>
                    <a:pt x="311147" y="364911"/>
                    <a:pt x="315053" y="386781"/>
                    <a:pt x="330731" y="397235"/>
                  </a:cubicBezTo>
                  <a:cubicBezTo>
                    <a:pt x="348659" y="409188"/>
                    <a:pt x="372538" y="407688"/>
                    <a:pt x="393442" y="412915"/>
                  </a:cubicBezTo>
                  <a:cubicBezTo>
                    <a:pt x="388216" y="397235"/>
                    <a:pt x="385155" y="380659"/>
                    <a:pt x="377764" y="365876"/>
                  </a:cubicBezTo>
                  <a:cubicBezTo>
                    <a:pt x="366300" y="342946"/>
                    <a:pt x="310031" y="270325"/>
                    <a:pt x="299376" y="256116"/>
                  </a:cubicBezTo>
                  <a:cubicBezTo>
                    <a:pt x="271823" y="173449"/>
                    <a:pt x="301909" y="240342"/>
                    <a:pt x="236665" y="162037"/>
                  </a:cubicBezTo>
                  <a:cubicBezTo>
                    <a:pt x="215303" y="136399"/>
                    <a:pt x="204363" y="101885"/>
                    <a:pt x="173954" y="83637"/>
                  </a:cubicBezTo>
                  <a:cubicBezTo>
                    <a:pt x="144264" y="65821"/>
                    <a:pt x="51856" y="55445"/>
                    <a:pt x="32855" y="52278"/>
                  </a:cubicBezTo>
                  <a:cubicBezTo>
                    <a:pt x="38081" y="67958"/>
                    <a:pt x="36847" y="87629"/>
                    <a:pt x="48533" y="99317"/>
                  </a:cubicBezTo>
                  <a:cubicBezTo>
                    <a:pt x="67906" y="118693"/>
                    <a:pt x="130167" y="136986"/>
                    <a:pt x="158277" y="146357"/>
                  </a:cubicBezTo>
                  <a:cubicBezTo>
                    <a:pt x="200084" y="271801"/>
                    <a:pt x="137372" y="125451"/>
                    <a:pt x="220987" y="209077"/>
                  </a:cubicBezTo>
                  <a:cubicBezTo>
                    <a:pt x="247635" y="235728"/>
                    <a:pt x="262794" y="271796"/>
                    <a:pt x="283698" y="303156"/>
                  </a:cubicBezTo>
                  <a:cubicBezTo>
                    <a:pt x="294150" y="318836"/>
                    <a:pt x="301729" y="336870"/>
                    <a:pt x="315053" y="350196"/>
                  </a:cubicBezTo>
                  <a:cubicBezTo>
                    <a:pt x="325505" y="360649"/>
                    <a:pt x="346409" y="396338"/>
                    <a:pt x="346409" y="381556"/>
                  </a:cubicBezTo>
                  <a:cubicBezTo>
                    <a:pt x="346409" y="362712"/>
                    <a:pt x="327658" y="348524"/>
                    <a:pt x="315053" y="334516"/>
                  </a:cubicBezTo>
                  <a:cubicBezTo>
                    <a:pt x="280445" y="296058"/>
                    <a:pt x="241891" y="261343"/>
                    <a:pt x="205310" y="224757"/>
                  </a:cubicBezTo>
                  <a:cubicBezTo>
                    <a:pt x="194858" y="214304"/>
                    <a:pt x="182153" y="205697"/>
                    <a:pt x="173954" y="193397"/>
                  </a:cubicBezTo>
                  <a:cubicBezTo>
                    <a:pt x="168768" y="185617"/>
                    <a:pt x="112114" y="87295"/>
                    <a:pt x="79888" y="67957"/>
                  </a:cubicBezTo>
                  <a:cubicBezTo>
                    <a:pt x="65718" y="59454"/>
                    <a:pt x="48533" y="57504"/>
                    <a:pt x="32855" y="52278"/>
                  </a:cubicBezTo>
                  <a:cubicBezTo>
                    <a:pt x="22403" y="36598"/>
                    <a:pt x="-6926" y="22093"/>
                    <a:pt x="1500" y="5238"/>
                  </a:cubicBezTo>
                  <a:cubicBezTo>
                    <a:pt x="8890" y="-9544"/>
                    <a:pt x="35629" y="10593"/>
                    <a:pt x="48533" y="20918"/>
                  </a:cubicBezTo>
                  <a:cubicBezTo>
                    <a:pt x="63247" y="32691"/>
                    <a:pt x="68117" y="53242"/>
                    <a:pt x="79888" y="67957"/>
                  </a:cubicBezTo>
                  <a:cubicBezTo>
                    <a:pt x="89122" y="79501"/>
                    <a:pt x="100792" y="88864"/>
                    <a:pt x="111244" y="99317"/>
                  </a:cubicBezTo>
                  <a:cubicBezTo>
                    <a:pt x="141219" y="189260"/>
                    <a:pt x="106627" y="108840"/>
                    <a:pt x="158277" y="177717"/>
                  </a:cubicBezTo>
                  <a:cubicBezTo>
                    <a:pt x="242133" y="289541"/>
                    <a:pt x="179980" y="258125"/>
                    <a:pt x="268020" y="287476"/>
                  </a:cubicBezTo>
                  <a:cubicBezTo>
                    <a:pt x="309830" y="412922"/>
                    <a:pt x="247114" y="266569"/>
                    <a:pt x="330731" y="350196"/>
                  </a:cubicBezTo>
                  <a:cubicBezTo>
                    <a:pt x="342417" y="361884"/>
                    <a:pt x="339018" y="382452"/>
                    <a:pt x="346409" y="397235"/>
                  </a:cubicBezTo>
                  <a:cubicBezTo>
                    <a:pt x="380663" y="465752"/>
                    <a:pt x="377764" y="458368"/>
                    <a:pt x="377764" y="428595"/>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Segoe Condensed"/>
                <a:cs typeface="Segoe Condensed"/>
              </a:endParaRPr>
            </a:p>
          </p:txBody>
        </p:sp>
        <p:sp>
          <p:nvSpPr>
            <p:cNvPr id="68" name="Freeform 67"/>
            <p:cNvSpPr/>
            <p:nvPr/>
          </p:nvSpPr>
          <p:spPr>
            <a:xfrm>
              <a:off x="3184986" y="1733633"/>
              <a:ext cx="235399" cy="215879"/>
            </a:xfrm>
            <a:custGeom>
              <a:avLst/>
              <a:gdLst>
                <a:gd name="connsiteX0" fmla="*/ 454653 w 549260"/>
                <a:gd name="connsiteY0" fmla="*/ 126067 h 503713"/>
                <a:gd name="connsiteX1" fmla="*/ 391942 w 549260"/>
                <a:gd name="connsiteY1" fmla="*/ 204466 h 503713"/>
                <a:gd name="connsiteX2" fmla="*/ 329231 w 549260"/>
                <a:gd name="connsiteY2" fmla="*/ 235826 h 503713"/>
                <a:gd name="connsiteX3" fmla="*/ 219488 w 549260"/>
                <a:gd name="connsiteY3" fmla="*/ 314226 h 503713"/>
                <a:gd name="connsiteX4" fmla="*/ 188132 w 549260"/>
                <a:gd name="connsiteY4" fmla="*/ 345586 h 503713"/>
                <a:gd name="connsiteX5" fmla="*/ 94066 w 549260"/>
                <a:gd name="connsiteY5" fmla="*/ 408305 h 503713"/>
                <a:gd name="connsiteX6" fmla="*/ 156777 w 549260"/>
                <a:gd name="connsiteY6" fmla="*/ 392625 h 503713"/>
                <a:gd name="connsiteX7" fmla="*/ 250843 w 549260"/>
                <a:gd name="connsiteY7" fmla="*/ 329906 h 503713"/>
                <a:gd name="connsiteX8" fmla="*/ 297876 w 549260"/>
                <a:gd name="connsiteY8" fmla="*/ 267186 h 503713"/>
                <a:gd name="connsiteX9" fmla="*/ 344909 w 549260"/>
                <a:gd name="connsiteY9" fmla="*/ 220146 h 503713"/>
                <a:gd name="connsiteX10" fmla="*/ 376264 w 549260"/>
                <a:gd name="connsiteY10" fmla="*/ 173107 h 503713"/>
                <a:gd name="connsiteX11" fmla="*/ 423297 w 549260"/>
                <a:gd name="connsiteY11" fmla="*/ 126067 h 503713"/>
                <a:gd name="connsiteX12" fmla="*/ 454653 w 549260"/>
                <a:gd name="connsiteY12" fmla="*/ 79027 h 503713"/>
                <a:gd name="connsiteX13" fmla="*/ 548719 w 549260"/>
                <a:gd name="connsiteY13" fmla="*/ 628 h 503713"/>
                <a:gd name="connsiteX14" fmla="*/ 438975 w 549260"/>
                <a:gd name="connsiteY14" fmla="*/ 31987 h 503713"/>
                <a:gd name="connsiteX15" fmla="*/ 391942 w 549260"/>
                <a:gd name="connsiteY15" fmla="*/ 79027 h 503713"/>
                <a:gd name="connsiteX16" fmla="*/ 297876 w 549260"/>
                <a:gd name="connsiteY16" fmla="*/ 157427 h 503713"/>
                <a:gd name="connsiteX17" fmla="*/ 266521 w 549260"/>
                <a:gd name="connsiteY17" fmla="*/ 220146 h 503713"/>
                <a:gd name="connsiteX18" fmla="*/ 141099 w 549260"/>
                <a:gd name="connsiteY18" fmla="*/ 314226 h 503713"/>
                <a:gd name="connsiteX19" fmla="*/ 0 w 549260"/>
                <a:gd name="connsiteY19" fmla="*/ 439665 h 503713"/>
                <a:gd name="connsiteX20" fmla="*/ 15678 w 549260"/>
                <a:gd name="connsiteY20" fmla="*/ 502385 h 503713"/>
                <a:gd name="connsiteX21" fmla="*/ 109744 w 549260"/>
                <a:gd name="connsiteY21" fmla="*/ 471025 h 503713"/>
                <a:gd name="connsiteX22" fmla="*/ 172455 w 549260"/>
                <a:gd name="connsiteY22" fmla="*/ 392625 h 503713"/>
                <a:gd name="connsiteX23" fmla="*/ 203810 w 549260"/>
                <a:gd name="connsiteY23" fmla="*/ 345586 h 503713"/>
                <a:gd name="connsiteX24" fmla="*/ 250843 w 549260"/>
                <a:gd name="connsiteY24" fmla="*/ 298546 h 503713"/>
                <a:gd name="connsiteX25" fmla="*/ 313554 w 549260"/>
                <a:gd name="connsiteY25" fmla="*/ 220146 h 503713"/>
                <a:gd name="connsiteX26" fmla="*/ 329231 w 549260"/>
                <a:gd name="connsiteY26" fmla="*/ 173107 h 503713"/>
                <a:gd name="connsiteX27" fmla="*/ 376264 w 549260"/>
                <a:gd name="connsiteY27" fmla="*/ 141747 h 503713"/>
                <a:gd name="connsiteX28" fmla="*/ 407620 w 549260"/>
                <a:gd name="connsiteY28" fmla="*/ 110387 h 503713"/>
                <a:gd name="connsiteX29" fmla="*/ 454653 w 549260"/>
                <a:gd name="connsiteY29" fmla="*/ 47667 h 50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9260" h="503713">
                  <a:moveTo>
                    <a:pt x="454653" y="126067"/>
                  </a:moveTo>
                  <a:cubicBezTo>
                    <a:pt x="433749" y="152200"/>
                    <a:pt x="417125" y="182428"/>
                    <a:pt x="391942" y="204466"/>
                  </a:cubicBezTo>
                  <a:cubicBezTo>
                    <a:pt x="374354" y="219858"/>
                    <a:pt x="349523" y="224229"/>
                    <a:pt x="329231" y="235826"/>
                  </a:cubicBezTo>
                  <a:cubicBezTo>
                    <a:pt x="303311" y="250640"/>
                    <a:pt x="237843" y="298927"/>
                    <a:pt x="219488" y="314226"/>
                  </a:cubicBezTo>
                  <a:cubicBezTo>
                    <a:pt x="208133" y="323690"/>
                    <a:pt x="199957" y="336716"/>
                    <a:pt x="188132" y="345586"/>
                  </a:cubicBezTo>
                  <a:cubicBezTo>
                    <a:pt x="157985" y="368199"/>
                    <a:pt x="94066" y="408305"/>
                    <a:pt x="94066" y="408305"/>
                  </a:cubicBezTo>
                  <a:cubicBezTo>
                    <a:pt x="66366" y="491422"/>
                    <a:pt x="68405" y="456905"/>
                    <a:pt x="156777" y="392625"/>
                  </a:cubicBezTo>
                  <a:cubicBezTo>
                    <a:pt x="187253" y="370457"/>
                    <a:pt x="228234" y="360056"/>
                    <a:pt x="250843" y="329906"/>
                  </a:cubicBezTo>
                  <a:cubicBezTo>
                    <a:pt x="266521" y="308999"/>
                    <a:pt x="280871" y="287028"/>
                    <a:pt x="297876" y="267186"/>
                  </a:cubicBezTo>
                  <a:cubicBezTo>
                    <a:pt x="312305" y="250350"/>
                    <a:pt x="330715" y="237181"/>
                    <a:pt x="344909" y="220146"/>
                  </a:cubicBezTo>
                  <a:cubicBezTo>
                    <a:pt x="356972" y="205669"/>
                    <a:pt x="364201" y="187584"/>
                    <a:pt x="376264" y="173107"/>
                  </a:cubicBezTo>
                  <a:cubicBezTo>
                    <a:pt x="390458" y="156072"/>
                    <a:pt x="409103" y="143102"/>
                    <a:pt x="423297" y="126067"/>
                  </a:cubicBezTo>
                  <a:cubicBezTo>
                    <a:pt x="435360" y="111590"/>
                    <a:pt x="441329" y="92353"/>
                    <a:pt x="454653" y="79027"/>
                  </a:cubicBezTo>
                  <a:cubicBezTo>
                    <a:pt x="461567" y="72112"/>
                    <a:pt x="557280" y="17752"/>
                    <a:pt x="548719" y="628"/>
                  </a:cubicBezTo>
                  <a:cubicBezTo>
                    <a:pt x="545907" y="-4996"/>
                    <a:pt x="448213" y="28907"/>
                    <a:pt x="438975" y="31987"/>
                  </a:cubicBezTo>
                  <a:cubicBezTo>
                    <a:pt x="423297" y="47667"/>
                    <a:pt x="408975" y="64831"/>
                    <a:pt x="391942" y="79027"/>
                  </a:cubicBezTo>
                  <a:cubicBezTo>
                    <a:pt x="343407" y="119479"/>
                    <a:pt x="338291" y="100838"/>
                    <a:pt x="297876" y="157427"/>
                  </a:cubicBezTo>
                  <a:cubicBezTo>
                    <a:pt x="284292" y="176448"/>
                    <a:pt x="279485" y="200697"/>
                    <a:pt x="266521" y="220146"/>
                  </a:cubicBezTo>
                  <a:cubicBezTo>
                    <a:pt x="238708" y="261871"/>
                    <a:pt x="170499" y="284822"/>
                    <a:pt x="141099" y="314226"/>
                  </a:cubicBezTo>
                  <a:cubicBezTo>
                    <a:pt x="33710" y="421630"/>
                    <a:pt x="83930" y="383704"/>
                    <a:pt x="0" y="439665"/>
                  </a:cubicBezTo>
                  <a:cubicBezTo>
                    <a:pt x="5226" y="460572"/>
                    <a:pt x="-5043" y="496464"/>
                    <a:pt x="15678" y="502385"/>
                  </a:cubicBezTo>
                  <a:cubicBezTo>
                    <a:pt x="47458" y="511466"/>
                    <a:pt x="109744" y="471025"/>
                    <a:pt x="109744" y="471025"/>
                  </a:cubicBezTo>
                  <a:cubicBezTo>
                    <a:pt x="206246" y="326250"/>
                    <a:pt x="83102" y="504331"/>
                    <a:pt x="172455" y="392625"/>
                  </a:cubicBezTo>
                  <a:cubicBezTo>
                    <a:pt x="184226" y="377910"/>
                    <a:pt x="191747" y="360063"/>
                    <a:pt x="203810" y="345586"/>
                  </a:cubicBezTo>
                  <a:cubicBezTo>
                    <a:pt x="218004" y="328551"/>
                    <a:pt x="236649" y="315581"/>
                    <a:pt x="250843" y="298546"/>
                  </a:cubicBezTo>
                  <a:cubicBezTo>
                    <a:pt x="349722" y="179873"/>
                    <a:pt x="222336" y="311375"/>
                    <a:pt x="313554" y="220146"/>
                  </a:cubicBezTo>
                  <a:cubicBezTo>
                    <a:pt x="318780" y="204466"/>
                    <a:pt x="318907" y="186014"/>
                    <a:pt x="329231" y="173107"/>
                  </a:cubicBezTo>
                  <a:cubicBezTo>
                    <a:pt x="341001" y="158392"/>
                    <a:pt x="361551" y="153519"/>
                    <a:pt x="376264" y="141747"/>
                  </a:cubicBezTo>
                  <a:cubicBezTo>
                    <a:pt x="387806" y="132512"/>
                    <a:pt x="397168" y="120840"/>
                    <a:pt x="407620" y="110387"/>
                  </a:cubicBezTo>
                  <a:cubicBezTo>
                    <a:pt x="426992" y="52260"/>
                    <a:pt x="408514" y="70739"/>
                    <a:pt x="454653" y="47667"/>
                  </a:cubicBezTo>
                </a:path>
              </a:pathLst>
            </a:custGeom>
            <a:solidFill>
              <a:srgbClr val="CA2525"/>
            </a:solidFill>
            <a:ln>
              <a:solidFill>
                <a:srgbClr val="CA25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Segoe Condensed"/>
                <a:cs typeface="Segoe Condensed"/>
              </a:endParaRPr>
            </a:p>
          </p:txBody>
        </p:sp>
      </p:grpSp>
      <p:sp>
        <p:nvSpPr>
          <p:cNvPr id="69" name="Freeform 68"/>
          <p:cNvSpPr/>
          <p:nvPr/>
        </p:nvSpPr>
        <p:spPr>
          <a:xfrm>
            <a:off x="5780080" y="4248102"/>
            <a:ext cx="2605317" cy="1674456"/>
          </a:xfrm>
          <a:custGeom>
            <a:avLst/>
            <a:gdLst>
              <a:gd name="connsiteX0" fmla="*/ 0 w 1816893"/>
              <a:gd name="connsiteY0" fmla="*/ 652723 h 1376011"/>
              <a:gd name="connsiteX1" fmla="*/ 493913 w 1816893"/>
              <a:gd name="connsiteY1" fmla="*/ 1376011 h 1376011"/>
              <a:gd name="connsiteX2" fmla="*/ 1816893 w 1816893"/>
              <a:gd name="connsiteY2" fmla="*/ 617441 h 1376011"/>
              <a:gd name="connsiteX3" fmla="*/ 1181862 w 1816893"/>
              <a:gd name="connsiteY3" fmla="*/ 0 h 1376011"/>
              <a:gd name="connsiteX4" fmla="*/ 0 w 1816893"/>
              <a:gd name="connsiteY4" fmla="*/ 652723 h 1376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6893" h="1376011">
                <a:moveTo>
                  <a:pt x="0" y="652723"/>
                </a:moveTo>
                <a:lnTo>
                  <a:pt x="493913" y="1376011"/>
                </a:lnTo>
                <a:lnTo>
                  <a:pt x="1816893" y="617441"/>
                </a:lnTo>
                <a:lnTo>
                  <a:pt x="1181862" y="0"/>
                </a:lnTo>
                <a:lnTo>
                  <a:pt x="0" y="652723"/>
                </a:lnTo>
                <a:close/>
              </a:path>
            </a:pathLst>
          </a:custGeom>
          <a:solidFill>
            <a:srgbClr val="00A9E0">
              <a:alpha val="30000"/>
            </a:srgbClr>
          </a:solidFill>
          <a:ln w="38100" cmpd="sng">
            <a:solidFill>
              <a:srgbClr val="00A9E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Condensed"/>
              <a:cs typeface="Segoe Condensed"/>
            </a:endParaRPr>
          </a:p>
        </p:txBody>
      </p:sp>
      <p:sp>
        <p:nvSpPr>
          <p:cNvPr id="70" name="Freeform 69"/>
          <p:cNvSpPr/>
          <p:nvPr/>
        </p:nvSpPr>
        <p:spPr>
          <a:xfrm>
            <a:off x="7459704" y="2965099"/>
            <a:ext cx="2410322" cy="842267"/>
          </a:xfrm>
          <a:custGeom>
            <a:avLst/>
            <a:gdLst>
              <a:gd name="connsiteX0" fmla="*/ 0 w 2410322"/>
              <a:gd name="connsiteY0" fmla="*/ 155496 h 842267"/>
              <a:gd name="connsiteX1" fmla="*/ 1710551 w 2410322"/>
              <a:gd name="connsiteY1" fmla="*/ 0 h 842267"/>
              <a:gd name="connsiteX2" fmla="*/ 2410322 w 2410322"/>
              <a:gd name="connsiteY2" fmla="*/ 609024 h 842267"/>
              <a:gd name="connsiteX3" fmla="*/ 259174 w 2410322"/>
              <a:gd name="connsiteY3" fmla="*/ 842267 h 842267"/>
              <a:gd name="connsiteX4" fmla="*/ 0 w 2410322"/>
              <a:gd name="connsiteY4" fmla="*/ 155496 h 842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0322" h="842267">
                <a:moveTo>
                  <a:pt x="0" y="155496"/>
                </a:moveTo>
                <a:lnTo>
                  <a:pt x="1710551" y="0"/>
                </a:lnTo>
                <a:lnTo>
                  <a:pt x="2410322" y="609024"/>
                </a:lnTo>
                <a:lnTo>
                  <a:pt x="259174" y="842267"/>
                </a:lnTo>
                <a:lnTo>
                  <a:pt x="0" y="155496"/>
                </a:lnTo>
                <a:close/>
              </a:path>
            </a:pathLst>
          </a:custGeom>
          <a:solidFill>
            <a:srgbClr val="74A9CF">
              <a:alpha val="30000"/>
            </a:srgbClr>
          </a:solidFill>
          <a:ln w="38100" cmpd="sng">
            <a:solidFill>
              <a:srgbClr val="74A9CF"/>
            </a:solid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UI Light"/>
              <a:cs typeface="Segoe UI Light"/>
            </a:endParaRPr>
          </a:p>
        </p:txBody>
      </p:sp>
      <p:sp>
        <p:nvSpPr>
          <p:cNvPr id="71" name="Freeform 70"/>
          <p:cNvSpPr/>
          <p:nvPr/>
        </p:nvSpPr>
        <p:spPr>
          <a:xfrm>
            <a:off x="1553856" y="5015500"/>
            <a:ext cx="3615484" cy="1814115"/>
          </a:xfrm>
          <a:custGeom>
            <a:avLst/>
            <a:gdLst>
              <a:gd name="connsiteX0" fmla="*/ 1451377 w 3615484"/>
              <a:gd name="connsiteY0" fmla="*/ 1205091 h 1814115"/>
              <a:gd name="connsiteX1" fmla="*/ 1840139 w 3615484"/>
              <a:gd name="connsiteY1" fmla="*/ 1814115 h 1814115"/>
              <a:gd name="connsiteX2" fmla="*/ 3615484 w 3615484"/>
              <a:gd name="connsiteY2" fmla="*/ 1554955 h 1814115"/>
              <a:gd name="connsiteX3" fmla="*/ 2669497 w 3615484"/>
              <a:gd name="connsiteY3" fmla="*/ 90706 h 1814115"/>
              <a:gd name="connsiteX4" fmla="*/ 1062616 w 3615484"/>
              <a:gd name="connsiteY4" fmla="*/ 0 h 1814115"/>
              <a:gd name="connsiteX5" fmla="*/ 0 w 3615484"/>
              <a:gd name="connsiteY5" fmla="*/ 518319 h 1814115"/>
              <a:gd name="connsiteX6" fmla="*/ 414679 w 3615484"/>
              <a:gd name="connsiteY6" fmla="*/ 712688 h 1814115"/>
              <a:gd name="connsiteX7" fmla="*/ 777524 w 3615484"/>
              <a:gd name="connsiteY7" fmla="*/ 920015 h 1814115"/>
              <a:gd name="connsiteX8" fmla="*/ 1451377 w 3615484"/>
              <a:gd name="connsiteY8" fmla="*/ 1205091 h 1814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5484" h="1814115">
                <a:moveTo>
                  <a:pt x="1451377" y="1205091"/>
                </a:moveTo>
                <a:lnTo>
                  <a:pt x="1840139" y="1814115"/>
                </a:lnTo>
                <a:lnTo>
                  <a:pt x="3615484" y="1554955"/>
                </a:lnTo>
                <a:lnTo>
                  <a:pt x="2669497" y="90706"/>
                </a:lnTo>
                <a:lnTo>
                  <a:pt x="1062616" y="0"/>
                </a:lnTo>
                <a:lnTo>
                  <a:pt x="0" y="518319"/>
                </a:lnTo>
                <a:lnTo>
                  <a:pt x="414679" y="712688"/>
                </a:lnTo>
                <a:lnTo>
                  <a:pt x="777524" y="920015"/>
                </a:lnTo>
                <a:lnTo>
                  <a:pt x="1451377" y="1205091"/>
                </a:lnTo>
                <a:close/>
              </a:path>
            </a:pathLst>
          </a:custGeom>
          <a:solidFill>
            <a:srgbClr val="BDC9E1">
              <a:alpha val="30000"/>
            </a:srgbClr>
          </a:solidFill>
          <a:ln w="38100" cmpd="sng">
            <a:solidFill>
              <a:srgbClr val="BDC9E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UI Light"/>
              <a:cs typeface="Segoe UI Light"/>
            </a:endParaRPr>
          </a:p>
        </p:txBody>
      </p:sp>
      <p:grpSp>
        <p:nvGrpSpPr>
          <p:cNvPr id="83" name="Group 82"/>
          <p:cNvGrpSpPr/>
          <p:nvPr/>
        </p:nvGrpSpPr>
        <p:grpSpPr>
          <a:xfrm>
            <a:off x="91023" y="3602263"/>
            <a:ext cx="7368681" cy="1289241"/>
            <a:chOff x="91023" y="3602263"/>
            <a:chExt cx="7368681" cy="1289241"/>
          </a:xfrm>
        </p:grpSpPr>
        <p:sp>
          <p:nvSpPr>
            <p:cNvPr id="7" name="Rectangle 6"/>
            <p:cNvSpPr/>
            <p:nvPr/>
          </p:nvSpPr>
          <p:spPr>
            <a:xfrm>
              <a:off x="91023" y="3602263"/>
              <a:ext cx="5646037" cy="822812"/>
            </a:xfrm>
            <a:prstGeom prst="rect">
              <a:avLst/>
            </a:prstGeom>
            <a:solidFill>
              <a:schemeClr val="bg1">
                <a:alpha val="85000"/>
              </a:schemeClr>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dirty="0" smtClean="0">
                  <a:solidFill>
                    <a:schemeClr val="tx1">
                      <a:lumMod val="85000"/>
                      <a:lumOff val="15000"/>
                    </a:schemeClr>
                  </a:solidFill>
                  <a:latin typeface="Segoe UI Light"/>
                  <a:cs typeface="Segoe UI Light"/>
                </a:rPr>
                <a:t>T3 provides a label of low quality</a:t>
              </a:r>
            </a:p>
          </p:txBody>
        </p:sp>
        <p:cxnSp>
          <p:nvCxnSpPr>
            <p:cNvPr id="37" name="Straight Arrow Connector 36"/>
            <p:cNvCxnSpPr/>
            <p:nvPr/>
          </p:nvCxnSpPr>
          <p:spPr>
            <a:xfrm flipV="1">
              <a:off x="5737060" y="3668471"/>
              <a:ext cx="1722644" cy="405973"/>
            </a:xfrm>
            <a:prstGeom prst="straightConnector1">
              <a:avLst/>
            </a:prstGeom>
            <a:ln w="57150" cmpd="sng">
              <a:solidFill>
                <a:srgbClr val="FFFFFF"/>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75" name="Straight Arrow Connector 74"/>
            <p:cNvCxnSpPr/>
            <p:nvPr/>
          </p:nvCxnSpPr>
          <p:spPr>
            <a:xfrm flipH="1">
              <a:off x="3685033" y="4425075"/>
              <a:ext cx="283868" cy="466429"/>
            </a:xfrm>
            <a:prstGeom prst="straightConnector1">
              <a:avLst/>
            </a:prstGeom>
            <a:ln w="57150" cmpd="sng">
              <a:solidFill>
                <a:srgbClr val="FFFFFF"/>
              </a:solidFill>
              <a:tailEnd type="arrow"/>
            </a:ln>
            <a:effectLst/>
          </p:spPr>
          <p:style>
            <a:lnRef idx="2">
              <a:schemeClr val="accent1"/>
            </a:lnRef>
            <a:fillRef idx="0">
              <a:schemeClr val="accent1"/>
            </a:fillRef>
            <a:effectRef idx="1">
              <a:schemeClr val="accent1"/>
            </a:effectRef>
            <a:fontRef idx="minor">
              <a:schemeClr val="tx1"/>
            </a:fontRef>
          </p:style>
        </p:cxnSp>
      </p:grpSp>
      <p:sp>
        <p:nvSpPr>
          <p:cNvPr id="84" name="Rectangle 83"/>
          <p:cNvSpPr/>
          <p:nvPr/>
        </p:nvSpPr>
        <p:spPr>
          <a:xfrm>
            <a:off x="0" y="2125475"/>
            <a:ext cx="5220942" cy="727413"/>
          </a:xfrm>
          <a:prstGeom prst="rect">
            <a:avLst/>
          </a:prstGeom>
          <a:solidFill>
            <a:schemeClr val="tx1">
              <a:alpha val="8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prstClr val="white"/>
              </a:solidFill>
              <a:latin typeface="Segoe UI Light"/>
              <a:cs typeface="Segoe UI Light"/>
            </a:endParaRPr>
          </a:p>
        </p:txBody>
      </p:sp>
    </p:spTree>
    <p:extLst>
      <p:ext uri="{BB962C8B-B14F-4D97-AF65-F5344CB8AC3E}">
        <p14:creationId xmlns:p14="http://schemas.microsoft.com/office/powerpoint/2010/main" val="3944540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66"/>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54"/>
                                        </p:tgtEl>
                                        <p:attrNameLst>
                                          <p:attrName>style.visibility</p:attrName>
                                        </p:attrNameLst>
                                      </p:cBhvr>
                                      <p:to>
                                        <p:strVal val="visible"/>
                                      </p:to>
                                    </p:set>
                                  </p:childTnLst>
                                </p:cTn>
                              </p:par>
                            </p:childTnLst>
                          </p:cTn>
                        </p:par>
                        <p:par>
                          <p:cTn id="14" fill="hold">
                            <p:stCondLst>
                              <p:cond delay="0"/>
                            </p:stCondLst>
                            <p:childTnLst>
                              <p:par>
                                <p:cTn id="15" presetID="10" presetClass="entr" presetSubtype="0" fill="hold" grpId="0" nodeType="after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fade">
                                      <p:cBhvr>
                                        <p:cTn id="17"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 name="Picture 208"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8518" y="1876707"/>
            <a:ext cx="418416" cy="418416"/>
          </a:xfrm>
          <a:prstGeom prst="rect">
            <a:avLst/>
          </a:prstGeom>
        </p:spPr>
      </p:pic>
      <p:grpSp>
        <p:nvGrpSpPr>
          <p:cNvPr id="7" name="Group 6"/>
          <p:cNvGrpSpPr/>
          <p:nvPr/>
        </p:nvGrpSpPr>
        <p:grpSpPr>
          <a:xfrm>
            <a:off x="3958518" y="2569405"/>
            <a:ext cx="1129744" cy="418416"/>
            <a:chOff x="1473706" y="3199179"/>
            <a:chExt cx="1129744" cy="418416"/>
          </a:xfrm>
        </p:grpSpPr>
        <p:pic>
          <p:nvPicPr>
            <p:cNvPr id="61" name="Picture 60"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5034" y="3199179"/>
              <a:ext cx="418416" cy="418416"/>
            </a:xfrm>
            <a:prstGeom prst="rect">
              <a:avLst/>
            </a:prstGeom>
          </p:spPr>
        </p:pic>
        <p:pic>
          <p:nvPicPr>
            <p:cNvPr id="62" name="Picture 61"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9370" y="3199179"/>
              <a:ext cx="418416" cy="418416"/>
            </a:xfrm>
            <a:prstGeom prst="rect">
              <a:avLst/>
            </a:prstGeom>
          </p:spPr>
        </p:pic>
        <p:pic>
          <p:nvPicPr>
            <p:cNvPr id="63" name="Picture 62"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3706" y="3199179"/>
              <a:ext cx="418416" cy="418416"/>
            </a:xfrm>
            <a:prstGeom prst="rect">
              <a:avLst/>
            </a:prstGeom>
          </p:spPr>
        </p:pic>
      </p:grpSp>
      <p:grpSp>
        <p:nvGrpSpPr>
          <p:cNvPr id="6" name="Group 5"/>
          <p:cNvGrpSpPr/>
          <p:nvPr/>
        </p:nvGrpSpPr>
        <p:grpSpPr>
          <a:xfrm>
            <a:off x="3958518" y="3262103"/>
            <a:ext cx="1841072" cy="418416"/>
            <a:chOff x="3312994" y="3199179"/>
            <a:chExt cx="1841072" cy="418416"/>
          </a:xfrm>
        </p:grpSpPr>
        <p:pic>
          <p:nvPicPr>
            <p:cNvPr id="64" name="Picture 63"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79986" y="3199179"/>
              <a:ext cx="418416" cy="418416"/>
            </a:xfrm>
            <a:prstGeom prst="rect">
              <a:avLst/>
            </a:prstGeom>
          </p:spPr>
        </p:pic>
        <p:pic>
          <p:nvPicPr>
            <p:cNvPr id="65" name="Picture 64"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24322" y="3199179"/>
              <a:ext cx="418416" cy="418416"/>
            </a:xfrm>
            <a:prstGeom prst="rect">
              <a:avLst/>
            </a:prstGeom>
          </p:spPr>
        </p:pic>
        <p:pic>
          <p:nvPicPr>
            <p:cNvPr id="66" name="Picture 65"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68658" y="3199179"/>
              <a:ext cx="418416" cy="418416"/>
            </a:xfrm>
            <a:prstGeom prst="rect">
              <a:avLst/>
            </a:prstGeom>
          </p:spPr>
        </p:pic>
        <p:pic>
          <p:nvPicPr>
            <p:cNvPr id="67" name="Picture 66"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12994" y="3199179"/>
              <a:ext cx="418416" cy="418416"/>
            </a:xfrm>
            <a:prstGeom prst="rect">
              <a:avLst/>
            </a:prstGeom>
          </p:spPr>
        </p:pic>
        <p:pic>
          <p:nvPicPr>
            <p:cNvPr id="69" name="Picture 68"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5650" y="3199179"/>
              <a:ext cx="418416" cy="418416"/>
            </a:xfrm>
            <a:prstGeom prst="rect">
              <a:avLst/>
            </a:prstGeom>
          </p:spPr>
        </p:pic>
      </p:grpSp>
      <p:grpSp>
        <p:nvGrpSpPr>
          <p:cNvPr id="3" name="Group 2"/>
          <p:cNvGrpSpPr/>
          <p:nvPr/>
        </p:nvGrpSpPr>
        <p:grpSpPr>
          <a:xfrm>
            <a:off x="3958518" y="4647499"/>
            <a:ext cx="3261944" cy="418416"/>
            <a:chOff x="1892122" y="3648159"/>
            <a:chExt cx="3261944" cy="418416"/>
          </a:xfrm>
        </p:grpSpPr>
        <p:pic>
          <p:nvPicPr>
            <p:cNvPr id="192" name="Picture 191"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14778" y="3648159"/>
              <a:ext cx="418416" cy="418416"/>
            </a:xfrm>
            <a:prstGeom prst="rect">
              <a:avLst/>
            </a:prstGeom>
          </p:spPr>
        </p:pic>
        <p:pic>
          <p:nvPicPr>
            <p:cNvPr id="206" name="Picture 205"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59114" y="3648159"/>
              <a:ext cx="418416" cy="418416"/>
            </a:xfrm>
            <a:prstGeom prst="rect">
              <a:avLst/>
            </a:prstGeom>
          </p:spPr>
        </p:pic>
        <p:pic>
          <p:nvPicPr>
            <p:cNvPr id="207" name="Picture 206"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03450" y="3648159"/>
              <a:ext cx="418416" cy="418416"/>
            </a:xfrm>
            <a:prstGeom prst="rect">
              <a:avLst/>
            </a:prstGeom>
          </p:spPr>
        </p:pic>
        <p:pic>
          <p:nvPicPr>
            <p:cNvPr id="208" name="Picture 207"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47786" y="3648159"/>
              <a:ext cx="418416" cy="418416"/>
            </a:xfrm>
            <a:prstGeom prst="rect">
              <a:avLst/>
            </a:prstGeom>
          </p:spPr>
        </p:pic>
        <p:pic>
          <p:nvPicPr>
            <p:cNvPr id="210" name="Picture 209"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2122" y="3648159"/>
              <a:ext cx="418416" cy="418416"/>
            </a:xfrm>
            <a:prstGeom prst="rect">
              <a:avLst/>
            </a:prstGeom>
          </p:spPr>
        </p:pic>
        <p:pic>
          <p:nvPicPr>
            <p:cNvPr id="211" name="Picture 210"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70442" y="3648159"/>
              <a:ext cx="418416" cy="418416"/>
            </a:xfrm>
            <a:prstGeom prst="rect">
              <a:avLst/>
            </a:prstGeom>
          </p:spPr>
        </p:pic>
        <p:pic>
          <p:nvPicPr>
            <p:cNvPr id="212" name="Picture 211"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26107" y="3648159"/>
              <a:ext cx="418416" cy="418416"/>
            </a:xfrm>
            <a:prstGeom prst="rect">
              <a:avLst/>
            </a:prstGeom>
          </p:spPr>
        </p:pic>
        <p:pic>
          <p:nvPicPr>
            <p:cNvPr id="70" name="Picture 69"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79986" y="3648159"/>
              <a:ext cx="418416" cy="418416"/>
            </a:xfrm>
            <a:prstGeom prst="rect">
              <a:avLst/>
            </a:prstGeom>
          </p:spPr>
        </p:pic>
        <p:pic>
          <p:nvPicPr>
            <p:cNvPr id="71" name="Picture 70"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5650" y="3648159"/>
              <a:ext cx="418416" cy="418416"/>
            </a:xfrm>
            <a:prstGeom prst="rect">
              <a:avLst/>
            </a:prstGeom>
          </p:spPr>
        </p:pic>
      </p:grpSp>
      <p:grpSp>
        <p:nvGrpSpPr>
          <p:cNvPr id="2" name="Group 1"/>
          <p:cNvGrpSpPr/>
          <p:nvPr/>
        </p:nvGrpSpPr>
        <p:grpSpPr>
          <a:xfrm>
            <a:off x="3958518" y="3954801"/>
            <a:ext cx="2550616" cy="418416"/>
            <a:chOff x="2603450" y="4218975"/>
            <a:chExt cx="2550616" cy="418416"/>
          </a:xfrm>
        </p:grpSpPr>
        <p:pic>
          <p:nvPicPr>
            <p:cNvPr id="72" name="Picture 71"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14778" y="4218975"/>
              <a:ext cx="418416" cy="418416"/>
            </a:xfrm>
            <a:prstGeom prst="rect">
              <a:avLst/>
            </a:prstGeom>
          </p:spPr>
        </p:pic>
        <p:pic>
          <p:nvPicPr>
            <p:cNvPr id="73" name="Picture 72"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59114" y="4218975"/>
              <a:ext cx="418416" cy="418416"/>
            </a:xfrm>
            <a:prstGeom prst="rect">
              <a:avLst/>
            </a:prstGeom>
          </p:spPr>
        </p:pic>
        <p:pic>
          <p:nvPicPr>
            <p:cNvPr id="74" name="Picture 73"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03450" y="4218975"/>
              <a:ext cx="418416" cy="418416"/>
            </a:xfrm>
            <a:prstGeom prst="rect">
              <a:avLst/>
            </a:prstGeom>
          </p:spPr>
        </p:pic>
        <p:pic>
          <p:nvPicPr>
            <p:cNvPr id="75" name="Picture 74"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70442" y="4218975"/>
              <a:ext cx="418416" cy="418416"/>
            </a:xfrm>
            <a:prstGeom prst="rect">
              <a:avLst/>
            </a:prstGeom>
          </p:spPr>
        </p:pic>
        <p:pic>
          <p:nvPicPr>
            <p:cNvPr id="76" name="Picture 75"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26107" y="4218975"/>
              <a:ext cx="418416" cy="418416"/>
            </a:xfrm>
            <a:prstGeom prst="rect">
              <a:avLst/>
            </a:prstGeom>
          </p:spPr>
        </p:pic>
        <p:pic>
          <p:nvPicPr>
            <p:cNvPr id="77" name="Picture 76"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79986" y="4218975"/>
              <a:ext cx="418416" cy="418416"/>
            </a:xfrm>
            <a:prstGeom prst="rect">
              <a:avLst/>
            </a:prstGeom>
          </p:spPr>
        </p:pic>
        <p:pic>
          <p:nvPicPr>
            <p:cNvPr id="78" name="Picture 77" descr="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5650" y="4218975"/>
              <a:ext cx="418416" cy="418416"/>
            </a:xfrm>
            <a:prstGeom prst="rect">
              <a:avLst/>
            </a:prstGeom>
          </p:spPr>
        </p:pic>
      </p:grpSp>
      <p:sp>
        <p:nvSpPr>
          <p:cNvPr id="8" name="TextBox 7"/>
          <p:cNvSpPr txBox="1"/>
          <p:nvPr/>
        </p:nvSpPr>
        <p:spPr>
          <a:xfrm>
            <a:off x="1604929" y="1925791"/>
            <a:ext cx="1851789" cy="369332"/>
          </a:xfrm>
          <a:prstGeom prst="rect">
            <a:avLst/>
          </a:prstGeom>
          <a:noFill/>
        </p:spPr>
        <p:txBody>
          <a:bodyPr wrap="none" rtlCol="0">
            <a:spAutoFit/>
          </a:bodyPr>
          <a:lstStyle/>
          <a:p>
            <a:r>
              <a:rPr lang="en-US" dirty="0" smtClean="0">
                <a:latin typeface="Segoe UI Light"/>
                <a:cs typeface="Segoe UI Light"/>
              </a:rPr>
              <a:t>Group of </a:t>
            </a:r>
            <a:r>
              <a:rPr lang="en-US" dirty="0" smtClean="0">
                <a:latin typeface="Segoe UI Semibold"/>
                <a:cs typeface="Segoe UI Semibold"/>
              </a:rPr>
              <a:t>1</a:t>
            </a:r>
            <a:r>
              <a:rPr lang="en-US" dirty="0" smtClean="0">
                <a:latin typeface="Segoe UI Light"/>
                <a:cs typeface="Segoe UI Light"/>
              </a:rPr>
              <a:t> turker</a:t>
            </a:r>
          </a:p>
        </p:txBody>
      </p:sp>
      <p:sp>
        <p:nvSpPr>
          <p:cNvPr id="84" name="TextBox 83"/>
          <p:cNvSpPr txBox="1"/>
          <p:nvPr/>
        </p:nvSpPr>
        <p:spPr>
          <a:xfrm>
            <a:off x="1604929" y="2618489"/>
            <a:ext cx="1851789" cy="369332"/>
          </a:xfrm>
          <a:prstGeom prst="rect">
            <a:avLst/>
          </a:prstGeom>
          <a:noFill/>
        </p:spPr>
        <p:txBody>
          <a:bodyPr wrap="none" rtlCol="0">
            <a:spAutoFit/>
          </a:bodyPr>
          <a:lstStyle/>
          <a:p>
            <a:r>
              <a:rPr lang="en-US" dirty="0" smtClean="0">
                <a:latin typeface="Segoe UI Light"/>
                <a:cs typeface="Segoe UI Light"/>
              </a:rPr>
              <a:t>Group of </a:t>
            </a:r>
            <a:r>
              <a:rPr lang="en-US" dirty="0" smtClean="0">
                <a:latin typeface="Segoe UI Semibold"/>
                <a:cs typeface="Segoe UI Semibold"/>
              </a:rPr>
              <a:t>3</a:t>
            </a:r>
            <a:r>
              <a:rPr lang="en-US" dirty="0" smtClean="0">
                <a:latin typeface="Segoe UI Light"/>
                <a:cs typeface="Segoe UI Light"/>
              </a:rPr>
              <a:t> turker</a:t>
            </a:r>
          </a:p>
        </p:txBody>
      </p:sp>
      <p:sp>
        <p:nvSpPr>
          <p:cNvPr id="85" name="TextBox 84"/>
          <p:cNvSpPr txBox="1"/>
          <p:nvPr/>
        </p:nvSpPr>
        <p:spPr>
          <a:xfrm>
            <a:off x="1604929" y="3311187"/>
            <a:ext cx="1851789" cy="369332"/>
          </a:xfrm>
          <a:prstGeom prst="rect">
            <a:avLst/>
          </a:prstGeom>
          <a:noFill/>
        </p:spPr>
        <p:txBody>
          <a:bodyPr wrap="none" rtlCol="0">
            <a:spAutoFit/>
          </a:bodyPr>
          <a:lstStyle/>
          <a:p>
            <a:r>
              <a:rPr lang="en-US" dirty="0" smtClean="0">
                <a:latin typeface="Segoe UI Light"/>
                <a:cs typeface="Segoe UI Light"/>
              </a:rPr>
              <a:t>Group of </a:t>
            </a:r>
            <a:r>
              <a:rPr lang="en-US" dirty="0" smtClean="0">
                <a:latin typeface="Segoe UI Semibold"/>
                <a:cs typeface="Segoe UI Semibold"/>
              </a:rPr>
              <a:t>5</a:t>
            </a:r>
            <a:r>
              <a:rPr lang="en-US" dirty="0" smtClean="0">
                <a:latin typeface="Segoe UI Light"/>
                <a:cs typeface="Segoe UI Light"/>
              </a:rPr>
              <a:t> turker</a:t>
            </a:r>
          </a:p>
        </p:txBody>
      </p:sp>
      <p:sp>
        <p:nvSpPr>
          <p:cNvPr id="86" name="TextBox 85"/>
          <p:cNvSpPr txBox="1"/>
          <p:nvPr/>
        </p:nvSpPr>
        <p:spPr>
          <a:xfrm>
            <a:off x="1604929" y="4003885"/>
            <a:ext cx="1851789" cy="369332"/>
          </a:xfrm>
          <a:prstGeom prst="rect">
            <a:avLst/>
          </a:prstGeom>
          <a:noFill/>
        </p:spPr>
        <p:txBody>
          <a:bodyPr wrap="none" rtlCol="0">
            <a:spAutoFit/>
          </a:bodyPr>
          <a:lstStyle/>
          <a:p>
            <a:r>
              <a:rPr lang="en-US" dirty="0" smtClean="0">
                <a:latin typeface="Segoe UI Light"/>
                <a:cs typeface="Segoe UI Light"/>
              </a:rPr>
              <a:t>Group of </a:t>
            </a:r>
            <a:r>
              <a:rPr lang="en-US" dirty="0" smtClean="0">
                <a:latin typeface="Segoe UI Semibold"/>
                <a:cs typeface="Segoe UI Semibold"/>
              </a:rPr>
              <a:t>7</a:t>
            </a:r>
            <a:r>
              <a:rPr lang="en-US" dirty="0" smtClean="0">
                <a:latin typeface="Segoe UI Light"/>
                <a:cs typeface="Segoe UI Light"/>
              </a:rPr>
              <a:t> turker</a:t>
            </a:r>
          </a:p>
        </p:txBody>
      </p:sp>
      <p:sp>
        <p:nvSpPr>
          <p:cNvPr id="87" name="TextBox 86"/>
          <p:cNvSpPr txBox="1"/>
          <p:nvPr/>
        </p:nvSpPr>
        <p:spPr>
          <a:xfrm>
            <a:off x="1604929" y="4696583"/>
            <a:ext cx="1851789" cy="369332"/>
          </a:xfrm>
          <a:prstGeom prst="rect">
            <a:avLst/>
          </a:prstGeom>
          <a:noFill/>
        </p:spPr>
        <p:txBody>
          <a:bodyPr wrap="none" rtlCol="0">
            <a:spAutoFit/>
          </a:bodyPr>
          <a:lstStyle/>
          <a:p>
            <a:r>
              <a:rPr lang="en-US" dirty="0" smtClean="0">
                <a:latin typeface="Segoe UI Light"/>
                <a:cs typeface="Segoe UI Light"/>
              </a:rPr>
              <a:t>Group of </a:t>
            </a:r>
            <a:r>
              <a:rPr lang="en-US" dirty="0" smtClean="0">
                <a:latin typeface="Segoe UI Semibold"/>
                <a:cs typeface="Segoe UI Semibold"/>
              </a:rPr>
              <a:t>9</a:t>
            </a:r>
            <a:r>
              <a:rPr lang="en-US" dirty="0" smtClean="0">
                <a:latin typeface="Segoe UI Light"/>
                <a:cs typeface="Segoe UI Light"/>
              </a:rPr>
              <a:t> turker</a:t>
            </a:r>
          </a:p>
        </p:txBody>
      </p:sp>
      <p:sp>
        <p:nvSpPr>
          <p:cNvPr id="88" name="TextBox 87"/>
          <p:cNvSpPr txBox="1"/>
          <p:nvPr/>
        </p:nvSpPr>
        <p:spPr>
          <a:xfrm>
            <a:off x="1324188" y="475532"/>
            <a:ext cx="6495624" cy="769441"/>
          </a:xfrm>
          <a:prstGeom prst="rect">
            <a:avLst/>
          </a:prstGeom>
          <a:noFill/>
        </p:spPr>
        <p:txBody>
          <a:bodyPr wrap="square" rtlCol="0">
            <a:spAutoFit/>
          </a:bodyPr>
          <a:lstStyle/>
          <a:p>
            <a:r>
              <a:rPr lang="en-US" sz="4400" dirty="0" smtClean="0">
                <a:solidFill>
                  <a:srgbClr val="595959"/>
                </a:solidFill>
                <a:latin typeface="Segoe UI Light"/>
                <a:cs typeface="Segoe UI Light"/>
              </a:rPr>
              <a:t>Turker Majority Vote Group</a:t>
            </a:r>
          </a:p>
        </p:txBody>
      </p:sp>
    </p:spTree>
    <p:extLst>
      <p:ext uri="{BB962C8B-B14F-4D97-AF65-F5344CB8AC3E}">
        <p14:creationId xmlns:p14="http://schemas.microsoft.com/office/powerpoint/2010/main" val="36813401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4"/>
                                        </p:tgtEl>
                                        <p:attrNameLst>
                                          <p:attrName>style.visibility</p:attrName>
                                        </p:attrNameLst>
                                      </p:cBhvr>
                                      <p:to>
                                        <p:strVal val="visible"/>
                                      </p:to>
                                    </p:set>
                                    <p:animEffect transition="in" filter="fade">
                                      <p:cBhvr>
                                        <p:cTn id="10" dur="500"/>
                                        <p:tgtEl>
                                          <p:spTgt spid="84"/>
                                        </p:tgtEl>
                                      </p:cBhvr>
                                    </p:animEffect>
                                  </p:childTnLst>
                                </p:cTn>
                              </p:par>
                              <p:par>
                                <p:cTn id="11" presetID="10" presetClass="entr" presetSubtype="0" fill="hold" nodeType="withEffect">
                                  <p:stCondLst>
                                    <p:cond delay="2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85"/>
                                        </p:tgtEl>
                                        <p:attrNameLst>
                                          <p:attrName>style.visibility</p:attrName>
                                        </p:attrNameLst>
                                      </p:cBhvr>
                                      <p:to>
                                        <p:strVal val="visible"/>
                                      </p:to>
                                    </p:set>
                                    <p:animEffect transition="in" filter="fade">
                                      <p:cBhvr>
                                        <p:cTn id="16" dur="500"/>
                                        <p:tgtEl>
                                          <p:spTgt spid="85"/>
                                        </p:tgtEl>
                                      </p:cBhvr>
                                    </p:animEffect>
                                  </p:childTnLst>
                                </p:cTn>
                              </p:par>
                              <p:par>
                                <p:cTn id="17" presetID="10" presetClass="entr" presetSubtype="0" fill="hold" nodeType="withEffect">
                                  <p:stCondLst>
                                    <p:cond delay="40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par>
                                <p:cTn id="20" presetID="10" presetClass="entr" presetSubtype="0" fill="hold" grpId="0" nodeType="withEffect">
                                  <p:stCondLst>
                                    <p:cond delay="400"/>
                                  </p:stCondLst>
                                  <p:childTnLst>
                                    <p:set>
                                      <p:cBhvr>
                                        <p:cTn id="21" dur="1" fill="hold">
                                          <p:stCondLst>
                                            <p:cond delay="0"/>
                                          </p:stCondLst>
                                        </p:cTn>
                                        <p:tgtEl>
                                          <p:spTgt spid="86"/>
                                        </p:tgtEl>
                                        <p:attrNameLst>
                                          <p:attrName>style.visibility</p:attrName>
                                        </p:attrNameLst>
                                      </p:cBhvr>
                                      <p:to>
                                        <p:strVal val="visible"/>
                                      </p:to>
                                    </p:set>
                                    <p:animEffect transition="in" filter="fade">
                                      <p:cBhvr>
                                        <p:cTn id="22" dur="500"/>
                                        <p:tgtEl>
                                          <p:spTgt spid="86"/>
                                        </p:tgtEl>
                                      </p:cBhvr>
                                    </p:animEffect>
                                  </p:childTnLst>
                                </p:cTn>
                              </p:par>
                              <p:par>
                                <p:cTn id="23" presetID="10" presetClass="entr" presetSubtype="0" fill="hold" nodeType="withEffect">
                                  <p:stCondLst>
                                    <p:cond delay="60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par>
                                <p:cTn id="26" presetID="10" presetClass="entr" presetSubtype="0" fill="hold" grpId="0" nodeType="withEffect">
                                  <p:stCondLst>
                                    <p:cond delay="600"/>
                                  </p:stCondLst>
                                  <p:childTnLst>
                                    <p:set>
                                      <p:cBhvr>
                                        <p:cTn id="27" dur="1" fill="hold">
                                          <p:stCondLst>
                                            <p:cond delay="0"/>
                                          </p:stCondLst>
                                        </p:cTn>
                                        <p:tgtEl>
                                          <p:spTgt spid="87"/>
                                        </p:tgtEl>
                                        <p:attrNameLst>
                                          <p:attrName>style.visibility</p:attrName>
                                        </p:attrNameLst>
                                      </p:cBhvr>
                                      <p:to>
                                        <p:strVal val="visible"/>
                                      </p:to>
                                    </p:set>
                                    <p:animEffect transition="in" filter="fade">
                                      <p:cBhvr>
                                        <p:cTn id="28"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5" grpId="0"/>
      <p:bldP spid="86" grpId="0"/>
      <p:bldP spid="87"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ext uri="{D42A27DB-BD31-4B8C-83A1-F6EECF244321}">
                <p14:modId xmlns:p14="http://schemas.microsoft.com/office/powerpoint/2010/main" val="1410039246"/>
              </p:ext>
            </p:extLst>
          </p:nvPr>
        </p:nvGraphicFramePr>
        <p:xfrm>
          <a:off x="0" y="243180"/>
          <a:ext cx="9144000" cy="5545197"/>
        </p:xfrm>
        <a:graphic>
          <a:graphicData uri="http://schemas.openxmlformats.org/drawingml/2006/chart">
            <c:chart xmlns:c="http://schemas.openxmlformats.org/drawingml/2006/chart" xmlns:r="http://schemas.openxmlformats.org/officeDocument/2006/relationships" r:id="rId3"/>
          </a:graphicData>
        </a:graphic>
      </p:graphicFrame>
      <p:pic>
        <p:nvPicPr>
          <p:cNvPr id="4" name="Picture 3"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16368" y="5925266"/>
            <a:ext cx="418416" cy="418416"/>
          </a:xfrm>
          <a:prstGeom prst="rect">
            <a:avLst/>
          </a:prstGeom>
        </p:spPr>
      </p:pic>
      <p:grpSp>
        <p:nvGrpSpPr>
          <p:cNvPr id="8" name="Group 7"/>
          <p:cNvGrpSpPr/>
          <p:nvPr/>
        </p:nvGrpSpPr>
        <p:grpSpPr>
          <a:xfrm>
            <a:off x="3210124" y="5849066"/>
            <a:ext cx="627624" cy="570816"/>
            <a:chOff x="3238992" y="5788378"/>
            <a:chExt cx="627624" cy="570816"/>
          </a:xfrm>
        </p:grpSpPr>
        <p:pic>
          <p:nvPicPr>
            <p:cNvPr id="5" name="Picture 4"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36336" y="5788378"/>
              <a:ext cx="418416" cy="418416"/>
            </a:xfrm>
            <a:prstGeom prst="rect">
              <a:avLst/>
            </a:prstGeom>
          </p:spPr>
        </p:pic>
        <p:pic>
          <p:nvPicPr>
            <p:cNvPr id="6" name="Picture 5"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48200" y="5940778"/>
              <a:ext cx="418416" cy="418416"/>
            </a:xfrm>
            <a:prstGeom prst="rect">
              <a:avLst/>
            </a:prstGeom>
          </p:spPr>
        </p:pic>
        <p:pic>
          <p:nvPicPr>
            <p:cNvPr id="7" name="Picture 6"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38992" y="5940778"/>
              <a:ext cx="418416" cy="418416"/>
            </a:xfrm>
            <a:prstGeom prst="rect">
              <a:avLst/>
            </a:prstGeom>
          </p:spPr>
        </p:pic>
      </p:grpSp>
      <p:grpSp>
        <p:nvGrpSpPr>
          <p:cNvPr id="27" name="Group 26"/>
          <p:cNvGrpSpPr/>
          <p:nvPr/>
        </p:nvGrpSpPr>
        <p:grpSpPr>
          <a:xfrm>
            <a:off x="4654800" y="5844206"/>
            <a:ext cx="834072" cy="580536"/>
            <a:chOff x="4684738" y="5848576"/>
            <a:chExt cx="834072" cy="580536"/>
          </a:xfrm>
        </p:grpSpPr>
        <p:pic>
          <p:nvPicPr>
            <p:cNvPr id="10" name="Picture 9"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82082" y="5848576"/>
              <a:ext cx="418416" cy="418416"/>
            </a:xfrm>
            <a:prstGeom prst="rect">
              <a:avLst/>
            </a:prstGeom>
          </p:spPr>
        </p:pic>
        <p:pic>
          <p:nvPicPr>
            <p:cNvPr id="11" name="Picture 10"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92566" y="6010696"/>
              <a:ext cx="418416" cy="418416"/>
            </a:xfrm>
            <a:prstGeom prst="rect">
              <a:avLst/>
            </a:prstGeom>
          </p:spPr>
        </p:pic>
        <p:pic>
          <p:nvPicPr>
            <p:cNvPr id="12" name="Picture 11"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84738" y="6010696"/>
              <a:ext cx="418416" cy="418416"/>
            </a:xfrm>
            <a:prstGeom prst="rect">
              <a:avLst/>
            </a:prstGeom>
          </p:spPr>
        </p:pic>
        <p:pic>
          <p:nvPicPr>
            <p:cNvPr id="13" name="Picture 12"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88530" y="5848576"/>
              <a:ext cx="418416" cy="418416"/>
            </a:xfrm>
            <a:prstGeom prst="rect">
              <a:avLst/>
            </a:prstGeom>
          </p:spPr>
        </p:pic>
        <p:pic>
          <p:nvPicPr>
            <p:cNvPr id="14" name="Picture 13"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00394" y="6010696"/>
              <a:ext cx="418416" cy="418416"/>
            </a:xfrm>
            <a:prstGeom prst="rect">
              <a:avLst/>
            </a:prstGeom>
          </p:spPr>
        </p:pic>
      </p:grpSp>
      <p:grpSp>
        <p:nvGrpSpPr>
          <p:cNvPr id="26" name="Group 25"/>
          <p:cNvGrpSpPr/>
          <p:nvPr/>
        </p:nvGrpSpPr>
        <p:grpSpPr>
          <a:xfrm>
            <a:off x="6156969" y="5844206"/>
            <a:ext cx="1033536" cy="580536"/>
            <a:chOff x="6114213" y="6093178"/>
            <a:chExt cx="1033536" cy="580536"/>
          </a:xfrm>
        </p:grpSpPr>
        <p:pic>
          <p:nvPicPr>
            <p:cNvPr id="19" name="Picture 18"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4533" y="6093178"/>
              <a:ext cx="418416" cy="418416"/>
            </a:xfrm>
            <a:prstGeom prst="rect">
              <a:avLst/>
            </a:prstGeom>
          </p:spPr>
        </p:pic>
        <p:pic>
          <p:nvPicPr>
            <p:cNvPr id="20" name="Picture 19"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5325" y="6093178"/>
              <a:ext cx="418416" cy="418416"/>
            </a:xfrm>
            <a:prstGeom prst="rect">
              <a:avLst/>
            </a:prstGeom>
          </p:spPr>
        </p:pic>
        <p:pic>
          <p:nvPicPr>
            <p:cNvPr id="21" name="Picture 20"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4213" y="6255298"/>
              <a:ext cx="418416" cy="418416"/>
            </a:xfrm>
            <a:prstGeom prst="rect">
              <a:avLst/>
            </a:prstGeom>
          </p:spPr>
        </p:pic>
        <p:pic>
          <p:nvPicPr>
            <p:cNvPr id="22" name="Picture 21"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30981" y="6093178"/>
              <a:ext cx="418416" cy="418416"/>
            </a:xfrm>
            <a:prstGeom prst="rect">
              <a:avLst/>
            </a:prstGeom>
          </p:spPr>
        </p:pic>
        <p:pic>
          <p:nvPicPr>
            <p:cNvPr id="23" name="Picture 22"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24293" y="6255298"/>
              <a:ext cx="418416" cy="418416"/>
            </a:xfrm>
            <a:prstGeom prst="rect">
              <a:avLst/>
            </a:prstGeom>
          </p:spPr>
        </p:pic>
        <p:pic>
          <p:nvPicPr>
            <p:cNvPr id="24" name="Picture 23"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19253" y="6255298"/>
              <a:ext cx="418416" cy="418416"/>
            </a:xfrm>
            <a:prstGeom prst="rect">
              <a:avLst/>
            </a:prstGeom>
          </p:spPr>
        </p:pic>
        <p:pic>
          <p:nvPicPr>
            <p:cNvPr id="25" name="Picture 24"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29333" y="6255298"/>
              <a:ext cx="418416" cy="418416"/>
            </a:xfrm>
            <a:prstGeom prst="rect">
              <a:avLst/>
            </a:prstGeom>
          </p:spPr>
        </p:pic>
      </p:grpSp>
      <p:grpSp>
        <p:nvGrpSpPr>
          <p:cNvPr id="41" name="Group 40"/>
          <p:cNvGrpSpPr/>
          <p:nvPr/>
        </p:nvGrpSpPr>
        <p:grpSpPr>
          <a:xfrm>
            <a:off x="7731597" y="5779011"/>
            <a:ext cx="1033536" cy="710926"/>
            <a:chOff x="7614007" y="5810388"/>
            <a:chExt cx="1033536" cy="710926"/>
          </a:xfrm>
        </p:grpSpPr>
        <p:pic>
          <p:nvPicPr>
            <p:cNvPr id="29" name="Picture 28"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24327" y="5940778"/>
              <a:ext cx="418416" cy="418416"/>
            </a:xfrm>
            <a:prstGeom prst="rect">
              <a:avLst/>
            </a:prstGeom>
          </p:spPr>
        </p:pic>
        <p:pic>
          <p:nvPicPr>
            <p:cNvPr id="30" name="Picture 29"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15119" y="5940778"/>
              <a:ext cx="418416" cy="418416"/>
            </a:xfrm>
            <a:prstGeom prst="rect">
              <a:avLst/>
            </a:prstGeom>
          </p:spPr>
        </p:pic>
        <p:pic>
          <p:nvPicPr>
            <p:cNvPr id="31" name="Picture 30"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14007" y="6102898"/>
              <a:ext cx="418416" cy="418416"/>
            </a:xfrm>
            <a:prstGeom prst="rect">
              <a:avLst/>
            </a:prstGeom>
          </p:spPr>
        </p:pic>
        <p:pic>
          <p:nvPicPr>
            <p:cNvPr id="32" name="Picture 31"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30775" y="5940778"/>
              <a:ext cx="418416" cy="418416"/>
            </a:xfrm>
            <a:prstGeom prst="rect">
              <a:avLst/>
            </a:prstGeom>
          </p:spPr>
        </p:pic>
        <p:pic>
          <p:nvPicPr>
            <p:cNvPr id="33" name="Picture 32"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24087" y="6102898"/>
              <a:ext cx="418416" cy="418416"/>
            </a:xfrm>
            <a:prstGeom prst="rect">
              <a:avLst/>
            </a:prstGeom>
          </p:spPr>
        </p:pic>
        <p:pic>
          <p:nvPicPr>
            <p:cNvPr id="34" name="Picture 33"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19047" y="6102898"/>
              <a:ext cx="418416" cy="418416"/>
            </a:xfrm>
            <a:prstGeom prst="rect">
              <a:avLst/>
            </a:prstGeom>
          </p:spPr>
        </p:pic>
        <p:pic>
          <p:nvPicPr>
            <p:cNvPr id="35" name="Picture 34"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9127" y="6102898"/>
              <a:ext cx="418416" cy="418416"/>
            </a:xfrm>
            <a:prstGeom prst="rect">
              <a:avLst/>
            </a:prstGeom>
          </p:spPr>
        </p:pic>
        <p:pic>
          <p:nvPicPr>
            <p:cNvPr id="38" name="Picture 37"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22183" y="5810388"/>
              <a:ext cx="418416" cy="418416"/>
            </a:xfrm>
            <a:prstGeom prst="rect">
              <a:avLst/>
            </a:prstGeom>
          </p:spPr>
        </p:pic>
        <p:pic>
          <p:nvPicPr>
            <p:cNvPr id="39" name="Picture 38"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26487" y="5810388"/>
              <a:ext cx="418416" cy="418416"/>
            </a:xfrm>
            <a:prstGeom prst="rect">
              <a:avLst/>
            </a:prstGeom>
          </p:spPr>
        </p:pic>
      </p:grpSp>
      <p:sp>
        <p:nvSpPr>
          <p:cNvPr id="42" name="TextBox 41"/>
          <p:cNvSpPr txBox="1"/>
          <p:nvPr/>
        </p:nvSpPr>
        <p:spPr>
          <a:xfrm>
            <a:off x="1195437" y="475532"/>
            <a:ext cx="6495624" cy="769441"/>
          </a:xfrm>
          <a:prstGeom prst="rect">
            <a:avLst/>
          </a:prstGeom>
          <a:noFill/>
        </p:spPr>
        <p:txBody>
          <a:bodyPr wrap="square" rtlCol="0">
            <a:spAutoFit/>
          </a:bodyPr>
          <a:lstStyle/>
          <a:p>
            <a:r>
              <a:rPr lang="en-US" sz="4400" dirty="0" smtClean="0">
                <a:solidFill>
                  <a:srgbClr val="595959"/>
                </a:solidFill>
                <a:latin typeface="Segoe UI Light"/>
                <a:cs typeface="Segoe UI Light"/>
              </a:rPr>
              <a:t>Image Level Accuracy</a:t>
            </a:r>
          </a:p>
        </p:txBody>
      </p:sp>
      <p:sp>
        <p:nvSpPr>
          <p:cNvPr id="37" name="Rectangle 36"/>
          <p:cNvSpPr/>
          <p:nvPr/>
        </p:nvSpPr>
        <p:spPr>
          <a:xfrm>
            <a:off x="5900245" y="4207982"/>
            <a:ext cx="2908689" cy="912299"/>
          </a:xfrm>
          <a:prstGeom prst="rect">
            <a:avLst/>
          </a:prstGeom>
          <a:solidFill>
            <a:schemeClr val="bg1"/>
          </a:solidFill>
          <a:ln>
            <a:solidFill>
              <a:schemeClr val="tx1">
                <a:lumMod val="50000"/>
                <a:lumOff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050" dirty="0" smtClean="0">
              <a:latin typeface="Segoe UI Light"/>
              <a:cs typeface="Segoe UI Light"/>
            </a:endParaRPr>
          </a:p>
        </p:txBody>
      </p:sp>
      <p:grpSp>
        <p:nvGrpSpPr>
          <p:cNvPr id="44" name="Group 43"/>
          <p:cNvGrpSpPr/>
          <p:nvPr/>
        </p:nvGrpSpPr>
        <p:grpSpPr>
          <a:xfrm>
            <a:off x="6144534" y="4283582"/>
            <a:ext cx="1111444" cy="710451"/>
            <a:chOff x="3733068" y="168720"/>
            <a:chExt cx="1775917" cy="1135189"/>
          </a:xfrm>
        </p:grpSpPr>
        <p:grpSp>
          <p:nvGrpSpPr>
            <p:cNvPr id="45" name="Group 44"/>
            <p:cNvGrpSpPr/>
            <p:nvPr/>
          </p:nvGrpSpPr>
          <p:grpSpPr>
            <a:xfrm>
              <a:off x="4223103" y="211104"/>
              <a:ext cx="1285882" cy="1088080"/>
              <a:chOff x="13506227" y="154777"/>
              <a:chExt cx="2042086" cy="1446987"/>
            </a:xfrm>
          </p:grpSpPr>
          <p:sp>
            <p:nvSpPr>
              <p:cNvPr id="47" name="Rectangle 46"/>
              <p:cNvSpPr/>
              <p:nvPr/>
            </p:nvSpPr>
            <p:spPr>
              <a:xfrm>
                <a:off x="13506230" y="154777"/>
                <a:ext cx="2042083" cy="365671"/>
              </a:xfrm>
              <a:prstGeom prst="rect">
                <a:avLst/>
              </a:prstGeom>
              <a:solidFill>
                <a:srgbClr val="113F8C"/>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700" dirty="0" smtClean="0">
                    <a:solidFill>
                      <a:prstClr val="white"/>
                    </a:solidFill>
                    <a:latin typeface="Segoe Condensed"/>
                    <a:cs typeface="Segoe Condensed"/>
                  </a:rPr>
                  <a:t>Object in Path</a:t>
                </a:r>
              </a:p>
            </p:txBody>
          </p:sp>
          <p:sp>
            <p:nvSpPr>
              <p:cNvPr id="48" name="Rectangle 47"/>
              <p:cNvSpPr/>
              <p:nvPr/>
            </p:nvSpPr>
            <p:spPr>
              <a:xfrm>
                <a:off x="13506227" y="520448"/>
                <a:ext cx="2042080" cy="364728"/>
              </a:xfrm>
              <a:prstGeom prst="rect">
                <a:avLst/>
              </a:prstGeom>
              <a:solidFill>
                <a:srgbClr val="00A9E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700" dirty="0" smtClean="0">
                    <a:solidFill>
                      <a:prstClr val="white"/>
                    </a:solidFill>
                    <a:latin typeface="Segoe Condensed"/>
                    <a:cs typeface="Segoe Condensed"/>
                  </a:rPr>
                  <a:t>Curb Ramp Missing</a:t>
                </a:r>
              </a:p>
            </p:txBody>
          </p:sp>
          <p:sp>
            <p:nvSpPr>
              <p:cNvPr id="49" name="Rectangle 48"/>
              <p:cNvSpPr/>
              <p:nvPr/>
            </p:nvSpPr>
            <p:spPr>
              <a:xfrm>
                <a:off x="13506227" y="872308"/>
                <a:ext cx="2042070" cy="364728"/>
              </a:xfrm>
              <a:prstGeom prst="rect">
                <a:avLst/>
              </a:prstGeom>
              <a:solidFill>
                <a:srgbClr val="74A9CF"/>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700" dirty="0" smtClean="0">
                    <a:solidFill>
                      <a:prstClr val="white"/>
                    </a:solidFill>
                    <a:latin typeface="Segoe Condensed"/>
                    <a:cs typeface="Segoe Condensed"/>
                  </a:rPr>
                  <a:t>Sidewalk Ending</a:t>
                </a:r>
              </a:p>
            </p:txBody>
          </p:sp>
          <p:sp>
            <p:nvSpPr>
              <p:cNvPr id="50" name="Rectangle 49"/>
              <p:cNvSpPr/>
              <p:nvPr/>
            </p:nvSpPr>
            <p:spPr>
              <a:xfrm>
                <a:off x="13506227" y="1237036"/>
                <a:ext cx="2042070" cy="364728"/>
              </a:xfrm>
              <a:prstGeom prst="rect">
                <a:avLst/>
              </a:prstGeom>
              <a:solidFill>
                <a:srgbClr val="BDC9E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700" dirty="0" smtClean="0">
                    <a:solidFill>
                      <a:prstClr val="black">
                        <a:lumMod val="85000"/>
                        <a:lumOff val="15000"/>
                      </a:prstClr>
                    </a:solidFill>
                    <a:latin typeface="Segoe Condensed"/>
                    <a:cs typeface="Segoe Condensed"/>
                  </a:rPr>
                  <a:t>Surface Problem</a:t>
                </a:r>
              </a:p>
            </p:txBody>
          </p:sp>
        </p:grpSp>
        <p:sp>
          <p:nvSpPr>
            <p:cNvPr id="46" name="TextBox 45"/>
            <p:cNvSpPr txBox="1"/>
            <p:nvPr/>
          </p:nvSpPr>
          <p:spPr>
            <a:xfrm rot="16200000">
              <a:off x="3386773" y="515015"/>
              <a:ext cx="1135189" cy="442600"/>
            </a:xfrm>
            <a:prstGeom prst="rect">
              <a:avLst/>
            </a:prstGeom>
            <a:noFill/>
          </p:spPr>
          <p:txBody>
            <a:bodyPr wrap="none" rtlCol="0">
              <a:spAutoFit/>
            </a:bodyPr>
            <a:lstStyle/>
            <a:p>
              <a:r>
                <a:rPr lang="en-US" sz="1200" dirty="0" smtClean="0">
                  <a:latin typeface="Segoe UI Light"/>
                  <a:cs typeface="Segoe UI Light"/>
                </a:rPr>
                <a:t>4 Labels</a:t>
              </a:r>
            </a:p>
          </p:txBody>
        </p:sp>
      </p:grpSp>
      <p:sp>
        <p:nvSpPr>
          <p:cNvPr id="9" name="Rectangle 8"/>
          <p:cNvSpPr/>
          <p:nvPr/>
        </p:nvSpPr>
        <p:spPr>
          <a:xfrm>
            <a:off x="6208175" y="4268740"/>
            <a:ext cx="1164387" cy="72529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latin typeface="Segoe UI Light"/>
              <a:cs typeface="Segoe UI Light"/>
            </a:endParaRPr>
          </a:p>
        </p:txBody>
      </p:sp>
      <p:sp>
        <p:nvSpPr>
          <p:cNvPr id="40" name="Rectangle 39"/>
          <p:cNvSpPr/>
          <p:nvPr/>
        </p:nvSpPr>
        <p:spPr>
          <a:xfrm>
            <a:off x="5960973" y="4329572"/>
            <a:ext cx="188114" cy="578967"/>
          </a:xfrm>
          <a:prstGeom prst="rect">
            <a:avLst/>
          </a:prstGeom>
          <a:solidFill>
            <a:srgbClr val="CC0797"/>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050" dirty="0" smtClean="0">
              <a:latin typeface="Segoe UI Light"/>
              <a:cs typeface="Segoe UI Light"/>
            </a:endParaRPr>
          </a:p>
        </p:txBody>
      </p:sp>
      <p:sp>
        <p:nvSpPr>
          <p:cNvPr id="43" name="TextBox 42"/>
          <p:cNvSpPr txBox="1"/>
          <p:nvPr/>
        </p:nvSpPr>
        <p:spPr>
          <a:xfrm>
            <a:off x="6163352" y="4268740"/>
            <a:ext cx="1209210" cy="707886"/>
          </a:xfrm>
          <a:prstGeom prst="rect">
            <a:avLst/>
          </a:prstGeom>
          <a:noFill/>
        </p:spPr>
        <p:txBody>
          <a:bodyPr wrap="none" rtlCol="0">
            <a:spAutoFit/>
          </a:bodyPr>
          <a:lstStyle/>
          <a:p>
            <a:r>
              <a:rPr lang="en-US" sz="2000" dirty="0" smtClean="0">
                <a:latin typeface="Segoe UI Light"/>
                <a:cs typeface="Segoe UI Light"/>
              </a:rPr>
              <a:t>Multiclass </a:t>
            </a:r>
            <a:br>
              <a:rPr lang="en-US" sz="2000" dirty="0" smtClean="0">
                <a:latin typeface="Segoe UI Light"/>
                <a:cs typeface="Segoe UI Light"/>
              </a:rPr>
            </a:br>
            <a:r>
              <a:rPr lang="en-US" sz="2000" dirty="0" smtClean="0">
                <a:latin typeface="Segoe UI Light"/>
                <a:cs typeface="Segoe UI Light"/>
              </a:rPr>
              <a:t>Accuracy</a:t>
            </a:r>
          </a:p>
        </p:txBody>
      </p:sp>
      <p:cxnSp>
        <p:nvCxnSpPr>
          <p:cNvPr id="15" name="Straight Connector 14"/>
          <p:cNvCxnSpPr/>
          <p:nvPr/>
        </p:nvCxnSpPr>
        <p:spPr>
          <a:xfrm flipV="1">
            <a:off x="7381403" y="4329572"/>
            <a:ext cx="0" cy="578967"/>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1511293" y="5393546"/>
            <a:ext cx="818553" cy="369332"/>
          </a:xfrm>
          <a:prstGeom prst="rect">
            <a:avLst/>
          </a:prstGeom>
          <a:noFill/>
        </p:spPr>
        <p:txBody>
          <a:bodyPr wrap="none" rtlCol="0">
            <a:spAutoFit/>
          </a:bodyPr>
          <a:lstStyle/>
          <a:p>
            <a:r>
              <a:rPr lang="en-US" dirty="0" smtClean="0">
                <a:latin typeface="Segoe Condensed"/>
                <a:cs typeface="Segoe Condensed"/>
              </a:rPr>
              <a:t>1 turker</a:t>
            </a:r>
          </a:p>
        </p:txBody>
      </p:sp>
      <p:sp>
        <p:nvSpPr>
          <p:cNvPr id="51" name="TextBox 50"/>
          <p:cNvSpPr txBox="1"/>
          <p:nvPr/>
        </p:nvSpPr>
        <p:spPr>
          <a:xfrm>
            <a:off x="3060306" y="5393546"/>
            <a:ext cx="897564" cy="369332"/>
          </a:xfrm>
          <a:prstGeom prst="rect">
            <a:avLst/>
          </a:prstGeom>
          <a:noFill/>
        </p:spPr>
        <p:txBody>
          <a:bodyPr wrap="none" rtlCol="0">
            <a:spAutoFit/>
          </a:bodyPr>
          <a:lstStyle/>
          <a:p>
            <a:r>
              <a:rPr lang="en-US" dirty="0">
                <a:latin typeface="Segoe Condensed"/>
                <a:cs typeface="Segoe Condensed"/>
              </a:rPr>
              <a:t>3</a:t>
            </a:r>
            <a:r>
              <a:rPr lang="en-US" dirty="0" smtClean="0">
                <a:latin typeface="Segoe Condensed"/>
                <a:cs typeface="Segoe Condensed"/>
              </a:rPr>
              <a:t> turkers</a:t>
            </a:r>
          </a:p>
        </p:txBody>
      </p:sp>
      <p:sp>
        <p:nvSpPr>
          <p:cNvPr id="52" name="TextBox 51"/>
          <p:cNvSpPr txBox="1"/>
          <p:nvPr/>
        </p:nvSpPr>
        <p:spPr>
          <a:xfrm>
            <a:off x="4637390" y="5393546"/>
            <a:ext cx="897564" cy="369332"/>
          </a:xfrm>
          <a:prstGeom prst="rect">
            <a:avLst/>
          </a:prstGeom>
          <a:noFill/>
        </p:spPr>
        <p:txBody>
          <a:bodyPr wrap="none" rtlCol="0">
            <a:spAutoFit/>
          </a:bodyPr>
          <a:lstStyle/>
          <a:p>
            <a:r>
              <a:rPr lang="en-US" dirty="0" smtClean="0">
                <a:latin typeface="Segoe Condensed"/>
                <a:cs typeface="Segoe Condensed"/>
              </a:rPr>
              <a:t>5 turkers</a:t>
            </a:r>
          </a:p>
        </p:txBody>
      </p:sp>
      <p:sp>
        <p:nvSpPr>
          <p:cNvPr id="53" name="TextBox 52"/>
          <p:cNvSpPr txBox="1"/>
          <p:nvPr/>
        </p:nvSpPr>
        <p:spPr>
          <a:xfrm>
            <a:off x="6226424" y="5393546"/>
            <a:ext cx="897564" cy="369332"/>
          </a:xfrm>
          <a:prstGeom prst="rect">
            <a:avLst/>
          </a:prstGeom>
          <a:noFill/>
        </p:spPr>
        <p:txBody>
          <a:bodyPr wrap="none" rtlCol="0">
            <a:spAutoFit/>
          </a:bodyPr>
          <a:lstStyle/>
          <a:p>
            <a:r>
              <a:rPr lang="en-US" dirty="0" smtClean="0">
                <a:latin typeface="Segoe Condensed"/>
                <a:cs typeface="Segoe Condensed"/>
              </a:rPr>
              <a:t>7 turkers</a:t>
            </a:r>
          </a:p>
        </p:txBody>
      </p:sp>
      <p:sp>
        <p:nvSpPr>
          <p:cNvPr id="54" name="TextBox 53"/>
          <p:cNvSpPr txBox="1"/>
          <p:nvPr/>
        </p:nvSpPr>
        <p:spPr>
          <a:xfrm>
            <a:off x="7742906" y="5393546"/>
            <a:ext cx="897564" cy="369332"/>
          </a:xfrm>
          <a:prstGeom prst="rect">
            <a:avLst/>
          </a:prstGeom>
          <a:noFill/>
        </p:spPr>
        <p:txBody>
          <a:bodyPr wrap="none" rtlCol="0">
            <a:spAutoFit/>
          </a:bodyPr>
          <a:lstStyle/>
          <a:p>
            <a:r>
              <a:rPr lang="en-US" dirty="0">
                <a:latin typeface="Segoe Condensed"/>
                <a:cs typeface="Segoe Condensed"/>
              </a:rPr>
              <a:t>9</a:t>
            </a:r>
            <a:r>
              <a:rPr lang="en-US" dirty="0" smtClean="0">
                <a:latin typeface="Segoe Condensed"/>
                <a:cs typeface="Segoe Condensed"/>
              </a:rPr>
              <a:t> turkers</a:t>
            </a:r>
          </a:p>
        </p:txBody>
      </p:sp>
    </p:spTree>
    <p:extLst>
      <p:ext uri="{BB962C8B-B14F-4D97-AF65-F5344CB8AC3E}">
        <p14:creationId xmlns:p14="http://schemas.microsoft.com/office/powerpoint/2010/main" val="38337057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4.37207E-6 4.10921E-6 L 0.14053 4.10921E-6 " pathEditMode="relative" rAng="0" ptsTypes="AA">
                                      <p:cBhvr>
                                        <p:cTn id="6" dur="1100" fill="hold"/>
                                        <p:tgtEl>
                                          <p:spTgt spid="44"/>
                                        </p:tgtEl>
                                        <p:attrNameLst>
                                          <p:attrName>ppt_x</p:attrName>
                                          <p:attrName>ppt_y</p:attrName>
                                        </p:attrNameLst>
                                      </p:cBhvr>
                                      <p:rCtr x="7018" y="0"/>
                                    </p:animMotion>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2">
                                            <p:graphicEl>
                                              <a:chart seriesIdx="0" categoryIdx="0" bldStep="ptInSeries"/>
                                            </p:graphicEl>
                                          </p:spTgt>
                                        </p:tgtEl>
                                        <p:attrNameLst>
                                          <p:attrName>style.visibility</p:attrName>
                                        </p:attrNameLst>
                                      </p:cBhvr>
                                      <p:to>
                                        <p:strVal val="visible"/>
                                      </p:to>
                                    </p:set>
                                    <p:animEffect transition="in" filter="wipe(down)">
                                      <p:cBhvr>
                                        <p:cTn id="11" dur="500"/>
                                        <p:tgtEl>
                                          <p:spTgt spid="2">
                                            <p:graphicEl>
                                              <a:chart seriesIdx="0" categoryIdx="0" bldStep="ptInSeries"/>
                                            </p:graphic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2">
                                            <p:graphicEl>
                                              <a:chart seriesIdx="0" categoryIdx="1" bldStep="ptInSeries"/>
                                            </p:graphicEl>
                                          </p:spTgt>
                                        </p:tgtEl>
                                        <p:attrNameLst>
                                          <p:attrName>style.visibility</p:attrName>
                                        </p:attrNameLst>
                                      </p:cBhvr>
                                      <p:to>
                                        <p:strVal val="visible"/>
                                      </p:to>
                                    </p:set>
                                    <p:animEffect transition="in" filter="wipe(down)">
                                      <p:cBhvr>
                                        <p:cTn id="16" dur="500"/>
                                        <p:tgtEl>
                                          <p:spTgt spid="2">
                                            <p:graphicEl>
                                              <a:chart seriesIdx="0" categoryIdx="1" bldStep="ptInSeries"/>
                                            </p:graphicEl>
                                          </p:spTgt>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
                                            <p:graphicEl>
                                              <a:chart seriesIdx="0" categoryIdx="2" bldStep="ptInSeries"/>
                                            </p:graphicEl>
                                          </p:spTgt>
                                        </p:tgtEl>
                                        <p:attrNameLst>
                                          <p:attrName>style.visibility</p:attrName>
                                        </p:attrNameLst>
                                      </p:cBhvr>
                                      <p:to>
                                        <p:strVal val="visible"/>
                                      </p:to>
                                    </p:set>
                                    <p:animEffect transition="in" filter="wipe(down)">
                                      <p:cBhvr>
                                        <p:cTn id="19" dur="500"/>
                                        <p:tgtEl>
                                          <p:spTgt spid="2">
                                            <p:graphicEl>
                                              <a:chart seriesIdx="0" categoryIdx="2" bldStep="ptInSeries"/>
                                            </p:graphicEl>
                                          </p:spTgt>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2">
                                            <p:graphicEl>
                                              <a:chart seriesIdx="0" categoryIdx="3" bldStep="ptInSeries"/>
                                            </p:graphicEl>
                                          </p:spTgt>
                                        </p:tgtEl>
                                        <p:attrNameLst>
                                          <p:attrName>style.visibility</p:attrName>
                                        </p:attrNameLst>
                                      </p:cBhvr>
                                      <p:to>
                                        <p:strVal val="visible"/>
                                      </p:to>
                                    </p:set>
                                    <p:animEffect transition="in" filter="wipe(down)">
                                      <p:cBhvr>
                                        <p:cTn id="22" dur="500"/>
                                        <p:tgtEl>
                                          <p:spTgt spid="2">
                                            <p:graphicEl>
                                              <a:chart seriesIdx="0" categoryIdx="3" bldStep="ptInSeries"/>
                                            </p:graphicEl>
                                          </p:spTgt>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2">
                                            <p:graphicEl>
                                              <a:chart seriesIdx="0" categoryIdx="4" bldStep="ptInSeries"/>
                                            </p:graphicEl>
                                          </p:spTgt>
                                        </p:tgtEl>
                                        <p:attrNameLst>
                                          <p:attrName>style.visibility</p:attrName>
                                        </p:attrNameLst>
                                      </p:cBhvr>
                                      <p:to>
                                        <p:strVal val="visible"/>
                                      </p:to>
                                    </p:set>
                                    <p:animEffect transition="in" filter="wipe(down)">
                                      <p:cBhvr>
                                        <p:cTn id="25" dur="500"/>
                                        <p:tgtEl>
                                          <p:spTgt spid="2">
                                            <p:graphicEl>
                                              <a:chart seriesIdx="0" categoryIdx="4" bldStep="ptIn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Chart bld="seriesEl" animBg="0"/>
        </p:bldSub>
      </p:bldGraphic>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ext uri="{D42A27DB-BD31-4B8C-83A1-F6EECF244321}">
                <p14:modId xmlns:p14="http://schemas.microsoft.com/office/powerpoint/2010/main" val="530477081"/>
              </p:ext>
            </p:extLst>
          </p:nvPr>
        </p:nvGraphicFramePr>
        <p:xfrm>
          <a:off x="0" y="243180"/>
          <a:ext cx="9144000" cy="5545197"/>
        </p:xfrm>
        <a:graphic>
          <a:graphicData uri="http://schemas.openxmlformats.org/drawingml/2006/chart">
            <c:chart xmlns:c="http://schemas.openxmlformats.org/drawingml/2006/chart" xmlns:r="http://schemas.openxmlformats.org/officeDocument/2006/relationships" r:id="rId3"/>
          </a:graphicData>
        </a:graphic>
      </p:graphicFrame>
      <p:sp>
        <p:nvSpPr>
          <p:cNvPr id="42" name="TextBox 41"/>
          <p:cNvSpPr txBox="1"/>
          <p:nvPr/>
        </p:nvSpPr>
        <p:spPr>
          <a:xfrm>
            <a:off x="1195437" y="475532"/>
            <a:ext cx="6495624" cy="769441"/>
          </a:xfrm>
          <a:prstGeom prst="rect">
            <a:avLst/>
          </a:prstGeom>
          <a:noFill/>
        </p:spPr>
        <p:txBody>
          <a:bodyPr wrap="square" rtlCol="0">
            <a:spAutoFit/>
          </a:bodyPr>
          <a:lstStyle/>
          <a:p>
            <a:r>
              <a:rPr lang="en-US" sz="4400" dirty="0" smtClean="0">
                <a:solidFill>
                  <a:srgbClr val="595959"/>
                </a:solidFill>
                <a:latin typeface="Segoe UI Light"/>
                <a:cs typeface="Segoe UI Light"/>
              </a:rPr>
              <a:t>Image Level Accuracy</a:t>
            </a:r>
          </a:p>
        </p:txBody>
      </p:sp>
      <p:grpSp>
        <p:nvGrpSpPr>
          <p:cNvPr id="16" name="Group 15"/>
          <p:cNvGrpSpPr/>
          <p:nvPr/>
        </p:nvGrpSpPr>
        <p:grpSpPr>
          <a:xfrm>
            <a:off x="5900245" y="4207982"/>
            <a:ext cx="2908689" cy="912299"/>
            <a:chOff x="6090061" y="2445305"/>
            <a:chExt cx="2908689" cy="912299"/>
          </a:xfrm>
        </p:grpSpPr>
        <p:sp>
          <p:nvSpPr>
            <p:cNvPr id="37" name="Rectangle 36"/>
            <p:cNvSpPr/>
            <p:nvPr/>
          </p:nvSpPr>
          <p:spPr>
            <a:xfrm>
              <a:off x="6090061" y="2445305"/>
              <a:ext cx="2908689" cy="912299"/>
            </a:xfrm>
            <a:prstGeom prst="rect">
              <a:avLst/>
            </a:prstGeom>
            <a:solidFill>
              <a:schemeClr val="bg1"/>
            </a:solidFill>
            <a:ln>
              <a:solidFill>
                <a:schemeClr val="tx1">
                  <a:lumMod val="50000"/>
                  <a:lumOff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050" dirty="0" smtClean="0">
                <a:latin typeface="Segoe UI Light"/>
                <a:cs typeface="Segoe UI Light"/>
              </a:endParaRPr>
            </a:p>
          </p:txBody>
        </p:sp>
        <p:sp>
          <p:nvSpPr>
            <p:cNvPr id="40" name="Rectangle 39"/>
            <p:cNvSpPr/>
            <p:nvPr/>
          </p:nvSpPr>
          <p:spPr>
            <a:xfrm>
              <a:off x="6150789" y="2566895"/>
              <a:ext cx="188114" cy="578967"/>
            </a:xfrm>
            <a:prstGeom prst="rect">
              <a:avLst/>
            </a:prstGeom>
            <a:solidFill>
              <a:srgbClr val="CC0797"/>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050" dirty="0" smtClean="0">
                <a:latin typeface="Segoe UI Light"/>
                <a:cs typeface="Segoe UI Light"/>
              </a:endParaRPr>
            </a:p>
          </p:txBody>
        </p:sp>
        <p:sp>
          <p:nvSpPr>
            <p:cNvPr id="43" name="TextBox 42"/>
            <p:cNvSpPr txBox="1"/>
            <p:nvPr/>
          </p:nvSpPr>
          <p:spPr>
            <a:xfrm>
              <a:off x="6353168" y="2506063"/>
              <a:ext cx="1209210" cy="707886"/>
            </a:xfrm>
            <a:prstGeom prst="rect">
              <a:avLst/>
            </a:prstGeom>
            <a:noFill/>
          </p:spPr>
          <p:txBody>
            <a:bodyPr wrap="none" rtlCol="0">
              <a:spAutoFit/>
            </a:bodyPr>
            <a:lstStyle/>
            <a:p>
              <a:r>
                <a:rPr lang="en-US" sz="2000" dirty="0" smtClean="0">
                  <a:latin typeface="Segoe UI Light"/>
                  <a:cs typeface="Segoe UI Light"/>
                </a:rPr>
                <a:t>Multiclass </a:t>
              </a:r>
              <a:br>
                <a:rPr lang="en-US" sz="2000" dirty="0" smtClean="0">
                  <a:latin typeface="Segoe UI Light"/>
                  <a:cs typeface="Segoe UI Light"/>
                </a:rPr>
              </a:br>
              <a:r>
                <a:rPr lang="en-US" sz="2000" dirty="0" smtClean="0">
                  <a:latin typeface="Segoe UI Light"/>
                  <a:cs typeface="Segoe UI Light"/>
                </a:rPr>
                <a:t>Accuracy</a:t>
              </a:r>
            </a:p>
          </p:txBody>
        </p:sp>
        <p:grpSp>
          <p:nvGrpSpPr>
            <p:cNvPr id="44" name="Group 43"/>
            <p:cNvGrpSpPr/>
            <p:nvPr/>
          </p:nvGrpSpPr>
          <p:grpSpPr>
            <a:xfrm>
              <a:off x="7617335" y="2520903"/>
              <a:ext cx="1111449" cy="710451"/>
              <a:chOff x="3777710" y="168720"/>
              <a:chExt cx="1775924" cy="1135189"/>
            </a:xfrm>
          </p:grpSpPr>
          <p:grpSp>
            <p:nvGrpSpPr>
              <p:cNvPr id="45" name="Group 44"/>
              <p:cNvGrpSpPr/>
              <p:nvPr/>
            </p:nvGrpSpPr>
            <p:grpSpPr>
              <a:xfrm>
                <a:off x="4267749" y="211105"/>
                <a:ext cx="1285885" cy="1088081"/>
                <a:chOff x="13577120" y="154779"/>
                <a:chExt cx="2042090" cy="1446989"/>
              </a:xfrm>
            </p:grpSpPr>
            <p:sp>
              <p:nvSpPr>
                <p:cNvPr id="47" name="Rectangle 46"/>
                <p:cNvSpPr/>
                <p:nvPr/>
              </p:nvSpPr>
              <p:spPr>
                <a:xfrm>
                  <a:off x="13577126" y="154779"/>
                  <a:ext cx="2042084" cy="365671"/>
                </a:xfrm>
                <a:prstGeom prst="rect">
                  <a:avLst/>
                </a:prstGeom>
                <a:solidFill>
                  <a:srgbClr val="113F8C"/>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700" dirty="0" smtClean="0">
                      <a:solidFill>
                        <a:prstClr val="white"/>
                      </a:solidFill>
                      <a:latin typeface="Segoe Condensed"/>
                      <a:cs typeface="Segoe Condensed"/>
                    </a:rPr>
                    <a:t>Object in Path</a:t>
                  </a:r>
                </a:p>
              </p:txBody>
            </p:sp>
            <p:sp>
              <p:nvSpPr>
                <p:cNvPr id="48" name="Rectangle 47"/>
                <p:cNvSpPr/>
                <p:nvPr/>
              </p:nvSpPr>
              <p:spPr>
                <a:xfrm>
                  <a:off x="13577123" y="520453"/>
                  <a:ext cx="2042076" cy="364728"/>
                </a:xfrm>
                <a:prstGeom prst="rect">
                  <a:avLst/>
                </a:prstGeom>
                <a:solidFill>
                  <a:srgbClr val="00A9E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700" dirty="0" smtClean="0">
                      <a:solidFill>
                        <a:prstClr val="white"/>
                      </a:solidFill>
                      <a:latin typeface="Segoe Condensed"/>
                      <a:cs typeface="Segoe Condensed"/>
                    </a:rPr>
                    <a:t>Curb Ramp Missing</a:t>
                  </a:r>
                </a:p>
              </p:txBody>
            </p:sp>
            <p:sp>
              <p:nvSpPr>
                <p:cNvPr id="49" name="Rectangle 48"/>
                <p:cNvSpPr/>
                <p:nvPr/>
              </p:nvSpPr>
              <p:spPr>
                <a:xfrm>
                  <a:off x="13577128" y="872308"/>
                  <a:ext cx="2042072" cy="364728"/>
                </a:xfrm>
                <a:prstGeom prst="rect">
                  <a:avLst/>
                </a:prstGeom>
                <a:solidFill>
                  <a:srgbClr val="74A9CF"/>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700" dirty="0" smtClean="0">
                      <a:solidFill>
                        <a:prstClr val="white"/>
                      </a:solidFill>
                      <a:latin typeface="Segoe Condensed"/>
                      <a:cs typeface="Segoe Condensed"/>
                    </a:rPr>
                    <a:t>Sidewalk Ending</a:t>
                  </a:r>
                </a:p>
              </p:txBody>
            </p:sp>
            <p:sp>
              <p:nvSpPr>
                <p:cNvPr id="50" name="Rectangle 49"/>
                <p:cNvSpPr/>
                <p:nvPr/>
              </p:nvSpPr>
              <p:spPr>
                <a:xfrm>
                  <a:off x="13577120" y="1237040"/>
                  <a:ext cx="2042071" cy="364728"/>
                </a:xfrm>
                <a:prstGeom prst="rect">
                  <a:avLst/>
                </a:prstGeom>
                <a:solidFill>
                  <a:srgbClr val="BDC9E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700" dirty="0" smtClean="0">
                      <a:solidFill>
                        <a:prstClr val="black">
                          <a:lumMod val="85000"/>
                          <a:lumOff val="15000"/>
                        </a:prstClr>
                      </a:solidFill>
                      <a:latin typeface="Segoe Condensed"/>
                      <a:cs typeface="Segoe Condensed"/>
                    </a:rPr>
                    <a:t>Surface Problem</a:t>
                  </a:r>
                </a:p>
              </p:txBody>
            </p:sp>
          </p:grpSp>
          <p:sp>
            <p:nvSpPr>
              <p:cNvPr id="46" name="TextBox 45"/>
              <p:cNvSpPr txBox="1"/>
              <p:nvPr/>
            </p:nvSpPr>
            <p:spPr>
              <a:xfrm rot="16200000">
                <a:off x="3431416" y="515014"/>
                <a:ext cx="1135189" cy="442602"/>
              </a:xfrm>
              <a:prstGeom prst="rect">
                <a:avLst/>
              </a:prstGeom>
              <a:noFill/>
            </p:spPr>
            <p:txBody>
              <a:bodyPr wrap="none" rtlCol="0">
                <a:spAutoFit/>
              </a:bodyPr>
              <a:lstStyle/>
              <a:p>
                <a:r>
                  <a:rPr lang="en-US" sz="1200" dirty="0" smtClean="0">
                    <a:latin typeface="Segoe UI Light"/>
                    <a:cs typeface="Segoe UI Light"/>
                  </a:rPr>
                  <a:t>4 Labels</a:t>
                </a:r>
              </a:p>
            </p:txBody>
          </p:sp>
        </p:grpSp>
        <p:cxnSp>
          <p:nvCxnSpPr>
            <p:cNvPr id="15" name="Straight Connector 14"/>
            <p:cNvCxnSpPr/>
            <p:nvPr/>
          </p:nvCxnSpPr>
          <p:spPr>
            <a:xfrm flipV="1">
              <a:off x="7571219" y="2566895"/>
              <a:ext cx="0" cy="578967"/>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grpSp>
      <p:sp>
        <p:nvSpPr>
          <p:cNvPr id="36" name="TextBox 35"/>
          <p:cNvSpPr txBox="1"/>
          <p:nvPr/>
        </p:nvSpPr>
        <p:spPr>
          <a:xfrm>
            <a:off x="10525565" y="3877362"/>
            <a:ext cx="184666" cy="369332"/>
          </a:xfrm>
          <a:prstGeom prst="rect">
            <a:avLst/>
          </a:prstGeom>
          <a:noFill/>
        </p:spPr>
        <p:txBody>
          <a:bodyPr wrap="none" rtlCol="0">
            <a:spAutoFit/>
          </a:bodyPr>
          <a:lstStyle/>
          <a:p>
            <a:endParaRPr lang="en-US" dirty="0" err="1" smtClean="0">
              <a:latin typeface="Segoe UI Light"/>
              <a:cs typeface="Segoe UI Light"/>
            </a:endParaRPr>
          </a:p>
        </p:txBody>
      </p:sp>
      <p:pic>
        <p:nvPicPr>
          <p:cNvPr id="51" name="Picture 50"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16368" y="5925266"/>
            <a:ext cx="418416" cy="418416"/>
          </a:xfrm>
          <a:prstGeom prst="rect">
            <a:avLst/>
          </a:prstGeom>
        </p:spPr>
      </p:pic>
      <p:grpSp>
        <p:nvGrpSpPr>
          <p:cNvPr id="52" name="Group 51"/>
          <p:cNvGrpSpPr/>
          <p:nvPr/>
        </p:nvGrpSpPr>
        <p:grpSpPr>
          <a:xfrm>
            <a:off x="3210124" y="5849066"/>
            <a:ext cx="627624" cy="570816"/>
            <a:chOff x="3238992" y="5788378"/>
            <a:chExt cx="627624" cy="570816"/>
          </a:xfrm>
        </p:grpSpPr>
        <p:pic>
          <p:nvPicPr>
            <p:cNvPr id="54" name="Picture 53"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36336" y="5788378"/>
              <a:ext cx="418416" cy="418416"/>
            </a:xfrm>
            <a:prstGeom prst="rect">
              <a:avLst/>
            </a:prstGeom>
          </p:spPr>
        </p:pic>
        <p:pic>
          <p:nvPicPr>
            <p:cNvPr id="55" name="Picture 54"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48200" y="5940778"/>
              <a:ext cx="418416" cy="418416"/>
            </a:xfrm>
            <a:prstGeom prst="rect">
              <a:avLst/>
            </a:prstGeom>
          </p:spPr>
        </p:pic>
        <p:pic>
          <p:nvPicPr>
            <p:cNvPr id="56" name="Picture 55"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38992" y="5940778"/>
              <a:ext cx="418416" cy="418416"/>
            </a:xfrm>
            <a:prstGeom prst="rect">
              <a:avLst/>
            </a:prstGeom>
          </p:spPr>
        </p:pic>
      </p:grpSp>
      <p:grpSp>
        <p:nvGrpSpPr>
          <p:cNvPr id="57" name="Group 56"/>
          <p:cNvGrpSpPr/>
          <p:nvPr/>
        </p:nvGrpSpPr>
        <p:grpSpPr>
          <a:xfrm>
            <a:off x="4654800" y="5844206"/>
            <a:ext cx="834072" cy="580536"/>
            <a:chOff x="4684738" y="5848576"/>
            <a:chExt cx="834072" cy="580536"/>
          </a:xfrm>
        </p:grpSpPr>
        <p:pic>
          <p:nvPicPr>
            <p:cNvPr id="58" name="Picture 57"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82082" y="5848576"/>
              <a:ext cx="418416" cy="418416"/>
            </a:xfrm>
            <a:prstGeom prst="rect">
              <a:avLst/>
            </a:prstGeom>
          </p:spPr>
        </p:pic>
        <p:pic>
          <p:nvPicPr>
            <p:cNvPr id="59" name="Picture 58"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92566" y="6010696"/>
              <a:ext cx="418416" cy="418416"/>
            </a:xfrm>
            <a:prstGeom prst="rect">
              <a:avLst/>
            </a:prstGeom>
          </p:spPr>
        </p:pic>
        <p:pic>
          <p:nvPicPr>
            <p:cNvPr id="60" name="Picture 59"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84738" y="6010696"/>
              <a:ext cx="418416" cy="418416"/>
            </a:xfrm>
            <a:prstGeom prst="rect">
              <a:avLst/>
            </a:prstGeom>
          </p:spPr>
        </p:pic>
        <p:pic>
          <p:nvPicPr>
            <p:cNvPr id="61" name="Picture 60"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88530" y="5848576"/>
              <a:ext cx="418416" cy="418416"/>
            </a:xfrm>
            <a:prstGeom prst="rect">
              <a:avLst/>
            </a:prstGeom>
          </p:spPr>
        </p:pic>
        <p:pic>
          <p:nvPicPr>
            <p:cNvPr id="62" name="Picture 61"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00394" y="6010696"/>
              <a:ext cx="418416" cy="418416"/>
            </a:xfrm>
            <a:prstGeom prst="rect">
              <a:avLst/>
            </a:prstGeom>
          </p:spPr>
        </p:pic>
      </p:grpSp>
      <p:grpSp>
        <p:nvGrpSpPr>
          <p:cNvPr id="63" name="Group 62"/>
          <p:cNvGrpSpPr/>
          <p:nvPr/>
        </p:nvGrpSpPr>
        <p:grpSpPr>
          <a:xfrm>
            <a:off x="6156969" y="5844206"/>
            <a:ext cx="1033536" cy="580536"/>
            <a:chOff x="6114213" y="6093178"/>
            <a:chExt cx="1033536" cy="580536"/>
          </a:xfrm>
        </p:grpSpPr>
        <p:pic>
          <p:nvPicPr>
            <p:cNvPr id="64" name="Picture 63"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4533" y="6093178"/>
              <a:ext cx="418416" cy="418416"/>
            </a:xfrm>
            <a:prstGeom prst="rect">
              <a:avLst/>
            </a:prstGeom>
          </p:spPr>
        </p:pic>
        <p:pic>
          <p:nvPicPr>
            <p:cNvPr id="65" name="Picture 64"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5325" y="6093178"/>
              <a:ext cx="418416" cy="418416"/>
            </a:xfrm>
            <a:prstGeom prst="rect">
              <a:avLst/>
            </a:prstGeom>
          </p:spPr>
        </p:pic>
        <p:pic>
          <p:nvPicPr>
            <p:cNvPr id="66" name="Picture 65"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4213" y="6255298"/>
              <a:ext cx="418416" cy="418416"/>
            </a:xfrm>
            <a:prstGeom prst="rect">
              <a:avLst/>
            </a:prstGeom>
          </p:spPr>
        </p:pic>
        <p:pic>
          <p:nvPicPr>
            <p:cNvPr id="67" name="Picture 66"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30981" y="6093178"/>
              <a:ext cx="418416" cy="418416"/>
            </a:xfrm>
            <a:prstGeom prst="rect">
              <a:avLst/>
            </a:prstGeom>
          </p:spPr>
        </p:pic>
        <p:pic>
          <p:nvPicPr>
            <p:cNvPr id="68" name="Picture 67"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24293" y="6255298"/>
              <a:ext cx="418416" cy="418416"/>
            </a:xfrm>
            <a:prstGeom prst="rect">
              <a:avLst/>
            </a:prstGeom>
          </p:spPr>
        </p:pic>
        <p:pic>
          <p:nvPicPr>
            <p:cNvPr id="69" name="Picture 68"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19253" y="6255298"/>
              <a:ext cx="418416" cy="418416"/>
            </a:xfrm>
            <a:prstGeom prst="rect">
              <a:avLst/>
            </a:prstGeom>
          </p:spPr>
        </p:pic>
        <p:pic>
          <p:nvPicPr>
            <p:cNvPr id="70" name="Picture 69"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29333" y="6255298"/>
              <a:ext cx="418416" cy="418416"/>
            </a:xfrm>
            <a:prstGeom prst="rect">
              <a:avLst/>
            </a:prstGeom>
          </p:spPr>
        </p:pic>
      </p:grpSp>
      <p:grpSp>
        <p:nvGrpSpPr>
          <p:cNvPr id="71" name="Group 70"/>
          <p:cNvGrpSpPr/>
          <p:nvPr/>
        </p:nvGrpSpPr>
        <p:grpSpPr>
          <a:xfrm>
            <a:off x="7731597" y="5779011"/>
            <a:ext cx="1033536" cy="710926"/>
            <a:chOff x="7614007" y="5810388"/>
            <a:chExt cx="1033536" cy="710926"/>
          </a:xfrm>
        </p:grpSpPr>
        <p:pic>
          <p:nvPicPr>
            <p:cNvPr id="72" name="Picture 71"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24327" y="5940778"/>
              <a:ext cx="418416" cy="418416"/>
            </a:xfrm>
            <a:prstGeom prst="rect">
              <a:avLst/>
            </a:prstGeom>
          </p:spPr>
        </p:pic>
        <p:pic>
          <p:nvPicPr>
            <p:cNvPr id="73" name="Picture 72"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15119" y="5940778"/>
              <a:ext cx="418416" cy="418416"/>
            </a:xfrm>
            <a:prstGeom prst="rect">
              <a:avLst/>
            </a:prstGeom>
          </p:spPr>
        </p:pic>
        <p:pic>
          <p:nvPicPr>
            <p:cNvPr id="74" name="Picture 73"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14007" y="6102898"/>
              <a:ext cx="418416" cy="418416"/>
            </a:xfrm>
            <a:prstGeom prst="rect">
              <a:avLst/>
            </a:prstGeom>
          </p:spPr>
        </p:pic>
        <p:pic>
          <p:nvPicPr>
            <p:cNvPr id="75" name="Picture 74"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30775" y="5940778"/>
              <a:ext cx="418416" cy="418416"/>
            </a:xfrm>
            <a:prstGeom prst="rect">
              <a:avLst/>
            </a:prstGeom>
          </p:spPr>
        </p:pic>
        <p:pic>
          <p:nvPicPr>
            <p:cNvPr id="76" name="Picture 75"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24087" y="6102898"/>
              <a:ext cx="418416" cy="418416"/>
            </a:xfrm>
            <a:prstGeom prst="rect">
              <a:avLst/>
            </a:prstGeom>
          </p:spPr>
        </p:pic>
        <p:pic>
          <p:nvPicPr>
            <p:cNvPr id="77" name="Picture 76"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19047" y="6102898"/>
              <a:ext cx="418416" cy="418416"/>
            </a:xfrm>
            <a:prstGeom prst="rect">
              <a:avLst/>
            </a:prstGeom>
          </p:spPr>
        </p:pic>
        <p:pic>
          <p:nvPicPr>
            <p:cNvPr id="78" name="Picture 77"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9127" y="6102898"/>
              <a:ext cx="418416" cy="418416"/>
            </a:xfrm>
            <a:prstGeom prst="rect">
              <a:avLst/>
            </a:prstGeom>
          </p:spPr>
        </p:pic>
        <p:pic>
          <p:nvPicPr>
            <p:cNvPr id="79" name="Picture 78"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22183" y="5810388"/>
              <a:ext cx="418416" cy="418416"/>
            </a:xfrm>
            <a:prstGeom prst="rect">
              <a:avLst/>
            </a:prstGeom>
          </p:spPr>
        </p:pic>
        <p:pic>
          <p:nvPicPr>
            <p:cNvPr id="80" name="Picture 79"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26487" y="5810388"/>
              <a:ext cx="418416" cy="418416"/>
            </a:xfrm>
            <a:prstGeom prst="rect">
              <a:avLst/>
            </a:prstGeom>
          </p:spPr>
        </p:pic>
      </p:grpSp>
      <p:sp>
        <p:nvSpPr>
          <p:cNvPr id="120" name="TextBox 119"/>
          <p:cNvSpPr txBox="1"/>
          <p:nvPr/>
        </p:nvSpPr>
        <p:spPr>
          <a:xfrm>
            <a:off x="1511293" y="5393546"/>
            <a:ext cx="818553" cy="369332"/>
          </a:xfrm>
          <a:prstGeom prst="rect">
            <a:avLst/>
          </a:prstGeom>
          <a:noFill/>
        </p:spPr>
        <p:txBody>
          <a:bodyPr wrap="none" rtlCol="0">
            <a:spAutoFit/>
          </a:bodyPr>
          <a:lstStyle/>
          <a:p>
            <a:r>
              <a:rPr lang="en-US" dirty="0" smtClean="0">
                <a:latin typeface="Segoe Condensed"/>
                <a:cs typeface="Segoe Condensed"/>
              </a:rPr>
              <a:t>1 turker</a:t>
            </a:r>
          </a:p>
        </p:txBody>
      </p:sp>
      <p:sp>
        <p:nvSpPr>
          <p:cNvPr id="121" name="TextBox 120"/>
          <p:cNvSpPr txBox="1"/>
          <p:nvPr/>
        </p:nvSpPr>
        <p:spPr>
          <a:xfrm>
            <a:off x="3060306" y="5393546"/>
            <a:ext cx="897564" cy="369332"/>
          </a:xfrm>
          <a:prstGeom prst="rect">
            <a:avLst/>
          </a:prstGeom>
          <a:noFill/>
        </p:spPr>
        <p:txBody>
          <a:bodyPr wrap="none" rtlCol="0">
            <a:spAutoFit/>
          </a:bodyPr>
          <a:lstStyle/>
          <a:p>
            <a:r>
              <a:rPr lang="en-US" dirty="0">
                <a:latin typeface="Segoe Condensed"/>
                <a:cs typeface="Segoe Condensed"/>
              </a:rPr>
              <a:t>3</a:t>
            </a:r>
            <a:r>
              <a:rPr lang="en-US" dirty="0" smtClean="0">
                <a:latin typeface="Segoe Condensed"/>
                <a:cs typeface="Segoe Condensed"/>
              </a:rPr>
              <a:t> turkers</a:t>
            </a:r>
          </a:p>
        </p:txBody>
      </p:sp>
      <p:sp>
        <p:nvSpPr>
          <p:cNvPr id="122" name="TextBox 121"/>
          <p:cNvSpPr txBox="1"/>
          <p:nvPr/>
        </p:nvSpPr>
        <p:spPr>
          <a:xfrm>
            <a:off x="4637390" y="5393546"/>
            <a:ext cx="897564" cy="369332"/>
          </a:xfrm>
          <a:prstGeom prst="rect">
            <a:avLst/>
          </a:prstGeom>
          <a:noFill/>
        </p:spPr>
        <p:txBody>
          <a:bodyPr wrap="none" rtlCol="0">
            <a:spAutoFit/>
          </a:bodyPr>
          <a:lstStyle/>
          <a:p>
            <a:r>
              <a:rPr lang="en-US" dirty="0" smtClean="0">
                <a:latin typeface="Segoe Condensed"/>
                <a:cs typeface="Segoe Condensed"/>
              </a:rPr>
              <a:t>5 turkers</a:t>
            </a:r>
          </a:p>
        </p:txBody>
      </p:sp>
      <p:sp>
        <p:nvSpPr>
          <p:cNvPr id="123" name="TextBox 122"/>
          <p:cNvSpPr txBox="1"/>
          <p:nvPr/>
        </p:nvSpPr>
        <p:spPr>
          <a:xfrm>
            <a:off x="6226424" y="5393546"/>
            <a:ext cx="897564" cy="369332"/>
          </a:xfrm>
          <a:prstGeom prst="rect">
            <a:avLst/>
          </a:prstGeom>
          <a:noFill/>
        </p:spPr>
        <p:txBody>
          <a:bodyPr wrap="none" rtlCol="0">
            <a:spAutoFit/>
          </a:bodyPr>
          <a:lstStyle/>
          <a:p>
            <a:r>
              <a:rPr lang="en-US" dirty="0" smtClean="0">
                <a:latin typeface="Segoe Condensed"/>
                <a:cs typeface="Segoe Condensed"/>
              </a:rPr>
              <a:t>7 turkers</a:t>
            </a:r>
          </a:p>
        </p:txBody>
      </p:sp>
      <p:sp>
        <p:nvSpPr>
          <p:cNvPr id="124" name="TextBox 123"/>
          <p:cNvSpPr txBox="1"/>
          <p:nvPr/>
        </p:nvSpPr>
        <p:spPr>
          <a:xfrm>
            <a:off x="7742906" y="5393546"/>
            <a:ext cx="897564" cy="369332"/>
          </a:xfrm>
          <a:prstGeom prst="rect">
            <a:avLst/>
          </a:prstGeom>
          <a:noFill/>
        </p:spPr>
        <p:txBody>
          <a:bodyPr wrap="none" rtlCol="0">
            <a:spAutoFit/>
          </a:bodyPr>
          <a:lstStyle/>
          <a:p>
            <a:r>
              <a:rPr lang="en-US" dirty="0">
                <a:latin typeface="Segoe Condensed"/>
                <a:cs typeface="Segoe Condensed"/>
              </a:rPr>
              <a:t>9</a:t>
            </a:r>
            <a:r>
              <a:rPr lang="en-US" dirty="0" smtClean="0">
                <a:latin typeface="Segoe Condensed"/>
                <a:cs typeface="Segoe Condensed"/>
              </a:rPr>
              <a:t> turkers</a:t>
            </a:r>
          </a:p>
        </p:txBody>
      </p:sp>
    </p:spTree>
    <p:extLst>
      <p:ext uri="{BB962C8B-B14F-4D97-AF65-F5344CB8AC3E}">
        <p14:creationId xmlns:p14="http://schemas.microsoft.com/office/powerpoint/2010/main" val="3896884463"/>
      </p:ext>
    </p:extLst>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ext uri="{D42A27DB-BD31-4B8C-83A1-F6EECF244321}">
                <p14:modId xmlns:p14="http://schemas.microsoft.com/office/powerpoint/2010/main" val="2905155422"/>
              </p:ext>
            </p:extLst>
          </p:nvPr>
        </p:nvGraphicFramePr>
        <p:xfrm>
          <a:off x="0" y="243180"/>
          <a:ext cx="9144000" cy="5545197"/>
        </p:xfrm>
        <a:graphic>
          <a:graphicData uri="http://schemas.openxmlformats.org/drawingml/2006/chart">
            <c:chart xmlns:c="http://schemas.openxmlformats.org/drawingml/2006/chart" xmlns:r="http://schemas.openxmlformats.org/officeDocument/2006/relationships" r:id="rId3"/>
          </a:graphicData>
        </a:graphic>
      </p:graphicFrame>
      <p:sp>
        <p:nvSpPr>
          <p:cNvPr id="42" name="TextBox 41"/>
          <p:cNvSpPr txBox="1"/>
          <p:nvPr/>
        </p:nvSpPr>
        <p:spPr>
          <a:xfrm>
            <a:off x="1195437" y="475532"/>
            <a:ext cx="6495624" cy="769441"/>
          </a:xfrm>
          <a:prstGeom prst="rect">
            <a:avLst/>
          </a:prstGeom>
          <a:noFill/>
        </p:spPr>
        <p:txBody>
          <a:bodyPr wrap="square" rtlCol="0">
            <a:spAutoFit/>
          </a:bodyPr>
          <a:lstStyle/>
          <a:p>
            <a:r>
              <a:rPr lang="en-US" sz="4400" dirty="0" smtClean="0">
                <a:solidFill>
                  <a:srgbClr val="595959"/>
                </a:solidFill>
                <a:latin typeface="Segoe UI Light"/>
                <a:cs typeface="Segoe UI Light"/>
              </a:rPr>
              <a:t>Image Level Accuracy</a:t>
            </a:r>
          </a:p>
        </p:txBody>
      </p:sp>
      <p:grpSp>
        <p:nvGrpSpPr>
          <p:cNvPr id="16" name="Group 15"/>
          <p:cNvGrpSpPr/>
          <p:nvPr/>
        </p:nvGrpSpPr>
        <p:grpSpPr>
          <a:xfrm>
            <a:off x="5900245" y="4207982"/>
            <a:ext cx="2908689" cy="912299"/>
            <a:chOff x="6090061" y="2445305"/>
            <a:chExt cx="2908689" cy="912299"/>
          </a:xfrm>
        </p:grpSpPr>
        <p:sp>
          <p:nvSpPr>
            <p:cNvPr id="37" name="Rectangle 36"/>
            <p:cNvSpPr/>
            <p:nvPr/>
          </p:nvSpPr>
          <p:spPr>
            <a:xfrm>
              <a:off x="6090061" y="2445305"/>
              <a:ext cx="2908689" cy="912299"/>
            </a:xfrm>
            <a:prstGeom prst="rect">
              <a:avLst/>
            </a:prstGeom>
            <a:solidFill>
              <a:schemeClr val="bg1"/>
            </a:solidFill>
            <a:ln>
              <a:solidFill>
                <a:schemeClr val="tx1">
                  <a:lumMod val="50000"/>
                  <a:lumOff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050" dirty="0" smtClean="0">
                <a:latin typeface="Segoe UI Light"/>
                <a:cs typeface="Segoe UI Light"/>
              </a:endParaRPr>
            </a:p>
          </p:txBody>
        </p:sp>
        <p:sp>
          <p:nvSpPr>
            <p:cNvPr id="40" name="Rectangle 39"/>
            <p:cNvSpPr/>
            <p:nvPr/>
          </p:nvSpPr>
          <p:spPr>
            <a:xfrm>
              <a:off x="6150789" y="2566895"/>
              <a:ext cx="188114" cy="578967"/>
            </a:xfrm>
            <a:prstGeom prst="rect">
              <a:avLst/>
            </a:prstGeom>
            <a:solidFill>
              <a:srgbClr val="CC0797"/>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050" dirty="0" smtClean="0">
                <a:latin typeface="Segoe UI Light"/>
                <a:cs typeface="Segoe UI Light"/>
              </a:endParaRPr>
            </a:p>
          </p:txBody>
        </p:sp>
        <p:sp>
          <p:nvSpPr>
            <p:cNvPr id="43" name="TextBox 42"/>
            <p:cNvSpPr txBox="1"/>
            <p:nvPr/>
          </p:nvSpPr>
          <p:spPr>
            <a:xfrm>
              <a:off x="6353168" y="2506063"/>
              <a:ext cx="1209210" cy="707886"/>
            </a:xfrm>
            <a:prstGeom prst="rect">
              <a:avLst/>
            </a:prstGeom>
            <a:noFill/>
          </p:spPr>
          <p:txBody>
            <a:bodyPr wrap="none" rtlCol="0">
              <a:spAutoFit/>
            </a:bodyPr>
            <a:lstStyle/>
            <a:p>
              <a:r>
                <a:rPr lang="en-US" sz="2000" dirty="0" smtClean="0">
                  <a:latin typeface="Segoe UI Light"/>
                  <a:cs typeface="Segoe UI Light"/>
                </a:rPr>
                <a:t>Multiclass </a:t>
              </a:r>
              <a:br>
                <a:rPr lang="en-US" sz="2000" dirty="0" smtClean="0">
                  <a:latin typeface="Segoe UI Light"/>
                  <a:cs typeface="Segoe UI Light"/>
                </a:rPr>
              </a:br>
              <a:r>
                <a:rPr lang="en-US" sz="2000" dirty="0" smtClean="0">
                  <a:latin typeface="Segoe UI Light"/>
                  <a:cs typeface="Segoe UI Light"/>
                </a:rPr>
                <a:t>Accuracy</a:t>
              </a:r>
            </a:p>
          </p:txBody>
        </p:sp>
        <p:grpSp>
          <p:nvGrpSpPr>
            <p:cNvPr id="44" name="Group 43"/>
            <p:cNvGrpSpPr/>
            <p:nvPr/>
          </p:nvGrpSpPr>
          <p:grpSpPr>
            <a:xfrm>
              <a:off x="7617335" y="2520903"/>
              <a:ext cx="1111449" cy="710451"/>
              <a:chOff x="3777710" y="168720"/>
              <a:chExt cx="1775924" cy="1135189"/>
            </a:xfrm>
          </p:grpSpPr>
          <p:grpSp>
            <p:nvGrpSpPr>
              <p:cNvPr id="45" name="Group 44"/>
              <p:cNvGrpSpPr/>
              <p:nvPr/>
            </p:nvGrpSpPr>
            <p:grpSpPr>
              <a:xfrm>
                <a:off x="4267749" y="211105"/>
                <a:ext cx="1285885" cy="1088081"/>
                <a:chOff x="13577120" y="154779"/>
                <a:chExt cx="2042090" cy="1446989"/>
              </a:xfrm>
            </p:grpSpPr>
            <p:sp>
              <p:nvSpPr>
                <p:cNvPr id="47" name="Rectangle 46"/>
                <p:cNvSpPr/>
                <p:nvPr/>
              </p:nvSpPr>
              <p:spPr>
                <a:xfrm>
                  <a:off x="13577126" y="154779"/>
                  <a:ext cx="2042084" cy="365671"/>
                </a:xfrm>
                <a:prstGeom prst="rect">
                  <a:avLst/>
                </a:prstGeom>
                <a:solidFill>
                  <a:srgbClr val="113F8C"/>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700" dirty="0" smtClean="0">
                      <a:solidFill>
                        <a:prstClr val="white"/>
                      </a:solidFill>
                      <a:latin typeface="Segoe Condensed"/>
                      <a:cs typeface="Segoe Condensed"/>
                    </a:rPr>
                    <a:t>Object in Path</a:t>
                  </a:r>
                </a:p>
              </p:txBody>
            </p:sp>
            <p:sp>
              <p:nvSpPr>
                <p:cNvPr id="48" name="Rectangle 47"/>
                <p:cNvSpPr/>
                <p:nvPr/>
              </p:nvSpPr>
              <p:spPr>
                <a:xfrm>
                  <a:off x="13577123" y="520453"/>
                  <a:ext cx="2042076" cy="364728"/>
                </a:xfrm>
                <a:prstGeom prst="rect">
                  <a:avLst/>
                </a:prstGeom>
                <a:solidFill>
                  <a:srgbClr val="00A9E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700" dirty="0" smtClean="0">
                      <a:solidFill>
                        <a:prstClr val="white"/>
                      </a:solidFill>
                      <a:latin typeface="Segoe Condensed"/>
                      <a:cs typeface="Segoe Condensed"/>
                    </a:rPr>
                    <a:t>Curb Ramp Missing</a:t>
                  </a:r>
                </a:p>
              </p:txBody>
            </p:sp>
            <p:sp>
              <p:nvSpPr>
                <p:cNvPr id="49" name="Rectangle 48"/>
                <p:cNvSpPr/>
                <p:nvPr/>
              </p:nvSpPr>
              <p:spPr>
                <a:xfrm>
                  <a:off x="13577128" y="872308"/>
                  <a:ext cx="2042072" cy="364728"/>
                </a:xfrm>
                <a:prstGeom prst="rect">
                  <a:avLst/>
                </a:prstGeom>
                <a:solidFill>
                  <a:srgbClr val="74A9CF"/>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700" dirty="0" smtClean="0">
                      <a:solidFill>
                        <a:prstClr val="white"/>
                      </a:solidFill>
                      <a:latin typeface="Segoe Condensed"/>
                      <a:cs typeface="Segoe Condensed"/>
                    </a:rPr>
                    <a:t>Sidewalk Ending</a:t>
                  </a:r>
                </a:p>
              </p:txBody>
            </p:sp>
            <p:sp>
              <p:nvSpPr>
                <p:cNvPr id="50" name="Rectangle 49"/>
                <p:cNvSpPr/>
                <p:nvPr/>
              </p:nvSpPr>
              <p:spPr>
                <a:xfrm>
                  <a:off x="13577120" y="1237040"/>
                  <a:ext cx="2042071" cy="364728"/>
                </a:xfrm>
                <a:prstGeom prst="rect">
                  <a:avLst/>
                </a:prstGeom>
                <a:solidFill>
                  <a:srgbClr val="BDC9E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sz="700" dirty="0" smtClean="0">
                      <a:solidFill>
                        <a:prstClr val="black">
                          <a:lumMod val="85000"/>
                          <a:lumOff val="15000"/>
                        </a:prstClr>
                      </a:solidFill>
                      <a:latin typeface="Segoe Condensed"/>
                      <a:cs typeface="Segoe Condensed"/>
                    </a:rPr>
                    <a:t>Surface Problem</a:t>
                  </a:r>
                </a:p>
              </p:txBody>
            </p:sp>
          </p:grpSp>
          <p:sp>
            <p:nvSpPr>
              <p:cNvPr id="46" name="TextBox 45"/>
              <p:cNvSpPr txBox="1"/>
              <p:nvPr/>
            </p:nvSpPr>
            <p:spPr>
              <a:xfrm rot="16200000">
                <a:off x="3431416" y="515014"/>
                <a:ext cx="1135189" cy="442602"/>
              </a:xfrm>
              <a:prstGeom prst="rect">
                <a:avLst/>
              </a:prstGeom>
              <a:noFill/>
            </p:spPr>
            <p:txBody>
              <a:bodyPr wrap="none" rtlCol="0">
                <a:spAutoFit/>
              </a:bodyPr>
              <a:lstStyle/>
              <a:p>
                <a:r>
                  <a:rPr lang="en-US" sz="1200" dirty="0" smtClean="0">
                    <a:latin typeface="Segoe UI Light"/>
                    <a:cs typeface="Segoe UI Light"/>
                  </a:rPr>
                  <a:t>4 Labels</a:t>
                </a:r>
              </a:p>
            </p:txBody>
          </p:sp>
        </p:grpSp>
        <p:cxnSp>
          <p:nvCxnSpPr>
            <p:cNvPr id="15" name="Straight Connector 14"/>
            <p:cNvCxnSpPr/>
            <p:nvPr/>
          </p:nvCxnSpPr>
          <p:spPr>
            <a:xfrm flipV="1">
              <a:off x="7571219" y="2566895"/>
              <a:ext cx="0" cy="578967"/>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grpSp>
      <p:sp>
        <p:nvSpPr>
          <p:cNvPr id="36" name="TextBox 35"/>
          <p:cNvSpPr txBox="1"/>
          <p:nvPr/>
        </p:nvSpPr>
        <p:spPr>
          <a:xfrm>
            <a:off x="10525565" y="3877362"/>
            <a:ext cx="184666" cy="369332"/>
          </a:xfrm>
          <a:prstGeom prst="rect">
            <a:avLst/>
          </a:prstGeom>
          <a:noFill/>
        </p:spPr>
        <p:txBody>
          <a:bodyPr wrap="none" rtlCol="0">
            <a:spAutoFit/>
          </a:bodyPr>
          <a:lstStyle/>
          <a:p>
            <a:endParaRPr lang="en-US" dirty="0" err="1" smtClean="0">
              <a:latin typeface="Segoe UI Light"/>
              <a:cs typeface="Segoe UI Light"/>
            </a:endParaRPr>
          </a:p>
        </p:txBody>
      </p:sp>
      <p:cxnSp>
        <p:nvCxnSpPr>
          <p:cNvPr id="17" name="Straight Arrow Connector 16"/>
          <p:cNvCxnSpPr/>
          <p:nvPr/>
        </p:nvCxnSpPr>
        <p:spPr>
          <a:xfrm>
            <a:off x="4939602" y="1932803"/>
            <a:ext cx="3004475" cy="13806"/>
          </a:xfrm>
          <a:prstGeom prst="straightConnector1">
            <a:avLst/>
          </a:prstGeom>
          <a:ln w="101600" cmpd="sng">
            <a:solidFill>
              <a:srgbClr val="F79646"/>
            </a:solidFill>
            <a:tailEnd type="arrow"/>
          </a:ln>
          <a:effectLst/>
        </p:spPr>
        <p:style>
          <a:lnRef idx="2">
            <a:schemeClr val="accent1"/>
          </a:lnRef>
          <a:fillRef idx="0">
            <a:schemeClr val="accent1"/>
          </a:fillRef>
          <a:effectRef idx="1">
            <a:schemeClr val="accent1"/>
          </a:effectRef>
          <a:fontRef idx="minor">
            <a:schemeClr val="tx1"/>
          </a:fontRef>
        </p:style>
      </p:cxnSp>
      <p:sp>
        <p:nvSpPr>
          <p:cNvPr id="18" name="Rectangle 17"/>
          <p:cNvSpPr/>
          <p:nvPr/>
        </p:nvSpPr>
        <p:spPr>
          <a:xfrm>
            <a:off x="4205311" y="2264142"/>
            <a:ext cx="2305413" cy="855955"/>
          </a:xfrm>
          <a:prstGeom prst="rect">
            <a:avLst/>
          </a:prstGeom>
          <a:solidFill>
            <a:srgbClr val="FFFFFF"/>
          </a:solidFill>
          <a:ln>
            <a:solidFill>
              <a:schemeClr val="bg1">
                <a:lumMod val="65000"/>
              </a:schemeClr>
            </a:solid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dirty="0" smtClean="0">
                <a:solidFill>
                  <a:schemeClr val="tx1"/>
                </a:solidFill>
                <a:latin typeface="Segoe UI Light"/>
                <a:cs typeface="Segoe UI Light"/>
              </a:rPr>
              <a:t>Accuracy saturates after 5 turkers</a:t>
            </a:r>
          </a:p>
        </p:txBody>
      </p:sp>
      <p:pic>
        <p:nvPicPr>
          <p:cNvPr id="51" name="Picture 50"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16368" y="5925266"/>
            <a:ext cx="418416" cy="418416"/>
          </a:xfrm>
          <a:prstGeom prst="rect">
            <a:avLst/>
          </a:prstGeom>
        </p:spPr>
      </p:pic>
      <p:grpSp>
        <p:nvGrpSpPr>
          <p:cNvPr id="52" name="Group 51"/>
          <p:cNvGrpSpPr/>
          <p:nvPr/>
        </p:nvGrpSpPr>
        <p:grpSpPr>
          <a:xfrm>
            <a:off x="3210124" y="5849066"/>
            <a:ext cx="627624" cy="570816"/>
            <a:chOff x="3238992" y="5788378"/>
            <a:chExt cx="627624" cy="570816"/>
          </a:xfrm>
        </p:grpSpPr>
        <p:pic>
          <p:nvPicPr>
            <p:cNvPr id="54" name="Picture 53"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36336" y="5788378"/>
              <a:ext cx="418416" cy="418416"/>
            </a:xfrm>
            <a:prstGeom prst="rect">
              <a:avLst/>
            </a:prstGeom>
          </p:spPr>
        </p:pic>
        <p:pic>
          <p:nvPicPr>
            <p:cNvPr id="55" name="Picture 54"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48200" y="5940778"/>
              <a:ext cx="418416" cy="418416"/>
            </a:xfrm>
            <a:prstGeom prst="rect">
              <a:avLst/>
            </a:prstGeom>
          </p:spPr>
        </p:pic>
        <p:pic>
          <p:nvPicPr>
            <p:cNvPr id="56" name="Picture 55"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38992" y="5940778"/>
              <a:ext cx="418416" cy="418416"/>
            </a:xfrm>
            <a:prstGeom prst="rect">
              <a:avLst/>
            </a:prstGeom>
          </p:spPr>
        </p:pic>
      </p:grpSp>
      <p:grpSp>
        <p:nvGrpSpPr>
          <p:cNvPr id="57" name="Group 56"/>
          <p:cNvGrpSpPr/>
          <p:nvPr/>
        </p:nvGrpSpPr>
        <p:grpSpPr>
          <a:xfrm>
            <a:off x="4654800" y="5844206"/>
            <a:ext cx="834072" cy="580536"/>
            <a:chOff x="4684738" y="5848576"/>
            <a:chExt cx="834072" cy="580536"/>
          </a:xfrm>
        </p:grpSpPr>
        <p:pic>
          <p:nvPicPr>
            <p:cNvPr id="58" name="Picture 57"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82082" y="5848576"/>
              <a:ext cx="418416" cy="418416"/>
            </a:xfrm>
            <a:prstGeom prst="rect">
              <a:avLst/>
            </a:prstGeom>
          </p:spPr>
        </p:pic>
        <p:pic>
          <p:nvPicPr>
            <p:cNvPr id="59" name="Picture 58"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92566" y="6010696"/>
              <a:ext cx="418416" cy="418416"/>
            </a:xfrm>
            <a:prstGeom prst="rect">
              <a:avLst/>
            </a:prstGeom>
          </p:spPr>
        </p:pic>
        <p:pic>
          <p:nvPicPr>
            <p:cNvPr id="60" name="Picture 59"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84738" y="6010696"/>
              <a:ext cx="418416" cy="418416"/>
            </a:xfrm>
            <a:prstGeom prst="rect">
              <a:avLst/>
            </a:prstGeom>
          </p:spPr>
        </p:pic>
        <p:pic>
          <p:nvPicPr>
            <p:cNvPr id="61" name="Picture 60"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88530" y="5848576"/>
              <a:ext cx="418416" cy="418416"/>
            </a:xfrm>
            <a:prstGeom prst="rect">
              <a:avLst/>
            </a:prstGeom>
          </p:spPr>
        </p:pic>
        <p:pic>
          <p:nvPicPr>
            <p:cNvPr id="62" name="Picture 61"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00394" y="6010696"/>
              <a:ext cx="418416" cy="418416"/>
            </a:xfrm>
            <a:prstGeom prst="rect">
              <a:avLst/>
            </a:prstGeom>
          </p:spPr>
        </p:pic>
      </p:grpSp>
      <p:grpSp>
        <p:nvGrpSpPr>
          <p:cNvPr id="63" name="Group 62"/>
          <p:cNvGrpSpPr/>
          <p:nvPr/>
        </p:nvGrpSpPr>
        <p:grpSpPr>
          <a:xfrm>
            <a:off x="6156969" y="5844206"/>
            <a:ext cx="1033536" cy="580536"/>
            <a:chOff x="6114213" y="6093178"/>
            <a:chExt cx="1033536" cy="580536"/>
          </a:xfrm>
        </p:grpSpPr>
        <p:pic>
          <p:nvPicPr>
            <p:cNvPr id="64" name="Picture 63"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4533" y="6093178"/>
              <a:ext cx="418416" cy="418416"/>
            </a:xfrm>
            <a:prstGeom prst="rect">
              <a:avLst/>
            </a:prstGeom>
          </p:spPr>
        </p:pic>
        <p:pic>
          <p:nvPicPr>
            <p:cNvPr id="65" name="Picture 64"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5325" y="6093178"/>
              <a:ext cx="418416" cy="418416"/>
            </a:xfrm>
            <a:prstGeom prst="rect">
              <a:avLst/>
            </a:prstGeom>
          </p:spPr>
        </p:pic>
        <p:pic>
          <p:nvPicPr>
            <p:cNvPr id="66" name="Picture 65"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4213" y="6255298"/>
              <a:ext cx="418416" cy="418416"/>
            </a:xfrm>
            <a:prstGeom prst="rect">
              <a:avLst/>
            </a:prstGeom>
          </p:spPr>
        </p:pic>
        <p:pic>
          <p:nvPicPr>
            <p:cNvPr id="67" name="Picture 66"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30981" y="6093178"/>
              <a:ext cx="418416" cy="418416"/>
            </a:xfrm>
            <a:prstGeom prst="rect">
              <a:avLst/>
            </a:prstGeom>
          </p:spPr>
        </p:pic>
        <p:pic>
          <p:nvPicPr>
            <p:cNvPr id="68" name="Picture 67"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24293" y="6255298"/>
              <a:ext cx="418416" cy="418416"/>
            </a:xfrm>
            <a:prstGeom prst="rect">
              <a:avLst/>
            </a:prstGeom>
          </p:spPr>
        </p:pic>
        <p:pic>
          <p:nvPicPr>
            <p:cNvPr id="69" name="Picture 68"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19253" y="6255298"/>
              <a:ext cx="418416" cy="418416"/>
            </a:xfrm>
            <a:prstGeom prst="rect">
              <a:avLst/>
            </a:prstGeom>
          </p:spPr>
        </p:pic>
        <p:pic>
          <p:nvPicPr>
            <p:cNvPr id="70" name="Picture 69"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29333" y="6255298"/>
              <a:ext cx="418416" cy="418416"/>
            </a:xfrm>
            <a:prstGeom prst="rect">
              <a:avLst/>
            </a:prstGeom>
          </p:spPr>
        </p:pic>
      </p:grpSp>
      <p:grpSp>
        <p:nvGrpSpPr>
          <p:cNvPr id="71" name="Group 70"/>
          <p:cNvGrpSpPr/>
          <p:nvPr/>
        </p:nvGrpSpPr>
        <p:grpSpPr>
          <a:xfrm>
            <a:off x="7731597" y="5779011"/>
            <a:ext cx="1033536" cy="710926"/>
            <a:chOff x="7614007" y="5810388"/>
            <a:chExt cx="1033536" cy="710926"/>
          </a:xfrm>
        </p:grpSpPr>
        <p:pic>
          <p:nvPicPr>
            <p:cNvPr id="72" name="Picture 71"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24327" y="5940778"/>
              <a:ext cx="418416" cy="418416"/>
            </a:xfrm>
            <a:prstGeom prst="rect">
              <a:avLst/>
            </a:prstGeom>
          </p:spPr>
        </p:pic>
        <p:pic>
          <p:nvPicPr>
            <p:cNvPr id="73" name="Picture 72"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15119" y="5940778"/>
              <a:ext cx="418416" cy="418416"/>
            </a:xfrm>
            <a:prstGeom prst="rect">
              <a:avLst/>
            </a:prstGeom>
          </p:spPr>
        </p:pic>
        <p:pic>
          <p:nvPicPr>
            <p:cNvPr id="74" name="Picture 73"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14007" y="6102898"/>
              <a:ext cx="418416" cy="418416"/>
            </a:xfrm>
            <a:prstGeom prst="rect">
              <a:avLst/>
            </a:prstGeom>
          </p:spPr>
        </p:pic>
        <p:pic>
          <p:nvPicPr>
            <p:cNvPr id="75" name="Picture 74"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30775" y="5940778"/>
              <a:ext cx="418416" cy="418416"/>
            </a:xfrm>
            <a:prstGeom prst="rect">
              <a:avLst/>
            </a:prstGeom>
          </p:spPr>
        </p:pic>
        <p:pic>
          <p:nvPicPr>
            <p:cNvPr id="76" name="Picture 75"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24087" y="6102898"/>
              <a:ext cx="418416" cy="418416"/>
            </a:xfrm>
            <a:prstGeom prst="rect">
              <a:avLst/>
            </a:prstGeom>
          </p:spPr>
        </p:pic>
        <p:pic>
          <p:nvPicPr>
            <p:cNvPr id="77" name="Picture 76"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19047" y="6102898"/>
              <a:ext cx="418416" cy="418416"/>
            </a:xfrm>
            <a:prstGeom prst="rect">
              <a:avLst/>
            </a:prstGeom>
          </p:spPr>
        </p:pic>
        <p:pic>
          <p:nvPicPr>
            <p:cNvPr id="78" name="Picture 77"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9127" y="6102898"/>
              <a:ext cx="418416" cy="418416"/>
            </a:xfrm>
            <a:prstGeom prst="rect">
              <a:avLst/>
            </a:prstGeom>
          </p:spPr>
        </p:pic>
        <p:pic>
          <p:nvPicPr>
            <p:cNvPr id="79" name="Picture 78"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22183" y="5810388"/>
              <a:ext cx="418416" cy="418416"/>
            </a:xfrm>
            <a:prstGeom prst="rect">
              <a:avLst/>
            </a:prstGeom>
          </p:spPr>
        </p:pic>
        <p:pic>
          <p:nvPicPr>
            <p:cNvPr id="80" name="Picture 79" descr="Ma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26487" y="5810388"/>
              <a:ext cx="418416" cy="418416"/>
            </a:xfrm>
            <a:prstGeom prst="rect">
              <a:avLst/>
            </a:prstGeom>
          </p:spPr>
        </p:pic>
      </p:grpSp>
      <p:sp>
        <p:nvSpPr>
          <p:cNvPr id="86" name="TextBox 85"/>
          <p:cNvSpPr txBox="1"/>
          <p:nvPr/>
        </p:nvSpPr>
        <p:spPr>
          <a:xfrm>
            <a:off x="1511293" y="5393546"/>
            <a:ext cx="818553" cy="369332"/>
          </a:xfrm>
          <a:prstGeom prst="rect">
            <a:avLst/>
          </a:prstGeom>
          <a:noFill/>
        </p:spPr>
        <p:txBody>
          <a:bodyPr wrap="none" rtlCol="0">
            <a:spAutoFit/>
          </a:bodyPr>
          <a:lstStyle/>
          <a:p>
            <a:r>
              <a:rPr lang="en-US" dirty="0" smtClean="0">
                <a:latin typeface="Segoe Condensed"/>
                <a:cs typeface="Segoe Condensed"/>
              </a:rPr>
              <a:t>1 turker</a:t>
            </a:r>
          </a:p>
        </p:txBody>
      </p:sp>
      <p:sp>
        <p:nvSpPr>
          <p:cNvPr id="87" name="TextBox 86"/>
          <p:cNvSpPr txBox="1"/>
          <p:nvPr/>
        </p:nvSpPr>
        <p:spPr>
          <a:xfrm>
            <a:off x="3060306" y="5393546"/>
            <a:ext cx="897564" cy="369332"/>
          </a:xfrm>
          <a:prstGeom prst="rect">
            <a:avLst/>
          </a:prstGeom>
          <a:noFill/>
        </p:spPr>
        <p:txBody>
          <a:bodyPr wrap="none" rtlCol="0">
            <a:spAutoFit/>
          </a:bodyPr>
          <a:lstStyle/>
          <a:p>
            <a:r>
              <a:rPr lang="en-US" dirty="0">
                <a:latin typeface="Segoe Condensed"/>
                <a:cs typeface="Segoe Condensed"/>
              </a:rPr>
              <a:t>3</a:t>
            </a:r>
            <a:r>
              <a:rPr lang="en-US" dirty="0" smtClean="0">
                <a:latin typeface="Segoe Condensed"/>
                <a:cs typeface="Segoe Condensed"/>
              </a:rPr>
              <a:t> turkers</a:t>
            </a:r>
          </a:p>
        </p:txBody>
      </p:sp>
      <p:sp>
        <p:nvSpPr>
          <p:cNvPr id="88" name="TextBox 87"/>
          <p:cNvSpPr txBox="1"/>
          <p:nvPr/>
        </p:nvSpPr>
        <p:spPr>
          <a:xfrm>
            <a:off x="4637390" y="5393546"/>
            <a:ext cx="897564" cy="369332"/>
          </a:xfrm>
          <a:prstGeom prst="rect">
            <a:avLst/>
          </a:prstGeom>
          <a:noFill/>
        </p:spPr>
        <p:txBody>
          <a:bodyPr wrap="none" rtlCol="0">
            <a:spAutoFit/>
          </a:bodyPr>
          <a:lstStyle/>
          <a:p>
            <a:r>
              <a:rPr lang="en-US" dirty="0" smtClean="0">
                <a:latin typeface="Segoe Condensed"/>
                <a:cs typeface="Segoe Condensed"/>
              </a:rPr>
              <a:t>5 turkers</a:t>
            </a:r>
          </a:p>
        </p:txBody>
      </p:sp>
      <p:sp>
        <p:nvSpPr>
          <p:cNvPr id="89" name="TextBox 88"/>
          <p:cNvSpPr txBox="1"/>
          <p:nvPr/>
        </p:nvSpPr>
        <p:spPr>
          <a:xfrm>
            <a:off x="6226424" y="5393546"/>
            <a:ext cx="897564" cy="369332"/>
          </a:xfrm>
          <a:prstGeom prst="rect">
            <a:avLst/>
          </a:prstGeom>
          <a:noFill/>
        </p:spPr>
        <p:txBody>
          <a:bodyPr wrap="none" rtlCol="0">
            <a:spAutoFit/>
          </a:bodyPr>
          <a:lstStyle/>
          <a:p>
            <a:r>
              <a:rPr lang="en-US" dirty="0" smtClean="0">
                <a:latin typeface="Segoe Condensed"/>
                <a:cs typeface="Segoe Condensed"/>
              </a:rPr>
              <a:t>7 turkers</a:t>
            </a:r>
          </a:p>
        </p:txBody>
      </p:sp>
      <p:sp>
        <p:nvSpPr>
          <p:cNvPr id="90" name="TextBox 89"/>
          <p:cNvSpPr txBox="1"/>
          <p:nvPr/>
        </p:nvSpPr>
        <p:spPr>
          <a:xfrm>
            <a:off x="7742906" y="5393546"/>
            <a:ext cx="897564" cy="369332"/>
          </a:xfrm>
          <a:prstGeom prst="rect">
            <a:avLst/>
          </a:prstGeom>
          <a:noFill/>
        </p:spPr>
        <p:txBody>
          <a:bodyPr wrap="none" rtlCol="0">
            <a:spAutoFit/>
          </a:bodyPr>
          <a:lstStyle/>
          <a:p>
            <a:r>
              <a:rPr lang="en-US" dirty="0">
                <a:latin typeface="Segoe Condensed"/>
                <a:cs typeface="Segoe Condensed"/>
              </a:rPr>
              <a:t>9</a:t>
            </a:r>
            <a:r>
              <a:rPr lang="en-US" dirty="0" smtClean="0">
                <a:latin typeface="Segoe Condensed"/>
                <a:cs typeface="Segoe Condensed"/>
              </a:rPr>
              <a:t> turkers</a:t>
            </a:r>
          </a:p>
        </p:txBody>
      </p:sp>
    </p:spTree>
    <p:extLst>
      <p:ext uri="{BB962C8B-B14F-4D97-AF65-F5344CB8AC3E}">
        <p14:creationId xmlns:p14="http://schemas.microsoft.com/office/powerpoint/2010/main" val="10411728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17"/>
                                        </p:tgtEl>
                                      </p:cBhvr>
                                    </p:animEffect>
                                    <p:set>
                                      <p:cBhvr>
                                        <p:cTn id="15" dur="1" fill="hold">
                                          <p:stCondLst>
                                            <p:cond delay="499"/>
                                          </p:stCondLst>
                                        </p:cTn>
                                        <p:tgtEl>
                                          <p:spTgt spid="17"/>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18"/>
                                        </p:tgtEl>
                                      </p:cBhvr>
                                    </p:animEffect>
                                    <p:set>
                                      <p:cBhvr>
                                        <p:cTn id="18"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0" y="0"/>
            <a:ext cx="9144000" cy="6858000"/>
            <a:chOff x="0" y="0"/>
            <a:chExt cx="9144000" cy="6858000"/>
          </a:xfrm>
        </p:grpSpPr>
        <p:pic>
          <p:nvPicPr>
            <p:cNvPr id="8" name="Picture 7" descr="New_Tab.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Rectangle 2"/>
            <p:cNvSpPr/>
            <p:nvPr/>
          </p:nvSpPr>
          <p:spPr>
            <a:xfrm>
              <a:off x="762000" y="141111"/>
              <a:ext cx="578556" cy="141111"/>
            </a:xfrm>
            <a:prstGeom prst="rect">
              <a:avLst/>
            </a:prstGeom>
            <a:solidFill>
              <a:srgbClr val="ECE6E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2" name="InterfaceOverview4_Trimmed.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6"/>
          <a:srcRect l="19136" t="13442" r="18827" b="9753"/>
          <a:stretch/>
        </p:blipFill>
        <p:spPr>
          <a:xfrm>
            <a:off x="0" y="862614"/>
            <a:ext cx="9176438" cy="6390497"/>
          </a:xfrm>
          <a:prstGeom prst="rect">
            <a:avLst/>
          </a:prstGeom>
          <a:ln>
            <a:noFill/>
          </a:ln>
        </p:spPr>
      </p:pic>
      <p:sp>
        <p:nvSpPr>
          <p:cNvPr id="9" name="TextBox 8"/>
          <p:cNvSpPr txBox="1"/>
          <p:nvPr/>
        </p:nvSpPr>
        <p:spPr>
          <a:xfrm>
            <a:off x="721838" y="113703"/>
            <a:ext cx="929405" cy="230832"/>
          </a:xfrm>
          <a:prstGeom prst="rect">
            <a:avLst/>
          </a:prstGeom>
          <a:noFill/>
        </p:spPr>
        <p:txBody>
          <a:bodyPr wrap="none" rtlCol="0">
            <a:spAutoFit/>
          </a:bodyPr>
          <a:lstStyle/>
          <a:p>
            <a:r>
              <a:rPr lang="en-US" sz="900" dirty="0" smtClean="0">
                <a:latin typeface="Segoe UI Light"/>
                <a:cs typeface="Segoe UI Light"/>
              </a:rPr>
              <a:t>ProjectSidewalk</a:t>
            </a:r>
            <a:endParaRPr lang="en-US" sz="900" dirty="0">
              <a:latin typeface="Segoe UI Light"/>
              <a:cs typeface="Segoe UI Light"/>
            </a:endParaRPr>
          </a:p>
        </p:txBody>
      </p:sp>
      <p:sp>
        <p:nvSpPr>
          <p:cNvPr id="11" name="Rectangle 10"/>
          <p:cNvSpPr/>
          <p:nvPr/>
        </p:nvSpPr>
        <p:spPr>
          <a:xfrm>
            <a:off x="-924767" y="814728"/>
            <a:ext cx="4219024" cy="733778"/>
          </a:xfrm>
          <a:prstGeom prst="rect">
            <a:avLst/>
          </a:prstGeom>
          <a:solidFill>
            <a:srgbClr val="000000">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lIns="182880" rIns="182880" rtlCol="0" anchor="ctr"/>
          <a:lstStyle/>
          <a:p>
            <a:pPr algn="r"/>
            <a:r>
              <a:rPr lang="en-US" sz="2800" dirty="0" smtClean="0">
                <a:latin typeface="Segoe UI Light"/>
                <a:cs typeface="Segoe UI Light"/>
              </a:rPr>
              <a:t>Labeling Interface</a:t>
            </a:r>
            <a:endParaRPr lang="en-US" sz="2800" dirty="0">
              <a:latin typeface="Segoe UI Light"/>
              <a:cs typeface="Segoe UI Light"/>
            </a:endParaRPr>
          </a:p>
        </p:txBody>
      </p:sp>
    </p:spTree>
    <p:extLst>
      <p:ext uri="{BB962C8B-B14F-4D97-AF65-F5344CB8AC3E}">
        <p14:creationId xmlns:p14="http://schemas.microsoft.com/office/powerpoint/2010/main" val="21516810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08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4167" y="1924722"/>
            <a:ext cx="7055666" cy="3008556"/>
          </a:xfrm>
        </p:spPr>
        <p:txBody>
          <a:bodyPr anchor="ctr">
            <a:normAutofit/>
          </a:bodyPr>
          <a:lstStyle/>
          <a:p>
            <a:pPr marL="0" indent="0" algn="ctr">
              <a:buNone/>
            </a:pPr>
            <a:r>
              <a:rPr lang="en-US" sz="2800" dirty="0" smtClean="0"/>
              <a:t>Future Work</a:t>
            </a:r>
            <a:endParaRPr lang="en-US" sz="2800" dirty="0"/>
          </a:p>
        </p:txBody>
      </p:sp>
    </p:spTree>
    <p:extLst>
      <p:ext uri="{BB962C8B-B14F-4D97-AF65-F5344CB8AC3E}">
        <p14:creationId xmlns:p14="http://schemas.microsoft.com/office/powerpoint/2010/main" val="816921332"/>
      </p:ext>
    </p:extLst>
  </p:cSld>
  <p:clrMapOvr>
    <a:masterClrMapping/>
  </p:clrMapOvr>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Picture 6" descr="09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199" y="239312"/>
            <a:ext cx="1828800" cy="1096226"/>
          </a:xfrm>
          <a:prstGeom prst="rect">
            <a:avLst/>
          </a:prstGeom>
        </p:spPr>
      </p:pic>
      <p:pic>
        <p:nvPicPr>
          <p:cNvPr id="8" name="Picture 7" descr="083.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59996" y="239835"/>
            <a:ext cx="1828800" cy="1095703"/>
          </a:xfrm>
          <a:prstGeom prst="rect">
            <a:avLst/>
          </a:prstGeom>
        </p:spPr>
      </p:pic>
      <p:pic>
        <p:nvPicPr>
          <p:cNvPr id="10" name="Picture 9" descr="089.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41581" y="239835"/>
            <a:ext cx="1828800" cy="1094131"/>
          </a:xfrm>
          <a:prstGeom prst="rect">
            <a:avLst/>
          </a:prstGeom>
        </p:spPr>
      </p:pic>
      <p:pic>
        <p:nvPicPr>
          <p:cNvPr id="11" name="Picture 10" descr="106.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7199" y="5408568"/>
            <a:ext cx="1828800" cy="1089386"/>
          </a:xfrm>
          <a:prstGeom prst="rect">
            <a:avLst/>
          </a:prstGeom>
        </p:spPr>
      </p:pic>
      <p:pic>
        <p:nvPicPr>
          <p:cNvPr id="12" name="Picture 11" descr="117.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59996" y="2824201"/>
            <a:ext cx="1828800" cy="1099911"/>
          </a:xfrm>
          <a:prstGeom prst="rect">
            <a:avLst/>
          </a:prstGeom>
        </p:spPr>
      </p:pic>
      <p:pic>
        <p:nvPicPr>
          <p:cNvPr id="13" name="Picture 12" descr="118.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67199" y="4117170"/>
            <a:ext cx="1828800" cy="1094131"/>
          </a:xfrm>
          <a:prstGeom prst="rect">
            <a:avLst/>
          </a:prstGeom>
        </p:spPr>
      </p:pic>
      <p:pic>
        <p:nvPicPr>
          <p:cNvPr id="14" name="Picture 13" descr="124.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87191" y="1532804"/>
            <a:ext cx="1828800" cy="1096755"/>
          </a:xfrm>
          <a:prstGeom prst="rect">
            <a:avLst/>
          </a:prstGeom>
        </p:spPr>
      </p:pic>
      <p:pic>
        <p:nvPicPr>
          <p:cNvPr id="15" name="Picture 14" descr="125.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67199" y="1532804"/>
            <a:ext cx="1828800" cy="1094131"/>
          </a:xfrm>
          <a:prstGeom prst="rect">
            <a:avLst/>
          </a:prstGeom>
        </p:spPr>
      </p:pic>
      <p:pic>
        <p:nvPicPr>
          <p:cNvPr id="16" name="Picture 15" descr="128.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614386" y="1532804"/>
            <a:ext cx="1828800" cy="1096233"/>
          </a:xfrm>
          <a:prstGeom prst="rect">
            <a:avLst/>
          </a:prstGeom>
        </p:spPr>
      </p:pic>
      <p:pic>
        <p:nvPicPr>
          <p:cNvPr id="17" name="Picture 16" descr="129.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541581" y="1532804"/>
            <a:ext cx="1828800" cy="1089386"/>
          </a:xfrm>
          <a:prstGeom prst="rect">
            <a:avLst/>
          </a:prstGeom>
        </p:spPr>
      </p:pic>
      <p:pic>
        <p:nvPicPr>
          <p:cNvPr id="18" name="Picture 17" descr="130.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541581" y="2834681"/>
            <a:ext cx="1828800" cy="1092564"/>
          </a:xfrm>
          <a:prstGeom prst="rect">
            <a:avLst/>
          </a:prstGeom>
        </p:spPr>
      </p:pic>
      <p:pic>
        <p:nvPicPr>
          <p:cNvPr id="19" name="Picture 18" descr="132.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614386" y="239835"/>
            <a:ext cx="1828800" cy="1094131"/>
          </a:xfrm>
          <a:prstGeom prst="rect">
            <a:avLst/>
          </a:prstGeom>
        </p:spPr>
      </p:pic>
      <p:pic>
        <p:nvPicPr>
          <p:cNvPr id="20" name="Picture 19" descr="135.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759996" y="4117170"/>
            <a:ext cx="1828800" cy="1089944"/>
          </a:xfrm>
          <a:prstGeom prst="rect">
            <a:avLst/>
          </a:prstGeom>
        </p:spPr>
      </p:pic>
      <p:pic>
        <p:nvPicPr>
          <p:cNvPr id="21" name="Picture 20" descr="147.png"/>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614386" y="2824201"/>
            <a:ext cx="1828800" cy="1103044"/>
          </a:xfrm>
          <a:prstGeom prst="rect">
            <a:avLst/>
          </a:prstGeom>
        </p:spPr>
      </p:pic>
      <p:pic>
        <p:nvPicPr>
          <p:cNvPr id="22" name="Picture 21" descr="154.png"/>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687191" y="2824201"/>
            <a:ext cx="1828800" cy="1094131"/>
          </a:xfrm>
          <a:prstGeom prst="rect">
            <a:avLst/>
          </a:prstGeom>
        </p:spPr>
      </p:pic>
      <p:pic>
        <p:nvPicPr>
          <p:cNvPr id="23" name="Picture 22" descr="163.png"/>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67199" y="2824201"/>
            <a:ext cx="1828800" cy="1095703"/>
          </a:xfrm>
          <a:prstGeom prst="rect">
            <a:avLst/>
          </a:prstGeom>
        </p:spPr>
      </p:pic>
      <p:pic>
        <p:nvPicPr>
          <p:cNvPr id="24" name="Picture 23" descr="169.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759996" y="1532804"/>
            <a:ext cx="1828800" cy="1094649"/>
          </a:xfrm>
          <a:prstGeom prst="rect">
            <a:avLst/>
          </a:prstGeom>
        </p:spPr>
      </p:pic>
      <p:pic>
        <p:nvPicPr>
          <p:cNvPr id="26" name="Picture 25" descr="289.pn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7541581" y="4117170"/>
            <a:ext cx="1828800" cy="1099911"/>
          </a:xfrm>
          <a:prstGeom prst="rect">
            <a:avLst/>
          </a:prstGeom>
        </p:spPr>
      </p:pic>
      <p:pic>
        <p:nvPicPr>
          <p:cNvPr id="27" name="Picture 26" descr="293.png"/>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5614386" y="4117170"/>
            <a:ext cx="1828800" cy="1088884"/>
          </a:xfrm>
          <a:prstGeom prst="rect">
            <a:avLst/>
          </a:prstGeom>
        </p:spPr>
      </p:pic>
      <p:pic>
        <p:nvPicPr>
          <p:cNvPr id="28" name="Picture 27" descr="295.png"/>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3687191" y="4117170"/>
            <a:ext cx="1828800" cy="1084704"/>
          </a:xfrm>
          <a:prstGeom prst="rect">
            <a:avLst/>
          </a:prstGeom>
        </p:spPr>
      </p:pic>
      <p:pic>
        <p:nvPicPr>
          <p:cNvPr id="29" name="Picture 28" descr="297.png"/>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7541581" y="5408568"/>
            <a:ext cx="1828800" cy="1082084"/>
          </a:xfrm>
          <a:prstGeom prst="rect">
            <a:avLst/>
          </a:prstGeom>
        </p:spPr>
      </p:pic>
      <p:pic>
        <p:nvPicPr>
          <p:cNvPr id="30" name="Picture 29" descr="298.png"/>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3687191" y="5408568"/>
            <a:ext cx="1828800" cy="1090448"/>
          </a:xfrm>
          <a:prstGeom prst="rect">
            <a:avLst/>
          </a:prstGeom>
        </p:spPr>
      </p:pic>
      <p:pic>
        <p:nvPicPr>
          <p:cNvPr id="31" name="Picture 30" descr="299.png"/>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5614386" y="5408568"/>
            <a:ext cx="1828800" cy="1086260"/>
          </a:xfrm>
          <a:prstGeom prst="rect">
            <a:avLst/>
          </a:prstGeom>
        </p:spPr>
      </p:pic>
      <p:pic>
        <p:nvPicPr>
          <p:cNvPr id="32" name="Picture 31" descr="301.png"/>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1759996" y="5408568"/>
            <a:ext cx="1828800" cy="1102543"/>
          </a:xfrm>
          <a:prstGeom prst="rect">
            <a:avLst/>
          </a:prstGeom>
        </p:spPr>
      </p:pic>
      <p:pic>
        <p:nvPicPr>
          <p:cNvPr id="33" name="Picture 32" descr="280.png"/>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3687191" y="234556"/>
            <a:ext cx="1828800" cy="1099410"/>
          </a:xfrm>
          <a:prstGeom prst="rect">
            <a:avLst/>
          </a:prstGeom>
        </p:spPr>
      </p:pic>
      <p:sp>
        <p:nvSpPr>
          <p:cNvPr id="35" name="Rectangle 34"/>
          <p:cNvSpPr/>
          <p:nvPr/>
        </p:nvSpPr>
        <p:spPr>
          <a:xfrm>
            <a:off x="0" y="0"/>
            <a:ext cx="9144000" cy="6858000"/>
          </a:xfrm>
          <a:prstGeom prst="rect">
            <a:avLst/>
          </a:prstGeom>
          <a:solidFill>
            <a:srgbClr val="000000">
              <a:alpha val="8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latin typeface="Segoe UI Semibold"/>
              <a:cs typeface="Segoe UI Semibold"/>
            </a:endParaRPr>
          </a:p>
        </p:txBody>
      </p:sp>
      <p:sp>
        <p:nvSpPr>
          <p:cNvPr id="2" name="TextBox 1"/>
          <p:cNvSpPr txBox="1"/>
          <p:nvPr/>
        </p:nvSpPr>
        <p:spPr>
          <a:xfrm>
            <a:off x="822268" y="739311"/>
            <a:ext cx="5020525" cy="769441"/>
          </a:xfrm>
          <a:prstGeom prst="rect">
            <a:avLst/>
          </a:prstGeom>
          <a:noFill/>
        </p:spPr>
        <p:txBody>
          <a:bodyPr wrap="none" rtlCol="0">
            <a:spAutoFit/>
          </a:bodyPr>
          <a:lstStyle/>
          <a:p>
            <a:r>
              <a:rPr lang="en-US" sz="4400" dirty="0" smtClean="0">
                <a:solidFill>
                  <a:srgbClr val="FFFFFF"/>
                </a:solidFill>
                <a:latin typeface="Segoe UI Semibold"/>
                <a:cs typeface="Segoe UI Semibold"/>
              </a:rPr>
              <a:t>Increase Scalability</a:t>
            </a:r>
            <a:endParaRPr lang="en-US" dirty="0" smtClean="0">
              <a:solidFill>
                <a:srgbClr val="FFFFFF"/>
              </a:solidFill>
              <a:latin typeface="Segoe UI Semibold"/>
              <a:cs typeface="Segoe UI Semibold"/>
            </a:endParaRPr>
          </a:p>
        </p:txBody>
      </p:sp>
      <p:sp>
        <p:nvSpPr>
          <p:cNvPr id="4" name="TextBox 3"/>
          <p:cNvSpPr txBox="1"/>
          <p:nvPr/>
        </p:nvSpPr>
        <p:spPr>
          <a:xfrm>
            <a:off x="822268" y="1586346"/>
            <a:ext cx="7239775" cy="5201424"/>
          </a:xfrm>
          <a:prstGeom prst="rect">
            <a:avLst/>
          </a:prstGeom>
          <a:noFill/>
        </p:spPr>
        <p:txBody>
          <a:bodyPr wrap="square" rtlCol="0">
            <a:spAutoFit/>
          </a:bodyPr>
          <a:lstStyle/>
          <a:p>
            <a:r>
              <a:rPr lang="en-US" sz="2800" dirty="0">
                <a:solidFill>
                  <a:schemeClr val="tx1">
                    <a:lumMod val="65000"/>
                    <a:lumOff val="35000"/>
                  </a:schemeClr>
                </a:solidFill>
                <a:latin typeface="Segoe UI Light"/>
                <a:cs typeface="Segoe UI Light"/>
              </a:rPr>
              <a:t>Build a </a:t>
            </a:r>
            <a:r>
              <a:rPr lang="en-US" sz="2800" dirty="0" smtClean="0">
                <a:solidFill>
                  <a:schemeClr val="tx1">
                    <a:lumMod val="65000"/>
                    <a:lumOff val="35000"/>
                  </a:schemeClr>
                </a:solidFill>
                <a:latin typeface="Segoe UI Semibold"/>
                <a:cs typeface="Segoe UI Semibold"/>
              </a:rPr>
              <a:t>automated crawler </a:t>
            </a:r>
            <a:r>
              <a:rPr lang="en-US" sz="2800" dirty="0">
                <a:solidFill>
                  <a:schemeClr val="tx1">
                    <a:lumMod val="65000"/>
                    <a:lumOff val="35000"/>
                  </a:schemeClr>
                </a:solidFill>
                <a:latin typeface="Segoe UI Light"/>
                <a:cs typeface="Segoe UI Light"/>
              </a:rPr>
              <a:t>to collect images from Street </a:t>
            </a:r>
            <a:r>
              <a:rPr lang="en-US" sz="2800" dirty="0" smtClean="0">
                <a:solidFill>
                  <a:schemeClr val="tx1">
                    <a:lumMod val="65000"/>
                    <a:lumOff val="35000"/>
                  </a:schemeClr>
                </a:solidFill>
                <a:latin typeface="Segoe UI Light"/>
                <a:cs typeface="Segoe UI Light"/>
              </a:rPr>
              <a:t>View</a:t>
            </a:r>
          </a:p>
          <a:p>
            <a:endParaRPr lang="en-US" sz="2800" dirty="0">
              <a:solidFill>
                <a:schemeClr val="tx1">
                  <a:lumMod val="65000"/>
                  <a:lumOff val="35000"/>
                </a:schemeClr>
              </a:solidFill>
              <a:latin typeface="Segoe UI Light"/>
              <a:cs typeface="Segoe UI Light"/>
            </a:endParaRPr>
          </a:p>
          <a:p>
            <a:r>
              <a:rPr lang="en-US" sz="2800" dirty="0">
                <a:solidFill>
                  <a:schemeClr val="tx1">
                    <a:lumMod val="65000"/>
                    <a:lumOff val="35000"/>
                  </a:schemeClr>
                </a:solidFill>
                <a:latin typeface="Segoe UI Light"/>
                <a:cs typeface="Segoe UI Light"/>
              </a:rPr>
              <a:t>Allow turkers to </a:t>
            </a:r>
            <a:r>
              <a:rPr lang="en-US" sz="2800" dirty="0">
                <a:solidFill>
                  <a:schemeClr val="tx1">
                    <a:lumMod val="65000"/>
                    <a:lumOff val="35000"/>
                  </a:schemeClr>
                </a:solidFill>
                <a:latin typeface="Segoe UI Semibold"/>
                <a:cs typeface="Segoe UI Semibold"/>
              </a:rPr>
              <a:t>“walk” and control camera angle</a:t>
            </a:r>
            <a:r>
              <a:rPr lang="en-US" sz="2800" dirty="0">
                <a:solidFill>
                  <a:schemeClr val="tx1">
                    <a:lumMod val="65000"/>
                    <a:lumOff val="35000"/>
                  </a:schemeClr>
                </a:solidFill>
                <a:latin typeface="Segoe UI Light"/>
                <a:cs typeface="Segoe UI Light"/>
              </a:rPr>
              <a:t> in Street View and label sidewalk accessibility </a:t>
            </a:r>
            <a:r>
              <a:rPr lang="en-US" sz="2800" dirty="0" smtClean="0">
                <a:solidFill>
                  <a:schemeClr val="tx1">
                    <a:lumMod val="65000"/>
                    <a:lumOff val="35000"/>
                  </a:schemeClr>
                </a:solidFill>
                <a:latin typeface="Segoe UI Light"/>
                <a:cs typeface="Segoe UI Light"/>
              </a:rPr>
              <a:t>problems</a:t>
            </a:r>
          </a:p>
          <a:p>
            <a:endParaRPr lang="en-US" sz="2800" dirty="0">
              <a:solidFill>
                <a:schemeClr val="tx1">
                  <a:lumMod val="65000"/>
                  <a:lumOff val="35000"/>
                </a:schemeClr>
              </a:solidFill>
              <a:latin typeface="Segoe UI Light"/>
              <a:cs typeface="Segoe UI Light"/>
            </a:endParaRPr>
          </a:p>
          <a:p>
            <a:r>
              <a:rPr lang="en-US" sz="2800" dirty="0" smtClean="0">
                <a:solidFill>
                  <a:schemeClr val="tx1">
                    <a:lumMod val="65000"/>
                    <a:lumOff val="35000"/>
                  </a:schemeClr>
                </a:solidFill>
                <a:latin typeface="Segoe UI Semibold"/>
                <a:cs typeface="Segoe UI Semibold"/>
              </a:rPr>
              <a:t>Volunteer website</a:t>
            </a:r>
          </a:p>
          <a:p>
            <a:endParaRPr lang="en-US" sz="2800" dirty="0">
              <a:solidFill>
                <a:srgbClr val="FFFFFF"/>
              </a:solidFill>
              <a:latin typeface="Segoe UI Semibold"/>
              <a:cs typeface="Segoe UI Semibold"/>
            </a:endParaRPr>
          </a:p>
          <a:p>
            <a:r>
              <a:rPr lang="en-US" sz="2800" dirty="0" smtClean="0">
                <a:solidFill>
                  <a:srgbClr val="FFFFFF"/>
                </a:solidFill>
                <a:latin typeface="Segoe UI Semibold"/>
                <a:cs typeface="Segoe UI Semibold"/>
              </a:rPr>
              <a:t>Computer vision </a:t>
            </a:r>
            <a:r>
              <a:rPr lang="en-US" sz="2800" dirty="0" smtClean="0">
                <a:solidFill>
                  <a:srgbClr val="FFFFFF"/>
                </a:solidFill>
                <a:latin typeface="Segoe UI Light"/>
                <a:cs typeface="Segoe UI Light"/>
              </a:rPr>
              <a:t>to detect sidewalk accessibility attributes</a:t>
            </a:r>
            <a:endParaRPr lang="en-US" sz="2800" dirty="0">
              <a:solidFill>
                <a:srgbClr val="FFFFFF"/>
              </a:solidFill>
              <a:latin typeface="Segoe UI Light"/>
              <a:cs typeface="Segoe UI Light"/>
            </a:endParaRPr>
          </a:p>
          <a:p>
            <a:pPr algn="ctr"/>
            <a:endParaRPr lang="en-US" sz="2400" dirty="0">
              <a:solidFill>
                <a:srgbClr val="FFFFFF"/>
              </a:solidFill>
              <a:latin typeface="Segoe UI Semibold"/>
              <a:cs typeface="Segoe UI Semibold"/>
            </a:endParaRPr>
          </a:p>
        </p:txBody>
      </p:sp>
    </p:spTree>
    <p:extLst>
      <p:ext uri="{BB962C8B-B14F-4D97-AF65-F5344CB8AC3E}">
        <p14:creationId xmlns:p14="http://schemas.microsoft.com/office/powerpoint/2010/main" val="4058329367"/>
      </p:ext>
    </p:extLst>
  </p:cSld>
  <p:clrMapOvr>
    <a:masterClrMapping/>
  </p:clrMapOvr>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38.898320_-77.025960_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70200"/>
            <a:ext cx="9728200" cy="9728200"/>
          </a:xfrm>
          <a:prstGeom prst="rect">
            <a:avLst/>
          </a:prstGeom>
        </p:spPr>
      </p:pic>
      <p:sp>
        <p:nvSpPr>
          <p:cNvPr id="10" name="Rectangle 9"/>
          <p:cNvSpPr/>
          <p:nvPr/>
        </p:nvSpPr>
        <p:spPr>
          <a:xfrm>
            <a:off x="0" y="5105400"/>
            <a:ext cx="9728200" cy="1752600"/>
          </a:xfrm>
          <a:prstGeom prst="rect">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4"/>
          <a:stretch>
            <a:fillRect/>
          </a:stretch>
        </p:blipFill>
        <p:spPr>
          <a:xfrm>
            <a:off x="130726" y="5293755"/>
            <a:ext cx="1371600" cy="1371600"/>
          </a:xfrm>
          <a:prstGeom prst="rect">
            <a:avLst/>
          </a:prstGeom>
        </p:spPr>
      </p:pic>
      <p:pic>
        <p:nvPicPr>
          <p:cNvPr id="5" name="Picture 4"/>
          <p:cNvPicPr>
            <a:picLocks noChangeAspect="1"/>
          </p:cNvPicPr>
          <p:nvPr/>
        </p:nvPicPr>
        <p:blipFill>
          <a:blip r:embed="rId5"/>
          <a:stretch>
            <a:fillRect/>
          </a:stretch>
        </p:blipFill>
        <p:spPr>
          <a:xfrm>
            <a:off x="7670800" y="5291963"/>
            <a:ext cx="1371600" cy="1371600"/>
          </a:xfrm>
          <a:prstGeom prst="rect">
            <a:avLst/>
          </a:prstGeom>
        </p:spPr>
      </p:pic>
      <p:pic>
        <p:nvPicPr>
          <p:cNvPr id="6" name="Picture 5"/>
          <p:cNvPicPr>
            <a:picLocks noChangeAspect="1"/>
          </p:cNvPicPr>
          <p:nvPr/>
        </p:nvPicPr>
        <p:blipFill>
          <a:blip r:embed="rId6"/>
          <a:stretch>
            <a:fillRect/>
          </a:stretch>
        </p:blipFill>
        <p:spPr>
          <a:xfrm>
            <a:off x="1639458" y="5293755"/>
            <a:ext cx="1371600" cy="1371600"/>
          </a:xfrm>
          <a:prstGeom prst="rect">
            <a:avLst/>
          </a:prstGeom>
        </p:spPr>
      </p:pic>
      <p:pic>
        <p:nvPicPr>
          <p:cNvPr id="7" name="Picture 6"/>
          <p:cNvPicPr>
            <a:picLocks noChangeAspect="1"/>
          </p:cNvPicPr>
          <p:nvPr/>
        </p:nvPicPr>
        <p:blipFill>
          <a:blip r:embed="rId7"/>
          <a:stretch>
            <a:fillRect/>
          </a:stretch>
        </p:blipFill>
        <p:spPr>
          <a:xfrm>
            <a:off x="3148190" y="5293755"/>
            <a:ext cx="1371600" cy="1371600"/>
          </a:xfrm>
          <a:prstGeom prst="rect">
            <a:avLst/>
          </a:prstGeom>
        </p:spPr>
      </p:pic>
      <p:pic>
        <p:nvPicPr>
          <p:cNvPr id="8" name="Picture 7"/>
          <p:cNvPicPr>
            <a:picLocks noChangeAspect="1"/>
          </p:cNvPicPr>
          <p:nvPr/>
        </p:nvPicPr>
        <p:blipFill>
          <a:blip r:embed="rId8"/>
          <a:stretch>
            <a:fillRect/>
          </a:stretch>
        </p:blipFill>
        <p:spPr>
          <a:xfrm>
            <a:off x="4656922" y="5295547"/>
            <a:ext cx="1368016" cy="1368016"/>
          </a:xfrm>
          <a:prstGeom prst="rect">
            <a:avLst/>
          </a:prstGeom>
        </p:spPr>
      </p:pic>
      <p:pic>
        <p:nvPicPr>
          <p:cNvPr id="9" name="Picture 8"/>
          <p:cNvPicPr>
            <a:picLocks noChangeAspect="1"/>
          </p:cNvPicPr>
          <p:nvPr/>
        </p:nvPicPr>
        <p:blipFill>
          <a:blip r:embed="rId9"/>
          <a:stretch>
            <a:fillRect/>
          </a:stretch>
        </p:blipFill>
        <p:spPr>
          <a:xfrm>
            <a:off x="6162070" y="5293755"/>
            <a:ext cx="1371600" cy="1371600"/>
          </a:xfrm>
          <a:prstGeom prst="rect">
            <a:avLst/>
          </a:prstGeom>
        </p:spPr>
      </p:pic>
      <p:sp>
        <p:nvSpPr>
          <p:cNvPr id="11" name="Rectangle 10"/>
          <p:cNvSpPr/>
          <p:nvPr/>
        </p:nvSpPr>
        <p:spPr>
          <a:xfrm>
            <a:off x="5339110" y="3403600"/>
            <a:ext cx="1371600" cy="1371600"/>
          </a:xfrm>
          <a:prstGeom prst="rect">
            <a:avLst/>
          </a:prstGeom>
          <a:noFill/>
          <a:ln>
            <a:solidFill>
              <a:srgbClr val="CA252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solidFill>
                  <a:srgbClr val="CA2525"/>
                </a:solidFill>
              </a:ln>
            </a:endParaRPr>
          </a:p>
        </p:txBody>
      </p:sp>
      <p:sp>
        <p:nvSpPr>
          <p:cNvPr id="12" name="Rectangle 11"/>
          <p:cNvSpPr/>
          <p:nvPr/>
        </p:nvSpPr>
        <p:spPr>
          <a:xfrm>
            <a:off x="816526" y="3149600"/>
            <a:ext cx="1371600" cy="1371600"/>
          </a:xfrm>
          <a:prstGeom prst="rect">
            <a:avLst/>
          </a:prstGeom>
          <a:noFill/>
          <a:ln>
            <a:solidFill>
              <a:srgbClr val="CA252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solidFill>
                  <a:srgbClr val="CA2525"/>
                </a:solidFill>
              </a:ln>
            </a:endParaRPr>
          </a:p>
        </p:txBody>
      </p:sp>
      <p:sp>
        <p:nvSpPr>
          <p:cNvPr id="13" name="Rectangle 12"/>
          <p:cNvSpPr/>
          <p:nvPr/>
        </p:nvSpPr>
        <p:spPr>
          <a:xfrm>
            <a:off x="1090818" y="3352800"/>
            <a:ext cx="1371600" cy="1371600"/>
          </a:xfrm>
          <a:prstGeom prst="rect">
            <a:avLst/>
          </a:prstGeom>
          <a:noFill/>
          <a:ln>
            <a:solidFill>
              <a:srgbClr val="CA252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solidFill>
                  <a:srgbClr val="CA2525"/>
                </a:solidFill>
              </a:ln>
            </a:endParaRPr>
          </a:p>
        </p:txBody>
      </p:sp>
      <p:sp>
        <p:nvSpPr>
          <p:cNvPr id="14" name="Rectangle 13"/>
          <p:cNvSpPr/>
          <p:nvPr/>
        </p:nvSpPr>
        <p:spPr>
          <a:xfrm>
            <a:off x="1300510" y="3098800"/>
            <a:ext cx="1371600" cy="1371600"/>
          </a:xfrm>
          <a:prstGeom prst="rect">
            <a:avLst/>
          </a:prstGeom>
          <a:noFill/>
          <a:ln>
            <a:solidFill>
              <a:srgbClr val="CA252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solidFill>
                  <a:srgbClr val="CA2525"/>
                </a:solidFill>
              </a:ln>
            </a:endParaRPr>
          </a:p>
        </p:txBody>
      </p:sp>
      <p:sp>
        <p:nvSpPr>
          <p:cNvPr id="15" name="Rectangle 14"/>
          <p:cNvSpPr/>
          <p:nvPr/>
        </p:nvSpPr>
        <p:spPr>
          <a:xfrm>
            <a:off x="614710" y="2870200"/>
            <a:ext cx="1371600" cy="1371600"/>
          </a:xfrm>
          <a:prstGeom prst="rect">
            <a:avLst/>
          </a:prstGeom>
          <a:noFill/>
          <a:ln>
            <a:solidFill>
              <a:srgbClr val="CA252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solidFill>
                  <a:srgbClr val="CA2525"/>
                </a:solidFill>
              </a:ln>
            </a:endParaRPr>
          </a:p>
        </p:txBody>
      </p:sp>
      <p:sp>
        <p:nvSpPr>
          <p:cNvPr id="16" name="Rectangle 15"/>
          <p:cNvSpPr/>
          <p:nvPr/>
        </p:nvSpPr>
        <p:spPr>
          <a:xfrm>
            <a:off x="6024910" y="3098800"/>
            <a:ext cx="1371600" cy="1371600"/>
          </a:xfrm>
          <a:prstGeom prst="rect">
            <a:avLst/>
          </a:prstGeom>
          <a:noFill/>
          <a:ln>
            <a:solidFill>
              <a:srgbClr val="CA252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solidFill>
                  <a:srgbClr val="CA2525"/>
                </a:solidFill>
              </a:ln>
            </a:endParaRPr>
          </a:p>
        </p:txBody>
      </p:sp>
      <p:sp>
        <p:nvSpPr>
          <p:cNvPr id="17" name="Rectangle 16"/>
          <p:cNvSpPr/>
          <p:nvPr/>
        </p:nvSpPr>
        <p:spPr>
          <a:xfrm>
            <a:off x="0" y="0"/>
            <a:ext cx="9144000" cy="1437040"/>
          </a:xfrm>
          <a:prstGeom prst="rect">
            <a:avLst/>
          </a:prstGeom>
          <a:solidFill>
            <a:srgbClr val="000000">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latin typeface="Segoe UI Semibold"/>
                <a:cs typeface="Segoe UI Semibold"/>
              </a:rPr>
              <a:t>Automatic </a:t>
            </a:r>
            <a:r>
              <a:rPr lang="en-US" sz="2400" dirty="0">
                <a:latin typeface="Segoe UI Semibold"/>
                <a:cs typeface="Segoe UI Semibold"/>
              </a:rPr>
              <a:t>C</a:t>
            </a:r>
            <a:r>
              <a:rPr lang="en-US" sz="2400" dirty="0" smtClean="0">
                <a:latin typeface="Segoe UI Semibold"/>
                <a:cs typeface="Segoe UI Semibold"/>
              </a:rPr>
              <a:t>urb Ramp Detection </a:t>
            </a:r>
            <a:endParaRPr lang="en-US" sz="2400" dirty="0">
              <a:latin typeface="Segoe UI Semibold"/>
              <a:cs typeface="Segoe UI Semibold"/>
            </a:endParaRPr>
          </a:p>
        </p:txBody>
      </p:sp>
    </p:spTree>
    <p:extLst>
      <p:ext uri="{BB962C8B-B14F-4D97-AF65-F5344CB8AC3E}">
        <p14:creationId xmlns:p14="http://schemas.microsoft.com/office/powerpoint/2010/main" val="583013193"/>
      </p:ext>
    </p:extLst>
  </p:cSld>
  <p:clrMapOvr>
    <a:masterClrMapping/>
  </p:clrMapOvr>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1437040"/>
          </a:xfrm>
          <a:prstGeom prst="rect">
            <a:avLst/>
          </a:prstGeom>
          <a:solidFill>
            <a:srgbClr val="000000">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latin typeface="Segoe UI Semibold"/>
                <a:cs typeface="Segoe UI Semibold"/>
              </a:rPr>
              <a:t>Accessibility Aware Navigation System</a:t>
            </a:r>
            <a:endParaRPr lang="en-US" sz="2400" dirty="0">
              <a:latin typeface="Segoe UI Semibold"/>
              <a:cs typeface="Segoe UI Semibold"/>
            </a:endParaRPr>
          </a:p>
        </p:txBody>
      </p:sp>
      <p:grpSp>
        <p:nvGrpSpPr>
          <p:cNvPr id="7" name="Group 6"/>
          <p:cNvGrpSpPr/>
          <p:nvPr/>
        </p:nvGrpSpPr>
        <p:grpSpPr>
          <a:xfrm>
            <a:off x="369252" y="1784350"/>
            <a:ext cx="8405496" cy="4572000"/>
            <a:chOff x="281304" y="1437040"/>
            <a:chExt cx="8405496" cy="4572000"/>
          </a:xfrm>
        </p:grpSpPr>
        <p:pic>
          <p:nvPicPr>
            <p:cNvPr id="4" name="Picture 3"/>
            <p:cNvPicPr>
              <a:picLocks noChangeAspect="1"/>
            </p:cNvPicPr>
            <p:nvPr/>
          </p:nvPicPr>
          <p:blipFill rotWithShape="1">
            <a:blip r:embed="rId2"/>
            <a:srcRect r="66974"/>
            <a:stretch/>
          </p:blipFill>
          <p:spPr bwMode="auto">
            <a:xfrm>
              <a:off x="281304" y="1437040"/>
              <a:ext cx="2327316" cy="4572000"/>
            </a:xfrm>
            <a:prstGeom prst="rect">
              <a:avLst/>
            </a:prstGeom>
            <a:ln>
              <a:noFill/>
            </a:ln>
            <a:extLst>
              <a:ext uri="{53640926-AAD7-44d8-BBD7-CCE9431645EC}">
                <a14:shadowObscured xmlns:a14="http://schemas.microsoft.com/office/drawing/2010/main"/>
              </a:ext>
            </a:extLst>
          </p:spPr>
        </p:pic>
        <p:pic>
          <p:nvPicPr>
            <p:cNvPr id="5" name="Picture 4"/>
            <p:cNvPicPr>
              <a:picLocks noChangeAspect="1"/>
            </p:cNvPicPr>
            <p:nvPr/>
          </p:nvPicPr>
          <p:blipFill rotWithShape="1">
            <a:blip r:embed="rId2"/>
            <a:srcRect l="33027" r="33485"/>
            <a:stretch/>
          </p:blipFill>
          <p:spPr bwMode="auto">
            <a:xfrm>
              <a:off x="3256144" y="1437040"/>
              <a:ext cx="2359397" cy="4572000"/>
            </a:xfrm>
            <a:prstGeom prst="rect">
              <a:avLst/>
            </a:prstGeom>
            <a:ln>
              <a:noFill/>
            </a:ln>
            <a:extLst>
              <a:ext uri="{53640926-AAD7-44d8-BBD7-CCE9431645EC}">
                <a14:shadowObscured xmlns:a14="http://schemas.microsoft.com/office/drawing/2010/main"/>
              </a:ext>
            </a:extLst>
          </p:spPr>
        </p:pic>
        <p:pic>
          <p:nvPicPr>
            <p:cNvPr id="6" name="Picture 5"/>
            <p:cNvPicPr>
              <a:picLocks noChangeAspect="1"/>
            </p:cNvPicPr>
            <p:nvPr/>
          </p:nvPicPr>
          <p:blipFill rotWithShape="1">
            <a:blip r:embed="rId2"/>
            <a:srcRect l="66372" r="-760"/>
            <a:stretch/>
          </p:blipFill>
          <p:spPr bwMode="auto">
            <a:xfrm>
              <a:off x="6263066" y="1437040"/>
              <a:ext cx="2423734" cy="4572000"/>
            </a:xfrm>
            <a:prstGeom prst="rect">
              <a:avLst/>
            </a:prstGeom>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3313744119"/>
      </p:ext>
    </p:extLst>
  </p:cSld>
  <p:clrMapOvr>
    <a:masterClrMapping/>
  </p:clrMapOvr>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05934" y="575243"/>
            <a:ext cx="7772400" cy="1470025"/>
          </a:xfrm>
        </p:spPr>
        <p:txBody>
          <a:bodyPr>
            <a:normAutofit/>
          </a:bodyPr>
          <a:lstStyle/>
          <a:p>
            <a:r>
              <a:rPr lang="en-US" sz="6600" dirty="0" smtClean="0">
                <a:solidFill>
                  <a:schemeClr val="tx1">
                    <a:lumMod val="65000"/>
                    <a:lumOff val="35000"/>
                  </a:schemeClr>
                </a:solidFill>
                <a:latin typeface="Segoe UI bold"/>
                <a:cs typeface="Segoe UI bold"/>
              </a:rPr>
              <a:t>Summary</a:t>
            </a:r>
            <a:endParaRPr lang="en-US" sz="6600" dirty="0">
              <a:solidFill>
                <a:schemeClr val="tx1">
                  <a:lumMod val="65000"/>
                  <a:lumOff val="35000"/>
                </a:schemeClr>
              </a:solidFill>
              <a:latin typeface="Segoe UI bold"/>
              <a:cs typeface="Segoe UI bold"/>
            </a:endParaRPr>
          </a:p>
        </p:txBody>
      </p:sp>
      <p:pic>
        <p:nvPicPr>
          <p:cNvPr id="8" name="Picture 7"/>
          <p:cNvPicPr>
            <a:picLocks noChangeAspect="1"/>
          </p:cNvPicPr>
          <p:nvPr/>
        </p:nvPicPr>
        <p:blipFill>
          <a:blip r:embed="rId3"/>
          <a:stretch>
            <a:fillRect/>
          </a:stretch>
        </p:blipFill>
        <p:spPr>
          <a:xfrm>
            <a:off x="7680456" y="5078120"/>
            <a:ext cx="498176" cy="568799"/>
          </a:xfrm>
          <a:prstGeom prst="rect">
            <a:avLst/>
          </a:prstGeom>
        </p:spPr>
      </p:pic>
      <p:pic>
        <p:nvPicPr>
          <p:cNvPr id="11" name="Picture 10" descr="Walker.psd"/>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0595" y="4899633"/>
            <a:ext cx="737286" cy="737286"/>
          </a:xfrm>
          <a:prstGeom prst="rect">
            <a:avLst/>
          </a:prstGeom>
        </p:spPr>
      </p:pic>
      <p:pic>
        <p:nvPicPr>
          <p:cNvPr id="12" name="Picture 11" descr="WalkingMan.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6492078" y="4907268"/>
            <a:ext cx="437853" cy="739651"/>
          </a:xfrm>
          <a:prstGeom prst="rect">
            <a:avLst/>
          </a:prstGeom>
        </p:spPr>
      </p:pic>
      <p:sp>
        <p:nvSpPr>
          <p:cNvPr id="4" name="Rectangle 3"/>
          <p:cNvSpPr/>
          <p:nvPr/>
        </p:nvSpPr>
        <p:spPr>
          <a:xfrm>
            <a:off x="0" y="5627529"/>
            <a:ext cx="9144000" cy="1230471"/>
          </a:xfrm>
          <a:prstGeom prst="rect">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2" descr="D:\Dropbox\HCILShared\HCIL\HCILLogos\HCIL Logo black - no circle large.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60401" y="6094913"/>
            <a:ext cx="609043" cy="417681"/>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1325388" y="6115140"/>
            <a:ext cx="1390250" cy="338554"/>
          </a:xfrm>
          <a:prstGeom prst="rect">
            <a:avLst/>
          </a:prstGeom>
          <a:noFill/>
        </p:spPr>
        <p:txBody>
          <a:bodyPr wrap="square" lIns="0" rIns="0" rtlCol="0">
            <a:spAutoFit/>
          </a:bodyPr>
          <a:lstStyle/>
          <a:p>
            <a:r>
              <a:rPr lang="en-US" sz="1600" b="1" dirty="0" smtClean="0">
                <a:solidFill>
                  <a:schemeClr val="bg1"/>
                </a:solidFill>
                <a:latin typeface="HelveticaNeueLT Com 23 UltLtEx" pitchFamily="34" charset="0"/>
              </a:rPr>
              <a:t>make</a:t>
            </a:r>
            <a:r>
              <a:rPr lang="en-US" sz="1600" dirty="0" smtClean="0">
                <a:solidFill>
                  <a:schemeClr val="bg1"/>
                </a:solidFill>
                <a:latin typeface="HelveticaNeueLT Com 23 UltLtEx" pitchFamily="34" charset="0"/>
              </a:rPr>
              <a:t>ability lab</a:t>
            </a:r>
            <a:endParaRPr lang="en-US" sz="1600" dirty="0">
              <a:solidFill>
                <a:schemeClr val="bg1"/>
              </a:solidFill>
              <a:latin typeface="HelveticaNeueLT Com 23 UltLtEx" pitchFamily="34" charset="0"/>
            </a:endParaRPr>
          </a:p>
        </p:txBody>
      </p:sp>
      <p:pic>
        <p:nvPicPr>
          <p:cNvPr id="16" name="Picture 6" descr="D:\Dropbox\HCILShared\UMDLogos\umd-ball-black.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294676" y="6037569"/>
            <a:ext cx="532368" cy="532368"/>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7" descr="D:\Dropbox\HCILShared\CSLogos\CSLogos_v2_grayscale.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3299" t="58117" r="54391" b="12793"/>
          <a:stretch/>
        </p:blipFill>
        <p:spPr bwMode="auto">
          <a:xfrm>
            <a:off x="2871582" y="6044167"/>
            <a:ext cx="1267149" cy="575564"/>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Group 18"/>
          <p:cNvGrpSpPr/>
          <p:nvPr/>
        </p:nvGrpSpPr>
        <p:grpSpPr>
          <a:xfrm>
            <a:off x="560401" y="5934891"/>
            <a:ext cx="4261437" cy="27432"/>
            <a:chOff x="686357" y="2753424"/>
            <a:chExt cx="4261437" cy="46007"/>
          </a:xfrm>
        </p:grpSpPr>
        <p:sp>
          <p:nvSpPr>
            <p:cNvPr id="20" name="Rectangle 19"/>
            <p:cNvSpPr/>
            <p:nvPr/>
          </p:nvSpPr>
          <p:spPr>
            <a:xfrm>
              <a:off x="686357" y="2753424"/>
              <a:ext cx="3017520" cy="45719"/>
            </a:xfrm>
            <a:prstGeom prst="rect">
              <a:avLst/>
            </a:prstGeom>
            <a:solidFill>
              <a:srgbClr val="BB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3667634" y="2753712"/>
              <a:ext cx="1280160" cy="45719"/>
            </a:xfrm>
            <a:prstGeom prst="rect">
              <a:avLst/>
            </a:pr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Title 1"/>
          <p:cNvSpPr txBox="1">
            <a:spLocks/>
          </p:cNvSpPr>
          <p:nvPr/>
        </p:nvSpPr>
        <p:spPr>
          <a:xfrm>
            <a:off x="765150" y="2045268"/>
            <a:ext cx="7817573" cy="1470025"/>
          </a:xfrm>
          <a:prstGeom prst="rect">
            <a:avLst/>
          </a:prstGeom>
        </p:spPr>
        <p:txBody>
          <a:bodyPr vert="horz" lIns="91440" tIns="45720" rIns="91440" bIns="45720" rtlCol="0" anchor="ctr">
            <a:noAutofit/>
          </a:bodyPr>
          <a:lstStyle>
            <a:lvl1pPr algn="l" defTabSz="457200" rtl="0" eaLnBrk="1" latinLnBrk="0" hangingPunct="1">
              <a:spcBef>
                <a:spcPct val="0"/>
              </a:spcBef>
              <a:buNone/>
              <a:defRPr sz="2400" kern="1200">
                <a:solidFill>
                  <a:schemeClr val="tx1"/>
                </a:solidFill>
                <a:latin typeface="Segoe UI Light"/>
                <a:ea typeface="+mj-ea"/>
                <a:cs typeface="Segoe UI Light"/>
              </a:defRPr>
            </a:lvl1pPr>
          </a:lstStyle>
          <a:p>
            <a:r>
              <a:rPr lang="en-US" sz="2800" dirty="0" smtClean="0">
                <a:latin typeface="Segoe UI Semibold"/>
                <a:ea typeface="Segoe UI bold" pitchFamily="34" charset="0"/>
                <a:cs typeface="Segoe UI Semibold"/>
              </a:rPr>
              <a:t>Crowd workers can identify sidewalk accessibility problems with 88% accuracy</a:t>
            </a:r>
            <a:endParaRPr lang="en-US" sz="2800" dirty="0">
              <a:latin typeface="Segoe UI Semibold"/>
              <a:ea typeface="Segoe UI bold" pitchFamily="34" charset="0"/>
              <a:cs typeface="Segoe UI Semibold"/>
            </a:endParaRPr>
          </a:p>
        </p:txBody>
      </p:sp>
      <p:sp>
        <p:nvSpPr>
          <p:cNvPr id="5" name="Rectangle 4"/>
          <p:cNvSpPr/>
          <p:nvPr/>
        </p:nvSpPr>
        <p:spPr>
          <a:xfrm>
            <a:off x="5550595" y="5646919"/>
            <a:ext cx="3583274" cy="1163985"/>
          </a:xfrm>
          <a:prstGeom prst="rect">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dirty="0" smtClean="0">
                <a:latin typeface="Segoe UI Light"/>
                <a:cs typeface="Segoe UI Light"/>
              </a:rPr>
              <a:t>A Google Faculty Research Award kindly sponsored this work.</a:t>
            </a:r>
            <a:endParaRPr lang="en-US" dirty="0">
              <a:latin typeface="Segoe UI Light"/>
              <a:cs typeface="Segoe UI Light"/>
            </a:endParaRPr>
          </a:p>
        </p:txBody>
      </p:sp>
      <p:sp>
        <p:nvSpPr>
          <p:cNvPr id="6" name="TextBox 5"/>
          <p:cNvSpPr txBox="1"/>
          <p:nvPr/>
        </p:nvSpPr>
        <p:spPr>
          <a:xfrm>
            <a:off x="8078240" y="3523611"/>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289358170"/>
      </p:ext>
    </p:extLst>
  </p:cSld>
  <p:clrMapOvr>
    <a:masterClrMapping/>
  </p:clrMapOvr>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05934" y="575243"/>
            <a:ext cx="7772400" cy="1470025"/>
          </a:xfrm>
        </p:spPr>
        <p:txBody>
          <a:bodyPr>
            <a:normAutofit/>
          </a:bodyPr>
          <a:lstStyle/>
          <a:p>
            <a:r>
              <a:rPr lang="en-US" sz="6600" dirty="0" smtClean="0">
                <a:solidFill>
                  <a:schemeClr val="tx1">
                    <a:lumMod val="65000"/>
                    <a:lumOff val="35000"/>
                  </a:schemeClr>
                </a:solidFill>
                <a:latin typeface="Segoe UI bold"/>
                <a:cs typeface="Segoe UI bold"/>
              </a:rPr>
              <a:t>Questions?</a:t>
            </a:r>
            <a:endParaRPr lang="en-US" sz="6600" dirty="0">
              <a:solidFill>
                <a:schemeClr val="tx1">
                  <a:lumMod val="65000"/>
                  <a:lumOff val="35000"/>
                </a:schemeClr>
              </a:solidFill>
              <a:latin typeface="Segoe UI bold"/>
              <a:cs typeface="Segoe UI bold"/>
            </a:endParaRPr>
          </a:p>
        </p:txBody>
      </p:sp>
      <p:sp>
        <p:nvSpPr>
          <p:cNvPr id="3" name="Subtitle 2"/>
          <p:cNvSpPr>
            <a:spLocks noGrp="1"/>
          </p:cNvSpPr>
          <p:nvPr>
            <p:ph type="subTitle" idx="1"/>
          </p:nvPr>
        </p:nvSpPr>
        <p:spPr>
          <a:xfrm>
            <a:off x="685800" y="3864929"/>
            <a:ext cx="7166744" cy="1752600"/>
          </a:xfrm>
        </p:spPr>
        <p:txBody>
          <a:bodyPr>
            <a:normAutofit/>
          </a:bodyPr>
          <a:lstStyle/>
          <a:p>
            <a:r>
              <a:rPr lang="en-US" sz="2400" dirty="0" smtClean="0">
                <a:solidFill>
                  <a:srgbClr val="595959"/>
                </a:solidFill>
                <a:latin typeface="Segoe UI Semibold"/>
                <a:cs typeface="Segoe UI Semibold"/>
              </a:rPr>
              <a:t>Kotaro Hara </a:t>
            </a:r>
            <a:r>
              <a:rPr lang="en-US" sz="2400" dirty="0" smtClean="0">
                <a:solidFill>
                  <a:srgbClr val="595959"/>
                </a:solidFill>
              </a:rPr>
              <a:t>| @</a:t>
            </a:r>
            <a:r>
              <a:rPr lang="en-US" sz="2400" dirty="0" err="1" smtClean="0">
                <a:solidFill>
                  <a:srgbClr val="595959"/>
                </a:solidFill>
              </a:rPr>
              <a:t>kotarohara_en</a:t>
            </a:r>
            <a:endParaRPr lang="en-US" sz="2400" dirty="0" smtClean="0">
              <a:solidFill>
                <a:srgbClr val="595959"/>
              </a:solidFill>
            </a:endParaRPr>
          </a:p>
          <a:p>
            <a:r>
              <a:rPr lang="en-US" sz="2400" dirty="0" smtClean="0">
                <a:solidFill>
                  <a:srgbClr val="595959"/>
                </a:solidFill>
              </a:rPr>
              <a:t>Victoria Le | @</a:t>
            </a:r>
            <a:r>
              <a:rPr lang="en-US" sz="2400" dirty="0" err="1">
                <a:solidFill>
                  <a:srgbClr val="595959"/>
                </a:solidFill>
              </a:rPr>
              <a:t>vicnle</a:t>
            </a:r>
            <a:endParaRPr lang="en-US" sz="2400" dirty="0" smtClean="0">
              <a:solidFill>
                <a:srgbClr val="595959"/>
              </a:solidFill>
            </a:endParaRPr>
          </a:p>
          <a:p>
            <a:r>
              <a:rPr lang="en-US" sz="2400" dirty="0" smtClean="0">
                <a:solidFill>
                  <a:srgbClr val="595959"/>
                </a:solidFill>
              </a:rPr>
              <a:t>Jon E. Froehlich | @</a:t>
            </a:r>
            <a:r>
              <a:rPr lang="en-US" sz="2400" dirty="0" err="1" smtClean="0">
                <a:solidFill>
                  <a:schemeClr val="tx1">
                    <a:lumMod val="75000"/>
                    <a:lumOff val="25000"/>
                  </a:schemeClr>
                </a:solidFill>
                <a:latin typeface="Segoe UI Light" pitchFamily="34" charset="0"/>
              </a:rPr>
              <a:t>jonfroehlich</a:t>
            </a:r>
            <a:endParaRPr lang="en-US" sz="2400" dirty="0" smtClean="0">
              <a:solidFill>
                <a:schemeClr val="tx1">
                  <a:lumMod val="75000"/>
                  <a:lumOff val="25000"/>
                </a:schemeClr>
              </a:solidFill>
            </a:endParaRPr>
          </a:p>
          <a:p>
            <a:endParaRPr lang="en-US" sz="2400" dirty="0" smtClean="0">
              <a:solidFill>
                <a:srgbClr val="595959"/>
              </a:solidFill>
            </a:endParaRPr>
          </a:p>
        </p:txBody>
      </p:sp>
      <p:pic>
        <p:nvPicPr>
          <p:cNvPr id="8" name="Picture 7"/>
          <p:cNvPicPr>
            <a:picLocks noChangeAspect="1"/>
          </p:cNvPicPr>
          <p:nvPr/>
        </p:nvPicPr>
        <p:blipFill>
          <a:blip r:embed="rId3"/>
          <a:stretch>
            <a:fillRect/>
          </a:stretch>
        </p:blipFill>
        <p:spPr>
          <a:xfrm>
            <a:off x="7680456" y="5078120"/>
            <a:ext cx="498176" cy="568799"/>
          </a:xfrm>
          <a:prstGeom prst="rect">
            <a:avLst/>
          </a:prstGeom>
        </p:spPr>
      </p:pic>
      <p:pic>
        <p:nvPicPr>
          <p:cNvPr id="11" name="Picture 10" descr="Walker.psd"/>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0595" y="4899633"/>
            <a:ext cx="737286" cy="737286"/>
          </a:xfrm>
          <a:prstGeom prst="rect">
            <a:avLst/>
          </a:prstGeom>
        </p:spPr>
      </p:pic>
      <p:pic>
        <p:nvPicPr>
          <p:cNvPr id="12" name="Picture 11" descr="WalkingMan.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6492078" y="4907268"/>
            <a:ext cx="437853" cy="739651"/>
          </a:xfrm>
          <a:prstGeom prst="rect">
            <a:avLst/>
          </a:prstGeom>
        </p:spPr>
      </p:pic>
      <p:sp>
        <p:nvSpPr>
          <p:cNvPr id="4" name="Rectangle 3"/>
          <p:cNvSpPr/>
          <p:nvPr/>
        </p:nvSpPr>
        <p:spPr>
          <a:xfrm>
            <a:off x="0" y="5627529"/>
            <a:ext cx="9144000" cy="1230471"/>
          </a:xfrm>
          <a:prstGeom prst="rect">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2" descr="D:\Dropbox\HCILShared\HCIL\HCILLogos\HCIL Logo black - no circle large.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60401" y="6094913"/>
            <a:ext cx="609043" cy="417681"/>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1325388" y="6115140"/>
            <a:ext cx="1390250" cy="338554"/>
          </a:xfrm>
          <a:prstGeom prst="rect">
            <a:avLst/>
          </a:prstGeom>
          <a:noFill/>
        </p:spPr>
        <p:txBody>
          <a:bodyPr wrap="square" lIns="0" rIns="0" rtlCol="0">
            <a:spAutoFit/>
          </a:bodyPr>
          <a:lstStyle/>
          <a:p>
            <a:r>
              <a:rPr lang="en-US" sz="1600" b="1" dirty="0" smtClean="0">
                <a:solidFill>
                  <a:schemeClr val="bg1"/>
                </a:solidFill>
                <a:latin typeface="HelveticaNeueLT Com 23 UltLtEx" pitchFamily="34" charset="0"/>
              </a:rPr>
              <a:t>make</a:t>
            </a:r>
            <a:r>
              <a:rPr lang="en-US" sz="1600" dirty="0" smtClean="0">
                <a:solidFill>
                  <a:schemeClr val="bg1"/>
                </a:solidFill>
                <a:latin typeface="HelveticaNeueLT Com 23 UltLtEx" pitchFamily="34" charset="0"/>
              </a:rPr>
              <a:t>ability lab</a:t>
            </a:r>
            <a:endParaRPr lang="en-US" sz="1600" dirty="0">
              <a:solidFill>
                <a:schemeClr val="bg1"/>
              </a:solidFill>
              <a:latin typeface="HelveticaNeueLT Com 23 UltLtEx" pitchFamily="34" charset="0"/>
            </a:endParaRPr>
          </a:p>
        </p:txBody>
      </p:sp>
      <p:pic>
        <p:nvPicPr>
          <p:cNvPr id="16" name="Picture 6" descr="D:\Dropbox\HCILShared\UMDLogos\umd-ball-black.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294676" y="6037569"/>
            <a:ext cx="532368" cy="532368"/>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7" descr="D:\Dropbox\HCILShared\CSLogos\CSLogos_v2_grayscale.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3299" t="58117" r="54391" b="12793"/>
          <a:stretch/>
        </p:blipFill>
        <p:spPr bwMode="auto">
          <a:xfrm>
            <a:off x="2871582" y="6044167"/>
            <a:ext cx="1267149" cy="575564"/>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Group 18"/>
          <p:cNvGrpSpPr/>
          <p:nvPr/>
        </p:nvGrpSpPr>
        <p:grpSpPr>
          <a:xfrm>
            <a:off x="560401" y="5934891"/>
            <a:ext cx="4261437" cy="27432"/>
            <a:chOff x="686357" y="2753424"/>
            <a:chExt cx="4261437" cy="46007"/>
          </a:xfrm>
        </p:grpSpPr>
        <p:sp>
          <p:nvSpPr>
            <p:cNvPr id="20" name="Rectangle 19"/>
            <p:cNvSpPr/>
            <p:nvPr/>
          </p:nvSpPr>
          <p:spPr>
            <a:xfrm>
              <a:off x="686357" y="2753424"/>
              <a:ext cx="3017520" cy="45719"/>
            </a:xfrm>
            <a:prstGeom prst="rect">
              <a:avLst/>
            </a:prstGeom>
            <a:solidFill>
              <a:srgbClr val="BB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3667634" y="2753712"/>
              <a:ext cx="1280160" cy="45719"/>
            </a:xfrm>
            <a:prstGeom prst="rect">
              <a:avLst/>
            </a:pr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Title 1"/>
          <p:cNvSpPr txBox="1">
            <a:spLocks/>
          </p:cNvSpPr>
          <p:nvPr/>
        </p:nvSpPr>
        <p:spPr>
          <a:xfrm>
            <a:off x="685800" y="1842548"/>
            <a:ext cx="7792534" cy="1748600"/>
          </a:xfrm>
          <a:prstGeom prst="rect">
            <a:avLst/>
          </a:prstGeom>
        </p:spPr>
        <p:txBody>
          <a:bodyPr vert="horz" lIns="91440" tIns="45720" rIns="91440" bIns="45720" rtlCol="0" anchor="ctr">
            <a:noAutofit/>
          </a:bodyPr>
          <a:lstStyle>
            <a:lvl1pPr algn="l" defTabSz="457200" rtl="0" eaLnBrk="1" latinLnBrk="0" hangingPunct="1">
              <a:spcBef>
                <a:spcPct val="0"/>
              </a:spcBef>
              <a:buNone/>
              <a:defRPr sz="2400" kern="1200">
                <a:solidFill>
                  <a:schemeClr val="tx1"/>
                </a:solidFill>
                <a:latin typeface="Segoe UI Light"/>
                <a:ea typeface="+mj-ea"/>
                <a:cs typeface="Segoe UI Light"/>
              </a:defRPr>
            </a:lvl1pPr>
          </a:lstStyle>
          <a:p>
            <a:r>
              <a:rPr lang="en-US" sz="2800" dirty="0" smtClean="0">
                <a:ea typeface="Segoe UI bold" pitchFamily="34" charset="0"/>
              </a:rPr>
              <a:t>Find more details in </a:t>
            </a:r>
            <a:r>
              <a:rPr lang="en-US" sz="2800" dirty="0" smtClean="0">
                <a:latin typeface="Segoe UI Semibold"/>
                <a:ea typeface="Segoe UI bold" pitchFamily="34" charset="0"/>
                <a:cs typeface="Segoe UI Semibold"/>
              </a:rPr>
              <a:t>“Combining Crowdsourcing and Google Street View to Identify Street-level Accessibility Problems” </a:t>
            </a:r>
            <a:r>
              <a:rPr lang="en-US" sz="2800" dirty="0" smtClean="0">
                <a:ea typeface="Segoe UI bold" pitchFamily="34" charset="0"/>
              </a:rPr>
              <a:t>[Hara CHI2013]</a:t>
            </a:r>
            <a:endParaRPr lang="en-US" sz="2800" i="1" dirty="0">
              <a:ea typeface="Segoe UI bold" pitchFamily="34" charset="0"/>
            </a:endParaRPr>
          </a:p>
        </p:txBody>
      </p:sp>
      <p:sp>
        <p:nvSpPr>
          <p:cNvPr id="5" name="Rectangle 4"/>
          <p:cNvSpPr/>
          <p:nvPr/>
        </p:nvSpPr>
        <p:spPr>
          <a:xfrm>
            <a:off x="5550595" y="5646919"/>
            <a:ext cx="3583274" cy="1163985"/>
          </a:xfrm>
          <a:prstGeom prst="rect">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dirty="0" smtClean="0">
                <a:latin typeface="Segoe UI Light"/>
                <a:cs typeface="Segoe UI Light"/>
              </a:rPr>
              <a:t>A Google Faculty Research Award kindly sponsored this work.</a:t>
            </a:r>
            <a:endParaRPr lang="en-US" dirty="0">
              <a:latin typeface="Segoe UI Light"/>
              <a:cs typeface="Segoe UI Light"/>
            </a:endParaRPr>
          </a:p>
        </p:txBody>
      </p:sp>
      <p:sp>
        <p:nvSpPr>
          <p:cNvPr id="6" name="TextBox 5"/>
          <p:cNvSpPr txBox="1"/>
          <p:nvPr/>
        </p:nvSpPr>
        <p:spPr>
          <a:xfrm>
            <a:off x="7998889" y="3472063"/>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155817018"/>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8" name="Group 7"/>
          <p:cNvGrpSpPr/>
          <p:nvPr/>
        </p:nvGrpSpPr>
        <p:grpSpPr>
          <a:xfrm>
            <a:off x="0" y="0"/>
            <a:ext cx="9144000" cy="6858000"/>
            <a:chOff x="0" y="0"/>
            <a:chExt cx="9144000" cy="6858000"/>
          </a:xfrm>
        </p:grpSpPr>
        <p:pic>
          <p:nvPicPr>
            <p:cNvPr id="9" name="Picture 8" descr="New_Tab.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0" name="Rectangle 9"/>
            <p:cNvSpPr/>
            <p:nvPr/>
          </p:nvSpPr>
          <p:spPr>
            <a:xfrm>
              <a:off x="762000" y="141111"/>
              <a:ext cx="578556" cy="141111"/>
            </a:xfrm>
            <a:prstGeom prst="rect">
              <a:avLst/>
            </a:prstGeom>
            <a:solidFill>
              <a:srgbClr val="ECE6E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5" name="ValidationInterfaceDemo3_Trimmed.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6"/>
          <a:srcRect l="18848" t="13155" r="17773"/>
          <a:stretch/>
        </p:blipFill>
        <p:spPr>
          <a:xfrm>
            <a:off x="-122825" y="871172"/>
            <a:ext cx="9389650" cy="7237250"/>
          </a:xfrm>
          <a:prstGeom prst="rect">
            <a:avLst/>
          </a:prstGeom>
        </p:spPr>
      </p:pic>
      <p:sp>
        <p:nvSpPr>
          <p:cNvPr id="7" name="Rectangle 6"/>
          <p:cNvSpPr/>
          <p:nvPr/>
        </p:nvSpPr>
        <p:spPr>
          <a:xfrm>
            <a:off x="-924767" y="814728"/>
            <a:ext cx="4219024" cy="733778"/>
          </a:xfrm>
          <a:prstGeom prst="rect">
            <a:avLst/>
          </a:prstGeom>
          <a:solidFill>
            <a:srgbClr val="000000">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lIns="182880" rIns="182880" rtlCol="0" anchor="ctr"/>
          <a:lstStyle/>
          <a:p>
            <a:pPr algn="r"/>
            <a:r>
              <a:rPr lang="en-US" sz="2800" dirty="0" smtClean="0">
                <a:latin typeface="Segoe UI Light"/>
                <a:cs typeface="Segoe UI Light"/>
              </a:rPr>
              <a:t>Validation Interface</a:t>
            </a:r>
            <a:endParaRPr lang="en-US" sz="2800" dirty="0">
              <a:latin typeface="Segoe UI Light"/>
              <a:cs typeface="Segoe UI Light"/>
            </a:endParaRPr>
          </a:p>
        </p:txBody>
      </p:sp>
      <p:sp>
        <p:nvSpPr>
          <p:cNvPr id="11" name="TextBox 10"/>
          <p:cNvSpPr txBox="1"/>
          <p:nvPr/>
        </p:nvSpPr>
        <p:spPr>
          <a:xfrm>
            <a:off x="721838" y="113703"/>
            <a:ext cx="929405" cy="230832"/>
          </a:xfrm>
          <a:prstGeom prst="rect">
            <a:avLst/>
          </a:prstGeom>
          <a:noFill/>
        </p:spPr>
        <p:txBody>
          <a:bodyPr wrap="none" rtlCol="0">
            <a:spAutoFit/>
          </a:bodyPr>
          <a:lstStyle/>
          <a:p>
            <a:r>
              <a:rPr lang="en-US" sz="900" dirty="0" smtClean="0">
                <a:latin typeface="Segoe UI Light"/>
                <a:cs typeface="Segoe UI Light"/>
              </a:rPr>
              <a:t>ProjectSidewalk</a:t>
            </a:r>
            <a:endParaRPr lang="en-US" sz="900" dirty="0">
              <a:latin typeface="Segoe UI Light"/>
              <a:cs typeface="Segoe UI Light"/>
            </a:endParaRPr>
          </a:p>
        </p:txBody>
      </p:sp>
    </p:spTree>
    <p:extLst>
      <p:ext uri="{BB962C8B-B14F-4D97-AF65-F5344CB8AC3E}">
        <p14:creationId xmlns:p14="http://schemas.microsoft.com/office/powerpoint/2010/main" val="15686155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23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theme/theme1.xml><?xml version="1.0" encoding="utf-8"?>
<a:theme xmlns:a="http://schemas.openxmlformats.org/drawingml/2006/main" name="SegoeUILigh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6_SegoeUILigh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1.xml><?xml version="1.0" encoding="utf-8"?>
<a:theme xmlns:a="http://schemas.openxmlformats.org/drawingml/2006/main" name="7_SegoeUILigh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2.xml><?xml version="1.0" encoding="utf-8"?>
<a:theme xmlns:a="http://schemas.openxmlformats.org/drawingml/2006/main" name="8_SegoeUILigh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E9E08"/>
        </a:solidFill>
        <a:ln>
          <a:solidFill>
            <a:srgbClr val="FE9E08"/>
          </a:solidFill>
        </a:ln>
        <a:effectLst/>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dirty="0" smtClean="0">
            <a:latin typeface="Segoe UI Light"/>
            <a:cs typeface="Segoe UI Light"/>
          </a:defRPr>
        </a:defPPr>
      </a:lstStyle>
      <a:style>
        <a:lnRef idx="1">
          <a:schemeClr val="accent1"/>
        </a:lnRef>
        <a:fillRef idx="3">
          <a:schemeClr val="accent1"/>
        </a:fillRef>
        <a:effectRef idx="2">
          <a:schemeClr val="accent1"/>
        </a:effectRef>
        <a:fontRef idx="minor">
          <a:schemeClr val="lt1"/>
        </a:fontRef>
      </a:style>
    </a:spDef>
    <a:lnDef>
      <a:spPr>
        <a:ln>
          <a:solidFill>
            <a:schemeClr val="tx1">
              <a:lumMod val="85000"/>
              <a:lumOff val="15000"/>
            </a:schemeClr>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dirty="0" err="1" smtClean="0">
            <a:latin typeface="Segoe UI Light"/>
            <a:cs typeface="Segoe UI Light"/>
          </a:defRPr>
        </a:defPPr>
      </a:lstStyle>
    </a:txDef>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E9E08"/>
        </a:solidFill>
        <a:ln>
          <a:solidFill>
            <a:srgbClr val="FE9E08"/>
          </a:solidFill>
        </a:ln>
        <a:effectLst/>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dirty="0" smtClean="0">
            <a:latin typeface="Segoe UI Light"/>
            <a:cs typeface="Segoe UI Light"/>
          </a:defRPr>
        </a:defPPr>
      </a:lstStyle>
      <a:style>
        <a:lnRef idx="1">
          <a:schemeClr val="accent1"/>
        </a:lnRef>
        <a:fillRef idx="3">
          <a:schemeClr val="accent1"/>
        </a:fillRef>
        <a:effectRef idx="2">
          <a:schemeClr val="accent1"/>
        </a:effectRef>
        <a:fontRef idx="minor">
          <a:schemeClr val="lt1"/>
        </a:fontRef>
      </a:style>
    </a:spDef>
    <a:lnDef>
      <a:spPr>
        <a:ln>
          <a:solidFill>
            <a:schemeClr val="tx1">
              <a:lumMod val="85000"/>
              <a:lumOff val="15000"/>
            </a:schemeClr>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dirty="0" err="1" smtClean="0">
            <a:latin typeface="Segoe UI Light"/>
            <a:cs typeface="Segoe UI Light"/>
          </a:defRPr>
        </a:defPPr>
      </a:lstStyle>
    </a:txDef>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E9E08"/>
        </a:solidFill>
        <a:ln>
          <a:solidFill>
            <a:srgbClr val="FE9E08"/>
          </a:solidFill>
        </a:ln>
        <a:effectLst/>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dirty="0" smtClean="0">
            <a:latin typeface="Segoe UI Light"/>
            <a:cs typeface="Segoe UI Light"/>
          </a:defRPr>
        </a:defPPr>
      </a:lstStyle>
      <a:style>
        <a:lnRef idx="1">
          <a:schemeClr val="accent1"/>
        </a:lnRef>
        <a:fillRef idx="3">
          <a:schemeClr val="accent1"/>
        </a:fillRef>
        <a:effectRef idx="2">
          <a:schemeClr val="accent1"/>
        </a:effectRef>
        <a:fontRef idx="minor">
          <a:schemeClr val="lt1"/>
        </a:fontRef>
      </a:style>
    </a:spDef>
    <a:lnDef>
      <a:spPr>
        <a:ln>
          <a:solidFill>
            <a:schemeClr val="tx1">
              <a:lumMod val="85000"/>
              <a:lumOff val="15000"/>
            </a:schemeClr>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dirty="0" err="1" smtClean="0">
            <a:latin typeface="Segoe UI Light"/>
            <a:cs typeface="Segoe UI Light"/>
          </a:defRPr>
        </a:defPPr>
      </a:lstStyle>
    </a:txDef>
  </a:objectDefaults>
  <a:extraClrSchemeLst/>
</a:theme>
</file>

<file path=ppt/theme/theme5.xml><?xml version="1.0" encoding="utf-8"?>
<a:theme xmlns:a="http://schemas.openxmlformats.org/drawingml/2006/main" name="1_SegoeUILigh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alpha val="85000"/>
          </a:schemeClr>
        </a:solidFill>
        <a:ln>
          <a:solidFill>
            <a:schemeClr val="tx1"/>
          </a:solidFill>
        </a:ln>
        <a:effectLst/>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dirty="0" smtClean="0">
            <a:latin typeface="Segoe UI Light"/>
            <a:cs typeface="Segoe UI Light"/>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dirty="0" err="1" smtClean="0">
            <a:latin typeface="Segoe UI Light"/>
            <a:cs typeface="Segoe UI Light"/>
          </a:defRPr>
        </a:defPPr>
      </a:lstStyle>
    </a:txDef>
  </a:objectDefaults>
  <a:extraClrSchemeLst/>
</a:theme>
</file>

<file path=ppt/theme/theme6.xml><?xml version="1.0" encoding="utf-8"?>
<a:theme xmlns:a="http://schemas.openxmlformats.org/drawingml/2006/main" name="2_SegoeUILigh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3_SegoeUILigh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4_SegoeUILigh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5_SegoeUILigh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SegoeUILight.thmx</Template>
  <TotalTime>10129</TotalTime>
  <Words>3394</Words>
  <Application>Microsoft Macintosh PowerPoint</Application>
  <PresentationFormat>On-screen Show (4:3)</PresentationFormat>
  <Paragraphs>543</Paragraphs>
  <Slides>85</Slides>
  <Notes>81</Notes>
  <HiddenSlides>0</HiddenSlides>
  <MMClips>9</MMClips>
  <ScaleCrop>false</ScaleCrop>
  <HeadingPairs>
    <vt:vector size="4" baseType="variant">
      <vt:variant>
        <vt:lpstr>Theme</vt:lpstr>
      </vt:variant>
      <vt:variant>
        <vt:i4>12</vt:i4>
      </vt:variant>
      <vt:variant>
        <vt:lpstr>Slide Titles</vt:lpstr>
      </vt:variant>
      <vt:variant>
        <vt:i4>85</vt:i4>
      </vt:variant>
    </vt:vector>
  </HeadingPairs>
  <TitlesOfParts>
    <vt:vector size="97" baseType="lpstr">
      <vt:lpstr>SegoeUILight</vt:lpstr>
      <vt:lpstr>Office Theme</vt:lpstr>
      <vt:lpstr>1_Office Theme</vt:lpstr>
      <vt:lpstr>3_Office Theme</vt:lpstr>
      <vt:lpstr>1_SegoeUILight</vt:lpstr>
      <vt:lpstr>2_SegoeUILight</vt:lpstr>
      <vt:lpstr>3_SegoeUILight</vt:lpstr>
      <vt:lpstr>4_SegoeUILight</vt:lpstr>
      <vt:lpstr>5_SegoeUILight</vt:lpstr>
      <vt:lpstr>6_SegoeUILight</vt:lpstr>
      <vt:lpstr>7_SegoeUILight</vt:lpstr>
      <vt:lpstr>8_SegoeUILight</vt:lpstr>
      <vt:lpstr>Combining Crowdsourcing and  Google Street View to Identify  Street-level Accessibility Problems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Physical Street Audits</vt:lpstr>
      <vt:lpstr>Physical Street Audits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Summary</vt:lpstr>
      <vt:lpstr>Questions?</vt:lpstr>
    </vt:vector>
  </TitlesOfParts>
  <Company>University of Maryland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Sidewalk Computer Vision</dc:title>
  <dc:creator>Kotaro Hara</dc:creator>
  <cp:lastModifiedBy>Kotaro Hara</cp:lastModifiedBy>
  <cp:revision>1245</cp:revision>
  <dcterms:created xsi:type="dcterms:W3CDTF">2012-09-27T16:26:47Z</dcterms:created>
  <dcterms:modified xsi:type="dcterms:W3CDTF">2013-06-03T14:53:44Z</dcterms:modified>
</cp:coreProperties>
</file>