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88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57" r:id="rId11"/>
    <p:sldId id="258" r:id="rId12"/>
    <p:sldId id="259" r:id="rId13"/>
    <p:sldId id="260" r:id="rId14"/>
    <p:sldId id="261" r:id="rId15"/>
    <p:sldId id="294" r:id="rId16"/>
    <p:sldId id="262" r:id="rId17"/>
    <p:sldId id="296" r:id="rId18"/>
    <p:sldId id="287" r:id="rId19"/>
    <p:sldId id="264" r:id="rId20"/>
    <p:sldId id="289" r:id="rId21"/>
    <p:sldId id="290" r:id="rId22"/>
    <p:sldId id="293" r:id="rId23"/>
    <p:sldId id="291" r:id="rId24"/>
    <p:sldId id="265" r:id="rId25"/>
    <p:sldId id="266" r:id="rId26"/>
    <p:sldId id="256" r:id="rId27"/>
    <p:sldId id="295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9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0C682-2FF3-D54B-B672-CAF8F508540F}" type="datetimeFigureOut">
              <a:rPr lang="en-US" smtClean="0"/>
              <a:t>5/22/13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57430-9409-F244-81DA-F09C29BE8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585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Learning about the biology of plants to plant and grow healthy foods.</a:t>
            </a:r>
            <a:endParaRPr lang="en-US" dirty="0" smtClean="0"/>
          </a:p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FBC5F7-DA4F-4C2F-B2D4-435F2BCF56DE}" type="slidenum">
              <a:rPr lang="en-US">
                <a:ea typeface="ＭＳ Ｐゴシック" pitchFamily="5" charset="-128"/>
                <a:cs typeface="ＭＳ Ｐゴシック" pitchFamily="5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ea typeface="ＭＳ Ｐゴシック" pitchFamily="5" charset="-128"/>
              <a:cs typeface="ＭＳ Ｐゴシック" pitchFamily="5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Life-relevant</a:t>
            </a:r>
            <a:r>
              <a:rPr lang="en-US" baseline="0" dirty="0" smtClean="0"/>
              <a:t> learning environments are environments that allow learners to identify and explore potential roles that they can and want to play in science.  And they include l</a:t>
            </a:r>
            <a:r>
              <a:rPr lang="en-US" dirty="0" smtClean="0"/>
              <a:t>earning activities that are personally meaningful</a:t>
            </a:r>
            <a:r>
              <a:rPr lang="en-US" baseline="0" dirty="0" smtClean="0"/>
              <a:t> to kids and relevant to their lives, that allow them to work in the context of achieving their own personal goals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90988-6037-364C-8F20-6D1312EB579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reference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7430-9409-F244-81DA-F09C29BE8D7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9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Virtual and face-to-face interactions</a:t>
            </a:r>
          </a:p>
          <a:p>
            <a:r>
              <a:rPr lang="en-US" dirty="0" smtClean="0"/>
              <a:t>More work is needed to understand how CSCL technology can support face-to-face interaction during learners’ scientific inquiry experiences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7430-9409-F244-81DA-F09C29BE8D7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457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</a:t>
            </a:r>
            <a:r>
              <a:rPr lang="en-US" baseline="0" dirty="0" smtClean="0"/>
              <a:t> ask this questions in the context of our first life-relevant learning environment – Kitchen Chemistry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B0D4E-A5BD-6348-8FDE-2BC3EC32F66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Comparative case study</a:t>
            </a:r>
          </a:p>
          <a:p>
            <a:pPr lvl="1"/>
            <a:r>
              <a:rPr lang="en-US" dirty="0" smtClean="0"/>
              <a:t>Whole group discussions (w/o technology)</a:t>
            </a:r>
          </a:p>
          <a:p>
            <a:pPr lvl="1"/>
            <a:r>
              <a:rPr lang="en-US" dirty="0" smtClean="0"/>
              <a:t>3 participant and facilitator interactions with SINQ</a:t>
            </a:r>
          </a:p>
          <a:p>
            <a:r>
              <a:rPr lang="en-US" dirty="0" smtClean="0"/>
              <a:t>Looked for</a:t>
            </a:r>
          </a:p>
          <a:p>
            <a:pPr lvl="1"/>
            <a:r>
              <a:rPr lang="en-US" dirty="0" smtClean="0"/>
              <a:t>Whole Group: Distractions and contributions to collaboration</a:t>
            </a:r>
          </a:p>
          <a:p>
            <a:pPr lvl="1"/>
            <a:r>
              <a:rPr lang="en-US" dirty="0" smtClean="0"/>
              <a:t>SINQ: Ways participants and facilitators interacted with technology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7430-9409-F244-81DA-F09C29BE8D7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9489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the first case we observed</a:t>
            </a:r>
            <a:r>
              <a:rPr lang="en-US" baseline="0" dirty="0" smtClean="0"/>
              <a:t> transformations that happened as learners began to view and respond to others’ posts. For example, Freddie wanted to know “How do I make green brownies?” and he posed this question in SINQ. As Eric viewed his question on SINQ from afar, he became excited and let Freddie know that he had a response. Eric began to seek him out and wait for his response. This was a drastic shift in the social landscape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7430-9409-F244-81DA-F09C29BE8D7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953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99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472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144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93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9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58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189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785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924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446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720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49323-6AD4-BD4D-AEEA-601FAABD3905}" type="datetimeFigureOut">
              <a:rPr lang="en-US" smtClean="0"/>
              <a:t>5/22/13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AD3FC-DDE9-374D-8D29-94E4FBF80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96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file://localhost/Users/tammy/Public%20Understanding%20of%20Science/Imagination-and-alignmen258-0" TargetMode="External"/><Relationship Id="rId4" Type="http://schemas.openxmlformats.org/officeDocument/2006/relationships/slideLayout" Target="../slideLayouts/slideLayout9.xml"/><Relationship Id="rId5" Type="http://schemas.openxmlformats.org/officeDocument/2006/relationships/notesSlide" Target="../notesSlides/notesSlide1.xml"/><Relationship Id="rId6" Type="http://schemas.openxmlformats.org/officeDocument/2006/relationships/image" Target="../media/image2.png"/><Relationship Id="rId7" Type="http://schemas.openxmlformats.org/officeDocument/2006/relationships/image" Target="../media/image3.jpg"/><Relationship Id="rId1" Type="http://schemas.openxmlformats.org/officeDocument/2006/relationships/tags" Target="../tags/tag1.xml"/><Relationship Id="rId2" Type="http://schemas.microsoft.com/office/2007/relationships/media" Target="file://localhost/Users/tammy/Public%20Understanding%20of%20Science/Imagination-and-alignmen258-0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ibling-rivalr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86" y="201267"/>
            <a:ext cx="8697114" cy="57707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00156" y="1833862"/>
            <a:ext cx="6934164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Helvetica Neue Black Condensed"/>
                <a:cs typeface="Helvetica Neue Black Condensed"/>
              </a:rPr>
              <a:t>When Face-to-Face Fails</a:t>
            </a:r>
            <a:endParaRPr lang="en-US" sz="36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5151" y="2567185"/>
            <a:ext cx="362296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Helvetica Neue Light"/>
                <a:cs typeface="Helvetica Neue Light"/>
              </a:rPr>
              <a:t>Opportunities for </a:t>
            </a:r>
            <a:r>
              <a:rPr lang="en-US" sz="4000" b="1" dirty="0" smtClean="0">
                <a:latin typeface="Helvetica Neue"/>
                <a:cs typeface="Helvetica Neue"/>
              </a:rPr>
              <a:t>Social Media </a:t>
            </a:r>
            <a:r>
              <a:rPr lang="en-US" sz="3200" dirty="0" smtClean="0">
                <a:latin typeface="Helvetica Neue Light"/>
                <a:cs typeface="Helvetica Neue Light"/>
              </a:rPr>
              <a:t>to Foster </a:t>
            </a:r>
            <a:r>
              <a:rPr lang="en-US" sz="4000" b="1" dirty="0" smtClean="0">
                <a:latin typeface="Helvetica Neue"/>
                <a:cs typeface="Helvetica Neue"/>
              </a:rPr>
              <a:t>Collaborative Learning </a:t>
            </a:r>
            <a:endParaRPr lang="en-US" sz="4000" b="1" dirty="0">
              <a:latin typeface="Helvetica Neue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8086" y="5796365"/>
            <a:ext cx="86971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Tamara Clegg, Jason Yip, June </a:t>
            </a:r>
            <a:r>
              <a:rPr lang="en-US" sz="2400" dirty="0" err="1" smtClean="0">
                <a:latin typeface="Helvetica Neue Light"/>
                <a:cs typeface="Helvetica Neue Light"/>
              </a:rPr>
              <a:t>Ahn</a:t>
            </a:r>
            <a:r>
              <a:rPr lang="en-US" sz="2400" dirty="0" smtClean="0">
                <a:latin typeface="Helvetica Neue Light"/>
                <a:cs typeface="Helvetica Neue Light"/>
              </a:rPr>
              <a:t>, Elizabeth </a:t>
            </a:r>
            <a:r>
              <a:rPr lang="en-US" sz="2400" dirty="0" err="1" smtClean="0">
                <a:latin typeface="Helvetica Neue Light"/>
                <a:cs typeface="Helvetica Neue Light"/>
              </a:rPr>
              <a:t>Bonsignore</a:t>
            </a:r>
            <a:r>
              <a:rPr lang="en-US" sz="2400" dirty="0" smtClean="0">
                <a:latin typeface="Helvetica Neue Light"/>
                <a:cs typeface="Helvetica Neue Light"/>
              </a:rPr>
              <a:t>, Michael </a:t>
            </a:r>
            <a:r>
              <a:rPr lang="en-US" sz="2400" dirty="0" err="1" smtClean="0">
                <a:latin typeface="Helvetica Neue Light"/>
                <a:cs typeface="Helvetica Neue Light"/>
              </a:rPr>
              <a:t>Gubbels</a:t>
            </a:r>
            <a:r>
              <a:rPr lang="en-US" sz="2400" dirty="0" smtClean="0">
                <a:latin typeface="Helvetica Neue Light"/>
                <a:cs typeface="Helvetica Neue Light"/>
              </a:rPr>
              <a:t>, Becky </a:t>
            </a:r>
            <a:r>
              <a:rPr lang="en-US" sz="2400" dirty="0" err="1" smtClean="0">
                <a:latin typeface="Helvetica Neue Light"/>
                <a:cs typeface="Helvetica Neue Light"/>
              </a:rPr>
              <a:t>Lewittes</a:t>
            </a:r>
            <a:r>
              <a:rPr lang="en-US" sz="2400" dirty="0" smtClean="0">
                <a:latin typeface="Helvetica Neue Light"/>
                <a:cs typeface="Helvetica Neue Light"/>
              </a:rPr>
              <a:t>, &amp; Emily Rhodes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511880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95250" y="2990366"/>
            <a:ext cx="43534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Helvetica Neue Light"/>
                <a:cs typeface="Helvetica Neue Light"/>
              </a:rPr>
              <a:t>Social Media for Supporting Learner Collaboration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pic>
        <p:nvPicPr>
          <p:cNvPr id="5" name="Picture 4" descr="IMG_074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685" y="75993"/>
            <a:ext cx="5025710" cy="6700947"/>
          </a:xfrm>
          <a:prstGeom prst="rect">
            <a:avLst/>
          </a:prstGeom>
          <a:ln w="28575" cmpd="sng">
            <a:solidFill>
              <a:schemeClr val="accent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05892" y="6363700"/>
            <a:ext cx="3366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Helvetica Neue Light"/>
                <a:cs typeface="Helvetica Neue Light"/>
              </a:rPr>
              <a:t>Ahn</a:t>
            </a:r>
            <a:r>
              <a:rPr lang="en-US" dirty="0">
                <a:latin typeface="Helvetica Neue Light"/>
                <a:cs typeface="Helvetica Neue Light"/>
              </a:rPr>
              <a:t>, </a:t>
            </a:r>
            <a:r>
              <a:rPr lang="en-US" dirty="0" err="1">
                <a:latin typeface="Helvetica Neue Light"/>
                <a:cs typeface="Helvetica Neue Light"/>
              </a:rPr>
              <a:t>Gubbels</a:t>
            </a:r>
            <a:r>
              <a:rPr lang="en-US" dirty="0">
                <a:latin typeface="Helvetica Neue Light"/>
                <a:cs typeface="Helvetica Neue Light"/>
              </a:rPr>
              <a:t>, Kim &amp; Wu, 2012 </a:t>
            </a:r>
          </a:p>
        </p:txBody>
      </p:sp>
      <p:pic>
        <p:nvPicPr>
          <p:cNvPr id="6" name="Picture 5" descr="sinq-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65" y="1880144"/>
            <a:ext cx="3105151" cy="111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13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15254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Helvetica Neue Light"/>
                <a:cs typeface="Helvetica Neue Light"/>
              </a:rPr>
              <a:t>Individuals make </a:t>
            </a:r>
            <a:r>
              <a:rPr lang="en-US" sz="2800" b="1" dirty="0" smtClean="0">
                <a:latin typeface="Helvetica Neue"/>
                <a:cs typeface="Helvetica Neue"/>
              </a:rPr>
              <a:t>Micro-contributions </a:t>
            </a:r>
            <a:r>
              <a:rPr lang="en-US" sz="2400" dirty="0">
                <a:latin typeface="Helvetica Neue Light"/>
                <a:cs typeface="Helvetica Neue Light"/>
              </a:rPr>
              <a:t>t</a:t>
            </a:r>
            <a:r>
              <a:rPr lang="en-US" sz="2400" dirty="0" smtClean="0">
                <a:latin typeface="Helvetica Neue Light"/>
                <a:cs typeface="Helvetica Neue Light"/>
              </a:rPr>
              <a:t>o </a:t>
            </a:r>
            <a:r>
              <a:rPr lang="en-US" sz="2400" dirty="0" smtClean="0">
                <a:latin typeface="Helvetica Neue Light"/>
                <a:cs typeface="Helvetica Neue Light"/>
              </a:rPr>
              <a:t>the inquiry process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pic>
        <p:nvPicPr>
          <p:cNvPr id="7" name="Picture 6" descr="sinq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723"/>
            <a:ext cx="2205398" cy="788522"/>
          </a:xfrm>
          <a:prstGeom prst="rect">
            <a:avLst/>
          </a:prstGeom>
        </p:spPr>
      </p:pic>
      <p:pic>
        <p:nvPicPr>
          <p:cNvPr id="4" name="Picture 3" descr="SINQ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46" y="1025384"/>
            <a:ext cx="9173127" cy="512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64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63376" y="5622310"/>
            <a:ext cx="637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Helvetica Neue"/>
                <a:cs typeface="Helvetica Neue"/>
              </a:rPr>
              <a:t>Voting </a:t>
            </a:r>
            <a:r>
              <a:rPr lang="en-US" sz="2800" dirty="0" smtClean="0">
                <a:latin typeface="Helvetica Neue Light"/>
                <a:cs typeface="Helvetica Neue Light"/>
              </a:rPr>
              <a:t>to </a:t>
            </a:r>
            <a:r>
              <a:rPr lang="en-US" sz="2400" dirty="0" smtClean="0">
                <a:latin typeface="Helvetica Neue Light"/>
                <a:cs typeface="Helvetica Neue Light"/>
              </a:rPr>
              <a:t>Negotiate norms of quality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53783" y="1966745"/>
            <a:ext cx="7355860" cy="3563787"/>
            <a:chOff x="696558" y="2704275"/>
            <a:chExt cx="7355860" cy="3563787"/>
          </a:xfrm>
        </p:grpSpPr>
        <p:pic>
          <p:nvPicPr>
            <p:cNvPr id="3" name="Picture 2" descr="Facebook-Like.jpe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58" y="2704275"/>
              <a:ext cx="7355860" cy="3563787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4556506" y="3291244"/>
              <a:ext cx="30200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Helvetica Neue Light"/>
                  <a:cs typeface="Helvetica Neue Light"/>
                </a:rPr>
                <a:t>Is this a </a:t>
              </a:r>
              <a:r>
                <a:rPr lang="en-US" sz="2000" b="1" dirty="0" smtClean="0">
                  <a:latin typeface="Helvetica Neue"/>
                  <a:cs typeface="Helvetica Neue"/>
                </a:rPr>
                <a:t>novel question</a:t>
              </a:r>
              <a:r>
                <a:rPr lang="en-US" sz="2000" dirty="0" smtClean="0">
                  <a:latin typeface="Helvetica Neue Light"/>
                  <a:cs typeface="Helvetica Neue Light"/>
                </a:rPr>
                <a:t>?</a:t>
              </a:r>
              <a:endParaRPr lang="en-US" sz="2000" dirty="0">
                <a:latin typeface="Helvetica Neue Light"/>
                <a:cs typeface="Helvetica Neue Ligh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33456" y="2885204"/>
              <a:ext cx="32430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Helvetica Neue Light"/>
                  <a:cs typeface="Helvetica Neue Light"/>
                </a:rPr>
                <a:t>Do you </a:t>
              </a:r>
              <a:r>
                <a:rPr lang="en-US" sz="2000" b="1" dirty="0" smtClean="0">
                  <a:latin typeface="Helvetica Neue"/>
                  <a:cs typeface="Helvetica Neue"/>
                </a:rPr>
                <a:t>wonder</a:t>
              </a:r>
              <a:r>
                <a:rPr lang="en-US" sz="2000" dirty="0" smtClean="0">
                  <a:latin typeface="Helvetica Neue Light"/>
                  <a:cs typeface="Helvetica Neue Light"/>
                </a:rPr>
                <a:t> about this?</a:t>
              </a:r>
              <a:endParaRPr lang="en-US" sz="2000" dirty="0">
                <a:latin typeface="Helvetica Neue Light"/>
                <a:cs typeface="Helvetica Neue Ligh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345676" y="3691354"/>
              <a:ext cx="42308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Helvetica Neue Light"/>
                  <a:cs typeface="Helvetica Neue Light"/>
                </a:rPr>
                <a:t>Is this hypothesis </a:t>
              </a:r>
              <a:r>
                <a:rPr lang="en-US" sz="2000" b="1" dirty="0" smtClean="0">
                  <a:latin typeface="Helvetica Neue"/>
                  <a:cs typeface="Helvetica Neue"/>
                </a:rPr>
                <a:t>evidence-based</a:t>
              </a:r>
              <a:r>
                <a:rPr lang="en-US" sz="2000" dirty="0" smtClean="0">
                  <a:latin typeface="Helvetica Neue Light"/>
                  <a:cs typeface="Helvetica Neue Light"/>
                </a:rPr>
                <a:t>?</a:t>
              </a:r>
              <a:endParaRPr lang="en-US" sz="2000" dirty="0">
                <a:latin typeface="Helvetica Neue Light"/>
                <a:cs typeface="Helvetica Neue Light"/>
              </a:endParaRPr>
            </a:p>
          </p:txBody>
        </p:sp>
      </p:grpSp>
      <p:pic>
        <p:nvPicPr>
          <p:cNvPr id="10" name="Picture 9" descr="sinq-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561" y="916590"/>
            <a:ext cx="2512483" cy="8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11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G_075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28" y="204618"/>
            <a:ext cx="4900321" cy="6533761"/>
          </a:xfrm>
          <a:prstGeom prst="rect">
            <a:avLst/>
          </a:prstGeom>
          <a:ln>
            <a:solidFill>
              <a:srgbClr val="4F81BD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16885" y="3024980"/>
            <a:ext cx="377514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Helvetica Neue"/>
                <a:cs typeface="Helvetica Neue"/>
              </a:rPr>
              <a:t>Aggregate </a:t>
            </a:r>
          </a:p>
          <a:p>
            <a:pPr algn="ctr"/>
            <a:r>
              <a:rPr lang="en-US" sz="2400" dirty="0" smtClean="0">
                <a:latin typeface="Helvetica Neue Light"/>
                <a:cs typeface="Helvetica Neue Light"/>
              </a:rPr>
              <a:t>Collaborative projects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pic>
        <p:nvPicPr>
          <p:cNvPr id="7" name="Picture 6" descr="sinq-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35" y="2337721"/>
            <a:ext cx="2275416" cy="81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83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255" y="2284874"/>
            <a:ext cx="8525843" cy="1470025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latin typeface="Helvetica Neue Light"/>
                <a:cs typeface="Helvetica Neue Light"/>
              </a:rPr>
              <a:t>How can SINQ promote </a:t>
            </a:r>
            <a:r>
              <a:rPr lang="en-US" sz="4000" b="1" dirty="0" smtClean="0">
                <a:latin typeface="Helvetica Neue"/>
                <a:cs typeface="Helvetica Neue"/>
              </a:rPr>
              <a:t>productive collaborations </a:t>
            </a:r>
            <a:r>
              <a:rPr lang="en-US" sz="4000" dirty="0" smtClean="0">
                <a:latin typeface="Helvetica Neue Light"/>
                <a:cs typeface="Helvetica Neue Light"/>
              </a:rPr>
              <a:t>in science?</a:t>
            </a:r>
            <a:endParaRPr lang="en-US" sz="40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743142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KSI_Messy_fingers"/>
          <p:cNvPicPr>
            <a:picLocks noChangeAspect="1" noChangeArrowheads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13" y="169333"/>
            <a:ext cx="7772400" cy="1362075"/>
          </a:xfrm>
        </p:spPr>
        <p:txBody>
          <a:bodyPr>
            <a:normAutofit/>
          </a:bodyPr>
          <a:lstStyle/>
          <a:p>
            <a:r>
              <a:rPr lang="en-US" sz="7200" b="0" cap="non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Helvetica Neue Black Condensed"/>
                <a:cs typeface="Helvetica Neue Black Condensed"/>
              </a:rPr>
              <a:t>Kitchen Chemistry</a:t>
            </a:r>
            <a:endParaRPr lang="en-US" sz="7200" b="0" cap="none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Helvetica Neue Black Condensed"/>
              <a:cs typeface="Helvetica Neue Black Condensed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F2209-32E3-6C4D-94D3-794182BDDD3A}" type="slidenum">
              <a:rPr lang="en-US" smtClean="0">
                <a:solidFill>
                  <a:srgbClr val="FFFFFF"/>
                </a:solidFill>
                <a:latin typeface="Helvetica Neue Light"/>
                <a:cs typeface="Helvetica Neue Light"/>
              </a:rPr>
              <a:pPr/>
              <a:t>15</a:t>
            </a:fld>
            <a:endParaRPr lang="en-US">
              <a:solidFill>
                <a:srgbClr val="FFFFFF"/>
              </a:solidFill>
              <a:latin typeface="Helvetica Neue Light"/>
              <a:cs typeface="Helvetica Neue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8113" y="1318849"/>
            <a:ext cx="82973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Helvetica Neue"/>
                <a:cs typeface="Helvetica Neue"/>
              </a:rPr>
              <a:t>After-school or summer camp learning environment </a:t>
            </a:r>
            <a:endParaRPr lang="en-US" sz="3200" b="1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Helvetica Neue"/>
              <a:cs typeface="Helvetica Neue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0" y="6510867"/>
            <a:ext cx="9144000" cy="338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dirty="0" smtClean="0">
                <a:latin typeface="Helvetica Neue Light"/>
                <a:cs typeface="Helvetica Neue Light"/>
              </a:rPr>
              <a:t>e.g., </a:t>
            </a:r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Helvetica Neue Light"/>
                <a:cs typeface="Helvetica Neue Light"/>
              </a:rPr>
              <a:t>Clegg et al., 2006 </a:t>
            </a:r>
            <a:endParaRPr kumimoji="0" lang="en-US" sz="200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94171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Context</a:t>
            </a:r>
            <a:endParaRPr lang="en-US" dirty="0">
              <a:solidFill>
                <a:srgbClr val="000000"/>
              </a:solidFill>
              <a:latin typeface="Helvetica Neue Black Condensed"/>
              <a:cs typeface="Helvetica Neue Black Condensed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417638"/>
            <a:ext cx="80472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Twelve week after-school program at a local private Montessori school</a:t>
            </a:r>
          </a:p>
          <a:p>
            <a:endParaRPr lang="en-US" sz="28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10" name="Picture 9" descr="Participan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995" y="2751348"/>
            <a:ext cx="1546757" cy="1795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57200" y="4796075"/>
            <a:ext cx="4378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6 participants </a:t>
            </a:r>
            <a:b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</a:br>
            <a:endParaRPr lang="en-US" sz="2800" dirty="0" smtClean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92949" y="4749909"/>
            <a:ext cx="22112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SINQ, </a:t>
            </a:r>
            <a:r>
              <a:rPr lang="en-US" sz="2800" dirty="0" err="1" smtClean="0">
                <a:solidFill>
                  <a:srgbClr val="000000"/>
                </a:solidFill>
                <a:latin typeface="Helvetica Neue Light"/>
                <a:cs typeface="Helvetica Neue Light"/>
              </a:rPr>
              <a:t>StoryKit</a:t>
            </a:r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, &amp; Zydeco</a:t>
            </a:r>
          </a:p>
          <a:p>
            <a:endParaRPr lang="en-US" sz="28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16" name="Picture 15" descr="Storykit-helen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507" y="2751348"/>
            <a:ext cx="2502262" cy="17358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856" y="2486286"/>
            <a:ext cx="2263623" cy="226362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73993" y="4796075"/>
            <a:ext cx="337920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Facilitators: </a:t>
            </a:r>
            <a:b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</a:br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Kitchen Chemistry </a:t>
            </a:r>
            <a:b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</a:br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researchers</a:t>
            </a:r>
          </a:p>
          <a:p>
            <a:endParaRPr lang="en-US" sz="28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57200" y="1392238"/>
            <a:ext cx="5965978" cy="254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840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ld-SINQ-screensho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9387"/>
            <a:ext cx="9144000" cy="50760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1456" y="5888503"/>
            <a:ext cx="47630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Helvetica Neue Light"/>
                <a:cs typeface="Helvetica Neue Light"/>
              </a:rPr>
              <a:t>Older version of </a:t>
            </a:r>
            <a:r>
              <a:rPr lang="en-US" sz="4000" b="1" dirty="0" smtClean="0">
                <a:latin typeface="Helvetica Neue"/>
                <a:cs typeface="Helvetica Neue"/>
              </a:rPr>
              <a:t>SINQ</a:t>
            </a:r>
            <a:endParaRPr lang="en-US" sz="4000" b="1" dirty="0"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943027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torykit-helen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964" y="1187189"/>
            <a:ext cx="4694380" cy="3256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mike-reading-toclass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48" y="1187189"/>
            <a:ext cx="4239452" cy="32813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0149" y="5643957"/>
            <a:ext cx="693416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lvetica Neue Black Condensed"/>
                <a:cs typeface="Helvetica Neue Black Condensed"/>
              </a:rPr>
              <a:t>Comparative Case Study</a:t>
            </a:r>
            <a:endParaRPr lang="en-US" sz="36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805" y="6257093"/>
            <a:ext cx="1918052" cy="400110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Yin, 2003</a:t>
            </a:r>
            <a:endParaRPr lang="en-US" sz="20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0149" y="4467782"/>
            <a:ext cx="4239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Distractions and contributions to collaboration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12001" y="4474398"/>
            <a:ext cx="4239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Interactions with SINQ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149899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 Shot 2013-05-17 at 12.06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732"/>
            <a:ext cx="9164485" cy="49917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9766" y="5895897"/>
            <a:ext cx="50839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Helvetica Neue Black Condensed"/>
                <a:cs typeface="Helvetica Neue Black Condensed"/>
              </a:rPr>
              <a:t>Whole Group Conversation Woes</a:t>
            </a:r>
            <a:endParaRPr lang="en-US" sz="28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024" y="4341033"/>
            <a:ext cx="2747169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Learner arguments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427599"/>
            <a:ext cx="2367510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Competing Foci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28304" y="2427599"/>
            <a:ext cx="3359451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Helvetica Neue Light"/>
                <a:cs typeface="Helvetica Neue Light"/>
              </a:rPr>
              <a:t>Learners easily </a:t>
            </a:r>
            <a:r>
              <a:rPr lang="en-US" sz="2400" dirty="0" smtClean="0">
                <a:latin typeface="Helvetica Neue Light"/>
                <a:cs typeface="Helvetica Neue Light"/>
              </a:rPr>
              <a:t>derailed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40586" y="4349388"/>
            <a:ext cx="2747169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Talking out of turn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95762" y="3422815"/>
            <a:ext cx="4363706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Helvetica Neue"/>
                <a:cs typeface="Helvetica Neue"/>
              </a:rPr>
              <a:t>Unproductive experiences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3242170" y="6372803"/>
            <a:ext cx="2521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Helvetica Neue Light"/>
                <a:cs typeface="Helvetica Neue Light"/>
              </a:rPr>
              <a:t>Clegg et al., Submitted</a:t>
            </a:r>
            <a:endParaRPr lang="en-US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400219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73E235-2D8E-44B6-8BD7-BA7C92A481AB}" type="slidenum">
              <a:rPr lang="en-US">
                <a:latin typeface="Optima"/>
                <a:cs typeface="Optima"/>
              </a:rPr>
              <a:pPr>
                <a:defRPr/>
              </a:pPr>
              <a:t>2</a:t>
            </a:fld>
            <a:endParaRPr lang="en-US">
              <a:latin typeface="Optima"/>
              <a:cs typeface="Optima"/>
            </a:endParaRPr>
          </a:p>
        </p:txBody>
      </p:sp>
      <p:pic>
        <p:nvPicPr>
          <p:cNvPr id="16" name="Imagination-and-alignmen258-0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47125" y="6461125"/>
            <a:ext cx="244475" cy="244475"/>
          </a:xfrm>
          <a:prstGeom prst="rect">
            <a:avLst/>
          </a:prstGeom>
        </p:spPr>
      </p:pic>
      <p:pic>
        <p:nvPicPr>
          <p:cNvPr id="2" name="Picture 1" descr="child-gardening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049" y="12503"/>
            <a:ext cx="4571859" cy="68492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1711" y="2705951"/>
            <a:ext cx="4127338" cy="1446550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Helvetica Neue Light"/>
                <a:cs typeface="Helvetica Neue Light"/>
              </a:rPr>
              <a:t>Help learners </a:t>
            </a:r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see the </a:t>
            </a:r>
            <a:r>
              <a:rPr lang="en-US" sz="3200" b="1" dirty="0" smtClean="0">
                <a:solidFill>
                  <a:srgbClr val="000000"/>
                </a:solidFill>
                <a:latin typeface="Helvetica Neue"/>
                <a:cs typeface="Helvetica Neue"/>
              </a:rPr>
              <a:t>personally relevant </a:t>
            </a:r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aspects of science</a:t>
            </a:r>
            <a:endParaRPr lang="en-US" sz="28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299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audio isNarratio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nq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584" y="2167467"/>
            <a:ext cx="6819900" cy="24384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081867" y="4367679"/>
            <a:ext cx="2767678" cy="84779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 smtClean="0">
                <a:latin typeface="Helvetica Neue"/>
                <a:cs typeface="Helvetica Neue"/>
              </a:rPr>
              <a:t>Interactions</a:t>
            </a:r>
            <a:endParaRPr lang="en-US" sz="4000" dirty="0"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229500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rowniesjulia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21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875" y="6168392"/>
            <a:ext cx="6934164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 Neue Light"/>
                <a:cs typeface="Helvetica Neue Light"/>
              </a:rPr>
              <a:t>How do I make green brownies?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659"/>
            <a:ext cx="9144000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 Neue Black Condensed"/>
                <a:cs typeface="Helvetica Neue Black Condensed"/>
              </a:rPr>
              <a:t>Freddie &amp; Eric</a:t>
            </a:r>
            <a:endParaRPr lang="en-US" sz="32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246101"/>
            <a:ext cx="2791925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 Neue Light"/>
                <a:cs typeface="Helvetica Neue Light"/>
              </a:rPr>
              <a:t>More focused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8932" y="865026"/>
            <a:ext cx="4555067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latin typeface="Helvetica Neue Light"/>
                <a:cs typeface="Helvetica Neue Light"/>
              </a:rPr>
              <a:t>Shifting social landscape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958401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45+minute+cinnamon+rolls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353" y="0"/>
            <a:ext cx="4573429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0" y="277448"/>
            <a:ext cx="9144000" cy="6088110"/>
            <a:chOff x="0" y="277448"/>
            <a:chExt cx="9144000" cy="6088110"/>
          </a:xfrm>
        </p:grpSpPr>
        <p:sp>
          <p:nvSpPr>
            <p:cNvPr id="6" name="TextBox 5"/>
            <p:cNvSpPr txBox="1"/>
            <p:nvPr/>
          </p:nvSpPr>
          <p:spPr>
            <a:xfrm>
              <a:off x="0" y="5780782"/>
              <a:ext cx="9144000" cy="58477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Helvetica Neue Light"/>
                  <a:cs typeface="Helvetica Neue Light"/>
                </a:rPr>
                <a:t>How does cinnamon relate to cinnamon rolls? </a:t>
              </a:r>
              <a:endParaRPr lang="en-US" sz="3200" dirty="0">
                <a:latin typeface="Helvetica Neue Light"/>
                <a:cs typeface="Helvetica Neue Ligh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841782" y="277448"/>
              <a:ext cx="2302218" cy="58477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dirty="0" smtClean="0">
                  <a:latin typeface="Helvetica Neue Light"/>
                  <a:cs typeface="Helvetica Neue Light"/>
                </a:rPr>
                <a:t>Idea seeds</a:t>
              </a:r>
              <a:endParaRPr lang="en-US" sz="3200" dirty="0">
                <a:latin typeface="Helvetica Neue Light"/>
                <a:cs typeface="Helvetica Neue Ligh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0" y="317830"/>
            <a:ext cx="9143999" cy="6047728"/>
            <a:chOff x="0" y="317830"/>
            <a:chExt cx="9143999" cy="6047728"/>
          </a:xfrm>
        </p:grpSpPr>
        <p:sp>
          <p:nvSpPr>
            <p:cNvPr id="9" name="TextBox 8"/>
            <p:cNvSpPr txBox="1"/>
            <p:nvPr/>
          </p:nvSpPr>
          <p:spPr>
            <a:xfrm>
              <a:off x="3996266" y="317830"/>
              <a:ext cx="5147733" cy="58477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dirty="0" smtClean="0">
                  <a:latin typeface="Helvetica Neue Light"/>
                  <a:cs typeface="Helvetica Neue Light"/>
                </a:rPr>
                <a:t>Do you wonder about this?</a:t>
              </a:r>
              <a:endParaRPr lang="en-US" sz="3200" dirty="0">
                <a:latin typeface="Helvetica Neue Light"/>
                <a:cs typeface="Helvetica Neue Ligh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0" y="5780782"/>
              <a:ext cx="8449733" cy="58477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Helvetica Neue Light"/>
                  <a:cs typeface="Helvetica Neue Light"/>
                </a:rPr>
                <a:t>How do they make cinnamon sticks?</a:t>
              </a:r>
              <a:endParaRPr lang="en-US" sz="3200" dirty="0">
                <a:latin typeface="Helvetica Neue Light"/>
                <a:cs typeface="Helvetica Neue Light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0" y="320368"/>
            <a:ext cx="7151782" cy="58477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Helvetica Neue Light"/>
                <a:cs typeface="Helvetica Neue Light"/>
              </a:rPr>
              <a:t>Facilitated conversation with facilitators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6211669"/>
            <a:ext cx="1446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latin typeface="Helvetica Neue Black Condensed"/>
                <a:cs typeface="Helvetica Neue Black Condensed"/>
              </a:rPr>
              <a:t>Arman</a:t>
            </a:r>
            <a:endParaRPr lang="en-US" sz="3600" dirty="0">
              <a:latin typeface="Helvetica Neue Black Condensed"/>
              <a:cs typeface="Helvetica Neue Black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33987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73" y="931333"/>
            <a:ext cx="8156559" cy="45923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32933" y="4809067"/>
            <a:ext cx="1236236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Helvetica Neue"/>
                <a:cs typeface="Helvetica Neue"/>
              </a:rPr>
              <a:t>Donna</a:t>
            </a:r>
            <a:endParaRPr lang="en-US" sz="2800" dirty="0">
              <a:latin typeface="Helvetica Neue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3" y="4809067"/>
            <a:ext cx="1149126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Helvetica Neue"/>
                <a:cs typeface="Helvetica Neue"/>
              </a:rPr>
              <a:t>Jason</a:t>
            </a:r>
            <a:endParaRPr lang="en-US" sz="2800" dirty="0">
              <a:latin typeface="Helvetica Neue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7599" y="4809067"/>
            <a:ext cx="1531188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Helvetica Neue"/>
                <a:cs typeface="Helvetica Neue"/>
              </a:rPr>
              <a:t>Anthony</a:t>
            </a:r>
            <a:endParaRPr lang="en-US" sz="2800" dirty="0">
              <a:latin typeface="Helvetica Neue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75" y="6168392"/>
            <a:ext cx="6934164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 Neue Black Condensed"/>
                <a:cs typeface="Helvetica Neue Black Condensed"/>
              </a:rPr>
              <a:t>Physical Proximity</a:t>
            </a:r>
            <a:endParaRPr lang="en-US" sz="3200" dirty="0">
              <a:latin typeface="Helvetica Neue Black Condensed"/>
              <a:cs typeface="Helvetica Neue Black Condensed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5977467"/>
            <a:ext cx="9144000" cy="0"/>
          </a:xfrm>
          <a:prstGeom prst="line">
            <a:avLst/>
          </a:prstGeom>
          <a:ln w="571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0" y="931333"/>
            <a:ext cx="9144000" cy="0"/>
          </a:xfrm>
          <a:prstGeom prst="line">
            <a:avLst/>
          </a:prstGeom>
          <a:ln w="571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077" y="3351692"/>
            <a:ext cx="4349789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 Neue Light"/>
                <a:cs typeface="Helvetica Neue Light"/>
              </a:rPr>
              <a:t>PUFFLES! Hard Sugar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94211" y="3351692"/>
            <a:ext cx="4349789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latin typeface="Helvetica Neue Light"/>
                <a:cs typeface="Helvetica Neue Light"/>
              </a:rPr>
              <a:t>Why are most candies hard?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7" y="3397859"/>
            <a:ext cx="4349789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 Neue Light"/>
                <a:cs typeface="Helvetica Neue Light"/>
              </a:rPr>
              <a:t>How do you make a hard sugar?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7" y="173992"/>
            <a:ext cx="6934164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 Neue Light"/>
                <a:cs typeface="Helvetica Neue Light"/>
              </a:rPr>
              <a:t>Authorship &amp; Physical Separation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970512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Zach-on-SINQ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1996"/>
            <a:ext cx="9144000" cy="49517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07773" y="5655155"/>
            <a:ext cx="315035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Helvetica Neue Black Condensed"/>
                <a:cs typeface="Helvetica Neue Black Condensed"/>
              </a:rPr>
              <a:t>Focus Using SINQ</a:t>
            </a:r>
            <a:endParaRPr lang="en-US" sz="32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277273"/>
            <a:ext cx="5193106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Enhanced collaboration w/ facilitators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49692"/>
            <a:ext cx="3347449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Shifts in social dynamic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433308"/>
            <a:ext cx="3987004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Collaboration across groups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22448" y="6219063"/>
            <a:ext cx="2521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Helvetica Neue Light"/>
                <a:cs typeface="Helvetica Neue Light"/>
              </a:rPr>
              <a:t>Clegg et al., Submitted</a:t>
            </a:r>
            <a:endParaRPr lang="en-US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405620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372" y="5604294"/>
            <a:ext cx="2806374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Helvetica Neue Black Condensed"/>
                <a:cs typeface="Helvetica Neue Black Condensed"/>
              </a:rPr>
              <a:t>Implications</a:t>
            </a:r>
            <a:endParaRPr lang="en-US" sz="4000" dirty="0">
              <a:latin typeface="Helvetica Neue Black Condensed"/>
              <a:cs typeface="Helvetica Neue Black Condensed"/>
            </a:endParaRPr>
          </a:p>
        </p:txBody>
      </p:sp>
      <p:pic>
        <p:nvPicPr>
          <p:cNvPr id="5" name="Picture 4" descr="IMG_074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685" y="75993"/>
            <a:ext cx="5025710" cy="6700947"/>
          </a:xfrm>
          <a:prstGeom prst="rect">
            <a:avLst/>
          </a:prstGeom>
          <a:ln w="28575" cmpd="sng"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13372" y="1283851"/>
            <a:ext cx="3380028" cy="95410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2800" dirty="0">
                <a:latin typeface="Helvetica Neue Light"/>
                <a:cs typeface="Helvetica Neue Light"/>
              </a:rPr>
              <a:t>F</a:t>
            </a:r>
            <a:r>
              <a:rPr lang="en-US" sz="2800" dirty="0" smtClean="0">
                <a:latin typeface="Helvetica Neue Light"/>
                <a:cs typeface="Helvetica Neue Light"/>
              </a:rPr>
              <a:t>acilitating </a:t>
            </a:r>
            <a:r>
              <a:rPr lang="en-US" sz="2800" dirty="0">
                <a:latin typeface="Helvetica Neue Light"/>
                <a:cs typeface="Helvetica Neue Light"/>
              </a:rPr>
              <a:t>scientific </a:t>
            </a:r>
            <a:r>
              <a:rPr lang="en-US" sz="2800" dirty="0" smtClean="0">
                <a:latin typeface="Helvetica Neue Light"/>
                <a:cs typeface="Helvetica Neue Light"/>
              </a:rPr>
              <a:t>communication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3372" y="2828310"/>
            <a:ext cx="4147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800" dirty="0">
                <a:latin typeface="Helvetica Neue Light"/>
                <a:cs typeface="Helvetica Neue Light"/>
              </a:rPr>
              <a:t>A community repository of </a:t>
            </a:r>
            <a:r>
              <a:rPr lang="en-US" sz="2800" dirty="0" smtClean="0">
                <a:latin typeface="Helvetica Neue Light"/>
                <a:cs typeface="Helvetica Neue Light"/>
              </a:rPr>
              <a:t>contributions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372" y="4378175"/>
            <a:ext cx="3883313" cy="95410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2800" dirty="0">
                <a:latin typeface="Helvetica Neue Light"/>
                <a:cs typeface="Helvetica Neue Light"/>
              </a:rPr>
              <a:t>Multiple entry points into </a:t>
            </a:r>
            <a:r>
              <a:rPr lang="en-US" sz="2800" dirty="0" smtClean="0">
                <a:latin typeface="Helvetica Neue Light"/>
                <a:cs typeface="Helvetica Neue Light"/>
              </a:rPr>
              <a:t>science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890278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hoto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5590" y="524263"/>
            <a:ext cx="3678988" cy="267765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4400" dirty="0" smtClean="0">
                <a:latin typeface="Helvetica Neue Black Condensed"/>
                <a:cs typeface="Helvetica Neue Black Condensed"/>
              </a:rPr>
              <a:t>TAKE AWAY</a:t>
            </a:r>
          </a:p>
          <a:p>
            <a:pPr marL="0" lvl="1"/>
            <a:r>
              <a:rPr lang="en-US" sz="2800" dirty="0" smtClean="0">
                <a:latin typeface="Helvetica Neue Light"/>
                <a:cs typeface="Helvetica Neue Light"/>
              </a:rPr>
              <a:t>Factoring the </a:t>
            </a:r>
            <a:r>
              <a:rPr lang="en-US" sz="4000" dirty="0" smtClean="0">
                <a:latin typeface="Helvetica Neue Bold Condensed"/>
                <a:cs typeface="Helvetica Neue Bold Condensed"/>
              </a:rPr>
              <a:t>context </a:t>
            </a:r>
            <a:endParaRPr lang="en-US" sz="4000" dirty="0" smtClean="0">
              <a:latin typeface="Helvetica Neue Bold Condensed"/>
              <a:cs typeface="Helvetica Neue Bold Condensed"/>
            </a:endParaRPr>
          </a:p>
          <a:p>
            <a:pPr marL="0" lvl="1"/>
            <a:r>
              <a:rPr lang="en-US" sz="2800" dirty="0" smtClean="0">
                <a:latin typeface="Helvetica Neue Light"/>
                <a:cs typeface="Helvetica Neue Light"/>
              </a:rPr>
              <a:t>into the design </a:t>
            </a:r>
            <a:r>
              <a:rPr lang="en-US" sz="2800" dirty="0" smtClean="0">
                <a:latin typeface="Helvetica Neue Light"/>
                <a:cs typeface="Helvetica Neue Light"/>
              </a:rPr>
              <a:t>of </a:t>
            </a:r>
            <a:r>
              <a:rPr lang="en-US" sz="2800" dirty="0" smtClean="0">
                <a:latin typeface="Helvetica Neue Light"/>
                <a:cs typeface="Helvetica Neue Light"/>
              </a:rPr>
              <a:t>technology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639461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962536"/>
            <a:ext cx="7269747" cy="49730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9800" dirty="0" smtClean="0">
                <a:latin typeface="Helvetica Neue Black Condensed"/>
                <a:cs typeface="Helvetica Neue Black Condensed"/>
              </a:rPr>
              <a:t>Questions</a:t>
            </a:r>
          </a:p>
          <a:p>
            <a:pPr marL="0" indent="0">
              <a:buNone/>
            </a:pPr>
            <a:r>
              <a:rPr lang="en-US" dirty="0" smtClean="0">
                <a:latin typeface="Roboto Light"/>
                <a:cs typeface="Roboto Light"/>
              </a:rPr>
              <a:t/>
            </a:r>
            <a:br>
              <a:rPr lang="en-US" dirty="0" smtClean="0">
                <a:latin typeface="Roboto Light"/>
                <a:cs typeface="Roboto Light"/>
              </a:rPr>
            </a:br>
            <a:r>
              <a:rPr lang="en-US" dirty="0">
                <a:solidFill>
                  <a:srgbClr val="8064A2"/>
                </a:solidFill>
                <a:latin typeface="Helvetica Neue Light"/>
                <a:cs typeface="Helvetica Neue Light"/>
              </a:rPr>
              <a:t>@</a:t>
            </a:r>
            <a:r>
              <a:rPr lang="en-US" dirty="0" err="1" smtClean="0">
                <a:solidFill>
                  <a:srgbClr val="8064A2"/>
                </a:solidFill>
                <a:latin typeface="Helvetica Neue Light"/>
                <a:cs typeface="Helvetica Neue Light"/>
              </a:rPr>
              <a:t>tlclegg</a:t>
            </a:r>
            <a:endParaRPr lang="en-US" dirty="0" smtClean="0">
              <a:latin typeface="Helvetica Neue Light"/>
              <a:cs typeface="Helvetica Neue Light"/>
            </a:endParaRPr>
          </a:p>
          <a:p>
            <a:pPr marL="0" indent="0">
              <a:buNone/>
            </a:pPr>
            <a:r>
              <a:rPr lang="en-US" dirty="0" smtClean="0">
                <a:latin typeface="Helvetica Neue Light"/>
                <a:cs typeface="Helvetica Neue Light"/>
              </a:rPr>
              <a:t>@</a:t>
            </a:r>
            <a:r>
              <a:rPr lang="en-US" dirty="0" err="1" smtClean="0">
                <a:latin typeface="Helvetica Neue Light"/>
                <a:cs typeface="Helvetica Neue Light"/>
              </a:rPr>
              <a:t>jasoncyip</a:t>
            </a:r>
            <a:endParaRPr lang="en-US" dirty="0" smtClean="0">
              <a:latin typeface="Helvetica Neue Light"/>
              <a:cs typeface="Helvetica Neue Light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9BBB59"/>
                </a:solidFill>
                <a:latin typeface="Helvetica Neue Light"/>
                <a:cs typeface="Helvetica Neue Light"/>
              </a:rPr>
              <a:t>@</a:t>
            </a:r>
            <a:r>
              <a:rPr lang="en-US" dirty="0" err="1" smtClean="0">
                <a:solidFill>
                  <a:srgbClr val="9BBB59"/>
                </a:solidFill>
                <a:latin typeface="Helvetica Neue Light"/>
                <a:cs typeface="Helvetica Neue Light"/>
              </a:rPr>
              <a:t>ahnjune</a:t>
            </a:r>
            <a:endParaRPr lang="en-US" dirty="0" smtClean="0">
              <a:solidFill>
                <a:srgbClr val="9BBB59"/>
              </a:solidFill>
              <a:latin typeface="Helvetica Neue Light"/>
              <a:cs typeface="Helvetica Neue Light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3366FF"/>
                </a:solidFill>
                <a:latin typeface="Helvetica Neue Light"/>
                <a:cs typeface="Helvetica Neue Light"/>
              </a:rPr>
              <a:t>@</a:t>
            </a:r>
            <a:r>
              <a:rPr lang="en-US" dirty="0" err="1" smtClean="0">
                <a:solidFill>
                  <a:srgbClr val="3366FF"/>
                </a:solidFill>
                <a:latin typeface="Helvetica Neue Light"/>
                <a:cs typeface="Helvetica Neue Light"/>
              </a:rPr>
              <a:t>ebonsign</a:t>
            </a:r>
            <a:endParaRPr lang="en-US" dirty="0" smtClean="0">
              <a:solidFill>
                <a:srgbClr val="3366FF"/>
              </a:solidFill>
              <a:latin typeface="Helvetica Neue Light"/>
              <a:cs typeface="Helvetica Neue Light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Helvetica Neue Light"/>
                <a:cs typeface="Helvetica Neue Light"/>
              </a:rPr>
              <a:t>@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Helvetica Neue Light"/>
                <a:cs typeface="Helvetica Neue Light"/>
              </a:rPr>
              <a:t>mokogobo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73726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2007_102300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"/>
            <a:ext cx="9144000" cy="6858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E7E10-E0CF-B14E-BDA4-578CC5222B6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5745" y="4679935"/>
            <a:ext cx="3916396" cy="1877437"/>
          </a:xfrm>
          <a:prstGeom prst="rect">
            <a:avLst/>
          </a:prstGeom>
          <a:solidFill>
            <a:schemeClr val="tx1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Light"/>
                <a:cs typeface="Helvetica Neue Light"/>
              </a:rPr>
              <a:t>D</a:t>
            </a:r>
            <a:r>
              <a:rPr lang="en-US" sz="3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evelop </a:t>
            </a:r>
            <a:r>
              <a:rPr lang="en-US" sz="4000" dirty="0" smtClean="0">
                <a:solidFill>
                  <a:schemeClr val="bg1"/>
                </a:solidFill>
                <a:latin typeface="Helvetica Neue Black Condensed"/>
                <a:cs typeface="Helvetica Neue Black Condensed"/>
              </a:rPr>
              <a:t>SCIENTIFIC DISPOSITIONS</a:t>
            </a:r>
            <a:endParaRPr lang="en-US" sz="4000" dirty="0">
              <a:solidFill>
                <a:schemeClr val="bg1"/>
              </a:solidFill>
              <a:latin typeface="Helvetica Neue Black Condensed"/>
              <a:cs typeface="Helvetica Neue Black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90448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m1_0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89637" y="583477"/>
            <a:ext cx="7650648" cy="5611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940110" y="4782901"/>
            <a:ext cx="3916396" cy="1754327"/>
          </a:xfrm>
          <a:prstGeom prst="rect">
            <a:avLst/>
          </a:prstGeom>
          <a:solidFill>
            <a:schemeClr val="tx1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Helvetica Neue Black Condensed"/>
                <a:cs typeface="Helvetica Neue Black Condensed"/>
              </a:rPr>
              <a:t>SOCIAL INTERACTIONS </a:t>
            </a:r>
            <a:r>
              <a:rPr lang="en-US" sz="3600" dirty="0" smtClean="0">
                <a:solidFill>
                  <a:schemeClr val="bg1"/>
                </a:solidFill>
                <a:latin typeface="Helvetica Neue Light"/>
                <a:cs typeface="Helvetica Neue Light"/>
              </a:rPr>
              <a:t>around Science</a:t>
            </a:r>
            <a:endParaRPr lang="en-US" sz="4000" dirty="0">
              <a:solidFill>
                <a:schemeClr val="bg1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502923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85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"/>
            <a:ext cx="9144000" cy="685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5520370"/>
            <a:ext cx="9144000" cy="646331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Productive Collaborations in Science</a:t>
            </a:r>
            <a:endParaRPr lang="en-US" sz="3600" dirty="0">
              <a:solidFill>
                <a:srgbClr val="000000"/>
              </a:solidFill>
              <a:latin typeface="Helvetica Neue Black Condensed"/>
              <a:cs typeface="Helvetica Neue Black Condense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22581" y="2796427"/>
            <a:ext cx="4521420" cy="1077218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Helvetica Neue Light"/>
                <a:cs typeface="Helvetica Neue Light"/>
              </a:rPr>
              <a:t>Sharing </a:t>
            </a:r>
            <a:r>
              <a:rPr lang="en-US" sz="3200" b="1" dirty="0" smtClean="0">
                <a:solidFill>
                  <a:srgbClr val="FF0000"/>
                </a:solidFill>
                <a:latin typeface="Helvetica Neue"/>
                <a:cs typeface="Helvetica Neue"/>
              </a:rPr>
              <a:t>insights </a:t>
            </a:r>
            <a:r>
              <a:rPr lang="en-US" sz="2800" dirty="0" smtClean="0">
                <a:solidFill>
                  <a:srgbClr val="FF0000"/>
                </a:solidFill>
                <a:latin typeface="Helvetica Neue Light"/>
                <a:cs typeface="Helvetica Neue Light"/>
              </a:rPr>
              <a:t>and </a:t>
            </a:r>
            <a:r>
              <a:rPr lang="en-US" sz="3200" b="1" dirty="0" smtClean="0">
                <a:solidFill>
                  <a:srgbClr val="FF0000"/>
                </a:solidFill>
                <a:latin typeface="Helvetica Neue"/>
                <a:cs typeface="Helvetica Neue"/>
              </a:rPr>
              <a:t>ideas</a:t>
            </a:r>
            <a:endParaRPr lang="en-US" sz="3200" b="1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22581" y="3935106"/>
            <a:ext cx="4521419" cy="584776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Helvetica Neue Light"/>
                <a:cs typeface="Helvetica Neue Light"/>
              </a:rPr>
              <a:t>Providing </a:t>
            </a:r>
            <a:r>
              <a:rPr lang="en-US" sz="3200" b="1" dirty="0" smtClean="0">
                <a:solidFill>
                  <a:srgbClr val="0000FF"/>
                </a:solidFill>
                <a:latin typeface="Helvetica Neue"/>
                <a:cs typeface="Helvetica Neue"/>
              </a:rPr>
              <a:t>critiques</a:t>
            </a:r>
            <a:endParaRPr lang="en-US" sz="3200" b="1" dirty="0">
              <a:solidFill>
                <a:srgbClr val="0000FF"/>
              </a:solidFill>
              <a:latin typeface="Helvetica Neue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22581" y="4619515"/>
            <a:ext cx="4521419" cy="584776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8000"/>
                </a:solidFill>
                <a:latin typeface="Helvetica Neue"/>
                <a:cs typeface="Helvetica Neue"/>
              </a:rPr>
              <a:t>Observing</a:t>
            </a:r>
            <a:r>
              <a:rPr lang="en-US" sz="280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  <a:t> strategies</a:t>
            </a:r>
            <a:endParaRPr lang="en-US" sz="2800" dirty="0">
              <a:solidFill>
                <a:srgbClr val="008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22581" y="6457890"/>
            <a:ext cx="4521419" cy="400110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Barron, 2003; </a:t>
            </a:r>
            <a:r>
              <a:rPr lang="en-US" sz="2000" dirty="0" err="1" smtClean="0">
                <a:solidFill>
                  <a:srgbClr val="000000"/>
                </a:solidFill>
                <a:latin typeface="Helvetica Neue Light"/>
                <a:cs typeface="Helvetica Neue Light"/>
              </a:rPr>
              <a:t>Puntambekar</a:t>
            </a:r>
            <a:r>
              <a:rPr lang="en-US" sz="20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, 2006</a:t>
            </a:r>
            <a:endParaRPr lang="en-US" sz="20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4078115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igblingsarguing_6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17" y="0"/>
            <a:ext cx="6858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92" y="5520370"/>
            <a:ext cx="9092508" cy="646331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C</a:t>
            </a:r>
            <a:r>
              <a:rPr lang="en-US" sz="3600" dirty="0" smtClean="0">
                <a:solidFill>
                  <a:srgbClr val="000000"/>
                </a:solidFill>
                <a:latin typeface="Helvetica Neue Black Condensed"/>
                <a:cs typeface="Helvetica Neue Black Condensed"/>
              </a:rPr>
              <a:t>hallenges</a:t>
            </a:r>
            <a:endParaRPr lang="en-US" sz="3600" dirty="0">
              <a:solidFill>
                <a:srgbClr val="000000"/>
              </a:solidFill>
              <a:latin typeface="Helvetica Neue Black Condensed"/>
              <a:cs typeface="Helvetica Neue Black Condense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830097"/>
            <a:ext cx="4418435" cy="523220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Helvetica Neue Light"/>
                <a:cs typeface="Helvetica Neue Light"/>
              </a:rPr>
              <a:t>s</a:t>
            </a:r>
            <a:r>
              <a:rPr lang="en-US" sz="2800" dirty="0" smtClean="0">
                <a:latin typeface="Helvetica Neue Light"/>
                <a:cs typeface="Helvetica Neue Light"/>
              </a:rPr>
              <a:t>tigmatizing low achievers</a:t>
            </a:r>
            <a:endParaRPr lang="en-US" sz="2800" dirty="0">
              <a:latin typeface="Helvetica Neue Light"/>
              <a:cs typeface="Helvetica Neue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11385" y="4830097"/>
            <a:ext cx="4332615" cy="523220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Helvetica Neue Light"/>
                <a:cs typeface="Helvetica Neue Light"/>
              </a:rPr>
              <a:t>d</a:t>
            </a:r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ysfunctional interactions</a:t>
            </a:r>
            <a:endParaRPr lang="en-US" sz="28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947" y="6372537"/>
            <a:ext cx="5978975" cy="400110"/>
          </a:xfrm>
          <a:prstGeom prst="rect">
            <a:avLst/>
          </a:prstGeom>
          <a:solidFill>
            <a:srgbClr val="FFFFFF"/>
          </a:solidFill>
          <a:ln w="571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000000"/>
                </a:solidFill>
                <a:latin typeface="Helvetica Neue Light"/>
                <a:cs typeface="Helvetica Neue Light"/>
              </a:rPr>
              <a:t>Blumenfeld</a:t>
            </a:r>
            <a:r>
              <a:rPr lang="en-US" sz="20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, Marx, </a:t>
            </a:r>
            <a:r>
              <a:rPr lang="en-US" sz="2000" dirty="0" err="1" smtClean="0">
                <a:solidFill>
                  <a:srgbClr val="000000"/>
                </a:solidFill>
                <a:latin typeface="Helvetica Neue Light"/>
                <a:cs typeface="Helvetica Neue Light"/>
              </a:rPr>
              <a:t>Soloway</a:t>
            </a:r>
            <a:r>
              <a:rPr lang="en-US" sz="20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 &amp; </a:t>
            </a:r>
            <a:r>
              <a:rPr lang="en-US" sz="2000" dirty="0" err="1" smtClean="0">
                <a:solidFill>
                  <a:srgbClr val="000000"/>
                </a:solidFill>
                <a:latin typeface="Helvetica Neue Light"/>
                <a:cs typeface="Helvetica Neue Light"/>
              </a:rPr>
              <a:t>Krajcik</a:t>
            </a:r>
            <a:r>
              <a:rPr lang="en-US" sz="20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, 1996</a:t>
            </a:r>
            <a:endParaRPr lang="en-US" sz="20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6414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cial-cognitio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13" y="17161"/>
            <a:ext cx="815578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4912" y="5501372"/>
            <a:ext cx="8155781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Computer Supported Collaborative Learning has focused on the </a:t>
            </a:r>
            <a:r>
              <a:rPr lang="en-US" sz="3200" b="1" dirty="0" smtClean="0">
                <a:latin typeface="Helvetica Neue"/>
                <a:cs typeface="Helvetica Neue"/>
              </a:rPr>
              <a:t>cognitive aspects </a:t>
            </a:r>
            <a:r>
              <a:rPr lang="en-US" sz="2400" dirty="0" smtClean="0">
                <a:latin typeface="Helvetica Neue Light"/>
                <a:cs typeface="Helvetica Neue Light"/>
              </a:rPr>
              <a:t>of learners’ collaboration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096537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6258" y="2427275"/>
            <a:ext cx="8015482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1"/>
            <a:r>
              <a:rPr lang="en-US" sz="3200" dirty="0" smtClean="0">
                <a:latin typeface="Helvetica Neue Light"/>
                <a:cs typeface="Helvetica Neue Light"/>
              </a:rPr>
              <a:t>If we do not address the </a:t>
            </a:r>
            <a:r>
              <a:rPr lang="en-US" sz="4000" b="1" dirty="0" smtClean="0">
                <a:latin typeface="Helvetica Neue"/>
                <a:cs typeface="Helvetica Neue"/>
              </a:rPr>
              <a:t>social </a:t>
            </a:r>
            <a:r>
              <a:rPr lang="en-US" sz="3200" dirty="0" smtClean="0">
                <a:latin typeface="Helvetica Neue Light"/>
                <a:cs typeface="Helvetica Neue Light"/>
              </a:rPr>
              <a:t>aspects of collaboration, many learners will not experience the </a:t>
            </a:r>
            <a:r>
              <a:rPr lang="en-US" sz="4000" b="1" dirty="0" smtClean="0">
                <a:latin typeface="Helvetica Neue"/>
                <a:cs typeface="Helvetica Neue"/>
              </a:rPr>
              <a:t>cognitive</a:t>
            </a:r>
            <a:r>
              <a:rPr lang="en-US" sz="4000" dirty="0" smtClean="0">
                <a:latin typeface="Helvetica Neue Light"/>
                <a:cs typeface="Helvetica Neue Light"/>
              </a:rPr>
              <a:t> </a:t>
            </a:r>
            <a:r>
              <a:rPr lang="en-US" sz="3200" dirty="0" smtClean="0">
                <a:latin typeface="Helvetica Neue Light"/>
                <a:cs typeface="Helvetica Neue Light"/>
              </a:rPr>
              <a:t>benefits.</a:t>
            </a:r>
            <a:endParaRPr lang="en-US" sz="32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082563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lended_classroo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73195" cy="61093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473" y="6168392"/>
            <a:ext cx="6934164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 Neue Black Condensed"/>
                <a:cs typeface="Helvetica Neue Black Condensed"/>
              </a:rPr>
              <a:t>Blended Learning</a:t>
            </a:r>
            <a:endParaRPr lang="en-US" sz="3200" dirty="0">
              <a:latin typeface="Helvetica Neue Black Condensed"/>
              <a:cs typeface="Helvetica Neue Black Condense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39030" y="213494"/>
            <a:ext cx="6934164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Helvetica Neue Light"/>
                <a:cs typeface="Helvetica Neue Light"/>
              </a:rPr>
              <a:t>How can technology support </a:t>
            </a:r>
            <a:r>
              <a:rPr lang="en-US" sz="3200" b="1" dirty="0" smtClean="0">
                <a:latin typeface="Helvetica Neue"/>
                <a:cs typeface="Helvetica Neue"/>
              </a:rPr>
              <a:t>face-to-face </a:t>
            </a:r>
            <a:r>
              <a:rPr lang="en-US" sz="2400" dirty="0" smtClean="0">
                <a:latin typeface="Helvetica Neue Light"/>
                <a:cs typeface="Helvetica Neue Light"/>
              </a:rPr>
              <a:t>interaction?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459449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7.1|4.7|8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5416</TotalTime>
  <Words>653</Words>
  <Application>Microsoft Macintosh PowerPoint</Application>
  <PresentationFormat>On-screen Show (4:3)</PresentationFormat>
  <Paragraphs>110</Paragraphs>
  <Slides>27</Slides>
  <Notes>7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can SINQ promote productive collaborations in science?</vt:lpstr>
      <vt:lpstr>Kitchen Chemistry</vt:lpstr>
      <vt:lpstr>Context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tclegg</dc:creator>
  <cp:lastModifiedBy>tclegg</cp:lastModifiedBy>
  <cp:revision>34</cp:revision>
  <dcterms:created xsi:type="dcterms:W3CDTF">2013-05-10T16:26:32Z</dcterms:created>
  <dcterms:modified xsi:type="dcterms:W3CDTF">2013-05-23T02:00:12Z</dcterms:modified>
</cp:coreProperties>
</file>