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4" r:id="rId9"/>
    <p:sldId id="275" r:id="rId10"/>
    <p:sldId id="276" r:id="rId11"/>
    <p:sldId id="264" r:id="rId12"/>
    <p:sldId id="265" r:id="rId13"/>
    <p:sldId id="277" r:id="rId14"/>
    <p:sldId id="269" r:id="rId15"/>
    <p:sldId id="267" r:id="rId16"/>
    <p:sldId id="270" r:id="rId17"/>
    <p:sldId id="271" r:id="rId18"/>
    <p:sldId id="283" r:id="rId19"/>
    <p:sldId id="272" r:id="rId20"/>
    <p:sldId id="284" r:id="rId21"/>
    <p:sldId id="280" r:id="rId22"/>
    <p:sldId id="278" r:id="rId23"/>
    <p:sldId id="279" r:id="rId24"/>
    <p:sldId id="28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nagis Papadatos" initials="PP" lastIdx="1" clrIdx="0">
    <p:extLst>
      <p:ext uri="{19B8F6BF-5375-455C-9EA6-DF929625EA0E}">
        <p15:presenceInfo xmlns="" xmlns:p15="http://schemas.microsoft.com/office/powerpoint/2012/main" userId="73559dbd9565c9d4" providerId="Windows Live"/>
      </p:ext>
    </p:extLst>
  </p:cmAuthor>
  <p:cmAuthor id="2" name="Jaison Cooper" initials="JC" lastIdx="40" clrIdx="1">
    <p:extLst>
      <p:ext uri="{19B8F6BF-5375-455C-9EA6-DF929625EA0E}">
        <p15:presenceInfo xmlns="" xmlns:p15="http://schemas.microsoft.com/office/powerpoint/2012/main" userId="e81d26a7f0d932e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66" d="100"/>
          <a:sy n="66" d="100"/>
        </p:scale>
        <p:origin x="-1488" y="-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44C0-2174-4497-BAC2-D7CFB8360CE1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7753B-C6DD-40DB-9846-ECA0F9339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4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7753B-C6DD-40DB-9846-ECA0F93396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1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7753B-C6DD-40DB-9846-ECA0F93396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79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7753B-C6DD-40DB-9846-ECA0F93396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5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67753B-C6DD-40DB-9846-ECA0F93396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24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85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188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0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3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231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6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9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46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9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4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9813C-8F6A-474B-BA87-A47F914EE775}" type="datetimeFigureOut">
              <a:rPr lang="en-US" smtClean="0"/>
              <a:t>5/16/2013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DFB6B-C05D-4D2B-AFD1-6AA52026B3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24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642213"/>
            <a:ext cx="9144000" cy="17642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6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Pano</a:t>
            </a:r>
            <a:r>
              <a:rPr lang="en-US" sz="3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Papadatos</a:t>
            </a:r>
            <a:r>
              <a:rPr lang="en-US" sz="3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US" sz="36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Mona Leigh Guha</a:t>
            </a:r>
            <a:br>
              <a:rPr lang="en-US" sz="3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Tamara Clegg</a:t>
            </a:r>
            <a:endParaRPr lang="en-US" sz="3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4836" y="3101629"/>
            <a:ext cx="9874827" cy="1655762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Robot: </a:t>
            </a:r>
            <a:br>
              <a:rPr lang="en-US" sz="4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4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Preliminary Programming for Preschoolers</a:t>
            </a:r>
            <a:endParaRPr lang="en-US" sz="4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54577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umdrightnow.umd.edu/sites/default/files/styles/home_latest_news_width/public/news-thumb/informal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991" y="5133110"/>
            <a:ext cx="1442645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s.umd.edu/hcil/mobilitycontest/hcil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414" y="5133110"/>
            <a:ext cx="142875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5/23/2013</a:t>
            </a:r>
            <a:endParaRPr lang="en-US" sz="2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5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quawk\Downloads\level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24930" y="-650198"/>
            <a:ext cx="5542140" cy="72169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410114" y="5954041"/>
            <a:ext cx="7371771" cy="688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Layered Elaboration design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0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Prototype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58585" y="2941900"/>
            <a:ext cx="9874827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169673" y="1855695"/>
            <a:ext cx="9874827" cy="5002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5 levels -  each addresses a programming skill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Planning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Debugging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Parallel execution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Syntax and Semantics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Compound Procedures</a:t>
            </a:r>
          </a:p>
          <a:p>
            <a:pPr algn="l"/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7476777" y="3745743"/>
            <a:ext cx="3556635" cy="27978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146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Formative Evaluation - Teachers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24000" y="1855694"/>
            <a:ext cx="10668000" cy="5002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Interviews - Teachers of 3 &amp; 4, 5 year olds</a:t>
            </a:r>
          </a:p>
          <a:p>
            <a:pPr algn="l"/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Results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            Age Appropriate (almost)</a:t>
            </a:r>
          </a:p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      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Repeating</a:t>
            </a:r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		     &gt;Touch interactions, Instructions</a:t>
            </a:r>
          </a:p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       Guided VS Independent</a:t>
            </a:r>
          </a:p>
          <a:p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395800" y="3683049"/>
            <a:ext cx="3547745" cy="27978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643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Formative Evaluation - Children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1524000" y="1855694"/>
            <a:ext cx="10443882" cy="5230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 Children in pairs of two (3 &amp; 5, 4 &amp; 4, 4 &amp; 4)</a:t>
            </a:r>
          </a:p>
          <a:p>
            <a:pPr algn="l"/>
            <a:endParaRPr lang="en-US" sz="34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endParaRPr lang="en-US" sz="3400" b="1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What the teachers said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5/5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! 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Wingdings" panose="05000000000000000000" pitchFamily="2" charset="2"/>
              </a:rPr>
              <a:t> 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Level 4</a:t>
            </a:r>
          </a:p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Castles and stars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860665" y="3429000"/>
            <a:ext cx="3529330" cy="279781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9498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Discussion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07576" y="2390570"/>
            <a:ext cx="11504060" cy="43464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Children enjoyed programming-like activities: 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do we integrate this in preschool education?</a:t>
            </a:r>
          </a:p>
          <a:p>
            <a:endParaRPr lang="en-US" sz="40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do we scaffold the transition?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How do we design a guided activity?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Conclusion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25976" y="2253093"/>
            <a:ext cx="10740045" cy="43433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children liked it!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They wanted to play it again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process of helping them learn is complicated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Children change a lot between 3 and 5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8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Limitations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58585" y="2253092"/>
            <a:ext cx="9874827" cy="40939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Not final – iterative design process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Evaluating learning outcomes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Not enough levels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Structuring the learning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Future Work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58586" y="2066057"/>
            <a:ext cx="9874827" cy="457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Designing for 3, 4, 5 and 5+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Implementing Repetition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Designing for independent VS </a:t>
            </a: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guided: scaffolding learning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3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Take </a:t>
            </a:r>
            <a:r>
              <a:rPr lang="en-US" sz="4000" u="sng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Aways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58586" y="2066057"/>
            <a:ext cx="9874827" cy="4576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40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58586" y="3955142"/>
            <a:ext cx="103701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Open Sans Light"/>
              </a:rPr>
              <a:t>Even young children can begin to be</a:t>
            </a:r>
          </a:p>
          <a:p>
            <a:pPr algn="ctr"/>
            <a:r>
              <a:rPr lang="en-US" sz="4000" dirty="0" smtClean="0">
                <a:latin typeface="Open Sans Light"/>
              </a:rPr>
              <a:t>exposed to the components of programming</a:t>
            </a:r>
            <a:endParaRPr lang="en-US" sz="4000" dirty="0" smtClean="0">
              <a:latin typeface="Open Sans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9673" y="2066057"/>
            <a:ext cx="70490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atin typeface="Open Sans Light"/>
              </a:rPr>
              <a:t>Consider providing scaffolding</a:t>
            </a:r>
          </a:p>
          <a:p>
            <a:pPr algn="ctr"/>
            <a:r>
              <a:rPr lang="en-US" sz="4000" dirty="0" smtClean="0">
                <a:latin typeface="Open Sans Light"/>
              </a:rPr>
              <a:t> in learning technologies</a:t>
            </a:r>
            <a:endParaRPr lang="en-US" sz="4000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49424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Acknowledgements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2042730"/>
            <a:ext cx="12191999" cy="4815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Special thanks to:</a:t>
            </a:r>
          </a:p>
          <a:p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  <a:p>
            <a:pPr algn="l"/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Leah Findlater</a:t>
            </a:r>
          </a:p>
          <a:p>
            <a:pPr algn="l"/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</a:t>
            </a: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children and adults of </a:t>
            </a:r>
            <a:r>
              <a:rPr lang="en-US" sz="4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Kidsteam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CYC Faculty, Staff &amp; Children</a:t>
            </a:r>
          </a:p>
          <a:p>
            <a:pPr algn="l"/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</a:t>
            </a: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HCIM </a:t>
            </a:r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Classmates</a:t>
            </a:r>
          </a:p>
          <a:p>
            <a:pPr algn="l"/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   HCIL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79291" y="2941900"/>
            <a:ext cx="11033415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Young children (ages 3 – 5) are often left out of consideration in Computer Science learning</a:t>
            </a:r>
            <a:endParaRPr lang="en-US" sz="4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26895" y="1298794"/>
            <a:ext cx="20954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Problem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94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74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http://heypano.github.io/Capstone/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Users\mona\AppData\Local\Temp\huge clink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231" y="3431022"/>
            <a:ext cx="1615128" cy="175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51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Related Work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4822" y="2239647"/>
            <a:ext cx="12102353" cy="448388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Guidelines</a:t>
            </a:r>
            <a:b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Content: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Kahn &amp; Morgado (Cookbook: 3-5)</a:t>
            </a:r>
          </a:p>
          <a:p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Interaction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McKnight &amp; Fitton (Touch Screens)</a:t>
            </a:r>
          </a:p>
          <a:p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Activity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Lin &amp; Liu (Child-adult Collaboration)</a:t>
            </a:r>
          </a:p>
          <a:p>
            <a:endParaRPr lang="en-US" sz="3400" dirty="0" smtClean="0">
              <a:solidFill>
                <a:srgbClr val="FF000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3400" b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Other Technologies (&gt;5 years old)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/>
            </a:r>
            <a:b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Logo &amp; sons, Scratch, </a:t>
            </a:r>
            <a:r>
              <a:rPr lang="en-US" sz="3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Toontalk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Alice, </a:t>
            </a:r>
            <a:r>
              <a:rPr lang="en-US" sz="3400" dirty="0">
                <a:solidFill>
                  <a:srgbClr val="FF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Move the </a:t>
            </a:r>
            <a:r>
              <a:rPr lang="en-US" sz="3400" dirty="0" smtClean="0">
                <a:solidFill>
                  <a:srgbClr val="FF00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Turtle</a:t>
            </a:r>
            <a:endParaRPr lang="en-US" sz="3400" dirty="0">
              <a:solidFill>
                <a:srgbClr val="FF000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>
              <a:solidFill>
                <a:srgbClr val="FF000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Limitation of the field</a:t>
            </a:r>
            <a:b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bulk of the research is for </a:t>
            </a:r>
            <a:r>
              <a:rPr lang="en-US" sz="34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older children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and </a:t>
            </a:r>
            <a:r>
              <a:rPr lang="en-US" sz="34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not on touch screens</a:t>
            </a:r>
            <a:endParaRPr lang="en-US" sz="3400" b="1" u="sng" dirty="0" smtClean="0">
              <a:solidFill>
                <a:srgbClr val="FF000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7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Related Concepts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10674" y="1971562"/>
            <a:ext cx="11255188" cy="5195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Morgado and Cruz	, Wyeth, Barr and Stephenson</a:t>
            </a:r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Parallel Execution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Compound Procedures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Syntax and functionality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Specific Outcomes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Reusing parts</a:t>
            </a:r>
          </a:p>
          <a:p>
            <a:endParaRPr lang="en-US" sz="3400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67134" y="2476980"/>
            <a:ext cx="6669506" cy="2385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Parameter Passing</a:t>
            </a:r>
          </a:p>
          <a:p>
            <a:pPr marL="514350" indent="-5143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Debugging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514350" indent="-5143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Planning</a:t>
            </a:r>
          </a:p>
          <a:p>
            <a:pPr marL="514350" indent="-5143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Alternative solutions</a:t>
            </a:r>
          </a:p>
        </p:txBody>
      </p:sp>
    </p:spTree>
    <p:extLst>
      <p:ext uri="{BB962C8B-B14F-4D97-AF65-F5344CB8AC3E}">
        <p14:creationId xmlns:p14="http://schemas.microsoft.com/office/powerpoint/2010/main" val="9011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115" y="134471"/>
            <a:ext cx="7371771" cy="5526741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280677" y="5954041"/>
            <a:ext cx="7371771" cy="688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Circle Time!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98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73423" y="2066058"/>
            <a:ext cx="11645152" cy="3443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Harnessing the full potential of computers</a:t>
            </a:r>
            <a:r>
              <a:rPr lang="en-US" sz="34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[1]</a:t>
            </a: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Debugging skills are beneficial </a:t>
            </a:r>
            <a:r>
              <a:rPr lang="en-US" sz="34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[2, 3, 4]</a:t>
            </a:r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Computer Science: Not the most diverse field</a:t>
            </a:r>
            <a:r>
              <a:rPr lang="en-US" sz="34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[5, 6]</a:t>
            </a:r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272" y="5985996"/>
            <a:ext cx="11454857" cy="872004"/>
          </a:xfrm>
        </p:spPr>
        <p:txBody>
          <a:bodyPr/>
          <a:lstStyle/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[1] D. C. Smith, A. Cypher and L. </a:t>
            </a:r>
            <a:r>
              <a:rPr lang="en-US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Tesler</a:t>
            </a:r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"Programming by example: novice programming comes of age," Communications of the ACM, vol. 43, no. 3, pp. 75-81, 2000. </a:t>
            </a: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[2]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A. Sipitakiat and N. Nusen, "Robo-Blocks: designing debugging abilities in a tangible programming system for early primary school children," in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Proceedings of IDC 12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Bremen, Germany, 2012.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[3]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L. Morgado, M. Cruz and K. Kahn, "Preschool Cookbook of Computer Programming Topics,"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Australasian Journal of Educational Technology,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vol. 26, no. 3, 2010.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[4]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P. Wyeth, "How Young Children Learn to Program with Sensor, Action, and Logic Blocks,"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Journal of the Learning Sciences,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vol. 17, no. 4, pp. 517-550, 2008.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[5]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A. Fisher and J. Margolis, "Unlocking the clubhouse: the Carnegie Mellon experience,"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ACM SIGCSE Bulletin,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vol. 34, no. 2, pp. 79-83, 2002.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[6]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A. Fisher and J. Margolis, "Unlocking the clubhouse: women in computing," in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Proceedings of SIGCSE 03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Reno, NV, USA, 2003.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679357" y="1193649"/>
            <a:ext cx="25234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Motivation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8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-1" y="1958482"/>
            <a:ext cx="12192000" cy="3608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Comfortable with computers</a:t>
            </a:r>
            <a:r>
              <a:rPr lang="en-US" sz="40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[1]</a:t>
            </a: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Independent in their exploration processes</a:t>
            </a:r>
            <a:r>
              <a:rPr lang="en-US" sz="40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[2]</a:t>
            </a:r>
            <a:endParaRPr lang="en-US" sz="40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Developmentally Appropriate</a:t>
            </a:r>
            <a:r>
              <a:rPr lang="en-US" sz="40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[3]</a:t>
            </a:r>
            <a:endParaRPr lang="en-US" sz="40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Children </a:t>
            </a:r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want</a:t>
            </a:r>
            <a:r>
              <a:rPr lang="en-US" sz="4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 program</a:t>
            </a:r>
            <a:r>
              <a:rPr lang="en-US" sz="4000" baseline="30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[4]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272" y="5710212"/>
            <a:ext cx="11965846" cy="1011264"/>
          </a:xfrm>
        </p:spPr>
        <p:txBody>
          <a:bodyPr/>
          <a:lstStyle/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[1] L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Morgado, M. Cruz and K. Kahn, "Preschool Cookbook of Computer Programming Topics,"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Australasian Journal of Educational Technology,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vol. 26, no. 3, 2010.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[2] J. </a:t>
            </a:r>
            <a:r>
              <a:rPr lang="en-US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Montemayor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Physical programming: tools for kindergarten children to author physical interactive environments,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University of Maryland, College Park, MD, USA: Thesis, 2003.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[3] Wyeth, "How Young Children Learn to Program with Sensor, Action, and Logic Blocks," Journal of the Learning Sciences, vol. 17, no. 4, pp. 517-550, 2008. </a:t>
            </a:r>
          </a:p>
          <a:p>
            <a:pPr algn="l"/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[4] 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M. Kindborg and P. Sökjer, "How preschool children used a </a:t>
            </a:r>
            <a:r>
              <a:rPr lang="en-US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behaviour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-based programming tool," in </a:t>
            </a:r>
            <a:r>
              <a:rPr lang="en-US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Proceedings of IDC 07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Aalborg, Denmark, 2007. </a:t>
            </a:r>
            <a:endParaRPr lang="en-US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08216" y="1063842"/>
            <a:ext cx="55755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Can Children Program?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92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Solution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66162" y="1949824"/>
            <a:ext cx="10459674" cy="4908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iPad application to help young children (3-5) develop programming skills</a:t>
            </a:r>
          </a:p>
          <a:p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Touch screens</a:t>
            </a:r>
          </a:p>
          <a:p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Easy to use – Soon in classrooms – Easily available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05028" y="2941900"/>
            <a:ext cx="3181942" cy="2450295"/>
            <a:chOff x="4505028" y="2941900"/>
            <a:chExt cx="3181942" cy="245029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l="6571"/>
            <a:stretch/>
          </p:blipFill>
          <p:spPr>
            <a:xfrm>
              <a:off x="4505028" y="2941900"/>
              <a:ext cx="3181942" cy="245029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49991" y="3200399"/>
              <a:ext cx="2466625" cy="1934147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9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Design Approach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68405" y="1855695"/>
            <a:ext cx="11255188" cy="51954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b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Cooperative Inquiry Techniques </a:t>
            </a:r>
          </a:p>
          <a:p>
            <a:endParaRPr lang="en-US" sz="3400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US" sz="3400" b="1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524000" y="2629610"/>
            <a:ext cx="9679360" cy="3838425"/>
            <a:chOff x="284611" y="2259407"/>
            <a:chExt cx="8955606" cy="3551415"/>
          </a:xfrm>
        </p:grpSpPr>
        <p:sp>
          <p:nvSpPr>
            <p:cNvPr id="14" name="TextBox 13"/>
            <p:cNvSpPr txBox="1"/>
            <p:nvPr/>
          </p:nvSpPr>
          <p:spPr>
            <a:xfrm>
              <a:off x="5698863" y="5287602"/>
              <a:ext cx="1522238" cy="484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Teachers</a:t>
              </a:r>
              <a:endParaRPr lang="en-US" sz="2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67010" y="5287602"/>
              <a:ext cx="15368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Children</a:t>
              </a:r>
              <a:endParaRPr lang="en-US" sz="28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284611" y="2259407"/>
              <a:ext cx="8955606" cy="3206052"/>
              <a:chOff x="284611" y="2259407"/>
              <a:chExt cx="8955606" cy="3206052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70738" y="2596709"/>
                <a:ext cx="6907501" cy="286875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84611" y="3588874"/>
                <a:ext cx="34083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Participatory Design</a:t>
                </a:r>
                <a:endParaRPr lang="en-US" sz="28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84611" y="2259407"/>
                <a:ext cx="288264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Nothing Tangible</a:t>
                </a:r>
                <a:endParaRPr lang="en-US" sz="28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801257" y="4294565"/>
                <a:ext cx="214520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err="1" smtClean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Wireframing</a:t>
                </a:r>
                <a:endParaRPr lang="en-US" sz="28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698863" y="2793213"/>
                <a:ext cx="274466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Implementation</a:t>
                </a:r>
                <a:endParaRPr lang="en-US" sz="28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698863" y="4035571"/>
                <a:ext cx="354135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Formative Evaluation</a:t>
                </a:r>
                <a:endParaRPr lang="en-US" sz="28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4601311" y="2940008"/>
            <a:ext cx="3306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Literature </a:t>
            </a:r>
            <a:br>
              <a:rPr lang="en-US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Guidelines </a:t>
            </a:r>
            <a:br>
              <a:rPr lang="en-US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6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&amp; Concepts</a:t>
            </a:r>
            <a:endParaRPr lang="en-US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7275" y="4473393"/>
            <a:ext cx="114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Open Sans Light"/>
                <a:cs typeface="Open Sans Light"/>
              </a:rPr>
              <a:t>Kidsteam</a:t>
            </a:r>
            <a:endParaRPr lang="en-US" dirty="0">
              <a:latin typeface="Open Sans Light"/>
              <a:cs typeface="Open Sans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12877" y="514528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Open Sans Light"/>
                <a:cs typeface="Open Sans Light"/>
              </a:rPr>
              <a:t>CYC</a:t>
            </a:r>
            <a:endParaRPr lang="en-US" dirty="0">
              <a:latin typeface="Open Sans Light"/>
              <a:cs typeface="Open Sans Light"/>
            </a:endParaRP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176683"/>
            <a:ext cx="11454857" cy="872004"/>
          </a:xfrm>
        </p:spPr>
        <p:txBody>
          <a:bodyPr/>
          <a:lstStyle/>
          <a:p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A. </a:t>
            </a:r>
            <a:r>
              <a:rPr lang="en-US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Druin</a:t>
            </a:r>
            <a:r>
              <a:rPr lang="en-U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"Cooperative inquiry: developing new technologies for children with children," in Proceedings of CHI 99, Pittsburgh, PA, USA, 1999.</a:t>
            </a:r>
          </a:p>
        </p:txBody>
      </p:sp>
    </p:spTree>
    <p:extLst>
      <p:ext uri="{BB962C8B-B14F-4D97-AF65-F5344CB8AC3E}">
        <p14:creationId xmlns:p14="http://schemas.microsoft.com/office/powerpoint/2010/main" val="40866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Kidsteam</a:t>
            </a:r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4000" u="sng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Sesson</a:t>
            </a:r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1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524000" y="1855694"/>
            <a:ext cx="9874827" cy="5002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“Beth the Robot” activity 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and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drawing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endParaRPr lang="en-US" sz="3400" b="1" u="sng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Results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Game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Separate 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levels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Robots 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&amp; Castles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Customizability </a:t>
            </a:r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&amp; Upgrades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Collecting Items             </a:t>
            </a:r>
            <a:endParaRPr lang="en-US" sz="3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90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996" y="407658"/>
            <a:ext cx="7148008" cy="519447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364898" y="5942010"/>
            <a:ext cx="8786252" cy="68880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Drawing of the Application (</a:t>
            </a:r>
            <a:r>
              <a:rPr lang="en-US" sz="4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Kidsteam</a:t>
            </a:r>
            <a:r>
              <a:rPr lang="en-US" sz="4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Session 1)</a:t>
            </a:r>
            <a:endParaRPr lang="en-US" sz="40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2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7036"/>
            <a:ext cx="9144000" cy="939511"/>
          </a:xfrm>
        </p:spPr>
        <p:txBody>
          <a:bodyPr/>
          <a:lstStyle/>
          <a:p>
            <a:r>
              <a:rPr lang="en-US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Clinky the Robot</a:t>
            </a:r>
            <a:endParaRPr lang="en-US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8586" y="1126547"/>
            <a:ext cx="9874827" cy="688806"/>
          </a:xfrm>
        </p:spPr>
        <p:txBody>
          <a:bodyPr>
            <a:normAutofit/>
          </a:bodyPr>
          <a:lstStyle/>
          <a:p>
            <a:r>
              <a:rPr lang="en-US" sz="4000" u="sng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Kidsteam</a:t>
            </a:r>
            <a:r>
              <a:rPr lang="en-US" sz="4000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Session 2</a:t>
            </a:r>
            <a:endParaRPr lang="en-US" sz="4000" u="sng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524000" y="1855694"/>
            <a:ext cx="9874827" cy="5002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Rapid Iterations &amp; Rotations to brainstorm and build on the wireframe</a:t>
            </a:r>
          </a:p>
          <a:p>
            <a:pPr algn="l"/>
            <a:endParaRPr lang="en-US" sz="3400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l"/>
            <a:r>
              <a:rPr lang="en-US" sz="3400" b="1" u="sng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Results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   Animals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Personal Experience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Positive Feedback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Currency</a:t>
            </a:r>
          </a:p>
          <a:p>
            <a:pPr algn="l"/>
            <a:r>
              <a:rPr lang="en-US" sz="3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3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               Surprises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169673" cy="185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6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915</Words>
  <Application>Microsoft Office PowerPoint</Application>
  <PresentationFormat>Custom</PresentationFormat>
  <Paragraphs>186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 Pano Papadatos Mona Leigh Guha Tamara Clegg</vt:lpstr>
      <vt:lpstr>Clinky the Robot</vt:lpstr>
      <vt:lpstr>Clinky the Robot</vt:lpstr>
      <vt:lpstr>Clinky the Robot</vt:lpstr>
      <vt:lpstr>Clinky the Robot</vt:lpstr>
      <vt:lpstr>Clinky the Robot</vt:lpstr>
      <vt:lpstr>Clinky the Robot</vt:lpstr>
      <vt:lpstr>PowerPoint Presentation</vt:lpstr>
      <vt:lpstr>Clinky the Robot</vt:lpstr>
      <vt:lpstr>PowerPoint Presentation</vt:lpstr>
      <vt:lpstr>Clinky the Robot</vt:lpstr>
      <vt:lpstr>Clinky the Robot</vt:lpstr>
      <vt:lpstr>Clinky the Robot</vt:lpstr>
      <vt:lpstr>Clinky the Robot</vt:lpstr>
      <vt:lpstr>Clinky the Robot</vt:lpstr>
      <vt:lpstr>Clinky the Robot</vt:lpstr>
      <vt:lpstr>Clinky the Robot</vt:lpstr>
      <vt:lpstr>Clinky the Robot</vt:lpstr>
      <vt:lpstr>Clinky the Robot</vt:lpstr>
      <vt:lpstr>PowerPoint Presentation</vt:lpstr>
      <vt:lpstr>PowerPoint Presentation</vt:lpstr>
      <vt:lpstr>Clinky the Robot</vt:lpstr>
      <vt:lpstr>Clinky the Robot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HCIM Capstone Project Pano Papadatos</dc:title>
  <dc:creator>Panagis Papadatos</dc:creator>
  <cp:lastModifiedBy>mona</cp:lastModifiedBy>
  <cp:revision>76</cp:revision>
  <dcterms:created xsi:type="dcterms:W3CDTF">2013-04-24T18:02:01Z</dcterms:created>
  <dcterms:modified xsi:type="dcterms:W3CDTF">2013-05-16T16:09:45Z</dcterms:modified>
</cp:coreProperties>
</file>