
<file path=[Content_Types].xml><?xml version="1.0" encoding="utf-8"?>
<Types xmlns="http://schemas.openxmlformats.org/package/2006/content-types">
  <Default Extension="xml" ContentType="application/xml"/>
  <Default Extension="jpeg" ContentType="image/jpeg"/>
  <Default Extension="jpg" ContentType="image/jpeg"/>
  <Default Extension="rels" ContentType="application/vnd.openxmlformats-package.relationships+xml"/>
  <Default Extension="gif" ContentType="image/gif"/>
  <Default Extension="wdp" ContentType="image/vnd.ms-photo"/>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672" r:id="rId2"/>
    <p:sldMasterId id="2147483684" r:id="rId3"/>
    <p:sldMasterId id="2147483696" r:id="rId4"/>
    <p:sldMasterId id="2147483708" r:id="rId5"/>
    <p:sldMasterId id="2147483720" r:id="rId6"/>
    <p:sldMasterId id="2147483732" r:id="rId7"/>
    <p:sldMasterId id="2147483744" r:id="rId8"/>
    <p:sldMasterId id="2147483756" r:id="rId9"/>
  </p:sldMasterIdLst>
  <p:notesMasterIdLst>
    <p:notesMasterId r:id="rId50"/>
  </p:notesMasterIdLst>
  <p:handoutMasterIdLst>
    <p:handoutMasterId r:id="rId51"/>
  </p:handoutMasterIdLst>
  <p:sldIdLst>
    <p:sldId id="299" r:id="rId10"/>
    <p:sldId id="414" r:id="rId11"/>
    <p:sldId id="415" r:id="rId12"/>
    <p:sldId id="467" r:id="rId13"/>
    <p:sldId id="443" r:id="rId14"/>
    <p:sldId id="455" r:id="rId15"/>
    <p:sldId id="432" r:id="rId16"/>
    <p:sldId id="362" r:id="rId17"/>
    <p:sldId id="435" r:id="rId18"/>
    <p:sldId id="314" r:id="rId19"/>
    <p:sldId id="451" r:id="rId20"/>
    <p:sldId id="454" r:id="rId21"/>
    <p:sldId id="452" r:id="rId22"/>
    <p:sldId id="342" r:id="rId23"/>
    <p:sldId id="434" r:id="rId24"/>
    <p:sldId id="433" r:id="rId25"/>
    <p:sldId id="453" r:id="rId26"/>
    <p:sldId id="438" r:id="rId27"/>
    <p:sldId id="419" r:id="rId28"/>
    <p:sldId id="445" r:id="rId29"/>
    <p:sldId id="376" r:id="rId30"/>
    <p:sldId id="367" r:id="rId31"/>
    <p:sldId id="444" r:id="rId32"/>
    <p:sldId id="417" r:id="rId33"/>
    <p:sldId id="458" r:id="rId34"/>
    <p:sldId id="464" r:id="rId35"/>
    <p:sldId id="424" r:id="rId36"/>
    <p:sldId id="353" r:id="rId37"/>
    <p:sldId id="380" r:id="rId38"/>
    <p:sldId id="461" r:id="rId39"/>
    <p:sldId id="465" r:id="rId40"/>
    <p:sldId id="466" r:id="rId41"/>
    <p:sldId id="448" r:id="rId42"/>
    <p:sldId id="337" r:id="rId43"/>
    <p:sldId id="323" r:id="rId44"/>
    <p:sldId id="391" r:id="rId45"/>
    <p:sldId id="308" r:id="rId46"/>
    <p:sldId id="331" r:id="rId47"/>
    <p:sldId id="387" r:id="rId48"/>
    <p:sldId id="388" r:id="rId4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clrMru>
    <a:srgbClr val="FFE6E6"/>
    <a:srgbClr val="E5E5E5"/>
    <a:srgbClr val="FAFAFA"/>
    <a:srgbClr val="EFEFEF"/>
    <a:srgbClr val="2F8B11"/>
    <a:srgbClr val="ECC35D"/>
    <a:srgbClr val="382F22"/>
    <a:srgbClr val="B7AB8C"/>
    <a:srgbClr val="B7A98F"/>
    <a:srgbClr val="6F3E2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552" autoAdjust="0"/>
    <p:restoredTop sz="83748" autoAdjust="0"/>
  </p:normalViewPr>
  <p:slideViewPr>
    <p:cSldViewPr snapToGrid="0" snapToObjects="1">
      <p:cViewPr>
        <p:scale>
          <a:sx n="100" d="100"/>
          <a:sy n="100" d="100"/>
        </p:scale>
        <p:origin x="-632" y="-8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2112"/>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4.xml"/><Relationship Id="rId14" Type="http://schemas.openxmlformats.org/officeDocument/2006/relationships/slide" Target="slides/slide5.xml"/><Relationship Id="rId15" Type="http://schemas.openxmlformats.org/officeDocument/2006/relationships/slide" Target="slides/slide6.xml"/><Relationship Id="rId16" Type="http://schemas.openxmlformats.org/officeDocument/2006/relationships/slide" Target="slides/slide7.xml"/><Relationship Id="rId17" Type="http://schemas.openxmlformats.org/officeDocument/2006/relationships/slide" Target="slides/slide8.xml"/><Relationship Id="rId18" Type="http://schemas.openxmlformats.org/officeDocument/2006/relationships/slide" Target="slides/slide9.xml"/><Relationship Id="rId19" Type="http://schemas.openxmlformats.org/officeDocument/2006/relationships/slide" Target="slides/slide10.xml"/><Relationship Id="rId50" Type="http://schemas.openxmlformats.org/officeDocument/2006/relationships/notesMaster" Target="notesMasters/notesMaster1.xml"/><Relationship Id="rId51" Type="http://schemas.openxmlformats.org/officeDocument/2006/relationships/handoutMaster" Target="handoutMasters/handoutMaster1.xml"/><Relationship Id="rId52" Type="http://schemas.openxmlformats.org/officeDocument/2006/relationships/printerSettings" Target="printerSettings/printerSettings1.bin"/><Relationship Id="rId53" Type="http://schemas.openxmlformats.org/officeDocument/2006/relationships/presProps" Target="presProps.xml"/><Relationship Id="rId54" Type="http://schemas.openxmlformats.org/officeDocument/2006/relationships/viewProps" Target="viewProps.xml"/><Relationship Id="rId55" Type="http://schemas.openxmlformats.org/officeDocument/2006/relationships/theme" Target="theme/theme1.xml"/><Relationship Id="rId56" Type="http://schemas.openxmlformats.org/officeDocument/2006/relationships/tableStyles" Target="tableStyles.xml"/><Relationship Id="rId40" Type="http://schemas.openxmlformats.org/officeDocument/2006/relationships/slide" Target="slides/slide31.xml"/><Relationship Id="rId41" Type="http://schemas.openxmlformats.org/officeDocument/2006/relationships/slide" Target="slides/slide32.xml"/><Relationship Id="rId42" Type="http://schemas.openxmlformats.org/officeDocument/2006/relationships/slide" Target="slides/slide33.xml"/><Relationship Id="rId43" Type="http://schemas.openxmlformats.org/officeDocument/2006/relationships/slide" Target="slides/slide34.xml"/><Relationship Id="rId44" Type="http://schemas.openxmlformats.org/officeDocument/2006/relationships/slide" Target="slides/slide35.xml"/><Relationship Id="rId45" Type="http://schemas.openxmlformats.org/officeDocument/2006/relationships/slide" Target="slides/slide36.xml"/><Relationship Id="rId46" Type="http://schemas.openxmlformats.org/officeDocument/2006/relationships/slide" Target="slides/slide37.xml"/><Relationship Id="rId47" Type="http://schemas.openxmlformats.org/officeDocument/2006/relationships/slide" Target="slides/slide38.xml"/><Relationship Id="rId48" Type="http://schemas.openxmlformats.org/officeDocument/2006/relationships/slide" Target="slides/slide39.xml"/><Relationship Id="rId49" Type="http://schemas.openxmlformats.org/officeDocument/2006/relationships/slide" Target="slides/slide40.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Master" Target="slideMasters/slideMaster5.xml"/><Relationship Id="rId6" Type="http://schemas.openxmlformats.org/officeDocument/2006/relationships/slideMaster" Target="slideMasters/slideMaster6.xml"/><Relationship Id="rId7" Type="http://schemas.openxmlformats.org/officeDocument/2006/relationships/slideMaster" Target="slideMasters/slideMaster7.xml"/><Relationship Id="rId8" Type="http://schemas.openxmlformats.org/officeDocument/2006/relationships/slideMaster" Target="slideMasters/slideMaster8.xml"/><Relationship Id="rId9" Type="http://schemas.openxmlformats.org/officeDocument/2006/relationships/slideMaster" Target="slideMasters/slideMaster9.xml"/><Relationship Id="rId30" Type="http://schemas.openxmlformats.org/officeDocument/2006/relationships/slide" Target="slides/slide21.xml"/><Relationship Id="rId31" Type="http://schemas.openxmlformats.org/officeDocument/2006/relationships/slide" Target="slides/slide22.xml"/><Relationship Id="rId32" Type="http://schemas.openxmlformats.org/officeDocument/2006/relationships/slide" Target="slides/slide23.xml"/><Relationship Id="rId33" Type="http://schemas.openxmlformats.org/officeDocument/2006/relationships/slide" Target="slides/slide24.xml"/><Relationship Id="rId34" Type="http://schemas.openxmlformats.org/officeDocument/2006/relationships/slide" Target="slides/slide25.xml"/><Relationship Id="rId35" Type="http://schemas.openxmlformats.org/officeDocument/2006/relationships/slide" Target="slides/slide26.xml"/><Relationship Id="rId36" Type="http://schemas.openxmlformats.org/officeDocument/2006/relationships/slide" Target="slides/slide27.xml"/><Relationship Id="rId37" Type="http://schemas.openxmlformats.org/officeDocument/2006/relationships/slide" Target="slides/slide28.xml"/><Relationship Id="rId38" Type="http://schemas.openxmlformats.org/officeDocument/2006/relationships/slide" Target="slides/slide29.xml"/><Relationship Id="rId39" Type="http://schemas.openxmlformats.org/officeDocument/2006/relationships/slide" Target="slides/slide30.xml"/><Relationship Id="rId20" Type="http://schemas.openxmlformats.org/officeDocument/2006/relationships/slide" Target="slides/slide11.xml"/><Relationship Id="rId21" Type="http://schemas.openxmlformats.org/officeDocument/2006/relationships/slide" Target="slides/slide12.xml"/><Relationship Id="rId22" Type="http://schemas.openxmlformats.org/officeDocument/2006/relationships/slide" Target="slides/slide13.xml"/><Relationship Id="rId23" Type="http://schemas.openxmlformats.org/officeDocument/2006/relationships/slide" Target="slides/slide14.xml"/><Relationship Id="rId24" Type="http://schemas.openxmlformats.org/officeDocument/2006/relationships/slide" Target="slides/slide15.xml"/><Relationship Id="rId25" Type="http://schemas.openxmlformats.org/officeDocument/2006/relationships/slide" Target="slides/slide16.xml"/><Relationship Id="rId26" Type="http://schemas.openxmlformats.org/officeDocument/2006/relationships/slide" Target="slides/slide17.xml"/><Relationship Id="rId27" Type="http://schemas.openxmlformats.org/officeDocument/2006/relationships/slide" Target="slides/slide18.xml"/><Relationship Id="rId28" Type="http://schemas.openxmlformats.org/officeDocument/2006/relationships/slide" Target="slides/slide19.xml"/><Relationship Id="rId29" Type="http://schemas.openxmlformats.org/officeDocument/2006/relationships/slide" Target="slides/slide20.xml"/><Relationship Id="rId10" Type="http://schemas.openxmlformats.org/officeDocument/2006/relationships/slide" Target="slides/slide1.xml"/><Relationship Id="rId11" Type="http://schemas.openxmlformats.org/officeDocument/2006/relationships/slide" Target="slides/slide2.xml"/><Relationship Id="rId12" Type="http://schemas.openxmlformats.org/officeDocument/2006/relationships/slide" Target="slides/slide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1.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7FF68AD-BF3C-FB4F-8B4A-488E0AE46F41}" type="datetimeFigureOut">
              <a:rPr lang="en-US" smtClean="0"/>
              <a:t>5/23/13</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C7451E2E-F7E8-F943-B162-505F9B350BB8}" type="slidenum">
              <a:rPr lang="en-US" smtClean="0"/>
              <a:t>‹#›</a:t>
            </a:fld>
            <a:endParaRPr lang="en-US"/>
          </a:p>
        </p:txBody>
      </p:sp>
    </p:spTree>
    <p:extLst>
      <p:ext uri="{BB962C8B-B14F-4D97-AF65-F5344CB8AC3E}">
        <p14:creationId xmlns:p14="http://schemas.microsoft.com/office/powerpoint/2010/main" val="8283148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C9B7DD2-2F02-BC4B-9E66-014DFDFE9CA6}" type="datetimeFigureOut">
              <a:rPr lang="en-US" smtClean="0"/>
              <a:pPr/>
              <a:t>5/23/13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C673A50-1920-E14E-89CD-8158F2C0B046}" type="slidenum">
              <a:rPr lang="en-US" smtClean="0"/>
              <a:pPr/>
              <a:t>‹#›</a:t>
            </a:fld>
            <a:endParaRPr lang="en-US"/>
          </a:p>
        </p:txBody>
      </p:sp>
    </p:spTree>
    <p:extLst>
      <p:ext uri="{BB962C8B-B14F-4D97-AF65-F5344CB8AC3E}">
        <p14:creationId xmlns:p14="http://schemas.microsoft.com/office/powerpoint/2010/main" val="3741063207"/>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kern="1200" dirty="0" smtClean="0">
                <a:solidFill>
                  <a:schemeClr val="tx1"/>
                </a:solidFill>
                <a:effectLst/>
                <a:latin typeface="+mn-lt"/>
                <a:ea typeface="+mn-ea"/>
                <a:cs typeface="+mn-cs"/>
              </a:rPr>
              <a:t>In this talk, I’d like to share some insights we have found about designing Alternate Reality Games, or ARGs specifically in learning contexts.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But before I go into specific designs to support learning, here’s some background on what ARGs are.</a:t>
            </a:r>
          </a:p>
          <a:p>
            <a:endParaRPr lang="en-US" sz="120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2C673A50-1920-E14E-89CD-8158F2C0B046}"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In many </a:t>
            </a:r>
            <a:r>
              <a:rPr lang="en-US" sz="1200" kern="1200" baseline="0" dirty="0" smtClean="0">
                <a:solidFill>
                  <a:schemeClr val="tx1"/>
                </a:solidFill>
                <a:latin typeface="+mn-lt"/>
                <a:ea typeface="+mn-ea"/>
                <a:cs typeface="+mn-cs"/>
              </a:rPr>
              <a:t>ways, </a:t>
            </a:r>
            <a:r>
              <a:rPr lang="en-US" sz="1200" kern="1200" dirty="0" smtClean="0">
                <a:solidFill>
                  <a:schemeClr val="tx1"/>
                </a:solidFill>
                <a:latin typeface="+mn-lt"/>
                <a:ea typeface="+mn-ea"/>
                <a:cs typeface="+mn-cs"/>
              </a:rPr>
              <a:t>an ARG is not really a game at all. It’s an Interactive Story whose pieces are scattered and hidden in many different media.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The core game mechanic of an ARG is that the players have to work together to find the story fragments and assemble them back into a meaningful narrative – so they’re really Story Archeologists.</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E5FEA31-1B3A-F849-8A22-3779E370CEFD}"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kern="1200" dirty="0" smtClean="0">
                <a:solidFill>
                  <a:schemeClr val="tx1"/>
                </a:solidFill>
                <a:effectLst/>
                <a:latin typeface="+mn-lt"/>
                <a:ea typeface="+mn-ea"/>
                <a:cs typeface="+mn-cs"/>
              </a:rPr>
              <a:t>Players also don’t create avatars or take on specific characters when they play.</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They just have to be able to discern where the game world spills into the everyday world.</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C673A50-1920-E14E-89CD-8158F2C0B046}"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kern="1200" dirty="0" smtClean="0">
                <a:solidFill>
                  <a:schemeClr val="tx1"/>
                </a:solidFill>
                <a:effectLst/>
                <a:latin typeface="+mn-lt"/>
                <a:ea typeface="+mn-ea"/>
                <a:cs typeface="+mn-cs"/>
              </a:rPr>
              <a:t>These design features:  the pervasive pieces; their authentic, real-world feel, and the interactive story </a:t>
            </a:r>
            <a:r>
              <a:rPr lang="en-US" sz="1200" i="1" kern="1200" dirty="0" smtClean="0">
                <a:solidFill>
                  <a:schemeClr val="tx1"/>
                </a:solidFill>
                <a:effectLst/>
                <a:latin typeface="+mn-lt"/>
                <a:ea typeface="+mn-ea"/>
                <a:cs typeface="+mn-cs"/>
              </a:rPr>
              <a:t>also</a:t>
            </a:r>
            <a:r>
              <a:rPr lang="en-US" sz="1200" kern="1200" dirty="0" smtClean="0">
                <a:solidFill>
                  <a:schemeClr val="tx1"/>
                </a:solidFill>
                <a:effectLst/>
                <a:latin typeface="+mn-lt"/>
                <a:ea typeface="+mn-ea"/>
                <a:cs typeface="+mn-cs"/>
              </a:rPr>
              <a:t> help make ARGs natural learning environments.</a:t>
            </a:r>
          </a:p>
        </p:txBody>
      </p:sp>
      <p:sp>
        <p:nvSpPr>
          <p:cNvPr id="4" name="Slide Number Placeholder 3"/>
          <p:cNvSpPr>
            <a:spLocks noGrp="1"/>
          </p:cNvSpPr>
          <p:nvPr>
            <p:ph type="sldNum" sz="quarter" idx="10"/>
          </p:nvPr>
        </p:nvSpPr>
        <p:spPr/>
        <p:txBody>
          <a:bodyPr/>
          <a:lstStyle/>
          <a:p>
            <a:fld id="{2C673A50-1920-E14E-89CD-8158F2C0B046}"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z="1200" kern="1200" dirty="0" smtClean="0">
              <a:solidFill>
                <a:schemeClr val="tx1"/>
              </a:solidFill>
              <a:latin typeface="+mn-lt"/>
              <a:ea typeface="+mn-ea"/>
              <a:cs typeface="+mn-cs"/>
            </a:endParaRPr>
          </a:p>
          <a:p>
            <a:pPr lvl="0"/>
            <a:r>
              <a:rPr lang="en-US" sz="1200" kern="1200" dirty="0" smtClean="0">
                <a:solidFill>
                  <a:schemeClr val="tx1"/>
                </a:solidFill>
                <a:effectLst/>
                <a:latin typeface="+mn-lt"/>
                <a:ea typeface="+mn-ea"/>
                <a:cs typeface="+mn-cs"/>
              </a:rPr>
              <a:t>First, players have opportunities to work with and navigate across many different types of media.</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C673A50-1920-E14E-89CD-8158F2C0B046}"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z="1200" kern="1200" dirty="0" smtClean="0">
              <a:solidFill>
                <a:schemeClr val="tx1"/>
              </a:solidFill>
              <a:latin typeface="+mn-lt"/>
              <a:ea typeface="+mn-ea"/>
              <a:cs typeface="+mn-cs"/>
            </a:endParaRPr>
          </a:p>
          <a:p>
            <a:r>
              <a:rPr lang="en-US" sz="1200" kern="1200" dirty="0" smtClean="0">
                <a:solidFill>
                  <a:schemeClr val="tx1"/>
                </a:solidFill>
                <a:effectLst/>
                <a:latin typeface="+mn-lt"/>
                <a:ea typeface="+mn-ea"/>
                <a:cs typeface="+mn-cs"/>
              </a:rPr>
              <a:t>… And because of the way that the story fragments are scattered across these media– players have to work together to make sense of all the pieces.</a:t>
            </a:r>
            <a:r>
              <a:rPr lang="en-US" dirty="0" smtClean="0">
                <a:effectLst/>
              </a:rPr>
              <a:t>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E5FEA31-1B3A-F849-8A22-3779E370CEFD}"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kern="1200" dirty="0" smtClean="0">
                <a:solidFill>
                  <a:schemeClr val="tx1"/>
                </a:solidFill>
                <a:effectLst/>
                <a:latin typeface="+mn-lt"/>
                <a:ea typeface="+mn-ea"/>
                <a:cs typeface="+mn-cs"/>
              </a:rPr>
              <a:t>As they build the story together, players start to see themselves as active creators or co-constructors. </a:t>
            </a:r>
          </a:p>
          <a:p>
            <a:r>
              <a:rPr lang="en-US" sz="1200" kern="1200" dirty="0" smtClean="0">
                <a:solidFill>
                  <a:schemeClr val="tx1"/>
                </a:solidFill>
                <a:effectLst/>
                <a:latin typeface="+mn-lt"/>
                <a:ea typeface="+mn-ea"/>
                <a:cs typeface="+mn-cs"/>
              </a:rPr>
              <a:t>In WWO, players contributed their own stories about the oil crisis. </a:t>
            </a:r>
          </a:p>
          <a:p>
            <a:r>
              <a:rPr lang="en-US" sz="1200" kern="1200" dirty="0" smtClean="0">
                <a:solidFill>
                  <a:schemeClr val="tx1"/>
                </a:solidFill>
                <a:effectLst/>
                <a:latin typeface="+mn-lt"/>
                <a:ea typeface="+mn-ea"/>
                <a:cs typeface="+mn-cs"/>
              </a:rPr>
              <a:t>So they</a:t>
            </a:r>
            <a:r>
              <a:rPr lang="en-US" sz="1200" kern="1200" baseline="0" dirty="0" smtClean="0">
                <a:solidFill>
                  <a:schemeClr val="tx1"/>
                </a:solidFill>
                <a:effectLst/>
                <a:latin typeface="+mn-lt"/>
                <a:ea typeface="+mn-ea"/>
                <a:cs typeface="+mn-cs"/>
              </a:rPr>
              <a:t> had </a:t>
            </a:r>
            <a:r>
              <a:rPr lang="en-US" sz="1200" kern="1200" dirty="0" smtClean="0">
                <a:solidFill>
                  <a:schemeClr val="tx1"/>
                </a:solidFill>
                <a:effectLst/>
                <a:latin typeface="+mn-lt"/>
                <a:ea typeface="+mn-ea"/>
                <a:cs typeface="+mn-cs"/>
              </a:rPr>
              <a:t>a sense of personal agency in how the story plays out.</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C673A50-1920-E14E-89CD-8158F2C0B046}"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kern="1200" dirty="0" smtClean="0">
                <a:solidFill>
                  <a:schemeClr val="tx1"/>
                </a:solidFill>
                <a:effectLst/>
                <a:latin typeface="+mn-lt"/>
                <a:ea typeface="+mn-ea"/>
                <a:cs typeface="+mn-cs"/>
              </a:rPr>
              <a:t>Because they play the game as themselves – and not through an avatar, they often begin identify themselves as detectives and storytellers – and problem-solvers.</a:t>
            </a:r>
          </a:p>
          <a:p>
            <a:r>
              <a:rPr lang="en-US" sz="1200" kern="1200" dirty="0" smtClean="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C673A50-1920-E14E-89CD-8158F2C0B046}"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kern="1200" dirty="0" smtClean="0">
                <a:solidFill>
                  <a:schemeClr val="tx1"/>
                </a:solidFill>
                <a:effectLst/>
                <a:latin typeface="+mn-lt"/>
                <a:ea typeface="+mn-ea"/>
                <a:cs typeface="+mn-cs"/>
              </a:rPr>
              <a:t>Finally, the questions that ARGs pose – like “What if this were real?” and “What would I do?” – prompt critical thinking among players – or what is known in Cognitive Science as counterfactual thinking.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C673A50-1920-E14E-89CD-8158F2C0B046}" type="slidenum">
              <a:rPr lang="en-US" smtClean="0"/>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Existing</a:t>
            </a:r>
            <a:r>
              <a:rPr lang="en-US" baseline="0" dirty="0" smtClean="0"/>
              <a:t> research on player participation has found that ARGs naturally promote different types of learning – such as the ways in which player communities self-organize to find and synthesize information and solve puzzles collaboratively. </a:t>
            </a:r>
          </a:p>
          <a:p>
            <a:endParaRPr lang="en-US" baseline="0" dirty="0" smtClean="0"/>
          </a:p>
          <a:p>
            <a:r>
              <a:rPr lang="en-US" baseline="0" dirty="0" smtClean="0"/>
              <a:t>But few of these studies have examined design strategies for explicitly engineering learning into gameplay….</a:t>
            </a:r>
          </a:p>
          <a:p>
            <a:r>
              <a:rPr lang="en-US" baseline="0" dirty="0" smtClean="0"/>
              <a:t>and even fewer have considered target groups who are younger than 18 years old.</a:t>
            </a:r>
            <a:endParaRPr lang="en-US" dirty="0" smtClean="0"/>
          </a:p>
        </p:txBody>
      </p:sp>
      <p:sp>
        <p:nvSpPr>
          <p:cNvPr id="4" name="Slide Number Placeholder 3"/>
          <p:cNvSpPr>
            <a:spLocks noGrp="1"/>
          </p:cNvSpPr>
          <p:nvPr>
            <p:ph type="sldNum" sz="quarter" idx="10"/>
          </p:nvPr>
        </p:nvSpPr>
        <p:spPr/>
        <p:txBody>
          <a:bodyPr/>
          <a:lstStyle/>
          <a:p>
            <a:fld id="{2C673A50-1920-E14E-89CD-8158F2C0B046}" type="slidenum">
              <a:rPr lang="en-US" smtClean="0"/>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So that led us to our primary</a:t>
            </a:r>
            <a:r>
              <a:rPr lang="en-US" sz="1200" kern="1200" baseline="0" dirty="0" smtClean="0">
                <a:solidFill>
                  <a:schemeClr val="tx1"/>
                </a:solidFill>
                <a:latin typeface="+mn-lt"/>
                <a:ea typeface="+mn-ea"/>
                <a:cs typeface="+mn-cs"/>
              </a:rPr>
              <a:t> research question, which was to examine ways we might integrate the unique design features of ARGs into learning environments – with a target audience of 13-15 year olds.</a:t>
            </a:r>
            <a:endParaRPr lang="en-US" sz="1200" kern="1200" dirty="0" smtClean="0">
              <a:solidFill>
                <a:schemeClr val="tx1"/>
              </a:solidFill>
              <a:latin typeface="+mn-lt"/>
              <a:ea typeface="+mn-ea"/>
              <a:cs typeface="+mn-cs"/>
            </a:endParaRPr>
          </a:p>
          <a:p>
            <a:endParaRPr lang="en-US" sz="1200" kern="1200" dirty="0" smtClean="0">
              <a:solidFill>
                <a:schemeClr val="tx1"/>
              </a:solidFill>
              <a:latin typeface="+mn-lt"/>
              <a:ea typeface="+mn-ea"/>
              <a:cs typeface="+mn-cs"/>
            </a:endParaRPr>
          </a:p>
          <a:p>
            <a:endParaRPr lang="en-US" sz="120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2C673A50-1920-E14E-89CD-8158F2C0B046}"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kern="1200" dirty="0" smtClean="0">
                <a:solidFill>
                  <a:schemeClr val="tx1"/>
                </a:solidFill>
                <a:effectLst/>
                <a:latin typeface="+mn-lt"/>
                <a:ea typeface="+mn-ea"/>
                <a:cs typeface="+mn-cs"/>
              </a:rPr>
              <a:t>What if… you woke up one morning to find your world caught in a global oil shortage….where gas was over $7 a gallon, </a:t>
            </a:r>
          </a:p>
          <a:p>
            <a:r>
              <a:rPr lang="en-US" sz="1200" kern="1200" dirty="0" smtClean="0">
                <a:solidFill>
                  <a:schemeClr val="tx1"/>
                </a:solidFill>
                <a:effectLst/>
                <a:latin typeface="+mn-lt"/>
                <a:ea typeface="+mn-ea"/>
                <a:cs typeface="+mn-cs"/>
              </a:rPr>
              <a:t>…and many grocery store shelves were empty because supply trucks had no fuel to carry goods to the stores…</a:t>
            </a:r>
          </a:p>
          <a:p>
            <a:r>
              <a:rPr lang="en-US" sz="1200" kern="1200" dirty="0" smtClean="0">
                <a:solidFill>
                  <a:schemeClr val="tx1"/>
                </a:solidFill>
                <a:effectLst/>
                <a:latin typeface="+mn-lt"/>
                <a:ea typeface="+mn-ea"/>
                <a:cs typeface="+mn-cs"/>
              </a:rPr>
              <a:t>… and you and your friends had to find strategies to survive the shortage.</a:t>
            </a:r>
          </a:p>
          <a:p>
            <a:endParaRPr lang="en-US" dirty="0"/>
          </a:p>
        </p:txBody>
      </p:sp>
      <p:sp>
        <p:nvSpPr>
          <p:cNvPr id="4" name="Slide Number Placeholder 3"/>
          <p:cNvSpPr>
            <a:spLocks noGrp="1"/>
          </p:cNvSpPr>
          <p:nvPr>
            <p:ph type="sldNum" sz="quarter" idx="10"/>
          </p:nvPr>
        </p:nvSpPr>
        <p:spPr/>
        <p:txBody>
          <a:bodyPr/>
          <a:lstStyle/>
          <a:p>
            <a:fld id="{2C673A50-1920-E14E-89CD-8158F2C0B046}"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latin typeface="+mn-lt"/>
                <a:ea typeface="+mn-ea"/>
                <a:cs typeface="+mn-cs"/>
              </a:rPr>
              <a:t>The</a:t>
            </a:r>
            <a:r>
              <a:rPr lang="en-US" sz="1200" kern="1200" baseline="0" dirty="0" smtClean="0">
                <a:solidFill>
                  <a:schemeClr val="tx1"/>
                </a:solidFill>
                <a:latin typeface="+mn-lt"/>
                <a:ea typeface="+mn-ea"/>
                <a:cs typeface="+mn-cs"/>
              </a:rPr>
              <a:t> game we designed was: </a:t>
            </a:r>
            <a:r>
              <a:rPr lang="en-US" sz="1200" kern="1200" dirty="0" smtClean="0">
                <a:solidFill>
                  <a:schemeClr val="tx1"/>
                </a:solidFill>
                <a:latin typeface="+mn-lt"/>
                <a:ea typeface="+mn-ea"/>
                <a:cs typeface="+mn-cs"/>
              </a:rPr>
              <a:t>The Arcane Gallery of Gadgetry, or AGOG for short.</a:t>
            </a:r>
          </a:p>
          <a:p>
            <a:endParaRPr lang="en-US" baseline="0" dirty="0" smtClean="0"/>
          </a:p>
          <a:p>
            <a:r>
              <a:rPr lang="en-US" sz="1200" kern="1200" dirty="0" smtClean="0">
                <a:solidFill>
                  <a:schemeClr val="tx1"/>
                </a:solidFill>
                <a:latin typeface="+mn-lt"/>
                <a:ea typeface="+mn-ea"/>
                <a:cs typeface="+mn-cs"/>
              </a:rPr>
              <a:t>It’s set in the US around the time of the civil war…</a:t>
            </a:r>
          </a:p>
          <a:p>
            <a:r>
              <a:rPr lang="en-US" sz="1200" kern="1200" dirty="0" smtClean="0">
                <a:solidFill>
                  <a:schemeClr val="tx1"/>
                </a:solidFill>
                <a:latin typeface="+mn-lt"/>
                <a:ea typeface="+mn-ea"/>
                <a:cs typeface="+mn-cs"/>
              </a:rPr>
              <a:t>And its mythology is grounded in the history of the U.S. Patent Office,</a:t>
            </a:r>
            <a:r>
              <a:rPr lang="en-US" sz="1200" kern="1200" baseline="0" dirty="0" smtClean="0">
                <a:solidFill>
                  <a:schemeClr val="tx1"/>
                </a:solidFill>
                <a:latin typeface="+mn-lt"/>
                <a:ea typeface="+mn-ea"/>
                <a:cs typeface="+mn-cs"/>
              </a:rPr>
              <a:t> which was a center of invention in 19</a:t>
            </a:r>
            <a:r>
              <a:rPr lang="en-US" sz="1200" kern="1200" baseline="30000" dirty="0" smtClean="0">
                <a:solidFill>
                  <a:schemeClr val="tx1"/>
                </a:solidFill>
                <a:latin typeface="+mn-lt"/>
                <a:ea typeface="+mn-ea"/>
                <a:cs typeface="+mn-cs"/>
              </a:rPr>
              <a:t>th</a:t>
            </a:r>
            <a:r>
              <a:rPr lang="en-US" sz="1200" kern="1200" baseline="0" dirty="0" smtClean="0">
                <a:solidFill>
                  <a:schemeClr val="tx1"/>
                </a:solidFill>
                <a:latin typeface="+mn-lt"/>
                <a:ea typeface="+mn-ea"/>
                <a:cs typeface="+mn-cs"/>
              </a:rPr>
              <a:t> century America.</a:t>
            </a:r>
            <a:endParaRPr lang="en-US" sz="1200" kern="1200" dirty="0" smtClean="0">
              <a:solidFill>
                <a:schemeClr val="tx1"/>
              </a:solidFill>
              <a:latin typeface="+mn-lt"/>
              <a:ea typeface="+mn-ea"/>
              <a:cs typeface="+mn-cs"/>
            </a:endParaRP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The game included scavenger-hunt-like information search missions,</a:t>
            </a:r>
          </a:p>
          <a:p>
            <a:r>
              <a:rPr lang="en-US" sz="1200" kern="1200" dirty="0" smtClean="0">
                <a:solidFill>
                  <a:schemeClr val="tx1"/>
                </a:solidFill>
                <a:latin typeface="+mn-lt"/>
                <a:ea typeface="+mn-ea"/>
                <a:cs typeface="+mn-cs"/>
              </a:rPr>
              <a:t>cryptographic challenges, logic puzzles, and</a:t>
            </a:r>
            <a:r>
              <a:rPr lang="en-US" sz="1200" kern="1200" baseline="0" dirty="0" smtClean="0">
                <a:solidFill>
                  <a:schemeClr val="tx1"/>
                </a:solidFill>
                <a:latin typeface="+mn-lt"/>
                <a:ea typeface="+mn-ea"/>
                <a:cs typeface="+mn-cs"/>
              </a:rPr>
              <a:t> </a:t>
            </a:r>
            <a:r>
              <a:rPr lang="en-US" sz="1200" kern="1200" dirty="0" smtClean="0">
                <a:solidFill>
                  <a:schemeClr val="tx1"/>
                </a:solidFill>
                <a:latin typeface="+mn-lt"/>
                <a:ea typeface="+mn-ea"/>
                <a:cs typeface="+mn-cs"/>
              </a:rPr>
              <a:t>basic electronics.</a:t>
            </a:r>
          </a:p>
          <a:p>
            <a:endParaRPr lang="en-US" dirty="0"/>
          </a:p>
        </p:txBody>
      </p:sp>
      <p:sp>
        <p:nvSpPr>
          <p:cNvPr id="4" name="Slide Number Placeholder 3"/>
          <p:cNvSpPr>
            <a:spLocks noGrp="1"/>
          </p:cNvSpPr>
          <p:nvPr>
            <p:ph type="sldNum" sz="quarter" idx="10"/>
          </p:nvPr>
        </p:nvSpPr>
        <p:spPr/>
        <p:txBody>
          <a:bodyPr/>
          <a:lstStyle/>
          <a:p>
            <a:fld id="{2C673A50-1920-E14E-89CD-8158F2C0B046}" type="slidenum">
              <a:rPr lang="en-US" smtClean="0"/>
              <a:pPr/>
              <a:t>20</a:t>
            </a:fld>
            <a:endParaRPr lang="en-US"/>
          </a:p>
        </p:txBody>
      </p:sp>
    </p:spTree>
    <p:extLst>
      <p:ext uri="{BB962C8B-B14F-4D97-AF65-F5344CB8AC3E}">
        <p14:creationId xmlns:p14="http://schemas.microsoft.com/office/powerpoint/2010/main" val="126533758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Our</a:t>
            </a:r>
            <a:r>
              <a:rPr lang="en-US" baseline="0" dirty="0" smtClean="0"/>
              <a:t> goal was to </a:t>
            </a:r>
            <a:r>
              <a:rPr lang="en-US" dirty="0" smtClean="0"/>
              <a:t>make </a:t>
            </a:r>
            <a:r>
              <a:rPr lang="en-US" baseline="0" dirty="0" smtClean="0"/>
              <a:t>history accessible to the students…and let them see history as a scattered pile of data,</a:t>
            </a:r>
          </a:p>
          <a:p>
            <a:r>
              <a:rPr lang="en-US" baseline="0" dirty="0" smtClean="0"/>
              <a:t>not a completed textbook they had to plow through.</a:t>
            </a:r>
          </a:p>
          <a:p>
            <a:endParaRPr lang="en-US" baseline="0" dirty="0" smtClean="0"/>
          </a:p>
          <a:p>
            <a:r>
              <a:rPr lang="en-US" baseline="0" dirty="0" smtClean="0"/>
              <a:t>This list of learning standards list is from organizations such as the </a:t>
            </a:r>
          </a:p>
          <a:p>
            <a:r>
              <a:rPr lang="en-US" baseline="0" dirty="0" smtClean="0"/>
              <a:t>The National Council for Social Studies…</a:t>
            </a:r>
          </a:p>
        </p:txBody>
      </p:sp>
      <p:sp>
        <p:nvSpPr>
          <p:cNvPr id="4" name="Slide Number Placeholder 3"/>
          <p:cNvSpPr>
            <a:spLocks noGrp="1"/>
          </p:cNvSpPr>
          <p:nvPr>
            <p:ph type="sldNum" sz="quarter" idx="10"/>
          </p:nvPr>
        </p:nvSpPr>
        <p:spPr/>
        <p:txBody>
          <a:bodyPr/>
          <a:lstStyle/>
          <a:p>
            <a:fld id="{2C673A50-1920-E14E-89CD-8158F2C0B046}" type="slidenum">
              <a:rPr lang="en-US" smtClean="0"/>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 implemented</a:t>
            </a:r>
            <a:r>
              <a:rPr lang="en-US" baseline="0" dirty="0" smtClean="0"/>
              <a:t> the game at a m</a:t>
            </a:r>
            <a:r>
              <a:rPr lang="en-US" dirty="0" smtClean="0"/>
              <a:t>iddle school in Maryland</a:t>
            </a:r>
          </a:p>
          <a:p>
            <a:endParaRPr lang="en-US" dirty="0" smtClean="0"/>
          </a:p>
          <a:p>
            <a:r>
              <a:rPr lang="en-US" baseline="0" dirty="0" smtClean="0"/>
              <a:t>FARM is a sort of indicator of low SES</a:t>
            </a:r>
          </a:p>
          <a:p>
            <a:endParaRPr lang="en-US" baseline="0" dirty="0" smtClean="0"/>
          </a:p>
          <a:p>
            <a:r>
              <a:rPr lang="en-US" baseline="0" dirty="0" smtClean="0"/>
              <a:t>Game was played in just over 2 weeks.</a:t>
            </a:r>
          </a:p>
          <a:p>
            <a:endParaRPr lang="en-US"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[ 43%</a:t>
            </a:r>
            <a:r>
              <a:rPr lang="en-US" baseline="0" dirty="0" smtClean="0"/>
              <a:t> African American; 37% Caucasian, 13% Hispanic, 6% mixed race, 1 Asian American.]</a:t>
            </a:r>
          </a:p>
          <a:p>
            <a:endParaRPr lang="en-US" baseline="0" dirty="0" smtClean="0"/>
          </a:p>
        </p:txBody>
      </p:sp>
      <p:sp>
        <p:nvSpPr>
          <p:cNvPr id="4" name="Slide Number Placeholder 3"/>
          <p:cNvSpPr>
            <a:spLocks noGrp="1"/>
          </p:cNvSpPr>
          <p:nvPr>
            <p:ph type="sldNum" sz="quarter" idx="10"/>
          </p:nvPr>
        </p:nvSpPr>
        <p:spPr/>
        <p:txBody>
          <a:bodyPr/>
          <a:lstStyle/>
          <a:p>
            <a:fld id="{4E5FEA31-1B3A-F849-8A22-3779E370CEFD}" type="slidenum">
              <a:rPr lang="en-US" smtClean="0"/>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We collected and analyzed data from both our</a:t>
            </a:r>
            <a:r>
              <a:rPr lang="en-US" sz="1200" kern="1200" baseline="0" dirty="0" smtClean="0">
                <a:solidFill>
                  <a:schemeClr val="tx1"/>
                </a:solidFill>
                <a:latin typeface="+mn-lt"/>
                <a:ea typeface="+mn-ea"/>
                <a:cs typeface="+mn-cs"/>
              </a:rPr>
              <a:t> design process and game play.</a:t>
            </a:r>
          </a:p>
          <a:p>
            <a:r>
              <a:rPr lang="en-US" sz="1200" kern="1200" baseline="0" dirty="0" smtClean="0">
                <a:solidFill>
                  <a:schemeClr val="tx1"/>
                </a:solidFill>
                <a:latin typeface="+mn-lt"/>
                <a:ea typeface="+mn-ea"/>
                <a:cs typeface="+mn-cs"/>
              </a:rPr>
              <a:t>During our design process, we used data from interviews we had with expert ARG designers. We also analyzed our own design documents and meeting notes.</a:t>
            </a:r>
          </a:p>
          <a:p>
            <a:r>
              <a:rPr lang="en-US" sz="1200" kern="1200" baseline="0" dirty="0" smtClean="0">
                <a:solidFill>
                  <a:schemeClr val="tx1"/>
                </a:solidFill>
                <a:latin typeface="+mn-lt"/>
                <a:ea typeface="+mn-ea"/>
                <a:cs typeface="+mn-cs"/>
              </a:rPr>
              <a:t>During the game itself, we collected and analyzed data from: </a:t>
            </a:r>
            <a:endParaRPr lang="en-US" sz="1200" kern="1200" dirty="0" smtClean="0">
              <a:solidFill>
                <a:schemeClr val="tx1"/>
              </a:solidFill>
              <a:latin typeface="+mn-lt"/>
              <a:ea typeface="+mn-ea"/>
              <a:cs typeface="+mn-cs"/>
            </a:endParaRPr>
          </a:p>
          <a:p>
            <a:pPr>
              <a:buFontTx/>
              <a:buChar char="-"/>
            </a:pPr>
            <a:r>
              <a:rPr lang="en-US" sz="1200" kern="1200" dirty="0" smtClean="0">
                <a:solidFill>
                  <a:schemeClr val="tx1"/>
                </a:solidFill>
                <a:latin typeface="+mn-lt"/>
                <a:ea typeface="+mn-ea"/>
                <a:cs typeface="+mn-cs"/>
              </a:rPr>
              <a:t>the students’ online interactions, </a:t>
            </a:r>
          </a:p>
          <a:p>
            <a:pPr>
              <a:buFontTx/>
              <a:buChar char="-"/>
            </a:pPr>
            <a:r>
              <a:rPr lang="en-US" sz="1200" kern="1200" dirty="0" smtClean="0">
                <a:solidFill>
                  <a:schemeClr val="tx1"/>
                </a:solidFill>
                <a:latin typeface="+mn-lt"/>
                <a:ea typeface="+mn-ea"/>
                <a:cs typeface="+mn-cs"/>
              </a:rPr>
              <a:t> things they created in the class and observations we made in-class, and </a:t>
            </a:r>
          </a:p>
          <a:p>
            <a:pPr>
              <a:buFontTx/>
              <a:buChar char="-"/>
            </a:pPr>
            <a:r>
              <a:rPr lang="en-US" sz="1200" kern="1200" dirty="0" smtClean="0">
                <a:solidFill>
                  <a:schemeClr val="tx1"/>
                </a:solidFill>
                <a:latin typeface="+mn-lt"/>
                <a:ea typeface="+mn-ea"/>
                <a:cs typeface="+mn-cs"/>
              </a:rPr>
              <a:t> a post-game survey.</a:t>
            </a:r>
          </a:p>
          <a:p>
            <a:endParaRPr lang="en-US" dirty="0"/>
          </a:p>
        </p:txBody>
      </p:sp>
      <p:sp>
        <p:nvSpPr>
          <p:cNvPr id="4" name="Slide Number Placeholder 3"/>
          <p:cNvSpPr>
            <a:spLocks noGrp="1"/>
          </p:cNvSpPr>
          <p:nvPr>
            <p:ph type="sldNum" sz="quarter" idx="10"/>
          </p:nvPr>
        </p:nvSpPr>
        <p:spPr/>
        <p:txBody>
          <a:bodyPr/>
          <a:lstStyle/>
          <a:p>
            <a:fld id="{2C673A50-1920-E14E-89CD-8158F2C0B046}" type="slidenum">
              <a:rPr lang="en-US" smtClean="0"/>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game began when we</a:t>
            </a:r>
            <a:r>
              <a:rPr lang="en-US" baseline="0" dirty="0" smtClean="0"/>
              <a:t> recruited the students to help inspect a set of historical artifacts for the Smithsonian Museum. </a:t>
            </a:r>
          </a:p>
          <a:p>
            <a:endParaRPr lang="en-US" baseline="0" dirty="0" smtClean="0"/>
          </a:p>
          <a:p>
            <a:r>
              <a:rPr lang="en-US" baseline="0" dirty="0" smtClean="0"/>
              <a:t>… and the students became part of a secret society that was based on a factual club that Benjamin Franklin had established in the 18</a:t>
            </a:r>
            <a:r>
              <a:rPr lang="en-US" baseline="30000" dirty="0" smtClean="0"/>
              <a:t>th</a:t>
            </a:r>
            <a:r>
              <a:rPr lang="en-US" baseline="0" dirty="0" smtClean="0"/>
              <a:t> century. </a:t>
            </a:r>
          </a:p>
          <a:p>
            <a:endParaRPr lang="en-US" baseline="0" dirty="0" smtClean="0"/>
          </a:p>
          <a:p>
            <a:endParaRPr lang="en-US" sz="120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2C673A50-1920-E14E-89CD-8158F2C0B046}" type="slidenum">
              <a:rPr lang="en-US" smtClean="0"/>
              <a:pPr/>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effectLst/>
                <a:latin typeface="+mn-lt"/>
                <a:ea typeface="+mn-ea"/>
                <a:cs typeface="+mn-cs"/>
              </a:rPr>
              <a:t>To encourage the players to participate, we designed the JENIUS community with four Orders, each with specific skills – all of which would be needed to uncover the story and complete a final mission of the game. The players could become part of any Order – based on their person choice.</a:t>
            </a:r>
            <a:endParaRPr lang="en-US" sz="1200" kern="1200" dirty="0" smtClean="0">
              <a:solidFill>
                <a:schemeClr val="tx1"/>
              </a:solidFill>
              <a:effectLst/>
              <a:latin typeface="+mn-lt"/>
              <a:ea typeface="+mn-ea"/>
              <a:cs typeface="+mn-cs"/>
            </a:endParaRP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For</a:t>
            </a:r>
            <a:r>
              <a:rPr lang="en-US" sz="1200" kern="1200" baseline="0" dirty="0" smtClean="0">
                <a:solidFill>
                  <a:schemeClr val="tx1"/>
                </a:solidFill>
                <a:effectLst/>
                <a:latin typeface="+mn-lt"/>
                <a:ea typeface="+mn-ea"/>
                <a:cs typeface="+mn-cs"/>
              </a:rPr>
              <a:t> example, t</a:t>
            </a:r>
            <a:r>
              <a:rPr lang="en-US" sz="1200" kern="1200" dirty="0" smtClean="0">
                <a:solidFill>
                  <a:schemeClr val="tx1"/>
                </a:solidFill>
                <a:effectLst/>
                <a:latin typeface="+mn-lt"/>
                <a:ea typeface="+mn-ea"/>
                <a:cs typeface="+mn-cs"/>
              </a:rPr>
              <a:t>hey could choose to be archivists if they liked the idea of investigating historical documents and people; they could be cryptographers if they liked mathematical puzzles and encoded messages; they could be surveyors if they were interested in map reading and design; they could be inventors if they wanted to tinker with basic</a:t>
            </a:r>
            <a:r>
              <a:rPr lang="en-US" sz="1200" kern="1200" baseline="0" dirty="0" smtClean="0">
                <a:solidFill>
                  <a:schemeClr val="tx1"/>
                </a:solidFill>
                <a:effectLst/>
                <a:latin typeface="+mn-lt"/>
                <a:ea typeface="+mn-ea"/>
                <a:cs typeface="+mn-cs"/>
              </a:rPr>
              <a:t> electronics</a:t>
            </a:r>
            <a:r>
              <a:rPr lang="en-US" sz="1200" kern="1200" dirty="0" smtClean="0">
                <a:solidFill>
                  <a:schemeClr val="tx1"/>
                </a:solidFill>
                <a:effectLst/>
                <a:latin typeface="+mn-lt"/>
                <a:ea typeface="+mn-ea"/>
                <a:cs typeface="+mn-cs"/>
              </a:rPr>
              <a:t>.</a:t>
            </a:r>
          </a:p>
        </p:txBody>
      </p:sp>
      <p:sp>
        <p:nvSpPr>
          <p:cNvPr id="4" name="Slide Number Placeholder 3"/>
          <p:cNvSpPr>
            <a:spLocks noGrp="1"/>
          </p:cNvSpPr>
          <p:nvPr>
            <p:ph type="sldNum" sz="quarter" idx="10"/>
          </p:nvPr>
        </p:nvSpPr>
        <p:spPr/>
        <p:txBody>
          <a:bodyPr/>
          <a:lstStyle/>
          <a:p>
            <a:fld id="{2C673A50-1920-E14E-89CD-8158F2C0B046}" type="slidenum">
              <a:rPr lang="en-US" smtClean="0">
                <a:solidFill>
                  <a:prstClr val="black"/>
                </a:solidFill>
                <a:latin typeface="Calibri"/>
              </a:rPr>
              <a:pPr/>
              <a:t>25</a:t>
            </a:fld>
            <a:endParaRPr lang="en-US">
              <a:solidFill>
                <a:prstClr val="black"/>
              </a:solidFill>
              <a:latin typeface="Calibri"/>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Players</a:t>
            </a:r>
            <a:r>
              <a:rPr lang="en-US" sz="1200" kern="1200" baseline="0" dirty="0" smtClean="0">
                <a:solidFill>
                  <a:schemeClr val="tx1"/>
                </a:solidFill>
                <a:effectLst/>
                <a:latin typeface="+mn-lt"/>
                <a:ea typeface="+mn-ea"/>
                <a:cs typeface="+mn-cs"/>
              </a:rPr>
              <a:t> could earn badges in each Order when they completed specific tasks, like decoding a </a:t>
            </a:r>
            <a:r>
              <a:rPr lang="en-US" sz="1200" kern="1200" baseline="0" dirty="0" err="1" smtClean="0">
                <a:solidFill>
                  <a:schemeClr val="tx1"/>
                </a:solidFill>
                <a:effectLst/>
                <a:latin typeface="+mn-lt"/>
                <a:ea typeface="+mn-ea"/>
                <a:cs typeface="+mn-cs"/>
              </a:rPr>
              <a:t>morse</a:t>
            </a:r>
            <a:r>
              <a:rPr lang="en-US" sz="1200" kern="1200" baseline="0" dirty="0" smtClean="0">
                <a:solidFill>
                  <a:schemeClr val="tx1"/>
                </a:solidFill>
                <a:effectLst/>
                <a:latin typeface="+mn-lt"/>
                <a:ea typeface="+mn-ea"/>
                <a:cs typeface="+mn-cs"/>
              </a:rPr>
              <a:t>-encoded message, or finding locations of historic places on historic maps, or making an led bracelet like this…[ pass around the folders of Examples ]</a:t>
            </a: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2C673A50-1920-E14E-89CD-8158F2C0B046}" type="slidenum">
              <a:rPr lang="en-US" smtClean="0">
                <a:solidFill>
                  <a:prstClr val="black"/>
                </a:solidFill>
                <a:latin typeface="Calibri"/>
              </a:rPr>
              <a:pPr/>
              <a:t>26</a:t>
            </a:fld>
            <a:endParaRPr lang="en-US">
              <a:solidFill>
                <a:prstClr val="black"/>
              </a:solidFill>
              <a:latin typeface="Calibri"/>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Next, the</a:t>
            </a:r>
            <a:r>
              <a:rPr lang="en-US" sz="1200" kern="1200" baseline="0" dirty="0" smtClean="0">
                <a:solidFill>
                  <a:schemeClr val="tx1"/>
                </a:solidFill>
                <a:effectLst/>
                <a:latin typeface="+mn-lt"/>
                <a:ea typeface="+mn-ea"/>
                <a:cs typeface="+mn-cs"/>
              </a:rPr>
              <a:t> players could have live interaction with </a:t>
            </a:r>
            <a:r>
              <a:rPr lang="en-US" sz="1200" kern="1200" dirty="0" smtClean="0">
                <a:solidFill>
                  <a:schemeClr val="tx1"/>
                </a:solidFill>
                <a:effectLst/>
                <a:latin typeface="+mn-lt"/>
                <a:ea typeface="+mn-ea"/>
                <a:cs typeface="+mn-cs"/>
              </a:rPr>
              <a:t>in-game</a:t>
            </a:r>
            <a:r>
              <a:rPr lang="en-US" sz="1200" kern="1200" baseline="0" dirty="0" smtClean="0">
                <a:solidFill>
                  <a:schemeClr val="tx1"/>
                </a:solidFill>
                <a:effectLst/>
                <a:latin typeface="+mn-lt"/>
                <a:ea typeface="+mn-ea"/>
                <a:cs typeface="+mn-cs"/>
              </a:rPr>
              <a:t> characters as they worked through their missions.</a:t>
            </a:r>
            <a:endParaRPr lang="en-US" sz="1200" kern="120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AGOG’s main character, April, followed a</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“protagonist-by-proxy model”</a:t>
            </a:r>
            <a:r>
              <a:rPr lang="en-US" sz="1200" kern="1200" baseline="0" dirty="0" smtClean="0">
                <a:solidFill>
                  <a:schemeClr val="tx1"/>
                </a:solidFill>
                <a:effectLst/>
                <a:latin typeface="+mn-lt"/>
                <a:ea typeface="+mn-ea"/>
                <a:cs typeface="+mn-cs"/>
              </a:rPr>
              <a:t> – which </a:t>
            </a:r>
            <a:r>
              <a:rPr lang="en-US" sz="1200" kern="1200" dirty="0" smtClean="0">
                <a:solidFill>
                  <a:schemeClr val="tx1"/>
                </a:solidFill>
                <a:effectLst/>
                <a:latin typeface="+mn-lt"/>
                <a:ea typeface="+mn-ea"/>
                <a:cs typeface="+mn-cs"/>
              </a:rPr>
              <a:t>is a person that players are empathetic with, and they feel as though they are working through the story at the same time as this main character. </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Because</a:t>
            </a:r>
            <a:r>
              <a:rPr lang="en-US" sz="1200" kern="1200" baseline="0" dirty="0" smtClean="0">
                <a:solidFill>
                  <a:schemeClr val="tx1"/>
                </a:solidFill>
                <a:effectLst/>
                <a:latin typeface="+mn-lt"/>
                <a:ea typeface="+mn-ea"/>
                <a:cs typeface="+mn-cs"/>
              </a:rPr>
              <a:t> they </a:t>
            </a:r>
            <a:r>
              <a:rPr lang="en-US" sz="1200" kern="1200" dirty="0" smtClean="0">
                <a:solidFill>
                  <a:schemeClr val="tx1"/>
                </a:solidFill>
                <a:effectLst/>
                <a:latin typeface="+mn-lt"/>
                <a:ea typeface="+mn-ea"/>
                <a:cs typeface="+mn-cs"/>
              </a:rPr>
              <a:t>feel that they can help</a:t>
            </a:r>
            <a:r>
              <a:rPr lang="en-US" sz="1200" kern="1200" baseline="0" dirty="0" smtClean="0">
                <a:solidFill>
                  <a:schemeClr val="tx1"/>
                </a:solidFill>
                <a:effectLst/>
                <a:latin typeface="+mn-lt"/>
                <a:ea typeface="+mn-ea"/>
                <a:cs typeface="+mn-cs"/>
              </a:rPr>
              <a:t> figure out puzzles – or parts of the story – for the character</a:t>
            </a:r>
            <a:r>
              <a:rPr lang="en-US" sz="1200" kern="1200" dirty="0" smtClean="0">
                <a:solidFill>
                  <a:schemeClr val="tx1"/>
                </a:solidFill>
                <a:effectLst/>
                <a:latin typeface="+mn-lt"/>
                <a:ea typeface="+mn-ea"/>
                <a:cs typeface="+mn-cs"/>
              </a:rPr>
              <a:t>– they often develop a participatory partnership with her.</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effectLst/>
                <a:latin typeface="+mn-lt"/>
                <a:ea typeface="+mn-ea"/>
                <a:cs typeface="+mn-cs"/>
              </a:rPr>
              <a:t>From</a:t>
            </a:r>
            <a:r>
              <a:rPr lang="en-US" sz="1200" b="1" kern="1200" baseline="0" dirty="0" smtClean="0">
                <a:solidFill>
                  <a:schemeClr val="tx1"/>
                </a:solidFill>
                <a:effectLst/>
                <a:latin typeface="+mn-lt"/>
                <a:ea typeface="+mn-ea"/>
                <a:cs typeface="+mn-cs"/>
              </a:rPr>
              <a:t> a learning perspective, the protagonist-by-proxy can also model effective information-seeking behaviors for the teen players.</a:t>
            </a:r>
            <a:endParaRPr lang="en-US" sz="1200" b="1"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2C673A50-1920-E14E-89CD-8158F2C0B046}" type="slidenum">
              <a:rPr lang="en-US" smtClean="0"/>
              <a:pPr/>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Our final mission required participation from as</a:t>
            </a:r>
            <a:r>
              <a:rPr lang="en-US" sz="1200" kern="1200" baseline="0" dirty="0" smtClean="0">
                <a:solidFill>
                  <a:schemeClr val="tx1"/>
                </a:solidFill>
                <a:latin typeface="+mn-lt"/>
                <a:ea typeface="+mn-ea"/>
                <a:cs typeface="+mn-cs"/>
              </a:rPr>
              <a:t> many players as possible. </a:t>
            </a:r>
            <a:r>
              <a:rPr lang="en-US" sz="1200" kern="1200" dirty="0" smtClean="0">
                <a:solidFill>
                  <a:schemeClr val="tx1"/>
                </a:solidFill>
                <a:latin typeface="+mn-lt"/>
                <a:ea typeface="+mn-ea"/>
                <a:cs typeface="+mn-cs"/>
              </a:rPr>
              <a:t>It involved the reconstruction of a message that was not just encrypted, but its pieces were scattered</a:t>
            </a:r>
            <a:r>
              <a:rPr lang="en-US" sz="1200" kern="1200" baseline="0" dirty="0" smtClean="0">
                <a:solidFill>
                  <a:schemeClr val="tx1"/>
                </a:solidFill>
                <a:latin typeface="+mn-lt"/>
                <a:ea typeface="+mn-ea"/>
                <a:cs typeface="+mn-cs"/>
              </a:rPr>
              <a:t> across DC</a:t>
            </a:r>
            <a:r>
              <a:rPr lang="en-US" sz="1200" kern="1200" dirty="0" smtClean="0">
                <a:solidFill>
                  <a:schemeClr val="tx1"/>
                </a:solidFill>
                <a:latin typeface="+mn-lt"/>
                <a:ea typeface="+mn-ea"/>
                <a:cs typeface="+mn-cs"/>
              </a:rPr>
              <a:t>. Here’s the main message, but in order to piece it together --- </a:t>
            </a:r>
          </a:p>
          <a:p>
            <a:pPr>
              <a:buFontTx/>
              <a:buChar char="-"/>
            </a:pPr>
            <a:r>
              <a:rPr lang="en-US" sz="1200" kern="1200" dirty="0" smtClean="0">
                <a:solidFill>
                  <a:schemeClr val="tx1"/>
                </a:solidFill>
                <a:latin typeface="+mn-lt"/>
                <a:ea typeface="+mn-ea"/>
                <a:cs typeface="+mn-cs"/>
              </a:rPr>
              <a:t>the cryptographers decode clues and also find an encryption key embedded</a:t>
            </a:r>
            <a:r>
              <a:rPr lang="en-US" sz="1200" kern="1200" baseline="0" dirty="0" smtClean="0">
                <a:solidFill>
                  <a:schemeClr val="tx1"/>
                </a:solidFill>
                <a:latin typeface="+mn-lt"/>
                <a:ea typeface="+mn-ea"/>
                <a:cs typeface="+mn-cs"/>
              </a:rPr>
              <a:t> in another document</a:t>
            </a:r>
            <a:r>
              <a:rPr lang="en-US" sz="1200" kern="1200" dirty="0" smtClean="0">
                <a:solidFill>
                  <a:schemeClr val="tx1"/>
                </a:solidFill>
                <a:latin typeface="+mn-lt"/>
                <a:ea typeface="+mn-ea"/>
                <a:cs typeface="+mn-cs"/>
              </a:rPr>
              <a:t>. </a:t>
            </a:r>
          </a:p>
          <a:p>
            <a:pPr>
              <a:buFontTx/>
              <a:buChar char="-"/>
            </a:pPr>
            <a:r>
              <a:rPr lang="en-US" sz="1200" kern="1200" dirty="0" smtClean="0">
                <a:solidFill>
                  <a:schemeClr val="tx1"/>
                </a:solidFill>
                <a:latin typeface="+mn-lt"/>
                <a:ea typeface="+mn-ea"/>
                <a:cs typeface="+mn-cs"/>
              </a:rPr>
              <a:t>Surveyors had to pinpoint the location of clues from information they worked on with archivists, </a:t>
            </a:r>
          </a:p>
          <a:p>
            <a:r>
              <a:rPr lang="en-US" sz="1200" kern="1200" dirty="0" smtClean="0">
                <a:solidFill>
                  <a:schemeClr val="tx1"/>
                </a:solidFill>
                <a:latin typeface="+mn-lt"/>
                <a:ea typeface="+mn-ea"/>
                <a:cs typeface="+mn-cs"/>
              </a:rPr>
              <a:t>- The inventors had to make</a:t>
            </a:r>
            <a:r>
              <a:rPr lang="en-US" sz="1200" kern="1200" baseline="0" dirty="0" smtClean="0">
                <a:solidFill>
                  <a:schemeClr val="tx1"/>
                </a:solidFill>
                <a:latin typeface="+mn-lt"/>
                <a:ea typeface="+mn-ea"/>
                <a:cs typeface="+mn-cs"/>
              </a:rPr>
              <a:t> sure that communication devices were in working order,</a:t>
            </a:r>
          </a:p>
          <a:p>
            <a:pPr>
              <a:buFontTx/>
              <a:buChar char="-"/>
            </a:pPr>
            <a:r>
              <a:rPr lang="en-US" sz="1200" kern="1200" dirty="0" smtClean="0">
                <a:solidFill>
                  <a:schemeClr val="tx1"/>
                </a:solidFill>
                <a:latin typeface="+mn-lt"/>
                <a:ea typeface="+mn-ea"/>
                <a:cs typeface="+mn-cs"/>
              </a:rPr>
              <a:t>and the archivists had to determine traitors in the society based on historical clues embedded in a logic puzzle.</a:t>
            </a:r>
          </a:p>
          <a:p>
            <a:pPr>
              <a:buFontTx/>
              <a:buNone/>
            </a:pPr>
            <a:endParaRPr lang="en-US" sz="1200" kern="1200" dirty="0" smtClean="0">
              <a:solidFill>
                <a:schemeClr val="tx1"/>
              </a:solidFill>
              <a:latin typeface="+mn-lt"/>
              <a:ea typeface="+mn-ea"/>
              <a:cs typeface="+mn-cs"/>
            </a:endParaRPr>
          </a:p>
          <a:p>
            <a:pPr>
              <a:buFontTx/>
              <a:buNone/>
            </a:pPr>
            <a:r>
              <a:rPr lang="en-US" sz="1200" kern="1200" dirty="0" smtClean="0">
                <a:solidFill>
                  <a:schemeClr val="tx1"/>
                </a:solidFill>
                <a:latin typeface="+mn-lt"/>
                <a:ea typeface="+mn-ea"/>
                <a:cs typeface="+mn-cs"/>
              </a:rPr>
              <a:t>The message couldn’t be reconstructed without everyone’s input.</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6C897B7B-48E5-CA44-9B28-0A155CB0C150}" type="slidenum">
              <a:rPr lang="en-US" smtClean="0"/>
              <a:pPr/>
              <a:t>28</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How did we tailor the pervasive </a:t>
            </a:r>
            <a:r>
              <a:rPr lang="en-US" sz="1200" kern="1200" dirty="0" err="1" smtClean="0">
                <a:solidFill>
                  <a:schemeClr val="tx1"/>
                </a:solidFill>
                <a:latin typeface="+mn-lt"/>
                <a:ea typeface="+mn-ea"/>
                <a:cs typeface="+mn-cs"/>
              </a:rPr>
              <a:t>transmedia</a:t>
            </a:r>
            <a:r>
              <a:rPr lang="en-US" sz="1200" kern="1200" dirty="0" smtClean="0">
                <a:solidFill>
                  <a:schemeClr val="tx1"/>
                </a:solidFill>
                <a:latin typeface="+mn-lt"/>
                <a:ea typeface="+mn-ea"/>
                <a:cs typeface="+mn-cs"/>
              </a:rPr>
              <a:t> feature</a:t>
            </a:r>
            <a:r>
              <a:rPr lang="en-US" sz="1200" kern="1200" baseline="0" dirty="0" smtClean="0">
                <a:solidFill>
                  <a:schemeClr val="tx1"/>
                </a:solidFill>
                <a:latin typeface="+mn-lt"/>
                <a:ea typeface="+mn-ea"/>
                <a:cs typeface="+mn-cs"/>
              </a:rPr>
              <a:t> of ARGs for learning – specifically for adolescent learners? </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We took the multiple site, multiple media model that has been used in ARGs tailored for adults from the entertainment industry, and </a:t>
            </a:r>
          </a:p>
          <a:p>
            <a:r>
              <a:rPr lang="en-US" sz="1200" kern="1200" baseline="0" dirty="0" smtClean="0">
                <a:solidFill>
                  <a:schemeClr val="tx1"/>
                </a:solidFill>
                <a:latin typeface="+mn-lt"/>
                <a:ea typeface="+mn-ea"/>
                <a:cs typeface="+mn-cs"/>
              </a:rPr>
              <a:t>[X] we bound it into one site.</a:t>
            </a:r>
          </a:p>
          <a:p>
            <a:r>
              <a:rPr lang="en-US" sz="1200" kern="1200" dirty="0" smtClean="0">
                <a:solidFill>
                  <a:schemeClr val="tx1"/>
                </a:solidFill>
                <a:effectLst/>
                <a:latin typeface="+mn-lt"/>
                <a:ea typeface="+mn-ea"/>
                <a:cs typeface="+mn-cs"/>
              </a:rPr>
              <a:t>A desire to have a safe, bounded space in which teens could work collaboratively came</a:t>
            </a:r>
            <a:r>
              <a:rPr lang="en-US" sz="1200" kern="1200" baseline="0" dirty="0" smtClean="0">
                <a:solidFill>
                  <a:schemeClr val="tx1"/>
                </a:solidFill>
                <a:effectLst/>
                <a:latin typeface="+mn-lt"/>
                <a:ea typeface="+mn-ea"/>
                <a:cs typeface="+mn-cs"/>
              </a:rPr>
              <a:t> up in our expert designer interviews and discussions with teachers– and a</a:t>
            </a:r>
            <a:r>
              <a:rPr lang="en-US" sz="1200" kern="1200" dirty="0" smtClean="0">
                <a:solidFill>
                  <a:schemeClr val="tx1"/>
                </a:solidFill>
                <a:effectLst/>
                <a:latin typeface="+mn-lt"/>
                <a:ea typeface="+mn-ea"/>
                <a:cs typeface="+mn-cs"/>
              </a:rPr>
              <a:t> single site also</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had the benefit of supporting the school’s Internet safety policies</a:t>
            </a:r>
            <a:endParaRPr lang="en-US" dirty="0"/>
          </a:p>
        </p:txBody>
      </p:sp>
      <p:sp>
        <p:nvSpPr>
          <p:cNvPr id="4" name="Slide Number Placeholder 3"/>
          <p:cNvSpPr>
            <a:spLocks noGrp="1"/>
          </p:cNvSpPr>
          <p:nvPr>
            <p:ph type="sldNum" sz="quarter" idx="10"/>
          </p:nvPr>
        </p:nvSpPr>
        <p:spPr/>
        <p:txBody>
          <a:bodyPr/>
          <a:lstStyle/>
          <a:p>
            <a:fld id="{2C673A50-1920-E14E-89CD-8158F2C0B046}" type="slidenum">
              <a:rPr lang="en-US" smtClean="0"/>
              <a:pPr/>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kern="1200" dirty="0" smtClean="0">
                <a:solidFill>
                  <a:schemeClr val="tx1"/>
                </a:solidFill>
                <a:effectLst/>
                <a:latin typeface="+mn-lt"/>
                <a:ea typeface="+mn-ea"/>
                <a:cs typeface="+mn-cs"/>
              </a:rPr>
              <a:t>That was the Alternate Reality Game, World Without Oil. </a:t>
            </a:r>
          </a:p>
          <a:p>
            <a:r>
              <a:rPr lang="en-US" sz="1200" kern="1200" dirty="0" smtClean="0">
                <a:solidFill>
                  <a:schemeClr val="tx1"/>
                </a:solidFill>
                <a:effectLst/>
                <a:latin typeface="+mn-lt"/>
                <a:ea typeface="+mn-ea"/>
                <a:cs typeface="+mn-cs"/>
              </a:rPr>
              <a:t>It was played over 32 days that simulated 32 weeks of an escalating global oil crisis. When it was done, over 1700 players had created 1500 story threads in the form of blog posts, videos, podcasts, even comic strips. </a:t>
            </a:r>
          </a:p>
          <a:p>
            <a:r>
              <a:rPr lang="en-US" sz="1200" kern="1200" dirty="0" smtClean="0">
                <a:solidFill>
                  <a:schemeClr val="tx1"/>
                </a:solidFill>
                <a:effectLst/>
                <a:latin typeface="+mn-lt"/>
                <a:ea typeface="+mn-ea"/>
                <a:cs typeface="+mn-cs"/>
              </a:rPr>
              <a:t>It earned the tagline, Play it – before you live it.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C673A50-1920-E14E-89CD-8158F2C0B046}" type="slidenum">
              <a:rPr lang="en-US" smtClean="0"/>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Although we stayed mostly within one community site, </a:t>
            </a:r>
          </a:p>
          <a:p>
            <a:r>
              <a:rPr lang="en-US" sz="1200" kern="1200" baseline="0" dirty="0" smtClean="0">
                <a:solidFill>
                  <a:schemeClr val="tx1"/>
                </a:solidFill>
                <a:latin typeface="+mn-lt"/>
                <a:ea typeface="+mn-ea"/>
                <a:cs typeface="+mn-cs"/>
              </a:rPr>
              <a:t>We tried to maintain a sense of </a:t>
            </a:r>
            <a:r>
              <a:rPr lang="en-US" sz="1200" kern="1200" baseline="0" dirty="0" err="1" smtClean="0">
                <a:solidFill>
                  <a:schemeClr val="tx1"/>
                </a:solidFill>
                <a:latin typeface="+mn-lt"/>
                <a:ea typeface="+mn-ea"/>
                <a:cs typeface="+mn-cs"/>
              </a:rPr>
              <a:t>transmedia</a:t>
            </a:r>
            <a:r>
              <a:rPr lang="en-US" sz="1200" kern="1200" baseline="0" dirty="0" smtClean="0">
                <a:solidFill>
                  <a:schemeClr val="tx1"/>
                </a:solidFill>
                <a:latin typeface="+mn-lt"/>
                <a:ea typeface="+mn-ea"/>
                <a:cs typeface="+mn-cs"/>
              </a:rPr>
              <a:t> and </a:t>
            </a:r>
            <a:r>
              <a:rPr lang="en-US" sz="1200" kern="1200" baseline="0" dirty="0" err="1" smtClean="0">
                <a:solidFill>
                  <a:schemeClr val="tx1"/>
                </a:solidFill>
                <a:latin typeface="+mn-lt"/>
                <a:ea typeface="+mn-ea"/>
                <a:cs typeface="+mn-cs"/>
              </a:rPr>
              <a:t>pervasivenes</a:t>
            </a:r>
            <a:r>
              <a:rPr lang="en-US" sz="1200" kern="1200" baseline="0" dirty="0" smtClean="0">
                <a:solidFill>
                  <a:schemeClr val="tx1"/>
                </a:solidFill>
                <a:latin typeface="+mn-lt"/>
                <a:ea typeface="+mn-ea"/>
                <a:cs typeface="+mn-cs"/>
              </a:rPr>
              <a:t>  by having fragments of the story in multiple types of media presented by different characters in different sections of the site, over multiple days.</a:t>
            </a:r>
          </a:p>
          <a:p>
            <a:r>
              <a:rPr lang="en-US" sz="1200" kern="1200" baseline="0" dirty="0" smtClean="0">
                <a:solidFill>
                  <a:schemeClr val="tx1"/>
                </a:solidFill>
                <a:latin typeface="+mn-lt"/>
                <a:ea typeface="+mn-ea"/>
                <a:cs typeface="+mn-cs"/>
              </a:rPr>
              <a:t>For example, on the first day, an authority character known as the Ambassador welcomed the players with a blog post and podcast, and April posted an intro video. On the second day, players got information about missions from April in a video blog post, and they could chat with her about questions they had….</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And so on, through the end of the game.</a:t>
            </a:r>
            <a:endParaRPr lang="en-US" sz="120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2C673A50-1920-E14E-89CD-8158F2C0B046}" type="slidenum">
              <a:rPr lang="en-US" smtClean="0"/>
              <a:pPr/>
              <a:t>30</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effectLst/>
                <a:latin typeface="+mn-lt"/>
                <a:ea typeface="+mn-ea"/>
                <a:cs typeface="+mn-cs"/>
              </a:rPr>
              <a:t>So what about authenticity? </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First,</a:t>
            </a:r>
            <a:r>
              <a:rPr lang="en-US" sz="1200" kern="1200" baseline="0" dirty="0" smtClean="0">
                <a:solidFill>
                  <a:schemeClr val="tx1"/>
                </a:solidFill>
                <a:effectLst/>
                <a:latin typeface="+mn-lt"/>
                <a:ea typeface="+mn-ea"/>
                <a:cs typeface="+mn-cs"/>
              </a:rPr>
              <a:t> the players’ live interaction with April helped underscore the authentic, real-world investigation process. </a:t>
            </a:r>
          </a:p>
          <a:p>
            <a:endParaRPr lang="en-US" sz="1200" kern="1200" baseline="0" dirty="0" smtClean="0">
              <a:solidFill>
                <a:schemeClr val="tx1"/>
              </a:solidFill>
              <a:effectLst/>
              <a:latin typeface="+mn-lt"/>
              <a:ea typeface="+mn-ea"/>
              <a:cs typeface="+mn-cs"/>
            </a:endParaRPr>
          </a:p>
          <a:p>
            <a:r>
              <a:rPr lang="en-US" sz="1200" kern="1200" baseline="0" dirty="0" smtClean="0">
                <a:solidFill>
                  <a:schemeClr val="tx1"/>
                </a:solidFill>
                <a:effectLst/>
                <a:latin typeface="+mn-lt"/>
                <a:ea typeface="+mn-ea"/>
                <a:cs typeface="+mn-cs"/>
              </a:rPr>
              <a:t>As you can see from some of these chat messages -- They often asked her for help or shared their successes or empathy with her.</a:t>
            </a:r>
          </a:p>
          <a:p>
            <a:endParaRPr lang="en-US" dirty="0"/>
          </a:p>
        </p:txBody>
      </p:sp>
      <p:sp>
        <p:nvSpPr>
          <p:cNvPr id="4" name="Slide Number Placeholder 3"/>
          <p:cNvSpPr>
            <a:spLocks noGrp="1"/>
          </p:cNvSpPr>
          <p:nvPr>
            <p:ph type="sldNum" sz="quarter" idx="10"/>
          </p:nvPr>
        </p:nvSpPr>
        <p:spPr/>
        <p:txBody>
          <a:bodyPr/>
          <a:lstStyle/>
          <a:p>
            <a:fld id="{4E5FEA31-1B3A-F849-8A22-3779E370CEFD}" type="slidenum">
              <a:rPr lang="en-US" smtClean="0"/>
              <a:pPr/>
              <a:t>31</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a:p>
            <a:r>
              <a:rPr lang="en-US" dirty="0" smtClean="0"/>
              <a:t>They also expressed pride</a:t>
            </a:r>
            <a:r>
              <a:rPr lang="en-US" baseline="0" dirty="0" smtClean="0"/>
              <a:t> in their accomplishments – or compared themselves </a:t>
            </a:r>
            <a:r>
              <a:rPr lang="en-US" baseline="0" smtClean="0"/>
              <a:t>to detectives.</a:t>
            </a:r>
            <a:endParaRPr lang="en-US" dirty="0"/>
          </a:p>
        </p:txBody>
      </p:sp>
      <p:sp>
        <p:nvSpPr>
          <p:cNvPr id="4" name="Slide Number Placeholder 3"/>
          <p:cNvSpPr>
            <a:spLocks noGrp="1"/>
          </p:cNvSpPr>
          <p:nvPr>
            <p:ph type="sldNum" sz="quarter" idx="10"/>
          </p:nvPr>
        </p:nvSpPr>
        <p:spPr/>
        <p:txBody>
          <a:bodyPr/>
          <a:lstStyle/>
          <a:p>
            <a:fld id="{4E5FEA31-1B3A-F849-8A22-3779E370CEFD}" type="slidenum">
              <a:rPr lang="en-US" smtClean="0"/>
              <a:pPr/>
              <a:t>32</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sz="1200" kern="1200" dirty="0" smtClean="0">
                <a:solidFill>
                  <a:schemeClr val="tx1"/>
                </a:solidFill>
                <a:effectLst/>
                <a:latin typeface="+mn-lt"/>
                <a:ea typeface="+mn-ea"/>
                <a:cs typeface="+mn-cs"/>
              </a:rPr>
              <a:t>In terms of the real</a:t>
            </a:r>
            <a:r>
              <a:rPr lang="en-US" sz="1200" kern="1200" baseline="0" dirty="0" smtClean="0">
                <a:solidFill>
                  <a:schemeClr val="tx1"/>
                </a:solidFill>
                <a:effectLst/>
                <a:latin typeface="+mn-lt"/>
                <a:ea typeface="+mn-ea"/>
                <a:cs typeface="+mn-cs"/>
              </a:rPr>
              <a:t> feel of the historical process, the website and story fragments were seeded with content from real historical artifacts, but which had only partial information, which were sometimes called the “unsolved questions” in history </a:t>
            </a:r>
            <a:r>
              <a:rPr lang="en-US" sz="1200" kern="1200" dirty="0" smtClean="0">
                <a:solidFill>
                  <a:schemeClr val="tx1"/>
                </a:solidFill>
                <a:effectLst/>
                <a:latin typeface="+mn-lt"/>
                <a:ea typeface="+mn-ea"/>
                <a:cs typeface="+mn-cs"/>
              </a:rPr>
              <a:t>– such as a fire that happened at the Patent Office after the civil war. The players posed theories, like “The fire was no accident,” and then had to offer some evidence from the site or historical data that backed up their claims.</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They basically had to follow the investigative process that most historians follow when they found different pieces of information from the site.</a:t>
            </a:r>
            <a:endParaRPr lang="en-US"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2C673A50-1920-E14E-89CD-8158F2C0B046}" type="slidenum">
              <a:rPr lang="en-US" smtClean="0"/>
              <a:pPr/>
              <a:t>33</a:t>
            </a:fld>
            <a:endParaRPr lang="en-US"/>
          </a:p>
        </p:txBody>
      </p:sp>
    </p:spTree>
    <p:extLst>
      <p:ext uri="{BB962C8B-B14F-4D97-AF65-F5344CB8AC3E}">
        <p14:creationId xmlns:p14="http://schemas.microsoft.com/office/powerpoint/2010/main" val="43974670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The storyline itself, the way it was broken up and discoverable to students, seemed very engaging to most of the students.</a:t>
            </a:r>
          </a:p>
          <a:p>
            <a:r>
              <a:rPr lang="en-US" sz="1200" kern="1200" dirty="0" smtClean="0">
                <a:solidFill>
                  <a:schemeClr val="tx1"/>
                </a:solidFill>
                <a:latin typeface="+mn-lt"/>
                <a:ea typeface="+mn-ea"/>
                <a:cs typeface="+mn-cs"/>
              </a:rPr>
              <a:t>Several of them commented on how they felt like they were interacting with history, or that they felt like they were detectives or spies uncovering history as they tried to judge what to believe or not.</a:t>
            </a:r>
          </a:p>
          <a:p>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2C673A50-1920-E14E-89CD-8158F2C0B046}" type="slidenum">
              <a:rPr lang="en-US" smtClean="0"/>
              <a:pPr/>
              <a:t>34</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We also saw the</a:t>
            </a:r>
            <a:r>
              <a:rPr lang="en-US" sz="1200" kern="1200" baseline="0" dirty="0" smtClean="0">
                <a:solidFill>
                  <a:schemeClr val="tx1"/>
                </a:solidFill>
                <a:latin typeface="+mn-lt"/>
                <a:ea typeface="+mn-ea"/>
                <a:cs typeface="+mn-cs"/>
              </a:rPr>
              <a:t> students engaging in more critical thinking discussions.</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During daily group discussions, students asked a lot of questions about what was real data and what wasn’t, and why wouldn’t we just give them the answers.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They started to emphasize the difference between opinions, or beliefs, and how information could be looked at from multiple perspectives. </a:t>
            </a:r>
          </a:p>
          <a:p>
            <a:endParaRPr lang="en-US" sz="120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2C673A50-1920-E14E-89CD-8158F2C0B046}" type="slidenum">
              <a:rPr lang="en-US" smtClean="0"/>
              <a:pPr/>
              <a:t>35</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Finally, the way we broke up the individual</a:t>
            </a:r>
            <a:r>
              <a:rPr lang="en-US" sz="1200" kern="1200" baseline="0" dirty="0" smtClean="0">
                <a:solidFill>
                  <a:schemeClr val="tx1"/>
                </a:solidFill>
                <a:latin typeface="+mn-lt"/>
                <a:ea typeface="+mn-ea"/>
                <a:cs typeface="+mn-cs"/>
              </a:rPr>
              <a:t> Order tasks helped the students feel as though their participation made a difference.</a:t>
            </a:r>
          </a:p>
          <a:p>
            <a:endParaRPr lang="en-US" dirty="0"/>
          </a:p>
        </p:txBody>
      </p:sp>
      <p:sp>
        <p:nvSpPr>
          <p:cNvPr id="4" name="Slide Number Placeholder 3"/>
          <p:cNvSpPr>
            <a:spLocks noGrp="1"/>
          </p:cNvSpPr>
          <p:nvPr>
            <p:ph type="sldNum" sz="quarter" idx="10"/>
          </p:nvPr>
        </p:nvSpPr>
        <p:spPr/>
        <p:txBody>
          <a:bodyPr/>
          <a:lstStyle/>
          <a:p>
            <a:fld id="{2C673A50-1920-E14E-89CD-8158F2C0B046}" type="slidenum">
              <a:rPr lang="en-US" smtClean="0"/>
              <a:pPr/>
              <a:t>36</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The training mission format worked well to support individual accountability.</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The missions allowed us to embed content-based and information literacy lessons into the story in a fairly authentic way, and enabled individual assessment and feedback. </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All the students were proud of their badges –as</a:t>
            </a:r>
            <a:r>
              <a:rPr lang="en-US" sz="1200" kern="1200" baseline="0" dirty="0" smtClean="0">
                <a:solidFill>
                  <a:schemeClr val="tx1"/>
                </a:solidFill>
                <a:latin typeface="+mn-lt"/>
                <a:ea typeface="+mn-ea"/>
                <a:cs typeface="+mn-cs"/>
              </a:rPr>
              <a:t> you can see in the chats…</a:t>
            </a:r>
            <a:r>
              <a:rPr lang="en-US" sz="1200" kern="1200" baseline="0" dirty="0" err="1" smtClean="0">
                <a:solidFill>
                  <a:schemeClr val="tx1"/>
                </a:solidFill>
                <a:latin typeface="+mn-lt"/>
                <a:ea typeface="+mn-ea"/>
                <a:cs typeface="+mn-cs"/>
              </a:rPr>
              <a:t>blogpost</a:t>
            </a:r>
            <a:r>
              <a:rPr lang="en-US" sz="1200" kern="1200" dirty="0" smtClean="0">
                <a:solidFill>
                  <a:schemeClr val="tx1"/>
                </a:solidFill>
                <a:latin typeface="+mn-lt"/>
                <a:ea typeface="+mn-ea"/>
                <a:cs typeface="+mn-cs"/>
              </a:rPr>
              <a:t> </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About half of the students reported that the training missions were fun, challenging, and surprising – about 20% found the missions both challenging </a:t>
            </a:r>
            <a:r>
              <a:rPr lang="en-US" sz="1200" b="1" kern="1200" dirty="0" smtClean="0">
                <a:solidFill>
                  <a:schemeClr val="tx1"/>
                </a:solidFill>
                <a:latin typeface="+mn-lt"/>
                <a:ea typeface="+mn-ea"/>
                <a:cs typeface="+mn-cs"/>
              </a:rPr>
              <a:t>and</a:t>
            </a:r>
            <a:r>
              <a:rPr lang="en-US" sz="1200" kern="1200" dirty="0" smtClean="0">
                <a:solidFill>
                  <a:schemeClr val="tx1"/>
                </a:solidFill>
                <a:latin typeface="+mn-lt"/>
                <a:ea typeface="+mn-ea"/>
                <a:cs typeface="+mn-cs"/>
              </a:rPr>
              <a:t> fun.</a:t>
            </a:r>
          </a:p>
          <a:p>
            <a:endParaRPr lang="en-US" dirty="0"/>
          </a:p>
        </p:txBody>
      </p:sp>
      <p:sp>
        <p:nvSpPr>
          <p:cNvPr id="4" name="Slide Number Placeholder 3"/>
          <p:cNvSpPr>
            <a:spLocks noGrp="1"/>
          </p:cNvSpPr>
          <p:nvPr>
            <p:ph type="sldNum" sz="quarter" idx="10"/>
          </p:nvPr>
        </p:nvSpPr>
        <p:spPr/>
        <p:txBody>
          <a:bodyPr/>
          <a:lstStyle/>
          <a:p>
            <a:fld id="{4E5FEA31-1B3A-F849-8A22-3779E370CEFD}" type="slidenum">
              <a:rPr lang="en-US" smtClean="0"/>
              <a:pPr/>
              <a:t>38</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Positive Interdependence was most evident during the final mission, because of the interdependence of the cross-Order tasks. </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By mid-game, several students were asking friends in other orders for information that might help them get their own order tasks done. Here’s a cryptographer asking for help from from surveyors and someone sharing what she knows in hopes of getting help from others.</a:t>
            </a:r>
          </a:p>
          <a:p>
            <a:endParaRPr lang="en-US" dirty="0"/>
          </a:p>
        </p:txBody>
      </p:sp>
      <p:sp>
        <p:nvSpPr>
          <p:cNvPr id="4" name="Slide Number Placeholder 3"/>
          <p:cNvSpPr>
            <a:spLocks noGrp="1"/>
          </p:cNvSpPr>
          <p:nvPr>
            <p:ph type="sldNum" sz="quarter" idx="10"/>
          </p:nvPr>
        </p:nvSpPr>
        <p:spPr/>
        <p:txBody>
          <a:bodyPr/>
          <a:lstStyle/>
          <a:p>
            <a:fld id="{4E5FEA31-1B3A-F849-8A22-3779E370CEFD}" type="slidenum">
              <a:rPr lang="en-US" smtClean="0"/>
              <a:pPr/>
              <a:t>39</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In terms of promotive interaction – </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In the survey,</a:t>
            </a:r>
            <a:r>
              <a:rPr lang="en-US" sz="1200" kern="1200" baseline="0" dirty="0" smtClean="0">
                <a:solidFill>
                  <a:schemeClr val="tx1"/>
                </a:solidFill>
                <a:latin typeface="+mn-lt"/>
                <a:ea typeface="+mn-ea"/>
                <a:cs typeface="+mn-cs"/>
              </a:rPr>
              <a:t> </a:t>
            </a:r>
            <a:r>
              <a:rPr lang="en-US" sz="1200" kern="1200" dirty="0" smtClean="0">
                <a:solidFill>
                  <a:schemeClr val="tx1"/>
                </a:solidFill>
                <a:latin typeface="+mn-lt"/>
                <a:ea typeface="+mn-ea"/>
                <a:cs typeface="+mn-cs"/>
              </a:rPr>
              <a:t>Students reported that they felt sharing information was a big part of succeeding in the game, and </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April proved to be someone they liked to get share information with and feedback from.</a:t>
            </a:r>
            <a:r>
              <a:rPr lang="en-US" sz="1200" kern="1200" baseline="0" dirty="0" smtClean="0">
                <a:solidFill>
                  <a:schemeClr val="tx1"/>
                </a:solidFill>
                <a:latin typeface="+mn-lt"/>
                <a:ea typeface="+mn-ea"/>
                <a:cs typeface="+mn-cs"/>
              </a:rPr>
              <a:t> Toward the end of the game, students were sharing information about clues via blog posts and their wiki.</a:t>
            </a:r>
            <a:endParaRPr lang="en-US"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4E5FEA31-1B3A-F849-8A22-3779E370CEFD}" type="slidenum">
              <a:rPr lang="en-US" smtClean="0"/>
              <a:pPr/>
              <a:t>40</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What if you were reading a novel</a:t>
            </a:r>
            <a:r>
              <a:rPr lang="en-US" baseline="0" dirty="0" smtClean="0"/>
              <a:t> about a high school girl who gets caught up in a mystery about her boyfriend….and it comes with an evidence pack with websites and phone numbers, and all the phone numbers work and email addresses and websites work –  so that the story spills out into your everyday world?</a:t>
            </a:r>
          </a:p>
          <a:p>
            <a:endParaRPr lang="en-US" baseline="0" dirty="0" smtClean="0"/>
          </a:p>
          <a:p>
            <a:r>
              <a:rPr lang="en-US" baseline="0" dirty="0" smtClean="0"/>
              <a:t>That is the transmedia book series and Alternate Reality Game, Cathy’s Book. It was in the top 10 on the New York Times bestseller list for Children’s and Young Adult books, and it has an online following of over 1000 members who create their own theories and stories about the characters based on the evidence pack.</a:t>
            </a:r>
          </a:p>
          <a:p>
            <a:endParaRPr lang="en-US" dirty="0"/>
          </a:p>
        </p:txBody>
      </p:sp>
      <p:sp>
        <p:nvSpPr>
          <p:cNvPr id="4" name="Slide Number Placeholder 3"/>
          <p:cNvSpPr>
            <a:spLocks noGrp="1"/>
          </p:cNvSpPr>
          <p:nvPr>
            <p:ph type="sldNum" sz="quarter" idx="10"/>
          </p:nvPr>
        </p:nvSpPr>
        <p:spPr/>
        <p:txBody>
          <a:bodyPr/>
          <a:lstStyle/>
          <a:p>
            <a:fld id="{2C673A50-1920-E14E-89CD-8158F2C0B046}"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effectLst/>
                <a:latin typeface="+mn-lt"/>
                <a:ea typeface="+mn-ea"/>
                <a:cs typeface="+mn-cs"/>
              </a:rPr>
              <a:t>What if you could play with historical artifacts and data, like a historian or archeologist, so you start to see that history isn’t closed and finished like a textbook, but is something that involves detective work and evidence-based reasoning.</a:t>
            </a:r>
            <a:endParaRPr lang="en-US" dirty="0" smtClean="0"/>
          </a:p>
        </p:txBody>
      </p:sp>
      <p:sp>
        <p:nvSpPr>
          <p:cNvPr id="4" name="Slide Number Placeholder 3"/>
          <p:cNvSpPr>
            <a:spLocks noGrp="1"/>
          </p:cNvSpPr>
          <p:nvPr>
            <p:ph type="sldNum" sz="quarter" idx="10"/>
          </p:nvPr>
        </p:nvSpPr>
        <p:spPr/>
        <p:txBody>
          <a:bodyPr/>
          <a:lstStyle/>
          <a:p>
            <a:fld id="{2C673A50-1920-E14E-89CD-8158F2C0B046}"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kern="1200" dirty="0" smtClean="0">
                <a:solidFill>
                  <a:schemeClr val="tx1"/>
                </a:solidFill>
                <a:effectLst/>
                <a:latin typeface="+mn-lt"/>
                <a:ea typeface="+mn-ea"/>
                <a:cs typeface="+mn-cs"/>
              </a:rPr>
              <a:t>That was the premise of the Arcane Gallery of Gadgetry (or AGOG), an A-R-G designed for eighth graders in an American history class.</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C673A50-1920-E14E-89CD-8158F2C0B046}"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kern="1200" dirty="0" smtClean="0">
                <a:solidFill>
                  <a:schemeClr val="tx1"/>
                </a:solidFill>
                <a:effectLst/>
                <a:latin typeface="+mn-lt"/>
                <a:ea typeface="+mn-ea"/>
                <a:cs typeface="+mn-cs"/>
              </a:rPr>
              <a:t>While the storylines running through these ARGs are different, they also have some common design features.</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C673A50-1920-E14E-89CD-8158F2C0B046}"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kern="1200" dirty="0" smtClean="0">
                <a:solidFill>
                  <a:schemeClr val="tx1"/>
                </a:solidFill>
                <a:effectLst/>
                <a:latin typeface="+mn-lt"/>
                <a:ea typeface="+mn-ea"/>
                <a:cs typeface="+mn-cs"/>
              </a:rPr>
              <a:t>First, you can’t really relate A-R-Gs to traditional video games…because they’re NOT video games. </a:t>
            </a:r>
          </a:p>
          <a:p>
            <a:pPr lvl="0"/>
            <a:r>
              <a:rPr lang="en-US" sz="1200" kern="1200" dirty="0" smtClean="0">
                <a:solidFill>
                  <a:schemeClr val="tx1"/>
                </a:solidFill>
                <a:effectLst/>
                <a:latin typeface="+mn-lt"/>
                <a:ea typeface="+mn-ea"/>
                <a:cs typeface="+mn-cs"/>
              </a:rPr>
              <a:t>In most videogames, players interact with the game-world using controllers – or gestures– and they are typically limited to just one interface.  But ARG players are not limited to a single controller or interface.</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E5FEA31-1B3A-F849-8A22-3779E370CEFD}"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kern="1200" dirty="0" smtClean="0">
                <a:solidFill>
                  <a:schemeClr val="tx1"/>
                </a:solidFill>
                <a:latin typeface="+mn-lt"/>
                <a:ea typeface="+mn-ea"/>
                <a:cs typeface="+mn-cs"/>
              </a:rPr>
              <a:t>Because ARGs are pervasive. </a:t>
            </a:r>
          </a:p>
          <a:p>
            <a:pPr lvl="0"/>
            <a:r>
              <a:rPr lang="en-US" sz="1200" kern="1200" dirty="0" smtClean="0">
                <a:solidFill>
                  <a:schemeClr val="tx1"/>
                </a:solidFill>
                <a:latin typeface="+mn-lt"/>
                <a:ea typeface="+mn-ea"/>
                <a:cs typeface="+mn-cs"/>
              </a:rPr>
              <a:t>Instead of one interface, players</a:t>
            </a:r>
            <a:r>
              <a:rPr lang="en-US" sz="1200" kern="1200" baseline="0" dirty="0" smtClean="0">
                <a:solidFill>
                  <a:schemeClr val="tx1"/>
                </a:solidFill>
                <a:latin typeface="+mn-lt"/>
                <a:ea typeface="+mn-ea"/>
                <a:cs typeface="+mn-cs"/>
              </a:rPr>
              <a:t> can </a:t>
            </a:r>
            <a:r>
              <a:rPr lang="en-US" sz="1200" kern="1200" dirty="0" smtClean="0">
                <a:solidFill>
                  <a:schemeClr val="tx1"/>
                </a:solidFill>
                <a:latin typeface="+mn-lt"/>
                <a:ea typeface="+mn-ea"/>
                <a:cs typeface="+mn-cs"/>
              </a:rPr>
              <a:t>use all the communications tools available to them…like chat messages or</a:t>
            </a:r>
            <a:r>
              <a:rPr lang="en-US" sz="1200" kern="1200" baseline="0" dirty="0" smtClean="0">
                <a:solidFill>
                  <a:schemeClr val="tx1"/>
                </a:solidFill>
                <a:latin typeface="+mn-lt"/>
                <a:ea typeface="+mn-ea"/>
                <a:cs typeface="+mn-cs"/>
              </a:rPr>
              <a:t> videos,</a:t>
            </a:r>
          </a:p>
          <a:p>
            <a:pPr lvl="0"/>
            <a:r>
              <a:rPr lang="en-US" sz="1200" kern="1200" baseline="0" dirty="0" smtClean="0">
                <a:solidFill>
                  <a:schemeClr val="tx1"/>
                </a:solidFill>
                <a:latin typeface="+mn-lt"/>
                <a:ea typeface="+mn-ea"/>
                <a:cs typeface="+mn-cs"/>
              </a:rPr>
              <a:t>their phones, their emails, their face-to-face interactions with players</a:t>
            </a:r>
            <a:r>
              <a:rPr lang="en-US" sz="1200" kern="1200" dirty="0" smtClean="0">
                <a:solidFill>
                  <a:schemeClr val="tx1"/>
                </a:solidFill>
                <a:latin typeface="+mn-lt"/>
                <a:ea typeface="+mn-ea"/>
                <a:cs typeface="+mn-cs"/>
              </a:rPr>
              <a:t>.</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So</a:t>
            </a:r>
            <a:r>
              <a:rPr lang="en-US" sz="1200" kern="1200" baseline="0" dirty="0" smtClean="0">
                <a:solidFill>
                  <a:schemeClr val="tx1"/>
                </a:solidFill>
                <a:latin typeface="+mn-lt"/>
                <a:ea typeface="+mn-ea"/>
                <a:cs typeface="+mn-cs"/>
              </a:rPr>
              <a:t> t</a:t>
            </a:r>
            <a:r>
              <a:rPr lang="en-US" sz="1200" kern="1200" dirty="0" smtClean="0">
                <a:solidFill>
                  <a:schemeClr val="tx1"/>
                </a:solidFill>
                <a:latin typeface="+mn-lt"/>
                <a:ea typeface="+mn-ea"/>
                <a:cs typeface="+mn-cs"/>
              </a:rPr>
              <a:t>heir game space spills out beyond the boundaries of traditional game interfaces.</a:t>
            </a:r>
          </a:p>
          <a:p>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2C673A50-1920-E14E-89CD-8158F2C0B046}"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65E0918-8E3C-4E4B-BE6C-84E5E003C3E9}" type="datetimeFigureOut">
              <a:rPr lang="en-US" smtClean="0"/>
              <a:pPr/>
              <a:t>5/23/13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186DBE0-FAA0-6F48-B791-C6CABBE99742}" type="slidenum">
              <a:rPr lang="en-US" smtClean="0"/>
              <a:pPr/>
              <a:t>‹#›</a:t>
            </a:fld>
            <a:endParaRPr lang="en-US"/>
          </a:p>
        </p:txBody>
      </p:sp>
    </p:spTree>
  </p:cSld>
  <p:clrMapOvr>
    <a:masterClrMapping/>
  </p:clrMapOvr>
  <p:transition xmlns:p14="http://schemas.microsoft.com/office/powerpoint/2010/main" spd="med">
    <p:fade thruBlk="1"/>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65E0918-8E3C-4E4B-BE6C-84E5E003C3E9}" type="datetimeFigureOut">
              <a:rPr lang="en-US" smtClean="0"/>
              <a:pPr/>
              <a:t>5/23/13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186DBE0-FAA0-6F48-B791-C6CABBE99742}" type="slidenum">
              <a:rPr lang="en-US" smtClean="0"/>
              <a:pPr/>
              <a:t>‹#›</a:t>
            </a:fld>
            <a:endParaRPr lang="en-US"/>
          </a:p>
        </p:txBody>
      </p:sp>
    </p:spTree>
  </p:cSld>
  <p:clrMapOvr>
    <a:masterClrMapping/>
  </p:clrMapOvr>
  <p:transition xmlns:p14="http://schemas.microsoft.com/office/powerpoint/2010/main" spd="med">
    <p:fade thruBlk="1"/>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65E0918-8E3C-4E4B-BE6C-84E5E003C3E9}" type="datetimeFigureOut">
              <a:rPr lang="en-US" smtClean="0"/>
              <a:pPr/>
              <a:t>5/23/13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186DBE0-FAA0-6F48-B791-C6CABBE99742}" type="slidenum">
              <a:rPr lang="en-US" smtClean="0"/>
              <a:pPr/>
              <a:t>‹#›</a:t>
            </a:fld>
            <a:endParaRPr lang="en-US"/>
          </a:p>
        </p:txBody>
      </p:sp>
    </p:spTree>
  </p:cSld>
  <p:clrMapOvr>
    <a:masterClrMapping/>
  </p:clrMapOvr>
  <p:transition xmlns:p14="http://schemas.microsoft.com/office/powerpoint/2010/main" spd="med">
    <p:fade thruBlk="1"/>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853A578-A1CC-1E43-90D1-A5F4CA0818D0}" type="datetimeFigureOut">
              <a:rPr lang="en-US" smtClean="0"/>
              <a:pPr/>
              <a:t>5/23/13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6441710-3794-7E49-954E-F1C62F2B93E5}" type="slidenum">
              <a:rPr lang="en-US" smtClean="0"/>
              <a:pPr/>
              <a:t>‹#›</a:t>
            </a:fld>
            <a:endParaRPr lang="en-US"/>
          </a:p>
        </p:txBody>
      </p:sp>
    </p:spTree>
  </p:cSld>
  <p:clrMapOvr>
    <a:masterClrMapping/>
  </p:clrMapOvr>
  <p:transition xmlns:p14="http://schemas.microsoft.com/office/powerpoint/2010/main" spd="med">
    <p:fade thruBlk="1"/>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853A578-A1CC-1E43-90D1-A5F4CA0818D0}" type="datetimeFigureOut">
              <a:rPr lang="en-US" smtClean="0"/>
              <a:pPr/>
              <a:t>5/23/13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6441710-3794-7E49-954E-F1C62F2B93E5}" type="slidenum">
              <a:rPr lang="en-US" smtClean="0"/>
              <a:pPr/>
              <a:t>‹#›</a:t>
            </a:fld>
            <a:endParaRPr lang="en-US"/>
          </a:p>
        </p:txBody>
      </p:sp>
    </p:spTree>
  </p:cSld>
  <p:clrMapOvr>
    <a:masterClrMapping/>
  </p:clrMapOvr>
  <p:transition xmlns:p14="http://schemas.microsoft.com/office/powerpoint/2010/main" spd="med">
    <p:fade thruBlk="1"/>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853A578-A1CC-1E43-90D1-A5F4CA0818D0}" type="datetimeFigureOut">
              <a:rPr lang="en-US" smtClean="0"/>
              <a:pPr/>
              <a:t>5/23/13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6441710-3794-7E49-954E-F1C62F2B93E5}" type="slidenum">
              <a:rPr lang="en-US" smtClean="0"/>
              <a:pPr/>
              <a:t>‹#›</a:t>
            </a:fld>
            <a:endParaRPr lang="en-US"/>
          </a:p>
        </p:txBody>
      </p:sp>
    </p:spTree>
  </p:cSld>
  <p:clrMapOvr>
    <a:masterClrMapping/>
  </p:clrMapOvr>
  <p:transition xmlns:p14="http://schemas.microsoft.com/office/powerpoint/2010/main" spd="med">
    <p:fade thruBlk="1"/>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853A578-A1CC-1E43-90D1-A5F4CA0818D0}" type="datetimeFigureOut">
              <a:rPr lang="en-US" smtClean="0"/>
              <a:pPr/>
              <a:t>5/23/13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6441710-3794-7E49-954E-F1C62F2B93E5}" type="slidenum">
              <a:rPr lang="en-US" smtClean="0"/>
              <a:pPr/>
              <a:t>‹#›</a:t>
            </a:fld>
            <a:endParaRPr lang="en-US"/>
          </a:p>
        </p:txBody>
      </p:sp>
    </p:spTree>
  </p:cSld>
  <p:clrMapOvr>
    <a:masterClrMapping/>
  </p:clrMapOvr>
  <p:transition xmlns:p14="http://schemas.microsoft.com/office/powerpoint/2010/main" spd="med">
    <p:fade thruBlk="1"/>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853A578-A1CC-1E43-90D1-A5F4CA0818D0}" type="datetimeFigureOut">
              <a:rPr lang="en-US" smtClean="0"/>
              <a:pPr/>
              <a:t>5/23/13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6441710-3794-7E49-954E-F1C62F2B93E5}" type="slidenum">
              <a:rPr lang="en-US" smtClean="0"/>
              <a:pPr/>
              <a:t>‹#›</a:t>
            </a:fld>
            <a:endParaRPr lang="en-US"/>
          </a:p>
        </p:txBody>
      </p:sp>
    </p:spTree>
  </p:cSld>
  <p:clrMapOvr>
    <a:masterClrMapping/>
  </p:clrMapOvr>
  <p:transition xmlns:p14="http://schemas.microsoft.com/office/powerpoint/2010/main" spd="med">
    <p:fade thruBlk="1"/>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853A578-A1CC-1E43-90D1-A5F4CA0818D0}" type="datetimeFigureOut">
              <a:rPr lang="en-US" smtClean="0"/>
              <a:pPr/>
              <a:t>5/23/13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6441710-3794-7E49-954E-F1C62F2B93E5}" type="slidenum">
              <a:rPr lang="en-US" smtClean="0"/>
              <a:pPr/>
              <a:t>‹#›</a:t>
            </a:fld>
            <a:endParaRPr lang="en-US"/>
          </a:p>
        </p:txBody>
      </p:sp>
    </p:spTree>
  </p:cSld>
  <p:clrMapOvr>
    <a:masterClrMapping/>
  </p:clrMapOvr>
  <p:transition xmlns:p14="http://schemas.microsoft.com/office/powerpoint/2010/main" spd="med">
    <p:fade thruBlk="1"/>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853A578-A1CC-1E43-90D1-A5F4CA0818D0}" type="datetimeFigureOut">
              <a:rPr lang="en-US" smtClean="0"/>
              <a:pPr/>
              <a:t>5/23/13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6441710-3794-7E49-954E-F1C62F2B93E5}" type="slidenum">
              <a:rPr lang="en-US" smtClean="0"/>
              <a:pPr/>
              <a:t>‹#›</a:t>
            </a:fld>
            <a:endParaRPr lang="en-US"/>
          </a:p>
        </p:txBody>
      </p:sp>
    </p:spTree>
  </p:cSld>
  <p:clrMapOvr>
    <a:masterClrMapping/>
  </p:clrMapOvr>
  <p:transition xmlns:p14="http://schemas.microsoft.com/office/powerpoint/2010/main" spd="med">
    <p:fade thruBlk="1"/>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853A578-A1CC-1E43-90D1-A5F4CA0818D0}" type="datetimeFigureOut">
              <a:rPr lang="en-US" smtClean="0"/>
              <a:pPr/>
              <a:t>5/23/13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6441710-3794-7E49-954E-F1C62F2B93E5}" type="slidenum">
              <a:rPr lang="en-US" smtClean="0"/>
              <a:pPr/>
              <a:t>‹#›</a:t>
            </a:fld>
            <a:endParaRPr lang="en-US"/>
          </a:p>
        </p:txBody>
      </p:sp>
    </p:spTree>
  </p:cSld>
  <p:clrMapOvr>
    <a:masterClrMapping/>
  </p:clrMapOvr>
  <p:transition xmlns:p14="http://schemas.microsoft.com/office/powerpoint/2010/main" spd="med">
    <p:fade thruBlk="1"/>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65E0918-8E3C-4E4B-BE6C-84E5E003C3E9}" type="datetimeFigureOut">
              <a:rPr lang="en-US" smtClean="0"/>
              <a:pPr/>
              <a:t>5/23/13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186DBE0-FAA0-6F48-B791-C6CABBE99742}" type="slidenum">
              <a:rPr lang="en-US" smtClean="0"/>
              <a:pPr/>
              <a:t>‹#›</a:t>
            </a:fld>
            <a:endParaRPr lang="en-US"/>
          </a:p>
        </p:txBody>
      </p:sp>
    </p:spTree>
  </p:cSld>
  <p:clrMapOvr>
    <a:masterClrMapping/>
  </p:clrMapOvr>
  <p:transition xmlns:p14="http://schemas.microsoft.com/office/powerpoint/2010/main" spd="med">
    <p:fade thruBlk="1"/>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853A578-A1CC-1E43-90D1-A5F4CA0818D0}" type="datetimeFigureOut">
              <a:rPr lang="en-US" smtClean="0"/>
              <a:pPr/>
              <a:t>5/23/13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6441710-3794-7E49-954E-F1C62F2B93E5}" type="slidenum">
              <a:rPr lang="en-US" smtClean="0"/>
              <a:pPr/>
              <a:t>‹#›</a:t>
            </a:fld>
            <a:endParaRPr lang="en-US"/>
          </a:p>
        </p:txBody>
      </p:sp>
    </p:spTree>
  </p:cSld>
  <p:clrMapOvr>
    <a:masterClrMapping/>
  </p:clrMapOvr>
  <p:transition xmlns:p14="http://schemas.microsoft.com/office/powerpoint/2010/main" spd="med">
    <p:fade thruBlk="1"/>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853A578-A1CC-1E43-90D1-A5F4CA0818D0}" type="datetimeFigureOut">
              <a:rPr lang="en-US" smtClean="0"/>
              <a:pPr/>
              <a:t>5/23/13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6441710-3794-7E49-954E-F1C62F2B93E5}" type="slidenum">
              <a:rPr lang="en-US" smtClean="0"/>
              <a:pPr/>
              <a:t>‹#›</a:t>
            </a:fld>
            <a:endParaRPr lang="en-US"/>
          </a:p>
        </p:txBody>
      </p:sp>
    </p:spTree>
  </p:cSld>
  <p:clrMapOvr>
    <a:masterClrMapping/>
  </p:clrMapOvr>
  <p:transition xmlns:p14="http://schemas.microsoft.com/office/powerpoint/2010/main" spd="med">
    <p:fade thruBlk="1"/>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853A578-A1CC-1E43-90D1-A5F4CA0818D0}" type="datetimeFigureOut">
              <a:rPr lang="en-US" smtClean="0"/>
              <a:pPr/>
              <a:t>5/23/13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6441710-3794-7E49-954E-F1C62F2B93E5}" type="slidenum">
              <a:rPr lang="en-US" smtClean="0"/>
              <a:pPr/>
              <a:t>‹#›</a:t>
            </a:fld>
            <a:endParaRPr lang="en-US"/>
          </a:p>
        </p:txBody>
      </p:sp>
    </p:spTree>
  </p:cSld>
  <p:clrMapOvr>
    <a:masterClrMapping/>
  </p:clrMapOvr>
  <p:transition xmlns:p14="http://schemas.microsoft.com/office/powerpoint/2010/main" spd="med">
    <p:fade thruBlk="1"/>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76C6DF5-A216-3949-B00E-317156416CE7}" type="datetimeFigureOut">
              <a:rPr lang="en-US" smtClean="0"/>
              <a:pPr/>
              <a:t>5/23/13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2D31A35-FDAB-BE41-8264-7FC4C4195615}" type="slidenum">
              <a:rPr lang="en-US" smtClean="0"/>
              <a:pPr/>
              <a:t>‹#›</a:t>
            </a:fld>
            <a:endParaRPr lang="en-US"/>
          </a:p>
        </p:txBody>
      </p:sp>
    </p:spTree>
  </p:cSld>
  <p:clrMapOvr>
    <a:masterClrMapping/>
  </p:clrMapOvr>
  <p:transition xmlns:p14="http://schemas.microsoft.com/office/powerpoint/2010/main" spd="med">
    <p:fade thruBlk="1"/>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76C6DF5-A216-3949-B00E-317156416CE7}" type="datetimeFigureOut">
              <a:rPr lang="en-US" smtClean="0"/>
              <a:pPr/>
              <a:t>5/23/13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2D31A35-FDAB-BE41-8264-7FC4C4195615}" type="slidenum">
              <a:rPr lang="en-US" smtClean="0"/>
              <a:pPr/>
              <a:t>‹#›</a:t>
            </a:fld>
            <a:endParaRPr lang="en-US"/>
          </a:p>
        </p:txBody>
      </p:sp>
    </p:spTree>
  </p:cSld>
  <p:clrMapOvr>
    <a:masterClrMapping/>
  </p:clrMapOvr>
  <p:transition xmlns:p14="http://schemas.microsoft.com/office/powerpoint/2010/main" spd="med">
    <p:fade thruBlk="1"/>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76C6DF5-A216-3949-B00E-317156416CE7}" type="datetimeFigureOut">
              <a:rPr lang="en-US" smtClean="0"/>
              <a:pPr/>
              <a:t>5/23/13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2D31A35-FDAB-BE41-8264-7FC4C4195615}" type="slidenum">
              <a:rPr lang="en-US" smtClean="0"/>
              <a:pPr/>
              <a:t>‹#›</a:t>
            </a:fld>
            <a:endParaRPr lang="en-US"/>
          </a:p>
        </p:txBody>
      </p:sp>
    </p:spTree>
  </p:cSld>
  <p:clrMapOvr>
    <a:masterClrMapping/>
  </p:clrMapOvr>
  <p:transition xmlns:p14="http://schemas.microsoft.com/office/powerpoint/2010/main" spd="med">
    <p:fade thruBlk="1"/>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76C6DF5-A216-3949-B00E-317156416CE7}" type="datetimeFigureOut">
              <a:rPr lang="en-US" smtClean="0"/>
              <a:pPr/>
              <a:t>5/23/13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2D31A35-FDAB-BE41-8264-7FC4C4195615}" type="slidenum">
              <a:rPr lang="en-US" smtClean="0"/>
              <a:pPr/>
              <a:t>‹#›</a:t>
            </a:fld>
            <a:endParaRPr lang="en-US"/>
          </a:p>
        </p:txBody>
      </p:sp>
    </p:spTree>
  </p:cSld>
  <p:clrMapOvr>
    <a:masterClrMapping/>
  </p:clrMapOvr>
  <p:transition xmlns:p14="http://schemas.microsoft.com/office/powerpoint/2010/main" spd="med">
    <p:fade thruBlk="1"/>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76C6DF5-A216-3949-B00E-317156416CE7}" type="datetimeFigureOut">
              <a:rPr lang="en-US" smtClean="0"/>
              <a:pPr/>
              <a:t>5/23/13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2D31A35-FDAB-BE41-8264-7FC4C4195615}" type="slidenum">
              <a:rPr lang="en-US" smtClean="0"/>
              <a:pPr/>
              <a:t>‹#›</a:t>
            </a:fld>
            <a:endParaRPr lang="en-US"/>
          </a:p>
        </p:txBody>
      </p:sp>
    </p:spTree>
  </p:cSld>
  <p:clrMapOvr>
    <a:masterClrMapping/>
  </p:clrMapOvr>
  <p:transition xmlns:p14="http://schemas.microsoft.com/office/powerpoint/2010/main" spd="med">
    <p:fade thruBlk="1"/>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76C6DF5-A216-3949-B00E-317156416CE7}" type="datetimeFigureOut">
              <a:rPr lang="en-US" smtClean="0"/>
              <a:pPr/>
              <a:t>5/23/13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2D31A35-FDAB-BE41-8264-7FC4C4195615}" type="slidenum">
              <a:rPr lang="en-US" smtClean="0"/>
              <a:pPr/>
              <a:t>‹#›</a:t>
            </a:fld>
            <a:endParaRPr lang="en-US"/>
          </a:p>
        </p:txBody>
      </p:sp>
    </p:spTree>
  </p:cSld>
  <p:clrMapOvr>
    <a:masterClrMapping/>
  </p:clrMapOvr>
  <p:transition xmlns:p14="http://schemas.microsoft.com/office/powerpoint/2010/main" spd="med">
    <p:fade thruBlk="1"/>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76C6DF5-A216-3949-B00E-317156416CE7}" type="datetimeFigureOut">
              <a:rPr lang="en-US" smtClean="0"/>
              <a:pPr/>
              <a:t>5/23/13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2D31A35-FDAB-BE41-8264-7FC4C4195615}" type="slidenum">
              <a:rPr lang="en-US" smtClean="0"/>
              <a:pPr/>
              <a:t>‹#›</a:t>
            </a:fld>
            <a:endParaRPr lang="en-US"/>
          </a:p>
        </p:txBody>
      </p:sp>
    </p:spTree>
  </p:cSld>
  <p:clrMapOvr>
    <a:masterClrMapping/>
  </p:clrMapOvr>
  <p:transition xmlns:p14="http://schemas.microsoft.com/office/powerpoint/2010/main" spd="med">
    <p:fade thruBlk="1"/>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65E0918-8E3C-4E4B-BE6C-84E5E003C3E9}" type="datetimeFigureOut">
              <a:rPr lang="en-US" smtClean="0"/>
              <a:pPr/>
              <a:t>5/23/13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186DBE0-FAA0-6F48-B791-C6CABBE99742}" type="slidenum">
              <a:rPr lang="en-US" smtClean="0"/>
              <a:pPr/>
              <a:t>‹#›</a:t>
            </a:fld>
            <a:endParaRPr lang="en-US"/>
          </a:p>
        </p:txBody>
      </p:sp>
    </p:spTree>
  </p:cSld>
  <p:clrMapOvr>
    <a:masterClrMapping/>
  </p:clrMapOvr>
  <p:transition xmlns:p14="http://schemas.microsoft.com/office/powerpoint/2010/main" spd="med">
    <p:fade thruBlk="1"/>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76C6DF5-A216-3949-B00E-317156416CE7}" type="datetimeFigureOut">
              <a:rPr lang="en-US" smtClean="0"/>
              <a:pPr/>
              <a:t>5/23/13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2D31A35-FDAB-BE41-8264-7FC4C4195615}" type="slidenum">
              <a:rPr lang="en-US" smtClean="0"/>
              <a:pPr/>
              <a:t>‹#›</a:t>
            </a:fld>
            <a:endParaRPr lang="en-US"/>
          </a:p>
        </p:txBody>
      </p:sp>
    </p:spTree>
  </p:cSld>
  <p:clrMapOvr>
    <a:masterClrMapping/>
  </p:clrMapOvr>
  <p:transition xmlns:p14="http://schemas.microsoft.com/office/powerpoint/2010/main" spd="med">
    <p:fade thruBlk="1"/>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76C6DF5-A216-3949-B00E-317156416CE7}" type="datetimeFigureOut">
              <a:rPr lang="en-US" smtClean="0"/>
              <a:pPr/>
              <a:t>5/23/13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2D31A35-FDAB-BE41-8264-7FC4C4195615}" type="slidenum">
              <a:rPr lang="en-US" smtClean="0"/>
              <a:pPr/>
              <a:t>‹#›</a:t>
            </a:fld>
            <a:endParaRPr lang="en-US"/>
          </a:p>
        </p:txBody>
      </p:sp>
    </p:spTree>
  </p:cSld>
  <p:clrMapOvr>
    <a:masterClrMapping/>
  </p:clrMapOvr>
  <p:transition xmlns:p14="http://schemas.microsoft.com/office/powerpoint/2010/main" spd="med">
    <p:fade thruBlk="1"/>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76C6DF5-A216-3949-B00E-317156416CE7}" type="datetimeFigureOut">
              <a:rPr lang="en-US" smtClean="0"/>
              <a:pPr/>
              <a:t>5/23/13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2D31A35-FDAB-BE41-8264-7FC4C4195615}" type="slidenum">
              <a:rPr lang="en-US" smtClean="0"/>
              <a:pPr/>
              <a:t>‹#›</a:t>
            </a:fld>
            <a:endParaRPr lang="en-US"/>
          </a:p>
        </p:txBody>
      </p:sp>
    </p:spTree>
  </p:cSld>
  <p:clrMapOvr>
    <a:masterClrMapping/>
  </p:clrMapOvr>
  <p:transition xmlns:p14="http://schemas.microsoft.com/office/powerpoint/2010/main" spd="med">
    <p:fade thruBlk="1"/>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76C6DF5-A216-3949-B00E-317156416CE7}" type="datetimeFigureOut">
              <a:rPr lang="en-US" smtClean="0"/>
              <a:pPr/>
              <a:t>5/23/13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2D31A35-FDAB-BE41-8264-7FC4C4195615}" type="slidenum">
              <a:rPr lang="en-US" smtClean="0"/>
              <a:pPr/>
              <a:t>‹#›</a:t>
            </a:fld>
            <a:endParaRPr lang="en-US"/>
          </a:p>
        </p:txBody>
      </p:sp>
    </p:spTree>
  </p:cSld>
  <p:clrMapOvr>
    <a:masterClrMapping/>
  </p:clrMapOvr>
  <p:transition xmlns:p14="http://schemas.microsoft.com/office/powerpoint/2010/main" spd="med">
    <p:fade thruBlk="1"/>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76C6DF5-A216-3949-B00E-317156416CE7}" type="datetimeFigureOut">
              <a:rPr lang="en-US" smtClean="0"/>
              <a:pPr/>
              <a:t>5/23/13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2D31A35-FDAB-BE41-8264-7FC4C4195615}" type="slidenum">
              <a:rPr lang="en-US" smtClean="0"/>
              <a:pPr/>
              <a:t>‹#›</a:t>
            </a:fld>
            <a:endParaRPr lang="en-US"/>
          </a:p>
        </p:txBody>
      </p:sp>
    </p:spTree>
  </p:cSld>
  <p:clrMapOvr>
    <a:masterClrMapping/>
  </p:clrMapOvr>
  <p:transition xmlns:p14="http://schemas.microsoft.com/office/powerpoint/2010/main" spd="med">
    <p:fade thruBlk="1"/>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76C6DF5-A216-3949-B00E-317156416CE7}" type="datetimeFigureOut">
              <a:rPr lang="en-US" smtClean="0"/>
              <a:pPr/>
              <a:t>5/23/13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2D31A35-FDAB-BE41-8264-7FC4C4195615}" type="slidenum">
              <a:rPr lang="en-US" smtClean="0"/>
              <a:pPr/>
              <a:t>‹#›</a:t>
            </a:fld>
            <a:endParaRPr lang="en-US"/>
          </a:p>
        </p:txBody>
      </p:sp>
    </p:spTree>
  </p:cSld>
  <p:clrMapOvr>
    <a:masterClrMapping/>
  </p:clrMapOvr>
  <p:transition xmlns:p14="http://schemas.microsoft.com/office/powerpoint/2010/main" spd="med">
    <p:fade thruBlk="1"/>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76C6DF5-A216-3949-B00E-317156416CE7}" type="datetimeFigureOut">
              <a:rPr lang="en-US" smtClean="0"/>
              <a:pPr/>
              <a:t>5/23/13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2D31A35-FDAB-BE41-8264-7FC4C4195615}" type="slidenum">
              <a:rPr lang="en-US" smtClean="0"/>
              <a:pPr/>
              <a:t>‹#›</a:t>
            </a:fld>
            <a:endParaRPr lang="en-US"/>
          </a:p>
        </p:txBody>
      </p:sp>
    </p:spTree>
  </p:cSld>
  <p:clrMapOvr>
    <a:masterClrMapping/>
  </p:clrMapOvr>
  <p:transition xmlns:p14="http://schemas.microsoft.com/office/powerpoint/2010/main" spd="med">
    <p:fade thruBlk="1"/>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76C6DF5-A216-3949-B00E-317156416CE7}" type="datetimeFigureOut">
              <a:rPr lang="en-US" smtClean="0"/>
              <a:pPr/>
              <a:t>5/23/13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2D31A35-FDAB-BE41-8264-7FC4C4195615}" type="slidenum">
              <a:rPr lang="en-US" smtClean="0"/>
              <a:pPr/>
              <a:t>‹#›</a:t>
            </a:fld>
            <a:endParaRPr lang="en-US"/>
          </a:p>
        </p:txBody>
      </p:sp>
    </p:spTree>
  </p:cSld>
  <p:clrMapOvr>
    <a:masterClrMapping/>
  </p:clrMapOvr>
  <p:transition xmlns:p14="http://schemas.microsoft.com/office/powerpoint/2010/main" spd="med">
    <p:fade thruBlk="1"/>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76C6DF5-A216-3949-B00E-317156416CE7}" type="datetimeFigureOut">
              <a:rPr lang="en-US" smtClean="0"/>
              <a:pPr/>
              <a:t>5/23/13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2D31A35-FDAB-BE41-8264-7FC4C4195615}" type="slidenum">
              <a:rPr lang="en-US" smtClean="0"/>
              <a:pPr/>
              <a:t>‹#›</a:t>
            </a:fld>
            <a:endParaRPr lang="en-US"/>
          </a:p>
        </p:txBody>
      </p:sp>
    </p:spTree>
  </p:cSld>
  <p:clrMapOvr>
    <a:masterClrMapping/>
  </p:clrMapOvr>
  <p:transition xmlns:p14="http://schemas.microsoft.com/office/powerpoint/2010/main" spd="med">
    <p:fade thruBlk="1"/>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76C6DF5-A216-3949-B00E-317156416CE7}" type="datetimeFigureOut">
              <a:rPr lang="en-US" smtClean="0"/>
              <a:pPr/>
              <a:t>5/23/13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2D31A35-FDAB-BE41-8264-7FC4C4195615}" type="slidenum">
              <a:rPr lang="en-US" smtClean="0"/>
              <a:pPr/>
              <a:t>‹#›</a:t>
            </a:fld>
            <a:endParaRPr lang="en-US"/>
          </a:p>
        </p:txBody>
      </p:sp>
    </p:spTree>
  </p:cSld>
  <p:clrMapOvr>
    <a:masterClrMapping/>
  </p:clrMapOvr>
  <p:transition xmlns:p14="http://schemas.microsoft.com/office/powerpoint/2010/main" spd="med">
    <p:fade thruBlk="1"/>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65E0918-8E3C-4E4B-BE6C-84E5E003C3E9}" type="datetimeFigureOut">
              <a:rPr lang="en-US" smtClean="0"/>
              <a:pPr/>
              <a:t>5/23/13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186DBE0-FAA0-6F48-B791-C6CABBE99742}" type="slidenum">
              <a:rPr lang="en-US" smtClean="0"/>
              <a:pPr/>
              <a:t>‹#›</a:t>
            </a:fld>
            <a:endParaRPr lang="en-US"/>
          </a:p>
        </p:txBody>
      </p:sp>
    </p:spTree>
  </p:cSld>
  <p:clrMapOvr>
    <a:masterClrMapping/>
  </p:clrMapOvr>
  <p:transition xmlns:p14="http://schemas.microsoft.com/office/powerpoint/2010/main" spd="med">
    <p:fade thruBlk="1"/>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76C6DF5-A216-3949-B00E-317156416CE7}" type="datetimeFigureOut">
              <a:rPr lang="en-US" smtClean="0"/>
              <a:pPr/>
              <a:t>5/23/13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2D31A35-FDAB-BE41-8264-7FC4C4195615}" type="slidenum">
              <a:rPr lang="en-US" smtClean="0"/>
              <a:pPr/>
              <a:t>‹#›</a:t>
            </a:fld>
            <a:endParaRPr lang="en-US"/>
          </a:p>
        </p:txBody>
      </p:sp>
    </p:spTree>
  </p:cSld>
  <p:clrMapOvr>
    <a:masterClrMapping/>
  </p:clrMapOvr>
  <p:transition xmlns:p14="http://schemas.microsoft.com/office/powerpoint/2010/main" spd="med">
    <p:fade thruBlk="1"/>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76C6DF5-A216-3949-B00E-317156416CE7}" type="datetimeFigureOut">
              <a:rPr lang="en-US" smtClean="0"/>
              <a:pPr/>
              <a:t>5/23/13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2D31A35-FDAB-BE41-8264-7FC4C4195615}" type="slidenum">
              <a:rPr lang="en-US" smtClean="0"/>
              <a:pPr/>
              <a:t>‹#›</a:t>
            </a:fld>
            <a:endParaRPr lang="en-US"/>
          </a:p>
        </p:txBody>
      </p:sp>
    </p:spTree>
  </p:cSld>
  <p:clrMapOvr>
    <a:masterClrMapping/>
  </p:clrMapOvr>
  <p:transition xmlns:p14="http://schemas.microsoft.com/office/powerpoint/2010/main" spd="med">
    <p:fade thruBlk="1"/>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76C6DF5-A216-3949-B00E-317156416CE7}" type="datetimeFigureOut">
              <a:rPr lang="en-US" smtClean="0"/>
              <a:pPr/>
              <a:t>5/23/13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2D31A35-FDAB-BE41-8264-7FC4C4195615}" type="slidenum">
              <a:rPr lang="en-US" smtClean="0"/>
              <a:pPr/>
              <a:t>‹#›</a:t>
            </a:fld>
            <a:endParaRPr lang="en-US"/>
          </a:p>
        </p:txBody>
      </p:sp>
    </p:spTree>
  </p:cSld>
  <p:clrMapOvr>
    <a:masterClrMapping/>
  </p:clrMapOvr>
  <p:transition xmlns:p14="http://schemas.microsoft.com/office/powerpoint/2010/main" spd="med">
    <p:fade thruBlk="1"/>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76C6DF5-A216-3949-B00E-317156416CE7}" type="datetimeFigureOut">
              <a:rPr lang="en-US" smtClean="0"/>
              <a:pPr/>
              <a:t>5/23/13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2D31A35-FDAB-BE41-8264-7FC4C4195615}" type="slidenum">
              <a:rPr lang="en-US" smtClean="0"/>
              <a:pPr/>
              <a:t>‹#›</a:t>
            </a:fld>
            <a:endParaRPr lang="en-US"/>
          </a:p>
        </p:txBody>
      </p:sp>
    </p:spTree>
  </p:cSld>
  <p:clrMapOvr>
    <a:masterClrMapping/>
  </p:clrMapOvr>
  <p:transition xmlns:p14="http://schemas.microsoft.com/office/powerpoint/2010/main" spd="med">
    <p:fade thruBlk="1"/>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76C6DF5-A216-3949-B00E-317156416CE7}" type="datetimeFigureOut">
              <a:rPr lang="en-US" smtClean="0"/>
              <a:pPr/>
              <a:t>5/23/13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2D31A35-FDAB-BE41-8264-7FC4C4195615}" type="slidenum">
              <a:rPr lang="en-US" smtClean="0"/>
              <a:pPr/>
              <a:t>‹#›</a:t>
            </a:fld>
            <a:endParaRPr lang="en-US"/>
          </a:p>
        </p:txBody>
      </p:sp>
    </p:spTree>
  </p:cSld>
  <p:clrMapOvr>
    <a:masterClrMapping/>
  </p:clrMapOvr>
  <p:transition xmlns:p14="http://schemas.microsoft.com/office/powerpoint/2010/main" spd="med">
    <p:fade thruBlk="1"/>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807E557-4F02-424E-AE9D-6DA1F492D5E9}" type="datetimeFigureOut">
              <a:rPr lang="en-US" smtClean="0"/>
              <a:pPr/>
              <a:t>5/23/13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10A56C5-206D-4581-987A-6DAEEA35EE5C}" type="slidenum">
              <a:rPr lang="en-US" smtClean="0"/>
              <a:pPr/>
              <a:t>‹#›</a:t>
            </a:fld>
            <a:endParaRPr lang="en-US"/>
          </a:p>
        </p:txBody>
      </p:sp>
    </p:spTree>
    <p:extLst>
      <p:ext uri="{BB962C8B-B14F-4D97-AF65-F5344CB8AC3E}">
        <p14:creationId xmlns:p14="http://schemas.microsoft.com/office/powerpoint/2010/main" val="4275327329"/>
      </p:ext>
    </p:extLst>
  </p:cSld>
  <p:clrMapOvr>
    <a:masterClrMapping/>
  </p:clrMapOvr>
  <p:transition xmlns:p14="http://schemas.microsoft.com/office/powerpoint/2010/main" spd="med">
    <p:fade thruBlk="1"/>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807E557-4F02-424E-AE9D-6DA1F492D5E9}" type="datetimeFigureOut">
              <a:rPr lang="en-US" smtClean="0"/>
              <a:pPr/>
              <a:t>5/23/13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10A56C5-206D-4581-987A-6DAEEA35EE5C}" type="slidenum">
              <a:rPr lang="en-US" smtClean="0"/>
              <a:pPr/>
              <a:t>‹#›</a:t>
            </a:fld>
            <a:endParaRPr lang="en-US"/>
          </a:p>
        </p:txBody>
      </p:sp>
    </p:spTree>
    <p:extLst>
      <p:ext uri="{BB962C8B-B14F-4D97-AF65-F5344CB8AC3E}">
        <p14:creationId xmlns:p14="http://schemas.microsoft.com/office/powerpoint/2010/main" val="564702781"/>
      </p:ext>
    </p:extLst>
  </p:cSld>
  <p:clrMapOvr>
    <a:masterClrMapping/>
  </p:clrMapOvr>
  <p:transition xmlns:p14="http://schemas.microsoft.com/office/powerpoint/2010/main" spd="med">
    <p:fade thruBlk="1"/>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807E557-4F02-424E-AE9D-6DA1F492D5E9}" type="datetimeFigureOut">
              <a:rPr lang="en-US" smtClean="0"/>
              <a:pPr/>
              <a:t>5/23/13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10A56C5-206D-4581-987A-6DAEEA35EE5C}" type="slidenum">
              <a:rPr lang="en-US" smtClean="0"/>
              <a:pPr/>
              <a:t>‹#›</a:t>
            </a:fld>
            <a:endParaRPr lang="en-US"/>
          </a:p>
        </p:txBody>
      </p:sp>
    </p:spTree>
    <p:extLst>
      <p:ext uri="{BB962C8B-B14F-4D97-AF65-F5344CB8AC3E}">
        <p14:creationId xmlns:p14="http://schemas.microsoft.com/office/powerpoint/2010/main" val="2525302432"/>
      </p:ext>
    </p:extLst>
  </p:cSld>
  <p:clrMapOvr>
    <a:masterClrMapping/>
  </p:clrMapOvr>
  <p:transition xmlns:p14="http://schemas.microsoft.com/office/powerpoint/2010/main" spd="med">
    <p:fade thruBlk="1"/>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807E557-4F02-424E-AE9D-6DA1F492D5E9}" type="datetimeFigureOut">
              <a:rPr lang="en-US" smtClean="0"/>
              <a:pPr/>
              <a:t>5/23/13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10A56C5-206D-4581-987A-6DAEEA35EE5C}" type="slidenum">
              <a:rPr lang="en-US" smtClean="0"/>
              <a:pPr/>
              <a:t>‹#›</a:t>
            </a:fld>
            <a:endParaRPr lang="en-US"/>
          </a:p>
        </p:txBody>
      </p:sp>
    </p:spTree>
    <p:extLst>
      <p:ext uri="{BB962C8B-B14F-4D97-AF65-F5344CB8AC3E}">
        <p14:creationId xmlns:p14="http://schemas.microsoft.com/office/powerpoint/2010/main" val="1478307892"/>
      </p:ext>
    </p:extLst>
  </p:cSld>
  <p:clrMapOvr>
    <a:masterClrMapping/>
  </p:clrMapOvr>
  <p:transition xmlns:p14="http://schemas.microsoft.com/office/powerpoint/2010/main" spd="med">
    <p:fade thruBlk="1"/>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807E557-4F02-424E-AE9D-6DA1F492D5E9}" type="datetimeFigureOut">
              <a:rPr lang="en-US" smtClean="0"/>
              <a:pPr/>
              <a:t>5/23/13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10A56C5-206D-4581-987A-6DAEEA35EE5C}" type="slidenum">
              <a:rPr lang="en-US" smtClean="0"/>
              <a:pPr/>
              <a:t>‹#›</a:t>
            </a:fld>
            <a:endParaRPr lang="en-US"/>
          </a:p>
        </p:txBody>
      </p:sp>
    </p:spTree>
    <p:extLst>
      <p:ext uri="{BB962C8B-B14F-4D97-AF65-F5344CB8AC3E}">
        <p14:creationId xmlns:p14="http://schemas.microsoft.com/office/powerpoint/2010/main" val="3834132919"/>
      </p:ext>
    </p:extLst>
  </p:cSld>
  <p:clrMapOvr>
    <a:masterClrMapping/>
  </p:clrMapOvr>
  <p:transition xmlns:p14="http://schemas.microsoft.com/office/powerpoint/2010/main" spd="med">
    <p:fade thruBlk="1"/>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65E0918-8E3C-4E4B-BE6C-84E5E003C3E9}" type="datetimeFigureOut">
              <a:rPr lang="en-US" smtClean="0"/>
              <a:pPr/>
              <a:t>5/23/13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186DBE0-FAA0-6F48-B791-C6CABBE99742}" type="slidenum">
              <a:rPr lang="en-US" smtClean="0"/>
              <a:pPr/>
              <a:t>‹#›</a:t>
            </a:fld>
            <a:endParaRPr lang="en-US"/>
          </a:p>
        </p:txBody>
      </p:sp>
    </p:spTree>
  </p:cSld>
  <p:clrMapOvr>
    <a:masterClrMapping/>
  </p:clrMapOvr>
  <p:transition xmlns:p14="http://schemas.microsoft.com/office/powerpoint/2010/main" spd="med">
    <p:fade thruBlk="1"/>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807E557-4F02-424E-AE9D-6DA1F492D5E9}" type="datetimeFigureOut">
              <a:rPr lang="en-US" smtClean="0"/>
              <a:pPr/>
              <a:t>5/23/13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10A56C5-206D-4581-987A-6DAEEA35EE5C}" type="slidenum">
              <a:rPr lang="en-US" smtClean="0"/>
              <a:pPr/>
              <a:t>‹#›</a:t>
            </a:fld>
            <a:endParaRPr lang="en-US"/>
          </a:p>
        </p:txBody>
      </p:sp>
    </p:spTree>
    <p:extLst>
      <p:ext uri="{BB962C8B-B14F-4D97-AF65-F5344CB8AC3E}">
        <p14:creationId xmlns:p14="http://schemas.microsoft.com/office/powerpoint/2010/main" val="1807215397"/>
      </p:ext>
    </p:extLst>
  </p:cSld>
  <p:clrMapOvr>
    <a:masterClrMapping/>
  </p:clrMapOvr>
  <p:transition xmlns:p14="http://schemas.microsoft.com/office/powerpoint/2010/main" spd="med">
    <p:fade thruBlk="1"/>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807E557-4F02-424E-AE9D-6DA1F492D5E9}" type="datetimeFigureOut">
              <a:rPr lang="en-US" smtClean="0"/>
              <a:pPr/>
              <a:t>5/23/13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10A56C5-206D-4581-987A-6DAEEA35EE5C}" type="slidenum">
              <a:rPr lang="en-US" smtClean="0"/>
              <a:pPr/>
              <a:t>‹#›</a:t>
            </a:fld>
            <a:endParaRPr lang="en-US"/>
          </a:p>
        </p:txBody>
      </p:sp>
    </p:spTree>
    <p:extLst>
      <p:ext uri="{BB962C8B-B14F-4D97-AF65-F5344CB8AC3E}">
        <p14:creationId xmlns:p14="http://schemas.microsoft.com/office/powerpoint/2010/main" val="4047868270"/>
      </p:ext>
    </p:extLst>
  </p:cSld>
  <p:clrMapOvr>
    <a:masterClrMapping/>
  </p:clrMapOvr>
  <p:transition xmlns:p14="http://schemas.microsoft.com/office/powerpoint/2010/main" spd="med">
    <p:fade thruBlk="1"/>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807E557-4F02-424E-AE9D-6DA1F492D5E9}" type="datetimeFigureOut">
              <a:rPr lang="en-US" smtClean="0"/>
              <a:pPr/>
              <a:t>5/23/13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10A56C5-206D-4581-987A-6DAEEA35EE5C}" type="slidenum">
              <a:rPr lang="en-US" smtClean="0"/>
              <a:pPr/>
              <a:t>‹#›</a:t>
            </a:fld>
            <a:endParaRPr lang="en-US"/>
          </a:p>
        </p:txBody>
      </p:sp>
    </p:spTree>
    <p:extLst>
      <p:ext uri="{BB962C8B-B14F-4D97-AF65-F5344CB8AC3E}">
        <p14:creationId xmlns:p14="http://schemas.microsoft.com/office/powerpoint/2010/main" val="4159626971"/>
      </p:ext>
    </p:extLst>
  </p:cSld>
  <p:clrMapOvr>
    <a:masterClrMapping/>
  </p:clrMapOvr>
  <p:transition xmlns:p14="http://schemas.microsoft.com/office/powerpoint/2010/main" spd="med">
    <p:fade thruBlk="1"/>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807E557-4F02-424E-AE9D-6DA1F492D5E9}" type="datetimeFigureOut">
              <a:rPr lang="en-US" smtClean="0"/>
              <a:pPr/>
              <a:t>5/23/13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10A56C5-206D-4581-987A-6DAEEA35EE5C}" type="slidenum">
              <a:rPr lang="en-US" smtClean="0"/>
              <a:pPr/>
              <a:t>‹#›</a:t>
            </a:fld>
            <a:endParaRPr lang="en-US"/>
          </a:p>
        </p:txBody>
      </p:sp>
    </p:spTree>
    <p:extLst>
      <p:ext uri="{BB962C8B-B14F-4D97-AF65-F5344CB8AC3E}">
        <p14:creationId xmlns:p14="http://schemas.microsoft.com/office/powerpoint/2010/main" val="3056135281"/>
      </p:ext>
    </p:extLst>
  </p:cSld>
  <p:clrMapOvr>
    <a:masterClrMapping/>
  </p:clrMapOvr>
  <p:transition xmlns:p14="http://schemas.microsoft.com/office/powerpoint/2010/main" spd="med">
    <p:fade thruBlk="1"/>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807E557-4F02-424E-AE9D-6DA1F492D5E9}" type="datetimeFigureOut">
              <a:rPr lang="en-US" smtClean="0"/>
              <a:pPr/>
              <a:t>5/23/13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10A56C5-206D-4581-987A-6DAEEA35EE5C}" type="slidenum">
              <a:rPr lang="en-US" smtClean="0"/>
              <a:pPr/>
              <a:t>‹#›</a:t>
            </a:fld>
            <a:endParaRPr lang="en-US"/>
          </a:p>
        </p:txBody>
      </p:sp>
    </p:spTree>
    <p:extLst>
      <p:ext uri="{BB962C8B-B14F-4D97-AF65-F5344CB8AC3E}">
        <p14:creationId xmlns:p14="http://schemas.microsoft.com/office/powerpoint/2010/main" val="2931469435"/>
      </p:ext>
    </p:extLst>
  </p:cSld>
  <p:clrMapOvr>
    <a:masterClrMapping/>
  </p:clrMapOvr>
  <p:transition xmlns:p14="http://schemas.microsoft.com/office/powerpoint/2010/main" spd="med">
    <p:fade thruBlk="1"/>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807E557-4F02-424E-AE9D-6DA1F492D5E9}" type="datetimeFigureOut">
              <a:rPr lang="en-US" smtClean="0"/>
              <a:pPr/>
              <a:t>5/23/13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10A56C5-206D-4581-987A-6DAEEA35EE5C}" type="slidenum">
              <a:rPr lang="en-US" smtClean="0"/>
              <a:pPr/>
              <a:t>‹#›</a:t>
            </a:fld>
            <a:endParaRPr lang="en-US"/>
          </a:p>
        </p:txBody>
      </p:sp>
    </p:spTree>
    <p:extLst>
      <p:ext uri="{BB962C8B-B14F-4D97-AF65-F5344CB8AC3E}">
        <p14:creationId xmlns:p14="http://schemas.microsoft.com/office/powerpoint/2010/main" val="3691711085"/>
      </p:ext>
    </p:extLst>
  </p:cSld>
  <p:clrMapOvr>
    <a:masterClrMapping/>
  </p:clrMapOvr>
  <p:transition xmlns:p14="http://schemas.microsoft.com/office/powerpoint/2010/main" spd="med">
    <p:fade thruBlk="1"/>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76C6DF5-A216-3949-B00E-317156416CE7}" type="datetimeFigureOut">
              <a:rPr lang="en-US" smtClean="0"/>
              <a:pPr/>
              <a:t>5/23/13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2D31A35-FDAB-BE41-8264-7FC4C4195615}" type="slidenum">
              <a:rPr lang="en-US" smtClean="0"/>
              <a:pPr/>
              <a:t>‹#›</a:t>
            </a:fld>
            <a:endParaRPr lang="en-US"/>
          </a:p>
        </p:txBody>
      </p:sp>
    </p:spTree>
  </p:cSld>
  <p:clrMapOvr>
    <a:masterClrMapping/>
  </p:clrMapOvr>
  <p:transition xmlns:p14="http://schemas.microsoft.com/office/powerpoint/2010/main" spd="med">
    <p:fade thruBlk="1"/>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76C6DF5-A216-3949-B00E-317156416CE7}" type="datetimeFigureOut">
              <a:rPr lang="en-US" smtClean="0"/>
              <a:pPr/>
              <a:t>5/23/13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2D31A35-FDAB-BE41-8264-7FC4C4195615}" type="slidenum">
              <a:rPr lang="en-US" smtClean="0"/>
              <a:pPr/>
              <a:t>‹#›</a:t>
            </a:fld>
            <a:endParaRPr lang="en-US"/>
          </a:p>
        </p:txBody>
      </p:sp>
    </p:spTree>
  </p:cSld>
  <p:clrMapOvr>
    <a:masterClrMapping/>
  </p:clrMapOvr>
  <p:transition xmlns:p14="http://schemas.microsoft.com/office/powerpoint/2010/main" spd="med">
    <p:fade thruBlk="1"/>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76C6DF5-A216-3949-B00E-317156416CE7}" type="datetimeFigureOut">
              <a:rPr lang="en-US" smtClean="0"/>
              <a:pPr/>
              <a:t>5/23/13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2D31A35-FDAB-BE41-8264-7FC4C4195615}" type="slidenum">
              <a:rPr lang="en-US" smtClean="0"/>
              <a:pPr/>
              <a:t>‹#›</a:t>
            </a:fld>
            <a:endParaRPr lang="en-US"/>
          </a:p>
        </p:txBody>
      </p:sp>
    </p:spTree>
  </p:cSld>
  <p:clrMapOvr>
    <a:masterClrMapping/>
  </p:clrMapOvr>
  <p:transition xmlns:p14="http://schemas.microsoft.com/office/powerpoint/2010/main" spd="med">
    <p:fade thruBlk="1"/>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76C6DF5-A216-3949-B00E-317156416CE7}" type="datetimeFigureOut">
              <a:rPr lang="en-US" smtClean="0"/>
              <a:pPr/>
              <a:t>5/23/13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2D31A35-FDAB-BE41-8264-7FC4C4195615}" type="slidenum">
              <a:rPr lang="en-US" smtClean="0"/>
              <a:pPr/>
              <a:t>‹#›</a:t>
            </a:fld>
            <a:endParaRPr lang="en-US"/>
          </a:p>
        </p:txBody>
      </p:sp>
    </p:spTree>
  </p:cSld>
  <p:clrMapOvr>
    <a:masterClrMapping/>
  </p:clrMapOvr>
  <p:transition xmlns:p14="http://schemas.microsoft.com/office/powerpoint/2010/main" spd="med">
    <p:fade thruBlk="1"/>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65E0918-8E3C-4E4B-BE6C-84E5E003C3E9}" type="datetimeFigureOut">
              <a:rPr lang="en-US" smtClean="0"/>
              <a:pPr/>
              <a:t>5/23/13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186DBE0-FAA0-6F48-B791-C6CABBE99742}" type="slidenum">
              <a:rPr lang="en-US" smtClean="0"/>
              <a:pPr/>
              <a:t>‹#›</a:t>
            </a:fld>
            <a:endParaRPr lang="en-US"/>
          </a:p>
        </p:txBody>
      </p:sp>
    </p:spTree>
  </p:cSld>
  <p:clrMapOvr>
    <a:masterClrMapping/>
  </p:clrMapOvr>
  <p:transition xmlns:p14="http://schemas.microsoft.com/office/powerpoint/2010/main" spd="med">
    <p:fade thruBlk="1"/>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76C6DF5-A216-3949-B00E-317156416CE7}" type="datetimeFigureOut">
              <a:rPr lang="en-US" smtClean="0"/>
              <a:pPr/>
              <a:t>5/23/13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2D31A35-FDAB-BE41-8264-7FC4C4195615}" type="slidenum">
              <a:rPr lang="en-US" smtClean="0"/>
              <a:pPr/>
              <a:t>‹#›</a:t>
            </a:fld>
            <a:endParaRPr lang="en-US"/>
          </a:p>
        </p:txBody>
      </p:sp>
    </p:spTree>
  </p:cSld>
  <p:clrMapOvr>
    <a:masterClrMapping/>
  </p:clrMapOvr>
  <p:transition xmlns:p14="http://schemas.microsoft.com/office/powerpoint/2010/main" spd="med">
    <p:fade thruBlk="1"/>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76C6DF5-A216-3949-B00E-317156416CE7}" type="datetimeFigureOut">
              <a:rPr lang="en-US" smtClean="0"/>
              <a:pPr/>
              <a:t>5/23/13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2D31A35-FDAB-BE41-8264-7FC4C4195615}" type="slidenum">
              <a:rPr lang="en-US" smtClean="0"/>
              <a:pPr/>
              <a:t>‹#›</a:t>
            </a:fld>
            <a:endParaRPr lang="en-US"/>
          </a:p>
        </p:txBody>
      </p:sp>
    </p:spTree>
  </p:cSld>
  <p:clrMapOvr>
    <a:masterClrMapping/>
  </p:clrMapOvr>
  <p:transition xmlns:p14="http://schemas.microsoft.com/office/powerpoint/2010/main" spd="med">
    <p:fade thruBlk="1"/>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76C6DF5-A216-3949-B00E-317156416CE7}" type="datetimeFigureOut">
              <a:rPr lang="en-US" smtClean="0"/>
              <a:pPr/>
              <a:t>5/23/13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2D31A35-FDAB-BE41-8264-7FC4C4195615}" type="slidenum">
              <a:rPr lang="en-US" smtClean="0"/>
              <a:pPr/>
              <a:t>‹#›</a:t>
            </a:fld>
            <a:endParaRPr lang="en-US"/>
          </a:p>
        </p:txBody>
      </p:sp>
    </p:spTree>
  </p:cSld>
  <p:clrMapOvr>
    <a:masterClrMapping/>
  </p:clrMapOvr>
  <p:transition xmlns:p14="http://schemas.microsoft.com/office/powerpoint/2010/main" spd="med">
    <p:fade thruBlk="1"/>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76C6DF5-A216-3949-B00E-317156416CE7}" type="datetimeFigureOut">
              <a:rPr lang="en-US" smtClean="0"/>
              <a:pPr/>
              <a:t>5/23/13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2D31A35-FDAB-BE41-8264-7FC4C4195615}" type="slidenum">
              <a:rPr lang="en-US" smtClean="0"/>
              <a:pPr/>
              <a:t>‹#›</a:t>
            </a:fld>
            <a:endParaRPr lang="en-US"/>
          </a:p>
        </p:txBody>
      </p:sp>
    </p:spTree>
  </p:cSld>
  <p:clrMapOvr>
    <a:masterClrMapping/>
  </p:clrMapOvr>
  <p:transition xmlns:p14="http://schemas.microsoft.com/office/powerpoint/2010/main" spd="med">
    <p:fade thruBlk="1"/>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76C6DF5-A216-3949-B00E-317156416CE7}" type="datetimeFigureOut">
              <a:rPr lang="en-US" smtClean="0"/>
              <a:pPr/>
              <a:t>5/23/13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2D31A35-FDAB-BE41-8264-7FC4C4195615}" type="slidenum">
              <a:rPr lang="en-US" smtClean="0"/>
              <a:pPr/>
              <a:t>‹#›</a:t>
            </a:fld>
            <a:endParaRPr lang="en-US"/>
          </a:p>
        </p:txBody>
      </p:sp>
    </p:spTree>
  </p:cSld>
  <p:clrMapOvr>
    <a:masterClrMapping/>
  </p:clrMapOvr>
  <p:transition xmlns:p14="http://schemas.microsoft.com/office/powerpoint/2010/main" spd="med">
    <p:fade thruBlk="1"/>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76C6DF5-A216-3949-B00E-317156416CE7}" type="datetimeFigureOut">
              <a:rPr lang="en-US" smtClean="0"/>
              <a:pPr/>
              <a:t>5/23/13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2D31A35-FDAB-BE41-8264-7FC4C4195615}" type="slidenum">
              <a:rPr lang="en-US" smtClean="0"/>
              <a:pPr/>
              <a:t>‹#›</a:t>
            </a:fld>
            <a:endParaRPr lang="en-US"/>
          </a:p>
        </p:txBody>
      </p:sp>
    </p:spTree>
  </p:cSld>
  <p:clrMapOvr>
    <a:masterClrMapping/>
  </p:clrMapOvr>
  <p:transition xmlns:p14="http://schemas.microsoft.com/office/powerpoint/2010/main" spd="med">
    <p:fade thruBlk="1"/>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76C6DF5-A216-3949-B00E-317156416CE7}" type="datetimeFigureOut">
              <a:rPr lang="en-US" smtClean="0"/>
              <a:pPr/>
              <a:t>5/23/13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2D31A35-FDAB-BE41-8264-7FC4C4195615}" type="slidenum">
              <a:rPr lang="en-US" smtClean="0"/>
              <a:pPr/>
              <a:t>‹#›</a:t>
            </a:fld>
            <a:endParaRPr lang="en-US"/>
          </a:p>
        </p:txBody>
      </p:sp>
    </p:spTree>
  </p:cSld>
  <p:clrMapOvr>
    <a:masterClrMapping/>
  </p:clrMapOvr>
  <p:transition xmlns:p14="http://schemas.microsoft.com/office/powerpoint/2010/main" spd="med">
    <p:fade thruBlk="1"/>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76C6DF5-A216-3949-B00E-317156416CE7}" type="datetimeFigureOut">
              <a:rPr lang="en-US" smtClean="0">
                <a:solidFill>
                  <a:prstClr val="black">
                    <a:tint val="75000"/>
                  </a:prstClr>
                </a:solidFill>
                <a:latin typeface="Calibri"/>
              </a:rPr>
              <a:pPr/>
              <a:t>5/23/13</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62D31A35-FDAB-BE41-8264-7FC4C4195615}"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76C6DF5-A216-3949-B00E-317156416CE7}" type="datetimeFigureOut">
              <a:rPr lang="en-US" smtClean="0">
                <a:solidFill>
                  <a:prstClr val="black">
                    <a:tint val="75000"/>
                  </a:prstClr>
                </a:solidFill>
                <a:latin typeface="Calibri"/>
              </a:rPr>
              <a:pPr/>
              <a:t>5/23/13</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62D31A35-FDAB-BE41-8264-7FC4C4195615}"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76C6DF5-A216-3949-B00E-317156416CE7}" type="datetimeFigureOut">
              <a:rPr lang="en-US" smtClean="0">
                <a:solidFill>
                  <a:prstClr val="black">
                    <a:tint val="75000"/>
                  </a:prstClr>
                </a:solidFill>
                <a:latin typeface="Calibri"/>
              </a:rPr>
              <a:pPr/>
              <a:t>5/23/13</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62D31A35-FDAB-BE41-8264-7FC4C4195615}"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65E0918-8E3C-4E4B-BE6C-84E5E003C3E9}" type="datetimeFigureOut">
              <a:rPr lang="en-US" smtClean="0"/>
              <a:pPr/>
              <a:t>5/23/13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186DBE0-FAA0-6F48-B791-C6CABBE99742}" type="slidenum">
              <a:rPr lang="en-US" smtClean="0"/>
              <a:pPr/>
              <a:t>‹#›</a:t>
            </a:fld>
            <a:endParaRPr lang="en-US"/>
          </a:p>
        </p:txBody>
      </p:sp>
    </p:spTree>
  </p:cSld>
  <p:clrMapOvr>
    <a:masterClrMapping/>
  </p:clrMapOvr>
  <p:transition xmlns:p14="http://schemas.microsoft.com/office/powerpoint/2010/main" spd="med">
    <p:fade thruBlk="1"/>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76C6DF5-A216-3949-B00E-317156416CE7}" type="datetimeFigureOut">
              <a:rPr lang="en-US" smtClean="0">
                <a:solidFill>
                  <a:prstClr val="black">
                    <a:tint val="75000"/>
                  </a:prstClr>
                </a:solidFill>
                <a:latin typeface="Calibri"/>
              </a:rPr>
              <a:pPr/>
              <a:t>5/23/13</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62D31A35-FDAB-BE41-8264-7FC4C4195615}"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76C6DF5-A216-3949-B00E-317156416CE7}" type="datetimeFigureOut">
              <a:rPr lang="en-US" smtClean="0">
                <a:solidFill>
                  <a:prstClr val="black">
                    <a:tint val="75000"/>
                  </a:prstClr>
                </a:solidFill>
                <a:latin typeface="Calibri"/>
              </a:rPr>
              <a:pPr/>
              <a:t>5/23/13</a:t>
            </a:fld>
            <a:endParaRPr lang="en-US">
              <a:solidFill>
                <a:prstClr val="black">
                  <a:tint val="75000"/>
                </a:prstClr>
              </a:solidFill>
              <a:latin typeface="Calibri"/>
            </a:endParaRPr>
          </a:p>
        </p:txBody>
      </p:sp>
      <p:sp>
        <p:nvSpPr>
          <p:cNvPr id="8" name="Footer Placeholder 7"/>
          <p:cNvSpPr>
            <a:spLocks noGrp="1"/>
          </p:cNvSpPr>
          <p:nvPr>
            <p:ph type="ftr" sz="quarter" idx="11"/>
          </p:nvPr>
        </p:nvSpPr>
        <p:spPr/>
        <p:txBody>
          <a:bodyPr/>
          <a:lstStyle/>
          <a:p>
            <a:endParaRPr lang="en-US">
              <a:solidFill>
                <a:prstClr val="black">
                  <a:tint val="75000"/>
                </a:prstClr>
              </a:solidFill>
              <a:latin typeface="Calibri"/>
            </a:endParaRPr>
          </a:p>
        </p:txBody>
      </p:sp>
      <p:sp>
        <p:nvSpPr>
          <p:cNvPr id="9" name="Slide Number Placeholder 8"/>
          <p:cNvSpPr>
            <a:spLocks noGrp="1"/>
          </p:cNvSpPr>
          <p:nvPr>
            <p:ph type="sldNum" sz="quarter" idx="12"/>
          </p:nvPr>
        </p:nvSpPr>
        <p:spPr/>
        <p:txBody>
          <a:bodyPr/>
          <a:lstStyle/>
          <a:p>
            <a:fld id="{62D31A35-FDAB-BE41-8264-7FC4C4195615}"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76C6DF5-A216-3949-B00E-317156416CE7}" type="datetimeFigureOut">
              <a:rPr lang="en-US" smtClean="0">
                <a:solidFill>
                  <a:prstClr val="black">
                    <a:tint val="75000"/>
                  </a:prstClr>
                </a:solidFill>
                <a:latin typeface="Calibri"/>
              </a:rPr>
              <a:pPr/>
              <a:t>5/23/13</a:t>
            </a:fld>
            <a:endParaRPr lang="en-US">
              <a:solidFill>
                <a:prstClr val="black">
                  <a:tint val="75000"/>
                </a:prstClr>
              </a:solidFill>
              <a:latin typeface="Calibri"/>
            </a:endParaRPr>
          </a:p>
        </p:txBody>
      </p:sp>
      <p:sp>
        <p:nvSpPr>
          <p:cNvPr id="4" name="Footer Placeholder 3"/>
          <p:cNvSpPr>
            <a:spLocks noGrp="1"/>
          </p:cNvSpPr>
          <p:nvPr>
            <p:ph type="ftr" sz="quarter" idx="11"/>
          </p:nvPr>
        </p:nvSpPr>
        <p:spPr/>
        <p:txBody>
          <a:bodyPr/>
          <a:lstStyle/>
          <a:p>
            <a:endParaRPr lang="en-US">
              <a:solidFill>
                <a:prstClr val="black">
                  <a:tint val="75000"/>
                </a:prstClr>
              </a:solidFill>
              <a:latin typeface="Calibri"/>
            </a:endParaRPr>
          </a:p>
        </p:txBody>
      </p:sp>
      <p:sp>
        <p:nvSpPr>
          <p:cNvPr id="5" name="Slide Number Placeholder 4"/>
          <p:cNvSpPr>
            <a:spLocks noGrp="1"/>
          </p:cNvSpPr>
          <p:nvPr>
            <p:ph type="sldNum" sz="quarter" idx="12"/>
          </p:nvPr>
        </p:nvSpPr>
        <p:spPr/>
        <p:txBody>
          <a:bodyPr/>
          <a:lstStyle/>
          <a:p>
            <a:fld id="{62D31A35-FDAB-BE41-8264-7FC4C4195615}"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76C6DF5-A216-3949-B00E-317156416CE7}" type="datetimeFigureOut">
              <a:rPr lang="en-US" smtClean="0">
                <a:solidFill>
                  <a:prstClr val="black">
                    <a:tint val="75000"/>
                  </a:prstClr>
                </a:solidFill>
                <a:latin typeface="Calibri"/>
              </a:rPr>
              <a:pPr/>
              <a:t>5/23/13</a:t>
            </a:fld>
            <a:endParaRPr lang="en-US">
              <a:solidFill>
                <a:prstClr val="black">
                  <a:tint val="75000"/>
                </a:prstClr>
              </a:solidFill>
              <a:latin typeface="Calibri"/>
            </a:endParaRPr>
          </a:p>
        </p:txBody>
      </p:sp>
      <p:sp>
        <p:nvSpPr>
          <p:cNvPr id="3" name="Footer Placeholder 2"/>
          <p:cNvSpPr>
            <a:spLocks noGrp="1"/>
          </p:cNvSpPr>
          <p:nvPr>
            <p:ph type="ftr" sz="quarter" idx="11"/>
          </p:nvPr>
        </p:nvSpPr>
        <p:spPr/>
        <p:txBody>
          <a:bodyPr/>
          <a:lstStyle/>
          <a:p>
            <a:endParaRPr lang="en-US">
              <a:solidFill>
                <a:prstClr val="black">
                  <a:tint val="75000"/>
                </a:prstClr>
              </a:solidFill>
              <a:latin typeface="Calibri"/>
            </a:endParaRPr>
          </a:p>
        </p:txBody>
      </p:sp>
      <p:sp>
        <p:nvSpPr>
          <p:cNvPr id="4" name="Slide Number Placeholder 3"/>
          <p:cNvSpPr>
            <a:spLocks noGrp="1"/>
          </p:cNvSpPr>
          <p:nvPr>
            <p:ph type="sldNum" sz="quarter" idx="12"/>
          </p:nvPr>
        </p:nvSpPr>
        <p:spPr/>
        <p:txBody>
          <a:bodyPr/>
          <a:lstStyle/>
          <a:p>
            <a:fld id="{62D31A35-FDAB-BE41-8264-7FC4C4195615}"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76C6DF5-A216-3949-B00E-317156416CE7}" type="datetimeFigureOut">
              <a:rPr lang="en-US" smtClean="0">
                <a:solidFill>
                  <a:prstClr val="black">
                    <a:tint val="75000"/>
                  </a:prstClr>
                </a:solidFill>
                <a:latin typeface="Calibri"/>
              </a:rPr>
              <a:pPr/>
              <a:t>5/23/13</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62D31A35-FDAB-BE41-8264-7FC4C4195615}"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76C6DF5-A216-3949-B00E-317156416CE7}" type="datetimeFigureOut">
              <a:rPr lang="en-US" smtClean="0">
                <a:solidFill>
                  <a:prstClr val="black">
                    <a:tint val="75000"/>
                  </a:prstClr>
                </a:solidFill>
                <a:latin typeface="Calibri"/>
              </a:rPr>
              <a:pPr/>
              <a:t>5/23/13</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62D31A35-FDAB-BE41-8264-7FC4C4195615}"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76C6DF5-A216-3949-B00E-317156416CE7}" type="datetimeFigureOut">
              <a:rPr lang="en-US" smtClean="0">
                <a:solidFill>
                  <a:prstClr val="black">
                    <a:tint val="75000"/>
                  </a:prstClr>
                </a:solidFill>
                <a:latin typeface="Calibri"/>
              </a:rPr>
              <a:pPr/>
              <a:t>5/23/13</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62D31A35-FDAB-BE41-8264-7FC4C4195615}"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76C6DF5-A216-3949-B00E-317156416CE7}" type="datetimeFigureOut">
              <a:rPr lang="en-US" smtClean="0">
                <a:solidFill>
                  <a:prstClr val="black">
                    <a:tint val="75000"/>
                  </a:prstClr>
                </a:solidFill>
                <a:latin typeface="Calibri"/>
              </a:rPr>
              <a:pPr/>
              <a:t>5/23/13</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62D31A35-FDAB-BE41-8264-7FC4C4195615}"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76C6DF5-A216-3949-B00E-317156416CE7}" type="datetimeFigureOut">
              <a:rPr lang="en-US" smtClean="0">
                <a:solidFill>
                  <a:prstClr val="black">
                    <a:tint val="75000"/>
                  </a:prstClr>
                </a:solidFill>
                <a:latin typeface="Calibri"/>
              </a:rPr>
              <a:pPr/>
              <a:t>5/23/13</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62D31A35-FDAB-BE41-8264-7FC4C4195615}"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76C6DF5-A216-3949-B00E-317156416CE7}" type="datetimeFigureOut">
              <a:rPr lang="en-US" smtClean="0">
                <a:solidFill>
                  <a:prstClr val="black">
                    <a:tint val="75000"/>
                  </a:prstClr>
                </a:solidFill>
                <a:latin typeface="Calibri"/>
              </a:rPr>
              <a:pPr/>
              <a:t>5/23/13</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62D31A35-FDAB-BE41-8264-7FC4C4195615}"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65E0918-8E3C-4E4B-BE6C-84E5E003C3E9}" type="datetimeFigureOut">
              <a:rPr lang="en-US" smtClean="0"/>
              <a:pPr/>
              <a:t>5/23/13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186DBE0-FAA0-6F48-B791-C6CABBE99742}" type="slidenum">
              <a:rPr lang="en-US" smtClean="0"/>
              <a:pPr/>
              <a:t>‹#›</a:t>
            </a:fld>
            <a:endParaRPr lang="en-US"/>
          </a:p>
        </p:txBody>
      </p:sp>
    </p:spTree>
  </p:cSld>
  <p:clrMapOvr>
    <a:masterClrMapping/>
  </p:clrMapOvr>
  <p:transition xmlns:p14="http://schemas.microsoft.com/office/powerpoint/2010/main" spd="med">
    <p:fade thruBlk="1"/>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76C6DF5-A216-3949-B00E-317156416CE7}" type="datetimeFigureOut">
              <a:rPr lang="en-US" smtClean="0">
                <a:solidFill>
                  <a:prstClr val="black">
                    <a:tint val="75000"/>
                  </a:prstClr>
                </a:solidFill>
                <a:latin typeface="Calibri"/>
              </a:rPr>
              <a:pPr/>
              <a:t>5/23/13</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62D31A35-FDAB-BE41-8264-7FC4C4195615}"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76C6DF5-A216-3949-B00E-317156416CE7}" type="datetimeFigureOut">
              <a:rPr lang="en-US" smtClean="0">
                <a:solidFill>
                  <a:prstClr val="black">
                    <a:tint val="75000"/>
                  </a:prstClr>
                </a:solidFill>
                <a:latin typeface="Calibri"/>
              </a:rPr>
              <a:pPr/>
              <a:t>5/23/13</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62D31A35-FDAB-BE41-8264-7FC4C4195615}"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76C6DF5-A216-3949-B00E-317156416CE7}" type="datetimeFigureOut">
              <a:rPr lang="en-US" smtClean="0">
                <a:solidFill>
                  <a:prstClr val="black">
                    <a:tint val="75000"/>
                  </a:prstClr>
                </a:solidFill>
                <a:latin typeface="Calibri"/>
              </a:rPr>
              <a:pPr/>
              <a:t>5/23/13</a:t>
            </a:fld>
            <a:endParaRPr lang="en-US">
              <a:solidFill>
                <a:prstClr val="black">
                  <a:tint val="75000"/>
                </a:prstClr>
              </a:solidFill>
              <a:latin typeface="Calibri"/>
            </a:endParaRPr>
          </a:p>
        </p:txBody>
      </p:sp>
      <p:sp>
        <p:nvSpPr>
          <p:cNvPr id="8" name="Footer Placeholder 7"/>
          <p:cNvSpPr>
            <a:spLocks noGrp="1"/>
          </p:cNvSpPr>
          <p:nvPr>
            <p:ph type="ftr" sz="quarter" idx="11"/>
          </p:nvPr>
        </p:nvSpPr>
        <p:spPr/>
        <p:txBody>
          <a:bodyPr/>
          <a:lstStyle/>
          <a:p>
            <a:endParaRPr lang="en-US">
              <a:solidFill>
                <a:prstClr val="black">
                  <a:tint val="75000"/>
                </a:prstClr>
              </a:solidFill>
              <a:latin typeface="Calibri"/>
            </a:endParaRPr>
          </a:p>
        </p:txBody>
      </p:sp>
      <p:sp>
        <p:nvSpPr>
          <p:cNvPr id="9" name="Slide Number Placeholder 8"/>
          <p:cNvSpPr>
            <a:spLocks noGrp="1"/>
          </p:cNvSpPr>
          <p:nvPr>
            <p:ph type="sldNum" sz="quarter" idx="12"/>
          </p:nvPr>
        </p:nvSpPr>
        <p:spPr/>
        <p:txBody>
          <a:bodyPr/>
          <a:lstStyle/>
          <a:p>
            <a:fld id="{62D31A35-FDAB-BE41-8264-7FC4C4195615}"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76C6DF5-A216-3949-B00E-317156416CE7}" type="datetimeFigureOut">
              <a:rPr lang="en-US" smtClean="0">
                <a:solidFill>
                  <a:prstClr val="black">
                    <a:tint val="75000"/>
                  </a:prstClr>
                </a:solidFill>
                <a:latin typeface="Calibri"/>
              </a:rPr>
              <a:pPr/>
              <a:t>5/23/13</a:t>
            </a:fld>
            <a:endParaRPr lang="en-US">
              <a:solidFill>
                <a:prstClr val="black">
                  <a:tint val="75000"/>
                </a:prstClr>
              </a:solidFill>
              <a:latin typeface="Calibri"/>
            </a:endParaRPr>
          </a:p>
        </p:txBody>
      </p:sp>
      <p:sp>
        <p:nvSpPr>
          <p:cNvPr id="4" name="Footer Placeholder 3"/>
          <p:cNvSpPr>
            <a:spLocks noGrp="1"/>
          </p:cNvSpPr>
          <p:nvPr>
            <p:ph type="ftr" sz="quarter" idx="11"/>
          </p:nvPr>
        </p:nvSpPr>
        <p:spPr/>
        <p:txBody>
          <a:bodyPr/>
          <a:lstStyle/>
          <a:p>
            <a:endParaRPr lang="en-US">
              <a:solidFill>
                <a:prstClr val="black">
                  <a:tint val="75000"/>
                </a:prstClr>
              </a:solidFill>
              <a:latin typeface="Calibri"/>
            </a:endParaRPr>
          </a:p>
        </p:txBody>
      </p:sp>
      <p:sp>
        <p:nvSpPr>
          <p:cNvPr id="5" name="Slide Number Placeholder 4"/>
          <p:cNvSpPr>
            <a:spLocks noGrp="1"/>
          </p:cNvSpPr>
          <p:nvPr>
            <p:ph type="sldNum" sz="quarter" idx="12"/>
          </p:nvPr>
        </p:nvSpPr>
        <p:spPr/>
        <p:txBody>
          <a:bodyPr/>
          <a:lstStyle/>
          <a:p>
            <a:fld id="{62D31A35-FDAB-BE41-8264-7FC4C4195615}"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76C6DF5-A216-3949-B00E-317156416CE7}" type="datetimeFigureOut">
              <a:rPr lang="en-US" smtClean="0">
                <a:solidFill>
                  <a:prstClr val="black">
                    <a:tint val="75000"/>
                  </a:prstClr>
                </a:solidFill>
                <a:latin typeface="Calibri"/>
              </a:rPr>
              <a:pPr/>
              <a:t>5/23/13</a:t>
            </a:fld>
            <a:endParaRPr lang="en-US">
              <a:solidFill>
                <a:prstClr val="black">
                  <a:tint val="75000"/>
                </a:prstClr>
              </a:solidFill>
              <a:latin typeface="Calibri"/>
            </a:endParaRPr>
          </a:p>
        </p:txBody>
      </p:sp>
      <p:sp>
        <p:nvSpPr>
          <p:cNvPr id="3" name="Footer Placeholder 2"/>
          <p:cNvSpPr>
            <a:spLocks noGrp="1"/>
          </p:cNvSpPr>
          <p:nvPr>
            <p:ph type="ftr" sz="quarter" idx="11"/>
          </p:nvPr>
        </p:nvSpPr>
        <p:spPr/>
        <p:txBody>
          <a:bodyPr/>
          <a:lstStyle/>
          <a:p>
            <a:endParaRPr lang="en-US">
              <a:solidFill>
                <a:prstClr val="black">
                  <a:tint val="75000"/>
                </a:prstClr>
              </a:solidFill>
              <a:latin typeface="Calibri"/>
            </a:endParaRPr>
          </a:p>
        </p:txBody>
      </p:sp>
      <p:sp>
        <p:nvSpPr>
          <p:cNvPr id="4" name="Slide Number Placeholder 3"/>
          <p:cNvSpPr>
            <a:spLocks noGrp="1"/>
          </p:cNvSpPr>
          <p:nvPr>
            <p:ph type="sldNum" sz="quarter" idx="12"/>
          </p:nvPr>
        </p:nvSpPr>
        <p:spPr/>
        <p:txBody>
          <a:bodyPr/>
          <a:lstStyle/>
          <a:p>
            <a:fld id="{62D31A35-FDAB-BE41-8264-7FC4C4195615}"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76C6DF5-A216-3949-B00E-317156416CE7}" type="datetimeFigureOut">
              <a:rPr lang="en-US" smtClean="0">
                <a:solidFill>
                  <a:prstClr val="black">
                    <a:tint val="75000"/>
                  </a:prstClr>
                </a:solidFill>
                <a:latin typeface="Calibri"/>
              </a:rPr>
              <a:pPr/>
              <a:t>5/23/13</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62D31A35-FDAB-BE41-8264-7FC4C4195615}"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76C6DF5-A216-3949-B00E-317156416CE7}" type="datetimeFigureOut">
              <a:rPr lang="en-US" smtClean="0">
                <a:solidFill>
                  <a:prstClr val="black">
                    <a:tint val="75000"/>
                  </a:prstClr>
                </a:solidFill>
                <a:latin typeface="Calibri"/>
              </a:rPr>
              <a:pPr/>
              <a:t>5/23/13</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62D31A35-FDAB-BE41-8264-7FC4C4195615}"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76C6DF5-A216-3949-B00E-317156416CE7}" type="datetimeFigureOut">
              <a:rPr lang="en-US" smtClean="0">
                <a:solidFill>
                  <a:prstClr val="black">
                    <a:tint val="75000"/>
                  </a:prstClr>
                </a:solidFill>
                <a:latin typeface="Calibri"/>
              </a:rPr>
              <a:pPr/>
              <a:t>5/23/13</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62D31A35-FDAB-BE41-8264-7FC4C4195615}"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76C6DF5-A216-3949-B00E-317156416CE7}" type="datetimeFigureOut">
              <a:rPr lang="en-US" smtClean="0">
                <a:solidFill>
                  <a:prstClr val="black">
                    <a:tint val="75000"/>
                  </a:prstClr>
                </a:solidFill>
                <a:latin typeface="Calibri"/>
              </a:rPr>
              <a:pPr/>
              <a:t>5/23/13</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62D31A35-FDAB-BE41-8264-7FC4C4195615}"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76C6DF5-A216-3949-B00E-317156416CE7}" type="datetimeFigureOut">
              <a:rPr lang="en-US" smtClean="0">
                <a:solidFill>
                  <a:prstClr val="black">
                    <a:tint val="75000"/>
                  </a:prstClr>
                </a:solidFill>
                <a:latin typeface="Calibri"/>
              </a:rPr>
              <a:pPr/>
              <a:t>5/23/13</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62D31A35-FDAB-BE41-8264-7FC4C4195615}"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65E0918-8E3C-4E4B-BE6C-84E5E003C3E9}" type="datetimeFigureOut">
              <a:rPr lang="en-US" smtClean="0"/>
              <a:pPr/>
              <a:t>5/23/13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186DBE0-FAA0-6F48-B791-C6CABBE99742}" type="slidenum">
              <a:rPr lang="en-US" smtClean="0"/>
              <a:pPr/>
              <a:t>‹#›</a:t>
            </a:fld>
            <a:endParaRPr lang="en-US"/>
          </a:p>
        </p:txBody>
      </p:sp>
    </p:spTree>
  </p:cSld>
  <p:clrMapOvr>
    <a:masterClrMapping/>
  </p:clrMapOvr>
  <p:transition xmlns:p14="http://schemas.microsoft.com/office/powerpoint/2010/main" spd="med">
    <p:fade thruBlk="1"/>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76C6DF5-A216-3949-B00E-317156416CE7}" type="datetimeFigureOut">
              <a:rPr lang="en-US" smtClean="0">
                <a:solidFill>
                  <a:prstClr val="black">
                    <a:tint val="75000"/>
                  </a:prstClr>
                </a:solidFill>
                <a:latin typeface="Calibri"/>
              </a:rPr>
              <a:pPr/>
              <a:t>5/23/13</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62D31A35-FDAB-BE41-8264-7FC4C4195615}"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76C6DF5-A216-3949-B00E-317156416CE7}" type="datetimeFigureOut">
              <a:rPr lang="en-US" smtClean="0">
                <a:solidFill>
                  <a:prstClr val="black">
                    <a:tint val="75000"/>
                  </a:prstClr>
                </a:solidFill>
                <a:latin typeface="Calibri"/>
              </a:rPr>
              <a:pPr/>
              <a:t>5/23/13</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62D31A35-FDAB-BE41-8264-7FC4C4195615}"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76C6DF5-A216-3949-B00E-317156416CE7}" type="datetimeFigureOut">
              <a:rPr lang="en-US" smtClean="0">
                <a:solidFill>
                  <a:prstClr val="black">
                    <a:tint val="75000"/>
                  </a:prstClr>
                </a:solidFill>
                <a:latin typeface="Calibri"/>
              </a:rPr>
              <a:pPr/>
              <a:t>5/23/13</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62D31A35-FDAB-BE41-8264-7FC4C4195615}"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76C6DF5-A216-3949-B00E-317156416CE7}" type="datetimeFigureOut">
              <a:rPr lang="en-US" smtClean="0">
                <a:solidFill>
                  <a:prstClr val="black">
                    <a:tint val="75000"/>
                  </a:prstClr>
                </a:solidFill>
                <a:latin typeface="Calibri"/>
              </a:rPr>
              <a:pPr/>
              <a:t>5/23/13</a:t>
            </a:fld>
            <a:endParaRPr lang="en-US">
              <a:solidFill>
                <a:prstClr val="black">
                  <a:tint val="75000"/>
                </a:prstClr>
              </a:solidFill>
              <a:latin typeface="Calibri"/>
            </a:endParaRPr>
          </a:p>
        </p:txBody>
      </p:sp>
      <p:sp>
        <p:nvSpPr>
          <p:cNvPr id="8" name="Footer Placeholder 7"/>
          <p:cNvSpPr>
            <a:spLocks noGrp="1"/>
          </p:cNvSpPr>
          <p:nvPr>
            <p:ph type="ftr" sz="quarter" idx="11"/>
          </p:nvPr>
        </p:nvSpPr>
        <p:spPr/>
        <p:txBody>
          <a:bodyPr/>
          <a:lstStyle/>
          <a:p>
            <a:endParaRPr lang="en-US">
              <a:solidFill>
                <a:prstClr val="black">
                  <a:tint val="75000"/>
                </a:prstClr>
              </a:solidFill>
              <a:latin typeface="Calibri"/>
            </a:endParaRPr>
          </a:p>
        </p:txBody>
      </p:sp>
      <p:sp>
        <p:nvSpPr>
          <p:cNvPr id="9" name="Slide Number Placeholder 8"/>
          <p:cNvSpPr>
            <a:spLocks noGrp="1"/>
          </p:cNvSpPr>
          <p:nvPr>
            <p:ph type="sldNum" sz="quarter" idx="12"/>
          </p:nvPr>
        </p:nvSpPr>
        <p:spPr/>
        <p:txBody>
          <a:bodyPr/>
          <a:lstStyle/>
          <a:p>
            <a:fld id="{62D31A35-FDAB-BE41-8264-7FC4C4195615}"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76C6DF5-A216-3949-B00E-317156416CE7}" type="datetimeFigureOut">
              <a:rPr lang="en-US" smtClean="0">
                <a:solidFill>
                  <a:prstClr val="black">
                    <a:tint val="75000"/>
                  </a:prstClr>
                </a:solidFill>
                <a:latin typeface="Calibri"/>
              </a:rPr>
              <a:pPr/>
              <a:t>5/23/13</a:t>
            </a:fld>
            <a:endParaRPr lang="en-US">
              <a:solidFill>
                <a:prstClr val="black">
                  <a:tint val="75000"/>
                </a:prstClr>
              </a:solidFill>
              <a:latin typeface="Calibri"/>
            </a:endParaRPr>
          </a:p>
        </p:txBody>
      </p:sp>
      <p:sp>
        <p:nvSpPr>
          <p:cNvPr id="4" name="Footer Placeholder 3"/>
          <p:cNvSpPr>
            <a:spLocks noGrp="1"/>
          </p:cNvSpPr>
          <p:nvPr>
            <p:ph type="ftr" sz="quarter" idx="11"/>
          </p:nvPr>
        </p:nvSpPr>
        <p:spPr/>
        <p:txBody>
          <a:bodyPr/>
          <a:lstStyle/>
          <a:p>
            <a:endParaRPr lang="en-US">
              <a:solidFill>
                <a:prstClr val="black">
                  <a:tint val="75000"/>
                </a:prstClr>
              </a:solidFill>
              <a:latin typeface="Calibri"/>
            </a:endParaRPr>
          </a:p>
        </p:txBody>
      </p:sp>
      <p:sp>
        <p:nvSpPr>
          <p:cNvPr id="5" name="Slide Number Placeholder 4"/>
          <p:cNvSpPr>
            <a:spLocks noGrp="1"/>
          </p:cNvSpPr>
          <p:nvPr>
            <p:ph type="sldNum" sz="quarter" idx="12"/>
          </p:nvPr>
        </p:nvSpPr>
        <p:spPr/>
        <p:txBody>
          <a:bodyPr/>
          <a:lstStyle/>
          <a:p>
            <a:fld id="{62D31A35-FDAB-BE41-8264-7FC4C4195615}"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76C6DF5-A216-3949-B00E-317156416CE7}" type="datetimeFigureOut">
              <a:rPr lang="en-US" smtClean="0">
                <a:solidFill>
                  <a:prstClr val="black">
                    <a:tint val="75000"/>
                  </a:prstClr>
                </a:solidFill>
                <a:latin typeface="Calibri"/>
              </a:rPr>
              <a:pPr/>
              <a:t>5/23/13</a:t>
            </a:fld>
            <a:endParaRPr lang="en-US">
              <a:solidFill>
                <a:prstClr val="black">
                  <a:tint val="75000"/>
                </a:prstClr>
              </a:solidFill>
              <a:latin typeface="Calibri"/>
            </a:endParaRPr>
          </a:p>
        </p:txBody>
      </p:sp>
      <p:sp>
        <p:nvSpPr>
          <p:cNvPr id="3" name="Footer Placeholder 2"/>
          <p:cNvSpPr>
            <a:spLocks noGrp="1"/>
          </p:cNvSpPr>
          <p:nvPr>
            <p:ph type="ftr" sz="quarter" idx="11"/>
          </p:nvPr>
        </p:nvSpPr>
        <p:spPr/>
        <p:txBody>
          <a:bodyPr/>
          <a:lstStyle/>
          <a:p>
            <a:endParaRPr lang="en-US">
              <a:solidFill>
                <a:prstClr val="black">
                  <a:tint val="75000"/>
                </a:prstClr>
              </a:solidFill>
              <a:latin typeface="Calibri"/>
            </a:endParaRPr>
          </a:p>
        </p:txBody>
      </p:sp>
      <p:sp>
        <p:nvSpPr>
          <p:cNvPr id="4" name="Slide Number Placeholder 3"/>
          <p:cNvSpPr>
            <a:spLocks noGrp="1"/>
          </p:cNvSpPr>
          <p:nvPr>
            <p:ph type="sldNum" sz="quarter" idx="12"/>
          </p:nvPr>
        </p:nvSpPr>
        <p:spPr/>
        <p:txBody>
          <a:bodyPr/>
          <a:lstStyle/>
          <a:p>
            <a:fld id="{62D31A35-FDAB-BE41-8264-7FC4C4195615}"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76C6DF5-A216-3949-B00E-317156416CE7}" type="datetimeFigureOut">
              <a:rPr lang="en-US" smtClean="0">
                <a:solidFill>
                  <a:prstClr val="black">
                    <a:tint val="75000"/>
                  </a:prstClr>
                </a:solidFill>
                <a:latin typeface="Calibri"/>
              </a:rPr>
              <a:pPr/>
              <a:t>5/23/13</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62D31A35-FDAB-BE41-8264-7FC4C4195615}"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76C6DF5-A216-3949-B00E-317156416CE7}" type="datetimeFigureOut">
              <a:rPr lang="en-US" smtClean="0">
                <a:solidFill>
                  <a:prstClr val="black">
                    <a:tint val="75000"/>
                  </a:prstClr>
                </a:solidFill>
                <a:latin typeface="Calibri"/>
              </a:rPr>
              <a:pPr/>
              <a:t>5/23/13</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62D31A35-FDAB-BE41-8264-7FC4C4195615}"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76C6DF5-A216-3949-B00E-317156416CE7}" type="datetimeFigureOut">
              <a:rPr lang="en-US" smtClean="0">
                <a:solidFill>
                  <a:prstClr val="black">
                    <a:tint val="75000"/>
                  </a:prstClr>
                </a:solidFill>
                <a:latin typeface="Calibri"/>
              </a:rPr>
              <a:pPr/>
              <a:t>5/23/13</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62D31A35-FDAB-BE41-8264-7FC4C4195615}"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76C6DF5-A216-3949-B00E-317156416CE7}" type="datetimeFigureOut">
              <a:rPr lang="en-US" smtClean="0">
                <a:solidFill>
                  <a:prstClr val="black">
                    <a:tint val="75000"/>
                  </a:prstClr>
                </a:solidFill>
                <a:latin typeface="Calibri"/>
              </a:rPr>
              <a:pPr/>
              <a:t>5/23/13</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62D31A35-FDAB-BE41-8264-7FC4C4195615}"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2" Type="http://schemas.openxmlformats.org/officeDocument/2006/relationships/theme" Target="../theme/theme3.xml"/><Relationship Id="rId13" Type="http://schemas.openxmlformats.org/officeDocument/2006/relationships/image" Target="../media/image1.jpeg"/><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44.xml"/><Relationship Id="rId12" Type="http://schemas.openxmlformats.org/officeDocument/2006/relationships/theme" Target="../theme/theme4.xml"/><Relationship Id="rId13" Type="http://schemas.openxmlformats.org/officeDocument/2006/relationships/image" Target="../media/image1.jpeg"/><Relationship Id="rId1" Type="http://schemas.openxmlformats.org/officeDocument/2006/relationships/slideLayout" Target="../slideLayouts/slideLayout34.xml"/><Relationship Id="rId2" Type="http://schemas.openxmlformats.org/officeDocument/2006/relationships/slideLayout" Target="../slideLayouts/slideLayout35.xml"/><Relationship Id="rId3" Type="http://schemas.openxmlformats.org/officeDocument/2006/relationships/slideLayout" Target="../slideLayouts/slideLayout36.xml"/><Relationship Id="rId4" Type="http://schemas.openxmlformats.org/officeDocument/2006/relationships/slideLayout" Target="../slideLayouts/slideLayout37.xml"/><Relationship Id="rId5" Type="http://schemas.openxmlformats.org/officeDocument/2006/relationships/slideLayout" Target="../slideLayouts/slideLayout38.xml"/><Relationship Id="rId6" Type="http://schemas.openxmlformats.org/officeDocument/2006/relationships/slideLayout" Target="../slideLayouts/slideLayout39.xml"/><Relationship Id="rId7" Type="http://schemas.openxmlformats.org/officeDocument/2006/relationships/slideLayout" Target="../slideLayouts/slideLayout40.xml"/><Relationship Id="rId8" Type="http://schemas.openxmlformats.org/officeDocument/2006/relationships/slideLayout" Target="../slideLayouts/slideLayout41.xml"/><Relationship Id="rId9" Type="http://schemas.openxmlformats.org/officeDocument/2006/relationships/slideLayout" Target="../slideLayouts/slideLayout42.xml"/><Relationship Id="rId10"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11" Type="http://schemas.openxmlformats.org/officeDocument/2006/relationships/slideLayout" Target="../slideLayouts/slideLayout55.xml"/><Relationship Id="rId12" Type="http://schemas.openxmlformats.org/officeDocument/2006/relationships/theme" Target="../theme/theme5.xml"/><Relationship Id="rId1" Type="http://schemas.openxmlformats.org/officeDocument/2006/relationships/slideLayout" Target="../slideLayouts/slideLayout45.xml"/><Relationship Id="rId2" Type="http://schemas.openxmlformats.org/officeDocument/2006/relationships/slideLayout" Target="../slideLayouts/slideLayout46.xml"/><Relationship Id="rId3" Type="http://schemas.openxmlformats.org/officeDocument/2006/relationships/slideLayout" Target="../slideLayouts/slideLayout47.xml"/><Relationship Id="rId4" Type="http://schemas.openxmlformats.org/officeDocument/2006/relationships/slideLayout" Target="../slideLayouts/slideLayout48.xml"/><Relationship Id="rId5" Type="http://schemas.openxmlformats.org/officeDocument/2006/relationships/slideLayout" Target="../slideLayouts/slideLayout49.xml"/><Relationship Id="rId6" Type="http://schemas.openxmlformats.org/officeDocument/2006/relationships/slideLayout" Target="../slideLayouts/slideLayout50.xml"/><Relationship Id="rId7" Type="http://schemas.openxmlformats.org/officeDocument/2006/relationships/slideLayout" Target="../slideLayouts/slideLayout51.xml"/><Relationship Id="rId8" Type="http://schemas.openxmlformats.org/officeDocument/2006/relationships/slideLayout" Target="../slideLayouts/slideLayout52.xml"/><Relationship Id="rId9" Type="http://schemas.openxmlformats.org/officeDocument/2006/relationships/slideLayout" Target="../slideLayouts/slideLayout53.xml"/><Relationship Id="rId10" Type="http://schemas.openxmlformats.org/officeDocument/2006/relationships/slideLayout" Target="../slideLayouts/slideLayout54.xml"/></Relationships>
</file>

<file path=ppt/slideMasters/_rels/slideMaster6.xml.rels><?xml version="1.0" encoding="UTF-8" standalone="yes"?>
<Relationships xmlns="http://schemas.openxmlformats.org/package/2006/relationships"><Relationship Id="rId11" Type="http://schemas.openxmlformats.org/officeDocument/2006/relationships/slideLayout" Target="../slideLayouts/slideLayout66.xml"/><Relationship Id="rId12" Type="http://schemas.openxmlformats.org/officeDocument/2006/relationships/theme" Target="../theme/theme6.xml"/><Relationship Id="rId13" Type="http://schemas.openxmlformats.org/officeDocument/2006/relationships/image" Target="../media/image1.jpeg"/><Relationship Id="rId1" Type="http://schemas.openxmlformats.org/officeDocument/2006/relationships/slideLayout" Target="../slideLayouts/slideLayout56.xml"/><Relationship Id="rId2" Type="http://schemas.openxmlformats.org/officeDocument/2006/relationships/slideLayout" Target="../slideLayouts/slideLayout57.xml"/><Relationship Id="rId3" Type="http://schemas.openxmlformats.org/officeDocument/2006/relationships/slideLayout" Target="../slideLayouts/slideLayout58.xml"/><Relationship Id="rId4" Type="http://schemas.openxmlformats.org/officeDocument/2006/relationships/slideLayout" Target="../slideLayouts/slideLayout59.xml"/><Relationship Id="rId5" Type="http://schemas.openxmlformats.org/officeDocument/2006/relationships/slideLayout" Target="../slideLayouts/slideLayout60.xml"/><Relationship Id="rId6" Type="http://schemas.openxmlformats.org/officeDocument/2006/relationships/slideLayout" Target="../slideLayouts/slideLayout61.xml"/><Relationship Id="rId7" Type="http://schemas.openxmlformats.org/officeDocument/2006/relationships/slideLayout" Target="../slideLayouts/slideLayout62.xml"/><Relationship Id="rId8" Type="http://schemas.openxmlformats.org/officeDocument/2006/relationships/slideLayout" Target="../slideLayouts/slideLayout63.xml"/><Relationship Id="rId9" Type="http://schemas.openxmlformats.org/officeDocument/2006/relationships/slideLayout" Target="../slideLayouts/slideLayout64.xml"/><Relationship Id="rId10" Type="http://schemas.openxmlformats.org/officeDocument/2006/relationships/slideLayout" Target="../slideLayouts/slideLayout65.xml"/></Relationships>
</file>

<file path=ppt/slideMasters/_rels/slideMaster7.xml.rels><?xml version="1.0" encoding="UTF-8" standalone="yes"?>
<Relationships xmlns="http://schemas.openxmlformats.org/package/2006/relationships"><Relationship Id="rId11" Type="http://schemas.openxmlformats.org/officeDocument/2006/relationships/slideLayout" Target="../slideLayouts/slideLayout77.xml"/><Relationship Id="rId12" Type="http://schemas.openxmlformats.org/officeDocument/2006/relationships/theme" Target="../theme/theme7.xml"/><Relationship Id="rId13" Type="http://schemas.openxmlformats.org/officeDocument/2006/relationships/image" Target="../media/image1.jpeg"/><Relationship Id="rId1" Type="http://schemas.openxmlformats.org/officeDocument/2006/relationships/slideLayout" Target="../slideLayouts/slideLayout67.xml"/><Relationship Id="rId2" Type="http://schemas.openxmlformats.org/officeDocument/2006/relationships/slideLayout" Target="../slideLayouts/slideLayout68.xml"/><Relationship Id="rId3" Type="http://schemas.openxmlformats.org/officeDocument/2006/relationships/slideLayout" Target="../slideLayouts/slideLayout69.xml"/><Relationship Id="rId4" Type="http://schemas.openxmlformats.org/officeDocument/2006/relationships/slideLayout" Target="../slideLayouts/slideLayout70.xml"/><Relationship Id="rId5" Type="http://schemas.openxmlformats.org/officeDocument/2006/relationships/slideLayout" Target="../slideLayouts/slideLayout71.xml"/><Relationship Id="rId6" Type="http://schemas.openxmlformats.org/officeDocument/2006/relationships/slideLayout" Target="../slideLayouts/slideLayout72.xml"/><Relationship Id="rId7" Type="http://schemas.openxmlformats.org/officeDocument/2006/relationships/slideLayout" Target="../slideLayouts/slideLayout73.xml"/><Relationship Id="rId8" Type="http://schemas.openxmlformats.org/officeDocument/2006/relationships/slideLayout" Target="../slideLayouts/slideLayout74.xml"/><Relationship Id="rId9" Type="http://schemas.openxmlformats.org/officeDocument/2006/relationships/slideLayout" Target="../slideLayouts/slideLayout75.xml"/><Relationship Id="rId10" Type="http://schemas.openxmlformats.org/officeDocument/2006/relationships/slideLayout" Target="../slideLayouts/slideLayout76.xml"/></Relationships>
</file>

<file path=ppt/slideMasters/_rels/slideMaster8.xml.rels><?xml version="1.0" encoding="UTF-8" standalone="yes"?>
<Relationships xmlns="http://schemas.openxmlformats.org/package/2006/relationships"><Relationship Id="rId11" Type="http://schemas.openxmlformats.org/officeDocument/2006/relationships/slideLayout" Target="../slideLayouts/slideLayout88.xml"/><Relationship Id="rId12" Type="http://schemas.openxmlformats.org/officeDocument/2006/relationships/theme" Target="../theme/theme8.xml"/><Relationship Id="rId13" Type="http://schemas.openxmlformats.org/officeDocument/2006/relationships/image" Target="../media/image1.jpeg"/><Relationship Id="rId1" Type="http://schemas.openxmlformats.org/officeDocument/2006/relationships/slideLayout" Target="../slideLayouts/slideLayout78.xml"/><Relationship Id="rId2" Type="http://schemas.openxmlformats.org/officeDocument/2006/relationships/slideLayout" Target="../slideLayouts/slideLayout79.xml"/><Relationship Id="rId3" Type="http://schemas.openxmlformats.org/officeDocument/2006/relationships/slideLayout" Target="../slideLayouts/slideLayout80.xml"/><Relationship Id="rId4" Type="http://schemas.openxmlformats.org/officeDocument/2006/relationships/slideLayout" Target="../slideLayouts/slideLayout81.xml"/><Relationship Id="rId5" Type="http://schemas.openxmlformats.org/officeDocument/2006/relationships/slideLayout" Target="../slideLayouts/slideLayout82.xml"/><Relationship Id="rId6" Type="http://schemas.openxmlformats.org/officeDocument/2006/relationships/slideLayout" Target="../slideLayouts/slideLayout83.xml"/><Relationship Id="rId7" Type="http://schemas.openxmlformats.org/officeDocument/2006/relationships/slideLayout" Target="../slideLayouts/slideLayout84.xml"/><Relationship Id="rId8" Type="http://schemas.openxmlformats.org/officeDocument/2006/relationships/slideLayout" Target="../slideLayouts/slideLayout85.xml"/><Relationship Id="rId9" Type="http://schemas.openxmlformats.org/officeDocument/2006/relationships/slideLayout" Target="../slideLayouts/slideLayout86.xml"/><Relationship Id="rId10" Type="http://schemas.openxmlformats.org/officeDocument/2006/relationships/slideLayout" Target="../slideLayouts/slideLayout87.xml"/></Relationships>
</file>

<file path=ppt/slideMasters/_rels/slideMaster9.xml.rels><?xml version="1.0" encoding="UTF-8" standalone="yes"?>
<Relationships xmlns="http://schemas.openxmlformats.org/package/2006/relationships"><Relationship Id="rId11" Type="http://schemas.openxmlformats.org/officeDocument/2006/relationships/slideLayout" Target="../slideLayouts/slideLayout99.xml"/><Relationship Id="rId12" Type="http://schemas.openxmlformats.org/officeDocument/2006/relationships/theme" Target="../theme/theme9.xml"/><Relationship Id="rId13" Type="http://schemas.openxmlformats.org/officeDocument/2006/relationships/image" Target="../media/image1.jpeg"/><Relationship Id="rId1" Type="http://schemas.openxmlformats.org/officeDocument/2006/relationships/slideLayout" Target="../slideLayouts/slideLayout89.xml"/><Relationship Id="rId2" Type="http://schemas.openxmlformats.org/officeDocument/2006/relationships/slideLayout" Target="../slideLayouts/slideLayout90.xml"/><Relationship Id="rId3" Type="http://schemas.openxmlformats.org/officeDocument/2006/relationships/slideLayout" Target="../slideLayouts/slideLayout91.xml"/><Relationship Id="rId4" Type="http://schemas.openxmlformats.org/officeDocument/2006/relationships/slideLayout" Target="../slideLayouts/slideLayout92.xml"/><Relationship Id="rId5" Type="http://schemas.openxmlformats.org/officeDocument/2006/relationships/slideLayout" Target="../slideLayouts/slideLayout93.xml"/><Relationship Id="rId6" Type="http://schemas.openxmlformats.org/officeDocument/2006/relationships/slideLayout" Target="../slideLayouts/slideLayout94.xml"/><Relationship Id="rId7" Type="http://schemas.openxmlformats.org/officeDocument/2006/relationships/slideLayout" Target="../slideLayouts/slideLayout95.xml"/><Relationship Id="rId8" Type="http://schemas.openxmlformats.org/officeDocument/2006/relationships/slideLayout" Target="../slideLayouts/slideLayout96.xml"/><Relationship Id="rId9" Type="http://schemas.openxmlformats.org/officeDocument/2006/relationships/slideLayout" Target="../slideLayouts/slideLayout97.xml"/><Relationship Id="rId10" Type="http://schemas.openxmlformats.org/officeDocument/2006/relationships/slideLayout" Target="../slideLayouts/slideLayout9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65E0918-8E3C-4E4B-BE6C-84E5E003C3E9}" type="datetimeFigureOut">
              <a:rPr lang="en-US" smtClean="0"/>
              <a:pPr/>
              <a:t>5/23/13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186DBE0-FAA0-6F48-B791-C6CABBE99742}"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xmlns:p14="http://schemas.microsoft.com/office/powerpoint/2010/main" spd="med">
    <p:fade thruBlk="1"/>
  </p:transition>
  <p:timing>
    <p:tnLst>
      <p:par>
        <p:cTn xmlns:p14="http://schemas.microsoft.com/office/powerpoint/2010/main" id="1" dur="indefinite" restart="never" nodeType="tmRoot"/>
      </p:par>
    </p:tnLst>
  </p:timing>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853A578-A1CC-1E43-90D1-A5F4CA0818D0}" type="datetimeFigureOut">
              <a:rPr lang="en-US" smtClean="0"/>
              <a:pPr/>
              <a:t>5/23/13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6441710-3794-7E49-954E-F1C62F2B93E5}"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xmlns:p14="http://schemas.microsoft.com/office/powerpoint/2010/main" spd="med">
    <p:fade thruBlk="1"/>
  </p:transition>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76C6DF5-A216-3949-B00E-317156416CE7}" type="datetimeFigureOut">
              <a:rPr lang="en-US" smtClean="0"/>
              <a:pPr/>
              <a:t>5/23/13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2D31A35-FDAB-BE41-8264-7FC4C4195615}"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ransition xmlns:p14="http://schemas.microsoft.com/office/powerpoint/2010/main" spd="med">
    <p:fade thruBlk="1"/>
  </p:transition>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76C6DF5-A216-3949-B00E-317156416CE7}" type="datetimeFigureOut">
              <a:rPr lang="en-US" smtClean="0"/>
              <a:pPr/>
              <a:t>5/23/13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2D31A35-FDAB-BE41-8264-7FC4C4195615}"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ransition xmlns:p14="http://schemas.microsoft.com/office/powerpoint/2010/main" spd="med">
    <p:fade thruBlk="1"/>
  </p:transition>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807E557-4F02-424E-AE9D-6DA1F492D5E9}" type="datetimeFigureOut">
              <a:rPr lang="en-US" smtClean="0"/>
              <a:pPr/>
              <a:t>5/23/13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10A56C5-206D-4581-987A-6DAEEA35EE5C}" type="slidenum">
              <a:rPr lang="en-US" smtClean="0"/>
              <a:pPr/>
              <a:t>‹#›</a:t>
            </a:fld>
            <a:endParaRPr lang="en-US"/>
          </a:p>
        </p:txBody>
      </p:sp>
    </p:spTree>
    <p:extLst>
      <p:ext uri="{BB962C8B-B14F-4D97-AF65-F5344CB8AC3E}">
        <p14:creationId xmlns:p14="http://schemas.microsoft.com/office/powerpoint/2010/main" val="3710407556"/>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ransition xmlns:p14="http://schemas.microsoft.com/office/powerpoint/2010/main" spd="med">
    <p:fade thruBlk="1"/>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76C6DF5-A216-3949-B00E-317156416CE7}" type="datetimeFigureOut">
              <a:rPr lang="en-US" smtClean="0"/>
              <a:pPr/>
              <a:t>5/23/13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2D31A35-FDAB-BE41-8264-7FC4C4195615}"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ransition xmlns:p14="http://schemas.microsoft.com/office/powerpoint/2010/main" spd="med">
    <p:fade thruBlk="1"/>
  </p:transition>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76C6DF5-A216-3949-B00E-317156416CE7}" type="datetimeFigureOut">
              <a:rPr lang="en-US" smtClean="0">
                <a:solidFill>
                  <a:prstClr val="black">
                    <a:tint val="75000"/>
                  </a:prstClr>
                </a:solidFill>
                <a:latin typeface="Calibri"/>
              </a:rPr>
              <a:pPr/>
              <a:t>5/23/13</a:t>
            </a:fld>
            <a:endParaRPr lang="en-US">
              <a:solidFill>
                <a:prstClr val="black">
                  <a:tint val="75000"/>
                </a:prstClr>
              </a:solidFill>
              <a:latin typeface="Calibri"/>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latin typeface="Calibri"/>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2D31A35-FDAB-BE41-8264-7FC4C4195615}"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76C6DF5-A216-3949-B00E-317156416CE7}" type="datetimeFigureOut">
              <a:rPr lang="en-US" smtClean="0">
                <a:solidFill>
                  <a:prstClr val="black">
                    <a:tint val="75000"/>
                  </a:prstClr>
                </a:solidFill>
                <a:latin typeface="Calibri"/>
              </a:rPr>
              <a:pPr/>
              <a:t>5/23/13</a:t>
            </a:fld>
            <a:endParaRPr lang="en-US">
              <a:solidFill>
                <a:prstClr val="black">
                  <a:tint val="75000"/>
                </a:prstClr>
              </a:solidFill>
              <a:latin typeface="Calibri"/>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latin typeface="Calibri"/>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2D31A35-FDAB-BE41-8264-7FC4C4195615}"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76C6DF5-A216-3949-B00E-317156416CE7}" type="datetimeFigureOut">
              <a:rPr lang="en-US" smtClean="0">
                <a:solidFill>
                  <a:prstClr val="black">
                    <a:tint val="75000"/>
                  </a:prstClr>
                </a:solidFill>
                <a:latin typeface="Calibri"/>
              </a:rPr>
              <a:pPr/>
              <a:t>5/23/13</a:t>
            </a:fld>
            <a:endParaRPr lang="en-US">
              <a:solidFill>
                <a:prstClr val="black">
                  <a:tint val="75000"/>
                </a:prstClr>
              </a:solidFill>
              <a:latin typeface="Calibri"/>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latin typeface="Calibri"/>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2D31A35-FDAB-BE41-8264-7FC4C4195615}"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gif"/><Relationship Id="rId4" Type="http://schemas.openxmlformats.org/officeDocument/2006/relationships/image" Target="../media/image3.png"/><Relationship Id="rId1" Type="http://schemas.openxmlformats.org/officeDocument/2006/relationships/slideLayout" Target="../slideLayouts/slideLayout29.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0.xml"/><Relationship Id="rId3" Type="http://schemas.openxmlformats.org/officeDocument/2006/relationships/image" Target="../media/image23.jpeg"/></Relationships>
</file>

<file path=ppt/slides/_rels/slide11.xml.rels><?xml version="1.0" encoding="UTF-8" standalone="yes"?>
<Relationships xmlns="http://schemas.openxmlformats.org/package/2006/relationships"><Relationship Id="rId3" Type="http://schemas.openxmlformats.org/officeDocument/2006/relationships/image" Target="../media/image24.jpeg"/><Relationship Id="rId4" Type="http://schemas.openxmlformats.org/officeDocument/2006/relationships/image" Target="../media/image25.png"/><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18.jpeg"/><Relationship Id="rId4" Type="http://schemas.openxmlformats.org/officeDocument/2006/relationships/image" Target="../media/image25.png"/><Relationship Id="rId5" Type="http://schemas.openxmlformats.org/officeDocument/2006/relationships/image" Target="../media/image23.jpeg"/><Relationship Id="rId1" Type="http://schemas.openxmlformats.org/officeDocument/2006/relationships/slideLayout" Target="../slideLayouts/slideLayout7.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18.jpeg"/><Relationship Id="rId4" Type="http://schemas.openxmlformats.org/officeDocument/2006/relationships/image" Target="../media/image19.png"/><Relationship Id="rId5" Type="http://schemas.openxmlformats.org/officeDocument/2006/relationships/image" Target="../media/image20.png"/><Relationship Id="rId6" Type="http://schemas.openxmlformats.org/officeDocument/2006/relationships/image" Target="../media/image21.png"/><Relationship Id="rId7" Type="http://schemas.openxmlformats.org/officeDocument/2006/relationships/image" Target="../media/image22.png"/><Relationship Id="rId1" Type="http://schemas.openxmlformats.org/officeDocument/2006/relationships/slideLayout" Target="../slideLayouts/slideLayout51.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4.xml"/><Relationship Id="rId3" Type="http://schemas.openxmlformats.org/officeDocument/2006/relationships/image" Target="../media/image26.jpeg"/></Relationships>
</file>

<file path=ppt/slides/_rels/slide15.xml.rels><?xml version="1.0" encoding="UTF-8" standalone="yes"?>
<Relationships xmlns="http://schemas.openxmlformats.org/package/2006/relationships"><Relationship Id="rId3" Type="http://schemas.openxmlformats.org/officeDocument/2006/relationships/image" Target="../media/image27.png"/><Relationship Id="rId4" Type="http://schemas.openxmlformats.org/officeDocument/2006/relationships/image" Target="../media/image28.png"/><Relationship Id="rId1" Type="http://schemas.openxmlformats.org/officeDocument/2006/relationships/slideLayout" Target="../slideLayouts/slideLayout7.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6.xml"/><Relationship Id="rId3" Type="http://schemas.openxmlformats.org/officeDocument/2006/relationships/image" Target="../media/image29.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7.xml"/><Relationship Id="rId3" Type="http://schemas.openxmlformats.org/officeDocument/2006/relationships/image" Target="../media/image25.png"/></Relationships>
</file>

<file path=ppt/slides/_rels/slide18.xml.rels><?xml version="1.0" encoding="UTF-8" standalone="yes"?>
<Relationships xmlns="http://schemas.openxmlformats.org/package/2006/relationships"><Relationship Id="rId11" Type="http://schemas.openxmlformats.org/officeDocument/2006/relationships/image" Target="../media/image38.jpeg"/><Relationship Id="rId12" Type="http://schemas.openxmlformats.org/officeDocument/2006/relationships/image" Target="../media/image39.jpeg"/><Relationship Id="rId13" Type="http://schemas.openxmlformats.org/officeDocument/2006/relationships/image" Target="../media/image40.png"/><Relationship Id="rId1" Type="http://schemas.openxmlformats.org/officeDocument/2006/relationships/slideLayout" Target="../slideLayouts/slideLayout7.xml"/><Relationship Id="rId2" Type="http://schemas.openxmlformats.org/officeDocument/2006/relationships/notesSlide" Target="../notesSlides/notesSlide18.xml"/><Relationship Id="rId3" Type="http://schemas.openxmlformats.org/officeDocument/2006/relationships/image" Target="../media/image30.png"/><Relationship Id="rId4" Type="http://schemas.openxmlformats.org/officeDocument/2006/relationships/image" Target="../media/image31.jpeg"/><Relationship Id="rId5" Type="http://schemas.openxmlformats.org/officeDocument/2006/relationships/image" Target="../media/image32.jpeg"/><Relationship Id="rId6" Type="http://schemas.openxmlformats.org/officeDocument/2006/relationships/image" Target="../media/image33.png"/><Relationship Id="rId7" Type="http://schemas.openxmlformats.org/officeDocument/2006/relationships/image" Target="../media/image34.png"/><Relationship Id="rId8" Type="http://schemas.openxmlformats.org/officeDocument/2006/relationships/image" Target="../media/image35.png"/><Relationship Id="rId9" Type="http://schemas.openxmlformats.org/officeDocument/2006/relationships/image" Target="../media/image36.png"/><Relationship Id="rId10" Type="http://schemas.openxmlformats.org/officeDocument/2006/relationships/image" Target="../media/image37.png"/></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41.jpeg"/><Relationship Id="rId5" Type="http://schemas.openxmlformats.org/officeDocument/2006/relationships/image" Target="../media/image42.jpeg"/><Relationship Id="rId6" Type="http://schemas.openxmlformats.org/officeDocument/2006/relationships/image" Target="../media/image43.jpeg"/><Relationship Id="rId7" Type="http://schemas.openxmlformats.org/officeDocument/2006/relationships/image" Target="../media/image44.jpeg"/><Relationship Id="rId8" Type="http://schemas.openxmlformats.org/officeDocument/2006/relationships/image" Target="../media/image45.jpeg"/><Relationship Id="rId9" Type="http://schemas.openxmlformats.org/officeDocument/2006/relationships/image" Target="../media/image46.jpeg"/><Relationship Id="rId10" Type="http://schemas.openxmlformats.org/officeDocument/2006/relationships/image" Target="../media/image47.jpeg"/><Relationship Id="rId11" Type="http://schemas.openxmlformats.org/officeDocument/2006/relationships/image" Target="../media/image48.jpeg"/><Relationship Id="rId1" Type="http://schemas.openxmlformats.org/officeDocument/2006/relationships/slideLayout" Target="../slideLayouts/slideLayout29.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4" Type="http://schemas.openxmlformats.org/officeDocument/2006/relationships/image" Target="../media/image5.jpeg"/><Relationship Id="rId5" Type="http://schemas.openxmlformats.org/officeDocument/2006/relationships/image" Target="../media/image6.gif"/><Relationship Id="rId6" Type="http://schemas.openxmlformats.org/officeDocument/2006/relationships/image" Target="../media/image7.gif"/><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49.jpeg"/><Relationship Id="rId4" Type="http://schemas.openxmlformats.org/officeDocument/2006/relationships/image" Target="../media/image50.jpeg"/><Relationship Id="rId5" Type="http://schemas.openxmlformats.org/officeDocument/2006/relationships/image" Target="../media/image51.png"/><Relationship Id="rId6" Type="http://schemas.openxmlformats.org/officeDocument/2006/relationships/image" Target="../media/image52.jpg"/><Relationship Id="rId7" Type="http://schemas.openxmlformats.org/officeDocument/2006/relationships/image" Target="../media/image53.png"/><Relationship Id="rId1" Type="http://schemas.openxmlformats.org/officeDocument/2006/relationships/slideLayout" Target="../slideLayouts/slideLayout7.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3" Type="http://schemas.openxmlformats.org/officeDocument/2006/relationships/image" Target="../media/image11.jpeg"/><Relationship Id="rId4" Type="http://schemas.openxmlformats.org/officeDocument/2006/relationships/image" Target="../media/image13.jpeg"/><Relationship Id="rId5" Type="http://schemas.openxmlformats.org/officeDocument/2006/relationships/image" Target="../media/image14.png"/><Relationship Id="rId1" Type="http://schemas.openxmlformats.org/officeDocument/2006/relationships/slideLayout" Target="../slideLayouts/slideLayout7.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3" Type="http://schemas.openxmlformats.org/officeDocument/2006/relationships/image" Target="../media/image54.jpeg"/><Relationship Id="rId4" Type="http://schemas.openxmlformats.org/officeDocument/2006/relationships/image" Target="../media/image41.jpeg"/><Relationship Id="rId5" Type="http://schemas.openxmlformats.org/officeDocument/2006/relationships/image" Target="../media/image42.jpeg"/><Relationship Id="rId6" Type="http://schemas.openxmlformats.org/officeDocument/2006/relationships/image" Target="../media/image43.jpeg"/><Relationship Id="rId7" Type="http://schemas.openxmlformats.org/officeDocument/2006/relationships/image" Target="../media/image44.jpeg"/><Relationship Id="rId8" Type="http://schemas.openxmlformats.org/officeDocument/2006/relationships/image" Target="../media/image45.jpeg"/><Relationship Id="rId9" Type="http://schemas.openxmlformats.org/officeDocument/2006/relationships/image" Target="../media/image46.jpeg"/><Relationship Id="rId10" Type="http://schemas.openxmlformats.org/officeDocument/2006/relationships/image" Target="../media/image47.jpeg"/><Relationship Id="rId11" Type="http://schemas.openxmlformats.org/officeDocument/2006/relationships/image" Target="../media/image48.jpeg"/><Relationship Id="rId1" Type="http://schemas.openxmlformats.org/officeDocument/2006/relationships/slideLayout" Target="../slideLayouts/slideLayout7.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1" Type="http://schemas.openxmlformats.org/officeDocument/2006/relationships/image" Target="../media/image62.png"/><Relationship Id="rId12" Type="http://schemas.microsoft.com/office/2007/relationships/hdphoto" Target="../media/hdphoto2.wdp"/><Relationship Id="rId13" Type="http://schemas.openxmlformats.org/officeDocument/2006/relationships/image" Target="../media/image63.jpeg"/><Relationship Id="rId14" Type="http://schemas.openxmlformats.org/officeDocument/2006/relationships/image" Target="../media/image64.png"/><Relationship Id="rId1" Type="http://schemas.openxmlformats.org/officeDocument/2006/relationships/slideLayout" Target="../slideLayouts/slideLayout7.xml"/><Relationship Id="rId2" Type="http://schemas.openxmlformats.org/officeDocument/2006/relationships/notesSlide" Target="../notesSlides/notesSlide23.xml"/><Relationship Id="rId3" Type="http://schemas.openxmlformats.org/officeDocument/2006/relationships/image" Target="../media/image55.jpeg"/><Relationship Id="rId4" Type="http://schemas.openxmlformats.org/officeDocument/2006/relationships/image" Target="../media/image56.png"/><Relationship Id="rId5" Type="http://schemas.openxmlformats.org/officeDocument/2006/relationships/image" Target="../media/image57.gif"/><Relationship Id="rId6" Type="http://schemas.openxmlformats.org/officeDocument/2006/relationships/image" Target="../media/image58.jpeg"/><Relationship Id="rId7" Type="http://schemas.openxmlformats.org/officeDocument/2006/relationships/image" Target="../media/image59.png"/><Relationship Id="rId8" Type="http://schemas.openxmlformats.org/officeDocument/2006/relationships/image" Target="../media/image60.png"/><Relationship Id="rId9" Type="http://schemas.openxmlformats.org/officeDocument/2006/relationships/image" Target="../media/image61.png"/><Relationship Id="rId10" Type="http://schemas.microsoft.com/office/2007/relationships/hdphoto" Target="../media/hdphoto1.wdp"/></Relationships>
</file>

<file path=ppt/slides/_rels/slide24.xml.rels><?xml version="1.0" encoding="UTF-8" standalone="yes"?>
<Relationships xmlns="http://schemas.openxmlformats.org/package/2006/relationships"><Relationship Id="rId3" Type="http://schemas.openxmlformats.org/officeDocument/2006/relationships/image" Target="../media/image65.jpeg"/><Relationship Id="rId4" Type="http://schemas.openxmlformats.org/officeDocument/2006/relationships/image" Target="../media/image66.png"/><Relationship Id="rId5" Type="http://schemas.openxmlformats.org/officeDocument/2006/relationships/image" Target="../media/image67.jpeg"/><Relationship Id="rId1" Type="http://schemas.openxmlformats.org/officeDocument/2006/relationships/slideLayout" Target="../slideLayouts/slideLayout29.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3" Type="http://schemas.openxmlformats.org/officeDocument/2006/relationships/image" Target="../media/image68.png"/><Relationship Id="rId4" Type="http://schemas.openxmlformats.org/officeDocument/2006/relationships/image" Target="../media/image69.png"/><Relationship Id="rId5" Type="http://schemas.openxmlformats.org/officeDocument/2006/relationships/image" Target="../media/image70.png"/><Relationship Id="rId6" Type="http://schemas.openxmlformats.org/officeDocument/2006/relationships/image" Target="../media/image71.png"/><Relationship Id="rId1" Type="http://schemas.openxmlformats.org/officeDocument/2006/relationships/slideLayout" Target="../slideLayouts/slideLayout73.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3" Type="http://schemas.openxmlformats.org/officeDocument/2006/relationships/image" Target="../media/image72.png"/><Relationship Id="rId4" Type="http://schemas.openxmlformats.org/officeDocument/2006/relationships/image" Target="../media/image73.png"/><Relationship Id="rId5" Type="http://schemas.openxmlformats.org/officeDocument/2006/relationships/image" Target="../media/image74.png"/><Relationship Id="rId6" Type="http://schemas.openxmlformats.org/officeDocument/2006/relationships/image" Target="../media/image75.png"/><Relationship Id="rId1" Type="http://schemas.openxmlformats.org/officeDocument/2006/relationships/slideLayout" Target="../slideLayouts/slideLayout95.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27.xml"/><Relationship Id="rId3" Type="http://schemas.openxmlformats.org/officeDocument/2006/relationships/image" Target="../media/image76.jpeg"/></Relationships>
</file>

<file path=ppt/slides/_rels/slide28.xml.rels><?xml version="1.0" encoding="UTF-8" standalone="yes"?>
<Relationships xmlns="http://schemas.openxmlformats.org/package/2006/relationships"><Relationship Id="rId11" Type="http://schemas.openxmlformats.org/officeDocument/2006/relationships/image" Target="../media/image66.png"/><Relationship Id="rId12" Type="http://schemas.openxmlformats.org/officeDocument/2006/relationships/image" Target="../media/image71.png"/><Relationship Id="rId13" Type="http://schemas.openxmlformats.org/officeDocument/2006/relationships/image" Target="../media/image68.png"/><Relationship Id="rId14" Type="http://schemas.openxmlformats.org/officeDocument/2006/relationships/image" Target="../media/image83.png"/><Relationship Id="rId15" Type="http://schemas.openxmlformats.org/officeDocument/2006/relationships/image" Target="../media/image70.png"/><Relationship Id="rId1" Type="http://schemas.openxmlformats.org/officeDocument/2006/relationships/slideLayout" Target="../slideLayouts/slideLayout24.xml"/><Relationship Id="rId2" Type="http://schemas.openxmlformats.org/officeDocument/2006/relationships/notesSlide" Target="../notesSlides/notesSlide28.xml"/><Relationship Id="rId3" Type="http://schemas.openxmlformats.org/officeDocument/2006/relationships/image" Target="../media/image52.jpg"/><Relationship Id="rId4" Type="http://schemas.openxmlformats.org/officeDocument/2006/relationships/image" Target="../media/image77.jpeg"/><Relationship Id="rId5" Type="http://schemas.openxmlformats.org/officeDocument/2006/relationships/image" Target="../media/image78.png"/><Relationship Id="rId6" Type="http://schemas.openxmlformats.org/officeDocument/2006/relationships/image" Target="../media/image79.jpeg"/><Relationship Id="rId7" Type="http://schemas.openxmlformats.org/officeDocument/2006/relationships/image" Target="../media/image80.jpeg"/><Relationship Id="rId8" Type="http://schemas.openxmlformats.org/officeDocument/2006/relationships/image" Target="../media/image81.jpeg"/><Relationship Id="rId9" Type="http://schemas.openxmlformats.org/officeDocument/2006/relationships/image" Target="../media/image82.jpeg"/><Relationship Id="rId10" Type="http://schemas.openxmlformats.org/officeDocument/2006/relationships/image" Target="../media/image69.png"/></Relationships>
</file>

<file path=ppt/slides/_rels/slide29.xml.rels><?xml version="1.0" encoding="UTF-8" standalone="yes"?>
<Relationships xmlns="http://schemas.openxmlformats.org/package/2006/relationships"><Relationship Id="rId3" Type="http://schemas.openxmlformats.org/officeDocument/2006/relationships/image" Target="../media/image84.png"/><Relationship Id="rId4" Type="http://schemas.openxmlformats.org/officeDocument/2006/relationships/image" Target="../media/image85.jpg"/><Relationship Id="rId5" Type="http://schemas.openxmlformats.org/officeDocument/2006/relationships/image" Target="../media/image61.png"/><Relationship Id="rId6" Type="http://schemas.microsoft.com/office/2007/relationships/hdphoto" Target="../media/hdphoto1.wdp"/><Relationship Id="rId7" Type="http://schemas.openxmlformats.org/officeDocument/2006/relationships/image" Target="../media/image19.png"/><Relationship Id="rId8" Type="http://schemas.openxmlformats.org/officeDocument/2006/relationships/image" Target="../media/image20.png"/><Relationship Id="rId9" Type="http://schemas.openxmlformats.org/officeDocument/2006/relationships/image" Target="../media/image21.png"/><Relationship Id="rId10" Type="http://schemas.openxmlformats.org/officeDocument/2006/relationships/image" Target="../media/image22.png"/><Relationship Id="rId11" Type="http://schemas.openxmlformats.org/officeDocument/2006/relationships/image" Target="../media/image86.png"/><Relationship Id="rId1" Type="http://schemas.openxmlformats.org/officeDocument/2006/relationships/slideLayout" Target="../slideLayouts/slideLayout29.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 Id="rId3" Type="http://schemas.openxmlformats.org/officeDocument/2006/relationships/image" Target="../media/image8.jpeg"/></Relationships>
</file>

<file path=ppt/slides/_rels/slide30.xml.rels><?xml version="1.0" encoding="UTF-8" standalone="yes"?>
<Relationships xmlns="http://schemas.openxmlformats.org/package/2006/relationships"><Relationship Id="rId11" Type="http://schemas.openxmlformats.org/officeDocument/2006/relationships/image" Target="../media/image70.png"/><Relationship Id="rId12" Type="http://schemas.openxmlformats.org/officeDocument/2006/relationships/image" Target="../media/image71.png"/><Relationship Id="rId13" Type="http://schemas.openxmlformats.org/officeDocument/2006/relationships/image" Target="../media/image69.png"/><Relationship Id="rId1" Type="http://schemas.openxmlformats.org/officeDocument/2006/relationships/slideLayout" Target="../slideLayouts/slideLayout29.xml"/><Relationship Id="rId2" Type="http://schemas.openxmlformats.org/officeDocument/2006/relationships/notesSlide" Target="../notesSlides/notesSlide30.xml"/><Relationship Id="rId3" Type="http://schemas.openxmlformats.org/officeDocument/2006/relationships/image" Target="../media/image21.png"/><Relationship Id="rId4" Type="http://schemas.openxmlformats.org/officeDocument/2006/relationships/image" Target="../media/image22.png"/><Relationship Id="rId5" Type="http://schemas.openxmlformats.org/officeDocument/2006/relationships/image" Target="../media/image87.png"/><Relationship Id="rId6" Type="http://schemas.openxmlformats.org/officeDocument/2006/relationships/image" Target="../media/image88.png"/><Relationship Id="rId7" Type="http://schemas.openxmlformats.org/officeDocument/2006/relationships/image" Target="../media/image61.png"/><Relationship Id="rId8" Type="http://schemas.microsoft.com/office/2007/relationships/hdphoto" Target="../media/hdphoto1.wdp"/><Relationship Id="rId9" Type="http://schemas.openxmlformats.org/officeDocument/2006/relationships/image" Target="../media/image19.png"/><Relationship Id="rId10" Type="http://schemas.openxmlformats.org/officeDocument/2006/relationships/image" Target="../media/image68.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31.xml"/><Relationship Id="rId3" Type="http://schemas.openxmlformats.org/officeDocument/2006/relationships/image" Target="../media/image89.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32.xml"/><Relationship Id="rId3" Type="http://schemas.openxmlformats.org/officeDocument/2006/relationships/image" Target="../media/image89.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3.xml"/><Relationship Id="rId3" Type="http://schemas.openxmlformats.org/officeDocument/2006/relationships/image" Target="../media/image90.jpg"/></Relationships>
</file>

<file path=ppt/slides/_rels/slide34.xml.rels><?xml version="1.0" encoding="UTF-8" standalone="yes"?>
<Relationships xmlns="http://schemas.openxmlformats.org/package/2006/relationships"><Relationship Id="rId3" Type="http://schemas.openxmlformats.org/officeDocument/2006/relationships/image" Target="../media/image91.jpeg"/><Relationship Id="rId4" Type="http://schemas.openxmlformats.org/officeDocument/2006/relationships/image" Target="../media/image92.jpeg"/><Relationship Id="rId1" Type="http://schemas.openxmlformats.org/officeDocument/2006/relationships/slideLayout" Target="../slideLayouts/slideLayout18.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5.xml"/><Relationship Id="rId3" Type="http://schemas.openxmlformats.org/officeDocument/2006/relationships/image" Target="../media/image93.jpe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6.xml"/><Relationship Id="rId3" Type="http://schemas.openxmlformats.org/officeDocument/2006/relationships/image" Target="../media/image94.jpeg"/></Relationships>
</file>

<file path=ppt/slides/_rels/slide37.xml.rels><?xml version="1.0" encoding="UTF-8" standalone="yes"?>
<Relationships xmlns="http://schemas.openxmlformats.org/package/2006/relationships"><Relationship Id="rId3" Type="http://schemas.openxmlformats.org/officeDocument/2006/relationships/image" Target="../media/image15.png"/><Relationship Id="rId4" Type="http://schemas.openxmlformats.org/officeDocument/2006/relationships/image" Target="../media/image95.jpeg"/><Relationship Id="rId5" Type="http://schemas.openxmlformats.org/officeDocument/2006/relationships/image" Target="../media/image96.jpeg"/><Relationship Id="rId6" Type="http://schemas.openxmlformats.org/officeDocument/2006/relationships/image" Target="../media/image97.jpeg"/><Relationship Id="rId7" Type="http://schemas.openxmlformats.org/officeDocument/2006/relationships/image" Target="../media/image98.jpeg"/><Relationship Id="rId8" Type="http://schemas.openxmlformats.org/officeDocument/2006/relationships/image" Target="../media/image99.jpeg"/><Relationship Id="rId9" Type="http://schemas.openxmlformats.org/officeDocument/2006/relationships/image" Target="../media/image100.jpeg"/><Relationship Id="rId10" Type="http://schemas.openxmlformats.org/officeDocument/2006/relationships/image" Target="../media/image3.png"/><Relationship Id="rId1" Type="http://schemas.openxmlformats.org/officeDocument/2006/relationships/slideLayout" Target="../slideLayouts/slideLayout29.xml"/><Relationship Id="rId2" Type="http://schemas.openxmlformats.org/officeDocument/2006/relationships/image" Target="../media/image2.gif"/></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37.xml"/><Relationship Id="rId3" Type="http://schemas.openxmlformats.org/officeDocument/2006/relationships/image" Target="../media/image89.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38.xml"/><Relationship Id="rId3" Type="http://schemas.openxmlformats.org/officeDocument/2006/relationships/image" Target="../media/image89.png"/></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4" Type="http://schemas.openxmlformats.org/officeDocument/2006/relationships/image" Target="../media/image10.jpeg"/><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39.xml"/><Relationship Id="rId3" Type="http://schemas.openxmlformats.org/officeDocument/2006/relationships/image" Target="../media/image89.png"/></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4" Type="http://schemas.openxmlformats.org/officeDocument/2006/relationships/image" Target="../media/image12.png"/><Relationship Id="rId5" Type="http://schemas.openxmlformats.org/officeDocument/2006/relationships/image" Target="../media/image13.jpeg"/><Relationship Id="rId6" Type="http://schemas.openxmlformats.org/officeDocument/2006/relationships/image" Target="../media/image14.png"/><Relationship Id="rId1" Type="http://schemas.openxmlformats.org/officeDocument/2006/relationships/slideLayout" Target="../slideLayouts/slideLayout7.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6.xml"/><Relationship Id="rId3" Type="http://schemas.openxmlformats.org/officeDocument/2006/relationships/image" Target="../media/image1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4" Type="http://schemas.openxmlformats.org/officeDocument/2006/relationships/image" Target="../media/image17.jpeg"/><Relationship Id="rId1" Type="http://schemas.openxmlformats.org/officeDocument/2006/relationships/slideLayout" Target="../slideLayouts/slideLayout7.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18.jpeg"/><Relationship Id="rId4" Type="http://schemas.openxmlformats.org/officeDocument/2006/relationships/image" Target="../media/image19.png"/><Relationship Id="rId5" Type="http://schemas.openxmlformats.org/officeDocument/2006/relationships/image" Target="../media/image20.png"/><Relationship Id="rId6" Type="http://schemas.openxmlformats.org/officeDocument/2006/relationships/image" Target="../media/image21.png"/><Relationship Id="rId7" Type="http://schemas.openxmlformats.org/officeDocument/2006/relationships/image" Target="../media/image22.png"/><Relationship Id="rId1" Type="http://schemas.openxmlformats.org/officeDocument/2006/relationships/slideLayout" Target="../slideLayouts/slideLayout5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 y="235154"/>
            <a:ext cx="9133848" cy="1323439"/>
          </a:xfrm>
          <a:prstGeom prst="rect">
            <a:avLst/>
          </a:prstGeom>
          <a:noFill/>
        </p:spPr>
        <p:txBody>
          <a:bodyPr wrap="square" rtlCol="0">
            <a:spAutoFit/>
          </a:bodyPr>
          <a:lstStyle/>
          <a:p>
            <a:pPr algn="ctr"/>
            <a:r>
              <a:rPr lang="en-US" sz="4000" b="1" dirty="0" smtClean="0">
                <a:latin typeface="IM FELL DW Pica Roman"/>
                <a:cs typeface="IM FELL DW Pica Roman"/>
              </a:rPr>
              <a:t>Designing Alternate Reality Games </a:t>
            </a:r>
          </a:p>
          <a:p>
            <a:pPr algn="ctr"/>
            <a:r>
              <a:rPr lang="en-US" sz="4000" b="1" dirty="0" smtClean="0">
                <a:latin typeface="IM FELL DW Pica Roman"/>
                <a:cs typeface="IM FELL DW Pica Roman"/>
              </a:rPr>
              <a:t>for Learning</a:t>
            </a:r>
          </a:p>
        </p:txBody>
      </p:sp>
      <p:sp>
        <p:nvSpPr>
          <p:cNvPr id="4" name="TextBox 3"/>
          <p:cNvSpPr txBox="1"/>
          <p:nvPr/>
        </p:nvSpPr>
        <p:spPr>
          <a:xfrm>
            <a:off x="894200" y="5964856"/>
            <a:ext cx="8249800" cy="646331"/>
          </a:xfrm>
          <a:prstGeom prst="rect">
            <a:avLst/>
          </a:prstGeom>
          <a:noFill/>
        </p:spPr>
        <p:txBody>
          <a:bodyPr wrap="square" rtlCol="0">
            <a:spAutoFit/>
          </a:bodyPr>
          <a:lstStyle/>
          <a:p>
            <a:r>
              <a:rPr lang="en-US" b="1" dirty="0" smtClean="0">
                <a:latin typeface="IM FELL DW Pica Roman"/>
                <a:cs typeface="IM FELL DW Pica Roman"/>
              </a:rPr>
              <a:t>										            Elizabeth </a:t>
            </a:r>
            <a:r>
              <a:rPr lang="en-US" b="1" dirty="0" err="1" smtClean="0">
                <a:latin typeface="IM FELL DW Pica Roman"/>
                <a:cs typeface="IM FELL DW Pica Roman"/>
              </a:rPr>
              <a:t>Bonsignore</a:t>
            </a:r>
            <a:endParaRPr lang="en-US" b="1" dirty="0" smtClean="0">
              <a:latin typeface="IM FELL DW Pica Roman"/>
              <a:cs typeface="IM FELL DW Pica Roman"/>
            </a:endParaRPr>
          </a:p>
          <a:p>
            <a:pPr>
              <a:spcAft>
                <a:spcPts val="1200"/>
              </a:spcAft>
            </a:pPr>
            <a:r>
              <a:rPr lang="en-US" b="1" dirty="0" smtClean="0">
                <a:latin typeface="IM FELL DW Pica Roman"/>
                <a:cs typeface="IM FELL DW Pica Roman"/>
              </a:rPr>
              <a:t> Derek Hansen, Kari Kraus, Amanda Visconti, June </a:t>
            </a:r>
            <a:r>
              <a:rPr lang="en-US" b="1" dirty="0" err="1" smtClean="0">
                <a:latin typeface="IM FELL DW Pica Roman"/>
                <a:cs typeface="IM FELL DW Pica Roman"/>
              </a:rPr>
              <a:t>Ahn</a:t>
            </a:r>
            <a:r>
              <a:rPr lang="en-US" b="1" dirty="0" smtClean="0">
                <a:latin typeface="IM FELL DW Pica Roman"/>
                <a:cs typeface="IM FELL DW Pica Roman"/>
              </a:rPr>
              <a:t>, Allison </a:t>
            </a:r>
            <a:r>
              <a:rPr lang="en-US" b="1" dirty="0" err="1" smtClean="0">
                <a:latin typeface="IM FELL DW Pica Roman"/>
                <a:cs typeface="IM FELL DW Pica Roman"/>
              </a:rPr>
              <a:t>Druin</a:t>
            </a:r>
            <a:endParaRPr lang="en-US" b="1" dirty="0" smtClean="0">
              <a:latin typeface="IM FELL DW Pica Roman"/>
              <a:cs typeface="IM FELL DW Pica Roman"/>
            </a:endParaRPr>
          </a:p>
        </p:txBody>
      </p:sp>
      <p:pic>
        <p:nvPicPr>
          <p:cNvPr id="5" name="Picture 4" descr="HCIL_logo_small_no border.gif"/>
          <p:cNvPicPr>
            <a:picLocks noChangeAspect="1"/>
          </p:cNvPicPr>
          <p:nvPr/>
        </p:nvPicPr>
        <p:blipFill>
          <a:blip r:embed="rId3"/>
          <a:stretch>
            <a:fillRect/>
          </a:stretch>
        </p:blipFill>
        <p:spPr>
          <a:xfrm>
            <a:off x="137173" y="5888793"/>
            <a:ext cx="827583" cy="822960"/>
          </a:xfrm>
          <a:prstGeom prst="rect">
            <a:avLst/>
          </a:prstGeom>
        </p:spPr>
      </p:pic>
      <p:pic>
        <p:nvPicPr>
          <p:cNvPr id="11" name="Picture 10" descr=" FinalMissionPUZZLE.png"/>
          <p:cNvPicPr>
            <a:picLocks noChangeAspect="1"/>
          </p:cNvPicPr>
          <p:nvPr/>
        </p:nvPicPr>
        <p:blipFill>
          <a:blip r:embed="rId4"/>
          <a:stretch>
            <a:fillRect/>
          </a:stretch>
        </p:blipFill>
        <p:spPr>
          <a:xfrm>
            <a:off x="2415822" y="1843011"/>
            <a:ext cx="4572000" cy="3415577"/>
          </a:xfrm>
          <a:prstGeom prst="rect">
            <a:avLst/>
          </a:prstGeom>
          <a:effectLst>
            <a:outerShdw blurRad="50800" dist="38100" dir="2700000" algn="tl" rotWithShape="0">
              <a:srgbClr val="000000">
                <a:alpha val="43000"/>
              </a:srgbClr>
            </a:outerShdw>
          </a:effectLst>
        </p:spPr>
      </p:pic>
    </p:spTree>
  </p:cSld>
  <p:clrMapOvr>
    <a:masterClrMapping/>
  </p:clrMapOvr>
  <p:transition xmlns:p14="http://schemas.microsoft.com/office/powerpoint/2010/main" spd="med">
    <p:fade thruBlk="1"/>
  </p:transition>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possibleArcheology.jpg"/>
          <p:cNvPicPr>
            <a:picLocks noChangeAspect="1"/>
          </p:cNvPicPr>
          <p:nvPr/>
        </p:nvPicPr>
        <p:blipFill>
          <a:blip r:embed="rId3"/>
          <a:stretch>
            <a:fillRect/>
          </a:stretch>
        </p:blipFill>
        <p:spPr>
          <a:xfrm>
            <a:off x="139700" y="127000"/>
            <a:ext cx="8900160" cy="6675120"/>
          </a:xfrm>
          <a:prstGeom prst="rect">
            <a:avLst/>
          </a:prstGeom>
          <a:effectLst>
            <a:softEdge rad="63500"/>
          </a:effectLst>
        </p:spPr>
      </p:pic>
      <p:sp>
        <p:nvSpPr>
          <p:cNvPr id="5" name="Title 1"/>
          <p:cNvSpPr txBox="1">
            <a:spLocks/>
          </p:cNvSpPr>
          <p:nvPr/>
        </p:nvSpPr>
        <p:spPr>
          <a:xfrm>
            <a:off x="1594556" y="5956300"/>
            <a:ext cx="5926666" cy="649224"/>
          </a:xfrm>
          <a:prstGeom prst="rect">
            <a:avLst/>
          </a:prstGeom>
          <a:solidFill>
            <a:schemeClr val="bg2">
              <a:lumMod val="90000"/>
              <a:alpha val="50000"/>
            </a:schemeClr>
          </a:solidFill>
          <a:ln>
            <a:noFill/>
          </a:ln>
          <a:effectLst>
            <a:softEdge rad="63500"/>
          </a:effectLst>
        </p:spPr>
        <p:txBody>
          <a:bodyPr vert="horz" lIns="91440" tIns="45720" rIns="91440" bIns="45720" rtlCol="0" anchor="ctr">
            <a:noAutofit/>
          </a:bodyPr>
          <a:lstStyle/>
          <a:p>
            <a:pPr marL="0" marR="0" lvl="0" indent="0" defTabSz="914400" rtl="0" eaLnBrk="1" fontAlgn="auto" latinLnBrk="0" hangingPunct="1">
              <a:lnSpc>
                <a:spcPct val="100000"/>
              </a:lnSpc>
              <a:spcBef>
                <a:spcPct val="0"/>
              </a:spcBef>
              <a:spcAft>
                <a:spcPts val="0"/>
              </a:spcAft>
              <a:buClrTx/>
              <a:buSzTx/>
              <a:buFontTx/>
              <a:buNone/>
              <a:tabLst/>
              <a:defRPr/>
            </a:pPr>
            <a:r>
              <a:rPr lang="en-US" sz="3600" b="1" dirty="0" smtClean="0">
                <a:solidFill>
                  <a:schemeClr val="bg2">
                    <a:lumMod val="10000"/>
                  </a:schemeClr>
                </a:solidFill>
                <a:latin typeface="IM FELL DW Pica Roman"/>
                <a:ea typeface="Ginga&gt;" pitchFamily="2" charset="-128"/>
                <a:cs typeface="IM FELL DW Pica Roman"/>
              </a:rPr>
              <a:t>Storytelling as Archeology</a:t>
            </a:r>
          </a:p>
        </p:txBody>
      </p:sp>
      <p:sp>
        <p:nvSpPr>
          <p:cNvPr id="6" name="TextBox 5"/>
          <p:cNvSpPr txBox="1"/>
          <p:nvPr/>
        </p:nvSpPr>
        <p:spPr>
          <a:xfrm>
            <a:off x="6696223" y="6630924"/>
            <a:ext cx="2533641" cy="276999"/>
          </a:xfrm>
          <a:prstGeom prst="rect">
            <a:avLst/>
          </a:prstGeom>
          <a:noFill/>
        </p:spPr>
        <p:txBody>
          <a:bodyPr wrap="none" rtlCol="0">
            <a:spAutoFit/>
          </a:bodyPr>
          <a:lstStyle/>
          <a:p>
            <a:r>
              <a:rPr lang="en-US" sz="1200" dirty="0" smtClean="0"/>
              <a:t>“Alternate Reality Games.” Wikipedia.</a:t>
            </a:r>
            <a:endParaRPr lang="en-US" sz="1200" dirty="0"/>
          </a:p>
        </p:txBody>
      </p:sp>
      <p:sp>
        <p:nvSpPr>
          <p:cNvPr id="7" name="Title 1"/>
          <p:cNvSpPr txBox="1">
            <a:spLocks/>
          </p:cNvSpPr>
          <p:nvPr/>
        </p:nvSpPr>
        <p:spPr>
          <a:xfrm>
            <a:off x="0" y="189314"/>
            <a:ext cx="9144000" cy="649224"/>
          </a:xfrm>
          <a:prstGeom prst="rect">
            <a:avLst/>
          </a:prstGeom>
          <a:solidFill>
            <a:schemeClr val="bg2">
              <a:lumMod val="90000"/>
              <a:alpha val="50000"/>
            </a:schemeClr>
          </a:solidFill>
          <a:effectLst>
            <a:softEdge rad="50800"/>
          </a:effectLst>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4400" b="1" dirty="0" smtClean="0">
                <a:solidFill>
                  <a:schemeClr val="bg2">
                    <a:lumMod val="10000"/>
                  </a:schemeClr>
                </a:solidFill>
                <a:latin typeface="IM FELL DW Pica Italic"/>
                <a:ea typeface="Ginga&gt;" pitchFamily="2" charset="-128"/>
                <a:cs typeface="IM FELL DW Pica Italic"/>
              </a:rPr>
              <a:t>Participatory Narrative</a:t>
            </a:r>
          </a:p>
        </p:txBody>
      </p:sp>
    </p:spTree>
  </p:cSld>
  <p:clrMapOvr>
    <a:masterClrMapping/>
  </p:clrMapOvr>
  <p:transition xmlns:p14="http://schemas.microsoft.com/office/powerpoint/2010/main" spd="med">
    <p:fade thruBlk="1"/>
  </p:transition>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manyAvatars.jpg"/>
          <p:cNvPicPr>
            <a:picLocks noChangeAspect="1"/>
          </p:cNvPicPr>
          <p:nvPr/>
        </p:nvPicPr>
        <p:blipFill>
          <a:blip r:embed="rId3"/>
          <a:stretch>
            <a:fillRect/>
          </a:stretch>
        </p:blipFill>
        <p:spPr>
          <a:xfrm>
            <a:off x="818445" y="88689"/>
            <a:ext cx="7440487" cy="6739128"/>
          </a:xfrm>
          <a:prstGeom prst="rect">
            <a:avLst/>
          </a:prstGeom>
          <a:effectLst>
            <a:softEdge rad="38100"/>
          </a:effectLst>
        </p:spPr>
      </p:pic>
      <p:pic>
        <p:nvPicPr>
          <p:cNvPr id="2" name="Picture 1" descr="bigNeoBitsNoTitle.png"/>
          <p:cNvPicPr>
            <a:picLocks noChangeAspect="1"/>
          </p:cNvPicPr>
          <p:nvPr/>
        </p:nvPicPr>
        <p:blipFill>
          <a:blip r:embed="rId4"/>
          <a:stretch>
            <a:fillRect/>
          </a:stretch>
        </p:blipFill>
        <p:spPr>
          <a:xfrm>
            <a:off x="0" y="0"/>
            <a:ext cx="9144000" cy="6858000"/>
          </a:xfrm>
          <a:prstGeom prst="rect">
            <a:avLst/>
          </a:prstGeom>
        </p:spPr>
      </p:pic>
      <p:sp>
        <p:nvSpPr>
          <p:cNvPr id="10" name="TextBox 9"/>
          <p:cNvSpPr txBox="1"/>
          <p:nvPr/>
        </p:nvSpPr>
        <p:spPr>
          <a:xfrm>
            <a:off x="268111" y="295449"/>
            <a:ext cx="2588099" cy="1200329"/>
          </a:xfrm>
          <a:prstGeom prst="rect">
            <a:avLst/>
          </a:prstGeom>
          <a:noFill/>
        </p:spPr>
        <p:txBody>
          <a:bodyPr wrap="none" rtlCol="0">
            <a:spAutoFit/>
          </a:bodyPr>
          <a:lstStyle/>
          <a:p>
            <a:r>
              <a:rPr lang="en-US" sz="3600" dirty="0" smtClean="0">
                <a:solidFill>
                  <a:schemeClr val="accent3">
                    <a:lumMod val="20000"/>
                    <a:lumOff val="80000"/>
                  </a:schemeClr>
                </a:solidFill>
                <a:latin typeface="IM FELL DW Pica Italic"/>
                <a:cs typeface="IM FELL DW Pica Italic"/>
              </a:rPr>
              <a:t>Blurring</a:t>
            </a:r>
          </a:p>
          <a:p>
            <a:r>
              <a:rPr lang="en-US" sz="3600" dirty="0" smtClean="0">
                <a:solidFill>
                  <a:schemeClr val="accent3">
                    <a:lumMod val="20000"/>
                    <a:lumOff val="80000"/>
                  </a:schemeClr>
                </a:solidFill>
                <a:latin typeface="IM FELL DW Pica Italic"/>
                <a:cs typeface="IM FELL DW Pica Italic"/>
              </a:rPr>
              <a:t>Boundaries</a:t>
            </a:r>
            <a:endParaRPr lang="en-US" sz="3600" dirty="0">
              <a:solidFill>
                <a:schemeClr val="accent3">
                  <a:lumMod val="20000"/>
                  <a:lumOff val="80000"/>
                </a:schemeClr>
              </a:solidFill>
              <a:latin typeface="IM FELL DW Pica Italic"/>
              <a:cs typeface="IM FELL DW Pica Italic"/>
            </a:endParaRPr>
          </a:p>
        </p:txBody>
      </p:sp>
      <p:sp>
        <p:nvSpPr>
          <p:cNvPr id="5" name="Title 1"/>
          <p:cNvSpPr txBox="1">
            <a:spLocks/>
          </p:cNvSpPr>
          <p:nvPr/>
        </p:nvSpPr>
        <p:spPr>
          <a:xfrm>
            <a:off x="0" y="5884221"/>
            <a:ext cx="9144000" cy="903224"/>
          </a:xfrm>
          <a:prstGeom prst="rect">
            <a:avLst/>
          </a:prstGeom>
          <a:solidFill>
            <a:schemeClr val="accent3">
              <a:lumMod val="75000"/>
              <a:alpha val="50000"/>
            </a:schemeClr>
          </a:solidFill>
          <a:effectLst>
            <a:softEdge rad="50800"/>
          </a:effectLst>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5400" b="1" dirty="0" smtClean="0">
                <a:solidFill>
                  <a:schemeClr val="accent3">
                    <a:lumMod val="20000"/>
                    <a:lumOff val="80000"/>
                  </a:schemeClr>
                </a:solidFill>
                <a:latin typeface="IM FELL DW Pica Italic"/>
                <a:ea typeface="Ginga&gt;" pitchFamily="2" charset="-128"/>
                <a:cs typeface="IM FELL DW Pica Italic"/>
              </a:rPr>
              <a:t>Authenticity</a:t>
            </a:r>
          </a:p>
        </p:txBody>
      </p:sp>
    </p:spTree>
  </p:cSld>
  <p:clrMapOvr>
    <a:masterClrMapping/>
  </p:clrMapOvr>
  <p:transition xmlns:p14="http://schemas.microsoft.com/office/powerpoint/2010/main" spd="med">
    <p:fade thruBlk="1"/>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nodeType="afterEffect">
                                  <p:stCondLst>
                                    <p:cond delay="3000"/>
                                  </p:stCondLst>
                                  <p:childTnLst>
                                    <p:animEffect transition="out" filter="fade">
                                      <p:cBhvr>
                                        <p:cTn id="6" dur="3000"/>
                                        <p:tgtEl>
                                          <p:spTgt spid="6"/>
                                        </p:tgtEl>
                                      </p:cBhvr>
                                    </p:animEffect>
                                    <p:set>
                                      <p:cBhvr>
                                        <p:cTn id="7" dur="1" fill="hold">
                                          <p:stCondLst>
                                            <p:cond delay="2999"/>
                                          </p:stCondLst>
                                        </p:cTn>
                                        <p:tgtEl>
                                          <p:spTgt spid="6"/>
                                        </p:tgtEl>
                                        <p:attrNameLst>
                                          <p:attrName>style.visibility</p:attrName>
                                        </p:attrNameLst>
                                      </p:cBhvr>
                                      <p:to>
                                        <p:strVal val="hidden"/>
                                      </p:to>
                                    </p:set>
                                  </p:childTnLst>
                                </p:cTn>
                              </p:par>
                            </p:childTnLst>
                          </p:cTn>
                        </p:par>
                        <p:par>
                          <p:cTn id="8" fill="hold">
                            <p:stCondLst>
                              <p:cond delay="6000"/>
                            </p:stCondLst>
                            <p:childTnLst>
                              <p:par>
                                <p:cTn id="9" presetID="10"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2000"/>
                                        <p:tgtEl>
                                          <p:spTgt spid="10"/>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a:xfrm>
            <a:off x="56445" y="42333"/>
            <a:ext cx="3657600" cy="3231446"/>
            <a:chOff x="197555" y="197555"/>
            <a:chExt cx="3657600" cy="3231446"/>
          </a:xfrm>
        </p:grpSpPr>
        <p:pic>
          <p:nvPicPr>
            <p:cNvPr id="3" name="Picture 2" descr="can_you_see_me_now.jpg"/>
            <p:cNvPicPr>
              <a:picLocks noChangeAspect="1"/>
            </p:cNvPicPr>
            <p:nvPr/>
          </p:nvPicPr>
          <p:blipFill>
            <a:blip r:embed="rId3">
              <a:alphaModFix amt="80000"/>
            </a:blip>
            <a:stretch>
              <a:fillRect/>
            </a:stretch>
          </p:blipFill>
          <p:spPr>
            <a:xfrm>
              <a:off x="197555" y="197555"/>
              <a:ext cx="3657600" cy="2743200"/>
            </a:xfrm>
            <a:prstGeom prst="rect">
              <a:avLst/>
            </a:prstGeom>
            <a:effectLst>
              <a:softEdge rad="50800"/>
            </a:effectLst>
          </p:spPr>
        </p:pic>
        <p:sp>
          <p:nvSpPr>
            <p:cNvPr id="6" name="TextBox 5"/>
            <p:cNvSpPr txBox="1"/>
            <p:nvPr/>
          </p:nvSpPr>
          <p:spPr>
            <a:xfrm>
              <a:off x="197555" y="2905781"/>
              <a:ext cx="3657600" cy="523220"/>
            </a:xfrm>
            <a:prstGeom prst="rect">
              <a:avLst/>
            </a:prstGeom>
            <a:noFill/>
          </p:spPr>
          <p:txBody>
            <a:bodyPr wrap="square" rtlCol="0">
              <a:spAutoFit/>
            </a:bodyPr>
            <a:lstStyle/>
            <a:p>
              <a:r>
                <a:rPr lang="en-US" sz="2800" b="1" dirty="0" smtClean="0">
                  <a:latin typeface="IM FELL DW Pica Roman"/>
                  <a:cs typeface="IM FELL DW Pica Roman"/>
                </a:rPr>
                <a:t>	Pervasive</a:t>
              </a:r>
              <a:endParaRPr lang="en-US" sz="2800" b="1" dirty="0">
                <a:latin typeface="IM FELL DW Pica Roman"/>
                <a:cs typeface="IM FELL DW Pica Roman"/>
              </a:endParaRPr>
            </a:p>
          </p:txBody>
        </p:sp>
      </p:grpSp>
      <p:grpSp>
        <p:nvGrpSpPr>
          <p:cNvPr id="15" name="Group 14"/>
          <p:cNvGrpSpPr/>
          <p:nvPr/>
        </p:nvGrpSpPr>
        <p:grpSpPr>
          <a:xfrm>
            <a:off x="2568224" y="1856449"/>
            <a:ext cx="3657600" cy="3266420"/>
            <a:chOff x="2568224" y="1856449"/>
            <a:chExt cx="3657600" cy="3266420"/>
          </a:xfrm>
        </p:grpSpPr>
        <p:pic>
          <p:nvPicPr>
            <p:cNvPr id="5" name="Picture 4" descr="bigNeoBitsNoTitle.png"/>
            <p:cNvPicPr>
              <a:picLocks noChangeAspect="1"/>
            </p:cNvPicPr>
            <p:nvPr/>
          </p:nvPicPr>
          <p:blipFill>
            <a:blip r:embed="rId4"/>
            <a:stretch>
              <a:fillRect/>
            </a:stretch>
          </p:blipFill>
          <p:spPr>
            <a:xfrm>
              <a:off x="2568224" y="1856449"/>
              <a:ext cx="3657600" cy="2743200"/>
            </a:xfrm>
            <a:prstGeom prst="rect">
              <a:avLst/>
            </a:prstGeom>
            <a:effectLst>
              <a:softEdge rad="50800"/>
            </a:effectLst>
          </p:spPr>
        </p:pic>
        <p:sp>
          <p:nvSpPr>
            <p:cNvPr id="7" name="TextBox 6"/>
            <p:cNvSpPr txBox="1"/>
            <p:nvPr/>
          </p:nvSpPr>
          <p:spPr>
            <a:xfrm>
              <a:off x="2568224" y="4599649"/>
              <a:ext cx="3657600" cy="523220"/>
            </a:xfrm>
            <a:prstGeom prst="rect">
              <a:avLst/>
            </a:prstGeom>
            <a:noFill/>
          </p:spPr>
          <p:txBody>
            <a:bodyPr wrap="square" rtlCol="0">
              <a:spAutoFit/>
            </a:bodyPr>
            <a:lstStyle/>
            <a:p>
              <a:r>
                <a:rPr lang="en-US" sz="2800" b="1" dirty="0" smtClean="0">
                  <a:latin typeface="IM FELL DW Pica Roman"/>
                  <a:cs typeface="IM FELL DW Pica Roman"/>
                </a:rPr>
                <a:t>	Authentic</a:t>
              </a:r>
              <a:endParaRPr lang="en-US" sz="2800" b="1" dirty="0">
                <a:latin typeface="IM FELL DW Pica Roman"/>
                <a:cs typeface="IM FELL DW Pica Roman"/>
              </a:endParaRPr>
            </a:p>
          </p:txBody>
        </p:sp>
      </p:grpSp>
      <p:grpSp>
        <p:nvGrpSpPr>
          <p:cNvPr id="14" name="Group 13"/>
          <p:cNvGrpSpPr/>
          <p:nvPr/>
        </p:nvGrpSpPr>
        <p:grpSpPr>
          <a:xfrm>
            <a:off x="5486400" y="3561516"/>
            <a:ext cx="3657600" cy="3230586"/>
            <a:chOff x="5486400" y="3561516"/>
            <a:chExt cx="3657600" cy="3230586"/>
          </a:xfrm>
        </p:grpSpPr>
        <p:pic>
          <p:nvPicPr>
            <p:cNvPr id="4" name="Picture 3" descr="possibleArcheology.jpg"/>
            <p:cNvPicPr>
              <a:picLocks noChangeAspect="1"/>
            </p:cNvPicPr>
            <p:nvPr/>
          </p:nvPicPr>
          <p:blipFill>
            <a:blip r:embed="rId5"/>
            <a:stretch>
              <a:fillRect/>
            </a:stretch>
          </p:blipFill>
          <p:spPr>
            <a:xfrm>
              <a:off x="5486400" y="3561516"/>
              <a:ext cx="3657600" cy="2743200"/>
            </a:xfrm>
            <a:prstGeom prst="rect">
              <a:avLst/>
            </a:prstGeom>
            <a:effectLst>
              <a:softEdge rad="50800"/>
            </a:effectLst>
          </p:spPr>
        </p:pic>
        <p:sp>
          <p:nvSpPr>
            <p:cNvPr id="8" name="TextBox 7"/>
            <p:cNvSpPr txBox="1"/>
            <p:nvPr/>
          </p:nvSpPr>
          <p:spPr>
            <a:xfrm>
              <a:off x="5486400" y="6268882"/>
              <a:ext cx="3657600" cy="523220"/>
            </a:xfrm>
            <a:prstGeom prst="rect">
              <a:avLst/>
            </a:prstGeom>
            <a:noFill/>
          </p:spPr>
          <p:txBody>
            <a:bodyPr wrap="square" rtlCol="0">
              <a:spAutoFit/>
            </a:bodyPr>
            <a:lstStyle/>
            <a:p>
              <a:r>
                <a:rPr lang="en-US" sz="2800" b="1" dirty="0" smtClean="0">
                  <a:latin typeface="IM FELL DW Pica Roman"/>
                  <a:cs typeface="IM FELL DW Pica Roman"/>
                </a:rPr>
                <a:t>			Story</a:t>
              </a:r>
              <a:endParaRPr lang="en-US" sz="2800" b="1" dirty="0">
                <a:latin typeface="IM FELL DW Pica Roman"/>
                <a:cs typeface="IM FELL DW Pica Roman"/>
              </a:endParaRPr>
            </a:p>
          </p:txBody>
        </p:sp>
      </p:grpSp>
    </p:spTree>
  </p:cSld>
  <p:clrMapOvr>
    <a:masterClrMapping/>
  </p:clrMapOvr>
  <p:transition xmlns:p14="http://schemas.microsoft.com/office/powerpoint/2010/main" spd="med">
    <p:fade thruBlk="1"/>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1000"/>
                                        <p:tgtEl>
                                          <p:spTgt spid="15"/>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an_you_see_me_now.jpg"/>
          <p:cNvPicPr>
            <a:picLocks noChangeAspect="1"/>
          </p:cNvPicPr>
          <p:nvPr/>
        </p:nvPicPr>
        <p:blipFill>
          <a:blip r:embed="rId3">
            <a:alphaModFix amt="40000"/>
          </a:blip>
          <a:stretch>
            <a:fillRect/>
          </a:stretch>
        </p:blipFill>
        <p:spPr>
          <a:xfrm>
            <a:off x="0" y="0"/>
            <a:ext cx="9144000" cy="6858000"/>
          </a:xfrm>
          <a:prstGeom prst="rect">
            <a:avLst/>
          </a:prstGeom>
        </p:spPr>
      </p:pic>
      <p:pic>
        <p:nvPicPr>
          <p:cNvPr id="7" name="Picture 6" descr="chatIcon2.png"/>
          <p:cNvPicPr>
            <a:picLocks noChangeAspect="1"/>
          </p:cNvPicPr>
          <p:nvPr/>
        </p:nvPicPr>
        <p:blipFill>
          <a:blip r:embed="rId4"/>
          <a:stretch>
            <a:fillRect/>
          </a:stretch>
        </p:blipFill>
        <p:spPr>
          <a:xfrm>
            <a:off x="5071534" y="2762391"/>
            <a:ext cx="1749778" cy="1312333"/>
          </a:xfrm>
          <a:prstGeom prst="rect">
            <a:avLst/>
          </a:prstGeom>
        </p:spPr>
      </p:pic>
      <p:sp>
        <p:nvSpPr>
          <p:cNvPr id="8" name="Title 1"/>
          <p:cNvSpPr txBox="1">
            <a:spLocks/>
          </p:cNvSpPr>
          <p:nvPr/>
        </p:nvSpPr>
        <p:spPr>
          <a:xfrm>
            <a:off x="0" y="189314"/>
            <a:ext cx="9144000" cy="649224"/>
          </a:xfrm>
          <a:prstGeom prst="rect">
            <a:avLst/>
          </a:prstGeom>
          <a:solidFill>
            <a:schemeClr val="bg1">
              <a:alpha val="40000"/>
            </a:schemeClr>
          </a:solidFill>
          <a:effectLst>
            <a:softEdge rad="50800"/>
          </a:effectLst>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4400" b="1" dirty="0" smtClean="0">
                <a:solidFill>
                  <a:schemeClr val="bg2">
                    <a:lumMod val="10000"/>
                  </a:schemeClr>
                </a:solidFill>
                <a:latin typeface="IM FELL DW Pica Roman"/>
                <a:ea typeface="Ginga&gt;" pitchFamily="2" charset="-128"/>
                <a:cs typeface="IM FELL DW Pica Roman"/>
              </a:rPr>
              <a:t>Pervasive, Transmedia Interface</a:t>
            </a:r>
          </a:p>
        </p:txBody>
      </p:sp>
      <p:pic>
        <p:nvPicPr>
          <p:cNvPr id="10" name="Picture 9" descr="email.png"/>
          <p:cNvPicPr>
            <a:picLocks noChangeAspect="1"/>
          </p:cNvPicPr>
          <p:nvPr/>
        </p:nvPicPr>
        <p:blipFill>
          <a:blip r:embed="rId5"/>
          <a:stretch>
            <a:fillRect/>
          </a:stretch>
        </p:blipFill>
        <p:spPr>
          <a:xfrm>
            <a:off x="7392670" y="2681111"/>
            <a:ext cx="1298448" cy="1298448"/>
          </a:xfrm>
          <a:prstGeom prst="rect">
            <a:avLst/>
          </a:prstGeom>
        </p:spPr>
      </p:pic>
      <p:pic>
        <p:nvPicPr>
          <p:cNvPr id="13" name="Picture 12" descr="137px-Speaker_Icon_svg.png"/>
          <p:cNvPicPr>
            <a:picLocks noChangeAspect="1"/>
          </p:cNvPicPr>
          <p:nvPr/>
        </p:nvPicPr>
        <p:blipFill>
          <a:blip r:embed="rId6"/>
          <a:stretch>
            <a:fillRect/>
          </a:stretch>
        </p:blipFill>
        <p:spPr>
          <a:xfrm>
            <a:off x="7366000" y="4618566"/>
            <a:ext cx="1420283" cy="1420283"/>
          </a:xfrm>
          <a:prstGeom prst="rect">
            <a:avLst/>
          </a:prstGeom>
        </p:spPr>
      </p:pic>
      <p:pic>
        <p:nvPicPr>
          <p:cNvPr id="14" name="Picture 13" descr="Video_Rec-Black-256.png"/>
          <p:cNvPicPr>
            <a:picLocks noChangeAspect="1"/>
          </p:cNvPicPr>
          <p:nvPr/>
        </p:nvPicPr>
        <p:blipFill>
          <a:blip r:embed="rId7"/>
          <a:stretch>
            <a:fillRect/>
          </a:stretch>
        </p:blipFill>
        <p:spPr>
          <a:xfrm>
            <a:off x="5246512" y="4618566"/>
            <a:ext cx="1399822" cy="1399822"/>
          </a:xfrm>
          <a:prstGeom prst="rect">
            <a:avLst/>
          </a:prstGeom>
        </p:spPr>
      </p:pic>
      <p:sp>
        <p:nvSpPr>
          <p:cNvPr id="15" name="Title 1"/>
          <p:cNvSpPr txBox="1">
            <a:spLocks/>
          </p:cNvSpPr>
          <p:nvPr/>
        </p:nvSpPr>
        <p:spPr>
          <a:xfrm>
            <a:off x="0" y="5968294"/>
            <a:ext cx="9144000" cy="649224"/>
          </a:xfrm>
          <a:prstGeom prst="rect">
            <a:avLst/>
          </a:prstGeom>
          <a:solidFill>
            <a:schemeClr val="bg1">
              <a:alpha val="40000"/>
            </a:schemeClr>
          </a:solidFill>
          <a:effectLst>
            <a:softEdge rad="50800"/>
          </a:effectLst>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4000" b="1" dirty="0" err="1" smtClean="0">
                <a:solidFill>
                  <a:srgbClr val="800000"/>
                </a:solidFill>
                <a:latin typeface="IM FELL DW Pica Roman"/>
                <a:ea typeface="Ginga&gt;" pitchFamily="2" charset="-128"/>
                <a:cs typeface="IM FELL DW Pica Roman"/>
              </a:rPr>
              <a:t>Transmedia</a:t>
            </a:r>
            <a:r>
              <a:rPr lang="en-US" sz="4000" b="1" dirty="0" smtClean="0">
                <a:solidFill>
                  <a:srgbClr val="800000"/>
                </a:solidFill>
                <a:latin typeface="IM FELL DW Pica Roman"/>
                <a:ea typeface="Ginga&gt;" pitchFamily="2" charset="-128"/>
                <a:cs typeface="IM FELL DW Pica Roman"/>
              </a:rPr>
              <a:t> Literacy</a:t>
            </a:r>
          </a:p>
        </p:txBody>
      </p:sp>
      <p:sp>
        <p:nvSpPr>
          <p:cNvPr id="9" name="TextBox 8"/>
          <p:cNvSpPr txBox="1"/>
          <p:nvPr/>
        </p:nvSpPr>
        <p:spPr>
          <a:xfrm>
            <a:off x="4041546" y="6590628"/>
            <a:ext cx="5102454" cy="307777"/>
          </a:xfrm>
          <a:prstGeom prst="rect">
            <a:avLst/>
          </a:prstGeom>
          <a:noFill/>
        </p:spPr>
        <p:txBody>
          <a:bodyPr wrap="none" rtlCol="0">
            <a:spAutoFit/>
          </a:bodyPr>
          <a:lstStyle/>
          <a:p>
            <a:r>
              <a:rPr lang="en-US" sz="1400" dirty="0" smtClean="0"/>
              <a:t>[ Jenkins et al., 2006; Johnson et al., 2011; </a:t>
            </a:r>
            <a:r>
              <a:rPr lang="en-US" sz="1400" dirty="0" err="1" smtClean="0"/>
              <a:t>Bonsignore</a:t>
            </a:r>
            <a:r>
              <a:rPr lang="en-US" sz="1400" dirty="0" smtClean="0"/>
              <a:t> et al., 2013 ]</a:t>
            </a:r>
            <a:endParaRPr lang="en-US" sz="1400" dirty="0"/>
          </a:p>
        </p:txBody>
      </p:sp>
    </p:spTree>
  </p:cSld>
  <p:clrMapOvr>
    <a:masterClrMapping/>
  </p:clrMapOvr>
  <p:transition xmlns:p14="http://schemas.microsoft.com/office/powerpoint/2010/main" spd="med">
    <p:fade thruBlk="1"/>
  </p:transition>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Jigsaw_puzzlingOCP_Cropped.jpg"/>
          <p:cNvPicPr>
            <a:picLocks noChangeAspect="1"/>
          </p:cNvPicPr>
          <p:nvPr/>
        </p:nvPicPr>
        <p:blipFill>
          <a:blip r:embed="rId3"/>
          <a:stretch>
            <a:fillRect/>
          </a:stretch>
        </p:blipFill>
        <p:spPr>
          <a:xfrm>
            <a:off x="16934" y="0"/>
            <a:ext cx="9116056" cy="6857999"/>
          </a:xfrm>
          <a:prstGeom prst="rect">
            <a:avLst/>
          </a:prstGeom>
        </p:spPr>
      </p:pic>
      <p:sp>
        <p:nvSpPr>
          <p:cNvPr id="5" name="Title 1"/>
          <p:cNvSpPr txBox="1">
            <a:spLocks/>
          </p:cNvSpPr>
          <p:nvPr/>
        </p:nvSpPr>
        <p:spPr>
          <a:xfrm>
            <a:off x="0" y="5971032"/>
            <a:ext cx="9144000" cy="649224"/>
          </a:xfrm>
          <a:prstGeom prst="rect">
            <a:avLst/>
          </a:prstGeom>
          <a:solidFill>
            <a:schemeClr val="bg2">
              <a:lumMod val="90000"/>
              <a:alpha val="50000"/>
            </a:schemeClr>
          </a:solidFill>
          <a:effectLst>
            <a:softEdge rad="50800"/>
          </a:effectLst>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4000" b="1" dirty="0" smtClean="0">
                <a:solidFill>
                  <a:srgbClr val="800000"/>
                </a:solidFill>
                <a:latin typeface="IM FELL DW Pica Roman"/>
                <a:ea typeface="Ginga&gt;" pitchFamily="2" charset="-128"/>
                <a:cs typeface="IM FELL DW Pica Roman"/>
              </a:rPr>
              <a:t>Collaborative </a:t>
            </a:r>
            <a:r>
              <a:rPr lang="en-US" sz="4000" b="1" dirty="0" err="1" smtClean="0">
                <a:solidFill>
                  <a:srgbClr val="800000"/>
                </a:solidFill>
                <a:latin typeface="IM FELL DW Pica Roman"/>
                <a:ea typeface="Ginga&gt;" pitchFamily="2" charset="-128"/>
                <a:cs typeface="IM FELL DW Pica Roman"/>
              </a:rPr>
              <a:t>Sensemaking</a:t>
            </a:r>
            <a:endParaRPr lang="en-US" sz="4000" b="1" dirty="0" smtClean="0">
              <a:solidFill>
                <a:srgbClr val="800000"/>
              </a:solidFill>
              <a:latin typeface="IM FELL DW Pica Roman"/>
              <a:ea typeface="Ginga&gt;" pitchFamily="2" charset="-128"/>
              <a:cs typeface="IM FELL DW Pica Roman"/>
            </a:endParaRPr>
          </a:p>
        </p:txBody>
      </p:sp>
      <p:sp>
        <p:nvSpPr>
          <p:cNvPr id="8" name="Title 1"/>
          <p:cNvSpPr txBox="1">
            <a:spLocks/>
          </p:cNvSpPr>
          <p:nvPr/>
        </p:nvSpPr>
        <p:spPr>
          <a:xfrm>
            <a:off x="0" y="189314"/>
            <a:ext cx="9144000" cy="649224"/>
          </a:xfrm>
          <a:prstGeom prst="rect">
            <a:avLst/>
          </a:prstGeom>
          <a:solidFill>
            <a:schemeClr val="bg2">
              <a:lumMod val="90000"/>
              <a:alpha val="50000"/>
            </a:schemeClr>
          </a:solidFill>
          <a:effectLst>
            <a:softEdge rad="50800"/>
          </a:effectLst>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4400" b="1" dirty="0" smtClean="0">
                <a:solidFill>
                  <a:schemeClr val="bg2">
                    <a:lumMod val="10000"/>
                  </a:schemeClr>
                </a:solidFill>
                <a:latin typeface="IM FELL DW Pica Roman"/>
                <a:ea typeface="Ginga&gt;" pitchFamily="2" charset="-128"/>
                <a:cs typeface="IM FELL DW Pica Roman"/>
              </a:rPr>
              <a:t>Pervasive, </a:t>
            </a:r>
            <a:r>
              <a:rPr lang="en-US" sz="4400" b="1" dirty="0" err="1" smtClean="0">
                <a:solidFill>
                  <a:schemeClr val="bg2">
                    <a:lumMod val="10000"/>
                  </a:schemeClr>
                </a:solidFill>
                <a:latin typeface="IM FELL DW Pica Roman"/>
                <a:ea typeface="Ginga&gt;" pitchFamily="2" charset="-128"/>
                <a:cs typeface="IM FELL DW Pica Roman"/>
              </a:rPr>
              <a:t>Transmedia</a:t>
            </a:r>
            <a:r>
              <a:rPr lang="en-US" sz="4400" b="1" dirty="0" smtClean="0">
                <a:solidFill>
                  <a:schemeClr val="bg2">
                    <a:lumMod val="10000"/>
                  </a:schemeClr>
                </a:solidFill>
                <a:latin typeface="IM FELL DW Pica Roman"/>
                <a:ea typeface="Ginga&gt;" pitchFamily="2" charset="-128"/>
                <a:cs typeface="IM FELL DW Pica Roman"/>
              </a:rPr>
              <a:t> Interface</a:t>
            </a:r>
          </a:p>
        </p:txBody>
      </p:sp>
      <p:sp>
        <p:nvSpPr>
          <p:cNvPr id="6" name="TextBox 5"/>
          <p:cNvSpPr txBox="1"/>
          <p:nvPr/>
        </p:nvSpPr>
        <p:spPr>
          <a:xfrm>
            <a:off x="4845873" y="6590628"/>
            <a:ext cx="4282705" cy="307777"/>
          </a:xfrm>
          <a:prstGeom prst="rect">
            <a:avLst/>
          </a:prstGeom>
          <a:noFill/>
        </p:spPr>
        <p:txBody>
          <a:bodyPr wrap="none" rtlCol="0">
            <a:spAutoFit/>
          </a:bodyPr>
          <a:lstStyle/>
          <a:p>
            <a:r>
              <a:rPr lang="en-US" sz="1400" dirty="0" smtClean="0"/>
              <a:t>[ Johnson et al., 2011; </a:t>
            </a:r>
            <a:r>
              <a:rPr lang="en-US" sz="1400" dirty="0" err="1" smtClean="0"/>
              <a:t>McGonigal</a:t>
            </a:r>
            <a:r>
              <a:rPr lang="en-US" sz="1400" dirty="0" smtClean="0"/>
              <a:t>, 2003; </a:t>
            </a:r>
            <a:r>
              <a:rPr lang="en-US" sz="1400" dirty="0" err="1" smtClean="0"/>
              <a:t>Whitton</a:t>
            </a:r>
            <a:r>
              <a:rPr lang="en-US" sz="1400" dirty="0" smtClean="0"/>
              <a:t>, 2005 ]</a:t>
            </a:r>
            <a:endParaRPr lang="en-US" sz="1400" dirty="0"/>
          </a:p>
        </p:txBody>
      </p:sp>
    </p:spTree>
  </p:cSld>
  <p:clrMapOvr>
    <a:masterClrMapping/>
  </p:clrMapOvr>
  <p:transition xmlns:p14="http://schemas.microsoft.com/office/powerpoint/2010/main" spd="med">
    <p:fade thruBlk="1"/>
  </p:transition>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MultimediaParticipatoryNarrative.png"/>
          <p:cNvPicPr>
            <a:picLocks noChangeAspect="1"/>
          </p:cNvPicPr>
          <p:nvPr/>
        </p:nvPicPr>
        <p:blipFill>
          <a:blip r:embed="rId3"/>
          <a:stretch>
            <a:fillRect/>
          </a:stretch>
        </p:blipFill>
        <p:spPr>
          <a:xfrm>
            <a:off x="69649" y="960258"/>
            <a:ext cx="9009188" cy="4888588"/>
          </a:xfrm>
          <a:prstGeom prst="rect">
            <a:avLst/>
          </a:prstGeom>
          <a:effectLst>
            <a:outerShdw blurRad="50800" dist="38100" dir="5400000" algn="tl" rotWithShape="0">
              <a:srgbClr val="000000">
                <a:alpha val="43000"/>
              </a:srgbClr>
            </a:outerShdw>
          </a:effectLst>
        </p:spPr>
      </p:pic>
      <p:sp>
        <p:nvSpPr>
          <p:cNvPr id="4" name="Title 1"/>
          <p:cNvSpPr txBox="1">
            <a:spLocks/>
          </p:cNvSpPr>
          <p:nvPr/>
        </p:nvSpPr>
        <p:spPr>
          <a:xfrm>
            <a:off x="0" y="189314"/>
            <a:ext cx="9144000" cy="649224"/>
          </a:xfrm>
          <a:prstGeom prst="rect">
            <a:avLst/>
          </a:prstGeom>
          <a:noFill/>
          <a:effectLst>
            <a:softEdge rad="50800"/>
          </a:effectLst>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4400" b="1" dirty="0" smtClean="0">
                <a:solidFill>
                  <a:schemeClr val="bg2">
                    <a:lumMod val="10000"/>
                  </a:schemeClr>
                </a:solidFill>
                <a:latin typeface="IM FELL DW Pica Roman"/>
                <a:ea typeface="Ginga&gt;" pitchFamily="2" charset="-128"/>
                <a:cs typeface="IM FELL DW Pica Roman"/>
              </a:rPr>
              <a:t>Participatory Narrative</a:t>
            </a:r>
          </a:p>
        </p:txBody>
      </p:sp>
      <p:sp>
        <p:nvSpPr>
          <p:cNvPr id="5" name="Title 1"/>
          <p:cNvSpPr txBox="1">
            <a:spLocks/>
          </p:cNvSpPr>
          <p:nvPr/>
        </p:nvSpPr>
        <p:spPr>
          <a:xfrm>
            <a:off x="0" y="5971032"/>
            <a:ext cx="9144000" cy="649224"/>
          </a:xfrm>
          <a:prstGeom prst="rect">
            <a:avLst/>
          </a:prstGeom>
          <a:noFill/>
          <a:effectLst>
            <a:softEdge rad="50800"/>
          </a:effectLst>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3600" b="1" dirty="0" smtClean="0">
                <a:solidFill>
                  <a:srgbClr val="800000"/>
                </a:solidFill>
                <a:latin typeface="IM FELL DW Pica Roman"/>
                <a:ea typeface="Ginga&gt;" pitchFamily="2" charset="-128"/>
                <a:cs typeface="IM FELL DW Pica Roman"/>
              </a:rPr>
              <a:t>Personal Agency</a:t>
            </a:r>
          </a:p>
        </p:txBody>
      </p:sp>
      <p:sp>
        <p:nvSpPr>
          <p:cNvPr id="6" name="TextBox 5"/>
          <p:cNvSpPr txBox="1"/>
          <p:nvPr/>
        </p:nvSpPr>
        <p:spPr>
          <a:xfrm>
            <a:off x="4571446" y="6592824"/>
            <a:ext cx="4557533" cy="307777"/>
          </a:xfrm>
          <a:prstGeom prst="rect">
            <a:avLst/>
          </a:prstGeom>
          <a:noFill/>
        </p:spPr>
        <p:txBody>
          <a:bodyPr wrap="none" rtlCol="0">
            <a:spAutoFit/>
          </a:bodyPr>
          <a:lstStyle/>
          <a:p>
            <a:r>
              <a:rPr lang="en-US" sz="1400" dirty="0" smtClean="0"/>
              <a:t>[ </a:t>
            </a:r>
            <a:r>
              <a:rPr lang="en-US" sz="1400" dirty="0" err="1" smtClean="0"/>
              <a:t>Goodlander</a:t>
            </a:r>
            <a:r>
              <a:rPr lang="en-US" sz="1400" dirty="0" smtClean="0"/>
              <a:t>, 2009; </a:t>
            </a:r>
            <a:r>
              <a:rPr lang="en-US" sz="1400" dirty="0" err="1" smtClean="0"/>
              <a:t>McGonigal</a:t>
            </a:r>
            <a:r>
              <a:rPr lang="en-US" sz="1400" dirty="0" smtClean="0"/>
              <a:t>, 2003, 2011; </a:t>
            </a:r>
            <a:r>
              <a:rPr lang="en-US" sz="1400" dirty="0" err="1" smtClean="0"/>
              <a:t>Whitton</a:t>
            </a:r>
            <a:r>
              <a:rPr lang="en-US" sz="1400" dirty="0" smtClean="0"/>
              <a:t>, 2008 ]</a:t>
            </a:r>
            <a:endParaRPr lang="en-US" sz="1400" dirty="0"/>
          </a:p>
        </p:txBody>
      </p:sp>
      <p:pic>
        <p:nvPicPr>
          <p:cNvPr id="2" name="Picture 1" descr="WWO_LOGO_trans.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37300" y="3258046"/>
            <a:ext cx="1975233" cy="2596654"/>
          </a:xfrm>
          <a:prstGeom prst="rect">
            <a:avLst/>
          </a:prstGeom>
        </p:spPr>
      </p:pic>
    </p:spTree>
  </p:cSld>
  <p:clrMapOvr>
    <a:masterClrMapping/>
  </p:clrMapOvr>
  <p:transition xmlns:p14="http://schemas.microsoft.com/office/powerpoint/2010/main" spd="med">
    <p:fade thruBlk="1"/>
  </p:transition>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lassicILBplayerPhoto.jpg"/>
          <p:cNvPicPr>
            <a:picLocks noChangeAspect="1"/>
          </p:cNvPicPr>
          <p:nvPr/>
        </p:nvPicPr>
        <p:blipFill>
          <a:blip r:embed="rId3"/>
          <a:srcRect l="8571"/>
          <a:stretch>
            <a:fillRect/>
          </a:stretch>
        </p:blipFill>
        <p:spPr>
          <a:xfrm>
            <a:off x="-123951" y="14111"/>
            <a:ext cx="9310284" cy="6858000"/>
          </a:xfrm>
          <a:prstGeom prst="rect">
            <a:avLst/>
          </a:prstGeom>
        </p:spPr>
      </p:pic>
      <p:sp>
        <p:nvSpPr>
          <p:cNvPr id="4" name="Title 1"/>
          <p:cNvSpPr txBox="1">
            <a:spLocks/>
          </p:cNvSpPr>
          <p:nvPr/>
        </p:nvSpPr>
        <p:spPr>
          <a:xfrm>
            <a:off x="-123951" y="189314"/>
            <a:ext cx="9267951" cy="649224"/>
          </a:xfrm>
          <a:prstGeom prst="rect">
            <a:avLst/>
          </a:prstGeom>
          <a:solidFill>
            <a:schemeClr val="accent3">
              <a:lumMod val="75000"/>
              <a:alpha val="50000"/>
            </a:schemeClr>
          </a:solidFill>
          <a:effectLst>
            <a:softEdge rad="50800"/>
          </a:effectLst>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4400" b="1" dirty="0" smtClean="0">
                <a:solidFill>
                  <a:srgbClr val="FFFFFF"/>
                </a:solidFill>
                <a:latin typeface="IM FELL DW Pica Italic"/>
                <a:ea typeface="Ginga&gt;" pitchFamily="2" charset="-128"/>
                <a:cs typeface="IM FELL DW Pica Italic"/>
              </a:rPr>
              <a:t>Authenticity</a:t>
            </a:r>
          </a:p>
        </p:txBody>
      </p:sp>
      <p:sp>
        <p:nvSpPr>
          <p:cNvPr id="5" name="Title 1"/>
          <p:cNvSpPr txBox="1">
            <a:spLocks/>
          </p:cNvSpPr>
          <p:nvPr/>
        </p:nvSpPr>
        <p:spPr>
          <a:xfrm>
            <a:off x="0" y="5971032"/>
            <a:ext cx="9144000" cy="649224"/>
          </a:xfrm>
          <a:prstGeom prst="rect">
            <a:avLst/>
          </a:prstGeom>
          <a:solidFill>
            <a:srgbClr val="FFE6E6">
              <a:alpha val="40000"/>
            </a:srgbClr>
          </a:solidFill>
          <a:effectLst>
            <a:softEdge rad="50800"/>
          </a:effectLst>
        </p:spPr>
        <p:txBody>
          <a:bodyPr vert="horz" lIns="91440" tIns="45720" rIns="91440" bIns="45720" rtlCol="0" anchor="ctr">
            <a:noAutofit/>
          </a:bodyPr>
          <a:lstStyle/>
          <a:p>
            <a:pPr lvl="0" algn="ctr" defTabSz="914400">
              <a:spcBef>
                <a:spcPct val="0"/>
              </a:spcBef>
              <a:defRPr/>
            </a:pPr>
            <a:r>
              <a:rPr lang="en-US" sz="4400" b="1" dirty="0" smtClean="0">
                <a:solidFill>
                  <a:srgbClr val="800000"/>
                </a:solidFill>
                <a:latin typeface="IM FELL DW Pica Roman"/>
                <a:ea typeface="Ginga&gt;" pitchFamily="2" charset="-128"/>
                <a:cs typeface="IM FELL DW Pica Roman"/>
              </a:rPr>
              <a:t>We are problem-solvers</a:t>
            </a:r>
          </a:p>
        </p:txBody>
      </p:sp>
      <p:sp>
        <p:nvSpPr>
          <p:cNvPr id="6" name="TextBox 5"/>
          <p:cNvSpPr txBox="1"/>
          <p:nvPr/>
        </p:nvSpPr>
        <p:spPr>
          <a:xfrm>
            <a:off x="4254474" y="6592556"/>
            <a:ext cx="4931859" cy="307777"/>
          </a:xfrm>
          <a:prstGeom prst="rect">
            <a:avLst/>
          </a:prstGeom>
          <a:solidFill>
            <a:schemeClr val="bg1">
              <a:lumMod val="95000"/>
              <a:alpha val="25000"/>
            </a:schemeClr>
          </a:solidFill>
          <a:effectLst>
            <a:softEdge rad="38100"/>
          </a:effectLst>
        </p:spPr>
        <p:txBody>
          <a:bodyPr wrap="none" rtlCol="0">
            <a:spAutoFit/>
          </a:bodyPr>
          <a:lstStyle/>
          <a:p>
            <a:r>
              <a:rPr lang="en-US" sz="1400" dirty="0" smtClean="0"/>
              <a:t>[ Kim et al. 2008; , </a:t>
            </a:r>
            <a:r>
              <a:rPr lang="en-US" sz="1400" dirty="0" err="1" smtClean="0"/>
              <a:t>McGonigal</a:t>
            </a:r>
            <a:r>
              <a:rPr lang="en-US" sz="1400" dirty="0" smtClean="0"/>
              <a:t>, 2003, 2011; Niemeyer et al., 2009 ]</a:t>
            </a:r>
            <a:endParaRPr lang="en-US" sz="1400" dirty="0"/>
          </a:p>
        </p:txBody>
      </p:sp>
    </p:spTree>
  </p:cSld>
  <p:clrMapOvr>
    <a:masterClrMapping/>
  </p:clrMapOvr>
  <p:transition xmlns:p14="http://schemas.microsoft.com/office/powerpoint/2010/main" spd="med">
    <p:fade thruBlk="1"/>
  </p:transition>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igNeoBitsNoTitle.png"/>
          <p:cNvPicPr>
            <a:picLocks noChangeAspect="1"/>
          </p:cNvPicPr>
          <p:nvPr/>
        </p:nvPicPr>
        <p:blipFill>
          <a:blip r:embed="rId3"/>
          <a:stretch>
            <a:fillRect/>
          </a:stretch>
        </p:blipFill>
        <p:spPr>
          <a:xfrm>
            <a:off x="0" y="0"/>
            <a:ext cx="9144000" cy="6858000"/>
          </a:xfrm>
          <a:prstGeom prst="rect">
            <a:avLst/>
          </a:prstGeom>
        </p:spPr>
      </p:pic>
      <p:sp>
        <p:nvSpPr>
          <p:cNvPr id="7" name="TextBox 6"/>
          <p:cNvSpPr txBox="1"/>
          <p:nvPr/>
        </p:nvSpPr>
        <p:spPr>
          <a:xfrm>
            <a:off x="0" y="2035877"/>
            <a:ext cx="1268146" cy="769441"/>
          </a:xfrm>
          <a:prstGeom prst="rect">
            <a:avLst/>
          </a:prstGeom>
          <a:noFill/>
        </p:spPr>
        <p:txBody>
          <a:bodyPr wrap="none" rtlCol="0">
            <a:spAutoFit/>
          </a:bodyPr>
          <a:lstStyle/>
          <a:p>
            <a:r>
              <a:rPr lang="en-US" sz="4400" dirty="0" smtClean="0">
                <a:solidFill>
                  <a:srgbClr val="D7E4BD"/>
                </a:solidFill>
                <a:latin typeface="IM FELL DW Pica Roman"/>
                <a:cs typeface="IM FELL DW Pica Roman"/>
              </a:rPr>
              <a:t>what</a:t>
            </a:r>
            <a:endParaRPr lang="en-US" sz="4400" dirty="0">
              <a:solidFill>
                <a:srgbClr val="D7E4BD"/>
              </a:solidFill>
              <a:latin typeface="IM FELL DW Pica Roman"/>
              <a:cs typeface="IM FELL DW Pica Roman"/>
            </a:endParaRPr>
          </a:p>
        </p:txBody>
      </p:sp>
      <p:sp>
        <p:nvSpPr>
          <p:cNvPr id="8" name="TextBox 7"/>
          <p:cNvSpPr txBox="1"/>
          <p:nvPr/>
        </p:nvSpPr>
        <p:spPr>
          <a:xfrm>
            <a:off x="1269652" y="0"/>
            <a:ext cx="2667016" cy="3785652"/>
          </a:xfrm>
          <a:prstGeom prst="rect">
            <a:avLst/>
          </a:prstGeom>
          <a:noFill/>
        </p:spPr>
        <p:txBody>
          <a:bodyPr wrap="none" rtlCol="0">
            <a:spAutoFit/>
          </a:bodyPr>
          <a:lstStyle/>
          <a:p>
            <a:r>
              <a:rPr lang="en-US" sz="16400" b="1" dirty="0" smtClean="0">
                <a:solidFill>
                  <a:schemeClr val="accent3">
                    <a:lumMod val="40000"/>
                    <a:lumOff val="60000"/>
                  </a:schemeClr>
                </a:solidFill>
                <a:effectLst/>
                <a:latin typeface="IM FELL DW Pica Roman"/>
                <a:cs typeface="IM FELL DW Pica Roman"/>
              </a:rPr>
              <a:t>i</a:t>
            </a:r>
            <a:r>
              <a:rPr lang="en-US" sz="24000" b="1" dirty="0" smtClean="0">
                <a:solidFill>
                  <a:schemeClr val="accent3">
                    <a:lumMod val="40000"/>
                    <a:lumOff val="60000"/>
                  </a:schemeClr>
                </a:solidFill>
                <a:effectLst/>
                <a:latin typeface="IM FELL DW Pica Roman"/>
                <a:cs typeface="IM FELL DW Pica Roman"/>
              </a:rPr>
              <a:t>f</a:t>
            </a:r>
            <a:r>
              <a:rPr lang="en-US" sz="10800" b="1" dirty="0" smtClean="0">
                <a:solidFill>
                  <a:schemeClr val="accent3">
                    <a:lumMod val="40000"/>
                    <a:lumOff val="60000"/>
                  </a:schemeClr>
                </a:solidFill>
                <a:latin typeface="IM FELL DW Pica Italic"/>
                <a:cs typeface="IM FELL DW Pica Italic"/>
              </a:rPr>
              <a:t>…</a:t>
            </a:r>
            <a:endParaRPr lang="en-US" sz="10800" b="1" dirty="0">
              <a:solidFill>
                <a:schemeClr val="accent3">
                  <a:lumMod val="40000"/>
                  <a:lumOff val="60000"/>
                </a:schemeClr>
              </a:solidFill>
              <a:latin typeface="IM FELL DW Pica Italic"/>
              <a:cs typeface="IM FELL DW Pica Italic"/>
            </a:endParaRPr>
          </a:p>
        </p:txBody>
      </p:sp>
      <p:sp>
        <p:nvSpPr>
          <p:cNvPr id="9" name="Title 1"/>
          <p:cNvSpPr txBox="1">
            <a:spLocks/>
          </p:cNvSpPr>
          <p:nvPr/>
        </p:nvSpPr>
        <p:spPr>
          <a:xfrm>
            <a:off x="1852" y="5827832"/>
            <a:ext cx="9144000" cy="649224"/>
          </a:xfrm>
          <a:prstGeom prst="rect">
            <a:avLst/>
          </a:prstGeom>
          <a:noFill/>
          <a:effectLst>
            <a:softEdge rad="50800"/>
          </a:effectLst>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5400" b="1" dirty="0" smtClean="0">
                <a:solidFill>
                  <a:srgbClr val="D7E4BD"/>
                </a:solidFill>
                <a:latin typeface="IM FELL DW Pica Roman"/>
                <a:ea typeface="Ginga&gt;" pitchFamily="2" charset="-128"/>
                <a:cs typeface="IM FELL DW Pica Roman"/>
              </a:rPr>
              <a:t>Critical Thinking</a:t>
            </a:r>
          </a:p>
        </p:txBody>
      </p:sp>
      <p:sp>
        <p:nvSpPr>
          <p:cNvPr id="6" name="TextBox 5"/>
          <p:cNvSpPr txBox="1"/>
          <p:nvPr/>
        </p:nvSpPr>
        <p:spPr>
          <a:xfrm>
            <a:off x="7902744" y="6536112"/>
            <a:ext cx="1250488" cy="307777"/>
          </a:xfrm>
          <a:prstGeom prst="rect">
            <a:avLst/>
          </a:prstGeom>
          <a:noFill/>
        </p:spPr>
        <p:txBody>
          <a:bodyPr wrap="none" rtlCol="0">
            <a:spAutoFit/>
          </a:bodyPr>
          <a:lstStyle/>
          <a:p>
            <a:r>
              <a:rPr lang="en-US" sz="1400" dirty="0" smtClean="0">
                <a:solidFill>
                  <a:schemeClr val="accent3">
                    <a:lumMod val="20000"/>
                    <a:lumOff val="80000"/>
                  </a:schemeClr>
                </a:solidFill>
              </a:rPr>
              <a:t>[ Byrne, 2007 ]</a:t>
            </a:r>
            <a:endParaRPr lang="en-US" sz="1400" dirty="0">
              <a:solidFill>
                <a:schemeClr val="accent3">
                  <a:lumMod val="20000"/>
                  <a:lumOff val="80000"/>
                </a:schemeClr>
              </a:solidFill>
            </a:endParaRPr>
          </a:p>
        </p:txBody>
      </p:sp>
    </p:spTree>
  </p:cSld>
  <p:clrMapOvr>
    <a:masterClrMapping/>
  </p:clrMapOvr>
  <p:transition xmlns:p14="http://schemas.microsoft.com/office/powerpoint/2010/main" spd="med">
    <p:fade thruBlk="1"/>
  </p:transition>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2">
            <a:lumMod val="90000"/>
          </a:schemeClr>
        </a:solidFill>
        <a:effectLst/>
      </p:bgPr>
    </p:bg>
    <p:spTree>
      <p:nvGrpSpPr>
        <p:cNvPr id="1" name=""/>
        <p:cNvGrpSpPr/>
        <p:nvPr/>
      </p:nvGrpSpPr>
      <p:grpSpPr>
        <a:xfrm>
          <a:off x="0" y="0"/>
          <a:ext cx="0" cy="0"/>
          <a:chOff x="0" y="0"/>
          <a:chExt cx="0" cy="0"/>
        </a:xfrm>
      </p:grpSpPr>
      <p:pic>
        <p:nvPicPr>
          <p:cNvPr id="9" name="Picture 8" descr="NiemeyerARGPlay_HighSchoolersSF.png"/>
          <p:cNvPicPr>
            <a:picLocks noChangeAspect="1"/>
          </p:cNvPicPr>
          <p:nvPr/>
        </p:nvPicPr>
        <p:blipFill>
          <a:blip r:embed="rId3"/>
          <a:stretch>
            <a:fillRect/>
          </a:stretch>
        </p:blipFill>
        <p:spPr>
          <a:xfrm rot="21020798">
            <a:off x="5631522" y="2838566"/>
            <a:ext cx="3530769" cy="4572000"/>
          </a:xfrm>
          <a:prstGeom prst="rect">
            <a:avLst/>
          </a:prstGeom>
          <a:ln>
            <a:solidFill>
              <a:schemeClr val="tx1"/>
            </a:solidFill>
          </a:ln>
          <a:effectLst>
            <a:outerShdw blurRad="50800" dist="38100" dir="5400000" algn="tl" rotWithShape="0">
              <a:srgbClr val="000000">
                <a:alpha val="43000"/>
              </a:srgbClr>
            </a:outerShdw>
          </a:effectLst>
        </p:spPr>
      </p:pic>
      <p:pic>
        <p:nvPicPr>
          <p:cNvPr id="2" name="Picture 1" descr="McGonigal_TINAG_CollectiveAction_Page_01.jpg"/>
          <p:cNvPicPr>
            <a:picLocks noChangeAspect="1"/>
          </p:cNvPicPr>
          <p:nvPr/>
        </p:nvPicPr>
        <p:blipFill>
          <a:blip r:embed="rId4"/>
          <a:stretch>
            <a:fillRect/>
          </a:stretch>
        </p:blipFill>
        <p:spPr>
          <a:xfrm rot="20566236">
            <a:off x="146288" y="-276694"/>
            <a:ext cx="3532909" cy="4572000"/>
          </a:xfrm>
          <a:prstGeom prst="rect">
            <a:avLst/>
          </a:prstGeom>
          <a:ln w="3175" cmpd="sng">
            <a:solidFill>
              <a:schemeClr val="tx1"/>
            </a:solidFill>
          </a:ln>
          <a:effectLst>
            <a:outerShdw blurRad="50800" dist="63500" dir="5400000" algn="tl" rotWithShape="0">
              <a:srgbClr val="000000">
                <a:alpha val="50000"/>
              </a:srgbClr>
            </a:outerShdw>
          </a:effectLst>
        </p:spPr>
      </p:pic>
      <p:pic>
        <p:nvPicPr>
          <p:cNvPr id="3" name="Picture 2" descr="TecumsehLiesHere201104UnredactedTypeset_Page_01.jpg"/>
          <p:cNvPicPr>
            <a:picLocks noChangeAspect="1"/>
          </p:cNvPicPr>
          <p:nvPr/>
        </p:nvPicPr>
        <p:blipFill>
          <a:blip r:embed="rId5"/>
          <a:stretch>
            <a:fillRect/>
          </a:stretch>
        </p:blipFill>
        <p:spPr>
          <a:xfrm rot="21191082">
            <a:off x="615412" y="509083"/>
            <a:ext cx="3056331" cy="4572000"/>
          </a:xfrm>
          <a:prstGeom prst="rect">
            <a:avLst/>
          </a:prstGeom>
          <a:ln w="3175">
            <a:solidFill>
              <a:schemeClr val="tx1"/>
            </a:solidFill>
          </a:ln>
          <a:effectLst>
            <a:outerShdw blurRad="50800" dist="63500" dir="5400000" algn="tl" rotWithShape="0">
              <a:srgbClr val="000000">
                <a:alpha val="43000"/>
              </a:srgbClr>
            </a:outerShdw>
          </a:effectLst>
        </p:spPr>
      </p:pic>
      <p:pic>
        <p:nvPicPr>
          <p:cNvPr id="4" name="Picture 3" descr="Battles_LibraryGame.png"/>
          <p:cNvPicPr>
            <a:picLocks noChangeAspect="1"/>
          </p:cNvPicPr>
          <p:nvPr/>
        </p:nvPicPr>
        <p:blipFill>
          <a:blip r:embed="rId6"/>
          <a:stretch>
            <a:fillRect/>
          </a:stretch>
        </p:blipFill>
        <p:spPr>
          <a:xfrm rot="699139">
            <a:off x="6388156" y="276282"/>
            <a:ext cx="3202357" cy="4572000"/>
          </a:xfrm>
          <a:prstGeom prst="rect">
            <a:avLst/>
          </a:prstGeom>
          <a:ln>
            <a:solidFill>
              <a:schemeClr val="tx1"/>
            </a:solidFill>
          </a:ln>
          <a:effectLst>
            <a:outerShdw blurRad="50800" dist="38100" dir="5400000" algn="tl" rotWithShape="0">
              <a:srgbClr val="000000">
                <a:alpha val="43000"/>
              </a:srgbClr>
            </a:outerShdw>
          </a:effectLst>
        </p:spPr>
      </p:pic>
      <p:pic>
        <p:nvPicPr>
          <p:cNvPr id="6" name="Picture 5" descr="ARGsLangLearning2011.png"/>
          <p:cNvPicPr>
            <a:picLocks noChangeAspect="1"/>
          </p:cNvPicPr>
          <p:nvPr/>
        </p:nvPicPr>
        <p:blipFill>
          <a:blip r:embed="rId7"/>
          <a:stretch>
            <a:fillRect/>
          </a:stretch>
        </p:blipFill>
        <p:spPr>
          <a:xfrm rot="1276404">
            <a:off x="2898440" y="123074"/>
            <a:ext cx="3430382" cy="4572000"/>
          </a:xfrm>
          <a:prstGeom prst="rect">
            <a:avLst/>
          </a:prstGeom>
          <a:ln>
            <a:solidFill>
              <a:schemeClr val="tx1"/>
            </a:solidFill>
          </a:ln>
          <a:effectLst>
            <a:outerShdw blurRad="50800" dist="38100" dir="5400000" algn="tl" rotWithShape="0">
              <a:srgbClr val="000000">
                <a:alpha val="43000"/>
              </a:srgbClr>
            </a:outerShdw>
          </a:effectLst>
        </p:spPr>
      </p:pic>
      <p:pic>
        <p:nvPicPr>
          <p:cNvPr id="7" name="Picture 6" descr="Whitton_ARGOSIpaper.png"/>
          <p:cNvPicPr>
            <a:picLocks noChangeAspect="1"/>
          </p:cNvPicPr>
          <p:nvPr/>
        </p:nvPicPr>
        <p:blipFill>
          <a:blip r:embed="rId8"/>
          <a:stretch>
            <a:fillRect/>
          </a:stretch>
        </p:blipFill>
        <p:spPr>
          <a:xfrm rot="20810808">
            <a:off x="26263" y="3313963"/>
            <a:ext cx="3230359" cy="4572000"/>
          </a:xfrm>
          <a:prstGeom prst="rect">
            <a:avLst/>
          </a:prstGeom>
          <a:ln>
            <a:solidFill>
              <a:schemeClr val="tx1"/>
            </a:solidFill>
          </a:ln>
          <a:effectLst>
            <a:outerShdw blurRad="50800" dist="38100" dir="5400000" algn="tl" rotWithShape="0">
              <a:srgbClr val="000000">
                <a:alpha val="43000"/>
              </a:srgbClr>
            </a:outerShdw>
          </a:effectLst>
        </p:spPr>
      </p:pic>
      <p:pic>
        <p:nvPicPr>
          <p:cNvPr id="5" name="Picture 4" descr="IGDA-AlternateRealityGames-Whitepaper-2006.png"/>
          <p:cNvPicPr>
            <a:picLocks noChangeAspect="1"/>
          </p:cNvPicPr>
          <p:nvPr/>
        </p:nvPicPr>
        <p:blipFill>
          <a:blip r:embed="rId9"/>
          <a:stretch>
            <a:fillRect/>
          </a:stretch>
        </p:blipFill>
        <p:spPr>
          <a:xfrm rot="19310721">
            <a:off x="177823" y="1970159"/>
            <a:ext cx="3230359" cy="4572000"/>
          </a:xfrm>
          <a:prstGeom prst="rect">
            <a:avLst/>
          </a:prstGeom>
          <a:ln>
            <a:solidFill>
              <a:schemeClr val="tx1"/>
            </a:solidFill>
          </a:ln>
          <a:effectLst>
            <a:outerShdw blurRad="50800" dist="38100" dir="5400000" algn="tl" rotWithShape="0">
              <a:srgbClr val="000000">
                <a:alpha val="43000"/>
              </a:srgbClr>
            </a:outerShdw>
          </a:effectLst>
        </p:spPr>
      </p:pic>
      <p:pic>
        <p:nvPicPr>
          <p:cNvPr id="10" name="Picture 9" descr="YoungGurzickCHIposter.png"/>
          <p:cNvPicPr>
            <a:picLocks noChangeAspect="1"/>
          </p:cNvPicPr>
          <p:nvPr/>
        </p:nvPicPr>
        <p:blipFill>
          <a:blip r:embed="rId10"/>
          <a:stretch>
            <a:fillRect/>
          </a:stretch>
        </p:blipFill>
        <p:spPr>
          <a:xfrm rot="21223076">
            <a:off x="1477427" y="2286000"/>
            <a:ext cx="3461471" cy="4572000"/>
          </a:xfrm>
          <a:prstGeom prst="rect">
            <a:avLst/>
          </a:prstGeom>
          <a:ln>
            <a:noFill/>
          </a:ln>
          <a:effectLst>
            <a:outerShdw blurRad="50800" dist="38100" dir="5400000" algn="tl" rotWithShape="0">
              <a:srgbClr val="000000">
                <a:alpha val="43000"/>
              </a:srgbClr>
            </a:outerShdw>
          </a:effectLst>
        </p:spPr>
      </p:pic>
      <p:pic>
        <p:nvPicPr>
          <p:cNvPr id="12" name="Picture 11" descr="McGonigal_PinocchioEffectRealLittleGame_Page_01.jpg"/>
          <p:cNvPicPr>
            <a:picLocks noChangeAspect="1"/>
          </p:cNvPicPr>
          <p:nvPr/>
        </p:nvPicPr>
        <p:blipFill>
          <a:blip r:embed="rId11"/>
          <a:stretch>
            <a:fillRect/>
          </a:stretch>
        </p:blipFill>
        <p:spPr>
          <a:xfrm rot="20613721">
            <a:off x="2863845" y="1220235"/>
            <a:ext cx="3231089" cy="4572000"/>
          </a:xfrm>
          <a:prstGeom prst="rect">
            <a:avLst/>
          </a:prstGeom>
          <a:ln>
            <a:solidFill>
              <a:schemeClr val="tx1"/>
            </a:solidFill>
          </a:ln>
          <a:effectLst>
            <a:outerShdw blurRad="50800" dist="38100" dir="5400000" algn="tl" rotWithShape="0">
              <a:srgbClr val="000000">
                <a:alpha val="43000"/>
              </a:srgbClr>
            </a:outerShdw>
          </a:effectLst>
        </p:spPr>
      </p:pic>
      <p:pic>
        <p:nvPicPr>
          <p:cNvPr id="11" name="Picture 10" descr="SecondPerson.jpg"/>
          <p:cNvPicPr>
            <a:picLocks noChangeAspect="1"/>
          </p:cNvPicPr>
          <p:nvPr/>
        </p:nvPicPr>
        <p:blipFill>
          <a:blip r:embed="rId12"/>
          <a:stretch>
            <a:fillRect/>
          </a:stretch>
        </p:blipFill>
        <p:spPr>
          <a:xfrm rot="548759">
            <a:off x="4746828" y="1377680"/>
            <a:ext cx="3657600" cy="3657600"/>
          </a:xfrm>
          <a:prstGeom prst="rect">
            <a:avLst/>
          </a:prstGeom>
          <a:ln w="38100" cmpd="sng">
            <a:solidFill>
              <a:schemeClr val="tx1"/>
            </a:solidFill>
          </a:ln>
          <a:effectLst>
            <a:outerShdw blurRad="63500" dist="63500" dir="5400000" algn="tl" rotWithShape="0">
              <a:srgbClr val="000000">
                <a:alpha val="43000"/>
              </a:srgbClr>
            </a:outerShdw>
          </a:effectLst>
        </p:spPr>
      </p:pic>
      <p:pic>
        <p:nvPicPr>
          <p:cNvPr id="8" name="Picture 7" descr="GurzickLutters_ARGsCollaborativeWork.png"/>
          <p:cNvPicPr>
            <a:picLocks noChangeAspect="1"/>
          </p:cNvPicPr>
          <p:nvPr/>
        </p:nvPicPr>
        <p:blipFill>
          <a:blip r:embed="rId13"/>
          <a:stretch>
            <a:fillRect/>
          </a:stretch>
        </p:blipFill>
        <p:spPr>
          <a:xfrm rot="233705">
            <a:off x="3359373" y="3795889"/>
            <a:ext cx="3530769" cy="4572000"/>
          </a:xfrm>
          <a:prstGeom prst="rect">
            <a:avLst/>
          </a:prstGeom>
          <a:ln>
            <a:solidFill>
              <a:schemeClr val="tx1"/>
            </a:solidFill>
          </a:ln>
          <a:effectLst>
            <a:outerShdw blurRad="50800" dist="38100" dir="5400000" algn="tl" rotWithShape="0">
              <a:srgbClr val="000000">
                <a:alpha val="43000"/>
              </a:srgbClr>
            </a:outerShdw>
          </a:effectLst>
        </p:spPr>
      </p:pic>
    </p:spTree>
  </p:cSld>
  <p:clrMapOvr>
    <a:masterClrMapping/>
  </p:clrMapOvr>
  <p:transition xmlns:p14="http://schemas.microsoft.com/office/powerpoint/2010/main">
    <p:fade thruBlk="1"/>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1000"/>
                                        <p:tgtEl>
                                          <p:spTgt spid="2"/>
                                        </p:tgtEl>
                                      </p:cBhvr>
                                    </p:animEffect>
                                    <p:set>
                                      <p:cBhvr>
                                        <p:cTn id="7" dur="1" fill="hold">
                                          <p:stCondLst>
                                            <p:cond delay="999"/>
                                          </p:stCondLst>
                                        </p:cTn>
                                        <p:tgtEl>
                                          <p:spTgt spid="2"/>
                                        </p:tgtEl>
                                        <p:attrNameLst>
                                          <p:attrName>style.visibility</p:attrName>
                                        </p:attrNameLst>
                                      </p:cBhvr>
                                      <p:to>
                                        <p:strVal val="hidden"/>
                                      </p:to>
                                    </p:set>
                                  </p:childTnLst>
                                </p:cTn>
                              </p:par>
                              <p:par>
                                <p:cTn id="8" presetID="10" presetClass="exit" presetSubtype="0" fill="hold" nodeType="withEffect">
                                  <p:stCondLst>
                                    <p:cond delay="0"/>
                                  </p:stCondLst>
                                  <p:childTnLst>
                                    <p:animEffect transition="out" filter="fade">
                                      <p:cBhvr>
                                        <p:cTn id="9" dur="1000"/>
                                        <p:tgtEl>
                                          <p:spTgt spid="8"/>
                                        </p:tgtEl>
                                      </p:cBhvr>
                                    </p:animEffect>
                                    <p:set>
                                      <p:cBhvr>
                                        <p:cTn id="10" dur="1" fill="hold">
                                          <p:stCondLst>
                                            <p:cond delay="999"/>
                                          </p:stCondLst>
                                        </p:cTn>
                                        <p:tgtEl>
                                          <p:spTgt spid="8"/>
                                        </p:tgtEl>
                                        <p:attrNameLst>
                                          <p:attrName>style.visibility</p:attrName>
                                        </p:attrNameLst>
                                      </p:cBhvr>
                                      <p:to>
                                        <p:strVal val="hidden"/>
                                      </p:to>
                                    </p:set>
                                  </p:childTnLst>
                                </p:cTn>
                              </p:par>
                              <p:par>
                                <p:cTn id="11" presetID="10" presetClass="exit" presetSubtype="0" fill="hold" nodeType="withEffect">
                                  <p:stCondLst>
                                    <p:cond delay="0"/>
                                  </p:stCondLst>
                                  <p:childTnLst>
                                    <p:animEffect transition="out" filter="fade">
                                      <p:cBhvr>
                                        <p:cTn id="12" dur="1000"/>
                                        <p:tgtEl>
                                          <p:spTgt spid="5"/>
                                        </p:tgtEl>
                                      </p:cBhvr>
                                    </p:animEffect>
                                    <p:set>
                                      <p:cBhvr>
                                        <p:cTn id="13" dur="1" fill="hold">
                                          <p:stCondLst>
                                            <p:cond delay="999"/>
                                          </p:stCondLst>
                                        </p:cTn>
                                        <p:tgtEl>
                                          <p:spTgt spid="5"/>
                                        </p:tgtEl>
                                        <p:attrNameLst>
                                          <p:attrName>style.visibility</p:attrName>
                                        </p:attrNameLst>
                                      </p:cBhvr>
                                      <p:to>
                                        <p:strVal val="hidden"/>
                                      </p:to>
                                    </p:set>
                                  </p:childTnLst>
                                </p:cTn>
                              </p:par>
                              <p:par>
                                <p:cTn id="14" presetID="10" presetClass="exit" presetSubtype="0" fill="hold" nodeType="withEffect">
                                  <p:stCondLst>
                                    <p:cond delay="0"/>
                                  </p:stCondLst>
                                  <p:childTnLst>
                                    <p:animEffect transition="out" filter="fade">
                                      <p:cBhvr>
                                        <p:cTn id="15" dur="1000"/>
                                        <p:tgtEl>
                                          <p:spTgt spid="11"/>
                                        </p:tgtEl>
                                      </p:cBhvr>
                                    </p:animEffect>
                                    <p:set>
                                      <p:cBhvr>
                                        <p:cTn id="16" dur="1" fill="hold">
                                          <p:stCondLst>
                                            <p:cond delay="999"/>
                                          </p:stCondLst>
                                        </p:cTn>
                                        <p:tgtEl>
                                          <p:spTgt spid="11"/>
                                        </p:tgtEl>
                                        <p:attrNameLst>
                                          <p:attrName>style.visibility</p:attrName>
                                        </p:attrNameLst>
                                      </p:cBhvr>
                                      <p:to>
                                        <p:strVal val="hidden"/>
                                      </p:to>
                                    </p:set>
                                  </p:childTnLst>
                                </p:cTn>
                              </p:par>
                              <p:par>
                                <p:cTn id="17" presetID="10" presetClass="exit" presetSubtype="0" fill="hold" nodeType="withEffect">
                                  <p:stCondLst>
                                    <p:cond delay="0"/>
                                  </p:stCondLst>
                                  <p:childTnLst>
                                    <p:animEffect transition="out" filter="fade">
                                      <p:cBhvr>
                                        <p:cTn id="18" dur="1000"/>
                                        <p:tgtEl>
                                          <p:spTgt spid="10"/>
                                        </p:tgtEl>
                                      </p:cBhvr>
                                    </p:animEffect>
                                    <p:set>
                                      <p:cBhvr>
                                        <p:cTn id="19" dur="1" fill="hold">
                                          <p:stCondLst>
                                            <p:cond delay="999"/>
                                          </p:stCondLst>
                                        </p:cTn>
                                        <p:tgtEl>
                                          <p:spTgt spid="10"/>
                                        </p:tgtEl>
                                        <p:attrNameLst>
                                          <p:attrName>style.visibility</p:attrName>
                                        </p:attrNameLst>
                                      </p:cBhvr>
                                      <p:to>
                                        <p:strVal val="hidden"/>
                                      </p:to>
                                    </p:set>
                                  </p:childTnLst>
                                </p:cTn>
                              </p:par>
                              <p:par>
                                <p:cTn id="20" presetID="10" presetClass="exit" presetSubtype="0" fill="hold" nodeType="withEffect">
                                  <p:stCondLst>
                                    <p:cond delay="0"/>
                                  </p:stCondLst>
                                  <p:childTnLst>
                                    <p:animEffect transition="out" filter="fade">
                                      <p:cBhvr>
                                        <p:cTn id="21" dur="1000"/>
                                        <p:tgtEl>
                                          <p:spTgt spid="12"/>
                                        </p:tgtEl>
                                      </p:cBhvr>
                                    </p:animEffect>
                                    <p:set>
                                      <p:cBhvr>
                                        <p:cTn id="22" dur="1" fill="hold">
                                          <p:stCondLst>
                                            <p:cond delay="9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nodeType="clickEffect">
                                  <p:stCondLst>
                                    <p:cond delay="0"/>
                                  </p:stCondLst>
                                  <p:childTnLst>
                                    <p:animEffect transition="out" filter="fade">
                                      <p:cBhvr>
                                        <p:cTn id="26" dur="1000"/>
                                        <p:tgtEl>
                                          <p:spTgt spid="3"/>
                                        </p:tgtEl>
                                      </p:cBhvr>
                                    </p:animEffect>
                                    <p:set>
                                      <p:cBhvr>
                                        <p:cTn id="27" dur="1" fill="hold">
                                          <p:stCondLst>
                                            <p:cond delay="999"/>
                                          </p:stCondLst>
                                        </p:cTn>
                                        <p:tgtEl>
                                          <p:spTgt spid="3"/>
                                        </p:tgtEl>
                                        <p:attrNameLst>
                                          <p:attrName>style.visibility</p:attrName>
                                        </p:attrNameLst>
                                      </p:cBhvr>
                                      <p:to>
                                        <p:strVal val="hidden"/>
                                      </p:to>
                                    </p:set>
                                  </p:childTnLst>
                                </p:cTn>
                              </p:par>
                              <p:par>
                                <p:cTn id="28" presetID="10" presetClass="exit" presetSubtype="0" fill="hold" nodeType="withEffect">
                                  <p:stCondLst>
                                    <p:cond delay="0"/>
                                  </p:stCondLst>
                                  <p:childTnLst>
                                    <p:animEffect transition="out" filter="fade">
                                      <p:cBhvr>
                                        <p:cTn id="29" dur="1000"/>
                                        <p:tgtEl>
                                          <p:spTgt spid="4"/>
                                        </p:tgtEl>
                                      </p:cBhvr>
                                    </p:animEffect>
                                    <p:set>
                                      <p:cBhvr>
                                        <p:cTn id="30" dur="1" fill="hold">
                                          <p:stCondLst>
                                            <p:cond delay="999"/>
                                          </p:stCondLst>
                                        </p:cTn>
                                        <p:tgtEl>
                                          <p:spTgt spid="4"/>
                                        </p:tgtEl>
                                        <p:attrNameLst>
                                          <p:attrName>style.visibility</p:attrName>
                                        </p:attrNameLst>
                                      </p:cBhvr>
                                      <p:to>
                                        <p:strVal val="hidden"/>
                                      </p:to>
                                    </p:set>
                                  </p:childTnLst>
                                </p:cTn>
                              </p:par>
                              <p:par>
                                <p:cTn id="31" presetID="10" presetClass="exit" presetSubtype="0" fill="hold" nodeType="withEffect">
                                  <p:stCondLst>
                                    <p:cond delay="0"/>
                                  </p:stCondLst>
                                  <p:childTnLst>
                                    <p:animEffect transition="out" filter="fade">
                                      <p:cBhvr>
                                        <p:cTn id="32" dur="1000"/>
                                        <p:tgtEl>
                                          <p:spTgt spid="7"/>
                                        </p:tgtEl>
                                      </p:cBhvr>
                                    </p:animEffect>
                                    <p:set>
                                      <p:cBhvr>
                                        <p:cTn id="33" dur="1" fill="hold">
                                          <p:stCondLst>
                                            <p:cond delay="9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TextBox 17"/>
          <p:cNvSpPr txBox="1"/>
          <p:nvPr/>
        </p:nvSpPr>
        <p:spPr>
          <a:xfrm>
            <a:off x="0" y="95269"/>
            <a:ext cx="9144000" cy="954107"/>
          </a:xfrm>
          <a:prstGeom prst="rect">
            <a:avLst/>
          </a:prstGeom>
          <a:noFill/>
        </p:spPr>
        <p:txBody>
          <a:bodyPr wrap="square" rtlCol="0">
            <a:spAutoFit/>
          </a:bodyPr>
          <a:lstStyle/>
          <a:p>
            <a:r>
              <a:rPr lang="en-US" sz="5600" b="1" dirty="0" smtClean="0">
                <a:latin typeface="IM FELL DW Pica Roman"/>
                <a:cs typeface="IM FELL DW Pica Roman"/>
              </a:rPr>
              <a:t>	Research Question</a:t>
            </a:r>
            <a:endParaRPr lang="en-US" sz="5600" b="1" dirty="0">
              <a:latin typeface="IM FELL DW Pica Roman"/>
              <a:cs typeface="IM FELL DW Pica Roman"/>
            </a:endParaRPr>
          </a:p>
        </p:txBody>
      </p:sp>
      <p:sp>
        <p:nvSpPr>
          <p:cNvPr id="7" name="TextBox 6"/>
          <p:cNvSpPr txBox="1"/>
          <p:nvPr/>
        </p:nvSpPr>
        <p:spPr>
          <a:xfrm>
            <a:off x="0" y="3175002"/>
            <a:ext cx="9144001" cy="584776"/>
          </a:xfrm>
          <a:prstGeom prst="rect">
            <a:avLst/>
          </a:prstGeom>
          <a:noFill/>
        </p:spPr>
        <p:txBody>
          <a:bodyPr wrap="square" rtlCol="0">
            <a:spAutoFit/>
          </a:bodyPr>
          <a:lstStyle/>
          <a:p>
            <a:r>
              <a:rPr lang="en-US" sz="3200" b="1" dirty="0" smtClean="0">
                <a:latin typeface="IM FELL DW Pica Roman"/>
                <a:cs typeface="IM FELL DW Pica Roman"/>
              </a:rPr>
              <a:t>               be </a:t>
            </a:r>
            <a:r>
              <a:rPr lang="en-US" sz="3200" b="1" dirty="0" smtClean="0">
                <a:solidFill>
                  <a:srgbClr val="800000"/>
                </a:solidFill>
                <a:latin typeface="IM FELL DW Pica Roman"/>
                <a:cs typeface="IM FELL DW Pica Roman"/>
              </a:rPr>
              <a:t>tailored</a:t>
            </a:r>
            <a:r>
              <a:rPr lang="en-US" sz="3200" b="1" dirty="0" smtClean="0">
                <a:latin typeface="IM FELL DW Pica Roman"/>
                <a:cs typeface="IM FELL DW Pica Roman"/>
              </a:rPr>
              <a:t> </a:t>
            </a:r>
            <a:r>
              <a:rPr lang="en-US" sz="3200" b="1" dirty="0" smtClean="0">
                <a:solidFill>
                  <a:srgbClr val="800000"/>
                </a:solidFill>
                <a:latin typeface="IM FELL DW Pica Roman"/>
                <a:cs typeface="IM FELL DW Pica Roman"/>
              </a:rPr>
              <a:t>for</a:t>
            </a:r>
            <a:r>
              <a:rPr lang="en-US" sz="3200" b="1" dirty="0" smtClean="0">
                <a:latin typeface="IM FELL DW Pica Roman"/>
                <a:cs typeface="IM FELL DW Pica Roman"/>
              </a:rPr>
              <a:t> </a:t>
            </a:r>
            <a:r>
              <a:rPr lang="en-US" sz="3200" b="1" dirty="0" smtClean="0">
                <a:solidFill>
                  <a:srgbClr val="800000"/>
                </a:solidFill>
                <a:latin typeface="IM FELL DW Pica Roman"/>
                <a:cs typeface="IM FELL DW Pica Roman"/>
              </a:rPr>
              <a:t>teenagers</a:t>
            </a:r>
            <a:endParaRPr lang="en-US" sz="3600" b="1" dirty="0">
              <a:solidFill>
                <a:srgbClr val="800000"/>
              </a:solidFill>
              <a:latin typeface="IM FELL DW Pica Roman"/>
              <a:cs typeface="IM FELL DW Pica Roman"/>
            </a:endParaRPr>
          </a:p>
        </p:txBody>
      </p:sp>
      <p:pic>
        <p:nvPicPr>
          <p:cNvPr id="8" name="Picture 7" descr="CRS_Dreampunk_el_49.png"/>
          <p:cNvPicPr>
            <a:picLocks noChangeAspect="1"/>
          </p:cNvPicPr>
          <p:nvPr/>
        </p:nvPicPr>
        <p:blipFill>
          <a:blip r:embed="rId3"/>
          <a:stretch>
            <a:fillRect/>
          </a:stretch>
        </p:blipFill>
        <p:spPr>
          <a:xfrm>
            <a:off x="625491" y="3358445"/>
            <a:ext cx="1828861" cy="1749610"/>
          </a:xfrm>
          <a:prstGeom prst="rect">
            <a:avLst/>
          </a:prstGeom>
        </p:spPr>
      </p:pic>
      <p:sp>
        <p:nvSpPr>
          <p:cNvPr id="9" name="Rectangle 8"/>
          <p:cNvSpPr/>
          <p:nvPr/>
        </p:nvSpPr>
        <p:spPr>
          <a:xfrm>
            <a:off x="2478589" y="3748627"/>
            <a:ext cx="6642833" cy="584776"/>
          </a:xfrm>
          <a:prstGeom prst="rect">
            <a:avLst/>
          </a:prstGeom>
        </p:spPr>
        <p:txBody>
          <a:bodyPr wrap="square">
            <a:spAutoFit/>
          </a:bodyPr>
          <a:lstStyle/>
          <a:p>
            <a:r>
              <a:rPr lang="en-US" sz="3200" b="1" dirty="0">
                <a:latin typeface="IM FELL DW Pica Roman"/>
                <a:cs typeface="IM FELL DW Pica Roman"/>
              </a:rPr>
              <a:t>i</a:t>
            </a:r>
            <a:r>
              <a:rPr lang="en-US" sz="3200" b="1" dirty="0" smtClean="0">
                <a:latin typeface="IM FELL DW Pica Roman"/>
                <a:cs typeface="IM FELL DW Pica Roman"/>
              </a:rPr>
              <a:t>n a </a:t>
            </a:r>
            <a:r>
              <a:rPr lang="en-US" sz="3200" b="1" dirty="0" smtClean="0">
                <a:solidFill>
                  <a:srgbClr val="800000"/>
                </a:solidFill>
                <a:latin typeface="IM FELL DW Pica Roman"/>
                <a:cs typeface="IM FELL DW Pica Roman"/>
              </a:rPr>
              <a:t>learning </a:t>
            </a:r>
            <a:r>
              <a:rPr lang="en-US" sz="3200" b="1" dirty="0" smtClean="0">
                <a:latin typeface="IM FELL DW Pica Roman"/>
                <a:cs typeface="IM FELL DW Pica Roman"/>
              </a:rPr>
              <a:t>environment?</a:t>
            </a:r>
            <a:endParaRPr lang="en-US" sz="3200" b="1" dirty="0">
              <a:latin typeface="IM FELL DW Pica Roman"/>
              <a:cs typeface="IM FELL DW Pica Roman"/>
            </a:endParaRPr>
          </a:p>
        </p:txBody>
      </p:sp>
      <p:sp>
        <p:nvSpPr>
          <p:cNvPr id="10" name="Rectangle 9"/>
          <p:cNvSpPr/>
          <p:nvPr/>
        </p:nvSpPr>
        <p:spPr>
          <a:xfrm>
            <a:off x="622301" y="2624417"/>
            <a:ext cx="7785099" cy="584776"/>
          </a:xfrm>
          <a:prstGeom prst="rect">
            <a:avLst/>
          </a:prstGeom>
        </p:spPr>
        <p:txBody>
          <a:bodyPr wrap="square">
            <a:spAutoFit/>
          </a:bodyPr>
          <a:lstStyle/>
          <a:p>
            <a:r>
              <a:rPr lang="en-US" sz="3200" b="1" dirty="0" smtClean="0">
                <a:latin typeface="IM FELL DW Pica Roman"/>
                <a:cs typeface="IM FELL DW Pica Roman"/>
              </a:rPr>
              <a:t> How can the unique features of ARGs</a:t>
            </a:r>
          </a:p>
        </p:txBody>
      </p:sp>
      <p:grpSp>
        <p:nvGrpSpPr>
          <p:cNvPr id="20" name="Group 19"/>
          <p:cNvGrpSpPr/>
          <p:nvPr/>
        </p:nvGrpSpPr>
        <p:grpSpPr>
          <a:xfrm>
            <a:off x="28222" y="5584387"/>
            <a:ext cx="9093201" cy="1283651"/>
            <a:chOff x="0" y="5584387"/>
            <a:chExt cx="9093201" cy="1283651"/>
          </a:xfrm>
        </p:grpSpPr>
        <p:pic>
          <p:nvPicPr>
            <p:cNvPr id="11" name="Picture 10" descr="charlotteOath.jpg"/>
            <p:cNvPicPr>
              <a:picLocks noChangeAspect="1"/>
            </p:cNvPicPr>
            <p:nvPr/>
          </p:nvPicPr>
          <p:blipFill>
            <a:blip r:embed="rId4"/>
            <a:stretch>
              <a:fillRect/>
            </a:stretch>
          </p:blipFill>
          <p:spPr>
            <a:xfrm>
              <a:off x="7889789" y="5584387"/>
              <a:ext cx="1203412" cy="1280160"/>
            </a:xfrm>
            <a:prstGeom prst="rect">
              <a:avLst/>
            </a:prstGeom>
          </p:spPr>
        </p:pic>
        <p:pic>
          <p:nvPicPr>
            <p:cNvPr id="12" name="Picture 11" descr="Khyra_Oath.jpg"/>
            <p:cNvPicPr>
              <a:picLocks noChangeAspect="1"/>
            </p:cNvPicPr>
            <p:nvPr/>
          </p:nvPicPr>
          <p:blipFill>
            <a:blip r:embed="rId5"/>
            <a:stretch>
              <a:fillRect/>
            </a:stretch>
          </p:blipFill>
          <p:spPr>
            <a:xfrm>
              <a:off x="5653212" y="5584387"/>
              <a:ext cx="1214790" cy="1280160"/>
            </a:xfrm>
            <a:prstGeom prst="rect">
              <a:avLst/>
            </a:prstGeom>
          </p:spPr>
        </p:pic>
        <p:pic>
          <p:nvPicPr>
            <p:cNvPr id="13" name="Picture 12" descr="Kevin_Oath.jpg"/>
            <p:cNvPicPr>
              <a:picLocks noChangeAspect="1"/>
            </p:cNvPicPr>
            <p:nvPr/>
          </p:nvPicPr>
          <p:blipFill>
            <a:blip r:embed="rId6"/>
            <a:stretch>
              <a:fillRect/>
            </a:stretch>
          </p:blipFill>
          <p:spPr>
            <a:xfrm>
              <a:off x="3543555" y="5584387"/>
              <a:ext cx="1055267" cy="1280160"/>
            </a:xfrm>
            <a:prstGeom prst="rect">
              <a:avLst/>
            </a:prstGeom>
          </p:spPr>
        </p:pic>
        <p:pic>
          <p:nvPicPr>
            <p:cNvPr id="14" name="Picture 13" descr="taylorE_oath.jpg"/>
            <p:cNvPicPr>
              <a:picLocks noChangeAspect="1"/>
            </p:cNvPicPr>
            <p:nvPr/>
          </p:nvPicPr>
          <p:blipFill>
            <a:blip r:embed="rId7"/>
            <a:stretch>
              <a:fillRect/>
            </a:stretch>
          </p:blipFill>
          <p:spPr>
            <a:xfrm>
              <a:off x="4606466" y="5584387"/>
              <a:ext cx="1055984" cy="1280160"/>
            </a:xfrm>
            <a:prstGeom prst="rect">
              <a:avLst/>
            </a:prstGeom>
          </p:spPr>
        </p:pic>
        <p:pic>
          <p:nvPicPr>
            <p:cNvPr id="15" name="Picture 14" descr="JoeyOath.jpg"/>
            <p:cNvPicPr>
              <a:picLocks noChangeAspect="1"/>
            </p:cNvPicPr>
            <p:nvPr/>
          </p:nvPicPr>
          <p:blipFill>
            <a:blip r:embed="rId8"/>
            <a:stretch>
              <a:fillRect/>
            </a:stretch>
          </p:blipFill>
          <p:spPr>
            <a:xfrm>
              <a:off x="6851069" y="5584387"/>
              <a:ext cx="1024128" cy="1280160"/>
            </a:xfrm>
            <a:prstGeom prst="rect">
              <a:avLst/>
            </a:prstGeom>
          </p:spPr>
        </p:pic>
        <p:pic>
          <p:nvPicPr>
            <p:cNvPr id="16" name="Picture 15" descr="KaleaOath.jpg"/>
            <p:cNvPicPr>
              <a:picLocks noChangeAspect="1"/>
            </p:cNvPicPr>
            <p:nvPr/>
          </p:nvPicPr>
          <p:blipFill>
            <a:blip r:embed="rId9"/>
            <a:stretch>
              <a:fillRect/>
            </a:stretch>
          </p:blipFill>
          <p:spPr>
            <a:xfrm>
              <a:off x="2283326" y="5584387"/>
              <a:ext cx="1176215" cy="1280160"/>
            </a:xfrm>
            <a:prstGeom prst="rect">
              <a:avLst/>
            </a:prstGeom>
          </p:spPr>
        </p:pic>
        <p:pic>
          <p:nvPicPr>
            <p:cNvPr id="17" name="Picture 16" descr="BlakeOath.jpg"/>
            <p:cNvPicPr>
              <a:picLocks noChangeAspect="1"/>
            </p:cNvPicPr>
            <p:nvPr/>
          </p:nvPicPr>
          <p:blipFill>
            <a:blip r:embed="rId10"/>
            <a:srcRect t="3000"/>
            <a:stretch>
              <a:fillRect/>
            </a:stretch>
          </p:blipFill>
          <p:spPr>
            <a:xfrm>
              <a:off x="1007090" y="5587878"/>
              <a:ext cx="1414801" cy="1280160"/>
            </a:xfrm>
            <a:prstGeom prst="rect">
              <a:avLst/>
            </a:prstGeom>
          </p:spPr>
        </p:pic>
        <p:pic>
          <p:nvPicPr>
            <p:cNvPr id="19" name="Picture 18" descr="Jarod_Oath.jpg"/>
            <p:cNvPicPr>
              <a:picLocks noChangeAspect="1"/>
            </p:cNvPicPr>
            <p:nvPr/>
          </p:nvPicPr>
          <p:blipFill>
            <a:blip r:embed="rId11"/>
            <a:stretch>
              <a:fillRect/>
            </a:stretch>
          </p:blipFill>
          <p:spPr>
            <a:xfrm>
              <a:off x="0" y="5584387"/>
              <a:ext cx="1194179" cy="1280160"/>
            </a:xfrm>
            <a:prstGeom prst="rect">
              <a:avLst/>
            </a:prstGeom>
          </p:spPr>
        </p:pic>
      </p:grpSp>
    </p:spTree>
  </p:cSld>
  <p:clrMapOvr>
    <a:masterClrMapping/>
  </p:clrMapOvr>
  <p:transition xmlns:p14="http://schemas.microsoft.com/office/powerpoint/2010/main" spd="med">
    <p:fade thruBlk="1"/>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reutersEmptyShelves.jpg"/>
          <p:cNvPicPr>
            <a:picLocks noChangeAspect="1"/>
          </p:cNvPicPr>
          <p:nvPr/>
        </p:nvPicPr>
        <p:blipFill>
          <a:blip r:embed="rId3">
            <a:alphaModFix amt="70000"/>
          </a:blip>
          <a:stretch>
            <a:fillRect/>
          </a:stretch>
        </p:blipFill>
        <p:spPr>
          <a:xfrm>
            <a:off x="-42333" y="1560"/>
            <a:ext cx="9144000" cy="6858000"/>
          </a:xfrm>
          <a:prstGeom prst="rect">
            <a:avLst/>
          </a:prstGeom>
        </p:spPr>
      </p:pic>
      <p:pic>
        <p:nvPicPr>
          <p:cNvPr id="12" name="Picture 11" descr="hurricane-sandy-gas-shortage.jpg"/>
          <p:cNvPicPr>
            <a:picLocks noChangeAspect="1"/>
          </p:cNvPicPr>
          <p:nvPr/>
        </p:nvPicPr>
        <p:blipFill>
          <a:blip r:embed="rId4">
            <a:alphaModFix amt="71000"/>
          </a:blip>
          <a:srcRect l="1143" r="9143"/>
          <a:stretch>
            <a:fillRect/>
          </a:stretch>
        </p:blipFill>
        <p:spPr>
          <a:xfrm>
            <a:off x="-98777" y="0"/>
            <a:ext cx="9155973" cy="6858000"/>
          </a:xfrm>
          <a:prstGeom prst="rect">
            <a:avLst/>
          </a:prstGeom>
        </p:spPr>
      </p:pic>
      <p:sp>
        <p:nvSpPr>
          <p:cNvPr id="7" name="TextBox 6"/>
          <p:cNvSpPr txBox="1"/>
          <p:nvPr/>
        </p:nvSpPr>
        <p:spPr>
          <a:xfrm>
            <a:off x="137008" y="58004"/>
            <a:ext cx="3320214" cy="830997"/>
          </a:xfrm>
          <a:prstGeom prst="rect">
            <a:avLst/>
          </a:prstGeom>
          <a:solidFill>
            <a:schemeClr val="bg1">
              <a:lumMod val="95000"/>
              <a:alpha val="40000"/>
            </a:schemeClr>
          </a:solidFill>
          <a:effectLst>
            <a:softEdge rad="63500"/>
          </a:effectLst>
        </p:spPr>
        <p:txBody>
          <a:bodyPr wrap="square" rtlCol="0">
            <a:spAutoFit/>
          </a:bodyPr>
          <a:lstStyle/>
          <a:p>
            <a:r>
              <a:rPr lang="en-US" sz="4800" b="1" dirty="0" smtClean="0">
                <a:solidFill>
                  <a:srgbClr val="800000"/>
                </a:solidFill>
                <a:latin typeface="IM FELL DW Pica Roman"/>
                <a:cs typeface="IM FELL DW Pica Roman"/>
              </a:rPr>
              <a:t>What if…</a:t>
            </a:r>
            <a:endParaRPr lang="en-US" sz="4800" b="1" dirty="0">
              <a:solidFill>
                <a:srgbClr val="800000"/>
              </a:solidFill>
              <a:latin typeface="IM FELL DW Pica Roman"/>
              <a:cs typeface="IM FELL DW Pica Roman"/>
            </a:endParaRPr>
          </a:p>
        </p:txBody>
      </p:sp>
      <p:pic>
        <p:nvPicPr>
          <p:cNvPr id="8" name="Picture 7" descr="WWO_LOGOonWhite.gif"/>
          <p:cNvPicPr>
            <a:picLocks noChangeAspect="1"/>
          </p:cNvPicPr>
          <p:nvPr/>
        </p:nvPicPr>
        <p:blipFill>
          <a:blip r:embed="rId5"/>
          <a:stretch>
            <a:fillRect/>
          </a:stretch>
        </p:blipFill>
        <p:spPr>
          <a:xfrm>
            <a:off x="2667000" y="1524000"/>
            <a:ext cx="3810000" cy="3810000"/>
          </a:xfrm>
          <a:prstGeom prst="rect">
            <a:avLst/>
          </a:prstGeom>
        </p:spPr>
      </p:pic>
      <p:pic>
        <p:nvPicPr>
          <p:cNvPr id="10" name="Picture 9" descr="gas_14.gif"/>
          <p:cNvPicPr>
            <a:picLocks noChangeAspect="1"/>
          </p:cNvPicPr>
          <p:nvPr/>
        </p:nvPicPr>
        <p:blipFill>
          <a:blip r:embed="rId6">
            <a:alphaModFix amt="80000"/>
          </a:blip>
          <a:stretch>
            <a:fillRect/>
          </a:stretch>
        </p:blipFill>
        <p:spPr>
          <a:xfrm>
            <a:off x="1651000" y="5336987"/>
            <a:ext cx="5842000" cy="1270000"/>
          </a:xfrm>
          <a:prstGeom prst="rect">
            <a:avLst/>
          </a:prstGeom>
          <a:effectLst>
            <a:softEdge rad="63500"/>
          </a:effectLst>
        </p:spPr>
      </p:pic>
    </p:spTree>
  </p:cSld>
  <p:clrMapOvr>
    <a:masterClrMapping/>
  </p:clrMapOvr>
  <p:transition xmlns:p14="http://schemas.microsoft.com/office/powerpoint/2010/main" spd="med">
    <p:fade thruBlk="1"/>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3000"/>
                                        <p:tgtEl>
                                          <p:spTgt spid="8"/>
                                        </p:tgtEl>
                                      </p:cBhvr>
                                    </p:animEffect>
                                  </p:childTnLst>
                                </p:cTn>
                              </p:par>
                            </p:childTnLst>
                          </p:cTn>
                        </p:par>
                        <p:par>
                          <p:cTn id="8" fill="hold">
                            <p:stCondLst>
                              <p:cond delay="3000"/>
                            </p:stCondLst>
                            <p:childTnLst>
                              <p:par>
                                <p:cTn id="9" presetID="10"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3000"/>
                                        <p:tgtEl>
                                          <p:spTgt spid="10"/>
                                        </p:tgtEl>
                                      </p:cBhvr>
                                    </p:animEffect>
                                  </p:childTnLst>
                                </p:cTn>
                              </p:par>
                            </p:childTnLst>
                          </p:cTn>
                        </p:par>
                        <p:par>
                          <p:cTn id="12" fill="hold">
                            <p:stCondLst>
                              <p:cond delay="6000"/>
                            </p:stCondLst>
                            <p:childTnLst>
                              <p:par>
                                <p:cTn id="13" presetID="10" presetClass="exit" presetSubtype="0" fill="hold" nodeType="afterEffect">
                                  <p:stCondLst>
                                    <p:cond delay="0"/>
                                  </p:stCondLst>
                                  <p:childTnLst>
                                    <p:animEffect transition="out" filter="fade">
                                      <p:cBhvr>
                                        <p:cTn id="14" dur="500"/>
                                        <p:tgtEl>
                                          <p:spTgt spid="8"/>
                                        </p:tgtEl>
                                      </p:cBhvr>
                                    </p:animEffect>
                                    <p:set>
                                      <p:cBhvr>
                                        <p:cTn id="15" dur="1" fill="hold">
                                          <p:stCondLst>
                                            <p:cond delay="499"/>
                                          </p:stCondLst>
                                        </p:cTn>
                                        <p:tgtEl>
                                          <p:spTgt spid="8"/>
                                        </p:tgtEl>
                                        <p:attrNameLst>
                                          <p:attrName>style.visibility</p:attrName>
                                        </p:attrNameLst>
                                      </p:cBhvr>
                                      <p:to>
                                        <p:strVal val="hidden"/>
                                      </p:to>
                                    </p:set>
                                  </p:childTnLst>
                                </p:cTn>
                              </p:par>
                              <p:par>
                                <p:cTn id="16" presetID="10" presetClass="entr" presetSubtype="0" fill="hold"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2500"/>
                                        <p:tgtEl>
                                          <p:spTgt spid="12"/>
                                        </p:tgtEl>
                                      </p:cBhvr>
                                    </p:animEffect>
                                  </p:childTnLst>
                                </p:cTn>
                              </p:par>
                            </p:childTnLst>
                          </p:cTn>
                        </p:par>
                        <p:par>
                          <p:cTn id="19" fill="hold">
                            <p:stCondLst>
                              <p:cond delay="8500"/>
                            </p:stCondLst>
                            <p:childTnLst>
                              <p:par>
                                <p:cTn id="20" presetID="10" presetClass="exit" presetSubtype="0" fill="hold" nodeType="afterEffect">
                                  <p:stCondLst>
                                    <p:cond delay="0"/>
                                  </p:stCondLst>
                                  <p:childTnLst>
                                    <p:animEffect transition="out" filter="fade">
                                      <p:cBhvr>
                                        <p:cTn id="21" dur="2000"/>
                                        <p:tgtEl>
                                          <p:spTgt spid="12"/>
                                        </p:tgtEl>
                                      </p:cBhvr>
                                    </p:animEffect>
                                    <p:set>
                                      <p:cBhvr>
                                        <p:cTn id="22" dur="1" fill="hold">
                                          <p:stCondLst>
                                            <p:cond delay="1999"/>
                                          </p:stCondLst>
                                        </p:cTn>
                                        <p:tgtEl>
                                          <p:spTgt spid="12"/>
                                        </p:tgtEl>
                                        <p:attrNameLst>
                                          <p:attrName>style.visibility</p:attrName>
                                        </p:attrNameLst>
                                      </p:cBhvr>
                                      <p:to>
                                        <p:strVal val="hidden"/>
                                      </p:to>
                                    </p:set>
                                  </p:childTnLst>
                                </p:cTn>
                              </p:par>
                              <p:par>
                                <p:cTn id="23" presetID="10" presetClass="exit" presetSubtype="0" fill="hold" nodeType="withEffect">
                                  <p:stCondLst>
                                    <p:cond delay="1000"/>
                                  </p:stCondLst>
                                  <p:childTnLst>
                                    <p:animEffect transition="out" filter="fade">
                                      <p:cBhvr>
                                        <p:cTn id="24" dur="2000"/>
                                        <p:tgtEl>
                                          <p:spTgt spid="10"/>
                                        </p:tgtEl>
                                      </p:cBhvr>
                                    </p:animEffect>
                                    <p:set>
                                      <p:cBhvr>
                                        <p:cTn id="25" dur="1" fill="hold">
                                          <p:stCondLst>
                                            <p:cond delay="1999"/>
                                          </p:stCondLst>
                                        </p:cTn>
                                        <p:tgtEl>
                                          <p:spTgt spid="10"/>
                                        </p:tgtEl>
                                        <p:attrNameLst>
                                          <p:attrName>style.visibility</p:attrName>
                                        </p:attrNameLst>
                                      </p:cBhvr>
                                      <p:to>
                                        <p:strVal val="hidden"/>
                                      </p:to>
                                    </p:set>
                                  </p:childTnLst>
                                </p:cTn>
                              </p:par>
                            </p:childTnLst>
                          </p:cTn>
                        </p:par>
                        <p:par>
                          <p:cTn id="26" fill="hold">
                            <p:stCondLst>
                              <p:cond delay="11500"/>
                            </p:stCondLst>
                            <p:childTnLst>
                              <p:par>
                                <p:cTn id="27" presetID="10" presetClass="entr" presetSubtype="0" fill="hold"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2500"/>
                                        <p:tgtEl>
                                          <p:spTgt spid="9"/>
                                        </p:tgtEl>
                                      </p:cBhvr>
                                    </p:animEffect>
                                  </p:childTnLst>
                                </p:cTn>
                              </p:par>
                            </p:childTnLst>
                          </p:cTn>
                        </p:par>
                        <p:par>
                          <p:cTn id="30" fill="hold">
                            <p:stCondLst>
                              <p:cond delay="14000"/>
                            </p:stCondLst>
                            <p:childTnLst>
                              <p:par>
                                <p:cTn id="31" presetID="10" presetClass="exit" presetSubtype="0" fill="hold" nodeType="afterEffect">
                                  <p:stCondLst>
                                    <p:cond delay="1000"/>
                                  </p:stCondLst>
                                  <p:childTnLst>
                                    <p:animEffect transition="out" filter="fade">
                                      <p:cBhvr>
                                        <p:cTn id="32" dur="2000"/>
                                        <p:tgtEl>
                                          <p:spTgt spid="9"/>
                                        </p:tgtEl>
                                      </p:cBhvr>
                                    </p:animEffect>
                                    <p:set>
                                      <p:cBhvr>
                                        <p:cTn id="33" dur="1" fill="hold">
                                          <p:stCondLst>
                                            <p:cond delay="1999"/>
                                          </p:stCondLst>
                                        </p:cTn>
                                        <p:tgtEl>
                                          <p:spTgt spid="9"/>
                                        </p:tgtEl>
                                        <p:attrNameLst>
                                          <p:attrName>style.visibility</p:attrName>
                                        </p:attrNameLst>
                                      </p:cBhvr>
                                      <p:to>
                                        <p:strVal val="hidden"/>
                                      </p:to>
                                    </p:set>
                                  </p:childTnLst>
                                </p:cTn>
                              </p:par>
                            </p:childTnLst>
                          </p:cTn>
                        </p:par>
                        <p:par>
                          <p:cTn id="34" fill="hold">
                            <p:stCondLst>
                              <p:cond delay="17000"/>
                            </p:stCondLst>
                            <p:childTnLst>
                              <p:par>
                                <p:cTn id="35" presetID="10" presetClass="entr" presetSubtype="0" fill="hold"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3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a:xfrm>
            <a:off x="3594100" y="5207000"/>
            <a:ext cx="2417278" cy="1384394"/>
          </a:xfrm>
          <a:prstGeom prst="roundRect">
            <a:avLst>
              <a:gd name="adj" fmla="val 26767"/>
            </a:avLst>
          </a:prstGeom>
          <a:solidFill>
            <a:schemeClr val="accent6">
              <a:lumMod val="20000"/>
              <a:lumOff val="80000"/>
              <a:alpha val="4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3" name="Picture 2" descr="patentOffice.jpg"/>
          <p:cNvPicPr>
            <a:picLocks/>
          </p:cNvPicPr>
          <p:nvPr/>
        </p:nvPicPr>
        <p:blipFill>
          <a:blip r:embed="rId3"/>
          <a:stretch>
            <a:fillRect/>
          </a:stretch>
        </p:blipFill>
        <p:spPr>
          <a:xfrm>
            <a:off x="0" y="0"/>
            <a:ext cx="9143999" cy="6921330"/>
          </a:xfrm>
          <a:prstGeom prst="rect">
            <a:avLst/>
          </a:prstGeom>
          <a:effectLst>
            <a:softEdge rad="63500"/>
          </a:effectLst>
        </p:spPr>
      </p:pic>
      <p:sp>
        <p:nvSpPr>
          <p:cNvPr id="2" name="Title 1"/>
          <p:cNvSpPr txBox="1">
            <a:spLocks/>
          </p:cNvSpPr>
          <p:nvPr/>
        </p:nvSpPr>
        <p:spPr bwMode="auto">
          <a:xfrm>
            <a:off x="0" y="373670"/>
            <a:ext cx="9144000" cy="113453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4800" b="1" i="0" u="none" strike="noStrike" kern="0" cap="none" spc="0" normalizeH="0" baseline="0" noProof="0" dirty="0" smtClean="0">
                <a:ln>
                  <a:noFill/>
                </a:ln>
                <a:effectLst/>
                <a:uLnTx/>
                <a:uFillTx/>
                <a:latin typeface="IM FELL DW Pica Roman"/>
                <a:ea typeface="Adobe Caslon Pro" pitchFamily="1" charset="0"/>
                <a:cs typeface="IM FELL DW Pica Roman"/>
              </a:rPr>
              <a:t>Arcane Gallery</a:t>
            </a:r>
            <a:r>
              <a:rPr kumimoji="0" lang="en-US" sz="4800" b="1" i="0" u="none" strike="noStrike" kern="0" cap="none" spc="0" normalizeH="0" noProof="0" dirty="0" smtClean="0">
                <a:ln>
                  <a:noFill/>
                </a:ln>
                <a:effectLst/>
                <a:uLnTx/>
                <a:uFillTx/>
                <a:latin typeface="IM FELL DW Pica Roman"/>
                <a:ea typeface="Adobe Caslon Pro" pitchFamily="1" charset="0"/>
                <a:cs typeface="IM FELL DW Pica Roman"/>
              </a:rPr>
              <a:t> of Gadgetry</a:t>
            </a:r>
            <a:endParaRPr kumimoji="0" lang="en-US" sz="4400" b="1" i="0" u="none" strike="noStrike" kern="0" cap="none" spc="0" normalizeH="0" noProof="0" dirty="0" smtClean="0">
              <a:ln>
                <a:noFill/>
              </a:ln>
              <a:effectLst/>
              <a:uLnTx/>
              <a:uFillTx/>
              <a:latin typeface="IM FELL DW Pica Roman"/>
              <a:ea typeface="Adobe Caslon Pro" pitchFamily="1" charset="0"/>
              <a:cs typeface="IM FELL DW Pica Roman"/>
            </a:endParaRPr>
          </a:p>
        </p:txBody>
      </p:sp>
      <p:pic>
        <p:nvPicPr>
          <p:cNvPr id="5" name="Picture 4" descr="CM_Document2.jpg"/>
          <p:cNvPicPr>
            <a:picLocks noChangeAspect="1"/>
          </p:cNvPicPr>
          <p:nvPr/>
        </p:nvPicPr>
        <p:blipFill>
          <a:blip r:embed="rId4"/>
          <a:stretch>
            <a:fillRect/>
          </a:stretch>
        </p:blipFill>
        <p:spPr>
          <a:xfrm rot="588617">
            <a:off x="376374" y="3521889"/>
            <a:ext cx="2411236" cy="2757243"/>
          </a:xfrm>
          <a:prstGeom prst="rect">
            <a:avLst/>
          </a:prstGeom>
          <a:effectLst>
            <a:outerShdw blurRad="63500" dist="50800" dir="5400000" algn="tl" rotWithShape="0">
              <a:srgbClr val="000000">
                <a:alpha val="43000"/>
              </a:srgbClr>
            </a:outerShdw>
          </a:effectLst>
        </p:spPr>
      </p:pic>
      <p:pic>
        <p:nvPicPr>
          <p:cNvPr id="4" name="Picture 3" descr="CSAwheelTransCropped.png"/>
          <p:cNvPicPr>
            <a:picLocks noChangeAspect="1"/>
          </p:cNvPicPr>
          <p:nvPr/>
        </p:nvPicPr>
        <p:blipFill>
          <a:blip r:embed="rId5"/>
          <a:stretch>
            <a:fillRect/>
          </a:stretch>
        </p:blipFill>
        <p:spPr>
          <a:xfrm rot="19792680">
            <a:off x="1389745" y="4471452"/>
            <a:ext cx="2722886" cy="2191073"/>
          </a:xfrm>
          <a:prstGeom prst="rect">
            <a:avLst/>
          </a:prstGeom>
          <a:effectLst>
            <a:outerShdw blurRad="50800" dist="88900" dir="5400000" algn="tl" rotWithShape="0">
              <a:srgbClr val="000000">
                <a:alpha val="65000"/>
              </a:srgbClr>
            </a:outerShdw>
          </a:effectLst>
        </p:spPr>
      </p:pic>
      <p:pic>
        <p:nvPicPr>
          <p:cNvPr id="6" name="Picture 5" descr="dc_map_1847.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21012870">
            <a:off x="5852522" y="3798266"/>
            <a:ext cx="3036870" cy="2425700"/>
          </a:xfrm>
          <a:prstGeom prst="rect">
            <a:avLst/>
          </a:prstGeom>
          <a:effectLst>
            <a:outerShdw blurRad="50800" dist="38100" dir="5400000" algn="tl" rotWithShape="0">
              <a:srgbClr val="000000">
                <a:alpha val="43000"/>
              </a:srgbClr>
            </a:outerShdw>
          </a:effectLst>
        </p:spPr>
      </p:pic>
      <p:pic>
        <p:nvPicPr>
          <p:cNvPr id="7" name="Picture 6" descr="originalTelegraphTrans.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708400" y="4846109"/>
            <a:ext cx="2628900" cy="1846885"/>
          </a:xfrm>
          <a:prstGeom prst="rect">
            <a:avLst/>
          </a:prstGeom>
        </p:spPr>
      </p:pic>
    </p:spTree>
  </p:cSld>
  <p:clrMapOvr>
    <a:masterClrMapping/>
  </p:clrMapOvr>
  <p:transition xmlns:p14="http://schemas.microsoft.com/office/powerpoint/2010/main" spd="med">
    <p:fade thruBlk="1"/>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childTnLst>
                                </p:cTn>
                              </p:par>
                              <p:par>
                                <p:cTn id="13" presetID="10"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timthumb.jpeg"/>
          <p:cNvPicPr>
            <a:picLocks noChangeAspect="1"/>
          </p:cNvPicPr>
          <p:nvPr/>
        </p:nvPicPr>
        <p:blipFill>
          <a:blip r:embed="rId3"/>
          <a:stretch>
            <a:fillRect/>
          </a:stretch>
        </p:blipFill>
        <p:spPr>
          <a:xfrm>
            <a:off x="3737486" y="0"/>
            <a:ext cx="3022600" cy="3022600"/>
          </a:xfrm>
          <a:prstGeom prst="rect">
            <a:avLst/>
          </a:prstGeom>
        </p:spPr>
      </p:pic>
      <p:sp>
        <p:nvSpPr>
          <p:cNvPr id="9" name="TextBox 8"/>
          <p:cNvSpPr txBox="1"/>
          <p:nvPr/>
        </p:nvSpPr>
        <p:spPr>
          <a:xfrm>
            <a:off x="8828032" y="2760990"/>
            <a:ext cx="363501" cy="523220"/>
          </a:xfrm>
          <a:prstGeom prst="rect">
            <a:avLst/>
          </a:prstGeom>
          <a:noFill/>
        </p:spPr>
        <p:txBody>
          <a:bodyPr wrap="square" rtlCol="0">
            <a:spAutoFit/>
          </a:bodyPr>
          <a:lstStyle/>
          <a:p>
            <a:r>
              <a:rPr lang="en-US" sz="2800" b="1" dirty="0" smtClean="0">
                <a:solidFill>
                  <a:srgbClr val="800000"/>
                </a:solidFill>
              </a:rPr>
              <a:t>*</a:t>
            </a:r>
            <a:endParaRPr lang="en-US" sz="2800" b="1" dirty="0">
              <a:solidFill>
                <a:srgbClr val="800000"/>
              </a:solidFill>
            </a:endParaRPr>
          </a:p>
        </p:txBody>
      </p:sp>
      <p:sp>
        <p:nvSpPr>
          <p:cNvPr id="10" name="TextBox 9"/>
          <p:cNvSpPr txBox="1"/>
          <p:nvPr/>
        </p:nvSpPr>
        <p:spPr>
          <a:xfrm>
            <a:off x="7092210" y="6550223"/>
            <a:ext cx="2051790" cy="276999"/>
          </a:xfrm>
          <a:prstGeom prst="rect">
            <a:avLst/>
          </a:prstGeom>
          <a:noFill/>
        </p:spPr>
        <p:txBody>
          <a:bodyPr wrap="square" rtlCol="0">
            <a:spAutoFit/>
          </a:bodyPr>
          <a:lstStyle/>
          <a:p>
            <a:r>
              <a:rPr lang="en-US" sz="1200" dirty="0" smtClean="0">
                <a:solidFill>
                  <a:srgbClr val="800000"/>
                </a:solidFill>
              </a:rPr>
              <a:t>* logo from </a:t>
            </a:r>
            <a:r>
              <a:rPr lang="en-US" sz="1200" dirty="0" err="1" smtClean="0">
                <a:solidFill>
                  <a:srgbClr val="800000"/>
                </a:solidFill>
              </a:rPr>
              <a:t>playthepast.org</a:t>
            </a:r>
            <a:endParaRPr lang="en-US" sz="1200" dirty="0">
              <a:solidFill>
                <a:srgbClr val="800000"/>
              </a:solidFill>
            </a:endParaRPr>
          </a:p>
        </p:txBody>
      </p:sp>
      <p:pic>
        <p:nvPicPr>
          <p:cNvPr id="11" name="Picture 10" descr="HowTheWarShouldHaveEnded.jpg"/>
          <p:cNvPicPr>
            <a:picLocks noChangeAspect="1"/>
          </p:cNvPicPr>
          <p:nvPr/>
        </p:nvPicPr>
        <p:blipFill>
          <a:blip r:embed="rId4"/>
          <a:stretch>
            <a:fillRect/>
          </a:stretch>
        </p:blipFill>
        <p:spPr>
          <a:xfrm>
            <a:off x="6770483" y="244220"/>
            <a:ext cx="2106397" cy="2808529"/>
          </a:xfrm>
          <a:prstGeom prst="rect">
            <a:avLst/>
          </a:prstGeom>
          <a:effectLst>
            <a:softEdge rad="76200"/>
          </a:effectLst>
        </p:spPr>
      </p:pic>
      <p:pic>
        <p:nvPicPr>
          <p:cNvPr id="7" name="Picture 6" descr="logo_test.png"/>
          <p:cNvPicPr>
            <a:picLocks noChangeAspect="1"/>
          </p:cNvPicPr>
          <p:nvPr/>
        </p:nvPicPr>
        <p:blipFill>
          <a:blip r:embed="rId5"/>
          <a:stretch>
            <a:fillRect/>
          </a:stretch>
        </p:blipFill>
        <p:spPr>
          <a:xfrm>
            <a:off x="3725274" y="2880821"/>
            <a:ext cx="5139394" cy="1416876"/>
          </a:xfrm>
          <a:prstGeom prst="rect">
            <a:avLst/>
          </a:prstGeom>
        </p:spPr>
      </p:pic>
      <p:sp>
        <p:nvSpPr>
          <p:cNvPr id="12" name="Title 1"/>
          <p:cNvSpPr txBox="1">
            <a:spLocks/>
          </p:cNvSpPr>
          <p:nvPr/>
        </p:nvSpPr>
        <p:spPr bwMode="auto">
          <a:xfrm>
            <a:off x="91440" y="91440"/>
            <a:ext cx="5198533" cy="175391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en-US" sz="4400" b="1" i="0" u="none" strike="noStrike" kern="0" cap="none" spc="0" normalizeH="0" baseline="0" noProof="0" dirty="0" smtClean="0">
                <a:ln>
                  <a:noFill/>
                </a:ln>
                <a:solidFill>
                  <a:srgbClr val="000000"/>
                </a:solidFill>
                <a:effectLst/>
                <a:uLnTx/>
                <a:uFillTx/>
                <a:latin typeface="IM FELL DW Pica Italic"/>
                <a:ea typeface="Adobe Caslon Pro" pitchFamily="1" charset="0"/>
                <a:cs typeface="IM FELL DW Pica Italic"/>
              </a:rPr>
              <a:t>Learning </a:t>
            </a:r>
          </a:p>
          <a:p>
            <a:pPr marL="0" marR="0" lvl="0" indent="0" defTabSz="914400" rtl="0" eaLnBrk="0" fontAlgn="base" latinLnBrk="0" hangingPunct="0">
              <a:lnSpc>
                <a:spcPct val="100000"/>
              </a:lnSpc>
              <a:spcBef>
                <a:spcPct val="0"/>
              </a:spcBef>
              <a:spcAft>
                <a:spcPct val="0"/>
              </a:spcAft>
              <a:buClrTx/>
              <a:buSzTx/>
              <a:buFontTx/>
              <a:buNone/>
              <a:tabLst/>
              <a:defRPr/>
            </a:pPr>
            <a:r>
              <a:rPr kumimoji="0" lang="en-US" sz="4400" b="1" i="0" u="none" strike="noStrike" kern="0" cap="none" spc="0" normalizeH="0" baseline="0" noProof="0" dirty="0" smtClean="0">
                <a:ln>
                  <a:noFill/>
                </a:ln>
                <a:solidFill>
                  <a:srgbClr val="000000"/>
                </a:solidFill>
                <a:effectLst/>
                <a:uLnTx/>
                <a:uFillTx/>
                <a:latin typeface="IM FELL DW Pica Italic"/>
                <a:ea typeface="Adobe Caslon Pro" pitchFamily="1" charset="0"/>
                <a:cs typeface="IM FELL DW Pica Italic"/>
              </a:rPr>
              <a:t>Design Goal</a:t>
            </a:r>
          </a:p>
        </p:txBody>
      </p:sp>
      <p:sp>
        <p:nvSpPr>
          <p:cNvPr id="13" name="Rectangle 12"/>
          <p:cNvSpPr/>
          <p:nvPr/>
        </p:nvSpPr>
        <p:spPr>
          <a:xfrm>
            <a:off x="91440" y="6055356"/>
            <a:ext cx="9100093" cy="461665"/>
          </a:xfrm>
          <a:prstGeom prst="rect">
            <a:avLst/>
          </a:prstGeom>
        </p:spPr>
        <p:txBody>
          <a:bodyPr wrap="square">
            <a:spAutoFit/>
          </a:bodyPr>
          <a:lstStyle/>
          <a:p>
            <a:pPr>
              <a:buFont typeface="Arial"/>
              <a:buChar char="•"/>
            </a:pPr>
            <a:r>
              <a:rPr lang="en-US" sz="2400" b="1" dirty="0" smtClean="0">
                <a:solidFill>
                  <a:srgbClr val="000000"/>
                </a:solidFill>
                <a:latin typeface="IM FELL DW Pica Italic"/>
                <a:ea typeface="Arial" charset="0"/>
                <a:cs typeface="IM FELL DW Pica Italic"/>
              </a:rPr>
              <a:t> Study </a:t>
            </a:r>
            <a:r>
              <a:rPr lang="en-US" sz="2400" b="1" dirty="0" smtClean="0">
                <a:solidFill>
                  <a:srgbClr val="800000"/>
                </a:solidFill>
                <a:latin typeface="IM FELL DW Pica Italic"/>
                <a:ea typeface="Arial" charset="0"/>
                <a:cs typeface="IM FELL DW Pica Italic"/>
              </a:rPr>
              <a:t>relationships </a:t>
            </a:r>
            <a:r>
              <a:rPr lang="en-US" sz="2400" b="1" dirty="0" smtClean="0">
                <a:solidFill>
                  <a:srgbClr val="000000"/>
                </a:solidFill>
                <a:latin typeface="IM FELL DW Pica Italic"/>
                <a:ea typeface="Arial" charset="0"/>
                <a:cs typeface="IM FELL DW Pica Italic"/>
              </a:rPr>
              <a:t>among science, technology &amp; society.</a:t>
            </a:r>
            <a:endParaRPr lang="en-US" sz="2400" b="1" dirty="0">
              <a:solidFill>
                <a:srgbClr val="000000"/>
              </a:solidFill>
              <a:latin typeface="IM FELL DW Pica Italic"/>
              <a:cs typeface="IM FELL DW Pica Italic"/>
            </a:endParaRPr>
          </a:p>
        </p:txBody>
      </p:sp>
      <p:sp>
        <p:nvSpPr>
          <p:cNvPr id="14" name="Rectangle 13"/>
          <p:cNvSpPr/>
          <p:nvPr/>
        </p:nvSpPr>
        <p:spPr>
          <a:xfrm>
            <a:off x="91440" y="4958076"/>
            <a:ext cx="9100093" cy="461665"/>
          </a:xfrm>
          <a:prstGeom prst="rect">
            <a:avLst/>
          </a:prstGeom>
        </p:spPr>
        <p:txBody>
          <a:bodyPr wrap="square">
            <a:spAutoFit/>
          </a:bodyPr>
          <a:lstStyle/>
          <a:p>
            <a:pPr>
              <a:buFont typeface="Arial"/>
              <a:buChar char="•"/>
            </a:pPr>
            <a:r>
              <a:rPr lang="en-US" sz="2400" b="1" dirty="0" smtClean="0">
                <a:solidFill>
                  <a:srgbClr val="000000"/>
                </a:solidFill>
                <a:latin typeface="IM FELL DW Pica Italic"/>
                <a:ea typeface="Arial" charset="0"/>
                <a:cs typeface="IM FELL DW Pica Italic"/>
              </a:rPr>
              <a:t> </a:t>
            </a:r>
            <a:r>
              <a:rPr lang="en-US" sz="2400" b="1" dirty="0" smtClean="0">
                <a:solidFill>
                  <a:srgbClr val="800000"/>
                </a:solidFill>
                <a:latin typeface="IM FELL DW Pica Italic"/>
                <a:ea typeface="Arial" charset="0"/>
                <a:cs typeface="IM FELL DW Pica Italic"/>
              </a:rPr>
              <a:t>Differentiate </a:t>
            </a:r>
            <a:r>
              <a:rPr lang="en-US" sz="2400" b="1" dirty="0" smtClean="0">
                <a:solidFill>
                  <a:srgbClr val="000000"/>
                </a:solidFill>
                <a:latin typeface="IM FELL DW Pica Italic"/>
                <a:ea typeface="Arial" charset="0"/>
                <a:cs typeface="IM FELL DW Pica Italic"/>
              </a:rPr>
              <a:t>between facts &amp; interpretations.</a:t>
            </a:r>
            <a:endParaRPr lang="en-US" sz="2400" b="1" dirty="0">
              <a:solidFill>
                <a:srgbClr val="000000"/>
              </a:solidFill>
              <a:latin typeface="IM FELL DW Pica Italic"/>
              <a:cs typeface="IM FELL DW Pica Italic"/>
            </a:endParaRPr>
          </a:p>
        </p:txBody>
      </p:sp>
      <p:sp>
        <p:nvSpPr>
          <p:cNvPr id="15" name="Rectangle 14"/>
          <p:cNvSpPr/>
          <p:nvPr/>
        </p:nvSpPr>
        <p:spPr>
          <a:xfrm>
            <a:off x="91440" y="5506716"/>
            <a:ext cx="8375227" cy="461665"/>
          </a:xfrm>
          <a:prstGeom prst="rect">
            <a:avLst/>
          </a:prstGeom>
        </p:spPr>
        <p:txBody>
          <a:bodyPr wrap="square">
            <a:spAutoFit/>
          </a:bodyPr>
          <a:lstStyle/>
          <a:p>
            <a:pPr>
              <a:buFont typeface="Arial"/>
              <a:buChar char="•"/>
            </a:pPr>
            <a:r>
              <a:rPr lang="en-US" sz="2400" b="1" dirty="0" smtClean="0">
                <a:latin typeface="IM FELL DW Pica Italic"/>
                <a:ea typeface="Arial" charset="0"/>
                <a:cs typeface="IM FELL DW Pica Italic"/>
              </a:rPr>
              <a:t> </a:t>
            </a:r>
            <a:r>
              <a:rPr lang="en-US" sz="2400" b="1" dirty="0" smtClean="0">
                <a:solidFill>
                  <a:srgbClr val="800000"/>
                </a:solidFill>
                <a:latin typeface="IM FELL DW Pica Italic"/>
                <a:ea typeface="Arial" charset="0"/>
                <a:cs typeface="IM FELL DW Pica Italic"/>
              </a:rPr>
              <a:t>Challenge </a:t>
            </a:r>
            <a:r>
              <a:rPr lang="en-US" sz="2400" b="1" dirty="0" smtClean="0">
                <a:latin typeface="IM FELL DW Pica Italic"/>
                <a:ea typeface="Arial" charset="0"/>
                <a:cs typeface="IM FELL DW Pica Italic"/>
              </a:rPr>
              <a:t>arguments of historical </a:t>
            </a:r>
            <a:r>
              <a:rPr lang="en-US" sz="2400" b="1" dirty="0" smtClean="0">
                <a:solidFill>
                  <a:srgbClr val="800000"/>
                </a:solidFill>
                <a:latin typeface="IM FELL DW Pica Italic"/>
                <a:ea typeface="Arial" charset="0"/>
                <a:cs typeface="IM FELL DW Pica Italic"/>
              </a:rPr>
              <a:t>inevitability</a:t>
            </a:r>
            <a:r>
              <a:rPr lang="en-US" sz="2400" b="1" dirty="0" smtClean="0">
                <a:latin typeface="IM FELL DW Pica Italic"/>
                <a:ea typeface="Arial" charset="0"/>
                <a:cs typeface="IM FELL DW Pica Italic"/>
              </a:rPr>
              <a:t>.</a:t>
            </a:r>
            <a:endParaRPr lang="en-US" sz="2400" b="1" dirty="0">
              <a:latin typeface="IM FELL DW Pica Italic"/>
              <a:cs typeface="IM FELL DW Pica Italic"/>
            </a:endParaRPr>
          </a:p>
        </p:txBody>
      </p:sp>
      <p:sp>
        <p:nvSpPr>
          <p:cNvPr id="16" name="Rectangle 15"/>
          <p:cNvSpPr/>
          <p:nvPr/>
        </p:nvSpPr>
        <p:spPr>
          <a:xfrm>
            <a:off x="91440" y="4409436"/>
            <a:ext cx="9100093" cy="461665"/>
          </a:xfrm>
          <a:prstGeom prst="rect">
            <a:avLst/>
          </a:prstGeom>
        </p:spPr>
        <p:txBody>
          <a:bodyPr wrap="square">
            <a:spAutoFit/>
          </a:bodyPr>
          <a:lstStyle/>
          <a:p>
            <a:pPr>
              <a:buFont typeface="Arial"/>
              <a:buChar char="•"/>
            </a:pPr>
            <a:r>
              <a:rPr lang="en-US" sz="2400" b="1" dirty="0" smtClean="0">
                <a:latin typeface="IM FELL DW Pica Italic"/>
                <a:ea typeface="Arial" charset="0"/>
                <a:cs typeface="IM FELL DW Pica Italic"/>
              </a:rPr>
              <a:t> Develop </a:t>
            </a:r>
            <a:r>
              <a:rPr lang="en-US" sz="2400" b="1" dirty="0" smtClean="0">
                <a:latin typeface="IM FELL DW Pica Italic"/>
                <a:cs typeface="IM FELL DW Pica Italic"/>
              </a:rPr>
              <a:t>strategies to </a:t>
            </a:r>
            <a:r>
              <a:rPr lang="en-US" sz="2400" b="1" dirty="0" smtClean="0">
                <a:solidFill>
                  <a:srgbClr val="800000"/>
                </a:solidFill>
                <a:latin typeface="IM FELL DW Pica Italic"/>
                <a:cs typeface="IM FELL DW Pica Italic"/>
              </a:rPr>
              <a:t>interpret </a:t>
            </a:r>
            <a:r>
              <a:rPr lang="en-US" sz="2400" b="1" dirty="0" smtClean="0">
                <a:latin typeface="IM FELL DW Pica Italic"/>
                <a:cs typeface="IM FELL DW Pica Italic"/>
              </a:rPr>
              <a:t>&amp; </a:t>
            </a:r>
            <a:r>
              <a:rPr lang="en-US" sz="2400" b="1" dirty="0" smtClean="0">
                <a:solidFill>
                  <a:srgbClr val="800000"/>
                </a:solidFill>
                <a:latin typeface="IM FELL DW Pica Italic"/>
                <a:cs typeface="IM FELL DW Pica Italic"/>
              </a:rPr>
              <a:t>evaluate </a:t>
            </a:r>
            <a:r>
              <a:rPr lang="en-US" sz="2400" b="1" dirty="0" smtClean="0">
                <a:latin typeface="IM FELL DW Pica Italic"/>
                <a:cs typeface="IM FELL DW Pica Italic"/>
              </a:rPr>
              <a:t>texts.</a:t>
            </a:r>
            <a:endParaRPr lang="en-US" sz="2400" b="1" dirty="0">
              <a:latin typeface="IM FELL DW Pica Italic"/>
              <a:cs typeface="IM FELL DW Pica Italic"/>
            </a:endParaRPr>
          </a:p>
        </p:txBody>
      </p:sp>
      <p:grpSp>
        <p:nvGrpSpPr>
          <p:cNvPr id="19" name="Group 18"/>
          <p:cNvGrpSpPr/>
          <p:nvPr/>
        </p:nvGrpSpPr>
        <p:grpSpPr>
          <a:xfrm>
            <a:off x="57574" y="1980818"/>
            <a:ext cx="3679912" cy="1920240"/>
            <a:chOff x="57574" y="2133215"/>
            <a:chExt cx="3679912" cy="1920240"/>
          </a:xfrm>
        </p:grpSpPr>
        <p:sp>
          <p:nvSpPr>
            <p:cNvPr id="17" name="Rectangle 16"/>
            <p:cNvSpPr/>
            <p:nvPr/>
          </p:nvSpPr>
          <p:spPr>
            <a:xfrm>
              <a:off x="317012" y="2175585"/>
              <a:ext cx="3420474" cy="1754327"/>
            </a:xfrm>
            <a:prstGeom prst="rect">
              <a:avLst/>
            </a:prstGeom>
          </p:spPr>
          <p:txBody>
            <a:bodyPr wrap="square">
              <a:spAutoFit/>
            </a:bodyPr>
            <a:lstStyle/>
            <a:p>
              <a:r>
                <a:rPr lang="en-US" i="1" dirty="0" smtClean="0">
                  <a:solidFill>
                    <a:srgbClr val="800000"/>
                  </a:solidFill>
                  <a:latin typeface="Arial"/>
                  <a:cs typeface="Arial"/>
                </a:rPr>
                <a:t>“We take history for granted because we encounter it </a:t>
              </a:r>
            </a:p>
            <a:p>
              <a:r>
                <a:rPr lang="en-US" i="1" dirty="0" smtClean="0">
                  <a:solidFill>
                    <a:srgbClr val="800000"/>
                  </a:solidFill>
                  <a:latin typeface="Arial"/>
                  <a:cs typeface="Arial"/>
                </a:rPr>
                <a:t>in a format that makes it </a:t>
              </a:r>
            </a:p>
            <a:p>
              <a:r>
                <a:rPr lang="en-US" i="1" dirty="0" smtClean="0">
                  <a:solidFill>
                    <a:srgbClr val="800000"/>
                  </a:solidFill>
                  <a:latin typeface="Arial"/>
                  <a:cs typeface="Arial"/>
                </a:rPr>
                <a:t>seem inevitable.  </a:t>
              </a:r>
            </a:p>
            <a:p>
              <a:r>
                <a:rPr lang="en-US" i="1" dirty="0" smtClean="0">
                  <a:solidFill>
                    <a:srgbClr val="800000"/>
                  </a:solidFill>
                  <a:latin typeface="Arial"/>
                  <a:cs typeface="Arial"/>
                </a:rPr>
                <a:t>We forget that it could have gone any way at any moment."</a:t>
              </a:r>
            </a:p>
          </p:txBody>
        </p:sp>
        <p:sp>
          <p:nvSpPr>
            <p:cNvPr id="18" name="Rounded Rectangular Callout 17"/>
            <p:cNvSpPr/>
            <p:nvPr/>
          </p:nvSpPr>
          <p:spPr>
            <a:xfrm>
              <a:off x="57574" y="2133215"/>
              <a:ext cx="3566160" cy="1920240"/>
            </a:xfrm>
            <a:prstGeom prst="wedgeRoundRectCallout">
              <a:avLst>
                <a:gd name="adj1" fmla="val -49142"/>
                <a:gd name="adj2" fmla="val 68029"/>
                <a:gd name="adj3" fmla="val 16667"/>
              </a:avLst>
            </a:prstGeom>
            <a:noFill/>
            <a:ln>
              <a:solidFill>
                <a:srgbClr val="8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20" name="TextBox 19"/>
          <p:cNvSpPr txBox="1"/>
          <p:nvPr/>
        </p:nvSpPr>
        <p:spPr>
          <a:xfrm>
            <a:off x="317012" y="6564123"/>
            <a:ext cx="6775198" cy="276999"/>
          </a:xfrm>
          <a:prstGeom prst="rect">
            <a:avLst/>
          </a:prstGeom>
          <a:noFill/>
        </p:spPr>
        <p:txBody>
          <a:bodyPr wrap="square" rtlCol="0">
            <a:spAutoFit/>
          </a:bodyPr>
          <a:lstStyle/>
          <a:p>
            <a:r>
              <a:rPr lang="en-US" sz="1200" dirty="0" smtClean="0">
                <a:solidFill>
                  <a:srgbClr val="800000"/>
                </a:solidFill>
              </a:rPr>
              <a:t>Standards from National Council on Social Studies &amp; National Center for Teaching Historical Thinking </a:t>
            </a:r>
            <a:endParaRPr lang="en-US" sz="1200" dirty="0">
              <a:solidFill>
                <a:srgbClr val="800000"/>
              </a:solidFill>
            </a:endParaRPr>
          </a:p>
        </p:txBody>
      </p:sp>
    </p:spTree>
  </p:cSld>
  <p:clrMapOvr>
    <a:masterClrMapping/>
  </p:clrMapOvr>
  <p:transition xmlns:p14="http://schemas.microsoft.com/office/powerpoint/2010/main" spd="med">
    <p:fade thruBlk="1"/>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batesMaryMcGuirt"/>
          <p:cNvPicPr>
            <a:picLocks noChangeAspect="1"/>
          </p:cNvPicPr>
          <p:nvPr/>
        </p:nvPicPr>
        <p:blipFill>
          <a:blip r:embed="rId3"/>
          <a:stretch>
            <a:fillRect/>
          </a:stretch>
        </p:blipFill>
        <p:spPr>
          <a:xfrm>
            <a:off x="12693" y="4233"/>
            <a:ext cx="9144000" cy="6858000"/>
          </a:xfrm>
          <a:prstGeom prst="rect">
            <a:avLst/>
          </a:prstGeom>
        </p:spPr>
      </p:pic>
      <p:pic>
        <p:nvPicPr>
          <p:cNvPr id="4" name="Picture 3" descr="charlotteOath.jpg"/>
          <p:cNvPicPr>
            <a:picLocks noChangeAspect="1"/>
          </p:cNvPicPr>
          <p:nvPr/>
        </p:nvPicPr>
        <p:blipFill>
          <a:blip r:embed="rId4"/>
          <a:stretch>
            <a:fillRect/>
          </a:stretch>
        </p:blipFill>
        <p:spPr>
          <a:xfrm>
            <a:off x="7889789" y="5513832"/>
            <a:ext cx="1203412" cy="1280160"/>
          </a:xfrm>
          <a:prstGeom prst="rect">
            <a:avLst/>
          </a:prstGeom>
        </p:spPr>
      </p:pic>
      <p:pic>
        <p:nvPicPr>
          <p:cNvPr id="6" name="Picture 5" descr="Khyra_Oath.jpg"/>
          <p:cNvPicPr>
            <a:picLocks noChangeAspect="1"/>
          </p:cNvPicPr>
          <p:nvPr/>
        </p:nvPicPr>
        <p:blipFill>
          <a:blip r:embed="rId5"/>
          <a:stretch>
            <a:fillRect/>
          </a:stretch>
        </p:blipFill>
        <p:spPr>
          <a:xfrm>
            <a:off x="5653212" y="5513832"/>
            <a:ext cx="1214790" cy="1280160"/>
          </a:xfrm>
          <a:prstGeom prst="rect">
            <a:avLst/>
          </a:prstGeom>
        </p:spPr>
      </p:pic>
      <p:pic>
        <p:nvPicPr>
          <p:cNvPr id="7" name="Picture 6" descr="Kevin_Oath.jpg"/>
          <p:cNvPicPr>
            <a:picLocks noChangeAspect="1"/>
          </p:cNvPicPr>
          <p:nvPr/>
        </p:nvPicPr>
        <p:blipFill>
          <a:blip r:embed="rId6"/>
          <a:stretch>
            <a:fillRect/>
          </a:stretch>
        </p:blipFill>
        <p:spPr>
          <a:xfrm>
            <a:off x="3543555" y="5513832"/>
            <a:ext cx="1055267" cy="1280160"/>
          </a:xfrm>
          <a:prstGeom prst="rect">
            <a:avLst/>
          </a:prstGeom>
        </p:spPr>
      </p:pic>
      <p:pic>
        <p:nvPicPr>
          <p:cNvPr id="8" name="Picture 7" descr="taylorE_oath.jpg"/>
          <p:cNvPicPr>
            <a:picLocks noChangeAspect="1"/>
          </p:cNvPicPr>
          <p:nvPr/>
        </p:nvPicPr>
        <p:blipFill>
          <a:blip r:embed="rId7"/>
          <a:stretch>
            <a:fillRect/>
          </a:stretch>
        </p:blipFill>
        <p:spPr>
          <a:xfrm>
            <a:off x="4606466" y="5513832"/>
            <a:ext cx="1055984" cy="1280160"/>
          </a:xfrm>
          <a:prstGeom prst="rect">
            <a:avLst/>
          </a:prstGeom>
        </p:spPr>
      </p:pic>
      <p:pic>
        <p:nvPicPr>
          <p:cNvPr id="12" name="Picture 11" descr="JoeyOath.jpg"/>
          <p:cNvPicPr>
            <a:picLocks noChangeAspect="1"/>
          </p:cNvPicPr>
          <p:nvPr/>
        </p:nvPicPr>
        <p:blipFill>
          <a:blip r:embed="rId8"/>
          <a:stretch>
            <a:fillRect/>
          </a:stretch>
        </p:blipFill>
        <p:spPr>
          <a:xfrm>
            <a:off x="6851069" y="5513832"/>
            <a:ext cx="1024128" cy="1280160"/>
          </a:xfrm>
          <a:prstGeom prst="rect">
            <a:avLst/>
          </a:prstGeom>
        </p:spPr>
      </p:pic>
      <p:pic>
        <p:nvPicPr>
          <p:cNvPr id="15" name="Picture 14" descr="KaleaOath.jpg"/>
          <p:cNvPicPr>
            <a:picLocks noChangeAspect="1"/>
          </p:cNvPicPr>
          <p:nvPr/>
        </p:nvPicPr>
        <p:blipFill>
          <a:blip r:embed="rId9"/>
          <a:stretch>
            <a:fillRect/>
          </a:stretch>
        </p:blipFill>
        <p:spPr>
          <a:xfrm>
            <a:off x="2283326" y="5513832"/>
            <a:ext cx="1176215" cy="1280160"/>
          </a:xfrm>
          <a:prstGeom prst="rect">
            <a:avLst/>
          </a:prstGeom>
        </p:spPr>
      </p:pic>
      <p:pic>
        <p:nvPicPr>
          <p:cNvPr id="17" name="Picture 16" descr="BlakeOath.jpg"/>
          <p:cNvPicPr>
            <a:picLocks noChangeAspect="1"/>
          </p:cNvPicPr>
          <p:nvPr/>
        </p:nvPicPr>
        <p:blipFill>
          <a:blip r:embed="rId10"/>
          <a:srcRect t="3000"/>
          <a:stretch>
            <a:fillRect/>
          </a:stretch>
        </p:blipFill>
        <p:spPr>
          <a:xfrm>
            <a:off x="1007090" y="5517323"/>
            <a:ext cx="1414801" cy="1280160"/>
          </a:xfrm>
          <a:prstGeom prst="rect">
            <a:avLst/>
          </a:prstGeom>
        </p:spPr>
      </p:pic>
      <p:pic>
        <p:nvPicPr>
          <p:cNvPr id="18" name="Picture 17" descr="Jarod_Oath.jpg"/>
          <p:cNvPicPr>
            <a:picLocks noChangeAspect="1"/>
          </p:cNvPicPr>
          <p:nvPr/>
        </p:nvPicPr>
        <p:blipFill>
          <a:blip r:embed="rId11"/>
          <a:stretch>
            <a:fillRect/>
          </a:stretch>
        </p:blipFill>
        <p:spPr>
          <a:xfrm>
            <a:off x="0" y="5513832"/>
            <a:ext cx="1194179" cy="1280160"/>
          </a:xfrm>
          <a:prstGeom prst="rect">
            <a:avLst/>
          </a:prstGeom>
        </p:spPr>
      </p:pic>
      <p:sp>
        <p:nvSpPr>
          <p:cNvPr id="11" name="TextBox 10"/>
          <p:cNvSpPr txBox="1"/>
          <p:nvPr/>
        </p:nvSpPr>
        <p:spPr>
          <a:xfrm>
            <a:off x="423480" y="885331"/>
            <a:ext cx="3719691" cy="1723549"/>
          </a:xfrm>
          <a:prstGeom prst="rect">
            <a:avLst/>
          </a:prstGeom>
          <a:solidFill>
            <a:srgbClr val="A4D4F9">
              <a:alpha val="65000"/>
            </a:srgbClr>
          </a:solidFill>
          <a:effectLst>
            <a:softEdge rad="63500"/>
          </a:effectLst>
        </p:spPr>
        <p:txBody>
          <a:bodyPr wrap="square" rtlCol="0">
            <a:spAutoFit/>
          </a:bodyPr>
          <a:lstStyle/>
          <a:p>
            <a:pPr>
              <a:buFont typeface="Arial"/>
              <a:buChar char="•"/>
            </a:pPr>
            <a:r>
              <a:rPr lang="en-US" sz="2400" b="1" dirty="0" smtClean="0">
                <a:latin typeface="IM FELL DW Pica Italic"/>
                <a:cs typeface="IM FELL DW Pica Italic"/>
              </a:rPr>
              <a:t>60 students</a:t>
            </a:r>
          </a:p>
          <a:p>
            <a:pPr>
              <a:spcAft>
                <a:spcPts val="600"/>
              </a:spcAft>
              <a:buFont typeface="Arial"/>
              <a:buChar char="•"/>
            </a:pPr>
            <a:r>
              <a:rPr lang="en-US" sz="2400" b="1" dirty="0" smtClean="0">
                <a:latin typeface="IM FELL DW Pica Italic"/>
                <a:cs typeface="IM FELL DW Pica Italic"/>
              </a:rPr>
              <a:t>13-14 years old</a:t>
            </a:r>
          </a:p>
          <a:p>
            <a:pPr>
              <a:spcAft>
                <a:spcPts val="600"/>
              </a:spcAft>
              <a:buFont typeface="Arial"/>
              <a:buChar char="•"/>
            </a:pPr>
            <a:r>
              <a:rPr lang="en-US" sz="2400" b="1" dirty="0" smtClean="0">
                <a:latin typeface="IM FELL DW Pica Italic"/>
                <a:cs typeface="IM FELL DW Pica Italic"/>
              </a:rPr>
              <a:t>8</a:t>
            </a:r>
            <a:r>
              <a:rPr lang="en-US" sz="2400" b="1" baseline="30000" dirty="0" smtClean="0">
                <a:latin typeface="IM FELL DW Pica Italic"/>
                <a:cs typeface="IM FELL DW Pica Italic"/>
              </a:rPr>
              <a:t>th</a:t>
            </a:r>
            <a:r>
              <a:rPr lang="en-US" sz="2400" b="1" dirty="0" smtClean="0">
                <a:latin typeface="IM FELL DW Pica Italic"/>
                <a:cs typeface="IM FELL DW Pica Italic"/>
              </a:rPr>
              <a:t> grade Social Studies</a:t>
            </a:r>
          </a:p>
          <a:p>
            <a:pPr>
              <a:spcAft>
                <a:spcPts val="600"/>
              </a:spcAft>
              <a:buFont typeface="Arial"/>
              <a:buChar char="•"/>
            </a:pPr>
            <a:r>
              <a:rPr lang="en-US" sz="2400" b="1" dirty="0" smtClean="0">
                <a:latin typeface="IM FELL DW Pica Italic"/>
                <a:cs typeface="IM FELL DW Pica Italic"/>
              </a:rPr>
              <a:t>50% “FARM” students</a:t>
            </a:r>
          </a:p>
        </p:txBody>
      </p:sp>
      <p:sp>
        <p:nvSpPr>
          <p:cNvPr id="13" name="Title 2"/>
          <p:cNvSpPr txBox="1">
            <a:spLocks/>
          </p:cNvSpPr>
          <p:nvPr/>
        </p:nvSpPr>
        <p:spPr>
          <a:xfrm>
            <a:off x="12693" y="91440"/>
            <a:ext cx="9144000" cy="996950"/>
          </a:xfrm>
          <a:prstGeom prst="rect">
            <a:avLst/>
          </a:prstGeom>
        </p:spPr>
        <p:txBody>
          <a:bodyPr vert="horz" lIns="91440" tIns="45720" rIns="91440" bIns="45720" rtlCol="0" anchor="ctr">
            <a:normAutofit/>
          </a:bodyPr>
          <a:lstStyle/>
          <a:p>
            <a:pPr marL="0" marR="0" lvl="0" indent="0" algn="ctr" defTabSz="457200" rtl="0" eaLnBrk="1" fontAlgn="auto" latinLnBrk="0" hangingPunct="1">
              <a:lnSpc>
                <a:spcPct val="100000"/>
              </a:lnSpc>
              <a:spcBef>
                <a:spcPct val="0"/>
              </a:spcBef>
              <a:spcAft>
                <a:spcPts val="0"/>
              </a:spcAft>
              <a:buClrTx/>
              <a:buSzTx/>
              <a:buFontTx/>
              <a:buNone/>
              <a:tabLst/>
              <a:defRPr/>
            </a:pPr>
            <a:r>
              <a:rPr kumimoji="0" lang="en-US" sz="4400" b="1" i="0" u="none" strike="noStrike" kern="1200" cap="none" spc="0" normalizeH="0" baseline="0" noProof="0" dirty="0" smtClean="0">
                <a:ln>
                  <a:noFill/>
                </a:ln>
                <a:solidFill>
                  <a:schemeClr val="tx1"/>
                </a:solidFill>
                <a:effectLst/>
                <a:uLnTx/>
                <a:uFillTx/>
                <a:latin typeface="IM FELL DW Pica Roman"/>
                <a:ea typeface="+mj-ea"/>
                <a:cs typeface="IM FELL DW Pica Roman"/>
              </a:rPr>
              <a:t>The Players</a:t>
            </a:r>
            <a:endParaRPr kumimoji="0" lang="en-US" sz="4400" b="1" i="0" u="none" strike="noStrike" kern="1200" cap="none" spc="0" normalizeH="0" baseline="0" noProof="0" dirty="0">
              <a:ln>
                <a:noFill/>
              </a:ln>
              <a:solidFill>
                <a:schemeClr val="tx1"/>
              </a:solidFill>
              <a:effectLst/>
              <a:uLnTx/>
              <a:uFillTx/>
              <a:latin typeface="IM FELL DW Pica Roman"/>
              <a:ea typeface="+mj-ea"/>
              <a:cs typeface="IM FELL DW Pica Roman"/>
            </a:endParaRPr>
          </a:p>
        </p:txBody>
      </p:sp>
    </p:spTree>
  </p:cSld>
  <p:clrMapOvr>
    <a:masterClrMapping/>
  </p:clrMapOvr>
  <p:transition xmlns:p14="http://schemas.microsoft.com/office/powerpoint/2010/main" spd="med">
    <p:fade thruBlk="1"/>
  </p:transition>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descr="kairo-illum.jpg"/>
          <p:cNvPicPr>
            <a:picLocks noChangeAspect="1"/>
          </p:cNvPicPr>
          <p:nvPr/>
        </p:nvPicPr>
        <p:blipFill>
          <a:blip r:embed="rId3"/>
          <a:stretch>
            <a:fillRect/>
          </a:stretch>
        </p:blipFill>
        <p:spPr>
          <a:xfrm rot="1281212">
            <a:off x="5663290" y="2166251"/>
            <a:ext cx="958645" cy="1278193"/>
          </a:xfrm>
          <a:prstGeom prst="rect">
            <a:avLst/>
          </a:prstGeom>
          <a:effectLst>
            <a:outerShdw blurRad="50800" dist="38100" dir="2700000" algn="tl" rotWithShape="0">
              <a:srgbClr val="000000">
                <a:alpha val="43000"/>
              </a:srgbClr>
            </a:outerShdw>
          </a:effectLst>
        </p:spPr>
      </p:pic>
      <p:pic>
        <p:nvPicPr>
          <p:cNvPr id="21" name="Picture 20" descr="ann_notebookBadgesCropped.png"/>
          <p:cNvPicPr>
            <a:picLocks noChangeAspect="1"/>
          </p:cNvPicPr>
          <p:nvPr/>
        </p:nvPicPr>
        <p:blipFill>
          <a:blip r:embed="rId4"/>
          <a:stretch>
            <a:fillRect/>
          </a:stretch>
        </p:blipFill>
        <p:spPr>
          <a:xfrm rot="20705877">
            <a:off x="4859376" y="2112461"/>
            <a:ext cx="1009669" cy="1215342"/>
          </a:xfrm>
          <a:prstGeom prst="rect">
            <a:avLst/>
          </a:prstGeom>
          <a:effectLst>
            <a:outerShdw blurRad="50800" dist="38100" dir="2700000" algn="tl" rotWithShape="0">
              <a:srgbClr val="000000">
                <a:alpha val="43000"/>
              </a:srgbClr>
            </a:outerShdw>
          </a:effectLst>
        </p:spPr>
      </p:pic>
      <p:sp>
        <p:nvSpPr>
          <p:cNvPr id="2" name="Title 2"/>
          <p:cNvSpPr txBox="1">
            <a:spLocks/>
          </p:cNvSpPr>
          <p:nvPr/>
        </p:nvSpPr>
        <p:spPr>
          <a:xfrm>
            <a:off x="12693" y="91440"/>
            <a:ext cx="9144000" cy="996950"/>
          </a:xfrm>
          <a:prstGeom prst="rect">
            <a:avLst/>
          </a:prstGeom>
        </p:spPr>
        <p:txBody>
          <a:bodyPr vert="horz" lIns="91440" tIns="45720" rIns="91440" bIns="45720" rtlCol="0" anchor="ctr">
            <a:normAutofit/>
          </a:bodyPr>
          <a:lstStyle/>
          <a:p>
            <a:pPr marL="0" marR="0" lvl="0" indent="0" algn="ctr" defTabSz="457200" rtl="0" eaLnBrk="1" fontAlgn="auto" latinLnBrk="0" hangingPunct="1">
              <a:lnSpc>
                <a:spcPct val="100000"/>
              </a:lnSpc>
              <a:spcBef>
                <a:spcPct val="0"/>
              </a:spcBef>
              <a:spcAft>
                <a:spcPts val="0"/>
              </a:spcAft>
              <a:buClrTx/>
              <a:buSzTx/>
              <a:buFontTx/>
              <a:buNone/>
              <a:tabLst/>
              <a:defRPr/>
            </a:pPr>
            <a:r>
              <a:rPr kumimoji="0" lang="en-US" sz="5400" b="1" i="0" u="none" strike="noStrike" kern="1200" cap="none" spc="0" normalizeH="0" baseline="0" noProof="0" dirty="0" smtClean="0">
                <a:ln>
                  <a:noFill/>
                </a:ln>
                <a:solidFill>
                  <a:schemeClr val="tx1"/>
                </a:solidFill>
                <a:effectLst/>
                <a:uLnTx/>
                <a:uFillTx/>
                <a:latin typeface="IM FELL DW Pica Roman"/>
                <a:ea typeface="+mj-ea"/>
                <a:cs typeface="IM FELL DW Pica Roman"/>
              </a:rPr>
              <a:t>Data Collection &amp; Analysis</a:t>
            </a:r>
            <a:endParaRPr kumimoji="0" lang="en-US" sz="5400" b="1" i="0" u="none" strike="noStrike" kern="1200" cap="none" spc="0" normalizeH="0" baseline="0" noProof="0" dirty="0">
              <a:ln>
                <a:noFill/>
              </a:ln>
              <a:solidFill>
                <a:schemeClr val="tx1"/>
              </a:solidFill>
              <a:effectLst/>
              <a:uLnTx/>
              <a:uFillTx/>
              <a:latin typeface="IM FELL DW Pica Roman"/>
              <a:ea typeface="+mj-ea"/>
              <a:cs typeface="IM FELL DW Pica Roman"/>
            </a:endParaRPr>
          </a:p>
        </p:txBody>
      </p:sp>
      <p:pic>
        <p:nvPicPr>
          <p:cNvPr id="3" name="Picture 2" descr="oldMicrophone.gif"/>
          <p:cNvPicPr>
            <a:picLocks noChangeAspect="1"/>
          </p:cNvPicPr>
          <p:nvPr/>
        </p:nvPicPr>
        <p:blipFill>
          <a:blip r:embed="rId5"/>
          <a:stretch>
            <a:fillRect/>
          </a:stretch>
        </p:blipFill>
        <p:spPr>
          <a:xfrm>
            <a:off x="952439" y="2031295"/>
            <a:ext cx="575061" cy="1473252"/>
          </a:xfrm>
          <a:prstGeom prst="rect">
            <a:avLst/>
          </a:prstGeom>
        </p:spPr>
      </p:pic>
      <p:sp>
        <p:nvSpPr>
          <p:cNvPr id="6" name="Round Diagonal Corner Rectangle 5"/>
          <p:cNvSpPr/>
          <p:nvPr/>
        </p:nvSpPr>
        <p:spPr>
          <a:xfrm>
            <a:off x="1001889" y="1097280"/>
            <a:ext cx="2560320" cy="731520"/>
          </a:xfrm>
          <a:prstGeom prst="round2DiagRect">
            <a:avLst>
              <a:gd name="adj1" fmla="val 50000"/>
              <a:gd name="adj2" fmla="val 0"/>
            </a:avLst>
          </a:prstGeom>
          <a:solidFill>
            <a:schemeClr val="bg1"/>
          </a:solidFill>
          <a:ln w="19050">
            <a:noFill/>
          </a:ln>
          <a:effectLst>
            <a:outerShdw blurRad="40000" dist="38100" dir="540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lvl="0" algn="ctr">
              <a:spcBef>
                <a:spcPct val="0"/>
              </a:spcBef>
              <a:defRPr/>
            </a:pPr>
            <a:r>
              <a:rPr lang="en-US" sz="3600" b="1" dirty="0" smtClean="0">
                <a:solidFill>
                  <a:srgbClr val="800000"/>
                </a:solidFill>
                <a:latin typeface="IM FELL DW Pica Italic"/>
                <a:cs typeface="IM FELL DW Pica Italic"/>
              </a:rPr>
              <a:t>Design</a:t>
            </a:r>
            <a:endParaRPr lang="en-US" sz="3600" b="1" dirty="0">
              <a:solidFill>
                <a:srgbClr val="800000"/>
              </a:solidFill>
              <a:latin typeface="IM FELL DW Pica Italic"/>
              <a:cs typeface="IM FELL DW Pica Italic"/>
            </a:endParaRPr>
          </a:p>
        </p:txBody>
      </p:sp>
      <p:sp>
        <p:nvSpPr>
          <p:cNvPr id="7" name="Round Diagonal Corner Rectangle 6"/>
          <p:cNvSpPr/>
          <p:nvPr/>
        </p:nvSpPr>
        <p:spPr>
          <a:xfrm>
            <a:off x="1001889" y="3749040"/>
            <a:ext cx="2560320" cy="731520"/>
          </a:xfrm>
          <a:prstGeom prst="round2DiagRect">
            <a:avLst>
              <a:gd name="adj1" fmla="val 50000"/>
              <a:gd name="adj2" fmla="val 0"/>
            </a:avLst>
          </a:prstGeom>
          <a:solidFill>
            <a:schemeClr val="bg1"/>
          </a:solidFill>
          <a:ln w="19050">
            <a:noFill/>
          </a:ln>
          <a:effectLst>
            <a:outerShdw blurRad="40000" dist="38100" dir="540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lvl="0" algn="ctr">
              <a:spcBef>
                <a:spcPct val="0"/>
              </a:spcBef>
              <a:defRPr/>
            </a:pPr>
            <a:r>
              <a:rPr lang="en-US" sz="3600" b="1" dirty="0" smtClean="0">
                <a:solidFill>
                  <a:srgbClr val="800000"/>
                </a:solidFill>
                <a:latin typeface="IM FELL DW Pica Italic"/>
                <a:cs typeface="IM FELL DW Pica Italic"/>
              </a:rPr>
              <a:t>Play</a:t>
            </a:r>
            <a:endParaRPr lang="en-US" sz="3600" b="1" dirty="0">
              <a:solidFill>
                <a:srgbClr val="800000"/>
              </a:solidFill>
              <a:latin typeface="IM FELL DW Pica Italic"/>
              <a:cs typeface="IM FELL DW Pica Italic"/>
            </a:endParaRPr>
          </a:p>
        </p:txBody>
      </p:sp>
      <p:sp>
        <p:nvSpPr>
          <p:cNvPr id="8" name="TextBox 7"/>
          <p:cNvSpPr txBox="1"/>
          <p:nvPr/>
        </p:nvSpPr>
        <p:spPr>
          <a:xfrm>
            <a:off x="1554480" y="2103120"/>
            <a:ext cx="1441420" cy="707886"/>
          </a:xfrm>
          <a:prstGeom prst="rect">
            <a:avLst/>
          </a:prstGeom>
          <a:noFill/>
          <a:ln w="3175" cmpd="sng">
            <a:noFill/>
          </a:ln>
          <a:effectLst/>
        </p:spPr>
        <p:txBody>
          <a:bodyPr wrap="none" rtlCol="0">
            <a:spAutoFit/>
          </a:bodyPr>
          <a:lstStyle/>
          <a:p>
            <a:r>
              <a:rPr lang="en-US" sz="2000" b="1" dirty="0" smtClean="0">
                <a:latin typeface="IM FELL DW Pica Roman"/>
                <a:cs typeface="IM FELL DW Pica Roman"/>
              </a:rPr>
              <a:t>Expert </a:t>
            </a:r>
          </a:p>
          <a:p>
            <a:r>
              <a:rPr lang="en-US" sz="2000" b="1" dirty="0" smtClean="0">
                <a:latin typeface="IM FELL DW Pica Roman"/>
                <a:cs typeface="IM FELL DW Pica Roman"/>
              </a:rPr>
              <a:t>Interviews</a:t>
            </a:r>
            <a:endParaRPr lang="en-US" sz="2000" b="1" dirty="0">
              <a:latin typeface="IM FELL DW Pica Roman"/>
              <a:cs typeface="IM FELL DW Pica Roman"/>
            </a:endParaRPr>
          </a:p>
        </p:txBody>
      </p:sp>
      <p:sp>
        <p:nvSpPr>
          <p:cNvPr id="9" name="Rectangle 8"/>
          <p:cNvSpPr/>
          <p:nvPr/>
        </p:nvSpPr>
        <p:spPr>
          <a:xfrm>
            <a:off x="508004" y="1965960"/>
            <a:ext cx="2712653" cy="1684637"/>
          </a:xfrm>
          <a:prstGeom prst="rect">
            <a:avLst/>
          </a:prstGeom>
          <a:noFill/>
          <a:ln w="3175">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p:nvSpPr>
        <p:spPr>
          <a:xfrm>
            <a:off x="3251767" y="1965960"/>
            <a:ext cx="5486400" cy="1684637"/>
          </a:xfrm>
          <a:prstGeom prst="rect">
            <a:avLst/>
          </a:prstGeom>
          <a:noFill/>
          <a:ln w="3175">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p:nvSpPr>
        <p:spPr>
          <a:xfrm>
            <a:off x="3279989" y="4617720"/>
            <a:ext cx="2712653" cy="1684637"/>
          </a:xfrm>
          <a:prstGeom prst="rect">
            <a:avLst/>
          </a:prstGeom>
          <a:noFill/>
          <a:ln w="3175">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ectangle 11"/>
          <p:cNvSpPr/>
          <p:nvPr/>
        </p:nvSpPr>
        <p:spPr>
          <a:xfrm>
            <a:off x="539114" y="4617720"/>
            <a:ext cx="2712653" cy="1684637"/>
          </a:xfrm>
          <a:prstGeom prst="rect">
            <a:avLst/>
          </a:prstGeom>
          <a:noFill/>
          <a:ln w="3175">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7" name="Picture 16" descr="fieldnote1.jpg"/>
          <p:cNvPicPr>
            <a:picLocks noChangeAspect="1"/>
          </p:cNvPicPr>
          <p:nvPr/>
        </p:nvPicPr>
        <p:blipFill>
          <a:blip r:embed="rId6"/>
          <a:stretch>
            <a:fillRect/>
          </a:stretch>
        </p:blipFill>
        <p:spPr>
          <a:xfrm rot="1047402">
            <a:off x="3400880" y="4807345"/>
            <a:ext cx="1052795" cy="816146"/>
          </a:xfrm>
          <a:prstGeom prst="rect">
            <a:avLst/>
          </a:prstGeom>
          <a:effectLst>
            <a:outerShdw blurRad="50800" dist="38100" dir="2700000" algn="tl" rotWithShape="0">
              <a:srgbClr val="000000">
                <a:alpha val="43000"/>
              </a:srgbClr>
            </a:outerShdw>
          </a:effectLst>
        </p:spPr>
      </p:pic>
      <p:pic>
        <p:nvPicPr>
          <p:cNvPr id="20" name="Picture 19" descr="aprilGravureSketchCropped.png"/>
          <p:cNvPicPr>
            <a:picLocks noChangeAspect="1"/>
          </p:cNvPicPr>
          <p:nvPr/>
        </p:nvPicPr>
        <p:blipFill>
          <a:blip r:embed="rId7"/>
          <a:stretch>
            <a:fillRect/>
          </a:stretch>
        </p:blipFill>
        <p:spPr>
          <a:xfrm rot="1351217">
            <a:off x="3833387" y="2350055"/>
            <a:ext cx="1561578" cy="963441"/>
          </a:xfrm>
          <a:prstGeom prst="rect">
            <a:avLst/>
          </a:prstGeom>
          <a:effectLst>
            <a:outerShdw blurRad="50800" dist="38100" dir="2700000" algn="tl" rotWithShape="0">
              <a:srgbClr val="000000">
                <a:alpha val="43000"/>
              </a:srgbClr>
            </a:outerShdw>
          </a:effectLst>
        </p:spPr>
      </p:pic>
      <p:pic>
        <p:nvPicPr>
          <p:cNvPr id="15" name="Picture 14" descr="FinalMissionDesignDocSmall300dpi.png"/>
          <p:cNvPicPr>
            <a:picLocks noChangeAspect="1"/>
          </p:cNvPicPr>
          <p:nvPr/>
        </p:nvPicPr>
        <p:blipFill>
          <a:blip r:embed="rId8"/>
          <a:stretch>
            <a:fillRect/>
          </a:stretch>
        </p:blipFill>
        <p:spPr>
          <a:xfrm rot="20344869">
            <a:off x="3466452" y="2436261"/>
            <a:ext cx="1132969" cy="924147"/>
          </a:xfrm>
          <a:prstGeom prst="rect">
            <a:avLst/>
          </a:prstGeom>
          <a:effectLst>
            <a:outerShdw blurRad="50800" dist="38100" dir="2700000" algn="tl" rotWithShape="0">
              <a:srgbClr val="000000">
                <a:alpha val="43000"/>
              </a:srgbClr>
            </a:outerShdw>
          </a:effectLst>
        </p:spPr>
      </p:pic>
      <p:sp>
        <p:nvSpPr>
          <p:cNvPr id="23" name="TextBox 22"/>
          <p:cNvSpPr txBox="1"/>
          <p:nvPr/>
        </p:nvSpPr>
        <p:spPr>
          <a:xfrm>
            <a:off x="6858000" y="2103120"/>
            <a:ext cx="1582484" cy="1015663"/>
          </a:xfrm>
          <a:prstGeom prst="rect">
            <a:avLst/>
          </a:prstGeom>
          <a:noFill/>
          <a:ln w="3175" cmpd="sng">
            <a:noFill/>
          </a:ln>
          <a:effectLst/>
        </p:spPr>
        <p:txBody>
          <a:bodyPr wrap="none" rtlCol="0">
            <a:spAutoFit/>
          </a:bodyPr>
          <a:lstStyle/>
          <a:p>
            <a:r>
              <a:rPr lang="en-US" sz="2000" b="1" dirty="0" smtClean="0">
                <a:latin typeface="IM FELL DW Pica Roman"/>
                <a:cs typeface="IM FELL DW Pica Roman"/>
              </a:rPr>
              <a:t>Design</a:t>
            </a:r>
          </a:p>
          <a:p>
            <a:r>
              <a:rPr lang="en-US" sz="2000" b="1" dirty="0" smtClean="0">
                <a:latin typeface="IM FELL DW Pica Roman"/>
                <a:cs typeface="IM FELL DW Pica Roman"/>
              </a:rPr>
              <a:t>Documents</a:t>
            </a:r>
          </a:p>
          <a:p>
            <a:r>
              <a:rPr lang="en-US" sz="2000" b="1" dirty="0" smtClean="0">
                <a:latin typeface="IM FELL DW Pica Roman"/>
                <a:cs typeface="IM FELL DW Pica Roman"/>
              </a:rPr>
              <a:t>&amp; Meetings</a:t>
            </a:r>
            <a:endParaRPr lang="en-US" sz="2000" b="1" dirty="0">
              <a:latin typeface="IM FELL DW Pica Roman"/>
              <a:cs typeface="IM FELL DW Pica Roman"/>
            </a:endParaRPr>
          </a:p>
        </p:txBody>
      </p:sp>
      <p:pic>
        <p:nvPicPr>
          <p:cNvPr id="25" name="Picture 24" descr="blog_icon.jpg"/>
          <p:cNvPicPr>
            <a:picLocks noChangeAspect="1"/>
          </p:cNvPicPr>
          <p:nvPr/>
        </p:nvPicPr>
        <p:blipFill>
          <a:blip r:embed="rId9">
            <a:extLst>
              <a:ext uri="{BEBA8EAE-BF5A-486C-A8C5-ECC9F3942E4B}">
                <a14:imgProps xmlns:a14="http://schemas.microsoft.com/office/drawing/2010/main">
                  <a14:imgLayer r:embed="rId10">
                    <a14:imgEffect>
                      <a14:backgroundRemoval t="3968" b="89683" l="9746" r="89831">
                        <a14:foregroundMark x1="65678" y1="18254" x2="65678" y2="18254"/>
                      </a14:backgroundRemoval>
                    </a14:imgEffect>
                  </a14:imgLayer>
                </a14:imgProps>
              </a:ext>
              <a:ext uri="{28A0092B-C50C-407E-A947-70E740481C1C}">
                <a14:useLocalDpi xmlns:a14="http://schemas.microsoft.com/office/drawing/2010/main" val="0"/>
              </a:ext>
            </a:extLst>
          </a:blip>
          <a:stretch>
            <a:fillRect/>
          </a:stretch>
        </p:blipFill>
        <p:spPr>
          <a:xfrm>
            <a:off x="743272" y="4688275"/>
            <a:ext cx="714788" cy="803418"/>
          </a:xfrm>
          <a:prstGeom prst="rect">
            <a:avLst/>
          </a:prstGeom>
        </p:spPr>
      </p:pic>
      <p:pic>
        <p:nvPicPr>
          <p:cNvPr id="26" name="Picture 25" descr="chat_icon.jpg"/>
          <p:cNvPicPr>
            <a:picLocks noChangeAspect="1"/>
          </p:cNvPicPr>
          <p:nvPr/>
        </p:nvPicPr>
        <p:blipFill>
          <a:blip r:embed="rId11">
            <a:extLst>
              <a:ext uri="{BEBA8EAE-BF5A-486C-A8C5-ECC9F3942E4B}">
                <a14:imgProps xmlns:a14="http://schemas.microsoft.com/office/drawing/2010/main">
                  <a14:imgLayer r:embed="rId12">
                    <a14:imgEffect>
                      <a14:backgroundRemoval t="2193" b="89474" l="337" r="93939">
                        <a14:foregroundMark x1="79125" y1="39474" x2="79125" y2="39474"/>
                      </a14:backgroundRemoval>
                    </a14:imgEffect>
                  </a14:imgLayer>
                </a14:imgProps>
              </a:ext>
              <a:ext uri="{28A0092B-C50C-407E-A947-70E740481C1C}">
                <a14:useLocalDpi xmlns:a14="http://schemas.microsoft.com/office/drawing/2010/main" val="0"/>
              </a:ext>
            </a:extLst>
          </a:blip>
          <a:stretch>
            <a:fillRect/>
          </a:stretch>
        </p:blipFill>
        <p:spPr>
          <a:xfrm rot="21317710">
            <a:off x="644495" y="5557303"/>
            <a:ext cx="970531" cy="745054"/>
          </a:xfrm>
          <a:prstGeom prst="rect">
            <a:avLst/>
          </a:prstGeom>
        </p:spPr>
      </p:pic>
      <p:sp>
        <p:nvSpPr>
          <p:cNvPr id="28" name="TextBox 27"/>
          <p:cNvSpPr txBox="1"/>
          <p:nvPr/>
        </p:nvSpPr>
        <p:spPr>
          <a:xfrm>
            <a:off x="1554480" y="4837176"/>
            <a:ext cx="1646605" cy="1015663"/>
          </a:xfrm>
          <a:prstGeom prst="rect">
            <a:avLst/>
          </a:prstGeom>
          <a:noFill/>
          <a:ln w="3175" cmpd="sng">
            <a:noFill/>
          </a:ln>
          <a:effectLst/>
        </p:spPr>
        <p:txBody>
          <a:bodyPr wrap="none" rtlCol="0">
            <a:spAutoFit/>
          </a:bodyPr>
          <a:lstStyle/>
          <a:p>
            <a:r>
              <a:rPr lang="en-US" sz="2000" b="1" dirty="0" smtClean="0">
                <a:latin typeface="IM FELL DW Pica Roman"/>
                <a:cs typeface="IM FELL DW Pica Roman"/>
              </a:rPr>
              <a:t>Online</a:t>
            </a:r>
          </a:p>
          <a:p>
            <a:r>
              <a:rPr lang="en-US" sz="2000" b="1" dirty="0" smtClean="0">
                <a:latin typeface="IM FELL DW Pica Roman"/>
                <a:cs typeface="IM FELL DW Pica Roman"/>
              </a:rPr>
              <a:t>Player</a:t>
            </a:r>
          </a:p>
          <a:p>
            <a:r>
              <a:rPr lang="en-US" sz="2000" b="1" dirty="0" smtClean="0">
                <a:latin typeface="IM FELL DW Pica Roman"/>
                <a:cs typeface="IM FELL DW Pica Roman"/>
              </a:rPr>
              <a:t>Interactions</a:t>
            </a:r>
            <a:endParaRPr lang="en-US" sz="2000" b="1" dirty="0">
              <a:latin typeface="IM FELL DW Pica Roman"/>
              <a:cs typeface="IM FELL DW Pica Roman"/>
            </a:endParaRPr>
          </a:p>
        </p:txBody>
      </p:sp>
      <p:sp>
        <p:nvSpPr>
          <p:cNvPr id="29" name="Rectangle 28"/>
          <p:cNvSpPr/>
          <p:nvPr/>
        </p:nvSpPr>
        <p:spPr>
          <a:xfrm>
            <a:off x="6022450" y="4617720"/>
            <a:ext cx="2712653" cy="1684637"/>
          </a:xfrm>
          <a:prstGeom prst="rect">
            <a:avLst/>
          </a:prstGeom>
          <a:noFill/>
          <a:ln w="3175">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33" name="Picture 32" descr="satisfactionSurveyThinner.jpg"/>
          <p:cNvPicPr>
            <a:picLocks noChangeAspect="1"/>
          </p:cNvPicPr>
          <p:nvPr/>
        </p:nvPicPr>
        <p:blipFill>
          <a:blip r:embed="rId13"/>
          <a:stretch>
            <a:fillRect/>
          </a:stretch>
        </p:blipFill>
        <p:spPr>
          <a:xfrm>
            <a:off x="6145112" y="4828358"/>
            <a:ext cx="1065246" cy="1298448"/>
          </a:xfrm>
          <a:prstGeom prst="rect">
            <a:avLst/>
          </a:prstGeom>
          <a:effectLst>
            <a:outerShdw blurRad="50800" dist="38100" dir="2700000" algn="tl" rotWithShape="0">
              <a:srgbClr val="000000">
                <a:alpha val="43000"/>
              </a:srgbClr>
            </a:outerShdw>
          </a:effectLst>
        </p:spPr>
      </p:pic>
      <p:sp>
        <p:nvSpPr>
          <p:cNvPr id="34" name="TextBox 33"/>
          <p:cNvSpPr txBox="1"/>
          <p:nvPr/>
        </p:nvSpPr>
        <p:spPr>
          <a:xfrm>
            <a:off x="7210358" y="4835313"/>
            <a:ext cx="1428596" cy="707886"/>
          </a:xfrm>
          <a:prstGeom prst="rect">
            <a:avLst/>
          </a:prstGeom>
          <a:noFill/>
          <a:ln w="3175" cmpd="sng">
            <a:noFill/>
          </a:ln>
          <a:effectLst/>
        </p:spPr>
        <p:txBody>
          <a:bodyPr wrap="none" rtlCol="0">
            <a:spAutoFit/>
          </a:bodyPr>
          <a:lstStyle/>
          <a:p>
            <a:r>
              <a:rPr lang="en-US" sz="2000" b="1" dirty="0" smtClean="0">
                <a:latin typeface="IM FELL DW Pica Roman"/>
                <a:cs typeface="IM FELL DW Pica Roman"/>
              </a:rPr>
              <a:t>Post-game</a:t>
            </a:r>
          </a:p>
          <a:p>
            <a:r>
              <a:rPr lang="en-US" sz="2000" b="1" dirty="0" smtClean="0">
                <a:latin typeface="IM FELL DW Pica Roman"/>
                <a:cs typeface="IM FELL DW Pica Roman"/>
              </a:rPr>
              <a:t>Survey</a:t>
            </a:r>
            <a:endParaRPr lang="en-US" sz="2000" b="1" dirty="0">
              <a:latin typeface="IM FELL DW Pica Roman"/>
              <a:cs typeface="IM FELL DW Pica Roman"/>
            </a:endParaRPr>
          </a:p>
        </p:txBody>
      </p:sp>
      <p:sp>
        <p:nvSpPr>
          <p:cNvPr id="35" name="TextBox 34"/>
          <p:cNvSpPr txBox="1"/>
          <p:nvPr/>
        </p:nvSpPr>
        <p:spPr>
          <a:xfrm>
            <a:off x="4248033" y="4837176"/>
            <a:ext cx="1787669" cy="1169551"/>
          </a:xfrm>
          <a:prstGeom prst="rect">
            <a:avLst/>
          </a:prstGeom>
          <a:solidFill>
            <a:schemeClr val="bg1">
              <a:lumMod val="95000"/>
              <a:alpha val="40000"/>
            </a:schemeClr>
          </a:solidFill>
          <a:ln w="3175" cmpd="sng">
            <a:noFill/>
          </a:ln>
          <a:effectLst/>
        </p:spPr>
        <p:txBody>
          <a:bodyPr wrap="square" rtlCol="0">
            <a:spAutoFit/>
          </a:bodyPr>
          <a:lstStyle/>
          <a:p>
            <a:pPr>
              <a:buFont typeface="Arial"/>
              <a:buChar char="•"/>
            </a:pPr>
            <a:r>
              <a:rPr lang="en-US" sz="2000" b="1" dirty="0" smtClean="0">
                <a:latin typeface="IM FELL DW Pica Roman"/>
                <a:cs typeface="IM FELL DW Pica Roman"/>
              </a:rPr>
              <a:t> Physical</a:t>
            </a:r>
          </a:p>
          <a:p>
            <a:r>
              <a:rPr lang="en-US" sz="2000" b="1" dirty="0" smtClean="0">
                <a:latin typeface="IM FELL DW Pica Roman"/>
                <a:cs typeface="IM FELL DW Pica Roman"/>
              </a:rPr>
              <a:t>  Artifacts</a:t>
            </a:r>
          </a:p>
          <a:p>
            <a:endParaRPr lang="en-US" sz="1000" b="1" dirty="0" smtClean="0">
              <a:latin typeface="IM FELL DW Pica Roman"/>
              <a:cs typeface="IM FELL DW Pica Roman"/>
            </a:endParaRPr>
          </a:p>
          <a:p>
            <a:pPr>
              <a:buFont typeface="Arial"/>
              <a:buChar char="•"/>
            </a:pPr>
            <a:r>
              <a:rPr lang="en-US" sz="2000" b="1" dirty="0" smtClean="0">
                <a:latin typeface="IM FELL DW Pica Roman"/>
                <a:cs typeface="IM FELL DW Pica Roman"/>
              </a:rPr>
              <a:t> Field Notes</a:t>
            </a:r>
          </a:p>
        </p:txBody>
      </p:sp>
      <p:pic>
        <p:nvPicPr>
          <p:cNvPr id="37" name="Picture 36" descr="studentIdeaNoteSMALL.png"/>
          <p:cNvPicPr>
            <a:picLocks noChangeAspect="1"/>
          </p:cNvPicPr>
          <p:nvPr/>
        </p:nvPicPr>
        <p:blipFill>
          <a:blip r:embed="rId14"/>
          <a:stretch>
            <a:fillRect/>
          </a:stretch>
        </p:blipFill>
        <p:spPr>
          <a:xfrm rot="17412366">
            <a:off x="3373019" y="5354773"/>
            <a:ext cx="1016556" cy="631620"/>
          </a:xfrm>
          <a:prstGeom prst="rect">
            <a:avLst/>
          </a:prstGeom>
          <a:effectLst>
            <a:outerShdw blurRad="50800" dist="38100" dir="2700000" algn="tl" rotWithShape="0">
              <a:srgbClr val="000000">
                <a:alpha val="43000"/>
              </a:srgbClr>
            </a:outerShdw>
          </a:effectLst>
        </p:spPr>
      </p:pic>
    </p:spTree>
  </p:cSld>
  <p:clrMapOvr>
    <a:masterClrMapping/>
  </p:clrMapOvr>
  <p:transition xmlns:p14="http://schemas.microsoft.com/office/powerpoint/2010/main" spd="med">
    <p:fade thruBlk="1"/>
  </p:transition>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franklin2color80.jpg"/>
          <p:cNvPicPr>
            <a:picLocks noChangeAspect="1"/>
          </p:cNvPicPr>
          <p:nvPr/>
        </p:nvPicPr>
        <p:blipFill>
          <a:blip r:embed="rId3"/>
          <a:stretch>
            <a:fillRect/>
          </a:stretch>
        </p:blipFill>
        <p:spPr>
          <a:xfrm>
            <a:off x="3541889" y="2176768"/>
            <a:ext cx="3531519" cy="4408225"/>
          </a:xfrm>
          <a:prstGeom prst="rect">
            <a:avLst/>
          </a:prstGeom>
          <a:solidFill>
            <a:srgbClr val="FFFFFF">
              <a:shade val="85000"/>
            </a:srgbClr>
          </a:solidFill>
          <a:ln w="38100" cap="sq">
            <a:solidFill>
              <a:srgbClr val="FFFFFF"/>
            </a:solidFill>
            <a:miter lim="800000"/>
          </a:ln>
          <a:effectLst>
            <a:outerShdw blurRad="50800" dist="381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Picture 5" descr="JENIUS.png"/>
          <p:cNvPicPr>
            <a:picLocks noChangeAspect="1"/>
          </p:cNvPicPr>
          <p:nvPr/>
        </p:nvPicPr>
        <p:blipFill>
          <a:blip r:embed="rId4"/>
          <a:stretch>
            <a:fillRect/>
          </a:stretch>
        </p:blipFill>
        <p:spPr>
          <a:xfrm>
            <a:off x="4524946" y="582897"/>
            <a:ext cx="1436509" cy="1415987"/>
          </a:xfrm>
          <a:prstGeom prst="rect">
            <a:avLst/>
          </a:prstGeom>
          <a:effectLst>
            <a:outerShdw blurRad="50800" dist="38100" dir="5400000" algn="tl" rotWithShape="0">
              <a:srgbClr val="000000">
                <a:alpha val="43000"/>
              </a:srgbClr>
            </a:outerShdw>
          </a:effectLst>
        </p:spPr>
      </p:pic>
      <p:pic>
        <p:nvPicPr>
          <p:cNvPr id="4" name="Picture 3" descr="CoCDocument.jpg"/>
          <p:cNvPicPr>
            <a:picLocks noChangeAspect="1"/>
          </p:cNvPicPr>
          <p:nvPr/>
        </p:nvPicPr>
        <p:blipFill>
          <a:blip r:embed="rId5"/>
          <a:stretch>
            <a:fillRect/>
          </a:stretch>
        </p:blipFill>
        <p:spPr>
          <a:xfrm>
            <a:off x="2102556" y="137067"/>
            <a:ext cx="5097822" cy="6616059"/>
          </a:xfrm>
          <a:prstGeom prst="rect">
            <a:avLst/>
          </a:prstGeom>
          <a:effectLst>
            <a:outerShdw blurRad="63500" dist="76200" dir="5400000" algn="tl" rotWithShape="0">
              <a:schemeClr val="tx1">
                <a:alpha val="50000"/>
              </a:schemeClr>
            </a:outerShdw>
          </a:effectLst>
        </p:spPr>
      </p:pic>
    </p:spTree>
  </p:cSld>
  <p:clrMapOvr>
    <a:masterClrMapping/>
  </p:clrMapOvr>
  <p:transition xmlns:p14="http://schemas.microsoft.com/office/powerpoint/2010/main" spd="med">
    <p:fade thruBlk="1"/>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0 -3.7037E-6 L -0.21615 0.00186 " pathEditMode="relative" rAng="0" ptsTypes="AA">
                                      <p:cBhvr>
                                        <p:cTn id="6" dur="2000" fill="hold"/>
                                        <p:tgtEl>
                                          <p:spTgt spid="4"/>
                                        </p:tgtEl>
                                        <p:attrNameLst>
                                          <p:attrName>ppt_x</p:attrName>
                                          <p:attrName>ppt_y</p:attrName>
                                        </p:attrNameLst>
                                      </p:cBhvr>
                                      <p:rCtr x="-10816" y="93"/>
                                    </p:animMotion>
                                  </p:childTnLst>
                                </p:cTn>
                              </p:par>
                              <p:par>
                                <p:cTn id="7" presetID="0" presetClass="path" presetSubtype="0" accel="50000" decel="50000" fill="hold" nodeType="withEffect">
                                  <p:stCondLst>
                                    <p:cond delay="0"/>
                                  </p:stCondLst>
                                  <p:childTnLst>
                                    <p:animMotion origin="layout" path="M -1.94444E-6 2.59259E-6 L 0.21268 -0.00209 " pathEditMode="relative" rAng="0" ptsTypes="AA">
                                      <p:cBhvr>
                                        <p:cTn id="8" dur="2000" fill="hold"/>
                                        <p:tgtEl>
                                          <p:spTgt spid="5"/>
                                        </p:tgtEl>
                                        <p:attrNameLst>
                                          <p:attrName>ppt_x</p:attrName>
                                          <p:attrName>ppt_y</p:attrName>
                                        </p:attrNameLst>
                                      </p:cBhvr>
                                      <p:rCtr x="10625" y="-116"/>
                                    </p:animMotion>
                                  </p:childTnLst>
                                </p:cTn>
                              </p:par>
                              <p:par>
                                <p:cTn id="9" presetID="0" presetClass="path" presetSubtype="0" accel="50000" decel="50000" fill="hold" nodeType="withEffect">
                                  <p:stCondLst>
                                    <p:cond delay="0"/>
                                  </p:stCondLst>
                                  <p:childTnLst>
                                    <p:animMotion origin="layout" path="M -3.88889E-6 3.7037E-6 L 0.21997 -0.00209 " pathEditMode="relative" rAng="0" ptsTypes="AA">
                                      <p:cBhvr>
                                        <p:cTn id="10" dur="2000" fill="hold"/>
                                        <p:tgtEl>
                                          <p:spTgt spid="6"/>
                                        </p:tgtEl>
                                        <p:attrNameLst>
                                          <p:attrName>ppt_x</p:attrName>
                                          <p:attrName>ppt_y</p:attrName>
                                        </p:attrNameLst>
                                      </p:cBhvr>
                                      <p:rCtr x="10990" y="-11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3708" y="91440"/>
            <a:ext cx="9144000" cy="914400"/>
          </a:xfrm>
          <a:prstGeom prst="rect">
            <a:avLst/>
          </a:prstGeom>
          <a:noFill/>
          <a:effectLst/>
        </p:spPr>
        <p:txBody>
          <a:bodyPr vert="horz" lIns="91440" tIns="45720" rIns="91440" bIns="45720" rtlCol="0" anchor="t">
            <a:noAutofit/>
          </a:bodyPr>
          <a:lstStyle/>
          <a:p>
            <a:pPr algn="ctr" defTabSz="914400">
              <a:spcBef>
                <a:spcPct val="0"/>
              </a:spcBef>
              <a:defRPr/>
            </a:pPr>
            <a:r>
              <a:rPr lang="en-US" sz="4400" b="1" dirty="0" smtClean="0">
                <a:solidFill>
                  <a:prstClr val="black"/>
                </a:solidFill>
                <a:latin typeface="IM FELL DW Pica Roman"/>
                <a:ea typeface="Ginga&gt;" pitchFamily="2" charset="-128"/>
                <a:cs typeface="IM FELL DW Pica Roman"/>
              </a:rPr>
              <a:t>Participatory Narrative</a:t>
            </a:r>
          </a:p>
        </p:txBody>
      </p:sp>
      <p:pic>
        <p:nvPicPr>
          <p:cNvPr id="6" name="Picture 5" descr="arch.png"/>
          <p:cNvPicPr>
            <a:picLocks noChangeAspect="1"/>
          </p:cNvPicPr>
          <p:nvPr/>
        </p:nvPicPr>
        <p:blipFill>
          <a:blip r:embed="rId3"/>
          <a:stretch>
            <a:fillRect/>
          </a:stretch>
        </p:blipFill>
        <p:spPr>
          <a:xfrm>
            <a:off x="1845734" y="1224221"/>
            <a:ext cx="2425700" cy="2391048"/>
          </a:xfrm>
          <a:prstGeom prst="rect">
            <a:avLst/>
          </a:prstGeom>
        </p:spPr>
      </p:pic>
      <p:pic>
        <p:nvPicPr>
          <p:cNvPr id="7" name="Picture 6" descr="crypto.png"/>
          <p:cNvPicPr>
            <a:picLocks noChangeAspect="1"/>
          </p:cNvPicPr>
          <p:nvPr/>
        </p:nvPicPr>
        <p:blipFill>
          <a:blip r:embed="rId4"/>
          <a:stretch>
            <a:fillRect/>
          </a:stretch>
        </p:blipFill>
        <p:spPr>
          <a:xfrm>
            <a:off x="4749801" y="1122621"/>
            <a:ext cx="2425700" cy="2391048"/>
          </a:xfrm>
          <a:prstGeom prst="rect">
            <a:avLst/>
          </a:prstGeom>
        </p:spPr>
      </p:pic>
      <p:pic>
        <p:nvPicPr>
          <p:cNvPr id="8" name="Picture 7" descr="invent.png"/>
          <p:cNvPicPr>
            <a:picLocks noChangeAspect="1"/>
          </p:cNvPicPr>
          <p:nvPr/>
        </p:nvPicPr>
        <p:blipFill>
          <a:blip r:embed="rId5"/>
          <a:stretch>
            <a:fillRect/>
          </a:stretch>
        </p:blipFill>
        <p:spPr>
          <a:xfrm>
            <a:off x="1845734" y="3844653"/>
            <a:ext cx="2425700" cy="2391048"/>
          </a:xfrm>
          <a:prstGeom prst="rect">
            <a:avLst/>
          </a:prstGeom>
        </p:spPr>
      </p:pic>
      <p:pic>
        <p:nvPicPr>
          <p:cNvPr id="10" name="Picture 9" descr="surv.png"/>
          <p:cNvPicPr>
            <a:picLocks noChangeAspect="1"/>
          </p:cNvPicPr>
          <p:nvPr/>
        </p:nvPicPr>
        <p:blipFill>
          <a:blip r:embed="rId6"/>
          <a:stretch>
            <a:fillRect/>
          </a:stretch>
        </p:blipFill>
        <p:spPr>
          <a:xfrm>
            <a:off x="4749801" y="3844653"/>
            <a:ext cx="2425700" cy="2391048"/>
          </a:xfrm>
          <a:prstGeom prst="rect">
            <a:avLst/>
          </a:prstGeom>
        </p:spPr>
      </p:pic>
      <p:sp>
        <p:nvSpPr>
          <p:cNvPr id="12" name="TextBox 11"/>
          <p:cNvSpPr txBox="1"/>
          <p:nvPr/>
        </p:nvSpPr>
        <p:spPr>
          <a:xfrm>
            <a:off x="6697133" y="6542171"/>
            <a:ext cx="2479540" cy="307777"/>
          </a:xfrm>
          <a:prstGeom prst="rect">
            <a:avLst/>
          </a:prstGeom>
          <a:noFill/>
        </p:spPr>
        <p:txBody>
          <a:bodyPr wrap="none" rtlCol="0">
            <a:spAutoFit/>
          </a:bodyPr>
          <a:lstStyle/>
          <a:p>
            <a:r>
              <a:rPr lang="en-US" sz="1400" dirty="0" smtClean="0">
                <a:solidFill>
                  <a:prstClr val="black"/>
                </a:solidFill>
                <a:latin typeface="Calibri"/>
              </a:rPr>
              <a:t>Badge Design: Amanda Visconti</a:t>
            </a:r>
            <a:endParaRPr lang="en-US" sz="1400" dirty="0">
              <a:solidFill>
                <a:prstClr val="black"/>
              </a:solidFill>
              <a:latin typeface="Calibri"/>
            </a:endParaRPr>
          </a:p>
        </p:txBody>
      </p:sp>
    </p:spTree>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Folded Corner 61"/>
          <p:cNvSpPr/>
          <p:nvPr/>
        </p:nvSpPr>
        <p:spPr>
          <a:xfrm>
            <a:off x="2346316" y="2850781"/>
            <a:ext cx="3783542" cy="723903"/>
          </a:xfrm>
          <a:prstGeom prst="foldedCorner">
            <a:avLst>
              <a:gd name="adj" fmla="val 50000"/>
            </a:avLst>
          </a:prstGeom>
          <a:gradFill flip="none" rotWithShape="1">
            <a:gsLst>
              <a:gs pos="0">
                <a:schemeClr val="bg2"/>
              </a:gs>
              <a:gs pos="100000">
                <a:schemeClr val="bg2">
                  <a:lumMod val="75000"/>
                </a:schemeClr>
              </a:gs>
              <a:gs pos="65000">
                <a:schemeClr val="bg2"/>
              </a:gs>
            </a:gsLst>
            <a:lin ang="0" scaled="1"/>
            <a:tileRect/>
          </a:gradFill>
          <a:ln>
            <a:solidFill>
              <a:schemeClr val="bg1">
                <a:lumMod val="50000"/>
              </a:schemeClr>
            </a:solidFill>
          </a:ln>
        </p:spPr>
        <p:style>
          <a:lnRef idx="1">
            <a:schemeClr val="accent1"/>
          </a:lnRef>
          <a:fillRef idx="3">
            <a:schemeClr val="accent1"/>
          </a:fillRef>
          <a:effectRef idx="2">
            <a:schemeClr val="accent1"/>
          </a:effectRef>
          <a:fontRef idx="minor">
            <a:schemeClr val="lt1"/>
          </a:fontRef>
        </p:style>
        <p:txBody>
          <a:bodyPr vert="horz" anchor="ctr">
            <a:prstTxWarp prst="textNoShape">
              <a:avLst/>
            </a:prstTxWarp>
          </a:bodyPr>
          <a:lstStyle/>
          <a:p>
            <a:pPr algn="ctr">
              <a:defRPr/>
            </a:pPr>
            <a:endParaRPr lang="en-US" sz="2000" b="1" dirty="0" smtClean="0">
              <a:solidFill>
                <a:srgbClr val="292617"/>
              </a:solidFill>
              <a:latin typeface="Arial"/>
              <a:ea typeface="Century Schoolbook" charset="0"/>
              <a:cs typeface="Arial"/>
            </a:endParaRPr>
          </a:p>
          <a:p>
            <a:pPr algn="ctr">
              <a:defRPr/>
            </a:pPr>
            <a:endParaRPr lang="en-US" sz="2000" b="1" dirty="0" smtClean="0">
              <a:solidFill>
                <a:srgbClr val="292617"/>
              </a:solidFill>
              <a:latin typeface="Arial"/>
              <a:ea typeface="Century Schoolbook" charset="0"/>
              <a:cs typeface="Arial"/>
            </a:endParaRPr>
          </a:p>
          <a:p>
            <a:pPr algn="ctr">
              <a:defRPr/>
            </a:pPr>
            <a:r>
              <a:rPr lang="en-US" sz="2000" b="1" dirty="0" smtClean="0">
                <a:solidFill>
                  <a:srgbClr val="292617"/>
                </a:solidFill>
                <a:latin typeface="Arial"/>
                <a:ea typeface="Century Schoolbook" charset="0"/>
                <a:cs typeface="Arial"/>
              </a:rPr>
              <a:t>ARCHIVIST MISSION #1</a:t>
            </a:r>
          </a:p>
          <a:p>
            <a:pPr algn="ctr">
              <a:defRPr/>
            </a:pPr>
            <a:endParaRPr lang="en-US" sz="2000" b="1" dirty="0" smtClean="0">
              <a:solidFill>
                <a:srgbClr val="292617"/>
              </a:solidFill>
              <a:latin typeface="Arial"/>
              <a:ea typeface="Century Schoolbook" charset="0"/>
              <a:cs typeface="Arial"/>
            </a:endParaRPr>
          </a:p>
        </p:txBody>
      </p:sp>
      <p:sp>
        <p:nvSpPr>
          <p:cNvPr id="61" name="Folded Corner 60"/>
          <p:cNvSpPr/>
          <p:nvPr/>
        </p:nvSpPr>
        <p:spPr>
          <a:xfrm>
            <a:off x="4402663" y="5664197"/>
            <a:ext cx="4376213" cy="723903"/>
          </a:xfrm>
          <a:prstGeom prst="foldedCorner">
            <a:avLst>
              <a:gd name="adj" fmla="val 50000"/>
            </a:avLst>
          </a:prstGeom>
          <a:gradFill flip="none" rotWithShape="1">
            <a:gsLst>
              <a:gs pos="0">
                <a:schemeClr val="bg2"/>
              </a:gs>
              <a:gs pos="100000">
                <a:schemeClr val="bg2">
                  <a:lumMod val="75000"/>
                </a:schemeClr>
              </a:gs>
              <a:gs pos="65000">
                <a:schemeClr val="bg2"/>
              </a:gs>
            </a:gsLst>
            <a:lin ang="0" scaled="1"/>
            <a:tileRect/>
          </a:gradFill>
          <a:ln>
            <a:solidFill>
              <a:schemeClr val="bg1">
                <a:lumMod val="50000"/>
              </a:schemeClr>
            </a:solidFill>
          </a:ln>
        </p:spPr>
        <p:style>
          <a:lnRef idx="1">
            <a:schemeClr val="accent1"/>
          </a:lnRef>
          <a:fillRef idx="3">
            <a:schemeClr val="accent1"/>
          </a:fillRef>
          <a:effectRef idx="2">
            <a:schemeClr val="accent1"/>
          </a:effectRef>
          <a:fontRef idx="minor">
            <a:schemeClr val="lt1"/>
          </a:fontRef>
        </p:style>
        <p:txBody>
          <a:bodyPr vert="horz" anchor="ctr">
            <a:prstTxWarp prst="textNoShape">
              <a:avLst/>
            </a:prstTxWarp>
          </a:bodyPr>
          <a:lstStyle/>
          <a:p>
            <a:pPr algn="ctr">
              <a:defRPr/>
            </a:pPr>
            <a:endParaRPr lang="en-US" sz="2000" b="1" dirty="0" smtClean="0">
              <a:solidFill>
                <a:srgbClr val="292617"/>
              </a:solidFill>
              <a:latin typeface="Arial"/>
              <a:ea typeface="Century Schoolbook" charset="0"/>
              <a:cs typeface="Arial"/>
            </a:endParaRPr>
          </a:p>
          <a:p>
            <a:pPr algn="ctr">
              <a:defRPr/>
            </a:pPr>
            <a:endParaRPr lang="en-US" sz="2000" b="1" dirty="0" smtClean="0">
              <a:solidFill>
                <a:srgbClr val="292617"/>
              </a:solidFill>
              <a:latin typeface="Arial"/>
              <a:ea typeface="Century Schoolbook" charset="0"/>
              <a:cs typeface="Arial"/>
            </a:endParaRPr>
          </a:p>
          <a:p>
            <a:pPr algn="ctr">
              <a:defRPr/>
            </a:pPr>
            <a:r>
              <a:rPr lang="en-US" sz="2000" b="1" dirty="0" smtClean="0">
                <a:solidFill>
                  <a:srgbClr val="292617"/>
                </a:solidFill>
                <a:latin typeface="Arial"/>
                <a:ea typeface="Century Schoolbook" charset="0"/>
                <a:cs typeface="Arial"/>
              </a:rPr>
              <a:t>CRYPTOGRAPHER MISSION #1</a:t>
            </a:r>
          </a:p>
          <a:p>
            <a:pPr algn="ctr">
              <a:defRPr/>
            </a:pPr>
            <a:endParaRPr lang="en-US" sz="2000" b="1" dirty="0" smtClean="0">
              <a:solidFill>
                <a:srgbClr val="292617"/>
              </a:solidFill>
              <a:latin typeface="Arial"/>
              <a:ea typeface="Century Schoolbook" charset="0"/>
              <a:cs typeface="Arial"/>
            </a:endParaRPr>
          </a:p>
        </p:txBody>
      </p:sp>
      <p:sp>
        <p:nvSpPr>
          <p:cNvPr id="60" name="Folded Corner 59"/>
          <p:cNvSpPr/>
          <p:nvPr/>
        </p:nvSpPr>
        <p:spPr>
          <a:xfrm>
            <a:off x="1567382" y="1477432"/>
            <a:ext cx="3783542" cy="723903"/>
          </a:xfrm>
          <a:prstGeom prst="foldedCorner">
            <a:avLst>
              <a:gd name="adj" fmla="val 50000"/>
            </a:avLst>
          </a:prstGeom>
          <a:gradFill flip="none" rotWithShape="1">
            <a:gsLst>
              <a:gs pos="0">
                <a:schemeClr val="bg2"/>
              </a:gs>
              <a:gs pos="100000">
                <a:schemeClr val="bg2">
                  <a:lumMod val="75000"/>
                </a:schemeClr>
              </a:gs>
              <a:gs pos="65000">
                <a:schemeClr val="bg2"/>
              </a:gs>
            </a:gsLst>
            <a:lin ang="0" scaled="1"/>
            <a:tileRect/>
          </a:gradFill>
          <a:ln>
            <a:solidFill>
              <a:schemeClr val="bg1">
                <a:lumMod val="50000"/>
              </a:schemeClr>
            </a:solidFill>
          </a:ln>
        </p:spPr>
        <p:style>
          <a:lnRef idx="1">
            <a:schemeClr val="accent1"/>
          </a:lnRef>
          <a:fillRef idx="3">
            <a:schemeClr val="accent1"/>
          </a:fillRef>
          <a:effectRef idx="2">
            <a:schemeClr val="accent1"/>
          </a:effectRef>
          <a:fontRef idx="minor">
            <a:schemeClr val="lt1"/>
          </a:fontRef>
        </p:style>
        <p:txBody>
          <a:bodyPr vert="horz" anchor="ctr">
            <a:prstTxWarp prst="textNoShape">
              <a:avLst/>
            </a:prstTxWarp>
          </a:bodyPr>
          <a:lstStyle/>
          <a:p>
            <a:pPr algn="ctr">
              <a:defRPr/>
            </a:pPr>
            <a:endParaRPr lang="en-US" sz="2000" b="1" dirty="0" smtClean="0">
              <a:solidFill>
                <a:srgbClr val="292617"/>
              </a:solidFill>
              <a:latin typeface="Arial"/>
              <a:ea typeface="Century Schoolbook" charset="0"/>
              <a:cs typeface="Arial"/>
            </a:endParaRPr>
          </a:p>
          <a:p>
            <a:pPr algn="ctr">
              <a:defRPr/>
            </a:pPr>
            <a:endParaRPr lang="en-US" sz="2000" b="1" dirty="0" smtClean="0">
              <a:solidFill>
                <a:srgbClr val="292617"/>
              </a:solidFill>
              <a:latin typeface="Arial"/>
              <a:ea typeface="Century Schoolbook" charset="0"/>
              <a:cs typeface="Arial"/>
            </a:endParaRPr>
          </a:p>
          <a:p>
            <a:pPr algn="ctr">
              <a:defRPr/>
            </a:pPr>
            <a:r>
              <a:rPr lang="en-US" sz="2000" b="1" dirty="0" smtClean="0">
                <a:solidFill>
                  <a:srgbClr val="292617"/>
                </a:solidFill>
                <a:latin typeface="Arial"/>
                <a:ea typeface="Century Schoolbook" charset="0"/>
                <a:cs typeface="Arial"/>
              </a:rPr>
              <a:t>SURVEYOR MISSION #1</a:t>
            </a:r>
          </a:p>
          <a:p>
            <a:pPr algn="ctr">
              <a:defRPr/>
            </a:pPr>
            <a:endParaRPr lang="en-US" sz="2000" b="1" dirty="0" smtClean="0">
              <a:solidFill>
                <a:srgbClr val="292617"/>
              </a:solidFill>
              <a:latin typeface="Arial"/>
              <a:ea typeface="Century Schoolbook" charset="0"/>
              <a:cs typeface="Arial"/>
            </a:endParaRPr>
          </a:p>
        </p:txBody>
      </p:sp>
      <p:pic>
        <p:nvPicPr>
          <p:cNvPr id="5" name="Picture 4" descr="cryp2.png"/>
          <p:cNvPicPr>
            <a:picLocks noChangeAspect="1"/>
          </p:cNvPicPr>
          <p:nvPr/>
        </p:nvPicPr>
        <p:blipFill>
          <a:blip r:embed="rId3"/>
          <a:stretch>
            <a:fillRect/>
          </a:stretch>
        </p:blipFill>
        <p:spPr>
          <a:xfrm>
            <a:off x="2951159" y="5003802"/>
            <a:ext cx="1778000" cy="1752600"/>
          </a:xfrm>
          <a:prstGeom prst="rect">
            <a:avLst/>
          </a:prstGeom>
        </p:spPr>
      </p:pic>
      <p:pic>
        <p:nvPicPr>
          <p:cNvPr id="11" name="Picture 10" descr="surv2.png"/>
          <p:cNvPicPr>
            <a:picLocks noChangeAspect="1"/>
          </p:cNvPicPr>
          <p:nvPr/>
        </p:nvPicPr>
        <p:blipFill>
          <a:blip r:embed="rId4"/>
          <a:stretch>
            <a:fillRect/>
          </a:stretch>
        </p:blipFill>
        <p:spPr>
          <a:xfrm>
            <a:off x="270928" y="904242"/>
            <a:ext cx="1778000" cy="1752600"/>
          </a:xfrm>
          <a:prstGeom prst="rect">
            <a:avLst/>
          </a:prstGeom>
        </p:spPr>
      </p:pic>
      <p:pic>
        <p:nvPicPr>
          <p:cNvPr id="14" name="Picture 13" descr="arch2.png"/>
          <p:cNvPicPr>
            <a:picLocks noChangeAspect="1"/>
          </p:cNvPicPr>
          <p:nvPr/>
        </p:nvPicPr>
        <p:blipFill>
          <a:blip r:embed="rId5"/>
          <a:stretch>
            <a:fillRect/>
          </a:stretch>
        </p:blipFill>
        <p:spPr>
          <a:xfrm>
            <a:off x="1032926" y="2368182"/>
            <a:ext cx="1778000" cy="1752600"/>
          </a:xfrm>
          <a:prstGeom prst="rect">
            <a:avLst/>
          </a:prstGeom>
        </p:spPr>
      </p:pic>
      <p:sp>
        <p:nvSpPr>
          <p:cNvPr id="63" name="Folded Corner 62"/>
          <p:cNvSpPr/>
          <p:nvPr/>
        </p:nvSpPr>
        <p:spPr>
          <a:xfrm>
            <a:off x="3374488" y="4279899"/>
            <a:ext cx="3783542" cy="723903"/>
          </a:xfrm>
          <a:prstGeom prst="foldedCorner">
            <a:avLst>
              <a:gd name="adj" fmla="val 50000"/>
            </a:avLst>
          </a:prstGeom>
          <a:gradFill flip="none" rotWithShape="1">
            <a:gsLst>
              <a:gs pos="0">
                <a:schemeClr val="bg2"/>
              </a:gs>
              <a:gs pos="100000">
                <a:schemeClr val="bg2">
                  <a:lumMod val="75000"/>
                </a:schemeClr>
              </a:gs>
              <a:gs pos="65000">
                <a:schemeClr val="bg2"/>
              </a:gs>
            </a:gsLst>
            <a:lin ang="0" scaled="1"/>
            <a:tileRect/>
          </a:gradFill>
          <a:ln>
            <a:solidFill>
              <a:schemeClr val="bg1">
                <a:lumMod val="50000"/>
              </a:schemeClr>
            </a:solidFill>
          </a:ln>
        </p:spPr>
        <p:style>
          <a:lnRef idx="1">
            <a:schemeClr val="accent1"/>
          </a:lnRef>
          <a:fillRef idx="3">
            <a:schemeClr val="accent1"/>
          </a:fillRef>
          <a:effectRef idx="2">
            <a:schemeClr val="accent1"/>
          </a:effectRef>
          <a:fontRef idx="minor">
            <a:schemeClr val="lt1"/>
          </a:fontRef>
        </p:style>
        <p:txBody>
          <a:bodyPr vert="horz" anchor="ctr">
            <a:prstTxWarp prst="textNoShape">
              <a:avLst/>
            </a:prstTxWarp>
          </a:bodyPr>
          <a:lstStyle/>
          <a:p>
            <a:pPr algn="ctr">
              <a:defRPr/>
            </a:pPr>
            <a:endParaRPr lang="en-US" sz="2000" b="1" dirty="0" smtClean="0">
              <a:solidFill>
                <a:srgbClr val="292617"/>
              </a:solidFill>
              <a:latin typeface="Arial"/>
              <a:ea typeface="Century Schoolbook" charset="0"/>
              <a:cs typeface="Arial"/>
            </a:endParaRPr>
          </a:p>
          <a:p>
            <a:pPr algn="ctr">
              <a:defRPr/>
            </a:pPr>
            <a:endParaRPr lang="en-US" sz="2000" b="1" dirty="0" smtClean="0">
              <a:solidFill>
                <a:srgbClr val="292617"/>
              </a:solidFill>
              <a:latin typeface="Arial"/>
              <a:ea typeface="Century Schoolbook" charset="0"/>
              <a:cs typeface="Arial"/>
            </a:endParaRPr>
          </a:p>
          <a:p>
            <a:pPr algn="ctr">
              <a:defRPr/>
            </a:pPr>
            <a:r>
              <a:rPr lang="en-US" sz="2000" b="1" dirty="0" smtClean="0">
                <a:solidFill>
                  <a:srgbClr val="292617"/>
                </a:solidFill>
                <a:latin typeface="Arial"/>
                <a:ea typeface="Century Schoolbook" charset="0"/>
                <a:cs typeface="Arial"/>
              </a:rPr>
              <a:t>SURVEYOR MISSION #2</a:t>
            </a:r>
          </a:p>
          <a:p>
            <a:pPr algn="ctr">
              <a:defRPr/>
            </a:pPr>
            <a:endParaRPr lang="en-US" sz="2000" b="1" dirty="0" smtClean="0">
              <a:solidFill>
                <a:srgbClr val="292617"/>
              </a:solidFill>
              <a:latin typeface="Arial"/>
              <a:ea typeface="Century Schoolbook" charset="0"/>
              <a:cs typeface="Arial"/>
            </a:endParaRPr>
          </a:p>
        </p:txBody>
      </p:sp>
      <p:pic>
        <p:nvPicPr>
          <p:cNvPr id="12" name="Picture 11" descr="surv3.png"/>
          <p:cNvPicPr>
            <a:picLocks noChangeAspect="1"/>
          </p:cNvPicPr>
          <p:nvPr/>
        </p:nvPicPr>
        <p:blipFill>
          <a:blip r:embed="rId6"/>
          <a:stretch>
            <a:fillRect/>
          </a:stretch>
        </p:blipFill>
        <p:spPr>
          <a:xfrm>
            <a:off x="2062159" y="3642416"/>
            <a:ext cx="1778000" cy="1752600"/>
          </a:xfrm>
          <a:prstGeom prst="rect">
            <a:avLst/>
          </a:prstGeom>
        </p:spPr>
      </p:pic>
      <p:sp>
        <p:nvSpPr>
          <p:cNvPr id="13" name="Title 1"/>
          <p:cNvSpPr txBox="1">
            <a:spLocks/>
          </p:cNvSpPr>
          <p:nvPr/>
        </p:nvSpPr>
        <p:spPr>
          <a:xfrm>
            <a:off x="23708" y="91440"/>
            <a:ext cx="9144000" cy="914400"/>
          </a:xfrm>
          <a:prstGeom prst="rect">
            <a:avLst/>
          </a:prstGeom>
          <a:noFill/>
          <a:effectLst/>
        </p:spPr>
        <p:txBody>
          <a:bodyPr vert="horz" lIns="91440" tIns="45720" rIns="91440" bIns="45720" rtlCol="0" anchor="t">
            <a:noAutofit/>
          </a:bodyPr>
          <a:lstStyle/>
          <a:p>
            <a:pPr algn="ctr" defTabSz="914400">
              <a:spcBef>
                <a:spcPct val="0"/>
              </a:spcBef>
              <a:defRPr/>
            </a:pPr>
            <a:r>
              <a:rPr lang="en-US" sz="4400" b="1" dirty="0" smtClean="0">
                <a:solidFill>
                  <a:prstClr val="black"/>
                </a:solidFill>
                <a:latin typeface="IM FELL DW Pica Roman"/>
                <a:ea typeface="Ginga&gt;" pitchFamily="2" charset="-128"/>
                <a:cs typeface="IM FELL DW Pica Roman"/>
              </a:rPr>
              <a:t>Participatory Narrative</a:t>
            </a:r>
          </a:p>
        </p:txBody>
      </p:sp>
    </p:spTree>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3708" y="91440"/>
            <a:ext cx="9144000" cy="914400"/>
          </a:xfrm>
          <a:prstGeom prst="rect">
            <a:avLst/>
          </a:prstGeom>
          <a:noFill/>
          <a:effectLst/>
        </p:spPr>
        <p:txBody>
          <a:bodyPr vert="horz" lIns="91440" tIns="45720" rIns="91440" bIns="45720" rtlCol="0" anchor="t">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4400" b="1" dirty="0" smtClean="0">
                <a:latin typeface="IM FELL DW Pica Roman"/>
                <a:ea typeface="Ginga&gt;" pitchFamily="2" charset="-128"/>
                <a:cs typeface="IM FELL DW Pica Roman"/>
              </a:rPr>
              <a:t>Participatory Narrative</a:t>
            </a:r>
          </a:p>
        </p:txBody>
      </p:sp>
      <p:pic>
        <p:nvPicPr>
          <p:cNvPr id="3" name="Picture 2" descr="Aprilprofile.jpg"/>
          <p:cNvPicPr>
            <a:picLocks noChangeAspect="1"/>
          </p:cNvPicPr>
          <p:nvPr/>
        </p:nvPicPr>
        <p:blipFill>
          <a:blip r:embed="rId3"/>
          <a:stretch>
            <a:fillRect/>
          </a:stretch>
        </p:blipFill>
        <p:spPr>
          <a:xfrm>
            <a:off x="2438400" y="1323336"/>
            <a:ext cx="4086864" cy="4086864"/>
          </a:xfrm>
          <a:prstGeom prst="rect">
            <a:avLst/>
          </a:prstGeom>
          <a:effectLst>
            <a:softEdge rad="63500"/>
          </a:effectLst>
        </p:spPr>
      </p:pic>
      <p:sp>
        <p:nvSpPr>
          <p:cNvPr id="9" name="Rectangle 8"/>
          <p:cNvSpPr/>
          <p:nvPr/>
        </p:nvSpPr>
        <p:spPr>
          <a:xfrm>
            <a:off x="0" y="6034734"/>
            <a:ext cx="9144000" cy="584776"/>
          </a:xfrm>
          <a:prstGeom prst="rect">
            <a:avLst/>
          </a:prstGeom>
        </p:spPr>
        <p:txBody>
          <a:bodyPr wrap="square">
            <a:spAutoFit/>
          </a:bodyPr>
          <a:lstStyle/>
          <a:p>
            <a:pPr marL="342900" lvl="0" indent="-342900" algn="ctr" defTabSz="914400">
              <a:spcAft>
                <a:spcPts val="1200"/>
              </a:spcAft>
              <a:buClr>
                <a:schemeClr val="bg2">
                  <a:lumMod val="25000"/>
                </a:schemeClr>
              </a:buClr>
              <a:defRPr/>
            </a:pPr>
            <a:r>
              <a:rPr lang="en-US" sz="3200" b="1" dirty="0" smtClean="0">
                <a:latin typeface="IM FELL DW Pica Italic"/>
                <a:cs typeface="IM FELL DW Pica Italic"/>
              </a:rPr>
              <a:t>“Protagonist by Proxy”</a:t>
            </a:r>
          </a:p>
        </p:txBody>
      </p:sp>
    </p:spTree>
  </p:cSld>
  <p:clrMapOvr>
    <a:masterClrMapping/>
  </p:clrMapOvr>
  <p:transition xmlns:p14="http://schemas.microsoft.com/office/powerpoint/2010/main" spd="med">
    <p:fade thruBlk="1"/>
  </p:transition>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dc_map_1847.jpg"/>
          <p:cNvPicPr>
            <a:picLocks noChangeAspect="1"/>
          </p:cNvPicPr>
          <p:nvPr/>
        </p:nvPicPr>
        <p:blipFill>
          <a:blip r:embed="rId3"/>
          <a:stretch>
            <a:fillRect/>
          </a:stretch>
        </p:blipFill>
        <p:spPr>
          <a:xfrm>
            <a:off x="5921631" y="0"/>
            <a:ext cx="3222369" cy="2573867"/>
          </a:xfrm>
          <a:prstGeom prst="rect">
            <a:avLst/>
          </a:prstGeom>
        </p:spPr>
      </p:pic>
      <p:pic>
        <p:nvPicPr>
          <p:cNvPr id="3" name="Picture 2" descr="WW_Message_Code_back_side.jpg"/>
          <p:cNvPicPr>
            <a:picLocks noChangeAspect="1"/>
          </p:cNvPicPr>
          <p:nvPr/>
        </p:nvPicPr>
        <p:blipFill>
          <a:blip r:embed="rId4"/>
          <a:stretch>
            <a:fillRect/>
          </a:stretch>
        </p:blipFill>
        <p:spPr>
          <a:xfrm>
            <a:off x="30018" y="3425440"/>
            <a:ext cx="2186224" cy="3446671"/>
          </a:xfrm>
          <a:prstGeom prst="rect">
            <a:avLst/>
          </a:prstGeom>
        </p:spPr>
      </p:pic>
      <p:pic>
        <p:nvPicPr>
          <p:cNvPr id="7" name="Picture 6" descr="ES_MapMedQual.png"/>
          <p:cNvPicPr>
            <a:picLocks noChangeAspect="1"/>
          </p:cNvPicPr>
          <p:nvPr/>
        </p:nvPicPr>
        <p:blipFill>
          <a:blip r:embed="rId5"/>
          <a:stretch>
            <a:fillRect/>
          </a:stretch>
        </p:blipFill>
        <p:spPr>
          <a:xfrm>
            <a:off x="5173912" y="4089400"/>
            <a:ext cx="3984199" cy="2782711"/>
          </a:xfrm>
          <a:prstGeom prst="rect">
            <a:avLst/>
          </a:prstGeom>
        </p:spPr>
      </p:pic>
      <p:pic>
        <p:nvPicPr>
          <p:cNvPr id="6" name="Picture 5" descr="Clara_Barton_Clue_pg1.jpg"/>
          <p:cNvPicPr>
            <a:picLocks noChangeAspect="1"/>
          </p:cNvPicPr>
          <p:nvPr/>
        </p:nvPicPr>
        <p:blipFill>
          <a:blip r:embed="rId6"/>
          <a:stretch>
            <a:fillRect/>
          </a:stretch>
        </p:blipFill>
        <p:spPr>
          <a:xfrm>
            <a:off x="5986796" y="1866114"/>
            <a:ext cx="2249661" cy="3576926"/>
          </a:xfrm>
          <a:prstGeom prst="rect">
            <a:avLst/>
          </a:prstGeom>
        </p:spPr>
      </p:pic>
      <p:pic>
        <p:nvPicPr>
          <p:cNvPr id="8" name="Picture 7" descr="CoC_hidden_message.jpg"/>
          <p:cNvPicPr>
            <a:picLocks noChangeAspect="1"/>
          </p:cNvPicPr>
          <p:nvPr/>
        </p:nvPicPr>
        <p:blipFill>
          <a:blip r:embed="rId7"/>
          <a:stretch>
            <a:fillRect/>
          </a:stretch>
        </p:blipFill>
        <p:spPr>
          <a:xfrm>
            <a:off x="1509297" y="998908"/>
            <a:ext cx="2605503" cy="3380011"/>
          </a:xfrm>
          <a:prstGeom prst="rect">
            <a:avLst/>
          </a:prstGeom>
        </p:spPr>
      </p:pic>
      <p:pic>
        <p:nvPicPr>
          <p:cNvPr id="2" name="Picture 1" descr="CM_DocumentLong.jpg"/>
          <p:cNvPicPr>
            <a:picLocks noChangeAspect="1"/>
          </p:cNvPicPr>
          <p:nvPr/>
        </p:nvPicPr>
        <p:blipFill>
          <a:blip r:embed="rId8"/>
          <a:stretch>
            <a:fillRect/>
          </a:stretch>
        </p:blipFill>
        <p:spPr>
          <a:xfrm>
            <a:off x="3228352" y="1519108"/>
            <a:ext cx="3050544" cy="4818888"/>
          </a:xfrm>
          <a:prstGeom prst="rect">
            <a:avLst/>
          </a:prstGeom>
          <a:ln w="19050">
            <a:solidFill>
              <a:schemeClr val="bg2">
                <a:lumMod val="50000"/>
              </a:schemeClr>
            </a:solidFill>
          </a:ln>
        </p:spPr>
      </p:pic>
      <p:pic>
        <p:nvPicPr>
          <p:cNvPr id="5" name="Picture 4" descr="GadgetGallery.jpg"/>
          <p:cNvPicPr>
            <a:picLocks noChangeAspect="1"/>
          </p:cNvPicPr>
          <p:nvPr/>
        </p:nvPicPr>
        <p:blipFill>
          <a:blip r:embed="rId9"/>
          <a:stretch>
            <a:fillRect/>
          </a:stretch>
        </p:blipFill>
        <p:spPr>
          <a:xfrm>
            <a:off x="-25159" y="0"/>
            <a:ext cx="2384608" cy="3094694"/>
          </a:xfrm>
          <a:prstGeom prst="rect">
            <a:avLst/>
          </a:prstGeom>
          <a:effectLst/>
        </p:spPr>
      </p:pic>
      <p:sp>
        <p:nvSpPr>
          <p:cNvPr id="16" name="Title 1"/>
          <p:cNvSpPr txBox="1">
            <a:spLocks/>
          </p:cNvSpPr>
          <p:nvPr/>
        </p:nvSpPr>
        <p:spPr>
          <a:xfrm>
            <a:off x="2233927" y="91440"/>
            <a:ext cx="6953536" cy="914400"/>
          </a:xfrm>
          <a:prstGeom prst="rect">
            <a:avLst/>
          </a:prstGeom>
          <a:noFill/>
          <a:effectLst/>
        </p:spPr>
        <p:txBody>
          <a:bodyPr vert="horz" lIns="91440" tIns="45720" rIns="91440" bIns="45720" rtlCol="0" anchor="t">
            <a:noAutofit/>
          </a:bodyPr>
          <a:lstStyle/>
          <a:p>
            <a:pPr marL="0" marR="0" lvl="0" indent="0" defTabSz="914400" rtl="0" eaLnBrk="1" fontAlgn="auto" latinLnBrk="0" hangingPunct="1">
              <a:lnSpc>
                <a:spcPct val="100000"/>
              </a:lnSpc>
              <a:spcBef>
                <a:spcPct val="0"/>
              </a:spcBef>
              <a:spcAft>
                <a:spcPts val="0"/>
              </a:spcAft>
              <a:buClrTx/>
              <a:buSzTx/>
              <a:buFontTx/>
              <a:buNone/>
              <a:tabLst/>
              <a:defRPr/>
            </a:pPr>
            <a:r>
              <a:rPr lang="en-US" sz="5400" b="1" dirty="0" smtClean="0">
                <a:latin typeface="IM FELL DW Pica Roman"/>
                <a:ea typeface="Ginga&gt;" pitchFamily="2" charset="-128"/>
                <a:cs typeface="IM FELL DW Pica Roman"/>
              </a:rPr>
              <a:t>Final Mission</a:t>
            </a:r>
          </a:p>
        </p:txBody>
      </p:sp>
      <p:pic>
        <p:nvPicPr>
          <p:cNvPr id="17" name="Picture 16" descr="crypto.png"/>
          <p:cNvPicPr>
            <a:picLocks noChangeAspect="1"/>
          </p:cNvPicPr>
          <p:nvPr/>
        </p:nvPicPr>
        <p:blipFill>
          <a:blip r:embed="rId10"/>
          <a:stretch>
            <a:fillRect/>
          </a:stretch>
        </p:blipFill>
        <p:spPr>
          <a:xfrm>
            <a:off x="30017" y="1856864"/>
            <a:ext cx="1066800" cy="1051560"/>
          </a:xfrm>
          <a:prstGeom prst="rect">
            <a:avLst/>
          </a:prstGeom>
        </p:spPr>
      </p:pic>
      <p:pic>
        <p:nvPicPr>
          <p:cNvPr id="18" name="Picture 17" descr="crypto.png"/>
          <p:cNvPicPr>
            <a:picLocks noChangeAspect="1"/>
          </p:cNvPicPr>
          <p:nvPr/>
        </p:nvPicPr>
        <p:blipFill>
          <a:blip r:embed="rId10"/>
          <a:stretch>
            <a:fillRect/>
          </a:stretch>
        </p:blipFill>
        <p:spPr>
          <a:xfrm>
            <a:off x="30017" y="5443866"/>
            <a:ext cx="1066800" cy="1051560"/>
          </a:xfrm>
          <a:prstGeom prst="rect">
            <a:avLst/>
          </a:prstGeom>
        </p:spPr>
      </p:pic>
      <p:pic>
        <p:nvPicPr>
          <p:cNvPr id="19" name="Picture 18" descr="JENIUS.png"/>
          <p:cNvPicPr>
            <a:picLocks noChangeAspect="1"/>
          </p:cNvPicPr>
          <p:nvPr/>
        </p:nvPicPr>
        <p:blipFill>
          <a:blip r:embed="rId11"/>
          <a:stretch>
            <a:fillRect/>
          </a:stretch>
        </p:blipFill>
        <p:spPr>
          <a:xfrm>
            <a:off x="4114800" y="977618"/>
            <a:ext cx="1066800" cy="1051560"/>
          </a:xfrm>
          <a:prstGeom prst="rect">
            <a:avLst/>
          </a:prstGeom>
        </p:spPr>
      </p:pic>
      <p:pic>
        <p:nvPicPr>
          <p:cNvPr id="20" name="Picture 19" descr="surv.png"/>
          <p:cNvPicPr>
            <a:picLocks noChangeAspect="1"/>
          </p:cNvPicPr>
          <p:nvPr/>
        </p:nvPicPr>
        <p:blipFill>
          <a:blip r:embed="rId12"/>
          <a:stretch>
            <a:fillRect/>
          </a:stretch>
        </p:blipFill>
        <p:spPr>
          <a:xfrm>
            <a:off x="8092440" y="91440"/>
            <a:ext cx="1066801" cy="1051560"/>
          </a:xfrm>
          <a:prstGeom prst="rect">
            <a:avLst/>
          </a:prstGeom>
        </p:spPr>
      </p:pic>
      <p:pic>
        <p:nvPicPr>
          <p:cNvPr id="21" name="Picture 20" descr="surv.png"/>
          <p:cNvPicPr>
            <a:picLocks noChangeAspect="1"/>
          </p:cNvPicPr>
          <p:nvPr/>
        </p:nvPicPr>
        <p:blipFill>
          <a:blip r:embed="rId12"/>
          <a:stretch>
            <a:fillRect/>
          </a:stretch>
        </p:blipFill>
        <p:spPr>
          <a:xfrm>
            <a:off x="8092440" y="5806440"/>
            <a:ext cx="1066801" cy="1051560"/>
          </a:xfrm>
          <a:prstGeom prst="rect">
            <a:avLst/>
          </a:prstGeom>
        </p:spPr>
      </p:pic>
      <p:pic>
        <p:nvPicPr>
          <p:cNvPr id="22" name="Picture 21" descr="arch.png"/>
          <p:cNvPicPr>
            <a:picLocks noChangeAspect="1"/>
          </p:cNvPicPr>
          <p:nvPr/>
        </p:nvPicPr>
        <p:blipFill>
          <a:blip r:embed="rId13"/>
          <a:stretch>
            <a:fillRect/>
          </a:stretch>
        </p:blipFill>
        <p:spPr>
          <a:xfrm>
            <a:off x="7364393" y="2922535"/>
            <a:ext cx="1066800" cy="1051560"/>
          </a:xfrm>
          <a:prstGeom prst="rect">
            <a:avLst/>
          </a:prstGeom>
        </p:spPr>
      </p:pic>
      <p:pic>
        <p:nvPicPr>
          <p:cNvPr id="24" name="Picture 23" descr="Kairograph-medium.png"/>
          <p:cNvPicPr>
            <a:picLocks noChangeAspect="1"/>
          </p:cNvPicPr>
          <p:nvPr/>
        </p:nvPicPr>
        <p:blipFill>
          <a:blip r:embed="rId14"/>
          <a:stretch>
            <a:fillRect/>
          </a:stretch>
        </p:blipFill>
        <p:spPr>
          <a:xfrm>
            <a:off x="1847533" y="3664998"/>
            <a:ext cx="2394752" cy="3193002"/>
          </a:xfrm>
          <a:prstGeom prst="rect">
            <a:avLst/>
          </a:prstGeom>
        </p:spPr>
      </p:pic>
      <p:pic>
        <p:nvPicPr>
          <p:cNvPr id="23" name="Picture 22" descr="invent.png"/>
          <p:cNvPicPr>
            <a:picLocks noChangeAspect="1"/>
          </p:cNvPicPr>
          <p:nvPr/>
        </p:nvPicPr>
        <p:blipFill>
          <a:blip r:embed="rId15"/>
          <a:stretch>
            <a:fillRect/>
          </a:stretch>
        </p:blipFill>
        <p:spPr>
          <a:xfrm>
            <a:off x="2073309" y="3839028"/>
            <a:ext cx="1066800" cy="1051560"/>
          </a:xfrm>
          <a:prstGeom prst="rect">
            <a:avLst/>
          </a:prstGeom>
        </p:spPr>
      </p:pic>
    </p:spTree>
    <p:extLst>
      <p:ext uri="{BB962C8B-B14F-4D97-AF65-F5344CB8AC3E}">
        <p14:creationId xmlns:p14="http://schemas.microsoft.com/office/powerpoint/2010/main" val="2582041466"/>
      </p:ext>
    </p:extLst>
  </p:cSld>
  <p:clrMapOvr>
    <a:masterClrMapping/>
  </p:clrMapOvr>
  <p:transition xmlns:p14="http://schemas.microsoft.com/office/powerpoint/2010/main" spd="med">
    <p:fade thruBlk="1"/>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2000"/>
                                        <p:tgtEl>
                                          <p:spTgt spid="8"/>
                                        </p:tgtEl>
                                      </p:cBhvr>
                                    </p:animEffect>
                                  </p:childTnLst>
                                </p:cTn>
                              </p:par>
                              <p:par>
                                <p:cTn id="11" presetID="10"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2000"/>
                                        <p:tgtEl>
                                          <p:spTgt spid="3"/>
                                        </p:tgtEl>
                                      </p:cBhvr>
                                    </p:animEffect>
                                  </p:childTnLst>
                                </p:cTn>
                              </p:par>
                              <p:par>
                                <p:cTn id="14" presetID="10" presetClass="entr" presetSubtype="0" fill="hold" nodeType="with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2000"/>
                                        <p:tgtEl>
                                          <p:spTgt spid="18"/>
                                        </p:tgtEl>
                                      </p:cBhvr>
                                    </p:animEffect>
                                  </p:childTnLst>
                                </p:cTn>
                              </p:par>
                              <p:par>
                                <p:cTn id="17" presetID="10" presetClass="entr" presetSubtype="0" fill="hold"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2000"/>
                                        <p:tgtEl>
                                          <p:spTgt spid="17"/>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fade">
                                      <p:cBhvr>
                                        <p:cTn id="24" dur="2000"/>
                                        <p:tgtEl>
                                          <p:spTgt spid="21"/>
                                        </p:tgtEl>
                                      </p:cBhvr>
                                    </p:animEffect>
                                  </p:childTnLst>
                                </p:cTn>
                              </p:par>
                              <p:par>
                                <p:cTn id="25" presetID="10" presetClass="entr" presetSubtype="0" fill="hold"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2000"/>
                                        <p:tgtEl>
                                          <p:spTgt spid="7"/>
                                        </p:tgtEl>
                                      </p:cBhvr>
                                    </p:animEffect>
                                  </p:childTnLst>
                                </p:cTn>
                              </p:par>
                              <p:par>
                                <p:cTn id="28" presetID="10" presetClass="entr" presetSubtype="0" fill="hold" nodeType="with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2000"/>
                                        <p:tgtEl>
                                          <p:spTgt spid="9"/>
                                        </p:tgtEl>
                                      </p:cBhvr>
                                    </p:animEffect>
                                  </p:childTnLst>
                                </p:cTn>
                              </p:par>
                              <p:par>
                                <p:cTn id="31" presetID="10" presetClass="entr" presetSubtype="0" fill="hold" nodeType="with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fade">
                                      <p:cBhvr>
                                        <p:cTn id="33" dur="2000"/>
                                        <p:tgtEl>
                                          <p:spTgt spid="20"/>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24"/>
                                        </p:tgtEl>
                                        <p:attrNameLst>
                                          <p:attrName>style.visibility</p:attrName>
                                        </p:attrNameLst>
                                      </p:cBhvr>
                                      <p:to>
                                        <p:strVal val="visible"/>
                                      </p:to>
                                    </p:set>
                                    <p:animEffect transition="in" filter="fade">
                                      <p:cBhvr>
                                        <p:cTn id="38" dur="2000"/>
                                        <p:tgtEl>
                                          <p:spTgt spid="24"/>
                                        </p:tgtEl>
                                      </p:cBhvr>
                                    </p:animEffect>
                                  </p:childTnLst>
                                </p:cTn>
                              </p:par>
                              <p:par>
                                <p:cTn id="39" presetID="10" presetClass="entr" presetSubtype="0" fill="hold" nodeType="with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fade">
                                      <p:cBhvr>
                                        <p:cTn id="41" dur="2000"/>
                                        <p:tgtEl>
                                          <p:spTgt spid="23"/>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6"/>
                                        </p:tgtEl>
                                        <p:attrNameLst>
                                          <p:attrName>style.visibility</p:attrName>
                                        </p:attrNameLst>
                                      </p:cBhvr>
                                      <p:to>
                                        <p:strVal val="visible"/>
                                      </p:to>
                                    </p:set>
                                    <p:animEffect transition="in" filter="fade">
                                      <p:cBhvr>
                                        <p:cTn id="46" dur="500"/>
                                        <p:tgtEl>
                                          <p:spTgt spid="6"/>
                                        </p:tgtEl>
                                      </p:cBhvr>
                                    </p:animEffect>
                                  </p:childTnLst>
                                </p:cTn>
                              </p:par>
                              <p:par>
                                <p:cTn id="47" presetID="10" presetClass="entr" presetSubtype="0" fill="hold" nodeType="with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fade">
                                      <p:cBhvr>
                                        <p:cTn id="49"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6" name="Picture 35" descr="JuntoMainPag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9681" y="1411222"/>
            <a:ext cx="6858000" cy="4295164"/>
          </a:xfrm>
          <a:prstGeom prst="rect">
            <a:avLst/>
          </a:prstGeom>
          <a:effectLst>
            <a:outerShdw blurRad="63500" dist="50800" dir="5400000" algn="tl" rotWithShape="0">
              <a:srgbClr val="000000">
                <a:alpha val="50000"/>
              </a:srgbClr>
            </a:outerShdw>
          </a:effectLst>
        </p:spPr>
      </p:pic>
      <p:sp>
        <p:nvSpPr>
          <p:cNvPr id="2" name="Title 1"/>
          <p:cNvSpPr txBox="1">
            <a:spLocks/>
          </p:cNvSpPr>
          <p:nvPr/>
        </p:nvSpPr>
        <p:spPr>
          <a:xfrm>
            <a:off x="23708" y="91440"/>
            <a:ext cx="9144000" cy="914400"/>
          </a:xfrm>
          <a:prstGeom prst="rect">
            <a:avLst/>
          </a:prstGeom>
          <a:noFill/>
          <a:effectLst/>
        </p:spPr>
        <p:txBody>
          <a:bodyPr vert="horz" lIns="91440" tIns="45720" rIns="91440" bIns="45720" rtlCol="0" anchor="t">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4400" b="1" dirty="0" smtClean="0">
                <a:latin typeface="IM FELL DW Pica Italic"/>
                <a:ea typeface="Ginga&gt;" pitchFamily="2" charset="-128"/>
                <a:cs typeface="IM FELL DW Pica Italic"/>
              </a:rPr>
              <a:t>Pervasive, Transmedia Interface</a:t>
            </a:r>
          </a:p>
        </p:txBody>
      </p:sp>
      <p:sp>
        <p:nvSpPr>
          <p:cNvPr id="4" name="Rectangle 3"/>
          <p:cNvSpPr/>
          <p:nvPr/>
        </p:nvSpPr>
        <p:spPr>
          <a:xfrm>
            <a:off x="0" y="6034734"/>
            <a:ext cx="9144000" cy="584776"/>
          </a:xfrm>
          <a:prstGeom prst="rect">
            <a:avLst/>
          </a:prstGeom>
        </p:spPr>
        <p:txBody>
          <a:bodyPr wrap="square">
            <a:spAutoFit/>
          </a:bodyPr>
          <a:lstStyle/>
          <a:p>
            <a:pPr marL="342900" lvl="0" indent="-342900" defTabSz="914400">
              <a:spcAft>
                <a:spcPts val="1200"/>
              </a:spcAft>
              <a:buClr>
                <a:schemeClr val="bg2">
                  <a:lumMod val="25000"/>
                </a:schemeClr>
              </a:buClr>
              <a:defRPr/>
            </a:pPr>
            <a:r>
              <a:rPr lang="en-US" sz="3200" b="1" dirty="0" smtClean="0">
                <a:latin typeface="IM FELL DW Pica Italic"/>
                <a:cs typeface="IM FELL DW Pica Italic"/>
              </a:rPr>
              <a:t>Narrative content embedded in multiple media</a:t>
            </a:r>
          </a:p>
        </p:txBody>
      </p:sp>
      <p:grpSp>
        <p:nvGrpSpPr>
          <p:cNvPr id="38" name="Group 37"/>
          <p:cNvGrpSpPr/>
          <p:nvPr/>
        </p:nvGrpSpPr>
        <p:grpSpPr>
          <a:xfrm>
            <a:off x="956739" y="974516"/>
            <a:ext cx="6918858" cy="4980587"/>
            <a:chOff x="956739" y="974516"/>
            <a:chExt cx="6918858" cy="4980587"/>
          </a:xfrm>
        </p:grpSpPr>
        <p:grpSp>
          <p:nvGrpSpPr>
            <p:cNvPr id="30" name="Group 29"/>
            <p:cNvGrpSpPr/>
            <p:nvPr/>
          </p:nvGrpSpPr>
          <p:grpSpPr>
            <a:xfrm>
              <a:off x="956739" y="974516"/>
              <a:ext cx="6918858" cy="4980587"/>
              <a:chOff x="956739" y="771316"/>
              <a:chExt cx="6918858" cy="4980587"/>
            </a:xfrm>
          </p:grpSpPr>
          <p:pic>
            <p:nvPicPr>
              <p:cNvPr id="6" name="Picture 5" descr="apflowchartPerplexCity.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55891" y="771316"/>
                <a:ext cx="6251268" cy="4918475"/>
              </a:xfrm>
              <a:prstGeom prst="rect">
                <a:avLst/>
              </a:prstGeom>
            </p:spPr>
          </p:pic>
          <p:pic>
            <p:nvPicPr>
              <p:cNvPr id="10" name="Picture 9" descr="blog_icon.jpg"/>
              <p:cNvPicPr>
                <a:picLocks noChangeAspect="1"/>
              </p:cNvPicPr>
              <p:nvPr/>
            </p:nvPicPr>
            <p:blipFill>
              <a:blip r:embed="rId5">
                <a:extLst>
                  <a:ext uri="{BEBA8EAE-BF5A-486C-A8C5-ECC9F3942E4B}">
                    <a14:imgProps xmlns:a14="http://schemas.microsoft.com/office/drawing/2010/main">
                      <a14:imgLayer r:embed="rId6">
                        <a14:imgEffect>
                          <a14:backgroundRemoval t="3968" b="89683" l="9746" r="89831">
                            <a14:foregroundMark x1="65678" y1="18254" x2="65678" y2="18254"/>
                          </a14:backgroundRemoval>
                        </a14:imgEffect>
                      </a14:imgLayer>
                    </a14:imgProps>
                  </a:ext>
                  <a:ext uri="{28A0092B-C50C-407E-A947-70E740481C1C}">
                    <a14:useLocalDpi xmlns:a14="http://schemas.microsoft.com/office/drawing/2010/main" val="0"/>
                  </a:ext>
                </a:extLst>
              </a:blip>
              <a:stretch>
                <a:fillRect/>
              </a:stretch>
            </p:blipFill>
            <p:spPr>
              <a:xfrm>
                <a:off x="7387480" y="4574192"/>
                <a:ext cx="488117" cy="548640"/>
              </a:xfrm>
              <a:prstGeom prst="rect">
                <a:avLst/>
              </a:prstGeom>
            </p:spPr>
          </p:pic>
          <p:pic>
            <p:nvPicPr>
              <p:cNvPr id="11" name="Picture 10" descr="chatIcon2.png"/>
              <p:cNvPicPr>
                <a:picLocks noChangeAspect="1"/>
              </p:cNvPicPr>
              <p:nvPr/>
            </p:nvPicPr>
            <p:blipFill>
              <a:blip r:embed="rId7"/>
              <a:stretch>
                <a:fillRect/>
              </a:stretch>
            </p:blipFill>
            <p:spPr>
              <a:xfrm>
                <a:off x="4288681" y="5294703"/>
                <a:ext cx="609600" cy="457200"/>
              </a:xfrm>
              <a:prstGeom prst="rect">
                <a:avLst/>
              </a:prstGeom>
            </p:spPr>
          </p:pic>
          <p:pic>
            <p:nvPicPr>
              <p:cNvPr id="12" name="Picture 11" descr="email.png"/>
              <p:cNvPicPr>
                <a:picLocks noChangeAspect="1"/>
              </p:cNvPicPr>
              <p:nvPr/>
            </p:nvPicPr>
            <p:blipFill>
              <a:blip r:embed="rId8"/>
              <a:stretch>
                <a:fillRect/>
              </a:stretch>
            </p:blipFill>
            <p:spPr>
              <a:xfrm>
                <a:off x="1593005" y="5157543"/>
                <a:ext cx="457200" cy="457200"/>
              </a:xfrm>
              <a:prstGeom prst="rect">
                <a:avLst/>
              </a:prstGeom>
            </p:spPr>
          </p:pic>
          <p:pic>
            <p:nvPicPr>
              <p:cNvPr id="13" name="Picture 12" descr="137px-Speaker_Icon_svg.png"/>
              <p:cNvPicPr>
                <a:picLocks noChangeAspect="1"/>
              </p:cNvPicPr>
              <p:nvPr/>
            </p:nvPicPr>
            <p:blipFill>
              <a:blip r:embed="rId9"/>
              <a:stretch>
                <a:fillRect/>
              </a:stretch>
            </p:blipFill>
            <p:spPr>
              <a:xfrm>
                <a:off x="2844803" y="2906261"/>
                <a:ext cx="457200" cy="457200"/>
              </a:xfrm>
              <a:prstGeom prst="rect">
                <a:avLst/>
              </a:prstGeom>
            </p:spPr>
          </p:pic>
          <p:pic>
            <p:nvPicPr>
              <p:cNvPr id="14" name="Picture 13" descr="Video_Rec-Black-256.png"/>
              <p:cNvPicPr>
                <a:picLocks noChangeAspect="1"/>
              </p:cNvPicPr>
              <p:nvPr/>
            </p:nvPicPr>
            <p:blipFill>
              <a:blip r:embed="rId10"/>
              <a:stretch>
                <a:fillRect/>
              </a:stretch>
            </p:blipFill>
            <p:spPr>
              <a:xfrm>
                <a:off x="2156180" y="3787638"/>
                <a:ext cx="457200" cy="457200"/>
              </a:xfrm>
              <a:prstGeom prst="rect">
                <a:avLst/>
              </a:prstGeom>
            </p:spPr>
          </p:pic>
          <p:pic>
            <p:nvPicPr>
              <p:cNvPr id="15" name="Picture 14" descr="blog_icon.jpg"/>
              <p:cNvPicPr>
                <a:picLocks noChangeAspect="1"/>
              </p:cNvPicPr>
              <p:nvPr/>
            </p:nvPicPr>
            <p:blipFill>
              <a:blip r:embed="rId5">
                <a:extLst>
                  <a:ext uri="{BEBA8EAE-BF5A-486C-A8C5-ECC9F3942E4B}">
                    <a14:imgProps xmlns:a14="http://schemas.microsoft.com/office/drawing/2010/main">
                      <a14:imgLayer r:embed="rId6">
                        <a14:imgEffect>
                          <a14:backgroundRemoval t="3968" b="89683" l="9746" r="89831">
                            <a14:foregroundMark x1="65678" y1="18254" x2="65678" y2="18254"/>
                          </a14:backgroundRemoval>
                        </a14:imgEffect>
                      </a14:imgLayer>
                    </a14:imgProps>
                  </a:ext>
                  <a:ext uri="{28A0092B-C50C-407E-A947-70E740481C1C}">
                    <a14:useLocalDpi xmlns:a14="http://schemas.microsoft.com/office/drawing/2010/main" val="0"/>
                  </a:ext>
                </a:extLst>
              </a:blip>
              <a:stretch>
                <a:fillRect/>
              </a:stretch>
            </p:blipFill>
            <p:spPr>
              <a:xfrm>
                <a:off x="5152280" y="5066103"/>
                <a:ext cx="488117" cy="548640"/>
              </a:xfrm>
              <a:prstGeom prst="rect">
                <a:avLst/>
              </a:prstGeom>
            </p:spPr>
          </p:pic>
          <p:pic>
            <p:nvPicPr>
              <p:cNvPr id="16" name="Picture 15" descr="smart-phone-iconTrans2.png"/>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rot="1693636">
                <a:off x="6047593" y="3890998"/>
                <a:ext cx="254163" cy="548640"/>
              </a:xfrm>
              <a:prstGeom prst="rect">
                <a:avLst/>
              </a:prstGeom>
            </p:spPr>
          </p:pic>
          <p:pic>
            <p:nvPicPr>
              <p:cNvPr id="18" name="Picture 17" descr="email.png"/>
              <p:cNvPicPr>
                <a:picLocks noChangeAspect="1"/>
              </p:cNvPicPr>
              <p:nvPr/>
            </p:nvPicPr>
            <p:blipFill>
              <a:blip r:embed="rId8"/>
              <a:stretch>
                <a:fillRect/>
              </a:stretch>
            </p:blipFill>
            <p:spPr>
              <a:xfrm>
                <a:off x="7274458" y="2745397"/>
                <a:ext cx="457200" cy="457200"/>
              </a:xfrm>
              <a:prstGeom prst="rect">
                <a:avLst/>
              </a:prstGeom>
            </p:spPr>
          </p:pic>
          <p:pic>
            <p:nvPicPr>
              <p:cNvPr id="19" name="Picture 18" descr="137px-Speaker_Icon_svg.png"/>
              <p:cNvPicPr>
                <a:picLocks noChangeAspect="1"/>
              </p:cNvPicPr>
              <p:nvPr/>
            </p:nvPicPr>
            <p:blipFill>
              <a:blip r:embed="rId9"/>
              <a:stretch>
                <a:fillRect/>
              </a:stretch>
            </p:blipFill>
            <p:spPr>
              <a:xfrm>
                <a:off x="5704360" y="2973997"/>
                <a:ext cx="457200" cy="457200"/>
              </a:xfrm>
              <a:prstGeom prst="rect">
                <a:avLst/>
              </a:prstGeom>
            </p:spPr>
          </p:pic>
          <p:pic>
            <p:nvPicPr>
              <p:cNvPr id="20" name="Picture 19" descr="smart-phone-iconTrans2.png"/>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rot="1693636">
                <a:off x="7506802" y="1317132"/>
                <a:ext cx="254163" cy="548640"/>
              </a:xfrm>
              <a:prstGeom prst="rect">
                <a:avLst/>
              </a:prstGeom>
            </p:spPr>
          </p:pic>
          <p:pic>
            <p:nvPicPr>
              <p:cNvPr id="21" name="Picture 20" descr="Video_Rec-Black-256.png"/>
              <p:cNvPicPr>
                <a:picLocks noChangeAspect="1"/>
              </p:cNvPicPr>
              <p:nvPr/>
            </p:nvPicPr>
            <p:blipFill>
              <a:blip r:embed="rId10"/>
              <a:stretch>
                <a:fillRect/>
              </a:stretch>
            </p:blipFill>
            <p:spPr>
              <a:xfrm>
                <a:off x="956739" y="773508"/>
                <a:ext cx="457200" cy="457200"/>
              </a:xfrm>
              <a:prstGeom prst="rect">
                <a:avLst/>
              </a:prstGeom>
            </p:spPr>
          </p:pic>
          <p:pic>
            <p:nvPicPr>
              <p:cNvPr id="22" name="Picture 21" descr="blog_icon.jpg"/>
              <p:cNvPicPr>
                <a:picLocks noChangeAspect="1"/>
              </p:cNvPicPr>
              <p:nvPr/>
            </p:nvPicPr>
            <p:blipFill>
              <a:blip r:embed="rId5">
                <a:extLst>
                  <a:ext uri="{BEBA8EAE-BF5A-486C-A8C5-ECC9F3942E4B}">
                    <a14:imgProps xmlns:a14="http://schemas.microsoft.com/office/drawing/2010/main">
                      <a14:imgLayer r:embed="rId6">
                        <a14:imgEffect>
                          <a14:backgroundRemoval t="3968" b="89683" l="9746" r="89831">
                            <a14:foregroundMark x1="65678" y1="18254" x2="65678" y2="18254"/>
                          </a14:backgroundRemoval>
                        </a14:imgEffect>
                      </a14:imgLayer>
                    </a14:imgProps>
                  </a:ext>
                  <a:ext uri="{28A0092B-C50C-407E-A947-70E740481C1C}">
                    <a14:useLocalDpi xmlns:a14="http://schemas.microsoft.com/office/drawing/2010/main" val="0"/>
                  </a:ext>
                </a:extLst>
              </a:blip>
              <a:stretch>
                <a:fillRect/>
              </a:stretch>
            </p:blipFill>
            <p:spPr>
              <a:xfrm>
                <a:off x="4410164" y="771316"/>
                <a:ext cx="488117" cy="548640"/>
              </a:xfrm>
              <a:prstGeom prst="rect">
                <a:avLst/>
              </a:prstGeom>
            </p:spPr>
          </p:pic>
          <p:pic>
            <p:nvPicPr>
              <p:cNvPr id="23" name="Picture 22" descr="email.png"/>
              <p:cNvPicPr>
                <a:picLocks noChangeAspect="1"/>
              </p:cNvPicPr>
              <p:nvPr/>
            </p:nvPicPr>
            <p:blipFill>
              <a:blip r:embed="rId8"/>
              <a:stretch>
                <a:fillRect/>
              </a:stretch>
            </p:blipFill>
            <p:spPr>
              <a:xfrm>
                <a:off x="2905658" y="1324194"/>
                <a:ext cx="457200" cy="457200"/>
              </a:xfrm>
              <a:prstGeom prst="rect">
                <a:avLst/>
              </a:prstGeom>
            </p:spPr>
          </p:pic>
          <p:pic>
            <p:nvPicPr>
              <p:cNvPr id="24" name="Picture 23" descr="chatIcon2.png"/>
              <p:cNvPicPr>
                <a:picLocks noChangeAspect="1"/>
              </p:cNvPicPr>
              <p:nvPr/>
            </p:nvPicPr>
            <p:blipFill>
              <a:blip r:embed="rId7"/>
              <a:stretch>
                <a:fillRect/>
              </a:stretch>
            </p:blipFill>
            <p:spPr>
              <a:xfrm>
                <a:off x="3515258" y="3978145"/>
                <a:ext cx="609600" cy="457200"/>
              </a:xfrm>
              <a:prstGeom prst="rect">
                <a:avLst/>
              </a:prstGeom>
            </p:spPr>
          </p:pic>
          <p:pic>
            <p:nvPicPr>
              <p:cNvPr id="25" name="Picture 24" descr="blog_icon.jpg"/>
              <p:cNvPicPr>
                <a:picLocks noChangeAspect="1"/>
              </p:cNvPicPr>
              <p:nvPr/>
            </p:nvPicPr>
            <p:blipFill>
              <a:blip r:embed="rId5">
                <a:extLst>
                  <a:ext uri="{BEBA8EAE-BF5A-486C-A8C5-ECC9F3942E4B}">
                    <a14:imgProps xmlns:a14="http://schemas.microsoft.com/office/drawing/2010/main">
                      <a14:imgLayer r:embed="rId6">
                        <a14:imgEffect>
                          <a14:backgroundRemoval t="3968" b="89683" l="9746" r="89831">
                            <a14:foregroundMark x1="65678" y1="18254" x2="65678" y2="18254"/>
                          </a14:backgroundRemoval>
                        </a14:imgEffect>
                      </a14:imgLayer>
                    </a14:imgProps>
                  </a:ext>
                  <a:ext uri="{28A0092B-C50C-407E-A947-70E740481C1C}">
                    <a14:useLocalDpi xmlns:a14="http://schemas.microsoft.com/office/drawing/2010/main" val="0"/>
                  </a:ext>
                </a:extLst>
              </a:blip>
              <a:stretch>
                <a:fillRect/>
              </a:stretch>
            </p:blipFill>
            <p:spPr>
              <a:xfrm>
                <a:off x="5975295" y="1344616"/>
                <a:ext cx="488117" cy="548640"/>
              </a:xfrm>
              <a:prstGeom prst="rect">
                <a:avLst/>
              </a:prstGeom>
            </p:spPr>
          </p:pic>
          <p:pic>
            <p:nvPicPr>
              <p:cNvPr id="27" name="Picture 26" descr="Video_Rec-Black-256.png"/>
              <p:cNvPicPr>
                <a:picLocks noChangeAspect="1"/>
              </p:cNvPicPr>
              <p:nvPr/>
            </p:nvPicPr>
            <p:blipFill>
              <a:blip r:embed="rId10"/>
              <a:stretch>
                <a:fillRect/>
              </a:stretch>
            </p:blipFill>
            <p:spPr>
              <a:xfrm>
                <a:off x="3952964" y="3033266"/>
                <a:ext cx="457200" cy="457200"/>
              </a:xfrm>
              <a:prstGeom prst="rect">
                <a:avLst/>
              </a:prstGeom>
            </p:spPr>
          </p:pic>
          <p:pic>
            <p:nvPicPr>
              <p:cNvPr id="28" name="Picture 27" descr="blog_icon.jpg"/>
              <p:cNvPicPr>
                <a:picLocks noChangeAspect="1"/>
              </p:cNvPicPr>
              <p:nvPr/>
            </p:nvPicPr>
            <p:blipFill>
              <a:blip r:embed="rId5">
                <a:extLst>
                  <a:ext uri="{BEBA8EAE-BF5A-486C-A8C5-ECC9F3942E4B}">
                    <a14:imgProps xmlns:a14="http://schemas.microsoft.com/office/drawing/2010/main">
                      <a14:imgLayer r:embed="rId6">
                        <a14:imgEffect>
                          <a14:backgroundRemoval t="3968" b="89683" l="9746" r="89831">
                            <a14:foregroundMark x1="65678" y1="18254" x2="65678" y2="18254"/>
                          </a14:backgroundRemoval>
                        </a14:imgEffect>
                      </a14:imgLayer>
                    </a14:imgProps>
                  </a:ext>
                  <a:ext uri="{28A0092B-C50C-407E-A947-70E740481C1C}">
                    <a14:useLocalDpi xmlns:a14="http://schemas.microsoft.com/office/drawing/2010/main" val="0"/>
                  </a:ext>
                </a:extLst>
              </a:blip>
              <a:stretch>
                <a:fillRect/>
              </a:stretch>
            </p:blipFill>
            <p:spPr>
              <a:xfrm>
                <a:off x="1110611" y="1350051"/>
                <a:ext cx="488117" cy="548640"/>
              </a:xfrm>
              <a:prstGeom prst="rect">
                <a:avLst/>
              </a:prstGeom>
            </p:spPr>
          </p:pic>
        </p:grpSp>
        <p:sp>
          <p:nvSpPr>
            <p:cNvPr id="26" name="Rectangle 25"/>
            <p:cNvSpPr/>
            <p:nvPr/>
          </p:nvSpPr>
          <p:spPr>
            <a:xfrm>
              <a:off x="6034563" y="1490134"/>
              <a:ext cx="357773" cy="28314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Tree>
  </p:cSld>
  <p:clrMapOvr>
    <a:masterClrMapping/>
  </p:clrMapOvr>
  <p:transition xmlns:p14="http://schemas.microsoft.com/office/powerpoint/2010/main" spd="med">
    <p:fade thruBlk="1"/>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38"/>
                                        </p:tgtEl>
                                      </p:cBhvr>
                                    </p:animEffect>
                                    <p:set>
                                      <p:cBhvr>
                                        <p:cTn id="7" dur="1" fill="hold">
                                          <p:stCondLst>
                                            <p:cond delay="499"/>
                                          </p:stCondLst>
                                        </p:cTn>
                                        <p:tgtEl>
                                          <p:spTgt spid="38"/>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36"/>
                                        </p:tgtEl>
                                        <p:attrNameLst>
                                          <p:attrName>style.visibility</p:attrName>
                                        </p:attrNameLst>
                                      </p:cBhvr>
                                      <p:to>
                                        <p:strVal val="visible"/>
                                      </p:to>
                                    </p:set>
                                    <p:animEffect transition="in" filter="fade">
                                      <p:cBhvr>
                                        <p:cTn id="10"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igWWOimage.jpg"/>
          <p:cNvPicPr>
            <a:picLocks noChangeAspect="1"/>
          </p:cNvPicPr>
          <p:nvPr/>
        </p:nvPicPr>
        <p:blipFill>
          <a:blip r:embed="rId3"/>
          <a:stretch>
            <a:fillRect/>
          </a:stretch>
        </p:blipFill>
        <p:spPr>
          <a:xfrm>
            <a:off x="66453" y="0"/>
            <a:ext cx="9011093" cy="6858000"/>
          </a:xfrm>
          <a:prstGeom prst="rect">
            <a:avLst/>
          </a:prstGeom>
        </p:spPr>
      </p:pic>
      <p:sp>
        <p:nvSpPr>
          <p:cNvPr id="5" name="TextBox 4"/>
          <p:cNvSpPr txBox="1"/>
          <p:nvPr/>
        </p:nvSpPr>
        <p:spPr>
          <a:xfrm>
            <a:off x="321162" y="5602150"/>
            <a:ext cx="6316377" cy="646331"/>
          </a:xfrm>
          <a:prstGeom prst="rect">
            <a:avLst/>
          </a:prstGeom>
          <a:noFill/>
        </p:spPr>
        <p:txBody>
          <a:bodyPr wrap="none" rtlCol="0">
            <a:spAutoFit/>
          </a:bodyPr>
          <a:lstStyle/>
          <a:p>
            <a:r>
              <a:rPr lang="en-US" sz="3600" b="1" dirty="0" smtClean="0">
                <a:solidFill>
                  <a:srgbClr val="800000"/>
                </a:solidFill>
                <a:latin typeface="IM FELL DW Pica Roman"/>
                <a:cs typeface="IM FELL DW Pica Roman"/>
              </a:rPr>
              <a:t>“Play it – before you live it.”</a:t>
            </a:r>
            <a:endParaRPr lang="en-US" sz="3600" b="1" dirty="0">
              <a:solidFill>
                <a:srgbClr val="800000"/>
              </a:solidFill>
              <a:latin typeface="IM FELL DW Pica Roman"/>
              <a:cs typeface="IM FELL DW Pica Roman"/>
            </a:endParaRPr>
          </a:p>
        </p:txBody>
      </p:sp>
      <p:sp>
        <p:nvSpPr>
          <p:cNvPr id="6" name="Rectangle 5"/>
          <p:cNvSpPr/>
          <p:nvPr/>
        </p:nvSpPr>
        <p:spPr>
          <a:xfrm>
            <a:off x="5605742" y="0"/>
            <a:ext cx="1678802" cy="350382"/>
          </a:xfrm>
          <a:prstGeom prst="rect">
            <a:avLst/>
          </a:prstGeom>
          <a:solidFill>
            <a:schemeClr val="bg1">
              <a:lumMod val="95000"/>
            </a:schemeClr>
          </a:solidFill>
          <a:ln>
            <a:noFill/>
          </a:ln>
          <a:effectLst>
            <a:softEdge rad="63500"/>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TextBox 8"/>
          <p:cNvSpPr txBox="1"/>
          <p:nvPr/>
        </p:nvSpPr>
        <p:spPr>
          <a:xfrm>
            <a:off x="321162" y="68162"/>
            <a:ext cx="3547624" cy="1477328"/>
          </a:xfrm>
          <a:prstGeom prst="rect">
            <a:avLst/>
          </a:prstGeom>
          <a:solidFill>
            <a:schemeClr val="bg1">
              <a:lumMod val="95000"/>
              <a:alpha val="50000"/>
            </a:schemeClr>
          </a:solidFill>
          <a:effectLst>
            <a:softEdge rad="63500"/>
          </a:effectLst>
        </p:spPr>
        <p:txBody>
          <a:bodyPr wrap="none" rtlCol="0">
            <a:spAutoFit/>
          </a:bodyPr>
          <a:lstStyle/>
          <a:p>
            <a:r>
              <a:rPr lang="en-US" sz="3000" b="1" dirty="0" smtClean="0">
                <a:latin typeface="IM FELL DW Pica Roman"/>
                <a:cs typeface="IM FELL DW Pica Roman"/>
              </a:rPr>
              <a:t>1700+ Players</a:t>
            </a:r>
          </a:p>
          <a:p>
            <a:r>
              <a:rPr lang="en-US" sz="3000" b="1" dirty="0" smtClean="0">
                <a:latin typeface="IM FELL DW Pica Roman"/>
                <a:cs typeface="IM FELL DW Pica Roman"/>
              </a:rPr>
              <a:t>1500 Story threads</a:t>
            </a:r>
          </a:p>
          <a:p>
            <a:r>
              <a:rPr lang="en-US" sz="3000" b="1" dirty="0" smtClean="0">
                <a:latin typeface="IM FELL DW Pica Roman"/>
                <a:cs typeface="IM FELL DW Pica Roman"/>
              </a:rPr>
              <a:t>50,000 viewers</a:t>
            </a:r>
            <a:endParaRPr lang="en-US" sz="3000" b="1" dirty="0">
              <a:latin typeface="IM FELL DW Pica Roman"/>
              <a:cs typeface="IM FELL DW Pica Roman"/>
            </a:endParaRPr>
          </a:p>
        </p:txBody>
      </p:sp>
    </p:spTree>
  </p:cSld>
  <p:clrMapOvr>
    <a:masterClrMapping/>
  </p:clrMapOvr>
  <p:transition xmlns:p14="http://schemas.microsoft.com/office/powerpoint/2010/main" spd="med">
    <p:fade thruBlk="1"/>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400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3000"/>
                                        <p:tgtEl>
                                          <p:spTgt spid="9"/>
                                        </p:tgtEl>
                                      </p:cBhvr>
                                    </p:animEffect>
                                  </p:childTnLst>
                                </p:cTn>
                              </p:par>
                            </p:childTnLst>
                          </p:cTn>
                        </p:par>
                        <p:par>
                          <p:cTn id="8" fill="hold">
                            <p:stCondLst>
                              <p:cond delay="70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3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Rectangle 3"/>
          <p:cNvSpPr/>
          <p:nvPr/>
        </p:nvSpPr>
        <p:spPr>
          <a:xfrm>
            <a:off x="0" y="6034734"/>
            <a:ext cx="9144000" cy="584776"/>
          </a:xfrm>
          <a:prstGeom prst="rect">
            <a:avLst/>
          </a:prstGeom>
        </p:spPr>
        <p:txBody>
          <a:bodyPr wrap="square">
            <a:spAutoFit/>
          </a:bodyPr>
          <a:lstStyle/>
          <a:p>
            <a:pPr marL="342900" lvl="0" indent="-342900" defTabSz="914400">
              <a:spcAft>
                <a:spcPts val="1200"/>
              </a:spcAft>
              <a:buClr>
                <a:schemeClr val="bg2">
                  <a:lumMod val="25000"/>
                </a:schemeClr>
              </a:buClr>
              <a:defRPr/>
            </a:pPr>
            <a:r>
              <a:rPr lang="en-US" sz="3200" b="1" dirty="0" smtClean="0">
                <a:latin typeface="IM FELL DW Pica Italic"/>
                <a:cs typeface="IM FELL DW Pica Italic"/>
              </a:rPr>
              <a:t>Narrative content embedded in multiple media</a:t>
            </a:r>
          </a:p>
        </p:txBody>
      </p:sp>
      <p:sp>
        <p:nvSpPr>
          <p:cNvPr id="26" name="Rectangle 25"/>
          <p:cNvSpPr/>
          <p:nvPr/>
        </p:nvSpPr>
        <p:spPr>
          <a:xfrm>
            <a:off x="6034563" y="1490134"/>
            <a:ext cx="357773" cy="28314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3" name="Rectangle 42"/>
          <p:cNvSpPr/>
          <p:nvPr/>
        </p:nvSpPr>
        <p:spPr>
          <a:xfrm>
            <a:off x="346906" y="1783080"/>
            <a:ext cx="1463040" cy="2955019"/>
          </a:xfrm>
          <a:prstGeom prst="rect">
            <a:avLst/>
          </a:prstGeom>
          <a:noFill/>
          <a:ln w="3175">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32" name="Picture 31" descr="137px-Speaker_Icon_svg.png"/>
          <p:cNvPicPr>
            <a:picLocks noChangeAspect="1"/>
          </p:cNvPicPr>
          <p:nvPr/>
        </p:nvPicPr>
        <p:blipFill>
          <a:blip r:embed="rId3"/>
          <a:stretch>
            <a:fillRect/>
          </a:stretch>
        </p:blipFill>
        <p:spPr>
          <a:xfrm>
            <a:off x="1154295" y="2189714"/>
            <a:ext cx="499729" cy="499728"/>
          </a:xfrm>
          <a:prstGeom prst="rect">
            <a:avLst/>
          </a:prstGeom>
        </p:spPr>
      </p:pic>
      <p:pic>
        <p:nvPicPr>
          <p:cNvPr id="33" name="Picture 32" descr="Video_Rec-Black-256.png"/>
          <p:cNvPicPr>
            <a:picLocks noChangeAspect="1"/>
          </p:cNvPicPr>
          <p:nvPr/>
        </p:nvPicPr>
        <p:blipFill>
          <a:blip r:embed="rId4"/>
          <a:stretch>
            <a:fillRect/>
          </a:stretch>
        </p:blipFill>
        <p:spPr>
          <a:xfrm>
            <a:off x="1034585" y="3667930"/>
            <a:ext cx="624661" cy="624661"/>
          </a:xfrm>
          <a:prstGeom prst="rect">
            <a:avLst/>
          </a:prstGeom>
        </p:spPr>
      </p:pic>
      <p:grpSp>
        <p:nvGrpSpPr>
          <p:cNvPr id="37" name="Group 36"/>
          <p:cNvGrpSpPr>
            <a:grpSpLocks noChangeAspect="1"/>
          </p:cNvGrpSpPr>
          <p:nvPr/>
        </p:nvGrpSpPr>
        <p:grpSpPr>
          <a:xfrm>
            <a:off x="254747" y="3538886"/>
            <a:ext cx="780818" cy="828610"/>
            <a:chOff x="102488" y="2273020"/>
            <a:chExt cx="969263" cy="1028584"/>
          </a:xfrm>
        </p:grpSpPr>
        <p:sp>
          <p:nvSpPr>
            <p:cNvPr id="38" name="Oval 37"/>
            <p:cNvSpPr>
              <a:spLocks noChangeAspect="1"/>
            </p:cNvSpPr>
            <p:nvPr/>
          </p:nvSpPr>
          <p:spPr>
            <a:xfrm rot="20590689">
              <a:off x="105621" y="2273020"/>
              <a:ext cx="914401" cy="962526"/>
            </a:xfrm>
            <a:prstGeom prst="ellipse">
              <a:avLst/>
            </a:prstGeom>
            <a:solidFill>
              <a:schemeClr val="tx1">
                <a:lumMod val="50000"/>
                <a:lumOff val="50000"/>
              </a:schemeClr>
            </a:solidFill>
            <a:ln>
              <a:noFill/>
            </a:ln>
          </p:spPr>
          <p:style>
            <a:lnRef idx="2">
              <a:schemeClr val="dk1">
                <a:shade val="50000"/>
              </a:schemeClr>
            </a:lnRef>
            <a:fillRef idx="1">
              <a:schemeClr val="dk1"/>
            </a:fillRef>
            <a:effectRef idx="0">
              <a:schemeClr val="dk1"/>
            </a:effectRef>
            <a:fontRef idx="minor">
              <a:schemeClr val="lt1"/>
            </a:fontRef>
          </p:style>
          <p:txBody>
            <a:bodyPr lIns="91429" tIns="45714" rIns="91429" bIns="45714" spcCol="0" rtlCol="0" anchor="ctr"/>
            <a:lstStyle/>
            <a:p>
              <a:pPr algn="ctr"/>
              <a:endParaRPr lang="en-US">
                <a:noFill/>
              </a:endParaRPr>
            </a:p>
          </p:txBody>
        </p:sp>
        <p:pic>
          <p:nvPicPr>
            <p:cNvPr id="39" name="Picture 38"/>
            <p:cNvPicPr>
              <a:picLocks noChangeAspect="1"/>
            </p:cNvPicPr>
            <p:nvPr/>
          </p:nvPicPr>
          <p:blipFill>
            <a:blip r:embed="rId5"/>
            <a:stretch>
              <a:fillRect/>
            </a:stretch>
          </p:blipFill>
          <p:spPr>
            <a:xfrm>
              <a:off x="102488" y="2332341"/>
              <a:ext cx="969263" cy="969263"/>
            </a:xfrm>
            <a:prstGeom prst="ellipse">
              <a:avLst/>
            </a:prstGeom>
            <a:ln>
              <a:noFill/>
            </a:ln>
            <a:effectLst>
              <a:softEdge rad="112500"/>
            </a:effectLst>
          </p:spPr>
        </p:pic>
      </p:grpSp>
      <p:grpSp>
        <p:nvGrpSpPr>
          <p:cNvPr id="40" name="Group 39"/>
          <p:cNvGrpSpPr>
            <a:grpSpLocks noChangeAspect="1"/>
          </p:cNvGrpSpPr>
          <p:nvPr/>
        </p:nvGrpSpPr>
        <p:grpSpPr>
          <a:xfrm>
            <a:off x="254747" y="2357001"/>
            <a:ext cx="778290" cy="831188"/>
            <a:chOff x="37634" y="1087055"/>
            <a:chExt cx="914401" cy="976551"/>
          </a:xfrm>
        </p:grpSpPr>
        <p:sp>
          <p:nvSpPr>
            <p:cNvPr id="41" name="Oval 40"/>
            <p:cNvSpPr>
              <a:spLocks noChangeAspect="1"/>
            </p:cNvSpPr>
            <p:nvPr/>
          </p:nvSpPr>
          <p:spPr>
            <a:xfrm rot="20590689">
              <a:off x="37634" y="1087055"/>
              <a:ext cx="914401" cy="962526"/>
            </a:xfrm>
            <a:prstGeom prst="ellipse">
              <a:avLst/>
            </a:prstGeom>
            <a:solidFill>
              <a:schemeClr val="tx1">
                <a:lumMod val="50000"/>
                <a:lumOff val="50000"/>
              </a:schemeClr>
            </a:solidFill>
            <a:ln>
              <a:noFill/>
            </a:ln>
          </p:spPr>
          <p:style>
            <a:lnRef idx="2">
              <a:schemeClr val="dk1">
                <a:shade val="50000"/>
              </a:schemeClr>
            </a:lnRef>
            <a:fillRef idx="1">
              <a:schemeClr val="dk1"/>
            </a:fillRef>
            <a:effectRef idx="0">
              <a:schemeClr val="dk1"/>
            </a:effectRef>
            <a:fontRef idx="minor">
              <a:schemeClr val="lt1"/>
            </a:fontRef>
          </p:style>
          <p:txBody>
            <a:bodyPr lIns="91429" tIns="45714" rIns="91429" bIns="45714" spcCol="0" rtlCol="0" anchor="ctr"/>
            <a:lstStyle/>
            <a:p>
              <a:pPr algn="ctr"/>
              <a:endParaRPr lang="en-US">
                <a:noFill/>
              </a:endParaRPr>
            </a:p>
          </p:txBody>
        </p:sp>
        <p:pic>
          <p:nvPicPr>
            <p:cNvPr id="42" name="Picture 41"/>
            <p:cNvPicPr>
              <a:picLocks noChangeAspect="1"/>
            </p:cNvPicPr>
            <p:nvPr/>
          </p:nvPicPr>
          <p:blipFill>
            <a:blip r:embed="rId6"/>
            <a:stretch>
              <a:fillRect/>
            </a:stretch>
          </p:blipFill>
          <p:spPr>
            <a:xfrm>
              <a:off x="142785" y="1101080"/>
              <a:ext cx="704088" cy="962526"/>
            </a:xfrm>
            <a:prstGeom prst="ellipse">
              <a:avLst/>
            </a:prstGeom>
            <a:ln>
              <a:noFill/>
            </a:ln>
            <a:effectLst>
              <a:softEdge rad="112500"/>
            </a:effectLst>
          </p:spPr>
        </p:pic>
      </p:grpSp>
      <p:pic>
        <p:nvPicPr>
          <p:cNvPr id="44" name="Picture 43" descr="blog_icon.jpg"/>
          <p:cNvPicPr>
            <a:picLocks noChangeAspect="1"/>
          </p:cNvPicPr>
          <p:nvPr/>
        </p:nvPicPr>
        <p:blipFill>
          <a:blip r:embed="rId7">
            <a:extLst>
              <a:ext uri="{BEBA8EAE-BF5A-486C-A8C5-ECC9F3942E4B}">
                <a14:imgProps xmlns:a14="http://schemas.microsoft.com/office/drawing/2010/main">
                  <a14:imgLayer r:embed="rId8">
                    <a14:imgEffect>
                      <a14:backgroundRemoval t="3968" b="89683" l="9746" r="89831">
                        <a14:foregroundMark x1="65678" y1="18254" x2="65678" y2="18254"/>
                      </a14:backgroundRemoval>
                    </a14:imgEffect>
                  </a14:imgLayer>
                </a14:imgProps>
              </a:ext>
              <a:ext uri="{28A0092B-C50C-407E-A947-70E740481C1C}">
                <a14:useLocalDpi xmlns:a14="http://schemas.microsoft.com/office/drawing/2010/main" val="0"/>
              </a:ext>
            </a:extLst>
          </a:blip>
          <a:stretch>
            <a:fillRect/>
          </a:stretch>
        </p:blipFill>
        <p:spPr>
          <a:xfrm>
            <a:off x="1103495" y="2615507"/>
            <a:ext cx="555751" cy="624661"/>
          </a:xfrm>
          <a:prstGeom prst="rect">
            <a:avLst/>
          </a:prstGeom>
        </p:spPr>
      </p:pic>
      <p:sp>
        <p:nvSpPr>
          <p:cNvPr id="46" name="TextBox 45"/>
          <p:cNvSpPr txBox="1"/>
          <p:nvPr/>
        </p:nvSpPr>
        <p:spPr>
          <a:xfrm>
            <a:off x="563988" y="4728293"/>
            <a:ext cx="904090" cy="420507"/>
          </a:xfrm>
          <a:prstGeom prst="rect">
            <a:avLst/>
          </a:prstGeom>
          <a:noFill/>
        </p:spPr>
        <p:txBody>
          <a:bodyPr wrap="none" rtlCol="0">
            <a:spAutoFit/>
          </a:bodyPr>
          <a:lstStyle/>
          <a:p>
            <a:r>
              <a:rPr lang="en-US" sz="2400" b="1" dirty="0" smtClean="0">
                <a:latin typeface="IM FELL DW Pica Roman"/>
                <a:cs typeface="IM FELL DW Pica Roman"/>
              </a:rPr>
              <a:t>Day 1</a:t>
            </a:r>
            <a:endParaRPr lang="en-US" sz="2400" b="1" dirty="0">
              <a:latin typeface="IM FELL DW Pica Roman"/>
              <a:cs typeface="IM FELL DW Pica Roman"/>
            </a:endParaRPr>
          </a:p>
        </p:txBody>
      </p:sp>
      <p:sp>
        <p:nvSpPr>
          <p:cNvPr id="79" name="TextBox 78"/>
          <p:cNvSpPr txBox="1"/>
          <p:nvPr/>
        </p:nvSpPr>
        <p:spPr>
          <a:xfrm>
            <a:off x="645890" y="1789296"/>
            <a:ext cx="787283" cy="364440"/>
          </a:xfrm>
          <a:prstGeom prst="rect">
            <a:avLst/>
          </a:prstGeom>
          <a:noFill/>
        </p:spPr>
        <p:txBody>
          <a:bodyPr wrap="none" rtlCol="0">
            <a:spAutoFit/>
          </a:bodyPr>
          <a:lstStyle/>
          <a:p>
            <a:r>
              <a:rPr lang="en-US" sz="2000" b="1" dirty="0" smtClean="0">
                <a:solidFill>
                  <a:srgbClr val="800000"/>
                </a:solidFill>
                <a:latin typeface="IM FELL DW Pica Roman"/>
                <a:cs typeface="IM FELL DW Pica Roman"/>
              </a:rPr>
              <a:t>Story</a:t>
            </a:r>
          </a:p>
        </p:txBody>
      </p:sp>
      <p:sp>
        <p:nvSpPr>
          <p:cNvPr id="2" name="Title 1"/>
          <p:cNvSpPr txBox="1">
            <a:spLocks/>
          </p:cNvSpPr>
          <p:nvPr/>
        </p:nvSpPr>
        <p:spPr>
          <a:xfrm>
            <a:off x="23708" y="91440"/>
            <a:ext cx="9144000" cy="914400"/>
          </a:xfrm>
          <a:prstGeom prst="rect">
            <a:avLst/>
          </a:prstGeom>
          <a:noFill/>
          <a:effectLst/>
        </p:spPr>
        <p:txBody>
          <a:bodyPr vert="horz" lIns="91440" tIns="45720" rIns="91440" bIns="45720" rtlCol="0" anchor="t">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4400" b="1" dirty="0" smtClean="0">
                <a:latin typeface="IM FELL DW Pica Italic"/>
                <a:ea typeface="Ginga&gt;" pitchFamily="2" charset="-128"/>
                <a:cs typeface="IM FELL DW Pica Italic"/>
              </a:rPr>
              <a:t>Pervasive, Transmedia Interface</a:t>
            </a:r>
          </a:p>
        </p:txBody>
      </p:sp>
      <p:grpSp>
        <p:nvGrpSpPr>
          <p:cNvPr id="161" name="Group 160"/>
          <p:cNvGrpSpPr/>
          <p:nvPr/>
        </p:nvGrpSpPr>
        <p:grpSpPr>
          <a:xfrm>
            <a:off x="1981543" y="1055053"/>
            <a:ext cx="1556895" cy="4977447"/>
            <a:chOff x="1981543" y="1055053"/>
            <a:chExt cx="1556895" cy="4977447"/>
          </a:xfrm>
        </p:grpSpPr>
        <p:sp>
          <p:nvSpPr>
            <p:cNvPr id="51" name="Rectangle 50"/>
            <p:cNvSpPr/>
            <p:nvPr/>
          </p:nvSpPr>
          <p:spPr>
            <a:xfrm>
              <a:off x="2075398" y="1055053"/>
              <a:ext cx="1463040" cy="2132647"/>
            </a:xfrm>
            <a:prstGeom prst="rect">
              <a:avLst/>
            </a:prstGeom>
            <a:noFill/>
            <a:ln w="3175">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52" name="Picture 51" descr="chatIcon2.png"/>
            <p:cNvPicPr>
              <a:picLocks noChangeAspect="1"/>
            </p:cNvPicPr>
            <p:nvPr/>
          </p:nvPicPr>
          <p:blipFill>
            <a:blip r:embed="rId9"/>
            <a:stretch>
              <a:fillRect/>
            </a:stretch>
          </p:blipFill>
          <p:spPr>
            <a:xfrm>
              <a:off x="2765653" y="2427822"/>
              <a:ext cx="731520" cy="548640"/>
            </a:xfrm>
            <a:prstGeom prst="rect">
              <a:avLst/>
            </a:prstGeom>
          </p:spPr>
        </p:pic>
        <p:pic>
          <p:nvPicPr>
            <p:cNvPr id="54" name="Picture 53" descr="Video_Rec-Black-256.png"/>
            <p:cNvPicPr>
              <a:picLocks noChangeAspect="1"/>
            </p:cNvPicPr>
            <p:nvPr/>
          </p:nvPicPr>
          <p:blipFill>
            <a:blip r:embed="rId4"/>
            <a:stretch>
              <a:fillRect/>
            </a:stretch>
          </p:blipFill>
          <p:spPr>
            <a:xfrm>
              <a:off x="2773273" y="1610910"/>
              <a:ext cx="685800" cy="685800"/>
            </a:xfrm>
            <a:prstGeom prst="rect">
              <a:avLst/>
            </a:prstGeom>
          </p:spPr>
        </p:pic>
        <p:grpSp>
          <p:nvGrpSpPr>
            <p:cNvPr id="55" name="Group 54"/>
            <p:cNvGrpSpPr>
              <a:grpSpLocks noChangeAspect="1"/>
            </p:cNvGrpSpPr>
            <p:nvPr/>
          </p:nvGrpSpPr>
          <p:grpSpPr>
            <a:xfrm>
              <a:off x="1981543" y="1739388"/>
              <a:ext cx="784110" cy="832104"/>
              <a:chOff x="102488" y="2273020"/>
              <a:chExt cx="969263" cy="1028584"/>
            </a:xfrm>
          </p:grpSpPr>
          <p:sp>
            <p:nvSpPr>
              <p:cNvPr id="60" name="Oval 59"/>
              <p:cNvSpPr>
                <a:spLocks noChangeAspect="1"/>
              </p:cNvSpPr>
              <p:nvPr/>
            </p:nvSpPr>
            <p:spPr>
              <a:xfrm rot="20590689">
                <a:off x="105621" y="2273020"/>
                <a:ext cx="914401" cy="962526"/>
              </a:xfrm>
              <a:prstGeom prst="ellipse">
                <a:avLst/>
              </a:prstGeom>
              <a:solidFill>
                <a:schemeClr val="tx1">
                  <a:lumMod val="50000"/>
                  <a:lumOff val="50000"/>
                </a:schemeClr>
              </a:solidFill>
              <a:ln>
                <a:noFill/>
              </a:ln>
            </p:spPr>
            <p:style>
              <a:lnRef idx="2">
                <a:schemeClr val="dk1">
                  <a:shade val="50000"/>
                </a:schemeClr>
              </a:lnRef>
              <a:fillRef idx="1">
                <a:schemeClr val="dk1"/>
              </a:fillRef>
              <a:effectRef idx="0">
                <a:schemeClr val="dk1"/>
              </a:effectRef>
              <a:fontRef idx="minor">
                <a:schemeClr val="lt1"/>
              </a:fontRef>
            </p:style>
            <p:txBody>
              <a:bodyPr lIns="91429" tIns="45714" rIns="91429" bIns="45714" spcCol="0" rtlCol="0" anchor="ctr"/>
              <a:lstStyle/>
              <a:p>
                <a:pPr algn="ctr"/>
                <a:endParaRPr lang="en-US">
                  <a:noFill/>
                </a:endParaRPr>
              </a:p>
            </p:txBody>
          </p:sp>
          <p:pic>
            <p:nvPicPr>
              <p:cNvPr id="61" name="Picture 60"/>
              <p:cNvPicPr>
                <a:picLocks noChangeAspect="1"/>
              </p:cNvPicPr>
              <p:nvPr/>
            </p:nvPicPr>
            <p:blipFill>
              <a:blip r:embed="rId5"/>
              <a:stretch>
                <a:fillRect/>
              </a:stretch>
            </p:blipFill>
            <p:spPr>
              <a:xfrm>
                <a:off x="102488" y="2332341"/>
                <a:ext cx="969263" cy="969263"/>
              </a:xfrm>
              <a:prstGeom prst="ellipse">
                <a:avLst/>
              </a:prstGeom>
              <a:ln>
                <a:noFill/>
              </a:ln>
              <a:effectLst>
                <a:softEdge rad="112500"/>
              </a:effectLst>
            </p:spPr>
          </p:pic>
        </p:grpSp>
        <p:sp>
          <p:nvSpPr>
            <p:cNvPr id="50" name="TextBox 49"/>
            <p:cNvSpPr txBox="1"/>
            <p:nvPr/>
          </p:nvSpPr>
          <p:spPr>
            <a:xfrm>
              <a:off x="2298713" y="3294761"/>
              <a:ext cx="1043876" cy="461665"/>
            </a:xfrm>
            <a:prstGeom prst="rect">
              <a:avLst/>
            </a:prstGeom>
            <a:noFill/>
          </p:spPr>
          <p:txBody>
            <a:bodyPr wrap="none" rtlCol="0">
              <a:spAutoFit/>
            </a:bodyPr>
            <a:lstStyle/>
            <a:p>
              <a:r>
                <a:rPr lang="en-US" sz="2400" b="1" dirty="0" smtClean="0">
                  <a:latin typeface="IM FELL DW Pica Roman"/>
                  <a:cs typeface="IM FELL DW Pica Roman"/>
                </a:rPr>
                <a:t>Day 2</a:t>
              </a:r>
              <a:endParaRPr lang="en-US" sz="2400" b="1" dirty="0">
                <a:latin typeface="IM FELL DW Pica Roman"/>
                <a:cs typeface="IM FELL DW Pica Roman"/>
              </a:endParaRPr>
            </a:p>
          </p:txBody>
        </p:sp>
        <p:grpSp>
          <p:nvGrpSpPr>
            <p:cNvPr id="105" name="Group 104"/>
            <p:cNvGrpSpPr/>
            <p:nvPr/>
          </p:nvGrpSpPr>
          <p:grpSpPr>
            <a:xfrm>
              <a:off x="2075398" y="3901803"/>
              <a:ext cx="1463040" cy="2130697"/>
              <a:chOff x="2342098" y="3901803"/>
              <a:chExt cx="1463040" cy="2130697"/>
            </a:xfrm>
          </p:grpSpPr>
          <p:sp>
            <p:nvSpPr>
              <p:cNvPr id="72" name="Rectangle 71"/>
              <p:cNvSpPr/>
              <p:nvPr/>
            </p:nvSpPr>
            <p:spPr>
              <a:xfrm>
                <a:off x="2342098" y="3901803"/>
                <a:ext cx="1463040" cy="2130697"/>
              </a:xfrm>
              <a:prstGeom prst="rect">
                <a:avLst/>
              </a:prstGeom>
              <a:noFill/>
              <a:ln w="3175">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73" name="Picture 72" descr="arch.png"/>
              <p:cNvPicPr>
                <a:picLocks noChangeAspect="1"/>
              </p:cNvPicPr>
              <p:nvPr/>
            </p:nvPicPr>
            <p:blipFill>
              <a:blip r:embed="rId10"/>
              <a:stretch>
                <a:fillRect/>
              </a:stretch>
            </p:blipFill>
            <p:spPr>
              <a:xfrm>
                <a:off x="2405098" y="4000519"/>
                <a:ext cx="556591" cy="548640"/>
              </a:xfrm>
              <a:prstGeom prst="rect">
                <a:avLst/>
              </a:prstGeom>
            </p:spPr>
          </p:pic>
          <p:pic>
            <p:nvPicPr>
              <p:cNvPr id="75" name="Picture 74" descr="invent.png"/>
              <p:cNvPicPr>
                <a:picLocks noChangeAspect="1"/>
              </p:cNvPicPr>
              <p:nvPr/>
            </p:nvPicPr>
            <p:blipFill>
              <a:blip r:embed="rId11"/>
              <a:stretch>
                <a:fillRect/>
              </a:stretch>
            </p:blipFill>
            <p:spPr>
              <a:xfrm>
                <a:off x="3156938" y="4000519"/>
                <a:ext cx="556591" cy="548640"/>
              </a:xfrm>
              <a:prstGeom prst="rect">
                <a:avLst/>
              </a:prstGeom>
            </p:spPr>
          </p:pic>
          <p:pic>
            <p:nvPicPr>
              <p:cNvPr id="76" name="Picture 75" descr="surv.png"/>
              <p:cNvPicPr>
                <a:picLocks noChangeAspect="1"/>
              </p:cNvPicPr>
              <p:nvPr/>
            </p:nvPicPr>
            <p:blipFill>
              <a:blip r:embed="rId12"/>
              <a:stretch>
                <a:fillRect/>
              </a:stretch>
            </p:blipFill>
            <p:spPr>
              <a:xfrm>
                <a:off x="2405098" y="4600160"/>
                <a:ext cx="556591" cy="548640"/>
              </a:xfrm>
              <a:prstGeom prst="rect">
                <a:avLst/>
              </a:prstGeom>
            </p:spPr>
          </p:pic>
          <p:sp>
            <p:nvSpPr>
              <p:cNvPr id="78" name="TextBox 77"/>
              <p:cNvSpPr txBox="1"/>
              <p:nvPr/>
            </p:nvSpPr>
            <p:spPr>
              <a:xfrm>
                <a:off x="2531982" y="5290208"/>
                <a:ext cx="1236236" cy="707886"/>
              </a:xfrm>
              <a:prstGeom prst="rect">
                <a:avLst/>
              </a:prstGeom>
              <a:noFill/>
            </p:spPr>
            <p:txBody>
              <a:bodyPr wrap="none" rtlCol="0">
                <a:spAutoFit/>
              </a:bodyPr>
              <a:lstStyle/>
              <a:p>
                <a:r>
                  <a:rPr lang="en-US" sz="2000" b="1" dirty="0" smtClean="0">
                    <a:solidFill>
                      <a:srgbClr val="800000"/>
                    </a:solidFill>
                    <a:latin typeface="IM FELL DW Pica Roman"/>
                    <a:cs typeface="IM FELL DW Pica Roman"/>
                  </a:rPr>
                  <a:t>Player</a:t>
                </a:r>
              </a:p>
              <a:p>
                <a:r>
                  <a:rPr lang="en-US" sz="2000" b="1" dirty="0" smtClean="0">
                    <a:solidFill>
                      <a:srgbClr val="800000"/>
                    </a:solidFill>
                    <a:latin typeface="IM FELL DW Pica Roman"/>
                    <a:cs typeface="IM FELL DW Pica Roman"/>
                  </a:rPr>
                  <a:t>Missions</a:t>
                </a:r>
                <a:endParaRPr lang="en-US" sz="2000" b="1" dirty="0">
                  <a:solidFill>
                    <a:srgbClr val="800000"/>
                  </a:solidFill>
                  <a:latin typeface="IM FELL DW Pica Roman"/>
                  <a:cs typeface="IM FELL DW Pica Roman"/>
                </a:endParaRPr>
              </a:p>
            </p:txBody>
          </p:sp>
          <p:pic>
            <p:nvPicPr>
              <p:cNvPr id="74" name="Picture 73" descr="crypto.png"/>
              <p:cNvPicPr>
                <a:picLocks noChangeAspect="1"/>
              </p:cNvPicPr>
              <p:nvPr/>
            </p:nvPicPr>
            <p:blipFill>
              <a:blip r:embed="rId13"/>
              <a:stretch>
                <a:fillRect/>
              </a:stretch>
            </p:blipFill>
            <p:spPr>
              <a:xfrm>
                <a:off x="3157485" y="4598422"/>
                <a:ext cx="556591" cy="548640"/>
              </a:xfrm>
              <a:prstGeom prst="rect">
                <a:avLst/>
              </a:prstGeom>
            </p:spPr>
          </p:pic>
        </p:grpSp>
        <p:sp>
          <p:nvSpPr>
            <p:cNvPr id="81" name="TextBox 80"/>
            <p:cNvSpPr txBox="1"/>
            <p:nvPr/>
          </p:nvSpPr>
          <p:spPr>
            <a:xfrm>
              <a:off x="2408050" y="1061657"/>
              <a:ext cx="864339" cy="400110"/>
            </a:xfrm>
            <a:prstGeom prst="rect">
              <a:avLst/>
            </a:prstGeom>
            <a:noFill/>
          </p:spPr>
          <p:txBody>
            <a:bodyPr wrap="none" rtlCol="0">
              <a:spAutoFit/>
            </a:bodyPr>
            <a:lstStyle/>
            <a:p>
              <a:r>
                <a:rPr lang="en-US" sz="2000" b="1" dirty="0" smtClean="0">
                  <a:solidFill>
                    <a:srgbClr val="800000"/>
                  </a:solidFill>
                  <a:latin typeface="IM FELL DW Pica Roman"/>
                  <a:cs typeface="IM FELL DW Pica Roman"/>
                </a:rPr>
                <a:t>Story</a:t>
              </a:r>
            </a:p>
          </p:txBody>
        </p:sp>
      </p:grpSp>
      <p:grpSp>
        <p:nvGrpSpPr>
          <p:cNvPr id="162" name="Group 161"/>
          <p:cNvGrpSpPr/>
          <p:nvPr/>
        </p:nvGrpSpPr>
        <p:grpSpPr>
          <a:xfrm>
            <a:off x="3696043" y="1055053"/>
            <a:ext cx="1635443" cy="4979681"/>
            <a:chOff x="3772243" y="1055053"/>
            <a:chExt cx="1635443" cy="4979681"/>
          </a:xfrm>
        </p:grpSpPr>
        <p:grpSp>
          <p:nvGrpSpPr>
            <p:cNvPr id="140" name="Group 139"/>
            <p:cNvGrpSpPr/>
            <p:nvPr/>
          </p:nvGrpSpPr>
          <p:grpSpPr>
            <a:xfrm>
              <a:off x="3772243" y="1055053"/>
              <a:ext cx="1556895" cy="2132647"/>
              <a:chOff x="3772243" y="1055053"/>
              <a:chExt cx="1556895" cy="2132647"/>
            </a:xfrm>
          </p:grpSpPr>
          <p:sp>
            <p:nvSpPr>
              <p:cNvPr id="106" name="Rectangle 105"/>
              <p:cNvSpPr/>
              <p:nvPr/>
            </p:nvSpPr>
            <p:spPr>
              <a:xfrm>
                <a:off x="3866098" y="1055053"/>
                <a:ext cx="1463040" cy="2132647"/>
              </a:xfrm>
              <a:prstGeom prst="rect">
                <a:avLst/>
              </a:prstGeom>
              <a:noFill/>
              <a:ln w="3175">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07" name="Picture 106" descr="chatIcon2.png"/>
              <p:cNvPicPr>
                <a:picLocks noChangeAspect="1"/>
              </p:cNvPicPr>
              <p:nvPr/>
            </p:nvPicPr>
            <p:blipFill>
              <a:blip r:embed="rId9"/>
              <a:stretch>
                <a:fillRect/>
              </a:stretch>
            </p:blipFill>
            <p:spPr>
              <a:xfrm>
                <a:off x="4556353" y="2614149"/>
                <a:ext cx="731520" cy="548640"/>
              </a:xfrm>
              <a:prstGeom prst="rect">
                <a:avLst/>
              </a:prstGeom>
            </p:spPr>
          </p:pic>
          <p:grpSp>
            <p:nvGrpSpPr>
              <p:cNvPr id="138" name="Group 137"/>
              <p:cNvGrpSpPr/>
              <p:nvPr/>
            </p:nvGrpSpPr>
            <p:grpSpPr>
              <a:xfrm>
                <a:off x="3772243" y="1061657"/>
                <a:ext cx="1490230" cy="1615992"/>
                <a:chOff x="3772243" y="1061657"/>
                <a:chExt cx="1490230" cy="1615992"/>
              </a:xfrm>
            </p:grpSpPr>
            <p:pic>
              <p:nvPicPr>
                <p:cNvPr id="108" name="Picture 107" descr="Video_Rec-Black-256.png"/>
                <p:cNvPicPr>
                  <a:picLocks noChangeAspect="1"/>
                </p:cNvPicPr>
                <p:nvPr/>
              </p:nvPicPr>
              <p:blipFill>
                <a:blip r:embed="rId4"/>
                <a:stretch>
                  <a:fillRect/>
                </a:stretch>
              </p:blipFill>
              <p:spPr>
                <a:xfrm>
                  <a:off x="4576673" y="1395010"/>
                  <a:ext cx="685800" cy="685800"/>
                </a:xfrm>
                <a:prstGeom prst="rect">
                  <a:avLst/>
                </a:prstGeom>
              </p:spPr>
            </p:pic>
            <p:grpSp>
              <p:nvGrpSpPr>
                <p:cNvPr id="109" name="Group 108"/>
                <p:cNvGrpSpPr>
                  <a:grpSpLocks noChangeAspect="1"/>
                </p:cNvGrpSpPr>
                <p:nvPr/>
              </p:nvGrpSpPr>
              <p:grpSpPr>
                <a:xfrm>
                  <a:off x="3772243" y="1739388"/>
                  <a:ext cx="784110" cy="832104"/>
                  <a:chOff x="102488" y="2273020"/>
                  <a:chExt cx="969263" cy="1028584"/>
                </a:xfrm>
              </p:grpSpPr>
              <p:sp>
                <p:nvSpPr>
                  <p:cNvPr id="110" name="Oval 109"/>
                  <p:cNvSpPr>
                    <a:spLocks noChangeAspect="1"/>
                  </p:cNvSpPr>
                  <p:nvPr/>
                </p:nvSpPr>
                <p:spPr>
                  <a:xfrm rot="20590689">
                    <a:off x="105621" y="2273020"/>
                    <a:ext cx="914401" cy="962526"/>
                  </a:xfrm>
                  <a:prstGeom prst="ellipse">
                    <a:avLst/>
                  </a:prstGeom>
                  <a:solidFill>
                    <a:schemeClr val="tx1">
                      <a:lumMod val="50000"/>
                      <a:lumOff val="50000"/>
                    </a:schemeClr>
                  </a:solidFill>
                  <a:ln>
                    <a:noFill/>
                  </a:ln>
                </p:spPr>
                <p:style>
                  <a:lnRef idx="2">
                    <a:schemeClr val="dk1">
                      <a:shade val="50000"/>
                    </a:schemeClr>
                  </a:lnRef>
                  <a:fillRef idx="1">
                    <a:schemeClr val="dk1"/>
                  </a:fillRef>
                  <a:effectRef idx="0">
                    <a:schemeClr val="dk1"/>
                  </a:effectRef>
                  <a:fontRef idx="minor">
                    <a:schemeClr val="lt1"/>
                  </a:fontRef>
                </p:style>
                <p:txBody>
                  <a:bodyPr lIns="91429" tIns="45714" rIns="91429" bIns="45714" spcCol="0" rtlCol="0" anchor="ctr"/>
                  <a:lstStyle/>
                  <a:p>
                    <a:pPr algn="ctr"/>
                    <a:endParaRPr lang="en-US">
                      <a:noFill/>
                    </a:endParaRPr>
                  </a:p>
                </p:txBody>
              </p:sp>
              <p:pic>
                <p:nvPicPr>
                  <p:cNvPr id="111" name="Picture 110"/>
                  <p:cNvPicPr>
                    <a:picLocks noChangeAspect="1"/>
                  </p:cNvPicPr>
                  <p:nvPr/>
                </p:nvPicPr>
                <p:blipFill>
                  <a:blip r:embed="rId5"/>
                  <a:stretch>
                    <a:fillRect/>
                  </a:stretch>
                </p:blipFill>
                <p:spPr>
                  <a:xfrm>
                    <a:off x="102488" y="2332341"/>
                    <a:ext cx="969263" cy="969263"/>
                  </a:xfrm>
                  <a:prstGeom prst="ellipse">
                    <a:avLst/>
                  </a:prstGeom>
                  <a:ln>
                    <a:noFill/>
                  </a:ln>
                  <a:effectLst>
                    <a:softEdge rad="112500"/>
                  </a:effectLst>
                </p:spPr>
              </p:pic>
            </p:grpSp>
            <p:sp>
              <p:nvSpPr>
                <p:cNvPr id="112" name="TextBox 111"/>
                <p:cNvSpPr txBox="1"/>
                <p:nvPr/>
              </p:nvSpPr>
              <p:spPr>
                <a:xfrm>
                  <a:off x="4124183" y="1061657"/>
                  <a:ext cx="864339" cy="400110"/>
                </a:xfrm>
                <a:prstGeom prst="rect">
                  <a:avLst/>
                </a:prstGeom>
                <a:noFill/>
              </p:spPr>
              <p:txBody>
                <a:bodyPr wrap="none" rtlCol="0">
                  <a:spAutoFit/>
                </a:bodyPr>
                <a:lstStyle/>
                <a:p>
                  <a:r>
                    <a:rPr lang="en-US" sz="2000" b="1" dirty="0" smtClean="0">
                      <a:solidFill>
                        <a:srgbClr val="800000"/>
                      </a:solidFill>
                      <a:latin typeface="IM FELL DW Pica Roman"/>
                      <a:cs typeface="IM FELL DW Pica Roman"/>
                    </a:rPr>
                    <a:t>Story</a:t>
                  </a:r>
                </a:p>
              </p:txBody>
            </p:sp>
            <p:pic>
              <p:nvPicPr>
                <p:cNvPr id="113" name="Picture 112" descr="blog_icon.jpg"/>
                <p:cNvPicPr>
                  <a:picLocks noChangeAspect="1"/>
                </p:cNvPicPr>
                <p:nvPr/>
              </p:nvPicPr>
              <p:blipFill>
                <a:blip r:embed="rId7">
                  <a:extLst>
                    <a:ext uri="{BEBA8EAE-BF5A-486C-A8C5-ECC9F3942E4B}">
                      <a14:imgProps xmlns:a14="http://schemas.microsoft.com/office/drawing/2010/main">
                        <a14:imgLayer r:embed="rId8">
                          <a14:imgEffect>
                            <a14:backgroundRemoval t="3968" b="89683" l="9746" r="89831">
                              <a14:foregroundMark x1="65678" y1="18254" x2="65678" y2="18254"/>
                            </a14:backgroundRemoval>
                          </a14:imgEffect>
                        </a14:imgLayer>
                      </a14:imgProps>
                    </a:ext>
                    <a:ext uri="{28A0092B-C50C-407E-A947-70E740481C1C}">
                      <a14:useLocalDpi xmlns:a14="http://schemas.microsoft.com/office/drawing/2010/main" val="0"/>
                    </a:ext>
                  </a:extLst>
                </a:blip>
                <a:stretch>
                  <a:fillRect/>
                </a:stretch>
              </p:blipFill>
              <p:spPr>
                <a:xfrm>
                  <a:off x="4655375" y="2052988"/>
                  <a:ext cx="555751" cy="624661"/>
                </a:xfrm>
                <a:prstGeom prst="rect">
                  <a:avLst/>
                </a:prstGeom>
              </p:spPr>
            </p:pic>
          </p:grpSp>
        </p:grpSp>
        <p:sp>
          <p:nvSpPr>
            <p:cNvPr id="115" name="TextBox 114"/>
            <p:cNvSpPr txBox="1"/>
            <p:nvPr/>
          </p:nvSpPr>
          <p:spPr>
            <a:xfrm>
              <a:off x="4067947" y="3294761"/>
              <a:ext cx="992579" cy="461665"/>
            </a:xfrm>
            <a:prstGeom prst="rect">
              <a:avLst/>
            </a:prstGeom>
            <a:noFill/>
          </p:spPr>
          <p:txBody>
            <a:bodyPr wrap="none" rtlCol="0">
              <a:spAutoFit/>
            </a:bodyPr>
            <a:lstStyle/>
            <a:p>
              <a:r>
                <a:rPr lang="en-US" sz="2400" b="1" dirty="0" smtClean="0">
                  <a:latin typeface="IM FELL DW Pica Roman"/>
                  <a:cs typeface="IM FELL DW Pica Roman"/>
                </a:rPr>
                <a:t>Day 3</a:t>
              </a:r>
              <a:endParaRPr lang="en-US" sz="2400" b="1" dirty="0">
                <a:latin typeface="IM FELL DW Pica Roman"/>
                <a:cs typeface="IM FELL DW Pica Roman"/>
              </a:endParaRPr>
            </a:p>
          </p:txBody>
        </p:sp>
        <p:grpSp>
          <p:nvGrpSpPr>
            <p:cNvPr id="116" name="Group 115"/>
            <p:cNvGrpSpPr/>
            <p:nvPr/>
          </p:nvGrpSpPr>
          <p:grpSpPr>
            <a:xfrm>
              <a:off x="3944646" y="3904037"/>
              <a:ext cx="1463040" cy="2130697"/>
              <a:chOff x="2342098" y="3901803"/>
              <a:chExt cx="1463040" cy="2130697"/>
            </a:xfrm>
          </p:grpSpPr>
          <p:sp>
            <p:nvSpPr>
              <p:cNvPr id="117" name="Rectangle 116"/>
              <p:cNvSpPr/>
              <p:nvPr/>
            </p:nvSpPr>
            <p:spPr>
              <a:xfrm>
                <a:off x="2342098" y="3901803"/>
                <a:ext cx="1463040" cy="2130697"/>
              </a:xfrm>
              <a:prstGeom prst="rect">
                <a:avLst/>
              </a:prstGeom>
              <a:noFill/>
              <a:ln w="3175">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18" name="Picture 117" descr="arch.png"/>
              <p:cNvPicPr>
                <a:picLocks noChangeAspect="1"/>
              </p:cNvPicPr>
              <p:nvPr/>
            </p:nvPicPr>
            <p:blipFill>
              <a:blip r:embed="rId10"/>
              <a:stretch>
                <a:fillRect/>
              </a:stretch>
            </p:blipFill>
            <p:spPr>
              <a:xfrm>
                <a:off x="2405098" y="4000519"/>
                <a:ext cx="556591" cy="548640"/>
              </a:xfrm>
              <a:prstGeom prst="rect">
                <a:avLst/>
              </a:prstGeom>
            </p:spPr>
          </p:pic>
          <p:pic>
            <p:nvPicPr>
              <p:cNvPr id="119" name="Picture 118" descr="invent.png"/>
              <p:cNvPicPr>
                <a:picLocks noChangeAspect="1"/>
              </p:cNvPicPr>
              <p:nvPr/>
            </p:nvPicPr>
            <p:blipFill>
              <a:blip r:embed="rId11"/>
              <a:stretch>
                <a:fillRect/>
              </a:stretch>
            </p:blipFill>
            <p:spPr>
              <a:xfrm>
                <a:off x="3156938" y="4000519"/>
                <a:ext cx="556591" cy="548640"/>
              </a:xfrm>
              <a:prstGeom prst="rect">
                <a:avLst/>
              </a:prstGeom>
            </p:spPr>
          </p:pic>
          <p:pic>
            <p:nvPicPr>
              <p:cNvPr id="120" name="Picture 119" descr="surv.png"/>
              <p:cNvPicPr>
                <a:picLocks noChangeAspect="1"/>
              </p:cNvPicPr>
              <p:nvPr/>
            </p:nvPicPr>
            <p:blipFill>
              <a:blip r:embed="rId12"/>
              <a:stretch>
                <a:fillRect/>
              </a:stretch>
            </p:blipFill>
            <p:spPr>
              <a:xfrm>
                <a:off x="2405098" y="4600160"/>
                <a:ext cx="556591" cy="548640"/>
              </a:xfrm>
              <a:prstGeom prst="rect">
                <a:avLst/>
              </a:prstGeom>
            </p:spPr>
          </p:pic>
          <p:sp>
            <p:nvSpPr>
              <p:cNvPr id="121" name="TextBox 120"/>
              <p:cNvSpPr txBox="1"/>
              <p:nvPr/>
            </p:nvSpPr>
            <p:spPr>
              <a:xfrm>
                <a:off x="2531982" y="5290208"/>
                <a:ext cx="1236236" cy="707886"/>
              </a:xfrm>
              <a:prstGeom prst="rect">
                <a:avLst/>
              </a:prstGeom>
              <a:noFill/>
            </p:spPr>
            <p:txBody>
              <a:bodyPr wrap="none" rtlCol="0">
                <a:spAutoFit/>
              </a:bodyPr>
              <a:lstStyle/>
              <a:p>
                <a:r>
                  <a:rPr lang="en-US" sz="2000" b="1" dirty="0" smtClean="0">
                    <a:solidFill>
                      <a:srgbClr val="800000"/>
                    </a:solidFill>
                    <a:latin typeface="IM FELL DW Pica Roman"/>
                    <a:cs typeface="IM FELL DW Pica Roman"/>
                  </a:rPr>
                  <a:t>Player</a:t>
                </a:r>
              </a:p>
              <a:p>
                <a:r>
                  <a:rPr lang="en-US" sz="2000" b="1" dirty="0" smtClean="0">
                    <a:solidFill>
                      <a:srgbClr val="800000"/>
                    </a:solidFill>
                    <a:latin typeface="IM FELL DW Pica Roman"/>
                    <a:cs typeface="IM FELL DW Pica Roman"/>
                  </a:rPr>
                  <a:t>Missions</a:t>
                </a:r>
                <a:endParaRPr lang="en-US" sz="2000" b="1" dirty="0">
                  <a:solidFill>
                    <a:srgbClr val="800000"/>
                  </a:solidFill>
                  <a:latin typeface="IM FELL DW Pica Roman"/>
                  <a:cs typeface="IM FELL DW Pica Roman"/>
                </a:endParaRPr>
              </a:p>
            </p:txBody>
          </p:sp>
          <p:pic>
            <p:nvPicPr>
              <p:cNvPr id="122" name="Picture 121" descr="crypto.png"/>
              <p:cNvPicPr>
                <a:picLocks noChangeAspect="1"/>
              </p:cNvPicPr>
              <p:nvPr/>
            </p:nvPicPr>
            <p:blipFill>
              <a:blip r:embed="rId13"/>
              <a:stretch>
                <a:fillRect/>
              </a:stretch>
            </p:blipFill>
            <p:spPr>
              <a:xfrm>
                <a:off x="3157485" y="4598422"/>
                <a:ext cx="556591" cy="548640"/>
              </a:xfrm>
              <a:prstGeom prst="rect">
                <a:avLst/>
              </a:prstGeom>
            </p:spPr>
          </p:pic>
        </p:grpSp>
      </p:grpSp>
      <p:grpSp>
        <p:nvGrpSpPr>
          <p:cNvPr id="197" name="Group 196"/>
          <p:cNvGrpSpPr/>
          <p:nvPr/>
        </p:nvGrpSpPr>
        <p:grpSpPr>
          <a:xfrm>
            <a:off x="5619550" y="1055542"/>
            <a:ext cx="1556895" cy="4979192"/>
            <a:chOff x="5619550" y="1055542"/>
            <a:chExt cx="1556895" cy="4979192"/>
          </a:xfrm>
        </p:grpSpPr>
        <p:grpSp>
          <p:nvGrpSpPr>
            <p:cNvPr id="196" name="Group 195"/>
            <p:cNvGrpSpPr/>
            <p:nvPr/>
          </p:nvGrpSpPr>
          <p:grpSpPr>
            <a:xfrm>
              <a:off x="5619550" y="1055542"/>
              <a:ext cx="1556895" cy="2132647"/>
              <a:chOff x="5619550" y="1055542"/>
              <a:chExt cx="1556895" cy="2132647"/>
            </a:xfrm>
          </p:grpSpPr>
          <p:sp>
            <p:nvSpPr>
              <p:cNvPr id="143" name="Rectangle 142"/>
              <p:cNvSpPr/>
              <p:nvPr/>
            </p:nvSpPr>
            <p:spPr>
              <a:xfrm>
                <a:off x="5713405" y="1055542"/>
                <a:ext cx="1463040" cy="2132647"/>
              </a:xfrm>
              <a:prstGeom prst="rect">
                <a:avLst/>
              </a:prstGeom>
              <a:noFill/>
              <a:ln w="3175">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44" name="Picture 143" descr="chatIcon2.png"/>
              <p:cNvPicPr>
                <a:picLocks noChangeAspect="1"/>
              </p:cNvPicPr>
              <p:nvPr/>
            </p:nvPicPr>
            <p:blipFill>
              <a:blip r:embed="rId9"/>
              <a:stretch>
                <a:fillRect/>
              </a:stretch>
            </p:blipFill>
            <p:spPr>
              <a:xfrm>
                <a:off x="6403660" y="2614638"/>
                <a:ext cx="731520" cy="548640"/>
              </a:xfrm>
              <a:prstGeom prst="rect">
                <a:avLst/>
              </a:prstGeom>
            </p:spPr>
          </p:pic>
          <p:pic>
            <p:nvPicPr>
              <p:cNvPr id="146" name="Picture 145" descr="Video_Rec-Black-256.png"/>
              <p:cNvPicPr>
                <a:picLocks noChangeAspect="1"/>
              </p:cNvPicPr>
              <p:nvPr/>
            </p:nvPicPr>
            <p:blipFill>
              <a:blip r:embed="rId4"/>
              <a:stretch>
                <a:fillRect/>
              </a:stretch>
            </p:blipFill>
            <p:spPr>
              <a:xfrm>
                <a:off x="6423980" y="1395499"/>
                <a:ext cx="685800" cy="685800"/>
              </a:xfrm>
              <a:prstGeom prst="rect">
                <a:avLst/>
              </a:prstGeom>
            </p:spPr>
          </p:pic>
          <p:grpSp>
            <p:nvGrpSpPr>
              <p:cNvPr id="147" name="Group 146"/>
              <p:cNvGrpSpPr>
                <a:grpSpLocks noChangeAspect="1"/>
              </p:cNvGrpSpPr>
              <p:nvPr/>
            </p:nvGrpSpPr>
            <p:grpSpPr>
              <a:xfrm>
                <a:off x="5619550" y="1739877"/>
                <a:ext cx="784110" cy="832104"/>
                <a:chOff x="102488" y="2273020"/>
                <a:chExt cx="969263" cy="1028584"/>
              </a:xfrm>
            </p:grpSpPr>
            <p:sp>
              <p:nvSpPr>
                <p:cNvPr id="150" name="Oval 149"/>
                <p:cNvSpPr>
                  <a:spLocks noChangeAspect="1"/>
                </p:cNvSpPr>
                <p:nvPr/>
              </p:nvSpPr>
              <p:spPr>
                <a:xfrm rot="20590689">
                  <a:off x="105621" y="2273020"/>
                  <a:ext cx="914401" cy="962526"/>
                </a:xfrm>
                <a:prstGeom prst="ellipse">
                  <a:avLst/>
                </a:prstGeom>
                <a:solidFill>
                  <a:schemeClr val="tx1">
                    <a:lumMod val="50000"/>
                    <a:lumOff val="50000"/>
                  </a:schemeClr>
                </a:solidFill>
                <a:ln>
                  <a:noFill/>
                </a:ln>
              </p:spPr>
              <p:style>
                <a:lnRef idx="2">
                  <a:schemeClr val="dk1">
                    <a:shade val="50000"/>
                  </a:schemeClr>
                </a:lnRef>
                <a:fillRef idx="1">
                  <a:schemeClr val="dk1"/>
                </a:fillRef>
                <a:effectRef idx="0">
                  <a:schemeClr val="dk1"/>
                </a:effectRef>
                <a:fontRef idx="minor">
                  <a:schemeClr val="lt1"/>
                </a:fontRef>
              </p:style>
              <p:txBody>
                <a:bodyPr lIns="91429" tIns="45714" rIns="91429" bIns="45714" spcCol="0" rtlCol="0" anchor="ctr"/>
                <a:lstStyle/>
                <a:p>
                  <a:pPr algn="ctr"/>
                  <a:endParaRPr lang="en-US">
                    <a:noFill/>
                  </a:endParaRPr>
                </a:p>
              </p:txBody>
            </p:sp>
            <p:pic>
              <p:nvPicPr>
                <p:cNvPr id="151" name="Picture 150"/>
                <p:cNvPicPr>
                  <a:picLocks noChangeAspect="1"/>
                </p:cNvPicPr>
                <p:nvPr/>
              </p:nvPicPr>
              <p:blipFill>
                <a:blip r:embed="rId5"/>
                <a:stretch>
                  <a:fillRect/>
                </a:stretch>
              </p:blipFill>
              <p:spPr>
                <a:xfrm>
                  <a:off x="102488" y="2332341"/>
                  <a:ext cx="969263" cy="969263"/>
                </a:xfrm>
                <a:prstGeom prst="ellipse">
                  <a:avLst/>
                </a:prstGeom>
                <a:ln>
                  <a:noFill/>
                </a:ln>
                <a:effectLst>
                  <a:softEdge rad="112500"/>
                </a:effectLst>
              </p:spPr>
            </p:pic>
          </p:grpSp>
          <p:sp>
            <p:nvSpPr>
              <p:cNvPr id="148" name="TextBox 147"/>
              <p:cNvSpPr txBox="1"/>
              <p:nvPr/>
            </p:nvSpPr>
            <p:spPr>
              <a:xfrm>
                <a:off x="5971490" y="1062146"/>
                <a:ext cx="864339" cy="400110"/>
              </a:xfrm>
              <a:prstGeom prst="rect">
                <a:avLst/>
              </a:prstGeom>
              <a:noFill/>
            </p:spPr>
            <p:txBody>
              <a:bodyPr wrap="none" rtlCol="0">
                <a:spAutoFit/>
              </a:bodyPr>
              <a:lstStyle/>
              <a:p>
                <a:r>
                  <a:rPr lang="en-US" sz="2000" b="1" dirty="0" smtClean="0">
                    <a:solidFill>
                      <a:srgbClr val="800000"/>
                    </a:solidFill>
                    <a:latin typeface="IM FELL DW Pica Roman"/>
                    <a:cs typeface="IM FELL DW Pica Roman"/>
                  </a:rPr>
                  <a:t>Story</a:t>
                </a:r>
              </a:p>
            </p:txBody>
          </p:sp>
          <p:pic>
            <p:nvPicPr>
              <p:cNvPr id="149" name="Picture 148" descr="blog_icon.jpg"/>
              <p:cNvPicPr>
                <a:picLocks noChangeAspect="1"/>
              </p:cNvPicPr>
              <p:nvPr/>
            </p:nvPicPr>
            <p:blipFill>
              <a:blip r:embed="rId7">
                <a:extLst>
                  <a:ext uri="{BEBA8EAE-BF5A-486C-A8C5-ECC9F3942E4B}">
                    <a14:imgProps xmlns:a14="http://schemas.microsoft.com/office/drawing/2010/main">
                      <a14:imgLayer r:embed="rId8">
                        <a14:imgEffect>
                          <a14:backgroundRemoval t="3968" b="89683" l="9746" r="89831">
                            <a14:foregroundMark x1="65678" y1="18254" x2="65678" y2="18254"/>
                          </a14:backgroundRemoval>
                        </a14:imgEffect>
                      </a14:imgLayer>
                    </a14:imgProps>
                  </a:ext>
                  <a:ext uri="{28A0092B-C50C-407E-A947-70E740481C1C}">
                    <a14:useLocalDpi xmlns:a14="http://schemas.microsoft.com/office/drawing/2010/main" val="0"/>
                  </a:ext>
                </a:extLst>
              </a:blip>
              <a:stretch>
                <a:fillRect/>
              </a:stretch>
            </p:blipFill>
            <p:spPr>
              <a:xfrm>
                <a:off x="6502682" y="2053477"/>
                <a:ext cx="555751" cy="624661"/>
              </a:xfrm>
              <a:prstGeom prst="rect">
                <a:avLst/>
              </a:prstGeom>
            </p:spPr>
          </p:pic>
          <p:pic>
            <p:nvPicPr>
              <p:cNvPr id="152" name="Picture 151" descr="137px-Speaker_Icon_svg.png"/>
              <p:cNvPicPr>
                <a:picLocks noChangeAspect="1"/>
              </p:cNvPicPr>
              <p:nvPr/>
            </p:nvPicPr>
            <p:blipFill>
              <a:blip r:embed="rId3"/>
              <a:stretch>
                <a:fillRect/>
              </a:stretch>
            </p:blipFill>
            <p:spPr>
              <a:xfrm>
                <a:off x="5784698" y="2589343"/>
                <a:ext cx="499729" cy="499728"/>
              </a:xfrm>
              <a:prstGeom prst="rect">
                <a:avLst/>
              </a:prstGeom>
            </p:spPr>
          </p:pic>
        </p:grpSp>
        <p:grpSp>
          <p:nvGrpSpPr>
            <p:cNvPr id="153" name="Group 152"/>
            <p:cNvGrpSpPr/>
            <p:nvPr/>
          </p:nvGrpSpPr>
          <p:grpSpPr>
            <a:xfrm>
              <a:off x="5660816" y="3904037"/>
              <a:ext cx="1463040" cy="2130697"/>
              <a:chOff x="2342098" y="3901803"/>
              <a:chExt cx="1463040" cy="2130697"/>
            </a:xfrm>
          </p:grpSpPr>
          <p:sp>
            <p:nvSpPr>
              <p:cNvPr id="154" name="Rectangle 153"/>
              <p:cNvSpPr/>
              <p:nvPr/>
            </p:nvSpPr>
            <p:spPr>
              <a:xfrm>
                <a:off x="2342098" y="3901803"/>
                <a:ext cx="1463040" cy="2130697"/>
              </a:xfrm>
              <a:prstGeom prst="rect">
                <a:avLst/>
              </a:prstGeom>
              <a:noFill/>
              <a:ln w="3175">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55" name="Picture 154" descr="arch.png"/>
              <p:cNvPicPr>
                <a:picLocks noChangeAspect="1"/>
              </p:cNvPicPr>
              <p:nvPr/>
            </p:nvPicPr>
            <p:blipFill>
              <a:blip r:embed="rId10"/>
              <a:stretch>
                <a:fillRect/>
              </a:stretch>
            </p:blipFill>
            <p:spPr>
              <a:xfrm>
                <a:off x="2405098" y="4000519"/>
                <a:ext cx="556591" cy="548640"/>
              </a:xfrm>
              <a:prstGeom prst="rect">
                <a:avLst/>
              </a:prstGeom>
            </p:spPr>
          </p:pic>
          <p:pic>
            <p:nvPicPr>
              <p:cNvPr id="156" name="Picture 155" descr="invent.png"/>
              <p:cNvPicPr>
                <a:picLocks noChangeAspect="1"/>
              </p:cNvPicPr>
              <p:nvPr/>
            </p:nvPicPr>
            <p:blipFill>
              <a:blip r:embed="rId11"/>
              <a:stretch>
                <a:fillRect/>
              </a:stretch>
            </p:blipFill>
            <p:spPr>
              <a:xfrm>
                <a:off x="3156938" y="4000519"/>
                <a:ext cx="556591" cy="548640"/>
              </a:xfrm>
              <a:prstGeom prst="rect">
                <a:avLst/>
              </a:prstGeom>
            </p:spPr>
          </p:pic>
          <p:pic>
            <p:nvPicPr>
              <p:cNvPr id="157" name="Picture 156" descr="surv.png"/>
              <p:cNvPicPr>
                <a:picLocks noChangeAspect="1"/>
              </p:cNvPicPr>
              <p:nvPr/>
            </p:nvPicPr>
            <p:blipFill>
              <a:blip r:embed="rId12"/>
              <a:stretch>
                <a:fillRect/>
              </a:stretch>
            </p:blipFill>
            <p:spPr>
              <a:xfrm>
                <a:off x="2405098" y="4600160"/>
                <a:ext cx="556591" cy="548640"/>
              </a:xfrm>
              <a:prstGeom prst="rect">
                <a:avLst/>
              </a:prstGeom>
            </p:spPr>
          </p:pic>
          <p:sp>
            <p:nvSpPr>
              <p:cNvPr id="158" name="TextBox 157"/>
              <p:cNvSpPr txBox="1"/>
              <p:nvPr/>
            </p:nvSpPr>
            <p:spPr>
              <a:xfrm>
                <a:off x="2531982" y="5290208"/>
                <a:ext cx="1236236" cy="707886"/>
              </a:xfrm>
              <a:prstGeom prst="rect">
                <a:avLst/>
              </a:prstGeom>
              <a:noFill/>
            </p:spPr>
            <p:txBody>
              <a:bodyPr wrap="none" rtlCol="0">
                <a:spAutoFit/>
              </a:bodyPr>
              <a:lstStyle/>
              <a:p>
                <a:r>
                  <a:rPr lang="en-US" sz="2000" b="1" dirty="0" smtClean="0">
                    <a:solidFill>
                      <a:srgbClr val="800000"/>
                    </a:solidFill>
                    <a:latin typeface="IM FELL DW Pica Roman"/>
                    <a:cs typeface="IM FELL DW Pica Roman"/>
                  </a:rPr>
                  <a:t>Player</a:t>
                </a:r>
              </a:p>
              <a:p>
                <a:r>
                  <a:rPr lang="en-US" sz="2000" b="1" dirty="0" smtClean="0">
                    <a:solidFill>
                      <a:srgbClr val="800000"/>
                    </a:solidFill>
                    <a:latin typeface="IM FELL DW Pica Roman"/>
                    <a:cs typeface="IM FELL DW Pica Roman"/>
                  </a:rPr>
                  <a:t>Missions</a:t>
                </a:r>
                <a:endParaRPr lang="en-US" sz="2000" b="1" dirty="0">
                  <a:solidFill>
                    <a:srgbClr val="800000"/>
                  </a:solidFill>
                  <a:latin typeface="IM FELL DW Pica Roman"/>
                  <a:cs typeface="IM FELL DW Pica Roman"/>
                </a:endParaRPr>
              </a:p>
            </p:txBody>
          </p:sp>
          <p:pic>
            <p:nvPicPr>
              <p:cNvPr id="159" name="Picture 158" descr="crypto.png"/>
              <p:cNvPicPr>
                <a:picLocks noChangeAspect="1"/>
              </p:cNvPicPr>
              <p:nvPr/>
            </p:nvPicPr>
            <p:blipFill>
              <a:blip r:embed="rId13"/>
              <a:stretch>
                <a:fillRect/>
              </a:stretch>
            </p:blipFill>
            <p:spPr>
              <a:xfrm>
                <a:off x="3157485" y="4598422"/>
                <a:ext cx="556591" cy="548640"/>
              </a:xfrm>
              <a:prstGeom prst="rect">
                <a:avLst/>
              </a:prstGeom>
            </p:spPr>
          </p:pic>
        </p:grpSp>
        <p:sp>
          <p:nvSpPr>
            <p:cNvPr id="160" name="TextBox 159"/>
            <p:cNvSpPr txBox="1"/>
            <p:nvPr/>
          </p:nvSpPr>
          <p:spPr>
            <a:xfrm>
              <a:off x="5840213" y="3294761"/>
              <a:ext cx="1082348" cy="461665"/>
            </a:xfrm>
            <a:prstGeom prst="rect">
              <a:avLst/>
            </a:prstGeom>
            <a:noFill/>
          </p:spPr>
          <p:txBody>
            <a:bodyPr wrap="none" rtlCol="0">
              <a:spAutoFit/>
            </a:bodyPr>
            <a:lstStyle/>
            <a:p>
              <a:r>
                <a:rPr lang="en-US" sz="2400" b="1" dirty="0" smtClean="0">
                  <a:latin typeface="IM FELL DW Pica Roman"/>
                  <a:cs typeface="IM FELL DW Pica Roman"/>
                </a:rPr>
                <a:t>Day 4</a:t>
              </a:r>
              <a:endParaRPr lang="en-US" sz="2400" b="1" dirty="0">
                <a:latin typeface="IM FELL DW Pica Roman"/>
                <a:cs typeface="IM FELL DW Pica Roman"/>
              </a:endParaRPr>
            </a:p>
          </p:txBody>
        </p:sp>
      </p:grpSp>
      <p:grpSp>
        <p:nvGrpSpPr>
          <p:cNvPr id="3" name="Group 2"/>
          <p:cNvGrpSpPr/>
          <p:nvPr/>
        </p:nvGrpSpPr>
        <p:grpSpPr>
          <a:xfrm>
            <a:off x="7328647" y="1787378"/>
            <a:ext cx="1555199" cy="3416685"/>
            <a:chOff x="7328647" y="1787378"/>
            <a:chExt cx="1555199" cy="3416685"/>
          </a:xfrm>
        </p:grpSpPr>
        <p:sp>
          <p:nvSpPr>
            <p:cNvPr id="185" name="Rectangle 184"/>
            <p:cNvSpPr/>
            <p:nvPr/>
          </p:nvSpPr>
          <p:spPr>
            <a:xfrm>
              <a:off x="7420806" y="1787378"/>
              <a:ext cx="1463040" cy="2955019"/>
            </a:xfrm>
            <a:prstGeom prst="rect">
              <a:avLst/>
            </a:prstGeom>
            <a:noFill/>
            <a:ln w="3175">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86" name="Picture 185" descr="137px-Speaker_Icon_svg.png"/>
            <p:cNvPicPr>
              <a:picLocks noChangeAspect="1"/>
            </p:cNvPicPr>
            <p:nvPr/>
          </p:nvPicPr>
          <p:blipFill>
            <a:blip r:embed="rId3"/>
            <a:stretch>
              <a:fillRect/>
            </a:stretch>
          </p:blipFill>
          <p:spPr>
            <a:xfrm>
              <a:off x="8228195" y="2203819"/>
              <a:ext cx="499729" cy="499728"/>
            </a:xfrm>
            <a:prstGeom prst="rect">
              <a:avLst/>
            </a:prstGeom>
          </p:spPr>
        </p:pic>
        <p:grpSp>
          <p:nvGrpSpPr>
            <p:cNvPr id="188" name="Group 187"/>
            <p:cNvGrpSpPr>
              <a:grpSpLocks noChangeAspect="1"/>
            </p:cNvGrpSpPr>
            <p:nvPr/>
          </p:nvGrpSpPr>
          <p:grpSpPr>
            <a:xfrm>
              <a:off x="7328647" y="3552991"/>
              <a:ext cx="780818" cy="828610"/>
              <a:chOff x="102488" y="2273020"/>
              <a:chExt cx="969263" cy="1028584"/>
            </a:xfrm>
          </p:grpSpPr>
          <p:sp>
            <p:nvSpPr>
              <p:cNvPr id="189" name="Oval 188"/>
              <p:cNvSpPr>
                <a:spLocks noChangeAspect="1"/>
              </p:cNvSpPr>
              <p:nvPr/>
            </p:nvSpPr>
            <p:spPr>
              <a:xfrm rot="20590689">
                <a:off x="105621" y="2273020"/>
                <a:ext cx="914401" cy="962526"/>
              </a:xfrm>
              <a:prstGeom prst="ellipse">
                <a:avLst/>
              </a:prstGeom>
              <a:solidFill>
                <a:schemeClr val="tx1">
                  <a:lumMod val="50000"/>
                  <a:lumOff val="50000"/>
                </a:schemeClr>
              </a:solidFill>
              <a:ln>
                <a:noFill/>
              </a:ln>
            </p:spPr>
            <p:style>
              <a:lnRef idx="2">
                <a:schemeClr val="dk1">
                  <a:shade val="50000"/>
                </a:schemeClr>
              </a:lnRef>
              <a:fillRef idx="1">
                <a:schemeClr val="dk1"/>
              </a:fillRef>
              <a:effectRef idx="0">
                <a:schemeClr val="dk1"/>
              </a:effectRef>
              <a:fontRef idx="minor">
                <a:schemeClr val="lt1"/>
              </a:fontRef>
            </p:style>
            <p:txBody>
              <a:bodyPr lIns="91429" tIns="45714" rIns="91429" bIns="45714" spcCol="0" rtlCol="0" anchor="ctr"/>
              <a:lstStyle/>
              <a:p>
                <a:pPr algn="ctr"/>
                <a:endParaRPr lang="en-US">
                  <a:noFill/>
                </a:endParaRPr>
              </a:p>
            </p:txBody>
          </p:sp>
          <p:pic>
            <p:nvPicPr>
              <p:cNvPr id="190" name="Picture 189"/>
              <p:cNvPicPr>
                <a:picLocks noChangeAspect="1"/>
              </p:cNvPicPr>
              <p:nvPr/>
            </p:nvPicPr>
            <p:blipFill>
              <a:blip r:embed="rId5"/>
              <a:stretch>
                <a:fillRect/>
              </a:stretch>
            </p:blipFill>
            <p:spPr>
              <a:xfrm>
                <a:off x="102488" y="2332341"/>
                <a:ext cx="969263" cy="969263"/>
              </a:xfrm>
              <a:prstGeom prst="ellipse">
                <a:avLst/>
              </a:prstGeom>
              <a:ln>
                <a:noFill/>
              </a:ln>
              <a:effectLst>
                <a:softEdge rad="112500"/>
              </a:effectLst>
            </p:spPr>
          </p:pic>
        </p:grpSp>
        <p:grpSp>
          <p:nvGrpSpPr>
            <p:cNvPr id="191" name="Group 190"/>
            <p:cNvGrpSpPr>
              <a:grpSpLocks noChangeAspect="1"/>
            </p:cNvGrpSpPr>
            <p:nvPr/>
          </p:nvGrpSpPr>
          <p:grpSpPr>
            <a:xfrm>
              <a:off x="7328647" y="2371106"/>
              <a:ext cx="778290" cy="831188"/>
              <a:chOff x="37634" y="1087055"/>
              <a:chExt cx="914401" cy="976551"/>
            </a:xfrm>
          </p:grpSpPr>
          <p:sp>
            <p:nvSpPr>
              <p:cNvPr id="192" name="Oval 191"/>
              <p:cNvSpPr>
                <a:spLocks noChangeAspect="1"/>
              </p:cNvSpPr>
              <p:nvPr/>
            </p:nvSpPr>
            <p:spPr>
              <a:xfrm rot="20590689">
                <a:off x="37634" y="1087055"/>
                <a:ext cx="914401" cy="962526"/>
              </a:xfrm>
              <a:prstGeom prst="ellipse">
                <a:avLst/>
              </a:prstGeom>
              <a:solidFill>
                <a:schemeClr val="tx1">
                  <a:lumMod val="50000"/>
                  <a:lumOff val="50000"/>
                </a:schemeClr>
              </a:solidFill>
              <a:ln>
                <a:noFill/>
              </a:ln>
            </p:spPr>
            <p:style>
              <a:lnRef idx="2">
                <a:schemeClr val="dk1">
                  <a:shade val="50000"/>
                </a:schemeClr>
              </a:lnRef>
              <a:fillRef idx="1">
                <a:schemeClr val="dk1"/>
              </a:fillRef>
              <a:effectRef idx="0">
                <a:schemeClr val="dk1"/>
              </a:effectRef>
              <a:fontRef idx="minor">
                <a:schemeClr val="lt1"/>
              </a:fontRef>
            </p:style>
            <p:txBody>
              <a:bodyPr lIns="91429" tIns="45714" rIns="91429" bIns="45714" spcCol="0" rtlCol="0" anchor="ctr"/>
              <a:lstStyle/>
              <a:p>
                <a:pPr algn="ctr"/>
                <a:endParaRPr lang="en-US">
                  <a:noFill/>
                </a:endParaRPr>
              </a:p>
            </p:txBody>
          </p:sp>
          <p:pic>
            <p:nvPicPr>
              <p:cNvPr id="193" name="Picture 192"/>
              <p:cNvPicPr>
                <a:picLocks noChangeAspect="1"/>
              </p:cNvPicPr>
              <p:nvPr/>
            </p:nvPicPr>
            <p:blipFill>
              <a:blip r:embed="rId6"/>
              <a:stretch>
                <a:fillRect/>
              </a:stretch>
            </p:blipFill>
            <p:spPr>
              <a:xfrm>
                <a:off x="142785" y="1101080"/>
                <a:ext cx="704088" cy="962526"/>
              </a:xfrm>
              <a:prstGeom prst="ellipse">
                <a:avLst/>
              </a:prstGeom>
              <a:ln>
                <a:noFill/>
              </a:ln>
              <a:effectLst>
                <a:softEdge rad="112500"/>
              </a:effectLst>
            </p:spPr>
          </p:pic>
        </p:grpSp>
        <p:pic>
          <p:nvPicPr>
            <p:cNvPr id="194" name="Picture 193" descr="blog_icon.jpg"/>
            <p:cNvPicPr>
              <a:picLocks noChangeAspect="1"/>
            </p:cNvPicPr>
            <p:nvPr/>
          </p:nvPicPr>
          <p:blipFill>
            <a:blip r:embed="rId7">
              <a:extLst>
                <a:ext uri="{BEBA8EAE-BF5A-486C-A8C5-ECC9F3942E4B}">
                  <a14:imgProps xmlns:a14="http://schemas.microsoft.com/office/drawing/2010/main">
                    <a14:imgLayer r:embed="rId8">
                      <a14:imgEffect>
                        <a14:backgroundRemoval t="3968" b="89683" l="9746" r="89831">
                          <a14:foregroundMark x1="65678" y1="18254" x2="65678" y2="18254"/>
                        </a14:backgroundRemoval>
                      </a14:imgEffect>
                    </a14:imgLayer>
                  </a14:imgProps>
                </a:ext>
                <a:ext uri="{28A0092B-C50C-407E-A947-70E740481C1C}">
                  <a14:useLocalDpi xmlns:a14="http://schemas.microsoft.com/office/drawing/2010/main" val="0"/>
                </a:ext>
              </a:extLst>
            </a:blip>
            <a:stretch>
              <a:fillRect/>
            </a:stretch>
          </p:blipFill>
          <p:spPr>
            <a:xfrm>
              <a:off x="8177395" y="2629612"/>
              <a:ext cx="555751" cy="624661"/>
            </a:xfrm>
            <a:prstGeom prst="rect">
              <a:avLst/>
            </a:prstGeom>
          </p:spPr>
        </p:pic>
        <p:sp>
          <p:nvSpPr>
            <p:cNvPr id="195" name="TextBox 194"/>
            <p:cNvSpPr txBox="1"/>
            <p:nvPr/>
          </p:nvSpPr>
          <p:spPr>
            <a:xfrm>
              <a:off x="7648706" y="4742398"/>
              <a:ext cx="1031051" cy="461665"/>
            </a:xfrm>
            <a:prstGeom prst="rect">
              <a:avLst/>
            </a:prstGeom>
            <a:noFill/>
          </p:spPr>
          <p:txBody>
            <a:bodyPr wrap="none" rtlCol="0">
              <a:spAutoFit/>
            </a:bodyPr>
            <a:lstStyle/>
            <a:p>
              <a:r>
                <a:rPr lang="en-US" sz="2400" b="1" dirty="0" smtClean="0">
                  <a:latin typeface="IM FELL DW Pica Roman"/>
                  <a:cs typeface="IM FELL DW Pica Roman"/>
                </a:rPr>
                <a:t>Day 5</a:t>
              </a:r>
              <a:endParaRPr lang="en-US" sz="2400" b="1" dirty="0">
                <a:latin typeface="IM FELL DW Pica Roman"/>
                <a:cs typeface="IM FELL DW Pica Roman"/>
              </a:endParaRPr>
            </a:p>
          </p:txBody>
        </p:sp>
        <p:sp>
          <p:nvSpPr>
            <p:cNvPr id="198" name="TextBox 197"/>
            <p:cNvSpPr txBox="1"/>
            <p:nvPr/>
          </p:nvSpPr>
          <p:spPr>
            <a:xfrm>
              <a:off x="7715823" y="1789296"/>
              <a:ext cx="787283" cy="364440"/>
            </a:xfrm>
            <a:prstGeom prst="rect">
              <a:avLst/>
            </a:prstGeom>
            <a:noFill/>
          </p:spPr>
          <p:txBody>
            <a:bodyPr wrap="none" rtlCol="0">
              <a:spAutoFit/>
            </a:bodyPr>
            <a:lstStyle/>
            <a:p>
              <a:r>
                <a:rPr lang="en-US" sz="2000" b="1" dirty="0" smtClean="0">
                  <a:solidFill>
                    <a:srgbClr val="800000"/>
                  </a:solidFill>
                  <a:latin typeface="IM FELL DW Pica Roman"/>
                  <a:cs typeface="IM FELL DW Pica Roman"/>
                </a:rPr>
                <a:t>Story</a:t>
              </a:r>
            </a:p>
          </p:txBody>
        </p:sp>
        <p:pic>
          <p:nvPicPr>
            <p:cNvPr id="199" name="Picture 198" descr="chatIcon2.png"/>
            <p:cNvPicPr>
              <a:picLocks noChangeAspect="1"/>
            </p:cNvPicPr>
            <p:nvPr/>
          </p:nvPicPr>
          <p:blipFill>
            <a:blip r:embed="rId9"/>
            <a:stretch>
              <a:fillRect/>
            </a:stretch>
          </p:blipFill>
          <p:spPr>
            <a:xfrm>
              <a:off x="8111946" y="3668941"/>
              <a:ext cx="731520" cy="548640"/>
            </a:xfrm>
            <a:prstGeom prst="rect">
              <a:avLst/>
            </a:prstGeom>
          </p:spPr>
        </p:pic>
      </p:grpSp>
    </p:spTree>
    <p:extLst>
      <p:ext uri="{BB962C8B-B14F-4D97-AF65-F5344CB8AC3E}">
        <p14:creationId xmlns:p14="http://schemas.microsoft.com/office/powerpoint/2010/main" val="1524582714"/>
      </p:ext>
    </p:extLst>
  </p:cSld>
  <p:clrMapOvr>
    <a:masterClrMapping/>
  </p:clrMapOvr>
  <p:transition xmlns:p14="http://schemas.microsoft.com/office/powerpoint/2010/main" spd="med">
    <p:fade thruBlk="1"/>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1"/>
                                        </p:tgtEl>
                                        <p:attrNameLst>
                                          <p:attrName>style.visibility</p:attrName>
                                        </p:attrNameLst>
                                      </p:cBhvr>
                                      <p:to>
                                        <p:strVal val="visible"/>
                                      </p:to>
                                    </p:set>
                                    <p:animEffect transition="in" filter="fade">
                                      <p:cBhvr>
                                        <p:cTn id="7" dur="1000"/>
                                        <p:tgtEl>
                                          <p:spTgt spid="16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62"/>
                                        </p:tgtEl>
                                        <p:attrNameLst>
                                          <p:attrName>style.visibility</p:attrName>
                                        </p:attrNameLst>
                                      </p:cBhvr>
                                      <p:to>
                                        <p:strVal val="visible"/>
                                      </p:to>
                                    </p:set>
                                    <p:animEffect transition="in" filter="fade">
                                      <p:cBhvr>
                                        <p:cTn id="12" dur="1000"/>
                                        <p:tgtEl>
                                          <p:spTgt spid="162"/>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197"/>
                                        </p:tgtEl>
                                        <p:attrNameLst>
                                          <p:attrName>style.visibility</p:attrName>
                                        </p:attrNameLst>
                                      </p:cBhvr>
                                      <p:to>
                                        <p:strVal val="visible"/>
                                      </p:to>
                                    </p:set>
                                    <p:animEffect transition="in" filter="fade">
                                      <p:cBhvr>
                                        <p:cTn id="16" dur="1500"/>
                                        <p:tgtEl>
                                          <p:spTgt spid="197"/>
                                        </p:tgtEl>
                                      </p:cBhvr>
                                    </p:animEffect>
                                  </p:childTnLst>
                                </p:cTn>
                              </p:par>
                            </p:childTnLst>
                          </p:cTn>
                        </p:par>
                        <p:par>
                          <p:cTn id="17" fill="hold">
                            <p:stCondLst>
                              <p:cond delay="2500"/>
                            </p:stCondLst>
                            <p:childTnLst>
                              <p:par>
                                <p:cTn id="18" presetID="10" presetClass="entr" presetSubtype="0"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1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JeniusWall.png"/>
          <p:cNvPicPr>
            <a:picLocks noChangeAspect="1"/>
          </p:cNvPicPr>
          <p:nvPr/>
        </p:nvPicPr>
        <p:blipFill>
          <a:blip r:embed="rId3"/>
          <a:stretch>
            <a:fillRect/>
          </a:stretch>
        </p:blipFill>
        <p:spPr>
          <a:xfrm>
            <a:off x="2954874" y="1364272"/>
            <a:ext cx="3201372" cy="822960"/>
          </a:xfrm>
          <a:prstGeom prst="rect">
            <a:avLst/>
          </a:prstGeom>
          <a:effectLst>
            <a:softEdge rad="63500"/>
          </a:effectLst>
        </p:spPr>
      </p:pic>
      <p:grpSp>
        <p:nvGrpSpPr>
          <p:cNvPr id="2" name="Group 1"/>
          <p:cNvGrpSpPr/>
          <p:nvPr/>
        </p:nvGrpSpPr>
        <p:grpSpPr>
          <a:xfrm>
            <a:off x="2954874" y="2279734"/>
            <a:ext cx="3201372" cy="3554812"/>
            <a:chOff x="2815174" y="3054434"/>
            <a:chExt cx="3201372" cy="3554812"/>
          </a:xfrm>
        </p:grpSpPr>
        <p:sp>
          <p:nvSpPr>
            <p:cNvPr id="16" name="TextBox 15"/>
            <p:cNvSpPr txBox="1">
              <a:spLocks noChangeAspect="1"/>
            </p:cNvSpPr>
            <p:nvPr/>
          </p:nvSpPr>
          <p:spPr>
            <a:xfrm>
              <a:off x="2815174" y="4580616"/>
              <a:ext cx="3201372" cy="769441"/>
            </a:xfrm>
            <a:prstGeom prst="rect">
              <a:avLst/>
            </a:prstGeom>
            <a:solidFill>
              <a:schemeClr val="bg1"/>
            </a:solidFill>
            <a:ln>
              <a:solidFill>
                <a:schemeClr val="accent6">
                  <a:lumMod val="50000"/>
                </a:schemeClr>
              </a:solidFill>
            </a:ln>
          </p:spPr>
          <p:txBody>
            <a:bodyPr wrap="square" rtlCol="0">
              <a:spAutoFit/>
            </a:bodyPr>
            <a:lstStyle/>
            <a:p>
              <a:r>
                <a:rPr lang="en-US" sz="1600" b="1" dirty="0" smtClean="0">
                  <a:solidFill>
                    <a:schemeClr val="accent6">
                      <a:lumMod val="50000"/>
                    </a:schemeClr>
                  </a:solidFill>
                </a:rPr>
                <a:t>Henry </a:t>
              </a:r>
              <a:r>
                <a:rPr lang="en-US" sz="1600" b="1" dirty="0" smtClean="0"/>
                <a:t>&gt;</a:t>
              </a:r>
              <a:r>
                <a:rPr lang="en-US" sz="1600" b="1" dirty="0"/>
                <a:t>&gt;</a:t>
              </a:r>
              <a:r>
                <a:rPr lang="en-US" sz="1600" b="1" dirty="0">
                  <a:solidFill>
                    <a:schemeClr val="accent6">
                      <a:lumMod val="50000"/>
                    </a:schemeClr>
                  </a:solidFill>
                </a:rPr>
                <a:t> April G.</a:t>
              </a:r>
              <a:r>
                <a:rPr lang="en-US" sz="1600" dirty="0"/>
                <a:t> </a:t>
              </a:r>
              <a:r>
                <a:rPr lang="en-US" sz="1600" dirty="0" smtClean="0"/>
                <a:t>Hi April, I’m Henry – these missions are hard.</a:t>
              </a:r>
            </a:p>
            <a:p>
              <a:r>
                <a:rPr lang="en-US" sz="1200" dirty="0" smtClean="0">
                  <a:solidFill>
                    <a:schemeClr val="accent6">
                      <a:lumMod val="50000"/>
                    </a:schemeClr>
                  </a:solidFill>
                </a:rPr>
                <a:t>Edit    Delete    View conversation</a:t>
              </a:r>
              <a:endParaRPr lang="en-US" sz="1200" dirty="0">
                <a:solidFill>
                  <a:schemeClr val="accent6">
                    <a:lumMod val="50000"/>
                  </a:schemeClr>
                </a:solidFill>
              </a:endParaRPr>
            </a:p>
          </p:txBody>
        </p:sp>
        <p:sp>
          <p:nvSpPr>
            <p:cNvPr id="17" name="TextBox 16"/>
            <p:cNvSpPr txBox="1">
              <a:spLocks noChangeAspect="1"/>
            </p:cNvSpPr>
            <p:nvPr/>
          </p:nvSpPr>
          <p:spPr>
            <a:xfrm>
              <a:off x="2815174" y="5347362"/>
              <a:ext cx="3201372" cy="1261884"/>
            </a:xfrm>
            <a:prstGeom prst="rect">
              <a:avLst/>
            </a:prstGeom>
            <a:solidFill>
              <a:schemeClr val="bg1">
                <a:lumMod val="85000"/>
              </a:schemeClr>
            </a:solidFill>
            <a:ln>
              <a:solidFill>
                <a:schemeClr val="accent6">
                  <a:lumMod val="50000"/>
                </a:schemeClr>
              </a:solidFill>
            </a:ln>
            <a:effectLst>
              <a:outerShdw blurRad="50800" dist="38100" dir="5400000" algn="tl" rotWithShape="0">
                <a:srgbClr val="800000">
                  <a:alpha val="43000"/>
                </a:srgbClr>
              </a:outerShdw>
            </a:effectLst>
          </p:spPr>
          <p:txBody>
            <a:bodyPr wrap="square" rtlCol="0">
              <a:spAutoFit/>
            </a:bodyPr>
            <a:lstStyle/>
            <a:p>
              <a:r>
                <a:rPr lang="en-US" sz="1600" b="1" dirty="0" err="1" smtClean="0">
                  <a:solidFill>
                    <a:schemeClr val="accent6">
                      <a:lumMod val="50000"/>
                    </a:schemeClr>
                  </a:solidFill>
                </a:rPr>
                <a:t>Kalea</a:t>
              </a:r>
              <a:r>
                <a:rPr lang="en-US" sz="1600" dirty="0" smtClean="0"/>
                <a:t> hey </a:t>
              </a:r>
              <a:r>
                <a:rPr lang="en-US" sz="1600" dirty="0" err="1" smtClean="0"/>
                <a:t>april</a:t>
              </a:r>
              <a:r>
                <a:rPr lang="en-US" sz="1600" dirty="0" smtClean="0"/>
                <a:t> how r u </a:t>
              </a:r>
              <a:r>
                <a:rPr lang="en-US" sz="1600" dirty="0" err="1" smtClean="0"/>
                <a:t>doin</a:t>
              </a:r>
              <a:r>
                <a:rPr lang="en-US" sz="1600" dirty="0" smtClean="0"/>
                <a:t>… </a:t>
              </a:r>
              <a:r>
                <a:rPr lang="en-US" sz="1600" dirty="0" err="1" smtClean="0"/>
                <a:t>im</a:t>
              </a:r>
              <a:r>
                <a:rPr lang="en-US" sz="1600" dirty="0" smtClean="0"/>
                <a:t> with you… </a:t>
              </a:r>
              <a:r>
                <a:rPr lang="en-US" sz="1600" dirty="0" err="1" smtClean="0"/>
                <a:t>i</a:t>
              </a:r>
              <a:r>
                <a:rPr lang="en-US" sz="1600" dirty="0" smtClean="0"/>
                <a:t> saw </a:t>
              </a:r>
              <a:r>
                <a:rPr lang="en-US" sz="1600" dirty="0" err="1" smtClean="0"/>
                <a:t>ur</a:t>
              </a:r>
              <a:r>
                <a:rPr lang="en-US" sz="1600" dirty="0" smtClean="0"/>
                <a:t> video its great and ill do anything 2 help … talk 2 u 2marrow!!!!!</a:t>
              </a:r>
            </a:p>
            <a:p>
              <a:r>
                <a:rPr lang="en-US" sz="1200" dirty="0" smtClean="0">
                  <a:solidFill>
                    <a:schemeClr val="accent6">
                      <a:lumMod val="50000"/>
                    </a:schemeClr>
                  </a:solidFill>
                </a:rPr>
                <a:t>Edit    Delete    View conversation</a:t>
              </a:r>
              <a:endParaRPr lang="en-US" sz="1200" dirty="0">
                <a:solidFill>
                  <a:schemeClr val="accent6">
                    <a:lumMod val="50000"/>
                  </a:schemeClr>
                </a:solidFill>
              </a:endParaRPr>
            </a:p>
          </p:txBody>
        </p:sp>
        <p:sp>
          <p:nvSpPr>
            <p:cNvPr id="19" name="TextBox 18"/>
            <p:cNvSpPr txBox="1">
              <a:spLocks noChangeAspect="1"/>
            </p:cNvSpPr>
            <p:nvPr/>
          </p:nvSpPr>
          <p:spPr>
            <a:xfrm>
              <a:off x="2816146" y="3054434"/>
              <a:ext cx="3200400" cy="769441"/>
            </a:xfrm>
            <a:prstGeom prst="rect">
              <a:avLst/>
            </a:prstGeom>
            <a:solidFill>
              <a:schemeClr val="bg1"/>
            </a:solidFill>
            <a:ln>
              <a:solidFill>
                <a:schemeClr val="accent6">
                  <a:lumMod val="50000"/>
                </a:schemeClr>
              </a:solidFill>
            </a:ln>
          </p:spPr>
          <p:txBody>
            <a:bodyPr wrap="square" rtlCol="0">
              <a:spAutoFit/>
            </a:bodyPr>
            <a:lstStyle/>
            <a:p>
              <a:r>
                <a:rPr lang="en-US" sz="1600" b="1" dirty="0" smtClean="0">
                  <a:solidFill>
                    <a:schemeClr val="accent6">
                      <a:lumMod val="50000"/>
                    </a:schemeClr>
                  </a:solidFill>
                </a:rPr>
                <a:t>Tina05</a:t>
              </a:r>
              <a:r>
                <a:rPr lang="en-US" sz="1600" b="1" dirty="0" smtClean="0"/>
                <a:t> &gt;&gt; </a:t>
              </a:r>
              <a:r>
                <a:rPr lang="en-US" sz="1600" b="1" dirty="0" smtClean="0">
                  <a:solidFill>
                    <a:schemeClr val="accent6">
                      <a:lumMod val="50000"/>
                    </a:schemeClr>
                  </a:solidFill>
                </a:rPr>
                <a:t>April G.</a:t>
              </a:r>
              <a:r>
                <a:rPr lang="en-US" sz="1600" dirty="0" smtClean="0"/>
                <a:t> HEY APRIL :) </a:t>
              </a:r>
            </a:p>
            <a:p>
              <a:r>
                <a:rPr lang="en-US" sz="1600" dirty="0" smtClean="0"/>
                <a:t>I finished my second mission ;) </a:t>
              </a:r>
            </a:p>
            <a:p>
              <a:r>
                <a:rPr lang="en-US" sz="1200" dirty="0" smtClean="0">
                  <a:solidFill>
                    <a:schemeClr val="accent6">
                      <a:lumMod val="50000"/>
                    </a:schemeClr>
                  </a:solidFill>
                </a:rPr>
                <a:t>Edit    Delete    View conversation</a:t>
              </a:r>
              <a:endParaRPr lang="en-US" sz="1200" dirty="0">
                <a:solidFill>
                  <a:schemeClr val="accent6">
                    <a:lumMod val="50000"/>
                  </a:schemeClr>
                </a:solidFill>
              </a:endParaRPr>
            </a:p>
          </p:txBody>
        </p:sp>
        <p:sp>
          <p:nvSpPr>
            <p:cNvPr id="24" name="TextBox 23"/>
            <p:cNvSpPr txBox="1">
              <a:spLocks noChangeAspect="1"/>
            </p:cNvSpPr>
            <p:nvPr/>
          </p:nvSpPr>
          <p:spPr>
            <a:xfrm>
              <a:off x="2816146" y="3811175"/>
              <a:ext cx="3200400" cy="769441"/>
            </a:xfrm>
            <a:prstGeom prst="rect">
              <a:avLst/>
            </a:prstGeom>
            <a:solidFill>
              <a:schemeClr val="bg1">
                <a:lumMod val="85000"/>
              </a:schemeClr>
            </a:solidFill>
            <a:ln w="12700">
              <a:solidFill>
                <a:schemeClr val="accent6">
                  <a:lumMod val="50000"/>
                </a:schemeClr>
              </a:solidFill>
            </a:ln>
            <a:effectLst/>
          </p:spPr>
          <p:txBody>
            <a:bodyPr wrap="square" rtlCol="0">
              <a:spAutoFit/>
            </a:bodyPr>
            <a:lstStyle/>
            <a:p>
              <a:r>
                <a:rPr lang="en-US" sz="1600" b="1" dirty="0" smtClean="0">
                  <a:solidFill>
                    <a:schemeClr val="accent6">
                      <a:lumMod val="50000"/>
                    </a:schemeClr>
                  </a:solidFill>
                </a:rPr>
                <a:t>Austin </a:t>
              </a:r>
              <a:r>
                <a:rPr lang="en-US" sz="1600" b="1" dirty="0" smtClean="0"/>
                <a:t>&gt;&gt;</a:t>
              </a:r>
              <a:r>
                <a:rPr lang="en-US" sz="1600" b="1" dirty="0" smtClean="0">
                  <a:solidFill>
                    <a:schemeClr val="accent6">
                      <a:lumMod val="50000"/>
                    </a:schemeClr>
                  </a:solidFill>
                </a:rPr>
                <a:t> April G.</a:t>
              </a:r>
              <a:r>
                <a:rPr lang="en-US" sz="1600" dirty="0" smtClean="0"/>
                <a:t> Yeah. I have been blazing thru my inventor training. :-)</a:t>
              </a:r>
            </a:p>
            <a:p>
              <a:r>
                <a:rPr lang="en-US" sz="1200" dirty="0" smtClean="0">
                  <a:solidFill>
                    <a:schemeClr val="accent6">
                      <a:lumMod val="50000"/>
                    </a:schemeClr>
                  </a:solidFill>
                </a:rPr>
                <a:t>Edit    Delete     View conversation</a:t>
              </a:r>
              <a:endParaRPr lang="en-US" sz="1200" dirty="0">
                <a:solidFill>
                  <a:schemeClr val="accent6">
                    <a:lumMod val="50000"/>
                  </a:schemeClr>
                </a:solidFill>
              </a:endParaRPr>
            </a:p>
          </p:txBody>
        </p:sp>
      </p:grpSp>
      <p:sp>
        <p:nvSpPr>
          <p:cNvPr id="32" name="Title 1"/>
          <p:cNvSpPr txBox="1">
            <a:spLocks/>
          </p:cNvSpPr>
          <p:nvPr/>
        </p:nvSpPr>
        <p:spPr>
          <a:xfrm>
            <a:off x="23708" y="91440"/>
            <a:ext cx="9144000" cy="914400"/>
          </a:xfrm>
          <a:prstGeom prst="rect">
            <a:avLst/>
          </a:prstGeom>
          <a:noFill/>
          <a:effectLst/>
        </p:spPr>
        <p:txBody>
          <a:bodyPr vert="horz" lIns="91440" tIns="45720" rIns="91440" bIns="45720" rtlCol="0" anchor="t">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4400" b="1" dirty="0" smtClean="0">
                <a:latin typeface="IM FELL DW Pica Roman"/>
                <a:ea typeface="Ginga&gt;" pitchFamily="2" charset="-128"/>
                <a:cs typeface="IM FELL DW Pica Roman"/>
              </a:rPr>
              <a:t>Authenticity</a:t>
            </a:r>
          </a:p>
        </p:txBody>
      </p:sp>
    </p:spTree>
    <p:extLst>
      <p:ext uri="{BB962C8B-B14F-4D97-AF65-F5344CB8AC3E}">
        <p14:creationId xmlns:p14="http://schemas.microsoft.com/office/powerpoint/2010/main" val="531364832"/>
      </p:ext>
    </p:extLst>
  </p:cSld>
  <p:clrMapOvr>
    <a:masterClrMapping/>
  </p:clrMapOvr>
  <p:transition xmlns:p14="http://schemas.microsoft.com/office/powerpoint/2010/main" spd="med">
    <p:fade thruBlk="1"/>
  </p:transition>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JeniusWall.png"/>
          <p:cNvPicPr>
            <a:picLocks noChangeAspect="1"/>
          </p:cNvPicPr>
          <p:nvPr/>
        </p:nvPicPr>
        <p:blipFill>
          <a:blip r:embed="rId3"/>
          <a:stretch>
            <a:fillRect/>
          </a:stretch>
        </p:blipFill>
        <p:spPr>
          <a:xfrm>
            <a:off x="2954874" y="1364272"/>
            <a:ext cx="3201372" cy="822960"/>
          </a:xfrm>
          <a:prstGeom prst="rect">
            <a:avLst/>
          </a:prstGeom>
          <a:effectLst>
            <a:softEdge rad="63500"/>
          </a:effectLst>
        </p:spPr>
      </p:pic>
      <p:sp>
        <p:nvSpPr>
          <p:cNvPr id="16" name="TextBox 15"/>
          <p:cNvSpPr txBox="1">
            <a:spLocks noChangeAspect="1"/>
          </p:cNvSpPr>
          <p:nvPr/>
        </p:nvSpPr>
        <p:spPr>
          <a:xfrm>
            <a:off x="2954874" y="3559695"/>
            <a:ext cx="3201372" cy="523220"/>
          </a:xfrm>
          <a:prstGeom prst="rect">
            <a:avLst/>
          </a:prstGeom>
          <a:solidFill>
            <a:schemeClr val="bg1"/>
          </a:solidFill>
          <a:ln>
            <a:solidFill>
              <a:schemeClr val="accent6">
                <a:lumMod val="50000"/>
              </a:schemeClr>
            </a:solidFill>
          </a:ln>
        </p:spPr>
        <p:txBody>
          <a:bodyPr wrap="square" rtlCol="0">
            <a:spAutoFit/>
          </a:bodyPr>
          <a:lstStyle/>
          <a:p>
            <a:r>
              <a:rPr lang="en-US" sz="1600" b="1" dirty="0" smtClean="0">
                <a:solidFill>
                  <a:schemeClr val="accent6">
                    <a:lumMod val="50000"/>
                  </a:schemeClr>
                </a:solidFill>
              </a:rPr>
              <a:t>Rachel</a:t>
            </a:r>
            <a:r>
              <a:rPr lang="en-US" sz="1600" dirty="0" smtClean="0"/>
              <a:t> I feel like </a:t>
            </a:r>
            <a:r>
              <a:rPr lang="en-US" sz="1600" dirty="0" err="1" smtClean="0"/>
              <a:t>james</a:t>
            </a:r>
            <a:r>
              <a:rPr lang="en-US" sz="1600" dirty="0" smtClean="0"/>
              <a:t> bond…</a:t>
            </a:r>
          </a:p>
          <a:p>
            <a:r>
              <a:rPr lang="en-US" sz="1200" dirty="0" smtClean="0">
                <a:solidFill>
                  <a:schemeClr val="accent6">
                    <a:lumMod val="50000"/>
                  </a:schemeClr>
                </a:solidFill>
              </a:rPr>
              <a:t>Edit    Delete    View conversation</a:t>
            </a:r>
            <a:endParaRPr lang="en-US" sz="1200" dirty="0">
              <a:solidFill>
                <a:schemeClr val="accent6">
                  <a:lumMod val="50000"/>
                </a:schemeClr>
              </a:solidFill>
            </a:endParaRPr>
          </a:p>
        </p:txBody>
      </p:sp>
      <p:sp>
        <p:nvSpPr>
          <p:cNvPr id="17" name="TextBox 16"/>
          <p:cNvSpPr txBox="1">
            <a:spLocks noChangeAspect="1"/>
          </p:cNvSpPr>
          <p:nvPr/>
        </p:nvSpPr>
        <p:spPr>
          <a:xfrm>
            <a:off x="2955846" y="4082915"/>
            <a:ext cx="3201372" cy="1015663"/>
          </a:xfrm>
          <a:prstGeom prst="rect">
            <a:avLst/>
          </a:prstGeom>
          <a:solidFill>
            <a:schemeClr val="bg1">
              <a:lumMod val="85000"/>
            </a:schemeClr>
          </a:solidFill>
          <a:ln>
            <a:solidFill>
              <a:schemeClr val="accent6">
                <a:lumMod val="50000"/>
              </a:schemeClr>
            </a:solidFill>
          </a:ln>
          <a:effectLst>
            <a:outerShdw blurRad="50800" dist="38100" dir="5400000" algn="tl" rotWithShape="0">
              <a:srgbClr val="800000">
                <a:alpha val="43000"/>
              </a:srgbClr>
            </a:outerShdw>
          </a:effectLst>
        </p:spPr>
        <p:txBody>
          <a:bodyPr wrap="square" rtlCol="0">
            <a:spAutoFit/>
          </a:bodyPr>
          <a:lstStyle/>
          <a:p>
            <a:r>
              <a:rPr lang="en-US" sz="1600" b="1" dirty="0" err="1" smtClean="0">
                <a:solidFill>
                  <a:schemeClr val="accent6">
                    <a:lumMod val="50000"/>
                  </a:schemeClr>
                </a:solidFill>
              </a:rPr>
              <a:t>Kamry</a:t>
            </a:r>
            <a:r>
              <a:rPr lang="en-US" sz="1600" b="1" dirty="0" smtClean="0">
                <a:solidFill>
                  <a:schemeClr val="accent6">
                    <a:lumMod val="50000"/>
                  </a:schemeClr>
                </a:solidFill>
              </a:rPr>
              <a:t> </a:t>
            </a:r>
            <a:r>
              <a:rPr lang="en-US" sz="1600" dirty="0" smtClean="0"/>
              <a:t>Ready to Start this Good Ole Mission! I feel like Sherlock Holmes </a:t>
            </a:r>
            <a:r>
              <a:rPr lang="en-US" sz="1600" dirty="0" smtClean="0">
                <a:sym typeface="Wingdings"/>
              </a:rPr>
              <a:t>: )</a:t>
            </a:r>
            <a:endParaRPr lang="en-US" sz="1600" dirty="0" smtClean="0"/>
          </a:p>
          <a:p>
            <a:r>
              <a:rPr lang="en-US" sz="1200" dirty="0" smtClean="0">
                <a:solidFill>
                  <a:schemeClr val="accent6">
                    <a:lumMod val="50000"/>
                  </a:schemeClr>
                </a:solidFill>
              </a:rPr>
              <a:t>Edit    Delete    View conversation</a:t>
            </a:r>
            <a:endParaRPr lang="en-US" sz="1200" dirty="0">
              <a:solidFill>
                <a:schemeClr val="accent6">
                  <a:lumMod val="50000"/>
                </a:schemeClr>
              </a:solidFill>
            </a:endParaRPr>
          </a:p>
        </p:txBody>
      </p:sp>
      <p:sp>
        <p:nvSpPr>
          <p:cNvPr id="19" name="TextBox 18"/>
          <p:cNvSpPr txBox="1">
            <a:spLocks noChangeAspect="1"/>
          </p:cNvSpPr>
          <p:nvPr/>
        </p:nvSpPr>
        <p:spPr>
          <a:xfrm>
            <a:off x="2955846" y="2279734"/>
            <a:ext cx="3200400" cy="769441"/>
          </a:xfrm>
          <a:prstGeom prst="rect">
            <a:avLst/>
          </a:prstGeom>
          <a:solidFill>
            <a:schemeClr val="bg1"/>
          </a:solidFill>
          <a:ln>
            <a:solidFill>
              <a:schemeClr val="accent6">
                <a:lumMod val="50000"/>
              </a:schemeClr>
            </a:solidFill>
          </a:ln>
        </p:spPr>
        <p:txBody>
          <a:bodyPr wrap="square" rtlCol="0">
            <a:spAutoFit/>
          </a:bodyPr>
          <a:lstStyle/>
          <a:p>
            <a:r>
              <a:rPr lang="en-US" sz="1600" b="1" dirty="0" smtClean="0">
                <a:solidFill>
                  <a:schemeClr val="accent6">
                    <a:lumMod val="50000"/>
                  </a:schemeClr>
                </a:solidFill>
              </a:rPr>
              <a:t>Ben05 </a:t>
            </a:r>
            <a:r>
              <a:rPr lang="en-US" sz="1600" dirty="0" smtClean="0"/>
              <a:t>I feel like a boys scout when I get a badge … so proud </a:t>
            </a:r>
          </a:p>
          <a:p>
            <a:r>
              <a:rPr lang="en-US" sz="1200" dirty="0" smtClean="0">
                <a:solidFill>
                  <a:schemeClr val="accent6">
                    <a:lumMod val="50000"/>
                  </a:schemeClr>
                </a:solidFill>
              </a:rPr>
              <a:t>Edit    Delete    View conversation</a:t>
            </a:r>
            <a:endParaRPr lang="en-US" sz="1200" dirty="0">
              <a:solidFill>
                <a:schemeClr val="accent6">
                  <a:lumMod val="50000"/>
                </a:schemeClr>
              </a:solidFill>
            </a:endParaRPr>
          </a:p>
        </p:txBody>
      </p:sp>
      <p:sp>
        <p:nvSpPr>
          <p:cNvPr id="24" name="TextBox 23"/>
          <p:cNvSpPr txBox="1">
            <a:spLocks noChangeAspect="1"/>
          </p:cNvSpPr>
          <p:nvPr/>
        </p:nvSpPr>
        <p:spPr>
          <a:xfrm>
            <a:off x="2955846" y="3036475"/>
            <a:ext cx="3200400" cy="523220"/>
          </a:xfrm>
          <a:prstGeom prst="rect">
            <a:avLst/>
          </a:prstGeom>
          <a:solidFill>
            <a:schemeClr val="bg1">
              <a:lumMod val="85000"/>
            </a:schemeClr>
          </a:solidFill>
          <a:ln w="12700">
            <a:solidFill>
              <a:schemeClr val="accent6">
                <a:lumMod val="50000"/>
              </a:schemeClr>
            </a:solidFill>
          </a:ln>
          <a:effectLst/>
        </p:spPr>
        <p:txBody>
          <a:bodyPr wrap="square" rtlCol="0">
            <a:spAutoFit/>
          </a:bodyPr>
          <a:lstStyle/>
          <a:p>
            <a:r>
              <a:rPr lang="en-US" sz="1600" b="1" dirty="0" smtClean="0">
                <a:solidFill>
                  <a:schemeClr val="accent6">
                    <a:lumMod val="50000"/>
                  </a:schemeClr>
                </a:solidFill>
              </a:rPr>
              <a:t>Claire</a:t>
            </a:r>
            <a:r>
              <a:rPr lang="en-US" sz="1600" dirty="0" smtClean="0"/>
              <a:t> </a:t>
            </a:r>
            <a:r>
              <a:rPr lang="en-US" sz="1600" dirty="0" err="1" smtClean="0"/>
              <a:t>i</a:t>
            </a:r>
            <a:r>
              <a:rPr lang="en-US" sz="1600" dirty="0" smtClean="0"/>
              <a:t> feel like a secret agent…</a:t>
            </a:r>
          </a:p>
          <a:p>
            <a:r>
              <a:rPr lang="en-US" sz="1200" dirty="0" smtClean="0">
                <a:solidFill>
                  <a:schemeClr val="accent6">
                    <a:lumMod val="50000"/>
                  </a:schemeClr>
                </a:solidFill>
              </a:rPr>
              <a:t>Edit    Delete     View conversation</a:t>
            </a:r>
            <a:endParaRPr lang="en-US" sz="1200" dirty="0">
              <a:solidFill>
                <a:schemeClr val="accent6">
                  <a:lumMod val="50000"/>
                </a:schemeClr>
              </a:solidFill>
            </a:endParaRPr>
          </a:p>
        </p:txBody>
      </p:sp>
      <p:sp>
        <p:nvSpPr>
          <p:cNvPr id="32" name="Title 1"/>
          <p:cNvSpPr txBox="1">
            <a:spLocks/>
          </p:cNvSpPr>
          <p:nvPr/>
        </p:nvSpPr>
        <p:spPr>
          <a:xfrm>
            <a:off x="23708" y="91440"/>
            <a:ext cx="9144000" cy="914400"/>
          </a:xfrm>
          <a:prstGeom prst="rect">
            <a:avLst/>
          </a:prstGeom>
          <a:noFill/>
          <a:effectLst/>
        </p:spPr>
        <p:txBody>
          <a:bodyPr vert="horz" lIns="91440" tIns="45720" rIns="91440" bIns="45720" rtlCol="0" anchor="t">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4400" b="1" dirty="0" smtClean="0">
                <a:latin typeface="IM FELL DW Pica Roman"/>
                <a:ea typeface="Ginga&gt;" pitchFamily="2" charset="-128"/>
                <a:cs typeface="IM FELL DW Pica Roman"/>
              </a:rPr>
              <a:t>Authenticity</a:t>
            </a:r>
          </a:p>
        </p:txBody>
      </p:sp>
      <p:sp>
        <p:nvSpPr>
          <p:cNvPr id="11" name="TextBox 10"/>
          <p:cNvSpPr txBox="1">
            <a:spLocks noChangeAspect="1"/>
          </p:cNvSpPr>
          <p:nvPr/>
        </p:nvSpPr>
        <p:spPr>
          <a:xfrm>
            <a:off x="2954874" y="5085878"/>
            <a:ext cx="3201372" cy="523220"/>
          </a:xfrm>
          <a:prstGeom prst="rect">
            <a:avLst/>
          </a:prstGeom>
          <a:solidFill>
            <a:schemeClr val="bg1"/>
          </a:solidFill>
          <a:ln>
            <a:solidFill>
              <a:schemeClr val="accent6">
                <a:lumMod val="50000"/>
              </a:schemeClr>
            </a:solidFill>
          </a:ln>
        </p:spPr>
        <p:txBody>
          <a:bodyPr wrap="square" rtlCol="0">
            <a:spAutoFit/>
          </a:bodyPr>
          <a:lstStyle/>
          <a:p>
            <a:r>
              <a:rPr lang="en-US" sz="1600" b="1" dirty="0" smtClean="0">
                <a:solidFill>
                  <a:schemeClr val="accent6">
                    <a:lumMod val="50000"/>
                  </a:schemeClr>
                </a:solidFill>
              </a:rPr>
              <a:t>Pete </a:t>
            </a:r>
            <a:r>
              <a:rPr lang="en-US" sz="1600" dirty="0" smtClean="0"/>
              <a:t>I am a beast archivist!</a:t>
            </a:r>
          </a:p>
          <a:p>
            <a:r>
              <a:rPr lang="en-US" sz="1200" dirty="0" smtClean="0">
                <a:solidFill>
                  <a:schemeClr val="accent6">
                    <a:lumMod val="50000"/>
                  </a:schemeClr>
                </a:solidFill>
              </a:rPr>
              <a:t>Edit    Delete    View conversation</a:t>
            </a:r>
            <a:endParaRPr lang="en-US" sz="1200" dirty="0">
              <a:solidFill>
                <a:schemeClr val="accent6">
                  <a:lumMod val="50000"/>
                </a:schemeClr>
              </a:solidFill>
            </a:endParaRPr>
          </a:p>
        </p:txBody>
      </p:sp>
    </p:spTree>
    <p:extLst>
      <p:ext uri="{BB962C8B-B14F-4D97-AF65-F5344CB8AC3E}">
        <p14:creationId xmlns:p14="http://schemas.microsoft.com/office/powerpoint/2010/main" val="2824570625"/>
      </p:ext>
    </p:extLst>
  </p:cSld>
  <p:clrMapOvr>
    <a:masterClrMapping/>
  </p:clrMapOvr>
  <p:transition xmlns:p14="http://schemas.microsoft.com/office/powerpoint/2010/main" spd="med">
    <p:fade thruBlk="1"/>
  </p:transition>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3708" y="91440"/>
            <a:ext cx="9144000" cy="914400"/>
          </a:xfrm>
          <a:prstGeom prst="rect">
            <a:avLst/>
          </a:prstGeom>
          <a:noFill/>
          <a:effectLst/>
        </p:spPr>
        <p:txBody>
          <a:bodyPr vert="horz" lIns="91440" tIns="45720" rIns="91440" bIns="45720" rtlCol="0" anchor="t">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4400" b="1" dirty="0" smtClean="0">
                <a:latin typeface="IM FELL DW Pica Roman"/>
                <a:ea typeface="Ginga&gt;" pitchFamily="2" charset="-128"/>
                <a:cs typeface="IM FELL DW Pica Roman"/>
              </a:rPr>
              <a:t>Authenticity</a:t>
            </a:r>
          </a:p>
        </p:txBody>
      </p:sp>
      <p:pic>
        <p:nvPicPr>
          <p:cNvPr id="4" name="Picture 3" descr="220px-Patent_Office_1877_fire.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67000" y="1005840"/>
            <a:ext cx="3797300" cy="5040053"/>
          </a:xfrm>
          <a:prstGeom prst="rect">
            <a:avLst/>
          </a:prstGeom>
        </p:spPr>
      </p:pic>
      <p:sp>
        <p:nvSpPr>
          <p:cNvPr id="5" name="Rectangle 4"/>
          <p:cNvSpPr/>
          <p:nvPr/>
        </p:nvSpPr>
        <p:spPr>
          <a:xfrm>
            <a:off x="0" y="6034734"/>
            <a:ext cx="9144000" cy="584776"/>
          </a:xfrm>
          <a:prstGeom prst="rect">
            <a:avLst/>
          </a:prstGeom>
        </p:spPr>
        <p:txBody>
          <a:bodyPr wrap="square">
            <a:spAutoFit/>
          </a:bodyPr>
          <a:lstStyle/>
          <a:p>
            <a:pPr marL="342900" lvl="0" indent="-342900" algn="ctr" defTabSz="914400">
              <a:spcAft>
                <a:spcPts val="1200"/>
              </a:spcAft>
              <a:buClr>
                <a:schemeClr val="bg2">
                  <a:lumMod val="25000"/>
                </a:schemeClr>
              </a:buClr>
              <a:defRPr/>
            </a:pPr>
            <a:r>
              <a:rPr lang="en-US" sz="3200" b="1" dirty="0" smtClean="0">
                <a:latin typeface="IM FELL DW Pica Italic"/>
                <a:cs typeface="IM FELL DW Pica Italic"/>
              </a:rPr>
              <a:t>Unsolved Questions</a:t>
            </a:r>
          </a:p>
        </p:txBody>
      </p:sp>
    </p:spTree>
  </p:cSld>
  <p:clrMapOvr>
    <a:masterClrMapping/>
  </p:clrMapOvr>
  <p:transition xmlns:p14="http://schemas.microsoft.com/office/powerpoint/2010/main" spd="med">
    <p:fade thruBlk="1"/>
  </p:transition>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TyKevPose.jpg"/>
          <p:cNvPicPr>
            <a:picLocks noChangeAspect="1"/>
          </p:cNvPicPr>
          <p:nvPr/>
        </p:nvPicPr>
        <p:blipFill>
          <a:blip r:embed="rId3"/>
          <a:stretch>
            <a:fillRect/>
          </a:stretch>
        </p:blipFill>
        <p:spPr>
          <a:xfrm>
            <a:off x="4663062" y="2181774"/>
            <a:ext cx="4489504" cy="4699086"/>
          </a:xfrm>
          <a:prstGeom prst="rect">
            <a:avLst/>
          </a:prstGeom>
          <a:ln>
            <a:solidFill>
              <a:schemeClr val="bg1">
                <a:lumMod val="50000"/>
              </a:schemeClr>
            </a:solidFill>
          </a:ln>
          <a:effectLst>
            <a:softEdge rad="38100"/>
          </a:effectLst>
        </p:spPr>
      </p:pic>
      <p:pic>
        <p:nvPicPr>
          <p:cNvPr id="7" name="Picture 6" descr="girlsListeningToApril.jpg"/>
          <p:cNvPicPr>
            <a:picLocks noChangeAspect="1"/>
          </p:cNvPicPr>
          <p:nvPr/>
        </p:nvPicPr>
        <p:blipFill>
          <a:blip r:embed="rId4"/>
          <a:stretch>
            <a:fillRect/>
          </a:stretch>
        </p:blipFill>
        <p:spPr>
          <a:xfrm>
            <a:off x="-28222" y="2209996"/>
            <a:ext cx="4733986" cy="4700016"/>
          </a:xfrm>
          <a:prstGeom prst="rect">
            <a:avLst/>
          </a:prstGeom>
          <a:effectLst>
            <a:softEdge rad="63500"/>
          </a:effectLst>
        </p:spPr>
      </p:pic>
      <p:sp>
        <p:nvSpPr>
          <p:cNvPr id="4" name="Title 1"/>
          <p:cNvSpPr txBox="1">
            <a:spLocks/>
          </p:cNvSpPr>
          <p:nvPr/>
        </p:nvSpPr>
        <p:spPr>
          <a:xfrm>
            <a:off x="0" y="91440"/>
            <a:ext cx="9201574" cy="914400"/>
          </a:xfrm>
          <a:prstGeom prst="rect">
            <a:avLst/>
          </a:prstGeom>
          <a:noFill/>
          <a:effectLst/>
        </p:spPr>
        <p:txBody>
          <a:bodyPr vert="horz" lIns="91440" tIns="45720" rIns="91440" bIns="45720" rtlCol="0" anchor="t">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4400" b="1" dirty="0" smtClean="0">
                <a:solidFill>
                  <a:srgbClr val="800000"/>
                </a:solidFill>
                <a:latin typeface="IM FELL DW Pica Roman"/>
                <a:ea typeface="Ginga&gt;" pitchFamily="2" charset="-128"/>
                <a:cs typeface="IM FELL DW Pica Roman"/>
              </a:rPr>
              <a:t>Engagement</a:t>
            </a:r>
          </a:p>
        </p:txBody>
      </p:sp>
      <p:sp>
        <p:nvSpPr>
          <p:cNvPr id="6" name="Rectangle 5"/>
          <p:cNvSpPr/>
          <p:nvPr/>
        </p:nvSpPr>
        <p:spPr>
          <a:xfrm>
            <a:off x="3991223" y="1168779"/>
            <a:ext cx="4666804" cy="461665"/>
          </a:xfrm>
          <a:prstGeom prst="rect">
            <a:avLst/>
          </a:prstGeom>
        </p:spPr>
        <p:txBody>
          <a:bodyPr wrap="none">
            <a:spAutoFit/>
          </a:bodyPr>
          <a:lstStyle/>
          <a:p>
            <a:r>
              <a:rPr lang="en-US" sz="2400" dirty="0" smtClean="0">
                <a:latin typeface="IM FELL DW Pica Italic"/>
                <a:cs typeface="IM FELL DW Pica Italic"/>
              </a:rPr>
              <a:t>“…the past interacts with you.”</a:t>
            </a:r>
            <a:endParaRPr lang="en-US" sz="2400" dirty="0">
              <a:latin typeface="IM FELL DW Pica Italic"/>
              <a:cs typeface="IM FELL DW Pica Italic"/>
            </a:endParaRPr>
          </a:p>
        </p:txBody>
      </p:sp>
      <p:sp>
        <p:nvSpPr>
          <p:cNvPr id="8" name="Rectangle 7"/>
          <p:cNvSpPr/>
          <p:nvPr/>
        </p:nvSpPr>
        <p:spPr>
          <a:xfrm>
            <a:off x="197994" y="1658554"/>
            <a:ext cx="2878010" cy="461665"/>
          </a:xfrm>
          <a:prstGeom prst="rect">
            <a:avLst/>
          </a:prstGeom>
        </p:spPr>
        <p:txBody>
          <a:bodyPr wrap="none">
            <a:spAutoFit/>
          </a:bodyPr>
          <a:lstStyle/>
          <a:p>
            <a:r>
              <a:rPr lang="en-US" sz="2400" dirty="0" smtClean="0">
                <a:latin typeface="IM FELL DW Pica Italic"/>
                <a:cs typeface="IM FELL DW Pica Italic"/>
              </a:rPr>
              <a:t>“I felt like a spy!!”</a:t>
            </a:r>
            <a:endParaRPr lang="en-US" sz="2400" dirty="0">
              <a:latin typeface="IM FELL DW Pica Italic"/>
              <a:cs typeface="IM FELL DW Pica Italic"/>
            </a:endParaRPr>
          </a:p>
        </p:txBody>
      </p:sp>
      <p:sp>
        <p:nvSpPr>
          <p:cNvPr id="10" name="Rectangle 9"/>
          <p:cNvSpPr/>
          <p:nvPr/>
        </p:nvSpPr>
        <p:spPr>
          <a:xfrm>
            <a:off x="197994" y="1168779"/>
            <a:ext cx="3480440" cy="461665"/>
          </a:xfrm>
          <a:prstGeom prst="rect">
            <a:avLst/>
          </a:prstGeom>
        </p:spPr>
        <p:txBody>
          <a:bodyPr wrap="none">
            <a:spAutoFit/>
          </a:bodyPr>
          <a:lstStyle/>
          <a:p>
            <a:r>
              <a:rPr lang="en-US" sz="2400" dirty="0" smtClean="0">
                <a:latin typeface="IM FELL DW Pica Italic"/>
                <a:cs typeface="IM FELL DW Pica Italic"/>
              </a:rPr>
              <a:t>“I was saving history.”</a:t>
            </a:r>
            <a:endParaRPr lang="en-US" sz="2400" dirty="0">
              <a:latin typeface="IM FELL DW Pica Italic"/>
              <a:cs typeface="IM FELL DW Pica Italic"/>
            </a:endParaRPr>
          </a:p>
        </p:txBody>
      </p:sp>
      <p:sp>
        <p:nvSpPr>
          <p:cNvPr id="11" name="Rectangle 10"/>
          <p:cNvSpPr/>
          <p:nvPr/>
        </p:nvSpPr>
        <p:spPr>
          <a:xfrm>
            <a:off x="3991223" y="1658554"/>
            <a:ext cx="5327099" cy="461665"/>
          </a:xfrm>
          <a:prstGeom prst="rect">
            <a:avLst/>
          </a:prstGeom>
        </p:spPr>
        <p:txBody>
          <a:bodyPr wrap="none">
            <a:spAutoFit/>
          </a:bodyPr>
          <a:lstStyle/>
          <a:p>
            <a:r>
              <a:rPr lang="en-US" sz="2400" dirty="0" smtClean="0">
                <a:latin typeface="IM FELL DW Pica Italic"/>
                <a:cs typeface="IM FELL DW Pica Italic"/>
              </a:rPr>
              <a:t>“I actually got into it and had fun.”</a:t>
            </a:r>
            <a:endParaRPr lang="en-US" sz="2400" dirty="0">
              <a:latin typeface="IM FELL DW Pica Italic"/>
              <a:cs typeface="IM FELL DW Pica Italic"/>
            </a:endParaRPr>
          </a:p>
        </p:txBody>
      </p:sp>
    </p:spTree>
  </p:cSld>
  <p:clrMapOvr>
    <a:masterClrMapping/>
  </p:clrMapOvr>
  <p:transition xmlns:p14="http://schemas.microsoft.com/office/powerpoint/2010/main" spd="med">
    <p:fade thruBlk="1"/>
  </p:transition>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sThisRealFocused.jpg"/>
          <p:cNvPicPr>
            <a:picLocks noChangeAspect="1"/>
          </p:cNvPicPr>
          <p:nvPr/>
        </p:nvPicPr>
        <p:blipFill>
          <a:blip r:embed="rId3"/>
          <a:stretch>
            <a:fillRect/>
          </a:stretch>
        </p:blipFill>
        <p:spPr>
          <a:xfrm>
            <a:off x="-38099" y="1700058"/>
            <a:ext cx="9230816" cy="5221224"/>
          </a:xfrm>
          <a:prstGeom prst="rect">
            <a:avLst/>
          </a:prstGeom>
          <a:effectLst>
            <a:softEdge rad="76200"/>
          </a:effectLst>
        </p:spPr>
      </p:pic>
      <p:sp>
        <p:nvSpPr>
          <p:cNvPr id="6" name="Title 1"/>
          <p:cNvSpPr txBox="1">
            <a:spLocks/>
          </p:cNvSpPr>
          <p:nvPr/>
        </p:nvSpPr>
        <p:spPr>
          <a:xfrm>
            <a:off x="0" y="91440"/>
            <a:ext cx="9201574" cy="914400"/>
          </a:xfrm>
          <a:prstGeom prst="rect">
            <a:avLst/>
          </a:prstGeom>
          <a:noFill/>
          <a:effectLst/>
        </p:spPr>
        <p:txBody>
          <a:bodyPr vert="horz" lIns="91440" tIns="45720" rIns="91440" bIns="45720" rtlCol="0" anchor="t">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4400" b="1" dirty="0" smtClean="0">
                <a:solidFill>
                  <a:srgbClr val="800000"/>
                </a:solidFill>
                <a:latin typeface="IM FELL DW Pica Roman"/>
                <a:ea typeface="Ginga&gt;" pitchFamily="2" charset="-128"/>
                <a:cs typeface="IM FELL DW Pica Roman"/>
              </a:rPr>
              <a:t>Critical thinking</a:t>
            </a:r>
          </a:p>
        </p:txBody>
      </p:sp>
      <p:sp>
        <p:nvSpPr>
          <p:cNvPr id="7" name="Rectangle 6"/>
          <p:cNvSpPr/>
          <p:nvPr/>
        </p:nvSpPr>
        <p:spPr>
          <a:xfrm>
            <a:off x="0" y="1039616"/>
            <a:ext cx="9158111" cy="461665"/>
          </a:xfrm>
          <a:prstGeom prst="rect">
            <a:avLst/>
          </a:prstGeom>
        </p:spPr>
        <p:txBody>
          <a:bodyPr wrap="square">
            <a:spAutoFit/>
          </a:bodyPr>
          <a:lstStyle/>
          <a:p>
            <a:pPr algn="ctr"/>
            <a:r>
              <a:rPr lang="en-US" sz="2400" dirty="0" smtClean="0">
                <a:latin typeface="IM FELL DW Pica Roman"/>
                <a:cs typeface="IM FELL DW Pica Roman"/>
              </a:rPr>
              <a:t>“It was cool – a strategizing game that keeps you thinking.”</a:t>
            </a:r>
            <a:endParaRPr lang="en-US" sz="2400" dirty="0">
              <a:latin typeface="IM FELL DW Pica Roman"/>
              <a:cs typeface="IM FELL DW Pica Roman"/>
            </a:endParaRPr>
          </a:p>
        </p:txBody>
      </p:sp>
    </p:spTree>
  </p:cSld>
  <p:clrMapOvr>
    <a:masterClrMapping/>
  </p:clrMapOvr>
  <p:transition xmlns:p14="http://schemas.microsoft.com/office/powerpoint/2010/main" spd="med">
    <p:fade thruBlk="1"/>
  </p:transition>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 FinalMissionPUZZLE.jpg"/>
          <p:cNvPicPr>
            <a:picLocks noChangeAspect="1"/>
          </p:cNvPicPr>
          <p:nvPr/>
        </p:nvPicPr>
        <p:blipFill>
          <a:blip r:embed="rId3"/>
          <a:stretch>
            <a:fillRect/>
          </a:stretch>
        </p:blipFill>
        <p:spPr>
          <a:xfrm>
            <a:off x="28222" y="1566333"/>
            <a:ext cx="9052560" cy="5249334"/>
          </a:xfrm>
          <a:prstGeom prst="rect">
            <a:avLst/>
          </a:prstGeom>
          <a:effectLst>
            <a:outerShdw blurRad="63500" dist="50800" dir="2700000" algn="tl" rotWithShape="0">
              <a:srgbClr val="000000">
                <a:alpha val="43000"/>
              </a:srgbClr>
            </a:outerShdw>
          </a:effectLst>
        </p:spPr>
      </p:pic>
      <p:sp>
        <p:nvSpPr>
          <p:cNvPr id="3" name="Title 1"/>
          <p:cNvSpPr txBox="1">
            <a:spLocks/>
          </p:cNvSpPr>
          <p:nvPr/>
        </p:nvSpPr>
        <p:spPr>
          <a:xfrm>
            <a:off x="0" y="91440"/>
            <a:ext cx="9201574" cy="914400"/>
          </a:xfrm>
          <a:prstGeom prst="rect">
            <a:avLst/>
          </a:prstGeom>
          <a:noFill/>
          <a:effectLst/>
        </p:spPr>
        <p:txBody>
          <a:bodyPr vert="horz" lIns="91440" tIns="45720" rIns="91440" bIns="45720" rtlCol="0" anchor="t">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4400" b="1" dirty="0" smtClean="0">
                <a:solidFill>
                  <a:srgbClr val="800000"/>
                </a:solidFill>
                <a:latin typeface="IM FELL DW Pica Roman"/>
                <a:ea typeface="Ginga&gt;" pitchFamily="2" charset="-128"/>
                <a:cs typeface="IM FELL DW Pica Roman"/>
              </a:rPr>
              <a:t>Interactive, Interlocking tasks</a:t>
            </a:r>
          </a:p>
        </p:txBody>
      </p:sp>
      <p:sp>
        <p:nvSpPr>
          <p:cNvPr id="4" name="Rectangle 3"/>
          <p:cNvSpPr/>
          <p:nvPr/>
        </p:nvSpPr>
        <p:spPr>
          <a:xfrm>
            <a:off x="-14111" y="898505"/>
            <a:ext cx="9158111" cy="461665"/>
          </a:xfrm>
          <a:prstGeom prst="rect">
            <a:avLst/>
          </a:prstGeom>
        </p:spPr>
        <p:txBody>
          <a:bodyPr wrap="square">
            <a:spAutoFit/>
          </a:bodyPr>
          <a:lstStyle/>
          <a:p>
            <a:r>
              <a:rPr lang="en-US" sz="2400" dirty="0" smtClean="0">
                <a:latin typeface="IM FELL DW Pica Roman"/>
                <a:cs typeface="IM FELL DW Pica Roman"/>
              </a:rPr>
              <a:t>“Teamwork was needed to solve it.”  “It was so intricate.”</a:t>
            </a:r>
            <a:endParaRPr lang="en-US" sz="2400" dirty="0">
              <a:latin typeface="IM FELL DW Pica Roman"/>
              <a:cs typeface="IM FELL DW Pica Roman"/>
            </a:endParaRPr>
          </a:p>
        </p:txBody>
      </p:sp>
    </p:spTree>
  </p:cSld>
  <p:clrMapOvr>
    <a:masterClrMapping/>
  </p:clrMapOvr>
  <p:transition xmlns:p14="http://schemas.microsoft.com/office/powerpoint/2010/main" spd="med">
    <p:fade thruBlk="1"/>
  </p:transition>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HCIL_logo_small_no border.gif"/>
          <p:cNvPicPr>
            <a:picLocks noChangeAspect="1"/>
          </p:cNvPicPr>
          <p:nvPr/>
        </p:nvPicPr>
        <p:blipFill>
          <a:blip r:embed="rId2"/>
          <a:stretch>
            <a:fillRect/>
          </a:stretch>
        </p:blipFill>
        <p:spPr>
          <a:xfrm>
            <a:off x="137173" y="5888793"/>
            <a:ext cx="827583" cy="822960"/>
          </a:xfrm>
          <a:prstGeom prst="rect">
            <a:avLst/>
          </a:prstGeom>
        </p:spPr>
      </p:pic>
      <p:pic>
        <p:nvPicPr>
          <p:cNvPr id="7" name="Picture 6" descr="tag_nobg.png"/>
          <p:cNvPicPr>
            <a:picLocks noChangeAspect="1"/>
          </p:cNvPicPr>
          <p:nvPr/>
        </p:nvPicPr>
        <p:blipFill>
          <a:blip r:embed="rId3"/>
          <a:srcRect/>
          <a:stretch>
            <a:fillRect/>
          </a:stretch>
        </p:blipFill>
        <p:spPr bwMode="auto">
          <a:xfrm>
            <a:off x="4759541" y="3767086"/>
            <a:ext cx="4595664" cy="2795694"/>
          </a:xfrm>
          <a:prstGeom prst="rect">
            <a:avLst/>
          </a:prstGeom>
          <a:noFill/>
          <a:ln w="9525">
            <a:noFill/>
            <a:miter lim="800000"/>
            <a:headEnd/>
            <a:tailEnd/>
          </a:ln>
        </p:spPr>
      </p:pic>
      <p:sp>
        <p:nvSpPr>
          <p:cNvPr id="13" name="Rectangle 12"/>
          <p:cNvSpPr/>
          <p:nvPr/>
        </p:nvSpPr>
        <p:spPr>
          <a:xfrm>
            <a:off x="1308582" y="1457924"/>
            <a:ext cx="2579402" cy="707886"/>
          </a:xfrm>
          <a:prstGeom prst="rect">
            <a:avLst/>
          </a:prstGeom>
        </p:spPr>
        <p:txBody>
          <a:bodyPr wrap="none">
            <a:spAutoFit/>
          </a:bodyPr>
          <a:lstStyle/>
          <a:p>
            <a:r>
              <a:rPr lang="en-US" sz="4000" b="1" dirty="0" smtClean="0">
                <a:latin typeface="IM FELL DW Pica Roman"/>
                <a:cs typeface="IM FELL DW Pica Roman"/>
              </a:rPr>
              <a:t>Thank you!</a:t>
            </a:r>
            <a:endParaRPr lang="en-US" sz="4000" dirty="0"/>
          </a:p>
        </p:txBody>
      </p:sp>
      <p:sp>
        <p:nvSpPr>
          <p:cNvPr id="14" name="Rectangle 13"/>
          <p:cNvSpPr/>
          <p:nvPr/>
        </p:nvSpPr>
        <p:spPr>
          <a:xfrm>
            <a:off x="4799690" y="3463995"/>
            <a:ext cx="4326826" cy="461665"/>
          </a:xfrm>
          <a:prstGeom prst="rect">
            <a:avLst/>
          </a:prstGeom>
        </p:spPr>
        <p:txBody>
          <a:bodyPr wrap="none">
            <a:spAutoFit/>
          </a:bodyPr>
          <a:lstStyle/>
          <a:p>
            <a:r>
              <a:rPr lang="en-US" sz="2400" b="1" dirty="0" err="1" smtClean="0">
                <a:latin typeface="IM FELL DW Pica Roman"/>
                <a:cs typeface="IM FELL DW Pica Roman"/>
              </a:rPr>
              <a:t>arcanegalleryofgadgetry.org</a:t>
            </a:r>
            <a:endParaRPr lang="en-US" sz="2400" dirty="0"/>
          </a:p>
        </p:txBody>
      </p:sp>
      <p:grpSp>
        <p:nvGrpSpPr>
          <p:cNvPr id="28" name="Group 27"/>
          <p:cNvGrpSpPr/>
          <p:nvPr/>
        </p:nvGrpSpPr>
        <p:grpSpPr>
          <a:xfrm>
            <a:off x="991685" y="3403306"/>
            <a:ext cx="3447260" cy="2458800"/>
            <a:chOff x="1381144" y="3544416"/>
            <a:chExt cx="3447260" cy="2458800"/>
          </a:xfrm>
        </p:grpSpPr>
        <p:sp>
          <p:nvSpPr>
            <p:cNvPr id="26" name="Rectangle 25"/>
            <p:cNvSpPr/>
            <p:nvPr/>
          </p:nvSpPr>
          <p:spPr bwMode="auto">
            <a:xfrm>
              <a:off x="1381144" y="3544416"/>
              <a:ext cx="1097280" cy="1188720"/>
            </a:xfrm>
            <a:prstGeom prst="rect">
              <a:avLst/>
            </a:prstGeom>
            <a:solidFill>
              <a:srgbClr val="CEAA59"/>
            </a:solidFill>
            <a:ln w="3175" cap="flat" cmpd="sng" algn="ctr">
              <a:solidFill>
                <a:srgbClr val="AE7410"/>
              </a:solidFill>
              <a:prstDash val="solid"/>
              <a:round/>
              <a:headEnd type="none" w="med" len="med"/>
              <a:tailEnd type="none" w="med" len="med"/>
            </a:ln>
            <a:effectLst>
              <a:outerShdw blurRad="34925" dist="25400" dir="2700000" algn="tl" rotWithShape="0">
                <a:srgbClr val="000000">
                  <a:alpha val="43000"/>
                </a:srgb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Copperplate Gothic Light" charset="0"/>
                <a:ea typeface="ＭＳ Ｐゴシック" charset="-128"/>
                <a:cs typeface="ＭＳ Ｐゴシック" charset="-128"/>
              </a:endParaRPr>
            </a:p>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Copperplate Gothic Light" charset="0"/>
                <a:ea typeface="ＭＳ Ｐゴシック" charset="-128"/>
                <a:cs typeface="ＭＳ Ｐゴシック" charset="-128"/>
              </a:endParaRPr>
            </a:p>
          </p:txBody>
        </p:sp>
        <p:sp>
          <p:nvSpPr>
            <p:cNvPr id="24" name="Rectangle 23"/>
            <p:cNvSpPr/>
            <p:nvPr/>
          </p:nvSpPr>
          <p:spPr bwMode="auto">
            <a:xfrm>
              <a:off x="1381144" y="4814496"/>
              <a:ext cx="1097280" cy="1188720"/>
            </a:xfrm>
            <a:prstGeom prst="rect">
              <a:avLst/>
            </a:prstGeom>
            <a:solidFill>
              <a:srgbClr val="CEAA59"/>
            </a:solidFill>
            <a:ln w="3175" cap="flat" cmpd="sng" algn="ctr">
              <a:solidFill>
                <a:srgbClr val="AE7410"/>
              </a:solidFill>
              <a:prstDash val="solid"/>
              <a:round/>
              <a:headEnd type="none" w="med" len="med"/>
              <a:tailEnd type="none" w="med" len="med"/>
            </a:ln>
            <a:effectLst>
              <a:outerShdw blurRad="34925" dist="25400" dir="2700000" algn="tl" rotWithShape="0">
                <a:srgbClr val="000000">
                  <a:alpha val="43000"/>
                </a:srgb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Copperplate Gothic Light" charset="0"/>
                <a:ea typeface="ＭＳ Ｐゴシック" charset="-128"/>
                <a:cs typeface="ＭＳ Ｐゴシック" charset="-128"/>
              </a:endParaRPr>
            </a:p>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Copperplate Gothic Light" charset="0"/>
                <a:ea typeface="ＭＳ Ｐゴシック" charset="-128"/>
                <a:cs typeface="ＭＳ Ｐゴシック" charset="-128"/>
              </a:endParaRPr>
            </a:p>
          </p:txBody>
        </p:sp>
        <p:sp>
          <p:nvSpPr>
            <p:cNvPr id="21" name="Rectangle 20"/>
            <p:cNvSpPr/>
            <p:nvPr/>
          </p:nvSpPr>
          <p:spPr bwMode="auto">
            <a:xfrm>
              <a:off x="3731123" y="3559656"/>
              <a:ext cx="1097280" cy="1188720"/>
            </a:xfrm>
            <a:prstGeom prst="rect">
              <a:avLst/>
            </a:prstGeom>
            <a:solidFill>
              <a:srgbClr val="CEAA59"/>
            </a:solidFill>
            <a:ln w="3175" cap="flat" cmpd="sng" algn="ctr">
              <a:solidFill>
                <a:srgbClr val="AE7410"/>
              </a:solidFill>
              <a:prstDash val="solid"/>
              <a:round/>
              <a:headEnd type="none" w="med" len="med"/>
              <a:tailEnd type="none" w="med" len="med"/>
            </a:ln>
            <a:effectLst>
              <a:outerShdw blurRad="34925" dist="25400" dir="2700000" algn="tl" rotWithShape="0">
                <a:srgbClr val="000000">
                  <a:alpha val="43000"/>
                </a:srgb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Copperplate Gothic Light" charset="0"/>
                <a:ea typeface="ＭＳ Ｐゴシック" charset="-128"/>
                <a:cs typeface="ＭＳ Ｐゴシック" charset="-128"/>
              </a:endParaRPr>
            </a:p>
          </p:txBody>
        </p:sp>
        <p:sp>
          <p:nvSpPr>
            <p:cNvPr id="15" name="Rectangle 14"/>
            <p:cNvSpPr/>
            <p:nvPr/>
          </p:nvSpPr>
          <p:spPr bwMode="auto">
            <a:xfrm>
              <a:off x="3731124" y="4814496"/>
              <a:ext cx="1097280" cy="1188720"/>
            </a:xfrm>
            <a:prstGeom prst="rect">
              <a:avLst/>
            </a:prstGeom>
            <a:solidFill>
              <a:srgbClr val="CEAA59"/>
            </a:solidFill>
            <a:ln w="3175" cap="flat" cmpd="sng" algn="ctr">
              <a:solidFill>
                <a:srgbClr val="AE7410"/>
              </a:solidFill>
              <a:prstDash val="solid"/>
              <a:round/>
              <a:headEnd type="none" w="med" len="med"/>
              <a:tailEnd type="none" w="med" len="med"/>
            </a:ln>
            <a:effectLst>
              <a:outerShdw blurRad="34925" dist="25400" dir="2700000" algn="tl" rotWithShape="0">
                <a:srgbClr val="000000">
                  <a:alpha val="43000"/>
                </a:srgb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Copperplate Gothic Light" charset="0"/>
                <a:ea typeface="ＭＳ Ｐゴシック" charset="-128"/>
                <a:cs typeface="ＭＳ Ｐゴシック" charset="-128"/>
              </a:endParaRPr>
            </a:p>
          </p:txBody>
        </p:sp>
        <p:pic>
          <p:nvPicPr>
            <p:cNvPr id="8" name="Picture 7" descr="karik2_reasonably_small.jpg"/>
            <p:cNvPicPr>
              <a:picLocks/>
            </p:cNvPicPr>
            <p:nvPr/>
          </p:nvPicPr>
          <p:blipFill>
            <a:blip r:embed="rId4"/>
            <a:srcRect l="5625" r="5625" b="5625"/>
            <a:stretch>
              <a:fillRect/>
            </a:stretch>
          </p:blipFill>
          <p:spPr>
            <a:xfrm>
              <a:off x="1431944" y="3593592"/>
              <a:ext cx="1005840" cy="1097280"/>
            </a:xfrm>
            <a:prstGeom prst="rect">
              <a:avLst/>
            </a:prstGeom>
            <a:ln w="3175">
              <a:solidFill>
                <a:srgbClr val="AE7410"/>
              </a:solidFill>
            </a:ln>
          </p:spPr>
        </p:pic>
        <p:pic>
          <p:nvPicPr>
            <p:cNvPr id="10" name="Picture 9" descr="amandaV.jpg"/>
            <p:cNvPicPr>
              <a:picLocks noChangeAspect="1"/>
            </p:cNvPicPr>
            <p:nvPr/>
          </p:nvPicPr>
          <p:blipFill>
            <a:blip r:embed="rId5"/>
            <a:stretch>
              <a:fillRect/>
            </a:stretch>
          </p:blipFill>
          <p:spPr>
            <a:xfrm>
              <a:off x="1431944" y="4855464"/>
              <a:ext cx="1005840" cy="1097280"/>
            </a:xfrm>
            <a:prstGeom prst="rect">
              <a:avLst/>
            </a:prstGeom>
            <a:ln w="3175">
              <a:solidFill>
                <a:srgbClr val="AE7410"/>
              </a:solidFill>
            </a:ln>
          </p:spPr>
        </p:pic>
        <p:pic>
          <p:nvPicPr>
            <p:cNvPr id="12" name="Picture 11" descr="phpThumb.php.jpeg"/>
            <p:cNvPicPr>
              <a:picLocks/>
            </p:cNvPicPr>
            <p:nvPr/>
          </p:nvPicPr>
          <p:blipFill>
            <a:blip r:embed="rId6"/>
            <a:srcRect t="6990" b="13981"/>
            <a:stretch>
              <a:fillRect/>
            </a:stretch>
          </p:blipFill>
          <p:spPr>
            <a:xfrm>
              <a:off x="3781923" y="4855137"/>
              <a:ext cx="1005840" cy="1097280"/>
            </a:xfrm>
            <a:prstGeom prst="rect">
              <a:avLst/>
            </a:prstGeom>
            <a:ln w="3175">
              <a:solidFill>
                <a:srgbClr val="AE7410"/>
              </a:solidFill>
            </a:ln>
          </p:spPr>
        </p:pic>
        <p:pic>
          <p:nvPicPr>
            <p:cNvPr id="20" name="Picture 19" descr="ahn.jpg"/>
            <p:cNvPicPr>
              <a:picLocks noChangeAspect="1"/>
            </p:cNvPicPr>
            <p:nvPr/>
          </p:nvPicPr>
          <p:blipFill>
            <a:blip r:embed="rId7"/>
            <a:srcRect t="4500" b="9000"/>
            <a:stretch>
              <a:fillRect/>
            </a:stretch>
          </p:blipFill>
          <p:spPr>
            <a:xfrm>
              <a:off x="3785616" y="3597756"/>
              <a:ext cx="1005840" cy="1097280"/>
            </a:xfrm>
            <a:prstGeom prst="rect">
              <a:avLst/>
            </a:prstGeom>
            <a:ln w="3175">
              <a:solidFill>
                <a:srgbClr val="AE7410"/>
              </a:solidFill>
            </a:ln>
          </p:spPr>
        </p:pic>
        <p:sp>
          <p:nvSpPr>
            <p:cNvPr id="22" name="Rectangle 21"/>
            <p:cNvSpPr/>
            <p:nvPr/>
          </p:nvSpPr>
          <p:spPr bwMode="auto">
            <a:xfrm>
              <a:off x="2557643" y="3558900"/>
              <a:ext cx="1097280" cy="1188720"/>
            </a:xfrm>
            <a:prstGeom prst="rect">
              <a:avLst/>
            </a:prstGeom>
            <a:solidFill>
              <a:srgbClr val="CEAA59"/>
            </a:solidFill>
            <a:ln w="3175" cap="flat" cmpd="sng" algn="ctr">
              <a:solidFill>
                <a:srgbClr val="AE7410"/>
              </a:solidFill>
              <a:prstDash val="solid"/>
              <a:round/>
              <a:headEnd type="none" w="med" len="med"/>
              <a:tailEnd type="none" w="med" len="med"/>
            </a:ln>
            <a:effectLst>
              <a:outerShdw blurRad="34925" dist="25400" dir="2700000" algn="tl" rotWithShape="0">
                <a:srgbClr val="000000">
                  <a:alpha val="43000"/>
                </a:srgb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Copperplate Gothic Light" charset="0"/>
                <a:ea typeface="ＭＳ Ｐゴシック" charset="-128"/>
                <a:cs typeface="ＭＳ Ｐゴシック" charset="-128"/>
              </a:endParaRPr>
            </a:p>
          </p:txBody>
        </p:sp>
        <p:pic>
          <p:nvPicPr>
            <p:cNvPr id="9" name="Picture 8" descr="Hansen_D_reasonably_small.jpg"/>
            <p:cNvPicPr>
              <a:picLocks noChangeAspect="1"/>
            </p:cNvPicPr>
            <p:nvPr/>
          </p:nvPicPr>
          <p:blipFill>
            <a:blip r:embed="rId8"/>
            <a:stretch>
              <a:fillRect/>
            </a:stretch>
          </p:blipFill>
          <p:spPr>
            <a:xfrm>
              <a:off x="2598283" y="3593592"/>
              <a:ext cx="1005840" cy="1097280"/>
            </a:xfrm>
            <a:prstGeom prst="rect">
              <a:avLst/>
            </a:prstGeom>
            <a:ln w="3175">
              <a:solidFill>
                <a:srgbClr val="AE7410"/>
              </a:solidFill>
            </a:ln>
          </p:spPr>
        </p:pic>
        <p:sp>
          <p:nvSpPr>
            <p:cNvPr id="23" name="Rectangle 22"/>
            <p:cNvSpPr/>
            <p:nvPr/>
          </p:nvSpPr>
          <p:spPr bwMode="auto">
            <a:xfrm>
              <a:off x="2547483" y="4814496"/>
              <a:ext cx="1097280" cy="1188720"/>
            </a:xfrm>
            <a:prstGeom prst="rect">
              <a:avLst/>
            </a:prstGeom>
            <a:solidFill>
              <a:srgbClr val="CEAA59"/>
            </a:solidFill>
            <a:ln w="3175" cap="flat" cmpd="sng" algn="ctr">
              <a:solidFill>
                <a:srgbClr val="AE7410"/>
              </a:solidFill>
              <a:prstDash val="solid"/>
              <a:round/>
              <a:headEnd type="none" w="med" len="med"/>
              <a:tailEnd type="none" w="med" len="med"/>
            </a:ln>
            <a:effectLst>
              <a:outerShdw blurRad="34925" dist="25400" dir="2700000" algn="tl" rotWithShape="0">
                <a:srgbClr val="000000">
                  <a:alpha val="43000"/>
                </a:srgb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Copperplate Gothic Light" charset="0"/>
                <a:ea typeface="ＭＳ Ｐゴシック" charset="-128"/>
                <a:cs typeface="ＭＳ Ｐゴシック" charset="-128"/>
              </a:endParaRPr>
            </a:p>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Copperplate Gothic Light" charset="0"/>
                <a:ea typeface="ＭＳ Ｐゴシック" charset="-128"/>
                <a:cs typeface="ＭＳ Ｐゴシック" charset="-128"/>
              </a:endParaRPr>
            </a:p>
          </p:txBody>
        </p:sp>
        <p:pic>
          <p:nvPicPr>
            <p:cNvPr id="11" name="Picture 10" descr="AnnFraistatCropped.jpg"/>
            <p:cNvPicPr>
              <a:picLocks/>
            </p:cNvPicPr>
            <p:nvPr/>
          </p:nvPicPr>
          <p:blipFill>
            <a:blip r:embed="rId9"/>
            <a:stretch>
              <a:fillRect/>
            </a:stretch>
          </p:blipFill>
          <p:spPr>
            <a:xfrm>
              <a:off x="2598283" y="4855464"/>
              <a:ext cx="1005840" cy="1097280"/>
            </a:xfrm>
            <a:prstGeom prst="rect">
              <a:avLst/>
            </a:prstGeom>
            <a:ln w="3175">
              <a:solidFill>
                <a:srgbClr val="AE7410"/>
              </a:solidFill>
            </a:ln>
          </p:spPr>
        </p:pic>
      </p:grpSp>
      <p:sp>
        <p:nvSpPr>
          <p:cNvPr id="25" name="TextBox 24"/>
          <p:cNvSpPr txBox="1"/>
          <p:nvPr/>
        </p:nvSpPr>
        <p:spPr>
          <a:xfrm>
            <a:off x="964756" y="6098700"/>
            <a:ext cx="7465673" cy="369332"/>
          </a:xfrm>
          <a:prstGeom prst="rect">
            <a:avLst/>
          </a:prstGeom>
          <a:noFill/>
        </p:spPr>
        <p:txBody>
          <a:bodyPr wrap="square" rtlCol="0">
            <a:spAutoFit/>
          </a:bodyPr>
          <a:lstStyle/>
          <a:p>
            <a:r>
              <a:rPr lang="en-US" b="1" dirty="0" smtClean="0">
                <a:latin typeface="IM FELL DW Pica Roman"/>
                <a:cs typeface="IM FELL DW Pica Roman"/>
              </a:rPr>
              <a:t>     Bonsignore, Hansen, Kraus, </a:t>
            </a:r>
            <a:r>
              <a:rPr lang="en-US" b="1" dirty="0" err="1" smtClean="0">
                <a:latin typeface="IM FELL DW Pica Roman"/>
                <a:cs typeface="IM FELL DW Pica Roman"/>
              </a:rPr>
              <a:t>Ahn</a:t>
            </a:r>
            <a:r>
              <a:rPr lang="en-US" b="1" dirty="0" smtClean="0">
                <a:latin typeface="IM FELL DW Pica Roman"/>
                <a:cs typeface="IM FELL DW Pica Roman"/>
              </a:rPr>
              <a:t>, Visconti, </a:t>
            </a:r>
            <a:r>
              <a:rPr lang="en-US" b="1" dirty="0" err="1" smtClean="0">
                <a:latin typeface="IM FELL DW Pica Roman"/>
                <a:cs typeface="IM FELL DW Pica Roman"/>
              </a:rPr>
              <a:t>Fraistat</a:t>
            </a:r>
            <a:r>
              <a:rPr lang="en-US" b="1" dirty="0" smtClean="0">
                <a:latin typeface="IM FELL DW Pica Roman"/>
                <a:cs typeface="IM FELL DW Pica Roman"/>
              </a:rPr>
              <a:t>, &amp; </a:t>
            </a:r>
            <a:r>
              <a:rPr lang="en-US" b="1" dirty="0" err="1" smtClean="0">
                <a:latin typeface="IM FELL DW Pica Roman"/>
                <a:cs typeface="IM FELL DW Pica Roman"/>
              </a:rPr>
              <a:t>Druin</a:t>
            </a:r>
            <a:endParaRPr lang="en-US" b="1" dirty="0" smtClean="0">
              <a:latin typeface="IM FELL DW Pica Roman"/>
              <a:cs typeface="IM FELL DW Pica Roman"/>
            </a:endParaRPr>
          </a:p>
        </p:txBody>
      </p:sp>
      <p:pic>
        <p:nvPicPr>
          <p:cNvPr id="27" name="Picture 26" descr=" FinalMissionPUZZLE.png"/>
          <p:cNvPicPr>
            <a:picLocks noChangeAspect="1"/>
          </p:cNvPicPr>
          <p:nvPr/>
        </p:nvPicPr>
        <p:blipFill>
          <a:blip r:embed="rId10"/>
          <a:stretch>
            <a:fillRect/>
          </a:stretch>
        </p:blipFill>
        <p:spPr>
          <a:xfrm>
            <a:off x="4915227" y="270927"/>
            <a:ext cx="3929012" cy="2935224"/>
          </a:xfrm>
          <a:prstGeom prst="rect">
            <a:avLst/>
          </a:prstGeom>
          <a:effectLst>
            <a:outerShdw blurRad="50800" dist="50800" dir="2700000" algn="tl" rotWithShape="0">
              <a:srgbClr val="000000">
                <a:alpha val="40000"/>
              </a:srgbClr>
            </a:outerShdw>
          </a:effectLst>
        </p:spPr>
      </p:pic>
      <p:sp>
        <p:nvSpPr>
          <p:cNvPr id="29" name="TextBox 28"/>
          <p:cNvSpPr txBox="1"/>
          <p:nvPr/>
        </p:nvSpPr>
        <p:spPr>
          <a:xfrm>
            <a:off x="737687" y="6496168"/>
            <a:ext cx="8434536" cy="369332"/>
          </a:xfrm>
          <a:prstGeom prst="rect">
            <a:avLst/>
          </a:prstGeom>
          <a:noFill/>
        </p:spPr>
        <p:txBody>
          <a:bodyPr wrap="square" rtlCol="0">
            <a:spAutoFit/>
          </a:bodyPr>
          <a:lstStyle/>
          <a:p>
            <a:r>
              <a:rPr lang="en-US" b="1" dirty="0" smtClean="0">
                <a:latin typeface="IM FELL DW Pica Roman"/>
                <a:cs typeface="IM FELL DW Pica Roman"/>
              </a:rPr>
              <a:t>@</a:t>
            </a:r>
            <a:r>
              <a:rPr lang="en-US" b="1" dirty="0" err="1" smtClean="0">
                <a:latin typeface="IM FELL DW Pica Roman"/>
                <a:cs typeface="IM FELL DW Pica Roman"/>
              </a:rPr>
              <a:t>ebonsign</a:t>
            </a:r>
            <a:r>
              <a:rPr lang="en-US" b="1" dirty="0" smtClean="0">
                <a:latin typeface="IM FELL DW Pica Roman"/>
                <a:cs typeface="IM FELL DW Pica Roman"/>
              </a:rPr>
              <a:t>, @</a:t>
            </a:r>
            <a:r>
              <a:rPr lang="en-US" b="1" dirty="0" err="1" smtClean="0">
                <a:latin typeface="IM FELL DW Pica Roman"/>
                <a:cs typeface="IM FELL DW Pica Roman"/>
              </a:rPr>
              <a:t>shakmatt</a:t>
            </a:r>
            <a:r>
              <a:rPr lang="en-US" b="1" dirty="0" smtClean="0">
                <a:latin typeface="IM FELL DW Pica Roman"/>
                <a:cs typeface="IM FELL DW Pica Roman"/>
              </a:rPr>
              <a:t>, @</a:t>
            </a:r>
            <a:r>
              <a:rPr lang="en-US" b="1" dirty="0" err="1" smtClean="0">
                <a:latin typeface="IM FELL DW Pica Roman"/>
                <a:cs typeface="IM FELL DW Pica Roman"/>
              </a:rPr>
              <a:t>karikraus</a:t>
            </a:r>
            <a:r>
              <a:rPr lang="en-US" b="1" dirty="0" smtClean="0">
                <a:latin typeface="IM FELL DW Pica Roman"/>
                <a:cs typeface="IM FELL DW Pica Roman"/>
              </a:rPr>
              <a:t>, @</a:t>
            </a:r>
            <a:r>
              <a:rPr lang="en-US" b="1" dirty="0" err="1" smtClean="0">
                <a:latin typeface="IM FELL DW Pica Roman"/>
                <a:cs typeface="IM FELL DW Pica Roman"/>
              </a:rPr>
              <a:t>ahnjune</a:t>
            </a:r>
            <a:r>
              <a:rPr lang="en-US" b="1" dirty="0" smtClean="0">
                <a:latin typeface="IM FELL DW Pica Roman"/>
                <a:cs typeface="IM FELL DW Pica Roman"/>
              </a:rPr>
              <a:t>, @</a:t>
            </a:r>
            <a:r>
              <a:rPr lang="en-US" b="1" dirty="0" err="1" smtClean="0">
                <a:latin typeface="IM FELL DW Pica Roman"/>
                <a:cs typeface="IM FELL DW Pica Roman"/>
              </a:rPr>
              <a:t>Literature_Geek</a:t>
            </a:r>
            <a:r>
              <a:rPr lang="en-US" b="1" dirty="0" smtClean="0">
                <a:latin typeface="IM FELL DW Pica Roman"/>
                <a:cs typeface="IM FELL DW Pica Roman"/>
              </a:rPr>
              <a:t>, @</a:t>
            </a:r>
            <a:r>
              <a:rPr lang="en-US" b="1" dirty="0" err="1" smtClean="0">
                <a:latin typeface="IM FELL DW Pica Roman"/>
                <a:cs typeface="IM FELL DW Pica Roman"/>
              </a:rPr>
              <a:t>adruin</a:t>
            </a:r>
            <a:r>
              <a:rPr lang="en-US" b="1" dirty="0" smtClean="0">
                <a:latin typeface="IM FELL DW Pica Roman"/>
                <a:cs typeface="IM FELL DW Pica Roman"/>
              </a:rPr>
              <a:t>  </a:t>
            </a:r>
          </a:p>
        </p:txBody>
      </p:sp>
    </p:spTree>
  </p:cSld>
  <p:clrMapOvr>
    <a:masterClrMapping/>
  </p:clrMapOvr>
  <p:transition xmlns:p14="http://schemas.microsoft.com/office/powerpoint/2010/main" spd="med">
    <p:fade thruBlk="1"/>
  </p:transition>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JeniusWall.png"/>
          <p:cNvPicPr>
            <a:picLocks noChangeAspect="1"/>
          </p:cNvPicPr>
          <p:nvPr/>
        </p:nvPicPr>
        <p:blipFill>
          <a:blip r:embed="rId3"/>
          <a:stretch>
            <a:fillRect/>
          </a:stretch>
        </p:blipFill>
        <p:spPr>
          <a:xfrm>
            <a:off x="2815174" y="1856886"/>
            <a:ext cx="3201372" cy="822960"/>
          </a:xfrm>
          <a:prstGeom prst="rect">
            <a:avLst/>
          </a:prstGeom>
          <a:effectLst>
            <a:softEdge rad="63500"/>
          </a:effectLst>
        </p:spPr>
      </p:pic>
      <p:sp>
        <p:nvSpPr>
          <p:cNvPr id="7" name="Title 1"/>
          <p:cNvSpPr txBox="1">
            <a:spLocks/>
          </p:cNvSpPr>
          <p:nvPr/>
        </p:nvSpPr>
        <p:spPr>
          <a:xfrm>
            <a:off x="0" y="91440"/>
            <a:ext cx="9201574" cy="914400"/>
          </a:xfrm>
          <a:prstGeom prst="rect">
            <a:avLst/>
          </a:prstGeom>
          <a:noFill/>
          <a:effectLst/>
        </p:spPr>
        <p:txBody>
          <a:bodyPr vert="horz" lIns="91440" tIns="45720" rIns="91440" bIns="45720" rtlCol="0" anchor="t">
            <a:noAutofit/>
          </a:bodyPr>
          <a:lstStyle/>
          <a:p>
            <a:pPr marL="0" marR="0" lvl="0" indent="0" defTabSz="914400" rtl="0" eaLnBrk="1" fontAlgn="auto" latinLnBrk="0" hangingPunct="1">
              <a:lnSpc>
                <a:spcPct val="100000"/>
              </a:lnSpc>
              <a:spcBef>
                <a:spcPct val="0"/>
              </a:spcBef>
              <a:spcAft>
                <a:spcPts val="0"/>
              </a:spcAft>
              <a:buClrTx/>
              <a:buSzTx/>
              <a:buFontTx/>
              <a:buNone/>
              <a:tabLst/>
              <a:defRPr/>
            </a:pPr>
            <a:r>
              <a:rPr lang="en-US" sz="5400" b="1" dirty="0" smtClean="0">
                <a:latin typeface="IM FELL DW Pica Roman"/>
                <a:ea typeface="Ginga&gt;" pitchFamily="2" charset="-128"/>
                <a:cs typeface="IM FELL DW Pica Roman"/>
              </a:rPr>
              <a:t>Player Participation</a:t>
            </a:r>
          </a:p>
        </p:txBody>
      </p:sp>
      <p:grpSp>
        <p:nvGrpSpPr>
          <p:cNvPr id="20" name="Group 19"/>
          <p:cNvGrpSpPr/>
          <p:nvPr/>
        </p:nvGrpSpPr>
        <p:grpSpPr>
          <a:xfrm>
            <a:off x="6426205" y="1856886"/>
            <a:ext cx="2286000" cy="822960"/>
            <a:chOff x="127005" y="1527812"/>
            <a:chExt cx="2286000" cy="822960"/>
          </a:xfrm>
        </p:grpSpPr>
        <p:sp>
          <p:nvSpPr>
            <p:cNvPr id="8" name="Rectangle 7"/>
            <p:cNvSpPr/>
            <p:nvPr/>
          </p:nvSpPr>
          <p:spPr>
            <a:xfrm>
              <a:off x="127005" y="1527812"/>
              <a:ext cx="2286000" cy="822960"/>
            </a:xfrm>
            <a:prstGeom prst="rect">
              <a:avLst/>
            </a:prstGeom>
            <a:solidFill>
              <a:srgbClr val="B7A98F"/>
            </a:solidFill>
            <a:ln>
              <a:noFill/>
            </a:ln>
            <a:effectLst>
              <a:softEdge rad="63500"/>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b="1" spc="-300" dirty="0" smtClean="0">
                  <a:solidFill>
                    <a:srgbClr val="382F22"/>
                  </a:solidFill>
                  <a:latin typeface="Arial Narrow"/>
                  <a:cs typeface="Arial Narrow"/>
                </a:rPr>
                <a:t>Blogs</a:t>
              </a:r>
              <a:endParaRPr lang="en-US" sz="2800" b="1" spc="-300" dirty="0">
                <a:solidFill>
                  <a:srgbClr val="382F22"/>
                </a:solidFill>
                <a:latin typeface="Arial Narrow"/>
                <a:cs typeface="Arial Narrow"/>
              </a:endParaRPr>
            </a:p>
          </p:txBody>
        </p:sp>
        <p:cxnSp>
          <p:nvCxnSpPr>
            <p:cNvPr id="12" name="Straight Connector 11"/>
            <p:cNvCxnSpPr/>
            <p:nvPr/>
          </p:nvCxnSpPr>
          <p:spPr>
            <a:xfrm>
              <a:off x="186274" y="2175934"/>
              <a:ext cx="2148840" cy="8467"/>
            </a:xfrm>
            <a:prstGeom prst="line">
              <a:avLst/>
            </a:prstGeom>
            <a:ln w="38100">
              <a:solidFill>
                <a:srgbClr val="6F3E24"/>
              </a:solidFill>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a:off x="186274" y="1684867"/>
              <a:ext cx="2148840" cy="8467"/>
            </a:xfrm>
            <a:prstGeom prst="line">
              <a:avLst/>
            </a:prstGeom>
            <a:ln w="38100">
              <a:solidFill>
                <a:srgbClr val="6F3E24"/>
              </a:solidFill>
            </a:ln>
            <a:effectLst/>
          </p:spPr>
          <p:style>
            <a:lnRef idx="2">
              <a:schemeClr val="accent1"/>
            </a:lnRef>
            <a:fillRef idx="0">
              <a:schemeClr val="accent1"/>
            </a:fillRef>
            <a:effectRef idx="1">
              <a:schemeClr val="accent1"/>
            </a:effectRef>
            <a:fontRef idx="minor">
              <a:schemeClr val="tx1"/>
            </a:fontRef>
          </p:style>
        </p:cxnSp>
      </p:grpSp>
      <p:sp>
        <p:nvSpPr>
          <p:cNvPr id="23" name="TextBox 22"/>
          <p:cNvSpPr txBox="1">
            <a:spLocks/>
          </p:cNvSpPr>
          <p:nvPr/>
        </p:nvSpPr>
        <p:spPr>
          <a:xfrm>
            <a:off x="6426205" y="2794987"/>
            <a:ext cx="2286000" cy="1815882"/>
          </a:xfrm>
          <a:prstGeom prst="rect">
            <a:avLst/>
          </a:prstGeom>
          <a:solidFill>
            <a:schemeClr val="bg1"/>
          </a:solidFill>
          <a:ln>
            <a:solidFill>
              <a:schemeClr val="accent6">
                <a:lumMod val="50000"/>
              </a:schemeClr>
            </a:solidFill>
          </a:ln>
          <a:effectLst>
            <a:outerShdw blurRad="50800" dist="38100" dir="2700000" algn="tl" rotWithShape="0">
              <a:schemeClr val="accent6">
                <a:lumMod val="50000"/>
                <a:alpha val="43000"/>
              </a:schemeClr>
            </a:outerShdw>
          </a:effectLst>
        </p:spPr>
        <p:txBody>
          <a:bodyPr wrap="square" rtlCol="0">
            <a:spAutoFit/>
          </a:bodyPr>
          <a:lstStyle/>
          <a:p>
            <a:r>
              <a:rPr lang="en-US" sz="1600" b="1" dirty="0" smtClean="0">
                <a:solidFill>
                  <a:schemeClr val="accent6">
                    <a:lumMod val="50000"/>
                  </a:schemeClr>
                </a:solidFill>
              </a:rPr>
              <a:t>Anton’s Blog (Day 4)</a:t>
            </a:r>
          </a:p>
          <a:p>
            <a:r>
              <a:rPr lang="en-US" sz="1600" dirty="0" smtClean="0"/>
              <a:t> </a:t>
            </a:r>
            <a:r>
              <a:rPr lang="en-US" sz="1600" dirty="0" err="1" smtClean="0"/>
              <a:t>Wheww</a:t>
            </a:r>
            <a:r>
              <a:rPr lang="en-US" sz="1600" dirty="0" smtClean="0"/>
              <a:t>!!! Just finished two of the missions of cryptographer. </a:t>
            </a:r>
          </a:p>
          <a:p>
            <a:r>
              <a:rPr lang="en-US" sz="1600" dirty="0" smtClean="0"/>
              <a:t>Very happy </a:t>
            </a:r>
          </a:p>
          <a:p>
            <a:r>
              <a:rPr lang="en-US" sz="1600" dirty="0" smtClean="0"/>
              <a:t>{</a:t>
            </a:r>
            <a:r>
              <a:rPr lang="en-US" sz="1600" dirty="0" err="1" smtClean="0"/>
              <a:t>kinda</a:t>
            </a:r>
            <a:r>
              <a:rPr lang="en-US" sz="1600" dirty="0" smtClean="0"/>
              <a:t> getting into this game}.</a:t>
            </a:r>
          </a:p>
        </p:txBody>
      </p:sp>
      <p:grpSp>
        <p:nvGrpSpPr>
          <p:cNvPr id="25" name="Group 24"/>
          <p:cNvGrpSpPr/>
          <p:nvPr/>
        </p:nvGrpSpPr>
        <p:grpSpPr>
          <a:xfrm>
            <a:off x="177805" y="1856886"/>
            <a:ext cx="2286000" cy="822960"/>
            <a:chOff x="127005" y="1527812"/>
            <a:chExt cx="2286000" cy="822960"/>
          </a:xfrm>
        </p:grpSpPr>
        <p:sp>
          <p:nvSpPr>
            <p:cNvPr id="26" name="Rectangle 25"/>
            <p:cNvSpPr/>
            <p:nvPr/>
          </p:nvSpPr>
          <p:spPr>
            <a:xfrm>
              <a:off x="127005" y="1527812"/>
              <a:ext cx="2286000" cy="822960"/>
            </a:xfrm>
            <a:prstGeom prst="rect">
              <a:avLst/>
            </a:prstGeom>
            <a:solidFill>
              <a:srgbClr val="B7A98F"/>
            </a:solidFill>
            <a:ln>
              <a:noFill/>
            </a:ln>
            <a:effectLst>
              <a:softEdge rad="63500"/>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b="1" spc="-300" dirty="0" smtClean="0">
                  <a:solidFill>
                    <a:srgbClr val="382F22"/>
                  </a:solidFill>
                  <a:latin typeface="Arial Narrow"/>
                  <a:cs typeface="Arial Narrow"/>
                </a:rPr>
                <a:t>Survey</a:t>
              </a:r>
              <a:endParaRPr lang="en-US" sz="2800" b="1" spc="-300" dirty="0">
                <a:solidFill>
                  <a:srgbClr val="382F22"/>
                </a:solidFill>
                <a:latin typeface="Arial Narrow"/>
                <a:cs typeface="Arial Narrow"/>
              </a:endParaRPr>
            </a:p>
          </p:txBody>
        </p:sp>
        <p:cxnSp>
          <p:nvCxnSpPr>
            <p:cNvPr id="27" name="Straight Connector 26"/>
            <p:cNvCxnSpPr/>
            <p:nvPr/>
          </p:nvCxnSpPr>
          <p:spPr>
            <a:xfrm>
              <a:off x="186274" y="2175934"/>
              <a:ext cx="2148840" cy="8467"/>
            </a:xfrm>
            <a:prstGeom prst="line">
              <a:avLst/>
            </a:prstGeom>
            <a:ln w="38100">
              <a:solidFill>
                <a:srgbClr val="6F3E24"/>
              </a:solidFill>
            </a:ln>
            <a:effectLst/>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a:off x="186274" y="1684867"/>
              <a:ext cx="2148840" cy="8467"/>
            </a:xfrm>
            <a:prstGeom prst="line">
              <a:avLst/>
            </a:prstGeom>
            <a:ln w="38100">
              <a:solidFill>
                <a:srgbClr val="6F3E24"/>
              </a:solidFill>
            </a:ln>
            <a:effectLst/>
          </p:spPr>
          <p:style>
            <a:lnRef idx="2">
              <a:schemeClr val="accent1"/>
            </a:lnRef>
            <a:fillRef idx="0">
              <a:schemeClr val="accent1"/>
            </a:fillRef>
            <a:effectRef idx="1">
              <a:schemeClr val="accent1"/>
            </a:effectRef>
            <a:fontRef idx="minor">
              <a:schemeClr val="tx1"/>
            </a:fontRef>
          </p:style>
        </p:cxnSp>
      </p:grpSp>
      <p:sp>
        <p:nvSpPr>
          <p:cNvPr id="29" name="TextBox 28"/>
          <p:cNvSpPr txBox="1">
            <a:spLocks/>
          </p:cNvSpPr>
          <p:nvPr/>
        </p:nvSpPr>
        <p:spPr>
          <a:xfrm>
            <a:off x="237074" y="4804057"/>
            <a:ext cx="2286000" cy="1077218"/>
          </a:xfrm>
          <a:prstGeom prst="rect">
            <a:avLst/>
          </a:prstGeom>
          <a:solidFill>
            <a:schemeClr val="bg1"/>
          </a:solidFill>
          <a:ln>
            <a:solidFill>
              <a:schemeClr val="accent6">
                <a:lumMod val="50000"/>
              </a:schemeClr>
            </a:solidFill>
          </a:ln>
          <a:effectLst>
            <a:outerShdw blurRad="50800" dist="38100" dir="2700000" algn="tl" rotWithShape="0">
              <a:schemeClr val="accent6">
                <a:lumMod val="50000"/>
                <a:alpha val="43000"/>
              </a:schemeClr>
            </a:outerShdw>
          </a:effectLst>
        </p:spPr>
        <p:txBody>
          <a:bodyPr wrap="square" rtlCol="0">
            <a:spAutoFit/>
          </a:bodyPr>
          <a:lstStyle/>
          <a:p>
            <a:r>
              <a:rPr lang="en-US" sz="1600" dirty="0" smtClean="0">
                <a:solidFill>
                  <a:schemeClr val="bg2">
                    <a:lumMod val="10000"/>
                  </a:schemeClr>
                </a:solidFill>
              </a:rPr>
              <a:t>Individual Missions:</a:t>
            </a:r>
          </a:p>
          <a:p>
            <a:r>
              <a:rPr lang="en-US" sz="1600" dirty="0" smtClean="0">
                <a:solidFill>
                  <a:schemeClr val="bg2">
                    <a:lumMod val="10000"/>
                  </a:schemeClr>
                </a:solidFill>
              </a:rPr>
              <a:t>  - Most Fun</a:t>
            </a:r>
          </a:p>
          <a:p>
            <a:r>
              <a:rPr lang="en-US" sz="1600" dirty="0" smtClean="0">
                <a:solidFill>
                  <a:schemeClr val="bg2">
                    <a:lumMod val="10000"/>
                  </a:schemeClr>
                </a:solidFill>
              </a:rPr>
              <a:t>  - Challenging</a:t>
            </a:r>
          </a:p>
          <a:p>
            <a:r>
              <a:rPr lang="en-US" sz="1600" dirty="0" smtClean="0">
                <a:solidFill>
                  <a:schemeClr val="bg2">
                    <a:lumMod val="10000"/>
                  </a:schemeClr>
                </a:solidFill>
              </a:rPr>
              <a:t>  - Surprising</a:t>
            </a:r>
          </a:p>
        </p:txBody>
      </p:sp>
      <p:grpSp>
        <p:nvGrpSpPr>
          <p:cNvPr id="34" name="Group 33"/>
          <p:cNvGrpSpPr/>
          <p:nvPr/>
        </p:nvGrpSpPr>
        <p:grpSpPr>
          <a:xfrm>
            <a:off x="419100" y="2807687"/>
            <a:ext cx="1737360" cy="1737360"/>
            <a:chOff x="419100" y="4236402"/>
            <a:chExt cx="1737360" cy="1737360"/>
          </a:xfrm>
        </p:grpSpPr>
        <p:sp>
          <p:nvSpPr>
            <p:cNvPr id="22" name="Oval 21"/>
            <p:cNvSpPr>
              <a:spLocks noChangeAspect="1"/>
            </p:cNvSpPr>
            <p:nvPr/>
          </p:nvSpPr>
          <p:spPr>
            <a:xfrm>
              <a:off x="419100" y="4236402"/>
              <a:ext cx="1737360" cy="1737360"/>
            </a:xfrm>
            <a:prstGeom prst="ellipse">
              <a:avLst/>
            </a:prstGeom>
            <a:solidFill>
              <a:srgbClr val="B7A98F">
                <a:alpha val="90000"/>
              </a:srgbClr>
            </a:solidFill>
            <a:ln>
              <a:solidFill>
                <a:srgbClr val="800000"/>
              </a:solidFill>
            </a:ln>
            <a:effectLst>
              <a:outerShdw blurRad="63500" dist="50800" dir="5400000" rotWithShape="0">
                <a:srgbClr val="000000">
                  <a:alpha val="45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Pie 30"/>
            <p:cNvSpPr>
              <a:spLocks noChangeAspect="1"/>
            </p:cNvSpPr>
            <p:nvPr/>
          </p:nvSpPr>
          <p:spPr>
            <a:xfrm>
              <a:off x="419100" y="4236402"/>
              <a:ext cx="1728216" cy="1728216"/>
            </a:xfrm>
            <a:prstGeom prst="pie">
              <a:avLst>
                <a:gd name="adj1" fmla="val 5163717"/>
                <a:gd name="adj2" fmla="val 16200000"/>
              </a:avLst>
            </a:prstGeom>
            <a:solidFill>
              <a:schemeClr val="accent6">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b="1" dirty="0" smtClean="0">
                  <a:solidFill>
                    <a:schemeClr val="tx1"/>
                  </a:solidFill>
                  <a:latin typeface="Arial"/>
                  <a:cs typeface="Arial"/>
                </a:rPr>
                <a:t>~50% Students</a:t>
              </a:r>
              <a:endParaRPr lang="en-US" sz="1600" b="1" dirty="0">
                <a:solidFill>
                  <a:schemeClr val="tx1"/>
                </a:solidFill>
                <a:latin typeface="Arial"/>
                <a:cs typeface="Arial"/>
              </a:endParaRPr>
            </a:p>
          </p:txBody>
        </p:sp>
      </p:grpSp>
      <p:grpSp>
        <p:nvGrpSpPr>
          <p:cNvPr id="30" name="Group 29"/>
          <p:cNvGrpSpPr/>
          <p:nvPr/>
        </p:nvGrpSpPr>
        <p:grpSpPr>
          <a:xfrm>
            <a:off x="2815174" y="2807687"/>
            <a:ext cx="3201372" cy="3843029"/>
            <a:chOff x="2815174" y="2807687"/>
            <a:chExt cx="3201372" cy="3843029"/>
          </a:xfrm>
        </p:grpSpPr>
        <p:sp>
          <p:nvSpPr>
            <p:cNvPr id="16" name="TextBox 15"/>
            <p:cNvSpPr txBox="1">
              <a:spLocks noChangeAspect="1"/>
            </p:cNvSpPr>
            <p:nvPr/>
          </p:nvSpPr>
          <p:spPr>
            <a:xfrm>
              <a:off x="2815174" y="3327474"/>
              <a:ext cx="3201372" cy="769441"/>
            </a:xfrm>
            <a:prstGeom prst="rect">
              <a:avLst/>
            </a:prstGeom>
            <a:solidFill>
              <a:schemeClr val="bg1"/>
            </a:solidFill>
            <a:ln>
              <a:solidFill>
                <a:schemeClr val="accent6">
                  <a:lumMod val="50000"/>
                </a:schemeClr>
              </a:solidFill>
            </a:ln>
          </p:spPr>
          <p:txBody>
            <a:bodyPr wrap="square" rtlCol="0">
              <a:spAutoFit/>
            </a:bodyPr>
            <a:lstStyle/>
            <a:p>
              <a:r>
                <a:rPr lang="en-US" sz="1600" b="1" dirty="0" smtClean="0">
                  <a:solidFill>
                    <a:schemeClr val="accent6">
                      <a:lumMod val="50000"/>
                    </a:schemeClr>
                  </a:solidFill>
                </a:rPr>
                <a:t>Ben05</a:t>
              </a:r>
              <a:r>
                <a:rPr lang="en-US" sz="1600" dirty="0" smtClean="0"/>
                <a:t> just </a:t>
              </a:r>
              <a:r>
                <a:rPr lang="en-US" sz="1600" dirty="0" err="1" smtClean="0"/>
                <a:t>gd</a:t>
              </a:r>
              <a:r>
                <a:rPr lang="en-US" sz="1600" dirty="0" smtClean="0"/>
                <a:t> with mission 1. </a:t>
              </a:r>
            </a:p>
            <a:p>
              <a:r>
                <a:rPr lang="en-US" sz="1600" dirty="0" smtClean="0"/>
                <a:t>man </a:t>
              </a:r>
              <a:r>
                <a:rPr lang="en-US" sz="1600" dirty="0" err="1" smtClean="0"/>
                <a:t>thats</a:t>
              </a:r>
              <a:r>
                <a:rPr lang="en-US" sz="1600" dirty="0" smtClean="0"/>
                <a:t> hard. </a:t>
              </a:r>
              <a:r>
                <a:rPr lang="en-US" sz="1600" dirty="0" err="1" smtClean="0"/>
                <a:t>i</a:t>
              </a:r>
              <a:r>
                <a:rPr lang="en-US" sz="1600" dirty="0" smtClean="0"/>
                <a:t> felt like a fail</a:t>
              </a:r>
            </a:p>
            <a:p>
              <a:r>
                <a:rPr lang="en-US" sz="1200" dirty="0" smtClean="0">
                  <a:solidFill>
                    <a:schemeClr val="accent6">
                      <a:lumMod val="50000"/>
                    </a:schemeClr>
                  </a:solidFill>
                </a:rPr>
                <a:t>Edit    Delete    View conversation</a:t>
              </a:r>
              <a:endParaRPr lang="en-US" sz="1200" dirty="0">
                <a:solidFill>
                  <a:schemeClr val="accent6">
                    <a:lumMod val="50000"/>
                  </a:schemeClr>
                </a:solidFill>
              </a:endParaRPr>
            </a:p>
          </p:txBody>
        </p:sp>
        <p:sp>
          <p:nvSpPr>
            <p:cNvPr id="17" name="TextBox 16"/>
            <p:cNvSpPr txBox="1">
              <a:spLocks noChangeAspect="1"/>
            </p:cNvSpPr>
            <p:nvPr/>
          </p:nvSpPr>
          <p:spPr>
            <a:xfrm>
              <a:off x="2815174" y="2807687"/>
              <a:ext cx="3201372" cy="523220"/>
            </a:xfrm>
            <a:prstGeom prst="rect">
              <a:avLst/>
            </a:prstGeom>
            <a:solidFill>
              <a:schemeClr val="bg1">
                <a:lumMod val="85000"/>
              </a:schemeClr>
            </a:solidFill>
            <a:ln>
              <a:solidFill>
                <a:schemeClr val="accent6">
                  <a:lumMod val="50000"/>
                </a:schemeClr>
              </a:solidFill>
            </a:ln>
          </p:spPr>
          <p:txBody>
            <a:bodyPr wrap="square" rtlCol="0">
              <a:spAutoFit/>
            </a:bodyPr>
            <a:lstStyle/>
            <a:p>
              <a:r>
                <a:rPr lang="en-US" sz="1600" b="1" dirty="0" err="1" smtClean="0">
                  <a:solidFill>
                    <a:schemeClr val="accent6">
                      <a:lumMod val="50000"/>
                    </a:schemeClr>
                  </a:solidFill>
                </a:rPr>
                <a:t>TimV</a:t>
              </a:r>
              <a:r>
                <a:rPr lang="en-US" sz="1600" b="1" dirty="0" smtClean="0">
                  <a:solidFill>
                    <a:schemeClr val="accent6">
                      <a:lumMod val="50000"/>
                    </a:schemeClr>
                  </a:solidFill>
                </a:rPr>
                <a:t>.</a:t>
              </a:r>
              <a:r>
                <a:rPr lang="en-US" sz="1600" dirty="0" smtClean="0"/>
                <a:t> I Got A BADGE! ( :</a:t>
              </a:r>
            </a:p>
            <a:p>
              <a:r>
                <a:rPr lang="en-US" sz="1200" dirty="0" smtClean="0">
                  <a:solidFill>
                    <a:schemeClr val="accent6">
                      <a:lumMod val="50000"/>
                    </a:schemeClr>
                  </a:solidFill>
                </a:rPr>
                <a:t>Edit    Delete    View conversation</a:t>
              </a:r>
              <a:endParaRPr lang="en-US" sz="1200" dirty="0">
                <a:solidFill>
                  <a:schemeClr val="accent6">
                    <a:lumMod val="50000"/>
                  </a:schemeClr>
                </a:solidFill>
              </a:endParaRPr>
            </a:p>
          </p:txBody>
        </p:sp>
        <p:sp>
          <p:nvSpPr>
            <p:cNvPr id="18" name="TextBox 17"/>
            <p:cNvSpPr txBox="1">
              <a:spLocks/>
            </p:cNvSpPr>
            <p:nvPr/>
          </p:nvSpPr>
          <p:spPr>
            <a:xfrm>
              <a:off x="2816146" y="4098116"/>
              <a:ext cx="3200400" cy="1015663"/>
            </a:xfrm>
            <a:prstGeom prst="rect">
              <a:avLst/>
            </a:prstGeom>
            <a:solidFill>
              <a:schemeClr val="bg1">
                <a:lumMod val="85000"/>
              </a:schemeClr>
            </a:solidFill>
            <a:ln>
              <a:solidFill>
                <a:schemeClr val="accent6">
                  <a:lumMod val="50000"/>
                </a:schemeClr>
              </a:solidFill>
            </a:ln>
          </p:spPr>
          <p:txBody>
            <a:bodyPr wrap="square" rtlCol="0">
              <a:spAutoFit/>
            </a:bodyPr>
            <a:lstStyle/>
            <a:p>
              <a:r>
                <a:rPr lang="en-US" sz="1600" b="1" dirty="0" smtClean="0">
                  <a:solidFill>
                    <a:schemeClr val="accent6">
                      <a:lumMod val="50000"/>
                    </a:schemeClr>
                  </a:solidFill>
                </a:rPr>
                <a:t>Ben05</a:t>
              </a:r>
              <a:r>
                <a:rPr lang="en-US" sz="1600" dirty="0" smtClean="0"/>
                <a:t> but feel like a boy scout when </a:t>
              </a:r>
              <a:r>
                <a:rPr lang="en-US" sz="1600" dirty="0" err="1" smtClean="0"/>
                <a:t>i</a:t>
              </a:r>
              <a:r>
                <a:rPr lang="en-US" sz="1600" dirty="0" smtClean="0"/>
                <a:t> get a badge. so proud of myself.</a:t>
              </a:r>
            </a:p>
            <a:p>
              <a:r>
                <a:rPr lang="en-US" sz="1200" dirty="0" smtClean="0">
                  <a:solidFill>
                    <a:schemeClr val="accent6">
                      <a:lumMod val="50000"/>
                    </a:schemeClr>
                  </a:solidFill>
                </a:rPr>
                <a:t>Edit	Delete	View conversation</a:t>
              </a:r>
              <a:endParaRPr lang="en-US" sz="1200" dirty="0">
                <a:solidFill>
                  <a:schemeClr val="accent6">
                    <a:lumMod val="50000"/>
                  </a:schemeClr>
                </a:solidFill>
              </a:endParaRPr>
            </a:p>
          </p:txBody>
        </p:sp>
        <p:sp>
          <p:nvSpPr>
            <p:cNvPr id="19" name="TextBox 18"/>
            <p:cNvSpPr txBox="1">
              <a:spLocks noChangeAspect="1"/>
            </p:cNvSpPr>
            <p:nvPr/>
          </p:nvSpPr>
          <p:spPr>
            <a:xfrm>
              <a:off x="2816146" y="5111834"/>
              <a:ext cx="3200400" cy="769441"/>
            </a:xfrm>
            <a:prstGeom prst="rect">
              <a:avLst/>
            </a:prstGeom>
            <a:solidFill>
              <a:schemeClr val="bg1"/>
            </a:solidFill>
            <a:ln>
              <a:solidFill>
                <a:schemeClr val="accent6">
                  <a:lumMod val="50000"/>
                </a:schemeClr>
              </a:solidFill>
            </a:ln>
          </p:spPr>
          <p:txBody>
            <a:bodyPr wrap="square" rtlCol="0">
              <a:spAutoFit/>
            </a:bodyPr>
            <a:lstStyle/>
            <a:p>
              <a:r>
                <a:rPr lang="en-US" sz="1600" b="1" dirty="0" smtClean="0">
                  <a:solidFill>
                    <a:schemeClr val="accent6">
                      <a:lumMod val="50000"/>
                    </a:schemeClr>
                  </a:solidFill>
                </a:rPr>
                <a:t>Tina05</a:t>
              </a:r>
              <a:r>
                <a:rPr lang="en-US" sz="1600" b="1" dirty="0" smtClean="0"/>
                <a:t> &gt;&gt; </a:t>
              </a:r>
              <a:r>
                <a:rPr lang="en-US" sz="1600" b="1" dirty="0" smtClean="0">
                  <a:solidFill>
                    <a:schemeClr val="accent6">
                      <a:lumMod val="50000"/>
                    </a:schemeClr>
                  </a:solidFill>
                </a:rPr>
                <a:t>April G.</a:t>
              </a:r>
              <a:r>
                <a:rPr lang="en-US" sz="1600" dirty="0" smtClean="0"/>
                <a:t> HEY APRIL :) </a:t>
              </a:r>
            </a:p>
            <a:p>
              <a:r>
                <a:rPr lang="en-US" sz="1600" dirty="0" smtClean="0"/>
                <a:t>I finished my second mission ;) </a:t>
              </a:r>
            </a:p>
            <a:p>
              <a:r>
                <a:rPr lang="en-US" sz="1200" dirty="0" smtClean="0">
                  <a:solidFill>
                    <a:schemeClr val="accent6">
                      <a:lumMod val="50000"/>
                    </a:schemeClr>
                  </a:solidFill>
                </a:rPr>
                <a:t>Edit    Delete    View conversation</a:t>
              </a:r>
              <a:endParaRPr lang="en-US" sz="1200" dirty="0">
                <a:solidFill>
                  <a:schemeClr val="accent6">
                    <a:lumMod val="50000"/>
                  </a:schemeClr>
                </a:solidFill>
              </a:endParaRPr>
            </a:p>
          </p:txBody>
        </p:sp>
        <p:sp>
          <p:nvSpPr>
            <p:cNvPr id="24" name="TextBox 23"/>
            <p:cNvSpPr txBox="1">
              <a:spLocks noChangeAspect="1"/>
            </p:cNvSpPr>
            <p:nvPr/>
          </p:nvSpPr>
          <p:spPr>
            <a:xfrm>
              <a:off x="2816146" y="5881275"/>
              <a:ext cx="3200400" cy="769441"/>
            </a:xfrm>
            <a:prstGeom prst="rect">
              <a:avLst/>
            </a:prstGeom>
            <a:solidFill>
              <a:schemeClr val="bg1">
                <a:lumMod val="85000"/>
              </a:schemeClr>
            </a:solidFill>
            <a:ln w="12700">
              <a:solidFill>
                <a:schemeClr val="accent6">
                  <a:lumMod val="50000"/>
                </a:schemeClr>
              </a:solidFill>
            </a:ln>
            <a:effectLst>
              <a:outerShdw blurRad="50800" dist="38100" dir="2700000" algn="tl" rotWithShape="0">
                <a:srgbClr val="800000">
                  <a:alpha val="43000"/>
                </a:srgbClr>
              </a:outerShdw>
            </a:effectLst>
          </p:spPr>
          <p:txBody>
            <a:bodyPr wrap="square" rtlCol="0">
              <a:spAutoFit/>
            </a:bodyPr>
            <a:lstStyle/>
            <a:p>
              <a:r>
                <a:rPr lang="en-US" sz="1600" b="1" dirty="0" smtClean="0">
                  <a:solidFill>
                    <a:schemeClr val="accent6">
                      <a:lumMod val="50000"/>
                    </a:schemeClr>
                  </a:solidFill>
                </a:rPr>
                <a:t>Austin </a:t>
              </a:r>
              <a:r>
                <a:rPr lang="en-US" sz="1600" b="1" dirty="0" smtClean="0"/>
                <a:t>&gt;&gt;</a:t>
              </a:r>
              <a:r>
                <a:rPr lang="en-US" sz="1600" b="1" dirty="0" smtClean="0">
                  <a:solidFill>
                    <a:schemeClr val="accent6">
                      <a:lumMod val="50000"/>
                    </a:schemeClr>
                  </a:solidFill>
                </a:rPr>
                <a:t> April G.</a:t>
              </a:r>
              <a:r>
                <a:rPr lang="en-US" sz="1600" dirty="0" smtClean="0"/>
                <a:t> Yeah. I have been blazing thru my inventor training. :-)</a:t>
              </a:r>
            </a:p>
            <a:p>
              <a:r>
                <a:rPr lang="en-US" sz="1200" dirty="0" smtClean="0">
                  <a:solidFill>
                    <a:schemeClr val="accent6">
                      <a:lumMod val="50000"/>
                    </a:schemeClr>
                  </a:solidFill>
                </a:rPr>
                <a:t>Edit    Delete     View conversation</a:t>
              </a:r>
              <a:endParaRPr lang="en-US" sz="1200" dirty="0">
                <a:solidFill>
                  <a:schemeClr val="accent6">
                    <a:lumMod val="50000"/>
                  </a:schemeClr>
                </a:solidFill>
              </a:endParaRPr>
            </a:p>
          </p:txBody>
        </p:sp>
      </p:grpSp>
    </p:spTree>
  </p:cSld>
  <p:clrMapOvr>
    <a:masterClrMapping/>
  </p:clrMapOvr>
  <p:transition xmlns:p14="http://schemas.microsoft.com/office/powerpoint/2010/main" spd="med">
    <p:fade thruBlk="1"/>
  </p:transition>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JeniusWall.png"/>
          <p:cNvPicPr>
            <a:picLocks noChangeAspect="1"/>
          </p:cNvPicPr>
          <p:nvPr/>
        </p:nvPicPr>
        <p:blipFill>
          <a:blip r:embed="rId3"/>
          <a:stretch>
            <a:fillRect/>
          </a:stretch>
        </p:blipFill>
        <p:spPr>
          <a:xfrm>
            <a:off x="2815174" y="1856232"/>
            <a:ext cx="3201372" cy="822960"/>
          </a:xfrm>
          <a:prstGeom prst="rect">
            <a:avLst/>
          </a:prstGeom>
          <a:effectLst>
            <a:softEdge rad="63500"/>
          </a:effectLst>
        </p:spPr>
      </p:pic>
      <p:sp>
        <p:nvSpPr>
          <p:cNvPr id="7" name="Title 1"/>
          <p:cNvSpPr txBox="1">
            <a:spLocks/>
          </p:cNvSpPr>
          <p:nvPr/>
        </p:nvSpPr>
        <p:spPr>
          <a:xfrm>
            <a:off x="0" y="91440"/>
            <a:ext cx="9201574" cy="914400"/>
          </a:xfrm>
          <a:prstGeom prst="rect">
            <a:avLst/>
          </a:prstGeom>
          <a:noFill/>
          <a:effectLst/>
        </p:spPr>
        <p:txBody>
          <a:bodyPr vert="horz" lIns="91440" tIns="45720" rIns="91440" bIns="45720" rtlCol="0" anchor="t">
            <a:noAutofit/>
          </a:bodyPr>
          <a:lstStyle/>
          <a:p>
            <a:pPr marL="0" marR="0" lvl="0" indent="0" defTabSz="914400" rtl="0" eaLnBrk="1" fontAlgn="auto" latinLnBrk="0" hangingPunct="1">
              <a:lnSpc>
                <a:spcPct val="100000"/>
              </a:lnSpc>
              <a:spcBef>
                <a:spcPct val="0"/>
              </a:spcBef>
              <a:spcAft>
                <a:spcPts val="0"/>
              </a:spcAft>
              <a:buClrTx/>
              <a:buSzTx/>
              <a:buFontTx/>
              <a:buNone/>
              <a:tabLst/>
              <a:defRPr/>
            </a:pPr>
            <a:r>
              <a:rPr lang="en-US" sz="5400" b="1" dirty="0" smtClean="0">
                <a:latin typeface="IM FELL DW Pica Roman"/>
                <a:ea typeface="Ginga&gt;" pitchFamily="2" charset="-128"/>
                <a:cs typeface="IM FELL DW Pica Roman"/>
              </a:rPr>
              <a:t>Player Participation</a:t>
            </a:r>
          </a:p>
        </p:txBody>
      </p:sp>
      <p:grpSp>
        <p:nvGrpSpPr>
          <p:cNvPr id="2" name="Group 19"/>
          <p:cNvGrpSpPr/>
          <p:nvPr/>
        </p:nvGrpSpPr>
        <p:grpSpPr>
          <a:xfrm>
            <a:off x="6426205" y="1856232"/>
            <a:ext cx="2286000" cy="822960"/>
            <a:chOff x="127005" y="1527812"/>
            <a:chExt cx="2286000" cy="822960"/>
          </a:xfrm>
        </p:grpSpPr>
        <p:sp>
          <p:nvSpPr>
            <p:cNvPr id="8" name="Rectangle 7"/>
            <p:cNvSpPr/>
            <p:nvPr/>
          </p:nvSpPr>
          <p:spPr>
            <a:xfrm>
              <a:off x="127005" y="1527812"/>
              <a:ext cx="2286000" cy="822960"/>
            </a:xfrm>
            <a:prstGeom prst="rect">
              <a:avLst/>
            </a:prstGeom>
            <a:solidFill>
              <a:srgbClr val="B7A98F"/>
            </a:solidFill>
            <a:ln>
              <a:noFill/>
            </a:ln>
            <a:effectLst>
              <a:softEdge rad="63500"/>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b="1" spc="-300" dirty="0" smtClean="0">
                  <a:solidFill>
                    <a:srgbClr val="382F22"/>
                  </a:solidFill>
                  <a:latin typeface="Arial Narrow"/>
                  <a:cs typeface="Arial Narrow"/>
                </a:rPr>
                <a:t>Blogs</a:t>
              </a:r>
              <a:endParaRPr lang="en-US" sz="2800" b="1" spc="-300" dirty="0">
                <a:solidFill>
                  <a:srgbClr val="382F22"/>
                </a:solidFill>
                <a:latin typeface="Arial Narrow"/>
                <a:cs typeface="Arial Narrow"/>
              </a:endParaRPr>
            </a:p>
          </p:txBody>
        </p:sp>
        <p:cxnSp>
          <p:nvCxnSpPr>
            <p:cNvPr id="12" name="Straight Connector 11"/>
            <p:cNvCxnSpPr/>
            <p:nvPr/>
          </p:nvCxnSpPr>
          <p:spPr>
            <a:xfrm>
              <a:off x="186274" y="2175934"/>
              <a:ext cx="2148840" cy="8467"/>
            </a:xfrm>
            <a:prstGeom prst="line">
              <a:avLst/>
            </a:prstGeom>
            <a:ln w="38100">
              <a:solidFill>
                <a:srgbClr val="6F3E24"/>
              </a:solidFill>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a:off x="186274" y="1684867"/>
              <a:ext cx="2148840" cy="8467"/>
            </a:xfrm>
            <a:prstGeom prst="line">
              <a:avLst/>
            </a:prstGeom>
            <a:ln w="38100">
              <a:solidFill>
                <a:srgbClr val="6F3E24"/>
              </a:solidFill>
            </a:ln>
            <a:effectLst/>
          </p:spPr>
          <p:style>
            <a:lnRef idx="2">
              <a:schemeClr val="accent1"/>
            </a:lnRef>
            <a:fillRef idx="0">
              <a:schemeClr val="accent1"/>
            </a:fillRef>
            <a:effectRef idx="1">
              <a:schemeClr val="accent1"/>
            </a:effectRef>
            <a:fontRef idx="minor">
              <a:schemeClr val="tx1"/>
            </a:fontRef>
          </p:style>
        </p:cxnSp>
      </p:grpSp>
      <p:grpSp>
        <p:nvGrpSpPr>
          <p:cNvPr id="3" name="Group 24"/>
          <p:cNvGrpSpPr/>
          <p:nvPr/>
        </p:nvGrpSpPr>
        <p:grpSpPr>
          <a:xfrm>
            <a:off x="177805" y="1856232"/>
            <a:ext cx="2286000" cy="822960"/>
            <a:chOff x="127005" y="1527812"/>
            <a:chExt cx="2286000" cy="822960"/>
          </a:xfrm>
        </p:grpSpPr>
        <p:sp>
          <p:nvSpPr>
            <p:cNvPr id="26" name="Rectangle 25"/>
            <p:cNvSpPr/>
            <p:nvPr/>
          </p:nvSpPr>
          <p:spPr>
            <a:xfrm>
              <a:off x="127005" y="1527812"/>
              <a:ext cx="2286000" cy="822960"/>
            </a:xfrm>
            <a:prstGeom prst="rect">
              <a:avLst/>
            </a:prstGeom>
            <a:solidFill>
              <a:srgbClr val="B7A98F"/>
            </a:solidFill>
            <a:ln>
              <a:noFill/>
            </a:ln>
            <a:effectLst>
              <a:softEdge rad="63500"/>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b="1" spc="-300" dirty="0" smtClean="0">
                  <a:solidFill>
                    <a:srgbClr val="382F22"/>
                  </a:solidFill>
                  <a:latin typeface="Arial Narrow"/>
                  <a:cs typeface="Arial Narrow"/>
                </a:rPr>
                <a:t>Survey</a:t>
              </a:r>
              <a:endParaRPr lang="en-US" sz="2800" b="1" spc="-300" dirty="0">
                <a:solidFill>
                  <a:srgbClr val="382F22"/>
                </a:solidFill>
                <a:latin typeface="Arial Narrow"/>
                <a:cs typeface="Arial Narrow"/>
              </a:endParaRPr>
            </a:p>
          </p:txBody>
        </p:sp>
        <p:cxnSp>
          <p:nvCxnSpPr>
            <p:cNvPr id="27" name="Straight Connector 26"/>
            <p:cNvCxnSpPr/>
            <p:nvPr/>
          </p:nvCxnSpPr>
          <p:spPr>
            <a:xfrm>
              <a:off x="186274" y="2175934"/>
              <a:ext cx="2148840" cy="8467"/>
            </a:xfrm>
            <a:prstGeom prst="line">
              <a:avLst/>
            </a:prstGeom>
            <a:ln w="38100">
              <a:solidFill>
                <a:srgbClr val="6F3E24"/>
              </a:solidFill>
            </a:ln>
            <a:effectLst/>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a:off x="186274" y="1684867"/>
              <a:ext cx="2148840" cy="8467"/>
            </a:xfrm>
            <a:prstGeom prst="line">
              <a:avLst/>
            </a:prstGeom>
            <a:ln w="38100">
              <a:solidFill>
                <a:srgbClr val="6F3E24"/>
              </a:solidFill>
            </a:ln>
            <a:effectLst/>
          </p:spPr>
          <p:style>
            <a:lnRef idx="2">
              <a:schemeClr val="accent1"/>
            </a:lnRef>
            <a:fillRef idx="0">
              <a:schemeClr val="accent1"/>
            </a:fillRef>
            <a:effectRef idx="1">
              <a:schemeClr val="accent1"/>
            </a:effectRef>
            <a:fontRef idx="minor">
              <a:schemeClr val="tx1"/>
            </a:fontRef>
          </p:style>
        </p:cxnSp>
      </p:grpSp>
      <p:sp>
        <p:nvSpPr>
          <p:cNvPr id="18" name="TextBox 17"/>
          <p:cNvSpPr txBox="1">
            <a:spLocks/>
          </p:cNvSpPr>
          <p:nvPr/>
        </p:nvSpPr>
        <p:spPr>
          <a:xfrm>
            <a:off x="6227064" y="2807208"/>
            <a:ext cx="2706624" cy="2399792"/>
          </a:xfrm>
          <a:prstGeom prst="rect">
            <a:avLst/>
          </a:prstGeom>
          <a:solidFill>
            <a:schemeClr val="bg1">
              <a:lumMod val="85000"/>
            </a:schemeClr>
          </a:solidFill>
          <a:ln>
            <a:solidFill>
              <a:schemeClr val="accent6">
                <a:lumMod val="50000"/>
              </a:schemeClr>
            </a:solidFill>
          </a:ln>
          <a:effectLst>
            <a:outerShdw blurRad="50800" dist="38100" dir="2700000" algn="tl" rotWithShape="0">
              <a:schemeClr val="accent6">
                <a:lumMod val="50000"/>
                <a:alpha val="43000"/>
              </a:schemeClr>
            </a:outerShdw>
          </a:effectLst>
        </p:spPr>
        <p:txBody>
          <a:bodyPr wrap="square" rtlCol="0">
            <a:spAutoFit/>
          </a:bodyPr>
          <a:lstStyle/>
          <a:p>
            <a:r>
              <a:rPr lang="en-US" sz="1600" b="1" dirty="0" smtClean="0">
                <a:solidFill>
                  <a:schemeClr val="accent6">
                    <a:lumMod val="50000"/>
                  </a:schemeClr>
                </a:solidFill>
              </a:rPr>
              <a:t>Claire746 (Day 7):</a:t>
            </a:r>
          </a:p>
          <a:p>
            <a:r>
              <a:rPr lang="en-US" sz="1600" dirty="0" smtClean="0"/>
              <a:t>Go under </a:t>
            </a:r>
            <a:r>
              <a:rPr lang="en-US" sz="1600" dirty="0" err="1" smtClean="0"/>
              <a:t>collaborate</a:t>
            </a:r>
            <a:r>
              <a:rPr lang="en-US" sz="1600" dirty="0" err="1" smtClean="0">
                <a:sym typeface="Wingdings"/>
              </a:rPr>
              <a:t></a:t>
            </a:r>
            <a:r>
              <a:rPr lang="en-US" sz="1600" dirty="0" smtClean="0">
                <a:sym typeface="Wingdings"/>
              </a:rPr>
              <a:t> </a:t>
            </a:r>
            <a:r>
              <a:rPr lang="en-US" sz="1600" dirty="0" err="1" smtClean="0">
                <a:sym typeface="Wingdings"/>
              </a:rPr>
              <a:t>wiki</a:t>
            </a:r>
            <a:r>
              <a:rPr lang="en-US" sz="1600" dirty="0" smtClean="0">
                <a:sym typeface="Wingdings"/>
              </a:rPr>
              <a:t> unsolved questions…or to </a:t>
            </a:r>
            <a:r>
              <a:rPr lang="en-US" sz="1600" dirty="0" err="1" smtClean="0">
                <a:sym typeface="Wingdings"/>
              </a:rPr>
              <a:t></a:t>
            </a:r>
            <a:r>
              <a:rPr lang="en-US" sz="1600" dirty="0" smtClean="0">
                <a:sym typeface="Wingdings"/>
              </a:rPr>
              <a:t> cabinet of curiosities to find the hidden key phrase, “YOU DELAY BUT TIME WILL NOT.” But I don’t know what “A PLACE FOR EVERYTHING” means….can anybody help?”</a:t>
            </a:r>
            <a:endParaRPr lang="en-US" sz="1600" dirty="0" smtClean="0"/>
          </a:p>
        </p:txBody>
      </p:sp>
      <p:sp>
        <p:nvSpPr>
          <p:cNvPr id="19" name="TextBox 18"/>
          <p:cNvSpPr txBox="1">
            <a:spLocks noChangeAspect="1"/>
          </p:cNvSpPr>
          <p:nvPr/>
        </p:nvSpPr>
        <p:spPr>
          <a:xfrm>
            <a:off x="2815174" y="2807208"/>
            <a:ext cx="3200400" cy="769441"/>
          </a:xfrm>
          <a:prstGeom prst="rect">
            <a:avLst/>
          </a:prstGeom>
          <a:solidFill>
            <a:schemeClr val="bg1">
              <a:lumMod val="85000"/>
            </a:schemeClr>
          </a:solidFill>
          <a:ln>
            <a:solidFill>
              <a:schemeClr val="accent6">
                <a:lumMod val="50000"/>
              </a:schemeClr>
            </a:solidFill>
          </a:ln>
        </p:spPr>
        <p:txBody>
          <a:bodyPr wrap="square" rtlCol="0">
            <a:spAutoFit/>
          </a:bodyPr>
          <a:lstStyle/>
          <a:p>
            <a:r>
              <a:rPr lang="en-US" sz="1600" b="1" dirty="0" smtClean="0">
                <a:solidFill>
                  <a:schemeClr val="accent6">
                    <a:lumMod val="50000"/>
                  </a:schemeClr>
                </a:solidFill>
              </a:rPr>
              <a:t>Ben05</a:t>
            </a:r>
            <a:r>
              <a:rPr lang="en-US" sz="1600" dirty="0" smtClean="0"/>
              <a:t> Who is a </a:t>
            </a:r>
            <a:r>
              <a:rPr lang="en-US" sz="1600" dirty="0" err="1" smtClean="0"/>
              <a:t>cryptoghrapher</a:t>
            </a:r>
            <a:r>
              <a:rPr lang="en-US" sz="1600" dirty="0" smtClean="0"/>
              <a:t>? </a:t>
            </a:r>
          </a:p>
          <a:p>
            <a:r>
              <a:rPr lang="en-US" sz="1600" dirty="0" smtClean="0"/>
              <a:t>   I NEED UR HELP!</a:t>
            </a:r>
          </a:p>
          <a:p>
            <a:r>
              <a:rPr lang="en-US" sz="1200" dirty="0" smtClean="0">
                <a:solidFill>
                  <a:schemeClr val="accent6">
                    <a:lumMod val="50000"/>
                  </a:schemeClr>
                </a:solidFill>
              </a:rPr>
              <a:t>Edit    Delete    View conversation</a:t>
            </a:r>
            <a:endParaRPr lang="en-US" sz="1200" dirty="0">
              <a:solidFill>
                <a:schemeClr val="accent6">
                  <a:lumMod val="50000"/>
                </a:schemeClr>
              </a:solidFill>
            </a:endParaRPr>
          </a:p>
        </p:txBody>
      </p:sp>
      <p:sp>
        <p:nvSpPr>
          <p:cNvPr id="22" name="TextBox 21"/>
          <p:cNvSpPr txBox="1">
            <a:spLocks noChangeAspect="1"/>
          </p:cNvSpPr>
          <p:nvPr/>
        </p:nvSpPr>
        <p:spPr>
          <a:xfrm>
            <a:off x="2815174" y="3573082"/>
            <a:ext cx="3201372" cy="1015663"/>
          </a:xfrm>
          <a:prstGeom prst="rect">
            <a:avLst/>
          </a:prstGeom>
          <a:solidFill>
            <a:schemeClr val="bg1"/>
          </a:solidFill>
          <a:ln>
            <a:solidFill>
              <a:schemeClr val="accent6">
                <a:lumMod val="50000"/>
              </a:schemeClr>
            </a:solidFill>
          </a:ln>
        </p:spPr>
        <p:txBody>
          <a:bodyPr wrap="square" rtlCol="0">
            <a:spAutoFit/>
          </a:bodyPr>
          <a:lstStyle/>
          <a:p>
            <a:r>
              <a:rPr lang="en-US" sz="1600" b="1" dirty="0" err="1" smtClean="0">
                <a:solidFill>
                  <a:schemeClr val="accent6">
                    <a:lumMod val="50000"/>
                  </a:schemeClr>
                </a:solidFill>
              </a:rPr>
              <a:t>TanyaE</a:t>
            </a:r>
            <a:r>
              <a:rPr lang="en-US" sz="1600" dirty="0" smtClean="0"/>
              <a:t>  </a:t>
            </a:r>
            <a:r>
              <a:rPr lang="en-US" sz="1600" dirty="0" err="1" smtClean="0"/>
              <a:t>im</a:t>
            </a:r>
            <a:r>
              <a:rPr lang="en-US" sz="1600" dirty="0" smtClean="0"/>
              <a:t> trying to figure other things </a:t>
            </a:r>
            <a:r>
              <a:rPr lang="en-US" sz="1600" dirty="0" err="1" smtClean="0"/>
              <a:t>i</a:t>
            </a:r>
            <a:r>
              <a:rPr lang="en-US" sz="1600" dirty="0" smtClean="0"/>
              <a:t> don’t even know… Surveyors!!! </a:t>
            </a:r>
            <a:r>
              <a:rPr lang="en-US" sz="1600" dirty="0" err="1" smtClean="0"/>
              <a:t>Helpp</a:t>
            </a:r>
            <a:r>
              <a:rPr lang="en-US" sz="1600" dirty="0" smtClean="0"/>
              <a:t>!!!!! </a:t>
            </a:r>
          </a:p>
          <a:p>
            <a:r>
              <a:rPr lang="en-US" sz="1200" dirty="0" smtClean="0">
                <a:solidFill>
                  <a:schemeClr val="accent6">
                    <a:lumMod val="50000"/>
                  </a:schemeClr>
                </a:solidFill>
              </a:rPr>
              <a:t>Edit    Delete    View conversation</a:t>
            </a:r>
            <a:endParaRPr lang="en-US" sz="1200" dirty="0">
              <a:solidFill>
                <a:schemeClr val="accent6">
                  <a:lumMod val="50000"/>
                </a:schemeClr>
              </a:solidFill>
            </a:endParaRPr>
          </a:p>
        </p:txBody>
      </p:sp>
      <p:sp>
        <p:nvSpPr>
          <p:cNvPr id="24" name="Rounded Rectangular Callout 23"/>
          <p:cNvSpPr/>
          <p:nvPr/>
        </p:nvSpPr>
        <p:spPr>
          <a:xfrm>
            <a:off x="177805" y="2807208"/>
            <a:ext cx="2390417" cy="2597347"/>
          </a:xfrm>
          <a:prstGeom prst="wedgeRoundRectCallout">
            <a:avLst>
              <a:gd name="adj1" fmla="val -53875"/>
              <a:gd name="adj2" fmla="val 63650"/>
              <a:gd name="adj3" fmla="val 16667"/>
            </a:avLst>
          </a:prstGeom>
          <a:solidFill>
            <a:schemeClr val="bg1">
              <a:lumMod val="85000"/>
              <a:alpha val="90000"/>
            </a:schemeClr>
          </a:solidFill>
          <a:ln>
            <a:solidFill>
              <a:schemeClr val="accent6">
                <a:lumMod val="50000"/>
              </a:schemeClr>
            </a:solidFill>
          </a:ln>
          <a:effectLst>
            <a:outerShdw blurRad="50800" dist="38100" dir="540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r>
              <a:rPr lang="en-US" b="1" dirty="0" smtClean="0">
                <a:solidFill>
                  <a:schemeClr val="tx1"/>
                </a:solidFill>
              </a:rPr>
              <a:t>“</a:t>
            </a:r>
            <a:r>
              <a:rPr lang="en-US" sz="1600" dirty="0" smtClean="0">
                <a:solidFill>
                  <a:schemeClr val="tx1"/>
                </a:solidFill>
              </a:rPr>
              <a:t>You played 3 missions and then a master level that you have to use the skills you learned from the first 3. </a:t>
            </a:r>
          </a:p>
          <a:p>
            <a:r>
              <a:rPr lang="en-US" sz="1600" dirty="0" smtClean="0">
                <a:solidFill>
                  <a:schemeClr val="tx1"/>
                </a:solidFill>
              </a:rPr>
              <a:t>The last level is the group level where you put all of your skills together.</a:t>
            </a:r>
            <a:r>
              <a:rPr lang="en-US" sz="1600" b="1" dirty="0" smtClean="0">
                <a:solidFill>
                  <a:schemeClr val="tx1"/>
                </a:solidFill>
              </a:rPr>
              <a:t>”</a:t>
            </a:r>
            <a:r>
              <a:rPr lang="en-US" sz="1600" dirty="0" smtClean="0">
                <a:solidFill>
                  <a:schemeClr val="tx1"/>
                </a:solidFill>
              </a:rPr>
              <a:t>       </a:t>
            </a:r>
            <a:endParaRPr lang="en-US" sz="1600" dirty="0">
              <a:solidFill>
                <a:schemeClr val="tx1"/>
              </a:solidFill>
            </a:endParaRPr>
          </a:p>
        </p:txBody>
      </p:sp>
    </p:spTree>
  </p:cSld>
  <p:clrMapOvr>
    <a:masterClrMapping/>
  </p:clrMapOvr>
  <p:transition xmlns:p14="http://schemas.microsoft.com/office/powerpoint/2010/main" spd="med">
    <p:fade thruBlk="1"/>
  </p:transition>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athysboekEvidence.jpg"/>
          <p:cNvPicPr>
            <a:picLocks noChangeAspect="1"/>
          </p:cNvPicPr>
          <p:nvPr/>
        </p:nvPicPr>
        <p:blipFill>
          <a:blip r:embed="rId3"/>
          <a:stretch>
            <a:fillRect/>
          </a:stretch>
        </p:blipFill>
        <p:spPr>
          <a:xfrm>
            <a:off x="14112" y="-3527"/>
            <a:ext cx="9144000" cy="6858000"/>
          </a:xfrm>
          <a:prstGeom prst="rect">
            <a:avLst/>
          </a:prstGeom>
        </p:spPr>
      </p:pic>
      <p:pic>
        <p:nvPicPr>
          <p:cNvPr id="3" name="Picture 2" descr="CathysBook.jpg"/>
          <p:cNvPicPr>
            <a:picLocks noChangeAspect="1"/>
          </p:cNvPicPr>
          <p:nvPr/>
        </p:nvPicPr>
        <p:blipFill>
          <a:blip r:embed="rId4"/>
          <a:stretch>
            <a:fillRect/>
          </a:stretch>
        </p:blipFill>
        <p:spPr>
          <a:xfrm>
            <a:off x="2909425" y="0"/>
            <a:ext cx="4312920" cy="6858000"/>
          </a:xfrm>
          <a:prstGeom prst="rect">
            <a:avLst/>
          </a:prstGeom>
          <a:effectLst>
            <a:outerShdw blurRad="50800" dist="76200" dir="8700000" algn="tl" rotWithShape="0">
              <a:srgbClr val="000000">
                <a:alpha val="43000"/>
              </a:srgbClr>
            </a:outerShdw>
          </a:effectLst>
        </p:spPr>
      </p:pic>
      <p:sp>
        <p:nvSpPr>
          <p:cNvPr id="5" name="TextBox 4"/>
          <p:cNvSpPr txBox="1"/>
          <p:nvPr/>
        </p:nvSpPr>
        <p:spPr>
          <a:xfrm>
            <a:off x="137008" y="58004"/>
            <a:ext cx="2745351" cy="923330"/>
          </a:xfrm>
          <a:prstGeom prst="rect">
            <a:avLst/>
          </a:prstGeom>
          <a:solidFill>
            <a:schemeClr val="bg1">
              <a:alpha val="39000"/>
            </a:schemeClr>
          </a:solidFill>
          <a:effectLst>
            <a:softEdge rad="38100"/>
          </a:effectLst>
        </p:spPr>
        <p:txBody>
          <a:bodyPr wrap="none" rtlCol="0">
            <a:spAutoFit/>
          </a:bodyPr>
          <a:lstStyle/>
          <a:p>
            <a:r>
              <a:rPr lang="en-US" sz="5400" b="1" dirty="0" smtClean="0">
                <a:solidFill>
                  <a:srgbClr val="800000"/>
                </a:solidFill>
                <a:latin typeface="IM FELL DW Pica Roman"/>
                <a:cs typeface="IM FELL DW Pica Roman"/>
              </a:rPr>
              <a:t>What if…</a:t>
            </a:r>
            <a:endParaRPr lang="en-US" sz="5400" b="1" dirty="0">
              <a:solidFill>
                <a:srgbClr val="800000"/>
              </a:solidFill>
              <a:latin typeface="IM FELL DW Pica Roman"/>
              <a:cs typeface="IM FELL DW Pica Roman"/>
            </a:endParaRPr>
          </a:p>
        </p:txBody>
      </p:sp>
    </p:spTree>
  </p:cSld>
  <p:clrMapOvr>
    <a:masterClrMapping/>
  </p:clrMapOvr>
  <p:transition xmlns:p14="http://schemas.microsoft.com/office/powerpoint/2010/main" spd="med">
    <p:fade thruBlk="1"/>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30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JeniusWall.png"/>
          <p:cNvPicPr>
            <a:picLocks noChangeAspect="1"/>
          </p:cNvPicPr>
          <p:nvPr/>
        </p:nvPicPr>
        <p:blipFill>
          <a:blip r:embed="rId3"/>
          <a:stretch>
            <a:fillRect/>
          </a:stretch>
        </p:blipFill>
        <p:spPr>
          <a:xfrm>
            <a:off x="2815174" y="1856232"/>
            <a:ext cx="3201372" cy="822960"/>
          </a:xfrm>
          <a:prstGeom prst="rect">
            <a:avLst/>
          </a:prstGeom>
          <a:effectLst>
            <a:softEdge rad="63500"/>
          </a:effectLst>
        </p:spPr>
      </p:pic>
      <p:sp>
        <p:nvSpPr>
          <p:cNvPr id="7" name="Title 1"/>
          <p:cNvSpPr txBox="1">
            <a:spLocks/>
          </p:cNvSpPr>
          <p:nvPr/>
        </p:nvSpPr>
        <p:spPr>
          <a:xfrm>
            <a:off x="0" y="91440"/>
            <a:ext cx="9201574" cy="914400"/>
          </a:xfrm>
          <a:prstGeom prst="rect">
            <a:avLst/>
          </a:prstGeom>
          <a:noFill/>
          <a:effectLst/>
        </p:spPr>
        <p:txBody>
          <a:bodyPr vert="horz" lIns="91440" tIns="45720" rIns="91440" bIns="45720" rtlCol="0" anchor="t">
            <a:noAutofit/>
          </a:bodyPr>
          <a:lstStyle/>
          <a:p>
            <a:pPr marL="0" marR="0" lvl="0" indent="0" defTabSz="914400" rtl="0" eaLnBrk="1" fontAlgn="auto" latinLnBrk="0" hangingPunct="1">
              <a:lnSpc>
                <a:spcPct val="100000"/>
              </a:lnSpc>
              <a:spcBef>
                <a:spcPct val="0"/>
              </a:spcBef>
              <a:spcAft>
                <a:spcPts val="0"/>
              </a:spcAft>
              <a:buClrTx/>
              <a:buSzTx/>
              <a:buFontTx/>
              <a:buNone/>
              <a:tabLst/>
              <a:defRPr/>
            </a:pPr>
            <a:r>
              <a:rPr lang="en-US" sz="5400" b="1" dirty="0" smtClean="0">
                <a:latin typeface="IM FELL DW Pica Roman"/>
                <a:ea typeface="Ginga&gt;" pitchFamily="2" charset="-128"/>
                <a:cs typeface="IM FELL DW Pica Roman"/>
              </a:rPr>
              <a:t>Player Participation</a:t>
            </a:r>
          </a:p>
        </p:txBody>
      </p:sp>
      <p:grpSp>
        <p:nvGrpSpPr>
          <p:cNvPr id="2" name="Group 19"/>
          <p:cNvGrpSpPr/>
          <p:nvPr/>
        </p:nvGrpSpPr>
        <p:grpSpPr>
          <a:xfrm>
            <a:off x="6426205" y="1856232"/>
            <a:ext cx="2286000" cy="822960"/>
            <a:chOff x="127005" y="1527812"/>
            <a:chExt cx="2286000" cy="822960"/>
          </a:xfrm>
        </p:grpSpPr>
        <p:sp>
          <p:nvSpPr>
            <p:cNvPr id="8" name="Rectangle 7"/>
            <p:cNvSpPr/>
            <p:nvPr/>
          </p:nvSpPr>
          <p:spPr>
            <a:xfrm>
              <a:off x="127005" y="1527812"/>
              <a:ext cx="2286000" cy="822960"/>
            </a:xfrm>
            <a:prstGeom prst="rect">
              <a:avLst/>
            </a:prstGeom>
            <a:solidFill>
              <a:srgbClr val="B7A98F"/>
            </a:solidFill>
            <a:ln>
              <a:noFill/>
            </a:ln>
            <a:effectLst>
              <a:softEdge rad="63500"/>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b="1" spc="-300" dirty="0" smtClean="0">
                  <a:solidFill>
                    <a:srgbClr val="382F22"/>
                  </a:solidFill>
                  <a:latin typeface="Arial Narrow"/>
                  <a:cs typeface="Arial Narrow"/>
                </a:rPr>
                <a:t>Blogs</a:t>
              </a:r>
              <a:endParaRPr lang="en-US" sz="2800" b="1" spc="-300" dirty="0">
                <a:solidFill>
                  <a:srgbClr val="382F22"/>
                </a:solidFill>
                <a:latin typeface="Arial Narrow"/>
                <a:cs typeface="Arial Narrow"/>
              </a:endParaRPr>
            </a:p>
          </p:txBody>
        </p:sp>
        <p:cxnSp>
          <p:nvCxnSpPr>
            <p:cNvPr id="12" name="Straight Connector 11"/>
            <p:cNvCxnSpPr/>
            <p:nvPr/>
          </p:nvCxnSpPr>
          <p:spPr>
            <a:xfrm>
              <a:off x="186274" y="2175934"/>
              <a:ext cx="2148840" cy="8467"/>
            </a:xfrm>
            <a:prstGeom prst="line">
              <a:avLst/>
            </a:prstGeom>
            <a:ln w="38100">
              <a:solidFill>
                <a:srgbClr val="6F3E24"/>
              </a:solidFill>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a:off x="186274" y="1684867"/>
              <a:ext cx="2148840" cy="8467"/>
            </a:xfrm>
            <a:prstGeom prst="line">
              <a:avLst/>
            </a:prstGeom>
            <a:ln w="38100">
              <a:solidFill>
                <a:srgbClr val="6F3E24"/>
              </a:solidFill>
            </a:ln>
            <a:effectLst/>
          </p:spPr>
          <p:style>
            <a:lnRef idx="2">
              <a:schemeClr val="accent1"/>
            </a:lnRef>
            <a:fillRef idx="0">
              <a:schemeClr val="accent1"/>
            </a:fillRef>
            <a:effectRef idx="1">
              <a:schemeClr val="accent1"/>
            </a:effectRef>
            <a:fontRef idx="minor">
              <a:schemeClr val="tx1"/>
            </a:fontRef>
          </p:style>
        </p:cxnSp>
      </p:grpSp>
      <p:grpSp>
        <p:nvGrpSpPr>
          <p:cNvPr id="3" name="Group 24"/>
          <p:cNvGrpSpPr/>
          <p:nvPr/>
        </p:nvGrpSpPr>
        <p:grpSpPr>
          <a:xfrm>
            <a:off x="177805" y="1856232"/>
            <a:ext cx="2286000" cy="822960"/>
            <a:chOff x="127005" y="1527812"/>
            <a:chExt cx="2286000" cy="822960"/>
          </a:xfrm>
        </p:grpSpPr>
        <p:sp>
          <p:nvSpPr>
            <p:cNvPr id="26" name="Rectangle 25"/>
            <p:cNvSpPr/>
            <p:nvPr/>
          </p:nvSpPr>
          <p:spPr>
            <a:xfrm>
              <a:off x="127005" y="1527812"/>
              <a:ext cx="2286000" cy="822960"/>
            </a:xfrm>
            <a:prstGeom prst="rect">
              <a:avLst/>
            </a:prstGeom>
            <a:solidFill>
              <a:srgbClr val="B7A98F"/>
            </a:solidFill>
            <a:ln>
              <a:noFill/>
            </a:ln>
            <a:effectLst>
              <a:softEdge rad="63500"/>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b="1" spc="-300" dirty="0" smtClean="0">
                  <a:solidFill>
                    <a:srgbClr val="382F22"/>
                  </a:solidFill>
                  <a:latin typeface="Arial Narrow"/>
                  <a:cs typeface="Arial Narrow"/>
                </a:rPr>
                <a:t>Survey</a:t>
              </a:r>
              <a:endParaRPr lang="en-US" sz="2800" b="1" spc="-300" dirty="0">
                <a:solidFill>
                  <a:srgbClr val="382F22"/>
                </a:solidFill>
                <a:latin typeface="Arial Narrow"/>
                <a:cs typeface="Arial Narrow"/>
              </a:endParaRPr>
            </a:p>
          </p:txBody>
        </p:sp>
        <p:cxnSp>
          <p:nvCxnSpPr>
            <p:cNvPr id="27" name="Straight Connector 26"/>
            <p:cNvCxnSpPr/>
            <p:nvPr/>
          </p:nvCxnSpPr>
          <p:spPr>
            <a:xfrm>
              <a:off x="186274" y="2175934"/>
              <a:ext cx="2148840" cy="8467"/>
            </a:xfrm>
            <a:prstGeom prst="line">
              <a:avLst/>
            </a:prstGeom>
            <a:ln w="38100">
              <a:solidFill>
                <a:srgbClr val="6F3E24"/>
              </a:solidFill>
            </a:ln>
            <a:effectLst/>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a:off x="186274" y="1684867"/>
              <a:ext cx="2148840" cy="8467"/>
            </a:xfrm>
            <a:prstGeom prst="line">
              <a:avLst/>
            </a:prstGeom>
            <a:ln w="38100">
              <a:solidFill>
                <a:srgbClr val="6F3E24"/>
              </a:solidFill>
            </a:ln>
            <a:effectLst/>
          </p:spPr>
          <p:style>
            <a:lnRef idx="2">
              <a:schemeClr val="accent1"/>
            </a:lnRef>
            <a:fillRef idx="0">
              <a:schemeClr val="accent1"/>
            </a:fillRef>
            <a:effectRef idx="1">
              <a:schemeClr val="accent1"/>
            </a:effectRef>
            <a:fontRef idx="minor">
              <a:schemeClr val="tx1"/>
            </a:fontRef>
          </p:style>
        </p:cxnSp>
      </p:grpSp>
      <p:grpSp>
        <p:nvGrpSpPr>
          <p:cNvPr id="16" name="Group 15"/>
          <p:cNvGrpSpPr/>
          <p:nvPr/>
        </p:nvGrpSpPr>
        <p:grpSpPr>
          <a:xfrm>
            <a:off x="419100" y="2807208"/>
            <a:ext cx="1737360" cy="1737360"/>
            <a:chOff x="419100" y="4401502"/>
            <a:chExt cx="1737360" cy="1737360"/>
          </a:xfrm>
        </p:grpSpPr>
        <p:sp>
          <p:nvSpPr>
            <p:cNvPr id="17" name="Oval 16"/>
            <p:cNvSpPr>
              <a:spLocks noChangeAspect="1"/>
            </p:cNvSpPr>
            <p:nvPr/>
          </p:nvSpPr>
          <p:spPr>
            <a:xfrm>
              <a:off x="419100" y="4401502"/>
              <a:ext cx="1737360" cy="1737360"/>
            </a:xfrm>
            <a:prstGeom prst="ellipse">
              <a:avLst/>
            </a:prstGeom>
            <a:solidFill>
              <a:srgbClr val="B7A98F">
                <a:alpha val="90000"/>
              </a:srgbClr>
            </a:solidFill>
            <a:ln>
              <a:solidFill>
                <a:srgbClr val="800000"/>
              </a:solidFill>
            </a:ln>
            <a:effectLst>
              <a:outerShdw blurRad="63500" dist="50800" dir="5400000" rotWithShape="0">
                <a:srgbClr val="000000">
                  <a:alpha val="45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Pie 17"/>
            <p:cNvSpPr>
              <a:spLocks noChangeAspect="1"/>
            </p:cNvSpPr>
            <p:nvPr/>
          </p:nvSpPr>
          <p:spPr>
            <a:xfrm>
              <a:off x="419100" y="4401502"/>
              <a:ext cx="1728216" cy="1728216"/>
            </a:xfrm>
            <a:prstGeom prst="pie">
              <a:avLst>
                <a:gd name="adj1" fmla="val 5568369"/>
                <a:gd name="adj2" fmla="val 16200000"/>
              </a:avLst>
            </a:prstGeom>
            <a:solidFill>
              <a:schemeClr val="accent6">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b="1" dirty="0" smtClean="0">
                  <a:solidFill>
                    <a:schemeClr val="tx1"/>
                  </a:solidFill>
                  <a:latin typeface="Arial"/>
                  <a:cs typeface="Arial"/>
                </a:rPr>
                <a:t>~50% Students</a:t>
              </a:r>
              <a:endParaRPr lang="en-US" sz="1600" b="1" dirty="0">
                <a:solidFill>
                  <a:schemeClr val="tx1"/>
                </a:solidFill>
                <a:latin typeface="Arial"/>
                <a:cs typeface="Arial"/>
              </a:endParaRPr>
            </a:p>
          </p:txBody>
        </p:sp>
      </p:grpSp>
      <p:sp>
        <p:nvSpPr>
          <p:cNvPr id="19" name="TextBox 18"/>
          <p:cNvSpPr txBox="1">
            <a:spLocks/>
          </p:cNvSpPr>
          <p:nvPr/>
        </p:nvSpPr>
        <p:spPr>
          <a:xfrm>
            <a:off x="6223000" y="2807208"/>
            <a:ext cx="2709333" cy="3539430"/>
          </a:xfrm>
          <a:prstGeom prst="rect">
            <a:avLst/>
          </a:prstGeom>
          <a:solidFill>
            <a:schemeClr val="bg1"/>
          </a:solidFill>
          <a:ln>
            <a:solidFill>
              <a:schemeClr val="accent6">
                <a:lumMod val="50000"/>
              </a:schemeClr>
            </a:solidFill>
          </a:ln>
          <a:effectLst>
            <a:outerShdw blurRad="50800" dist="38100" dir="2700000" algn="tl" rotWithShape="0">
              <a:schemeClr val="accent6">
                <a:lumMod val="50000"/>
                <a:alpha val="43000"/>
              </a:schemeClr>
            </a:outerShdw>
          </a:effectLst>
        </p:spPr>
        <p:txBody>
          <a:bodyPr wrap="square" rtlCol="0">
            <a:spAutoFit/>
          </a:bodyPr>
          <a:lstStyle/>
          <a:p>
            <a:r>
              <a:rPr lang="en-US" sz="1600" b="1" dirty="0" smtClean="0">
                <a:solidFill>
                  <a:schemeClr val="accent6">
                    <a:lumMod val="50000"/>
                  </a:schemeClr>
                </a:solidFill>
              </a:rPr>
              <a:t>Ben05 (Day 6):</a:t>
            </a:r>
          </a:p>
          <a:p>
            <a:r>
              <a:rPr lang="en-US" sz="1600" dirty="0" smtClean="0"/>
              <a:t>As you know, last week we observed April G’s notes on her phone recording. The </a:t>
            </a:r>
            <a:r>
              <a:rPr lang="en-US" sz="1600" dirty="0" err="1" smtClean="0"/>
              <a:t>morse</a:t>
            </a:r>
            <a:r>
              <a:rPr lang="en-US" sz="1600" dirty="0" smtClean="0"/>
              <a:t> code translated to: Messages Across Time. This is obviously linked to the </a:t>
            </a:r>
            <a:r>
              <a:rPr lang="en-US" sz="1600" dirty="0" err="1" smtClean="0"/>
              <a:t>Kairograph</a:t>
            </a:r>
            <a:r>
              <a:rPr lang="en-US" sz="1600" dirty="0" smtClean="0"/>
              <a:t>, which can send messages to the past, present, and future…We need to work together for clues &amp; find out why SCAR wants April!!! You can talk to me about my blog at </a:t>
            </a:r>
            <a:r>
              <a:rPr lang="en-US" sz="1600" i="1" dirty="0" smtClean="0"/>
              <a:t>Ben05</a:t>
            </a:r>
            <a:r>
              <a:rPr lang="en-US" sz="1600" dirty="0" smtClean="0"/>
              <a:t>.</a:t>
            </a:r>
          </a:p>
        </p:txBody>
      </p:sp>
      <p:sp>
        <p:nvSpPr>
          <p:cNvPr id="22" name="Rounded Rectangular Callout 21"/>
          <p:cNvSpPr/>
          <p:nvPr/>
        </p:nvSpPr>
        <p:spPr>
          <a:xfrm>
            <a:off x="93140" y="5033777"/>
            <a:ext cx="2573860" cy="921112"/>
          </a:xfrm>
          <a:prstGeom prst="wedgeRoundRectCallout">
            <a:avLst>
              <a:gd name="adj1" fmla="val -5383"/>
              <a:gd name="adj2" fmla="val -96314"/>
              <a:gd name="adj3" fmla="val 16667"/>
            </a:avLst>
          </a:prstGeom>
          <a:solidFill>
            <a:schemeClr val="bg1">
              <a:alpha val="90000"/>
            </a:schemeClr>
          </a:solidFill>
          <a:ln>
            <a:solidFill>
              <a:schemeClr val="accent6">
                <a:lumMod val="50000"/>
              </a:schemeClr>
            </a:solidFill>
          </a:ln>
          <a:effectLst>
            <a:outerShdw blurRad="50800" dist="38100" dir="540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r>
              <a:rPr lang="en-US" b="1" dirty="0" smtClean="0">
                <a:solidFill>
                  <a:schemeClr val="tx1"/>
                </a:solidFill>
              </a:rPr>
              <a:t>“</a:t>
            </a:r>
            <a:r>
              <a:rPr lang="en-US" sz="1600" dirty="0" smtClean="0">
                <a:solidFill>
                  <a:schemeClr val="tx1"/>
                </a:solidFill>
              </a:rPr>
              <a:t>We had to work together and share information.</a:t>
            </a:r>
            <a:r>
              <a:rPr lang="en-US" sz="1600" b="1" dirty="0" smtClean="0">
                <a:solidFill>
                  <a:schemeClr val="tx1"/>
                </a:solidFill>
              </a:rPr>
              <a:t>”</a:t>
            </a:r>
            <a:r>
              <a:rPr lang="en-US" sz="1600" dirty="0" smtClean="0">
                <a:solidFill>
                  <a:schemeClr val="tx1"/>
                </a:solidFill>
              </a:rPr>
              <a:t>       </a:t>
            </a:r>
            <a:endParaRPr lang="en-US" sz="1600" dirty="0">
              <a:solidFill>
                <a:schemeClr val="tx1"/>
              </a:solidFill>
            </a:endParaRPr>
          </a:p>
        </p:txBody>
      </p:sp>
      <p:sp>
        <p:nvSpPr>
          <p:cNvPr id="25" name="TextBox 24"/>
          <p:cNvSpPr txBox="1">
            <a:spLocks noChangeAspect="1"/>
          </p:cNvSpPr>
          <p:nvPr/>
        </p:nvSpPr>
        <p:spPr>
          <a:xfrm>
            <a:off x="2816352" y="2807208"/>
            <a:ext cx="3200400" cy="769441"/>
          </a:xfrm>
          <a:prstGeom prst="rect">
            <a:avLst/>
          </a:prstGeom>
          <a:solidFill>
            <a:schemeClr val="bg1"/>
          </a:solidFill>
          <a:ln>
            <a:solidFill>
              <a:schemeClr val="accent6">
                <a:lumMod val="50000"/>
              </a:schemeClr>
            </a:solidFill>
          </a:ln>
        </p:spPr>
        <p:txBody>
          <a:bodyPr wrap="square" rtlCol="0">
            <a:spAutoFit/>
          </a:bodyPr>
          <a:lstStyle/>
          <a:p>
            <a:r>
              <a:rPr lang="en-US" sz="1600" b="1" dirty="0" smtClean="0">
                <a:solidFill>
                  <a:schemeClr val="accent6">
                    <a:lumMod val="50000"/>
                  </a:schemeClr>
                </a:solidFill>
              </a:rPr>
              <a:t>Myra</a:t>
            </a:r>
            <a:r>
              <a:rPr lang="en-US" sz="1600" dirty="0" smtClean="0">
                <a:solidFill>
                  <a:schemeClr val="accent6">
                    <a:lumMod val="50000"/>
                  </a:schemeClr>
                </a:solidFill>
              </a:rPr>
              <a:t> </a:t>
            </a:r>
            <a:r>
              <a:rPr lang="en-US" sz="1600" b="1" dirty="0" smtClean="0"/>
              <a:t>&gt;&gt; </a:t>
            </a:r>
            <a:r>
              <a:rPr lang="en-US" sz="1600" b="1" dirty="0" smtClean="0">
                <a:solidFill>
                  <a:schemeClr val="accent6">
                    <a:lumMod val="50000"/>
                  </a:schemeClr>
                </a:solidFill>
              </a:rPr>
              <a:t>April G.</a:t>
            </a:r>
            <a:r>
              <a:rPr lang="en-US" sz="1600" dirty="0" smtClean="0"/>
              <a:t> </a:t>
            </a:r>
            <a:r>
              <a:rPr lang="en-US" sz="1600" dirty="0" err="1" smtClean="0"/>
              <a:t>i</a:t>
            </a:r>
            <a:r>
              <a:rPr lang="en-US" sz="1600" dirty="0" smtClean="0"/>
              <a:t> got a 67%. </a:t>
            </a:r>
            <a:r>
              <a:rPr lang="en-US" sz="1600" dirty="0" err="1" smtClean="0"/>
              <a:t>i</a:t>
            </a:r>
            <a:r>
              <a:rPr lang="en-US" sz="1600" dirty="0" smtClean="0"/>
              <a:t> don’t get it.</a:t>
            </a:r>
          </a:p>
          <a:p>
            <a:r>
              <a:rPr lang="en-US" sz="1200" dirty="0" smtClean="0">
                <a:solidFill>
                  <a:schemeClr val="accent6">
                    <a:lumMod val="50000"/>
                  </a:schemeClr>
                </a:solidFill>
              </a:rPr>
              <a:t>Edit	Delete	View conversation</a:t>
            </a:r>
            <a:endParaRPr lang="en-US" sz="1200" dirty="0">
              <a:solidFill>
                <a:schemeClr val="accent6">
                  <a:lumMod val="50000"/>
                </a:schemeClr>
              </a:solidFill>
            </a:endParaRPr>
          </a:p>
        </p:txBody>
      </p:sp>
      <p:sp>
        <p:nvSpPr>
          <p:cNvPr id="30" name="TextBox 29"/>
          <p:cNvSpPr txBox="1"/>
          <p:nvPr/>
        </p:nvSpPr>
        <p:spPr>
          <a:xfrm>
            <a:off x="2816352" y="3576439"/>
            <a:ext cx="3200400" cy="1261884"/>
          </a:xfrm>
          <a:prstGeom prst="rect">
            <a:avLst/>
          </a:prstGeom>
          <a:solidFill>
            <a:schemeClr val="bg1">
              <a:lumMod val="85000"/>
            </a:schemeClr>
          </a:solidFill>
          <a:ln>
            <a:solidFill>
              <a:schemeClr val="accent6">
                <a:lumMod val="50000"/>
              </a:schemeClr>
            </a:solidFill>
          </a:ln>
        </p:spPr>
        <p:txBody>
          <a:bodyPr wrap="square" rtlCol="0">
            <a:spAutoFit/>
          </a:bodyPr>
          <a:lstStyle/>
          <a:p>
            <a:r>
              <a:rPr lang="en-US" sz="1600" b="1" dirty="0" smtClean="0">
                <a:solidFill>
                  <a:schemeClr val="accent6">
                    <a:lumMod val="50000"/>
                  </a:schemeClr>
                </a:solidFill>
              </a:rPr>
              <a:t>April G. </a:t>
            </a:r>
            <a:r>
              <a:rPr lang="en-US" sz="1600" b="1" dirty="0" smtClean="0"/>
              <a:t>&gt;&gt;</a:t>
            </a:r>
            <a:r>
              <a:rPr lang="en-US" sz="1600" b="1" dirty="0" smtClean="0">
                <a:solidFill>
                  <a:schemeClr val="accent6">
                    <a:lumMod val="50000"/>
                  </a:schemeClr>
                </a:solidFill>
              </a:rPr>
              <a:t> Myra</a:t>
            </a:r>
            <a:r>
              <a:rPr lang="en-US" sz="1600" dirty="0" smtClean="0">
                <a:solidFill>
                  <a:schemeClr val="accent6">
                    <a:lumMod val="50000"/>
                  </a:schemeClr>
                </a:solidFill>
              </a:rPr>
              <a:t> </a:t>
            </a:r>
            <a:r>
              <a:rPr lang="en-US" sz="1600" dirty="0" smtClean="0"/>
              <a:t>that’s not bad, </a:t>
            </a:r>
            <a:r>
              <a:rPr lang="en-US" sz="1600" dirty="0" err="1" smtClean="0"/>
              <a:t>tho</a:t>
            </a:r>
            <a:r>
              <a:rPr lang="en-US" sz="1600" dirty="0" smtClean="0"/>
              <a:t>’, you’re almost there. Ask the JENIUS people for help on that last question.</a:t>
            </a:r>
          </a:p>
          <a:p>
            <a:r>
              <a:rPr lang="en-US" sz="1200" dirty="0" smtClean="0">
                <a:solidFill>
                  <a:schemeClr val="accent6">
                    <a:lumMod val="50000"/>
                  </a:schemeClr>
                </a:solidFill>
              </a:rPr>
              <a:t>Edit	Delete	View conversation</a:t>
            </a:r>
            <a:endParaRPr lang="en-US" sz="1200" dirty="0">
              <a:solidFill>
                <a:schemeClr val="accent6">
                  <a:lumMod val="50000"/>
                </a:schemeClr>
              </a:solidFill>
            </a:endParaRPr>
          </a:p>
        </p:txBody>
      </p:sp>
      <p:sp>
        <p:nvSpPr>
          <p:cNvPr id="31" name="TextBox 30"/>
          <p:cNvSpPr txBox="1">
            <a:spLocks noChangeAspect="1"/>
          </p:cNvSpPr>
          <p:nvPr/>
        </p:nvSpPr>
        <p:spPr>
          <a:xfrm>
            <a:off x="2816352" y="4838323"/>
            <a:ext cx="3200400" cy="523220"/>
          </a:xfrm>
          <a:prstGeom prst="rect">
            <a:avLst/>
          </a:prstGeom>
          <a:solidFill>
            <a:schemeClr val="bg1"/>
          </a:solidFill>
          <a:ln>
            <a:solidFill>
              <a:schemeClr val="accent6">
                <a:lumMod val="50000"/>
              </a:schemeClr>
            </a:solidFill>
          </a:ln>
        </p:spPr>
        <p:txBody>
          <a:bodyPr wrap="square" rtlCol="0">
            <a:spAutoFit/>
          </a:bodyPr>
          <a:lstStyle/>
          <a:p>
            <a:r>
              <a:rPr lang="en-US" sz="1600" b="1" dirty="0" smtClean="0">
                <a:solidFill>
                  <a:schemeClr val="accent6">
                    <a:lumMod val="50000"/>
                  </a:schemeClr>
                </a:solidFill>
              </a:rPr>
              <a:t>Myra</a:t>
            </a:r>
            <a:r>
              <a:rPr lang="en-US" sz="1600" dirty="0" smtClean="0">
                <a:solidFill>
                  <a:schemeClr val="accent6">
                    <a:lumMod val="50000"/>
                  </a:schemeClr>
                </a:solidFill>
              </a:rPr>
              <a:t> </a:t>
            </a:r>
            <a:r>
              <a:rPr lang="en-US" sz="1600" b="1" dirty="0" smtClean="0"/>
              <a:t>&gt;&gt; </a:t>
            </a:r>
            <a:r>
              <a:rPr lang="en-US" sz="1600" b="1" dirty="0" smtClean="0">
                <a:solidFill>
                  <a:schemeClr val="accent6">
                    <a:lumMod val="50000"/>
                  </a:schemeClr>
                </a:solidFill>
              </a:rPr>
              <a:t>April G.</a:t>
            </a:r>
            <a:r>
              <a:rPr lang="en-US" sz="1600" dirty="0" smtClean="0"/>
              <a:t> </a:t>
            </a:r>
            <a:r>
              <a:rPr lang="en-US" sz="1600" dirty="0" err="1" smtClean="0"/>
              <a:t>i</a:t>
            </a:r>
            <a:r>
              <a:rPr lang="en-US" sz="1600" dirty="0" smtClean="0"/>
              <a:t> got a 100% (:</a:t>
            </a:r>
          </a:p>
          <a:p>
            <a:r>
              <a:rPr lang="en-US" sz="1200" dirty="0" smtClean="0">
                <a:solidFill>
                  <a:schemeClr val="accent6">
                    <a:lumMod val="50000"/>
                  </a:schemeClr>
                </a:solidFill>
              </a:rPr>
              <a:t>Edit	Delete	View conversation</a:t>
            </a:r>
            <a:endParaRPr lang="en-US" sz="1200" dirty="0">
              <a:solidFill>
                <a:schemeClr val="accent6">
                  <a:lumMod val="50000"/>
                </a:schemeClr>
              </a:solidFill>
            </a:endParaRPr>
          </a:p>
        </p:txBody>
      </p:sp>
      <p:sp>
        <p:nvSpPr>
          <p:cNvPr id="32" name="TextBox 31"/>
          <p:cNvSpPr txBox="1">
            <a:spLocks noChangeAspect="1"/>
          </p:cNvSpPr>
          <p:nvPr/>
        </p:nvSpPr>
        <p:spPr>
          <a:xfrm>
            <a:off x="2816352" y="6133148"/>
            <a:ext cx="3200400" cy="523220"/>
          </a:xfrm>
          <a:prstGeom prst="rect">
            <a:avLst/>
          </a:prstGeom>
          <a:solidFill>
            <a:schemeClr val="bg1"/>
          </a:solidFill>
          <a:ln>
            <a:solidFill>
              <a:schemeClr val="accent6">
                <a:lumMod val="50000"/>
              </a:schemeClr>
            </a:solidFill>
          </a:ln>
        </p:spPr>
        <p:txBody>
          <a:bodyPr wrap="square" rtlCol="0">
            <a:spAutoFit/>
          </a:bodyPr>
          <a:lstStyle/>
          <a:p>
            <a:r>
              <a:rPr lang="en-US" sz="1600" b="1" dirty="0" smtClean="0">
                <a:solidFill>
                  <a:schemeClr val="accent6">
                    <a:lumMod val="50000"/>
                  </a:schemeClr>
                </a:solidFill>
              </a:rPr>
              <a:t>Myra</a:t>
            </a:r>
            <a:r>
              <a:rPr lang="en-US" sz="1600" dirty="0" smtClean="0">
                <a:solidFill>
                  <a:schemeClr val="accent6">
                    <a:lumMod val="50000"/>
                  </a:schemeClr>
                </a:solidFill>
              </a:rPr>
              <a:t> </a:t>
            </a:r>
            <a:r>
              <a:rPr lang="en-US" sz="1600" b="1" dirty="0" smtClean="0"/>
              <a:t>&gt;&gt; </a:t>
            </a:r>
            <a:r>
              <a:rPr lang="en-US" sz="1600" b="1" dirty="0" smtClean="0">
                <a:solidFill>
                  <a:schemeClr val="accent6">
                    <a:lumMod val="50000"/>
                  </a:schemeClr>
                </a:solidFill>
              </a:rPr>
              <a:t>April G.</a:t>
            </a:r>
            <a:r>
              <a:rPr lang="en-US" sz="1600" dirty="0" smtClean="0"/>
              <a:t> I Know, Right.</a:t>
            </a:r>
          </a:p>
          <a:p>
            <a:r>
              <a:rPr lang="en-US" sz="1200" dirty="0" smtClean="0">
                <a:solidFill>
                  <a:schemeClr val="accent6">
                    <a:lumMod val="50000"/>
                  </a:schemeClr>
                </a:solidFill>
              </a:rPr>
              <a:t>Edit	Delete	View conversation</a:t>
            </a:r>
            <a:endParaRPr lang="en-US" sz="1200" dirty="0">
              <a:solidFill>
                <a:schemeClr val="accent6">
                  <a:lumMod val="50000"/>
                </a:schemeClr>
              </a:solidFill>
            </a:endParaRPr>
          </a:p>
        </p:txBody>
      </p:sp>
      <p:sp>
        <p:nvSpPr>
          <p:cNvPr id="33" name="TextBox 32"/>
          <p:cNvSpPr txBox="1"/>
          <p:nvPr/>
        </p:nvSpPr>
        <p:spPr>
          <a:xfrm>
            <a:off x="2816352" y="5363707"/>
            <a:ext cx="3200400" cy="769441"/>
          </a:xfrm>
          <a:prstGeom prst="rect">
            <a:avLst/>
          </a:prstGeom>
          <a:solidFill>
            <a:schemeClr val="bg1">
              <a:lumMod val="85000"/>
            </a:schemeClr>
          </a:solidFill>
          <a:ln>
            <a:solidFill>
              <a:schemeClr val="accent6">
                <a:lumMod val="50000"/>
              </a:schemeClr>
            </a:solidFill>
          </a:ln>
        </p:spPr>
        <p:txBody>
          <a:bodyPr wrap="square" rtlCol="0">
            <a:spAutoFit/>
          </a:bodyPr>
          <a:lstStyle/>
          <a:p>
            <a:r>
              <a:rPr lang="en-US" sz="1600" b="1" dirty="0" smtClean="0">
                <a:solidFill>
                  <a:schemeClr val="accent6">
                    <a:lumMod val="50000"/>
                  </a:schemeClr>
                </a:solidFill>
              </a:rPr>
              <a:t>April G. </a:t>
            </a:r>
            <a:r>
              <a:rPr lang="en-US" sz="1600" b="1" dirty="0" smtClean="0"/>
              <a:t>&gt;&gt;</a:t>
            </a:r>
            <a:r>
              <a:rPr lang="en-US" sz="1600" b="1" dirty="0" smtClean="0">
                <a:solidFill>
                  <a:schemeClr val="accent6">
                    <a:lumMod val="50000"/>
                  </a:schemeClr>
                </a:solidFill>
              </a:rPr>
              <a:t> Myra</a:t>
            </a:r>
            <a:r>
              <a:rPr lang="en-US" sz="1600" dirty="0" smtClean="0">
                <a:solidFill>
                  <a:schemeClr val="accent6">
                    <a:lumMod val="50000"/>
                  </a:schemeClr>
                </a:solidFill>
              </a:rPr>
              <a:t> </a:t>
            </a:r>
            <a:r>
              <a:rPr lang="en-US" sz="1600" dirty="0" smtClean="0"/>
              <a:t>That’s cool! You get a new badge!!! </a:t>
            </a:r>
            <a:r>
              <a:rPr lang="en-US" sz="1600" dirty="0" err="1" smtClean="0">
                <a:sym typeface="Wingdings"/>
              </a:rPr>
              <a:t></a:t>
            </a:r>
            <a:endParaRPr lang="en-US" sz="1600" dirty="0" smtClean="0"/>
          </a:p>
          <a:p>
            <a:r>
              <a:rPr lang="en-US" sz="1200" dirty="0" smtClean="0">
                <a:solidFill>
                  <a:schemeClr val="accent6">
                    <a:lumMod val="50000"/>
                  </a:schemeClr>
                </a:solidFill>
              </a:rPr>
              <a:t>Edit	Delete	View conversation</a:t>
            </a:r>
            <a:endParaRPr lang="en-US" sz="1200" dirty="0">
              <a:solidFill>
                <a:schemeClr val="accent6">
                  <a:lumMod val="50000"/>
                </a:schemeClr>
              </a:solidFill>
            </a:endParaRPr>
          </a:p>
        </p:txBody>
      </p:sp>
    </p:spTree>
  </p:cSld>
  <p:clrMapOvr>
    <a:masterClrMapping/>
  </p:clrMapOvr>
  <p:transition xmlns:p14="http://schemas.microsoft.com/office/powerpoint/2010/main" spd="med">
    <p:fade thruBlk="1"/>
  </p:transition>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37160" y="54864"/>
            <a:ext cx="2745351" cy="923330"/>
          </a:xfrm>
          <a:prstGeom prst="rect">
            <a:avLst/>
          </a:prstGeom>
          <a:noFill/>
        </p:spPr>
        <p:txBody>
          <a:bodyPr wrap="none" rtlCol="0">
            <a:spAutoFit/>
          </a:bodyPr>
          <a:lstStyle/>
          <a:p>
            <a:r>
              <a:rPr lang="en-US" sz="5400" b="1" dirty="0" smtClean="0">
                <a:solidFill>
                  <a:srgbClr val="800000"/>
                </a:solidFill>
                <a:latin typeface="IM FELL DW Pica Roman"/>
                <a:cs typeface="IM FELL DW Pica Roman"/>
              </a:rPr>
              <a:t>What if…</a:t>
            </a:r>
            <a:endParaRPr lang="en-US" sz="5400" b="1" dirty="0">
              <a:solidFill>
                <a:srgbClr val="800000"/>
              </a:solidFill>
              <a:latin typeface="IM FELL DW Pica Roman"/>
              <a:cs typeface="IM FELL DW Pica Roman"/>
            </a:endParaRPr>
          </a:p>
        </p:txBody>
      </p:sp>
      <p:pic>
        <p:nvPicPr>
          <p:cNvPr id="5" name="Picture 4" descr="timthumb.jpeg"/>
          <p:cNvPicPr>
            <a:picLocks noChangeAspect="1"/>
          </p:cNvPicPr>
          <p:nvPr/>
        </p:nvPicPr>
        <p:blipFill>
          <a:blip r:embed="rId3"/>
          <a:stretch>
            <a:fillRect/>
          </a:stretch>
        </p:blipFill>
        <p:spPr>
          <a:xfrm>
            <a:off x="2145766" y="1331572"/>
            <a:ext cx="3022600" cy="3022600"/>
          </a:xfrm>
          <a:prstGeom prst="rect">
            <a:avLst/>
          </a:prstGeom>
        </p:spPr>
      </p:pic>
      <p:pic>
        <p:nvPicPr>
          <p:cNvPr id="8" name="Picture 7" descr="CRS_Dreampunk_el_49.png"/>
          <p:cNvPicPr>
            <a:picLocks noChangeAspect="1"/>
          </p:cNvPicPr>
          <p:nvPr/>
        </p:nvPicPr>
        <p:blipFill>
          <a:blip r:embed="rId4"/>
          <a:stretch>
            <a:fillRect/>
          </a:stretch>
        </p:blipFill>
        <p:spPr>
          <a:xfrm>
            <a:off x="964162" y="4627993"/>
            <a:ext cx="1828861" cy="1749610"/>
          </a:xfrm>
          <a:prstGeom prst="rect">
            <a:avLst/>
          </a:prstGeom>
        </p:spPr>
      </p:pic>
      <p:sp>
        <p:nvSpPr>
          <p:cNvPr id="9" name="TextBox 8"/>
          <p:cNvSpPr txBox="1"/>
          <p:nvPr/>
        </p:nvSpPr>
        <p:spPr>
          <a:xfrm>
            <a:off x="7236312" y="4092562"/>
            <a:ext cx="363501" cy="523220"/>
          </a:xfrm>
          <a:prstGeom prst="rect">
            <a:avLst/>
          </a:prstGeom>
          <a:noFill/>
        </p:spPr>
        <p:txBody>
          <a:bodyPr wrap="square" rtlCol="0">
            <a:spAutoFit/>
          </a:bodyPr>
          <a:lstStyle/>
          <a:p>
            <a:r>
              <a:rPr lang="en-US" sz="2800" b="1" dirty="0" smtClean="0">
                <a:solidFill>
                  <a:srgbClr val="800000"/>
                </a:solidFill>
              </a:rPr>
              <a:t>*</a:t>
            </a:r>
            <a:endParaRPr lang="en-US" sz="2800" b="1" dirty="0">
              <a:solidFill>
                <a:srgbClr val="800000"/>
              </a:solidFill>
            </a:endParaRPr>
          </a:p>
        </p:txBody>
      </p:sp>
      <p:sp>
        <p:nvSpPr>
          <p:cNvPr id="10" name="TextBox 9"/>
          <p:cNvSpPr txBox="1"/>
          <p:nvPr/>
        </p:nvSpPr>
        <p:spPr>
          <a:xfrm>
            <a:off x="5556602" y="6525301"/>
            <a:ext cx="3578220" cy="369332"/>
          </a:xfrm>
          <a:prstGeom prst="rect">
            <a:avLst/>
          </a:prstGeom>
          <a:noFill/>
        </p:spPr>
        <p:txBody>
          <a:bodyPr wrap="square" rtlCol="0">
            <a:spAutoFit/>
          </a:bodyPr>
          <a:lstStyle/>
          <a:p>
            <a:r>
              <a:rPr lang="en-US" dirty="0" smtClean="0">
                <a:solidFill>
                  <a:srgbClr val="800000"/>
                </a:solidFill>
              </a:rPr>
              <a:t>* logo from </a:t>
            </a:r>
            <a:r>
              <a:rPr lang="en-US" dirty="0" err="1" smtClean="0">
                <a:solidFill>
                  <a:srgbClr val="800000"/>
                </a:solidFill>
              </a:rPr>
              <a:t>playthepast.org</a:t>
            </a:r>
            <a:endParaRPr lang="en-US" dirty="0">
              <a:solidFill>
                <a:srgbClr val="800000"/>
              </a:solidFill>
            </a:endParaRPr>
          </a:p>
        </p:txBody>
      </p:sp>
      <p:pic>
        <p:nvPicPr>
          <p:cNvPr id="11" name="Picture 10" descr="HowTheWarShouldHaveEnded.jpg"/>
          <p:cNvPicPr>
            <a:picLocks noChangeAspect="1"/>
          </p:cNvPicPr>
          <p:nvPr/>
        </p:nvPicPr>
        <p:blipFill>
          <a:blip r:embed="rId5"/>
          <a:stretch>
            <a:fillRect/>
          </a:stretch>
        </p:blipFill>
        <p:spPr>
          <a:xfrm>
            <a:off x="5178763" y="1575792"/>
            <a:ext cx="2106397" cy="2808529"/>
          </a:xfrm>
          <a:prstGeom prst="rect">
            <a:avLst/>
          </a:prstGeom>
          <a:effectLst>
            <a:softEdge rad="76200"/>
          </a:effectLst>
        </p:spPr>
      </p:pic>
      <p:pic>
        <p:nvPicPr>
          <p:cNvPr id="7" name="Picture 6" descr="logo_test.png"/>
          <p:cNvPicPr>
            <a:picLocks noChangeAspect="1"/>
          </p:cNvPicPr>
          <p:nvPr/>
        </p:nvPicPr>
        <p:blipFill>
          <a:blip r:embed="rId6"/>
          <a:stretch>
            <a:fillRect/>
          </a:stretch>
        </p:blipFill>
        <p:spPr>
          <a:xfrm>
            <a:off x="2133554" y="4212393"/>
            <a:ext cx="5139394" cy="1416876"/>
          </a:xfrm>
          <a:prstGeom prst="rect">
            <a:avLst/>
          </a:prstGeom>
        </p:spPr>
      </p:pic>
    </p:spTree>
  </p:cSld>
  <p:clrMapOvr>
    <a:masterClrMapping/>
  </p:clrMapOvr>
  <p:transition xmlns:p14="http://schemas.microsoft.com/office/powerpoint/2010/main" spd="med">
    <p:fade thruBlk="1"/>
  </p:transition>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bwMode="auto">
          <a:xfrm>
            <a:off x="0" y="91440"/>
            <a:ext cx="9144000" cy="113453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4400" b="1" i="0" u="none" strike="noStrike" kern="0" cap="none" spc="0" normalizeH="0" baseline="0" noProof="0" dirty="0" smtClean="0">
                <a:ln>
                  <a:noFill/>
                </a:ln>
                <a:effectLst/>
                <a:uLnTx/>
                <a:uFillTx/>
                <a:latin typeface="IM FELL DW Pica Italic"/>
                <a:ea typeface="Adobe Caslon Pro" pitchFamily="1" charset="0"/>
                <a:cs typeface="IM FELL DW Pica Italic"/>
              </a:rPr>
              <a:t>Arcane Gallery</a:t>
            </a:r>
            <a:r>
              <a:rPr kumimoji="0" lang="en-US" sz="4400" b="1" i="0" u="none" strike="noStrike" kern="0" cap="none" spc="0" normalizeH="0" noProof="0" dirty="0" smtClean="0">
                <a:ln>
                  <a:noFill/>
                </a:ln>
                <a:effectLst/>
                <a:uLnTx/>
                <a:uFillTx/>
                <a:latin typeface="IM FELL DW Pica Italic"/>
                <a:ea typeface="Adobe Caslon Pro" pitchFamily="1" charset="0"/>
                <a:cs typeface="IM FELL DW Pica Italic"/>
              </a:rPr>
              <a:t> of Gadgetry</a:t>
            </a:r>
          </a:p>
          <a:p>
            <a:pPr marL="0" marR="0" lvl="0" indent="0" algn="ctr" defTabSz="914400" rtl="0" eaLnBrk="0" fontAlgn="base" latinLnBrk="0" hangingPunct="0">
              <a:lnSpc>
                <a:spcPct val="100000"/>
              </a:lnSpc>
              <a:spcBef>
                <a:spcPct val="0"/>
              </a:spcBef>
              <a:spcAft>
                <a:spcPct val="0"/>
              </a:spcAft>
              <a:buClrTx/>
              <a:buSzTx/>
              <a:buFontTx/>
              <a:buNone/>
              <a:tabLst/>
              <a:defRPr/>
            </a:pPr>
            <a:r>
              <a:rPr lang="en-US" sz="3200" b="1" kern="0" baseline="0" dirty="0" smtClean="0">
                <a:latin typeface="IM FELL DW Pica Italic"/>
                <a:ea typeface="Adobe Caslon Pro" pitchFamily="1" charset="0"/>
                <a:cs typeface="IM FELL DW Pica Italic"/>
              </a:rPr>
              <a:t>(AGOG)</a:t>
            </a:r>
            <a:endParaRPr kumimoji="0" lang="en-US" sz="3200" b="1" i="0" u="none" strike="noStrike" kern="0" cap="none" spc="0" normalizeH="0" baseline="0" noProof="0" dirty="0" smtClean="0">
              <a:ln>
                <a:noFill/>
              </a:ln>
              <a:effectLst/>
              <a:uLnTx/>
              <a:uFillTx/>
              <a:latin typeface="IM FELL DW Pica Italic"/>
              <a:ea typeface="Adobe Caslon Pro" pitchFamily="1" charset="0"/>
              <a:cs typeface="IM FELL DW Pica Italic"/>
            </a:endParaRPr>
          </a:p>
        </p:txBody>
      </p:sp>
      <p:pic>
        <p:nvPicPr>
          <p:cNvPr id="9" name="Picture 8" descr="tag_nobg.png"/>
          <p:cNvPicPr>
            <a:picLocks noChangeAspect="1"/>
          </p:cNvPicPr>
          <p:nvPr/>
        </p:nvPicPr>
        <p:blipFill>
          <a:blip r:embed="rId3"/>
          <a:srcRect/>
          <a:stretch>
            <a:fillRect/>
          </a:stretch>
        </p:blipFill>
        <p:spPr bwMode="auto">
          <a:xfrm>
            <a:off x="-18921" y="1284109"/>
            <a:ext cx="9144000" cy="5562597"/>
          </a:xfrm>
          <a:prstGeom prst="rect">
            <a:avLst/>
          </a:prstGeom>
          <a:noFill/>
          <a:ln w="9525">
            <a:noFill/>
            <a:miter lim="800000"/>
            <a:headEnd/>
            <a:tailEnd/>
          </a:ln>
        </p:spPr>
      </p:pic>
    </p:spTree>
  </p:cSld>
  <p:clrMapOvr>
    <a:masterClrMapping/>
  </p:clrMapOvr>
  <p:transition xmlns:p14="http://schemas.microsoft.com/office/powerpoint/2010/main" spd="med">
    <p:fade thruBlk="1"/>
  </p:transition>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2842612"/>
            <a:ext cx="9144000" cy="923330"/>
          </a:xfrm>
          <a:prstGeom prst="rect">
            <a:avLst/>
          </a:prstGeom>
          <a:noFill/>
        </p:spPr>
        <p:txBody>
          <a:bodyPr wrap="square" rtlCol="0">
            <a:spAutoFit/>
          </a:bodyPr>
          <a:lstStyle/>
          <a:p>
            <a:pPr algn="ctr"/>
            <a:r>
              <a:rPr lang="en-US" sz="5400" b="1" dirty="0" smtClean="0">
                <a:latin typeface="IM FELL DW Pica Roman"/>
                <a:cs typeface="IM FELL DW Pica Roman"/>
              </a:rPr>
              <a:t>ARG Design Features</a:t>
            </a:r>
            <a:endParaRPr lang="en-US" sz="5400" b="1" dirty="0">
              <a:latin typeface="IM FELL DW Pica Roman"/>
              <a:cs typeface="IM FELL DW Pica Roman"/>
            </a:endParaRPr>
          </a:p>
        </p:txBody>
      </p:sp>
    </p:spTree>
  </p:cSld>
  <p:clrMapOvr>
    <a:masterClrMapping/>
  </p:clrMapOvr>
  <p:transition xmlns:p14="http://schemas.microsoft.com/office/powerpoint/2010/main" spd="med">
    <p:fade thruBlk="1"/>
  </p:transition>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MarioInMadMaxerComputerWhiteBG.png"/>
          <p:cNvPicPr>
            <a:picLocks noChangeAspect="1"/>
          </p:cNvPicPr>
          <p:nvPr/>
        </p:nvPicPr>
        <p:blipFill>
          <a:blip r:embed="rId3"/>
          <a:stretch>
            <a:fillRect/>
          </a:stretch>
        </p:blipFill>
        <p:spPr>
          <a:xfrm>
            <a:off x="53192" y="647359"/>
            <a:ext cx="5279468" cy="4589295"/>
          </a:xfrm>
          <a:prstGeom prst="rect">
            <a:avLst/>
          </a:prstGeom>
        </p:spPr>
      </p:pic>
      <p:pic>
        <p:nvPicPr>
          <p:cNvPr id="9" name="Picture 8" descr="PlayStationController.jpg"/>
          <p:cNvPicPr>
            <a:picLocks noChangeAspect="1"/>
          </p:cNvPicPr>
          <p:nvPr/>
        </p:nvPicPr>
        <p:blipFill>
          <a:blip r:embed="rId4"/>
          <a:stretch>
            <a:fillRect/>
          </a:stretch>
        </p:blipFill>
        <p:spPr>
          <a:xfrm>
            <a:off x="5140960" y="2828090"/>
            <a:ext cx="3566160" cy="3310128"/>
          </a:xfrm>
          <a:prstGeom prst="rect">
            <a:avLst/>
          </a:prstGeom>
        </p:spPr>
      </p:pic>
      <p:sp>
        <p:nvSpPr>
          <p:cNvPr id="17" name="Rectangle 16"/>
          <p:cNvSpPr/>
          <p:nvPr/>
        </p:nvSpPr>
        <p:spPr>
          <a:xfrm>
            <a:off x="4460754" y="628538"/>
            <a:ext cx="1622378" cy="769441"/>
          </a:xfrm>
          <a:prstGeom prst="rect">
            <a:avLst/>
          </a:prstGeom>
        </p:spPr>
        <p:txBody>
          <a:bodyPr wrap="square">
            <a:spAutoFit/>
          </a:bodyPr>
          <a:lstStyle/>
          <a:p>
            <a:pPr marL="342900" lvl="0" indent="-342900" defTabSz="914400">
              <a:spcAft>
                <a:spcPts val="1200"/>
              </a:spcAft>
              <a:buClr>
                <a:schemeClr val="bg2">
                  <a:lumMod val="25000"/>
                </a:schemeClr>
              </a:buClr>
              <a:defRPr/>
            </a:pPr>
            <a:r>
              <a:rPr lang="en-US" sz="4400" b="1" u="sng" dirty="0" smtClean="0">
                <a:solidFill>
                  <a:srgbClr val="800000"/>
                </a:solidFill>
                <a:latin typeface="IM FELL DW Pica Roman"/>
                <a:cs typeface="IM FELL DW Pica Roman"/>
              </a:rPr>
              <a:t>NOT</a:t>
            </a:r>
          </a:p>
        </p:txBody>
      </p:sp>
      <p:grpSp>
        <p:nvGrpSpPr>
          <p:cNvPr id="14" name="Group 13"/>
          <p:cNvGrpSpPr>
            <a:grpSpLocks noChangeAspect="1"/>
          </p:cNvGrpSpPr>
          <p:nvPr/>
        </p:nvGrpSpPr>
        <p:grpSpPr>
          <a:xfrm>
            <a:off x="2354429" y="1782699"/>
            <a:ext cx="4233933" cy="4315968"/>
            <a:chOff x="2092512" y="1109018"/>
            <a:chExt cx="5029200" cy="5029200"/>
          </a:xfrm>
        </p:grpSpPr>
        <p:cxnSp>
          <p:nvCxnSpPr>
            <p:cNvPr id="11" name="Straight Connector 10"/>
            <p:cNvCxnSpPr>
              <a:stCxn id="12" idx="1"/>
            </p:cNvCxnSpPr>
            <p:nvPr/>
          </p:nvCxnSpPr>
          <p:spPr>
            <a:xfrm rot="16200000" flipH="1">
              <a:off x="2634079" y="2040471"/>
              <a:ext cx="3702311" cy="3312428"/>
            </a:xfrm>
            <a:prstGeom prst="line">
              <a:avLst/>
            </a:prstGeom>
            <a:ln w="381000">
              <a:solidFill>
                <a:srgbClr val="800000"/>
              </a:solidFill>
            </a:ln>
          </p:spPr>
          <p:style>
            <a:lnRef idx="2">
              <a:schemeClr val="accent1"/>
            </a:lnRef>
            <a:fillRef idx="0">
              <a:schemeClr val="accent1"/>
            </a:fillRef>
            <a:effectRef idx="1">
              <a:schemeClr val="accent1"/>
            </a:effectRef>
            <a:fontRef idx="minor">
              <a:schemeClr val="tx1"/>
            </a:fontRef>
          </p:style>
        </p:cxnSp>
        <p:sp>
          <p:nvSpPr>
            <p:cNvPr id="12" name="Oval 11"/>
            <p:cNvSpPr/>
            <p:nvPr/>
          </p:nvSpPr>
          <p:spPr>
            <a:xfrm>
              <a:off x="2092512" y="1109018"/>
              <a:ext cx="5029200" cy="5029200"/>
            </a:xfrm>
            <a:prstGeom prst="ellipse">
              <a:avLst/>
            </a:prstGeom>
            <a:noFill/>
            <a:ln w="381000">
              <a:solidFill>
                <a:srgbClr val="8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6" name="Rectangle 15"/>
          <p:cNvSpPr/>
          <p:nvPr/>
        </p:nvSpPr>
        <p:spPr>
          <a:xfrm>
            <a:off x="5984355" y="999148"/>
            <a:ext cx="2312979" cy="1446550"/>
          </a:xfrm>
          <a:prstGeom prst="rect">
            <a:avLst/>
          </a:prstGeom>
        </p:spPr>
        <p:txBody>
          <a:bodyPr wrap="square">
            <a:spAutoFit/>
          </a:bodyPr>
          <a:lstStyle/>
          <a:p>
            <a:pPr marL="342900" lvl="0" indent="-342900" defTabSz="914400">
              <a:spcAft>
                <a:spcPts val="1200"/>
              </a:spcAft>
              <a:buClr>
                <a:schemeClr val="bg2">
                  <a:lumMod val="25000"/>
                </a:schemeClr>
              </a:buClr>
              <a:defRPr/>
            </a:pPr>
            <a:r>
              <a:rPr lang="en-US" sz="4400" b="1" dirty="0" smtClean="0">
                <a:latin typeface="IM FELL DW Pica Roman"/>
                <a:cs typeface="IM FELL DW Pica Roman"/>
              </a:rPr>
              <a:t>Video Games</a:t>
            </a:r>
          </a:p>
        </p:txBody>
      </p:sp>
      <p:sp>
        <p:nvSpPr>
          <p:cNvPr id="10" name="Rectangle 9"/>
          <p:cNvSpPr/>
          <p:nvPr/>
        </p:nvSpPr>
        <p:spPr>
          <a:xfrm>
            <a:off x="8094648" y="1690921"/>
            <a:ext cx="527806" cy="769441"/>
          </a:xfrm>
          <a:prstGeom prst="rect">
            <a:avLst/>
          </a:prstGeom>
        </p:spPr>
        <p:txBody>
          <a:bodyPr wrap="square">
            <a:spAutoFit/>
          </a:bodyPr>
          <a:lstStyle/>
          <a:p>
            <a:pPr marL="342900" lvl="0" indent="-342900" defTabSz="914400">
              <a:spcAft>
                <a:spcPts val="1200"/>
              </a:spcAft>
              <a:buClr>
                <a:schemeClr val="bg2">
                  <a:lumMod val="25000"/>
                </a:schemeClr>
              </a:buClr>
              <a:defRPr/>
            </a:pPr>
            <a:r>
              <a:rPr lang="en-US" sz="4400" b="1" dirty="0" smtClean="0">
                <a:latin typeface="IM FELL DW Pica Roman"/>
                <a:cs typeface="IM FELL DW Pica Roman"/>
              </a:rPr>
              <a:t>?</a:t>
            </a:r>
          </a:p>
        </p:txBody>
      </p:sp>
    </p:spTree>
  </p:cSld>
  <p:clrMapOvr>
    <a:masterClrMapping/>
  </p:clrMapOvr>
  <p:transition xmlns:p14="http://schemas.microsoft.com/office/powerpoint/2010/main" spd="med">
    <p:fade thruBlk="1"/>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10" presetClass="exit" presetSubtype="0" fill="hold" grpId="0" nodeType="withEffect">
                                  <p:stCondLst>
                                    <p:cond delay="0"/>
                                  </p:stCondLst>
                                  <p:childTnLst>
                                    <p:animEffect transition="out" filter="fade">
                                      <p:cBhvr>
                                        <p:cTn id="12" dur="500"/>
                                        <p:tgtEl>
                                          <p:spTgt spid="10"/>
                                        </p:tgtEl>
                                      </p:cBhvr>
                                    </p:animEffect>
                                    <p:set>
                                      <p:cBhvr>
                                        <p:cTn id="13"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an_you_see_me_now.jpg"/>
          <p:cNvPicPr>
            <a:picLocks noChangeAspect="1"/>
          </p:cNvPicPr>
          <p:nvPr/>
        </p:nvPicPr>
        <p:blipFill>
          <a:blip r:embed="rId3">
            <a:alphaModFix amt="40000"/>
          </a:blip>
          <a:stretch>
            <a:fillRect/>
          </a:stretch>
        </p:blipFill>
        <p:spPr>
          <a:xfrm>
            <a:off x="0" y="0"/>
            <a:ext cx="9144000" cy="6858000"/>
          </a:xfrm>
          <a:prstGeom prst="rect">
            <a:avLst/>
          </a:prstGeom>
        </p:spPr>
      </p:pic>
      <p:pic>
        <p:nvPicPr>
          <p:cNvPr id="7" name="Picture 6" descr="chatIcon2.png"/>
          <p:cNvPicPr>
            <a:picLocks noChangeAspect="1"/>
          </p:cNvPicPr>
          <p:nvPr/>
        </p:nvPicPr>
        <p:blipFill>
          <a:blip r:embed="rId4"/>
          <a:stretch>
            <a:fillRect/>
          </a:stretch>
        </p:blipFill>
        <p:spPr>
          <a:xfrm>
            <a:off x="5071534" y="2762391"/>
            <a:ext cx="1749778" cy="1312333"/>
          </a:xfrm>
          <a:prstGeom prst="rect">
            <a:avLst/>
          </a:prstGeom>
        </p:spPr>
      </p:pic>
      <p:sp>
        <p:nvSpPr>
          <p:cNvPr id="8" name="Title 1"/>
          <p:cNvSpPr txBox="1">
            <a:spLocks/>
          </p:cNvSpPr>
          <p:nvPr/>
        </p:nvSpPr>
        <p:spPr>
          <a:xfrm>
            <a:off x="0" y="189314"/>
            <a:ext cx="9144000" cy="649224"/>
          </a:xfrm>
          <a:prstGeom prst="rect">
            <a:avLst/>
          </a:prstGeom>
          <a:solidFill>
            <a:schemeClr val="bg1">
              <a:alpha val="40000"/>
            </a:schemeClr>
          </a:solidFill>
          <a:effectLst>
            <a:softEdge rad="50800"/>
          </a:effectLst>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4400" b="1" dirty="0" smtClean="0">
                <a:solidFill>
                  <a:schemeClr val="bg2">
                    <a:lumMod val="10000"/>
                  </a:schemeClr>
                </a:solidFill>
                <a:latin typeface="IM FELL DW Pica Roman"/>
                <a:ea typeface="Ginga&gt;" pitchFamily="2" charset="-128"/>
                <a:cs typeface="IM FELL DW Pica Roman"/>
              </a:rPr>
              <a:t>Pervasive, Transmedia Interface</a:t>
            </a:r>
          </a:p>
        </p:txBody>
      </p:sp>
      <p:pic>
        <p:nvPicPr>
          <p:cNvPr id="10" name="Picture 9" descr="email.png"/>
          <p:cNvPicPr>
            <a:picLocks noChangeAspect="1"/>
          </p:cNvPicPr>
          <p:nvPr/>
        </p:nvPicPr>
        <p:blipFill>
          <a:blip r:embed="rId5"/>
          <a:stretch>
            <a:fillRect/>
          </a:stretch>
        </p:blipFill>
        <p:spPr>
          <a:xfrm>
            <a:off x="7392670" y="2681111"/>
            <a:ext cx="1298448" cy="1298448"/>
          </a:xfrm>
          <a:prstGeom prst="rect">
            <a:avLst/>
          </a:prstGeom>
        </p:spPr>
      </p:pic>
      <p:pic>
        <p:nvPicPr>
          <p:cNvPr id="13" name="Picture 12" descr="137px-Speaker_Icon_svg.png"/>
          <p:cNvPicPr>
            <a:picLocks noChangeAspect="1"/>
          </p:cNvPicPr>
          <p:nvPr/>
        </p:nvPicPr>
        <p:blipFill>
          <a:blip r:embed="rId6"/>
          <a:stretch>
            <a:fillRect/>
          </a:stretch>
        </p:blipFill>
        <p:spPr>
          <a:xfrm>
            <a:off x="7366000" y="4618566"/>
            <a:ext cx="1420283" cy="1420283"/>
          </a:xfrm>
          <a:prstGeom prst="rect">
            <a:avLst/>
          </a:prstGeom>
        </p:spPr>
      </p:pic>
      <p:pic>
        <p:nvPicPr>
          <p:cNvPr id="14" name="Picture 13" descr="Video_Rec-Black-256.png"/>
          <p:cNvPicPr>
            <a:picLocks noChangeAspect="1"/>
          </p:cNvPicPr>
          <p:nvPr/>
        </p:nvPicPr>
        <p:blipFill>
          <a:blip r:embed="rId7"/>
          <a:stretch>
            <a:fillRect/>
          </a:stretch>
        </p:blipFill>
        <p:spPr>
          <a:xfrm>
            <a:off x="5246512" y="4618566"/>
            <a:ext cx="1399822" cy="1399822"/>
          </a:xfrm>
          <a:prstGeom prst="rect">
            <a:avLst/>
          </a:prstGeom>
        </p:spPr>
      </p:pic>
    </p:spTree>
  </p:cSld>
  <p:clrMapOvr>
    <a:masterClrMapping/>
  </p:clrMapOvr>
  <p:transition xmlns:p14="http://schemas.microsoft.com/office/powerpoint/2010/main" spd="med">
    <p:fade thruBlk="1"/>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300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3000"/>
                                        <p:tgtEl>
                                          <p:spTgt spid="7"/>
                                        </p:tgtEl>
                                      </p:cBhvr>
                                    </p:animEffect>
                                  </p:childTnLst>
                                </p:cTn>
                              </p:par>
                              <p:par>
                                <p:cTn id="8" presetID="10" presetClass="entr" presetSubtype="0" fill="hold" nodeType="withEffect">
                                  <p:stCondLst>
                                    <p:cond delay="300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3000"/>
                                        <p:tgtEl>
                                          <p:spTgt spid="10"/>
                                        </p:tgtEl>
                                      </p:cBhvr>
                                    </p:animEffect>
                                  </p:childTnLst>
                                </p:cTn>
                              </p:par>
                              <p:par>
                                <p:cTn id="11" presetID="10" presetClass="entr" presetSubtype="0" fill="hold" nodeType="withEffect">
                                  <p:stCondLst>
                                    <p:cond delay="300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3000"/>
                                        <p:tgtEl>
                                          <p:spTgt spid="13"/>
                                        </p:tgtEl>
                                      </p:cBhvr>
                                    </p:animEffect>
                                  </p:childTnLst>
                                </p:cTn>
                              </p:par>
                              <p:par>
                                <p:cTn id="14" presetID="10" presetClass="entr" presetSubtype="0" fill="hold" nodeType="withEffect">
                                  <p:stCondLst>
                                    <p:cond delay="300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3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Custom 1">
      <a:dk1>
        <a:sysClr val="windowText" lastClr="000000"/>
      </a:dk1>
      <a:lt1>
        <a:sysClr val="window" lastClr="FFFFFF"/>
      </a:lt1>
      <a:dk2>
        <a:srgbClr val="1F497D"/>
      </a:dk2>
      <a:lt2>
        <a:srgbClr val="EEECE1"/>
      </a:lt2>
      <a:accent1>
        <a:srgbClr val="4F81BD"/>
      </a:accent1>
      <a:accent2>
        <a:srgbClr val="9A403F"/>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7.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9.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19236</TotalTime>
  <Words>3583</Words>
  <Application>Microsoft Macintosh PowerPoint</Application>
  <PresentationFormat>On-screen Show (4:3)</PresentationFormat>
  <Paragraphs>381</Paragraphs>
  <Slides>40</Slides>
  <Notes>39</Notes>
  <HiddenSlides>0</HiddenSlides>
  <MMClips>0</MMClips>
  <ScaleCrop>false</ScaleCrop>
  <HeadingPairs>
    <vt:vector size="4" baseType="variant">
      <vt:variant>
        <vt:lpstr>Theme</vt:lpstr>
      </vt:variant>
      <vt:variant>
        <vt:i4>9</vt:i4>
      </vt:variant>
      <vt:variant>
        <vt:lpstr>Slide Titles</vt:lpstr>
      </vt:variant>
      <vt:variant>
        <vt:i4>40</vt:i4>
      </vt:variant>
    </vt:vector>
  </HeadingPairs>
  <TitlesOfParts>
    <vt:vector size="49" baseType="lpstr">
      <vt:lpstr>Office Theme</vt:lpstr>
      <vt:lpstr>Office Theme</vt:lpstr>
      <vt:lpstr>1_Office Theme</vt:lpstr>
      <vt:lpstr>3_Office Theme</vt:lpstr>
      <vt:lpstr>2_Office Theme</vt:lpstr>
      <vt:lpstr>4_Office Theme</vt:lpstr>
      <vt:lpstr>5_Office Theme</vt:lpstr>
      <vt:lpstr>6_Office Theme</vt:lpstr>
      <vt:lpstr>7_Office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university of maryland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Elizabeth Bonsignore</dc:creator>
  <cp:lastModifiedBy>Elizabeth Bonsignore</cp:lastModifiedBy>
  <cp:revision>1283</cp:revision>
  <cp:lastPrinted>2013-05-22T03:12:30Z</cp:lastPrinted>
  <dcterms:created xsi:type="dcterms:W3CDTF">2013-05-21T03:15:25Z</dcterms:created>
  <dcterms:modified xsi:type="dcterms:W3CDTF">2013-05-23T07:51:10Z</dcterms:modified>
</cp:coreProperties>
</file>