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handoutMasterIdLst>
    <p:handoutMasterId r:id="rId44"/>
  </p:handoutMasterIdLst>
  <p:sldIdLst>
    <p:sldId id="256" r:id="rId2"/>
    <p:sldId id="257" r:id="rId3"/>
    <p:sldId id="259" r:id="rId4"/>
    <p:sldId id="306" r:id="rId5"/>
    <p:sldId id="260" r:id="rId6"/>
    <p:sldId id="267" r:id="rId7"/>
    <p:sldId id="269" r:id="rId8"/>
    <p:sldId id="315" r:id="rId9"/>
    <p:sldId id="328" r:id="rId10"/>
    <p:sldId id="329" r:id="rId11"/>
    <p:sldId id="330" r:id="rId12"/>
    <p:sldId id="284" r:id="rId13"/>
    <p:sldId id="290" r:id="rId14"/>
    <p:sldId id="347" r:id="rId15"/>
    <p:sldId id="320" r:id="rId16"/>
    <p:sldId id="345" r:id="rId17"/>
    <p:sldId id="322" r:id="rId18"/>
    <p:sldId id="323" r:id="rId19"/>
    <p:sldId id="324" r:id="rId20"/>
    <p:sldId id="341" r:id="rId21"/>
    <p:sldId id="346" r:id="rId22"/>
    <p:sldId id="348" r:id="rId23"/>
    <p:sldId id="350" r:id="rId24"/>
    <p:sldId id="351" r:id="rId25"/>
    <p:sldId id="352" r:id="rId26"/>
    <p:sldId id="353" r:id="rId27"/>
    <p:sldId id="336" r:id="rId28"/>
    <p:sldId id="337" r:id="rId29"/>
    <p:sldId id="354" r:id="rId30"/>
    <p:sldId id="355" r:id="rId31"/>
    <p:sldId id="349" r:id="rId32"/>
    <p:sldId id="340" r:id="rId33"/>
    <p:sldId id="356" r:id="rId34"/>
    <p:sldId id="357" r:id="rId35"/>
    <p:sldId id="358" r:id="rId36"/>
    <p:sldId id="308" r:id="rId37"/>
    <p:sldId id="327" r:id="rId38"/>
    <p:sldId id="342" r:id="rId39"/>
    <p:sldId id="343" r:id="rId40"/>
    <p:sldId id="333" r:id="rId41"/>
    <p:sldId id="304"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E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9" autoAdjust="0"/>
    <p:restoredTop sz="79589" autoAdjust="0"/>
  </p:normalViewPr>
  <p:slideViewPr>
    <p:cSldViewPr snapToGrid="0" snapToObjects="1">
      <p:cViewPr varScale="1">
        <p:scale>
          <a:sx n="69" d="100"/>
          <a:sy n="69" d="100"/>
        </p:scale>
        <p:origin x="-1376" y="-96"/>
      </p:cViewPr>
      <p:guideLst>
        <p:guide orient="horz" pos="2160"/>
        <p:guide pos="2880"/>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notesViewPr>
    <p:cSldViewPr snapToGrid="0" snapToObjects="1">
      <p:cViewPr varScale="1">
        <p:scale>
          <a:sx n="122" d="100"/>
          <a:sy n="122" d="100"/>
        </p:scale>
        <p:origin x="-3920"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handoutMaster" Target="handoutMasters/handoutMaster1.xml"/><Relationship Id="rId45" Type="http://schemas.openxmlformats.org/officeDocument/2006/relationships/printerSettings" Target="printerSettings/printerSettings1.bin"/></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5185506-7DD1-EB41-9EED-708D2FF06EDC}" type="datetimeFigureOut">
              <a:rPr lang="en-US" smtClean="0"/>
              <a:pPr/>
              <a:t>5/23/13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85530F6-8A76-9349-992E-5BD7C1B79AC4}" type="slidenum">
              <a:rPr lang="en-US" smtClean="0"/>
              <a:pPr/>
              <a:t>‹#›</a:t>
            </a:fld>
            <a:endParaRPr lang="en-US"/>
          </a:p>
        </p:txBody>
      </p:sp>
    </p:spTree>
    <p:extLst>
      <p:ext uri="{BB962C8B-B14F-4D97-AF65-F5344CB8AC3E}">
        <p14:creationId xmlns:p14="http://schemas.microsoft.com/office/powerpoint/2010/main" val="321938093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43BC23-99BD-C140-87AC-E1637AB156C9}" type="datetimeFigureOut">
              <a:rPr lang="en-US" smtClean="0"/>
              <a:pPr/>
              <a:t>5/23/13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C83B8EB-7532-344A-BA2F-5DE2DB0A238D}" type="slidenum">
              <a:rPr lang="en-US" smtClean="0"/>
              <a:pPr/>
              <a:t>‹#›</a:t>
            </a:fld>
            <a:endParaRPr lang="en-US"/>
          </a:p>
        </p:txBody>
      </p:sp>
    </p:spTree>
    <p:extLst>
      <p:ext uri="{BB962C8B-B14F-4D97-AF65-F5344CB8AC3E}">
        <p14:creationId xmlns:p14="http://schemas.microsoft.com/office/powerpoint/2010/main" val="169338466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Zydeco is a data collection app that allows learners to tag and organize their observations. Zydeco was developed with our collaborators at the University of Michigan. </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10</a:t>
            </a:fld>
            <a:endParaRPr lang="en-US"/>
          </a:p>
        </p:txBody>
      </p:sp>
    </p:spTree>
    <p:extLst>
      <p:ext uri="{BB962C8B-B14F-4D97-AF65-F5344CB8AC3E}">
        <p14:creationId xmlns:p14="http://schemas.microsoft.com/office/powerpoint/2010/main" val="24631784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Science </a:t>
            </a:r>
            <a:r>
              <a:rPr lang="en-US" baseline="0" dirty="0" err="1" smtClean="0"/>
              <a:t>INQuiry</a:t>
            </a:r>
            <a:r>
              <a:rPr lang="en-US" baseline="0" dirty="0" smtClean="0"/>
              <a:t> or SINQ is a social media app that allows learners to post questions, hypotheses, and project ideas to encourage collaboration. SINQ was designed here at the HCIL. </a:t>
            </a:r>
            <a:endParaRPr lang="en-US" dirty="0" smtClean="0"/>
          </a:p>
          <a:p>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11</a:t>
            </a:fld>
            <a:endParaRPr lang="en-US"/>
          </a:p>
        </p:txBody>
      </p:sp>
    </p:spTree>
    <p:extLst>
      <p:ext uri="{BB962C8B-B14F-4D97-AF65-F5344CB8AC3E}">
        <p14:creationId xmlns:p14="http://schemas.microsoft.com/office/powerpoint/2010/main" val="14070864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study,</a:t>
            </a:r>
            <a:r>
              <a:rPr lang="en-US" baseline="0" dirty="0" smtClean="0"/>
              <a:t> I mainly examined these four focal and their interactions with other learners with technology in Kitchen Chemistry.  </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12</a:t>
            </a:fld>
            <a:endParaRPr lang="en-US"/>
          </a:p>
        </p:txBody>
      </p:sp>
    </p:spTree>
    <p:extLst>
      <p:ext uri="{BB962C8B-B14F-4D97-AF65-F5344CB8AC3E}">
        <p14:creationId xmlns:p14="http://schemas.microsoft.com/office/powerpoint/2010/main" val="2467919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6:00 </a:t>
            </a:r>
            <a:r>
              <a:rPr lang="en-US" dirty="0" err="1" smtClean="0"/>
              <a:t>mins</a:t>
            </a:r>
            <a:endParaRPr lang="en-US" dirty="0" smtClean="0"/>
          </a:p>
          <a:p>
            <a:endParaRPr lang="en-US" dirty="0" smtClean="0"/>
          </a:p>
          <a:p>
            <a:r>
              <a:rPr lang="en-US" dirty="0" smtClean="0"/>
              <a:t>I’m going to briefly share</a:t>
            </a:r>
            <a:r>
              <a:rPr lang="en-US" baseline="0" dirty="0" smtClean="0"/>
              <a:t> an example of how the role technology plays in supporting ownership of science learning and the challenges the technology faces.</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13</a:t>
            </a:fld>
            <a:endParaRPr lang="en-US"/>
          </a:p>
        </p:txBody>
      </p:sp>
    </p:spTree>
    <p:extLst>
      <p:ext uri="{BB962C8B-B14F-4D97-AF65-F5344CB8AC3E}">
        <p14:creationId xmlns:p14="http://schemas.microsoft.com/office/powerpoint/2010/main" val="2801058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Technology allows learners to document their stories. Learners invested a lot of time into storytelling. They meticulously took</a:t>
            </a:r>
            <a:r>
              <a:rPr lang="en-US" baseline="0" dirty="0" smtClean="0"/>
              <a:t> </a:t>
            </a:r>
            <a:r>
              <a:rPr lang="en-US" dirty="0" smtClean="0"/>
              <a:t>photos, recorded audio, etc. Not only did</a:t>
            </a:r>
            <a:r>
              <a:rPr lang="en-US" baseline="0" dirty="0" smtClean="0"/>
              <a:t> they use integrated media to build stories, but often they added personal elements to the story.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As an example, learners often wanted to take personal photos of themselves conducting the investigations or as a way to indicate who’s story this was.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15</a:t>
            </a:fld>
            <a:endParaRPr lang="en-US"/>
          </a:p>
        </p:txBody>
      </p:sp>
    </p:spTree>
    <p:extLst>
      <p:ext uri="{BB962C8B-B14F-4D97-AF65-F5344CB8AC3E}">
        <p14:creationId xmlns:p14="http://schemas.microsoft.com/office/powerpoint/2010/main" val="14467811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Learners</a:t>
            </a:r>
            <a:r>
              <a:rPr lang="en-US" baseline="0" dirty="0" smtClean="0"/>
              <a:t> also used the integrated recordings to sing songs about their investigations. Here, Freddie uses the technology as a way to express his excitement over the investigation into how to make green brownies.</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16</a:t>
            </a:fld>
            <a:endParaRPr lang="en-US"/>
          </a:p>
        </p:txBody>
      </p:sp>
    </p:spTree>
    <p:extLst>
      <p:ext uri="{BB962C8B-B14F-4D97-AF65-F5344CB8AC3E}">
        <p14:creationId xmlns:p14="http://schemas.microsoft.com/office/powerpoint/2010/main" val="11284395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Helvetica Neue Light"/>
                <a:cs typeface="Helvetica Neue Light"/>
              </a:rPr>
              <a:t>Personalization allows increased sense of ownership and control over learning. </a:t>
            </a:r>
          </a:p>
          <a:p>
            <a:endParaRPr lang="en-US" sz="1200" dirty="0" smtClean="0">
              <a:latin typeface="Helvetica Neue Light"/>
              <a:cs typeface="Helvetica Neue Light"/>
            </a:endParaRPr>
          </a:p>
          <a:p>
            <a:r>
              <a:rPr lang="en-US" sz="1200" dirty="0" smtClean="0">
                <a:latin typeface="Helvetica Neue Light"/>
                <a:cs typeface="Helvetica Neue Light"/>
              </a:rPr>
              <a:t>Learners could choose what photos to take, what data was important, and</a:t>
            </a:r>
            <a:r>
              <a:rPr lang="en-US" sz="1200" baseline="0" dirty="0" smtClean="0">
                <a:latin typeface="Helvetica Neue Light"/>
                <a:cs typeface="Helvetica Neue Light"/>
              </a:rPr>
              <a:t> how to present the story to the audience. Learners chose to use the technology to express measurements and observations through more creative means. </a:t>
            </a:r>
            <a:endParaRPr lang="en-US" sz="1200" dirty="0" smtClean="0">
              <a:latin typeface="Helvetica Neue Light"/>
              <a:cs typeface="Helvetica Neue Light"/>
            </a:endParaRPr>
          </a:p>
          <a:p>
            <a:endParaRPr lang="en-US" sz="1200" dirty="0" smtClean="0">
              <a:latin typeface="Helvetica Neue Light"/>
              <a:cs typeface="Helvetica Neue Light"/>
            </a:endParaRPr>
          </a:p>
          <a:p>
            <a:r>
              <a:rPr lang="en-US" sz="1200" dirty="0" smtClean="0">
                <a:latin typeface="Helvetica Neue Light"/>
                <a:cs typeface="Helvetica Neue Light"/>
              </a:rPr>
              <a:t>Ownership and control seemed to be an important link between positive attitudes, writing tasks in science, and supporting science dispositions and identities.</a:t>
            </a:r>
          </a:p>
          <a:p>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17</a:t>
            </a:fld>
            <a:endParaRPr lang="en-US"/>
          </a:p>
        </p:txBody>
      </p:sp>
    </p:spTree>
    <p:extLst>
      <p:ext uri="{BB962C8B-B14F-4D97-AF65-F5344CB8AC3E}">
        <p14:creationId xmlns:p14="http://schemas.microsoft.com/office/powerpoint/2010/main" val="30991996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However</a:t>
            </a:r>
            <a:r>
              <a:rPr lang="en-US" baseline="0" dirty="0" smtClean="0"/>
              <a:t>, t</a:t>
            </a:r>
            <a:r>
              <a:rPr lang="en-US" dirty="0" smtClean="0"/>
              <a:t>he challenge of personalization for</a:t>
            </a:r>
            <a:r>
              <a:rPr lang="en-US" baseline="0" dirty="0" smtClean="0"/>
              <a:t> technology is when does personalization become too distracting for science inquiry?</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18</a:t>
            </a:fld>
            <a:endParaRPr lang="en-US"/>
          </a:p>
        </p:txBody>
      </p:sp>
    </p:spTree>
    <p:extLst>
      <p:ext uri="{BB962C8B-B14F-4D97-AF65-F5344CB8AC3E}">
        <p14:creationId xmlns:p14="http://schemas.microsoft.com/office/powerpoint/2010/main" val="27095792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For example, in</a:t>
            </a:r>
            <a:r>
              <a:rPr lang="en-US" baseline="0" dirty="0" smtClean="0"/>
              <a:t> interviews, Donna as part of her self identity, she calls herself a “dreamer” and an “artist”.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She constantly would use StoryKit to draw pictures for her investigations. While this was important, a single drawing would take up to 30 minutes. While drawing this particular image, Tammy would ask her questions about her investigation, but Donna largely focused on her drawings. </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19</a:t>
            </a:fld>
            <a:endParaRPr lang="en-US"/>
          </a:p>
        </p:txBody>
      </p:sp>
    </p:spTree>
    <p:extLst>
      <p:ext uri="{BB962C8B-B14F-4D97-AF65-F5344CB8AC3E}">
        <p14:creationId xmlns:p14="http://schemas.microsoft.com/office/powerpoint/2010/main" val="3532972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Similar</a:t>
            </a:r>
            <a:r>
              <a:rPr lang="en-US" baseline="0" dirty="0" smtClean="0"/>
              <a:t> to our recommendations in our Interaction Design and Children paper, we are designing technology that is facilitating structure within science inquiry, but allowing flexibility in personalization so that learners can further increase ownership of their stories of their investigations. </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20</a:t>
            </a:fld>
            <a:endParaRPr lang="en-US"/>
          </a:p>
        </p:txBody>
      </p:sp>
    </p:spTree>
    <p:extLst>
      <p:ext uri="{BB962C8B-B14F-4D97-AF65-F5344CB8AC3E}">
        <p14:creationId xmlns:p14="http://schemas.microsoft.com/office/powerpoint/2010/main" val="4042395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kern="1200" dirty="0" smtClean="0">
                <a:solidFill>
                  <a:schemeClr val="tx1"/>
                </a:solidFill>
                <a:latin typeface="+mn-lt"/>
                <a:ea typeface="+mn-ea"/>
                <a:cs typeface="+mn-cs"/>
              </a:rPr>
              <a:t>Students often find science learning to be disconnected from their everyday lives (e.g.. Atwater, 1996).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pedagogical and curricular methods do not attempt to make connections to learners’ lives, interests, and experiences, students may continue to have pervasive negative views of science (e.g., </a:t>
            </a:r>
            <a:r>
              <a:rPr lang="en-US" sz="1200" kern="1200" dirty="0" err="1" smtClean="0">
                <a:solidFill>
                  <a:schemeClr val="tx1"/>
                </a:solidFill>
                <a:latin typeface="+mn-lt"/>
                <a:ea typeface="+mn-ea"/>
                <a:cs typeface="+mn-cs"/>
              </a:rPr>
              <a:t>Basu</a:t>
            </a:r>
            <a:r>
              <a:rPr lang="en-US" sz="1200" kern="1200" dirty="0" smtClean="0">
                <a:solidFill>
                  <a:schemeClr val="tx1"/>
                </a:solidFill>
                <a:latin typeface="+mn-lt"/>
                <a:ea typeface="+mn-ea"/>
                <a:cs typeface="+mn-cs"/>
              </a:rPr>
              <a:t> &amp; Barton, 2007), which can be problematic</a:t>
            </a:r>
            <a:r>
              <a:rPr lang="en-US" sz="1200" kern="1200" baseline="0" dirty="0" smtClean="0">
                <a:solidFill>
                  <a:schemeClr val="tx1"/>
                </a:solidFill>
                <a:latin typeface="+mn-lt"/>
                <a:ea typeface="+mn-ea"/>
                <a:cs typeface="+mn-cs"/>
              </a:rPr>
              <a:t> in engaging in STEM in the long run</a:t>
            </a:r>
            <a:r>
              <a:rPr lang="en-US" sz="1200" kern="1200" dirty="0" smtClean="0">
                <a:solidFill>
                  <a:schemeClr val="tx1"/>
                </a:solidFill>
                <a:latin typeface="+mn-lt"/>
                <a:ea typeface="+mn-ea"/>
                <a:cs typeface="+mn-cs"/>
              </a:rPr>
              <a:t>. </a:t>
            </a:r>
            <a:endParaRPr lang="en-US" sz="1200" dirty="0" smtClean="0"/>
          </a:p>
          <a:p>
            <a:endParaRPr lang="en-US" sz="1200"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Based on our analysis</a:t>
            </a:r>
            <a:r>
              <a:rPr lang="en-US" baseline="0" dirty="0" smtClean="0"/>
              <a:t> of Kitchen Chemistry, ownership, and personalization, w</a:t>
            </a:r>
            <a:r>
              <a:rPr lang="en-US" dirty="0" smtClean="0"/>
              <a:t>e are designing </a:t>
            </a:r>
            <a:r>
              <a:rPr lang="en-US" dirty="0" err="1" smtClean="0"/>
              <a:t>Science</a:t>
            </a:r>
            <a:r>
              <a:rPr lang="en-US" baseline="0" dirty="0" err="1" smtClean="0"/>
              <a:t>Kit</a:t>
            </a:r>
            <a:r>
              <a:rPr lang="en-US" baseline="0" dirty="0" smtClean="0"/>
              <a:t>, a mobile app that features scaffolding for science inquiry, combined with flexibility in personalizing stories.</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21</a:t>
            </a:fld>
            <a:endParaRPr lang="en-US"/>
          </a:p>
        </p:txBody>
      </p:sp>
    </p:spTree>
    <p:extLst>
      <p:ext uri="{BB962C8B-B14F-4D97-AF65-F5344CB8AC3E}">
        <p14:creationId xmlns:p14="http://schemas.microsoft.com/office/powerpoint/2010/main" val="24836361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technology often facilitated role switching; learners would often switch and take turns using the technology in the activities. Using StoryKit and Zydeco (a data collection tool that allows tagging), learners could choose what to record and observe and then switch off to run the investigation. Here, Donna takes the activity</a:t>
            </a:r>
            <a:r>
              <a:rPr lang="en-US" baseline="0" dirty="0" smtClean="0"/>
              <a:t> while Freddie records. </a:t>
            </a:r>
            <a:endParaRPr lang="en-US" dirty="0" smtClean="0"/>
          </a:p>
          <a:p>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23</a:t>
            </a:fld>
            <a:endParaRPr lang="en-US"/>
          </a:p>
        </p:txBody>
      </p:sp>
    </p:spTree>
    <p:extLst>
      <p:ext uri="{BB962C8B-B14F-4D97-AF65-F5344CB8AC3E}">
        <p14:creationId xmlns:p14="http://schemas.microsoft.com/office/powerpoint/2010/main" val="28532565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Or they would switch off. </a:t>
            </a:r>
          </a:p>
          <a:p>
            <a:endParaRPr lang="en-US" dirty="0" smtClean="0"/>
          </a:p>
          <a:p>
            <a:r>
              <a:rPr lang="en-US" dirty="0" smtClean="0"/>
              <a:t>Ownership</a:t>
            </a:r>
            <a:r>
              <a:rPr lang="en-US" baseline="0" dirty="0" smtClean="0"/>
              <a:t> of the investigation develops as learners engage in both the activities and the development of the stories and recordings. </a:t>
            </a:r>
          </a:p>
          <a:p>
            <a:endParaRPr lang="en-US" baseline="0" dirty="0" smtClean="0"/>
          </a:p>
          <a:p>
            <a:r>
              <a:rPr lang="en-US" baseline="0" dirty="0" smtClean="0"/>
              <a:t>Learners could choose the times they wanted to record and document the investigation and when they wanted to engage in the investigation.</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24</a:t>
            </a:fld>
            <a:endParaRPr lang="en-US"/>
          </a:p>
        </p:txBody>
      </p:sp>
    </p:spTree>
    <p:extLst>
      <p:ext uri="{BB962C8B-B14F-4D97-AF65-F5344CB8AC3E}">
        <p14:creationId xmlns:p14="http://schemas.microsoft.com/office/powerpoint/2010/main" val="34720298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However, there were times learners wanted to just engage in their activities, as opposed to spending time recording activities. Sometimes a</a:t>
            </a:r>
            <a:r>
              <a:rPr lang="en-US" baseline="0" dirty="0" smtClean="0"/>
              <a:t> baking investigation is too exciting to resist or too hectic to record. </a:t>
            </a:r>
            <a:endParaRPr lang="en-US" dirty="0" smtClean="0"/>
          </a:p>
        </p:txBody>
      </p:sp>
      <p:sp>
        <p:nvSpPr>
          <p:cNvPr id="4" name="Slide Number Placeholder 3"/>
          <p:cNvSpPr>
            <a:spLocks noGrp="1"/>
          </p:cNvSpPr>
          <p:nvPr>
            <p:ph type="sldNum" sz="quarter" idx="10"/>
          </p:nvPr>
        </p:nvSpPr>
        <p:spPr/>
        <p:txBody>
          <a:bodyPr/>
          <a:lstStyle/>
          <a:p>
            <a:fld id="{7C83B8EB-7532-344A-BA2F-5DE2DB0A238D}" type="slidenum">
              <a:rPr lang="en-US" smtClean="0"/>
              <a:pPr/>
              <a:t>25</a:t>
            </a:fld>
            <a:endParaRPr lang="en-US"/>
          </a:p>
        </p:txBody>
      </p:sp>
    </p:spTree>
    <p:extLst>
      <p:ext uri="{BB962C8B-B14F-4D97-AF65-F5344CB8AC3E}">
        <p14:creationId xmlns:p14="http://schemas.microsoft.com/office/powerpoint/2010/main" val="20274569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help with the recordings</a:t>
            </a:r>
            <a:r>
              <a:rPr lang="en-US" baseline="0" dirty="0" smtClean="0"/>
              <a:t> s</a:t>
            </a:r>
            <a:r>
              <a:rPr lang="en-US" dirty="0" smtClean="0"/>
              <a:t>ometimes, it</a:t>
            </a:r>
            <a:r>
              <a:rPr lang="en-US" baseline="0" dirty="0" smtClean="0"/>
              <a:t> was the facilitator that had to use the technology and help them create the stories. </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26</a:t>
            </a:fld>
            <a:endParaRPr lang="en-US"/>
          </a:p>
        </p:txBody>
      </p:sp>
    </p:spTree>
    <p:extLst>
      <p:ext uri="{BB962C8B-B14F-4D97-AF65-F5344CB8AC3E}">
        <p14:creationId xmlns:p14="http://schemas.microsoft.com/office/powerpoint/2010/main" val="3274786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challenge in role switching is that children also wanted to engage in the physical activity of their investigation. They often chose not to document the phenomenon because the technology could be seen as obtrusive. </a:t>
            </a:r>
          </a:p>
          <a:p>
            <a:endParaRPr lang="en-US" dirty="0" smtClean="0"/>
          </a:p>
          <a:p>
            <a:r>
              <a:rPr lang="en-US" dirty="0" smtClean="0"/>
              <a:t>In this</a:t>
            </a:r>
            <a:r>
              <a:rPr lang="en-US" baseline="0" dirty="0" smtClean="0"/>
              <a:t> example, the camera captures Freddie spending over 30 minutes at the sink trying to understand the flow of water through a cup with a small hole at the bottom. </a:t>
            </a:r>
          </a:p>
          <a:p>
            <a:endParaRPr lang="en-US" baseline="0" dirty="0" smtClean="0"/>
          </a:p>
          <a:p>
            <a:r>
              <a:rPr lang="en-US" baseline="0" dirty="0" smtClean="0"/>
              <a:t>During this time, he developed control and investment towards this investigation. As a sense of pride, he would often yell out to his friend to come see this phenomenon. </a:t>
            </a:r>
          </a:p>
          <a:p>
            <a:endParaRPr lang="en-US" baseline="0" dirty="0" smtClean="0"/>
          </a:p>
          <a:p>
            <a:r>
              <a:rPr lang="en-US" baseline="0" dirty="0" smtClean="0"/>
              <a:t>However, Anthony was busy doing his own work and could not partake in this.  </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27</a:t>
            </a:fld>
            <a:endParaRPr lang="en-US"/>
          </a:p>
        </p:txBody>
      </p:sp>
    </p:spTree>
    <p:extLst>
      <p:ext uri="{BB962C8B-B14F-4D97-AF65-F5344CB8AC3E}">
        <p14:creationId xmlns:p14="http://schemas.microsoft.com/office/powerpoint/2010/main" val="22250547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However, water and iPads don’t mix.</a:t>
            </a:r>
            <a:r>
              <a:rPr lang="en-US" baseline="0" dirty="0" smtClean="0"/>
              <a:t> We would not allow him to bring over the iPad to the sink.</a:t>
            </a:r>
          </a:p>
          <a:p>
            <a:endParaRPr lang="en-US" baseline="0" dirty="0" smtClean="0"/>
          </a:p>
          <a:p>
            <a:r>
              <a:rPr lang="en-US" dirty="0" smtClean="0"/>
              <a:t>Another facilitator does come over later to help out with this personal investigation</a:t>
            </a:r>
            <a:r>
              <a:rPr lang="en-US" baseline="0" dirty="0" smtClean="0"/>
              <a:t> with the water. Here, she is holding an iPhone and timing the flow of the water. However, if Freddie part of running his own investigation, how would Freddie proceed?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challenge in role switching is that children also wanted to engage in the physical activity of their investigation. They often chose not to document the inquiry and phenomenon because the technology was obtrusive in these physical environments.</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28</a:t>
            </a:fld>
            <a:endParaRPr lang="en-US"/>
          </a:p>
        </p:txBody>
      </p:sp>
    </p:spTree>
    <p:extLst>
      <p:ext uri="{BB962C8B-B14F-4D97-AF65-F5344CB8AC3E}">
        <p14:creationId xmlns:p14="http://schemas.microsoft.com/office/powerpoint/2010/main" val="41940291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haven’t realized it by now, children are really sticky and gross.</a:t>
            </a:r>
            <a:r>
              <a:rPr lang="en-US" baseline="0" dirty="0" smtClean="0"/>
              <a:t> </a:t>
            </a:r>
          </a:p>
          <a:p>
            <a:endParaRPr lang="en-US" baseline="0" dirty="0" smtClean="0"/>
          </a:p>
          <a:p>
            <a:r>
              <a:rPr lang="en-US" dirty="0" smtClean="0"/>
              <a:t>If storytelling</a:t>
            </a:r>
            <a:r>
              <a:rPr lang="en-US" baseline="0" dirty="0" smtClean="0"/>
              <a:t> and personalization helps to support ownership, h</a:t>
            </a:r>
            <a:r>
              <a:rPr lang="en-US" dirty="0" smtClean="0"/>
              <a:t>ow do you</a:t>
            </a:r>
            <a:r>
              <a:rPr lang="en-US" baseline="0" dirty="0" smtClean="0"/>
              <a:t> document and create personal stories when your hands are messy and busy being fully engaged in a physical activity? The iPads aren’t designed for the messy, sticky, and rough environment of Kitchen Chemistry. </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29</a:t>
            </a:fld>
            <a:endParaRPr lang="en-US"/>
          </a:p>
        </p:txBody>
      </p:sp>
    </p:spTree>
    <p:extLst>
      <p:ext uri="{BB962C8B-B14F-4D97-AF65-F5344CB8AC3E}">
        <p14:creationId xmlns:p14="http://schemas.microsoft.com/office/powerpoint/2010/main" val="21960280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for our future work with </a:t>
            </a:r>
            <a:r>
              <a:rPr lang="en-US" baseline="0" dirty="0" err="1" smtClean="0"/>
              <a:t>ScienceKit</a:t>
            </a:r>
            <a:r>
              <a:rPr lang="en-US" baseline="0" dirty="0" smtClean="0"/>
              <a:t>, s</a:t>
            </a:r>
            <a:r>
              <a:rPr lang="en-US" dirty="0" smtClean="0"/>
              <a:t>ensors</a:t>
            </a:r>
            <a:r>
              <a:rPr lang="en-US" baseline="0" dirty="0" smtClean="0"/>
              <a:t> and </a:t>
            </a:r>
            <a:r>
              <a:rPr lang="en-US" dirty="0" err="1" smtClean="0"/>
              <a:t>wearables</a:t>
            </a:r>
            <a:r>
              <a:rPr lang="en-US" dirty="0" smtClean="0"/>
              <a:t> for storytelling may need</a:t>
            </a:r>
            <a:r>
              <a:rPr lang="en-US" baseline="0" dirty="0" smtClean="0"/>
              <a:t> to be integrated so that learners can engage in science in personal and meaningful environments. We envision data collection using sensors and </a:t>
            </a:r>
            <a:r>
              <a:rPr lang="en-US" baseline="0" dirty="0" err="1" smtClean="0"/>
              <a:t>wearables</a:t>
            </a:r>
            <a:r>
              <a:rPr lang="en-US" baseline="0" dirty="0" smtClean="0"/>
              <a:t> that are durable in tough conditions and later transferring that data over to </a:t>
            </a:r>
            <a:r>
              <a:rPr lang="en-US" baseline="0" dirty="0" err="1" smtClean="0"/>
              <a:t>ScienceKit</a:t>
            </a:r>
            <a:r>
              <a:rPr lang="en-US" baseline="0" dirty="0" smtClean="0"/>
              <a:t> for further narration. </a:t>
            </a:r>
            <a:endParaRPr lang="en-US" dirty="0" smtClean="0"/>
          </a:p>
          <a:p>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30</a:t>
            </a:fld>
            <a:endParaRPr lang="en-US"/>
          </a:p>
        </p:txBody>
      </p:sp>
    </p:spTree>
    <p:extLst>
      <p:ext uri="{BB962C8B-B14F-4D97-AF65-F5344CB8AC3E}">
        <p14:creationId xmlns:p14="http://schemas.microsoft.com/office/powerpoint/2010/main" val="17232256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Learners often worked together using the three mobile apps. Ownership took place as learners worked together on individual parts to create a whole story or collaborate on project design ideas. Similar to role switching, as learners passed the iPads around, they would inevitably remix and add parts to the story. In the picture above, Donna and Charlie each add a piece together to the whole story.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Each individual controls a part of the story to create the whole feel of the investigation.</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32</a:t>
            </a:fld>
            <a:endParaRPr lang="en-US"/>
          </a:p>
        </p:txBody>
      </p:sp>
    </p:spTree>
    <p:extLst>
      <p:ext uri="{BB962C8B-B14F-4D97-AF65-F5344CB8AC3E}">
        <p14:creationId xmlns:p14="http://schemas.microsoft.com/office/powerpoint/2010/main" val="1898471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One assumption in the literature is that if learners were to have</a:t>
            </a:r>
            <a:r>
              <a:rPr lang="en-US" sz="1200" i="1" kern="1200" dirty="0" smtClean="0">
                <a:solidFill>
                  <a:schemeClr val="tx1"/>
                </a:solidFill>
                <a:latin typeface="+mn-lt"/>
                <a:ea typeface="+mn-ea"/>
                <a:cs typeface="+mn-cs"/>
              </a:rPr>
              <a:t> </a:t>
            </a:r>
            <a:r>
              <a:rPr lang="en-US" sz="1200" b="1" i="1" kern="1200" dirty="0" smtClean="0">
                <a:solidFill>
                  <a:schemeClr val="tx1"/>
                </a:solidFill>
                <a:latin typeface="+mn-lt"/>
                <a:ea typeface="+mn-ea"/>
                <a:cs typeface="+mn-cs"/>
              </a:rPr>
              <a:t>ownership of the</a:t>
            </a:r>
            <a:r>
              <a:rPr lang="en-US" sz="1200" b="1" i="1" kern="1200" baseline="0" dirty="0" smtClean="0">
                <a:solidFill>
                  <a:schemeClr val="tx1"/>
                </a:solidFill>
                <a:latin typeface="+mn-lt"/>
                <a:ea typeface="+mn-ea"/>
                <a:cs typeface="+mn-cs"/>
              </a:rPr>
              <a:t> </a:t>
            </a:r>
            <a:r>
              <a:rPr lang="en-US" sz="1200" b="1" i="1" kern="1200" dirty="0" smtClean="0">
                <a:solidFill>
                  <a:schemeClr val="tx1"/>
                </a:solidFill>
                <a:latin typeface="+mn-lt"/>
                <a:ea typeface="+mn-ea"/>
                <a:cs typeface="+mn-cs"/>
              </a:rPr>
              <a:t>science they were learning</a:t>
            </a:r>
            <a:r>
              <a:rPr lang="en-US" sz="1200" kern="1200" dirty="0" smtClean="0">
                <a:solidFill>
                  <a:schemeClr val="tx1"/>
                </a:solidFill>
                <a:latin typeface="+mn-lt"/>
                <a:ea typeface="+mn-ea"/>
                <a:cs typeface="+mn-cs"/>
              </a:rPr>
              <a:t>, they would be more motivated to learn science.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Ownership of science is the conception that if learners were able to fully participate in the practicing culture of science, they would have greater control over the ideas, knowledge, and science learning process.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Learners would develop control over their environment, create opportunities for more personalized learning, make investments into their learning, and express a sense of territoriality (i.e., this is mine, this is ours). 	</a:t>
            </a:r>
            <a:r>
              <a:rPr lang="en-US" dirty="0" smtClean="0"/>
              <a:t> </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However, interface issues such as input difficulty made using the technology frustrating. In this example, Ben and </a:t>
            </a:r>
            <a:r>
              <a:rPr lang="en-US" sz="1200" b="0" i="0" u="none" strike="noStrike" kern="1200" baseline="0" dirty="0" err="1" smtClean="0">
                <a:solidFill>
                  <a:schemeClr val="tx1"/>
                </a:solidFill>
                <a:latin typeface="+mn-lt"/>
                <a:ea typeface="+mn-ea"/>
                <a:cs typeface="+mn-cs"/>
              </a:rPr>
              <a:t>Arman</a:t>
            </a:r>
            <a:r>
              <a:rPr lang="en-US" sz="1200" b="0" i="0" u="none" strike="noStrike" kern="1200" baseline="0" dirty="0" smtClean="0">
                <a:solidFill>
                  <a:schemeClr val="tx1"/>
                </a:solidFill>
                <a:latin typeface="+mn-lt"/>
                <a:ea typeface="+mn-ea"/>
                <a:cs typeface="+mn-cs"/>
              </a:rPr>
              <a:t> are trying to input their ideas together into the iPad. However, StoryKit was not designed for two person input simultaneously. </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33</a:t>
            </a:fld>
            <a:endParaRPr lang="en-US"/>
          </a:p>
        </p:txBody>
      </p:sp>
    </p:spTree>
    <p:extLst>
      <p:ext uri="{BB962C8B-B14F-4D97-AF65-F5344CB8AC3E}">
        <p14:creationId xmlns:p14="http://schemas.microsoft.com/office/powerpoint/2010/main" val="34286472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Ben</a:t>
            </a:r>
            <a:r>
              <a:rPr lang="en-US" baseline="0" dirty="0" smtClean="0"/>
              <a:t> and </a:t>
            </a:r>
            <a:r>
              <a:rPr lang="en-US" baseline="0" dirty="0" err="1" smtClean="0"/>
              <a:t>Arman</a:t>
            </a:r>
            <a:r>
              <a:rPr lang="en-US" baseline="0" dirty="0" smtClean="0"/>
              <a:t> try input each of their pieces together through typing and drawing, but the user interface is so frustrating they give up. In watching the video, they children spend a little over 30 minutes trying to get their ideas down. They become frustrated that they cannot get their ideas down fast enough and ultimately give up typing for audio.</a:t>
            </a:r>
          </a:p>
          <a:p>
            <a:endParaRPr lang="en-US" baseline="0" dirty="0" smtClean="0"/>
          </a:p>
          <a:p>
            <a:r>
              <a:rPr lang="en-US" baseline="0" dirty="0" smtClean="0"/>
              <a:t>At this point, it would have been easier for them just to write it on a piece of paper. </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34</a:t>
            </a:fld>
            <a:endParaRPr lang="en-US"/>
          </a:p>
        </p:txBody>
      </p:sp>
    </p:spTree>
    <p:extLst>
      <p:ext uri="{BB962C8B-B14F-4D97-AF65-F5344CB8AC3E}">
        <p14:creationId xmlns:p14="http://schemas.microsoft.com/office/powerpoint/2010/main" val="35520697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the HCIL, we are experimenting</a:t>
            </a:r>
            <a:r>
              <a:rPr lang="en-US" baseline="0" dirty="0" smtClean="0"/>
              <a:t> with the idea of collaborative storytelling for </a:t>
            </a:r>
            <a:r>
              <a:rPr lang="en-US" baseline="0" dirty="0" err="1" smtClean="0"/>
              <a:t>ScienceKit</a:t>
            </a:r>
            <a:r>
              <a:rPr lang="en-US" baseline="0" dirty="0" smtClean="0"/>
              <a:t> that allows individual and group contributions. On the right side, groups members populate a section with ideas and recordings. On the left, learners input their own data, ideas, and recordings. As the group side populates with data and ideas, learners can later drag and drop elements of the group into their own personal stories.</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35</a:t>
            </a:fld>
            <a:endParaRPr lang="en-US"/>
          </a:p>
        </p:txBody>
      </p:sp>
    </p:spTree>
    <p:extLst>
      <p:ext uri="{BB962C8B-B14F-4D97-AF65-F5344CB8AC3E}">
        <p14:creationId xmlns:p14="http://schemas.microsoft.com/office/powerpoint/2010/main" val="41338772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36</a:t>
            </a:fld>
            <a:endParaRPr lang="en-US"/>
          </a:p>
        </p:txBody>
      </p:sp>
    </p:spTree>
    <p:extLst>
      <p:ext uri="{BB962C8B-B14F-4D97-AF65-F5344CB8AC3E}">
        <p14:creationId xmlns:p14="http://schemas.microsoft.com/office/powerpoint/2010/main" val="24296793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37</a:t>
            </a:fld>
            <a:endParaRPr lang="en-US"/>
          </a:p>
        </p:txBody>
      </p:sp>
    </p:spTree>
    <p:extLst>
      <p:ext uri="{BB962C8B-B14F-4D97-AF65-F5344CB8AC3E}">
        <p14:creationId xmlns:p14="http://schemas.microsoft.com/office/powerpoint/2010/main" val="42183921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41</a:t>
            </a:fld>
            <a:endParaRPr lang="en-US"/>
          </a:p>
        </p:txBody>
      </p:sp>
    </p:spTree>
    <p:extLst>
      <p:ext uri="{BB962C8B-B14F-4D97-AF65-F5344CB8AC3E}">
        <p14:creationId xmlns:p14="http://schemas.microsoft.com/office/powerpoint/2010/main" val="3242041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Ownership is an</a:t>
            </a:r>
            <a:r>
              <a:rPr lang="en-US" baseline="0" dirty="0" smtClean="0"/>
              <a:t> important concept to study because science learning is hard. It takes a lot of motivation for learners to want to engage in science. We need to understand what motivates learners to pursue science learning and how keep ownership of science learning going for the long run. </a:t>
            </a:r>
          </a:p>
          <a:p>
            <a:endParaRPr lang="en-US" baseline="0" dirty="0" smtClean="0"/>
          </a:p>
        </p:txBody>
      </p:sp>
      <p:sp>
        <p:nvSpPr>
          <p:cNvPr id="4" name="Slide Number Placeholder 3"/>
          <p:cNvSpPr>
            <a:spLocks noGrp="1"/>
          </p:cNvSpPr>
          <p:nvPr>
            <p:ph type="sldNum" sz="quarter" idx="10"/>
          </p:nvPr>
        </p:nvSpPr>
        <p:spPr/>
        <p:txBody>
          <a:bodyPr/>
          <a:lstStyle/>
          <a:p>
            <a:fld id="{7C83B8EB-7532-344A-BA2F-5DE2DB0A238D}" type="slidenum">
              <a:rPr lang="en-US" smtClean="0"/>
              <a:pPr/>
              <a:t>4</a:t>
            </a:fld>
            <a:endParaRPr lang="en-US"/>
          </a:p>
        </p:txBody>
      </p:sp>
    </p:spTree>
    <p:extLst>
      <p:ext uri="{BB962C8B-B14F-4D97-AF65-F5344CB8AC3E}">
        <p14:creationId xmlns:p14="http://schemas.microsoft.com/office/powerpoint/2010/main" val="40975193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2:00 </a:t>
            </a:r>
            <a:r>
              <a:rPr lang="en-US" sz="1200" kern="1200" dirty="0" err="1" smtClean="0">
                <a:solidFill>
                  <a:schemeClr val="tx1"/>
                </a:solidFill>
                <a:latin typeface="+mn-lt"/>
                <a:ea typeface="+mn-ea"/>
                <a:cs typeface="+mn-cs"/>
              </a:rPr>
              <a:t>mins</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following research question guides my study:</a:t>
            </a:r>
          </a:p>
          <a:p>
            <a:r>
              <a:rPr lang="en-US" sz="1200" b="1"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Research question: </a:t>
            </a:r>
            <a:r>
              <a:rPr lang="en-US" sz="1200" dirty="0" smtClean="0">
                <a:latin typeface="Helvetica Neue Light"/>
                <a:cs typeface="Helvetica Neue Light"/>
              </a:rPr>
              <a:t>What are the roles and challenges of learning technologies in supporting learners’ ownership of science learning? </a:t>
            </a:r>
          </a:p>
        </p:txBody>
      </p:sp>
      <p:sp>
        <p:nvSpPr>
          <p:cNvPr id="4" name="Slide Number Placeholder 3"/>
          <p:cNvSpPr>
            <a:spLocks noGrp="1"/>
          </p:cNvSpPr>
          <p:nvPr>
            <p:ph type="sldNum" sz="quarter" idx="10"/>
          </p:nvPr>
        </p:nvSpPr>
        <p:spPr/>
        <p:txBody>
          <a:bodyPr/>
          <a:lstStyle/>
          <a:p>
            <a:fld id="{7C83B8EB-7532-344A-BA2F-5DE2DB0A238D}"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In this study, I am interested in </a:t>
            </a:r>
            <a:r>
              <a:rPr lang="en-US" sz="1200" i="1" kern="1200" dirty="0" smtClean="0">
                <a:solidFill>
                  <a:schemeClr val="tx1"/>
                </a:solidFill>
                <a:latin typeface="+mn-lt"/>
                <a:ea typeface="+mn-ea"/>
                <a:cs typeface="+mn-cs"/>
              </a:rPr>
              <a:t>how</a:t>
            </a:r>
            <a:r>
              <a:rPr lang="en-US" sz="1200" kern="1200" dirty="0" smtClean="0">
                <a:solidFill>
                  <a:schemeClr val="tx1"/>
                </a:solidFill>
                <a:latin typeface="+mn-lt"/>
                <a:ea typeface="+mn-ea"/>
                <a:cs typeface="+mn-cs"/>
              </a:rPr>
              <a:t> and </a:t>
            </a:r>
            <a:r>
              <a:rPr lang="en-US" sz="1200" i="1" kern="1200" dirty="0" smtClean="0">
                <a:solidFill>
                  <a:schemeClr val="tx1"/>
                </a:solidFill>
                <a:latin typeface="+mn-lt"/>
                <a:ea typeface="+mn-ea"/>
                <a:cs typeface="+mn-cs"/>
              </a:rPr>
              <a:t>why</a:t>
            </a:r>
            <a:r>
              <a:rPr lang="en-US" sz="1200" kern="1200" dirty="0" smtClean="0">
                <a:solidFill>
                  <a:schemeClr val="tx1"/>
                </a:solidFill>
                <a:latin typeface="+mn-lt"/>
                <a:ea typeface="+mn-ea"/>
                <a:cs typeface="+mn-cs"/>
              </a:rPr>
              <a:t> ownership evolves in learners as they go through a design process. </a:t>
            </a:r>
          </a:p>
        </p:txBody>
      </p:sp>
      <p:sp>
        <p:nvSpPr>
          <p:cNvPr id="4" name="Slide Number Placeholder 3"/>
          <p:cNvSpPr>
            <a:spLocks noGrp="1"/>
          </p:cNvSpPr>
          <p:nvPr>
            <p:ph type="sldNum" sz="quarter" idx="10"/>
          </p:nvPr>
        </p:nvSpPr>
        <p:spPr/>
        <p:txBody>
          <a:bodyPr/>
          <a:lstStyle/>
          <a:p>
            <a:fld id="{7C83B8EB-7532-344A-BA2F-5DE2DB0A238D}"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kern="1200" dirty="0" smtClean="0">
                <a:solidFill>
                  <a:schemeClr val="tx1"/>
                </a:solidFill>
                <a:latin typeface="+mn-lt"/>
                <a:ea typeface="+mn-ea"/>
                <a:cs typeface="+mn-cs"/>
              </a:rPr>
              <a:t>What is Kitchen</a:t>
            </a:r>
            <a:r>
              <a:rPr lang="en-US" sz="1200" kern="1200" baseline="0" dirty="0" smtClean="0">
                <a:solidFill>
                  <a:schemeClr val="tx1"/>
                </a:solidFill>
                <a:latin typeface="+mn-lt"/>
                <a:ea typeface="+mn-ea"/>
                <a:cs typeface="+mn-cs"/>
              </a:rPr>
              <a:t> Chemistry? – Kitchen Chemistry is an after-school program that conducts investigations into the science of cooking. We call it a life-relevant learning environment because learners get to engage in science on their own terms and personal goals.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For this implementation of Kitchen Chemistry, we conducted a 12-week session afterschool at a small, independent K-12 Montessori school. The participants were six children between the ages of 9-11.</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Specifically, in Kitchen Chemistry learners engage in Choice Day.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Choice Day allows learners to use what they have learned to prepare an investigation into a recipe of their choice. Here, learners make decisions about their investigations, such as what recipes to explore, what modifications to make to ingredient amounts, and what observations they will make. </a:t>
            </a:r>
            <a:endParaRPr lang="en-US" sz="1200"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this study,</a:t>
            </a:r>
            <a:r>
              <a:rPr lang="en-US" baseline="0" dirty="0" smtClean="0"/>
              <a:t> our research group examined how three mobile technologies could be used for life-relevant learning. </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8</a:t>
            </a:fld>
            <a:endParaRPr lang="en-US"/>
          </a:p>
        </p:txBody>
      </p:sp>
    </p:spTree>
    <p:extLst>
      <p:ext uri="{BB962C8B-B14F-4D97-AF65-F5344CB8AC3E}">
        <p14:creationId xmlns:p14="http://schemas.microsoft.com/office/powerpoint/2010/main" val="4024550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StoryKit is a storytelling app designed here at the HCIL that allows learners to build stories using integrated media, such as photos, audio recordings, and drawings.</a:t>
            </a:r>
            <a:endParaRPr lang="en-US" dirty="0"/>
          </a:p>
        </p:txBody>
      </p:sp>
      <p:sp>
        <p:nvSpPr>
          <p:cNvPr id="4" name="Slide Number Placeholder 3"/>
          <p:cNvSpPr>
            <a:spLocks noGrp="1"/>
          </p:cNvSpPr>
          <p:nvPr>
            <p:ph type="sldNum" sz="quarter" idx="10"/>
          </p:nvPr>
        </p:nvSpPr>
        <p:spPr/>
        <p:txBody>
          <a:bodyPr/>
          <a:lstStyle/>
          <a:p>
            <a:fld id="{7C83B8EB-7532-344A-BA2F-5DE2DB0A238D}" type="slidenum">
              <a:rPr lang="en-US" smtClean="0"/>
              <a:pPr/>
              <a:t>9</a:t>
            </a:fld>
            <a:endParaRPr lang="en-US"/>
          </a:p>
        </p:txBody>
      </p:sp>
    </p:spTree>
    <p:extLst>
      <p:ext uri="{BB962C8B-B14F-4D97-AF65-F5344CB8AC3E}">
        <p14:creationId xmlns:p14="http://schemas.microsoft.com/office/powerpoint/2010/main" val="2381283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69FBA8-3DC5-5146-AC73-25DC38F009DE}" type="datetime1">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45B3E6-EFC0-CA40-B2B7-A14DA20E8C73}" type="slidenum">
              <a:rPr lang="en-US" smtClean="0"/>
              <a:pPr/>
              <a:t>‹#›</a:t>
            </a:fld>
            <a:endParaRPr lang="en-US"/>
          </a:p>
        </p:txBody>
      </p:sp>
    </p:spTree>
  </p:cSld>
  <p:clrMapOvr>
    <a:masterClrMapping/>
  </p:clrMapOvr>
  <p:transition xmlns:p14="http://schemas.microsoft.com/office/powerpoint/2010/mai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CF7299-3B8B-7E4F-BF36-03DFA4AAD996}" type="datetime1">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45B3E6-EFC0-CA40-B2B7-A14DA20E8C73}" type="slidenum">
              <a:rPr lang="en-US" smtClean="0"/>
              <a:pPr/>
              <a:t>‹#›</a:t>
            </a:fld>
            <a:endParaRPr lang="en-US"/>
          </a:p>
        </p:txBody>
      </p:sp>
    </p:spTree>
  </p:cSld>
  <p:clrMapOvr>
    <a:masterClrMapping/>
  </p:clrMapOvr>
  <p:transition xmlns:p14="http://schemas.microsoft.com/office/powerpoint/2010/mai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6C0EB3-E784-444A-A3CB-6175BC2D47CC}" type="datetime1">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45B3E6-EFC0-CA40-B2B7-A14DA20E8C73}" type="slidenum">
              <a:rPr lang="en-US" smtClean="0"/>
              <a:pPr/>
              <a:t>‹#›</a:t>
            </a:fld>
            <a:endParaRPr lang="en-US"/>
          </a:p>
        </p:txBody>
      </p:sp>
    </p:spTree>
  </p:cSld>
  <p:clrMapOvr>
    <a:masterClrMapping/>
  </p:clrMapOvr>
  <p:transition xmlns:p14="http://schemas.microsoft.com/office/powerpoint/2010/mai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A6FADE-0721-1942-9E90-68114F9616BA}" type="datetime1">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45B3E6-EFC0-CA40-B2B7-A14DA20E8C73}" type="slidenum">
              <a:rPr lang="en-US" smtClean="0"/>
              <a:pPr/>
              <a:t>‹#›</a:t>
            </a:fld>
            <a:endParaRPr lang="en-US"/>
          </a:p>
        </p:txBody>
      </p:sp>
    </p:spTree>
  </p:cSld>
  <p:clrMapOvr>
    <a:masterClrMapping/>
  </p:clrMapOvr>
  <p:transition xmlns:p14="http://schemas.microsoft.com/office/powerpoint/2010/mai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F00572-C5E5-074F-825D-FA4AA7BBF213}" type="datetime1">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45B3E6-EFC0-CA40-B2B7-A14DA20E8C73}" type="slidenum">
              <a:rPr lang="en-US" smtClean="0"/>
              <a:pPr/>
              <a:t>‹#›</a:t>
            </a:fld>
            <a:endParaRPr lang="en-US"/>
          </a:p>
        </p:txBody>
      </p:sp>
    </p:spTree>
  </p:cSld>
  <p:clrMapOvr>
    <a:masterClrMapping/>
  </p:clrMapOvr>
  <p:transition xmlns:p14="http://schemas.microsoft.com/office/powerpoint/2010/mai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E9C74FD-7A4D-3245-9D93-D516BF085B24}" type="datetime1">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45B3E6-EFC0-CA40-B2B7-A14DA20E8C73}" type="slidenum">
              <a:rPr lang="en-US" smtClean="0"/>
              <a:pPr/>
              <a:t>‹#›</a:t>
            </a:fld>
            <a:endParaRPr lang="en-US"/>
          </a:p>
        </p:txBody>
      </p:sp>
    </p:spTree>
  </p:cSld>
  <p:clrMapOvr>
    <a:masterClrMapping/>
  </p:clrMapOvr>
  <p:transition xmlns:p14="http://schemas.microsoft.com/office/powerpoint/2010/mai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4FED7E5-06E2-954F-9112-D51FC620D940}" type="datetime1">
              <a:rPr lang="en-US" smtClean="0"/>
              <a:pPr/>
              <a:t>5/23/13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45B3E6-EFC0-CA40-B2B7-A14DA20E8C73}" type="slidenum">
              <a:rPr lang="en-US" smtClean="0"/>
              <a:pPr/>
              <a:t>‹#›</a:t>
            </a:fld>
            <a:endParaRPr lang="en-US"/>
          </a:p>
        </p:txBody>
      </p:sp>
    </p:spTree>
  </p:cSld>
  <p:clrMapOvr>
    <a:masterClrMapping/>
  </p:clrMapOvr>
  <p:transition xmlns:p14="http://schemas.microsoft.com/office/powerpoint/2010/mai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682253-2459-2F42-8F94-8C0BC3E01D98}" type="datetime1">
              <a:rPr lang="en-US" smtClean="0"/>
              <a:pPr/>
              <a:t>5/23/13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45B3E6-EFC0-CA40-B2B7-A14DA20E8C73}" type="slidenum">
              <a:rPr lang="en-US" smtClean="0"/>
              <a:pPr/>
              <a:t>‹#›</a:t>
            </a:fld>
            <a:endParaRPr lang="en-US"/>
          </a:p>
        </p:txBody>
      </p:sp>
    </p:spTree>
  </p:cSld>
  <p:clrMapOvr>
    <a:masterClrMapping/>
  </p:clrMapOvr>
  <p:transition xmlns:p14="http://schemas.microsoft.com/office/powerpoint/2010/mai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ADC306-51A5-9A41-A395-5A73D63D2F3C}" type="datetime1">
              <a:rPr lang="en-US" smtClean="0"/>
              <a:pPr/>
              <a:t>5/23/13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45B3E6-EFC0-CA40-B2B7-A14DA20E8C73}" type="slidenum">
              <a:rPr lang="en-US" smtClean="0"/>
              <a:pPr/>
              <a:t>‹#›</a:t>
            </a:fld>
            <a:endParaRPr lang="en-US"/>
          </a:p>
        </p:txBody>
      </p:sp>
    </p:spTree>
  </p:cSld>
  <p:clrMapOvr>
    <a:masterClrMapping/>
  </p:clrMapOvr>
  <p:transition xmlns:p14="http://schemas.microsoft.com/office/powerpoint/2010/mai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B91BB0-0D29-244A-B6AA-EBFF4C97480E}" type="datetime1">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45B3E6-EFC0-CA40-B2B7-A14DA20E8C73}" type="slidenum">
              <a:rPr lang="en-US" smtClean="0"/>
              <a:pPr/>
              <a:t>‹#›</a:t>
            </a:fld>
            <a:endParaRPr lang="en-US"/>
          </a:p>
        </p:txBody>
      </p:sp>
    </p:spTree>
  </p:cSld>
  <p:clrMapOvr>
    <a:masterClrMapping/>
  </p:clrMapOvr>
  <p:transition xmlns:p14="http://schemas.microsoft.com/office/powerpoint/2010/mai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798711-886F-494B-9CDC-5BE01947AAF0}" type="datetime1">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45B3E6-EFC0-CA40-B2B7-A14DA20E8C73}" type="slidenum">
              <a:rPr lang="en-US" smtClean="0"/>
              <a:pPr/>
              <a:t>‹#›</a:t>
            </a:fld>
            <a:endParaRPr lang="en-US"/>
          </a:p>
        </p:txBody>
      </p:sp>
    </p:spTree>
  </p:cSld>
  <p:clrMapOvr>
    <a:masterClrMapping/>
  </p:clrMapOvr>
  <p:transition xmlns:p14="http://schemas.microsoft.com/office/powerpoint/2010/main">
    <p:fade/>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B2C9AF-146D-B140-85ED-FF0FD673C5A0}" type="datetime1">
              <a:rPr lang="en-US" smtClean="0"/>
              <a:pPr/>
              <a:t>5/23/13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45B3E6-EFC0-CA40-B2B7-A14DA20E8C7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xmlns:p14="http://schemas.microsoft.com/office/powerpoint/2010/main">
    <p:fade/>
  </p:transition>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 Id="rId3"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jpeg"/><Relationship Id="rId3" Type="http://schemas.microsoft.com/office/2007/relationships/hdphoto" Target="../media/hdphoto3.wdp"/></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jpeg"/><Relationship Id="rId3" Type="http://schemas.microsoft.com/office/2007/relationships/hdphoto" Target="../media/hdphoto4.wdp"/></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3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4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42.JPG"/></Relationships>
</file>

<file path=ppt/slides/_rels/slide37.xml.rels><?xml version="1.0" encoding="UTF-8" standalone="yes"?>
<Relationships xmlns="http://schemas.openxmlformats.org/package/2006/relationships"><Relationship Id="rId3" Type="http://schemas.openxmlformats.org/officeDocument/2006/relationships/image" Target="../media/image43.jpeg"/><Relationship Id="rId4" Type="http://schemas.microsoft.com/office/2007/relationships/hdphoto" Target="../media/hdphoto5.wdp"/><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jpeg"/><Relationship Id="rId3" Type="http://schemas.microsoft.com/office/2007/relationships/hdphoto" Target="../media/hdphoto6.wdp"/></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4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l"/>
            <a:r>
              <a:rPr lang="en-US" sz="3200" dirty="0" smtClean="0">
                <a:latin typeface="Helvetica Neue Light"/>
                <a:cs typeface="Helvetica Neue Light"/>
              </a:rPr>
              <a:t>Technology in Supporting Ownership of Science Learning</a:t>
            </a:r>
            <a:endParaRPr lang="en-US" sz="3200" dirty="0">
              <a:latin typeface="Helvetica Neue Light"/>
              <a:cs typeface="Helvetica Neue Light"/>
            </a:endParaRPr>
          </a:p>
        </p:txBody>
      </p:sp>
      <p:sp>
        <p:nvSpPr>
          <p:cNvPr id="3" name="Subtitle 2"/>
          <p:cNvSpPr>
            <a:spLocks noGrp="1"/>
          </p:cNvSpPr>
          <p:nvPr>
            <p:ph type="subTitle" idx="1"/>
          </p:nvPr>
        </p:nvSpPr>
        <p:spPr>
          <a:xfrm>
            <a:off x="685800" y="3886199"/>
            <a:ext cx="7772400" cy="2702063"/>
          </a:xfrm>
        </p:spPr>
        <p:txBody>
          <a:bodyPr>
            <a:normAutofit/>
          </a:bodyPr>
          <a:lstStyle/>
          <a:p>
            <a:pPr algn="l"/>
            <a:endParaRPr lang="en-US" sz="1800" dirty="0" smtClean="0">
              <a:solidFill>
                <a:schemeClr val="tx1">
                  <a:lumMod val="75000"/>
                  <a:lumOff val="25000"/>
                </a:schemeClr>
              </a:solidFill>
              <a:latin typeface="Helvetica Neue Light"/>
              <a:cs typeface="Helvetica Neue Light"/>
            </a:endParaRPr>
          </a:p>
          <a:p>
            <a:pPr algn="l"/>
            <a:endParaRPr lang="en-US" sz="1800" dirty="0" smtClean="0">
              <a:solidFill>
                <a:schemeClr val="tx1">
                  <a:lumMod val="75000"/>
                  <a:lumOff val="25000"/>
                </a:schemeClr>
              </a:solidFill>
              <a:latin typeface="Helvetica Neue Light"/>
              <a:cs typeface="Helvetica Neue Light"/>
            </a:endParaRPr>
          </a:p>
          <a:p>
            <a:pPr algn="l"/>
            <a:r>
              <a:rPr lang="en-US" sz="1800" dirty="0" smtClean="0">
                <a:solidFill>
                  <a:schemeClr val="tx1">
                    <a:lumMod val="75000"/>
                    <a:lumOff val="25000"/>
                  </a:schemeClr>
                </a:solidFill>
                <a:latin typeface="Helvetica Neue Light"/>
                <a:cs typeface="Helvetica Neue Light"/>
              </a:rPr>
              <a:t>@</a:t>
            </a:r>
            <a:r>
              <a:rPr lang="en-US" sz="1800" dirty="0" err="1" smtClean="0">
                <a:solidFill>
                  <a:schemeClr val="tx1">
                    <a:lumMod val="75000"/>
                    <a:lumOff val="25000"/>
                  </a:schemeClr>
                </a:solidFill>
                <a:latin typeface="Helvetica Neue Light"/>
                <a:cs typeface="Helvetica Neue Light"/>
              </a:rPr>
              <a:t>jasoncyip</a:t>
            </a:r>
            <a:endParaRPr lang="en-US" sz="1800" dirty="0" smtClean="0">
              <a:solidFill>
                <a:schemeClr val="tx1">
                  <a:lumMod val="75000"/>
                  <a:lumOff val="25000"/>
                </a:schemeClr>
              </a:solidFill>
              <a:latin typeface="Helvetica Neue Light"/>
              <a:cs typeface="Helvetica Neue Light"/>
            </a:endParaRPr>
          </a:p>
          <a:p>
            <a:pPr algn="l"/>
            <a:r>
              <a:rPr lang="en-US" sz="1800" dirty="0" smtClean="0">
                <a:solidFill>
                  <a:schemeClr val="tx1">
                    <a:lumMod val="75000"/>
                    <a:lumOff val="25000"/>
                  </a:schemeClr>
                </a:solidFill>
                <a:latin typeface="Helvetica Neue Light"/>
                <a:cs typeface="Helvetica Neue Light"/>
              </a:rPr>
              <a:t>University of Maryland – College Park</a:t>
            </a:r>
          </a:p>
          <a:p>
            <a:pPr algn="l"/>
            <a:r>
              <a:rPr lang="en-US" sz="1800" dirty="0" smtClean="0">
                <a:solidFill>
                  <a:schemeClr val="tx1">
                    <a:lumMod val="75000"/>
                    <a:lumOff val="25000"/>
                  </a:schemeClr>
                </a:solidFill>
                <a:latin typeface="Helvetica Neue Light"/>
                <a:cs typeface="Helvetica Neue Light"/>
              </a:rPr>
              <a:t>College of Education</a:t>
            </a:r>
          </a:p>
          <a:p>
            <a:pPr algn="l"/>
            <a:r>
              <a:rPr lang="en-US" sz="1800" dirty="0" smtClean="0">
                <a:solidFill>
                  <a:schemeClr val="tx1">
                    <a:lumMod val="75000"/>
                    <a:lumOff val="25000"/>
                  </a:schemeClr>
                </a:solidFill>
                <a:latin typeface="Helvetica Neue Light"/>
                <a:cs typeface="Helvetica Neue Light"/>
              </a:rPr>
              <a:t>Teaching and Learning &amp; Policy and Leadership (TLPL)</a:t>
            </a:r>
          </a:p>
          <a:p>
            <a:pPr algn="l"/>
            <a:r>
              <a:rPr lang="en-US" sz="1800" dirty="0" smtClean="0">
                <a:solidFill>
                  <a:schemeClr val="tx1">
                    <a:lumMod val="75000"/>
                    <a:lumOff val="25000"/>
                  </a:schemeClr>
                </a:solidFill>
                <a:latin typeface="Helvetica Neue Light"/>
                <a:cs typeface="Helvetica Neue Light"/>
              </a:rPr>
              <a:t>Human-Computer Interaction Lab</a:t>
            </a:r>
          </a:p>
          <a:p>
            <a:pPr algn="l"/>
            <a:endParaRPr lang="en-US" sz="1800" dirty="0">
              <a:solidFill>
                <a:schemeClr val="tx1">
                  <a:lumMod val="75000"/>
                  <a:lumOff val="25000"/>
                </a:schemeClr>
              </a:solidFill>
              <a:latin typeface="Helvetica Neue Light"/>
              <a:cs typeface="Helvetica Neue Light"/>
            </a:endParaRPr>
          </a:p>
          <a:p>
            <a:pPr algn="l"/>
            <a:endParaRPr lang="en-US" sz="1800" dirty="0" smtClean="0">
              <a:solidFill>
                <a:schemeClr val="tx1">
                  <a:lumMod val="75000"/>
                  <a:lumOff val="25000"/>
                </a:schemeClr>
              </a:solidFill>
              <a:latin typeface="Helvetica Neue Light"/>
              <a:cs typeface="Helvetica Neue Light"/>
            </a:endParaRPr>
          </a:p>
          <a:p>
            <a:pPr algn="l"/>
            <a:endParaRPr lang="en-US" sz="1800" dirty="0">
              <a:solidFill>
                <a:schemeClr val="tx1">
                  <a:lumMod val="75000"/>
                  <a:lumOff val="25000"/>
                </a:schemeClr>
              </a:solidFill>
              <a:latin typeface="Helvetica Neue Light"/>
              <a:cs typeface="Helvetica Neue Light"/>
            </a:endParaRPr>
          </a:p>
        </p:txBody>
      </p:sp>
      <p:cxnSp>
        <p:nvCxnSpPr>
          <p:cNvPr id="5" name="Straight Connector 4"/>
          <p:cNvCxnSpPr/>
          <p:nvPr/>
        </p:nvCxnSpPr>
        <p:spPr>
          <a:xfrm>
            <a:off x="685800" y="3648190"/>
            <a:ext cx="7772400" cy="0"/>
          </a:xfrm>
          <a:prstGeom prst="line">
            <a:avLst/>
          </a:prstGeom>
          <a:ln w="3175" cap="flat" cmpd="sng" algn="ctr">
            <a:solidFill>
              <a:schemeClr val="tx1">
                <a:alpha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Slide Number Placeholder 6"/>
          <p:cNvSpPr>
            <a:spLocks noGrp="1"/>
          </p:cNvSpPr>
          <p:nvPr>
            <p:ph type="sldNum" sz="quarter" idx="12"/>
          </p:nvPr>
        </p:nvSpPr>
        <p:spPr/>
        <p:txBody>
          <a:bodyPr/>
          <a:lstStyle/>
          <a:p>
            <a:fld id="{CA45B3E6-EFC0-CA40-B2B7-A14DA20E8C73}" type="slidenum">
              <a:rPr lang="en-US" smtClean="0"/>
              <a:pPr/>
              <a:t>1</a:t>
            </a:fld>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94219"/>
            <a:ext cx="1803400" cy="1590598"/>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10</a:t>
            </a:fld>
            <a:endParaRPr lang="en-US"/>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28720" y="304057"/>
            <a:ext cx="3097470" cy="6052293"/>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0636" y="6197402"/>
            <a:ext cx="858809" cy="510563"/>
          </a:xfrm>
          <a:prstGeom prst="rect">
            <a:avLst/>
          </a:prstGeom>
        </p:spPr>
      </p:pic>
      <p:sp>
        <p:nvSpPr>
          <p:cNvPr id="6" name="Rectangle 5"/>
          <p:cNvSpPr/>
          <p:nvPr/>
        </p:nvSpPr>
        <p:spPr>
          <a:xfrm>
            <a:off x="129087" y="6136699"/>
            <a:ext cx="1499886" cy="584776"/>
          </a:xfrm>
          <a:prstGeom prst="rect">
            <a:avLst/>
          </a:prstGeom>
          <a:solidFill>
            <a:schemeClr val="tx1"/>
          </a:solidFill>
        </p:spPr>
        <p:txBody>
          <a:bodyPr wrap="none">
            <a:spAutoFit/>
          </a:bodyPr>
          <a:lstStyle/>
          <a:p>
            <a:r>
              <a:rPr lang="en-US" sz="3200" dirty="0" smtClean="0">
                <a:solidFill>
                  <a:schemeClr val="bg1"/>
                </a:solidFill>
                <a:latin typeface="Helvetica Neue Light"/>
                <a:cs typeface="Helvetica Neue Light"/>
              </a:rPr>
              <a:t>Zydeco</a:t>
            </a:r>
            <a:endParaRPr lang="en-US" sz="3200" dirty="0">
              <a:solidFill>
                <a:schemeClr val="bg1"/>
              </a:solidFill>
              <a:latin typeface="Helvetica Neue Light"/>
              <a:cs typeface="Helvetica Neue Light"/>
            </a:endParaRPr>
          </a:p>
        </p:txBody>
      </p:sp>
    </p:spTree>
    <p:extLst>
      <p:ext uri="{BB962C8B-B14F-4D97-AF65-F5344CB8AC3E}">
        <p14:creationId xmlns:p14="http://schemas.microsoft.com/office/powerpoint/2010/main" val="22903440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0" presetClass="path" presetSubtype="0" accel="50000" decel="50000" fill="hold" grpId="1" nodeType="withEffect">
                                  <p:stCondLst>
                                    <p:cond delay="0"/>
                                  </p:stCondLst>
                                  <p:childTnLst>
                                    <p:animMotion origin="layout" path="M -0.29464 -2.74746E-6 L 1.03418E-6 -2.74746E-6 " pathEditMode="relative" rAng="0" ptsTypes="AA">
                                      <p:cBhvr>
                                        <p:cTn id="9" dur="2000" fill="hold"/>
                                        <p:tgtEl>
                                          <p:spTgt spid="6"/>
                                        </p:tgtEl>
                                        <p:attrNameLst>
                                          <p:attrName>ppt_x</p:attrName>
                                          <p:attrName>ppt_y</p:attrName>
                                        </p:attrNameLst>
                                      </p:cBhvr>
                                      <p:rCtr x="14732" y="0"/>
                                    </p:animMotion>
                                  </p:childTnLst>
                                </p:cTn>
                              </p:par>
                            </p:childTnLst>
                          </p:cTn>
                        </p:par>
                        <p:par>
                          <p:cTn id="10" fill="hold">
                            <p:stCondLst>
                              <p:cond delay="2000"/>
                            </p:stCondLst>
                            <p:childTnLst>
                              <p:par>
                                <p:cTn id="11" presetID="10"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58356" y="1052295"/>
            <a:ext cx="9058620" cy="4648913"/>
          </a:xfrm>
          <a:prstGeom prst="rect">
            <a:avLst/>
          </a:prstGeom>
        </p:spPr>
      </p:pic>
      <p:sp>
        <p:nvSpPr>
          <p:cNvPr id="5" name="Rectangle 4"/>
          <p:cNvSpPr/>
          <p:nvPr/>
        </p:nvSpPr>
        <p:spPr>
          <a:xfrm>
            <a:off x="129087" y="6136699"/>
            <a:ext cx="3070071" cy="584776"/>
          </a:xfrm>
          <a:prstGeom prst="rect">
            <a:avLst/>
          </a:prstGeom>
          <a:solidFill>
            <a:schemeClr val="tx1"/>
          </a:solidFill>
        </p:spPr>
        <p:txBody>
          <a:bodyPr wrap="none">
            <a:spAutoFit/>
          </a:bodyPr>
          <a:lstStyle/>
          <a:p>
            <a:r>
              <a:rPr lang="en-US" sz="3200" b="1" dirty="0" smtClean="0">
                <a:solidFill>
                  <a:schemeClr val="bg1"/>
                </a:solidFill>
                <a:latin typeface="Helvetica Neue"/>
                <a:cs typeface="Helvetica Neue"/>
              </a:rPr>
              <a:t>S</a:t>
            </a:r>
            <a:r>
              <a:rPr lang="en-US" sz="3200" dirty="0" smtClean="0">
                <a:solidFill>
                  <a:schemeClr val="bg1"/>
                </a:solidFill>
                <a:latin typeface="Helvetica Neue Light"/>
                <a:cs typeface="Helvetica Neue Light"/>
              </a:rPr>
              <a:t>cience </a:t>
            </a:r>
            <a:r>
              <a:rPr lang="en-US" sz="3200" b="1" dirty="0" err="1" smtClean="0">
                <a:solidFill>
                  <a:schemeClr val="bg1"/>
                </a:solidFill>
                <a:latin typeface="Helvetica Neue"/>
                <a:cs typeface="Helvetica Neue"/>
              </a:rPr>
              <a:t>INQ</a:t>
            </a:r>
            <a:r>
              <a:rPr lang="en-US" sz="3200" dirty="0" err="1" smtClean="0">
                <a:solidFill>
                  <a:schemeClr val="bg1"/>
                </a:solidFill>
                <a:latin typeface="Helvetica Neue Light"/>
                <a:cs typeface="Helvetica Neue Light"/>
              </a:rPr>
              <a:t>uiry</a:t>
            </a:r>
            <a:endParaRPr lang="en-US" sz="3200" dirty="0">
              <a:solidFill>
                <a:schemeClr val="bg1"/>
              </a:solidFill>
              <a:latin typeface="Helvetica Neue Light"/>
              <a:cs typeface="Helvetica Neue Light"/>
            </a:endParaRP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99158" y="6136699"/>
            <a:ext cx="690508" cy="609028"/>
          </a:xfrm>
          <a:prstGeom prst="rect">
            <a:avLst/>
          </a:prstGeom>
        </p:spPr>
      </p:pic>
    </p:spTree>
    <p:extLst>
      <p:ext uri="{BB962C8B-B14F-4D97-AF65-F5344CB8AC3E}">
        <p14:creationId xmlns:p14="http://schemas.microsoft.com/office/powerpoint/2010/main" val="1238879551"/>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0" presetClass="path" presetSubtype="0" accel="50000" decel="50000" fill="hold" grpId="1" nodeType="withEffect">
                                  <p:stCondLst>
                                    <p:cond delay="0"/>
                                  </p:stCondLst>
                                  <p:childTnLst>
                                    <p:animMotion origin="layout" path="M -0.29464 -2.74746E-6 L 1.03418E-6 -2.74746E-6 " pathEditMode="relative" rAng="0" ptsTypes="AA">
                                      <p:cBhvr>
                                        <p:cTn id="9" dur="2000" fill="hold"/>
                                        <p:tgtEl>
                                          <p:spTgt spid="5"/>
                                        </p:tgtEl>
                                        <p:attrNameLst>
                                          <p:attrName>ppt_x</p:attrName>
                                          <p:attrName>ppt_y</p:attrName>
                                        </p:attrNameLst>
                                      </p:cBhvr>
                                      <p:rCtr x="14732" y="0"/>
                                    </p:animMotion>
                                  </p:childTnLst>
                                </p:cTn>
                              </p:par>
                            </p:childTnLst>
                          </p:cTn>
                        </p:par>
                        <p:par>
                          <p:cTn id="10" fill="hold">
                            <p:stCondLst>
                              <p:cond delay="200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12</a:t>
            </a:fld>
            <a:endParaRPr lang="en-US"/>
          </a:p>
        </p:txBody>
      </p:sp>
      <p:sp>
        <p:nvSpPr>
          <p:cNvPr id="5" name="Title 4"/>
          <p:cNvSpPr>
            <a:spLocks noGrp="1"/>
          </p:cNvSpPr>
          <p:nvPr>
            <p:ph type="title"/>
          </p:nvPr>
        </p:nvSpPr>
        <p:spPr>
          <a:xfrm>
            <a:off x="457200" y="274638"/>
            <a:ext cx="8229600" cy="1143000"/>
          </a:xfrm>
        </p:spPr>
        <p:txBody>
          <a:bodyPr>
            <a:normAutofit/>
          </a:bodyPr>
          <a:lstStyle/>
          <a:p>
            <a:pPr algn="l"/>
            <a:r>
              <a:rPr lang="en-US" sz="3600" dirty="0" smtClean="0">
                <a:latin typeface="Helvetica Neue Light"/>
                <a:cs typeface="Helvetica Neue Light"/>
              </a:rPr>
              <a:t>Four focal learners</a:t>
            </a:r>
            <a:endParaRPr lang="en-US" sz="2222" dirty="0">
              <a:latin typeface="Helvetica Neue Light"/>
              <a:cs typeface="Helvetica Neue Light"/>
            </a:endParaRPr>
          </a:p>
        </p:txBody>
      </p:sp>
      <p:cxnSp>
        <p:nvCxnSpPr>
          <p:cNvPr id="6" name="Straight Connector 5"/>
          <p:cNvCxnSpPr/>
          <p:nvPr/>
        </p:nvCxnSpPr>
        <p:spPr>
          <a:xfrm flipV="1">
            <a:off x="457200" y="1417638"/>
            <a:ext cx="7956062" cy="1588"/>
          </a:xfrm>
          <a:prstGeom prst="line">
            <a:avLst/>
          </a:prstGeom>
          <a:ln w="3175" cap="flat" cmpd="sng" algn="ctr">
            <a:solidFill>
              <a:schemeClr val="tx1">
                <a:alpha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7" name="Picture 6"/>
          <p:cNvPicPr>
            <a:picLocks noChangeAspect="1"/>
          </p:cNvPicPr>
          <p:nvPr/>
        </p:nvPicPr>
        <p:blipFill>
          <a:blip r:embed="rId3"/>
          <a:stretch>
            <a:fillRect/>
          </a:stretch>
        </p:blipFill>
        <p:spPr>
          <a:xfrm>
            <a:off x="457200" y="1733352"/>
            <a:ext cx="1244600" cy="3797300"/>
          </a:xfrm>
          <a:prstGeom prst="rect">
            <a:avLst/>
          </a:prstGeom>
        </p:spPr>
      </p:pic>
      <p:pic>
        <p:nvPicPr>
          <p:cNvPr id="8" name="Picture 7"/>
          <p:cNvPicPr>
            <a:picLocks noChangeAspect="1"/>
          </p:cNvPicPr>
          <p:nvPr/>
        </p:nvPicPr>
        <p:blipFill>
          <a:blip r:embed="rId4"/>
          <a:stretch>
            <a:fillRect/>
          </a:stretch>
        </p:blipFill>
        <p:spPr>
          <a:xfrm>
            <a:off x="4254049" y="1765167"/>
            <a:ext cx="1473200" cy="3695700"/>
          </a:xfrm>
          <a:prstGeom prst="rect">
            <a:avLst/>
          </a:prstGeom>
        </p:spPr>
      </p:pic>
      <p:sp>
        <p:nvSpPr>
          <p:cNvPr id="9" name="TextBox 8"/>
          <p:cNvSpPr txBox="1"/>
          <p:nvPr/>
        </p:nvSpPr>
        <p:spPr>
          <a:xfrm>
            <a:off x="1911831" y="2358692"/>
            <a:ext cx="2437765" cy="1200328"/>
          </a:xfrm>
          <a:prstGeom prst="rect">
            <a:avLst/>
          </a:prstGeom>
          <a:noFill/>
        </p:spPr>
        <p:txBody>
          <a:bodyPr wrap="none" rtlCol="0">
            <a:spAutoFit/>
          </a:bodyPr>
          <a:lstStyle/>
          <a:p>
            <a:r>
              <a:rPr lang="en-US" sz="2400" dirty="0" err="1" smtClean="0">
                <a:solidFill>
                  <a:schemeClr val="accent2"/>
                </a:solidFill>
                <a:latin typeface="Helvetica Neue"/>
                <a:cs typeface="Helvetica Neue"/>
              </a:rPr>
              <a:t>Arman</a:t>
            </a:r>
            <a:endParaRPr lang="en-US" sz="2400" dirty="0" smtClean="0">
              <a:solidFill>
                <a:schemeClr val="accent2"/>
              </a:solidFill>
              <a:latin typeface="Helvetica Neue"/>
              <a:cs typeface="Helvetica Neue"/>
            </a:endParaRPr>
          </a:p>
          <a:p>
            <a:r>
              <a:rPr lang="en-US" sz="2400" dirty="0" smtClean="0">
                <a:latin typeface="Helvetica Neue"/>
                <a:cs typeface="Helvetica Neue"/>
              </a:rPr>
              <a:t>Southeast Asian</a:t>
            </a:r>
          </a:p>
          <a:p>
            <a:r>
              <a:rPr lang="en-US" sz="2400" dirty="0" smtClean="0">
                <a:latin typeface="Helvetica Neue"/>
                <a:cs typeface="Helvetica Neue"/>
              </a:rPr>
              <a:t>Male, 10</a:t>
            </a:r>
            <a:endParaRPr lang="en-US" sz="2400" dirty="0">
              <a:latin typeface="Helvetica Neue"/>
              <a:cs typeface="Helvetica Neue"/>
            </a:endParaRPr>
          </a:p>
        </p:txBody>
      </p:sp>
      <p:sp>
        <p:nvSpPr>
          <p:cNvPr id="10" name="TextBox 9"/>
          <p:cNvSpPr txBox="1"/>
          <p:nvPr/>
        </p:nvSpPr>
        <p:spPr>
          <a:xfrm>
            <a:off x="1911831" y="4241729"/>
            <a:ext cx="1632422" cy="1200328"/>
          </a:xfrm>
          <a:prstGeom prst="rect">
            <a:avLst/>
          </a:prstGeom>
          <a:noFill/>
        </p:spPr>
        <p:txBody>
          <a:bodyPr wrap="none" rtlCol="0">
            <a:spAutoFit/>
          </a:bodyPr>
          <a:lstStyle/>
          <a:p>
            <a:r>
              <a:rPr lang="en-US" sz="2400" dirty="0" smtClean="0">
                <a:solidFill>
                  <a:schemeClr val="accent1"/>
                </a:solidFill>
                <a:latin typeface="Helvetica Neue"/>
                <a:cs typeface="Helvetica Neue"/>
              </a:rPr>
              <a:t>Ben</a:t>
            </a:r>
          </a:p>
          <a:p>
            <a:r>
              <a:rPr lang="en-US" sz="2400" dirty="0" smtClean="0">
                <a:latin typeface="Helvetica Neue"/>
                <a:cs typeface="Helvetica Neue"/>
              </a:rPr>
              <a:t>Caucasian</a:t>
            </a:r>
          </a:p>
          <a:p>
            <a:r>
              <a:rPr lang="en-US" sz="2400" dirty="0" smtClean="0">
                <a:latin typeface="Helvetica Neue"/>
                <a:cs typeface="Helvetica Neue"/>
              </a:rPr>
              <a:t>Male, 10</a:t>
            </a:r>
            <a:endParaRPr lang="en-US" sz="2400" dirty="0">
              <a:latin typeface="Helvetica Neue"/>
              <a:cs typeface="Helvetica Neue"/>
            </a:endParaRPr>
          </a:p>
        </p:txBody>
      </p:sp>
      <p:sp>
        <p:nvSpPr>
          <p:cNvPr id="11" name="TextBox 10"/>
          <p:cNvSpPr txBox="1"/>
          <p:nvPr/>
        </p:nvSpPr>
        <p:spPr>
          <a:xfrm>
            <a:off x="5964484" y="2359753"/>
            <a:ext cx="1632422" cy="1200328"/>
          </a:xfrm>
          <a:prstGeom prst="rect">
            <a:avLst/>
          </a:prstGeom>
          <a:noFill/>
        </p:spPr>
        <p:txBody>
          <a:bodyPr wrap="none" rtlCol="0">
            <a:spAutoFit/>
          </a:bodyPr>
          <a:lstStyle/>
          <a:p>
            <a:r>
              <a:rPr lang="en-US" sz="2400" dirty="0" smtClean="0">
                <a:solidFill>
                  <a:srgbClr val="008000"/>
                </a:solidFill>
                <a:latin typeface="Helvetica Neue"/>
                <a:cs typeface="Helvetica Neue"/>
              </a:rPr>
              <a:t>Freddie</a:t>
            </a:r>
          </a:p>
          <a:p>
            <a:r>
              <a:rPr lang="en-US" sz="2400" dirty="0" smtClean="0">
                <a:latin typeface="Helvetica Neue"/>
                <a:cs typeface="Helvetica Neue"/>
              </a:rPr>
              <a:t>Caucasian</a:t>
            </a:r>
          </a:p>
          <a:p>
            <a:r>
              <a:rPr lang="en-US" sz="2400" dirty="0" smtClean="0">
                <a:latin typeface="Helvetica Neue"/>
                <a:cs typeface="Helvetica Neue"/>
              </a:rPr>
              <a:t>Male, 11</a:t>
            </a:r>
            <a:endParaRPr lang="en-US" sz="2400" dirty="0">
              <a:latin typeface="Helvetica Neue"/>
              <a:cs typeface="Helvetica Neue"/>
            </a:endParaRPr>
          </a:p>
        </p:txBody>
      </p:sp>
      <p:sp>
        <p:nvSpPr>
          <p:cNvPr id="12" name="TextBox 11"/>
          <p:cNvSpPr txBox="1"/>
          <p:nvPr/>
        </p:nvSpPr>
        <p:spPr>
          <a:xfrm>
            <a:off x="5964484" y="4241729"/>
            <a:ext cx="1701368" cy="1200328"/>
          </a:xfrm>
          <a:prstGeom prst="rect">
            <a:avLst/>
          </a:prstGeom>
          <a:noFill/>
        </p:spPr>
        <p:txBody>
          <a:bodyPr wrap="none" rtlCol="0">
            <a:spAutoFit/>
          </a:bodyPr>
          <a:lstStyle/>
          <a:p>
            <a:r>
              <a:rPr lang="en-US" sz="2400" dirty="0" smtClean="0">
                <a:solidFill>
                  <a:schemeClr val="accent6"/>
                </a:solidFill>
                <a:latin typeface="Helvetica Neue"/>
                <a:cs typeface="Helvetica Neue"/>
              </a:rPr>
              <a:t>Donna</a:t>
            </a:r>
          </a:p>
          <a:p>
            <a:r>
              <a:rPr lang="en-US" sz="2400" dirty="0" smtClean="0">
                <a:latin typeface="Helvetica Neue"/>
                <a:cs typeface="Helvetica Neue"/>
              </a:rPr>
              <a:t>Caucasian</a:t>
            </a:r>
          </a:p>
          <a:p>
            <a:r>
              <a:rPr lang="en-US" sz="2400" dirty="0" smtClean="0">
                <a:latin typeface="Helvetica Neue"/>
                <a:cs typeface="Helvetica Neue"/>
              </a:rPr>
              <a:t>Female, 11</a:t>
            </a:r>
            <a:endParaRPr lang="en-US" sz="2400" dirty="0">
              <a:latin typeface="Helvetica Neue"/>
              <a:cs typeface="Helvetica Neue"/>
            </a:endParaRPr>
          </a:p>
        </p:txBody>
      </p:sp>
    </p:spTree>
    <p:extLst>
      <p:ext uri="{BB962C8B-B14F-4D97-AF65-F5344CB8AC3E}">
        <p14:creationId xmlns:p14="http://schemas.microsoft.com/office/powerpoint/2010/main" val="105455540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13</a:t>
            </a:fld>
            <a:endParaRPr lang="en-US"/>
          </a:p>
        </p:txBody>
      </p:sp>
      <p:sp>
        <p:nvSpPr>
          <p:cNvPr id="10" name="Rectangle 9"/>
          <p:cNvSpPr/>
          <p:nvPr/>
        </p:nvSpPr>
        <p:spPr>
          <a:xfrm>
            <a:off x="455077" y="1667312"/>
            <a:ext cx="8231723" cy="3539430"/>
          </a:xfrm>
          <a:prstGeom prst="rect">
            <a:avLst/>
          </a:prstGeom>
        </p:spPr>
        <p:txBody>
          <a:bodyPr wrap="square">
            <a:spAutoFit/>
          </a:bodyPr>
          <a:lstStyle/>
          <a:p>
            <a:r>
              <a:rPr lang="en-US" sz="3200" dirty="0" smtClean="0">
                <a:latin typeface="Helvetica Neue Light"/>
                <a:cs typeface="Helvetica Neue Light"/>
              </a:rPr>
              <a:t>Theme 1: Personal documentation</a:t>
            </a:r>
          </a:p>
          <a:p>
            <a:endParaRPr lang="en-US" sz="3200" dirty="0">
              <a:latin typeface="Helvetica Neue Light"/>
              <a:cs typeface="Helvetica Neue Light"/>
            </a:endParaRPr>
          </a:p>
          <a:p>
            <a:r>
              <a:rPr lang="en-US" sz="3200" dirty="0" smtClean="0">
                <a:latin typeface="Helvetica Neue Light"/>
                <a:cs typeface="Helvetica Neue Light"/>
              </a:rPr>
              <a:t>Theme 2: Role switching</a:t>
            </a:r>
          </a:p>
          <a:p>
            <a:endParaRPr lang="en-US" sz="3200" dirty="0">
              <a:latin typeface="Helvetica Neue Light"/>
              <a:cs typeface="Helvetica Neue Light"/>
            </a:endParaRPr>
          </a:p>
          <a:p>
            <a:r>
              <a:rPr lang="en-US" sz="3200" dirty="0" smtClean="0">
                <a:latin typeface="Helvetica Neue Light"/>
                <a:cs typeface="Helvetica Neue Light"/>
              </a:rPr>
              <a:t>Theme </a:t>
            </a:r>
            <a:r>
              <a:rPr lang="en-US" sz="3200" dirty="0">
                <a:latin typeface="Helvetica Neue Light"/>
                <a:cs typeface="Helvetica Neue Light"/>
              </a:rPr>
              <a:t>3</a:t>
            </a:r>
            <a:r>
              <a:rPr lang="en-US" sz="3200" dirty="0" smtClean="0">
                <a:latin typeface="Helvetica Neue Light"/>
                <a:cs typeface="Helvetica Neue Light"/>
              </a:rPr>
              <a:t>: Collaborations </a:t>
            </a:r>
            <a:r>
              <a:rPr lang="en-US" sz="3200" dirty="0">
                <a:latin typeface="Helvetica Neue Light"/>
                <a:cs typeface="Helvetica Neue Light"/>
              </a:rPr>
              <a:t>and </a:t>
            </a:r>
            <a:r>
              <a:rPr lang="en-US" sz="3200" dirty="0" smtClean="0">
                <a:latin typeface="Helvetica Neue Light"/>
                <a:cs typeface="Helvetica Neue Light"/>
              </a:rPr>
              <a:t>contributions</a:t>
            </a:r>
            <a:endParaRPr lang="en-US" sz="3200" dirty="0">
              <a:latin typeface="Helvetica Neue Light"/>
              <a:cs typeface="Helvetica Neue Light"/>
            </a:endParaRPr>
          </a:p>
          <a:p>
            <a:endParaRPr lang="en-US" sz="3200" dirty="0">
              <a:latin typeface="Helvetica Neue Light"/>
              <a:cs typeface="Helvetica Neue Light"/>
            </a:endParaRPr>
          </a:p>
          <a:p>
            <a:r>
              <a:rPr lang="en-US" sz="3200" dirty="0" smtClean="0">
                <a:solidFill>
                  <a:schemeClr val="bg1">
                    <a:lumMod val="75000"/>
                  </a:schemeClr>
                </a:solidFill>
                <a:latin typeface="Helvetica Neue Light"/>
                <a:cs typeface="Helvetica Neue Light"/>
              </a:rPr>
              <a:t>Theme 4: </a:t>
            </a:r>
            <a:r>
              <a:rPr lang="en-US" sz="3200" dirty="0">
                <a:solidFill>
                  <a:schemeClr val="bg1">
                    <a:lumMod val="75000"/>
                  </a:schemeClr>
                </a:solidFill>
                <a:latin typeface="Helvetica Neue Light"/>
                <a:cs typeface="Helvetica Neue Light"/>
              </a:rPr>
              <a:t>Opportunities for </a:t>
            </a:r>
            <a:r>
              <a:rPr lang="en-US" sz="3200" dirty="0" smtClean="0">
                <a:solidFill>
                  <a:schemeClr val="bg1">
                    <a:lumMod val="75000"/>
                  </a:schemeClr>
                </a:solidFill>
                <a:latin typeface="Helvetica Neue Light"/>
                <a:cs typeface="Helvetica Neue Light"/>
              </a:rPr>
              <a:t>authorship</a:t>
            </a:r>
          </a:p>
        </p:txBody>
      </p:sp>
      <p:sp>
        <p:nvSpPr>
          <p:cNvPr id="6" name="Title 4"/>
          <p:cNvSpPr>
            <a:spLocks noGrp="1"/>
          </p:cNvSpPr>
          <p:nvPr>
            <p:ph type="title"/>
          </p:nvPr>
        </p:nvSpPr>
        <p:spPr>
          <a:xfrm>
            <a:off x="457200" y="274638"/>
            <a:ext cx="8229600" cy="1143000"/>
          </a:xfrm>
        </p:spPr>
        <p:txBody>
          <a:bodyPr>
            <a:normAutofit/>
          </a:bodyPr>
          <a:lstStyle/>
          <a:p>
            <a:pPr algn="l"/>
            <a:r>
              <a:rPr lang="en-US" sz="3600" dirty="0" smtClean="0">
                <a:latin typeface="Helvetica Neue Light"/>
                <a:cs typeface="Helvetica Neue Light"/>
              </a:rPr>
              <a:t>Findings</a:t>
            </a:r>
            <a:endParaRPr lang="en-US" sz="2222" dirty="0">
              <a:latin typeface="Helvetica Neue Light"/>
              <a:cs typeface="Helvetica Neue Light"/>
            </a:endParaRPr>
          </a:p>
        </p:txBody>
      </p:sp>
      <p:cxnSp>
        <p:nvCxnSpPr>
          <p:cNvPr id="7" name="Straight Connector 6"/>
          <p:cNvCxnSpPr/>
          <p:nvPr/>
        </p:nvCxnSpPr>
        <p:spPr>
          <a:xfrm flipV="1">
            <a:off x="457200" y="1417638"/>
            <a:ext cx="7956062" cy="1588"/>
          </a:xfrm>
          <a:prstGeom prst="line">
            <a:avLst/>
          </a:prstGeom>
          <a:ln w="3175" cap="flat" cmpd="sng" algn="ctr">
            <a:solidFill>
              <a:schemeClr val="tx1">
                <a:alpha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4980821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14</a:t>
            </a:fld>
            <a:endParaRPr lang="en-US"/>
          </a:p>
        </p:txBody>
      </p:sp>
      <p:pic>
        <p:nvPicPr>
          <p:cNvPr id="5" name="Picture 4"/>
          <p:cNvPicPr>
            <a:picLocks noChangeAspect="1"/>
          </p:cNvPicPr>
          <p:nvPr/>
        </p:nvPicPr>
        <p:blipFill>
          <a:blip r:embed="rId2" cstate="screen">
            <a:extLst>
              <a:ext uri="{BEBA8EAE-BF5A-486C-A8C5-ECC9F3942E4B}">
                <a14:imgProps xmlns:a14="http://schemas.microsoft.com/office/drawing/2010/main">
                  <a14:imgLayer r:embed="rId3">
                    <a14:imgEffect>
                      <a14:saturation sat="148000"/>
                    </a14:imgEffect>
                    <a14:imgEffect>
                      <a14:brightnessContrast bright="-35000"/>
                    </a14:imgEffect>
                  </a14:imgLayer>
                </a14:imgProps>
              </a:ext>
              <a:ext uri="{28A0092B-C50C-407E-A947-70E740481C1C}">
                <a14:useLocalDpi xmlns:a14="http://schemas.microsoft.com/office/drawing/2010/main"/>
              </a:ext>
            </a:extLst>
          </a:blip>
          <a:stretch>
            <a:fillRect/>
          </a:stretch>
        </p:blipFill>
        <p:spPr>
          <a:xfrm>
            <a:off x="-806698" y="-1"/>
            <a:ext cx="12563881" cy="6915727"/>
          </a:xfrm>
          <a:prstGeom prst="rect">
            <a:avLst/>
          </a:prstGeom>
        </p:spPr>
      </p:pic>
      <p:sp>
        <p:nvSpPr>
          <p:cNvPr id="7" name="Rectangle 6"/>
          <p:cNvSpPr/>
          <p:nvPr/>
        </p:nvSpPr>
        <p:spPr>
          <a:xfrm>
            <a:off x="1198826" y="3072723"/>
            <a:ext cx="7034769" cy="646331"/>
          </a:xfrm>
          <a:prstGeom prst="rect">
            <a:avLst/>
          </a:prstGeom>
        </p:spPr>
        <p:txBody>
          <a:bodyPr wrap="none">
            <a:spAutoFit/>
          </a:bodyPr>
          <a:lstStyle/>
          <a:p>
            <a:r>
              <a:rPr lang="en-US" sz="3600" dirty="0">
                <a:solidFill>
                  <a:schemeClr val="bg1"/>
                </a:solidFill>
                <a:latin typeface="Helvetica Neue Light"/>
                <a:cs typeface="Helvetica Neue Light"/>
              </a:rPr>
              <a:t>Theme 1: Personal documentation</a:t>
            </a:r>
          </a:p>
        </p:txBody>
      </p:sp>
    </p:spTree>
    <p:extLst>
      <p:ext uri="{BB962C8B-B14F-4D97-AF65-F5344CB8AC3E}">
        <p14:creationId xmlns:p14="http://schemas.microsoft.com/office/powerpoint/2010/main" val="283944453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15</a:t>
            </a:fld>
            <a:endParaRPr lang="en-US"/>
          </a:p>
        </p:txBody>
      </p:sp>
      <p:pic>
        <p:nvPicPr>
          <p:cNvPr id="3" name="Picture 2"/>
          <p:cNvPicPr>
            <a:picLocks noChangeAspect="1"/>
          </p:cNvPicPr>
          <p:nvPr/>
        </p:nvPicPr>
        <p:blipFill>
          <a:blip r:embed="rId3"/>
          <a:stretch>
            <a:fillRect/>
          </a:stretch>
        </p:blipFill>
        <p:spPr>
          <a:xfrm>
            <a:off x="4546600" y="831910"/>
            <a:ext cx="4419600" cy="5219700"/>
          </a:xfrm>
          <a:prstGeom prst="rect">
            <a:avLst/>
          </a:prstGeom>
        </p:spPr>
      </p:pic>
      <p:pic>
        <p:nvPicPr>
          <p:cNvPr id="5" name="Picture 4"/>
          <p:cNvPicPr>
            <a:picLocks noChangeAspect="1"/>
          </p:cNvPicPr>
          <p:nvPr/>
        </p:nvPicPr>
        <p:blipFill>
          <a:blip r:embed="rId4"/>
          <a:stretch>
            <a:fillRect/>
          </a:stretch>
        </p:blipFill>
        <p:spPr>
          <a:xfrm>
            <a:off x="76200" y="958910"/>
            <a:ext cx="4470400" cy="5092700"/>
          </a:xfrm>
          <a:prstGeom prst="rect">
            <a:avLst/>
          </a:prstGeom>
        </p:spPr>
      </p:pic>
      <p:sp>
        <p:nvSpPr>
          <p:cNvPr id="2" name="Rectangle 1"/>
          <p:cNvSpPr/>
          <p:nvPr/>
        </p:nvSpPr>
        <p:spPr>
          <a:xfrm>
            <a:off x="276348" y="255114"/>
            <a:ext cx="5049110" cy="584776"/>
          </a:xfrm>
          <a:prstGeom prst="rect">
            <a:avLst/>
          </a:prstGeom>
          <a:solidFill>
            <a:schemeClr val="tx1"/>
          </a:solidFill>
        </p:spPr>
        <p:txBody>
          <a:bodyPr wrap="none">
            <a:spAutoFit/>
          </a:bodyPr>
          <a:lstStyle/>
          <a:p>
            <a:r>
              <a:rPr lang="en-US" sz="3200" dirty="0" smtClean="0">
                <a:solidFill>
                  <a:schemeClr val="bg1"/>
                </a:solidFill>
                <a:latin typeface="Helvetica Neue Light"/>
                <a:cs typeface="Helvetica Neue Light"/>
              </a:rPr>
              <a:t>StoryKit: Personal elements</a:t>
            </a:r>
            <a:endParaRPr lang="en-US" sz="3200" dirty="0">
              <a:solidFill>
                <a:schemeClr val="bg1"/>
              </a:solidFill>
              <a:latin typeface="Helvetica Neue Light"/>
              <a:cs typeface="Helvetica Neue Light"/>
            </a:endParaRPr>
          </a:p>
        </p:txBody>
      </p:sp>
    </p:spTree>
    <p:extLst>
      <p:ext uri="{BB962C8B-B14F-4D97-AF65-F5344CB8AC3E}">
        <p14:creationId xmlns:p14="http://schemas.microsoft.com/office/powerpoint/2010/main" val="246068220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0" presetClass="path" presetSubtype="0" accel="50000" decel="50000" fill="hold" grpId="1" nodeType="withEffect">
                                  <p:stCondLst>
                                    <p:cond delay="0"/>
                                  </p:stCondLst>
                                  <p:childTnLst>
                                    <p:animMotion origin="layout" path="M -0.29464 -2.74746E-6 L 1.03418E-6 -2.74746E-6 " pathEditMode="relative" rAng="0" ptsTypes="AA">
                                      <p:cBhvr>
                                        <p:cTn id="9" dur="2000" fill="hold"/>
                                        <p:tgtEl>
                                          <p:spTgt spid="2"/>
                                        </p:tgtEl>
                                        <p:attrNameLst>
                                          <p:attrName>ppt_x</p:attrName>
                                          <p:attrName>ppt_y</p:attrName>
                                        </p:attrNameLst>
                                      </p:cBhvr>
                                      <p:rCtr x="1473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16</a:t>
            </a:fld>
            <a:endParaRPr lang="en-US" dirty="0"/>
          </a:p>
        </p:txBody>
      </p:sp>
      <p:pic>
        <p:nvPicPr>
          <p:cNvPr id="5" name="Picture 4"/>
          <p:cNvPicPr>
            <a:picLocks noChangeAspect="1"/>
          </p:cNvPicPr>
          <p:nvPr/>
        </p:nvPicPr>
        <p:blipFill>
          <a:blip r:embed="rId3"/>
          <a:stretch>
            <a:fillRect/>
          </a:stretch>
        </p:blipFill>
        <p:spPr>
          <a:xfrm>
            <a:off x="289710" y="1263650"/>
            <a:ext cx="4419600" cy="5092700"/>
          </a:xfrm>
          <a:prstGeom prst="rect">
            <a:avLst/>
          </a:prstGeom>
        </p:spPr>
      </p:pic>
      <p:sp>
        <p:nvSpPr>
          <p:cNvPr id="2" name="TextBox 1"/>
          <p:cNvSpPr txBox="1"/>
          <p:nvPr/>
        </p:nvSpPr>
        <p:spPr>
          <a:xfrm>
            <a:off x="5046149" y="1786996"/>
            <a:ext cx="3844685" cy="4401205"/>
          </a:xfrm>
          <a:prstGeom prst="rect">
            <a:avLst/>
          </a:prstGeom>
          <a:noFill/>
        </p:spPr>
        <p:txBody>
          <a:bodyPr wrap="square" rtlCol="0">
            <a:spAutoFit/>
          </a:bodyPr>
          <a:lstStyle/>
          <a:p>
            <a:r>
              <a:rPr lang="en-US" sz="2800" dirty="0">
                <a:latin typeface="Helvetica Neue Light"/>
                <a:cs typeface="Helvetica Neue Light"/>
              </a:rPr>
              <a:t>“They’re </a:t>
            </a:r>
            <a:r>
              <a:rPr lang="en-US" sz="2800" b="1" dirty="0">
                <a:solidFill>
                  <a:srgbClr val="008000"/>
                </a:solidFill>
                <a:latin typeface="American Typewriter"/>
                <a:cs typeface="American Typewriter"/>
              </a:rPr>
              <a:t>GREEN!</a:t>
            </a:r>
            <a:r>
              <a:rPr lang="en-US" sz="2800" dirty="0">
                <a:solidFill>
                  <a:srgbClr val="008000"/>
                </a:solidFill>
                <a:latin typeface="American Typewriter"/>
                <a:cs typeface="American Typewriter"/>
              </a:rPr>
              <a:t> </a:t>
            </a:r>
          </a:p>
          <a:p>
            <a:endParaRPr lang="en-US" sz="2800" dirty="0">
              <a:latin typeface="Adobe Caslon Pro"/>
              <a:cs typeface="Adobe Caslon Pro"/>
            </a:endParaRPr>
          </a:p>
          <a:p>
            <a:r>
              <a:rPr lang="en-US" sz="2800" dirty="0">
                <a:latin typeface="Helvetica Neue Light"/>
                <a:cs typeface="Helvetica Neue Light"/>
              </a:rPr>
              <a:t>What do you call them?</a:t>
            </a:r>
          </a:p>
          <a:p>
            <a:endParaRPr lang="en-US" sz="2800" dirty="0">
              <a:latin typeface="Helvetica Neue Light"/>
              <a:cs typeface="Helvetica Neue Light"/>
            </a:endParaRPr>
          </a:p>
          <a:p>
            <a:r>
              <a:rPr lang="en-US" sz="2800" dirty="0">
                <a:latin typeface="Helvetica Neue Light"/>
                <a:cs typeface="Helvetica Neue Light"/>
              </a:rPr>
              <a:t>If they’re brownies and they are green…</a:t>
            </a:r>
          </a:p>
          <a:p>
            <a:endParaRPr lang="en-US" sz="2800" dirty="0">
              <a:latin typeface="Helvetica Neue Light"/>
              <a:cs typeface="Helvetica Neue Light"/>
            </a:endParaRPr>
          </a:p>
          <a:p>
            <a:r>
              <a:rPr lang="en-US" sz="2800" dirty="0">
                <a:latin typeface="Helvetica Neue Light"/>
                <a:cs typeface="Helvetica Neue Light"/>
              </a:rPr>
              <a:t>You call them </a:t>
            </a:r>
            <a:r>
              <a:rPr lang="en-US" sz="2800" b="1" dirty="0">
                <a:solidFill>
                  <a:srgbClr val="008000"/>
                </a:solidFill>
                <a:latin typeface="American Typewriter"/>
                <a:cs typeface="American Typewriter"/>
              </a:rPr>
              <a:t>GREENIES!</a:t>
            </a:r>
            <a:r>
              <a:rPr lang="en-US" sz="2800" dirty="0">
                <a:latin typeface="Helvetica Neue Light"/>
                <a:cs typeface="Helvetica Neue Light"/>
              </a:rPr>
              <a:t>”</a:t>
            </a:r>
          </a:p>
          <a:p>
            <a:endParaRPr lang="en-US" sz="2800" dirty="0"/>
          </a:p>
        </p:txBody>
      </p:sp>
      <p:sp>
        <p:nvSpPr>
          <p:cNvPr id="6" name="Rectangle 5"/>
          <p:cNvSpPr/>
          <p:nvPr/>
        </p:nvSpPr>
        <p:spPr>
          <a:xfrm>
            <a:off x="308911" y="300453"/>
            <a:ext cx="4737238" cy="584776"/>
          </a:xfrm>
          <a:prstGeom prst="rect">
            <a:avLst/>
          </a:prstGeom>
          <a:solidFill>
            <a:schemeClr val="tx1"/>
          </a:solidFill>
        </p:spPr>
        <p:txBody>
          <a:bodyPr wrap="none">
            <a:spAutoFit/>
          </a:bodyPr>
          <a:lstStyle/>
          <a:p>
            <a:r>
              <a:rPr lang="en-US" sz="3200" dirty="0" smtClean="0">
                <a:solidFill>
                  <a:schemeClr val="bg1"/>
                </a:solidFill>
                <a:latin typeface="Helvetica Neue Light"/>
                <a:cs typeface="Helvetica Neue Light"/>
              </a:rPr>
              <a:t>StoryKit: Audio messages</a:t>
            </a:r>
            <a:endParaRPr lang="en-US" sz="3200" dirty="0">
              <a:solidFill>
                <a:schemeClr val="bg1"/>
              </a:solidFill>
              <a:latin typeface="Helvetica Neue Light"/>
              <a:cs typeface="Helvetica Neue Light"/>
            </a:endParaRPr>
          </a:p>
        </p:txBody>
      </p:sp>
    </p:spTree>
    <p:extLst>
      <p:ext uri="{BB962C8B-B14F-4D97-AF65-F5344CB8AC3E}">
        <p14:creationId xmlns:p14="http://schemas.microsoft.com/office/powerpoint/2010/main" val="323805923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0" presetClass="path" presetSubtype="0" accel="50000" decel="50000" fill="hold" grpId="1" nodeType="withEffect">
                                  <p:stCondLst>
                                    <p:cond delay="0"/>
                                  </p:stCondLst>
                                  <p:childTnLst>
                                    <p:animMotion origin="layout" path="M -0.29464 -2.74746E-6 L 1.03418E-6 -2.74746E-6 " pathEditMode="relative" rAng="0" ptsTypes="AA">
                                      <p:cBhvr>
                                        <p:cTn id="9" dur="2000" fill="hold"/>
                                        <p:tgtEl>
                                          <p:spTgt spid="6"/>
                                        </p:tgtEl>
                                        <p:attrNameLst>
                                          <p:attrName>ppt_x</p:attrName>
                                          <p:attrName>ppt_y</p:attrName>
                                        </p:attrNameLst>
                                      </p:cBhvr>
                                      <p:rCtr x="1473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17</a:t>
            </a:fld>
            <a:endParaRPr lang="en-US"/>
          </a:p>
        </p:txBody>
      </p:sp>
      <p:pic>
        <p:nvPicPr>
          <p:cNvPr id="6" name="Picture 5"/>
          <p:cNvPicPr>
            <a:picLocks noChangeAspect="1"/>
          </p:cNvPicPr>
          <p:nvPr/>
        </p:nvPicPr>
        <p:blipFill>
          <a:blip r:embed="rId3"/>
          <a:stretch>
            <a:fillRect/>
          </a:stretch>
        </p:blipFill>
        <p:spPr>
          <a:xfrm>
            <a:off x="68656" y="840893"/>
            <a:ext cx="8940800" cy="5130800"/>
          </a:xfrm>
          <a:prstGeom prst="rect">
            <a:avLst/>
          </a:prstGeom>
        </p:spPr>
      </p:pic>
      <p:sp>
        <p:nvSpPr>
          <p:cNvPr id="2" name="Rectangle 1"/>
          <p:cNvSpPr/>
          <p:nvPr/>
        </p:nvSpPr>
        <p:spPr>
          <a:xfrm>
            <a:off x="4572000" y="2518725"/>
            <a:ext cx="4572000" cy="1938992"/>
          </a:xfrm>
          <a:prstGeom prst="rect">
            <a:avLst/>
          </a:prstGeom>
        </p:spPr>
        <p:txBody>
          <a:bodyPr>
            <a:spAutoFit/>
          </a:bodyPr>
          <a:lstStyle/>
          <a:p>
            <a:r>
              <a:rPr lang="en-US" sz="2400" b="1" dirty="0">
                <a:latin typeface="Helvetica Neue"/>
                <a:cs typeface="Helvetica Neue"/>
              </a:rPr>
              <a:t>Ownership </a:t>
            </a:r>
            <a:r>
              <a:rPr lang="en-US" sz="2400" dirty="0">
                <a:latin typeface="Helvetica Neue Light"/>
                <a:cs typeface="Helvetica Neue Light"/>
              </a:rPr>
              <a:t>and </a:t>
            </a:r>
            <a:r>
              <a:rPr lang="en-US" sz="2400" b="1" dirty="0">
                <a:latin typeface="Helvetica Neue"/>
                <a:cs typeface="Helvetica Neue"/>
              </a:rPr>
              <a:t>control </a:t>
            </a:r>
            <a:r>
              <a:rPr lang="en-US" sz="2400" dirty="0">
                <a:latin typeface="Helvetica Neue Light"/>
                <a:cs typeface="Helvetica Neue Light"/>
              </a:rPr>
              <a:t>seemed to be an important link between positive </a:t>
            </a:r>
            <a:r>
              <a:rPr lang="en-US" sz="2400" dirty="0" smtClean="0">
                <a:latin typeface="Helvetica Neue Light"/>
                <a:cs typeface="Helvetica Neue Light"/>
              </a:rPr>
              <a:t>attitudes</a:t>
            </a:r>
            <a:r>
              <a:rPr lang="en-US" sz="2400" dirty="0">
                <a:latin typeface="Helvetica Neue Light"/>
                <a:cs typeface="Helvetica Neue Light"/>
              </a:rPr>
              <a:t> </a:t>
            </a:r>
            <a:r>
              <a:rPr lang="en-US" sz="2400" dirty="0" smtClean="0">
                <a:latin typeface="Helvetica Neue Light"/>
                <a:cs typeface="Helvetica Neue Light"/>
              </a:rPr>
              <a:t>and </a:t>
            </a:r>
            <a:r>
              <a:rPr lang="en-US" sz="2400" dirty="0">
                <a:latin typeface="Helvetica Neue Light"/>
                <a:cs typeface="Helvetica Neue Light"/>
              </a:rPr>
              <a:t>supporting science dispositions and identities.</a:t>
            </a:r>
          </a:p>
        </p:txBody>
      </p:sp>
    </p:spTree>
    <p:extLst>
      <p:ext uri="{BB962C8B-B14F-4D97-AF65-F5344CB8AC3E}">
        <p14:creationId xmlns:p14="http://schemas.microsoft.com/office/powerpoint/2010/main" val="402645344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4.21655E-6 2.77521E-7 L -0.4961 0.00254 " pathEditMode="relative" rAng="0" ptsTypes="AA">
                                      <p:cBhvr>
                                        <p:cTn id="6" dur="2000" fill="hold"/>
                                        <p:tgtEl>
                                          <p:spTgt spid="6"/>
                                        </p:tgtEl>
                                        <p:attrNameLst>
                                          <p:attrName>ppt_x</p:attrName>
                                          <p:attrName>ppt_y</p:attrName>
                                        </p:attrNameLst>
                                      </p:cBhvr>
                                      <p:rCtr x="-24813" y="116"/>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18</a:t>
            </a:fld>
            <a:endParaRPr lang="en-US"/>
          </a:p>
        </p:txBody>
      </p:sp>
      <p:pic>
        <p:nvPicPr>
          <p:cNvPr id="5" name="Picture 4"/>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3072800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19</a:t>
            </a:fld>
            <a:endParaRPr lang="en-US"/>
          </a:p>
        </p:txBody>
      </p:sp>
      <p:pic>
        <p:nvPicPr>
          <p:cNvPr id="5" name="Picture 4"/>
          <p:cNvPicPr>
            <a:picLocks noChangeAspect="1"/>
          </p:cNvPicPr>
          <p:nvPr/>
        </p:nvPicPr>
        <p:blipFill>
          <a:blip r:embed="rId3"/>
          <a:stretch>
            <a:fillRect/>
          </a:stretch>
        </p:blipFill>
        <p:spPr>
          <a:xfrm>
            <a:off x="4133924" y="876300"/>
            <a:ext cx="4368800" cy="5105400"/>
          </a:xfrm>
          <a:prstGeom prst="rect">
            <a:avLst/>
          </a:prstGeom>
        </p:spPr>
      </p:pic>
      <p:pic>
        <p:nvPicPr>
          <p:cNvPr id="6" name="Picture 5"/>
          <p:cNvPicPr>
            <a:picLocks noChangeAspect="1"/>
          </p:cNvPicPr>
          <p:nvPr/>
        </p:nvPicPr>
        <p:blipFill>
          <a:blip r:embed="rId4"/>
          <a:stretch>
            <a:fillRect/>
          </a:stretch>
        </p:blipFill>
        <p:spPr>
          <a:xfrm>
            <a:off x="-2424878" y="1475362"/>
            <a:ext cx="2611959" cy="3571456"/>
          </a:xfrm>
          <a:prstGeom prst="rect">
            <a:avLst/>
          </a:prstGeom>
        </p:spPr>
      </p:pic>
      <p:sp>
        <p:nvSpPr>
          <p:cNvPr id="7" name="TextBox 6"/>
          <p:cNvSpPr txBox="1"/>
          <p:nvPr/>
        </p:nvSpPr>
        <p:spPr>
          <a:xfrm>
            <a:off x="-1704439" y="4916844"/>
            <a:ext cx="1210588" cy="523220"/>
          </a:xfrm>
          <a:prstGeom prst="rect">
            <a:avLst/>
          </a:prstGeom>
          <a:noFill/>
        </p:spPr>
        <p:txBody>
          <a:bodyPr wrap="none" rtlCol="0">
            <a:spAutoFit/>
          </a:bodyPr>
          <a:lstStyle/>
          <a:p>
            <a:r>
              <a:rPr lang="en-US" sz="2800" dirty="0" smtClean="0">
                <a:latin typeface="Helvetica Neue Light"/>
                <a:cs typeface="Helvetica Neue Light"/>
              </a:rPr>
              <a:t>Donna</a:t>
            </a:r>
            <a:endParaRPr lang="en-US" sz="2800" dirty="0">
              <a:latin typeface="Helvetica Neue Light"/>
              <a:cs typeface="Helvetica Neue Light"/>
            </a:endParaRPr>
          </a:p>
        </p:txBody>
      </p:sp>
    </p:spTree>
    <p:extLst>
      <p:ext uri="{BB962C8B-B14F-4D97-AF65-F5344CB8AC3E}">
        <p14:creationId xmlns:p14="http://schemas.microsoft.com/office/powerpoint/2010/main" val="219335876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 0 L 0.35833 -0.00764 " pathEditMode="relative" ptsTypes="AA">
                                      <p:cBhvr>
                                        <p:cTn id="6" dur="2000" fill="hold"/>
                                        <p:tgtEl>
                                          <p:spTgt spid="6"/>
                                        </p:tgtEl>
                                        <p:attrNameLst>
                                          <p:attrName>ppt_x</p:attrName>
                                          <p:attrName>ppt_y</p:attrName>
                                        </p:attrNameLst>
                                      </p:cBhvr>
                                    </p:animMotion>
                                  </p:childTnLst>
                                </p:cTn>
                              </p:par>
                              <p:par>
                                <p:cTn id="7" presetID="0" presetClass="path" presetSubtype="0" accel="50000" decel="50000" fill="hold" grpId="0" nodeType="withEffect">
                                  <p:stCondLst>
                                    <p:cond delay="0"/>
                                  </p:stCondLst>
                                  <p:childTnLst>
                                    <p:animMotion origin="layout" path="M 0 0 L 0.35833 -0.00764 " pathEditMode="relative" ptsTypes="AA">
                                      <p:cBhvr>
                                        <p:cTn id="8" dur="2000" fill="hold"/>
                                        <p:tgtEl>
                                          <p:spTgt spid="7"/>
                                        </p:tgtEl>
                                        <p:attrNameLst>
                                          <p:attrName>ppt_x</p:attrName>
                                          <p:attrName>ppt_y</p:attrName>
                                        </p:attrNameLst>
                                      </p:cBhvr>
                                    </p:animMotion>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2000"/>
                                        <p:tgtEl>
                                          <p:spTgt spid="7"/>
                                        </p:tgtEl>
                                      </p:cBhvr>
                                    </p:animEffect>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white.jpg"/>
          <p:cNvPicPr>
            <a:picLocks noChangeAspect="1"/>
          </p:cNvPicPr>
          <p:nvPr/>
        </p:nvPicPr>
        <p:blipFill>
          <a:blip r:embed="rId3"/>
          <a:stretch>
            <a:fillRect/>
          </a:stretch>
        </p:blipFill>
        <p:spPr>
          <a:xfrm>
            <a:off x="329716" y="822256"/>
            <a:ext cx="8502208" cy="4925263"/>
          </a:xfrm>
          <a:prstGeom prst="rect">
            <a:avLst/>
          </a:prstGeom>
          <a:ln>
            <a:noFill/>
          </a:ln>
          <a:effectLst>
            <a:outerShdw blurRad="292100" dist="139700" dir="2700000" algn="tl" rotWithShape="0">
              <a:srgbClr val="333333">
                <a:alpha val="65000"/>
              </a:srgbClr>
            </a:outerShdw>
          </a:effectLst>
        </p:spPr>
      </p:pic>
      <p:pic>
        <p:nvPicPr>
          <p:cNvPr id="12" name="Picture 11"/>
          <p:cNvPicPr>
            <a:picLocks noChangeAspect="1"/>
          </p:cNvPicPr>
          <p:nvPr/>
        </p:nvPicPr>
        <p:blipFill>
          <a:blip r:embed="rId4" cstate="screen">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532348" y="1115393"/>
            <a:ext cx="6040725" cy="4270786"/>
          </a:xfrm>
          <a:prstGeom prst="rect">
            <a:avLst/>
          </a:prstGeom>
          <a:ln>
            <a:noFill/>
          </a:ln>
          <a:effectLst/>
        </p:spPr>
      </p:pic>
      <p:sp>
        <p:nvSpPr>
          <p:cNvPr id="13" name="Rectangle 12"/>
          <p:cNvSpPr/>
          <p:nvPr/>
        </p:nvSpPr>
        <p:spPr>
          <a:xfrm>
            <a:off x="267131" y="6355343"/>
            <a:ext cx="8564793" cy="338554"/>
          </a:xfrm>
          <a:prstGeom prst="rect">
            <a:avLst/>
          </a:prstGeom>
          <a:solidFill>
            <a:schemeClr val="bg1"/>
          </a:solidFill>
          <a:effectLst/>
        </p:spPr>
        <p:txBody>
          <a:bodyPr wrap="square">
            <a:spAutoFit/>
          </a:bodyPr>
          <a:lstStyle/>
          <a:p>
            <a:r>
              <a:rPr lang="en-US" sz="1600" dirty="0" smtClean="0">
                <a:latin typeface="Helvetica Neue Light"/>
                <a:cs typeface="Helvetica Neue Light"/>
              </a:rPr>
              <a:t>Atwater, 1996; </a:t>
            </a:r>
            <a:r>
              <a:rPr lang="en-US" sz="1600" dirty="0" err="1" smtClean="0">
                <a:latin typeface="Helvetica Neue Light"/>
                <a:cs typeface="Helvetica Neue Light"/>
              </a:rPr>
              <a:t>Basu</a:t>
            </a:r>
            <a:r>
              <a:rPr lang="en-US" sz="1600" dirty="0" smtClean="0">
                <a:latin typeface="Helvetica Neue Light"/>
                <a:cs typeface="Helvetica Neue Light"/>
              </a:rPr>
              <a:t> &amp; Barton, 2007; Brickhouse &amp; Potter, 2001; Lee &amp; </a:t>
            </a:r>
            <a:r>
              <a:rPr lang="en-US" sz="1600" dirty="0" err="1" smtClean="0">
                <a:latin typeface="Helvetica Neue Light"/>
                <a:cs typeface="Helvetica Neue Light"/>
              </a:rPr>
              <a:t>Fradd</a:t>
            </a:r>
            <a:r>
              <a:rPr lang="en-US" sz="1600" dirty="0" smtClean="0">
                <a:latin typeface="Helvetica Neue Light"/>
                <a:cs typeface="Helvetica Neue Light"/>
              </a:rPr>
              <a:t>, 1998</a:t>
            </a:r>
            <a:endParaRPr lang="en-US" sz="1600" dirty="0">
              <a:latin typeface="Helvetica Neue Light"/>
              <a:cs typeface="Helvetica Neue Light"/>
            </a:endParaRPr>
          </a:p>
        </p:txBody>
      </p:sp>
      <p:sp>
        <p:nvSpPr>
          <p:cNvPr id="17" name="Rectangle 16"/>
          <p:cNvSpPr/>
          <p:nvPr/>
        </p:nvSpPr>
        <p:spPr>
          <a:xfrm>
            <a:off x="618933" y="1302987"/>
            <a:ext cx="5954140" cy="584776"/>
          </a:xfrm>
          <a:prstGeom prst="rect">
            <a:avLst/>
          </a:prstGeom>
        </p:spPr>
        <p:txBody>
          <a:bodyPr wrap="square">
            <a:spAutoFit/>
          </a:bodyPr>
          <a:lstStyle/>
          <a:p>
            <a:r>
              <a:rPr lang="en-US" sz="3200" dirty="0" smtClean="0">
                <a:solidFill>
                  <a:schemeClr val="bg1"/>
                </a:solidFill>
                <a:effectLst>
                  <a:outerShdw blurRad="50800" dist="38100" dir="2700000">
                    <a:srgbClr val="000000">
                      <a:alpha val="43000"/>
                    </a:srgbClr>
                  </a:outerShdw>
                </a:effectLst>
                <a:latin typeface="Helvetica Neue Bold Condensed"/>
                <a:cs typeface="Helvetica Neue Bold Condensed"/>
              </a:rPr>
              <a:t>Traditional science learning can be </a:t>
            </a:r>
            <a:endParaRPr lang="en-US" sz="3200" dirty="0"/>
          </a:p>
        </p:txBody>
      </p:sp>
      <p:sp>
        <p:nvSpPr>
          <p:cNvPr id="18" name="Rectangle 17"/>
          <p:cNvSpPr/>
          <p:nvPr/>
        </p:nvSpPr>
        <p:spPr>
          <a:xfrm>
            <a:off x="6853232" y="2254586"/>
            <a:ext cx="1723549" cy="707886"/>
          </a:xfrm>
          <a:prstGeom prst="rect">
            <a:avLst/>
          </a:prstGeom>
          <a:solidFill>
            <a:schemeClr val="tx1"/>
          </a:solidFill>
          <a:effectLst>
            <a:outerShdw blurRad="50800" dist="38100" dir="2700000">
              <a:srgbClr val="000000">
                <a:alpha val="70000"/>
              </a:srgbClr>
            </a:outerShdw>
          </a:effectLst>
        </p:spPr>
        <p:txBody>
          <a:bodyPr wrap="none">
            <a:spAutoFit/>
          </a:bodyPr>
          <a:lstStyle/>
          <a:p>
            <a:r>
              <a:rPr lang="en-US" sz="4000" b="1" dirty="0" smtClean="0">
                <a:solidFill>
                  <a:srgbClr val="FFFFFF"/>
                </a:solidFill>
                <a:effectLst>
                  <a:outerShdw blurRad="50800" dist="38100" dir="2700000">
                    <a:srgbClr val="000000">
                      <a:alpha val="43000"/>
                    </a:srgbClr>
                  </a:outerShdw>
                </a:effectLst>
                <a:latin typeface="Helvetica"/>
                <a:cs typeface="Helvetica"/>
              </a:rPr>
              <a:t>ALIEN</a:t>
            </a:r>
            <a:endParaRPr lang="en-US" sz="4000" b="1" dirty="0">
              <a:solidFill>
                <a:srgbClr val="FFFFFF"/>
              </a:solidFill>
              <a:effectLst>
                <a:outerShdw blurRad="50800" dist="38100" dir="2700000">
                  <a:srgbClr val="000000">
                    <a:alpha val="43000"/>
                  </a:srgbClr>
                </a:outerShdw>
              </a:effectLst>
              <a:latin typeface="Helvetica"/>
              <a:cs typeface="Helvetica"/>
            </a:endParaRPr>
          </a:p>
        </p:txBody>
      </p:sp>
      <p:sp>
        <p:nvSpPr>
          <p:cNvPr id="19" name="Rectangle 18"/>
          <p:cNvSpPr/>
          <p:nvPr/>
        </p:nvSpPr>
        <p:spPr>
          <a:xfrm>
            <a:off x="6340271" y="3351286"/>
            <a:ext cx="2236510" cy="707886"/>
          </a:xfrm>
          <a:prstGeom prst="rect">
            <a:avLst/>
          </a:prstGeom>
          <a:solidFill>
            <a:schemeClr val="tx1"/>
          </a:solidFill>
          <a:effectLst>
            <a:outerShdw blurRad="50800" dist="38100" dir="2700000">
              <a:srgbClr val="000000">
                <a:alpha val="70000"/>
              </a:srgbClr>
            </a:outerShdw>
          </a:effectLst>
        </p:spPr>
        <p:txBody>
          <a:bodyPr wrap="none">
            <a:spAutoFit/>
          </a:bodyPr>
          <a:lstStyle/>
          <a:p>
            <a:r>
              <a:rPr lang="en-US" sz="4000" b="1" dirty="0" smtClean="0">
                <a:solidFill>
                  <a:srgbClr val="FFFFFF"/>
                </a:solidFill>
                <a:effectLst>
                  <a:outerShdw blurRad="50800" dist="38100" dir="2700000">
                    <a:srgbClr val="000000">
                      <a:alpha val="43000"/>
                    </a:srgbClr>
                  </a:outerShdw>
                </a:effectLst>
                <a:latin typeface="Helvetica"/>
                <a:cs typeface="Helvetica"/>
              </a:rPr>
              <a:t>BORING</a:t>
            </a:r>
            <a:endParaRPr lang="en-US" sz="4000" b="1" dirty="0">
              <a:solidFill>
                <a:srgbClr val="FFFFFF"/>
              </a:solidFill>
              <a:effectLst>
                <a:outerShdw blurRad="50800" dist="38100" dir="2700000">
                  <a:srgbClr val="000000">
                    <a:alpha val="43000"/>
                  </a:srgbClr>
                </a:outerShdw>
              </a:effectLst>
              <a:latin typeface="Helvetica"/>
              <a:cs typeface="Helvetica"/>
            </a:endParaRPr>
          </a:p>
        </p:txBody>
      </p:sp>
      <p:sp>
        <p:nvSpPr>
          <p:cNvPr id="20" name="Rectangle 19"/>
          <p:cNvSpPr/>
          <p:nvPr/>
        </p:nvSpPr>
        <p:spPr>
          <a:xfrm>
            <a:off x="4298840" y="4419126"/>
            <a:ext cx="4277941" cy="707886"/>
          </a:xfrm>
          <a:prstGeom prst="rect">
            <a:avLst/>
          </a:prstGeom>
          <a:solidFill>
            <a:schemeClr val="tx1"/>
          </a:solidFill>
          <a:effectLst>
            <a:outerShdw blurRad="50800" dist="38100" dir="2700000">
              <a:srgbClr val="000000">
                <a:alpha val="70000"/>
              </a:srgbClr>
            </a:outerShdw>
          </a:effectLst>
        </p:spPr>
        <p:txBody>
          <a:bodyPr wrap="square">
            <a:spAutoFit/>
          </a:bodyPr>
          <a:lstStyle/>
          <a:p>
            <a:r>
              <a:rPr lang="en-US" sz="4000" b="1" dirty="0" smtClean="0">
                <a:solidFill>
                  <a:srgbClr val="FFFFFF"/>
                </a:solidFill>
                <a:effectLst>
                  <a:outerShdw blurRad="50800" dist="38100" dir="2700000">
                    <a:srgbClr val="000000">
                      <a:alpha val="43000"/>
                    </a:srgbClr>
                  </a:outerShdw>
                </a:effectLst>
                <a:latin typeface="Helvetica"/>
                <a:cs typeface="Helvetica"/>
              </a:rPr>
              <a:t>DISCONNECTED </a:t>
            </a:r>
            <a:endParaRPr lang="en-US" sz="4000" b="1" dirty="0">
              <a:solidFill>
                <a:srgbClr val="FFFFFF"/>
              </a:solidFill>
              <a:effectLst>
                <a:outerShdw blurRad="50800" dist="38100" dir="2700000">
                  <a:srgbClr val="000000">
                    <a:alpha val="43000"/>
                  </a:srgbClr>
                </a:outerShdw>
              </a:effectLst>
              <a:latin typeface="Helvetica"/>
              <a:cs typeface="Helvetica"/>
            </a:endParaRP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20</a:t>
            </a:fld>
            <a:endParaRPr lang="en-US"/>
          </a:p>
        </p:txBody>
      </p:sp>
      <p:pic>
        <p:nvPicPr>
          <p:cNvPr id="7" name="Picture 6"/>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a:off x="188802" y="538741"/>
            <a:ext cx="4759160" cy="5817609"/>
          </a:xfrm>
          <a:prstGeom prst="rect">
            <a:avLst/>
          </a:prstGeom>
          <a:effectLst>
            <a:outerShdw blurRad="50800" dist="38100" dir="2700000" algn="tl" rotWithShape="0">
              <a:prstClr val="black">
                <a:alpha val="40000"/>
              </a:prstClr>
            </a:outerShdw>
          </a:effectLst>
        </p:spPr>
      </p:pic>
      <p:sp>
        <p:nvSpPr>
          <p:cNvPr id="8" name="Title 4"/>
          <p:cNvSpPr>
            <a:spLocks noGrp="1"/>
          </p:cNvSpPr>
          <p:nvPr>
            <p:ph type="title"/>
          </p:nvPr>
        </p:nvSpPr>
        <p:spPr>
          <a:xfrm>
            <a:off x="0" y="2536577"/>
            <a:ext cx="9144000" cy="1839501"/>
          </a:xfrm>
          <a:solidFill>
            <a:schemeClr val="tx1">
              <a:alpha val="94000"/>
            </a:schemeClr>
          </a:solidFill>
        </p:spPr>
        <p:txBody>
          <a:bodyPr>
            <a:normAutofit fontScale="90000"/>
          </a:bodyPr>
          <a:lstStyle/>
          <a:p>
            <a:pPr algn="l"/>
            <a:r>
              <a:rPr lang="en-US" sz="3600" dirty="0" smtClean="0">
                <a:solidFill>
                  <a:schemeClr val="bg1"/>
                </a:solidFill>
                <a:latin typeface="Helvetica Neue Light"/>
                <a:cs typeface="Helvetica Neue Light"/>
              </a:rPr>
              <a:t>  Technology for Promoting Scientific Practice and  </a:t>
            </a:r>
            <a:br>
              <a:rPr lang="en-US" sz="3600" dirty="0" smtClean="0">
                <a:solidFill>
                  <a:schemeClr val="bg1"/>
                </a:solidFill>
                <a:latin typeface="Helvetica Neue Light"/>
                <a:cs typeface="Helvetica Neue Light"/>
              </a:rPr>
            </a:br>
            <a:r>
              <a:rPr lang="en-US" sz="3600" dirty="0">
                <a:solidFill>
                  <a:schemeClr val="bg1"/>
                </a:solidFill>
                <a:latin typeface="Helvetica Neue Light"/>
                <a:cs typeface="Helvetica Neue Light"/>
              </a:rPr>
              <a:t> </a:t>
            </a:r>
            <a:r>
              <a:rPr lang="en-US" sz="3600" dirty="0" smtClean="0">
                <a:solidFill>
                  <a:schemeClr val="bg1"/>
                </a:solidFill>
                <a:latin typeface="Helvetica Neue Light"/>
                <a:cs typeface="Helvetica Neue Light"/>
              </a:rPr>
              <a:t> Personal Meaning in Life-Relevant Learning</a:t>
            </a:r>
            <a:r>
              <a:rPr lang="en-US" sz="3600" dirty="0">
                <a:solidFill>
                  <a:schemeClr val="bg1"/>
                </a:solidFill>
                <a:latin typeface="Helvetica Neue Light"/>
                <a:cs typeface="Helvetica Neue Light"/>
              </a:rPr>
              <a:t/>
            </a:r>
            <a:br>
              <a:rPr lang="en-US" sz="3600" dirty="0">
                <a:solidFill>
                  <a:schemeClr val="bg1"/>
                </a:solidFill>
                <a:latin typeface="Helvetica Neue Light"/>
                <a:cs typeface="Helvetica Neue Light"/>
              </a:rPr>
            </a:br>
            <a:r>
              <a:rPr lang="en-US" sz="3600" dirty="0" smtClean="0">
                <a:solidFill>
                  <a:schemeClr val="bg1"/>
                </a:solidFill>
                <a:latin typeface="Helvetica Neue Light"/>
                <a:cs typeface="Helvetica Neue Light"/>
              </a:rPr>
              <a:t>  </a:t>
            </a:r>
            <a:r>
              <a:rPr lang="en-US" sz="3100" dirty="0" smtClean="0">
                <a:solidFill>
                  <a:schemeClr val="bg1"/>
                </a:solidFill>
                <a:latin typeface="Helvetica Neue Light"/>
                <a:cs typeface="Helvetica Neue Light"/>
              </a:rPr>
              <a:t>Clegg et al. 2012</a:t>
            </a:r>
            <a:endParaRPr lang="en-US" sz="3100" dirty="0">
              <a:solidFill>
                <a:schemeClr val="bg1"/>
              </a:solidFill>
              <a:latin typeface="Helvetica Neue Light"/>
              <a:cs typeface="Helvetica Neue Light"/>
            </a:endParaRPr>
          </a:p>
        </p:txBody>
      </p:sp>
    </p:spTree>
    <p:extLst>
      <p:ext uri="{BB962C8B-B14F-4D97-AF65-F5344CB8AC3E}">
        <p14:creationId xmlns:p14="http://schemas.microsoft.com/office/powerpoint/2010/main" val="103574653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0"/>
                                        <p:tgtEl>
                                          <p:spTgt spid="7"/>
                                        </p:tgtEl>
                                      </p:cBhvr>
                                    </p:animEffect>
                                  </p:childTnLst>
                                </p:cTn>
                              </p:par>
                              <p:par>
                                <p:cTn id="8" presetID="0" presetClass="path" presetSubtype="0" accel="50000" decel="50000" fill="hold" nodeType="withEffect">
                                  <p:stCondLst>
                                    <p:cond delay="0"/>
                                  </p:stCondLst>
                                  <p:childTnLst>
                                    <p:animMotion origin="layout" path="M -0.30766 -2.53469E-6 L -5.71404E-6 -2.53469E-6 " pathEditMode="relative" ptsTypes="AA">
                                      <p:cBhvr>
                                        <p:cTn id="9" dur="2000" fill="hold"/>
                                        <p:tgtEl>
                                          <p:spTgt spid="7"/>
                                        </p:tgtEl>
                                        <p:attrNameLst>
                                          <p:attrName>ppt_x</p:attrName>
                                          <p:attrName>ppt_y</p:attrName>
                                        </p:attrNameLst>
                                      </p:cBhvr>
                                    </p:animMotion>
                                  </p:childTnLst>
                                </p:cTn>
                              </p:par>
                              <p:par>
                                <p:cTn id="10" presetID="10"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21</a:t>
            </a:fld>
            <a:endParaRPr lang="en-US"/>
          </a:p>
        </p:txBody>
      </p:sp>
      <p:pic>
        <p:nvPicPr>
          <p:cNvPr id="2" name="Picture 1"/>
          <p:cNvPicPr>
            <a:picLocks noChangeAspect="1"/>
          </p:cNvPicPr>
          <p:nvPr/>
        </p:nvPicPr>
        <p:blipFill>
          <a:blip r:embed="rId3"/>
          <a:stretch>
            <a:fillRect/>
          </a:stretch>
        </p:blipFill>
        <p:spPr>
          <a:xfrm>
            <a:off x="0" y="0"/>
            <a:ext cx="5143500" cy="6858000"/>
          </a:xfrm>
          <a:prstGeom prst="rect">
            <a:avLst/>
          </a:prstGeom>
        </p:spPr>
      </p:pic>
      <p:sp>
        <p:nvSpPr>
          <p:cNvPr id="5" name="Title 4"/>
          <p:cNvSpPr>
            <a:spLocks noGrp="1"/>
          </p:cNvSpPr>
          <p:nvPr>
            <p:ph type="title"/>
          </p:nvPr>
        </p:nvSpPr>
        <p:spPr>
          <a:xfrm>
            <a:off x="0" y="2536577"/>
            <a:ext cx="9144000" cy="1839501"/>
          </a:xfrm>
          <a:solidFill>
            <a:schemeClr val="tx1">
              <a:alpha val="94000"/>
            </a:schemeClr>
          </a:solidFill>
        </p:spPr>
        <p:txBody>
          <a:bodyPr>
            <a:normAutofit/>
          </a:bodyPr>
          <a:lstStyle/>
          <a:p>
            <a:pPr algn="l"/>
            <a:r>
              <a:rPr lang="en-US" sz="3600" dirty="0" smtClean="0">
                <a:solidFill>
                  <a:schemeClr val="bg1"/>
                </a:solidFill>
                <a:latin typeface="Helvetica Neue Light"/>
                <a:cs typeface="Helvetica Neue Light"/>
              </a:rPr>
              <a:t>  Technology that scaffolds science inquiry   </a:t>
            </a:r>
            <a:br>
              <a:rPr lang="en-US" sz="3600" dirty="0" smtClean="0">
                <a:solidFill>
                  <a:schemeClr val="bg1"/>
                </a:solidFill>
                <a:latin typeface="Helvetica Neue Light"/>
                <a:cs typeface="Helvetica Neue Light"/>
              </a:rPr>
            </a:br>
            <a:r>
              <a:rPr lang="en-US" sz="3600" dirty="0">
                <a:solidFill>
                  <a:schemeClr val="bg1"/>
                </a:solidFill>
                <a:latin typeface="Helvetica Neue Light"/>
                <a:cs typeface="Helvetica Neue Light"/>
              </a:rPr>
              <a:t> </a:t>
            </a:r>
            <a:r>
              <a:rPr lang="en-US" sz="3600" dirty="0" smtClean="0">
                <a:solidFill>
                  <a:schemeClr val="bg1"/>
                </a:solidFill>
                <a:latin typeface="Helvetica Neue Light"/>
                <a:cs typeface="Helvetica Neue Light"/>
              </a:rPr>
              <a:t> and personal expression</a:t>
            </a:r>
            <a:endParaRPr lang="en-US" sz="3100" dirty="0">
              <a:solidFill>
                <a:schemeClr val="bg1"/>
              </a:solidFill>
              <a:latin typeface="Helvetica Neue Light"/>
              <a:cs typeface="Helvetica Neue Light"/>
            </a:endParaRPr>
          </a:p>
        </p:txBody>
      </p:sp>
    </p:spTree>
    <p:extLst>
      <p:ext uri="{BB962C8B-B14F-4D97-AF65-F5344CB8AC3E}">
        <p14:creationId xmlns:p14="http://schemas.microsoft.com/office/powerpoint/2010/main" val="152282073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0" presetClass="path" presetSubtype="0" accel="50000" decel="50000" fill="hold" nodeType="withEffect">
                                  <p:stCondLst>
                                    <p:cond delay="0"/>
                                  </p:stCondLst>
                                  <p:childTnLst>
                                    <p:animMotion origin="layout" path="M -0.40153 -0.00485 L 4.23044E-6 -4.6531E-6 " pathEditMode="relative" ptsTypes="AA">
                                      <p:cBhvr>
                                        <p:cTn id="9" dur="2000" fill="hold"/>
                                        <p:tgtEl>
                                          <p:spTgt spid="2"/>
                                        </p:tgtEl>
                                        <p:attrNameLst>
                                          <p:attrName>ppt_x</p:attrName>
                                          <p:attrName>ppt_y</p:attrName>
                                        </p:attrNameLst>
                                      </p:cBhvr>
                                    </p:animMotion>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43000"/>
                    </a14:imgEffect>
                  </a14:imgLayer>
                </a14:imgProps>
              </a:ext>
              <a:ext uri="{28A0092B-C50C-407E-A947-70E740481C1C}">
                <a14:useLocalDpi xmlns:a14="http://schemas.microsoft.com/office/drawing/2010/main"/>
              </a:ext>
            </a:extLst>
          </a:blip>
          <a:stretch>
            <a:fillRect/>
          </a:stretch>
        </p:blipFill>
        <p:spPr>
          <a:xfrm>
            <a:off x="-1424594" y="0"/>
            <a:ext cx="12203073" cy="6858000"/>
          </a:xfrm>
          <a:prstGeom prst="rect">
            <a:avLst/>
          </a:prstGeom>
        </p:spPr>
      </p:pic>
      <p:sp>
        <p:nvSpPr>
          <p:cNvPr id="6" name="Rectangle 5"/>
          <p:cNvSpPr/>
          <p:nvPr/>
        </p:nvSpPr>
        <p:spPr>
          <a:xfrm>
            <a:off x="2228653" y="3072723"/>
            <a:ext cx="5145209" cy="646331"/>
          </a:xfrm>
          <a:prstGeom prst="rect">
            <a:avLst/>
          </a:prstGeom>
        </p:spPr>
        <p:txBody>
          <a:bodyPr wrap="none">
            <a:spAutoFit/>
          </a:bodyPr>
          <a:lstStyle/>
          <a:p>
            <a:r>
              <a:rPr lang="en-US" sz="3600" dirty="0">
                <a:solidFill>
                  <a:schemeClr val="bg1"/>
                </a:solidFill>
                <a:latin typeface="Helvetica Neue Light"/>
                <a:cs typeface="Helvetica Neue Light"/>
              </a:rPr>
              <a:t>Theme </a:t>
            </a:r>
            <a:r>
              <a:rPr lang="en-US" sz="3600" dirty="0" smtClean="0">
                <a:solidFill>
                  <a:schemeClr val="bg1"/>
                </a:solidFill>
                <a:latin typeface="Helvetica Neue Light"/>
                <a:cs typeface="Helvetica Neue Light"/>
              </a:rPr>
              <a:t>2: Role Switching</a:t>
            </a:r>
            <a:endParaRPr lang="en-US" sz="3600" dirty="0">
              <a:solidFill>
                <a:schemeClr val="bg1"/>
              </a:solidFill>
              <a:latin typeface="Helvetica Neue Light"/>
              <a:cs typeface="Helvetica Neue Light"/>
            </a:endParaRPr>
          </a:p>
        </p:txBody>
      </p:sp>
    </p:spTree>
    <p:extLst>
      <p:ext uri="{BB962C8B-B14F-4D97-AF65-F5344CB8AC3E}">
        <p14:creationId xmlns:p14="http://schemas.microsoft.com/office/powerpoint/2010/main" val="226032014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23</a:t>
            </a:fld>
            <a:endParaRPr lang="en-US"/>
          </a:p>
        </p:txBody>
      </p:sp>
      <p:pic>
        <p:nvPicPr>
          <p:cNvPr id="5" name="Picture 4"/>
          <p:cNvPicPr>
            <a:picLocks noChangeAspect="1"/>
          </p:cNvPicPr>
          <p:nvPr/>
        </p:nvPicPr>
        <p:blipFill>
          <a:blip r:embed="rId3"/>
          <a:stretch>
            <a:fillRect/>
          </a:stretch>
        </p:blipFill>
        <p:spPr>
          <a:xfrm>
            <a:off x="0" y="-1"/>
            <a:ext cx="9144000" cy="6904383"/>
          </a:xfrm>
          <a:prstGeom prst="rect">
            <a:avLst/>
          </a:prstGeom>
        </p:spPr>
      </p:pic>
      <p:sp>
        <p:nvSpPr>
          <p:cNvPr id="6" name="Rectangle 5"/>
          <p:cNvSpPr/>
          <p:nvPr/>
        </p:nvSpPr>
        <p:spPr>
          <a:xfrm>
            <a:off x="129087" y="247239"/>
            <a:ext cx="6706983" cy="584776"/>
          </a:xfrm>
          <a:prstGeom prst="rect">
            <a:avLst/>
          </a:prstGeom>
          <a:solidFill>
            <a:schemeClr val="tx1"/>
          </a:solidFill>
        </p:spPr>
        <p:txBody>
          <a:bodyPr wrap="none">
            <a:spAutoFit/>
          </a:bodyPr>
          <a:lstStyle/>
          <a:p>
            <a:r>
              <a:rPr lang="en-US" sz="3200" dirty="0" smtClean="0">
                <a:solidFill>
                  <a:schemeClr val="bg1"/>
                </a:solidFill>
                <a:latin typeface="Helvetica Neue Light"/>
                <a:cs typeface="Helvetica Neue Light"/>
              </a:rPr>
              <a:t>iPads: Physical activity and recording</a:t>
            </a:r>
            <a:endParaRPr lang="en-US" sz="3200" dirty="0">
              <a:solidFill>
                <a:schemeClr val="bg1"/>
              </a:solidFill>
              <a:latin typeface="Helvetica Neue Light"/>
              <a:cs typeface="Helvetica Neue Light"/>
            </a:endParaRPr>
          </a:p>
        </p:txBody>
      </p:sp>
    </p:spTree>
    <p:extLst>
      <p:ext uri="{BB962C8B-B14F-4D97-AF65-F5344CB8AC3E}">
        <p14:creationId xmlns:p14="http://schemas.microsoft.com/office/powerpoint/2010/main" val="3904091936"/>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0" presetClass="path" presetSubtype="0" accel="50000" decel="50000" fill="hold" grpId="1" nodeType="withEffect">
                                  <p:stCondLst>
                                    <p:cond delay="0"/>
                                  </p:stCondLst>
                                  <p:childTnLst>
                                    <p:animMotion origin="layout" path="M -0.29464 -2.74746E-6 L 1.03418E-6 -2.74746E-6 " pathEditMode="relative" rAng="0" ptsTypes="AA">
                                      <p:cBhvr>
                                        <p:cTn id="9" dur="2000" fill="hold"/>
                                        <p:tgtEl>
                                          <p:spTgt spid="6"/>
                                        </p:tgtEl>
                                        <p:attrNameLst>
                                          <p:attrName>ppt_x</p:attrName>
                                          <p:attrName>ppt_y</p:attrName>
                                        </p:attrNameLst>
                                      </p:cBhvr>
                                      <p:rCtr x="1473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24</a:t>
            </a:fld>
            <a:endParaRPr lang="en-US"/>
          </a:p>
        </p:txBody>
      </p:sp>
      <p:pic>
        <p:nvPicPr>
          <p:cNvPr id="5" name="Picture 4"/>
          <p:cNvPicPr>
            <a:picLocks noChangeAspect="1"/>
          </p:cNvPicPr>
          <p:nvPr/>
        </p:nvPicPr>
        <p:blipFill>
          <a:blip r:embed="rId3"/>
          <a:stretch>
            <a:fillRect/>
          </a:stretch>
        </p:blipFill>
        <p:spPr>
          <a:xfrm>
            <a:off x="0" y="0"/>
            <a:ext cx="9144000" cy="6863682"/>
          </a:xfrm>
          <a:prstGeom prst="rect">
            <a:avLst/>
          </a:prstGeom>
        </p:spPr>
      </p:pic>
      <p:sp>
        <p:nvSpPr>
          <p:cNvPr id="6" name="Rectangle 5"/>
          <p:cNvSpPr/>
          <p:nvPr/>
        </p:nvSpPr>
        <p:spPr>
          <a:xfrm>
            <a:off x="405202" y="210430"/>
            <a:ext cx="6840334" cy="584776"/>
          </a:xfrm>
          <a:prstGeom prst="rect">
            <a:avLst/>
          </a:prstGeom>
          <a:solidFill>
            <a:schemeClr val="tx1"/>
          </a:solidFill>
        </p:spPr>
        <p:txBody>
          <a:bodyPr wrap="none">
            <a:spAutoFit/>
          </a:bodyPr>
          <a:lstStyle/>
          <a:p>
            <a:r>
              <a:rPr lang="en-US" sz="3200" dirty="0" smtClean="0">
                <a:solidFill>
                  <a:schemeClr val="bg1"/>
                </a:solidFill>
                <a:latin typeface="Helvetica Neue Light"/>
                <a:cs typeface="Helvetica Neue Light"/>
              </a:rPr>
              <a:t>iPads: Recording and physical activity</a:t>
            </a:r>
            <a:endParaRPr lang="en-US" sz="3200" dirty="0">
              <a:solidFill>
                <a:schemeClr val="bg1"/>
              </a:solidFill>
              <a:latin typeface="Helvetica Neue Light"/>
              <a:cs typeface="Helvetica Neue Light"/>
            </a:endParaRPr>
          </a:p>
        </p:txBody>
      </p:sp>
    </p:spTree>
    <p:extLst>
      <p:ext uri="{BB962C8B-B14F-4D97-AF65-F5344CB8AC3E}">
        <p14:creationId xmlns:p14="http://schemas.microsoft.com/office/powerpoint/2010/main" val="234891281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0" presetClass="path" presetSubtype="0" accel="50000" decel="50000" fill="hold" grpId="1" nodeType="withEffect">
                                  <p:stCondLst>
                                    <p:cond delay="0"/>
                                  </p:stCondLst>
                                  <p:childTnLst>
                                    <p:animMotion origin="layout" path="M -0.29464 -2.74746E-6 L 1.03418E-6 -2.74746E-6 " pathEditMode="relative" rAng="0" ptsTypes="AA">
                                      <p:cBhvr>
                                        <p:cTn id="9" dur="2000" fill="hold"/>
                                        <p:tgtEl>
                                          <p:spTgt spid="6"/>
                                        </p:tgtEl>
                                        <p:attrNameLst>
                                          <p:attrName>ppt_x</p:attrName>
                                          <p:attrName>ppt_y</p:attrName>
                                        </p:attrNameLst>
                                      </p:cBhvr>
                                      <p:rCtr x="1473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25</a:t>
            </a:fld>
            <a:endParaRPr lang="en-US"/>
          </a:p>
        </p:txBody>
      </p:sp>
      <p:pic>
        <p:nvPicPr>
          <p:cNvPr id="5" name="Picture 4"/>
          <p:cNvPicPr>
            <a:picLocks noChangeAspect="1"/>
          </p:cNvPicPr>
          <p:nvPr/>
        </p:nvPicPr>
        <p:blipFill>
          <a:blip r:embed="rId3"/>
          <a:stretch>
            <a:fillRect/>
          </a:stretch>
        </p:blipFill>
        <p:spPr>
          <a:xfrm>
            <a:off x="0" y="-136526"/>
            <a:ext cx="9144000" cy="8027581"/>
          </a:xfrm>
          <a:prstGeom prst="rect">
            <a:avLst/>
          </a:prstGeom>
        </p:spPr>
      </p:pic>
      <p:sp>
        <p:nvSpPr>
          <p:cNvPr id="6" name="Rectangle 5"/>
          <p:cNvSpPr/>
          <p:nvPr/>
        </p:nvSpPr>
        <p:spPr>
          <a:xfrm>
            <a:off x="431794" y="136811"/>
            <a:ext cx="6121406" cy="584776"/>
          </a:xfrm>
          <a:prstGeom prst="rect">
            <a:avLst/>
          </a:prstGeom>
          <a:solidFill>
            <a:schemeClr val="tx1"/>
          </a:solidFill>
        </p:spPr>
        <p:txBody>
          <a:bodyPr wrap="none">
            <a:spAutoFit/>
          </a:bodyPr>
          <a:lstStyle/>
          <a:p>
            <a:r>
              <a:rPr lang="en-US" sz="3200" dirty="0" smtClean="0">
                <a:solidFill>
                  <a:schemeClr val="bg1"/>
                </a:solidFill>
                <a:latin typeface="Helvetica Neue Light"/>
                <a:cs typeface="Helvetica Neue Light"/>
              </a:rPr>
              <a:t>Physical activity alone; iPad down</a:t>
            </a:r>
            <a:endParaRPr lang="en-US" sz="3200" dirty="0">
              <a:solidFill>
                <a:schemeClr val="bg1"/>
              </a:solidFill>
              <a:latin typeface="Helvetica Neue Light"/>
              <a:cs typeface="Helvetica Neue Light"/>
            </a:endParaRPr>
          </a:p>
        </p:txBody>
      </p:sp>
    </p:spTree>
    <p:extLst>
      <p:ext uri="{BB962C8B-B14F-4D97-AF65-F5344CB8AC3E}">
        <p14:creationId xmlns:p14="http://schemas.microsoft.com/office/powerpoint/2010/main" val="126453715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0" presetClass="path" presetSubtype="0" accel="50000" decel="50000" fill="hold" grpId="1" nodeType="withEffect">
                                  <p:stCondLst>
                                    <p:cond delay="0"/>
                                  </p:stCondLst>
                                  <p:childTnLst>
                                    <p:animMotion origin="layout" path="M -0.29464 -2.74746E-6 L 1.03418E-6 -2.74746E-6 " pathEditMode="relative" rAng="0" ptsTypes="AA">
                                      <p:cBhvr>
                                        <p:cTn id="9" dur="2000" fill="hold"/>
                                        <p:tgtEl>
                                          <p:spTgt spid="6"/>
                                        </p:tgtEl>
                                        <p:attrNameLst>
                                          <p:attrName>ppt_x</p:attrName>
                                          <p:attrName>ppt_y</p:attrName>
                                        </p:attrNameLst>
                                      </p:cBhvr>
                                      <p:rCtr x="1473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26</a:t>
            </a:fld>
            <a:endParaRPr lang="en-US"/>
          </a:p>
        </p:txBody>
      </p:sp>
      <p:pic>
        <p:nvPicPr>
          <p:cNvPr id="5" name="Picture 4"/>
          <p:cNvPicPr>
            <a:picLocks noChangeAspect="1"/>
          </p:cNvPicPr>
          <p:nvPr/>
        </p:nvPicPr>
        <p:blipFill>
          <a:blip r:embed="rId3"/>
          <a:stretch>
            <a:fillRect/>
          </a:stretch>
        </p:blipFill>
        <p:spPr>
          <a:xfrm>
            <a:off x="0" y="-136525"/>
            <a:ext cx="9144000" cy="7159256"/>
          </a:xfrm>
          <a:prstGeom prst="rect">
            <a:avLst/>
          </a:prstGeom>
        </p:spPr>
      </p:pic>
      <p:sp>
        <p:nvSpPr>
          <p:cNvPr id="6" name="Rectangle 5"/>
          <p:cNvSpPr/>
          <p:nvPr/>
        </p:nvSpPr>
        <p:spPr>
          <a:xfrm>
            <a:off x="442017" y="3836129"/>
            <a:ext cx="4852546" cy="584776"/>
          </a:xfrm>
          <a:prstGeom prst="rect">
            <a:avLst/>
          </a:prstGeom>
          <a:solidFill>
            <a:schemeClr val="tx1"/>
          </a:solidFill>
        </p:spPr>
        <p:txBody>
          <a:bodyPr wrap="none">
            <a:spAutoFit/>
          </a:bodyPr>
          <a:lstStyle/>
          <a:p>
            <a:r>
              <a:rPr lang="en-US" sz="3200" dirty="0" smtClean="0">
                <a:solidFill>
                  <a:schemeClr val="bg1"/>
                </a:solidFill>
                <a:latin typeface="Helvetica Neue Light"/>
                <a:cs typeface="Helvetica Neue Light"/>
              </a:rPr>
              <a:t>iPads: Facilitator recording</a:t>
            </a:r>
            <a:endParaRPr lang="en-US" sz="3200" dirty="0">
              <a:solidFill>
                <a:schemeClr val="bg1"/>
              </a:solidFill>
              <a:latin typeface="Helvetica Neue Light"/>
              <a:cs typeface="Helvetica Neue Light"/>
            </a:endParaRPr>
          </a:p>
        </p:txBody>
      </p:sp>
    </p:spTree>
    <p:extLst>
      <p:ext uri="{BB962C8B-B14F-4D97-AF65-F5344CB8AC3E}">
        <p14:creationId xmlns:p14="http://schemas.microsoft.com/office/powerpoint/2010/main" val="206217020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0" presetClass="path" presetSubtype="0" accel="50000" decel="50000" fill="hold" grpId="1" nodeType="withEffect">
                                  <p:stCondLst>
                                    <p:cond delay="0"/>
                                  </p:stCondLst>
                                  <p:childTnLst>
                                    <p:animMotion origin="layout" path="M -0.29464 -2.74746E-6 L 1.03418E-6 -2.74746E-6 " pathEditMode="relative" rAng="0" ptsTypes="AA">
                                      <p:cBhvr>
                                        <p:cTn id="9" dur="2000" fill="hold"/>
                                        <p:tgtEl>
                                          <p:spTgt spid="6"/>
                                        </p:tgtEl>
                                        <p:attrNameLst>
                                          <p:attrName>ppt_x</p:attrName>
                                          <p:attrName>ppt_y</p:attrName>
                                        </p:attrNameLst>
                                      </p:cBhvr>
                                      <p:rCtr x="1473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27</a:t>
            </a:fld>
            <a:endParaRPr lang="en-US"/>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863600"/>
            <a:ext cx="9144000" cy="5110712"/>
          </a:xfrm>
          <a:prstGeom prst="rect">
            <a:avLst/>
          </a:prstGeom>
        </p:spPr>
      </p:pic>
      <p:sp>
        <p:nvSpPr>
          <p:cNvPr id="5" name="TextBox 4"/>
          <p:cNvSpPr txBox="1"/>
          <p:nvPr/>
        </p:nvSpPr>
        <p:spPr>
          <a:xfrm>
            <a:off x="2608644" y="1559902"/>
            <a:ext cx="6078156" cy="3539431"/>
          </a:xfrm>
          <a:prstGeom prst="rect">
            <a:avLst/>
          </a:prstGeom>
          <a:solidFill>
            <a:schemeClr val="tx1">
              <a:alpha val="55000"/>
            </a:schemeClr>
          </a:solidFill>
        </p:spPr>
        <p:txBody>
          <a:bodyPr wrap="none" rtlCol="0">
            <a:spAutoFit/>
          </a:bodyPr>
          <a:lstStyle/>
          <a:p>
            <a:r>
              <a:rPr lang="en-US" sz="2800" dirty="0" smtClean="0">
                <a:solidFill>
                  <a:schemeClr val="bg1"/>
                </a:solidFill>
                <a:latin typeface="Century Gothic"/>
                <a:cs typeface="Century Gothic"/>
              </a:rPr>
              <a:t>That's </a:t>
            </a:r>
            <a:r>
              <a:rPr lang="en-US" sz="2800" dirty="0">
                <a:solidFill>
                  <a:schemeClr val="bg1"/>
                </a:solidFill>
                <a:latin typeface="Century Gothic"/>
                <a:cs typeface="Century Gothic"/>
              </a:rPr>
              <a:t>so cool! </a:t>
            </a:r>
            <a:r>
              <a:rPr lang="en-US" sz="2800" dirty="0" smtClean="0">
                <a:solidFill>
                  <a:schemeClr val="bg1"/>
                </a:solidFill>
                <a:latin typeface="Century Gothic"/>
                <a:cs typeface="Century Gothic"/>
              </a:rPr>
              <a:t>That </a:t>
            </a:r>
            <a:r>
              <a:rPr lang="en-US" sz="2800" dirty="0">
                <a:solidFill>
                  <a:schemeClr val="bg1"/>
                </a:solidFill>
                <a:latin typeface="Century Gothic"/>
                <a:cs typeface="Century Gothic"/>
              </a:rPr>
              <a:t>was so cool! </a:t>
            </a:r>
            <a:endParaRPr lang="en-US" sz="2800" dirty="0" smtClean="0">
              <a:solidFill>
                <a:schemeClr val="bg1"/>
              </a:solidFill>
              <a:latin typeface="Century Gothic"/>
              <a:cs typeface="Century Gothic"/>
            </a:endParaRPr>
          </a:p>
          <a:p>
            <a:r>
              <a:rPr lang="en-US" sz="2800" dirty="0" smtClean="0">
                <a:solidFill>
                  <a:schemeClr val="bg1"/>
                </a:solidFill>
                <a:latin typeface="Century Gothic"/>
                <a:cs typeface="Century Gothic"/>
              </a:rPr>
              <a:t>That </a:t>
            </a:r>
            <a:r>
              <a:rPr lang="en-US" sz="2800" dirty="0">
                <a:solidFill>
                  <a:schemeClr val="bg1"/>
                </a:solidFill>
                <a:latin typeface="Century Gothic"/>
                <a:cs typeface="Century Gothic"/>
              </a:rPr>
              <a:t>was so cool! </a:t>
            </a:r>
            <a:endParaRPr lang="en-US" sz="2800" dirty="0" smtClean="0">
              <a:solidFill>
                <a:schemeClr val="bg1"/>
              </a:solidFill>
              <a:latin typeface="Century Gothic"/>
              <a:cs typeface="Century Gothic"/>
            </a:endParaRPr>
          </a:p>
          <a:p>
            <a:endParaRPr lang="en-US" sz="2800" dirty="0">
              <a:solidFill>
                <a:schemeClr val="bg1"/>
              </a:solidFill>
              <a:latin typeface="Century Gothic"/>
              <a:cs typeface="Century Gothic"/>
            </a:endParaRPr>
          </a:p>
          <a:p>
            <a:r>
              <a:rPr lang="en-US" sz="2800" dirty="0" smtClean="0">
                <a:solidFill>
                  <a:schemeClr val="bg1"/>
                </a:solidFill>
                <a:latin typeface="Century Gothic"/>
                <a:cs typeface="Century Gothic"/>
              </a:rPr>
              <a:t>Anthony, Anthony, </a:t>
            </a:r>
            <a:r>
              <a:rPr lang="en-US" sz="2800" dirty="0">
                <a:solidFill>
                  <a:schemeClr val="bg1"/>
                </a:solidFill>
                <a:latin typeface="Century Gothic"/>
                <a:cs typeface="Century Gothic"/>
              </a:rPr>
              <a:t>you've </a:t>
            </a:r>
            <a:r>
              <a:rPr lang="en-US" sz="2800" dirty="0" smtClean="0">
                <a:solidFill>
                  <a:schemeClr val="bg1"/>
                </a:solidFill>
                <a:latin typeface="Century Gothic"/>
                <a:cs typeface="Century Gothic"/>
              </a:rPr>
              <a:t>got </a:t>
            </a:r>
            <a:r>
              <a:rPr lang="en-US" sz="2800" dirty="0">
                <a:solidFill>
                  <a:schemeClr val="bg1"/>
                </a:solidFill>
                <a:latin typeface="Century Gothic"/>
                <a:cs typeface="Century Gothic"/>
              </a:rPr>
              <a:t>to </a:t>
            </a:r>
            <a:endParaRPr lang="en-US" sz="2800" dirty="0" smtClean="0">
              <a:solidFill>
                <a:schemeClr val="bg1"/>
              </a:solidFill>
              <a:latin typeface="Century Gothic"/>
              <a:cs typeface="Century Gothic"/>
            </a:endParaRPr>
          </a:p>
          <a:p>
            <a:r>
              <a:rPr lang="en-US" sz="2800" dirty="0" smtClean="0">
                <a:solidFill>
                  <a:schemeClr val="bg1"/>
                </a:solidFill>
                <a:latin typeface="Century Gothic"/>
                <a:cs typeface="Century Gothic"/>
              </a:rPr>
              <a:t>see </a:t>
            </a:r>
            <a:r>
              <a:rPr lang="en-US" sz="2800" dirty="0">
                <a:solidFill>
                  <a:schemeClr val="bg1"/>
                </a:solidFill>
                <a:latin typeface="Century Gothic"/>
                <a:cs typeface="Century Gothic"/>
              </a:rPr>
              <a:t>that! </a:t>
            </a:r>
            <a:endParaRPr lang="en-US" sz="2800" dirty="0" smtClean="0">
              <a:solidFill>
                <a:schemeClr val="bg1"/>
              </a:solidFill>
              <a:latin typeface="Century Gothic"/>
              <a:cs typeface="Century Gothic"/>
            </a:endParaRPr>
          </a:p>
          <a:p>
            <a:endParaRPr lang="en-US" sz="2800" dirty="0">
              <a:solidFill>
                <a:schemeClr val="bg1"/>
              </a:solidFill>
              <a:latin typeface="Century Gothic"/>
              <a:cs typeface="Century Gothic"/>
            </a:endParaRPr>
          </a:p>
          <a:p>
            <a:r>
              <a:rPr lang="en-US" sz="2800" dirty="0" smtClean="0">
                <a:solidFill>
                  <a:schemeClr val="bg1"/>
                </a:solidFill>
                <a:latin typeface="Century Gothic"/>
                <a:cs typeface="Century Gothic"/>
              </a:rPr>
              <a:t>Anthony </a:t>
            </a:r>
            <a:r>
              <a:rPr lang="en-US" sz="2800" dirty="0">
                <a:solidFill>
                  <a:schemeClr val="bg1"/>
                </a:solidFill>
                <a:latin typeface="Century Gothic"/>
                <a:cs typeface="Century Gothic"/>
              </a:rPr>
              <a:t>has GOT (says this slowly) </a:t>
            </a:r>
            <a:endParaRPr lang="en-US" sz="2800" dirty="0" smtClean="0">
              <a:solidFill>
                <a:schemeClr val="bg1"/>
              </a:solidFill>
              <a:latin typeface="Century Gothic"/>
              <a:cs typeface="Century Gothic"/>
            </a:endParaRPr>
          </a:p>
          <a:p>
            <a:r>
              <a:rPr lang="en-US" sz="2800" dirty="0" smtClean="0">
                <a:solidFill>
                  <a:schemeClr val="bg1"/>
                </a:solidFill>
                <a:latin typeface="Century Gothic"/>
                <a:cs typeface="Century Gothic"/>
              </a:rPr>
              <a:t>to </a:t>
            </a:r>
            <a:r>
              <a:rPr lang="en-US" sz="2800" dirty="0">
                <a:solidFill>
                  <a:schemeClr val="bg1"/>
                </a:solidFill>
                <a:latin typeface="Century Gothic"/>
                <a:cs typeface="Century Gothic"/>
              </a:rPr>
              <a:t>see that</a:t>
            </a:r>
            <a:r>
              <a:rPr lang="en-US" sz="2800" dirty="0" smtClean="0">
                <a:solidFill>
                  <a:schemeClr val="bg1"/>
                </a:solidFill>
                <a:latin typeface="Century Gothic"/>
                <a:cs typeface="Century Gothic"/>
              </a:rPr>
              <a:t>!</a:t>
            </a:r>
            <a:endParaRPr lang="en-US" sz="2800" dirty="0">
              <a:solidFill>
                <a:schemeClr val="bg1"/>
              </a:solidFill>
              <a:latin typeface="Century Gothic"/>
              <a:cs typeface="Century Gothic"/>
            </a:endParaRPr>
          </a:p>
        </p:txBody>
      </p:sp>
      <p:sp>
        <p:nvSpPr>
          <p:cNvPr id="2" name="Rectangle 1"/>
          <p:cNvSpPr/>
          <p:nvPr/>
        </p:nvSpPr>
        <p:spPr>
          <a:xfrm>
            <a:off x="0" y="1702257"/>
            <a:ext cx="1270094" cy="3107293"/>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781238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28</a:t>
            </a:fld>
            <a:endParaRPr lang="en-US"/>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15839" y="0"/>
            <a:ext cx="3937369" cy="6858000"/>
          </a:xfrm>
          <a:prstGeom prst="rect">
            <a:avLst/>
          </a:prstGeom>
        </p:spPr>
      </p:pic>
    </p:spTree>
    <p:extLst>
      <p:ext uri="{BB962C8B-B14F-4D97-AF65-F5344CB8AC3E}">
        <p14:creationId xmlns:p14="http://schemas.microsoft.com/office/powerpoint/2010/main" val="345698217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0" y="0"/>
            <a:ext cx="9144000" cy="6858000"/>
          </a:xfrm>
          <a:prstGeom prst="rect">
            <a:avLst/>
          </a:prstGeom>
        </p:spPr>
      </p:pic>
      <p:sp>
        <p:nvSpPr>
          <p:cNvPr id="4" name="Slide Number Placeholder 3"/>
          <p:cNvSpPr>
            <a:spLocks noGrp="1"/>
          </p:cNvSpPr>
          <p:nvPr>
            <p:ph type="sldNum" sz="quarter" idx="12"/>
          </p:nvPr>
        </p:nvSpPr>
        <p:spPr/>
        <p:txBody>
          <a:bodyPr/>
          <a:lstStyle/>
          <a:p>
            <a:fld id="{CA45B3E6-EFC0-CA40-B2B7-A14DA20E8C73}" type="slidenum">
              <a:rPr lang="en-US" smtClean="0"/>
              <a:pPr/>
              <a:t>29</a:t>
            </a:fld>
            <a:endParaRPr lang="en-US"/>
          </a:p>
        </p:txBody>
      </p:sp>
      <p:sp>
        <p:nvSpPr>
          <p:cNvPr id="6" name="Oval 5"/>
          <p:cNvSpPr/>
          <p:nvPr/>
        </p:nvSpPr>
        <p:spPr>
          <a:xfrm>
            <a:off x="1202536" y="1080798"/>
            <a:ext cx="2121327" cy="2269676"/>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1526815" y="2759825"/>
            <a:ext cx="2121327" cy="2269676"/>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3472491" y="2651745"/>
            <a:ext cx="2121327" cy="2269676"/>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29087" y="6136699"/>
            <a:ext cx="5503793" cy="584776"/>
          </a:xfrm>
          <a:prstGeom prst="rect">
            <a:avLst/>
          </a:prstGeom>
          <a:solidFill>
            <a:schemeClr val="tx1"/>
          </a:solidFill>
        </p:spPr>
        <p:txBody>
          <a:bodyPr wrap="none">
            <a:spAutoFit/>
          </a:bodyPr>
          <a:lstStyle/>
          <a:p>
            <a:r>
              <a:rPr lang="en-US" sz="3200" dirty="0" smtClean="0">
                <a:solidFill>
                  <a:schemeClr val="bg1"/>
                </a:solidFill>
                <a:latin typeface="Helvetica Neue Light"/>
                <a:cs typeface="Helvetica Neue Light"/>
              </a:rPr>
              <a:t>Messy hands, messy activities</a:t>
            </a:r>
            <a:endParaRPr lang="en-US" sz="3200" dirty="0">
              <a:solidFill>
                <a:schemeClr val="bg1"/>
              </a:solidFill>
              <a:latin typeface="Helvetica Neue Light"/>
              <a:cs typeface="Helvetica Neue Light"/>
            </a:endParaRPr>
          </a:p>
        </p:txBody>
      </p:sp>
    </p:spTree>
    <p:extLst>
      <p:ext uri="{BB962C8B-B14F-4D97-AF65-F5344CB8AC3E}">
        <p14:creationId xmlns:p14="http://schemas.microsoft.com/office/powerpoint/2010/main" val="2172721950"/>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0" presetClass="path" presetSubtype="0" accel="50000" decel="50000" fill="hold" grpId="1" nodeType="withEffect">
                                  <p:stCondLst>
                                    <p:cond delay="0"/>
                                  </p:stCondLst>
                                  <p:childTnLst>
                                    <p:animMotion origin="layout" path="M -0.29464 -2.74746E-6 L 1.03418E-6 -2.74746E-6 " pathEditMode="relative" rAng="0" ptsTypes="AA">
                                      <p:cBhvr>
                                        <p:cTn id="9" dur="2000" fill="hold"/>
                                        <p:tgtEl>
                                          <p:spTgt spid="11"/>
                                        </p:tgtEl>
                                        <p:attrNameLst>
                                          <p:attrName>ppt_x</p:attrName>
                                          <p:attrName>ppt_y</p:attrName>
                                        </p:attrNameLst>
                                      </p:cBhvr>
                                      <p:rCtr x="14732" y="0"/>
                                    </p:animMotion>
                                  </p:childTnLst>
                                </p:cTn>
                              </p:par>
                            </p:childTnLst>
                          </p:cTn>
                        </p:par>
                        <p:par>
                          <p:cTn id="10" fill="hold">
                            <p:stCondLst>
                              <p:cond delay="20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cTn>
                              </p:par>
                            </p:childTnLst>
                          </p:cTn>
                        </p:par>
                        <p:par>
                          <p:cTn id="18" fill="hold">
                            <p:stCondLst>
                              <p:cond delay="40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1"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4977766" y="321734"/>
            <a:ext cx="3429091" cy="6197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267362" y="2078152"/>
            <a:ext cx="4163856" cy="830997"/>
          </a:xfrm>
          <a:prstGeom prst="rect">
            <a:avLst/>
          </a:prstGeom>
          <a:noFill/>
        </p:spPr>
        <p:txBody>
          <a:bodyPr wrap="none" rtlCol="0">
            <a:spAutoFit/>
          </a:bodyPr>
          <a:lstStyle/>
          <a:p>
            <a:r>
              <a:rPr lang="en-US" sz="2400" dirty="0" smtClean="0">
                <a:latin typeface="Helvetica Neue Light"/>
                <a:cs typeface="Helvetica Neue Light"/>
              </a:rPr>
              <a:t>Ownership of </a:t>
            </a:r>
            <a:r>
              <a:rPr lang="en-US" sz="2400" dirty="0">
                <a:latin typeface="Helvetica Neue Light"/>
                <a:cs typeface="Helvetica Neue Light"/>
              </a:rPr>
              <a:t>s</a:t>
            </a:r>
            <a:r>
              <a:rPr lang="en-US" sz="2400" dirty="0" smtClean="0">
                <a:latin typeface="Helvetica Neue Light"/>
                <a:cs typeface="Helvetica Neue Light"/>
              </a:rPr>
              <a:t>cience learning</a:t>
            </a:r>
            <a:br>
              <a:rPr lang="en-US" sz="2400" dirty="0" smtClean="0">
                <a:latin typeface="Helvetica Neue Light"/>
                <a:cs typeface="Helvetica Neue Light"/>
              </a:rPr>
            </a:br>
            <a:r>
              <a:rPr lang="en-US" sz="2400" dirty="0" smtClean="0">
                <a:latin typeface="Helvetica Neue Light"/>
                <a:cs typeface="Helvetica Neue Light"/>
              </a:rPr>
              <a:t>(O’Neill &amp; Barton, 2005)</a:t>
            </a:r>
            <a:endParaRPr lang="en-US" sz="2400" dirty="0">
              <a:latin typeface="Helvetica Neue Light"/>
              <a:cs typeface="Helvetica Neue Light"/>
            </a:endParaRPr>
          </a:p>
        </p:txBody>
      </p:sp>
      <p:sp>
        <p:nvSpPr>
          <p:cNvPr id="9" name="Content Placeholder 2"/>
          <p:cNvSpPr>
            <a:spLocks noGrp="1"/>
          </p:cNvSpPr>
          <p:nvPr>
            <p:ph idx="1"/>
          </p:nvPr>
        </p:nvSpPr>
        <p:spPr>
          <a:xfrm>
            <a:off x="324044" y="3271579"/>
            <a:ext cx="2837075" cy="1722576"/>
          </a:xfrm>
        </p:spPr>
        <p:txBody>
          <a:bodyPr wrap="none">
            <a:normAutofit fontScale="70000" lnSpcReduction="20000"/>
          </a:bodyPr>
          <a:lstStyle/>
          <a:p>
            <a:pPr algn="dist">
              <a:spcAft>
                <a:spcPts val="600"/>
              </a:spcAft>
            </a:pPr>
            <a:r>
              <a:rPr lang="en-US" dirty="0" smtClean="0">
                <a:latin typeface="Helvetica Neue Light"/>
                <a:cs typeface="Helvetica Neue Light"/>
              </a:rPr>
              <a:t>Control</a:t>
            </a:r>
          </a:p>
          <a:p>
            <a:pPr algn="dist">
              <a:spcAft>
                <a:spcPts val="600"/>
              </a:spcAft>
            </a:pPr>
            <a:r>
              <a:rPr lang="en-US" dirty="0" smtClean="0">
                <a:latin typeface="Helvetica Neue Light"/>
                <a:cs typeface="Helvetica Neue Light"/>
              </a:rPr>
              <a:t>Personalization</a:t>
            </a:r>
          </a:p>
          <a:p>
            <a:pPr algn="dist">
              <a:spcAft>
                <a:spcPts val="600"/>
              </a:spcAft>
            </a:pPr>
            <a:r>
              <a:rPr lang="en-US" dirty="0" smtClean="0">
                <a:latin typeface="Helvetica Neue Light"/>
                <a:cs typeface="Helvetica Neue Light"/>
              </a:rPr>
              <a:t>Investment</a:t>
            </a:r>
          </a:p>
          <a:p>
            <a:pPr algn="dist">
              <a:spcAft>
                <a:spcPts val="600"/>
              </a:spcAft>
            </a:pPr>
            <a:r>
              <a:rPr lang="en-US" dirty="0" smtClean="0">
                <a:latin typeface="Helvetica Neue Light"/>
                <a:cs typeface="Helvetica Neue Light"/>
              </a:rPr>
              <a:t>Territoriality</a:t>
            </a:r>
            <a:endParaRPr lang="en-US" dirty="0">
              <a:latin typeface="Helvetica Neue Light"/>
              <a:cs typeface="Helvetica Neue Light"/>
            </a:endParaRPr>
          </a:p>
        </p:txBody>
      </p:sp>
      <p:cxnSp>
        <p:nvCxnSpPr>
          <p:cNvPr id="10" name="Straight Connector 9"/>
          <p:cNvCxnSpPr/>
          <p:nvPr/>
        </p:nvCxnSpPr>
        <p:spPr>
          <a:xfrm>
            <a:off x="324044" y="3044827"/>
            <a:ext cx="4107174" cy="1588"/>
          </a:xfrm>
          <a:prstGeom prst="line">
            <a:avLst/>
          </a:prstGeom>
          <a:ln w="3175" cap="flat" cmpd="sng" algn="ctr">
            <a:solidFill>
              <a:schemeClr val="tx1">
                <a:alpha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4" name="Slide Number Placeholder 3"/>
          <p:cNvSpPr>
            <a:spLocks noGrp="1"/>
          </p:cNvSpPr>
          <p:nvPr>
            <p:ph type="sldNum" sz="quarter" idx="12"/>
          </p:nvPr>
        </p:nvSpPr>
        <p:spPr>
          <a:xfrm>
            <a:off x="6838771" y="6356350"/>
            <a:ext cx="2133600" cy="365125"/>
          </a:xfrm>
        </p:spPr>
        <p:txBody>
          <a:bodyPr/>
          <a:lstStyle/>
          <a:p>
            <a:fld id="{CA45B3E6-EFC0-CA40-B2B7-A14DA20E8C73}" type="slidenum">
              <a:rPr lang="en-US" smtClean="0"/>
              <a:pPr/>
              <a:t>3</a:t>
            </a:fld>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30</a:t>
            </a:fld>
            <a:endParaRPr lang="en-US"/>
          </a:p>
        </p:txBody>
      </p:sp>
      <p:pic>
        <p:nvPicPr>
          <p:cNvPr id="5" name="Picture 4"/>
          <p:cNvPicPr>
            <a:picLocks noChangeAspect="1"/>
          </p:cNvPicPr>
          <p:nvPr/>
        </p:nvPicPr>
        <p:blipFill>
          <a:blip r:embed="rId3"/>
          <a:stretch>
            <a:fillRect/>
          </a:stretch>
        </p:blipFill>
        <p:spPr>
          <a:xfrm>
            <a:off x="0" y="2057400"/>
            <a:ext cx="9144000" cy="2743200"/>
          </a:xfrm>
          <a:prstGeom prst="rect">
            <a:avLst/>
          </a:prstGeom>
        </p:spPr>
      </p:pic>
      <p:sp>
        <p:nvSpPr>
          <p:cNvPr id="6" name="TextBox 5"/>
          <p:cNvSpPr txBox="1"/>
          <p:nvPr/>
        </p:nvSpPr>
        <p:spPr>
          <a:xfrm>
            <a:off x="148628" y="1009578"/>
            <a:ext cx="5096267" cy="584776"/>
          </a:xfrm>
          <a:prstGeom prst="rect">
            <a:avLst/>
          </a:prstGeom>
          <a:noFill/>
        </p:spPr>
        <p:txBody>
          <a:bodyPr wrap="none" rtlCol="0">
            <a:spAutoFit/>
          </a:bodyPr>
          <a:lstStyle/>
          <a:p>
            <a:r>
              <a:rPr lang="en-US" sz="3200" dirty="0" smtClean="0">
                <a:latin typeface="Helvetica Neue Light"/>
                <a:cs typeface="Helvetica Neue Light"/>
              </a:rPr>
              <a:t>Can </a:t>
            </a:r>
            <a:r>
              <a:rPr lang="en-US" sz="3200" dirty="0" err="1" smtClean="0">
                <a:latin typeface="Helvetica Neue Light"/>
                <a:cs typeface="Helvetica Neue Light"/>
              </a:rPr>
              <a:t>wearables</a:t>
            </a:r>
            <a:r>
              <a:rPr lang="en-US" sz="3200" dirty="0" smtClean="0">
                <a:latin typeface="Helvetica Neue Light"/>
                <a:cs typeface="Helvetica Neue Light"/>
              </a:rPr>
              <a:t> and sensors</a:t>
            </a:r>
            <a:endParaRPr lang="en-US" sz="3200" dirty="0">
              <a:latin typeface="Helvetica Neue Light"/>
              <a:cs typeface="Helvetica Neue Light"/>
            </a:endParaRPr>
          </a:p>
        </p:txBody>
      </p:sp>
      <p:sp>
        <p:nvSpPr>
          <p:cNvPr id="7" name="TextBox 6"/>
          <p:cNvSpPr txBox="1"/>
          <p:nvPr/>
        </p:nvSpPr>
        <p:spPr>
          <a:xfrm>
            <a:off x="1238368" y="5012200"/>
            <a:ext cx="7905632" cy="584776"/>
          </a:xfrm>
          <a:prstGeom prst="rect">
            <a:avLst/>
          </a:prstGeom>
          <a:noFill/>
        </p:spPr>
        <p:txBody>
          <a:bodyPr wrap="none" rtlCol="0">
            <a:spAutoFit/>
          </a:bodyPr>
          <a:lstStyle/>
          <a:p>
            <a:r>
              <a:rPr lang="en-US" sz="3200" dirty="0">
                <a:latin typeface="Helvetica Neue Light"/>
                <a:cs typeface="Helvetica Neue Light"/>
              </a:rPr>
              <a:t>s</a:t>
            </a:r>
            <a:r>
              <a:rPr lang="en-US" sz="3200" dirty="0" smtClean="0">
                <a:latin typeface="Helvetica Neue Light"/>
                <a:cs typeface="Helvetica Neue Light"/>
              </a:rPr>
              <a:t>upport storytelling in messy environments?</a:t>
            </a:r>
            <a:endParaRPr lang="en-US" sz="3200" dirty="0">
              <a:latin typeface="Helvetica Neue Light"/>
              <a:cs typeface="Helvetica Neue Light"/>
            </a:endParaRPr>
          </a:p>
        </p:txBody>
      </p:sp>
    </p:spTree>
    <p:extLst>
      <p:ext uri="{BB962C8B-B14F-4D97-AF65-F5344CB8AC3E}">
        <p14:creationId xmlns:p14="http://schemas.microsoft.com/office/powerpoint/2010/main" val="106567125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31</a:t>
            </a:fld>
            <a:endParaRPr lang="en-US"/>
          </a:p>
        </p:txBody>
      </p:sp>
      <p:pic>
        <p:nvPicPr>
          <p:cNvPr id="5" name="Picture 4"/>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37000"/>
                    </a14:imgEffect>
                  </a14:imgLayer>
                </a14:imgProps>
              </a:ext>
              <a:ext uri="{28A0092B-C50C-407E-A947-70E740481C1C}">
                <a14:useLocalDpi xmlns:a14="http://schemas.microsoft.com/office/drawing/2010/main"/>
              </a:ext>
            </a:extLst>
          </a:blip>
          <a:stretch>
            <a:fillRect/>
          </a:stretch>
        </p:blipFill>
        <p:spPr>
          <a:xfrm>
            <a:off x="-457200" y="-29799"/>
            <a:ext cx="9862948" cy="6888261"/>
          </a:xfrm>
          <a:prstGeom prst="rect">
            <a:avLst/>
          </a:prstGeom>
        </p:spPr>
      </p:pic>
      <p:sp>
        <p:nvSpPr>
          <p:cNvPr id="6" name="Rectangle 5"/>
          <p:cNvSpPr/>
          <p:nvPr/>
        </p:nvSpPr>
        <p:spPr>
          <a:xfrm>
            <a:off x="360444" y="3072723"/>
            <a:ext cx="8488066" cy="646331"/>
          </a:xfrm>
          <a:prstGeom prst="rect">
            <a:avLst/>
          </a:prstGeom>
        </p:spPr>
        <p:txBody>
          <a:bodyPr wrap="none">
            <a:spAutoFit/>
          </a:bodyPr>
          <a:lstStyle/>
          <a:p>
            <a:r>
              <a:rPr lang="en-US" sz="3600" dirty="0">
                <a:solidFill>
                  <a:schemeClr val="bg1"/>
                </a:solidFill>
                <a:latin typeface="Helvetica Neue Light"/>
                <a:cs typeface="Helvetica Neue Light"/>
              </a:rPr>
              <a:t>Theme 3</a:t>
            </a:r>
            <a:r>
              <a:rPr lang="en-US" sz="3600" dirty="0" smtClean="0">
                <a:solidFill>
                  <a:schemeClr val="bg1"/>
                </a:solidFill>
                <a:latin typeface="Helvetica Neue Light"/>
                <a:cs typeface="Helvetica Neue Light"/>
              </a:rPr>
              <a:t>: Collaboration and Contributions</a:t>
            </a:r>
            <a:endParaRPr lang="en-US" sz="3600" dirty="0">
              <a:solidFill>
                <a:schemeClr val="bg1"/>
              </a:solidFill>
              <a:latin typeface="Helvetica Neue Light"/>
              <a:cs typeface="Helvetica Neue Light"/>
            </a:endParaRPr>
          </a:p>
        </p:txBody>
      </p:sp>
    </p:spTree>
    <p:extLst>
      <p:ext uri="{BB962C8B-B14F-4D97-AF65-F5344CB8AC3E}">
        <p14:creationId xmlns:p14="http://schemas.microsoft.com/office/powerpoint/2010/main" val="40481270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32</a:t>
            </a:fld>
            <a:endParaRPr lang="en-US"/>
          </a:p>
        </p:txBody>
      </p:sp>
      <p:pic>
        <p:nvPicPr>
          <p:cNvPr id="7" name="Picture 6"/>
          <p:cNvPicPr>
            <a:picLocks noChangeAspect="1"/>
          </p:cNvPicPr>
          <p:nvPr/>
        </p:nvPicPr>
        <p:blipFill>
          <a:blip r:embed="rId3"/>
          <a:stretch>
            <a:fillRect/>
          </a:stretch>
        </p:blipFill>
        <p:spPr>
          <a:xfrm>
            <a:off x="0" y="812800"/>
            <a:ext cx="9144000" cy="5210256"/>
          </a:xfrm>
          <a:prstGeom prst="rect">
            <a:avLst/>
          </a:prstGeom>
        </p:spPr>
      </p:pic>
      <p:sp>
        <p:nvSpPr>
          <p:cNvPr id="8" name="TextBox 7"/>
          <p:cNvSpPr txBox="1"/>
          <p:nvPr/>
        </p:nvSpPr>
        <p:spPr>
          <a:xfrm>
            <a:off x="7351905" y="351135"/>
            <a:ext cx="1171073" cy="461665"/>
          </a:xfrm>
          <a:prstGeom prst="rect">
            <a:avLst/>
          </a:prstGeom>
          <a:noFill/>
        </p:spPr>
        <p:txBody>
          <a:bodyPr wrap="none" rtlCol="0">
            <a:spAutoFit/>
          </a:bodyPr>
          <a:lstStyle/>
          <a:p>
            <a:r>
              <a:rPr lang="en-US" sz="2400" dirty="0" smtClean="0">
                <a:solidFill>
                  <a:srgbClr val="008000"/>
                </a:solidFill>
                <a:latin typeface="Helvetica Neue Light"/>
                <a:cs typeface="Helvetica Neue Light"/>
              </a:rPr>
              <a:t>Freddie</a:t>
            </a:r>
            <a:endParaRPr lang="en-US" sz="2400" dirty="0">
              <a:solidFill>
                <a:srgbClr val="008000"/>
              </a:solidFill>
              <a:latin typeface="Helvetica Neue Light"/>
              <a:cs typeface="Helvetica Neue Light"/>
            </a:endParaRPr>
          </a:p>
        </p:txBody>
      </p:sp>
      <p:sp>
        <p:nvSpPr>
          <p:cNvPr id="9" name="TextBox 8"/>
          <p:cNvSpPr txBox="1"/>
          <p:nvPr/>
        </p:nvSpPr>
        <p:spPr>
          <a:xfrm>
            <a:off x="505277" y="6023056"/>
            <a:ext cx="1069524" cy="461665"/>
          </a:xfrm>
          <a:prstGeom prst="rect">
            <a:avLst/>
          </a:prstGeom>
          <a:noFill/>
        </p:spPr>
        <p:txBody>
          <a:bodyPr wrap="none" rtlCol="0">
            <a:spAutoFit/>
          </a:bodyPr>
          <a:lstStyle/>
          <a:p>
            <a:r>
              <a:rPr lang="en-US" sz="2400" dirty="0" smtClean="0">
                <a:solidFill>
                  <a:srgbClr val="FF0000"/>
                </a:solidFill>
                <a:latin typeface="Helvetica Neue Light"/>
                <a:cs typeface="Helvetica Neue Light"/>
              </a:rPr>
              <a:t>Donna</a:t>
            </a:r>
            <a:endParaRPr lang="en-US" sz="2400" dirty="0">
              <a:solidFill>
                <a:srgbClr val="FF0000"/>
              </a:solidFill>
              <a:latin typeface="Helvetica Neue Light"/>
              <a:cs typeface="Helvetica Neue Light"/>
            </a:endParaRPr>
          </a:p>
        </p:txBody>
      </p:sp>
      <p:sp>
        <p:nvSpPr>
          <p:cNvPr id="11" name="TextBox 10"/>
          <p:cNvSpPr txBox="1"/>
          <p:nvPr/>
        </p:nvSpPr>
        <p:spPr>
          <a:xfrm>
            <a:off x="7351905" y="6023056"/>
            <a:ext cx="1171073" cy="461665"/>
          </a:xfrm>
          <a:prstGeom prst="rect">
            <a:avLst/>
          </a:prstGeom>
          <a:noFill/>
        </p:spPr>
        <p:txBody>
          <a:bodyPr wrap="none" rtlCol="0">
            <a:spAutoFit/>
          </a:bodyPr>
          <a:lstStyle/>
          <a:p>
            <a:r>
              <a:rPr lang="en-US" sz="2400" dirty="0" smtClean="0">
                <a:solidFill>
                  <a:srgbClr val="008000"/>
                </a:solidFill>
                <a:latin typeface="Helvetica Neue Light"/>
                <a:cs typeface="Helvetica Neue Light"/>
              </a:rPr>
              <a:t>Freddie</a:t>
            </a:r>
            <a:endParaRPr lang="en-US" sz="2400" dirty="0">
              <a:solidFill>
                <a:srgbClr val="008000"/>
              </a:solidFill>
              <a:latin typeface="Helvetica Neue Light"/>
              <a:cs typeface="Helvetica Neue Light"/>
            </a:endParaRPr>
          </a:p>
        </p:txBody>
      </p:sp>
      <p:sp>
        <p:nvSpPr>
          <p:cNvPr id="12" name="TextBox 11"/>
          <p:cNvSpPr txBox="1"/>
          <p:nvPr/>
        </p:nvSpPr>
        <p:spPr>
          <a:xfrm>
            <a:off x="657677" y="351135"/>
            <a:ext cx="1069524" cy="461665"/>
          </a:xfrm>
          <a:prstGeom prst="rect">
            <a:avLst/>
          </a:prstGeom>
          <a:noFill/>
        </p:spPr>
        <p:txBody>
          <a:bodyPr wrap="none" rtlCol="0">
            <a:spAutoFit/>
          </a:bodyPr>
          <a:lstStyle/>
          <a:p>
            <a:r>
              <a:rPr lang="en-US" sz="2400" dirty="0" smtClean="0">
                <a:solidFill>
                  <a:srgbClr val="FF0000"/>
                </a:solidFill>
                <a:latin typeface="Helvetica Neue Light"/>
                <a:cs typeface="Helvetica Neue Light"/>
              </a:rPr>
              <a:t>Donna</a:t>
            </a:r>
            <a:endParaRPr lang="en-US" sz="2400" dirty="0">
              <a:solidFill>
                <a:srgbClr val="FF0000"/>
              </a:solidFill>
              <a:latin typeface="Helvetica Neue Light"/>
              <a:cs typeface="Helvetica Neue Light"/>
            </a:endParaRPr>
          </a:p>
        </p:txBody>
      </p:sp>
    </p:spTree>
    <p:extLst>
      <p:ext uri="{BB962C8B-B14F-4D97-AF65-F5344CB8AC3E}">
        <p14:creationId xmlns:p14="http://schemas.microsoft.com/office/powerpoint/2010/main" val="19934515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33</a:t>
            </a:fld>
            <a:endParaRPr lang="en-US"/>
          </a:p>
        </p:txBody>
      </p:sp>
      <p:pic>
        <p:nvPicPr>
          <p:cNvPr id="5" name="Picture 4"/>
          <p:cNvPicPr>
            <a:picLocks noChangeAspect="1"/>
          </p:cNvPicPr>
          <p:nvPr/>
        </p:nvPicPr>
        <p:blipFill>
          <a:blip r:embed="rId3"/>
          <a:stretch>
            <a:fillRect/>
          </a:stretch>
        </p:blipFill>
        <p:spPr>
          <a:xfrm>
            <a:off x="0" y="596900"/>
            <a:ext cx="9144000" cy="5655325"/>
          </a:xfrm>
          <a:prstGeom prst="rect">
            <a:avLst/>
          </a:prstGeom>
        </p:spPr>
      </p:pic>
      <p:sp>
        <p:nvSpPr>
          <p:cNvPr id="6" name="Rectangle 5"/>
          <p:cNvSpPr/>
          <p:nvPr/>
        </p:nvSpPr>
        <p:spPr>
          <a:xfrm>
            <a:off x="129087" y="6136699"/>
            <a:ext cx="7617966" cy="584776"/>
          </a:xfrm>
          <a:prstGeom prst="rect">
            <a:avLst/>
          </a:prstGeom>
          <a:solidFill>
            <a:schemeClr val="tx1"/>
          </a:solidFill>
        </p:spPr>
        <p:txBody>
          <a:bodyPr wrap="none">
            <a:spAutoFit/>
          </a:bodyPr>
          <a:lstStyle/>
          <a:p>
            <a:r>
              <a:rPr lang="en-US" sz="3200" dirty="0" smtClean="0">
                <a:solidFill>
                  <a:schemeClr val="bg1"/>
                </a:solidFill>
                <a:latin typeface="Helvetica Neue Light"/>
                <a:cs typeface="Helvetica Neue Light"/>
              </a:rPr>
              <a:t>StoryKit: Frustrating input for collaboration</a:t>
            </a:r>
            <a:endParaRPr lang="en-US" sz="3200" dirty="0">
              <a:solidFill>
                <a:schemeClr val="bg1"/>
              </a:solidFill>
              <a:latin typeface="Helvetica Neue Light"/>
              <a:cs typeface="Helvetica Neue Light"/>
            </a:endParaRPr>
          </a:p>
        </p:txBody>
      </p:sp>
    </p:spTree>
    <p:extLst>
      <p:ext uri="{BB962C8B-B14F-4D97-AF65-F5344CB8AC3E}">
        <p14:creationId xmlns:p14="http://schemas.microsoft.com/office/powerpoint/2010/main" val="271484523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0" presetClass="path" presetSubtype="0" accel="50000" decel="50000" fill="hold" grpId="1" nodeType="withEffect">
                                  <p:stCondLst>
                                    <p:cond delay="0"/>
                                  </p:stCondLst>
                                  <p:childTnLst>
                                    <p:animMotion origin="layout" path="M -0.29464 -2.74746E-6 L 1.03418E-6 -2.74746E-6 " pathEditMode="relative" rAng="0" ptsTypes="AA">
                                      <p:cBhvr>
                                        <p:cTn id="9" dur="2000" fill="hold"/>
                                        <p:tgtEl>
                                          <p:spTgt spid="6"/>
                                        </p:tgtEl>
                                        <p:attrNameLst>
                                          <p:attrName>ppt_x</p:attrName>
                                          <p:attrName>ppt_y</p:attrName>
                                        </p:attrNameLst>
                                      </p:cBhvr>
                                      <p:rCtr x="1473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34</a:t>
            </a:fld>
            <a:endParaRPr lang="en-US"/>
          </a:p>
        </p:txBody>
      </p:sp>
      <p:pic>
        <p:nvPicPr>
          <p:cNvPr id="5" name="Picture 4"/>
          <p:cNvPicPr>
            <a:picLocks noChangeAspect="1"/>
          </p:cNvPicPr>
          <p:nvPr/>
        </p:nvPicPr>
        <p:blipFill>
          <a:blip r:embed="rId3"/>
          <a:stretch>
            <a:fillRect/>
          </a:stretch>
        </p:blipFill>
        <p:spPr>
          <a:xfrm>
            <a:off x="1913882" y="189140"/>
            <a:ext cx="5436448" cy="6408950"/>
          </a:xfrm>
          <a:prstGeom prst="rect">
            <a:avLst/>
          </a:prstGeom>
        </p:spPr>
      </p:pic>
      <p:sp>
        <p:nvSpPr>
          <p:cNvPr id="6" name="Rectangle 5"/>
          <p:cNvSpPr/>
          <p:nvPr/>
        </p:nvSpPr>
        <p:spPr>
          <a:xfrm>
            <a:off x="294755" y="394476"/>
            <a:ext cx="4638757" cy="584776"/>
          </a:xfrm>
          <a:prstGeom prst="rect">
            <a:avLst/>
          </a:prstGeom>
          <a:solidFill>
            <a:schemeClr val="tx1"/>
          </a:solidFill>
        </p:spPr>
        <p:txBody>
          <a:bodyPr wrap="none">
            <a:spAutoFit/>
          </a:bodyPr>
          <a:lstStyle/>
          <a:p>
            <a:r>
              <a:rPr lang="en-US" sz="3200" dirty="0" smtClean="0">
                <a:solidFill>
                  <a:schemeClr val="bg1"/>
                </a:solidFill>
                <a:latin typeface="Helvetica Neue Light"/>
                <a:cs typeface="Helvetica Neue Light"/>
              </a:rPr>
              <a:t>StoryKit: Typing vs. audio</a:t>
            </a:r>
            <a:endParaRPr lang="en-US" sz="3200" dirty="0">
              <a:solidFill>
                <a:schemeClr val="bg1"/>
              </a:solidFill>
              <a:latin typeface="Helvetica Neue Light"/>
              <a:cs typeface="Helvetica Neue Light"/>
            </a:endParaRPr>
          </a:p>
        </p:txBody>
      </p:sp>
    </p:spTree>
    <p:extLst>
      <p:ext uri="{BB962C8B-B14F-4D97-AF65-F5344CB8AC3E}">
        <p14:creationId xmlns:p14="http://schemas.microsoft.com/office/powerpoint/2010/main" val="383258517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0" presetClass="path" presetSubtype="0" accel="50000" decel="50000" fill="hold" grpId="1" nodeType="withEffect">
                                  <p:stCondLst>
                                    <p:cond delay="0"/>
                                  </p:stCondLst>
                                  <p:childTnLst>
                                    <p:animMotion origin="layout" path="M -0.29464 -2.74746E-6 L 1.03418E-6 -2.74746E-6 " pathEditMode="relative" rAng="0" ptsTypes="AA">
                                      <p:cBhvr>
                                        <p:cTn id="9" dur="2000" fill="hold"/>
                                        <p:tgtEl>
                                          <p:spTgt spid="6"/>
                                        </p:tgtEl>
                                        <p:attrNameLst>
                                          <p:attrName>ppt_x</p:attrName>
                                          <p:attrName>ppt_y</p:attrName>
                                        </p:attrNameLst>
                                      </p:cBhvr>
                                      <p:rCtr x="1473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35</a:t>
            </a:fld>
            <a:endParaRPr lang="en-US"/>
          </a:p>
        </p:txBody>
      </p:sp>
      <p:pic>
        <p:nvPicPr>
          <p:cNvPr id="5" name="Picture 4"/>
          <p:cNvPicPr>
            <a:picLocks noChangeAspect="1"/>
          </p:cNvPicPr>
          <p:nvPr/>
        </p:nvPicPr>
        <p:blipFill>
          <a:blip r:embed="rId3"/>
          <a:stretch>
            <a:fillRect/>
          </a:stretch>
        </p:blipFill>
        <p:spPr>
          <a:xfrm>
            <a:off x="1639398" y="-623239"/>
            <a:ext cx="5954142" cy="7938856"/>
          </a:xfrm>
          <a:prstGeom prst="rect">
            <a:avLst/>
          </a:prstGeom>
        </p:spPr>
      </p:pic>
      <p:cxnSp>
        <p:nvCxnSpPr>
          <p:cNvPr id="8" name="Straight Connector 7"/>
          <p:cNvCxnSpPr/>
          <p:nvPr/>
        </p:nvCxnSpPr>
        <p:spPr>
          <a:xfrm>
            <a:off x="4580444" y="905168"/>
            <a:ext cx="0" cy="5025710"/>
          </a:xfrm>
          <a:prstGeom prst="line">
            <a:avLst/>
          </a:prstGeom>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2729350" y="942029"/>
            <a:ext cx="1614108" cy="523220"/>
          </a:xfrm>
          <a:prstGeom prst="rect">
            <a:avLst/>
          </a:prstGeom>
          <a:noFill/>
        </p:spPr>
        <p:txBody>
          <a:bodyPr wrap="none" rtlCol="0">
            <a:spAutoFit/>
          </a:bodyPr>
          <a:lstStyle/>
          <a:p>
            <a:r>
              <a:rPr lang="en-US" sz="2800" dirty="0" smtClean="0">
                <a:latin typeface="Helvetica Neue Light"/>
                <a:cs typeface="Helvetica Neue Light"/>
              </a:rPr>
              <a:t>Individual</a:t>
            </a:r>
            <a:endParaRPr lang="en-US" sz="2800" dirty="0">
              <a:latin typeface="Helvetica Neue Light"/>
              <a:cs typeface="Helvetica Neue Light"/>
            </a:endParaRPr>
          </a:p>
        </p:txBody>
      </p:sp>
      <p:sp>
        <p:nvSpPr>
          <p:cNvPr id="10" name="TextBox 9"/>
          <p:cNvSpPr txBox="1"/>
          <p:nvPr/>
        </p:nvSpPr>
        <p:spPr>
          <a:xfrm>
            <a:off x="4935519" y="917633"/>
            <a:ext cx="1155944" cy="523220"/>
          </a:xfrm>
          <a:prstGeom prst="rect">
            <a:avLst/>
          </a:prstGeom>
          <a:noFill/>
        </p:spPr>
        <p:txBody>
          <a:bodyPr wrap="none" rtlCol="0">
            <a:spAutoFit/>
          </a:bodyPr>
          <a:lstStyle/>
          <a:p>
            <a:r>
              <a:rPr lang="en-US" sz="2800" dirty="0" smtClean="0">
                <a:latin typeface="Helvetica Neue Light"/>
                <a:cs typeface="Helvetica Neue Light"/>
              </a:rPr>
              <a:t>Group</a:t>
            </a:r>
            <a:endParaRPr lang="en-US" sz="2800" dirty="0">
              <a:latin typeface="Helvetica Neue Light"/>
              <a:cs typeface="Helvetica Neue Light"/>
            </a:endParaRPr>
          </a:p>
        </p:txBody>
      </p:sp>
      <p:sp>
        <p:nvSpPr>
          <p:cNvPr id="11" name="Rectangle 10"/>
          <p:cNvSpPr/>
          <p:nvPr/>
        </p:nvSpPr>
        <p:spPr>
          <a:xfrm>
            <a:off x="4962543" y="1621197"/>
            <a:ext cx="1155944" cy="83761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400" dirty="0" smtClean="0"/>
              <a:t>Ideas</a:t>
            </a:r>
            <a:endParaRPr lang="en-US" sz="2400" dirty="0"/>
          </a:p>
        </p:txBody>
      </p:sp>
      <p:sp>
        <p:nvSpPr>
          <p:cNvPr id="12" name="Rectangle 11"/>
          <p:cNvSpPr/>
          <p:nvPr/>
        </p:nvSpPr>
        <p:spPr>
          <a:xfrm>
            <a:off x="4962543" y="2692275"/>
            <a:ext cx="1182968" cy="83761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400" dirty="0" smtClean="0"/>
              <a:t>Audio</a:t>
            </a:r>
            <a:endParaRPr lang="en-US" sz="2400" dirty="0"/>
          </a:p>
        </p:txBody>
      </p:sp>
      <p:sp>
        <p:nvSpPr>
          <p:cNvPr id="13" name="Rectangle 12"/>
          <p:cNvSpPr/>
          <p:nvPr/>
        </p:nvSpPr>
        <p:spPr>
          <a:xfrm>
            <a:off x="4935519" y="3773073"/>
            <a:ext cx="1209992" cy="83761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400" dirty="0" smtClean="0"/>
              <a:t>Video</a:t>
            </a:r>
            <a:endParaRPr lang="en-US" sz="2400" dirty="0"/>
          </a:p>
        </p:txBody>
      </p:sp>
      <p:sp>
        <p:nvSpPr>
          <p:cNvPr id="14" name="Rectangle 13"/>
          <p:cNvSpPr/>
          <p:nvPr/>
        </p:nvSpPr>
        <p:spPr>
          <a:xfrm>
            <a:off x="4935519" y="4884681"/>
            <a:ext cx="1209992" cy="83761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400" dirty="0" smtClean="0"/>
              <a:t>Pictures</a:t>
            </a:r>
            <a:endParaRPr lang="en-US" sz="2400" dirty="0"/>
          </a:p>
        </p:txBody>
      </p:sp>
      <p:sp>
        <p:nvSpPr>
          <p:cNvPr id="15" name="Rectangle 14"/>
          <p:cNvSpPr/>
          <p:nvPr/>
        </p:nvSpPr>
        <p:spPr>
          <a:xfrm>
            <a:off x="2966593" y="1621197"/>
            <a:ext cx="1155944" cy="837618"/>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400" dirty="0" smtClean="0"/>
              <a:t>Ideas</a:t>
            </a:r>
            <a:endParaRPr lang="en-US" sz="2400" dirty="0"/>
          </a:p>
        </p:txBody>
      </p:sp>
      <p:sp>
        <p:nvSpPr>
          <p:cNvPr id="16" name="Rectangle 15"/>
          <p:cNvSpPr/>
          <p:nvPr/>
        </p:nvSpPr>
        <p:spPr>
          <a:xfrm>
            <a:off x="2966593" y="2692275"/>
            <a:ext cx="1155944" cy="837618"/>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400" dirty="0" smtClean="0"/>
              <a:t>Ideas</a:t>
            </a:r>
            <a:endParaRPr lang="en-US" sz="2400" dirty="0"/>
          </a:p>
        </p:txBody>
      </p:sp>
    </p:spTree>
    <p:extLst>
      <p:ext uri="{BB962C8B-B14F-4D97-AF65-F5344CB8AC3E}">
        <p14:creationId xmlns:p14="http://schemas.microsoft.com/office/powerpoint/2010/main" val="2719128966"/>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46789E-6 -2.93315E-6 L -0.21728 -2.93315E-6 " pathEditMode="relative" rAng="0" ptsTypes="AA">
                                      <p:cBhvr>
                                        <p:cTn id="6" dur="2000" fill="hold"/>
                                        <p:tgtEl>
                                          <p:spTgt spid="14"/>
                                        </p:tgtEl>
                                        <p:attrNameLst>
                                          <p:attrName>ppt_x</p:attrName>
                                          <p:attrName>ppt_y</p:attrName>
                                        </p:attrNameLst>
                                      </p:cBhvr>
                                      <p:rCtr x="-10864" y="0"/>
                                    </p:animMotion>
                                  </p:childTnLst>
                                </p:cTn>
                              </p:par>
                            </p:childTnLst>
                          </p:cTn>
                        </p:par>
                        <p:par>
                          <p:cTn id="7" fill="hold">
                            <p:stCondLst>
                              <p:cond delay="2000"/>
                            </p:stCondLst>
                            <p:childTnLst>
                              <p:par>
                                <p:cTn id="8" presetID="0" presetClass="path" presetSubtype="0" accel="50000" decel="50000" fill="hold" grpId="0" nodeType="afterEffect">
                                  <p:stCondLst>
                                    <p:cond delay="0"/>
                                  </p:stCondLst>
                                  <p:childTnLst>
                                    <p:animMotion origin="layout" path="M 9.51059E-7 1.14966E-6 L 0.00087 0.15753 " pathEditMode="relative" rAng="0" ptsTypes="AA">
                                      <p:cBhvr>
                                        <p:cTn id="9" dur="2000" fill="hold"/>
                                        <p:tgtEl>
                                          <p:spTgt spid="16"/>
                                        </p:tgtEl>
                                        <p:attrNameLst>
                                          <p:attrName>ppt_x</p:attrName>
                                          <p:attrName>ppt_y</p:attrName>
                                        </p:attrNameLst>
                                      </p:cBhvr>
                                      <p:rCtr x="35" y="7865"/>
                                    </p:animMotion>
                                  </p:childTnLst>
                                </p:cTn>
                              </p:par>
                            </p:childTnLst>
                          </p:cTn>
                        </p:par>
                        <p:par>
                          <p:cTn id="10" fill="hold">
                            <p:stCondLst>
                              <p:cond delay="4000"/>
                            </p:stCondLst>
                            <p:childTnLst>
                              <p:par>
                                <p:cTn id="11" presetID="0" presetClass="path" presetSubtype="0" accel="50000" decel="50000" fill="hold" grpId="0" nodeType="afterEffect">
                                  <p:stCondLst>
                                    <p:cond delay="0"/>
                                  </p:stCondLst>
                                  <p:childTnLst>
                                    <p:animMotion origin="layout" path="M -8.74696E-7 1.14966E-6 L -0.21954 1.14966E-6 " pathEditMode="relative" rAng="0" ptsTypes="AA">
                                      <p:cBhvr>
                                        <p:cTn id="12" dur="2000" fill="hold"/>
                                        <p:tgtEl>
                                          <p:spTgt spid="12"/>
                                        </p:tgtEl>
                                        <p:attrNameLst>
                                          <p:attrName>ppt_x</p:attrName>
                                          <p:attrName>ppt_y</p:attrName>
                                        </p:attrNameLst>
                                      </p:cBhvr>
                                      <p:rCtr x="-1098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hoto 6.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699373"/>
            <a:ext cx="9374585" cy="6858000"/>
          </a:xfrm>
          <a:prstGeom prst="rect">
            <a:avLst/>
          </a:prstGeom>
        </p:spPr>
      </p:pic>
      <p:sp>
        <p:nvSpPr>
          <p:cNvPr id="2" name="Title 1"/>
          <p:cNvSpPr>
            <a:spLocks noGrp="1"/>
          </p:cNvSpPr>
          <p:nvPr>
            <p:ph type="title"/>
          </p:nvPr>
        </p:nvSpPr>
        <p:spPr>
          <a:xfrm>
            <a:off x="-1" y="0"/>
            <a:ext cx="9144000" cy="1249362"/>
          </a:xfrm>
          <a:solidFill>
            <a:srgbClr val="000000"/>
          </a:solidFill>
        </p:spPr>
        <p:txBody>
          <a:bodyPr>
            <a:noAutofit/>
          </a:bodyPr>
          <a:lstStyle/>
          <a:p>
            <a:pPr algn="l"/>
            <a:r>
              <a:rPr lang="en-US" sz="3600" dirty="0" smtClean="0">
                <a:solidFill>
                  <a:srgbClr val="FFFFFF"/>
                </a:solidFill>
                <a:latin typeface="Helvetica Neue Light"/>
                <a:cs typeface="Helvetica Neue Light"/>
              </a:rPr>
              <a:t>  Take </a:t>
            </a:r>
            <a:r>
              <a:rPr lang="en-US" sz="3600" dirty="0" err="1" smtClean="0">
                <a:solidFill>
                  <a:srgbClr val="FFFFFF"/>
                </a:solidFill>
                <a:latin typeface="Helvetica Neue Light"/>
                <a:cs typeface="Helvetica Neue Light"/>
              </a:rPr>
              <a:t>aways</a:t>
            </a:r>
            <a:r>
              <a:rPr lang="en-US" sz="3600" dirty="0" smtClean="0">
                <a:solidFill>
                  <a:srgbClr val="FFFFFF"/>
                </a:solidFill>
                <a:latin typeface="Helvetica Neue Light"/>
                <a:cs typeface="Helvetica Neue Light"/>
              </a:rPr>
              <a:t> for technology and ownership</a:t>
            </a:r>
            <a:endParaRPr lang="en-US" sz="3600" dirty="0">
              <a:solidFill>
                <a:srgbClr val="FFFFFF"/>
              </a:solidFill>
              <a:latin typeface="Helvetica Neue Light"/>
              <a:cs typeface="Helvetica Neue Light"/>
            </a:endParaRPr>
          </a:p>
        </p:txBody>
      </p:sp>
      <p:sp>
        <p:nvSpPr>
          <p:cNvPr id="4" name="Slide Number Placeholder 3"/>
          <p:cNvSpPr>
            <a:spLocks noGrp="1"/>
          </p:cNvSpPr>
          <p:nvPr>
            <p:ph type="sldNum" sz="quarter" idx="12"/>
          </p:nvPr>
        </p:nvSpPr>
        <p:spPr/>
        <p:txBody>
          <a:bodyPr/>
          <a:lstStyle/>
          <a:p>
            <a:fld id="{CA45B3E6-EFC0-CA40-B2B7-A14DA20E8C73}" type="slidenum">
              <a:rPr lang="en-US" smtClean="0"/>
              <a:pPr/>
              <a:t>36</a:t>
            </a:fld>
            <a:endParaRPr lang="en-US"/>
          </a:p>
        </p:txBody>
      </p:sp>
    </p:spTree>
    <p:extLst>
      <p:ext uri="{BB962C8B-B14F-4D97-AF65-F5344CB8AC3E}">
        <p14:creationId xmlns:p14="http://schemas.microsoft.com/office/powerpoint/2010/main" val="157089045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brightnessContrast bright="-33000" contrast="-39000"/>
                    </a14:imgEffect>
                  </a14:imgLayer>
                </a14:imgProps>
              </a:ext>
            </a:extLst>
          </a:blip>
          <a:stretch>
            <a:fillRect/>
          </a:stretch>
        </p:blipFill>
        <p:spPr>
          <a:xfrm>
            <a:off x="0" y="-783579"/>
            <a:ext cx="9144000" cy="8860536"/>
          </a:xfrm>
          <a:prstGeom prst="rect">
            <a:avLst/>
          </a:prstGeom>
        </p:spPr>
      </p:pic>
      <p:sp>
        <p:nvSpPr>
          <p:cNvPr id="4" name="Slide Number Placeholder 3"/>
          <p:cNvSpPr>
            <a:spLocks noGrp="1"/>
          </p:cNvSpPr>
          <p:nvPr>
            <p:ph type="sldNum" sz="quarter" idx="12"/>
          </p:nvPr>
        </p:nvSpPr>
        <p:spPr/>
        <p:txBody>
          <a:bodyPr/>
          <a:lstStyle/>
          <a:p>
            <a:fld id="{CA45B3E6-EFC0-CA40-B2B7-A14DA20E8C73}" type="slidenum">
              <a:rPr lang="en-US" smtClean="0"/>
              <a:pPr/>
              <a:t>37</a:t>
            </a:fld>
            <a:endParaRPr lang="en-US"/>
          </a:p>
        </p:txBody>
      </p:sp>
      <p:sp>
        <p:nvSpPr>
          <p:cNvPr id="2" name="TextBox 1"/>
          <p:cNvSpPr txBox="1"/>
          <p:nvPr/>
        </p:nvSpPr>
        <p:spPr>
          <a:xfrm>
            <a:off x="0" y="2802290"/>
            <a:ext cx="9143999" cy="1384995"/>
          </a:xfrm>
          <a:prstGeom prst="rect">
            <a:avLst/>
          </a:prstGeom>
          <a:solidFill>
            <a:schemeClr val="tx1">
              <a:alpha val="61000"/>
            </a:schemeClr>
          </a:solidFill>
        </p:spPr>
        <p:txBody>
          <a:bodyPr wrap="square" rtlCol="0">
            <a:spAutoFit/>
          </a:bodyPr>
          <a:lstStyle/>
          <a:p>
            <a:r>
              <a:rPr lang="en-US" sz="2800" dirty="0">
                <a:solidFill>
                  <a:schemeClr val="bg1"/>
                </a:solidFill>
                <a:latin typeface="Roboto Light"/>
                <a:cs typeface="Roboto Light"/>
              </a:rPr>
              <a:t>Personalization and customization in technology </a:t>
            </a:r>
            <a:r>
              <a:rPr lang="en-US" sz="2800" dirty="0" smtClean="0">
                <a:solidFill>
                  <a:schemeClr val="bg1"/>
                </a:solidFill>
                <a:latin typeface="Roboto Light"/>
                <a:cs typeface="Roboto Light"/>
              </a:rPr>
              <a:t>is </a:t>
            </a:r>
            <a:r>
              <a:rPr lang="en-US" sz="2800" dirty="0">
                <a:solidFill>
                  <a:schemeClr val="bg1"/>
                </a:solidFill>
                <a:latin typeface="Roboto Light"/>
                <a:cs typeface="Roboto Light"/>
              </a:rPr>
              <a:t>important for ownership, but it can be tedious </a:t>
            </a:r>
            <a:r>
              <a:rPr lang="en-US" sz="2800" dirty="0" smtClean="0">
                <a:solidFill>
                  <a:schemeClr val="bg1"/>
                </a:solidFill>
                <a:latin typeface="Roboto Light"/>
                <a:cs typeface="Roboto Light"/>
              </a:rPr>
              <a:t>and cause distractions </a:t>
            </a:r>
            <a:r>
              <a:rPr lang="en-US" sz="2800" dirty="0">
                <a:solidFill>
                  <a:schemeClr val="bg1"/>
                </a:solidFill>
                <a:latin typeface="Roboto Light"/>
                <a:cs typeface="Roboto Light"/>
              </a:rPr>
              <a:t>for people in their tasks. </a:t>
            </a:r>
          </a:p>
        </p:txBody>
      </p:sp>
    </p:spTree>
    <p:extLst>
      <p:ext uri="{BB962C8B-B14F-4D97-AF65-F5344CB8AC3E}">
        <p14:creationId xmlns:p14="http://schemas.microsoft.com/office/powerpoint/2010/main" val="73981010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
            <a:ext cx="9144000" cy="6858000"/>
          </a:xfrm>
          <a:prstGeom prst="rect">
            <a:avLst/>
          </a:prstGeom>
        </p:spPr>
      </p:pic>
      <p:sp>
        <p:nvSpPr>
          <p:cNvPr id="4" name="Slide Number Placeholder 3"/>
          <p:cNvSpPr>
            <a:spLocks noGrp="1"/>
          </p:cNvSpPr>
          <p:nvPr>
            <p:ph type="sldNum" sz="quarter" idx="12"/>
          </p:nvPr>
        </p:nvSpPr>
        <p:spPr/>
        <p:txBody>
          <a:bodyPr/>
          <a:lstStyle/>
          <a:p>
            <a:fld id="{CA45B3E6-EFC0-CA40-B2B7-A14DA20E8C73}" type="slidenum">
              <a:rPr lang="en-US" smtClean="0"/>
              <a:pPr/>
              <a:t>38</a:t>
            </a:fld>
            <a:endParaRPr lang="en-US"/>
          </a:p>
        </p:txBody>
      </p:sp>
      <p:sp>
        <p:nvSpPr>
          <p:cNvPr id="7" name="TextBox 6"/>
          <p:cNvSpPr txBox="1"/>
          <p:nvPr/>
        </p:nvSpPr>
        <p:spPr>
          <a:xfrm>
            <a:off x="0" y="4977081"/>
            <a:ext cx="9143999" cy="1384995"/>
          </a:xfrm>
          <a:prstGeom prst="rect">
            <a:avLst/>
          </a:prstGeom>
          <a:solidFill>
            <a:schemeClr val="tx1">
              <a:alpha val="61000"/>
            </a:schemeClr>
          </a:solidFill>
        </p:spPr>
        <p:txBody>
          <a:bodyPr wrap="square" rtlCol="0">
            <a:spAutoFit/>
          </a:bodyPr>
          <a:lstStyle/>
          <a:p>
            <a:r>
              <a:rPr lang="en-US" sz="2800" dirty="0">
                <a:solidFill>
                  <a:srgbClr val="FFFFFF"/>
                </a:solidFill>
                <a:latin typeface="Roboto Light"/>
                <a:cs typeface="Roboto Light"/>
              </a:rPr>
              <a:t>Mobile technologies need to keep up as people become deeply engaged in their own personal (and sometimes messy) activities.</a:t>
            </a:r>
          </a:p>
        </p:txBody>
      </p:sp>
    </p:spTree>
    <p:extLst>
      <p:ext uri="{BB962C8B-B14F-4D97-AF65-F5344CB8AC3E}">
        <p14:creationId xmlns:p14="http://schemas.microsoft.com/office/powerpoint/2010/main" val="392156902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BEBA8EAE-BF5A-486C-A8C5-ECC9F3942E4B}">
                <a14:imgProps xmlns:a14="http://schemas.microsoft.com/office/drawing/2010/main">
                  <a14:imgLayer r:embed="rId3">
                    <a14:imgEffect>
                      <a14:brightnessContrast bright="-35000" contrast="-26000"/>
                    </a14:imgEffect>
                  </a14:imgLayer>
                </a14:imgProps>
              </a:ext>
            </a:extLst>
          </a:blip>
          <a:stretch>
            <a:fillRect/>
          </a:stretch>
        </p:blipFill>
        <p:spPr>
          <a:xfrm>
            <a:off x="-310769" y="-168860"/>
            <a:ext cx="10358111" cy="7026859"/>
          </a:xfrm>
          <a:prstGeom prst="rect">
            <a:avLst/>
          </a:prstGeom>
        </p:spPr>
      </p:pic>
      <p:sp>
        <p:nvSpPr>
          <p:cNvPr id="4" name="Slide Number Placeholder 3"/>
          <p:cNvSpPr>
            <a:spLocks noGrp="1"/>
          </p:cNvSpPr>
          <p:nvPr>
            <p:ph type="sldNum" sz="quarter" idx="12"/>
          </p:nvPr>
        </p:nvSpPr>
        <p:spPr/>
        <p:txBody>
          <a:bodyPr/>
          <a:lstStyle/>
          <a:p>
            <a:fld id="{CA45B3E6-EFC0-CA40-B2B7-A14DA20E8C73}" type="slidenum">
              <a:rPr lang="en-US" smtClean="0"/>
              <a:pPr/>
              <a:t>39</a:t>
            </a:fld>
            <a:endParaRPr lang="en-US"/>
          </a:p>
        </p:txBody>
      </p:sp>
      <p:sp>
        <p:nvSpPr>
          <p:cNvPr id="6" name="TextBox 5"/>
          <p:cNvSpPr txBox="1"/>
          <p:nvPr/>
        </p:nvSpPr>
        <p:spPr>
          <a:xfrm>
            <a:off x="0" y="3034532"/>
            <a:ext cx="9143999" cy="954107"/>
          </a:xfrm>
          <a:prstGeom prst="rect">
            <a:avLst/>
          </a:prstGeom>
          <a:solidFill>
            <a:schemeClr val="tx1">
              <a:alpha val="61000"/>
            </a:schemeClr>
          </a:solidFill>
        </p:spPr>
        <p:txBody>
          <a:bodyPr wrap="square" rtlCol="0">
            <a:spAutoFit/>
          </a:bodyPr>
          <a:lstStyle/>
          <a:p>
            <a:r>
              <a:rPr lang="en-US" sz="2800" dirty="0" smtClean="0">
                <a:solidFill>
                  <a:srgbClr val="FFFFFF"/>
                </a:solidFill>
                <a:latin typeface="Roboto Light"/>
                <a:cs typeface="Roboto Light"/>
              </a:rPr>
              <a:t>Seamless </a:t>
            </a:r>
            <a:r>
              <a:rPr lang="en-US" sz="2800" dirty="0">
                <a:solidFill>
                  <a:srgbClr val="FFFFFF"/>
                </a:solidFill>
                <a:latin typeface="Roboto Light"/>
                <a:cs typeface="Roboto Light"/>
              </a:rPr>
              <a:t>transitions between individuals and group </a:t>
            </a:r>
            <a:r>
              <a:rPr lang="en-US" sz="2800" dirty="0" smtClean="0">
                <a:solidFill>
                  <a:srgbClr val="FFFFFF"/>
                </a:solidFill>
                <a:latin typeface="Roboto Light"/>
                <a:cs typeface="Roboto Light"/>
              </a:rPr>
              <a:t>contribution </a:t>
            </a:r>
            <a:r>
              <a:rPr lang="en-US" sz="2800" dirty="0">
                <a:solidFill>
                  <a:srgbClr val="FFFFFF"/>
                </a:solidFill>
                <a:latin typeface="Roboto Light"/>
                <a:cs typeface="Roboto Light"/>
              </a:rPr>
              <a:t>allows for </a:t>
            </a:r>
            <a:r>
              <a:rPr lang="en-US" sz="2800" dirty="0" smtClean="0">
                <a:solidFill>
                  <a:srgbClr val="FFFFFF"/>
                </a:solidFill>
                <a:latin typeface="Roboto Light"/>
                <a:cs typeface="Roboto Light"/>
              </a:rPr>
              <a:t>ownership </a:t>
            </a:r>
            <a:r>
              <a:rPr lang="en-US" sz="2800" dirty="0">
                <a:solidFill>
                  <a:srgbClr val="FFFFFF"/>
                </a:solidFill>
                <a:latin typeface="Roboto Light"/>
                <a:cs typeface="Roboto Light"/>
              </a:rPr>
              <a:t>and </a:t>
            </a:r>
            <a:r>
              <a:rPr lang="en-US" sz="2800" dirty="0" smtClean="0">
                <a:solidFill>
                  <a:srgbClr val="FFFFFF"/>
                </a:solidFill>
                <a:latin typeface="Roboto Light"/>
                <a:cs typeface="Roboto Light"/>
              </a:rPr>
              <a:t>collaboration </a:t>
            </a:r>
            <a:endParaRPr lang="en-US" sz="2800" dirty="0">
              <a:solidFill>
                <a:srgbClr val="FFFFFF"/>
              </a:solidFill>
              <a:latin typeface="Roboto Light"/>
              <a:cs typeface="Roboto Light"/>
            </a:endParaRPr>
          </a:p>
        </p:txBody>
      </p:sp>
    </p:spTree>
    <p:extLst>
      <p:ext uri="{BB962C8B-B14F-4D97-AF65-F5344CB8AC3E}">
        <p14:creationId xmlns:p14="http://schemas.microsoft.com/office/powerpoint/2010/main" val="183895364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1201" y="-190501"/>
            <a:ext cx="11575627" cy="7234767"/>
          </a:xfrm>
          <a:prstGeom prst="rect">
            <a:avLst/>
          </a:prstGeom>
        </p:spPr>
      </p:pic>
      <p:sp>
        <p:nvSpPr>
          <p:cNvPr id="4" name="Slide Number Placeholder 3"/>
          <p:cNvSpPr>
            <a:spLocks noGrp="1"/>
          </p:cNvSpPr>
          <p:nvPr>
            <p:ph type="sldNum" sz="quarter" idx="12"/>
          </p:nvPr>
        </p:nvSpPr>
        <p:spPr/>
        <p:txBody>
          <a:bodyPr/>
          <a:lstStyle/>
          <a:p>
            <a:fld id="{CA45B3E6-EFC0-CA40-B2B7-A14DA20E8C73}" type="slidenum">
              <a:rPr lang="en-US" smtClean="0"/>
              <a:pPr/>
              <a:t>4</a:t>
            </a:fld>
            <a:endParaRPr lang="en-US"/>
          </a:p>
        </p:txBody>
      </p:sp>
      <p:sp>
        <p:nvSpPr>
          <p:cNvPr id="5" name="Title 4"/>
          <p:cNvSpPr>
            <a:spLocks noGrp="1"/>
          </p:cNvSpPr>
          <p:nvPr>
            <p:ph type="title"/>
          </p:nvPr>
        </p:nvSpPr>
        <p:spPr>
          <a:xfrm>
            <a:off x="0" y="2926422"/>
            <a:ext cx="9144000" cy="1143000"/>
          </a:xfrm>
          <a:solidFill>
            <a:srgbClr val="FFFFFF">
              <a:alpha val="88000"/>
            </a:srgbClr>
          </a:solidFill>
        </p:spPr>
        <p:txBody>
          <a:bodyPr>
            <a:normAutofit/>
          </a:bodyPr>
          <a:lstStyle/>
          <a:p>
            <a:r>
              <a:rPr lang="en-US" sz="3600" dirty="0" smtClean="0">
                <a:latin typeface="Helvetica Neue Light"/>
                <a:cs typeface="Helvetica Neue Light"/>
              </a:rPr>
              <a:t>Science learning is </a:t>
            </a:r>
            <a:r>
              <a:rPr lang="en-US" sz="3600" dirty="0" smtClean="0">
                <a:latin typeface="Helvetica Neue Black Condensed"/>
                <a:cs typeface="Helvetica Neue Black Condensed"/>
              </a:rPr>
              <a:t>HARD</a:t>
            </a:r>
            <a:endParaRPr lang="en-US" sz="2222" dirty="0">
              <a:latin typeface="Helvetica Neue Black Condensed"/>
              <a:cs typeface="Helvetica Neue Black Condensed"/>
            </a:endParaRPr>
          </a:p>
        </p:txBody>
      </p:sp>
    </p:spTree>
    <p:extLst>
      <p:ext uri="{BB962C8B-B14F-4D97-AF65-F5344CB8AC3E}">
        <p14:creationId xmlns:p14="http://schemas.microsoft.com/office/powerpoint/2010/main" val="37955095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40</a:t>
            </a:fld>
            <a:endParaRPr lang="en-US"/>
          </a:p>
        </p:txBody>
      </p:sp>
      <p:sp>
        <p:nvSpPr>
          <p:cNvPr id="6" name="Rectangle 5"/>
          <p:cNvSpPr/>
          <p:nvPr/>
        </p:nvSpPr>
        <p:spPr>
          <a:xfrm>
            <a:off x="457200" y="1541469"/>
            <a:ext cx="7582883" cy="5016757"/>
          </a:xfrm>
          <a:prstGeom prst="rect">
            <a:avLst/>
          </a:prstGeom>
        </p:spPr>
        <p:txBody>
          <a:bodyPr wrap="square">
            <a:spAutoFit/>
          </a:bodyPr>
          <a:lstStyle/>
          <a:p>
            <a:r>
              <a:rPr lang="en-US" sz="2800" dirty="0" smtClean="0">
                <a:latin typeface="Helvetica Neue Medium"/>
                <a:cs typeface="Helvetica Neue Medium"/>
              </a:rPr>
              <a:t>University of Maryland</a:t>
            </a:r>
          </a:p>
          <a:p>
            <a:r>
              <a:rPr lang="en-US" sz="2400" dirty="0" smtClean="0">
                <a:latin typeface="Helvetica Neue Light"/>
                <a:cs typeface="Helvetica Neue Light"/>
              </a:rPr>
              <a:t>Tamara Clegg </a:t>
            </a:r>
            <a:br>
              <a:rPr lang="en-US" sz="2400" dirty="0" smtClean="0">
                <a:latin typeface="Helvetica Neue Light"/>
                <a:cs typeface="Helvetica Neue Light"/>
              </a:rPr>
            </a:br>
            <a:r>
              <a:rPr lang="en-US" sz="2400" dirty="0" smtClean="0">
                <a:latin typeface="Helvetica Neue Light"/>
                <a:cs typeface="Helvetica Neue Light"/>
              </a:rPr>
              <a:t>Elizabeth </a:t>
            </a:r>
            <a:r>
              <a:rPr lang="en-US" sz="2400" dirty="0" err="1" smtClean="0">
                <a:latin typeface="Helvetica Neue Light"/>
                <a:cs typeface="Helvetica Neue Light"/>
              </a:rPr>
              <a:t>Bonsignore</a:t>
            </a:r>
            <a:r>
              <a:rPr lang="en-US" sz="2400" dirty="0">
                <a:latin typeface="Helvetica Neue Light"/>
                <a:cs typeface="Helvetica Neue Light"/>
              </a:rPr>
              <a:t/>
            </a:r>
            <a:br>
              <a:rPr lang="en-US" sz="2400" dirty="0">
                <a:latin typeface="Helvetica Neue Light"/>
                <a:cs typeface="Helvetica Neue Light"/>
              </a:rPr>
            </a:br>
            <a:r>
              <a:rPr lang="en-US" sz="2400" dirty="0" smtClean="0">
                <a:latin typeface="Helvetica Neue Light"/>
                <a:cs typeface="Helvetica Neue Light"/>
              </a:rPr>
              <a:t>Becky </a:t>
            </a:r>
            <a:r>
              <a:rPr lang="en-US" sz="2400" dirty="0" err="1" smtClean="0">
                <a:latin typeface="Helvetica Neue Light"/>
                <a:cs typeface="Helvetica Neue Light"/>
              </a:rPr>
              <a:t>Lewittes</a:t>
            </a:r>
            <a:r>
              <a:rPr lang="en-US" sz="2400" dirty="0">
                <a:latin typeface="Helvetica Neue Light"/>
                <a:cs typeface="Helvetica Neue Light"/>
              </a:rPr>
              <a:t/>
            </a:r>
            <a:br>
              <a:rPr lang="en-US" sz="2400" dirty="0">
                <a:latin typeface="Helvetica Neue Light"/>
                <a:cs typeface="Helvetica Neue Light"/>
              </a:rPr>
            </a:br>
            <a:r>
              <a:rPr lang="en-US" sz="2400" dirty="0" smtClean="0">
                <a:latin typeface="Helvetica Neue Light"/>
                <a:cs typeface="Helvetica Neue Light"/>
              </a:rPr>
              <a:t>Emily Rhodes </a:t>
            </a:r>
            <a:br>
              <a:rPr lang="en-US" sz="2400" dirty="0" smtClean="0">
                <a:latin typeface="Helvetica Neue Light"/>
                <a:cs typeface="Helvetica Neue Light"/>
              </a:rPr>
            </a:br>
            <a:r>
              <a:rPr lang="en-US" sz="2400" dirty="0" smtClean="0">
                <a:latin typeface="Helvetica Neue Light"/>
                <a:cs typeface="Helvetica Neue Light"/>
              </a:rPr>
              <a:t>June </a:t>
            </a:r>
            <a:r>
              <a:rPr lang="en-US" sz="2400" dirty="0" err="1" smtClean="0">
                <a:latin typeface="Helvetica Neue Light"/>
                <a:cs typeface="Helvetica Neue Light"/>
              </a:rPr>
              <a:t>Ahn</a:t>
            </a:r>
            <a:r>
              <a:rPr lang="en-US" sz="2400" dirty="0" smtClean="0">
                <a:latin typeface="Helvetica Neue Light"/>
                <a:cs typeface="Helvetica Neue Light"/>
              </a:rPr>
              <a:t> </a:t>
            </a:r>
            <a:br>
              <a:rPr lang="en-US" sz="2400" dirty="0" smtClean="0">
                <a:latin typeface="Helvetica Neue Light"/>
                <a:cs typeface="Helvetica Neue Light"/>
              </a:rPr>
            </a:br>
            <a:r>
              <a:rPr lang="en-US" sz="2400" dirty="0" smtClean="0">
                <a:latin typeface="Helvetica Neue Light"/>
                <a:cs typeface="Helvetica Neue Light"/>
              </a:rPr>
              <a:t>Michael </a:t>
            </a:r>
            <a:r>
              <a:rPr lang="en-US" sz="2400" dirty="0" err="1" smtClean="0">
                <a:latin typeface="Helvetica Neue Light"/>
                <a:cs typeface="Helvetica Neue Light"/>
              </a:rPr>
              <a:t>Gubbles</a:t>
            </a:r>
            <a:r>
              <a:rPr lang="en-US" sz="2400" dirty="0">
                <a:latin typeface="Helvetica Neue Light"/>
                <a:cs typeface="Helvetica Neue Light"/>
              </a:rPr>
              <a:t/>
            </a:r>
            <a:br>
              <a:rPr lang="en-US" sz="2400" dirty="0">
                <a:latin typeface="Helvetica Neue Light"/>
                <a:cs typeface="Helvetica Neue Light"/>
              </a:rPr>
            </a:br>
            <a:r>
              <a:rPr lang="en-US" sz="2400" dirty="0" smtClean="0">
                <a:latin typeface="Helvetica Neue Light"/>
                <a:cs typeface="Helvetica Neue Light"/>
              </a:rPr>
              <a:t>Allison </a:t>
            </a:r>
            <a:r>
              <a:rPr lang="en-US" sz="2400" dirty="0" err="1" smtClean="0">
                <a:latin typeface="Helvetica Neue Light"/>
                <a:cs typeface="Helvetica Neue Light"/>
              </a:rPr>
              <a:t>Druin</a:t>
            </a:r>
            <a:r>
              <a:rPr lang="en-US" sz="2400" dirty="0" smtClean="0">
                <a:latin typeface="Helvetica Neue Light"/>
                <a:cs typeface="Helvetica Neue Light"/>
              </a:rPr>
              <a:t> </a:t>
            </a:r>
          </a:p>
          <a:p>
            <a:endParaRPr lang="en-US" sz="2400" dirty="0" smtClean="0">
              <a:latin typeface="Helvetica Neue Light"/>
              <a:cs typeface="Helvetica Neue Light"/>
            </a:endParaRPr>
          </a:p>
          <a:p>
            <a:r>
              <a:rPr lang="en-US" sz="2800" dirty="0" smtClean="0">
                <a:latin typeface="Helvetica Neue Medium"/>
                <a:cs typeface="Helvetica Neue Medium"/>
              </a:rPr>
              <a:t>University of Michigan</a:t>
            </a:r>
            <a:br>
              <a:rPr lang="en-US" sz="2800" dirty="0" smtClean="0">
                <a:latin typeface="Helvetica Neue Medium"/>
                <a:cs typeface="Helvetica Neue Medium"/>
              </a:rPr>
            </a:br>
            <a:r>
              <a:rPr lang="en-US" sz="2400" dirty="0" smtClean="0">
                <a:latin typeface="Helvetica Neue Light"/>
                <a:cs typeface="Helvetica Neue Light"/>
              </a:rPr>
              <a:t>Chris Quintana and Alex Kuhn</a:t>
            </a:r>
          </a:p>
          <a:p>
            <a:endParaRPr lang="en-US" sz="2400" dirty="0">
              <a:latin typeface="Helvetica Neue Light"/>
              <a:cs typeface="Helvetica Neue Light"/>
            </a:endParaRPr>
          </a:p>
          <a:p>
            <a:r>
              <a:rPr lang="en-US" sz="2400" dirty="0" smtClean="0">
                <a:latin typeface="Helvetica Neue Light"/>
                <a:cs typeface="Helvetica Neue Light"/>
              </a:rPr>
              <a:t>The local school and Kitchen Chemistry children</a:t>
            </a:r>
            <a:endParaRPr lang="en-US" sz="2400" dirty="0">
              <a:latin typeface="Helvetica Neue Light"/>
              <a:cs typeface="Helvetica Neue Light"/>
            </a:endParaRPr>
          </a:p>
        </p:txBody>
      </p:sp>
      <p:sp>
        <p:nvSpPr>
          <p:cNvPr id="5" name="Title 4"/>
          <p:cNvSpPr>
            <a:spLocks noGrp="1"/>
          </p:cNvSpPr>
          <p:nvPr>
            <p:ph type="title"/>
          </p:nvPr>
        </p:nvSpPr>
        <p:spPr>
          <a:xfrm>
            <a:off x="457200" y="274638"/>
            <a:ext cx="8229600" cy="1143000"/>
          </a:xfrm>
        </p:spPr>
        <p:txBody>
          <a:bodyPr>
            <a:normAutofit/>
          </a:bodyPr>
          <a:lstStyle/>
          <a:p>
            <a:pPr algn="l"/>
            <a:r>
              <a:rPr lang="en-US" sz="3600" dirty="0" smtClean="0">
                <a:latin typeface="Helvetica Neue Light"/>
                <a:cs typeface="Helvetica Neue Light"/>
              </a:rPr>
              <a:t>Acknowledgements</a:t>
            </a:r>
            <a:endParaRPr lang="en-US" sz="2222" dirty="0">
              <a:latin typeface="Helvetica Neue Light"/>
              <a:cs typeface="Helvetica Neue Light"/>
            </a:endParaRPr>
          </a:p>
        </p:txBody>
      </p:sp>
      <p:cxnSp>
        <p:nvCxnSpPr>
          <p:cNvPr id="8" name="Straight Connector 7"/>
          <p:cNvCxnSpPr/>
          <p:nvPr/>
        </p:nvCxnSpPr>
        <p:spPr>
          <a:xfrm flipV="1">
            <a:off x="457200" y="1417638"/>
            <a:ext cx="7956062" cy="1588"/>
          </a:xfrm>
          <a:prstGeom prst="line">
            <a:avLst/>
          </a:prstGeom>
          <a:ln w="3175" cap="flat" cmpd="sng" algn="ctr">
            <a:solidFill>
              <a:schemeClr val="tx1">
                <a:alpha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376127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41</a:t>
            </a:fld>
            <a:endParaRPr lang="en-US"/>
          </a:p>
        </p:txBody>
      </p:sp>
      <p:sp>
        <p:nvSpPr>
          <p:cNvPr id="5" name="Rectangle 4"/>
          <p:cNvSpPr/>
          <p:nvPr/>
        </p:nvSpPr>
        <p:spPr>
          <a:xfrm>
            <a:off x="457200" y="3842504"/>
            <a:ext cx="7582883" cy="1323439"/>
          </a:xfrm>
          <a:prstGeom prst="rect">
            <a:avLst/>
          </a:prstGeom>
        </p:spPr>
        <p:txBody>
          <a:bodyPr wrap="square">
            <a:spAutoFit/>
          </a:bodyPr>
          <a:lstStyle/>
          <a:p>
            <a:r>
              <a:rPr lang="en-US" sz="2000" dirty="0" smtClean="0">
                <a:latin typeface="Helvetica Neue Light"/>
                <a:cs typeface="Helvetica Neue Light"/>
              </a:rPr>
              <a:t>Clegg</a:t>
            </a:r>
            <a:r>
              <a:rPr lang="en-US" sz="2000" dirty="0">
                <a:latin typeface="Helvetica Neue Light"/>
                <a:cs typeface="Helvetica Neue Light"/>
              </a:rPr>
              <a:t>, Yip, et al</a:t>
            </a:r>
            <a:r>
              <a:rPr lang="en-US" sz="2000" dirty="0" smtClean="0">
                <a:latin typeface="Helvetica Neue Light"/>
                <a:cs typeface="Helvetica Neue Light"/>
              </a:rPr>
              <a:t>. (2013</a:t>
            </a:r>
            <a:r>
              <a:rPr lang="en-US" sz="2000" dirty="0">
                <a:latin typeface="Helvetica Neue Light"/>
                <a:cs typeface="Helvetica Neue Light"/>
              </a:rPr>
              <a:t>). When face-to-face fails: Opportunities for social media to foster collaborative learning. In </a:t>
            </a:r>
            <a:r>
              <a:rPr lang="en-US" sz="2000" i="1" dirty="0">
                <a:latin typeface="Helvetica Neue Light"/>
                <a:cs typeface="Helvetica Neue Light"/>
              </a:rPr>
              <a:t>Proceedings of the Tenth Computer Supported Collaboration Learning Conference (CSCL 2013). </a:t>
            </a:r>
          </a:p>
        </p:txBody>
      </p:sp>
      <p:pic>
        <p:nvPicPr>
          <p:cNvPr id="11" name="Picture 17"/>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3542625" y="9936163"/>
            <a:ext cx="9020175" cy="70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3695025" y="10088563"/>
            <a:ext cx="9020175" cy="70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7"/>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3847425" y="10240963"/>
            <a:ext cx="9020175" cy="70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457200" y="2510466"/>
            <a:ext cx="7582883" cy="1015663"/>
          </a:xfrm>
          <a:prstGeom prst="rect">
            <a:avLst/>
          </a:prstGeom>
        </p:spPr>
        <p:txBody>
          <a:bodyPr wrap="square">
            <a:spAutoFit/>
          </a:bodyPr>
          <a:lstStyle/>
          <a:p>
            <a:r>
              <a:rPr lang="en-US" sz="2000" dirty="0" smtClean="0">
                <a:latin typeface="Helvetica Neue Light"/>
                <a:cs typeface="Helvetica Neue Light"/>
              </a:rPr>
              <a:t>Yip </a:t>
            </a:r>
            <a:r>
              <a:rPr lang="en-US" sz="2000" dirty="0">
                <a:latin typeface="Helvetica Neue Light"/>
                <a:cs typeface="Helvetica Neue Light"/>
              </a:rPr>
              <a:t>et al</a:t>
            </a:r>
            <a:r>
              <a:rPr lang="en-US" sz="2000" dirty="0" smtClean="0">
                <a:latin typeface="Helvetica Neue Light"/>
                <a:cs typeface="Helvetica Neue Light"/>
              </a:rPr>
              <a:t>. (2012)</a:t>
            </a:r>
            <a:r>
              <a:rPr lang="en-US" sz="2000" dirty="0">
                <a:latin typeface="Helvetica Neue Light"/>
                <a:cs typeface="Helvetica Neue Light"/>
              </a:rPr>
              <a:t>. Kitchen Chemistry: Supporting learners’ decisions in science. In </a:t>
            </a:r>
            <a:r>
              <a:rPr lang="en-US" sz="2000" i="1" dirty="0">
                <a:latin typeface="Helvetica Neue Light"/>
                <a:cs typeface="Helvetica Neue Light"/>
              </a:rPr>
              <a:t>Proceedings of the </a:t>
            </a:r>
            <a:r>
              <a:rPr lang="en-US" sz="2000" i="1" dirty="0" smtClean="0">
                <a:latin typeface="Helvetica Neue Light"/>
                <a:cs typeface="Helvetica Neue Light"/>
              </a:rPr>
              <a:t>International Conference of the Learning Sciences (ICLS 2012)</a:t>
            </a:r>
            <a:r>
              <a:rPr lang="en-US" sz="2000" i="1" dirty="0">
                <a:latin typeface="Helvetica Neue Light"/>
                <a:cs typeface="Helvetica Neue Light"/>
              </a:rPr>
              <a:t>. </a:t>
            </a:r>
          </a:p>
        </p:txBody>
      </p:sp>
      <p:sp>
        <p:nvSpPr>
          <p:cNvPr id="16" name="Rectangle 15"/>
          <p:cNvSpPr/>
          <p:nvPr/>
        </p:nvSpPr>
        <p:spPr>
          <a:xfrm>
            <a:off x="457200" y="701913"/>
            <a:ext cx="7582883" cy="1323439"/>
          </a:xfrm>
          <a:prstGeom prst="rect">
            <a:avLst/>
          </a:prstGeom>
        </p:spPr>
        <p:txBody>
          <a:bodyPr wrap="square">
            <a:spAutoFit/>
          </a:bodyPr>
          <a:lstStyle/>
          <a:p>
            <a:r>
              <a:rPr lang="en-US" sz="4000" dirty="0" smtClean="0">
                <a:latin typeface="Helvetica Neue Light"/>
                <a:cs typeface="Helvetica Neue Light"/>
              </a:rPr>
              <a:t>@</a:t>
            </a:r>
            <a:r>
              <a:rPr lang="en-US" sz="4000" dirty="0" err="1" smtClean="0">
                <a:latin typeface="Helvetica Neue Light"/>
                <a:cs typeface="Helvetica Neue Light"/>
              </a:rPr>
              <a:t>jasoncyip</a:t>
            </a:r>
            <a:r>
              <a:rPr lang="en-US" sz="4000" dirty="0" smtClean="0">
                <a:latin typeface="Helvetica Neue Light"/>
                <a:cs typeface="Helvetica Neue Light"/>
              </a:rPr>
              <a:t> </a:t>
            </a:r>
            <a:br>
              <a:rPr lang="en-US" sz="4000" dirty="0" smtClean="0">
                <a:latin typeface="Helvetica Neue Light"/>
                <a:cs typeface="Helvetica Neue Light"/>
              </a:rPr>
            </a:br>
            <a:r>
              <a:rPr lang="en-US" sz="4000" dirty="0" err="1" smtClean="0">
                <a:latin typeface="Helvetica Neue Light"/>
                <a:cs typeface="Helvetica Neue Light"/>
              </a:rPr>
              <a:t>www.</a:t>
            </a:r>
            <a:r>
              <a:rPr lang="en-US" sz="4000" b="1" dirty="0" err="1" smtClean="0">
                <a:latin typeface="Helvetica Neue"/>
                <a:cs typeface="Helvetica Neue"/>
              </a:rPr>
              <a:t>big</a:t>
            </a:r>
            <a:r>
              <a:rPr lang="en-US" sz="4000" dirty="0" err="1" smtClean="0">
                <a:latin typeface="Helvetica Neue Light"/>
                <a:cs typeface="Helvetica Neue Light"/>
              </a:rPr>
              <a:t>yipper.com</a:t>
            </a:r>
            <a:endParaRPr lang="en-US" sz="4000" i="1" dirty="0">
              <a:latin typeface="Helvetica Neue Light"/>
              <a:cs typeface="Helvetica Neue Light"/>
            </a:endParaRPr>
          </a:p>
        </p:txBody>
      </p:sp>
    </p:spTree>
    <p:extLst>
      <p:ext uri="{BB962C8B-B14F-4D97-AF65-F5344CB8AC3E}">
        <p14:creationId xmlns:p14="http://schemas.microsoft.com/office/powerpoint/2010/main" val="322721732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srcRect/>
          <a:stretch>
            <a:fillRect/>
          </a:stretch>
        </p:blipFill>
        <p:spPr bwMode="auto">
          <a:xfrm>
            <a:off x="2743795" y="174813"/>
            <a:ext cx="3622447" cy="4828987"/>
          </a:xfrm>
          <a:prstGeom prst="rect">
            <a:avLst/>
          </a:prstGeom>
          <a:noFill/>
          <a:ln w="9525">
            <a:noFill/>
            <a:miter lim="800000"/>
            <a:headEnd/>
            <a:tailEnd/>
          </a:ln>
          <a:effectLst/>
        </p:spPr>
      </p:pic>
      <p:sp>
        <p:nvSpPr>
          <p:cNvPr id="6" name="TextBox 5"/>
          <p:cNvSpPr txBox="1"/>
          <p:nvPr/>
        </p:nvSpPr>
        <p:spPr>
          <a:xfrm>
            <a:off x="-17280" y="4879784"/>
            <a:ext cx="9161280" cy="1938992"/>
          </a:xfrm>
          <a:prstGeom prst="rect">
            <a:avLst/>
          </a:prstGeom>
          <a:solidFill>
            <a:schemeClr val="bg1"/>
          </a:solidFill>
        </p:spPr>
        <p:txBody>
          <a:bodyPr wrap="square" lIns="457200" tIns="228600" rIns="457200" bIns="228600" rtlCol="0">
            <a:spAutoFit/>
          </a:bodyPr>
          <a:lstStyle/>
          <a:p>
            <a:r>
              <a:rPr lang="en-US" sz="2400" dirty="0" smtClean="0">
                <a:latin typeface="Helvetica Neue Light"/>
                <a:cs typeface="Helvetica Neue Light"/>
              </a:rPr>
              <a:t>Research question:</a:t>
            </a:r>
          </a:p>
          <a:p>
            <a:endParaRPr lang="en-US" sz="2400" dirty="0" smtClean="0">
              <a:latin typeface="Helvetica Neue Light"/>
              <a:cs typeface="Helvetica Neue Light"/>
            </a:endParaRPr>
          </a:p>
          <a:p>
            <a:r>
              <a:rPr lang="en-US" sz="2400" dirty="0" smtClean="0">
                <a:latin typeface="Helvetica Neue Light"/>
                <a:cs typeface="Helvetica Neue Light"/>
              </a:rPr>
              <a:t>What are the </a:t>
            </a:r>
            <a:r>
              <a:rPr lang="en-US" sz="2400" b="1" dirty="0" smtClean="0">
                <a:solidFill>
                  <a:schemeClr val="accent3">
                    <a:lumMod val="75000"/>
                  </a:schemeClr>
                </a:solidFill>
                <a:latin typeface="Helvetica Neue"/>
                <a:cs typeface="Helvetica Neue"/>
              </a:rPr>
              <a:t>roles</a:t>
            </a:r>
            <a:r>
              <a:rPr lang="en-US" sz="2400" dirty="0" smtClean="0">
                <a:latin typeface="Helvetica Neue Light"/>
                <a:cs typeface="Helvetica Neue Light"/>
              </a:rPr>
              <a:t> and </a:t>
            </a:r>
            <a:r>
              <a:rPr lang="en-US" sz="2400" b="1" dirty="0" smtClean="0">
                <a:solidFill>
                  <a:srgbClr val="FF0000"/>
                </a:solidFill>
                <a:latin typeface="Helvetica Neue"/>
                <a:cs typeface="Helvetica Neue"/>
              </a:rPr>
              <a:t>challenges</a:t>
            </a:r>
            <a:r>
              <a:rPr lang="en-US" sz="2400" dirty="0" smtClean="0">
                <a:latin typeface="Helvetica Neue Light"/>
                <a:cs typeface="Helvetica Neue Light"/>
              </a:rPr>
              <a:t> of learning technologies in supporting learners’ ownership of science learning? </a:t>
            </a:r>
          </a:p>
        </p:txBody>
      </p:sp>
      <p:cxnSp>
        <p:nvCxnSpPr>
          <p:cNvPr id="7" name="Straight Connector 6"/>
          <p:cNvCxnSpPr/>
          <p:nvPr/>
        </p:nvCxnSpPr>
        <p:spPr>
          <a:xfrm>
            <a:off x="478449" y="5679947"/>
            <a:ext cx="8143932" cy="1588"/>
          </a:xfrm>
          <a:prstGeom prst="line">
            <a:avLst/>
          </a:prstGeom>
          <a:ln w="3175" cap="flat" cmpd="sng" algn="ctr">
            <a:solidFill>
              <a:schemeClr val="tx1">
                <a:alpha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Slide Number Placeholder 9"/>
          <p:cNvSpPr>
            <a:spLocks noGrp="1"/>
          </p:cNvSpPr>
          <p:nvPr>
            <p:ph type="sldNum" sz="quarter" idx="12"/>
          </p:nvPr>
        </p:nvSpPr>
        <p:spPr/>
        <p:txBody>
          <a:bodyPr/>
          <a:lstStyle/>
          <a:p>
            <a:fld id="{CA45B3E6-EFC0-CA40-B2B7-A14DA20E8C73}" type="slidenum">
              <a:rPr lang="en-US" smtClean="0"/>
              <a:pPr/>
              <a:t>5</a:t>
            </a:fld>
            <a:endParaRPr lang="en-US"/>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l"/>
            <a:r>
              <a:rPr lang="en-US" sz="3600" dirty="0" smtClean="0">
                <a:latin typeface="Helvetica Neue Light"/>
                <a:cs typeface="Helvetica Neue Light"/>
              </a:rPr>
              <a:t>Methods: Case studies (Yin, 2009)</a:t>
            </a:r>
            <a:endParaRPr lang="en-US" sz="2222" dirty="0">
              <a:latin typeface="Helvetica Neue Light"/>
              <a:cs typeface="Helvetica Neue Light"/>
            </a:endParaRPr>
          </a:p>
        </p:txBody>
      </p:sp>
      <p:sp>
        <p:nvSpPr>
          <p:cNvPr id="3" name="Slide Number Placeholder 2"/>
          <p:cNvSpPr>
            <a:spLocks noGrp="1"/>
          </p:cNvSpPr>
          <p:nvPr>
            <p:ph type="sldNum" sz="quarter" idx="12"/>
          </p:nvPr>
        </p:nvSpPr>
        <p:spPr/>
        <p:txBody>
          <a:bodyPr/>
          <a:lstStyle/>
          <a:p>
            <a:fld id="{CA45B3E6-EFC0-CA40-B2B7-A14DA20E8C73}" type="slidenum">
              <a:rPr lang="en-US" smtClean="0"/>
              <a:pPr/>
              <a:t>6</a:t>
            </a:fld>
            <a:endParaRPr lang="en-US"/>
          </a:p>
        </p:txBody>
      </p:sp>
      <p:cxnSp>
        <p:nvCxnSpPr>
          <p:cNvPr id="6" name="Straight Connector 5"/>
          <p:cNvCxnSpPr/>
          <p:nvPr/>
        </p:nvCxnSpPr>
        <p:spPr>
          <a:xfrm>
            <a:off x="457200" y="1419226"/>
            <a:ext cx="7719646" cy="1588"/>
          </a:xfrm>
          <a:prstGeom prst="line">
            <a:avLst/>
          </a:prstGeom>
          <a:ln w="3175" cap="flat" cmpd="sng" algn="ctr">
            <a:solidFill>
              <a:schemeClr val="tx1">
                <a:alpha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2398039" y="1183177"/>
            <a:ext cx="4463439" cy="4463439"/>
          </a:xfrm>
          <a:prstGeom prst="rect">
            <a:avLst/>
          </a:prstGeom>
        </p:spPr>
      </p:pic>
      <p:sp>
        <p:nvSpPr>
          <p:cNvPr id="2" name="TextBox 1"/>
          <p:cNvSpPr txBox="1"/>
          <p:nvPr/>
        </p:nvSpPr>
        <p:spPr>
          <a:xfrm>
            <a:off x="694267" y="5384968"/>
            <a:ext cx="7686720" cy="830997"/>
          </a:xfrm>
          <a:prstGeom prst="rect">
            <a:avLst/>
          </a:prstGeom>
          <a:noFill/>
        </p:spPr>
        <p:txBody>
          <a:bodyPr wrap="none" rtlCol="0">
            <a:spAutoFit/>
          </a:bodyPr>
          <a:lstStyle/>
          <a:p>
            <a:r>
              <a:rPr lang="en-US" sz="2400" dirty="0" smtClean="0">
                <a:latin typeface="Helvetica Neue Light"/>
                <a:cs typeface="Helvetica Neue Light"/>
              </a:rPr>
              <a:t>A case study of Kitchen Chemistry and four focal leaners </a:t>
            </a:r>
            <a:br>
              <a:rPr lang="en-US" sz="2400" dirty="0" smtClean="0">
                <a:latin typeface="Helvetica Neue Light"/>
                <a:cs typeface="Helvetica Neue Light"/>
              </a:rPr>
            </a:br>
            <a:r>
              <a:rPr lang="en-US" sz="2400" dirty="0" smtClean="0">
                <a:latin typeface="Helvetica Neue Light"/>
                <a:cs typeface="Helvetica Neue Light"/>
              </a:rPr>
              <a:t>and their use of technology</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457200" y="1634783"/>
            <a:ext cx="3412067" cy="4985088"/>
          </a:xfrm>
          <a:prstGeom prst="rect">
            <a:avLst/>
          </a:prstGeom>
        </p:spPr>
      </p:pic>
      <p:sp>
        <p:nvSpPr>
          <p:cNvPr id="4" name="Slide Number Placeholder 3"/>
          <p:cNvSpPr>
            <a:spLocks noGrp="1"/>
          </p:cNvSpPr>
          <p:nvPr>
            <p:ph type="sldNum" sz="quarter" idx="12"/>
          </p:nvPr>
        </p:nvSpPr>
        <p:spPr/>
        <p:txBody>
          <a:bodyPr/>
          <a:lstStyle/>
          <a:p>
            <a:fld id="{CA45B3E6-EFC0-CA40-B2B7-A14DA20E8C73}" type="slidenum">
              <a:rPr lang="en-US" smtClean="0"/>
              <a:pPr/>
              <a:t>7</a:t>
            </a:fld>
            <a:endParaRPr lang="en-US"/>
          </a:p>
        </p:txBody>
      </p:sp>
      <p:sp>
        <p:nvSpPr>
          <p:cNvPr id="5" name="Title 4"/>
          <p:cNvSpPr>
            <a:spLocks noGrp="1"/>
          </p:cNvSpPr>
          <p:nvPr>
            <p:ph type="title"/>
          </p:nvPr>
        </p:nvSpPr>
        <p:spPr>
          <a:xfrm>
            <a:off x="457200" y="274638"/>
            <a:ext cx="8229600" cy="1143000"/>
          </a:xfrm>
        </p:spPr>
        <p:txBody>
          <a:bodyPr>
            <a:normAutofit/>
          </a:bodyPr>
          <a:lstStyle/>
          <a:p>
            <a:pPr algn="l"/>
            <a:r>
              <a:rPr lang="en-US" sz="3600" dirty="0" smtClean="0">
                <a:latin typeface="Helvetica Neue Light"/>
                <a:cs typeface="Helvetica Neue Light"/>
              </a:rPr>
              <a:t>Context of the study: Kitchen Chemistry</a:t>
            </a:r>
            <a:endParaRPr lang="en-US" sz="2222" dirty="0">
              <a:latin typeface="Helvetica Neue Light"/>
              <a:cs typeface="Helvetica Neue Light"/>
            </a:endParaRPr>
          </a:p>
        </p:txBody>
      </p:sp>
      <p:cxnSp>
        <p:nvCxnSpPr>
          <p:cNvPr id="6" name="Straight Connector 5"/>
          <p:cNvCxnSpPr/>
          <p:nvPr/>
        </p:nvCxnSpPr>
        <p:spPr>
          <a:xfrm flipV="1">
            <a:off x="457200" y="1417638"/>
            <a:ext cx="7956062" cy="1588"/>
          </a:xfrm>
          <a:prstGeom prst="line">
            <a:avLst/>
          </a:prstGeom>
          <a:ln w="3175" cap="flat" cmpd="sng" algn="ctr">
            <a:solidFill>
              <a:schemeClr val="tx1">
                <a:alpha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4308231" y="1702573"/>
            <a:ext cx="4105031" cy="3046988"/>
          </a:xfrm>
          <a:prstGeom prst="rect">
            <a:avLst/>
          </a:prstGeom>
          <a:noFill/>
        </p:spPr>
        <p:txBody>
          <a:bodyPr wrap="square" rtlCol="0">
            <a:spAutoFit/>
          </a:bodyPr>
          <a:lstStyle/>
          <a:p>
            <a:r>
              <a:rPr lang="en-US" sz="2400" dirty="0" smtClean="0">
                <a:latin typeface="Helvetica Neue Light"/>
                <a:cs typeface="Helvetica Neue Light"/>
              </a:rPr>
              <a:t>Life-relevant learning:</a:t>
            </a:r>
            <a:br>
              <a:rPr lang="en-US" sz="2400" dirty="0" smtClean="0">
                <a:latin typeface="Helvetica Neue Light"/>
                <a:cs typeface="Helvetica Neue Light"/>
              </a:rPr>
            </a:br>
            <a:r>
              <a:rPr lang="en-US" sz="2400" dirty="0" smtClean="0">
                <a:latin typeface="Helvetica Neue Light"/>
                <a:cs typeface="Helvetica Neue Light"/>
              </a:rPr>
              <a:t>After school</a:t>
            </a:r>
          </a:p>
          <a:p>
            <a:endParaRPr lang="en-US" sz="2400" dirty="0" smtClean="0">
              <a:latin typeface="Helvetica Neue Light"/>
              <a:cs typeface="Helvetica Neue Light"/>
            </a:endParaRPr>
          </a:p>
          <a:p>
            <a:r>
              <a:rPr lang="en-US" sz="2400" dirty="0" smtClean="0">
                <a:latin typeface="Helvetica Neue Light"/>
                <a:cs typeface="Helvetica Neue Light"/>
              </a:rPr>
              <a:t>Location: Small, independent, K-12 Montessori school</a:t>
            </a:r>
            <a:br>
              <a:rPr lang="en-US" sz="2400" dirty="0" smtClean="0">
                <a:latin typeface="Helvetica Neue Light"/>
                <a:cs typeface="Helvetica Neue Light"/>
              </a:rPr>
            </a:br>
            <a:r>
              <a:rPr lang="en-US" sz="2400" dirty="0" smtClean="0">
                <a:latin typeface="Helvetica Neue Light"/>
                <a:cs typeface="Helvetica Neue Light"/>
              </a:rPr>
              <a:t/>
            </a:r>
            <a:br>
              <a:rPr lang="en-US" sz="2400" dirty="0" smtClean="0">
                <a:latin typeface="Helvetica Neue Light"/>
                <a:cs typeface="Helvetica Neue Light"/>
              </a:rPr>
            </a:br>
            <a:r>
              <a:rPr lang="en-US" sz="2400" dirty="0" smtClean="0">
                <a:latin typeface="Helvetica Neue Light"/>
                <a:cs typeface="Helvetica Neue Light"/>
              </a:rPr>
              <a:t>Participants: Six children, ages 9 - 11</a:t>
            </a:r>
          </a:p>
        </p:txBody>
      </p:sp>
      <p:pic>
        <p:nvPicPr>
          <p:cNvPr id="11" name="Picture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08231" y="5157258"/>
            <a:ext cx="1773489" cy="1564217"/>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A45B3E6-EFC0-CA40-B2B7-A14DA20E8C73}" type="slidenum">
              <a:rPr lang="en-US" smtClean="0"/>
              <a:pPr/>
              <a:t>8</a:t>
            </a:fld>
            <a:endParaRPr lang="en-US"/>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rightnessContrast bright="-28000" contrast="-35000"/>
                    </a14:imgEffect>
                  </a14:imgLayer>
                </a14:imgProps>
              </a:ext>
            </a:extLst>
          </a:blip>
          <a:stretch>
            <a:fillRect/>
          </a:stretch>
        </p:blipFill>
        <p:spPr>
          <a:xfrm>
            <a:off x="0" y="-136525"/>
            <a:ext cx="9144000" cy="7221910"/>
          </a:xfrm>
          <a:prstGeom prst="rect">
            <a:avLst/>
          </a:prstGeom>
        </p:spPr>
      </p:pic>
      <p:sp>
        <p:nvSpPr>
          <p:cNvPr id="8" name="Rectangle 7"/>
          <p:cNvSpPr/>
          <p:nvPr/>
        </p:nvSpPr>
        <p:spPr>
          <a:xfrm>
            <a:off x="634546" y="3078682"/>
            <a:ext cx="8052254" cy="646331"/>
          </a:xfrm>
          <a:prstGeom prst="rect">
            <a:avLst/>
          </a:prstGeom>
        </p:spPr>
        <p:txBody>
          <a:bodyPr wrap="none">
            <a:spAutoFit/>
          </a:bodyPr>
          <a:lstStyle/>
          <a:p>
            <a:r>
              <a:rPr lang="en-US" sz="3600" dirty="0" smtClean="0">
                <a:solidFill>
                  <a:schemeClr val="bg1"/>
                </a:solidFill>
                <a:latin typeface="Helvetica Neue Light"/>
                <a:cs typeface="Helvetica Neue Light"/>
              </a:rPr>
              <a:t>Three learning technologies using iPads</a:t>
            </a:r>
            <a:endParaRPr lang="en-US" sz="3600" dirty="0">
              <a:solidFill>
                <a:schemeClr val="bg1"/>
              </a:solidFill>
              <a:latin typeface="Helvetica Neue Light"/>
              <a:cs typeface="Helvetica Neue Light"/>
            </a:endParaRPr>
          </a:p>
        </p:txBody>
      </p:sp>
    </p:spTree>
    <p:extLst>
      <p:ext uri="{BB962C8B-B14F-4D97-AF65-F5344CB8AC3E}">
        <p14:creationId xmlns:p14="http://schemas.microsoft.com/office/powerpoint/2010/main" val="124169416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837444" y="253338"/>
            <a:ext cx="3388646" cy="6473300"/>
          </a:xfrm>
          <a:prstGeom prst="rect">
            <a:avLst/>
          </a:prstGeom>
        </p:spPr>
      </p:pic>
      <p:sp>
        <p:nvSpPr>
          <p:cNvPr id="6" name="Rectangle 5"/>
          <p:cNvSpPr/>
          <p:nvPr/>
        </p:nvSpPr>
        <p:spPr>
          <a:xfrm>
            <a:off x="129087" y="6136699"/>
            <a:ext cx="1575384" cy="584776"/>
          </a:xfrm>
          <a:prstGeom prst="rect">
            <a:avLst/>
          </a:prstGeom>
          <a:solidFill>
            <a:schemeClr val="tx1"/>
          </a:solidFill>
        </p:spPr>
        <p:txBody>
          <a:bodyPr wrap="none">
            <a:spAutoFit/>
          </a:bodyPr>
          <a:lstStyle/>
          <a:p>
            <a:r>
              <a:rPr lang="en-US" sz="3200" dirty="0" smtClean="0">
                <a:solidFill>
                  <a:schemeClr val="bg1"/>
                </a:solidFill>
                <a:latin typeface="Helvetica Neue Light"/>
                <a:cs typeface="Helvetica Neue Light"/>
              </a:rPr>
              <a:t>StoryKit</a:t>
            </a:r>
            <a:endParaRPr lang="en-US" sz="3200" dirty="0">
              <a:solidFill>
                <a:schemeClr val="bg1"/>
              </a:solidFill>
              <a:latin typeface="Helvetica Neue Light"/>
              <a:cs typeface="Helvetica Neue Light"/>
            </a:endParaRPr>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55743" y="6136699"/>
            <a:ext cx="690508" cy="609028"/>
          </a:xfrm>
          <a:prstGeom prst="rect">
            <a:avLst/>
          </a:prstGeom>
        </p:spPr>
      </p:pic>
    </p:spTree>
    <p:extLst>
      <p:ext uri="{BB962C8B-B14F-4D97-AF65-F5344CB8AC3E}">
        <p14:creationId xmlns:p14="http://schemas.microsoft.com/office/powerpoint/2010/main" val="2349511091"/>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0" presetClass="path" presetSubtype="0" accel="50000" decel="50000" fill="hold" grpId="1" nodeType="withEffect">
                                  <p:stCondLst>
                                    <p:cond delay="0"/>
                                  </p:stCondLst>
                                  <p:childTnLst>
                                    <p:animMotion origin="layout" path="M -0.29464 -2.74746E-6 L 1.03418E-6 -2.74746E-6 " pathEditMode="relative" rAng="0" ptsTypes="AA">
                                      <p:cBhvr>
                                        <p:cTn id="9" dur="2000" fill="hold"/>
                                        <p:tgtEl>
                                          <p:spTgt spid="6"/>
                                        </p:tgtEl>
                                        <p:attrNameLst>
                                          <p:attrName>ppt_x</p:attrName>
                                          <p:attrName>ppt_y</p:attrName>
                                        </p:attrNameLst>
                                      </p:cBhvr>
                                      <p:rCtr x="14732" y="0"/>
                                    </p:animMotion>
                                  </p:childTnLst>
                                </p:cTn>
                              </p:par>
                            </p:childTnLst>
                          </p:cTn>
                        </p:par>
                        <p:par>
                          <p:cTn id="10" fill="hold">
                            <p:stCondLst>
                              <p:cond delay="20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4739</TotalTime>
  <Words>2346</Words>
  <Application>Microsoft Macintosh PowerPoint</Application>
  <PresentationFormat>On-screen Show (4:3)</PresentationFormat>
  <Paragraphs>262</Paragraphs>
  <Slides>41</Slides>
  <Notes>35</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Office Theme</vt:lpstr>
      <vt:lpstr>Technology in Supporting Ownership of Science Learning</vt:lpstr>
      <vt:lpstr>PowerPoint Presentation</vt:lpstr>
      <vt:lpstr>PowerPoint Presentation</vt:lpstr>
      <vt:lpstr>Science learning is HARD</vt:lpstr>
      <vt:lpstr>PowerPoint Presentation</vt:lpstr>
      <vt:lpstr>Methods: Case studies (Yin, 2009)</vt:lpstr>
      <vt:lpstr>Context of the study: Kitchen Chemistry</vt:lpstr>
      <vt:lpstr>PowerPoint Presentation</vt:lpstr>
      <vt:lpstr>PowerPoint Presentation</vt:lpstr>
      <vt:lpstr>PowerPoint Presentation</vt:lpstr>
      <vt:lpstr>PowerPoint Presentation</vt:lpstr>
      <vt:lpstr>Four focal learners</vt:lpstr>
      <vt:lpstr>Findings</vt:lpstr>
      <vt:lpstr>PowerPoint Presentation</vt:lpstr>
      <vt:lpstr>PowerPoint Presentation</vt:lpstr>
      <vt:lpstr>PowerPoint Presentation</vt:lpstr>
      <vt:lpstr>PowerPoint Presentation</vt:lpstr>
      <vt:lpstr>PowerPoint Presentation</vt:lpstr>
      <vt:lpstr>PowerPoint Presentation</vt:lpstr>
      <vt:lpstr>  Technology for Promoting Scientific Practice and     Personal Meaning in Life-Relevant Learning   Clegg et al. 2012</vt:lpstr>
      <vt:lpstr>  Technology that scaffolds science inquiry      and personal expression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Take aways for technology and ownership</vt:lpstr>
      <vt:lpstr>PowerPoint Presentation</vt:lpstr>
      <vt:lpstr>PowerPoint Presentation</vt:lpstr>
      <vt:lpstr>PowerPoint Presentation</vt:lpstr>
      <vt:lpstr>Acknowledgements</vt:lpstr>
      <vt:lpstr>PowerPoint Presentation</vt:lpstr>
    </vt:vector>
  </TitlesOfParts>
  <Company>University of Maryland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Conceptual Model of Science Ownership in Design Activities</dc:title>
  <dc:creator>Jason Yip</dc:creator>
  <cp:lastModifiedBy>HCIL</cp:lastModifiedBy>
  <cp:revision>208</cp:revision>
  <cp:lastPrinted>2012-02-07T18:09:59Z</cp:lastPrinted>
  <dcterms:created xsi:type="dcterms:W3CDTF">2012-02-09T16:06:39Z</dcterms:created>
  <dcterms:modified xsi:type="dcterms:W3CDTF">2013-05-23T16:37:43Z</dcterms:modified>
</cp:coreProperties>
</file>