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8" r:id="rId3"/>
    <p:sldId id="257" r:id="rId4"/>
    <p:sldId id="259" r:id="rId5"/>
    <p:sldId id="260" r:id="rId6"/>
    <p:sldId id="261" r:id="rId7"/>
    <p:sldId id="264" r:id="rId8"/>
    <p:sldId id="267" r:id="rId9"/>
    <p:sldId id="265" r:id="rId10"/>
    <p:sldId id="268" r:id="rId11"/>
    <p:sldId id="269" r:id="rId12"/>
    <p:sldId id="272" r:id="rId13"/>
    <p:sldId id="273" r:id="rId14"/>
    <p:sldId id="285" r:id="rId15"/>
    <p:sldId id="291" r:id="rId16"/>
    <p:sldId id="293" r:id="rId17"/>
    <p:sldId id="337" r:id="rId18"/>
    <p:sldId id="339" r:id="rId19"/>
    <p:sldId id="340" r:id="rId20"/>
    <p:sldId id="338" r:id="rId21"/>
    <p:sldId id="327" r:id="rId22"/>
    <p:sldId id="328" r:id="rId23"/>
    <p:sldId id="343" r:id="rId24"/>
    <p:sldId id="344" r:id="rId25"/>
    <p:sldId id="345" r:id="rId26"/>
    <p:sldId id="323" r:id="rId27"/>
    <p:sldId id="324" r:id="rId28"/>
    <p:sldId id="330" r:id="rId29"/>
    <p:sldId id="331" r:id="rId30"/>
    <p:sldId id="332" r:id="rId31"/>
    <p:sldId id="334" r:id="rId32"/>
    <p:sldId id="274" r:id="rId33"/>
    <p:sldId id="292" r:id="rId34"/>
    <p:sldId id="271" r:id="rId35"/>
    <p:sldId id="284" r:id="rId36"/>
    <p:sldId id="262" r:id="rId37"/>
    <p:sldId id="283" r:id="rId38"/>
    <p:sldId id="288" r:id="rId39"/>
    <p:sldId id="275" r:id="rId40"/>
    <p:sldId id="294" r:id="rId41"/>
    <p:sldId id="295" r:id="rId42"/>
    <p:sldId id="296" r:id="rId43"/>
    <p:sldId id="289" r:id="rId44"/>
    <p:sldId id="298" r:id="rId45"/>
    <p:sldId id="299" r:id="rId46"/>
    <p:sldId id="300" r:id="rId47"/>
    <p:sldId id="301" r:id="rId48"/>
    <p:sldId id="290" r:id="rId49"/>
    <p:sldId id="303" r:id="rId50"/>
    <p:sldId id="304" r:id="rId51"/>
    <p:sldId id="305" r:id="rId52"/>
    <p:sldId id="306" r:id="rId53"/>
    <p:sldId id="279" r:id="rId54"/>
    <p:sldId id="308" r:id="rId55"/>
    <p:sldId id="313" r:id="rId56"/>
    <p:sldId id="335" r:id="rId57"/>
    <p:sldId id="336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FB68B78-E0D4-844D-85F7-4ABAF4BDB77A}">
          <p14:sldIdLst>
            <p14:sldId id="256"/>
            <p14:sldId id="258"/>
            <p14:sldId id="257"/>
            <p14:sldId id="259"/>
            <p14:sldId id="260"/>
            <p14:sldId id="261"/>
            <p14:sldId id="264"/>
            <p14:sldId id="267"/>
            <p14:sldId id="265"/>
            <p14:sldId id="268"/>
            <p14:sldId id="269"/>
            <p14:sldId id="272"/>
            <p14:sldId id="273"/>
            <p14:sldId id="285"/>
            <p14:sldId id="291"/>
            <p14:sldId id="293"/>
            <p14:sldId id="337"/>
            <p14:sldId id="339"/>
            <p14:sldId id="340"/>
            <p14:sldId id="338"/>
            <p14:sldId id="327"/>
            <p14:sldId id="328"/>
            <p14:sldId id="343"/>
            <p14:sldId id="344"/>
            <p14:sldId id="345"/>
            <p14:sldId id="323"/>
            <p14:sldId id="324"/>
            <p14:sldId id="330"/>
            <p14:sldId id="331"/>
            <p14:sldId id="332"/>
            <p14:sldId id="334"/>
          </p14:sldIdLst>
        </p14:section>
        <p14:section name="Extra" id="{5339BAC7-24F6-B749-ACDA-1A7401049194}">
          <p14:sldIdLst>
            <p14:sldId id="274"/>
            <p14:sldId id="292"/>
            <p14:sldId id="271"/>
            <p14:sldId id="284"/>
            <p14:sldId id="262"/>
            <p14:sldId id="283"/>
            <p14:sldId id="288"/>
            <p14:sldId id="275"/>
            <p14:sldId id="294"/>
            <p14:sldId id="295"/>
            <p14:sldId id="296"/>
            <p14:sldId id="289"/>
            <p14:sldId id="298"/>
            <p14:sldId id="299"/>
            <p14:sldId id="300"/>
            <p14:sldId id="301"/>
            <p14:sldId id="290"/>
            <p14:sldId id="303"/>
            <p14:sldId id="304"/>
            <p14:sldId id="305"/>
            <p14:sldId id="306"/>
            <p14:sldId id="279"/>
            <p14:sldId id="308"/>
            <p14:sldId id="313"/>
            <p14:sldId id="335"/>
            <p14:sldId id="33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0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notesMaster" Target="notesMasters/notes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97994-E292-3F44-A418-D93C7B5DBBF6}" type="datetimeFigureOut">
              <a:rPr lang="en-US" smtClean="0"/>
              <a:t>5/22/13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9CF7C-94C3-D442-BC2A-EB7886593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6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9CF7C-94C3-D442-BC2A-EB788659327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87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Kitchen Chemistry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9CF7C-94C3-D442-BC2A-EB788659327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32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Perspectives of both context experts (end users) and designers are beneficial for technology design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9CF7C-94C3-D442-BC2A-EB788659327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95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KT: paint colors</a:t>
            </a:r>
          </a:p>
          <a:p>
            <a:r>
              <a:rPr lang="en-US" dirty="0" smtClean="0"/>
              <a:t>KC: Moving drawings creating pages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9CF7C-94C3-D442-BC2A-EB788659327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0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Buttons: KC focused on pragmatics (e.g., calling a food expert, launching games)</a:t>
            </a:r>
          </a:p>
          <a:p>
            <a:r>
              <a:rPr lang="en-US" dirty="0" smtClean="0"/>
              <a:t>KT: more unorthodox (e.g., pet button, randomness)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9CF7C-94C3-D442-BC2A-EB788659327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625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9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9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87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53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1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1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66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71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65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77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3AF5D-DBDB-B746-B502-8A4CA22F7A98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C5CAD-0120-8745-887B-9D6ADBB92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843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928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3" descr="photo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60008" y="863910"/>
            <a:ext cx="6911283" cy="518346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5365" y="3903585"/>
            <a:ext cx="9159365" cy="3135826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Brownies or Bags-of-Stuff</a:t>
            </a:r>
            <a:br>
              <a:rPr lang="en-US" sz="11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5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  <a:t/>
            </a:r>
            <a:br>
              <a:rPr lang="en-US" sz="5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</a:br>
            <a:r>
              <a:rPr lang="en-US" sz="5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  <a:t>Domain Expertise in Cooperative Inquiry with Children</a:t>
            </a:r>
            <a:br>
              <a:rPr lang="en-US" sz="5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</a:br>
            <a:endParaRPr lang="en-US" sz="5400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Roboto Medium"/>
              <a:cs typeface="Roboto Medium"/>
            </a:endParaRPr>
          </a:p>
          <a:p>
            <a: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Jason Yip, Tamara Clegg, Elizabeth </a:t>
            </a:r>
            <a:r>
              <a:rPr lang="en-US" sz="51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Bonsignore</a:t>
            </a:r>
            <a: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, </a:t>
            </a:r>
            <a:b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</a:br>
            <a: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Helene </a:t>
            </a:r>
            <a:r>
              <a:rPr lang="en-US" sz="51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Gelderblom</a:t>
            </a:r>
            <a: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, Emily Rhodes, &amp; Allison </a:t>
            </a:r>
            <a:r>
              <a:rPr lang="en-US" sz="51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Druin</a:t>
            </a:r>
            <a:r>
              <a:rPr lang="en-US" sz="5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Light"/>
                <a:cs typeface="Roboto Light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2565827" y="57403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9174" y="5085931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610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434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approach: Both design / subject expertise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45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photo 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704724" y="857250"/>
            <a:ext cx="6858000" cy="51435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5743437"/>
            <a:ext cx="2954421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15789" y="5743437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</p:spTree>
    <p:extLst>
      <p:ext uri="{BB962C8B-B14F-4D97-AF65-F5344CB8AC3E}">
        <p14:creationId xmlns:p14="http://schemas.microsoft.com/office/powerpoint/2010/main" val="3959556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4421" y="2492470"/>
            <a:ext cx="82215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Roboto Light"/>
                <a:cs typeface="Roboto Light"/>
              </a:rPr>
              <a:t>W</a:t>
            </a:r>
            <a:r>
              <a:rPr lang="en-US" sz="3200" dirty="0" smtClean="0">
                <a:latin typeface="Roboto Light"/>
                <a:cs typeface="Roboto Light"/>
              </a:rPr>
              <a:t>e </a:t>
            </a:r>
            <a:r>
              <a:rPr lang="en-US" sz="3200" dirty="0">
                <a:latin typeface="Roboto Light"/>
                <a:cs typeface="Roboto Light"/>
              </a:rPr>
              <a:t>do not yet know the degree of </a:t>
            </a:r>
            <a:r>
              <a:rPr lang="en-US" sz="4400" dirty="0" smtClean="0">
                <a:latin typeface="Roboto Medium"/>
                <a:cs typeface="Roboto Medium"/>
              </a:rPr>
              <a:t>difference</a:t>
            </a:r>
            <a:r>
              <a:rPr lang="en-US" sz="3200" dirty="0" smtClean="0">
                <a:latin typeface="Roboto Light"/>
                <a:cs typeface="Roboto Light"/>
              </a:rPr>
              <a:t> between children </a:t>
            </a:r>
            <a:r>
              <a:rPr lang="en-US" sz="4400" dirty="0" smtClean="0">
                <a:solidFill>
                  <a:schemeClr val="accent6"/>
                </a:solidFill>
                <a:latin typeface="Roboto Medium"/>
                <a:cs typeface="Roboto Medium"/>
              </a:rPr>
              <a:t>design experts</a:t>
            </a:r>
            <a:r>
              <a:rPr lang="en-US" sz="3200" dirty="0" smtClean="0">
                <a:latin typeface="Roboto Light"/>
                <a:cs typeface="Roboto Light"/>
              </a:rPr>
              <a:t> and </a:t>
            </a:r>
            <a:r>
              <a:rPr lang="en-US" sz="4400" dirty="0" smtClean="0">
                <a:solidFill>
                  <a:schemeClr val="accent1"/>
                </a:solidFill>
                <a:latin typeface="Roboto Medium"/>
                <a:cs typeface="Roboto Medium"/>
              </a:rPr>
              <a:t>subject experts</a:t>
            </a:r>
            <a:r>
              <a:rPr lang="en-US" sz="3200" dirty="0" smtClean="0">
                <a:latin typeface="Roboto Light"/>
                <a:cs typeface="Roboto Light"/>
              </a:rPr>
              <a:t>. </a:t>
            </a:r>
            <a:endParaRPr lang="en-US" sz="3200" dirty="0"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0320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idstea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221" y="1501273"/>
            <a:ext cx="3826042" cy="3826042"/>
          </a:xfrm>
          <a:prstGeom prst="rect">
            <a:avLst/>
          </a:prstGeom>
        </p:spPr>
      </p:pic>
      <p:pic>
        <p:nvPicPr>
          <p:cNvPr id="6" name="Picture 5" descr="k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105" y="1501273"/>
            <a:ext cx="3839411" cy="383941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15365" y="5511192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Comparative Case Study Method</a:t>
            </a:r>
            <a:endParaRPr lang="en-US" sz="36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85266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760640"/>
            <a:ext cx="8229600" cy="37872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7300" dirty="0" smtClean="0">
                <a:latin typeface="Roboto Medium"/>
                <a:cs typeface="Roboto Medium"/>
              </a:rPr>
              <a:t>Three design sessions per case</a:t>
            </a:r>
            <a:endParaRPr lang="en-US" sz="73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5800" dirty="0" smtClean="0">
                <a:solidFill>
                  <a:srgbClr val="800000"/>
                </a:solidFill>
                <a:latin typeface="Roboto Light"/>
                <a:cs typeface="Roboto Light"/>
              </a:rPr>
              <a:t>Bags-of-Stuff</a:t>
            </a:r>
          </a:p>
          <a:p>
            <a:pPr marL="0" indent="0">
              <a:buNone/>
            </a:pPr>
            <a:endParaRPr lang="en-US" sz="5800" dirty="0" smtClean="0">
              <a:solidFill>
                <a:schemeClr val="accent4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5800" dirty="0" err="1" smtClean="0">
                <a:solidFill>
                  <a:schemeClr val="accent4"/>
                </a:solidFill>
                <a:latin typeface="Roboto Light"/>
                <a:cs typeface="Roboto Light"/>
              </a:rPr>
              <a:t>Stickies</a:t>
            </a:r>
            <a:endParaRPr lang="en-US" sz="5800" dirty="0" smtClean="0">
              <a:solidFill>
                <a:schemeClr val="accent4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5800" dirty="0" smtClean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5800" dirty="0" smtClean="0">
                <a:solidFill>
                  <a:schemeClr val="accent6"/>
                </a:solidFill>
                <a:latin typeface="Roboto Light"/>
                <a:cs typeface="Roboto Light"/>
              </a:rPr>
              <a:t>Layered Elaboration</a:t>
            </a:r>
            <a:endParaRPr lang="en-US" sz="5800" dirty="0" smtClean="0">
              <a:solidFill>
                <a:schemeClr val="accent6"/>
              </a:solidFill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57870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93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615909" y="880643"/>
            <a:ext cx="7045158" cy="528386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5743437"/>
            <a:ext cx="2954421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6108" y="1744643"/>
            <a:ext cx="40105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79646"/>
                </a:solidFill>
                <a:latin typeface="Roboto Medium"/>
                <a:cs typeface="Roboto Medium"/>
              </a:rPr>
              <a:t>Afterschool program</a:t>
            </a:r>
          </a:p>
          <a:p>
            <a:endParaRPr lang="en-US" sz="2400" dirty="0" smtClean="0">
              <a:latin typeface="Roboto Light"/>
              <a:cs typeface="Roboto Light"/>
            </a:endParaRPr>
          </a:p>
          <a:p>
            <a:r>
              <a:rPr lang="en-US" sz="2400" dirty="0" smtClean="0">
                <a:solidFill>
                  <a:schemeClr val="accent3"/>
                </a:solidFill>
                <a:latin typeface="Roboto Medium"/>
                <a:cs typeface="Roboto Medium"/>
              </a:rPr>
              <a:t>Two-week all-day summer camp</a:t>
            </a:r>
          </a:p>
          <a:p>
            <a:endParaRPr lang="en-US" sz="2400" dirty="0">
              <a:latin typeface="Roboto Light"/>
              <a:cs typeface="Roboto Light"/>
            </a:endParaRPr>
          </a:p>
          <a:p>
            <a:r>
              <a:rPr lang="en-US" sz="2400" dirty="0" smtClean="0">
                <a:solidFill>
                  <a:schemeClr val="accent4"/>
                </a:solidFill>
                <a:latin typeface="Roboto Medium"/>
                <a:cs typeface="Roboto Medium"/>
              </a:rPr>
              <a:t>Twice a week</a:t>
            </a:r>
            <a:endParaRPr lang="en-US" sz="2400" dirty="0" smtClean="0">
              <a:latin typeface="Roboto Light"/>
              <a:cs typeface="Roboto Light"/>
            </a:endParaRPr>
          </a:p>
          <a:p>
            <a:endParaRPr lang="en-US" sz="2400" dirty="0">
              <a:latin typeface="Roboto Light"/>
              <a:cs typeface="Roboto Light"/>
            </a:endParaRPr>
          </a:p>
          <a:p>
            <a:r>
              <a:rPr lang="en-US" sz="2400" dirty="0">
                <a:latin typeface="Roboto Light"/>
                <a:cs typeface="Roboto Light"/>
              </a:rPr>
              <a:t>C</a:t>
            </a:r>
            <a:r>
              <a:rPr lang="en-US" sz="2400" dirty="0" smtClean="0">
                <a:latin typeface="Roboto Light"/>
                <a:cs typeface="Roboto Light"/>
              </a:rPr>
              <a:t>hildren </a:t>
            </a:r>
            <a:r>
              <a:rPr lang="en-US" sz="2400" dirty="0" smtClean="0">
                <a:solidFill>
                  <a:schemeClr val="accent5"/>
                </a:solidFill>
                <a:latin typeface="Roboto Medium"/>
                <a:cs typeface="Roboto Medium"/>
              </a:rPr>
              <a:t>(7-11 years old)</a:t>
            </a:r>
            <a:r>
              <a:rPr lang="en-US" sz="2400" dirty="0" smtClean="0">
                <a:solidFill>
                  <a:schemeClr val="accent5"/>
                </a:solidFill>
                <a:latin typeface="Roboto Light"/>
                <a:cs typeface="Roboto Light"/>
              </a:rPr>
              <a:t> </a:t>
            </a:r>
            <a:r>
              <a:rPr lang="en-US" sz="2400" dirty="0" smtClean="0">
                <a:latin typeface="Roboto Light"/>
                <a:cs typeface="Roboto Light"/>
              </a:rPr>
              <a:t>and adult design researchers</a:t>
            </a:r>
          </a:p>
        </p:txBody>
      </p:sp>
    </p:spTree>
    <p:extLst>
      <p:ext uri="{BB962C8B-B14F-4D97-AF65-F5344CB8AC3E}">
        <p14:creationId xmlns:p14="http://schemas.microsoft.com/office/powerpoint/2010/main" val="3697052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78880" y="860592"/>
            <a:ext cx="6884735" cy="51635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66108" y="2475707"/>
            <a:ext cx="40105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6"/>
                </a:solidFill>
                <a:latin typeface="Roboto Medium"/>
                <a:cs typeface="Roboto Medium"/>
              </a:rPr>
              <a:t>Afterschool program</a:t>
            </a:r>
            <a:endParaRPr lang="en-US" sz="2400" dirty="0" smtClean="0">
              <a:latin typeface="Roboto Light"/>
              <a:cs typeface="Roboto Light"/>
            </a:endParaRPr>
          </a:p>
          <a:p>
            <a:endParaRPr lang="en-US" sz="2400" dirty="0">
              <a:solidFill>
                <a:schemeClr val="accent3"/>
              </a:solidFill>
              <a:latin typeface="Roboto Light"/>
              <a:cs typeface="Roboto Light"/>
            </a:endParaRPr>
          </a:p>
          <a:p>
            <a:r>
              <a:rPr lang="en-US" sz="2400" dirty="0" smtClean="0">
                <a:solidFill>
                  <a:schemeClr val="accent3"/>
                </a:solidFill>
                <a:latin typeface="Roboto Medium"/>
                <a:cs typeface="Roboto Medium"/>
              </a:rPr>
              <a:t>One-week all-day</a:t>
            </a:r>
            <a:endParaRPr lang="en-US" sz="2400" dirty="0">
              <a:latin typeface="Roboto Light"/>
              <a:cs typeface="Roboto Light"/>
            </a:endParaRPr>
          </a:p>
          <a:p>
            <a:endParaRPr lang="en-US" sz="2400" dirty="0">
              <a:latin typeface="Roboto Light"/>
              <a:cs typeface="Roboto Light"/>
            </a:endParaRPr>
          </a:p>
          <a:p>
            <a:r>
              <a:rPr lang="en-US" sz="2400" dirty="0">
                <a:latin typeface="Roboto Light"/>
                <a:cs typeface="Roboto Light"/>
              </a:rPr>
              <a:t>C</a:t>
            </a:r>
            <a:r>
              <a:rPr lang="en-US" sz="2400" dirty="0" smtClean="0">
                <a:latin typeface="Roboto Light"/>
                <a:cs typeface="Roboto Light"/>
              </a:rPr>
              <a:t>hildren </a:t>
            </a:r>
            <a:r>
              <a:rPr lang="en-US" sz="2400" dirty="0" smtClean="0">
                <a:solidFill>
                  <a:schemeClr val="accent4"/>
                </a:solidFill>
                <a:latin typeface="Roboto Medium"/>
                <a:cs typeface="Roboto Medium"/>
              </a:rPr>
              <a:t>(8-13 years old) </a:t>
            </a:r>
            <a:r>
              <a:rPr lang="en-US" sz="2400" dirty="0" smtClean="0">
                <a:latin typeface="Roboto Light"/>
                <a:cs typeface="Roboto Light"/>
              </a:rPr>
              <a:t>and facilitators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765190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</p:spTree>
    <p:extLst>
      <p:ext uri="{BB962C8B-B14F-4D97-AF65-F5344CB8AC3E}">
        <p14:creationId xmlns:p14="http://schemas.microsoft.com/office/powerpoint/2010/main" val="1800470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406309"/>
            <a:ext cx="8229600" cy="2272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600" dirty="0" smtClean="0">
                <a:latin typeface="Roboto Medium"/>
                <a:cs typeface="Roboto Medium"/>
              </a:rPr>
              <a:t>Findings</a:t>
            </a:r>
            <a:endParaRPr lang="en-US" sz="46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800000"/>
                </a:solidFill>
                <a:latin typeface="Roboto Light"/>
                <a:cs typeface="Roboto Light"/>
              </a:rPr>
              <a:t>Results		</a:t>
            </a:r>
            <a:r>
              <a:rPr lang="en-US" sz="3600" dirty="0" smtClean="0">
                <a:solidFill>
                  <a:schemeClr val="accent4"/>
                </a:solidFill>
                <a:latin typeface="Roboto Light"/>
                <a:cs typeface="Roboto Light"/>
              </a:rPr>
              <a:t>Implications</a:t>
            </a:r>
            <a:r>
              <a:rPr lang="en-US" sz="3600" dirty="0">
                <a:solidFill>
                  <a:srgbClr val="800000"/>
                </a:solidFill>
                <a:latin typeface="Roboto Light"/>
                <a:cs typeface="Roboto Light"/>
              </a:rPr>
              <a:t>	</a:t>
            </a:r>
            <a:r>
              <a:rPr lang="en-US" sz="3600" dirty="0" smtClean="0">
                <a:solidFill>
                  <a:srgbClr val="800000"/>
                </a:solidFill>
                <a:latin typeface="Roboto Light"/>
                <a:cs typeface="Roboto Light"/>
              </a:rPr>
              <a:t>	</a:t>
            </a:r>
            <a:r>
              <a:rPr lang="en-US" sz="3600" dirty="0" smtClean="0">
                <a:solidFill>
                  <a:schemeClr val="accent6"/>
                </a:solidFill>
                <a:latin typeface="Roboto Light"/>
                <a:cs typeface="Roboto Light"/>
              </a:rPr>
              <a:t>Take </a:t>
            </a:r>
            <a:r>
              <a:rPr lang="en-US" sz="3600" dirty="0" err="1" smtClean="0">
                <a:solidFill>
                  <a:schemeClr val="accent6"/>
                </a:solidFill>
                <a:latin typeface="Roboto Light"/>
                <a:cs typeface="Roboto Light"/>
              </a:rPr>
              <a:t>aways</a:t>
            </a:r>
            <a:endParaRPr lang="en-US" sz="3600" dirty="0" smtClean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6700" dirty="0" smtClean="0"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06821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4421" y="2009269"/>
            <a:ext cx="822157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Roboto Medium"/>
                <a:cs typeface="Roboto Medium"/>
              </a:rPr>
              <a:t>Similar</a:t>
            </a:r>
            <a:r>
              <a:rPr lang="en-US" sz="3200" dirty="0" smtClean="0">
                <a:latin typeface="Roboto Light"/>
                <a:cs typeface="Roboto Light"/>
              </a:rPr>
              <a:t> design themes with specific </a:t>
            </a:r>
            <a:r>
              <a:rPr lang="en-US" sz="4400" dirty="0" smtClean="0">
                <a:solidFill>
                  <a:srgbClr val="FF0000"/>
                </a:solidFill>
                <a:latin typeface="Roboto Medium"/>
                <a:cs typeface="Roboto Medium"/>
              </a:rPr>
              <a:t>differences</a:t>
            </a:r>
            <a:r>
              <a:rPr lang="en-US" sz="3200" dirty="0" smtClean="0">
                <a:latin typeface="Roboto Light"/>
                <a:cs typeface="Roboto Light"/>
              </a:rPr>
              <a:t>. </a:t>
            </a:r>
            <a:endParaRPr lang="en-US" sz="3200" dirty="0">
              <a:latin typeface="Roboto Light"/>
              <a:cs typeface="Roboto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3884" y="3594461"/>
            <a:ext cx="1628700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Mobility 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85698" y="3594461"/>
            <a:ext cx="3008640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Personalization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60816" y="3588629"/>
            <a:ext cx="1600543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Games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19015" y="4331637"/>
            <a:ext cx="1835226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Tagging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5404" y="4331637"/>
            <a:ext cx="1352056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Social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1012" y="4331637"/>
            <a:ext cx="1959469" cy="58477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Narrative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44216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709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5191780"/>
            <a:ext cx="9144000" cy="114300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Bags-of-Stuff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174" y="6279726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Similar feedback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59174" y="6279726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473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ickies-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5665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5191780"/>
            <a:ext cx="9144000" cy="114300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Stickies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KC Less prone to give negative feedback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59174" y="6279726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923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KSI_Messy_fingers"/>
          <p:cNvPicPr>
            <a:picLocks noChangeAspect="1" noChangeArrowheads="1"/>
          </p:cNvPicPr>
          <p:nvPr/>
        </p:nvPicPr>
        <p:blipFill>
          <a:blip r:embed="rId2">
            <a:alphaModFix/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5365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Science inquiry as fun and engaging</a:t>
            </a:r>
          </a:p>
        </p:txBody>
      </p:sp>
    </p:spTree>
    <p:extLst>
      <p:ext uri="{BB962C8B-B14F-4D97-AF65-F5344CB8AC3E}">
        <p14:creationId xmlns:p14="http://schemas.microsoft.com/office/powerpoint/2010/main" val="251400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166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0992" cy="685800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5054595"/>
            <a:ext cx="9144000" cy="114300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Layered Elaboration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KC generated less design ideas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59174" y="6279726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286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60008" y="863910"/>
            <a:ext cx="6911283" cy="518346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5765190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98344" y="3052552"/>
            <a:ext cx="3769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Focus on the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practical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and </a:t>
            </a:r>
            <a:r>
              <a:rPr lang="en-US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pragmatic</a:t>
            </a:r>
            <a:endParaRPr lang="en-US" sz="24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547921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485" y="0"/>
            <a:ext cx="106928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-20485" y="-53284"/>
            <a:ext cx="5592410" cy="6911284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4851" y="3011579"/>
            <a:ext cx="4536149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66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Open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and 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unconstrained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ideas</a:t>
            </a:r>
            <a:endParaRPr lang="en-US" sz="2400" dirty="0">
              <a:solidFill>
                <a:srgbClr val="000000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189579" y="5716702"/>
            <a:ext cx="2954421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77047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temporary-flux-kitchen-de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755"/>
            <a:ext cx="9157805" cy="53445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3171" y="5965563"/>
            <a:ext cx="80773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Focus on the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practical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and </a:t>
            </a:r>
            <a:r>
              <a:rPr lang="en-US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pragmatic</a:t>
            </a:r>
            <a:endParaRPr lang="en-US" sz="24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94338" y="791897"/>
            <a:ext cx="3008640" cy="107721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Contextual details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94338" y="2227693"/>
            <a:ext cx="3008640" cy="584776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References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94338" y="3180825"/>
            <a:ext cx="3008640" cy="107721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Unobtrusive devices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94338" y="4505639"/>
            <a:ext cx="3008640" cy="584776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Multi-tasking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4584126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</p:spTree>
    <p:extLst>
      <p:ext uri="{BB962C8B-B14F-4D97-AF65-F5344CB8AC3E}">
        <p14:creationId xmlns:p14="http://schemas.microsoft.com/office/powerpoint/2010/main" val="395644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ea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412" y="0"/>
            <a:ext cx="4574588" cy="68685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45463" y="791897"/>
            <a:ext cx="3008640" cy="584776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Wild ideas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833927"/>
            <a:ext cx="4536149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66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Open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and 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unconstrained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ideas</a:t>
            </a:r>
            <a:endParaRPr lang="en-US" sz="2400" dirty="0">
              <a:solidFill>
                <a:srgbClr val="000000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5463" y="1634584"/>
            <a:ext cx="3008640" cy="1077218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Specific features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463" y="2973741"/>
            <a:ext cx="3008640" cy="584776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Aesthetics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5463" y="3788279"/>
            <a:ext cx="3008640" cy="584776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Roboto Light"/>
                <a:cs typeface="Roboto Light"/>
              </a:rPr>
              <a:t>Opinions</a:t>
            </a:r>
            <a:endParaRPr lang="en-US" sz="32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69412" y="5716702"/>
            <a:ext cx="4574588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r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52434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485" y="0"/>
            <a:ext cx="106928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198275" y="5716702"/>
            <a:ext cx="2954421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pic>
        <p:nvPicPr>
          <p:cNvPr id="6" name="Picture 5" descr="photo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60008" y="863910"/>
            <a:ext cx="6911283" cy="518346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5765190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89564" y="2598707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Ideally…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Could work with both</a:t>
            </a:r>
          </a:p>
        </p:txBody>
      </p:sp>
    </p:spTree>
    <p:extLst>
      <p:ext uri="{BB962C8B-B14F-4D97-AF65-F5344CB8AC3E}">
        <p14:creationId xmlns:p14="http://schemas.microsoft.com/office/powerpoint/2010/main" val="1493303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60008" y="863910"/>
            <a:ext cx="6911283" cy="518346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5765190"/>
            <a:ext cx="3128211" cy="1114563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</a:p>
          <a:p>
            <a:pPr algn="l"/>
            <a:r>
              <a:rPr lang="en-US" sz="2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Kitchen Chemistry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98344" y="3052552"/>
            <a:ext cx="3769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Insight into </a:t>
            </a:r>
            <a:r>
              <a:rPr lang="en-US" sz="2400" i="1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their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perspective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in the context</a:t>
            </a:r>
            <a:endParaRPr lang="en-US" sz="2400" dirty="0">
              <a:solidFill>
                <a:srgbClr val="000000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55433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55276" y="12395"/>
            <a:ext cx="106928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-20485" y="-53284"/>
            <a:ext cx="4761485" cy="6911284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4851" y="3011579"/>
            <a:ext cx="4536149" cy="89255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66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Possibilities 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for technology and design</a:t>
            </a:r>
            <a:endParaRPr lang="en-US" sz="2400" dirty="0">
              <a:solidFill>
                <a:srgbClr val="000000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728931" y="5716702"/>
            <a:ext cx="2954421" cy="1141298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Kidsteam</a:t>
            </a:r>
            <a:endParaRPr lang="en-US" sz="24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54720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991899"/>
            <a:ext cx="7269747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What if…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latin typeface="Roboto Light"/>
                <a:cs typeface="Roboto Light"/>
              </a:rPr>
              <a:t>You can’t have </a:t>
            </a: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both</a:t>
            </a:r>
            <a:r>
              <a:rPr lang="en-US" sz="2800" dirty="0" smtClean="0">
                <a:latin typeface="Roboto Light"/>
                <a:cs typeface="Roboto Light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41192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35800"/>
            <a:ext cx="7269747" cy="499978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7000" dirty="0" smtClean="0">
                <a:latin typeface="Roboto Medium"/>
                <a:cs typeface="Roboto Medium"/>
              </a:rPr>
              <a:t>Implications</a:t>
            </a:r>
            <a:endParaRPr lang="en-US" sz="70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dirty="0" smtClean="0">
                <a:latin typeface="Roboto Light"/>
                <a:cs typeface="Roboto Light"/>
              </a:rPr>
              <a:t>Choice in </a:t>
            </a:r>
            <a:r>
              <a:rPr lang="en-US" sz="4200" dirty="0" smtClean="0">
                <a:solidFill>
                  <a:schemeClr val="accent6"/>
                </a:solidFill>
                <a:latin typeface="Roboto Medium"/>
                <a:cs typeface="Roboto Medium"/>
              </a:rPr>
              <a:t>techniques</a:t>
            </a:r>
            <a:r>
              <a:rPr lang="en-US" dirty="0" smtClean="0">
                <a:latin typeface="Roboto Light"/>
                <a:cs typeface="Roboto Light"/>
              </a:rPr>
              <a:t> matters</a:t>
            </a:r>
          </a:p>
          <a:p>
            <a:pPr marL="0" indent="0">
              <a:buNone/>
            </a:pPr>
            <a:endParaRPr lang="en-US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>Co-designers who are not asked to criticize </a:t>
            </a:r>
            <a:r>
              <a:rPr lang="en-US" sz="4200" dirty="0" smtClean="0">
                <a:solidFill>
                  <a:srgbClr val="C0504D"/>
                </a:solidFill>
                <a:latin typeface="Roboto Medium"/>
                <a:cs typeface="Roboto Medium"/>
              </a:rPr>
              <a:t>may not criticize</a:t>
            </a:r>
            <a:r>
              <a:rPr lang="en-US" dirty="0" smtClean="0">
                <a:latin typeface="Roboto Light"/>
                <a:cs typeface="Roboto Light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>Designers can focus on usability through </a:t>
            </a:r>
            <a:r>
              <a:rPr lang="en-US" sz="4200" dirty="0" smtClean="0">
                <a:solidFill>
                  <a:schemeClr val="accent1"/>
                </a:solidFill>
                <a:latin typeface="Roboto Medium"/>
                <a:cs typeface="Roboto Medium"/>
              </a:rPr>
              <a:t>observation</a:t>
            </a:r>
            <a:r>
              <a:rPr lang="en-US" dirty="0" smtClean="0">
                <a:latin typeface="Roboto Light"/>
                <a:cs typeface="Roboto Light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>Building </a:t>
            </a:r>
            <a:r>
              <a:rPr lang="en-US" sz="4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relationships</a:t>
            </a:r>
            <a:r>
              <a:rPr lang="en-US" dirty="0" smtClean="0">
                <a:latin typeface="Roboto Light"/>
                <a:cs typeface="Roboto Light"/>
              </a:rPr>
              <a:t> with children</a:t>
            </a:r>
          </a:p>
          <a:p>
            <a:pPr marL="0" indent="0">
              <a:buNone/>
            </a:pPr>
            <a:endParaRPr lang="en-US" sz="2800" dirty="0" smtClean="0"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18302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87" y="0"/>
            <a:ext cx="7175774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15365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The need for life-relevant learning</a:t>
            </a:r>
          </a:p>
        </p:txBody>
      </p:sp>
    </p:spTree>
    <p:extLst>
      <p:ext uri="{BB962C8B-B14F-4D97-AF65-F5344CB8AC3E}">
        <p14:creationId xmlns:p14="http://schemas.microsoft.com/office/powerpoint/2010/main" val="2346123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928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3" descr="photo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460008" y="863910"/>
            <a:ext cx="6911283" cy="518346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30329" y="3807012"/>
            <a:ext cx="8413671" cy="3135826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9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Brownies </a:t>
            </a:r>
            <a:r>
              <a:rPr lang="en-US" sz="9400" b="1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&amp;</a:t>
            </a:r>
            <a:r>
              <a:rPr lang="en-US" sz="11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</a:t>
            </a:r>
            <a:r>
              <a:rPr lang="en-US" sz="69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Bags-of-Stuff</a:t>
            </a:r>
            <a:br>
              <a:rPr lang="en-US" sz="69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69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  <a:t/>
            </a:r>
            <a:br>
              <a:rPr lang="en-US" sz="69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Roboto Medium"/>
                <a:cs typeface="Roboto Medium"/>
              </a:rPr>
            </a:br>
            <a:endParaRPr lang="en-US" sz="6900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565827" y="57403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9174" y="5085931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95841" y="5407204"/>
            <a:ext cx="85397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Perspectives of both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context experts </a:t>
            </a:r>
            <a:r>
              <a:rPr lang="en-US" sz="2800" dirty="0" smtClean="0">
                <a:solidFill>
                  <a:srgbClr val="FFFFFF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an</a:t>
            </a:r>
            <a:r>
              <a:rPr lang="en-US" sz="2400" dirty="0" smtClean="0">
                <a:solidFill>
                  <a:srgbClr val="FFFFFF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d</a:t>
            </a:r>
            <a:r>
              <a:rPr lang="en-US" sz="2400" dirty="0" smtClean="0">
                <a:solidFill>
                  <a:srgbClr val="000000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 </a:t>
            </a:r>
            <a:r>
              <a:rPr lang="en-US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designers </a:t>
            </a:r>
            <a:r>
              <a:rPr lang="en-US" sz="2800" dirty="0" smtClean="0">
                <a:solidFill>
                  <a:srgbClr val="FFFFFF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Light"/>
                <a:cs typeface="Roboto Light"/>
              </a:rPr>
              <a:t>are beneficial for technology design </a:t>
            </a:r>
            <a:endParaRPr lang="en-US" sz="2800" dirty="0">
              <a:solidFill>
                <a:srgbClr val="FFFFFF"/>
              </a:solidFill>
              <a:effectLst>
                <a:outerShdw dist="25400" algn="tl" rotWithShape="0">
                  <a:srgbClr val="000000"/>
                </a:outerShdw>
              </a:effectLst>
              <a:latin typeface="Roboto Light"/>
              <a:cs typeface="Roboto Ligh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83836" y="798830"/>
            <a:ext cx="4604887" cy="85111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b="1" dirty="0" smtClean="0">
                <a:solidFill>
                  <a:schemeClr val="bg1"/>
                </a:solidFill>
                <a:latin typeface="Roboto Medium"/>
                <a:cs typeface="Roboto Medium"/>
              </a:rPr>
              <a:t>TAKE AWAY</a:t>
            </a:r>
            <a:endParaRPr lang="en-US" sz="5400" b="1" dirty="0" smtClean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70095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62536"/>
            <a:ext cx="7269747" cy="49730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800" dirty="0" smtClean="0">
                <a:latin typeface="Helvetica Neue Black Condensed"/>
                <a:cs typeface="Helvetica Neue Black Condensed"/>
              </a:rPr>
              <a:t>Questions</a:t>
            </a:r>
          </a:p>
          <a:p>
            <a:pPr marL="0" indent="0">
              <a:buNone/>
            </a:pPr>
            <a:r>
              <a:rPr lang="en-US" dirty="0" smtClean="0"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latin typeface="Helvetica Neue Light"/>
                <a:cs typeface="Helvetica Neue Light"/>
              </a:rPr>
              <a:t>jasoncyip</a:t>
            </a:r>
            <a:endParaRPr lang="en-US" dirty="0" smtClean="0"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>
                <a:solidFill>
                  <a:srgbClr val="8064A2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rgbClr val="8064A2"/>
                </a:solidFill>
                <a:latin typeface="Helvetica Neue Light"/>
                <a:cs typeface="Helvetica Neue Light"/>
              </a:rPr>
              <a:t>tlclegg</a:t>
            </a:r>
            <a:endParaRPr lang="en-US" dirty="0" smtClean="0"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3366FF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rgbClr val="3366FF"/>
                </a:solidFill>
                <a:latin typeface="Helvetica Neue Light"/>
                <a:cs typeface="Helvetica Neue Light"/>
              </a:rPr>
              <a:t>ebonsign</a:t>
            </a:r>
            <a:endParaRPr lang="en-US" dirty="0" smtClean="0">
              <a:solidFill>
                <a:srgbClr val="3366FF"/>
              </a:solidFill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Helvetica Neue Light"/>
                <a:cs typeface="Helvetica Neue Light"/>
              </a:rPr>
              <a:t>H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  <a:latin typeface="Helvetica Neue Light"/>
                <a:cs typeface="Helvetica Neue Light"/>
              </a:rPr>
              <a:t>eleneGelder</a:t>
            </a:r>
            <a:endParaRPr lang="en-US" dirty="0" smtClean="0">
              <a:solidFill>
                <a:schemeClr val="accent5">
                  <a:lumMod val="75000"/>
                </a:schemeClr>
              </a:solidFill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Helvetica Neue Light"/>
                <a:cs typeface="Helvetica Neue Light"/>
              </a:rPr>
              <a:t>@emily3rhodes</a:t>
            </a:r>
          </a:p>
          <a:p>
            <a:pPr marL="0" indent="0">
              <a:buNone/>
            </a:pPr>
            <a:r>
              <a:rPr lang="en-US" dirty="0">
                <a:solidFill>
                  <a:srgbClr val="9BBB59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>
                <a:solidFill>
                  <a:srgbClr val="9BBB59"/>
                </a:solidFill>
                <a:latin typeface="Helvetica Neue Light"/>
                <a:cs typeface="Helvetica Neue Light"/>
              </a:rPr>
              <a:t>adruin</a:t>
            </a:r>
            <a:endParaRPr lang="en-US" dirty="0">
              <a:solidFill>
                <a:srgbClr val="9BBB59"/>
              </a:solidFill>
              <a:latin typeface="Helvetica Neue Light"/>
              <a:cs typeface="Helvetica Neue Light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Helvetica Neue Light"/>
              <a:cs typeface="Helvetica Neue 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664755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Yip, J., Clegg, T., </a:t>
            </a:r>
            <a:r>
              <a:rPr lang="en-US" dirty="0" err="1"/>
              <a:t>Bonsigore</a:t>
            </a:r>
            <a:r>
              <a:rPr lang="en-US" dirty="0"/>
              <a:t>, E., </a:t>
            </a:r>
            <a:r>
              <a:rPr lang="en-US" dirty="0" err="1"/>
              <a:t>Gelderblom</a:t>
            </a:r>
            <a:r>
              <a:rPr lang="en-US" dirty="0"/>
              <a:t>, H., Rhodes, E., and </a:t>
            </a:r>
            <a:r>
              <a:rPr lang="en-US" dirty="0" err="1"/>
              <a:t>Druin</a:t>
            </a:r>
            <a:r>
              <a:rPr lang="en-US" dirty="0"/>
              <a:t>, A. (Accepted)  </a:t>
            </a:r>
            <a:r>
              <a:rPr lang="en-US" i="1" dirty="0"/>
              <a:t>Brownies or Bags-of-Stuff? Domain Expertise in Cooperative Inquiry with Children</a:t>
            </a:r>
            <a:r>
              <a:rPr lang="en-US" dirty="0"/>
              <a:t>. Paper </a:t>
            </a:r>
            <a:r>
              <a:rPr lang="en-US" dirty="0" smtClean="0"/>
              <a:t>to be presented at the </a:t>
            </a:r>
            <a:r>
              <a:rPr lang="en-US" dirty="0"/>
              <a:t>Interaction, Design, and Children Annual Conference, New York, NY.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555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11500" dirty="0" smtClean="0">
                <a:latin typeface="Roboto Medium"/>
                <a:cs typeface="Roboto Medium"/>
              </a:rPr>
              <a:t>Coding and analysis</a:t>
            </a:r>
            <a:endParaRPr lang="en-US" sz="115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6000" dirty="0" smtClean="0">
                <a:solidFill>
                  <a:schemeClr val="accent2"/>
                </a:solidFill>
                <a:latin typeface="Roboto Medium"/>
                <a:cs typeface="Roboto Medium"/>
              </a:rPr>
              <a:t>Grounded theory </a:t>
            </a:r>
            <a:r>
              <a:rPr lang="en-US" sz="6000" dirty="0" smtClean="0">
                <a:latin typeface="Roboto Light"/>
                <a:cs typeface="Roboto Light"/>
              </a:rPr>
              <a:t>approach with constant comparative analysis</a:t>
            </a:r>
          </a:p>
          <a:p>
            <a:pPr marL="0" indent="0">
              <a:buNone/>
            </a:pPr>
            <a:endParaRPr lang="en-US" sz="60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6000" dirty="0" smtClean="0">
                <a:solidFill>
                  <a:schemeClr val="accent4"/>
                </a:solidFill>
                <a:latin typeface="Roboto Medium"/>
                <a:cs typeface="Roboto Medium"/>
              </a:rPr>
              <a:t>Open coding </a:t>
            </a:r>
            <a:r>
              <a:rPr lang="en-US" sz="6000" dirty="0" smtClean="0">
                <a:latin typeface="Roboto Light"/>
                <a:cs typeface="Roboto Light"/>
              </a:rPr>
              <a:t>for aspects of usability, interaction, device specific features, and design ideas</a:t>
            </a:r>
          </a:p>
          <a:p>
            <a:pPr marL="0" indent="0">
              <a:buNone/>
            </a:pPr>
            <a:endParaRPr lang="en-US" sz="60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6000" dirty="0" smtClean="0">
                <a:solidFill>
                  <a:schemeClr val="accent5"/>
                </a:solidFill>
                <a:latin typeface="Roboto Medium"/>
                <a:cs typeface="Roboto Medium"/>
              </a:rPr>
              <a:t>Collaborative axial coding </a:t>
            </a:r>
            <a:r>
              <a:rPr lang="en-US" sz="6000" dirty="0" smtClean="0">
                <a:latin typeface="Roboto Light"/>
                <a:cs typeface="Roboto Light"/>
              </a:rPr>
              <a:t>session to compare and contrast codes</a:t>
            </a:r>
          </a:p>
          <a:p>
            <a:pPr marL="0" indent="0">
              <a:buNone/>
            </a:pPr>
            <a:endParaRPr lang="en-US" sz="6000" dirty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6000" dirty="0" smtClean="0">
                <a:solidFill>
                  <a:schemeClr val="accent6"/>
                </a:solidFill>
                <a:latin typeface="Roboto Medium"/>
                <a:cs typeface="Roboto Medium"/>
              </a:rPr>
              <a:t>Validity</a:t>
            </a:r>
            <a:r>
              <a:rPr lang="en-US" sz="6000" dirty="0" smtClean="0">
                <a:latin typeface="Roboto Light"/>
                <a:cs typeface="Roboto Light"/>
              </a:rPr>
              <a:t> - Three external reviewers not close to the project examined the codes and data </a:t>
            </a:r>
          </a:p>
          <a:p>
            <a:pPr marL="0" indent="0">
              <a:buNone/>
            </a:pPr>
            <a:endParaRPr lang="en-US" sz="6700" dirty="0" smtClean="0"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865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3351"/>
            <a:ext cx="8229600" cy="39343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7300" dirty="0" smtClean="0">
                <a:latin typeface="Roboto Medium"/>
                <a:cs typeface="Roboto Medium"/>
              </a:rPr>
              <a:t>Data Collection</a:t>
            </a:r>
            <a:endParaRPr lang="en-US" sz="73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5100" dirty="0" smtClean="0">
                <a:solidFill>
                  <a:srgbClr val="800000"/>
                </a:solidFill>
                <a:latin typeface="Roboto Light"/>
                <a:cs typeface="Roboto Light"/>
              </a:rPr>
              <a:t>Artifacts and paper prototypes</a:t>
            </a:r>
          </a:p>
          <a:p>
            <a:pPr marL="0" indent="0">
              <a:buNone/>
            </a:pPr>
            <a:endParaRPr lang="en-US" sz="5100" dirty="0" smtClean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5100" dirty="0" smtClean="0">
                <a:solidFill>
                  <a:schemeClr val="accent6"/>
                </a:solidFill>
                <a:latin typeface="Roboto Light"/>
                <a:cs typeface="Roboto Light"/>
              </a:rPr>
              <a:t>Field notes</a:t>
            </a:r>
          </a:p>
          <a:p>
            <a:pPr marL="0" indent="0">
              <a:buNone/>
            </a:pPr>
            <a:endParaRPr lang="en-US" sz="5100" dirty="0" smtClean="0">
              <a:solidFill>
                <a:schemeClr val="accent4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5100" dirty="0" smtClean="0">
                <a:solidFill>
                  <a:schemeClr val="accent4"/>
                </a:solidFill>
                <a:latin typeface="Roboto Light"/>
                <a:cs typeface="Roboto Light"/>
              </a:rPr>
              <a:t>Photos and video recordings of all sessions</a:t>
            </a:r>
          </a:p>
          <a:p>
            <a:pPr marL="0" indent="0">
              <a:buNone/>
            </a:pPr>
            <a:endParaRPr lang="en-US" sz="6700" dirty="0" smtClean="0">
              <a:solidFill>
                <a:schemeClr val="accent4"/>
              </a:solidFill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849496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2096"/>
            <a:ext cx="8229600" cy="234348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7300" dirty="0" smtClean="0">
                <a:latin typeface="Roboto Medium"/>
                <a:cs typeface="Roboto Medium"/>
              </a:rPr>
              <a:t>Research questions</a:t>
            </a:r>
            <a:endParaRPr lang="en-US" sz="73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5900" dirty="0" smtClean="0">
                <a:latin typeface="Roboto Light"/>
                <a:cs typeface="Roboto Light"/>
              </a:rPr>
              <a:t>What are the </a:t>
            </a:r>
            <a:r>
              <a:rPr lang="en-US" sz="7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affordances</a:t>
            </a:r>
            <a:r>
              <a:rPr lang="en-US" sz="5900" dirty="0" smtClean="0">
                <a:latin typeface="Roboto Light"/>
                <a:cs typeface="Roboto Light"/>
              </a:rPr>
              <a:t> and </a:t>
            </a:r>
            <a:r>
              <a:rPr lang="en-US" sz="7600" dirty="0" smtClean="0">
                <a:solidFill>
                  <a:srgbClr val="800000"/>
                </a:solidFill>
                <a:latin typeface="Roboto Medium"/>
                <a:cs typeface="Roboto Medium"/>
              </a:rPr>
              <a:t>constraints</a:t>
            </a:r>
            <a:r>
              <a:rPr lang="en-US" sz="5900" dirty="0" smtClean="0">
                <a:latin typeface="Roboto Light"/>
                <a:cs typeface="Roboto Light"/>
              </a:rPr>
              <a:t> of designing learning technologies with children with subject expertise / design expertise?</a:t>
            </a:r>
            <a:br>
              <a:rPr lang="en-US" sz="5900" dirty="0" smtClean="0">
                <a:latin typeface="Roboto Light"/>
                <a:cs typeface="Roboto Light"/>
              </a:rPr>
            </a:br>
            <a:endParaRPr lang="en-US" sz="5900" dirty="0" smtClean="0"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977154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2096"/>
            <a:ext cx="8229600" cy="234348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7300" dirty="0" smtClean="0">
                <a:latin typeface="Roboto Medium"/>
                <a:cs typeface="Roboto Medium"/>
              </a:rPr>
              <a:t>Research questions</a:t>
            </a:r>
            <a:endParaRPr lang="en-US" sz="73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4500" dirty="0" smtClean="0">
                <a:latin typeface="Roboto Light"/>
                <a:cs typeface="Roboto Light"/>
              </a:rPr>
              <a:t>How can the results of designing with the two groups be combined to </a:t>
            </a:r>
            <a:r>
              <a:rPr lang="en-US" sz="5800" dirty="0" smtClean="0">
                <a:solidFill>
                  <a:schemeClr val="accent6"/>
                </a:solidFill>
                <a:latin typeface="Roboto Medium"/>
                <a:cs typeface="Roboto Medium"/>
              </a:rPr>
              <a:t>inform design practice</a:t>
            </a:r>
            <a:r>
              <a:rPr lang="en-US" sz="5100" dirty="0" smtClean="0">
                <a:solidFill>
                  <a:schemeClr val="accent6"/>
                </a:solidFill>
                <a:latin typeface="Roboto Medium"/>
                <a:cs typeface="Roboto Medium"/>
              </a:rPr>
              <a:t> </a:t>
            </a:r>
            <a:r>
              <a:rPr lang="en-US" sz="4500" dirty="0" smtClean="0">
                <a:latin typeface="Roboto Light"/>
                <a:cs typeface="Roboto Light"/>
              </a:rPr>
              <a:t>that involves </a:t>
            </a:r>
            <a:r>
              <a:rPr lang="en-US" sz="5800" dirty="0" smtClean="0">
                <a:solidFill>
                  <a:schemeClr val="accent4"/>
                </a:solidFill>
                <a:latin typeface="Roboto Medium"/>
                <a:cs typeface="Roboto Medium"/>
              </a:rPr>
              <a:t>either group?</a:t>
            </a:r>
          </a:p>
        </p:txBody>
      </p:sp>
    </p:spTree>
    <p:extLst>
      <p:ext uri="{BB962C8B-B14F-4D97-AF65-F5344CB8AC3E}">
        <p14:creationId xmlns:p14="http://schemas.microsoft.com/office/powerpoint/2010/main" val="2674957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731" y="531276"/>
            <a:ext cx="9309177" cy="452030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a legislative website 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for and with children?</a:t>
            </a:r>
            <a:endParaRPr lang="en-US" sz="36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168018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5505" y="2437769"/>
            <a:ext cx="88378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Roboto Light"/>
                <a:cs typeface="Roboto Light"/>
              </a:rPr>
              <a:t>Challenges in Cooperative Inquiry also exist in working </a:t>
            </a:r>
            <a:r>
              <a:rPr lang="en-US" sz="4400" dirty="0">
                <a:solidFill>
                  <a:srgbClr val="800000"/>
                </a:solidFill>
                <a:latin typeface="Roboto Medium"/>
                <a:cs typeface="Roboto Medium"/>
              </a:rPr>
              <a:t>only</a:t>
            </a:r>
            <a:r>
              <a:rPr lang="en-US" sz="3200" dirty="0">
                <a:latin typeface="Roboto Light"/>
                <a:cs typeface="Roboto Light"/>
              </a:rPr>
              <a:t> with </a:t>
            </a:r>
            <a:r>
              <a:rPr lang="en-US" sz="4400" dirty="0" smtClean="0">
                <a:solidFill>
                  <a:schemeClr val="accent1"/>
                </a:solidFill>
                <a:latin typeface="Roboto Medium"/>
                <a:cs typeface="Roboto Medium"/>
              </a:rPr>
              <a:t>subject expert children</a:t>
            </a:r>
            <a:r>
              <a:rPr lang="en-US" sz="3200" dirty="0" smtClean="0">
                <a:latin typeface="Roboto Light"/>
                <a:cs typeface="Roboto Ligh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7246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25053"/>
            <a:ext cx="10918417" cy="70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5191780"/>
            <a:ext cx="9144000" cy="1143000"/>
          </a:xfr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Bags-of-Stuff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</a:t>
            </a:r>
            <a:r>
              <a:rPr lang="en-US" sz="2800" dirty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Low-fidelity prototyping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59174" y="6279726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787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Similarities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3900" dirty="0" smtClean="0">
                <a:solidFill>
                  <a:schemeClr val="accent2"/>
                </a:solidFill>
                <a:latin typeface="Roboto Light"/>
                <a:cs typeface="Roboto Light"/>
              </a:rPr>
              <a:t>Familiar interfaces</a:t>
            </a:r>
          </a:p>
          <a:p>
            <a:pPr marL="0" indent="0">
              <a:buNone/>
            </a:pPr>
            <a:r>
              <a:rPr lang="en-US" sz="3900" dirty="0" smtClean="0">
                <a:solidFill>
                  <a:schemeClr val="accent3"/>
                </a:solidFill>
                <a:latin typeface="Roboto Light"/>
                <a:cs typeface="Roboto Light"/>
              </a:rPr>
              <a:t>Process displays</a:t>
            </a:r>
          </a:p>
          <a:p>
            <a:pPr marL="0" indent="0">
              <a:buNone/>
            </a:pPr>
            <a:r>
              <a:rPr lang="en-US" sz="3900" dirty="0" smtClean="0">
                <a:solidFill>
                  <a:schemeClr val="accent4"/>
                </a:solidFill>
                <a:latin typeface="Roboto Light"/>
                <a:cs typeface="Roboto Light"/>
              </a:rPr>
              <a:t>Scaffolds and guidelines</a:t>
            </a:r>
          </a:p>
          <a:p>
            <a:pPr marL="0" indent="0">
              <a:buNone/>
            </a:pPr>
            <a:r>
              <a:rPr lang="en-US" sz="3900" dirty="0" smtClean="0">
                <a:solidFill>
                  <a:schemeClr val="accent6"/>
                </a:solidFill>
                <a:latin typeface="Roboto Light"/>
                <a:cs typeface="Roboto Light"/>
              </a:rPr>
              <a:t>Sensors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751" y="0"/>
            <a:ext cx="118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26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2734129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Designing technology for life-relevant learning environments</a:t>
            </a:r>
          </a:p>
        </p:txBody>
      </p:sp>
    </p:spTree>
    <p:extLst>
      <p:ext uri="{BB962C8B-B14F-4D97-AF65-F5344CB8AC3E}">
        <p14:creationId xmlns:p14="http://schemas.microsoft.com/office/powerpoint/2010/main" val="423199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Differences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latin typeface="Roboto Light"/>
                <a:cs typeface="Roboto Light"/>
              </a:rPr>
              <a:t>KC focused on </a:t>
            </a:r>
            <a:r>
              <a:rPr lang="en-US" sz="2800" dirty="0" smtClean="0">
                <a:solidFill>
                  <a:schemeClr val="accent2"/>
                </a:solidFill>
                <a:latin typeface="Roboto Medium"/>
                <a:cs typeface="Roboto Medium"/>
              </a:rPr>
              <a:t>references</a:t>
            </a:r>
            <a:r>
              <a:rPr lang="en-US" sz="2800" dirty="0" smtClean="0">
                <a:latin typeface="Roboto Light"/>
                <a:cs typeface="Roboto Light"/>
              </a:rPr>
              <a:t> and </a:t>
            </a:r>
            <a:r>
              <a:rPr lang="en-US" sz="2800" dirty="0" smtClean="0">
                <a:solidFill>
                  <a:schemeClr val="accent3"/>
                </a:solidFill>
                <a:latin typeface="Roboto Medium"/>
                <a:cs typeface="Roboto Medium"/>
              </a:rPr>
              <a:t>information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3"/>
                </a:solidFill>
                <a:latin typeface="Roboto Medium"/>
                <a:cs typeface="Roboto Medium"/>
              </a:rPr>
              <a:t>retrieval</a:t>
            </a:r>
          </a:p>
          <a:p>
            <a:pPr marL="0" indent="0">
              <a:buNone/>
            </a:pPr>
            <a:endParaRPr lang="en-US" sz="28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made </a:t>
            </a:r>
            <a:r>
              <a:rPr lang="en-US" sz="2800" dirty="0" smtClean="0">
                <a:solidFill>
                  <a:schemeClr val="accent6"/>
                </a:solidFill>
                <a:latin typeface="Roboto Medium"/>
                <a:cs typeface="Roboto Medium"/>
              </a:rPr>
              <a:t>no mention </a:t>
            </a:r>
            <a:r>
              <a:rPr lang="en-US" sz="2800" dirty="0" smtClean="0">
                <a:latin typeface="Roboto Light"/>
                <a:cs typeface="Roboto Light"/>
              </a:rPr>
              <a:t>of this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751" y="0"/>
            <a:ext cx="118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83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Similar, but different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3900" dirty="0" smtClean="0">
                <a:solidFill>
                  <a:schemeClr val="accent2"/>
                </a:solidFill>
                <a:latin typeface="Roboto Light"/>
                <a:cs typeface="Roboto Light"/>
              </a:rPr>
              <a:t>Mobility</a:t>
            </a:r>
            <a:r>
              <a:rPr lang="en-US" sz="3900" dirty="0" smtClean="0">
                <a:latin typeface="Roboto Light"/>
                <a:cs typeface="Roboto Light"/>
              </a:rPr>
              <a:t>: KC focus on intrusion</a:t>
            </a:r>
            <a:endParaRPr lang="en-US" sz="3900" dirty="0" smtClean="0">
              <a:solidFill>
                <a:schemeClr val="accent2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900" dirty="0" err="1" smtClean="0">
                <a:solidFill>
                  <a:schemeClr val="accent3"/>
                </a:solidFill>
                <a:latin typeface="Roboto Light"/>
                <a:cs typeface="Roboto Light"/>
              </a:rPr>
              <a:t>Gamefication</a:t>
            </a:r>
            <a:r>
              <a:rPr lang="en-US" sz="3900" dirty="0" smtClean="0">
                <a:solidFill>
                  <a:srgbClr val="000000"/>
                </a:solidFill>
                <a:latin typeface="Roboto Light"/>
                <a:cs typeface="Roboto Light"/>
              </a:rPr>
              <a:t>: KT out of context</a:t>
            </a:r>
            <a:endParaRPr lang="en-US" sz="3900" dirty="0" smtClean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900" dirty="0" smtClean="0">
                <a:solidFill>
                  <a:schemeClr val="accent4"/>
                </a:solidFill>
                <a:latin typeface="Roboto Light"/>
                <a:cs typeface="Roboto Light"/>
              </a:rPr>
              <a:t>Social</a:t>
            </a:r>
            <a:r>
              <a:rPr lang="en-US" sz="3900" dirty="0" smtClean="0">
                <a:solidFill>
                  <a:srgbClr val="000000"/>
                </a:solidFill>
                <a:latin typeface="Roboto Light"/>
                <a:cs typeface="Roboto Light"/>
              </a:rPr>
              <a:t>: KC more details</a:t>
            </a:r>
            <a:endParaRPr lang="en-US" sz="3900" dirty="0" smtClean="0">
              <a:solidFill>
                <a:schemeClr val="accent4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3900" dirty="0" smtClean="0">
              <a:solidFill>
                <a:schemeClr val="accent6"/>
              </a:solidFill>
              <a:latin typeface="Roboto Light"/>
              <a:cs typeface="Roboto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751" y="0"/>
            <a:ext cx="118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042484" cy="49997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Bags-of-Stuff take away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and KC designers addressed </a:t>
            </a:r>
            <a:r>
              <a:rPr lang="en-US" sz="3600" dirty="0" smtClean="0">
                <a:solidFill>
                  <a:srgbClr val="F79646"/>
                </a:solidFill>
                <a:latin typeface="Roboto Medium"/>
                <a:cs typeface="Roboto Medium"/>
              </a:rPr>
              <a:t>similar design issues </a:t>
            </a:r>
            <a:r>
              <a:rPr lang="en-US" sz="2800" dirty="0" smtClean="0">
                <a:latin typeface="Roboto Light"/>
                <a:cs typeface="Roboto Light"/>
              </a:rPr>
              <a:t>in the low fidelity prototypes.</a:t>
            </a:r>
          </a:p>
          <a:p>
            <a:pPr marL="0" indent="0">
              <a:buNone/>
            </a:pPr>
            <a:endParaRPr lang="en-US" sz="2800" dirty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Participation in KC </a:t>
            </a:r>
            <a:r>
              <a:rPr lang="en-US" sz="2800" dirty="0" smtClean="0">
                <a:latin typeface="Roboto Light"/>
                <a:cs typeface="Roboto Light"/>
              </a:rPr>
              <a:t>did influence the </a:t>
            </a:r>
            <a:r>
              <a:rPr lang="en-US" sz="3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design decisions </a:t>
            </a:r>
            <a:r>
              <a:rPr lang="en-US" sz="2800" dirty="0" smtClean="0">
                <a:latin typeface="Roboto Light"/>
                <a:cs typeface="Roboto Light"/>
              </a:rPr>
              <a:t>and </a:t>
            </a:r>
            <a:r>
              <a:rPr lang="en-US" sz="3600" dirty="0" smtClean="0">
                <a:solidFill>
                  <a:srgbClr val="8064A2"/>
                </a:solidFill>
                <a:latin typeface="Roboto Medium"/>
                <a:cs typeface="Roboto Medium"/>
              </a:rPr>
              <a:t>justifications</a:t>
            </a:r>
            <a:r>
              <a:rPr lang="en-US" sz="2800" dirty="0" smtClean="0">
                <a:latin typeface="Roboto Light"/>
                <a:cs typeface="Roboto Light"/>
              </a:rPr>
              <a:t>.</a:t>
            </a:r>
          </a:p>
          <a:p>
            <a:pPr marL="0" indent="0">
              <a:buNone/>
            </a:pPr>
            <a:endParaRPr lang="en-US" sz="3900" dirty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3900" dirty="0" smtClean="0">
              <a:solidFill>
                <a:schemeClr val="accent6"/>
              </a:solidFill>
              <a:latin typeface="Roboto Light"/>
              <a:cs typeface="Roboto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751" y="0"/>
            <a:ext cx="1189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13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35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3954" y="3945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191780"/>
            <a:ext cx="9144000" cy="1143000"/>
          </a:xfr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Stickies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 Evaluation and Design Ideation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59174" y="6279726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481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Similarities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latin typeface="Roboto Light"/>
                <a:cs typeface="Roboto Light"/>
              </a:rPr>
              <a:t>Wanted more </a:t>
            </a:r>
            <a:r>
              <a:rPr lang="en-US" sz="3600" dirty="0" smtClean="0">
                <a:solidFill>
                  <a:schemeClr val="accent6"/>
                </a:solidFill>
                <a:latin typeface="Roboto Medium"/>
                <a:cs typeface="Roboto Medium"/>
              </a:rPr>
              <a:t>integrated media</a:t>
            </a:r>
            <a:r>
              <a:rPr lang="en-US" sz="2800" dirty="0" smtClean="0">
                <a:solidFill>
                  <a:schemeClr val="accent6"/>
                </a:solidFill>
                <a:latin typeface="Roboto Light"/>
                <a:cs typeface="Roboto Light"/>
              </a:rPr>
              <a:t> </a:t>
            </a:r>
            <a:r>
              <a:rPr lang="en-US" sz="2800" dirty="0" smtClean="0">
                <a:latin typeface="Roboto Light"/>
                <a:cs typeface="Roboto Light"/>
              </a:rPr>
              <a:t>and </a:t>
            </a: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usability</a:t>
            </a:r>
            <a:r>
              <a:rPr lang="en-US" sz="2800" dirty="0" smtClean="0">
                <a:latin typeface="Roboto Light"/>
                <a:cs typeface="Roboto Light"/>
              </a:rPr>
              <a:t> and audio recording issues</a:t>
            </a:r>
          </a:p>
          <a:p>
            <a:pPr marL="0" indent="0">
              <a:buNone/>
            </a:pPr>
            <a:endParaRPr lang="en-US" sz="28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2800" dirty="0" smtClean="0">
                <a:latin typeface="Roboto Light"/>
                <a:cs typeface="Roboto Light"/>
              </a:rPr>
              <a:t>Wanted more </a:t>
            </a:r>
            <a:r>
              <a:rPr lang="en-US" sz="3600" dirty="0" smtClean="0">
                <a:solidFill>
                  <a:schemeClr val="accent4"/>
                </a:solidFill>
                <a:latin typeface="Roboto Medium"/>
                <a:cs typeface="Roboto Medium"/>
              </a:rPr>
              <a:t>“child” like feel </a:t>
            </a:r>
            <a:r>
              <a:rPr lang="en-US" sz="2800" dirty="0" smtClean="0">
                <a:latin typeface="Roboto Light"/>
                <a:cs typeface="Roboto Light"/>
              </a:rPr>
              <a:t>and wanted tagging to be like a game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578" y="-1"/>
            <a:ext cx="1203158" cy="70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07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296484" cy="49997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Differences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wanted more </a:t>
            </a:r>
            <a:r>
              <a:rPr lang="en-US" sz="3600" dirty="0" smtClean="0">
                <a:solidFill>
                  <a:srgbClr val="8064A2"/>
                </a:solidFill>
                <a:latin typeface="Roboto Medium"/>
                <a:cs typeface="Roboto Medium"/>
              </a:rPr>
              <a:t>social interactions </a:t>
            </a:r>
            <a:r>
              <a:rPr lang="en-US" sz="2800" dirty="0" smtClean="0">
                <a:latin typeface="Roboto Light"/>
                <a:cs typeface="Roboto Light"/>
              </a:rPr>
              <a:t>and </a:t>
            </a:r>
            <a:r>
              <a:rPr lang="en-US" sz="3600" dirty="0" smtClean="0">
                <a:solidFill>
                  <a:schemeClr val="accent6"/>
                </a:solidFill>
                <a:latin typeface="Roboto Medium"/>
                <a:cs typeface="Roboto Medium"/>
              </a:rPr>
              <a:t>organizational tools</a:t>
            </a:r>
          </a:p>
          <a:p>
            <a:pPr marL="0" indent="0">
              <a:buNone/>
            </a:pPr>
            <a:endParaRPr lang="en-US" sz="2800" dirty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2800" dirty="0" smtClean="0">
                <a:latin typeface="Roboto Light"/>
                <a:cs typeface="Roboto Light"/>
              </a:rPr>
              <a:t>KC emphasized that </a:t>
            </a:r>
            <a:r>
              <a:rPr lang="en-US" sz="3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multitasking</a:t>
            </a:r>
            <a:r>
              <a:rPr lang="en-US" sz="2800" dirty="0" smtClean="0">
                <a:latin typeface="Roboto Light"/>
                <a:cs typeface="Roboto Light"/>
              </a:rPr>
              <a:t> between cooking and using the technology is important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578" y="-1"/>
            <a:ext cx="1203158" cy="70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1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283116" cy="499978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Similar, but different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solidFill>
                  <a:schemeClr val="accent2"/>
                </a:solidFill>
                <a:latin typeface="Roboto Medium"/>
                <a:cs typeface="Roboto Medium"/>
              </a:rPr>
              <a:t>Customization and control</a:t>
            </a:r>
            <a:r>
              <a:rPr lang="en-US" sz="2800" dirty="0" smtClean="0">
                <a:latin typeface="Roboto Light"/>
                <a:cs typeface="Roboto Light"/>
              </a:rPr>
              <a:t>: </a:t>
            </a: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focused on aesthetics; KC focused on interaction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accent2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3"/>
                </a:solidFill>
                <a:latin typeface="Roboto Medium"/>
                <a:cs typeface="Roboto Medium"/>
              </a:rPr>
              <a:t>Narrative in tagging app</a:t>
            </a:r>
            <a:r>
              <a:rPr lang="en-US" sz="2800" dirty="0" smtClean="0">
                <a:solidFill>
                  <a:srgbClr val="000000"/>
                </a:solidFill>
                <a:latin typeface="Roboto Light"/>
                <a:cs typeface="Roboto Light"/>
              </a:rPr>
              <a:t>: KC was more vocal than </a:t>
            </a:r>
            <a:r>
              <a:rPr lang="en-US" sz="2800" dirty="0" err="1" smtClean="0">
                <a:solidFill>
                  <a:srgbClr val="000000"/>
                </a:solidFill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solidFill>
                  <a:srgbClr val="000000"/>
                </a:solidFill>
                <a:latin typeface="Roboto Light"/>
                <a:cs typeface="Roboto Light"/>
              </a:rPr>
              <a:t> about narrative features</a:t>
            </a:r>
            <a:endParaRPr lang="en-US" sz="2800" dirty="0" smtClean="0">
              <a:solidFill>
                <a:schemeClr val="accent3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2800" dirty="0" smtClean="0">
              <a:solidFill>
                <a:schemeClr val="accent4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4"/>
                </a:solidFill>
                <a:latin typeface="Roboto Medium"/>
                <a:cs typeface="Roboto Medium"/>
              </a:rPr>
              <a:t>Tagging: </a:t>
            </a:r>
            <a:r>
              <a:rPr lang="en-US" sz="2800" dirty="0" err="1" smtClean="0">
                <a:solidFill>
                  <a:srgbClr val="000000"/>
                </a:solidFill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solidFill>
                  <a:srgbClr val="000000"/>
                </a:solidFill>
                <a:latin typeface="Roboto Light"/>
                <a:cs typeface="Roboto Light"/>
              </a:rPr>
              <a:t> expressed specifics; KC emphasized generalities</a:t>
            </a:r>
          </a:p>
          <a:p>
            <a:pPr marL="0" indent="0">
              <a:buNone/>
            </a:pPr>
            <a:endParaRPr lang="en-US" sz="3900" dirty="0" smtClean="0">
              <a:solidFill>
                <a:schemeClr val="accent6"/>
              </a:solidFill>
              <a:latin typeface="Roboto Light"/>
              <a:cs typeface="Roboto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578" y="-1"/>
            <a:ext cx="1203158" cy="70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60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6882063" cy="499978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5400" dirty="0" err="1" smtClean="0">
                <a:latin typeface="Roboto Medium"/>
                <a:cs typeface="Roboto Medium"/>
              </a:rPr>
              <a:t>Stickies</a:t>
            </a:r>
            <a:r>
              <a:rPr lang="en-US" sz="5400" dirty="0" smtClean="0">
                <a:latin typeface="Roboto Medium"/>
                <a:cs typeface="Roboto Medium"/>
              </a:rPr>
              <a:t> take away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>
                <a:latin typeface="Roboto Light"/>
                <a:cs typeface="Roboto Light"/>
              </a:rPr>
              <a:t> </a:t>
            </a:r>
            <a:r>
              <a:rPr lang="en-US" sz="2800" dirty="0" smtClean="0">
                <a:latin typeface="Roboto Light"/>
                <a:cs typeface="Roboto Light"/>
              </a:rPr>
              <a:t>gave </a:t>
            </a: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more opinions</a:t>
            </a:r>
            <a:r>
              <a:rPr lang="en-US" sz="2800" dirty="0" smtClean="0">
                <a:latin typeface="Roboto Light"/>
                <a:cs typeface="Roboto Light"/>
              </a:rPr>
              <a:t> when evaluating the interaction, design, and usability of the apps.</a:t>
            </a:r>
            <a:endParaRPr lang="en-US" sz="2800" dirty="0"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3600" dirty="0" smtClean="0">
              <a:solidFill>
                <a:schemeClr val="accent1"/>
              </a:solidFill>
              <a:latin typeface="Roboto Medium"/>
              <a:cs typeface="Roboto Medium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1"/>
                </a:solidFill>
                <a:latin typeface="Roboto Medium"/>
                <a:cs typeface="Roboto Medium"/>
              </a:rPr>
              <a:t>Practical constraints </a:t>
            </a:r>
            <a:r>
              <a:rPr lang="en-US" sz="2800" dirty="0" smtClean="0">
                <a:solidFill>
                  <a:srgbClr val="000000"/>
                </a:solidFill>
                <a:latin typeface="Roboto Light"/>
                <a:cs typeface="Roboto Light"/>
              </a:rPr>
              <a:t>regarding the design sessions may have played a role in how the children generated their design ideas.</a:t>
            </a:r>
            <a:endParaRPr lang="en-US" sz="2800" dirty="0">
              <a:solidFill>
                <a:srgbClr val="000000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3900" dirty="0" smtClean="0">
              <a:solidFill>
                <a:schemeClr val="accent6"/>
              </a:solidFill>
              <a:latin typeface="Roboto Light"/>
              <a:cs typeface="Roboto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578" y="-1"/>
            <a:ext cx="1203158" cy="70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26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 - layer 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575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054595"/>
            <a:ext cx="9144000" cy="1143000"/>
          </a:xfrm>
          <a:solidFill>
            <a:schemeClr val="tx1">
              <a:alpha val="2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</a:t>
            </a:r>
            <a:r>
              <a:rPr lang="en-US" sz="54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Layered Elaboration</a:t>
            </a:r>
            <a:endParaRPr lang="en-US" sz="5400" dirty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197594"/>
            <a:ext cx="9144000" cy="523220"/>
          </a:xfrm>
          <a:prstGeom prst="rect">
            <a:avLst/>
          </a:prstGeom>
          <a:solidFill>
            <a:schemeClr val="tx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  Feedback and Idea </a:t>
            </a:r>
            <a:r>
              <a:rPr lang="en-US" sz="2800" dirty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G</a:t>
            </a:r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eneration</a:t>
            </a:r>
            <a:endParaRPr lang="en-US" sz="2800" dirty="0">
              <a:latin typeface="Roboto Medium"/>
              <a:cs typeface="Roboto Medium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59174" y="6142541"/>
            <a:ext cx="8539800" cy="4871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09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8229600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Similarities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3600" dirty="0" smtClean="0">
                <a:solidFill>
                  <a:srgbClr val="4F81BD"/>
                </a:solidFill>
                <a:latin typeface="Roboto Medium"/>
                <a:cs typeface="Roboto Medium"/>
              </a:rPr>
              <a:t>Customized</a:t>
            </a:r>
            <a:r>
              <a:rPr lang="en-US" dirty="0" smtClean="0">
                <a:latin typeface="Roboto Light"/>
                <a:cs typeface="Roboto Light"/>
              </a:rPr>
              <a:t> greetings and themes</a:t>
            </a:r>
          </a:p>
          <a:p>
            <a:pPr marL="0" indent="0">
              <a:buNone/>
            </a:pPr>
            <a:endParaRPr lang="en-US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Help</a:t>
            </a:r>
            <a:r>
              <a:rPr lang="en-US" dirty="0" smtClean="0">
                <a:latin typeface="Roboto Light"/>
                <a:cs typeface="Roboto Light"/>
              </a:rPr>
              <a:t> for food investigations</a:t>
            </a:r>
          </a:p>
          <a:p>
            <a:pPr marL="0" indent="0">
              <a:buNone/>
            </a:pPr>
            <a:endParaRPr lang="en-US" dirty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6"/>
                </a:solidFill>
                <a:latin typeface="Roboto Medium"/>
                <a:cs typeface="Roboto Medium"/>
              </a:rPr>
              <a:t>Integrated media</a:t>
            </a:r>
            <a:r>
              <a:rPr lang="en-US" dirty="0" smtClean="0">
                <a:latin typeface="Roboto Medium"/>
                <a:cs typeface="Roboto Medium"/>
              </a:rPr>
              <a:t> </a:t>
            </a:r>
            <a:r>
              <a:rPr lang="en-US" dirty="0" smtClean="0">
                <a:latin typeface="Roboto Light"/>
                <a:cs typeface="Roboto Light"/>
              </a:rPr>
              <a:t>to input data</a:t>
            </a:r>
            <a:endParaRPr lang="en-US" sz="2800" dirty="0" smtClean="0">
              <a:latin typeface="Roboto Light"/>
              <a:cs typeface="Roboto Ligh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421" y="0"/>
            <a:ext cx="1109579" cy="7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62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IMG_025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5365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Participatory Design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Method: Cooperative Inquiry</a:t>
            </a:r>
          </a:p>
        </p:txBody>
      </p:sp>
    </p:spTree>
    <p:extLst>
      <p:ext uri="{BB962C8B-B14F-4D97-AF65-F5344CB8AC3E}">
        <p14:creationId xmlns:p14="http://schemas.microsoft.com/office/powerpoint/2010/main" val="4177440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256379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Differences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generated </a:t>
            </a:r>
            <a:r>
              <a:rPr lang="en-US" sz="3600" dirty="0" smtClean="0">
                <a:solidFill>
                  <a:srgbClr val="F79646"/>
                </a:solidFill>
                <a:latin typeface="Roboto Medium"/>
                <a:cs typeface="Roboto Medium"/>
              </a:rPr>
              <a:t>more ideas</a:t>
            </a:r>
            <a:r>
              <a:rPr lang="en-US" sz="2800" dirty="0" smtClean="0">
                <a:latin typeface="Roboto Light"/>
                <a:cs typeface="Roboto Light"/>
              </a:rPr>
              <a:t>, were more comfortable with </a:t>
            </a:r>
            <a:r>
              <a:rPr lang="en-US" sz="3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design technique</a:t>
            </a:r>
            <a:r>
              <a:rPr lang="en-US" sz="2800" dirty="0" smtClean="0">
                <a:latin typeface="Roboto Light"/>
                <a:cs typeface="Roboto Light"/>
              </a:rPr>
              <a:t>, and giving </a:t>
            </a:r>
            <a:r>
              <a:rPr lang="en-US" sz="3600" dirty="0" smtClean="0">
                <a:solidFill>
                  <a:schemeClr val="accent2"/>
                </a:solidFill>
                <a:latin typeface="Roboto Medium"/>
                <a:cs typeface="Roboto Medium"/>
              </a:rPr>
              <a:t>negative feedback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421" y="0"/>
            <a:ext cx="1109579" cy="7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58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269747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Similar, but different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solidFill>
                  <a:schemeClr val="accent6"/>
                </a:solidFill>
                <a:latin typeface="Roboto Medium"/>
                <a:cs typeface="Roboto Medium"/>
              </a:rPr>
              <a:t>Buttons on the interface</a:t>
            </a:r>
          </a:p>
          <a:p>
            <a:pPr marL="0" indent="0">
              <a:buNone/>
            </a:pP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had more </a:t>
            </a:r>
            <a:r>
              <a:rPr lang="en-US" sz="3600" dirty="0" smtClean="0">
                <a:solidFill>
                  <a:schemeClr val="accent1"/>
                </a:solidFill>
                <a:latin typeface="Roboto Medium"/>
                <a:cs typeface="Roboto Medium"/>
              </a:rPr>
              <a:t>open</a:t>
            </a:r>
            <a:r>
              <a:rPr lang="en-US" sz="2800" dirty="0" smtClean="0">
                <a:latin typeface="Roboto Light"/>
                <a:cs typeface="Roboto Light"/>
              </a:rPr>
              <a:t> and </a:t>
            </a:r>
            <a:r>
              <a:rPr lang="en-US" sz="3600" dirty="0" smtClean="0">
                <a:solidFill>
                  <a:schemeClr val="accent1"/>
                </a:solidFill>
                <a:latin typeface="Roboto Medium"/>
                <a:cs typeface="Roboto Medium"/>
              </a:rPr>
              <a:t>unconstrained</a:t>
            </a:r>
            <a:r>
              <a:rPr lang="en-US" sz="2800" dirty="0" smtClean="0">
                <a:latin typeface="Roboto Light"/>
                <a:cs typeface="Roboto Light"/>
              </a:rPr>
              <a:t> ideas</a:t>
            </a:r>
          </a:p>
          <a:p>
            <a:pPr marL="0" indent="0">
              <a:buNone/>
            </a:pPr>
            <a:r>
              <a:rPr lang="en-US" sz="2800" dirty="0" smtClean="0">
                <a:latin typeface="Roboto Light"/>
                <a:cs typeface="Roboto Light"/>
              </a:rPr>
              <a:t>KC focused on </a:t>
            </a:r>
            <a:r>
              <a:rPr lang="en-US" sz="3600" dirty="0" smtClean="0">
                <a:solidFill>
                  <a:schemeClr val="accent3"/>
                </a:solidFill>
                <a:latin typeface="Roboto Medium"/>
                <a:cs typeface="Roboto Medium"/>
              </a:rPr>
              <a:t>pragmatic</a:t>
            </a:r>
            <a:r>
              <a:rPr lang="en-US" sz="2800" dirty="0" smtClean="0">
                <a:latin typeface="Roboto Light"/>
                <a:cs typeface="Roboto Light"/>
              </a:rPr>
              <a:t> and </a:t>
            </a:r>
            <a:r>
              <a:rPr lang="en-US" sz="3600" dirty="0" smtClean="0">
                <a:solidFill>
                  <a:srgbClr val="9BBB59"/>
                </a:solidFill>
                <a:latin typeface="Roboto Medium"/>
                <a:cs typeface="Roboto Medium"/>
              </a:rPr>
              <a:t>practical ideas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421" y="0"/>
            <a:ext cx="1109579" cy="7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77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149432" cy="499978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Layered Elaboration take away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>
                <a:latin typeface="Roboto Light"/>
                <a:cs typeface="Roboto Light"/>
              </a:rPr>
              <a:t>T</a:t>
            </a:r>
            <a:r>
              <a:rPr lang="en-US" sz="2800" dirty="0" smtClean="0">
                <a:latin typeface="Roboto Light"/>
                <a:cs typeface="Roboto Light"/>
              </a:rPr>
              <a:t>he </a:t>
            </a:r>
            <a:r>
              <a:rPr lang="en-US" sz="2800" dirty="0" err="1" smtClean="0">
                <a:latin typeface="Roboto Light"/>
                <a:cs typeface="Roboto Light"/>
              </a:rPr>
              <a:t>Kidsteam</a:t>
            </a:r>
            <a:r>
              <a:rPr lang="en-US" sz="2800" dirty="0" smtClean="0">
                <a:latin typeface="Roboto Light"/>
                <a:cs typeface="Roboto Light"/>
              </a:rPr>
              <a:t> children’s relationship was based on </a:t>
            </a:r>
            <a:r>
              <a:rPr lang="en-US" sz="3500" dirty="0" smtClean="0">
                <a:solidFill>
                  <a:schemeClr val="accent6"/>
                </a:solidFill>
                <a:latin typeface="Roboto Medium"/>
                <a:cs typeface="Roboto Medium"/>
              </a:rPr>
              <a:t>designing technology</a:t>
            </a:r>
            <a:r>
              <a:rPr lang="en-US" sz="2800" dirty="0" smtClean="0">
                <a:solidFill>
                  <a:schemeClr val="accent6"/>
                </a:solidFill>
                <a:latin typeface="Roboto Light"/>
                <a:cs typeface="Roboto Light"/>
              </a:rPr>
              <a:t> </a:t>
            </a:r>
            <a:r>
              <a:rPr lang="en-US" sz="2800" dirty="0" smtClean="0">
                <a:latin typeface="Roboto Light"/>
                <a:cs typeface="Roboto Light"/>
              </a:rPr>
              <a:t>– familiarity with techniques, jokes, and openness</a:t>
            </a:r>
          </a:p>
          <a:p>
            <a:pPr marL="0" indent="0">
              <a:buNone/>
            </a:pPr>
            <a:endParaRPr lang="en-US" sz="2800" dirty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3000" dirty="0" smtClean="0">
                <a:latin typeface="Roboto Light"/>
                <a:cs typeface="Roboto Light"/>
              </a:rPr>
              <a:t>Relationships within Kitchen Chemistry were based on </a:t>
            </a:r>
            <a:r>
              <a:rPr lang="en-US" sz="3900" dirty="0" smtClean="0">
                <a:solidFill>
                  <a:schemeClr val="accent2"/>
                </a:solidFill>
                <a:latin typeface="Roboto Medium"/>
                <a:cs typeface="Roboto Medium"/>
              </a:rPr>
              <a:t>designing food investigations</a:t>
            </a:r>
            <a:endParaRPr lang="en-US" sz="3000" dirty="0">
              <a:solidFill>
                <a:schemeClr val="accent2"/>
              </a:solidFill>
              <a:latin typeface="Roboto Medium"/>
              <a:cs typeface="Roboto Medium"/>
            </a:endParaRPr>
          </a:p>
          <a:p>
            <a:pPr marL="0" indent="0">
              <a:buNone/>
            </a:pPr>
            <a:endParaRPr lang="en-US" sz="3900" dirty="0" smtClean="0">
              <a:solidFill>
                <a:schemeClr val="accent6"/>
              </a:solidFill>
              <a:latin typeface="Roboto Light"/>
              <a:cs typeface="Roboto Light"/>
            </a:endParaRPr>
          </a:p>
          <a:p>
            <a:pPr marL="0" indent="0">
              <a:buNone/>
            </a:pPr>
            <a:endParaRPr lang="en-US" sz="2800" dirty="0" smtClean="0">
              <a:latin typeface="Roboto Light"/>
              <a:cs typeface="Roboto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421" y="0"/>
            <a:ext cx="1109579" cy="7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47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017" y="802344"/>
            <a:ext cx="3069977" cy="39246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35962" y="4866442"/>
            <a:ext cx="6510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Roboto Medium"/>
                <a:cs typeface="Roboto Medium"/>
              </a:rPr>
              <a:t>Charlie’s disbelief in co-design</a:t>
            </a:r>
            <a:endParaRPr lang="en-US" sz="3600" dirty="0" smtClean="0"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65380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43264"/>
            <a:ext cx="7269747" cy="499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>
                <a:latin typeface="Roboto Medium"/>
                <a:cs typeface="Roboto Medium"/>
              </a:rPr>
              <a:t>Implications</a:t>
            </a:r>
            <a:endParaRPr lang="en-US" sz="54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sz="2800" dirty="0" smtClean="0">
                <a:latin typeface="Roboto Light"/>
                <a:cs typeface="Roboto Light"/>
              </a:rPr>
              <a:t>What if you can only work with </a:t>
            </a:r>
            <a:r>
              <a:rPr lang="en-US" sz="2800" dirty="0" smtClean="0">
                <a:solidFill>
                  <a:schemeClr val="accent2"/>
                </a:solidFill>
                <a:latin typeface="Roboto Medium"/>
                <a:cs typeface="Roboto Medium"/>
              </a:rPr>
              <a:t>subject expertise</a:t>
            </a:r>
            <a:r>
              <a:rPr lang="en-US" sz="2800" dirty="0" smtClean="0">
                <a:latin typeface="Roboto Light"/>
                <a:cs typeface="Roboto Light"/>
              </a:rPr>
              <a:t> children for a short period of time?</a:t>
            </a:r>
          </a:p>
        </p:txBody>
      </p:sp>
    </p:spTree>
    <p:extLst>
      <p:ext uri="{BB962C8B-B14F-4D97-AF65-F5344CB8AC3E}">
        <p14:creationId xmlns:p14="http://schemas.microsoft.com/office/powerpoint/2010/main" val="3399869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62536"/>
            <a:ext cx="7269747" cy="497304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9800" dirty="0" smtClean="0">
                <a:latin typeface="Roboto Medium"/>
                <a:cs typeface="Roboto Medium"/>
              </a:rPr>
              <a:t>Future work</a:t>
            </a:r>
            <a:endParaRPr lang="en-US" sz="98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4000" dirty="0" smtClean="0">
                <a:latin typeface="Roboto Light"/>
                <a:cs typeface="Roboto Light"/>
              </a:rPr>
              <a:t/>
            </a:r>
            <a:br>
              <a:rPr lang="en-US" sz="4000" dirty="0" smtClean="0">
                <a:latin typeface="Roboto Light"/>
                <a:cs typeface="Roboto Light"/>
              </a:rPr>
            </a:br>
            <a:r>
              <a:rPr lang="en-US" sz="5800" dirty="0" smtClean="0">
                <a:solidFill>
                  <a:srgbClr val="8064A2"/>
                </a:solidFill>
                <a:latin typeface="Roboto Medium"/>
                <a:cs typeface="Roboto Medium"/>
              </a:rPr>
              <a:t>Comparative examinations </a:t>
            </a:r>
            <a:r>
              <a:rPr lang="en-US" sz="4000" dirty="0" smtClean="0">
                <a:latin typeface="Roboto Light"/>
                <a:cs typeface="Roboto Light"/>
              </a:rPr>
              <a:t>between subject and design partners to see if other distinctions exist.</a:t>
            </a:r>
          </a:p>
          <a:p>
            <a:pPr marL="0" indent="0">
              <a:buNone/>
            </a:pPr>
            <a:endParaRPr lang="en-US" sz="4000" dirty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5100" dirty="0" smtClean="0">
                <a:solidFill>
                  <a:schemeClr val="accent2"/>
                </a:solidFill>
                <a:latin typeface="Roboto Medium"/>
                <a:cs typeface="Roboto Medium"/>
              </a:rPr>
              <a:t>Adolescents</a:t>
            </a:r>
            <a:r>
              <a:rPr lang="en-US" sz="4000" dirty="0" smtClean="0">
                <a:latin typeface="Roboto Light"/>
                <a:cs typeface="Roboto Light"/>
              </a:rPr>
              <a:t> and how knowledge of content and subject matter influences the co-design process. </a:t>
            </a:r>
          </a:p>
          <a:p>
            <a:pPr marL="0" indent="0">
              <a:buNone/>
            </a:pPr>
            <a:endParaRPr lang="en-US" sz="4000" dirty="0" smtClean="0">
              <a:latin typeface="Roboto Light"/>
              <a:cs typeface="Roboto Light"/>
            </a:endParaRPr>
          </a:p>
          <a:p>
            <a:pPr marL="0" indent="0">
              <a:buNone/>
            </a:pPr>
            <a:r>
              <a:rPr lang="en-US" sz="4000" dirty="0" smtClean="0">
                <a:latin typeface="Roboto Light"/>
                <a:cs typeface="Roboto Light"/>
              </a:rPr>
              <a:t>Examining child partners with </a:t>
            </a:r>
            <a:r>
              <a:rPr lang="en-US" sz="5100" dirty="0" smtClean="0">
                <a:solidFill>
                  <a:schemeClr val="accent3"/>
                </a:solidFill>
                <a:latin typeface="Roboto Medium"/>
                <a:cs typeface="Roboto Medium"/>
              </a:rPr>
              <a:t>different domain-expertise</a:t>
            </a:r>
            <a:r>
              <a:rPr lang="en-US" sz="4000" dirty="0" smtClean="0">
                <a:latin typeface="Roboto Light"/>
                <a:cs typeface="Roboto Light"/>
              </a:rPr>
              <a:t> at </a:t>
            </a:r>
            <a:r>
              <a:rPr lang="en-US" sz="5100" dirty="0" smtClean="0">
                <a:solidFill>
                  <a:schemeClr val="accent6"/>
                </a:solidFill>
                <a:latin typeface="Roboto Medium"/>
                <a:cs typeface="Roboto Medium"/>
              </a:rPr>
              <a:t>different times</a:t>
            </a:r>
          </a:p>
        </p:txBody>
      </p:sp>
    </p:spTree>
    <p:extLst>
      <p:ext uri="{BB962C8B-B14F-4D97-AF65-F5344CB8AC3E}">
        <p14:creationId xmlns:p14="http://schemas.microsoft.com/office/powerpoint/2010/main" val="1243255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lexandraBlindfoldGroup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15365" y="5484456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Building relationships as 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design experts</a:t>
            </a:r>
            <a:endParaRPr lang="en-US" sz="36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22031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hoto 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5365" y="5484456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Building relationships as 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subject experts</a:t>
            </a:r>
            <a:endParaRPr lang="en-US" sz="36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14713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420993" cy="858931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5365" y="282483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A dilemma…</a:t>
            </a:r>
            <a:endParaRPr lang="en-US" sz="3600" dirty="0" smtClean="0">
              <a:solidFill>
                <a:schemeClr val="bg1"/>
              </a:solidFill>
              <a:effectLst>
                <a:outerShdw dist="25400" algn="tl" rotWithShape="0">
                  <a:srgbClr val="000000"/>
                </a:outerShdw>
              </a:effectLst>
              <a:latin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96220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16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Growing into design domain experts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(or design experts for short)</a:t>
            </a:r>
          </a:p>
        </p:txBody>
      </p:sp>
    </p:spTree>
    <p:extLst>
      <p:ext uri="{BB962C8B-B14F-4D97-AF65-F5344CB8AC3E}">
        <p14:creationId xmlns:p14="http://schemas.microsoft.com/office/powerpoint/2010/main" val="3646003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5505" y="2686984"/>
            <a:ext cx="87989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Roboto Light"/>
                <a:cs typeface="Roboto Light"/>
              </a:rPr>
              <a:t>We </a:t>
            </a:r>
            <a:r>
              <a:rPr lang="en-US" sz="3200" dirty="0">
                <a:latin typeface="Roboto Light"/>
                <a:cs typeface="Roboto Light"/>
              </a:rPr>
              <a:t>recognize that working </a:t>
            </a:r>
            <a:r>
              <a:rPr lang="en-US" sz="4400" dirty="0">
                <a:solidFill>
                  <a:schemeClr val="accent5">
                    <a:lumMod val="75000"/>
                  </a:schemeClr>
                </a:solidFill>
                <a:latin typeface="Roboto Medium"/>
                <a:cs typeface="Roboto Medium"/>
              </a:rPr>
              <a:t>only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Roboto Light"/>
                <a:cs typeface="Roboto Light"/>
              </a:rPr>
              <a:t> </a:t>
            </a:r>
            <a:r>
              <a:rPr lang="en-US" sz="3200" dirty="0">
                <a:latin typeface="Roboto Light"/>
                <a:cs typeface="Roboto Light"/>
              </a:rPr>
              <a:t>with </a:t>
            </a:r>
            <a:r>
              <a:rPr lang="en-US" sz="4400" dirty="0" smtClean="0">
                <a:solidFill>
                  <a:schemeClr val="accent6"/>
                </a:solidFill>
                <a:latin typeface="Roboto Medium"/>
                <a:cs typeface="Roboto Medium"/>
              </a:rPr>
              <a:t>design expert </a:t>
            </a:r>
            <a:r>
              <a:rPr lang="en-US" sz="4400" dirty="0">
                <a:solidFill>
                  <a:schemeClr val="accent6"/>
                </a:solidFill>
                <a:latin typeface="Roboto Medium"/>
                <a:cs typeface="Roboto Medium"/>
              </a:rPr>
              <a:t>children</a:t>
            </a:r>
            <a:r>
              <a:rPr lang="en-US" sz="3200" dirty="0">
                <a:latin typeface="Roboto Light"/>
                <a:cs typeface="Roboto Light"/>
              </a:rPr>
              <a:t> could be </a:t>
            </a:r>
            <a:r>
              <a:rPr lang="en-US" sz="3200" dirty="0" smtClean="0">
                <a:latin typeface="Roboto Light"/>
                <a:cs typeface="Roboto Light"/>
              </a:rPr>
              <a:t>limiting.</a:t>
            </a:r>
          </a:p>
        </p:txBody>
      </p:sp>
    </p:spTree>
    <p:extLst>
      <p:ext uri="{BB962C8B-B14F-4D97-AF65-F5344CB8AC3E}">
        <p14:creationId xmlns:p14="http://schemas.microsoft.com/office/powerpoint/2010/main" val="711134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hoto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5494175"/>
            <a:ext cx="9159365" cy="1363825"/>
          </a:xfrm>
          <a:prstGeom prst="rect">
            <a:avLst/>
          </a:prstGeom>
          <a:solidFill>
            <a:schemeClr val="tx1">
              <a:alpha val="43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Growing into subject domain experts</a:t>
            </a:r>
            <a:br>
              <a:rPr lang="en-US" sz="40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</a:br>
            <a:r>
              <a:rPr lang="en-US" sz="2800" dirty="0" smtClean="0">
                <a:solidFill>
                  <a:schemeClr val="bg1"/>
                </a:solidFill>
                <a:effectLst>
                  <a:outerShdw dist="25400" algn="tl" rotWithShape="0">
                    <a:srgbClr val="000000"/>
                  </a:outerShdw>
                </a:effectLst>
                <a:latin typeface="Roboto Medium"/>
                <a:cs typeface="Roboto Medium"/>
              </a:rPr>
              <a:t>(or subject experts for short)</a:t>
            </a:r>
          </a:p>
        </p:txBody>
      </p:sp>
    </p:spTree>
    <p:extLst>
      <p:ext uri="{BB962C8B-B14F-4D97-AF65-F5344CB8AC3E}">
        <p14:creationId xmlns:p14="http://schemas.microsoft.com/office/powerpoint/2010/main" val="3295900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</TotalTime>
  <Words>539</Words>
  <Application>Microsoft Macintosh PowerPoint</Application>
  <PresentationFormat>On-screen Show (4:3)</PresentationFormat>
  <Paragraphs>207</Paragraphs>
  <Slides>57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approach: Both design / subject expertise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Bags-of-Stuff</vt:lpstr>
      <vt:lpstr>PowerPoint Presentation</vt:lpstr>
      <vt:lpstr>PowerPoint Presentation</vt:lpstr>
      <vt:lpstr>PowerPoint Presentation</vt:lpstr>
      <vt:lpstr>PowerPoint Presentation</vt:lpstr>
      <vt:lpstr> Stickies</vt:lpstr>
      <vt:lpstr>PowerPoint Presentation</vt:lpstr>
      <vt:lpstr>PowerPoint Presentation</vt:lpstr>
      <vt:lpstr>PowerPoint Presentation</vt:lpstr>
      <vt:lpstr>PowerPoint Presentation</vt:lpstr>
      <vt:lpstr> Layered Elaboration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Yip</dc:creator>
  <cp:lastModifiedBy>tclegg</cp:lastModifiedBy>
  <cp:revision>53</cp:revision>
  <dcterms:created xsi:type="dcterms:W3CDTF">2013-05-10T15:24:34Z</dcterms:created>
  <dcterms:modified xsi:type="dcterms:W3CDTF">2013-05-23T04:03:33Z</dcterms:modified>
</cp:coreProperties>
</file>