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sldIdLst>
    <p:sldId id="256" r:id="rId2"/>
    <p:sldId id="292" r:id="rId3"/>
    <p:sldId id="318" r:id="rId4"/>
    <p:sldId id="266" r:id="rId5"/>
    <p:sldId id="274" r:id="rId6"/>
    <p:sldId id="275" r:id="rId7"/>
    <p:sldId id="276" r:id="rId8"/>
    <p:sldId id="283" r:id="rId9"/>
    <p:sldId id="288" r:id="rId10"/>
    <p:sldId id="284" r:id="rId11"/>
    <p:sldId id="296" r:id="rId12"/>
    <p:sldId id="301" r:id="rId13"/>
    <p:sldId id="309" r:id="rId14"/>
    <p:sldId id="314" r:id="rId15"/>
    <p:sldId id="315" r:id="rId16"/>
    <p:sldId id="316" r:id="rId17"/>
    <p:sldId id="310" r:id="rId18"/>
    <p:sldId id="304" r:id="rId19"/>
    <p:sldId id="305" r:id="rId20"/>
    <p:sldId id="306" r:id="rId21"/>
    <p:sldId id="290" r:id="rId22"/>
    <p:sldId id="297" r:id="rId23"/>
    <p:sldId id="300" r:id="rId24"/>
    <p:sldId id="311" r:id="rId25"/>
    <p:sldId id="260" r:id="rId26"/>
    <p:sldId id="26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318" autoAdjust="0"/>
  </p:normalViewPr>
  <p:slideViewPr>
    <p:cSldViewPr snapToGrid="0" snapToObjects="1">
      <p:cViewPr varScale="1">
        <p:scale>
          <a:sx n="101" d="100"/>
          <a:sy n="101" d="100"/>
        </p:scale>
        <p:origin x="-1760"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8618C1-DA99-0346-8EBD-CE657DA03ED0}" type="datetimeFigureOut">
              <a:t>5/17/13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83C6F9-FE85-FB4E-AE89-51E3149C6EAB}" type="slidenum">
              <a:t>‹#›</a:t>
            </a:fld>
            <a:endParaRPr lang="en-US"/>
          </a:p>
        </p:txBody>
      </p:sp>
    </p:spTree>
    <p:extLst>
      <p:ext uri="{BB962C8B-B14F-4D97-AF65-F5344CB8AC3E}">
        <p14:creationId xmlns:p14="http://schemas.microsoft.com/office/powerpoint/2010/main" val="4368854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Welcome everbody.</a:t>
            </a:r>
            <a:r>
              <a:rPr lang="en-US" baseline="0"/>
              <a:t>  My name is Tak Yeon Lee.  The web has become a popular platform for daily activity, however, not every web site is designed for optimal efficiency. In this talk I’ll introduce an early-stage prototype of a -tool that enables end-users to personalise their experience on the web by creating own extensions.</a:t>
            </a:r>
            <a:endParaRPr lang="en-US"/>
          </a:p>
        </p:txBody>
      </p:sp>
      <p:sp>
        <p:nvSpPr>
          <p:cNvPr id="4" name="Slide Number Placeholder 3"/>
          <p:cNvSpPr>
            <a:spLocks noGrp="1"/>
          </p:cNvSpPr>
          <p:nvPr>
            <p:ph type="sldNum" sz="quarter" idx="10"/>
          </p:nvPr>
        </p:nvSpPr>
        <p:spPr/>
        <p:txBody>
          <a:bodyPr/>
          <a:lstStyle/>
          <a:p>
            <a:fld id="{6C83C6F9-FE85-FB4E-AE89-51E3149C6EAB}" type="slidenum">
              <a:t>1</a:t>
            </a:fld>
            <a:endParaRPr lang="en-US"/>
          </a:p>
        </p:txBody>
      </p:sp>
    </p:spTree>
    <p:extLst>
      <p:ext uri="{BB962C8B-B14F-4D97-AF65-F5344CB8AC3E}">
        <p14:creationId xmlns:p14="http://schemas.microsoft.com/office/powerpoint/2010/main" val="1216379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a:t>To address these kinds of inefficiencies, major browsers support extensions, which add new features on any web site and personalize the experience.  Among 50,000 extensions on the chrome web store, I could find many extensions addressing the issue.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a:t>But those are tiny fraction of inefficiencies we daily experience,    (CLICK)    because building an extension still requires programming knowledge and significant amount of time and effort.  </a:t>
            </a:r>
            <a:endParaRPr lang="en-US"/>
          </a:p>
        </p:txBody>
      </p:sp>
      <p:sp>
        <p:nvSpPr>
          <p:cNvPr id="4" name="Slide Number Placeholder 3"/>
          <p:cNvSpPr>
            <a:spLocks noGrp="1"/>
          </p:cNvSpPr>
          <p:nvPr>
            <p:ph type="sldNum" sz="quarter" idx="10"/>
          </p:nvPr>
        </p:nvSpPr>
        <p:spPr/>
        <p:txBody>
          <a:bodyPr/>
          <a:lstStyle/>
          <a:p>
            <a:fld id="{6C83C6F9-FE85-FB4E-AE89-51E3149C6EAB}" type="slidenum">
              <a:t>10</a:t>
            </a:fld>
            <a:endParaRPr lang="en-US"/>
          </a:p>
        </p:txBody>
      </p:sp>
    </p:spTree>
    <p:extLst>
      <p:ext uri="{BB962C8B-B14F-4D97-AF65-F5344CB8AC3E}">
        <p14:creationId xmlns:p14="http://schemas.microsoft.com/office/powerpoint/2010/main" val="128997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Our goal is to build an expressive </a:t>
            </a:r>
          </a:p>
          <a:p>
            <a:r>
              <a:rPr lang="en-US" baseline="0"/>
              <a:t>and easy programming environment, </a:t>
            </a:r>
          </a:p>
          <a:p>
            <a:endParaRPr lang="en-US" baseline="0"/>
          </a:p>
          <a:p>
            <a:r>
              <a:rPr lang="en-US" baseline="0"/>
              <a:t>!which means the toolkit should be able to support </a:t>
            </a:r>
          </a:p>
          <a:p>
            <a:r>
              <a:rPr lang="en-US" baseline="0"/>
              <a:t>!   tasks like job automation, </a:t>
            </a:r>
          </a:p>
          <a:p>
            <a:r>
              <a:rPr lang="en-US" baseline="0"/>
              <a:t>    data integration, </a:t>
            </a:r>
          </a:p>
          <a:p>
            <a:r>
              <a:rPr lang="en-US" baseline="0"/>
              <a:t>    custom filtering, and information summary.   </a:t>
            </a:r>
          </a:p>
          <a:p>
            <a:endParaRPr lang="en-US" baseline="0"/>
          </a:p>
          <a:p>
            <a:r>
              <a:rPr lang="en-US" baseline="0"/>
              <a:t>We define Pick, Change, Add types of operations </a:t>
            </a:r>
          </a:p>
          <a:p>
            <a:r>
              <a:rPr lang="en-US" baseline="0"/>
              <a:t>as generic functionalities of those extensions.    </a:t>
            </a:r>
          </a:p>
        </p:txBody>
      </p:sp>
      <p:sp>
        <p:nvSpPr>
          <p:cNvPr id="4" name="Slide Number Placeholder 3"/>
          <p:cNvSpPr>
            <a:spLocks noGrp="1"/>
          </p:cNvSpPr>
          <p:nvPr>
            <p:ph type="sldNum" sz="quarter" idx="10"/>
          </p:nvPr>
        </p:nvSpPr>
        <p:spPr/>
        <p:txBody>
          <a:bodyPr/>
          <a:lstStyle/>
          <a:p>
            <a:fld id="{6C83C6F9-FE85-FB4E-AE89-51E3149C6EAB}" type="slidenum">
              <a:t>11</a:t>
            </a:fld>
            <a:endParaRPr lang="en-US"/>
          </a:p>
        </p:txBody>
      </p:sp>
    </p:spTree>
    <p:extLst>
      <p:ext uri="{BB962C8B-B14F-4D97-AF65-F5344CB8AC3E}">
        <p14:creationId xmlns:p14="http://schemas.microsoft.com/office/powerpoint/2010/main" val="2560014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First, pick operations can extract information from web pages or html elements.  For example, to get a list of URLs from the search result.  We need two steps of pick operations,  first picking up the anchor tags. Second, extracting URL attributes from the tags.   </a:t>
            </a:r>
          </a:p>
          <a:p>
            <a:endParaRPr lang="en-US" baseline="0"/>
          </a:p>
        </p:txBody>
      </p:sp>
      <p:sp>
        <p:nvSpPr>
          <p:cNvPr id="4" name="Slide Number Placeholder 3"/>
          <p:cNvSpPr>
            <a:spLocks noGrp="1"/>
          </p:cNvSpPr>
          <p:nvPr>
            <p:ph type="sldNum" sz="quarter" idx="10"/>
          </p:nvPr>
        </p:nvSpPr>
        <p:spPr/>
        <p:txBody>
          <a:bodyPr/>
          <a:lstStyle/>
          <a:p>
            <a:fld id="{6C83C6F9-FE85-FB4E-AE89-51E3149C6EAB}" type="slidenum">
              <a:t>12</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Change operations cover a wide range of data processing tasks. </a:t>
            </a:r>
          </a:p>
          <a:p>
            <a:endParaRPr lang="en-US" baseline="0"/>
          </a:p>
          <a:p>
            <a:r>
              <a:rPr lang="en-US" baseline="0"/>
              <a:t>First, Arithmetic operations include sumation, average and countings.   </a:t>
            </a:r>
          </a:p>
          <a:p>
            <a:endParaRPr lang="en-US" baseline="0"/>
          </a:p>
          <a:p>
            <a:r>
              <a:rPr lang="en-US" baseline="0"/>
              <a:t>You can see on the left side that our model treats each variable as an array of values.  </a:t>
            </a:r>
          </a:p>
          <a:p>
            <a:endParaRPr lang="en-US" baseline="0"/>
          </a:p>
          <a:p>
            <a:r>
              <a:rPr lang="en-US" baseline="0"/>
              <a:t>This simplifies our programs a lot, </a:t>
            </a:r>
          </a:p>
          <a:p>
            <a:r>
              <a:rPr lang="en-US" baseline="0"/>
              <a:t>   because there’s no need to write simple forloops.</a:t>
            </a:r>
          </a:p>
          <a:p>
            <a:endParaRPr lang="en-US" baseline="0"/>
          </a:p>
        </p:txBody>
      </p:sp>
      <p:sp>
        <p:nvSpPr>
          <p:cNvPr id="4" name="Slide Number Placeholder 3"/>
          <p:cNvSpPr>
            <a:spLocks noGrp="1"/>
          </p:cNvSpPr>
          <p:nvPr>
            <p:ph type="sldNum" sz="quarter" idx="10"/>
          </p:nvPr>
        </p:nvSpPr>
        <p:spPr/>
        <p:txBody>
          <a:bodyPr/>
          <a:lstStyle/>
          <a:p>
            <a:fld id="{6C83C6F9-FE85-FB4E-AE89-51E3149C6EAB}" type="slidenum">
              <a:t>13</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String manipulations cover join, split, find, replace and common operations. </a:t>
            </a:r>
          </a:p>
          <a:p>
            <a:endParaRPr lang="en-US" baseline="0"/>
          </a:p>
        </p:txBody>
      </p:sp>
      <p:sp>
        <p:nvSpPr>
          <p:cNvPr id="4" name="Slide Number Placeholder 3"/>
          <p:cNvSpPr>
            <a:spLocks noGrp="1"/>
          </p:cNvSpPr>
          <p:nvPr>
            <p:ph type="sldNum" sz="quarter" idx="10"/>
          </p:nvPr>
        </p:nvSpPr>
        <p:spPr/>
        <p:txBody>
          <a:bodyPr/>
          <a:lstStyle/>
          <a:p>
            <a:fld id="{6C83C6F9-FE85-FB4E-AE89-51E3149C6EAB}" type="slidenum">
              <a:t>14</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It also has filtering , </a:t>
            </a:r>
          </a:p>
        </p:txBody>
      </p:sp>
      <p:sp>
        <p:nvSpPr>
          <p:cNvPr id="4" name="Slide Number Placeholder 3"/>
          <p:cNvSpPr>
            <a:spLocks noGrp="1"/>
          </p:cNvSpPr>
          <p:nvPr>
            <p:ph type="sldNum" sz="quarter" idx="10"/>
          </p:nvPr>
        </p:nvSpPr>
        <p:spPr/>
        <p:txBody>
          <a:bodyPr/>
          <a:lstStyle/>
          <a:p>
            <a:fld id="{6C83C6F9-FE85-FB4E-AE89-51E3149C6EAB}" type="slidenum">
              <a:t>15</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and sortings. </a:t>
            </a:r>
          </a:p>
        </p:txBody>
      </p:sp>
      <p:sp>
        <p:nvSpPr>
          <p:cNvPr id="4" name="Slide Number Placeholder 3"/>
          <p:cNvSpPr>
            <a:spLocks noGrp="1"/>
          </p:cNvSpPr>
          <p:nvPr>
            <p:ph type="sldNum" sz="quarter" idx="10"/>
          </p:nvPr>
        </p:nvSpPr>
        <p:spPr/>
        <p:txBody>
          <a:bodyPr/>
          <a:lstStyle/>
          <a:p>
            <a:fld id="{6C83C6F9-FE85-FB4E-AE89-51E3149C6EAB}" type="slidenum">
              <a:t>16</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Finally, Add operations modify the orginal web page, by creating and add new elements, modifying element styles, triggering click events, and typing text.</a:t>
            </a:r>
          </a:p>
        </p:txBody>
      </p:sp>
      <p:sp>
        <p:nvSpPr>
          <p:cNvPr id="4" name="Slide Number Placeholder 3"/>
          <p:cNvSpPr>
            <a:spLocks noGrp="1"/>
          </p:cNvSpPr>
          <p:nvPr>
            <p:ph type="sldNum" sz="quarter" idx="10"/>
          </p:nvPr>
        </p:nvSpPr>
        <p:spPr/>
        <p:txBody>
          <a:bodyPr/>
          <a:lstStyle/>
          <a:p>
            <a:fld id="{6C83C6F9-FE85-FB4E-AE89-51E3149C6EAB}" type="slidenum">
              <a:t>17</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I’ll give a few examples of how extensions are defined as a combination of Pick Change Add operations.  For example, an extension that removes ad banners consists of two sequential operations – first, pick all the banner elements, and hide them.     </a:t>
            </a:r>
          </a:p>
        </p:txBody>
      </p:sp>
      <p:sp>
        <p:nvSpPr>
          <p:cNvPr id="4" name="Slide Number Placeholder 3"/>
          <p:cNvSpPr>
            <a:spLocks noGrp="1"/>
          </p:cNvSpPr>
          <p:nvPr>
            <p:ph type="sldNum" sz="quarter" idx="10"/>
          </p:nvPr>
        </p:nvSpPr>
        <p:spPr/>
        <p:txBody>
          <a:bodyPr/>
          <a:lstStyle/>
          <a:p>
            <a:fld id="{6C83C6F9-FE85-FB4E-AE89-51E3149C6EAB}" type="slidenum">
              <a:t>18</a:t>
            </a:fld>
            <a:endParaRPr lang="en-US"/>
          </a:p>
        </p:txBody>
      </p:sp>
    </p:spTree>
    <p:extLst>
      <p:ext uri="{BB962C8B-B14F-4D97-AF65-F5344CB8AC3E}">
        <p14:creationId xmlns:p14="http://schemas.microsoft.com/office/powerpoint/2010/main" val="5086089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 little more complex example</a:t>
            </a:r>
            <a:r>
              <a:rPr lang="en-US" baseline="0"/>
              <a:t>. To download files with a custom name pattern, an extension consists of 4 sequential operations .  First, it picks the title text, Second, merges the title with ‘.pdf’ string.  Third, picking the file links. Finally the ‘downlaod’ attributes of the links are replaced with the new file names . </a:t>
            </a:r>
          </a:p>
          <a:p>
            <a:endParaRPr lang="en-US" baseline="0"/>
          </a:p>
          <a:p>
            <a:r>
              <a:rPr lang="en-US" baseline="0"/>
              <a:t>Now it looks quite complicated.  How can non-programmers specify these steps? </a:t>
            </a:r>
          </a:p>
        </p:txBody>
      </p:sp>
      <p:sp>
        <p:nvSpPr>
          <p:cNvPr id="4" name="Slide Number Placeholder 3"/>
          <p:cNvSpPr>
            <a:spLocks noGrp="1"/>
          </p:cNvSpPr>
          <p:nvPr>
            <p:ph type="sldNum" sz="quarter" idx="10"/>
          </p:nvPr>
        </p:nvSpPr>
        <p:spPr/>
        <p:txBody>
          <a:bodyPr/>
          <a:lstStyle/>
          <a:p>
            <a:fld id="{6C83C6F9-FE85-FB4E-AE89-51E3149C6EAB}" type="slidenum">
              <a:rPr lang="en-US"/>
              <a:t>19</a:t>
            </a:fld>
            <a:endParaRPr lang="en-US"/>
          </a:p>
        </p:txBody>
      </p:sp>
    </p:spTree>
    <p:extLst>
      <p:ext uri="{BB962C8B-B14F-4D97-AF65-F5344CB8AC3E}">
        <p14:creationId xmlns:p14="http://schemas.microsoft.com/office/powerpoint/2010/main" val="143242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the outline.   </a:t>
            </a:r>
          </a:p>
          <a:p>
            <a:r>
              <a:rPr lang="en-US"/>
              <a:t>First I'll give a few examples of </a:t>
            </a:r>
          </a:p>
          <a:p>
            <a:r>
              <a:rPr lang="en-US"/>
              <a:t>common inefficiencies on the web </a:t>
            </a:r>
          </a:p>
          <a:p>
            <a:r>
              <a:rPr lang="en-US"/>
              <a:t>and how simple extensions can help. </a:t>
            </a:r>
          </a:p>
          <a:p>
            <a:endParaRPr lang="en-US"/>
          </a:p>
          <a:p>
            <a:r>
              <a:rPr lang="en-US"/>
              <a:t>But building an extension is very hard. </a:t>
            </a:r>
            <a:endParaRPr lang="en-US" baseline="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a:t>Our goal is to build an </a:t>
            </a:r>
            <a:r>
              <a:rPr lang="en-US" baseline="0"/>
              <a:t>expressive and easy </a:t>
            </a:r>
            <a:r>
              <a:rPr lang="en-US" baseline="0"/>
              <a:t>programming env.,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a:t>which improves a wide range of inefficient tasks,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a:t>without requiring programming skills. </a:t>
            </a:r>
            <a:endParaRPr lang="en-US"/>
          </a:p>
        </p:txBody>
      </p:sp>
      <p:sp>
        <p:nvSpPr>
          <p:cNvPr id="4" name="Slide Number Placeholder 3"/>
          <p:cNvSpPr>
            <a:spLocks noGrp="1"/>
          </p:cNvSpPr>
          <p:nvPr>
            <p:ph type="sldNum" sz="quarter" idx="10"/>
          </p:nvPr>
        </p:nvSpPr>
        <p:spPr/>
        <p:txBody>
          <a:bodyPr/>
          <a:lstStyle/>
          <a:p>
            <a:fld id="{6C83C6F9-FE85-FB4E-AE89-51E3149C6EAB}" type="slidenum">
              <a:rPr lang="en-US"/>
              <a:t>2</a:t>
            </a:fld>
            <a:endParaRPr lang="en-US"/>
          </a:p>
        </p:txBody>
      </p:sp>
    </p:spTree>
    <p:extLst>
      <p:ext uri="{BB962C8B-B14F-4D97-AF65-F5344CB8AC3E}">
        <p14:creationId xmlns:p14="http://schemas.microsoft.com/office/powerpoint/2010/main" val="3157451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As mentioned before, our goal is to build an easy programming environments, which requires no programming knowledge.   </a:t>
            </a:r>
          </a:p>
          <a:p>
            <a:endParaRPr lang="en-US" baseline="0"/>
          </a:p>
          <a:p>
            <a:r>
              <a:rPr lang="en-US" baseline="0"/>
              <a:t>I’m gonna show </a:t>
            </a:r>
          </a:p>
          <a:p>
            <a:r>
              <a:rPr lang="en-US" baseline="0"/>
              <a:t>how programming-by-example techniques allow users </a:t>
            </a:r>
          </a:p>
          <a:p>
            <a:r>
              <a:rPr lang="en-US" baseline="0"/>
              <a:t>to specify extensions </a:t>
            </a:r>
          </a:p>
          <a:p>
            <a:endParaRPr lang="en-US" baseline="0"/>
          </a:p>
          <a:p>
            <a:r>
              <a:rPr lang="en-US" baseline="0"/>
              <a:t>by providing what they want, </a:t>
            </a:r>
          </a:p>
          <a:p>
            <a:r>
              <a:rPr lang="en-US" baseline="0"/>
              <a:t>without worrying about how to do it. </a:t>
            </a:r>
            <a:endParaRPr lang="en-US"/>
          </a:p>
        </p:txBody>
      </p:sp>
      <p:sp>
        <p:nvSpPr>
          <p:cNvPr id="4" name="Slide Number Placeholder 3"/>
          <p:cNvSpPr>
            <a:spLocks noGrp="1"/>
          </p:cNvSpPr>
          <p:nvPr>
            <p:ph type="sldNum" sz="quarter" idx="10"/>
          </p:nvPr>
        </p:nvSpPr>
        <p:spPr/>
        <p:txBody>
          <a:bodyPr/>
          <a:lstStyle/>
          <a:p>
            <a:fld id="{6C83C6F9-FE85-FB4E-AE89-51E3149C6EAB}" type="slidenum">
              <a:t>20</a:t>
            </a:fld>
            <a:endParaRPr lang="en-US"/>
          </a:p>
        </p:txBody>
      </p:sp>
    </p:spTree>
    <p:extLst>
      <p:ext uri="{BB962C8B-B14F-4D97-AF65-F5344CB8AC3E}">
        <p14:creationId xmlns:p14="http://schemas.microsoft.com/office/powerpoint/2010/main" val="25600146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First, what is </a:t>
            </a:r>
            <a:r>
              <a:rPr lang="en-US" baseline="0"/>
              <a:t>programming-by-example? </a:t>
            </a:r>
          </a:p>
          <a:p>
            <a:r>
              <a:rPr lang="en-US" baseline="0"/>
              <a:t>! How is it different from traditional programming?</a:t>
            </a:r>
          </a:p>
          <a:p>
            <a:r>
              <a:rPr lang="en-US" baseline="0"/>
              <a:t>A program can be defined as a process that accepts input and returns output.   </a:t>
            </a:r>
          </a:p>
          <a:p>
            <a:r>
              <a:rPr lang="en-US" baseline="0"/>
              <a:t>!  With traditional programming, a programmer must know the exact syntax </a:t>
            </a:r>
          </a:p>
          <a:p>
            <a:r>
              <a:rPr lang="en-US" baseline="0"/>
              <a:t>and has to specify the instruction precisely. </a:t>
            </a:r>
          </a:p>
          <a:p>
            <a:r>
              <a:rPr lang="en-US" baseline="0"/>
              <a:t>!  `But, programming-by-example allows users to provide an example of input </a:t>
            </a:r>
          </a:p>
          <a:p>
            <a:r>
              <a:rPr lang="en-US" baseline="0"/>
              <a:t>!  and corresponding output, </a:t>
            </a:r>
          </a:p>
          <a:p>
            <a:r>
              <a:rPr lang="en-US" baseline="0"/>
              <a:t>! then the computer finds the right program to do the job.   </a:t>
            </a:r>
          </a:p>
          <a:p>
            <a:r>
              <a:rPr lang="en-US" baseline="0"/>
              <a:t>I’m gonna show more examples.  </a:t>
            </a:r>
            <a:endParaRPr lang="en-US"/>
          </a:p>
        </p:txBody>
      </p:sp>
      <p:sp>
        <p:nvSpPr>
          <p:cNvPr id="4" name="Slide Number Placeholder 3"/>
          <p:cNvSpPr>
            <a:spLocks noGrp="1"/>
          </p:cNvSpPr>
          <p:nvPr>
            <p:ph type="sldNum" sz="quarter" idx="10"/>
          </p:nvPr>
        </p:nvSpPr>
        <p:spPr/>
        <p:txBody>
          <a:bodyPr/>
          <a:lstStyle/>
          <a:p>
            <a:fld id="{6C83C6F9-FE85-FB4E-AE89-51E3149C6EAB}" type="slidenum">
              <a:t>21</a:t>
            </a:fld>
            <a:endParaRPr lang="en-US"/>
          </a:p>
        </p:txBody>
      </p:sp>
    </p:spTree>
    <p:extLst>
      <p:ext uri="{BB962C8B-B14F-4D97-AF65-F5344CB8AC3E}">
        <p14:creationId xmlns:p14="http://schemas.microsoft.com/office/powerpoint/2010/main" val="16321803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Here’s an example</a:t>
            </a:r>
            <a:r>
              <a:rPr lang="en-US" baseline="0"/>
              <a:t> of using </a:t>
            </a:r>
            <a:r>
              <a:rPr lang="en-US"/>
              <a:t>multiple</a:t>
            </a:r>
            <a:r>
              <a:rPr lang="en-US" baseline="0"/>
              <a:t> inputs.   </a:t>
            </a:r>
          </a:p>
          <a:p>
            <a:r>
              <a:rPr lang="en-US" baseline="0"/>
              <a:t>! To create a program that add suffix to strings, user prepare two inputs</a:t>
            </a:r>
          </a:p>
          <a:p>
            <a:r>
              <a:rPr lang="en-US" baseline="0"/>
              <a:t>!  and the correct output.  </a:t>
            </a:r>
          </a:p>
          <a:p>
            <a:r>
              <a:rPr lang="en-US" baseline="0"/>
              <a:t>!  Then ask computer to find the right operation doing the job. </a:t>
            </a:r>
          </a:p>
        </p:txBody>
      </p:sp>
      <p:sp>
        <p:nvSpPr>
          <p:cNvPr id="4" name="Slide Number Placeholder 3"/>
          <p:cNvSpPr>
            <a:spLocks noGrp="1"/>
          </p:cNvSpPr>
          <p:nvPr>
            <p:ph type="sldNum" sz="quarter" idx="10"/>
          </p:nvPr>
        </p:nvSpPr>
        <p:spPr/>
        <p:txBody>
          <a:bodyPr/>
          <a:lstStyle/>
          <a:p>
            <a:fld id="{6C83C6F9-FE85-FB4E-AE89-51E3149C6EAB}" type="slidenum">
              <a:t>22</a:t>
            </a:fld>
            <a:endParaRPr lang="en-US"/>
          </a:p>
        </p:txBody>
      </p:sp>
    </p:spTree>
    <p:extLst>
      <p:ext uri="{BB962C8B-B14F-4D97-AF65-F5344CB8AC3E}">
        <p14:creationId xmlns:p14="http://schemas.microsoft.com/office/powerpoint/2010/main" val="16321803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More complex tasks require mullti-step programming.  </a:t>
            </a:r>
          </a:p>
          <a:p>
            <a:endParaRPr lang="en-US" baseline="0"/>
          </a:p>
          <a:p>
            <a:r>
              <a:rPr lang="en-US" baseline="0"/>
              <a:t>For example, to count the number of locations in a list </a:t>
            </a:r>
          </a:p>
          <a:p>
            <a:r>
              <a:rPr lang="en-US" baseline="0"/>
              <a:t>that are either in Korea or Japan, </a:t>
            </a:r>
          </a:p>
          <a:p>
            <a:endParaRPr lang="en-US" baseline="0"/>
          </a:p>
          <a:p>
            <a:r>
              <a:rPr lang="en-US" baseline="0"/>
              <a:t>the user needs to provide the output of locations in those two countries</a:t>
            </a:r>
          </a:p>
          <a:p>
            <a:r>
              <a:rPr lang="en-US" baseline="0"/>
              <a:t>, so that the computer can find the correct filtering operation.  Then he can provide the final output, which is the number of itmes in the filtered list.      </a:t>
            </a:r>
          </a:p>
          <a:p>
            <a:endParaRPr lang="en-US" baseline="0"/>
          </a:p>
        </p:txBody>
      </p:sp>
      <p:sp>
        <p:nvSpPr>
          <p:cNvPr id="4" name="Slide Number Placeholder 3"/>
          <p:cNvSpPr>
            <a:spLocks noGrp="1"/>
          </p:cNvSpPr>
          <p:nvPr>
            <p:ph type="sldNum" sz="quarter" idx="10"/>
          </p:nvPr>
        </p:nvSpPr>
        <p:spPr/>
        <p:txBody>
          <a:bodyPr/>
          <a:lstStyle/>
          <a:p>
            <a:fld id="{6C83C6F9-FE85-FB4E-AE89-51E3149C6EAB}" type="slidenum">
              <a:t>23</a:t>
            </a:fld>
            <a:endParaRPr lang="en-US"/>
          </a:p>
        </p:txBody>
      </p:sp>
    </p:spTree>
    <p:extLst>
      <p:ext uri="{BB962C8B-B14F-4D97-AF65-F5344CB8AC3E}">
        <p14:creationId xmlns:p14="http://schemas.microsoft.com/office/powerpoint/2010/main" val="1632180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After programming these steps, user can plug different input data, and get an updated output.  </a:t>
            </a:r>
          </a:p>
        </p:txBody>
      </p:sp>
      <p:sp>
        <p:nvSpPr>
          <p:cNvPr id="4" name="Slide Number Placeholder 3"/>
          <p:cNvSpPr>
            <a:spLocks noGrp="1"/>
          </p:cNvSpPr>
          <p:nvPr>
            <p:ph type="sldNum" sz="quarter" idx="10"/>
          </p:nvPr>
        </p:nvSpPr>
        <p:spPr/>
        <p:txBody>
          <a:bodyPr/>
          <a:lstStyle/>
          <a:p>
            <a:fld id="{6C83C6F9-FE85-FB4E-AE89-51E3149C6EAB}" type="slidenum">
              <a:t>24</a:t>
            </a:fld>
            <a:endParaRPr lang="en-US"/>
          </a:p>
        </p:txBody>
      </p:sp>
    </p:spTree>
    <p:extLst>
      <p:ext uri="{BB962C8B-B14F-4D97-AF65-F5344CB8AC3E}">
        <p14:creationId xmlns:p14="http://schemas.microsoft.com/office/powerpoint/2010/main" val="1632180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it’s time for demo.   </a:t>
            </a:r>
            <a:r>
              <a:rPr lang="en-US" baseline="0"/>
              <a:t> But as mentioned in the beginning, the tool is still in development and quite unstable.   Unfortunately, Programming-by-example functionality is broken now.   I’m gonna focus on the other stuff.</a:t>
            </a:r>
          </a:p>
          <a:p>
            <a:endParaRPr lang="en-US" baseline="0"/>
          </a:p>
          <a:p>
            <a:endParaRPr lang="en-US" baseline="0"/>
          </a:p>
          <a:p>
            <a:r>
              <a:rPr lang="en-US" baseline="0"/>
              <a:t>demo script:    Here’s a regular website.  Schedule of classes at umd.   It shows a list of courses with a lot of details, but I ‘m interested in a course that gives a lot of As.   So I asked my friends and some one told me there’s another web site showing distributions of grades.  That sounds great!   But i don’t want to visit those pages course-by-course.   Instead, I wanna take all those bar charts, and attach to corresponding course information here.    </a:t>
            </a:r>
          </a:p>
          <a:p>
            <a:r>
              <a:rPr lang="en-US" baseline="0"/>
              <a:t>So I open the programming environment.  There’s a list of available extensions.  I can browse by clicking them, and also create a new extension.  Each extension contains multiple operations, so when it’s executed they run one-by-one.   This extension has 8 operations, the first two pick elements from the original web page, then extract text from those elements, creating string variable, joining two strings to create URL, load multiple ourUMD pages, picking up IMAGE elements, then finally attaching to corresponding courses.    </a:t>
            </a:r>
          </a:p>
          <a:p>
            <a:r>
              <a:rPr lang="en-US" baseline="0"/>
              <a:t>Sorry about this blahblah.   I know it wouldn’t make sense without showing the result.   So I execute it.  Now you can see the bar charts are attached to every course elements.   You might also notice that each operation now has a list of values as well.   Those values are output of each operation.  For example, an operation selecting image elements from multiple web pages contains a list of those images.   </a:t>
            </a:r>
          </a:p>
          <a:p>
            <a:endParaRPr lang="en-US" baseline="0"/>
          </a:p>
          <a:p>
            <a:r>
              <a:rPr lang="en-US" baseline="0"/>
              <a:t>User can also edit the extension by inserting, deleting, or adding a new operation at the end. </a:t>
            </a:r>
          </a:p>
          <a:p>
            <a:endParaRPr lang="en-US" baseline="0"/>
          </a:p>
          <a:p>
            <a:r>
              <a:rPr lang="en-US" baseline="0"/>
              <a:t>To create a new extension, user can click this button, and change title, add empty operations.  To specify an operaiton, user first provides the desired output. Then the programming-by-example feature is supposed to show a list of candidate operations on the right panel. But unfortunately the feature is not working.      </a:t>
            </a:r>
          </a:p>
        </p:txBody>
      </p:sp>
      <p:sp>
        <p:nvSpPr>
          <p:cNvPr id="4" name="Slide Number Placeholder 3"/>
          <p:cNvSpPr>
            <a:spLocks noGrp="1"/>
          </p:cNvSpPr>
          <p:nvPr>
            <p:ph type="sldNum" sz="quarter" idx="10"/>
          </p:nvPr>
        </p:nvSpPr>
        <p:spPr/>
        <p:txBody>
          <a:bodyPr/>
          <a:lstStyle/>
          <a:p>
            <a:fld id="{6C83C6F9-FE85-FB4E-AE89-51E3149C6EAB}" type="slidenum">
              <a:t>25</a:t>
            </a:fld>
            <a:endParaRPr lang="en-US"/>
          </a:p>
        </p:txBody>
      </p:sp>
    </p:spTree>
    <p:extLst>
      <p:ext uri="{BB962C8B-B14F-4D97-AF65-F5344CB8AC3E}">
        <p14:creationId xmlns:p14="http://schemas.microsoft.com/office/powerpoint/2010/main" val="3177925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this talk, I showed</a:t>
            </a:r>
            <a:r>
              <a:rPr lang="en-US" baseline="0"/>
              <a:t> a new opportunity for end-users to personalise the web by creating their own extensions.  Our approach is characterised by using programing-by-example techniques and pick,change,add model for its expressiveness.</a:t>
            </a:r>
          </a:p>
          <a:p>
            <a:r>
              <a:rPr lang="en-US" baseline="0"/>
              <a:t>We’re at an early stage of the entire process, in the future we will keep tuning up the usability and evaluate the learnability of the system.   Please email us if you have an idea for extensions.  Thank you.  </a:t>
            </a:r>
          </a:p>
          <a:p>
            <a:endParaRPr lang="en-US"/>
          </a:p>
        </p:txBody>
      </p:sp>
      <p:sp>
        <p:nvSpPr>
          <p:cNvPr id="4" name="Slide Number Placeholder 3"/>
          <p:cNvSpPr>
            <a:spLocks noGrp="1"/>
          </p:cNvSpPr>
          <p:nvPr>
            <p:ph type="sldNum" sz="quarter" idx="10"/>
          </p:nvPr>
        </p:nvSpPr>
        <p:spPr/>
        <p:txBody>
          <a:bodyPr/>
          <a:lstStyle/>
          <a:p>
            <a:fld id="{6C83C6F9-FE85-FB4E-AE89-51E3149C6EAB}" type="slidenum">
              <a:rPr lang="en-US"/>
              <a:t>26</a:t>
            </a:fld>
            <a:endParaRPr lang="en-US"/>
          </a:p>
        </p:txBody>
      </p:sp>
    </p:spTree>
    <p:extLst>
      <p:ext uri="{BB962C8B-B14F-4D97-AF65-F5344CB8AC3E}">
        <p14:creationId xmlns:p14="http://schemas.microsoft.com/office/powerpoint/2010/main" val="1296868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Before starting the actual talk, I wanna show this snapshot of the</a:t>
            </a:r>
            <a:r>
              <a:rPr lang="en-US" baseline="0"/>
              <a:t> current version of the our system.  </a:t>
            </a:r>
            <a:r>
              <a:rPr lang="en-US"/>
              <a:t>We’re still in the development, trying</a:t>
            </a:r>
            <a:r>
              <a:rPr lang="en-US" baseline="0"/>
              <a:t> different architectures and interaction models. Our programming environment is loaded as a floating panel at the bottom of the browser showing any web page.  Users can create, edit, browse, and run extensions.  Don’t worry about the detail for now.  I’ll give a demo later in this talk.   </a:t>
            </a:r>
            <a:endParaRPr lang="en-US"/>
          </a:p>
        </p:txBody>
      </p:sp>
      <p:sp>
        <p:nvSpPr>
          <p:cNvPr id="4" name="Slide Number Placeholder 3"/>
          <p:cNvSpPr>
            <a:spLocks noGrp="1"/>
          </p:cNvSpPr>
          <p:nvPr>
            <p:ph type="sldNum" sz="quarter" idx="10"/>
          </p:nvPr>
        </p:nvSpPr>
        <p:spPr/>
        <p:txBody>
          <a:bodyPr/>
          <a:lstStyle/>
          <a:p>
            <a:fld id="{6C83C6F9-FE85-FB4E-AE89-51E3149C6EAB}" type="slidenum">
              <a:rPr lang="en-US"/>
              <a:t>3</a:t>
            </a:fld>
            <a:endParaRPr lang="en-US"/>
          </a:p>
        </p:txBody>
      </p:sp>
    </p:spTree>
    <p:extLst>
      <p:ext uri="{BB962C8B-B14F-4D97-AF65-F5344CB8AC3E}">
        <p14:creationId xmlns:p14="http://schemas.microsoft.com/office/powerpoint/2010/main" val="416821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inefficiencies on the</a:t>
            </a:r>
            <a:r>
              <a:rPr lang="en-US" baseline="0"/>
              <a:t> web is the motivation of this project.  </a:t>
            </a:r>
            <a:endParaRPr lang="en-US"/>
          </a:p>
          <a:p>
            <a:r>
              <a:rPr lang="en-US"/>
              <a:t>Through</a:t>
            </a:r>
            <a:r>
              <a:rPr lang="en-US" baseline="0"/>
              <a:t> a survey and interview, </a:t>
            </a:r>
            <a:r>
              <a:rPr lang="en-US"/>
              <a:t>I ‘ve collected varous types of inefficiencies</a:t>
            </a:r>
            <a:r>
              <a:rPr lang="en-US" baseline="0"/>
              <a:t> people experience on the web. The most common pattern is missing relevant information. </a:t>
            </a:r>
          </a:p>
          <a:p>
            <a:r>
              <a:rPr lang="en-US" baseline="0"/>
              <a:t>!   For example, one of the participants was looking for used cars on craigslist.  </a:t>
            </a:r>
          </a:p>
          <a:p>
            <a:r>
              <a:rPr lang="en-US" baseline="0"/>
              <a:t>!   She wanted these extra information fetched from external sources.  Her ideal version of each link might look like this. </a:t>
            </a:r>
            <a:endParaRPr lang="en-US"/>
          </a:p>
        </p:txBody>
      </p:sp>
      <p:sp>
        <p:nvSpPr>
          <p:cNvPr id="4" name="Slide Number Placeholder 3"/>
          <p:cNvSpPr>
            <a:spLocks noGrp="1"/>
          </p:cNvSpPr>
          <p:nvPr>
            <p:ph type="sldNum" sz="quarter" idx="10"/>
          </p:nvPr>
        </p:nvSpPr>
        <p:spPr/>
        <p:txBody>
          <a:bodyPr/>
          <a:lstStyle/>
          <a:p>
            <a:fld id="{6C83C6F9-FE85-FB4E-AE89-51E3149C6EAB}" type="slidenum">
              <a:t>4</a:t>
            </a:fld>
            <a:endParaRPr lang="en-US"/>
          </a:p>
        </p:txBody>
      </p:sp>
    </p:spTree>
    <p:extLst>
      <p:ext uri="{BB962C8B-B14F-4D97-AF65-F5344CB8AC3E}">
        <p14:creationId xmlns:p14="http://schemas.microsoft.com/office/powerpoint/2010/main" val="2553650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Ignoring unwanted </a:t>
            </a:r>
            <a:r>
              <a:rPr lang="en-US" baseline="0"/>
              <a:t>information is another cause of inefficiency. For instance, media sites have AD banners, but most </a:t>
            </a:r>
            <a:r>
              <a:rPr lang="en-US"/>
              <a:t>people </a:t>
            </a:r>
            <a:r>
              <a:rPr lang="en-US" baseline="0"/>
              <a:t>don’t want to pay attention to them. </a:t>
            </a:r>
            <a:endParaRPr lang="en-US"/>
          </a:p>
        </p:txBody>
      </p:sp>
      <p:sp>
        <p:nvSpPr>
          <p:cNvPr id="4" name="Slide Number Placeholder 3"/>
          <p:cNvSpPr>
            <a:spLocks noGrp="1"/>
          </p:cNvSpPr>
          <p:nvPr>
            <p:ph type="sldNum" sz="quarter" idx="10"/>
          </p:nvPr>
        </p:nvSpPr>
        <p:spPr/>
        <p:txBody>
          <a:bodyPr/>
          <a:lstStyle/>
          <a:p>
            <a:fld id="{6C83C6F9-FE85-FB4E-AE89-51E3149C6EAB}" type="slidenum">
              <a:t>5</a:t>
            </a:fld>
            <a:endParaRPr lang="en-US"/>
          </a:p>
        </p:txBody>
      </p:sp>
    </p:spTree>
    <p:extLst>
      <p:ext uri="{BB962C8B-B14F-4D97-AF65-F5344CB8AC3E}">
        <p14:creationId xmlns:p14="http://schemas.microsoft.com/office/powerpoint/2010/main" val="2553650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Without those ads, they</a:t>
            </a:r>
            <a:r>
              <a:rPr lang="en-US" baseline="0"/>
              <a:t> can have this cleaner version of the page. </a:t>
            </a:r>
            <a:endParaRPr lang="en-US"/>
          </a:p>
        </p:txBody>
      </p:sp>
      <p:sp>
        <p:nvSpPr>
          <p:cNvPr id="4" name="Slide Number Placeholder 3"/>
          <p:cNvSpPr>
            <a:spLocks noGrp="1"/>
          </p:cNvSpPr>
          <p:nvPr>
            <p:ph type="sldNum" sz="quarter" idx="10"/>
          </p:nvPr>
        </p:nvSpPr>
        <p:spPr/>
        <p:txBody>
          <a:bodyPr/>
          <a:lstStyle/>
          <a:p>
            <a:fld id="{6C83C6F9-FE85-FB4E-AE89-51E3149C6EAB}" type="slidenum">
              <a:t>6</a:t>
            </a:fld>
            <a:endParaRPr lang="en-US"/>
          </a:p>
        </p:txBody>
      </p:sp>
    </p:spTree>
    <p:extLst>
      <p:ext uri="{BB962C8B-B14F-4D97-AF65-F5344CB8AC3E}">
        <p14:creationId xmlns:p14="http://schemas.microsoft.com/office/powerpoint/2010/main" val="2553650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Doing r</a:t>
            </a:r>
            <a:r>
              <a:rPr lang="en-US"/>
              <a:t>epeatitive</a:t>
            </a:r>
            <a:r>
              <a:rPr lang="en-US" baseline="0"/>
              <a:t> operations is also very inefficient. </a:t>
            </a:r>
            <a:r>
              <a:rPr lang="en-US"/>
              <a:t>Many</a:t>
            </a:r>
            <a:r>
              <a:rPr lang="en-US" baseline="0"/>
              <a:t> participants complained that files downloaded from the web have arbitrary names. They want files to be named in a meaningful way to capture the context.   </a:t>
            </a:r>
          </a:p>
          <a:p>
            <a:endParaRPr lang="en-US" baseline="0"/>
          </a:p>
        </p:txBody>
      </p:sp>
      <p:sp>
        <p:nvSpPr>
          <p:cNvPr id="4" name="Slide Number Placeholder 3"/>
          <p:cNvSpPr>
            <a:spLocks noGrp="1"/>
          </p:cNvSpPr>
          <p:nvPr>
            <p:ph type="sldNum" sz="quarter" idx="10"/>
          </p:nvPr>
        </p:nvSpPr>
        <p:spPr/>
        <p:txBody>
          <a:bodyPr/>
          <a:lstStyle/>
          <a:p>
            <a:fld id="{6C83C6F9-FE85-FB4E-AE89-51E3149C6EAB}" type="slidenum">
              <a:t>7</a:t>
            </a:fld>
            <a:endParaRPr lang="en-US"/>
          </a:p>
        </p:txBody>
      </p:sp>
    </p:spTree>
    <p:extLst>
      <p:ext uri="{BB962C8B-B14F-4D97-AF65-F5344CB8AC3E}">
        <p14:creationId xmlns:p14="http://schemas.microsoft.com/office/powerpoint/2010/main" val="2553650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last example is a </a:t>
            </a:r>
            <a:r>
              <a:rPr lang="en-US" baseline="0"/>
              <a:t>grading task for TA.  Here in Computer science department at UMD we have an online grading system, where TA s have to read through each student’s codes to manually find mistakes, add comments, calculate total scores and put it into another web page.  This process usually takes 4-8 hours per assignment.    </a:t>
            </a:r>
          </a:p>
        </p:txBody>
      </p:sp>
      <p:sp>
        <p:nvSpPr>
          <p:cNvPr id="4" name="Slide Number Placeholder 3"/>
          <p:cNvSpPr>
            <a:spLocks noGrp="1"/>
          </p:cNvSpPr>
          <p:nvPr>
            <p:ph type="sldNum" sz="quarter" idx="10"/>
          </p:nvPr>
        </p:nvSpPr>
        <p:spPr/>
        <p:txBody>
          <a:bodyPr/>
          <a:lstStyle/>
          <a:p>
            <a:fld id="{6C83C6F9-FE85-FB4E-AE89-51E3149C6EAB}" type="slidenum">
              <a:t>8</a:t>
            </a:fld>
            <a:endParaRPr lang="en-US"/>
          </a:p>
        </p:txBody>
      </p:sp>
    </p:spTree>
    <p:extLst>
      <p:ext uri="{BB962C8B-B14F-4D97-AF65-F5344CB8AC3E}">
        <p14:creationId xmlns:p14="http://schemas.microsoft.com/office/powerpoint/2010/main" val="2553650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say there’s an extension </a:t>
            </a:r>
            <a:r>
              <a:rPr lang="en-US" baseline="0"/>
              <a:t>making grading more efficient. The extension attaches extra components on the grading page.  It also finds potential mistakes with string matching techniques, and shows them on the summary panel. Clicking one of them scrolls the page to the code line of the mistake.    The codelines of potential mistakes have buttons to automatically add predefined comment.   Each section of the summary has partial credit, so that graders don’t have to calculate total score by hand or using spreadsheets.   The report button at the bottom submits the total score to another server, so the graders don’t have to switch browser tabs back and forth.</a:t>
            </a:r>
          </a:p>
          <a:p>
            <a:endParaRPr lang="en-US" baseline="0"/>
          </a:p>
          <a:p>
            <a:r>
              <a:rPr lang="en-US" baseline="0"/>
              <a:t>(notice that this is a motivational example, not our tool.  I built this extension with pure javascript.  Our goal is to build a tool that enables non-programmers to build extensions like this.) </a:t>
            </a:r>
          </a:p>
          <a:p>
            <a:endParaRPr lang="en-US" baseline="0"/>
          </a:p>
          <a:p>
            <a:r>
              <a:rPr lang="en-US" baseline="0"/>
              <a:t>The extension is used by three Tas and a lecturer for one semester.  All of them said the extension made the grading process up to 5 times more efficient.</a:t>
            </a:r>
            <a:endParaRPr lang="en-US"/>
          </a:p>
        </p:txBody>
      </p:sp>
      <p:sp>
        <p:nvSpPr>
          <p:cNvPr id="4" name="Slide Number Placeholder 3"/>
          <p:cNvSpPr>
            <a:spLocks noGrp="1"/>
          </p:cNvSpPr>
          <p:nvPr>
            <p:ph type="sldNum" sz="quarter" idx="10"/>
          </p:nvPr>
        </p:nvSpPr>
        <p:spPr/>
        <p:txBody>
          <a:bodyPr/>
          <a:lstStyle/>
          <a:p>
            <a:fld id="{6C83C6F9-FE85-FB4E-AE89-51E3149C6EAB}" type="slidenum">
              <a:t>9</a:t>
            </a:fld>
            <a:endParaRPr lang="en-US"/>
          </a:p>
        </p:txBody>
      </p:sp>
    </p:spTree>
    <p:extLst>
      <p:ext uri="{BB962C8B-B14F-4D97-AF65-F5344CB8AC3E}">
        <p14:creationId xmlns:p14="http://schemas.microsoft.com/office/powerpoint/2010/main" val="3987201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D6440D-90AE-E04A-8526-740C5B7AAF61}" type="datetimeFigureOut">
              <a:t>5/17/13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6440D-90AE-E04A-8526-740C5B7AAF61}" type="datetimeFigureOut">
              <a:t>5/17/13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6440D-90AE-E04A-8526-740C5B7AAF61}" type="datetimeFigureOut">
              <a:t>5/17/13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6440D-90AE-E04A-8526-740C5B7AAF61}" type="datetimeFigureOut">
              <a:t>5/17/13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D6440D-90AE-E04A-8526-740C5B7AAF61}" type="datetimeFigureOut">
              <a:t>5/17/13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D6440D-90AE-E04A-8526-740C5B7AAF61}" type="datetimeFigureOut">
              <a:t>5/17/13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D6440D-90AE-E04A-8526-740C5B7AAF61}" type="datetimeFigureOut">
              <a:t>5/17/13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D6440D-90AE-E04A-8526-740C5B7AAF61}" type="datetimeFigureOut">
              <a:t>5/17/13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6440D-90AE-E04A-8526-740C5B7AAF61}" type="datetimeFigureOut">
              <a:t>5/17/13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6440D-90AE-E04A-8526-740C5B7AAF61}" type="datetimeFigureOut">
              <a:t>5/17/13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6440D-90AE-E04A-8526-740C5B7AAF61}" type="datetimeFigureOut">
              <a:t>5/17/13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13398F-9168-3F40-81D4-4AD0B3AF98D9}" type="slidenum">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D6440D-90AE-E04A-8526-740C5B7AAF61}" type="datetimeFigureOut">
              <a:t>5/17/13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13398F-9168-3F40-81D4-4AD0B3AF98D9}" type="slidenum">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0" Type="http://schemas.openxmlformats.org/officeDocument/2006/relationships/image" Target="../media/image21.png"/><Relationship Id="rId11"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4"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17773" y="534769"/>
            <a:ext cx="8308454" cy="3560766"/>
          </a:xfrm>
          <a:prstGeom prst="rect">
            <a:avLst/>
          </a:prstGeom>
        </p:spPr>
      </p:pic>
      <p:sp>
        <p:nvSpPr>
          <p:cNvPr id="6" name="TextBox 5"/>
          <p:cNvSpPr txBox="1"/>
          <p:nvPr/>
        </p:nvSpPr>
        <p:spPr>
          <a:xfrm>
            <a:off x="545632" y="4413090"/>
            <a:ext cx="7838571" cy="2062103"/>
          </a:xfrm>
          <a:prstGeom prst="rect">
            <a:avLst/>
          </a:prstGeom>
          <a:noFill/>
        </p:spPr>
        <p:txBody>
          <a:bodyPr wrap="square" rtlCol="0">
            <a:spAutoFit/>
          </a:bodyPr>
          <a:lstStyle/>
          <a:p>
            <a:r>
              <a:rPr lang="en-US" sz="4400">
                <a:latin typeface="Helvetica Light"/>
                <a:cs typeface="Helvetica Light"/>
              </a:rPr>
              <a:t>Enhancing the Web </a:t>
            </a:r>
          </a:p>
          <a:p>
            <a:r>
              <a:rPr lang="en-US" sz="4400">
                <a:latin typeface="Helvetica Light"/>
                <a:cs typeface="Helvetica Light"/>
              </a:rPr>
              <a:t>With End-User Programming</a:t>
            </a:r>
            <a:endParaRPr lang="en-US" sz="2800">
              <a:latin typeface="Helvetica Light"/>
              <a:cs typeface="Helvetica Light"/>
            </a:endParaRPr>
          </a:p>
          <a:p>
            <a:endParaRPr lang="en-US" sz="2000">
              <a:latin typeface="Helvetica Light"/>
              <a:cs typeface="Helvetica Light"/>
            </a:endParaRPr>
          </a:p>
          <a:p>
            <a:r>
              <a:rPr lang="en-US" sz="2000">
                <a:latin typeface="Helvetica Light"/>
                <a:cs typeface="Helvetica Light"/>
              </a:rPr>
              <a:t>Tak Yeon Lee, Ben Bederson</a:t>
            </a:r>
          </a:p>
        </p:txBody>
      </p:sp>
    </p:spTree>
    <p:extLst>
      <p:ext uri="{BB962C8B-B14F-4D97-AF65-F5344CB8AC3E}">
        <p14:creationId xmlns:p14="http://schemas.microsoft.com/office/powerpoint/2010/main" val="9533757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0"/>
            <a:ext cx="1809801" cy="6858000"/>
            <a:chOff x="266699" y="0"/>
            <a:chExt cx="1863624" cy="7061956"/>
          </a:xfrm>
        </p:grpSpPr>
        <p:grpSp>
          <p:nvGrpSpPr>
            <p:cNvPr id="8" name="Group 7"/>
            <p:cNvGrpSpPr/>
            <p:nvPr/>
          </p:nvGrpSpPr>
          <p:grpSpPr>
            <a:xfrm>
              <a:off x="266700" y="0"/>
              <a:ext cx="1863623" cy="4759972"/>
              <a:chOff x="266700" y="0"/>
              <a:chExt cx="2685043" cy="685800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700" y="0"/>
                <a:ext cx="2685043" cy="2140211"/>
              </a:xfrm>
              <a:prstGeom prst="rect">
                <a:avLst/>
              </a:prstGeom>
            </p:spPr>
          </p:pic>
          <p:pic>
            <p:nvPicPr>
              <p:cNvPr id="5" name="Picture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6700" y="1952982"/>
                <a:ext cx="2685043" cy="2059185"/>
              </a:xfrm>
              <a:prstGeom prst="rect">
                <a:avLst/>
              </a:prstGeom>
            </p:spPr>
          </p:pic>
          <p:pic>
            <p:nvPicPr>
              <p:cNvPr id="6" name="Picture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6700" y="3772021"/>
                <a:ext cx="2685043" cy="2126822"/>
              </a:xfrm>
              <a:prstGeom prst="rect">
                <a:avLst/>
              </a:prstGeom>
            </p:spPr>
          </p:pic>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66700" y="5541465"/>
                <a:ext cx="2685043" cy="1316535"/>
              </a:xfrm>
              <a:prstGeom prst="rect">
                <a:avLst/>
              </a:prstGeom>
            </p:spPr>
          </p:pic>
        </p:grpSp>
        <p:grpSp>
          <p:nvGrpSpPr>
            <p:cNvPr id="11" name="Group 10"/>
            <p:cNvGrpSpPr/>
            <p:nvPr/>
          </p:nvGrpSpPr>
          <p:grpSpPr>
            <a:xfrm>
              <a:off x="266699" y="4449151"/>
              <a:ext cx="1863624" cy="2612805"/>
              <a:chOff x="3073065" y="0"/>
              <a:chExt cx="2685044" cy="3764437"/>
            </a:xfrm>
          </p:grpSpPr>
          <p:pic>
            <p:nvPicPr>
              <p:cNvPr id="9" name="Picture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073066" y="0"/>
                <a:ext cx="2685043" cy="2070361"/>
              </a:xfrm>
              <a:prstGeom prst="rect">
                <a:avLst/>
              </a:prstGeom>
            </p:spPr>
          </p:pic>
          <p:pic>
            <p:nvPicPr>
              <p:cNvPr id="10" name="Picture 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73065" y="1666136"/>
                <a:ext cx="2685043" cy="2098301"/>
              </a:xfrm>
              <a:prstGeom prst="rect">
                <a:avLst/>
              </a:prstGeom>
            </p:spPr>
          </p:pic>
        </p:grpSp>
      </p:grpSp>
      <p:sp>
        <p:nvSpPr>
          <p:cNvPr id="13" name="Rectangle 12"/>
          <p:cNvSpPr/>
          <p:nvPr/>
        </p:nvSpPr>
        <p:spPr>
          <a:xfrm>
            <a:off x="2204819" y="251541"/>
            <a:ext cx="6634034" cy="1077218"/>
          </a:xfrm>
          <a:prstGeom prst="rect">
            <a:avLst/>
          </a:prstGeom>
          <a:solidFill>
            <a:schemeClr val="bg1">
              <a:alpha val="63000"/>
            </a:schemeClr>
          </a:solidFill>
        </p:spPr>
        <p:txBody>
          <a:bodyPr wrap="square">
            <a:spAutoFit/>
          </a:bodyPr>
          <a:lstStyle/>
          <a:p>
            <a:pPr>
              <a:tabLst>
                <a:tab pos="0" algn="l"/>
              </a:tabLst>
            </a:pPr>
            <a:r>
              <a:rPr lang="en-US" sz="4000">
                <a:latin typeface="Helvetica Light"/>
                <a:cs typeface="Helvetica Light"/>
              </a:rPr>
              <a:t>Browser Extensions </a:t>
            </a:r>
          </a:p>
          <a:p>
            <a:pPr>
              <a:tabLst>
                <a:tab pos="0" algn="l"/>
              </a:tabLst>
            </a:pPr>
            <a:r>
              <a:rPr lang="en-US" sz="2400">
                <a:latin typeface="Helvetica Light"/>
                <a:cs typeface="Helvetica Light"/>
              </a:rPr>
              <a:t>add new features and personalize experience. </a:t>
            </a:r>
          </a:p>
        </p:txBody>
      </p:sp>
      <p:grpSp>
        <p:nvGrpSpPr>
          <p:cNvPr id="32" name="Group 31"/>
          <p:cNvGrpSpPr/>
          <p:nvPr/>
        </p:nvGrpSpPr>
        <p:grpSpPr>
          <a:xfrm>
            <a:off x="2007799" y="1489755"/>
            <a:ext cx="5965072" cy="2105401"/>
            <a:chOff x="1974256" y="1360597"/>
            <a:chExt cx="6702387" cy="2365637"/>
          </a:xfrm>
        </p:grpSpPr>
        <p:sp>
          <p:nvSpPr>
            <p:cNvPr id="30" name="Rectangular Callout 29"/>
            <p:cNvSpPr/>
            <p:nvPr/>
          </p:nvSpPr>
          <p:spPr>
            <a:xfrm>
              <a:off x="2317916" y="2095807"/>
              <a:ext cx="6163347" cy="1630427"/>
            </a:xfrm>
            <a:prstGeom prst="wedgeRectCallout">
              <a:avLst>
                <a:gd name="adj1" fmla="val -34367"/>
                <a:gd name="adj2" fmla="val -63791"/>
              </a:avLst>
            </a:prstGeom>
            <a:solidFill>
              <a:schemeClr val="bg1">
                <a:lumMod val="85000"/>
                <a:lumOff val="1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15" name="Rectangle 14"/>
            <p:cNvSpPr/>
            <p:nvPr/>
          </p:nvSpPr>
          <p:spPr>
            <a:xfrm>
              <a:off x="1974256" y="1360597"/>
              <a:ext cx="6058407" cy="449565"/>
            </a:xfrm>
            <a:prstGeom prst="rect">
              <a:avLst/>
            </a:prstGeom>
            <a:noFill/>
          </p:spPr>
          <p:txBody>
            <a:bodyPr wrap="square">
              <a:spAutoFit/>
            </a:bodyPr>
            <a:lstStyle/>
            <a:p>
              <a:pPr marL="177800">
                <a:tabLst>
                  <a:tab pos="0" algn="l"/>
                </a:tabLst>
              </a:pPr>
              <a:r>
                <a:rPr lang="en-US" sz="2000">
                  <a:solidFill>
                    <a:schemeClr val="accent2"/>
                  </a:solidFill>
                  <a:latin typeface="Helvetica Light"/>
                  <a:cs typeface="Helvetica Light"/>
                </a:rPr>
                <a:t>Over 50,000 on Chrome Web Store</a:t>
              </a:r>
            </a:p>
          </p:txBody>
        </p:sp>
        <p:grpSp>
          <p:nvGrpSpPr>
            <p:cNvPr id="28" name="Group 27"/>
            <p:cNvGrpSpPr/>
            <p:nvPr/>
          </p:nvGrpSpPr>
          <p:grpSpPr>
            <a:xfrm>
              <a:off x="2544690" y="2240021"/>
              <a:ext cx="1374631" cy="1435586"/>
              <a:chOff x="2509166" y="2222259"/>
              <a:chExt cx="1374631" cy="1435586"/>
            </a:xfrm>
          </p:grpSpPr>
          <p:pic>
            <p:nvPicPr>
              <p:cNvPr id="16" name="Picture 1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645593" y="2222259"/>
                <a:ext cx="991849" cy="991849"/>
              </a:xfrm>
              <a:prstGeom prst="rect">
                <a:avLst/>
              </a:prstGeom>
            </p:spPr>
          </p:pic>
          <p:sp>
            <p:nvSpPr>
              <p:cNvPr id="17" name="Rectangle 16"/>
              <p:cNvSpPr/>
              <p:nvPr/>
            </p:nvSpPr>
            <p:spPr>
              <a:xfrm>
                <a:off x="2509166" y="3095890"/>
                <a:ext cx="1374631" cy="561955"/>
              </a:xfrm>
              <a:prstGeom prst="rect">
                <a:avLst/>
              </a:prstGeom>
            </p:spPr>
            <p:txBody>
              <a:bodyPr wrap="none">
                <a:spAutoFit/>
              </a:bodyPr>
              <a:lstStyle/>
              <a:p>
                <a:pPr algn="ctr"/>
                <a:r>
                  <a:rPr lang="en-US" sz="1600">
                    <a:latin typeface="Helvetica Light"/>
                    <a:cs typeface="Helvetica Light"/>
                  </a:rPr>
                  <a:t>AdBlock</a:t>
                </a:r>
                <a:endParaRPr lang="en-US" sz="1050">
                  <a:latin typeface="Helvetica Light"/>
                  <a:cs typeface="Helvetica Light"/>
                </a:endParaRPr>
              </a:p>
              <a:p>
                <a:pPr algn="ctr"/>
                <a:r>
                  <a:rPr lang="en-US" sz="1050">
                    <a:latin typeface="Helvetica Light"/>
                    <a:cs typeface="Helvetica Light"/>
                  </a:rPr>
                  <a:t>&gt;15 million users</a:t>
                </a:r>
              </a:p>
            </p:txBody>
          </p:sp>
        </p:grpSp>
        <p:grpSp>
          <p:nvGrpSpPr>
            <p:cNvPr id="27" name="Group 26"/>
            <p:cNvGrpSpPr/>
            <p:nvPr/>
          </p:nvGrpSpPr>
          <p:grpSpPr>
            <a:xfrm>
              <a:off x="4580672" y="2240021"/>
              <a:ext cx="1450360" cy="1437438"/>
              <a:chOff x="4625077" y="2222259"/>
              <a:chExt cx="1450360" cy="1437438"/>
            </a:xfrm>
          </p:grpSpPr>
          <p:pic>
            <p:nvPicPr>
              <p:cNvPr id="18" name="Picture 1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701413" y="2222259"/>
                <a:ext cx="1292271" cy="958462"/>
              </a:xfrm>
              <a:prstGeom prst="rect">
                <a:avLst/>
              </a:prstGeom>
            </p:spPr>
          </p:pic>
          <p:sp>
            <p:nvSpPr>
              <p:cNvPr id="19" name="Rectangle 18"/>
              <p:cNvSpPr/>
              <p:nvPr/>
            </p:nvSpPr>
            <p:spPr>
              <a:xfrm>
                <a:off x="4625077" y="3097741"/>
                <a:ext cx="1450360" cy="561956"/>
              </a:xfrm>
              <a:prstGeom prst="rect">
                <a:avLst/>
              </a:prstGeom>
            </p:spPr>
            <p:txBody>
              <a:bodyPr wrap="none">
                <a:spAutoFit/>
              </a:bodyPr>
              <a:lstStyle/>
              <a:p>
                <a:pPr algn="ctr"/>
                <a:r>
                  <a:rPr lang="en-US" sz="1600">
                    <a:solidFill>
                      <a:prstClr val="white"/>
                    </a:solidFill>
                    <a:latin typeface="Helvetica Light"/>
                    <a:cs typeface="Helvetica Light"/>
                  </a:rPr>
                  <a:t>Photo Zoom</a:t>
                </a:r>
                <a:endParaRPr lang="en-US" sz="1050">
                  <a:latin typeface="Helvetica Light"/>
                  <a:cs typeface="Helvetica Light"/>
                </a:endParaRPr>
              </a:p>
              <a:p>
                <a:pPr algn="ctr"/>
                <a:r>
                  <a:rPr lang="en-US" sz="1050">
                    <a:latin typeface="Helvetica Light"/>
                    <a:cs typeface="Helvetica Light"/>
                  </a:rPr>
                  <a:t>&gt;2 million users</a:t>
                </a:r>
              </a:p>
            </p:txBody>
          </p:sp>
        </p:grpSp>
        <p:grpSp>
          <p:nvGrpSpPr>
            <p:cNvPr id="26" name="Group 25"/>
            <p:cNvGrpSpPr/>
            <p:nvPr/>
          </p:nvGrpSpPr>
          <p:grpSpPr>
            <a:xfrm>
              <a:off x="6179843" y="2294269"/>
              <a:ext cx="2496800" cy="1387224"/>
              <a:chOff x="6135438" y="2276507"/>
              <a:chExt cx="2496800" cy="1387224"/>
            </a:xfrm>
          </p:grpSpPr>
          <p:sp>
            <p:nvSpPr>
              <p:cNvPr id="20" name="Rectangle 19"/>
              <p:cNvSpPr/>
              <p:nvPr/>
            </p:nvSpPr>
            <p:spPr>
              <a:xfrm>
                <a:off x="6135438" y="3093129"/>
                <a:ext cx="2496800" cy="570602"/>
              </a:xfrm>
              <a:prstGeom prst="rect">
                <a:avLst/>
              </a:prstGeom>
            </p:spPr>
            <p:txBody>
              <a:bodyPr wrap="square">
                <a:spAutoFit/>
              </a:bodyPr>
              <a:lstStyle/>
              <a:p>
                <a:pPr algn="ctr"/>
                <a:r>
                  <a:rPr lang="en-US" sz="1600">
                    <a:solidFill>
                      <a:prstClr val="white"/>
                    </a:solidFill>
                    <a:latin typeface="Helvetica Light"/>
                    <a:cs typeface="Helvetica Light"/>
                  </a:rPr>
                  <a:t>Print All</a:t>
                </a:r>
                <a:endParaRPr lang="en-US" sz="1050">
                  <a:latin typeface="Helvetica Light"/>
                  <a:cs typeface="Helvetica Light"/>
                </a:endParaRPr>
              </a:p>
              <a:p>
                <a:pPr algn="ctr"/>
                <a:r>
                  <a:rPr lang="en-US" sz="1050">
                    <a:latin typeface="Helvetica Light"/>
                    <a:cs typeface="Helvetica Light"/>
                  </a:rPr>
                  <a:t>E-mails in a folder </a:t>
                </a:r>
              </a:p>
            </p:txBody>
          </p:sp>
          <p:pic>
            <p:nvPicPr>
              <p:cNvPr id="21" name="Picture 20"/>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710668" y="2276507"/>
                <a:ext cx="1292271" cy="839820"/>
              </a:xfrm>
              <a:prstGeom prst="rect">
                <a:avLst/>
              </a:prstGeom>
            </p:spPr>
          </p:pic>
        </p:grpSp>
      </p:grpSp>
      <p:sp>
        <p:nvSpPr>
          <p:cNvPr id="25" name="Rectangle 24"/>
          <p:cNvSpPr/>
          <p:nvPr/>
        </p:nvSpPr>
        <p:spPr>
          <a:xfrm>
            <a:off x="2246869" y="4206548"/>
            <a:ext cx="6633757" cy="1798954"/>
          </a:xfrm>
          <a:prstGeom prst="rect">
            <a:avLst/>
          </a:prstGeom>
        </p:spPr>
        <p:txBody>
          <a:bodyPr wrap="square">
            <a:spAutoFit/>
          </a:bodyPr>
          <a:lstStyle/>
          <a:p>
            <a:pPr>
              <a:lnSpc>
                <a:spcPct val="130000"/>
              </a:lnSpc>
            </a:pPr>
            <a:r>
              <a:rPr lang="en-US" sz="2800">
                <a:latin typeface="Helvetica Light"/>
                <a:cs typeface="Helvetica Light"/>
              </a:rPr>
              <a:t>Building an extension requires</a:t>
            </a:r>
          </a:p>
          <a:p>
            <a:pPr marL="630238" lvl="1" indent="-173038">
              <a:lnSpc>
                <a:spcPct val="130000"/>
              </a:lnSpc>
              <a:buFont typeface="Arial"/>
              <a:buChar char="•"/>
            </a:pPr>
            <a:r>
              <a:rPr lang="en-US" sz="2000">
                <a:solidFill>
                  <a:srgbClr val="E46C0A"/>
                </a:solidFill>
                <a:latin typeface="Helvetica Light"/>
                <a:cs typeface="Helvetica Light"/>
              </a:rPr>
              <a:t>Programming knowledge</a:t>
            </a:r>
            <a:r>
              <a:rPr lang="en-US" sz="2000">
                <a:latin typeface="Helvetica Light"/>
                <a:cs typeface="Helvetica Light"/>
              </a:rPr>
              <a:t> </a:t>
            </a:r>
            <a:r>
              <a:rPr lang="en-US" sz="1600">
                <a:latin typeface="Helvetica Light"/>
                <a:cs typeface="Helvetica Light"/>
              </a:rPr>
              <a:t>(HTML, CSS, and Ajax)</a:t>
            </a:r>
            <a:endParaRPr lang="en-US" sz="2000">
              <a:latin typeface="Helvetica Light"/>
              <a:cs typeface="Helvetica Light"/>
            </a:endParaRPr>
          </a:p>
          <a:p>
            <a:pPr marL="630238" lvl="1" indent="-173038">
              <a:lnSpc>
                <a:spcPct val="130000"/>
              </a:lnSpc>
              <a:buFont typeface="Arial"/>
              <a:buChar char="•"/>
            </a:pPr>
            <a:r>
              <a:rPr lang="en-US" sz="2000">
                <a:solidFill>
                  <a:schemeClr val="accent6">
                    <a:lumMod val="75000"/>
                  </a:schemeClr>
                </a:solidFill>
                <a:latin typeface="Helvetica Light"/>
                <a:cs typeface="Helvetica Light"/>
              </a:rPr>
              <a:t>Time and effort </a:t>
            </a:r>
            <a:r>
              <a:rPr lang="en-US" sz="2000">
                <a:latin typeface="Helvetica Light"/>
                <a:cs typeface="Helvetica Light"/>
              </a:rPr>
              <a:t>of development</a:t>
            </a:r>
          </a:p>
          <a:p>
            <a:pPr marL="1087438" lvl="2" indent="-173038">
              <a:lnSpc>
                <a:spcPct val="130000"/>
              </a:lnSpc>
              <a:buFont typeface="Arial"/>
              <a:buChar char="•"/>
            </a:pPr>
            <a:r>
              <a:rPr lang="en-US">
                <a:latin typeface="Helvetica Light"/>
                <a:cs typeface="Helvetica Light"/>
              </a:rPr>
              <a:t>The grading example took &gt;40 hours</a:t>
            </a:r>
            <a:endParaRPr lang="en-US">
              <a:latin typeface="Helvetica Light"/>
              <a:cs typeface="Helvetica Light"/>
            </a:endParaRPr>
          </a:p>
        </p:txBody>
      </p:sp>
    </p:spTree>
    <p:extLst>
      <p:ext uri="{BB962C8B-B14F-4D97-AF65-F5344CB8AC3E}">
        <p14:creationId xmlns:p14="http://schemas.microsoft.com/office/powerpoint/2010/main" val="22028915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1388" y="212878"/>
            <a:ext cx="8654920" cy="923330"/>
          </a:xfrm>
          <a:prstGeom prst="rect">
            <a:avLst/>
          </a:prstGeom>
        </p:spPr>
        <p:txBody>
          <a:bodyPr wrap="square">
            <a:spAutoFit/>
          </a:bodyPr>
          <a:lstStyle/>
          <a:p>
            <a:r>
              <a:rPr lang="en-US">
                <a:latin typeface="Helvetica Light"/>
                <a:cs typeface="Helvetica Light"/>
              </a:rPr>
              <a:t>OUR GOAL IS TO BUILD</a:t>
            </a:r>
          </a:p>
          <a:p>
            <a:r>
              <a:rPr lang="en-US" sz="3600" u="sng">
                <a:solidFill>
                  <a:srgbClr val="FF6600"/>
                </a:solidFill>
                <a:latin typeface="Helvetica Light"/>
                <a:cs typeface="Helvetica Light"/>
              </a:rPr>
              <a:t>Expressive</a:t>
            </a:r>
            <a:r>
              <a:rPr lang="en-US" sz="3600">
                <a:solidFill>
                  <a:srgbClr val="FF6600"/>
                </a:solidFill>
                <a:latin typeface="Helvetica Light"/>
                <a:cs typeface="Helvetica Light"/>
              </a:rPr>
              <a:t> </a:t>
            </a:r>
            <a:r>
              <a:rPr lang="en-US" sz="3600">
                <a:latin typeface="Helvetica Light"/>
                <a:cs typeface="Helvetica Light"/>
              </a:rPr>
              <a:t>and </a:t>
            </a:r>
            <a:r>
              <a:rPr lang="en-US" sz="3600">
                <a:solidFill>
                  <a:srgbClr val="FF6600"/>
                </a:solidFill>
                <a:latin typeface="Helvetica Light"/>
                <a:cs typeface="Helvetica Light"/>
              </a:rPr>
              <a:t>Easy</a:t>
            </a:r>
            <a:r>
              <a:rPr lang="en-US" sz="3600">
                <a:latin typeface="Helvetica Light"/>
                <a:cs typeface="Helvetica Light"/>
              </a:rPr>
              <a:t> programming env.</a:t>
            </a:r>
            <a:endParaRPr lang="en-US" sz="3200">
              <a:latin typeface="Helvetica Light"/>
              <a:cs typeface="Helvetica Light"/>
            </a:endParaRPr>
          </a:p>
        </p:txBody>
      </p:sp>
      <p:sp>
        <p:nvSpPr>
          <p:cNvPr id="4" name="Rectangle 3"/>
          <p:cNvSpPr/>
          <p:nvPr/>
        </p:nvSpPr>
        <p:spPr>
          <a:xfrm>
            <a:off x="925937" y="1705569"/>
            <a:ext cx="7589249" cy="2308324"/>
          </a:xfrm>
          <a:prstGeom prst="rect">
            <a:avLst/>
          </a:prstGeom>
        </p:spPr>
        <p:txBody>
          <a:bodyPr wrap="square">
            <a:spAutoFit/>
          </a:bodyPr>
          <a:lstStyle/>
          <a:p>
            <a:pPr>
              <a:spcAft>
                <a:spcPts val="600"/>
              </a:spcAft>
            </a:pPr>
            <a:r>
              <a:rPr lang="en-US" sz="2800">
                <a:latin typeface="Helvetica Light"/>
                <a:cs typeface="Helvetica Light"/>
              </a:rPr>
              <a:t>The toolkit should support tasks like...</a:t>
            </a:r>
          </a:p>
          <a:p>
            <a:pPr marL="800100" lvl="1" indent="-342900">
              <a:spcAft>
                <a:spcPts val="600"/>
              </a:spcAft>
              <a:buFont typeface="Arial"/>
              <a:buChar char="•"/>
            </a:pPr>
            <a:r>
              <a:rPr lang="en-US" sz="2400">
                <a:latin typeface="Helvetica Light"/>
                <a:cs typeface="Helvetica Light"/>
              </a:rPr>
              <a:t>Automating repetitive jobs</a:t>
            </a:r>
          </a:p>
          <a:p>
            <a:pPr marL="817563" lvl="1" indent="-360363">
              <a:spcAft>
                <a:spcPts val="600"/>
              </a:spcAft>
              <a:buFont typeface="Arial"/>
              <a:buChar char="•"/>
            </a:pPr>
            <a:r>
              <a:rPr lang="en-US" sz="2400">
                <a:latin typeface="Helvetica Light"/>
                <a:cs typeface="Helvetica Light"/>
              </a:rPr>
              <a:t>Integrating data from multiple sources</a:t>
            </a:r>
          </a:p>
          <a:p>
            <a:pPr marL="817563" lvl="1" indent="-360363">
              <a:spcAft>
                <a:spcPts val="600"/>
              </a:spcAft>
              <a:buFont typeface="Arial"/>
              <a:buChar char="•"/>
            </a:pPr>
            <a:r>
              <a:rPr lang="en-US" sz="2400">
                <a:latin typeface="Helvetica Light"/>
                <a:cs typeface="Helvetica Light"/>
              </a:rPr>
              <a:t>Custom filtering</a:t>
            </a:r>
          </a:p>
          <a:p>
            <a:pPr marL="817563" lvl="1" indent="-360363">
              <a:spcAft>
                <a:spcPts val="600"/>
              </a:spcAft>
              <a:buFont typeface="Arial"/>
              <a:buChar char="•"/>
            </a:pPr>
            <a:r>
              <a:rPr lang="en-US" sz="2400">
                <a:latin typeface="Helvetica Light"/>
                <a:cs typeface="Helvetica Light"/>
              </a:rPr>
              <a:t>Information Summary</a:t>
            </a:r>
          </a:p>
        </p:txBody>
      </p:sp>
      <p:sp>
        <p:nvSpPr>
          <p:cNvPr id="10" name="Rectangle 9"/>
          <p:cNvSpPr/>
          <p:nvPr/>
        </p:nvSpPr>
        <p:spPr>
          <a:xfrm>
            <a:off x="925937" y="4510465"/>
            <a:ext cx="7589249" cy="1723549"/>
          </a:xfrm>
          <a:prstGeom prst="rect">
            <a:avLst/>
          </a:prstGeom>
        </p:spPr>
        <p:txBody>
          <a:bodyPr wrap="square">
            <a:spAutoFit/>
          </a:bodyPr>
          <a:lstStyle/>
          <a:p>
            <a:r>
              <a:rPr lang="en-US" sz="2800">
                <a:solidFill>
                  <a:srgbClr val="FFFFFF"/>
                </a:solidFill>
                <a:latin typeface="Helvetica Light"/>
                <a:cs typeface="Helvetica Light"/>
              </a:rPr>
              <a:t>We defined a </a:t>
            </a:r>
            <a:r>
              <a:rPr lang="en-US" sz="2800" i="1">
                <a:solidFill>
                  <a:srgbClr val="FFFFFF"/>
                </a:solidFill>
                <a:latin typeface="Helvetica Light"/>
                <a:cs typeface="Helvetica Light"/>
              </a:rPr>
              <a:t>domain language model</a:t>
            </a:r>
            <a:r>
              <a:rPr lang="en-US" sz="2800">
                <a:solidFill>
                  <a:srgbClr val="FFFFFF"/>
                </a:solidFill>
                <a:latin typeface="Helvetica Light"/>
                <a:cs typeface="Helvetica Light"/>
              </a:rPr>
              <a:t> having </a:t>
            </a:r>
          </a:p>
          <a:p>
            <a:r>
              <a:rPr lang="en-US" sz="1100">
                <a:solidFill>
                  <a:srgbClr val="FFFFFF"/>
                </a:solidFill>
                <a:latin typeface="Helvetica Light"/>
                <a:cs typeface="Helvetica Light"/>
              </a:rPr>
              <a:t>	</a:t>
            </a:r>
          </a:p>
          <a:p>
            <a:r>
              <a:rPr lang="en-US" sz="2800">
                <a:solidFill>
                  <a:srgbClr val="FFFFFF"/>
                </a:solidFill>
                <a:latin typeface="Helvetica Light"/>
                <a:cs typeface="Helvetica Light"/>
              </a:rPr>
              <a:t>	</a:t>
            </a:r>
            <a:r>
              <a:rPr lang="en-US" sz="2800">
                <a:solidFill>
                  <a:schemeClr val="accent3"/>
                </a:solidFill>
                <a:latin typeface="Helvetica Light"/>
                <a:cs typeface="Helvetica Light"/>
              </a:rPr>
              <a:t>Pick, </a:t>
            </a:r>
            <a:r>
              <a:rPr lang="en-US" sz="2800">
                <a:solidFill>
                  <a:schemeClr val="accent4"/>
                </a:solidFill>
                <a:latin typeface="Helvetica Light"/>
                <a:cs typeface="Helvetica Light"/>
              </a:rPr>
              <a:t>Change,</a:t>
            </a:r>
            <a:r>
              <a:rPr lang="en-US" sz="2800">
                <a:solidFill>
                  <a:schemeClr val="accent3"/>
                </a:solidFill>
                <a:latin typeface="Helvetica Light"/>
                <a:cs typeface="Helvetica Light"/>
              </a:rPr>
              <a:t> </a:t>
            </a:r>
            <a:r>
              <a:rPr lang="en-US" sz="2800">
                <a:solidFill>
                  <a:schemeClr val="accent5"/>
                </a:solidFill>
                <a:latin typeface="Helvetica Light"/>
                <a:cs typeface="Helvetica Light"/>
              </a:rPr>
              <a:t>Add</a:t>
            </a:r>
            <a:r>
              <a:rPr lang="en-US" sz="2800">
                <a:solidFill>
                  <a:srgbClr val="FFFFFF"/>
                </a:solidFill>
                <a:latin typeface="Helvetica Light"/>
                <a:cs typeface="Helvetica Light"/>
              </a:rPr>
              <a:t> operations </a:t>
            </a:r>
          </a:p>
          <a:p>
            <a:endParaRPr lang="en-US" sz="1100">
              <a:latin typeface="Helvetica Light"/>
              <a:cs typeface="Helvetica Light"/>
            </a:endParaRPr>
          </a:p>
          <a:p>
            <a:r>
              <a:rPr lang="en-US" sz="2800">
                <a:latin typeface="Helvetica Light"/>
                <a:cs typeface="Helvetica Light"/>
              </a:rPr>
              <a:t>as </a:t>
            </a:r>
            <a:r>
              <a:rPr lang="en-US" sz="2800" i="1">
                <a:latin typeface="Helvetica Light"/>
                <a:cs typeface="Helvetica Light"/>
              </a:rPr>
              <a:t>generic functionalities</a:t>
            </a:r>
            <a:r>
              <a:rPr lang="en-US" sz="2800">
                <a:latin typeface="Helvetica Light"/>
                <a:cs typeface="Helvetica Light"/>
              </a:rPr>
              <a:t> of the extensions.</a:t>
            </a:r>
          </a:p>
        </p:txBody>
      </p:sp>
    </p:spTree>
    <p:extLst>
      <p:ext uri="{BB962C8B-B14F-4D97-AF65-F5344CB8AC3E}">
        <p14:creationId xmlns:p14="http://schemas.microsoft.com/office/powerpoint/2010/main" val="2016680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0"/>
                                  </p:iterate>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0"/>
                                  </p:iterate>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0"/>
                                  </p:iterate>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0"/>
                                  </p:iterate>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nodeType="clickEffect">
                                  <p:stCondLst>
                                    <p:cond delay="0"/>
                                  </p:stCondLst>
                                  <p:iterate type="lt">
                                    <p:tmPct val="4000"/>
                                  </p:iterate>
                                  <p:childTnLst>
                                    <p:set>
                                      <p:cBhvr override="childStyle">
                                        <p:cTn id="18" dur="500" fill="hold"/>
                                        <p:tgtEl>
                                          <p:spTgt spid="4">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nodeType="clickEffect">
                                  <p:stCondLst>
                                    <p:cond delay="0"/>
                                  </p:stCondLst>
                                  <p:iterate type="lt">
                                    <p:tmPct val="4000"/>
                                  </p:iterate>
                                  <p:childTnLst>
                                    <p:set>
                                      <p:cBhvr override="childStyle">
                                        <p:cTn id="22" dur="500" fill="hold"/>
                                        <p:tgtEl>
                                          <p:spTgt spid="4">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8" presetClass="emph" presetSubtype="0" fill="hold" nodeType="clickEffect">
                                  <p:stCondLst>
                                    <p:cond delay="0"/>
                                  </p:stCondLst>
                                  <p:iterate type="lt">
                                    <p:tmPct val="4000"/>
                                  </p:iterate>
                                  <p:childTnLst>
                                    <p:set>
                                      <p:cBhvr override="childStyle">
                                        <p:cTn id="26" dur="500" fill="hold"/>
                                        <p:tgtEl>
                                          <p:spTgt spid="4">
                                            <p:txEl>
                                              <p:pRg st="3" end="3"/>
                                            </p:txEl>
                                          </p:spTgt>
                                        </p:tgtEl>
                                        <p:attrNameLst>
                                          <p:attrName>style.textDecorationUnderline</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8" presetClass="emph" presetSubtype="0" fill="hold" nodeType="clickEffect">
                                  <p:stCondLst>
                                    <p:cond delay="0"/>
                                  </p:stCondLst>
                                  <p:iterate type="lt">
                                    <p:tmPct val="4000"/>
                                  </p:iterate>
                                  <p:childTnLst>
                                    <p:set>
                                      <p:cBhvr override="childStyle">
                                        <p:cTn id="30" dur="500" fill="hold"/>
                                        <p:tgtEl>
                                          <p:spTgt spid="4">
                                            <p:txEl>
                                              <p:pRg st="4" end="4"/>
                                            </p:txEl>
                                          </p:spTgt>
                                        </p:tgtEl>
                                        <p:attrNameLst>
                                          <p:attrName>style.textDecorationUnderline</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08966" y="664871"/>
            <a:ext cx="8071831" cy="1575816"/>
          </a:xfrm>
          <a:prstGeom prst="rect">
            <a:avLst/>
          </a:prstGeom>
          <a:noFill/>
        </p:spPr>
        <p:txBody>
          <a:bodyPr wrap="square" rtlCol="0">
            <a:spAutoFit/>
          </a:bodyPr>
          <a:lstStyle/>
          <a:p>
            <a:pPr marL="1347788" indent="-1347788" defTabSz="160338">
              <a:lnSpc>
                <a:spcPct val="110000"/>
              </a:lnSpc>
            </a:pPr>
            <a:r>
              <a:rPr lang="en-US" sz="4000">
                <a:solidFill>
                  <a:schemeClr val="accent3"/>
                </a:solidFill>
                <a:latin typeface="Helvetica Light"/>
                <a:cs typeface="Helvetica Light"/>
              </a:rPr>
              <a:t>Pick</a:t>
            </a:r>
            <a:r>
              <a:rPr lang="en-US" sz="3200">
                <a:solidFill>
                  <a:schemeClr val="accent3"/>
                </a:solidFill>
                <a:latin typeface="Helvetica Light"/>
                <a:cs typeface="Helvetica Light"/>
              </a:rPr>
              <a:t> </a:t>
            </a:r>
          </a:p>
          <a:p>
            <a:pPr marL="1347788" indent="-1347788" defTabSz="160338">
              <a:lnSpc>
                <a:spcPct val="110000"/>
              </a:lnSpc>
            </a:pPr>
            <a:r>
              <a:rPr lang="en-US" sz="2400">
                <a:latin typeface="Helvetica Light"/>
                <a:cs typeface="Helvetica Light"/>
              </a:rPr>
              <a:t>extract information from web pages or elements.</a:t>
            </a:r>
          </a:p>
          <a:p>
            <a:pPr marL="1436688" indent="-1347788">
              <a:lnSpc>
                <a:spcPct val="110000"/>
              </a:lnSpc>
            </a:pPr>
            <a:endParaRPr lang="en-US" sz="2400">
              <a:latin typeface="Helvetica Light"/>
              <a:cs typeface="Helvetica Light"/>
            </a:endParaRP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pic>
        <p:nvPicPr>
          <p:cNvPr id="15" name="Picture 14"/>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43000"/>
                    </a14:imgEffect>
                  </a14:imgLayer>
                </a14:imgProps>
              </a:ext>
              <a:ext uri="{28A0092B-C50C-407E-A947-70E740481C1C}">
                <a14:useLocalDpi xmlns:a14="http://schemas.microsoft.com/office/drawing/2010/main"/>
              </a:ext>
            </a:extLst>
          </a:blip>
          <a:srcRect l="-1" t="20836" r="61348" b="12365"/>
          <a:stretch/>
        </p:blipFill>
        <p:spPr>
          <a:xfrm>
            <a:off x="747972" y="2360290"/>
            <a:ext cx="3175911" cy="3362306"/>
          </a:xfrm>
          <a:prstGeom prst="rect">
            <a:avLst/>
          </a:prstGeom>
          <a:noFill/>
          <a:ln>
            <a:noFill/>
          </a:ln>
        </p:spPr>
      </p:pic>
      <p:grpSp>
        <p:nvGrpSpPr>
          <p:cNvPr id="4" name="Group 3"/>
          <p:cNvGrpSpPr/>
          <p:nvPr/>
        </p:nvGrpSpPr>
        <p:grpSpPr>
          <a:xfrm>
            <a:off x="4651783" y="2775306"/>
            <a:ext cx="3353508" cy="1107996"/>
            <a:chOff x="3964531" y="2608289"/>
            <a:chExt cx="3353508" cy="1107996"/>
          </a:xfrm>
        </p:grpSpPr>
        <p:sp>
          <p:nvSpPr>
            <p:cNvPr id="16" name="TextBox 15"/>
            <p:cNvSpPr txBox="1"/>
            <p:nvPr/>
          </p:nvSpPr>
          <p:spPr>
            <a:xfrm>
              <a:off x="3964532" y="2608289"/>
              <a:ext cx="3353506" cy="369332"/>
            </a:xfrm>
            <a:prstGeom prst="rect">
              <a:avLst/>
            </a:prstGeom>
            <a:solidFill>
              <a:schemeClr val="tx1"/>
            </a:solidFill>
            <a:ln w="28575" cmpd="sng">
              <a:solidFill>
                <a:schemeClr val="bg1"/>
              </a:solidFill>
            </a:ln>
          </p:spPr>
          <p:txBody>
            <a:bodyPr wrap="square" rtlCol="0">
              <a:spAutoFit/>
            </a:bodyPr>
            <a:lstStyle/>
            <a:p>
              <a:r>
                <a:rPr lang="en-US" b="1">
                  <a:solidFill>
                    <a:schemeClr val="bg1"/>
                  </a:solidFill>
                  <a:latin typeface="Helvetica Light"/>
                  <a:cs typeface="Helvetica Light"/>
                </a:rPr>
                <a:t>The rise of crowdsourcing.pdf</a:t>
              </a:r>
            </a:p>
          </p:txBody>
        </p:sp>
        <p:sp>
          <p:nvSpPr>
            <p:cNvPr id="18" name="TextBox 17"/>
            <p:cNvSpPr txBox="1"/>
            <p:nvPr/>
          </p:nvSpPr>
          <p:spPr>
            <a:xfrm>
              <a:off x="3964531" y="2977621"/>
              <a:ext cx="3353507" cy="369332"/>
            </a:xfrm>
            <a:prstGeom prst="rect">
              <a:avLst/>
            </a:prstGeom>
            <a:solidFill>
              <a:schemeClr val="tx1"/>
            </a:solidFill>
            <a:ln w="28575" cmpd="sng">
              <a:solidFill>
                <a:schemeClr val="bg1"/>
              </a:solidFill>
            </a:ln>
          </p:spPr>
          <p:txBody>
            <a:bodyPr wrap="square" rtlCol="0">
              <a:spAutoFit/>
            </a:bodyPr>
            <a:lstStyle/>
            <a:p>
              <a:r>
                <a:rPr lang="en-US" b="1">
                  <a:solidFill>
                    <a:schemeClr val="bg1"/>
                  </a:solidFill>
                  <a:latin typeface="Helvetica Light"/>
                  <a:cs typeface="Helvetica Light"/>
                </a:rPr>
                <a:t>Crowdsourcing user studies...</a:t>
              </a:r>
            </a:p>
          </p:txBody>
        </p:sp>
        <p:sp>
          <p:nvSpPr>
            <p:cNvPr id="19" name="TextBox 18"/>
            <p:cNvSpPr txBox="1"/>
            <p:nvPr/>
          </p:nvSpPr>
          <p:spPr>
            <a:xfrm>
              <a:off x="3964532" y="3346953"/>
              <a:ext cx="3353507" cy="369332"/>
            </a:xfrm>
            <a:prstGeom prst="rect">
              <a:avLst/>
            </a:prstGeom>
            <a:solidFill>
              <a:schemeClr val="tx1"/>
            </a:solidFill>
            <a:ln w="28575" cmpd="sng">
              <a:solidFill>
                <a:schemeClr val="bg1"/>
              </a:solidFill>
            </a:ln>
          </p:spPr>
          <p:txBody>
            <a:bodyPr wrap="square" rtlCol="0">
              <a:spAutoFit/>
            </a:bodyPr>
            <a:lstStyle/>
            <a:p>
              <a:r>
                <a:rPr lang="en-US" b="1">
                  <a:solidFill>
                    <a:schemeClr val="bg1"/>
                  </a:solidFill>
                  <a:latin typeface="Helvetica Light"/>
                  <a:cs typeface="Helvetica Light"/>
                </a:rPr>
                <a:t>Crowdsourcing as a model ...</a:t>
              </a:r>
            </a:p>
          </p:txBody>
        </p:sp>
      </p:grpSp>
      <p:sp>
        <p:nvSpPr>
          <p:cNvPr id="23" name="Rectangle 22"/>
          <p:cNvSpPr/>
          <p:nvPr/>
        </p:nvSpPr>
        <p:spPr>
          <a:xfrm>
            <a:off x="1035761" y="2371721"/>
            <a:ext cx="2279072" cy="329722"/>
          </a:xfrm>
          <a:prstGeom prst="rect">
            <a:avLst/>
          </a:prstGeom>
          <a:noFill/>
          <a:ln w="57150" cmpd="sng">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24" name="Rectangle 23"/>
          <p:cNvSpPr/>
          <p:nvPr/>
        </p:nvSpPr>
        <p:spPr>
          <a:xfrm>
            <a:off x="747971" y="3489947"/>
            <a:ext cx="3288579" cy="329722"/>
          </a:xfrm>
          <a:prstGeom prst="rect">
            <a:avLst/>
          </a:prstGeom>
          <a:noFill/>
          <a:ln w="57150" cmpd="sng">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25" name="Rectangle 24"/>
          <p:cNvSpPr/>
          <p:nvPr/>
        </p:nvSpPr>
        <p:spPr>
          <a:xfrm>
            <a:off x="747971" y="4558876"/>
            <a:ext cx="3288579" cy="329722"/>
          </a:xfrm>
          <a:prstGeom prst="rect">
            <a:avLst/>
          </a:prstGeom>
          <a:noFill/>
          <a:ln w="57150" cmpd="sng">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cxnSp>
        <p:nvCxnSpPr>
          <p:cNvPr id="21" name="Curved Connector 20"/>
          <p:cNvCxnSpPr>
            <a:stCxn id="23" idx="3"/>
            <a:endCxn id="16" idx="1"/>
          </p:cNvCxnSpPr>
          <p:nvPr/>
        </p:nvCxnSpPr>
        <p:spPr>
          <a:xfrm>
            <a:off x="3314833" y="2536582"/>
            <a:ext cx="1336951" cy="423390"/>
          </a:xfrm>
          <a:prstGeom prst="curvedConnector3">
            <a:avLst/>
          </a:prstGeom>
          <a:ln>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8" name="Curved Connector 27"/>
          <p:cNvCxnSpPr>
            <a:stCxn id="24" idx="3"/>
            <a:endCxn id="18" idx="1"/>
          </p:cNvCxnSpPr>
          <p:nvPr/>
        </p:nvCxnSpPr>
        <p:spPr>
          <a:xfrm flipV="1">
            <a:off x="4036550" y="3329304"/>
            <a:ext cx="615233" cy="325504"/>
          </a:xfrm>
          <a:prstGeom prst="curvedConnector3">
            <a:avLst>
              <a:gd name="adj1" fmla="val 50000"/>
            </a:avLst>
          </a:prstGeom>
          <a:ln>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1" name="Curved Connector 30"/>
          <p:cNvCxnSpPr>
            <a:stCxn id="25" idx="3"/>
            <a:endCxn id="19" idx="1"/>
          </p:cNvCxnSpPr>
          <p:nvPr/>
        </p:nvCxnSpPr>
        <p:spPr>
          <a:xfrm flipV="1">
            <a:off x="4036550" y="3698636"/>
            <a:ext cx="615234" cy="1025101"/>
          </a:xfrm>
          <a:prstGeom prst="curvedConnector3">
            <a:avLst>
              <a:gd name="adj1" fmla="val 50000"/>
            </a:avLst>
          </a:prstGeom>
          <a:ln>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34" name="Group 33"/>
          <p:cNvGrpSpPr/>
          <p:nvPr/>
        </p:nvGrpSpPr>
        <p:grpSpPr>
          <a:xfrm>
            <a:off x="4651783" y="4578138"/>
            <a:ext cx="3353508" cy="1107996"/>
            <a:chOff x="3964531" y="2608289"/>
            <a:chExt cx="3353508" cy="1107996"/>
          </a:xfrm>
        </p:grpSpPr>
        <p:sp>
          <p:nvSpPr>
            <p:cNvPr id="35" name="TextBox 34"/>
            <p:cNvSpPr txBox="1"/>
            <p:nvPr/>
          </p:nvSpPr>
          <p:spPr>
            <a:xfrm>
              <a:off x="3964532" y="2608289"/>
              <a:ext cx="3353506" cy="369332"/>
            </a:xfrm>
            <a:prstGeom prst="rect">
              <a:avLst/>
            </a:prstGeom>
            <a:solidFill>
              <a:schemeClr val="tx1"/>
            </a:solidFill>
            <a:ln w="28575" cmpd="sng">
              <a:solidFill>
                <a:schemeClr val="bg1"/>
              </a:solidFill>
            </a:ln>
          </p:spPr>
          <p:txBody>
            <a:bodyPr wrap="square" rtlCol="0">
              <a:spAutoFit/>
            </a:bodyPr>
            <a:lstStyle/>
            <a:p>
              <a:r>
                <a:rPr lang="pt-BR" b="1">
                  <a:solidFill>
                    <a:schemeClr val="bg1"/>
                  </a:solidFill>
                  <a:latin typeface="Helvetica Light"/>
                  <a:cs typeface="Helvetica Light"/>
                </a:rPr>
                <a:t>http://sistemas-humano.com...</a:t>
              </a:r>
              <a:endParaRPr lang="en-US" b="1">
                <a:solidFill>
                  <a:schemeClr val="bg1"/>
                </a:solidFill>
                <a:latin typeface="Helvetica Light"/>
                <a:cs typeface="Helvetica Light"/>
              </a:endParaRPr>
            </a:p>
          </p:txBody>
        </p:sp>
        <p:sp>
          <p:nvSpPr>
            <p:cNvPr id="36" name="TextBox 35"/>
            <p:cNvSpPr txBox="1"/>
            <p:nvPr/>
          </p:nvSpPr>
          <p:spPr>
            <a:xfrm>
              <a:off x="3964531" y="2977621"/>
              <a:ext cx="3353507" cy="646331"/>
            </a:xfrm>
            <a:prstGeom prst="rect">
              <a:avLst/>
            </a:prstGeom>
            <a:solidFill>
              <a:schemeClr val="tx1"/>
            </a:solidFill>
            <a:ln w="28575" cmpd="sng">
              <a:solidFill>
                <a:schemeClr val="bg1"/>
              </a:solidFill>
            </a:ln>
          </p:spPr>
          <p:txBody>
            <a:bodyPr wrap="square" rtlCol="0">
              <a:spAutoFit/>
            </a:bodyPr>
            <a:lstStyle/>
            <a:p>
              <a:r>
                <a:rPr lang="da-DK" b="1">
                  <a:solidFill>
                    <a:schemeClr val="bg1"/>
                  </a:solidFill>
                  <a:latin typeface="Helvetica Light"/>
                  <a:cs typeface="Helvetica Light"/>
                </a:rPr>
                <a:t>http://dl.acm.org/citation.cfm?id=1357127</a:t>
              </a:r>
            </a:p>
          </p:txBody>
        </p:sp>
        <p:sp>
          <p:nvSpPr>
            <p:cNvPr id="37" name="TextBox 36"/>
            <p:cNvSpPr txBox="1"/>
            <p:nvPr/>
          </p:nvSpPr>
          <p:spPr>
            <a:xfrm>
              <a:off x="3964532" y="3346953"/>
              <a:ext cx="3353507" cy="369332"/>
            </a:xfrm>
            <a:prstGeom prst="rect">
              <a:avLst/>
            </a:prstGeom>
            <a:solidFill>
              <a:schemeClr val="tx1"/>
            </a:solidFill>
            <a:ln w="28575" cmpd="sng">
              <a:solidFill>
                <a:schemeClr val="bg1"/>
              </a:solidFill>
            </a:ln>
          </p:spPr>
          <p:txBody>
            <a:bodyPr wrap="square" rtlCol="0">
              <a:spAutoFit/>
            </a:bodyPr>
            <a:lstStyle/>
            <a:p>
              <a:r>
                <a:rPr lang="nl-NL" b="1">
                  <a:solidFill>
                    <a:schemeClr val="bg1"/>
                  </a:solidFill>
                  <a:latin typeface="Helvetica Light"/>
                  <a:cs typeface="Helvetica Light"/>
                </a:rPr>
                <a:t>http://con.sagepub.com/...</a:t>
              </a:r>
              <a:endParaRPr lang="en-US" b="1">
                <a:solidFill>
                  <a:schemeClr val="bg1"/>
                </a:solidFill>
                <a:latin typeface="Helvetica Light"/>
                <a:cs typeface="Helvetica Light"/>
              </a:endParaRPr>
            </a:p>
          </p:txBody>
        </p:sp>
      </p:grpSp>
      <p:cxnSp>
        <p:nvCxnSpPr>
          <p:cNvPr id="32" name="Straight Arrow Connector 31"/>
          <p:cNvCxnSpPr>
            <a:stCxn id="19" idx="2"/>
            <a:endCxn id="35" idx="0"/>
          </p:cNvCxnSpPr>
          <p:nvPr/>
        </p:nvCxnSpPr>
        <p:spPr>
          <a:xfrm flipH="1">
            <a:off x="6328537" y="3883302"/>
            <a:ext cx="1" cy="694836"/>
          </a:xfrm>
          <a:prstGeom prst="straightConnector1">
            <a:avLst/>
          </a:prstGeom>
          <a:ln w="38100" cmpd="sng">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559596" y="2393563"/>
            <a:ext cx="2487250" cy="369332"/>
          </a:xfrm>
          <a:prstGeom prst="rect">
            <a:avLst/>
          </a:prstGeom>
          <a:noFill/>
        </p:spPr>
        <p:txBody>
          <a:bodyPr wrap="square" rtlCol="0">
            <a:spAutoFit/>
          </a:bodyPr>
          <a:lstStyle/>
          <a:p>
            <a:r>
              <a:rPr lang="en-US"/>
              <a:t>&lt;A&gt; tags</a:t>
            </a:r>
          </a:p>
        </p:txBody>
      </p:sp>
      <p:sp>
        <p:nvSpPr>
          <p:cNvPr id="41" name="TextBox 40"/>
          <p:cNvSpPr txBox="1"/>
          <p:nvPr/>
        </p:nvSpPr>
        <p:spPr>
          <a:xfrm>
            <a:off x="4559596" y="4213539"/>
            <a:ext cx="1768942" cy="369332"/>
          </a:xfrm>
          <a:prstGeom prst="rect">
            <a:avLst/>
          </a:prstGeom>
          <a:noFill/>
        </p:spPr>
        <p:txBody>
          <a:bodyPr wrap="square" rtlCol="0">
            <a:spAutoFit/>
          </a:bodyPr>
          <a:lstStyle/>
          <a:p>
            <a:r>
              <a:rPr lang="en-US"/>
              <a:t>URLs</a:t>
            </a:r>
          </a:p>
        </p:txBody>
      </p:sp>
    </p:spTree>
    <p:extLst>
      <p:ext uri="{BB962C8B-B14F-4D97-AF65-F5344CB8AC3E}">
        <p14:creationId xmlns:p14="http://schemas.microsoft.com/office/powerpoint/2010/main" val="3656198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3"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4062662" y="2460165"/>
            <a:ext cx="5081338" cy="1170986"/>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08967" y="623903"/>
            <a:ext cx="7385582" cy="1575816"/>
          </a:xfrm>
          <a:prstGeom prst="rect">
            <a:avLst/>
          </a:prstGeom>
          <a:noFill/>
        </p:spPr>
        <p:txBody>
          <a:bodyPr wrap="square" rtlCol="0">
            <a:spAutoFit/>
          </a:bodyPr>
          <a:lstStyle/>
          <a:p>
            <a:pPr marL="1347788" indent="-1347788" defTabSz="160338">
              <a:lnSpc>
                <a:spcPct val="110000"/>
              </a:lnSpc>
            </a:pPr>
            <a:r>
              <a:rPr lang="en-US" sz="4000">
                <a:solidFill>
                  <a:schemeClr val="accent4"/>
                </a:solidFill>
                <a:latin typeface="Helvetica Light"/>
                <a:cs typeface="Helvetica Light"/>
              </a:rPr>
              <a:t>Change</a:t>
            </a:r>
            <a:endParaRPr lang="en-US" sz="3200">
              <a:solidFill>
                <a:schemeClr val="accent4"/>
              </a:solidFill>
              <a:latin typeface="Helvetica Light"/>
              <a:cs typeface="Helvetica Light"/>
            </a:endParaRPr>
          </a:p>
          <a:p>
            <a:pPr marL="1347788" indent="-1347788" defTabSz="160338">
              <a:lnSpc>
                <a:spcPct val="110000"/>
              </a:lnSpc>
            </a:pPr>
            <a:r>
              <a:rPr lang="en-US" sz="2400">
                <a:latin typeface="Helvetica Light"/>
                <a:cs typeface="Helvetica Light"/>
              </a:rPr>
              <a:t>manipulates dataset.</a:t>
            </a:r>
          </a:p>
          <a:p>
            <a:pPr marL="1436688" indent="-1347788">
              <a:lnSpc>
                <a:spcPct val="110000"/>
              </a:lnSpc>
            </a:pPr>
            <a:endParaRPr lang="en-US" sz="2400">
              <a:latin typeface="Helvetica Light"/>
              <a:cs typeface="Helvetica Light"/>
            </a:endParaRP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73" name="Rectangle 72"/>
          <p:cNvSpPr/>
          <p:nvPr/>
        </p:nvSpPr>
        <p:spPr>
          <a:xfrm>
            <a:off x="3635331" y="2364844"/>
            <a:ext cx="5048836" cy="3402983"/>
          </a:xfrm>
          <a:prstGeom prst="rect">
            <a:avLst/>
          </a:prstGeom>
        </p:spPr>
        <p:txBody>
          <a:bodyPr wrap="square">
            <a:spAutoFit/>
          </a:bodyPr>
          <a:lstStyle/>
          <a:p>
            <a:pPr marL="431800" lvl="1" indent="-342900">
              <a:lnSpc>
                <a:spcPct val="110000"/>
              </a:lnSpc>
              <a:buFont typeface="Arial"/>
              <a:buChar char="•"/>
            </a:pPr>
            <a:r>
              <a:rPr lang="en-US" sz="2800">
                <a:latin typeface="Helvetica Light"/>
                <a:cs typeface="Helvetica Light"/>
              </a:rPr>
              <a:t>Arithmetic operations</a:t>
            </a:r>
          </a:p>
          <a:p>
            <a:pPr marL="889000" lvl="2" indent="-342900">
              <a:lnSpc>
                <a:spcPct val="110000"/>
              </a:lnSpc>
              <a:buFont typeface="Arial"/>
              <a:buChar char="•"/>
            </a:pPr>
            <a:r>
              <a:rPr lang="en-US" sz="2000">
                <a:latin typeface="Helvetica Light"/>
                <a:cs typeface="Helvetica Light"/>
              </a:rPr>
              <a:t>+, -, /, %, ...</a:t>
            </a:r>
          </a:p>
          <a:p>
            <a:pPr marL="889000" lvl="2" indent="-342900">
              <a:lnSpc>
                <a:spcPct val="110000"/>
              </a:lnSpc>
              <a:buFont typeface="Arial"/>
              <a:buChar char="•"/>
            </a:pPr>
            <a:r>
              <a:rPr lang="en-US" sz="2000">
                <a:latin typeface="Helvetica Light"/>
                <a:cs typeface="Helvetica Light"/>
              </a:rPr>
              <a:t>sum, avg, count, ... </a:t>
            </a:r>
          </a:p>
          <a:p>
            <a:pPr marL="546100" lvl="2">
              <a:lnSpc>
                <a:spcPct val="110000"/>
              </a:lnSpc>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String manipulation</a:t>
            </a:r>
          </a:p>
          <a:p>
            <a:pPr marL="889000" lvl="2" indent="-342900">
              <a:lnSpc>
                <a:spcPct val="110000"/>
              </a:lnSpc>
              <a:buFont typeface="Arial"/>
              <a:buChar char="•"/>
            </a:pPr>
            <a:r>
              <a:rPr lang="en-US" sz="2000">
                <a:latin typeface="Helvetica Light"/>
                <a:cs typeface="Helvetica Light"/>
              </a:rPr>
              <a:t>concatenate, split, find, replace,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Filter</a:t>
            </a:r>
            <a:endParaRPr lang="en-US" sz="1400">
              <a:latin typeface="Helvetica Light"/>
              <a:cs typeface="Helvetica Light"/>
            </a:endParaRPr>
          </a:p>
          <a:p>
            <a:pPr marL="431800" lvl="1" indent="-342900">
              <a:lnSpc>
                <a:spcPct val="110000"/>
              </a:lnSpc>
              <a:buFont typeface="Arial"/>
              <a:buChar char="•"/>
            </a:pPr>
            <a:r>
              <a:rPr lang="en-US" sz="2800">
                <a:latin typeface="Helvetica Light"/>
                <a:cs typeface="Helvetica Light"/>
              </a:rPr>
              <a:t>Sort </a:t>
            </a:r>
          </a:p>
        </p:txBody>
      </p:sp>
      <p:graphicFrame>
        <p:nvGraphicFramePr>
          <p:cNvPr id="78" name="Table 77"/>
          <p:cNvGraphicFramePr>
            <a:graphicFrameLocks noGrp="1"/>
          </p:cNvGraphicFramePr>
          <p:nvPr>
            <p:extLst>
              <p:ext uri="{D42A27DB-BD31-4B8C-83A1-F6EECF244321}">
                <p14:modId xmlns:p14="http://schemas.microsoft.com/office/powerpoint/2010/main" val="3047638940"/>
              </p:ext>
            </p:extLst>
          </p:nvPr>
        </p:nvGraphicFramePr>
        <p:xfrm>
          <a:off x="765220" y="2511453"/>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1</a:t>
                      </a:r>
                    </a:p>
                  </a:txBody>
                  <a:tcPr marB="0"/>
                </a:tc>
              </a:tr>
              <a:tr h="378087">
                <a:tc>
                  <a:txBody>
                    <a:bodyPr/>
                    <a:lstStyle/>
                    <a:p>
                      <a:r>
                        <a:rPr lang="en-US" sz="1800"/>
                        <a:t>2</a:t>
                      </a:r>
                    </a:p>
                  </a:txBody>
                  <a:tcPr marB="0"/>
                </a:tc>
              </a:tr>
              <a:tr h="378087">
                <a:tc>
                  <a:txBody>
                    <a:bodyPr/>
                    <a:lstStyle/>
                    <a:p>
                      <a:r>
                        <a:rPr lang="en-US"/>
                        <a:t>3</a:t>
                      </a:r>
                    </a:p>
                  </a:txBody>
                  <a:tcPr marB="0"/>
                </a:tc>
              </a:tr>
            </a:tbl>
          </a:graphicData>
        </a:graphic>
      </p:graphicFrame>
      <p:graphicFrame>
        <p:nvGraphicFramePr>
          <p:cNvPr id="79" name="Table 78"/>
          <p:cNvGraphicFramePr>
            <a:graphicFrameLocks noGrp="1"/>
          </p:cNvGraphicFramePr>
          <p:nvPr>
            <p:extLst>
              <p:ext uri="{D42A27DB-BD31-4B8C-83A1-F6EECF244321}">
                <p14:modId xmlns:p14="http://schemas.microsoft.com/office/powerpoint/2010/main" val="337239347"/>
              </p:ext>
            </p:extLst>
          </p:nvPr>
        </p:nvGraphicFramePr>
        <p:xfrm>
          <a:off x="2254847" y="2511453"/>
          <a:ext cx="1205995" cy="378087"/>
        </p:xfrm>
        <a:graphic>
          <a:graphicData uri="http://schemas.openxmlformats.org/drawingml/2006/table">
            <a:tbl>
              <a:tblPr bandRow="1">
                <a:tableStyleId>{793D81CF-94F2-401A-BA57-92F5A7B2D0C5}</a:tableStyleId>
              </a:tblPr>
              <a:tblGrid>
                <a:gridCol w="1205995"/>
              </a:tblGrid>
              <a:tr h="378087">
                <a:tc>
                  <a:txBody>
                    <a:bodyPr/>
                    <a:lstStyle/>
                    <a:p>
                      <a:r>
                        <a:rPr lang="en-US" sz="1800"/>
                        <a:t>3</a:t>
                      </a:r>
                    </a:p>
                  </a:txBody>
                  <a:tcPr marB="0"/>
                </a:tc>
              </a:tr>
            </a:tbl>
          </a:graphicData>
        </a:graphic>
      </p:graphicFrame>
      <p:graphicFrame>
        <p:nvGraphicFramePr>
          <p:cNvPr id="80" name="Table 79"/>
          <p:cNvGraphicFramePr>
            <a:graphicFrameLocks noGrp="1"/>
          </p:cNvGraphicFramePr>
          <p:nvPr>
            <p:extLst>
              <p:ext uri="{D42A27DB-BD31-4B8C-83A1-F6EECF244321}">
                <p14:modId xmlns:p14="http://schemas.microsoft.com/office/powerpoint/2010/main" val="539039290"/>
              </p:ext>
            </p:extLst>
          </p:nvPr>
        </p:nvGraphicFramePr>
        <p:xfrm>
          <a:off x="1623410" y="5038269"/>
          <a:ext cx="1033892" cy="1134261"/>
        </p:xfrm>
        <a:graphic>
          <a:graphicData uri="http://schemas.openxmlformats.org/drawingml/2006/table">
            <a:tbl>
              <a:tblPr bandRow="1">
                <a:tableStyleId>{793D81CF-94F2-401A-BA57-92F5A7B2D0C5}</a:tableStyleId>
              </a:tblPr>
              <a:tblGrid>
                <a:gridCol w="1033892"/>
              </a:tblGrid>
              <a:tr h="378087">
                <a:tc>
                  <a:txBody>
                    <a:bodyPr/>
                    <a:lstStyle/>
                    <a:p>
                      <a:r>
                        <a:rPr lang="en-US" sz="1800"/>
                        <a:t>3</a:t>
                      </a:r>
                    </a:p>
                  </a:txBody>
                  <a:tcPr marB="0"/>
                </a:tc>
              </a:tr>
              <a:tr h="378087">
                <a:tc>
                  <a:txBody>
                    <a:bodyPr/>
                    <a:lstStyle/>
                    <a:p>
                      <a:r>
                        <a:rPr lang="en-US" sz="1800"/>
                        <a:t>6</a:t>
                      </a:r>
                    </a:p>
                  </a:txBody>
                  <a:tcPr marB="0"/>
                </a:tc>
              </a:tr>
              <a:tr h="378087">
                <a:tc>
                  <a:txBody>
                    <a:bodyPr/>
                    <a:lstStyle/>
                    <a:p>
                      <a:r>
                        <a:rPr lang="en-US" sz="1800"/>
                        <a:t>9</a:t>
                      </a:r>
                    </a:p>
                  </a:txBody>
                  <a:tcPr marB="0"/>
                </a:tc>
              </a:tr>
            </a:tbl>
          </a:graphicData>
        </a:graphic>
      </p:graphicFrame>
      <p:sp>
        <p:nvSpPr>
          <p:cNvPr id="81" name="TextBox 80"/>
          <p:cNvSpPr txBox="1"/>
          <p:nvPr/>
        </p:nvSpPr>
        <p:spPr>
          <a:xfrm>
            <a:off x="664475" y="2190464"/>
            <a:ext cx="443225" cy="369332"/>
          </a:xfrm>
          <a:prstGeom prst="rect">
            <a:avLst/>
          </a:prstGeom>
          <a:noFill/>
        </p:spPr>
        <p:txBody>
          <a:bodyPr wrap="none" rtlCol="0">
            <a:spAutoFit/>
          </a:bodyPr>
          <a:lstStyle/>
          <a:p>
            <a:r>
              <a:rPr lang="en-US"/>
              <a:t>[a]</a:t>
            </a:r>
          </a:p>
        </p:txBody>
      </p:sp>
      <p:sp>
        <p:nvSpPr>
          <p:cNvPr id="82" name="TextBox 81"/>
          <p:cNvSpPr txBox="1"/>
          <p:nvPr/>
        </p:nvSpPr>
        <p:spPr>
          <a:xfrm>
            <a:off x="2161128" y="2187006"/>
            <a:ext cx="443225" cy="369332"/>
          </a:xfrm>
          <a:prstGeom prst="rect">
            <a:avLst/>
          </a:prstGeom>
          <a:noFill/>
        </p:spPr>
        <p:txBody>
          <a:bodyPr wrap="none" rtlCol="0">
            <a:spAutoFit/>
          </a:bodyPr>
          <a:lstStyle/>
          <a:p>
            <a:r>
              <a:rPr lang="en-US"/>
              <a:t>[b]</a:t>
            </a:r>
          </a:p>
        </p:txBody>
      </p:sp>
      <p:sp>
        <p:nvSpPr>
          <p:cNvPr id="86" name="Freeform 85"/>
          <p:cNvSpPr/>
          <p:nvPr/>
        </p:nvSpPr>
        <p:spPr>
          <a:xfrm>
            <a:off x="1365869" y="3645714"/>
            <a:ext cx="795259" cy="1392555"/>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7" name="Freeform 86"/>
          <p:cNvSpPr/>
          <p:nvPr/>
        </p:nvSpPr>
        <p:spPr>
          <a:xfrm flipH="1">
            <a:off x="2161126" y="2889540"/>
            <a:ext cx="753715" cy="2148730"/>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5" name="TextBox 84"/>
          <p:cNvSpPr txBox="1"/>
          <p:nvPr/>
        </p:nvSpPr>
        <p:spPr>
          <a:xfrm>
            <a:off x="1309455" y="4215709"/>
            <a:ext cx="1607152" cy="461665"/>
          </a:xfrm>
          <a:prstGeom prst="rect">
            <a:avLst/>
          </a:prstGeom>
          <a:solidFill>
            <a:schemeClr val="accent4">
              <a:lumMod val="75000"/>
            </a:schemeClr>
          </a:solidFill>
          <a:ln>
            <a:solidFill>
              <a:srgbClr val="FFFFFF"/>
            </a:solidFill>
          </a:ln>
        </p:spPr>
        <p:txBody>
          <a:bodyPr wrap="square" rtlCol="0">
            <a:spAutoFit/>
          </a:bodyPr>
          <a:lstStyle/>
          <a:p>
            <a:pPr algn="ctr"/>
            <a:r>
              <a:rPr lang="en-US" sz="2400">
                <a:solidFill>
                  <a:srgbClr val="FFFFFF"/>
                </a:solidFill>
                <a:latin typeface="Calibri"/>
                <a:cs typeface="Calibri"/>
              </a:rPr>
              <a:t>[a] * [b]</a:t>
            </a:r>
          </a:p>
        </p:txBody>
      </p:sp>
    </p:spTree>
    <p:extLst>
      <p:ext uri="{BB962C8B-B14F-4D97-AF65-F5344CB8AC3E}">
        <p14:creationId xmlns:p14="http://schemas.microsoft.com/office/powerpoint/2010/main" val="348600960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4062662" y="3796403"/>
            <a:ext cx="5081338" cy="880971"/>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08967" y="623903"/>
            <a:ext cx="7385582" cy="1575816"/>
          </a:xfrm>
          <a:prstGeom prst="rect">
            <a:avLst/>
          </a:prstGeom>
          <a:noFill/>
        </p:spPr>
        <p:txBody>
          <a:bodyPr wrap="square" rtlCol="0">
            <a:spAutoFit/>
          </a:bodyPr>
          <a:lstStyle/>
          <a:p>
            <a:pPr marL="1347788" indent="-1347788" defTabSz="160338">
              <a:lnSpc>
                <a:spcPct val="110000"/>
              </a:lnSpc>
            </a:pPr>
            <a:r>
              <a:rPr lang="en-US" sz="4000">
                <a:solidFill>
                  <a:schemeClr val="accent4"/>
                </a:solidFill>
                <a:latin typeface="Helvetica Light"/>
                <a:cs typeface="Helvetica Light"/>
              </a:rPr>
              <a:t>Change</a:t>
            </a:r>
            <a:endParaRPr lang="en-US" sz="3200">
              <a:solidFill>
                <a:schemeClr val="accent4"/>
              </a:solidFill>
              <a:latin typeface="Helvetica Light"/>
              <a:cs typeface="Helvetica Light"/>
            </a:endParaRPr>
          </a:p>
          <a:p>
            <a:pPr marL="1347788" indent="-1347788" defTabSz="160338">
              <a:lnSpc>
                <a:spcPct val="110000"/>
              </a:lnSpc>
            </a:pPr>
            <a:r>
              <a:rPr lang="en-US" sz="2400">
                <a:latin typeface="Helvetica Light"/>
                <a:cs typeface="Helvetica Light"/>
              </a:rPr>
              <a:t>manipulates dataset.</a:t>
            </a:r>
          </a:p>
          <a:p>
            <a:pPr marL="1436688" indent="-1347788">
              <a:lnSpc>
                <a:spcPct val="110000"/>
              </a:lnSpc>
            </a:pPr>
            <a:endParaRPr lang="en-US" sz="2400">
              <a:latin typeface="Helvetica Light"/>
              <a:cs typeface="Helvetica Light"/>
            </a:endParaRP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73" name="Rectangle 72"/>
          <p:cNvSpPr/>
          <p:nvPr/>
        </p:nvSpPr>
        <p:spPr>
          <a:xfrm>
            <a:off x="3635331" y="2364844"/>
            <a:ext cx="5048836" cy="3402983"/>
          </a:xfrm>
          <a:prstGeom prst="rect">
            <a:avLst/>
          </a:prstGeom>
        </p:spPr>
        <p:txBody>
          <a:bodyPr wrap="square">
            <a:spAutoFit/>
          </a:bodyPr>
          <a:lstStyle/>
          <a:p>
            <a:pPr marL="431800" lvl="1" indent="-342900">
              <a:lnSpc>
                <a:spcPct val="110000"/>
              </a:lnSpc>
              <a:buFont typeface="Arial"/>
              <a:buChar char="•"/>
            </a:pPr>
            <a:r>
              <a:rPr lang="en-US" sz="2800">
                <a:latin typeface="Helvetica Light"/>
                <a:cs typeface="Helvetica Light"/>
              </a:rPr>
              <a:t>Arithmetic operations</a:t>
            </a:r>
          </a:p>
          <a:p>
            <a:pPr marL="889000" lvl="2" indent="-342900">
              <a:lnSpc>
                <a:spcPct val="110000"/>
              </a:lnSpc>
              <a:buFont typeface="Arial"/>
              <a:buChar char="•"/>
            </a:pPr>
            <a:r>
              <a:rPr lang="en-US" sz="2000">
                <a:latin typeface="Helvetica Light"/>
                <a:cs typeface="Helvetica Light"/>
              </a:rPr>
              <a:t>+, -, /, %, ...</a:t>
            </a:r>
          </a:p>
          <a:p>
            <a:pPr marL="889000" lvl="2" indent="-342900">
              <a:lnSpc>
                <a:spcPct val="110000"/>
              </a:lnSpc>
              <a:buFont typeface="Arial"/>
              <a:buChar char="•"/>
            </a:pPr>
            <a:r>
              <a:rPr lang="en-US" sz="2000">
                <a:latin typeface="Helvetica Light"/>
                <a:cs typeface="Helvetica Light"/>
              </a:rPr>
              <a:t>sum, avg, count, ... </a:t>
            </a:r>
          </a:p>
          <a:p>
            <a:pPr marL="546100" lvl="2">
              <a:lnSpc>
                <a:spcPct val="110000"/>
              </a:lnSpc>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String manipulation</a:t>
            </a:r>
          </a:p>
          <a:p>
            <a:pPr marL="889000" lvl="2" indent="-342900">
              <a:lnSpc>
                <a:spcPct val="110000"/>
              </a:lnSpc>
              <a:buFont typeface="Arial"/>
              <a:buChar char="•"/>
            </a:pPr>
            <a:r>
              <a:rPr lang="en-US" sz="2000">
                <a:latin typeface="Helvetica Light"/>
                <a:cs typeface="Helvetica Light"/>
              </a:rPr>
              <a:t>join, split, find, replace,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Filter</a:t>
            </a:r>
            <a:endParaRPr lang="en-US" sz="1400">
              <a:latin typeface="Helvetica Light"/>
              <a:cs typeface="Helvetica Light"/>
            </a:endParaRPr>
          </a:p>
          <a:p>
            <a:pPr marL="431800" lvl="1" indent="-342900">
              <a:lnSpc>
                <a:spcPct val="110000"/>
              </a:lnSpc>
              <a:buFont typeface="Arial"/>
              <a:buChar char="•"/>
            </a:pPr>
            <a:r>
              <a:rPr lang="en-US" sz="2800">
                <a:latin typeface="Helvetica Light"/>
                <a:cs typeface="Helvetica Light"/>
              </a:rPr>
              <a:t>Sort </a:t>
            </a:r>
          </a:p>
        </p:txBody>
      </p:sp>
      <p:graphicFrame>
        <p:nvGraphicFramePr>
          <p:cNvPr id="78" name="Table 77"/>
          <p:cNvGraphicFramePr>
            <a:graphicFrameLocks noGrp="1"/>
          </p:cNvGraphicFramePr>
          <p:nvPr>
            <p:extLst>
              <p:ext uri="{D42A27DB-BD31-4B8C-83A1-F6EECF244321}">
                <p14:modId xmlns:p14="http://schemas.microsoft.com/office/powerpoint/2010/main" val="2868911814"/>
              </p:ext>
            </p:extLst>
          </p:nvPr>
        </p:nvGraphicFramePr>
        <p:xfrm>
          <a:off x="765220" y="2511453"/>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I</a:t>
                      </a:r>
                    </a:p>
                  </a:txBody>
                  <a:tcPr marB="0"/>
                </a:tc>
              </a:tr>
              <a:tr h="378087">
                <a:tc>
                  <a:txBody>
                    <a:bodyPr/>
                    <a:lstStyle/>
                    <a:p>
                      <a:r>
                        <a:rPr lang="en-US" sz="1800"/>
                        <a:t>am</a:t>
                      </a:r>
                      <a:r>
                        <a:rPr lang="en-US" sz="1800" baseline="0"/>
                        <a:t> a</a:t>
                      </a:r>
                      <a:endParaRPr lang="en-US" sz="1800"/>
                    </a:p>
                  </a:txBody>
                  <a:tcPr marB="0"/>
                </a:tc>
              </a:tr>
              <a:tr h="378087">
                <a:tc>
                  <a:txBody>
                    <a:bodyPr/>
                    <a:lstStyle/>
                    <a:p>
                      <a:r>
                        <a:rPr lang="en-US"/>
                        <a:t>boy</a:t>
                      </a:r>
                    </a:p>
                  </a:txBody>
                  <a:tcPr marB="0"/>
                </a:tc>
              </a:tr>
            </a:tbl>
          </a:graphicData>
        </a:graphic>
      </p:graphicFrame>
      <p:graphicFrame>
        <p:nvGraphicFramePr>
          <p:cNvPr id="79" name="Table 78"/>
          <p:cNvGraphicFramePr>
            <a:graphicFrameLocks noGrp="1"/>
          </p:cNvGraphicFramePr>
          <p:nvPr>
            <p:extLst>
              <p:ext uri="{D42A27DB-BD31-4B8C-83A1-F6EECF244321}">
                <p14:modId xmlns:p14="http://schemas.microsoft.com/office/powerpoint/2010/main" val="1319162007"/>
              </p:ext>
            </p:extLst>
          </p:nvPr>
        </p:nvGraphicFramePr>
        <p:xfrm>
          <a:off x="2254847" y="2511453"/>
          <a:ext cx="1205995" cy="378087"/>
        </p:xfrm>
        <a:graphic>
          <a:graphicData uri="http://schemas.openxmlformats.org/drawingml/2006/table">
            <a:tbl>
              <a:tblPr bandRow="1">
                <a:tableStyleId>{793D81CF-94F2-401A-BA57-92F5A7B2D0C5}</a:tableStyleId>
              </a:tblPr>
              <a:tblGrid>
                <a:gridCol w="1205995"/>
              </a:tblGrid>
              <a:tr h="378087">
                <a:tc>
                  <a:txBody>
                    <a:bodyPr/>
                    <a:lstStyle/>
                    <a:p>
                      <a:r>
                        <a:rPr lang="en-US" sz="1800"/>
                        <a:t>-</a:t>
                      </a:r>
                    </a:p>
                  </a:txBody>
                  <a:tcPr marB="0"/>
                </a:tc>
              </a:tr>
            </a:tbl>
          </a:graphicData>
        </a:graphic>
      </p:graphicFrame>
      <p:graphicFrame>
        <p:nvGraphicFramePr>
          <p:cNvPr id="80" name="Table 79"/>
          <p:cNvGraphicFramePr>
            <a:graphicFrameLocks noGrp="1"/>
          </p:cNvGraphicFramePr>
          <p:nvPr>
            <p:extLst>
              <p:ext uri="{D42A27DB-BD31-4B8C-83A1-F6EECF244321}">
                <p14:modId xmlns:p14="http://schemas.microsoft.com/office/powerpoint/2010/main" val="2633054291"/>
              </p:ext>
            </p:extLst>
          </p:nvPr>
        </p:nvGraphicFramePr>
        <p:xfrm>
          <a:off x="1365869" y="5038269"/>
          <a:ext cx="1548974" cy="378087"/>
        </p:xfrm>
        <a:graphic>
          <a:graphicData uri="http://schemas.openxmlformats.org/drawingml/2006/table">
            <a:tbl>
              <a:tblPr bandRow="1">
                <a:tableStyleId>{793D81CF-94F2-401A-BA57-92F5A7B2D0C5}</a:tableStyleId>
              </a:tblPr>
              <a:tblGrid>
                <a:gridCol w="1548974"/>
              </a:tblGrid>
              <a:tr h="378087">
                <a:tc>
                  <a:txBody>
                    <a:bodyPr/>
                    <a:lstStyle/>
                    <a:p>
                      <a:pPr algn="ctr"/>
                      <a:r>
                        <a:rPr lang="en-US" sz="1800"/>
                        <a:t>I-am a-boy</a:t>
                      </a:r>
                    </a:p>
                  </a:txBody>
                  <a:tcPr marB="0"/>
                </a:tc>
              </a:tr>
            </a:tbl>
          </a:graphicData>
        </a:graphic>
      </p:graphicFrame>
      <p:sp>
        <p:nvSpPr>
          <p:cNvPr id="81" name="TextBox 80"/>
          <p:cNvSpPr txBox="1"/>
          <p:nvPr/>
        </p:nvSpPr>
        <p:spPr>
          <a:xfrm>
            <a:off x="664475" y="2190464"/>
            <a:ext cx="443225" cy="369332"/>
          </a:xfrm>
          <a:prstGeom prst="rect">
            <a:avLst/>
          </a:prstGeom>
          <a:noFill/>
        </p:spPr>
        <p:txBody>
          <a:bodyPr wrap="none" rtlCol="0">
            <a:spAutoFit/>
          </a:bodyPr>
          <a:lstStyle/>
          <a:p>
            <a:r>
              <a:rPr lang="en-US"/>
              <a:t>[a]</a:t>
            </a:r>
          </a:p>
        </p:txBody>
      </p:sp>
      <p:sp>
        <p:nvSpPr>
          <p:cNvPr id="82" name="TextBox 81"/>
          <p:cNvSpPr txBox="1"/>
          <p:nvPr/>
        </p:nvSpPr>
        <p:spPr>
          <a:xfrm>
            <a:off x="2161128" y="2187006"/>
            <a:ext cx="443225" cy="369332"/>
          </a:xfrm>
          <a:prstGeom prst="rect">
            <a:avLst/>
          </a:prstGeom>
          <a:noFill/>
        </p:spPr>
        <p:txBody>
          <a:bodyPr wrap="none" rtlCol="0">
            <a:spAutoFit/>
          </a:bodyPr>
          <a:lstStyle/>
          <a:p>
            <a:r>
              <a:rPr lang="en-US"/>
              <a:t>[b]</a:t>
            </a:r>
          </a:p>
        </p:txBody>
      </p:sp>
      <p:sp>
        <p:nvSpPr>
          <p:cNvPr id="86" name="Freeform 85"/>
          <p:cNvSpPr/>
          <p:nvPr/>
        </p:nvSpPr>
        <p:spPr>
          <a:xfrm>
            <a:off x="1365869" y="3645714"/>
            <a:ext cx="795259" cy="1392555"/>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7" name="Freeform 86"/>
          <p:cNvSpPr/>
          <p:nvPr/>
        </p:nvSpPr>
        <p:spPr>
          <a:xfrm flipH="1">
            <a:off x="2161126" y="2889540"/>
            <a:ext cx="753715" cy="2148730"/>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5" name="TextBox 84"/>
          <p:cNvSpPr txBox="1"/>
          <p:nvPr/>
        </p:nvSpPr>
        <p:spPr>
          <a:xfrm>
            <a:off x="664475" y="4215709"/>
            <a:ext cx="2897112" cy="461665"/>
          </a:xfrm>
          <a:prstGeom prst="rect">
            <a:avLst/>
          </a:prstGeom>
          <a:solidFill>
            <a:schemeClr val="accent4">
              <a:lumMod val="75000"/>
            </a:schemeClr>
          </a:solidFill>
          <a:ln>
            <a:solidFill>
              <a:srgbClr val="FFFFFF"/>
            </a:solidFill>
          </a:ln>
        </p:spPr>
        <p:txBody>
          <a:bodyPr wrap="square" rtlCol="0">
            <a:spAutoFit/>
          </a:bodyPr>
          <a:lstStyle/>
          <a:p>
            <a:pPr algn="ctr"/>
            <a:r>
              <a:rPr lang="en-US" sz="2400">
                <a:solidFill>
                  <a:srgbClr val="FFFFFF"/>
                </a:solidFill>
                <a:latin typeface="Calibri"/>
                <a:cs typeface="Calibri"/>
              </a:rPr>
              <a:t>Join [a] with [b]</a:t>
            </a:r>
          </a:p>
        </p:txBody>
      </p:sp>
    </p:spTree>
    <p:extLst>
      <p:ext uri="{BB962C8B-B14F-4D97-AF65-F5344CB8AC3E}">
        <p14:creationId xmlns:p14="http://schemas.microsoft.com/office/powerpoint/2010/main" val="14752230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4062662" y="4760354"/>
            <a:ext cx="5081338" cy="499436"/>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08967" y="623903"/>
            <a:ext cx="7385582" cy="1575816"/>
          </a:xfrm>
          <a:prstGeom prst="rect">
            <a:avLst/>
          </a:prstGeom>
          <a:noFill/>
        </p:spPr>
        <p:txBody>
          <a:bodyPr wrap="square" rtlCol="0">
            <a:spAutoFit/>
          </a:bodyPr>
          <a:lstStyle/>
          <a:p>
            <a:pPr marL="1347788" indent="-1347788" defTabSz="160338">
              <a:lnSpc>
                <a:spcPct val="110000"/>
              </a:lnSpc>
            </a:pPr>
            <a:r>
              <a:rPr lang="en-US" sz="4000">
                <a:solidFill>
                  <a:schemeClr val="accent4"/>
                </a:solidFill>
                <a:latin typeface="Helvetica Light"/>
                <a:cs typeface="Helvetica Light"/>
              </a:rPr>
              <a:t>Change</a:t>
            </a:r>
            <a:endParaRPr lang="en-US" sz="3200">
              <a:solidFill>
                <a:schemeClr val="accent4"/>
              </a:solidFill>
              <a:latin typeface="Helvetica Light"/>
              <a:cs typeface="Helvetica Light"/>
            </a:endParaRPr>
          </a:p>
          <a:p>
            <a:pPr marL="1347788" indent="-1347788" defTabSz="160338">
              <a:lnSpc>
                <a:spcPct val="110000"/>
              </a:lnSpc>
            </a:pPr>
            <a:r>
              <a:rPr lang="en-US" sz="2400">
                <a:latin typeface="Helvetica Light"/>
                <a:cs typeface="Helvetica Light"/>
              </a:rPr>
              <a:t>manipulates dataset.</a:t>
            </a:r>
          </a:p>
          <a:p>
            <a:pPr marL="1436688" indent="-1347788">
              <a:lnSpc>
                <a:spcPct val="110000"/>
              </a:lnSpc>
            </a:pPr>
            <a:endParaRPr lang="en-US" sz="2400">
              <a:latin typeface="Helvetica Light"/>
              <a:cs typeface="Helvetica Light"/>
            </a:endParaRP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73" name="Rectangle 72"/>
          <p:cNvSpPr/>
          <p:nvPr/>
        </p:nvSpPr>
        <p:spPr>
          <a:xfrm>
            <a:off x="3635331" y="2364844"/>
            <a:ext cx="5048836" cy="3402983"/>
          </a:xfrm>
          <a:prstGeom prst="rect">
            <a:avLst/>
          </a:prstGeom>
        </p:spPr>
        <p:txBody>
          <a:bodyPr wrap="square">
            <a:spAutoFit/>
          </a:bodyPr>
          <a:lstStyle/>
          <a:p>
            <a:pPr marL="431800" lvl="1" indent="-342900">
              <a:lnSpc>
                <a:spcPct val="110000"/>
              </a:lnSpc>
              <a:buFont typeface="Arial"/>
              <a:buChar char="•"/>
            </a:pPr>
            <a:r>
              <a:rPr lang="en-US" sz="2800">
                <a:latin typeface="Helvetica Light"/>
                <a:cs typeface="Helvetica Light"/>
              </a:rPr>
              <a:t>Arithmetic operations</a:t>
            </a:r>
          </a:p>
          <a:p>
            <a:pPr marL="889000" lvl="2" indent="-342900">
              <a:lnSpc>
                <a:spcPct val="110000"/>
              </a:lnSpc>
              <a:buFont typeface="Arial"/>
              <a:buChar char="•"/>
            </a:pPr>
            <a:r>
              <a:rPr lang="en-US" sz="2000">
                <a:latin typeface="Helvetica Light"/>
                <a:cs typeface="Helvetica Light"/>
              </a:rPr>
              <a:t>+, -, /, %, ...</a:t>
            </a:r>
          </a:p>
          <a:p>
            <a:pPr marL="889000" lvl="2" indent="-342900">
              <a:lnSpc>
                <a:spcPct val="110000"/>
              </a:lnSpc>
              <a:buFont typeface="Arial"/>
              <a:buChar char="•"/>
            </a:pPr>
            <a:r>
              <a:rPr lang="en-US" sz="2000">
                <a:latin typeface="Helvetica Light"/>
                <a:cs typeface="Helvetica Light"/>
              </a:rPr>
              <a:t>sum, avg, count, ... </a:t>
            </a:r>
          </a:p>
          <a:p>
            <a:pPr marL="546100" lvl="2">
              <a:lnSpc>
                <a:spcPct val="110000"/>
              </a:lnSpc>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String manipulation</a:t>
            </a:r>
          </a:p>
          <a:p>
            <a:pPr marL="889000" lvl="2" indent="-342900">
              <a:lnSpc>
                <a:spcPct val="110000"/>
              </a:lnSpc>
              <a:buFont typeface="Arial"/>
              <a:buChar char="•"/>
            </a:pPr>
            <a:r>
              <a:rPr lang="en-US" sz="2000">
                <a:latin typeface="Helvetica Light"/>
                <a:cs typeface="Helvetica Light"/>
              </a:rPr>
              <a:t>join, split, find, replace,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Filter</a:t>
            </a:r>
            <a:endParaRPr lang="en-US" sz="1400">
              <a:latin typeface="Helvetica Light"/>
              <a:cs typeface="Helvetica Light"/>
            </a:endParaRPr>
          </a:p>
          <a:p>
            <a:pPr marL="431800" lvl="1" indent="-342900">
              <a:lnSpc>
                <a:spcPct val="110000"/>
              </a:lnSpc>
              <a:buFont typeface="Arial"/>
              <a:buChar char="•"/>
            </a:pPr>
            <a:r>
              <a:rPr lang="en-US" sz="2800">
                <a:latin typeface="Helvetica Light"/>
                <a:cs typeface="Helvetica Light"/>
              </a:rPr>
              <a:t>Sort </a:t>
            </a:r>
          </a:p>
        </p:txBody>
      </p:sp>
      <p:graphicFrame>
        <p:nvGraphicFramePr>
          <p:cNvPr id="78" name="Table 77"/>
          <p:cNvGraphicFramePr>
            <a:graphicFrameLocks noGrp="1"/>
          </p:cNvGraphicFramePr>
          <p:nvPr>
            <p:extLst>
              <p:ext uri="{D42A27DB-BD31-4B8C-83A1-F6EECF244321}">
                <p14:modId xmlns:p14="http://schemas.microsoft.com/office/powerpoint/2010/main" val="3386592264"/>
              </p:ext>
            </p:extLst>
          </p:nvPr>
        </p:nvGraphicFramePr>
        <p:xfrm>
          <a:off x="765220" y="2511453"/>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a.jpg</a:t>
                      </a:r>
                    </a:p>
                  </a:txBody>
                  <a:tcPr marB="0"/>
                </a:tc>
              </a:tr>
              <a:tr h="378087">
                <a:tc>
                  <a:txBody>
                    <a:bodyPr/>
                    <a:lstStyle/>
                    <a:p>
                      <a:r>
                        <a:rPr lang="en-US" sz="1800"/>
                        <a:t>b.gif</a:t>
                      </a:r>
                    </a:p>
                  </a:txBody>
                  <a:tcPr marB="0"/>
                </a:tc>
              </a:tr>
              <a:tr h="378087">
                <a:tc>
                  <a:txBody>
                    <a:bodyPr/>
                    <a:lstStyle/>
                    <a:p>
                      <a:r>
                        <a:rPr lang="en-US"/>
                        <a:t>c.png</a:t>
                      </a:r>
                    </a:p>
                  </a:txBody>
                  <a:tcPr marB="0"/>
                </a:tc>
              </a:tr>
            </a:tbl>
          </a:graphicData>
        </a:graphic>
      </p:graphicFrame>
      <p:graphicFrame>
        <p:nvGraphicFramePr>
          <p:cNvPr id="79" name="Table 78"/>
          <p:cNvGraphicFramePr>
            <a:graphicFrameLocks noGrp="1"/>
          </p:cNvGraphicFramePr>
          <p:nvPr>
            <p:extLst>
              <p:ext uri="{D42A27DB-BD31-4B8C-83A1-F6EECF244321}">
                <p14:modId xmlns:p14="http://schemas.microsoft.com/office/powerpoint/2010/main" val="1320800574"/>
              </p:ext>
            </p:extLst>
          </p:nvPr>
        </p:nvGraphicFramePr>
        <p:xfrm>
          <a:off x="2254847" y="2511453"/>
          <a:ext cx="1205995" cy="378087"/>
        </p:xfrm>
        <a:graphic>
          <a:graphicData uri="http://schemas.openxmlformats.org/drawingml/2006/table">
            <a:tbl>
              <a:tblPr bandRow="1">
                <a:tableStyleId>{793D81CF-94F2-401A-BA57-92F5A7B2D0C5}</a:tableStyleId>
              </a:tblPr>
              <a:tblGrid>
                <a:gridCol w="1205995"/>
              </a:tblGrid>
              <a:tr h="378087">
                <a:tc>
                  <a:txBody>
                    <a:bodyPr/>
                    <a:lstStyle/>
                    <a:p>
                      <a:r>
                        <a:rPr lang="en-US" sz="1800"/>
                        <a:t>png</a:t>
                      </a:r>
                    </a:p>
                  </a:txBody>
                  <a:tcPr marB="0"/>
                </a:tc>
              </a:tr>
            </a:tbl>
          </a:graphicData>
        </a:graphic>
      </p:graphicFrame>
      <p:graphicFrame>
        <p:nvGraphicFramePr>
          <p:cNvPr id="80" name="Table 79"/>
          <p:cNvGraphicFramePr>
            <a:graphicFrameLocks noGrp="1"/>
          </p:cNvGraphicFramePr>
          <p:nvPr>
            <p:extLst>
              <p:ext uri="{D42A27DB-BD31-4B8C-83A1-F6EECF244321}">
                <p14:modId xmlns:p14="http://schemas.microsoft.com/office/powerpoint/2010/main" val="3839255804"/>
              </p:ext>
            </p:extLst>
          </p:nvPr>
        </p:nvGraphicFramePr>
        <p:xfrm>
          <a:off x="1365869" y="5038269"/>
          <a:ext cx="1548974" cy="378087"/>
        </p:xfrm>
        <a:graphic>
          <a:graphicData uri="http://schemas.openxmlformats.org/drawingml/2006/table">
            <a:tbl>
              <a:tblPr bandRow="1">
                <a:tableStyleId>{793D81CF-94F2-401A-BA57-92F5A7B2D0C5}</a:tableStyleId>
              </a:tblPr>
              <a:tblGrid>
                <a:gridCol w="1548974"/>
              </a:tblGrid>
              <a:tr h="378087">
                <a:tc>
                  <a:txBody>
                    <a:bodyPr/>
                    <a:lstStyle/>
                    <a:p>
                      <a:pPr algn="ctr"/>
                      <a:r>
                        <a:rPr lang="en-US" sz="1800"/>
                        <a:t>c.png</a:t>
                      </a:r>
                    </a:p>
                  </a:txBody>
                  <a:tcPr marB="0"/>
                </a:tc>
              </a:tr>
            </a:tbl>
          </a:graphicData>
        </a:graphic>
      </p:graphicFrame>
      <p:sp>
        <p:nvSpPr>
          <p:cNvPr id="81" name="TextBox 80"/>
          <p:cNvSpPr txBox="1"/>
          <p:nvPr/>
        </p:nvSpPr>
        <p:spPr>
          <a:xfrm>
            <a:off x="664475" y="2190464"/>
            <a:ext cx="443225" cy="369332"/>
          </a:xfrm>
          <a:prstGeom prst="rect">
            <a:avLst/>
          </a:prstGeom>
          <a:noFill/>
        </p:spPr>
        <p:txBody>
          <a:bodyPr wrap="none" rtlCol="0">
            <a:spAutoFit/>
          </a:bodyPr>
          <a:lstStyle/>
          <a:p>
            <a:r>
              <a:rPr lang="en-US"/>
              <a:t>[a]</a:t>
            </a:r>
          </a:p>
        </p:txBody>
      </p:sp>
      <p:sp>
        <p:nvSpPr>
          <p:cNvPr id="82" name="TextBox 81"/>
          <p:cNvSpPr txBox="1"/>
          <p:nvPr/>
        </p:nvSpPr>
        <p:spPr>
          <a:xfrm>
            <a:off x="2161128" y="2187006"/>
            <a:ext cx="443225" cy="369332"/>
          </a:xfrm>
          <a:prstGeom prst="rect">
            <a:avLst/>
          </a:prstGeom>
          <a:noFill/>
        </p:spPr>
        <p:txBody>
          <a:bodyPr wrap="none" rtlCol="0">
            <a:spAutoFit/>
          </a:bodyPr>
          <a:lstStyle/>
          <a:p>
            <a:r>
              <a:rPr lang="en-US"/>
              <a:t>[b]</a:t>
            </a:r>
          </a:p>
        </p:txBody>
      </p:sp>
      <p:sp>
        <p:nvSpPr>
          <p:cNvPr id="86" name="Freeform 85"/>
          <p:cNvSpPr/>
          <p:nvPr/>
        </p:nvSpPr>
        <p:spPr>
          <a:xfrm>
            <a:off x="1365869" y="3645714"/>
            <a:ext cx="795259" cy="1392555"/>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7" name="Freeform 86"/>
          <p:cNvSpPr/>
          <p:nvPr/>
        </p:nvSpPr>
        <p:spPr>
          <a:xfrm flipH="1">
            <a:off x="2161126" y="2889540"/>
            <a:ext cx="753715" cy="2148730"/>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5" name="TextBox 84"/>
          <p:cNvSpPr txBox="1"/>
          <p:nvPr/>
        </p:nvSpPr>
        <p:spPr>
          <a:xfrm>
            <a:off x="664475" y="4215709"/>
            <a:ext cx="2897112" cy="461665"/>
          </a:xfrm>
          <a:prstGeom prst="rect">
            <a:avLst/>
          </a:prstGeom>
          <a:solidFill>
            <a:schemeClr val="accent4">
              <a:lumMod val="75000"/>
            </a:schemeClr>
          </a:solidFill>
          <a:ln>
            <a:solidFill>
              <a:srgbClr val="FFFFFF"/>
            </a:solidFill>
          </a:ln>
        </p:spPr>
        <p:txBody>
          <a:bodyPr wrap="square" rtlCol="0">
            <a:spAutoFit/>
          </a:bodyPr>
          <a:lstStyle/>
          <a:p>
            <a:pPr algn="ctr"/>
            <a:r>
              <a:rPr lang="en-US" sz="2400">
                <a:solidFill>
                  <a:srgbClr val="FFFFFF"/>
                </a:solidFill>
                <a:latin typeface="Calibri"/>
                <a:cs typeface="Calibri"/>
              </a:rPr>
              <a:t>Filter [a] having [b]</a:t>
            </a:r>
          </a:p>
        </p:txBody>
      </p:sp>
    </p:spTree>
    <p:extLst>
      <p:ext uri="{BB962C8B-B14F-4D97-AF65-F5344CB8AC3E}">
        <p14:creationId xmlns:p14="http://schemas.microsoft.com/office/powerpoint/2010/main" val="73605064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a:xfrm>
            <a:off x="4062662" y="5241733"/>
            <a:ext cx="5081338" cy="499436"/>
          </a:xfrm>
          <a:prstGeom prst="rect">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08967" y="623903"/>
            <a:ext cx="7385582" cy="1575816"/>
          </a:xfrm>
          <a:prstGeom prst="rect">
            <a:avLst/>
          </a:prstGeom>
          <a:noFill/>
        </p:spPr>
        <p:txBody>
          <a:bodyPr wrap="square" rtlCol="0">
            <a:spAutoFit/>
          </a:bodyPr>
          <a:lstStyle/>
          <a:p>
            <a:pPr marL="1347788" indent="-1347788" defTabSz="160338">
              <a:lnSpc>
                <a:spcPct val="110000"/>
              </a:lnSpc>
            </a:pPr>
            <a:r>
              <a:rPr lang="en-US" sz="4000">
                <a:solidFill>
                  <a:schemeClr val="accent4"/>
                </a:solidFill>
                <a:latin typeface="Helvetica Light"/>
                <a:cs typeface="Helvetica Light"/>
              </a:rPr>
              <a:t>Change</a:t>
            </a:r>
            <a:endParaRPr lang="en-US" sz="3200">
              <a:solidFill>
                <a:schemeClr val="accent4"/>
              </a:solidFill>
              <a:latin typeface="Helvetica Light"/>
              <a:cs typeface="Helvetica Light"/>
            </a:endParaRPr>
          </a:p>
          <a:p>
            <a:pPr marL="1347788" indent="-1347788" defTabSz="160338">
              <a:lnSpc>
                <a:spcPct val="110000"/>
              </a:lnSpc>
            </a:pPr>
            <a:r>
              <a:rPr lang="en-US" sz="2400">
                <a:latin typeface="Helvetica Light"/>
                <a:cs typeface="Helvetica Light"/>
              </a:rPr>
              <a:t>manipulates dataset.</a:t>
            </a:r>
          </a:p>
          <a:p>
            <a:pPr marL="1436688" indent="-1347788">
              <a:lnSpc>
                <a:spcPct val="110000"/>
              </a:lnSpc>
            </a:pPr>
            <a:endParaRPr lang="en-US" sz="2400">
              <a:latin typeface="Helvetica Light"/>
              <a:cs typeface="Helvetica Light"/>
            </a:endParaRP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73" name="Rectangle 72"/>
          <p:cNvSpPr/>
          <p:nvPr/>
        </p:nvSpPr>
        <p:spPr>
          <a:xfrm>
            <a:off x="3635331" y="2364844"/>
            <a:ext cx="5048836" cy="3402983"/>
          </a:xfrm>
          <a:prstGeom prst="rect">
            <a:avLst/>
          </a:prstGeom>
        </p:spPr>
        <p:txBody>
          <a:bodyPr wrap="square">
            <a:spAutoFit/>
          </a:bodyPr>
          <a:lstStyle/>
          <a:p>
            <a:pPr marL="431800" lvl="1" indent="-342900">
              <a:lnSpc>
                <a:spcPct val="110000"/>
              </a:lnSpc>
              <a:buFont typeface="Arial"/>
              <a:buChar char="•"/>
            </a:pPr>
            <a:r>
              <a:rPr lang="en-US" sz="2800">
                <a:latin typeface="Helvetica Light"/>
                <a:cs typeface="Helvetica Light"/>
              </a:rPr>
              <a:t>Arithmetic operations</a:t>
            </a:r>
          </a:p>
          <a:p>
            <a:pPr marL="889000" lvl="2" indent="-342900">
              <a:lnSpc>
                <a:spcPct val="110000"/>
              </a:lnSpc>
              <a:buFont typeface="Arial"/>
              <a:buChar char="•"/>
            </a:pPr>
            <a:r>
              <a:rPr lang="en-US" sz="2000">
                <a:latin typeface="Helvetica Light"/>
                <a:cs typeface="Helvetica Light"/>
              </a:rPr>
              <a:t>+, -, /, %, ...</a:t>
            </a:r>
          </a:p>
          <a:p>
            <a:pPr marL="889000" lvl="2" indent="-342900">
              <a:lnSpc>
                <a:spcPct val="110000"/>
              </a:lnSpc>
              <a:buFont typeface="Arial"/>
              <a:buChar char="•"/>
            </a:pPr>
            <a:r>
              <a:rPr lang="en-US" sz="2000">
                <a:latin typeface="Helvetica Light"/>
                <a:cs typeface="Helvetica Light"/>
              </a:rPr>
              <a:t>sum, avg, count, ... </a:t>
            </a:r>
          </a:p>
          <a:p>
            <a:pPr marL="546100" lvl="2">
              <a:lnSpc>
                <a:spcPct val="110000"/>
              </a:lnSpc>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String manipulation</a:t>
            </a:r>
          </a:p>
          <a:p>
            <a:pPr marL="889000" lvl="2" indent="-342900">
              <a:lnSpc>
                <a:spcPct val="110000"/>
              </a:lnSpc>
              <a:buFont typeface="Arial"/>
              <a:buChar char="•"/>
            </a:pPr>
            <a:r>
              <a:rPr lang="en-US" sz="2000">
                <a:latin typeface="Helvetica Light"/>
                <a:cs typeface="Helvetica Light"/>
              </a:rPr>
              <a:t>join, split, find, replace,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Filter</a:t>
            </a:r>
            <a:endParaRPr lang="en-US" sz="1400">
              <a:latin typeface="Helvetica Light"/>
              <a:cs typeface="Helvetica Light"/>
            </a:endParaRPr>
          </a:p>
          <a:p>
            <a:pPr marL="431800" lvl="1" indent="-342900">
              <a:lnSpc>
                <a:spcPct val="110000"/>
              </a:lnSpc>
              <a:buFont typeface="Arial"/>
              <a:buChar char="•"/>
            </a:pPr>
            <a:r>
              <a:rPr lang="en-US" sz="2800">
                <a:latin typeface="Helvetica Light"/>
                <a:cs typeface="Helvetica Light"/>
              </a:rPr>
              <a:t>Sort </a:t>
            </a:r>
          </a:p>
        </p:txBody>
      </p:sp>
      <p:graphicFrame>
        <p:nvGraphicFramePr>
          <p:cNvPr id="78" name="Table 77"/>
          <p:cNvGraphicFramePr>
            <a:graphicFrameLocks noGrp="1"/>
          </p:cNvGraphicFramePr>
          <p:nvPr>
            <p:extLst>
              <p:ext uri="{D42A27DB-BD31-4B8C-83A1-F6EECF244321}">
                <p14:modId xmlns:p14="http://schemas.microsoft.com/office/powerpoint/2010/main" val="2330426585"/>
              </p:ext>
            </p:extLst>
          </p:nvPr>
        </p:nvGraphicFramePr>
        <p:xfrm>
          <a:off x="765220" y="2511453"/>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Toronto</a:t>
                      </a:r>
                    </a:p>
                  </a:txBody>
                  <a:tcPr marB="0"/>
                </a:tc>
              </a:tr>
              <a:tr h="378087">
                <a:tc>
                  <a:txBody>
                    <a:bodyPr/>
                    <a:lstStyle/>
                    <a:p>
                      <a:r>
                        <a:rPr lang="en-US" sz="1800"/>
                        <a:t>Seoul</a:t>
                      </a:r>
                    </a:p>
                  </a:txBody>
                  <a:tcPr marB="0"/>
                </a:tc>
              </a:tr>
              <a:tr h="378087">
                <a:tc>
                  <a:txBody>
                    <a:bodyPr/>
                    <a:lstStyle/>
                    <a:p>
                      <a:r>
                        <a:rPr lang="en-US"/>
                        <a:t>Paris</a:t>
                      </a:r>
                    </a:p>
                  </a:txBody>
                  <a:tcPr marB="0"/>
                </a:tc>
              </a:tr>
            </a:tbl>
          </a:graphicData>
        </a:graphic>
      </p:graphicFrame>
      <p:sp>
        <p:nvSpPr>
          <p:cNvPr id="81" name="TextBox 80"/>
          <p:cNvSpPr txBox="1"/>
          <p:nvPr/>
        </p:nvSpPr>
        <p:spPr>
          <a:xfrm>
            <a:off x="664475" y="2190464"/>
            <a:ext cx="443225" cy="369332"/>
          </a:xfrm>
          <a:prstGeom prst="rect">
            <a:avLst/>
          </a:prstGeom>
          <a:noFill/>
        </p:spPr>
        <p:txBody>
          <a:bodyPr wrap="none" rtlCol="0">
            <a:spAutoFit/>
          </a:bodyPr>
          <a:lstStyle/>
          <a:p>
            <a:r>
              <a:rPr lang="en-US"/>
              <a:t>[a]</a:t>
            </a:r>
          </a:p>
        </p:txBody>
      </p:sp>
      <p:sp>
        <p:nvSpPr>
          <p:cNvPr id="86" name="Freeform 85"/>
          <p:cNvSpPr/>
          <p:nvPr/>
        </p:nvSpPr>
        <p:spPr>
          <a:xfrm>
            <a:off x="1365869" y="3645714"/>
            <a:ext cx="795259" cy="1392555"/>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5" name="TextBox 84"/>
          <p:cNvSpPr txBox="1"/>
          <p:nvPr/>
        </p:nvSpPr>
        <p:spPr>
          <a:xfrm>
            <a:off x="664475" y="4215709"/>
            <a:ext cx="2897112" cy="461665"/>
          </a:xfrm>
          <a:prstGeom prst="rect">
            <a:avLst/>
          </a:prstGeom>
          <a:solidFill>
            <a:schemeClr val="accent4">
              <a:lumMod val="75000"/>
            </a:schemeClr>
          </a:solidFill>
          <a:ln>
            <a:solidFill>
              <a:srgbClr val="FFFFFF"/>
            </a:solidFill>
          </a:ln>
        </p:spPr>
        <p:txBody>
          <a:bodyPr wrap="square" rtlCol="0">
            <a:spAutoFit/>
          </a:bodyPr>
          <a:lstStyle/>
          <a:p>
            <a:pPr algn="ctr"/>
            <a:r>
              <a:rPr lang="en-US" sz="2400">
                <a:solidFill>
                  <a:srgbClr val="FFFFFF"/>
                </a:solidFill>
                <a:latin typeface="Calibri"/>
                <a:cs typeface="Calibri"/>
              </a:rPr>
              <a:t>Sort [a]</a:t>
            </a:r>
          </a:p>
        </p:txBody>
      </p:sp>
      <p:graphicFrame>
        <p:nvGraphicFramePr>
          <p:cNvPr id="14" name="Table 13"/>
          <p:cNvGraphicFramePr>
            <a:graphicFrameLocks noGrp="1"/>
          </p:cNvGraphicFramePr>
          <p:nvPr>
            <p:extLst>
              <p:ext uri="{D42A27DB-BD31-4B8C-83A1-F6EECF244321}">
                <p14:modId xmlns:p14="http://schemas.microsoft.com/office/powerpoint/2010/main" val="3959259326"/>
              </p:ext>
            </p:extLst>
          </p:nvPr>
        </p:nvGraphicFramePr>
        <p:xfrm>
          <a:off x="1558130" y="5057819"/>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Paris</a:t>
                      </a:r>
                    </a:p>
                  </a:txBody>
                  <a:tcPr marB="0"/>
                </a:tc>
              </a:tr>
              <a:tr h="378087">
                <a:tc>
                  <a:txBody>
                    <a:bodyPr/>
                    <a:lstStyle/>
                    <a:p>
                      <a:r>
                        <a:rPr lang="en-US" sz="1800"/>
                        <a:t>Seoul</a:t>
                      </a:r>
                    </a:p>
                  </a:txBody>
                  <a:tcPr marB="0"/>
                </a:tc>
              </a:tr>
              <a:tr h="378087">
                <a:tc>
                  <a:txBody>
                    <a:bodyPr/>
                    <a:lstStyle/>
                    <a:p>
                      <a:r>
                        <a:rPr lang="en-US"/>
                        <a:t>Toronto</a:t>
                      </a:r>
                    </a:p>
                  </a:txBody>
                  <a:tcPr marB="0"/>
                </a:tc>
              </a:tr>
            </a:tbl>
          </a:graphicData>
        </a:graphic>
      </p:graphicFrame>
    </p:spTree>
    <p:extLst>
      <p:ext uri="{BB962C8B-B14F-4D97-AF65-F5344CB8AC3E}">
        <p14:creationId xmlns:p14="http://schemas.microsoft.com/office/powerpoint/2010/main" val="2297147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08967" y="623903"/>
            <a:ext cx="7385582" cy="1169551"/>
          </a:xfrm>
          <a:prstGeom prst="rect">
            <a:avLst/>
          </a:prstGeom>
          <a:noFill/>
        </p:spPr>
        <p:txBody>
          <a:bodyPr wrap="square" rtlCol="0">
            <a:spAutoFit/>
          </a:bodyPr>
          <a:lstStyle/>
          <a:p>
            <a:pPr marL="1347788" indent="-1347788" defTabSz="160338">
              <a:lnSpc>
                <a:spcPct val="110000"/>
              </a:lnSpc>
            </a:pPr>
            <a:r>
              <a:rPr lang="en-US" sz="4000">
                <a:solidFill>
                  <a:schemeClr val="accent5"/>
                </a:solidFill>
                <a:latin typeface="Helvetica Light"/>
                <a:cs typeface="Helvetica Light"/>
              </a:rPr>
              <a:t>Add</a:t>
            </a:r>
            <a:endParaRPr lang="en-US" sz="3200">
              <a:solidFill>
                <a:schemeClr val="accent5"/>
              </a:solidFill>
              <a:latin typeface="Helvetica Light"/>
              <a:cs typeface="Helvetica Light"/>
            </a:endParaRPr>
          </a:p>
          <a:p>
            <a:pPr marL="1347788" indent="-1347788" defTabSz="160338">
              <a:lnSpc>
                <a:spcPct val="110000"/>
              </a:lnSpc>
            </a:pPr>
            <a:r>
              <a:rPr lang="en-US" sz="2400">
                <a:latin typeface="Helvetica Light"/>
                <a:cs typeface="Helvetica Light"/>
              </a:rPr>
              <a:t>modify the original web pages.</a:t>
            </a:r>
          </a:p>
        </p:txBody>
      </p:sp>
      <p:sp>
        <p:nvSpPr>
          <p:cNvPr id="8" name="Rectangle 7"/>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73" name="Rectangle 72"/>
          <p:cNvSpPr/>
          <p:nvPr/>
        </p:nvSpPr>
        <p:spPr>
          <a:xfrm>
            <a:off x="1374416" y="2281651"/>
            <a:ext cx="7034683" cy="3707681"/>
          </a:xfrm>
          <a:prstGeom prst="rect">
            <a:avLst/>
          </a:prstGeom>
        </p:spPr>
        <p:txBody>
          <a:bodyPr wrap="square">
            <a:spAutoFit/>
          </a:bodyPr>
          <a:lstStyle/>
          <a:p>
            <a:pPr marL="431800" lvl="1" indent="-342900">
              <a:lnSpc>
                <a:spcPct val="110000"/>
              </a:lnSpc>
              <a:buFont typeface="Arial"/>
              <a:buChar char="•"/>
            </a:pPr>
            <a:r>
              <a:rPr lang="en-US" sz="2800">
                <a:latin typeface="Helvetica Light"/>
                <a:cs typeface="Helvetica Light"/>
              </a:rPr>
              <a:t>Create new elements</a:t>
            </a:r>
          </a:p>
          <a:p>
            <a:pPr marL="889000" lvl="2" indent="-342900">
              <a:lnSpc>
                <a:spcPct val="110000"/>
              </a:lnSpc>
              <a:buFont typeface="Arial"/>
              <a:buChar char="•"/>
            </a:pPr>
            <a:r>
              <a:rPr lang="en-US" sz="2400">
                <a:latin typeface="Helvetica Light"/>
                <a:cs typeface="Helvetica Light"/>
              </a:rPr>
              <a:t>image, text, button,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Modify element’s style</a:t>
            </a:r>
          </a:p>
          <a:p>
            <a:pPr marL="889000" lvl="2" indent="-342900">
              <a:lnSpc>
                <a:spcPct val="110000"/>
              </a:lnSpc>
              <a:buFont typeface="Arial"/>
              <a:buChar char="•"/>
            </a:pPr>
            <a:r>
              <a:rPr lang="en-US" sz="2000">
                <a:latin typeface="Helvetica Light"/>
                <a:cs typeface="Helvetica Light"/>
              </a:rPr>
              <a:t>Show / Hide, changing color, fonts, ...</a:t>
            </a:r>
          </a:p>
          <a:p>
            <a:pPr marL="546100" lvl="2">
              <a:lnSpc>
                <a:spcPct val="110000"/>
              </a:lnSpc>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Triggering events</a:t>
            </a:r>
          </a:p>
          <a:p>
            <a:pPr marL="889000" lvl="2" indent="-342900">
              <a:lnSpc>
                <a:spcPct val="110000"/>
              </a:lnSpc>
              <a:buFont typeface="Arial"/>
              <a:buChar char="•"/>
            </a:pPr>
            <a:r>
              <a:rPr lang="en-US" sz="2000">
                <a:latin typeface="Helvetica Light"/>
                <a:cs typeface="Helvetica Light"/>
              </a:rPr>
              <a:t>click, ... </a:t>
            </a:r>
          </a:p>
          <a:p>
            <a:pPr marL="889000" lvl="2" indent="-342900">
              <a:lnSpc>
                <a:spcPct val="110000"/>
              </a:lnSpc>
              <a:buFont typeface="Arial"/>
              <a:buChar char="•"/>
            </a:pPr>
            <a:endParaRPr lang="en-US" sz="1200">
              <a:latin typeface="Helvetica Light"/>
              <a:cs typeface="Helvetica Light"/>
            </a:endParaRPr>
          </a:p>
          <a:p>
            <a:pPr marL="431800" lvl="1" indent="-342900">
              <a:lnSpc>
                <a:spcPct val="110000"/>
              </a:lnSpc>
              <a:buFont typeface="Arial"/>
              <a:buChar char="•"/>
            </a:pPr>
            <a:r>
              <a:rPr lang="en-US" sz="2800">
                <a:latin typeface="Helvetica Light"/>
                <a:cs typeface="Helvetica Light"/>
              </a:rPr>
              <a:t>Type text</a:t>
            </a:r>
          </a:p>
        </p:txBody>
      </p:sp>
    </p:spTree>
    <p:extLst>
      <p:ext uri="{BB962C8B-B14F-4D97-AF65-F5344CB8AC3E}">
        <p14:creationId xmlns:p14="http://schemas.microsoft.com/office/powerpoint/2010/main" val="229934654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211513" y="1486017"/>
            <a:ext cx="6511339" cy="1191095"/>
          </a:xfrm>
          <a:prstGeom prst="rect">
            <a:avLst/>
          </a:prstGeom>
          <a:noFill/>
        </p:spPr>
        <p:txBody>
          <a:bodyPr wrap="square" rtlCol="0">
            <a:spAutoFit/>
          </a:bodyPr>
          <a:lstStyle/>
          <a:p>
            <a:pPr>
              <a:lnSpc>
                <a:spcPct val="130000"/>
              </a:lnSpc>
            </a:pPr>
            <a:r>
              <a:rPr lang="en-US" sz="2800">
                <a:solidFill>
                  <a:schemeClr val="accent3"/>
                </a:solidFill>
                <a:latin typeface="Helvetica Light"/>
                <a:cs typeface="Helvetica Light"/>
              </a:rPr>
              <a:t>[1]. Pick ad banner elements</a:t>
            </a:r>
          </a:p>
          <a:p>
            <a:pPr>
              <a:lnSpc>
                <a:spcPct val="130000"/>
              </a:lnSpc>
              <a:spcAft>
                <a:spcPts val="1200"/>
              </a:spcAft>
            </a:pPr>
            <a:r>
              <a:rPr lang="en-US" sz="2800">
                <a:solidFill>
                  <a:srgbClr val="4BACC6"/>
                </a:solidFill>
                <a:latin typeface="Helvetica Light"/>
                <a:cs typeface="Helvetica Light"/>
              </a:rPr>
              <a:t>[2]. Hide</a:t>
            </a:r>
            <a:r>
              <a:rPr lang="en-US" sz="2800">
                <a:solidFill>
                  <a:srgbClr val="E46C0A"/>
                </a:solidFill>
                <a:latin typeface="Helvetica Light"/>
                <a:cs typeface="Helvetica Light"/>
              </a:rPr>
              <a:t> </a:t>
            </a:r>
            <a:r>
              <a:rPr lang="en-US" sz="2800">
                <a:solidFill>
                  <a:schemeClr val="accent3"/>
                </a:solidFill>
                <a:latin typeface="Helvetica Light"/>
                <a:cs typeface="Helvetica Light"/>
              </a:rPr>
              <a:t>[1]</a:t>
            </a:r>
          </a:p>
        </p:txBody>
      </p:sp>
      <p:pic>
        <p:nvPicPr>
          <p:cNvPr id="73" name="Picture 72"/>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2390695" y="3231669"/>
            <a:ext cx="4496633" cy="2759639"/>
          </a:xfrm>
          <a:prstGeom prst="rect">
            <a:avLst/>
          </a:prstGeom>
        </p:spPr>
      </p:pic>
      <p:sp>
        <p:nvSpPr>
          <p:cNvPr id="74" name="Rectangle 73"/>
          <p:cNvSpPr/>
          <p:nvPr/>
        </p:nvSpPr>
        <p:spPr>
          <a:xfrm>
            <a:off x="2902803" y="3903831"/>
            <a:ext cx="3226839" cy="435311"/>
          </a:xfrm>
          <a:prstGeom prst="rect">
            <a:avLst/>
          </a:prstGeom>
          <a:solidFill>
            <a:srgbClr val="FF0000">
              <a:alpha val="42000"/>
            </a:srgbClr>
          </a:solid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atin typeface="Helvetica Light"/>
                <a:cs typeface="Helvetica Light"/>
              </a:rPr>
              <a:t>AD</a:t>
            </a:r>
          </a:p>
        </p:txBody>
      </p:sp>
      <p:sp>
        <p:nvSpPr>
          <p:cNvPr id="75" name="Rectangle 74"/>
          <p:cNvSpPr/>
          <p:nvPr/>
        </p:nvSpPr>
        <p:spPr>
          <a:xfrm>
            <a:off x="5242876" y="5383275"/>
            <a:ext cx="1357921" cy="632857"/>
          </a:xfrm>
          <a:prstGeom prst="rect">
            <a:avLst/>
          </a:prstGeom>
          <a:solidFill>
            <a:srgbClr val="FF0000">
              <a:alpha val="42000"/>
            </a:srgbClr>
          </a:solid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a:latin typeface="Helvetica Light"/>
                <a:cs typeface="Helvetica Light"/>
              </a:rPr>
              <a:t>AD</a:t>
            </a:r>
          </a:p>
        </p:txBody>
      </p:sp>
      <p:pic>
        <p:nvPicPr>
          <p:cNvPr id="77" name="Picture 7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03358" y="3300082"/>
            <a:ext cx="4496633" cy="2759638"/>
          </a:xfrm>
          <a:prstGeom prst="rect">
            <a:avLst/>
          </a:prstGeom>
        </p:spPr>
      </p:pic>
      <p:sp>
        <p:nvSpPr>
          <p:cNvPr id="12" name="Rectangle 11"/>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
        <p:nvSpPr>
          <p:cNvPr id="3" name="Rectangle 2"/>
          <p:cNvSpPr/>
          <p:nvPr/>
        </p:nvSpPr>
        <p:spPr>
          <a:xfrm>
            <a:off x="386045" y="1108338"/>
            <a:ext cx="6855409" cy="523220"/>
          </a:xfrm>
          <a:prstGeom prst="rect">
            <a:avLst/>
          </a:prstGeom>
        </p:spPr>
        <p:txBody>
          <a:bodyPr wrap="square">
            <a:spAutoFit/>
          </a:bodyPr>
          <a:lstStyle/>
          <a:p>
            <a:r>
              <a:rPr lang="en-US" sz="2800">
                <a:latin typeface="Helvetica Light"/>
                <a:cs typeface="Helvetica Light"/>
              </a:rPr>
              <a:t>e.g.  Removing AD banners</a:t>
            </a:r>
            <a:endParaRPr lang="en-US" sz="2800"/>
          </a:p>
        </p:txBody>
      </p:sp>
    </p:spTree>
    <p:extLst>
      <p:ext uri="{BB962C8B-B14F-4D97-AF65-F5344CB8AC3E}">
        <p14:creationId xmlns:p14="http://schemas.microsoft.com/office/powerpoint/2010/main" val="3207431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11000"/>
                    </a14:imgEffect>
                    <a14:imgEffect>
                      <a14:colorTemperature colorTemp="6391"/>
                    </a14:imgEffect>
                    <a14:imgEffect>
                      <a14:saturation sat="61000"/>
                    </a14:imgEffect>
                    <a14:imgEffect>
                      <a14:brightnessContrast bright="-46000" contrast="-11000"/>
                    </a14:imgEffect>
                  </a14:imgLayer>
                </a14:imgProps>
              </a:ext>
              <a:ext uri="{28A0092B-C50C-407E-A947-70E740481C1C}">
                <a14:useLocalDpi xmlns:a14="http://schemas.microsoft.com/office/drawing/2010/main"/>
              </a:ext>
            </a:extLst>
          </a:blip>
          <a:srcRect t="20837"/>
          <a:stretch/>
        </p:blipFill>
        <p:spPr>
          <a:xfrm>
            <a:off x="0" y="2423582"/>
            <a:ext cx="9144000" cy="4434417"/>
          </a:xfrm>
          <a:prstGeom prst="rect">
            <a:avLst/>
          </a:prstGeom>
        </p:spPr>
      </p:pic>
      <p:sp>
        <p:nvSpPr>
          <p:cNvPr id="18" name="Rectangle 17"/>
          <p:cNvSpPr/>
          <p:nvPr/>
        </p:nvSpPr>
        <p:spPr>
          <a:xfrm>
            <a:off x="306378" y="1029650"/>
            <a:ext cx="8555798" cy="523220"/>
          </a:xfrm>
          <a:prstGeom prst="rect">
            <a:avLst/>
          </a:prstGeom>
        </p:spPr>
        <p:txBody>
          <a:bodyPr wrap="square">
            <a:spAutoFit/>
          </a:bodyPr>
          <a:lstStyle/>
          <a:p>
            <a:pPr marL="984250" indent="-984250"/>
            <a:r>
              <a:rPr lang="en-US" sz="2800">
                <a:latin typeface="Helvetica Light"/>
                <a:cs typeface="Helvetica Light"/>
              </a:rPr>
              <a:t>e.g. Downloading files with custom name pattern</a:t>
            </a:r>
          </a:p>
        </p:txBody>
      </p:sp>
      <p:grpSp>
        <p:nvGrpSpPr>
          <p:cNvPr id="6" name="Group 5"/>
          <p:cNvGrpSpPr/>
          <p:nvPr/>
        </p:nvGrpSpPr>
        <p:grpSpPr>
          <a:xfrm>
            <a:off x="4779" y="2489886"/>
            <a:ext cx="5806914" cy="3956901"/>
            <a:chOff x="4779" y="2489886"/>
            <a:chExt cx="5806914" cy="3956901"/>
          </a:xfrm>
        </p:grpSpPr>
        <p:sp>
          <p:nvSpPr>
            <p:cNvPr id="30" name="Rectangle 29"/>
            <p:cNvSpPr/>
            <p:nvPr/>
          </p:nvSpPr>
          <p:spPr>
            <a:xfrm>
              <a:off x="379240" y="2489886"/>
              <a:ext cx="2279072" cy="3297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31" name="Rectangle 30"/>
            <p:cNvSpPr/>
            <p:nvPr/>
          </p:nvSpPr>
          <p:spPr>
            <a:xfrm>
              <a:off x="4779" y="3686616"/>
              <a:ext cx="4117218" cy="3297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32" name="Rectangle 31"/>
            <p:cNvSpPr/>
            <p:nvPr/>
          </p:nvSpPr>
          <p:spPr>
            <a:xfrm>
              <a:off x="4779" y="4898812"/>
              <a:ext cx="5806914" cy="3297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sp>
          <p:nvSpPr>
            <p:cNvPr id="33" name="Rectangle 32"/>
            <p:cNvSpPr/>
            <p:nvPr/>
          </p:nvSpPr>
          <p:spPr>
            <a:xfrm>
              <a:off x="4779" y="6117065"/>
              <a:ext cx="3460712" cy="3297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grpSp>
      <p:grpSp>
        <p:nvGrpSpPr>
          <p:cNvPr id="45" name="Group 44"/>
          <p:cNvGrpSpPr/>
          <p:nvPr/>
        </p:nvGrpSpPr>
        <p:grpSpPr>
          <a:xfrm>
            <a:off x="44488" y="2873418"/>
            <a:ext cx="5724644" cy="3964225"/>
            <a:chOff x="44488" y="2873418"/>
            <a:chExt cx="5724644" cy="3964225"/>
          </a:xfrm>
        </p:grpSpPr>
        <p:sp>
          <p:nvSpPr>
            <p:cNvPr id="8" name="TextBox 7"/>
            <p:cNvSpPr txBox="1"/>
            <p:nvPr/>
          </p:nvSpPr>
          <p:spPr>
            <a:xfrm>
              <a:off x="64578" y="2873418"/>
              <a:ext cx="3275256" cy="369332"/>
            </a:xfrm>
            <a:prstGeom prst="rect">
              <a:avLst/>
            </a:prstGeom>
            <a:solidFill>
              <a:schemeClr val="tx1"/>
            </a:solidFill>
            <a:ln w="28575" cmpd="sng">
              <a:solidFill>
                <a:srgbClr val="8064A2"/>
              </a:solidFill>
            </a:ln>
          </p:spPr>
          <p:txBody>
            <a:bodyPr wrap="none" rtlCol="0">
              <a:spAutoFit/>
            </a:bodyPr>
            <a:lstStyle/>
            <a:p>
              <a:r>
                <a:rPr lang="en-US" b="1">
                  <a:solidFill>
                    <a:schemeClr val="accent4"/>
                  </a:solidFill>
                  <a:latin typeface="Helvetica Light"/>
                  <a:cs typeface="Helvetica Light"/>
                </a:rPr>
                <a:t>The rise of crowdsourcing.pdf</a:t>
              </a:r>
            </a:p>
          </p:txBody>
        </p:sp>
        <p:sp>
          <p:nvSpPr>
            <p:cNvPr id="36" name="TextBox 35"/>
            <p:cNvSpPr txBox="1"/>
            <p:nvPr/>
          </p:nvSpPr>
          <p:spPr>
            <a:xfrm>
              <a:off x="44488" y="4030528"/>
              <a:ext cx="5724644" cy="369332"/>
            </a:xfrm>
            <a:prstGeom prst="rect">
              <a:avLst/>
            </a:prstGeom>
            <a:solidFill>
              <a:schemeClr val="tx1"/>
            </a:solidFill>
            <a:ln w="28575" cmpd="sng">
              <a:solidFill>
                <a:srgbClr val="8064A2"/>
              </a:solidFill>
            </a:ln>
          </p:spPr>
          <p:txBody>
            <a:bodyPr wrap="none" rtlCol="0">
              <a:spAutoFit/>
            </a:bodyPr>
            <a:lstStyle/>
            <a:p>
              <a:r>
                <a:rPr lang="en-US" b="1">
                  <a:solidFill>
                    <a:schemeClr val="accent4"/>
                  </a:solidFill>
                  <a:latin typeface="Helvetica Light"/>
                  <a:cs typeface="Helvetica Light"/>
                </a:rPr>
                <a:t>Crowdsourcing user studies with Mechanical Turk.pdf</a:t>
              </a:r>
            </a:p>
          </p:txBody>
        </p:sp>
        <p:sp>
          <p:nvSpPr>
            <p:cNvPr id="37" name="TextBox 36"/>
            <p:cNvSpPr txBox="1"/>
            <p:nvPr/>
          </p:nvSpPr>
          <p:spPr>
            <a:xfrm>
              <a:off x="44488" y="5237552"/>
              <a:ext cx="3698448" cy="369332"/>
            </a:xfrm>
            <a:prstGeom prst="rect">
              <a:avLst/>
            </a:prstGeom>
            <a:solidFill>
              <a:schemeClr val="tx1"/>
            </a:solidFill>
            <a:ln w="28575" cmpd="sng">
              <a:solidFill>
                <a:srgbClr val="8064A2"/>
              </a:solidFill>
            </a:ln>
          </p:spPr>
          <p:txBody>
            <a:bodyPr wrap="none" rtlCol="0">
              <a:spAutoFit/>
            </a:bodyPr>
            <a:lstStyle/>
            <a:p>
              <a:r>
                <a:rPr lang="en-US" b="1">
                  <a:solidFill>
                    <a:schemeClr val="accent4"/>
                  </a:solidFill>
                  <a:latin typeface="Helvetica Light"/>
                  <a:cs typeface="Helvetica Light"/>
                </a:rPr>
                <a:t>Crowdsourcing as a model for.pdf</a:t>
              </a:r>
            </a:p>
          </p:txBody>
        </p:sp>
        <p:sp>
          <p:nvSpPr>
            <p:cNvPr id="38" name="TextBox 37"/>
            <p:cNvSpPr txBox="1"/>
            <p:nvPr/>
          </p:nvSpPr>
          <p:spPr>
            <a:xfrm>
              <a:off x="44488" y="6468311"/>
              <a:ext cx="4698722" cy="369332"/>
            </a:xfrm>
            <a:prstGeom prst="rect">
              <a:avLst/>
            </a:prstGeom>
            <a:solidFill>
              <a:schemeClr val="tx1"/>
            </a:solidFill>
            <a:ln w="28575" cmpd="sng">
              <a:solidFill>
                <a:srgbClr val="8064A2"/>
              </a:solidFill>
            </a:ln>
          </p:spPr>
          <p:txBody>
            <a:bodyPr wrap="none" rtlCol="0">
              <a:spAutoFit/>
            </a:bodyPr>
            <a:lstStyle/>
            <a:p>
              <a:r>
                <a:rPr lang="en-US" b="1">
                  <a:solidFill>
                    <a:schemeClr val="accent4"/>
                  </a:solidFill>
                  <a:latin typeface="Helvetica Light"/>
                  <a:cs typeface="Helvetica Light"/>
                </a:rPr>
                <a:t>Crowdsourcing for relevance evaluation.pdf</a:t>
              </a:r>
            </a:p>
          </p:txBody>
        </p:sp>
      </p:grpSp>
      <p:grpSp>
        <p:nvGrpSpPr>
          <p:cNvPr id="46" name="Group 45"/>
          <p:cNvGrpSpPr/>
          <p:nvPr/>
        </p:nvGrpSpPr>
        <p:grpSpPr>
          <a:xfrm>
            <a:off x="3296030" y="2391296"/>
            <a:ext cx="5378461" cy="4141157"/>
            <a:chOff x="3296030" y="2391296"/>
            <a:chExt cx="5378461" cy="4141157"/>
          </a:xfrm>
        </p:grpSpPr>
        <p:grpSp>
          <p:nvGrpSpPr>
            <p:cNvPr id="4" name="Group 3"/>
            <p:cNvGrpSpPr/>
            <p:nvPr/>
          </p:nvGrpSpPr>
          <p:grpSpPr>
            <a:xfrm>
              <a:off x="6898696" y="2391296"/>
              <a:ext cx="1775795" cy="4141157"/>
              <a:chOff x="6898696" y="2391296"/>
              <a:chExt cx="1775795" cy="4141157"/>
            </a:xfrm>
          </p:grpSpPr>
          <p:sp>
            <p:nvSpPr>
              <p:cNvPr id="3" name="Rectangle 2"/>
              <p:cNvSpPr/>
              <p:nvPr/>
            </p:nvSpPr>
            <p:spPr>
              <a:xfrm>
                <a:off x="6898696" y="2391296"/>
                <a:ext cx="1775795" cy="4821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26" name="Rectangle 25"/>
              <p:cNvSpPr/>
              <p:nvPr/>
            </p:nvSpPr>
            <p:spPr>
              <a:xfrm>
                <a:off x="6898696" y="3618149"/>
                <a:ext cx="1775795" cy="4821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27" name="Rectangle 26"/>
              <p:cNvSpPr/>
              <p:nvPr/>
            </p:nvSpPr>
            <p:spPr>
              <a:xfrm>
                <a:off x="6898696" y="4845002"/>
                <a:ext cx="1775795" cy="4821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sp>
            <p:nvSpPr>
              <p:cNvPr id="28" name="Rectangle 27"/>
              <p:cNvSpPr/>
              <p:nvPr/>
            </p:nvSpPr>
            <p:spPr>
              <a:xfrm>
                <a:off x="6898696" y="6050331"/>
                <a:ext cx="1775795" cy="482122"/>
              </a:xfrm>
              <a:prstGeom prst="rect">
                <a:avLst/>
              </a:prstGeom>
              <a:noFill/>
              <a:ln w="57150" cmpd="sng">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Helvetica Light"/>
                  <a:cs typeface="Helvetica Light"/>
                </a:endParaRPr>
              </a:p>
            </p:txBody>
          </p:sp>
        </p:grpSp>
        <p:sp>
          <p:nvSpPr>
            <p:cNvPr id="29" name="Rounded Rectangular Callout 28"/>
            <p:cNvSpPr/>
            <p:nvPr/>
          </p:nvSpPr>
          <p:spPr>
            <a:xfrm>
              <a:off x="3296030" y="4399860"/>
              <a:ext cx="3863484" cy="649967"/>
            </a:xfrm>
            <a:prstGeom prst="wedgeRoundRectCallout">
              <a:avLst>
                <a:gd name="adj1" fmla="val 59011"/>
                <a:gd name="adj2" fmla="val -58248"/>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2400">
                  <a:latin typeface="Helvetica Light"/>
                  <a:cs typeface="Helvetica Light"/>
                </a:rPr>
                <a:t>[3]. Pick download links</a:t>
              </a:r>
              <a:endParaRPr lang="en-US" sz="1400">
                <a:latin typeface="Helvetica Light"/>
                <a:cs typeface="Helvetica Light"/>
              </a:endParaRPr>
            </a:p>
          </p:txBody>
        </p:sp>
      </p:grpSp>
      <p:sp>
        <p:nvSpPr>
          <p:cNvPr id="34" name="Rounded Rectangular Callout 33"/>
          <p:cNvSpPr/>
          <p:nvPr/>
        </p:nvSpPr>
        <p:spPr>
          <a:xfrm>
            <a:off x="3289219" y="1825071"/>
            <a:ext cx="3870294" cy="984295"/>
          </a:xfrm>
          <a:prstGeom prst="wedgeRoundRectCallout">
            <a:avLst>
              <a:gd name="adj1" fmla="val -63348"/>
              <a:gd name="adj2" fmla="val 46538"/>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r>
              <a:rPr lang="en-US" sz="2400">
                <a:latin typeface="Helvetica Light"/>
                <a:cs typeface="Helvetica Light"/>
              </a:rPr>
              <a:t>[1]. Pick title text</a:t>
            </a:r>
            <a:endParaRPr lang="en-US" sz="1400">
              <a:latin typeface="Helvetica Light"/>
              <a:cs typeface="Helvetica Light"/>
            </a:endParaRPr>
          </a:p>
        </p:txBody>
      </p:sp>
      <p:sp>
        <p:nvSpPr>
          <p:cNvPr id="35" name="Rounded Rectangular Callout 34"/>
          <p:cNvSpPr/>
          <p:nvPr/>
        </p:nvSpPr>
        <p:spPr>
          <a:xfrm>
            <a:off x="3296030" y="3093791"/>
            <a:ext cx="3863483" cy="1048716"/>
          </a:xfrm>
          <a:prstGeom prst="wedgeRoundRectCallout">
            <a:avLst>
              <a:gd name="adj1" fmla="val -73270"/>
              <a:gd name="adj2" fmla="val 57876"/>
              <a:gd name="adj3" fmla="val 16667"/>
            </a:avLst>
          </a:prstGeom>
        </p:spPr>
        <p:style>
          <a:lnRef idx="1">
            <a:schemeClr val="accent4"/>
          </a:lnRef>
          <a:fillRef idx="3">
            <a:schemeClr val="accent4"/>
          </a:fillRef>
          <a:effectRef idx="2">
            <a:schemeClr val="accent4"/>
          </a:effectRef>
          <a:fontRef idx="minor">
            <a:schemeClr val="lt1"/>
          </a:fontRef>
        </p:style>
        <p:txBody>
          <a:bodyPr rtlCol="0" anchor="ctr"/>
          <a:lstStyle/>
          <a:p>
            <a:r>
              <a:rPr lang="en-US" sz="2400">
                <a:latin typeface="Helvetica Light"/>
                <a:cs typeface="Helvetica Light"/>
              </a:rPr>
              <a:t>[2]. Merge </a:t>
            </a:r>
            <a:r>
              <a:rPr lang="en-US" sz="2400">
                <a:solidFill>
                  <a:srgbClr val="FFFFFF"/>
                </a:solidFill>
                <a:latin typeface="Helvetica Light"/>
                <a:cs typeface="Helvetica Light"/>
              </a:rPr>
              <a:t>[1]</a:t>
            </a:r>
            <a:r>
              <a:rPr lang="en-US" sz="2400">
                <a:latin typeface="Helvetica Light"/>
                <a:cs typeface="Helvetica Light"/>
              </a:rPr>
              <a:t> with </a:t>
            </a:r>
          </a:p>
          <a:p>
            <a:r>
              <a:rPr lang="en-US" sz="2400">
                <a:latin typeface="Helvetica Light"/>
                <a:cs typeface="Helvetica Light"/>
              </a:rPr>
              <a:t>name pattern “.pdf”</a:t>
            </a:r>
            <a:endParaRPr lang="en-US" sz="1400">
              <a:latin typeface="Helvetica Light"/>
              <a:cs typeface="Helvetica Light"/>
            </a:endParaRPr>
          </a:p>
        </p:txBody>
      </p:sp>
      <p:sp>
        <p:nvSpPr>
          <p:cNvPr id="39" name="Rounded Rectangular Callout 38"/>
          <p:cNvSpPr/>
          <p:nvPr/>
        </p:nvSpPr>
        <p:spPr>
          <a:xfrm>
            <a:off x="3289219" y="5327124"/>
            <a:ext cx="3870295" cy="1031166"/>
          </a:xfrm>
          <a:prstGeom prst="wedgeRoundRectCallout">
            <a:avLst>
              <a:gd name="adj1" fmla="val 57978"/>
              <a:gd name="adj2" fmla="val -52931"/>
              <a:gd name="adj3" fmla="val 16667"/>
            </a:avLst>
          </a:prstGeom>
        </p:spPr>
        <p:style>
          <a:lnRef idx="1">
            <a:schemeClr val="accent5"/>
          </a:lnRef>
          <a:fillRef idx="3">
            <a:schemeClr val="accent5"/>
          </a:fillRef>
          <a:effectRef idx="2">
            <a:schemeClr val="accent5"/>
          </a:effectRef>
          <a:fontRef idx="minor">
            <a:schemeClr val="lt1"/>
          </a:fontRef>
        </p:style>
        <p:txBody>
          <a:bodyPr rtlCol="0" anchor="ctr"/>
          <a:lstStyle/>
          <a:p>
            <a:r>
              <a:rPr lang="en-US" sz="2400">
                <a:solidFill>
                  <a:srgbClr val="FFFFFF"/>
                </a:solidFill>
                <a:latin typeface="Helvetica Light"/>
                <a:cs typeface="Helvetica Light"/>
              </a:rPr>
              <a:t>[4]. Add [2] to ‘</a:t>
            </a:r>
            <a:r>
              <a:rPr lang="en-US" sz="2400" i="1">
                <a:solidFill>
                  <a:srgbClr val="FFFFFF"/>
                </a:solidFill>
                <a:latin typeface="Helvetica Light"/>
                <a:cs typeface="Helvetica Light"/>
              </a:rPr>
              <a:t>download’ </a:t>
            </a:r>
            <a:r>
              <a:rPr lang="en-US" sz="2400">
                <a:solidFill>
                  <a:srgbClr val="FFFFFF"/>
                </a:solidFill>
                <a:latin typeface="Helvetica Light"/>
                <a:cs typeface="Helvetica Light"/>
              </a:rPr>
              <a:t>attribute of [3]</a:t>
            </a:r>
            <a:endParaRPr lang="en-US" sz="1400">
              <a:solidFill>
                <a:srgbClr val="FFFFFF"/>
              </a:solidFill>
              <a:latin typeface="Helvetica Light"/>
              <a:cs typeface="Helvetica Light"/>
            </a:endParaRPr>
          </a:p>
        </p:txBody>
      </p:sp>
      <p:sp>
        <p:nvSpPr>
          <p:cNvPr id="40" name="Rectangle 39"/>
          <p:cNvSpPr/>
          <p:nvPr/>
        </p:nvSpPr>
        <p:spPr>
          <a:xfrm>
            <a:off x="747971" y="87190"/>
            <a:ext cx="8194331" cy="461665"/>
          </a:xfrm>
          <a:prstGeom prst="rect">
            <a:avLst/>
          </a:prstGeom>
        </p:spPr>
        <p:txBody>
          <a:bodyPr wrap="square">
            <a:spAutoFit/>
          </a:bodyPr>
          <a:lstStyle/>
          <a:p>
            <a:pPr algn="r"/>
            <a:r>
              <a:rPr lang="en-US" sz="2400">
                <a:solidFill>
                  <a:schemeClr val="accent3"/>
                </a:solidFill>
                <a:latin typeface="Helvetica Light"/>
                <a:cs typeface="Helvetica Light"/>
              </a:rPr>
              <a:t>Pick </a:t>
            </a:r>
            <a:r>
              <a:rPr lang="en-US" sz="2400">
                <a:solidFill>
                  <a:schemeClr val="accent4"/>
                </a:solidFill>
                <a:latin typeface="Helvetica Light"/>
                <a:cs typeface="Helvetica Light"/>
              </a:rPr>
              <a:t>Change</a:t>
            </a:r>
            <a:r>
              <a:rPr lang="en-US" sz="2400">
                <a:solidFill>
                  <a:schemeClr val="accent3"/>
                </a:solidFill>
                <a:latin typeface="Helvetica Light"/>
                <a:cs typeface="Helvetica Light"/>
              </a:rPr>
              <a:t> </a:t>
            </a:r>
            <a:r>
              <a:rPr lang="en-US" sz="2400">
                <a:solidFill>
                  <a:schemeClr val="accent5"/>
                </a:solidFill>
                <a:latin typeface="Helvetica Light"/>
                <a:cs typeface="Helvetica Light"/>
              </a:rPr>
              <a:t>Add </a:t>
            </a:r>
            <a:r>
              <a:rPr lang="en-US" sz="2400">
                <a:latin typeface="Helvetica Light"/>
                <a:cs typeface="Helvetica Light"/>
              </a:rPr>
              <a:t>model</a:t>
            </a:r>
          </a:p>
        </p:txBody>
      </p:sp>
    </p:spTree>
    <p:extLst>
      <p:ext uri="{BB962C8B-B14F-4D97-AF65-F5344CB8AC3E}">
        <p14:creationId xmlns:p14="http://schemas.microsoft.com/office/powerpoint/2010/main" val="35823097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1433" y="304266"/>
            <a:ext cx="6643532" cy="769441"/>
          </a:xfrm>
          <a:prstGeom prst="rect">
            <a:avLst/>
          </a:prstGeom>
        </p:spPr>
        <p:txBody>
          <a:bodyPr wrap="square">
            <a:spAutoFit/>
          </a:bodyPr>
          <a:lstStyle/>
          <a:p>
            <a:r>
              <a:rPr lang="en-US" sz="4400">
                <a:latin typeface="Helvetica Light"/>
                <a:cs typeface="Helvetica Light"/>
              </a:rPr>
              <a:t>Outline </a:t>
            </a:r>
          </a:p>
        </p:txBody>
      </p:sp>
      <p:sp>
        <p:nvSpPr>
          <p:cNvPr id="5" name="Rectangle 4"/>
          <p:cNvSpPr/>
          <p:nvPr/>
        </p:nvSpPr>
        <p:spPr>
          <a:xfrm>
            <a:off x="936242" y="1364984"/>
            <a:ext cx="7590186" cy="4462760"/>
          </a:xfrm>
          <a:prstGeom prst="rect">
            <a:avLst/>
          </a:prstGeom>
        </p:spPr>
        <p:txBody>
          <a:bodyPr wrap="square">
            <a:spAutoFit/>
          </a:bodyPr>
          <a:lstStyle/>
          <a:p>
            <a:r>
              <a:rPr lang="en-US" sz="2400">
                <a:solidFill>
                  <a:schemeClr val="accent6"/>
                </a:solidFill>
                <a:latin typeface="Helvetica Light"/>
                <a:cs typeface="Helvetica Light"/>
              </a:rPr>
              <a:t>Problem</a:t>
            </a:r>
          </a:p>
          <a:p>
            <a:r>
              <a:rPr lang="en-US" sz="2400">
                <a:solidFill>
                  <a:schemeClr val="accent6"/>
                </a:solidFill>
                <a:latin typeface="Helvetica Light"/>
                <a:cs typeface="Helvetica Light"/>
              </a:rPr>
              <a:t>	</a:t>
            </a:r>
            <a:r>
              <a:rPr lang="en-US" sz="3200">
                <a:latin typeface="Helvetica Light"/>
                <a:cs typeface="Helvetica Light"/>
              </a:rPr>
              <a:t>Inefficiencies on the Web</a:t>
            </a:r>
            <a:r>
              <a:rPr lang="en-US" sz="3600">
                <a:latin typeface="Helvetica Light"/>
                <a:cs typeface="Helvetica Light"/>
              </a:rPr>
              <a:t>	</a:t>
            </a:r>
            <a:endParaRPr lang="en-US" sz="3600">
              <a:latin typeface="Helvetica Light"/>
              <a:cs typeface="Helvetica Light"/>
            </a:endParaRPr>
          </a:p>
          <a:p>
            <a:endParaRPr lang="en-US" sz="2400">
              <a:solidFill>
                <a:schemeClr val="accent6"/>
              </a:solidFill>
              <a:latin typeface="Helvetica Light"/>
              <a:cs typeface="Helvetica Light"/>
            </a:endParaRPr>
          </a:p>
          <a:p>
            <a:r>
              <a:rPr lang="en-US" sz="2400">
                <a:solidFill>
                  <a:schemeClr val="accent6"/>
                </a:solidFill>
                <a:latin typeface="Helvetica Light"/>
                <a:cs typeface="Helvetica Light"/>
              </a:rPr>
              <a:t>Challenge</a:t>
            </a:r>
          </a:p>
          <a:p>
            <a:r>
              <a:rPr lang="en-US" sz="2400">
                <a:latin typeface="Helvetica Light"/>
                <a:cs typeface="Helvetica Light"/>
              </a:rPr>
              <a:t>	</a:t>
            </a:r>
            <a:r>
              <a:rPr lang="en-US" sz="3200">
                <a:latin typeface="Helvetica Light"/>
                <a:cs typeface="Helvetica Light"/>
              </a:rPr>
              <a:t>Building extension is very hard</a:t>
            </a:r>
            <a:endParaRPr lang="en-US" sz="2400">
              <a:latin typeface="Helvetica Light"/>
              <a:cs typeface="Helvetica Light"/>
            </a:endParaRPr>
          </a:p>
          <a:p>
            <a:endParaRPr lang="en-US" sz="2400">
              <a:solidFill>
                <a:schemeClr val="accent6"/>
              </a:solidFill>
              <a:latin typeface="Helvetica Light"/>
              <a:cs typeface="Helvetica Light"/>
            </a:endParaRPr>
          </a:p>
          <a:p>
            <a:r>
              <a:rPr lang="en-US" sz="2400">
                <a:solidFill>
                  <a:schemeClr val="accent6"/>
                </a:solidFill>
                <a:latin typeface="Helvetica Light"/>
                <a:cs typeface="Helvetica Light"/>
              </a:rPr>
              <a:t>Our goal</a:t>
            </a:r>
          </a:p>
          <a:p>
            <a:r>
              <a:rPr lang="en-US" sz="2400">
                <a:solidFill>
                  <a:schemeClr val="accent6"/>
                </a:solidFill>
                <a:latin typeface="Helvetica Light"/>
                <a:cs typeface="Helvetica Light"/>
              </a:rPr>
              <a:t>	</a:t>
            </a:r>
            <a:r>
              <a:rPr lang="en-US" sz="2800">
                <a:latin typeface="Helvetica Light"/>
                <a:cs typeface="Helvetica Light"/>
              </a:rPr>
              <a:t>Expressive and Easy Programming Env. </a:t>
            </a:r>
            <a:endParaRPr lang="en-US" sz="2400">
              <a:latin typeface="Helvetica Light"/>
              <a:cs typeface="Helvetica Light"/>
            </a:endParaRPr>
          </a:p>
          <a:p>
            <a:pPr lvl="1">
              <a:spcBef>
                <a:spcPts val="1200"/>
              </a:spcBef>
            </a:pPr>
            <a:r>
              <a:rPr lang="en-US" sz="2400">
                <a:latin typeface="Helvetica Light"/>
                <a:cs typeface="Helvetica Light"/>
              </a:rPr>
              <a:t>	- Improves a wide range of tasks</a:t>
            </a:r>
          </a:p>
          <a:p>
            <a:pPr lvl="1">
              <a:spcBef>
                <a:spcPts val="1200"/>
              </a:spcBef>
            </a:pPr>
            <a:r>
              <a:rPr lang="en-US" sz="2400">
                <a:latin typeface="Helvetica Light"/>
                <a:cs typeface="Helvetica Light"/>
              </a:rPr>
              <a:t>	- No programming skills required</a:t>
            </a:r>
          </a:p>
        </p:txBody>
      </p:sp>
    </p:spTree>
    <p:extLst>
      <p:ext uri="{BB962C8B-B14F-4D97-AF65-F5344CB8AC3E}">
        <p14:creationId xmlns:p14="http://schemas.microsoft.com/office/powerpoint/2010/main" val="39023159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11388" y="212878"/>
            <a:ext cx="8654920" cy="923330"/>
          </a:xfrm>
          <a:prstGeom prst="rect">
            <a:avLst/>
          </a:prstGeom>
        </p:spPr>
        <p:txBody>
          <a:bodyPr wrap="square">
            <a:spAutoFit/>
          </a:bodyPr>
          <a:lstStyle/>
          <a:p>
            <a:r>
              <a:rPr lang="en-US">
                <a:latin typeface="Helvetica Light"/>
                <a:cs typeface="Helvetica Light"/>
              </a:rPr>
              <a:t>OUR GOAL IS TO BUILD</a:t>
            </a:r>
          </a:p>
          <a:p>
            <a:r>
              <a:rPr lang="en-US" sz="3600">
                <a:solidFill>
                  <a:srgbClr val="FF6600"/>
                </a:solidFill>
                <a:latin typeface="Helvetica Light"/>
                <a:cs typeface="Helvetica Light"/>
              </a:rPr>
              <a:t>Expressive </a:t>
            </a:r>
            <a:r>
              <a:rPr lang="en-US" sz="3600">
                <a:latin typeface="Helvetica Light"/>
                <a:cs typeface="Helvetica Light"/>
              </a:rPr>
              <a:t>and </a:t>
            </a:r>
            <a:r>
              <a:rPr lang="en-US" sz="3600" u="sng">
                <a:solidFill>
                  <a:srgbClr val="FF6600"/>
                </a:solidFill>
                <a:latin typeface="Helvetica Light"/>
                <a:cs typeface="Helvetica Light"/>
              </a:rPr>
              <a:t>Easy</a:t>
            </a:r>
            <a:r>
              <a:rPr lang="en-US" sz="3600">
                <a:latin typeface="Helvetica Light"/>
                <a:cs typeface="Helvetica Light"/>
              </a:rPr>
              <a:t> programming env.</a:t>
            </a:r>
            <a:endParaRPr lang="en-US" sz="3200">
              <a:latin typeface="Helvetica Light"/>
              <a:cs typeface="Helvetica Light"/>
            </a:endParaRPr>
          </a:p>
        </p:txBody>
      </p:sp>
      <p:sp>
        <p:nvSpPr>
          <p:cNvPr id="9" name="Rectangle 8"/>
          <p:cNvSpPr/>
          <p:nvPr/>
        </p:nvSpPr>
        <p:spPr>
          <a:xfrm>
            <a:off x="854240" y="2238130"/>
            <a:ext cx="7350010" cy="2877711"/>
          </a:xfrm>
          <a:prstGeom prst="rect">
            <a:avLst/>
          </a:prstGeom>
        </p:spPr>
        <p:txBody>
          <a:bodyPr wrap="square">
            <a:spAutoFit/>
          </a:bodyPr>
          <a:lstStyle/>
          <a:p>
            <a:pPr marL="342900" indent="-342900">
              <a:spcAft>
                <a:spcPts val="600"/>
              </a:spcAft>
              <a:buFont typeface="Arial"/>
              <a:buChar char="•"/>
            </a:pPr>
            <a:r>
              <a:rPr lang="en-US" sz="2800">
                <a:solidFill>
                  <a:srgbClr val="FFFFFF"/>
                </a:solidFill>
                <a:latin typeface="Helvetica Light"/>
                <a:cs typeface="Helvetica Light"/>
              </a:rPr>
              <a:t>Requires no programming knowledge</a:t>
            </a:r>
          </a:p>
          <a:p>
            <a:pPr marL="342900" indent="-342900">
              <a:spcAft>
                <a:spcPts val="600"/>
              </a:spcAft>
              <a:buFont typeface="Arial"/>
              <a:buChar char="•"/>
            </a:pPr>
            <a:endParaRPr lang="en-US" sz="2800">
              <a:solidFill>
                <a:srgbClr val="FFFFFF"/>
              </a:solidFill>
              <a:latin typeface="Helvetica Light"/>
              <a:cs typeface="Helvetica Light"/>
            </a:endParaRPr>
          </a:p>
          <a:p>
            <a:pPr marL="342900" indent="-342900">
              <a:spcAft>
                <a:spcPts val="600"/>
              </a:spcAft>
              <a:buFont typeface="Arial"/>
              <a:buChar char="•"/>
            </a:pPr>
            <a:r>
              <a:rPr lang="en-US" sz="2800">
                <a:solidFill>
                  <a:srgbClr val="F79646"/>
                </a:solidFill>
                <a:latin typeface="Helvetica Light"/>
                <a:cs typeface="Helvetica Light"/>
              </a:rPr>
              <a:t>Programming-by-Example</a:t>
            </a:r>
            <a:r>
              <a:rPr lang="en-US" sz="2800">
                <a:solidFill>
                  <a:srgbClr val="FFFFFF"/>
                </a:solidFill>
                <a:latin typeface="Helvetica Light"/>
                <a:cs typeface="Helvetica Light"/>
              </a:rPr>
              <a:t> techniques</a:t>
            </a:r>
          </a:p>
          <a:p>
            <a:pPr marL="800100" lvl="1" indent="-342900">
              <a:spcAft>
                <a:spcPts val="600"/>
              </a:spcAft>
              <a:buFont typeface="Arial"/>
              <a:buChar char="•"/>
            </a:pPr>
            <a:r>
              <a:rPr lang="en-US" sz="2400">
                <a:solidFill>
                  <a:srgbClr val="FFFFFF"/>
                </a:solidFill>
                <a:latin typeface="Helvetica Light"/>
                <a:cs typeface="Helvetica Light"/>
              </a:rPr>
              <a:t>Telling computer </a:t>
            </a:r>
            <a:r>
              <a:rPr lang="en-US" sz="2400" u="sng">
                <a:solidFill>
                  <a:srgbClr val="FFFFFF"/>
                </a:solidFill>
                <a:latin typeface="Helvetica Light"/>
                <a:cs typeface="Helvetica Light"/>
              </a:rPr>
              <a:t>what I want</a:t>
            </a:r>
            <a:r>
              <a:rPr lang="en-US" sz="2400">
                <a:solidFill>
                  <a:srgbClr val="FFFFFF"/>
                </a:solidFill>
                <a:latin typeface="Helvetica Light"/>
                <a:cs typeface="Helvetica Light"/>
              </a:rPr>
              <a:t>, without worrying </a:t>
            </a:r>
            <a:r>
              <a:rPr lang="en-US" sz="2400" u="sng">
                <a:solidFill>
                  <a:srgbClr val="FFFFFF"/>
                </a:solidFill>
                <a:latin typeface="Helvetica Light"/>
                <a:cs typeface="Helvetica Light"/>
              </a:rPr>
              <a:t>how to do</a:t>
            </a:r>
            <a:r>
              <a:rPr lang="en-US" sz="2400">
                <a:solidFill>
                  <a:srgbClr val="FFFFFF"/>
                </a:solidFill>
                <a:latin typeface="Helvetica Light"/>
                <a:cs typeface="Helvetica Light"/>
              </a:rPr>
              <a:t>. </a:t>
            </a:r>
          </a:p>
          <a:p>
            <a:pPr lvl="1">
              <a:spcAft>
                <a:spcPts val="600"/>
              </a:spcAft>
            </a:pPr>
            <a:endParaRPr lang="en-US" sz="2400">
              <a:solidFill>
                <a:srgbClr val="FFFFFF"/>
              </a:solidFill>
              <a:latin typeface="Helvetica Light"/>
              <a:cs typeface="Helvetica Light"/>
            </a:endParaRPr>
          </a:p>
        </p:txBody>
      </p:sp>
    </p:spTree>
    <p:extLst>
      <p:ext uri="{BB962C8B-B14F-4D97-AF65-F5344CB8AC3E}">
        <p14:creationId xmlns:p14="http://schemas.microsoft.com/office/powerpoint/2010/main" val="85255118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5422753" y="1750663"/>
            <a:ext cx="3254849" cy="3834708"/>
          </a:xfrm>
          <a:prstGeom prst="roundRect">
            <a:avLst>
              <a:gd name="adj" fmla="val 6289"/>
            </a:avLst>
          </a:prstGeom>
          <a:no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ounded Rectangle 52"/>
          <p:cNvSpPr/>
          <p:nvPr/>
        </p:nvSpPr>
        <p:spPr>
          <a:xfrm>
            <a:off x="1967754" y="1750663"/>
            <a:ext cx="3254849" cy="3834708"/>
          </a:xfrm>
          <a:prstGeom prst="roundRect">
            <a:avLst>
              <a:gd name="adj" fmla="val 6289"/>
            </a:avLst>
          </a:prstGeom>
          <a:no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336993" y="1843551"/>
            <a:ext cx="500014" cy="830997"/>
          </a:xfrm>
          <a:prstGeom prst="rect">
            <a:avLst/>
          </a:prstGeom>
          <a:noFill/>
        </p:spPr>
        <p:txBody>
          <a:bodyPr wrap="square" rtlCol="0">
            <a:spAutoFit/>
          </a:bodyPr>
          <a:lstStyle/>
          <a:p>
            <a:r>
              <a:rPr lang="en-US" sz="4800" b="1">
                <a:solidFill>
                  <a:schemeClr val="tx1">
                    <a:lumMod val="50000"/>
                  </a:schemeClr>
                </a:solidFill>
                <a:latin typeface="Helvetica Light"/>
                <a:cs typeface="Helvetica Light"/>
              </a:rPr>
              <a:t>?</a:t>
            </a:r>
          </a:p>
        </p:txBody>
      </p:sp>
      <p:sp>
        <p:nvSpPr>
          <p:cNvPr id="6" name="TextBox 5"/>
          <p:cNvSpPr txBox="1"/>
          <p:nvPr/>
        </p:nvSpPr>
        <p:spPr>
          <a:xfrm>
            <a:off x="3336993" y="4602362"/>
            <a:ext cx="500014" cy="830997"/>
          </a:xfrm>
          <a:prstGeom prst="rect">
            <a:avLst/>
          </a:prstGeom>
          <a:noFill/>
        </p:spPr>
        <p:txBody>
          <a:bodyPr wrap="square" rtlCol="0">
            <a:spAutoFit/>
          </a:bodyPr>
          <a:lstStyle/>
          <a:p>
            <a:r>
              <a:rPr lang="en-US" sz="4800" b="1">
                <a:solidFill>
                  <a:schemeClr val="tx1">
                    <a:lumMod val="50000"/>
                  </a:schemeClr>
                </a:solidFill>
                <a:latin typeface="Helvetica Light"/>
                <a:cs typeface="Helvetica Light"/>
              </a:rPr>
              <a:t>?</a:t>
            </a:r>
          </a:p>
        </p:txBody>
      </p:sp>
      <p:grpSp>
        <p:nvGrpSpPr>
          <p:cNvPr id="61" name="Group 60"/>
          <p:cNvGrpSpPr/>
          <p:nvPr/>
        </p:nvGrpSpPr>
        <p:grpSpPr>
          <a:xfrm>
            <a:off x="274071" y="1873227"/>
            <a:ext cx="1517062" cy="3329407"/>
            <a:chOff x="274071" y="2530352"/>
            <a:chExt cx="1517062" cy="3329407"/>
          </a:xfrm>
        </p:grpSpPr>
        <p:cxnSp>
          <p:nvCxnSpPr>
            <p:cNvPr id="57" name="Straight Arrow Connector 56"/>
            <p:cNvCxnSpPr/>
            <p:nvPr/>
          </p:nvCxnSpPr>
          <p:spPr>
            <a:xfrm>
              <a:off x="1025783" y="3074046"/>
              <a:ext cx="0" cy="220536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74071" y="4003576"/>
              <a:ext cx="1517062" cy="461665"/>
            </a:xfrm>
            <a:prstGeom prst="rect">
              <a:avLst/>
            </a:prstGeom>
            <a:solidFill>
              <a:srgbClr val="000000"/>
            </a:solidFill>
            <a:ln>
              <a:solidFill>
                <a:srgbClr val="FFFFFF"/>
              </a:solidFill>
            </a:ln>
          </p:spPr>
          <p:txBody>
            <a:bodyPr wrap="none" rtlCol="0">
              <a:spAutoFit/>
            </a:bodyPr>
            <a:lstStyle/>
            <a:p>
              <a:pPr algn="r"/>
              <a:r>
                <a:rPr lang="en-US" sz="2400">
                  <a:solidFill>
                    <a:srgbClr val="FFFFFF"/>
                  </a:solidFill>
                  <a:latin typeface="Calibri"/>
                  <a:cs typeface="Calibri"/>
                </a:rPr>
                <a:t>PROGRAM</a:t>
              </a:r>
            </a:p>
          </p:txBody>
        </p:sp>
        <p:sp>
          <p:nvSpPr>
            <p:cNvPr id="8" name="TextBox 7"/>
            <p:cNvSpPr txBox="1"/>
            <p:nvPr/>
          </p:nvSpPr>
          <p:spPr>
            <a:xfrm>
              <a:off x="401253" y="5398094"/>
              <a:ext cx="1249060" cy="461665"/>
            </a:xfrm>
            <a:prstGeom prst="rect">
              <a:avLst/>
            </a:prstGeom>
            <a:noFill/>
          </p:spPr>
          <p:txBody>
            <a:bodyPr wrap="none" rtlCol="0">
              <a:spAutoFit/>
            </a:bodyPr>
            <a:lstStyle/>
            <a:p>
              <a:pPr algn="r"/>
              <a:r>
                <a:rPr lang="en-US" sz="2400">
                  <a:solidFill>
                    <a:srgbClr val="FFFFFF"/>
                  </a:solidFill>
                  <a:latin typeface="Calibri"/>
                  <a:cs typeface="Calibri"/>
                </a:rPr>
                <a:t>OUTPUT</a:t>
              </a:r>
            </a:p>
          </p:txBody>
        </p:sp>
        <p:sp>
          <p:nvSpPr>
            <p:cNvPr id="9" name="TextBox 8"/>
            <p:cNvSpPr txBox="1"/>
            <p:nvPr/>
          </p:nvSpPr>
          <p:spPr>
            <a:xfrm>
              <a:off x="537997" y="2530352"/>
              <a:ext cx="967332" cy="461665"/>
            </a:xfrm>
            <a:prstGeom prst="rect">
              <a:avLst/>
            </a:prstGeom>
            <a:noFill/>
          </p:spPr>
          <p:txBody>
            <a:bodyPr wrap="none" rtlCol="0">
              <a:spAutoFit/>
            </a:bodyPr>
            <a:lstStyle/>
            <a:p>
              <a:pPr algn="r"/>
              <a:r>
                <a:rPr lang="en-US" sz="2400">
                  <a:solidFill>
                    <a:srgbClr val="FFFFFF"/>
                  </a:solidFill>
                  <a:latin typeface="Calibri"/>
                  <a:cs typeface="Calibri"/>
                </a:rPr>
                <a:t>INPUT</a:t>
              </a:r>
            </a:p>
          </p:txBody>
        </p:sp>
      </p:grpSp>
      <p:sp>
        <p:nvSpPr>
          <p:cNvPr id="44" name="TextBox 43"/>
          <p:cNvSpPr txBox="1"/>
          <p:nvPr/>
        </p:nvSpPr>
        <p:spPr>
          <a:xfrm>
            <a:off x="2022893" y="1321887"/>
            <a:ext cx="3132916" cy="400110"/>
          </a:xfrm>
          <a:prstGeom prst="rect">
            <a:avLst/>
          </a:prstGeom>
          <a:noFill/>
        </p:spPr>
        <p:txBody>
          <a:bodyPr wrap="square" rtlCol="0">
            <a:spAutoFit/>
          </a:bodyPr>
          <a:lstStyle/>
          <a:p>
            <a:pPr algn="ctr"/>
            <a:r>
              <a:rPr lang="en-US" sz="2000">
                <a:latin typeface="Helvetica"/>
                <a:cs typeface="Helvetica"/>
              </a:rPr>
              <a:t>Traditional Programming</a:t>
            </a:r>
          </a:p>
        </p:txBody>
      </p:sp>
      <p:sp>
        <p:nvSpPr>
          <p:cNvPr id="45" name="TextBox 44"/>
          <p:cNvSpPr txBox="1"/>
          <p:nvPr/>
        </p:nvSpPr>
        <p:spPr>
          <a:xfrm>
            <a:off x="5456879" y="1340693"/>
            <a:ext cx="3173243" cy="400110"/>
          </a:xfrm>
          <a:prstGeom prst="rect">
            <a:avLst/>
          </a:prstGeom>
          <a:noFill/>
        </p:spPr>
        <p:txBody>
          <a:bodyPr wrap="square" rtlCol="0">
            <a:spAutoFit/>
          </a:bodyPr>
          <a:lstStyle/>
          <a:p>
            <a:pPr algn="ctr"/>
            <a:r>
              <a:rPr lang="en-US" sz="2000">
                <a:latin typeface="Helvetica"/>
                <a:cs typeface="Helvetica"/>
              </a:rPr>
              <a:t>Programming-by-Example</a:t>
            </a:r>
          </a:p>
        </p:txBody>
      </p:sp>
      <p:sp>
        <p:nvSpPr>
          <p:cNvPr id="47" name="TextBox 46"/>
          <p:cNvSpPr txBox="1"/>
          <p:nvPr/>
        </p:nvSpPr>
        <p:spPr>
          <a:xfrm>
            <a:off x="2191173" y="2726565"/>
            <a:ext cx="2822565" cy="1754327"/>
          </a:xfrm>
          <a:prstGeom prst="rect">
            <a:avLst/>
          </a:prstGeom>
          <a:solidFill>
            <a:srgbClr val="FFFFFF"/>
          </a:solidFill>
          <a:ln>
            <a:solidFill>
              <a:srgbClr val="FFFFFF"/>
            </a:solidFill>
          </a:ln>
        </p:spPr>
        <p:txBody>
          <a:bodyPr wrap="square" rtlCol="0">
            <a:spAutoFit/>
          </a:bodyPr>
          <a:lstStyle/>
          <a:p>
            <a:r>
              <a:rPr lang="en-US">
                <a:solidFill>
                  <a:schemeClr val="bg1"/>
                </a:solidFill>
                <a:latin typeface="Consolas"/>
                <a:cs typeface="Consolas"/>
              </a:rPr>
              <a:t>int sum=0;</a:t>
            </a:r>
          </a:p>
          <a:p>
            <a:r>
              <a:rPr lang="en-US">
                <a:solidFill>
                  <a:schemeClr val="bg1"/>
                </a:solidFill>
                <a:latin typeface="Consolas"/>
                <a:cs typeface="Consolas"/>
              </a:rPr>
              <a:t>for(int v in input) </a:t>
            </a:r>
          </a:p>
          <a:p>
            <a:r>
              <a:rPr lang="en-US">
                <a:solidFill>
                  <a:schemeClr val="bg1"/>
                </a:solidFill>
                <a:latin typeface="Consolas"/>
                <a:cs typeface="Consolas"/>
              </a:rPr>
              <a:t>{</a:t>
            </a:r>
          </a:p>
          <a:p>
            <a:r>
              <a:rPr lang="en-US">
                <a:solidFill>
                  <a:schemeClr val="bg1"/>
                </a:solidFill>
                <a:latin typeface="Consolas"/>
                <a:cs typeface="Consolas"/>
              </a:rPr>
              <a:t>	sum=sum+v;</a:t>
            </a:r>
          </a:p>
          <a:p>
            <a:r>
              <a:rPr lang="en-US">
                <a:solidFill>
                  <a:schemeClr val="bg1"/>
                </a:solidFill>
                <a:latin typeface="Consolas"/>
                <a:cs typeface="Consolas"/>
              </a:rPr>
              <a:t>} </a:t>
            </a:r>
          </a:p>
          <a:p>
            <a:r>
              <a:rPr lang="en-US">
                <a:solidFill>
                  <a:schemeClr val="bg1"/>
                </a:solidFill>
                <a:latin typeface="Consolas"/>
                <a:cs typeface="Consolas"/>
              </a:rPr>
              <a:t>return sum;</a:t>
            </a:r>
          </a:p>
        </p:txBody>
      </p:sp>
      <p:sp>
        <p:nvSpPr>
          <p:cNvPr id="49" name="TextBox 48"/>
          <p:cNvSpPr txBox="1"/>
          <p:nvPr/>
        </p:nvSpPr>
        <p:spPr>
          <a:xfrm>
            <a:off x="6149562" y="1980744"/>
            <a:ext cx="1799846" cy="646331"/>
          </a:xfrm>
          <a:prstGeom prst="rect">
            <a:avLst/>
          </a:prstGeom>
          <a:solidFill>
            <a:srgbClr val="FFFFFF"/>
          </a:solidFill>
        </p:spPr>
        <p:txBody>
          <a:bodyPr wrap="square" rtlCol="0">
            <a:spAutoFit/>
          </a:bodyPr>
          <a:lstStyle/>
          <a:p>
            <a:pPr algn="ctr"/>
            <a:r>
              <a:rPr lang="en-US" sz="3600">
                <a:solidFill>
                  <a:schemeClr val="bg1"/>
                </a:solidFill>
                <a:latin typeface="Calibri"/>
                <a:cs typeface="Calibri"/>
              </a:rPr>
              <a:t>1, 2, 3</a:t>
            </a:r>
          </a:p>
        </p:txBody>
      </p:sp>
      <p:sp>
        <p:nvSpPr>
          <p:cNvPr id="50" name="TextBox 49"/>
          <p:cNvSpPr txBox="1"/>
          <p:nvPr/>
        </p:nvSpPr>
        <p:spPr>
          <a:xfrm>
            <a:off x="6539859" y="4663820"/>
            <a:ext cx="928855" cy="646331"/>
          </a:xfrm>
          <a:prstGeom prst="rect">
            <a:avLst/>
          </a:prstGeom>
          <a:solidFill>
            <a:srgbClr val="FFFFFF"/>
          </a:solidFill>
        </p:spPr>
        <p:txBody>
          <a:bodyPr wrap="square" rtlCol="0">
            <a:spAutoFit/>
          </a:bodyPr>
          <a:lstStyle/>
          <a:p>
            <a:pPr algn="ctr"/>
            <a:r>
              <a:rPr lang="en-US" sz="3600">
                <a:solidFill>
                  <a:schemeClr val="bg1"/>
                </a:solidFill>
                <a:latin typeface="Calibri"/>
                <a:cs typeface="Calibri"/>
              </a:rPr>
              <a:t>6</a:t>
            </a:r>
          </a:p>
        </p:txBody>
      </p:sp>
      <p:sp>
        <p:nvSpPr>
          <p:cNvPr id="55" name="TextBox 54"/>
          <p:cNvSpPr txBox="1"/>
          <p:nvPr/>
        </p:nvSpPr>
        <p:spPr>
          <a:xfrm>
            <a:off x="6814793" y="3066038"/>
            <a:ext cx="500014" cy="1107996"/>
          </a:xfrm>
          <a:prstGeom prst="rect">
            <a:avLst/>
          </a:prstGeom>
          <a:noFill/>
        </p:spPr>
        <p:txBody>
          <a:bodyPr wrap="square" rtlCol="0">
            <a:spAutoFit/>
          </a:bodyPr>
          <a:lstStyle/>
          <a:p>
            <a:r>
              <a:rPr lang="en-US" sz="6600" b="1">
                <a:solidFill>
                  <a:srgbClr val="FF6600"/>
                </a:solidFill>
                <a:latin typeface="Helvetica Light"/>
                <a:cs typeface="Helvetica Light"/>
              </a:rPr>
              <a:t>!</a:t>
            </a:r>
          </a:p>
        </p:txBody>
      </p:sp>
      <p:sp>
        <p:nvSpPr>
          <p:cNvPr id="63" name="Rectangle 62"/>
          <p:cNvSpPr/>
          <p:nvPr/>
        </p:nvSpPr>
        <p:spPr>
          <a:xfrm>
            <a:off x="747971" y="87190"/>
            <a:ext cx="8194331" cy="461665"/>
          </a:xfrm>
          <a:prstGeom prst="rect">
            <a:avLst/>
          </a:prstGeom>
        </p:spPr>
        <p:txBody>
          <a:bodyPr wrap="square">
            <a:spAutoFit/>
          </a:bodyPr>
          <a:lstStyle/>
          <a:p>
            <a:pPr algn="r"/>
            <a:r>
              <a:rPr lang="en-US" sz="2400">
                <a:latin typeface="Helvetica Light"/>
                <a:cs typeface="Helvetica Light"/>
              </a:rPr>
              <a:t>Programming-by-Example technique</a:t>
            </a:r>
          </a:p>
        </p:txBody>
      </p:sp>
    </p:spTree>
    <p:extLst>
      <p:ext uri="{BB962C8B-B14F-4D97-AF65-F5344CB8AC3E}">
        <p14:creationId xmlns:p14="http://schemas.microsoft.com/office/powerpoint/2010/main" val="1087828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2" grpId="0"/>
      <p:bldP spid="6" grpId="0"/>
      <p:bldP spid="44" grpId="0"/>
      <p:bldP spid="45" grpId="0"/>
      <p:bldP spid="47" grpId="0" animBg="1"/>
      <p:bldP spid="49" grpId="0" animBg="1"/>
      <p:bldP spid="50" grpId="0" animBg="1"/>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55163021"/>
              </p:ext>
            </p:extLst>
          </p:nvPr>
        </p:nvGraphicFramePr>
        <p:xfrm>
          <a:off x="3289527" y="1793672"/>
          <a:ext cx="1205995" cy="1512348"/>
        </p:xfrm>
        <a:graphic>
          <a:graphicData uri="http://schemas.openxmlformats.org/drawingml/2006/table">
            <a:tbl>
              <a:tblPr bandRow="1">
                <a:tableStyleId>{793D81CF-94F2-401A-BA57-92F5A7B2D0C5}</a:tableStyleId>
              </a:tblPr>
              <a:tblGrid>
                <a:gridCol w="1205995"/>
              </a:tblGrid>
              <a:tr h="378087">
                <a:tc>
                  <a:txBody>
                    <a:bodyPr/>
                    <a:lstStyle/>
                    <a:p>
                      <a:r>
                        <a:rPr lang="en-US" sz="1800"/>
                        <a:t>Paris</a:t>
                      </a:r>
                    </a:p>
                  </a:txBody>
                  <a:tcPr marB="0"/>
                </a:tc>
              </a:tr>
              <a:tr h="378087">
                <a:tc>
                  <a:txBody>
                    <a:bodyPr/>
                    <a:lstStyle/>
                    <a:p>
                      <a:r>
                        <a:rPr lang="en-US" sz="1800"/>
                        <a:t>NewYork</a:t>
                      </a:r>
                    </a:p>
                  </a:txBody>
                  <a:tcPr marB="0"/>
                </a:tc>
              </a:tr>
              <a:tr h="378087">
                <a:tc>
                  <a:txBody>
                    <a:bodyPr/>
                    <a:lstStyle/>
                    <a:p>
                      <a:r>
                        <a:rPr lang="en-US"/>
                        <a:t>Seoul</a:t>
                      </a:r>
                    </a:p>
                  </a:txBody>
                  <a:tcPr marB="0"/>
                </a:tc>
              </a:tr>
              <a:tr h="378087">
                <a:tc>
                  <a:txBody>
                    <a:bodyPr/>
                    <a:lstStyle/>
                    <a:p>
                      <a:r>
                        <a:rPr lang="en-US"/>
                        <a:t>Tokyo</a:t>
                      </a:r>
                    </a:p>
                  </a:txBody>
                  <a:tcPr marB="0"/>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4250823155"/>
              </p:ext>
            </p:extLst>
          </p:nvPr>
        </p:nvGraphicFramePr>
        <p:xfrm>
          <a:off x="4779154" y="1793672"/>
          <a:ext cx="1205995" cy="378087"/>
        </p:xfrm>
        <a:graphic>
          <a:graphicData uri="http://schemas.openxmlformats.org/drawingml/2006/table">
            <a:tbl>
              <a:tblPr bandRow="1">
                <a:tableStyleId>{793D81CF-94F2-401A-BA57-92F5A7B2D0C5}</a:tableStyleId>
              </a:tblPr>
              <a:tblGrid>
                <a:gridCol w="1205995"/>
              </a:tblGrid>
              <a:tr h="378087">
                <a:tc>
                  <a:txBody>
                    <a:bodyPr/>
                    <a:lstStyle/>
                    <a:p>
                      <a:r>
                        <a:rPr lang="en-US" sz="1800"/>
                        <a:t>.jpg</a:t>
                      </a:r>
                    </a:p>
                  </a:txBody>
                  <a:tcPr marB="0"/>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998161312"/>
              </p:ext>
            </p:extLst>
          </p:nvPr>
        </p:nvGraphicFramePr>
        <p:xfrm>
          <a:off x="3890176" y="4832111"/>
          <a:ext cx="1548974" cy="1512348"/>
        </p:xfrm>
        <a:graphic>
          <a:graphicData uri="http://schemas.openxmlformats.org/drawingml/2006/table">
            <a:tbl>
              <a:tblPr bandRow="1">
                <a:tableStyleId>{793D81CF-94F2-401A-BA57-92F5A7B2D0C5}</a:tableStyleId>
              </a:tblPr>
              <a:tblGrid>
                <a:gridCol w="1548974"/>
              </a:tblGrid>
              <a:tr h="378087">
                <a:tc>
                  <a:txBody>
                    <a:bodyPr/>
                    <a:lstStyle/>
                    <a:p>
                      <a:r>
                        <a:rPr lang="en-US" sz="1800"/>
                        <a:t>Paris.jpg</a:t>
                      </a:r>
                    </a:p>
                  </a:txBody>
                  <a:tcPr marB="0"/>
                </a:tc>
              </a:tr>
              <a:tr h="378087">
                <a:tc>
                  <a:txBody>
                    <a:bodyPr/>
                    <a:lstStyle/>
                    <a:p>
                      <a:r>
                        <a:rPr lang="en-US" sz="1800"/>
                        <a:t>NewYork.jpg</a:t>
                      </a:r>
                    </a:p>
                  </a:txBody>
                  <a:tcPr marB="0"/>
                </a:tc>
              </a:tr>
              <a:tr h="378087">
                <a:tc>
                  <a:txBody>
                    <a:bodyPr/>
                    <a:lstStyle/>
                    <a:p>
                      <a:r>
                        <a:rPr lang="en-US" sz="1800"/>
                        <a:t>Seoul.jpg</a:t>
                      </a:r>
                    </a:p>
                  </a:txBody>
                  <a:tcPr marB="0"/>
                </a:tc>
              </a:tr>
              <a:tr h="378087">
                <a:tc>
                  <a:txBody>
                    <a:bodyPr/>
                    <a:lstStyle/>
                    <a:p>
                      <a:r>
                        <a:rPr lang="en-US" sz="1800"/>
                        <a:t>Tokyo.jpg</a:t>
                      </a:r>
                    </a:p>
                  </a:txBody>
                  <a:tcPr marB="0"/>
                </a:tc>
              </a:tr>
            </a:tbl>
          </a:graphicData>
        </a:graphic>
      </p:graphicFrame>
      <p:sp>
        <p:nvSpPr>
          <p:cNvPr id="4" name="TextBox 3"/>
          <p:cNvSpPr txBox="1"/>
          <p:nvPr/>
        </p:nvSpPr>
        <p:spPr>
          <a:xfrm>
            <a:off x="3213612" y="1435968"/>
            <a:ext cx="443225" cy="369332"/>
          </a:xfrm>
          <a:prstGeom prst="rect">
            <a:avLst/>
          </a:prstGeom>
          <a:noFill/>
        </p:spPr>
        <p:txBody>
          <a:bodyPr wrap="none" rtlCol="0">
            <a:spAutoFit/>
          </a:bodyPr>
          <a:lstStyle/>
          <a:p>
            <a:r>
              <a:rPr lang="en-US"/>
              <a:t>[1]</a:t>
            </a:r>
          </a:p>
        </p:txBody>
      </p:sp>
      <p:sp>
        <p:nvSpPr>
          <p:cNvPr id="27" name="TextBox 26"/>
          <p:cNvSpPr txBox="1"/>
          <p:nvPr/>
        </p:nvSpPr>
        <p:spPr>
          <a:xfrm>
            <a:off x="4779154" y="1435968"/>
            <a:ext cx="443225" cy="369332"/>
          </a:xfrm>
          <a:prstGeom prst="rect">
            <a:avLst/>
          </a:prstGeom>
          <a:noFill/>
        </p:spPr>
        <p:txBody>
          <a:bodyPr wrap="none" rtlCol="0">
            <a:spAutoFit/>
          </a:bodyPr>
          <a:lstStyle/>
          <a:p>
            <a:r>
              <a:rPr lang="en-US"/>
              <a:t>[2]</a:t>
            </a:r>
          </a:p>
        </p:txBody>
      </p:sp>
      <p:grpSp>
        <p:nvGrpSpPr>
          <p:cNvPr id="34" name="Group 33"/>
          <p:cNvGrpSpPr/>
          <p:nvPr/>
        </p:nvGrpSpPr>
        <p:grpSpPr>
          <a:xfrm>
            <a:off x="3289527" y="2171760"/>
            <a:ext cx="2695622" cy="2660352"/>
            <a:chOff x="1101214" y="2151276"/>
            <a:chExt cx="2695622" cy="2660352"/>
          </a:xfrm>
        </p:grpSpPr>
        <p:grpSp>
          <p:nvGrpSpPr>
            <p:cNvPr id="29" name="Group 28"/>
            <p:cNvGrpSpPr/>
            <p:nvPr/>
          </p:nvGrpSpPr>
          <p:grpSpPr>
            <a:xfrm>
              <a:off x="1701863" y="2151276"/>
              <a:ext cx="1548974" cy="2660352"/>
              <a:chOff x="1341259" y="1963525"/>
              <a:chExt cx="1548974" cy="2933337"/>
            </a:xfrm>
          </p:grpSpPr>
          <p:sp>
            <p:nvSpPr>
              <p:cNvPr id="28" name="Freeform 27"/>
              <p:cNvSpPr/>
              <p:nvPr/>
            </p:nvSpPr>
            <p:spPr>
              <a:xfrm>
                <a:off x="1341259" y="3214173"/>
                <a:ext cx="795259" cy="1682688"/>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 name="Freeform 39"/>
              <p:cNvSpPr/>
              <p:nvPr/>
            </p:nvSpPr>
            <p:spPr>
              <a:xfrm flipH="1">
                <a:off x="2136518" y="1963525"/>
                <a:ext cx="753715" cy="2933337"/>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5" name="TextBox 24"/>
            <p:cNvSpPr txBox="1"/>
            <p:nvPr/>
          </p:nvSpPr>
          <p:spPr>
            <a:xfrm>
              <a:off x="1101214" y="3802474"/>
              <a:ext cx="2695622" cy="461665"/>
            </a:xfrm>
            <a:prstGeom prst="rect">
              <a:avLst/>
            </a:prstGeom>
            <a:solidFill>
              <a:srgbClr val="000000"/>
            </a:solidFill>
            <a:ln>
              <a:solidFill>
                <a:srgbClr val="FFFFFF"/>
              </a:solidFill>
            </a:ln>
          </p:spPr>
          <p:txBody>
            <a:bodyPr wrap="square" rtlCol="0">
              <a:spAutoFit/>
            </a:bodyPr>
            <a:lstStyle/>
            <a:p>
              <a:pPr algn="ctr"/>
              <a:r>
                <a:rPr lang="en-US" sz="2400">
                  <a:solidFill>
                    <a:srgbClr val="FFFFFF"/>
                  </a:solidFill>
                  <a:latin typeface="Calibri"/>
                  <a:cs typeface="Calibri"/>
                </a:rPr>
                <a:t>Merge [1] with [2]</a:t>
              </a:r>
            </a:p>
          </p:txBody>
        </p:sp>
      </p:grpSp>
      <p:sp>
        <p:nvSpPr>
          <p:cNvPr id="64" name="Rectangle 63"/>
          <p:cNvSpPr/>
          <p:nvPr/>
        </p:nvSpPr>
        <p:spPr>
          <a:xfrm>
            <a:off x="747971" y="87190"/>
            <a:ext cx="8194331" cy="461665"/>
          </a:xfrm>
          <a:prstGeom prst="rect">
            <a:avLst/>
          </a:prstGeom>
        </p:spPr>
        <p:txBody>
          <a:bodyPr wrap="square">
            <a:spAutoFit/>
          </a:bodyPr>
          <a:lstStyle/>
          <a:p>
            <a:pPr algn="r"/>
            <a:r>
              <a:rPr lang="en-US" sz="2400">
                <a:latin typeface="Helvetica Light"/>
                <a:cs typeface="Helvetica Light"/>
              </a:rPr>
              <a:t>Programming-by-Example technique</a:t>
            </a:r>
          </a:p>
        </p:txBody>
      </p:sp>
      <p:sp>
        <p:nvSpPr>
          <p:cNvPr id="65" name="Rectangle 64"/>
          <p:cNvSpPr/>
          <p:nvPr/>
        </p:nvSpPr>
        <p:spPr>
          <a:xfrm>
            <a:off x="416574" y="622486"/>
            <a:ext cx="8269074" cy="830997"/>
          </a:xfrm>
          <a:prstGeom prst="rect">
            <a:avLst/>
          </a:prstGeom>
        </p:spPr>
        <p:txBody>
          <a:bodyPr wrap="square">
            <a:spAutoFit/>
          </a:bodyPr>
          <a:lstStyle/>
          <a:p>
            <a:r>
              <a:rPr lang="en-US" sz="2400">
                <a:solidFill>
                  <a:srgbClr val="FFFFFF"/>
                </a:solidFill>
                <a:latin typeface="Helvetica Light"/>
                <a:cs typeface="Helvetica Light"/>
              </a:rPr>
              <a:t>Programs with multiple inputs</a:t>
            </a:r>
          </a:p>
          <a:p>
            <a:r>
              <a:rPr lang="en-US" sz="2400">
                <a:solidFill>
                  <a:srgbClr val="FFFFFF"/>
                </a:solidFill>
                <a:latin typeface="Helvetica Light"/>
                <a:cs typeface="Helvetica Light"/>
              </a:rPr>
              <a:t>	e.g. Adding suffix to strings</a:t>
            </a:r>
            <a:endParaRPr lang="en-US" sz="2400"/>
          </a:p>
        </p:txBody>
      </p:sp>
      <p:sp>
        <p:nvSpPr>
          <p:cNvPr id="67" name="Rectangle 66"/>
          <p:cNvSpPr/>
          <p:nvPr/>
        </p:nvSpPr>
        <p:spPr>
          <a:xfrm>
            <a:off x="1931163" y="2356284"/>
            <a:ext cx="710731" cy="369332"/>
          </a:xfrm>
          <a:prstGeom prst="rect">
            <a:avLst/>
          </a:prstGeom>
        </p:spPr>
        <p:txBody>
          <a:bodyPr wrap="none">
            <a:spAutoFit/>
          </a:bodyPr>
          <a:lstStyle/>
          <a:p>
            <a:r>
              <a:rPr lang="en-US">
                <a:solidFill>
                  <a:srgbClr val="FFFFFF"/>
                </a:solidFill>
                <a:latin typeface="Helvetica Light"/>
                <a:cs typeface="Helvetica Light"/>
              </a:rPr>
              <a:t>Input</a:t>
            </a:r>
            <a:endParaRPr lang="en-US"/>
          </a:p>
        </p:txBody>
      </p:sp>
      <p:sp>
        <p:nvSpPr>
          <p:cNvPr id="68" name="Rectangle 67"/>
          <p:cNvSpPr/>
          <p:nvPr/>
        </p:nvSpPr>
        <p:spPr>
          <a:xfrm>
            <a:off x="1931163" y="5347570"/>
            <a:ext cx="890318" cy="369332"/>
          </a:xfrm>
          <a:prstGeom prst="rect">
            <a:avLst/>
          </a:prstGeom>
        </p:spPr>
        <p:txBody>
          <a:bodyPr wrap="none">
            <a:spAutoFit/>
          </a:bodyPr>
          <a:lstStyle/>
          <a:p>
            <a:r>
              <a:rPr lang="en-US">
                <a:solidFill>
                  <a:srgbClr val="FFFFFF"/>
                </a:solidFill>
                <a:latin typeface="Helvetica Light"/>
                <a:cs typeface="Helvetica Light"/>
              </a:rPr>
              <a:t>Output</a:t>
            </a:r>
            <a:endParaRPr lang="en-US"/>
          </a:p>
        </p:txBody>
      </p:sp>
    </p:spTree>
    <p:extLst>
      <p:ext uri="{BB962C8B-B14F-4D97-AF65-F5344CB8AC3E}">
        <p14:creationId xmlns:p14="http://schemas.microsoft.com/office/powerpoint/2010/main" val="19361471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Table 42"/>
          <p:cNvGraphicFramePr>
            <a:graphicFrameLocks noGrp="1"/>
          </p:cNvGraphicFramePr>
          <p:nvPr>
            <p:extLst>
              <p:ext uri="{D42A27DB-BD31-4B8C-83A1-F6EECF244321}">
                <p14:modId xmlns:p14="http://schemas.microsoft.com/office/powerpoint/2010/main" val="3386054663"/>
              </p:ext>
            </p:extLst>
          </p:nvPr>
        </p:nvGraphicFramePr>
        <p:xfrm>
          <a:off x="2708442" y="1859823"/>
          <a:ext cx="1838733" cy="1512348"/>
        </p:xfrm>
        <a:graphic>
          <a:graphicData uri="http://schemas.openxmlformats.org/drawingml/2006/table">
            <a:tbl>
              <a:tblPr bandRow="1">
                <a:tableStyleId>{793D81CF-94F2-401A-BA57-92F5A7B2D0C5}</a:tableStyleId>
              </a:tblPr>
              <a:tblGrid>
                <a:gridCol w="1838733"/>
              </a:tblGrid>
              <a:tr h="378087">
                <a:tc>
                  <a:txBody>
                    <a:bodyPr/>
                    <a:lstStyle/>
                    <a:p>
                      <a:r>
                        <a:rPr lang="en-US" sz="1800"/>
                        <a:t>Paris, France</a:t>
                      </a:r>
                    </a:p>
                  </a:txBody>
                  <a:tcPr marB="0"/>
                </a:tc>
              </a:tr>
              <a:tr h="378087">
                <a:tc>
                  <a:txBody>
                    <a:bodyPr/>
                    <a:lstStyle/>
                    <a:p>
                      <a:r>
                        <a:rPr lang="en-US" sz="1800"/>
                        <a:t>Istanbul, Turkey</a:t>
                      </a:r>
                    </a:p>
                  </a:txBody>
                  <a:tcPr marB="0"/>
                </a:tc>
              </a:tr>
              <a:tr h="378087">
                <a:tc>
                  <a:txBody>
                    <a:bodyPr/>
                    <a:lstStyle/>
                    <a:p>
                      <a:r>
                        <a:rPr lang="en-US"/>
                        <a:t>Seoul, Korea</a:t>
                      </a:r>
                    </a:p>
                  </a:txBody>
                  <a:tcPr marB="0"/>
                </a:tc>
              </a:tr>
              <a:tr h="378087">
                <a:tc>
                  <a:txBody>
                    <a:bodyPr/>
                    <a:lstStyle/>
                    <a:p>
                      <a:r>
                        <a:rPr lang="en-US"/>
                        <a:t>Osaka, Japan</a:t>
                      </a:r>
                    </a:p>
                  </a:txBody>
                  <a:tcPr marB="0"/>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2584392079"/>
              </p:ext>
            </p:extLst>
          </p:nvPr>
        </p:nvGraphicFramePr>
        <p:xfrm>
          <a:off x="4884221" y="1859823"/>
          <a:ext cx="1205995" cy="756174"/>
        </p:xfrm>
        <a:graphic>
          <a:graphicData uri="http://schemas.openxmlformats.org/drawingml/2006/table">
            <a:tbl>
              <a:tblPr bandRow="1">
                <a:tableStyleId>{793D81CF-94F2-401A-BA57-92F5A7B2D0C5}</a:tableStyleId>
              </a:tblPr>
              <a:tblGrid>
                <a:gridCol w="1205995"/>
              </a:tblGrid>
              <a:tr h="378087">
                <a:tc>
                  <a:txBody>
                    <a:bodyPr/>
                    <a:lstStyle/>
                    <a:p>
                      <a:r>
                        <a:rPr lang="en-US" sz="1800"/>
                        <a:t>Korea</a:t>
                      </a:r>
                    </a:p>
                  </a:txBody>
                  <a:tcPr marB="0"/>
                </a:tc>
              </a:tr>
              <a:tr h="378087">
                <a:tc>
                  <a:txBody>
                    <a:bodyPr/>
                    <a:lstStyle/>
                    <a:p>
                      <a:r>
                        <a:rPr lang="en-US" sz="1800"/>
                        <a:t>Japan</a:t>
                      </a:r>
                    </a:p>
                  </a:txBody>
                  <a:tcPr marB="0"/>
                </a:tc>
              </a:tr>
            </a:tbl>
          </a:graphicData>
        </a:graphic>
      </p:graphicFrame>
      <p:sp>
        <p:nvSpPr>
          <p:cNvPr id="51" name="TextBox 50"/>
          <p:cNvSpPr txBox="1"/>
          <p:nvPr/>
        </p:nvSpPr>
        <p:spPr>
          <a:xfrm>
            <a:off x="2708442" y="1502119"/>
            <a:ext cx="443225" cy="369332"/>
          </a:xfrm>
          <a:prstGeom prst="rect">
            <a:avLst/>
          </a:prstGeom>
          <a:noFill/>
        </p:spPr>
        <p:txBody>
          <a:bodyPr wrap="none" rtlCol="0">
            <a:spAutoFit/>
          </a:bodyPr>
          <a:lstStyle/>
          <a:p>
            <a:r>
              <a:rPr lang="en-US"/>
              <a:t>[1]</a:t>
            </a:r>
          </a:p>
        </p:txBody>
      </p:sp>
      <p:sp>
        <p:nvSpPr>
          <p:cNvPr id="52" name="TextBox 51"/>
          <p:cNvSpPr txBox="1"/>
          <p:nvPr/>
        </p:nvSpPr>
        <p:spPr>
          <a:xfrm>
            <a:off x="4884221" y="1502119"/>
            <a:ext cx="443225" cy="369332"/>
          </a:xfrm>
          <a:prstGeom prst="rect">
            <a:avLst/>
          </a:prstGeom>
          <a:noFill/>
        </p:spPr>
        <p:txBody>
          <a:bodyPr wrap="none" rtlCol="0">
            <a:spAutoFit/>
          </a:bodyPr>
          <a:lstStyle/>
          <a:p>
            <a:r>
              <a:rPr lang="en-US"/>
              <a:t>[2]</a:t>
            </a:r>
          </a:p>
        </p:txBody>
      </p:sp>
      <p:graphicFrame>
        <p:nvGraphicFramePr>
          <p:cNvPr id="56" name="Table 55"/>
          <p:cNvGraphicFramePr>
            <a:graphicFrameLocks noGrp="1"/>
          </p:cNvGraphicFramePr>
          <p:nvPr>
            <p:extLst>
              <p:ext uri="{D42A27DB-BD31-4B8C-83A1-F6EECF244321}">
                <p14:modId xmlns:p14="http://schemas.microsoft.com/office/powerpoint/2010/main" val="1480224222"/>
              </p:ext>
            </p:extLst>
          </p:nvPr>
        </p:nvGraphicFramePr>
        <p:xfrm>
          <a:off x="3804093" y="4462081"/>
          <a:ext cx="1461190" cy="756174"/>
        </p:xfrm>
        <a:graphic>
          <a:graphicData uri="http://schemas.openxmlformats.org/drawingml/2006/table">
            <a:tbl>
              <a:tblPr bandRow="1">
                <a:tableStyleId>{793D81CF-94F2-401A-BA57-92F5A7B2D0C5}</a:tableStyleId>
              </a:tblPr>
              <a:tblGrid>
                <a:gridCol w="1461190"/>
              </a:tblGrid>
              <a:tr h="378087">
                <a:tc>
                  <a:txBody>
                    <a:bodyPr/>
                    <a:lstStyle/>
                    <a:p>
                      <a:r>
                        <a:rPr lang="en-US" sz="1800"/>
                        <a:t>Seoul,</a:t>
                      </a:r>
                      <a:r>
                        <a:rPr lang="en-US" sz="1800" baseline="0"/>
                        <a:t> Korea</a:t>
                      </a:r>
                      <a:endParaRPr lang="en-US" sz="1800"/>
                    </a:p>
                  </a:txBody>
                  <a:tcPr marB="0"/>
                </a:tc>
              </a:tr>
              <a:tr h="378087">
                <a:tc>
                  <a:txBody>
                    <a:bodyPr/>
                    <a:lstStyle/>
                    <a:p>
                      <a:r>
                        <a:rPr lang="en-US"/>
                        <a:t>Tokyo, Japan</a:t>
                      </a:r>
                    </a:p>
                  </a:txBody>
                  <a:tcPr marB="0"/>
                </a:tc>
              </a:tr>
            </a:tbl>
          </a:graphicData>
        </a:graphic>
      </p:graphicFrame>
      <p:graphicFrame>
        <p:nvGraphicFramePr>
          <p:cNvPr id="58" name="Table 57"/>
          <p:cNvGraphicFramePr>
            <a:graphicFrameLocks noGrp="1"/>
          </p:cNvGraphicFramePr>
          <p:nvPr>
            <p:extLst>
              <p:ext uri="{D42A27DB-BD31-4B8C-83A1-F6EECF244321}">
                <p14:modId xmlns:p14="http://schemas.microsoft.com/office/powerpoint/2010/main" val="3582199426"/>
              </p:ext>
            </p:extLst>
          </p:nvPr>
        </p:nvGraphicFramePr>
        <p:xfrm>
          <a:off x="3881244" y="6135920"/>
          <a:ext cx="1306887" cy="378087"/>
        </p:xfrm>
        <a:graphic>
          <a:graphicData uri="http://schemas.openxmlformats.org/drawingml/2006/table">
            <a:tbl>
              <a:tblPr bandRow="1">
                <a:tableStyleId>{793D81CF-94F2-401A-BA57-92F5A7B2D0C5}</a:tableStyleId>
              </a:tblPr>
              <a:tblGrid>
                <a:gridCol w="1306887"/>
              </a:tblGrid>
              <a:tr h="378087">
                <a:tc>
                  <a:txBody>
                    <a:bodyPr/>
                    <a:lstStyle/>
                    <a:p>
                      <a:r>
                        <a:rPr lang="en-US" sz="1800"/>
                        <a:t>2</a:t>
                      </a:r>
                    </a:p>
                  </a:txBody>
                  <a:tcPr marB="0"/>
                </a:tc>
              </a:tr>
            </a:tbl>
          </a:graphicData>
        </a:graphic>
      </p:graphicFrame>
      <p:grpSp>
        <p:nvGrpSpPr>
          <p:cNvPr id="2" name="Group 1"/>
          <p:cNvGrpSpPr/>
          <p:nvPr/>
        </p:nvGrpSpPr>
        <p:grpSpPr>
          <a:xfrm>
            <a:off x="3127527" y="2615997"/>
            <a:ext cx="2962689" cy="1845386"/>
            <a:chOff x="3127527" y="2615997"/>
            <a:chExt cx="2962689" cy="1845386"/>
          </a:xfrm>
        </p:grpSpPr>
        <p:sp>
          <p:nvSpPr>
            <p:cNvPr id="60" name="Freeform 59"/>
            <p:cNvSpPr/>
            <p:nvPr/>
          </p:nvSpPr>
          <p:spPr>
            <a:xfrm>
              <a:off x="3684729" y="3372171"/>
              <a:ext cx="862446" cy="1089212"/>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1" name="Freeform 60"/>
            <p:cNvSpPr/>
            <p:nvPr/>
          </p:nvSpPr>
          <p:spPr>
            <a:xfrm flipH="1">
              <a:off x="4547173" y="2615997"/>
              <a:ext cx="961434" cy="1845385"/>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9" name="TextBox 58"/>
            <p:cNvSpPr txBox="1"/>
            <p:nvPr/>
          </p:nvSpPr>
          <p:spPr>
            <a:xfrm>
              <a:off x="3127527" y="3710850"/>
              <a:ext cx="2962689" cy="461665"/>
            </a:xfrm>
            <a:prstGeom prst="rect">
              <a:avLst/>
            </a:prstGeom>
            <a:solidFill>
              <a:srgbClr val="000000"/>
            </a:solidFill>
            <a:ln>
              <a:solidFill>
                <a:srgbClr val="FFFFFF"/>
              </a:solidFill>
            </a:ln>
          </p:spPr>
          <p:txBody>
            <a:bodyPr wrap="square" rtlCol="0">
              <a:spAutoFit/>
            </a:bodyPr>
            <a:lstStyle/>
            <a:p>
              <a:pPr algn="ctr"/>
              <a:r>
                <a:rPr lang="en-US" sz="2400">
                  <a:solidFill>
                    <a:srgbClr val="FFFFFF"/>
                  </a:solidFill>
                  <a:latin typeface="Calibri"/>
                  <a:cs typeface="Calibri"/>
                </a:rPr>
                <a:t>Filter [1] exist in [2]</a:t>
              </a:r>
            </a:p>
          </p:txBody>
        </p:sp>
      </p:grpSp>
      <p:sp>
        <p:nvSpPr>
          <p:cNvPr id="63" name="TextBox 62"/>
          <p:cNvSpPr txBox="1"/>
          <p:nvPr/>
        </p:nvSpPr>
        <p:spPr>
          <a:xfrm>
            <a:off x="3360868" y="4276716"/>
            <a:ext cx="443225" cy="369332"/>
          </a:xfrm>
          <a:prstGeom prst="rect">
            <a:avLst/>
          </a:prstGeom>
          <a:noFill/>
        </p:spPr>
        <p:txBody>
          <a:bodyPr wrap="none" rtlCol="0">
            <a:spAutoFit/>
          </a:bodyPr>
          <a:lstStyle/>
          <a:p>
            <a:r>
              <a:rPr lang="en-US"/>
              <a:t>[3]</a:t>
            </a:r>
          </a:p>
        </p:txBody>
      </p:sp>
      <p:cxnSp>
        <p:nvCxnSpPr>
          <p:cNvPr id="31" name="Straight Arrow Connector 30"/>
          <p:cNvCxnSpPr>
            <a:stCxn id="56" idx="2"/>
            <a:endCxn id="58" idx="0"/>
          </p:cNvCxnSpPr>
          <p:nvPr/>
        </p:nvCxnSpPr>
        <p:spPr>
          <a:xfrm flipH="1">
            <a:off x="4534687" y="5218255"/>
            <a:ext cx="1" cy="917665"/>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424695" y="5468912"/>
            <a:ext cx="2225913" cy="461665"/>
          </a:xfrm>
          <a:prstGeom prst="rect">
            <a:avLst/>
          </a:prstGeom>
          <a:solidFill>
            <a:srgbClr val="000000"/>
          </a:solidFill>
          <a:ln>
            <a:solidFill>
              <a:srgbClr val="FFFFFF"/>
            </a:solidFill>
          </a:ln>
        </p:spPr>
        <p:txBody>
          <a:bodyPr wrap="square" rtlCol="0">
            <a:spAutoFit/>
          </a:bodyPr>
          <a:lstStyle/>
          <a:p>
            <a:pPr algn="ctr"/>
            <a:r>
              <a:rPr lang="en-US" sz="2400">
                <a:solidFill>
                  <a:srgbClr val="FFFFFF"/>
                </a:solidFill>
                <a:latin typeface="Calibri"/>
                <a:cs typeface="Calibri"/>
              </a:rPr>
              <a:t>Count [3]</a:t>
            </a:r>
            <a:endParaRPr lang="en-US" sz="2400">
              <a:solidFill>
                <a:srgbClr val="FFFFFF"/>
              </a:solidFill>
              <a:latin typeface="Calibri"/>
              <a:cs typeface="Calibri"/>
            </a:endParaRPr>
          </a:p>
        </p:txBody>
      </p:sp>
      <p:sp>
        <p:nvSpPr>
          <p:cNvPr id="38" name="Rectangle 37"/>
          <p:cNvSpPr/>
          <p:nvPr/>
        </p:nvSpPr>
        <p:spPr>
          <a:xfrm>
            <a:off x="747971" y="87190"/>
            <a:ext cx="8194331" cy="461665"/>
          </a:xfrm>
          <a:prstGeom prst="rect">
            <a:avLst/>
          </a:prstGeom>
        </p:spPr>
        <p:txBody>
          <a:bodyPr wrap="square">
            <a:spAutoFit/>
          </a:bodyPr>
          <a:lstStyle/>
          <a:p>
            <a:pPr algn="r"/>
            <a:r>
              <a:rPr lang="en-US" sz="2400">
                <a:latin typeface="Helvetica Light"/>
                <a:cs typeface="Helvetica Light"/>
              </a:rPr>
              <a:t>Programming-by-Example technique</a:t>
            </a:r>
          </a:p>
        </p:txBody>
      </p:sp>
      <p:sp>
        <p:nvSpPr>
          <p:cNvPr id="39" name="Rectangle 38"/>
          <p:cNvSpPr/>
          <p:nvPr/>
        </p:nvSpPr>
        <p:spPr>
          <a:xfrm>
            <a:off x="416574" y="642970"/>
            <a:ext cx="8269074" cy="830997"/>
          </a:xfrm>
          <a:prstGeom prst="rect">
            <a:avLst/>
          </a:prstGeom>
        </p:spPr>
        <p:txBody>
          <a:bodyPr wrap="square">
            <a:spAutoFit/>
          </a:bodyPr>
          <a:lstStyle/>
          <a:p>
            <a:r>
              <a:rPr lang="en-US" sz="2400">
                <a:solidFill>
                  <a:srgbClr val="FFFFFF"/>
                </a:solidFill>
                <a:latin typeface="Helvetica Light"/>
                <a:cs typeface="Helvetica Light"/>
              </a:rPr>
              <a:t>Multi-step programming</a:t>
            </a:r>
          </a:p>
          <a:p>
            <a:r>
              <a:rPr lang="en-US" sz="2400">
                <a:solidFill>
                  <a:srgbClr val="FFFFFF"/>
                </a:solidFill>
                <a:latin typeface="Helvetica Light"/>
                <a:cs typeface="Helvetica Light"/>
              </a:rPr>
              <a:t>  e.g. Counting items of [1] that exist in [2]</a:t>
            </a:r>
            <a:endParaRPr lang="en-US" sz="2400"/>
          </a:p>
        </p:txBody>
      </p:sp>
    </p:spTree>
    <p:extLst>
      <p:ext uri="{BB962C8B-B14F-4D97-AF65-F5344CB8AC3E}">
        <p14:creationId xmlns:p14="http://schemas.microsoft.com/office/powerpoint/2010/main" val="3260082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63" grpId="0"/>
      <p:bldP spid="6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59"/>
          <p:cNvSpPr/>
          <p:nvPr/>
        </p:nvSpPr>
        <p:spPr>
          <a:xfrm>
            <a:off x="3684729" y="3372171"/>
            <a:ext cx="862446" cy="900608"/>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1" name="Freeform 60"/>
          <p:cNvSpPr/>
          <p:nvPr/>
        </p:nvSpPr>
        <p:spPr>
          <a:xfrm flipH="1">
            <a:off x="4547173" y="2994084"/>
            <a:ext cx="961434" cy="1278694"/>
          </a:xfrm>
          <a:custGeom>
            <a:avLst/>
            <a:gdLst>
              <a:gd name="connsiteX0" fmla="*/ 0 w 807129"/>
              <a:gd name="connsiteY0" fmla="*/ 50739 h 1736123"/>
              <a:gd name="connsiteX1" fmla="*/ 290804 w 807129"/>
              <a:gd name="connsiteY1" fmla="*/ 210969 h 1736123"/>
              <a:gd name="connsiteX2" fmla="*/ 807129 w 807129"/>
              <a:gd name="connsiteY2" fmla="*/ 1736123 h 1736123"/>
              <a:gd name="connsiteX0" fmla="*/ 0 w 807129"/>
              <a:gd name="connsiteY0" fmla="*/ 18665 h 1704049"/>
              <a:gd name="connsiteX1" fmla="*/ 379826 w 807129"/>
              <a:gd name="connsiteY1" fmla="*/ 321321 h 1704049"/>
              <a:gd name="connsiteX2" fmla="*/ 807129 w 807129"/>
              <a:gd name="connsiteY2" fmla="*/ 1704049 h 1704049"/>
              <a:gd name="connsiteX0" fmla="*/ 0 w 807129"/>
              <a:gd name="connsiteY0" fmla="*/ 0 h 1685384"/>
              <a:gd name="connsiteX1" fmla="*/ 807129 w 807129"/>
              <a:gd name="connsiteY1" fmla="*/ 1685384 h 1685384"/>
              <a:gd name="connsiteX0" fmla="*/ 0 w 807129"/>
              <a:gd name="connsiteY0" fmla="*/ 0 h 1685384"/>
              <a:gd name="connsiteX1" fmla="*/ 807129 w 807129"/>
              <a:gd name="connsiteY1" fmla="*/ 1685384 h 1685384"/>
              <a:gd name="connsiteX0" fmla="*/ 0 w 808941"/>
              <a:gd name="connsiteY0" fmla="*/ 0 h 1685384"/>
              <a:gd name="connsiteX1" fmla="*/ 807129 w 808941"/>
              <a:gd name="connsiteY1" fmla="*/ 1685384 h 1685384"/>
            </a:gdLst>
            <a:ahLst/>
            <a:cxnLst>
              <a:cxn ang="0">
                <a:pos x="connsiteX0" y="connsiteY0"/>
              </a:cxn>
              <a:cxn ang="0">
                <a:pos x="connsiteX1" y="connsiteY1"/>
              </a:cxn>
            </a:cxnLst>
            <a:rect l="l" t="t" r="r" b="b"/>
            <a:pathLst>
              <a:path w="808941" h="1685384">
                <a:moveTo>
                  <a:pt x="0" y="0"/>
                </a:moveTo>
                <a:cubicBezTo>
                  <a:pt x="815042" y="312548"/>
                  <a:pt x="817021" y="1230409"/>
                  <a:pt x="807129" y="1685384"/>
                </a:cubicBezTo>
              </a:path>
            </a:pathLst>
          </a:cu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aphicFrame>
        <p:nvGraphicFramePr>
          <p:cNvPr id="43" name="Table 42"/>
          <p:cNvGraphicFramePr>
            <a:graphicFrameLocks noGrp="1"/>
          </p:cNvGraphicFramePr>
          <p:nvPr>
            <p:extLst>
              <p:ext uri="{D42A27DB-BD31-4B8C-83A1-F6EECF244321}">
                <p14:modId xmlns:p14="http://schemas.microsoft.com/office/powerpoint/2010/main" val="3711960021"/>
              </p:ext>
            </p:extLst>
          </p:nvPr>
        </p:nvGraphicFramePr>
        <p:xfrm>
          <a:off x="2672795" y="1859823"/>
          <a:ext cx="1874380" cy="1512348"/>
        </p:xfrm>
        <a:graphic>
          <a:graphicData uri="http://schemas.openxmlformats.org/drawingml/2006/table">
            <a:tbl>
              <a:tblPr bandRow="1">
                <a:tableStyleId>{793D81CF-94F2-401A-BA57-92F5A7B2D0C5}</a:tableStyleId>
              </a:tblPr>
              <a:tblGrid>
                <a:gridCol w="1874380"/>
              </a:tblGrid>
              <a:tr h="378087">
                <a:tc>
                  <a:txBody>
                    <a:bodyPr/>
                    <a:lstStyle/>
                    <a:p>
                      <a:r>
                        <a:rPr lang="en-US" sz="1800"/>
                        <a:t>London, UK</a:t>
                      </a:r>
                    </a:p>
                  </a:txBody>
                  <a:tcPr marB="0"/>
                </a:tc>
              </a:tr>
              <a:tr h="378087">
                <a:tc>
                  <a:txBody>
                    <a:bodyPr/>
                    <a:lstStyle/>
                    <a:p>
                      <a:r>
                        <a:rPr lang="en-US" sz="1800"/>
                        <a:t>LA, US</a:t>
                      </a:r>
                    </a:p>
                  </a:txBody>
                  <a:tcPr marB="0"/>
                </a:tc>
              </a:tr>
              <a:tr h="378087">
                <a:tc>
                  <a:txBody>
                    <a:bodyPr/>
                    <a:lstStyle/>
                    <a:p>
                      <a:r>
                        <a:rPr lang="en-US"/>
                        <a:t>Beizing,</a:t>
                      </a:r>
                      <a:r>
                        <a:rPr lang="en-US" baseline="0"/>
                        <a:t> China</a:t>
                      </a:r>
                      <a:endParaRPr lang="en-US"/>
                    </a:p>
                  </a:txBody>
                  <a:tcPr marB="0"/>
                </a:tc>
              </a:tr>
              <a:tr h="378087">
                <a:tc>
                  <a:txBody>
                    <a:bodyPr/>
                    <a:lstStyle/>
                    <a:p>
                      <a:r>
                        <a:rPr lang="en-US"/>
                        <a:t>Toronto, </a:t>
                      </a:r>
                      <a:r>
                        <a:rPr lang="en-US" baseline="0"/>
                        <a:t>Canada</a:t>
                      </a:r>
                      <a:endParaRPr lang="en-US"/>
                    </a:p>
                  </a:txBody>
                  <a:tcPr marB="0"/>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847079443"/>
              </p:ext>
            </p:extLst>
          </p:nvPr>
        </p:nvGraphicFramePr>
        <p:xfrm>
          <a:off x="4884221" y="1859823"/>
          <a:ext cx="1205995" cy="1134261"/>
        </p:xfrm>
        <a:graphic>
          <a:graphicData uri="http://schemas.openxmlformats.org/drawingml/2006/table">
            <a:tbl>
              <a:tblPr bandRow="1">
                <a:tableStyleId>{793D81CF-94F2-401A-BA57-92F5A7B2D0C5}</a:tableStyleId>
              </a:tblPr>
              <a:tblGrid>
                <a:gridCol w="1205995"/>
              </a:tblGrid>
              <a:tr h="378087">
                <a:tc>
                  <a:txBody>
                    <a:bodyPr/>
                    <a:lstStyle/>
                    <a:p>
                      <a:r>
                        <a:rPr lang="en-US" sz="1800"/>
                        <a:t>UK</a:t>
                      </a:r>
                    </a:p>
                  </a:txBody>
                  <a:tcPr marB="0"/>
                </a:tc>
              </a:tr>
              <a:tr h="378087">
                <a:tc>
                  <a:txBody>
                    <a:bodyPr/>
                    <a:lstStyle/>
                    <a:p>
                      <a:r>
                        <a:rPr lang="en-US" sz="1800"/>
                        <a:t>Canada</a:t>
                      </a:r>
                    </a:p>
                  </a:txBody>
                  <a:tcPr marB="0"/>
                </a:tc>
              </a:tr>
              <a:tr h="378087">
                <a:tc>
                  <a:txBody>
                    <a:bodyPr/>
                    <a:lstStyle/>
                    <a:p>
                      <a:r>
                        <a:rPr lang="en-US" sz="1800"/>
                        <a:t>China</a:t>
                      </a:r>
                    </a:p>
                  </a:txBody>
                  <a:tcPr marB="0"/>
                </a:tc>
              </a:tr>
            </a:tbl>
          </a:graphicData>
        </a:graphic>
      </p:graphicFrame>
      <p:sp>
        <p:nvSpPr>
          <p:cNvPr id="51" name="TextBox 50"/>
          <p:cNvSpPr txBox="1"/>
          <p:nvPr/>
        </p:nvSpPr>
        <p:spPr>
          <a:xfrm>
            <a:off x="2550625" y="1502119"/>
            <a:ext cx="443225" cy="369332"/>
          </a:xfrm>
          <a:prstGeom prst="rect">
            <a:avLst/>
          </a:prstGeom>
          <a:noFill/>
        </p:spPr>
        <p:txBody>
          <a:bodyPr wrap="none" rtlCol="0">
            <a:spAutoFit/>
          </a:bodyPr>
          <a:lstStyle/>
          <a:p>
            <a:r>
              <a:rPr lang="en-US"/>
              <a:t>[1]</a:t>
            </a:r>
          </a:p>
        </p:txBody>
      </p:sp>
      <p:sp>
        <p:nvSpPr>
          <p:cNvPr id="52" name="TextBox 51"/>
          <p:cNvSpPr txBox="1"/>
          <p:nvPr/>
        </p:nvSpPr>
        <p:spPr>
          <a:xfrm>
            <a:off x="4775635" y="1502119"/>
            <a:ext cx="443225" cy="369332"/>
          </a:xfrm>
          <a:prstGeom prst="rect">
            <a:avLst/>
          </a:prstGeom>
          <a:noFill/>
        </p:spPr>
        <p:txBody>
          <a:bodyPr wrap="none" rtlCol="0">
            <a:spAutoFit/>
          </a:bodyPr>
          <a:lstStyle/>
          <a:p>
            <a:r>
              <a:rPr lang="en-US"/>
              <a:t>[2]</a:t>
            </a:r>
          </a:p>
        </p:txBody>
      </p:sp>
      <p:graphicFrame>
        <p:nvGraphicFramePr>
          <p:cNvPr id="56" name="Table 55"/>
          <p:cNvGraphicFramePr>
            <a:graphicFrameLocks noGrp="1"/>
          </p:cNvGraphicFramePr>
          <p:nvPr>
            <p:extLst>
              <p:ext uri="{D42A27DB-BD31-4B8C-83A1-F6EECF244321}">
                <p14:modId xmlns:p14="http://schemas.microsoft.com/office/powerpoint/2010/main" val="2600019364"/>
              </p:ext>
            </p:extLst>
          </p:nvPr>
        </p:nvGraphicFramePr>
        <p:xfrm>
          <a:off x="3611429" y="4221569"/>
          <a:ext cx="1846515" cy="1134261"/>
        </p:xfrm>
        <a:graphic>
          <a:graphicData uri="http://schemas.openxmlformats.org/drawingml/2006/table">
            <a:tbl>
              <a:tblPr bandRow="1">
                <a:tableStyleId>{793D81CF-94F2-401A-BA57-92F5A7B2D0C5}</a:tableStyleId>
              </a:tblPr>
              <a:tblGrid>
                <a:gridCol w="1846515"/>
              </a:tblGrid>
              <a:tr h="378087">
                <a:tc>
                  <a:txBody>
                    <a:bodyPr/>
                    <a:lstStyle/>
                    <a:p>
                      <a:r>
                        <a:rPr lang="en-US" sz="1800"/>
                        <a:t>London, UK</a:t>
                      </a:r>
                    </a:p>
                  </a:txBody>
                  <a:tcPr marB="0"/>
                </a:tc>
              </a:tr>
              <a:tr h="378087">
                <a:tc>
                  <a:txBody>
                    <a:bodyPr/>
                    <a:lstStyle/>
                    <a:p>
                      <a:r>
                        <a:rPr lang="en-US"/>
                        <a:t>Beizing, China</a:t>
                      </a:r>
                    </a:p>
                  </a:txBody>
                  <a:tcPr marB="0"/>
                </a:tc>
              </a:tr>
              <a:tr h="378087">
                <a:tc>
                  <a:txBody>
                    <a:bodyPr/>
                    <a:lstStyle/>
                    <a:p>
                      <a:r>
                        <a:rPr lang="en-US"/>
                        <a:t>Toronto, Canada</a:t>
                      </a:r>
                    </a:p>
                  </a:txBody>
                  <a:tcPr marB="0"/>
                </a:tc>
              </a:tr>
            </a:tbl>
          </a:graphicData>
        </a:graphic>
      </p:graphicFrame>
      <p:graphicFrame>
        <p:nvGraphicFramePr>
          <p:cNvPr id="58" name="Table 57"/>
          <p:cNvGraphicFramePr>
            <a:graphicFrameLocks noGrp="1"/>
          </p:cNvGraphicFramePr>
          <p:nvPr>
            <p:extLst>
              <p:ext uri="{D42A27DB-BD31-4B8C-83A1-F6EECF244321}">
                <p14:modId xmlns:p14="http://schemas.microsoft.com/office/powerpoint/2010/main" val="1567781387"/>
              </p:ext>
            </p:extLst>
          </p:nvPr>
        </p:nvGraphicFramePr>
        <p:xfrm>
          <a:off x="3881244" y="6135920"/>
          <a:ext cx="1306887" cy="378087"/>
        </p:xfrm>
        <a:graphic>
          <a:graphicData uri="http://schemas.openxmlformats.org/drawingml/2006/table">
            <a:tbl>
              <a:tblPr bandRow="1">
                <a:tableStyleId>{793D81CF-94F2-401A-BA57-92F5A7B2D0C5}</a:tableStyleId>
              </a:tblPr>
              <a:tblGrid>
                <a:gridCol w="1306887"/>
              </a:tblGrid>
              <a:tr h="378087">
                <a:tc>
                  <a:txBody>
                    <a:bodyPr/>
                    <a:lstStyle/>
                    <a:p>
                      <a:r>
                        <a:rPr lang="en-US" sz="1800"/>
                        <a:t>3</a:t>
                      </a:r>
                    </a:p>
                  </a:txBody>
                  <a:tcPr marB="0"/>
                </a:tc>
              </a:tr>
            </a:tbl>
          </a:graphicData>
        </a:graphic>
      </p:graphicFrame>
      <p:sp>
        <p:nvSpPr>
          <p:cNvPr id="63" name="TextBox 62"/>
          <p:cNvSpPr txBox="1"/>
          <p:nvPr/>
        </p:nvSpPr>
        <p:spPr>
          <a:xfrm>
            <a:off x="3168204" y="4180601"/>
            <a:ext cx="443225" cy="369332"/>
          </a:xfrm>
          <a:prstGeom prst="rect">
            <a:avLst/>
          </a:prstGeom>
          <a:noFill/>
        </p:spPr>
        <p:txBody>
          <a:bodyPr wrap="none" rtlCol="0">
            <a:spAutoFit/>
          </a:bodyPr>
          <a:lstStyle/>
          <a:p>
            <a:r>
              <a:rPr lang="en-US"/>
              <a:t>[3]</a:t>
            </a:r>
          </a:p>
        </p:txBody>
      </p:sp>
      <p:cxnSp>
        <p:nvCxnSpPr>
          <p:cNvPr id="31" name="Straight Arrow Connector 30"/>
          <p:cNvCxnSpPr>
            <a:stCxn id="56" idx="2"/>
            <a:endCxn id="58" idx="0"/>
          </p:cNvCxnSpPr>
          <p:nvPr/>
        </p:nvCxnSpPr>
        <p:spPr>
          <a:xfrm>
            <a:off x="4534686" y="5355830"/>
            <a:ext cx="1" cy="780090"/>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424695" y="5468912"/>
            <a:ext cx="2225913" cy="461665"/>
          </a:xfrm>
          <a:prstGeom prst="rect">
            <a:avLst/>
          </a:prstGeom>
          <a:solidFill>
            <a:srgbClr val="000000"/>
          </a:solidFill>
          <a:ln>
            <a:solidFill>
              <a:srgbClr val="FFFFFF"/>
            </a:solidFill>
          </a:ln>
        </p:spPr>
        <p:txBody>
          <a:bodyPr wrap="square" rtlCol="0">
            <a:spAutoFit/>
          </a:bodyPr>
          <a:lstStyle/>
          <a:p>
            <a:pPr algn="ctr"/>
            <a:r>
              <a:rPr lang="en-US" sz="2400">
                <a:solidFill>
                  <a:srgbClr val="FFFFFF"/>
                </a:solidFill>
                <a:latin typeface="Calibri"/>
                <a:cs typeface="Calibri"/>
              </a:rPr>
              <a:t>Count [3]</a:t>
            </a:r>
            <a:endParaRPr lang="en-US" sz="2400">
              <a:solidFill>
                <a:srgbClr val="FFFFFF"/>
              </a:solidFill>
              <a:latin typeface="Calibri"/>
              <a:cs typeface="Calibri"/>
            </a:endParaRPr>
          </a:p>
        </p:txBody>
      </p:sp>
      <p:sp>
        <p:nvSpPr>
          <p:cNvPr id="38" name="Rectangle 37"/>
          <p:cNvSpPr/>
          <p:nvPr/>
        </p:nvSpPr>
        <p:spPr>
          <a:xfrm>
            <a:off x="747971" y="87190"/>
            <a:ext cx="8194331" cy="461665"/>
          </a:xfrm>
          <a:prstGeom prst="rect">
            <a:avLst/>
          </a:prstGeom>
        </p:spPr>
        <p:txBody>
          <a:bodyPr wrap="square">
            <a:spAutoFit/>
          </a:bodyPr>
          <a:lstStyle/>
          <a:p>
            <a:pPr algn="r"/>
            <a:r>
              <a:rPr lang="en-US" sz="2400">
                <a:latin typeface="Helvetica Light"/>
                <a:cs typeface="Helvetica Light"/>
              </a:rPr>
              <a:t>Programming-by-Example technique</a:t>
            </a:r>
          </a:p>
        </p:txBody>
      </p:sp>
      <p:sp>
        <p:nvSpPr>
          <p:cNvPr id="22" name="Rectangle 21"/>
          <p:cNvSpPr/>
          <p:nvPr/>
        </p:nvSpPr>
        <p:spPr>
          <a:xfrm>
            <a:off x="416574" y="642970"/>
            <a:ext cx="8269074" cy="830997"/>
          </a:xfrm>
          <a:prstGeom prst="rect">
            <a:avLst/>
          </a:prstGeom>
        </p:spPr>
        <p:txBody>
          <a:bodyPr wrap="square">
            <a:spAutoFit/>
          </a:bodyPr>
          <a:lstStyle/>
          <a:p>
            <a:r>
              <a:rPr lang="en-US" sz="2400">
                <a:solidFill>
                  <a:srgbClr val="FFFFFF"/>
                </a:solidFill>
                <a:latin typeface="Helvetica Light"/>
                <a:cs typeface="Helvetica Light"/>
              </a:rPr>
              <a:t>Multi-step programming</a:t>
            </a:r>
          </a:p>
          <a:p>
            <a:r>
              <a:rPr lang="en-US" sz="2400">
                <a:solidFill>
                  <a:srgbClr val="FFFFFF"/>
                </a:solidFill>
                <a:latin typeface="Helvetica Light"/>
                <a:cs typeface="Helvetica Light"/>
              </a:rPr>
              <a:t>  e.g. Counting items of [1] that exist in [2]</a:t>
            </a:r>
            <a:endParaRPr lang="en-US" sz="2400"/>
          </a:p>
        </p:txBody>
      </p:sp>
      <p:sp>
        <p:nvSpPr>
          <p:cNvPr id="23" name="TextBox 22"/>
          <p:cNvSpPr txBox="1"/>
          <p:nvPr/>
        </p:nvSpPr>
        <p:spPr>
          <a:xfrm>
            <a:off x="3127527" y="3710850"/>
            <a:ext cx="2962689" cy="461665"/>
          </a:xfrm>
          <a:prstGeom prst="rect">
            <a:avLst/>
          </a:prstGeom>
          <a:solidFill>
            <a:srgbClr val="000000"/>
          </a:solidFill>
          <a:ln>
            <a:solidFill>
              <a:srgbClr val="FFFFFF"/>
            </a:solidFill>
          </a:ln>
        </p:spPr>
        <p:txBody>
          <a:bodyPr wrap="square" rtlCol="0">
            <a:spAutoFit/>
          </a:bodyPr>
          <a:lstStyle/>
          <a:p>
            <a:pPr algn="ctr"/>
            <a:r>
              <a:rPr lang="en-US" sz="2400">
                <a:solidFill>
                  <a:srgbClr val="FFFFFF"/>
                </a:solidFill>
                <a:latin typeface="Calibri"/>
                <a:cs typeface="Calibri"/>
              </a:rPr>
              <a:t>Filter [1] exist in [2]</a:t>
            </a:r>
          </a:p>
        </p:txBody>
      </p:sp>
    </p:spTree>
    <p:extLst>
      <p:ext uri="{BB962C8B-B14F-4D97-AF65-F5344CB8AC3E}">
        <p14:creationId xmlns:p14="http://schemas.microsoft.com/office/powerpoint/2010/main" val="12137291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6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9486" y="712450"/>
            <a:ext cx="6124467" cy="923330"/>
          </a:xfrm>
          <a:prstGeom prst="rect">
            <a:avLst/>
          </a:prstGeom>
        </p:spPr>
        <p:txBody>
          <a:bodyPr wrap="square">
            <a:spAutoFit/>
          </a:bodyPr>
          <a:lstStyle/>
          <a:p>
            <a:r>
              <a:rPr lang="en-US" sz="5400">
                <a:latin typeface="Helvetica Light"/>
                <a:cs typeface="Helvetica Light"/>
              </a:rPr>
              <a:t>Demo time</a:t>
            </a:r>
          </a:p>
        </p:txBody>
      </p:sp>
    </p:spTree>
    <p:extLst>
      <p:ext uri="{BB962C8B-B14F-4D97-AF65-F5344CB8AC3E}">
        <p14:creationId xmlns:p14="http://schemas.microsoft.com/office/powerpoint/2010/main" val="364267876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9453" y="260826"/>
            <a:ext cx="6875517" cy="707886"/>
          </a:xfrm>
          <a:prstGeom prst="rect">
            <a:avLst/>
          </a:prstGeom>
        </p:spPr>
        <p:txBody>
          <a:bodyPr wrap="square">
            <a:spAutoFit/>
          </a:bodyPr>
          <a:lstStyle/>
          <a:p>
            <a:r>
              <a:rPr lang="en-US" sz="4000">
                <a:latin typeface="Helvetica Light"/>
                <a:cs typeface="Helvetica Light"/>
              </a:rPr>
              <a:t>Conclusion</a:t>
            </a:r>
          </a:p>
        </p:txBody>
      </p:sp>
      <p:sp>
        <p:nvSpPr>
          <p:cNvPr id="5" name="Rectangle 4"/>
          <p:cNvSpPr/>
          <p:nvPr/>
        </p:nvSpPr>
        <p:spPr>
          <a:xfrm>
            <a:off x="454684" y="1112154"/>
            <a:ext cx="8255696" cy="5172698"/>
          </a:xfrm>
          <a:prstGeom prst="rect">
            <a:avLst/>
          </a:prstGeom>
        </p:spPr>
        <p:txBody>
          <a:bodyPr wrap="square">
            <a:spAutoFit/>
          </a:bodyPr>
          <a:lstStyle/>
          <a:p>
            <a:pPr>
              <a:lnSpc>
                <a:spcPct val="120000"/>
              </a:lnSpc>
            </a:pPr>
            <a:r>
              <a:rPr lang="en-US" sz="2400">
                <a:latin typeface="Helvetica Light"/>
                <a:cs typeface="Helvetica Light"/>
              </a:rPr>
              <a:t>A new opportunity for end-users to personalise the web by creating their own extensions.</a:t>
            </a:r>
          </a:p>
          <a:p>
            <a:pPr>
              <a:lnSpc>
                <a:spcPct val="120000"/>
              </a:lnSpc>
            </a:pPr>
            <a:endParaRPr lang="en-US" sz="1400">
              <a:latin typeface="Helvetica Light"/>
              <a:cs typeface="Helvetica Light"/>
            </a:endParaRPr>
          </a:p>
          <a:p>
            <a:pPr>
              <a:lnSpc>
                <a:spcPct val="120000"/>
              </a:lnSpc>
            </a:pPr>
            <a:r>
              <a:rPr lang="en-US" sz="2400" i="1">
                <a:latin typeface="Helvetica Light"/>
                <a:cs typeface="Helvetica Light"/>
              </a:rPr>
              <a:t>Programming-by-Example</a:t>
            </a:r>
            <a:r>
              <a:rPr lang="en-US" sz="2400">
                <a:latin typeface="Helvetica Light"/>
                <a:cs typeface="Helvetica Light"/>
              </a:rPr>
              <a:t> techniques </a:t>
            </a:r>
          </a:p>
          <a:p>
            <a:pPr>
              <a:lnSpc>
                <a:spcPct val="120000"/>
              </a:lnSpc>
            </a:pPr>
            <a:r>
              <a:rPr lang="en-US" sz="2400">
                <a:solidFill>
                  <a:srgbClr val="9BBB59"/>
                </a:solidFill>
                <a:latin typeface="Helvetica Light"/>
                <a:cs typeface="Helvetica Light"/>
              </a:rPr>
              <a:t>		</a:t>
            </a:r>
            <a:r>
              <a:rPr lang="en-US" sz="2400">
                <a:latin typeface="Helvetica Light"/>
                <a:cs typeface="Helvetica Light"/>
              </a:rPr>
              <a:t>with</a:t>
            </a:r>
            <a:r>
              <a:rPr lang="en-US" sz="2400">
                <a:solidFill>
                  <a:srgbClr val="9BBB59"/>
                </a:solidFill>
                <a:latin typeface="Helvetica Light"/>
                <a:cs typeface="Helvetica Light"/>
              </a:rPr>
              <a:t> Pick</a:t>
            </a:r>
            <a:r>
              <a:rPr lang="en-US" sz="2400">
                <a:latin typeface="Helvetica Light"/>
                <a:cs typeface="Helvetica Light"/>
              </a:rPr>
              <a:t>, </a:t>
            </a:r>
            <a:r>
              <a:rPr lang="en-US" sz="2400">
                <a:solidFill>
                  <a:schemeClr val="accent4"/>
                </a:solidFill>
                <a:latin typeface="Helvetica Light"/>
                <a:cs typeface="Helvetica Light"/>
              </a:rPr>
              <a:t>Change</a:t>
            </a:r>
            <a:r>
              <a:rPr lang="en-US" sz="2400">
                <a:latin typeface="Helvetica Light"/>
                <a:cs typeface="Helvetica Light"/>
              </a:rPr>
              <a:t>, </a:t>
            </a:r>
            <a:r>
              <a:rPr lang="en-US" sz="2400">
                <a:solidFill>
                  <a:schemeClr val="accent5"/>
                </a:solidFill>
                <a:latin typeface="Helvetica Light"/>
                <a:cs typeface="Helvetica Light"/>
              </a:rPr>
              <a:t>Add</a:t>
            </a:r>
            <a:r>
              <a:rPr lang="en-US" sz="2400">
                <a:latin typeface="Helvetica Light"/>
                <a:cs typeface="Helvetica Light"/>
              </a:rPr>
              <a:t> model</a:t>
            </a:r>
            <a:endParaRPr lang="en-US" sz="1400">
              <a:latin typeface="Helvetica Light"/>
              <a:cs typeface="Helvetica Light"/>
            </a:endParaRPr>
          </a:p>
          <a:p>
            <a:pPr>
              <a:lnSpc>
                <a:spcPct val="120000"/>
              </a:lnSpc>
            </a:pPr>
            <a:endParaRPr lang="en-US" sz="1400">
              <a:latin typeface="Helvetica Light"/>
              <a:cs typeface="Helvetica Light"/>
            </a:endParaRPr>
          </a:p>
          <a:p>
            <a:pPr>
              <a:lnSpc>
                <a:spcPct val="120000"/>
              </a:lnSpc>
            </a:pPr>
            <a:r>
              <a:rPr lang="en-US" sz="2400">
                <a:latin typeface="Helvetica Light"/>
                <a:cs typeface="Helvetica Light"/>
              </a:rPr>
              <a:t>Future work includes</a:t>
            </a:r>
          </a:p>
          <a:p>
            <a:pPr marL="808038" lvl="1" indent="-350838">
              <a:lnSpc>
                <a:spcPct val="120000"/>
              </a:lnSpc>
              <a:buFont typeface="Arial"/>
              <a:buChar char="•"/>
            </a:pPr>
            <a:r>
              <a:rPr lang="en-US" sz="2400">
                <a:latin typeface="Helvetica Light"/>
                <a:cs typeface="Helvetica Light"/>
              </a:rPr>
              <a:t>Usability Tune up </a:t>
            </a:r>
          </a:p>
          <a:p>
            <a:pPr marL="808038" lvl="1" indent="-350838">
              <a:lnSpc>
                <a:spcPct val="120000"/>
              </a:lnSpc>
              <a:buFont typeface="Arial"/>
              <a:buChar char="•"/>
            </a:pPr>
            <a:r>
              <a:rPr lang="en-US" sz="2400">
                <a:latin typeface="Helvetica Light"/>
                <a:cs typeface="Helvetica Light"/>
              </a:rPr>
              <a:t>Evaluation of the system’s learnability</a:t>
            </a:r>
          </a:p>
          <a:p>
            <a:pPr>
              <a:lnSpc>
                <a:spcPct val="120000"/>
              </a:lnSpc>
            </a:pPr>
            <a:endParaRPr lang="en-US" sz="2400">
              <a:latin typeface="Helvetica Light"/>
              <a:cs typeface="Helvetica Light"/>
            </a:endParaRPr>
          </a:p>
          <a:p>
            <a:pPr>
              <a:lnSpc>
                <a:spcPct val="120000"/>
              </a:lnSpc>
            </a:pPr>
            <a:r>
              <a:rPr lang="en-US" sz="2400">
                <a:solidFill>
                  <a:srgbClr val="FF0000"/>
                </a:solidFill>
                <a:latin typeface="Helvetica Light"/>
                <a:cs typeface="Helvetica Light"/>
              </a:rPr>
              <a:t>Please email us if you have an idea for extensions</a:t>
            </a:r>
          </a:p>
          <a:p>
            <a:pPr>
              <a:lnSpc>
                <a:spcPct val="120000"/>
              </a:lnSpc>
            </a:pPr>
            <a:r>
              <a:rPr lang="en-US" sz="3200">
                <a:latin typeface="Helvetica Light"/>
                <a:cs typeface="Helvetica Light"/>
              </a:rPr>
              <a:t>Tak Yeon Lee &lt;tylee@umd.edu&gt;</a:t>
            </a:r>
          </a:p>
        </p:txBody>
      </p:sp>
    </p:spTree>
    <p:extLst>
      <p:ext uri="{BB962C8B-B14F-4D97-AF65-F5344CB8AC3E}">
        <p14:creationId xmlns:p14="http://schemas.microsoft.com/office/powerpoint/2010/main" val="11189953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saturation sat="65000"/>
                    </a14:imgEffect>
                    <a14:imgEffect>
                      <a14:brightnessContrast bright="-17000" contrast="-37000"/>
                    </a14:imgEffect>
                  </a14:imgLayer>
                </a14:imgProps>
              </a:ext>
            </a:extLst>
          </a:blip>
          <a:stretch>
            <a:fillRect/>
          </a:stretch>
        </p:blipFill>
        <p:spPr>
          <a:xfrm>
            <a:off x="415637" y="1452412"/>
            <a:ext cx="8312727" cy="5148179"/>
          </a:xfrm>
          <a:prstGeom prst="rect">
            <a:avLst/>
          </a:prstGeom>
        </p:spPr>
      </p:pic>
      <p:sp>
        <p:nvSpPr>
          <p:cNvPr id="4" name="Rectangle 3"/>
          <p:cNvSpPr/>
          <p:nvPr/>
        </p:nvSpPr>
        <p:spPr>
          <a:xfrm>
            <a:off x="521433" y="304266"/>
            <a:ext cx="6643532" cy="769441"/>
          </a:xfrm>
          <a:prstGeom prst="rect">
            <a:avLst/>
          </a:prstGeom>
        </p:spPr>
        <p:txBody>
          <a:bodyPr wrap="square">
            <a:spAutoFit/>
          </a:bodyPr>
          <a:lstStyle/>
          <a:p>
            <a:r>
              <a:rPr lang="en-US" sz="4400">
                <a:latin typeface="Helvetica Light"/>
                <a:cs typeface="Helvetica Light"/>
              </a:rPr>
              <a:t>Snapshot</a:t>
            </a:r>
          </a:p>
        </p:txBody>
      </p:sp>
      <p:pic>
        <p:nvPicPr>
          <p:cNvPr id="9" name="Picture 8"/>
          <p:cNvPicPr>
            <a:picLocks noChangeAspect="1"/>
          </p:cNvPicPr>
          <p:nvPr/>
        </p:nvPicPr>
        <p:blipFill rotWithShape="1">
          <a:blip r:embed="rId5"/>
          <a:srcRect r="12135"/>
          <a:stretch/>
        </p:blipFill>
        <p:spPr>
          <a:xfrm>
            <a:off x="415637" y="3611297"/>
            <a:ext cx="8312727" cy="3092098"/>
          </a:xfrm>
          <a:prstGeom prst="rect">
            <a:avLst/>
          </a:prstGeom>
          <a:ln w="57150" cmpd="sng">
            <a:solidFill>
              <a:srgbClr val="FF6600"/>
            </a:solidFill>
          </a:ln>
        </p:spPr>
      </p:pic>
      <p:sp>
        <p:nvSpPr>
          <p:cNvPr id="10" name="TextBox 9"/>
          <p:cNvSpPr txBox="1"/>
          <p:nvPr/>
        </p:nvSpPr>
        <p:spPr>
          <a:xfrm>
            <a:off x="2197903" y="1747901"/>
            <a:ext cx="4879048" cy="1107996"/>
          </a:xfrm>
          <a:prstGeom prst="rect">
            <a:avLst/>
          </a:prstGeom>
          <a:noFill/>
        </p:spPr>
        <p:txBody>
          <a:bodyPr wrap="none" rtlCol="0">
            <a:spAutoFit/>
          </a:bodyPr>
          <a:lstStyle/>
          <a:p>
            <a:r>
              <a:rPr lang="en-US" sz="6600"/>
              <a:t>ANY WEBSITE</a:t>
            </a:r>
          </a:p>
        </p:txBody>
      </p:sp>
    </p:spTree>
    <p:extLst>
      <p:ext uri="{BB962C8B-B14F-4D97-AF65-F5344CB8AC3E}">
        <p14:creationId xmlns:p14="http://schemas.microsoft.com/office/powerpoint/2010/main" val="26163155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077403" y="1895713"/>
            <a:ext cx="6937525" cy="4608356"/>
          </a:xfrm>
          <a:prstGeom prst="rect">
            <a:avLst/>
          </a:prstGeom>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9990" y="3951927"/>
            <a:ext cx="5399589" cy="570121"/>
          </a:xfrm>
          <a:prstGeom prst="rect">
            <a:avLst/>
          </a:prstGeom>
          <a:ln w="28575" cmpd="sng">
            <a:solidFill>
              <a:srgbClr val="FF6600"/>
            </a:solidFill>
          </a:ln>
        </p:spPr>
      </p:pic>
      <p:sp>
        <p:nvSpPr>
          <p:cNvPr id="4" name="Rectangle 3"/>
          <p:cNvSpPr/>
          <p:nvPr/>
        </p:nvSpPr>
        <p:spPr>
          <a:xfrm>
            <a:off x="289448" y="186514"/>
            <a:ext cx="6875517" cy="584776"/>
          </a:xfrm>
          <a:prstGeom prst="rect">
            <a:avLst/>
          </a:prstGeom>
        </p:spPr>
        <p:txBody>
          <a:bodyPr wrap="square">
            <a:spAutoFit/>
          </a:bodyPr>
          <a:lstStyle/>
          <a:p>
            <a:r>
              <a:rPr lang="en-US" sz="3200">
                <a:latin typeface="Helvetica Light"/>
                <a:cs typeface="Helvetica Light"/>
              </a:rPr>
              <a:t>Inefficiencies on the Web</a:t>
            </a:r>
          </a:p>
        </p:txBody>
      </p:sp>
      <p:sp>
        <p:nvSpPr>
          <p:cNvPr id="5" name="Rectangle 4"/>
          <p:cNvSpPr/>
          <p:nvPr/>
        </p:nvSpPr>
        <p:spPr>
          <a:xfrm>
            <a:off x="917610" y="1063399"/>
            <a:ext cx="5885871" cy="584776"/>
          </a:xfrm>
          <a:prstGeom prst="rect">
            <a:avLst/>
          </a:prstGeom>
        </p:spPr>
        <p:txBody>
          <a:bodyPr wrap="none">
            <a:spAutoFit/>
          </a:bodyPr>
          <a:lstStyle/>
          <a:p>
            <a:pPr>
              <a:spcAft>
                <a:spcPts val="1800"/>
              </a:spcAft>
            </a:pPr>
            <a:r>
              <a:rPr lang="en-US" sz="3200">
                <a:latin typeface="Helvetica Light"/>
                <a:cs typeface="Helvetica Light"/>
              </a:rPr>
              <a:t>1.  Missing relevant information</a:t>
            </a:r>
          </a:p>
        </p:txBody>
      </p:sp>
      <p:grpSp>
        <p:nvGrpSpPr>
          <p:cNvPr id="13" name="Group 12"/>
          <p:cNvGrpSpPr/>
          <p:nvPr/>
        </p:nvGrpSpPr>
        <p:grpSpPr>
          <a:xfrm>
            <a:off x="555246" y="3841736"/>
            <a:ext cx="6673640" cy="810978"/>
            <a:chOff x="739990" y="3871917"/>
            <a:chExt cx="6284804" cy="763727"/>
          </a:xfrm>
        </p:grpSpPr>
        <p:sp>
          <p:nvSpPr>
            <p:cNvPr id="14" name="Rectangle 13"/>
            <p:cNvSpPr/>
            <p:nvPr/>
          </p:nvSpPr>
          <p:spPr>
            <a:xfrm>
              <a:off x="739990" y="3871917"/>
              <a:ext cx="6284804" cy="763727"/>
            </a:xfrm>
            <a:prstGeom prst="rect">
              <a:avLst/>
            </a:prstGeom>
            <a:solidFill>
              <a:srgbClr val="FFFFFF"/>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Light"/>
                <a:cs typeface="Helvetica Light"/>
              </a:endParaRPr>
            </a:p>
          </p:txBody>
        </p:sp>
        <p:pic>
          <p:nvPicPr>
            <p:cNvPr id="15" name="Picture 1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1519" y="3925200"/>
              <a:ext cx="4445084" cy="639399"/>
            </a:xfrm>
            <a:prstGeom prst="rect">
              <a:avLst/>
            </a:prstGeom>
          </p:spPr>
        </p:pic>
        <p:pic>
          <p:nvPicPr>
            <p:cNvPr id="16" name="Picture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833370" y="4018253"/>
              <a:ext cx="1991796" cy="241300"/>
            </a:xfrm>
            <a:prstGeom prst="rect">
              <a:avLst/>
            </a:prstGeom>
            <a:ln>
              <a:noFill/>
            </a:ln>
          </p:spPr>
        </p:pic>
      </p:grpSp>
      <p:sp>
        <p:nvSpPr>
          <p:cNvPr id="7" name="Rounded Rectangular Callout 6"/>
          <p:cNvSpPr/>
          <p:nvPr/>
        </p:nvSpPr>
        <p:spPr>
          <a:xfrm>
            <a:off x="3979319" y="2482947"/>
            <a:ext cx="3694754" cy="783895"/>
          </a:xfrm>
          <a:prstGeom prst="wedgeRoundRectCallout">
            <a:avLst>
              <a:gd name="adj1" fmla="val -47177"/>
              <a:gd name="adj2" fmla="val 113841"/>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a:latin typeface="Helvetica Light"/>
                <a:cs typeface="Helvetica Light"/>
              </a:rPr>
              <a:t>“I want to see the pictures.”</a:t>
            </a:r>
          </a:p>
          <a:p>
            <a:pPr algn="r"/>
            <a:r>
              <a:rPr lang="en-US" sz="1400">
                <a:latin typeface="Helvetica Light"/>
                <a:cs typeface="Helvetica Light"/>
                <a:sym typeface="Wingdings"/>
              </a:rPr>
              <a:t> Detail page</a:t>
            </a:r>
            <a:endParaRPr lang="en-US" sz="1200">
              <a:latin typeface="Helvetica Light"/>
              <a:cs typeface="Helvetica Light"/>
            </a:endParaRPr>
          </a:p>
        </p:txBody>
      </p:sp>
      <p:sp>
        <p:nvSpPr>
          <p:cNvPr id="8" name="Rounded Rectangular Callout 7"/>
          <p:cNvSpPr/>
          <p:nvPr/>
        </p:nvSpPr>
        <p:spPr>
          <a:xfrm>
            <a:off x="739990" y="2627396"/>
            <a:ext cx="2660330" cy="813467"/>
          </a:xfrm>
          <a:prstGeom prst="wedgeRoundRectCallout">
            <a:avLst>
              <a:gd name="adj1" fmla="val 44501"/>
              <a:gd name="adj2" fmla="val 94346"/>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000">
                <a:latin typeface="Helvetica Light"/>
                <a:cs typeface="Helvetica Light"/>
              </a:rPr>
              <a:t>“Is it a good value?”</a:t>
            </a:r>
          </a:p>
          <a:p>
            <a:pPr algn="r"/>
            <a:r>
              <a:rPr lang="en-US" sz="1400">
                <a:latin typeface="Helvetica Light"/>
                <a:cs typeface="Helvetica Light"/>
                <a:sym typeface="Wingdings"/>
              </a:rPr>
              <a:t></a:t>
            </a:r>
            <a:r>
              <a:rPr lang="en-US" sz="1400">
                <a:latin typeface="Helvetica Light"/>
                <a:cs typeface="Helvetica Light"/>
              </a:rPr>
              <a:t> Kelly’s Blue book</a:t>
            </a:r>
            <a:endParaRPr lang="en-US" sz="1200">
              <a:latin typeface="Helvetica Light"/>
              <a:cs typeface="Helvetica Light"/>
            </a:endParaRPr>
          </a:p>
        </p:txBody>
      </p:sp>
      <p:sp>
        <p:nvSpPr>
          <p:cNvPr id="9" name="Rounded Rectangular Callout 8"/>
          <p:cNvSpPr/>
          <p:nvPr/>
        </p:nvSpPr>
        <p:spPr>
          <a:xfrm>
            <a:off x="4710505" y="5353296"/>
            <a:ext cx="3115787" cy="677735"/>
          </a:xfrm>
          <a:prstGeom prst="wedgeRoundRectCallout">
            <a:avLst>
              <a:gd name="adj1" fmla="val -54851"/>
              <a:gd name="adj2" fmla="val -137460"/>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a:latin typeface="Helvetica Light"/>
                <a:cs typeface="Helvetica Light"/>
              </a:rPr>
              <a:t>“How far is this place?”</a:t>
            </a:r>
          </a:p>
          <a:p>
            <a:pPr algn="r"/>
            <a:r>
              <a:rPr lang="en-US" sz="1400">
                <a:latin typeface="Helvetica Light"/>
                <a:cs typeface="Helvetica Light"/>
                <a:sym typeface="Wingdings"/>
              </a:rPr>
              <a:t></a:t>
            </a:r>
            <a:r>
              <a:rPr lang="en-US" sz="1400">
                <a:latin typeface="Helvetica Light"/>
                <a:cs typeface="Helvetica Light"/>
              </a:rPr>
              <a:t> Google Map</a:t>
            </a:r>
            <a:endParaRPr lang="en-US" sz="1200">
              <a:latin typeface="Helvetica Light"/>
              <a:cs typeface="Helvetica Light"/>
            </a:endParaRPr>
          </a:p>
        </p:txBody>
      </p:sp>
      <p:sp>
        <p:nvSpPr>
          <p:cNvPr id="10" name="Rounded Rectangular Callout 9"/>
          <p:cNvSpPr/>
          <p:nvPr/>
        </p:nvSpPr>
        <p:spPr>
          <a:xfrm>
            <a:off x="555246" y="5294271"/>
            <a:ext cx="3115787" cy="832709"/>
          </a:xfrm>
          <a:prstGeom prst="wedgeRoundRectCallout">
            <a:avLst>
              <a:gd name="adj1" fmla="val 39157"/>
              <a:gd name="adj2" fmla="val -116196"/>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a:latin typeface="Helvetica Light"/>
                <a:cs typeface="Helvetica Light"/>
              </a:rPr>
              <a:t>“Is the model reliable?”</a:t>
            </a:r>
          </a:p>
          <a:p>
            <a:pPr algn="r"/>
            <a:r>
              <a:rPr lang="en-US" sz="1200">
                <a:latin typeface="Helvetica Light"/>
                <a:cs typeface="Helvetica Light"/>
                <a:sym typeface="Wingdings"/>
              </a:rPr>
              <a:t> Auto forums</a:t>
            </a:r>
            <a:endParaRPr lang="en-US" sz="1200">
              <a:latin typeface="Helvetica Light"/>
              <a:cs typeface="Helvetica Light"/>
            </a:endParaRPr>
          </a:p>
        </p:txBody>
      </p:sp>
    </p:spTree>
    <p:extLst>
      <p:ext uri="{BB962C8B-B14F-4D97-AF65-F5344CB8AC3E}">
        <p14:creationId xmlns:p14="http://schemas.microsoft.com/office/powerpoint/2010/main" val="23436530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Effect transition="in" filter="fade">
                                      <p:cBhvr>
                                        <p:cTn id="18" dur="1000"/>
                                        <p:tgtEl>
                                          <p:spTgt spid="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ppt_w</p:attrName>
                                        </p:attrNameLst>
                                      </p:cBhvr>
                                      <p:tavLst>
                                        <p:tav tm="0">
                                          <p:val>
                                            <p:fltVal val="0"/>
                                          </p:val>
                                        </p:tav>
                                        <p:tav tm="100000">
                                          <p:val>
                                            <p:strVal val="#ppt_w"/>
                                          </p:val>
                                        </p:tav>
                                      </p:tavLst>
                                    </p:anim>
                                    <p:anim calcmode="lin" valueType="num">
                                      <p:cBhvr>
                                        <p:cTn id="23" dur="1000" fill="hold"/>
                                        <p:tgtEl>
                                          <p:spTgt spid="9"/>
                                        </p:tgtEl>
                                        <p:attrNameLst>
                                          <p:attrName>ppt_h</p:attrName>
                                        </p:attrNameLst>
                                      </p:cBhvr>
                                      <p:tavLst>
                                        <p:tav tm="0">
                                          <p:val>
                                            <p:fltVal val="0"/>
                                          </p:val>
                                        </p:tav>
                                        <p:tav tm="100000">
                                          <p:val>
                                            <p:strVal val="#ppt_h"/>
                                          </p:val>
                                        </p:tav>
                                      </p:tavLst>
                                    </p:anim>
                                    <p:animEffect transition="in" filter="fade">
                                      <p:cBhvr>
                                        <p:cTn id="24" dur="1000"/>
                                        <p:tgtEl>
                                          <p:spTgt spid="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Effect transition="in" filter="fade">
                                      <p:cBhvr>
                                        <p:cTn id="30" dur="1000"/>
                                        <p:tgtEl>
                                          <p:spTgt spid="10"/>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Effect transition="in" filter="fade">
                                      <p:cBhvr>
                                        <p:cTn id="36" dur="10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20280" y="313365"/>
            <a:ext cx="6669268" cy="584776"/>
          </a:xfrm>
          <a:prstGeom prst="rect">
            <a:avLst/>
          </a:prstGeom>
        </p:spPr>
        <p:txBody>
          <a:bodyPr wrap="none">
            <a:spAutoFit/>
          </a:bodyPr>
          <a:lstStyle/>
          <a:p>
            <a:pPr>
              <a:spcAft>
                <a:spcPts val="1800"/>
              </a:spcAft>
            </a:pPr>
            <a:r>
              <a:rPr lang="en-US" sz="3200">
                <a:latin typeface="Helvetica Light"/>
                <a:cs typeface="Helvetica Light"/>
              </a:rPr>
              <a:t>2.  Removing unwanted information</a:t>
            </a:r>
          </a:p>
        </p:txBody>
      </p:sp>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0" y="1246215"/>
            <a:ext cx="9144000" cy="5611785"/>
          </a:xfrm>
          <a:prstGeom prst="rect">
            <a:avLst/>
          </a:prstGeom>
        </p:spPr>
      </p:pic>
      <p:sp>
        <p:nvSpPr>
          <p:cNvPr id="6" name="Rectangle 5"/>
          <p:cNvSpPr/>
          <p:nvPr/>
        </p:nvSpPr>
        <p:spPr>
          <a:xfrm>
            <a:off x="1096847" y="2607531"/>
            <a:ext cx="6561839" cy="885214"/>
          </a:xfrm>
          <a:prstGeom prst="rect">
            <a:avLst/>
          </a:prstGeom>
          <a:solidFill>
            <a:srgbClr val="FF0000">
              <a:alpha val="42000"/>
            </a:srgbClr>
          </a:solid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a:latin typeface="Helvetica Light"/>
                <a:cs typeface="Helvetica Light"/>
              </a:rPr>
              <a:t>AD</a:t>
            </a:r>
          </a:p>
        </p:txBody>
      </p:sp>
      <p:sp>
        <p:nvSpPr>
          <p:cNvPr id="19" name="Rectangle 18"/>
          <p:cNvSpPr/>
          <p:nvPr/>
        </p:nvSpPr>
        <p:spPr>
          <a:xfrm>
            <a:off x="5830608" y="5571072"/>
            <a:ext cx="2761361" cy="1286928"/>
          </a:xfrm>
          <a:prstGeom prst="rect">
            <a:avLst/>
          </a:prstGeom>
          <a:solidFill>
            <a:srgbClr val="FF0000">
              <a:alpha val="42000"/>
            </a:srgbClr>
          </a:solid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a:latin typeface="Helvetica Light"/>
                <a:cs typeface="Helvetica Light"/>
              </a:rPr>
              <a:t>AD</a:t>
            </a:r>
          </a:p>
        </p:txBody>
      </p:sp>
    </p:spTree>
    <p:extLst>
      <p:ext uri="{BB962C8B-B14F-4D97-AF65-F5344CB8AC3E}">
        <p14:creationId xmlns:p14="http://schemas.microsoft.com/office/powerpoint/2010/main" val="2545333922"/>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246215"/>
            <a:ext cx="9144000" cy="5611785"/>
          </a:xfrm>
          <a:prstGeom prst="rect">
            <a:avLst/>
          </a:prstGeom>
        </p:spPr>
      </p:pic>
      <p:sp>
        <p:nvSpPr>
          <p:cNvPr id="5" name="Rectangle 4"/>
          <p:cNvSpPr/>
          <p:nvPr/>
        </p:nvSpPr>
        <p:spPr>
          <a:xfrm>
            <a:off x="420280" y="313365"/>
            <a:ext cx="6669268" cy="584776"/>
          </a:xfrm>
          <a:prstGeom prst="rect">
            <a:avLst/>
          </a:prstGeom>
        </p:spPr>
        <p:txBody>
          <a:bodyPr wrap="none">
            <a:spAutoFit/>
          </a:bodyPr>
          <a:lstStyle/>
          <a:p>
            <a:pPr>
              <a:spcAft>
                <a:spcPts val="1800"/>
              </a:spcAft>
            </a:pPr>
            <a:r>
              <a:rPr lang="en-US" sz="3200">
                <a:latin typeface="Helvetica Light"/>
                <a:cs typeface="Helvetica Light"/>
              </a:rPr>
              <a:t>2.  Removing unwanted information</a:t>
            </a:r>
          </a:p>
        </p:txBody>
      </p:sp>
    </p:spTree>
    <p:extLst>
      <p:ext uri="{BB962C8B-B14F-4D97-AF65-F5344CB8AC3E}">
        <p14:creationId xmlns:p14="http://schemas.microsoft.com/office/powerpoint/2010/main" val="418765111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46922" y="271387"/>
            <a:ext cx="4723312" cy="584776"/>
          </a:xfrm>
          <a:prstGeom prst="rect">
            <a:avLst/>
          </a:prstGeom>
        </p:spPr>
        <p:txBody>
          <a:bodyPr wrap="none">
            <a:spAutoFit/>
          </a:bodyPr>
          <a:lstStyle/>
          <a:p>
            <a:pPr>
              <a:spcAft>
                <a:spcPts val="1800"/>
              </a:spcAft>
            </a:pPr>
            <a:r>
              <a:rPr lang="en-US" sz="3200">
                <a:latin typeface="Helvetica Light"/>
                <a:cs typeface="Helvetica Light"/>
              </a:rPr>
              <a:t>3.  Repetitive Operations</a:t>
            </a:r>
          </a:p>
        </p:txBody>
      </p:sp>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saturation sat="61000"/>
                    </a14:imgEffect>
                    <a14:imgEffect>
                      <a14:brightnessContrast bright="-4000" contrast="-43000"/>
                    </a14:imgEffect>
                  </a14:imgLayer>
                </a14:imgProps>
              </a:ext>
            </a:extLst>
          </a:blip>
          <a:stretch>
            <a:fillRect/>
          </a:stretch>
        </p:blipFill>
        <p:spPr>
          <a:xfrm>
            <a:off x="0" y="1256366"/>
            <a:ext cx="9144000" cy="5601634"/>
          </a:xfrm>
          <a:prstGeom prst="rect">
            <a:avLst/>
          </a:prstGeom>
        </p:spPr>
      </p:pic>
      <p:grpSp>
        <p:nvGrpSpPr>
          <p:cNvPr id="12" name="Group 11"/>
          <p:cNvGrpSpPr/>
          <p:nvPr/>
        </p:nvGrpSpPr>
        <p:grpSpPr>
          <a:xfrm>
            <a:off x="2681864" y="2751298"/>
            <a:ext cx="5790763" cy="4024240"/>
            <a:chOff x="5053517" y="2757616"/>
            <a:chExt cx="3661029" cy="4024240"/>
          </a:xfrm>
        </p:grpSpPr>
        <p:sp>
          <p:nvSpPr>
            <p:cNvPr id="13" name="TextBox 12"/>
            <p:cNvSpPr txBox="1"/>
            <p:nvPr/>
          </p:nvSpPr>
          <p:spPr>
            <a:xfrm>
              <a:off x="5995261" y="2757616"/>
              <a:ext cx="2719285" cy="369332"/>
            </a:xfrm>
            <a:prstGeom prst="rect">
              <a:avLst/>
            </a:prstGeom>
            <a:solidFill>
              <a:schemeClr val="tx1"/>
            </a:solidFill>
            <a:ln>
              <a:solidFill>
                <a:srgbClr val="FF0000"/>
              </a:solidFill>
            </a:ln>
          </p:spPr>
          <p:txBody>
            <a:bodyPr wrap="square" rtlCol="0">
              <a:spAutoFit/>
            </a:bodyPr>
            <a:lstStyle/>
            <a:p>
              <a:pPr algn="r"/>
              <a:r>
                <a:rPr lang="en-US" b="1">
                  <a:solidFill>
                    <a:srgbClr val="FF0000"/>
                  </a:solidFill>
                  <a:latin typeface="Calibri"/>
                  <a:cs typeface="Calibri"/>
                </a:rPr>
                <a:t>Howe-TheRiseOfCrowdsourcing-2006.pdf</a:t>
              </a:r>
            </a:p>
          </p:txBody>
        </p:sp>
        <p:sp>
          <p:nvSpPr>
            <p:cNvPr id="14" name="TextBox 13"/>
            <p:cNvSpPr txBox="1"/>
            <p:nvPr/>
          </p:nvSpPr>
          <p:spPr>
            <a:xfrm>
              <a:off x="5894360" y="4020987"/>
              <a:ext cx="2820186" cy="369332"/>
            </a:xfrm>
            <a:prstGeom prst="rect">
              <a:avLst/>
            </a:prstGeom>
            <a:solidFill>
              <a:srgbClr val="FFFFFF"/>
            </a:solidFill>
            <a:ln>
              <a:solidFill>
                <a:srgbClr val="FF0000"/>
              </a:solidFill>
            </a:ln>
          </p:spPr>
          <p:txBody>
            <a:bodyPr wrap="square" rtlCol="0">
              <a:spAutoFit/>
            </a:bodyPr>
            <a:lstStyle/>
            <a:p>
              <a:pPr algn="r"/>
              <a:r>
                <a:rPr lang="en-US" b="1">
                  <a:solidFill>
                    <a:srgbClr val="FF0000"/>
                  </a:solidFill>
                  <a:latin typeface="Calibri"/>
                  <a:cs typeface="Calibri"/>
                </a:rPr>
                <a:t>Kittur-CrowdsourcingUserStudies-2008.pdf</a:t>
              </a:r>
            </a:p>
          </p:txBody>
        </p:sp>
        <p:sp>
          <p:nvSpPr>
            <p:cNvPr id="16" name="TextBox 15"/>
            <p:cNvSpPr txBox="1"/>
            <p:nvPr/>
          </p:nvSpPr>
          <p:spPr>
            <a:xfrm>
              <a:off x="5573378" y="5253497"/>
              <a:ext cx="3141168" cy="369332"/>
            </a:xfrm>
            <a:prstGeom prst="rect">
              <a:avLst/>
            </a:prstGeom>
            <a:solidFill>
              <a:srgbClr val="FFFFFF"/>
            </a:solidFill>
            <a:ln>
              <a:solidFill>
                <a:srgbClr val="FF0000"/>
              </a:solidFill>
            </a:ln>
          </p:spPr>
          <p:txBody>
            <a:bodyPr wrap="square" rtlCol="0">
              <a:spAutoFit/>
            </a:bodyPr>
            <a:lstStyle/>
            <a:p>
              <a:pPr algn="r"/>
              <a:r>
                <a:rPr lang="en-US" b="1">
                  <a:solidFill>
                    <a:srgbClr val="FF0000"/>
                  </a:solidFill>
                  <a:latin typeface="Calibri"/>
                  <a:cs typeface="Calibri"/>
                </a:rPr>
                <a:t>Brabham-CrowdsourcingAsAModelFor-2008.pdf</a:t>
              </a:r>
            </a:p>
          </p:txBody>
        </p:sp>
        <p:sp>
          <p:nvSpPr>
            <p:cNvPr id="17" name="TextBox 16"/>
            <p:cNvSpPr txBox="1"/>
            <p:nvPr/>
          </p:nvSpPr>
          <p:spPr>
            <a:xfrm>
              <a:off x="5053517" y="6412524"/>
              <a:ext cx="3661029" cy="369332"/>
            </a:xfrm>
            <a:prstGeom prst="rect">
              <a:avLst/>
            </a:prstGeom>
            <a:solidFill>
              <a:srgbClr val="FFFFFF"/>
            </a:solidFill>
            <a:ln>
              <a:solidFill>
                <a:srgbClr val="FF0000"/>
              </a:solidFill>
            </a:ln>
          </p:spPr>
          <p:txBody>
            <a:bodyPr wrap="square" rtlCol="0">
              <a:spAutoFit/>
            </a:bodyPr>
            <a:lstStyle/>
            <a:p>
              <a:pPr algn="r"/>
              <a:r>
                <a:rPr lang="en-US" b="1">
                  <a:solidFill>
                    <a:srgbClr val="FF0000"/>
                  </a:solidFill>
                  <a:latin typeface="Calibri"/>
                  <a:cs typeface="Calibri"/>
                </a:rPr>
                <a:t>Alonso-CrowdsourcingForRelevanceEvaluation-2008.pdf</a:t>
              </a:r>
            </a:p>
          </p:txBody>
        </p:sp>
      </p:grpSp>
      <p:grpSp>
        <p:nvGrpSpPr>
          <p:cNvPr id="5" name="Group 4"/>
          <p:cNvGrpSpPr/>
          <p:nvPr/>
        </p:nvGrpSpPr>
        <p:grpSpPr>
          <a:xfrm>
            <a:off x="4945376" y="2452711"/>
            <a:ext cx="2210861" cy="3987956"/>
            <a:chOff x="7055010" y="2701367"/>
            <a:chExt cx="2210861" cy="3987956"/>
          </a:xfrm>
        </p:grpSpPr>
        <p:sp>
          <p:nvSpPr>
            <p:cNvPr id="7" name="TextBox 6"/>
            <p:cNvSpPr txBox="1"/>
            <p:nvPr/>
          </p:nvSpPr>
          <p:spPr>
            <a:xfrm>
              <a:off x="7208898" y="3931094"/>
              <a:ext cx="2031325" cy="369332"/>
            </a:xfrm>
            <a:prstGeom prst="rect">
              <a:avLst/>
            </a:prstGeom>
            <a:noFill/>
          </p:spPr>
          <p:txBody>
            <a:bodyPr wrap="none" rtlCol="0">
              <a:spAutoFit/>
            </a:bodyPr>
            <a:lstStyle/>
            <a:p>
              <a:r>
                <a:rPr lang="en-US" b="1">
                  <a:solidFill>
                    <a:schemeClr val="bg1"/>
                  </a:solidFill>
                  <a:latin typeface="Helvetica"/>
                  <a:cs typeface="Helvetica"/>
                </a:rPr>
                <a:t>Kittur-08-001.pdf</a:t>
              </a:r>
            </a:p>
          </p:txBody>
        </p:sp>
        <p:sp>
          <p:nvSpPr>
            <p:cNvPr id="9" name="TextBox 8"/>
            <p:cNvSpPr txBox="1"/>
            <p:nvPr/>
          </p:nvSpPr>
          <p:spPr>
            <a:xfrm>
              <a:off x="7619267" y="5150742"/>
              <a:ext cx="1544012" cy="369332"/>
            </a:xfrm>
            <a:prstGeom prst="rect">
              <a:avLst/>
            </a:prstGeom>
            <a:noFill/>
          </p:spPr>
          <p:txBody>
            <a:bodyPr wrap="none" rtlCol="0">
              <a:spAutoFit/>
            </a:bodyPr>
            <a:lstStyle/>
            <a:p>
              <a:r>
                <a:rPr lang="en-US" b="1">
                  <a:solidFill>
                    <a:schemeClr val="bg1"/>
                  </a:solidFill>
                  <a:latin typeface="Helvetica"/>
                  <a:cs typeface="Helvetica"/>
                </a:rPr>
                <a:t>60947(1).pdf</a:t>
              </a:r>
            </a:p>
          </p:txBody>
        </p:sp>
        <p:sp>
          <p:nvSpPr>
            <p:cNvPr id="10" name="TextBox 9"/>
            <p:cNvSpPr txBox="1"/>
            <p:nvPr/>
          </p:nvSpPr>
          <p:spPr>
            <a:xfrm>
              <a:off x="7349962" y="6319991"/>
              <a:ext cx="1915909" cy="369332"/>
            </a:xfrm>
            <a:prstGeom prst="rect">
              <a:avLst/>
            </a:prstGeom>
            <a:noFill/>
          </p:spPr>
          <p:txBody>
            <a:bodyPr wrap="none" rtlCol="0">
              <a:spAutoFit/>
            </a:bodyPr>
            <a:lstStyle/>
            <a:p>
              <a:r>
                <a:rPr lang="en-US" b="1">
                  <a:solidFill>
                    <a:schemeClr val="bg1"/>
                  </a:solidFill>
                  <a:latin typeface="Helvetica"/>
                  <a:cs typeface="Helvetica"/>
                </a:rPr>
                <a:t>Alonso2008.pdf</a:t>
              </a:r>
            </a:p>
          </p:txBody>
        </p:sp>
        <p:sp>
          <p:nvSpPr>
            <p:cNvPr id="3" name="TextBox 2"/>
            <p:cNvSpPr txBox="1"/>
            <p:nvPr/>
          </p:nvSpPr>
          <p:spPr>
            <a:xfrm>
              <a:off x="7055010" y="2701367"/>
              <a:ext cx="2159566" cy="369332"/>
            </a:xfrm>
            <a:prstGeom prst="rect">
              <a:avLst/>
            </a:prstGeom>
            <a:noFill/>
          </p:spPr>
          <p:txBody>
            <a:bodyPr wrap="none" rtlCol="0">
              <a:spAutoFit/>
            </a:bodyPr>
            <a:lstStyle/>
            <a:p>
              <a:r>
                <a:rPr lang="en-US" b="1">
                  <a:solidFill>
                    <a:schemeClr val="bg1"/>
                  </a:solidFill>
                  <a:latin typeface="Helvetica"/>
                  <a:cs typeface="Helvetica"/>
                </a:rPr>
                <a:t>10.1.1.154.444.pdf</a:t>
              </a:r>
            </a:p>
          </p:txBody>
        </p:sp>
      </p:grpSp>
      <p:sp>
        <p:nvSpPr>
          <p:cNvPr id="11" name="Rounded Rectangular Callout 10"/>
          <p:cNvSpPr/>
          <p:nvPr/>
        </p:nvSpPr>
        <p:spPr>
          <a:xfrm>
            <a:off x="702083" y="1095754"/>
            <a:ext cx="6647879" cy="1158504"/>
          </a:xfrm>
          <a:prstGeom prst="wedgeRoundRectCallout">
            <a:avLst>
              <a:gd name="adj1" fmla="val 44615"/>
              <a:gd name="adj2" fmla="val 105916"/>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800">
                <a:latin typeface="Helvetica Light"/>
                <a:cs typeface="Helvetica Light"/>
              </a:rPr>
              <a:t>“I want to download all PDFs named as </a:t>
            </a:r>
          </a:p>
          <a:p>
            <a:r>
              <a:rPr lang="en-US" sz="2800" i="1">
                <a:latin typeface="Helvetica Light"/>
                <a:cs typeface="Helvetica Light"/>
              </a:rPr>
              <a:t> [first author]-[title]-[year].pdf  </a:t>
            </a:r>
            <a:r>
              <a:rPr lang="en-US" sz="2800">
                <a:latin typeface="Helvetica Light"/>
                <a:cs typeface="Helvetica Light"/>
              </a:rPr>
              <a:t>”</a:t>
            </a:r>
            <a:endParaRPr lang="en-US" sz="1600">
              <a:latin typeface="Helvetica Light"/>
              <a:cs typeface="Helvetica Light"/>
            </a:endParaRPr>
          </a:p>
        </p:txBody>
      </p:sp>
    </p:spTree>
    <p:extLst>
      <p:ext uri="{BB962C8B-B14F-4D97-AF65-F5344CB8AC3E}">
        <p14:creationId xmlns:p14="http://schemas.microsoft.com/office/powerpoint/2010/main" val="2841712696"/>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a:srcRect r="23468" b="8144"/>
          <a:stretch/>
        </p:blipFill>
        <p:spPr>
          <a:xfrm>
            <a:off x="0" y="1185185"/>
            <a:ext cx="9144000" cy="5672815"/>
          </a:xfrm>
          <a:prstGeom prst="rect">
            <a:avLst/>
          </a:prstGeom>
        </p:spPr>
      </p:pic>
      <p:grpSp>
        <p:nvGrpSpPr>
          <p:cNvPr id="16" name="Group 15"/>
          <p:cNvGrpSpPr/>
          <p:nvPr/>
        </p:nvGrpSpPr>
        <p:grpSpPr>
          <a:xfrm>
            <a:off x="657187" y="2157967"/>
            <a:ext cx="8202730" cy="3578865"/>
            <a:chOff x="657187" y="2157967"/>
            <a:chExt cx="8202730" cy="3578865"/>
          </a:xfrm>
        </p:grpSpPr>
        <p:grpSp>
          <p:nvGrpSpPr>
            <p:cNvPr id="13" name="Group 12"/>
            <p:cNvGrpSpPr/>
            <p:nvPr/>
          </p:nvGrpSpPr>
          <p:grpSpPr>
            <a:xfrm>
              <a:off x="4307238" y="2157967"/>
              <a:ext cx="4552679" cy="3578865"/>
              <a:chOff x="4307238" y="2157967"/>
              <a:chExt cx="4552679" cy="3578865"/>
            </a:xfrm>
          </p:grpSpPr>
          <p:grpSp>
            <p:nvGrpSpPr>
              <p:cNvPr id="3" name="Group 2"/>
              <p:cNvGrpSpPr/>
              <p:nvPr/>
            </p:nvGrpSpPr>
            <p:grpSpPr>
              <a:xfrm>
                <a:off x="4385718" y="2859536"/>
                <a:ext cx="4474199" cy="2877296"/>
                <a:chOff x="4385718" y="2859536"/>
                <a:chExt cx="4474199" cy="2877296"/>
              </a:xfrm>
            </p:grpSpPr>
            <p:sp>
              <p:nvSpPr>
                <p:cNvPr id="2" name="Rounded Rectangle 1"/>
                <p:cNvSpPr/>
                <p:nvPr/>
              </p:nvSpPr>
              <p:spPr>
                <a:xfrm>
                  <a:off x="4385718" y="2859536"/>
                  <a:ext cx="4474199" cy="61275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400">
                      <a:latin typeface="Helvetica Light"/>
                      <a:cs typeface="Helvetica Light"/>
                    </a:rPr>
                    <a:t>1. Finding mistakes</a:t>
                  </a:r>
                </a:p>
              </p:txBody>
            </p:sp>
            <p:sp>
              <p:nvSpPr>
                <p:cNvPr id="9" name="Rounded Rectangle 8"/>
                <p:cNvSpPr/>
                <p:nvPr/>
              </p:nvSpPr>
              <p:spPr>
                <a:xfrm>
                  <a:off x="4385718" y="3614382"/>
                  <a:ext cx="4474199" cy="61275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400">
                      <a:latin typeface="Helvetica Light"/>
                      <a:cs typeface="Helvetica Light"/>
                    </a:rPr>
                    <a:t>2. Add comments</a:t>
                  </a:r>
                </a:p>
              </p:txBody>
            </p:sp>
            <p:sp>
              <p:nvSpPr>
                <p:cNvPr id="10" name="Rounded Rectangle 9"/>
                <p:cNvSpPr/>
                <p:nvPr/>
              </p:nvSpPr>
              <p:spPr>
                <a:xfrm>
                  <a:off x="4385718" y="4369229"/>
                  <a:ext cx="4474199" cy="61275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400">
                      <a:latin typeface="Helvetica Light"/>
                      <a:cs typeface="Helvetica Light"/>
                    </a:rPr>
                    <a:t>3. Calculate the total points</a:t>
                  </a:r>
                </a:p>
              </p:txBody>
            </p:sp>
            <p:sp>
              <p:nvSpPr>
                <p:cNvPr id="11" name="Rounded Rectangle 10"/>
                <p:cNvSpPr/>
                <p:nvPr/>
              </p:nvSpPr>
              <p:spPr>
                <a:xfrm>
                  <a:off x="4385718" y="5124075"/>
                  <a:ext cx="4474199" cy="61275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sz="2400">
                      <a:latin typeface="Helvetica Light"/>
                      <a:cs typeface="Helvetica Light"/>
                    </a:rPr>
                    <a:t>4. Submit to grade server</a:t>
                  </a:r>
                </a:p>
              </p:txBody>
            </p:sp>
          </p:grpSp>
          <p:sp>
            <p:nvSpPr>
              <p:cNvPr id="5" name="TextBox 4"/>
              <p:cNvSpPr txBox="1"/>
              <p:nvPr/>
            </p:nvSpPr>
            <p:spPr>
              <a:xfrm>
                <a:off x="4307238" y="2157967"/>
                <a:ext cx="3275256" cy="523220"/>
              </a:xfrm>
              <a:prstGeom prst="rect">
                <a:avLst/>
              </a:prstGeom>
              <a:solidFill>
                <a:srgbClr val="FFFFFF"/>
              </a:solidFill>
            </p:spPr>
            <p:txBody>
              <a:bodyPr wrap="none" rtlCol="0">
                <a:spAutoFit/>
              </a:bodyPr>
              <a:lstStyle/>
              <a:p>
                <a:r>
                  <a:rPr lang="en-US" sz="2800" b="1">
                    <a:solidFill>
                      <a:schemeClr val="accent2">
                        <a:lumMod val="75000"/>
                      </a:schemeClr>
                    </a:solidFill>
                    <a:latin typeface="Helvetica Light"/>
                    <a:cs typeface="Helvetica Light"/>
                  </a:rPr>
                  <a:t>Grading Procedure</a:t>
                </a:r>
              </a:p>
            </p:txBody>
          </p:sp>
        </p:grpSp>
        <p:sp>
          <p:nvSpPr>
            <p:cNvPr id="14" name="Rectangle 13"/>
            <p:cNvSpPr/>
            <p:nvPr/>
          </p:nvSpPr>
          <p:spPr>
            <a:xfrm>
              <a:off x="657187" y="3758966"/>
              <a:ext cx="3623408" cy="830997"/>
            </a:xfrm>
            <a:prstGeom prst="rect">
              <a:avLst/>
            </a:prstGeom>
            <a:solidFill>
              <a:srgbClr val="FFFFFF"/>
            </a:solidFill>
          </p:spPr>
          <p:txBody>
            <a:bodyPr wrap="square">
              <a:spAutoFit/>
            </a:bodyPr>
            <a:lstStyle/>
            <a:p>
              <a:pPr algn="r"/>
              <a:r>
                <a:rPr lang="en-US" sz="2400" b="1">
                  <a:solidFill>
                    <a:schemeClr val="accent2">
                      <a:lumMod val="75000"/>
                    </a:schemeClr>
                  </a:solidFill>
                  <a:latin typeface="Helvetica Light"/>
                  <a:cs typeface="Helvetica Light"/>
                </a:rPr>
                <a:t>Takes 4-8 hours</a:t>
              </a:r>
            </a:p>
            <a:p>
              <a:pPr algn="r"/>
              <a:r>
                <a:rPr lang="en-US" sz="2400" b="1">
                  <a:solidFill>
                    <a:schemeClr val="accent2">
                      <a:lumMod val="75000"/>
                    </a:schemeClr>
                  </a:solidFill>
                  <a:latin typeface="Helvetica Light"/>
                  <a:cs typeface="Helvetica Light"/>
                </a:rPr>
                <a:t>to grade 70 students</a:t>
              </a:r>
            </a:p>
          </p:txBody>
        </p:sp>
      </p:grpSp>
      <p:sp>
        <p:nvSpPr>
          <p:cNvPr id="17" name="Rectangle 16"/>
          <p:cNvSpPr/>
          <p:nvPr/>
        </p:nvSpPr>
        <p:spPr>
          <a:xfrm>
            <a:off x="411399" y="226986"/>
            <a:ext cx="6366014" cy="584776"/>
          </a:xfrm>
          <a:prstGeom prst="rect">
            <a:avLst/>
          </a:prstGeom>
        </p:spPr>
        <p:txBody>
          <a:bodyPr wrap="none">
            <a:spAutoFit/>
          </a:bodyPr>
          <a:lstStyle/>
          <a:p>
            <a:pPr>
              <a:spcAft>
                <a:spcPts val="1800"/>
              </a:spcAft>
            </a:pPr>
            <a:r>
              <a:rPr lang="en-US" sz="3200">
                <a:latin typeface="Helvetica Light"/>
                <a:cs typeface="Helvetica Light"/>
              </a:rPr>
              <a:t>4.  Finding a needle in a haystack</a:t>
            </a:r>
          </a:p>
        </p:txBody>
      </p:sp>
    </p:spTree>
    <p:extLst>
      <p:ext uri="{BB962C8B-B14F-4D97-AF65-F5344CB8AC3E}">
        <p14:creationId xmlns:p14="http://schemas.microsoft.com/office/powerpoint/2010/main" val="2199367568"/>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srcRect l="8652" t="2" r="23218" b="31866"/>
          <a:stretch/>
        </p:blipFill>
        <p:spPr>
          <a:xfrm>
            <a:off x="1" y="1185185"/>
            <a:ext cx="9144000" cy="5672815"/>
          </a:xfrm>
          <a:prstGeom prst="rect">
            <a:avLst/>
          </a:prstGeom>
        </p:spPr>
      </p:pic>
      <p:grpSp>
        <p:nvGrpSpPr>
          <p:cNvPr id="25" name="Group 24"/>
          <p:cNvGrpSpPr/>
          <p:nvPr/>
        </p:nvGrpSpPr>
        <p:grpSpPr>
          <a:xfrm>
            <a:off x="3597398" y="1185184"/>
            <a:ext cx="5546602" cy="5622015"/>
            <a:chOff x="3597398" y="1185184"/>
            <a:chExt cx="5546602" cy="5622015"/>
          </a:xfrm>
        </p:grpSpPr>
        <p:grpSp>
          <p:nvGrpSpPr>
            <p:cNvPr id="24" name="Group 23"/>
            <p:cNvGrpSpPr/>
            <p:nvPr/>
          </p:nvGrpSpPr>
          <p:grpSpPr>
            <a:xfrm>
              <a:off x="3597398" y="1397964"/>
              <a:ext cx="1225096" cy="3384706"/>
              <a:chOff x="3597398" y="1397964"/>
              <a:chExt cx="1225096" cy="3384706"/>
            </a:xfrm>
          </p:grpSpPr>
          <p:sp>
            <p:nvSpPr>
              <p:cNvPr id="17" name="TextBox 16"/>
              <p:cNvSpPr txBox="1"/>
              <p:nvPr/>
            </p:nvSpPr>
            <p:spPr>
              <a:xfrm>
                <a:off x="3597398" y="1397964"/>
                <a:ext cx="1225096" cy="184666"/>
              </a:xfrm>
              <a:prstGeom prst="rect">
                <a:avLst/>
              </a:prstGeom>
              <a:solidFill>
                <a:schemeClr val="accent5">
                  <a:lumMod val="50000"/>
                </a:schemeClr>
              </a:solidFill>
            </p:spPr>
            <p:txBody>
              <a:bodyPr wrap="none" tIns="0" bIns="0" rtlCol="0">
                <a:spAutoFit/>
              </a:bodyPr>
              <a:lstStyle/>
              <a:p>
                <a:pPr algn="ctr"/>
                <a:r>
                  <a:rPr lang="en-US" sz="1200" b="1">
                    <a:latin typeface="Helvetica Light"/>
                    <a:cs typeface="Helvetica Light"/>
                  </a:rPr>
                  <a:t>MyDouble.zero</a:t>
                </a:r>
              </a:p>
            </p:txBody>
          </p:sp>
          <p:sp>
            <p:nvSpPr>
              <p:cNvPr id="18" name="TextBox 17"/>
              <p:cNvSpPr txBox="1"/>
              <p:nvPr/>
            </p:nvSpPr>
            <p:spPr>
              <a:xfrm>
                <a:off x="3597398" y="2637405"/>
                <a:ext cx="1225096" cy="184666"/>
              </a:xfrm>
              <a:prstGeom prst="rect">
                <a:avLst/>
              </a:prstGeom>
              <a:solidFill>
                <a:schemeClr val="accent5">
                  <a:lumMod val="50000"/>
                </a:schemeClr>
              </a:solidFill>
            </p:spPr>
            <p:txBody>
              <a:bodyPr wrap="none" tIns="0" bIns="0" rtlCol="0">
                <a:spAutoFit/>
              </a:bodyPr>
              <a:lstStyle/>
              <a:p>
                <a:pPr algn="ctr"/>
                <a:r>
                  <a:rPr lang="en-US" sz="1200" b="1">
                    <a:latin typeface="Helvetica Light"/>
                    <a:cs typeface="Helvetica Light"/>
                  </a:rPr>
                  <a:t>MyDouble.zero</a:t>
                </a:r>
              </a:p>
            </p:txBody>
          </p:sp>
          <p:sp>
            <p:nvSpPr>
              <p:cNvPr id="19" name="TextBox 18"/>
              <p:cNvSpPr txBox="1"/>
              <p:nvPr/>
            </p:nvSpPr>
            <p:spPr>
              <a:xfrm>
                <a:off x="3597398" y="4598004"/>
                <a:ext cx="1225096" cy="184666"/>
              </a:xfrm>
              <a:prstGeom prst="rect">
                <a:avLst/>
              </a:prstGeom>
              <a:solidFill>
                <a:schemeClr val="accent5">
                  <a:lumMod val="50000"/>
                </a:schemeClr>
              </a:solidFill>
            </p:spPr>
            <p:txBody>
              <a:bodyPr wrap="none" tIns="0" bIns="0" rtlCol="0">
                <a:spAutoFit/>
              </a:bodyPr>
              <a:lstStyle/>
              <a:p>
                <a:pPr algn="ctr"/>
                <a:r>
                  <a:rPr lang="en-US" sz="1200" b="1">
                    <a:latin typeface="Helvetica Light"/>
                    <a:cs typeface="Helvetica Light"/>
                  </a:rPr>
                  <a:t>MyDouble.zero</a:t>
                </a:r>
              </a:p>
            </p:txBody>
          </p:sp>
        </p:grpSp>
        <p:pic>
          <p:nvPicPr>
            <p:cNvPr id="8" name="Picture 7"/>
            <p:cNvPicPr>
              <a:picLocks noChangeAspect="1"/>
            </p:cNvPicPr>
            <p:nvPr/>
          </p:nvPicPr>
          <p:blipFill>
            <a:blip r:embed="rId4"/>
            <a:stretch>
              <a:fillRect/>
            </a:stretch>
          </p:blipFill>
          <p:spPr>
            <a:xfrm>
              <a:off x="6422649" y="1185184"/>
              <a:ext cx="2721351" cy="5622015"/>
            </a:xfrm>
            <a:prstGeom prst="rect">
              <a:avLst/>
            </a:prstGeom>
          </p:spPr>
        </p:pic>
      </p:grpSp>
      <p:sp>
        <p:nvSpPr>
          <p:cNvPr id="15" name="Rectangle 14"/>
          <p:cNvSpPr/>
          <p:nvPr/>
        </p:nvSpPr>
        <p:spPr>
          <a:xfrm>
            <a:off x="168073" y="648329"/>
            <a:ext cx="3178027" cy="400110"/>
          </a:xfrm>
          <a:prstGeom prst="rect">
            <a:avLst/>
          </a:prstGeom>
        </p:spPr>
        <p:txBody>
          <a:bodyPr wrap="none">
            <a:spAutoFit/>
          </a:bodyPr>
          <a:lstStyle/>
          <a:p>
            <a:pPr>
              <a:spcAft>
                <a:spcPts val="1800"/>
              </a:spcAft>
            </a:pPr>
            <a:r>
              <a:rPr lang="en-US" sz="2000">
                <a:latin typeface="Helvetica Light"/>
                <a:cs typeface="Helvetica Light"/>
              </a:rPr>
              <a:t>Grading with an extension</a:t>
            </a:r>
          </a:p>
        </p:txBody>
      </p:sp>
      <p:grpSp>
        <p:nvGrpSpPr>
          <p:cNvPr id="26" name="Group 25"/>
          <p:cNvGrpSpPr/>
          <p:nvPr/>
        </p:nvGrpSpPr>
        <p:grpSpPr>
          <a:xfrm>
            <a:off x="6422649" y="194678"/>
            <a:ext cx="2721352" cy="6612521"/>
            <a:chOff x="6422649" y="194678"/>
            <a:chExt cx="2721352" cy="6612521"/>
          </a:xfrm>
        </p:grpSpPr>
        <p:sp>
          <p:nvSpPr>
            <p:cNvPr id="7" name="Rectangle 6"/>
            <p:cNvSpPr/>
            <p:nvPr/>
          </p:nvSpPr>
          <p:spPr>
            <a:xfrm>
              <a:off x="6547594" y="194678"/>
              <a:ext cx="2251370" cy="707886"/>
            </a:xfrm>
            <a:prstGeom prst="rect">
              <a:avLst/>
            </a:prstGeom>
          </p:spPr>
          <p:txBody>
            <a:bodyPr wrap="none">
              <a:spAutoFit/>
            </a:bodyPr>
            <a:lstStyle/>
            <a:p>
              <a:r>
                <a:rPr lang="en-US" sz="2000">
                  <a:solidFill>
                    <a:srgbClr val="FF6600"/>
                  </a:solidFill>
                  <a:latin typeface="Helvetica Light"/>
                  <a:cs typeface="Helvetica Light"/>
                </a:rPr>
                <a:t>Summary of </a:t>
              </a:r>
            </a:p>
            <a:p>
              <a:r>
                <a:rPr lang="en-US" sz="2000">
                  <a:solidFill>
                    <a:srgbClr val="FF6600"/>
                  </a:solidFill>
                  <a:latin typeface="Helvetica Light"/>
                  <a:cs typeface="Helvetica Light"/>
                </a:rPr>
                <a:t>Potential Mistakes</a:t>
              </a:r>
            </a:p>
          </p:txBody>
        </p:sp>
        <p:sp>
          <p:nvSpPr>
            <p:cNvPr id="2" name="Left Brace 1"/>
            <p:cNvSpPr/>
            <p:nvPr/>
          </p:nvSpPr>
          <p:spPr>
            <a:xfrm rot="5400000">
              <a:off x="7737134" y="-260728"/>
              <a:ext cx="184664" cy="2629070"/>
            </a:xfrm>
            <a:prstGeom prst="leftBrace">
              <a:avLst>
                <a:gd name="adj1" fmla="val 41062"/>
                <a:gd name="adj2" fmla="val 50000"/>
              </a:avLst>
            </a:prstGeom>
            <a:ln>
              <a:solidFill>
                <a:srgbClr val="FF66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Helvetica Light"/>
                <a:cs typeface="Helvetica Light"/>
              </a:endParaRPr>
            </a:p>
          </p:txBody>
        </p:sp>
        <p:sp>
          <p:nvSpPr>
            <p:cNvPr id="5" name="Rectangle 4"/>
            <p:cNvSpPr/>
            <p:nvPr/>
          </p:nvSpPr>
          <p:spPr>
            <a:xfrm>
              <a:off x="6422649" y="1185184"/>
              <a:ext cx="2721351" cy="5622015"/>
            </a:xfrm>
            <a:prstGeom prst="rect">
              <a:avLst/>
            </a:prstGeom>
            <a:noFill/>
            <a:ln w="28575"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5169975" y="1636486"/>
            <a:ext cx="2867242" cy="1328120"/>
            <a:chOff x="5169975" y="1636486"/>
            <a:chExt cx="2867242" cy="1328120"/>
          </a:xfrm>
        </p:grpSpPr>
        <p:sp>
          <p:nvSpPr>
            <p:cNvPr id="11" name="Rectangle 10"/>
            <p:cNvSpPr/>
            <p:nvPr/>
          </p:nvSpPr>
          <p:spPr>
            <a:xfrm>
              <a:off x="6514931" y="1636486"/>
              <a:ext cx="1522286" cy="226786"/>
            </a:xfrm>
            <a:prstGeom prst="rect">
              <a:avLst/>
            </a:prstGeom>
            <a:noFill/>
            <a:ln w="57150" cmpd="sng">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sz="1400" b="1">
                <a:solidFill>
                  <a:srgbClr val="660066"/>
                </a:solidFill>
                <a:latin typeface="Helvetica Light"/>
                <a:cs typeface="Helvetica Light"/>
              </a:endParaRPr>
            </a:p>
          </p:txBody>
        </p:sp>
        <p:sp>
          <p:nvSpPr>
            <p:cNvPr id="9" name="Rectangular Callout 8"/>
            <p:cNvSpPr/>
            <p:nvPr/>
          </p:nvSpPr>
          <p:spPr>
            <a:xfrm>
              <a:off x="5169975" y="2166816"/>
              <a:ext cx="2714265" cy="797790"/>
            </a:xfrm>
            <a:prstGeom prst="wedgeRectCallout">
              <a:avLst>
                <a:gd name="adj1" fmla="val -3839"/>
                <a:gd name="adj2" fmla="val -82220"/>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a:t>1. Click to scroll to the code line of the mistake</a:t>
              </a:r>
            </a:p>
          </p:txBody>
        </p:sp>
      </p:grpSp>
      <p:sp>
        <p:nvSpPr>
          <p:cNvPr id="21" name="Rectangular Callout 20"/>
          <p:cNvSpPr/>
          <p:nvPr/>
        </p:nvSpPr>
        <p:spPr>
          <a:xfrm>
            <a:off x="817673" y="1767921"/>
            <a:ext cx="2273836" cy="797790"/>
          </a:xfrm>
          <a:prstGeom prst="wedgeRectCallout">
            <a:avLst>
              <a:gd name="adj1" fmla="val 71605"/>
              <a:gd name="adj2" fmla="val -66815"/>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a:t>2. Click to add predefined comment</a:t>
            </a:r>
          </a:p>
        </p:txBody>
      </p:sp>
      <p:sp>
        <p:nvSpPr>
          <p:cNvPr id="22" name="Rectangular Callout 21"/>
          <p:cNvSpPr/>
          <p:nvPr/>
        </p:nvSpPr>
        <p:spPr>
          <a:xfrm>
            <a:off x="5160496" y="3902944"/>
            <a:ext cx="2273836" cy="797790"/>
          </a:xfrm>
          <a:prstGeom prst="wedgeRectCallout">
            <a:avLst>
              <a:gd name="adj1" fmla="val 39624"/>
              <a:gd name="adj2" fmla="val 119327"/>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a:t>3. Setting partial credit</a:t>
            </a:r>
          </a:p>
        </p:txBody>
      </p:sp>
      <p:sp>
        <p:nvSpPr>
          <p:cNvPr id="23" name="Rectangular Callout 22"/>
          <p:cNvSpPr/>
          <p:nvPr/>
        </p:nvSpPr>
        <p:spPr>
          <a:xfrm>
            <a:off x="3665090" y="5439177"/>
            <a:ext cx="2273836" cy="797790"/>
          </a:xfrm>
          <a:prstGeom prst="wedgeRectCallout">
            <a:avLst>
              <a:gd name="adj1" fmla="val 73858"/>
              <a:gd name="adj2" fmla="val 84666"/>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a:t>4. Report total score to another server</a:t>
            </a:r>
          </a:p>
        </p:txBody>
      </p:sp>
      <p:sp>
        <p:nvSpPr>
          <p:cNvPr id="29" name="Rectangle 28"/>
          <p:cNvSpPr/>
          <p:nvPr/>
        </p:nvSpPr>
        <p:spPr>
          <a:xfrm>
            <a:off x="0" y="0"/>
            <a:ext cx="9143999" cy="6856267"/>
          </a:xfrm>
          <a:prstGeom prst="rect">
            <a:avLst/>
          </a:prstGeom>
          <a:solidFill>
            <a:schemeClr val="bg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ounded Rectangular Callout 27"/>
          <p:cNvSpPr/>
          <p:nvPr/>
        </p:nvSpPr>
        <p:spPr>
          <a:xfrm>
            <a:off x="1127698" y="2614578"/>
            <a:ext cx="6507410" cy="2086156"/>
          </a:xfrm>
          <a:prstGeom prst="wedgeRoundRectCallout">
            <a:avLst>
              <a:gd name="adj1" fmla="val 67838"/>
              <a:gd name="adj2" fmla="val 5651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400" i="1">
                <a:latin typeface="Helvetica Light"/>
                <a:cs typeface="Helvetica Light"/>
              </a:rPr>
              <a:t>“Previously it took several hours, but now I can finish in 40 minutes.”</a:t>
            </a:r>
            <a:r>
              <a:rPr lang="en-US" sz="2400">
                <a:latin typeface="Helvetica Light"/>
                <a:cs typeface="Helvetica Light"/>
              </a:rPr>
              <a:t>         	  - Lecturer</a:t>
            </a:r>
          </a:p>
          <a:p>
            <a:endParaRPr lang="en-US" sz="1400">
              <a:latin typeface="Helvetica Light"/>
              <a:cs typeface="Helvetica Light"/>
            </a:endParaRPr>
          </a:p>
          <a:p>
            <a:r>
              <a:rPr lang="en-US" sz="2400" i="1">
                <a:latin typeface="Helvetica Light"/>
                <a:cs typeface="Helvetica Light"/>
              </a:rPr>
              <a:t>“Three times faster than before, at least!” </a:t>
            </a:r>
          </a:p>
          <a:p>
            <a:pPr algn="r"/>
            <a:r>
              <a:rPr lang="en-US" sz="2400">
                <a:latin typeface="Helvetica Light"/>
                <a:cs typeface="Helvetica Light"/>
              </a:rPr>
              <a:t>-Grading TA</a:t>
            </a:r>
            <a:endParaRPr lang="en-US" sz="1400">
              <a:latin typeface="Helvetica Light"/>
              <a:cs typeface="Helvetica Light"/>
            </a:endParaRPr>
          </a:p>
        </p:txBody>
      </p:sp>
    </p:spTree>
    <p:extLst>
      <p:ext uri="{BB962C8B-B14F-4D97-AF65-F5344CB8AC3E}">
        <p14:creationId xmlns:p14="http://schemas.microsoft.com/office/powerpoint/2010/main" val="728214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par>
                          <p:cTn id="7" fill="hold">
                            <p:stCondLst>
                              <p:cond delay="0"/>
                            </p:stCondLst>
                            <p:childTnLst>
                              <p:par>
                                <p:cTn id="8" presetID="26" presetClass="emph" presetSubtype="0" repeatCount="2000" fill="hold" nodeType="afterEffect">
                                  <p:stCondLst>
                                    <p:cond delay="0"/>
                                  </p:stCondLst>
                                  <p:childTnLst>
                                    <p:animEffect transition="out" filter="fade">
                                      <p:cBhvr>
                                        <p:cTn id="9" dur="500" tmFilter="0, 0; .2, .5; .8, .5; 1, 0"/>
                                        <p:tgtEl>
                                          <p:spTgt spid="25"/>
                                        </p:tgtEl>
                                      </p:cBhvr>
                                    </p:animEffect>
                                    <p:animScale>
                                      <p:cBhvr>
                                        <p:cTn id="10" dur="250" autoRev="1" fill="hold"/>
                                        <p:tgtEl>
                                          <p:spTgt spid="25"/>
                                        </p:tgtEl>
                                      </p:cBhvr>
                                      <p:by x="105000" y="105000"/>
                                    </p:animScale>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9" grpId="0" animBg="1"/>
      <p:bldP spid="28" grpId="0" animBg="1"/>
    </p:bld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13515</TotalTime>
  <Words>2926</Words>
  <Application>Microsoft Macintosh PowerPoint</Application>
  <PresentationFormat>On-screen Show (4:3)</PresentationFormat>
  <Paragraphs>422</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Black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TAK YEON LEE</dc:creator>
  <cp:lastModifiedBy>TAK YEON LEE</cp:lastModifiedBy>
  <cp:revision>492</cp:revision>
  <dcterms:created xsi:type="dcterms:W3CDTF">2013-05-14T00:12:35Z</dcterms:created>
  <dcterms:modified xsi:type="dcterms:W3CDTF">2013-05-23T18:56:47Z</dcterms:modified>
</cp:coreProperties>
</file>