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72" r:id="rId4"/>
    <p:sldId id="263" r:id="rId5"/>
    <p:sldId id="267" r:id="rId6"/>
    <p:sldId id="265" r:id="rId7"/>
    <p:sldId id="260" r:id="rId8"/>
    <p:sldId id="259" r:id="rId9"/>
    <p:sldId id="261" r:id="rId10"/>
    <p:sldId id="269" r:id="rId11"/>
    <p:sldId id="274" r:id="rId12"/>
    <p:sldId id="271" r:id="rId13"/>
    <p:sldId id="270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C44C7-0C75-0B41-8824-48CC5D7EECBB}" type="datetimeFigureOut">
              <a:rPr lang="en-US" smtClean="0"/>
              <a:t>5/22/14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1603F-AF35-9A46-8C85-167C4DF43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decades of students and faculty working together-</a:t>
            </a:r>
            <a:r>
              <a:rPr lang="en-US" baseline="0" dirty="0" smtClean="0"/>
              <a:t> lots of papers published presented keynotes, but never before this year did we ever contribute to the awarding of </a:t>
            </a:r>
            <a:r>
              <a:rPr lang="en-US" baseline="0" dirty="0" err="1" smtClean="0"/>
              <a:t>anemmy</a:t>
            </a:r>
            <a:r>
              <a:rPr lang="en-US" baseline="0" dirty="0" smtClean="0"/>
              <a:t>. We did this because we’re cool? We got smarter? More creative? No it was because we worked with…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02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Kids. This</a:t>
            </a:r>
            <a:r>
              <a:rPr lang="en-US" baseline="0" dirty="0" smtClean="0"/>
              <a:t> presentation will talk about the co-design journey we took with the </a:t>
            </a:r>
            <a:r>
              <a:rPr lang="en-US" baseline="0" dirty="0" err="1" smtClean="0"/>
              <a:t>Nickeodean</a:t>
            </a:r>
            <a:r>
              <a:rPr lang="en-US" baseline="0" dirty="0" smtClean="0"/>
              <a:t> company to design a place we we </a:t>
            </a:r>
            <a:r>
              <a:rPr lang="en-US" baseline="0" dirty="0" err="1" smtClean="0"/>
              <a:t>didn’texpect</a:t>
            </a:r>
            <a:r>
              <a:rPr lang="en-US" baseline="0" dirty="0" smtClean="0"/>
              <a:t> to go– the DNT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55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Let’s start with the end- Today the Nick tablet app: games, </a:t>
            </a:r>
            <a:r>
              <a:rPr lang="en-US" baseline="0" dirty="0" err="1" smtClean="0"/>
              <a:t>video,fun</a:t>
            </a:r>
            <a:r>
              <a:rPr lang="en-US" baseline="0" dirty="0" smtClean="0"/>
              <a:t> facts and </a:t>
            </a:r>
          </a:p>
          <a:p>
            <a:r>
              <a:rPr lang="en-US" baseline="0" dirty="0" smtClean="0"/>
              <a:t>DO NOT TOUCH </a:t>
            </a:r>
            <a:r>
              <a:rPr lang="en-US" baseline="0" dirty="0" err="1" smtClean="0"/>
              <a:t>BUTTONin</a:t>
            </a:r>
            <a:r>
              <a:rPr lang="en-US" baseline="0" dirty="0" smtClean="0"/>
              <a:t> various parts of the screen</a:t>
            </a:r>
          </a:p>
          <a:p>
            <a:r>
              <a:rPr lang="en-US" baseline="0" dirty="0" smtClean="0"/>
              <a:t>Each time I touch the button another random thing happens</a:t>
            </a:r>
          </a:p>
          <a:p>
            <a:r>
              <a:rPr lang="en-US" baseline="0" dirty="0" smtClean="0"/>
              <a:t>Let me show you a few- this gets replaced weekly with new ones– is the most used part of the app and now has spread to their TV branding and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7BCAA-B4D7-804C-AEE7-2B2586DC63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474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started back n Maryland where</a:t>
            </a:r>
            <a:r>
              <a:rPr lang="en-US" baseline="0" dirty="0" smtClean="0"/>
              <a:t> kids and adults from Nick and HCIL worked together using our CO-design </a:t>
            </a:r>
            <a:r>
              <a:rPr lang="en-US" baseline="0" dirty="0" err="1" smtClean="0"/>
              <a:t>techiques</a:t>
            </a:r>
            <a:r>
              <a:rPr lang="en-US" baseline="0" dirty="0" smtClean="0"/>
              <a:t> we call Cooperative </a:t>
            </a:r>
            <a:r>
              <a:rPr lang="en-US" baseline="0" dirty="0" err="1" smtClean="0"/>
              <a:t>Inquirey</a:t>
            </a:r>
            <a:r>
              <a:rPr lang="en-US" baseline="0" dirty="0" smtClean="0"/>
              <a:t> where we use low-tech </a:t>
            </a:r>
            <a:r>
              <a:rPr lang="en-US" baseline="0" dirty="0" err="1" smtClean="0"/>
              <a:t>materialsand</a:t>
            </a:r>
            <a:r>
              <a:rPr lang="en-US" baseline="0" dirty="0" smtClean="0"/>
              <a:t> work with kids. 2 afternoons a week during the school year and 2 weeks during the summer. We may work on a project such as this once a month for a few months or </a:t>
            </a:r>
            <a:r>
              <a:rPr lang="en-US" baseline="0" dirty="0" err="1" smtClean="0"/>
              <a:t>multimple</a:t>
            </a:r>
            <a:r>
              <a:rPr lang="en-US" baseline="0" dirty="0" smtClean="0"/>
              <a:t> times a month. Together we form what we call “</a:t>
            </a:r>
            <a:r>
              <a:rPr lang="en-US" baseline="0" dirty="0" err="1" smtClean="0"/>
              <a:t>Kidsteam</a:t>
            </a:r>
            <a:r>
              <a:rPr lang="en-US" baseline="0" dirty="0" smtClean="0"/>
              <a:t>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7BCAA-B4D7-804C-AEE7-2B2586DC63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55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typical </a:t>
            </a:r>
            <a:r>
              <a:rPr lang="en-US" dirty="0" err="1" smtClean="0"/>
              <a:t>Kidsteam</a:t>
            </a:r>
            <a:r>
              <a:rPr lang="en-US" dirty="0" smtClean="0"/>
              <a:t> session does</a:t>
            </a:r>
            <a:r>
              <a:rPr lang="en-US" baseline="0" dirty="0" smtClean="0"/>
              <a:t> not start with how are we going to design a DNT button– but a much bigger question about what we want to know. In this case how to design something exciting for the Nick Tablet app.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08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With</a:t>
            </a:r>
            <a:r>
              <a:rPr lang="en-US" baseline="0" dirty="0" smtClean="0"/>
              <a:t> a co-design journey are we testing a </a:t>
            </a:r>
            <a:r>
              <a:rPr lang="en-US" baseline="0" dirty="0" err="1" smtClean="0"/>
              <a:t>hypothes</a:t>
            </a:r>
            <a:r>
              <a:rPr lang="en-US" baseline="0" dirty="0" smtClean="0"/>
              <a:t>? NO we’re exploring ideas that can lead to lots of surprises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760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Freedom</a:t>
            </a:r>
            <a:r>
              <a:rPr lang="en-US" baseline="0" dirty="0" smtClean="0"/>
              <a:t> to design creatively Came in with big paper and a place on the paper that the kids could not touch– led to a bit of a rebellion- but a big idea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10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</a:t>
            </a:r>
            <a:r>
              <a:rPr lang="en-US" baseline="0" dirty="0" smtClean="0"/>
              <a:t> we came to see was that random + r = fun and this equation came from kids!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31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Compare 1-2-3 process of papers to random </a:t>
            </a:r>
            <a:r>
              <a:rPr lang="en-US" dirty="0" err="1" smtClean="0"/>
              <a:t>rediculous</a:t>
            </a:r>
            <a:r>
              <a:rPr lang="en-US" dirty="0" smtClean="0"/>
              <a:t> of co-design</a:t>
            </a:r>
          </a:p>
          <a:p>
            <a:r>
              <a:rPr lang="en-US" dirty="0" smtClean="0"/>
              <a:t>But the</a:t>
            </a:r>
            <a:r>
              <a:rPr lang="en-US" baseline="0" dirty="0" smtClean="0"/>
              <a:t> process is best to bring out the random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1603F-AF35-9A46-8C85-167C4DF439C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8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40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90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2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82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308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2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9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65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8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04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E9FF-6907-6349-B9E6-66FEF084DEC8}" type="datetimeFigureOut">
              <a:rPr lang="en-US" smtClean="0"/>
              <a:t>5/22/14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DE791-CF90-0040-ACE0-3C5CE1F45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6" Type="http://schemas.openxmlformats.org/officeDocument/2006/relationships/image" Target="../media/image13.jpe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EmmyStatu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1" t="8376" r="18200" b="11583"/>
          <a:stretch/>
        </p:blipFill>
        <p:spPr>
          <a:xfrm>
            <a:off x="6223004" y="1039157"/>
            <a:ext cx="3104444" cy="548922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33926" y="6008836"/>
            <a:ext cx="9243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512" y="1728809"/>
            <a:ext cx="7249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Allison Druin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1,2,4</a:t>
            </a:r>
            <a:r>
              <a:rPr lang="en-US" sz="24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,</a:t>
            </a:r>
            <a:r>
              <a:rPr lang="en-US" sz="2400" dirty="0" smtClean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Mona Leigh</a:t>
            </a:r>
            <a:r>
              <a:rPr lang="en-US" sz="2400">
                <a:latin typeface="Times New Roman"/>
                <a:cs typeface="Times New Roman"/>
              </a:rPr>
              <a:t> </a:t>
            </a:r>
            <a:r>
              <a:rPr lang="en-US" sz="2400" smtClean="0">
                <a:latin typeface="Times New Roman"/>
                <a:cs typeface="Times New Roman"/>
              </a:rPr>
              <a:t>Guha</a:t>
            </a:r>
            <a:r>
              <a:rPr lang="en-US" sz="2400" b="1" baseline="30000">
                <a:solidFill>
                  <a:prstClr val="black"/>
                </a:solidFill>
                <a:cs typeface="Times New Roman"/>
              </a:rPr>
              <a:t>1</a:t>
            </a:r>
            <a:r>
              <a:rPr lang="en-US" sz="2400" b="1" baseline="30000" smtClean="0">
                <a:solidFill>
                  <a:prstClr val="black"/>
                </a:solidFill>
                <a:cs typeface="Times New Roman"/>
              </a:rPr>
              <a:t>,4</a:t>
            </a:r>
            <a:r>
              <a:rPr lang="en-US" sz="2400" smtClean="0">
                <a:latin typeface="Times New Roman"/>
                <a:cs typeface="Times New Roman"/>
              </a:rPr>
              <a:t>, </a:t>
            </a:r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Evan</a:t>
            </a:r>
            <a:r>
              <a:rPr lang="en-US" sz="2400" dirty="0">
                <a:latin typeface="Times New Roman"/>
                <a:cs typeface="Times New Roman"/>
              </a:rPr>
              <a:t> </a:t>
            </a:r>
            <a:r>
              <a:rPr lang="en-US" sz="2400" dirty="0" smtClean="0">
                <a:latin typeface="Times New Roman"/>
                <a:cs typeface="Times New Roman"/>
              </a:rPr>
              <a:t>Golub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3,4</a:t>
            </a:r>
            <a:r>
              <a:rPr lang="en-US" sz="2400" dirty="0" smtClean="0">
                <a:latin typeface="Times New Roman"/>
                <a:cs typeface="Times New Roman"/>
              </a:rPr>
              <a:t>, </a:t>
            </a:r>
            <a:r>
              <a:rPr lang="en-US" sz="2400" dirty="0">
                <a:latin typeface="Times New Roman"/>
                <a:cs typeface="Times New Roman"/>
              </a:rPr>
              <a:t>Jason </a:t>
            </a:r>
            <a:r>
              <a:rPr lang="en-US" sz="2400" dirty="0" smtClean="0">
                <a:latin typeface="Times New Roman"/>
                <a:cs typeface="Times New Roman"/>
              </a:rPr>
              <a:t>Yip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2,4</a:t>
            </a:r>
            <a:r>
              <a:rPr lang="en-US" sz="2400" dirty="0" smtClean="0">
                <a:latin typeface="Times New Roman"/>
                <a:cs typeface="Times New Roman"/>
              </a:rPr>
              <a:t>, Tammy Clegg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1,2,4</a:t>
            </a:r>
            <a:r>
              <a:rPr lang="en-US" sz="2400" dirty="0" smtClean="0">
                <a:latin typeface="Times New Roman"/>
                <a:cs typeface="Times New Roman"/>
              </a:rPr>
              <a:t>, </a:t>
            </a:r>
          </a:p>
          <a:p>
            <a:r>
              <a:rPr lang="en-US" sz="2400" dirty="0" smtClean="0">
                <a:latin typeface="Times New Roman"/>
                <a:cs typeface="Times New Roman"/>
              </a:rPr>
              <a:t>Beth</a:t>
            </a:r>
            <a:r>
              <a:rPr lang="en-US" sz="2400" dirty="0">
                <a:latin typeface="Times New Roman"/>
                <a:cs typeface="Times New Roman"/>
              </a:rPr>
              <a:t> </a:t>
            </a:r>
            <a:r>
              <a:rPr lang="en-US" sz="2400" dirty="0" smtClean="0">
                <a:latin typeface="Times New Roman"/>
                <a:cs typeface="Times New Roman"/>
              </a:rPr>
              <a:t>Bonsignore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1,4</a:t>
            </a:r>
            <a:r>
              <a:rPr lang="en-US" sz="2400" dirty="0" smtClean="0">
                <a:latin typeface="Times New Roman"/>
                <a:cs typeface="Times New Roman"/>
              </a:rPr>
              <a:t>,</a:t>
            </a:r>
            <a:r>
              <a:rPr lang="en-US" sz="2400" dirty="0">
                <a:latin typeface="Times New Roman"/>
                <a:cs typeface="Times New Roman"/>
              </a:rPr>
              <a:t> </a:t>
            </a:r>
            <a:r>
              <a:rPr lang="en-US" sz="2400" dirty="0" smtClean="0">
                <a:latin typeface="Times New Roman"/>
                <a:cs typeface="Times New Roman"/>
              </a:rPr>
              <a:t>Beth Foss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1,4</a:t>
            </a:r>
            <a:r>
              <a:rPr lang="en-US" sz="2400" dirty="0" smtClean="0">
                <a:latin typeface="Times New Roman"/>
                <a:cs typeface="Times New Roman"/>
              </a:rPr>
              <a:t>, </a:t>
            </a:r>
          </a:p>
          <a:p>
            <a:r>
              <a:rPr lang="en-US" sz="2400" dirty="0" smtClean="0">
                <a:latin typeface="Times New Roman"/>
                <a:cs typeface="Times New Roman"/>
              </a:rPr>
              <a:t>Brenna</a:t>
            </a:r>
            <a:r>
              <a:rPr lang="en-US" sz="2400" dirty="0">
                <a:latin typeface="Times New Roman"/>
                <a:cs typeface="Times New Roman"/>
              </a:rPr>
              <a:t> </a:t>
            </a:r>
            <a:r>
              <a:rPr lang="en-US" sz="2400" dirty="0" smtClean="0">
                <a:latin typeface="Times New Roman"/>
                <a:cs typeface="Times New Roman"/>
              </a:rPr>
              <a:t>McNally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1,4</a:t>
            </a:r>
            <a:r>
              <a:rPr lang="en-US" sz="2400" dirty="0" smtClean="0">
                <a:latin typeface="Times New Roman"/>
                <a:cs typeface="Times New Roman"/>
              </a:rPr>
              <a:t>,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 </a:t>
            </a:r>
            <a:r>
              <a:rPr lang="en-US" sz="2400" dirty="0" smtClean="0">
                <a:latin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cs typeface="Times New Roman"/>
              </a:rPr>
              <a:t>Leyla</a:t>
            </a:r>
            <a:r>
              <a:rPr lang="en-US" sz="2400" dirty="0">
                <a:latin typeface="Times New Roman"/>
                <a:cs typeface="Times New Roman"/>
              </a:rPr>
              <a:t> </a:t>
            </a:r>
            <a:r>
              <a:rPr lang="en-US" sz="2400" dirty="0" smtClean="0">
                <a:latin typeface="Times New Roman"/>
                <a:cs typeface="Times New Roman"/>
              </a:rPr>
              <a:t>Norooz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1,4</a:t>
            </a:r>
            <a:r>
              <a:rPr lang="en-US" sz="2800" dirty="0" smtClean="0">
                <a:latin typeface="Times New Roman"/>
                <a:cs typeface="Times New Roman"/>
              </a:rPr>
              <a:t> </a:t>
            </a:r>
            <a:endParaRPr lang="en-US" sz="2800" dirty="0">
              <a:latin typeface="Times New Roman"/>
              <a:cs typeface="Times New Roman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8294" y="381303"/>
            <a:ext cx="9048729" cy="208030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tx1"/>
                </a:solidFill>
                <a:latin typeface="Times New Roman"/>
                <a:cs typeface="Times New Roman"/>
              </a:rPr>
              <a:t>From Academic Papers to an Emmy</a:t>
            </a:r>
            <a:r>
              <a:rPr lang="en-US" sz="44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:</a:t>
            </a:r>
            <a:endParaRPr lang="en-US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45360" y="5752304"/>
            <a:ext cx="100922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>@</a:t>
            </a:r>
            <a:r>
              <a:rPr lang="en-US" sz="2400" dirty="0" err="1" smtClean="0">
                <a:solidFill>
                  <a:prstClr val="black"/>
                </a:solidFill>
                <a:ea typeface="+mj-ea"/>
                <a:cs typeface="+mj-cs"/>
              </a:rPr>
              <a:t>adruin</a:t>
            </a:r>
            <a:r>
              <a:rPr lang="en-US" sz="2400" dirty="0" smtClean="0">
                <a:solidFill>
                  <a:prstClr val="black"/>
                </a:solidFill>
                <a:ea typeface="+mj-ea"/>
                <a:cs typeface="+mj-cs"/>
              </a:rPr>
              <a:t>  </a:t>
            </a:r>
            <a:r>
              <a:rPr lang="en-US" sz="2400" dirty="0"/>
              <a:t>@</a:t>
            </a:r>
            <a:r>
              <a:rPr lang="en-US" sz="2400" dirty="0" err="1" smtClean="0"/>
              <a:t>Mona_Leigh</a:t>
            </a:r>
            <a:r>
              <a:rPr lang="en-US" sz="2400" dirty="0" smtClean="0"/>
              <a:t>   </a:t>
            </a:r>
            <a:r>
              <a:rPr lang="en-US" sz="2400" dirty="0"/>
              <a:t>@</a:t>
            </a:r>
            <a:r>
              <a:rPr lang="en-US" sz="2400" dirty="0" err="1"/>
              <a:t>egolubUMD</a:t>
            </a:r>
            <a:r>
              <a:rPr lang="en-US" sz="2400" dirty="0"/>
              <a:t> </a:t>
            </a:r>
            <a:r>
              <a:rPr lang="en-US" sz="2400" dirty="0" smtClean="0"/>
              <a:t>@</a:t>
            </a:r>
            <a:r>
              <a:rPr lang="en-US" sz="2400" dirty="0" err="1" smtClean="0"/>
              <a:t>jasoncyip</a:t>
            </a:r>
            <a:r>
              <a:rPr lang="en-US" sz="2400" dirty="0" smtClean="0"/>
              <a:t>  </a:t>
            </a:r>
          </a:p>
          <a:p>
            <a:r>
              <a:rPr lang="en-US" sz="2400" dirty="0" smtClean="0"/>
              <a:t>@</a:t>
            </a:r>
            <a:r>
              <a:rPr lang="en-US" sz="2400" dirty="0" err="1"/>
              <a:t>TammyUMD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/>
              <a:t>@</a:t>
            </a:r>
            <a:r>
              <a:rPr lang="en-US" sz="2400" dirty="0" err="1"/>
              <a:t>ebonsign</a:t>
            </a:r>
            <a:r>
              <a:rPr lang="en-US" sz="2400" dirty="0"/>
              <a:t> </a:t>
            </a:r>
            <a:r>
              <a:rPr lang="en-US" sz="2400" dirty="0" smtClean="0"/>
              <a:t>@</a:t>
            </a:r>
            <a:r>
              <a:rPr lang="en-US" sz="2400" dirty="0" err="1" smtClean="0"/>
              <a:t>BrennaMcNally</a:t>
            </a:r>
            <a:r>
              <a:rPr lang="en-US" sz="2400" dirty="0" smtClean="0"/>
              <a:t> </a:t>
            </a:r>
            <a:r>
              <a:rPr lang="en-US" sz="2400" dirty="0"/>
              <a:t>@</a:t>
            </a:r>
            <a:r>
              <a:rPr lang="en-US" sz="2400" dirty="0" err="1"/>
              <a:t>LNorooz</a:t>
            </a:r>
            <a:r>
              <a:rPr lang="en-US" sz="2400" dirty="0"/>
              <a:t> </a:t>
            </a:r>
          </a:p>
          <a:p>
            <a:r>
              <a:rPr lang="en-US" sz="2400" dirty="0" smtClean="0"/>
              <a:t> 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</a:br>
            <a:endParaRPr lang="en-US" sz="2400" dirty="0"/>
          </a:p>
        </p:txBody>
      </p:sp>
      <p:pic>
        <p:nvPicPr>
          <p:cNvPr id="19" name="Picture 41" descr="logo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8400" y="8367713"/>
            <a:ext cx="9829800" cy="86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1" descr="logo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0" y="8520113"/>
            <a:ext cx="9829800" cy="86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1" descr="logo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0" y="8672513"/>
            <a:ext cx="9829800" cy="86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HCIL_logo.jpg"/>
          <p:cNvPicPr>
            <a:picLocks noChangeAspect="1"/>
          </p:cNvPicPr>
          <p:nvPr/>
        </p:nvPicPr>
        <p:blipFill rotWithShape="1">
          <a:blip r:embed="rId5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8" t="5129" r="11184" b="5769"/>
          <a:stretch/>
        </p:blipFill>
        <p:spPr>
          <a:xfrm>
            <a:off x="6351013" y="1165150"/>
            <a:ext cx="1189355" cy="117730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Rectangle 22"/>
          <p:cNvSpPr/>
          <p:nvPr/>
        </p:nvSpPr>
        <p:spPr>
          <a:xfrm>
            <a:off x="5861521" y="1201089"/>
            <a:ext cx="5295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prstClr val="black"/>
                </a:solidFill>
              </a:rPr>
              <a:t>#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512" y="3705999"/>
            <a:ext cx="4314152" cy="1200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University of Maryland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iSchool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1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, College of Education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2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Computer Science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3</a:t>
            </a:r>
            <a:r>
              <a:rPr lang="en-US" sz="2400" dirty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HCIL</a:t>
            </a:r>
            <a:r>
              <a:rPr lang="en-US" sz="2400" b="1" baseline="30000" dirty="0" smtClean="0">
                <a:solidFill>
                  <a:prstClr val="black"/>
                </a:solidFill>
                <a:cs typeface="Times New Roman"/>
              </a:rPr>
              <a:t>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930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20952" y="-99293"/>
            <a:ext cx="11021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chemeClr val="accent1">
                    <a:alpha val="57000"/>
                  </a:schemeClr>
                </a:solidFill>
                <a:latin typeface="Stencil Std"/>
                <a:cs typeface="Stencil Std"/>
              </a:rPr>
              <a:t>Lessons</a:t>
            </a:r>
            <a:endParaRPr lang="en-US" sz="30000" dirty="0">
              <a:solidFill>
                <a:schemeClr val="accent1">
                  <a:alpha val="57000"/>
                </a:schemeClr>
              </a:solidFill>
              <a:latin typeface="Stencil Std"/>
              <a:cs typeface="Stencil St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4755" y="883890"/>
            <a:ext cx="286027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dirty="0" smtClean="0">
                <a:solidFill>
                  <a:srgbClr val="00B050"/>
                </a:solidFill>
                <a:latin typeface="Stencil Std"/>
                <a:cs typeface="Stencil Std"/>
              </a:rPr>
              <a:t>Ridiculous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6200000" flipH="1">
            <a:off x="1569180" y="3173908"/>
            <a:ext cx="1672887" cy="713253"/>
          </a:xfrm>
          <a:prstGeom prst="bentConnector3">
            <a:avLst/>
          </a:prstGeom>
          <a:ln w="76200" cmpd="sng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rot="16200000" flipH="1">
            <a:off x="4499561" y="2725661"/>
            <a:ext cx="3291824" cy="713256"/>
          </a:xfrm>
          <a:prstGeom prst="bentConnector3">
            <a:avLst/>
          </a:prstGeom>
          <a:ln w="762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4"/>
          <p:cNvSpPr txBox="1">
            <a:spLocks/>
          </p:cNvSpPr>
          <p:nvPr/>
        </p:nvSpPr>
        <p:spPr>
          <a:xfrm>
            <a:off x="570831" y="3853366"/>
            <a:ext cx="5394354" cy="2809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3600" dirty="0"/>
              <a:t>u</a:t>
            </a:r>
            <a:r>
              <a:rPr lang="en-US" sz="3600" dirty="0" smtClean="0"/>
              <a:t>npredictable outcomes</a:t>
            </a:r>
          </a:p>
          <a:p>
            <a:pPr algn="l">
              <a:lnSpc>
                <a:spcPct val="90000"/>
              </a:lnSpc>
            </a:pPr>
            <a:r>
              <a:rPr lang="en-US" sz="3600" dirty="0"/>
              <a:t>e</a:t>
            </a:r>
            <a:r>
              <a:rPr lang="en-US" sz="3600" dirty="0" smtClean="0"/>
              <a:t>laboration pieces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700" dirty="0" smtClean="0"/>
              <a:t>variety of kids</a:t>
            </a:r>
          </a:p>
          <a:p>
            <a:pPr algn="l">
              <a:lnSpc>
                <a:spcPct val="90000"/>
              </a:lnSpc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48047" y="2109314"/>
            <a:ext cx="230063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b="1" dirty="0" smtClean="0">
                <a:solidFill>
                  <a:srgbClr val="FF6600"/>
                </a:solidFill>
                <a:latin typeface="Rockwell Extra Bold"/>
                <a:cs typeface="Rockwell Extra Bold"/>
              </a:rPr>
              <a:t>Random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13" name="Title 14"/>
          <p:cNvSpPr txBox="1">
            <a:spLocks/>
          </p:cNvSpPr>
          <p:nvPr/>
        </p:nvSpPr>
        <p:spPr>
          <a:xfrm>
            <a:off x="5094667" y="3981157"/>
            <a:ext cx="4438212" cy="2809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l</a:t>
            </a:r>
            <a:r>
              <a:rPr lang="en-US" sz="3600" dirty="0" smtClean="0"/>
              <a:t>aughing is good</a:t>
            </a:r>
            <a:br>
              <a:rPr lang="en-US" sz="3600" dirty="0" smtClean="0"/>
            </a:br>
            <a:r>
              <a:rPr lang="en-US" sz="3600" dirty="0" smtClean="0"/>
              <a:t>control is impossible</a:t>
            </a:r>
          </a:p>
          <a:p>
            <a:pPr algn="l"/>
            <a:r>
              <a:rPr lang="en-US" sz="3600" dirty="0" smtClean="0"/>
              <a:t>messy is ok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4968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20952" y="-99293"/>
            <a:ext cx="11021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chemeClr val="accent1">
                    <a:alpha val="57000"/>
                  </a:schemeClr>
                </a:solidFill>
                <a:latin typeface="Stencil Std"/>
                <a:cs typeface="Stencil Std"/>
              </a:rPr>
              <a:t>Lessons</a:t>
            </a:r>
            <a:endParaRPr lang="en-US" sz="30000" dirty="0">
              <a:solidFill>
                <a:schemeClr val="accent1">
                  <a:alpha val="57000"/>
                </a:schemeClr>
              </a:solidFill>
              <a:latin typeface="Stencil Std"/>
              <a:cs typeface="Stencil St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4755" y="883890"/>
            <a:ext cx="286027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dirty="0" smtClean="0">
                <a:solidFill>
                  <a:srgbClr val="00B050"/>
                </a:solidFill>
                <a:latin typeface="Stencil Std"/>
                <a:cs typeface="Stencil Std"/>
              </a:rPr>
              <a:t>Ridiculous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8047" y="2109314"/>
            <a:ext cx="230063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b="1" dirty="0" smtClean="0">
                <a:solidFill>
                  <a:srgbClr val="FF6600"/>
                </a:solidFill>
                <a:latin typeface="Rockwell Extra Bold"/>
                <a:cs typeface="Rockwell Extra Bold"/>
              </a:rPr>
              <a:t>Random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0740"/>
            <a:ext cx="9144000" cy="15700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91187" y="3321707"/>
            <a:ext cx="1046624" cy="8234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73428" y="2909982"/>
            <a:ext cx="1173324" cy="8234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9187" y="4145156"/>
            <a:ext cx="9144000" cy="157000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20952" y="883890"/>
            <a:ext cx="9144000" cy="15700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3233025" y="2344173"/>
            <a:ext cx="9144000" cy="157000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-108198" y="2163423"/>
            <a:ext cx="9144000" cy="157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4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8137" y="882452"/>
            <a:ext cx="10210537" cy="59755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00" y="540760"/>
            <a:ext cx="9144000" cy="53513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399" y="-635064"/>
            <a:ext cx="9144000" cy="5351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145" y="2367737"/>
            <a:ext cx="6494012" cy="38005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6721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mmy_Feature_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44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3054" y="-141463"/>
            <a:ext cx="90463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Outstanding </a:t>
            </a:r>
            <a:r>
              <a:rPr lang="en-US" sz="44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Creative </a:t>
            </a:r>
            <a:r>
              <a:rPr lang="en-US" sz="44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Achievement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43121" y="6334780"/>
            <a:ext cx="66233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Chalkboard"/>
                <a:cs typeface="Chalkboard"/>
              </a:rPr>
              <a:t>"disruptive </a:t>
            </a:r>
            <a:r>
              <a:rPr lang="en-US" sz="2800" dirty="0" smtClean="0">
                <a:solidFill>
                  <a:srgbClr val="FFFFFF"/>
                </a:solidFill>
                <a:latin typeface="Chalkboard"/>
                <a:cs typeface="Chalkboard"/>
              </a:rPr>
              <a:t>comedy &amp; surprises</a:t>
            </a:r>
            <a:r>
              <a:rPr lang="en-US" sz="2800" dirty="0">
                <a:solidFill>
                  <a:srgbClr val="FFFFFF"/>
                </a:solidFill>
                <a:latin typeface="Chalkboard"/>
                <a:cs typeface="Chalkboard"/>
              </a:rPr>
              <a:t>"</a:t>
            </a:r>
          </a:p>
        </p:txBody>
      </p:sp>
      <p:sp>
        <p:nvSpPr>
          <p:cNvPr id="8" name="Rectangle 7"/>
          <p:cNvSpPr/>
          <p:nvPr/>
        </p:nvSpPr>
        <p:spPr>
          <a:xfrm>
            <a:off x="6168470" y="599335"/>
            <a:ext cx="4572000" cy="1200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Interactive </a:t>
            </a:r>
            <a:r>
              <a:rPr lang="en-US" sz="24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Media, </a:t>
            </a:r>
            <a:endParaRPr lang="en-US" sz="2400" b="1" dirty="0"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cs typeface="Courier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User Experience</a:t>
            </a:r>
          </a:p>
          <a:p>
            <a:r>
              <a:rPr lang="en-US" sz="2400" b="1" dirty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cs typeface="Courier"/>
              </a:rPr>
              <a:t>&amp; Visual Design</a:t>
            </a:r>
          </a:p>
        </p:txBody>
      </p:sp>
    </p:spTree>
    <p:extLst>
      <p:ext uri="{BB962C8B-B14F-4D97-AF65-F5344CB8AC3E}">
        <p14:creationId xmlns:p14="http://schemas.microsoft.com/office/powerpoint/2010/main" val="312989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alphaModFix amt="86000"/>
          </a:blip>
          <a:stretch>
            <a:fillRect/>
          </a:stretch>
        </p:blipFill>
        <p:spPr>
          <a:xfrm>
            <a:off x="4743407" y="-2364632"/>
            <a:ext cx="10512778" cy="10683718"/>
          </a:xfrm>
          <a:prstGeom prst="rect">
            <a:avLst/>
          </a:prstGeom>
          <a:ln>
            <a:noFill/>
          </a:ln>
          <a:effectLst>
            <a:softEdge rad="1079500"/>
          </a:effectLst>
        </p:spPr>
      </p:pic>
      <p:sp>
        <p:nvSpPr>
          <p:cNvPr id="4" name="Rectangle 3"/>
          <p:cNvSpPr/>
          <p:nvPr/>
        </p:nvSpPr>
        <p:spPr>
          <a:xfrm>
            <a:off x="10717" y="3105835"/>
            <a:ext cx="8159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solidFill>
                  <a:prstClr val="black"/>
                </a:solidFill>
              </a:rPr>
              <a:t>MUCH THANKS to our co-designers at </a:t>
            </a:r>
            <a:r>
              <a:rPr lang="en-US" sz="2400" b="1" dirty="0">
                <a:solidFill>
                  <a:prstClr val="black"/>
                </a:solidFill>
                <a:latin typeface="Arial Rounded MT Bold"/>
                <a:cs typeface="Arial Rounded MT Bold"/>
              </a:rPr>
              <a:t>Nickelodeon Inc. 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18" y="3489067"/>
            <a:ext cx="8992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solidFill>
                  <a:prstClr val="black"/>
                </a:solidFill>
                <a:latin typeface="Arial Rounded MT Bold"/>
                <a:cs typeface="Arial Rounded MT Bold"/>
              </a:rPr>
              <a:t>Katie </a:t>
            </a:r>
            <a:r>
              <a:rPr lang="en-US" sz="2400" b="1" dirty="0" err="1" smtClean="0">
                <a:solidFill>
                  <a:prstClr val="black"/>
                </a:solidFill>
                <a:latin typeface="Arial Rounded MT Bold"/>
                <a:cs typeface="Arial Rounded MT Bold"/>
              </a:rPr>
              <a:t>Bessiere</a:t>
            </a:r>
            <a:r>
              <a:rPr lang="en-US" sz="2400" dirty="0" smtClean="0">
                <a:solidFill>
                  <a:prstClr val="black"/>
                </a:solidFill>
                <a:latin typeface="Arial Rounded MT Bold"/>
                <a:cs typeface="Arial Rounded MT Bold"/>
              </a:rPr>
              <a:t>, </a:t>
            </a:r>
            <a:r>
              <a:rPr lang="en-US" sz="2400" dirty="0" smtClean="0">
                <a:solidFill>
                  <a:prstClr val="black"/>
                </a:solidFill>
              </a:rPr>
              <a:t>Craig, </a:t>
            </a:r>
            <a:r>
              <a:rPr lang="en-US" sz="2400" dirty="0" smtClean="0"/>
              <a:t>Darren, </a:t>
            </a:r>
            <a:r>
              <a:rPr lang="en-US" sz="2400" dirty="0" smtClean="0">
                <a:solidFill>
                  <a:prstClr val="black"/>
                </a:solidFill>
              </a:rPr>
              <a:t>Matthew, Maureen, SpongeBob, </a:t>
            </a:r>
            <a:r>
              <a:rPr lang="en-US" sz="2400" dirty="0" err="1" smtClean="0">
                <a:solidFill>
                  <a:prstClr val="black"/>
                </a:solidFill>
              </a:rPr>
              <a:t>iCarly</a:t>
            </a:r>
            <a:r>
              <a:rPr lang="en-US" sz="2400" dirty="0" smtClean="0">
                <a:solidFill>
                  <a:prstClr val="black"/>
                </a:solidFill>
              </a:rPr>
              <a:t>, Sanjay &amp; Craig, Power Rangers…. 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843012"/>
            <a:ext cx="100922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>@</a:t>
            </a:r>
            <a:r>
              <a:rPr lang="en-US" sz="2400" dirty="0" err="1" smtClean="0">
                <a:solidFill>
                  <a:prstClr val="black"/>
                </a:solidFill>
                <a:ea typeface="+mj-ea"/>
                <a:cs typeface="+mj-cs"/>
              </a:rPr>
              <a:t>adruin</a:t>
            </a:r>
            <a:r>
              <a:rPr lang="en-US" sz="2400" dirty="0" smtClean="0">
                <a:solidFill>
                  <a:prstClr val="black"/>
                </a:solidFill>
                <a:ea typeface="+mj-ea"/>
                <a:cs typeface="+mj-cs"/>
              </a:rPr>
              <a:t>  </a:t>
            </a:r>
            <a:r>
              <a:rPr lang="en-US" sz="2400" dirty="0"/>
              <a:t>@</a:t>
            </a:r>
            <a:r>
              <a:rPr lang="en-US" sz="2400" dirty="0" err="1" smtClean="0"/>
              <a:t>Mona_Leigh</a:t>
            </a:r>
            <a:r>
              <a:rPr lang="en-US" sz="2400" dirty="0" smtClean="0"/>
              <a:t>   </a:t>
            </a:r>
            <a:r>
              <a:rPr lang="en-US" sz="2400" dirty="0"/>
              <a:t>@</a:t>
            </a:r>
            <a:r>
              <a:rPr lang="en-US" sz="2400" dirty="0" err="1"/>
              <a:t>egolubUMD</a:t>
            </a:r>
            <a:r>
              <a:rPr lang="en-US" sz="2400" dirty="0"/>
              <a:t> </a:t>
            </a:r>
            <a:r>
              <a:rPr lang="en-US" sz="2400" dirty="0" smtClean="0"/>
              <a:t>@</a:t>
            </a:r>
            <a:r>
              <a:rPr lang="en-US" sz="2400" dirty="0" err="1" smtClean="0"/>
              <a:t>jasoncyip</a:t>
            </a:r>
            <a:r>
              <a:rPr lang="en-US" sz="2400" dirty="0" smtClean="0"/>
              <a:t>  </a:t>
            </a:r>
          </a:p>
          <a:p>
            <a:r>
              <a:rPr lang="en-US" sz="2400" dirty="0" smtClean="0"/>
              <a:t>@</a:t>
            </a:r>
            <a:r>
              <a:rPr lang="en-US" sz="2400" dirty="0" err="1"/>
              <a:t>TammyUMD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/>
              <a:t>@</a:t>
            </a:r>
            <a:r>
              <a:rPr lang="en-US" sz="2400" dirty="0" err="1"/>
              <a:t>ebonsign</a:t>
            </a:r>
            <a:r>
              <a:rPr lang="en-US" sz="2400" dirty="0"/>
              <a:t> </a:t>
            </a:r>
            <a:r>
              <a:rPr lang="en-US" sz="2400" dirty="0" smtClean="0"/>
              <a:t>@</a:t>
            </a:r>
            <a:r>
              <a:rPr lang="en-US" sz="2400" dirty="0" err="1" smtClean="0"/>
              <a:t>BrennaMcNally</a:t>
            </a:r>
            <a:r>
              <a:rPr lang="en-US" sz="2400" dirty="0" smtClean="0"/>
              <a:t> </a:t>
            </a:r>
            <a:r>
              <a:rPr lang="en-US" sz="2400" dirty="0"/>
              <a:t>@</a:t>
            </a:r>
            <a:r>
              <a:rPr lang="en-US" sz="2400" dirty="0" err="1"/>
              <a:t>LNorooz</a:t>
            </a:r>
            <a:r>
              <a:rPr lang="en-US" sz="2400" dirty="0"/>
              <a:t> </a:t>
            </a:r>
          </a:p>
          <a:p>
            <a:r>
              <a:rPr lang="en-US" sz="2400" dirty="0" smtClean="0"/>
              <a:t> 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en-US" sz="2400" dirty="0">
                <a:solidFill>
                  <a:prstClr val="black"/>
                </a:solidFill>
                <a:ea typeface="+mj-ea"/>
                <a:cs typeface="+mj-cs"/>
              </a:rPr>
            </a:br>
            <a:endParaRPr lang="en-US" sz="2400" dirty="0"/>
          </a:p>
        </p:txBody>
      </p:sp>
      <p:pic>
        <p:nvPicPr>
          <p:cNvPr id="9" name="Picture 8" descr="HCIL_logo.jpg"/>
          <p:cNvPicPr>
            <a:picLocks noChangeAspect="1"/>
          </p:cNvPicPr>
          <p:nvPr/>
        </p:nvPicPr>
        <p:blipFill rotWithShape="1">
          <a:blip r:embed="rId3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8" t="5129" r="11184" b="5769"/>
          <a:stretch/>
        </p:blipFill>
        <p:spPr>
          <a:xfrm>
            <a:off x="7457556" y="5862217"/>
            <a:ext cx="712776" cy="7055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7078153" y="5644443"/>
            <a:ext cx="5295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prstClr val="black"/>
                </a:solidFill>
              </a:rPr>
              <a:t>#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24271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 amt="86000"/>
          </a:blip>
          <a:stretch>
            <a:fillRect/>
          </a:stretch>
        </p:blipFill>
        <p:spPr>
          <a:xfrm>
            <a:off x="3355622" y="-661965"/>
            <a:ext cx="10512778" cy="10683718"/>
          </a:xfrm>
          <a:prstGeom prst="rect">
            <a:avLst/>
          </a:prstGeom>
          <a:ln>
            <a:noFill/>
          </a:ln>
          <a:effectLst>
            <a:softEdge rad="1079500"/>
          </a:effectLst>
        </p:spPr>
      </p:pic>
      <p:sp>
        <p:nvSpPr>
          <p:cNvPr id="5" name="Rectangle 4"/>
          <p:cNvSpPr/>
          <p:nvPr/>
        </p:nvSpPr>
        <p:spPr>
          <a:xfrm>
            <a:off x="8150" y="1344269"/>
            <a:ext cx="110279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000" b="1" dirty="0">
                <a:solidFill>
                  <a:srgbClr val="000000"/>
                </a:solidFill>
                <a:latin typeface="Courier"/>
                <a:cs typeface="Courier"/>
              </a:rPr>
              <a:t>Oh the places you'll </a:t>
            </a:r>
            <a:r>
              <a:rPr lang="en-US" sz="3000" b="1" dirty="0" smtClean="0">
                <a:solidFill>
                  <a:srgbClr val="000000"/>
                </a:solidFill>
                <a:latin typeface="Courier"/>
                <a:cs typeface="Courier"/>
              </a:rPr>
              <a:t>go, </a:t>
            </a:r>
            <a:br>
              <a:rPr lang="en-US" sz="3000" b="1" dirty="0" smtClean="0">
                <a:solidFill>
                  <a:srgbClr val="000000"/>
                </a:solidFill>
                <a:latin typeface="Courier"/>
                <a:cs typeface="Courier"/>
              </a:rPr>
            </a:br>
            <a:r>
              <a:rPr lang="en-US" sz="3000" b="1" dirty="0" smtClean="0">
                <a:solidFill>
                  <a:srgbClr val="000000"/>
                </a:solidFill>
                <a:latin typeface="Courier"/>
                <a:cs typeface="Courier"/>
              </a:rPr>
              <a:t>when </a:t>
            </a:r>
            <a:r>
              <a:rPr lang="en-US" sz="3000" b="1" dirty="0">
                <a:solidFill>
                  <a:srgbClr val="000000"/>
                </a:solidFill>
                <a:latin typeface="Courier"/>
                <a:cs typeface="Courier"/>
              </a:rPr>
              <a:t>designing technology with children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61620" t="5071" r="12071" b="25665"/>
          <a:stretch/>
        </p:blipFill>
        <p:spPr>
          <a:xfrm>
            <a:off x="597908" y="3428984"/>
            <a:ext cx="2757714" cy="27093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7826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1620" t="5071" r="12071" b="25665"/>
          <a:stretch/>
        </p:blipFill>
        <p:spPr>
          <a:xfrm>
            <a:off x="3211285" y="3156856"/>
            <a:ext cx="2757714" cy="27093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do not touch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8000" y="431800"/>
            <a:ext cx="8128000" cy="5994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61620" t="5071" r="12071" b="25665"/>
          <a:stretch/>
        </p:blipFill>
        <p:spPr>
          <a:xfrm>
            <a:off x="4356369" y="1256479"/>
            <a:ext cx="1366158" cy="13421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419100">
              <a:schemeClr val="tx1">
                <a:alpha val="75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63528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66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4996" r="9430"/>
          <a:stretch/>
        </p:blipFill>
        <p:spPr>
          <a:xfrm>
            <a:off x="189262" y="1600916"/>
            <a:ext cx="3985331" cy="3419503"/>
          </a:xfrm>
          <a:prstGeom prst="rect">
            <a:avLst/>
          </a:prstGeom>
          <a:solidFill>
            <a:srgbClr val="000000">
              <a:shade val="95000"/>
            </a:srgbClr>
          </a:solidFill>
          <a:ln w="254000" cap="sq">
            <a:solidFill>
              <a:srgbClr val="FFFF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783" y="228628"/>
            <a:ext cx="4649493" cy="3000733"/>
          </a:xfrm>
          <a:prstGeom prst="rect">
            <a:avLst/>
          </a:prstGeom>
          <a:solidFill>
            <a:srgbClr val="000000">
              <a:shade val="95000"/>
            </a:srgbClr>
          </a:solidFill>
          <a:ln w="254000" cap="sq" cmpd="sng">
            <a:solidFill>
              <a:srgbClr val="3366FF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25256"/>
            <a:ext cx="381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</a:rPr>
              <a:t>Co-Design</a:t>
            </a:r>
            <a:endParaRPr lang="en-US" sz="5400" b="1" i="1" dirty="0">
              <a:effectLst>
                <a:glow rad="228600">
                  <a:schemeClr val="bg1">
                    <a:alpha val="40000"/>
                  </a:schemeClr>
                </a:glow>
                <a:outerShdw blurRad="50800" dist="38100" algn="l" rotWithShape="0">
                  <a:schemeClr val="bg1">
                    <a:alpha val="40000"/>
                  </a:schemeClr>
                </a:outerShdw>
              </a:effectLst>
              <a:latin typeface="Arial Narrow"/>
              <a:cs typeface="Arial Narrow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4996" y="3894271"/>
            <a:ext cx="4718217" cy="3124784"/>
          </a:xfrm>
          <a:prstGeom prst="rect">
            <a:avLst/>
          </a:prstGeom>
          <a:solidFill>
            <a:srgbClr val="000000">
              <a:shade val="95000"/>
            </a:srgbClr>
          </a:solidFill>
          <a:ln w="254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655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304800" y="1143000"/>
            <a:ext cx="2209800" cy="1600200"/>
          </a:xfrm>
          <a:prstGeom prst="cloudCallout">
            <a:avLst>
              <a:gd name="adj1" fmla="val -49315"/>
              <a:gd name="adj2" fmla="val 758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14" y="-193431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effectLst>
                  <a:glow rad="5969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Kidsteam</a:t>
            </a:r>
            <a:r>
              <a:rPr lang="en-US" b="1" dirty="0" smtClean="0">
                <a:effectLst>
                  <a:glow rad="5969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Session</a:t>
            </a:r>
            <a:endParaRPr lang="en-US" b="1" dirty="0">
              <a:effectLst>
                <a:glow rad="5969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524000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Arial Black" pitchFamily="34" charset="0"/>
              </a:rPr>
              <a:t>What do we want to know?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24290" y="2357641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Franklin Gothic Book" pitchFamily="34" charset="0"/>
              </a:rPr>
              <a:t>How</a:t>
            </a:r>
            <a:r>
              <a:rPr lang="en-US" sz="1600" dirty="0">
                <a:solidFill>
                  <a:prstClr val="black"/>
                </a:solidFill>
                <a:latin typeface="Franklin Gothic Book" pitchFamily="34" charset="0"/>
              </a:rPr>
              <a:t> are we going to ask it?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8064" y="2200025"/>
            <a:ext cx="244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Franklin Gothic Book" pitchFamily="34" charset="0"/>
              </a:rPr>
              <a:t>Question</a:t>
            </a:r>
            <a:r>
              <a:rPr lang="en-US" sz="1600" dirty="0">
                <a:solidFill>
                  <a:prstClr val="black"/>
                </a:solidFill>
                <a:latin typeface="Franklin Gothic Book" pitchFamily="34" charset="0"/>
              </a:rPr>
              <a:t> of the Day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34200" y="4063425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Franklin Gothic Book" pitchFamily="34" charset="0"/>
              </a:rPr>
              <a:t>Co-design </a:t>
            </a:r>
            <a:r>
              <a:rPr lang="en-US" sz="1600" dirty="0" smtClean="0">
                <a:solidFill>
                  <a:prstClr val="black"/>
                </a:solidFill>
                <a:latin typeface="Franklin Gothic Book" pitchFamily="34" charset="0"/>
              </a:rPr>
              <a:t>groups work</a:t>
            </a:r>
            <a:endParaRPr lang="en-US" sz="1600" dirty="0">
              <a:solidFill>
                <a:prstClr val="black"/>
              </a:solidFill>
              <a:latin typeface="Franklin Gothic Boo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81806" y="6153326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Franklin Gothic Book" pitchFamily="34" charset="0"/>
              </a:rPr>
              <a:t>Kids </a:t>
            </a:r>
            <a:r>
              <a:rPr lang="en-US" sz="2400" dirty="0">
                <a:solidFill>
                  <a:prstClr val="black"/>
                </a:solidFill>
                <a:latin typeface="Franklin Gothic Book" pitchFamily="34" charset="0"/>
              </a:rPr>
              <a:t>present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61617" y="544544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Franklin Gothic Book" pitchFamily="34" charset="0"/>
              </a:rPr>
              <a:t>Adults </a:t>
            </a:r>
            <a:r>
              <a:rPr lang="en-US" sz="2400" dirty="0" smtClean="0">
                <a:solidFill>
                  <a:prstClr val="black"/>
                </a:solidFill>
                <a:latin typeface="Franklin Gothic Book" pitchFamily="34" charset="0"/>
              </a:rPr>
              <a:t>identify</a:t>
            </a:r>
            <a:r>
              <a:rPr lang="en-US" sz="1600" dirty="0" smtClean="0">
                <a:solidFill>
                  <a:prstClr val="black"/>
                </a:solidFill>
                <a:latin typeface="Franklin Gothic Book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Franklin Gothic Book" pitchFamily="34" charset="0"/>
              </a:rPr>
              <a:t>trends</a:t>
            </a:r>
            <a:r>
              <a:rPr lang="en-US" sz="1600" dirty="0">
                <a:solidFill>
                  <a:prstClr val="black"/>
                </a:solidFill>
                <a:latin typeface="Franklin Gothic Book" pitchFamily="34" charset="0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Franklin Gothic Book" pitchFamily="34" charset="0"/>
              </a:rPr>
              <a:t/>
            </a:r>
            <a:br>
              <a:rPr lang="en-US" sz="1600" dirty="0" smtClean="0">
                <a:solidFill>
                  <a:prstClr val="black"/>
                </a:solidFill>
                <a:latin typeface="Franklin Gothic Book" pitchFamily="34" charset="0"/>
              </a:rPr>
            </a:br>
            <a:endParaRPr lang="en-US" sz="1600" dirty="0">
              <a:solidFill>
                <a:prstClr val="black"/>
              </a:solidFill>
              <a:latin typeface="Franklin Gothic Boo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9955" y="3555225"/>
            <a:ext cx="228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Franklin Gothic Book" pitchFamily="34" charset="0"/>
              </a:rPr>
              <a:t>Use key </a:t>
            </a:r>
            <a:r>
              <a:rPr lang="en-US" sz="2400" b="1" dirty="0" smtClean="0">
                <a:solidFill>
                  <a:prstClr val="black"/>
                </a:solidFill>
                <a:latin typeface="Franklin Gothic Book" pitchFamily="34" charset="0"/>
              </a:rPr>
              <a:t>takeaways to inform </a:t>
            </a:r>
            <a:r>
              <a:rPr lang="en-US" sz="2400" b="1" dirty="0">
                <a:solidFill>
                  <a:prstClr val="black"/>
                </a:solidFill>
                <a:latin typeface="Franklin Gothic Book" pitchFamily="34" charset="0"/>
              </a:rPr>
              <a:t>next steps</a:t>
            </a:r>
          </a:p>
        </p:txBody>
      </p:sp>
      <p:pic>
        <p:nvPicPr>
          <p:cNvPr id="8193" name="Picture 1" descr="R:\_nick\Bessiere_Katie\UMD\First Project\2010 08 UMD Kickoff\Nickelodeon-Tuesday\100_1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0075" y="2753957"/>
            <a:ext cx="2041525" cy="1360843"/>
          </a:xfrm>
          <a:prstGeom prst="rect">
            <a:avLst/>
          </a:prstGeom>
          <a:noFill/>
        </p:spPr>
      </p:pic>
      <p:pic>
        <p:nvPicPr>
          <p:cNvPr id="8194" name="Picture 2" descr="C:\Users\weintraa\Desktop\photo.JPG"/>
          <p:cNvPicPr>
            <a:picLocks noChangeAspect="1" noChangeArrowheads="1"/>
          </p:cNvPicPr>
          <p:nvPr/>
        </p:nvPicPr>
        <p:blipFill>
          <a:blip r:embed="rId4" cstate="print">
            <a:lum bright="22000"/>
          </a:blip>
          <a:srcRect l="24040"/>
          <a:stretch>
            <a:fillRect/>
          </a:stretch>
        </p:blipFill>
        <p:spPr bwMode="auto">
          <a:xfrm rot="5400000">
            <a:off x="3191272" y="1075928"/>
            <a:ext cx="1444625" cy="1426369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 l="11055" t="9778" r="19750" b="11111"/>
          <a:stretch>
            <a:fillRect/>
          </a:stretch>
        </p:blipFill>
        <p:spPr bwMode="auto">
          <a:xfrm>
            <a:off x="5486399" y="697838"/>
            <a:ext cx="2281933" cy="163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kidsteam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37734" y="4527286"/>
            <a:ext cx="2557986" cy="1705324"/>
          </a:xfrm>
          <a:prstGeom prst="rect">
            <a:avLst/>
          </a:prstGeom>
        </p:spPr>
      </p:pic>
      <p:pic>
        <p:nvPicPr>
          <p:cNvPr id="8196" name="Picture 4" descr="R:\_nick\Bessiere_Katie\UMD\First Project\2010 10 UMD Club\Media\whiteboar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2200" y="3149600"/>
            <a:ext cx="1809750" cy="2413000"/>
          </a:xfrm>
          <a:prstGeom prst="rect">
            <a:avLst/>
          </a:prstGeom>
          <a:noFill/>
        </p:spPr>
      </p:pic>
      <p:sp>
        <p:nvSpPr>
          <p:cNvPr id="18" name="Bent-Up Arrow 17"/>
          <p:cNvSpPr/>
          <p:nvPr/>
        </p:nvSpPr>
        <p:spPr>
          <a:xfrm rot="1145768" flipH="1">
            <a:off x="1005343" y="4903796"/>
            <a:ext cx="1224884" cy="762000"/>
          </a:xfrm>
          <a:prstGeom prst="bent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Bent-Up Arrow 18"/>
          <p:cNvSpPr/>
          <p:nvPr/>
        </p:nvSpPr>
        <p:spPr>
          <a:xfrm rot="13402733" flipH="1">
            <a:off x="7367539" y="1664641"/>
            <a:ext cx="1224884" cy="762000"/>
          </a:xfrm>
          <a:prstGeom prst="bent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Bent-Up Arrow 19"/>
          <p:cNvSpPr/>
          <p:nvPr/>
        </p:nvSpPr>
        <p:spPr>
          <a:xfrm rot="16656881" flipH="1">
            <a:off x="7492094" y="4746662"/>
            <a:ext cx="1109562" cy="762000"/>
          </a:xfrm>
          <a:prstGeom prst="bent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800600" y="1295400"/>
            <a:ext cx="609600" cy="304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2514600" y="1371600"/>
            <a:ext cx="609600" cy="304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0800000">
            <a:off x="4276890" y="4800599"/>
            <a:ext cx="609600" cy="304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 rot="16200000">
            <a:off x="1066800" y="3124200"/>
            <a:ext cx="609600" cy="304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92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434237" y="2529385"/>
            <a:ext cx="6400800" cy="2080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400" dirty="0" smtClean="0"/>
              <a:t>A co-design journey…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120952" y="1954705"/>
            <a:ext cx="11021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chemeClr val="accent1">
                    <a:alpha val="57000"/>
                  </a:schemeClr>
                </a:solidFill>
                <a:latin typeface="Stencil Std"/>
                <a:cs typeface="Stencil Std"/>
              </a:rPr>
              <a:t>Surprises</a:t>
            </a:r>
            <a:endParaRPr lang="en-US" sz="30000" dirty="0">
              <a:solidFill>
                <a:schemeClr val="accent1">
                  <a:alpha val="57000"/>
                </a:schemeClr>
              </a:solidFill>
              <a:latin typeface="Stencil Std"/>
              <a:cs typeface="Stencil Std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32639" y="4583383"/>
            <a:ext cx="6400800" cy="2080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400" dirty="0">
                <a:latin typeface="Garamond"/>
                <a:cs typeface="Garamond"/>
              </a:rPr>
              <a:t>t</a:t>
            </a:r>
            <a:r>
              <a:rPr lang="en-US" sz="5400" dirty="0" smtClean="0">
                <a:latin typeface="Garamond"/>
                <a:cs typeface="Garamond"/>
              </a:rPr>
              <a:t>esting hypothesis?</a:t>
            </a:r>
            <a:endParaRPr lang="en-US" dirty="0">
              <a:latin typeface="Garamond"/>
              <a:cs typeface="Garamon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59831" y="2529385"/>
            <a:ext cx="2455795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0" dirty="0" smtClean="0">
                <a:solidFill>
                  <a:schemeClr val="accent2"/>
                </a:solidFill>
                <a:latin typeface="Comic Sans MS"/>
                <a:cs typeface="Comic Sans MS"/>
              </a:rPr>
              <a:t>x</a:t>
            </a:r>
            <a:endParaRPr lang="en-US" sz="30000" dirty="0">
              <a:solidFill>
                <a:schemeClr val="accent2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19841436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1300"/>
            <a:ext cx="9144000" cy="1280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04974" y="715100"/>
            <a:ext cx="2455795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0" dirty="0" smtClean="0">
                <a:solidFill>
                  <a:schemeClr val="accent2"/>
                </a:solidFill>
                <a:latin typeface="Comic Sans MS"/>
                <a:cs typeface="Comic Sans MS"/>
              </a:rPr>
              <a:t>x</a:t>
            </a:r>
            <a:endParaRPr lang="en-US" sz="30000" dirty="0">
              <a:solidFill>
                <a:schemeClr val="accent2"/>
              </a:solidFill>
              <a:latin typeface="Comic Sans MS"/>
              <a:cs typeface="Comic Sans M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643" y="1638300"/>
            <a:ext cx="2966357" cy="30867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4258" y="1638299"/>
            <a:ext cx="3405759" cy="308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4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1375703"/>
            <a:ext cx="8796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B0F0"/>
                </a:solidFill>
                <a:latin typeface="Snap ITC" panose="04040A07060A02020202" pitchFamily="82" charset="0"/>
              </a:rPr>
              <a:t>“</a:t>
            </a:r>
            <a:r>
              <a:rPr lang="en-US" sz="4000" b="1" dirty="0">
                <a:solidFill>
                  <a:srgbClr val="FF6600"/>
                </a:solidFill>
                <a:latin typeface="Rockwell Extra Bold"/>
                <a:cs typeface="Rockwell Extra Bold"/>
              </a:rPr>
              <a:t>Random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r>
              <a:rPr lang="en-US" sz="4000" dirty="0">
                <a:solidFill>
                  <a:srgbClr val="FFC000"/>
                </a:solidFill>
                <a:latin typeface="Snap ITC" panose="04040A07060A02020202" pitchFamily="82" charset="0"/>
              </a:rPr>
              <a:t>+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r>
              <a:rPr lang="en-US" sz="4000" dirty="0">
                <a:solidFill>
                  <a:srgbClr val="00B050"/>
                </a:solidFill>
                <a:latin typeface="Stencil Std"/>
                <a:cs typeface="Stencil Std"/>
              </a:rPr>
              <a:t>Ridiculous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r>
              <a:rPr lang="en-US" sz="4000" dirty="0">
                <a:solidFill>
                  <a:srgbClr val="FF0000"/>
                </a:solidFill>
                <a:latin typeface="Snap ITC" panose="04040A07060A02020202" pitchFamily="82" charset="0"/>
              </a:rPr>
              <a:t>=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r>
              <a:rPr lang="en-US" sz="4000" dirty="0">
                <a:solidFill>
                  <a:srgbClr val="6600CC"/>
                </a:solidFill>
                <a:latin typeface="Snap ITC" panose="04040A07060A02020202" pitchFamily="82" charset="0"/>
              </a:rPr>
              <a:t>Fun!</a:t>
            </a:r>
            <a:r>
              <a:rPr lang="en-US" sz="4000" dirty="0">
                <a:solidFill>
                  <a:srgbClr val="00B0F0"/>
                </a:solidFill>
                <a:latin typeface="Snap ITC" panose="04040A07060A02020202" pitchFamily="82" charset="0"/>
              </a:rPr>
              <a:t>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9334" y="190371"/>
            <a:ext cx="11021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500" dirty="0" smtClean="0">
                <a:solidFill>
                  <a:schemeClr val="accent1">
                    <a:alpha val="57000"/>
                  </a:schemeClr>
                </a:solidFill>
                <a:latin typeface="Stencil Std"/>
                <a:cs typeface="Stencil Std"/>
              </a:rPr>
              <a:t>Kids</a:t>
            </a:r>
            <a:endParaRPr lang="en-US" sz="30000" dirty="0">
              <a:solidFill>
                <a:schemeClr val="accent1">
                  <a:alpha val="57000"/>
                </a:schemeClr>
              </a:solidFill>
              <a:latin typeface="Stencil Std"/>
              <a:cs typeface="Stencil Std"/>
            </a:endParaRPr>
          </a:p>
        </p:txBody>
      </p:sp>
      <p:pic>
        <p:nvPicPr>
          <p:cNvPr id="6" name="Picture 41" descr="logo_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8400" y="8367713"/>
            <a:ext cx="9829800" cy="86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1" descr="logo_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0" y="8520113"/>
            <a:ext cx="9829800" cy="867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76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44755" y="743906"/>
            <a:ext cx="286027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dirty="0" smtClean="0">
                <a:solidFill>
                  <a:srgbClr val="00B050"/>
                </a:solidFill>
                <a:latin typeface="Stencil Std"/>
                <a:cs typeface="Stencil Std"/>
              </a:rPr>
              <a:t>Ridiculous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H="1">
            <a:off x="1770703" y="3235449"/>
            <a:ext cx="1269839" cy="713254"/>
          </a:xfrm>
          <a:prstGeom prst="bentConnector3">
            <a:avLst/>
          </a:prstGeom>
          <a:ln w="76200" cmpd="sng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rot="16200000" flipH="1">
            <a:off x="4499561" y="2585677"/>
            <a:ext cx="3291824" cy="713256"/>
          </a:xfrm>
          <a:prstGeom prst="bentConnector3">
            <a:avLst/>
          </a:prstGeom>
          <a:ln w="762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4"/>
          <p:cNvSpPr>
            <a:spLocks noGrp="1"/>
          </p:cNvSpPr>
          <p:nvPr>
            <p:ph type="ctrTitle"/>
          </p:nvPr>
        </p:nvSpPr>
        <p:spPr>
          <a:xfrm>
            <a:off x="1924362" y="4326946"/>
            <a:ext cx="3864483" cy="2809375"/>
          </a:xfrm>
        </p:spPr>
        <p:txBody>
          <a:bodyPr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en-US" sz="3600" dirty="0"/>
              <a:t>u</a:t>
            </a:r>
            <a:r>
              <a:rPr lang="en-US" sz="3600" dirty="0" smtClean="0"/>
              <a:t>nknown</a:t>
            </a:r>
            <a:br>
              <a:rPr lang="en-US" sz="3600" dirty="0" smtClean="0"/>
            </a:br>
            <a:r>
              <a:rPr lang="en-US" sz="3600" dirty="0" smtClean="0"/>
              <a:t>unidentified</a:t>
            </a:r>
            <a:br>
              <a:rPr lang="en-US" sz="3600" dirty="0" smtClean="0"/>
            </a:br>
            <a: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"/>
                <a:cs typeface="Courier"/>
              </a:rPr>
              <a:t>out of place</a:t>
            </a:r>
            <a:br>
              <a:rPr lang="en-US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"/>
                <a:cs typeface="Courier"/>
              </a:rPr>
            </a:br>
            <a:r>
              <a:rPr lang="en-US" sz="3600" dirty="0" smtClean="0"/>
              <a:t>unpredictable</a:t>
            </a:r>
            <a:br>
              <a:rPr lang="en-US" sz="3600" dirty="0" smtClean="0"/>
            </a:br>
            <a:r>
              <a:rPr lang="en-US" sz="3600" dirty="0" smtClean="0"/>
              <a:t>unexpected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48047" y="2524784"/>
            <a:ext cx="2300630" cy="584776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b="1" dirty="0" smtClean="0">
                <a:solidFill>
                  <a:srgbClr val="FF6600"/>
                </a:solidFill>
                <a:latin typeface="Rockwell Extra Bold"/>
                <a:cs typeface="Rockwell Extra Bold"/>
              </a:rPr>
              <a:t>Random</a:t>
            </a:r>
            <a:r>
              <a:rPr 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nap ITC" panose="04040A07060A02020202" pitchFamily="82" charset="0"/>
              </a:rPr>
              <a:t> 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17" name="Title 14"/>
          <p:cNvSpPr txBox="1">
            <a:spLocks/>
          </p:cNvSpPr>
          <p:nvPr/>
        </p:nvSpPr>
        <p:spPr>
          <a:xfrm>
            <a:off x="5788845" y="4540348"/>
            <a:ext cx="3020393" cy="2809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a</a:t>
            </a:r>
            <a:r>
              <a:rPr lang="en-US" sz="3600" dirty="0" smtClean="0"/>
              <a:t>bsurd</a:t>
            </a:r>
            <a:br>
              <a:rPr lang="en-US" sz="3600" dirty="0" smtClean="0"/>
            </a:br>
            <a:r>
              <a:rPr lang="en-US" sz="3600" dirty="0" smtClean="0"/>
              <a:t>preposterous</a:t>
            </a:r>
            <a:br>
              <a:rPr lang="en-US" sz="3600" dirty="0" smtClean="0"/>
            </a:br>
            <a:r>
              <a:rPr lang="en-US" sz="3600" dirty="0" smtClean="0"/>
              <a:t>laughable </a:t>
            </a:r>
          </a:p>
          <a:p>
            <a:pPr algn="l"/>
            <a:r>
              <a:rPr lang="en-US" sz="3600" dirty="0" smtClean="0"/>
              <a:t>nonsensical</a:t>
            </a:r>
            <a:br>
              <a:rPr lang="en-US" sz="3600" dirty="0" smtClean="0"/>
            </a:br>
            <a:r>
              <a:rPr lang="en-US" sz="3600" dirty="0" smtClean="0"/>
              <a:t>exaggerated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72356" y="446638"/>
            <a:ext cx="9729588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0" dirty="0" smtClean="0">
                <a:solidFill>
                  <a:schemeClr val="accent1">
                    <a:alpha val="57000"/>
                  </a:schemeClr>
                </a:solidFill>
                <a:latin typeface="Stencil Std"/>
                <a:cs typeface="Stencil Std"/>
              </a:rPr>
              <a:t>Fun</a:t>
            </a:r>
            <a:endParaRPr lang="en-US" sz="30000" dirty="0">
              <a:solidFill>
                <a:schemeClr val="accent1">
                  <a:alpha val="57000"/>
                </a:schemeClr>
              </a:solidFill>
              <a:latin typeface="Stencil Std"/>
              <a:cs typeface="Stencil Std"/>
            </a:endParaRPr>
          </a:p>
        </p:txBody>
      </p:sp>
    </p:spTree>
    <p:extLst>
      <p:ext uri="{BB962C8B-B14F-4D97-AF65-F5344CB8AC3E}">
        <p14:creationId xmlns:p14="http://schemas.microsoft.com/office/powerpoint/2010/main" val="16569716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6535</TotalTime>
  <Words>592</Words>
  <Application>Microsoft Macintosh PowerPoint</Application>
  <PresentationFormat>On-screen Show (4:3)</PresentationFormat>
  <Paragraphs>87</Paragraphs>
  <Slides>14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Kidsteam Session</vt:lpstr>
      <vt:lpstr>PowerPoint Presentation</vt:lpstr>
      <vt:lpstr>PowerPoint Presentation</vt:lpstr>
      <vt:lpstr>PowerPoint Presentation</vt:lpstr>
      <vt:lpstr>unknown unidentified out of place unpredictable unexpected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Maryland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Allison Druin</dc:creator>
  <cp:lastModifiedBy>Anne Rose</cp:lastModifiedBy>
  <cp:revision>71</cp:revision>
  <dcterms:created xsi:type="dcterms:W3CDTF">2014-03-19T19:43:29Z</dcterms:created>
  <dcterms:modified xsi:type="dcterms:W3CDTF">2014-05-22T21:05:54Z</dcterms:modified>
</cp:coreProperties>
</file>