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4v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335" r:id="rId2"/>
    <p:sldId id="334" r:id="rId3"/>
    <p:sldId id="263" r:id="rId4"/>
    <p:sldId id="289" r:id="rId5"/>
    <p:sldId id="293" r:id="rId6"/>
    <p:sldId id="304" r:id="rId7"/>
    <p:sldId id="306" r:id="rId8"/>
    <p:sldId id="305" r:id="rId9"/>
    <p:sldId id="303" r:id="rId10"/>
    <p:sldId id="307" r:id="rId11"/>
    <p:sldId id="308" r:id="rId12"/>
    <p:sldId id="368" r:id="rId13"/>
    <p:sldId id="370" r:id="rId14"/>
    <p:sldId id="310" r:id="rId15"/>
    <p:sldId id="366" r:id="rId16"/>
    <p:sldId id="369" r:id="rId17"/>
    <p:sldId id="360" r:id="rId18"/>
    <p:sldId id="312" r:id="rId19"/>
    <p:sldId id="260" r:id="rId20"/>
    <p:sldId id="266" r:id="rId21"/>
    <p:sldId id="265" r:id="rId22"/>
    <p:sldId id="337" r:id="rId23"/>
    <p:sldId id="268" r:id="rId24"/>
    <p:sldId id="270" r:id="rId25"/>
    <p:sldId id="273" r:id="rId26"/>
    <p:sldId id="275" r:id="rId27"/>
    <p:sldId id="280" r:id="rId28"/>
    <p:sldId id="277" r:id="rId29"/>
    <p:sldId id="278" r:id="rId30"/>
    <p:sldId id="279" r:id="rId31"/>
    <p:sldId id="282" r:id="rId32"/>
    <p:sldId id="318" r:id="rId33"/>
    <p:sldId id="317" r:id="rId34"/>
    <p:sldId id="372" r:id="rId35"/>
    <p:sldId id="371" r:id="rId36"/>
    <p:sldId id="330" r:id="rId37"/>
    <p:sldId id="332" r:id="rId38"/>
    <p:sldId id="323" r:id="rId39"/>
    <p:sldId id="373" r:id="rId40"/>
    <p:sldId id="376" r:id="rId41"/>
    <p:sldId id="374" r:id="rId42"/>
    <p:sldId id="375" r:id="rId43"/>
    <p:sldId id="363" r:id="rId44"/>
    <p:sldId id="364" r:id="rId45"/>
    <p:sldId id="365" r:id="rId46"/>
    <p:sldId id="359" r:id="rId47"/>
    <p:sldId id="357" r:id="rId48"/>
    <p:sldId id="354" r:id="rId49"/>
    <p:sldId id="355" r:id="rId50"/>
    <p:sldId id="341" r:id="rId51"/>
    <p:sldId id="342" r:id="rId52"/>
    <p:sldId id="343" r:id="rId53"/>
    <p:sldId id="344" r:id="rId54"/>
    <p:sldId id="346" r:id="rId55"/>
    <p:sldId id="350" r:id="rId56"/>
    <p:sldId id="336" r:id="rId57"/>
    <p:sldId id="348" r:id="rId58"/>
    <p:sldId id="349" r:id="rId59"/>
    <p:sldId id="358" r:id="rId60"/>
    <p:sldId id="331" r:id="rId61"/>
    <p:sldId id="329" r:id="rId62"/>
    <p:sldId id="328" r:id="rId63"/>
    <p:sldId id="327" r:id="rId64"/>
    <p:sldId id="285" r:id="rId65"/>
    <p:sldId id="286" r:id="rId66"/>
    <p:sldId id="351" r:id="rId67"/>
    <p:sldId id="352" r:id="rId6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6A69221-9BA3-D244-8A2E-01785BE69B51}">
          <p14:sldIdLst>
            <p14:sldId id="335"/>
            <p14:sldId id="334"/>
            <p14:sldId id="263"/>
            <p14:sldId id="289"/>
            <p14:sldId id="293"/>
          </p14:sldIdLst>
        </p14:section>
        <p14:section name="ScienceKit" id="{FE412BCB-58CC-2943-97C8-C54BB15F3566}">
          <p14:sldIdLst>
            <p14:sldId id="304"/>
            <p14:sldId id="306"/>
            <p14:sldId id="305"/>
            <p14:sldId id="303"/>
            <p14:sldId id="307"/>
          </p14:sldIdLst>
        </p14:section>
        <p14:section name="Methods" id="{0E99769A-77B7-9848-8261-A9870E939701}">
          <p14:sldIdLst>
            <p14:sldId id="308"/>
            <p14:sldId id="368"/>
            <p14:sldId id="370"/>
            <p14:sldId id="310"/>
            <p14:sldId id="366"/>
            <p14:sldId id="369"/>
            <p14:sldId id="360"/>
            <p14:sldId id="312"/>
          </p14:sldIdLst>
        </p14:section>
        <p14:section name="Demarco" id="{82B6347E-8C38-3F43-9EDF-BD3CC23D682F}">
          <p14:sldIdLst>
            <p14:sldId id="260"/>
            <p14:sldId id="266"/>
            <p14:sldId id="265"/>
            <p14:sldId id="337"/>
            <p14:sldId id="268"/>
            <p14:sldId id="270"/>
            <p14:sldId id="273"/>
          </p14:sldIdLst>
        </p14:section>
        <p14:section name="Allen" id="{E093163B-C8E3-8044-91BD-13B16CC31902}">
          <p14:sldIdLst>
            <p14:sldId id="275"/>
            <p14:sldId id="280"/>
            <p14:sldId id="277"/>
            <p14:sldId id="278"/>
            <p14:sldId id="279"/>
            <p14:sldId id="282"/>
          </p14:sldIdLst>
        </p14:section>
        <p14:section name="Discussion/Conclusion" id="{DA3B9FC9-F38A-FB4E-BFF8-4813E21ACED9}">
          <p14:sldIdLst>
            <p14:sldId id="318"/>
            <p14:sldId id="317"/>
            <p14:sldId id="372"/>
            <p14:sldId id="371"/>
            <p14:sldId id="330"/>
            <p14:sldId id="332"/>
            <p14:sldId id="323"/>
            <p14:sldId id="373"/>
            <p14:sldId id="376"/>
          </p14:sldIdLst>
        </p14:section>
        <p14:section name="Extra" id="{EE4F1371-C27A-9C45-949E-1E98CB012B00}">
          <p14:sldIdLst>
            <p14:sldId id="374"/>
            <p14:sldId id="375"/>
            <p14:sldId id="363"/>
            <p14:sldId id="364"/>
            <p14:sldId id="365"/>
            <p14:sldId id="359"/>
            <p14:sldId id="357"/>
            <p14:sldId id="354"/>
            <p14:sldId id="355"/>
            <p14:sldId id="341"/>
            <p14:sldId id="342"/>
            <p14:sldId id="343"/>
            <p14:sldId id="344"/>
            <p14:sldId id="346"/>
            <p14:sldId id="350"/>
            <p14:sldId id="336"/>
            <p14:sldId id="348"/>
            <p14:sldId id="349"/>
            <p14:sldId id="358"/>
            <p14:sldId id="331"/>
            <p14:sldId id="329"/>
            <p14:sldId id="328"/>
            <p14:sldId id="327"/>
            <p14:sldId id="285"/>
            <p14:sldId id="286"/>
            <p14:sldId id="351"/>
            <p14:sldId id="35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F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6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notesMaster" Target="notesMasters/notesMaster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interSettings" Target="printerSettings/printerSettings1.bin"/><Relationship Id="rId71" Type="http://schemas.openxmlformats.org/officeDocument/2006/relationships/presProps" Target="presProps.xml"/><Relationship Id="rId72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heme" Target="theme/theme1.xml"/><Relationship Id="rId74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F34B3-BB62-AC4B-8149-3E5546256E99}" type="datetimeFigureOut">
              <a:rPr lang="en-US" smtClean="0"/>
              <a:t>5/28/14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D067A-324A-AA4D-B4A2-72A43F5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92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#_ENREF_17"/><Relationship Id="rId4" Type="http://schemas.openxmlformats.org/officeDocument/2006/relationships/hyperlink" Target="#_ENREF_19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Candyce</a:t>
            </a:r>
            <a:r>
              <a:rPr lang="en-US" dirty="0" smtClean="0"/>
              <a:t> was doing what we call “</a:t>
            </a:r>
            <a:r>
              <a:rPr lang="en-US" dirty="0" err="1" smtClean="0"/>
              <a:t>Scientizing</a:t>
            </a:r>
            <a:r>
              <a:rPr lang="en-US" dirty="0" smtClean="0"/>
              <a:t>” her daily life activities</a:t>
            </a:r>
          </a:p>
          <a:p>
            <a:r>
              <a:rPr lang="en-US" dirty="0" smtClean="0"/>
              <a:t>She was</a:t>
            </a:r>
          </a:p>
          <a:p>
            <a:pPr lvl="1"/>
            <a:r>
              <a:rPr lang="en-US" dirty="0" smtClean="0"/>
              <a:t>Finding practical applications of scientific inquiry</a:t>
            </a:r>
          </a:p>
          <a:p>
            <a:pPr lvl="1"/>
            <a:r>
              <a:rPr lang="en-US" dirty="0" smtClean="0"/>
              <a:t>Using it to achieve her goals</a:t>
            </a:r>
          </a:p>
          <a:p>
            <a:pPr lvl="1"/>
            <a:r>
              <a:rPr lang="en-US" dirty="0" smtClean="0"/>
              <a:t>Seeing the world through scientific lenses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CF41-A0AE-924D-999B-8938776D3B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80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Clarify how it served</a:t>
            </a:r>
            <a:r>
              <a:rPr lang="en-US" baseline="0" dirty="0" smtClean="0"/>
              <a:t> as </a:t>
            </a:r>
            <a:r>
              <a:rPr lang="en-US" baseline="0" dirty="0" err="1" smtClean="0"/>
              <a:t>bo</a:t>
            </a:r>
            <a:r>
              <a:rPr lang="en-US" baseline="0" dirty="0" smtClean="0"/>
              <a:t> – to connect the kids to the type of scientific interactions we were trying to promote (to connect the kids to us – not to connect them to each other necessarily, but to connect them to us and the type of science we were trying to get them to engage in – that was active, personally relevant, dynamic to their interests, etc.)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70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Helped both learners </a:t>
            </a:r>
            <a:r>
              <a:rPr lang="en-US" dirty="0" err="1" smtClean="0"/>
              <a:t>scientize</a:t>
            </a:r>
            <a:r>
              <a:rPr lang="en-US" dirty="0" smtClean="0"/>
              <a:t>, but in different ways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DeMarco</a:t>
            </a:r>
            <a:r>
              <a:rPr lang="en-US" dirty="0" smtClean="0"/>
              <a:t>:</a:t>
            </a:r>
            <a:r>
              <a:rPr lang="en-US" baseline="0" dirty="0" smtClean="0"/>
              <a:t> helped him to take on socially relevant roles in science (e.g., the scientific reporter)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Allen: helped him communicate the quiet science he was doing with others (Andy: LPP – did he start to feel like he was more apart of the group – seems like some of his entries suggest he did – “we are best friends”)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22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Helped both learners </a:t>
            </a:r>
            <a:r>
              <a:rPr lang="en-US" dirty="0" err="1" smtClean="0"/>
              <a:t>scientize</a:t>
            </a:r>
            <a:r>
              <a:rPr lang="en-US" dirty="0" smtClean="0"/>
              <a:t>, but in different ways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DeMarco</a:t>
            </a:r>
            <a:r>
              <a:rPr lang="en-US" dirty="0" smtClean="0"/>
              <a:t>:</a:t>
            </a:r>
            <a:r>
              <a:rPr lang="en-US" baseline="0" dirty="0" smtClean="0"/>
              <a:t> helped him to take on socially relevant roles in science (e.g., the scientific reporter)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Allen: helped him communicate the quiet science he was doing with others (Andy: LPP – did he start to feel like he was more apart of the group – seems like some of his entries suggest he did – “we are best friends”)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22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were many things that we realized he was engaging in LPP from a virtual perspective – we’re not sure if – there were people who voted for his entries (he could see that)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How did his entries</a:t>
            </a:r>
            <a:r>
              <a:rPr lang="en-US" baseline="0" dirty="0" smtClean="0"/>
              <a:t> change over time (did he do more? The same?)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First choice day was the first day he spoke up about SK tech problem(on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day) – compares drastically to Emily’s reflection on the first day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We see he was connecting to the community through his entries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337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95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Take out outside community here? Or make it emphasize </a:t>
            </a:r>
            <a:r>
              <a:rPr lang="en-US" dirty="0" err="1" smtClean="0"/>
              <a:t>Minecraft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73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youth have access to technology (esp. mobile devices) and they enjoy/love</a:t>
            </a:r>
          </a:p>
          <a:p>
            <a:pPr lvl="1"/>
            <a:r>
              <a:rPr lang="en-US" dirty="0" smtClean="0"/>
              <a:t>Games (ref)</a:t>
            </a:r>
          </a:p>
          <a:p>
            <a:pPr lvl="1"/>
            <a:r>
              <a:rPr lang="en-US" dirty="0" smtClean="0"/>
              <a:t>Creative Expression (ref)</a:t>
            </a:r>
          </a:p>
          <a:p>
            <a:pPr lvl="1"/>
            <a:r>
              <a:rPr lang="en-US" dirty="0" smtClean="0"/>
              <a:t>Searching (Beth F.)</a:t>
            </a:r>
          </a:p>
          <a:p>
            <a:pPr lvl="1"/>
            <a:r>
              <a:rPr lang="en-US" dirty="0" smtClean="0"/>
              <a:t>Pop Culture</a:t>
            </a:r>
            <a:endParaRPr lang="en-US" baseline="0" dirty="0" smtClean="0"/>
          </a:p>
          <a:p>
            <a:r>
              <a:rPr lang="en-US" baseline="0" dirty="0" smtClean="0"/>
              <a:t>Then, programming tools such as Alice and Scratch have been successful at enabling learners to create artifacts that represent their thoughts, feelings, interests, and goals.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Youth today are </a:t>
            </a:r>
            <a:r>
              <a:rPr lang="en-US" i="1" dirty="0" smtClean="0"/>
              <a:t>enthralled</a:t>
            </a:r>
            <a:r>
              <a:rPr lang="en-US" dirty="0" smtClean="0"/>
              <a:t> with social media technology</a:t>
            </a:r>
          </a:p>
          <a:p>
            <a:pPr lvl="1"/>
            <a:r>
              <a:rPr lang="en-US" dirty="0" smtClean="0"/>
              <a:t>Texting (</a:t>
            </a:r>
            <a:r>
              <a:rPr lang="en-US" dirty="0" err="1" smtClean="0"/>
              <a:t>SMSing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Instant </a:t>
            </a:r>
            <a:r>
              <a:rPr lang="en-US" dirty="0" err="1" smtClean="0"/>
              <a:t>Messaing</a:t>
            </a:r>
            <a:endParaRPr lang="en-US" dirty="0" smtClean="0"/>
          </a:p>
          <a:p>
            <a:pPr lvl="1"/>
            <a:r>
              <a:rPr lang="en-US" dirty="0" smtClean="0"/>
              <a:t>Online communities (e.g., FB, Twitter)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</a:t>
            </a:r>
            <a:r>
              <a:rPr lang="en-US" baseline="0" dirty="0" smtClean="0"/>
              <a:t> we know that technology can support learners’ scientific inquiry.  For example, virtual worlds, such as those designed in the work of Sasha </a:t>
            </a:r>
            <a:r>
              <a:rPr lang="en-US" baseline="0" dirty="0" err="1" smtClean="0"/>
              <a:t>Barab</a:t>
            </a:r>
            <a:r>
              <a:rPr lang="en-US" baseline="0" dirty="0" smtClean="0"/>
              <a:t> and Diane </a:t>
            </a:r>
            <a:r>
              <a:rPr lang="en-US" baseline="0" dirty="0" err="1" smtClean="0"/>
              <a:t>Ketelhut</a:t>
            </a:r>
            <a:r>
              <a:rPr lang="en-US" baseline="0" dirty="0" smtClean="0"/>
              <a:t>,  has shown that technology can support learners’ scientific inquiry processes.  Then science simulation tools, such as Mike </a:t>
            </a:r>
            <a:r>
              <a:rPr lang="en-US" baseline="0" dirty="0" err="1" smtClean="0"/>
              <a:t>Steiff’s</a:t>
            </a:r>
            <a:r>
              <a:rPr lang="en-US" baseline="0" dirty="0" smtClean="0"/>
              <a:t> Connected Chemistry, and other simulation and modeling tools have shown that technology can also help learners understand scientific phenomena underlying their scientific investigations.</a:t>
            </a:r>
          </a:p>
          <a:p>
            <a:r>
              <a:rPr lang="en-US" dirty="0" smtClean="0"/>
              <a:t>Slightly less motivating for kids?</a:t>
            </a:r>
          </a:p>
          <a:p>
            <a:r>
              <a:rPr lang="en-US" dirty="0" smtClean="0"/>
              <a:t>Virtual worlds</a:t>
            </a:r>
          </a:p>
          <a:p>
            <a:r>
              <a:rPr lang="en-US" dirty="0" smtClean="0"/>
              <a:t>Simulations</a:t>
            </a:r>
          </a:p>
          <a:p>
            <a:r>
              <a:rPr lang="en-US" dirty="0" smtClean="0"/>
              <a:t>Games</a:t>
            </a:r>
          </a:p>
          <a:p>
            <a:r>
              <a:rPr lang="en-US" dirty="0" smtClean="0"/>
              <a:t>Citizen Science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can these aspects of technology come together to promote learners’ scientific disposition development?</a:t>
            </a:r>
          </a:p>
          <a:p>
            <a:pPr lvl="1"/>
            <a:r>
              <a:rPr lang="en-US" dirty="0" smtClean="0"/>
              <a:t>We need to understand how the four building blocks of disposition can come together to support learners’ disposition development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CF41-A0AE-924D-999B-8938776D3B7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0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Defn</a:t>
            </a:r>
            <a:r>
              <a:rPr lang="en-US" dirty="0" smtClean="0"/>
              <a:t>. - values of, ideas about, and ways of participating in a particular discipline (in this case, scientific reasoning) that come frequently, consciously, and voluntarily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</a:t>
            </a:r>
            <a:r>
              <a:rPr lang="en-US" dirty="0" smtClean="0">
                <a:hlinkClick r:id="rId3" action="ppaction://hlinkfile" tooltip="Gresalfi, 2006 #35"/>
              </a:rPr>
              <a:t>Gresalfi &amp; Cobb, 2006</a:t>
            </a:r>
            <a:r>
              <a:rPr lang="en-US" dirty="0" smtClean="0"/>
              <a:t>; </a:t>
            </a:r>
            <a:r>
              <a:rPr lang="en-US" dirty="0" smtClean="0">
                <a:hlinkClick r:id="rId4" action="ppaction://hlinkfile" tooltip="Katz, 1993 #34"/>
              </a:rPr>
              <a:t>Katz, 1993</a:t>
            </a:r>
            <a:r>
              <a:rPr lang="en-US" dirty="0" smtClean="0"/>
              <a:t>)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5A5CA-3FE9-DE45-A9B2-6E2ED3CA5C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97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Tell this as a story of what you did that gave rise</a:t>
            </a:r>
            <a:r>
              <a:rPr lang="en-US" baseline="0" dirty="0" smtClean="0"/>
              <a:t> to the findings you are going to present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Observed in the environment different participation styles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Started with personal reflections from all focal learners, observed learners with most drastic differences – focused on them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896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Served to help us consider</a:t>
            </a:r>
            <a:r>
              <a:rPr lang="en-US" baseline="0" dirty="0" smtClean="0"/>
              <a:t> counter claims</a:t>
            </a:r>
          </a:p>
          <a:p>
            <a:r>
              <a:rPr lang="en-US" baseline="0" dirty="0" smtClean="0"/>
              <a:t>Focus on the methodological strands that contributes to the claims and warrants</a:t>
            </a:r>
          </a:p>
          <a:p>
            <a:r>
              <a:rPr lang="en-US" baseline="0" dirty="0" smtClean="0"/>
              <a:t>More narrow in focusing your claims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Data getting at first time it was less of a social thing and more of a science thing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DeMarco</a:t>
            </a:r>
            <a:r>
              <a:rPr lang="en-US" baseline="0" dirty="0" smtClean="0"/>
              <a:t> - Were there signs – was it more social still or was there more science then social (separation) – social nature helped him naturally gravitate towards science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Allen – tech opened a space for him to communicate period (scientifically or otherwise): All the </a:t>
            </a:r>
            <a:r>
              <a:rPr lang="en-US" dirty="0" err="1" smtClean="0"/>
              <a:t>scientificiness</a:t>
            </a:r>
            <a:r>
              <a:rPr lang="en-US" dirty="0" smtClean="0"/>
              <a:t> wasn’t necessarily – did he feel a part of the community? If so, we have a nice example of tech mediated LPP – helped him to contribute to the group</a:t>
            </a:r>
          </a:p>
          <a:p>
            <a:pPr marL="0" indent="0">
              <a:buFontTx/>
              <a:buNone/>
            </a:pPr>
            <a:r>
              <a:rPr lang="en-US" dirty="0" smtClean="0"/>
              <a:t>Randy:</a:t>
            </a:r>
            <a:r>
              <a:rPr lang="en-US" baseline="0" dirty="0" smtClean="0"/>
              <a:t> Give an example of a common theme you generated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Andy: Don’t emphasize axial coding here if the main contribution was to discuss counter narratives and flesh out the story pieces of each learner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540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Graphs – harder to focus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241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can these aspects of technology come together to promote learners’ scientific disposition development?</a:t>
            </a:r>
          </a:p>
          <a:p>
            <a:pPr lvl="1"/>
            <a:r>
              <a:rPr lang="en-US" dirty="0" smtClean="0"/>
              <a:t>We need to understand how the four building blocks of disposition can come together to support learners’ disposition development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CF41-A0AE-924D-999B-8938776D3B7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02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Began to see cooking and science as related and valued</a:t>
            </a:r>
            <a:r>
              <a:rPr lang="en-US" baseline="0" dirty="0" smtClean="0"/>
              <a:t> activities</a:t>
            </a:r>
          </a:p>
          <a:p>
            <a:r>
              <a:rPr lang="en-US" baseline="0" dirty="0" smtClean="0"/>
              <a:t>Social, interest-driven science seemed new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04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Conceptual and procedural understanding (Important for competence)</a:t>
            </a:r>
          </a:p>
          <a:p>
            <a:r>
              <a:rPr lang="en-US" dirty="0" smtClean="0"/>
              <a:t>Social Interactions (important for community)</a:t>
            </a:r>
          </a:p>
          <a:p>
            <a:r>
              <a:rPr lang="en-US" dirty="0" smtClean="0"/>
              <a:t>Interest (important for curiosity)</a:t>
            </a:r>
          </a:p>
          <a:p>
            <a:r>
              <a:rPr lang="en-US" dirty="0" smtClean="0"/>
              <a:t>Personal Connections (important for values and commitment)</a:t>
            </a:r>
          </a:p>
          <a:p>
            <a:r>
              <a:rPr lang="en-US" dirty="0" smtClean="0"/>
              <a:t>Clegg &amp; </a:t>
            </a:r>
            <a:r>
              <a:rPr lang="en-US" dirty="0" err="1" smtClean="0"/>
              <a:t>Kolodner</a:t>
            </a:r>
            <a:r>
              <a:rPr lang="en-US" dirty="0" smtClean="0"/>
              <a:t>, </a:t>
            </a:r>
            <a:r>
              <a:rPr lang="en-US" i="1" dirty="0" smtClean="0"/>
              <a:t>Submitted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CF41-A0AE-924D-999B-8938776D3B7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691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Started in the Context of Kitchen Chemistry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First life-relevant learning environment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B0D4E-A5BD-6348-8FDE-2BC3EC32F66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they used </a:t>
            </a:r>
            <a:r>
              <a:rPr lang="en-US" dirty="0" err="1" smtClean="0"/>
              <a:t>iPads</a:t>
            </a:r>
            <a:r>
              <a:rPr lang="en-US" dirty="0" smtClean="0"/>
              <a:t> (use Alexis pic?)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Each had their own </a:t>
            </a:r>
            <a:r>
              <a:rPr lang="en-US" dirty="0" err="1" smtClean="0"/>
              <a:t>iPad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Used for KC activities during both semi-structured experiences</a:t>
            </a:r>
            <a:r>
              <a:rPr lang="en-US" baseline="0" dirty="0" smtClean="0"/>
              <a:t> and choice days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Learners decided how to use </a:t>
            </a:r>
            <a:r>
              <a:rPr lang="en-US" baseline="0" dirty="0" err="1" smtClean="0"/>
              <a:t>iPads</a:t>
            </a:r>
            <a:r>
              <a:rPr lang="en-US" baseline="0" dirty="0" smtClean="0"/>
              <a:t>, with help and prompting from facilitators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22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Milk have sugar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270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Milk have Sugar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072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Have a </a:t>
            </a:r>
            <a:r>
              <a:rPr lang="en-US" dirty="0" err="1" smtClean="0"/>
              <a:t>Minecraft</a:t>
            </a:r>
            <a:r>
              <a:rPr lang="en-US" dirty="0" smtClean="0"/>
              <a:t> picture here and say what it is…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D067A-324A-AA4D-B4A2-72A43F5EB24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565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can these aspects of technology come together to promote learners’ scientific disposition development?</a:t>
            </a:r>
          </a:p>
          <a:p>
            <a:pPr lvl="1"/>
            <a:r>
              <a:rPr lang="en-US" dirty="0" smtClean="0"/>
              <a:t>We need to understand how the four building blocks of disposition can come together to support learners’ disposition development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CF41-A0AE-924D-999B-8938776D3B7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0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17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44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65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79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0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76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63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662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3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294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931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84924-F9C0-1742-B9F1-B6DAFB6E1A04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59B99-928A-1E48-9821-D44B38BE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832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22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6.png"/><Relationship Id="rId5" Type="http://schemas.openxmlformats.org/officeDocument/2006/relationships/image" Target="../media/image31.png"/><Relationship Id="rId6" Type="http://schemas.openxmlformats.org/officeDocument/2006/relationships/image" Target="../media/image38.png"/><Relationship Id="rId7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g"/><Relationship Id="rId5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4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JP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3" Type="http://schemas.openxmlformats.org/officeDocument/2006/relationships/image" Target="../media/image53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5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2.png"/><Relationship Id="rId5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61.jpe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3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bservingBakingSoda_201307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268" y="800338"/>
            <a:ext cx="3801330" cy="2850997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0338"/>
            <a:ext cx="2842935" cy="285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Latice:Users:nag:Box Documents:Kitchen Chemistry Data Coding:Sketches:51e56426cb8e708b290001c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289" y="1138741"/>
            <a:ext cx="2846666" cy="28990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Connector 6"/>
          <p:cNvCxnSpPr/>
          <p:nvPr/>
        </p:nvCxnSpPr>
        <p:spPr>
          <a:xfrm>
            <a:off x="0" y="800338"/>
            <a:ext cx="91440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3651335"/>
            <a:ext cx="91440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5397" y="3842359"/>
            <a:ext cx="86918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Helvetica Neue Black Condensed"/>
                <a:cs typeface="Helvetica Neue Black Condensed"/>
              </a:rPr>
              <a:t>Capturing Personal &amp; Social Science</a:t>
            </a:r>
            <a:endParaRPr lang="en-US" sz="44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8509" y="4628190"/>
            <a:ext cx="62042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Helvetica Neue"/>
                <a:cs typeface="Helvetica Neue"/>
              </a:rPr>
              <a:t>Technology for Integrating the Building Blocks of Disposition</a:t>
            </a:r>
            <a:endParaRPr lang="en-US" sz="3200" b="1" dirty="0">
              <a:latin typeface="Helvetica Neue"/>
              <a:cs typeface="Helvetica Neue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398" y="5807184"/>
            <a:ext cx="869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 Neue Light"/>
                <a:cs typeface="Helvetica Neue Light"/>
              </a:rPr>
              <a:t>Tamara Clegg, Elizabeth </a:t>
            </a:r>
            <a:r>
              <a:rPr lang="en-US" dirty="0" err="1" smtClean="0">
                <a:latin typeface="Helvetica Neue Light"/>
                <a:cs typeface="Helvetica Neue Light"/>
              </a:rPr>
              <a:t>Bonsignore</a:t>
            </a:r>
            <a:r>
              <a:rPr lang="en-US" dirty="0" smtClean="0">
                <a:latin typeface="Helvetica Neue Light"/>
                <a:cs typeface="Helvetica Neue Light"/>
              </a:rPr>
              <a:t>, June </a:t>
            </a:r>
            <a:r>
              <a:rPr lang="en-US" dirty="0" err="1" smtClean="0">
                <a:latin typeface="Helvetica Neue Light"/>
                <a:cs typeface="Helvetica Neue Light"/>
              </a:rPr>
              <a:t>Ahn</a:t>
            </a:r>
            <a:r>
              <a:rPr lang="en-US" dirty="0" smtClean="0">
                <a:latin typeface="Helvetica Neue Light"/>
                <a:cs typeface="Helvetica Neue Light"/>
              </a:rPr>
              <a:t>, Jason Yip, Daniel </a:t>
            </a:r>
            <a:r>
              <a:rPr lang="en-US" dirty="0" err="1" smtClean="0">
                <a:latin typeface="Helvetica Neue Light"/>
                <a:cs typeface="Helvetica Neue Light"/>
              </a:rPr>
              <a:t>Pauw</a:t>
            </a:r>
            <a:r>
              <a:rPr lang="en-US" dirty="0" smtClean="0">
                <a:latin typeface="Helvetica Neue Light"/>
                <a:cs typeface="Helvetica Neue Light"/>
              </a:rPr>
              <a:t>, Michael </a:t>
            </a:r>
            <a:r>
              <a:rPr lang="en-US" dirty="0" err="1" smtClean="0">
                <a:latin typeface="Helvetica Neue Light"/>
                <a:cs typeface="Helvetica Neue Light"/>
              </a:rPr>
              <a:t>Gubbels</a:t>
            </a:r>
            <a:r>
              <a:rPr lang="en-US" dirty="0" smtClean="0">
                <a:latin typeface="Helvetica Neue Light"/>
                <a:cs typeface="Helvetica Neue Light"/>
              </a:rPr>
              <a:t>, Becky </a:t>
            </a:r>
            <a:r>
              <a:rPr lang="en-US" dirty="0" err="1" smtClean="0">
                <a:latin typeface="Helvetica Neue Light"/>
                <a:cs typeface="Helvetica Neue Light"/>
              </a:rPr>
              <a:t>Lewittes</a:t>
            </a:r>
            <a:r>
              <a:rPr lang="en-US" dirty="0" smtClean="0">
                <a:latin typeface="Helvetica Neue Light"/>
                <a:cs typeface="Helvetica Neue Light"/>
              </a:rPr>
              <a:t>, &amp; Emily Rhodes</a:t>
            </a:r>
            <a:endParaRPr lang="en-US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37694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60298"/>
            <a:ext cx="9144000" cy="769441"/>
          </a:xfrm>
          <a:prstGeom prst="rect">
            <a:avLst/>
          </a:prstGeom>
          <a:solidFill>
            <a:srgbClr val="FFFFFF"/>
          </a:solidFill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Helvetica Neue Black Condensed"/>
                <a:cs typeface="Helvetica Neue Black Condensed"/>
              </a:rPr>
              <a:t>Science Toolkit for Daily Life</a:t>
            </a:r>
            <a:endParaRPr lang="en-US" sz="1600" dirty="0" smtClean="0">
              <a:solidFill>
                <a:schemeClr val="bg2">
                  <a:lumMod val="10000"/>
                </a:schemeClr>
              </a:solidFill>
              <a:latin typeface="Helvetica Neue Black Condensed"/>
              <a:cs typeface="Helvetica Neue Black Condensed"/>
            </a:endParaRPr>
          </a:p>
          <a:p>
            <a:pPr algn="ctr"/>
            <a:endParaRPr lang="en-US" sz="800" dirty="0">
              <a:solidFill>
                <a:schemeClr val="bg2">
                  <a:lumMod val="10000"/>
                </a:schemeClr>
              </a:solidFill>
              <a:latin typeface="Helvetica Neue Black Condensed"/>
              <a:cs typeface="Helvetica Neue Black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423697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KSI_Messy_fingers"/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13" y="169333"/>
            <a:ext cx="7772400" cy="1362075"/>
          </a:xfrm>
        </p:spPr>
        <p:txBody>
          <a:bodyPr>
            <a:normAutofit/>
          </a:bodyPr>
          <a:lstStyle/>
          <a:p>
            <a:r>
              <a:rPr lang="en-US" sz="7200" b="0" cap="non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 Black Condensed"/>
                <a:cs typeface="Helvetica Neue Black Condensed"/>
              </a:rPr>
              <a:t>Kitchen Chemistry</a:t>
            </a:r>
            <a:endParaRPr lang="en-US" sz="7200" b="0" cap="none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 Black Condensed"/>
              <a:cs typeface="Helvetica Neue Black Condensed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2209-32E3-6C4D-94D3-794182BDDD3A}" type="slidenum">
              <a:rPr lang="en-US" smtClean="0">
                <a:solidFill>
                  <a:srgbClr val="FFFFFF"/>
                </a:solidFill>
                <a:latin typeface="Helvetica Neue Light"/>
                <a:cs typeface="Helvetica Neue Light"/>
              </a:rPr>
              <a:pPr/>
              <a:t>11</a:t>
            </a:fld>
            <a:endParaRPr lang="en-US">
              <a:solidFill>
                <a:srgbClr val="FFFFFF"/>
              </a:solidFill>
              <a:latin typeface="Helvetica Neue Light"/>
              <a:cs typeface="Helvetica Neue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8113" y="1318849"/>
            <a:ext cx="8297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"/>
                <a:cs typeface="Helvetica Neue"/>
              </a:rPr>
              <a:t>After-school or summer camp learning environment </a:t>
            </a:r>
            <a:endParaRPr lang="en-US" sz="3200" b="1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"/>
              <a:cs typeface="Helvetica Neue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0" y="6510867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e.g., Clegg et al., 2006; Clegg et al., 2010; Yip et al., 2012 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13203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cidBaseExperiments_20130716afterno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5155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5778" y="356489"/>
            <a:ext cx="3598333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 Neue Bold Condensed"/>
                <a:cs typeface="Helvetica Neue Bold Condensed"/>
              </a:rPr>
              <a:t>Semi-</a:t>
            </a:r>
            <a:r>
              <a:rPr lang="en-US" sz="4000" dirty="0">
                <a:latin typeface="Helvetica Neue Bold Condensed"/>
                <a:cs typeface="Helvetica Neue Bold Condensed"/>
              </a:rPr>
              <a:t>s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tructured </a:t>
            </a:r>
            <a:r>
              <a:rPr lang="en-US" sz="3200" dirty="0" smtClean="0">
                <a:latin typeface="Helvetica Neue Light"/>
                <a:cs typeface="Helvetica Neue Light"/>
              </a:rPr>
              <a:t>experiments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889159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_428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3833"/>
            <a:ext cx="5249333" cy="3937000"/>
          </a:xfrm>
          <a:prstGeom prst="rect">
            <a:avLst/>
          </a:prstGeom>
        </p:spPr>
      </p:pic>
      <p:pic>
        <p:nvPicPr>
          <p:cNvPr id="7" name="Picture 6" descr="DSCF269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556" y="3661829"/>
            <a:ext cx="5136444" cy="3852333"/>
          </a:xfrm>
          <a:prstGeom prst="rect">
            <a:avLst/>
          </a:prstGeom>
        </p:spPr>
      </p:pic>
      <p:pic>
        <p:nvPicPr>
          <p:cNvPr id="2" name="Picture 1" descr="2013-07-18-13-485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05111" cy="3153833"/>
          </a:xfrm>
          <a:prstGeom prst="rect">
            <a:avLst/>
          </a:prstGeom>
        </p:spPr>
      </p:pic>
      <p:pic>
        <p:nvPicPr>
          <p:cNvPr id="4" name="Picture 3" descr="2013-07-17 11.06.3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156" y="-102046"/>
            <a:ext cx="5074950" cy="38062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153833"/>
            <a:ext cx="914400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 Neue Bold Condensed"/>
                <a:cs typeface="Helvetica Neue Bold Condensed"/>
              </a:rPr>
              <a:t>Choice Days: </a:t>
            </a:r>
            <a:r>
              <a:rPr lang="en-US" sz="3200" dirty="0" smtClean="0">
                <a:latin typeface="Helvetica Neue Light"/>
                <a:cs typeface="Helvetica Neue Light"/>
              </a:rPr>
              <a:t>designing new experiments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0218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8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58390"/>
            <a:ext cx="914399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lack Condensed"/>
                <a:cs typeface="Helvetica Neue Black Condensed"/>
              </a:rPr>
              <a:t>Kitchen Chemistry</a:t>
            </a:r>
          </a:p>
          <a:p>
            <a:r>
              <a:rPr lang="en-US" sz="3600" dirty="0" smtClean="0">
                <a:latin typeface="Helvetica Neue Light"/>
                <a:cs typeface="Helvetica Neue Light"/>
              </a:rPr>
              <a:t>Weeklong Summer Camp</a:t>
            </a:r>
            <a:endParaRPr lang="en-US" sz="3600" dirty="0">
              <a:latin typeface="Helvetica Neue Light"/>
              <a:cs typeface="Helvetica Neue Ligh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0" y="5012059"/>
            <a:ext cx="9143999" cy="666282"/>
            <a:chOff x="0" y="5012059"/>
            <a:chExt cx="9143999" cy="666282"/>
          </a:xfrm>
        </p:grpSpPr>
        <p:sp>
          <p:nvSpPr>
            <p:cNvPr id="4" name="TextBox 3"/>
            <p:cNvSpPr txBox="1"/>
            <p:nvPr/>
          </p:nvSpPr>
          <p:spPr>
            <a:xfrm>
              <a:off x="0" y="5012059"/>
              <a:ext cx="1510093" cy="646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4</a:t>
              </a:r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 days</a:t>
              </a:r>
              <a:endParaRPr lang="en-US" sz="3600" dirty="0">
                <a:solidFill>
                  <a:srgbClr val="000000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00980" y="5032010"/>
              <a:ext cx="2143019" cy="646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7 learners</a:t>
              </a:r>
              <a:endParaRPr lang="en-US" sz="3600" dirty="0">
                <a:solidFill>
                  <a:srgbClr val="000000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63539" y="5027495"/>
              <a:ext cx="2365854" cy="646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4</a:t>
              </a:r>
              <a:r>
                <a:rPr lang="en-US" sz="3600" baseline="300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th</a:t>
              </a:r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 &amp; 5</a:t>
              </a:r>
              <a:r>
                <a:rPr lang="en-US" sz="3600" baseline="300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th</a:t>
              </a:r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 gr.</a:t>
              </a:r>
              <a:endParaRPr lang="en-US" sz="3600" dirty="0">
                <a:solidFill>
                  <a:srgbClr val="000000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25790" y="5026658"/>
              <a:ext cx="2835511" cy="646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Public school</a:t>
              </a:r>
              <a:endParaRPr lang="en-US" sz="3600" dirty="0">
                <a:solidFill>
                  <a:srgbClr val="000000"/>
                </a:solidFill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1" y="193547"/>
            <a:ext cx="9144000" cy="646331"/>
            <a:chOff x="-1" y="193547"/>
            <a:chExt cx="91440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-1" y="193547"/>
              <a:ext cx="4832033" cy="646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r</a:t>
              </a:r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esearchers facilitators</a:t>
              </a:r>
              <a:endParaRPr lang="en-US" sz="3600" dirty="0">
                <a:solidFill>
                  <a:srgbClr val="000000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34220" y="193547"/>
              <a:ext cx="4209779" cy="646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s</a:t>
              </a:r>
              <a:r>
                <a:rPr lang="en-US" sz="3600" dirty="0" smtClean="0">
                  <a:solidFill>
                    <a:srgbClr val="000000"/>
                  </a:solidFill>
                  <a:latin typeface="Helvetica Neue Light"/>
                  <a:cs typeface="Helvetica Neue Light"/>
                </a:rPr>
                <a:t>cience teacher</a:t>
              </a:r>
              <a:endParaRPr lang="en-US" sz="3600" dirty="0">
                <a:solidFill>
                  <a:srgbClr val="000000"/>
                </a:solidFill>
                <a:latin typeface="Helvetica Neue Light"/>
                <a:cs typeface="Helvetica Neue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1549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12888" y="4502824"/>
            <a:ext cx="2991556" cy="120032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Helvetica Neue Light"/>
                <a:cs typeface="Helvetica Neue Light"/>
              </a:rPr>
              <a:t>ScienceKit</a:t>
            </a:r>
            <a:r>
              <a:rPr lang="en-US" sz="3200" dirty="0" smtClean="0">
                <a:latin typeface="Helvetica Neue Light"/>
                <a:cs typeface="Helvetica Neue Light"/>
              </a:rPr>
              <a:t> on </a:t>
            </a:r>
            <a:r>
              <a:rPr lang="en-US" sz="4000" dirty="0" err="1" smtClean="0">
                <a:latin typeface="Helvetica Neue Bold Condensed"/>
                <a:cs typeface="Helvetica Neue Bold Condensed"/>
              </a:rPr>
              <a:t>iPads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pic>
        <p:nvPicPr>
          <p:cNvPr id="2" name="Picture 1" descr="A_FocusesOnTammy_201307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178" y="0"/>
            <a:ext cx="63758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439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013-07-16 09.38.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0388" y="437458"/>
            <a:ext cx="597605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Learner 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Choice </a:t>
            </a:r>
            <a:r>
              <a:rPr lang="en-US" sz="3200" dirty="0" smtClean="0">
                <a:latin typeface="Helvetica Neue Light"/>
                <a:cs typeface="Helvetica Neue Light"/>
              </a:rPr>
              <a:t>with 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Facilitator </a:t>
            </a:r>
            <a:r>
              <a:rPr lang="en-US" sz="3200" dirty="0">
                <a:latin typeface="Helvetica Neue Light"/>
                <a:cs typeface="Helvetica Neue Light"/>
              </a:rPr>
              <a:t>p</a:t>
            </a:r>
            <a:r>
              <a:rPr lang="en-US" sz="3200" dirty="0" smtClean="0">
                <a:latin typeface="Helvetica Neue Light"/>
                <a:cs typeface="Helvetica Neue Light"/>
              </a:rPr>
              <a:t>rompting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654879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-07-16 09.33.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145" y="0"/>
            <a:ext cx="5143500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634652" y="862533"/>
            <a:ext cx="3251516" cy="1487947"/>
            <a:chOff x="6627621" y="477039"/>
            <a:chExt cx="3251516" cy="1487947"/>
          </a:xfrm>
        </p:grpSpPr>
        <p:sp>
          <p:nvSpPr>
            <p:cNvPr id="4" name="Oval 3"/>
            <p:cNvSpPr/>
            <p:nvPr/>
          </p:nvSpPr>
          <p:spPr>
            <a:xfrm>
              <a:off x="6627621" y="738649"/>
              <a:ext cx="905093" cy="1226337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Curved Connector 4"/>
            <p:cNvCxnSpPr>
              <a:stCxn id="4" idx="6"/>
            </p:cNvCxnSpPr>
            <p:nvPr/>
          </p:nvCxnSpPr>
          <p:spPr>
            <a:xfrm flipV="1">
              <a:off x="7532714" y="913840"/>
              <a:ext cx="1051363" cy="437978"/>
            </a:xfrm>
            <a:prstGeom prst="curvedConnector3">
              <a:avLst>
                <a:gd name="adj1" fmla="val 50000"/>
              </a:avLst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 rot="1620409">
              <a:off x="8006496" y="477039"/>
              <a:ext cx="18726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Video data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77157" y="2496473"/>
            <a:ext cx="4674546" cy="1313934"/>
            <a:chOff x="6467040" y="759162"/>
            <a:chExt cx="4674546" cy="1313934"/>
          </a:xfrm>
        </p:grpSpPr>
        <p:sp>
          <p:nvSpPr>
            <p:cNvPr id="12" name="Oval 11"/>
            <p:cNvSpPr/>
            <p:nvPr/>
          </p:nvSpPr>
          <p:spPr>
            <a:xfrm>
              <a:off x="6467040" y="759162"/>
              <a:ext cx="1343042" cy="1313934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Curved Connector 12"/>
            <p:cNvCxnSpPr>
              <a:stCxn id="12" idx="6"/>
            </p:cNvCxnSpPr>
            <p:nvPr/>
          </p:nvCxnSpPr>
          <p:spPr>
            <a:xfrm>
              <a:off x="7810082" y="1416129"/>
              <a:ext cx="1676635" cy="437977"/>
            </a:xfrm>
            <a:prstGeom prst="curvedConnector3">
              <a:avLst>
                <a:gd name="adj1" fmla="val 50000"/>
              </a:avLst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20689790">
              <a:off x="9544348" y="1077479"/>
              <a:ext cx="1597238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Software </a:t>
              </a:r>
            </a:p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logs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41905" y="1"/>
            <a:ext cx="6091562" cy="2262446"/>
            <a:chOff x="6278374" y="344469"/>
            <a:chExt cx="6091562" cy="2262446"/>
          </a:xfrm>
        </p:grpSpPr>
        <p:sp>
          <p:nvSpPr>
            <p:cNvPr id="20" name="Oval 19"/>
            <p:cNvSpPr/>
            <p:nvPr/>
          </p:nvSpPr>
          <p:spPr>
            <a:xfrm>
              <a:off x="9669254" y="344469"/>
              <a:ext cx="2700682" cy="1474524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Curved Connector 20"/>
            <p:cNvCxnSpPr>
              <a:stCxn id="20" idx="2"/>
            </p:cNvCxnSpPr>
            <p:nvPr/>
          </p:nvCxnSpPr>
          <p:spPr>
            <a:xfrm rot="10800000" flipV="1">
              <a:off x="8370006" y="1081731"/>
              <a:ext cx="1299248" cy="562070"/>
            </a:xfrm>
            <a:prstGeom prst="curvedConnector3">
              <a:avLst>
                <a:gd name="adj1" fmla="val 50000"/>
              </a:avLst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 rot="20689790">
              <a:off x="6278374" y="1221920"/>
              <a:ext cx="225627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Post </a:t>
              </a:r>
            </a:p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Observation Field Notes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298355" y="5295845"/>
            <a:ext cx="3357604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lack Condensed"/>
                <a:cs typeface="Helvetica Neue Black Condensed"/>
              </a:rPr>
              <a:t>Data Collection</a:t>
            </a:r>
          </a:p>
          <a:p>
            <a:r>
              <a:rPr lang="en-US" sz="2800" dirty="0" smtClean="0">
                <a:latin typeface="Helvetica Neue Light"/>
                <a:cs typeface="Helvetica Neue Light"/>
              </a:rPr>
              <a:t>Qualitative Study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41905" y="1124143"/>
            <a:ext cx="3113514" cy="3353144"/>
            <a:chOff x="141905" y="1124143"/>
            <a:chExt cx="3113514" cy="3353144"/>
          </a:xfrm>
        </p:grpSpPr>
        <p:cxnSp>
          <p:nvCxnSpPr>
            <p:cNvPr id="31" name="Curved Connector 30"/>
            <p:cNvCxnSpPr/>
            <p:nvPr/>
          </p:nvCxnSpPr>
          <p:spPr>
            <a:xfrm rot="5400000">
              <a:off x="817422" y="1153422"/>
              <a:ext cx="2467275" cy="2408718"/>
            </a:xfrm>
            <a:prstGeom prst="curvedConnector3">
              <a:avLst>
                <a:gd name="adj1" fmla="val 50000"/>
              </a:avLst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 rot="21134798">
              <a:off x="141905" y="3523180"/>
              <a:ext cx="225627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Personal Reflections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346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84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4715" y="583970"/>
            <a:ext cx="2866738" cy="4850107"/>
          </a:xfrm>
          <a:prstGeom prst="rect">
            <a:avLst/>
          </a:prstGeom>
        </p:spPr>
      </p:pic>
      <p:pic>
        <p:nvPicPr>
          <p:cNvPr id="3" name="Picture 2" descr="2013-07-17 11.03.5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5" t="10005" r="47635" b="3778"/>
          <a:stretch/>
        </p:blipFill>
        <p:spPr>
          <a:xfrm>
            <a:off x="2828319" y="583970"/>
            <a:ext cx="2718274" cy="48501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8974" y="5433649"/>
            <a:ext cx="9143999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lack Condensed"/>
                <a:cs typeface="Helvetica Neue Black Condensed"/>
              </a:rPr>
              <a:t>Multiple Case Study</a:t>
            </a:r>
          </a:p>
          <a:p>
            <a:r>
              <a:rPr lang="en-US" sz="2800" dirty="0" smtClean="0">
                <a:latin typeface="Helvetica Neue Light"/>
                <a:cs typeface="Helvetica Neue Light"/>
              </a:rPr>
              <a:t>Two focal learners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319" y="4849301"/>
            <a:ext cx="2718274" cy="58477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Helvetica Neue"/>
                <a:cs typeface="Helvetica Neue"/>
              </a:rPr>
              <a:t>Social</a:t>
            </a:r>
            <a:endParaRPr lang="en-US" sz="3200" b="1" dirty="0">
              <a:latin typeface="Helvetica Neue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24715" y="4849301"/>
            <a:ext cx="2866738" cy="584776"/>
          </a:xfrm>
          <a:prstGeom prst="rect">
            <a:avLst/>
          </a:prstGeom>
          <a:solidFill>
            <a:srgbClr val="4F6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Helvetica Neue"/>
                <a:cs typeface="Helvetica Neue"/>
              </a:rPr>
              <a:t>Reticent</a:t>
            </a:r>
            <a:endParaRPr lang="en-US" sz="3200" b="1" dirty="0">
              <a:latin typeface="Helvetica Neue"/>
              <a:cs typeface="Helvetica Neue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04790" y="6478886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err="1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Ahn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 et al., </a:t>
            </a:r>
            <a:r>
              <a:rPr lang="en-US" sz="1600" i="1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Submitted; </a:t>
            </a:r>
            <a:r>
              <a:rPr lang="en-US" sz="1600" dirty="0" err="1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Bonsignore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 et al., 2014; Clegg et al., 2014; 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942006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-07-17 11.03.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98818" y="1155870"/>
            <a:ext cx="3360304" cy="7694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Helvetica Neue Black Condensed"/>
                <a:cs typeface="Helvetica Neue Black Condensed"/>
              </a:rPr>
              <a:t>DeMarco</a:t>
            </a:r>
            <a:endParaRPr lang="en-US" sz="4400" dirty="0">
              <a:solidFill>
                <a:schemeClr val="bg1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8818" y="1941700"/>
            <a:ext cx="3360304" cy="58477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Helvetica Neue"/>
                <a:cs typeface="Helvetica Neue"/>
              </a:rPr>
              <a:t>The Social Guy</a:t>
            </a:r>
            <a:endParaRPr lang="en-US" sz="3200" b="1" dirty="0">
              <a:solidFill>
                <a:schemeClr val="bg1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66910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fe-Through-a-Magnifying-Glass-by-Wesle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9301" cy="61000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598" y="5806714"/>
            <a:ext cx="9129402" cy="76944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Helvetica Neue Bold Condensed"/>
                <a:cs typeface="Helvetica Neue Bold Condensed"/>
              </a:rPr>
              <a:t>Scientizing</a:t>
            </a:r>
            <a:r>
              <a:rPr lang="en-US" sz="4400" dirty="0" smtClean="0">
                <a:latin typeface="Helvetica Neue Bold Condensed"/>
                <a:cs typeface="Helvetica Neue Bold Condensed"/>
              </a:rPr>
              <a:t> </a:t>
            </a:r>
            <a:r>
              <a:rPr lang="en-US" sz="3600" dirty="0" smtClean="0">
                <a:latin typeface="Helvetica Neue Light"/>
                <a:cs typeface="Helvetica Neue Light"/>
              </a:rPr>
              <a:t>daily life activities</a:t>
            </a:r>
            <a:endParaRPr lang="en-US" sz="3600" dirty="0">
              <a:latin typeface="Helvetica Neue Light"/>
              <a:cs typeface="Helvetica Neue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862287"/>
            <a:ext cx="4421863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Finding </a:t>
            </a:r>
            <a:r>
              <a:rPr lang="en-US" sz="3600" b="1" dirty="0" smtClean="0">
                <a:latin typeface="Helvetica Neue"/>
                <a:cs typeface="Helvetica Neue"/>
              </a:rPr>
              <a:t>practical </a:t>
            </a:r>
            <a:r>
              <a:rPr lang="en-US" sz="2800" dirty="0" smtClean="0">
                <a:latin typeface="Helvetica Neue Light"/>
                <a:cs typeface="Helvetica Neue Light"/>
              </a:rPr>
              <a:t>applications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21864" y="4866928"/>
            <a:ext cx="4737438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latin typeface="Helvetica Neue Light"/>
                <a:cs typeface="Helvetica Neue Light"/>
              </a:rPr>
              <a:t>Using Science to Achieve </a:t>
            </a:r>
            <a:r>
              <a:rPr lang="en-US" sz="3600" b="1" dirty="0" smtClean="0">
                <a:latin typeface="Helvetica Neue"/>
                <a:cs typeface="Helvetica Neue"/>
              </a:rPr>
              <a:t>goals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598" y="-5317"/>
            <a:ext cx="9144000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Helvetica Neue Light"/>
                <a:cs typeface="Helvetica Neue Light"/>
              </a:rPr>
              <a:t>Seeing the </a:t>
            </a:r>
            <a:r>
              <a:rPr lang="en-US" sz="3600" b="1" dirty="0" smtClean="0">
                <a:latin typeface="Helvetica Neue"/>
                <a:cs typeface="Helvetica Neue"/>
              </a:rPr>
              <a:t>World</a:t>
            </a:r>
            <a:r>
              <a:rPr lang="en-US" sz="2800" b="1" dirty="0" smtClean="0">
                <a:latin typeface="Helvetica Neue"/>
                <a:cs typeface="Helvetica Neue"/>
              </a:rPr>
              <a:t> </a:t>
            </a:r>
            <a:r>
              <a:rPr lang="en-US" sz="2800" dirty="0" smtClean="0">
                <a:latin typeface="Helvetica Neue Light"/>
                <a:cs typeface="Helvetica Neue Light"/>
              </a:rPr>
              <a:t>through Scientific </a:t>
            </a:r>
            <a:r>
              <a:rPr lang="en-US" sz="3600" b="1" dirty="0" smtClean="0">
                <a:latin typeface="Helvetica Neue"/>
                <a:cs typeface="Helvetica Neue"/>
              </a:rPr>
              <a:t>Lenses</a:t>
            </a:r>
            <a:endParaRPr lang="en-US" sz="2800" b="1" dirty="0" smtClean="0">
              <a:latin typeface="Helvetica Neue"/>
              <a:cs typeface="Helvetica Neue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0" y="6525466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dirty="0" smtClean="0">
                <a:latin typeface="Helvetica Neue Light"/>
                <a:cs typeface="Helvetica Neue Light"/>
              </a:rPr>
              <a:t>Clegg &amp; </a:t>
            </a:r>
            <a:r>
              <a:rPr lang="en-US" sz="1600" dirty="0" err="1" smtClean="0">
                <a:latin typeface="Helvetica Neue Light"/>
                <a:cs typeface="Helvetica Neue Light"/>
              </a:rPr>
              <a:t>Kolodner</a:t>
            </a:r>
            <a:r>
              <a:rPr lang="en-US" sz="1600" dirty="0" smtClean="0">
                <a:latin typeface="Helvetica Neue Light"/>
                <a:cs typeface="Helvetica Neue Light"/>
              </a:rPr>
              <a:t>, 2014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869666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9830" y="2949806"/>
            <a:ext cx="6204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Helvetica Neue Bold Condensed"/>
                <a:cs typeface="Helvetica Neue Bold Condensed"/>
              </a:rPr>
              <a:t>ScienceKit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for Social Reporting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965862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34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97710" y="5239568"/>
            <a:ext cx="2744474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Helvetica Neue"/>
                <a:cs typeface="Helvetica Neue"/>
              </a:rPr>
              <a:t>Breakfast</a:t>
            </a:r>
          </a:p>
          <a:p>
            <a:r>
              <a:rPr lang="en-US" sz="32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Day 1</a:t>
            </a:r>
            <a:endParaRPr lang="en-US" sz="3200" dirty="0">
              <a:solidFill>
                <a:srgbClr val="FFFFFF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4263058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965" y="4132346"/>
            <a:ext cx="39415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 smtClean="0">
                <a:latin typeface="Helvetica Neue"/>
                <a:cs typeface="Helvetica Neue"/>
              </a:rPr>
              <a:t>“Do Milk Have   Sugar?”</a:t>
            </a:r>
          </a:p>
          <a:p>
            <a:r>
              <a:rPr lang="en-US" sz="3200" dirty="0" smtClean="0">
                <a:latin typeface="Helvetica Neue Light"/>
                <a:cs typeface="Helvetica Neue Light"/>
              </a:rPr>
              <a:t>- </a:t>
            </a:r>
            <a:r>
              <a:rPr lang="en-US" sz="3200" dirty="0" err="1" smtClean="0">
                <a:latin typeface="Helvetica Neue Light"/>
                <a:cs typeface="Helvetica Neue Light"/>
              </a:rPr>
              <a:t>DeMarco</a:t>
            </a:r>
            <a:r>
              <a:rPr lang="en-US" sz="3200" dirty="0" smtClean="0">
                <a:latin typeface="Helvetica Neue Light"/>
                <a:cs typeface="Helvetica Neue Light"/>
              </a:rPr>
              <a:t>, Day 1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pic>
        <p:nvPicPr>
          <p:cNvPr id="3" name="ScienceKit - DeMarco Milk Video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9744" r="28667"/>
          <a:stretch/>
        </p:blipFill>
        <p:spPr>
          <a:xfrm>
            <a:off x="4000500" y="0"/>
            <a:ext cx="5143501" cy="695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01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9830" y="2949806"/>
            <a:ext cx="6204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Helvetica Neue Bold Condensed"/>
                <a:cs typeface="Helvetica Neue Bold Condensed"/>
              </a:rPr>
              <a:t>ScienceKit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for Scientific Reporting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829934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QN-JCY-scaffold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640" y="1473744"/>
            <a:ext cx="4565375" cy="2452675"/>
          </a:xfrm>
          <a:prstGeom prst="rect">
            <a:avLst/>
          </a:prstGeom>
          <a:ln w="57150" cmpd="sng"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689813" y="754502"/>
            <a:ext cx="361807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Scientific Scaffolding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854" y="754502"/>
            <a:ext cx="9144000" cy="3171916"/>
            <a:chOff x="0" y="762400"/>
            <a:chExt cx="9144000" cy="3171916"/>
          </a:xfrm>
        </p:grpSpPr>
        <p:pic>
          <p:nvPicPr>
            <p:cNvPr id="3" name="Picture 2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6890" y="1481641"/>
              <a:ext cx="2467110" cy="2452675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</p:spPr>
        </p:pic>
        <p:pic>
          <p:nvPicPr>
            <p:cNvPr id="4" name="Picture 3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481641"/>
              <a:ext cx="2589371" cy="2452675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6676890" y="762400"/>
              <a:ext cx="246711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Helvetica Neue Light"/>
                  <a:cs typeface="Helvetica Neue Light"/>
                </a:rPr>
                <a:t>Observations</a:t>
              </a:r>
              <a:endParaRPr lang="en-US" sz="2800" dirty="0">
                <a:latin typeface="Helvetica Neue Light"/>
                <a:cs typeface="Helvetica Neue Ligh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4378" y="762400"/>
              <a:ext cx="2248493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Helvetica Neue Light"/>
                  <a:cs typeface="Helvetica Neue Light"/>
                </a:rPr>
                <a:t>Questions</a:t>
              </a:r>
              <a:endParaRPr lang="en-US" sz="2800" dirty="0">
                <a:latin typeface="Helvetica Neue Light"/>
                <a:cs typeface="Helvetica Neue Ligh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74112" y="835395"/>
              <a:ext cx="356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Wingdings"/>
                  <a:ea typeface="Wingdings"/>
                  <a:cs typeface="Wingdings"/>
                  <a:sym typeface="Wingdings"/>
                </a:rPr>
                <a:t>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31673" y="835395"/>
              <a:ext cx="412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Wingdings"/>
                  <a:ea typeface="Wingdings"/>
                  <a:cs typeface="Wingdings"/>
                  <a:sym typeface="Wingdings"/>
                </a:rPr>
                <a:t></a:t>
              </a:r>
              <a:endParaRPr lang="en-US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097139" y="4543107"/>
            <a:ext cx="580952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i="1" dirty="0">
                <a:latin typeface="Helvetica Neue"/>
                <a:cs typeface="Helvetica Neue"/>
              </a:rPr>
              <a:t>"do all oil float on top of water</a:t>
            </a:r>
            <a:r>
              <a:rPr lang="en-US" sz="4000" b="1" i="1" dirty="0" smtClean="0">
                <a:latin typeface="Helvetica Neue"/>
                <a:cs typeface="Helvetica Neue"/>
              </a:rPr>
              <a:t>?”</a:t>
            </a:r>
          </a:p>
          <a:p>
            <a:pPr algn="r"/>
            <a:r>
              <a:rPr lang="en-US" sz="2400" dirty="0" smtClean="0">
                <a:latin typeface="Helvetica Neue Light"/>
                <a:cs typeface="Helvetica Neue Light"/>
              </a:rPr>
              <a:t>- </a:t>
            </a:r>
            <a:r>
              <a:rPr lang="en-US" sz="2400" dirty="0" err="1" smtClean="0">
                <a:latin typeface="Helvetica Neue Light"/>
                <a:cs typeface="Helvetica Neue Light"/>
              </a:rPr>
              <a:t>DeMarco</a:t>
            </a:r>
            <a:r>
              <a:rPr lang="en-US" sz="2400" dirty="0" smtClean="0">
                <a:latin typeface="Helvetica Neue Light"/>
                <a:cs typeface="Helvetica Neue Light"/>
              </a:rPr>
              <a:t> 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4054305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414" y="1372330"/>
            <a:ext cx="4163128" cy="3202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059" y="1372329"/>
            <a:ext cx="2688941" cy="3202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136" y="1372329"/>
            <a:ext cx="3130550" cy="32029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2465" y="4575269"/>
            <a:ext cx="6242593" cy="707886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smtClean="0">
                <a:latin typeface="Helvetica Neue"/>
                <a:cs typeface="Helvetica Neue"/>
              </a:rPr>
              <a:t>Personal Science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55718" y="4631494"/>
            <a:ext cx="2566021" cy="646331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Light"/>
                <a:cs typeface="Helvetica Neue Light"/>
              </a:rPr>
              <a:t>Confidence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465" y="677538"/>
            <a:ext cx="3245456" cy="646331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latin typeface="Helvetica Neue Light"/>
                <a:cs typeface="Helvetica Neue Light"/>
              </a:rPr>
              <a:t>Favorited</a:t>
            </a:r>
            <a:r>
              <a:rPr lang="en-US" sz="3600" dirty="0" smtClean="0">
                <a:latin typeface="Helvetica Neue Light"/>
                <a:cs typeface="Helvetica Neue Light"/>
              </a:rPr>
              <a:t> posts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457921" y="1319208"/>
            <a:ext cx="2997797" cy="3326885"/>
            <a:chOff x="3457921" y="1319208"/>
            <a:chExt cx="2997797" cy="3326885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3457921" y="1319208"/>
              <a:ext cx="2997138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455059" y="1319208"/>
              <a:ext cx="659" cy="3326885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0636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m_20130715morn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37" y="0"/>
            <a:ext cx="5584023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 rot="889657">
            <a:off x="3470979" y="3938535"/>
            <a:ext cx="221339" cy="123468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51693" y="3930770"/>
            <a:ext cx="2894868" cy="769441"/>
          </a:xfrm>
          <a:prstGeom prst="rect">
            <a:avLst/>
          </a:prstGeom>
          <a:solidFill>
            <a:srgbClr val="4F6228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Helvetica Neue Black Condensed"/>
                <a:cs typeface="Helvetica Neue Black Condensed"/>
              </a:rPr>
              <a:t>Allen</a:t>
            </a:r>
            <a:endParaRPr lang="en-US" sz="44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51693" y="4716600"/>
            <a:ext cx="2894868" cy="1077218"/>
          </a:xfrm>
          <a:prstGeom prst="rect">
            <a:avLst/>
          </a:prstGeom>
          <a:solidFill>
            <a:srgbClr val="4F6228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Helvetica Neue"/>
                <a:cs typeface="Helvetica Neue"/>
              </a:rPr>
              <a:t>The Quiet Learner</a:t>
            </a:r>
            <a:endParaRPr lang="en-US" sz="3200" b="1" dirty="0"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16029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9830" y="2643222"/>
            <a:ext cx="6204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Helvetica Neue Bold Condensed"/>
                <a:cs typeface="Helvetica Neue Bold Condensed"/>
              </a:rPr>
              <a:t>ScienceKit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for Self Expression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4096821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34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198"/>
            <a:ext cx="9144000" cy="68580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995561" y="-794549"/>
            <a:ext cx="5079613" cy="3754548"/>
            <a:chOff x="4101386" y="-102193"/>
            <a:chExt cx="5188603" cy="3754548"/>
          </a:xfrm>
        </p:grpSpPr>
        <p:sp>
          <p:nvSpPr>
            <p:cNvPr id="5" name="Rectangle 4"/>
            <p:cNvSpPr/>
            <p:nvPr/>
          </p:nvSpPr>
          <p:spPr>
            <a:xfrm>
              <a:off x="4101386" y="715363"/>
              <a:ext cx="5188603" cy="1958841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 descr="Latice:Users:nag:Box Documents:Kitchen Chemistry Data Coding:Sketches:51e3ed5554f75c06ea000024.png"/>
            <p:cNvPicPr/>
            <p:nvPr/>
          </p:nvPicPr>
          <p:blipFill>
            <a:blip r:embed="rId4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8957" y="-102193"/>
              <a:ext cx="3322742" cy="37545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" name="Group 7"/>
          <p:cNvGrpSpPr/>
          <p:nvPr/>
        </p:nvGrpSpPr>
        <p:grpSpPr>
          <a:xfrm>
            <a:off x="4110785" y="4231345"/>
            <a:ext cx="4793711" cy="3404166"/>
            <a:chOff x="4350289" y="3284832"/>
            <a:chExt cx="4793711" cy="3404166"/>
          </a:xfrm>
        </p:grpSpPr>
        <p:sp>
          <p:nvSpPr>
            <p:cNvPr id="6" name="Rectangle 5"/>
            <p:cNvSpPr/>
            <p:nvPr/>
          </p:nvSpPr>
          <p:spPr>
            <a:xfrm>
              <a:off x="4350289" y="3770257"/>
              <a:ext cx="4793711" cy="1958841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 descr="Latice:Users:nag:Box Documents:Kitchen Chemistry Data Coding:Sketches:51e3eed754f75c06ea000057.png"/>
            <p:cNvPicPr/>
            <p:nvPr/>
          </p:nvPicPr>
          <p:blipFill>
            <a:blip r:embed="rId5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8957" y="3284832"/>
              <a:ext cx="3322742" cy="340416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Picture 8" descr="Minecraft_Imag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5" y="4730015"/>
            <a:ext cx="3492235" cy="204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186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bservingBakingSoda_201307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3152744"/>
            <a:ext cx="4433307" cy="3324980"/>
          </a:xfrm>
          <a:prstGeom prst="rect">
            <a:avLst/>
          </a:prstGeom>
        </p:spPr>
      </p:pic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4433306" cy="31281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27656" y="4888229"/>
            <a:ext cx="42243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Helvetica Neue Black Condensed"/>
                <a:cs typeface="Helvetica Neue Black Condensed"/>
              </a:rPr>
              <a:t>Self Expression</a:t>
            </a:r>
          </a:p>
          <a:p>
            <a:r>
              <a:rPr lang="en-US" sz="3600" dirty="0" smtClean="0">
                <a:latin typeface="Helvetica Neue Light"/>
                <a:cs typeface="Helvetica Neue Light"/>
              </a:rPr>
              <a:t>In </a:t>
            </a:r>
            <a:r>
              <a:rPr lang="en-US" sz="3600" dirty="0" err="1" smtClean="0">
                <a:latin typeface="Helvetica Neue Light"/>
                <a:cs typeface="Helvetica Neue Light"/>
              </a:rPr>
              <a:t>ScienceKit</a:t>
            </a:r>
            <a:endParaRPr lang="en-US" sz="3600" b="1" dirty="0">
              <a:latin typeface="Helvetica Neue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73639" y="3949342"/>
            <a:ext cx="288321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Helvetica Neue"/>
                <a:cs typeface="Helvetica Neue"/>
              </a:rPr>
              <a:t>Not Observed</a:t>
            </a:r>
            <a:endParaRPr lang="en-US" sz="3200" b="1" dirty="0">
              <a:latin typeface="Helvetica Neue"/>
              <a:cs typeface="Helvetica Neue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-2" y="1785791"/>
            <a:ext cx="8852036" cy="5072209"/>
            <a:chOff x="-2" y="1785791"/>
            <a:chExt cx="8852036" cy="5072209"/>
          </a:xfrm>
        </p:grpSpPr>
        <p:sp>
          <p:nvSpPr>
            <p:cNvPr id="5" name="TextBox 4"/>
            <p:cNvSpPr txBox="1"/>
            <p:nvPr/>
          </p:nvSpPr>
          <p:spPr>
            <a:xfrm>
              <a:off x="-2" y="6273224"/>
              <a:ext cx="4433307" cy="58477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Helvetica Neue"/>
                  <a:cs typeface="Helvetica Neue"/>
                </a:rPr>
                <a:t>Scientific</a:t>
              </a:r>
              <a:endParaRPr lang="en-US" sz="3200" b="1" dirty="0">
                <a:latin typeface="Helvetica Neue"/>
                <a:cs typeface="Helvetica Neue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60408" y="1785791"/>
              <a:ext cx="3691626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Helvetica Neue"/>
                  <a:cs typeface="Helvetica Neue"/>
                </a:rPr>
                <a:t>Scientific</a:t>
              </a:r>
            </a:p>
            <a:p>
              <a:r>
                <a:rPr lang="en-US" sz="2800" dirty="0" smtClean="0">
                  <a:latin typeface="Helvetica Neue Light"/>
                  <a:cs typeface="Helvetica Neue Light"/>
                </a:rPr>
                <a:t>Procedures, Measurements, Hypotheses</a:t>
              </a:r>
              <a:endParaRPr lang="en-US" sz="2800" dirty="0"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" y="393373"/>
            <a:ext cx="7911637" cy="2763989"/>
            <a:chOff x="-2" y="393373"/>
            <a:chExt cx="7911637" cy="2763989"/>
          </a:xfrm>
        </p:grpSpPr>
        <p:sp>
          <p:nvSpPr>
            <p:cNvPr id="4" name="TextBox 3"/>
            <p:cNvSpPr txBox="1"/>
            <p:nvPr/>
          </p:nvSpPr>
          <p:spPr>
            <a:xfrm>
              <a:off x="-2" y="2572586"/>
              <a:ext cx="4433307" cy="58477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Helvetica Neue"/>
                  <a:cs typeface="Helvetica Neue"/>
                </a:rPr>
                <a:t>Personal</a:t>
              </a:r>
              <a:endParaRPr lang="en-US" sz="3200" b="1" dirty="0">
                <a:latin typeface="Helvetica Neue"/>
                <a:cs typeface="Helvetica Neue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73639" y="393373"/>
              <a:ext cx="273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latin typeface="Helvetica Neue"/>
                  <a:cs typeface="Helvetica Neue"/>
                </a:rPr>
                <a:t>Personal</a:t>
              </a:r>
            </a:p>
            <a:p>
              <a:r>
                <a:rPr lang="en-US" sz="2800" dirty="0" smtClean="0">
                  <a:latin typeface="Helvetica Neue Light"/>
                  <a:cs typeface="Helvetica Neue Light"/>
                </a:rPr>
                <a:t>Playful Moments</a:t>
              </a:r>
              <a:endParaRPr lang="en-US" sz="2800" dirty="0">
                <a:latin typeface="Helvetica Neue Light"/>
                <a:cs typeface="Helvetica Neue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0210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9644" y="669649"/>
            <a:ext cx="4793431" cy="769441"/>
          </a:xfrm>
          <a:prstGeom prst="rect">
            <a:avLst/>
          </a:prstGeom>
          <a:solidFill>
            <a:srgbClr val="000000"/>
          </a:solidFill>
          <a:ln w="57150" cmpd="sng"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  <a:latin typeface="Helvetica Neue Black Condensed"/>
                <a:cs typeface="Helvetica Neue Black Condensed"/>
              </a:rPr>
              <a:t>Stable participation</a:t>
            </a:r>
            <a:endParaRPr lang="en-US" sz="4400" dirty="0">
              <a:solidFill>
                <a:srgbClr val="FFFFFF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9644" y="1917571"/>
            <a:ext cx="87543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Helvetica Neue"/>
                <a:cs typeface="Helvetica Neue"/>
              </a:rPr>
              <a:t>Dis</a:t>
            </a:r>
            <a:r>
              <a:rPr lang="en-US" sz="3200" b="1" dirty="0" err="1" smtClean="0">
                <a:latin typeface="Optima"/>
                <a:ea typeface="Wingdings"/>
                <a:cs typeface="Optima"/>
                <a:sym typeface="Wingdings"/>
              </a:rPr>
              <a:t></a:t>
            </a:r>
            <a:r>
              <a:rPr lang="en-US" sz="3200" b="1" dirty="0" err="1" smtClean="0">
                <a:latin typeface="Helvetica Neue"/>
                <a:cs typeface="Helvetica Neue"/>
              </a:rPr>
              <a:t>po</a:t>
            </a:r>
            <a:r>
              <a:rPr lang="en-US" sz="3200" b="1" dirty="0" err="1" smtClean="0">
                <a:latin typeface="Helvetica Neue"/>
                <a:ea typeface="Wingdings"/>
                <a:cs typeface="Helvetica Neue"/>
                <a:sym typeface="Wingdings"/>
              </a:rPr>
              <a:t></a:t>
            </a:r>
            <a:r>
              <a:rPr lang="en-US" sz="3200" b="1" dirty="0" err="1" smtClean="0">
                <a:latin typeface="Helvetica Neue"/>
                <a:cs typeface="Helvetica Neue"/>
              </a:rPr>
              <a:t>si</a:t>
            </a:r>
            <a:r>
              <a:rPr lang="en-US" sz="3200" b="1" dirty="0" err="1" smtClean="0">
                <a:latin typeface="Helvetica Neue"/>
                <a:ea typeface="Wingdings"/>
                <a:cs typeface="Helvetica Neue"/>
                <a:sym typeface="Wingdings"/>
              </a:rPr>
              <a:t></a:t>
            </a:r>
            <a:r>
              <a:rPr lang="en-US" sz="3200" b="1" dirty="0" err="1" smtClean="0">
                <a:latin typeface="Helvetica Neue"/>
                <a:cs typeface="Helvetica Neue"/>
              </a:rPr>
              <a:t>tion</a:t>
            </a:r>
            <a:r>
              <a:rPr lang="en-US" sz="3200" b="1" dirty="0" smtClean="0">
                <a:latin typeface="Helvetica Neue"/>
                <a:cs typeface="Helvetica Neue"/>
              </a:rPr>
              <a:t>  </a:t>
            </a:r>
            <a:r>
              <a:rPr lang="en-US" sz="3200" dirty="0" smtClean="0">
                <a:latin typeface="Helvetica Neue Light"/>
                <a:cs typeface="Helvetica Neue Light"/>
              </a:rPr>
              <a:t>[dis-</a:t>
            </a:r>
            <a:r>
              <a:rPr lang="en-US" sz="3200" dirty="0" err="1" smtClean="0">
                <a:latin typeface="Helvetica Neue Light"/>
                <a:cs typeface="Helvetica Neue Light"/>
              </a:rPr>
              <a:t>puh</a:t>
            </a:r>
            <a:r>
              <a:rPr lang="en-US" sz="3200" dirty="0" smtClean="0">
                <a:latin typeface="Helvetica Neue Light"/>
                <a:cs typeface="Helvetica Neue Light"/>
              </a:rPr>
              <a:t>-</a:t>
            </a:r>
            <a:r>
              <a:rPr lang="en-US" sz="3200" dirty="0" err="1" smtClean="0">
                <a:latin typeface="Helvetica Neue Light"/>
                <a:cs typeface="Helvetica Neue Light"/>
              </a:rPr>
              <a:t>zish-uhn</a:t>
            </a:r>
            <a:r>
              <a:rPr lang="en-US" sz="3200" dirty="0" smtClean="0">
                <a:latin typeface="Helvetica Neue Light"/>
                <a:cs typeface="Helvetica Neue Light"/>
              </a:rPr>
              <a:t>]  noun</a:t>
            </a:r>
          </a:p>
          <a:p>
            <a:r>
              <a:rPr lang="en-US" sz="3200" dirty="0" smtClean="0">
                <a:latin typeface="Helvetica Neue Light"/>
                <a:cs typeface="Helvetica Neue Light"/>
              </a:rPr>
              <a:t>Values </a:t>
            </a:r>
            <a:r>
              <a:rPr lang="en-US" sz="3200" dirty="0">
                <a:latin typeface="Helvetica Neue Light"/>
                <a:cs typeface="Helvetica Neue Light"/>
              </a:rPr>
              <a:t>of, ideas about, and ways of participating in a particular discipline </a:t>
            </a:r>
            <a:r>
              <a:rPr lang="en-US" sz="3200" dirty="0" smtClean="0">
                <a:latin typeface="Helvetica Neue Light"/>
                <a:cs typeface="Helvetica Neue Light"/>
              </a:rPr>
              <a:t>that come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644" y="5936457"/>
            <a:ext cx="57110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Helvetica Neue Light"/>
                <a:cs typeface="Helvetica Neue Light"/>
              </a:rPr>
              <a:t>Bereiter</a:t>
            </a:r>
            <a:r>
              <a:rPr lang="en-US" sz="2000" dirty="0" smtClean="0">
                <a:latin typeface="Helvetica Neue Light"/>
                <a:cs typeface="Helvetica Neue Light"/>
              </a:rPr>
              <a:t>, 1995; </a:t>
            </a:r>
            <a:r>
              <a:rPr lang="en-US" sz="2000" dirty="0" err="1" smtClean="0">
                <a:latin typeface="Helvetica Neue Light"/>
                <a:cs typeface="Helvetica Neue Light"/>
              </a:rPr>
              <a:t>Gresalfi</a:t>
            </a:r>
            <a:r>
              <a:rPr lang="en-US" sz="2000" dirty="0" smtClean="0">
                <a:latin typeface="Helvetica Neue Light"/>
                <a:cs typeface="Helvetica Neue Light"/>
              </a:rPr>
              <a:t> &amp; Cobb, 2006; Katz, 1993</a:t>
            </a:r>
            <a:endParaRPr lang="en-US" sz="2000" dirty="0">
              <a:latin typeface="Helvetica Neue Light"/>
              <a:cs typeface="Helvetica Neue Ligh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9644" y="4064657"/>
            <a:ext cx="2121093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elvetica Neue Light"/>
                <a:cs typeface="Helvetica Neue Light"/>
              </a:rPr>
              <a:t>frequently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47957" y="4067858"/>
            <a:ext cx="2505814" cy="646331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Helvetica Neue Light"/>
                <a:cs typeface="Helvetica Neue Light"/>
              </a:rPr>
              <a:t>consciously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19333" y="4064657"/>
            <a:ext cx="2146742" cy="646331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Helvetica Neue Light"/>
                <a:cs typeface="Helvetica Neue Light"/>
              </a:rPr>
              <a:t>voluntarily</a:t>
            </a:r>
          </a:p>
        </p:txBody>
      </p:sp>
    </p:spTree>
    <p:extLst>
      <p:ext uri="{BB962C8B-B14F-4D97-AF65-F5344CB8AC3E}">
        <p14:creationId xmlns:p14="http://schemas.microsoft.com/office/powerpoint/2010/main" val="830985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9830" y="2949806"/>
            <a:ext cx="6204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Helvetica Neue Bold Condensed"/>
                <a:cs typeface="Helvetica Neue Bold Condensed"/>
              </a:rPr>
              <a:t>ScienceKit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for Communicating Ideas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355193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3870" y="5161148"/>
            <a:ext cx="6204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 err="1" smtClean="0">
                <a:latin typeface="Helvetica Neue Bold Condensed"/>
                <a:cs typeface="Helvetica Neue Bold Condensed"/>
              </a:rPr>
              <a:t>S’mores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as Engineering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64205" y="5869034"/>
            <a:ext cx="69539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err="1" smtClean="0">
                <a:latin typeface="Helvetica Neue Light"/>
                <a:cs typeface="Helvetica Neue Light"/>
              </a:rPr>
              <a:t>ScienceKit</a:t>
            </a:r>
            <a:r>
              <a:rPr lang="en-US" sz="3200" dirty="0" smtClean="0">
                <a:latin typeface="Helvetica Neue Light"/>
                <a:cs typeface="Helvetica Neue Light"/>
              </a:rPr>
              <a:t> as </a:t>
            </a:r>
            <a:r>
              <a:rPr lang="en-US" sz="3200" dirty="0" err="1" smtClean="0">
                <a:latin typeface="Helvetica Neue Light"/>
                <a:cs typeface="Helvetica Neue Light"/>
              </a:rPr>
              <a:t>CommunicationTool</a:t>
            </a:r>
            <a:endParaRPr lang="en-US" sz="3200" dirty="0" smtClean="0">
              <a:latin typeface="Helvetica Neue Light"/>
              <a:cs typeface="Helvetica Neue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6004" y="1726283"/>
            <a:ext cx="3447341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old Condensed"/>
                <a:cs typeface="Helvetica Neue Bold Condensed"/>
              </a:rPr>
              <a:t>Communicating the Idea</a:t>
            </a:r>
            <a:endParaRPr lang="en-US" sz="3600" dirty="0">
              <a:latin typeface="Helvetica Neue Bold Condensed"/>
              <a:cs typeface="Helvetica Neue Bold Condense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6005" y="3037686"/>
            <a:ext cx="3447340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Choice Day Planning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pic>
        <p:nvPicPr>
          <p:cNvPr id="10" name="Picture 9" descr="Latice:Users:nag:Box Documents:Kitchen Chemistry Data Coding:Sketches:51e57631cb8e708b290002c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13" y="175194"/>
            <a:ext cx="6780060" cy="4796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6914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0357" y="2300328"/>
            <a:ext cx="8560069" cy="181588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How can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Mobile and Social Media </a:t>
            </a:r>
            <a:r>
              <a:rPr lang="en-US" sz="3200" dirty="0" smtClean="0">
                <a:latin typeface="Helvetica Neue Light"/>
                <a:cs typeface="Helvetica Neue Light"/>
              </a:rPr>
              <a:t>technology support the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building blocks </a:t>
            </a:r>
            <a:r>
              <a:rPr lang="en-US" sz="3200" dirty="0" smtClean="0">
                <a:latin typeface="Helvetica Neue Light"/>
                <a:cs typeface="Helvetica Neue Light"/>
              </a:rPr>
              <a:t>of disposition?</a:t>
            </a:r>
          </a:p>
        </p:txBody>
      </p:sp>
    </p:spTree>
    <p:extLst>
      <p:ext uri="{BB962C8B-B14F-4D97-AF65-F5344CB8AC3E}">
        <p14:creationId xmlns:p14="http://schemas.microsoft.com/office/powerpoint/2010/main" val="1262982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3A.png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562" y="0"/>
            <a:ext cx="5546990" cy="685754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52512" y="5883042"/>
            <a:ext cx="481743" cy="145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171553" y="3351379"/>
            <a:ext cx="3359319" cy="2000548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FFFFFF"/>
                </a:solidFill>
                <a:latin typeface="Helvetica Neue Light"/>
                <a:cs typeface="Helvetica Neue Light"/>
              </a:rPr>
              <a:t>ScienceKit</a:t>
            </a:r>
            <a:r>
              <a:rPr lang="en-US" sz="40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 was a</a:t>
            </a:r>
          </a:p>
          <a:p>
            <a:pPr algn="ctr"/>
            <a:r>
              <a:rPr lang="en-US" sz="4400" dirty="0" smtClean="0">
                <a:solidFill>
                  <a:srgbClr val="FFFFFF"/>
                </a:solidFill>
                <a:latin typeface="Helvetica Neue Black Condensed"/>
                <a:cs typeface="Helvetica Neue Black Condensed"/>
              </a:rPr>
              <a:t>Tool</a:t>
            </a:r>
            <a:endParaRPr lang="en-US" sz="4400" dirty="0" smtClean="0">
              <a:solidFill>
                <a:srgbClr val="FFFFFF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2724" y="3962348"/>
            <a:ext cx="3359319" cy="707886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Interests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2724" y="4834276"/>
            <a:ext cx="3359319" cy="707886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Hobbies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2724" y="5734204"/>
            <a:ext cx="3359319" cy="707886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Family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2724" y="3078201"/>
            <a:ext cx="3359319" cy="707886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Peers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087555" y="1238954"/>
            <a:ext cx="3574432" cy="1839247"/>
            <a:chOff x="2087555" y="1238954"/>
            <a:chExt cx="3574432" cy="1839247"/>
          </a:xfrm>
        </p:grpSpPr>
        <p:cxnSp>
          <p:nvCxnSpPr>
            <p:cNvPr id="11" name="Curved Connector 10"/>
            <p:cNvCxnSpPr/>
            <p:nvPr/>
          </p:nvCxnSpPr>
          <p:spPr>
            <a:xfrm flipV="1">
              <a:off x="2087555" y="1927102"/>
              <a:ext cx="1428029" cy="1151099"/>
            </a:xfrm>
            <a:prstGeom prst="curvedConnector3">
              <a:avLst>
                <a:gd name="adj1" fmla="val 50000"/>
              </a:avLst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3515584" y="1238954"/>
              <a:ext cx="21464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Science</a:t>
              </a:r>
              <a:endParaRPr lang="en-US" sz="4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3155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8974" y="5433649"/>
            <a:ext cx="9143999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Helvetica Neue Black Condensed"/>
                <a:cs typeface="Helvetica Neue Black Condensed"/>
              </a:rPr>
              <a:t>Scientizing</a:t>
            </a:r>
            <a:endParaRPr lang="en-US" sz="3600" dirty="0" smtClean="0">
              <a:latin typeface="Helvetica Neue Black Condensed"/>
              <a:cs typeface="Helvetica Neue Black Condensed"/>
            </a:endParaRPr>
          </a:p>
          <a:p>
            <a:r>
              <a:rPr lang="en-US" sz="2800" dirty="0" err="1" smtClean="0">
                <a:latin typeface="Helvetica Neue Light"/>
                <a:cs typeface="Helvetica Neue Light"/>
              </a:rPr>
              <a:t>ScienceKit</a:t>
            </a:r>
            <a:r>
              <a:rPr lang="en-US" sz="2800" dirty="0" smtClean="0">
                <a:latin typeface="Helvetica Neue Light"/>
                <a:cs typeface="Helvetica Neue Light"/>
              </a:rPr>
              <a:t> helped both learners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828319" y="583970"/>
            <a:ext cx="2718274" cy="4850107"/>
            <a:chOff x="2828319" y="583970"/>
            <a:chExt cx="2718274" cy="4850107"/>
          </a:xfrm>
        </p:grpSpPr>
        <p:pic>
          <p:nvPicPr>
            <p:cNvPr id="3" name="Picture 2" descr="2013-07-17 11.03.51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25" t="10005" r="47635" b="3778"/>
            <a:stretch/>
          </p:blipFill>
          <p:spPr>
            <a:xfrm>
              <a:off x="2828319" y="583970"/>
              <a:ext cx="2718274" cy="485010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828319" y="4849301"/>
              <a:ext cx="2718274" cy="584776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Helvetica Neue"/>
                  <a:cs typeface="Helvetica Neue"/>
                </a:rPr>
                <a:t>Social</a:t>
              </a:r>
              <a:endParaRPr lang="en-US" sz="3200" b="1" dirty="0">
                <a:latin typeface="Helvetica Neue"/>
                <a:cs typeface="Helvetica Neue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824715" y="583970"/>
            <a:ext cx="2866738" cy="4850107"/>
            <a:chOff x="5824715" y="583970"/>
            <a:chExt cx="2866738" cy="4850107"/>
          </a:xfrm>
        </p:grpSpPr>
        <p:pic>
          <p:nvPicPr>
            <p:cNvPr id="2" name="Picture 1" descr="IMG_4848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24715" y="583970"/>
              <a:ext cx="2866738" cy="4850107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824715" y="4849301"/>
              <a:ext cx="2866738" cy="584776"/>
            </a:xfrm>
            <a:prstGeom prst="rect">
              <a:avLst/>
            </a:prstGeom>
            <a:solidFill>
              <a:srgbClr val="4F622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Helvetica Neue"/>
                  <a:cs typeface="Helvetica Neue"/>
                </a:rPr>
                <a:t>Reticent</a:t>
              </a:r>
              <a:endParaRPr lang="en-US" sz="3200" b="1" dirty="0">
                <a:latin typeface="Helvetica Neue"/>
                <a:cs typeface="Helvetica Neue"/>
              </a:endParaRPr>
            </a:p>
          </p:txBody>
        </p:sp>
      </p:grpSp>
      <p:sp>
        <p:nvSpPr>
          <p:cNvPr id="8" name="Subtitle 2"/>
          <p:cNvSpPr txBox="1">
            <a:spLocks/>
          </p:cNvSpPr>
          <p:nvPr/>
        </p:nvSpPr>
        <p:spPr>
          <a:xfrm>
            <a:off x="304790" y="6478886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err="1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Ahn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 et al., </a:t>
            </a:r>
            <a:r>
              <a:rPr lang="en-US" sz="1600" i="1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Submitted; </a:t>
            </a:r>
            <a:r>
              <a:rPr lang="en-US" sz="1600" dirty="0" err="1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Bonsignore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 et al., 2014; Clegg et al., 2014; 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0" y="583970"/>
            <a:ext cx="5546593" cy="4850107"/>
            <a:chOff x="0" y="583970"/>
            <a:chExt cx="5546593" cy="4850107"/>
          </a:xfrm>
        </p:grpSpPr>
        <p:sp>
          <p:nvSpPr>
            <p:cNvPr id="5" name="Rectangle 4"/>
            <p:cNvSpPr/>
            <p:nvPr/>
          </p:nvSpPr>
          <p:spPr>
            <a:xfrm>
              <a:off x="2828319" y="583970"/>
              <a:ext cx="2718274" cy="4850107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0" y="1563157"/>
              <a:ext cx="282831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latin typeface="Helvetica Neue Bold Condensed"/>
                  <a:cs typeface="Helvetica Neue Bold Condensed"/>
                </a:rPr>
                <a:t>Socially relevant </a:t>
              </a:r>
              <a:r>
                <a:rPr lang="en-US" sz="2800" dirty="0" smtClean="0">
                  <a:latin typeface="Helvetica Neue Light"/>
                  <a:cs typeface="Helvetica Neue Light"/>
                </a:rPr>
                <a:t>roles in science</a:t>
              </a:r>
              <a:endParaRPr lang="en-US" sz="2800" dirty="0">
                <a:latin typeface="Helvetica Neue Light"/>
                <a:cs typeface="Helvetica Neue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613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8974" y="5433649"/>
            <a:ext cx="9143999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Helvetica Neue Black Condensed"/>
                <a:cs typeface="Helvetica Neue Black Condensed"/>
              </a:rPr>
              <a:t>Scientizing</a:t>
            </a:r>
            <a:endParaRPr lang="en-US" sz="3600" dirty="0" smtClean="0">
              <a:latin typeface="Helvetica Neue Black Condensed"/>
              <a:cs typeface="Helvetica Neue Black Condensed"/>
            </a:endParaRPr>
          </a:p>
          <a:p>
            <a:r>
              <a:rPr lang="en-US" sz="2800" dirty="0" err="1" smtClean="0">
                <a:latin typeface="Helvetica Neue Light"/>
                <a:cs typeface="Helvetica Neue Light"/>
              </a:rPr>
              <a:t>ScienceKit</a:t>
            </a:r>
            <a:r>
              <a:rPr lang="en-US" sz="2800" dirty="0" smtClean="0">
                <a:latin typeface="Helvetica Neue Light"/>
                <a:cs typeface="Helvetica Neue Light"/>
              </a:rPr>
              <a:t> helped both learners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828319" y="583970"/>
            <a:ext cx="2718274" cy="4850107"/>
            <a:chOff x="2828319" y="583970"/>
            <a:chExt cx="2718274" cy="4850107"/>
          </a:xfrm>
        </p:grpSpPr>
        <p:pic>
          <p:nvPicPr>
            <p:cNvPr id="3" name="Picture 2" descr="2013-07-17 11.03.51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25" t="10005" r="47635" b="3778"/>
            <a:stretch/>
          </p:blipFill>
          <p:spPr>
            <a:xfrm>
              <a:off x="2828319" y="583970"/>
              <a:ext cx="2718274" cy="485010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828319" y="4849301"/>
              <a:ext cx="2718274" cy="584776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Helvetica Neue"/>
                  <a:cs typeface="Helvetica Neue"/>
                </a:rPr>
                <a:t>Social</a:t>
              </a:r>
              <a:endParaRPr lang="en-US" sz="3200" b="1" dirty="0">
                <a:latin typeface="Helvetica Neue"/>
                <a:cs typeface="Helvetica Neue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824715" y="583970"/>
            <a:ext cx="2866738" cy="4850107"/>
            <a:chOff x="5824715" y="583970"/>
            <a:chExt cx="2866738" cy="4850107"/>
          </a:xfrm>
        </p:grpSpPr>
        <p:pic>
          <p:nvPicPr>
            <p:cNvPr id="2" name="Picture 1" descr="IMG_4848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24715" y="583970"/>
              <a:ext cx="2866738" cy="4850107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824715" y="4849301"/>
              <a:ext cx="2866738" cy="584776"/>
            </a:xfrm>
            <a:prstGeom prst="rect">
              <a:avLst/>
            </a:prstGeom>
            <a:solidFill>
              <a:srgbClr val="4F622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Helvetica Neue"/>
                  <a:cs typeface="Helvetica Neue"/>
                </a:rPr>
                <a:t>Reticent</a:t>
              </a:r>
              <a:endParaRPr lang="en-US" sz="3200" b="1" dirty="0">
                <a:latin typeface="Helvetica Neue"/>
                <a:cs typeface="Helvetica Neue"/>
              </a:endParaRPr>
            </a:p>
          </p:txBody>
        </p:sp>
      </p:grpSp>
      <p:sp>
        <p:nvSpPr>
          <p:cNvPr id="8" name="Subtitle 2"/>
          <p:cNvSpPr txBox="1">
            <a:spLocks/>
          </p:cNvSpPr>
          <p:nvPr/>
        </p:nvSpPr>
        <p:spPr>
          <a:xfrm>
            <a:off x="304790" y="6478886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err="1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Ahn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 et al., </a:t>
            </a:r>
            <a:r>
              <a:rPr lang="en-US" sz="1600" i="1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Submitted; </a:t>
            </a:r>
            <a:r>
              <a:rPr lang="en-US" sz="1600" dirty="0" err="1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Bonsignore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 et al., 2014; Clegg et al., 2014; 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0" y="583970"/>
            <a:ext cx="8691453" cy="4849679"/>
            <a:chOff x="0" y="583970"/>
            <a:chExt cx="8691453" cy="4849679"/>
          </a:xfrm>
        </p:grpSpPr>
        <p:sp>
          <p:nvSpPr>
            <p:cNvPr id="13" name="TextBox 12"/>
            <p:cNvSpPr txBox="1"/>
            <p:nvPr/>
          </p:nvSpPr>
          <p:spPr>
            <a:xfrm>
              <a:off x="0" y="1302387"/>
              <a:ext cx="28283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latin typeface="Helvetica Neue Bold Condensed"/>
                  <a:cs typeface="Helvetica Neue Bold Condensed"/>
                </a:rPr>
                <a:t>Communicate </a:t>
              </a:r>
              <a:r>
                <a:rPr lang="en-US" sz="2800" dirty="0" smtClean="0">
                  <a:latin typeface="Helvetica Neue Light"/>
                  <a:cs typeface="Helvetica Neue Light"/>
                </a:rPr>
                <a:t>with others</a:t>
              </a:r>
              <a:endParaRPr lang="en-US" sz="2800" dirty="0">
                <a:latin typeface="Helvetica Neue Light"/>
                <a:cs typeface="Helvetica Neue Ligh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824715" y="583970"/>
              <a:ext cx="2866738" cy="4849679"/>
            </a:xfrm>
            <a:prstGeom prst="rect">
              <a:avLst/>
            </a:prstGeom>
            <a:noFill/>
            <a:ln w="57150" cmpd="sng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6688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759"/>
            <a:ext cx="9144000" cy="48469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6114"/>
            <a:ext cx="9144000" cy="830997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4800" dirty="0" smtClean="0">
                <a:latin typeface="Helvetica Neue Black Condensed"/>
                <a:cs typeface="Helvetica Neue Black Condensed"/>
              </a:rPr>
              <a:t>Future Work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-38423" y="1107056"/>
            <a:ext cx="2587749" cy="1258023"/>
            <a:chOff x="-38423" y="1107056"/>
            <a:chExt cx="2587749" cy="1258023"/>
          </a:xfrm>
        </p:grpSpPr>
        <p:cxnSp>
          <p:nvCxnSpPr>
            <p:cNvPr id="6" name="Curved Connector 5"/>
            <p:cNvCxnSpPr/>
            <p:nvPr/>
          </p:nvCxnSpPr>
          <p:spPr>
            <a:xfrm>
              <a:off x="1255452" y="1718542"/>
              <a:ext cx="759111" cy="646537"/>
            </a:xfrm>
            <a:prstGeom prst="curvedConnector3">
              <a:avLst>
                <a:gd name="adj1" fmla="val 96154"/>
              </a:avLst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 rot="20401975">
              <a:off x="-38423" y="1107056"/>
              <a:ext cx="258774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Not Observed</a:t>
              </a:r>
              <a:endParaRPr lang="en-US" sz="32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0" y="5541355"/>
            <a:ext cx="9144000" cy="132343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Need to connect learners’ participation in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virtual </a:t>
            </a:r>
            <a:r>
              <a:rPr lang="en-US" sz="3200" dirty="0" smtClean="0">
                <a:latin typeface="Helvetica Neue Light"/>
                <a:cs typeface="Helvetica Neue Light"/>
              </a:rPr>
              <a:t>and 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physical environment</a:t>
            </a:r>
            <a:endParaRPr lang="en-US" sz="3200" dirty="0" smtClean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907526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s_momLikesIt_201307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81673" y="103708"/>
            <a:ext cx="4437879" cy="2492990"/>
          </a:xfrm>
          <a:prstGeom prst="rect">
            <a:avLst/>
          </a:prstGeom>
          <a:solidFill>
            <a:srgbClr val="C4BD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Helvetica Neue Black Condensed"/>
                <a:cs typeface="Helvetica Neue Black Condensed"/>
              </a:rPr>
              <a:t>Future Work:</a:t>
            </a:r>
          </a:p>
          <a:p>
            <a:pPr algn="ctr"/>
            <a:r>
              <a:rPr lang="en-US" sz="3600" dirty="0" smtClean="0">
                <a:latin typeface="Helvetica Neue Light"/>
                <a:cs typeface="Helvetica Neue Light"/>
              </a:rPr>
              <a:t>Connections to </a:t>
            </a:r>
            <a:r>
              <a:rPr lang="en-US" sz="3600" b="1" dirty="0" smtClean="0">
                <a:latin typeface="Helvetica Neue"/>
                <a:cs typeface="Helvetica Neue"/>
              </a:rPr>
              <a:t>Outside Communities</a:t>
            </a:r>
            <a:endParaRPr lang="en-US" sz="3600" b="1" dirty="0"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64819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8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58390"/>
            <a:ext cx="914399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lack Condensed"/>
                <a:cs typeface="Helvetica Neue Black Condensed"/>
              </a:rPr>
              <a:t>Acknowledgements</a:t>
            </a:r>
          </a:p>
          <a:p>
            <a:r>
              <a:rPr lang="en-US" sz="3600" dirty="0" smtClean="0">
                <a:latin typeface="Helvetica Neue Light"/>
                <a:cs typeface="Helvetica Neue Light"/>
              </a:rPr>
              <a:t>Questions?</a:t>
            </a:r>
            <a:endParaRPr lang="en-US" sz="3600" dirty="0">
              <a:latin typeface="Helvetica Neue Light"/>
              <a:cs typeface="Helvetica Neue Ligh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29915" y="130185"/>
            <a:ext cx="7465257" cy="2585275"/>
            <a:chOff x="729915" y="130185"/>
            <a:chExt cx="7465257" cy="2585275"/>
          </a:xfrm>
        </p:grpSpPr>
        <p:sp>
          <p:nvSpPr>
            <p:cNvPr id="10" name="Oval 9"/>
            <p:cNvSpPr/>
            <p:nvPr/>
          </p:nvSpPr>
          <p:spPr>
            <a:xfrm>
              <a:off x="729915" y="1372329"/>
              <a:ext cx="1240854" cy="1343131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1576615" y="671566"/>
              <a:ext cx="1101288" cy="100734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890460" y="1036547"/>
              <a:ext cx="1036478" cy="122633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737162" y="1167940"/>
              <a:ext cx="875896" cy="1094945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744442" y="1167940"/>
              <a:ext cx="861299" cy="978150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459758" y="883254"/>
              <a:ext cx="729032" cy="978150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466140" y="1050253"/>
              <a:ext cx="729032" cy="978150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53642" y="130185"/>
              <a:ext cx="28812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Collaborators</a:t>
              </a:r>
              <a:endParaRPr lang="en-US" sz="36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06042" y="227523"/>
            <a:ext cx="3247055" cy="2487936"/>
            <a:chOff x="3606042" y="227523"/>
            <a:chExt cx="3247055" cy="2487936"/>
          </a:xfrm>
        </p:grpSpPr>
        <p:sp>
          <p:nvSpPr>
            <p:cNvPr id="25" name="Oval 24"/>
            <p:cNvSpPr/>
            <p:nvPr/>
          </p:nvSpPr>
          <p:spPr>
            <a:xfrm>
              <a:off x="5816619" y="1248234"/>
              <a:ext cx="1036478" cy="1467225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06042" y="227523"/>
              <a:ext cx="14902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School</a:t>
              </a:r>
              <a:endParaRPr lang="en-US" sz="36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70769" y="251865"/>
            <a:ext cx="5180626" cy="3719132"/>
            <a:chOff x="1970769" y="251865"/>
            <a:chExt cx="5180626" cy="3719132"/>
          </a:xfrm>
        </p:grpSpPr>
        <p:sp>
          <p:nvSpPr>
            <p:cNvPr id="29" name="Oval 28"/>
            <p:cNvSpPr/>
            <p:nvPr/>
          </p:nvSpPr>
          <p:spPr>
            <a:xfrm>
              <a:off x="1970769" y="1138742"/>
              <a:ext cx="1101288" cy="100734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310582" y="1642415"/>
              <a:ext cx="1149176" cy="1759211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521412" y="2028403"/>
              <a:ext cx="1789170" cy="1942594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6050107" y="1882411"/>
              <a:ext cx="1101288" cy="100734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58442" y="251865"/>
              <a:ext cx="25935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Participants</a:t>
              </a:r>
              <a:endParaRPr lang="en-US" sz="36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151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DA43BB0-3C53-439A-97BF-12990C025AA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867"/>
            <a:ext cx="9287107" cy="62107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54631"/>
            <a:ext cx="91440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Helvetica Neue Light"/>
                <a:cs typeface="Helvetica Neue Light"/>
              </a:rPr>
              <a:t>In Loving Memory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9323" y="4601215"/>
            <a:ext cx="3823664" cy="1138773"/>
          </a:xfrm>
          <a:prstGeom prst="rect">
            <a:avLst/>
          </a:prstGeom>
          <a:solidFill>
            <a:srgbClr val="C4BD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Helvetica Neue Black Condensed"/>
                <a:cs typeface="Helvetica Neue Black Condensed"/>
              </a:rPr>
              <a:t>Tim Schaffer</a:t>
            </a:r>
          </a:p>
          <a:p>
            <a:pPr algn="ctr"/>
            <a:r>
              <a:rPr lang="en-US" sz="2400" dirty="0" smtClean="0">
                <a:latin typeface="Helvetica Neue Light"/>
                <a:cs typeface="Helvetica Neue Light"/>
              </a:rPr>
              <a:t>1972 - 2014 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963873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8741" y="1490660"/>
            <a:ext cx="4881484" cy="1077218"/>
          </a:xfrm>
          <a:prstGeom prst="rect">
            <a:avLst/>
          </a:prstGeom>
          <a:solidFill>
            <a:srgbClr val="000000"/>
          </a:solidFill>
          <a:ln w="5715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Procedural &amp; Conceptual Understanding</a:t>
            </a:r>
            <a:endParaRPr lang="en-US" sz="3200" dirty="0">
              <a:solidFill>
                <a:srgbClr val="FFFFFF"/>
              </a:solidFill>
              <a:latin typeface="Helvetica Neue Light"/>
              <a:cs typeface="Helvetica Neue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38740" y="2828652"/>
            <a:ext cx="3764543" cy="1077218"/>
          </a:xfrm>
          <a:prstGeom prst="rect">
            <a:avLst/>
          </a:prstGeom>
          <a:solidFill>
            <a:srgbClr val="000000"/>
          </a:solidFill>
          <a:ln w="5715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Social Interactions</a:t>
            </a:r>
          </a:p>
          <a:p>
            <a:endParaRPr lang="en-US" sz="3200" dirty="0">
              <a:solidFill>
                <a:srgbClr val="FFFFFF"/>
              </a:solidFill>
              <a:latin typeface="Helvetica Neue Light"/>
              <a:cs typeface="Helvetica Neue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3228" y="1490660"/>
            <a:ext cx="1607163" cy="1077218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Interest</a:t>
            </a:r>
          </a:p>
          <a:p>
            <a:endParaRPr lang="en-US" sz="3200" dirty="0">
              <a:solidFill>
                <a:srgbClr val="FFFFFF"/>
              </a:solidFill>
              <a:latin typeface="Helvetica Neue Light"/>
              <a:cs typeface="Helvetica Neue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6287" y="2829393"/>
            <a:ext cx="2724104" cy="1117875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  <a:latin typeface="Helvetica Neue Light"/>
                <a:cs typeface="Helvetica Neue Light"/>
              </a:rPr>
              <a:t>Personal Connections</a:t>
            </a:r>
            <a:endParaRPr lang="en-US" sz="3200" dirty="0">
              <a:solidFill>
                <a:srgbClr val="FFFFFF"/>
              </a:solidFill>
              <a:latin typeface="Helvetica Neue Light"/>
              <a:cs typeface="Helvetica Neue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8742" y="4254873"/>
            <a:ext cx="6671648" cy="1200328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Helvetica Neue Bold Condensed"/>
                <a:cs typeface="Helvetica Neue Bold Condensed"/>
              </a:rPr>
              <a:t>Building Blocks</a:t>
            </a:r>
          </a:p>
          <a:p>
            <a:r>
              <a:rPr lang="en-US" sz="2800" dirty="0" smtClean="0">
                <a:latin typeface="Helvetica Neue Light"/>
                <a:cs typeface="Helvetica Neue Light"/>
              </a:rPr>
              <a:t>to disposition development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77538" y="1429464"/>
            <a:ext cx="4973289" cy="1186752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177538" y="2798054"/>
            <a:ext cx="3856347" cy="116451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303228" y="1490660"/>
            <a:ext cx="1607163" cy="1103318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186284" y="2798054"/>
            <a:ext cx="2724106" cy="116451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3867896" y="6105385"/>
            <a:ext cx="2331978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Clegg &amp; </a:t>
            </a:r>
            <a:r>
              <a:rPr lang="en-US" sz="1600" dirty="0" err="1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Kolodner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, 2014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461657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8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58390"/>
            <a:ext cx="914399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lack Condensed"/>
                <a:cs typeface="Helvetica Neue Black Condensed"/>
              </a:rPr>
              <a:t>Acknowledgements</a:t>
            </a:r>
          </a:p>
          <a:p>
            <a:r>
              <a:rPr lang="en-US" sz="3600" dirty="0" smtClean="0">
                <a:latin typeface="Helvetica Neue Light"/>
                <a:cs typeface="Helvetica Neue Light"/>
              </a:rPr>
              <a:t>Questions?</a:t>
            </a:r>
            <a:endParaRPr lang="en-US" sz="3600" dirty="0">
              <a:latin typeface="Helvetica Neue Light"/>
              <a:cs typeface="Helvetica Neue Ligh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29915" y="130185"/>
            <a:ext cx="7465257" cy="2585275"/>
            <a:chOff x="729915" y="130185"/>
            <a:chExt cx="7465257" cy="2585275"/>
          </a:xfrm>
        </p:grpSpPr>
        <p:sp>
          <p:nvSpPr>
            <p:cNvPr id="10" name="Oval 9"/>
            <p:cNvSpPr/>
            <p:nvPr/>
          </p:nvSpPr>
          <p:spPr>
            <a:xfrm>
              <a:off x="729915" y="1372329"/>
              <a:ext cx="1240854" cy="1343131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1576615" y="671566"/>
              <a:ext cx="1101288" cy="100734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890460" y="1036547"/>
              <a:ext cx="1036478" cy="122633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737162" y="1167940"/>
              <a:ext cx="875896" cy="1094945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744442" y="1167940"/>
              <a:ext cx="861299" cy="978150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459758" y="883254"/>
              <a:ext cx="729032" cy="978150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466140" y="1050253"/>
              <a:ext cx="729032" cy="978150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53642" y="130185"/>
              <a:ext cx="28812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Collaborators</a:t>
              </a:r>
              <a:endParaRPr lang="en-US" sz="36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06042" y="227523"/>
            <a:ext cx="3247055" cy="2487936"/>
            <a:chOff x="3606042" y="227523"/>
            <a:chExt cx="3247055" cy="2487936"/>
          </a:xfrm>
        </p:grpSpPr>
        <p:sp>
          <p:nvSpPr>
            <p:cNvPr id="25" name="Oval 24"/>
            <p:cNvSpPr/>
            <p:nvPr/>
          </p:nvSpPr>
          <p:spPr>
            <a:xfrm>
              <a:off x="5816619" y="1248234"/>
              <a:ext cx="1036478" cy="1467225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06042" y="227523"/>
              <a:ext cx="14902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School</a:t>
              </a:r>
              <a:endParaRPr lang="en-US" sz="36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70769" y="251865"/>
            <a:ext cx="5180626" cy="3719132"/>
            <a:chOff x="1970769" y="251865"/>
            <a:chExt cx="5180626" cy="3719132"/>
          </a:xfrm>
        </p:grpSpPr>
        <p:sp>
          <p:nvSpPr>
            <p:cNvPr id="29" name="Oval 28"/>
            <p:cNvSpPr/>
            <p:nvPr/>
          </p:nvSpPr>
          <p:spPr>
            <a:xfrm>
              <a:off x="1970769" y="1138742"/>
              <a:ext cx="1101288" cy="100734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310582" y="1642415"/>
              <a:ext cx="1149176" cy="1759211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521412" y="2028403"/>
              <a:ext cx="1789170" cy="1942594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6050107" y="1882411"/>
              <a:ext cx="1101288" cy="1007348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58442" y="251865"/>
              <a:ext cx="25935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Participants</a:t>
              </a:r>
              <a:endParaRPr lang="en-US" sz="36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2457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460" y="1021947"/>
            <a:ext cx="3130550" cy="3202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090" y="1021947"/>
            <a:ext cx="4433306" cy="3202940"/>
          </a:xfrm>
          <a:prstGeom prst="rect">
            <a:avLst/>
          </a:prstGeom>
        </p:spPr>
      </p:pic>
      <p:pic>
        <p:nvPicPr>
          <p:cNvPr id="5" name="Picture 4" descr="Figure 3A.png"/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7" t="8090" r="-1846" b="61892"/>
          <a:stretch/>
        </p:blipFill>
        <p:spPr>
          <a:xfrm>
            <a:off x="0" y="861355"/>
            <a:ext cx="1376483" cy="4238523"/>
          </a:xfrm>
          <a:prstGeom prst="rect">
            <a:avLst/>
          </a:prstGeom>
        </p:spPr>
      </p:pic>
      <p:pic>
        <p:nvPicPr>
          <p:cNvPr id="6" name="Picture 5" descr="Latice:Users:nag:Box Documents:Kitchen Chemistry Data Coding:Sketches:51e3eed754f75c06ea000057.png"/>
          <p:cNvPicPr/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010" y="1021947"/>
            <a:ext cx="2314611" cy="32029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182460" y="4207327"/>
            <a:ext cx="7724207" cy="89255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2800" i="1" dirty="0">
                <a:latin typeface="Helvetica Neue"/>
                <a:cs typeface="Helvetica Neue"/>
              </a:rPr>
              <a:t>"do all oil float on top of water</a:t>
            </a:r>
            <a:r>
              <a:rPr lang="en-US" sz="2800" i="1" dirty="0" smtClean="0">
                <a:latin typeface="Helvetica Neue"/>
                <a:cs typeface="Helvetica Neue"/>
              </a:rPr>
              <a:t>?”</a:t>
            </a:r>
          </a:p>
          <a:p>
            <a:pPr algn="r"/>
            <a:r>
              <a:rPr lang="en-US" sz="2400" dirty="0" smtClean="0">
                <a:latin typeface="Helvetica Neue Light"/>
                <a:cs typeface="Helvetica Neue Light"/>
              </a:rPr>
              <a:t>- </a:t>
            </a:r>
            <a:r>
              <a:rPr lang="en-US" sz="2400" dirty="0" err="1" smtClean="0">
                <a:latin typeface="Helvetica Neue Light"/>
                <a:cs typeface="Helvetica Neue Light"/>
              </a:rPr>
              <a:t>DeMarco</a:t>
            </a:r>
            <a:r>
              <a:rPr lang="en-US" sz="2400" dirty="0" smtClean="0">
                <a:latin typeface="Helvetica Neue Light"/>
                <a:cs typeface="Helvetica Neue Light"/>
              </a:rPr>
              <a:t> 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598" y="5263978"/>
            <a:ext cx="8560069" cy="132343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Can help learners connect </a:t>
            </a:r>
            <a:r>
              <a:rPr lang="en-US" sz="4000" dirty="0">
                <a:latin typeface="Helvetica Neue Black Condensed"/>
                <a:cs typeface="Helvetica Neue Black Condensed"/>
              </a:rPr>
              <a:t>s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cience </a:t>
            </a:r>
            <a:r>
              <a:rPr lang="en-US" sz="3200" dirty="0" smtClean="0">
                <a:latin typeface="Helvetica Neue Light"/>
                <a:cs typeface="Helvetica Neue Light"/>
              </a:rPr>
              <a:t>to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THEMSELVES</a:t>
            </a:r>
            <a:endParaRPr lang="en-US" sz="3200" dirty="0" smtClean="0">
              <a:latin typeface="Helvetica Neue Light"/>
              <a:cs typeface="Helvetica Neue Light"/>
            </a:endParaRPr>
          </a:p>
        </p:txBody>
      </p:sp>
      <p:pic>
        <p:nvPicPr>
          <p:cNvPr id="9" name="Picture 8" descr="Play button.jp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311" y="2218961"/>
            <a:ext cx="1158738" cy="11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78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-07-16 12.27.5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3379"/>
            <a:ext cx="2773674" cy="3810406"/>
          </a:xfrm>
          <a:prstGeom prst="rect">
            <a:avLst/>
          </a:prstGeom>
        </p:spPr>
      </p:pic>
      <p:pic>
        <p:nvPicPr>
          <p:cNvPr id="3" name="Picture 2" descr="SandD_20130715mornin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504" y="430124"/>
            <a:ext cx="2852746" cy="3803661"/>
          </a:xfrm>
          <a:prstGeom prst="rect">
            <a:avLst/>
          </a:prstGeom>
        </p:spPr>
      </p:pic>
      <p:pic>
        <p:nvPicPr>
          <p:cNvPr id="4" name="Picture 3" descr="Ns_momLikesIt_20130718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3" r="7592"/>
          <a:stretch/>
        </p:blipFill>
        <p:spPr>
          <a:xfrm>
            <a:off x="4756748" y="423377"/>
            <a:ext cx="4387252" cy="3810407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525504" y="423377"/>
            <a:ext cx="0" cy="3810407"/>
          </a:xfrm>
          <a:prstGeom prst="line">
            <a:avLst/>
          </a:prstGeom>
          <a:ln w="7620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800542" y="423377"/>
            <a:ext cx="0" cy="3810407"/>
          </a:xfrm>
          <a:prstGeom prst="line">
            <a:avLst/>
          </a:prstGeom>
          <a:ln w="7620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-1" y="4233784"/>
            <a:ext cx="2525505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00"/>
                </a:solidFill>
                <a:latin typeface="Helvetica Neue Light"/>
                <a:cs typeface="Helvetica Neue Light"/>
              </a:rPr>
              <a:t>F</a:t>
            </a:r>
            <a:r>
              <a:rPr lang="en-US" sz="3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acilitators</a:t>
            </a:r>
            <a:endParaRPr lang="en-US" sz="3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25505" y="4233784"/>
            <a:ext cx="2275038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Peers</a:t>
            </a:r>
            <a:endParaRPr lang="en-US" sz="3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0542" y="4233785"/>
            <a:ext cx="4343457" cy="64633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Outside Community</a:t>
            </a:r>
            <a:endParaRPr lang="en-US" sz="3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6598" y="5117984"/>
            <a:ext cx="8560069" cy="132343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Can help learners connect </a:t>
            </a:r>
            <a:r>
              <a:rPr lang="en-US" sz="4000" dirty="0">
                <a:latin typeface="Helvetica Neue Black Condensed"/>
                <a:cs typeface="Helvetica Neue Black Condensed"/>
              </a:rPr>
              <a:t>s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cience </a:t>
            </a:r>
            <a:r>
              <a:rPr lang="en-US" sz="3200" dirty="0" smtClean="0">
                <a:latin typeface="Helvetica Neue Light"/>
                <a:cs typeface="Helvetica Neue Light"/>
              </a:rPr>
              <a:t>to 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COMMUNITIES</a:t>
            </a:r>
            <a:endParaRPr lang="en-US" sz="3200" dirty="0" smtClean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64209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5099" y="651019"/>
            <a:ext cx="9014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Technology 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for supporting </a:t>
            </a:r>
            <a:r>
              <a:rPr lang="en-US" sz="40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Interest</a:t>
            </a:r>
            <a:r>
              <a:rPr lang="en-US" sz="28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Helvetica Neue Light"/>
                <a:cs typeface="Helvetica Neue Light"/>
              </a:rPr>
              <a:t>&amp;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 </a:t>
            </a:r>
            <a:r>
              <a:rPr lang="en-US" sz="40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Personal Connections</a:t>
            </a:r>
            <a:endParaRPr lang="en-US" sz="4000" dirty="0">
              <a:solidFill>
                <a:srgbClr val="000000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5098" y="5717056"/>
            <a:ext cx="27188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Games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</a:b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e.g., Squire &amp; Jenkins, 2003</a:t>
            </a:r>
            <a:endParaRPr lang="en-US" sz="1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63135" y="5717056"/>
            <a:ext cx="24281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Creative Expression</a:t>
            </a:r>
          </a:p>
          <a:p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Resnick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 et al., 2009</a:t>
            </a:r>
            <a:endParaRPr lang="en-US" sz="1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7" name="Picture 6" descr="JKMcD-s-DK-world-of-warcraft-2907470-1152-86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98" y="2309047"/>
            <a:ext cx="4359581" cy="3269686"/>
          </a:xfrm>
          <a:prstGeom prst="rect">
            <a:avLst/>
          </a:prstGeom>
        </p:spPr>
      </p:pic>
      <p:pic>
        <p:nvPicPr>
          <p:cNvPr id="8" name="Picture 7" descr="Restoring C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135" y="2309047"/>
            <a:ext cx="4279442" cy="326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62061" y="5783201"/>
            <a:ext cx="19807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Social Networking 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</a:b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boyd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, 2007</a:t>
            </a:r>
            <a:endParaRPr lang="en-US" sz="1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68017" y="651019"/>
            <a:ext cx="85616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Technology 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for supporting </a:t>
            </a:r>
            <a:r>
              <a:rPr lang="en-US" sz="40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Social Interactions</a:t>
            </a:r>
            <a:endParaRPr lang="en-US" sz="4000" dirty="0">
              <a:solidFill>
                <a:srgbClr val="000000"/>
              </a:solidFill>
              <a:latin typeface="Helvetica Neue Black Condensed"/>
              <a:cs typeface="Helvetica Neue Black Condensed"/>
            </a:endParaRPr>
          </a:p>
        </p:txBody>
      </p:sp>
      <p:pic>
        <p:nvPicPr>
          <p:cNvPr id="2" name="Picture 1" descr="mzl.klwlbuj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911" y="2299388"/>
            <a:ext cx="2271550" cy="340732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337610" y="5783201"/>
            <a:ext cx="14370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Texting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</a:b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e.g., Ito, 2005</a:t>
            </a:r>
            <a:endParaRPr lang="en-US" sz="1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3" name="Picture 2" descr="Instagram-phon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2" y="2301499"/>
            <a:ext cx="4875827" cy="340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8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60698" y="5493065"/>
            <a:ext cx="3408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Virtual Worlds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</a:b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Ketelhut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, Clark, &amp; Nelson, 2010</a:t>
            </a:r>
            <a:endParaRPr lang="en-US" sz="1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00830" y="5493065"/>
            <a:ext cx="35445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Mobile Data Capture and Analysis</a:t>
            </a:r>
          </a:p>
          <a:p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Stieff</a:t>
            </a:r>
            <a:r>
              <a:rPr lang="en-US" sz="1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, 2005</a:t>
            </a:r>
            <a:endParaRPr lang="en-US" sz="16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8018" y="651019"/>
            <a:ext cx="76942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Technology 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for supporting </a:t>
            </a:r>
            <a:r>
              <a:rPr lang="en-US" sz="40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Scientific Inquiry</a:t>
            </a:r>
            <a:endParaRPr lang="en-US" sz="4000" dirty="0">
              <a:solidFill>
                <a:srgbClr val="000000"/>
              </a:solidFill>
              <a:latin typeface="Helvetica Neue Black Condensed"/>
              <a:cs typeface="Helvetica Neue Black Condensed"/>
            </a:endParaRPr>
          </a:p>
        </p:txBody>
      </p:sp>
      <p:pic>
        <p:nvPicPr>
          <p:cNvPr id="10" name="Picture 9" descr="zydeco-group-vie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830" y="2357590"/>
            <a:ext cx="3922204" cy="2941653"/>
          </a:xfrm>
          <a:prstGeom prst="rect">
            <a:avLst/>
          </a:prstGeom>
        </p:spPr>
      </p:pic>
      <p:pic>
        <p:nvPicPr>
          <p:cNvPr id="2" name="Picture 1" descr="River City-2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98" y="2353836"/>
            <a:ext cx="2988511" cy="294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5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75898" y="1964551"/>
            <a:ext cx="7430526" cy="255454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 Neue Black Condensed"/>
                <a:cs typeface="Helvetica Neue Black Condensed"/>
              </a:rPr>
              <a:t>Mobile and Social Media </a:t>
            </a:r>
            <a:r>
              <a:rPr lang="en-US" sz="3200" dirty="0" smtClean="0">
                <a:latin typeface="Helvetica Neue Light"/>
                <a:cs typeface="Helvetica Neue Light"/>
              </a:rPr>
              <a:t>offers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powerful affordances </a:t>
            </a:r>
            <a:r>
              <a:rPr lang="en-US" sz="3200" dirty="0" smtClean="0">
                <a:latin typeface="Helvetica Neue Light"/>
                <a:cs typeface="Helvetica Neue Light"/>
              </a:rPr>
              <a:t>for bridging aspects of learners’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selves</a:t>
            </a:r>
            <a:r>
              <a:rPr lang="en-US" sz="3200" dirty="0" smtClean="0">
                <a:latin typeface="Helvetica Neue Light"/>
                <a:cs typeface="Helvetica Neue Light"/>
              </a:rPr>
              <a:t> and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202228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lh3.googleusercontent.com/P6_P8fKN6F5sQ6WOMj5jvDaLtRXBHW0yDC-W9LZuhiaLKpScRsQ-0UMnmVzOXj-EIWhVBd-XbChwARV_czdLZu2oNvTZOkpYLPTgw0tAyDjQZJlj04Dy84gKWaSi9MK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487" y="423378"/>
            <a:ext cx="2560080" cy="347462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005311" y="442492"/>
            <a:ext cx="3373794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Helvetica Neue"/>
                <a:cs typeface="Helvetica Neue"/>
              </a:rPr>
              <a:t>Software Logs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05311" y="1234186"/>
            <a:ext cx="3373794" cy="123110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Scientific Practice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Personal Meaning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Clegg et al., 2012</a:t>
            </a:r>
            <a:endParaRPr lang="en-US" sz="1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31517" y="3584614"/>
            <a:ext cx="6190809" cy="3014893"/>
            <a:chOff x="631517" y="3584614"/>
            <a:chExt cx="6190809" cy="3014893"/>
          </a:xfrm>
        </p:grpSpPr>
        <p:pic>
          <p:nvPicPr>
            <p:cNvPr id="6" name="Picture 5" descr="IMG_2775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412794">
              <a:off x="4184294" y="3961476"/>
              <a:ext cx="3014893" cy="226117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31517" y="4171996"/>
              <a:ext cx="3373794" cy="1200329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  <a:latin typeface="Helvetica Neue"/>
                  <a:cs typeface="Helvetica Neue"/>
                </a:rPr>
                <a:t>Observation Data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1517" y="5507582"/>
              <a:ext cx="3373794" cy="954107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bg1"/>
                  </a:solidFill>
                  <a:latin typeface="Helvetica Neue Light"/>
                  <a:cs typeface="Helvetica Neue Light"/>
                </a:rPr>
                <a:t>Contextualized Stories</a:t>
              </a:r>
            </a:p>
          </p:txBody>
        </p:sp>
      </p:grpSp>
      <p:pic>
        <p:nvPicPr>
          <p:cNvPr id="7" name="Picture 6" descr="Braindump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980" y="3423672"/>
            <a:ext cx="2284304" cy="31548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528" r="16741"/>
          <a:stretch/>
        </p:blipFill>
        <p:spPr bwMode="auto">
          <a:xfrm rot="1127038">
            <a:off x="6086387" y="3605239"/>
            <a:ext cx="2233211" cy="30202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2783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andMzLPlay2_20130715morn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" y="-21722"/>
            <a:ext cx="9255479" cy="69658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573" y="380337"/>
            <a:ext cx="4160510" cy="1815882"/>
          </a:xfrm>
          <a:prstGeom prst="rect">
            <a:avLst/>
          </a:prstGeom>
          <a:solidFill>
            <a:srgbClr val="BDF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Our approach: 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foreground the personal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415496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cidBaseExperiments_20130716afterno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8" y="-72150"/>
            <a:ext cx="9287861" cy="70370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966" y="4599522"/>
            <a:ext cx="3080238" cy="1815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To promote 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connections </a:t>
            </a:r>
            <a:r>
              <a:rPr lang="en-US" sz="3200" dirty="0" smtClean="0">
                <a:latin typeface="Helvetica Neue Light"/>
                <a:cs typeface="Helvetica Neue Light"/>
              </a:rPr>
              <a:t>to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science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292711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3714" y="2092555"/>
            <a:ext cx="74319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 Neue Bold Condensed"/>
                <a:cs typeface="Helvetica Neue Bold Condensed"/>
              </a:rPr>
              <a:t>Social &amp; mobile </a:t>
            </a:r>
            <a:r>
              <a:rPr lang="en-US" sz="4000" dirty="0">
                <a:latin typeface="Helvetica Neue Bold Condensed"/>
                <a:cs typeface="Helvetica Neue Bold Condensed"/>
              </a:rPr>
              <a:t>t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echnology </a:t>
            </a:r>
            <a:r>
              <a:rPr lang="en-US" sz="3200" dirty="0">
                <a:latin typeface="Helvetica Neue Light"/>
                <a:cs typeface="Helvetica Neue Light"/>
              </a:rPr>
              <a:t>h</a:t>
            </a:r>
            <a:r>
              <a:rPr lang="en-US" sz="3200" dirty="0" smtClean="0">
                <a:latin typeface="Helvetica Neue Light"/>
                <a:cs typeface="Helvetica Neue Light"/>
              </a:rPr>
              <a:t>old </a:t>
            </a:r>
            <a:r>
              <a:rPr lang="en-US" sz="3200" dirty="0">
                <a:latin typeface="Helvetica Neue Light"/>
                <a:cs typeface="Helvetica Neue Light"/>
              </a:rPr>
              <a:t>g</a:t>
            </a:r>
            <a:r>
              <a:rPr lang="en-US" sz="3200" dirty="0" smtClean="0">
                <a:latin typeface="Helvetica Neue Light"/>
                <a:cs typeface="Helvetica Neue Light"/>
              </a:rPr>
              <a:t>reat </a:t>
            </a:r>
            <a:r>
              <a:rPr lang="en-US" sz="3200" dirty="0">
                <a:latin typeface="Helvetica Neue Light"/>
                <a:cs typeface="Helvetica Neue Light"/>
              </a:rPr>
              <a:t>p</a:t>
            </a:r>
            <a:r>
              <a:rPr lang="en-US" sz="3200" dirty="0" smtClean="0">
                <a:latin typeface="Helvetica Neue Light"/>
                <a:cs typeface="Helvetica Neue Light"/>
              </a:rPr>
              <a:t>otential for </a:t>
            </a:r>
            <a:r>
              <a:rPr lang="en-US" sz="4000" dirty="0">
                <a:latin typeface="Helvetica Neue Bold Condensed"/>
                <a:cs typeface="Helvetica Neue Bold Condensed"/>
              </a:rPr>
              <a:t>u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nifying </a:t>
            </a:r>
            <a:r>
              <a:rPr lang="en-US" sz="3200" dirty="0" smtClean="0">
                <a:latin typeface="Helvetica Neue Light"/>
                <a:cs typeface="Helvetica Neue Light"/>
              </a:rPr>
              <a:t>the building </a:t>
            </a:r>
            <a:r>
              <a:rPr lang="en-US" sz="3200" dirty="0">
                <a:latin typeface="Helvetica Neue Light"/>
                <a:cs typeface="Helvetica Neue Light"/>
              </a:rPr>
              <a:t>b</a:t>
            </a:r>
            <a:r>
              <a:rPr lang="en-US" sz="3200" dirty="0" smtClean="0">
                <a:latin typeface="Helvetica Neue Light"/>
                <a:cs typeface="Helvetica Neue Light"/>
              </a:rPr>
              <a:t>locks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959213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485" y="5648865"/>
            <a:ext cx="41981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Helvetica Neue Black Condensed"/>
                <a:cs typeface="Helvetica Neue Black Condensed"/>
              </a:rPr>
              <a:t>Science Learning</a:t>
            </a:r>
            <a:endParaRPr lang="en-US" sz="44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485" y="4368301"/>
            <a:ext cx="5825886" cy="5847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Helvetica Neue"/>
                <a:cs typeface="Helvetica Neue"/>
              </a:rPr>
              <a:t>Bored</a:t>
            </a:r>
            <a:endParaRPr lang="en-US" sz="3200" b="1" dirty="0">
              <a:latin typeface="Helvetica Neue"/>
              <a:cs typeface="Helvetica Neu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24401" cy="4368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2593596" y="0"/>
            <a:ext cx="6550405" cy="4949952"/>
            <a:chOff x="2593596" y="0"/>
            <a:chExt cx="6550405" cy="4949952"/>
          </a:xfrm>
        </p:grpSpPr>
        <p:sp>
          <p:nvSpPr>
            <p:cNvPr id="7" name="TextBox 6"/>
            <p:cNvSpPr txBox="1"/>
            <p:nvPr/>
          </p:nvSpPr>
          <p:spPr>
            <a:xfrm>
              <a:off x="2593597" y="4365176"/>
              <a:ext cx="6550404" cy="5847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dirty="0" smtClean="0">
                  <a:solidFill>
                    <a:srgbClr val="000000"/>
                  </a:solidFill>
                  <a:latin typeface="Helvetica Neue"/>
                  <a:cs typeface="Helvetica Neue"/>
                </a:rPr>
                <a:t>Engaged</a:t>
              </a:r>
              <a:endParaRPr lang="en-US" sz="3200" b="1" dirty="0">
                <a:solidFill>
                  <a:srgbClr val="000000"/>
                </a:solidFill>
                <a:latin typeface="Helvetica Neue"/>
                <a:cs typeface="Helvetica Neue"/>
              </a:endParaRPr>
            </a:p>
          </p:txBody>
        </p:sp>
        <p:pic>
          <p:nvPicPr>
            <p:cNvPr id="10" name="Picture 9" descr="GUGCenters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3596" y="0"/>
              <a:ext cx="6550404" cy="4368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2149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amuel-engag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13058" y="5143030"/>
            <a:ext cx="4335691" cy="138499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Helvetica Neue Light"/>
                <a:cs typeface="Helvetica Neue Light"/>
              </a:rPr>
              <a:t>What role can </a:t>
            </a:r>
            <a:r>
              <a:rPr lang="en-US" sz="4400" dirty="0" smtClean="0">
                <a:latin typeface="Helvetica Neue Black Condensed"/>
                <a:cs typeface="Helvetica Neue Black Condensed"/>
              </a:rPr>
              <a:t>technology </a:t>
            </a:r>
            <a:r>
              <a:rPr lang="en-US" sz="4000" dirty="0" smtClean="0">
                <a:latin typeface="Helvetica Neue Light"/>
                <a:cs typeface="Helvetica Neue Light"/>
              </a:rPr>
              <a:t>play?</a:t>
            </a:r>
            <a:endParaRPr lang="en-US" sz="40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917295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5590467"/>
            <a:ext cx="9144000" cy="76944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Helvetica Neue Black Condensed"/>
                <a:cs typeface="Helvetica Neue Black Condensed"/>
              </a:rPr>
              <a:t>If learners see science like this…</a:t>
            </a:r>
            <a:endParaRPr lang="en-US" sz="44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90423" y="1552536"/>
            <a:ext cx="3839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  <a:latin typeface="Helvetica Neue"/>
                <a:cs typeface="Helvetica Neue"/>
              </a:rPr>
              <a:t>Disconnected</a:t>
            </a:r>
            <a:endParaRPr lang="en-US" sz="4000" b="1" dirty="0">
              <a:solidFill>
                <a:srgbClr val="FFFFFF"/>
              </a:solidFill>
              <a:latin typeface="Helvetica Neue"/>
              <a:cs typeface="Helvetica Neue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90423" y="2887475"/>
            <a:ext cx="38393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  <a:latin typeface="Helvetica Neue"/>
                <a:cs typeface="Helvetica Neue"/>
              </a:rPr>
              <a:t>Non-scientist identities</a:t>
            </a:r>
            <a:endParaRPr lang="en-US" sz="4000" b="1" dirty="0">
              <a:solidFill>
                <a:srgbClr val="FFFFFF"/>
              </a:solidFill>
              <a:latin typeface="Helvetica Neue"/>
              <a:cs typeface="Helvetica Neue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0" y="6277283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latin typeface="Helvetica Neue Light"/>
                <a:cs typeface="Helvetica Neue Light"/>
              </a:rPr>
              <a:t>e.g., Atwater, 1996; </a:t>
            </a:r>
            <a:r>
              <a:rPr lang="en-US" sz="1600" dirty="0" err="1" smtClean="0">
                <a:latin typeface="Helvetica Neue Light"/>
                <a:cs typeface="Helvetica Neue Light"/>
              </a:rPr>
              <a:t>Basu</a:t>
            </a:r>
            <a:r>
              <a:rPr lang="en-US" sz="1600" dirty="0" smtClean="0">
                <a:latin typeface="Helvetica Neue Light"/>
                <a:cs typeface="Helvetica Neue Light"/>
              </a:rPr>
              <a:t> &amp; Barton, 2007; Brickhouse &amp; Potter, 2001; Lee &amp; </a:t>
            </a:r>
            <a:r>
              <a:rPr lang="en-US" sz="1600" dirty="0" err="1" smtClean="0">
                <a:latin typeface="Helvetica Neue Light"/>
                <a:cs typeface="Helvetica Neue Light"/>
              </a:rPr>
              <a:t>Fradd</a:t>
            </a:r>
            <a:r>
              <a:rPr lang="en-US" sz="1600" dirty="0" smtClean="0">
                <a:latin typeface="Helvetica Neue Light"/>
                <a:cs typeface="Helvetica Neue Light"/>
              </a:rPr>
              <a:t>, 1998 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90028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UGCente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79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27001"/>
            <a:ext cx="9144000" cy="76944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Helvetica Neue Black Condensed"/>
                <a:cs typeface="Helvetica Neue Black Condensed"/>
              </a:rPr>
              <a:t>If learners see science like this…</a:t>
            </a:r>
            <a:endParaRPr lang="en-US" sz="4400" dirty="0">
              <a:latin typeface="Helvetica Neue Black Condensed"/>
              <a:cs typeface="Helvetica Neue Black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280835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-10-11 15.43.4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517480"/>
            <a:ext cx="9143999" cy="8925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lack Condensed"/>
                <a:cs typeface="Helvetica Neue Black Condensed"/>
              </a:rPr>
              <a:t>Wall – O – Data: </a:t>
            </a:r>
            <a:r>
              <a:rPr lang="en-US" sz="2800" dirty="0" smtClean="0">
                <a:latin typeface="Helvetica Neue Light"/>
                <a:cs typeface="Helvetica Neue Light"/>
              </a:rPr>
              <a:t>Axial coding </a:t>
            </a:r>
          </a:p>
          <a:p>
            <a:r>
              <a:rPr lang="en-US" sz="1600" dirty="0" err="1" smtClean="0">
                <a:latin typeface="Helvetica Neue Light"/>
                <a:cs typeface="Helvetica Neue Light"/>
              </a:rPr>
              <a:t>Corban</a:t>
            </a:r>
            <a:r>
              <a:rPr lang="en-US" sz="1600" dirty="0" smtClean="0">
                <a:latin typeface="Helvetica Neue Light"/>
                <a:cs typeface="Helvetica Neue Light"/>
              </a:rPr>
              <a:t> &amp; Strauss, 2008</a:t>
            </a:r>
          </a:p>
        </p:txBody>
      </p:sp>
    </p:spTree>
    <p:extLst>
      <p:ext uri="{BB962C8B-B14F-4D97-AF65-F5344CB8AC3E}">
        <p14:creationId xmlns:p14="http://schemas.microsoft.com/office/powerpoint/2010/main" val="2330103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3870" y="5161148"/>
            <a:ext cx="6204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 err="1" smtClean="0">
                <a:latin typeface="Helvetica Neue Bold Condensed"/>
                <a:cs typeface="Helvetica Neue Bold Condensed"/>
              </a:rPr>
              <a:t>S’mores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as Engineering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64205" y="5869034"/>
            <a:ext cx="69539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err="1" smtClean="0">
                <a:latin typeface="Helvetica Neue Light"/>
                <a:cs typeface="Helvetica Neue Light"/>
              </a:rPr>
              <a:t>ScienceKit</a:t>
            </a:r>
            <a:r>
              <a:rPr lang="en-US" sz="3200" dirty="0" smtClean="0">
                <a:latin typeface="Helvetica Neue Light"/>
                <a:cs typeface="Helvetica Neue Light"/>
              </a:rPr>
              <a:t> as </a:t>
            </a:r>
            <a:r>
              <a:rPr lang="en-US" sz="3200" dirty="0" err="1" smtClean="0">
                <a:latin typeface="Helvetica Neue Light"/>
                <a:cs typeface="Helvetica Neue Light"/>
              </a:rPr>
              <a:t>CommunicationTool</a:t>
            </a:r>
            <a:endParaRPr lang="en-US" sz="3200" dirty="0" smtClean="0">
              <a:latin typeface="Helvetica Neue Light"/>
              <a:cs typeface="Helvetica Neue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6004" y="1726283"/>
            <a:ext cx="3447341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old Condensed"/>
                <a:cs typeface="Helvetica Neue Bold Condensed"/>
              </a:rPr>
              <a:t>Documenting Process</a:t>
            </a:r>
            <a:endParaRPr lang="en-US" sz="3600" dirty="0">
              <a:latin typeface="Helvetica Neue Bold Condensed"/>
              <a:cs typeface="Helvetica Neue Bold Condense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6005" y="3037686"/>
            <a:ext cx="3447340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Choice Day Planning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pic>
        <p:nvPicPr>
          <p:cNvPr id="7" name="Picture 6" descr="Latice:Users:nag:Box Documents:Kitchen Chemistry Data Coding:Sketches:51e68e793d35918b8300000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7" y="-391783"/>
            <a:ext cx="4963795" cy="60528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143457" y="656967"/>
            <a:ext cx="5155720" cy="4212196"/>
          </a:xfrm>
          <a:prstGeom prst="rect">
            <a:avLst/>
          </a:prstGeom>
          <a:solidFill>
            <a:schemeClr val="accent3">
              <a:lumMod val="20000"/>
              <a:lumOff val="80000"/>
              <a:alpha val="1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s://lh3.googleusercontent.com/ExZM2D2m5eQIqvFvhpkm78siXT8De866EtExFAaTBjDNsFnSGzKd9yqNjyzAcBj5Q9l6Pw3fAhMrICe8igM_HXyb0OUBZQYmNZGBlAWkcb6Qc4YeY-lXNcph1rvw6ybZ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91" y="567302"/>
            <a:ext cx="3699661" cy="541839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075" y="1209117"/>
            <a:ext cx="2842935" cy="28509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656852" y="1225740"/>
            <a:ext cx="451904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Helvetica Neue Black Condensed"/>
                <a:cs typeface="Helvetica Neue Black Condensed"/>
              </a:rPr>
              <a:t>Capturing Personal &amp; Social Science</a:t>
            </a:r>
            <a:endParaRPr lang="en-US" sz="44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56852" y="3350960"/>
            <a:ext cx="44871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Technology for Integrating the Building Blocks of Disposition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946" y="6027510"/>
            <a:ext cx="869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 Neue Light"/>
                <a:cs typeface="Helvetica Neue Light"/>
              </a:rPr>
              <a:t>Tamara Clegg, Elizabeth </a:t>
            </a:r>
            <a:r>
              <a:rPr lang="en-US" dirty="0" err="1" smtClean="0">
                <a:latin typeface="Helvetica Neue Light"/>
                <a:cs typeface="Helvetica Neue Light"/>
              </a:rPr>
              <a:t>Bonsignore</a:t>
            </a:r>
            <a:r>
              <a:rPr lang="en-US" dirty="0" smtClean="0">
                <a:latin typeface="Helvetica Neue Light"/>
                <a:cs typeface="Helvetica Neue Light"/>
              </a:rPr>
              <a:t>, June </a:t>
            </a:r>
            <a:r>
              <a:rPr lang="en-US" dirty="0" err="1" smtClean="0">
                <a:latin typeface="Helvetica Neue Light"/>
                <a:cs typeface="Helvetica Neue Light"/>
              </a:rPr>
              <a:t>Ahn</a:t>
            </a:r>
            <a:r>
              <a:rPr lang="en-US" dirty="0" smtClean="0">
                <a:latin typeface="Helvetica Neue Light"/>
                <a:cs typeface="Helvetica Neue Light"/>
              </a:rPr>
              <a:t>, Jason Yip, Daniel </a:t>
            </a:r>
            <a:r>
              <a:rPr lang="en-US" dirty="0" err="1" smtClean="0">
                <a:latin typeface="Helvetica Neue Light"/>
                <a:cs typeface="Helvetica Neue Light"/>
              </a:rPr>
              <a:t>Pauw</a:t>
            </a:r>
            <a:r>
              <a:rPr lang="en-US" dirty="0" smtClean="0">
                <a:latin typeface="Helvetica Neue Light"/>
                <a:cs typeface="Helvetica Neue Light"/>
              </a:rPr>
              <a:t>, Michael </a:t>
            </a:r>
            <a:r>
              <a:rPr lang="en-US" dirty="0" err="1" smtClean="0">
                <a:latin typeface="Helvetica Neue Light"/>
                <a:cs typeface="Helvetica Neue Light"/>
              </a:rPr>
              <a:t>Gubbels</a:t>
            </a:r>
            <a:r>
              <a:rPr lang="en-US" dirty="0" smtClean="0">
                <a:latin typeface="Helvetica Neue Light"/>
                <a:cs typeface="Helvetica Neue Light"/>
              </a:rPr>
              <a:t>, Becky </a:t>
            </a:r>
            <a:r>
              <a:rPr lang="en-US" dirty="0" err="1" smtClean="0">
                <a:latin typeface="Helvetica Neue Light"/>
                <a:cs typeface="Helvetica Neue Light"/>
              </a:rPr>
              <a:t>Lewittes</a:t>
            </a:r>
            <a:r>
              <a:rPr lang="en-US" dirty="0" smtClean="0">
                <a:latin typeface="Helvetica Neue Light"/>
                <a:cs typeface="Helvetica Neue Light"/>
              </a:rPr>
              <a:t>, &amp; Emily Rhodes</a:t>
            </a:r>
            <a:endParaRPr lang="en-US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472610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9830" y="2949806"/>
            <a:ext cx="6204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Helvetica Neue Bold Condensed"/>
                <a:cs typeface="Helvetica Neue Bold Condensed"/>
              </a:rPr>
              <a:t>ScienceKit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 for Personal Science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740398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88" y="671565"/>
            <a:ext cx="7299141" cy="48177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043759" y="5727981"/>
            <a:ext cx="6204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 smtClean="0">
                <a:latin typeface="Helvetica Neue Bold Condensed"/>
                <a:cs typeface="Helvetica Neue Bold Condensed"/>
              </a:rPr>
              <a:t>Personal Science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56854" y="4675997"/>
            <a:ext cx="3591176" cy="1077218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latin typeface="Helvetica Neue Light"/>
                <a:cs typeface="Helvetica Neue Light"/>
              </a:rPr>
              <a:t>“Made his day”</a:t>
            </a:r>
          </a:p>
          <a:p>
            <a:pPr algn="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Helvetica Neue Light"/>
                <a:cs typeface="Helvetica Neue Light"/>
              </a:rPr>
              <a:t>- Facilitator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521795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13-07-17 10.18.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21912" y="3912014"/>
            <a:ext cx="3359319" cy="25545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 Neue Light"/>
                <a:cs typeface="Helvetica Neue Light"/>
              </a:rPr>
              <a:t>Harder to focus</a:t>
            </a:r>
          </a:p>
          <a:p>
            <a:pPr algn="ctr"/>
            <a:r>
              <a:rPr lang="en-US" sz="4000" b="1" dirty="0" smtClean="0">
                <a:latin typeface="Helvetica Neue"/>
                <a:cs typeface="Helvetica Neue"/>
              </a:rPr>
              <a:t>Personal Science</a:t>
            </a:r>
          </a:p>
        </p:txBody>
      </p:sp>
    </p:spTree>
    <p:extLst>
      <p:ext uri="{BB962C8B-B14F-4D97-AF65-F5344CB8AC3E}">
        <p14:creationId xmlns:p14="http://schemas.microsoft.com/office/powerpoint/2010/main" val="3823085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2734129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Helvetica Neue Black Condensed"/>
                <a:cs typeface="Helvetica Neue Black Condensed"/>
              </a:rPr>
              <a:t>Leveraging Social</a:t>
            </a:r>
            <a:r>
              <a:rPr lang="en-US" sz="4000" dirty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Helvetica Neue Black Condensed"/>
                <a:cs typeface="Helvetica Neue Black Condensed"/>
              </a:rPr>
              <a:t> </a:t>
            </a:r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Helvetica Neue Black Condensed"/>
                <a:cs typeface="Helvetica Neue Black Condensed"/>
              </a:rPr>
              <a:t>&amp; Mobile Technology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0" y="3759416"/>
            <a:ext cx="9144000" cy="33853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noProof="0" dirty="0" err="1" smtClean="0">
                <a:latin typeface="Helvetica Neue Light"/>
                <a:cs typeface="Helvetica Neue Light"/>
              </a:rPr>
              <a:t>Ahn</a:t>
            </a:r>
            <a:r>
              <a:rPr lang="en-US" sz="1600" noProof="0" dirty="0" smtClean="0">
                <a:latin typeface="Helvetica Neue Light"/>
                <a:cs typeface="Helvetica Neue Light"/>
              </a:rPr>
              <a:t> et al., Submitted; </a:t>
            </a:r>
            <a:r>
              <a:rPr lang="en-US" sz="1600" noProof="0" dirty="0" err="1" smtClean="0">
                <a:latin typeface="Helvetica Neue Light"/>
                <a:cs typeface="Helvetica Neue Light"/>
              </a:rPr>
              <a:t>Bonsignore</a:t>
            </a:r>
            <a:r>
              <a:rPr lang="en-US" sz="1600" noProof="0" dirty="0" smtClean="0">
                <a:latin typeface="Helvetica Neue Light"/>
                <a:cs typeface="Helvetica Neue Light"/>
              </a:rPr>
              <a:t> et al., 2014; Yip et al., 2014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598374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80237" y="2096067"/>
            <a:ext cx="3405130" cy="523220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latin typeface="Helvetica Neue Light"/>
                <a:cs typeface="Helvetica Neue Light"/>
              </a:rPr>
              <a:t>Interest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79" y="159811"/>
            <a:ext cx="2467110" cy="2452675"/>
          </a:xfrm>
          <a:prstGeom prst="rect">
            <a:avLst/>
          </a:prstGeom>
          <a:noFill/>
          <a:ln w="57150" cmpd="sng">
            <a:noFill/>
          </a:ln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237" y="159812"/>
            <a:ext cx="3405129" cy="24526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79" y="2964428"/>
            <a:ext cx="2842935" cy="285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229" y="2964429"/>
            <a:ext cx="2913138" cy="285099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70094" y="5971852"/>
            <a:ext cx="6204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Helvetica Neue Bold Condensed"/>
                <a:cs typeface="Helvetica Neue Bold Condensed"/>
              </a:rPr>
              <a:t>Integrated Building Blocks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679" y="1654832"/>
            <a:ext cx="2467110" cy="954107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Proc. &amp; Conc. Understanding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1679" y="4872850"/>
            <a:ext cx="2842935" cy="954107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Personal Meaning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2229" y="3021267"/>
            <a:ext cx="2913138" cy="954107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Social Interactions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74364" y="159811"/>
            <a:ext cx="2469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Helvetica Neue"/>
                <a:cs typeface="Helvetica Neue"/>
              </a:rPr>
              <a:t>Social &amp; Scientific </a:t>
            </a:r>
            <a:r>
              <a:rPr lang="en-US" sz="3200" dirty="0" smtClean="0">
                <a:latin typeface="Helvetica Neue Light"/>
                <a:cs typeface="Helvetica Neue Light"/>
              </a:rPr>
              <a:t>Reporter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74364" y="3643515"/>
            <a:ext cx="24696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Helvetica Neue"/>
                <a:cs typeface="Helvetica Neue"/>
              </a:rPr>
              <a:t>Personal </a:t>
            </a:r>
            <a:r>
              <a:rPr lang="en-US" sz="3200" dirty="0" smtClean="0">
                <a:latin typeface="Helvetica Neue Light"/>
                <a:cs typeface="Helvetica Neue Light"/>
              </a:rPr>
              <a:t>Expression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74364" y="1905133"/>
            <a:ext cx="2469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Helvetica Neue"/>
                <a:cs typeface="Helvetica Neue"/>
              </a:rPr>
              <a:t>Interest </a:t>
            </a:r>
            <a:r>
              <a:rPr lang="en-US" sz="3200" dirty="0" smtClean="0">
                <a:latin typeface="Helvetica Neue Light"/>
                <a:cs typeface="Helvetica Neue Light"/>
              </a:rPr>
              <a:t>in New Questions</a:t>
            </a:r>
            <a:endParaRPr lang="en-US" sz="3200" b="1" i="1" dirty="0">
              <a:latin typeface="Helvetica Neue"/>
              <a:cs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74364" y="4842576"/>
            <a:ext cx="24696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latin typeface="Helvetica Neue"/>
                <a:cs typeface="Helvetica Neue"/>
              </a:rPr>
              <a:t>Community</a:t>
            </a:r>
            <a:r>
              <a:rPr lang="en-US" sz="3200" dirty="0" err="1" smtClean="0">
                <a:latin typeface="Helvetica Neue Light"/>
                <a:cs typeface="Helvetica Neue Light"/>
              </a:rPr>
              <a:t>Rapport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527976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Latice:Users:nag:Box Documents:Kitchen Chemistry Data Coding:Sketches:51e57743cb8e708b290002e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904" y="351572"/>
            <a:ext cx="3317599" cy="2755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ObservingBakingSoda_2013071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79" y="442838"/>
            <a:ext cx="3558251" cy="2668688"/>
          </a:xfrm>
          <a:prstGeom prst="rect">
            <a:avLst/>
          </a:prstGeom>
        </p:spPr>
      </p:pic>
      <p:pic>
        <p:nvPicPr>
          <p:cNvPr id="18" name="Picture 17" descr="2013-07-15 08.47.45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6052" y="3474792"/>
            <a:ext cx="3939315" cy="200887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21091" y="2284285"/>
            <a:ext cx="2164276" cy="523220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latin typeface="Helvetica Neue Light"/>
                <a:cs typeface="Helvetica Neue Light"/>
              </a:rPr>
              <a:t>Interest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0094" y="5971852"/>
            <a:ext cx="6204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Helvetica Neue Bold Condensed"/>
                <a:cs typeface="Helvetica Neue Bold Condensed"/>
              </a:rPr>
              <a:t>Integrated Building Blocks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679" y="1216862"/>
            <a:ext cx="3558252" cy="954107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Proc. &amp; Conc. Understanding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pic>
        <p:nvPicPr>
          <p:cNvPr id="20" name="Picture 19" descr="Latice:Users:nag:Box Documents:Kitchen Chemistry Data Coding:Sketches:51e3eed754f75c06ea000057.png"/>
          <p:cNvPicPr/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20" y="3474793"/>
            <a:ext cx="2040029" cy="277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70093" y="3474793"/>
            <a:ext cx="1953221" cy="954107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Personal Meaning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46052" y="4854904"/>
            <a:ext cx="3939315" cy="523220"/>
          </a:xfrm>
          <a:prstGeom prst="rect">
            <a:avLst/>
          </a:prstGeom>
          <a:solidFill>
            <a:schemeClr val="bg2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Social Interactions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85367" y="159811"/>
            <a:ext cx="26586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Helvetica Neue"/>
                <a:cs typeface="Helvetica Neue"/>
              </a:rPr>
              <a:t>Personal Connections </a:t>
            </a:r>
            <a:r>
              <a:rPr lang="en-US" sz="3200" dirty="0" err="1" smtClean="0">
                <a:latin typeface="Helvetica Neue Light"/>
                <a:cs typeface="Helvetica Neue Light"/>
              </a:rPr>
              <a:t>Minecraft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5367" y="3643515"/>
            <a:ext cx="26586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Sparked </a:t>
            </a:r>
            <a:r>
              <a:rPr lang="en-US" sz="3200" b="1" i="1" dirty="0" smtClean="0">
                <a:latin typeface="Helvetica Neue"/>
                <a:cs typeface="Helvetica Neue"/>
              </a:rPr>
              <a:t>Interactions </a:t>
            </a:r>
            <a:r>
              <a:rPr lang="en-US" sz="3200" dirty="0" smtClean="0">
                <a:latin typeface="Helvetica Neue Light"/>
                <a:cs typeface="Helvetica Neue Light"/>
              </a:rPr>
              <a:t>with Facilitators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85367" y="1905133"/>
            <a:ext cx="26586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Helvetica Neue"/>
                <a:cs typeface="Helvetica Neue"/>
              </a:rPr>
              <a:t>Interest </a:t>
            </a:r>
            <a:r>
              <a:rPr lang="en-US" sz="3200" dirty="0" smtClean="0">
                <a:latin typeface="Helvetica Neue Light"/>
                <a:cs typeface="Helvetica Neue Light"/>
              </a:rPr>
              <a:t>in Scientific Process</a:t>
            </a:r>
            <a:endParaRPr lang="en-US" sz="3200" b="1" i="1" dirty="0"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7820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Dispositions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Youth are totally engaged when it comes to technology</a:t>
            </a:r>
          </a:p>
          <a:p>
            <a:r>
              <a:rPr lang="en-US" dirty="0" smtClean="0"/>
              <a:t>Web 2.0 – Social Media, Gaming, Mobile communication</a:t>
            </a:r>
          </a:p>
          <a:p>
            <a:r>
              <a:rPr lang="en-US" dirty="0" smtClean="0"/>
              <a:t>Established a culture of technology with youth today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093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0357" y="2300328"/>
            <a:ext cx="8560069" cy="255454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 Neue Black Condensed"/>
                <a:cs typeface="Helvetica Neue Black Condensed"/>
              </a:rPr>
              <a:t>Mobile and Social Media </a:t>
            </a:r>
            <a:r>
              <a:rPr lang="en-US" sz="3200" dirty="0" smtClean="0">
                <a:latin typeface="Helvetica Neue Light"/>
                <a:cs typeface="Helvetica Neue Light"/>
              </a:rPr>
              <a:t>can support the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building blocks </a:t>
            </a:r>
            <a:r>
              <a:rPr lang="en-US" sz="3200" dirty="0" smtClean="0">
                <a:latin typeface="Helvetica Neue Light"/>
                <a:cs typeface="Helvetica Neue Light"/>
              </a:rPr>
              <a:t>of disposition by helping learners connect science to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themselves</a:t>
            </a:r>
            <a:r>
              <a:rPr lang="en-US" sz="3200" dirty="0" smtClean="0">
                <a:latin typeface="Helvetica Neue Light"/>
                <a:cs typeface="Helvetica Neue Light"/>
              </a:rPr>
              <a:t> and their </a:t>
            </a:r>
            <a:r>
              <a:rPr lang="en-US" sz="4000" dirty="0" smtClean="0">
                <a:latin typeface="Helvetica Neue Black Condensed"/>
                <a:cs typeface="Helvetica Neue Black Condensed"/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137760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-07-15 08.47.4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085" y="1810308"/>
            <a:ext cx="7357536" cy="375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94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-07-16 12.27.5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2239" y="729963"/>
            <a:ext cx="2773674" cy="3810406"/>
          </a:xfrm>
          <a:prstGeom prst="rect">
            <a:avLst/>
          </a:prstGeom>
        </p:spPr>
      </p:pic>
      <p:pic>
        <p:nvPicPr>
          <p:cNvPr id="3" name="Picture 2" descr="Figure 3A.png"/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7" t="8090" r="-1846" b="61892"/>
          <a:stretch/>
        </p:blipFill>
        <p:spPr>
          <a:xfrm>
            <a:off x="5591143" y="554772"/>
            <a:ext cx="1897777" cy="504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66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362" y="3821247"/>
            <a:ext cx="1851701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elvetica Neue Light"/>
                <a:cs typeface="Helvetica Neue Light"/>
              </a:rPr>
              <a:t>i</a:t>
            </a:r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nterests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0362" y="1174698"/>
            <a:ext cx="1851701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hobbies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2556" y="1202119"/>
            <a:ext cx="1997596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people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2063" y="2158219"/>
            <a:ext cx="3815345" cy="1200329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Bold Condensed"/>
                <a:cs typeface="Helvetica Neue Bold Condensed"/>
              </a:rPr>
              <a:t>New Connections to Science</a:t>
            </a:r>
            <a:endParaRPr lang="en-US" sz="3600" dirty="0">
              <a:solidFill>
                <a:schemeClr val="bg1"/>
              </a:solidFill>
              <a:latin typeface="Helvetica Neue Bold Condensed"/>
              <a:cs typeface="Helvetica Neue Bold Condensed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13667" y="4914090"/>
            <a:ext cx="7772400" cy="13620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 Black Condensed"/>
                <a:cs typeface="Helvetica Neue Black Condensed"/>
              </a:rPr>
              <a:t>Boundary Encounters</a:t>
            </a:r>
            <a:endParaRPr lang="en-US" sz="7200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 Black Condensed"/>
              <a:cs typeface="Helvetica Neue Black Condensed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92556" y="3814277"/>
            <a:ext cx="1997596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practices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090363" y="1216718"/>
            <a:ext cx="7699789" cy="3214692"/>
            <a:chOff x="1090363" y="1216718"/>
            <a:chExt cx="7699789" cy="3214692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2942063" y="1216718"/>
              <a:ext cx="3850493" cy="0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942063" y="4431410"/>
              <a:ext cx="3850493" cy="0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8778530" y="1821029"/>
              <a:ext cx="0" cy="200021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104960" y="1781168"/>
              <a:ext cx="0" cy="204007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endCxn id="5" idx="0"/>
            </p:cNvCxnSpPr>
            <p:nvPr/>
          </p:nvCxnSpPr>
          <p:spPr>
            <a:xfrm>
              <a:off x="2942063" y="1781168"/>
              <a:ext cx="1907673" cy="377051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endCxn id="5" idx="0"/>
            </p:cNvCxnSpPr>
            <p:nvPr/>
          </p:nvCxnSpPr>
          <p:spPr>
            <a:xfrm flipH="1">
              <a:off x="4849736" y="1781168"/>
              <a:ext cx="1942820" cy="377051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endCxn id="5" idx="2"/>
            </p:cNvCxnSpPr>
            <p:nvPr/>
          </p:nvCxnSpPr>
          <p:spPr>
            <a:xfrm flipV="1">
              <a:off x="2942063" y="3358548"/>
              <a:ext cx="1907673" cy="46269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5" idx="2"/>
            </p:cNvCxnSpPr>
            <p:nvPr/>
          </p:nvCxnSpPr>
          <p:spPr>
            <a:xfrm>
              <a:off x="4849736" y="3358548"/>
              <a:ext cx="1942820" cy="46269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endCxn id="5" idx="3"/>
            </p:cNvCxnSpPr>
            <p:nvPr/>
          </p:nvCxnSpPr>
          <p:spPr>
            <a:xfrm flipH="1">
              <a:off x="6757408" y="1834603"/>
              <a:ext cx="2032744" cy="923781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endCxn id="5" idx="3"/>
            </p:cNvCxnSpPr>
            <p:nvPr/>
          </p:nvCxnSpPr>
          <p:spPr>
            <a:xfrm flipH="1" flipV="1">
              <a:off x="6757408" y="2758384"/>
              <a:ext cx="2021122" cy="1055893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5" idx="1"/>
            </p:cNvCxnSpPr>
            <p:nvPr/>
          </p:nvCxnSpPr>
          <p:spPr>
            <a:xfrm flipH="1" flipV="1">
              <a:off x="1090363" y="1848450"/>
              <a:ext cx="1851700" cy="909934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5" idx="1"/>
            </p:cNvCxnSpPr>
            <p:nvPr/>
          </p:nvCxnSpPr>
          <p:spPr>
            <a:xfrm flipH="1">
              <a:off x="1104960" y="2758384"/>
              <a:ext cx="1837103" cy="1055893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492818" y="5766754"/>
            <a:ext cx="829733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 Light"/>
                <a:cs typeface="Helvetica Neue Light"/>
              </a:rPr>
              <a:t>Unify development across the Building Blocks</a:t>
            </a:r>
            <a:endParaRPr lang="en-US" sz="3200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 Light"/>
              <a:cs typeface="Helvetica Neue Light"/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492818" y="6293134"/>
            <a:ext cx="8651182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err="1" smtClean="0">
                <a:latin typeface="Helvetica Neue Light"/>
                <a:cs typeface="Helvetica Neue Light"/>
              </a:rPr>
              <a:t>Aikenhead</a:t>
            </a:r>
            <a:r>
              <a:rPr lang="en-US" sz="1600" dirty="0" smtClean="0">
                <a:latin typeface="Helvetica Neue Light"/>
                <a:cs typeface="Helvetica Neue Light"/>
              </a:rPr>
              <a:t>, 1996; Wenger, 2000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977275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362" y="3821247"/>
            <a:ext cx="1851701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elvetica Neue Light"/>
                <a:cs typeface="Helvetica Neue Light"/>
              </a:rPr>
              <a:t>i</a:t>
            </a:r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nterests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0362" y="1174698"/>
            <a:ext cx="1851701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hobbies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2556" y="1202119"/>
            <a:ext cx="1997596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people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211" y="2362609"/>
            <a:ext cx="3815345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Bold Condensed"/>
                <a:cs typeface="Helvetica Neue Bold Condensed"/>
              </a:rPr>
              <a:t>Kitchen Chemistry</a:t>
            </a:r>
            <a:endParaRPr lang="en-US" sz="3600" dirty="0">
              <a:solidFill>
                <a:schemeClr val="bg1"/>
              </a:solidFill>
              <a:latin typeface="Helvetica Neue Bold Condensed"/>
              <a:cs typeface="Helvetica Neue Bold Condensed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13667" y="4914090"/>
            <a:ext cx="7772400" cy="13620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 Black Condensed"/>
                <a:cs typeface="Helvetica Neue Black Condensed"/>
              </a:rPr>
              <a:t>Boundary Encounters</a:t>
            </a:r>
            <a:endParaRPr lang="en-US" sz="7200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 Black Condensed"/>
              <a:cs typeface="Helvetica Neue Black Condensed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92556" y="3814277"/>
            <a:ext cx="1997596" cy="646331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practices</a:t>
            </a:r>
            <a:endParaRPr lang="en-US" sz="36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090362" y="1216718"/>
            <a:ext cx="7688168" cy="3214692"/>
            <a:chOff x="1090362" y="1216718"/>
            <a:chExt cx="7688168" cy="3214692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2942063" y="1216718"/>
              <a:ext cx="3850493" cy="0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942063" y="4431410"/>
              <a:ext cx="3850493" cy="0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8778530" y="1821029"/>
              <a:ext cx="0" cy="200021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 flipV="1">
              <a:off x="1090362" y="1821029"/>
              <a:ext cx="14598" cy="200021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endCxn id="5" idx="0"/>
            </p:cNvCxnSpPr>
            <p:nvPr/>
          </p:nvCxnSpPr>
          <p:spPr>
            <a:xfrm>
              <a:off x="2942063" y="1821029"/>
              <a:ext cx="1942821" cy="541580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endCxn id="5" idx="0"/>
            </p:cNvCxnSpPr>
            <p:nvPr/>
          </p:nvCxnSpPr>
          <p:spPr>
            <a:xfrm flipH="1">
              <a:off x="4884884" y="1848450"/>
              <a:ext cx="1907672" cy="51415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endCxn id="5" idx="2"/>
            </p:cNvCxnSpPr>
            <p:nvPr/>
          </p:nvCxnSpPr>
          <p:spPr>
            <a:xfrm flipV="1">
              <a:off x="2942063" y="3008940"/>
              <a:ext cx="1942821" cy="812307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5" idx="2"/>
            </p:cNvCxnSpPr>
            <p:nvPr/>
          </p:nvCxnSpPr>
          <p:spPr>
            <a:xfrm>
              <a:off x="4884884" y="3008940"/>
              <a:ext cx="1942820" cy="812307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endCxn id="5" idx="3"/>
            </p:cNvCxnSpPr>
            <p:nvPr/>
          </p:nvCxnSpPr>
          <p:spPr>
            <a:xfrm flipH="1">
              <a:off x="6792556" y="1848450"/>
              <a:ext cx="1985974" cy="837325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endCxn id="5" idx="3"/>
            </p:cNvCxnSpPr>
            <p:nvPr/>
          </p:nvCxnSpPr>
          <p:spPr>
            <a:xfrm flipH="1" flipV="1">
              <a:off x="6792556" y="2685775"/>
              <a:ext cx="1985974" cy="1128502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5" idx="1"/>
            </p:cNvCxnSpPr>
            <p:nvPr/>
          </p:nvCxnSpPr>
          <p:spPr>
            <a:xfrm flipH="1" flipV="1">
              <a:off x="1140109" y="1848450"/>
              <a:ext cx="1837102" cy="837325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5" idx="1"/>
            </p:cNvCxnSpPr>
            <p:nvPr/>
          </p:nvCxnSpPr>
          <p:spPr>
            <a:xfrm flipH="1">
              <a:off x="1140109" y="2685775"/>
              <a:ext cx="1837102" cy="1128502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492818" y="5766754"/>
            <a:ext cx="829733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 Light"/>
                <a:cs typeface="Helvetica Neue Light"/>
              </a:rPr>
              <a:t>Unify development across the Building Blocks</a:t>
            </a:r>
            <a:endParaRPr lang="en-US" sz="3200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 Light"/>
              <a:cs typeface="Helvetica Neue Light"/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492818" y="6293134"/>
            <a:ext cx="8651182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latin typeface="Helvetica Neue Light"/>
                <a:cs typeface="Helvetica Neue Light"/>
              </a:rPr>
              <a:t>Star &amp; </a:t>
            </a:r>
            <a:r>
              <a:rPr lang="en-US" sz="1600" dirty="0" err="1" smtClean="0">
                <a:latin typeface="Helvetica Neue Light"/>
                <a:cs typeface="Helvetica Neue Light"/>
              </a:rPr>
              <a:t>Griesemer</a:t>
            </a:r>
            <a:r>
              <a:rPr lang="en-US" sz="1600" dirty="0" smtClean="0">
                <a:latin typeface="Helvetica Neue Light"/>
                <a:cs typeface="Helvetica Neue Light"/>
              </a:rPr>
              <a:t>, 1989; Wenger, 2000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767468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3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74" y="457"/>
            <a:ext cx="5546990" cy="685754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627621" y="569371"/>
            <a:ext cx="2457985" cy="3024817"/>
            <a:chOff x="6627621" y="569371"/>
            <a:chExt cx="2457985" cy="3024817"/>
          </a:xfrm>
        </p:grpSpPr>
        <p:sp>
          <p:nvSpPr>
            <p:cNvPr id="3" name="Oval 2"/>
            <p:cNvSpPr/>
            <p:nvPr/>
          </p:nvSpPr>
          <p:spPr>
            <a:xfrm>
              <a:off x="6627621" y="569371"/>
              <a:ext cx="905093" cy="1897903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Curved Connector 4"/>
            <p:cNvCxnSpPr>
              <a:stCxn id="3" idx="6"/>
            </p:cNvCxnSpPr>
            <p:nvPr/>
          </p:nvCxnSpPr>
          <p:spPr>
            <a:xfrm>
              <a:off x="7532714" y="1518323"/>
              <a:ext cx="437949" cy="1270135"/>
            </a:xfrm>
            <a:prstGeom prst="curvedConnector2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 rot="20689790">
              <a:off x="7052102" y="3070968"/>
              <a:ext cx="20335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Multi-media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2609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s://lh3.googleusercontent.com/ExZM2D2m5eQIqvFvhpkm78siXT8De866EtExFAaTBjDNsFnSGzKd9yqNjyzAcBj5Q9l6Pw3fAhMrICe8igM_HXyb0OUBZQYmNZGBlAWkcb6Qc4YeY-lXNcph1rvw6ybZ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10" y="246970"/>
            <a:ext cx="4686355" cy="591391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grpSp>
        <p:nvGrpSpPr>
          <p:cNvPr id="26" name="Group 25"/>
          <p:cNvGrpSpPr/>
          <p:nvPr/>
        </p:nvGrpSpPr>
        <p:grpSpPr>
          <a:xfrm>
            <a:off x="1007282" y="3193094"/>
            <a:ext cx="8012018" cy="2529814"/>
            <a:chOff x="1007282" y="3193094"/>
            <a:chExt cx="8012018" cy="2529814"/>
          </a:xfrm>
        </p:grpSpPr>
        <p:sp>
          <p:nvSpPr>
            <p:cNvPr id="19" name="Oval 18"/>
            <p:cNvSpPr/>
            <p:nvPr/>
          </p:nvSpPr>
          <p:spPr>
            <a:xfrm>
              <a:off x="1007282" y="3825005"/>
              <a:ext cx="2262734" cy="1897903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Curved Connector 20"/>
            <p:cNvCxnSpPr/>
            <p:nvPr/>
          </p:nvCxnSpPr>
          <p:spPr>
            <a:xfrm flipV="1">
              <a:off x="3270016" y="3503821"/>
              <a:ext cx="2423312" cy="1226338"/>
            </a:xfrm>
            <a:prstGeom prst="curvedConnector3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 rot="377130">
              <a:off x="5785070" y="3193094"/>
              <a:ext cx="32342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Micro-contributions</a:t>
              </a:r>
            </a:p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To science inquiry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742563" y="5452999"/>
            <a:ext cx="3270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Helvetica Neue Bold Condensed"/>
                <a:cs typeface="Helvetica Neue Bold Condensed"/>
              </a:rPr>
              <a:t>ScienceKit</a:t>
            </a:r>
            <a:endParaRPr lang="en-US" sz="4000" dirty="0">
              <a:latin typeface="Helvetica Neue Bold Condensed"/>
              <a:cs typeface="Helvetica Neue Bold Condensed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93328" y="4498892"/>
            <a:ext cx="3401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 Neue Light"/>
                <a:cs typeface="Helvetica Neue Light"/>
              </a:rPr>
              <a:t>Supporting the Building Blocks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4119500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3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74" y="457"/>
            <a:ext cx="5546990" cy="6857543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6074020" y="4907703"/>
            <a:ext cx="2906475" cy="1515969"/>
            <a:chOff x="6074020" y="4907703"/>
            <a:chExt cx="2906475" cy="1515969"/>
          </a:xfrm>
        </p:grpSpPr>
        <p:sp>
          <p:nvSpPr>
            <p:cNvPr id="9" name="Oval 8"/>
            <p:cNvSpPr/>
            <p:nvPr/>
          </p:nvSpPr>
          <p:spPr>
            <a:xfrm>
              <a:off x="6074020" y="5430923"/>
              <a:ext cx="743380" cy="99274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 rot="873990">
              <a:off x="6715031" y="4907703"/>
              <a:ext cx="22654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Social Voting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  <p:cxnSp>
          <p:nvCxnSpPr>
            <p:cNvPr id="23" name="Curved Connector 22"/>
            <p:cNvCxnSpPr>
              <a:stCxn id="9" idx="5"/>
            </p:cNvCxnSpPr>
            <p:nvPr/>
          </p:nvCxnSpPr>
          <p:spPr>
            <a:xfrm rot="5400000" flipH="1" flipV="1">
              <a:off x="6660362" y="5654286"/>
              <a:ext cx="672173" cy="575829"/>
            </a:xfrm>
            <a:prstGeom prst="curvedConnector3">
              <a:avLst>
                <a:gd name="adj1" fmla="val -18715"/>
              </a:avLst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179027" y="1775277"/>
            <a:ext cx="1835536" cy="1013180"/>
            <a:chOff x="179027" y="1775277"/>
            <a:chExt cx="1835536" cy="1013180"/>
          </a:xfrm>
        </p:grpSpPr>
        <p:cxnSp>
          <p:nvCxnSpPr>
            <p:cNvPr id="27" name="Curved Connector 26"/>
            <p:cNvCxnSpPr>
              <a:stCxn id="28" idx="2"/>
            </p:cNvCxnSpPr>
            <p:nvPr/>
          </p:nvCxnSpPr>
          <p:spPr>
            <a:xfrm rot="16200000" flipH="1">
              <a:off x="1288964" y="2062858"/>
              <a:ext cx="499077" cy="952121"/>
            </a:xfrm>
            <a:prstGeom prst="curvedConnector2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 rot="20689790">
              <a:off x="179027" y="1775277"/>
              <a:ext cx="16299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Apple Casual"/>
                  <a:cs typeface="Apple Casual"/>
                </a:rPr>
                <a:t>Newsfeed</a:t>
              </a:r>
              <a:endParaRPr lang="en-US" sz="2800" dirty="0">
                <a:solidFill>
                  <a:srgbClr val="FF0000"/>
                </a:solidFill>
                <a:latin typeface="Apple Casual"/>
                <a:cs typeface="Apple Casual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350324" y="5883499"/>
            <a:ext cx="481743" cy="145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23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17073</TotalTime>
  <Words>1987</Words>
  <Application>Microsoft Macintosh PowerPoint</Application>
  <PresentationFormat>On-screen Show (4:3)</PresentationFormat>
  <Paragraphs>323</Paragraphs>
  <Slides>67</Slides>
  <Notes>24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Kitchen Chemistry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Technology Dispositions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tclegg</dc:creator>
  <cp:lastModifiedBy>tclegg</cp:lastModifiedBy>
  <cp:revision>92</cp:revision>
  <dcterms:created xsi:type="dcterms:W3CDTF">2014-05-09T22:03:07Z</dcterms:created>
  <dcterms:modified xsi:type="dcterms:W3CDTF">2014-05-29T03:02:35Z</dcterms:modified>
</cp:coreProperties>
</file>