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5" r:id="rId3"/>
    <p:sldId id="258" r:id="rId4"/>
    <p:sldId id="259" r:id="rId5"/>
    <p:sldId id="260" r:id="rId6"/>
    <p:sldId id="263" r:id="rId7"/>
    <p:sldId id="261" r:id="rId8"/>
    <p:sldId id="262" r:id="rId9"/>
    <p:sldId id="297" r:id="rId10"/>
    <p:sldId id="301" r:id="rId11"/>
    <p:sldId id="288" r:id="rId12"/>
    <p:sldId id="302" r:id="rId13"/>
    <p:sldId id="289" r:id="rId14"/>
    <p:sldId id="298" r:id="rId15"/>
    <p:sldId id="290" r:id="rId16"/>
    <p:sldId id="299" r:id="rId17"/>
    <p:sldId id="303" r:id="rId18"/>
    <p:sldId id="29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3" autoAdjust="0"/>
    <p:restoredTop sz="83623" autoAdjust="0"/>
  </p:normalViewPr>
  <p:slideViewPr>
    <p:cSldViewPr snapToGrid="0" snapToObjects="1">
      <p:cViewPr>
        <p:scale>
          <a:sx n="99" d="100"/>
          <a:sy n="99" d="100"/>
        </p:scale>
        <p:origin x="-1640" y="-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1A051-966F-0141-BFD6-0D68F233616E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A8815-46C2-1047-AAEC-134E64B267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2031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58FA0-38DD-E74A-8CBD-105AD6AD48F7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F2B5F-BCF5-C74A-B0AC-BA108A007D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245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Evangelize!</a:t>
            </a:r>
            <a:r>
              <a:rPr lang="en-US" baseline="0" dirty="0" smtClean="0"/>
              <a:t> Think about how corporations can benefit from these practices.</a:t>
            </a:r>
          </a:p>
          <a:p>
            <a:r>
              <a:rPr lang="en-US" baseline="0" dirty="0" smtClean="0"/>
              <a:t>Make clear benefits corporations can gain.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Start with why this matters</a:t>
            </a:r>
            <a:r>
              <a:rPr lang="en-US" baseline="0" dirty="0" smtClean="0">
                <a:sym typeface="Wingdings"/>
              </a:rPr>
              <a:t></a:t>
            </a:r>
            <a:r>
              <a:rPr lang="en-US" baseline="0" dirty="0" smtClean="0"/>
              <a:t> anecdotally, organizations have not dealt with privacy well. Haven’t created policies thinking about these contexts.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is why you need people in organizations who understand privacy.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4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Pilot testing of various</a:t>
            </a:r>
            <a:r>
              <a:rPr lang="en-US" baseline="0" dirty="0" smtClean="0"/>
              <a:t> nudge applications.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Profile and timer nudge help give people a stopping point to think about their message. </a:t>
            </a:r>
          </a:p>
          <a:p>
            <a:r>
              <a:rPr lang="en-US" baseline="0" dirty="0" smtClean="0"/>
              <a:t>Sentiment nudge was viewed as less beneficial.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674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056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>
              <a:sym typeface="Wingdings"/>
            </a:endParaRPr>
          </a:p>
          <a:p>
            <a:endParaRPr lang="en-US" baseline="0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470102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Restricting or blocking access. Hiding certain</a:t>
            </a:r>
            <a:r>
              <a:rPr lang="en-US" baseline="0" dirty="0" smtClean="0"/>
              <a:t> aspects of oneself from others.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658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Privacy is often thought of in</a:t>
            </a:r>
            <a:r>
              <a:rPr lang="en-US" baseline="0" dirty="0" smtClean="0"/>
              <a:t> terms of security. So in this case, a door doesn’t provide just a physical barrier, but a way to become “locked down.”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251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Privacy is often viewed</a:t>
            </a:r>
            <a:r>
              <a:rPr lang="en-US" baseline="0" dirty="0" smtClean="0"/>
              <a:t> in terms of one’s inner thoughts, kept secret from everyone else. </a:t>
            </a:r>
          </a:p>
          <a:p>
            <a:r>
              <a:rPr lang="en-US" baseline="0" dirty="0" smtClean="0"/>
              <a:t>Sandra </a:t>
            </a:r>
            <a:r>
              <a:rPr lang="en-US" baseline="0" dirty="0" err="1" smtClean="0"/>
              <a:t>Petronio</a:t>
            </a:r>
            <a:r>
              <a:rPr lang="en-US" baseline="0" dirty="0" smtClean="0"/>
              <a:t> notes that privacy and disclosure are incompatible, in that once a </a:t>
            </a:r>
            <a:r>
              <a:rPr lang="en-US" baseline="0" dirty="0" err="1" smtClean="0"/>
              <a:t>diclosure</a:t>
            </a:r>
            <a:r>
              <a:rPr lang="en-US" baseline="0" dirty="0" smtClean="0"/>
              <a:t> is voiced to another person, it is no longer private.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36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649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“</a:t>
            </a:r>
            <a:r>
              <a:rPr lang="en-US" sz="1200" dirty="0" smtClean="0"/>
              <a:t>publics that are restructured by networked technologies… they allow people to gather for social, cultural, and civic purposes and they help people connect with a world beyond their close friends and family. While networked publics share much in common with other types of publics, </a:t>
            </a:r>
            <a:r>
              <a:rPr lang="en-US" sz="1200" b="1" dirty="0" smtClean="0"/>
              <a:t>the ways in which technology structures them introduces distinct affordances that shape how people engage with these environments</a:t>
            </a:r>
            <a:r>
              <a:rPr lang="en-US" sz="1200" dirty="0" smtClean="0"/>
              <a:t>” (</a:t>
            </a:r>
            <a:r>
              <a:rPr lang="en-US" sz="1200" dirty="0" err="1" smtClean="0"/>
              <a:t>boyd</a:t>
            </a:r>
            <a:r>
              <a:rPr lang="en-US" sz="1200" dirty="0" smtClean="0"/>
              <a:t>, 2011).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026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Why? People are lazy! Also lack of education/skills.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09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Why? People are lazy! Also lack of education/skills.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09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3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6B547-422E-0048-81DC-B60CB75B1B8C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426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7901-DCD6-D743-9666-488B420850FE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50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1A7FF-E067-0F46-913C-AAF1256DC8F1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5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073A-3C76-C642-9AE7-62C03817F762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64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F60F3-E3B5-814E-AC4F-8A0A8841D6C2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46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5D73C-9C2D-6742-BE5F-8C5896C11A35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863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124F5-A155-274F-B777-9CC5BC3EFD66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48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CFD9-FCD0-054A-B858-2B76DE7C09CB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2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C382F-5174-8249-A233-4CD9064E56EE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709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B60C-F634-EE45-AC60-4EF1DE7C36DE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3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166E7-DE21-3B4A-9A78-EEBDC311DB12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72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0918E-AA1D-A940-AA1F-5436861FD5B6}" type="datetime1">
              <a:rPr lang="en-US" smtClean="0"/>
              <a:t>5/29/14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BD891-3050-A942-8C79-99330A2034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74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vitak@umd.edu" TargetMode="External"/><Relationship Id="rId4" Type="http://schemas.openxmlformats.org/officeDocument/2006/relationships/hyperlink" Target="https://twitter.com/jvitak" TargetMode="External"/><Relationship Id="rId5" Type="http://schemas.openxmlformats.org/officeDocument/2006/relationships/image" Target="../media/image1.gif"/><Relationship Id="rId6" Type="http://schemas.openxmlformats.org/officeDocument/2006/relationships/image" Target="../media/image2.jpg"/><Relationship Id="rId7" Type="http://schemas.openxmlformats.org/officeDocument/2006/relationships/hyperlink" Target="http://www.norebbo.com/tag/facebook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hyperlink" Target="https://secure.flickr.com/photos/12097621@N00/3970221519/in/photolist-73Qqxa-7aAACD-7cdBWn-7gk1eM-7hkKHV-7nYD1K-7rpJtx-9A98u9-aug5eJ-dCEmx1-9hQRco-7yD2tv-9H4uFu-7CGtbp-e6DzXB-akgyDn-c9R7r1-c9Rebb-c9R7ow-9c6cEp-a4VJh5-b2vAVx-7F9v4c-896qH7-8iNvZ6-dsTovq-93KHmo-7EtVTW-dEpccE-9sgytc-7Df3oi-gxKE3Y-9j4gjG-au3bbd-d4odom-8mTmEo-aiyPFt-dbpSqt-asWbaZ-diPWwi-8QkXtY-iWsPSC-dERcTe-i7ek6o-acWonp-f2nuo2-ghrSvP-b1gadB-e2Npwi-9usKYc-anEBRQ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hyperlink" Target="http://www.slate.com/blogs/future_tense/2014/03/25/facebook_privacy_dinosaur_privacy_checkups_take_aim_at_oversharing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hyperlink" Target="https://www.cylab.cmu.edu/research/projects/2011/privacy-nudging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hyperlink" Target="https://secure.flickr.com/photos/kaptainkobold/" TargetMode="External"/><Relationship Id="rId5" Type="http://schemas.openxmlformats.org/officeDocument/2006/relationships/image" Target="../media/image19.jpg"/><Relationship Id="rId6" Type="http://schemas.openxmlformats.org/officeDocument/2006/relationships/hyperlink" Target="https://secure.flickr.com/photos/a-mon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hyperlink" Target="https://secure.flickr.com/photos/33554605@N00/8558562108/in/photolist-e3hSkE-e3hRLC-iSWuH1-dG11Wr-fPS6qJ-fPzy1Z-fPS6rW-dJ5yGf-dJ5yK5-fPS6uJ-dMYP26-iwyjS3-ezccZF-e3WBC1-ezfqJY-ezfqqL-e3WBgJ-e3QZta-ezccSe-e3QZeK-ezcdnP-e3QZAr-hJNTJo-hWhryq-hWi5m2-jYckoT-jYd4MR-fN8Jzr-fVeTFd-fVffra-fVeUGm-fVfewV-fVeUjC-fVeZtY-fVeZ25-fVffvi-fVeTUu-fVeNZv-fVfgxi-fVeNap-fVfgqK-fVeV5A-fVeUQY-fVf12b-fVeUq9-fVfeWH-fVePwT-fVeYgN-fVf1aN-fVeUyL-fVfggB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hyperlink" Target="mailto:jvitak@umd.edu" TargetMode="External"/><Relationship Id="rId5" Type="http://schemas.openxmlformats.org/officeDocument/2006/relationships/hyperlink" Target="https://twitter.com/jvitak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hyperlink" Target="https://secure.flickr.com/photos/55935853@N00/2476029193/in/photolist-4LNidv-4UFHk2-54tpKr-57xiKJ-5bLYXe-5dK8Ff-5e1MwQ-5hHRNc-5jx8Fe-5nJirw-5uT3Bb-5x9eyP-5BbAxt-5BWivA-5W62is-62ZMS6-6apMLE-6ps7mp-6uwLa8-6uwPr2-6SKdEx-6UUiBz-79kNb6-79CshW-7c9zLD-7rpqtz-aFUQfX-aPBU8a-93bmsC-c94TNL-ahCEsv-9v8zto-8xgJne-9YDvET-8cS5hu-anZP6L-bjTv88-eXg4r9-93WMWy-9r1L68-i8h1r4-9surnw-anjnox-cefmJ1-cef935-cef4zN-bWSFyH-cef4A5-cef4zL-c57fVW-8FCtMV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hyperlink" Target="https://secure.flickr.com/photos/18259771@N00/2060468574/in/photolist-495rwf-4c6xPa-4fiAJi-4hbYjN-4kitVx-4kXZUp-4oVZvk-4pnpVj-4xbuPg-4xY4nr-4AwkmY-4GiW48-4J8PvG-4PcH24-4PgUJy-4Q1vZc-4Q1wF8-4RaYHM-4SgiCM-4SgiNc-4SK2bg-4T5b6D-4UbPcy-51x4Mb-5qbUVV-5qbWFg-5sGSao-5zJbhq-5EZXxJ-5LUbz8-5S1pCK-5WceMp-63LVxZ-64HLDy-66XgLt-69CLhZ-6aoXFs-6uikk1-6BQ5Lb-79URDm-7a3rBQ-7bompK-7bsa1Y-7bsac3-7bsaEh-7bsb57-7ioMEq-7mxZK7-7uNeWU-7x9Csg-7xrWra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hyperlink" Target="https://secure.flickr.com/photos/fajalar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hyperlink" Target="https://secure.flickr.com/photos/opensourceway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Relationship Id="rId3" Type="http://schemas.openxmlformats.org/officeDocument/2006/relationships/hyperlink" Target="https://secure.flickr.com/photos/24029425@N06/7184547157/in/photolist-bWSFyH-cef4A5-cef4zL-c57fVW-8FCtMV-foYKPN-7TTte6-8a2Pbi-agmsqM-bZVFTQ-b9Ty3R-9bUu6s-cFUfPE-cFUhdN-8CeoAo-asJL47-cFUgtE-cFUkpJ-jDzYE7-bDUot9-dSZQuC-aXSpzF-gfnwvC-gfnxD9-gfnJ5u-gfnPdB-gfnzZ2-gfouyi-gfnRKb-gfntb1-gfnLnr-gfo8Pq-gfnHXg-gfoiDn-gfoFKr-gfomfV-gfnXfQ-gfnUji-gfnGTm-gfoaqm-84G6E9-d4MKRN-gfo3u5-gfoJDc-a4PL6u-hWAyP2-8yGMgt-9FsDQS-iE2iAu-afHmSG-iiuDQ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hyperlink" Target="https://secure.flickr.com/photos/60889911@N00/403314203/in/photolist-BD6ga-BD6nN-D1S4H-LWwTd-48Azmr-4sCkAz-4XHWox-4ZBLPm-5ta9Gz-5PnsrY-5QVjdL-6H39Z8-6H3oEM-6H3GiX-6H7gMW-6H7vHA-6H7N5q-6H7Nxu-6H7Quh-6RVzFs-7be2ej-7gBFtm-7wKyGP-7x2Spp-8gT1Xv-9QFa6i-aCv3iY-aCQv8h-aCMZ9D-aCN9PH-aCN64K-amHNkY-9btass-8s76d7-cZmaJo-aus5aS-7ZDKiN-9VzuNL-7XPcrx-aPVEdB-ePwazu-ePo97J-8Yiawj-aMiMCv-886qSK-9B6nMd-9B6ryh-7SjVgv-9B6iBj-jDp686-fnqgpT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hyperlink" Target="https://secure.flickr.com/photos/speedoflife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299" y="1636728"/>
            <a:ext cx="5788561" cy="2281423"/>
          </a:xfrm>
        </p:spPr>
        <p:txBody>
          <a:bodyPr>
            <a:noAutofit/>
          </a:bodyPr>
          <a:lstStyle/>
          <a:p>
            <a:pPr algn="l"/>
            <a:r>
              <a:rPr lang="en-US" sz="3500" dirty="0"/>
              <a:t>Digital Identity </a:t>
            </a:r>
            <a:r>
              <a:rPr lang="en-US" sz="3500" dirty="0" smtClean="0"/>
              <a:t/>
            </a:r>
            <a:br>
              <a:rPr lang="en-US" sz="3500" dirty="0" smtClean="0"/>
            </a:br>
            <a:r>
              <a:rPr lang="en-US" sz="3500" dirty="0" smtClean="0"/>
              <a:t>Management</a:t>
            </a:r>
            <a:r>
              <a:rPr lang="en-US" sz="3500" dirty="0"/>
              <a:t>: Rethinking Privacy in a Networked World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620" y="4244184"/>
            <a:ext cx="8792380" cy="1928792"/>
          </a:xfrm>
        </p:spPr>
        <p:txBody>
          <a:bodyPr>
            <a:noAutofit/>
          </a:bodyPr>
          <a:lstStyle/>
          <a:p>
            <a:pPr algn="l"/>
            <a:r>
              <a:rPr lang="en-US" sz="3000" b="1" dirty="0" smtClean="0">
                <a:solidFill>
                  <a:srgbClr val="000000"/>
                </a:solidFill>
              </a:rPr>
              <a:t>Jessica Vitak</a:t>
            </a:r>
          </a:p>
          <a:p>
            <a:pPr algn="l"/>
            <a:r>
              <a:rPr lang="en-US" sz="2600" dirty="0" smtClean="0">
                <a:solidFill>
                  <a:srgbClr val="000000"/>
                </a:solidFill>
              </a:rPr>
              <a:t>College of Information Studies, University of Maryland</a:t>
            </a:r>
          </a:p>
          <a:p>
            <a:pPr algn="l"/>
            <a:r>
              <a:rPr lang="en-US" sz="2600" dirty="0">
                <a:solidFill>
                  <a:srgbClr val="000000"/>
                </a:solidFill>
              </a:rPr>
              <a:t>Human-Computer Interaction Lab 31st Annual </a:t>
            </a:r>
            <a:r>
              <a:rPr lang="en-US" sz="2600" dirty="0" smtClean="0">
                <a:solidFill>
                  <a:srgbClr val="000000"/>
                </a:solidFill>
              </a:rPr>
              <a:t>Symposium</a:t>
            </a:r>
          </a:p>
          <a:p>
            <a:pPr algn="l"/>
            <a:r>
              <a:rPr lang="en-US" sz="2400" dirty="0" smtClean="0">
                <a:solidFill>
                  <a:srgbClr val="000000"/>
                </a:solidFill>
                <a:hlinkClick r:id="rId3"/>
              </a:rPr>
              <a:t>jvitak@umd.edu</a:t>
            </a:r>
            <a:r>
              <a:rPr lang="en-US" sz="2400" dirty="0" smtClean="0">
                <a:solidFill>
                  <a:srgbClr val="000000"/>
                </a:solidFill>
              </a:rPr>
              <a:t> | @</a:t>
            </a:r>
            <a:r>
              <a:rPr lang="en-US" sz="2400" dirty="0" smtClean="0">
                <a:solidFill>
                  <a:srgbClr val="000000"/>
                </a:solidFill>
                <a:hlinkClick r:id="rId4"/>
              </a:rPr>
              <a:t>jvitak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5" name="Picture 4" descr="ischool_logo_home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20" y="-415008"/>
            <a:ext cx="4983242" cy="249162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351620" y="3713479"/>
            <a:ext cx="4983242" cy="0"/>
          </a:xfrm>
          <a:prstGeom prst="line">
            <a:avLst/>
          </a:prstGeom>
          <a:ln w="19050" cmpd="sng">
            <a:solidFill>
              <a:srgbClr val="8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5898084" y="345286"/>
            <a:ext cx="2898841" cy="2861451"/>
            <a:chOff x="5848764" y="406931"/>
            <a:chExt cx="2898841" cy="2861451"/>
          </a:xfrm>
        </p:grpSpPr>
        <p:pic>
          <p:nvPicPr>
            <p:cNvPr id="6" name="Picture 5" descr="facebook_lock-norebbo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8764" y="406931"/>
              <a:ext cx="2856183" cy="285618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756604" y="2960605"/>
              <a:ext cx="9910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hlinkClick r:id="rId7"/>
                </a:rPr>
                <a:t>@Norebbo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34178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970221519_69495c82ff_o.jpg"/>
          <p:cNvPicPr>
            <a:picLocks noChangeAspect="1"/>
          </p:cNvPicPr>
          <p:nvPr/>
        </p:nvPicPr>
        <p:blipFill>
          <a:blip r:embed="rId2">
            <a:alphaModFix am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270" y="0"/>
            <a:ext cx="10287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609" y="705523"/>
            <a:ext cx="8787990" cy="18343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 smtClean="0"/>
              <a:t>Future directions for organizations &amp; privacy management</a:t>
            </a: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996123" y="6522506"/>
            <a:ext cx="11759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/>
              <a:t>Flickr: </a:t>
            </a:r>
            <a:r>
              <a:rPr lang="en-US" sz="1500" b="1" dirty="0" err="1" smtClean="0">
                <a:hlinkClick r:id="rId3"/>
              </a:rPr>
              <a:t>nixter</a:t>
            </a:r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3792138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Reactive vs. Proactive Management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People are wired to engage in </a:t>
            </a:r>
            <a:r>
              <a:rPr lang="en-US" b="1" dirty="0" smtClean="0"/>
              <a:t>reactive-based </a:t>
            </a:r>
            <a:r>
              <a:rPr lang="en-US" dirty="0" smtClean="0"/>
              <a:t>strategies when it comes to managing their privacy and self-presentation.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 descr="red-cross-tweet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2" y="3642945"/>
            <a:ext cx="3810000" cy="2768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 descr="b2d349f9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31"/>
          <a:stretch/>
        </p:blipFill>
        <p:spPr>
          <a:xfrm>
            <a:off x="4204765" y="3807779"/>
            <a:ext cx="4823774" cy="2446664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Right Arrow 8"/>
          <p:cNvSpPr/>
          <p:nvPr/>
        </p:nvSpPr>
        <p:spPr>
          <a:xfrm>
            <a:off x="3669146" y="5233693"/>
            <a:ext cx="731263" cy="39765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21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Reactive vs. Proactive Management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People are wired to engage in </a:t>
            </a:r>
            <a:r>
              <a:rPr lang="en-US" b="1" dirty="0" smtClean="0"/>
              <a:t>reactive-based </a:t>
            </a:r>
            <a:r>
              <a:rPr lang="en-US" dirty="0" smtClean="0"/>
              <a:t>strategies when it comes to managing their privacy and self-presentation.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 descr="red-cross-tweet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43" y="3642945"/>
            <a:ext cx="3810000" cy="27686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317804" y="3795568"/>
            <a:ext cx="44445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We need to reboot users’ cognitive processes around privacy &amp; disclosure.</a:t>
            </a:r>
            <a:endParaRPr 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2666229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900" dirty="0" smtClean="0"/>
              <a:t>“Nudging” people to be more proactive</a:t>
            </a:r>
            <a:endParaRPr lang="en-US" sz="3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747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Privacy nudges help remind people of their options on various sites.</a:t>
            </a:r>
            <a:endParaRPr lang="en-US" dirty="0"/>
          </a:p>
        </p:txBody>
      </p:sp>
      <p:pic>
        <p:nvPicPr>
          <p:cNvPr id="6" name="Picture 5" descr="fb-privacy nud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0" y="3027920"/>
            <a:ext cx="8239090" cy="312806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90364" y="6133133"/>
            <a:ext cx="4917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From Facebook’s Privacy Team – See Slate article by </a:t>
            </a:r>
            <a:r>
              <a:rPr lang="en-US" sz="1400" dirty="0" smtClean="0">
                <a:hlinkClick r:id="rId4"/>
              </a:rPr>
              <a:t>Will Oremus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05554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144" y="176006"/>
            <a:ext cx="848825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“Nudging” people to be more proactive</a:t>
            </a:r>
          </a:p>
        </p:txBody>
      </p:sp>
      <p:pic>
        <p:nvPicPr>
          <p:cNvPr id="4" name="Picture 3" descr="Screen Shot 2014-05-19 at 12.21.0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00" y="1319006"/>
            <a:ext cx="4394200" cy="2184400"/>
          </a:xfrm>
          <a:prstGeom prst="rect">
            <a:avLst/>
          </a:prstGeom>
        </p:spPr>
      </p:pic>
      <p:pic>
        <p:nvPicPr>
          <p:cNvPr id="5" name="Picture 4" descr="Screen Shot 2014-05-19 at 12.21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2480699"/>
            <a:ext cx="4457700" cy="1752600"/>
          </a:xfrm>
          <a:prstGeom prst="rect">
            <a:avLst/>
          </a:prstGeom>
        </p:spPr>
      </p:pic>
      <p:pic>
        <p:nvPicPr>
          <p:cNvPr id="6" name="Picture 5" descr="Screen Shot 2014-05-19 at 12.22.2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00" y="3853666"/>
            <a:ext cx="4330700" cy="281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15456" y="4611042"/>
            <a:ext cx="35879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See work by </a:t>
            </a:r>
            <a:r>
              <a:rPr lang="en-US" b="1" dirty="0" smtClean="0">
                <a:hlinkClick r:id="rId6"/>
              </a:rPr>
              <a:t>Alessandro Aquisti </a:t>
            </a:r>
            <a:r>
              <a:rPr lang="en-US" b="1" dirty="0" smtClean="0"/>
              <a:t>and colleagues on this topic.</a:t>
            </a:r>
          </a:p>
          <a:p>
            <a:endParaRPr lang="en-US" b="1" dirty="0" smtClean="0"/>
          </a:p>
          <a:p>
            <a:pPr marL="800100" lvl="1" indent="-342900">
              <a:buAutoNum type="arabicParenR"/>
            </a:pPr>
            <a:r>
              <a:rPr lang="en-US" dirty="0" smtClean="0"/>
              <a:t>Profile picture nudge</a:t>
            </a:r>
          </a:p>
          <a:p>
            <a:pPr marL="800100" lvl="1" indent="-342900">
              <a:buFontTx/>
              <a:buAutoNum type="arabicParenR"/>
            </a:pPr>
            <a:r>
              <a:rPr lang="en-US" dirty="0"/>
              <a:t>Sentiment nudge</a:t>
            </a:r>
          </a:p>
          <a:p>
            <a:pPr marL="800100" lvl="1" indent="-342900">
              <a:buAutoNum type="arabicParenR"/>
            </a:pPr>
            <a:r>
              <a:rPr lang="en-US" dirty="0" smtClean="0"/>
              <a:t>Timer nudge</a:t>
            </a:r>
          </a:p>
          <a:p>
            <a:pPr marL="342900" indent="-342900">
              <a:buAutoNum type="arabicParenR"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732" y="1523033"/>
            <a:ext cx="3796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/>
              <a:t>1</a:t>
            </a:r>
            <a:endParaRPr lang="en-US" sz="3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29944" y="2674081"/>
            <a:ext cx="3796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776" y="4005612"/>
            <a:ext cx="3796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/>
              <a:t>3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3435961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b="1" dirty="0" smtClean="0"/>
              <a:t>But nudges alone are not enough.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7394"/>
            <a:ext cx="8229600" cy="43687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Our understanding of networked privacy is still limited.</a:t>
            </a:r>
            <a:endParaRPr lang="en-US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834336" y="2997498"/>
            <a:ext cx="3718909" cy="3316753"/>
            <a:chOff x="502672" y="886397"/>
            <a:chExt cx="2520249" cy="2683939"/>
          </a:xfrm>
        </p:grpSpPr>
        <p:sp>
          <p:nvSpPr>
            <p:cNvPr id="6" name="Rounded Rectangle 5"/>
            <p:cNvSpPr/>
            <p:nvPr/>
          </p:nvSpPr>
          <p:spPr>
            <a:xfrm>
              <a:off x="502672" y="886397"/>
              <a:ext cx="2169426" cy="1680185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8499" y="912856"/>
              <a:ext cx="2063600" cy="933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b="1" dirty="0" smtClean="0">
                  <a:solidFill>
                    <a:schemeClr val="bg1"/>
                  </a:solidFill>
                </a:rPr>
                <a:t>Mental Framework for Understanding Privacy in Online Settings</a:t>
              </a:r>
            </a:p>
            <a:p>
              <a:endParaRPr lang="en-US" sz="15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40780" y="1941738"/>
              <a:ext cx="2282141" cy="1628598"/>
              <a:chOff x="740780" y="1941738"/>
              <a:chExt cx="2282141" cy="1628598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740780" y="1941738"/>
                <a:ext cx="2282141" cy="1628598"/>
              </a:xfrm>
              <a:prstGeom prst="roundRect">
                <a:avLst/>
              </a:prstGeom>
              <a:solidFill>
                <a:schemeClr val="bg1"/>
              </a:solidFill>
              <a:ln w="38100" cmpd="sng">
                <a:solidFill>
                  <a:srgbClr val="8EB4E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886291" y="1966358"/>
                <a:ext cx="2136630" cy="1575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 smtClean="0"/>
                  <a:t>Influenced by: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/>
                  <a:t>N</a:t>
                </a:r>
                <a:r>
                  <a:rPr lang="en-US" sz="1500" dirty="0" smtClean="0"/>
                  <a:t>orms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 smtClean="0"/>
                  <a:t>Age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 smtClean="0"/>
                  <a:t>Other demographics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 smtClean="0"/>
                  <a:t>Network composition on given site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/>
                  <a:t>P</a:t>
                </a:r>
                <a:r>
                  <a:rPr lang="en-US" sz="1500" dirty="0" smtClean="0"/>
                  <a:t>rivacy efficacy</a:t>
                </a:r>
              </a:p>
              <a:p>
                <a:pPr marL="166688" lvl="0" indent="-166688">
                  <a:buFont typeface="Arial"/>
                  <a:buChar char="•"/>
                </a:pPr>
                <a:r>
                  <a:rPr lang="en-US" sz="1500" dirty="0"/>
                  <a:t>P</a:t>
                </a:r>
                <a:r>
                  <a:rPr lang="en-US" sz="1500" dirty="0" smtClean="0"/>
                  <a:t>revious privacy-related experiences</a:t>
                </a:r>
                <a:endParaRPr lang="en-US" sz="1500" dirty="0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4690622" y="3010690"/>
            <a:ext cx="3650545" cy="3263327"/>
            <a:chOff x="502672" y="886397"/>
            <a:chExt cx="2473920" cy="2640712"/>
          </a:xfrm>
        </p:grpSpPr>
        <p:sp>
          <p:nvSpPr>
            <p:cNvPr id="12" name="Rounded Rectangle 11"/>
            <p:cNvSpPr/>
            <p:nvPr/>
          </p:nvSpPr>
          <p:spPr>
            <a:xfrm>
              <a:off x="502672" y="886397"/>
              <a:ext cx="2169426" cy="1680185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8499" y="1001989"/>
              <a:ext cx="2063600" cy="485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b="1" dirty="0" smtClean="0">
                  <a:solidFill>
                    <a:schemeClr val="bg1"/>
                  </a:solidFill>
                </a:rPr>
                <a:t>How We Act Online</a:t>
              </a:r>
            </a:p>
            <a:p>
              <a:endParaRPr lang="en-US" sz="1500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33891" y="1917846"/>
              <a:ext cx="2242701" cy="1609263"/>
              <a:chOff x="733891" y="1917846"/>
              <a:chExt cx="2242701" cy="1609263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733891" y="1917846"/>
                <a:ext cx="2242701" cy="1609263"/>
              </a:xfrm>
              <a:prstGeom prst="roundRect">
                <a:avLst/>
              </a:prstGeom>
              <a:solidFill>
                <a:schemeClr val="bg1"/>
              </a:solidFill>
              <a:ln w="38100" cmpd="sng">
                <a:solidFill>
                  <a:srgbClr val="8EB4E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73062" y="1956402"/>
                <a:ext cx="2103529" cy="14003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 smtClean="0"/>
                  <a:t>Includes:</a:t>
                </a:r>
              </a:p>
              <a:p>
                <a:pPr marL="171450" lvl="0" indent="-171450">
                  <a:buFont typeface="Arial"/>
                  <a:buChar char="•"/>
                </a:pPr>
                <a:r>
                  <a:rPr lang="en-US" sz="1500" dirty="0" smtClean="0"/>
                  <a:t>What we disclose</a:t>
                </a:r>
              </a:p>
              <a:p>
                <a:pPr marL="171450" lvl="0" indent="-171450">
                  <a:buFont typeface="Arial"/>
                  <a:buChar char="•"/>
                </a:pPr>
                <a:r>
                  <a:rPr lang="en-US" sz="1500" dirty="0" smtClean="0"/>
                  <a:t>Who we interact with</a:t>
                </a:r>
              </a:p>
              <a:p>
                <a:pPr marL="171450" lvl="0" indent="-171450">
                  <a:buFont typeface="Arial"/>
                  <a:buChar char="•"/>
                </a:pPr>
                <a:r>
                  <a:rPr lang="en-US" sz="1500" dirty="0" smtClean="0"/>
                  <a:t>The sites we use</a:t>
                </a:r>
              </a:p>
              <a:p>
                <a:pPr marL="171450" lvl="0" indent="-171450">
                  <a:buFont typeface="Arial"/>
                  <a:buChar char="•"/>
                </a:pPr>
                <a:r>
                  <a:rPr lang="en-US" sz="1500" dirty="0" smtClean="0"/>
                  <a:t>How we use those sites</a:t>
                </a:r>
              </a:p>
              <a:p>
                <a:pPr marL="171450" lvl="0" indent="-171450">
                  <a:buFont typeface="Arial"/>
                  <a:buChar char="•"/>
                </a:pPr>
                <a:r>
                  <a:rPr lang="en-US" sz="1500" dirty="0" smtClean="0"/>
                  <a:t>If/how we engage with sites' privacy settings</a:t>
                </a:r>
                <a:endParaRPr lang="en-US" sz="1500" dirty="0"/>
              </a:p>
            </p:txBody>
          </p:sp>
        </p:grpSp>
      </p:grpSp>
      <p:sp>
        <p:nvSpPr>
          <p:cNvPr id="17" name="Notched Right Arrow 16"/>
          <p:cNvSpPr/>
          <p:nvPr/>
        </p:nvSpPr>
        <p:spPr>
          <a:xfrm>
            <a:off x="3848104" y="3732063"/>
            <a:ext cx="1005881" cy="485920"/>
          </a:xfrm>
          <a:prstGeom prst="notched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35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Increasing privacy knowledge </a:t>
            </a:r>
            <a:r>
              <a:rPr lang="en-US" dirty="0" smtClean="0"/>
              <a:t>&amp; skills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83220" y="2364145"/>
            <a:ext cx="3749257" cy="3722599"/>
            <a:chOff x="457200" y="1575542"/>
            <a:chExt cx="3749257" cy="3722599"/>
          </a:xfrm>
        </p:grpSpPr>
        <p:pic>
          <p:nvPicPr>
            <p:cNvPr id="7" name="Picture 6" descr="3366736695_c576bc6980_z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600200"/>
              <a:ext cx="3697941" cy="3697941"/>
            </a:xfrm>
            <a:prstGeom prst="rect">
              <a:avLst/>
            </a:prstGeom>
            <a:ln>
              <a:solidFill>
                <a:srgbClr val="4F81BD"/>
              </a:solidFill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2503710" y="1575542"/>
              <a:ext cx="17027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Flickr: </a:t>
              </a:r>
              <a:r>
                <a:rPr lang="en-US" sz="1400" dirty="0" smtClean="0">
                  <a:hlinkClick r:id="rId4"/>
                </a:rPr>
                <a:t>kaptainkobold</a:t>
              </a:r>
              <a:endParaRPr lang="en-US" sz="14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438684" y="2339487"/>
            <a:ext cx="4345275" cy="3747257"/>
            <a:chOff x="4438684" y="1550884"/>
            <a:chExt cx="4345275" cy="3747257"/>
          </a:xfrm>
        </p:grpSpPr>
        <p:pic>
          <p:nvPicPr>
            <p:cNvPr id="9" name="Picture 8" descr="2533217237_6970455c69_z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67"/>
            <a:stretch/>
          </p:blipFill>
          <p:spPr>
            <a:xfrm>
              <a:off x="4475674" y="1576409"/>
              <a:ext cx="4308285" cy="3721732"/>
            </a:xfrm>
            <a:prstGeom prst="rect">
              <a:avLst/>
            </a:prstGeom>
            <a:ln>
              <a:solidFill>
                <a:srgbClr val="4F81BD"/>
              </a:solidFill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4438684" y="1550884"/>
              <a:ext cx="11317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Flickr: </a:t>
              </a:r>
              <a:r>
                <a:rPr lang="en-US" sz="1400" dirty="0" smtClean="0">
                  <a:hlinkClick r:id="rId6"/>
                </a:rPr>
                <a:t>a-</a:t>
              </a:r>
              <a:r>
                <a:rPr lang="en-US" sz="1400" dirty="0" err="1" smtClean="0">
                  <a:hlinkClick r:id="rId6"/>
                </a:rPr>
                <a:t>mon</a:t>
              </a:r>
              <a:endParaRPr lang="en-US" sz="1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09184" y="6125075"/>
            <a:ext cx="182023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/>
              <a:t>Older adults</a:t>
            </a:r>
            <a:endParaRPr lang="en-US" sz="25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65587" y="6125075"/>
            <a:ext cx="415820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/>
              <a:t>Adolescents and young adults</a:t>
            </a:r>
            <a:endParaRPr lang="en-US" sz="2500" b="1" dirty="0"/>
          </a:p>
        </p:txBody>
      </p:sp>
      <p:sp>
        <p:nvSpPr>
          <p:cNvPr id="3" name="Rectangle 2"/>
          <p:cNvSpPr/>
          <p:nvPr/>
        </p:nvSpPr>
        <p:spPr>
          <a:xfrm>
            <a:off x="383220" y="1643479"/>
            <a:ext cx="840073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/>
              <a:t>Extra attention needs to be paid to specific </a:t>
            </a:r>
            <a:r>
              <a:rPr lang="en-US" sz="2600" b="1" dirty="0" smtClean="0"/>
              <a:t>populations…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78192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7651"/>
            <a:ext cx="8229600" cy="1143000"/>
          </a:xfrm>
        </p:spPr>
        <p:txBody>
          <a:bodyPr>
            <a:normAutofit fontScale="90000"/>
          </a:bodyPr>
          <a:lstStyle/>
          <a:p>
            <a:pPr marL="0" indent="0" algn="l">
              <a:spcAft>
                <a:spcPts val="600"/>
              </a:spcAft>
            </a:pPr>
            <a:r>
              <a:rPr lang="en-US" dirty="0" smtClean="0"/>
              <a:t>Increasing privacy knowledge &amp;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244" y="1890661"/>
            <a:ext cx="5098055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  <a:buFont typeface="Wingdings" charset="2"/>
              <a:buChar char="Ø"/>
            </a:pPr>
            <a:r>
              <a:rPr lang="en-US" sz="2800" dirty="0" smtClean="0"/>
              <a:t>Low media literacy is cause of many negative/unwanted experiences. </a:t>
            </a:r>
            <a:endParaRPr lang="en-US" sz="2800" dirty="0"/>
          </a:p>
          <a:p>
            <a:pPr>
              <a:lnSpc>
                <a:spcPct val="90000"/>
              </a:lnSpc>
              <a:spcAft>
                <a:spcPts val="1200"/>
              </a:spcAft>
              <a:buFont typeface="Wingdings" charset="2"/>
              <a:buChar char="Ø"/>
            </a:pPr>
            <a:r>
              <a:rPr lang="en-US" sz="2800" dirty="0" smtClean="0"/>
              <a:t>Sites must increase transparency of information.</a:t>
            </a:r>
          </a:p>
          <a:p>
            <a:pPr>
              <a:lnSpc>
                <a:spcPct val="90000"/>
              </a:lnSpc>
              <a:spcAft>
                <a:spcPts val="1200"/>
              </a:spcAft>
              <a:buFont typeface="Wingdings" charset="2"/>
              <a:buChar char="Ø"/>
            </a:pPr>
            <a:r>
              <a:rPr lang="en-US" sz="2800" dirty="0" smtClean="0"/>
              <a:t>Users must become </a:t>
            </a:r>
            <a:r>
              <a:rPr lang="en-US" sz="2800" i="1" dirty="0" smtClean="0"/>
              <a:t>active </a:t>
            </a:r>
            <a:r>
              <a:rPr lang="en-US" sz="2800" dirty="0" smtClean="0"/>
              <a:t>participants in managing their information.</a:t>
            </a:r>
            <a:endParaRPr lang="en-US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5431955" y="1418008"/>
            <a:ext cx="3505200" cy="5257800"/>
            <a:chOff x="5555255" y="1516640"/>
            <a:chExt cx="3505200" cy="5257800"/>
          </a:xfrm>
        </p:grpSpPr>
        <p:pic>
          <p:nvPicPr>
            <p:cNvPr id="5" name="Picture 4" descr="8558562108_c33ffe7e69_o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5255" y="1516640"/>
              <a:ext cx="3505200" cy="5257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598811" y="6406864"/>
              <a:ext cx="1900599" cy="3231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500" b="1" dirty="0" smtClean="0">
                  <a:solidFill>
                    <a:schemeClr val="bg1"/>
                  </a:solidFill>
                </a:rPr>
                <a:t>Flickr:</a:t>
              </a:r>
              <a:r>
                <a:rPr lang="en-US" sz="1500" dirty="0" smtClean="0">
                  <a:solidFill>
                    <a:schemeClr val="bg1"/>
                  </a:solidFill>
                </a:rPr>
                <a:t> </a:t>
              </a:r>
              <a:r>
                <a:rPr lang="en-US" sz="1500" dirty="0" smtClean="0">
                  <a:solidFill>
                    <a:schemeClr val="bg1"/>
                  </a:solidFill>
                  <a:hlinkClick r:id="rId3"/>
                </a:rPr>
                <a:t>jessycat_techie</a:t>
              </a:r>
              <a:endParaRPr lang="en-US" sz="15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56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686967001_2b30d2f2d3_o.jpg"/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61" y="2864943"/>
            <a:ext cx="8229600" cy="4856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700" b="1" dirty="0" smtClean="0"/>
              <a:t>Thanks!</a:t>
            </a:r>
            <a:endParaRPr lang="en-US" sz="3700" dirty="0" smtClean="0"/>
          </a:p>
          <a:p>
            <a:pPr marL="0" indent="0">
              <a:buNone/>
            </a:pPr>
            <a:endParaRPr lang="en-US" sz="3700" b="1" dirty="0"/>
          </a:p>
          <a:p>
            <a:pPr marL="0" indent="0">
              <a:buNone/>
            </a:pPr>
            <a:r>
              <a:rPr lang="en-US" sz="3700" b="1" dirty="0" smtClean="0"/>
              <a:t>Jessica Vitak</a:t>
            </a:r>
          </a:p>
          <a:p>
            <a:pPr marL="0" indent="0">
              <a:buNone/>
            </a:pPr>
            <a:r>
              <a:rPr lang="en-US" sz="3700" b="1" dirty="0" smtClean="0"/>
              <a:t>Assistant Professor, iSchool</a:t>
            </a:r>
          </a:p>
          <a:p>
            <a:pPr marL="0" indent="0">
              <a:buNone/>
            </a:pPr>
            <a:r>
              <a:rPr lang="en-US" sz="3700" b="1" dirty="0" smtClean="0">
                <a:hlinkClick r:id="rId4"/>
              </a:rPr>
              <a:t>jvitak@umd.edu</a:t>
            </a:r>
            <a:r>
              <a:rPr lang="en-US" sz="3700" b="1" dirty="0" smtClean="0"/>
              <a:t> | @</a:t>
            </a:r>
            <a:r>
              <a:rPr lang="en-US" sz="3700" b="1" dirty="0" smtClean="0">
                <a:hlinkClick r:id="rId5"/>
              </a:rPr>
              <a:t>jvitak</a:t>
            </a:r>
            <a:endParaRPr lang="en-US" sz="3700" b="1" dirty="0"/>
          </a:p>
        </p:txBody>
      </p:sp>
    </p:spTree>
    <p:extLst>
      <p:ext uri="{BB962C8B-B14F-4D97-AF65-F5344CB8AC3E}">
        <p14:creationId xmlns:p14="http://schemas.microsoft.com/office/powerpoint/2010/main" val="18548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ght bulb.jpg"/>
          <p:cNvPicPr>
            <a:picLocks noChangeAspect="1"/>
          </p:cNvPicPr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360" y="0"/>
            <a:ext cx="5143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56610"/>
            <a:ext cx="91439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/>
              <a:t>How do people </a:t>
            </a:r>
            <a:br>
              <a:rPr lang="en-US" sz="5000" b="1" dirty="0" smtClean="0"/>
            </a:br>
            <a:r>
              <a:rPr lang="en-US" sz="5000" b="1" dirty="0" smtClean="0"/>
              <a:t>conceptualize privacy?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1061886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76029193_06799b506a_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7" r="10876"/>
          <a:stretch/>
        </p:blipFill>
        <p:spPr>
          <a:xfrm>
            <a:off x="-406400" y="0"/>
            <a:ext cx="1070463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6933" y="6431465"/>
            <a:ext cx="1288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Flickr: </a:t>
            </a:r>
            <a:r>
              <a:rPr lang="en-US" sz="1400" b="1" dirty="0" smtClean="0">
                <a:hlinkClick r:id="rId4"/>
              </a:rPr>
              <a:t>Ewan-M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95002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60468574_58999a9146_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" r="2222"/>
          <a:stretch/>
        </p:blipFill>
        <p:spPr>
          <a:xfrm>
            <a:off x="-1" y="0"/>
            <a:ext cx="939094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48866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Flickr: </a:t>
            </a:r>
            <a:r>
              <a:rPr lang="en-US" sz="1400" b="1" dirty="0" smtClean="0">
                <a:solidFill>
                  <a:schemeClr val="bg1"/>
                </a:solidFill>
                <a:hlinkClick r:id="rId4"/>
              </a:rPr>
              <a:t>paulk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79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05131536_bd967123a0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97044" y="6491869"/>
            <a:ext cx="1146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Flickr: </a:t>
            </a:r>
            <a:r>
              <a:rPr lang="en-US" sz="1400" b="1" dirty="0" smtClean="0">
                <a:solidFill>
                  <a:srgbClr val="FFFFFF"/>
                </a:solidFill>
                <a:hlinkClick r:id="rId4"/>
              </a:rPr>
              <a:t>fajalar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07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638981545_68f982c9d2_o.jpg"/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b="20588"/>
          <a:stretch/>
        </p:blipFill>
        <p:spPr>
          <a:xfrm>
            <a:off x="0" y="2285260"/>
            <a:ext cx="9144000" cy="4594256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9611" y="308983"/>
            <a:ext cx="8686800" cy="4800600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en-US" sz="4500" dirty="0" smtClean="0"/>
              <a:t>Rather than viewing privacy as</a:t>
            </a:r>
          </a:p>
          <a:p>
            <a:pPr marL="114300" indent="0" algn="ctr">
              <a:buNone/>
            </a:pPr>
            <a:endParaRPr lang="en-US" sz="1200" dirty="0"/>
          </a:p>
          <a:p>
            <a:pPr marL="114300" indent="0" algn="ctr">
              <a:buNone/>
            </a:pPr>
            <a:r>
              <a:rPr lang="en-US" sz="4500" b="1" dirty="0" smtClean="0">
                <a:solidFill>
                  <a:srgbClr val="FF0000"/>
                </a:solidFill>
              </a:rPr>
              <a:t>ALL</a:t>
            </a:r>
            <a:r>
              <a:rPr lang="en-US" sz="4500" dirty="0" smtClean="0"/>
              <a:t> or </a:t>
            </a:r>
            <a:r>
              <a:rPr lang="en-US" sz="4500" b="1" dirty="0" smtClean="0">
                <a:solidFill>
                  <a:srgbClr val="0000FF"/>
                </a:solidFill>
              </a:rPr>
              <a:t>NOTHING</a:t>
            </a:r>
          </a:p>
          <a:p>
            <a:pPr marL="114300" indent="0" algn="ctr">
              <a:buNone/>
            </a:pPr>
            <a:endParaRPr lang="en-US" sz="1200" dirty="0"/>
          </a:p>
          <a:p>
            <a:pPr marL="114300" indent="0" algn="ctr">
              <a:buNone/>
            </a:pPr>
            <a:r>
              <a:rPr lang="en-US" sz="4500" dirty="0"/>
              <a:t>w</a:t>
            </a:r>
            <a:r>
              <a:rPr lang="en-US" sz="4500" dirty="0" smtClean="0"/>
              <a:t>e should view it along a </a:t>
            </a:r>
          </a:p>
          <a:p>
            <a:pPr marL="114300" indent="0" algn="ctr">
              <a:buNone/>
            </a:pPr>
            <a:endParaRPr lang="en-US" sz="1200" dirty="0"/>
          </a:p>
          <a:p>
            <a:pPr marL="114300" indent="0" algn="ctr">
              <a:buNone/>
            </a:pPr>
            <a:r>
              <a:rPr lang="en-US" sz="4500" dirty="0" smtClean="0"/>
              <a:t>CONTINUUM</a:t>
            </a:r>
            <a:endParaRPr lang="en-US" sz="45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307368" y="3874612"/>
            <a:ext cx="2379432" cy="0"/>
          </a:xfrm>
          <a:prstGeom prst="straightConnector1">
            <a:avLst/>
          </a:prstGeom>
          <a:ln w="57150" cmpd="sng">
            <a:solidFill>
              <a:srgbClr val="030303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76700" y="3862283"/>
            <a:ext cx="2489641" cy="0"/>
          </a:xfrm>
          <a:prstGeom prst="straightConnector1">
            <a:avLst/>
          </a:prstGeom>
          <a:ln w="57150" cmpd="sng">
            <a:solidFill>
              <a:srgbClr val="030303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6488668"/>
            <a:ext cx="2089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Flickr: </a:t>
            </a:r>
            <a:r>
              <a:rPr lang="en-US" sz="1600" b="1" dirty="0" err="1" smtClean="0">
                <a:hlinkClick r:id="rId3"/>
              </a:rPr>
              <a:t>opensourceway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84606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184547157_5fa5ba4e76_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" t="3955" b="2431"/>
          <a:stretch/>
        </p:blipFill>
        <p:spPr>
          <a:xfrm>
            <a:off x="0" y="0"/>
            <a:ext cx="9247463" cy="72058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09" y="6488666"/>
            <a:ext cx="2313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Flickr: </a:t>
            </a:r>
            <a:r>
              <a:rPr lang="en-US" sz="1400" b="1" dirty="0">
                <a:hlinkClick r:id="rId3"/>
              </a:rPr>
              <a:t>boston_public_library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032219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3314203_9be19223dc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28228" y="6550223"/>
            <a:ext cx="1415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</a:rPr>
              <a:t>Flickr: </a:t>
            </a:r>
            <a:r>
              <a:rPr lang="en-US" sz="1400" dirty="0" smtClean="0">
                <a:hlinkClick r:id="rId4"/>
              </a:rPr>
              <a:t>sentien ce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37784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6924482682_58ea7e3933_o.png"/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4" b="3870"/>
          <a:stretch/>
        </p:blipFill>
        <p:spPr>
          <a:xfrm>
            <a:off x="499891" y="271518"/>
            <a:ext cx="8444830" cy="6882377"/>
          </a:xfrm>
        </p:spPr>
      </p:pic>
      <p:sp>
        <p:nvSpPr>
          <p:cNvPr id="7" name="TextBox 6"/>
          <p:cNvSpPr txBox="1"/>
          <p:nvPr/>
        </p:nvSpPr>
        <p:spPr>
          <a:xfrm>
            <a:off x="357560" y="419186"/>
            <a:ext cx="7700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Rethinking Privacy in Digital Spaces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9891" y="1394966"/>
            <a:ext cx="7094985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b="1" dirty="0" smtClean="0"/>
              <a:t>Affordances of networked publics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Visibility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Persistence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Association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3000" b="1" dirty="0" smtClean="0"/>
              <a:t>Dynamics of networked publics</a:t>
            </a:r>
            <a:r>
              <a:rPr lang="en-US" sz="3000" b="1" dirty="0"/>
              <a:t>	</a:t>
            </a:r>
            <a:endParaRPr lang="en-US" sz="3000" b="1" dirty="0" smtClean="0"/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Invisible audiences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Context collapse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en-US" sz="2500" b="1" dirty="0" smtClean="0"/>
              <a:t>Blurring of public and private boundaries</a:t>
            </a:r>
          </a:p>
          <a:p>
            <a:endParaRPr lang="en-US" sz="3000" dirty="0"/>
          </a:p>
        </p:txBody>
      </p:sp>
      <p:sp>
        <p:nvSpPr>
          <p:cNvPr id="9" name="TextBox 8"/>
          <p:cNvSpPr txBox="1"/>
          <p:nvPr/>
        </p:nvSpPr>
        <p:spPr>
          <a:xfrm>
            <a:off x="20034" y="6488668"/>
            <a:ext cx="1691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Flickr: </a:t>
            </a:r>
            <a:r>
              <a:rPr lang="en-US" sz="1600" b="1" dirty="0" err="1" smtClean="0">
                <a:hlinkClick r:id="rId4"/>
              </a:rPr>
              <a:t>speedoflife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760488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6311</TotalTime>
  <Words>656</Words>
  <Application>Microsoft Macintosh PowerPoint</Application>
  <PresentationFormat>On-screen Show (4:3)</PresentationFormat>
  <Paragraphs>99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Digital Identity  Management: Rethinking Privacy in a Networked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Reactive vs. Proactive Management</vt:lpstr>
      <vt:lpstr>Reactive vs. Proactive Management</vt:lpstr>
      <vt:lpstr>“Nudging” people to be more proactive</vt:lpstr>
      <vt:lpstr>“Nudging” people to be more proactive</vt:lpstr>
      <vt:lpstr>But nudges alone are not enough.</vt:lpstr>
      <vt:lpstr>Increasing privacy knowledge &amp; skills</vt:lpstr>
      <vt:lpstr>Increasing privacy knowledge &amp; skills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Vitak</dc:creator>
  <cp:lastModifiedBy>Jessica Vitak</cp:lastModifiedBy>
  <cp:revision>167</cp:revision>
  <dcterms:created xsi:type="dcterms:W3CDTF">2014-03-26T01:14:09Z</dcterms:created>
  <dcterms:modified xsi:type="dcterms:W3CDTF">2014-05-29T15:45:40Z</dcterms:modified>
</cp:coreProperties>
</file>