
<file path=[Content_Types].xml><?xml version="1.0" encoding="utf-8"?>
<Types xmlns="http://schemas.openxmlformats.org/package/2006/content-types">
  <Default Extension="xml" ContentType="application/xml"/>
  <Default Extension="wmv" ContentType="video/unknown"/>
  <Default Extension="jpg" ContentType="image/jpeg"/>
  <Default Extension="jpeg" ContentType="image/jpeg"/>
  <Default Extension="mp4" ContentType="video/unknown"/>
  <Default Extension="rels" ContentType="application/vnd.openxmlformats-package.relationships+xml"/>
  <Default Extension="wdp" ContentType="image/vnd.ms-photo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6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64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67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4" r:id="rId3"/>
    <p:sldMasterId id="2147483696" r:id="rId4"/>
    <p:sldMasterId id="2147483721" r:id="rId5"/>
    <p:sldMasterId id="2147483733" r:id="rId6"/>
    <p:sldMasterId id="2147483745" r:id="rId7"/>
  </p:sldMasterIdLst>
  <p:notesMasterIdLst>
    <p:notesMasterId r:id="rId87"/>
  </p:notesMasterIdLst>
  <p:handoutMasterIdLst>
    <p:handoutMasterId r:id="rId88"/>
  </p:handoutMasterIdLst>
  <p:sldIdLst>
    <p:sldId id="256" r:id="rId8"/>
    <p:sldId id="267" r:id="rId9"/>
    <p:sldId id="268" r:id="rId10"/>
    <p:sldId id="269" r:id="rId11"/>
    <p:sldId id="270" r:id="rId12"/>
    <p:sldId id="271" r:id="rId13"/>
    <p:sldId id="479" r:id="rId14"/>
    <p:sldId id="573" r:id="rId15"/>
    <p:sldId id="582" r:id="rId16"/>
    <p:sldId id="574" r:id="rId17"/>
    <p:sldId id="272" r:id="rId18"/>
    <p:sldId id="277" r:id="rId19"/>
    <p:sldId id="278" r:id="rId20"/>
    <p:sldId id="279" r:id="rId21"/>
    <p:sldId id="280" r:id="rId22"/>
    <p:sldId id="281" r:id="rId23"/>
    <p:sldId id="282" r:id="rId24"/>
    <p:sldId id="636" r:id="rId25"/>
    <p:sldId id="471" r:id="rId26"/>
    <p:sldId id="472" r:id="rId27"/>
    <p:sldId id="575" r:id="rId28"/>
    <p:sldId id="576" r:id="rId29"/>
    <p:sldId id="637" r:id="rId30"/>
    <p:sldId id="638" r:id="rId31"/>
    <p:sldId id="274" r:id="rId32"/>
    <p:sldId id="604" r:id="rId33"/>
    <p:sldId id="563" r:id="rId34"/>
    <p:sldId id="639" r:id="rId35"/>
    <p:sldId id="617" r:id="rId36"/>
    <p:sldId id="594" r:id="rId37"/>
    <p:sldId id="455" r:id="rId38"/>
    <p:sldId id="585" r:id="rId39"/>
    <p:sldId id="539" r:id="rId40"/>
    <p:sldId id="613" r:id="rId41"/>
    <p:sldId id="540" r:id="rId42"/>
    <p:sldId id="562" r:id="rId43"/>
    <p:sldId id="609" r:id="rId44"/>
    <p:sldId id="511" r:id="rId45"/>
    <p:sldId id="512" r:id="rId46"/>
    <p:sldId id="510" r:id="rId47"/>
    <p:sldId id="590" r:id="rId48"/>
    <p:sldId id="513" r:id="rId49"/>
    <p:sldId id="542" r:id="rId50"/>
    <p:sldId id="607" r:id="rId51"/>
    <p:sldId id="610" r:id="rId52"/>
    <p:sldId id="621" r:id="rId53"/>
    <p:sldId id="622" r:id="rId54"/>
    <p:sldId id="624" r:id="rId55"/>
    <p:sldId id="625" r:id="rId56"/>
    <p:sldId id="627" r:id="rId57"/>
    <p:sldId id="626" r:id="rId58"/>
    <p:sldId id="629" r:id="rId59"/>
    <p:sldId id="628" r:id="rId60"/>
    <p:sldId id="492" r:id="rId61"/>
    <p:sldId id="493" r:id="rId62"/>
    <p:sldId id="505" r:id="rId63"/>
    <p:sldId id="615" r:id="rId64"/>
    <p:sldId id="600" r:id="rId65"/>
    <p:sldId id="598" r:id="rId66"/>
    <p:sldId id="587" r:id="rId67"/>
    <p:sldId id="519" r:id="rId68"/>
    <p:sldId id="643" r:id="rId69"/>
    <p:sldId id="642" r:id="rId70"/>
    <p:sldId id="641" r:id="rId71"/>
    <p:sldId id="640" r:id="rId72"/>
    <p:sldId id="525" r:id="rId73"/>
    <p:sldId id="523" r:id="rId74"/>
    <p:sldId id="592" r:id="rId75"/>
    <p:sldId id="528" r:id="rId76"/>
    <p:sldId id="526" r:id="rId77"/>
    <p:sldId id="561" r:id="rId78"/>
    <p:sldId id="635" r:id="rId79"/>
    <p:sldId id="616" r:id="rId80"/>
    <p:sldId id="632" r:id="rId81"/>
    <p:sldId id="633" r:id="rId82"/>
    <p:sldId id="634" r:id="rId83"/>
    <p:sldId id="645" r:id="rId84"/>
    <p:sldId id="530" r:id="rId85"/>
    <p:sldId id="580" r:id="rId86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66C7AEA-7D7B-B341-B1D9-2DF82D7F60B5}">
          <p14:sldIdLst>
            <p14:sldId id="256"/>
          </p14:sldIdLst>
        </p14:section>
        <p14:section name="Vision" id="{36D14F22-9ABB-9845-87C4-58667575D12B}">
          <p14:sldIdLst>
            <p14:sldId id="267"/>
            <p14:sldId id="268"/>
            <p14:sldId id="269"/>
            <p14:sldId id="270"/>
            <p14:sldId id="271"/>
            <p14:sldId id="479"/>
            <p14:sldId id="573"/>
            <p14:sldId id="582"/>
            <p14:sldId id="574"/>
            <p14:sldId id="272"/>
          </p14:sldIdLst>
        </p14:section>
        <p14:section name="Background" id="{8F91DAFE-1E0F-4A4C-BF27-E974237CAA19}">
          <p14:sldIdLst>
            <p14:sldId id="277"/>
            <p14:sldId id="278"/>
            <p14:sldId id="279"/>
            <p14:sldId id="280"/>
            <p14:sldId id="281"/>
            <p14:sldId id="282"/>
            <p14:sldId id="636"/>
            <p14:sldId id="471"/>
            <p14:sldId id="472"/>
            <p14:sldId id="575"/>
            <p14:sldId id="576"/>
            <p14:sldId id="637"/>
            <p14:sldId id="638"/>
            <p14:sldId id="274"/>
            <p14:sldId id="604"/>
            <p14:sldId id="563"/>
            <p14:sldId id="639"/>
            <p14:sldId id="617"/>
          </p14:sldIdLst>
        </p14:section>
        <p14:section name="Automated methods" id="{D9A8C57D-70E6-A14C-93B8-ADFDA6DECE58}">
          <p14:sldIdLst>
            <p14:sldId id="594"/>
            <p14:sldId id="455"/>
            <p14:sldId id="585"/>
            <p14:sldId id="539"/>
            <p14:sldId id="613"/>
            <p14:sldId id="540"/>
            <p14:sldId id="562"/>
            <p14:sldId id="609"/>
            <p14:sldId id="511"/>
            <p14:sldId id="512"/>
            <p14:sldId id="510"/>
            <p14:sldId id="590"/>
            <p14:sldId id="513"/>
            <p14:sldId id="542"/>
            <p14:sldId id="607"/>
            <p14:sldId id="610"/>
            <p14:sldId id="621"/>
            <p14:sldId id="622"/>
            <p14:sldId id="624"/>
            <p14:sldId id="625"/>
            <p14:sldId id="627"/>
            <p14:sldId id="626"/>
            <p14:sldId id="629"/>
            <p14:sldId id="628"/>
            <p14:sldId id="492"/>
            <p14:sldId id="493"/>
            <p14:sldId id="505"/>
            <p14:sldId id="615"/>
            <p14:sldId id="600"/>
            <p14:sldId id="598"/>
            <p14:sldId id="587"/>
            <p14:sldId id="519"/>
            <p14:sldId id="643"/>
            <p14:sldId id="642"/>
            <p14:sldId id="641"/>
            <p14:sldId id="640"/>
            <p14:sldId id="525"/>
            <p14:sldId id="523"/>
            <p14:sldId id="592"/>
            <p14:sldId id="528"/>
            <p14:sldId id="526"/>
            <p14:sldId id="561"/>
            <p14:sldId id="635"/>
            <p14:sldId id="616"/>
            <p14:sldId id="632"/>
            <p14:sldId id="633"/>
            <p14:sldId id="634"/>
            <p14:sldId id="645"/>
          </p14:sldIdLst>
        </p14:section>
        <p14:section name="Summary" id="{992D2B22-644E-814E-8CF7-6A1B7D8AA83E}">
          <p14:sldIdLst>
            <p14:sldId id="530"/>
            <p14:sldId id="58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336C"/>
    <a:srgbClr val="01CB04"/>
    <a:srgbClr val="00AE01"/>
    <a:srgbClr val="66C2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-96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70" Type="http://schemas.openxmlformats.org/officeDocument/2006/relationships/slide" Target="slides/slide63.xml"/><Relationship Id="rId71" Type="http://schemas.openxmlformats.org/officeDocument/2006/relationships/slide" Target="slides/slide64.xml"/><Relationship Id="rId72" Type="http://schemas.openxmlformats.org/officeDocument/2006/relationships/slide" Target="slides/slide65.xml"/><Relationship Id="rId73" Type="http://schemas.openxmlformats.org/officeDocument/2006/relationships/slide" Target="slides/slide66.xml"/><Relationship Id="rId74" Type="http://schemas.openxmlformats.org/officeDocument/2006/relationships/slide" Target="slides/slide67.xml"/><Relationship Id="rId75" Type="http://schemas.openxmlformats.org/officeDocument/2006/relationships/slide" Target="slides/slide68.xml"/><Relationship Id="rId76" Type="http://schemas.openxmlformats.org/officeDocument/2006/relationships/slide" Target="slides/slide69.xml"/><Relationship Id="rId77" Type="http://schemas.openxmlformats.org/officeDocument/2006/relationships/slide" Target="slides/slide70.xml"/><Relationship Id="rId78" Type="http://schemas.openxmlformats.org/officeDocument/2006/relationships/slide" Target="slides/slide71.xml"/><Relationship Id="rId79" Type="http://schemas.openxmlformats.org/officeDocument/2006/relationships/slide" Target="slides/slide72.xml"/><Relationship Id="rId90" Type="http://schemas.openxmlformats.org/officeDocument/2006/relationships/presProps" Target="presProps.xml"/><Relationship Id="rId91" Type="http://schemas.openxmlformats.org/officeDocument/2006/relationships/viewProps" Target="viewProps.xml"/><Relationship Id="rId92" Type="http://schemas.openxmlformats.org/officeDocument/2006/relationships/theme" Target="theme/theme1.xml"/><Relationship Id="rId93" Type="http://schemas.openxmlformats.org/officeDocument/2006/relationships/tableStyles" Target="tableStyles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Relationship Id="rId80" Type="http://schemas.openxmlformats.org/officeDocument/2006/relationships/slide" Target="slides/slide73.xml"/><Relationship Id="rId81" Type="http://schemas.openxmlformats.org/officeDocument/2006/relationships/slide" Target="slides/slide74.xml"/><Relationship Id="rId82" Type="http://schemas.openxmlformats.org/officeDocument/2006/relationships/slide" Target="slides/slide75.xml"/><Relationship Id="rId83" Type="http://schemas.openxmlformats.org/officeDocument/2006/relationships/slide" Target="slides/slide76.xml"/><Relationship Id="rId84" Type="http://schemas.openxmlformats.org/officeDocument/2006/relationships/slide" Target="slides/slide77.xml"/><Relationship Id="rId85" Type="http://schemas.openxmlformats.org/officeDocument/2006/relationships/slide" Target="slides/slide78.xml"/><Relationship Id="rId86" Type="http://schemas.openxmlformats.org/officeDocument/2006/relationships/slide" Target="slides/slide79.xml"/><Relationship Id="rId87" Type="http://schemas.openxmlformats.org/officeDocument/2006/relationships/notesMaster" Target="notesMasters/notesMaster1.xml"/><Relationship Id="rId88" Type="http://schemas.openxmlformats.org/officeDocument/2006/relationships/handoutMaster" Target="handoutMasters/handoutMaster1.xml"/><Relationship Id="rId89" Type="http://schemas.openxmlformats.org/officeDocument/2006/relationships/printerSettings" Target="printerSettings/printerSettings1.bin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Macintosh%20HD:Users:kotarohara:Documents:ProjectSidewalk:Presentations:2014_01_08%20-%20IBM%20Tokyo:Data:area_overlap_threshold_0_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oleObject" Target="Macintosh%20HD:Users:kotarohara:Documents:ProjectSidewalk:Presentations:2014_01_08%20-%20IBM%20Tokyo:Data:area_overlap_threshold_0_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oleObject" Target="Macintosh%20HD:Users:kotarohara:Documents:ProjectSidewalk:Presentations:2014_01_08%20-%20IBM%20Tokyo:Data:area_overlap_threshold_0_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oleObject" Target="Macintosh%20HD:Users:kotarohara:Documents:ProjectSidewalk:Presentations:2014_01_08%20-%20IBM%20Tokyo:Data:area_overlap_threshold_0_1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5.xml"/><Relationship Id="rId2" Type="http://schemas.openxmlformats.org/officeDocument/2006/relationships/oleObject" Target="Macintosh%20HD:Users:kotarohara:Documents:ProjectSidewalk:Presentations:2014_01_08%20-%20IBM%20Tokyo:Data:area_overlap_threshold_0_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790B"/>
            </a:solidFill>
            <a:effectLst/>
          </c:spPr>
          <c:invertIfNegative val="0"/>
          <c:dLbls>
            <c:txPr>
              <a:bodyPr/>
              <a:lstStyle/>
              <a:p>
                <a:pPr>
                  <a:defRPr sz="1800">
                    <a:latin typeface="Segoe Condensed"/>
                    <a:cs typeface="Segoe Condensed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area_overlap_threshold_0_1.csv!$F$1:$G$1</c:f>
              <c:strCache>
                <c:ptCount val="2"/>
                <c:pt idx="0">
                  <c:v>Precision</c:v>
                </c:pt>
                <c:pt idx="1">
                  <c:v>Recall</c:v>
                </c:pt>
              </c:strCache>
            </c:strRef>
          </c:cat>
          <c:val>
            <c:numRef>
              <c:f>area_overlap_threshold_0_1.csv!$F$2:$G$2</c:f>
              <c:numCache>
                <c:formatCode>0.0%</c:formatCode>
                <c:ptCount val="2"/>
                <c:pt idx="0">
                  <c:v>0.227106227106227</c:v>
                </c:pt>
                <c:pt idx="1">
                  <c:v>0.579439252336448</c:v>
                </c:pt>
              </c:numCache>
            </c:numRef>
          </c:val>
        </c:ser>
        <c:ser>
          <c:idx val="1"/>
          <c:order val="1"/>
          <c:spPr>
            <a:solidFill>
              <a:srgbClr val="E82E63"/>
            </a:solidFill>
            <a:effectLst/>
          </c:spPr>
          <c:invertIfNegative val="0"/>
          <c:dLbls>
            <c:txPr>
              <a:bodyPr/>
              <a:lstStyle/>
              <a:p>
                <a:pPr>
                  <a:defRPr sz="1800">
                    <a:latin typeface="Segoe Condensed"/>
                    <a:cs typeface="Segoe Condensed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area_overlap_threshold_0_1.csv!$F$1:$G$1</c:f>
              <c:strCache>
                <c:ptCount val="2"/>
                <c:pt idx="0">
                  <c:v>Precision</c:v>
                </c:pt>
                <c:pt idx="1">
                  <c:v>Recall</c:v>
                </c:pt>
              </c:strCache>
            </c:strRef>
          </c:cat>
          <c:val>
            <c:numRef>
              <c:f>area_overlap_threshold_0_1.csv!$F$37:$G$37</c:f>
              <c:numCache>
                <c:formatCode>0.0%</c:formatCode>
                <c:ptCount val="2"/>
                <c:pt idx="0">
                  <c:v>0.903508771929824</c:v>
                </c:pt>
                <c:pt idx="1">
                  <c:v>0.512437810945273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10"/>
        <c:axId val="-2039676248"/>
        <c:axId val="-2039673192"/>
      </c:barChart>
      <c:catAx>
        <c:axId val="-20396762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400">
                <a:latin typeface="Segoe Condensed"/>
                <a:cs typeface="Segoe Condensed"/>
              </a:defRPr>
            </a:pPr>
            <a:endParaRPr lang="en-US"/>
          </a:p>
        </c:txPr>
        <c:crossAx val="-2039673192"/>
        <c:crosses val="autoZero"/>
        <c:auto val="1"/>
        <c:lblAlgn val="ctr"/>
        <c:lblOffset val="100"/>
        <c:noMultiLvlLbl val="0"/>
      </c:catAx>
      <c:valAx>
        <c:axId val="-2039673192"/>
        <c:scaling>
          <c:orientation val="minMax"/>
        </c:scaling>
        <c:delete val="0"/>
        <c:axPos val="l"/>
        <c:majorGridlines>
          <c:spPr>
            <a:ln w="6350">
              <a:solidFill>
                <a:schemeClr val="bg1">
                  <a:lumMod val="9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2000">
                <a:latin typeface="Segoe Condensed"/>
                <a:cs typeface="Segoe Condensed"/>
              </a:defRPr>
            </a:pPr>
            <a:endParaRPr lang="en-US"/>
          </a:p>
        </c:txPr>
        <c:crossAx val="-2039676248"/>
        <c:crosses val="autoZero"/>
        <c:crossBetween val="between"/>
        <c:majorUnit val="0.2"/>
        <c:minorUnit val="0.04"/>
      </c:valAx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790B"/>
            </a:solidFill>
            <a:effectLst/>
          </c:spPr>
          <c:invertIfNegative val="0"/>
          <c:dLbls>
            <c:txPr>
              <a:bodyPr/>
              <a:lstStyle/>
              <a:p>
                <a:pPr>
                  <a:defRPr sz="1800">
                    <a:latin typeface="Segoe Condensed"/>
                    <a:cs typeface="Segoe Condensed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area_overlap_threshold_0_1.csv!$F$1:$G$1</c:f>
              <c:strCache>
                <c:ptCount val="2"/>
                <c:pt idx="0">
                  <c:v>Precision</c:v>
                </c:pt>
                <c:pt idx="1">
                  <c:v>Recall</c:v>
                </c:pt>
              </c:strCache>
            </c:strRef>
          </c:cat>
          <c:val>
            <c:numRef>
              <c:f>area_overlap_threshold_0_1.csv!$F$2:$G$2</c:f>
              <c:numCache>
                <c:formatCode>0.0%</c:formatCode>
                <c:ptCount val="2"/>
                <c:pt idx="0">
                  <c:v>0.227106227106227</c:v>
                </c:pt>
                <c:pt idx="1">
                  <c:v>0.579439252336448</c:v>
                </c:pt>
              </c:numCache>
            </c:numRef>
          </c:val>
        </c:ser>
        <c:ser>
          <c:idx val="1"/>
          <c:order val="1"/>
          <c:spPr>
            <a:solidFill>
              <a:srgbClr val="E82E63"/>
            </a:solidFill>
            <a:effectLst/>
          </c:spPr>
          <c:invertIfNegative val="0"/>
          <c:dLbls>
            <c:txPr>
              <a:bodyPr/>
              <a:lstStyle/>
              <a:p>
                <a:pPr>
                  <a:defRPr sz="1800">
                    <a:latin typeface="Segoe Condensed"/>
                    <a:cs typeface="Segoe Condensed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area_overlap_threshold_0_1.csv!$F$1:$G$1</c:f>
              <c:strCache>
                <c:ptCount val="2"/>
                <c:pt idx="0">
                  <c:v>Precision</c:v>
                </c:pt>
                <c:pt idx="1">
                  <c:v>Recall</c:v>
                </c:pt>
              </c:strCache>
            </c:strRef>
          </c:cat>
          <c:val>
            <c:numRef>
              <c:f>area_overlap_threshold_0_1.csv!$F$37:$G$37</c:f>
              <c:numCache>
                <c:formatCode>0.0%</c:formatCode>
                <c:ptCount val="2"/>
                <c:pt idx="0">
                  <c:v>0.903508771929824</c:v>
                </c:pt>
                <c:pt idx="1">
                  <c:v>0.512437810945273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10"/>
        <c:axId val="-2110023656"/>
        <c:axId val="-2110083720"/>
      </c:barChart>
      <c:catAx>
        <c:axId val="-21100236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400">
                <a:latin typeface="Segoe Condensed"/>
                <a:cs typeface="Segoe Condensed"/>
              </a:defRPr>
            </a:pPr>
            <a:endParaRPr lang="en-US"/>
          </a:p>
        </c:txPr>
        <c:crossAx val="-2110083720"/>
        <c:crosses val="autoZero"/>
        <c:auto val="1"/>
        <c:lblAlgn val="ctr"/>
        <c:lblOffset val="100"/>
        <c:noMultiLvlLbl val="0"/>
      </c:catAx>
      <c:valAx>
        <c:axId val="-2110083720"/>
        <c:scaling>
          <c:orientation val="minMax"/>
        </c:scaling>
        <c:delete val="0"/>
        <c:axPos val="l"/>
        <c:majorGridlines>
          <c:spPr>
            <a:ln w="6350">
              <a:solidFill>
                <a:schemeClr val="bg1">
                  <a:lumMod val="9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2000">
                <a:latin typeface="Segoe Condensed"/>
                <a:cs typeface="Segoe Condensed"/>
              </a:defRPr>
            </a:pPr>
            <a:endParaRPr lang="en-US"/>
          </a:p>
        </c:txPr>
        <c:crossAx val="-2110023656"/>
        <c:crosses val="autoZero"/>
        <c:crossBetween val="between"/>
        <c:majorUnit val="0.2"/>
        <c:minorUnit val="0.04"/>
      </c:valAx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790B"/>
            </a:solidFill>
            <a:effectLst/>
          </c:spPr>
          <c:invertIfNegative val="0"/>
          <c:dLbls>
            <c:txPr>
              <a:bodyPr/>
              <a:lstStyle/>
              <a:p>
                <a:pPr>
                  <a:defRPr sz="1800">
                    <a:latin typeface="Segoe Condensed"/>
                    <a:cs typeface="Segoe Condensed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area_overlap_threshold_0_1.csv!$F$1:$G$1</c:f>
              <c:strCache>
                <c:ptCount val="2"/>
                <c:pt idx="0">
                  <c:v>Precision</c:v>
                </c:pt>
                <c:pt idx="1">
                  <c:v>Recall</c:v>
                </c:pt>
              </c:strCache>
            </c:strRef>
          </c:cat>
          <c:val>
            <c:numRef>
              <c:f>area_overlap_threshold_0_1.csv!$F$2:$G$2</c:f>
              <c:numCache>
                <c:formatCode>0.0%</c:formatCode>
                <c:ptCount val="2"/>
                <c:pt idx="0">
                  <c:v>0.227106227106227</c:v>
                </c:pt>
                <c:pt idx="1">
                  <c:v>0.579439252336448</c:v>
                </c:pt>
              </c:numCache>
            </c:numRef>
          </c:val>
        </c:ser>
        <c:ser>
          <c:idx val="1"/>
          <c:order val="1"/>
          <c:spPr>
            <a:solidFill>
              <a:srgbClr val="E82E63"/>
            </a:solidFill>
            <a:effectLst/>
          </c:spPr>
          <c:invertIfNegative val="0"/>
          <c:dLbls>
            <c:txPr>
              <a:bodyPr/>
              <a:lstStyle/>
              <a:p>
                <a:pPr>
                  <a:defRPr sz="1800">
                    <a:latin typeface="Segoe Condensed"/>
                    <a:cs typeface="Segoe Condensed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area_overlap_threshold_0_1.csv!$F$1:$G$1</c:f>
              <c:strCache>
                <c:ptCount val="2"/>
                <c:pt idx="0">
                  <c:v>Precision</c:v>
                </c:pt>
                <c:pt idx="1">
                  <c:v>Recall</c:v>
                </c:pt>
              </c:strCache>
            </c:strRef>
          </c:cat>
          <c:val>
            <c:numRef>
              <c:f>area_overlap_threshold_0_1.csv!$F$37:$G$37</c:f>
              <c:numCache>
                <c:formatCode>0.0%</c:formatCode>
                <c:ptCount val="2"/>
                <c:pt idx="0">
                  <c:v>0.903508771929824</c:v>
                </c:pt>
                <c:pt idx="1">
                  <c:v>0.512437810945273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10"/>
        <c:axId val="-2042415896"/>
        <c:axId val="2127089720"/>
      </c:barChart>
      <c:catAx>
        <c:axId val="-20424158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400">
                <a:latin typeface="Segoe Condensed"/>
                <a:cs typeface="Segoe Condensed"/>
              </a:defRPr>
            </a:pPr>
            <a:endParaRPr lang="en-US"/>
          </a:p>
        </c:txPr>
        <c:crossAx val="2127089720"/>
        <c:crosses val="autoZero"/>
        <c:auto val="1"/>
        <c:lblAlgn val="ctr"/>
        <c:lblOffset val="100"/>
        <c:noMultiLvlLbl val="0"/>
      </c:catAx>
      <c:valAx>
        <c:axId val="2127089720"/>
        <c:scaling>
          <c:orientation val="minMax"/>
        </c:scaling>
        <c:delete val="0"/>
        <c:axPos val="l"/>
        <c:majorGridlines>
          <c:spPr>
            <a:ln w="6350">
              <a:solidFill>
                <a:schemeClr val="bg1">
                  <a:lumMod val="9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2000">
                <a:latin typeface="Segoe Condensed"/>
                <a:cs typeface="Segoe Condensed"/>
              </a:defRPr>
            </a:pPr>
            <a:endParaRPr lang="en-US"/>
          </a:p>
        </c:txPr>
        <c:crossAx val="-2042415896"/>
        <c:crosses val="autoZero"/>
        <c:crossBetween val="between"/>
        <c:majorUnit val="0.2"/>
        <c:minorUnit val="0.04"/>
      </c:valAx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790B"/>
            </a:solidFill>
            <a:effectLst/>
          </c:spPr>
          <c:invertIfNegative val="0"/>
          <c:dLbls>
            <c:txPr>
              <a:bodyPr/>
              <a:lstStyle/>
              <a:p>
                <a:pPr>
                  <a:defRPr sz="1800">
                    <a:latin typeface="Segoe Condensed"/>
                    <a:cs typeface="Segoe Condensed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area_overlap_threshold_0_1.csv!$F$1:$G$1</c:f>
              <c:strCache>
                <c:ptCount val="2"/>
                <c:pt idx="0">
                  <c:v>Precision</c:v>
                </c:pt>
                <c:pt idx="1">
                  <c:v>Recall</c:v>
                </c:pt>
              </c:strCache>
            </c:strRef>
          </c:cat>
          <c:val>
            <c:numRef>
              <c:f>area_overlap_threshold_0_1.csv!$F$2:$G$2</c:f>
              <c:numCache>
                <c:formatCode>0.0%</c:formatCode>
                <c:ptCount val="2"/>
                <c:pt idx="0">
                  <c:v>0.227106227106227</c:v>
                </c:pt>
                <c:pt idx="1">
                  <c:v>0.579439252336448</c:v>
                </c:pt>
              </c:numCache>
            </c:numRef>
          </c:val>
        </c:ser>
        <c:ser>
          <c:idx val="1"/>
          <c:order val="1"/>
          <c:spPr>
            <a:solidFill>
              <a:srgbClr val="E82E63"/>
            </a:solidFill>
            <a:effectLst/>
          </c:spPr>
          <c:invertIfNegative val="0"/>
          <c:dLbls>
            <c:txPr>
              <a:bodyPr/>
              <a:lstStyle/>
              <a:p>
                <a:pPr>
                  <a:defRPr sz="1800">
                    <a:latin typeface="Segoe Condensed"/>
                    <a:cs typeface="Segoe Condensed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area_overlap_threshold_0_1.csv!$F$1:$G$1</c:f>
              <c:strCache>
                <c:ptCount val="2"/>
                <c:pt idx="0">
                  <c:v>Precision</c:v>
                </c:pt>
                <c:pt idx="1">
                  <c:v>Recall</c:v>
                </c:pt>
              </c:strCache>
            </c:strRef>
          </c:cat>
          <c:val>
            <c:numRef>
              <c:f>area_overlap_threshold_0_1.csv!$F$37:$G$37</c:f>
              <c:numCache>
                <c:formatCode>0.0%</c:formatCode>
                <c:ptCount val="2"/>
                <c:pt idx="0">
                  <c:v>0.903508771929824</c:v>
                </c:pt>
                <c:pt idx="1">
                  <c:v>0.512437810945273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10"/>
        <c:axId val="-2110382600"/>
        <c:axId val="-2041809528"/>
      </c:barChart>
      <c:catAx>
        <c:axId val="-21103826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400">
                <a:latin typeface="Segoe Condensed"/>
                <a:cs typeface="Segoe Condensed"/>
              </a:defRPr>
            </a:pPr>
            <a:endParaRPr lang="en-US"/>
          </a:p>
        </c:txPr>
        <c:crossAx val="-2041809528"/>
        <c:crosses val="autoZero"/>
        <c:auto val="1"/>
        <c:lblAlgn val="ctr"/>
        <c:lblOffset val="100"/>
        <c:noMultiLvlLbl val="0"/>
      </c:catAx>
      <c:valAx>
        <c:axId val="-2041809528"/>
        <c:scaling>
          <c:orientation val="minMax"/>
        </c:scaling>
        <c:delete val="0"/>
        <c:axPos val="l"/>
        <c:majorGridlines>
          <c:spPr>
            <a:ln w="6350">
              <a:solidFill>
                <a:schemeClr val="bg1">
                  <a:lumMod val="9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2000">
                <a:latin typeface="Segoe Condensed"/>
                <a:cs typeface="Segoe Condensed"/>
              </a:defRPr>
            </a:pPr>
            <a:endParaRPr lang="en-US"/>
          </a:p>
        </c:txPr>
        <c:crossAx val="-2110382600"/>
        <c:crosses val="autoZero"/>
        <c:crossBetween val="between"/>
        <c:majorUnit val="0.2"/>
        <c:minorUnit val="0.04"/>
      </c:valAx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790B"/>
            </a:solidFill>
            <a:effectLst/>
          </c:spPr>
          <c:invertIfNegative val="0"/>
          <c:dLbls>
            <c:txPr>
              <a:bodyPr/>
              <a:lstStyle/>
              <a:p>
                <a:pPr>
                  <a:defRPr sz="1800">
                    <a:latin typeface="Segoe Condensed"/>
                    <a:cs typeface="Segoe Condensed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area_overlap_threshold_0_1.csv!$F$1:$G$1</c:f>
              <c:strCache>
                <c:ptCount val="2"/>
                <c:pt idx="0">
                  <c:v>Precision</c:v>
                </c:pt>
                <c:pt idx="1">
                  <c:v>Recall</c:v>
                </c:pt>
              </c:strCache>
            </c:strRef>
          </c:cat>
          <c:val>
            <c:numRef>
              <c:f>area_overlap_threshold_0_1.csv!$F$2:$G$2</c:f>
              <c:numCache>
                <c:formatCode>0.0%</c:formatCode>
                <c:ptCount val="2"/>
                <c:pt idx="0">
                  <c:v>0.227106227106227</c:v>
                </c:pt>
                <c:pt idx="1">
                  <c:v>0.579439252336448</c:v>
                </c:pt>
              </c:numCache>
            </c:numRef>
          </c:val>
        </c:ser>
        <c:ser>
          <c:idx val="1"/>
          <c:order val="1"/>
          <c:spPr>
            <a:solidFill>
              <a:srgbClr val="E82E63"/>
            </a:solidFill>
            <a:effectLst/>
          </c:spPr>
          <c:invertIfNegative val="0"/>
          <c:dLbls>
            <c:txPr>
              <a:bodyPr/>
              <a:lstStyle/>
              <a:p>
                <a:pPr>
                  <a:defRPr sz="1800">
                    <a:latin typeface="Segoe Condensed"/>
                    <a:cs typeface="Segoe Condensed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area_overlap_threshold_0_1.csv!$F$1:$G$1</c:f>
              <c:strCache>
                <c:ptCount val="2"/>
                <c:pt idx="0">
                  <c:v>Precision</c:v>
                </c:pt>
                <c:pt idx="1">
                  <c:v>Recall</c:v>
                </c:pt>
              </c:strCache>
            </c:strRef>
          </c:cat>
          <c:val>
            <c:numRef>
              <c:f>area_overlap_threshold_0_1.csv!$F$37:$G$37</c:f>
              <c:numCache>
                <c:formatCode>0.0%</c:formatCode>
                <c:ptCount val="2"/>
                <c:pt idx="0">
                  <c:v>0.903508771929824</c:v>
                </c:pt>
                <c:pt idx="1">
                  <c:v>0.512437810945273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10"/>
        <c:axId val="-2140541208"/>
        <c:axId val="-2140944872"/>
      </c:barChart>
      <c:catAx>
        <c:axId val="-21405412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400">
                <a:latin typeface="Segoe Condensed"/>
                <a:cs typeface="Segoe Condensed"/>
              </a:defRPr>
            </a:pPr>
            <a:endParaRPr lang="en-US"/>
          </a:p>
        </c:txPr>
        <c:crossAx val="-2140944872"/>
        <c:crosses val="autoZero"/>
        <c:auto val="1"/>
        <c:lblAlgn val="ctr"/>
        <c:lblOffset val="100"/>
        <c:noMultiLvlLbl val="0"/>
      </c:catAx>
      <c:valAx>
        <c:axId val="-2140944872"/>
        <c:scaling>
          <c:orientation val="minMax"/>
        </c:scaling>
        <c:delete val="0"/>
        <c:axPos val="l"/>
        <c:majorGridlines>
          <c:spPr>
            <a:ln w="6350">
              <a:solidFill>
                <a:schemeClr val="bg1">
                  <a:lumMod val="9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2000">
                <a:latin typeface="Segoe Condensed"/>
                <a:cs typeface="Segoe Condensed"/>
              </a:defRPr>
            </a:pPr>
            <a:endParaRPr lang="en-US"/>
          </a:p>
        </c:txPr>
        <c:crossAx val="-2140541208"/>
        <c:crosses val="autoZero"/>
        <c:crossBetween val="between"/>
        <c:majorUnit val="0.2"/>
        <c:minorUnit val="0.04"/>
      </c:valAx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6C9414-BC51-9847-A820-892565995FD5}" type="datetimeFigureOut">
              <a:rPr lang="en-US" smtClean="0"/>
              <a:t>5/29/14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084815-BEF4-BB44-AE60-4DE2310BE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9822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58B458-26D1-2B44-AEB0-05B51D15D036}" type="datetimeFigureOut">
              <a:rPr lang="en-US" smtClean="0"/>
              <a:t>5/29/14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94214-BF7B-7B41-9808-B0955D690B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518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6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6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6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6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6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6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6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6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6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7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7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0176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But this talk is going to be about </a:t>
            </a:r>
            <a:r>
              <a:rPr lang="en-US" baseline="0" dirty="0" err="1" smtClean="0"/>
              <a:t>crowdsourced</a:t>
            </a:r>
            <a:r>
              <a:rPr lang="en-US" baseline="0" dirty="0" smtClean="0"/>
              <a:t> virtual auditing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02CF0A-3689-D84F-AD99-55311990056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1553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More specifically, we will look</a:t>
            </a:r>
            <a:r>
              <a:rPr lang="en-US" baseline="0" dirty="0" smtClean="0"/>
              <a:t> into a question “</a:t>
            </a:r>
            <a:r>
              <a:rPr lang="en-US" dirty="0" smtClean="0"/>
              <a:t>can crowd workers</a:t>
            </a:r>
            <a:r>
              <a:rPr lang="en-US" baseline="0" dirty="0" smtClean="0"/>
              <a:t> and computers work together to efficiently</a:t>
            </a:r>
            <a:r>
              <a:rPr lang="en-US" dirty="0" smtClean="0"/>
              <a:t> find </a:t>
            </a:r>
            <a:r>
              <a:rPr lang="en-US" baseline="0" dirty="0" smtClean="0"/>
              <a:t>sidewalk accessibility data?”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837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Let’s talk about background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8458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8458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Traditionally,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street physical street audits are conducted by governments or community organizations. In some cases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this also include sidewalk walkability assessment. Although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data collected are high quality and can be treated as golden standard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these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methods that require auditors to be on site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 often time-consuming and expensive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458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 mitigate this drawback,</a:t>
            </a:r>
            <a:r>
              <a:rPr lang="en-US" baseline="0" dirty="0" smtClean="0"/>
              <a:t> researchers employed techniques such as </a:t>
            </a:r>
            <a:r>
              <a:rPr lang="en-US" dirty="0" smtClean="0"/>
              <a:t>use of omnidirectional</a:t>
            </a:r>
            <a:r>
              <a:rPr lang="en-US" baseline="0" dirty="0" smtClean="0"/>
              <a:t> streetscape imagery like Google Street View to assess the city environment.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5563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They reported high agreement between the Street View virtual audit data and the physical audit data.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9254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The key point for us is that they’ve found a high-level of concordance between physical audits and street-view based audits. This is important for us because Street View images can sometimes be old.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3090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Others explored the use of mobile crowdsourcing such as </a:t>
            </a:r>
            <a:r>
              <a:rPr lang="en-US" baseline="0" dirty="0" err="1" smtClean="0"/>
              <a:t>SeeClickFix.com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01385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Or NYC</a:t>
            </a:r>
            <a:r>
              <a:rPr lang="en-US" baseline="0" dirty="0" smtClean="0"/>
              <a:t> 311 that allows citizens to report neighborhood sidewalk accessibility issues.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7684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 want to start with a story…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810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Or NYC</a:t>
            </a:r>
            <a:r>
              <a:rPr lang="en-US" baseline="0" dirty="0" smtClean="0"/>
              <a:t> 311 allows citizens to report neighborhood sidewalk accessibility issues.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20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76847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53673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Amazon Mechanical Turk is an online labor market where you can hire workers to complete small tasks.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53673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example, if you are a worker, you can go to Amazon’s website to browse through available tasks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4831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Choose one of the</a:t>
            </a:r>
            <a:r>
              <a:rPr lang="en-US" baseline="0" dirty="0" smtClean="0"/>
              <a:t> tasks. For example, this task is about finding the company name from an email domain. You can get 2 cents for completing a task through this web interface.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7255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In our previous work, we investigated the feasibility of collecting accessibility information from Street View using crowdsourcing. We developed this labeling interface. Here, you can see a static Street View image on the left. If you find a sidewalk accessibility problem, you can label it by drawing an outline, categorize it, then report its severity. Here, 1 indicates passable and 5 indicates not passable for wheelchair users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5187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also built a validation</a:t>
            </a:r>
            <a:r>
              <a:rPr lang="en-US" baseline="0" dirty="0" smtClean="0"/>
              <a:t> interface where you can see a static Street View image along with a label provided by other people. Here, you can agree with a label or disagree with it to filter it out.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6505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Overall, we found that we can collect data with accuracy close</a:t>
            </a:r>
            <a:r>
              <a:rPr lang="en-US" baseline="0" dirty="0" smtClean="0"/>
              <a:t> to 90% with verification.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1443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Overall, we found that we can collect data with accuracy close</a:t>
            </a:r>
            <a:r>
              <a:rPr lang="en-US" baseline="0" dirty="0" smtClean="0"/>
              <a:t> to 90% </a:t>
            </a:r>
            <a:r>
              <a:rPr lang="en-US" baseline="0" smtClean="0"/>
              <a:t>with verification.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1443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But</a:t>
            </a:r>
            <a:r>
              <a:rPr lang="en-US" baseline="0" dirty="0" smtClean="0"/>
              <a:t> it is still labor intensive.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144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Imagine</a:t>
            </a:r>
            <a:r>
              <a:rPr lang="en-US" baseline="0" dirty="0" smtClean="0"/>
              <a:t> that you and a friend are on a walk. You’re both somewhat unfamiliar with the area. Suddenly, in the middle of the sidewalk, you encounter a fire hydrant</a:t>
            </a:r>
          </a:p>
          <a:p>
            <a:endParaRPr lang="en-US" baseline="0" dirty="0" smtClean="0"/>
          </a:p>
          <a:p>
            <a:r>
              <a:rPr lang="en-US" baseline="0" dirty="0" smtClean="0"/>
              <a:t>-</a:t>
            </a:r>
            <a:r>
              <a:rPr lang="en-US" baseline="0" dirty="0" smtClean="0"/>
              <a:t>- Image Reference</a:t>
            </a:r>
          </a:p>
          <a:p>
            <a:r>
              <a:rPr lang="en-US" baseline="0" dirty="0" smtClean="0"/>
              <a:t>http://</a:t>
            </a:r>
            <a:r>
              <a:rPr lang="en-US" baseline="0" dirty="0" err="1" smtClean="0"/>
              <a:t>www.iconsdb.com</a:t>
            </a:r>
            <a:r>
              <a:rPr lang="en-US" baseline="0" dirty="0" smtClean="0"/>
              <a:t>/black-icons/fire-hydrant-</a:t>
            </a:r>
            <a:r>
              <a:rPr lang="en-US" baseline="0" dirty="0" err="1" smtClean="0"/>
              <a:t>icon.html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1513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baseline="0" dirty="0" smtClean="0"/>
              <a:t>The question then is can we make it even more efficient?</a:t>
            </a:r>
          </a:p>
          <a:p>
            <a:pPr marL="0" indent="0">
              <a:buFontTx/>
              <a:buNone/>
            </a:pPr>
            <a:endParaRPr lang="en-US" baseline="0" dirty="0" smtClean="0"/>
          </a:p>
          <a:p>
            <a:pPr marL="0" indent="0">
              <a:buFontTx/>
              <a:buNone/>
            </a:pPr>
            <a:r>
              <a:rPr lang="en-US" baseline="0" dirty="0" smtClean="0"/>
              <a:t>-- Image</a:t>
            </a:r>
          </a:p>
          <a:p>
            <a:pPr marL="0" indent="0">
              <a:buFontTx/>
              <a:buNone/>
            </a:pPr>
            <a:r>
              <a:rPr lang="en-US" baseline="0" dirty="0" smtClean="0"/>
              <a:t>Efficiency</a:t>
            </a:r>
          </a:p>
          <a:p>
            <a:pPr marL="0" indent="0">
              <a:buFontTx/>
              <a:buNone/>
            </a:pPr>
            <a:r>
              <a:rPr lang="en-US" baseline="0" dirty="0" smtClean="0"/>
              <a:t>http://</a:t>
            </a:r>
            <a:r>
              <a:rPr lang="en-US" baseline="0" dirty="0" err="1" smtClean="0"/>
              <a:t>www.greenbookblog.org</a:t>
            </a:r>
            <a:r>
              <a:rPr lang="en-US" baseline="0" dirty="0" smtClean="0"/>
              <a:t>/</a:t>
            </a:r>
            <a:r>
              <a:rPr lang="en-US" baseline="0" dirty="0" err="1" smtClean="0"/>
              <a:t>wp</a:t>
            </a:r>
            <a:r>
              <a:rPr lang="en-US" baseline="0" dirty="0" smtClean="0"/>
              <a:t>-content/uploads/2014/05/light-</a:t>
            </a:r>
            <a:r>
              <a:rPr lang="en-US" baseline="0" dirty="0" err="1" smtClean="0"/>
              <a:t>bulbs.jpg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6959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There are different ways to pursue for the scalability. For example, triaging scenes that need to be inspected, helping to smartly allocate workers, inviting volunteer workers.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1563C4-B7AD-754B-8516-962414F89EB9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53642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</a:t>
            </a:r>
            <a:r>
              <a:rPr lang="en-US" baseline="0" dirty="0" smtClean="0"/>
              <a:t> will talk about our work on combining computer vision with human verification to detect sidewalk accessibility attributes.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1563C4-B7AD-754B-8516-962414F89EB9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53642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 our previous work, we found that labeling tasks were more time consuming than verification tasks.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7B805-2238-4470-8F35-BBE11E73FAE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8084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</a:t>
            </a:r>
            <a:r>
              <a:rPr lang="en-US" baseline="0" dirty="0" smtClean="0"/>
              <a:t> </a:t>
            </a:r>
            <a:r>
              <a:rPr lang="en-US" dirty="0" smtClean="0"/>
              <a:t>here, crowd workers simply verify results from an automatic curb ramp detection.</a:t>
            </a:r>
            <a:r>
              <a:rPr lang="en-US" baseline="0" dirty="0" smtClean="0"/>
              <a:t> W</a:t>
            </a:r>
            <a:r>
              <a:rPr lang="en-US" dirty="0" smtClean="0"/>
              <a:t>e</a:t>
            </a:r>
            <a:r>
              <a:rPr lang="en-US" baseline="0" dirty="0" smtClean="0"/>
              <a:t> specifically focus on finding c</a:t>
            </a:r>
            <a:r>
              <a:rPr lang="en-US" dirty="0" smtClean="0"/>
              <a:t>urb ramps both because of their visual salience and their significance to accessibility.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7B805-2238-4470-8F35-BBE11E73FAE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80842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</a:t>
            </a:r>
            <a:r>
              <a:rPr lang="en-US" baseline="0" dirty="0" smtClean="0"/>
              <a:t>created this interface where you can see a green box which represents an detected curb ramp. You can hide the box to see what’s underneath, and if it is on a curb ramp, you agree with the label. On the other hand, if the box is not on the curb ramp, you should disagree with the label to reject 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7B805-2238-4470-8F35-BBE11E73FAE9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80842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are two parts to this work. Developing a curb ramp detector and asking humans to verify. To develop a curb ramp detector, we manually collected example images. HOG</a:t>
            </a:r>
            <a:r>
              <a:rPr lang="en-US" baseline="0" dirty="0" smtClean="0"/>
              <a:t> features were extracted from the examples, and fed into a linear SVM training algorithm. Using the trained classifier, we built a sliding window detector.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18110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 develop a curb ramp detector, we manually collected example images. HOG</a:t>
            </a:r>
            <a:r>
              <a:rPr lang="en-US" baseline="0" dirty="0" smtClean="0"/>
              <a:t> features were extracted from the examples, and fed into a linear SVM training algorithm. Using the trained classifier, we built a sliding window detector.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18110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You </a:t>
            </a:r>
            <a:r>
              <a:rPr lang="en-US" baseline="0" dirty="0" smtClean="0"/>
              <a:t>can see curb ramps in Street View images.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10932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Three</a:t>
            </a:r>
            <a:r>
              <a:rPr lang="en-US" baseline="0" dirty="0" smtClean="0"/>
              <a:t> researchers manually labeled these curb ramps using a custom web interface.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685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 this case, you manage to go around because there is a driveway, but you are temporarily forced onto the street which is dangerous.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31422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68559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For </a:t>
            </a:r>
            <a:r>
              <a:rPr lang="en-US" dirty="0" smtClean="0"/>
              <a:t>instance, </a:t>
            </a:r>
            <a:r>
              <a:rPr lang="en-US" dirty="0" smtClean="0"/>
              <a:t>from this Street View</a:t>
            </a:r>
            <a:r>
              <a:rPr lang="en-US" baseline="0" dirty="0" smtClean="0"/>
              <a:t> image, </a:t>
            </a:r>
            <a:r>
              <a:rPr lang="en-US" dirty="0" smtClean="0"/>
              <a:t>we cropped two positive curb ramp examples, and negative examples,</a:t>
            </a:r>
            <a:r>
              <a:rPr lang="en-US" baseline="0" dirty="0" smtClean="0"/>
              <a:t> things that are not curb ramps.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BACBB-FAFF-CF47-840F-539283B0273A}" type="slidenum">
              <a:rPr lang="en-US">
                <a:solidFill>
                  <a:prstClr val="black"/>
                </a:solidFill>
                <a:latin typeface="Calibri"/>
              </a:rPr>
              <a:pPr/>
              <a:t>42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674619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BACBB-FAFF-CF47-840F-539283B0273A}" type="slidenum">
              <a:rPr lang="en-US">
                <a:solidFill>
                  <a:prstClr val="black"/>
                </a:solidFill>
                <a:latin typeface="Calibri"/>
              </a:rPr>
              <a:pPr/>
              <a:t>43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674619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dirty="0" smtClean="0"/>
              <a:t>By itself,</a:t>
            </a:r>
            <a:r>
              <a:rPr lang="en-US" baseline="0" dirty="0" smtClean="0"/>
              <a:t> each of the cropped patches is just a set of RGB values. </a:t>
            </a:r>
            <a:r>
              <a:rPr lang="en-US" dirty="0" smtClean="0"/>
              <a:t>We converted the</a:t>
            </a:r>
            <a:r>
              <a:rPr lang="en-US" baseline="0" dirty="0" smtClean="0"/>
              <a:t> examples into HOG feature vectors.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BACBB-FAFF-CF47-840F-539283B0273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4619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dirty="0" smtClean="0"/>
              <a:t>We converted the</a:t>
            </a:r>
            <a:r>
              <a:rPr lang="en-US" baseline="0" dirty="0" smtClean="0"/>
              <a:t> examples into HOG feature vectors.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BACBB-FAFF-CF47-840F-539283B0273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4619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Now</a:t>
            </a:r>
            <a:r>
              <a:rPr lang="en-US" baseline="0" dirty="0" smtClean="0"/>
              <a:t> for this curb ramp example, we have a HOG feature vector, which looks like this. But this looks like an array of numbers for computers.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3937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Using these</a:t>
            </a:r>
            <a:r>
              <a:rPr lang="en-US" baseline="0" dirty="0" smtClean="0"/>
              <a:t> numbers, we can literally plot this example onto some high-dimensional space. Note, I’m only showing two dimensional representation of the space because I cannot draw N-dimensional space on a 2-d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3937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3937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Similarly, we plot</a:t>
            </a:r>
            <a:r>
              <a:rPr lang="en-US" baseline="0" dirty="0" smtClean="0"/>
              <a:t> this negative example on the same space.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3937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do the same thing for all the examples we have. We then draw this white line that best separates green and red points.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39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Now, you get to the end of the block and discover that there is no curb cut. You are forced to turn around and find another way. </a:t>
            </a:r>
            <a:r>
              <a:rPr lang="en-US" dirty="0" smtClean="0"/>
              <a:t>The problem is not only the sidewalks remain inaccessible,</a:t>
            </a:r>
            <a:r>
              <a:rPr lang="en-US" baseline="0" dirty="0" smtClean="0"/>
              <a:t> but</a:t>
            </a:r>
            <a:r>
              <a:rPr lang="en-US" dirty="0" smtClean="0"/>
              <a:t> there are currently few mechanisms to find out about the accessibility of a route in</a:t>
            </a:r>
            <a:r>
              <a:rPr lang="en-US" baseline="0" dirty="0" smtClean="0"/>
              <a:t> advance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15137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</a:t>
            </a:r>
            <a:r>
              <a:rPr lang="en-US" baseline="0" dirty="0" smtClean="0"/>
              <a:t> our linear SVM classifier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3937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Given</a:t>
            </a:r>
            <a:r>
              <a:rPr lang="en-US" baseline="0" dirty="0" smtClean="0"/>
              <a:t> the classifier, we can plot this image, which a computer don’t know if it is a curb ramp or not, onto the same space.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3937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we classifier it as a curb ramp if it falls on this green area.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3937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Using the trained classifier, we implemented a multi- scale sliding window curb ramp detector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18110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sliding window detector looks at one part of an image,</a:t>
            </a:r>
            <a:r>
              <a:rPr lang="en-US" baseline="0" dirty="0" smtClean="0"/>
              <a:t> and tells us whether that part contains a curb ramp or not by giving us a single confidence value. If the confidence is low, that means there is no curb ramp. If the confidence is high, that means there is a curb ramp.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18110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 improve efficiency and accuracy, we auto-generated image masks using 3D</a:t>
            </a:r>
            <a:r>
              <a:rPr lang="en-US" baseline="0" dirty="0" smtClean="0"/>
              <a:t> point cloud data and building boundary data from</a:t>
            </a:r>
            <a:r>
              <a:rPr lang="en-US" dirty="0" smtClean="0"/>
              <a:t>. The detector only passed through these masked </a:t>
            </a:r>
            <a:r>
              <a:rPr lang="en-US" dirty="0" smtClean="0"/>
              <a:t>pixel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BACBB-FAFF-CF47-840F-539283B0273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4619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Because the detector is not perfect, we get</a:t>
            </a:r>
            <a:r>
              <a:rPr lang="en-US" baseline="0" dirty="0" smtClean="0"/>
              <a:t> false positive detections too.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BACBB-FAFF-CF47-840F-539283B0273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4619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</a:t>
            </a:r>
            <a:r>
              <a:rPr lang="en-US" baseline="0" dirty="0" smtClean="0"/>
              <a:t> ask </a:t>
            </a:r>
            <a:r>
              <a:rPr lang="en-US" baseline="0" dirty="0" err="1" smtClean="0"/>
              <a:t>crowdworkers</a:t>
            </a:r>
            <a:r>
              <a:rPr lang="en-US" baseline="0" dirty="0" smtClean="0"/>
              <a:t> to verify what was detected by the computer.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7B805-2238-4470-8F35-BBE11E73FAE9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80842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18110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181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Now, you get to the end of the block and discover that there is no curb cut. You are forced to turn around and find another way. </a:t>
            </a:r>
            <a:r>
              <a:rPr lang="en-US" dirty="0" smtClean="0"/>
              <a:t>The problem is not only the sidewalks remain inaccessible,</a:t>
            </a:r>
            <a:r>
              <a:rPr lang="en-US" baseline="0" dirty="0" smtClean="0"/>
              <a:t> but</a:t>
            </a:r>
            <a:r>
              <a:rPr lang="en-US" dirty="0" smtClean="0"/>
              <a:t> there are currently few mechanisms to find out about the accessibility of a route in</a:t>
            </a:r>
            <a:r>
              <a:rPr lang="en-US" baseline="0" dirty="0" smtClean="0"/>
              <a:t> </a:t>
            </a:r>
            <a:r>
              <a:rPr lang="en-US" baseline="0" dirty="0" smtClean="0"/>
              <a:t>advance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15137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recruited workers from Mechanical</a:t>
            </a:r>
            <a:r>
              <a:rPr lang="en-US" baseline="0" dirty="0" smtClean="0"/>
              <a:t> Turk to verify 10 labels in each scene.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18110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5qgBIRi4RmFbUJ0TyDMlRA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4532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--Color</a:t>
            </a:r>
          </a:p>
          <a:p>
            <a:r>
              <a:rPr lang="en-US" dirty="0" smtClean="0"/>
              <a:t>Orange: 255,127,0</a:t>
            </a:r>
          </a:p>
          <a:p>
            <a:r>
              <a:rPr lang="en-US" dirty="0" smtClean="0"/>
              <a:t>Pink: 255,51,108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26681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detection precision increased from 22.7% to 90.4%</a:t>
            </a:r>
            <a:r>
              <a:rPr lang="en-US" baseline="0" dirty="0" smtClean="0"/>
              <a:t> as a result of human verification.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26681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precision is not 100% because some labels are ambiguous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266817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48919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Low recall indicates that the classifier failed to detect many curb ramps (high false negative rate);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26681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recall decreased from 58% to 51%</a:t>
            </a:r>
            <a:r>
              <a:rPr lang="en-US" baseline="0" dirty="0" smtClean="0"/>
              <a:t> mistake in verification.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26681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48919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144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overarching question of this research is how to «collect and present data about accessibility of all the cities in the world?</a:t>
            </a:r>
          </a:p>
          <a:p>
            <a:endParaRPr lang="en-US" dirty="0" smtClean="0"/>
          </a:p>
          <a:p>
            <a:r>
              <a:rPr lang="en-US" dirty="0" smtClean="0"/>
              <a:t>--</a:t>
            </a:r>
          </a:p>
          <a:p>
            <a:r>
              <a:rPr lang="en-US" dirty="0" smtClean="0"/>
              <a:t>Globe</a:t>
            </a:r>
          </a:p>
          <a:p>
            <a:r>
              <a:rPr lang="en-US" dirty="0" smtClean="0"/>
              <a:t>http://</a:t>
            </a:r>
            <a:r>
              <a:rPr lang="en-US" dirty="0" err="1" smtClean="0"/>
              <a:t>www.flickr.com</a:t>
            </a:r>
            <a:r>
              <a:rPr lang="en-US" dirty="0" smtClean="0"/>
              <a:t>/photos/rgb12/6225459696/</a:t>
            </a:r>
            <a:r>
              <a:rPr lang="en-US" dirty="0" err="1" smtClean="0"/>
              <a:t>lightbox</a:t>
            </a:r>
            <a:r>
              <a:rPr lang="en-US" dirty="0" smtClean="0"/>
              <a:t>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94214-BF7B-7B41-9808-B0955D690B3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24571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1563C4-B7AD-754B-8516-962414F89EB9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75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536424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1563C4-B7AD-754B-8516-962414F89EB9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76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536424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E79E8-F03D-B443-99A5-519506F39B37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1443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Notice there are two sides to this goal.</a:t>
            </a:r>
            <a:r>
              <a:rPr lang="en-US" baseline="0" dirty="0" smtClean="0"/>
              <a:t> We want to deliver the data through mobile accessibility-ware navigation system and online apps.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-- Images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02CF0A-3689-D84F-AD99-55311990056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155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City government</a:t>
            </a:r>
            <a:r>
              <a:rPr lang="en-US" baseline="0" dirty="0" smtClean="0"/>
              <a:t> could collects these data. Some researchers develop mobile crowdsourcing platform to collect such 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02CF0A-3689-D84F-AD99-55311990056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155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38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476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4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0946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321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901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5371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5049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859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1846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047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PT Serif"/>
                <a:cs typeface="PT Serif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8401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2547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70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0011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778BC-9203-0C4E-BFD2-8796695A6EC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5459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E8A2B-3580-6249-8F2C-5710987F074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854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FAF3-45C0-1341-96F4-F20293FB68C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4206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760B4-2FD6-3944-9EFF-CB8D4DD882E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77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2D733-D4C0-D04D-969A-EB37C1C16E6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308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D5FD0-4948-2743-ABA7-0710E09EB1D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9679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7162-CA28-A745-B4C6-DE9187AD58A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142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1000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12B0E-E10D-154F-9D5B-52560E7C3A0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7660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D3F97-7CFD-5A4E-8AB7-8DAF28238E6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4537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EE095-110C-3B4B-96EF-D02CB1FBE1D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900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CB028-319F-1F4B-91BD-68D517172FD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8577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5E08-3F13-E84D-85E5-1C9F6F9AFD3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6488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5E08-3F13-E84D-85E5-1C9F6F9AFD3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10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5E08-3F13-E84D-85E5-1C9F6F9AFD3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9727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5E08-3F13-E84D-85E5-1C9F6F9AFD3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113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4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5E08-3F13-E84D-85E5-1C9F6F9AFD3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3234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5E08-3F13-E84D-85E5-1C9F6F9AFD3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532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34948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5E08-3F13-E84D-85E5-1C9F6F9AFD3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3286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5E08-3F13-E84D-85E5-1C9F6F9AFD3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54627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5E08-3F13-E84D-85E5-1C9F6F9AFD3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3037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5E08-3F13-E84D-85E5-1C9F6F9AFD3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8789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B5E08-3F13-E84D-85E5-1C9F6F9AFD3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4582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4A996-F44D-A942-8869-0C58453008F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F7B03-87D0-744E-9D3E-69E1D0D243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95907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Segoe UI Light"/>
                <a:cs typeface="Segoe UI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277EB-CF66-E541-8F71-016D801B608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F7B03-87D0-744E-9D3E-69E1D0D243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53068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588B5-76FC-BD42-B263-EB385C3747B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F7B03-87D0-744E-9D3E-69E1D0D243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7549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7589B-716E-C64B-8380-4AE022385B5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F7B03-87D0-744E-9D3E-69E1D0D243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2172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5D149-399A-BF46-8067-394D01E7D28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F7B03-87D0-744E-9D3E-69E1D0D243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39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0252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82D1-C2A7-E447-9FC6-E59FA93DAB6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F7B03-87D0-744E-9D3E-69E1D0D243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50673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11C08-F833-AD4A-AF30-7853B5F960F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F7B03-87D0-744E-9D3E-69E1D0D243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3114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CAE2-C6D2-BC46-A1AB-C4F22DED7D3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F7B03-87D0-744E-9D3E-69E1D0D243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47131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54609-7D76-AB44-A9D8-8B1A0642E80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F7B03-87D0-744E-9D3E-69E1D0D243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85022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9BD15-028D-2A43-B316-08BAB009E11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F7B03-87D0-744E-9D3E-69E1D0D243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4714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509D9-C880-244C-BF3C-2AA1F2DA757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F7B03-87D0-744E-9D3E-69E1D0D243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53090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78842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0377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13347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891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29714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57261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0748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47981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69985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094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58252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60740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705311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421442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1D8BD707-D9CF-40AE-B4C6-C98DA3205C09}" type="datetimeFigureOut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5/29/14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6F15528-21DE-4FAA-801E-634DDDAF4B2B}" type="slidenum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0015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27345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1D8BD707-D9CF-40AE-B4C6-C98DA3205C09}" type="datetimeFigureOut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5/29/14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6F15528-21DE-4FAA-801E-634DDDAF4B2B}" type="slidenum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92590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1D8BD707-D9CF-40AE-B4C6-C98DA3205C09}" type="datetimeFigureOut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5/29/14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6F15528-21DE-4FAA-801E-634DDDAF4B2B}" type="slidenum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385108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1D8BD707-D9CF-40AE-B4C6-C98DA3205C09}" type="datetimeFigureOut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5/29/14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6F15528-21DE-4FAA-801E-634DDDAF4B2B}" type="slidenum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083291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1D8BD707-D9CF-40AE-B4C6-C98DA3205C09}" type="datetimeFigureOut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5/29/14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6F15528-21DE-4FAA-801E-634DDDAF4B2B}" type="slidenum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691230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1D8BD707-D9CF-40AE-B4C6-C98DA3205C09}" type="datetimeFigureOut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5/29/14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6F15528-21DE-4FAA-801E-634DDDAF4B2B}" type="slidenum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278803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1D8BD707-D9CF-40AE-B4C6-C98DA3205C09}" type="datetimeFigureOut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5/29/14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6F15528-21DE-4FAA-801E-634DDDAF4B2B}" type="slidenum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646535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1D8BD707-D9CF-40AE-B4C6-C98DA3205C09}" type="datetimeFigureOut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5/29/14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6F15528-21DE-4FAA-801E-634DDDAF4B2B}" type="slidenum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2270221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1D8BD707-D9CF-40AE-B4C6-C98DA3205C09}" type="datetimeFigureOut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5/29/14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6F15528-21DE-4FAA-801E-634DDDAF4B2B}" type="slidenum">
              <a:rPr lang="en-US" smtClean="0">
                <a:solidFill>
                  <a:prstClr val="black"/>
                </a:solidFill>
                <a:latin typeface="Calibri"/>
              </a:rPr>
              <a:pPr defTabSz="914400"/>
              <a:t>‹#›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4002910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45038"/>
            <a:ext cx="8686800" cy="92176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5/29/14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0600166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EBB5E08-3F13-E84D-85E5-1C9F6F9AFD3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974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7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357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7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637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79.xml"/><Relationship Id="rId14" Type="http://schemas.openxmlformats.org/officeDocument/2006/relationships/theme" Target="../theme/theme7.xml"/><Relationship Id="rId1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9.xml"/><Relationship Id="rId4" Type="http://schemas.openxmlformats.org/officeDocument/2006/relationships/slideLayout" Target="../slideLayouts/slideLayout70.xml"/><Relationship Id="rId5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"/>
            <a:ext cx="9144000" cy="771135"/>
          </a:xfrm>
          <a:prstGeom prst="rect">
            <a:avLst/>
          </a:prstGeom>
        </p:spPr>
        <p:txBody>
          <a:bodyPr vert="horz" lIns="91435" tIns="45718" rIns="91435" bIns="4571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13629"/>
            <a:ext cx="8229600" cy="5112536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501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457177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PT Serif"/>
          <a:ea typeface="+mj-ea"/>
          <a:cs typeface="PT Serif"/>
        </a:defRPr>
      </a:lvl1pPr>
    </p:titleStyle>
    <p:bodyStyle>
      <a:lvl1pPr marL="342883" indent="-342883" algn="l" defTabSz="457177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PT Serif"/>
          <a:ea typeface="+mn-ea"/>
          <a:cs typeface="PT Serif"/>
        </a:defRPr>
      </a:lvl1pPr>
      <a:lvl2pPr marL="742913" indent="-285736" algn="l" defTabSz="457177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PT Serif"/>
          <a:ea typeface="+mn-ea"/>
          <a:cs typeface="PT Serif"/>
        </a:defRPr>
      </a:lvl2pPr>
      <a:lvl3pPr marL="1142943" indent="-228589" algn="l" defTabSz="457177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PT Serif"/>
          <a:ea typeface="+mn-ea"/>
          <a:cs typeface="PT Serif"/>
        </a:defRPr>
      </a:lvl3pPr>
      <a:lvl4pPr marL="1600120" indent="-228589" algn="l" defTabSz="457177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PT Serif"/>
          <a:ea typeface="+mn-ea"/>
          <a:cs typeface="PT Serif"/>
        </a:defRPr>
      </a:lvl4pPr>
      <a:lvl5pPr marL="2057297" indent="-228589" algn="l" defTabSz="457177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PT Serif"/>
          <a:ea typeface="+mn-ea"/>
          <a:cs typeface="PT Serif"/>
        </a:defRPr>
      </a:lvl5pPr>
      <a:lvl6pPr marL="2514474" indent="-228589" algn="l" defTabSz="45717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1" indent="-228589" algn="l" defTabSz="45717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45717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45717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457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5596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fld id="{06780208-C685-0749-805C-CA3586D3FB07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fld id="{1CF32777-2701-1A40-AAAE-F5C65B8A4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446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Segoe UI Light"/>
          <a:ea typeface="+mj-ea"/>
          <a:cs typeface="Segoe UI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Segoe UI Light"/>
          <a:ea typeface="+mn-ea"/>
          <a:cs typeface="Segoe UI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Segoe UI Light"/>
          <a:ea typeface="+mn-ea"/>
          <a:cs typeface="Segoe UI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Segoe UI Light"/>
          <a:ea typeface="+mn-ea"/>
          <a:cs typeface="Segoe UI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Segoe UI Light"/>
          <a:ea typeface="+mn-ea"/>
          <a:cs typeface="Segoe UI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Segoe UI Light"/>
          <a:ea typeface="+mn-ea"/>
          <a:cs typeface="Segoe UI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5596"/>
            <a:ext cx="9144000" cy="1143000"/>
          </a:xfrm>
          <a:prstGeom prst="rect">
            <a:avLst/>
          </a:prstGeom>
        </p:spPr>
        <p:txBody>
          <a:bodyPr vert="horz" lIns="182880" tIns="45720" rIns="18288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fld id="{38401F7E-EE17-C346-BC9F-EC6DABFE1C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433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Segoe UI Light"/>
          <a:ea typeface="+mj-ea"/>
          <a:cs typeface="Segoe UI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Segoe UI Light"/>
          <a:ea typeface="+mn-ea"/>
          <a:cs typeface="Segoe UI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Segoe UI Light"/>
          <a:ea typeface="+mn-ea"/>
          <a:cs typeface="Segoe UI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Segoe UI Light"/>
          <a:ea typeface="+mn-ea"/>
          <a:cs typeface="Segoe UI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Segoe UI Light"/>
          <a:ea typeface="+mn-ea"/>
          <a:cs typeface="Segoe UI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Segoe UI Light"/>
          <a:ea typeface="+mn-ea"/>
          <a:cs typeface="Segoe UI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5596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fld id="{3EBB5E08-3F13-E84D-85E5-1C9F6F9AFD3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fld id="{13359127-1139-904B-9CBB-5A260DC042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047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Segoe UI Light"/>
          <a:ea typeface="+mj-ea"/>
          <a:cs typeface="Segoe UI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Segoe UI Light"/>
          <a:ea typeface="+mn-ea"/>
          <a:cs typeface="Segoe UI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Segoe UI Light"/>
          <a:ea typeface="+mn-ea"/>
          <a:cs typeface="Segoe UI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Segoe UI Light"/>
          <a:ea typeface="+mn-ea"/>
          <a:cs typeface="Segoe UI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Segoe UI Light"/>
          <a:ea typeface="+mn-ea"/>
          <a:cs typeface="Segoe UI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Segoe UI Light"/>
          <a:ea typeface="+mn-ea"/>
          <a:cs typeface="Segoe UI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771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13628"/>
            <a:ext cx="8229600" cy="5112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fld id="{7BA2B092-13B8-694D-AE84-E3259B78DBA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fld id="{35EF7B03-87D0-744E-9D3E-69E1D0D243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69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Segoe UI Light"/>
          <a:ea typeface="+mj-ea"/>
          <a:cs typeface="Segoe UI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Segoe UI Light"/>
          <a:ea typeface="+mn-ea"/>
          <a:cs typeface="Segoe UI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Segoe UI Light"/>
          <a:ea typeface="+mn-ea"/>
          <a:cs typeface="Segoe UI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Segoe UI Light"/>
          <a:ea typeface="+mn-ea"/>
          <a:cs typeface="Segoe UI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Segoe UI Light"/>
          <a:ea typeface="+mn-ea"/>
          <a:cs typeface="Segoe UI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Segoe UI Light"/>
          <a:ea typeface="+mn-ea"/>
          <a:cs typeface="Segoe UI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5596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fld id="{06780208-C685-0749-805C-CA3586D3FB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5/29/14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egoe UI Light"/>
                <a:cs typeface="Segoe UI Light"/>
              </a:defRPr>
            </a:lvl1pPr>
          </a:lstStyle>
          <a:p>
            <a:fld id="{1CF32777-2701-1A40-AAAE-F5C65B8A49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240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Segoe UI Light"/>
          <a:ea typeface="+mj-ea"/>
          <a:cs typeface="Segoe UI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Segoe UI Light"/>
          <a:ea typeface="+mn-ea"/>
          <a:cs typeface="Segoe UI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Segoe UI Light"/>
          <a:ea typeface="+mn-ea"/>
          <a:cs typeface="Segoe UI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Segoe UI Light"/>
          <a:ea typeface="+mn-ea"/>
          <a:cs typeface="Segoe UI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Segoe UI Light"/>
          <a:ea typeface="+mn-ea"/>
          <a:cs typeface="Segoe UI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Segoe UI Light"/>
          <a:ea typeface="+mn-ea"/>
          <a:cs typeface="Segoe UI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7170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9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Segoe UI Light" panose="020B0502040204020203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Segoe UI Light" panose="020B0502040204020203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Segoe UI Light" panose="020B05020402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Segoe UI Light" panose="020B05020402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Segoe UI Light" panose="020B05020402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Segoe UI Light" panose="020B05020402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9" Type="http://schemas.openxmlformats.org/officeDocument/2006/relationships/image" Target="../media/image19.png"/><Relationship Id="rId10" Type="http://schemas.openxmlformats.org/officeDocument/2006/relationships/image" Target="../media/image17.png"/><Relationship Id="rId11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11.xml"/><Relationship Id="rId5" Type="http://schemas.openxmlformats.org/officeDocument/2006/relationships/image" Target="../media/image20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15.xml"/><Relationship Id="rId5" Type="http://schemas.openxmlformats.org/officeDocument/2006/relationships/image" Target="../media/image23.png"/><Relationship Id="rId1" Type="http://schemas.openxmlformats.org/officeDocument/2006/relationships/video" Target="NULL" TargetMode="External"/><Relationship Id="rId2" Type="http://schemas.microsoft.com/office/2007/relationships/media" Target="../media/media2.mp4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0.png"/><Relationship Id="rId12" Type="http://schemas.microsoft.com/office/2007/relationships/hdphoto" Target="../media/hdphoto1.wdp"/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7" Type="http://schemas.openxmlformats.org/officeDocument/2006/relationships/image" Target="../media/image36.jpeg"/><Relationship Id="rId8" Type="http://schemas.openxmlformats.org/officeDocument/2006/relationships/image" Target="../media/image37.jpeg"/><Relationship Id="rId9" Type="http://schemas.openxmlformats.org/officeDocument/2006/relationships/image" Target="../media/image38.jpeg"/><Relationship Id="rId10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0.png"/><Relationship Id="rId12" Type="http://schemas.microsoft.com/office/2007/relationships/hdphoto" Target="../media/hdphoto1.wdp"/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7" Type="http://schemas.openxmlformats.org/officeDocument/2006/relationships/image" Target="../media/image36.jpeg"/><Relationship Id="rId8" Type="http://schemas.openxmlformats.org/officeDocument/2006/relationships/image" Target="../media/image37.jpeg"/><Relationship Id="rId9" Type="http://schemas.openxmlformats.org/officeDocument/2006/relationships/image" Target="../media/image38.jpeg"/><Relationship Id="rId10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25.xml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1" Type="http://schemas.microsoft.com/office/2007/relationships/media" Target="../media/media3.mp4"/><Relationship Id="rId2" Type="http://schemas.openxmlformats.org/officeDocument/2006/relationships/video" Target="../media/media3.mp4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26.xml"/><Relationship Id="rId5" Type="http://schemas.openxmlformats.org/officeDocument/2006/relationships/image" Target="../media/image43.png"/><Relationship Id="rId6" Type="http://schemas.openxmlformats.org/officeDocument/2006/relationships/image" Target="../media/image45.png"/><Relationship Id="rId1" Type="http://schemas.microsoft.com/office/2007/relationships/media" Target="../media/media4.mp4"/><Relationship Id="rId2" Type="http://schemas.openxmlformats.org/officeDocument/2006/relationships/video" Target="../media/media4.mp4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46.png"/><Relationship Id="rId5" Type="http://schemas.openxmlformats.org/officeDocument/2006/relationships/image" Target="../media/image5.png"/><Relationship Id="rId6" Type="http://schemas.openxmlformats.org/officeDocument/2006/relationships/image" Target="../media/image2.png"/><Relationship Id="rId7" Type="http://schemas.openxmlformats.org/officeDocument/2006/relationships/image" Target="../media/image47.png"/><Relationship Id="rId8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46.png"/><Relationship Id="rId5" Type="http://schemas.openxmlformats.org/officeDocument/2006/relationships/image" Target="../media/image5.png"/><Relationship Id="rId6" Type="http://schemas.openxmlformats.org/officeDocument/2006/relationships/image" Target="../media/image2.png"/><Relationship Id="rId7" Type="http://schemas.openxmlformats.org/officeDocument/2006/relationships/image" Target="../media/image47.png"/><Relationship Id="rId8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46.png"/><Relationship Id="rId5" Type="http://schemas.openxmlformats.org/officeDocument/2006/relationships/image" Target="../media/image5.png"/><Relationship Id="rId6" Type="http://schemas.openxmlformats.org/officeDocument/2006/relationships/image" Target="../media/image2.png"/><Relationship Id="rId7" Type="http://schemas.openxmlformats.org/officeDocument/2006/relationships/image" Target="../media/image47.png"/><Relationship Id="rId8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4" Type="http://schemas.openxmlformats.org/officeDocument/2006/relationships/notesSlide" Target="../notesSlides/notesSlide33.xml"/><Relationship Id="rId5" Type="http://schemas.openxmlformats.org/officeDocument/2006/relationships/image" Target="../media/image49.png"/><Relationship Id="rId1" Type="http://schemas.microsoft.com/office/2007/relationships/media" Target="../media/media5.wmv"/><Relationship Id="rId2" Type="http://schemas.openxmlformats.org/officeDocument/2006/relationships/video" Target="../media/media5.wm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4" Type="http://schemas.openxmlformats.org/officeDocument/2006/relationships/notesSlide" Target="../notesSlides/notesSlide34.xml"/><Relationship Id="rId5" Type="http://schemas.openxmlformats.org/officeDocument/2006/relationships/image" Target="../media/image49.png"/><Relationship Id="rId1" Type="http://schemas.microsoft.com/office/2007/relationships/media" Target="../media/media5.wmv"/><Relationship Id="rId2" Type="http://schemas.openxmlformats.org/officeDocument/2006/relationships/video" Target="../media/media5.wm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4" Type="http://schemas.openxmlformats.org/officeDocument/2006/relationships/notesSlide" Target="../notesSlides/notesSlide35.xml"/><Relationship Id="rId5" Type="http://schemas.openxmlformats.org/officeDocument/2006/relationships/image" Target="../media/image50.png"/><Relationship Id="rId1" Type="http://schemas.microsoft.com/office/2007/relationships/media" Target="../media/media6.mov"/><Relationship Id="rId2" Type="http://schemas.openxmlformats.org/officeDocument/2006/relationships/video" Target="../media/media6.mov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51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51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54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5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4" Type="http://schemas.openxmlformats.org/officeDocument/2006/relationships/image" Target="../media/image56.jpg"/><Relationship Id="rId5" Type="http://schemas.openxmlformats.org/officeDocument/2006/relationships/image" Target="../media/image51.jpg"/><Relationship Id="rId1" Type="http://schemas.openxmlformats.org/officeDocument/2006/relationships/slideLayout" Target="../slideLayouts/slideLayout62.xml"/><Relationship Id="rId2" Type="http://schemas.openxmlformats.org/officeDocument/2006/relationships/notesSlide" Target="../notesSlides/notesSlide41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jpg"/><Relationship Id="rId20" Type="http://schemas.openxmlformats.org/officeDocument/2006/relationships/image" Target="../media/image72.jpg"/><Relationship Id="rId21" Type="http://schemas.openxmlformats.org/officeDocument/2006/relationships/image" Target="../media/image73.jpg"/><Relationship Id="rId22" Type="http://schemas.openxmlformats.org/officeDocument/2006/relationships/image" Target="../media/image74.jpg"/><Relationship Id="rId23" Type="http://schemas.openxmlformats.org/officeDocument/2006/relationships/image" Target="../media/image75.jpg"/><Relationship Id="rId24" Type="http://schemas.openxmlformats.org/officeDocument/2006/relationships/image" Target="../media/image76.jpg"/><Relationship Id="rId25" Type="http://schemas.openxmlformats.org/officeDocument/2006/relationships/image" Target="../media/image51.jpg"/><Relationship Id="rId10" Type="http://schemas.openxmlformats.org/officeDocument/2006/relationships/image" Target="../media/image62.jpg"/><Relationship Id="rId11" Type="http://schemas.openxmlformats.org/officeDocument/2006/relationships/image" Target="../media/image63.jpg"/><Relationship Id="rId12" Type="http://schemas.openxmlformats.org/officeDocument/2006/relationships/image" Target="../media/image64.jpg"/><Relationship Id="rId13" Type="http://schemas.openxmlformats.org/officeDocument/2006/relationships/image" Target="../media/image65.jpg"/><Relationship Id="rId14" Type="http://schemas.openxmlformats.org/officeDocument/2006/relationships/image" Target="../media/image66.jpg"/><Relationship Id="rId15" Type="http://schemas.openxmlformats.org/officeDocument/2006/relationships/image" Target="../media/image67.jpg"/><Relationship Id="rId16" Type="http://schemas.openxmlformats.org/officeDocument/2006/relationships/image" Target="../media/image68.jpg"/><Relationship Id="rId17" Type="http://schemas.openxmlformats.org/officeDocument/2006/relationships/image" Target="../media/image69.jpg"/><Relationship Id="rId18" Type="http://schemas.openxmlformats.org/officeDocument/2006/relationships/image" Target="../media/image70.jpg"/><Relationship Id="rId19" Type="http://schemas.openxmlformats.org/officeDocument/2006/relationships/image" Target="../media/image71.jpg"/><Relationship Id="rId1" Type="http://schemas.openxmlformats.org/officeDocument/2006/relationships/slideLayout" Target="../slideLayouts/slideLayout6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55.jpg"/><Relationship Id="rId4" Type="http://schemas.openxmlformats.org/officeDocument/2006/relationships/image" Target="../media/image56.jpg"/><Relationship Id="rId5" Type="http://schemas.openxmlformats.org/officeDocument/2006/relationships/image" Target="../media/image57.jpg"/><Relationship Id="rId6" Type="http://schemas.openxmlformats.org/officeDocument/2006/relationships/image" Target="../media/image58.jpg"/><Relationship Id="rId7" Type="http://schemas.openxmlformats.org/officeDocument/2006/relationships/image" Target="../media/image59.jpg"/><Relationship Id="rId8" Type="http://schemas.openxmlformats.org/officeDocument/2006/relationships/image" Target="../media/image60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78.png"/><Relationship Id="rId5" Type="http://schemas.openxmlformats.org/officeDocument/2006/relationships/image" Target="../media/image79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78.png"/><Relationship Id="rId5" Type="http://schemas.openxmlformats.org/officeDocument/2006/relationships/image" Target="../media/image79.png"/><Relationship Id="rId6" Type="http://schemas.openxmlformats.org/officeDocument/2006/relationships/image" Target="../media/image80.jpeg"/><Relationship Id="rId7" Type="http://schemas.microsoft.com/office/2007/relationships/hdphoto" Target="../media/hdphoto2.wdp"/><Relationship Id="rId8" Type="http://schemas.openxmlformats.org/officeDocument/2006/relationships/image" Target="../media/image81.jpeg"/><Relationship Id="rId9" Type="http://schemas.microsoft.com/office/2007/relationships/hdphoto" Target="../media/hdphoto3.wdp"/><Relationship Id="rId10" Type="http://schemas.openxmlformats.org/officeDocument/2006/relationships/image" Target="../media/image82.jpeg"/><Relationship Id="rId11" Type="http://schemas.microsoft.com/office/2007/relationships/hdphoto" Target="../media/hdphoto4.wdp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80.jpeg"/><Relationship Id="rId5" Type="http://schemas.microsoft.com/office/2007/relationships/hdphoto" Target="../media/hdphoto2.wdp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7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77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7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9.jp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4" Type="http://schemas.openxmlformats.org/officeDocument/2006/relationships/image" Target="../media/image57.jp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0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83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8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51.jp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51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4" Type="http://schemas.openxmlformats.org/officeDocument/2006/relationships/notesSlide" Target="../notesSlides/notesSlide57.xml"/><Relationship Id="rId5" Type="http://schemas.openxmlformats.org/officeDocument/2006/relationships/image" Target="../media/image49.png"/><Relationship Id="rId1" Type="http://schemas.microsoft.com/office/2007/relationships/media" Target="../media/media5.wmv"/><Relationship Id="rId2" Type="http://schemas.openxmlformats.org/officeDocument/2006/relationships/video" Target="../media/media5.wmv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5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9.jp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51.jp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51.jp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86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87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88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2.xml"/><Relationship Id="rId3" Type="http://schemas.openxmlformats.org/officeDocument/2006/relationships/chart" Target="../charts/char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3.xml"/><Relationship Id="rId3" Type="http://schemas.openxmlformats.org/officeDocument/2006/relationships/chart" Target="../charts/char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4.xml"/><Relationship Id="rId3" Type="http://schemas.openxmlformats.org/officeDocument/2006/relationships/chart" Target="../charts/char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90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6.xml"/><Relationship Id="rId3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7.xml"/><Relationship Id="rId3" Type="http://schemas.openxmlformats.org/officeDocument/2006/relationships/chart" Target="../charts/chart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46.png"/><Relationship Id="rId5" Type="http://schemas.openxmlformats.org/officeDocument/2006/relationships/image" Target="../media/image5.png"/><Relationship Id="rId6" Type="http://schemas.openxmlformats.org/officeDocument/2006/relationships/image" Target="../media/image2.png"/><Relationship Id="rId7" Type="http://schemas.openxmlformats.org/officeDocument/2006/relationships/image" Target="../media/image47.png"/><Relationship Id="rId8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Relationship Id="rId2" Type="http://schemas.openxmlformats.org/officeDocument/2006/relationships/image" Target="../media/image93.png"/><Relationship Id="rId3" Type="http://schemas.openxmlformats.org/officeDocument/2006/relationships/image" Target="../media/image4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4" Type="http://schemas.openxmlformats.org/officeDocument/2006/relationships/image" Target="../media/image94.png"/><Relationship Id="rId1" Type="http://schemas.microsoft.com/office/2007/relationships/media" Target="../media/media7.mp4"/><Relationship Id="rId2" Type="http://schemas.openxmlformats.org/officeDocument/2006/relationships/video" Target="../media/media7.mp4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48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4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46.png"/><Relationship Id="rId5" Type="http://schemas.openxmlformats.org/officeDocument/2006/relationships/image" Target="../media/image5.png"/><Relationship Id="rId6" Type="http://schemas.openxmlformats.org/officeDocument/2006/relationships/image" Target="../media/image2.png"/><Relationship Id="rId7" Type="http://schemas.openxmlformats.org/officeDocument/2006/relationships/image" Target="../media/image47.png"/><Relationship Id="rId8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95.png"/><Relationship Id="rId7" Type="http://schemas.openxmlformats.org/officeDocument/2006/relationships/image" Target="../media/image96.png"/><Relationship Id="rId8" Type="http://schemas.openxmlformats.org/officeDocument/2006/relationships/image" Target="../media/image97.png"/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9" Type="http://schemas.openxmlformats.org/officeDocument/2006/relationships/image" Target="../media/image17.png"/><Relationship Id="rId10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9" Type="http://schemas.openxmlformats.org/officeDocument/2006/relationships/image" Target="../media/image19.png"/><Relationship Id="rId10" Type="http://schemas.openxmlformats.org/officeDocument/2006/relationships/image" Target="../media/image17.png"/><Relationship Id="rId11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eelchairUs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2977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" y="0"/>
            <a:ext cx="9144000" cy="682977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0000"/>
                </a:schemeClr>
              </a:gs>
              <a:gs pos="38000">
                <a:srgbClr val="FFFFFF">
                  <a:alpha val="0"/>
                </a:srgbClr>
              </a:gs>
            </a:gsLst>
            <a:lin ang="5400000" scaled="0"/>
            <a:tileRect/>
          </a:gra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633" y="-337219"/>
            <a:ext cx="8741953" cy="3117648"/>
          </a:xfrm>
        </p:spPr>
        <p:txBody>
          <a:bodyPr>
            <a:noAutofit/>
          </a:bodyPr>
          <a:lstStyle/>
          <a:p>
            <a:pPr algn="l"/>
            <a:r>
              <a:rPr lang="en-US" sz="6000" dirty="0">
                <a:solidFill>
                  <a:schemeClr val="bg1"/>
                </a:solidFill>
                <a:latin typeface="Segoe UI Semibold"/>
                <a:cs typeface="Segoe UI Semibold"/>
              </a:rPr>
              <a:t>Crowd Powered </a:t>
            </a:r>
            <a:r>
              <a:rPr lang="en-US" sz="6000" dirty="0" smtClean="0">
                <a:solidFill>
                  <a:schemeClr val="bg1"/>
                </a:solidFill>
                <a:latin typeface="Segoe UI Semibold"/>
                <a:cs typeface="Segoe UI Semibold"/>
              </a:rPr>
              <a:t/>
            </a:r>
            <a:br>
              <a:rPr lang="en-US" sz="6000" dirty="0" smtClean="0">
                <a:solidFill>
                  <a:schemeClr val="bg1"/>
                </a:solidFill>
                <a:latin typeface="Segoe UI Semibold"/>
                <a:cs typeface="Segoe UI Semibold"/>
              </a:rPr>
            </a:br>
            <a:r>
              <a:rPr lang="en-US" sz="6000" dirty="0" smtClean="0">
                <a:solidFill>
                  <a:schemeClr val="bg1"/>
                </a:solidFill>
                <a:latin typeface="Segoe UI Semibold"/>
                <a:cs typeface="Segoe UI Semibold"/>
              </a:rPr>
              <a:t>Street </a:t>
            </a:r>
            <a:r>
              <a:rPr lang="en-US" sz="6000" dirty="0">
                <a:solidFill>
                  <a:schemeClr val="bg1"/>
                </a:solidFill>
                <a:latin typeface="Segoe UI Semibold"/>
                <a:cs typeface="Segoe UI Semibold"/>
              </a:rPr>
              <a:t>View Accessibility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708793"/>
            <a:ext cx="8577929" cy="874661"/>
          </a:xfrm>
          <a:solidFill>
            <a:schemeClr val="tx1">
              <a:alpha val="70000"/>
            </a:schemeClr>
          </a:solidFill>
        </p:spPr>
        <p:txBody>
          <a:bodyPr lIns="182880">
            <a:normAutofit/>
          </a:bodyPr>
          <a:lstStyle/>
          <a:p>
            <a:pPr algn="l"/>
            <a:r>
              <a:rPr lang="en-US" sz="220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Kotaro Hara</a:t>
            </a:r>
            <a:r>
              <a:rPr lang="en-US" sz="2200" dirty="0" smtClean="0">
                <a:solidFill>
                  <a:srgbClr val="FFFFFF"/>
                </a:solidFill>
              </a:rPr>
              <a:t>, Jin Sun, </a:t>
            </a:r>
            <a:r>
              <a:rPr lang="en-US" sz="2200" dirty="0">
                <a:solidFill>
                  <a:prstClr val="white"/>
                </a:solidFill>
              </a:rPr>
              <a:t>Jonah </a:t>
            </a:r>
            <a:r>
              <a:rPr lang="en-US" sz="2200" dirty="0" err="1" smtClean="0">
                <a:solidFill>
                  <a:prstClr val="white"/>
                </a:solidFill>
              </a:rPr>
              <a:t>Chazan</a:t>
            </a:r>
            <a:r>
              <a:rPr lang="en-US" sz="2200" dirty="0" smtClean="0">
                <a:solidFill>
                  <a:prstClr val="white"/>
                </a:solidFill>
              </a:rPr>
              <a:t>, </a:t>
            </a:r>
            <a:r>
              <a:rPr lang="en-US" sz="2200" dirty="0" smtClean="0">
                <a:solidFill>
                  <a:srgbClr val="FFFFFF"/>
                </a:solidFill>
              </a:rPr>
              <a:t>David Jacobs, Jon E. Froehlich</a:t>
            </a:r>
            <a:r>
              <a:rPr lang="en-US" sz="2600" dirty="0" smtClean="0">
                <a:solidFill>
                  <a:srgbClr val="FFFFFF"/>
                </a:solidFill>
              </a:rPr>
              <a:t/>
            </a:r>
            <a:br>
              <a:rPr lang="en-US" sz="2600" dirty="0" smtClean="0">
                <a:solidFill>
                  <a:srgbClr val="FFFFFF"/>
                </a:solidFill>
              </a:rPr>
            </a:br>
            <a:r>
              <a:rPr lang="en-US" sz="1900" dirty="0" smtClean="0">
                <a:solidFill>
                  <a:srgbClr val="FFFFFF"/>
                </a:solidFill>
              </a:rPr>
              <a:t>University of Maryland, College Park</a:t>
            </a:r>
            <a:endParaRPr lang="en-US" sz="1900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2846" y="5942573"/>
            <a:ext cx="9329662" cy="10228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2" descr="D:\Dropbox\HCILShared\HCIL\HCILLogos\HCIL Logo black - no circle lar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392" y="6246294"/>
            <a:ext cx="609043" cy="41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645697" y="6285857"/>
            <a:ext cx="139025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HelveticaNeueLT Com 23 UltLtEx" pitchFamily="34" charset="0"/>
              </a:rPr>
              <a:t>make</a:t>
            </a:r>
            <a:r>
              <a:rPr lang="en-US" sz="1600" dirty="0" smtClean="0">
                <a:solidFill>
                  <a:schemeClr val="bg1"/>
                </a:solidFill>
                <a:latin typeface="HelveticaNeueLT Com 23 UltLtEx" pitchFamily="34" charset="0"/>
              </a:rPr>
              <a:t>ability lab</a:t>
            </a:r>
            <a:endParaRPr lang="en-US" sz="1600" dirty="0">
              <a:solidFill>
                <a:schemeClr val="bg1"/>
              </a:solidFill>
              <a:latin typeface="HelveticaNeueLT Com 23 UltLtEx" pitchFamily="34" charset="0"/>
            </a:endParaRPr>
          </a:p>
        </p:txBody>
      </p:sp>
      <p:pic>
        <p:nvPicPr>
          <p:cNvPr id="11" name="Picture 7" descr="D:\Dropbox\HCILShared\CSLogos\CSLogos_v2_grayscal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" t="58117" r="54391" b="12793"/>
          <a:stretch/>
        </p:blipFill>
        <p:spPr bwMode="auto">
          <a:xfrm>
            <a:off x="2654982" y="6167352"/>
            <a:ext cx="1267149" cy="57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C:\research\talks\VirginiaTech2012_SeminarSeries\umd_logo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0"/>
          <a:stretch/>
        </p:blipFill>
        <p:spPr bwMode="auto">
          <a:xfrm>
            <a:off x="552113" y="6297376"/>
            <a:ext cx="1545608" cy="31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49368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995640" y="363685"/>
            <a:ext cx="7152721" cy="6130631"/>
            <a:chOff x="995640" y="363685"/>
            <a:chExt cx="7152721" cy="6130631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3"/>
            <a:srcRect r="66974"/>
            <a:stretch/>
          </p:blipFill>
          <p:spPr bwMode="auto">
            <a:xfrm>
              <a:off x="995640" y="363685"/>
              <a:ext cx="3120717" cy="6130631"/>
            </a:xfrm>
            <a:prstGeom prst="rect">
              <a:avLst/>
            </a:prstGeom>
            <a:ln>
              <a:noFill/>
            </a:ln>
            <a:effectLst>
              <a:reflection stA="25000" endPos="75000" dist="12700" dir="5400000" sy="-100000" algn="bl" rotWithShape="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 rotWithShape="1">
            <a:blip r:embed="rId3"/>
            <a:srcRect l="33027" r="33485"/>
            <a:stretch/>
          </p:blipFill>
          <p:spPr bwMode="auto">
            <a:xfrm>
              <a:off x="4984627" y="363685"/>
              <a:ext cx="3163734" cy="6130631"/>
            </a:xfrm>
            <a:prstGeom prst="rect">
              <a:avLst/>
            </a:prstGeom>
            <a:ln>
              <a:noFill/>
            </a:ln>
            <a:effectLst>
              <a:reflection stA="25000" endPos="75000" dist="12700" dir="5400000" sy="-100000" algn="bl" rotWithShape="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3" name="Freeform 2"/>
          <p:cNvSpPr/>
          <p:nvPr/>
        </p:nvSpPr>
        <p:spPr>
          <a:xfrm rot="18066552">
            <a:off x="4420492" y="2831147"/>
            <a:ext cx="657774" cy="345497"/>
          </a:xfrm>
          <a:custGeom>
            <a:avLst/>
            <a:gdLst>
              <a:gd name="connsiteX0" fmla="*/ 0 w 1217549"/>
              <a:gd name="connsiteY0" fmla="*/ 268112 h 496968"/>
              <a:gd name="connsiteX1" fmla="*/ 0 w 1217549"/>
              <a:gd name="connsiteY1" fmla="*/ 268112 h 496968"/>
              <a:gd name="connsiteX2" fmla="*/ 1213555 w 1217549"/>
              <a:gd name="connsiteY2" fmla="*/ 254000 h 496968"/>
              <a:gd name="connsiteX3" fmla="*/ 1157111 w 1217549"/>
              <a:gd name="connsiteY3" fmla="*/ 239889 h 496968"/>
              <a:gd name="connsiteX4" fmla="*/ 635000 w 1217549"/>
              <a:gd name="connsiteY4" fmla="*/ 225778 h 496968"/>
              <a:gd name="connsiteX5" fmla="*/ 818444 w 1217549"/>
              <a:gd name="connsiteY5" fmla="*/ 254000 h 496968"/>
              <a:gd name="connsiteX6" fmla="*/ 1100666 w 1217549"/>
              <a:gd name="connsiteY6" fmla="*/ 239889 h 496968"/>
              <a:gd name="connsiteX7" fmla="*/ 959555 w 1217549"/>
              <a:gd name="connsiteY7" fmla="*/ 155223 h 496968"/>
              <a:gd name="connsiteX8" fmla="*/ 846666 w 1217549"/>
              <a:gd name="connsiteY8" fmla="*/ 98778 h 496968"/>
              <a:gd name="connsiteX9" fmla="*/ 762000 w 1217549"/>
              <a:gd name="connsiteY9" fmla="*/ 42334 h 496968"/>
              <a:gd name="connsiteX10" fmla="*/ 677333 w 1217549"/>
              <a:gd name="connsiteY10" fmla="*/ 0 h 496968"/>
              <a:gd name="connsiteX11" fmla="*/ 762000 w 1217549"/>
              <a:gd name="connsiteY11" fmla="*/ 70556 h 496968"/>
              <a:gd name="connsiteX12" fmla="*/ 818444 w 1217549"/>
              <a:gd name="connsiteY12" fmla="*/ 98778 h 496968"/>
              <a:gd name="connsiteX13" fmla="*/ 874889 w 1217549"/>
              <a:gd name="connsiteY13" fmla="*/ 141112 h 496968"/>
              <a:gd name="connsiteX14" fmla="*/ 959555 w 1217549"/>
              <a:gd name="connsiteY14" fmla="*/ 169334 h 496968"/>
              <a:gd name="connsiteX15" fmla="*/ 1086555 w 1217549"/>
              <a:gd name="connsiteY15" fmla="*/ 225778 h 496968"/>
              <a:gd name="connsiteX16" fmla="*/ 1185333 w 1217549"/>
              <a:gd name="connsiteY16" fmla="*/ 254000 h 496968"/>
              <a:gd name="connsiteX17" fmla="*/ 1001889 w 1217549"/>
              <a:gd name="connsiteY17" fmla="*/ 268112 h 496968"/>
              <a:gd name="connsiteX18" fmla="*/ 903111 w 1217549"/>
              <a:gd name="connsiteY18" fmla="*/ 324556 h 496968"/>
              <a:gd name="connsiteX19" fmla="*/ 804333 w 1217549"/>
              <a:gd name="connsiteY19" fmla="*/ 451556 h 496968"/>
              <a:gd name="connsiteX20" fmla="*/ 790222 w 1217549"/>
              <a:gd name="connsiteY20" fmla="*/ 493889 h 496968"/>
              <a:gd name="connsiteX21" fmla="*/ 846666 w 1217549"/>
              <a:gd name="connsiteY21" fmla="*/ 395112 h 496968"/>
              <a:gd name="connsiteX22" fmla="*/ 917222 w 1217549"/>
              <a:gd name="connsiteY22" fmla="*/ 366889 h 496968"/>
              <a:gd name="connsiteX23" fmla="*/ 1016000 w 1217549"/>
              <a:gd name="connsiteY23" fmla="*/ 338667 h 496968"/>
              <a:gd name="connsiteX24" fmla="*/ 1114777 w 1217549"/>
              <a:gd name="connsiteY24" fmla="*/ 310445 h 496968"/>
              <a:gd name="connsiteX25" fmla="*/ 1143000 w 1217549"/>
              <a:gd name="connsiteY25" fmla="*/ 282223 h 496968"/>
              <a:gd name="connsiteX26" fmla="*/ 1157111 w 1217549"/>
              <a:gd name="connsiteY26" fmla="*/ 225778 h 496968"/>
              <a:gd name="connsiteX27" fmla="*/ 1157111 w 1217549"/>
              <a:gd name="connsiteY27" fmla="*/ 225778 h 496968"/>
              <a:gd name="connsiteX28" fmla="*/ 70555 w 1217549"/>
              <a:gd name="connsiteY28" fmla="*/ 268112 h 49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7549" h="496968">
                <a:moveTo>
                  <a:pt x="0" y="268112"/>
                </a:moveTo>
                <a:lnTo>
                  <a:pt x="0" y="268112"/>
                </a:lnTo>
                <a:lnTo>
                  <a:pt x="1213555" y="254000"/>
                </a:lnTo>
                <a:cubicBezTo>
                  <a:pt x="1232943" y="253527"/>
                  <a:pt x="1176482" y="240834"/>
                  <a:pt x="1157111" y="239889"/>
                </a:cubicBezTo>
                <a:cubicBezTo>
                  <a:pt x="983217" y="231406"/>
                  <a:pt x="809037" y="230482"/>
                  <a:pt x="635000" y="225778"/>
                </a:cubicBezTo>
                <a:cubicBezTo>
                  <a:pt x="431078" y="240344"/>
                  <a:pt x="139704" y="254000"/>
                  <a:pt x="818444" y="254000"/>
                </a:cubicBezTo>
                <a:cubicBezTo>
                  <a:pt x="912636" y="254000"/>
                  <a:pt x="1006592" y="244593"/>
                  <a:pt x="1100666" y="239889"/>
                </a:cubicBezTo>
                <a:cubicBezTo>
                  <a:pt x="989031" y="150581"/>
                  <a:pt x="1075990" y="208962"/>
                  <a:pt x="959555" y="155223"/>
                </a:cubicBezTo>
                <a:cubicBezTo>
                  <a:pt x="921356" y="137593"/>
                  <a:pt x="846666" y="98778"/>
                  <a:pt x="846666" y="98778"/>
                </a:cubicBezTo>
                <a:cubicBezTo>
                  <a:pt x="739021" y="-8867"/>
                  <a:pt x="864106" y="103597"/>
                  <a:pt x="762000" y="42334"/>
                </a:cubicBezTo>
                <a:cubicBezTo>
                  <a:pt x="672135" y="-11584"/>
                  <a:pt x="816550" y="34807"/>
                  <a:pt x="677333" y="0"/>
                </a:cubicBezTo>
                <a:cubicBezTo>
                  <a:pt x="716249" y="38917"/>
                  <a:pt x="716157" y="44360"/>
                  <a:pt x="762000" y="70556"/>
                </a:cubicBezTo>
                <a:cubicBezTo>
                  <a:pt x="780264" y="80992"/>
                  <a:pt x="800606" y="87629"/>
                  <a:pt x="818444" y="98778"/>
                </a:cubicBezTo>
                <a:cubicBezTo>
                  <a:pt x="838388" y="111243"/>
                  <a:pt x="853853" y="130594"/>
                  <a:pt x="874889" y="141112"/>
                </a:cubicBezTo>
                <a:cubicBezTo>
                  <a:pt x="901497" y="154416"/>
                  <a:pt x="931597" y="159168"/>
                  <a:pt x="959555" y="169334"/>
                </a:cubicBezTo>
                <a:cubicBezTo>
                  <a:pt x="1103981" y="221852"/>
                  <a:pt x="962329" y="172539"/>
                  <a:pt x="1086555" y="225778"/>
                </a:cubicBezTo>
                <a:cubicBezTo>
                  <a:pt x="1114895" y="237924"/>
                  <a:pt x="1156692" y="246840"/>
                  <a:pt x="1185333" y="254000"/>
                </a:cubicBezTo>
                <a:cubicBezTo>
                  <a:pt x="1124185" y="258704"/>
                  <a:pt x="1062284" y="257454"/>
                  <a:pt x="1001889" y="268112"/>
                </a:cubicBezTo>
                <a:cubicBezTo>
                  <a:pt x="984378" y="271202"/>
                  <a:pt x="919328" y="311042"/>
                  <a:pt x="903111" y="324556"/>
                </a:cubicBezTo>
                <a:cubicBezTo>
                  <a:pt x="869393" y="352654"/>
                  <a:pt x="816437" y="415243"/>
                  <a:pt x="804333" y="451556"/>
                </a:cubicBezTo>
                <a:cubicBezTo>
                  <a:pt x="799629" y="465667"/>
                  <a:pt x="790222" y="508763"/>
                  <a:pt x="790222" y="493889"/>
                </a:cubicBezTo>
                <a:cubicBezTo>
                  <a:pt x="790222" y="450354"/>
                  <a:pt x="810120" y="417953"/>
                  <a:pt x="846666" y="395112"/>
                </a:cubicBezTo>
                <a:cubicBezTo>
                  <a:pt x="868146" y="381687"/>
                  <a:pt x="893504" y="375783"/>
                  <a:pt x="917222" y="366889"/>
                </a:cubicBezTo>
                <a:cubicBezTo>
                  <a:pt x="971353" y="346589"/>
                  <a:pt x="953731" y="356458"/>
                  <a:pt x="1016000" y="338667"/>
                </a:cubicBezTo>
                <a:cubicBezTo>
                  <a:pt x="1157718" y="298176"/>
                  <a:pt x="938309" y="354562"/>
                  <a:pt x="1114777" y="310445"/>
                </a:cubicBezTo>
                <a:cubicBezTo>
                  <a:pt x="1124185" y="301038"/>
                  <a:pt x="1140391" y="295269"/>
                  <a:pt x="1143000" y="282223"/>
                </a:cubicBezTo>
                <a:cubicBezTo>
                  <a:pt x="1156563" y="214411"/>
                  <a:pt x="1093665" y="257501"/>
                  <a:pt x="1157111" y="225778"/>
                </a:cubicBezTo>
                <a:lnTo>
                  <a:pt x="1157111" y="225778"/>
                </a:lnTo>
                <a:lnTo>
                  <a:pt x="70555" y="268112"/>
                </a:lnTo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14619" y="2095207"/>
            <a:ext cx="35131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  <a:t>Mobile accessibility-aware</a:t>
            </a:r>
            <a:b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</a:br>
            <a: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  <a:t>navigation system</a:t>
            </a:r>
            <a:endParaRPr lang="en-US" sz="2400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52630" y="1076345"/>
            <a:ext cx="42041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Segoe UI Semibold"/>
                <a:cs typeface="Segoe UI Semibold"/>
              </a:rPr>
              <a:t>Roles of Technologies</a:t>
            </a:r>
            <a:endParaRPr lang="en-US" sz="3200" dirty="0">
              <a:solidFill>
                <a:srgbClr val="000000"/>
              </a:solidFill>
              <a:latin typeface="Segoe UI Semibold"/>
              <a:cs typeface="Segoe UI Semibold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143804" y="2198044"/>
            <a:ext cx="354967" cy="625323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4974914" y="4114153"/>
            <a:ext cx="626090" cy="629325"/>
            <a:chOff x="-1378215" y="3461841"/>
            <a:chExt cx="948374" cy="953274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378215" y="3461841"/>
              <a:ext cx="457200" cy="45720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882138" y="3944957"/>
              <a:ext cx="438912" cy="438912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887041" y="3461841"/>
              <a:ext cx="457200" cy="457200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1378215" y="3957915"/>
              <a:ext cx="457200" cy="457200"/>
            </a:xfrm>
            <a:prstGeom prst="rect">
              <a:avLst/>
            </a:prstGeom>
          </p:spPr>
        </p:pic>
      </p:grpSp>
      <p:sp>
        <p:nvSpPr>
          <p:cNvPr id="26" name="Freeform 25"/>
          <p:cNvSpPr/>
          <p:nvPr/>
        </p:nvSpPr>
        <p:spPr>
          <a:xfrm rot="3732171">
            <a:off x="4496724" y="3872008"/>
            <a:ext cx="428717" cy="290439"/>
          </a:xfrm>
          <a:custGeom>
            <a:avLst/>
            <a:gdLst>
              <a:gd name="connsiteX0" fmla="*/ 0 w 1217549"/>
              <a:gd name="connsiteY0" fmla="*/ 268112 h 496968"/>
              <a:gd name="connsiteX1" fmla="*/ 0 w 1217549"/>
              <a:gd name="connsiteY1" fmla="*/ 268112 h 496968"/>
              <a:gd name="connsiteX2" fmla="*/ 1213555 w 1217549"/>
              <a:gd name="connsiteY2" fmla="*/ 254000 h 496968"/>
              <a:gd name="connsiteX3" fmla="*/ 1157111 w 1217549"/>
              <a:gd name="connsiteY3" fmla="*/ 239889 h 496968"/>
              <a:gd name="connsiteX4" fmla="*/ 635000 w 1217549"/>
              <a:gd name="connsiteY4" fmla="*/ 225778 h 496968"/>
              <a:gd name="connsiteX5" fmla="*/ 818444 w 1217549"/>
              <a:gd name="connsiteY5" fmla="*/ 254000 h 496968"/>
              <a:gd name="connsiteX6" fmla="*/ 1100666 w 1217549"/>
              <a:gd name="connsiteY6" fmla="*/ 239889 h 496968"/>
              <a:gd name="connsiteX7" fmla="*/ 959555 w 1217549"/>
              <a:gd name="connsiteY7" fmla="*/ 155223 h 496968"/>
              <a:gd name="connsiteX8" fmla="*/ 846666 w 1217549"/>
              <a:gd name="connsiteY8" fmla="*/ 98778 h 496968"/>
              <a:gd name="connsiteX9" fmla="*/ 762000 w 1217549"/>
              <a:gd name="connsiteY9" fmla="*/ 42334 h 496968"/>
              <a:gd name="connsiteX10" fmla="*/ 677333 w 1217549"/>
              <a:gd name="connsiteY10" fmla="*/ 0 h 496968"/>
              <a:gd name="connsiteX11" fmla="*/ 762000 w 1217549"/>
              <a:gd name="connsiteY11" fmla="*/ 70556 h 496968"/>
              <a:gd name="connsiteX12" fmla="*/ 818444 w 1217549"/>
              <a:gd name="connsiteY12" fmla="*/ 98778 h 496968"/>
              <a:gd name="connsiteX13" fmla="*/ 874889 w 1217549"/>
              <a:gd name="connsiteY13" fmla="*/ 141112 h 496968"/>
              <a:gd name="connsiteX14" fmla="*/ 959555 w 1217549"/>
              <a:gd name="connsiteY14" fmla="*/ 169334 h 496968"/>
              <a:gd name="connsiteX15" fmla="*/ 1086555 w 1217549"/>
              <a:gd name="connsiteY15" fmla="*/ 225778 h 496968"/>
              <a:gd name="connsiteX16" fmla="*/ 1185333 w 1217549"/>
              <a:gd name="connsiteY16" fmla="*/ 254000 h 496968"/>
              <a:gd name="connsiteX17" fmla="*/ 1001889 w 1217549"/>
              <a:gd name="connsiteY17" fmla="*/ 268112 h 496968"/>
              <a:gd name="connsiteX18" fmla="*/ 903111 w 1217549"/>
              <a:gd name="connsiteY18" fmla="*/ 324556 h 496968"/>
              <a:gd name="connsiteX19" fmla="*/ 804333 w 1217549"/>
              <a:gd name="connsiteY19" fmla="*/ 451556 h 496968"/>
              <a:gd name="connsiteX20" fmla="*/ 790222 w 1217549"/>
              <a:gd name="connsiteY20" fmla="*/ 493889 h 496968"/>
              <a:gd name="connsiteX21" fmla="*/ 846666 w 1217549"/>
              <a:gd name="connsiteY21" fmla="*/ 395112 h 496968"/>
              <a:gd name="connsiteX22" fmla="*/ 917222 w 1217549"/>
              <a:gd name="connsiteY22" fmla="*/ 366889 h 496968"/>
              <a:gd name="connsiteX23" fmla="*/ 1016000 w 1217549"/>
              <a:gd name="connsiteY23" fmla="*/ 338667 h 496968"/>
              <a:gd name="connsiteX24" fmla="*/ 1114777 w 1217549"/>
              <a:gd name="connsiteY24" fmla="*/ 310445 h 496968"/>
              <a:gd name="connsiteX25" fmla="*/ 1143000 w 1217549"/>
              <a:gd name="connsiteY25" fmla="*/ 282223 h 496968"/>
              <a:gd name="connsiteX26" fmla="*/ 1157111 w 1217549"/>
              <a:gd name="connsiteY26" fmla="*/ 225778 h 496968"/>
              <a:gd name="connsiteX27" fmla="*/ 1157111 w 1217549"/>
              <a:gd name="connsiteY27" fmla="*/ 225778 h 496968"/>
              <a:gd name="connsiteX28" fmla="*/ 70555 w 1217549"/>
              <a:gd name="connsiteY28" fmla="*/ 268112 h 49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7549" h="496968">
                <a:moveTo>
                  <a:pt x="0" y="268112"/>
                </a:moveTo>
                <a:lnTo>
                  <a:pt x="0" y="268112"/>
                </a:lnTo>
                <a:lnTo>
                  <a:pt x="1213555" y="254000"/>
                </a:lnTo>
                <a:cubicBezTo>
                  <a:pt x="1232943" y="253527"/>
                  <a:pt x="1176482" y="240834"/>
                  <a:pt x="1157111" y="239889"/>
                </a:cubicBezTo>
                <a:cubicBezTo>
                  <a:pt x="983217" y="231406"/>
                  <a:pt x="809037" y="230482"/>
                  <a:pt x="635000" y="225778"/>
                </a:cubicBezTo>
                <a:cubicBezTo>
                  <a:pt x="431078" y="240344"/>
                  <a:pt x="139704" y="254000"/>
                  <a:pt x="818444" y="254000"/>
                </a:cubicBezTo>
                <a:cubicBezTo>
                  <a:pt x="912636" y="254000"/>
                  <a:pt x="1006592" y="244593"/>
                  <a:pt x="1100666" y="239889"/>
                </a:cubicBezTo>
                <a:cubicBezTo>
                  <a:pt x="989031" y="150581"/>
                  <a:pt x="1075990" y="208962"/>
                  <a:pt x="959555" y="155223"/>
                </a:cubicBezTo>
                <a:cubicBezTo>
                  <a:pt x="921356" y="137593"/>
                  <a:pt x="846666" y="98778"/>
                  <a:pt x="846666" y="98778"/>
                </a:cubicBezTo>
                <a:cubicBezTo>
                  <a:pt x="739021" y="-8867"/>
                  <a:pt x="864106" y="103597"/>
                  <a:pt x="762000" y="42334"/>
                </a:cubicBezTo>
                <a:cubicBezTo>
                  <a:pt x="672135" y="-11584"/>
                  <a:pt x="816550" y="34807"/>
                  <a:pt x="677333" y="0"/>
                </a:cubicBezTo>
                <a:cubicBezTo>
                  <a:pt x="716249" y="38917"/>
                  <a:pt x="716157" y="44360"/>
                  <a:pt x="762000" y="70556"/>
                </a:cubicBezTo>
                <a:cubicBezTo>
                  <a:pt x="780264" y="80992"/>
                  <a:pt x="800606" y="87629"/>
                  <a:pt x="818444" y="98778"/>
                </a:cubicBezTo>
                <a:cubicBezTo>
                  <a:pt x="838388" y="111243"/>
                  <a:pt x="853853" y="130594"/>
                  <a:pt x="874889" y="141112"/>
                </a:cubicBezTo>
                <a:cubicBezTo>
                  <a:pt x="901497" y="154416"/>
                  <a:pt x="931597" y="159168"/>
                  <a:pt x="959555" y="169334"/>
                </a:cubicBezTo>
                <a:cubicBezTo>
                  <a:pt x="1103981" y="221852"/>
                  <a:pt x="962329" y="172539"/>
                  <a:pt x="1086555" y="225778"/>
                </a:cubicBezTo>
                <a:cubicBezTo>
                  <a:pt x="1114895" y="237924"/>
                  <a:pt x="1156692" y="246840"/>
                  <a:pt x="1185333" y="254000"/>
                </a:cubicBezTo>
                <a:cubicBezTo>
                  <a:pt x="1124185" y="258704"/>
                  <a:pt x="1062284" y="257454"/>
                  <a:pt x="1001889" y="268112"/>
                </a:cubicBezTo>
                <a:cubicBezTo>
                  <a:pt x="984378" y="271202"/>
                  <a:pt x="919328" y="311042"/>
                  <a:pt x="903111" y="324556"/>
                </a:cubicBezTo>
                <a:cubicBezTo>
                  <a:pt x="869393" y="352654"/>
                  <a:pt x="816437" y="415243"/>
                  <a:pt x="804333" y="451556"/>
                </a:cubicBezTo>
                <a:cubicBezTo>
                  <a:pt x="799629" y="465667"/>
                  <a:pt x="790222" y="508763"/>
                  <a:pt x="790222" y="493889"/>
                </a:cubicBezTo>
                <a:cubicBezTo>
                  <a:pt x="790222" y="450354"/>
                  <a:pt x="810120" y="417953"/>
                  <a:pt x="846666" y="395112"/>
                </a:cubicBezTo>
                <a:cubicBezTo>
                  <a:pt x="868146" y="381687"/>
                  <a:pt x="893504" y="375783"/>
                  <a:pt x="917222" y="366889"/>
                </a:cubicBezTo>
                <a:cubicBezTo>
                  <a:pt x="971353" y="346589"/>
                  <a:pt x="953731" y="356458"/>
                  <a:pt x="1016000" y="338667"/>
                </a:cubicBezTo>
                <a:cubicBezTo>
                  <a:pt x="1157718" y="298176"/>
                  <a:pt x="938309" y="354562"/>
                  <a:pt x="1114777" y="310445"/>
                </a:cubicBezTo>
                <a:cubicBezTo>
                  <a:pt x="1124185" y="301038"/>
                  <a:pt x="1140391" y="295269"/>
                  <a:pt x="1143000" y="282223"/>
                </a:cubicBezTo>
                <a:cubicBezTo>
                  <a:pt x="1156563" y="214411"/>
                  <a:pt x="1093665" y="257501"/>
                  <a:pt x="1157111" y="225778"/>
                </a:cubicBezTo>
                <a:lnTo>
                  <a:pt x="1157111" y="225778"/>
                </a:lnTo>
                <a:lnTo>
                  <a:pt x="70555" y="268112"/>
                </a:lnTo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4568" y="1076345"/>
            <a:ext cx="261261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Segoe UI Semibold"/>
                <a:cs typeface="Segoe UI Semibold"/>
              </a:rPr>
              <a:t>Data Sources</a:t>
            </a:r>
            <a:endParaRPr lang="en-US" sz="3200" dirty="0">
              <a:solidFill>
                <a:srgbClr val="000000"/>
              </a:solidFill>
              <a:latin typeface="Segoe UI Semibold"/>
              <a:cs typeface="Segoe UI Semibold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634207" y="1822464"/>
            <a:ext cx="2979516" cy="830997"/>
            <a:chOff x="634207" y="1977960"/>
            <a:chExt cx="2979516" cy="830997"/>
          </a:xfrm>
        </p:grpSpPr>
        <p:pic>
          <p:nvPicPr>
            <p:cNvPr id="31" name="Picture 30" descr="Onboarding_BusStopInspector_Black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207" y="2095207"/>
              <a:ext cx="641827" cy="641827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1287445" y="1977960"/>
              <a:ext cx="23262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  <a:t>City government</a:t>
              </a:r>
              <a:b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</a:br>
              <a: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  <a:t>on-site auditing</a:t>
              </a:r>
              <a:endParaRPr lang="en-US" sz="2400" dirty="0">
                <a:solidFill>
                  <a:srgbClr val="000000"/>
                </a:solidFill>
                <a:latin typeface="Segoe UI Light"/>
                <a:cs typeface="Segoe UI Light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53160" y="3132058"/>
            <a:ext cx="2693412" cy="853057"/>
            <a:chOff x="653160" y="2964492"/>
            <a:chExt cx="2693412" cy="853057"/>
          </a:xfrm>
        </p:grpSpPr>
        <p:grpSp>
          <p:nvGrpSpPr>
            <p:cNvPr id="30" name="Group 29"/>
            <p:cNvGrpSpPr/>
            <p:nvPr/>
          </p:nvGrpSpPr>
          <p:grpSpPr>
            <a:xfrm>
              <a:off x="653160" y="2964492"/>
              <a:ext cx="603921" cy="853057"/>
              <a:chOff x="440597" y="2923180"/>
              <a:chExt cx="603921" cy="853057"/>
            </a:xfrm>
          </p:grpSpPr>
          <p:pic>
            <p:nvPicPr>
              <p:cNvPr id="28" name="Picture 27" descr="Icon_Walker.png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0597" y="2923180"/>
                <a:ext cx="504987" cy="853057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818943" flipH="1">
                <a:off x="938467" y="3190205"/>
                <a:ext cx="106051" cy="186824"/>
              </a:xfrm>
              <a:prstGeom prst="rect">
                <a:avLst/>
              </a:prstGeom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1287445" y="2975522"/>
              <a:ext cx="205912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  <a:t>Mobile </a:t>
              </a:r>
              <a:b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</a:br>
              <a: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  <a:t>crowdsourcing</a:t>
              </a:r>
              <a:endParaRPr lang="en-US" sz="2400" dirty="0">
                <a:solidFill>
                  <a:srgbClr val="000000"/>
                </a:solidFill>
                <a:latin typeface="Segoe UI Light"/>
                <a:cs typeface="Segoe UI Ligh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54568" y="4463712"/>
            <a:ext cx="2834684" cy="830997"/>
            <a:chOff x="554568" y="4463712"/>
            <a:chExt cx="2834684" cy="830997"/>
          </a:xfrm>
        </p:grpSpPr>
        <p:grpSp>
          <p:nvGrpSpPr>
            <p:cNvPr id="40" name="Group 39"/>
            <p:cNvGrpSpPr/>
            <p:nvPr/>
          </p:nvGrpSpPr>
          <p:grpSpPr>
            <a:xfrm>
              <a:off x="554568" y="4545003"/>
              <a:ext cx="801105" cy="668414"/>
              <a:chOff x="554568" y="4441647"/>
              <a:chExt cx="801105" cy="668414"/>
            </a:xfrm>
          </p:grpSpPr>
          <p:pic>
            <p:nvPicPr>
              <p:cNvPr id="32" name="Picture 31" descr="Man.pn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4568" y="4441647"/>
                <a:ext cx="418416" cy="418416"/>
              </a:xfrm>
              <a:prstGeom prst="rect">
                <a:avLst/>
              </a:prstGeom>
            </p:spPr>
          </p:pic>
          <p:pic>
            <p:nvPicPr>
              <p:cNvPr id="36" name="Picture 35" descr="Man.pn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913" y="4441647"/>
                <a:ext cx="418416" cy="418416"/>
              </a:xfrm>
              <a:prstGeom prst="rect">
                <a:avLst/>
              </a:prstGeom>
            </p:spPr>
          </p:pic>
          <p:pic>
            <p:nvPicPr>
              <p:cNvPr id="37" name="Picture 36" descr="Man.pn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7257" y="4441647"/>
                <a:ext cx="418416" cy="418416"/>
              </a:xfrm>
              <a:prstGeom prst="rect">
                <a:avLst/>
              </a:prstGeom>
            </p:spPr>
          </p:pic>
          <p:pic>
            <p:nvPicPr>
              <p:cNvPr id="38" name="Picture 37" descr="Man.pn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3623" y="4691645"/>
                <a:ext cx="418416" cy="418416"/>
              </a:xfrm>
              <a:prstGeom prst="rect">
                <a:avLst/>
              </a:prstGeom>
            </p:spPr>
          </p:pic>
          <p:pic>
            <p:nvPicPr>
              <p:cNvPr id="39" name="Picture 38" descr="Man.pn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2831" y="4691645"/>
                <a:ext cx="418416" cy="418416"/>
              </a:xfrm>
              <a:prstGeom prst="rect">
                <a:avLst/>
              </a:prstGeom>
            </p:spPr>
          </p:pic>
        </p:grpSp>
        <p:sp>
          <p:nvSpPr>
            <p:cNvPr id="43" name="TextBox 42"/>
            <p:cNvSpPr txBox="1"/>
            <p:nvPr/>
          </p:nvSpPr>
          <p:spPr>
            <a:xfrm>
              <a:off x="1287445" y="4463712"/>
              <a:ext cx="210180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>
                  <a:solidFill>
                    <a:srgbClr val="000000"/>
                  </a:solidFill>
                  <a:latin typeface="Segoe UI Light"/>
                  <a:cs typeface="Segoe UI Light"/>
                </a:rPr>
                <a:t>Crowdsourced</a:t>
              </a:r>
              <a: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  <a:t> </a:t>
              </a:r>
              <a:b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</a:br>
              <a: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  <a:t>virtual auditing</a:t>
              </a:r>
              <a:endParaRPr lang="en-US" sz="2400" dirty="0">
                <a:solidFill>
                  <a:srgbClr val="000000"/>
                </a:solidFill>
                <a:latin typeface="Segoe UI Light"/>
                <a:cs typeface="Segoe UI Light"/>
              </a:endParaRPr>
            </a:p>
          </p:txBody>
        </p:sp>
      </p:grpSp>
      <p:sp>
        <p:nvSpPr>
          <p:cNvPr id="47" name="Freeform 46"/>
          <p:cNvSpPr/>
          <p:nvPr/>
        </p:nvSpPr>
        <p:spPr>
          <a:xfrm rot="3364267">
            <a:off x="3337670" y="2746359"/>
            <a:ext cx="657774" cy="345497"/>
          </a:xfrm>
          <a:custGeom>
            <a:avLst/>
            <a:gdLst>
              <a:gd name="connsiteX0" fmla="*/ 0 w 1217549"/>
              <a:gd name="connsiteY0" fmla="*/ 268112 h 496968"/>
              <a:gd name="connsiteX1" fmla="*/ 0 w 1217549"/>
              <a:gd name="connsiteY1" fmla="*/ 268112 h 496968"/>
              <a:gd name="connsiteX2" fmla="*/ 1213555 w 1217549"/>
              <a:gd name="connsiteY2" fmla="*/ 254000 h 496968"/>
              <a:gd name="connsiteX3" fmla="*/ 1157111 w 1217549"/>
              <a:gd name="connsiteY3" fmla="*/ 239889 h 496968"/>
              <a:gd name="connsiteX4" fmla="*/ 635000 w 1217549"/>
              <a:gd name="connsiteY4" fmla="*/ 225778 h 496968"/>
              <a:gd name="connsiteX5" fmla="*/ 818444 w 1217549"/>
              <a:gd name="connsiteY5" fmla="*/ 254000 h 496968"/>
              <a:gd name="connsiteX6" fmla="*/ 1100666 w 1217549"/>
              <a:gd name="connsiteY6" fmla="*/ 239889 h 496968"/>
              <a:gd name="connsiteX7" fmla="*/ 959555 w 1217549"/>
              <a:gd name="connsiteY7" fmla="*/ 155223 h 496968"/>
              <a:gd name="connsiteX8" fmla="*/ 846666 w 1217549"/>
              <a:gd name="connsiteY8" fmla="*/ 98778 h 496968"/>
              <a:gd name="connsiteX9" fmla="*/ 762000 w 1217549"/>
              <a:gd name="connsiteY9" fmla="*/ 42334 h 496968"/>
              <a:gd name="connsiteX10" fmla="*/ 677333 w 1217549"/>
              <a:gd name="connsiteY10" fmla="*/ 0 h 496968"/>
              <a:gd name="connsiteX11" fmla="*/ 762000 w 1217549"/>
              <a:gd name="connsiteY11" fmla="*/ 70556 h 496968"/>
              <a:gd name="connsiteX12" fmla="*/ 818444 w 1217549"/>
              <a:gd name="connsiteY12" fmla="*/ 98778 h 496968"/>
              <a:gd name="connsiteX13" fmla="*/ 874889 w 1217549"/>
              <a:gd name="connsiteY13" fmla="*/ 141112 h 496968"/>
              <a:gd name="connsiteX14" fmla="*/ 959555 w 1217549"/>
              <a:gd name="connsiteY14" fmla="*/ 169334 h 496968"/>
              <a:gd name="connsiteX15" fmla="*/ 1086555 w 1217549"/>
              <a:gd name="connsiteY15" fmla="*/ 225778 h 496968"/>
              <a:gd name="connsiteX16" fmla="*/ 1185333 w 1217549"/>
              <a:gd name="connsiteY16" fmla="*/ 254000 h 496968"/>
              <a:gd name="connsiteX17" fmla="*/ 1001889 w 1217549"/>
              <a:gd name="connsiteY17" fmla="*/ 268112 h 496968"/>
              <a:gd name="connsiteX18" fmla="*/ 903111 w 1217549"/>
              <a:gd name="connsiteY18" fmla="*/ 324556 h 496968"/>
              <a:gd name="connsiteX19" fmla="*/ 804333 w 1217549"/>
              <a:gd name="connsiteY19" fmla="*/ 451556 h 496968"/>
              <a:gd name="connsiteX20" fmla="*/ 790222 w 1217549"/>
              <a:gd name="connsiteY20" fmla="*/ 493889 h 496968"/>
              <a:gd name="connsiteX21" fmla="*/ 846666 w 1217549"/>
              <a:gd name="connsiteY21" fmla="*/ 395112 h 496968"/>
              <a:gd name="connsiteX22" fmla="*/ 917222 w 1217549"/>
              <a:gd name="connsiteY22" fmla="*/ 366889 h 496968"/>
              <a:gd name="connsiteX23" fmla="*/ 1016000 w 1217549"/>
              <a:gd name="connsiteY23" fmla="*/ 338667 h 496968"/>
              <a:gd name="connsiteX24" fmla="*/ 1114777 w 1217549"/>
              <a:gd name="connsiteY24" fmla="*/ 310445 h 496968"/>
              <a:gd name="connsiteX25" fmla="*/ 1143000 w 1217549"/>
              <a:gd name="connsiteY25" fmla="*/ 282223 h 496968"/>
              <a:gd name="connsiteX26" fmla="*/ 1157111 w 1217549"/>
              <a:gd name="connsiteY26" fmla="*/ 225778 h 496968"/>
              <a:gd name="connsiteX27" fmla="*/ 1157111 w 1217549"/>
              <a:gd name="connsiteY27" fmla="*/ 225778 h 496968"/>
              <a:gd name="connsiteX28" fmla="*/ 70555 w 1217549"/>
              <a:gd name="connsiteY28" fmla="*/ 268112 h 49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7549" h="496968">
                <a:moveTo>
                  <a:pt x="0" y="268112"/>
                </a:moveTo>
                <a:lnTo>
                  <a:pt x="0" y="268112"/>
                </a:lnTo>
                <a:lnTo>
                  <a:pt x="1213555" y="254000"/>
                </a:lnTo>
                <a:cubicBezTo>
                  <a:pt x="1232943" y="253527"/>
                  <a:pt x="1176482" y="240834"/>
                  <a:pt x="1157111" y="239889"/>
                </a:cubicBezTo>
                <a:cubicBezTo>
                  <a:pt x="983217" y="231406"/>
                  <a:pt x="809037" y="230482"/>
                  <a:pt x="635000" y="225778"/>
                </a:cubicBezTo>
                <a:cubicBezTo>
                  <a:pt x="431078" y="240344"/>
                  <a:pt x="139704" y="254000"/>
                  <a:pt x="818444" y="254000"/>
                </a:cubicBezTo>
                <a:cubicBezTo>
                  <a:pt x="912636" y="254000"/>
                  <a:pt x="1006592" y="244593"/>
                  <a:pt x="1100666" y="239889"/>
                </a:cubicBezTo>
                <a:cubicBezTo>
                  <a:pt x="989031" y="150581"/>
                  <a:pt x="1075990" y="208962"/>
                  <a:pt x="959555" y="155223"/>
                </a:cubicBezTo>
                <a:cubicBezTo>
                  <a:pt x="921356" y="137593"/>
                  <a:pt x="846666" y="98778"/>
                  <a:pt x="846666" y="98778"/>
                </a:cubicBezTo>
                <a:cubicBezTo>
                  <a:pt x="739021" y="-8867"/>
                  <a:pt x="864106" y="103597"/>
                  <a:pt x="762000" y="42334"/>
                </a:cubicBezTo>
                <a:cubicBezTo>
                  <a:pt x="672135" y="-11584"/>
                  <a:pt x="816550" y="34807"/>
                  <a:pt x="677333" y="0"/>
                </a:cubicBezTo>
                <a:cubicBezTo>
                  <a:pt x="716249" y="38917"/>
                  <a:pt x="716157" y="44360"/>
                  <a:pt x="762000" y="70556"/>
                </a:cubicBezTo>
                <a:cubicBezTo>
                  <a:pt x="780264" y="80992"/>
                  <a:pt x="800606" y="87629"/>
                  <a:pt x="818444" y="98778"/>
                </a:cubicBezTo>
                <a:cubicBezTo>
                  <a:pt x="838388" y="111243"/>
                  <a:pt x="853853" y="130594"/>
                  <a:pt x="874889" y="141112"/>
                </a:cubicBezTo>
                <a:cubicBezTo>
                  <a:pt x="901497" y="154416"/>
                  <a:pt x="931597" y="159168"/>
                  <a:pt x="959555" y="169334"/>
                </a:cubicBezTo>
                <a:cubicBezTo>
                  <a:pt x="1103981" y="221852"/>
                  <a:pt x="962329" y="172539"/>
                  <a:pt x="1086555" y="225778"/>
                </a:cubicBezTo>
                <a:cubicBezTo>
                  <a:pt x="1114895" y="237924"/>
                  <a:pt x="1156692" y="246840"/>
                  <a:pt x="1185333" y="254000"/>
                </a:cubicBezTo>
                <a:cubicBezTo>
                  <a:pt x="1124185" y="258704"/>
                  <a:pt x="1062284" y="257454"/>
                  <a:pt x="1001889" y="268112"/>
                </a:cubicBezTo>
                <a:cubicBezTo>
                  <a:pt x="984378" y="271202"/>
                  <a:pt x="919328" y="311042"/>
                  <a:pt x="903111" y="324556"/>
                </a:cubicBezTo>
                <a:cubicBezTo>
                  <a:pt x="869393" y="352654"/>
                  <a:pt x="816437" y="415243"/>
                  <a:pt x="804333" y="451556"/>
                </a:cubicBezTo>
                <a:cubicBezTo>
                  <a:pt x="799629" y="465667"/>
                  <a:pt x="790222" y="508763"/>
                  <a:pt x="790222" y="493889"/>
                </a:cubicBezTo>
                <a:cubicBezTo>
                  <a:pt x="790222" y="450354"/>
                  <a:pt x="810120" y="417953"/>
                  <a:pt x="846666" y="395112"/>
                </a:cubicBezTo>
                <a:cubicBezTo>
                  <a:pt x="868146" y="381687"/>
                  <a:pt x="893504" y="375783"/>
                  <a:pt x="917222" y="366889"/>
                </a:cubicBezTo>
                <a:cubicBezTo>
                  <a:pt x="971353" y="346589"/>
                  <a:pt x="953731" y="356458"/>
                  <a:pt x="1016000" y="338667"/>
                </a:cubicBezTo>
                <a:cubicBezTo>
                  <a:pt x="1157718" y="298176"/>
                  <a:pt x="938309" y="354562"/>
                  <a:pt x="1114777" y="310445"/>
                </a:cubicBezTo>
                <a:cubicBezTo>
                  <a:pt x="1124185" y="301038"/>
                  <a:pt x="1140391" y="295269"/>
                  <a:pt x="1143000" y="282223"/>
                </a:cubicBezTo>
                <a:cubicBezTo>
                  <a:pt x="1156563" y="214411"/>
                  <a:pt x="1093665" y="257501"/>
                  <a:pt x="1157111" y="225778"/>
                </a:cubicBezTo>
                <a:lnTo>
                  <a:pt x="1157111" y="225778"/>
                </a:lnTo>
                <a:lnTo>
                  <a:pt x="70555" y="268112"/>
                </a:lnTo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3313730" y="3420901"/>
            <a:ext cx="551125" cy="234544"/>
          </a:xfrm>
          <a:custGeom>
            <a:avLst/>
            <a:gdLst>
              <a:gd name="connsiteX0" fmla="*/ 0 w 1217549"/>
              <a:gd name="connsiteY0" fmla="*/ 268112 h 496968"/>
              <a:gd name="connsiteX1" fmla="*/ 0 w 1217549"/>
              <a:gd name="connsiteY1" fmla="*/ 268112 h 496968"/>
              <a:gd name="connsiteX2" fmla="*/ 1213555 w 1217549"/>
              <a:gd name="connsiteY2" fmla="*/ 254000 h 496968"/>
              <a:gd name="connsiteX3" fmla="*/ 1157111 w 1217549"/>
              <a:gd name="connsiteY3" fmla="*/ 239889 h 496968"/>
              <a:gd name="connsiteX4" fmla="*/ 635000 w 1217549"/>
              <a:gd name="connsiteY4" fmla="*/ 225778 h 496968"/>
              <a:gd name="connsiteX5" fmla="*/ 818444 w 1217549"/>
              <a:gd name="connsiteY5" fmla="*/ 254000 h 496968"/>
              <a:gd name="connsiteX6" fmla="*/ 1100666 w 1217549"/>
              <a:gd name="connsiteY6" fmla="*/ 239889 h 496968"/>
              <a:gd name="connsiteX7" fmla="*/ 959555 w 1217549"/>
              <a:gd name="connsiteY7" fmla="*/ 155223 h 496968"/>
              <a:gd name="connsiteX8" fmla="*/ 846666 w 1217549"/>
              <a:gd name="connsiteY8" fmla="*/ 98778 h 496968"/>
              <a:gd name="connsiteX9" fmla="*/ 762000 w 1217549"/>
              <a:gd name="connsiteY9" fmla="*/ 42334 h 496968"/>
              <a:gd name="connsiteX10" fmla="*/ 677333 w 1217549"/>
              <a:gd name="connsiteY10" fmla="*/ 0 h 496968"/>
              <a:gd name="connsiteX11" fmla="*/ 762000 w 1217549"/>
              <a:gd name="connsiteY11" fmla="*/ 70556 h 496968"/>
              <a:gd name="connsiteX12" fmla="*/ 818444 w 1217549"/>
              <a:gd name="connsiteY12" fmla="*/ 98778 h 496968"/>
              <a:gd name="connsiteX13" fmla="*/ 874889 w 1217549"/>
              <a:gd name="connsiteY13" fmla="*/ 141112 h 496968"/>
              <a:gd name="connsiteX14" fmla="*/ 959555 w 1217549"/>
              <a:gd name="connsiteY14" fmla="*/ 169334 h 496968"/>
              <a:gd name="connsiteX15" fmla="*/ 1086555 w 1217549"/>
              <a:gd name="connsiteY15" fmla="*/ 225778 h 496968"/>
              <a:gd name="connsiteX16" fmla="*/ 1185333 w 1217549"/>
              <a:gd name="connsiteY16" fmla="*/ 254000 h 496968"/>
              <a:gd name="connsiteX17" fmla="*/ 1001889 w 1217549"/>
              <a:gd name="connsiteY17" fmla="*/ 268112 h 496968"/>
              <a:gd name="connsiteX18" fmla="*/ 903111 w 1217549"/>
              <a:gd name="connsiteY18" fmla="*/ 324556 h 496968"/>
              <a:gd name="connsiteX19" fmla="*/ 804333 w 1217549"/>
              <a:gd name="connsiteY19" fmla="*/ 451556 h 496968"/>
              <a:gd name="connsiteX20" fmla="*/ 790222 w 1217549"/>
              <a:gd name="connsiteY20" fmla="*/ 493889 h 496968"/>
              <a:gd name="connsiteX21" fmla="*/ 846666 w 1217549"/>
              <a:gd name="connsiteY21" fmla="*/ 395112 h 496968"/>
              <a:gd name="connsiteX22" fmla="*/ 917222 w 1217549"/>
              <a:gd name="connsiteY22" fmla="*/ 366889 h 496968"/>
              <a:gd name="connsiteX23" fmla="*/ 1016000 w 1217549"/>
              <a:gd name="connsiteY23" fmla="*/ 338667 h 496968"/>
              <a:gd name="connsiteX24" fmla="*/ 1114777 w 1217549"/>
              <a:gd name="connsiteY24" fmla="*/ 310445 h 496968"/>
              <a:gd name="connsiteX25" fmla="*/ 1143000 w 1217549"/>
              <a:gd name="connsiteY25" fmla="*/ 282223 h 496968"/>
              <a:gd name="connsiteX26" fmla="*/ 1157111 w 1217549"/>
              <a:gd name="connsiteY26" fmla="*/ 225778 h 496968"/>
              <a:gd name="connsiteX27" fmla="*/ 1157111 w 1217549"/>
              <a:gd name="connsiteY27" fmla="*/ 225778 h 496968"/>
              <a:gd name="connsiteX28" fmla="*/ 70555 w 1217549"/>
              <a:gd name="connsiteY28" fmla="*/ 268112 h 49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7549" h="496968">
                <a:moveTo>
                  <a:pt x="0" y="268112"/>
                </a:moveTo>
                <a:lnTo>
                  <a:pt x="0" y="268112"/>
                </a:lnTo>
                <a:lnTo>
                  <a:pt x="1213555" y="254000"/>
                </a:lnTo>
                <a:cubicBezTo>
                  <a:pt x="1232943" y="253527"/>
                  <a:pt x="1176482" y="240834"/>
                  <a:pt x="1157111" y="239889"/>
                </a:cubicBezTo>
                <a:cubicBezTo>
                  <a:pt x="983217" y="231406"/>
                  <a:pt x="809037" y="230482"/>
                  <a:pt x="635000" y="225778"/>
                </a:cubicBezTo>
                <a:cubicBezTo>
                  <a:pt x="431078" y="240344"/>
                  <a:pt x="139704" y="254000"/>
                  <a:pt x="818444" y="254000"/>
                </a:cubicBezTo>
                <a:cubicBezTo>
                  <a:pt x="912636" y="254000"/>
                  <a:pt x="1006592" y="244593"/>
                  <a:pt x="1100666" y="239889"/>
                </a:cubicBezTo>
                <a:cubicBezTo>
                  <a:pt x="989031" y="150581"/>
                  <a:pt x="1075990" y="208962"/>
                  <a:pt x="959555" y="155223"/>
                </a:cubicBezTo>
                <a:cubicBezTo>
                  <a:pt x="921356" y="137593"/>
                  <a:pt x="846666" y="98778"/>
                  <a:pt x="846666" y="98778"/>
                </a:cubicBezTo>
                <a:cubicBezTo>
                  <a:pt x="739021" y="-8867"/>
                  <a:pt x="864106" y="103597"/>
                  <a:pt x="762000" y="42334"/>
                </a:cubicBezTo>
                <a:cubicBezTo>
                  <a:pt x="672135" y="-11584"/>
                  <a:pt x="816550" y="34807"/>
                  <a:pt x="677333" y="0"/>
                </a:cubicBezTo>
                <a:cubicBezTo>
                  <a:pt x="716249" y="38917"/>
                  <a:pt x="716157" y="44360"/>
                  <a:pt x="762000" y="70556"/>
                </a:cubicBezTo>
                <a:cubicBezTo>
                  <a:pt x="780264" y="80992"/>
                  <a:pt x="800606" y="87629"/>
                  <a:pt x="818444" y="98778"/>
                </a:cubicBezTo>
                <a:cubicBezTo>
                  <a:pt x="838388" y="111243"/>
                  <a:pt x="853853" y="130594"/>
                  <a:pt x="874889" y="141112"/>
                </a:cubicBezTo>
                <a:cubicBezTo>
                  <a:pt x="901497" y="154416"/>
                  <a:pt x="931597" y="159168"/>
                  <a:pt x="959555" y="169334"/>
                </a:cubicBezTo>
                <a:cubicBezTo>
                  <a:pt x="1103981" y="221852"/>
                  <a:pt x="962329" y="172539"/>
                  <a:pt x="1086555" y="225778"/>
                </a:cubicBezTo>
                <a:cubicBezTo>
                  <a:pt x="1114895" y="237924"/>
                  <a:pt x="1156692" y="246840"/>
                  <a:pt x="1185333" y="254000"/>
                </a:cubicBezTo>
                <a:cubicBezTo>
                  <a:pt x="1124185" y="258704"/>
                  <a:pt x="1062284" y="257454"/>
                  <a:pt x="1001889" y="268112"/>
                </a:cubicBezTo>
                <a:cubicBezTo>
                  <a:pt x="984378" y="271202"/>
                  <a:pt x="919328" y="311042"/>
                  <a:pt x="903111" y="324556"/>
                </a:cubicBezTo>
                <a:cubicBezTo>
                  <a:pt x="869393" y="352654"/>
                  <a:pt x="816437" y="415243"/>
                  <a:pt x="804333" y="451556"/>
                </a:cubicBezTo>
                <a:cubicBezTo>
                  <a:pt x="799629" y="465667"/>
                  <a:pt x="790222" y="508763"/>
                  <a:pt x="790222" y="493889"/>
                </a:cubicBezTo>
                <a:cubicBezTo>
                  <a:pt x="790222" y="450354"/>
                  <a:pt x="810120" y="417953"/>
                  <a:pt x="846666" y="395112"/>
                </a:cubicBezTo>
                <a:cubicBezTo>
                  <a:pt x="868146" y="381687"/>
                  <a:pt x="893504" y="375783"/>
                  <a:pt x="917222" y="366889"/>
                </a:cubicBezTo>
                <a:cubicBezTo>
                  <a:pt x="971353" y="346589"/>
                  <a:pt x="953731" y="356458"/>
                  <a:pt x="1016000" y="338667"/>
                </a:cubicBezTo>
                <a:cubicBezTo>
                  <a:pt x="1157718" y="298176"/>
                  <a:pt x="938309" y="354562"/>
                  <a:pt x="1114777" y="310445"/>
                </a:cubicBezTo>
                <a:cubicBezTo>
                  <a:pt x="1124185" y="301038"/>
                  <a:pt x="1140391" y="295269"/>
                  <a:pt x="1143000" y="282223"/>
                </a:cubicBezTo>
                <a:cubicBezTo>
                  <a:pt x="1156563" y="214411"/>
                  <a:pt x="1093665" y="257501"/>
                  <a:pt x="1157111" y="225778"/>
                </a:cubicBezTo>
                <a:lnTo>
                  <a:pt x="1157111" y="225778"/>
                </a:lnTo>
                <a:lnTo>
                  <a:pt x="70555" y="268112"/>
                </a:lnTo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9" name="Freeform 48"/>
          <p:cNvSpPr/>
          <p:nvPr/>
        </p:nvSpPr>
        <p:spPr>
          <a:xfrm rot="19023497">
            <a:off x="3272205" y="4081805"/>
            <a:ext cx="843183" cy="343204"/>
          </a:xfrm>
          <a:custGeom>
            <a:avLst/>
            <a:gdLst>
              <a:gd name="connsiteX0" fmla="*/ 0 w 1217549"/>
              <a:gd name="connsiteY0" fmla="*/ 268112 h 496968"/>
              <a:gd name="connsiteX1" fmla="*/ 0 w 1217549"/>
              <a:gd name="connsiteY1" fmla="*/ 268112 h 496968"/>
              <a:gd name="connsiteX2" fmla="*/ 1213555 w 1217549"/>
              <a:gd name="connsiteY2" fmla="*/ 254000 h 496968"/>
              <a:gd name="connsiteX3" fmla="*/ 1157111 w 1217549"/>
              <a:gd name="connsiteY3" fmla="*/ 239889 h 496968"/>
              <a:gd name="connsiteX4" fmla="*/ 635000 w 1217549"/>
              <a:gd name="connsiteY4" fmla="*/ 225778 h 496968"/>
              <a:gd name="connsiteX5" fmla="*/ 818444 w 1217549"/>
              <a:gd name="connsiteY5" fmla="*/ 254000 h 496968"/>
              <a:gd name="connsiteX6" fmla="*/ 1100666 w 1217549"/>
              <a:gd name="connsiteY6" fmla="*/ 239889 h 496968"/>
              <a:gd name="connsiteX7" fmla="*/ 959555 w 1217549"/>
              <a:gd name="connsiteY7" fmla="*/ 155223 h 496968"/>
              <a:gd name="connsiteX8" fmla="*/ 846666 w 1217549"/>
              <a:gd name="connsiteY8" fmla="*/ 98778 h 496968"/>
              <a:gd name="connsiteX9" fmla="*/ 762000 w 1217549"/>
              <a:gd name="connsiteY9" fmla="*/ 42334 h 496968"/>
              <a:gd name="connsiteX10" fmla="*/ 677333 w 1217549"/>
              <a:gd name="connsiteY10" fmla="*/ 0 h 496968"/>
              <a:gd name="connsiteX11" fmla="*/ 762000 w 1217549"/>
              <a:gd name="connsiteY11" fmla="*/ 70556 h 496968"/>
              <a:gd name="connsiteX12" fmla="*/ 818444 w 1217549"/>
              <a:gd name="connsiteY12" fmla="*/ 98778 h 496968"/>
              <a:gd name="connsiteX13" fmla="*/ 874889 w 1217549"/>
              <a:gd name="connsiteY13" fmla="*/ 141112 h 496968"/>
              <a:gd name="connsiteX14" fmla="*/ 959555 w 1217549"/>
              <a:gd name="connsiteY14" fmla="*/ 169334 h 496968"/>
              <a:gd name="connsiteX15" fmla="*/ 1086555 w 1217549"/>
              <a:gd name="connsiteY15" fmla="*/ 225778 h 496968"/>
              <a:gd name="connsiteX16" fmla="*/ 1185333 w 1217549"/>
              <a:gd name="connsiteY16" fmla="*/ 254000 h 496968"/>
              <a:gd name="connsiteX17" fmla="*/ 1001889 w 1217549"/>
              <a:gd name="connsiteY17" fmla="*/ 268112 h 496968"/>
              <a:gd name="connsiteX18" fmla="*/ 903111 w 1217549"/>
              <a:gd name="connsiteY18" fmla="*/ 324556 h 496968"/>
              <a:gd name="connsiteX19" fmla="*/ 804333 w 1217549"/>
              <a:gd name="connsiteY19" fmla="*/ 451556 h 496968"/>
              <a:gd name="connsiteX20" fmla="*/ 790222 w 1217549"/>
              <a:gd name="connsiteY20" fmla="*/ 493889 h 496968"/>
              <a:gd name="connsiteX21" fmla="*/ 846666 w 1217549"/>
              <a:gd name="connsiteY21" fmla="*/ 395112 h 496968"/>
              <a:gd name="connsiteX22" fmla="*/ 917222 w 1217549"/>
              <a:gd name="connsiteY22" fmla="*/ 366889 h 496968"/>
              <a:gd name="connsiteX23" fmla="*/ 1016000 w 1217549"/>
              <a:gd name="connsiteY23" fmla="*/ 338667 h 496968"/>
              <a:gd name="connsiteX24" fmla="*/ 1114777 w 1217549"/>
              <a:gd name="connsiteY24" fmla="*/ 310445 h 496968"/>
              <a:gd name="connsiteX25" fmla="*/ 1143000 w 1217549"/>
              <a:gd name="connsiteY25" fmla="*/ 282223 h 496968"/>
              <a:gd name="connsiteX26" fmla="*/ 1157111 w 1217549"/>
              <a:gd name="connsiteY26" fmla="*/ 225778 h 496968"/>
              <a:gd name="connsiteX27" fmla="*/ 1157111 w 1217549"/>
              <a:gd name="connsiteY27" fmla="*/ 225778 h 496968"/>
              <a:gd name="connsiteX28" fmla="*/ 70555 w 1217549"/>
              <a:gd name="connsiteY28" fmla="*/ 268112 h 49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7549" h="496968">
                <a:moveTo>
                  <a:pt x="0" y="268112"/>
                </a:moveTo>
                <a:lnTo>
                  <a:pt x="0" y="268112"/>
                </a:lnTo>
                <a:lnTo>
                  <a:pt x="1213555" y="254000"/>
                </a:lnTo>
                <a:cubicBezTo>
                  <a:pt x="1232943" y="253527"/>
                  <a:pt x="1176482" y="240834"/>
                  <a:pt x="1157111" y="239889"/>
                </a:cubicBezTo>
                <a:cubicBezTo>
                  <a:pt x="983217" y="231406"/>
                  <a:pt x="809037" y="230482"/>
                  <a:pt x="635000" y="225778"/>
                </a:cubicBezTo>
                <a:cubicBezTo>
                  <a:pt x="431078" y="240344"/>
                  <a:pt x="139704" y="254000"/>
                  <a:pt x="818444" y="254000"/>
                </a:cubicBezTo>
                <a:cubicBezTo>
                  <a:pt x="912636" y="254000"/>
                  <a:pt x="1006592" y="244593"/>
                  <a:pt x="1100666" y="239889"/>
                </a:cubicBezTo>
                <a:cubicBezTo>
                  <a:pt x="989031" y="150581"/>
                  <a:pt x="1075990" y="208962"/>
                  <a:pt x="959555" y="155223"/>
                </a:cubicBezTo>
                <a:cubicBezTo>
                  <a:pt x="921356" y="137593"/>
                  <a:pt x="846666" y="98778"/>
                  <a:pt x="846666" y="98778"/>
                </a:cubicBezTo>
                <a:cubicBezTo>
                  <a:pt x="739021" y="-8867"/>
                  <a:pt x="864106" y="103597"/>
                  <a:pt x="762000" y="42334"/>
                </a:cubicBezTo>
                <a:cubicBezTo>
                  <a:pt x="672135" y="-11584"/>
                  <a:pt x="816550" y="34807"/>
                  <a:pt x="677333" y="0"/>
                </a:cubicBezTo>
                <a:cubicBezTo>
                  <a:pt x="716249" y="38917"/>
                  <a:pt x="716157" y="44360"/>
                  <a:pt x="762000" y="70556"/>
                </a:cubicBezTo>
                <a:cubicBezTo>
                  <a:pt x="780264" y="80992"/>
                  <a:pt x="800606" y="87629"/>
                  <a:pt x="818444" y="98778"/>
                </a:cubicBezTo>
                <a:cubicBezTo>
                  <a:pt x="838388" y="111243"/>
                  <a:pt x="853853" y="130594"/>
                  <a:pt x="874889" y="141112"/>
                </a:cubicBezTo>
                <a:cubicBezTo>
                  <a:pt x="901497" y="154416"/>
                  <a:pt x="931597" y="159168"/>
                  <a:pt x="959555" y="169334"/>
                </a:cubicBezTo>
                <a:cubicBezTo>
                  <a:pt x="1103981" y="221852"/>
                  <a:pt x="962329" y="172539"/>
                  <a:pt x="1086555" y="225778"/>
                </a:cubicBezTo>
                <a:cubicBezTo>
                  <a:pt x="1114895" y="237924"/>
                  <a:pt x="1156692" y="246840"/>
                  <a:pt x="1185333" y="254000"/>
                </a:cubicBezTo>
                <a:cubicBezTo>
                  <a:pt x="1124185" y="258704"/>
                  <a:pt x="1062284" y="257454"/>
                  <a:pt x="1001889" y="268112"/>
                </a:cubicBezTo>
                <a:cubicBezTo>
                  <a:pt x="984378" y="271202"/>
                  <a:pt x="919328" y="311042"/>
                  <a:pt x="903111" y="324556"/>
                </a:cubicBezTo>
                <a:cubicBezTo>
                  <a:pt x="869393" y="352654"/>
                  <a:pt x="816437" y="415243"/>
                  <a:pt x="804333" y="451556"/>
                </a:cubicBezTo>
                <a:cubicBezTo>
                  <a:pt x="799629" y="465667"/>
                  <a:pt x="790222" y="508763"/>
                  <a:pt x="790222" y="493889"/>
                </a:cubicBezTo>
                <a:cubicBezTo>
                  <a:pt x="790222" y="450354"/>
                  <a:pt x="810120" y="417953"/>
                  <a:pt x="846666" y="395112"/>
                </a:cubicBezTo>
                <a:cubicBezTo>
                  <a:pt x="868146" y="381687"/>
                  <a:pt x="893504" y="375783"/>
                  <a:pt x="917222" y="366889"/>
                </a:cubicBezTo>
                <a:cubicBezTo>
                  <a:pt x="971353" y="346589"/>
                  <a:pt x="953731" y="356458"/>
                  <a:pt x="1016000" y="338667"/>
                </a:cubicBezTo>
                <a:cubicBezTo>
                  <a:pt x="1157718" y="298176"/>
                  <a:pt x="938309" y="354562"/>
                  <a:pt x="1114777" y="310445"/>
                </a:cubicBezTo>
                <a:cubicBezTo>
                  <a:pt x="1124185" y="301038"/>
                  <a:pt x="1140391" y="295269"/>
                  <a:pt x="1143000" y="282223"/>
                </a:cubicBezTo>
                <a:cubicBezTo>
                  <a:pt x="1156563" y="214411"/>
                  <a:pt x="1093665" y="257501"/>
                  <a:pt x="1157111" y="225778"/>
                </a:cubicBezTo>
                <a:lnTo>
                  <a:pt x="1157111" y="225778"/>
                </a:lnTo>
                <a:lnTo>
                  <a:pt x="70555" y="268112"/>
                </a:lnTo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14619" y="4000485"/>
            <a:ext cx="25955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  <a:t>Online accessibility </a:t>
            </a:r>
            <a:b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</a:br>
            <a: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  <a:t>visualization app</a:t>
            </a:r>
            <a:endParaRPr lang="en-US" sz="2400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984701" y="3292156"/>
            <a:ext cx="8936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Segoe Print"/>
                <a:cs typeface="Segoe Print"/>
              </a:rPr>
              <a:t>data</a:t>
            </a:r>
            <a:endParaRPr lang="en-US" sz="2400" dirty="0">
              <a:latin typeface="Segoe Print"/>
              <a:cs typeface="Segoe Print"/>
            </a:endParaRPr>
          </a:p>
        </p:txBody>
      </p:sp>
      <p:pic>
        <p:nvPicPr>
          <p:cNvPr id="41" name="Picture 40" descr="Icon_Walker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2033" y="3573956"/>
            <a:ext cx="504987" cy="853057"/>
          </a:xfrm>
          <a:prstGeom prst="rect">
            <a:avLst/>
          </a:prstGeom>
        </p:spPr>
      </p:pic>
      <p:pic>
        <p:nvPicPr>
          <p:cNvPr id="51" name="Picture 50" descr="Man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2033" y="4831482"/>
            <a:ext cx="418416" cy="418416"/>
          </a:xfrm>
          <a:prstGeom prst="rect">
            <a:avLst/>
          </a:prstGeom>
        </p:spPr>
      </p:pic>
      <p:sp>
        <p:nvSpPr>
          <p:cNvPr id="55" name="Rectangle 5"/>
          <p:cNvSpPr/>
          <p:nvPr/>
        </p:nvSpPr>
        <p:spPr>
          <a:xfrm>
            <a:off x="-272134" y="-246202"/>
            <a:ext cx="9757920" cy="7269416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4794728" y="3109910"/>
                </a:moveTo>
                <a:cubicBezTo>
                  <a:pt x="4665340" y="3131474"/>
                  <a:pt x="4767572" y="3110282"/>
                  <a:pt x="4639223" y="3148784"/>
                </a:cubicBezTo>
                <a:cubicBezTo>
                  <a:pt x="4622164" y="3153901"/>
                  <a:pt x="4604513" y="3156849"/>
                  <a:pt x="4587388" y="3161742"/>
                </a:cubicBezTo>
                <a:cubicBezTo>
                  <a:pt x="4574254" y="3165494"/>
                  <a:pt x="4561646" y="3170948"/>
                  <a:pt x="4548512" y="3174700"/>
                </a:cubicBezTo>
                <a:cubicBezTo>
                  <a:pt x="4434610" y="3207242"/>
                  <a:pt x="4551012" y="3169547"/>
                  <a:pt x="4457801" y="3200616"/>
                </a:cubicBezTo>
                <a:cubicBezTo>
                  <a:pt x="4457801" y="3200616"/>
                  <a:pt x="4189747" y="3214739"/>
                  <a:pt x="4056081" y="3226532"/>
                </a:cubicBezTo>
                <a:cubicBezTo>
                  <a:pt x="4019181" y="3229788"/>
                  <a:pt x="4014730" y="3241965"/>
                  <a:pt x="3991287" y="3265406"/>
                </a:cubicBezTo>
                <a:cubicBezTo>
                  <a:pt x="3974009" y="3269725"/>
                  <a:pt x="3955382" y="3270399"/>
                  <a:pt x="3939452" y="3278364"/>
                </a:cubicBezTo>
                <a:cubicBezTo>
                  <a:pt x="3883378" y="3306399"/>
                  <a:pt x="3887246" y="3317980"/>
                  <a:pt x="3861700" y="3369069"/>
                </a:cubicBezTo>
                <a:cubicBezTo>
                  <a:pt x="3847770" y="3396928"/>
                  <a:pt x="3824992" y="3419589"/>
                  <a:pt x="3809865" y="3446817"/>
                </a:cubicBezTo>
                <a:cubicBezTo>
                  <a:pt x="3803231" y="3458757"/>
                  <a:pt x="3802287" y="3473136"/>
                  <a:pt x="3796906" y="3485691"/>
                </a:cubicBezTo>
                <a:cubicBezTo>
                  <a:pt x="3789296" y="3503446"/>
                  <a:pt x="3779628" y="3520246"/>
                  <a:pt x="3770989" y="3537523"/>
                </a:cubicBezTo>
                <a:cubicBezTo>
                  <a:pt x="3758772" y="3561957"/>
                  <a:pt x="3756166" y="3590308"/>
                  <a:pt x="3745071" y="3615271"/>
                </a:cubicBezTo>
                <a:cubicBezTo>
                  <a:pt x="3725125" y="3660147"/>
                  <a:pt x="3720166" y="3646399"/>
                  <a:pt x="3693236" y="3680060"/>
                </a:cubicBezTo>
                <a:cubicBezTo>
                  <a:pt x="3683507" y="3692221"/>
                  <a:pt x="3675958" y="3705976"/>
                  <a:pt x="3667319" y="3718934"/>
                </a:cubicBezTo>
                <a:cubicBezTo>
                  <a:pt x="3650376" y="3744347"/>
                  <a:pt x="3622638" y="3760738"/>
                  <a:pt x="3602525" y="3783724"/>
                </a:cubicBezTo>
                <a:cubicBezTo>
                  <a:pt x="3592269" y="3795444"/>
                  <a:pt x="3585247" y="3809640"/>
                  <a:pt x="3576608" y="3822598"/>
                </a:cubicBezTo>
                <a:cubicBezTo>
                  <a:pt x="3489126" y="3880916"/>
                  <a:pt x="3594229" y="3807181"/>
                  <a:pt x="3472938" y="3913304"/>
                </a:cubicBezTo>
                <a:cubicBezTo>
                  <a:pt x="3461217" y="3923559"/>
                  <a:pt x="3445075" y="3928208"/>
                  <a:pt x="3434062" y="3939220"/>
                </a:cubicBezTo>
                <a:cubicBezTo>
                  <a:pt x="3423049" y="3950232"/>
                  <a:pt x="3417874" y="3965933"/>
                  <a:pt x="3408145" y="3978094"/>
                </a:cubicBezTo>
                <a:cubicBezTo>
                  <a:pt x="3400513" y="3987634"/>
                  <a:pt x="3390866" y="3995371"/>
                  <a:pt x="3382227" y="4004009"/>
                </a:cubicBezTo>
                <a:cubicBezTo>
                  <a:pt x="3371214" y="4015021"/>
                  <a:pt x="3356310" y="4021286"/>
                  <a:pt x="3343351" y="4029925"/>
                </a:cubicBezTo>
                <a:cubicBezTo>
                  <a:pt x="3255433" y="4088534"/>
                  <a:pt x="3287625" y="4059733"/>
                  <a:pt x="3239681" y="4107673"/>
                </a:cubicBezTo>
                <a:cubicBezTo>
                  <a:pt x="3171255" y="4130480"/>
                  <a:pt x="3212171" y="4113054"/>
                  <a:pt x="3123053" y="4172463"/>
                </a:cubicBezTo>
                <a:cubicBezTo>
                  <a:pt x="3110094" y="4176782"/>
                  <a:pt x="3096036" y="4178644"/>
                  <a:pt x="3084176" y="4185421"/>
                </a:cubicBezTo>
                <a:cubicBezTo>
                  <a:pt x="3043063" y="4208913"/>
                  <a:pt x="3033596" y="4230147"/>
                  <a:pt x="2993465" y="4250211"/>
                </a:cubicBezTo>
                <a:cubicBezTo>
                  <a:pt x="2974874" y="4259506"/>
                  <a:pt x="2919363" y="4271975"/>
                  <a:pt x="2902754" y="4276127"/>
                </a:cubicBezTo>
                <a:cubicBezTo>
                  <a:pt x="2561508" y="4280446"/>
                  <a:pt x="2220196" y="4281151"/>
                  <a:pt x="1879015" y="4289085"/>
                </a:cubicBezTo>
                <a:cubicBezTo>
                  <a:pt x="1848479" y="4289795"/>
                  <a:pt x="1818639" y="4298475"/>
                  <a:pt x="1788304" y="4302043"/>
                </a:cubicBezTo>
                <a:lnTo>
                  <a:pt x="1658717" y="4315000"/>
                </a:lnTo>
                <a:cubicBezTo>
                  <a:pt x="1493009" y="4318452"/>
                  <a:pt x="1089596" y="4301806"/>
                  <a:pt x="855276" y="4353874"/>
                </a:cubicBezTo>
                <a:cubicBezTo>
                  <a:pt x="836418" y="4358064"/>
                  <a:pt x="820719" y="4371151"/>
                  <a:pt x="803441" y="4379790"/>
                </a:cubicBezTo>
                <a:cubicBezTo>
                  <a:pt x="677916" y="4395480"/>
                  <a:pt x="733920" y="4385918"/>
                  <a:pt x="634978" y="4405706"/>
                </a:cubicBezTo>
                <a:cubicBezTo>
                  <a:pt x="608189" y="4411064"/>
                  <a:pt x="583729" y="4424996"/>
                  <a:pt x="557225" y="4431622"/>
                </a:cubicBezTo>
                <a:cubicBezTo>
                  <a:pt x="531735" y="4437994"/>
                  <a:pt x="504400" y="4436272"/>
                  <a:pt x="479473" y="4444580"/>
                </a:cubicBezTo>
                <a:cubicBezTo>
                  <a:pt x="461105" y="4450702"/>
                  <a:pt x="427547" y="4480328"/>
                  <a:pt x="414679" y="4496412"/>
                </a:cubicBezTo>
                <a:cubicBezTo>
                  <a:pt x="404950" y="4508573"/>
                  <a:pt x="390021" y="4519763"/>
                  <a:pt x="388762" y="4535286"/>
                </a:cubicBezTo>
                <a:cubicBezTo>
                  <a:pt x="376888" y="4681726"/>
                  <a:pt x="380123" y="4828999"/>
                  <a:pt x="375803" y="4975856"/>
                </a:cubicBezTo>
                <a:lnTo>
                  <a:pt x="388762" y="5014730"/>
                </a:lnTo>
                <a:lnTo>
                  <a:pt x="401720" y="5053604"/>
                </a:lnTo>
                <a:cubicBezTo>
                  <a:pt x="410359" y="5079520"/>
                  <a:pt x="419788" y="5105186"/>
                  <a:pt x="427638" y="5131352"/>
                </a:cubicBezTo>
                <a:cubicBezTo>
                  <a:pt x="443178" y="5183149"/>
                  <a:pt x="434914" y="5187619"/>
                  <a:pt x="466514" y="5235016"/>
                </a:cubicBezTo>
                <a:cubicBezTo>
                  <a:pt x="513949" y="5306164"/>
                  <a:pt x="475311" y="5209570"/>
                  <a:pt x="505390" y="5299805"/>
                </a:cubicBezTo>
                <a:cubicBezTo>
                  <a:pt x="518349" y="5308444"/>
                  <a:pt x="534537" y="5313560"/>
                  <a:pt x="544266" y="5325721"/>
                </a:cubicBezTo>
                <a:cubicBezTo>
                  <a:pt x="580034" y="5370429"/>
                  <a:pt x="565139" y="5368058"/>
                  <a:pt x="555229" y="5363795"/>
                </a:cubicBezTo>
                <a:lnTo>
                  <a:pt x="551591" y="5361955"/>
                </a:lnTo>
                <a:lnTo>
                  <a:pt x="551058" y="5361628"/>
                </a:lnTo>
                <a:cubicBezTo>
                  <a:pt x="548812" y="5360343"/>
                  <a:pt x="548616" y="5360352"/>
                  <a:pt x="549601" y="5360948"/>
                </a:cubicBezTo>
                <a:lnTo>
                  <a:pt x="551591" y="5361955"/>
                </a:lnTo>
                <a:lnTo>
                  <a:pt x="564820" y="5370070"/>
                </a:lnTo>
                <a:cubicBezTo>
                  <a:pt x="572037" y="5374649"/>
                  <a:pt x="582174" y="5381227"/>
                  <a:pt x="596101" y="5390511"/>
                </a:cubicBezTo>
                <a:lnTo>
                  <a:pt x="634978" y="5403469"/>
                </a:lnTo>
                <a:lnTo>
                  <a:pt x="712730" y="5429385"/>
                </a:lnTo>
                <a:cubicBezTo>
                  <a:pt x="952236" y="5455995"/>
                  <a:pt x="711751" y="5424006"/>
                  <a:pt x="933028" y="5468259"/>
                </a:cubicBezTo>
                <a:cubicBezTo>
                  <a:pt x="962979" y="5474249"/>
                  <a:pt x="993550" y="5476573"/>
                  <a:pt x="1023739" y="5481217"/>
                </a:cubicBezTo>
                <a:lnTo>
                  <a:pt x="1101492" y="5494175"/>
                </a:lnTo>
                <a:cubicBezTo>
                  <a:pt x="1252677" y="5502814"/>
                  <a:pt x="1404085" y="5508174"/>
                  <a:pt x="1555047" y="5520091"/>
                </a:cubicBezTo>
                <a:cubicBezTo>
                  <a:pt x="1568664" y="5521166"/>
                  <a:pt x="1580357" y="5531453"/>
                  <a:pt x="1593923" y="5533049"/>
                </a:cubicBezTo>
                <a:cubicBezTo>
                  <a:pt x="1654136" y="5540132"/>
                  <a:pt x="1714945" y="5540755"/>
                  <a:pt x="1775345" y="5546007"/>
                </a:cubicBezTo>
                <a:cubicBezTo>
                  <a:pt x="1814314" y="5549395"/>
                  <a:pt x="1853098" y="5554646"/>
                  <a:pt x="1891974" y="5558965"/>
                </a:cubicBezTo>
                <a:cubicBezTo>
                  <a:pt x="1909252" y="5561125"/>
                  <a:pt x="1918143" y="5556424"/>
                  <a:pt x="1995644" y="5571923"/>
                </a:cubicBezTo>
                <a:cubicBezTo>
                  <a:pt x="2228901" y="5576242"/>
                  <a:pt x="2462118" y="5584880"/>
                  <a:pt x="2695415" y="5584880"/>
                </a:cubicBezTo>
                <a:cubicBezTo>
                  <a:pt x="2713225" y="5584880"/>
                  <a:pt x="2730574" y="5578176"/>
                  <a:pt x="2747250" y="5571923"/>
                </a:cubicBezTo>
                <a:cubicBezTo>
                  <a:pt x="2765337" y="5565141"/>
                  <a:pt x="2781806" y="5554646"/>
                  <a:pt x="2799084" y="5546007"/>
                </a:cubicBezTo>
                <a:cubicBezTo>
                  <a:pt x="2916650" y="5516617"/>
                  <a:pt x="2771378" y="5551044"/>
                  <a:pt x="2941630" y="5520091"/>
                </a:cubicBezTo>
                <a:cubicBezTo>
                  <a:pt x="2959153" y="5516905"/>
                  <a:pt x="2975942" y="5510319"/>
                  <a:pt x="2993465" y="5507133"/>
                </a:cubicBezTo>
                <a:cubicBezTo>
                  <a:pt x="3023516" y="5501669"/>
                  <a:pt x="3054225" y="5500165"/>
                  <a:pt x="3084176" y="5494175"/>
                </a:cubicBezTo>
                <a:cubicBezTo>
                  <a:pt x="3097571" y="5491496"/>
                  <a:pt x="3109718" y="5484180"/>
                  <a:pt x="3123053" y="5481217"/>
                </a:cubicBezTo>
                <a:cubicBezTo>
                  <a:pt x="3148702" y="5475518"/>
                  <a:pt x="3175040" y="5473412"/>
                  <a:pt x="3200805" y="5468259"/>
                </a:cubicBezTo>
                <a:cubicBezTo>
                  <a:pt x="3218269" y="5464766"/>
                  <a:pt x="3235117" y="5458487"/>
                  <a:pt x="3252640" y="5455301"/>
                </a:cubicBezTo>
                <a:cubicBezTo>
                  <a:pt x="3312455" y="5444426"/>
                  <a:pt x="3341552" y="5457100"/>
                  <a:pt x="3382227" y="5416427"/>
                </a:cubicBezTo>
                <a:cubicBezTo>
                  <a:pt x="3416927" y="5381730"/>
                  <a:pt x="3421390" y="5331195"/>
                  <a:pt x="3434062" y="5286847"/>
                </a:cubicBezTo>
                <a:cubicBezTo>
                  <a:pt x="3437815" y="5273714"/>
                  <a:pt x="3442225" y="5260763"/>
                  <a:pt x="3447021" y="5247974"/>
                </a:cubicBezTo>
                <a:cubicBezTo>
                  <a:pt x="3463984" y="5202743"/>
                  <a:pt x="3479216" y="5178115"/>
                  <a:pt x="3485897" y="5131352"/>
                </a:cubicBezTo>
                <a:cubicBezTo>
                  <a:pt x="3492036" y="5088380"/>
                  <a:pt x="3494536" y="5044965"/>
                  <a:pt x="3498856" y="5001772"/>
                </a:cubicBezTo>
                <a:cubicBezTo>
                  <a:pt x="3529932" y="4908545"/>
                  <a:pt x="3492221" y="5024988"/>
                  <a:pt x="3524773" y="4911067"/>
                </a:cubicBezTo>
                <a:cubicBezTo>
                  <a:pt x="3528526" y="4897934"/>
                  <a:pt x="3533412" y="4885151"/>
                  <a:pt x="3537732" y="4872193"/>
                </a:cubicBezTo>
                <a:cubicBezTo>
                  <a:pt x="3548996" y="4838403"/>
                  <a:pt x="3547719" y="4800387"/>
                  <a:pt x="3563649" y="4768529"/>
                </a:cubicBezTo>
                <a:cubicBezTo>
                  <a:pt x="3570614" y="4754599"/>
                  <a:pt x="3592796" y="4754774"/>
                  <a:pt x="3602525" y="4742613"/>
                </a:cubicBezTo>
                <a:cubicBezTo>
                  <a:pt x="3611058" y="4731947"/>
                  <a:pt x="3611164" y="4716697"/>
                  <a:pt x="3615484" y="4703739"/>
                </a:cubicBezTo>
                <a:cubicBezTo>
                  <a:pt x="3628443" y="4695100"/>
                  <a:pt x="3642198" y="4687552"/>
                  <a:pt x="3654360" y="4677823"/>
                </a:cubicBezTo>
                <a:cubicBezTo>
                  <a:pt x="3718484" y="4626527"/>
                  <a:pt x="3638837" y="4680388"/>
                  <a:pt x="3706195" y="4613034"/>
                </a:cubicBezTo>
                <a:cubicBezTo>
                  <a:pt x="3717208" y="4602022"/>
                  <a:pt x="3732112" y="4595757"/>
                  <a:pt x="3745071" y="4587118"/>
                </a:cubicBezTo>
                <a:cubicBezTo>
                  <a:pt x="3842787" y="4554548"/>
                  <a:pt x="3722343" y="4598482"/>
                  <a:pt x="3822824" y="4548244"/>
                </a:cubicBezTo>
                <a:cubicBezTo>
                  <a:pt x="3835042" y="4542136"/>
                  <a:pt x="3851033" y="4543819"/>
                  <a:pt x="3861700" y="4535286"/>
                </a:cubicBezTo>
                <a:cubicBezTo>
                  <a:pt x="3873861" y="4525557"/>
                  <a:pt x="3878978" y="4509370"/>
                  <a:pt x="3887617" y="4496412"/>
                </a:cubicBezTo>
                <a:cubicBezTo>
                  <a:pt x="3926658" y="4470387"/>
                  <a:pt x="3932297" y="4464307"/>
                  <a:pt x="3978328" y="4444580"/>
                </a:cubicBezTo>
                <a:cubicBezTo>
                  <a:pt x="3990884" y="4439199"/>
                  <a:pt x="4006538" y="4440155"/>
                  <a:pt x="4017205" y="4431622"/>
                </a:cubicBezTo>
                <a:cubicBezTo>
                  <a:pt x="4047542" y="4407354"/>
                  <a:pt x="4057025" y="4342031"/>
                  <a:pt x="4069040" y="4315000"/>
                </a:cubicBezTo>
                <a:cubicBezTo>
                  <a:pt x="4075365" y="4300769"/>
                  <a:pt x="4087230" y="4289648"/>
                  <a:pt x="4094957" y="4276127"/>
                </a:cubicBezTo>
                <a:cubicBezTo>
                  <a:pt x="4119168" y="4233760"/>
                  <a:pt x="4128280" y="4205780"/>
                  <a:pt x="4146792" y="4159505"/>
                </a:cubicBezTo>
                <a:cubicBezTo>
                  <a:pt x="4196681" y="4109619"/>
                  <a:pt x="4175502" y="4135879"/>
                  <a:pt x="4211585" y="4081757"/>
                </a:cubicBezTo>
                <a:cubicBezTo>
                  <a:pt x="4228528" y="4056344"/>
                  <a:pt x="4254781" y="4038564"/>
                  <a:pt x="4276379" y="4016967"/>
                </a:cubicBezTo>
                <a:cubicBezTo>
                  <a:pt x="4311849" y="3999233"/>
                  <a:pt x="4336564" y="3989554"/>
                  <a:pt x="4367090" y="3965136"/>
                </a:cubicBezTo>
                <a:cubicBezTo>
                  <a:pt x="4376630" y="3957504"/>
                  <a:pt x="4384369" y="3947859"/>
                  <a:pt x="4393008" y="3939220"/>
                </a:cubicBezTo>
                <a:lnTo>
                  <a:pt x="4431884" y="3926262"/>
                </a:lnTo>
                <a:cubicBezTo>
                  <a:pt x="4466451" y="3914740"/>
                  <a:pt x="4522301" y="3893916"/>
                  <a:pt x="4561471" y="3887388"/>
                </a:cubicBezTo>
                <a:cubicBezTo>
                  <a:pt x="4595823" y="3881663"/>
                  <a:pt x="4630720" y="3879725"/>
                  <a:pt x="4665141" y="3874430"/>
                </a:cubicBezTo>
                <a:cubicBezTo>
                  <a:pt x="4707913" y="3867850"/>
                  <a:pt x="4740495" y="3858832"/>
                  <a:pt x="4781769" y="3848514"/>
                </a:cubicBezTo>
                <a:lnTo>
                  <a:pt x="4833604" y="3835556"/>
                </a:lnTo>
                <a:cubicBezTo>
                  <a:pt x="4952383" y="3805863"/>
                  <a:pt x="4917515" y="3839277"/>
                  <a:pt x="4963191" y="3770766"/>
                </a:cubicBezTo>
                <a:cubicBezTo>
                  <a:pt x="4976150" y="3766447"/>
                  <a:pt x="4991401" y="3766341"/>
                  <a:pt x="5002068" y="3757808"/>
                </a:cubicBezTo>
                <a:cubicBezTo>
                  <a:pt x="5014229" y="3748080"/>
                  <a:pt x="5018256" y="3731095"/>
                  <a:pt x="5027985" y="3718934"/>
                </a:cubicBezTo>
                <a:cubicBezTo>
                  <a:pt x="5060128" y="3678758"/>
                  <a:pt x="5053229" y="3707324"/>
                  <a:pt x="5079820" y="3654145"/>
                </a:cubicBezTo>
                <a:cubicBezTo>
                  <a:pt x="5085929" y="3641928"/>
                  <a:pt x="5086670" y="3627488"/>
                  <a:pt x="5092779" y="3615271"/>
                </a:cubicBezTo>
                <a:cubicBezTo>
                  <a:pt x="5099744" y="3601342"/>
                  <a:pt x="5115989" y="3591734"/>
                  <a:pt x="5118696" y="3576397"/>
                </a:cubicBezTo>
                <a:cubicBezTo>
                  <a:pt x="5129232" y="3516695"/>
                  <a:pt x="5131655" y="3455610"/>
                  <a:pt x="5131655" y="3394985"/>
                </a:cubicBezTo>
                <a:cubicBezTo>
                  <a:pt x="5131655" y="3377176"/>
                  <a:pt x="5123016" y="3360431"/>
                  <a:pt x="5118696" y="3343154"/>
                </a:cubicBezTo>
                <a:cubicBezTo>
                  <a:pt x="5108725" y="3328198"/>
                  <a:pt x="5101591" y="3317411"/>
                  <a:pt x="5096596" y="3309805"/>
                </a:cubicBezTo>
                <a:lnTo>
                  <a:pt x="5090574" y="3300530"/>
                </a:lnTo>
                <a:lnTo>
                  <a:pt x="5090563" y="3300511"/>
                </a:lnTo>
                <a:cubicBezTo>
                  <a:pt x="5087440" y="3295362"/>
                  <a:pt x="5084503" y="3291067"/>
                  <a:pt x="5087331" y="3295537"/>
                </a:cubicBezTo>
                <a:lnTo>
                  <a:pt x="5090574" y="3300530"/>
                </a:lnTo>
                <a:lnTo>
                  <a:pt x="5094687" y="3307887"/>
                </a:lnTo>
                <a:cubicBezTo>
                  <a:pt x="5097555" y="3313925"/>
                  <a:pt x="5094559" y="3312984"/>
                  <a:pt x="5066861" y="3278364"/>
                </a:cubicBezTo>
                <a:cubicBezTo>
                  <a:pt x="5057132" y="3266203"/>
                  <a:pt x="5050673" y="3251651"/>
                  <a:pt x="5040944" y="3239490"/>
                </a:cubicBezTo>
                <a:cubicBezTo>
                  <a:pt x="5033312" y="3229950"/>
                  <a:pt x="5022658" y="3223114"/>
                  <a:pt x="5015026" y="3213574"/>
                </a:cubicBezTo>
                <a:cubicBezTo>
                  <a:pt x="4985087" y="3176153"/>
                  <a:pt x="4997960" y="3176597"/>
                  <a:pt x="4963191" y="3148784"/>
                </a:cubicBezTo>
                <a:cubicBezTo>
                  <a:pt x="4951029" y="3139055"/>
                  <a:pt x="4939490" y="3126370"/>
                  <a:pt x="4924315" y="3122868"/>
                </a:cubicBezTo>
                <a:cubicBezTo>
                  <a:pt x="4882016" y="3113107"/>
                  <a:pt x="4837924" y="3114229"/>
                  <a:pt x="4794728" y="3109910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85000"/>
            </a:schemeClr>
          </a:solidFill>
          <a:ln w="57150" cmpd="sng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56" name="Freeform 55"/>
          <p:cNvSpPr/>
          <p:nvPr/>
        </p:nvSpPr>
        <p:spPr>
          <a:xfrm>
            <a:off x="4819190" y="1865946"/>
            <a:ext cx="843773" cy="945931"/>
          </a:xfrm>
          <a:custGeom>
            <a:avLst/>
            <a:gdLst>
              <a:gd name="connsiteX0" fmla="*/ 843773 w 843773"/>
              <a:gd name="connsiteY0" fmla="*/ 0 h 945931"/>
              <a:gd name="connsiteX1" fmla="*/ 843773 w 843773"/>
              <a:gd name="connsiteY1" fmla="*/ 0 h 945931"/>
              <a:gd name="connsiteX2" fmla="*/ 662350 w 843773"/>
              <a:gd name="connsiteY2" fmla="*/ 116622 h 945931"/>
              <a:gd name="connsiteX3" fmla="*/ 623474 w 843773"/>
              <a:gd name="connsiteY3" fmla="*/ 142538 h 945931"/>
              <a:gd name="connsiteX4" fmla="*/ 571639 w 843773"/>
              <a:gd name="connsiteY4" fmla="*/ 207328 h 945931"/>
              <a:gd name="connsiteX5" fmla="*/ 493887 w 843773"/>
              <a:gd name="connsiteY5" fmla="*/ 285075 h 945931"/>
              <a:gd name="connsiteX6" fmla="*/ 442052 w 843773"/>
              <a:gd name="connsiteY6" fmla="*/ 349865 h 945931"/>
              <a:gd name="connsiteX7" fmla="*/ 416135 w 843773"/>
              <a:gd name="connsiteY7" fmla="*/ 388739 h 945931"/>
              <a:gd name="connsiteX8" fmla="*/ 390217 w 843773"/>
              <a:gd name="connsiteY8" fmla="*/ 414655 h 945931"/>
              <a:gd name="connsiteX9" fmla="*/ 351341 w 843773"/>
              <a:gd name="connsiteY9" fmla="*/ 466487 h 945931"/>
              <a:gd name="connsiteX10" fmla="*/ 312465 w 843773"/>
              <a:gd name="connsiteY10" fmla="*/ 505361 h 945931"/>
              <a:gd name="connsiteX11" fmla="*/ 247671 w 843773"/>
              <a:gd name="connsiteY11" fmla="*/ 583108 h 945931"/>
              <a:gd name="connsiteX12" fmla="*/ 208795 w 843773"/>
              <a:gd name="connsiteY12" fmla="*/ 660856 h 945931"/>
              <a:gd name="connsiteX13" fmla="*/ 169919 w 843773"/>
              <a:gd name="connsiteY13" fmla="*/ 686772 h 945931"/>
              <a:gd name="connsiteX14" fmla="*/ 144001 w 843773"/>
              <a:gd name="connsiteY14" fmla="*/ 764520 h 945931"/>
              <a:gd name="connsiteX15" fmla="*/ 131043 w 843773"/>
              <a:gd name="connsiteY15" fmla="*/ 803394 h 945931"/>
              <a:gd name="connsiteX16" fmla="*/ 79208 w 843773"/>
              <a:gd name="connsiteY16" fmla="*/ 868183 h 945931"/>
              <a:gd name="connsiteX17" fmla="*/ 53290 w 843773"/>
              <a:gd name="connsiteY17" fmla="*/ 894099 h 945931"/>
              <a:gd name="connsiteX18" fmla="*/ 40332 w 843773"/>
              <a:gd name="connsiteY18" fmla="*/ 932973 h 945931"/>
              <a:gd name="connsiteX19" fmla="*/ 27373 w 843773"/>
              <a:gd name="connsiteY19" fmla="*/ 894099 h 945931"/>
              <a:gd name="connsiteX20" fmla="*/ 14414 w 843773"/>
              <a:gd name="connsiteY20" fmla="*/ 570150 h 945931"/>
              <a:gd name="connsiteX21" fmla="*/ 14414 w 843773"/>
              <a:gd name="connsiteY21" fmla="*/ 842268 h 945931"/>
              <a:gd name="connsiteX22" fmla="*/ 66249 w 843773"/>
              <a:gd name="connsiteY22" fmla="*/ 945931 h 945931"/>
              <a:gd name="connsiteX23" fmla="*/ 105125 w 843773"/>
              <a:gd name="connsiteY23" fmla="*/ 932973 h 945931"/>
              <a:gd name="connsiteX24" fmla="*/ 208795 w 843773"/>
              <a:gd name="connsiteY24" fmla="*/ 881141 h 945931"/>
              <a:gd name="connsiteX25" fmla="*/ 131043 w 843773"/>
              <a:gd name="connsiteY25" fmla="*/ 881141 h 945931"/>
              <a:gd name="connsiteX26" fmla="*/ 66249 w 843773"/>
              <a:gd name="connsiteY26" fmla="*/ 894099 h 945931"/>
              <a:gd name="connsiteX27" fmla="*/ 14414 w 843773"/>
              <a:gd name="connsiteY27" fmla="*/ 907057 h 945931"/>
              <a:gd name="connsiteX28" fmla="*/ 27373 w 843773"/>
              <a:gd name="connsiteY28" fmla="*/ 868183 h 945931"/>
              <a:gd name="connsiteX29" fmla="*/ 66249 w 843773"/>
              <a:gd name="connsiteY29" fmla="*/ 855225 h 945931"/>
              <a:gd name="connsiteX30" fmla="*/ 105125 w 843773"/>
              <a:gd name="connsiteY30" fmla="*/ 712688 h 945931"/>
              <a:gd name="connsiteX31" fmla="*/ 156960 w 843773"/>
              <a:gd name="connsiteY31" fmla="*/ 596066 h 945931"/>
              <a:gd name="connsiteX32" fmla="*/ 182878 w 843773"/>
              <a:gd name="connsiteY32" fmla="*/ 570150 h 945931"/>
              <a:gd name="connsiteX33" fmla="*/ 195836 w 843773"/>
              <a:gd name="connsiteY33" fmla="*/ 531276 h 945931"/>
              <a:gd name="connsiteX34" fmla="*/ 221754 w 843773"/>
              <a:gd name="connsiteY34" fmla="*/ 505361 h 945931"/>
              <a:gd name="connsiteX35" fmla="*/ 247671 w 843773"/>
              <a:gd name="connsiteY35" fmla="*/ 466487 h 945931"/>
              <a:gd name="connsiteX36" fmla="*/ 273589 w 843773"/>
              <a:gd name="connsiteY36" fmla="*/ 440571 h 945931"/>
              <a:gd name="connsiteX37" fmla="*/ 325424 w 843773"/>
              <a:gd name="connsiteY37" fmla="*/ 375781 h 945931"/>
              <a:gd name="connsiteX38" fmla="*/ 338382 w 843773"/>
              <a:gd name="connsiteY38" fmla="*/ 336907 h 945931"/>
              <a:gd name="connsiteX39" fmla="*/ 377259 w 843773"/>
              <a:gd name="connsiteY39" fmla="*/ 323949 h 945931"/>
              <a:gd name="connsiteX40" fmla="*/ 416135 w 843773"/>
              <a:gd name="connsiteY40" fmla="*/ 298033 h 945931"/>
              <a:gd name="connsiteX41" fmla="*/ 467970 w 843773"/>
              <a:gd name="connsiteY41" fmla="*/ 233243 h 945931"/>
              <a:gd name="connsiteX42" fmla="*/ 493887 w 843773"/>
              <a:gd name="connsiteY42" fmla="*/ 194370 h 945931"/>
              <a:gd name="connsiteX43" fmla="*/ 532763 w 843773"/>
              <a:gd name="connsiteY43" fmla="*/ 168454 h 945931"/>
              <a:gd name="connsiteX44" fmla="*/ 597557 w 843773"/>
              <a:gd name="connsiteY44" fmla="*/ 103664 h 945931"/>
              <a:gd name="connsiteX45" fmla="*/ 675309 w 843773"/>
              <a:gd name="connsiteY45" fmla="*/ 51832 h 945931"/>
              <a:gd name="connsiteX46" fmla="*/ 701227 w 843773"/>
              <a:gd name="connsiteY46" fmla="*/ 25916 h 945931"/>
              <a:gd name="connsiteX47" fmla="*/ 778979 w 843773"/>
              <a:gd name="connsiteY47" fmla="*/ 0 h 945931"/>
              <a:gd name="connsiteX48" fmla="*/ 843773 w 843773"/>
              <a:gd name="connsiteY48" fmla="*/ 0 h 94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843773" h="945931">
                <a:moveTo>
                  <a:pt x="843773" y="0"/>
                </a:moveTo>
                <a:lnTo>
                  <a:pt x="843773" y="0"/>
                </a:lnTo>
                <a:cubicBezTo>
                  <a:pt x="688175" y="99011"/>
                  <a:pt x="748064" y="59483"/>
                  <a:pt x="662350" y="116622"/>
                </a:cubicBezTo>
                <a:cubicBezTo>
                  <a:pt x="649391" y="125261"/>
                  <a:pt x="633203" y="130377"/>
                  <a:pt x="623474" y="142538"/>
                </a:cubicBezTo>
                <a:cubicBezTo>
                  <a:pt x="606196" y="164135"/>
                  <a:pt x="590244" y="186863"/>
                  <a:pt x="571639" y="207328"/>
                </a:cubicBezTo>
                <a:cubicBezTo>
                  <a:pt x="546984" y="234447"/>
                  <a:pt x="514218" y="254579"/>
                  <a:pt x="493887" y="285075"/>
                </a:cubicBezTo>
                <a:cubicBezTo>
                  <a:pt x="414118" y="404723"/>
                  <a:pt x="515912" y="257545"/>
                  <a:pt x="442052" y="349865"/>
                </a:cubicBezTo>
                <a:cubicBezTo>
                  <a:pt x="432323" y="362026"/>
                  <a:pt x="425864" y="376578"/>
                  <a:pt x="416135" y="388739"/>
                </a:cubicBezTo>
                <a:cubicBezTo>
                  <a:pt x="408503" y="398279"/>
                  <a:pt x="398039" y="405270"/>
                  <a:pt x="390217" y="414655"/>
                </a:cubicBezTo>
                <a:cubicBezTo>
                  <a:pt x="376390" y="431246"/>
                  <a:pt x="365397" y="450090"/>
                  <a:pt x="351341" y="466487"/>
                </a:cubicBezTo>
                <a:cubicBezTo>
                  <a:pt x="339414" y="480401"/>
                  <a:pt x="324197" y="491283"/>
                  <a:pt x="312465" y="505361"/>
                </a:cubicBezTo>
                <a:cubicBezTo>
                  <a:pt x="222256" y="613603"/>
                  <a:pt x="361249" y="469536"/>
                  <a:pt x="247671" y="583108"/>
                </a:cubicBezTo>
                <a:cubicBezTo>
                  <a:pt x="237131" y="614728"/>
                  <a:pt x="233917" y="635735"/>
                  <a:pt x="208795" y="660856"/>
                </a:cubicBezTo>
                <a:cubicBezTo>
                  <a:pt x="197782" y="671868"/>
                  <a:pt x="182878" y="678133"/>
                  <a:pt x="169919" y="686772"/>
                </a:cubicBezTo>
                <a:lnTo>
                  <a:pt x="144001" y="764520"/>
                </a:lnTo>
                <a:cubicBezTo>
                  <a:pt x="139681" y="777478"/>
                  <a:pt x="140702" y="793736"/>
                  <a:pt x="131043" y="803394"/>
                </a:cubicBezTo>
                <a:cubicBezTo>
                  <a:pt x="68463" y="865969"/>
                  <a:pt x="144598" y="786452"/>
                  <a:pt x="79208" y="868183"/>
                </a:cubicBezTo>
                <a:cubicBezTo>
                  <a:pt x="71576" y="877723"/>
                  <a:pt x="61929" y="885460"/>
                  <a:pt x="53290" y="894099"/>
                </a:cubicBezTo>
                <a:cubicBezTo>
                  <a:pt x="48971" y="907057"/>
                  <a:pt x="53991" y="932973"/>
                  <a:pt x="40332" y="932973"/>
                </a:cubicBezTo>
                <a:cubicBezTo>
                  <a:pt x="26673" y="932973"/>
                  <a:pt x="28346" y="907723"/>
                  <a:pt x="27373" y="894099"/>
                </a:cubicBezTo>
                <a:cubicBezTo>
                  <a:pt x="19673" y="786304"/>
                  <a:pt x="18734" y="678133"/>
                  <a:pt x="14414" y="570150"/>
                </a:cubicBezTo>
                <a:cubicBezTo>
                  <a:pt x="-5323" y="708312"/>
                  <a:pt x="-4281" y="655321"/>
                  <a:pt x="14414" y="842268"/>
                </a:cubicBezTo>
                <a:cubicBezTo>
                  <a:pt x="23282" y="930943"/>
                  <a:pt x="9455" y="908070"/>
                  <a:pt x="66249" y="945931"/>
                </a:cubicBezTo>
                <a:cubicBezTo>
                  <a:pt x="79208" y="941612"/>
                  <a:pt x="93412" y="940000"/>
                  <a:pt x="105125" y="932973"/>
                </a:cubicBezTo>
                <a:cubicBezTo>
                  <a:pt x="163892" y="897715"/>
                  <a:pt x="89197" y="888615"/>
                  <a:pt x="208795" y="881141"/>
                </a:cubicBezTo>
                <a:cubicBezTo>
                  <a:pt x="511079" y="862249"/>
                  <a:pt x="485312" y="865039"/>
                  <a:pt x="131043" y="881141"/>
                </a:cubicBezTo>
                <a:cubicBezTo>
                  <a:pt x="109445" y="885460"/>
                  <a:pt x="87750" y="889321"/>
                  <a:pt x="66249" y="894099"/>
                </a:cubicBezTo>
                <a:cubicBezTo>
                  <a:pt x="48863" y="897962"/>
                  <a:pt x="29233" y="916936"/>
                  <a:pt x="14414" y="907057"/>
                </a:cubicBezTo>
                <a:cubicBezTo>
                  <a:pt x="3049" y="899481"/>
                  <a:pt x="17714" y="877841"/>
                  <a:pt x="27373" y="868183"/>
                </a:cubicBezTo>
                <a:cubicBezTo>
                  <a:pt x="37032" y="858525"/>
                  <a:pt x="53290" y="859544"/>
                  <a:pt x="66249" y="855225"/>
                </a:cubicBezTo>
                <a:cubicBezTo>
                  <a:pt x="118495" y="776864"/>
                  <a:pt x="74560" y="855315"/>
                  <a:pt x="105125" y="712688"/>
                </a:cubicBezTo>
                <a:cubicBezTo>
                  <a:pt x="115650" y="663573"/>
                  <a:pt x="127472" y="632923"/>
                  <a:pt x="156960" y="596066"/>
                </a:cubicBezTo>
                <a:cubicBezTo>
                  <a:pt x="164592" y="586526"/>
                  <a:pt x="174239" y="578789"/>
                  <a:pt x="182878" y="570150"/>
                </a:cubicBezTo>
                <a:cubicBezTo>
                  <a:pt x="187197" y="557192"/>
                  <a:pt x="188808" y="542988"/>
                  <a:pt x="195836" y="531276"/>
                </a:cubicBezTo>
                <a:cubicBezTo>
                  <a:pt x="202122" y="520800"/>
                  <a:pt x="214122" y="514901"/>
                  <a:pt x="221754" y="505361"/>
                </a:cubicBezTo>
                <a:cubicBezTo>
                  <a:pt x="231483" y="493200"/>
                  <a:pt x="237942" y="478648"/>
                  <a:pt x="247671" y="466487"/>
                </a:cubicBezTo>
                <a:cubicBezTo>
                  <a:pt x="255303" y="456947"/>
                  <a:pt x="265957" y="450111"/>
                  <a:pt x="273589" y="440571"/>
                </a:cubicBezTo>
                <a:cubicBezTo>
                  <a:pt x="338979" y="358839"/>
                  <a:pt x="262844" y="438356"/>
                  <a:pt x="325424" y="375781"/>
                </a:cubicBezTo>
                <a:cubicBezTo>
                  <a:pt x="329743" y="362823"/>
                  <a:pt x="328723" y="346565"/>
                  <a:pt x="338382" y="336907"/>
                </a:cubicBezTo>
                <a:cubicBezTo>
                  <a:pt x="348041" y="327248"/>
                  <a:pt x="365041" y="330058"/>
                  <a:pt x="377259" y="323949"/>
                </a:cubicBezTo>
                <a:cubicBezTo>
                  <a:pt x="391189" y="316984"/>
                  <a:pt x="403176" y="306672"/>
                  <a:pt x="416135" y="298033"/>
                </a:cubicBezTo>
                <a:cubicBezTo>
                  <a:pt x="495896" y="178395"/>
                  <a:pt x="394116" y="325554"/>
                  <a:pt x="467970" y="233243"/>
                </a:cubicBezTo>
                <a:cubicBezTo>
                  <a:pt x="477699" y="221082"/>
                  <a:pt x="482875" y="205382"/>
                  <a:pt x="493887" y="194370"/>
                </a:cubicBezTo>
                <a:cubicBezTo>
                  <a:pt x="504900" y="183358"/>
                  <a:pt x="521042" y="178709"/>
                  <a:pt x="532763" y="168454"/>
                </a:cubicBezTo>
                <a:cubicBezTo>
                  <a:pt x="555750" y="148342"/>
                  <a:pt x="572143" y="120606"/>
                  <a:pt x="597557" y="103664"/>
                </a:cubicBezTo>
                <a:cubicBezTo>
                  <a:pt x="623474" y="86387"/>
                  <a:pt x="653283" y="73856"/>
                  <a:pt x="675309" y="51832"/>
                </a:cubicBezTo>
                <a:cubicBezTo>
                  <a:pt x="683948" y="43193"/>
                  <a:pt x="690299" y="31380"/>
                  <a:pt x="701227" y="25916"/>
                </a:cubicBezTo>
                <a:cubicBezTo>
                  <a:pt x="725662" y="13699"/>
                  <a:pt x="778979" y="0"/>
                  <a:pt x="778979" y="0"/>
                </a:cubicBezTo>
                <a:lnTo>
                  <a:pt x="843773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rgbClr val="F7964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57" name="TextBox 56"/>
          <p:cNvSpPr txBox="1"/>
          <p:nvPr/>
        </p:nvSpPr>
        <p:spPr>
          <a:xfrm rot="596132">
            <a:off x="4363575" y="1390858"/>
            <a:ext cx="3084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6"/>
                </a:solidFill>
                <a:latin typeface="Segoe Print"/>
                <a:cs typeface="Segoe Print"/>
              </a:rPr>
              <a:t>This talk is about…</a:t>
            </a:r>
            <a:endParaRPr lang="en-US" sz="2400" dirty="0">
              <a:solidFill>
                <a:schemeClr val="accent6"/>
              </a:solidFill>
              <a:latin typeface="Segoe Print"/>
              <a:cs typeface="Segoe Print"/>
            </a:endParaRPr>
          </a:p>
        </p:txBody>
      </p:sp>
    </p:spTree>
    <p:extLst>
      <p:ext uri="{BB962C8B-B14F-4D97-AF65-F5344CB8AC3E}">
        <p14:creationId xmlns:p14="http://schemas.microsoft.com/office/powerpoint/2010/main" val="122073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SVAccessibilityProblems_RapidEdi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6254" y="-1666512"/>
            <a:ext cx="11612880" cy="870966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40869" y="592049"/>
            <a:ext cx="7662262" cy="733778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tIns="45720" rIns="182880" bIns="45720" rtlCol="0" anchor="ctr"/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Segoe UI Light"/>
                <a:cs typeface="Segoe UI Light"/>
              </a:rPr>
              <a:t>Can crowd </a:t>
            </a:r>
            <a:r>
              <a:rPr lang="en-US" sz="2400" dirty="0">
                <a:solidFill>
                  <a:prstClr val="white"/>
                </a:solidFill>
                <a:latin typeface="Segoe UI Light"/>
                <a:cs typeface="Segoe UI Light"/>
              </a:rPr>
              <a:t>workers and </a:t>
            </a:r>
            <a:r>
              <a:rPr lang="en-US" sz="2400" dirty="0" smtClean="0">
                <a:solidFill>
                  <a:prstClr val="white"/>
                </a:solidFill>
                <a:latin typeface="Segoe UI Light"/>
                <a:cs typeface="Segoe UI Light"/>
              </a:rPr>
              <a:t>computers work </a:t>
            </a:r>
            <a:r>
              <a:rPr lang="en-US" sz="2400" dirty="0">
                <a:solidFill>
                  <a:prstClr val="white"/>
                </a:solidFill>
                <a:latin typeface="Segoe UI Light"/>
                <a:cs typeface="Segoe UI Light"/>
              </a:rPr>
              <a:t>together to efficiently collect accessibility </a:t>
            </a:r>
            <a:r>
              <a:rPr lang="en-US" sz="2400" dirty="0" smtClean="0">
                <a:solidFill>
                  <a:prstClr val="white"/>
                </a:solidFill>
                <a:latin typeface="Segoe UI Light"/>
                <a:cs typeface="Segoe UI Light"/>
              </a:rPr>
              <a:t>data from Street View?</a:t>
            </a:r>
            <a:endParaRPr lang="en-US" sz="2400" dirty="0">
              <a:solidFill>
                <a:prstClr val="white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9858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2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196" y="0"/>
            <a:ext cx="9173196" cy="68798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7832" y="1994237"/>
            <a:ext cx="7265588" cy="95410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Segoe UI Semibold"/>
                <a:cs typeface="Segoe UI Semibold"/>
              </a:rPr>
              <a:t>Street audit </a:t>
            </a:r>
            <a: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cs typeface="Segoe UI Light"/>
              </a:rPr>
              <a:t>is conducted by government </a:t>
            </a:r>
            <a:b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cs typeface="Segoe UI Light"/>
              </a:rPr>
            </a:br>
            <a: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cs typeface="Segoe UI Light"/>
              </a:rPr>
              <a:t>and/or community organization.</a:t>
            </a:r>
            <a:endParaRPr lang="en-US" sz="2800" dirty="0">
              <a:solidFill>
                <a:prstClr val="black"/>
              </a:solidFill>
              <a:latin typeface="Segoe UI Light"/>
              <a:cs typeface="Segoe UI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27832" y="3334539"/>
            <a:ext cx="7265588" cy="52322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800" dirty="0">
                <a:solidFill>
                  <a:srgbClr val="C0504D"/>
                </a:solidFill>
                <a:latin typeface="Segoe UI Semibold"/>
                <a:cs typeface="Segoe UI Semibold"/>
              </a:rPr>
              <a:t>Time-consuming </a:t>
            </a:r>
            <a: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cs typeface="Segoe UI Light"/>
              </a:rPr>
              <a:t>and</a:t>
            </a:r>
            <a: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Segoe UI Semibold"/>
                <a:cs typeface="Segoe UI Semibold"/>
              </a:rPr>
              <a:t> </a:t>
            </a:r>
            <a:r>
              <a:rPr lang="en-US" sz="2800" dirty="0">
                <a:solidFill>
                  <a:srgbClr val="C0504D"/>
                </a:solidFill>
                <a:latin typeface="Segoe UI Semibold"/>
                <a:cs typeface="Segoe UI Semibold"/>
              </a:rPr>
              <a:t>expensive</a:t>
            </a:r>
            <a:endParaRPr lang="en-US" sz="2800" dirty="0">
              <a:solidFill>
                <a:srgbClr val="C0504D"/>
              </a:solidFill>
              <a:latin typeface="Segoe UI Light"/>
              <a:cs typeface="Segoe UI Light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388400" y="773038"/>
            <a:ext cx="4633900" cy="1121261"/>
            <a:chOff x="1999774" y="1151177"/>
            <a:chExt cx="4633900" cy="112126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>
              <a:grayscl/>
            </a:blip>
            <a:stretch>
              <a:fillRect/>
            </a:stretch>
          </p:blipFill>
          <p:spPr>
            <a:xfrm rot="9949974" flipH="1">
              <a:off x="1999774" y="1838643"/>
              <a:ext cx="833160" cy="43379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21110500">
              <a:off x="2755689" y="1151177"/>
              <a:ext cx="38779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Segoe Print"/>
                  <a:cs typeface="Segoe Print"/>
                </a:rPr>
                <a:t>This sometimes include </a:t>
              </a:r>
            </a:p>
            <a:p>
              <a:r>
                <a:rPr 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Segoe Print"/>
                  <a:cs typeface="Segoe Print"/>
                </a:rPr>
                <a:t>sidewalk walkability assessment</a:t>
              </a:r>
              <a:endPara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/>
                <a:cs typeface="Segoe Print"/>
              </a:endParaRPr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43084" y="-1825912"/>
            <a:ext cx="4723877" cy="782341"/>
          </a:xfrm>
          <a:solidFill>
            <a:schemeClr val="tx1">
              <a:alpha val="70000"/>
            </a:schemeClr>
          </a:solidFill>
        </p:spPr>
        <p:txBody>
          <a:bodyPr lIns="457200" rIns="91440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Segoe UI Semibold"/>
                <a:cs typeface="Segoe UI Semibold"/>
              </a:rPr>
              <a:t>Physical Street Audits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0" y="0"/>
            <a:ext cx="9144000" cy="6879897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9" tIns="45685" rIns="91369" bIns="45685" rtlCol="0" anchor="ctr"/>
          <a:lstStyle/>
          <a:p>
            <a:pPr algn="ctr"/>
            <a:r>
              <a:rPr lang="en-US" sz="3600" dirty="0">
                <a:solidFill>
                  <a:prstClr val="white"/>
                </a:solidFill>
                <a:latin typeface="Segoe UI Semibold"/>
                <a:cs typeface="Segoe UI Semibold"/>
              </a:rPr>
              <a:t>Background and Related Work</a:t>
            </a:r>
          </a:p>
        </p:txBody>
      </p:sp>
    </p:spTree>
    <p:extLst>
      <p:ext uri="{BB962C8B-B14F-4D97-AF65-F5344CB8AC3E}">
        <p14:creationId xmlns:p14="http://schemas.microsoft.com/office/powerpoint/2010/main" val="145644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196" y="0"/>
            <a:ext cx="9173196" cy="68798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7832" y="1994237"/>
            <a:ext cx="7265588" cy="95410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Segoe UI Semibold"/>
                <a:cs typeface="Segoe UI Semibold"/>
              </a:rPr>
              <a:t>Street audit </a:t>
            </a:r>
            <a: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cs typeface="Segoe UI Light"/>
              </a:rPr>
              <a:t>is conducted by government </a:t>
            </a:r>
            <a:b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cs typeface="Segoe UI Light"/>
              </a:rPr>
            </a:br>
            <a: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cs typeface="Segoe UI Light"/>
              </a:rPr>
              <a:t>and/or community organization.</a:t>
            </a:r>
            <a:endParaRPr lang="en-US" sz="2800" dirty="0">
              <a:solidFill>
                <a:prstClr val="black"/>
              </a:solidFill>
              <a:latin typeface="Segoe UI Light"/>
              <a:cs typeface="Segoe UI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27832" y="3334539"/>
            <a:ext cx="7265588" cy="52322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800" dirty="0">
                <a:solidFill>
                  <a:srgbClr val="C0504D"/>
                </a:solidFill>
                <a:latin typeface="Segoe UI Semibold"/>
                <a:cs typeface="Segoe UI Semibold"/>
              </a:rPr>
              <a:t>Time-consuming </a:t>
            </a:r>
            <a: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cs typeface="Segoe UI Light"/>
              </a:rPr>
              <a:t>and</a:t>
            </a:r>
            <a: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Segoe UI Semibold"/>
                <a:cs typeface="Segoe UI Semibold"/>
              </a:rPr>
              <a:t> </a:t>
            </a:r>
            <a:r>
              <a:rPr lang="en-US" sz="2800" dirty="0">
                <a:solidFill>
                  <a:srgbClr val="C0504D"/>
                </a:solidFill>
                <a:latin typeface="Segoe UI Semibold"/>
                <a:cs typeface="Segoe UI Semibold"/>
              </a:rPr>
              <a:t>expensive</a:t>
            </a:r>
            <a:endParaRPr lang="en-US" sz="2800" dirty="0">
              <a:solidFill>
                <a:srgbClr val="C0504D"/>
              </a:solidFill>
              <a:latin typeface="Segoe UI Light"/>
              <a:cs typeface="Segoe UI Light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388400" y="773038"/>
            <a:ext cx="4633900" cy="1121261"/>
            <a:chOff x="1999774" y="1151177"/>
            <a:chExt cx="4633900" cy="112126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>
              <a:grayscl/>
            </a:blip>
            <a:stretch>
              <a:fillRect/>
            </a:stretch>
          </p:blipFill>
          <p:spPr>
            <a:xfrm rot="9949974" flipH="1">
              <a:off x="1999774" y="1838643"/>
              <a:ext cx="833160" cy="43379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21110500">
              <a:off x="2755689" y="1151177"/>
              <a:ext cx="38779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Segoe Print"/>
                  <a:cs typeface="Segoe Print"/>
                </a:rPr>
                <a:t>This sometimes include </a:t>
              </a:r>
            </a:p>
            <a:p>
              <a:r>
                <a:rPr 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Segoe Print"/>
                  <a:cs typeface="Segoe Print"/>
                </a:rPr>
                <a:t>sidewalk walkability assessment</a:t>
              </a:r>
              <a:endPara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Print"/>
                <a:cs typeface="Segoe Print"/>
              </a:endParaRPr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43084" y="-1825912"/>
            <a:ext cx="4723877" cy="782341"/>
          </a:xfrm>
          <a:solidFill>
            <a:schemeClr val="tx1">
              <a:alpha val="70000"/>
            </a:schemeClr>
          </a:solidFill>
        </p:spPr>
        <p:txBody>
          <a:bodyPr lIns="457200" rIns="91440"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Segoe UI Semibold"/>
                <a:cs typeface="Segoe UI Semibold"/>
              </a:rPr>
              <a:t>Physical Street Audits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97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xmlns:p14="http://schemas.microsoft.com/office/powerpoint/2010/main" spd="med" advTm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196" y="0"/>
            <a:ext cx="9173196" cy="687989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29196" y="-1"/>
            <a:ext cx="9173196" cy="7001302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69" tIns="45685" rIns="91369" bIns="4568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Gill Sans"/>
              <a:cs typeface="Gill San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206" y="2372377"/>
            <a:ext cx="7265588" cy="95410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800" dirty="0">
                <a:solidFill>
                  <a:schemeClr val="bg1">
                    <a:lumMod val="95000"/>
                  </a:schemeClr>
                </a:solidFill>
                <a:latin typeface="Segoe UI Semibold"/>
                <a:cs typeface="Segoe UI Semibold"/>
              </a:rPr>
              <a:t>Street audits </a:t>
            </a:r>
            <a:r>
              <a:rPr lang="en-US" sz="2800" dirty="0">
                <a:solidFill>
                  <a:schemeClr val="bg1">
                    <a:lumMod val="95000"/>
                  </a:schemeClr>
                </a:solidFill>
                <a:latin typeface="Segoe UI Light"/>
                <a:cs typeface="Segoe UI Light"/>
              </a:rPr>
              <a:t>are conducted by governments </a:t>
            </a:r>
            <a:br>
              <a:rPr lang="en-US" sz="2800" dirty="0">
                <a:solidFill>
                  <a:schemeClr val="bg1">
                    <a:lumMod val="95000"/>
                  </a:schemeClr>
                </a:solidFill>
                <a:latin typeface="Segoe UI Light"/>
                <a:cs typeface="Segoe UI Light"/>
              </a:rPr>
            </a:br>
            <a:r>
              <a:rPr lang="en-US" sz="2800" dirty="0">
                <a:solidFill>
                  <a:schemeClr val="bg1">
                    <a:lumMod val="95000"/>
                  </a:schemeClr>
                </a:solidFill>
                <a:latin typeface="Segoe UI Light"/>
                <a:cs typeface="Segoe UI Light"/>
              </a:rPr>
              <a:t>and/or community organizations.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9206" y="3712679"/>
            <a:ext cx="7265588" cy="52322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800" dirty="0">
                <a:solidFill>
                  <a:schemeClr val="accent2"/>
                </a:solidFill>
                <a:latin typeface="Segoe UI Semibold"/>
                <a:cs typeface="Segoe UI Semibold"/>
              </a:rPr>
              <a:t>Time-consuming </a:t>
            </a:r>
            <a:r>
              <a:rPr lang="en-US" sz="2800" dirty="0">
                <a:solidFill>
                  <a:schemeClr val="bg1">
                    <a:lumMod val="95000"/>
                  </a:schemeClr>
                </a:solidFill>
                <a:latin typeface="Segoe UI Light"/>
                <a:cs typeface="Segoe UI Light"/>
              </a:rPr>
              <a:t>and</a:t>
            </a:r>
            <a:r>
              <a:rPr lang="en-US" sz="2800" dirty="0">
                <a:solidFill>
                  <a:schemeClr val="bg1">
                    <a:lumMod val="95000"/>
                  </a:schemeClr>
                </a:solidFill>
                <a:latin typeface="Segoe UI Semibold"/>
                <a:cs typeface="Segoe UI Semibold"/>
              </a:rPr>
              <a:t> </a:t>
            </a:r>
            <a:r>
              <a:rPr lang="en-US" sz="2800" dirty="0">
                <a:solidFill>
                  <a:srgbClr val="C0504D"/>
                </a:solidFill>
                <a:latin typeface="Segoe UI Semibold"/>
                <a:cs typeface="Segoe UI Semibold"/>
              </a:rPr>
              <a:t>expensive</a:t>
            </a:r>
            <a:endParaRPr lang="en-US" sz="2800" dirty="0">
              <a:solidFill>
                <a:srgbClr val="C0504D"/>
              </a:solidFill>
              <a:latin typeface="Segoe UI Light"/>
              <a:cs typeface="Segoe UI Light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999774" y="1151178"/>
            <a:ext cx="4633900" cy="1121261"/>
            <a:chOff x="1999774" y="1151177"/>
            <a:chExt cx="4633900" cy="112126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9949974" flipH="1">
              <a:off x="1999774" y="1838643"/>
              <a:ext cx="833160" cy="43379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21110500">
              <a:off x="2755689" y="1151177"/>
              <a:ext cx="38779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>
                      <a:lumMod val="95000"/>
                    </a:schemeClr>
                  </a:solidFill>
                  <a:latin typeface="Segoe Print"/>
                  <a:cs typeface="Segoe Print"/>
                </a:rPr>
                <a:t>This sometimes include </a:t>
              </a:r>
            </a:p>
            <a:p>
              <a:r>
                <a:rPr lang="en-US" dirty="0" smtClean="0">
                  <a:solidFill>
                    <a:schemeClr val="bg1">
                      <a:lumMod val="95000"/>
                    </a:schemeClr>
                  </a:solidFill>
                  <a:latin typeface="Segoe Print"/>
                  <a:cs typeface="Segoe Print"/>
                </a:rPr>
                <a:t>sidewalk walkability assessment</a:t>
              </a:r>
              <a:endParaRPr lang="en-US" dirty="0">
                <a:solidFill>
                  <a:schemeClr val="bg1">
                    <a:lumMod val="95000"/>
                  </a:schemeClr>
                </a:solidFill>
                <a:latin typeface="Segoe Print"/>
                <a:cs typeface="Segoe Prin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603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StreetView5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401.6524" end="25786.938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883391" y="-2183645"/>
            <a:ext cx="14098969" cy="10574227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-773761" y="457014"/>
            <a:ext cx="6874310" cy="894706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9" tIns="45685" rIns="91369" bIns="45685"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Gill Sans"/>
              <a:cs typeface="Gill Sans"/>
            </a:endParaRPr>
          </a:p>
        </p:txBody>
      </p:sp>
      <p:sp>
        <p:nvSpPr>
          <p:cNvPr id="8" name="Title 8"/>
          <p:cNvSpPr txBox="1">
            <a:spLocks/>
          </p:cNvSpPr>
          <p:nvPr/>
        </p:nvSpPr>
        <p:spPr>
          <a:xfrm>
            <a:off x="162340" y="559558"/>
            <a:ext cx="6248400" cy="639762"/>
          </a:xfrm>
          <a:prstGeom prst="rect">
            <a:avLst/>
          </a:prstGeom>
        </p:spPr>
        <p:txBody>
          <a:bodyPr vert="horz" lIns="91369" tIns="45685" rIns="91369" bIns="45685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800" dirty="0">
                <a:solidFill>
                  <a:prstClr val="white">
                    <a:lumMod val="95000"/>
                  </a:prstClr>
                </a:solidFill>
                <a:latin typeface="Gill Sans"/>
                <a:ea typeface="Segoe UI" pitchFamily="34" charset="0"/>
                <a:cs typeface="Gill Sans"/>
              </a:rPr>
              <a:t>Omnidirectional Streetscape Imagery </a:t>
            </a:r>
          </a:p>
          <a:p>
            <a:pPr>
              <a:spcBef>
                <a:spcPct val="0"/>
              </a:spcBef>
              <a:defRPr/>
            </a:pPr>
            <a:r>
              <a:rPr lang="en-US" sz="1400" dirty="0">
                <a:solidFill>
                  <a:srgbClr val="F79646"/>
                </a:solidFill>
                <a:latin typeface="Gill Sans"/>
                <a:ea typeface="Segoe UI" pitchFamily="34" charset="0"/>
                <a:cs typeface="Gill Sans"/>
              </a:rPr>
              <a:t>Clarke </a:t>
            </a:r>
            <a:r>
              <a:rPr lang="en-US" sz="1400" i="1" dirty="0">
                <a:solidFill>
                  <a:srgbClr val="F79646"/>
                </a:solidFill>
                <a:latin typeface="Gill Sans"/>
                <a:ea typeface="Segoe UI" pitchFamily="34" charset="0"/>
                <a:cs typeface="Gill Sans"/>
              </a:rPr>
              <a:t>et al., </a:t>
            </a:r>
            <a:r>
              <a:rPr lang="en-US" sz="1400" dirty="0">
                <a:solidFill>
                  <a:srgbClr val="F79646"/>
                </a:solidFill>
                <a:latin typeface="Gill Sans"/>
                <a:ea typeface="Segoe UI" pitchFamily="34" charset="0"/>
                <a:cs typeface="Gill Sans"/>
              </a:rPr>
              <a:t>2010; Rundle </a:t>
            </a:r>
            <a:r>
              <a:rPr lang="en-US" sz="1400" i="1" dirty="0">
                <a:solidFill>
                  <a:srgbClr val="F79646"/>
                </a:solidFill>
                <a:latin typeface="Gill Sans"/>
                <a:ea typeface="Segoe UI" pitchFamily="34" charset="0"/>
                <a:cs typeface="Gill Sans"/>
              </a:rPr>
              <a:t>et al., </a:t>
            </a:r>
            <a:r>
              <a:rPr lang="en-US" sz="1400" dirty="0">
                <a:solidFill>
                  <a:srgbClr val="F79646"/>
                </a:solidFill>
                <a:latin typeface="Gill Sans"/>
                <a:ea typeface="Segoe UI" pitchFamily="34" charset="0"/>
                <a:cs typeface="Gill Sans"/>
              </a:rPr>
              <a:t>2011; Taylor </a:t>
            </a:r>
            <a:r>
              <a:rPr lang="en-US" sz="1400" i="1" dirty="0">
                <a:solidFill>
                  <a:srgbClr val="F79646"/>
                </a:solidFill>
                <a:latin typeface="Gill Sans"/>
                <a:ea typeface="Segoe UI" pitchFamily="34" charset="0"/>
                <a:cs typeface="Gill Sans"/>
              </a:rPr>
              <a:t>et al., </a:t>
            </a:r>
            <a:r>
              <a:rPr lang="en-US" sz="1400" dirty="0">
                <a:solidFill>
                  <a:srgbClr val="F79646"/>
                </a:solidFill>
                <a:latin typeface="Gill Sans"/>
                <a:ea typeface="Segoe UI" pitchFamily="34" charset="0"/>
                <a:cs typeface="Gill Sans"/>
              </a:rPr>
              <a:t>2011; Guy &amp; Truong, 2011</a:t>
            </a:r>
          </a:p>
        </p:txBody>
      </p:sp>
    </p:spTree>
    <p:extLst>
      <p:ext uri="{BB962C8B-B14F-4D97-AF65-F5344CB8AC3E}">
        <p14:creationId xmlns:p14="http://schemas.microsoft.com/office/powerpoint/2010/main" val="23732391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6067">
            <a:off x="94287" y="-896936"/>
            <a:ext cx="5571671" cy="74350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1"/>
          <a:stretch/>
        </p:blipFill>
        <p:spPr bwMode="auto">
          <a:xfrm rot="21345795">
            <a:off x="-7169940" y="137732"/>
            <a:ext cx="5678091" cy="81176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6028" y="600496"/>
            <a:ext cx="5826403" cy="7590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9"/>
          <a:stretch/>
        </p:blipFill>
        <p:spPr bwMode="auto">
          <a:xfrm rot="21391921">
            <a:off x="1860700" y="768186"/>
            <a:ext cx="5763927" cy="72556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332" y="2140921"/>
            <a:ext cx="5382782" cy="78342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455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xmlns:p14="http://schemas.microsoft.com/office/powerpoint/2010/main" spd="slow" advTm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6067">
            <a:off x="94287" y="-896936"/>
            <a:ext cx="5571671" cy="74350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1"/>
          <a:stretch/>
        </p:blipFill>
        <p:spPr bwMode="auto">
          <a:xfrm rot="21345795">
            <a:off x="-7169940" y="137732"/>
            <a:ext cx="5678091" cy="81176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6028" y="600496"/>
            <a:ext cx="5826403" cy="7590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9"/>
          <a:stretch/>
        </p:blipFill>
        <p:spPr bwMode="auto">
          <a:xfrm rot="21391921">
            <a:off x="1860700" y="768186"/>
            <a:ext cx="5763927" cy="72556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332" y="2140921"/>
            <a:ext cx="5382782" cy="78342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-423081" y="-245660"/>
            <a:ext cx="9935571" cy="7656394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9" tIns="45685" rIns="91369" bIns="45685"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Gill Sans"/>
              <a:cs typeface="Gill San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15409" y="1719643"/>
            <a:ext cx="6078236" cy="15696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9600" dirty="0">
                <a:solidFill>
                  <a:schemeClr val="bg1">
                    <a:lumMod val="95000"/>
                  </a:schemeClr>
                </a:solidFill>
                <a:latin typeface="Segoe UI Semibold" pitchFamily="34" charset="0"/>
              </a:rPr>
              <a:t>Key Point</a:t>
            </a:r>
          </a:p>
        </p:txBody>
      </p:sp>
      <p:pic>
        <p:nvPicPr>
          <p:cNvPr id="8195" name="Picture 3" descr="C:\Users\jonf\Dropbox\ProjectSidewalk\CHI Presentation\Images\Misc\key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48" y="1526796"/>
            <a:ext cx="2074460" cy="207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76824" y="3220893"/>
            <a:ext cx="5873519" cy="230832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Segoe UI Light" pitchFamily="34" charset="0"/>
              </a:rPr>
              <a:t>High-level of concordance between physical audit and Street View based audit.</a:t>
            </a:r>
          </a:p>
          <a:p>
            <a:endParaRPr lang="en-US" sz="3600" dirty="0">
              <a:solidFill>
                <a:schemeClr val="bg1">
                  <a:lumMod val="95000"/>
                </a:schemeClr>
              </a:solidFill>
              <a:latin typeface="Segoe U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3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onf\Dropbox\ProjectSidewalk\CHI Presentation\Images\MobileTools\122745757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00" b="30913"/>
          <a:stretch/>
        </p:blipFill>
        <p:spPr bwMode="auto">
          <a:xfrm>
            <a:off x="0" y="607068"/>
            <a:ext cx="9144000" cy="564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-773761" y="920834"/>
            <a:ext cx="4616891" cy="894706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9" tIns="45685" rIns="91369" bIns="45685"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Gill Sans"/>
              <a:cs typeface="Gill Sans"/>
            </a:endParaRPr>
          </a:p>
        </p:txBody>
      </p:sp>
      <p:sp>
        <p:nvSpPr>
          <p:cNvPr id="7" name="Title 8"/>
          <p:cNvSpPr txBox="1">
            <a:spLocks/>
          </p:cNvSpPr>
          <p:nvPr/>
        </p:nvSpPr>
        <p:spPr>
          <a:xfrm>
            <a:off x="228600" y="1023378"/>
            <a:ext cx="6248400" cy="639762"/>
          </a:xfrm>
          <a:prstGeom prst="rect">
            <a:avLst/>
          </a:prstGeom>
        </p:spPr>
        <p:txBody>
          <a:bodyPr vert="horz" lIns="91369" tIns="45685" rIns="91369" bIns="45685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800" dirty="0">
                <a:solidFill>
                  <a:prstClr val="white">
                    <a:lumMod val="95000"/>
                  </a:prstClr>
                </a:solidFill>
                <a:latin typeface="Gill Sans"/>
                <a:ea typeface="Segoe UI" pitchFamily="34" charset="0"/>
                <a:cs typeface="Gill Sans"/>
              </a:rPr>
              <a:t>Mobile Crowdsourcing</a:t>
            </a:r>
          </a:p>
          <a:p>
            <a:pPr>
              <a:spcBef>
                <a:spcPct val="0"/>
              </a:spcBef>
              <a:defRPr/>
            </a:pPr>
            <a:r>
              <a:rPr lang="en-US" sz="1600" dirty="0">
                <a:solidFill>
                  <a:srgbClr val="F79646"/>
                </a:solidFill>
                <a:latin typeface="Gill Sans"/>
                <a:ea typeface="Segoe UI" pitchFamily="34" charset="0"/>
                <a:cs typeface="Gill Sans"/>
              </a:rPr>
              <a:t>SeeClickFix.com</a:t>
            </a:r>
          </a:p>
        </p:txBody>
      </p:sp>
    </p:spTree>
    <p:extLst>
      <p:ext uri="{BB962C8B-B14F-4D97-AF65-F5344CB8AC3E}">
        <p14:creationId xmlns:p14="http://schemas.microsoft.com/office/powerpoint/2010/main" val="821587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jonf\Dropbox\ProjectSidewalk\CHI Presentation\Images\MobileTools\521770_10151304848317887_593196942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686" y="2020211"/>
            <a:ext cx="5040631" cy="297236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-773761" y="920834"/>
            <a:ext cx="4616891" cy="894706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9" tIns="45685" rIns="91369" bIns="45685"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Gill Sans"/>
              <a:cs typeface="Gill Sans"/>
            </a:endParaRPr>
          </a:p>
        </p:txBody>
      </p:sp>
      <p:sp>
        <p:nvSpPr>
          <p:cNvPr id="7" name="Title 8"/>
          <p:cNvSpPr txBox="1">
            <a:spLocks/>
          </p:cNvSpPr>
          <p:nvPr/>
        </p:nvSpPr>
        <p:spPr>
          <a:xfrm>
            <a:off x="228600" y="1023378"/>
            <a:ext cx="6248400" cy="639762"/>
          </a:xfrm>
          <a:prstGeom prst="rect">
            <a:avLst/>
          </a:prstGeom>
        </p:spPr>
        <p:txBody>
          <a:bodyPr vert="horz" lIns="91369" tIns="45685" rIns="91369" bIns="45685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800" dirty="0">
                <a:solidFill>
                  <a:prstClr val="white">
                    <a:lumMod val="95000"/>
                  </a:prstClr>
                </a:solidFill>
                <a:latin typeface="Gill Sans"/>
                <a:ea typeface="Segoe UI" pitchFamily="34" charset="0"/>
                <a:cs typeface="Gill Sans"/>
              </a:rPr>
              <a:t>Mobile Crowdsourcing</a:t>
            </a:r>
          </a:p>
          <a:p>
            <a:pPr>
              <a:spcBef>
                <a:spcPct val="0"/>
              </a:spcBef>
              <a:defRPr/>
            </a:pPr>
            <a:r>
              <a:rPr lang="en-US" sz="1600" dirty="0">
                <a:solidFill>
                  <a:srgbClr val="F79646"/>
                </a:solidFill>
                <a:latin typeface="Gill Sans"/>
                <a:ea typeface="Segoe UI" pitchFamily="34" charset="0"/>
                <a:cs typeface="Gill Sans"/>
              </a:rPr>
              <a:t>NYC 311</a:t>
            </a:r>
          </a:p>
        </p:txBody>
      </p:sp>
    </p:spTree>
    <p:extLst>
      <p:ext uri="{BB962C8B-B14F-4D97-AF65-F5344CB8AC3E}">
        <p14:creationId xmlns:p14="http://schemas.microsoft.com/office/powerpoint/2010/main" val="3840693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98378" y="3105836"/>
            <a:ext cx="5747247" cy="5847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3200" dirty="0">
                <a:latin typeface="Segoe UI Light"/>
                <a:cs typeface="Segoe UI Light"/>
              </a:rPr>
              <a:t>I want to start with </a:t>
            </a:r>
            <a:r>
              <a:rPr lang="en-US" sz="3200" b="1" dirty="0">
                <a:latin typeface="Segoe UI Semibold"/>
                <a:cs typeface="Segoe UI Semibold"/>
              </a:rPr>
              <a:t>a story</a:t>
            </a:r>
            <a:r>
              <a:rPr lang="en-US" sz="3200" dirty="0">
                <a:latin typeface="Segoe UI Light"/>
                <a:cs typeface="Segoe UI Light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032574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jonf\Dropbox\ProjectSidewalk\CHI Presentation\Images\MobileTools\521770_10151304848317887_593196942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686" y="2020211"/>
            <a:ext cx="5040631" cy="297236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-773761" y="920834"/>
            <a:ext cx="4616891" cy="894706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9" tIns="45685" rIns="91369" bIns="45685"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Gill Sans"/>
              <a:cs typeface="Gill Sans"/>
            </a:endParaRPr>
          </a:p>
        </p:txBody>
      </p:sp>
      <p:sp>
        <p:nvSpPr>
          <p:cNvPr id="7" name="Title 8"/>
          <p:cNvSpPr txBox="1">
            <a:spLocks/>
          </p:cNvSpPr>
          <p:nvPr/>
        </p:nvSpPr>
        <p:spPr>
          <a:xfrm>
            <a:off x="228600" y="1023378"/>
            <a:ext cx="6248400" cy="639762"/>
          </a:xfrm>
          <a:prstGeom prst="rect">
            <a:avLst/>
          </a:prstGeom>
        </p:spPr>
        <p:txBody>
          <a:bodyPr vert="horz" lIns="91369" tIns="45685" rIns="91369" bIns="45685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800" dirty="0">
                <a:solidFill>
                  <a:prstClr val="white">
                    <a:lumMod val="95000"/>
                  </a:prstClr>
                </a:solidFill>
                <a:latin typeface="Gill Sans"/>
                <a:ea typeface="Segoe UI" pitchFamily="34" charset="0"/>
                <a:cs typeface="Gill Sans"/>
              </a:rPr>
              <a:t>Mobile Crowdsourcing</a:t>
            </a:r>
          </a:p>
          <a:p>
            <a:pPr>
              <a:spcBef>
                <a:spcPct val="0"/>
              </a:spcBef>
              <a:defRPr/>
            </a:pPr>
            <a:r>
              <a:rPr lang="en-US" sz="1600" dirty="0">
                <a:solidFill>
                  <a:srgbClr val="F79646"/>
                </a:solidFill>
                <a:latin typeface="Gill Sans"/>
                <a:ea typeface="Segoe UI" pitchFamily="34" charset="0"/>
                <a:cs typeface="Gill Sans"/>
              </a:rPr>
              <a:t>NYC 311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800" dirty="0">
                <a:solidFill>
                  <a:prstClr val="white"/>
                </a:solidFill>
                <a:latin typeface="Segoe UI Light"/>
                <a:cs typeface="Segoe UI Light"/>
              </a:rPr>
              <a:t>These mobile tools can be used as complementary techniques to our GSV approach</a:t>
            </a:r>
          </a:p>
        </p:txBody>
      </p:sp>
    </p:spTree>
    <p:extLst>
      <p:ext uri="{BB962C8B-B14F-4D97-AF65-F5344CB8AC3E}">
        <p14:creationId xmlns:p14="http://schemas.microsoft.com/office/powerpoint/2010/main" val="8034144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7851" b="7851"/>
          <a:stretch>
            <a:fillRect/>
          </a:stretch>
        </p:blipFill>
        <p:spPr>
          <a:xfrm>
            <a:off x="-3634567" y="1199760"/>
            <a:ext cx="3294923" cy="2046929"/>
          </a:xfr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5258" y="4236252"/>
            <a:ext cx="2646916" cy="13323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3539" y="1387370"/>
            <a:ext cx="2970354" cy="29703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634566" y="3479891"/>
            <a:ext cx="2220479" cy="147106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Slide34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6824" y="4102320"/>
            <a:ext cx="1371600" cy="82296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3" name="Picture 12" descr="Slide133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6824" y="2049587"/>
            <a:ext cx="1371600" cy="82296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5" name="Picture 14" descr="Slide56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6824" y="3075953"/>
            <a:ext cx="1371600" cy="82296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6" name="Picture 15" descr="Slide46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024" y="5109811"/>
            <a:ext cx="1371600" cy="82296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10028" y="5297341"/>
            <a:ext cx="969403" cy="98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84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"/>
    </mc:Choice>
    <mc:Fallback xmlns="">
      <p:transition xmlns:p14="http://schemas.microsoft.com/office/powerpoint/2010/main" spd="slow" advTm="5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7851" b="7851"/>
          <a:stretch>
            <a:fillRect/>
          </a:stretch>
        </p:blipFill>
        <p:spPr>
          <a:xfrm>
            <a:off x="-3634567" y="1199760"/>
            <a:ext cx="3294923" cy="2046929"/>
          </a:xfr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5258" y="4236252"/>
            <a:ext cx="2646916" cy="13323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3539" y="1387370"/>
            <a:ext cx="2970354" cy="29703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634566" y="3479891"/>
            <a:ext cx="2220479" cy="147106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Slide34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6824" y="4102320"/>
            <a:ext cx="1371600" cy="82296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3" name="Picture 12" descr="Slide133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6824" y="2049587"/>
            <a:ext cx="1371600" cy="82296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5" name="Picture 14" descr="Slide56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6824" y="3075953"/>
            <a:ext cx="1371600" cy="82296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6" name="Picture 15" descr="Slide46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024" y="5109811"/>
            <a:ext cx="1371600" cy="82296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10028" y="5297341"/>
            <a:ext cx="969403" cy="98244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2797" y="2736504"/>
            <a:ext cx="8845427" cy="95410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Segoe UI Semibold"/>
                <a:cs typeface="Segoe UI Semibold"/>
              </a:rPr>
              <a:t>Amazon Mechanical Turk </a:t>
            </a:r>
            <a:r>
              <a:rPr lang="en-US" sz="2800" dirty="0">
                <a:solidFill>
                  <a:srgbClr val="FFFFFF"/>
                </a:solidFill>
                <a:latin typeface="Segoe UI Light"/>
                <a:cs typeface="Segoe UI Light"/>
              </a:rPr>
              <a:t>is an online labor market where </a:t>
            </a:r>
            <a:r>
              <a:rPr lang="en-US" sz="2800" dirty="0">
                <a:solidFill>
                  <a:srgbClr val="FFFFFF"/>
                </a:solidFill>
                <a:latin typeface="Segoe UI Semibold"/>
                <a:cs typeface="Segoe UI Semibold"/>
              </a:rPr>
              <a:t>you can hire workers to complete small tasks</a:t>
            </a:r>
          </a:p>
        </p:txBody>
      </p:sp>
    </p:spTree>
    <p:extLst>
      <p:ext uri="{BB962C8B-B14F-4D97-AF65-F5344CB8AC3E}">
        <p14:creationId xmlns:p14="http://schemas.microsoft.com/office/powerpoint/2010/main" val="38848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mazon_Mechanical_Turk_-_All_HIT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751"/>
            <a:ext cx="9144000" cy="5626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3416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mazon_Mechanical_Tur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38"/>
            <a:ext cx="9144000" cy="5609724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423318" y="740770"/>
            <a:ext cx="7125884" cy="1563847"/>
            <a:chOff x="423318" y="740770"/>
            <a:chExt cx="7125884" cy="1563847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316995" y="1269890"/>
              <a:ext cx="0" cy="1034727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423318" y="740770"/>
              <a:ext cx="7125884" cy="529120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2400" dirty="0" smtClean="0">
                  <a:latin typeface="Segoe UI Light"/>
                  <a:cs typeface="Segoe UI Light"/>
                </a:rPr>
                <a:t>Task: Find the company name from an email domain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944376" y="1622639"/>
            <a:ext cx="2193265" cy="810864"/>
            <a:chOff x="4944376" y="1622639"/>
            <a:chExt cx="2193265" cy="810864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5362050" y="2115570"/>
              <a:ext cx="0" cy="317933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4944376" y="1622639"/>
              <a:ext cx="2193265" cy="492931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2400" dirty="0" smtClean="0">
                  <a:latin typeface="Segoe UI Light"/>
                  <a:cs typeface="Segoe UI Light"/>
                </a:rPr>
                <a:t>$0.02 per task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164624" y="2951321"/>
            <a:ext cx="8772126" cy="3421651"/>
          </a:xfrm>
          <a:prstGeom prst="rect">
            <a:avLst/>
          </a:prstGeom>
          <a:solidFill>
            <a:schemeClr val="tx1">
              <a:alpha val="10000"/>
            </a:schemeClr>
          </a:solidFill>
          <a:ln w="762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5814068" y="5772389"/>
            <a:ext cx="2405390" cy="752068"/>
            <a:chOff x="5814068" y="5772389"/>
            <a:chExt cx="2405390" cy="752068"/>
          </a:xfrm>
        </p:grpSpPr>
        <p:cxnSp>
          <p:nvCxnSpPr>
            <p:cNvPr id="20" name="Straight Connector 19"/>
            <p:cNvCxnSpPr/>
            <p:nvPr/>
          </p:nvCxnSpPr>
          <p:spPr>
            <a:xfrm flipV="1">
              <a:off x="6231742" y="5772389"/>
              <a:ext cx="0" cy="28311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/>
            <p:cNvSpPr/>
            <p:nvPr/>
          </p:nvSpPr>
          <p:spPr>
            <a:xfrm>
              <a:off x="5814068" y="6031526"/>
              <a:ext cx="2405390" cy="492931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2400" dirty="0" smtClean="0">
                  <a:latin typeface="Segoe UI Light"/>
                  <a:cs typeface="Segoe UI Light"/>
                </a:rPr>
                <a:t>Task interface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8321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8" name="Picture 7" descr="New_Tab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762000" y="141111"/>
              <a:ext cx="578556" cy="141111"/>
            </a:xfrm>
            <a:prstGeom prst="rect">
              <a:avLst/>
            </a:prstGeom>
            <a:solidFill>
              <a:srgbClr val="ECE6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InterfaceOverview4_Trimmed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19136" t="13442" r="18827" b="9753"/>
          <a:stretch/>
        </p:blipFill>
        <p:spPr>
          <a:xfrm>
            <a:off x="0" y="862615"/>
            <a:ext cx="9176438" cy="6390497"/>
          </a:xfrm>
          <a:prstGeom prst="rect">
            <a:avLst/>
          </a:prstGeom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721838" y="113703"/>
            <a:ext cx="929405" cy="230832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900" dirty="0">
                <a:latin typeface="Segoe UI Light"/>
                <a:cs typeface="Segoe UI Light"/>
              </a:rPr>
              <a:t>ProjectSidewalk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924767" y="814728"/>
            <a:ext cx="5180208" cy="733778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tIns="45720" rIns="182880" bIns="45720" rtlCol="0" anchor="ctr"/>
          <a:lstStyle/>
          <a:p>
            <a:pPr algn="r"/>
            <a:r>
              <a:rPr lang="en-US" sz="2800" dirty="0" err="1" smtClean="0">
                <a:latin typeface="Segoe UI Light"/>
                <a:cs typeface="Segoe UI Light"/>
              </a:rPr>
              <a:t>Crowdsourced</a:t>
            </a:r>
            <a:r>
              <a:rPr lang="en-US" sz="2800" dirty="0" smtClean="0">
                <a:latin typeface="Segoe UI Light"/>
                <a:cs typeface="Segoe UI Light"/>
              </a:rPr>
              <a:t> Labeling</a:t>
            </a:r>
            <a:endParaRPr lang="en-US" sz="2800" dirty="0">
              <a:latin typeface="Segoe UI Light"/>
              <a:cs typeface="Segoe UI Ligh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-1" y="6261554"/>
            <a:ext cx="9144001" cy="397671"/>
          </a:xfrm>
          <a:prstGeom prst="rect">
            <a:avLst/>
          </a:prstGeom>
          <a:solidFill>
            <a:srgbClr val="BFBFBF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1600" dirty="0" smtClean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Hara </a:t>
            </a:r>
            <a:r>
              <a:rPr lang="en-US" sz="1600" dirty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K., </a:t>
            </a:r>
            <a:r>
              <a:rPr lang="en-US" sz="1600" dirty="0" smtClean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Le V., and </a:t>
            </a:r>
            <a:r>
              <a:rPr lang="en-US" sz="1600" dirty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Froehlich </a:t>
            </a:r>
            <a:r>
              <a:rPr lang="en-US" sz="1600" dirty="0" smtClean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J.E [CHI2013]</a:t>
            </a:r>
            <a:endParaRPr lang="en-US" sz="1600" dirty="0">
              <a:solidFill>
                <a:srgbClr val="000000"/>
              </a:solidFill>
              <a:latin typeface="Segoe UI Light"/>
              <a:ea typeface="Segoe UI" pitchFamily="34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87071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9" name="Picture 8" descr="New_Tab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762000" y="141111"/>
              <a:ext cx="578556" cy="141111"/>
            </a:xfrm>
            <a:prstGeom prst="rect">
              <a:avLst/>
            </a:prstGeom>
            <a:solidFill>
              <a:srgbClr val="ECE6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ValidationInterfaceDemo3_Trimmed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18848" t="13155" r="17773"/>
          <a:stretch/>
        </p:blipFill>
        <p:spPr>
          <a:xfrm>
            <a:off x="-122825" y="871172"/>
            <a:ext cx="9389650" cy="723725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21838" y="113703"/>
            <a:ext cx="929405" cy="230832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900" dirty="0">
                <a:latin typeface="Segoe UI Light"/>
                <a:cs typeface="Segoe UI Light"/>
              </a:rPr>
              <a:t>ProjectSidewalk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-1" y="6261554"/>
            <a:ext cx="9144001" cy="397671"/>
          </a:xfrm>
          <a:prstGeom prst="rect">
            <a:avLst/>
          </a:prstGeom>
          <a:solidFill>
            <a:srgbClr val="BFBFBF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1600" dirty="0" smtClean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Hara </a:t>
            </a:r>
            <a:r>
              <a:rPr lang="en-US" sz="1600" dirty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K., </a:t>
            </a:r>
            <a:r>
              <a:rPr lang="en-US" sz="1600" dirty="0" smtClean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Le V., and </a:t>
            </a:r>
            <a:r>
              <a:rPr lang="en-US" sz="1600" dirty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Froehlich </a:t>
            </a:r>
            <a:r>
              <a:rPr lang="en-US" sz="1600" dirty="0" smtClean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J.E [CHI2013]</a:t>
            </a:r>
            <a:endParaRPr lang="en-US" sz="1600" dirty="0">
              <a:solidFill>
                <a:srgbClr val="000000"/>
              </a:solidFill>
              <a:latin typeface="Segoe UI Light"/>
              <a:ea typeface="Segoe UI" pitchFamily="34" charset="0"/>
              <a:cs typeface="Segoe UI Ligh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924767" y="814728"/>
            <a:ext cx="5180208" cy="733778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tIns="45720" rIns="182880" bIns="45720" rtlCol="0" anchor="ctr"/>
          <a:lstStyle/>
          <a:p>
            <a:pPr algn="r"/>
            <a:r>
              <a:rPr lang="en-US" sz="2800" dirty="0" err="1" smtClean="0">
                <a:latin typeface="Segoe UI Light"/>
                <a:cs typeface="Segoe UI Light"/>
              </a:rPr>
              <a:t>Crowdsourced</a:t>
            </a:r>
            <a:r>
              <a:rPr lang="en-US" sz="2800" dirty="0" smtClean="0">
                <a:latin typeface="Segoe UI Light"/>
                <a:cs typeface="Segoe UI Light"/>
              </a:rPr>
              <a:t> Verification</a:t>
            </a:r>
            <a:endParaRPr lang="en-US" sz="2800" dirty="0"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87843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5934" y="575243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Our previous work shows…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456" y="5078120"/>
            <a:ext cx="498176" cy="568799"/>
          </a:xfrm>
          <a:prstGeom prst="rect">
            <a:avLst/>
          </a:prstGeom>
        </p:spPr>
      </p:pic>
      <p:pic>
        <p:nvPicPr>
          <p:cNvPr id="11" name="Picture 10" descr="Walker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595" y="4899633"/>
            <a:ext cx="737286" cy="737286"/>
          </a:xfrm>
          <a:prstGeom prst="rect">
            <a:avLst/>
          </a:prstGeom>
        </p:spPr>
      </p:pic>
      <p:pic>
        <p:nvPicPr>
          <p:cNvPr id="12" name="Picture 11" descr="WalkingMa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2078" y="4907268"/>
            <a:ext cx="437853" cy="73965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627529"/>
            <a:ext cx="9144000" cy="1230471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D:\Dropbox\HCILShared\HCIL\HCILLogos\HCIL Logo black - no circle larg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01" y="6094913"/>
            <a:ext cx="609043" cy="41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325388" y="6115140"/>
            <a:ext cx="139025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HelveticaNeueLT Com 23 UltLtEx" pitchFamily="34" charset="0"/>
              </a:rPr>
              <a:t>make</a:t>
            </a:r>
            <a:r>
              <a:rPr lang="en-US" sz="1600" dirty="0" smtClean="0">
                <a:solidFill>
                  <a:schemeClr val="bg1"/>
                </a:solidFill>
                <a:latin typeface="HelveticaNeueLT Com 23 UltLtEx" pitchFamily="34" charset="0"/>
              </a:rPr>
              <a:t>ability lab</a:t>
            </a:r>
            <a:endParaRPr lang="en-US" sz="1600" dirty="0">
              <a:solidFill>
                <a:schemeClr val="bg1"/>
              </a:solidFill>
              <a:latin typeface="HelveticaNeueLT Com 23 UltLtEx" pitchFamily="34" charset="0"/>
            </a:endParaRPr>
          </a:p>
        </p:txBody>
      </p:sp>
      <p:pic>
        <p:nvPicPr>
          <p:cNvPr id="16" name="Picture 6" descr="D:\Dropbox\HCILShared\UMDLogos\umd-ball-black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676" y="6037569"/>
            <a:ext cx="532368" cy="53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D:\Dropbox\HCILShared\CSLogos\CSLogos_v2_grayscale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" t="58117" r="54391" b="12793"/>
          <a:stretch/>
        </p:blipFill>
        <p:spPr bwMode="auto">
          <a:xfrm>
            <a:off x="2871582" y="6044167"/>
            <a:ext cx="1267149" cy="57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560401" y="5934891"/>
            <a:ext cx="4261437" cy="27432"/>
            <a:chOff x="686357" y="2753424"/>
            <a:chExt cx="4261437" cy="46007"/>
          </a:xfrm>
        </p:grpSpPr>
        <p:sp>
          <p:nvSpPr>
            <p:cNvPr id="20" name="Rectangle 19"/>
            <p:cNvSpPr/>
            <p:nvPr/>
          </p:nvSpPr>
          <p:spPr>
            <a:xfrm>
              <a:off x="686357" y="2753424"/>
              <a:ext cx="3017520" cy="45719"/>
            </a:xfrm>
            <a:prstGeom prst="rect">
              <a:avLst/>
            </a:prstGeom>
            <a:solidFill>
              <a:srgbClr val="BB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667634" y="2753712"/>
              <a:ext cx="1280160" cy="45719"/>
            </a:xfrm>
            <a:prstGeom prst="rect">
              <a:avLst/>
            </a:prstGeom>
            <a:solidFill>
              <a:srgbClr val="323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765150" y="2045268"/>
            <a:ext cx="8123787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Segoe UI Light"/>
                <a:ea typeface="+mj-ea"/>
                <a:cs typeface="Segoe UI Light"/>
              </a:defRPr>
            </a:lvl1pPr>
          </a:lstStyle>
          <a:p>
            <a:r>
              <a:rPr lang="en-US" sz="2800" dirty="0" smtClean="0">
                <a:latin typeface="Segoe UI Semibold"/>
                <a:ea typeface="Segoe UI bold" pitchFamily="34" charset="0"/>
                <a:cs typeface="Segoe UI Semibold"/>
              </a:rPr>
              <a:t>78% labeling accuracy </a:t>
            </a:r>
            <a:r>
              <a:rPr lang="en-US" sz="2800" dirty="0" smtClean="0">
                <a:ea typeface="Segoe UI bold" pitchFamily="34" charset="0"/>
              </a:rPr>
              <a:t>with no quality control</a:t>
            </a:r>
            <a:br>
              <a:rPr lang="en-US" sz="2800" dirty="0" smtClean="0">
                <a:ea typeface="Segoe UI bold" pitchFamily="34" charset="0"/>
              </a:rPr>
            </a:br>
            <a:r>
              <a:rPr lang="en-US" sz="2800" dirty="0" smtClean="0">
                <a:ea typeface="Segoe UI bold" pitchFamily="34" charset="0"/>
              </a:rPr>
              <a:t> </a:t>
            </a:r>
            <a:br>
              <a:rPr lang="en-US" sz="2800" dirty="0" smtClean="0">
                <a:ea typeface="Segoe UI bold" pitchFamily="34" charset="0"/>
              </a:rPr>
            </a:br>
            <a:r>
              <a:rPr lang="en-US" sz="2800" dirty="0" smtClean="0">
                <a:latin typeface="Segoe UI Semibold"/>
                <a:ea typeface="Segoe UI bold" pitchFamily="34" charset="0"/>
                <a:cs typeface="Segoe UI Semibold"/>
              </a:rPr>
              <a:t>88% labeling accuracy </a:t>
            </a:r>
            <a:r>
              <a:rPr lang="en-US" sz="2800" dirty="0" smtClean="0">
                <a:ea typeface="Segoe UI bold" pitchFamily="34" charset="0"/>
              </a:rPr>
              <a:t>with quality control</a:t>
            </a:r>
            <a:endParaRPr lang="en-US" sz="2800" dirty="0">
              <a:ea typeface="Segoe UI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78240" y="352361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636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5934" y="575243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BFBFBF"/>
                </a:solidFill>
              </a:rPr>
              <a:t>Our previous work shows…</a:t>
            </a:r>
            <a:endParaRPr lang="en-US" dirty="0">
              <a:solidFill>
                <a:srgbClr val="BFBFB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456" y="5078120"/>
            <a:ext cx="498176" cy="568799"/>
          </a:xfrm>
          <a:prstGeom prst="rect">
            <a:avLst/>
          </a:prstGeom>
        </p:spPr>
      </p:pic>
      <p:pic>
        <p:nvPicPr>
          <p:cNvPr id="11" name="Picture 10" descr="Walker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595" y="4899633"/>
            <a:ext cx="737286" cy="737286"/>
          </a:xfrm>
          <a:prstGeom prst="rect">
            <a:avLst/>
          </a:prstGeom>
        </p:spPr>
      </p:pic>
      <p:pic>
        <p:nvPicPr>
          <p:cNvPr id="12" name="Picture 11" descr="WalkingMa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2078" y="4907268"/>
            <a:ext cx="437853" cy="73965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627529"/>
            <a:ext cx="9144000" cy="1230471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D:\Dropbox\HCILShared\HCIL\HCILLogos\HCIL Logo black - no circle larg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01" y="6094913"/>
            <a:ext cx="609043" cy="41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325388" y="6115140"/>
            <a:ext cx="139025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HelveticaNeueLT Com 23 UltLtEx" pitchFamily="34" charset="0"/>
              </a:rPr>
              <a:t>make</a:t>
            </a:r>
            <a:r>
              <a:rPr lang="en-US" sz="1600" dirty="0" smtClean="0">
                <a:solidFill>
                  <a:schemeClr val="bg1"/>
                </a:solidFill>
                <a:latin typeface="HelveticaNeueLT Com 23 UltLtEx" pitchFamily="34" charset="0"/>
              </a:rPr>
              <a:t>ability lab</a:t>
            </a:r>
            <a:endParaRPr lang="en-US" sz="1600" dirty="0">
              <a:solidFill>
                <a:schemeClr val="bg1"/>
              </a:solidFill>
              <a:latin typeface="HelveticaNeueLT Com 23 UltLtEx" pitchFamily="34" charset="0"/>
            </a:endParaRPr>
          </a:p>
        </p:txBody>
      </p:sp>
      <p:pic>
        <p:nvPicPr>
          <p:cNvPr id="16" name="Picture 6" descr="D:\Dropbox\HCILShared\UMDLogos\umd-ball-black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676" y="6037569"/>
            <a:ext cx="532368" cy="53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D:\Dropbox\HCILShared\CSLogos\CSLogos_v2_grayscale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" t="58117" r="54391" b="12793"/>
          <a:stretch/>
        </p:blipFill>
        <p:spPr bwMode="auto">
          <a:xfrm>
            <a:off x="2871582" y="6044167"/>
            <a:ext cx="1267149" cy="57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560401" y="5934891"/>
            <a:ext cx="4261437" cy="27432"/>
            <a:chOff x="686357" y="2753424"/>
            <a:chExt cx="4261437" cy="46007"/>
          </a:xfrm>
        </p:grpSpPr>
        <p:sp>
          <p:nvSpPr>
            <p:cNvPr id="20" name="Rectangle 19"/>
            <p:cNvSpPr/>
            <p:nvPr/>
          </p:nvSpPr>
          <p:spPr>
            <a:xfrm>
              <a:off x="686357" y="2753424"/>
              <a:ext cx="3017520" cy="45719"/>
            </a:xfrm>
            <a:prstGeom prst="rect">
              <a:avLst/>
            </a:prstGeom>
            <a:solidFill>
              <a:srgbClr val="BB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667634" y="2753712"/>
              <a:ext cx="1280160" cy="45719"/>
            </a:xfrm>
            <a:prstGeom prst="rect">
              <a:avLst/>
            </a:prstGeom>
            <a:solidFill>
              <a:srgbClr val="323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765150" y="2045268"/>
            <a:ext cx="8123787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Segoe UI Light"/>
                <a:ea typeface="+mj-ea"/>
                <a:cs typeface="Segoe UI Light"/>
              </a:defRPr>
            </a:lvl1pPr>
          </a:lstStyle>
          <a:p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  <a:latin typeface="Segoe UI Semibold"/>
                <a:ea typeface="Segoe UI bold" pitchFamily="34" charset="0"/>
                <a:cs typeface="Segoe UI Semibold"/>
              </a:rPr>
              <a:t>78% labeling accuracy 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  <a:ea typeface="Segoe UI bold" pitchFamily="34" charset="0"/>
              </a:rPr>
              <a:t>with no quality control</a:t>
            </a:r>
            <a:r>
              <a:rPr lang="en-US" sz="2800" dirty="0" smtClean="0">
                <a:ea typeface="Segoe UI bold" pitchFamily="34" charset="0"/>
              </a:rPr>
              <a:t/>
            </a:r>
            <a:br>
              <a:rPr lang="en-US" sz="2800" dirty="0" smtClean="0">
                <a:ea typeface="Segoe UI bold" pitchFamily="34" charset="0"/>
              </a:rPr>
            </a:br>
            <a:r>
              <a:rPr lang="en-US" sz="2800" dirty="0" smtClean="0">
                <a:ea typeface="Segoe UI bold" pitchFamily="34" charset="0"/>
              </a:rPr>
              <a:t> </a:t>
            </a:r>
            <a:br>
              <a:rPr lang="en-US" sz="2800" dirty="0" smtClean="0">
                <a:ea typeface="Segoe UI bold" pitchFamily="34" charset="0"/>
              </a:rPr>
            </a:br>
            <a:r>
              <a:rPr lang="en-US" sz="2800" dirty="0" smtClean="0">
                <a:latin typeface="Segoe UI Semibold"/>
                <a:ea typeface="Segoe UI bold" pitchFamily="34" charset="0"/>
                <a:cs typeface="Segoe UI Semibold"/>
              </a:rPr>
              <a:t>88% labeling accuracy </a:t>
            </a:r>
            <a:r>
              <a:rPr lang="en-US" sz="2800" dirty="0" smtClean="0">
                <a:ea typeface="Segoe UI bold" pitchFamily="34" charset="0"/>
              </a:rPr>
              <a:t>with quality control</a:t>
            </a:r>
            <a:endParaRPr lang="en-US" sz="2800" dirty="0">
              <a:ea typeface="Segoe UI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78240" y="352361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37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5934" y="575243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Our previous work shows…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456" y="5078120"/>
            <a:ext cx="498176" cy="568799"/>
          </a:xfrm>
          <a:prstGeom prst="rect">
            <a:avLst/>
          </a:prstGeom>
        </p:spPr>
      </p:pic>
      <p:pic>
        <p:nvPicPr>
          <p:cNvPr id="11" name="Picture 10" descr="Walker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595" y="4899633"/>
            <a:ext cx="737286" cy="737286"/>
          </a:xfrm>
          <a:prstGeom prst="rect">
            <a:avLst/>
          </a:prstGeom>
        </p:spPr>
      </p:pic>
      <p:pic>
        <p:nvPicPr>
          <p:cNvPr id="12" name="Picture 11" descr="WalkingMa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2078" y="4907268"/>
            <a:ext cx="437853" cy="73965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627529"/>
            <a:ext cx="9144000" cy="1230471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D:\Dropbox\HCILShared\HCIL\HCILLogos\HCIL Logo black - no circle larg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01" y="6094913"/>
            <a:ext cx="609043" cy="41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325388" y="6115140"/>
            <a:ext cx="139025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HelveticaNeueLT Com 23 UltLtEx" pitchFamily="34" charset="0"/>
              </a:rPr>
              <a:t>make</a:t>
            </a:r>
            <a:r>
              <a:rPr lang="en-US" sz="1600" dirty="0" smtClean="0">
                <a:solidFill>
                  <a:schemeClr val="bg1"/>
                </a:solidFill>
                <a:latin typeface="HelveticaNeueLT Com 23 UltLtEx" pitchFamily="34" charset="0"/>
              </a:rPr>
              <a:t>ability lab</a:t>
            </a:r>
            <a:endParaRPr lang="en-US" sz="1600" dirty="0">
              <a:solidFill>
                <a:schemeClr val="bg1"/>
              </a:solidFill>
              <a:latin typeface="HelveticaNeueLT Com 23 UltLtEx" pitchFamily="34" charset="0"/>
            </a:endParaRPr>
          </a:p>
        </p:txBody>
      </p:sp>
      <p:pic>
        <p:nvPicPr>
          <p:cNvPr id="16" name="Picture 6" descr="D:\Dropbox\HCILShared\UMDLogos\umd-ball-black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676" y="6037569"/>
            <a:ext cx="532368" cy="53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D:\Dropbox\HCILShared\CSLogos\CSLogos_v2_grayscale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" t="58117" r="54391" b="12793"/>
          <a:stretch/>
        </p:blipFill>
        <p:spPr bwMode="auto">
          <a:xfrm>
            <a:off x="2871582" y="6044167"/>
            <a:ext cx="1267149" cy="57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560401" y="5934891"/>
            <a:ext cx="4261437" cy="27432"/>
            <a:chOff x="686357" y="2753424"/>
            <a:chExt cx="4261437" cy="46007"/>
          </a:xfrm>
        </p:grpSpPr>
        <p:sp>
          <p:nvSpPr>
            <p:cNvPr id="20" name="Rectangle 19"/>
            <p:cNvSpPr/>
            <p:nvPr/>
          </p:nvSpPr>
          <p:spPr>
            <a:xfrm>
              <a:off x="686357" y="2753424"/>
              <a:ext cx="3017520" cy="45719"/>
            </a:xfrm>
            <a:prstGeom prst="rect">
              <a:avLst/>
            </a:prstGeom>
            <a:solidFill>
              <a:srgbClr val="BB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667634" y="2753712"/>
              <a:ext cx="1280160" cy="45719"/>
            </a:xfrm>
            <a:prstGeom prst="rect">
              <a:avLst/>
            </a:prstGeom>
            <a:solidFill>
              <a:srgbClr val="323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765150" y="2045268"/>
            <a:ext cx="8123787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Segoe UI Light"/>
                <a:ea typeface="+mj-ea"/>
                <a:cs typeface="Segoe UI Light"/>
              </a:defRPr>
            </a:lvl1pPr>
          </a:lstStyle>
          <a:p>
            <a:r>
              <a:rPr lang="en-US" sz="2800" dirty="0" smtClean="0">
                <a:latin typeface="Segoe UI Semibold"/>
                <a:ea typeface="Segoe UI bold" pitchFamily="34" charset="0"/>
                <a:cs typeface="Segoe UI Semibold"/>
              </a:rPr>
              <a:t>78% labeling accuracy </a:t>
            </a:r>
            <a:r>
              <a:rPr lang="en-US" sz="2800" dirty="0" smtClean="0">
                <a:ea typeface="Segoe UI bold" pitchFamily="34" charset="0"/>
              </a:rPr>
              <a:t>with no quality control</a:t>
            </a:r>
            <a:br>
              <a:rPr lang="en-US" sz="2800" dirty="0" smtClean="0">
                <a:ea typeface="Segoe UI bold" pitchFamily="34" charset="0"/>
              </a:rPr>
            </a:br>
            <a:r>
              <a:rPr lang="en-US" sz="2800" dirty="0" smtClean="0">
                <a:ea typeface="Segoe UI bold" pitchFamily="34" charset="0"/>
              </a:rPr>
              <a:t> </a:t>
            </a:r>
            <a:br>
              <a:rPr lang="en-US" sz="2800" dirty="0" smtClean="0">
                <a:ea typeface="Segoe UI bold" pitchFamily="34" charset="0"/>
              </a:rPr>
            </a:br>
            <a:r>
              <a:rPr lang="en-US" sz="2800" dirty="0" smtClean="0">
                <a:latin typeface="Segoe UI Semibold"/>
                <a:ea typeface="Segoe UI bold" pitchFamily="34" charset="0"/>
                <a:cs typeface="Segoe UI Semibold"/>
              </a:rPr>
              <a:t>88% labeling accuracy </a:t>
            </a:r>
            <a:r>
              <a:rPr lang="en-US" sz="2800" dirty="0" smtClean="0">
                <a:ea typeface="Segoe UI bold" pitchFamily="34" charset="0"/>
              </a:rPr>
              <a:t>with quality control</a:t>
            </a:r>
            <a:endParaRPr lang="en-US" sz="2800" dirty="0">
              <a:ea typeface="Segoe UI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78240" y="352361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000" dirty="0" smtClean="0">
                <a:latin typeface="Segoe UI Semibold"/>
                <a:cs typeface="Segoe UI Semibold"/>
              </a:rPr>
              <a:t>Crowdsourcing is labor intensive $$$</a:t>
            </a:r>
          </a:p>
        </p:txBody>
      </p:sp>
    </p:spTree>
    <p:extLst>
      <p:ext uri="{BB962C8B-B14F-4D97-AF65-F5344CB8AC3E}">
        <p14:creationId xmlns:p14="http://schemas.microsoft.com/office/powerpoint/2010/main" val="231633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alkingMa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39" y="3162371"/>
            <a:ext cx="524863" cy="8866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7863" y="3309355"/>
            <a:ext cx="647815" cy="739651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-1979606" y="3253332"/>
            <a:ext cx="19536085" cy="853322"/>
            <a:chOff x="-1979606" y="3253332"/>
            <a:chExt cx="19536085" cy="853322"/>
          </a:xfrm>
        </p:grpSpPr>
        <p:grpSp>
          <p:nvGrpSpPr>
            <p:cNvPr id="12" name="Group 11"/>
            <p:cNvGrpSpPr/>
            <p:nvPr/>
          </p:nvGrpSpPr>
          <p:grpSpPr>
            <a:xfrm>
              <a:off x="-1979606" y="3253332"/>
              <a:ext cx="19536085" cy="853322"/>
              <a:chOff x="-4949012" y="3253332"/>
              <a:chExt cx="22505492" cy="853322"/>
            </a:xfrm>
          </p:grpSpPr>
          <p:cxnSp>
            <p:nvCxnSpPr>
              <p:cNvPr id="3" name="Straight Connector 2"/>
              <p:cNvCxnSpPr/>
              <p:nvPr/>
            </p:nvCxnSpPr>
            <p:spPr>
              <a:xfrm>
                <a:off x="-4949012" y="4049005"/>
                <a:ext cx="22505492" cy="0"/>
              </a:xfrm>
              <a:prstGeom prst="line">
                <a:avLst/>
              </a:prstGeom>
              <a:ln w="571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234102" y="3253332"/>
                <a:ext cx="853322" cy="853322"/>
              </a:xfrm>
              <a:prstGeom prst="rect">
                <a:avLst/>
              </a:prstGeom>
            </p:spPr>
          </p:pic>
        </p:grpSp>
        <p:grpSp>
          <p:nvGrpSpPr>
            <p:cNvPr id="17" name="Group 16"/>
            <p:cNvGrpSpPr/>
            <p:nvPr/>
          </p:nvGrpSpPr>
          <p:grpSpPr>
            <a:xfrm>
              <a:off x="6491116" y="3952375"/>
              <a:ext cx="124168" cy="85700"/>
              <a:chOff x="1915529" y="4910604"/>
              <a:chExt cx="124168" cy="85700"/>
            </a:xfrm>
          </p:grpSpPr>
          <p:cxnSp>
            <p:nvCxnSpPr>
              <p:cNvPr id="18" name="Straight Connector 17"/>
              <p:cNvCxnSpPr/>
              <p:nvPr/>
            </p:nvCxnSpPr>
            <p:spPr>
              <a:xfrm>
                <a:off x="1915529" y="4942271"/>
                <a:ext cx="35700" cy="51672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H="1">
                <a:off x="2015935" y="4937271"/>
                <a:ext cx="23762" cy="57686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H="1">
                <a:off x="1981485" y="4910604"/>
                <a:ext cx="1412" cy="8570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/>
            <p:cNvGrpSpPr/>
            <p:nvPr/>
          </p:nvGrpSpPr>
          <p:grpSpPr>
            <a:xfrm>
              <a:off x="10262180" y="3936192"/>
              <a:ext cx="124168" cy="85700"/>
              <a:chOff x="1915529" y="4910604"/>
              <a:chExt cx="124168" cy="85700"/>
            </a:xfrm>
          </p:grpSpPr>
          <p:cxnSp>
            <p:nvCxnSpPr>
              <p:cNvPr id="22" name="Straight Connector 21"/>
              <p:cNvCxnSpPr/>
              <p:nvPr/>
            </p:nvCxnSpPr>
            <p:spPr>
              <a:xfrm>
                <a:off x="1915529" y="4942271"/>
                <a:ext cx="35700" cy="51672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 flipH="1">
                <a:off x="2015935" y="4937271"/>
                <a:ext cx="23762" cy="57686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 flipH="1">
                <a:off x="1981485" y="4910604"/>
                <a:ext cx="1412" cy="8570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9"/>
          <p:cNvGrpSpPr/>
          <p:nvPr/>
        </p:nvGrpSpPr>
        <p:grpSpPr>
          <a:xfrm>
            <a:off x="-56937" y="2011113"/>
            <a:ext cx="2315764" cy="995134"/>
            <a:chOff x="-56937" y="2011113"/>
            <a:chExt cx="2315764" cy="995134"/>
          </a:xfrm>
        </p:grpSpPr>
        <p:sp>
          <p:nvSpPr>
            <p:cNvPr id="6" name="TextBox 5"/>
            <p:cNvSpPr txBox="1"/>
            <p:nvPr/>
          </p:nvSpPr>
          <p:spPr>
            <a:xfrm>
              <a:off x="-56937" y="2011113"/>
              <a:ext cx="23157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rgbClr val="CC0797"/>
                  </a:solidFill>
                  <a:latin typeface="Segoe UI Light"/>
                  <a:cs typeface="Segoe UI Light"/>
                </a:rPr>
                <a:t>You</a:t>
              </a:r>
            </a:p>
          </p:txBody>
        </p:sp>
        <p:cxnSp>
          <p:nvCxnSpPr>
            <p:cNvPr id="28" name="Straight Connector 27"/>
            <p:cNvCxnSpPr>
              <a:stCxn id="6" idx="2"/>
            </p:cNvCxnSpPr>
            <p:nvPr/>
          </p:nvCxnSpPr>
          <p:spPr>
            <a:xfrm>
              <a:off x="1100945" y="2657444"/>
              <a:ext cx="547" cy="348803"/>
            </a:xfrm>
            <a:prstGeom prst="line">
              <a:avLst/>
            </a:prstGeom>
            <a:ln>
              <a:solidFill>
                <a:srgbClr val="CC0797"/>
              </a:solidFill>
              <a:headEnd type="none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1599962" y="2011113"/>
            <a:ext cx="2981116" cy="973132"/>
            <a:chOff x="1599962" y="2011113"/>
            <a:chExt cx="2981116" cy="973132"/>
          </a:xfrm>
        </p:grpSpPr>
        <p:sp>
          <p:nvSpPr>
            <p:cNvPr id="8" name="TextBox 7"/>
            <p:cNvSpPr txBox="1"/>
            <p:nvPr/>
          </p:nvSpPr>
          <p:spPr>
            <a:xfrm>
              <a:off x="1599962" y="2011113"/>
              <a:ext cx="29811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rgbClr val="0090FF"/>
                  </a:solidFill>
                  <a:latin typeface="Segoe UI Light"/>
                  <a:cs typeface="Segoe UI Light"/>
                </a:rPr>
                <a:t>Your Friend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3090247" y="2635442"/>
              <a:ext cx="547" cy="348803"/>
            </a:xfrm>
            <a:prstGeom prst="line">
              <a:avLst/>
            </a:prstGeom>
            <a:ln>
              <a:solidFill>
                <a:srgbClr val="0090FF"/>
              </a:solidFill>
              <a:headEnd type="none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65798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35138E-6 8.29088E-7 L -0.78622 8.29088E-7 " pathEditMode="relative" ptsTypes="AA">
                                      <p:cBhvr>
                                        <p:cTn id="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30520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530176" y="308226"/>
            <a:ext cx="6920281" cy="616287"/>
          </a:xfrm>
          <a:prstGeom prst="rect">
            <a:avLst/>
          </a:prstGeom>
          <a:solidFill>
            <a:srgbClr val="000000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latin typeface="Segoe UI Semibold"/>
              <a:cs typeface="Segoe UI Semibold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8925" y="339737"/>
            <a:ext cx="5631469" cy="584776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>
                <a:solidFill>
                  <a:srgbClr val="FFFFFF"/>
                </a:solidFill>
                <a:latin typeface="Segoe UI Light"/>
                <a:cs typeface="Segoe UI Light"/>
              </a:rPr>
              <a:t>How can we increase </a:t>
            </a:r>
            <a:r>
              <a:rPr lang="en-US" sz="3200" dirty="0" smtClean="0">
                <a:solidFill>
                  <a:srgbClr val="FFFFFF"/>
                </a:solidFill>
                <a:latin typeface="Segoe UI Light"/>
                <a:cs typeface="Segoe UI Light"/>
              </a:rPr>
              <a:t>efficiency?</a:t>
            </a:r>
            <a:endParaRPr lang="en-US" sz="32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28412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305207" cy="685800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latin typeface="Segoe UI Semibold"/>
              <a:cs typeface="Segoe UI Semi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2269" y="1586347"/>
            <a:ext cx="6994749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Light"/>
                <a:cs typeface="Segoe UI Light"/>
              </a:rPr>
              <a:t>Triage scenes that need to be </a:t>
            </a:r>
            <a:r>
              <a:rPr lang="en-US" sz="2400" dirty="0" smtClean="0">
                <a:solidFill>
                  <a:schemeClr val="bg1"/>
                </a:solidFill>
                <a:latin typeface="Segoe UI Light"/>
                <a:cs typeface="Segoe UI Light"/>
              </a:rPr>
              <a:t>inspected</a:t>
            </a:r>
            <a:endParaRPr lang="en-US" sz="2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8925" y="339737"/>
            <a:ext cx="7674021" cy="769441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Segoe UI Light"/>
                <a:cs typeface="Segoe UI Light"/>
              </a:rPr>
              <a:t>How can we increase </a:t>
            </a:r>
            <a:r>
              <a:rPr lang="en-US" sz="4400" dirty="0" smtClean="0">
                <a:solidFill>
                  <a:srgbClr val="FFFFFF"/>
                </a:solidFill>
                <a:latin typeface="Segoe UI Light"/>
                <a:cs typeface="Segoe UI Light"/>
              </a:rPr>
              <a:t>efficiency?</a:t>
            </a:r>
            <a:endParaRPr lang="en-US" sz="4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2269" y="3914965"/>
            <a:ext cx="52804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Light"/>
                <a:cs typeface="Segoe UI Light"/>
              </a:rPr>
              <a:t>Invite communities to volunteer </a:t>
            </a:r>
            <a:r>
              <a:rPr lang="en-US" sz="2400" dirty="0" smtClean="0">
                <a:solidFill>
                  <a:schemeClr val="bg1"/>
                </a:solidFill>
                <a:latin typeface="Segoe UI Light"/>
                <a:cs typeface="Segoe UI Light"/>
              </a:rPr>
              <a:t>website</a:t>
            </a:r>
            <a:endParaRPr lang="en-US" sz="2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2269" y="2565990"/>
            <a:ext cx="7054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Light"/>
                <a:cs typeface="Segoe UI Light"/>
              </a:rPr>
              <a:t>Adaptive workflow to smartly allocate workers to the </a:t>
            </a:r>
            <a:r>
              <a:rPr lang="en-US" sz="2400" dirty="0" smtClean="0">
                <a:solidFill>
                  <a:schemeClr val="bg1"/>
                </a:solidFill>
                <a:latin typeface="Segoe UI Light"/>
                <a:cs typeface="Segoe UI Light"/>
              </a:rPr>
              <a:t>tasks</a:t>
            </a:r>
            <a:endParaRPr lang="en-US" sz="2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0551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305207" cy="685800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latin typeface="Segoe UI Semibold"/>
              <a:cs typeface="Segoe UI Semi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2269" y="1586347"/>
            <a:ext cx="6994749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cs typeface="Segoe UI Light"/>
              </a:rPr>
              <a:t>Triage scenes that need to be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cs typeface="Segoe UI Light"/>
              </a:rPr>
              <a:t>inspected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cs typeface="Segoe UI 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8925" y="339737"/>
            <a:ext cx="7732155" cy="769441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Segoe UI Light"/>
                <a:cs typeface="Segoe UI Light"/>
              </a:rPr>
              <a:t>How can we increase scalability?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2269" y="4894609"/>
            <a:ext cx="7312926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6"/>
                </a:solidFill>
                <a:latin typeface="Segoe UI Semibold"/>
                <a:cs typeface="Segoe UI Semibold"/>
              </a:rPr>
              <a:t>Combine computer vision and machine learning with human computation </a:t>
            </a:r>
            <a:r>
              <a:rPr lang="en-US" sz="2400" dirty="0">
                <a:solidFill>
                  <a:schemeClr val="bg1"/>
                </a:solidFill>
                <a:latin typeface="Segoe UI Semibold"/>
                <a:cs typeface="Segoe UI Semibold"/>
              </a:rPr>
              <a:t>to detect sidewalk accessibility </a:t>
            </a:r>
            <a:r>
              <a:rPr lang="en-US" sz="2400" dirty="0" smtClean="0">
                <a:solidFill>
                  <a:schemeClr val="bg1"/>
                </a:solidFill>
                <a:latin typeface="Segoe UI Semibold"/>
                <a:cs typeface="Segoe UI Semibold"/>
              </a:rPr>
              <a:t>attributes</a:t>
            </a:r>
            <a:endParaRPr lang="en-US" sz="2400" dirty="0">
              <a:solidFill>
                <a:schemeClr val="bg1"/>
              </a:solidFill>
              <a:latin typeface="Segoe UI Semibold"/>
              <a:cs typeface="Segoe UI Semibold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2269" y="3914965"/>
            <a:ext cx="52804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cs typeface="Segoe UI Light"/>
              </a:rPr>
              <a:t>Invite communities to volunteer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cs typeface="Segoe UI Light"/>
              </a:rPr>
              <a:t>website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cs typeface="Segoe UI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2269" y="2565990"/>
            <a:ext cx="7054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cs typeface="Segoe UI Light"/>
              </a:rPr>
              <a:t>Adaptive workflow to smartly allocate workers to the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cs typeface="Segoe UI Light"/>
              </a:rPr>
              <a:t>tasks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cs typeface="Segoe UI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" y="6261554"/>
            <a:ext cx="9144001" cy="397671"/>
          </a:xfrm>
          <a:prstGeom prst="rect">
            <a:avLst/>
          </a:prstGeom>
          <a:solidFill>
            <a:srgbClr val="BFBFBF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1600" dirty="0" smtClean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Hara </a:t>
            </a:r>
            <a:r>
              <a:rPr lang="en-US" sz="1600" dirty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K., </a:t>
            </a:r>
            <a:r>
              <a:rPr lang="en-US" sz="1600" dirty="0" smtClean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Sun J., </a:t>
            </a:r>
            <a:r>
              <a:rPr lang="en-US" sz="1600" dirty="0" err="1" smtClean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Chazan</a:t>
            </a:r>
            <a:r>
              <a:rPr lang="en-US" sz="1600" dirty="0" smtClean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 J., Jacobs D., </a:t>
            </a:r>
            <a:r>
              <a:rPr lang="en-US" sz="1600" dirty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and Froehlich </a:t>
            </a:r>
            <a:r>
              <a:rPr lang="en-US" sz="1600" dirty="0" smtClean="0">
                <a:solidFill>
                  <a:srgbClr val="000000"/>
                </a:solidFill>
                <a:latin typeface="Segoe UI Light"/>
                <a:ea typeface="Segoe UI" pitchFamily="34" charset="0"/>
                <a:cs typeface="Segoe UI Light"/>
              </a:rPr>
              <a:t>J.E [HCOMP2013]</a:t>
            </a:r>
            <a:endParaRPr lang="en-US" sz="1600" dirty="0">
              <a:solidFill>
                <a:srgbClr val="000000"/>
              </a:solidFill>
              <a:latin typeface="Segoe UI Light"/>
              <a:ea typeface="Segoe UI" pitchFamily="34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11207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alidationInterfac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1261" y="1789931"/>
            <a:ext cx="26237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Segoe Print"/>
                <a:cs typeface="Segoe Print"/>
              </a:rPr>
              <a:t>Time to…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1380" y="2685424"/>
            <a:ext cx="28566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>
                <a:latin typeface="Segoe Print"/>
                <a:cs typeface="Segoe Print"/>
              </a:rPr>
              <a:t>Label</a:t>
            </a:r>
            <a:endParaRPr lang="en-US" sz="3200" dirty="0" smtClean="0">
              <a:latin typeface="Segoe Print"/>
              <a:cs typeface="Segoe Prin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07391" y="2746979"/>
            <a:ext cx="29537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latin typeface="Segoe Print"/>
                <a:cs typeface="Segoe Print"/>
              </a:rPr>
              <a:t>Verify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07219" y="2416119"/>
            <a:ext cx="103006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dirty="0" smtClean="0">
                <a:latin typeface="Segoe Print"/>
                <a:cs typeface="Segoe Print"/>
              </a:rPr>
              <a:t>&gt;</a:t>
            </a:r>
            <a:endParaRPr lang="en-US" sz="4400" dirty="0" smtClean="0">
              <a:latin typeface="Segoe Print"/>
              <a:cs typeface="Segoe Print"/>
            </a:endParaRPr>
          </a:p>
        </p:txBody>
      </p:sp>
    </p:spTree>
    <p:extLst>
      <p:ext uri="{BB962C8B-B14F-4D97-AF65-F5344CB8AC3E}">
        <p14:creationId xmlns:p14="http://schemas.microsoft.com/office/powerpoint/2010/main" val="422317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alidationInterfac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1" y="5505509"/>
            <a:ext cx="8489995" cy="800694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Segoe UI Light"/>
                <a:cs typeface="Segoe UI Light"/>
              </a:rPr>
              <a:t>Automatic Curb Ramp Detection &amp; </a:t>
            </a:r>
            <a:r>
              <a:rPr lang="en-US" sz="2400" dirty="0" err="1">
                <a:solidFill>
                  <a:schemeClr val="bg1"/>
                </a:solidFill>
                <a:latin typeface="Segoe UI Light"/>
                <a:cs typeface="Segoe UI Light"/>
              </a:rPr>
              <a:t>Crowdsourced</a:t>
            </a:r>
            <a:r>
              <a:rPr lang="en-US" sz="2400" dirty="0">
                <a:solidFill>
                  <a:schemeClr val="bg1"/>
                </a:solidFill>
                <a:latin typeface="Segoe UI Light"/>
                <a:cs typeface="Segoe UI Light"/>
              </a:rPr>
              <a:t> Verification </a:t>
            </a:r>
          </a:p>
        </p:txBody>
      </p:sp>
    </p:spTree>
    <p:extLst>
      <p:ext uri="{BB962C8B-B14F-4D97-AF65-F5344CB8AC3E}">
        <p14:creationId xmlns:p14="http://schemas.microsoft.com/office/powerpoint/2010/main" val="172846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edia6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2601" r="12429"/>
          <a:stretch/>
        </p:blipFill>
        <p:spPr>
          <a:xfrm>
            <a:off x="0" y="0"/>
            <a:ext cx="9144000" cy="686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92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38.898320_-77.025960_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04" r="6005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latin typeface="Segoe UI Semibold"/>
              <a:cs typeface="Segoe UI Semibol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2267" y="806925"/>
            <a:ext cx="6301124" cy="769441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440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1. Curb </a:t>
            </a:r>
            <a:r>
              <a:rPr lang="en-US" sz="4400" dirty="0">
                <a:solidFill>
                  <a:srgbClr val="FFFFFF"/>
                </a:solidFill>
                <a:latin typeface="Segoe UI Semibold"/>
                <a:cs typeface="Segoe UI Semibold"/>
              </a:rPr>
              <a:t>Ramp </a:t>
            </a:r>
            <a:r>
              <a:rPr lang="en-US" sz="440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Detection</a:t>
            </a:r>
            <a:endParaRPr lang="en-US" dirty="0" smtClean="0">
              <a:solidFill>
                <a:srgbClr val="FFFFFF"/>
              </a:solidFill>
              <a:latin typeface="Segoe UI Semibold"/>
              <a:cs typeface="Segoe UI Semibold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2267" y="4775297"/>
            <a:ext cx="5713173" cy="769441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440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2. Human Verification</a:t>
            </a:r>
            <a:endParaRPr lang="en-US" dirty="0" smtClean="0">
              <a:solidFill>
                <a:srgbClr val="FFFFFF"/>
              </a:solidFill>
              <a:latin typeface="Segoe UI Semibold"/>
              <a:cs typeface="Segoe UI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2692502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38.898320_-77.025960_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04" r="6005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latin typeface="Segoe UI Semibold"/>
              <a:cs typeface="Segoe UI Semibol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2267" y="806925"/>
            <a:ext cx="6301124" cy="769441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440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1. Curb </a:t>
            </a:r>
            <a:r>
              <a:rPr lang="en-US" sz="4400" dirty="0">
                <a:solidFill>
                  <a:srgbClr val="FFFFFF"/>
                </a:solidFill>
                <a:latin typeface="Segoe UI Semibold"/>
                <a:cs typeface="Segoe UI Semibold"/>
              </a:rPr>
              <a:t>Ramp </a:t>
            </a:r>
            <a:r>
              <a:rPr lang="en-US" sz="440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Detection</a:t>
            </a:r>
            <a:endParaRPr lang="en-US" dirty="0" smtClean="0">
              <a:solidFill>
                <a:srgbClr val="FFFFFF"/>
              </a:solidFill>
              <a:latin typeface="Segoe UI Semibold"/>
              <a:cs typeface="Segoe UI Semibol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05440" y="2286141"/>
            <a:ext cx="7281188" cy="83099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Segoe UI Light"/>
                <a:cs typeface="Segoe UI Light"/>
              </a:rPr>
              <a:t>Extract HOG features from positive/negative curb ramp examples</a:t>
            </a:r>
            <a:endParaRPr lang="en-US" sz="2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5440" y="3278945"/>
            <a:ext cx="7281188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Segoe UI Light"/>
                <a:cs typeface="Segoe UI Light"/>
              </a:rPr>
              <a:t>Train a linear SVM classifier with the examples</a:t>
            </a:r>
            <a:endParaRPr lang="en-US" sz="2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05439" y="3902418"/>
            <a:ext cx="7281188" cy="83099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Light"/>
                <a:cs typeface="Segoe UI Light"/>
              </a:rPr>
              <a:t>Build a sliding window curb ramp detector </a:t>
            </a:r>
            <a:r>
              <a:rPr lang="en-US" sz="2400" dirty="0" smtClean="0">
                <a:solidFill>
                  <a:schemeClr val="bg1"/>
                </a:solidFill>
                <a:latin typeface="Segoe UI Light"/>
                <a:cs typeface="Segoe UI Light"/>
              </a:rPr>
              <a:t>with the trained classifier</a:t>
            </a:r>
            <a:endParaRPr lang="en-US" sz="2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05440" y="1662669"/>
            <a:ext cx="7281188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Segoe UI Light"/>
                <a:cs typeface="Segoe UI Light"/>
              </a:rPr>
              <a:t>Manually collect example images of curb ramps</a:t>
            </a:r>
            <a:endParaRPr lang="en-US" sz="2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2267" y="4775297"/>
            <a:ext cx="5713173" cy="769441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/>
                <a:cs typeface="Segoe UI Semibold"/>
              </a:rPr>
              <a:t>2. Human Verification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Segoe UI Semibold"/>
              <a:cs typeface="Segoe UI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32270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creen Shot 2014-01-02 at 5.03.54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3" t="28795" r="30885" b="2029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5948776"/>
            <a:ext cx="9144000" cy="584955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961" y="6035079"/>
            <a:ext cx="6585607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2400" dirty="0">
                <a:solidFill>
                  <a:srgbClr val="FFFFFF"/>
                </a:solidFill>
                <a:latin typeface="Segoe UI Light"/>
                <a:cs typeface="Segoe UI Light"/>
              </a:rPr>
              <a:t>DC, Dense urban area with high pedestrian traffic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739312"/>
            <a:ext cx="6289682" cy="76944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2269" y="739312"/>
            <a:ext cx="5153599" cy="769441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Segoe UI Semibold"/>
                <a:cs typeface="Segoe UI Semibold"/>
              </a:rPr>
              <a:t>Curb Ramp Dataset</a:t>
            </a:r>
            <a:endParaRPr lang="en-US" dirty="0" smtClean="0">
              <a:solidFill>
                <a:srgbClr val="FFFFFF"/>
              </a:solidFill>
              <a:latin typeface="Segoe UI Semibold"/>
              <a:cs typeface="Segoe UI Semibold"/>
            </a:endParaRPr>
          </a:p>
        </p:txBody>
      </p:sp>
      <p:sp>
        <p:nvSpPr>
          <p:cNvPr id="7" name="Right Arrow 6"/>
          <p:cNvSpPr/>
          <p:nvPr/>
        </p:nvSpPr>
        <p:spPr>
          <a:xfrm rot="7907728">
            <a:off x="2456492" y="4087221"/>
            <a:ext cx="790482" cy="200541"/>
          </a:xfrm>
          <a:prstGeom prst="rightArrow">
            <a:avLst/>
          </a:prstGeom>
          <a:solidFill>
            <a:srgbClr val="FF6600"/>
          </a:solidFill>
          <a:ln w="28575" cmpd="sng">
            <a:solidFill>
              <a:schemeClr val="bg1">
                <a:lumMod val="95000"/>
              </a:schemeClr>
            </a:solidFill>
          </a:ln>
        </p:spPr>
        <p:txBody>
          <a:bodyPr wrap="none" rtlCol="0" anchor="ctr">
            <a:spAutoFit/>
          </a:bodyPr>
          <a:lstStyle/>
          <a:p>
            <a:pPr algn="ctr"/>
            <a:endParaRPr lang="en-US" sz="28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9" name="Right Arrow 8"/>
          <p:cNvSpPr/>
          <p:nvPr/>
        </p:nvSpPr>
        <p:spPr>
          <a:xfrm rot="2595766">
            <a:off x="3775769" y="4272156"/>
            <a:ext cx="790482" cy="200541"/>
          </a:xfrm>
          <a:prstGeom prst="rightArrow">
            <a:avLst/>
          </a:prstGeom>
          <a:solidFill>
            <a:srgbClr val="FF6600"/>
          </a:solidFill>
          <a:ln w="28575" cmpd="sng">
            <a:solidFill>
              <a:schemeClr val="bg1">
                <a:lumMod val="95000"/>
              </a:schemeClr>
            </a:solidFill>
          </a:ln>
        </p:spPr>
        <p:txBody>
          <a:bodyPr wrap="none" rtlCol="0" anchor="ctr">
            <a:spAutoFit/>
          </a:bodyPr>
          <a:lstStyle/>
          <a:p>
            <a:pPr algn="ctr"/>
            <a:endParaRPr lang="en-US" sz="28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Collect </a:t>
            </a:r>
            <a:r>
              <a:rPr lang="en-US" sz="1400" dirty="0">
                <a:solidFill>
                  <a:schemeClr val="bg1"/>
                </a:solidFill>
                <a:latin typeface="Segoe UI Light"/>
                <a:cs typeface="Segoe UI Light"/>
              </a:rPr>
              <a:t>example images of curb ramps</a:t>
            </a:r>
          </a:p>
        </p:txBody>
      </p:sp>
    </p:spTree>
    <p:extLst>
      <p:ext uri="{BB962C8B-B14F-4D97-AF65-F5344CB8AC3E}">
        <p14:creationId xmlns:p14="http://schemas.microsoft.com/office/powerpoint/2010/main" val="116375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1-02 at 5.04.57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3" t="19576" r="26908" b="2064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5948776"/>
            <a:ext cx="9144000" cy="584955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961" y="6035079"/>
            <a:ext cx="7876225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2400" dirty="0">
                <a:solidFill>
                  <a:srgbClr val="FFFFFF"/>
                </a:solidFill>
                <a:latin typeface="Segoe UI Light"/>
                <a:cs typeface="Segoe UI Light"/>
              </a:rPr>
              <a:t>Mt. Pleasant, Semi-urban mixed residential/commercial area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739312"/>
            <a:ext cx="6289682" cy="76944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2269" y="739312"/>
            <a:ext cx="5153599" cy="769441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Segoe UI Semibold"/>
                <a:cs typeface="Segoe UI Semibold"/>
              </a:rPr>
              <a:t>Curb Ramp Dataset</a:t>
            </a:r>
            <a:endParaRPr lang="en-US" dirty="0" smtClean="0">
              <a:solidFill>
                <a:srgbClr val="FFFFFF"/>
              </a:solidFill>
              <a:latin typeface="Segoe UI Semibold"/>
              <a:cs typeface="Segoe UI Semibold"/>
            </a:endParaRPr>
          </a:p>
        </p:txBody>
      </p:sp>
      <p:sp>
        <p:nvSpPr>
          <p:cNvPr id="7" name="Right Arrow 6"/>
          <p:cNvSpPr/>
          <p:nvPr/>
        </p:nvSpPr>
        <p:spPr>
          <a:xfrm rot="7907728">
            <a:off x="5352676" y="4205389"/>
            <a:ext cx="790482" cy="200541"/>
          </a:xfrm>
          <a:prstGeom prst="rightArrow">
            <a:avLst/>
          </a:prstGeom>
          <a:solidFill>
            <a:srgbClr val="FF6600"/>
          </a:solidFill>
          <a:ln w="28575" cmpd="sng">
            <a:solidFill>
              <a:schemeClr val="bg1">
                <a:lumMod val="95000"/>
              </a:schemeClr>
            </a:solidFill>
          </a:ln>
        </p:spPr>
        <p:txBody>
          <a:bodyPr wrap="none" rtlCol="0" anchor="ctr">
            <a:spAutoFit/>
          </a:bodyPr>
          <a:lstStyle/>
          <a:p>
            <a:pPr algn="ctr"/>
            <a:endParaRPr lang="en-US" sz="28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Collect </a:t>
            </a:r>
            <a:r>
              <a:rPr lang="en-US" sz="1400" dirty="0">
                <a:solidFill>
                  <a:schemeClr val="bg1"/>
                </a:solidFill>
                <a:latin typeface="Segoe UI Light"/>
                <a:cs typeface="Segoe UI Light"/>
              </a:rPr>
              <a:t>example images of curb ramps</a:t>
            </a:r>
          </a:p>
        </p:txBody>
      </p:sp>
    </p:spTree>
    <p:extLst>
      <p:ext uri="{BB962C8B-B14F-4D97-AF65-F5344CB8AC3E}">
        <p14:creationId xmlns:p14="http://schemas.microsoft.com/office/powerpoint/2010/main" val="134082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-522914" y="4626467"/>
            <a:ext cx="10607693" cy="0"/>
          </a:xfrm>
          <a:prstGeom prst="line">
            <a:avLst/>
          </a:prstGeom>
          <a:ln w="571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-522914" y="3322301"/>
            <a:ext cx="10607693" cy="0"/>
          </a:xfrm>
          <a:prstGeom prst="line">
            <a:avLst/>
          </a:prstGeom>
          <a:ln w="571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1728047" y="3322302"/>
            <a:ext cx="0" cy="3626825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491556" y="3322301"/>
            <a:ext cx="0" cy="1304166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4201029" y="3322302"/>
            <a:ext cx="0" cy="3626825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5437520" y="3322301"/>
            <a:ext cx="0" cy="3767924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7910502" y="3322301"/>
            <a:ext cx="0" cy="3767924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9146996" y="3322301"/>
            <a:ext cx="0" cy="1304166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1843573" y="3413698"/>
            <a:ext cx="346598" cy="794584"/>
            <a:chOff x="3582751" y="3057798"/>
            <a:chExt cx="346598" cy="794584"/>
          </a:xfrm>
        </p:grpSpPr>
        <p:sp>
          <p:nvSpPr>
            <p:cNvPr id="24" name="Rectangle 23"/>
            <p:cNvSpPr/>
            <p:nvPr/>
          </p:nvSpPr>
          <p:spPr>
            <a:xfrm>
              <a:off x="3641726" y="3118546"/>
              <a:ext cx="229850" cy="67226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3641726" y="3057798"/>
              <a:ext cx="229850" cy="12315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3641726" y="3729231"/>
              <a:ext cx="229850" cy="12315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3582751" y="3267447"/>
              <a:ext cx="346598" cy="352481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467482" y="3695844"/>
            <a:ext cx="831277" cy="830727"/>
            <a:chOff x="4870896" y="3301391"/>
            <a:chExt cx="831277" cy="830727"/>
          </a:xfrm>
        </p:grpSpPr>
        <p:sp>
          <p:nvSpPr>
            <p:cNvPr id="46" name="Oval 45"/>
            <p:cNvSpPr/>
            <p:nvPr/>
          </p:nvSpPr>
          <p:spPr>
            <a:xfrm>
              <a:off x="4951946" y="4045620"/>
              <a:ext cx="739037" cy="86498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4951946" y="3301391"/>
              <a:ext cx="739037" cy="86498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5420734" y="3407727"/>
              <a:ext cx="275843" cy="30472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113123" y="3407726"/>
              <a:ext cx="425728" cy="3047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114336" y="3712487"/>
              <a:ext cx="425728" cy="3047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4870896" y="3331939"/>
              <a:ext cx="346598" cy="794584"/>
              <a:chOff x="3582751" y="3057798"/>
              <a:chExt cx="346598" cy="794584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3641726" y="3118546"/>
                <a:ext cx="229850" cy="67226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3641726" y="3057798"/>
                <a:ext cx="229850" cy="12315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641726" y="3729231"/>
                <a:ext cx="229850" cy="12315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3582751" y="3267447"/>
                <a:ext cx="346598" cy="352481"/>
              </a:xfrm>
              <a:prstGeom prst="ellipse">
                <a:avLst/>
              </a:prstGeom>
              <a:solidFill>
                <a:srgbClr val="000000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3" name="Oval 42"/>
            <p:cNvSpPr/>
            <p:nvPr/>
          </p:nvSpPr>
          <p:spPr>
            <a:xfrm>
              <a:off x="5426330" y="3716005"/>
              <a:ext cx="275843" cy="30120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Connector 37"/>
            <p:cNvCxnSpPr>
              <a:endCxn id="34" idx="6"/>
            </p:cNvCxnSpPr>
            <p:nvPr/>
          </p:nvCxnSpPr>
          <p:spPr>
            <a:xfrm flipH="1">
              <a:off x="5217494" y="3712448"/>
              <a:ext cx="484679" cy="5381"/>
            </a:xfrm>
            <a:prstGeom prst="line">
              <a:avLst/>
            </a:prstGeom>
            <a:ln w="12700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>
            <a:off x="4495359" y="3782342"/>
            <a:ext cx="688306" cy="493277"/>
            <a:chOff x="4330733" y="3354271"/>
            <a:chExt cx="688306" cy="493277"/>
          </a:xfrm>
        </p:grpSpPr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4330733" y="3576119"/>
              <a:ext cx="58662" cy="58662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>
              <a:spLocks noChangeAspect="1"/>
            </p:cNvSpPr>
            <p:nvPr/>
          </p:nvSpPr>
          <p:spPr>
            <a:xfrm>
              <a:off x="4960377" y="3572253"/>
              <a:ext cx="58662" cy="58662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4812518" y="3512139"/>
              <a:ext cx="177540" cy="17754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4360342" y="3513694"/>
              <a:ext cx="177540" cy="17754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4429002" y="3354271"/>
              <a:ext cx="493277" cy="493277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4586870" y="3512139"/>
              <a:ext cx="177540" cy="17754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-4787379" y="1096876"/>
            <a:ext cx="4264465" cy="1708472"/>
            <a:chOff x="168077" y="746957"/>
            <a:chExt cx="4264465" cy="1708472"/>
          </a:xfrm>
        </p:grpSpPr>
        <p:sp>
          <p:nvSpPr>
            <p:cNvPr id="61" name="Oval 60"/>
            <p:cNvSpPr/>
            <p:nvPr/>
          </p:nvSpPr>
          <p:spPr>
            <a:xfrm rot="749093">
              <a:off x="4167183" y="1886862"/>
              <a:ext cx="255504" cy="468335"/>
            </a:xfrm>
            <a:prstGeom prst="ellipse">
              <a:avLst/>
            </a:prstGeom>
            <a:solidFill>
              <a:srgbClr val="000000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 rot="21016049">
              <a:off x="4177038" y="899357"/>
              <a:ext cx="255504" cy="468335"/>
            </a:xfrm>
            <a:prstGeom prst="ellipse">
              <a:avLst/>
            </a:prstGeom>
            <a:solidFill>
              <a:srgbClr val="000000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3921859" y="746957"/>
              <a:ext cx="507143" cy="1708472"/>
            </a:xfrm>
            <a:prstGeom prst="ellipse">
              <a:avLst/>
            </a:prstGeom>
            <a:solidFill>
              <a:srgbClr val="000000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280133" y="746957"/>
              <a:ext cx="3920896" cy="17084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168077" y="746957"/>
              <a:ext cx="262374" cy="170847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Rectangle 62"/>
          <p:cNvSpPr/>
          <p:nvPr/>
        </p:nvSpPr>
        <p:spPr>
          <a:xfrm>
            <a:off x="-99897" y="591861"/>
            <a:ext cx="1728812" cy="18187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2835835" y="591861"/>
            <a:ext cx="1728812" cy="18187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5771567" y="591861"/>
            <a:ext cx="1728812" cy="18187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8707300" y="591861"/>
            <a:ext cx="1728812" cy="18187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-1731569" y="4869039"/>
            <a:ext cx="1395944" cy="875260"/>
          </a:xfrm>
          <a:prstGeom prst="rect">
            <a:avLst/>
          </a:prstGeom>
        </p:spPr>
      </p:pic>
      <p:grpSp>
        <p:nvGrpSpPr>
          <p:cNvPr id="167" name="Group 166"/>
          <p:cNvGrpSpPr/>
          <p:nvPr/>
        </p:nvGrpSpPr>
        <p:grpSpPr>
          <a:xfrm>
            <a:off x="1242907" y="5296083"/>
            <a:ext cx="193840" cy="83339"/>
            <a:chOff x="1915529" y="4910604"/>
            <a:chExt cx="124168" cy="85700"/>
          </a:xfrm>
        </p:grpSpPr>
        <p:cxnSp>
          <p:nvCxnSpPr>
            <p:cNvPr id="168" name="Straight Connector 167"/>
            <p:cNvCxnSpPr/>
            <p:nvPr/>
          </p:nvCxnSpPr>
          <p:spPr>
            <a:xfrm>
              <a:off x="1915529" y="4942271"/>
              <a:ext cx="35700" cy="51672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flipH="1">
              <a:off x="2015935" y="4937271"/>
              <a:ext cx="23762" cy="57686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 flipH="1">
              <a:off x="1981485" y="4910604"/>
              <a:ext cx="1412" cy="8570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712655" y="4937271"/>
            <a:ext cx="69768" cy="96178"/>
            <a:chOff x="1242907" y="5150871"/>
            <a:chExt cx="69768" cy="96178"/>
          </a:xfrm>
        </p:grpSpPr>
        <p:cxnSp>
          <p:nvCxnSpPr>
            <p:cNvPr id="166" name="Straight Connector 165"/>
            <p:cNvCxnSpPr/>
            <p:nvPr/>
          </p:nvCxnSpPr>
          <p:spPr>
            <a:xfrm>
              <a:off x="1242907" y="5161349"/>
              <a:ext cx="48580" cy="8570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>
              <a:off x="1296007" y="5150871"/>
              <a:ext cx="16668" cy="8570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2" name="Group 171"/>
          <p:cNvGrpSpPr/>
          <p:nvPr/>
        </p:nvGrpSpPr>
        <p:grpSpPr>
          <a:xfrm>
            <a:off x="645287" y="5623479"/>
            <a:ext cx="124168" cy="85700"/>
            <a:chOff x="1915529" y="4910604"/>
            <a:chExt cx="124168" cy="85700"/>
          </a:xfrm>
        </p:grpSpPr>
        <p:cxnSp>
          <p:nvCxnSpPr>
            <p:cNvPr id="173" name="Straight Connector 172"/>
            <p:cNvCxnSpPr/>
            <p:nvPr/>
          </p:nvCxnSpPr>
          <p:spPr>
            <a:xfrm>
              <a:off x="1915529" y="4942271"/>
              <a:ext cx="35700" cy="51672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/>
            <p:nvPr/>
          </p:nvCxnSpPr>
          <p:spPr>
            <a:xfrm flipH="1">
              <a:off x="2015935" y="4937271"/>
              <a:ext cx="23762" cy="57686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>
            <a:xfrm flipH="1">
              <a:off x="1981485" y="4910604"/>
              <a:ext cx="1412" cy="8570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0" name="Group 179"/>
          <p:cNvGrpSpPr/>
          <p:nvPr/>
        </p:nvGrpSpPr>
        <p:grpSpPr>
          <a:xfrm>
            <a:off x="4413714" y="6241087"/>
            <a:ext cx="124168" cy="85700"/>
            <a:chOff x="1915529" y="4910604"/>
            <a:chExt cx="124168" cy="85700"/>
          </a:xfrm>
        </p:grpSpPr>
        <p:cxnSp>
          <p:nvCxnSpPr>
            <p:cNvPr id="181" name="Straight Connector 180"/>
            <p:cNvCxnSpPr/>
            <p:nvPr/>
          </p:nvCxnSpPr>
          <p:spPr>
            <a:xfrm>
              <a:off x="1915529" y="4942271"/>
              <a:ext cx="35700" cy="51672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flipH="1">
              <a:off x="2015935" y="4937271"/>
              <a:ext cx="23762" cy="57686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flipH="1">
              <a:off x="1981485" y="4910604"/>
              <a:ext cx="1412" cy="8570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" name="Group 183"/>
          <p:cNvGrpSpPr/>
          <p:nvPr/>
        </p:nvGrpSpPr>
        <p:grpSpPr>
          <a:xfrm>
            <a:off x="5009338" y="5210382"/>
            <a:ext cx="124168" cy="85700"/>
            <a:chOff x="1915529" y="4910604"/>
            <a:chExt cx="124168" cy="85700"/>
          </a:xfrm>
        </p:grpSpPr>
        <p:cxnSp>
          <p:nvCxnSpPr>
            <p:cNvPr id="185" name="Straight Connector 184"/>
            <p:cNvCxnSpPr/>
            <p:nvPr/>
          </p:nvCxnSpPr>
          <p:spPr>
            <a:xfrm>
              <a:off x="1915529" y="4942271"/>
              <a:ext cx="35700" cy="51672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flipH="1">
              <a:off x="2015935" y="4937271"/>
              <a:ext cx="23762" cy="57686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flipH="1">
              <a:off x="1981485" y="4910604"/>
              <a:ext cx="1412" cy="8570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0" name="Group 199"/>
          <p:cNvGrpSpPr/>
          <p:nvPr/>
        </p:nvGrpSpPr>
        <p:grpSpPr>
          <a:xfrm>
            <a:off x="894770" y="6391126"/>
            <a:ext cx="69768" cy="96178"/>
            <a:chOff x="1242907" y="5150871"/>
            <a:chExt cx="69768" cy="96178"/>
          </a:xfrm>
        </p:grpSpPr>
        <p:cxnSp>
          <p:nvCxnSpPr>
            <p:cNvPr id="201" name="Straight Connector 200"/>
            <p:cNvCxnSpPr/>
            <p:nvPr/>
          </p:nvCxnSpPr>
          <p:spPr>
            <a:xfrm>
              <a:off x="1242907" y="5161349"/>
              <a:ext cx="48580" cy="8570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/>
            <p:cNvCxnSpPr/>
            <p:nvPr/>
          </p:nvCxnSpPr>
          <p:spPr>
            <a:xfrm>
              <a:off x="1296007" y="5150871"/>
              <a:ext cx="16668" cy="8570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3" name="Group 202"/>
          <p:cNvGrpSpPr/>
          <p:nvPr/>
        </p:nvGrpSpPr>
        <p:grpSpPr>
          <a:xfrm>
            <a:off x="4315334" y="5381782"/>
            <a:ext cx="69768" cy="96178"/>
            <a:chOff x="1242907" y="5150871"/>
            <a:chExt cx="69768" cy="96178"/>
          </a:xfrm>
        </p:grpSpPr>
        <p:cxnSp>
          <p:nvCxnSpPr>
            <p:cNvPr id="204" name="Straight Connector 203"/>
            <p:cNvCxnSpPr/>
            <p:nvPr/>
          </p:nvCxnSpPr>
          <p:spPr>
            <a:xfrm>
              <a:off x="1242907" y="5161349"/>
              <a:ext cx="48580" cy="8570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/>
            <p:cNvCxnSpPr/>
            <p:nvPr/>
          </p:nvCxnSpPr>
          <p:spPr>
            <a:xfrm>
              <a:off x="1296007" y="5150871"/>
              <a:ext cx="16668" cy="8570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6" name="Group 205"/>
          <p:cNvGrpSpPr/>
          <p:nvPr/>
        </p:nvGrpSpPr>
        <p:grpSpPr>
          <a:xfrm>
            <a:off x="5222569" y="6005584"/>
            <a:ext cx="124168" cy="85700"/>
            <a:chOff x="1915529" y="4910604"/>
            <a:chExt cx="124168" cy="85700"/>
          </a:xfrm>
        </p:grpSpPr>
        <p:cxnSp>
          <p:nvCxnSpPr>
            <p:cNvPr id="207" name="Straight Connector 206"/>
            <p:cNvCxnSpPr/>
            <p:nvPr/>
          </p:nvCxnSpPr>
          <p:spPr>
            <a:xfrm>
              <a:off x="1915529" y="4942271"/>
              <a:ext cx="35700" cy="51672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/>
            <p:cNvCxnSpPr/>
            <p:nvPr/>
          </p:nvCxnSpPr>
          <p:spPr>
            <a:xfrm flipH="1">
              <a:off x="2015935" y="4937271"/>
              <a:ext cx="23762" cy="57686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flipH="1">
              <a:off x="1981485" y="4910604"/>
              <a:ext cx="1412" cy="8570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6" name="Group 225"/>
          <p:cNvGrpSpPr/>
          <p:nvPr/>
        </p:nvGrpSpPr>
        <p:grpSpPr>
          <a:xfrm>
            <a:off x="7998419" y="5279899"/>
            <a:ext cx="124168" cy="85700"/>
            <a:chOff x="1915529" y="4910604"/>
            <a:chExt cx="124168" cy="85700"/>
          </a:xfrm>
        </p:grpSpPr>
        <p:cxnSp>
          <p:nvCxnSpPr>
            <p:cNvPr id="227" name="Straight Connector 226"/>
            <p:cNvCxnSpPr/>
            <p:nvPr/>
          </p:nvCxnSpPr>
          <p:spPr>
            <a:xfrm>
              <a:off x="1915529" y="4942271"/>
              <a:ext cx="35700" cy="51672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flipH="1">
              <a:off x="2015935" y="4937271"/>
              <a:ext cx="23762" cy="57686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flipH="1">
              <a:off x="1981485" y="4910604"/>
              <a:ext cx="1412" cy="8570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0" name="Group 229"/>
          <p:cNvGrpSpPr/>
          <p:nvPr/>
        </p:nvGrpSpPr>
        <p:grpSpPr>
          <a:xfrm>
            <a:off x="8435382" y="6444454"/>
            <a:ext cx="124168" cy="85700"/>
            <a:chOff x="1915529" y="4910604"/>
            <a:chExt cx="124168" cy="85700"/>
          </a:xfrm>
        </p:grpSpPr>
        <p:cxnSp>
          <p:nvCxnSpPr>
            <p:cNvPr id="231" name="Straight Connector 230"/>
            <p:cNvCxnSpPr/>
            <p:nvPr/>
          </p:nvCxnSpPr>
          <p:spPr>
            <a:xfrm>
              <a:off x="1915529" y="4942271"/>
              <a:ext cx="35700" cy="51672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/>
            <p:cNvCxnSpPr/>
            <p:nvPr/>
          </p:nvCxnSpPr>
          <p:spPr>
            <a:xfrm flipH="1">
              <a:off x="2015935" y="4937271"/>
              <a:ext cx="23762" cy="57686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/>
            <p:cNvCxnSpPr/>
            <p:nvPr/>
          </p:nvCxnSpPr>
          <p:spPr>
            <a:xfrm flipH="1">
              <a:off x="1981485" y="4910604"/>
              <a:ext cx="1412" cy="8570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4" name="Group 233"/>
          <p:cNvGrpSpPr/>
          <p:nvPr/>
        </p:nvGrpSpPr>
        <p:grpSpPr>
          <a:xfrm>
            <a:off x="8708096" y="4935924"/>
            <a:ext cx="124168" cy="85700"/>
            <a:chOff x="1915529" y="4910604"/>
            <a:chExt cx="124168" cy="85700"/>
          </a:xfrm>
        </p:grpSpPr>
        <p:cxnSp>
          <p:nvCxnSpPr>
            <p:cNvPr id="235" name="Straight Connector 234"/>
            <p:cNvCxnSpPr/>
            <p:nvPr/>
          </p:nvCxnSpPr>
          <p:spPr>
            <a:xfrm>
              <a:off x="1915529" y="4942271"/>
              <a:ext cx="35700" cy="51672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/>
            <p:cNvCxnSpPr/>
            <p:nvPr/>
          </p:nvCxnSpPr>
          <p:spPr>
            <a:xfrm flipH="1">
              <a:off x="2015935" y="4937271"/>
              <a:ext cx="23762" cy="57686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flipH="1">
              <a:off x="1981485" y="4910604"/>
              <a:ext cx="1412" cy="8570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8" name="Straight Connector 137"/>
          <p:cNvCxnSpPr/>
          <p:nvPr/>
        </p:nvCxnSpPr>
        <p:spPr>
          <a:xfrm flipV="1">
            <a:off x="7910502" y="3322302"/>
            <a:ext cx="285438" cy="1304167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/>
          <p:cNvCxnSpPr/>
          <p:nvPr/>
        </p:nvCxnSpPr>
        <p:spPr>
          <a:xfrm flipH="1" flipV="1">
            <a:off x="5151549" y="3352106"/>
            <a:ext cx="285438" cy="1304167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/>
          <p:nvPr/>
        </p:nvCxnSpPr>
        <p:spPr>
          <a:xfrm flipV="1">
            <a:off x="4195700" y="3306909"/>
            <a:ext cx="285438" cy="1304167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/>
          <p:nvPr/>
        </p:nvCxnSpPr>
        <p:spPr>
          <a:xfrm flipH="1" flipV="1">
            <a:off x="1436747" y="3313197"/>
            <a:ext cx="285438" cy="1304167"/>
          </a:xfrm>
          <a:prstGeom prst="line">
            <a:avLst/>
          </a:prstGeom>
          <a:ln w="127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6" name="Group 145"/>
          <p:cNvGrpSpPr/>
          <p:nvPr/>
        </p:nvGrpSpPr>
        <p:grpSpPr>
          <a:xfrm rot="16200000">
            <a:off x="2000049" y="6409718"/>
            <a:ext cx="2045733" cy="1708473"/>
            <a:chOff x="2386809" y="746957"/>
            <a:chExt cx="2045733" cy="1708473"/>
          </a:xfrm>
        </p:grpSpPr>
        <p:sp>
          <p:nvSpPr>
            <p:cNvPr id="147" name="Oval 146"/>
            <p:cNvSpPr/>
            <p:nvPr/>
          </p:nvSpPr>
          <p:spPr>
            <a:xfrm rot="749093">
              <a:off x="4167183" y="1886862"/>
              <a:ext cx="255504" cy="468335"/>
            </a:xfrm>
            <a:prstGeom prst="ellipse">
              <a:avLst/>
            </a:prstGeom>
            <a:solidFill>
              <a:srgbClr val="000000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 rot="21016049">
              <a:off x="4177038" y="899357"/>
              <a:ext cx="255504" cy="468335"/>
            </a:xfrm>
            <a:prstGeom prst="ellipse">
              <a:avLst/>
            </a:prstGeom>
            <a:solidFill>
              <a:srgbClr val="000000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3921859" y="746957"/>
              <a:ext cx="507143" cy="1708472"/>
            </a:xfrm>
            <a:prstGeom prst="ellipse">
              <a:avLst/>
            </a:prstGeom>
            <a:solidFill>
              <a:srgbClr val="000000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2386809" y="746958"/>
              <a:ext cx="1814220" cy="17084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31520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155E-6 1.47617E-6 L 0.1255 -0.16497 C 0.15171 -0.20199 0.19112 -0.22235 0.23225 -0.22235 C 0.27912 -0.22235 0.31679 -0.20199 0.34283 -0.16497 L 0.46867 1.47617E-6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33" y="-111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108E-6 1.23091E-6 L 0.11699 -0.13235 C 0.14147 -0.16219 0.17827 -0.17885 0.21645 -0.17885 C 0.2602 -0.17885 0.29526 -0.16219 0.31956 -0.13235 L 0.43673 1.23091E-6 " pathEditMode="relative" rAng="0" ptsTypes="FffFF">
                                      <p:cBhvr>
                                        <p:cTn id="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36" y="-8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34E-6 -3.5395E-6 L 1.69605 -3.5395E-6 " pathEditMode="relative" ptsTypes="AA">
                                      <p:cBhvr>
                                        <p:cTn id="1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jonf\Dropbox\ProjectSidewalk\CHI Presentation\Images\2013_04_18-KotaroLabeling\IMG_060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3" t="3807" r="29065" b="11268"/>
          <a:stretch/>
        </p:blipFill>
        <p:spPr bwMode="auto">
          <a:xfrm rot="5400000">
            <a:off x="1143000" y="-1143000"/>
            <a:ext cx="6857999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739312"/>
            <a:ext cx="6289682" cy="76944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2269" y="739312"/>
            <a:ext cx="5153599" cy="769441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Segoe UI Semibold"/>
                <a:cs typeface="Segoe UI Semibold"/>
              </a:rPr>
              <a:t>Curb Ramp Dataset</a:t>
            </a:r>
            <a:endParaRPr lang="en-US" dirty="0" smtClean="0">
              <a:solidFill>
                <a:srgbClr val="FFFFFF"/>
              </a:solidFill>
              <a:latin typeface="Segoe UI Semibold"/>
              <a:cs typeface="Segoe UI Semibold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5948776"/>
            <a:ext cx="9144000" cy="584955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961" y="6035079"/>
            <a:ext cx="7044116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Light"/>
                <a:cs typeface="Segoe UI Light"/>
              </a:rPr>
              <a:t>Three </a:t>
            </a:r>
            <a:r>
              <a:rPr lang="en-US" sz="2400" dirty="0" smtClean="0">
                <a:solidFill>
                  <a:schemeClr val="bg1"/>
                </a:solidFill>
                <a:latin typeface="Segoe UI Light"/>
                <a:cs typeface="Segoe UI Light"/>
              </a:rPr>
              <a:t>researchers independently </a:t>
            </a:r>
            <a:r>
              <a:rPr lang="en-US" sz="2400" dirty="0">
                <a:solidFill>
                  <a:schemeClr val="bg1"/>
                </a:solidFill>
                <a:latin typeface="Segoe UI Light"/>
                <a:cs typeface="Segoe UI Light"/>
              </a:rPr>
              <a:t>outlined curb </a:t>
            </a:r>
            <a:r>
              <a:rPr lang="en-US" sz="2400" dirty="0" smtClean="0">
                <a:solidFill>
                  <a:schemeClr val="bg1"/>
                </a:solidFill>
                <a:latin typeface="Segoe UI Light"/>
                <a:cs typeface="Segoe UI Light"/>
              </a:rPr>
              <a:t>ramps</a:t>
            </a:r>
            <a:endParaRPr lang="en-US" sz="2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Collect </a:t>
            </a:r>
            <a:r>
              <a:rPr lang="en-US" sz="1400" dirty="0">
                <a:solidFill>
                  <a:schemeClr val="bg1"/>
                </a:solidFill>
                <a:latin typeface="Segoe UI Light"/>
                <a:cs typeface="Segoe UI Light"/>
              </a:rPr>
              <a:t>example images of curb ramps</a:t>
            </a:r>
          </a:p>
        </p:txBody>
      </p:sp>
    </p:spTree>
    <p:extLst>
      <p:ext uri="{BB962C8B-B14F-4D97-AF65-F5344CB8AC3E}">
        <p14:creationId xmlns:p14="http://schemas.microsoft.com/office/powerpoint/2010/main" val="233636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jonf\Dropbox\ProjectSidewalk\CHI Presentation\Images\2013_04_18-KotaroLabeling\IMG_060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3" t="3807" r="29064" b="11268"/>
          <a:stretch/>
        </p:blipFill>
        <p:spPr bwMode="auto">
          <a:xfrm rot="5400000">
            <a:off x="1142999" y="-1143000"/>
            <a:ext cx="6858003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0" tIns="45720" rIns="457200" bIns="45720" rtlCol="0" anchor="ctr"/>
          <a:lstStyle/>
          <a:p>
            <a:r>
              <a:rPr lang="en-US" sz="2400" dirty="0">
                <a:solidFill>
                  <a:srgbClr val="FFFFFF"/>
                </a:solidFill>
                <a:latin typeface="Segoe UI Light"/>
                <a:cs typeface="Segoe UI Light"/>
              </a:rPr>
              <a:t>Downloaded 118 GSV panoramic images and 3D point cloud data at the intersections with 437 curb ramps </a:t>
            </a:r>
          </a:p>
        </p:txBody>
      </p:sp>
      <p:sp>
        <p:nvSpPr>
          <p:cNvPr id="5" name="Rectangle 4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Collect </a:t>
            </a:r>
            <a:r>
              <a:rPr lang="en-US" sz="1400" dirty="0">
                <a:solidFill>
                  <a:schemeClr val="bg1"/>
                </a:solidFill>
                <a:latin typeface="Segoe UI Light"/>
                <a:cs typeface="Segoe UI Light"/>
              </a:rPr>
              <a:t>example images of curb ramps</a:t>
            </a:r>
          </a:p>
        </p:txBody>
      </p:sp>
    </p:spTree>
    <p:extLst>
      <p:ext uri="{BB962C8B-B14F-4D97-AF65-F5344CB8AC3E}">
        <p14:creationId xmlns:p14="http://schemas.microsoft.com/office/powerpoint/2010/main" val="277584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Picture 136" descr="38.898320_-77.025960_2.jpg_4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255" y="1433153"/>
            <a:ext cx="1099340" cy="536262"/>
          </a:xfrm>
          <a:prstGeom prst="rect">
            <a:avLst/>
          </a:prstGeom>
          <a:solidFill>
            <a:schemeClr val="accent3"/>
          </a:solidFill>
          <a:ln w="19050" cmpd="sng">
            <a:solidFill>
              <a:srgbClr val="008000"/>
            </a:solidFill>
          </a:ln>
        </p:spPr>
      </p:pic>
      <p:pic>
        <p:nvPicPr>
          <p:cNvPr id="138" name="Picture 137" descr="38.898320_-77.025960_2.jpg_39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161" y="1433153"/>
            <a:ext cx="1099340" cy="536262"/>
          </a:xfrm>
          <a:prstGeom prst="rect">
            <a:avLst/>
          </a:prstGeom>
          <a:solidFill>
            <a:schemeClr val="accent3"/>
          </a:solidFill>
          <a:ln w="19050" cmpd="sng">
            <a:solidFill>
              <a:srgbClr val="008000"/>
            </a:solidFill>
          </a:ln>
        </p:spPr>
      </p:pic>
      <p:pic>
        <p:nvPicPr>
          <p:cNvPr id="78" name="Picture 77" descr="38.898320_-77.025960_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1" y="1420203"/>
            <a:ext cx="3946609" cy="3946609"/>
          </a:xfrm>
          <a:prstGeom prst="rect">
            <a:avLst/>
          </a:prstGeom>
        </p:spPr>
      </p:pic>
      <p:sp>
        <p:nvSpPr>
          <p:cNvPr id="79" name="Rectangle 78"/>
          <p:cNvSpPr/>
          <p:nvPr/>
        </p:nvSpPr>
        <p:spPr>
          <a:xfrm>
            <a:off x="285615" y="4027329"/>
            <a:ext cx="986652" cy="481293"/>
          </a:xfrm>
          <a:prstGeom prst="rect">
            <a:avLst/>
          </a:prstGeom>
          <a:noFill/>
          <a:ln w="19050" cmpd="sng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Segoe UI Light"/>
              <a:cs typeface="Segoe UI Ligh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13262" y="477323"/>
            <a:ext cx="8517476" cy="58477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3200" dirty="0">
                <a:solidFill>
                  <a:prstClr val="white"/>
                </a:solidFill>
                <a:latin typeface="Segoe UI Light"/>
                <a:cs typeface="Segoe UI Light"/>
              </a:rPr>
              <a:t>Positive and Negative Curb Ramp Image Patches</a:t>
            </a:r>
          </a:p>
        </p:txBody>
      </p:sp>
      <p:sp>
        <p:nvSpPr>
          <p:cNvPr id="7" name="Rectangle 6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Collect </a:t>
            </a:r>
            <a:r>
              <a:rPr lang="en-US" sz="1400" dirty="0">
                <a:solidFill>
                  <a:schemeClr val="bg1"/>
                </a:solidFill>
                <a:latin typeface="Segoe UI Light"/>
                <a:cs typeface="Segoe UI Light"/>
              </a:rPr>
              <a:t>example images of curb ramps</a:t>
            </a:r>
          </a:p>
        </p:txBody>
      </p:sp>
    </p:spTree>
    <p:extLst>
      <p:ext uri="{BB962C8B-B14F-4D97-AF65-F5344CB8AC3E}">
        <p14:creationId xmlns:p14="http://schemas.microsoft.com/office/powerpoint/2010/main" val="141461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7681" y="1420203"/>
            <a:ext cx="8988638" cy="3959559"/>
            <a:chOff x="-1" y="1420204"/>
            <a:chExt cx="8317550" cy="3663940"/>
          </a:xfrm>
        </p:grpSpPr>
        <p:grpSp>
          <p:nvGrpSpPr>
            <p:cNvPr id="3" name="Group 2"/>
            <p:cNvGrpSpPr/>
            <p:nvPr/>
          </p:nvGrpSpPr>
          <p:grpSpPr>
            <a:xfrm>
              <a:off x="3855498" y="1432187"/>
              <a:ext cx="4462051" cy="3651957"/>
              <a:chOff x="2788032" y="1606007"/>
              <a:chExt cx="5975656" cy="4890764"/>
            </a:xfrm>
          </p:grpSpPr>
          <p:pic>
            <p:nvPicPr>
              <p:cNvPr id="137" name="Picture 136" descr="38.898320_-77.025960_2.jpg_40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88032" y="1606007"/>
                <a:ext cx="1362337" cy="664553"/>
              </a:xfrm>
              <a:prstGeom prst="rect">
                <a:avLst/>
              </a:prstGeom>
              <a:solidFill>
                <a:schemeClr val="accent3"/>
              </a:solidFill>
              <a:ln w="19050" cmpd="sng">
                <a:solidFill>
                  <a:srgbClr val="008000"/>
                </a:solidFill>
              </a:ln>
            </p:spPr>
          </p:pic>
          <p:pic>
            <p:nvPicPr>
              <p:cNvPr id="138" name="Picture 137" descr="38.898320_-77.025960_2.jpg_39.jp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25803" y="1606007"/>
                <a:ext cx="1362337" cy="664553"/>
              </a:xfrm>
              <a:prstGeom prst="rect">
                <a:avLst/>
              </a:prstGeom>
              <a:solidFill>
                <a:schemeClr val="accent3"/>
              </a:solidFill>
              <a:ln w="19050" cmpd="sng">
                <a:solidFill>
                  <a:srgbClr val="008000"/>
                </a:solidFill>
              </a:ln>
            </p:spPr>
          </p:pic>
          <p:pic>
            <p:nvPicPr>
              <p:cNvPr id="139" name="Picture 138" descr="38.898320_-77.025960_2.jpg_39_1.jp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88032" y="3397119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40" name="Picture 139" descr="38.898320_-77.025960_2.jpg_39_2.jp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25803" y="3397119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41" name="Picture 140" descr="38.898320_-77.025960_2.jpg_39_3.jp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63580" y="3397119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42" name="Picture 141" descr="38.898320_-77.025960_2.jpg_39_4.jp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01351" y="3397119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43" name="Picture 142" descr="38.898320_-77.025960_2.jpg_39_5.jpg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25803" y="4208819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44" name="Picture 143" descr="38.898320_-77.025960_2.jpg_39_6.jpg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88032" y="4208819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45" name="Picture 144" descr="38.898320_-77.025960_2.jpg_39_7.jp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63580" y="4208819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46" name="Picture 145" descr="38.898320_-77.025960_2.jpg_39_8.jpg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01351" y="4208819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47" name="Picture 146" descr="38.898320_-77.025960_2.jpg_39_9.jpg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63580" y="2595735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48" name="Picture 147" descr="38.898320_-77.025960_2.jpg_39_10.jpg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25803" y="2595735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49" name="Picture 148" descr="38.898320_-77.025960_2.jpg_40_1.jpg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88032" y="5020518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50" name="Picture 149" descr="38.898320_-77.025960_2.jpg_40_2.jpg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25803" y="5020518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51" name="Picture 150" descr="38.898320_-77.025960_2.jpg_40_3.jpg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63580" y="5020518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52" name="Picture 151" descr="38.898320_-77.025960_2.jpg_40_4.jpg"/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01351" y="5020518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53" name="Picture 152" descr="38.898320_-77.025960_2.jpg_40_5.jpg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88032" y="5832218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54" name="Picture 153" descr="38.898320_-77.025960_2.jpg_40_6.jpg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25803" y="5832218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55" name="Picture 154" descr="38.898320_-77.025960_2.jpg_40_8.jpg"/>
              <p:cNvPicPr>
                <a:picLocks noChangeAspect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63580" y="5832218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56" name="Picture 155" descr="38.898320_-77.025960_2.jpg_40_9.jpg"/>
              <p:cNvPicPr>
                <a:picLocks noChangeAspect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01351" y="5832218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57" name="Picture 156" descr="38.898320_-77.025960_2.jpg_40_10.jpg"/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88032" y="2595735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  <p:pic>
            <p:nvPicPr>
              <p:cNvPr id="158" name="Picture 157" descr="38.896104_-77.031962_1.jpg_1_5.jpg"/>
              <p:cNvPicPr>
                <a:picLocks noChangeAspect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01351" y="2595735"/>
                <a:ext cx="1362337" cy="664553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rgbClr val="FF0000"/>
                </a:solidFill>
              </a:ln>
            </p:spPr>
          </p:pic>
        </p:grpSp>
        <p:grpSp>
          <p:nvGrpSpPr>
            <p:cNvPr id="76" name="Group 75"/>
            <p:cNvGrpSpPr/>
            <p:nvPr/>
          </p:nvGrpSpPr>
          <p:grpSpPr>
            <a:xfrm>
              <a:off x="-1" y="1420204"/>
              <a:ext cx="3651957" cy="3651957"/>
              <a:chOff x="768206" y="1536631"/>
              <a:chExt cx="2743200" cy="2743200"/>
            </a:xfrm>
          </p:grpSpPr>
          <p:pic>
            <p:nvPicPr>
              <p:cNvPr id="78" name="Picture 77" descr="38.898320_-77.025960_2.jpg"/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8206" y="1536631"/>
                <a:ext cx="2743200" cy="2743200"/>
              </a:xfrm>
              <a:prstGeom prst="rect">
                <a:avLst/>
              </a:prstGeom>
            </p:spPr>
          </p:pic>
          <p:sp>
            <p:nvSpPr>
              <p:cNvPr id="79" name="Rectangle 78"/>
              <p:cNvSpPr/>
              <p:nvPr/>
            </p:nvSpPr>
            <p:spPr>
              <a:xfrm>
                <a:off x="912736" y="3348786"/>
                <a:ext cx="685800" cy="334536"/>
              </a:xfrm>
              <a:prstGeom prst="rect">
                <a:avLst/>
              </a:prstGeom>
              <a:noFill/>
              <a:ln w="19050" cmpd="sng">
                <a:solidFill>
                  <a:srgbClr val="008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2320845" y="2960433"/>
                <a:ext cx="685800" cy="334536"/>
              </a:xfrm>
              <a:prstGeom prst="rect">
                <a:avLst/>
              </a:prstGeom>
              <a:noFill/>
              <a:ln w="19050" cmpd="sng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Segoe UI Light"/>
                  <a:cs typeface="Segoe UI Light"/>
                </a:endParaRPr>
              </a:p>
            </p:txBody>
          </p:sp>
        </p:grpSp>
      </p:grpSp>
      <p:sp>
        <p:nvSpPr>
          <p:cNvPr id="31" name="TextBox 30"/>
          <p:cNvSpPr txBox="1"/>
          <p:nvPr/>
        </p:nvSpPr>
        <p:spPr>
          <a:xfrm>
            <a:off x="313262" y="477323"/>
            <a:ext cx="8517476" cy="58477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3200" dirty="0">
                <a:solidFill>
                  <a:prstClr val="white"/>
                </a:solidFill>
                <a:latin typeface="Segoe UI Light"/>
                <a:cs typeface="Segoe UI Light"/>
              </a:rPr>
              <a:t>Positive and Negative Curb Ramp Image Patches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Collect </a:t>
            </a:r>
            <a:r>
              <a:rPr lang="en-US" sz="1400" dirty="0">
                <a:solidFill>
                  <a:schemeClr val="bg1"/>
                </a:solidFill>
                <a:latin typeface="Segoe UI Light"/>
                <a:cs typeface="Segoe UI Light"/>
              </a:rPr>
              <a:t>example images of curb ramps</a:t>
            </a:r>
          </a:p>
        </p:txBody>
      </p:sp>
    </p:spTree>
    <p:extLst>
      <p:ext uri="{BB962C8B-B14F-4D97-AF65-F5344CB8AC3E}">
        <p14:creationId xmlns:p14="http://schemas.microsoft.com/office/powerpoint/2010/main" val="119464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361594" y="1437830"/>
            <a:ext cx="2599054" cy="4212872"/>
            <a:chOff x="1068317" y="634500"/>
            <a:chExt cx="3443770" cy="5582094"/>
          </a:xfrm>
        </p:grpSpPr>
        <p:pic>
          <p:nvPicPr>
            <p:cNvPr id="26" name="Picture 25" descr="Training_CurbRamp.png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317" y="634500"/>
              <a:ext cx="3443770" cy="1631070"/>
            </a:xfrm>
            <a:prstGeom prst="rect">
              <a:avLst/>
            </a:prstGeom>
            <a:ln w="19050" cmpd="sng">
              <a:noFill/>
            </a:ln>
          </p:spPr>
        </p:pic>
        <p:pic>
          <p:nvPicPr>
            <p:cNvPr id="28" name="Picture 27" descr="Training_NotCurbRamp.png"/>
            <p:cNvPicPr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9613"/>
            <a:stretch/>
          </p:blipFill>
          <p:spPr>
            <a:xfrm>
              <a:off x="1068317" y="2746165"/>
              <a:ext cx="3434985" cy="1627100"/>
            </a:xfrm>
            <a:prstGeom prst="rect">
              <a:avLst/>
            </a:prstGeom>
            <a:ln w="19050" cmpd="sng">
              <a:noFill/>
            </a:ln>
          </p:spPr>
        </p:pic>
        <p:pic>
          <p:nvPicPr>
            <p:cNvPr id="124" name="Picture 123" descr="Training_NotCurbRamp2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78"/>
            <a:stretch/>
          </p:blipFill>
          <p:spPr>
            <a:xfrm>
              <a:off x="1068317" y="4596836"/>
              <a:ext cx="3434722" cy="1619758"/>
            </a:xfrm>
            <a:prstGeom prst="rect">
              <a:avLst/>
            </a:prstGeom>
            <a:ln w="19050" cmpd="sng">
              <a:noFill/>
            </a:ln>
          </p:spPr>
        </p:pic>
      </p:grpSp>
      <p:sp>
        <p:nvSpPr>
          <p:cNvPr id="11" name="Rectangle 10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Extract </a:t>
            </a:r>
            <a:r>
              <a:rPr lang="en-US" sz="1400" dirty="0">
                <a:solidFill>
                  <a:schemeClr val="bg1"/>
                </a:solidFill>
                <a:latin typeface="Segoe UI Light"/>
                <a:cs typeface="Segoe UI Light"/>
              </a:rPr>
              <a:t>HOG features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157578" y="1437830"/>
            <a:ext cx="4553294" cy="4212872"/>
            <a:chOff x="4157578" y="1437830"/>
            <a:chExt cx="4553294" cy="4212872"/>
          </a:xfrm>
        </p:grpSpPr>
        <p:sp>
          <p:nvSpPr>
            <p:cNvPr id="12" name="Right Brace 11"/>
            <p:cNvSpPr/>
            <p:nvPr/>
          </p:nvSpPr>
          <p:spPr>
            <a:xfrm>
              <a:off x="4157578" y="1437830"/>
              <a:ext cx="320843" cy="4212872"/>
            </a:xfrm>
            <a:prstGeom prst="rightBrace">
              <a:avLst>
                <a:gd name="adj1" fmla="val 5265"/>
                <a:gd name="adj2" fmla="val 5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4610826" y="3238500"/>
              <a:ext cx="41000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FF"/>
                  </a:solidFill>
                  <a:latin typeface="Segoe UI Light"/>
                  <a:cs typeface="Segoe UI Light"/>
                </a:rPr>
                <a:t>Just a set of RGB values </a:t>
              </a:r>
              <a:br>
                <a:rPr lang="en-US" dirty="0" smtClean="0">
                  <a:solidFill>
                    <a:srgbClr val="FFFFFF"/>
                  </a:solidFill>
                  <a:latin typeface="Segoe UI Light"/>
                  <a:cs typeface="Segoe UI Light"/>
                </a:rPr>
              </a:br>
              <a:r>
                <a:rPr lang="en-US" dirty="0" smtClean="0">
                  <a:solidFill>
                    <a:srgbClr val="FFFFFF"/>
                  </a:solidFill>
                  <a:latin typeface="Segoe UI Light"/>
                  <a:cs typeface="Segoe UI Light"/>
                </a:rPr>
                <a:t>for a computer program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45066" y="640533"/>
            <a:ext cx="6833722" cy="58477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Segoe UI Light"/>
                <a:cs typeface="Segoe UI Light"/>
              </a:rPr>
              <a:t>Histogram of Oriented Gradient (HOG)</a:t>
            </a:r>
            <a:endParaRPr lang="en-US" sz="3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081117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361594" y="1437830"/>
            <a:ext cx="2599054" cy="4212872"/>
            <a:chOff x="1068317" y="634500"/>
            <a:chExt cx="3443770" cy="5582094"/>
          </a:xfrm>
        </p:grpSpPr>
        <p:pic>
          <p:nvPicPr>
            <p:cNvPr id="26" name="Picture 25" descr="Training_CurbRamp.png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317" y="634500"/>
              <a:ext cx="3443770" cy="1631070"/>
            </a:xfrm>
            <a:prstGeom prst="rect">
              <a:avLst/>
            </a:prstGeom>
            <a:ln w="19050" cmpd="sng">
              <a:noFill/>
            </a:ln>
          </p:spPr>
        </p:pic>
        <p:pic>
          <p:nvPicPr>
            <p:cNvPr id="28" name="Picture 27" descr="Training_NotCurbRamp.png"/>
            <p:cNvPicPr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9613"/>
            <a:stretch/>
          </p:blipFill>
          <p:spPr>
            <a:xfrm>
              <a:off x="1068317" y="2746165"/>
              <a:ext cx="3434985" cy="1627100"/>
            </a:xfrm>
            <a:prstGeom prst="rect">
              <a:avLst/>
            </a:prstGeom>
            <a:ln w="19050" cmpd="sng">
              <a:noFill/>
            </a:ln>
          </p:spPr>
        </p:pic>
        <p:pic>
          <p:nvPicPr>
            <p:cNvPr id="124" name="Picture 123" descr="Training_NotCurbRamp2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78"/>
            <a:stretch/>
          </p:blipFill>
          <p:spPr>
            <a:xfrm>
              <a:off x="1068317" y="4596836"/>
              <a:ext cx="3434722" cy="1619758"/>
            </a:xfrm>
            <a:prstGeom prst="rect">
              <a:avLst/>
            </a:prstGeom>
            <a:ln w="19050" cmpd="sng">
              <a:noFill/>
            </a:ln>
          </p:spPr>
        </p:pic>
      </p:grpSp>
      <p:grpSp>
        <p:nvGrpSpPr>
          <p:cNvPr id="4" name="Group 3"/>
          <p:cNvGrpSpPr/>
          <p:nvPr/>
        </p:nvGrpSpPr>
        <p:grpSpPr>
          <a:xfrm>
            <a:off x="5179782" y="1437829"/>
            <a:ext cx="2601108" cy="4218085"/>
            <a:chOff x="4628217" y="634500"/>
            <a:chExt cx="3446491" cy="5589001"/>
          </a:xfrm>
        </p:grpSpPr>
        <p:pic>
          <p:nvPicPr>
            <p:cNvPr id="27" name="Picture 26" descr="Training_CurbRampHOG.png"/>
            <p:cNvPicPr>
              <a:picLocks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7321" y="634500"/>
              <a:ext cx="3437387" cy="1620053"/>
            </a:xfrm>
            <a:prstGeom prst="rect">
              <a:avLst/>
            </a:prstGeom>
            <a:ln w="19050" cmpd="sng">
              <a:solidFill>
                <a:schemeClr val="tx1">
                  <a:lumMod val="85000"/>
                  <a:lumOff val="15000"/>
                </a:schemeClr>
              </a:solidFill>
            </a:ln>
          </p:spPr>
        </p:pic>
        <p:pic>
          <p:nvPicPr>
            <p:cNvPr id="29" name="Picture 28" descr="Training_NotCurbRampHOG.png"/>
            <p:cNvPicPr>
              <a:picLocks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8217" y="2746165"/>
              <a:ext cx="3435134" cy="1627100"/>
            </a:xfrm>
            <a:prstGeom prst="rect">
              <a:avLst/>
            </a:prstGeom>
            <a:ln w="19050" cmpd="sng">
              <a:solidFill>
                <a:schemeClr val="tx1">
                  <a:lumMod val="85000"/>
                  <a:lumOff val="15000"/>
                </a:schemeClr>
              </a:solidFill>
            </a:ln>
          </p:spPr>
        </p:pic>
        <p:pic>
          <p:nvPicPr>
            <p:cNvPr id="125" name="Picture 124" descr="Training_NotCurbRampHOG2.png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746"/>
            <a:stretch/>
          </p:blipFill>
          <p:spPr>
            <a:xfrm>
              <a:off x="4628629" y="4616901"/>
              <a:ext cx="3434722" cy="1606600"/>
            </a:xfrm>
            <a:prstGeom prst="rect">
              <a:avLst/>
            </a:prstGeom>
            <a:ln w="19050" cmpd="sng">
              <a:solidFill>
                <a:schemeClr val="tx1">
                  <a:lumMod val="85000"/>
                  <a:lumOff val="15000"/>
                </a:schemeClr>
              </a:solidFill>
            </a:ln>
          </p:spPr>
        </p:pic>
      </p:grpSp>
      <p:sp>
        <p:nvSpPr>
          <p:cNvPr id="34" name="TextBox 33"/>
          <p:cNvSpPr txBox="1"/>
          <p:nvPr/>
        </p:nvSpPr>
        <p:spPr>
          <a:xfrm>
            <a:off x="345066" y="640533"/>
            <a:ext cx="6833722" cy="58477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Segoe UI Light"/>
                <a:cs typeface="Segoe UI Light"/>
              </a:rPr>
              <a:t>Histogram of Oriented Gradient (HOG)</a:t>
            </a:r>
            <a:endParaRPr lang="en-US" sz="3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Extract </a:t>
            </a:r>
            <a:r>
              <a:rPr lang="en-US" sz="1400" dirty="0">
                <a:solidFill>
                  <a:schemeClr val="bg1"/>
                </a:solidFill>
                <a:latin typeface="Segoe UI Light"/>
                <a:cs typeface="Segoe UI Light"/>
              </a:rPr>
              <a:t>HOG features </a:t>
            </a:r>
          </a:p>
        </p:txBody>
      </p:sp>
    </p:spTree>
    <p:extLst>
      <p:ext uri="{BB962C8B-B14F-4D97-AF65-F5344CB8AC3E}">
        <p14:creationId xmlns:p14="http://schemas.microsoft.com/office/powerpoint/2010/main" val="2110004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Train a linear SVM classifier</a:t>
            </a:r>
            <a:endParaRPr 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5066" y="640533"/>
            <a:ext cx="4773662" cy="58477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Segoe UI Light"/>
                <a:cs typeface="Segoe UI Light"/>
              </a:rPr>
              <a:t>Train a linear SVM classifier</a:t>
            </a:r>
            <a:endParaRPr lang="en-US" sz="3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03666" y="3424389"/>
            <a:ext cx="1377741" cy="330407"/>
          </a:xfrm>
          <a:prstGeom prst="rect">
            <a:avLst/>
          </a:prstGeom>
          <a:solidFill>
            <a:srgbClr val="00AE01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 smtClean="0">
                <a:latin typeface="Segoe UI Light"/>
                <a:cs typeface="Segoe UI Light"/>
              </a:rPr>
              <a:t>Curb Ramp</a:t>
            </a:r>
          </a:p>
        </p:txBody>
      </p:sp>
      <p:pic>
        <p:nvPicPr>
          <p:cNvPr id="35" name="Picture 34" descr="Training_CurbRamp.pn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58" y="1497707"/>
            <a:ext cx="3641453" cy="1724699"/>
          </a:xfrm>
          <a:prstGeom prst="rect">
            <a:avLst/>
          </a:prstGeom>
          <a:ln w="19050" cmpd="sng">
            <a:noFill/>
          </a:ln>
        </p:spPr>
      </p:pic>
      <p:sp>
        <p:nvSpPr>
          <p:cNvPr id="37" name="Rectangle 36"/>
          <p:cNvSpPr/>
          <p:nvPr/>
        </p:nvSpPr>
        <p:spPr>
          <a:xfrm>
            <a:off x="1605367" y="3424389"/>
            <a:ext cx="2228344" cy="330407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Segoe UI Light"/>
                <a:cs typeface="Segoe UI Light"/>
              </a:rPr>
              <a:t>HOG feature vector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422420" y="3754796"/>
            <a:ext cx="2594237" cy="2008955"/>
            <a:chOff x="1422420" y="3754796"/>
            <a:chExt cx="2594237" cy="2008955"/>
          </a:xfrm>
        </p:grpSpPr>
        <p:pic>
          <p:nvPicPr>
            <p:cNvPr id="38" name="Picture 37" descr="Training_CurbRampHOG.png"/>
            <p:cNvPicPr>
              <a:picLocks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2420" y="4541078"/>
              <a:ext cx="2594237" cy="1222673"/>
            </a:xfrm>
            <a:prstGeom prst="rect">
              <a:avLst/>
            </a:prstGeom>
            <a:ln w="19050" cmpd="sng">
              <a:solidFill>
                <a:srgbClr val="FFFFFF"/>
              </a:solidFill>
            </a:ln>
          </p:spPr>
        </p:pic>
        <p:cxnSp>
          <p:nvCxnSpPr>
            <p:cNvPr id="5" name="Straight Connector 4"/>
            <p:cNvCxnSpPr>
              <a:stCxn id="38" idx="0"/>
              <a:endCxn id="37" idx="2"/>
            </p:cNvCxnSpPr>
            <p:nvPr/>
          </p:nvCxnSpPr>
          <p:spPr>
            <a:xfrm flipV="1">
              <a:off x="2719539" y="3754796"/>
              <a:ext cx="0" cy="786282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ctangle 15"/>
          <p:cNvSpPr/>
          <p:nvPr/>
        </p:nvSpPr>
        <p:spPr>
          <a:xfrm>
            <a:off x="1422419" y="5781410"/>
            <a:ext cx="2594237" cy="425087"/>
          </a:xfrm>
          <a:prstGeom prst="rect">
            <a:avLst/>
          </a:prstGeom>
          <a:solidFill>
            <a:schemeClr val="bg1">
              <a:alpha val="85000"/>
            </a:schemeClr>
          </a:solidFill>
          <a:ln w="12700" cmpd="sng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Segoe UI Light"/>
                <a:cs typeface="Segoe UI Light"/>
              </a:rPr>
              <a:t>x</a:t>
            </a:r>
            <a:r>
              <a:rPr lang="en-US" sz="2000" baseline="-25000" dirty="0" smtClean="0">
                <a:solidFill>
                  <a:schemeClr val="tx1"/>
                </a:solidFill>
                <a:latin typeface="Segoe UI Light"/>
                <a:cs typeface="Segoe UI Light"/>
              </a:rPr>
              <a:t>1</a:t>
            </a:r>
            <a:r>
              <a:rPr lang="en-US" sz="2000" dirty="0" smtClean="0">
                <a:solidFill>
                  <a:schemeClr val="tx1"/>
                </a:solidFill>
                <a:latin typeface="Segoe UI Light"/>
                <a:cs typeface="Segoe UI Light"/>
              </a:rPr>
              <a:t>, x</a:t>
            </a:r>
            <a:r>
              <a:rPr lang="en-US" sz="2000" baseline="-25000" dirty="0" smtClean="0">
                <a:solidFill>
                  <a:schemeClr val="tx1"/>
                </a:solidFill>
                <a:latin typeface="Segoe UI Light"/>
                <a:cs typeface="Segoe UI Light"/>
              </a:rPr>
              <a:t>2</a:t>
            </a:r>
            <a:r>
              <a:rPr lang="en-US" sz="2000" dirty="0" smtClean="0">
                <a:solidFill>
                  <a:schemeClr val="tx1"/>
                </a:solidFill>
                <a:latin typeface="Segoe UI Light"/>
                <a:cs typeface="Segoe UI Light"/>
              </a:rPr>
              <a:t>, …, </a:t>
            </a:r>
            <a:r>
              <a:rPr lang="en-US" sz="2000" dirty="0" err="1" smtClean="0">
                <a:solidFill>
                  <a:schemeClr val="tx1"/>
                </a:solidFill>
                <a:latin typeface="Segoe UI Light"/>
                <a:cs typeface="Segoe UI Light"/>
              </a:rPr>
              <a:t>x</a:t>
            </a:r>
            <a:r>
              <a:rPr lang="en-US" sz="2000" baseline="-25000" dirty="0" err="1" smtClean="0">
                <a:solidFill>
                  <a:schemeClr val="tx1"/>
                </a:solidFill>
                <a:latin typeface="Segoe UI Light"/>
                <a:cs typeface="Segoe UI Light"/>
              </a:rPr>
              <a:t>n</a:t>
            </a:r>
            <a:r>
              <a:rPr lang="en-US" sz="2000" dirty="0" smtClean="0">
                <a:solidFill>
                  <a:schemeClr val="tx1"/>
                </a:solidFill>
                <a:latin typeface="Segoe UI Light"/>
                <a:cs typeface="Segoe UI Ligh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990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7" grpId="0" animBg="1"/>
      <p:bldP spid="1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Train a linear SVM classifier</a:t>
            </a:r>
            <a:endParaRPr 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5066" y="640533"/>
            <a:ext cx="4773662" cy="58477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Segoe UI Light"/>
                <a:cs typeface="Segoe UI Light"/>
              </a:rPr>
              <a:t>Train a linear SVM classifier</a:t>
            </a:r>
            <a:endParaRPr lang="en-US" sz="3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03666" y="3424389"/>
            <a:ext cx="1377741" cy="330407"/>
          </a:xfrm>
          <a:prstGeom prst="rect">
            <a:avLst/>
          </a:prstGeom>
          <a:solidFill>
            <a:srgbClr val="00AE01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 smtClean="0">
                <a:latin typeface="Segoe UI Light"/>
                <a:cs typeface="Segoe UI Light"/>
              </a:rPr>
              <a:t>Curb Ramp</a:t>
            </a:r>
          </a:p>
        </p:txBody>
      </p:sp>
      <p:pic>
        <p:nvPicPr>
          <p:cNvPr id="35" name="Picture 34" descr="Training_CurbRamp.pn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58" y="1497707"/>
            <a:ext cx="3641453" cy="1724699"/>
          </a:xfrm>
          <a:prstGeom prst="rect">
            <a:avLst/>
          </a:prstGeom>
          <a:ln w="19050" cmpd="sng">
            <a:noFill/>
          </a:ln>
        </p:spPr>
      </p:pic>
      <p:sp>
        <p:nvSpPr>
          <p:cNvPr id="37" name="Rectangle 36"/>
          <p:cNvSpPr/>
          <p:nvPr/>
        </p:nvSpPr>
        <p:spPr>
          <a:xfrm>
            <a:off x="1605367" y="3424389"/>
            <a:ext cx="2228344" cy="330407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Segoe UI Light"/>
                <a:cs typeface="Segoe UI Light"/>
              </a:rPr>
              <a:t>x</a:t>
            </a:r>
            <a:r>
              <a:rPr lang="en-US" baseline="-25000" dirty="0">
                <a:solidFill>
                  <a:schemeClr val="tx1"/>
                </a:solidFill>
                <a:latin typeface="Segoe UI Light"/>
                <a:cs typeface="Segoe UI Light"/>
              </a:rPr>
              <a:t>1</a:t>
            </a:r>
            <a:r>
              <a:rPr lang="en-US" dirty="0">
                <a:solidFill>
                  <a:schemeClr val="tx1"/>
                </a:solidFill>
                <a:latin typeface="Segoe UI Light"/>
                <a:cs typeface="Segoe UI Light"/>
              </a:rPr>
              <a:t>, x</a:t>
            </a:r>
            <a:r>
              <a:rPr lang="en-US" baseline="-25000" dirty="0">
                <a:solidFill>
                  <a:schemeClr val="tx1"/>
                </a:solidFill>
                <a:latin typeface="Segoe UI Light"/>
                <a:cs typeface="Segoe UI Light"/>
              </a:rPr>
              <a:t>2</a:t>
            </a:r>
            <a:r>
              <a:rPr lang="en-US" dirty="0" smtClean="0">
                <a:solidFill>
                  <a:schemeClr val="tx1"/>
                </a:solidFill>
                <a:latin typeface="Segoe UI Light"/>
                <a:cs typeface="Segoe UI Light"/>
              </a:rPr>
              <a:t>, </a:t>
            </a:r>
            <a:r>
              <a:rPr lang="en-US" dirty="0">
                <a:solidFill>
                  <a:schemeClr val="tx1"/>
                </a:solidFill>
                <a:latin typeface="Segoe UI Light"/>
                <a:cs typeface="Segoe UI Light"/>
              </a:rPr>
              <a:t>…, </a:t>
            </a:r>
            <a:r>
              <a:rPr lang="en-US" dirty="0" err="1">
                <a:solidFill>
                  <a:schemeClr val="tx1"/>
                </a:solidFill>
                <a:latin typeface="Segoe UI Light"/>
                <a:cs typeface="Segoe UI Light"/>
              </a:rPr>
              <a:t>x</a:t>
            </a:r>
            <a:r>
              <a:rPr lang="en-US" baseline="-25000" dirty="0" err="1">
                <a:solidFill>
                  <a:schemeClr val="tx1"/>
                </a:solidFill>
                <a:latin typeface="Segoe UI Light"/>
                <a:cs typeface="Segoe UI Light"/>
              </a:rPr>
              <a:t>n</a:t>
            </a:r>
            <a:r>
              <a:rPr lang="en-US" dirty="0">
                <a:solidFill>
                  <a:schemeClr val="tx1"/>
                </a:solidFill>
                <a:latin typeface="Segoe UI Light"/>
                <a:cs typeface="Segoe UI Light"/>
              </a:rPr>
              <a:t> 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133220" y="6095480"/>
            <a:ext cx="4852040" cy="461665"/>
            <a:chOff x="4133220" y="6095480"/>
            <a:chExt cx="4852040" cy="461665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4133220" y="6170553"/>
              <a:ext cx="4852040" cy="0"/>
            </a:xfrm>
            <a:prstGeom prst="straightConnector1">
              <a:avLst/>
            </a:prstGeom>
            <a:ln>
              <a:solidFill>
                <a:srgbClr val="FFFF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8565353" y="6095480"/>
              <a:ext cx="4199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x</a:t>
              </a:r>
              <a:r>
                <a:rPr lang="en-US" sz="2400" baseline="-250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1</a:t>
              </a:r>
              <a:endParaRPr lang="en-US" sz="2400" dirty="0" smtClean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991980" y="1406392"/>
            <a:ext cx="419907" cy="4955867"/>
            <a:chOff x="3991980" y="1406392"/>
            <a:chExt cx="419907" cy="4955867"/>
          </a:xfrm>
        </p:grpSpPr>
        <p:cxnSp>
          <p:nvCxnSpPr>
            <p:cNvPr id="4" name="Straight Arrow Connector 3"/>
            <p:cNvCxnSpPr/>
            <p:nvPr/>
          </p:nvCxnSpPr>
          <p:spPr>
            <a:xfrm flipV="1">
              <a:off x="4411887" y="1406392"/>
              <a:ext cx="0" cy="4955867"/>
            </a:xfrm>
            <a:prstGeom prst="straightConnector1">
              <a:avLst/>
            </a:prstGeom>
            <a:ln>
              <a:solidFill>
                <a:srgbClr val="FFFF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991980" y="1423811"/>
              <a:ext cx="4199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x</a:t>
              </a:r>
              <a:r>
                <a:rPr lang="en-US" sz="2400" baseline="-25000" dirty="0">
                  <a:solidFill>
                    <a:schemeClr val="bg1"/>
                  </a:solidFill>
                  <a:latin typeface="Segoe UI Light"/>
                  <a:cs typeface="Segoe UI Light"/>
                </a:rPr>
                <a:t>2</a:t>
              </a:r>
              <a:endParaRPr lang="en-US" sz="2400" dirty="0" smtClean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</p:grpSp>
      <p:sp>
        <p:nvSpPr>
          <p:cNvPr id="21" name="Freeform 20"/>
          <p:cNvSpPr/>
          <p:nvPr/>
        </p:nvSpPr>
        <p:spPr>
          <a:xfrm>
            <a:off x="1964777" y="3438735"/>
            <a:ext cx="610998" cy="431542"/>
          </a:xfrm>
          <a:custGeom>
            <a:avLst/>
            <a:gdLst>
              <a:gd name="connsiteX0" fmla="*/ 347430 w 610998"/>
              <a:gd name="connsiteY0" fmla="*/ 419358 h 431542"/>
              <a:gd name="connsiteX1" fmla="*/ 347430 w 610998"/>
              <a:gd name="connsiteY1" fmla="*/ 419358 h 431542"/>
              <a:gd name="connsiteX2" fmla="*/ 239607 w 610998"/>
              <a:gd name="connsiteY2" fmla="*/ 431340 h 431542"/>
              <a:gd name="connsiteX3" fmla="*/ 47921 w 610998"/>
              <a:gd name="connsiteY3" fmla="*/ 383413 h 431542"/>
              <a:gd name="connsiteX4" fmla="*/ 11980 w 610998"/>
              <a:gd name="connsiteY4" fmla="*/ 347468 h 431542"/>
              <a:gd name="connsiteX5" fmla="*/ 0 w 610998"/>
              <a:gd name="connsiteY5" fmla="*/ 311523 h 431542"/>
              <a:gd name="connsiteX6" fmla="*/ 23961 w 610998"/>
              <a:gd name="connsiteY6" fmla="*/ 155762 h 431542"/>
              <a:gd name="connsiteX7" fmla="*/ 71882 w 610998"/>
              <a:gd name="connsiteY7" fmla="*/ 83872 h 431542"/>
              <a:gd name="connsiteX8" fmla="*/ 95843 w 610998"/>
              <a:gd name="connsiteY8" fmla="*/ 59908 h 431542"/>
              <a:gd name="connsiteX9" fmla="*/ 119803 w 610998"/>
              <a:gd name="connsiteY9" fmla="*/ 23963 h 431542"/>
              <a:gd name="connsiteX10" fmla="*/ 191685 w 610998"/>
              <a:gd name="connsiteY10" fmla="*/ 0 h 431542"/>
              <a:gd name="connsiteX11" fmla="*/ 395351 w 610998"/>
              <a:gd name="connsiteY11" fmla="*/ 11982 h 431542"/>
              <a:gd name="connsiteX12" fmla="*/ 479214 w 610998"/>
              <a:gd name="connsiteY12" fmla="*/ 59908 h 431542"/>
              <a:gd name="connsiteX13" fmla="*/ 503175 w 610998"/>
              <a:gd name="connsiteY13" fmla="*/ 83872 h 431542"/>
              <a:gd name="connsiteX14" fmla="*/ 539116 w 610998"/>
              <a:gd name="connsiteY14" fmla="*/ 107835 h 431542"/>
              <a:gd name="connsiteX15" fmla="*/ 551096 w 610998"/>
              <a:gd name="connsiteY15" fmla="*/ 143780 h 431542"/>
              <a:gd name="connsiteX16" fmla="*/ 575057 w 610998"/>
              <a:gd name="connsiteY16" fmla="*/ 179725 h 431542"/>
              <a:gd name="connsiteX17" fmla="*/ 563076 w 610998"/>
              <a:gd name="connsiteY17" fmla="*/ 335486 h 431542"/>
              <a:gd name="connsiteX18" fmla="*/ 539116 w 610998"/>
              <a:gd name="connsiteY18" fmla="*/ 371431 h 431542"/>
              <a:gd name="connsiteX19" fmla="*/ 467233 w 610998"/>
              <a:gd name="connsiteY19" fmla="*/ 395395 h 431542"/>
              <a:gd name="connsiteX20" fmla="*/ 335450 w 610998"/>
              <a:gd name="connsiteY20" fmla="*/ 419358 h 431542"/>
              <a:gd name="connsiteX21" fmla="*/ 107823 w 610998"/>
              <a:gd name="connsiteY21" fmla="*/ 407376 h 431542"/>
              <a:gd name="connsiteX22" fmla="*/ 95843 w 610998"/>
              <a:gd name="connsiteY22" fmla="*/ 347468 h 431542"/>
              <a:gd name="connsiteX23" fmla="*/ 59902 w 610998"/>
              <a:gd name="connsiteY23" fmla="*/ 275578 h 431542"/>
              <a:gd name="connsiteX24" fmla="*/ 47921 w 610998"/>
              <a:gd name="connsiteY24" fmla="*/ 239633 h 431542"/>
              <a:gd name="connsiteX25" fmla="*/ 83862 w 610998"/>
              <a:gd name="connsiteY25" fmla="*/ 83872 h 431542"/>
              <a:gd name="connsiteX26" fmla="*/ 107823 w 610998"/>
              <a:gd name="connsiteY26" fmla="*/ 59908 h 431542"/>
              <a:gd name="connsiteX27" fmla="*/ 179705 w 610998"/>
              <a:gd name="connsiteY27" fmla="*/ 35945 h 431542"/>
              <a:gd name="connsiteX28" fmla="*/ 443273 w 610998"/>
              <a:gd name="connsiteY28" fmla="*/ 83872 h 431542"/>
              <a:gd name="connsiteX29" fmla="*/ 455253 w 610998"/>
              <a:gd name="connsiteY29" fmla="*/ 119817 h 431542"/>
              <a:gd name="connsiteX30" fmla="*/ 539116 w 610998"/>
              <a:gd name="connsiteY30" fmla="*/ 155762 h 431542"/>
              <a:gd name="connsiteX31" fmla="*/ 610998 w 610998"/>
              <a:gd name="connsiteY31" fmla="*/ 179725 h 431542"/>
              <a:gd name="connsiteX32" fmla="*/ 563076 w 610998"/>
              <a:gd name="connsiteY32" fmla="*/ 287560 h 431542"/>
              <a:gd name="connsiteX33" fmla="*/ 491194 w 610998"/>
              <a:gd name="connsiteY33" fmla="*/ 335486 h 431542"/>
              <a:gd name="connsiteX34" fmla="*/ 383371 w 610998"/>
              <a:gd name="connsiteY34" fmla="*/ 371431 h 431542"/>
              <a:gd name="connsiteX35" fmla="*/ 275548 w 610998"/>
              <a:gd name="connsiteY35" fmla="*/ 407376 h 431542"/>
              <a:gd name="connsiteX36" fmla="*/ 239607 w 610998"/>
              <a:gd name="connsiteY36" fmla="*/ 419358 h 431542"/>
              <a:gd name="connsiteX37" fmla="*/ 179705 w 610998"/>
              <a:gd name="connsiteY37" fmla="*/ 419358 h 431542"/>
              <a:gd name="connsiteX38" fmla="*/ 191685 w 610998"/>
              <a:gd name="connsiteY38" fmla="*/ 419358 h 43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10998" h="431542">
                <a:moveTo>
                  <a:pt x="347430" y="419358"/>
                </a:moveTo>
                <a:lnTo>
                  <a:pt x="347430" y="419358"/>
                </a:lnTo>
                <a:cubicBezTo>
                  <a:pt x="311489" y="423352"/>
                  <a:pt x="275728" y="433060"/>
                  <a:pt x="239607" y="431340"/>
                </a:cubicBezTo>
                <a:cubicBezTo>
                  <a:pt x="120698" y="425677"/>
                  <a:pt x="123683" y="421297"/>
                  <a:pt x="47921" y="383413"/>
                </a:cubicBezTo>
                <a:cubicBezTo>
                  <a:pt x="35941" y="371431"/>
                  <a:pt x="21378" y="361567"/>
                  <a:pt x="11980" y="347468"/>
                </a:cubicBezTo>
                <a:cubicBezTo>
                  <a:pt x="4975" y="336959"/>
                  <a:pt x="0" y="324153"/>
                  <a:pt x="0" y="311523"/>
                </a:cubicBezTo>
                <a:cubicBezTo>
                  <a:pt x="0" y="297061"/>
                  <a:pt x="3453" y="192680"/>
                  <a:pt x="23961" y="155762"/>
                </a:cubicBezTo>
                <a:cubicBezTo>
                  <a:pt x="37946" y="130586"/>
                  <a:pt x="51519" y="104237"/>
                  <a:pt x="71882" y="83872"/>
                </a:cubicBezTo>
                <a:cubicBezTo>
                  <a:pt x="79869" y="75884"/>
                  <a:pt x="88787" y="68729"/>
                  <a:pt x="95843" y="59908"/>
                </a:cubicBezTo>
                <a:cubicBezTo>
                  <a:pt x="104838" y="48663"/>
                  <a:pt x="107593" y="31595"/>
                  <a:pt x="119803" y="23963"/>
                </a:cubicBezTo>
                <a:cubicBezTo>
                  <a:pt x="141220" y="10576"/>
                  <a:pt x="191685" y="0"/>
                  <a:pt x="191685" y="0"/>
                </a:cubicBezTo>
                <a:cubicBezTo>
                  <a:pt x="259574" y="3994"/>
                  <a:pt x="327683" y="5215"/>
                  <a:pt x="395351" y="11982"/>
                </a:cubicBezTo>
                <a:cubicBezTo>
                  <a:pt x="428603" y="15308"/>
                  <a:pt x="455395" y="40057"/>
                  <a:pt x="479214" y="59908"/>
                </a:cubicBezTo>
                <a:cubicBezTo>
                  <a:pt x="487891" y="67140"/>
                  <a:pt x="494355" y="76815"/>
                  <a:pt x="503175" y="83872"/>
                </a:cubicBezTo>
                <a:cubicBezTo>
                  <a:pt x="514418" y="92868"/>
                  <a:pt x="527136" y="99847"/>
                  <a:pt x="539116" y="107835"/>
                </a:cubicBezTo>
                <a:cubicBezTo>
                  <a:pt x="543109" y="119817"/>
                  <a:pt x="545448" y="132483"/>
                  <a:pt x="551096" y="143780"/>
                </a:cubicBezTo>
                <a:cubicBezTo>
                  <a:pt x="557535" y="156660"/>
                  <a:pt x="574159" y="165353"/>
                  <a:pt x="575057" y="179725"/>
                </a:cubicBezTo>
                <a:cubicBezTo>
                  <a:pt x="578305" y="231697"/>
                  <a:pt x="572672" y="284304"/>
                  <a:pt x="563076" y="335486"/>
                </a:cubicBezTo>
                <a:cubicBezTo>
                  <a:pt x="560423" y="349639"/>
                  <a:pt x="551326" y="363799"/>
                  <a:pt x="539116" y="371431"/>
                </a:cubicBezTo>
                <a:cubicBezTo>
                  <a:pt x="517698" y="384819"/>
                  <a:pt x="491194" y="387407"/>
                  <a:pt x="467233" y="395395"/>
                </a:cubicBezTo>
                <a:cubicBezTo>
                  <a:pt x="400753" y="417557"/>
                  <a:pt x="443810" y="405811"/>
                  <a:pt x="335450" y="419358"/>
                </a:cubicBezTo>
                <a:cubicBezTo>
                  <a:pt x="259574" y="415364"/>
                  <a:pt x="180599" y="429211"/>
                  <a:pt x="107823" y="407376"/>
                </a:cubicBezTo>
                <a:cubicBezTo>
                  <a:pt x="88317" y="401524"/>
                  <a:pt x="100782" y="367225"/>
                  <a:pt x="95843" y="347468"/>
                </a:cubicBezTo>
                <a:cubicBezTo>
                  <a:pt x="80787" y="287240"/>
                  <a:pt x="89181" y="334143"/>
                  <a:pt x="59902" y="275578"/>
                </a:cubicBezTo>
                <a:cubicBezTo>
                  <a:pt x="54254" y="264281"/>
                  <a:pt x="51915" y="251615"/>
                  <a:pt x="47921" y="239633"/>
                </a:cubicBezTo>
                <a:cubicBezTo>
                  <a:pt x="57653" y="142308"/>
                  <a:pt x="38961" y="140006"/>
                  <a:pt x="83862" y="83872"/>
                </a:cubicBezTo>
                <a:cubicBezTo>
                  <a:pt x="90918" y="75051"/>
                  <a:pt x="97720" y="64960"/>
                  <a:pt x="107823" y="59908"/>
                </a:cubicBezTo>
                <a:cubicBezTo>
                  <a:pt x="130413" y="48612"/>
                  <a:pt x="179705" y="35945"/>
                  <a:pt x="179705" y="35945"/>
                </a:cubicBezTo>
                <a:cubicBezTo>
                  <a:pt x="336409" y="43781"/>
                  <a:pt x="392474" y="-17737"/>
                  <a:pt x="443273" y="83872"/>
                </a:cubicBezTo>
                <a:cubicBezTo>
                  <a:pt x="448921" y="95169"/>
                  <a:pt x="447364" y="109954"/>
                  <a:pt x="455253" y="119817"/>
                </a:cubicBezTo>
                <a:cubicBezTo>
                  <a:pt x="477260" y="147329"/>
                  <a:pt x="508825" y="146674"/>
                  <a:pt x="539116" y="155762"/>
                </a:cubicBezTo>
                <a:cubicBezTo>
                  <a:pt x="563308" y="163020"/>
                  <a:pt x="610998" y="179725"/>
                  <a:pt x="610998" y="179725"/>
                </a:cubicBezTo>
                <a:cubicBezTo>
                  <a:pt x="602074" y="206499"/>
                  <a:pt x="589879" y="264105"/>
                  <a:pt x="563076" y="287560"/>
                </a:cubicBezTo>
                <a:cubicBezTo>
                  <a:pt x="541404" y="306525"/>
                  <a:pt x="518514" y="326378"/>
                  <a:pt x="491194" y="335486"/>
                </a:cubicBezTo>
                <a:lnTo>
                  <a:pt x="383371" y="371431"/>
                </a:lnTo>
                <a:lnTo>
                  <a:pt x="275548" y="407376"/>
                </a:lnTo>
                <a:cubicBezTo>
                  <a:pt x="263568" y="411370"/>
                  <a:pt x="252236" y="419358"/>
                  <a:pt x="239607" y="419358"/>
                </a:cubicBezTo>
                <a:lnTo>
                  <a:pt x="179705" y="419358"/>
                </a:lnTo>
                <a:lnTo>
                  <a:pt x="191685" y="419358"/>
                </a:lnTo>
              </a:path>
            </a:pathLst>
          </a:custGeom>
          <a:solidFill>
            <a:srgbClr val="F79646"/>
          </a:solidFill>
          <a:ln>
            <a:solidFill>
              <a:srgbClr val="F7964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2270276" y="3424389"/>
            <a:ext cx="610998" cy="431542"/>
          </a:xfrm>
          <a:custGeom>
            <a:avLst/>
            <a:gdLst>
              <a:gd name="connsiteX0" fmla="*/ 347430 w 610998"/>
              <a:gd name="connsiteY0" fmla="*/ 419358 h 431542"/>
              <a:gd name="connsiteX1" fmla="*/ 347430 w 610998"/>
              <a:gd name="connsiteY1" fmla="*/ 419358 h 431542"/>
              <a:gd name="connsiteX2" fmla="*/ 239607 w 610998"/>
              <a:gd name="connsiteY2" fmla="*/ 431340 h 431542"/>
              <a:gd name="connsiteX3" fmla="*/ 47921 w 610998"/>
              <a:gd name="connsiteY3" fmla="*/ 383413 h 431542"/>
              <a:gd name="connsiteX4" fmla="*/ 11980 w 610998"/>
              <a:gd name="connsiteY4" fmla="*/ 347468 h 431542"/>
              <a:gd name="connsiteX5" fmla="*/ 0 w 610998"/>
              <a:gd name="connsiteY5" fmla="*/ 311523 h 431542"/>
              <a:gd name="connsiteX6" fmla="*/ 23961 w 610998"/>
              <a:gd name="connsiteY6" fmla="*/ 155762 h 431542"/>
              <a:gd name="connsiteX7" fmla="*/ 71882 w 610998"/>
              <a:gd name="connsiteY7" fmla="*/ 83872 h 431542"/>
              <a:gd name="connsiteX8" fmla="*/ 95843 w 610998"/>
              <a:gd name="connsiteY8" fmla="*/ 59908 h 431542"/>
              <a:gd name="connsiteX9" fmla="*/ 119803 w 610998"/>
              <a:gd name="connsiteY9" fmla="*/ 23963 h 431542"/>
              <a:gd name="connsiteX10" fmla="*/ 191685 w 610998"/>
              <a:gd name="connsiteY10" fmla="*/ 0 h 431542"/>
              <a:gd name="connsiteX11" fmla="*/ 395351 w 610998"/>
              <a:gd name="connsiteY11" fmla="*/ 11982 h 431542"/>
              <a:gd name="connsiteX12" fmla="*/ 479214 w 610998"/>
              <a:gd name="connsiteY12" fmla="*/ 59908 h 431542"/>
              <a:gd name="connsiteX13" fmla="*/ 503175 w 610998"/>
              <a:gd name="connsiteY13" fmla="*/ 83872 h 431542"/>
              <a:gd name="connsiteX14" fmla="*/ 539116 w 610998"/>
              <a:gd name="connsiteY14" fmla="*/ 107835 h 431542"/>
              <a:gd name="connsiteX15" fmla="*/ 551096 w 610998"/>
              <a:gd name="connsiteY15" fmla="*/ 143780 h 431542"/>
              <a:gd name="connsiteX16" fmla="*/ 575057 w 610998"/>
              <a:gd name="connsiteY16" fmla="*/ 179725 h 431542"/>
              <a:gd name="connsiteX17" fmla="*/ 563076 w 610998"/>
              <a:gd name="connsiteY17" fmla="*/ 335486 h 431542"/>
              <a:gd name="connsiteX18" fmla="*/ 539116 w 610998"/>
              <a:gd name="connsiteY18" fmla="*/ 371431 h 431542"/>
              <a:gd name="connsiteX19" fmla="*/ 467233 w 610998"/>
              <a:gd name="connsiteY19" fmla="*/ 395395 h 431542"/>
              <a:gd name="connsiteX20" fmla="*/ 335450 w 610998"/>
              <a:gd name="connsiteY20" fmla="*/ 419358 h 431542"/>
              <a:gd name="connsiteX21" fmla="*/ 107823 w 610998"/>
              <a:gd name="connsiteY21" fmla="*/ 407376 h 431542"/>
              <a:gd name="connsiteX22" fmla="*/ 95843 w 610998"/>
              <a:gd name="connsiteY22" fmla="*/ 347468 h 431542"/>
              <a:gd name="connsiteX23" fmla="*/ 59902 w 610998"/>
              <a:gd name="connsiteY23" fmla="*/ 275578 h 431542"/>
              <a:gd name="connsiteX24" fmla="*/ 47921 w 610998"/>
              <a:gd name="connsiteY24" fmla="*/ 239633 h 431542"/>
              <a:gd name="connsiteX25" fmla="*/ 83862 w 610998"/>
              <a:gd name="connsiteY25" fmla="*/ 83872 h 431542"/>
              <a:gd name="connsiteX26" fmla="*/ 107823 w 610998"/>
              <a:gd name="connsiteY26" fmla="*/ 59908 h 431542"/>
              <a:gd name="connsiteX27" fmla="*/ 179705 w 610998"/>
              <a:gd name="connsiteY27" fmla="*/ 35945 h 431542"/>
              <a:gd name="connsiteX28" fmla="*/ 443273 w 610998"/>
              <a:gd name="connsiteY28" fmla="*/ 83872 h 431542"/>
              <a:gd name="connsiteX29" fmla="*/ 455253 w 610998"/>
              <a:gd name="connsiteY29" fmla="*/ 119817 h 431542"/>
              <a:gd name="connsiteX30" fmla="*/ 539116 w 610998"/>
              <a:gd name="connsiteY30" fmla="*/ 155762 h 431542"/>
              <a:gd name="connsiteX31" fmla="*/ 610998 w 610998"/>
              <a:gd name="connsiteY31" fmla="*/ 179725 h 431542"/>
              <a:gd name="connsiteX32" fmla="*/ 563076 w 610998"/>
              <a:gd name="connsiteY32" fmla="*/ 287560 h 431542"/>
              <a:gd name="connsiteX33" fmla="*/ 491194 w 610998"/>
              <a:gd name="connsiteY33" fmla="*/ 335486 h 431542"/>
              <a:gd name="connsiteX34" fmla="*/ 383371 w 610998"/>
              <a:gd name="connsiteY34" fmla="*/ 371431 h 431542"/>
              <a:gd name="connsiteX35" fmla="*/ 275548 w 610998"/>
              <a:gd name="connsiteY35" fmla="*/ 407376 h 431542"/>
              <a:gd name="connsiteX36" fmla="*/ 239607 w 610998"/>
              <a:gd name="connsiteY36" fmla="*/ 419358 h 431542"/>
              <a:gd name="connsiteX37" fmla="*/ 179705 w 610998"/>
              <a:gd name="connsiteY37" fmla="*/ 419358 h 431542"/>
              <a:gd name="connsiteX38" fmla="*/ 191685 w 610998"/>
              <a:gd name="connsiteY38" fmla="*/ 419358 h 43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10998" h="431542">
                <a:moveTo>
                  <a:pt x="347430" y="419358"/>
                </a:moveTo>
                <a:lnTo>
                  <a:pt x="347430" y="419358"/>
                </a:lnTo>
                <a:cubicBezTo>
                  <a:pt x="311489" y="423352"/>
                  <a:pt x="275728" y="433060"/>
                  <a:pt x="239607" y="431340"/>
                </a:cubicBezTo>
                <a:cubicBezTo>
                  <a:pt x="120698" y="425677"/>
                  <a:pt x="123683" y="421297"/>
                  <a:pt x="47921" y="383413"/>
                </a:cubicBezTo>
                <a:cubicBezTo>
                  <a:pt x="35941" y="371431"/>
                  <a:pt x="21378" y="361567"/>
                  <a:pt x="11980" y="347468"/>
                </a:cubicBezTo>
                <a:cubicBezTo>
                  <a:pt x="4975" y="336959"/>
                  <a:pt x="0" y="324153"/>
                  <a:pt x="0" y="311523"/>
                </a:cubicBezTo>
                <a:cubicBezTo>
                  <a:pt x="0" y="297061"/>
                  <a:pt x="3453" y="192680"/>
                  <a:pt x="23961" y="155762"/>
                </a:cubicBezTo>
                <a:cubicBezTo>
                  <a:pt x="37946" y="130586"/>
                  <a:pt x="51519" y="104237"/>
                  <a:pt x="71882" y="83872"/>
                </a:cubicBezTo>
                <a:cubicBezTo>
                  <a:pt x="79869" y="75884"/>
                  <a:pt x="88787" y="68729"/>
                  <a:pt x="95843" y="59908"/>
                </a:cubicBezTo>
                <a:cubicBezTo>
                  <a:pt x="104838" y="48663"/>
                  <a:pt x="107593" y="31595"/>
                  <a:pt x="119803" y="23963"/>
                </a:cubicBezTo>
                <a:cubicBezTo>
                  <a:pt x="141220" y="10576"/>
                  <a:pt x="191685" y="0"/>
                  <a:pt x="191685" y="0"/>
                </a:cubicBezTo>
                <a:cubicBezTo>
                  <a:pt x="259574" y="3994"/>
                  <a:pt x="327683" y="5215"/>
                  <a:pt x="395351" y="11982"/>
                </a:cubicBezTo>
                <a:cubicBezTo>
                  <a:pt x="428603" y="15308"/>
                  <a:pt x="455395" y="40057"/>
                  <a:pt x="479214" y="59908"/>
                </a:cubicBezTo>
                <a:cubicBezTo>
                  <a:pt x="487891" y="67140"/>
                  <a:pt x="494355" y="76815"/>
                  <a:pt x="503175" y="83872"/>
                </a:cubicBezTo>
                <a:cubicBezTo>
                  <a:pt x="514418" y="92868"/>
                  <a:pt x="527136" y="99847"/>
                  <a:pt x="539116" y="107835"/>
                </a:cubicBezTo>
                <a:cubicBezTo>
                  <a:pt x="543109" y="119817"/>
                  <a:pt x="545448" y="132483"/>
                  <a:pt x="551096" y="143780"/>
                </a:cubicBezTo>
                <a:cubicBezTo>
                  <a:pt x="557535" y="156660"/>
                  <a:pt x="574159" y="165353"/>
                  <a:pt x="575057" y="179725"/>
                </a:cubicBezTo>
                <a:cubicBezTo>
                  <a:pt x="578305" y="231697"/>
                  <a:pt x="572672" y="284304"/>
                  <a:pt x="563076" y="335486"/>
                </a:cubicBezTo>
                <a:cubicBezTo>
                  <a:pt x="560423" y="349639"/>
                  <a:pt x="551326" y="363799"/>
                  <a:pt x="539116" y="371431"/>
                </a:cubicBezTo>
                <a:cubicBezTo>
                  <a:pt x="517698" y="384819"/>
                  <a:pt x="491194" y="387407"/>
                  <a:pt x="467233" y="395395"/>
                </a:cubicBezTo>
                <a:cubicBezTo>
                  <a:pt x="400753" y="417557"/>
                  <a:pt x="443810" y="405811"/>
                  <a:pt x="335450" y="419358"/>
                </a:cubicBezTo>
                <a:cubicBezTo>
                  <a:pt x="259574" y="415364"/>
                  <a:pt x="180599" y="429211"/>
                  <a:pt x="107823" y="407376"/>
                </a:cubicBezTo>
                <a:cubicBezTo>
                  <a:pt x="88317" y="401524"/>
                  <a:pt x="100782" y="367225"/>
                  <a:pt x="95843" y="347468"/>
                </a:cubicBezTo>
                <a:cubicBezTo>
                  <a:pt x="80787" y="287240"/>
                  <a:pt x="89181" y="334143"/>
                  <a:pt x="59902" y="275578"/>
                </a:cubicBezTo>
                <a:cubicBezTo>
                  <a:pt x="54254" y="264281"/>
                  <a:pt x="51915" y="251615"/>
                  <a:pt x="47921" y="239633"/>
                </a:cubicBezTo>
                <a:cubicBezTo>
                  <a:pt x="57653" y="142308"/>
                  <a:pt x="38961" y="140006"/>
                  <a:pt x="83862" y="83872"/>
                </a:cubicBezTo>
                <a:cubicBezTo>
                  <a:pt x="90918" y="75051"/>
                  <a:pt x="97720" y="64960"/>
                  <a:pt x="107823" y="59908"/>
                </a:cubicBezTo>
                <a:cubicBezTo>
                  <a:pt x="130413" y="48612"/>
                  <a:pt x="179705" y="35945"/>
                  <a:pt x="179705" y="35945"/>
                </a:cubicBezTo>
                <a:cubicBezTo>
                  <a:pt x="336409" y="43781"/>
                  <a:pt x="392474" y="-17737"/>
                  <a:pt x="443273" y="83872"/>
                </a:cubicBezTo>
                <a:cubicBezTo>
                  <a:pt x="448921" y="95169"/>
                  <a:pt x="447364" y="109954"/>
                  <a:pt x="455253" y="119817"/>
                </a:cubicBezTo>
                <a:cubicBezTo>
                  <a:pt x="477260" y="147329"/>
                  <a:pt x="508825" y="146674"/>
                  <a:pt x="539116" y="155762"/>
                </a:cubicBezTo>
                <a:cubicBezTo>
                  <a:pt x="563308" y="163020"/>
                  <a:pt x="610998" y="179725"/>
                  <a:pt x="610998" y="179725"/>
                </a:cubicBezTo>
                <a:cubicBezTo>
                  <a:pt x="602074" y="206499"/>
                  <a:pt x="589879" y="264105"/>
                  <a:pt x="563076" y="287560"/>
                </a:cubicBezTo>
                <a:cubicBezTo>
                  <a:pt x="541404" y="306525"/>
                  <a:pt x="518514" y="326378"/>
                  <a:pt x="491194" y="335486"/>
                </a:cubicBezTo>
                <a:lnTo>
                  <a:pt x="383371" y="371431"/>
                </a:lnTo>
                <a:lnTo>
                  <a:pt x="275548" y="407376"/>
                </a:lnTo>
                <a:cubicBezTo>
                  <a:pt x="263568" y="411370"/>
                  <a:pt x="252236" y="419358"/>
                  <a:pt x="239607" y="419358"/>
                </a:cubicBezTo>
                <a:lnTo>
                  <a:pt x="179705" y="419358"/>
                </a:lnTo>
                <a:lnTo>
                  <a:pt x="191685" y="419358"/>
                </a:lnTo>
              </a:path>
            </a:pathLst>
          </a:custGeom>
          <a:solidFill>
            <a:srgbClr val="F79646"/>
          </a:solidFill>
          <a:ln>
            <a:solidFill>
              <a:srgbClr val="F7964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11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Train a linear SVM classifier</a:t>
            </a:r>
            <a:endParaRPr 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5066" y="640533"/>
            <a:ext cx="4773662" cy="58477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Segoe UI Light"/>
                <a:cs typeface="Segoe UI Light"/>
              </a:rPr>
              <a:t>Train a linear SVM classifier</a:t>
            </a:r>
            <a:endParaRPr lang="en-US" sz="3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92258" y="1497707"/>
            <a:ext cx="3641453" cy="2257089"/>
            <a:chOff x="192258" y="1497707"/>
            <a:chExt cx="3641453" cy="2257089"/>
          </a:xfrm>
        </p:grpSpPr>
        <p:sp>
          <p:nvSpPr>
            <p:cNvPr id="34" name="Rectangle 33"/>
            <p:cNvSpPr/>
            <p:nvPr/>
          </p:nvSpPr>
          <p:spPr>
            <a:xfrm>
              <a:off x="203666" y="3424389"/>
              <a:ext cx="1377741" cy="330407"/>
            </a:xfrm>
            <a:prstGeom prst="rect">
              <a:avLst/>
            </a:prstGeom>
            <a:solidFill>
              <a:srgbClr val="00AE01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 smtClean="0">
                  <a:latin typeface="Segoe UI Light"/>
                  <a:cs typeface="Segoe UI Light"/>
                </a:rPr>
                <a:t>Curb Ramp</a:t>
              </a:r>
            </a:p>
          </p:txBody>
        </p:sp>
        <p:pic>
          <p:nvPicPr>
            <p:cNvPr id="35" name="Picture 34" descr="Training_CurbRamp.png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258" y="1497707"/>
              <a:ext cx="3641453" cy="1724699"/>
            </a:xfrm>
            <a:prstGeom prst="rect">
              <a:avLst/>
            </a:prstGeom>
            <a:ln w="19050" cmpd="sng">
              <a:noFill/>
            </a:ln>
          </p:spPr>
        </p:pic>
        <p:sp>
          <p:nvSpPr>
            <p:cNvPr id="37" name="Rectangle 36"/>
            <p:cNvSpPr/>
            <p:nvPr/>
          </p:nvSpPr>
          <p:spPr>
            <a:xfrm>
              <a:off x="1605367" y="3424389"/>
              <a:ext cx="2228344" cy="330407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Segoe UI Light"/>
                  <a:cs typeface="Segoe UI Light"/>
                </a:rPr>
                <a:t>x</a:t>
              </a:r>
              <a:r>
                <a:rPr lang="en-US" baseline="-25000" dirty="0">
                  <a:solidFill>
                    <a:schemeClr val="tx1"/>
                  </a:solidFill>
                  <a:latin typeface="Segoe UI Light"/>
                  <a:cs typeface="Segoe UI Light"/>
                </a:rPr>
                <a:t>1</a:t>
              </a:r>
              <a:r>
                <a:rPr lang="en-US" dirty="0">
                  <a:solidFill>
                    <a:schemeClr val="tx1"/>
                  </a:solidFill>
                  <a:latin typeface="Segoe UI Light"/>
                  <a:cs typeface="Segoe UI Light"/>
                </a:rPr>
                <a:t>, x</a:t>
              </a:r>
              <a:r>
                <a:rPr lang="en-US" baseline="-25000" dirty="0">
                  <a:solidFill>
                    <a:schemeClr val="tx1"/>
                  </a:solidFill>
                  <a:latin typeface="Segoe UI Light"/>
                  <a:cs typeface="Segoe UI Light"/>
                </a:rPr>
                <a:t>2</a:t>
              </a:r>
              <a:r>
                <a:rPr lang="en-US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, </a:t>
              </a:r>
              <a:r>
                <a:rPr lang="en-US" dirty="0">
                  <a:solidFill>
                    <a:schemeClr val="tx1"/>
                  </a:solidFill>
                  <a:latin typeface="Segoe UI Light"/>
                  <a:cs typeface="Segoe UI Light"/>
                </a:rPr>
                <a:t>…, </a:t>
              </a:r>
              <a:r>
                <a:rPr lang="en-US" dirty="0" err="1">
                  <a:solidFill>
                    <a:schemeClr val="tx1"/>
                  </a:solidFill>
                  <a:latin typeface="Segoe UI Light"/>
                  <a:cs typeface="Segoe UI Light"/>
                </a:rPr>
                <a:t>x</a:t>
              </a:r>
              <a:r>
                <a:rPr lang="en-US" baseline="-25000" dirty="0" err="1">
                  <a:solidFill>
                    <a:schemeClr val="tx1"/>
                  </a:solidFill>
                  <a:latin typeface="Segoe UI Light"/>
                  <a:cs typeface="Segoe UI Light"/>
                </a:rPr>
                <a:t>n</a:t>
              </a:r>
              <a:r>
                <a:rPr lang="en-US" dirty="0">
                  <a:solidFill>
                    <a:schemeClr val="tx1"/>
                  </a:solidFill>
                  <a:latin typeface="Segoe UI Light"/>
                  <a:cs typeface="Segoe UI Light"/>
                </a:rPr>
                <a:t> 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133220" y="6095480"/>
            <a:ext cx="4852040" cy="461665"/>
            <a:chOff x="4133220" y="6095480"/>
            <a:chExt cx="4852040" cy="461665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4133220" y="6170553"/>
              <a:ext cx="4852040" cy="0"/>
            </a:xfrm>
            <a:prstGeom prst="straightConnector1">
              <a:avLst/>
            </a:prstGeom>
            <a:ln>
              <a:solidFill>
                <a:srgbClr val="FFFF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8565353" y="6095480"/>
              <a:ext cx="4199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x</a:t>
              </a:r>
              <a:r>
                <a:rPr lang="en-US" sz="2400" baseline="-250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1</a:t>
              </a:r>
              <a:endParaRPr lang="en-US" sz="2400" dirty="0" smtClean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991980" y="1406392"/>
            <a:ext cx="419907" cy="4955867"/>
            <a:chOff x="3991980" y="1406392"/>
            <a:chExt cx="419907" cy="4955867"/>
          </a:xfrm>
        </p:grpSpPr>
        <p:cxnSp>
          <p:nvCxnSpPr>
            <p:cNvPr id="4" name="Straight Arrow Connector 3"/>
            <p:cNvCxnSpPr/>
            <p:nvPr/>
          </p:nvCxnSpPr>
          <p:spPr>
            <a:xfrm flipV="1">
              <a:off x="4411887" y="1406392"/>
              <a:ext cx="0" cy="4955867"/>
            </a:xfrm>
            <a:prstGeom prst="straightConnector1">
              <a:avLst/>
            </a:prstGeom>
            <a:ln>
              <a:solidFill>
                <a:srgbClr val="FFFF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991980" y="1423811"/>
              <a:ext cx="4199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x</a:t>
              </a:r>
              <a:r>
                <a:rPr lang="en-US" sz="2400" baseline="-25000" dirty="0">
                  <a:solidFill>
                    <a:schemeClr val="bg1"/>
                  </a:solidFill>
                  <a:latin typeface="Segoe UI Light"/>
                  <a:cs typeface="Segoe UI Light"/>
                </a:rPr>
                <a:t>2</a:t>
              </a:r>
              <a:endParaRPr lang="en-US" sz="2400" dirty="0" smtClean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</p:grpSp>
      <p:sp>
        <p:nvSpPr>
          <p:cNvPr id="16" name="Oval 15"/>
          <p:cNvSpPr/>
          <p:nvPr/>
        </p:nvSpPr>
        <p:spPr>
          <a:xfrm>
            <a:off x="491194" y="3222406"/>
            <a:ext cx="802771" cy="802771"/>
          </a:xfrm>
          <a:prstGeom prst="ellipse">
            <a:avLst/>
          </a:prstGeom>
          <a:solidFill>
            <a:srgbClr val="00AE01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50069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4116 -0.18532 " pathEditMode="relative" ptsTypes="AA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6" grpId="2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Train a linear SVM classifier</a:t>
            </a:r>
            <a:endParaRPr 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5066" y="640533"/>
            <a:ext cx="4773662" cy="58477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Segoe UI Light"/>
                <a:cs typeface="Segoe UI Light"/>
              </a:rPr>
              <a:t>Train a linear SVM classifier</a:t>
            </a:r>
            <a:endParaRPr lang="en-US" sz="3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92258" y="1497706"/>
            <a:ext cx="3641453" cy="2257090"/>
            <a:chOff x="192258" y="1497706"/>
            <a:chExt cx="3641453" cy="2257090"/>
          </a:xfrm>
        </p:grpSpPr>
        <p:pic>
          <p:nvPicPr>
            <p:cNvPr id="18" name="Picture 17" descr="Training_NotCurbRamp.png"/>
            <p:cNvPicPr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9613"/>
            <a:stretch/>
          </p:blipFill>
          <p:spPr>
            <a:xfrm>
              <a:off x="192258" y="1497706"/>
              <a:ext cx="3641026" cy="1724699"/>
            </a:xfrm>
            <a:prstGeom prst="rect">
              <a:avLst/>
            </a:prstGeom>
            <a:ln w="19050" cmpd="sng">
              <a:noFill/>
            </a:ln>
          </p:spPr>
        </p:pic>
        <p:sp>
          <p:nvSpPr>
            <p:cNvPr id="34" name="Rectangle 33"/>
            <p:cNvSpPr/>
            <p:nvPr/>
          </p:nvSpPr>
          <p:spPr>
            <a:xfrm>
              <a:off x="203666" y="3424389"/>
              <a:ext cx="1377741" cy="330407"/>
            </a:xfrm>
            <a:prstGeom prst="rect">
              <a:avLst/>
            </a:prstGeom>
            <a:solidFill>
              <a:srgbClr val="FF0000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400" dirty="0" smtClean="0">
                  <a:latin typeface="Segoe UI Light"/>
                  <a:cs typeface="Segoe UI Light"/>
                </a:rPr>
                <a:t>Not Curb Ramp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605367" y="3424389"/>
              <a:ext cx="2228344" cy="330407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Segoe UI Light"/>
                  <a:cs typeface="Segoe UI Light"/>
                </a:rPr>
                <a:t>x</a:t>
              </a:r>
              <a:r>
                <a:rPr lang="en-US" baseline="-25000" dirty="0">
                  <a:solidFill>
                    <a:schemeClr val="tx1"/>
                  </a:solidFill>
                  <a:latin typeface="Segoe UI Light"/>
                  <a:cs typeface="Segoe UI Light"/>
                </a:rPr>
                <a:t>1</a:t>
              </a:r>
              <a:r>
                <a:rPr lang="en-US" dirty="0">
                  <a:solidFill>
                    <a:schemeClr val="tx1"/>
                  </a:solidFill>
                  <a:latin typeface="Segoe UI Light"/>
                  <a:cs typeface="Segoe UI Light"/>
                </a:rPr>
                <a:t>, x</a:t>
              </a:r>
              <a:r>
                <a:rPr lang="en-US" baseline="-25000" dirty="0">
                  <a:solidFill>
                    <a:schemeClr val="tx1"/>
                  </a:solidFill>
                  <a:latin typeface="Segoe UI Light"/>
                  <a:cs typeface="Segoe UI Light"/>
                </a:rPr>
                <a:t>2</a:t>
              </a:r>
              <a:r>
                <a:rPr lang="en-US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, </a:t>
              </a:r>
              <a:r>
                <a:rPr lang="en-US" dirty="0">
                  <a:solidFill>
                    <a:schemeClr val="tx1"/>
                  </a:solidFill>
                  <a:latin typeface="Segoe UI Light"/>
                  <a:cs typeface="Segoe UI Light"/>
                </a:rPr>
                <a:t>…, </a:t>
              </a:r>
              <a:r>
                <a:rPr lang="en-US" dirty="0" err="1">
                  <a:solidFill>
                    <a:schemeClr val="tx1"/>
                  </a:solidFill>
                  <a:latin typeface="Segoe UI Light"/>
                  <a:cs typeface="Segoe UI Light"/>
                </a:rPr>
                <a:t>x</a:t>
              </a:r>
              <a:r>
                <a:rPr lang="en-US" baseline="-25000" dirty="0" err="1">
                  <a:solidFill>
                    <a:schemeClr val="tx1"/>
                  </a:solidFill>
                  <a:latin typeface="Segoe UI Light"/>
                  <a:cs typeface="Segoe UI Light"/>
                </a:rPr>
                <a:t>n</a:t>
              </a:r>
              <a:r>
                <a:rPr lang="en-US" dirty="0">
                  <a:solidFill>
                    <a:schemeClr val="tx1"/>
                  </a:solidFill>
                  <a:latin typeface="Segoe UI Light"/>
                  <a:cs typeface="Segoe UI Light"/>
                </a:rPr>
                <a:t> 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133220" y="6095480"/>
            <a:ext cx="4852040" cy="461665"/>
            <a:chOff x="4133220" y="6095480"/>
            <a:chExt cx="4852040" cy="461665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4133220" y="6170553"/>
              <a:ext cx="4852040" cy="0"/>
            </a:xfrm>
            <a:prstGeom prst="straightConnector1">
              <a:avLst/>
            </a:prstGeom>
            <a:ln>
              <a:solidFill>
                <a:srgbClr val="FFFF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8565353" y="6095480"/>
              <a:ext cx="4199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x</a:t>
              </a:r>
              <a:r>
                <a:rPr lang="en-US" sz="2400" baseline="-250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1</a:t>
              </a:r>
              <a:endParaRPr lang="en-US" sz="2400" dirty="0" smtClean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991980" y="1406392"/>
            <a:ext cx="419907" cy="4955867"/>
            <a:chOff x="3991980" y="1406392"/>
            <a:chExt cx="419907" cy="4955867"/>
          </a:xfrm>
        </p:grpSpPr>
        <p:cxnSp>
          <p:nvCxnSpPr>
            <p:cNvPr id="4" name="Straight Arrow Connector 3"/>
            <p:cNvCxnSpPr/>
            <p:nvPr/>
          </p:nvCxnSpPr>
          <p:spPr>
            <a:xfrm flipV="1">
              <a:off x="4411887" y="1406392"/>
              <a:ext cx="0" cy="4955867"/>
            </a:xfrm>
            <a:prstGeom prst="straightConnector1">
              <a:avLst/>
            </a:prstGeom>
            <a:ln>
              <a:solidFill>
                <a:srgbClr val="FFFF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991980" y="1423811"/>
              <a:ext cx="4199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x</a:t>
              </a:r>
              <a:r>
                <a:rPr lang="en-US" sz="2400" baseline="-25000" dirty="0">
                  <a:solidFill>
                    <a:schemeClr val="bg1"/>
                  </a:solidFill>
                  <a:latin typeface="Segoe UI Light"/>
                  <a:cs typeface="Segoe UI Light"/>
                </a:rPr>
                <a:t>2</a:t>
              </a:r>
              <a:endParaRPr lang="en-US" sz="2400" dirty="0" smtClean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</p:grpSp>
      <p:sp>
        <p:nvSpPr>
          <p:cNvPr id="19" name="Oval 18"/>
          <p:cNvSpPr/>
          <p:nvPr/>
        </p:nvSpPr>
        <p:spPr>
          <a:xfrm>
            <a:off x="5730607" y="2252385"/>
            <a:ext cx="201168" cy="199916"/>
          </a:xfrm>
          <a:prstGeom prst="ellipse">
            <a:avLst/>
          </a:prstGeom>
          <a:solidFill>
            <a:srgbClr val="00AE01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491194" y="3222406"/>
            <a:ext cx="802771" cy="802771"/>
          </a:xfrm>
          <a:prstGeom prst="ellipse">
            <a:avLst/>
          </a:prstGeom>
          <a:solidFill>
            <a:srgbClr val="FF0000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64400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449E-6 5.28145E-7 L 0.73637 0.19759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18" y="986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alkingMa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418" y="3108280"/>
            <a:ext cx="524863" cy="8866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6745" y="3255264"/>
            <a:ext cx="647815" cy="739651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602784" y="3188987"/>
            <a:ext cx="22907935" cy="1059211"/>
            <a:chOff x="-602784" y="3188986"/>
            <a:chExt cx="22907935" cy="1059211"/>
          </a:xfrm>
        </p:grpSpPr>
        <p:grpSp>
          <p:nvGrpSpPr>
            <p:cNvPr id="23" name="Group 22"/>
            <p:cNvGrpSpPr/>
            <p:nvPr/>
          </p:nvGrpSpPr>
          <p:grpSpPr>
            <a:xfrm>
              <a:off x="-602784" y="3188986"/>
              <a:ext cx="22907935" cy="1059211"/>
              <a:chOff x="-3272250" y="3268993"/>
              <a:chExt cx="22907935" cy="1059211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-3272250" y="3268993"/>
                <a:ext cx="16572399" cy="853322"/>
                <a:chOff x="4318935" y="3325015"/>
                <a:chExt cx="19091337" cy="853322"/>
              </a:xfrm>
            </p:grpSpPr>
            <p:cxnSp>
              <p:nvCxnSpPr>
                <p:cNvPr id="3" name="Straight Connector 2"/>
                <p:cNvCxnSpPr/>
                <p:nvPr/>
              </p:nvCxnSpPr>
              <p:spPr>
                <a:xfrm flipV="1">
                  <a:off x="4318935" y="4133297"/>
                  <a:ext cx="19091337" cy="23516"/>
                </a:xfrm>
                <a:prstGeom prst="line">
                  <a:avLst/>
                </a:prstGeom>
                <a:ln w="5715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9" name="Picture 8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94166" y="3325015"/>
                  <a:ext cx="853321" cy="853322"/>
                </a:xfrm>
                <a:prstGeom prst="rect">
                  <a:avLst/>
                </a:prstGeom>
              </p:spPr>
            </p:pic>
          </p:grpSp>
          <p:cxnSp>
            <p:nvCxnSpPr>
              <p:cNvPr id="15" name="Straight Connector 14"/>
              <p:cNvCxnSpPr/>
              <p:nvPr/>
            </p:nvCxnSpPr>
            <p:spPr>
              <a:xfrm flipV="1">
                <a:off x="13300149" y="4052349"/>
                <a:ext cx="0" cy="275855"/>
              </a:xfrm>
              <a:prstGeom prst="line">
                <a:avLst/>
              </a:prstGeom>
              <a:ln w="571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13277808" y="4297569"/>
                <a:ext cx="6357877" cy="0"/>
              </a:xfrm>
              <a:prstGeom prst="line">
                <a:avLst/>
              </a:prstGeom>
              <a:ln w="571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up 42"/>
            <p:cNvGrpSpPr/>
            <p:nvPr/>
          </p:nvGrpSpPr>
          <p:grpSpPr>
            <a:xfrm>
              <a:off x="7541979" y="3905700"/>
              <a:ext cx="124168" cy="85700"/>
              <a:chOff x="1915529" y="4910604"/>
              <a:chExt cx="124168" cy="85700"/>
            </a:xfrm>
          </p:grpSpPr>
          <p:cxnSp>
            <p:nvCxnSpPr>
              <p:cNvPr id="48" name="Straight Connector 47"/>
              <p:cNvCxnSpPr/>
              <p:nvPr/>
            </p:nvCxnSpPr>
            <p:spPr>
              <a:xfrm>
                <a:off x="1915529" y="4942271"/>
                <a:ext cx="35700" cy="51672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H="1">
                <a:off x="2015935" y="4937271"/>
                <a:ext cx="23762" cy="57686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H="1">
                <a:off x="1981485" y="4910604"/>
                <a:ext cx="1412" cy="8570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Group 43"/>
            <p:cNvGrpSpPr/>
            <p:nvPr/>
          </p:nvGrpSpPr>
          <p:grpSpPr>
            <a:xfrm>
              <a:off x="11094679" y="3894849"/>
              <a:ext cx="124168" cy="85700"/>
              <a:chOff x="1915529" y="4910604"/>
              <a:chExt cx="124168" cy="85700"/>
            </a:xfrm>
          </p:grpSpPr>
          <p:cxnSp>
            <p:nvCxnSpPr>
              <p:cNvPr id="45" name="Straight Connector 44"/>
              <p:cNvCxnSpPr/>
              <p:nvPr/>
            </p:nvCxnSpPr>
            <p:spPr>
              <a:xfrm>
                <a:off x="1915529" y="4942271"/>
                <a:ext cx="35700" cy="51672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H="1">
                <a:off x="2015935" y="4937271"/>
                <a:ext cx="23762" cy="57686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>
                <a:off x="1981485" y="4910604"/>
                <a:ext cx="1412" cy="8570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Group 61"/>
          <p:cNvGrpSpPr/>
          <p:nvPr/>
        </p:nvGrpSpPr>
        <p:grpSpPr>
          <a:xfrm>
            <a:off x="5499018" y="329448"/>
            <a:ext cx="2626218" cy="3642894"/>
            <a:chOff x="5403482" y="261208"/>
            <a:chExt cx="2626218" cy="3642894"/>
          </a:xfrm>
        </p:grpSpPr>
        <p:grpSp>
          <p:nvGrpSpPr>
            <p:cNvPr id="6" name="Group 5"/>
            <p:cNvGrpSpPr/>
            <p:nvPr/>
          </p:nvGrpSpPr>
          <p:grpSpPr>
            <a:xfrm>
              <a:off x="5403482" y="261208"/>
              <a:ext cx="2154716" cy="3642894"/>
              <a:chOff x="4108096" y="414416"/>
              <a:chExt cx="3297170" cy="5574393"/>
            </a:xfrm>
          </p:grpSpPr>
          <p:cxnSp>
            <p:nvCxnSpPr>
              <p:cNvPr id="40" name="Straight Connector 39"/>
              <p:cNvCxnSpPr/>
              <p:nvPr/>
            </p:nvCxnSpPr>
            <p:spPr>
              <a:xfrm flipH="1">
                <a:off x="5153872" y="4401161"/>
                <a:ext cx="752105" cy="1587648"/>
              </a:xfrm>
              <a:prstGeom prst="line">
                <a:avLst/>
              </a:prstGeom>
              <a:ln w="38100" cmpd="sng">
                <a:solidFill>
                  <a:srgbClr val="CA2525"/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" name="Picture 1" descr="showimage.jpg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9264"/>
              <a:stretch/>
            </p:blipFill>
            <p:spPr>
              <a:xfrm rot="21351588">
                <a:off x="4108096" y="414416"/>
                <a:ext cx="3297170" cy="3977024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90500" cap="rnd">
                <a:solidFill>
                  <a:srgbClr val="FFFFFF"/>
                </a:solidFill>
              </a:ln>
              <a:effectLst>
                <a:outerShdw blurRad="50000" algn="tl" rotWithShape="0">
                  <a:srgbClr val="000000">
                    <a:alpha val="41000"/>
                  </a:srgbClr>
                </a:outerShdw>
              </a:effectLst>
              <a:scene3d>
                <a:camera prst="orthographicFront"/>
                <a:lightRig rig="twoPt" dir="t">
                  <a:rot lat="0" lon="0" rev="7800000"/>
                </a:lightRig>
              </a:scene3d>
              <a:sp3d contourW="6350">
                <a:bevelT w="50800" h="16510"/>
                <a:contourClr>
                  <a:srgbClr val="C0C0C0"/>
                </a:contourClr>
              </a:sp3d>
            </p:spPr>
          </p:pic>
        </p:grpSp>
        <p:sp>
          <p:nvSpPr>
            <p:cNvPr id="14" name="TextBox 13"/>
            <p:cNvSpPr txBox="1"/>
            <p:nvPr/>
          </p:nvSpPr>
          <p:spPr>
            <a:xfrm rot="21333631">
              <a:off x="6432912" y="3138817"/>
              <a:ext cx="15967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CA2525"/>
                  </a:solidFill>
                  <a:latin typeface="Segoe UI Light" pitchFamily="34" charset="0"/>
                </a:rPr>
                <a:t>No curb ramp!</a:t>
              </a:r>
              <a:endParaRPr lang="en-US" dirty="0">
                <a:solidFill>
                  <a:srgbClr val="CA2525"/>
                </a:solidFill>
                <a:latin typeface="Segoe UI Light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5069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537E-6 3.46821E-7 L -1.08017 3.46821E-7 " pathEditMode="relative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Train a linear SVM classifier</a:t>
            </a:r>
            <a:endParaRPr 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5066" y="640533"/>
            <a:ext cx="4773662" cy="58477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Segoe UI Light"/>
                <a:cs typeface="Segoe UI Light"/>
              </a:rPr>
              <a:t>Train a linear SVM classifier</a:t>
            </a:r>
            <a:endParaRPr lang="en-US" sz="3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133220" y="6095480"/>
            <a:ext cx="4852040" cy="461665"/>
            <a:chOff x="4133220" y="6095480"/>
            <a:chExt cx="4852040" cy="461665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4133220" y="6170553"/>
              <a:ext cx="4852040" cy="0"/>
            </a:xfrm>
            <a:prstGeom prst="straightConnector1">
              <a:avLst/>
            </a:prstGeom>
            <a:ln>
              <a:solidFill>
                <a:srgbClr val="FFFF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8565353" y="6095480"/>
              <a:ext cx="4199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x</a:t>
              </a:r>
              <a:r>
                <a:rPr lang="en-US" sz="2400" baseline="-250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1</a:t>
              </a:r>
              <a:endParaRPr lang="en-US" sz="2400" dirty="0" smtClean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991980" y="1406392"/>
            <a:ext cx="419907" cy="4955867"/>
            <a:chOff x="3991980" y="1406392"/>
            <a:chExt cx="419907" cy="4955867"/>
          </a:xfrm>
        </p:grpSpPr>
        <p:cxnSp>
          <p:nvCxnSpPr>
            <p:cNvPr id="4" name="Straight Arrow Connector 3"/>
            <p:cNvCxnSpPr/>
            <p:nvPr/>
          </p:nvCxnSpPr>
          <p:spPr>
            <a:xfrm flipV="1">
              <a:off x="4411887" y="1406392"/>
              <a:ext cx="0" cy="4955867"/>
            </a:xfrm>
            <a:prstGeom prst="straightConnector1">
              <a:avLst/>
            </a:prstGeom>
            <a:ln>
              <a:solidFill>
                <a:srgbClr val="FFFF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991980" y="1423811"/>
              <a:ext cx="4199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x</a:t>
              </a:r>
              <a:r>
                <a:rPr lang="en-US" sz="2400" baseline="-25000" dirty="0">
                  <a:solidFill>
                    <a:schemeClr val="bg1"/>
                  </a:solidFill>
                  <a:latin typeface="Segoe UI Light"/>
                  <a:cs typeface="Segoe UI Light"/>
                </a:rPr>
                <a:t>2</a:t>
              </a:r>
              <a:endParaRPr lang="en-US" sz="2400" dirty="0" smtClean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</p:grpSp>
      <p:sp>
        <p:nvSpPr>
          <p:cNvPr id="19" name="Oval 18"/>
          <p:cNvSpPr/>
          <p:nvPr/>
        </p:nvSpPr>
        <p:spPr>
          <a:xfrm>
            <a:off x="5730607" y="2252385"/>
            <a:ext cx="201168" cy="199916"/>
          </a:xfrm>
          <a:prstGeom prst="ellipse">
            <a:avLst/>
          </a:prstGeom>
          <a:solidFill>
            <a:srgbClr val="00AE01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7520313" y="4872513"/>
            <a:ext cx="201168" cy="201168"/>
          </a:xfrm>
          <a:prstGeom prst="ellipse">
            <a:avLst/>
          </a:prstGeom>
          <a:solidFill>
            <a:srgbClr val="FF0000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600885" y="1785518"/>
            <a:ext cx="3962520" cy="4244751"/>
            <a:chOff x="4600885" y="1785518"/>
            <a:chExt cx="3962520" cy="4244751"/>
          </a:xfrm>
        </p:grpSpPr>
        <p:sp>
          <p:nvSpPr>
            <p:cNvPr id="22" name="Oval 21"/>
            <p:cNvSpPr>
              <a:spLocks noChangeAspect="1"/>
            </p:cNvSpPr>
            <p:nvPr/>
          </p:nvSpPr>
          <p:spPr>
            <a:xfrm>
              <a:off x="6390816" y="4873751"/>
              <a:ext cx="201168" cy="201168"/>
            </a:xfrm>
            <a:prstGeom prst="ellipse">
              <a:avLst/>
            </a:prstGeom>
            <a:solidFill>
              <a:srgbClr val="FF0000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23" name="Oval 22"/>
            <p:cNvSpPr>
              <a:spLocks noChangeAspect="1"/>
            </p:cNvSpPr>
            <p:nvPr/>
          </p:nvSpPr>
          <p:spPr>
            <a:xfrm>
              <a:off x="7520313" y="3754857"/>
              <a:ext cx="201168" cy="201168"/>
            </a:xfrm>
            <a:prstGeom prst="ellipse">
              <a:avLst/>
            </a:prstGeom>
            <a:solidFill>
              <a:srgbClr val="FF0000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24" name="Oval 23"/>
            <p:cNvSpPr>
              <a:spLocks noChangeAspect="1"/>
            </p:cNvSpPr>
            <p:nvPr/>
          </p:nvSpPr>
          <p:spPr>
            <a:xfrm>
              <a:off x="5901971" y="5829101"/>
              <a:ext cx="201168" cy="201168"/>
            </a:xfrm>
            <a:prstGeom prst="ellipse">
              <a:avLst/>
            </a:prstGeom>
            <a:solidFill>
              <a:srgbClr val="FF0000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5367852" y="3856067"/>
              <a:ext cx="201168" cy="199916"/>
            </a:xfrm>
            <a:prstGeom prst="ellipse">
              <a:avLst/>
            </a:prstGeom>
            <a:solidFill>
              <a:srgbClr val="00AE01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6889356" y="1785518"/>
              <a:ext cx="201168" cy="199916"/>
            </a:xfrm>
            <a:prstGeom prst="ellipse">
              <a:avLst/>
            </a:prstGeom>
            <a:solidFill>
              <a:srgbClr val="00AE01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4847181" y="2704327"/>
              <a:ext cx="201168" cy="199916"/>
            </a:xfrm>
            <a:prstGeom prst="ellipse">
              <a:avLst/>
            </a:prstGeom>
            <a:solidFill>
              <a:srgbClr val="00AE01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7773297" y="2005369"/>
              <a:ext cx="201168" cy="201168"/>
            </a:xfrm>
            <a:prstGeom prst="ellipse">
              <a:avLst/>
            </a:prstGeom>
            <a:solidFill>
              <a:srgbClr val="FF0000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166684" y="5830353"/>
              <a:ext cx="201168" cy="199916"/>
            </a:xfrm>
            <a:prstGeom prst="ellipse">
              <a:avLst/>
            </a:prstGeom>
            <a:solidFill>
              <a:srgbClr val="00AE01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8362237" y="3236284"/>
              <a:ext cx="201168" cy="201168"/>
            </a:xfrm>
            <a:prstGeom prst="ellipse">
              <a:avLst/>
            </a:prstGeom>
            <a:solidFill>
              <a:srgbClr val="FF0000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6189648" y="2904243"/>
              <a:ext cx="201168" cy="199916"/>
            </a:xfrm>
            <a:prstGeom prst="ellipse">
              <a:avLst/>
            </a:prstGeom>
            <a:solidFill>
              <a:srgbClr val="00AE01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32" name="Oval 31"/>
            <p:cNvSpPr>
              <a:spLocks noChangeAspect="1"/>
            </p:cNvSpPr>
            <p:nvPr/>
          </p:nvSpPr>
          <p:spPr>
            <a:xfrm>
              <a:off x="4600885" y="5074919"/>
              <a:ext cx="201168" cy="201168"/>
            </a:xfrm>
            <a:prstGeom prst="ellipse">
              <a:avLst/>
            </a:prstGeom>
            <a:solidFill>
              <a:srgbClr val="FF0000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</p:grpSp>
      <p:cxnSp>
        <p:nvCxnSpPr>
          <p:cNvPr id="7" name="Straight Connector 6"/>
          <p:cNvCxnSpPr/>
          <p:nvPr/>
        </p:nvCxnSpPr>
        <p:spPr>
          <a:xfrm flipV="1">
            <a:off x="5379060" y="1078351"/>
            <a:ext cx="2595405" cy="5283908"/>
          </a:xfrm>
          <a:prstGeom prst="line">
            <a:avLst/>
          </a:prstGeom>
          <a:ln w="57150" cmpd="sng">
            <a:solidFill>
              <a:schemeClr val="bg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7" name="Group 56"/>
          <p:cNvGrpSpPr/>
          <p:nvPr/>
        </p:nvGrpSpPr>
        <p:grpSpPr>
          <a:xfrm>
            <a:off x="4351987" y="1142999"/>
            <a:ext cx="4681194" cy="5219259"/>
            <a:chOff x="4351987" y="1066367"/>
            <a:chExt cx="4681194" cy="5295892"/>
          </a:xfrm>
        </p:grpSpPr>
        <p:sp>
          <p:nvSpPr>
            <p:cNvPr id="55" name="Freeform 54"/>
            <p:cNvSpPr/>
            <p:nvPr/>
          </p:nvSpPr>
          <p:spPr>
            <a:xfrm>
              <a:off x="5427096" y="1066367"/>
              <a:ext cx="3606085" cy="5295892"/>
            </a:xfrm>
            <a:custGeom>
              <a:avLst/>
              <a:gdLst>
                <a:gd name="connsiteX0" fmla="*/ 2587755 w 3606085"/>
                <a:gd name="connsiteY0" fmla="*/ 0 h 5295892"/>
                <a:gd name="connsiteX1" fmla="*/ 3582124 w 3606085"/>
                <a:gd name="connsiteY1" fmla="*/ 11982 h 5295892"/>
                <a:gd name="connsiteX2" fmla="*/ 3606085 w 3606085"/>
                <a:gd name="connsiteY2" fmla="*/ 5295892 h 5295892"/>
                <a:gd name="connsiteX3" fmla="*/ 0 w 3606085"/>
                <a:gd name="connsiteY3" fmla="*/ 5295892 h 5295892"/>
                <a:gd name="connsiteX4" fmla="*/ 2587755 w 3606085"/>
                <a:gd name="connsiteY4" fmla="*/ 0 h 529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6085" h="5295892">
                  <a:moveTo>
                    <a:pt x="2587755" y="0"/>
                  </a:moveTo>
                  <a:lnTo>
                    <a:pt x="3582124" y="11982"/>
                  </a:lnTo>
                  <a:lnTo>
                    <a:pt x="3606085" y="5295892"/>
                  </a:lnTo>
                  <a:lnTo>
                    <a:pt x="0" y="5295892"/>
                  </a:lnTo>
                  <a:lnTo>
                    <a:pt x="2587755" y="0"/>
                  </a:lnTo>
                  <a:close/>
                </a:path>
              </a:pathLst>
            </a:custGeom>
            <a:solidFill>
              <a:srgbClr val="FF0000">
                <a:alpha val="3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56" name="Freeform 55"/>
            <p:cNvSpPr/>
            <p:nvPr/>
          </p:nvSpPr>
          <p:spPr>
            <a:xfrm flipH="1" flipV="1">
              <a:off x="4351987" y="1078349"/>
              <a:ext cx="3562578" cy="5283909"/>
            </a:xfrm>
            <a:custGeom>
              <a:avLst/>
              <a:gdLst>
                <a:gd name="connsiteX0" fmla="*/ 2587755 w 3606085"/>
                <a:gd name="connsiteY0" fmla="*/ 0 h 5295892"/>
                <a:gd name="connsiteX1" fmla="*/ 3582124 w 3606085"/>
                <a:gd name="connsiteY1" fmla="*/ 11982 h 5295892"/>
                <a:gd name="connsiteX2" fmla="*/ 3606085 w 3606085"/>
                <a:gd name="connsiteY2" fmla="*/ 5295892 h 5295892"/>
                <a:gd name="connsiteX3" fmla="*/ 0 w 3606085"/>
                <a:gd name="connsiteY3" fmla="*/ 5295892 h 5295892"/>
                <a:gd name="connsiteX4" fmla="*/ 2587755 w 3606085"/>
                <a:gd name="connsiteY4" fmla="*/ 0 h 529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6085" h="5295892">
                  <a:moveTo>
                    <a:pt x="2587755" y="0"/>
                  </a:moveTo>
                  <a:lnTo>
                    <a:pt x="3582124" y="11982"/>
                  </a:lnTo>
                  <a:lnTo>
                    <a:pt x="3606085" y="5295892"/>
                  </a:lnTo>
                  <a:lnTo>
                    <a:pt x="0" y="5295892"/>
                  </a:lnTo>
                  <a:lnTo>
                    <a:pt x="2587755" y="0"/>
                  </a:lnTo>
                  <a:close/>
                </a:path>
              </a:pathLst>
            </a:custGeom>
            <a:solidFill>
              <a:srgbClr val="00AE01">
                <a:alpha val="3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</p:grpSp>
      <p:pic>
        <p:nvPicPr>
          <p:cNvPr id="41" name="Picture 40" descr="38.898320_-77.025960_2.jpg_3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26" y="1560206"/>
            <a:ext cx="1828800" cy="892095"/>
          </a:xfrm>
          <a:prstGeom prst="rect">
            <a:avLst/>
          </a:prstGeom>
          <a:solidFill>
            <a:schemeClr val="accent3"/>
          </a:solidFill>
          <a:ln w="19050" cmpd="sng">
            <a:solidFill>
              <a:srgbClr val="008000"/>
            </a:solidFill>
          </a:ln>
        </p:spPr>
      </p:pic>
      <p:pic>
        <p:nvPicPr>
          <p:cNvPr id="42" name="Picture 41" descr="38.898320_-77.025960_2.jpg_39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99" y="3899144"/>
            <a:ext cx="1828800" cy="892094"/>
          </a:xfrm>
          <a:prstGeom prst="rect">
            <a:avLst/>
          </a:prstGeom>
          <a:solidFill>
            <a:srgbClr val="FF0000"/>
          </a:solidFill>
          <a:ln w="19050" cmpd="sng">
            <a:solidFill>
              <a:srgbClr val="FF0000"/>
            </a:solidFill>
          </a:ln>
        </p:spPr>
      </p:pic>
      <p:pic>
        <p:nvPicPr>
          <p:cNvPr id="65" name="Picture 64" descr="38.898320_-77.025960_2.jpg_3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26" y="1712606"/>
            <a:ext cx="1828800" cy="892095"/>
          </a:xfrm>
          <a:prstGeom prst="rect">
            <a:avLst/>
          </a:prstGeom>
          <a:solidFill>
            <a:schemeClr val="accent3"/>
          </a:solidFill>
          <a:ln w="19050" cmpd="sng">
            <a:solidFill>
              <a:srgbClr val="008000"/>
            </a:solidFill>
          </a:ln>
        </p:spPr>
      </p:pic>
      <p:pic>
        <p:nvPicPr>
          <p:cNvPr id="66" name="Picture 65" descr="38.898320_-77.025960_2.jpg_3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226" y="1865006"/>
            <a:ext cx="1828800" cy="892095"/>
          </a:xfrm>
          <a:prstGeom prst="rect">
            <a:avLst/>
          </a:prstGeom>
          <a:solidFill>
            <a:schemeClr val="accent3"/>
          </a:solidFill>
          <a:ln w="19050" cmpd="sng">
            <a:solidFill>
              <a:srgbClr val="008000"/>
            </a:solidFill>
          </a:ln>
        </p:spPr>
      </p:pic>
      <p:pic>
        <p:nvPicPr>
          <p:cNvPr id="67" name="Picture 66" descr="38.898320_-77.025960_2.jpg_3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626" y="2017406"/>
            <a:ext cx="1828800" cy="892095"/>
          </a:xfrm>
          <a:prstGeom prst="rect">
            <a:avLst/>
          </a:prstGeom>
          <a:solidFill>
            <a:schemeClr val="accent3"/>
          </a:solidFill>
          <a:ln w="19050" cmpd="sng">
            <a:solidFill>
              <a:srgbClr val="008000"/>
            </a:solidFill>
          </a:ln>
        </p:spPr>
      </p:pic>
      <p:pic>
        <p:nvPicPr>
          <p:cNvPr id="68" name="Picture 67" descr="38.898320_-77.025960_2.jpg_39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99" y="4051544"/>
            <a:ext cx="1828800" cy="892094"/>
          </a:xfrm>
          <a:prstGeom prst="rect">
            <a:avLst/>
          </a:prstGeom>
          <a:solidFill>
            <a:srgbClr val="FF0000"/>
          </a:solidFill>
          <a:ln w="19050" cmpd="sng">
            <a:solidFill>
              <a:srgbClr val="FF0000"/>
            </a:solidFill>
          </a:ln>
        </p:spPr>
      </p:pic>
      <p:pic>
        <p:nvPicPr>
          <p:cNvPr id="69" name="Picture 68" descr="38.898320_-77.025960_2.jpg_39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99" y="4203944"/>
            <a:ext cx="1828800" cy="892094"/>
          </a:xfrm>
          <a:prstGeom prst="rect">
            <a:avLst/>
          </a:prstGeom>
          <a:solidFill>
            <a:srgbClr val="FF0000"/>
          </a:solidFill>
          <a:ln w="19050" cmpd="sng">
            <a:solidFill>
              <a:srgbClr val="FF0000"/>
            </a:solidFill>
          </a:ln>
        </p:spPr>
      </p:pic>
      <p:pic>
        <p:nvPicPr>
          <p:cNvPr id="70" name="Picture 69" descr="38.898320_-77.025960_2.jpg_39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399" y="4356344"/>
            <a:ext cx="1828800" cy="892094"/>
          </a:xfrm>
          <a:prstGeom prst="rect">
            <a:avLst/>
          </a:prstGeom>
          <a:solidFill>
            <a:srgbClr val="FF0000"/>
          </a:solidFill>
          <a:ln w="19050" cmpd="sng">
            <a:solidFill>
              <a:srgbClr val="FF0000"/>
            </a:solidFill>
          </a:ln>
        </p:spPr>
      </p:pic>
      <p:pic>
        <p:nvPicPr>
          <p:cNvPr id="71" name="Picture 70" descr="38.898320_-77.025960_2.jpg_39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799" y="4508744"/>
            <a:ext cx="1828800" cy="892094"/>
          </a:xfrm>
          <a:prstGeom prst="rect">
            <a:avLst/>
          </a:prstGeom>
          <a:solidFill>
            <a:srgbClr val="FF0000"/>
          </a:solidFill>
          <a:ln w="19050" cmpd="sng">
            <a:solidFill>
              <a:srgbClr val="FF0000"/>
            </a:solidFill>
          </a:ln>
        </p:spPr>
      </p:pic>
      <p:pic>
        <p:nvPicPr>
          <p:cNvPr id="72" name="Picture 71" descr="38.898320_-77.025960_2.jpg_39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199" y="4661144"/>
            <a:ext cx="1828800" cy="892094"/>
          </a:xfrm>
          <a:prstGeom prst="rect">
            <a:avLst/>
          </a:prstGeom>
          <a:solidFill>
            <a:srgbClr val="FF0000"/>
          </a:solidFill>
          <a:ln w="19050" cmpd="sng">
            <a:solidFill>
              <a:srgbClr val="FF0000"/>
            </a:solidFill>
          </a:ln>
        </p:spPr>
      </p:pic>
      <p:pic>
        <p:nvPicPr>
          <p:cNvPr id="73" name="Picture 72" descr="38.898320_-77.025960_2.jpg_39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599" y="4813544"/>
            <a:ext cx="1828800" cy="892094"/>
          </a:xfrm>
          <a:prstGeom prst="rect">
            <a:avLst/>
          </a:prstGeom>
          <a:solidFill>
            <a:srgbClr val="FF0000"/>
          </a:solidFill>
          <a:ln w="19050" cmpd="sng">
            <a:solidFill>
              <a:srgbClr val="FF0000"/>
            </a:solidFill>
          </a:ln>
        </p:spPr>
      </p:pic>
      <p:pic>
        <p:nvPicPr>
          <p:cNvPr id="74" name="Picture 73" descr="38.898320_-77.025960_2.jpg_3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026" y="2169806"/>
            <a:ext cx="1828800" cy="892095"/>
          </a:xfrm>
          <a:prstGeom prst="rect">
            <a:avLst/>
          </a:prstGeom>
          <a:solidFill>
            <a:schemeClr val="accent3"/>
          </a:solidFill>
          <a:ln w="19050" cmpd="sng">
            <a:solidFill>
              <a:srgbClr val="008000"/>
            </a:solidFill>
          </a:ln>
        </p:spPr>
      </p:pic>
      <p:pic>
        <p:nvPicPr>
          <p:cNvPr id="75" name="Picture 74" descr="38.898320_-77.025960_2.jpg_3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426" y="2322206"/>
            <a:ext cx="1828800" cy="892095"/>
          </a:xfrm>
          <a:prstGeom prst="rect">
            <a:avLst/>
          </a:prstGeom>
          <a:solidFill>
            <a:schemeClr val="accent3"/>
          </a:solidFill>
          <a:ln w="19050" cmpd="sng">
            <a:solidFill>
              <a:srgbClr val="008000"/>
            </a:solidFill>
          </a:ln>
        </p:spPr>
      </p:pic>
      <p:pic>
        <p:nvPicPr>
          <p:cNvPr id="76" name="Picture 75" descr="38.898320_-77.025960_2.jpg_3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26" y="2474606"/>
            <a:ext cx="1828800" cy="892095"/>
          </a:xfrm>
          <a:prstGeom prst="rect">
            <a:avLst/>
          </a:prstGeom>
          <a:solidFill>
            <a:schemeClr val="accent3"/>
          </a:solidFill>
          <a:ln w="19050" cmpd="sng">
            <a:solidFill>
              <a:srgbClr val="008000"/>
            </a:solidFill>
          </a:ln>
        </p:spPr>
      </p:pic>
    </p:spTree>
    <p:extLst>
      <p:ext uri="{BB962C8B-B14F-4D97-AF65-F5344CB8AC3E}">
        <p14:creationId xmlns:p14="http://schemas.microsoft.com/office/powerpoint/2010/main" val="348512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Train a linear SVM classifier</a:t>
            </a:r>
            <a:endParaRPr 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5066" y="640533"/>
            <a:ext cx="4773662" cy="58477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Segoe UI Light"/>
                <a:cs typeface="Segoe UI Light"/>
              </a:rPr>
              <a:t>Train a linear SVM classifier</a:t>
            </a:r>
            <a:endParaRPr lang="en-US" sz="3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133220" y="6095480"/>
            <a:ext cx="4852040" cy="461665"/>
            <a:chOff x="4133220" y="6095480"/>
            <a:chExt cx="4852040" cy="461665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4133220" y="6170553"/>
              <a:ext cx="4852040" cy="0"/>
            </a:xfrm>
            <a:prstGeom prst="straightConnector1">
              <a:avLst/>
            </a:prstGeom>
            <a:ln>
              <a:solidFill>
                <a:srgbClr val="FFFF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8565353" y="6095480"/>
              <a:ext cx="4199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x</a:t>
              </a:r>
              <a:r>
                <a:rPr lang="en-US" sz="2400" baseline="-250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1</a:t>
              </a:r>
              <a:endParaRPr lang="en-US" sz="2400" dirty="0" smtClean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991980" y="1406392"/>
            <a:ext cx="419907" cy="4955867"/>
            <a:chOff x="3991980" y="1406392"/>
            <a:chExt cx="419907" cy="4955867"/>
          </a:xfrm>
        </p:grpSpPr>
        <p:cxnSp>
          <p:nvCxnSpPr>
            <p:cNvPr id="4" name="Straight Arrow Connector 3"/>
            <p:cNvCxnSpPr/>
            <p:nvPr/>
          </p:nvCxnSpPr>
          <p:spPr>
            <a:xfrm flipV="1">
              <a:off x="4411887" y="1406392"/>
              <a:ext cx="0" cy="4955867"/>
            </a:xfrm>
            <a:prstGeom prst="straightConnector1">
              <a:avLst/>
            </a:prstGeom>
            <a:ln>
              <a:solidFill>
                <a:srgbClr val="FFFF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991980" y="1423811"/>
              <a:ext cx="4199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x</a:t>
              </a:r>
              <a:r>
                <a:rPr lang="en-US" sz="2400" baseline="-25000" dirty="0">
                  <a:solidFill>
                    <a:schemeClr val="bg1"/>
                  </a:solidFill>
                  <a:latin typeface="Segoe UI Light"/>
                  <a:cs typeface="Segoe UI Light"/>
                </a:rPr>
                <a:t>2</a:t>
              </a:r>
              <a:endParaRPr lang="en-US" sz="2400" dirty="0" smtClean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</p:grpSp>
      <p:sp>
        <p:nvSpPr>
          <p:cNvPr id="19" name="Oval 18"/>
          <p:cNvSpPr/>
          <p:nvPr/>
        </p:nvSpPr>
        <p:spPr>
          <a:xfrm>
            <a:off x="5730607" y="2252385"/>
            <a:ext cx="201168" cy="199916"/>
          </a:xfrm>
          <a:prstGeom prst="ellipse">
            <a:avLst/>
          </a:prstGeom>
          <a:solidFill>
            <a:srgbClr val="00AE01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7520313" y="4872513"/>
            <a:ext cx="201168" cy="201168"/>
          </a:xfrm>
          <a:prstGeom prst="ellipse">
            <a:avLst/>
          </a:prstGeom>
          <a:solidFill>
            <a:srgbClr val="FF0000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600885" y="1785518"/>
            <a:ext cx="3962520" cy="4244751"/>
            <a:chOff x="4600885" y="1785518"/>
            <a:chExt cx="3962520" cy="4244751"/>
          </a:xfrm>
        </p:grpSpPr>
        <p:sp>
          <p:nvSpPr>
            <p:cNvPr id="22" name="Oval 21"/>
            <p:cNvSpPr>
              <a:spLocks noChangeAspect="1"/>
            </p:cNvSpPr>
            <p:nvPr/>
          </p:nvSpPr>
          <p:spPr>
            <a:xfrm>
              <a:off x="6390816" y="4873751"/>
              <a:ext cx="201168" cy="201168"/>
            </a:xfrm>
            <a:prstGeom prst="ellipse">
              <a:avLst/>
            </a:prstGeom>
            <a:solidFill>
              <a:srgbClr val="FF0000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23" name="Oval 22"/>
            <p:cNvSpPr>
              <a:spLocks noChangeAspect="1"/>
            </p:cNvSpPr>
            <p:nvPr/>
          </p:nvSpPr>
          <p:spPr>
            <a:xfrm>
              <a:off x="7520313" y="3754857"/>
              <a:ext cx="201168" cy="201168"/>
            </a:xfrm>
            <a:prstGeom prst="ellipse">
              <a:avLst/>
            </a:prstGeom>
            <a:solidFill>
              <a:srgbClr val="FF0000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24" name="Oval 23"/>
            <p:cNvSpPr>
              <a:spLocks noChangeAspect="1"/>
            </p:cNvSpPr>
            <p:nvPr/>
          </p:nvSpPr>
          <p:spPr>
            <a:xfrm>
              <a:off x="5901971" y="5829101"/>
              <a:ext cx="201168" cy="201168"/>
            </a:xfrm>
            <a:prstGeom prst="ellipse">
              <a:avLst/>
            </a:prstGeom>
            <a:solidFill>
              <a:srgbClr val="FF0000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5367852" y="3856067"/>
              <a:ext cx="201168" cy="199916"/>
            </a:xfrm>
            <a:prstGeom prst="ellipse">
              <a:avLst/>
            </a:prstGeom>
            <a:solidFill>
              <a:srgbClr val="00AE01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6889356" y="1785518"/>
              <a:ext cx="201168" cy="199916"/>
            </a:xfrm>
            <a:prstGeom prst="ellipse">
              <a:avLst/>
            </a:prstGeom>
            <a:solidFill>
              <a:srgbClr val="00AE01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4847181" y="2704327"/>
              <a:ext cx="201168" cy="199916"/>
            </a:xfrm>
            <a:prstGeom prst="ellipse">
              <a:avLst/>
            </a:prstGeom>
            <a:solidFill>
              <a:srgbClr val="00AE01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7773297" y="2005369"/>
              <a:ext cx="201168" cy="201168"/>
            </a:xfrm>
            <a:prstGeom prst="ellipse">
              <a:avLst/>
            </a:prstGeom>
            <a:solidFill>
              <a:srgbClr val="FF0000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166684" y="5830353"/>
              <a:ext cx="201168" cy="199916"/>
            </a:xfrm>
            <a:prstGeom prst="ellipse">
              <a:avLst/>
            </a:prstGeom>
            <a:solidFill>
              <a:srgbClr val="00AE01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8362237" y="3236284"/>
              <a:ext cx="201168" cy="201168"/>
            </a:xfrm>
            <a:prstGeom prst="ellipse">
              <a:avLst/>
            </a:prstGeom>
            <a:solidFill>
              <a:srgbClr val="FF0000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6189648" y="2904243"/>
              <a:ext cx="201168" cy="199916"/>
            </a:xfrm>
            <a:prstGeom prst="ellipse">
              <a:avLst/>
            </a:prstGeom>
            <a:solidFill>
              <a:srgbClr val="00AE01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32" name="Oval 31"/>
            <p:cNvSpPr>
              <a:spLocks noChangeAspect="1"/>
            </p:cNvSpPr>
            <p:nvPr/>
          </p:nvSpPr>
          <p:spPr>
            <a:xfrm>
              <a:off x="4600885" y="5074919"/>
              <a:ext cx="201168" cy="201168"/>
            </a:xfrm>
            <a:prstGeom prst="ellipse">
              <a:avLst/>
            </a:prstGeom>
            <a:solidFill>
              <a:srgbClr val="FF0000">
                <a:alpha val="8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</p:grpSp>
      <p:sp>
        <p:nvSpPr>
          <p:cNvPr id="58" name="Rectangle 57"/>
          <p:cNvSpPr/>
          <p:nvPr/>
        </p:nvSpPr>
        <p:spPr>
          <a:xfrm>
            <a:off x="3845691" y="1225309"/>
            <a:ext cx="5298310" cy="5331836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379060" y="1078351"/>
            <a:ext cx="2595405" cy="5283908"/>
          </a:xfrm>
          <a:prstGeom prst="line">
            <a:avLst/>
          </a:prstGeom>
          <a:ln w="57150" cmpd="sng">
            <a:solidFill>
              <a:schemeClr val="bg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835892" y="1785518"/>
            <a:ext cx="6019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  <a:latin typeface="Segoe Print"/>
                <a:cs typeface="Segoe Print"/>
              </a:rPr>
              <a:t>This is our linear SVM classifier</a:t>
            </a:r>
          </a:p>
        </p:txBody>
      </p:sp>
      <p:sp>
        <p:nvSpPr>
          <p:cNvPr id="60" name="Freeform 59"/>
          <p:cNvSpPr/>
          <p:nvPr/>
        </p:nvSpPr>
        <p:spPr>
          <a:xfrm>
            <a:off x="5084290" y="2324259"/>
            <a:ext cx="1392207" cy="1559799"/>
          </a:xfrm>
          <a:custGeom>
            <a:avLst/>
            <a:gdLst>
              <a:gd name="connsiteX0" fmla="*/ 0 w 1392207"/>
              <a:gd name="connsiteY0" fmla="*/ 0 h 1559799"/>
              <a:gd name="connsiteX1" fmla="*/ 0 w 1392207"/>
              <a:gd name="connsiteY1" fmla="*/ 0 h 1559799"/>
              <a:gd name="connsiteX2" fmla="*/ 35941 w 1392207"/>
              <a:gd name="connsiteY2" fmla="*/ 167744 h 1559799"/>
              <a:gd name="connsiteX3" fmla="*/ 155744 w 1392207"/>
              <a:gd name="connsiteY3" fmla="*/ 491248 h 1559799"/>
              <a:gd name="connsiteX4" fmla="*/ 251587 w 1392207"/>
              <a:gd name="connsiteY4" fmla="*/ 658991 h 1559799"/>
              <a:gd name="connsiteX5" fmla="*/ 419312 w 1392207"/>
              <a:gd name="connsiteY5" fmla="*/ 922588 h 1559799"/>
              <a:gd name="connsiteX6" fmla="*/ 491194 w 1392207"/>
              <a:gd name="connsiteY6" fmla="*/ 994478 h 1559799"/>
              <a:gd name="connsiteX7" fmla="*/ 682879 w 1392207"/>
              <a:gd name="connsiteY7" fmla="*/ 1198166 h 1559799"/>
              <a:gd name="connsiteX8" fmla="*/ 790702 w 1392207"/>
              <a:gd name="connsiteY8" fmla="*/ 1270056 h 1559799"/>
              <a:gd name="connsiteX9" fmla="*/ 874565 w 1392207"/>
              <a:gd name="connsiteY9" fmla="*/ 1294019 h 1559799"/>
              <a:gd name="connsiteX10" fmla="*/ 910506 w 1392207"/>
              <a:gd name="connsiteY10" fmla="*/ 1306001 h 1559799"/>
              <a:gd name="connsiteX11" fmla="*/ 1066250 w 1392207"/>
              <a:gd name="connsiteY11" fmla="*/ 1341946 h 1559799"/>
              <a:gd name="connsiteX12" fmla="*/ 1233975 w 1392207"/>
              <a:gd name="connsiteY12" fmla="*/ 1377891 h 1559799"/>
              <a:gd name="connsiteX13" fmla="*/ 1329818 w 1392207"/>
              <a:gd name="connsiteY13" fmla="*/ 1389872 h 1559799"/>
              <a:gd name="connsiteX14" fmla="*/ 1257936 w 1392207"/>
              <a:gd name="connsiteY14" fmla="*/ 1365909 h 1559799"/>
              <a:gd name="connsiteX15" fmla="*/ 1233975 w 1392207"/>
              <a:gd name="connsiteY15" fmla="*/ 1329964 h 1559799"/>
              <a:gd name="connsiteX16" fmla="*/ 1174074 w 1392207"/>
              <a:gd name="connsiteY16" fmla="*/ 1317983 h 1559799"/>
              <a:gd name="connsiteX17" fmla="*/ 1150113 w 1392207"/>
              <a:gd name="connsiteY17" fmla="*/ 1294019 h 1559799"/>
              <a:gd name="connsiteX18" fmla="*/ 1126152 w 1392207"/>
              <a:gd name="connsiteY18" fmla="*/ 1198166 h 1559799"/>
              <a:gd name="connsiteX19" fmla="*/ 1114172 w 1392207"/>
              <a:gd name="connsiteY19" fmla="*/ 1234111 h 1559799"/>
              <a:gd name="connsiteX20" fmla="*/ 1150113 w 1392207"/>
              <a:gd name="connsiteY20" fmla="*/ 1317983 h 1559799"/>
              <a:gd name="connsiteX21" fmla="*/ 1186054 w 1392207"/>
              <a:gd name="connsiteY21" fmla="*/ 1341946 h 1559799"/>
              <a:gd name="connsiteX22" fmla="*/ 1221995 w 1392207"/>
              <a:gd name="connsiteY22" fmla="*/ 1353927 h 1559799"/>
              <a:gd name="connsiteX23" fmla="*/ 1317838 w 1392207"/>
              <a:gd name="connsiteY23" fmla="*/ 1377891 h 1559799"/>
              <a:gd name="connsiteX24" fmla="*/ 1353779 w 1392207"/>
              <a:gd name="connsiteY24" fmla="*/ 1413836 h 1559799"/>
              <a:gd name="connsiteX25" fmla="*/ 1210015 w 1392207"/>
              <a:gd name="connsiteY25" fmla="*/ 1425817 h 1559799"/>
              <a:gd name="connsiteX26" fmla="*/ 1174074 w 1392207"/>
              <a:gd name="connsiteY26" fmla="*/ 1437799 h 1559799"/>
              <a:gd name="connsiteX27" fmla="*/ 1090211 w 1392207"/>
              <a:gd name="connsiteY27" fmla="*/ 1461762 h 1559799"/>
              <a:gd name="connsiteX28" fmla="*/ 1042290 w 1392207"/>
              <a:gd name="connsiteY28" fmla="*/ 1557616 h 1559799"/>
              <a:gd name="connsiteX29" fmla="*/ 1054270 w 1392207"/>
              <a:gd name="connsiteY29" fmla="*/ 1521671 h 1559799"/>
              <a:gd name="connsiteX30" fmla="*/ 1126152 w 1392207"/>
              <a:gd name="connsiteY30" fmla="*/ 1473744 h 1559799"/>
              <a:gd name="connsiteX31" fmla="*/ 1162093 w 1392207"/>
              <a:gd name="connsiteY31" fmla="*/ 1449781 h 1559799"/>
              <a:gd name="connsiteX32" fmla="*/ 1233975 w 1392207"/>
              <a:gd name="connsiteY32" fmla="*/ 1425817 h 1559799"/>
              <a:gd name="connsiteX33" fmla="*/ 1329818 w 1392207"/>
              <a:gd name="connsiteY33" fmla="*/ 1389872 h 1559799"/>
              <a:gd name="connsiteX34" fmla="*/ 994368 w 1392207"/>
              <a:gd name="connsiteY34" fmla="*/ 1365909 h 1559799"/>
              <a:gd name="connsiteX35" fmla="*/ 958427 w 1392207"/>
              <a:gd name="connsiteY35" fmla="*/ 1353927 h 1559799"/>
              <a:gd name="connsiteX36" fmla="*/ 850604 w 1392207"/>
              <a:gd name="connsiteY36" fmla="*/ 1329964 h 1559799"/>
              <a:gd name="connsiteX37" fmla="*/ 754761 w 1392207"/>
              <a:gd name="connsiteY37" fmla="*/ 1294019 h 1559799"/>
              <a:gd name="connsiteX38" fmla="*/ 718820 w 1392207"/>
              <a:gd name="connsiteY38" fmla="*/ 1282038 h 1559799"/>
              <a:gd name="connsiteX39" fmla="*/ 694860 w 1392207"/>
              <a:gd name="connsiteY39" fmla="*/ 1258074 h 1559799"/>
              <a:gd name="connsiteX40" fmla="*/ 622978 w 1392207"/>
              <a:gd name="connsiteY40" fmla="*/ 1210148 h 1559799"/>
              <a:gd name="connsiteX41" fmla="*/ 563076 w 1392207"/>
              <a:gd name="connsiteY41" fmla="*/ 1162221 h 1559799"/>
              <a:gd name="connsiteX42" fmla="*/ 539115 w 1392207"/>
              <a:gd name="connsiteY42" fmla="*/ 1126276 h 1559799"/>
              <a:gd name="connsiteX43" fmla="*/ 503174 w 1392207"/>
              <a:gd name="connsiteY43" fmla="*/ 1114294 h 1559799"/>
              <a:gd name="connsiteX44" fmla="*/ 467233 w 1392207"/>
              <a:gd name="connsiteY44" fmla="*/ 1090331 h 1559799"/>
              <a:gd name="connsiteX45" fmla="*/ 407331 w 1392207"/>
              <a:gd name="connsiteY45" fmla="*/ 1006459 h 1559799"/>
              <a:gd name="connsiteX46" fmla="*/ 371390 w 1392207"/>
              <a:gd name="connsiteY46" fmla="*/ 934570 h 1559799"/>
              <a:gd name="connsiteX47" fmla="*/ 347430 w 1392207"/>
              <a:gd name="connsiteY47" fmla="*/ 898625 h 1559799"/>
              <a:gd name="connsiteX48" fmla="*/ 299508 w 1392207"/>
              <a:gd name="connsiteY48" fmla="*/ 766826 h 1559799"/>
              <a:gd name="connsiteX49" fmla="*/ 263567 w 1392207"/>
              <a:gd name="connsiteY49" fmla="*/ 742863 h 1559799"/>
              <a:gd name="connsiteX50" fmla="*/ 191685 w 1392207"/>
              <a:gd name="connsiteY50" fmla="*/ 623047 h 1559799"/>
              <a:gd name="connsiteX51" fmla="*/ 143764 w 1392207"/>
              <a:gd name="connsiteY51" fmla="*/ 551157 h 1559799"/>
              <a:gd name="connsiteX52" fmla="*/ 131783 w 1392207"/>
              <a:gd name="connsiteY52" fmla="*/ 503230 h 1559799"/>
              <a:gd name="connsiteX53" fmla="*/ 107823 w 1392207"/>
              <a:gd name="connsiteY53" fmla="*/ 455303 h 1559799"/>
              <a:gd name="connsiteX54" fmla="*/ 95842 w 1392207"/>
              <a:gd name="connsiteY54" fmla="*/ 419358 h 1559799"/>
              <a:gd name="connsiteX55" fmla="*/ 71882 w 1392207"/>
              <a:gd name="connsiteY55" fmla="*/ 275578 h 1559799"/>
              <a:gd name="connsiteX56" fmla="*/ 59901 w 1392207"/>
              <a:gd name="connsiteY56" fmla="*/ 203689 h 1559799"/>
              <a:gd name="connsiteX57" fmla="*/ 47921 w 1392207"/>
              <a:gd name="connsiteY57" fmla="*/ 95854 h 1559799"/>
              <a:gd name="connsiteX58" fmla="*/ 23960 w 1392207"/>
              <a:gd name="connsiteY58" fmla="*/ 71890 h 1559799"/>
              <a:gd name="connsiteX59" fmla="*/ 0 w 1392207"/>
              <a:gd name="connsiteY59" fmla="*/ 0 h 1559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392207" h="1559799">
                <a:moveTo>
                  <a:pt x="0" y="0"/>
                </a:moveTo>
                <a:lnTo>
                  <a:pt x="0" y="0"/>
                </a:lnTo>
                <a:cubicBezTo>
                  <a:pt x="11980" y="55915"/>
                  <a:pt x="20736" y="112619"/>
                  <a:pt x="35941" y="167744"/>
                </a:cubicBezTo>
                <a:cubicBezTo>
                  <a:pt x="57702" y="246638"/>
                  <a:pt x="116413" y="412577"/>
                  <a:pt x="155744" y="491248"/>
                </a:cubicBezTo>
                <a:cubicBezTo>
                  <a:pt x="184541" y="548848"/>
                  <a:pt x="218009" y="604040"/>
                  <a:pt x="251587" y="658991"/>
                </a:cubicBezTo>
                <a:cubicBezTo>
                  <a:pt x="305889" y="747858"/>
                  <a:pt x="345675" y="848942"/>
                  <a:pt x="419312" y="922588"/>
                </a:cubicBezTo>
                <a:cubicBezTo>
                  <a:pt x="443273" y="946551"/>
                  <a:pt x="468599" y="969223"/>
                  <a:pt x="491194" y="994478"/>
                </a:cubicBezTo>
                <a:cubicBezTo>
                  <a:pt x="599212" y="1115217"/>
                  <a:pt x="585020" y="1128258"/>
                  <a:pt x="682879" y="1198166"/>
                </a:cubicBezTo>
                <a:cubicBezTo>
                  <a:pt x="718029" y="1223276"/>
                  <a:pt x="749722" y="1256394"/>
                  <a:pt x="790702" y="1270056"/>
                </a:cubicBezTo>
                <a:cubicBezTo>
                  <a:pt x="876876" y="1298785"/>
                  <a:pt x="769262" y="1263930"/>
                  <a:pt x="874565" y="1294019"/>
                </a:cubicBezTo>
                <a:cubicBezTo>
                  <a:pt x="886708" y="1297489"/>
                  <a:pt x="898323" y="1302678"/>
                  <a:pt x="910506" y="1306001"/>
                </a:cubicBezTo>
                <a:cubicBezTo>
                  <a:pt x="989969" y="1327675"/>
                  <a:pt x="996401" y="1327974"/>
                  <a:pt x="1066250" y="1341946"/>
                </a:cubicBezTo>
                <a:cubicBezTo>
                  <a:pt x="1140110" y="1391191"/>
                  <a:pt x="1084116" y="1362115"/>
                  <a:pt x="1233975" y="1377891"/>
                </a:cubicBezTo>
                <a:cubicBezTo>
                  <a:pt x="1265994" y="1381262"/>
                  <a:pt x="1297870" y="1385878"/>
                  <a:pt x="1329818" y="1389872"/>
                </a:cubicBezTo>
                <a:cubicBezTo>
                  <a:pt x="1305857" y="1381884"/>
                  <a:pt x="1279353" y="1379296"/>
                  <a:pt x="1257936" y="1365909"/>
                </a:cubicBezTo>
                <a:cubicBezTo>
                  <a:pt x="1245725" y="1358277"/>
                  <a:pt x="1246477" y="1337109"/>
                  <a:pt x="1233975" y="1329964"/>
                </a:cubicBezTo>
                <a:cubicBezTo>
                  <a:pt x="1216296" y="1319861"/>
                  <a:pt x="1194041" y="1321977"/>
                  <a:pt x="1174074" y="1317983"/>
                </a:cubicBezTo>
                <a:cubicBezTo>
                  <a:pt x="1166087" y="1309995"/>
                  <a:pt x="1154308" y="1304507"/>
                  <a:pt x="1150113" y="1294019"/>
                </a:cubicBezTo>
                <a:cubicBezTo>
                  <a:pt x="1137883" y="1263440"/>
                  <a:pt x="1126152" y="1198166"/>
                  <a:pt x="1126152" y="1198166"/>
                </a:cubicBezTo>
                <a:cubicBezTo>
                  <a:pt x="1122159" y="1210148"/>
                  <a:pt x="1114172" y="1221481"/>
                  <a:pt x="1114172" y="1234111"/>
                </a:cubicBezTo>
                <a:cubicBezTo>
                  <a:pt x="1114172" y="1261609"/>
                  <a:pt x="1130548" y="1298416"/>
                  <a:pt x="1150113" y="1317983"/>
                </a:cubicBezTo>
                <a:cubicBezTo>
                  <a:pt x="1160294" y="1328165"/>
                  <a:pt x="1173175" y="1335506"/>
                  <a:pt x="1186054" y="1341946"/>
                </a:cubicBezTo>
                <a:cubicBezTo>
                  <a:pt x="1197349" y="1347594"/>
                  <a:pt x="1209812" y="1350604"/>
                  <a:pt x="1221995" y="1353927"/>
                </a:cubicBezTo>
                <a:cubicBezTo>
                  <a:pt x="1253766" y="1362593"/>
                  <a:pt x="1317838" y="1377891"/>
                  <a:pt x="1317838" y="1377891"/>
                </a:cubicBezTo>
                <a:cubicBezTo>
                  <a:pt x="1400227" y="1432822"/>
                  <a:pt x="1417040" y="1434924"/>
                  <a:pt x="1353779" y="1413836"/>
                </a:cubicBezTo>
                <a:cubicBezTo>
                  <a:pt x="1305858" y="1417830"/>
                  <a:pt x="1257681" y="1419461"/>
                  <a:pt x="1210015" y="1425817"/>
                </a:cubicBezTo>
                <a:cubicBezTo>
                  <a:pt x="1197497" y="1427486"/>
                  <a:pt x="1186217" y="1434329"/>
                  <a:pt x="1174074" y="1437799"/>
                </a:cubicBezTo>
                <a:cubicBezTo>
                  <a:pt x="1068745" y="1467897"/>
                  <a:pt x="1176405" y="1433029"/>
                  <a:pt x="1090211" y="1461762"/>
                </a:cubicBezTo>
                <a:cubicBezTo>
                  <a:pt x="1048390" y="1503588"/>
                  <a:pt x="1069822" y="1475009"/>
                  <a:pt x="1042290" y="1557616"/>
                </a:cubicBezTo>
                <a:cubicBezTo>
                  <a:pt x="1038297" y="1569598"/>
                  <a:pt x="1043762" y="1528677"/>
                  <a:pt x="1054270" y="1521671"/>
                </a:cubicBezTo>
                <a:lnTo>
                  <a:pt x="1126152" y="1473744"/>
                </a:lnTo>
                <a:cubicBezTo>
                  <a:pt x="1138132" y="1465756"/>
                  <a:pt x="1148433" y="1454335"/>
                  <a:pt x="1162093" y="1449781"/>
                </a:cubicBezTo>
                <a:cubicBezTo>
                  <a:pt x="1186054" y="1441793"/>
                  <a:pt x="1212960" y="1439828"/>
                  <a:pt x="1233975" y="1425817"/>
                </a:cubicBezTo>
                <a:cubicBezTo>
                  <a:pt x="1286858" y="1390558"/>
                  <a:pt x="1255797" y="1404678"/>
                  <a:pt x="1329818" y="1389872"/>
                </a:cubicBezTo>
                <a:cubicBezTo>
                  <a:pt x="1194354" y="1344715"/>
                  <a:pt x="1343955" y="1390883"/>
                  <a:pt x="994368" y="1365909"/>
                </a:cubicBezTo>
                <a:cubicBezTo>
                  <a:pt x="981772" y="1365009"/>
                  <a:pt x="970678" y="1356990"/>
                  <a:pt x="958427" y="1353927"/>
                </a:cubicBezTo>
                <a:cubicBezTo>
                  <a:pt x="859566" y="1329209"/>
                  <a:pt x="936729" y="1354573"/>
                  <a:pt x="850604" y="1329964"/>
                </a:cubicBezTo>
                <a:cubicBezTo>
                  <a:pt x="812520" y="1319082"/>
                  <a:pt x="795293" y="1309220"/>
                  <a:pt x="754761" y="1294019"/>
                </a:cubicBezTo>
                <a:cubicBezTo>
                  <a:pt x="742937" y="1289584"/>
                  <a:pt x="730800" y="1286032"/>
                  <a:pt x="718820" y="1282038"/>
                </a:cubicBezTo>
                <a:cubicBezTo>
                  <a:pt x="710833" y="1274050"/>
                  <a:pt x="703896" y="1264852"/>
                  <a:pt x="694860" y="1258074"/>
                </a:cubicBezTo>
                <a:cubicBezTo>
                  <a:pt x="671823" y="1240794"/>
                  <a:pt x="643340" y="1230513"/>
                  <a:pt x="622978" y="1210148"/>
                </a:cubicBezTo>
                <a:cubicBezTo>
                  <a:pt x="588836" y="1176002"/>
                  <a:pt x="608416" y="1192450"/>
                  <a:pt x="563076" y="1162221"/>
                </a:cubicBezTo>
                <a:cubicBezTo>
                  <a:pt x="555089" y="1150239"/>
                  <a:pt x="550359" y="1135272"/>
                  <a:pt x="539115" y="1126276"/>
                </a:cubicBezTo>
                <a:cubicBezTo>
                  <a:pt x="529254" y="1118386"/>
                  <a:pt x="514469" y="1119942"/>
                  <a:pt x="503174" y="1114294"/>
                </a:cubicBezTo>
                <a:cubicBezTo>
                  <a:pt x="490295" y="1107854"/>
                  <a:pt x="479213" y="1098319"/>
                  <a:pt x="467233" y="1090331"/>
                </a:cubicBezTo>
                <a:cubicBezTo>
                  <a:pt x="445221" y="1024285"/>
                  <a:pt x="469351" y="1078823"/>
                  <a:pt x="407331" y="1006459"/>
                </a:cubicBezTo>
                <a:cubicBezTo>
                  <a:pt x="366135" y="958392"/>
                  <a:pt x="396898" y="985591"/>
                  <a:pt x="371390" y="934570"/>
                </a:cubicBezTo>
                <a:cubicBezTo>
                  <a:pt x="364951" y="921690"/>
                  <a:pt x="355417" y="910607"/>
                  <a:pt x="347430" y="898625"/>
                </a:cubicBezTo>
                <a:cubicBezTo>
                  <a:pt x="336074" y="853196"/>
                  <a:pt x="334699" y="802020"/>
                  <a:pt x="299508" y="766826"/>
                </a:cubicBezTo>
                <a:cubicBezTo>
                  <a:pt x="289327" y="756644"/>
                  <a:pt x="275547" y="750851"/>
                  <a:pt x="263567" y="742863"/>
                </a:cubicBezTo>
                <a:cubicBezTo>
                  <a:pt x="238395" y="616985"/>
                  <a:pt x="276601" y="750436"/>
                  <a:pt x="191685" y="623047"/>
                </a:cubicBezTo>
                <a:lnTo>
                  <a:pt x="143764" y="551157"/>
                </a:lnTo>
                <a:cubicBezTo>
                  <a:pt x="139770" y="535181"/>
                  <a:pt x="137564" y="518649"/>
                  <a:pt x="131783" y="503230"/>
                </a:cubicBezTo>
                <a:cubicBezTo>
                  <a:pt x="125512" y="486506"/>
                  <a:pt x="114858" y="471720"/>
                  <a:pt x="107823" y="455303"/>
                </a:cubicBezTo>
                <a:cubicBezTo>
                  <a:pt x="102848" y="443694"/>
                  <a:pt x="99836" y="431340"/>
                  <a:pt x="95842" y="419358"/>
                </a:cubicBezTo>
                <a:lnTo>
                  <a:pt x="71882" y="275578"/>
                </a:lnTo>
                <a:cubicBezTo>
                  <a:pt x="67889" y="251615"/>
                  <a:pt x="62583" y="227834"/>
                  <a:pt x="59901" y="203689"/>
                </a:cubicBezTo>
                <a:cubicBezTo>
                  <a:pt x="55908" y="167744"/>
                  <a:pt x="57436" y="130746"/>
                  <a:pt x="47921" y="95854"/>
                </a:cubicBezTo>
                <a:cubicBezTo>
                  <a:pt x="44949" y="84956"/>
                  <a:pt x="31947" y="79878"/>
                  <a:pt x="23960" y="7189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49147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Train a linear SVM classifier</a:t>
            </a:r>
            <a:endParaRPr 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5066" y="640533"/>
            <a:ext cx="4773662" cy="58477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Segoe UI Light"/>
                <a:cs typeface="Segoe UI Light"/>
              </a:rPr>
              <a:t>Train a linear SVM classifier</a:t>
            </a:r>
            <a:endParaRPr lang="en-US" sz="3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133220" y="6095480"/>
            <a:ext cx="4852040" cy="461665"/>
            <a:chOff x="4133220" y="6095480"/>
            <a:chExt cx="4852040" cy="461665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4133220" y="6170553"/>
              <a:ext cx="4852040" cy="0"/>
            </a:xfrm>
            <a:prstGeom prst="straightConnector1">
              <a:avLst/>
            </a:prstGeom>
            <a:ln>
              <a:solidFill>
                <a:srgbClr val="FFFF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8565353" y="6095480"/>
              <a:ext cx="4199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x</a:t>
              </a:r>
              <a:r>
                <a:rPr lang="en-US" sz="2400" baseline="-250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1</a:t>
              </a:r>
              <a:endParaRPr lang="en-US" sz="2400" dirty="0" smtClean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991980" y="1406392"/>
            <a:ext cx="419907" cy="4955867"/>
            <a:chOff x="3991980" y="1406392"/>
            <a:chExt cx="419907" cy="4955867"/>
          </a:xfrm>
        </p:grpSpPr>
        <p:cxnSp>
          <p:nvCxnSpPr>
            <p:cNvPr id="4" name="Straight Arrow Connector 3"/>
            <p:cNvCxnSpPr/>
            <p:nvPr/>
          </p:nvCxnSpPr>
          <p:spPr>
            <a:xfrm flipV="1">
              <a:off x="4411887" y="1406392"/>
              <a:ext cx="0" cy="4955867"/>
            </a:xfrm>
            <a:prstGeom prst="straightConnector1">
              <a:avLst/>
            </a:prstGeom>
            <a:ln>
              <a:solidFill>
                <a:srgbClr val="FFFF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991980" y="1423811"/>
              <a:ext cx="4199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x</a:t>
              </a:r>
              <a:r>
                <a:rPr lang="en-US" sz="2400" baseline="-25000" dirty="0">
                  <a:solidFill>
                    <a:schemeClr val="bg1"/>
                  </a:solidFill>
                  <a:latin typeface="Segoe UI Light"/>
                  <a:cs typeface="Segoe UI Light"/>
                </a:rPr>
                <a:t>2</a:t>
              </a:r>
              <a:endParaRPr lang="en-US" sz="2400" dirty="0" smtClean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</p:grpSp>
      <p:cxnSp>
        <p:nvCxnSpPr>
          <p:cNvPr id="7" name="Straight Connector 6"/>
          <p:cNvCxnSpPr/>
          <p:nvPr/>
        </p:nvCxnSpPr>
        <p:spPr>
          <a:xfrm flipV="1">
            <a:off x="5379060" y="1078351"/>
            <a:ext cx="2595405" cy="5283908"/>
          </a:xfrm>
          <a:prstGeom prst="line">
            <a:avLst/>
          </a:prstGeom>
          <a:ln w="57150" cmpd="sng">
            <a:solidFill>
              <a:schemeClr val="bg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9" name="Group 38"/>
          <p:cNvGrpSpPr/>
          <p:nvPr/>
        </p:nvGrpSpPr>
        <p:grpSpPr>
          <a:xfrm>
            <a:off x="4351987" y="1142999"/>
            <a:ext cx="4681194" cy="5219259"/>
            <a:chOff x="4351987" y="1066367"/>
            <a:chExt cx="4681194" cy="5295892"/>
          </a:xfrm>
        </p:grpSpPr>
        <p:sp>
          <p:nvSpPr>
            <p:cNvPr id="40" name="Freeform 39"/>
            <p:cNvSpPr/>
            <p:nvPr/>
          </p:nvSpPr>
          <p:spPr>
            <a:xfrm>
              <a:off x="5427096" y="1066367"/>
              <a:ext cx="3606085" cy="5295892"/>
            </a:xfrm>
            <a:custGeom>
              <a:avLst/>
              <a:gdLst>
                <a:gd name="connsiteX0" fmla="*/ 2587755 w 3606085"/>
                <a:gd name="connsiteY0" fmla="*/ 0 h 5295892"/>
                <a:gd name="connsiteX1" fmla="*/ 3582124 w 3606085"/>
                <a:gd name="connsiteY1" fmla="*/ 11982 h 5295892"/>
                <a:gd name="connsiteX2" fmla="*/ 3606085 w 3606085"/>
                <a:gd name="connsiteY2" fmla="*/ 5295892 h 5295892"/>
                <a:gd name="connsiteX3" fmla="*/ 0 w 3606085"/>
                <a:gd name="connsiteY3" fmla="*/ 5295892 h 5295892"/>
                <a:gd name="connsiteX4" fmla="*/ 2587755 w 3606085"/>
                <a:gd name="connsiteY4" fmla="*/ 0 h 529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6085" h="5295892">
                  <a:moveTo>
                    <a:pt x="2587755" y="0"/>
                  </a:moveTo>
                  <a:lnTo>
                    <a:pt x="3582124" y="11982"/>
                  </a:lnTo>
                  <a:lnTo>
                    <a:pt x="3606085" y="5295892"/>
                  </a:lnTo>
                  <a:lnTo>
                    <a:pt x="0" y="5295892"/>
                  </a:lnTo>
                  <a:lnTo>
                    <a:pt x="2587755" y="0"/>
                  </a:lnTo>
                  <a:close/>
                </a:path>
              </a:pathLst>
            </a:custGeom>
            <a:solidFill>
              <a:srgbClr val="FF0000">
                <a:alpha val="3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 flipH="1" flipV="1">
              <a:off x="4351987" y="1078349"/>
              <a:ext cx="3562578" cy="5283909"/>
            </a:xfrm>
            <a:custGeom>
              <a:avLst/>
              <a:gdLst>
                <a:gd name="connsiteX0" fmla="*/ 2587755 w 3606085"/>
                <a:gd name="connsiteY0" fmla="*/ 0 h 5295892"/>
                <a:gd name="connsiteX1" fmla="*/ 3582124 w 3606085"/>
                <a:gd name="connsiteY1" fmla="*/ 11982 h 5295892"/>
                <a:gd name="connsiteX2" fmla="*/ 3606085 w 3606085"/>
                <a:gd name="connsiteY2" fmla="*/ 5295892 h 5295892"/>
                <a:gd name="connsiteX3" fmla="*/ 0 w 3606085"/>
                <a:gd name="connsiteY3" fmla="*/ 5295892 h 5295892"/>
                <a:gd name="connsiteX4" fmla="*/ 2587755 w 3606085"/>
                <a:gd name="connsiteY4" fmla="*/ 0 h 529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6085" h="5295892">
                  <a:moveTo>
                    <a:pt x="2587755" y="0"/>
                  </a:moveTo>
                  <a:lnTo>
                    <a:pt x="3582124" y="11982"/>
                  </a:lnTo>
                  <a:lnTo>
                    <a:pt x="3606085" y="5295892"/>
                  </a:lnTo>
                  <a:lnTo>
                    <a:pt x="0" y="5295892"/>
                  </a:lnTo>
                  <a:lnTo>
                    <a:pt x="2587755" y="0"/>
                  </a:lnTo>
                  <a:close/>
                </a:path>
              </a:pathLst>
            </a:custGeom>
            <a:solidFill>
              <a:srgbClr val="00AE01">
                <a:alpha val="3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03665" y="1497707"/>
            <a:ext cx="3630046" cy="2257089"/>
            <a:chOff x="203665" y="1497707"/>
            <a:chExt cx="3630046" cy="2257089"/>
          </a:xfrm>
        </p:grpSpPr>
        <p:pic>
          <p:nvPicPr>
            <p:cNvPr id="5" name="Picture 4" descr="Google_Maps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47" t="5748" r="8109" b="14906"/>
            <a:stretch/>
          </p:blipFill>
          <p:spPr>
            <a:xfrm>
              <a:off x="203665" y="1497707"/>
              <a:ext cx="3630045" cy="1724699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>
            <a:xfrm>
              <a:off x="1605367" y="3424389"/>
              <a:ext cx="2228344" cy="330407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Segoe UI Light"/>
                  <a:cs typeface="Segoe UI Light"/>
                </a:rPr>
                <a:t>x</a:t>
              </a:r>
              <a:r>
                <a:rPr lang="en-US" baseline="-25000" dirty="0">
                  <a:solidFill>
                    <a:schemeClr val="tx1"/>
                  </a:solidFill>
                  <a:latin typeface="Segoe UI Light"/>
                  <a:cs typeface="Segoe UI Light"/>
                </a:rPr>
                <a:t>1</a:t>
              </a:r>
              <a:r>
                <a:rPr lang="en-US" dirty="0">
                  <a:solidFill>
                    <a:schemeClr val="tx1"/>
                  </a:solidFill>
                  <a:latin typeface="Segoe UI Light"/>
                  <a:cs typeface="Segoe UI Light"/>
                </a:rPr>
                <a:t>, x</a:t>
              </a:r>
              <a:r>
                <a:rPr lang="en-US" baseline="-25000" dirty="0">
                  <a:solidFill>
                    <a:schemeClr val="tx1"/>
                  </a:solidFill>
                  <a:latin typeface="Segoe UI Light"/>
                  <a:cs typeface="Segoe UI Light"/>
                </a:rPr>
                <a:t>2</a:t>
              </a:r>
              <a:r>
                <a:rPr lang="en-US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, </a:t>
              </a:r>
              <a:r>
                <a:rPr lang="en-US" dirty="0">
                  <a:solidFill>
                    <a:schemeClr val="tx1"/>
                  </a:solidFill>
                  <a:latin typeface="Segoe UI Light"/>
                  <a:cs typeface="Segoe UI Light"/>
                </a:rPr>
                <a:t>…, </a:t>
              </a:r>
              <a:r>
                <a:rPr lang="en-US" dirty="0" err="1">
                  <a:solidFill>
                    <a:schemeClr val="tx1"/>
                  </a:solidFill>
                  <a:latin typeface="Segoe UI Light"/>
                  <a:cs typeface="Segoe UI Light"/>
                </a:rPr>
                <a:t>x</a:t>
              </a:r>
              <a:r>
                <a:rPr lang="en-US" baseline="-25000" dirty="0" err="1">
                  <a:solidFill>
                    <a:schemeClr val="tx1"/>
                  </a:solidFill>
                  <a:latin typeface="Segoe UI Light"/>
                  <a:cs typeface="Segoe UI Light"/>
                </a:rPr>
                <a:t>n</a:t>
              </a:r>
              <a:r>
                <a:rPr lang="en-US" dirty="0">
                  <a:solidFill>
                    <a:schemeClr val="tx1"/>
                  </a:solidFill>
                  <a:latin typeface="Segoe UI Light"/>
                  <a:cs typeface="Segoe UI Light"/>
                </a:rPr>
                <a:t> 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03666" y="3424389"/>
              <a:ext cx="1377741" cy="330407"/>
            </a:xfrm>
            <a:prstGeom prst="rect">
              <a:avLst/>
            </a:prstGeom>
            <a:solidFill>
              <a:schemeClr val="bg1">
                <a:lumMod val="9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4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?</a:t>
              </a:r>
            </a:p>
          </p:txBody>
        </p:sp>
      </p:grpSp>
      <p:sp>
        <p:nvSpPr>
          <p:cNvPr id="22" name="Freeform 21"/>
          <p:cNvSpPr/>
          <p:nvPr/>
        </p:nvSpPr>
        <p:spPr>
          <a:xfrm>
            <a:off x="203665" y="3222406"/>
            <a:ext cx="1401702" cy="731540"/>
          </a:xfrm>
          <a:custGeom>
            <a:avLst/>
            <a:gdLst>
              <a:gd name="connsiteX0" fmla="*/ 347430 w 610998"/>
              <a:gd name="connsiteY0" fmla="*/ 419358 h 431542"/>
              <a:gd name="connsiteX1" fmla="*/ 347430 w 610998"/>
              <a:gd name="connsiteY1" fmla="*/ 419358 h 431542"/>
              <a:gd name="connsiteX2" fmla="*/ 239607 w 610998"/>
              <a:gd name="connsiteY2" fmla="*/ 431340 h 431542"/>
              <a:gd name="connsiteX3" fmla="*/ 47921 w 610998"/>
              <a:gd name="connsiteY3" fmla="*/ 383413 h 431542"/>
              <a:gd name="connsiteX4" fmla="*/ 11980 w 610998"/>
              <a:gd name="connsiteY4" fmla="*/ 347468 h 431542"/>
              <a:gd name="connsiteX5" fmla="*/ 0 w 610998"/>
              <a:gd name="connsiteY5" fmla="*/ 311523 h 431542"/>
              <a:gd name="connsiteX6" fmla="*/ 23961 w 610998"/>
              <a:gd name="connsiteY6" fmla="*/ 155762 h 431542"/>
              <a:gd name="connsiteX7" fmla="*/ 71882 w 610998"/>
              <a:gd name="connsiteY7" fmla="*/ 83872 h 431542"/>
              <a:gd name="connsiteX8" fmla="*/ 95843 w 610998"/>
              <a:gd name="connsiteY8" fmla="*/ 59908 h 431542"/>
              <a:gd name="connsiteX9" fmla="*/ 119803 w 610998"/>
              <a:gd name="connsiteY9" fmla="*/ 23963 h 431542"/>
              <a:gd name="connsiteX10" fmla="*/ 191685 w 610998"/>
              <a:gd name="connsiteY10" fmla="*/ 0 h 431542"/>
              <a:gd name="connsiteX11" fmla="*/ 395351 w 610998"/>
              <a:gd name="connsiteY11" fmla="*/ 11982 h 431542"/>
              <a:gd name="connsiteX12" fmla="*/ 479214 w 610998"/>
              <a:gd name="connsiteY12" fmla="*/ 59908 h 431542"/>
              <a:gd name="connsiteX13" fmla="*/ 503175 w 610998"/>
              <a:gd name="connsiteY13" fmla="*/ 83872 h 431542"/>
              <a:gd name="connsiteX14" fmla="*/ 539116 w 610998"/>
              <a:gd name="connsiteY14" fmla="*/ 107835 h 431542"/>
              <a:gd name="connsiteX15" fmla="*/ 551096 w 610998"/>
              <a:gd name="connsiteY15" fmla="*/ 143780 h 431542"/>
              <a:gd name="connsiteX16" fmla="*/ 575057 w 610998"/>
              <a:gd name="connsiteY16" fmla="*/ 179725 h 431542"/>
              <a:gd name="connsiteX17" fmla="*/ 563076 w 610998"/>
              <a:gd name="connsiteY17" fmla="*/ 335486 h 431542"/>
              <a:gd name="connsiteX18" fmla="*/ 539116 w 610998"/>
              <a:gd name="connsiteY18" fmla="*/ 371431 h 431542"/>
              <a:gd name="connsiteX19" fmla="*/ 467233 w 610998"/>
              <a:gd name="connsiteY19" fmla="*/ 395395 h 431542"/>
              <a:gd name="connsiteX20" fmla="*/ 335450 w 610998"/>
              <a:gd name="connsiteY20" fmla="*/ 419358 h 431542"/>
              <a:gd name="connsiteX21" fmla="*/ 107823 w 610998"/>
              <a:gd name="connsiteY21" fmla="*/ 407376 h 431542"/>
              <a:gd name="connsiteX22" fmla="*/ 95843 w 610998"/>
              <a:gd name="connsiteY22" fmla="*/ 347468 h 431542"/>
              <a:gd name="connsiteX23" fmla="*/ 59902 w 610998"/>
              <a:gd name="connsiteY23" fmla="*/ 275578 h 431542"/>
              <a:gd name="connsiteX24" fmla="*/ 47921 w 610998"/>
              <a:gd name="connsiteY24" fmla="*/ 239633 h 431542"/>
              <a:gd name="connsiteX25" fmla="*/ 83862 w 610998"/>
              <a:gd name="connsiteY25" fmla="*/ 83872 h 431542"/>
              <a:gd name="connsiteX26" fmla="*/ 107823 w 610998"/>
              <a:gd name="connsiteY26" fmla="*/ 59908 h 431542"/>
              <a:gd name="connsiteX27" fmla="*/ 179705 w 610998"/>
              <a:gd name="connsiteY27" fmla="*/ 35945 h 431542"/>
              <a:gd name="connsiteX28" fmla="*/ 443273 w 610998"/>
              <a:gd name="connsiteY28" fmla="*/ 83872 h 431542"/>
              <a:gd name="connsiteX29" fmla="*/ 455253 w 610998"/>
              <a:gd name="connsiteY29" fmla="*/ 119817 h 431542"/>
              <a:gd name="connsiteX30" fmla="*/ 539116 w 610998"/>
              <a:gd name="connsiteY30" fmla="*/ 155762 h 431542"/>
              <a:gd name="connsiteX31" fmla="*/ 610998 w 610998"/>
              <a:gd name="connsiteY31" fmla="*/ 179725 h 431542"/>
              <a:gd name="connsiteX32" fmla="*/ 563076 w 610998"/>
              <a:gd name="connsiteY32" fmla="*/ 287560 h 431542"/>
              <a:gd name="connsiteX33" fmla="*/ 491194 w 610998"/>
              <a:gd name="connsiteY33" fmla="*/ 335486 h 431542"/>
              <a:gd name="connsiteX34" fmla="*/ 383371 w 610998"/>
              <a:gd name="connsiteY34" fmla="*/ 371431 h 431542"/>
              <a:gd name="connsiteX35" fmla="*/ 275548 w 610998"/>
              <a:gd name="connsiteY35" fmla="*/ 407376 h 431542"/>
              <a:gd name="connsiteX36" fmla="*/ 239607 w 610998"/>
              <a:gd name="connsiteY36" fmla="*/ 419358 h 431542"/>
              <a:gd name="connsiteX37" fmla="*/ 179705 w 610998"/>
              <a:gd name="connsiteY37" fmla="*/ 419358 h 431542"/>
              <a:gd name="connsiteX38" fmla="*/ 191685 w 610998"/>
              <a:gd name="connsiteY38" fmla="*/ 419358 h 43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10998" h="431542">
                <a:moveTo>
                  <a:pt x="347430" y="419358"/>
                </a:moveTo>
                <a:lnTo>
                  <a:pt x="347430" y="419358"/>
                </a:lnTo>
                <a:cubicBezTo>
                  <a:pt x="311489" y="423352"/>
                  <a:pt x="275728" y="433060"/>
                  <a:pt x="239607" y="431340"/>
                </a:cubicBezTo>
                <a:cubicBezTo>
                  <a:pt x="120698" y="425677"/>
                  <a:pt x="123683" y="421297"/>
                  <a:pt x="47921" y="383413"/>
                </a:cubicBezTo>
                <a:cubicBezTo>
                  <a:pt x="35941" y="371431"/>
                  <a:pt x="21378" y="361567"/>
                  <a:pt x="11980" y="347468"/>
                </a:cubicBezTo>
                <a:cubicBezTo>
                  <a:pt x="4975" y="336959"/>
                  <a:pt x="0" y="324153"/>
                  <a:pt x="0" y="311523"/>
                </a:cubicBezTo>
                <a:cubicBezTo>
                  <a:pt x="0" y="297061"/>
                  <a:pt x="3453" y="192680"/>
                  <a:pt x="23961" y="155762"/>
                </a:cubicBezTo>
                <a:cubicBezTo>
                  <a:pt x="37946" y="130586"/>
                  <a:pt x="51519" y="104237"/>
                  <a:pt x="71882" y="83872"/>
                </a:cubicBezTo>
                <a:cubicBezTo>
                  <a:pt x="79869" y="75884"/>
                  <a:pt x="88787" y="68729"/>
                  <a:pt x="95843" y="59908"/>
                </a:cubicBezTo>
                <a:cubicBezTo>
                  <a:pt x="104838" y="48663"/>
                  <a:pt x="107593" y="31595"/>
                  <a:pt x="119803" y="23963"/>
                </a:cubicBezTo>
                <a:cubicBezTo>
                  <a:pt x="141220" y="10576"/>
                  <a:pt x="191685" y="0"/>
                  <a:pt x="191685" y="0"/>
                </a:cubicBezTo>
                <a:cubicBezTo>
                  <a:pt x="259574" y="3994"/>
                  <a:pt x="327683" y="5215"/>
                  <a:pt x="395351" y="11982"/>
                </a:cubicBezTo>
                <a:cubicBezTo>
                  <a:pt x="428603" y="15308"/>
                  <a:pt x="455395" y="40057"/>
                  <a:pt x="479214" y="59908"/>
                </a:cubicBezTo>
                <a:cubicBezTo>
                  <a:pt x="487891" y="67140"/>
                  <a:pt x="494355" y="76815"/>
                  <a:pt x="503175" y="83872"/>
                </a:cubicBezTo>
                <a:cubicBezTo>
                  <a:pt x="514418" y="92868"/>
                  <a:pt x="527136" y="99847"/>
                  <a:pt x="539116" y="107835"/>
                </a:cubicBezTo>
                <a:cubicBezTo>
                  <a:pt x="543109" y="119817"/>
                  <a:pt x="545448" y="132483"/>
                  <a:pt x="551096" y="143780"/>
                </a:cubicBezTo>
                <a:cubicBezTo>
                  <a:pt x="557535" y="156660"/>
                  <a:pt x="574159" y="165353"/>
                  <a:pt x="575057" y="179725"/>
                </a:cubicBezTo>
                <a:cubicBezTo>
                  <a:pt x="578305" y="231697"/>
                  <a:pt x="572672" y="284304"/>
                  <a:pt x="563076" y="335486"/>
                </a:cubicBezTo>
                <a:cubicBezTo>
                  <a:pt x="560423" y="349639"/>
                  <a:pt x="551326" y="363799"/>
                  <a:pt x="539116" y="371431"/>
                </a:cubicBezTo>
                <a:cubicBezTo>
                  <a:pt x="517698" y="384819"/>
                  <a:pt x="491194" y="387407"/>
                  <a:pt x="467233" y="395395"/>
                </a:cubicBezTo>
                <a:cubicBezTo>
                  <a:pt x="400753" y="417557"/>
                  <a:pt x="443810" y="405811"/>
                  <a:pt x="335450" y="419358"/>
                </a:cubicBezTo>
                <a:cubicBezTo>
                  <a:pt x="259574" y="415364"/>
                  <a:pt x="180599" y="429211"/>
                  <a:pt x="107823" y="407376"/>
                </a:cubicBezTo>
                <a:cubicBezTo>
                  <a:pt x="88317" y="401524"/>
                  <a:pt x="100782" y="367225"/>
                  <a:pt x="95843" y="347468"/>
                </a:cubicBezTo>
                <a:cubicBezTo>
                  <a:pt x="80787" y="287240"/>
                  <a:pt x="89181" y="334143"/>
                  <a:pt x="59902" y="275578"/>
                </a:cubicBezTo>
                <a:cubicBezTo>
                  <a:pt x="54254" y="264281"/>
                  <a:pt x="51915" y="251615"/>
                  <a:pt x="47921" y="239633"/>
                </a:cubicBezTo>
                <a:cubicBezTo>
                  <a:pt x="57653" y="142308"/>
                  <a:pt x="38961" y="140006"/>
                  <a:pt x="83862" y="83872"/>
                </a:cubicBezTo>
                <a:cubicBezTo>
                  <a:pt x="90918" y="75051"/>
                  <a:pt x="97720" y="64960"/>
                  <a:pt x="107823" y="59908"/>
                </a:cubicBezTo>
                <a:cubicBezTo>
                  <a:pt x="130413" y="48612"/>
                  <a:pt x="179705" y="35945"/>
                  <a:pt x="179705" y="35945"/>
                </a:cubicBezTo>
                <a:cubicBezTo>
                  <a:pt x="336409" y="43781"/>
                  <a:pt x="392474" y="-17737"/>
                  <a:pt x="443273" y="83872"/>
                </a:cubicBezTo>
                <a:cubicBezTo>
                  <a:pt x="448921" y="95169"/>
                  <a:pt x="447364" y="109954"/>
                  <a:pt x="455253" y="119817"/>
                </a:cubicBezTo>
                <a:cubicBezTo>
                  <a:pt x="477260" y="147329"/>
                  <a:pt x="508825" y="146674"/>
                  <a:pt x="539116" y="155762"/>
                </a:cubicBezTo>
                <a:cubicBezTo>
                  <a:pt x="563308" y="163020"/>
                  <a:pt x="610998" y="179725"/>
                  <a:pt x="610998" y="179725"/>
                </a:cubicBezTo>
                <a:cubicBezTo>
                  <a:pt x="602074" y="206499"/>
                  <a:pt x="589879" y="264105"/>
                  <a:pt x="563076" y="287560"/>
                </a:cubicBezTo>
                <a:cubicBezTo>
                  <a:pt x="541404" y="306525"/>
                  <a:pt x="518514" y="326378"/>
                  <a:pt x="491194" y="335486"/>
                </a:cubicBezTo>
                <a:lnTo>
                  <a:pt x="383371" y="371431"/>
                </a:lnTo>
                <a:lnTo>
                  <a:pt x="275548" y="407376"/>
                </a:lnTo>
                <a:cubicBezTo>
                  <a:pt x="263568" y="411370"/>
                  <a:pt x="252236" y="419358"/>
                  <a:pt x="239607" y="419358"/>
                </a:cubicBezTo>
                <a:lnTo>
                  <a:pt x="179705" y="419358"/>
                </a:lnTo>
                <a:lnTo>
                  <a:pt x="191685" y="419358"/>
                </a:lnTo>
              </a:path>
            </a:pathLst>
          </a:custGeom>
          <a:solidFill>
            <a:srgbClr val="F79646"/>
          </a:solidFill>
          <a:ln>
            <a:solidFill>
              <a:srgbClr val="F7964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>
            <a:off x="345066" y="928104"/>
            <a:ext cx="952457" cy="89554"/>
          </a:xfrm>
          <a:custGeom>
            <a:avLst/>
            <a:gdLst>
              <a:gd name="connsiteX0" fmla="*/ 0 w 805925"/>
              <a:gd name="connsiteY0" fmla="*/ 89554 h 89554"/>
              <a:gd name="connsiteX1" fmla="*/ 0 w 805925"/>
              <a:gd name="connsiteY1" fmla="*/ 89554 h 89554"/>
              <a:gd name="connsiteX2" fmla="*/ 179094 w 805925"/>
              <a:gd name="connsiteY2" fmla="*/ 81413 h 89554"/>
              <a:gd name="connsiteX3" fmla="*/ 211657 w 805925"/>
              <a:gd name="connsiteY3" fmla="*/ 73272 h 89554"/>
              <a:gd name="connsiteX4" fmla="*/ 309345 w 805925"/>
              <a:gd name="connsiteY4" fmla="*/ 65131 h 89554"/>
              <a:gd name="connsiteX5" fmla="*/ 643112 w 805925"/>
              <a:gd name="connsiteY5" fmla="*/ 56989 h 89554"/>
              <a:gd name="connsiteX6" fmla="*/ 675675 w 805925"/>
              <a:gd name="connsiteY6" fmla="*/ 48848 h 89554"/>
              <a:gd name="connsiteX7" fmla="*/ 757082 w 805925"/>
              <a:gd name="connsiteY7" fmla="*/ 40707 h 89554"/>
              <a:gd name="connsiteX8" fmla="*/ 32562 w 805925"/>
              <a:gd name="connsiteY8" fmla="*/ 32566 h 89554"/>
              <a:gd name="connsiteX9" fmla="*/ 162813 w 805925"/>
              <a:gd name="connsiteY9" fmla="*/ 16283 h 89554"/>
              <a:gd name="connsiteX10" fmla="*/ 805925 w 805925"/>
              <a:gd name="connsiteY10" fmla="*/ 0 h 89554"/>
              <a:gd name="connsiteX11" fmla="*/ 586128 w 805925"/>
              <a:gd name="connsiteY11" fmla="*/ 24424 h 89554"/>
              <a:gd name="connsiteX12" fmla="*/ 325626 w 805925"/>
              <a:gd name="connsiteY12" fmla="*/ 40707 h 89554"/>
              <a:gd name="connsiteX13" fmla="*/ 154672 w 805925"/>
              <a:gd name="connsiteY13" fmla="*/ 56989 h 89554"/>
              <a:gd name="connsiteX14" fmla="*/ 56984 w 805925"/>
              <a:gd name="connsiteY14" fmla="*/ 65131 h 89554"/>
              <a:gd name="connsiteX15" fmla="*/ 586128 w 805925"/>
              <a:gd name="connsiteY15" fmla="*/ 56989 h 89554"/>
              <a:gd name="connsiteX16" fmla="*/ 341908 w 805925"/>
              <a:gd name="connsiteY16" fmla="*/ 65131 h 89554"/>
              <a:gd name="connsiteX17" fmla="*/ 0 w 805925"/>
              <a:gd name="connsiteY17" fmla="*/ 89554 h 8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05925" h="89554">
                <a:moveTo>
                  <a:pt x="0" y="89554"/>
                </a:moveTo>
                <a:lnTo>
                  <a:pt x="0" y="89554"/>
                </a:lnTo>
                <a:cubicBezTo>
                  <a:pt x="59698" y="86840"/>
                  <a:pt x="119510" y="85997"/>
                  <a:pt x="179094" y="81413"/>
                </a:cubicBezTo>
                <a:cubicBezTo>
                  <a:pt x="190249" y="80555"/>
                  <a:pt x="200555" y="74660"/>
                  <a:pt x="211657" y="73272"/>
                </a:cubicBezTo>
                <a:cubicBezTo>
                  <a:pt x="244080" y="69219"/>
                  <a:pt x="276693" y="66363"/>
                  <a:pt x="309345" y="65131"/>
                </a:cubicBezTo>
                <a:cubicBezTo>
                  <a:pt x="420555" y="60934"/>
                  <a:pt x="531856" y="59703"/>
                  <a:pt x="643112" y="56989"/>
                </a:cubicBezTo>
                <a:cubicBezTo>
                  <a:pt x="653966" y="54275"/>
                  <a:pt x="664599" y="50430"/>
                  <a:pt x="675675" y="48848"/>
                </a:cubicBezTo>
                <a:cubicBezTo>
                  <a:pt x="702672" y="44991"/>
                  <a:pt x="784344" y="41397"/>
                  <a:pt x="757082" y="40707"/>
                </a:cubicBezTo>
                <a:cubicBezTo>
                  <a:pt x="515637" y="34594"/>
                  <a:pt x="274069" y="35280"/>
                  <a:pt x="32562" y="32566"/>
                </a:cubicBezTo>
                <a:cubicBezTo>
                  <a:pt x="88177" y="18660"/>
                  <a:pt x="79229" y="19039"/>
                  <a:pt x="162813" y="16283"/>
                </a:cubicBezTo>
                <a:lnTo>
                  <a:pt x="805925" y="0"/>
                </a:lnTo>
                <a:cubicBezTo>
                  <a:pt x="745997" y="7051"/>
                  <a:pt x="651784" y="18952"/>
                  <a:pt x="586128" y="24424"/>
                </a:cubicBezTo>
                <a:cubicBezTo>
                  <a:pt x="457874" y="35113"/>
                  <a:pt x="465860" y="31659"/>
                  <a:pt x="325626" y="40707"/>
                </a:cubicBezTo>
                <a:cubicBezTo>
                  <a:pt x="128455" y="53428"/>
                  <a:pt x="297899" y="42665"/>
                  <a:pt x="154672" y="56989"/>
                </a:cubicBezTo>
                <a:cubicBezTo>
                  <a:pt x="122159" y="60241"/>
                  <a:pt x="24308" y="65131"/>
                  <a:pt x="56984" y="65131"/>
                </a:cubicBezTo>
                <a:cubicBezTo>
                  <a:pt x="233386" y="65131"/>
                  <a:pt x="409747" y="59703"/>
                  <a:pt x="586128" y="56989"/>
                </a:cubicBezTo>
                <a:cubicBezTo>
                  <a:pt x="504721" y="59703"/>
                  <a:pt x="423360" y="65131"/>
                  <a:pt x="341908" y="65131"/>
                </a:cubicBezTo>
                <a:cubicBezTo>
                  <a:pt x="238757" y="65131"/>
                  <a:pt x="56985" y="85483"/>
                  <a:pt x="0" y="89554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8" name="TextBox 7"/>
          <p:cNvSpPr txBox="1"/>
          <p:nvPr/>
        </p:nvSpPr>
        <p:spPr>
          <a:xfrm rot="21285789">
            <a:off x="402051" y="347099"/>
            <a:ext cx="2000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Segoe Print"/>
                <a:cs typeface="Segoe Print"/>
              </a:rPr>
              <a:t>Classifying with</a:t>
            </a:r>
          </a:p>
        </p:txBody>
      </p:sp>
      <p:sp>
        <p:nvSpPr>
          <p:cNvPr id="9" name="Freeform 8"/>
          <p:cNvSpPr/>
          <p:nvPr/>
        </p:nvSpPr>
        <p:spPr>
          <a:xfrm>
            <a:off x="1188537" y="1025800"/>
            <a:ext cx="146532" cy="170966"/>
          </a:xfrm>
          <a:custGeom>
            <a:avLst/>
            <a:gdLst>
              <a:gd name="connsiteX0" fmla="*/ 8140 w 146532"/>
              <a:gd name="connsiteY0" fmla="*/ 170966 h 170966"/>
              <a:gd name="connsiteX1" fmla="*/ 8140 w 146532"/>
              <a:gd name="connsiteY1" fmla="*/ 170966 h 170966"/>
              <a:gd name="connsiteX2" fmla="*/ 24422 w 146532"/>
              <a:gd name="connsiteY2" fmla="*/ 89554 h 170966"/>
              <a:gd name="connsiteX3" fmla="*/ 73266 w 146532"/>
              <a:gd name="connsiteY3" fmla="*/ 24423 h 170966"/>
              <a:gd name="connsiteX4" fmla="*/ 97688 w 146532"/>
              <a:gd name="connsiteY4" fmla="*/ 32565 h 170966"/>
              <a:gd name="connsiteX5" fmla="*/ 130250 w 146532"/>
              <a:gd name="connsiteY5" fmla="*/ 81412 h 170966"/>
              <a:gd name="connsiteX6" fmla="*/ 138391 w 146532"/>
              <a:gd name="connsiteY6" fmla="*/ 113977 h 170966"/>
              <a:gd name="connsiteX7" fmla="*/ 146532 w 146532"/>
              <a:gd name="connsiteY7" fmla="*/ 138401 h 170966"/>
              <a:gd name="connsiteX8" fmla="*/ 130250 w 146532"/>
              <a:gd name="connsiteY8" fmla="*/ 81412 h 170966"/>
              <a:gd name="connsiteX9" fmla="*/ 105828 w 146532"/>
              <a:gd name="connsiteY9" fmla="*/ 56989 h 170966"/>
              <a:gd name="connsiteX10" fmla="*/ 97688 w 146532"/>
              <a:gd name="connsiteY10" fmla="*/ 32565 h 170966"/>
              <a:gd name="connsiteX11" fmla="*/ 81406 w 146532"/>
              <a:gd name="connsiteY11" fmla="*/ 16282 h 170966"/>
              <a:gd name="connsiteX12" fmla="*/ 32562 w 146532"/>
              <a:gd name="connsiteY12" fmla="*/ 65130 h 170966"/>
              <a:gd name="connsiteX13" fmla="*/ 0 w 146532"/>
              <a:gd name="connsiteY13" fmla="*/ 113977 h 170966"/>
              <a:gd name="connsiteX14" fmla="*/ 16281 w 146532"/>
              <a:gd name="connsiteY14" fmla="*/ 56989 h 170966"/>
              <a:gd name="connsiteX15" fmla="*/ 48844 w 146532"/>
              <a:gd name="connsiteY15" fmla="*/ 16282 h 170966"/>
              <a:gd name="connsiteX16" fmla="*/ 73266 w 146532"/>
              <a:gd name="connsiteY16" fmla="*/ 0 h 170966"/>
              <a:gd name="connsiteX17" fmla="*/ 97688 w 146532"/>
              <a:gd name="connsiteY17" fmla="*/ 89554 h 170966"/>
              <a:gd name="connsiteX18" fmla="*/ 113969 w 146532"/>
              <a:gd name="connsiteY18" fmla="*/ 138401 h 170966"/>
              <a:gd name="connsiteX19" fmla="*/ 122110 w 146532"/>
              <a:gd name="connsiteY19" fmla="*/ 146542 h 170966"/>
              <a:gd name="connsiteX20" fmla="*/ 122110 w 146532"/>
              <a:gd name="connsiteY20" fmla="*/ 146542 h 170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6532" h="170966">
                <a:moveTo>
                  <a:pt x="8140" y="170966"/>
                </a:moveTo>
                <a:lnTo>
                  <a:pt x="8140" y="170966"/>
                </a:lnTo>
                <a:cubicBezTo>
                  <a:pt x="13567" y="143829"/>
                  <a:pt x="14705" y="115467"/>
                  <a:pt x="24422" y="89554"/>
                </a:cubicBezTo>
                <a:cubicBezTo>
                  <a:pt x="35469" y="60093"/>
                  <a:pt x="53256" y="44434"/>
                  <a:pt x="73266" y="24423"/>
                </a:cubicBezTo>
                <a:cubicBezTo>
                  <a:pt x="81407" y="27137"/>
                  <a:pt x="91620" y="26497"/>
                  <a:pt x="97688" y="32565"/>
                </a:cubicBezTo>
                <a:cubicBezTo>
                  <a:pt x="111524" y="46403"/>
                  <a:pt x="130250" y="81412"/>
                  <a:pt x="130250" y="81412"/>
                </a:cubicBezTo>
                <a:cubicBezTo>
                  <a:pt x="132964" y="92267"/>
                  <a:pt x="135317" y="103218"/>
                  <a:pt x="138391" y="113977"/>
                </a:cubicBezTo>
                <a:cubicBezTo>
                  <a:pt x="140748" y="122229"/>
                  <a:pt x="146532" y="146983"/>
                  <a:pt x="146532" y="138401"/>
                </a:cubicBezTo>
                <a:cubicBezTo>
                  <a:pt x="146532" y="135687"/>
                  <a:pt x="134089" y="87171"/>
                  <a:pt x="130250" y="81412"/>
                </a:cubicBezTo>
                <a:cubicBezTo>
                  <a:pt x="123864" y="71833"/>
                  <a:pt x="113969" y="65130"/>
                  <a:pt x="105828" y="56989"/>
                </a:cubicBezTo>
                <a:cubicBezTo>
                  <a:pt x="103115" y="48848"/>
                  <a:pt x="102103" y="39924"/>
                  <a:pt x="97688" y="32565"/>
                </a:cubicBezTo>
                <a:cubicBezTo>
                  <a:pt x="93739" y="25983"/>
                  <a:pt x="88271" y="12849"/>
                  <a:pt x="81406" y="16282"/>
                </a:cubicBezTo>
                <a:cubicBezTo>
                  <a:pt x="60811" y="26580"/>
                  <a:pt x="45334" y="45971"/>
                  <a:pt x="32562" y="65130"/>
                </a:cubicBezTo>
                <a:lnTo>
                  <a:pt x="0" y="113977"/>
                </a:lnTo>
                <a:cubicBezTo>
                  <a:pt x="2610" y="103537"/>
                  <a:pt x="10439" y="68673"/>
                  <a:pt x="16281" y="56989"/>
                </a:cubicBezTo>
                <a:cubicBezTo>
                  <a:pt x="23334" y="42883"/>
                  <a:pt x="36223" y="26379"/>
                  <a:pt x="48844" y="16282"/>
                </a:cubicBezTo>
                <a:cubicBezTo>
                  <a:pt x="56484" y="10170"/>
                  <a:pt x="65125" y="5427"/>
                  <a:pt x="73266" y="0"/>
                </a:cubicBezTo>
                <a:cubicBezTo>
                  <a:pt x="84772" y="57540"/>
                  <a:pt x="77030" y="27575"/>
                  <a:pt x="97688" y="89554"/>
                </a:cubicBezTo>
                <a:cubicBezTo>
                  <a:pt x="97689" y="89556"/>
                  <a:pt x="113968" y="138400"/>
                  <a:pt x="113969" y="138401"/>
                </a:cubicBezTo>
                <a:lnTo>
                  <a:pt x="122110" y="146542"/>
                </a:lnTo>
                <a:lnTo>
                  <a:pt x="122110" y="146542"/>
                </a:lnTo>
              </a:path>
            </a:pathLst>
          </a:cu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49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Train a linear SVM classifier</a:t>
            </a:r>
            <a:endParaRPr 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5066" y="640533"/>
            <a:ext cx="4773662" cy="58477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Segoe UI Light"/>
                <a:cs typeface="Segoe UI Light"/>
              </a:rPr>
              <a:t>Train a linear SVM classifier</a:t>
            </a:r>
            <a:endParaRPr lang="en-US" sz="3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133220" y="6095480"/>
            <a:ext cx="4852040" cy="461665"/>
            <a:chOff x="4133220" y="6095480"/>
            <a:chExt cx="4852040" cy="461665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4133220" y="6170553"/>
              <a:ext cx="4852040" cy="0"/>
            </a:xfrm>
            <a:prstGeom prst="straightConnector1">
              <a:avLst/>
            </a:prstGeom>
            <a:ln>
              <a:solidFill>
                <a:srgbClr val="FFFF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8565353" y="6095480"/>
              <a:ext cx="4199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x</a:t>
              </a:r>
              <a:r>
                <a:rPr lang="en-US" sz="2400" baseline="-250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1</a:t>
              </a:r>
              <a:endParaRPr lang="en-US" sz="2400" dirty="0" smtClean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991980" y="1406392"/>
            <a:ext cx="419907" cy="4955867"/>
            <a:chOff x="3991980" y="1406392"/>
            <a:chExt cx="419907" cy="4955867"/>
          </a:xfrm>
        </p:grpSpPr>
        <p:cxnSp>
          <p:nvCxnSpPr>
            <p:cNvPr id="4" name="Straight Arrow Connector 3"/>
            <p:cNvCxnSpPr/>
            <p:nvPr/>
          </p:nvCxnSpPr>
          <p:spPr>
            <a:xfrm flipV="1">
              <a:off x="4411887" y="1406392"/>
              <a:ext cx="0" cy="4955867"/>
            </a:xfrm>
            <a:prstGeom prst="straightConnector1">
              <a:avLst/>
            </a:prstGeom>
            <a:ln>
              <a:solidFill>
                <a:srgbClr val="FFFFFF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991980" y="1423811"/>
              <a:ext cx="4199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x</a:t>
              </a:r>
              <a:r>
                <a:rPr lang="en-US" sz="2400" baseline="-25000" dirty="0">
                  <a:solidFill>
                    <a:schemeClr val="bg1"/>
                  </a:solidFill>
                  <a:latin typeface="Segoe UI Light"/>
                  <a:cs typeface="Segoe UI Light"/>
                </a:rPr>
                <a:t>2</a:t>
              </a:r>
              <a:endParaRPr lang="en-US" sz="2400" dirty="0" smtClean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</p:grpSp>
      <p:cxnSp>
        <p:nvCxnSpPr>
          <p:cNvPr id="7" name="Straight Connector 6"/>
          <p:cNvCxnSpPr/>
          <p:nvPr/>
        </p:nvCxnSpPr>
        <p:spPr>
          <a:xfrm flipV="1">
            <a:off x="5379060" y="1078351"/>
            <a:ext cx="2595405" cy="5283908"/>
          </a:xfrm>
          <a:prstGeom prst="line">
            <a:avLst/>
          </a:prstGeom>
          <a:ln w="57150" cmpd="sng">
            <a:solidFill>
              <a:schemeClr val="bg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9" name="Group 38"/>
          <p:cNvGrpSpPr/>
          <p:nvPr/>
        </p:nvGrpSpPr>
        <p:grpSpPr>
          <a:xfrm>
            <a:off x="4351987" y="1142999"/>
            <a:ext cx="4681194" cy="5219259"/>
            <a:chOff x="4351987" y="1066367"/>
            <a:chExt cx="4681194" cy="5295892"/>
          </a:xfrm>
        </p:grpSpPr>
        <p:sp>
          <p:nvSpPr>
            <p:cNvPr id="40" name="Freeform 39"/>
            <p:cNvSpPr/>
            <p:nvPr/>
          </p:nvSpPr>
          <p:spPr>
            <a:xfrm>
              <a:off x="5427096" y="1066367"/>
              <a:ext cx="3606085" cy="5295892"/>
            </a:xfrm>
            <a:custGeom>
              <a:avLst/>
              <a:gdLst>
                <a:gd name="connsiteX0" fmla="*/ 2587755 w 3606085"/>
                <a:gd name="connsiteY0" fmla="*/ 0 h 5295892"/>
                <a:gd name="connsiteX1" fmla="*/ 3582124 w 3606085"/>
                <a:gd name="connsiteY1" fmla="*/ 11982 h 5295892"/>
                <a:gd name="connsiteX2" fmla="*/ 3606085 w 3606085"/>
                <a:gd name="connsiteY2" fmla="*/ 5295892 h 5295892"/>
                <a:gd name="connsiteX3" fmla="*/ 0 w 3606085"/>
                <a:gd name="connsiteY3" fmla="*/ 5295892 h 5295892"/>
                <a:gd name="connsiteX4" fmla="*/ 2587755 w 3606085"/>
                <a:gd name="connsiteY4" fmla="*/ 0 h 529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6085" h="5295892">
                  <a:moveTo>
                    <a:pt x="2587755" y="0"/>
                  </a:moveTo>
                  <a:lnTo>
                    <a:pt x="3582124" y="11982"/>
                  </a:lnTo>
                  <a:lnTo>
                    <a:pt x="3606085" y="5295892"/>
                  </a:lnTo>
                  <a:lnTo>
                    <a:pt x="0" y="5295892"/>
                  </a:lnTo>
                  <a:lnTo>
                    <a:pt x="2587755" y="0"/>
                  </a:lnTo>
                  <a:close/>
                </a:path>
              </a:pathLst>
            </a:custGeom>
            <a:solidFill>
              <a:srgbClr val="FF0000">
                <a:alpha val="3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 flipH="1" flipV="1">
              <a:off x="4351987" y="1078349"/>
              <a:ext cx="3562578" cy="5283909"/>
            </a:xfrm>
            <a:custGeom>
              <a:avLst/>
              <a:gdLst>
                <a:gd name="connsiteX0" fmla="*/ 2587755 w 3606085"/>
                <a:gd name="connsiteY0" fmla="*/ 0 h 5295892"/>
                <a:gd name="connsiteX1" fmla="*/ 3582124 w 3606085"/>
                <a:gd name="connsiteY1" fmla="*/ 11982 h 5295892"/>
                <a:gd name="connsiteX2" fmla="*/ 3606085 w 3606085"/>
                <a:gd name="connsiteY2" fmla="*/ 5295892 h 5295892"/>
                <a:gd name="connsiteX3" fmla="*/ 0 w 3606085"/>
                <a:gd name="connsiteY3" fmla="*/ 5295892 h 5295892"/>
                <a:gd name="connsiteX4" fmla="*/ 2587755 w 3606085"/>
                <a:gd name="connsiteY4" fmla="*/ 0 h 529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6085" h="5295892">
                  <a:moveTo>
                    <a:pt x="2587755" y="0"/>
                  </a:moveTo>
                  <a:lnTo>
                    <a:pt x="3582124" y="11982"/>
                  </a:lnTo>
                  <a:lnTo>
                    <a:pt x="3606085" y="5295892"/>
                  </a:lnTo>
                  <a:lnTo>
                    <a:pt x="0" y="5295892"/>
                  </a:lnTo>
                  <a:lnTo>
                    <a:pt x="2587755" y="0"/>
                  </a:lnTo>
                  <a:close/>
                </a:path>
              </a:pathLst>
            </a:custGeom>
            <a:solidFill>
              <a:srgbClr val="00AE01">
                <a:alpha val="3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</p:grpSp>
      <p:sp>
        <p:nvSpPr>
          <p:cNvPr id="42" name="Oval 41"/>
          <p:cNvSpPr/>
          <p:nvPr/>
        </p:nvSpPr>
        <p:spPr>
          <a:xfrm>
            <a:off x="491194" y="3222406"/>
            <a:ext cx="802771" cy="802771"/>
          </a:xfrm>
          <a:prstGeom prst="ellipse">
            <a:avLst/>
          </a:prstGeom>
          <a:solidFill>
            <a:srgbClr val="F2F2F2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>
              <a:latin typeface="Segoe UI Light"/>
              <a:cs typeface="Segoe UI Ligh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03665" y="1497707"/>
            <a:ext cx="3630046" cy="2257089"/>
            <a:chOff x="203665" y="1497707"/>
            <a:chExt cx="3630046" cy="2257089"/>
          </a:xfrm>
        </p:grpSpPr>
        <p:pic>
          <p:nvPicPr>
            <p:cNvPr id="5" name="Picture 4" descr="Google_Maps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47" t="5748" r="8109" b="14906"/>
            <a:stretch/>
          </p:blipFill>
          <p:spPr>
            <a:xfrm>
              <a:off x="203665" y="1497707"/>
              <a:ext cx="3630045" cy="1724699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>
            <a:xfrm>
              <a:off x="1605367" y="3424389"/>
              <a:ext cx="2228344" cy="330407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Segoe UI Light"/>
                  <a:cs typeface="Segoe UI Light"/>
                </a:rPr>
                <a:t>x</a:t>
              </a:r>
              <a:r>
                <a:rPr lang="en-US" baseline="-25000" dirty="0">
                  <a:solidFill>
                    <a:schemeClr val="tx1"/>
                  </a:solidFill>
                  <a:latin typeface="Segoe UI Light"/>
                  <a:cs typeface="Segoe UI Light"/>
                </a:rPr>
                <a:t>1</a:t>
              </a:r>
              <a:r>
                <a:rPr lang="en-US" dirty="0">
                  <a:solidFill>
                    <a:schemeClr val="tx1"/>
                  </a:solidFill>
                  <a:latin typeface="Segoe UI Light"/>
                  <a:cs typeface="Segoe UI Light"/>
                </a:rPr>
                <a:t>, x</a:t>
              </a:r>
              <a:r>
                <a:rPr lang="en-US" baseline="-25000" dirty="0">
                  <a:solidFill>
                    <a:schemeClr val="tx1"/>
                  </a:solidFill>
                  <a:latin typeface="Segoe UI Light"/>
                  <a:cs typeface="Segoe UI Light"/>
                </a:rPr>
                <a:t>2</a:t>
              </a:r>
              <a:r>
                <a:rPr lang="en-US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, </a:t>
              </a:r>
              <a:r>
                <a:rPr lang="en-US" dirty="0">
                  <a:solidFill>
                    <a:schemeClr val="tx1"/>
                  </a:solidFill>
                  <a:latin typeface="Segoe UI Light"/>
                  <a:cs typeface="Segoe UI Light"/>
                </a:rPr>
                <a:t>…, </a:t>
              </a:r>
              <a:r>
                <a:rPr lang="en-US" dirty="0" err="1">
                  <a:solidFill>
                    <a:schemeClr val="tx1"/>
                  </a:solidFill>
                  <a:latin typeface="Segoe UI Light"/>
                  <a:cs typeface="Segoe UI Light"/>
                </a:rPr>
                <a:t>x</a:t>
              </a:r>
              <a:r>
                <a:rPr lang="en-US" baseline="-25000" dirty="0" err="1">
                  <a:solidFill>
                    <a:schemeClr val="tx1"/>
                  </a:solidFill>
                  <a:latin typeface="Segoe UI Light"/>
                  <a:cs typeface="Segoe UI Light"/>
                </a:rPr>
                <a:t>n</a:t>
              </a:r>
              <a:r>
                <a:rPr lang="en-US" dirty="0">
                  <a:solidFill>
                    <a:schemeClr val="tx1"/>
                  </a:solidFill>
                  <a:latin typeface="Segoe UI Light"/>
                  <a:cs typeface="Segoe UI Light"/>
                </a:rPr>
                <a:t> 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03666" y="3424389"/>
              <a:ext cx="1377741" cy="330407"/>
            </a:xfrm>
            <a:prstGeom prst="rect">
              <a:avLst/>
            </a:prstGeom>
            <a:solidFill>
              <a:schemeClr val="bg1">
                <a:lumMod val="9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4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?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917862" y="2330738"/>
            <a:ext cx="4188016" cy="2225402"/>
            <a:chOff x="1917862" y="2330738"/>
            <a:chExt cx="4188016" cy="2225402"/>
          </a:xfrm>
        </p:grpSpPr>
        <p:sp>
          <p:nvSpPr>
            <p:cNvPr id="44" name="TextBox 43"/>
            <p:cNvSpPr txBox="1"/>
            <p:nvPr/>
          </p:nvSpPr>
          <p:spPr>
            <a:xfrm>
              <a:off x="1917862" y="4094475"/>
              <a:ext cx="41880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FFFFFF"/>
                  </a:solidFill>
                  <a:latin typeface="Segoe Print"/>
                  <a:cs typeface="Segoe Print"/>
                </a:rPr>
                <a:t>Classify it as a </a:t>
              </a:r>
              <a:r>
                <a:rPr lang="en-US" sz="2400" dirty="0" smtClean="0">
                  <a:solidFill>
                    <a:srgbClr val="00AE01"/>
                  </a:solidFill>
                  <a:latin typeface="Segoe Print"/>
                  <a:cs typeface="Segoe Print"/>
                </a:rPr>
                <a:t>curb ramp</a:t>
              </a:r>
              <a:endParaRPr lang="en-US" sz="2400" dirty="0" smtClean="0">
                <a:solidFill>
                  <a:srgbClr val="FFFFFF"/>
                </a:solidFill>
                <a:latin typeface="Segoe Print"/>
                <a:cs typeface="Segoe Print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flipV="1">
              <a:off x="4053385" y="2330738"/>
              <a:ext cx="1648665" cy="1783335"/>
            </a:xfrm>
            <a:custGeom>
              <a:avLst/>
              <a:gdLst>
                <a:gd name="connsiteX0" fmla="*/ 0 w 1392207"/>
                <a:gd name="connsiteY0" fmla="*/ 0 h 1559799"/>
                <a:gd name="connsiteX1" fmla="*/ 0 w 1392207"/>
                <a:gd name="connsiteY1" fmla="*/ 0 h 1559799"/>
                <a:gd name="connsiteX2" fmla="*/ 35941 w 1392207"/>
                <a:gd name="connsiteY2" fmla="*/ 167744 h 1559799"/>
                <a:gd name="connsiteX3" fmla="*/ 155744 w 1392207"/>
                <a:gd name="connsiteY3" fmla="*/ 491248 h 1559799"/>
                <a:gd name="connsiteX4" fmla="*/ 251587 w 1392207"/>
                <a:gd name="connsiteY4" fmla="*/ 658991 h 1559799"/>
                <a:gd name="connsiteX5" fmla="*/ 419312 w 1392207"/>
                <a:gd name="connsiteY5" fmla="*/ 922588 h 1559799"/>
                <a:gd name="connsiteX6" fmla="*/ 491194 w 1392207"/>
                <a:gd name="connsiteY6" fmla="*/ 994478 h 1559799"/>
                <a:gd name="connsiteX7" fmla="*/ 682879 w 1392207"/>
                <a:gd name="connsiteY7" fmla="*/ 1198166 h 1559799"/>
                <a:gd name="connsiteX8" fmla="*/ 790702 w 1392207"/>
                <a:gd name="connsiteY8" fmla="*/ 1270056 h 1559799"/>
                <a:gd name="connsiteX9" fmla="*/ 874565 w 1392207"/>
                <a:gd name="connsiteY9" fmla="*/ 1294019 h 1559799"/>
                <a:gd name="connsiteX10" fmla="*/ 910506 w 1392207"/>
                <a:gd name="connsiteY10" fmla="*/ 1306001 h 1559799"/>
                <a:gd name="connsiteX11" fmla="*/ 1066250 w 1392207"/>
                <a:gd name="connsiteY11" fmla="*/ 1341946 h 1559799"/>
                <a:gd name="connsiteX12" fmla="*/ 1233975 w 1392207"/>
                <a:gd name="connsiteY12" fmla="*/ 1377891 h 1559799"/>
                <a:gd name="connsiteX13" fmla="*/ 1329818 w 1392207"/>
                <a:gd name="connsiteY13" fmla="*/ 1389872 h 1559799"/>
                <a:gd name="connsiteX14" fmla="*/ 1257936 w 1392207"/>
                <a:gd name="connsiteY14" fmla="*/ 1365909 h 1559799"/>
                <a:gd name="connsiteX15" fmla="*/ 1233975 w 1392207"/>
                <a:gd name="connsiteY15" fmla="*/ 1329964 h 1559799"/>
                <a:gd name="connsiteX16" fmla="*/ 1174074 w 1392207"/>
                <a:gd name="connsiteY16" fmla="*/ 1317983 h 1559799"/>
                <a:gd name="connsiteX17" fmla="*/ 1150113 w 1392207"/>
                <a:gd name="connsiteY17" fmla="*/ 1294019 h 1559799"/>
                <a:gd name="connsiteX18" fmla="*/ 1126152 w 1392207"/>
                <a:gd name="connsiteY18" fmla="*/ 1198166 h 1559799"/>
                <a:gd name="connsiteX19" fmla="*/ 1114172 w 1392207"/>
                <a:gd name="connsiteY19" fmla="*/ 1234111 h 1559799"/>
                <a:gd name="connsiteX20" fmla="*/ 1150113 w 1392207"/>
                <a:gd name="connsiteY20" fmla="*/ 1317983 h 1559799"/>
                <a:gd name="connsiteX21" fmla="*/ 1186054 w 1392207"/>
                <a:gd name="connsiteY21" fmla="*/ 1341946 h 1559799"/>
                <a:gd name="connsiteX22" fmla="*/ 1221995 w 1392207"/>
                <a:gd name="connsiteY22" fmla="*/ 1353927 h 1559799"/>
                <a:gd name="connsiteX23" fmla="*/ 1317838 w 1392207"/>
                <a:gd name="connsiteY23" fmla="*/ 1377891 h 1559799"/>
                <a:gd name="connsiteX24" fmla="*/ 1353779 w 1392207"/>
                <a:gd name="connsiteY24" fmla="*/ 1413836 h 1559799"/>
                <a:gd name="connsiteX25" fmla="*/ 1210015 w 1392207"/>
                <a:gd name="connsiteY25" fmla="*/ 1425817 h 1559799"/>
                <a:gd name="connsiteX26" fmla="*/ 1174074 w 1392207"/>
                <a:gd name="connsiteY26" fmla="*/ 1437799 h 1559799"/>
                <a:gd name="connsiteX27" fmla="*/ 1090211 w 1392207"/>
                <a:gd name="connsiteY27" fmla="*/ 1461762 h 1559799"/>
                <a:gd name="connsiteX28" fmla="*/ 1042290 w 1392207"/>
                <a:gd name="connsiteY28" fmla="*/ 1557616 h 1559799"/>
                <a:gd name="connsiteX29" fmla="*/ 1054270 w 1392207"/>
                <a:gd name="connsiteY29" fmla="*/ 1521671 h 1559799"/>
                <a:gd name="connsiteX30" fmla="*/ 1126152 w 1392207"/>
                <a:gd name="connsiteY30" fmla="*/ 1473744 h 1559799"/>
                <a:gd name="connsiteX31" fmla="*/ 1162093 w 1392207"/>
                <a:gd name="connsiteY31" fmla="*/ 1449781 h 1559799"/>
                <a:gd name="connsiteX32" fmla="*/ 1233975 w 1392207"/>
                <a:gd name="connsiteY32" fmla="*/ 1425817 h 1559799"/>
                <a:gd name="connsiteX33" fmla="*/ 1329818 w 1392207"/>
                <a:gd name="connsiteY33" fmla="*/ 1389872 h 1559799"/>
                <a:gd name="connsiteX34" fmla="*/ 994368 w 1392207"/>
                <a:gd name="connsiteY34" fmla="*/ 1365909 h 1559799"/>
                <a:gd name="connsiteX35" fmla="*/ 958427 w 1392207"/>
                <a:gd name="connsiteY35" fmla="*/ 1353927 h 1559799"/>
                <a:gd name="connsiteX36" fmla="*/ 850604 w 1392207"/>
                <a:gd name="connsiteY36" fmla="*/ 1329964 h 1559799"/>
                <a:gd name="connsiteX37" fmla="*/ 754761 w 1392207"/>
                <a:gd name="connsiteY37" fmla="*/ 1294019 h 1559799"/>
                <a:gd name="connsiteX38" fmla="*/ 718820 w 1392207"/>
                <a:gd name="connsiteY38" fmla="*/ 1282038 h 1559799"/>
                <a:gd name="connsiteX39" fmla="*/ 694860 w 1392207"/>
                <a:gd name="connsiteY39" fmla="*/ 1258074 h 1559799"/>
                <a:gd name="connsiteX40" fmla="*/ 622978 w 1392207"/>
                <a:gd name="connsiteY40" fmla="*/ 1210148 h 1559799"/>
                <a:gd name="connsiteX41" fmla="*/ 563076 w 1392207"/>
                <a:gd name="connsiteY41" fmla="*/ 1162221 h 1559799"/>
                <a:gd name="connsiteX42" fmla="*/ 539115 w 1392207"/>
                <a:gd name="connsiteY42" fmla="*/ 1126276 h 1559799"/>
                <a:gd name="connsiteX43" fmla="*/ 503174 w 1392207"/>
                <a:gd name="connsiteY43" fmla="*/ 1114294 h 1559799"/>
                <a:gd name="connsiteX44" fmla="*/ 467233 w 1392207"/>
                <a:gd name="connsiteY44" fmla="*/ 1090331 h 1559799"/>
                <a:gd name="connsiteX45" fmla="*/ 407331 w 1392207"/>
                <a:gd name="connsiteY45" fmla="*/ 1006459 h 1559799"/>
                <a:gd name="connsiteX46" fmla="*/ 371390 w 1392207"/>
                <a:gd name="connsiteY46" fmla="*/ 934570 h 1559799"/>
                <a:gd name="connsiteX47" fmla="*/ 347430 w 1392207"/>
                <a:gd name="connsiteY47" fmla="*/ 898625 h 1559799"/>
                <a:gd name="connsiteX48" fmla="*/ 299508 w 1392207"/>
                <a:gd name="connsiteY48" fmla="*/ 766826 h 1559799"/>
                <a:gd name="connsiteX49" fmla="*/ 263567 w 1392207"/>
                <a:gd name="connsiteY49" fmla="*/ 742863 h 1559799"/>
                <a:gd name="connsiteX50" fmla="*/ 191685 w 1392207"/>
                <a:gd name="connsiteY50" fmla="*/ 623047 h 1559799"/>
                <a:gd name="connsiteX51" fmla="*/ 143764 w 1392207"/>
                <a:gd name="connsiteY51" fmla="*/ 551157 h 1559799"/>
                <a:gd name="connsiteX52" fmla="*/ 131783 w 1392207"/>
                <a:gd name="connsiteY52" fmla="*/ 503230 h 1559799"/>
                <a:gd name="connsiteX53" fmla="*/ 107823 w 1392207"/>
                <a:gd name="connsiteY53" fmla="*/ 455303 h 1559799"/>
                <a:gd name="connsiteX54" fmla="*/ 95842 w 1392207"/>
                <a:gd name="connsiteY54" fmla="*/ 419358 h 1559799"/>
                <a:gd name="connsiteX55" fmla="*/ 71882 w 1392207"/>
                <a:gd name="connsiteY55" fmla="*/ 275578 h 1559799"/>
                <a:gd name="connsiteX56" fmla="*/ 59901 w 1392207"/>
                <a:gd name="connsiteY56" fmla="*/ 203689 h 1559799"/>
                <a:gd name="connsiteX57" fmla="*/ 47921 w 1392207"/>
                <a:gd name="connsiteY57" fmla="*/ 95854 h 1559799"/>
                <a:gd name="connsiteX58" fmla="*/ 23960 w 1392207"/>
                <a:gd name="connsiteY58" fmla="*/ 71890 h 1559799"/>
                <a:gd name="connsiteX59" fmla="*/ 0 w 1392207"/>
                <a:gd name="connsiteY59" fmla="*/ 0 h 155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392207" h="1559799">
                  <a:moveTo>
                    <a:pt x="0" y="0"/>
                  </a:moveTo>
                  <a:lnTo>
                    <a:pt x="0" y="0"/>
                  </a:lnTo>
                  <a:cubicBezTo>
                    <a:pt x="11980" y="55915"/>
                    <a:pt x="20736" y="112619"/>
                    <a:pt x="35941" y="167744"/>
                  </a:cubicBezTo>
                  <a:cubicBezTo>
                    <a:pt x="57702" y="246638"/>
                    <a:pt x="116413" y="412577"/>
                    <a:pt x="155744" y="491248"/>
                  </a:cubicBezTo>
                  <a:cubicBezTo>
                    <a:pt x="184541" y="548848"/>
                    <a:pt x="218009" y="604040"/>
                    <a:pt x="251587" y="658991"/>
                  </a:cubicBezTo>
                  <a:cubicBezTo>
                    <a:pt x="305889" y="747858"/>
                    <a:pt x="345675" y="848942"/>
                    <a:pt x="419312" y="922588"/>
                  </a:cubicBezTo>
                  <a:cubicBezTo>
                    <a:pt x="443273" y="946551"/>
                    <a:pt x="468599" y="969223"/>
                    <a:pt x="491194" y="994478"/>
                  </a:cubicBezTo>
                  <a:cubicBezTo>
                    <a:pt x="599212" y="1115217"/>
                    <a:pt x="585020" y="1128258"/>
                    <a:pt x="682879" y="1198166"/>
                  </a:cubicBezTo>
                  <a:cubicBezTo>
                    <a:pt x="718029" y="1223276"/>
                    <a:pt x="749722" y="1256394"/>
                    <a:pt x="790702" y="1270056"/>
                  </a:cubicBezTo>
                  <a:cubicBezTo>
                    <a:pt x="876876" y="1298785"/>
                    <a:pt x="769262" y="1263930"/>
                    <a:pt x="874565" y="1294019"/>
                  </a:cubicBezTo>
                  <a:cubicBezTo>
                    <a:pt x="886708" y="1297489"/>
                    <a:pt x="898323" y="1302678"/>
                    <a:pt x="910506" y="1306001"/>
                  </a:cubicBezTo>
                  <a:cubicBezTo>
                    <a:pt x="989969" y="1327675"/>
                    <a:pt x="996401" y="1327974"/>
                    <a:pt x="1066250" y="1341946"/>
                  </a:cubicBezTo>
                  <a:cubicBezTo>
                    <a:pt x="1140110" y="1391191"/>
                    <a:pt x="1084116" y="1362115"/>
                    <a:pt x="1233975" y="1377891"/>
                  </a:cubicBezTo>
                  <a:cubicBezTo>
                    <a:pt x="1265994" y="1381262"/>
                    <a:pt x="1297870" y="1385878"/>
                    <a:pt x="1329818" y="1389872"/>
                  </a:cubicBezTo>
                  <a:cubicBezTo>
                    <a:pt x="1305857" y="1381884"/>
                    <a:pt x="1279353" y="1379296"/>
                    <a:pt x="1257936" y="1365909"/>
                  </a:cubicBezTo>
                  <a:cubicBezTo>
                    <a:pt x="1245725" y="1358277"/>
                    <a:pt x="1246477" y="1337109"/>
                    <a:pt x="1233975" y="1329964"/>
                  </a:cubicBezTo>
                  <a:cubicBezTo>
                    <a:pt x="1216296" y="1319861"/>
                    <a:pt x="1194041" y="1321977"/>
                    <a:pt x="1174074" y="1317983"/>
                  </a:cubicBezTo>
                  <a:cubicBezTo>
                    <a:pt x="1166087" y="1309995"/>
                    <a:pt x="1154308" y="1304507"/>
                    <a:pt x="1150113" y="1294019"/>
                  </a:cubicBezTo>
                  <a:cubicBezTo>
                    <a:pt x="1137883" y="1263440"/>
                    <a:pt x="1126152" y="1198166"/>
                    <a:pt x="1126152" y="1198166"/>
                  </a:cubicBezTo>
                  <a:cubicBezTo>
                    <a:pt x="1122159" y="1210148"/>
                    <a:pt x="1114172" y="1221481"/>
                    <a:pt x="1114172" y="1234111"/>
                  </a:cubicBezTo>
                  <a:cubicBezTo>
                    <a:pt x="1114172" y="1261609"/>
                    <a:pt x="1130548" y="1298416"/>
                    <a:pt x="1150113" y="1317983"/>
                  </a:cubicBezTo>
                  <a:cubicBezTo>
                    <a:pt x="1160294" y="1328165"/>
                    <a:pt x="1173175" y="1335506"/>
                    <a:pt x="1186054" y="1341946"/>
                  </a:cubicBezTo>
                  <a:cubicBezTo>
                    <a:pt x="1197349" y="1347594"/>
                    <a:pt x="1209812" y="1350604"/>
                    <a:pt x="1221995" y="1353927"/>
                  </a:cubicBezTo>
                  <a:cubicBezTo>
                    <a:pt x="1253766" y="1362593"/>
                    <a:pt x="1317838" y="1377891"/>
                    <a:pt x="1317838" y="1377891"/>
                  </a:cubicBezTo>
                  <a:cubicBezTo>
                    <a:pt x="1400227" y="1432822"/>
                    <a:pt x="1417040" y="1434924"/>
                    <a:pt x="1353779" y="1413836"/>
                  </a:cubicBezTo>
                  <a:cubicBezTo>
                    <a:pt x="1305858" y="1417830"/>
                    <a:pt x="1257681" y="1419461"/>
                    <a:pt x="1210015" y="1425817"/>
                  </a:cubicBezTo>
                  <a:cubicBezTo>
                    <a:pt x="1197497" y="1427486"/>
                    <a:pt x="1186217" y="1434329"/>
                    <a:pt x="1174074" y="1437799"/>
                  </a:cubicBezTo>
                  <a:cubicBezTo>
                    <a:pt x="1068745" y="1467897"/>
                    <a:pt x="1176405" y="1433029"/>
                    <a:pt x="1090211" y="1461762"/>
                  </a:cubicBezTo>
                  <a:cubicBezTo>
                    <a:pt x="1048390" y="1503588"/>
                    <a:pt x="1069822" y="1475009"/>
                    <a:pt x="1042290" y="1557616"/>
                  </a:cubicBezTo>
                  <a:cubicBezTo>
                    <a:pt x="1038297" y="1569598"/>
                    <a:pt x="1043762" y="1528677"/>
                    <a:pt x="1054270" y="1521671"/>
                  </a:cubicBezTo>
                  <a:lnTo>
                    <a:pt x="1126152" y="1473744"/>
                  </a:lnTo>
                  <a:cubicBezTo>
                    <a:pt x="1138132" y="1465756"/>
                    <a:pt x="1148433" y="1454335"/>
                    <a:pt x="1162093" y="1449781"/>
                  </a:cubicBezTo>
                  <a:cubicBezTo>
                    <a:pt x="1186054" y="1441793"/>
                    <a:pt x="1212960" y="1439828"/>
                    <a:pt x="1233975" y="1425817"/>
                  </a:cubicBezTo>
                  <a:cubicBezTo>
                    <a:pt x="1286858" y="1390558"/>
                    <a:pt x="1255797" y="1404678"/>
                    <a:pt x="1329818" y="1389872"/>
                  </a:cubicBezTo>
                  <a:cubicBezTo>
                    <a:pt x="1194354" y="1344715"/>
                    <a:pt x="1343955" y="1390883"/>
                    <a:pt x="994368" y="1365909"/>
                  </a:cubicBezTo>
                  <a:cubicBezTo>
                    <a:pt x="981772" y="1365009"/>
                    <a:pt x="970678" y="1356990"/>
                    <a:pt x="958427" y="1353927"/>
                  </a:cubicBezTo>
                  <a:cubicBezTo>
                    <a:pt x="859566" y="1329209"/>
                    <a:pt x="936729" y="1354573"/>
                    <a:pt x="850604" y="1329964"/>
                  </a:cubicBezTo>
                  <a:cubicBezTo>
                    <a:pt x="812520" y="1319082"/>
                    <a:pt x="795293" y="1309220"/>
                    <a:pt x="754761" y="1294019"/>
                  </a:cubicBezTo>
                  <a:cubicBezTo>
                    <a:pt x="742937" y="1289584"/>
                    <a:pt x="730800" y="1286032"/>
                    <a:pt x="718820" y="1282038"/>
                  </a:cubicBezTo>
                  <a:cubicBezTo>
                    <a:pt x="710833" y="1274050"/>
                    <a:pt x="703896" y="1264852"/>
                    <a:pt x="694860" y="1258074"/>
                  </a:cubicBezTo>
                  <a:cubicBezTo>
                    <a:pt x="671823" y="1240794"/>
                    <a:pt x="643340" y="1230513"/>
                    <a:pt x="622978" y="1210148"/>
                  </a:cubicBezTo>
                  <a:cubicBezTo>
                    <a:pt x="588836" y="1176002"/>
                    <a:pt x="608416" y="1192450"/>
                    <a:pt x="563076" y="1162221"/>
                  </a:cubicBezTo>
                  <a:cubicBezTo>
                    <a:pt x="555089" y="1150239"/>
                    <a:pt x="550359" y="1135272"/>
                    <a:pt x="539115" y="1126276"/>
                  </a:cubicBezTo>
                  <a:cubicBezTo>
                    <a:pt x="529254" y="1118386"/>
                    <a:pt x="514469" y="1119942"/>
                    <a:pt x="503174" y="1114294"/>
                  </a:cubicBezTo>
                  <a:cubicBezTo>
                    <a:pt x="490295" y="1107854"/>
                    <a:pt x="479213" y="1098319"/>
                    <a:pt x="467233" y="1090331"/>
                  </a:cubicBezTo>
                  <a:cubicBezTo>
                    <a:pt x="445221" y="1024285"/>
                    <a:pt x="469351" y="1078823"/>
                    <a:pt x="407331" y="1006459"/>
                  </a:cubicBezTo>
                  <a:cubicBezTo>
                    <a:pt x="366135" y="958392"/>
                    <a:pt x="396898" y="985591"/>
                    <a:pt x="371390" y="934570"/>
                  </a:cubicBezTo>
                  <a:cubicBezTo>
                    <a:pt x="364951" y="921690"/>
                    <a:pt x="355417" y="910607"/>
                    <a:pt x="347430" y="898625"/>
                  </a:cubicBezTo>
                  <a:cubicBezTo>
                    <a:pt x="336074" y="853196"/>
                    <a:pt x="334699" y="802020"/>
                    <a:pt x="299508" y="766826"/>
                  </a:cubicBezTo>
                  <a:cubicBezTo>
                    <a:pt x="289327" y="756644"/>
                    <a:pt x="275547" y="750851"/>
                    <a:pt x="263567" y="742863"/>
                  </a:cubicBezTo>
                  <a:cubicBezTo>
                    <a:pt x="238395" y="616985"/>
                    <a:pt x="276601" y="750436"/>
                    <a:pt x="191685" y="623047"/>
                  </a:cubicBezTo>
                  <a:lnTo>
                    <a:pt x="143764" y="551157"/>
                  </a:lnTo>
                  <a:cubicBezTo>
                    <a:pt x="139770" y="535181"/>
                    <a:pt x="137564" y="518649"/>
                    <a:pt x="131783" y="503230"/>
                  </a:cubicBezTo>
                  <a:cubicBezTo>
                    <a:pt x="125512" y="486506"/>
                    <a:pt x="114858" y="471720"/>
                    <a:pt x="107823" y="455303"/>
                  </a:cubicBezTo>
                  <a:cubicBezTo>
                    <a:pt x="102848" y="443694"/>
                    <a:pt x="99836" y="431340"/>
                    <a:pt x="95842" y="419358"/>
                  </a:cubicBezTo>
                  <a:lnTo>
                    <a:pt x="71882" y="275578"/>
                  </a:lnTo>
                  <a:cubicBezTo>
                    <a:pt x="67889" y="251615"/>
                    <a:pt x="62583" y="227834"/>
                    <a:pt x="59901" y="203689"/>
                  </a:cubicBezTo>
                  <a:cubicBezTo>
                    <a:pt x="55908" y="167744"/>
                    <a:pt x="57436" y="130746"/>
                    <a:pt x="47921" y="95854"/>
                  </a:cubicBezTo>
                  <a:cubicBezTo>
                    <a:pt x="44949" y="84956"/>
                    <a:pt x="31947" y="79878"/>
                    <a:pt x="23960" y="7189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</p:grpSp>
      <p:sp>
        <p:nvSpPr>
          <p:cNvPr id="22" name="Freeform 21"/>
          <p:cNvSpPr/>
          <p:nvPr/>
        </p:nvSpPr>
        <p:spPr>
          <a:xfrm>
            <a:off x="345066" y="928104"/>
            <a:ext cx="952457" cy="89554"/>
          </a:xfrm>
          <a:custGeom>
            <a:avLst/>
            <a:gdLst>
              <a:gd name="connsiteX0" fmla="*/ 0 w 805925"/>
              <a:gd name="connsiteY0" fmla="*/ 89554 h 89554"/>
              <a:gd name="connsiteX1" fmla="*/ 0 w 805925"/>
              <a:gd name="connsiteY1" fmla="*/ 89554 h 89554"/>
              <a:gd name="connsiteX2" fmla="*/ 179094 w 805925"/>
              <a:gd name="connsiteY2" fmla="*/ 81413 h 89554"/>
              <a:gd name="connsiteX3" fmla="*/ 211657 w 805925"/>
              <a:gd name="connsiteY3" fmla="*/ 73272 h 89554"/>
              <a:gd name="connsiteX4" fmla="*/ 309345 w 805925"/>
              <a:gd name="connsiteY4" fmla="*/ 65131 h 89554"/>
              <a:gd name="connsiteX5" fmla="*/ 643112 w 805925"/>
              <a:gd name="connsiteY5" fmla="*/ 56989 h 89554"/>
              <a:gd name="connsiteX6" fmla="*/ 675675 w 805925"/>
              <a:gd name="connsiteY6" fmla="*/ 48848 h 89554"/>
              <a:gd name="connsiteX7" fmla="*/ 757082 w 805925"/>
              <a:gd name="connsiteY7" fmla="*/ 40707 h 89554"/>
              <a:gd name="connsiteX8" fmla="*/ 32562 w 805925"/>
              <a:gd name="connsiteY8" fmla="*/ 32566 h 89554"/>
              <a:gd name="connsiteX9" fmla="*/ 162813 w 805925"/>
              <a:gd name="connsiteY9" fmla="*/ 16283 h 89554"/>
              <a:gd name="connsiteX10" fmla="*/ 805925 w 805925"/>
              <a:gd name="connsiteY10" fmla="*/ 0 h 89554"/>
              <a:gd name="connsiteX11" fmla="*/ 586128 w 805925"/>
              <a:gd name="connsiteY11" fmla="*/ 24424 h 89554"/>
              <a:gd name="connsiteX12" fmla="*/ 325626 w 805925"/>
              <a:gd name="connsiteY12" fmla="*/ 40707 h 89554"/>
              <a:gd name="connsiteX13" fmla="*/ 154672 w 805925"/>
              <a:gd name="connsiteY13" fmla="*/ 56989 h 89554"/>
              <a:gd name="connsiteX14" fmla="*/ 56984 w 805925"/>
              <a:gd name="connsiteY14" fmla="*/ 65131 h 89554"/>
              <a:gd name="connsiteX15" fmla="*/ 586128 w 805925"/>
              <a:gd name="connsiteY15" fmla="*/ 56989 h 89554"/>
              <a:gd name="connsiteX16" fmla="*/ 341908 w 805925"/>
              <a:gd name="connsiteY16" fmla="*/ 65131 h 89554"/>
              <a:gd name="connsiteX17" fmla="*/ 0 w 805925"/>
              <a:gd name="connsiteY17" fmla="*/ 89554 h 8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05925" h="89554">
                <a:moveTo>
                  <a:pt x="0" y="89554"/>
                </a:moveTo>
                <a:lnTo>
                  <a:pt x="0" y="89554"/>
                </a:lnTo>
                <a:cubicBezTo>
                  <a:pt x="59698" y="86840"/>
                  <a:pt x="119510" y="85997"/>
                  <a:pt x="179094" y="81413"/>
                </a:cubicBezTo>
                <a:cubicBezTo>
                  <a:pt x="190249" y="80555"/>
                  <a:pt x="200555" y="74660"/>
                  <a:pt x="211657" y="73272"/>
                </a:cubicBezTo>
                <a:cubicBezTo>
                  <a:pt x="244080" y="69219"/>
                  <a:pt x="276693" y="66363"/>
                  <a:pt x="309345" y="65131"/>
                </a:cubicBezTo>
                <a:cubicBezTo>
                  <a:pt x="420555" y="60934"/>
                  <a:pt x="531856" y="59703"/>
                  <a:pt x="643112" y="56989"/>
                </a:cubicBezTo>
                <a:cubicBezTo>
                  <a:pt x="653966" y="54275"/>
                  <a:pt x="664599" y="50430"/>
                  <a:pt x="675675" y="48848"/>
                </a:cubicBezTo>
                <a:cubicBezTo>
                  <a:pt x="702672" y="44991"/>
                  <a:pt x="784344" y="41397"/>
                  <a:pt x="757082" y="40707"/>
                </a:cubicBezTo>
                <a:cubicBezTo>
                  <a:pt x="515637" y="34594"/>
                  <a:pt x="274069" y="35280"/>
                  <a:pt x="32562" y="32566"/>
                </a:cubicBezTo>
                <a:cubicBezTo>
                  <a:pt x="88177" y="18660"/>
                  <a:pt x="79229" y="19039"/>
                  <a:pt x="162813" y="16283"/>
                </a:cubicBezTo>
                <a:lnTo>
                  <a:pt x="805925" y="0"/>
                </a:lnTo>
                <a:cubicBezTo>
                  <a:pt x="745997" y="7051"/>
                  <a:pt x="651784" y="18952"/>
                  <a:pt x="586128" y="24424"/>
                </a:cubicBezTo>
                <a:cubicBezTo>
                  <a:pt x="457874" y="35113"/>
                  <a:pt x="465860" y="31659"/>
                  <a:pt x="325626" y="40707"/>
                </a:cubicBezTo>
                <a:cubicBezTo>
                  <a:pt x="128455" y="53428"/>
                  <a:pt x="297899" y="42665"/>
                  <a:pt x="154672" y="56989"/>
                </a:cubicBezTo>
                <a:cubicBezTo>
                  <a:pt x="122159" y="60241"/>
                  <a:pt x="24308" y="65131"/>
                  <a:pt x="56984" y="65131"/>
                </a:cubicBezTo>
                <a:cubicBezTo>
                  <a:pt x="233386" y="65131"/>
                  <a:pt x="409747" y="59703"/>
                  <a:pt x="586128" y="56989"/>
                </a:cubicBezTo>
                <a:cubicBezTo>
                  <a:pt x="504721" y="59703"/>
                  <a:pt x="423360" y="65131"/>
                  <a:pt x="341908" y="65131"/>
                </a:cubicBezTo>
                <a:cubicBezTo>
                  <a:pt x="238757" y="65131"/>
                  <a:pt x="56985" y="85483"/>
                  <a:pt x="0" y="89554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23" name="TextBox 22"/>
          <p:cNvSpPr txBox="1"/>
          <p:nvPr/>
        </p:nvSpPr>
        <p:spPr>
          <a:xfrm rot="21285789">
            <a:off x="402051" y="347099"/>
            <a:ext cx="2000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Segoe Print"/>
                <a:cs typeface="Segoe Print"/>
              </a:rPr>
              <a:t>Classifying with</a:t>
            </a:r>
          </a:p>
        </p:txBody>
      </p:sp>
      <p:sp>
        <p:nvSpPr>
          <p:cNvPr id="24" name="Freeform 23"/>
          <p:cNvSpPr/>
          <p:nvPr/>
        </p:nvSpPr>
        <p:spPr>
          <a:xfrm>
            <a:off x="1188537" y="1025800"/>
            <a:ext cx="146532" cy="170966"/>
          </a:xfrm>
          <a:custGeom>
            <a:avLst/>
            <a:gdLst>
              <a:gd name="connsiteX0" fmla="*/ 8140 w 146532"/>
              <a:gd name="connsiteY0" fmla="*/ 170966 h 170966"/>
              <a:gd name="connsiteX1" fmla="*/ 8140 w 146532"/>
              <a:gd name="connsiteY1" fmla="*/ 170966 h 170966"/>
              <a:gd name="connsiteX2" fmla="*/ 24422 w 146532"/>
              <a:gd name="connsiteY2" fmla="*/ 89554 h 170966"/>
              <a:gd name="connsiteX3" fmla="*/ 73266 w 146532"/>
              <a:gd name="connsiteY3" fmla="*/ 24423 h 170966"/>
              <a:gd name="connsiteX4" fmla="*/ 97688 w 146532"/>
              <a:gd name="connsiteY4" fmla="*/ 32565 h 170966"/>
              <a:gd name="connsiteX5" fmla="*/ 130250 w 146532"/>
              <a:gd name="connsiteY5" fmla="*/ 81412 h 170966"/>
              <a:gd name="connsiteX6" fmla="*/ 138391 w 146532"/>
              <a:gd name="connsiteY6" fmla="*/ 113977 h 170966"/>
              <a:gd name="connsiteX7" fmla="*/ 146532 w 146532"/>
              <a:gd name="connsiteY7" fmla="*/ 138401 h 170966"/>
              <a:gd name="connsiteX8" fmla="*/ 130250 w 146532"/>
              <a:gd name="connsiteY8" fmla="*/ 81412 h 170966"/>
              <a:gd name="connsiteX9" fmla="*/ 105828 w 146532"/>
              <a:gd name="connsiteY9" fmla="*/ 56989 h 170966"/>
              <a:gd name="connsiteX10" fmla="*/ 97688 w 146532"/>
              <a:gd name="connsiteY10" fmla="*/ 32565 h 170966"/>
              <a:gd name="connsiteX11" fmla="*/ 81406 w 146532"/>
              <a:gd name="connsiteY11" fmla="*/ 16282 h 170966"/>
              <a:gd name="connsiteX12" fmla="*/ 32562 w 146532"/>
              <a:gd name="connsiteY12" fmla="*/ 65130 h 170966"/>
              <a:gd name="connsiteX13" fmla="*/ 0 w 146532"/>
              <a:gd name="connsiteY13" fmla="*/ 113977 h 170966"/>
              <a:gd name="connsiteX14" fmla="*/ 16281 w 146532"/>
              <a:gd name="connsiteY14" fmla="*/ 56989 h 170966"/>
              <a:gd name="connsiteX15" fmla="*/ 48844 w 146532"/>
              <a:gd name="connsiteY15" fmla="*/ 16282 h 170966"/>
              <a:gd name="connsiteX16" fmla="*/ 73266 w 146532"/>
              <a:gd name="connsiteY16" fmla="*/ 0 h 170966"/>
              <a:gd name="connsiteX17" fmla="*/ 97688 w 146532"/>
              <a:gd name="connsiteY17" fmla="*/ 89554 h 170966"/>
              <a:gd name="connsiteX18" fmla="*/ 113969 w 146532"/>
              <a:gd name="connsiteY18" fmla="*/ 138401 h 170966"/>
              <a:gd name="connsiteX19" fmla="*/ 122110 w 146532"/>
              <a:gd name="connsiteY19" fmla="*/ 146542 h 170966"/>
              <a:gd name="connsiteX20" fmla="*/ 122110 w 146532"/>
              <a:gd name="connsiteY20" fmla="*/ 146542 h 170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6532" h="170966">
                <a:moveTo>
                  <a:pt x="8140" y="170966"/>
                </a:moveTo>
                <a:lnTo>
                  <a:pt x="8140" y="170966"/>
                </a:lnTo>
                <a:cubicBezTo>
                  <a:pt x="13567" y="143829"/>
                  <a:pt x="14705" y="115467"/>
                  <a:pt x="24422" y="89554"/>
                </a:cubicBezTo>
                <a:cubicBezTo>
                  <a:pt x="35469" y="60093"/>
                  <a:pt x="53256" y="44434"/>
                  <a:pt x="73266" y="24423"/>
                </a:cubicBezTo>
                <a:cubicBezTo>
                  <a:pt x="81407" y="27137"/>
                  <a:pt x="91620" y="26497"/>
                  <a:pt x="97688" y="32565"/>
                </a:cubicBezTo>
                <a:cubicBezTo>
                  <a:pt x="111524" y="46403"/>
                  <a:pt x="130250" y="81412"/>
                  <a:pt x="130250" y="81412"/>
                </a:cubicBezTo>
                <a:cubicBezTo>
                  <a:pt x="132964" y="92267"/>
                  <a:pt x="135317" y="103218"/>
                  <a:pt x="138391" y="113977"/>
                </a:cubicBezTo>
                <a:cubicBezTo>
                  <a:pt x="140748" y="122229"/>
                  <a:pt x="146532" y="146983"/>
                  <a:pt x="146532" y="138401"/>
                </a:cubicBezTo>
                <a:cubicBezTo>
                  <a:pt x="146532" y="135687"/>
                  <a:pt x="134089" y="87171"/>
                  <a:pt x="130250" y="81412"/>
                </a:cubicBezTo>
                <a:cubicBezTo>
                  <a:pt x="123864" y="71833"/>
                  <a:pt x="113969" y="65130"/>
                  <a:pt x="105828" y="56989"/>
                </a:cubicBezTo>
                <a:cubicBezTo>
                  <a:pt x="103115" y="48848"/>
                  <a:pt x="102103" y="39924"/>
                  <a:pt x="97688" y="32565"/>
                </a:cubicBezTo>
                <a:cubicBezTo>
                  <a:pt x="93739" y="25983"/>
                  <a:pt x="88271" y="12849"/>
                  <a:pt x="81406" y="16282"/>
                </a:cubicBezTo>
                <a:cubicBezTo>
                  <a:pt x="60811" y="26580"/>
                  <a:pt x="45334" y="45971"/>
                  <a:pt x="32562" y="65130"/>
                </a:cubicBezTo>
                <a:lnTo>
                  <a:pt x="0" y="113977"/>
                </a:lnTo>
                <a:cubicBezTo>
                  <a:pt x="2610" y="103537"/>
                  <a:pt x="10439" y="68673"/>
                  <a:pt x="16281" y="56989"/>
                </a:cubicBezTo>
                <a:cubicBezTo>
                  <a:pt x="23334" y="42883"/>
                  <a:pt x="36223" y="26379"/>
                  <a:pt x="48844" y="16282"/>
                </a:cubicBezTo>
                <a:cubicBezTo>
                  <a:pt x="56484" y="10170"/>
                  <a:pt x="65125" y="5427"/>
                  <a:pt x="73266" y="0"/>
                </a:cubicBezTo>
                <a:cubicBezTo>
                  <a:pt x="84772" y="57540"/>
                  <a:pt x="77030" y="27575"/>
                  <a:pt x="97688" y="89554"/>
                </a:cubicBezTo>
                <a:cubicBezTo>
                  <a:pt x="97689" y="89556"/>
                  <a:pt x="113968" y="138400"/>
                  <a:pt x="113969" y="138401"/>
                </a:cubicBezTo>
                <a:lnTo>
                  <a:pt x="122110" y="146542"/>
                </a:lnTo>
                <a:lnTo>
                  <a:pt x="122110" y="146542"/>
                </a:lnTo>
              </a:path>
            </a:pathLst>
          </a:cu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4116 -0.18532 " pathEditMode="relative" ptsTypes="AA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42" grpId="2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38.898320_-77.025960_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04" r="6005"/>
          <a:stretch/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34625"/>
            <a:ext cx="6953940" cy="980867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3200" dirty="0">
              <a:latin typeface="Segoe UI Light"/>
              <a:cs typeface="Segoe UI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5066" y="812659"/>
            <a:ext cx="6365645" cy="58477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Segoe UI Light"/>
                <a:cs typeface="Segoe UI Light"/>
              </a:rPr>
              <a:t>Sliding window curb ramp detection</a:t>
            </a:r>
          </a:p>
        </p:txBody>
      </p:sp>
    </p:spTree>
    <p:extLst>
      <p:ext uri="{BB962C8B-B14F-4D97-AF65-F5344CB8AC3E}">
        <p14:creationId xmlns:p14="http://schemas.microsoft.com/office/powerpoint/2010/main" val="3205554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38.898320_-77.025960_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04"/>
          <a:stretch/>
        </p:blipFill>
        <p:spPr>
          <a:xfrm>
            <a:off x="0" y="0"/>
            <a:ext cx="972820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5644444" y="-1213556"/>
            <a:ext cx="15776222" cy="9144000"/>
          </a:xfrm>
          <a:custGeom>
            <a:avLst/>
            <a:gdLst/>
            <a:ahLst/>
            <a:cxnLst/>
            <a:rect l="l" t="t" r="r" b="b"/>
            <a:pathLst>
              <a:path w="15776222" h="9144000">
                <a:moveTo>
                  <a:pt x="9228666" y="4600223"/>
                </a:moveTo>
                <a:lnTo>
                  <a:pt x="9228666" y="6208890"/>
                </a:lnTo>
                <a:lnTo>
                  <a:pt x="10837333" y="6208890"/>
                </a:lnTo>
                <a:lnTo>
                  <a:pt x="10837333" y="4600223"/>
                </a:lnTo>
                <a:close/>
                <a:moveTo>
                  <a:pt x="0" y="0"/>
                </a:moveTo>
                <a:lnTo>
                  <a:pt x="15776222" y="0"/>
                </a:lnTo>
                <a:lnTo>
                  <a:pt x="15776222" y="9144000"/>
                </a:lnTo>
                <a:lnTo>
                  <a:pt x="0" y="9144000"/>
                </a:lnTo>
                <a:close/>
              </a:path>
            </a:pathLst>
          </a:custGeom>
          <a:solidFill>
            <a:srgbClr val="000000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latin typeface="Segoe UI Semibold"/>
              <a:cs typeface="Segoe UI Semibol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64207" y="2640406"/>
            <a:ext cx="3887252" cy="52322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Segoe Print"/>
                <a:cs typeface="Segoe Print"/>
              </a:rPr>
              <a:t>Confidence = -0.84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65091" y="2640406"/>
            <a:ext cx="3534316" cy="52322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2800" dirty="0">
                <a:solidFill>
                  <a:srgbClr val="01CB04"/>
                </a:solidFill>
                <a:latin typeface="Segoe Print"/>
                <a:cs typeface="Segoe Print"/>
              </a:rPr>
              <a:t>Confidence = 1.34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14405" y="2640406"/>
            <a:ext cx="3764522" cy="52322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Segoe Print"/>
                <a:cs typeface="Segoe Print"/>
              </a:rPr>
              <a:t>Confidence = </a:t>
            </a:r>
            <a:r>
              <a:rPr lang="en-US" sz="2800" dirty="0" smtClean="0">
                <a:solidFill>
                  <a:srgbClr val="FF0000"/>
                </a:solidFill>
                <a:latin typeface="Segoe Print"/>
                <a:cs typeface="Segoe Print"/>
              </a:rPr>
              <a:t>-0.11</a:t>
            </a:r>
            <a:endParaRPr lang="en-US" sz="2800" dirty="0">
              <a:solidFill>
                <a:srgbClr val="FF0000"/>
              </a:solidFill>
              <a:latin typeface="Segoe Print"/>
              <a:cs typeface="Segoe Prin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Sliding window curb ramp detection</a:t>
            </a:r>
            <a:endParaRPr 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56690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0.17483 -4.81481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483 2.22222E-6 L 0.33889 -0.00023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94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8" grpId="0"/>
      <p:bldP spid="8" grpId="2"/>
      <p:bldP spid="14" grpId="0"/>
      <p:bldP spid="14" grpId="1"/>
      <p:bldP spid="7" grpId="0"/>
      <p:bldP spid="7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 descr="GB8KnrNDD3kHrZfd2ymH2w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5" t="10443" r="50006" b="12798"/>
          <a:stretch/>
        </p:blipFill>
        <p:spPr>
          <a:xfrm>
            <a:off x="43469" y="1380847"/>
            <a:ext cx="2855490" cy="4403134"/>
          </a:xfrm>
          <a:prstGeom prst="rect">
            <a:avLst/>
          </a:prstGeom>
        </p:spPr>
      </p:pic>
      <p:pic>
        <p:nvPicPr>
          <p:cNvPr id="102" name="Picture 101" descr="GB8KnrNDD3kHrZfd2ymH2w.png"/>
          <p:cNvPicPr>
            <a:picLocks noChangeAspect="1"/>
          </p:cNvPicPr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4" t="10261" r="50007" b="12980"/>
          <a:stretch/>
        </p:blipFill>
        <p:spPr>
          <a:xfrm>
            <a:off x="3148634" y="1380847"/>
            <a:ext cx="2854398" cy="4401449"/>
          </a:xfrm>
          <a:prstGeom prst="rect">
            <a:avLst/>
          </a:prstGeom>
          <a:ln>
            <a:noFill/>
          </a:ln>
        </p:spPr>
      </p:pic>
      <p:grpSp>
        <p:nvGrpSpPr>
          <p:cNvPr id="41" name="Group 40"/>
          <p:cNvGrpSpPr/>
          <p:nvPr/>
        </p:nvGrpSpPr>
        <p:grpSpPr>
          <a:xfrm>
            <a:off x="6252707" y="1392609"/>
            <a:ext cx="2847825" cy="4391372"/>
            <a:chOff x="30938457" y="11154179"/>
            <a:chExt cx="1858800" cy="2866287"/>
          </a:xfrm>
        </p:grpSpPr>
        <p:grpSp>
          <p:nvGrpSpPr>
            <p:cNvPr id="103" name="Group 102"/>
            <p:cNvGrpSpPr/>
            <p:nvPr/>
          </p:nvGrpSpPr>
          <p:grpSpPr>
            <a:xfrm>
              <a:off x="30938457" y="11154179"/>
              <a:ext cx="1858800" cy="2866287"/>
              <a:chOff x="2511044" y="152399"/>
              <a:chExt cx="1593115" cy="2456598"/>
            </a:xfrm>
          </p:grpSpPr>
          <p:pic>
            <p:nvPicPr>
              <p:cNvPr id="117" name="Picture 116" descr="GB8KnrNDD3kHrZfd2ymH2w.png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105" t="10443" r="50006" b="12798"/>
              <a:stretch/>
            </p:blipFill>
            <p:spPr>
              <a:xfrm>
                <a:off x="2511044" y="152400"/>
                <a:ext cx="1593115" cy="2456597"/>
              </a:xfrm>
              <a:prstGeom prst="rect">
                <a:avLst/>
              </a:prstGeom>
            </p:spPr>
          </p:pic>
          <p:pic>
            <p:nvPicPr>
              <p:cNvPr id="118" name="Picture 117" descr="GB8KnrNDD3kHrZfd2ymH2w.png"/>
              <p:cNvPicPr>
                <a:picLocks noChangeAspect="1"/>
              </p:cNvPicPr>
              <p:nvPr/>
            </p:nvPicPr>
            <p:blipFill rotWithShape="1">
              <a:blip r:embed="rId4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104" t="10261" r="50007" b="12980"/>
              <a:stretch/>
            </p:blipFill>
            <p:spPr>
              <a:xfrm>
                <a:off x="2511044" y="152399"/>
                <a:ext cx="1593115" cy="2456598"/>
              </a:xfrm>
              <a:prstGeom prst="rect">
                <a:avLst/>
              </a:prstGeom>
            </p:spPr>
          </p:pic>
        </p:grpSp>
        <p:sp>
          <p:nvSpPr>
            <p:cNvPr id="105" name="Rectangle 104"/>
            <p:cNvSpPr/>
            <p:nvPr/>
          </p:nvSpPr>
          <p:spPr>
            <a:xfrm>
              <a:off x="31538448" y="12870224"/>
              <a:ext cx="351141" cy="172267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" dirty="0">
                <a:latin typeface="Brandon Grotesque Regular"/>
                <a:cs typeface="Brandon Grotesque Regular"/>
              </a:endParaRP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31180682" y="13025522"/>
              <a:ext cx="351141" cy="172267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" dirty="0">
                <a:latin typeface="Brandon Grotesque Regular"/>
                <a:cs typeface="Brandon Grotesque Regular"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31972006" y="12870224"/>
              <a:ext cx="351141" cy="172267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" dirty="0">
                <a:latin typeface="Brandon Grotesque Regular"/>
                <a:cs typeface="Brandon Grotesque Regular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32236618" y="13038773"/>
              <a:ext cx="351141" cy="172267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" dirty="0">
                <a:latin typeface="Brandon Grotesque Regular"/>
                <a:cs typeface="Brandon Grotesque Regular"/>
              </a:endParaRP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32412188" y="13127814"/>
              <a:ext cx="351141" cy="172267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" dirty="0">
                <a:latin typeface="Brandon Grotesque Regular"/>
                <a:cs typeface="Brandon Grotesque Regular"/>
              </a:endParaRP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31180682" y="12784090"/>
              <a:ext cx="351141" cy="172267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" dirty="0">
                <a:latin typeface="Brandon Grotesque Regular"/>
                <a:cs typeface="Brandon Grotesque Regular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Sliding window curb ramp detection</a:t>
            </a:r>
            <a:endParaRPr 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10343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 descr="GB8KnrNDD3kHrZfd2ymH2w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5" t="10443" r="50006" b="12798"/>
          <a:stretch/>
        </p:blipFill>
        <p:spPr>
          <a:xfrm>
            <a:off x="43469" y="1380847"/>
            <a:ext cx="2855490" cy="4403134"/>
          </a:xfrm>
          <a:prstGeom prst="rect">
            <a:avLst/>
          </a:prstGeom>
        </p:spPr>
      </p:pic>
      <p:pic>
        <p:nvPicPr>
          <p:cNvPr id="102" name="Picture 101" descr="GB8KnrNDD3kHrZfd2ymH2w.png"/>
          <p:cNvPicPr>
            <a:picLocks noChangeAspect="1"/>
          </p:cNvPicPr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4" t="10261" r="50007" b="12980"/>
          <a:stretch/>
        </p:blipFill>
        <p:spPr>
          <a:xfrm>
            <a:off x="3148634" y="1380847"/>
            <a:ext cx="2854398" cy="4401449"/>
          </a:xfrm>
          <a:prstGeom prst="rect">
            <a:avLst/>
          </a:prstGeom>
          <a:ln>
            <a:noFill/>
          </a:ln>
        </p:spPr>
      </p:pic>
      <p:grpSp>
        <p:nvGrpSpPr>
          <p:cNvPr id="41" name="Group 40"/>
          <p:cNvGrpSpPr/>
          <p:nvPr/>
        </p:nvGrpSpPr>
        <p:grpSpPr>
          <a:xfrm>
            <a:off x="6252707" y="1392609"/>
            <a:ext cx="2847825" cy="4391372"/>
            <a:chOff x="30938457" y="11154179"/>
            <a:chExt cx="1858800" cy="2866287"/>
          </a:xfrm>
        </p:grpSpPr>
        <p:grpSp>
          <p:nvGrpSpPr>
            <p:cNvPr id="103" name="Group 102"/>
            <p:cNvGrpSpPr/>
            <p:nvPr/>
          </p:nvGrpSpPr>
          <p:grpSpPr>
            <a:xfrm>
              <a:off x="30938457" y="11154179"/>
              <a:ext cx="1858800" cy="2866287"/>
              <a:chOff x="2511044" y="152399"/>
              <a:chExt cx="1593115" cy="2456598"/>
            </a:xfrm>
          </p:grpSpPr>
          <p:pic>
            <p:nvPicPr>
              <p:cNvPr id="117" name="Picture 116" descr="GB8KnrNDD3kHrZfd2ymH2w.png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105" t="10443" r="50006" b="12798"/>
              <a:stretch/>
            </p:blipFill>
            <p:spPr>
              <a:xfrm>
                <a:off x="2511044" y="152400"/>
                <a:ext cx="1593115" cy="2456597"/>
              </a:xfrm>
              <a:prstGeom prst="rect">
                <a:avLst/>
              </a:prstGeom>
            </p:spPr>
          </p:pic>
          <p:pic>
            <p:nvPicPr>
              <p:cNvPr id="118" name="Picture 117" descr="GB8KnrNDD3kHrZfd2ymH2w.png"/>
              <p:cNvPicPr>
                <a:picLocks noChangeAspect="1"/>
              </p:cNvPicPr>
              <p:nvPr/>
            </p:nvPicPr>
            <p:blipFill rotWithShape="1">
              <a:blip r:embed="rId4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104" t="10261" r="50007" b="12980"/>
              <a:stretch/>
            </p:blipFill>
            <p:spPr>
              <a:xfrm>
                <a:off x="2511044" y="152399"/>
                <a:ext cx="1593115" cy="2456598"/>
              </a:xfrm>
              <a:prstGeom prst="rect">
                <a:avLst/>
              </a:prstGeom>
            </p:spPr>
          </p:pic>
        </p:grpSp>
        <p:sp>
          <p:nvSpPr>
            <p:cNvPr id="105" name="Rectangle 104"/>
            <p:cNvSpPr/>
            <p:nvPr/>
          </p:nvSpPr>
          <p:spPr>
            <a:xfrm>
              <a:off x="31538448" y="12870224"/>
              <a:ext cx="351141" cy="172267"/>
            </a:xfrm>
            <a:prstGeom prst="rect">
              <a:avLst/>
            </a:prstGeom>
            <a:noFill/>
            <a:ln w="38100" cmpd="sng">
              <a:solidFill>
                <a:srgbClr val="00AE0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" dirty="0">
                <a:latin typeface="Brandon Grotesque Regular"/>
                <a:cs typeface="Brandon Grotesque Regular"/>
              </a:endParaRP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31180682" y="13025522"/>
              <a:ext cx="351141" cy="172267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" dirty="0">
                <a:latin typeface="Brandon Grotesque Regular"/>
                <a:cs typeface="Brandon Grotesque Regular"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31972006" y="12870224"/>
              <a:ext cx="351141" cy="172267"/>
            </a:xfrm>
            <a:prstGeom prst="rect">
              <a:avLst/>
            </a:prstGeom>
            <a:noFill/>
            <a:ln w="38100" cmpd="sng">
              <a:solidFill>
                <a:srgbClr val="00AE0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" dirty="0">
                <a:latin typeface="Brandon Grotesque Regular"/>
                <a:cs typeface="Brandon Grotesque Regular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32236618" y="13038773"/>
              <a:ext cx="351141" cy="172267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" dirty="0">
                <a:latin typeface="Brandon Grotesque Regular"/>
                <a:cs typeface="Brandon Grotesque Regular"/>
              </a:endParaRP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32412188" y="13127814"/>
              <a:ext cx="351141" cy="172267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" dirty="0">
                <a:latin typeface="Brandon Grotesque Regular"/>
                <a:cs typeface="Brandon Grotesque Regular"/>
              </a:endParaRP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31180682" y="12784090"/>
              <a:ext cx="351141" cy="172267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" dirty="0">
                <a:latin typeface="Brandon Grotesque Regular"/>
                <a:cs typeface="Brandon Grotesque Regular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" y="0"/>
            <a:ext cx="9144000" cy="31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Curb Ramp Detection | Sliding window curb ramp detection</a:t>
            </a:r>
            <a:endParaRPr 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490156" y="1106638"/>
            <a:ext cx="6617100" cy="4872179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5976803" y="3029770"/>
            <a:ext cx="1465291" cy="824896"/>
          </a:xfrm>
          <a:custGeom>
            <a:avLst/>
            <a:gdLst>
              <a:gd name="connsiteX0" fmla="*/ 1375530 w 1465291"/>
              <a:gd name="connsiteY0" fmla="*/ 824896 h 824896"/>
              <a:gd name="connsiteX1" fmla="*/ 1375530 w 1465291"/>
              <a:gd name="connsiteY1" fmla="*/ 824896 h 824896"/>
              <a:gd name="connsiteX2" fmla="*/ 1338397 w 1465291"/>
              <a:gd name="connsiteY2" fmla="*/ 720916 h 824896"/>
              <a:gd name="connsiteX3" fmla="*/ 1167585 w 1465291"/>
              <a:gd name="connsiteY3" fmla="*/ 483249 h 824896"/>
              <a:gd name="connsiteX4" fmla="*/ 1115599 w 1465291"/>
              <a:gd name="connsiteY4" fmla="*/ 416405 h 824896"/>
              <a:gd name="connsiteX5" fmla="*/ 1056186 w 1465291"/>
              <a:gd name="connsiteY5" fmla="*/ 364415 h 824896"/>
              <a:gd name="connsiteX6" fmla="*/ 1011627 w 1465291"/>
              <a:gd name="connsiteY6" fmla="*/ 334707 h 824896"/>
              <a:gd name="connsiteX7" fmla="*/ 981920 w 1465291"/>
              <a:gd name="connsiteY7" fmla="*/ 297572 h 824896"/>
              <a:gd name="connsiteX8" fmla="*/ 892801 w 1465291"/>
              <a:gd name="connsiteY8" fmla="*/ 230728 h 824896"/>
              <a:gd name="connsiteX9" fmla="*/ 692283 w 1465291"/>
              <a:gd name="connsiteY9" fmla="*/ 141602 h 824896"/>
              <a:gd name="connsiteX10" fmla="*/ 595737 w 1465291"/>
              <a:gd name="connsiteY10" fmla="*/ 111894 h 824896"/>
              <a:gd name="connsiteX11" fmla="*/ 536324 w 1465291"/>
              <a:gd name="connsiteY11" fmla="*/ 89613 h 824896"/>
              <a:gd name="connsiteX12" fmla="*/ 402646 w 1465291"/>
              <a:gd name="connsiteY12" fmla="*/ 52477 h 824896"/>
              <a:gd name="connsiteX13" fmla="*/ 365513 w 1465291"/>
              <a:gd name="connsiteY13" fmla="*/ 37623 h 824896"/>
              <a:gd name="connsiteX14" fmla="*/ 291247 w 1465291"/>
              <a:gd name="connsiteY14" fmla="*/ 22769 h 824896"/>
              <a:gd name="connsiteX15" fmla="*/ 261540 w 1465291"/>
              <a:gd name="connsiteY15" fmla="*/ 30196 h 824896"/>
              <a:gd name="connsiteX16" fmla="*/ 224407 w 1465291"/>
              <a:gd name="connsiteY16" fmla="*/ 15342 h 824896"/>
              <a:gd name="connsiteX17" fmla="*/ 157568 w 1465291"/>
              <a:gd name="connsiteY17" fmla="*/ 487 h 824896"/>
              <a:gd name="connsiteX18" fmla="*/ 90728 w 1465291"/>
              <a:gd name="connsiteY18" fmla="*/ 7915 h 824896"/>
              <a:gd name="connsiteX19" fmla="*/ 68449 w 1465291"/>
              <a:gd name="connsiteY19" fmla="*/ 487 h 824896"/>
              <a:gd name="connsiteX20" fmla="*/ 23889 w 1465291"/>
              <a:gd name="connsiteY20" fmla="*/ 7915 h 824896"/>
              <a:gd name="connsiteX21" fmla="*/ 31316 w 1465291"/>
              <a:gd name="connsiteY21" fmla="*/ 7915 h 824896"/>
              <a:gd name="connsiteX22" fmla="*/ 61022 w 1465291"/>
              <a:gd name="connsiteY22" fmla="*/ 487 h 824896"/>
              <a:gd name="connsiteX23" fmla="*/ 113008 w 1465291"/>
              <a:gd name="connsiteY23" fmla="*/ 487 h 824896"/>
              <a:gd name="connsiteX24" fmla="*/ 172421 w 1465291"/>
              <a:gd name="connsiteY24" fmla="*/ 7915 h 824896"/>
              <a:gd name="connsiteX25" fmla="*/ 231834 w 1465291"/>
              <a:gd name="connsiteY25" fmla="*/ 7915 h 824896"/>
              <a:gd name="connsiteX26" fmla="*/ 291247 w 1465291"/>
              <a:gd name="connsiteY26" fmla="*/ 15342 h 824896"/>
              <a:gd name="connsiteX27" fmla="*/ 328380 w 1465291"/>
              <a:gd name="connsiteY27" fmla="*/ 22769 h 824896"/>
              <a:gd name="connsiteX28" fmla="*/ 380366 w 1465291"/>
              <a:gd name="connsiteY28" fmla="*/ 30196 h 824896"/>
              <a:gd name="connsiteX29" fmla="*/ 439779 w 1465291"/>
              <a:gd name="connsiteY29" fmla="*/ 52477 h 824896"/>
              <a:gd name="connsiteX30" fmla="*/ 484338 w 1465291"/>
              <a:gd name="connsiteY30" fmla="*/ 67331 h 824896"/>
              <a:gd name="connsiteX31" fmla="*/ 499191 w 1465291"/>
              <a:gd name="connsiteY31" fmla="*/ 82186 h 824896"/>
              <a:gd name="connsiteX32" fmla="*/ 528898 w 1465291"/>
              <a:gd name="connsiteY32" fmla="*/ 89613 h 824896"/>
              <a:gd name="connsiteX33" fmla="*/ 551178 w 1465291"/>
              <a:gd name="connsiteY33" fmla="*/ 97040 h 824896"/>
              <a:gd name="connsiteX34" fmla="*/ 588311 w 1465291"/>
              <a:gd name="connsiteY34" fmla="*/ 104467 h 824896"/>
              <a:gd name="connsiteX35" fmla="*/ 670003 w 1465291"/>
              <a:gd name="connsiteY35" fmla="*/ 134175 h 824896"/>
              <a:gd name="connsiteX36" fmla="*/ 692283 w 1465291"/>
              <a:gd name="connsiteY36" fmla="*/ 141602 h 824896"/>
              <a:gd name="connsiteX37" fmla="*/ 714563 w 1465291"/>
              <a:gd name="connsiteY37" fmla="*/ 156457 h 824896"/>
              <a:gd name="connsiteX38" fmla="*/ 736842 w 1465291"/>
              <a:gd name="connsiteY38" fmla="*/ 163884 h 824896"/>
              <a:gd name="connsiteX39" fmla="*/ 751696 w 1465291"/>
              <a:gd name="connsiteY39" fmla="*/ 178738 h 824896"/>
              <a:gd name="connsiteX40" fmla="*/ 773975 w 1465291"/>
              <a:gd name="connsiteY40" fmla="*/ 193592 h 824896"/>
              <a:gd name="connsiteX41" fmla="*/ 840815 w 1465291"/>
              <a:gd name="connsiteY41" fmla="*/ 223301 h 824896"/>
              <a:gd name="connsiteX42" fmla="*/ 885374 w 1465291"/>
              <a:gd name="connsiteY42" fmla="*/ 245582 h 824896"/>
              <a:gd name="connsiteX43" fmla="*/ 922507 w 1465291"/>
              <a:gd name="connsiteY43" fmla="*/ 267863 h 824896"/>
              <a:gd name="connsiteX44" fmla="*/ 944787 w 1465291"/>
              <a:gd name="connsiteY44" fmla="*/ 282717 h 824896"/>
              <a:gd name="connsiteX45" fmla="*/ 959640 w 1465291"/>
              <a:gd name="connsiteY45" fmla="*/ 297572 h 824896"/>
              <a:gd name="connsiteX46" fmla="*/ 981920 w 1465291"/>
              <a:gd name="connsiteY46" fmla="*/ 304999 h 824896"/>
              <a:gd name="connsiteX47" fmla="*/ 1026480 w 1465291"/>
              <a:gd name="connsiteY47" fmla="*/ 334707 h 824896"/>
              <a:gd name="connsiteX48" fmla="*/ 1048760 w 1465291"/>
              <a:gd name="connsiteY48" fmla="*/ 349561 h 824896"/>
              <a:gd name="connsiteX49" fmla="*/ 1071039 w 1465291"/>
              <a:gd name="connsiteY49" fmla="*/ 364415 h 824896"/>
              <a:gd name="connsiteX50" fmla="*/ 1108172 w 1465291"/>
              <a:gd name="connsiteY50" fmla="*/ 408978 h 824896"/>
              <a:gd name="connsiteX51" fmla="*/ 1137879 w 1465291"/>
              <a:gd name="connsiteY51" fmla="*/ 453541 h 824896"/>
              <a:gd name="connsiteX52" fmla="*/ 1197292 w 1465291"/>
              <a:gd name="connsiteY52" fmla="*/ 498103 h 824896"/>
              <a:gd name="connsiteX53" fmla="*/ 1226998 w 1465291"/>
              <a:gd name="connsiteY53" fmla="*/ 542666 h 824896"/>
              <a:gd name="connsiteX54" fmla="*/ 1241851 w 1465291"/>
              <a:gd name="connsiteY54" fmla="*/ 572374 h 824896"/>
              <a:gd name="connsiteX55" fmla="*/ 1264131 w 1465291"/>
              <a:gd name="connsiteY55" fmla="*/ 594656 h 824896"/>
              <a:gd name="connsiteX56" fmla="*/ 1278984 w 1465291"/>
              <a:gd name="connsiteY56" fmla="*/ 624364 h 824896"/>
              <a:gd name="connsiteX57" fmla="*/ 1293837 w 1465291"/>
              <a:gd name="connsiteY57" fmla="*/ 646645 h 824896"/>
              <a:gd name="connsiteX58" fmla="*/ 1308691 w 1465291"/>
              <a:gd name="connsiteY58" fmla="*/ 691208 h 824896"/>
              <a:gd name="connsiteX59" fmla="*/ 1316117 w 1465291"/>
              <a:gd name="connsiteY59" fmla="*/ 713489 h 824896"/>
              <a:gd name="connsiteX60" fmla="*/ 1338397 w 1465291"/>
              <a:gd name="connsiteY60" fmla="*/ 720916 h 824896"/>
              <a:gd name="connsiteX61" fmla="*/ 1368103 w 1465291"/>
              <a:gd name="connsiteY61" fmla="*/ 758052 h 824896"/>
              <a:gd name="connsiteX62" fmla="*/ 1382957 w 1465291"/>
              <a:gd name="connsiteY62" fmla="*/ 772906 h 824896"/>
              <a:gd name="connsiteX63" fmla="*/ 1390383 w 1465291"/>
              <a:gd name="connsiteY63" fmla="*/ 795187 h 824896"/>
              <a:gd name="connsiteX64" fmla="*/ 1397810 w 1465291"/>
              <a:gd name="connsiteY64" fmla="*/ 750625 h 824896"/>
              <a:gd name="connsiteX65" fmla="*/ 1412663 w 1465291"/>
              <a:gd name="connsiteY65" fmla="*/ 683781 h 824896"/>
              <a:gd name="connsiteX66" fmla="*/ 1420090 w 1465291"/>
              <a:gd name="connsiteY66" fmla="*/ 661500 h 824896"/>
              <a:gd name="connsiteX67" fmla="*/ 1449796 w 1465291"/>
              <a:gd name="connsiteY67" fmla="*/ 616937 h 824896"/>
              <a:gd name="connsiteX68" fmla="*/ 1464649 w 1465291"/>
              <a:gd name="connsiteY68" fmla="*/ 594656 h 824896"/>
              <a:gd name="connsiteX69" fmla="*/ 1457223 w 1465291"/>
              <a:gd name="connsiteY69" fmla="*/ 750625 h 824896"/>
              <a:gd name="connsiteX70" fmla="*/ 1412663 w 1465291"/>
              <a:gd name="connsiteY70" fmla="*/ 780333 h 824896"/>
              <a:gd name="connsiteX71" fmla="*/ 1390383 w 1465291"/>
              <a:gd name="connsiteY71" fmla="*/ 795187 h 824896"/>
              <a:gd name="connsiteX72" fmla="*/ 1293837 w 1465291"/>
              <a:gd name="connsiteY72" fmla="*/ 780333 h 824896"/>
              <a:gd name="connsiteX73" fmla="*/ 1249278 w 1465291"/>
              <a:gd name="connsiteY73" fmla="*/ 765479 h 824896"/>
              <a:gd name="connsiteX74" fmla="*/ 1197292 w 1465291"/>
              <a:gd name="connsiteY74" fmla="*/ 772906 h 824896"/>
              <a:gd name="connsiteX75" fmla="*/ 1182438 w 1465291"/>
              <a:gd name="connsiteY75" fmla="*/ 758052 h 824896"/>
              <a:gd name="connsiteX76" fmla="*/ 1249278 w 1465291"/>
              <a:gd name="connsiteY76" fmla="*/ 765479 h 824896"/>
              <a:gd name="connsiteX77" fmla="*/ 1271558 w 1465291"/>
              <a:gd name="connsiteY77" fmla="*/ 758052 h 824896"/>
              <a:gd name="connsiteX78" fmla="*/ 1330970 w 1465291"/>
              <a:gd name="connsiteY78" fmla="*/ 758052 h 824896"/>
              <a:gd name="connsiteX79" fmla="*/ 1368103 w 1465291"/>
              <a:gd name="connsiteY79" fmla="*/ 772906 h 824896"/>
              <a:gd name="connsiteX80" fmla="*/ 1368103 w 1465291"/>
              <a:gd name="connsiteY80" fmla="*/ 772906 h 824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465291" h="824896">
                <a:moveTo>
                  <a:pt x="1375530" y="824896"/>
                </a:moveTo>
                <a:lnTo>
                  <a:pt x="1375530" y="824896"/>
                </a:lnTo>
                <a:cubicBezTo>
                  <a:pt x="1363152" y="790236"/>
                  <a:pt x="1353071" y="754668"/>
                  <a:pt x="1338397" y="720916"/>
                </a:cubicBezTo>
                <a:cubicBezTo>
                  <a:pt x="1301451" y="635935"/>
                  <a:pt x="1216838" y="546296"/>
                  <a:pt x="1167585" y="483249"/>
                </a:cubicBezTo>
                <a:cubicBezTo>
                  <a:pt x="1150208" y="461005"/>
                  <a:pt x="1136841" y="434993"/>
                  <a:pt x="1115599" y="416405"/>
                </a:cubicBezTo>
                <a:cubicBezTo>
                  <a:pt x="1095795" y="399075"/>
                  <a:pt x="1076878" y="380674"/>
                  <a:pt x="1056186" y="364415"/>
                </a:cubicBezTo>
                <a:cubicBezTo>
                  <a:pt x="1042149" y="353386"/>
                  <a:pt x="1024896" y="346649"/>
                  <a:pt x="1011627" y="334707"/>
                </a:cubicBezTo>
                <a:cubicBezTo>
                  <a:pt x="999845" y="324102"/>
                  <a:pt x="993129" y="308781"/>
                  <a:pt x="981920" y="297572"/>
                </a:cubicBezTo>
                <a:cubicBezTo>
                  <a:pt x="960532" y="276182"/>
                  <a:pt x="919394" y="246071"/>
                  <a:pt x="892801" y="230728"/>
                </a:cubicBezTo>
                <a:cubicBezTo>
                  <a:pt x="739095" y="142046"/>
                  <a:pt x="797058" y="156573"/>
                  <a:pt x="692283" y="141602"/>
                </a:cubicBezTo>
                <a:cubicBezTo>
                  <a:pt x="560564" y="85148"/>
                  <a:pt x="711523" y="144977"/>
                  <a:pt x="595737" y="111894"/>
                </a:cubicBezTo>
                <a:cubicBezTo>
                  <a:pt x="575400" y="106083"/>
                  <a:pt x="556540" y="95834"/>
                  <a:pt x="536324" y="89613"/>
                </a:cubicBezTo>
                <a:cubicBezTo>
                  <a:pt x="492123" y="76012"/>
                  <a:pt x="445585" y="69653"/>
                  <a:pt x="402646" y="52477"/>
                </a:cubicBezTo>
                <a:cubicBezTo>
                  <a:pt x="390268" y="47526"/>
                  <a:pt x="378160" y="41839"/>
                  <a:pt x="365513" y="37623"/>
                </a:cubicBezTo>
                <a:cubicBezTo>
                  <a:pt x="343357" y="30237"/>
                  <a:pt x="313185" y="26426"/>
                  <a:pt x="291247" y="22769"/>
                </a:cubicBezTo>
                <a:cubicBezTo>
                  <a:pt x="281345" y="25245"/>
                  <a:pt x="271685" y="31323"/>
                  <a:pt x="261540" y="30196"/>
                </a:cubicBezTo>
                <a:cubicBezTo>
                  <a:pt x="248290" y="28724"/>
                  <a:pt x="237054" y="19558"/>
                  <a:pt x="224407" y="15342"/>
                </a:cubicBezTo>
                <a:cubicBezTo>
                  <a:pt x="208679" y="10099"/>
                  <a:pt x="172277" y="3429"/>
                  <a:pt x="157568" y="487"/>
                </a:cubicBezTo>
                <a:cubicBezTo>
                  <a:pt x="135288" y="2963"/>
                  <a:pt x="113145" y="7915"/>
                  <a:pt x="90728" y="7915"/>
                </a:cubicBezTo>
                <a:cubicBezTo>
                  <a:pt x="82900" y="7915"/>
                  <a:pt x="76277" y="487"/>
                  <a:pt x="68449" y="487"/>
                </a:cubicBezTo>
                <a:cubicBezTo>
                  <a:pt x="53391" y="487"/>
                  <a:pt x="38742" y="5439"/>
                  <a:pt x="23889" y="7915"/>
                </a:cubicBezTo>
                <a:cubicBezTo>
                  <a:pt x="-29531" y="-9895"/>
                  <a:pt x="21990" y="7915"/>
                  <a:pt x="31316" y="7915"/>
                </a:cubicBezTo>
                <a:cubicBezTo>
                  <a:pt x="41523" y="7915"/>
                  <a:pt x="51120" y="2963"/>
                  <a:pt x="61022" y="487"/>
                </a:cubicBezTo>
                <a:cubicBezTo>
                  <a:pt x="153886" y="23708"/>
                  <a:pt x="38429" y="487"/>
                  <a:pt x="113008" y="487"/>
                </a:cubicBezTo>
                <a:cubicBezTo>
                  <a:pt x="132967" y="487"/>
                  <a:pt x="152617" y="5439"/>
                  <a:pt x="172421" y="7915"/>
                </a:cubicBezTo>
                <a:cubicBezTo>
                  <a:pt x="209309" y="-4383"/>
                  <a:pt x="182778" y="367"/>
                  <a:pt x="231834" y="7915"/>
                </a:cubicBezTo>
                <a:cubicBezTo>
                  <a:pt x="251560" y="10950"/>
                  <a:pt x="271521" y="12307"/>
                  <a:pt x="291247" y="15342"/>
                </a:cubicBezTo>
                <a:cubicBezTo>
                  <a:pt x="303723" y="17261"/>
                  <a:pt x="315929" y="20694"/>
                  <a:pt x="328380" y="22769"/>
                </a:cubicBezTo>
                <a:cubicBezTo>
                  <a:pt x="345646" y="25647"/>
                  <a:pt x="363144" y="27064"/>
                  <a:pt x="380366" y="30196"/>
                </a:cubicBezTo>
                <a:cubicBezTo>
                  <a:pt x="424581" y="38236"/>
                  <a:pt x="396855" y="35307"/>
                  <a:pt x="439779" y="52477"/>
                </a:cubicBezTo>
                <a:cubicBezTo>
                  <a:pt x="454316" y="58292"/>
                  <a:pt x="484338" y="67331"/>
                  <a:pt x="484338" y="67331"/>
                </a:cubicBezTo>
                <a:cubicBezTo>
                  <a:pt x="489289" y="72283"/>
                  <a:pt x="492928" y="79054"/>
                  <a:pt x="499191" y="82186"/>
                </a:cubicBezTo>
                <a:cubicBezTo>
                  <a:pt x="508320" y="86751"/>
                  <a:pt x="519084" y="86809"/>
                  <a:pt x="528898" y="89613"/>
                </a:cubicBezTo>
                <a:cubicBezTo>
                  <a:pt x="536425" y="91764"/>
                  <a:pt x="543583" y="95141"/>
                  <a:pt x="551178" y="97040"/>
                </a:cubicBezTo>
                <a:cubicBezTo>
                  <a:pt x="563424" y="100102"/>
                  <a:pt x="576133" y="101146"/>
                  <a:pt x="588311" y="104467"/>
                </a:cubicBezTo>
                <a:cubicBezTo>
                  <a:pt x="626449" y="114869"/>
                  <a:pt x="634569" y="120887"/>
                  <a:pt x="670003" y="134175"/>
                </a:cubicBezTo>
                <a:cubicBezTo>
                  <a:pt x="677333" y="136924"/>
                  <a:pt x="684856" y="139126"/>
                  <a:pt x="692283" y="141602"/>
                </a:cubicBezTo>
                <a:cubicBezTo>
                  <a:pt x="699710" y="146554"/>
                  <a:pt x="706579" y="152465"/>
                  <a:pt x="714563" y="156457"/>
                </a:cubicBezTo>
                <a:cubicBezTo>
                  <a:pt x="721565" y="159958"/>
                  <a:pt x="730130" y="159856"/>
                  <a:pt x="736842" y="163884"/>
                </a:cubicBezTo>
                <a:cubicBezTo>
                  <a:pt x="742846" y="167487"/>
                  <a:pt x="746228" y="174364"/>
                  <a:pt x="751696" y="178738"/>
                </a:cubicBezTo>
                <a:cubicBezTo>
                  <a:pt x="758666" y="184314"/>
                  <a:pt x="766226" y="189163"/>
                  <a:pt x="773975" y="193592"/>
                </a:cubicBezTo>
                <a:cubicBezTo>
                  <a:pt x="829088" y="225087"/>
                  <a:pt x="777169" y="191475"/>
                  <a:pt x="840815" y="223301"/>
                </a:cubicBezTo>
                <a:cubicBezTo>
                  <a:pt x="898397" y="252095"/>
                  <a:pt x="829379" y="226915"/>
                  <a:pt x="885374" y="245582"/>
                </a:cubicBezTo>
                <a:cubicBezTo>
                  <a:pt x="914388" y="274596"/>
                  <a:pt x="883944" y="248580"/>
                  <a:pt x="922507" y="267863"/>
                </a:cubicBezTo>
                <a:cubicBezTo>
                  <a:pt x="930490" y="271855"/>
                  <a:pt x="937817" y="277141"/>
                  <a:pt x="944787" y="282717"/>
                </a:cubicBezTo>
                <a:cubicBezTo>
                  <a:pt x="950255" y="287091"/>
                  <a:pt x="953636" y="293969"/>
                  <a:pt x="959640" y="297572"/>
                </a:cubicBezTo>
                <a:cubicBezTo>
                  <a:pt x="966353" y="301600"/>
                  <a:pt x="975077" y="301197"/>
                  <a:pt x="981920" y="304999"/>
                </a:cubicBezTo>
                <a:cubicBezTo>
                  <a:pt x="997525" y="313669"/>
                  <a:pt x="1011627" y="324804"/>
                  <a:pt x="1026480" y="334707"/>
                </a:cubicBezTo>
                <a:lnTo>
                  <a:pt x="1048760" y="349561"/>
                </a:lnTo>
                <a:lnTo>
                  <a:pt x="1071039" y="364415"/>
                </a:lnTo>
                <a:cubicBezTo>
                  <a:pt x="1124122" y="444043"/>
                  <a:pt x="1041455" y="323193"/>
                  <a:pt x="1108172" y="408978"/>
                </a:cubicBezTo>
                <a:cubicBezTo>
                  <a:pt x="1119132" y="423070"/>
                  <a:pt x="1122571" y="444356"/>
                  <a:pt x="1137879" y="453541"/>
                </a:cubicBezTo>
                <a:cubicBezTo>
                  <a:pt x="1184018" y="481226"/>
                  <a:pt x="1164805" y="465615"/>
                  <a:pt x="1197292" y="498103"/>
                </a:cubicBezTo>
                <a:cubicBezTo>
                  <a:pt x="1213221" y="545899"/>
                  <a:pt x="1192230" y="493988"/>
                  <a:pt x="1226998" y="542666"/>
                </a:cubicBezTo>
                <a:cubicBezTo>
                  <a:pt x="1233433" y="551675"/>
                  <a:pt x="1235416" y="563365"/>
                  <a:pt x="1241851" y="572374"/>
                </a:cubicBezTo>
                <a:cubicBezTo>
                  <a:pt x="1247956" y="580921"/>
                  <a:pt x="1258026" y="586109"/>
                  <a:pt x="1264131" y="594656"/>
                </a:cubicBezTo>
                <a:cubicBezTo>
                  <a:pt x="1270566" y="603665"/>
                  <a:pt x="1273491" y="614751"/>
                  <a:pt x="1278984" y="624364"/>
                </a:cubicBezTo>
                <a:cubicBezTo>
                  <a:pt x="1283412" y="632114"/>
                  <a:pt x="1290212" y="638488"/>
                  <a:pt x="1293837" y="646645"/>
                </a:cubicBezTo>
                <a:cubicBezTo>
                  <a:pt x="1300196" y="660953"/>
                  <a:pt x="1303740" y="676354"/>
                  <a:pt x="1308691" y="691208"/>
                </a:cubicBezTo>
                <a:cubicBezTo>
                  <a:pt x="1311167" y="698635"/>
                  <a:pt x="1308690" y="711013"/>
                  <a:pt x="1316117" y="713489"/>
                </a:cubicBezTo>
                <a:lnTo>
                  <a:pt x="1338397" y="720916"/>
                </a:lnTo>
                <a:cubicBezTo>
                  <a:pt x="1374269" y="756793"/>
                  <a:pt x="1330618" y="711194"/>
                  <a:pt x="1368103" y="758052"/>
                </a:cubicBezTo>
                <a:cubicBezTo>
                  <a:pt x="1372477" y="763520"/>
                  <a:pt x="1378006" y="767955"/>
                  <a:pt x="1382957" y="772906"/>
                </a:cubicBezTo>
                <a:cubicBezTo>
                  <a:pt x="1385432" y="780333"/>
                  <a:pt x="1386041" y="801701"/>
                  <a:pt x="1390383" y="795187"/>
                </a:cubicBezTo>
                <a:cubicBezTo>
                  <a:pt x="1398736" y="782657"/>
                  <a:pt x="1395116" y="765441"/>
                  <a:pt x="1397810" y="750625"/>
                </a:cubicBezTo>
                <a:cubicBezTo>
                  <a:pt x="1401641" y="729554"/>
                  <a:pt x="1406700" y="704652"/>
                  <a:pt x="1412663" y="683781"/>
                </a:cubicBezTo>
                <a:cubicBezTo>
                  <a:pt x="1414814" y="676253"/>
                  <a:pt x="1416288" y="668344"/>
                  <a:pt x="1420090" y="661500"/>
                </a:cubicBezTo>
                <a:cubicBezTo>
                  <a:pt x="1428759" y="645894"/>
                  <a:pt x="1439894" y="631791"/>
                  <a:pt x="1449796" y="616937"/>
                </a:cubicBezTo>
                <a:lnTo>
                  <a:pt x="1464649" y="594656"/>
                </a:lnTo>
                <a:cubicBezTo>
                  <a:pt x="1462174" y="646646"/>
                  <a:pt x="1471256" y="700504"/>
                  <a:pt x="1457223" y="750625"/>
                </a:cubicBezTo>
                <a:cubicBezTo>
                  <a:pt x="1452410" y="767816"/>
                  <a:pt x="1427516" y="770430"/>
                  <a:pt x="1412663" y="780333"/>
                </a:cubicBezTo>
                <a:lnTo>
                  <a:pt x="1390383" y="795187"/>
                </a:lnTo>
                <a:cubicBezTo>
                  <a:pt x="1358201" y="790236"/>
                  <a:pt x="1325699" y="787041"/>
                  <a:pt x="1293837" y="780333"/>
                </a:cubicBezTo>
                <a:cubicBezTo>
                  <a:pt x="1278516" y="777107"/>
                  <a:pt x="1249278" y="765479"/>
                  <a:pt x="1249278" y="765479"/>
                </a:cubicBezTo>
                <a:cubicBezTo>
                  <a:pt x="1231949" y="767955"/>
                  <a:pt x="1214690" y="774839"/>
                  <a:pt x="1197292" y="772906"/>
                </a:cubicBezTo>
                <a:cubicBezTo>
                  <a:pt x="1190333" y="772133"/>
                  <a:pt x="1175506" y="759042"/>
                  <a:pt x="1182438" y="758052"/>
                </a:cubicBezTo>
                <a:cubicBezTo>
                  <a:pt x="1204630" y="754882"/>
                  <a:pt x="1226998" y="763003"/>
                  <a:pt x="1249278" y="765479"/>
                </a:cubicBezTo>
                <a:cubicBezTo>
                  <a:pt x="1256705" y="763003"/>
                  <a:pt x="1263730" y="758052"/>
                  <a:pt x="1271558" y="758052"/>
                </a:cubicBezTo>
                <a:cubicBezTo>
                  <a:pt x="1343252" y="758052"/>
                  <a:pt x="1280043" y="775029"/>
                  <a:pt x="1330970" y="758052"/>
                </a:cubicBezTo>
                <a:cubicBezTo>
                  <a:pt x="1358501" y="767230"/>
                  <a:pt x="1346248" y="761978"/>
                  <a:pt x="1368103" y="772906"/>
                </a:cubicBezTo>
                <a:lnTo>
                  <a:pt x="1368103" y="772906"/>
                </a:lnTo>
              </a:path>
            </a:pathLst>
          </a:custGeom>
          <a:solidFill>
            <a:srgbClr val="00AE01"/>
          </a:solidFill>
          <a:ln>
            <a:solidFill>
              <a:srgbClr val="00AE0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 flipV="1">
            <a:off x="4879276" y="4573586"/>
            <a:ext cx="2031971" cy="673230"/>
          </a:xfrm>
          <a:custGeom>
            <a:avLst/>
            <a:gdLst>
              <a:gd name="connsiteX0" fmla="*/ 1375530 w 1465291"/>
              <a:gd name="connsiteY0" fmla="*/ 824896 h 824896"/>
              <a:gd name="connsiteX1" fmla="*/ 1375530 w 1465291"/>
              <a:gd name="connsiteY1" fmla="*/ 824896 h 824896"/>
              <a:gd name="connsiteX2" fmla="*/ 1338397 w 1465291"/>
              <a:gd name="connsiteY2" fmla="*/ 720916 h 824896"/>
              <a:gd name="connsiteX3" fmla="*/ 1167585 w 1465291"/>
              <a:gd name="connsiteY3" fmla="*/ 483249 h 824896"/>
              <a:gd name="connsiteX4" fmla="*/ 1115599 w 1465291"/>
              <a:gd name="connsiteY4" fmla="*/ 416405 h 824896"/>
              <a:gd name="connsiteX5" fmla="*/ 1056186 w 1465291"/>
              <a:gd name="connsiteY5" fmla="*/ 364415 h 824896"/>
              <a:gd name="connsiteX6" fmla="*/ 1011627 w 1465291"/>
              <a:gd name="connsiteY6" fmla="*/ 334707 h 824896"/>
              <a:gd name="connsiteX7" fmla="*/ 981920 w 1465291"/>
              <a:gd name="connsiteY7" fmla="*/ 297572 h 824896"/>
              <a:gd name="connsiteX8" fmla="*/ 892801 w 1465291"/>
              <a:gd name="connsiteY8" fmla="*/ 230728 h 824896"/>
              <a:gd name="connsiteX9" fmla="*/ 692283 w 1465291"/>
              <a:gd name="connsiteY9" fmla="*/ 141602 h 824896"/>
              <a:gd name="connsiteX10" fmla="*/ 595737 w 1465291"/>
              <a:gd name="connsiteY10" fmla="*/ 111894 h 824896"/>
              <a:gd name="connsiteX11" fmla="*/ 536324 w 1465291"/>
              <a:gd name="connsiteY11" fmla="*/ 89613 h 824896"/>
              <a:gd name="connsiteX12" fmla="*/ 402646 w 1465291"/>
              <a:gd name="connsiteY12" fmla="*/ 52477 h 824896"/>
              <a:gd name="connsiteX13" fmla="*/ 365513 w 1465291"/>
              <a:gd name="connsiteY13" fmla="*/ 37623 h 824896"/>
              <a:gd name="connsiteX14" fmla="*/ 291247 w 1465291"/>
              <a:gd name="connsiteY14" fmla="*/ 22769 h 824896"/>
              <a:gd name="connsiteX15" fmla="*/ 261540 w 1465291"/>
              <a:gd name="connsiteY15" fmla="*/ 30196 h 824896"/>
              <a:gd name="connsiteX16" fmla="*/ 224407 w 1465291"/>
              <a:gd name="connsiteY16" fmla="*/ 15342 h 824896"/>
              <a:gd name="connsiteX17" fmla="*/ 157568 w 1465291"/>
              <a:gd name="connsiteY17" fmla="*/ 487 h 824896"/>
              <a:gd name="connsiteX18" fmla="*/ 90728 w 1465291"/>
              <a:gd name="connsiteY18" fmla="*/ 7915 h 824896"/>
              <a:gd name="connsiteX19" fmla="*/ 68449 w 1465291"/>
              <a:gd name="connsiteY19" fmla="*/ 487 h 824896"/>
              <a:gd name="connsiteX20" fmla="*/ 23889 w 1465291"/>
              <a:gd name="connsiteY20" fmla="*/ 7915 h 824896"/>
              <a:gd name="connsiteX21" fmla="*/ 31316 w 1465291"/>
              <a:gd name="connsiteY21" fmla="*/ 7915 h 824896"/>
              <a:gd name="connsiteX22" fmla="*/ 61022 w 1465291"/>
              <a:gd name="connsiteY22" fmla="*/ 487 h 824896"/>
              <a:gd name="connsiteX23" fmla="*/ 113008 w 1465291"/>
              <a:gd name="connsiteY23" fmla="*/ 487 h 824896"/>
              <a:gd name="connsiteX24" fmla="*/ 172421 w 1465291"/>
              <a:gd name="connsiteY24" fmla="*/ 7915 h 824896"/>
              <a:gd name="connsiteX25" fmla="*/ 231834 w 1465291"/>
              <a:gd name="connsiteY25" fmla="*/ 7915 h 824896"/>
              <a:gd name="connsiteX26" fmla="*/ 291247 w 1465291"/>
              <a:gd name="connsiteY26" fmla="*/ 15342 h 824896"/>
              <a:gd name="connsiteX27" fmla="*/ 328380 w 1465291"/>
              <a:gd name="connsiteY27" fmla="*/ 22769 h 824896"/>
              <a:gd name="connsiteX28" fmla="*/ 380366 w 1465291"/>
              <a:gd name="connsiteY28" fmla="*/ 30196 h 824896"/>
              <a:gd name="connsiteX29" fmla="*/ 439779 w 1465291"/>
              <a:gd name="connsiteY29" fmla="*/ 52477 h 824896"/>
              <a:gd name="connsiteX30" fmla="*/ 484338 w 1465291"/>
              <a:gd name="connsiteY30" fmla="*/ 67331 h 824896"/>
              <a:gd name="connsiteX31" fmla="*/ 499191 w 1465291"/>
              <a:gd name="connsiteY31" fmla="*/ 82186 h 824896"/>
              <a:gd name="connsiteX32" fmla="*/ 528898 w 1465291"/>
              <a:gd name="connsiteY32" fmla="*/ 89613 h 824896"/>
              <a:gd name="connsiteX33" fmla="*/ 551178 w 1465291"/>
              <a:gd name="connsiteY33" fmla="*/ 97040 h 824896"/>
              <a:gd name="connsiteX34" fmla="*/ 588311 w 1465291"/>
              <a:gd name="connsiteY34" fmla="*/ 104467 h 824896"/>
              <a:gd name="connsiteX35" fmla="*/ 670003 w 1465291"/>
              <a:gd name="connsiteY35" fmla="*/ 134175 h 824896"/>
              <a:gd name="connsiteX36" fmla="*/ 692283 w 1465291"/>
              <a:gd name="connsiteY36" fmla="*/ 141602 h 824896"/>
              <a:gd name="connsiteX37" fmla="*/ 714563 w 1465291"/>
              <a:gd name="connsiteY37" fmla="*/ 156457 h 824896"/>
              <a:gd name="connsiteX38" fmla="*/ 736842 w 1465291"/>
              <a:gd name="connsiteY38" fmla="*/ 163884 h 824896"/>
              <a:gd name="connsiteX39" fmla="*/ 751696 w 1465291"/>
              <a:gd name="connsiteY39" fmla="*/ 178738 h 824896"/>
              <a:gd name="connsiteX40" fmla="*/ 773975 w 1465291"/>
              <a:gd name="connsiteY40" fmla="*/ 193592 h 824896"/>
              <a:gd name="connsiteX41" fmla="*/ 840815 w 1465291"/>
              <a:gd name="connsiteY41" fmla="*/ 223301 h 824896"/>
              <a:gd name="connsiteX42" fmla="*/ 885374 w 1465291"/>
              <a:gd name="connsiteY42" fmla="*/ 245582 h 824896"/>
              <a:gd name="connsiteX43" fmla="*/ 922507 w 1465291"/>
              <a:gd name="connsiteY43" fmla="*/ 267863 h 824896"/>
              <a:gd name="connsiteX44" fmla="*/ 944787 w 1465291"/>
              <a:gd name="connsiteY44" fmla="*/ 282717 h 824896"/>
              <a:gd name="connsiteX45" fmla="*/ 959640 w 1465291"/>
              <a:gd name="connsiteY45" fmla="*/ 297572 h 824896"/>
              <a:gd name="connsiteX46" fmla="*/ 981920 w 1465291"/>
              <a:gd name="connsiteY46" fmla="*/ 304999 h 824896"/>
              <a:gd name="connsiteX47" fmla="*/ 1026480 w 1465291"/>
              <a:gd name="connsiteY47" fmla="*/ 334707 h 824896"/>
              <a:gd name="connsiteX48" fmla="*/ 1048760 w 1465291"/>
              <a:gd name="connsiteY48" fmla="*/ 349561 h 824896"/>
              <a:gd name="connsiteX49" fmla="*/ 1071039 w 1465291"/>
              <a:gd name="connsiteY49" fmla="*/ 364415 h 824896"/>
              <a:gd name="connsiteX50" fmla="*/ 1108172 w 1465291"/>
              <a:gd name="connsiteY50" fmla="*/ 408978 h 824896"/>
              <a:gd name="connsiteX51" fmla="*/ 1137879 w 1465291"/>
              <a:gd name="connsiteY51" fmla="*/ 453541 h 824896"/>
              <a:gd name="connsiteX52" fmla="*/ 1197292 w 1465291"/>
              <a:gd name="connsiteY52" fmla="*/ 498103 h 824896"/>
              <a:gd name="connsiteX53" fmla="*/ 1226998 w 1465291"/>
              <a:gd name="connsiteY53" fmla="*/ 542666 h 824896"/>
              <a:gd name="connsiteX54" fmla="*/ 1241851 w 1465291"/>
              <a:gd name="connsiteY54" fmla="*/ 572374 h 824896"/>
              <a:gd name="connsiteX55" fmla="*/ 1264131 w 1465291"/>
              <a:gd name="connsiteY55" fmla="*/ 594656 h 824896"/>
              <a:gd name="connsiteX56" fmla="*/ 1278984 w 1465291"/>
              <a:gd name="connsiteY56" fmla="*/ 624364 h 824896"/>
              <a:gd name="connsiteX57" fmla="*/ 1293837 w 1465291"/>
              <a:gd name="connsiteY57" fmla="*/ 646645 h 824896"/>
              <a:gd name="connsiteX58" fmla="*/ 1308691 w 1465291"/>
              <a:gd name="connsiteY58" fmla="*/ 691208 h 824896"/>
              <a:gd name="connsiteX59" fmla="*/ 1316117 w 1465291"/>
              <a:gd name="connsiteY59" fmla="*/ 713489 h 824896"/>
              <a:gd name="connsiteX60" fmla="*/ 1338397 w 1465291"/>
              <a:gd name="connsiteY60" fmla="*/ 720916 h 824896"/>
              <a:gd name="connsiteX61" fmla="*/ 1368103 w 1465291"/>
              <a:gd name="connsiteY61" fmla="*/ 758052 h 824896"/>
              <a:gd name="connsiteX62" fmla="*/ 1382957 w 1465291"/>
              <a:gd name="connsiteY62" fmla="*/ 772906 h 824896"/>
              <a:gd name="connsiteX63" fmla="*/ 1390383 w 1465291"/>
              <a:gd name="connsiteY63" fmla="*/ 795187 h 824896"/>
              <a:gd name="connsiteX64" fmla="*/ 1397810 w 1465291"/>
              <a:gd name="connsiteY64" fmla="*/ 750625 h 824896"/>
              <a:gd name="connsiteX65" fmla="*/ 1412663 w 1465291"/>
              <a:gd name="connsiteY65" fmla="*/ 683781 h 824896"/>
              <a:gd name="connsiteX66" fmla="*/ 1420090 w 1465291"/>
              <a:gd name="connsiteY66" fmla="*/ 661500 h 824896"/>
              <a:gd name="connsiteX67" fmla="*/ 1449796 w 1465291"/>
              <a:gd name="connsiteY67" fmla="*/ 616937 h 824896"/>
              <a:gd name="connsiteX68" fmla="*/ 1464649 w 1465291"/>
              <a:gd name="connsiteY68" fmla="*/ 594656 h 824896"/>
              <a:gd name="connsiteX69" fmla="*/ 1457223 w 1465291"/>
              <a:gd name="connsiteY69" fmla="*/ 750625 h 824896"/>
              <a:gd name="connsiteX70" fmla="*/ 1412663 w 1465291"/>
              <a:gd name="connsiteY70" fmla="*/ 780333 h 824896"/>
              <a:gd name="connsiteX71" fmla="*/ 1390383 w 1465291"/>
              <a:gd name="connsiteY71" fmla="*/ 795187 h 824896"/>
              <a:gd name="connsiteX72" fmla="*/ 1293837 w 1465291"/>
              <a:gd name="connsiteY72" fmla="*/ 780333 h 824896"/>
              <a:gd name="connsiteX73" fmla="*/ 1249278 w 1465291"/>
              <a:gd name="connsiteY73" fmla="*/ 765479 h 824896"/>
              <a:gd name="connsiteX74" fmla="*/ 1197292 w 1465291"/>
              <a:gd name="connsiteY74" fmla="*/ 772906 h 824896"/>
              <a:gd name="connsiteX75" fmla="*/ 1182438 w 1465291"/>
              <a:gd name="connsiteY75" fmla="*/ 758052 h 824896"/>
              <a:gd name="connsiteX76" fmla="*/ 1249278 w 1465291"/>
              <a:gd name="connsiteY76" fmla="*/ 765479 h 824896"/>
              <a:gd name="connsiteX77" fmla="*/ 1271558 w 1465291"/>
              <a:gd name="connsiteY77" fmla="*/ 758052 h 824896"/>
              <a:gd name="connsiteX78" fmla="*/ 1330970 w 1465291"/>
              <a:gd name="connsiteY78" fmla="*/ 758052 h 824896"/>
              <a:gd name="connsiteX79" fmla="*/ 1368103 w 1465291"/>
              <a:gd name="connsiteY79" fmla="*/ 772906 h 824896"/>
              <a:gd name="connsiteX80" fmla="*/ 1368103 w 1465291"/>
              <a:gd name="connsiteY80" fmla="*/ 772906 h 824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465291" h="824896">
                <a:moveTo>
                  <a:pt x="1375530" y="824896"/>
                </a:moveTo>
                <a:lnTo>
                  <a:pt x="1375530" y="824896"/>
                </a:lnTo>
                <a:cubicBezTo>
                  <a:pt x="1363152" y="790236"/>
                  <a:pt x="1353071" y="754668"/>
                  <a:pt x="1338397" y="720916"/>
                </a:cubicBezTo>
                <a:cubicBezTo>
                  <a:pt x="1301451" y="635935"/>
                  <a:pt x="1216838" y="546296"/>
                  <a:pt x="1167585" y="483249"/>
                </a:cubicBezTo>
                <a:cubicBezTo>
                  <a:pt x="1150208" y="461005"/>
                  <a:pt x="1136841" y="434993"/>
                  <a:pt x="1115599" y="416405"/>
                </a:cubicBezTo>
                <a:cubicBezTo>
                  <a:pt x="1095795" y="399075"/>
                  <a:pt x="1076878" y="380674"/>
                  <a:pt x="1056186" y="364415"/>
                </a:cubicBezTo>
                <a:cubicBezTo>
                  <a:pt x="1042149" y="353386"/>
                  <a:pt x="1024896" y="346649"/>
                  <a:pt x="1011627" y="334707"/>
                </a:cubicBezTo>
                <a:cubicBezTo>
                  <a:pt x="999845" y="324102"/>
                  <a:pt x="993129" y="308781"/>
                  <a:pt x="981920" y="297572"/>
                </a:cubicBezTo>
                <a:cubicBezTo>
                  <a:pt x="960532" y="276182"/>
                  <a:pt x="919394" y="246071"/>
                  <a:pt x="892801" y="230728"/>
                </a:cubicBezTo>
                <a:cubicBezTo>
                  <a:pt x="739095" y="142046"/>
                  <a:pt x="797058" y="156573"/>
                  <a:pt x="692283" y="141602"/>
                </a:cubicBezTo>
                <a:cubicBezTo>
                  <a:pt x="560564" y="85148"/>
                  <a:pt x="711523" y="144977"/>
                  <a:pt x="595737" y="111894"/>
                </a:cubicBezTo>
                <a:cubicBezTo>
                  <a:pt x="575400" y="106083"/>
                  <a:pt x="556540" y="95834"/>
                  <a:pt x="536324" y="89613"/>
                </a:cubicBezTo>
                <a:cubicBezTo>
                  <a:pt x="492123" y="76012"/>
                  <a:pt x="445585" y="69653"/>
                  <a:pt x="402646" y="52477"/>
                </a:cubicBezTo>
                <a:cubicBezTo>
                  <a:pt x="390268" y="47526"/>
                  <a:pt x="378160" y="41839"/>
                  <a:pt x="365513" y="37623"/>
                </a:cubicBezTo>
                <a:cubicBezTo>
                  <a:pt x="343357" y="30237"/>
                  <a:pt x="313185" y="26426"/>
                  <a:pt x="291247" y="22769"/>
                </a:cubicBezTo>
                <a:cubicBezTo>
                  <a:pt x="281345" y="25245"/>
                  <a:pt x="271685" y="31323"/>
                  <a:pt x="261540" y="30196"/>
                </a:cubicBezTo>
                <a:cubicBezTo>
                  <a:pt x="248290" y="28724"/>
                  <a:pt x="237054" y="19558"/>
                  <a:pt x="224407" y="15342"/>
                </a:cubicBezTo>
                <a:cubicBezTo>
                  <a:pt x="208679" y="10099"/>
                  <a:pt x="172277" y="3429"/>
                  <a:pt x="157568" y="487"/>
                </a:cubicBezTo>
                <a:cubicBezTo>
                  <a:pt x="135288" y="2963"/>
                  <a:pt x="113145" y="7915"/>
                  <a:pt x="90728" y="7915"/>
                </a:cubicBezTo>
                <a:cubicBezTo>
                  <a:pt x="82900" y="7915"/>
                  <a:pt x="76277" y="487"/>
                  <a:pt x="68449" y="487"/>
                </a:cubicBezTo>
                <a:cubicBezTo>
                  <a:pt x="53391" y="487"/>
                  <a:pt x="38742" y="5439"/>
                  <a:pt x="23889" y="7915"/>
                </a:cubicBezTo>
                <a:cubicBezTo>
                  <a:pt x="-29531" y="-9895"/>
                  <a:pt x="21990" y="7915"/>
                  <a:pt x="31316" y="7915"/>
                </a:cubicBezTo>
                <a:cubicBezTo>
                  <a:pt x="41523" y="7915"/>
                  <a:pt x="51120" y="2963"/>
                  <a:pt x="61022" y="487"/>
                </a:cubicBezTo>
                <a:cubicBezTo>
                  <a:pt x="153886" y="23708"/>
                  <a:pt x="38429" y="487"/>
                  <a:pt x="113008" y="487"/>
                </a:cubicBezTo>
                <a:cubicBezTo>
                  <a:pt x="132967" y="487"/>
                  <a:pt x="152617" y="5439"/>
                  <a:pt x="172421" y="7915"/>
                </a:cubicBezTo>
                <a:cubicBezTo>
                  <a:pt x="209309" y="-4383"/>
                  <a:pt x="182778" y="367"/>
                  <a:pt x="231834" y="7915"/>
                </a:cubicBezTo>
                <a:cubicBezTo>
                  <a:pt x="251560" y="10950"/>
                  <a:pt x="271521" y="12307"/>
                  <a:pt x="291247" y="15342"/>
                </a:cubicBezTo>
                <a:cubicBezTo>
                  <a:pt x="303723" y="17261"/>
                  <a:pt x="315929" y="20694"/>
                  <a:pt x="328380" y="22769"/>
                </a:cubicBezTo>
                <a:cubicBezTo>
                  <a:pt x="345646" y="25647"/>
                  <a:pt x="363144" y="27064"/>
                  <a:pt x="380366" y="30196"/>
                </a:cubicBezTo>
                <a:cubicBezTo>
                  <a:pt x="424581" y="38236"/>
                  <a:pt x="396855" y="35307"/>
                  <a:pt x="439779" y="52477"/>
                </a:cubicBezTo>
                <a:cubicBezTo>
                  <a:pt x="454316" y="58292"/>
                  <a:pt x="484338" y="67331"/>
                  <a:pt x="484338" y="67331"/>
                </a:cubicBezTo>
                <a:cubicBezTo>
                  <a:pt x="489289" y="72283"/>
                  <a:pt x="492928" y="79054"/>
                  <a:pt x="499191" y="82186"/>
                </a:cubicBezTo>
                <a:cubicBezTo>
                  <a:pt x="508320" y="86751"/>
                  <a:pt x="519084" y="86809"/>
                  <a:pt x="528898" y="89613"/>
                </a:cubicBezTo>
                <a:cubicBezTo>
                  <a:pt x="536425" y="91764"/>
                  <a:pt x="543583" y="95141"/>
                  <a:pt x="551178" y="97040"/>
                </a:cubicBezTo>
                <a:cubicBezTo>
                  <a:pt x="563424" y="100102"/>
                  <a:pt x="576133" y="101146"/>
                  <a:pt x="588311" y="104467"/>
                </a:cubicBezTo>
                <a:cubicBezTo>
                  <a:pt x="626449" y="114869"/>
                  <a:pt x="634569" y="120887"/>
                  <a:pt x="670003" y="134175"/>
                </a:cubicBezTo>
                <a:cubicBezTo>
                  <a:pt x="677333" y="136924"/>
                  <a:pt x="684856" y="139126"/>
                  <a:pt x="692283" y="141602"/>
                </a:cubicBezTo>
                <a:cubicBezTo>
                  <a:pt x="699710" y="146554"/>
                  <a:pt x="706579" y="152465"/>
                  <a:pt x="714563" y="156457"/>
                </a:cubicBezTo>
                <a:cubicBezTo>
                  <a:pt x="721565" y="159958"/>
                  <a:pt x="730130" y="159856"/>
                  <a:pt x="736842" y="163884"/>
                </a:cubicBezTo>
                <a:cubicBezTo>
                  <a:pt x="742846" y="167487"/>
                  <a:pt x="746228" y="174364"/>
                  <a:pt x="751696" y="178738"/>
                </a:cubicBezTo>
                <a:cubicBezTo>
                  <a:pt x="758666" y="184314"/>
                  <a:pt x="766226" y="189163"/>
                  <a:pt x="773975" y="193592"/>
                </a:cubicBezTo>
                <a:cubicBezTo>
                  <a:pt x="829088" y="225087"/>
                  <a:pt x="777169" y="191475"/>
                  <a:pt x="840815" y="223301"/>
                </a:cubicBezTo>
                <a:cubicBezTo>
                  <a:pt x="898397" y="252095"/>
                  <a:pt x="829379" y="226915"/>
                  <a:pt x="885374" y="245582"/>
                </a:cubicBezTo>
                <a:cubicBezTo>
                  <a:pt x="914388" y="274596"/>
                  <a:pt x="883944" y="248580"/>
                  <a:pt x="922507" y="267863"/>
                </a:cubicBezTo>
                <a:cubicBezTo>
                  <a:pt x="930490" y="271855"/>
                  <a:pt x="937817" y="277141"/>
                  <a:pt x="944787" y="282717"/>
                </a:cubicBezTo>
                <a:cubicBezTo>
                  <a:pt x="950255" y="287091"/>
                  <a:pt x="953636" y="293969"/>
                  <a:pt x="959640" y="297572"/>
                </a:cubicBezTo>
                <a:cubicBezTo>
                  <a:pt x="966353" y="301600"/>
                  <a:pt x="975077" y="301197"/>
                  <a:pt x="981920" y="304999"/>
                </a:cubicBezTo>
                <a:cubicBezTo>
                  <a:pt x="997525" y="313669"/>
                  <a:pt x="1011627" y="324804"/>
                  <a:pt x="1026480" y="334707"/>
                </a:cubicBezTo>
                <a:lnTo>
                  <a:pt x="1048760" y="349561"/>
                </a:lnTo>
                <a:lnTo>
                  <a:pt x="1071039" y="364415"/>
                </a:lnTo>
                <a:cubicBezTo>
                  <a:pt x="1124122" y="444043"/>
                  <a:pt x="1041455" y="323193"/>
                  <a:pt x="1108172" y="408978"/>
                </a:cubicBezTo>
                <a:cubicBezTo>
                  <a:pt x="1119132" y="423070"/>
                  <a:pt x="1122571" y="444356"/>
                  <a:pt x="1137879" y="453541"/>
                </a:cubicBezTo>
                <a:cubicBezTo>
                  <a:pt x="1184018" y="481226"/>
                  <a:pt x="1164805" y="465615"/>
                  <a:pt x="1197292" y="498103"/>
                </a:cubicBezTo>
                <a:cubicBezTo>
                  <a:pt x="1213221" y="545899"/>
                  <a:pt x="1192230" y="493988"/>
                  <a:pt x="1226998" y="542666"/>
                </a:cubicBezTo>
                <a:cubicBezTo>
                  <a:pt x="1233433" y="551675"/>
                  <a:pt x="1235416" y="563365"/>
                  <a:pt x="1241851" y="572374"/>
                </a:cubicBezTo>
                <a:cubicBezTo>
                  <a:pt x="1247956" y="580921"/>
                  <a:pt x="1258026" y="586109"/>
                  <a:pt x="1264131" y="594656"/>
                </a:cubicBezTo>
                <a:cubicBezTo>
                  <a:pt x="1270566" y="603665"/>
                  <a:pt x="1273491" y="614751"/>
                  <a:pt x="1278984" y="624364"/>
                </a:cubicBezTo>
                <a:cubicBezTo>
                  <a:pt x="1283412" y="632114"/>
                  <a:pt x="1290212" y="638488"/>
                  <a:pt x="1293837" y="646645"/>
                </a:cubicBezTo>
                <a:cubicBezTo>
                  <a:pt x="1300196" y="660953"/>
                  <a:pt x="1303740" y="676354"/>
                  <a:pt x="1308691" y="691208"/>
                </a:cubicBezTo>
                <a:cubicBezTo>
                  <a:pt x="1311167" y="698635"/>
                  <a:pt x="1308690" y="711013"/>
                  <a:pt x="1316117" y="713489"/>
                </a:cubicBezTo>
                <a:lnTo>
                  <a:pt x="1338397" y="720916"/>
                </a:lnTo>
                <a:cubicBezTo>
                  <a:pt x="1374269" y="756793"/>
                  <a:pt x="1330618" y="711194"/>
                  <a:pt x="1368103" y="758052"/>
                </a:cubicBezTo>
                <a:cubicBezTo>
                  <a:pt x="1372477" y="763520"/>
                  <a:pt x="1378006" y="767955"/>
                  <a:pt x="1382957" y="772906"/>
                </a:cubicBezTo>
                <a:cubicBezTo>
                  <a:pt x="1385432" y="780333"/>
                  <a:pt x="1386041" y="801701"/>
                  <a:pt x="1390383" y="795187"/>
                </a:cubicBezTo>
                <a:cubicBezTo>
                  <a:pt x="1398736" y="782657"/>
                  <a:pt x="1395116" y="765441"/>
                  <a:pt x="1397810" y="750625"/>
                </a:cubicBezTo>
                <a:cubicBezTo>
                  <a:pt x="1401641" y="729554"/>
                  <a:pt x="1406700" y="704652"/>
                  <a:pt x="1412663" y="683781"/>
                </a:cubicBezTo>
                <a:cubicBezTo>
                  <a:pt x="1414814" y="676253"/>
                  <a:pt x="1416288" y="668344"/>
                  <a:pt x="1420090" y="661500"/>
                </a:cubicBezTo>
                <a:cubicBezTo>
                  <a:pt x="1428759" y="645894"/>
                  <a:pt x="1439894" y="631791"/>
                  <a:pt x="1449796" y="616937"/>
                </a:cubicBezTo>
                <a:lnTo>
                  <a:pt x="1464649" y="594656"/>
                </a:lnTo>
                <a:cubicBezTo>
                  <a:pt x="1462174" y="646646"/>
                  <a:pt x="1471256" y="700504"/>
                  <a:pt x="1457223" y="750625"/>
                </a:cubicBezTo>
                <a:cubicBezTo>
                  <a:pt x="1452410" y="767816"/>
                  <a:pt x="1427516" y="770430"/>
                  <a:pt x="1412663" y="780333"/>
                </a:cubicBezTo>
                <a:lnTo>
                  <a:pt x="1390383" y="795187"/>
                </a:lnTo>
                <a:cubicBezTo>
                  <a:pt x="1358201" y="790236"/>
                  <a:pt x="1325699" y="787041"/>
                  <a:pt x="1293837" y="780333"/>
                </a:cubicBezTo>
                <a:cubicBezTo>
                  <a:pt x="1278516" y="777107"/>
                  <a:pt x="1249278" y="765479"/>
                  <a:pt x="1249278" y="765479"/>
                </a:cubicBezTo>
                <a:cubicBezTo>
                  <a:pt x="1231949" y="767955"/>
                  <a:pt x="1214690" y="774839"/>
                  <a:pt x="1197292" y="772906"/>
                </a:cubicBezTo>
                <a:cubicBezTo>
                  <a:pt x="1190333" y="772133"/>
                  <a:pt x="1175506" y="759042"/>
                  <a:pt x="1182438" y="758052"/>
                </a:cubicBezTo>
                <a:cubicBezTo>
                  <a:pt x="1204630" y="754882"/>
                  <a:pt x="1226998" y="763003"/>
                  <a:pt x="1249278" y="765479"/>
                </a:cubicBezTo>
                <a:cubicBezTo>
                  <a:pt x="1256705" y="763003"/>
                  <a:pt x="1263730" y="758052"/>
                  <a:pt x="1271558" y="758052"/>
                </a:cubicBezTo>
                <a:cubicBezTo>
                  <a:pt x="1343252" y="758052"/>
                  <a:pt x="1280043" y="775029"/>
                  <a:pt x="1330970" y="758052"/>
                </a:cubicBezTo>
                <a:cubicBezTo>
                  <a:pt x="1358501" y="767230"/>
                  <a:pt x="1346248" y="761978"/>
                  <a:pt x="1368103" y="772906"/>
                </a:cubicBezTo>
                <a:lnTo>
                  <a:pt x="1368103" y="772906"/>
                </a:lnTo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51164" y="2845104"/>
            <a:ext cx="222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AE01"/>
                </a:solidFill>
                <a:latin typeface="Segoe Print"/>
                <a:cs typeface="Segoe Print"/>
              </a:rPr>
              <a:t>Correct detection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11859" y="5044162"/>
            <a:ext cx="2867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Segoe Print"/>
                <a:cs typeface="Segoe Print"/>
              </a:rPr>
              <a:t>False positive detection</a:t>
            </a:r>
          </a:p>
        </p:txBody>
      </p:sp>
    </p:spTree>
    <p:extLst>
      <p:ext uri="{BB962C8B-B14F-4D97-AF65-F5344CB8AC3E}">
        <p14:creationId xmlns:p14="http://schemas.microsoft.com/office/powerpoint/2010/main" val="126814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alidationInterfac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-403860" y="5471160"/>
            <a:ext cx="6530340" cy="800694"/>
            <a:chOff x="-403860" y="5471160"/>
            <a:chExt cx="6530340" cy="800694"/>
          </a:xfrm>
        </p:grpSpPr>
        <p:sp>
          <p:nvSpPr>
            <p:cNvPr id="3" name="Rectangle 2"/>
            <p:cNvSpPr/>
            <p:nvPr/>
          </p:nvSpPr>
          <p:spPr>
            <a:xfrm>
              <a:off x="-403860" y="5471160"/>
              <a:ext cx="6530340" cy="800694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92415" y="5579119"/>
              <a:ext cx="5079235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err="1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Crowdsourced</a:t>
              </a:r>
              <a:r>
                <a:rPr lang="en-US" sz="3200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 Verification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656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38.898320_-77.025960_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70200"/>
            <a:ext cx="9728200" cy="97282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090818" y="3352800"/>
            <a:ext cx="1371600" cy="1371600"/>
          </a:xfrm>
          <a:prstGeom prst="rect">
            <a:avLst/>
          </a:prstGeom>
          <a:noFill/>
          <a:ln w="57150" cmpd="sng">
            <a:solidFill>
              <a:srgbClr val="CA252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>
              <a:ln>
                <a:solidFill>
                  <a:srgbClr val="CA2525"/>
                </a:solidFill>
              </a:ln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234251"/>
            <a:ext cx="9728200" cy="980867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3200" dirty="0">
              <a:latin typeface="Segoe UI Light"/>
              <a:cs typeface="Segoe UI Ligh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61461" y="456173"/>
            <a:ext cx="3821078" cy="58477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Segoe UI Light"/>
                <a:cs typeface="Segoe UI Light"/>
              </a:rPr>
              <a:t>Is there a curb ramp?</a:t>
            </a:r>
            <a:endParaRPr lang="en-US" sz="3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48979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3" grpId="3" animBg="1"/>
      <p:bldP spid="13" grpId="4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alkingMa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82418" y="3108280"/>
            <a:ext cx="524863" cy="8866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806745" y="3255264"/>
            <a:ext cx="647815" cy="739651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0475655" y="3188987"/>
            <a:ext cx="22907935" cy="1059211"/>
            <a:chOff x="-602784" y="3188986"/>
            <a:chExt cx="22907935" cy="1059211"/>
          </a:xfrm>
        </p:grpSpPr>
        <p:grpSp>
          <p:nvGrpSpPr>
            <p:cNvPr id="23" name="Group 22"/>
            <p:cNvGrpSpPr/>
            <p:nvPr/>
          </p:nvGrpSpPr>
          <p:grpSpPr>
            <a:xfrm>
              <a:off x="-602784" y="3188986"/>
              <a:ext cx="22907935" cy="1059211"/>
              <a:chOff x="-3272250" y="3268993"/>
              <a:chExt cx="22907935" cy="1059211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-3272250" y="3268993"/>
                <a:ext cx="16572399" cy="853322"/>
                <a:chOff x="4318935" y="3325015"/>
                <a:chExt cx="19091337" cy="853322"/>
              </a:xfrm>
            </p:grpSpPr>
            <p:cxnSp>
              <p:nvCxnSpPr>
                <p:cNvPr id="3" name="Straight Connector 2"/>
                <p:cNvCxnSpPr/>
                <p:nvPr/>
              </p:nvCxnSpPr>
              <p:spPr>
                <a:xfrm flipV="1">
                  <a:off x="4318935" y="4133297"/>
                  <a:ext cx="19091337" cy="23516"/>
                </a:xfrm>
                <a:prstGeom prst="line">
                  <a:avLst/>
                </a:prstGeom>
                <a:ln w="5715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9" name="Picture 8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94166" y="3325015"/>
                  <a:ext cx="853321" cy="853322"/>
                </a:xfrm>
                <a:prstGeom prst="rect">
                  <a:avLst/>
                </a:prstGeom>
              </p:spPr>
            </p:pic>
          </p:grpSp>
          <p:cxnSp>
            <p:nvCxnSpPr>
              <p:cNvPr id="15" name="Straight Connector 14"/>
              <p:cNvCxnSpPr/>
              <p:nvPr/>
            </p:nvCxnSpPr>
            <p:spPr>
              <a:xfrm flipV="1">
                <a:off x="13300149" y="4052349"/>
                <a:ext cx="0" cy="275855"/>
              </a:xfrm>
              <a:prstGeom prst="line">
                <a:avLst/>
              </a:prstGeom>
              <a:ln w="571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13277808" y="4297569"/>
                <a:ext cx="6357877" cy="0"/>
              </a:xfrm>
              <a:prstGeom prst="line">
                <a:avLst/>
              </a:prstGeom>
              <a:ln w="571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up 42"/>
            <p:cNvGrpSpPr/>
            <p:nvPr/>
          </p:nvGrpSpPr>
          <p:grpSpPr>
            <a:xfrm>
              <a:off x="7541979" y="3905700"/>
              <a:ext cx="124168" cy="85700"/>
              <a:chOff x="1915529" y="4910604"/>
              <a:chExt cx="124168" cy="85700"/>
            </a:xfrm>
          </p:grpSpPr>
          <p:cxnSp>
            <p:nvCxnSpPr>
              <p:cNvPr id="48" name="Straight Connector 47"/>
              <p:cNvCxnSpPr/>
              <p:nvPr/>
            </p:nvCxnSpPr>
            <p:spPr>
              <a:xfrm>
                <a:off x="1915529" y="4942271"/>
                <a:ext cx="35700" cy="51672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H="1">
                <a:off x="2015935" y="4937271"/>
                <a:ext cx="23762" cy="57686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H="1">
                <a:off x="1981485" y="4910604"/>
                <a:ext cx="1412" cy="8570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Group 43"/>
            <p:cNvGrpSpPr/>
            <p:nvPr/>
          </p:nvGrpSpPr>
          <p:grpSpPr>
            <a:xfrm>
              <a:off x="11094679" y="3894849"/>
              <a:ext cx="124168" cy="85700"/>
              <a:chOff x="1915529" y="4910604"/>
              <a:chExt cx="124168" cy="85700"/>
            </a:xfrm>
          </p:grpSpPr>
          <p:cxnSp>
            <p:nvCxnSpPr>
              <p:cNvPr id="45" name="Straight Connector 44"/>
              <p:cNvCxnSpPr/>
              <p:nvPr/>
            </p:nvCxnSpPr>
            <p:spPr>
              <a:xfrm>
                <a:off x="1915529" y="4942271"/>
                <a:ext cx="35700" cy="51672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H="1">
                <a:off x="2015935" y="4937271"/>
                <a:ext cx="23762" cy="57686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>
                <a:off x="1981485" y="4910604"/>
                <a:ext cx="1412" cy="8570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Group 61"/>
          <p:cNvGrpSpPr/>
          <p:nvPr/>
        </p:nvGrpSpPr>
        <p:grpSpPr>
          <a:xfrm>
            <a:off x="5499018" y="329448"/>
            <a:ext cx="2626218" cy="3642894"/>
            <a:chOff x="5403482" y="261208"/>
            <a:chExt cx="2626218" cy="3642894"/>
          </a:xfrm>
        </p:grpSpPr>
        <p:grpSp>
          <p:nvGrpSpPr>
            <p:cNvPr id="6" name="Group 5"/>
            <p:cNvGrpSpPr/>
            <p:nvPr/>
          </p:nvGrpSpPr>
          <p:grpSpPr>
            <a:xfrm>
              <a:off x="5403482" y="261208"/>
              <a:ext cx="2154716" cy="3642894"/>
              <a:chOff x="4108096" y="414416"/>
              <a:chExt cx="3297170" cy="5574393"/>
            </a:xfrm>
          </p:grpSpPr>
          <p:cxnSp>
            <p:nvCxnSpPr>
              <p:cNvPr id="40" name="Straight Connector 39"/>
              <p:cNvCxnSpPr/>
              <p:nvPr/>
            </p:nvCxnSpPr>
            <p:spPr>
              <a:xfrm flipH="1">
                <a:off x="5153872" y="4401161"/>
                <a:ext cx="752105" cy="1587648"/>
              </a:xfrm>
              <a:prstGeom prst="line">
                <a:avLst/>
              </a:prstGeom>
              <a:ln w="38100" cmpd="sng">
                <a:solidFill>
                  <a:srgbClr val="CA2525"/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" name="Picture 1" descr="showimage.jpg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9264"/>
              <a:stretch/>
            </p:blipFill>
            <p:spPr>
              <a:xfrm rot="21351588">
                <a:off x="4108096" y="414416"/>
                <a:ext cx="3297170" cy="3977024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90500" cap="rnd">
                <a:solidFill>
                  <a:srgbClr val="FFFFFF"/>
                </a:solidFill>
              </a:ln>
              <a:effectLst>
                <a:outerShdw blurRad="50000" algn="tl" rotWithShape="0">
                  <a:srgbClr val="000000">
                    <a:alpha val="41000"/>
                  </a:srgbClr>
                </a:outerShdw>
              </a:effectLst>
              <a:scene3d>
                <a:camera prst="orthographicFront"/>
                <a:lightRig rig="twoPt" dir="t">
                  <a:rot lat="0" lon="0" rev="7800000"/>
                </a:lightRig>
              </a:scene3d>
              <a:sp3d contourW="6350">
                <a:bevelT w="50800" h="16510"/>
                <a:contourClr>
                  <a:srgbClr val="C0C0C0"/>
                </a:contourClr>
              </a:sp3d>
            </p:spPr>
          </p:pic>
        </p:grpSp>
        <p:sp>
          <p:nvSpPr>
            <p:cNvPr id="14" name="TextBox 13"/>
            <p:cNvSpPr txBox="1"/>
            <p:nvPr/>
          </p:nvSpPr>
          <p:spPr>
            <a:xfrm rot="21333631">
              <a:off x="6432912" y="3138817"/>
              <a:ext cx="15967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CA2525"/>
                  </a:solidFill>
                  <a:latin typeface="Segoe UI Light" pitchFamily="34" charset="0"/>
                </a:rPr>
                <a:t>No curb ramp!</a:t>
              </a:r>
              <a:endParaRPr lang="en-US" dirty="0">
                <a:solidFill>
                  <a:srgbClr val="CA2525"/>
                </a:solidFill>
                <a:latin typeface="Segoe UI Light" pitchFamily="34" charset="0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54256" y="334448"/>
            <a:ext cx="4684521" cy="2246769"/>
          </a:xfrm>
          <a:prstGeom prst="rect">
            <a:avLst/>
          </a:prstGeom>
          <a:noFill/>
          <a:ln>
            <a:solidFill>
              <a:srgbClr val="CA2525"/>
            </a:solidFill>
          </a:ln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800" dirty="0">
                <a:solidFill>
                  <a:srgbClr val="CA2525"/>
                </a:solidFill>
                <a:latin typeface="Segoe UI Light"/>
                <a:cs typeface="Segoe UI Light"/>
              </a:rPr>
              <a:t>The problem is not just that there are inaccessible areas of cities, but also that there are currently few methods for us to determine them </a:t>
            </a:r>
            <a:r>
              <a:rPr lang="en-US" sz="2800" i="1" dirty="0">
                <a:solidFill>
                  <a:srgbClr val="CA2525"/>
                </a:solidFill>
                <a:latin typeface="Segoe UI Semibold"/>
                <a:cs typeface="Segoe UI Semibold"/>
              </a:rPr>
              <a:t>a priori</a:t>
            </a:r>
          </a:p>
        </p:txBody>
      </p:sp>
    </p:spTree>
    <p:extLst>
      <p:ext uri="{BB962C8B-B14F-4D97-AF65-F5344CB8AC3E}">
        <p14:creationId xmlns:p14="http://schemas.microsoft.com/office/powerpoint/2010/main" val="1225418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38.898320_-77.025960_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70200"/>
            <a:ext cx="9728200" cy="97282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055595" y="4143589"/>
            <a:ext cx="1371600" cy="1371600"/>
          </a:xfrm>
          <a:prstGeom prst="rect">
            <a:avLst/>
          </a:prstGeom>
          <a:noFill/>
          <a:ln w="57150" cmpd="sng">
            <a:solidFill>
              <a:srgbClr val="CA252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>
              <a:ln>
                <a:solidFill>
                  <a:srgbClr val="CA2525"/>
                </a:solidFill>
              </a:ln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234251"/>
            <a:ext cx="9728200" cy="980867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3200" dirty="0">
              <a:latin typeface="Segoe UI Light"/>
              <a:cs typeface="Segoe UI Ligh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61461" y="456173"/>
            <a:ext cx="3821078" cy="584776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Segoe UI Light"/>
                <a:cs typeface="Segoe UI Light"/>
              </a:rPr>
              <a:t>Is there a curb ramp?</a:t>
            </a:r>
            <a:endParaRPr lang="en-US" sz="3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244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3" grpId="3" animBg="1"/>
      <p:bldP spid="13" grpId="4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38.898320_-77.025960_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04" r="6005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latin typeface="Segoe UI Semibold"/>
              <a:cs typeface="Segoe UI Semibol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2268" y="739312"/>
            <a:ext cx="5108690" cy="769441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440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Human Verification</a:t>
            </a:r>
            <a:endParaRPr lang="en-US" dirty="0" smtClean="0">
              <a:solidFill>
                <a:srgbClr val="FFFFFF"/>
              </a:solidFill>
              <a:latin typeface="Segoe UI Semibold"/>
              <a:cs typeface="Segoe UI Semibol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2269" y="1586347"/>
            <a:ext cx="7239775" cy="83099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  <a:latin typeface="Segoe UI Light"/>
                <a:cs typeface="Segoe UI Light"/>
              </a:rPr>
              <a:t>We recruited turkers from Amazon Mechanical Turk to verify 10 labels</a:t>
            </a:r>
            <a:r>
              <a:rPr lang="en-US" sz="24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Segoe UI Light"/>
                <a:cs typeface="Segoe UI Light"/>
              </a:rPr>
              <a:t>in each HIT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269" y="3528113"/>
            <a:ext cx="7239775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  <a:latin typeface="Segoe UI Light"/>
                <a:cs typeface="Segoe UI Light"/>
              </a:rPr>
              <a:t>We paid $0.05 per HIT ($0.005 per verification)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268" y="5100546"/>
            <a:ext cx="7239775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  <a:latin typeface="Segoe UI Light"/>
                <a:cs typeface="Segoe UI Light"/>
              </a:rPr>
              <a:t>To gather consensus, three turkers verified each label</a:t>
            </a:r>
            <a:endParaRPr lang="en-US" sz="2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944998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treet_View_Walk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050"/>
            <a:ext cx="9118600" cy="60579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952462"/>
            <a:ext cx="4576493" cy="1138773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4400" dirty="0" smtClean="0">
                <a:latin typeface="Segoe UI Semibold"/>
                <a:cs typeface="Segoe UI Semibold"/>
              </a:rPr>
              <a:t>Results</a:t>
            </a:r>
            <a:br>
              <a:rPr lang="en-US" sz="4400" dirty="0" smtClean="0">
                <a:latin typeface="Segoe UI Semibold"/>
                <a:cs typeface="Segoe UI Semibold"/>
              </a:rPr>
            </a:br>
            <a:r>
              <a:rPr lang="en-US" sz="2400" dirty="0" smtClean="0">
                <a:solidFill>
                  <a:schemeClr val="tx1"/>
                </a:solidFill>
                <a:latin typeface="Segoe UI Semibold"/>
                <a:cs typeface="Segoe UI Semi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5548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treet_View_Walk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700"/>
            <a:ext cx="9144000" cy="607060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296163" y="2060846"/>
            <a:ext cx="6832144" cy="4049798"/>
            <a:chOff x="296163" y="2060846"/>
            <a:chExt cx="6832144" cy="4049798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3570143" y="2060846"/>
              <a:ext cx="3558164" cy="87466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570143" y="2935506"/>
              <a:ext cx="1138133" cy="3175138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296163" y="2602345"/>
              <a:ext cx="3273980" cy="584776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FFFFFF"/>
                  </a:solidFill>
                  <a:latin typeface="Segoe UI Light"/>
                  <a:cs typeface="Segoe UI Light"/>
                </a:rPr>
                <a:t>False detections</a:t>
              </a:r>
              <a:endParaRPr lang="en-US" sz="1200" dirty="0" smtClean="0">
                <a:solidFill>
                  <a:srgbClr val="FFFFFF"/>
                </a:solidFill>
                <a:latin typeface="Segoe UI Light"/>
                <a:cs typeface="Segoe UI Light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0" y="952462"/>
            <a:ext cx="4576493" cy="1138773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4400" dirty="0" smtClean="0">
                <a:latin typeface="Segoe UI Semibold"/>
                <a:cs typeface="Segoe UI Semibold"/>
              </a:rPr>
              <a:t>Results</a:t>
            </a:r>
            <a:endParaRPr lang="en-US" sz="4000" dirty="0" smtClean="0">
              <a:latin typeface="Segoe UI Semibold"/>
              <a:cs typeface="Segoe UI Semibold"/>
            </a:endParaRPr>
          </a:p>
          <a:p>
            <a:r>
              <a:rPr lang="en-US" sz="2400" dirty="0" smtClean="0">
                <a:latin typeface="Segoe UI Semibold"/>
                <a:cs typeface="Segoe UI Semibold"/>
              </a:rPr>
              <a:t>Detector alone</a:t>
            </a:r>
          </a:p>
        </p:txBody>
      </p:sp>
    </p:spTree>
    <p:extLst>
      <p:ext uri="{BB962C8B-B14F-4D97-AF65-F5344CB8AC3E}">
        <p14:creationId xmlns:p14="http://schemas.microsoft.com/office/powerpoint/2010/main" val="3555920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treet_View_Walk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" y="361950"/>
            <a:ext cx="9118600" cy="61341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952462"/>
            <a:ext cx="4576493" cy="1138773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4400" dirty="0" smtClean="0">
                <a:latin typeface="Segoe UI Semibold"/>
                <a:cs typeface="Segoe UI Semibold"/>
              </a:rPr>
              <a:t>Results</a:t>
            </a:r>
            <a:endParaRPr lang="en-US" sz="4000" dirty="0" smtClean="0">
              <a:latin typeface="Segoe UI Semibold"/>
              <a:cs typeface="Segoe UI Semibold"/>
            </a:endParaRPr>
          </a:p>
          <a:p>
            <a:r>
              <a:rPr lang="en-US" sz="2400" dirty="0" smtClean="0">
                <a:latin typeface="Segoe UI Semibold"/>
                <a:cs typeface="Segoe UI Semibold"/>
              </a:rPr>
              <a:t>Detector + Human Verification</a:t>
            </a:r>
          </a:p>
        </p:txBody>
      </p:sp>
    </p:spTree>
    <p:extLst>
      <p:ext uri="{BB962C8B-B14F-4D97-AF65-F5344CB8AC3E}">
        <p14:creationId xmlns:p14="http://schemas.microsoft.com/office/powerpoint/2010/main" val="3355757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Label Accuracy with/without </a:t>
            </a:r>
            <a:br>
              <a:rPr lang="en-US" dirty="0" smtClean="0"/>
            </a:br>
            <a:r>
              <a:rPr lang="en-US" dirty="0" smtClean="0"/>
              <a:t>Human Verification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0840540"/>
              </p:ext>
            </p:extLst>
          </p:nvPr>
        </p:nvGraphicFramePr>
        <p:xfrm>
          <a:off x="1" y="1168596"/>
          <a:ext cx="9144000" cy="5689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039167" y="1242661"/>
            <a:ext cx="3653258" cy="853268"/>
            <a:chOff x="5039167" y="1242661"/>
            <a:chExt cx="3653258" cy="853268"/>
          </a:xfrm>
        </p:grpSpPr>
        <p:sp>
          <p:nvSpPr>
            <p:cNvPr id="6" name="Rectangle 5"/>
            <p:cNvSpPr/>
            <p:nvPr/>
          </p:nvSpPr>
          <p:spPr>
            <a:xfrm>
              <a:off x="5039167" y="1242661"/>
              <a:ext cx="3653258" cy="8532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20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Without human verification</a:t>
              </a:r>
            </a:p>
            <a:p>
              <a:r>
                <a:rPr lang="en-US" sz="20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With human verification</a:t>
              </a:r>
            </a:p>
          </p:txBody>
        </p:sp>
        <p:sp>
          <p:nvSpPr>
            <p:cNvPr id="2" name="Rectangle 1"/>
            <p:cNvSpPr/>
            <p:nvPr/>
          </p:nvSpPr>
          <p:spPr>
            <a:xfrm>
              <a:off x="5129147" y="1457090"/>
              <a:ext cx="295913" cy="155914"/>
            </a:xfrm>
            <a:prstGeom prst="rect">
              <a:avLst/>
            </a:prstGeom>
            <a:solidFill>
              <a:srgbClr val="FF6600">
                <a:alpha val="85000"/>
              </a:srgbClr>
            </a:solidFill>
            <a:ln>
              <a:solidFill>
                <a:srgbClr val="BFBFB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5133590" y="1765404"/>
              <a:ext cx="295913" cy="155914"/>
            </a:xfrm>
            <a:prstGeom prst="rect">
              <a:avLst/>
            </a:prstGeom>
            <a:solidFill>
              <a:srgbClr val="FF336C">
                <a:alpha val="85000"/>
              </a:srgbClr>
            </a:solidFill>
            <a:ln>
              <a:solidFill>
                <a:srgbClr val="BFBFB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" y="6604084"/>
            <a:ext cx="30077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Segoe UI Light"/>
                <a:cs typeface="Segoe UI Light"/>
              </a:rPr>
              <a:t>Using 10% overlap threshold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890746" y="5116167"/>
            <a:ext cx="5279851" cy="1061358"/>
            <a:chOff x="2890746" y="5116167"/>
            <a:chExt cx="5279851" cy="1061358"/>
          </a:xfrm>
        </p:grpSpPr>
        <p:sp>
          <p:nvSpPr>
            <p:cNvPr id="9" name="Right Brace 8"/>
            <p:cNvSpPr/>
            <p:nvPr/>
          </p:nvSpPr>
          <p:spPr>
            <a:xfrm>
              <a:off x="2890746" y="5116167"/>
              <a:ext cx="234057" cy="1061358"/>
            </a:xfrm>
            <a:prstGeom prst="rightBrace">
              <a:avLst/>
            </a:prstGeom>
            <a:ln w="3810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330537" y="5200039"/>
              <a:ext cx="4840060" cy="802771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2400" dirty="0" smtClean="0">
                  <a:latin typeface="Segoe UI Light"/>
                  <a:cs typeface="Segoe UI Light"/>
                </a:rPr>
                <a:t>4 out of 5 detections are mistake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0215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El"/>
        </p:bldSub>
      </p:bldGraphic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Label Accuracy with/without </a:t>
            </a:r>
            <a:br>
              <a:rPr lang="en-US" dirty="0" smtClean="0"/>
            </a:br>
            <a:r>
              <a:rPr lang="en-US" dirty="0" smtClean="0"/>
              <a:t>Human Verification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5257241"/>
              </p:ext>
            </p:extLst>
          </p:nvPr>
        </p:nvGraphicFramePr>
        <p:xfrm>
          <a:off x="1" y="1168596"/>
          <a:ext cx="9144000" cy="5689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Straight Arrow Connector 2"/>
          <p:cNvCxnSpPr/>
          <p:nvPr/>
        </p:nvCxnSpPr>
        <p:spPr>
          <a:xfrm flipV="1">
            <a:off x="2181698" y="2067576"/>
            <a:ext cx="1253662" cy="3295534"/>
          </a:xfrm>
          <a:prstGeom prst="straightConnector1">
            <a:avLst/>
          </a:prstGeom>
          <a:ln w="76200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069126" y="3480141"/>
            <a:ext cx="3940083" cy="1180307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 smtClean="0">
                <a:latin typeface="Segoe UI Light"/>
                <a:cs typeface="Segoe UI Light"/>
              </a:rPr>
              <a:t>The precision increases by 4x with human verification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039167" y="1242661"/>
            <a:ext cx="3653258" cy="853268"/>
            <a:chOff x="5039167" y="1242661"/>
            <a:chExt cx="3653258" cy="853268"/>
          </a:xfrm>
        </p:grpSpPr>
        <p:sp>
          <p:nvSpPr>
            <p:cNvPr id="8" name="Rectangle 7"/>
            <p:cNvSpPr/>
            <p:nvPr/>
          </p:nvSpPr>
          <p:spPr>
            <a:xfrm>
              <a:off x="5039167" y="1242661"/>
              <a:ext cx="3653258" cy="8532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20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Without human verification</a:t>
              </a:r>
            </a:p>
            <a:p>
              <a:r>
                <a:rPr lang="en-US" sz="20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With human verification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9147" y="1457090"/>
              <a:ext cx="295913" cy="155914"/>
            </a:xfrm>
            <a:prstGeom prst="rect">
              <a:avLst/>
            </a:prstGeom>
            <a:solidFill>
              <a:srgbClr val="FF6600">
                <a:alpha val="85000"/>
              </a:srgbClr>
            </a:solidFill>
            <a:ln>
              <a:solidFill>
                <a:srgbClr val="BFBFB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33590" y="1765404"/>
              <a:ext cx="295913" cy="155914"/>
            </a:xfrm>
            <a:prstGeom prst="rect">
              <a:avLst/>
            </a:prstGeom>
            <a:solidFill>
              <a:srgbClr val="FF336C">
                <a:alpha val="85000"/>
              </a:srgbClr>
            </a:solidFill>
            <a:ln>
              <a:solidFill>
                <a:srgbClr val="BFBFB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" y="6604084"/>
            <a:ext cx="30077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Segoe UI Light"/>
                <a:cs typeface="Segoe UI Light"/>
              </a:rPr>
              <a:t>Using 10% overlap threshold</a:t>
            </a:r>
          </a:p>
        </p:txBody>
      </p:sp>
    </p:spTree>
    <p:extLst>
      <p:ext uri="{BB962C8B-B14F-4D97-AF65-F5344CB8AC3E}">
        <p14:creationId xmlns:p14="http://schemas.microsoft.com/office/powerpoint/2010/main" val="2620990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Label Accuracy with/without </a:t>
            </a:r>
            <a:br>
              <a:rPr lang="en-US" dirty="0" smtClean="0"/>
            </a:br>
            <a:r>
              <a:rPr lang="en-US" dirty="0" smtClean="0"/>
              <a:t>Human Verification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4997256"/>
              </p:ext>
            </p:extLst>
          </p:nvPr>
        </p:nvGraphicFramePr>
        <p:xfrm>
          <a:off x="1" y="1168596"/>
          <a:ext cx="9144000" cy="5689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ight Brace 7"/>
          <p:cNvSpPr/>
          <p:nvPr/>
        </p:nvSpPr>
        <p:spPr>
          <a:xfrm>
            <a:off x="4144790" y="1416371"/>
            <a:ext cx="198902" cy="439563"/>
          </a:xfrm>
          <a:prstGeom prst="rightBrace">
            <a:avLst/>
          </a:prstGeom>
          <a:ln w="381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039167" y="1242661"/>
            <a:ext cx="3653258" cy="853268"/>
            <a:chOff x="5039167" y="1242661"/>
            <a:chExt cx="3653258" cy="853268"/>
          </a:xfrm>
        </p:grpSpPr>
        <p:sp>
          <p:nvSpPr>
            <p:cNvPr id="7" name="Rectangle 6"/>
            <p:cNvSpPr/>
            <p:nvPr/>
          </p:nvSpPr>
          <p:spPr>
            <a:xfrm>
              <a:off x="5039167" y="1242661"/>
              <a:ext cx="3653258" cy="8532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20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Without human verification</a:t>
              </a:r>
            </a:p>
            <a:p>
              <a:r>
                <a:rPr lang="en-US" sz="20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With human verification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9147" y="1457090"/>
              <a:ext cx="295913" cy="155914"/>
            </a:xfrm>
            <a:prstGeom prst="rect">
              <a:avLst/>
            </a:prstGeom>
            <a:solidFill>
              <a:srgbClr val="FF6600">
                <a:alpha val="85000"/>
              </a:srgbClr>
            </a:solidFill>
            <a:ln>
              <a:solidFill>
                <a:srgbClr val="BFBFB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33590" y="1765404"/>
              <a:ext cx="295913" cy="155914"/>
            </a:xfrm>
            <a:prstGeom prst="rect">
              <a:avLst/>
            </a:prstGeom>
            <a:solidFill>
              <a:srgbClr val="FF336C">
                <a:alpha val="85000"/>
              </a:srgbClr>
            </a:solidFill>
            <a:ln>
              <a:solidFill>
                <a:srgbClr val="BFBFB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3069126" y="2169903"/>
            <a:ext cx="4735562" cy="1180307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 smtClean="0">
                <a:latin typeface="Segoe UI Light"/>
                <a:cs typeface="Segoe UI Light"/>
              </a:rPr>
              <a:t>The precision is not 100% because some labels are ambiguous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" y="6604084"/>
            <a:ext cx="30077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Segoe UI Light"/>
                <a:cs typeface="Segoe UI Light"/>
              </a:rPr>
              <a:t>Using 10% overlap threshold</a:t>
            </a:r>
          </a:p>
        </p:txBody>
      </p:sp>
    </p:spTree>
    <p:extLst>
      <p:ext uri="{BB962C8B-B14F-4D97-AF65-F5344CB8AC3E}">
        <p14:creationId xmlns:p14="http://schemas.microsoft.com/office/powerpoint/2010/main" val="3054888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1906524"/>
            <a:ext cx="9144000" cy="3044952"/>
            <a:chOff x="0" y="1850919"/>
            <a:chExt cx="9144000" cy="3044952"/>
          </a:xfrm>
        </p:grpSpPr>
        <p:pic>
          <p:nvPicPr>
            <p:cNvPr id="2" name="Picture 1" descr="Screen Shot 2014-01-07 at 5.16.12 PM.png"/>
            <p:cNvPicPr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7" t="16612" r="48627" b="30750"/>
            <a:stretch/>
          </p:blipFill>
          <p:spPr>
            <a:xfrm>
              <a:off x="4572000" y="1850919"/>
              <a:ext cx="4572000" cy="3044952"/>
            </a:xfrm>
            <a:prstGeom prst="rect">
              <a:avLst/>
            </a:prstGeom>
          </p:spPr>
        </p:pic>
        <p:pic>
          <p:nvPicPr>
            <p:cNvPr id="5" name="Picture 4" descr="Screen Shot 2014-01-07 at 5.16.15 PM.png"/>
            <p:cNvPicPr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8" t="16143" r="48641" b="30815"/>
            <a:stretch/>
          </p:blipFill>
          <p:spPr>
            <a:xfrm>
              <a:off x="0" y="1850919"/>
              <a:ext cx="4572000" cy="3044952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3618065" y="4130211"/>
            <a:ext cx="2961902" cy="1849349"/>
            <a:chOff x="3618065" y="4130211"/>
            <a:chExt cx="2961902" cy="1849349"/>
          </a:xfrm>
        </p:grpSpPr>
        <p:cxnSp>
          <p:nvCxnSpPr>
            <p:cNvPr id="3" name="Straight Arrow Connector 2"/>
            <p:cNvCxnSpPr/>
            <p:nvPr/>
          </p:nvCxnSpPr>
          <p:spPr>
            <a:xfrm flipV="1">
              <a:off x="5055169" y="4130211"/>
              <a:ext cx="1454903" cy="1121938"/>
            </a:xfrm>
            <a:prstGeom prst="straightConnector1">
              <a:avLst/>
            </a:prstGeom>
            <a:ln>
              <a:solidFill>
                <a:schemeClr val="bg1"/>
              </a:solidFill>
              <a:tailEnd type="stealth"/>
            </a:ln>
            <a:effectLst>
              <a:outerShdw blurRad="40005" dist="19939" dir="5400000" algn="tl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/>
          </p:nvSpPr>
          <p:spPr>
            <a:xfrm>
              <a:off x="3618065" y="5113963"/>
              <a:ext cx="2961902" cy="8655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Overlapped area is </a:t>
              </a:r>
              <a:br>
                <a:rPr lang="en-US" sz="20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</a:br>
              <a:r>
                <a:rPr lang="en-US" sz="20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too small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23297" y="118066"/>
            <a:ext cx="37301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FF"/>
                </a:solidFill>
                <a:latin typeface="Segoe UI Light"/>
                <a:cs typeface="Segoe UI Light"/>
              </a:rPr>
              <a:t>Ambiguous Labels</a:t>
            </a:r>
          </a:p>
        </p:txBody>
      </p:sp>
    </p:spTree>
    <p:extLst>
      <p:ext uri="{BB962C8B-B14F-4D97-AF65-F5344CB8AC3E}">
        <p14:creationId xmlns:p14="http://schemas.microsoft.com/office/powerpoint/2010/main" val="3306693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Label Accuracy with/without </a:t>
            </a:r>
            <a:br>
              <a:rPr lang="en-US" dirty="0" smtClean="0"/>
            </a:br>
            <a:r>
              <a:rPr lang="en-US" dirty="0" smtClean="0"/>
              <a:t>Human Verification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2430442"/>
              </p:ext>
            </p:extLst>
          </p:nvPr>
        </p:nvGraphicFramePr>
        <p:xfrm>
          <a:off x="1" y="1168596"/>
          <a:ext cx="9144000" cy="5689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ight Brace 5"/>
          <p:cNvSpPr/>
          <p:nvPr/>
        </p:nvSpPr>
        <p:spPr>
          <a:xfrm rot="10800000">
            <a:off x="5460215" y="3425867"/>
            <a:ext cx="198902" cy="2751658"/>
          </a:xfrm>
          <a:prstGeom prst="rightBrace">
            <a:avLst/>
          </a:prstGeom>
          <a:ln w="3810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150114" y="3654405"/>
            <a:ext cx="4157600" cy="140057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 smtClean="0">
                <a:latin typeface="Segoe UI Light"/>
                <a:cs typeface="Segoe UI Light"/>
              </a:rPr>
              <a:t>The detector missed to find </a:t>
            </a:r>
            <a:br>
              <a:rPr lang="en-US" sz="2400" dirty="0" smtClean="0">
                <a:latin typeface="Segoe UI Light"/>
                <a:cs typeface="Segoe UI Light"/>
              </a:rPr>
            </a:br>
            <a:r>
              <a:rPr lang="en-US" sz="2400" dirty="0" smtClean="0">
                <a:latin typeface="Segoe UI Light"/>
                <a:cs typeface="Segoe UI Light"/>
              </a:rPr>
              <a:t>4 out of 10 curb ramps in GSV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039167" y="1242661"/>
            <a:ext cx="3653258" cy="853268"/>
            <a:chOff x="5039167" y="1242661"/>
            <a:chExt cx="3653258" cy="853268"/>
          </a:xfrm>
        </p:grpSpPr>
        <p:sp>
          <p:nvSpPr>
            <p:cNvPr id="8" name="Rectangle 7"/>
            <p:cNvSpPr/>
            <p:nvPr/>
          </p:nvSpPr>
          <p:spPr>
            <a:xfrm>
              <a:off x="5039167" y="1242661"/>
              <a:ext cx="3653258" cy="8532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20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Without human verification</a:t>
              </a:r>
            </a:p>
            <a:p>
              <a:r>
                <a:rPr lang="en-US" sz="20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With human verification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9147" y="1457090"/>
              <a:ext cx="295913" cy="155914"/>
            </a:xfrm>
            <a:prstGeom prst="rect">
              <a:avLst/>
            </a:prstGeom>
            <a:solidFill>
              <a:srgbClr val="FF6600">
                <a:alpha val="85000"/>
              </a:srgbClr>
            </a:solidFill>
            <a:ln>
              <a:solidFill>
                <a:srgbClr val="BFBFB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33590" y="1765404"/>
              <a:ext cx="295913" cy="155914"/>
            </a:xfrm>
            <a:prstGeom prst="rect">
              <a:avLst/>
            </a:prstGeom>
            <a:solidFill>
              <a:srgbClr val="FF336C">
                <a:alpha val="85000"/>
              </a:srgbClr>
            </a:solidFill>
            <a:ln>
              <a:solidFill>
                <a:srgbClr val="BFBFB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" y="6604084"/>
            <a:ext cx="30077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Segoe UI Light"/>
                <a:cs typeface="Segoe UI Light"/>
              </a:rPr>
              <a:t>Using 10% overlap threshold</a:t>
            </a:r>
          </a:p>
        </p:txBody>
      </p:sp>
    </p:spTree>
    <p:extLst>
      <p:ext uri="{BB962C8B-B14F-4D97-AF65-F5344CB8AC3E}">
        <p14:creationId xmlns:p14="http://schemas.microsoft.com/office/powerpoint/2010/main" val="2228668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6225459696_c973e3f228_o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407" y="171067"/>
            <a:ext cx="8413256" cy="1200329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Segoe UI Light"/>
                <a:cs typeface="Segoe UI Light"/>
              </a:rPr>
              <a:t>How should we collect and deliver data for </a:t>
            </a:r>
            <a:br>
              <a:rPr lang="en-US" sz="3600" dirty="0">
                <a:solidFill>
                  <a:schemeClr val="bg1"/>
                </a:solidFill>
                <a:latin typeface="Segoe UI Light"/>
                <a:cs typeface="Segoe UI Light"/>
              </a:rPr>
            </a:br>
            <a:r>
              <a:rPr lang="en-US" sz="3600" dirty="0">
                <a:solidFill>
                  <a:srgbClr val="F79646"/>
                </a:solidFill>
                <a:latin typeface="Segoe UI Light"/>
                <a:cs typeface="Segoe UI Light"/>
              </a:rPr>
              <a:t>the accessibility of every city in the world?</a:t>
            </a:r>
          </a:p>
        </p:txBody>
      </p:sp>
    </p:spTree>
    <p:extLst>
      <p:ext uri="{BB962C8B-B14F-4D97-AF65-F5344CB8AC3E}">
        <p14:creationId xmlns:p14="http://schemas.microsoft.com/office/powerpoint/2010/main" val="2470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Label Accuracy with/without </a:t>
            </a:r>
            <a:br>
              <a:rPr lang="en-US" dirty="0" smtClean="0"/>
            </a:br>
            <a:r>
              <a:rPr lang="en-US" dirty="0" smtClean="0"/>
              <a:t>Human Verification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131145"/>
              </p:ext>
            </p:extLst>
          </p:nvPr>
        </p:nvGraphicFramePr>
        <p:xfrm>
          <a:off x="1" y="1168596"/>
          <a:ext cx="9144000" cy="5689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Straight Arrow Connector 2"/>
          <p:cNvCxnSpPr/>
          <p:nvPr/>
        </p:nvCxnSpPr>
        <p:spPr>
          <a:xfrm>
            <a:off x="6235748" y="3695587"/>
            <a:ext cx="1335069" cy="423283"/>
          </a:xfrm>
          <a:prstGeom prst="straightConnector1">
            <a:avLst/>
          </a:prstGeom>
          <a:ln w="76200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4005204" y="4509593"/>
            <a:ext cx="3940083" cy="1180307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 smtClean="0">
                <a:latin typeface="Segoe UI Light"/>
                <a:cs typeface="Segoe UI Light"/>
              </a:rPr>
              <a:t>Slight decrease in recall due to mistakes in verification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039167" y="1242661"/>
            <a:ext cx="3653258" cy="853268"/>
            <a:chOff x="5039167" y="1242661"/>
            <a:chExt cx="3653258" cy="853268"/>
          </a:xfrm>
        </p:grpSpPr>
        <p:sp>
          <p:nvSpPr>
            <p:cNvPr id="7" name="Rectangle 6"/>
            <p:cNvSpPr/>
            <p:nvPr/>
          </p:nvSpPr>
          <p:spPr>
            <a:xfrm>
              <a:off x="5039167" y="1242661"/>
              <a:ext cx="3653258" cy="8532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20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Without human verification</a:t>
              </a:r>
            </a:p>
            <a:p>
              <a:r>
                <a:rPr lang="en-US" sz="20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With human verification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5129147" y="1457090"/>
              <a:ext cx="295913" cy="155914"/>
            </a:xfrm>
            <a:prstGeom prst="rect">
              <a:avLst/>
            </a:prstGeom>
            <a:solidFill>
              <a:srgbClr val="FF6600">
                <a:alpha val="85000"/>
              </a:srgbClr>
            </a:solidFill>
            <a:ln>
              <a:solidFill>
                <a:srgbClr val="BFBFB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33590" y="1765404"/>
              <a:ext cx="295913" cy="155914"/>
            </a:xfrm>
            <a:prstGeom prst="rect">
              <a:avLst/>
            </a:prstGeom>
            <a:solidFill>
              <a:srgbClr val="FF336C">
                <a:alpha val="85000"/>
              </a:srgbClr>
            </a:solidFill>
            <a:ln>
              <a:solidFill>
                <a:srgbClr val="BFBFB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>
                <a:latin typeface="Segoe UI Light"/>
                <a:cs typeface="Segoe UI Light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" y="6604084"/>
            <a:ext cx="30077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Segoe UI Light"/>
                <a:cs typeface="Segoe UI Light"/>
              </a:rPr>
              <a:t>Using 10% overlap threshold</a:t>
            </a:r>
          </a:p>
        </p:txBody>
      </p:sp>
    </p:spTree>
    <p:extLst>
      <p:ext uri="{BB962C8B-B14F-4D97-AF65-F5344CB8AC3E}">
        <p14:creationId xmlns:p14="http://schemas.microsoft.com/office/powerpoint/2010/main" val="1325365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1909406"/>
            <a:ext cx="9144000" cy="3039189"/>
            <a:chOff x="0" y="2096790"/>
            <a:chExt cx="9144000" cy="3039189"/>
          </a:xfrm>
        </p:grpSpPr>
        <p:pic>
          <p:nvPicPr>
            <p:cNvPr id="2" name="Picture 1" descr="Screen Shot 2014-01-06 at 2.13.07 AM.png"/>
            <p:cNvPicPr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2" t="16689" r="48903" b="30479"/>
            <a:stretch/>
          </p:blipFill>
          <p:spPr>
            <a:xfrm>
              <a:off x="4572000" y="2096790"/>
              <a:ext cx="4572000" cy="3039189"/>
            </a:xfrm>
            <a:prstGeom prst="rect">
              <a:avLst/>
            </a:prstGeom>
          </p:spPr>
        </p:pic>
        <p:pic>
          <p:nvPicPr>
            <p:cNvPr id="3" name="Picture 2" descr="Screen Shot 2014-01-06 at 2.13.11 AM.png"/>
            <p:cNvPicPr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2" t="16164" r="48952" b="30727"/>
            <a:stretch/>
          </p:blipFill>
          <p:spPr>
            <a:xfrm>
              <a:off x="0" y="2096790"/>
              <a:ext cx="4572000" cy="3039087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123297" y="118066"/>
            <a:ext cx="37301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FF"/>
                </a:solidFill>
                <a:latin typeface="Segoe UI Light"/>
                <a:cs typeface="Segoe UI Light"/>
              </a:rPr>
              <a:t>Ambiguous Labels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102909" y="4327474"/>
            <a:ext cx="2901647" cy="1849349"/>
            <a:chOff x="3608425" y="4130211"/>
            <a:chExt cx="2901647" cy="1849349"/>
          </a:xfrm>
        </p:grpSpPr>
        <p:cxnSp>
          <p:nvCxnSpPr>
            <p:cNvPr id="8" name="Straight Arrow Connector 7"/>
            <p:cNvCxnSpPr/>
            <p:nvPr/>
          </p:nvCxnSpPr>
          <p:spPr>
            <a:xfrm flipV="1">
              <a:off x="5055169" y="4130211"/>
              <a:ext cx="1454903" cy="1121938"/>
            </a:xfrm>
            <a:prstGeom prst="straightConnector1">
              <a:avLst/>
            </a:prstGeom>
            <a:ln>
              <a:solidFill>
                <a:schemeClr val="bg1"/>
              </a:solidFill>
              <a:tailEnd type="stealth"/>
            </a:ln>
            <a:effectLst>
              <a:outerShdw blurRad="40005" dist="19939" dir="5400000" algn="tl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3608425" y="5113963"/>
              <a:ext cx="2766019" cy="8655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Turkers should not </a:t>
              </a:r>
              <a:br>
                <a:rPr lang="en-US" sz="20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</a:br>
              <a:r>
                <a:rPr lang="en-US" sz="20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delete it</a:t>
              </a:r>
              <a:endParaRPr lang="en-US" sz="2000" i="1" dirty="0" smtClean="0">
                <a:solidFill>
                  <a:schemeClr val="tx1"/>
                </a:solidFill>
                <a:latin typeface="Segoe UI Light"/>
                <a:cs typeface="Segoe UI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024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5934" y="575243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 bold"/>
                <a:cs typeface="Segoe UI bold"/>
              </a:rPr>
              <a:t>Summary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Segoe UI bold"/>
              <a:cs typeface="Segoe UI bold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456" y="5078120"/>
            <a:ext cx="498176" cy="568799"/>
          </a:xfrm>
          <a:prstGeom prst="rect">
            <a:avLst/>
          </a:prstGeom>
        </p:spPr>
      </p:pic>
      <p:pic>
        <p:nvPicPr>
          <p:cNvPr id="11" name="Picture 10" descr="Walker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595" y="4899633"/>
            <a:ext cx="737286" cy="737286"/>
          </a:xfrm>
          <a:prstGeom prst="rect">
            <a:avLst/>
          </a:prstGeom>
        </p:spPr>
      </p:pic>
      <p:pic>
        <p:nvPicPr>
          <p:cNvPr id="12" name="Picture 11" descr="WalkingMa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2078" y="4907268"/>
            <a:ext cx="437853" cy="73965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627529"/>
            <a:ext cx="9144000" cy="1230471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D:\Dropbox\HCILShared\HCIL\HCILLogos\HCIL Logo black - no circle larg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01" y="6094913"/>
            <a:ext cx="609043" cy="41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325388" y="6115140"/>
            <a:ext cx="139025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HelveticaNeueLT Com 23 UltLtEx" pitchFamily="34" charset="0"/>
              </a:rPr>
              <a:t>make</a:t>
            </a:r>
            <a:r>
              <a:rPr lang="en-US" sz="1600" dirty="0" smtClean="0">
                <a:solidFill>
                  <a:schemeClr val="bg1"/>
                </a:solidFill>
                <a:latin typeface="HelveticaNeueLT Com 23 UltLtEx" pitchFamily="34" charset="0"/>
              </a:rPr>
              <a:t>ability lab</a:t>
            </a:r>
            <a:endParaRPr lang="en-US" sz="1600" dirty="0">
              <a:solidFill>
                <a:schemeClr val="bg1"/>
              </a:solidFill>
              <a:latin typeface="HelveticaNeueLT Com 23 UltLtEx" pitchFamily="34" charset="0"/>
            </a:endParaRPr>
          </a:p>
        </p:txBody>
      </p:sp>
      <p:pic>
        <p:nvPicPr>
          <p:cNvPr id="16" name="Picture 6" descr="D:\Dropbox\HCILShared\UMDLogos\umd-ball-black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676" y="6037569"/>
            <a:ext cx="532368" cy="53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D:\Dropbox\HCILShared\CSLogos\CSLogos_v2_grayscale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" t="58117" r="54391" b="12793"/>
          <a:stretch/>
        </p:blipFill>
        <p:spPr bwMode="auto">
          <a:xfrm>
            <a:off x="2871582" y="6044167"/>
            <a:ext cx="1267149" cy="57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560401" y="5934891"/>
            <a:ext cx="4261437" cy="27432"/>
            <a:chOff x="686357" y="2753424"/>
            <a:chExt cx="4261437" cy="46007"/>
          </a:xfrm>
        </p:grpSpPr>
        <p:sp>
          <p:nvSpPr>
            <p:cNvPr id="20" name="Rectangle 19"/>
            <p:cNvSpPr/>
            <p:nvPr/>
          </p:nvSpPr>
          <p:spPr>
            <a:xfrm>
              <a:off x="686357" y="2753424"/>
              <a:ext cx="3017520" cy="45719"/>
            </a:xfrm>
            <a:prstGeom prst="rect">
              <a:avLst/>
            </a:prstGeom>
            <a:solidFill>
              <a:srgbClr val="BB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667634" y="2753712"/>
              <a:ext cx="1280160" cy="45719"/>
            </a:xfrm>
            <a:prstGeom prst="rect">
              <a:avLst/>
            </a:prstGeom>
            <a:solidFill>
              <a:srgbClr val="323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765149" y="2268717"/>
            <a:ext cx="7956543" cy="18039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Segoe UI Light"/>
                <a:ea typeface="+mj-ea"/>
                <a:cs typeface="Segoe UI Light"/>
              </a:defRPr>
            </a:lvl1pPr>
          </a:lstStyle>
          <a:p>
            <a:r>
              <a:rPr lang="en-US" sz="2800" dirty="0" smtClean="0">
                <a:ea typeface="Segoe UI bold" pitchFamily="34" charset="0"/>
              </a:rPr>
              <a:t>Computers and humans can work together to </a:t>
            </a:r>
            <a:r>
              <a:rPr lang="en-US" sz="2800" dirty="0" smtClean="0">
                <a:solidFill>
                  <a:srgbClr val="66C266"/>
                </a:solidFill>
                <a:ea typeface="Segoe UI bold" pitchFamily="34" charset="0"/>
              </a:rPr>
              <a:t>detect curb ramps in Street View with 90% precision,</a:t>
            </a:r>
            <a:r>
              <a:rPr lang="en-US" sz="2800" dirty="0" smtClean="0">
                <a:ea typeface="Segoe UI bold" pitchFamily="34" charset="0"/>
              </a:rPr>
              <a:t> </a:t>
            </a:r>
            <a:br>
              <a:rPr lang="en-US" sz="2800" dirty="0" smtClean="0">
                <a:ea typeface="Segoe UI bold" pitchFamily="34" charset="0"/>
              </a:rPr>
            </a:br>
            <a:r>
              <a:rPr lang="en-US" sz="2800" dirty="0" smtClean="0">
                <a:ea typeface="Segoe UI bold" pitchFamily="34" charset="0"/>
              </a:rPr>
              <a:t>but </a:t>
            </a:r>
            <a:r>
              <a:rPr lang="en-US" sz="2800" dirty="0">
                <a:ea typeface="Segoe UI bold" pitchFamily="34" charset="0"/>
              </a:rPr>
              <a:t>r</a:t>
            </a:r>
            <a:r>
              <a:rPr lang="en-US" sz="2800" dirty="0" smtClean="0">
                <a:ea typeface="Segoe UI bold" pitchFamily="34" charset="0"/>
              </a:rPr>
              <a:t>ecall needs to be improved.</a:t>
            </a:r>
            <a:endParaRPr lang="en-US" sz="2800" dirty="0">
              <a:ea typeface="Segoe UI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78240" y="352361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781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oogle_Map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90"/>
          <a:stretch/>
        </p:blipFill>
        <p:spPr>
          <a:xfrm>
            <a:off x="1" y="1"/>
            <a:ext cx="9144000" cy="6861570"/>
          </a:xfrm>
          <a:prstGeom prst="rect">
            <a:avLst/>
          </a:prstGeom>
        </p:spPr>
      </p:pic>
      <p:pic>
        <p:nvPicPr>
          <p:cNvPr id="13" name="Picture 6" descr="D:\Dropbox\HCILShared\UMDLogos\umd-ball-bla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2421" y="6075791"/>
            <a:ext cx="532368" cy="53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3205717" y="245886"/>
            <a:ext cx="5938284" cy="1060988"/>
          </a:xfrm>
          <a:prstGeom prst="rect">
            <a:avLst/>
          </a:prstGeom>
          <a:solidFill>
            <a:srgbClr val="FFFFFF">
              <a:alpha val="85000"/>
            </a:srgbClr>
          </a:solidFill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egoe UI Light"/>
                <a:ea typeface="+mj-ea"/>
                <a:cs typeface="Segoe UI Light"/>
              </a:defRPr>
            </a:lvl1pPr>
          </a:lstStyle>
          <a:p>
            <a:pPr algn="just"/>
            <a:r>
              <a:rPr lang="en-US" sz="2800" dirty="0" smtClean="0">
                <a:latin typeface="Segoe UI Semibold"/>
                <a:cs typeface="Segoe UI Semibold"/>
              </a:rPr>
              <a:t>Limitation</a:t>
            </a:r>
          </a:p>
          <a:p>
            <a:pPr algn="just"/>
            <a:r>
              <a:rPr lang="en-US" sz="2400" dirty="0" smtClean="0"/>
              <a:t>Image age; Google Street View could be old</a:t>
            </a:r>
          </a:p>
        </p:txBody>
      </p:sp>
      <p:sp>
        <p:nvSpPr>
          <p:cNvPr id="3" name="Rectangle 2"/>
          <p:cNvSpPr/>
          <p:nvPr/>
        </p:nvSpPr>
        <p:spPr>
          <a:xfrm>
            <a:off x="1" y="5461832"/>
            <a:ext cx="4056464" cy="76421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Segoe UI Light"/>
                <a:cs typeface="Segoe UI Light"/>
              </a:rPr>
              <a:t>Downtown DC, Sept 2011</a:t>
            </a:r>
            <a:endParaRPr lang="en-US" sz="2400" dirty="0">
              <a:solidFill>
                <a:schemeClr val="tx1"/>
              </a:solidFill>
              <a:latin typeface="Segoe UI Light"/>
              <a:cs typeface="Segoe UI Light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89390" y="2145244"/>
            <a:ext cx="1647733" cy="1010977"/>
            <a:chOff x="189390" y="2145244"/>
            <a:chExt cx="1647733" cy="1010977"/>
          </a:xfrm>
        </p:grpSpPr>
        <p:cxnSp>
          <p:nvCxnSpPr>
            <p:cNvPr id="6" name="Straight Arrow Connector 5"/>
            <p:cNvCxnSpPr>
              <a:stCxn id="7" idx="0"/>
            </p:cNvCxnSpPr>
            <p:nvPr/>
          </p:nvCxnSpPr>
          <p:spPr>
            <a:xfrm flipV="1">
              <a:off x="1013257" y="2145244"/>
              <a:ext cx="343008" cy="571586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6"/>
            <p:cNvSpPr/>
            <p:nvPr/>
          </p:nvSpPr>
          <p:spPr>
            <a:xfrm>
              <a:off x="189390" y="2716830"/>
              <a:ext cx="1647733" cy="439391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tx1"/>
                  </a:solidFill>
                  <a:latin typeface="Segoe UI Light"/>
                  <a:cs typeface="Segoe UI Light"/>
                </a:rPr>
                <a:t>Jul 2009</a:t>
              </a:r>
              <a:endParaRPr lang="en-US" sz="2400" dirty="0">
                <a:solidFill>
                  <a:schemeClr val="tx1"/>
                </a:solidFill>
                <a:latin typeface="Segoe UI Light"/>
                <a:cs typeface="Segoe UI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496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treet View 3d plots 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93435" y="-221489"/>
            <a:ext cx="11530870" cy="7206793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62662" y="23963"/>
            <a:ext cx="6518216" cy="1449781"/>
          </a:xfrm>
          <a:prstGeom prst="rect">
            <a:avLst/>
          </a:prstGeom>
          <a:solidFill>
            <a:srgbClr val="000000">
              <a:alpha val="70000"/>
            </a:srgbClr>
          </a:solidFill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egoe UI Light"/>
                <a:ea typeface="+mj-ea"/>
                <a:cs typeface="Segoe UI Light"/>
              </a:defRPr>
            </a:lvl1pPr>
          </a:lstStyle>
          <a:p>
            <a:pPr algn="l"/>
            <a:r>
              <a:rPr lang="en-US" sz="280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Future work</a:t>
            </a:r>
          </a:p>
          <a:p>
            <a:pPr algn="l"/>
            <a:r>
              <a:rPr lang="en-US" sz="2600" dirty="0" smtClean="0">
                <a:solidFill>
                  <a:srgbClr val="FFFFFF"/>
                </a:solidFill>
              </a:rPr>
              <a:t>Improve curb ramp detection accuracy </a:t>
            </a:r>
            <a:br>
              <a:rPr lang="en-US" sz="2600" dirty="0" smtClean="0">
                <a:solidFill>
                  <a:srgbClr val="FFFFFF"/>
                </a:solidFill>
              </a:rPr>
            </a:br>
            <a:r>
              <a:rPr lang="en-US" sz="2600" dirty="0" smtClean="0">
                <a:solidFill>
                  <a:srgbClr val="FFFFFF"/>
                </a:solidFill>
              </a:rPr>
              <a:t>(</a:t>
            </a:r>
            <a:r>
              <a:rPr lang="en-US" sz="2600" i="1" dirty="0" smtClean="0">
                <a:solidFill>
                  <a:srgbClr val="FFFFFF"/>
                </a:solidFill>
              </a:rPr>
              <a:t>e.g</a:t>
            </a:r>
            <a:r>
              <a:rPr lang="en-US" sz="2600" dirty="0" smtClean="0">
                <a:solidFill>
                  <a:srgbClr val="FFFFFF"/>
                </a:solidFill>
              </a:rPr>
              <a:t>., using 3D contextual information)</a:t>
            </a:r>
          </a:p>
        </p:txBody>
      </p:sp>
    </p:spTree>
    <p:extLst>
      <p:ext uri="{BB962C8B-B14F-4D97-AF65-F5344CB8AC3E}">
        <p14:creationId xmlns:p14="http://schemas.microsoft.com/office/powerpoint/2010/main" val="1303067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305207" cy="685800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latin typeface="Segoe UI Semibold"/>
              <a:cs typeface="Segoe UI Semi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2269" y="1586347"/>
            <a:ext cx="6994749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cs typeface="Segoe UI Light"/>
              </a:rPr>
              <a:t>Triage scenes that need to be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cs typeface="Segoe UI Light"/>
              </a:rPr>
              <a:t>inspected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cs typeface="Segoe UI 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8925" y="495499"/>
            <a:ext cx="7732155" cy="769441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Segoe UI Light"/>
                <a:cs typeface="Segoe UI Light"/>
              </a:rPr>
              <a:t>How can we increase scalability?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2269" y="4894609"/>
            <a:ext cx="7312926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Light"/>
                <a:cs typeface="Segoe UI Light"/>
              </a:rPr>
              <a:t>Combine computer vision and machine learning with human computation to detect sidewalk accessibility </a:t>
            </a:r>
            <a:r>
              <a:rPr lang="en-US" sz="2400" dirty="0" smtClean="0">
                <a:solidFill>
                  <a:schemeClr val="bg1"/>
                </a:solidFill>
                <a:latin typeface="Segoe UI Light"/>
                <a:cs typeface="Segoe UI Light"/>
              </a:rPr>
              <a:t>attributes</a:t>
            </a:r>
            <a:endParaRPr lang="en-US" sz="2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2269" y="3914965"/>
            <a:ext cx="52804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cs typeface="Segoe UI Light"/>
              </a:rPr>
              <a:t>Invite communities to volunteer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cs typeface="Segoe UI Light"/>
              </a:rPr>
              <a:t>website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cs typeface="Segoe UI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2269" y="2565990"/>
            <a:ext cx="7054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cs typeface="Segoe UI Light"/>
              </a:rPr>
              <a:t>Adaptive workflow to smartly allocate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cs typeface="Segoe UI Light"/>
              </a:rPr>
              <a:t/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cs typeface="Segoe UI Light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cs typeface="Segoe UI Light"/>
              </a:rPr>
              <a:t>workers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cs typeface="Segoe UI Light"/>
              </a:rPr>
              <a:t>to the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cs typeface="Segoe UI Light"/>
              </a:rPr>
              <a:t>tasks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cs typeface="Segoe UI Light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62662" y="23963"/>
            <a:ext cx="6518216" cy="599083"/>
          </a:xfrm>
          <a:prstGeom prst="rect">
            <a:avLst/>
          </a:prstGeom>
          <a:solidFill>
            <a:srgbClr val="000000">
              <a:alpha val="70000"/>
            </a:srgbClr>
          </a:solidFill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egoe UI Light"/>
                <a:ea typeface="+mj-ea"/>
                <a:cs typeface="Segoe UI Light"/>
              </a:defRPr>
            </a:lvl1pPr>
          </a:lstStyle>
          <a:p>
            <a:pPr algn="l"/>
            <a:r>
              <a:rPr lang="en-US" sz="280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Future work</a:t>
            </a:r>
          </a:p>
        </p:txBody>
      </p:sp>
    </p:spTree>
    <p:extLst>
      <p:ext uri="{BB962C8B-B14F-4D97-AF65-F5344CB8AC3E}">
        <p14:creationId xmlns:p14="http://schemas.microsoft.com/office/powerpoint/2010/main" val="169327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305207" cy="685800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latin typeface="Segoe UI Semibold"/>
              <a:cs typeface="Segoe UI Semi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2269" y="1586347"/>
            <a:ext cx="6994749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400" dirty="0">
                <a:solidFill>
                  <a:srgbClr val="FFFFFF"/>
                </a:solidFill>
                <a:latin typeface="Segoe UI Light"/>
                <a:cs typeface="Segoe UI Light"/>
              </a:rPr>
              <a:t>Triage scenes that need to be </a:t>
            </a:r>
            <a:r>
              <a:rPr lang="en-US" sz="2400" dirty="0" smtClean="0">
                <a:solidFill>
                  <a:srgbClr val="FFFFFF"/>
                </a:solidFill>
                <a:latin typeface="Segoe UI Light"/>
                <a:cs typeface="Segoe UI Light"/>
              </a:rPr>
              <a:t>inspected</a:t>
            </a:r>
            <a:endParaRPr lang="en-US" sz="2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8925" y="495499"/>
            <a:ext cx="7732155" cy="769441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Segoe UI Light"/>
                <a:cs typeface="Segoe UI Light"/>
              </a:rPr>
              <a:t>How can we increase scalability?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2269" y="4894609"/>
            <a:ext cx="7312926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/>
                <a:cs typeface="Segoe UI Light"/>
              </a:rPr>
              <a:t>Combine computer vision and machine learning with human computation to detect sidewalk accessibility 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/>
                <a:cs typeface="Segoe UI Light"/>
              </a:rPr>
              <a:t>attributes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Segoe UI Light"/>
              <a:cs typeface="Segoe UI Ligh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2269" y="3914965"/>
            <a:ext cx="52804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FFFF"/>
                </a:solidFill>
                <a:latin typeface="Segoe UI Light"/>
                <a:cs typeface="Segoe UI Light"/>
              </a:rPr>
              <a:t>Invite communities to volunteer </a:t>
            </a:r>
            <a:r>
              <a:rPr lang="en-US" sz="2400" dirty="0" smtClean="0">
                <a:solidFill>
                  <a:srgbClr val="FFFFFF"/>
                </a:solidFill>
                <a:latin typeface="Segoe UI Light"/>
                <a:cs typeface="Segoe UI Light"/>
              </a:rPr>
              <a:t>website</a:t>
            </a:r>
            <a:endParaRPr lang="en-US" sz="2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2269" y="2565990"/>
            <a:ext cx="7054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FFFF"/>
                </a:solidFill>
                <a:latin typeface="Segoe UI Light"/>
                <a:cs typeface="Segoe UI Light"/>
              </a:rPr>
              <a:t>Adaptive workflow to smartly allocate </a:t>
            </a:r>
            <a:r>
              <a:rPr lang="en-US" sz="2400" dirty="0" smtClean="0">
                <a:solidFill>
                  <a:srgbClr val="FFFFFF"/>
                </a:solidFill>
                <a:latin typeface="Segoe UI Light"/>
                <a:cs typeface="Segoe UI Light"/>
              </a:rPr>
              <a:t/>
            </a:r>
            <a:br>
              <a:rPr lang="en-US" sz="2400" dirty="0" smtClean="0">
                <a:solidFill>
                  <a:srgbClr val="FFFFFF"/>
                </a:solidFill>
                <a:latin typeface="Segoe UI Light"/>
                <a:cs typeface="Segoe UI Light"/>
              </a:rPr>
            </a:br>
            <a:r>
              <a:rPr lang="en-US" sz="2400" dirty="0" smtClean="0">
                <a:solidFill>
                  <a:srgbClr val="FFFFFF"/>
                </a:solidFill>
                <a:latin typeface="Segoe UI Light"/>
                <a:cs typeface="Segoe UI Light"/>
              </a:rPr>
              <a:t>workers </a:t>
            </a:r>
            <a:r>
              <a:rPr lang="en-US" sz="2400" dirty="0">
                <a:solidFill>
                  <a:srgbClr val="FFFFFF"/>
                </a:solidFill>
                <a:latin typeface="Segoe UI Light"/>
                <a:cs typeface="Segoe UI Light"/>
              </a:rPr>
              <a:t>to the </a:t>
            </a:r>
            <a:r>
              <a:rPr lang="en-US" sz="2400" dirty="0" smtClean="0">
                <a:solidFill>
                  <a:srgbClr val="FFFFFF"/>
                </a:solidFill>
                <a:latin typeface="Segoe UI Light"/>
                <a:cs typeface="Segoe UI Light"/>
              </a:rPr>
              <a:t>tasks</a:t>
            </a:r>
            <a:endParaRPr lang="en-US" sz="2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62662" y="23963"/>
            <a:ext cx="6518216" cy="599083"/>
          </a:xfrm>
          <a:prstGeom prst="rect">
            <a:avLst/>
          </a:prstGeom>
          <a:solidFill>
            <a:srgbClr val="000000">
              <a:alpha val="70000"/>
            </a:srgbClr>
          </a:solidFill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egoe UI Light"/>
                <a:ea typeface="+mj-ea"/>
                <a:cs typeface="Segoe UI Light"/>
              </a:defRPr>
            </a:lvl1pPr>
          </a:lstStyle>
          <a:p>
            <a:pPr algn="l"/>
            <a:r>
              <a:rPr lang="en-US" sz="280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Future work</a:t>
            </a:r>
          </a:p>
        </p:txBody>
      </p:sp>
    </p:spTree>
    <p:extLst>
      <p:ext uri="{BB962C8B-B14F-4D97-AF65-F5344CB8AC3E}">
        <p14:creationId xmlns:p14="http://schemas.microsoft.com/office/powerpoint/2010/main" val="103264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5934" y="575243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 bold"/>
                <a:cs typeface="Segoe UI bold"/>
              </a:rPr>
              <a:t>Summary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Segoe UI bold"/>
              <a:cs typeface="Segoe UI bold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456" y="5078120"/>
            <a:ext cx="498176" cy="568799"/>
          </a:xfrm>
          <a:prstGeom prst="rect">
            <a:avLst/>
          </a:prstGeom>
        </p:spPr>
      </p:pic>
      <p:pic>
        <p:nvPicPr>
          <p:cNvPr id="11" name="Picture 10" descr="Walker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595" y="4899633"/>
            <a:ext cx="737286" cy="737286"/>
          </a:xfrm>
          <a:prstGeom prst="rect">
            <a:avLst/>
          </a:prstGeom>
        </p:spPr>
      </p:pic>
      <p:pic>
        <p:nvPicPr>
          <p:cNvPr id="12" name="Picture 11" descr="WalkingMa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2078" y="4907268"/>
            <a:ext cx="437853" cy="73965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627529"/>
            <a:ext cx="9144000" cy="1230471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D:\Dropbox\HCILShared\HCIL\HCILLogos\HCIL Logo black - no circle larg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01" y="6094913"/>
            <a:ext cx="609043" cy="41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325388" y="6115140"/>
            <a:ext cx="139025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HelveticaNeueLT Com 23 UltLtEx" pitchFamily="34" charset="0"/>
              </a:rPr>
              <a:t>make</a:t>
            </a:r>
            <a:r>
              <a:rPr lang="en-US" sz="1600" dirty="0" smtClean="0">
                <a:solidFill>
                  <a:schemeClr val="bg1"/>
                </a:solidFill>
                <a:latin typeface="HelveticaNeueLT Com 23 UltLtEx" pitchFamily="34" charset="0"/>
              </a:rPr>
              <a:t>ability lab</a:t>
            </a:r>
            <a:endParaRPr lang="en-US" sz="1600" dirty="0">
              <a:solidFill>
                <a:schemeClr val="bg1"/>
              </a:solidFill>
              <a:latin typeface="HelveticaNeueLT Com 23 UltLtEx" pitchFamily="34" charset="0"/>
            </a:endParaRPr>
          </a:p>
        </p:txBody>
      </p:sp>
      <p:pic>
        <p:nvPicPr>
          <p:cNvPr id="16" name="Picture 6" descr="D:\Dropbox\HCILShared\UMDLogos\umd-ball-black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676" y="6037569"/>
            <a:ext cx="532368" cy="53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D:\Dropbox\HCILShared\CSLogos\CSLogos_v2_grayscale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" t="58117" r="54391" b="12793"/>
          <a:stretch/>
        </p:blipFill>
        <p:spPr bwMode="auto">
          <a:xfrm>
            <a:off x="2871582" y="6044167"/>
            <a:ext cx="1267149" cy="57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560401" y="5934891"/>
            <a:ext cx="4261437" cy="27432"/>
            <a:chOff x="686357" y="2753424"/>
            <a:chExt cx="4261437" cy="46007"/>
          </a:xfrm>
        </p:grpSpPr>
        <p:sp>
          <p:nvSpPr>
            <p:cNvPr id="20" name="Rectangle 19"/>
            <p:cNvSpPr/>
            <p:nvPr/>
          </p:nvSpPr>
          <p:spPr>
            <a:xfrm>
              <a:off x="686357" y="2753424"/>
              <a:ext cx="3017520" cy="45719"/>
            </a:xfrm>
            <a:prstGeom prst="rect">
              <a:avLst/>
            </a:prstGeom>
            <a:solidFill>
              <a:srgbClr val="BB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667634" y="2753712"/>
              <a:ext cx="1280160" cy="45719"/>
            </a:xfrm>
            <a:prstGeom prst="rect">
              <a:avLst/>
            </a:prstGeom>
            <a:solidFill>
              <a:srgbClr val="323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765149" y="2268717"/>
            <a:ext cx="7956543" cy="18039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Segoe UI Light"/>
                <a:ea typeface="+mj-ea"/>
                <a:cs typeface="Segoe UI Light"/>
              </a:defRPr>
            </a:lvl1pPr>
          </a:lstStyle>
          <a:p>
            <a:r>
              <a:rPr lang="en-US" sz="2800" dirty="0" smtClean="0">
                <a:ea typeface="Segoe UI bold" pitchFamily="34" charset="0"/>
              </a:rPr>
              <a:t>Computers and humans can work together to </a:t>
            </a:r>
            <a:r>
              <a:rPr lang="en-US" sz="2800" dirty="0" smtClean="0">
                <a:solidFill>
                  <a:srgbClr val="66C266"/>
                </a:solidFill>
                <a:ea typeface="Segoe UI bold" pitchFamily="34" charset="0"/>
              </a:rPr>
              <a:t>detect curb ramps in Street View with 90% precision,</a:t>
            </a:r>
            <a:r>
              <a:rPr lang="en-US" sz="2800" dirty="0" smtClean="0">
                <a:ea typeface="Segoe UI bold" pitchFamily="34" charset="0"/>
              </a:rPr>
              <a:t> </a:t>
            </a:r>
            <a:br>
              <a:rPr lang="en-US" sz="2800" dirty="0" smtClean="0">
                <a:ea typeface="Segoe UI bold" pitchFamily="34" charset="0"/>
              </a:rPr>
            </a:br>
            <a:r>
              <a:rPr lang="en-US" sz="2800" dirty="0" smtClean="0">
                <a:ea typeface="Segoe UI bold" pitchFamily="34" charset="0"/>
              </a:rPr>
              <a:t>but </a:t>
            </a:r>
            <a:r>
              <a:rPr lang="en-US" sz="2800" dirty="0">
                <a:ea typeface="Segoe UI bold" pitchFamily="34" charset="0"/>
              </a:rPr>
              <a:t>r</a:t>
            </a:r>
            <a:r>
              <a:rPr lang="en-US" sz="2800" dirty="0" smtClean="0">
                <a:ea typeface="Segoe UI bold" pitchFamily="34" charset="0"/>
              </a:rPr>
              <a:t>ecall needs to be improved.</a:t>
            </a:r>
            <a:endParaRPr lang="en-US" sz="2800" dirty="0">
              <a:ea typeface="Segoe UI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78240" y="352361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480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15048" y="241410"/>
            <a:ext cx="8715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800" dirty="0" smtClean="0">
                <a:solidFill>
                  <a:prstClr val="white"/>
                </a:solidFill>
                <a:latin typeface="Segoe UI Light" pitchFamily="34" charset="0"/>
              </a:rPr>
              <a:t>The </a:t>
            </a:r>
            <a:r>
              <a:rPr lang="en-US" sz="2800" dirty="0" smtClean="0">
                <a:solidFill>
                  <a:prstClr val="white"/>
                </a:solidFill>
                <a:latin typeface="Segoe UI Semibold" panose="020B0702040204020203" pitchFamily="34" charset="0"/>
              </a:rPr>
              <a:t>Crowd Powered Street View Accessibility </a:t>
            </a:r>
            <a:r>
              <a:rPr lang="en-US" sz="2800" dirty="0" smtClean="0">
                <a:solidFill>
                  <a:prstClr val="white"/>
                </a:solidFill>
                <a:latin typeface="Segoe UI Light" pitchFamily="34" charset="0"/>
              </a:rPr>
              <a:t>Team!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70342" y="1391894"/>
            <a:ext cx="5926671" cy="4119667"/>
          </a:xfrm>
          <a:prstGeom prst="rect">
            <a:avLst/>
          </a:prstGeom>
          <a:solidFill>
            <a:srgbClr val="000000">
              <a:alpha val="70000"/>
            </a:srgbClr>
          </a:solidFill>
        </p:spPr>
        <p:txBody>
          <a:bodyPr wrap="square" lIns="0" tIns="45720" rIns="0" rtlCol="0">
            <a:noAutofit/>
          </a:bodyPr>
          <a:lstStyle/>
          <a:p>
            <a:pPr marL="285750" indent="-285750" defTabSz="914400">
              <a:buFont typeface="Arial"/>
              <a:buChar char="•"/>
            </a:pPr>
            <a:r>
              <a:rPr lang="en-US" sz="2400" dirty="0" smtClean="0">
                <a:solidFill>
                  <a:prstClr val="white"/>
                </a:solidFill>
                <a:latin typeface="Segoe UI Light" pitchFamily="34" charset="0"/>
              </a:rPr>
              <a:t>Kotaro </a:t>
            </a:r>
            <a:r>
              <a:rPr lang="en-US" sz="2400" dirty="0" smtClean="0">
                <a:solidFill>
                  <a:prstClr val="white"/>
                </a:solidFill>
                <a:latin typeface="Segoe UI Light" pitchFamily="34" charset="0"/>
              </a:rPr>
              <a:t>Hara</a:t>
            </a:r>
            <a:endParaRPr lang="en-US" sz="2400" dirty="0">
              <a:solidFill>
                <a:prstClr val="white"/>
              </a:solidFill>
              <a:latin typeface="Segoe UI Light" pitchFamily="34" charset="0"/>
            </a:endParaRPr>
          </a:p>
          <a:p>
            <a:pPr marL="285750" indent="-285750" defTabSz="914400">
              <a:buFont typeface="Arial"/>
              <a:buChar char="•"/>
            </a:pPr>
            <a:r>
              <a:rPr lang="en-US" sz="2400" dirty="0" smtClean="0">
                <a:solidFill>
                  <a:prstClr val="white"/>
                </a:solidFill>
                <a:latin typeface="Segoe UI Light" pitchFamily="34" charset="0"/>
              </a:rPr>
              <a:t>Jin Sun</a:t>
            </a:r>
          </a:p>
          <a:p>
            <a:pPr marL="285750" indent="-285750" defTabSz="914400">
              <a:buFont typeface="Arial"/>
              <a:buChar char="•"/>
            </a:pPr>
            <a:r>
              <a:rPr lang="en-US" sz="2400" dirty="0" err="1" smtClean="0">
                <a:solidFill>
                  <a:prstClr val="white"/>
                </a:solidFill>
                <a:latin typeface="Segoe UI Light" pitchFamily="34" charset="0"/>
              </a:rPr>
              <a:t>Ruofei</a:t>
            </a:r>
            <a:r>
              <a:rPr lang="en-US" sz="2400" dirty="0" smtClean="0">
                <a:solidFill>
                  <a:prstClr val="white"/>
                </a:solidFill>
                <a:latin typeface="Segoe UI Light" pitchFamily="34" charset="0"/>
              </a:rPr>
              <a:t> Du</a:t>
            </a:r>
          </a:p>
          <a:p>
            <a:pPr marL="285750" indent="-285750" defTabSz="914400">
              <a:buFont typeface="Arial"/>
              <a:buChar char="•"/>
            </a:pPr>
            <a:r>
              <a:rPr lang="en-US" sz="2400" dirty="0" smtClean="0">
                <a:solidFill>
                  <a:prstClr val="white"/>
                </a:solidFill>
                <a:latin typeface="Segoe UI Light" pitchFamily="34" charset="0"/>
              </a:rPr>
              <a:t>Victoria Le</a:t>
            </a:r>
          </a:p>
          <a:p>
            <a:pPr marL="285750" indent="-285750" defTabSz="914400">
              <a:buFont typeface="Arial"/>
              <a:buChar char="•"/>
            </a:pPr>
            <a:r>
              <a:rPr lang="en-US" sz="2400" dirty="0" smtClean="0">
                <a:solidFill>
                  <a:prstClr val="white"/>
                </a:solidFill>
                <a:latin typeface="Segoe UI Light" pitchFamily="34" charset="0"/>
              </a:rPr>
              <a:t>Robert Moor</a:t>
            </a:r>
          </a:p>
          <a:p>
            <a:pPr marL="285750" indent="-285750" defTabSz="914400">
              <a:buFont typeface="Arial"/>
              <a:buChar char="•"/>
            </a:pPr>
            <a:r>
              <a:rPr lang="en-US" sz="2400" dirty="0" smtClean="0">
                <a:solidFill>
                  <a:prstClr val="white"/>
                </a:solidFill>
                <a:latin typeface="Segoe UI Light" pitchFamily="34" charset="0"/>
              </a:rPr>
              <a:t>Sean </a:t>
            </a:r>
            <a:r>
              <a:rPr lang="en-US" sz="2400" dirty="0" err="1" smtClean="0">
                <a:solidFill>
                  <a:prstClr val="white"/>
                </a:solidFill>
                <a:latin typeface="Segoe UI Light" pitchFamily="34" charset="0"/>
              </a:rPr>
              <a:t>Pannella</a:t>
            </a:r>
            <a:endParaRPr lang="en-US" sz="2400" dirty="0" smtClean="0">
              <a:solidFill>
                <a:prstClr val="white"/>
              </a:solidFill>
              <a:latin typeface="Segoe UI Light" pitchFamily="34" charset="0"/>
            </a:endParaRPr>
          </a:p>
          <a:p>
            <a:pPr marL="285750" indent="-285750" defTabSz="914400">
              <a:buFont typeface="Arial"/>
              <a:buChar char="•"/>
            </a:pPr>
            <a:r>
              <a:rPr lang="en-US" sz="2400" dirty="0" smtClean="0">
                <a:solidFill>
                  <a:prstClr val="white"/>
                </a:solidFill>
                <a:latin typeface="Segoe UI Light" pitchFamily="34" charset="0"/>
              </a:rPr>
              <a:t>Zach Lawrence</a:t>
            </a:r>
          </a:p>
          <a:p>
            <a:pPr marL="285750" indent="-285750" defTabSz="914400">
              <a:buFont typeface="Arial"/>
              <a:buChar char="•"/>
            </a:pPr>
            <a:r>
              <a:rPr lang="en-US" sz="2400" dirty="0" smtClean="0">
                <a:solidFill>
                  <a:prstClr val="white"/>
                </a:solidFill>
                <a:latin typeface="Segoe UI Light" pitchFamily="34" charset="0"/>
              </a:rPr>
              <a:t>Jonah </a:t>
            </a:r>
            <a:r>
              <a:rPr lang="en-US" sz="2400" dirty="0" err="1" smtClean="0">
                <a:solidFill>
                  <a:prstClr val="white"/>
                </a:solidFill>
                <a:latin typeface="Segoe UI Light" pitchFamily="34" charset="0"/>
              </a:rPr>
              <a:t>Chazan</a:t>
            </a:r>
            <a:endParaRPr lang="en-US" sz="2400" dirty="0" smtClean="0">
              <a:solidFill>
                <a:prstClr val="white"/>
              </a:solidFill>
              <a:latin typeface="Segoe UI Light" pitchFamily="34" charset="0"/>
            </a:endParaRPr>
          </a:p>
          <a:p>
            <a:pPr marL="285750" indent="-285750" defTabSz="914400">
              <a:buFont typeface="Arial"/>
              <a:buChar char="•"/>
            </a:pPr>
            <a:r>
              <a:rPr lang="en-US" sz="2400" dirty="0" smtClean="0">
                <a:solidFill>
                  <a:prstClr val="white"/>
                </a:solidFill>
                <a:latin typeface="Segoe UI Light" pitchFamily="34" charset="0"/>
              </a:rPr>
              <a:t>David Jacobs</a:t>
            </a:r>
          </a:p>
          <a:p>
            <a:pPr marL="285750" indent="-285750" defTabSz="914400">
              <a:buFont typeface="Arial"/>
              <a:buChar char="•"/>
            </a:pPr>
            <a:r>
              <a:rPr lang="en-US" sz="2400" dirty="0" smtClean="0">
                <a:solidFill>
                  <a:prstClr val="white"/>
                </a:solidFill>
                <a:latin typeface="Segoe UI Light" pitchFamily="34" charset="0"/>
              </a:rPr>
              <a:t>Jon E. Froehlich</a:t>
            </a:r>
            <a:endParaRPr lang="en-US" sz="2400" dirty="0" smtClean="0">
              <a:solidFill>
                <a:prstClr val="white"/>
              </a:solidFill>
              <a:latin typeface="Segoe U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669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847" y="6098792"/>
            <a:ext cx="9252687" cy="76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1" name="Picture 2" descr="D:\Dropbox\HCILShared\HCIL\HCILLogos\HCIL Logo black - no circle larg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838" y="6270953"/>
            <a:ext cx="609043" cy="41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471047" y="6310515"/>
            <a:ext cx="1390250" cy="338554"/>
          </a:xfrm>
          <a:prstGeom prst="rect">
            <a:avLst/>
          </a:prstGeom>
          <a:noFill/>
        </p:spPr>
        <p:txBody>
          <a:bodyPr wrap="square" lIns="0" tIns="45720" rIns="0" bIns="45720" rtlCol="0">
            <a:spAutoFit/>
          </a:bodyPr>
          <a:lstStyle/>
          <a:p>
            <a:r>
              <a:rPr lang="en-US" sz="1600" b="1" dirty="0">
                <a:solidFill>
                  <a:prstClr val="white"/>
                </a:solidFill>
                <a:latin typeface="HelveticaNeueLT Com 23 UltLtEx" pitchFamily="34" charset="0"/>
              </a:rPr>
              <a:t>make</a:t>
            </a:r>
            <a:r>
              <a:rPr lang="en-US" sz="1600" dirty="0">
                <a:solidFill>
                  <a:prstClr val="white"/>
                </a:solidFill>
                <a:latin typeface="HelveticaNeueLT Com 23 UltLtEx" pitchFamily="34" charset="0"/>
              </a:rPr>
              <a:t>ability lab</a:t>
            </a:r>
          </a:p>
        </p:txBody>
      </p:sp>
      <p:pic>
        <p:nvPicPr>
          <p:cNvPr id="13" name="Picture 6" descr="D:\Dropbox\HCILShared\UMDLogos\umd-ball-bla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2421" y="6075791"/>
            <a:ext cx="532368" cy="53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D:\Dropbox\HCILShared\CSLogos\CSLogos_v2_grayscal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" t="58117" r="54391" b="12793"/>
          <a:stretch/>
        </p:blipFill>
        <p:spPr bwMode="auto">
          <a:xfrm>
            <a:off x="3010524" y="6192010"/>
            <a:ext cx="1267149" cy="57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C:\research\talks\VirginiaTech2012_SeminarSeries\umd_logo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0"/>
          <a:stretch/>
        </p:blipFill>
        <p:spPr bwMode="auto">
          <a:xfrm>
            <a:off x="172751" y="6322035"/>
            <a:ext cx="1545608" cy="31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705934" y="57524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egoe UI Light"/>
                <a:ea typeface="+mj-ea"/>
                <a:cs typeface="Segoe UI Light"/>
              </a:defRPr>
            </a:lvl1pPr>
          </a:lstStyle>
          <a:p>
            <a:pPr algn="l"/>
            <a:r>
              <a:rPr lang="en-US" sz="3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This work is supported by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4481" y="2576883"/>
            <a:ext cx="1459098" cy="1459098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816568" y="2831279"/>
            <a:ext cx="2675668" cy="1245590"/>
            <a:chOff x="1928494" y="3034313"/>
            <a:chExt cx="2675668" cy="124559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28494" y="3034313"/>
              <a:ext cx="2675668" cy="944938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2035049" y="3910571"/>
              <a:ext cx="24401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A6A6A6"/>
                  </a:solidFill>
                  <a:latin typeface="Segoe UI Light"/>
                  <a:cs typeface="Segoe UI Light"/>
                </a:rPr>
                <a:t>Faculty Research Award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059057" y="601654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Segoe UI Light"/>
              <a:cs typeface="Segoe UI Ligh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2622" y="2725424"/>
            <a:ext cx="2420160" cy="113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71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995640" y="363685"/>
            <a:ext cx="7152721" cy="6130631"/>
            <a:chOff x="995640" y="363685"/>
            <a:chExt cx="7152721" cy="6130631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3"/>
            <a:srcRect r="66974"/>
            <a:stretch/>
          </p:blipFill>
          <p:spPr bwMode="auto">
            <a:xfrm>
              <a:off x="995640" y="363685"/>
              <a:ext cx="3120717" cy="6130631"/>
            </a:xfrm>
            <a:prstGeom prst="rect">
              <a:avLst/>
            </a:prstGeom>
            <a:ln>
              <a:noFill/>
            </a:ln>
            <a:effectLst>
              <a:reflection stA="25000" endPos="75000" dist="12700" dir="5400000" sy="-100000" algn="bl" rotWithShape="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 rotWithShape="1">
            <a:blip r:embed="rId3"/>
            <a:srcRect l="33027" r="33485"/>
            <a:stretch/>
          </p:blipFill>
          <p:spPr bwMode="auto">
            <a:xfrm>
              <a:off x="4984627" y="363685"/>
              <a:ext cx="3163734" cy="6130631"/>
            </a:xfrm>
            <a:prstGeom prst="rect">
              <a:avLst/>
            </a:prstGeom>
            <a:ln>
              <a:noFill/>
            </a:ln>
            <a:effectLst>
              <a:reflection stA="25000" endPos="75000" dist="12700" dir="5400000" sy="-100000" algn="bl" rotWithShape="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8000">
                <a:schemeClr val="bg1">
                  <a:alpha val="8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14619" y="2095207"/>
            <a:ext cx="35131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  <a:t>Mobile accessibility-aware</a:t>
            </a:r>
            <a:b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</a:br>
            <a: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  <a:t>navigation system</a:t>
            </a:r>
            <a:endParaRPr lang="en-US" sz="2400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52630" y="1076345"/>
            <a:ext cx="42041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Segoe UI Semibold"/>
                <a:cs typeface="Segoe UI Semibold"/>
              </a:rPr>
              <a:t>Roles of Technologies</a:t>
            </a:r>
            <a:endParaRPr lang="en-US" sz="3200" dirty="0">
              <a:solidFill>
                <a:srgbClr val="000000"/>
              </a:solidFill>
              <a:latin typeface="Segoe UI Semibold"/>
              <a:cs typeface="Segoe UI Semibold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143804" y="2198044"/>
            <a:ext cx="354967" cy="625323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4974914" y="4114153"/>
            <a:ext cx="626090" cy="629325"/>
            <a:chOff x="-1378215" y="3461841"/>
            <a:chExt cx="948374" cy="953274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378215" y="3461841"/>
              <a:ext cx="457200" cy="45720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882138" y="3944957"/>
              <a:ext cx="438912" cy="438912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887041" y="3461841"/>
              <a:ext cx="457200" cy="457200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1378215" y="3957915"/>
              <a:ext cx="457200" cy="457200"/>
            </a:xfrm>
            <a:prstGeom prst="rect">
              <a:avLst/>
            </a:prstGeom>
          </p:spPr>
        </p:pic>
      </p:grpSp>
      <p:sp>
        <p:nvSpPr>
          <p:cNvPr id="42" name="TextBox 41"/>
          <p:cNvSpPr txBox="1"/>
          <p:nvPr/>
        </p:nvSpPr>
        <p:spPr>
          <a:xfrm>
            <a:off x="5614619" y="4000485"/>
            <a:ext cx="25955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  <a:t>Online accessibility </a:t>
            </a:r>
            <a:b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</a:br>
            <a: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  <a:t>visualization app</a:t>
            </a:r>
            <a:endParaRPr lang="en-US" sz="2400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984701" y="2675009"/>
            <a:ext cx="937426" cy="1556577"/>
            <a:chOff x="3984701" y="2675009"/>
            <a:chExt cx="937426" cy="1556577"/>
          </a:xfrm>
        </p:grpSpPr>
        <p:sp>
          <p:nvSpPr>
            <p:cNvPr id="3" name="Freeform 2"/>
            <p:cNvSpPr/>
            <p:nvPr/>
          </p:nvSpPr>
          <p:spPr>
            <a:xfrm rot="18066552">
              <a:off x="4420492" y="2831147"/>
              <a:ext cx="657774" cy="345497"/>
            </a:xfrm>
            <a:custGeom>
              <a:avLst/>
              <a:gdLst>
                <a:gd name="connsiteX0" fmla="*/ 0 w 1217549"/>
                <a:gd name="connsiteY0" fmla="*/ 268112 h 496968"/>
                <a:gd name="connsiteX1" fmla="*/ 0 w 1217549"/>
                <a:gd name="connsiteY1" fmla="*/ 268112 h 496968"/>
                <a:gd name="connsiteX2" fmla="*/ 1213555 w 1217549"/>
                <a:gd name="connsiteY2" fmla="*/ 254000 h 496968"/>
                <a:gd name="connsiteX3" fmla="*/ 1157111 w 1217549"/>
                <a:gd name="connsiteY3" fmla="*/ 239889 h 496968"/>
                <a:gd name="connsiteX4" fmla="*/ 635000 w 1217549"/>
                <a:gd name="connsiteY4" fmla="*/ 225778 h 496968"/>
                <a:gd name="connsiteX5" fmla="*/ 818444 w 1217549"/>
                <a:gd name="connsiteY5" fmla="*/ 254000 h 496968"/>
                <a:gd name="connsiteX6" fmla="*/ 1100666 w 1217549"/>
                <a:gd name="connsiteY6" fmla="*/ 239889 h 496968"/>
                <a:gd name="connsiteX7" fmla="*/ 959555 w 1217549"/>
                <a:gd name="connsiteY7" fmla="*/ 155223 h 496968"/>
                <a:gd name="connsiteX8" fmla="*/ 846666 w 1217549"/>
                <a:gd name="connsiteY8" fmla="*/ 98778 h 496968"/>
                <a:gd name="connsiteX9" fmla="*/ 762000 w 1217549"/>
                <a:gd name="connsiteY9" fmla="*/ 42334 h 496968"/>
                <a:gd name="connsiteX10" fmla="*/ 677333 w 1217549"/>
                <a:gd name="connsiteY10" fmla="*/ 0 h 496968"/>
                <a:gd name="connsiteX11" fmla="*/ 762000 w 1217549"/>
                <a:gd name="connsiteY11" fmla="*/ 70556 h 496968"/>
                <a:gd name="connsiteX12" fmla="*/ 818444 w 1217549"/>
                <a:gd name="connsiteY12" fmla="*/ 98778 h 496968"/>
                <a:gd name="connsiteX13" fmla="*/ 874889 w 1217549"/>
                <a:gd name="connsiteY13" fmla="*/ 141112 h 496968"/>
                <a:gd name="connsiteX14" fmla="*/ 959555 w 1217549"/>
                <a:gd name="connsiteY14" fmla="*/ 169334 h 496968"/>
                <a:gd name="connsiteX15" fmla="*/ 1086555 w 1217549"/>
                <a:gd name="connsiteY15" fmla="*/ 225778 h 496968"/>
                <a:gd name="connsiteX16" fmla="*/ 1185333 w 1217549"/>
                <a:gd name="connsiteY16" fmla="*/ 254000 h 496968"/>
                <a:gd name="connsiteX17" fmla="*/ 1001889 w 1217549"/>
                <a:gd name="connsiteY17" fmla="*/ 268112 h 496968"/>
                <a:gd name="connsiteX18" fmla="*/ 903111 w 1217549"/>
                <a:gd name="connsiteY18" fmla="*/ 324556 h 496968"/>
                <a:gd name="connsiteX19" fmla="*/ 804333 w 1217549"/>
                <a:gd name="connsiteY19" fmla="*/ 451556 h 496968"/>
                <a:gd name="connsiteX20" fmla="*/ 790222 w 1217549"/>
                <a:gd name="connsiteY20" fmla="*/ 493889 h 496968"/>
                <a:gd name="connsiteX21" fmla="*/ 846666 w 1217549"/>
                <a:gd name="connsiteY21" fmla="*/ 395112 h 496968"/>
                <a:gd name="connsiteX22" fmla="*/ 917222 w 1217549"/>
                <a:gd name="connsiteY22" fmla="*/ 366889 h 496968"/>
                <a:gd name="connsiteX23" fmla="*/ 1016000 w 1217549"/>
                <a:gd name="connsiteY23" fmla="*/ 338667 h 496968"/>
                <a:gd name="connsiteX24" fmla="*/ 1114777 w 1217549"/>
                <a:gd name="connsiteY24" fmla="*/ 310445 h 496968"/>
                <a:gd name="connsiteX25" fmla="*/ 1143000 w 1217549"/>
                <a:gd name="connsiteY25" fmla="*/ 282223 h 496968"/>
                <a:gd name="connsiteX26" fmla="*/ 1157111 w 1217549"/>
                <a:gd name="connsiteY26" fmla="*/ 225778 h 496968"/>
                <a:gd name="connsiteX27" fmla="*/ 1157111 w 1217549"/>
                <a:gd name="connsiteY27" fmla="*/ 225778 h 496968"/>
                <a:gd name="connsiteX28" fmla="*/ 70555 w 1217549"/>
                <a:gd name="connsiteY28" fmla="*/ 268112 h 49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17549" h="496968">
                  <a:moveTo>
                    <a:pt x="0" y="268112"/>
                  </a:moveTo>
                  <a:lnTo>
                    <a:pt x="0" y="268112"/>
                  </a:lnTo>
                  <a:lnTo>
                    <a:pt x="1213555" y="254000"/>
                  </a:lnTo>
                  <a:cubicBezTo>
                    <a:pt x="1232943" y="253527"/>
                    <a:pt x="1176482" y="240834"/>
                    <a:pt x="1157111" y="239889"/>
                  </a:cubicBezTo>
                  <a:cubicBezTo>
                    <a:pt x="983217" y="231406"/>
                    <a:pt x="809037" y="230482"/>
                    <a:pt x="635000" y="225778"/>
                  </a:cubicBezTo>
                  <a:cubicBezTo>
                    <a:pt x="431078" y="240344"/>
                    <a:pt x="139704" y="254000"/>
                    <a:pt x="818444" y="254000"/>
                  </a:cubicBezTo>
                  <a:cubicBezTo>
                    <a:pt x="912636" y="254000"/>
                    <a:pt x="1006592" y="244593"/>
                    <a:pt x="1100666" y="239889"/>
                  </a:cubicBezTo>
                  <a:cubicBezTo>
                    <a:pt x="989031" y="150581"/>
                    <a:pt x="1075990" y="208962"/>
                    <a:pt x="959555" y="155223"/>
                  </a:cubicBezTo>
                  <a:cubicBezTo>
                    <a:pt x="921356" y="137593"/>
                    <a:pt x="846666" y="98778"/>
                    <a:pt x="846666" y="98778"/>
                  </a:cubicBezTo>
                  <a:cubicBezTo>
                    <a:pt x="739021" y="-8867"/>
                    <a:pt x="864106" y="103597"/>
                    <a:pt x="762000" y="42334"/>
                  </a:cubicBezTo>
                  <a:cubicBezTo>
                    <a:pt x="672135" y="-11584"/>
                    <a:pt x="816550" y="34807"/>
                    <a:pt x="677333" y="0"/>
                  </a:cubicBezTo>
                  <a:cubicBezTo>
                    <a:pt x="716249" y="38917"/>
                    <a:pt x="716157" y="44360"/>
                    <a:pt x="762000" y="70556"/>
                  </a:cubicBezTo>
                  <a:cubicBezTo>
                    <a:pt x="780264" y="80992"/>
                    <a:pt x="800606" y="87629"/>
                    <a:pt x="818444" y="98778"/>
                  </a:cubicBezTo>
                  <a:cubicBezTo>
                    <a:pt x="838388" y="111243"/>
                    <a:pt x="853853" y="130594"/>
                    <a:pt x="874889" y="141112"/>
                  </a:cubicBezTo>
                  <a:cubicBezTo>
                    <a:pt x="901497" y="154416"/>
                    <a:pt x="931597" y="159168"/>
                    <a:pt x="959555" y="169334"/>
                  </a:cubicBezTo>
                  <a:cubicBezTo>
                    <a:pt x="1103981" y="221852"/>
                    <a:pt x="962329" y="172539"/>
                    <a:pt x="1086555" y="225778"/>
                  </a:cubicBezTo>
                  <a:cubicBezTo>
                    <a:pt x="1114895" y="237924"/>
                    <a:pt x="1156692" y="246840"/>
                    <a:pt x="1185333" y="254000"/>
                  </a:cubicBezTo>
                  <a:cubicBezTo>
                    <a:pt x="1124185" y="258704"/>
                    <a:pt x="1062284" y="257454"/>
                    <a:pt x="1001889" y="268112"/>
                  </a:cubicBezTo>
                  <a:cubicBezTo>
                    <a:pt x="984378" y="271202"/>
                    <a:pt x="919328" y="311042"/>
                    <a:pt x="903111" y="324556"/>
                  </a:cubicBezTo>
                  <a:cubicBezTo>
                    <a:pt x="869393" y="352654"/>
                    <a:pt x="816437" y="415243"/>
                    <a:pt x="804333" y="451556"/>
                  </a:cubicBezTo>
                  <a:cubicBezTo>
                    <a:pt x="799629" y="465667"/>
                    <a:pt x="790222" y="508763"/>
                    <a:pt x="790222" y="493889"/>
                  </a:cubicBezTo>
                  <a:cubicBezTo>
                    <a:pt x="790222" y="450354"/>
                    <a:pt x="810120" y="417953"/>
                    <a:pt x="846666" y="395112"/>
                  </a:cubicBezTo>
                  <a:cubicBezTo>
                    <a:pt x="868146" y="381687"/>
                    <a:pt x="893504" y="375783"/>
                    <a:pt x="917222" y="366889"/>
                  </a:cubicBezTo>
                  <a:cubicBezTo>
                    <a:pt x="971353" y="346589"/>
                    <a:pt x="953731" y="356458"/>
                    <a:pt x="1016000" y="338667"/>
                  </a:cubicBezTo>
                  <a:cubicBezTo>
                    <a:pt x="1157718" y="298176"/>
                    <a:pt x="938309" y="354562"/>
                    <a:pt x="1114777" y="310445"/>
                  </a:cubicBezTo>
                  <a:cubicBezTo>
                    <a:pt x="1124185" y="301038"/>
                    <a:pt x="1140391" y="295269"/>
                    <a:pt x="1143000" y="282223"/>
                  </a:cubicBezTo>
                  <a:cubicBezTo>
                    <a:pt x="1156563" y="214411"/>
                    <a:pt x="1093665" y="257501"/>
                    <a:pt x="1157111" y="225778"/>
                  </a:cubicBezTo>
                  <a:lnTo>
                    <a:pt x="1157111" y="225778"/>
                  </a:lnTo>
                  <a:lnTo>
                    <a:pt x="70555" y="268112"/>
                  </a:lnTo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 rot="3732171">
              <a:off x="4496724" y="3872008"/>
              <a:ext cx="428717" cy="290439"/>
            </a:xfrm>
            <a:custGeom>
              <a:avLst/>
              <a:gdLst>
                <a:gd name="connsiteX0" fmla="*/ 0 w 1217549"/>
                <a:gd name="connsiteY0" fmla="*/ 268112 h 496968"/>
                <a:gd name="connsiteX1" fmla="*/ 0 w 1217549"/>
                <a:gd name="connsiteY1" fmla="*/ 268112 h 496968"/>
                <a:gd name="connsiteX2" fmla="*/ 1213555 w 1217549"/>
                <a:gd name="connsiteY2" fmla="*/ 254000 h 496968"/>
                <a:gd name="connsiteX3" fmla="*/ 1157111 w 1217549"/>
                <a:gd name="connsiteY3" fmla="*/ 239889 h 496968"/>
                <a:gd name="connsiteX4" fmla="*/ 635000 w 1217549"/>
                <a:gd name="connsiteY4" fmla="*/ 225778 h 496968"/>
                <a:gd name="connsiteX5" fmla="*/ 818444 w 1217549"/>
                <a:gd name="connsiteY5" fmla="*/ 254000 h 496968"/>
                <a:gd name="connsiteX6" fmla="*/ 1100666 w 1217549"/>
                <a:gd name="connsiteY6" fmla="*/ 239889 h 496968"/>
                <a:gd name="connsiteX7" fmla="*/ 959555 w 1217549"/>
                <a:gd name="connsiteY7" fmla="*/ 155223 h 496968"/>
                <a:gd name="connsiteX8" fmla="*/ 846666 w 1217549"/>
                <a:gd name="connsiteY8" fmla="*/ 98778 h 496968"/>
                <a:gd name="connsiteX9" fmla="*/ 762000 w 1217549"/>
                <a:gd name="connsiteY9" fmla="*/ 42334 h 496968"/>
                <a:gd name="connsiteX10" fmla="*/ 677333 w 1217549"/>
                <a:gd name="connsiteY10" fmla="*/ 0 h 496968"/>
                <a:gd name="connsiteX11" fmla="*/ 762000 w 1217549"/>
                <a:gd name="connsiteY11" fmla="*/ 70556 h 496968"/>
                <a:gd name="connsiteX12" fmla="*/ 818444 w 1217549"/>
                <a:gd name="connsiteY12" fmla="*/ 98778 h 496968"/>
                <a:gd name="connsiteX13" fmla="*/ 874889 w 1217549"/>
                <a:gd name="connsiteY13" fmla="*/ 141112 h 496968"/>
                <a:gd name="connsiteX14" fmla="*/ 959555 w 1217549"/>
                <a:gd name="connsiteY14" fmla="*/ 169334 h 496968"/>
                <a:gd name="connsiteX15" fmla="*/ 1086555 w 1217549"/>
                <a:gd name="connsiteY15" fmla="*/ 225778 h 496968"/>
                <a:gd name="connsiteX16" fmla="*/ 1185333 w 1217549"/>
                <a:gd name="connsiteY16" fmla="*/ 254000 h 496968"/>
                <a:gd name="connsiteX17" fmla="*/ 1001889 w 1217549"/>
                <a:gd name="connsiteY17" fmla="*/ 268112 h 496968"/>
                <a:gd name="connsiteX18" fmla="*/ 903111 w 1217549"/>
                <a:gd name="connsiteY18" fmla="*/ 324556 h 496968"/>
                <a:gd name="connsiteX19" fmla="*/ 804333 w 1217549"/>
                <a:gd name="connsiteY19" fmla="*/ 451556 h 496968"/>
                <a:gd name="connsiteX20" fmla="*/ 790222 w 1217549"/>
                <a:gd name="connsiteY20" fmla="*/ 493889 h 496968"/>
                <a:gd name="connsiteX21" fmla="*/ 846666 w 1217549"/>
                <a:gd name="connsiteY21" fmla="*/ 395112 h 496968"/>
                <a:gd name="connsiteX22" fmla="*/ 917222 w 1217549"/>
                <a:gd name="connsiteY22" fmla="*/ 366889 h 496968"/>
                <a:gd name="connsiteX23" fmla="*/ 1016000 w 1217549"/>
                <a:gd name="connsiteY23" fmla="*/ 338667 h 496968"/>
                <a:gd name="connsiteX24" fmla="*/ 1114777 w 1217549"/>
                <a:gd name="connsiteY24" fmla="*/ 310445 h 496968"/>
                <a:gd name="connsiteX25" fmla="*/ 1143000 w 1217549"/>
                <a:gd name="connsiteY25" fmla="*/ 282223 h 496968"/>
                <a:gd name="connsiteX26" fmla="*/ 1157111 w 1217549"/>
                <a:gd name="connsiteY26" fmla="*/ 225778 h 496968"/>
                <a:gd name="connsiteX27" fmla="*/ 1157111 w 1217549"/>
                <a:gd name="connsiteY27" fmla="*/ 225778 h 496968"/>
                <a:gd name="connsiteX28" fmla="*/ 70555 w 1217549"/>
                <a:gd name="connsiteY28" fmla="*/ 268112 h 49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17549" h="496968">
                  <a:moveTo>
                    <a:pt x="0" y="268112"/>
                  </a:moveTo>
                  <a:lnTo>
                    <a:pt x="0" y="268112"/>
                  </a:lnTo>
                  <a:lnTo>
                    <a:pt x="1213555" y="254000"/>
                  </a:lnTo>
                  <a:cubicBezTo>
                    <a:pt x="1232943" y="253527"/>
                    <a:pt x="1176482" y="240834"/>
                    <a:pt x="1157111" y="239889"/>
                  </a:cubicBezTo>
                  <a:cubicBezTo>
                    <a:pt x="983217" y="231406"/>
                    <a:pt x="809037" y="230482"/>
                    <a:pt x="635000" y="225778"/>
                  </a:cubicBezTo>
                  <a:cubicBezTo>
                    <a:pt x="431078" y="240344"/>
                    <a:pt x="139704" y="254000"/>
                    <a:pt x="818444" y="254000"/>
                  </a:cubicBezTo>
                  <a:cubicBezTo>
                    <a:pt x="912636" y="254000"/>
                    <a:pt x="1006592" y="244593"/>
                    <a:pt x="1100666" y="239889"/>
                  </a:cubicBezTo>
                  <a:cubicBezTo>
                    <a:pt x="989031" y="150581"/>
                    <a:pt x="1075990" y="208962"/>
                    <a:pt x="959555" y="155223"/>
                  </a:cubicBezTo>
                  <a:cubicBezTo>
                    <a:pt x="921356" y="137593"/>
                    <a:pt x="846666" y="98778"/>
                    <a:pt x="846666" y="98778"/>
                  </a:cubicBezTo>
                  <a:cubicBezTo>
                    <a:pt x="739021" y="-8867"/>
                    <a:pt x="864106" y="103597"/>
                    <a:pt x="762000" y="42334"/>
                  </a:cubicBezTo>
                  <a:cubicBezTo>
                    <a:pt x="672135" y="-11584"/>
                    <a:pt x="816550" y="34807"/>
                    <a:pt x="677333" y="0"/>
                  </a:cubicBezTo>
                  <a:cubicBezTo>
                    <a:pt x="716249" y="38917"/>
                    <a:pt x="716157" y="44360"/>
                    <a:pt x="762000" y="70556"/>
                  </a:cubicBezTo>
                  <a:cubicBezTo>
                    <a:pt x="780264" y="80992"/>
                    <a:pt x="800606" y="87629"/>
                    <a:pt x="818444" y="98778"/>
                  </a:cubicBezTo>
                  <a:cubicBezTo>
                    <a:pt x="838388" y="111243"/>
                    <a:pt x="853853" y="130594"/>
                    <a:pt x="874889" y="141112"/>
                  </a:cubicBezTo>
                  <a:cubicBezTo>
                    <a:pt x="901497" y="154416"/>
                    <a:pt x="931597" y="159168"/>
                    <a:pt x="959555" y="169334"/>
                  </a:cubicBezTo>
                  <a:cubicBezTo>
                    <a:pt x="1103981" y="221852"/>
                    <a:pt x="962329" y="172539"/>
                    <a:pt x="1086555" y="225778"/>
                  </a:cubicBezTo>
                  <a:cubicBezTo>
                    <a:pt x="1114895" y="237924"/>
                    <a:pt x="1156692" y="246840"/>
                    <a:pt x="1185333" y="254000"/>
                  </a:cubicBezTo>
                  <a:cubicBezTo>
                    <a:pt x="1124185" y="258704"/>
                    <a:pt x="1062284" y="257454"/>
                    <a:pt x="1001889" y="268112"/>
                  </a:cubicBezTo>
                  <a:cubicBezTo>
                    <a:pt x="984378" y="271202"/>
                    <a:pt x="919328" y="311042"/>
                    <a:pt x="903111" y="324556"/>
                  </a:cubicBezTo>
                  <a:cubicBezTo>
                    <a:pt x="869393" y="352654"/>
                    <a:pt x="816437" y="415243"/>
                    <a:pt x="804333" y="451556"/>
                  </a:cubicBezTo>
                  <a:cubicBezTo>
                    <a:pt x="799629" y="465667"/>
                    <a:pt x="790222" y="508763"/>
                    <a:pt x="790222" y="493889"/>
                  </a:cubicBezTo>
                  <a:cubicBezTo>
                    <a:pt x="790222" y="450354"/>
                    <a:pt x="810120" y="417953"/>
                    <a:pt x="846666" y="395112"/>
                  </a:cubicBezTo>
                  <a:cubicBezTo>
                    <a:pt x="868146" y="381687"/>
                    <a:pt x="893504" y="375783"/>
                    <a:pt x="917222" y="366889"/>
                  </a:cubicBezTo>
                  <a:cubicBezTo>
                    <a:pt x="971353" y="346589"/>
                    <a:pt x="953731" y="356458"/>
                    <a:pt x="1016000" y="338667"/>
                  </a:cubicBezTo>
                  <a:cubicBezTo>
                    <a:pt x="1157718" y="298176"/>
                    <a:pt x="938309" y="354562"/>
                    <a:pt x="1114777" y="310445"/>
                  </a:cubicBezTo>
                  <a:cubicBezTo>
                    <a:pt x="1124185" y="301038"/>
                    <a:pt x="1140391" y="295269"/>
                    <a:pt x="1143000" y="282223"/>
                  </a:cubicBezTo>
                  <a:cubicBezTo>
                    <a:pt x="1156563" y="214411"/>
                    <a:pt x="1093665" y="257501"/>
                    <a:pt x="1157111" y="225778"/>
                  </a:cubicBezTo>
                  <a:lnTo>
                    <a:pt x="1157111" y="225778"/>
                  </a:lnTo>
                  <a:lnTo>
                    <a:pt x="70555" y="268112"/>
                  </a:lnTo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984701" y="3292156"/>
              <a:ext cx="8936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Segoe Print"/>
                  <a:cs typeface="Segoe Print"/>
                </a:rPr>
                <a:t>data</a:t>
              </a:r>
              <a:endParaRPr lang="en-US" sz="2400" dirty="0">
                <a:latin typeface="Segoe Print"/>
                <a:cs typeface="Segoe Print"/>
              </a:endParaRPr>
            </a:p>
          </p:txBody>
        </p:sp>
      </p:grpSp>
      <p:pic>
        <p:nvPicPr>
          <p:cNvPr id="41" name="Picture 40" descr="Icon_Walker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2033" y="3573956"/>
            <a:ext cx="504987" cy="853057"/>
          </a:xfrm>
          <a:prstGeom prst="rect">
            <a:avLst/>
          </a:prstGeom>
        </p:spPr>
      </p:pic>
      <p:pic>
        <p:nvPicPr>
          <p:cNvPr id="51" name="Picture 50" descr="Man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2033" y="4831482"/>
            <a:ext cx="418416" cy="41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21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995640" y="363685"/>
            <a:ext cx="7152721" cy="6130631"/>
            <a:chOff x="995640" y="363685"/>
            <a:chExt cx="7152721" cy="6130631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3"/>
            <a:srcRect r="66974"/>
            <a:stretch/>
          </p:blipFill>
          <p:spPr bwMode="auto">
            <a:xfrm>
              <a:off x="995640" y="363685"/>
              <a:ext cx="3120717" cy="6130631"/>
            </a:xfrm>
            <a:prstGeom prst="rect">
              <a:avLst/>
            </a:prstGeom>
            <a:ln>
              <a:noFill/>
            </a:ln>
            <a:effectLst>
              <a:reflection stA="25000" endPos="75000" dist="12700" dir="5400000" sy="-100000" algn="bl" rotWithShape="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 rotWithShape="1">
            <a:blip r:embed="rId3"/>
            <a:srcRect l="33027" r="33485"/>
            <a:stretch/>
          </p:blipFill>
          <p:spPr bwMode="auto">
            <a:xfrm>
              <a:off x="4984627" y="363685"/>
              <a:ext cx="3163734" cy="6130631"/>
            </a:xfrm>
            <a:prstGeom prst="rect">
              <a:avLst/>
            </a:prstGeom>
            <a:ln>
              <a:noFill/>
            </a:ln>
            <a:effectLst>
              <a:reflection stA="25000" endPos="75000" dist="12700" dir="5400000" sy="-100000" algn="bl" rotWithShape="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latin typeface="Segoe UI Light"/>
              <a:cs typeface="Segoe UI Light"/>
            </a:endParaRPr>
          </a:p>
        </p:txBody>
      </p:sp>
      <p:sp>
        <p:nvSpPr>
          <p:cNvPr id="3" name="Freeform 2"/>
          <p:cNvSpPr/>
          <p:nvPr/>
        </p:nvSpPr>
        <p:spPr>
          <a:xfrm rot="18066552">
            <a:off x="4420492" y="2831147"/>
            <a:ext cx="657774" cy="345497"/>
          </a:xfrm>
          <a:custGeom>
            <a:avLst/>
            <a:gdLst>
              <a:gd name="connsiteX0" fmla="*/ 0 w 1217549"/>
              <a:gd name="connsiteY0" fmla="*/ 268112 h 496968"/>
              <a:gd name="connsiteX1" fmla="*/ 0 w 1217549"/>
              <a:gd name="connsiteY1" fmla="*/ 268112 h 496968"/>
              <a:gd name="connsiteX2" fmla="*/ 1213555 w 1217549"/>
              <a:gd name="connsiteY2" fmla="*/ 254000 h 496968"/>
              <a:gd name="connsiteX3" fmla="*/ 1157111 w 1217549"/>
              <a:gd name="connsiteY3" fmla="*/ 239889 h 496968"/>
              <a:gd name="connsiteX4" fmla="*/ 635000 w 1217549"/>
              <a:gd name="connsiteY4" fmla="*/ 225778 h 496968"/>
              <a:gd name="connsiteX5" fmla="*/ 818444 w 1217549"/>
              <a:gd name="connsiteY5" fmla="*/ 254000 h 496968"/>
              <a:gd name="connsiteX6" fmla="*/ 1100666 w 1217549"/>
              <a:gd name="connsiteY6" fmla="*/ 239889 h 496968"/>
              <a:gd name="connsiteX7" fmla="*/ 959555 w 1217549"/>
              <a:gd name="connsiteY7" fmla="*/ 155223 h 496968"/>
              <a:gd name="connsiteX8" fmla="*/ 846666 w 1217549"/>
              <a:gd name="connsiteY8" fmla="*/ 98778 h 496968"/>
              <a:gd name="connsiteX9" fmla="*/ 762000 w 1217549"/>
              <a:gd name="connsiteY9" fmla="*/ 42334 h 496968"/>
              <a:gd name="connsiteX10" fmla="*/ 677333 w 1217549"/>
              <a:gd name="connsiteY10" fmla="*/ 0 h 496968"/>
              <a:gd name="connsiteX11" fmla="*/ 762000 w 1217549"/>
              <a:gd name="connsiteY11" fmla="*/ 70556 h 496968"/>
              <a:gd name="connsiteX12" fmla="*/ 818444 w 1217549"/>
              <a:gd name="connsiteY12" fmla="*/ 98778 h 496968"/>
              <a:gd name="connsiteX13" fmla="*/ 874889 w 1217549"/>
              <a:gd name="connsiteY13" fmla="*/ 141112 h 496968"/>
              <a:gd name="connsiteX14" fmla="*/ 959555 w 1217549"/>
              <a:gd name="connsiteY14" fmla="*/ 169334 h 496968"/>
              <a:gd name="connsiteX15" fmla="*/ 1086555 w 1217549"/>
              <a:gd name="connsiteY15" fmla="*/ 225778 h 496968"/>
              <a:gd name="connsiteX16" fmla="*/ 1185333 w 1217549"/>
              <a:gd name="connsiteY16" fmla="*/ 254000 h 496968"/>
              <a:gd name="connsiteX17" fmla="*/ 1001889 w 1217549"/>
              <a:gd name="connsiteY17" fmla="*/ 268112 h 496968"/>
              <a:gd name="connsiteX18" fmla="*/ 903111 w 1217549"/>
              <a:gd name="connsiteY18" fmla="*/ 324556 h 496968"/>
              <a:gd name="connsiteX19" fmla="*/ 804333 w 1217549"/>
              <a:gd name="connsiteY19" fmla="*/ 451556 h 496968"/>
              <a:gd name="connsiteX20" fmla="*/ 790222 w 1217549"/>
              <a:gd name="connsiteY20" fmla="*/ 493889 h 496968"/>
              <a:gd name="connsiteX21" fmla="*/ 846666 w 1217549"/>
              <a:gd name="connsiteY21" fmla="*/ 395112 h 496968"/>
              <a:gd name="connsiteX22" fmla="*/ 917222 w 1217549"/>
              <a:gd name="connsiteY22" fmla="*/ 366889 h 496968"/>
              <a:gd name="connsiteX23" fmla="*/ 1016000 w 1217549"/>
              <a:gd name="connsiteY23" fmla="*/ 338667 h 496968"/>
              <a:gd name="connsiteX24" fmla="*/ 1114777 w 1217549"/>
              <a:gd name="connsiteY24" fmla="*/ 310445 h 496968"/>
              <a:gd name="connsiteX25" fmla="*/ 1143000 w 1217549"/>
              <a:gd name="connsiteY25" fmla="*/ 282223 h 496968"/>
              <a:gd name="connsiteX26" fmla="*/ 1157111 w 1217549"/>
              <a:gd name="connsiteY26" fmla="*/ 225778 h 496968"/>
              <a:gd name="connsiteX27" fmla="*/ 1157111 w 1217549"/>
              <a:gd name="connsiteY27" fmla="*/ 225778 h 496968"/>
              <a:gd name="connsiteX28" fmla="*/ 70555 w 1217549"/>
              <a:gd name="connsiteY28" fmla="*/ 268112 h 49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7549" h="496968">
                <a:moveTo>
                  <a:pt x="0" y="268112"/>
                </a:moveTo>
                <a:lnTo>
                  <a:pt x="0" y="268112"/>
                </a:lnTo>
                <a:lnTo>
                  <a:pt x="1213555" y="254000"/>
                </a:lnTo>
                <a:cubicBezTo>
                  <a:pt x="1232943" y="253527"/>
                  <a:pt x="1176482" y="240834"/>
                  <a:pt x="1157111" y="239889"/>
                </a:cubicBezTo>
                <a:cubicBezTo>
                  <a:pt x="983217" y="231406"/>
                  <a:pt x="809037" y="230482"/>
                  <a:pt x="635000" y="225778"/>
                </a:cubicBezTo>
                <a:cubicBezTo>
                  <a:pt x="431078" y="240344"/>
                  <a:pt x="139704" y="254000"/>
                  <a:pt x="818444" y="254000"/>
                </a:cubicBezTo>
                <a:cubicBezTo>
                  <a:pt x="912636" y="254000"/>
                  <a:pt x="1006592" y="244593"/>
                  <a:pt x="1100666" y="239889"/>
                </a:cubicBezTo>
                <a:cubicBezTo>
                  <a:pt x="989031" y="150581"/>
                  <a:pt x="1075990" y="208962"/>
                  <a:pt x="959555" y="155223"/>
                </a:cubicBezTo>
                <a:cubicBezTo>
                  <a:pt x="921356" y="137593"/>
                  <a:pt x="846666" y="98778"/>
                  <a:pt x="846666" y="98778"/>
                </a:cubicBezTo>
                <a:cubicBezTo>
                  <a:pt x="739021" y="-8867"/>
                  <a:pt x="864106" y="103597"/>
                  <a:pt x="762000" y="42334"/>
                </a:cubicBezTo>
                <a:cubicBezTo>
                  <a:pt x="672135" y="-11584"/>
                  <a:pt x="816550" y="34807"/>
                  <a:pt x="677333" y="0"/>
                </a:cubicBezTo>
                <a:cubicBezTo>
                  <a:pt x="716249" y="38917"/>
                  <a:pt x="716157" y="44360"/>
                  <a:pt x="762000" y="70556"/>
                </a:cubicBezTo>
                <a:cubicBezTo>
                  <a:pt x="780264" y="80992"/>
                  <a:pt x="800606" y="87629"/>
                  <a:pt x="818444" y="98778"/>
                </a:cubicBezTo>
                <a:cubicBezTo>
                  <a:pt x="838388" y="111243"/>
                  <a:pt x="853853" y="130594"/>
                  <a:pt x="874889" y="141112"/>
                </a:cubicBezTo>
                <a:cubicBezTo>
                  <a:pt x="901497" y="154416"/>
                  <a:pt x="931597" y="159168"/>
                  <a:pt x="959555" y="169334"/>
                </a:cubicBezTo>
                <a:cubicBezTo>
                  <a:pt x="1103981" y="221852"/>
                  <a:pt x="962329" y="172539"/>
                  <a:pt x="1086555" y="225778"/>
                </a:cubicBezTo>
                <a:cubicBezTo>
                  <a:pt x="1114895" y="237924"/>
                  <a:pt x="1156692" y="246840"/>
                  <a:pt x="1185333" y="254000"/>
                </a:cubicBezTo>
                <a:cubicBezTo>
                  <a:pt x="1124185" y="258704"/>
                  <a:pt x="1062284" y="257454"/>
                  <a:pt x="1001889" y="268112"/>
                </a:cubicBezTo>
                <a:cubicBezTo>
                  <a:pt x="984378" y="271202"/>
                  <a:pt x="919328" y="311042"/>
                  <a:pt x="903111" y="324556"/>
                </a:cubicBezTo>
                <a:cubicBezTo>
                  <a:pt x="869393" y="352654"/>
                  <a:pt x="816437" y="415243"/>
                  <a:pt x="804333" y="451556"/>
                </a:cubicBezTo>
                <a:cubicBezTo>
                  <a:pt x="799629" y="465667"/>
                  <a:pt x="790222" y="508763"/>
                  <a:pt x="790222" y="493889"/>
                </a:cubicBezTo>
                <a:cubicBezTo>
                  <a:pt x="790222" y="450354"/>
                  <a:pt x="810120" y="417953"/>
                  <a:pt x="846666" y="395112"/>
                </a:cubicBezTo>
                <a:cubicBezTo>
                  <a:pt x="868146" y="381687"/>
                  <a:pt x="893504" y="375783"/>
                  <a:pt x="917222" y="366889"/>
                </a:cubicBezTo>
                <a:cubicBezTo>
                  <a:pt x="971353" y="346589"/>
                  <a:pt x="953731" y="356458"/>
                  <a:pt x="1016000" y="338667"/>
                </a:cubicBezTo>
                <a:cubicBezTo>
                  <a:pt x="1157718" y="298176"/>
                  <a:pt x="938309" y="354562"/>
                  <a:pt x="1114777" y="310445"/>
                </a:cubicBezTo>
                <a:cubicBezTo>
                  <a:pt x="1124185" y="301038"/>
                  <a:pt x="1140391" y="295269"/>
                  <a:pt x="1143000" y="282223"/>
                </a:cubicBezTo>
                <a:cubicBezTo>
                  <a:pt x="1156563" y="214411"/>
                  <a:pt x="1093665" y="257501"/>
                  <a:pt x="1157111" y="225778"/>
                </a:cubicBezTo>
                <a:lnTo>
                  <a:pt x="1157111" y="225778"/>
                </a:lnTo>
                <a:lnTo>
                  <a:pt x="70555" y="268112"/>
                </a:lnTo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14619" y="2095207"/>
            <a:ext cx="35131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  <a:t>Mobile accessibility-aware</a:t>
            </a:r>
            <a:b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</a:br>
            <a: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  <a:t>navigation system</a:t>
            </a:r>
            <a:endParaRPr lang="en-US" sz="2400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52630" y="1076345"/>
            <a:ext cx="42041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Segoe UI Semibold"/>
                <a:cs typeface="Segoe UI Semibold"/>
              </a:rPr>
              <a:t>Roles of Technologies</a:t>
            </a:r>
            <a:endParaRPr lang="en-US" sz="3200" dirty="0">
              <a:solidFill>
                <a:srgbClr val="000000"/>
              </a:solidFill>
              <a:latin typeface="Segoe UI Semibold"/>
              <a:cs typeface="Segoe UI Semibold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143804" y="2198044"/>
            <a:ext cx="354967" cy="625323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4974914" y="4114153"/>
            <a:ext cx="626090" cy="629325"/>
            <a:chOff x="-1378215" y="3461841"/>
            <a:chExt cx="948374" cy="953274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378215" y="3461841"/>
              <a:ext cx="457200" cy="45720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882138" y="3944957"/>
              <a:ext cx="438912" cy="438912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887041" y="3461841"/>
              <a:ext cx="457200" cy="457200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1378215" y="3957915"/>
              <a:ext cx="457200" cy="457200"/>
            </a:xfrm>
            <a:prstGeom prst="rect">
              <a:avLst/>
            </a:prstGeom>
          </p:spPr>
        </p:pic>
      </p:grpSp>
      <p:sp>
        <p:nvSpPr>
          <p:cNvPr id="26" name="Freeform 25"/>
          <p:cNvSpPr/>
          <p:nvPr/>
        </p:nvSpPr>
        <p:spPr>
          <a:xfrm rot="3732171">
            <a:off x="4496724" y="3872008"/>
            <a:ext cx="428717" cy="290439"/>
          </a:xfrm>
          <a:custGeom>
            <a:avLst/>
            <a:gdLst>
              <a:gd name="connsiteX0" fmla="*/ 0 w 1217549"/>
              <a:gd name="connsiteY0" fmla="*/ 268112 h 496968"/>
              <a:gd name="connsiteX1" fmla="*/ 0 w 1217549"/>
              <a:gd name="connsiteY1" fmla="*/ 268112 h 496968"/>
              <a:gd name="connsiteX2" fmla="*/ 1213555 w 1217549"/>
              <a:gd name="connsiteY2" fmla="*/ 254000 h 496968"/>
              <a:gd name="connsiteX3" fmla="*/ 1157111 w 1217549"/>
              <a:gd name="connsiteY3" fmla="*/ 239889 h 496968"/>
              <a:gd name="connsiteX4" fmla="*/ 635000 w 1217549"/>
              <a:gd name="connsiteY4" fmla="*/ 225778 h 496968"/>
              <a:gd name="connsiteX5" fmla="*/ 818444 w 1217549"/>
              <a:gd name="connsiteY5" fmla="*/ 254000 h 496968"/>
              <a:gd name="connsiteX6" fmla="*/ 1100666 w 1217549"/>
              <a:gd name="connsiteY6" fmla="*/ 239889 h 496968"/>
              <a:gd name="connsiteX7" fmla="*/ 959555 w 1217549"/>
              <a:gd name="connsiteY7" fmla="*/ 155223 h 496968"/>
              <a:gd name="connsiteX8" fmla="*/ 846666 w 1217549"/>
              <a:gd name="connsiteY8" fmla="*/ 98778 h 496968"/>
              <a:gd name="connsiteX9" fmla="*/ 762000 w 1217549"/>
              <a:gd name="connsiteY9" fmla="*/ 42334 h 496968"/>
              <a:gd name="connsiteX10" fmla="*/ 677333 w 1217549"/>
              <a:gd name="connsiteY10" fmla="*/ 0 h 496968"/>
              <a:gd name="connsiteX11" fmla="*/ 762000 w 1217549"/>
              <a:gd name="connsiteY11" fmla="*/ 70556 h 496968"/>
              <a:gd name="connsiteX12" fmla="*/ 818444 w 1217549"/>
              <a:gd name="connsiteY12" fmla="*/ 98778 h 496968"/>
              <a:gd name="connsiteX13" fmla="*/ 874889 w 1217549"/>
              <a:gd name="connsiteY13" fmla="*/ 141112 h 496968"/>
              <a:gd name="connsiteX14" fmla="*/ 959555 w 1217549"/>
              <a:gd name="connsiteY14" fmla="*/ 169334 h 496968"/>
              <a:gd name="connsiteX15" fmla="*/ 1086555 w 1217549"/>
              <a:gd name="connsiteY15" fmla="*/ 225778 h 496968"/>
              <a:gd name="connsiteX16" fmla="*/ 1185333 w 1217549"/>
              <a:gd name="connsiteY16" fmla="*/ 254000 h 496968"/>
              <a:gd name="connsiteX17" fmla="*/ 1001889 w 1217549"/>
              <a:gd name="connsiteY17" fmla="*/ 268112 h 496968"/>
              <a:gd name="connsiteX18" fmla="*/ 903111 w 1217549"/>
              <a:gd name="connsiteY18" fmla="*/ 324556 h 496968"/>
              <a:gd name="connsiteX19" fmla="*/ 804333 w 1217549"/>
              <a:gd name="connsiteY19" fmla="*/ 451556 h 496968"/>
              <a:gd name="connsiteX20" fmla="*/ 790222 w 1217549"/>
              <a:gd name="connsiteY20" fmla="*/ 493889 h 496968"/>
              <a:gd name="connsiteX21" fmla="*/ 846666 w 1217549"/>
              <a:gd name="connsiteY21" fmla="*/ 395112 h 496968"/>
              <a:gd name="connsiteX22" fmla="*/ 917222 w 1217549"/>
              <a:gd name="connsiteY22" fmla="*/ 366889 h 496968"/>
              <a:gd name="connsiteX23" fmla="*/ 1016000 w 1217549"/>
              <a:gd name="connsiteY23" fmla="*/ 338667 h 496968"/>
              <a:gd name="connsiteX24" fmla="*/ 1114777 w 1217549"/>
              <a:gd name="connsiteY24" fmla="*/ 310445 h 496968"/>
              <a:gd name="connsiteX25" fmla="*/ 1143000 w 1217549"/>
              <a:gd name="connsiteY25" fmla="*/ 282223 h 496968"/>
              <a:gd name="connsiteX26" fmla="*/ 1157111 w 1217549"/>
              <a:gd name="connsiteY26" fmla="*/ 225778 h 496968"/>
              <a:gd name="connsiteX27" fmla="*/ 1157111 w 1217549"/>
              <a:gd name="connsiteY27" fmla="*/ 225778 h 496968"/>
              <a:gd name="connsiteX28" fmla="*/ 70555 w 1217549"/>
              <a:gd name="connsiteY28" fmla="*/ 268112 h 49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7549" h="496968">
                <a:moveTo>
                  <a:pt x="0" y="268112"/>
                </a:moveTo>
                <a:lnTo>
                  <a:pt x="0" y="268112"/>
                </a:lnTo>
                <a:lnTo>
                  <a:pt x="1213555" y="254000"/>
                </a:lnTo>
                <a:cubicBezTo>
                  <a:pt x="1232943" y="253527"/>
                  <a:pt x="1176482" y="240834"/>
                  <a:pt x="1157111" y="239889"/>
                </a:cubicBezTo>
                <a:cubicBezTo>
                  <a:pt x="983217" y="231406"/>
                  <a:pt x="809037" y="230482"/>
                  <a:pt x="635000" y="225778"/>
                </a:cubicBezTo>
                <a:cubicBezTo>
                  <a:pt x="431078" y="240344"/>
                  <a:pt x="139704" y="254000"/>
                  <a:pt x="818444" y="254000"/>
                </a:cubicBezTo>
                <a:cubicBezTo>
                  <a:pt x="912636" y="254000"/>
                  <a:pt x="1006592" y="244593"/>
                  <a:pt x="1100666" y="239889"/>
                </a:cubicBezTo>
                <a:cubicBezTo>
                  <a:pt x="989031" y="150581"/>
                  <a:pt x="1075990" y="208962"/>
                  <a:pt x="959555" y="155223"/>
                </a:cubicBezTo>
                <a:cubicBezTo>
                  <a:pt x="921356" y="137593"/>
                  <a:pt x="846666" y="98778"/>
                  <a:pt x="846666" y="98778"/>
                </a:cubicBezTo>
                <a:cubicBezTo>
                  <a:pt x="739021" y="-8867"/>
                  <a:pt x="864106" y="103597"/>
                  <a:pt x="762000" y="42334"/>
                </a:cubicBezTo>
                <a:cubicBezTo>
                  <a:pt x="672135" y="-11584"/>
                  <a:pt x="816550" y="34807"/>
                  <a:pt x="677333" y="0"/>
                </a:cubicBezTo>
                <a:cubicBezTo>
                  <a:pt x="716249" y="38917"/>
                  <a:pt x="716157" y="44360"/>
                  <a:pt x="762000" y="70556"/>
                </a:cubicBezTo>
                <a:cubicBezTo>
                  <a:pt x="780264" y="80992"/>
                  <a:pt x="800606" y="87629"/>
                  <a:pt x="818444" y="98778"/>
                </a:cubicBezTo>
                <a:cubicBezTo>
                  <a:pt x="838388" y="111243"/>
                  <a:pt x="853853" y="130594"/>
                  <a:pt x="874889" y="141112"/>
                </a:cubicBezTo>
                <a:cubicBezTo>
                  <a:pt x="901497" y="154416"/>
                  <a:pt x="931597" y="159168"/>
                  <a:pt x="959555" y="169334"/>
                </a:cubicBezTo>
                <a:cubicBezTo>
                  <a:pt x="1103981" y="221852"/>
                  <a:pt x="962329" y="172539"/>
                  <a:pt x="1086555" y="225778"/>
                </a:cubicBezTo>
                <a:cubicBezTo>
                  <a:pt x="1114895" y="237924"/>
                  <a:pt x="1156692" y="246840"/>
                  <a:pt x="1185333" y="254000"/>
                </a:cubicBezTo>
                <a:cubicBezTo>
                  <a:pt x="1124185" y="258704"/>
                  <a:pt x="1062284" y="257454"/>
                  <a:pt x="1001889" y="268112"/>
                </a:cubicBezTo>
                <a:cubicBezTo>
                  <a:pt x="984378" y="271202"/>
                  <a:pt x="919328" y="311042"/>
                  <a:pt x="903111" y="324556"/>
                </a:cubicBezTo>
                <a:cubicBezTo>
                  <a:pt x="869393" y="352654"/>
                  <a:pt x="816437" y="415243"/>
                  <a:pt x="804333" y="451556"/>
                </a:cubicBezTo>
                <a:cubicBezTo>
                  <a:pt x="799629" y="465667"/>
                  <a:pt x="790222" y="508763"/>
                  <a:pt x="790222" y="493889"/>
                </a:cubicBezTo>
                <a:cubicBezTo>
                  <a:pt x="790222" y="450354"/>
                  <a:pt x="810120" y="417953"/>
                  <a:pt x="846666" y="395112"/>
                </a:cubicBezTo>
                <a:cubicBezTo>
                  <a:pt x="868146" y="381687"/>
                  <a:pt x="893504" y="375783"/>
                  <a:pt x="917222" y="366889"/>
                </a:cubicBezTo>
                <a:cubicBezTo>
                  <a:pt x="971353" y="346589"/>
                  <a:pt x="953731" y="356458"/>
                  <a:pt x="1016000" y="338667"/>
                </a:cubicBezTo>
                <a:cubicBezTo>
                  <a:pt x="1157718" y="298176"/>
                  <a:pt x="938309" y="354562"/>
                  <a:pt x="1114777" y="310445"/>
                </a:cubicBezTo>
                <a:cubicBezTo>
                  <a:pt x="1124185" y="301038"/>
                  <a:pt x="1140391" y="295269"/>
                  <a:pt x="1143000" y="282223"/>
                </a:cubicBezTo>
                <a:cubicBezTo>
                  <a:pt x="1156563" y="214411"/>
                  <a:pt x="1093665" y="257501"/>
                  <a:pt x="1157111" y="225778"/>
                </a:cubicBezTo>
                <a:lnTo>
                  <a:pt x="1157111" y="225778"/>
                </a:lnTo>
                <a:lnTo>
                  <a:pt x="70555" y="268112"/>
                </a:lnTo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4568" y="1076345"/>
            <a:ext cx="261261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Segoe UI Semibold"/>
                <a:cs typeface="Segoe UI Semibold"/>
              </a:rPr>
              <a:t>Data Sources</a:t>
            </a:r>
            <a:endParaRPr lang="en-US" sz="3200" dirty="0">
              <a:solidFill>
                <a:srgbClr val="000000"/>
              </a:solidFill>
              <a:latin typeface="Segoe UI Semibold"/>
              <a:cs typeface="Segoe UI Semibold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634207" y="1822464"/>
            <a:ext cx="2979516" cy="830997"/>
            <a:chOff x="634207" y="1977960"/>
            <a:chExt cx="2979516" cy="830997"/>
          </a:xfrm>
        </p:grpSpPr>
        <p:pic>
          <p:nvPicPr>
            <p:cNvPr id="31" name="Picture 30" descr="Onboarding_BusStopInspector_Black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207" y="2095207"/>
              <a:ext cx="641827" cy="641827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1287445" y="1977960"/>
              <a:ext cx="23262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  <a:t>City government</a:t>
              </a:r>
              <a:b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</a:br>
              <a: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  <a:t>on-site auditing</a:t>
              </a:r>
              <a:endParaRPr lang="en-US" sz="2400" dirty="0">
                <a:solidFill>
                  <a:srgbClr val="000000"/>
                </a:solidFill>
                <a:latin typeface="Segoe UI Light"/>
                <a:cs typeface="Segoe UI Light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53160" y="3132058"/>
            <a:ext cx="2693412" cy="853057"/>
            <a:chOff x="653160" y="2964492"/>
            <a:chExt cx="2693412" cy="853057"/>
          </a:xfrm>
        </p:grpSpPr>
        <p:grpSp>
          <p:nvGrpSpPr>
            <p:cNvPr id="30" name="Group 29"/>
            <p:cNvGrpSpPr/>
            <p:nvPr/>
          </p:nvGrpSpPr>
          <p:grpSpPr>
            <a:xfrm>
              <a:off x="653160" y="2964492"/>
              <a:ext cx="603921" cy="853057"/>
              <a:chOff x="440597" y="2923180"/>
              <a:chExt cx="603921" cy="853057"/>
            </a:xfrm>
          </p:grpSpPr>
          <p:pic>
            <p:nvPicPr>
              <p:cNvPr id="28" name="Picture 27" descr="Icon_Walker.png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0597" y="2923180"/>
                <a:ext cx="504987" cy="853057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818943" flipH="1">
                <a:off x="938467" y="3190205"/>
                <a:ext cx="106051" cy="186824"/>
              </a:xfrm>
              <a:prstGeom prst="rect">
                <a:avLst/>
              </a:prstGeom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1287445" y="2975522"/>
              <a:ext cx="205912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  <a:t>Mobile </a:t>
              </a:r>
              <a:b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</a:br>
              <a: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  <a:t>crowdsourcing</a:t>
              </a:r>
              <a:endParaRPr lang="en-US" sz="2400" dirty="0">
                <a:solidFill>
                  <a:srgbClr val="000000"/>
                </a:solidFill>
                <a:latin typeface="Segoe UI Light"/>
                <a:cs typeface="Segoe UI Ligh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54568" y="4463712"/>
            <a:ext cx="2858429" cy="830997"/>
            <a:chOff x="554568" y="4463712"/>
            <a:chExt cx="2858429" cy="830997"/>
          </a:xfrm>
        </p:grpSpPr>
        <p:grpSp>
          <p:nvGrpSpPr>
            <p:cNvPr id="40" name="Group 39"/>
            <p:cNvGrpSpPr/>
            <p:nvPr/>
          </p:nvGrpSpPr>
          <p:grpSpPr>
            <a:xfrm>
              <a:off x="554568" y="4545003"/>
              <a:ext cx="801105" cy="668414"/>
              <a:chOff x="554568" y="4441647"/>
              <a:chExt cx="801105" cy="668414"/>
            </a:xfrm>
          </p:grpSpPr>
          <p:pic>
            <p:nvPicPr>
              <p:cNvPr id="32" name="Picture 31" descr="Man.pn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4568" y="4441647"/>
                <a:ext cx="418416" cy="418416"/>
              </a:xfrm>
              <a:prstGeom prst="rect">
                <a:avLst/>
              </a:prstGeom>
            </p:spPr>
          </p:pic>
          <p:pic>
            <p:nvPicPr>
              <p:cNvPr id="36" name="Picture 35" descr="Man.pn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913" y="4441647"/>
                <a:ext cx="418416" cy="418416"/>
              </a:xfrm>
              <a:prstGeom prst="rect">
                <a:avLst/>
              </a:prstGeom>
            </p:spPr>
          </p:pic>
          <p:pic>
            <p:nvPicPr>
              <p:cNvPr id="37" name="Picture 36" descr="Man.pn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7257" y="4441647"/>
                <a:ext cx="418416" cy="418416"/>
              </a:xfrm>
              <a:prstGeom prst="rect">
                <a:avLst/>
              </a:prstGeom>
            </p:spPr>
          </p:pic>
          <p:pic>
            <p:nvPicPr>
              <p:cNvPr id="38" name="Picture 37" descr="Man.pn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3623" y="4691645"/>
                <a:ext cx="418416" cy="418416"/>
              </a:xfrm>
              <a:prstGeom prst="rect">
                <a:avLst/>
              </a:prstGeom>
            </p:spPr>
          </p:pic>
          <p:pic>
            <p:nvPicPr>
              <p:cNvPr id="39" name="Picture 38" descr="Man.pn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2831" y="4691645"/>
                <a:ext cx="418416" cy="418416"/>
              </a:xfrm>
              <a:prstGeom prst="rect">
                <a:avLst/>
              </a:prstGeom>
            </p:spPr>
          </p:pic>
        </p:grpSp>
        <p:sp>
          <p:nvSpPr>
            <p:cNvPr id="43" name="TextBox 42"/>
            <p:cNvSpPr txBox="1"/>
            <p:nvPr/>
          </p:nvSpPr>
          <p:spPr>
            <a:xfrm>
              <a:off x="1287445" y="4463712"/>
              <a:ext cx="21255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>
                  <a:solidFill>
                    <a:srgbClr val="000000"/>
                  </a:solidFill>
                  <a:latin typeface="Segoe UI Light"/>
                  <a:cs typeface="Segoe UI Light"/>
                </a:rPr>
                <a:t>Crowdsourced</a:t>
              </a:r>
              <a: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  <a:t> </a:t>
              </a:r>
              <a:b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</a:br>
              <a:r>
                <a:rPr lang="en-US" sz="2400" dirty="0" smtClean="0">
                  <a:solidFill>
                    <a:srgbClr val="000000"/>
                  </a:solidFill>
                  <a:latin typeface="Segoe UI Light"/>
                  <a:cs typeface="Segoe UI Light"/>
                </a:rPr>
                <a:t>virtual auditing</a:t>
              </a:r>
              <a:endParaRPr lang="en-US" sz="2400" dirty="0">
                <a:solidFill>
                  <a:srgbClr val="000000"/>
                </a:solidFill>
                <a:latin typeface="Segoe UI Light"/>
                <a:cs typeface="Segoe UI Light"/>
              </a:endParaRPr>
            </a:p>
          </p:txBody>
        </p:sp>
      </p:grpSp>
      <p:sp>
        <p:nvSpPr>
          <p:cNvPr id="47" name="Freeform 46"/>
          <p:cNvSpPr/>
          <p:nvPr/>
        </p:nvSpPr>
        <p:spPr>
          <a:xfrm rot="3364267">
            <a:off x="3337670" y="2746359"/>
            <a:ext cx="657774" cy="345497"/>
          </a:xfrm>
          <a:custGeom>
            <a:avLst/>
            <a:gdLst>
              <a:gd name="connsiteX0" fmla="*/ 0 w 1217549"/>
              <a:gd name="connsiteY0" fmla="*/ 268112 h 496968"/>
              <a:gd name="connsiteX1" fmla="*/ 0 w 1217549"/>
              <a:gd name="connsiteY1" fmla="*/ 268112 h 496968"/>
              <a:gd name="connsiteX2" fmla="*/ 1213555 w 1217549"/>
              <a:gd name="connsiteY2" fmla="*/ 254000 h 496968"/>
              <a:gd name="connsiteX3" fmla="*/ 1157111 w 1217549"/>
              <a:gd name="connsiteY3" fmla="*/ 239889 h 496968"/>
              <a:gd name="connsiteX4" fmla="*/ 635000 w 1217549"/>
              <a:gd name="connsiteY4" fmla="*/ 225778 h 496968"/>
              <a:gd name="connsiteX5" fmla="*/ 818444 w 1217549"/>
              <a:gd name="connsiteY5" fmla="*/ 254000 h 496968"/>
              <a:gd name="connsiteX6" fmla="*/ 1100666 w 1217549"/>
              <a:gd name="connsiteY6" fmla="*/ 239889 h 496968"/>
              <a:gd name="connsiteX7" fmla="*/ 959555 w 1217549"/>
              <a:gd name="connsiteY7" fmla="*/ 155223 h 496968"/>
              <a:gd name="connsiteX8" fmla="*/ 846666 w 1217549"/>
              <a:gd name="connsiteY8" fmla="*/ 98778 h 496968"/>
              <a:gd name="connsiteX9" fmla="*/ 762000 w 1217549"/>
              <a:gd name="connsiteY9" fmla="*/ 42334 h 496968"/>
              <a:gd name="connsiteX10" fmla="*/ 677333 w 1217549"/>
              <a:gd name="connsiteY10" fmla="*/ 0 h 496968"/>
              <a:gd name="connsiteX11" fmla="*/ 762000 w 1217549"/>
              <a:gd name="connsiteY11" fmla="*/ 70556 h 496968"/>
              <a:gd name="connsiteX12" fmla="*/ 818444 w 1217549"/>
              <a:gd name="connsiteY12" fmla="*/ 98778 h 496968"/>
              <a:gd name="connsiteX13" fmla="*/ 874889 w 1217549"/>
              <a:gd name="connsiteY13" fmla="*/ 141112 h 496968"/>
              <a:gd name="connsiteX14" fmla="*/ 959555 w 1217549"/>
              <a:gd name="connsiteY14" fmla="*/ 169334 h 496968"/>
              <a:gd name="connsiteX15" fmla="*/ 1086555 w 1217549"/>
              <a:gd name="connsiteY15" fmla="*/ 225778 h 496968"/>
              <a:gd name="connsiteX16" fmla="*/ 1185333 w 1217549"/>
              <a:gd name="connsiteY16" fmla="*/ 254000 h 496968"/>
              <a:gd name="connsiteX17" fmla="*/ 1001889 w 1217549"/>
              <a:gd name="connsiteY17" fmla="*/ 268112 h 496968"/>
              <a:gd name="connsiteX18" fmla="*/ 903111 w 1217549"/>
              <a:gd name="connsiteY18" fmla="*/ 324556 h 496968"/>
              <a:gd name="connsiteX19" fmla="*/ 804333 w 1217549"/>
              <a:gd name="connsiteY19" fmla="*/ 451556 h 496968"/>
              <a:gd name="connsiteX20" fmla="*/ 790222 w 1217549"/>
              <a:gd name="connsiteY20" fmla="*/ 493889 h 496968"/>
              <a:gd name="connsiteX21" fmla="*/ 846666 w 1217549"/>
              <a:gd name="connsiteY21" fmla="*/ 395112 h 496968"/>
              <a:gd name="connsiteX22" fmla="*/ 917222 w 1217549"/>
              <a:gd name="connsiteY22" fmla="*/ 366889 h 496968"/>
              <a:gd name="connsiteX23" fmla="*/ 1016000 w 1217549"/>
              <a:gd name="connsiteY23" fmla="*/ 338667 h 496968"/>
              <a:gd name="connsiteX24" fmla="*/ 1114777 w 1217549"/>
              <a:gd name="connsiteY24" fmla="*/ 310445 h 496968"/>
              <a:gd name="connsiteX25" fmla="*/ 1143000 w 1217549"/>
              <a:gd name="connsiteY25" fmla="*/ 282223 h 496968"/>
              <a:gd name="connsiteX26" fmla="*/ 1157111 w 1217549"/>
              <a:gd name="connsiteY26" fmla="*/ 225778 h 496968"/>
              <a:gd name="connsiteX27" fmla="*/ 1157111 w 1217549"/>
              <a:gd name="connsiteY27" fmla="*/ 225778 h 496968"/>
              <a:gd name="connsiteX28" fmla="*/ 70555 w 1217549"/>
              <a:gd name="connsiteY28" fmla="*/ 268112 h 49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7549" h="496968">
                <a:moveTo>
                  <a:pt x="0" y="268112"/>
                </a:moveTo>
                <a:lnTo>
                  <a:pt x="0" y="268112"/>
                </a:lnTo>
                <a:lnTo>
                  <a:pt x="1213555" y="254000"/>
                </a:lnTo>
                <a:cubicBezTo>
                  <a:pt x="1232943" y="253527"/>
                  <a:pt x="1176482" y="240834"/>
                  <a:pt x="1157111" y="239889"/>
                </a:cubicBezTo>
                <a:cubicBezTo>
                  <a:pt x="983217" y="231406"/>
                  <a:pt x="809037" y="230482"/>
                  <a:pt x="635000" y="225778"/>
                </a:cubicBezTo>
                <a:cubicBezTo>
                  <a:pt x="431078" y="240344"/>
                  <a:pt x="139704" y="254000"/>
                  <a:pt x="818444" y="254000"/>
                </a:cubicBezTo>
                <a:cubicBezTo>
                  <a:pt x="912636" y="254000"/>
                  <a:pt x="1006592" y="244593"/>
                  <a:pt x="1100666" y="239889"/>
                </a:cubicBezTo>
                <a:cubicBezTo>
                  <a:pt x="989031" y="150581"/>
                  <a:pt x="1075990" y="208962"/>
                  <a:pt x="959555" y="155223"/>
                </a:cubicBezTo>
                <a:cubicBezTo>
                  <a:pt x="921356" y="137593"/>
                  <a:pt x="846666" y="98778"/>
                  <a:pt x="846666" y="98778"/>
                </a:cubicBezTo>
                <a:cubicBezTo>
                  <a:pt x="739021" y="-8867"/>
                  <a:pt x="864106" y="103597"/>
                  <a:pt x="762000" y="42334"/>
                </a:cubicBezTo>
                <a:cubicBezTo>
                  <a:pt x="672135" y="-11584"/>
                  <a:pt x="816550" y="34807"/>
                  <a:pt x="677333" y="0"/>
                </a:cubicBezTo>
                <a:cubicBezTo>
                  <a:pt x="716249" y="38917"/>
                  <a:pt x="716157" y="44360"/>
                  <a:pt x="762000" y="70556"/>
                </a:cubicBezTo>
                <a:cubicBezTo>
                  <a:pt x="780264" y="80992"/>
                  <a:pt x="800606" y="87629"/>
                  <a:pt x="818444" y="98778"/>
                </a:cubicBezTo>
                <a:cubicBezTo>
                  <a:pt x="838388" y="111243"/>
                  <a:pt x="853853" y="130594"/>
                  <a:pt x="874889" y="141112"/>
                </a:cubicBezTo>
                <a:cubicBezTo>
                  <a:pt x="901497" y="154416"/>
                  <a:pt x="931597" y="159168"/>
                  <a:pt x="959555" y="169334"/>
                </a:cubicBezTo>
                <a:cubicBezTo>
                  <a:pt x="1103981" y="221852"/>
                  <a:pt x="962329" y="172539"/>
                  <a:pt x="1086555" y="225778"/>
                </a:cubicBezTo>
                <a:cubicBezTo>
                  <a:pt x="1114895" y="237924"/>
                  <a:pt x="1156692" y="246840"/>
                  <a:pt x="1185333" y="254000"/>
                </a:cubicBezTo>
                <a:cubicBezTo>
                  <a:pt x="1124185" y="258704"/>
                  <a:pt x="1062284" y="257454"/>
                  <a:pt x="1001889" y="268112"/>
                </a:cubicBezTo>
                <a:cubicBezTo>
                  <a:pt x="984378" y="271202"/>
                  <a:pt x="919328" y="311042"/>
                  <a:pt x="903111" y="324556"/>
                </a:cubicBezTo>
                <a:cubicBezTo>
                  <a:pt x="869393" y="352654"/>
                  <a:pt x="816437" y="415243"/>
                  <a:pt x="804333" y="451556"/>
                </a:cubicBezTo>
                <a:cubicBezTo>
                  <a:pt x="799629" y="465667"/>
                  <a:pt x="790222" y="508763"/>
                  <a:pt x="790222" y="493889"/>
                </a:cubicBezTo>
                <a:cubicBezTo>
                  <a:pt x="790222" y="450354"/>
                  <a:pt x="810120" y="417953"/>
                  <a:pt x="846666" y="395112"/>
                </a:cubicBezTo>
                <a:cubicBezTo>
                  <a:pt x="868146" y="381687"/>
                  <a:pt x="893504" y="375783"/>
                  <a:pt x="917222" y="366889"/>
                </a:cubicBezTo>
                <a:cubicBezTo>
                  <a:pt x="971353" y="346589"/>
                  <a:pt x="953731" y="356458"/>
                  <a:pt x="1016000" y="338667"/>
                </a:cubicBezTo>
                <a:cubicBezTo>
                  <a:pt x="1157718" y="298176"/>
                  <a:pt x="938309" y="354562"/>
                  <a:pt x="1114777" y="310445"/>
                </a:cubicBezTo>
                <a:cubicBezTo>
                  <a:pt x="1124185" y="301038"/>
                  <a:pt x="1140391" y="295269"/>
                  <a:pt x="1143000" y="282223"/>
                </a:cubicBezTo>
                <a:cubicBezTo>
                  <a:pt x="1156563" y="214411"/>
                  <a:pt x="1093665" y="257501"/>
                  <a:pt x="1157111" y="225778"/>
                </a:cubicBezTo>
                <a:lnTo>
                  <a:pt x="1157111" y="225778"/>
                </a:lnTo>
                <a:lnTo>
                  <a:pt x="70555" y="268112"/>
                </a:lnTo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3313730" y="3420901"/>
            <a:ext cx="551125" cy="234544"/>
          </a:xfrm>
          <a:custGeom>
            <a:avLst/>
            <a:gdLst>
              <a:gd name="connsiteX0" fmla="*/ 0 w 1217549"/>
              <a:gd name="connsiteY0" fmla="*/ 268112 h 496968"/>
              <a:gd name="connsiteX1" fmla="*/ 0 w 1217549"/>
              <a:gd name="connsiteY1" fmla="*/ 268112 h 496968"/>
              <a:gd name="connsiteX2" fmla="*/ 1213555 w 1217549"/>
              <a:gd name="connsiteY2" fmla="*/ 254000 h 496968"/>
              <a:gd name="connsiteX3" fmla="*/ 1157111 w 1217549"/>
              <a:gd name="connsiteY3" fmla="*/ 239889 h 496968"/>
              <a:gd name="connsiteX4" fmla="*/ 635000 w 1217549"/>
              <a:gd name="connsiteY4" fmla="*/ 225778 h 496968"/>
              <a:gd name="connsiteX5" fmla="*/ 818444 w 1217549"/>
              <a:gd name="connsiteY5" fmla="*/ 254000 h 496968"/>
              <a:gd name="connsiteX6" fmla="*/ 1100666 w 1217549"/>
              <a:gd name="connsiteY6" fmla="*/ 239889 h 496968"/>
              <a:gd name="connsiteX7" fmla="*/ 959555 w 1217549"/>
              <a:gd name="connsiteY7" fmla="*/ 155223 h 496968"/>
              <a:gd name="connsiteX8" fmla="*/ 846666 w 1217549"/>
              <a:gd name="connsiteY8" fmla="*/ 98778 h 496968"/>
              <a:gd name="connsiteX9" fmla="*/ 762000 w 1217549"/>
              <a:gd name="connsiteY9" fmla="*/ 42334 h 496968"/>
              <a:gd name="connsiteX10" fmla="*/ 677333 w 1217549"/>
              <a:gd name="connsiteY10" fmla="*/ 0 h 496968"/>
              <a:gd name="connsiteX11" fmla="*/ 762000 w 1217549"/>
              <a:gd name="connsiteY11" fmla="*/ 70556 h 496968"/>
              <a:gd name="connsiteX12" fmla="*/ 818444 w 1217549"/>
              <a:gd name="connsiteY12" fmla="*/ 98778 h 496968"/>
              <a:gd name="connsiteX13" fmla="*/ 874889 w 1217549"/>
              <a:gd name="connsiteY13" fmla="*/ 141112 h 496968"/>
              <a:gd name="connsiteX14" fmla="*/ 959555 w 1217549"/>
              <a:gd name="connsiteY14" fmla="*/ 169334 h 496968"/>
              <a:gd name="connsiteX15" fmla="*/ 1086555 w 1217549"/>
              <a:gd name="connsiteY15" fmla="*/ 225778 h 496968"/>
              <a:gd name="connsiteX16" fmla="*/ 1185333 w 1217549"/>
              <a:gd name="connsiteY16" fmla="*/ 254000 h 496968"/>
              <a:gd name="connsiteX17" fmla="*/ 1001889 w 1217549"/>
              <a:gd name="connsiteY17" fmla="*/ 268112 h 496968"/>
              <a:gd name="connsiteX18" fmla="*/ 903111 w 1217549"/>
              <a:gd name="connsiteY18" fmla="*/ 324556 h 496968"/>
              <a:gd name="connsiteX19" fmla="*/ 804333 w 1217549"/>
              <a:gd name="connsiteY19" fmla="*/ 451556 h 496968"/>
              <a:gd name="connsiteX20" fmla="*/ 790222 w 1217549"/>
              <a:gd name="connsiteY20" fmla="*/ 493889 h 496968"/>
              <a:gd name="connsiteX21" fmla="*/ 846666 w 1217549"/>
              <a:gd name="connsiteY21" fmla="*/ 395112 h 496968"/>
              <a:gd name="connsiteX22" fmla="*/ 917222 w 1217549"/>
              <a:gd name="connsiteY22" fmla="*/ 366889 h 496968"/>
              <a:gd name="connsiteX23" fmla="*/ 1016000 w 1217549"/>
              <a:gd name="connsiteY23" fmla="*/ 338667 h 496968"/>
              <a:gd name="connsiteX24" fmla="*/ 1114777 w 1217549"/>
              <a:gd name="connsiteY24" fmla="*/ 310445 h 496968"/>
              <a:gd name="connsiteX25" fmla="*/ 1143000 w 1217549"/>
              <a:gd name="connsiteY25" fmla="*/ 282223 h 496968"/>
              <a:gd name="connsiteX26" fmla="*/ 1157111 w 1217549"/>
              <a:gd name="connsiteY26" fmla="*/ 225778 h 496968"/>
              <a:gd name="connsiteX27" fmla="*/ 1157111 w 1217549"/>
              <a:gd name="connsiteY27" fmla="*/ 225778 h 496968"/>
              <a:gd name="connsiteX28" fmla="*/ 70555 w 1217549"/>
              <a:gd name="connsiteY28" fmla="*/ 268112 h 49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7549" h="496968">
                <a:moveTo>
                  <a:pt x="0" y="268112"/>
                </a:moveTo>
                <a:lnTo>
                  <a:pt x="0" y="268112"/>
                </a:lnTo>
                <a:lnTo>
                  <a:pt x="1213555" y="254000"/>
                </a:lnTo>
                <a:cubicBezTo>
                  <a:pt x="1232943" y="253527"/>
                  <a:pt x="1176482" y="240834"/>
                  <a:pt x="1157111" y="239889"/>
                </a:cubicBezTo>
                <a:cubicBezTo>
                  <a:pt x="983217" y="231406"/>
                  <a:pt x="809037" y="230482"/>
                  <a:pt x="635000" y="225778"/>
                </a:cubicBezTo>
                <a:cubicBezTo>
                  <a:pt x="431078" y="240344"/>
                  <a:pt x="139704" y="254000"/>
                  <a:pt x="818444" y="254000"/>
                </a:cubicBezTo>
                <a:cubicBezTo>
                  <a:pt x="912636" y="254000"/>
                  <a:pt x="1006592" y="244593"/>
                  <a:pt x="1100666" y="239889"/>
                </a:cubicBezTo>
                <a:cubicBezTo>
                  <a:pt x="989031" y="150581"/>
                  <a:pt x="1075990" y="208962"/>
                  <a:pt x="959555" y="155223"/>
                </a:cubicBezTo>
                <a:cubicBezTo>
                  <a:pt x="921356" y="137593"/>
                  <a:pt x="846666" y="98778"/>
                  <a:pt x="846666" y="98778"/>
                </a:cubicBezTo>
                <a:cubicBezTo>
                  <a:pt x="739021" y="-8867"/>
                  <a:pt x="864106" y="103597"/>
                  <a:pt x="762000" y="42334"/>
                </a:cubicBezTo>
                <a:cubicBezTo>
                  <a:pt x="672135" y="-11584"/>
                  <a:pt x="816550" y="34807"/>
                  <a:pt x="677333" y="0"/>
                </a:cubicBezTo>
                <a:cubicBezTo>
                  <a:pt x="716249" y="38917"/>
                  <a:pt x="716157" y="44360"/>
                  <a:pt x="762000" y="70556"/>
                </a:cubicBezTo>
                <a:cubicBezTo>
                  <a:pt x="780264" y="80992"/>
                  <a:pt x="800606" y="87629"/>
                  <a:pt x="818444" y="98778"/>
                </a:cubicBezTo>
                <a:cubicBezTo>
                  <a:pt x="838388" y="111243"/>
                  <a:pt x="853853" y="130594"/>
                  <a:pt x="874889" y="141112"/>
                </a:cubicBezTo>
                <a:cubicBezTo>
                  <a:pt x="901497" y="154416"/>
                  <a:pt x="931597" y="159168"/>
                  <a:pt x="959555" y="169334"/>
                </a:cubicBezTo>
                <a:cubicBezTo>
                  <a:pt x="1103981" y="221852"/>
                  <a:pt x="962329" y="172539"/>
                  <a:pt x="1086555" y="225778"/>
                </a:cubicBezTo>
                <a:cubicBezTo>
                  <a:pt x="1114895" y="237924"/>
                  <a:pt x="1156692" y="246840"/>
                  <a:pt x="1185333" y="254000"/>
                </a:cubicBezTo>
                <a:cubicBezTo>
                  <a:pt x="1124185" y="258704"/>
                  <a:pt x="1062284" y="257454"/>
                  <a:pt x="1001889" y="268112"/>
                </a:cubicBezTo>
                <a:cubicBezTo>
                  <a:pt x="984378" y="271202"/>
                  <a:pt x="919328" y="311042"/>
                  <a:pt x="903111" y="324556"/>
                </a:cubicBezTo>
                <a:cubicBezTo>
                  <a:pt x="869393" y="352654"/>
                  <a:pt x="816437" y="415243"/>
                  <a:pt x="804333" y="451556"/>
                </a:cubicBezTo>
                <a:cubicBezTo>
                  <a:pt x="799629" y="465667"/>
                  <a:pt x="790222" y="508763"/>
                  <a:pt x="790222" y="493889"/>
                </a:cubicBezTo>
                <a:cubicBezTo>
                  <a:pt x="790222" y="450354"/>
                  <a:pt x="810120" y="417953"/>
                  <a:pt x="846666" y="395112"/>
                </a:cubicBezTo>
                <a:cubicBezTo>
                  <a:pt x="868146" y="381687"/>
                  <a:pt x="893504" y="375783"/>
                  <a:pt x="917222" y="366889"/>
                </a:cubicBezTo>
                <a:cubicBezTo>
                  <a:pt x="971353" y="346589"/>
                  <a:pt x="953731" y="356458"/>
                  <a:pt x="1016000" y="338667"/>
                </a:cubicBezTo>
                <a:cubicBezTo>
                  <a:pt x="1157718" y="298176"/>
                  <a:pt x="938309" y="354562"/>
                  <a:pt x="1114777" y="310445"/>
                </a:cubicBezTo>
                <a:cubicBezTo>
                  <a:pt x="1124185" y="301038"/>
                  <a:pt x="1140391" y="295269"/>
                  <a:pt x="1143000" y="282223"/>
                </a:cubicBezTo>
                <a:cubicBezTo>
                  <a:pt x="1156563" y="214411"/>
                  <a:pt x="1093665" y="257501"/>
                  <a:pt x="1157111" y="225778"/>
                </a:cubicBezTo>
                <a:lnTo>
                  <a:pt x="1157111" y="225778"/>
                </a:lnTo>
                <a:lnTo>
                  <a:pt x="70555" y="268112"/>
                </a:lnTo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9" name="Freeform 48"/>
          <p:cNvSpPr/>
          <p:nvPr/>
        </p:nvSpPr>
        <p:spPr>
          <a:xfrm rot="19023497">
            <a:off x="3272205" y="4081805"/>
            <a:ext cx="843183" cy="343204"/>
          </a:xfrm>
          <a:custGeom>
            <a:avLst/>
            <a:gdLst>
              <a:gd name="connsiteX0" fmla="*/ 0 w 1217549"/>
              <a:gd name="connsiteY0" fmla="*/ 268112 h 496968"/>
              <a:gd name="connsiteX1" fmla="*/ 0 w 1217549"/>
              <a:gd name="connsiteY1" fmla="*/ 268112 h 496968"/>
              <a:gd name="connsiteX2" fmla="*/ 1213555 w 1217549"/>
              <a:gd name="connsiteY2" fmla="*/ 254000 h 496968"/>
              <a:gd name="connsiteX3" fmla="*/ 1157111 w 1217549"/>
              <a:gd name="connsiteY3" fmla="*/ 239889 h 496968"/>
              <a:gd name="connsiteX4" fmla="*/ 635000 w 1217549"/>
              <a:gd name="connsiteY4" fmla="*/ 225778 h 496968"/>
              <a:gd name="connsiteX5" fmla="*/ 818444 w 1217549"/>
              <a:gd name="connsiteY5" fmla="*/ 254000 h 496968"/>
              <a:gd name="connsiteX6" fmla="*/ 1100666 w 1217549"/>
              <a:gd name="connsiteY6" fmla="*/ 239889 h 496968"/>
              <a:gd name="connsiteX7" fmla="*/ 959555 w 1217549"/>
              <a:gd name="connsiteY7" fmla="*/ 155223 h 496968"/>
              <a:gd name="connsiteX8" fmla="*/ 846666 w 1217549"/>
              <a:gd name="connsiteY8" fmla="*/ 98778 h 496968"/>
              <a:gd name="connsiteX9" fmla="*/ 762000 w 1217549"/>
              <a:gd name="connsiteY9" fmla="*/ 42334 h 496968"/>
              <a:gd name="connsiteX10" fmla="*/ 677333 w 1217549"/>
              <a:gd name="connsiteY10" fmla="*/ 0 h 496968"/>
              <a:gd name="connsiteX11" fmla="*/ 762000 w 1217549"/>
              <a:gd name="connsiteY11" fmla="*/ 70556 h 496968"/>
              <a:gd name="connsiteX12" fmla="*/ 818444 w 1217549"/>
              <a:gd name="connsiteY12" fmla="*/ 98778 h 496968"/>
              <a:gd name="connsiteX13" fmla="*/ 874889 w 1217549"/>
              <a:gd name="connsiteY13" fmla="*/ 141112 h 496968"/>
              <a:gd name="connsiteX14" fmla="*/ 959555 w 1217549"/>
              <a:gd name="connsiteY14" fmla="*/ 169334 h 496968"/>
              <a:gd name="connsiteX15" fmla="*/ 1086555 w 1217549"/>
              <a:gd name="connsiteY15" fmla="*/ 225778 h 496968"/>
              <a:gd name="connsiteX16" fmla="*/ 1185333 w 1217549"/>
              <a:gd name="connsiteY16" fmla="*/ 254000 h 496968"/>
              <a:gd name="connsiteX17" fmla="*/ 1001889 w 1217549"/>
              <a:gd name="connsiteY17" fmla="*/ 268112 h 496968"/>
              <a:gd name="connsiteX18" fmla="*/ 903111 w 1217549"/>
              <a:gd name="connsiteY18" fmla="*/ 324556 h 496968"/>
              <a:gd name="connsiteX19" fmla="*/ 804333 w 1217549"/>
              <a:gd name="connsiteY19" fmla="*/ 451556 h 496968"/>
              <a:gd name="connsiteX20" fmla="*/ 790222 w 1217549"/>
              <a:gd name="connsiteY20" fmla="*/ 493889 h 496968"/>
              <a:gd name="connsiteX21" fmla="*/ 846666 w 1217549"/>
              <a:gd name="connsiteY21" fmla="*/ 395112 h 496968"/>
              <a:gd name="connsiteX22" fmla="*/ 917222 w 1217549"/>
              <a:gd name="connsiteY22" fmla="*/ 366889 h 496968"/>
              <a:gd name="connsiteX23" fmla="*/ 1016000 w 1217549"/>
              <a:gd name="connsiteY23" fmla="*/ 338667 h 496968"/>
              <a:gd name="connsiteX24" fmla="*/ 1114777 w 1217549"/>
              <a:gd name="connsiteY24" fmla="*/ 310445 h 496968"/>
              <a:gd name="connsiteX25" fmla="*/ 1143000 w 1217549"/>
              <a:gd name="connsiteY25" fmla="*/ 282223 h 496968"/>
              <a:gd name="connsiteX26" fmla="*/ 1157111 w 1217549"/>
              <a:gd name="connsiteY26" fmla="*/ 225778 h 496968"/>
              <a:gd name="connsiteX27" fmla="*/ 1157111 w 1217549"/>
              <a:gd name="connsiteY27" fmla="*/ 225778 h 496968"/>
              <a:gd name="connsiteX28" fmla="*/ 70555 w 1217549"/>
              <a:gd name="connsiteY28" fmla="*/ 268112 h 49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7549" h="496968">
                <a:moveTo>
                  <a:pt x="0" y="268112"/>
                </a:moveTo>
                <a:lnTo>
                  <a:pt x="0" y="268112"/>
                </a:lnTo>
                <a:lnTo>
                  <a:pt x="1213555" y="254000"/>
                </a:lnTo>
                <a:cubicBezTo>
                  <a:pt x="1232943" y="253527"/>
                  <a:pt x="1176482" y="240834"/>
                  <a:pt x="1157111" y="239889"/>
                </a:cubicBezTo>
                <a:cubicBezTo>
                  <a:pt x="983217" y="231406"/>
                  <a:pt x="809037" y="230482"/>
                  <a:pt x="635000" y="225778"/>
                </a:cubicBezTo>
                <a:cubicBezTo>
                  <a:pt x="431078" y="240344"/>
                  <a:pt x="139704" y="254000"/>
                  <a:pt x="818444" y="254000"/>
                </a:cubicBezTo>
                <a:cubicBezTo>
                  <a:pt x="912636" y="254000"/>
                  <a:pt x="1006592" y="244593"/>
                  <a:pt x="1100666" y="239889"/>
                </a:cubicBezTo>
                <a:cubicBezTo>
                  <a:pt x="989031" y="150581"/>
                  <a:pt x="1075990" y="208962"/>
                  <a:pt x="959555" y="155223"/>
                </a:cubicBezTo>
                <a:cubicBezTo>
                  <a:pt x="921356" y="137593"/>
                  <a:pt x="846666" y="98778"/>
                  <a:pt x="846666" y="98778"/>
                </a:cubicBezTo>
                <a:cubicBezTo>
                  <a:pt x="739021" y="-8867"/>
                  <a:pt x="864106" y="103597"/>
                  <a:pt x="762000" y="42334"/>
                </a:cubicBezTo>
                <a:cubicBezTo>
                  <a:pt x="672135" y="-11584"/>
                  <a:pt x="816550" y="34807"/>
                  <a:pt x="677333" y="0"/>
                </a:cubicBezTo>
                <a:cubicBezTo>
                  <a:pt x="716249" y="38917"/>
                  <a:pt x="716157" y="44360"/>
                  <a:pt x="762000" y="70556"/>
                </a:cubicBezTo>
                <a:cubicBezTo>
                  <a:pt x="780264" y="80992"/>
                  <a:pt x="800606" y="87629"/>
                  <a:pt x="818444" y="98778"/>
                </a:cubicBezTo>
                <a:cubicBezTo>
                  <a:pt x="838388" y="111243"/>
                  <a:pt x="853853" y="130594"/>
                  <a:pt x="874889" y="141112"/>
                </a:cubicBezTo>
                <a:cubicBezTo>
                  <a:pt x="901497" y="154416"/>
                  <a:pt x="931597" y="159168"/>
                  <a:pt x="959555" y="169334"/>
                </a:cubicBezTo>
                <a:cubicBezTo>
                  <a:pt x="1103981" y="221852"/>
                  <a:pt x="962329" y="172539"/>
                  <a:pt x="1086555" y="225778"/>
                </a:cubicBezTo>
                <a:cubicBezTo>
                  <a:pt x="1114895" y="237924"/>
                  <a:pt x="1156692" y="246840"/>
                  <a:pt x="1185333" y="254000"/>
                </a:cubicBezTo>
                <a:cubicBezTo>
                  <a:pt x="1124185" y="258704"/>
                  <a:pt x="1062284" y="257454"/>
                  <a:pt x="1001889" y="268112"/>
                </a:cubicBezTo>
                <a:cubicBezTo>
                  <a:pt x="984378" y="271202"/>
                  <a:pt x="919328" y="311042"/>
                  <a:pt x="903111" y="324556"/>
                </a:cubicBezTo>
                <a:cubicBezTo>
                  <a:pt x="869393" y="352654"/>
                  <a:pt x="816437" y="415243"/>
                  <a:pt x="804333" y="451556"/>
                </a:cubicBezTo>
                <a:cubicBezTo>
                  <a:pt x="799629" y="465667"/>
                  <a:pt x="790222" y="508763"/>
                  <a:pt x="790222" y="493889"/>
                </a:cubicBezTo>
                <a:cubicBezTo>
                  <a:pt x="790222" y="450354"/>
                  <a:pt x="810120" y="417953"/>
                  <a:pt x="846666" y="395112"/>
                </a:cubicBezTo>
                <a:cubicBezTo>
                  <a:pt x="868146" y="381687"/>
                  <a:pt x="893504" y="375783"/>
                  <a:pt x="917222" y="366889"/>
                </a:cubicBezTo>
                <a:cubicBezTo>
                  <a:pt x="971353" y="346589"/>
                  <a:pt x="953731" y="356458"/>
                  <a:pt x="1016000" y="338667"/>
                </a:cubicBezTo>
                <a:cubicBezTo>
                  <a:pt x="1157718" y="298176"/>
                  <a:pt x="938309" y="354562"/>
                  <a:pt x="1114777" y="310445"/>
                </a:cubicBezTo>
                <a:cubicBezTo>
                  <a:pt x="1124185" y="301038"/>
                  <a:pt x="1140391" y="295269"/>
                  <a:pt x="1143000" y="282223"/>
                </a:cubicBezTo>
                <a:cubicBezTo>
                  <a:pt x="1156563" y="214411"/>
                  <a:pt x="1093665" y="257501"/>
                  <a:pt x="1157111" y="225778"/>
                </a:cubicBezTo>
                <a:lnTo>
                  <a:pt x="1157111" y="225778"/>
                </a:lnTo>
                <a:lnTo>
                  <a:pt x="70555" y="268112"/>
                </a:lnTo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14619" y="4000485"/>
            <a:ext cx="25955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  <a:t>Online accessibility </a:t>
            </a:r>
            <a:b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</a:br>
            <a:r>
              <a:rPr lang="en-US" sz="2400" dirty="0" smtClean="0">
                <a:solidFill>
                  <a:srgbClr val="000000"/>
                </a:solidFill>
                <a:latin typeface="Segoe UI Light"/>
                <a:cs typeface="Segoe UI Light"/>
              </a:rPr>
              <a:t>visualization app</a:t>
            </a:r>
            <a:endParaRPr lang="en-US" sz="2400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984701" y="3292156"/>
            <a:ext cx="8936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Segoe Print"/>
                <a:cs typeface="Segoe Print"/>
              </a:rPr>
              <a:t>data</a:t>
            </a:r>
            <a:endParaRPr lang="en-US" sz="2400" dirty="0">
              <a:latin typeface="Segoe Print"/>
              <a:cs typeface="Segoe Print"/>
            </a:endParaRPr>
          </a:p>
        </p:txBody>
      </p:sp>
      <p:pic>
        <p:nvPicPr>
          <p:cNvPr id="41" name="Picture 40" descr="Icon_Walker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2033" y="3573956"/>
            <a:ext cx="504987" cy="853057"/>
          </a:xfrm>
          <a:prstGeom prst="rect">
            <a:avLst/>
          </a:prstGeom>
        </p:spPr>
      </p:pic>
      <p:pic>
        <p:nvPicPr>
          <p:cNvPr id="51" name="Picture 50" descr="Man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2033" y="4831482"/>
            <a:ext cx="418416" cy="41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92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</p:bldLst>
  </p:timing>
</p:sld>
</file>

<file path=ppt/theme/theme1.xml><?xml version="1.0" encoding="utf-8"?>
<a:theme xmlns:a="http://schemas.openxmlformats.org/drawingml/2006/main" name="PTSerif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egoeUILigh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alpha val="85000"/>
          </a:schemeClr>
        </a:solidFill>
        <a:ln>
          <a:solidFill>
            <a:schemeClr val="tx1"/>
          </a:solidFill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smtClean="0">
            <a:latin typeface="Segoe UI Light"/>
            <a:cs typeface="Segoe UI Light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err="1" smtClean="0">
            <a:latin typeface="Segoe UI Light"/>
            <a:cs typeface="Segoe UI Ligh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E9E08"/>
        </a:solidFill>
        <a:ln>
          <a:solidFill>
            <a:srgbClr val="FE9E08"/>
          </a:solidFill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smtClean="0">
            <a:latin typeface="Segoe UI Light"/>
            <a:cs typeface="Segoe UI Light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85000"/>
              <a:lumOff val="1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err="1" smtClean="0">
            <a:latin typeface="Segoe UI Light"/>
            <a:cs typeface="Segoe UI Light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_SegoeUILigh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alpha val="85000"/>
          </a:schemeClr>
        </a:solidFill>
        <a:ln>
          <a:solidFill>
            <a:schemeClr val="tx1"/>
          </a:solidFill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smtClean="0">
            <a:latin typeface="Segoe UI Light"/>
            <a:cs typeface="Segoe UI Light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Segoe UI Light"/>
            <a:cs typeface="Segoe UI Light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2_SegoeUILigh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3_SegoeUILigh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alpha val="85000"/>
          </a:schemeClr>
        </a:solidFill>
        <a:ln>
          <a:solidFill>
            <a:schemeClr val="tx1"/>
          </a:solidFill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smtClean="0">
            <a:latin typeface="Segoe UI Light"/>
            <a:cs typeface="Segoe UI Light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err="1" smtClean="0">
            <a:latin typeface="Segoe UI Light"/>
            <a:cs typeface="Segoe UI Light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PTSerif.thmx</Template>
  <TotalTime>10284</TotalTime>
  <Words>2912</Words>
  <Application>Microsoft Macintosh PowerPoint</Application>
  <PresentationFormat>On-screen Show (4:3)</PresentationFormat>
  <Paragraphs>403</Paragraphs>
  <Slides>79</Slides>
  <Notes>72</Notes>
  <HiddenSlides>0</HiddenSlides>
  <MMClips>9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79</vt:i4>
      </vt:variant>
    </vt:vector>
  </HeadingPairs>
  <TitlesOfParts>
    <vt:vector size="86" baseType="lpstr">
      <vt:lpstr>PTSerif</vt:lpstr>
      <vt:lpstr>SegoeUILight</vt:lpstr>
      <vt:lpstr>Office Theme</vt:lpstr>
      <vt:lpstr>1_SegoeUILight</vt:lpstr>
      <vt:lpstr>2_SegoeUILight</vt:lpstr>
      <vt:lpstr>3_SegoeUILight</vt:lpstr>
      <vt:lpstr>1_Office Theme</vt:lpstr>
      <vt:lpstr>Crowd Powered  Street View Accessibility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Physical Street Audits</vt:lpstr>
      <vt:lpstr>Physical Street Audits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Our previous work shows…</vt:lpstr>
      <vt:lpstr>Our previous work shows…</vt:lpstr>
      <vt:lpstr>Our previous work shows…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Label Accuracy with/without  Human Verification</vt:lpstr>
      <vt:lpstr>Label Accuracy with/without  Human Verification</vt:lpstr>
      <vt:lpstr>Label Accuracy with/without  Human Verification</vt:lpstr>
      <vt:lpstr>PowerPoint Presentation</vt:lpstr>
      <vt:lpstr>Label Accuracy with/without  Human Verification</vt:lpstr>
      <vt:lpstr>Label Accuracy with/without  Human Verification</vt:lpstr>
      <vt:lpstr>PowerPoint Presentation</vt:lpstr>
      <vt:lpstr>Summary</vt:lpstr>
      <vt:lpstr>PowerPoint Presentation</vt:lpstr>
      <vt:lpstr>PowerPoint Presentation</vt:lpstr>
      <vt:lpstr>PowerPoint Presentation</vt:lpstr>
      <vt:lpstr>PowerPoint Presentation</vt:lpstr>
      <vt:lpstr>Summary</vt:lpstr>
      <vt:lpstr>PowerPoint Presentation</vt:lpstr>
      <vt:lpstr>PowerPoint Presentation</vt:lpstr>
    </vt:vector>
  </TitlesOfParts>
  <Company>University of Maryland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Kotaro Hara</dc:creator>
  <cp:lastModifiedBy>Kotaro Hara</cp:lastModifiedBy>
  <cp:revision>272</cp:revision>
  <cp:lastPrinted>2014-01-06T02:23:35Z</cp:lastPrinted>
  <dcterms:created xsi:type="dcterms:W3CDTF">2013-12-31T08:34:08Z</dcterms:created>
  <dcterms:modified xsi:type="dcterms:W3CDTF">2014-05-29T19:41:38Z</dcterms:modified>
</cp:coreProperties>
</file>