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mp4" ContentType="video/unknown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4"/>
  </p:notesMasterIdLst>
  <p:handoutMasterIdLst>
    <p:handoutMasterId r:id="rId95"/>
  </p:handoutMasterIdLst>
  <p:sldIdLst>
    <p:sldId id="256" r:id="rId2"/>
    <p:sldId id="257" r:id="rId3"/>
    <p:sldId id="277" r:id="rId4"/>
    <p:sldId id="467" r:id="rId5"/>
    <p:sldId id="346" r:id="rId6"/>
    <p:sldId id="258" r:id="rId7"/>
    <p:sldId id="276" r:id="rId8"/>
    <p:sldId id="486" r:id="rId9"/>
    <p:sldId id="491" r:id="rId10"/>
    <p:sldId id="498" r:id="rId11"/>
    <p:sldId id="499" r:id="rId12"/>
    <p:sldId id="496" r:id="rId13"/>
    <p:sldId id="449" r:id="rId14"/>
    <p:sldId id="451" r:id="rId15"/>
    <p:sldId id="497" r:id="rId16"/>
    <p:sldId id="259" r:id="rId17"/>
    <p:sldId id="483" r:id="rId18"/>
    <p:sldId id="480" r:id="rId19"/>
    <p:sldId id="481" r:id="rId20"/>
    <p:sldId id="482" r:id="rId21"/>
    <p:sldId id="323" r:id="rId22"/>
    <p:sldId id="396" r:id="rId23"/>
    <p:sldId id="397" r:id="rId24"/>
    <p:sldId id="398" r:id="rId25"/>
    <p:sldId id="268" r:id="rId26"/>
    <p:sldId id="339" r:id="rId27"/>
    <p:sldId id="340" r:id="rId28"/>
    <p:sldId id="366" r:id="rId29"/>
    <p:sldId id="269" r:id="rId30"/>
    <p:sldId id="288" r:id="rId31"/>
    <p:sldId id="291" r:id="rId32"/>
    <p:sldId id="290" r:id="rId33"/>
    <p:sldId id="273" r:id="rId34"/>
    <p:sldId id="294" r:id="rId35"/>
    <p:sldId id="341" r:id="rId36"/>
    <p:sldId id="501" r:id="rId37"/>
    <p:sldId id="502" r:id="rId38"/>
    <p:sldId id="438" r:id="rId39"/>
    <p:sldId id="439" r:id="rId40"/>
    <p:sldId id="401" r:id="rId41"/>
    <p:sldId id="444" r:id="rId42"/>
    <p:sldId id="418" r:id="rId43"/>
    <p:sldId id="406" r:id="rId44"/>
    <p:sldId id="462" r:id="rId45"/>
    <p:sldId id="463" r:id="rId46"/>
    <p:sldId id="404" r:id="rId47"/>
    <p:sldId id="475" r:id="rId48"/>
    <p:sldId id="384" r:id="rId49"/>
    <p:sldId id="326" r:id="rId50"/>
    <p:sldId id="316" r:id="rId51"/>
    <p:sldId id="385" r:id="rId52"/>
    <p:sldId id="382" r:id="rId53"/>
    <p:sldId id="388" r:id="rId54"/>
    <p:sldId id="389" r:id="rId55"/>
    <p:sldId id="390" r:id="rId56"/>
    <p:sldId id="472" r:id="rId57"/>
    <p:sldId id="477" r:id="rId58"/>
    <p:sldId id="409" r:id="rId59"/>
    <p:sldId id="476" r:id="rId60"/>
    <p:sldId id="344" r:id="rId61"/>
    <p:sldId id="318" r:id="rId62"/>
    <p:sldId id="474" r:id="rId63"/>
    <p:sldId id="325" r:id="rId64"/>
    <p:sldId id="369" r:id="rId65"/>
    <p:sldId id="370" r:id="rId66"/>
    <p:sldId id="317" r:id="rId67"/>
    <p:sldId id="345" r:id="rId68"/>
    <p:sldId id="394" r:id="rId69"/>
    <p:sldId id="328" r:id="rId70"/>
    <p:sldId id="393" r:id="rId71"/>
    <p:sldId id="337" r:id="rId72"/>
    <p:sldId id="357" r:id="rId73"/>
    <p:sldId id="503" r:id="rId74"/>
    <p:sldId id="504" r:id="rId75"/>
    <p:sldId id="330" r:id="rId76"/>
    <p:sldId id="355" r:id="rId77"/>
    <p:sldId id="329" r:id="rId78"/>
    <p:sldId id="347" r:id="rId79"/>
    <p:sldId id="358" r:id="rId80"/>
    <p:sldId id="332" r:id="rId81"/>
    <p:sldId id="411" r:id="rId82"/>
    <p:sldId id="333" r:id="rId83"/>
    <p:sldId id="440" r:id="rId84"/>
    <p:sldId id="359" r:id="rId85"/>
    <p:sldId id="364" r:id="rId86"/>
    <p:sldId id="363" r:id="rId87"/>
    <p:sldId id="412" r:id="rId88"/>
    <p:sldId id="334" r:id="rId89"/>
    <p:sldId id="335" r:id="rId90"/>
    <p:sldId id="500" r:id="rId91"/>
    <p:sldId id="361" r:id="rId92"/>
    <p:sldId id="365" r:id="rId9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9" frameSlides="1"/>
  <p:clrMru>
    <a:srgbClr val="39A5B7"/>
    <a:srgbClr val="088B67"/>
    <a:srgbClr val="08AB88"/>
    <a:srgbClr val="F54835"/>
    <a:srgbClr val="1AC8FF"/>
    <a:srgbClr val="606166"/>
    <a:srgbClr val="318580"/>
    <a:srgbClr val="1E1E1E"/>
    <a:srgbClr val="44C876"/>
    <a:srgbClr val="10A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04" autoAdjust="0"/>
    <p:restoredTop sz="81356" autoAdjust="0"/>
  </p:normalViewPr>
  <p:slideViewPr>
    <p:cSldViewPr snapToGrid="0" snapToObjects="1" showGuides="1">
      <p:cViewPr varScale="1">
        <p:scale>
          <a:sx n="79" d="100"/>
          <a:sy n="79" d="100"/>
        </p:scale>
        <p:origin x="-1504" y="-112"/>
      </p:cViewPr>
      <p:guideLst>
        <p:guide orient="horz" pos="215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notesMaster" Target="notesMasters/notesMaster1.xml"/><Relationship Id="rId95" Type="http://schemas.openxmlformats.org/officeDocument/2006/relationships/handoutMaster" Target="handoutMasters/handoutMaster1.xml"/><Relationship Id="rId96" Type="http://schemas.openxmlformats.org/officeDocument/2006/relationships/printerSettings" Target="printerSettings/printerSettings1.bin"/><Relationship Id="rId97" Type="http://schemas.openxmlformats.org/officeDocument/2006/relationships/presProps" Target="presProps.xml"/><Relationship Id="rId98" Type="http://schemas.openxmlformats.org/officeDocument/2006/relationships/viewProps" Target="viewProps.xml"/><Relationship Id="rId99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00" Type="http://schemas.openxmlformats.org/officeDocument/2006/relationships/tableStyles" Target="tableStyles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7B9CA-F69A-2B46-B2B7-CAEF2B9AA47A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CFC5A-78FE-A244-A73F-285328C46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4518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B5ED40-22DA-C045-9D32-0720A296D2FF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0A6D33-81B7-844A-91F2-75CD62ACD5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734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www.flickr.com</a:t>
            </a:r>
            <a:r>
              <a:rPr lang="en-US" dirty="0" smtClean="0"/>
              <a:t>/photos/</a:t>
            </a:r>
            <a:r>
              <a:rPr lang="en-US" dirty="0" err="1" smtClean="0"/>
              <a:t>jaredearle</a:t>
            </a:r>
            <a:r>
              <a:rPr lang="en-US" dirty="0" smtClean="0"/>
              <a:t>/4675262184/in/photolist-888WyG-bMtoTk-87pvpZ-9KHxxb-7T3Yq9-9Co1WJ-7RrE24-7zCVaE-7S3Z9z-7RrE6p-9UiHV1-7S7Scw-7TQmYh-8utK8v-819Mx2-898cDd-7YZqgD-7zWz8q-8Wr9o8-bu78LN-dzvC1Y-atHwcM-fDro5z-8eG7p2-dYPPLV-7TRHJ2-9sK9yH-7RpM4Q-7WCNTx-7z6TyM-hQVuQX-9djXEG-9kQG8J-dSAG34-9pPdsu-8fWHDW-dawCCx-7Pq2gw-9adPxH-7Qu9p8-7QsFHM-7RuVaC-7RuV5G-8c1aeq-7SuDEy-8RsUjH-7Z18UQ-dcSNkC-8oUjD4-7WTPj7/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93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62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9212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</a:t>
            </a:r>
            <a:r>
              <a:rPr lang="en-US" baseline="0" dirty="0" smtClean="0"/>
              <a:t> the ‘sessions’ label  - to study or something</a:t>
            </a:r>
          </a:p>
          <a:p>
            <a:endParaRPr lang="en-US" baseline="0" dirty="0" smtClean="0"/>
          </a:p>
          <a:p>
            <a:r>
              <a:rPr lang="en-US" baseline="0" dirty="0" smtClean="0"/>
              <a:t>Give high level overview with one &gt; per slide then this slide and </a:t>
            </a:r>
            <a:r>
              <a:rPr lang="en-US" baseline="0" dirty="0" err="1" smtClean="0"/>
              <a:t>tallk</a:t>
            </a:r>
            <a:r>
              <a:rPr lang="en-US" baseline="0" dirty="0" smtClean="0"/>
              <a:t> about the iterative design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9212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</a:t>
            </a:r>
            <a:r>
              <a:rPr lang="en-US" baseline="0" dirty="0" smtClean="0"/>
              <a:t> the ‘sessions’ label  - to study or something</a:t>
            </a:r>
          </a:p>
          <a:p>
            <a:endParaRPr lang="en-US" baseline="0" dirty="0" smtClean="0"/>
          </a:p>
          <a:p>
            <a:r>
              <a:rPr lang="en-US" baseline="0" dirty="0" smtClean="0"/>
              <a:t>Give high level overview with one &gt; per slide then this slide and </a:t>
            </a:r>
            <a:r>
              <a:rPr lang="en-US" baseline="0" dirty="0" err="1" smtClean="0"/>
              <a:t>tallk</a:t>
            </a:r>
            <a:r>
              <a:rPr lang="en-US" baseline="0" dirty="0" smtClean="0"/>
              <a:t> about the iterative design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921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</a:t>
            </a:r>
            <a:r>
              <a:rPr lang="en-US" baseline="0" dirty="0" smtClean="0"/>
              <a:t> the ‘sessions’ label  - to study or something</a:t>
            </a:r>
          </a:p>
          <a:p>
            <a:endParaRPr lang="en-US" baseline="0" dirty="0" smtClean="0"/>
          </a:p>
          <a:p>
            <a:r>
              <a:rPr lang="en-US" baseline="0" dirty="0" smtClean="0"/>
              <a:t>Give high level overview with one &gt; per slide then this slide and </a:t>
            </a:r>
            <a:r>
              <a:rPr lang="en-US" baseline="0" dirty="0" err="1" smtClean="0"/>
              <a:t>tallk</a:t>
            </a:r>
            <a:r>
              <a:rPr lang="en-US" baseline="0" dirty="0" smtClean="0"/>
              <a:t> about the iterative design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921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</a:t>
            </a:r>
            <a:r>
              <a:rPr lang="en-US" dirty="0" err="1" smtClean="0"/>
              <a:t>text;</a:t>
            </a:r>
            <a:r>
              <a:rPr lang="en-US" baseline="0" dirty="0" err="1" smtClean="0"/>
              <a:t>say</a:t>
            </a:r>
            <a:r>
              <a:rPr lang="en-US" baseline="0" dirty="0" smtClean="0"/>
              <a:t> was </a:t>
            </a:r>
            <a:r>
              <a:rPr lang="en-US" baseline="0" dirty="0" err="1" smtClean="0"/>
              <a:t>KidsTeamKidsTeam</a:t>
            </a:r>
            <a:r>
              <a:rPr lang="en-US" baseline="0" dirty="0" smtClean="0"/>
              <a:t> session kids and add ages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9313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627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5920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Put </a:t>
            </a:r>
            <a:r>
              <a:rPr lang="en-US" dirty="0" err="1" smtClean="0"/>
              <a:t>wobbrock</a:t>
            </a:r>
            <a:r>
              <a:rPr lang="en-US" dirty="0" smtClean="0"/>
              <a:t>; </a:t>
            </a:r>
          </a:p>
          <a:p>
            <a:endParaRPr lang="en-US" dirty="0" smtClean="0"/>
          </a:p>
          <a:p>
            <a:r>
              <a:rPr lang="en-US" dirty="0" smtClean="0"/>
              <a:t>Referent adaptation title on these</a:t>
            </a:r>
            <a:r>
              <a:rPr lang="en-US" baseline="0" dirty="0" smtClean="0"/>
              <a:t> slides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51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title – what the change was</a:t>
            </a:r>
          </a:p>
          <a:p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Referent adaptation title on these</a:t>
            </a:r>
            <a:r>
              <a:rPr lang="en-US" baseline="0" dirty="0" smtClean="0"/>
              <a:t> slides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274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www.flickr.com</a:t>
            </a:r>
            <a:r>
              <a:rPr lang="en-US" dirty="0" smtClean="0"/>
              <a:t>/photos/</a:t>
            </a:r>
            <a:r>
              <a:rPr lang="en-US" dirty="0" err="1" smtClean="0"/>
              <a:t>jaredearle</a:t>
            </a:r>
            <a:r>
              <a:rPr lang="en-US" dirty="0" smtClean="0"/>
              <a:t>/4675262184/in/photolist-888WyG-bMtoTk-87pvpZ-9KHxxb-7T3Yq9-9Co1WJ-7RrE24-7zCVaE-7S3Z9z-7RrE6p-9UiHV1-7S7Scw-7TQmYh-8utK8v-819Mx2-898cDd-7YZqgD-7zWz8q-8Wr9o8-bu78LN-dzvC1Y-atHwcM-fDro5z-8eG7p2-dYPPLV-7TRHJ2-9sK9yH-7RpM4Q-7WCNTx-7z6TyM-hQVuQX-9djXEG-9kQG8J-dSAG34-9pPdsu-8fWHDW-dawCCx-7Pq2gw-9adPxH-7Qu9p8-7QsFHM-7RuVaC-7RuV5G-8c1aeq-7SuDEy-8RsUjH-7Z18UQ-dcSNkC-8oUjD4-7WTPj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93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8833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gesture</a:t>
            </a:r>
            <a:r>
              <a:rPr lang="en-US" baseline="0" dirty="0" smtClean="0"/>
              <a:t> is called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You are looking at a picture that is too big to fit on the screen. How would you move the picture to see the hidden part? Here’s an example.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4190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gesture</a:t>
            </a:r>
            <a:r>
              <a:rPr lang="en-US" baseline="0" dirty="0" smtClean="0"/>
              <a:t> is called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You are looking at a picture that is too big to fit on the screen. How would you move the picture to see the hidden part? Here’s an example.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0110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627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0722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0722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0722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Sessions</a:t>
            </a:r>
            <a:r>
              <a:rPr lang="en-US" baseline="0" dirty="0" smtClean="0"/>
              <a:t> only then next slide with all grey out others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1679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Sessions</a:t>
            </a:r>
            <a:r>
              <a:rPr lang="en-US" baseline="0" dirty="0" smtClean="0"/>
              <a:t> only then next slide with all grey out others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1679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633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www.flaticon.com</a:t>
            </a:r>
            <a:r>
              <a:rPr lang="en-US" smtClean="0"/>
              <a:t>/most-downloaded/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4748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www.flickr.com</a:t>
            </a:r>
            <a:r>
              <a:rPr lang="en-US" dirty="0" smtClean="0"/>
              <a:t>/photos/</a:t>
            </a:r>
            <a:r>
              <a:rPr lang="en-US" dirty="0" err="1" smtClean="0"/>
              <a:t>vernieman</a:t>
            </a:r>
            <a:r>
              <a:rPr lang="en-US" dirty="0" smtClean="0"/>
              <a:t>/6957075764/in/photolist-bH3JUF-bu8VSf-bH3JTk-bu8VLQ-bu8VQW-bu8VQ1-bH3JLZ-bu8VTU-bH3JLi-bH3JNB-bu8VV3-bu8VNS-bu8VRw-bu8VW5-bu8VXf-bu8VWA-cs6X3C-beyy3z-fufTF4-eoPHke-d1Hh65-d1HgWW-d1Hh8h-d1Hh4w-d1HgT5-d1HhaY-eiJ3ux-eiPFWA-eiPMH3-eiJ5dt-eiPMWE-d4MiPj-d4MiUm-d4MiQh-d4MiS3-d4MiRb-d4MiT9-bPFtJR-bALQf9-bALQho-bALQ9o-bALQ4w-bALQbb-bALQdj-eHNU1X-eeVVmS-cErwKf-d5wHzy-97WHsE-dcsTwE/</a:t>
            </a:r>
          </a:p>
          <a:p>
            <a:endParaRPr lang="en-US" dirty="0" smtClean="0"/>
          </a:p>
          <a:p>
            <a:r>
              <a:rPr lang="en-US" dirty="0" smtClean="0"/>
              <a:t>Don’t talk about camera allocations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896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www.flaticon.com</a:t>
            </a:r>
            <a:r>
              <a:rPr lang="en-US" smtClean="0"/>
              <a:t>/most-downloaded/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4748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8710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----- Meeting Notes (28/05/2014 21:23) -----</a:t>
            </a:r>
          </a:p>
          <a:p>
            <a:r>
              <a:rPr lang="en-US"/>
              <a:t>TRIM THIS VIDEO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9303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www.flaticon.com</a:t>
            </a:r>
            <a:r>
              <a:rPr lang="en-US" smtClean="0"/>
              <a:t>/most-downloaded/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47488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Put  the</a:t>
            </a:r>
            <a:r>
              <a:rPr lang="en-US" baseline="0" dirty="0" smtClean="0"/>
              <a:t> high level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3590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 about main point</a:t>
            </a:r>
          </a:p>
          <a:p>
            <a:endParaRPr lang="en-US" dirty="0" smtClean="0"/>
          </a:p>
          <a:p>
            <a:r>
              <a:rPr lang="en-US" dirty="0" err="1" smtClean="0"/>
              <a:t>Thisis</a:t>
            </a:r>
            <a:r>
              <a:rPr lang="en-US" baseline="0" dirty="0" smtClean="0"/>
              <a:t> similar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Make the </a:t>
            </a:r>
            <a:r>
              <a:rPr lang="en-US" baseline="0" dirty="0" err="1" smtClean="0"/>
              <a:t>vidoes</a:t>
            </a:r>
            <a:r>
              <a:rPr lang="en-US" baseline="0" dirty="0" smtClean="0"/>
              <a:t> here on longer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89133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89133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quote from wimp for kids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78737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Video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203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2461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Combine wit</a:t>
            </a:r>
            <a:r>
              <a:rPr lang="en-US" baseline="0" dirty="0" smtClean="0"/>
              <a:t>h next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588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Icons: http://</a:t>
            </a:r>
            <a:r>
              <a:rPr lang="en-US" dirty="0" err="1" smtClean="0"/>
              <a:t>glyphicons.com</a:t>
            </a:r>
            <a:r>
              <a:rPr lang="en-US" dirty="0" smtClean="0"/>
              <a:t>/</a:t>
            </a:r>
          </a:p>
          <a:p>
            <a:endParaRPr lang="en-US" dirty="0" smtClean="0"/>
          </a:p>
          <a:p>
            <a:r>
              <a:rPr lang="en-US" dirty="0" err="1" smtClean="0"/>
              <a:t>Mehtod</a:t>
            </a:r>
            <a:r>
              <a:rPr lang="en-US" dirty="0" smtClean="0"/>
              <a:t> first and then gestures and mental</a:t>
            </a:r>
            <a:r>
              <a:rPr lang="en-US" baseline="0" dirty="0" smtClean="0"/>
              <a:t> models </a:t>
            </a:r>
          </a:p>
          <a:p>
            <a:endParaRPr lang="en-US" baseline="0" dirty="0" smtClean="0"/>
          </a:p>
          <a:p>
            <a:r>
              <a:rPr lang="en-US" baseline="0" dirty="0" smtClean="0"/>
              <a:t>New slide with the most important points then define the word referent with the word on the slide  with an example; then user creates a gesture that would result in that </a:t>
            </a:r>
            <a:r>
              <a:rPr lang="en-US" baseline="0" dirty="0" err="1" smtClean="0"/>
              <a:t>acition</a:t>
            </a:r>
            <a:r>
              <a:rPr lang="en-US" baseline="0" dirty="0" smtClean="0"/>
              <a:t>; set of guessable gestures – the point; method – </a:t>
            </a:r>
            <a:r>
              <a:rPr lang="en-US" baseline="0" dirty="0" err="1" smtClean="0"/>
              <a:t>lsit</a:t>
            </a:r>
            <a:r>
              <a:rPr lang="en-US" baseline="0" dirty="0" smtClean="0"/>
              <a:t> out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524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Icons: http://</a:t>
            </a:r>
            <a:r>
              <a:rPr lang="en-US" dirty="0" err="1" smtClean="0"/>
              <a:t>glyphicons.com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5245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Perform gesture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842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</a:t>
            </a:r>
            <a:r>
              <a:rPr lang="en-US" baseline="0" dirty="0" smtClean="0"/>
              <a:t> talk about child stuff be very quick; emphasize why what doing is diff – lower priority based on time – completely diff and look at paper – when add </a:t>
            </a:r>
            <a:r>
              <a:rPr lang="en-US" baseline="0" dirty="0" err="1" smtClean="0"/>
              <a:t>chage</a:t>
            </a:r>
            <a:r>
              <a:rPr lang="en-US" baseline="0" dirty="0" smtClean="0"/>
              <a:t> child adult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3696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www.flaticon.com</a:t>
            </a:r>
            <a:r>
              <a:rPr lang="en-US" dirty="0" smtClean="0"/>
              <a:t>/most-downloaded/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A6D33-81B7-844A-91F2-75CD62ACD59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474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BCBA-0D41-0443-8D31-7C3A58709945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391E-3D93-CE42-8BDE-6DAAB83DD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219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BCBA-0D41-0443-8D31-7C3A58709945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391E-3D93-CE42-8BDE-6DAAB83DD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300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BCBA-0D41-0443-8D31-7C3A58709945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391E-3D93-CE42-8BDE-6DAAB83DD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610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BCBA-0D41-0443-8D31-7C3A58709945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391E-3D93-CE42-8BDE-6DAAB83DD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547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BCBA-0D41-0443-8D31-7C3A58709945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391E-3D93-CE42-8BDE-6DAAB83DD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139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BCBA-0D41-0443-8D31-7C3A58709945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391E-3D93-CE42-8BDE-6DAAB83DD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19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BCBA-0D41-0443-8D31-7C3A58709945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391E-3D93-CE42-8BDE-6DAAB83DD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95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BCBA-0D41-0443-8D31-7C3A58709945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391E-3D93-CE42-8BDE-6DAAB83DD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08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BCBA-0D41-0443-8D31-7C3A58709945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391E-3D93-CE42-8BDE-6DAAB83DD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34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BCBA-0D41-0443-8D31-7C3A58709945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391E-3D93-CE42-8BDE-6DAAB83DD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05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BCBA-0D41-0443-8D31-7C3A58709945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391E-3D93-CE42-8BDE-6DAAB83DD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775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BBCBA-0D41-0443-8D31-7C3A58709945}" type="datetimeFigureOut">
              <a:rPr lang="en-US" smtClean="0"/>
              <a:t>29/05/2014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1391E-3D93-CE42-8BDE-6DAAB83DD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436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13.png"/><Relationship Id="rId5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2.xml"/><Relationship Id="rId5" Type="http://schemas.openxmlformats.org/officeDocument/2006/relationships/image" Target="../media/image19.png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image" Target="../media/image23.png"/><Relationship Id="rId5" Type="http://schemas.openxmlformats.org/officeDocument/2006/relationships/image" Target="../media/image24.emf"/><Relationship Id="rId6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emf"/><Relationship Id="rId6" Type="http://schemas.openxmlformats.org/officeDocument/2006/relationships/image" Target="../media/image32.emf"/><Relationship Id="rId7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em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16.emf"/><Relationship Id="rId5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16.emf"/><Relationship Id="rId5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emf"/><Relationship Id="rId6" Type="http://schemas.openxmlformats.org/officeDocument/2006/relationships/image" Target="../media/image32.emf"/><Relationship Id="rId7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16.emf"/><Relationship Id="rId5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3" Type="http://schemas.openxmlformats.org/officeDocument/2006/relationships/image" Target="../media/image40.emf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41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28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aticon.com/most-downloaded/" TargetMode="External"/><Relationship Id="rId4" Type="http://schemas.openxmlformats.org/officeDocument/2006/relationships/hyperlink" Target="d5wHzy-97WHsE-dcsTwE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7Z18UQ-dcSNkC-8oUjD4-7WTPj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8615" y="6575940"/>
            <a:ext cx="149850" cy="299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21" name="Picture 20" descr="UMD-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829" y="6060003"/>
            <a:ext cx="3852171" cy="713365"/>
          </a:xfrm>
          <a:prstGeom prst="rect">
            <a:avLst/>
          </a:prstGeom>
        </p:spPr>
      </p:pic>
      <p:pic>
        <p:nvPicPr>
          <p:cNvPr id="22" name="Picture 21" descr="HCI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9" y="6012811"/>
            <a:ext cx="870030" cy="767546"/>
          </a:xfrm>
          <a:prstGeom prst="rect">
            <a:avLst/>
          </a:prstGeom>
        </p:spPr>
      </p:pic>
      <p:pic>
        <p:nvPicPr>
          <p:cNvPr id="23" name="Picture 22" descr="Inclusive Design Lab 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06" y="6060807"/>
            <a:ext cx="702625" cy="70262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0999" y="6020974"/>
            <a:ext cx="3746499" cy="83879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515814"/>
            <a:ext cx="9886463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 smtClean="0">
                <a:solidFill>
                  <a:srgbClr val="1AC8FF"/>
                </a:solidFill>
                <a:latin typeface="Helvetica Light"/>
                <a:cs typeface="Helvetica Light"/>
              </a:rPr>
              <a:t>User-defined Gestures </a:t>
            </a:r>
          </a:p>
          <a:p>
            <a:r>
              <a:rPr lang="en-US" sz="6000" dirty="0" smtClean="0">
                <a:solidFill>
                  <a:srgbClr val="1AC8FF"/>
                </a:solidFill>
                <a:latin typeface="Helvetica Light"/>
                <a:cs typeface="Helvetica Light"/>
              </a:rPr>
              <a:t>by Children and Adults</a:t>
            </a:r>
          </a:p>
          <a:p>
            <a:r>
              <a:rPr lang="en-US" dirty="0" smtClean="0">
                <a:solidFill>
                  <a:srgbClr val="1AC8FF"/>
                </a:solidFill>
                <a:latin typeface="Helvetica Light"/>
                <a:cs typeface="Helvetica Light"/>
              </a:rPr>
              <a:t>Karen Rust</a:t>
            </a:r>
            <a:r>
              <a:rPr lang="en-US" baseline="30000" dirty="0" smtClean="0">
                <a:solidFill>
                  <a:srgbClr val="1AC8FF"/>
                </a:solidFill>
                <a:latin typeface="Helvetica Light"/>
                <a:cs typeface="Helvetica Light"/>
              </a:rPr>
              <a:t>1</a:t>
            </a:r>
            <a:r>
              <a:rPr lang="en-US" dirty="0" smtClean="0">
                <a:solidFill>
                  <a:srgbClr val="1AC8FF"/>
                </a:solidFill>
                <a:latin typeface="Helvetica Light"/>
                <a:cs typeface="Helvetica Light"/>
              </a:rPr>
              <a:t>, </a:t>
            </a:r>
            <a:r>
              <a:rPr lang="en-US" dirty="0" err="1" smtClean="0">
                <a:solidFill>
                  <a:srgbClr val="1AC8FF"/>
                </a:solidFill>
                <a:latin typeface="Helvetica Light"/>
                <a:cs typeface="Helvetica Light"/>
              </a:rPr>
              <a:t>Meethu</a:t>
            </a:r>
            <a:r>
              <a:rPr lang="en-US" dirty="0" smtClean="0">
                <a:solidFill>
                  <a:srgbClr val="1AC8FF"/>
                </a:solidFill>
                <a:latin typeface="Helvetica Light"/>
                <a:cs typeface="Helvetica Light"/>
              </a:rPr>
              <a:t> Malu</a:t>
            </a:r>
            <a:r>
              <a:rPr lang="en-US" baseline="30000" dirty="0">
                <a:solidFill>
                  <a:srgbClr val="1AC8FF"/>
                </a:solidFill>
                <a:latin typeface="Helvetica Light"/>
                <a:cs typeface="Helvetica Light"/>
              </a:rPr>
              <a:t>1</a:t>
            </a:r>
            <a:r>
              <a:rPr lang="en-US" dirty="0" smtClean="0">
                <a:solidFill>
                  <a:srgbClr val="1AC8FF"/>
                </a:solidFill>
                <a:latin typeface="Helvetica Light"/>
                <a:cs typeface="Helvetica Light"/>
              </a:rPr>
              <a:t>, Lisa Anthony</a:t>
            </a:r>
            <a:r>
              <a:rPr lang="en-US" baseline="30000" dirty="0">
                <a:solidFill>
                  <a:srgbClr val="1AC8FF"/>
                </a:solidFill>
                <a:latin typeface="Helvetica Light"/>
                <a:cs typeface="Helvetica Light"/>
              </a:rPr>
              <a:t>2</a:t>
            </a:r>
            <a:r>
              <a:rPr lang="en-US" dirty="0" smtClean="0">
                <a:solidFill>
                  <a:srgbClr val="1AC8FF"/>
                </a:solidFill>
                <a:latin typeface="Helvetica Light"/>
                <a:cs typeface="Helvetica Light"/>
              </a:rPr>
              <a:t>, Leah Findlater</a:t>
            </a:r>
            <a:r>
              <a:rPr lang="en-US" baseline="30000" dirty="0" smtClean="0">
                <a:solidFill>
                  <a:srgbClr val="1AC8FF"/>
                </a:solidFill>
                <a:latin typeface="Helvetica Light"/>
                <a:cs typeface="Helvetica Light"/>
              </a:rPr>
              <a:t>1</a:t>
            </a:r>
            <a:r>
              <a:rPr lang="en-GB" dirty="0" smtClean="0">
                <a:solidFill>
                  <a:srgbClr val="1AC8FF"/>
                </a:solidFill>
                <a:effectLst/>
                <a:latin typeface="Helvetica Light"/>
                <a:cs typeface="Helvetica Light"/>
              </a:rPr>
              <a:t> </a:t>
            </a:r>
          </a:p>
          <a:p>
            <a:r>
              <a:rPr lang="en-US" baseline="30000" dirty="0" smtClean="0">
                <a:solidFill>
                  <a:srgbClr val="1AC8FF"/>
                </a:solidFill>
                <a:latin typeface="Helvetica Light"/>
                <a:cs typeface="Helvetica Light"/>
              </a:rPr>
              <a:t>1</a:t>
            </a:r>
            <a:r>
              <a:rPr lang="en-US" dirty="0" smtClean="0">
                <a:solidFill>
                  <a:srgbClr val="1AC8FF"/>
                </a:solidFill>
                <a:latin typeface="Helvetica Light"/>
                <a:cs typeface="Helvetica Light"/>
              </a:rPr>
              <a:t>University of Maryland, </a:t>
            </a:r>
            <a:r>
              <a:rPr lang="en-US" baseline="30000" dirty="0" smtClean="0">
                <a:solidFill>
                  <a:srgbClr val="1AC8FF"/>
                </a:solidFill>
                <a:latin typeface="Helvetica Light"/>
                <a:cs typeface="Helvetica Light"/>
              </a:rPr>
              <a:t>2</a:t>
            </a:r>
            <a:r>
              <a:rPr lang="en-US" dirty="0" smtClean="0">
                <a:solidFill>
                  <a:srgbClr val="1AC8FF"/>
                </a:solidFill>
                <a:latin typeface="Helvetica Light"/>
                <a:cs typeface="Helvetica Light"/>
              </a:rPr>
              <a:t>University of Florida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3320969"/>
            <a:ext cx="9144000" cy="1446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802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87913" y="355486"/>
            <a:ext cx="3005951" cy="5693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>
                <a:solidFill>
                  <a:srgbClr val="44C876"/>
                </a:solidFill>
                <a:latin typeface="Helvetica Light"/>
                <a:cs typeface="Helvetica Light"/>
              </a:rPr>
              <a:t>Action </a:t>
            </a:r>
            <a:r>
              <a:rPr lang="en-GB" sz="2800" b="1" dirty="0">
                <a:solidFill>
                  <a:srgbClr val="44C876"/>
                </a:solidFill>
                <a:latin typeface="Helvetica Light"/>
                <a:cs typeface="Helvetica Light"/>
              </a:rPr>
              <a:t>Prompt</a:t>
            </a:r>
            <a:endParaRPr lang="en-GB" sz="2800" b="1" dirty="0" smtClean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Video Example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Gesture Creation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Perform Gesture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Ease of use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Suitability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US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9247" y="2993133"/>
            <a:ext cx="2991468" cy="321172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92533" y="566042"/>
            <a:ext cx="3556000" cy="17594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256" y="2325450"/>
            <a:ext cx="515277" cy="1034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368071" y="2571354"/>
            <a:ext cx="2100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 smtClean="0">
                <a:latin typeface="Helvetica Light"/>
                <a:cs typeface="Helvetica Light"/>
              </a:rPr>
              <a:t>Think-Aloud</a:t>
            </a:r>
            <a:endParaRPr lang="en-US" sz="2800" b="1" dirty="0">
              <a:latin typeface="Helvetica Light"/>
              <a:cs typeface="Helvetica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001427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err="1" smtClean="0">
                <a:solidFill>
                  <a:srgbClr val="02FFE6"/>
                </a:solidFill>
                <a:latin typeface="Helvetica Light"/>
                <a:cs typeface="Helvetica Light"/>
              </a:rPr>
              <a:t>Wobbrock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 </a:t>
            </a:r>
            <a:r>
              <a:rPr lang="en-GB" sz="4000" i="1" dirty="0" smtClean="0">
                <a:solidFill>
                  <a:srgbClr val="02FFE6"/>
                </a:solidFill>
                <a:latin typeface="Helvetica Light"/>
                <a:cs typeface="Helvetica Light"/>
              </a:rPr>
              <a:t>et al. 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Protocol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646238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87913" y="355486"/>
            <a:ext cx="3005951" cy="5693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>
                <a:solidFill>
                  <a:srgbClr val="44C876"/>
                </a:solidFill>
                <a:latin typeface="Helvetica Light"/>
                <a:cs typeface="Helvetica Light"/>
              </a:rPr>
              <a:t>Action </a:t>
            </a:r>
            <a:r>
              <a:rPr lang="en-GB" sz="2800" b="1" dirty="0">
                <a:solidFill>
                  <a:srgbClr val="44C876"/>
                </a:solidFill>
                <a:latin typeface="Helvetica Light"/>
                <a:cs typeface="Helvetica Light"/>
              </a:rPr>
              <a:t>Prompt</a:t>
            </a:r>
            <a:endParaRPr lang="en-GB" sz="2800" b="1" dirty="0" smtClean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Video Example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Gesture Creation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Perform Gesture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Ease of use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Suitability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US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09247" y="4027734"/>
            <a:ext cx="2991468" cy="21771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9247" y="415667"/>
            <a:ext cx="3556000" cy="17594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256" y="2325450"/>
            <a:ext cx="515277" cy="1034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368071" y="2571354"/>
            <a:ext cx="2100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 smtClean="0">
                <a:latin typeface="Helvetica Light"/>
                <a:cs typeface="Helvetica Light"/>
              </a:rPr>
              <a:t>Think-Aloud</a:t>
            </a:r>
            <a:endParaRPr lang="en-US" sz="2800" b="1" dirty="0">
              <a:latin typeface="Helvetica Light"/>
              <a:cs typeface="Helvetica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2636" y="2159000"/>
            <a:ext cx="5995734" cy="120105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001427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err="1" smtClean="0">
                <a:solidFill>
                  <a:srgbClr val="02FFE6"/>
                </a:solidFill>
                <a:latin typeface="Helvetica Light"/>
                <a:cs typeface="Helvetica Light"/>
              </a:rPr>
              <a:t>Wobbrock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 </a:t>
            </a:r>
            <a:r>
              <a:rPr lang="en-GB" sz="4000" i="1" dirty="0" smtClean="0">
                <a:solidFill>
                  <a:srgbClr val="02FFE6"/>
                </a:solidFill>
                <a:latin typeface="Helvetica Light"/>
                <a:cs typeface="Helvetica Light"/>
              </a:rPr>
              <a:t>et al. 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Protocol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850594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52769" y="1080585"/>
            <a:ext cx="38424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6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Action Prompt</a:t>
            </a:r>
            <a:endParaRPr lang="en-GB" sz="3600" dirty="0" smtClean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8184" y="1955914"/>
            <a:ext cx="8770808" cy="1754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600" dirty="0" smtClean="0">
                <a:solidFill>
                  <a:srgbClr val="3366FF"/>
                </a:solidFill>
                <a:latin typeface="Helvetica Light"/>
                <a:cs typeface="Helvetica Light"/>
              </a:rPr>
              <a:t>Pan. Pretend you are moving the view of the screen to reveal hidden off screen content. Here’s an example.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001427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err="1" smtClean="0">
                <a:solidFill>
                  <a:srgbClr val="02FFE6"/>
                </a:solidFill>
                <a:latin typeface="Helvetica Light"/>
                <a:cs typeface="Helvetica Light"/>
              </a:rPr>
              <a:t>Wobbrock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 </a:t>
            </a:r>
            <a:r>
              <a:rPr lang="en-GB" sz="4000" i="1" dirty="0" smtClean="0">
                <a:solidFill>
                  <a:srgbClr val="02FFE6"/>
                </a:solidFill>
                <a:latin typeface="Helvetica Light"/>
                <a:cs typeface="Helvetica Light"/>
              </a:rPr>
              <a:t>et al. 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Protocol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648080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001427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err="1" smtClean="0">
                <a:solidFill>
                  <a:srgbClr val="02FFE6"/>
                </a:solidFill>
                <a:latin typeface="Helvetica Light"/>
                <a:cs typeface="Helvetica Light"/>
              </a:rPr>
              <a:t>Wobbrock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 </a:t>
            </a:r>
            <a:r>
              <a:rPr lang="en-GB" sz="4000" i="1" dirty="0" smtClean="0">
                <a:solidFill>
                  <a:srgbClr val="02FFE6"/>
                </a:solidFill>
                <a:latin typeface="Helvetica Light"/>
                <a:cs typeface="Helvetica Light"/>
              </a:rPr>
              <a:t>et al. 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Protocol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pic>
        <p:nvPicPr>
          <p:cNvPr id="3" name="Picture 2" descr="Screen Shot 2014-05-28 at 22.09.1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5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309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001427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err="1" smtClean="0">
                <a:solidFill>
                  <a:srgbClr val="02FFE6"/>
                </a:solidFill>
                <a:latin typeface="Helvetica Light"/>
                <a:cs typeface="Helvetica Light"/>
              </a:rPr>
              <a:t>Wobbrock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 </a:t>
            </a:r>
            <a:r>
              <a:rPr lang="en-GB" sz="4000" i="1" dirty="0" smtClean="0">
                <a:solidFill>
                  <a:srgbClr val="02FFE6"/>
                </a:solidFill>
                <a:latin typeface="Helvetica Light"/>
                <a:cs typeface="Helvetica Light"/>
              </a:rPr>
              <a:t>et al. 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Protocol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pic>
        <p:nvPicPr>
          <p:cNvPr id="2" name="pan short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08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376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001427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err="1" smtClean="0">
                <a:solidFill>
                  <a:srgbClr val="02FFE6"/>
                </a:solidFill>
                <a:latin typeface="Helvetica Light"/>
                <a:cs typeface="Helvetica Light"/>
              </a:rPr>
              <a:t>Wobbrock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 </a:t>
            </a:r>
            <a:r>
              <a:rPr lang="en-GB" sz="4000" i="1" dirty="0" smtClean="0">
                <a:solidFill>
                  <a:srgbClr val="02FFE6"/>
                </a:solidFill>
                <a:latin typeface="Helvetica Light"/>
                <a:cs typeface="Helvetica Light"/>
              </a:rPr>
              <a:t>et al. 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Protocol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7000" y="661417"/>
            <a:ext cx="9017000" cy="1839505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534" y="213935"/>
            <a:ext cx="6565427" cy="5608522"/>
          </a:xfrm>
          <a:prstGeom prst="rect">
            <a:avLst/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" name="Oval Callout 4"/>
          <p:cNvSpPr/>
          <p:nvPr/>
        </p:nvSpPr>
        <p:spPr>
          <a:xfrm>
            <a:off x="4322156" y="175842"/>
            <a:ext cx="2657231" cy="1780345"/>
          </a:xfrm>
          <a:prstGeom prst="wedgeEllipseCallout">
            <a:avLst>
              <a:gd name="adj1" fmla="val -58333"/>
              <a:gd name="adj2" fmla="val -36271"/>
            </a:avLst>
          </a:prstGeom>
          <a:solidFill>
            <a:srgbClr val="FFFFFF"/>
          </a:solidFill>
          <a:ln>
            <a:solidFill>
              <a:srgbClr val="F55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042790" y="563722"/>
            <a:ext cx="324556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 smtClean="0">
                <a:solidFill>
                  <a:srgbClr val="F5563A"/>
                </a:solidFill>
                <a:latin typeface="Helvetica Light"/>
                <a:cs typeface="Helvetica Light"/>
              </a:rPr>
              <a:t>Think Aloud</a:t>
            </a:r>
          </a:p>
          <a:p>
            <a:pPr algn="ctr"/>
            <a:r>
              <a:rPr lang="en-GB" sz="3200" dirty="0">
                <a:solidFill>
                  <a:srgbClr val="F5563A"/>
                </a:solidFill>
                <a:latin typeface="Helvetica Light"/>
                <a:cs typeface="Helvetica Light"/>
              </a:rPr>
              <a:t>C</a:t>
            </a:r>
            <a:r>
              <a:rPr lang="en-GB" sz="3200" dirty="0" smtClean="0">
                <a:solidFill>
                  <a:srgbClr val="F5563A"/>
                </a:solidFill>
                <a:latin typeface="Helvetica Light"/>
                <a:cs typeface="Helvetica Light"/>
              </a:rPr>
              <a:t>omments</a:t>
            </a:r>
          </a:p>
        </p:txBody>
      </p:sp>
    </p:spTree>
    <p:extLst>
      <p:ext uri="{BB962C8B-B14F-4D97-AF65-F5344CB8AC3E}">
        <p14:creationId xmlns:p14="http://schemas.microsoft.com/office/powerpoint/2010/main" val="2044207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4-05-18 at 03.08.4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97" y="777875"/>
            <a:ext cx="6775533" cy="608012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 descr="Screen Shot 2014-05-18 at 03.07.2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239" y="1716379"/>
            <a:ext cx="6318885" cy="5649622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176883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703052" y="2365108"/>
            <a:ext cx="1684422" cy="4417300"/>
            <a:chOff x="3703052" y="2365108"/>
            <a:chExt cx="1684422" cy="44173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3052" y="2365108"/>
              <a:ext cx="1684422" cy="395473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883743" y="6320743"/>
              <a:ext cx="134742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2400" dirty="0" smtClean="0">
                  <a:solidFill>
                    <a:srgbClr val="10AFFF"/>
                  </a:solidFill>
                  <a:latin typeface="Helvetica Light"/>
                  <a:cs typeface="Helvetica Light"/>
                </a:rPr>
                <a:t>Children</a:t>
              </a:r>
              <a:endParaRPr lang="en-US" sz="1600" dirty="0">
                <a:solidFill>
                  <a:srgbClr val="10AFFF"/>
                </a:solidFill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3542631" y="1295400"/>
            <a:ext cx="1844843" cy="54870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249904" y="1371573"/>
            <a:ext cx="2650739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700" dirty="0"/>
              <a:t>≠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390745" y="795777"/>
            <a:ext cx="2352841" cy="5986631"/>
            <a:chOff x="1578506" y="795777"/>
            <a:chExt cx="2352841" cy="598663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78506" y="795777"/>
              <a:ext cx="2352841" cy="5524061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2236756" y="6320743"/>
              <a:ext cx="105689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2400" dirty="0" smtClean="0">
                  <a:solidFill>
                    <a:srgbClr val="F5563A"/>
                  </a:solidFill>
                  <a:latin typeface="Helvetica Light"/>
                  <a:cs typeface="Helvetica Light"/>
                </a:rPr>
                <a:t>Adults</a:t>
              </a:r>
              <a:endParaRPr lang="en-US" sz="2400" dirty="0">
                <a:solidFill>
                  <a:srgbClr val="F5563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9661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7.40741E-7 L -0.29063 7.40741E-7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3611E-7 -1.22109E-6 L 0.26236 -0.000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1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9712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8" y="2888671"/>
            <a:ext cx="328612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Research</a:t>
            </a:r>
          </a:p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Questions</a:t>
            </a:r>
            <a:endParaRPr lang="en-US" dirty="0" smtClean="0">
              <a:solidFill>
                <a:srgbClr val="136DFF"/>
              </a:solidFill>
              <a:latin typeface="Helvetica Light"/>
              <a:cs typeface="Helvetica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19500" y="41433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326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0572" y="2224509"/>
            <a:ext cx="794657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How can the user-defined gesture method be adapted for use with children?</a:t>
            </a:r>
          </a:p>
        </p:txBody>
      </p:sp>
    </p:spTree>
    <p:extLst>
      <p:ext uri="{BB962C8B-B14F-4D97-AF65-F5344CB8AC3E}">
        <p14:creationId xmlns:p14="http://schemas.microsoft.com/office/powerpoint/2010/main" val="523682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05-18 at 00.17.1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685" y="0"/>
            <a:ext cx="74440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826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0572" y="2653015"/>
            <a:ext cx="79465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How do adult and child gestures compare?</a:t>
            </a:r>
          </a:p>
        </p:txBody>
      </p:sp>
    </p:spTree>
    <p:extLst>
      <p:ext uri="{BB962C8B-B14F-4D97-AF65-F5344CB8AC3E}">
        <p14:creationId xmlns:p14="http://schemas.microsoft.com/office/powerpoint/2010/main" val="4155696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evron 7"/>
          <p:cNvSpPr/>
          <p:nvPr/>
        </p:nvSpPr>
        <p:spPr>
          <a:xfrm>
            <a:off x="46648" y="2333626"/>
            <a:ext cx="3511960" cy="1778207"/>
          </a:xfrm>
          <a:prstGeom prst="chevron">
            <a:avLst/>
          </a:prstGeom>
          <a:solidFill>
            <a:srgbClr val="00A0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0801" y="2593222"/>
            <a:ext cx="1296350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Iterative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Design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Process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009641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evron 8"/>
          <p:cNvSpPr/>
          <p:nvPr/>
        </p:nvSpPr>
        <p:spPr>
          <a:xfrm>
            <a:off x="2828522" y="2333626"/>
            <a:ext cx="3511960" cy="1778207"/>
          </a:xfrm>
          <a:prstGeom prst="chevron">
            <a:avLst/>
          </a:prstGeom>
          <a:solidFill>
            <a:srgbClr val="44C87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0801" y="2593222"/>
            <a:ext cx="1296350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Iterative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Design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Process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74095" y="2808548"/>
            <a:ext cx="14160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Study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Sessions</a:t>
            </a:r>
            <a:endParaRPr lang="en-US" sz="28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5722" y="2800776"/>
            <a:ext cx="1638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Qualitative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Analysis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49467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evron 6"/>
          <p:cNvSpPr/>
          <p:nvPr/>
        </p:nvSpPr>
        <p:spPr>
          <a:xfrm>
            <a:off x="5604308" y="2323556"/>
            <a:ext cx="3511961" cy="1778208"/>
          </a:xfrm>
          <a:prstGeom prst="chevron">
            <a:avLst/>
          </a:prstGeom>
          <a:solidFill>
            <a:srgbClr val="136D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5722" y="2800776"/>
            <a:ext cx="1638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Qualitative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Analysis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49467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evron 6"/>
          <p:cNvSpPr/>
          <p:nvPr/>
        </p:nvSpPr>
        <p:spPr>
          <a:xfrm>
            <a:off x="5604308" y="2323556"/>
            <a:ext cx="3511961" cy="1778208"/>
          </a:xfrm>
          <a:prstGeom prst="chevron">
            <a:avLst/>
          </a:prstGeom>
          <a:solidFill>
            <a:srgbClr val="136D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46648" y="2333626"/>
            <a:ext cx="3511960" cy="1778207"/>
          </a:xfrm>
          <a:prstGeom prst="chevron">
            <a:avLst/>
          </a:prstGeom>
          <a:solidFill>
            <a:srgbClr val="00A0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2828522" y="2333626"/>
            <a:ext cx="3511960" cy="1778207"/>
          </a:xfrm>
          <a:prstGeom prst="chevron">
            <a:avLst/>
          </a:prstGeom>
          <a:solidFill>
            <a:srgbClr val="44C87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0801" y="2593222"/>
            <a:ext cx="1296350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Iterative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Design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Process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74095" y="2808548"/>
            <a:ext cx="14160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Study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Sessions</a:t>
            </a:r>
            <a:endParaRPr lang="en-US" sz="28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5722" y="2800776"/>
            <a:ext cx="1638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Qualitative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Analysis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4" name="Chevron 13"/>
          <p:cNvSpPr/>
          <p:nvPr/>
        </p:nvSpPr>
        <p:spPr>
          <a:xfrm>
            <a:off x="5502205" y="2310188"/>
            <a:ext cx="3668531" cy="1889944"/>
          </a:xfrm>
          <a:prstGeom prst="chevron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2718207" y="2316961"/>
            <a:ext cx="3668531" cy="1889944"/>
          </a:xfrm>
          <a:prstGeom prst="chevron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467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63" y="285980"/>
            <a:ext cx="894272" cy="20995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023" y="285980"/>
            <a:ext cx="894272" cy="20995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083" y="3281592"/>
            <a:ext cx="894272" cy="209959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023" y="3297467"/>
            <a:ext cx="894272" cy="209959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975" y="3281592"/>
            <a:ext cx="894272" cy="209959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975" y="297092"/>
            <a:ext cx="894272" cy="209959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4507" y="1501539"/>
            <a:ext cx="3446129" cy="2943859"/>
          </a:xfrm>
          <a:prstGeom prst="rect">
            <a:avLst/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1488" y="332704"/>
            <a:ext cx="1283019" cy="4813358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143266" y="4472692"/>
            <a:ext cx="20705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latin typeface="Helvetica Light"/>
                <a:cs typeface="Helvetica Light"/>
              </a:rPr>
              <a:t>(</a:t>
            </a:r>
            <a:r>
              <a:rPr lang="en-US" sz="1400" dirty="0" err="1" smtClean="0">
                <a:latin typeface="Helvetica Light"/>
                <a:cs typeface="Helvetica Light"/>
              </a:rPr>
              <a:t>Wobbrock</a:t>
            </a:r>
            <a:r>
              <a:rPr lang="en-US" sz="1400" dirty="0" smtClean="0">
                <a:latin typeface="Helvetica Light"/>
                <a:cs typeface="Helvetica Light"/>
              </a:rPr>
              <a:t> </a:t>
            </a:r>
            <a:r>
              <a:rPr lang="en-US" sz="1400" i="1" dirty="0" smtClean="0">
                <a:latin typeface="Helvetica Light"/>
                <a:cs typeface="Helvetica Light"/>
              </a:rPr>
              <a:t>et al.,</a:t>
            </a:r>
            <a:r>
              <a:rPr lang="en-US" sz="1400" dirty="0" smtClean="0">
                <a:latin typeface="Helvetica Light"/>
                <a:cs typeface="Helvetica Light"/>
              </a:rPr>
              <a:t> 2009)</a:t>
            </a:r>
            <a:endParaRPr lang="en-US" sz="1400" dirty="0"/>
          </a:p>
        </p:txBody>
      </p:sp>
      <p:sp>
        <p:nvSpPr>
          <p:cNvPr id="16" name="Rectangle 15"/>
          <p:cNvSpPr/>
          <p:nvPr/>
        </p:nvSpPr>
        <p:spPr>
          <a:xfrm>
            <a:off x="750780" y="5590030"/>
            <a:ext cx="27243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 smtClean="0">
                <a:solidFill>
                  <a:srgbClr val="10AFFF"/>
                </a:solidFill>
                <a:latin typeface="Helvetica Light"/>
                <a:cs typeface="Helvetica Light"/>
              </a:rPr>
              <a:t>KidsTeam</a:t>
            </a:r>
            <a:endParaRPr lang="en-US" sz="3200" dirty="0">
              <a:solidFill>
                <a:srgbClr val="10AFFF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43752" y="6223053"/>
            <a:ext cx="19297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 smtClean="0">
                <a:solidFill>
                  <a:srgbClr val="10AFFF"/>
                </a:solidFill>
                <a:latin typeface="Helvetica Light"/>
                <a:cs typeface="Helvetica Light"/>
              </a:rPr>
              <a:t>Ages 8 to 11</a:t>
            </a:r>
            <a:endParaRPr lang="en-US" sz="1600" dirty="0">
              <a:solidFill>
                <a:srgbClr val="10A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691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9712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8" y="2888671"/>
            <a:ext cx="328612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Adaptations</a:t>
            </a:r>
          </a:p>
          <a:p>
            <a:r>
              <a:rPr lang="en-GB" sz="4000" dirty="0">
                <a:solidFill>
                  <a:srgbClr val="136DFF"/>
                </a:solidFill>
                <a:latin typeface="Helvetica Light"/>
                <a:cs typeface="Helvetica Light"/>
              </a:rPr>
              <a:t>t</a:t>
            </a:r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o </a:t>
            </a:r>
            <a:r>
              <a:rPr lang="en-GB" sz="4000" dirty="0" err="1" smtClean="0">
                <a:solidFill>
                  <a:srgbClr val="136DFF"/>
                </a:solidFill>
                <a:latin typeface="Helvetica Light"/>
                <a:cs typeface="Helvetica Light"/>
              </a:rPr>
              <a:t>Wobbrock</a:t>
            </a:r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 </a:t>
            </a:r>
            <a:r>
              <a:rPr lang="en-GB" sz="4000" i="1" dirty="0" smtClean="0">
                <a:solidFill>
                  <a:srgbClr val="136DFF"/>
                </a:solidFill>
                <a:latin typeface="Helvetica Light"/>
                <a:cs typeface="Helvetica Light"/>
              </a:rPr>
              <a:t>et al. </a:t>
            </a:r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Protocol</a:t>
            </a:r>
            <a:endParaRPr lang="en-US" dirty="0" smtClean="0">
              <a:solidFill>
                <a:srgbClr val="136DFF"/>
              </a:solidFill>
              <a:latin typeface="Helvetica Light"/>
              <a:cs typeface="Helvetica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19500" y="41433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321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0875" y="1167406"/>
            <a:ext cx="1943100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 smtClean="0">
                <a:latin typeface="Helvetica Light"/>
                <a:cs typeface="Helvetica Light"/>
              </a:rPr>
              <a:t>Facilitator</a:t>
            </a:r>
          </a:p>
        </p:txBody>
      </p:sp>
      <p:sp>
        <p:nvSpPr>
          <p:cNvPr id="7" name="Rectangle 6"/>
          <p:cNvSpPr/>
          <p:nvPr/>
        </p:nvSpPr>
        <p:spPr>
          <a:xfrm>
            <a:off x="682625" y="2265843"/>
            <a:ext cx="2413000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 smtClean="0">
                <a:latin typeface="Helvetica Light"/>
                <a:cs typeface="Helvetica Light"/>
              </a:rPr>
              <a:t>Actions</a:t>
            </a:r>
          </a:p>
        </p:txBody>
      </p:sp>
      <p:sp>
        <p:nvSpPr>
          <p:cNvPr id="8" name="Rectangle 7"/>
          <p:cNvSpPr/>
          <p:nvPr/>
        </p:nvSpPr>
        <p:spPr>
          <a:xfrm>
            <a:off x="650875" y="3358098"/>
            <a:ext cx="397070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Effective Abstraction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2625" y="4444205"/>
            <a:ext cx="273664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Novelty Effect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44833" y="1167406"/>
            <a:ext cx="362150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Gesture Feedback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70499" y="2265843"/>
            <a:ext cx="349583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Number of </a:t>
            </a:r>
            <a:r>
              <a:rPr lang="en-US" sz="3200" dirty="0" smtClean="0">
                <a:latin typeface="Helvetica Light"/>
                <a:cs typeface="Helvetica Light"/>
              </a:rPr>
              <a:t>Hands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93312" y="4444205"/>
            <a:ext cx="2328413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Helvetica Light"/>
                <a:cs typeface="Helvetica Light"/>
              </a:rPr>
              <a:t>Likert</a:t>
            </a:r>
            <a:r>
              <a:rPr lang="en-US" sz="3200" dirty="0">
                <a:latin typeface="Helvetica Light"/>
                <a:cs typeface="Helvetica Light"/>
              </a:rPr>
              <a:t> Scale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46537" y="3358098"/>
            <a:ext cx="248805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Helvetica Light"/>
                <a:cs typeface="Helvetica Light"/>
              </a:rPr>
              <a:t>Gamification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999625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0875" y="1167406"/>
            <a:ext cx="1943100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 smtClean="0">
                <a:latin typeface="Helvetica Light"/>
                <a:cs typeface="Helvetica Light"/>
              </a:rPr>
              <a:t>Facilitator</a:t>
            </a:r>
          </a:p>
        </p:txBody>
      </p:sp>
      <p:sp>
        <p:nvSpPr>
          <p:cNvPr id="7" name="Rectangle 6"/>
          <p:cNvSpPr/>
          <p:nvPr/>
        </p:nvSpPr>
        <p:spPr>
          <a:xfrm>
            <a:off x="682625" y="2265843"/>
            <a:ext cx="2413000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 smtClean="0">
                <a:latin typeface="Helvetica Light"/>
                <a:cs typeface="Helvetica Light"/>
              </a:rPr>
              <a:t>Actions</a:t>
            </a:r>
          </a:p>
        </p:txBody>
      </p:sp>
      <p:sp>
        <p:nvSpPr>
          <p:cNvPr id="8" name="Rectangle 7"/>
          <p:cNvSpPr/>
          <p:nvPr/>
        </p:nvSpPr>
        <p:spPr>
          <a:xfrm>
            <a:off x="650875" y="3358098"/>
            <a:ext cx="397070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Effective Abstraction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2625" y="4444205"/>
            <a:ext cx="273664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Novelty Effect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44833" y="1167406"/>
            <a:ext cx="362150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Gesture Feedback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70499" y="2265843"/>
            <a:ext cx="349583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Number of </a:t>
            </a:r>
            <a:r>
              <a:rPr lang="en-US" sz="3200" dirty="0" smtClean="0">
                <a:latin typeface="Helvetica Light"/>
                <a:cs typeface="Helvetica Light"/>
              </a:rPr>
              <a:t>Hands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93312" y="4444205"/>
            <a:ext cx="2328413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Helvetica Light"/>
                <a:cs typeface="Helvetica Light"/>
              </a:rPr>
              <a:t>Likert</a:t>
            </a:r>
            <a:r>
              <a:rPr lang="en-US" sz="3200" dirty="0">
                <a:latin typeface="Helvetica Light"/>
                <a:cs typeface="Helvetica Light"/>
              </a:rPr>
              <a:t> Scale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46537" y="3358098"/>
            <a:ext cx="248805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Helvetica Light"/>
                <a:cs typeface="Helvetica Light"/>
              </a:rPr>
              <a:t>Gamification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7000" y="984250"/>
            <a:ext cx="9017000" cy="984250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79400" y="4216400"/>
            <a:ext cx="9017000" cy="984250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144832" y="1968500"/>
            <a:ext cx="4151567" cy="1061357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594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0875" y="1167406"/>
            <a:ext cx="1943100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 smtClean="0">
                <a:latin typeface="Helvetica Light"/>
                <a:cs typeface="Helvetica Light"/>
              </a:rPr>
              <a:t>Facilitator</a:t>
            </a:r>
          </a:p>
        </p:txBody>
      </p:sp>
      <p:sp>
        <p:nvSpPr>
          <p:cNvPr id="8" name="Rectangle 7"/>
          <p:cNvSpPr/>
          <p:nvPr/>
        </p:nvSpPr>
        <p:spPr>
          <a:xfrm>
            <a:off x="650875" y="3358098"/>
            <a:ext cx="397070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Effective Abstraction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2625" y="4444205"/>
            <a:ext cx="273664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Novelty Effect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44833" y="1167406"/>
            <a:ext cx="362150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Gesture Feedback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70499" y="2265843"/>
            <a:ext cx="349583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Number of </a:t>
            </a:r>
            <a:r>
              <a:rPr lang="en-US" sz="3200" dirty="0" smtClean="0">
                <a:latin typeface="Helvetica Light"/>
                <a:cs typeface="Helvetica Light"/>
              </a:rPr>
              <a:t>Hands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93312" y="4444205"/>
            <a:ext cx="2328413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Helvetica Light"/>
                <a:cs typeface="Helvetica Light"/>
              </a:rPr>
              <a:t>Likert</a:t>
            </a:r>
            <a:r>
              <a:rPr lang="en-US" sz="3200" dirty="0">
                <a:latin typeface="Helvetica Light"/>
                <a:cs typeface="Helvetica Light"/>
              </a:rPr>
              <a:t> Scale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46537" y="3358098"/>
            <a:ext cx="248805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Helvetica Light"/>
                <a:cs typeface="Helvetica Light"/>
              </a:rPr>
              <a:t>Gamification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1514" y="2265843"/>
            <a:ext cx="1630362" cy="58477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r>
              <a:rPr lang="en-GB" sz="3200" dirty="0" smtClean="0">
                <a:solidFill>
                  <a:srgbClr val="04FDFF"/>
                </a:solidFill>
                <a:latin typeface="Helvetica Light"/>
                <a:cs typeface="Helvetica Light"/>
              </a:rPr>
              <a:t>Actions</a:t>
            </a:r>
            <a:endParaRPr lang="en-GB" sz="3200" dirty="0" smtClean="0">
              <a:solidFill>
                <a:srgbClr val="1CFF96"/>
              </a:solidFill>
              <a:latin typeface="Helvetica Light"/>
              <a:cs typeface="Helvetica Ligh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7000" y="984250"/>
            <a:ext cx="9017000" cy="984250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9400" y="4216400"/>
            <a:ext cx="9017000" cy="984250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144832" y="1948962"/>
            <a:ext cx="4151567" cy="1216269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719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05-18 at 00.17.1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685" y="0"/>
            <a:ext cx="7444058" cy="68580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32791" y="1393166"/>
            <a:ext cx="1780781" cy="1492250"/>
            <a:chOff x="232791" y="1393166"/>
            <a:chExt cx="1780781" cy="1492250"/>
          </a:xfrm>
          <a:solidFill>
            <a:srgbClr val="008496"/>
          </a:solidFill>
        </p:grpSpPr>
        <p:sp>
          <p:nvSpPr>
            <p:cNvPr id="4" name="Teardrop 3"/>
            <p:cNvSpPr/>
            <p:nvPr/>
          </p:nvSpPr>
          <p:spPr>
            <a:xfrm rot="2718992">
              <a:off x="273492" y="1393165"/>
              <a:ext cx="1492250" cy="1492251"/>
            </a:xfrm>
            <a:prstGeom prst="teardrop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FFFF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32791" y="1912254"/>
              <a:ext cx="1780781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Helvetica Light"/>
                  <a:cs typeface="Helvetica Light"/>
                </a:rPr>
                <a:t>Designer-defined</a:t>
              </a:r>
            </a:p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Helvetica Light"/>
                  <a:cs typeface="Helvetica Light"/>
                </a:rPr>
                <a:t>Gestures</a:t>
              </a:r>
              <a:endParaRPr lang="en-US" sz="1600" dirty="0">
                <a:solidFill>
                  <a:schemeClr val="bg1"/>
                </a:solidFill>
                <a:latin typeface="Helvetica Light"/>
                <a:cs typeface="Helvetica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7986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5462333" y="3857624"/>
            <a:ext cx="3667126" cy="1201179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3082" y="1371446"/>
            <a:ext cx="47942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b="1" dirty="0" err="1" smtClean="0">
                <a:latin typeface="Helvetica Light"/>
                <a:cs typeface="Helvetica Light"/>
              </a:rPr>
              <a:t>Wobbrock</a:t>
            </a:r>
            <a:endParaRPr lang="en-GB" sz="4800" b="1" dirty="0">
              <a:latin typeface="Helvetica Light"/>
              <a:cs typeface="Helvetica Light"/>
            </a:endParaRPr>
          </a:p>
          <a:p>
            <a:pPr algn="ctr"/>
            <a:r>
              <a:rPr lang="en-GB" sz="4800" b="1" i="1" dirty="0" smtClean="0">
                <a:latin typeface="Helvetica Light"/>
                <a:cs typeface="Helvetica Light"/>
              </a:rPr>
              <a:t>et al.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374774" y="2728094"/>
            <a:ext cx="2117726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1500" dirty="0">
                <a:solidFill>
                  <a:srgbClr val="136DFF"/>
                </a:solidFill>
                <a:latin typeface="Helvetica Light"/>
                <a:cs typeface="Helvetica Light"/>
              </a:rPr>
              <a:t>2</a:t>
            </a:r>
            <a:r>
              <a:rPr lang="en-GB" sz="115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7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845174" y="2718309"/>
            <a:ext cx="1949451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15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20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389561" y="1679383"/>
            <a:ext cx="27463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b="1" dirty="0" smtClean="0">
                <a:latin typeface="Helvetica Light"/>
                <a:cs typeface="Helvetica Light"/>
              </a:rPr>
              <a:t>Adapted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5452104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rgbClr val="02FFE6"/>
                </a:solidFill>
                <a:latin typeface="Helvetica Light"/>
                <a:cs typeface="Helvetica Light"/>
              </a:rPr>
              <a:t>Actions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38677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069977" y="1776187"/>
            <a:ext cx="6959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maximize</a:t>
            </a:r>
          </a:p>
        </p:txBody>
      </p:sp>
      <p:sp>
        <p:nvSpPr>
          <p:cNvPr id="6" name="Rectangle 5"/>
          <p:cNvSpPr/>
          <p:nvPr/>
        </p:nvSpPr>
        <p:spPr>
          <a:xfrm>
            <a:off x="3273423" y="1754785"/>
            <a:ext cx="6959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enlarge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5452104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err="1" smtClean="0">
                <a:solidFill>
                  <a:srgbClr val="02FFE6"/>
                </a:solidFill>
                <a:latin typeface="Helvetica Light"/>
                <a:cs typeface="Helvetica Light"/>
              </a:rPr>
              <a:t>Wobbrock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 </a:t>
            </a:r>
            <a:r>
              <a:rPr lang="en-GB" sz="4000" i="1" dirty="0" smtClean="0">
                <a:solidFill>
                  <a:srgbClr val="02FFE6"/>
                </a:solidFill>
                <a:latin typeface="Helvetica Light"/>
                <a:cs typeface="Helvetica Light"/>
              </a:rPr>
              <a:t>et al. </a:t>
            </a:r>
            <a:r>
              <a:rPr lang="en-GB" sz="4000" dirty="0">
                <a:solidFill>
                  <a:srgbClr val="02FFE6"/>
                </a:solidFill>
                <a:latin typeface="Helvetica Light"/>
                <a:cs typeface="Helvetica Light"/>
              </a:rPr>
              <a:t>Actions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61658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00"/>
    </mc:Choice>
    <mc:Fallback xmlns="">
      <p:transition xmlns:p14="http://schemas.microsoft.com/office/powerpoint/2010/main" advClick="0" advTm="70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0.2382 0.365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10" y="18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L -0.23698 0.3694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8" y="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09924" y="4060876"/>
            <a:ext cx="271145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bigger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5452104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Adapted Action</a:t>
            </a:r>
          </a:p>
        </p:txBody>
      </p:sp>
    </p:spTree>
    <p:extLst>
      <p:ext uri="{BB962C8B-B14F-4D97-AF65-F5344CB8AC3E}">
        <p14:creationId xmlns:p14="http://schemas.microsoft.com/office/powerpoint/2010/main" val="21303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907506" y="758091"/>
            <a:ext cx="30781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practice</a:t>
            </a:r>
          </a:p>
        </p:txBody>
      </p:sp>
      <p:sp>
        <p:nvSpPr>
          <p:cNvPr id="6" name="Rectangle 5"/>
          <p:cNvSpPr/>
          <p:nvPr/>
        </p:nvSpPr>
        <p:spPr>
          <a:xfrm>
            <a:off x="1839512" y="381151"/>
            <a:ext cx="8691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1</a:t>
            </a:r>
            <a:endParaRPr lang="en-GB" sz="9600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92195" y="2333367"/>
            <a:ext cx="30781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individual</a:t>
            </a:r>
          </a:p>
        </p:txBody>
      </p:sp>
      <p:sp>
        <p:nvSpPr>
          <p:cNvPr id="8" name="Rectangle 7"/>
          <p:cNvSpPr/>
          <p:nvPr/>
        </p:nvSpPr>
        <p:spPr>
          <a:xfrm>
            <a:off x="1490915" y="1972302"/>
            <a:ext cx="155365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17</a:t>
            </a:r>
            <a:endParaRPr lang="en-GB" sz="9600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24213" y="3875337"/>
            <a:ext cx="36869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collaborative</a:t>
            </a:r>
          </a:p>
        </p:txBody>
      </p:sp>
      <p:sp>
        <p:nvSpPr>
          <p:cNvPr id="10" name="Rectangle 9"/>
          <p:cNvSpPr/>
          <p:nvPr/>
        </p:nvSpPr>
        <p:spPr>
          <a:xfrm>
            <a:off x="1833162" y="3498397"/>
            <a:ext cx="8691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>
                <a:solidFill>
                  <a:srgbClr val="44C876"/>
                </a:solidFill>
                <a:latin typeface="Helvetica Light"/>
                <a:cs typeface="Helvetica Light"/>
              </a:rPr>
              <a:t>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452104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Adapted </a:t>
            </a:r>
            <a:r>
              <a:rPr lang="en-GB" sz="4000" dirty="0">
                <a:solidFill>
                  <a:srgbClr val="02FFE6"/>
                </a:solidFill>
                <a:latin typeface="Helvetica Light"/>
                <a:cs typeface="Helvetica Light"/>
              </a:rPr>
              <a:t>Actions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704709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907506" y="758091"/>
            <a:ext cx="30781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practice</a:t>
            </a:r>
          </a:p>
        </p:txBody>
      </p:sp>
      <p:sp>
        <p:nvSpPr>
          <p:cNvPr id="6" name="Rectangle 5"/>
          <p:cNvSpPr/>
          <p:nvPr/>
        </p:nvSpPr>
        <p:spPr>
          <a:xfrm>
            <a:off x="1839512" y="381151"/>
            <a:ext cx="8691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1</a:t>
            </a:r>
            <a:endParaRPr lang="en-GB" sz="9600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92195" y="2333367"/>
            <a:ext cx="30781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individual</a:t>
            </a:r>
          </a:p>
        </p:txBody>
      </p:sp>
      <p:sp>
        <p:nvSpPr>
          <p:cNvPr id="8" name="Rectangle 7"/>
          <p:cNvSpPr/>
          <p:nvPr/>
        </p:nvSpPr>
        <p:spPr>
          <a:xfrm>
            <a:off x="1490915" y="1972302"/>
            <a:ext cx="155365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17</a:t>
            </a:r>
            <a:endParaRPr lang="en-GB" sz="9600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24213" y="3875337"/>
            <a:ext cx="36869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collaborative</a:t>
            </a:r>
          </a:p>
        </p:txBody>
      </p:sp>
      <p:sp>
        <p:nvSpPr>
          <p:cNvPr id="10" name="Rectangle 9"/>
          <p:cNvSpPr/>
          <p:nvPr/>
        </p:nvSpPr>
        <p:spPr>
          <a:xfrm>
            <a:off x="1833162" y="3498397"/>
            <a:ext cx="8691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>
                <a:solidFill>
                  <a:srgbClr val="44C876"/>
                </a:solidFill>
                <a:latin typeface="Helvetica Light"/>
                <a:cs typeface="Helvetica Light"/>
              </a:rPr>
              <a:t>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452104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Adapted </a:t>
            </a:r>
            <a:r>
              <a:rPr lang="en-GB" sz="4000" dirty="0">
                <a:solidFill>
                  <a:srgbClr val="02FFE6"/>
                </a:solidFill>
                <a:latin typeface="Helvetica Light"/>
                <a:cs typeface="Helvetica Light"/>
              </a:rPr>
              <a:t>Actions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00124" y="177832"/>
            <a:ext cx="4746625" cy="16408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73943" y="3427249"/>
            <a:ext cx="5990432" cy="16408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364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0875" y="1167406"/>
            <a:ext cx="1943100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 smtClean="0">
                <a:latin typeface="Helvetica Light"/>
                <a:cs typeface="Helvetica Light"/>
              </a:rPr>
              <a:t>Facilitator</a:t>
            </a:r>
          </a:p>
        </p:txBody>
      </p:sp>
      <p:sp>
        <p:nvSpPr>
          <p:cNvPr id="7" name="Rectangle 6"/>
          <p:cNvSpPr/>
          <p:nvPr/>
        </p:nvSpPr>
        <p:spPr>
          <a:xfrm>
            <a:off x="682625" y="2265843"/>
            <a:ext cx="2413000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 smtClean="0">
                <a:latin typeface="Helvetica Light"/>
                <a:cs typeface="Helvetica Light"/>
              </a:rPr>
              <a:t>Actions</a:t>
            </a:r>
          </a:p>
        </p:txBody>
      </p:sp>
      <p:sp>
        <p:nvSpPr>
          <p:cNvPr id="8" name="Rectangle 7"/>
          <p:cNvSpPr/>
          <p:nvPr/>
        </p:nvSpPr>
        <p:spPr>
          <a:xfrm>
            <a:off x="650875" y="3358098"/>
            <a:ext cx="397070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Effective Abstraction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2625" y="4444205"/>
            <a:ext cx="273664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Novelty Effect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44833" y="1167406"/>
            <a:ext cx="362150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Gesture Feedback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70499" y="2265843"/>
            <a:ext cx="349583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Number of </a:t>
            </a:r>
            <a:r>
              <a:rPr lang="en-US" sz="3200" dirty="0" smtClean="0">
                <a:latin typeface="Helvetica Light"/>
                <a:cs typeface="Helvetica Light"/>
              </a:rPr>
              <a:t>Hands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93312" y="4444205"/>
            <a:ext cx="2328413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Helvetica Light"/>
                <a:cs typeface="Helvetica Light"/>
              </a:rPr>
              <a:t>Likert</a:t>
            </a:r>
            <a:r>
              <a:rPr lang="en-US" sz="3200" dirty="0">
                <a:latin typeface="Helvetica Light"/>
                <a:cs typeface="Helvetica Light"/>
              </a:rPr>
              <a:t> Scale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46537" y="3358098"/>
            <a:ext cx="248805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Helvetica Light"/>
                <a:cs typeface="Helvetica Light"/>
              </a:rPr>
              <a:t>Gamification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7000" y="984250"/>
            <a:ext cx="9017000" cy="984250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9400" y="4216400"/>
            <a:ext cx="9017000" cy="984250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144832" y="1968500"/>
            <a:ext cx="4151567" cy="1020885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82625" y="3358098"/>
            <a:ext cx="3938952" cy="58477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r>
              <a:rPr lang="en-GB" sz="3200" dirty="0" smtClean="0">
                <a:solidFill>
                  <a:srgbClr val="04FDFF"/>
                </a:solidFill>
                <a:latin typeface="Helvetica Light"/>
                <a:cs typeface="Helvetica Light"/>
              </a:rPr>
              <a:t>Effective Abstraction</a:t>
            </a:r>
            <a:endParaRPr lang="en-GB" sz="3200" dirty="0" smtClean="0">
              <a:solidFill>
                <a:srgbClr val="1CFF96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529402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001427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err="1" smtClean="0">
                <a:solidFill>
                  <a:srgbClr val="02FFE6"/>
                </a:solidFill>
                <a:latin typeface="Helvetica Light"/>
                <a:cs typeface="Helvetica Light"/>
              </a:rPr>
              <a:t>Wobbrock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 </a:t>
            </a:r>
            <a:r>
              <a:rPr lang="en-GB" sz="4000" i="1" dirty="0" smtClean="0">
                <a:solidFill>
                  <a:srgbClr val="02FFE6"/>
                </a:solidFill>
                <a:latin typeface="Helvetica Light"/>
                <a:cs typeface="Helvetica Light"/>
              </a:rPr>
              <a:t>et al. 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Protocol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pic>
        <p:nvPicPr>
          <p:cNvPr id="3" name="Picture 2" descr="Screen Shot 2014-05-28 at 22.09.1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5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1599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001427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err="1" smtClean="0">
                <a:solidFill>
                  <a:srgbClr val="02FFE6"/>
                </a:solidFill>
                <a:latin typeface="Helvetica Light"/>
                <a:cs typeface="Helvetica Light"/>
              </a:rPr>
              <a:t>Wobbrock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 </a:t>
            </a:r>
            <a:r>
              <a:rPr lang="en-GB" sz="4000" i="1" dirty="0" smtClean="0">
                <a:solidFill>
                  <a:srgbClr val="02FFE6"/>
                </a:solidFill>
                <a:latin typeface="Helvetica Light"/>
                <a:cs typeface="Helvetica Light"/>
              </a:rPr>
              <a:t>et al. 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Protocol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pic>
        <p:nvPicPr>
          <p:cNvPr id="2" name="pan short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08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5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5-28 at 22.11.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7491"/>
            <a:ext cx="9164003" cy="51435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93005" y="5770991"/>
            <a:ext cx="73675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Adapted Protocol</a:t>
            </a:r>
          </a:p>
        </p:txBody>
      </p:sp>
    </p:spTree>
    <p:extLst>
      <p:ext uri="{BB962C8B-B14F-4D97-AF65-F5344CB8AC3E}">
        <p14:creationId xmlns:p14="http://schemas.microsoft.com/office/powerpoint/2010/main" val="3355801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93005" y="5770991"/>
            <a:ext cx="73675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Adapted Protocol</a:t>
            </a:r>
          </a:p>
        </p:txBody>
      </p:sp>
      <p:pic>
        <p:nvPicPr>
          <p:cNvPr id="5" name="Pan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627491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38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36078" y="5412634"/>
            <a:ext cx="29890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 smtClean="0">
                <a:solidFill>
                  <a:srgbClr val="606166"/>
                </a:solidFill>
                <a:latin typeface="Helvetica Light"/>
                <a:cs typeface="Helvetica Light"/>
              </a:rPr>
              <a:t>Designers</a:t>
            </a:r>
            <a:endParaRPr lang="en-US" sz="3600" dirty="0">
              <a:solidFill>
                <a:srgbClr val="606166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49904" y="503523"/>
            <a:ext cx="2650739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700" dirty="0"/>
              <a:t>≠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643" y="477983"/>
            <a:ext cx="2081771" cy="488763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036052" y="5428268"/>
            <a:ext cx="17918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 smtClean="0">
                <a:solidFill>
                  <a:srgbClr val="F5563A"/>
                </a:solidFill>
                <a:latin typeface="Helvetica Light"/>
                <a:cs typeface="Helvetica Light"/>
              </a:rPr>
              <a:t>Users</a:t>
            </a:r>
            <a:endParaRPr lang="en-US" sz="3600" dirty="0">
              <a:solidFill>
                <a:srgbClr val="F5563A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283" y="454893"/>
            <a:ext cx="2099138" cy="492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459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0875" y="1167406"/>
            <a:ext cx="1943100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 smtClean="0">
                <a:latin typeface="Helvetica Light"/>
                <a:cs typeface="Helvetica Light"/>
              </a:rPr>
              <a:t>Facilitator</a:t>
            </a:r>
          </a:p>
        </p:txBody>
      </p:sp>
      <p:sp>
        <p:nvSpPr>
          <p:cNvPr id="7" name="Rectangle 6"/>
          <p:cNvSpPr/>
          <p:nvPr/>
        </p:nvSpPr>
        <p:spPr>
          <a:xfrm>
            <a:off x="682625" y="2265843"/>
            <a:ext cx="2413000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 smtClean="0">
                <a:latin typeface="Helvetica Light"/>
                <a:cs typeface="Helvetica Light"/>
              </a:rPr>
              <a:t>Actions</a:t>
            </a:r>
          </a:p>
        </p:txBody>
      </p:sp>
      <p:sp>
        <p:nvSpPr>
          <p:cNvPr id="8" name="Rectangle 7"/>
          <p:cNvSpPr/>
          <p:nvPr/>
        </p:nvSpPr>
        <p:spPr>
          <a:xfrm>
            <a:off x="650875" y="3358098"/>
            <a:ext cx="397070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Effective Abstraction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2625" y="4444205"/>
            <a:ext cx="273664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Novelty Effect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44833" y="1167406"/>
            <a:ext cx="362150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Gesture Feedback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70499" y="2265843"/>
            <a:ext cx="349583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Number of </a:t>
            </a:r>
            <a:r>
              <a:rPr lang="en-US" sz="3200" dirty="0" smtClean="0">
                <a:latin typeface="Helvetica Light"/>
                <a:cs typeface="Helvetica Light"/>
              </a:rPr>
              <a:t>Hands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93312" y="4444205"/>
            <a:ext cx="2328413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Helvetica Light"/>
                <a:cs typeface="Helvetica Light"/>
              </a:rPr>
              <a:t>Likert</a:t>
            </a:r>
            <a:r>
              <a:rPr lang="en-US" sz="3200" dirty="0">
                <a:latin typeface="Helvetica Light"/>
                <a:cs typeface="Helvetica Light"/>
              </a:rPr>
              <a:t> Scale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46537" y="3358098"/>
            <a:ext cx="248805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Helvetica Light"/>
                <a:cs typeface="Helvetica Light"/>
              </a:rPr>
              <a:t>Gamification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7000" y="984250"/>
            <a:ext cx="9017000" cy="984250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9400" y="4216400"/>
            <a:ext cx="9017000" cy="984250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144832" y="1968500"/>
            <a:ext cx="4151567" cy="984250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246537" y="3358098"/>
            <a:ext cx="2475188" cy="58477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r>
              <a:rPr lang="en-GB" sz="3200" dirty="0" err="1" smtClean="0">
                <a:solidFill>
                  <a:srgbClr val="04FDFF"/>
                </a:solidFill>
                <a:latin typeface="Helvetica Light"/>
                <a:cs typeface="Helvetica Light"/>
              </a:rPr>
              <a:t>Gamification</a:t>
            </a:r>
            <a:endParaRPr lang="en-GB" sz="3200" dirty="0" smtClean="0">
              <a:solidFill>
                <a:srgbClr val="1CFF96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660311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68945" y="2675508"/>
            <a:ext cx="73675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points per action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174987" y="2270977"/>
            <a:ext cx="16816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+5</a:t>
            </a:r>
            <a:endParaRPr lang="en-GB" sz="9600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283016" y="6550223"/>
            <a:ext cx="18609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latin typeface="Helvetica Light"/>
                <a:cs typeface="Helvetica Light"/>
              </a:rPr>
              <a:t>(Brewer, </a:t>
            </a:r>
            <a:r>
              <a:rPr lang="en-US" sz="1400" i="1" dirty="0" smtClean="0">
                <a:latin typeface="Helvetica Light"/>
                <a:cs typeface="Helvetica Light"/>
              </a:rPr>
              <a:t>et al.,</a:t>
            </a:r>
            <a:r>
              <a:rPr lang="en-US" sz="1400" dirty="0" smtClean="0">
                <a:latin typeface="Helvetica Light"/>
                <a:cs typeface="Helvetica Light"/>
              </a:rPr>
              <a:t> 2013)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14624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9712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8" y="2888671"/>
            <a:ext cx="328612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Applied</a:t>
            </a:r>
          </a:p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Adaptations</a:t>
            </a:r>
          </a:p>
          <a:p>
            <a:r>
              <a:rPr lang="en-GB" sz="4000" dirty="0">
                <a:solidFill>
                  <a:srgbClr val="136DFF"/>
                </a:solidFill>
                <a:latin typeface="Helvetica Light"/>
                <a:cs typeface="Helvetica Light"/>
              </a:rPr>
              <a:t>t</a:t>
            </a:r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o </a:t>
            </a:r>
            <a:r>
              <a:rPr lang="en-GB" sz="4000" dirty="0" err="1" smtClean="0">
                <a:solidFill>
                  <a:srgbClr val="136DFF"/>
                </a:solidFill>
                <a:latin typeface="Helvetica Light"/>
                <a:cs typeface="Helvetica Light"/>
              </a:rPr>
              <a:t>Wobbrock</a:t>
            </a:r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 </a:t>
            </a:r>
            <a:r>
              <a:rPr lang="en-GB" sz="4000" i="1" dirty="0" smtClean="0">
                <a:solidFill>
                  <a:srgbClr val="136DFF"/>
                </a:solidFill>
                <a:latin typeface="Helvetica Light"/>
                <a:cs typeface="Helvetica Light"/>
              </a:rPr>
              <a:t>et al. </a:t>
            </a:r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Protocol</a:t>
            </a:r>
            <a:endParaRPr lang="en-US" dirty="0" smtClean="0">
              <a:solidFill>
                <a:srgbClr val="136DFF"/>
              </a:solidFill>
              <a:latin typeface="Helvetica Light"/>
              <a:cs typeface="Helvetica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19500" y="41433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319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43"/>
          <a:stretch/>
        </p:blipFill>
        <p:spPr bwMode="auto">
          <a:xfrm>
            <a:off x="-54091" y="1387231"/>
            <a:ext cx="9256288" cy="50995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3" name="Straight Arrow Connector 12"/>
          <p:cNvCxnSpPr/>
          <p:nvPr/>
        </p:nvCxnSpPr>
        <p:spPr>
          <a:xfrm flipV="1">
            <a:off x="4518149" y="507999"/>
            <a:ext cx="0" cy="957386"/>
          </a:xfrm>
          <a:prstGeom prst="straightConnector1">
            <a:avLst/>
          </a:prstGeom>
          <a:ln w="57150" cmpd="sng">
            <a:solidFill>
              <a:srgbClr val="44C876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845380" y="43343"/>
            <a:ext cx="73675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 smtClean="0">
                <a:solidFill>
                  <a:srgbClr val="000000"/>
                </a:solidFill>
                <a:latin typeface="Helvetica Light"/>
                <a:cs typeface="Helvetica Light"/>
              </a:rPr>
              <a:t>Simplified Action Name</a:t>
            </a:r>
          </a:p>
        </p:txBody>
      </p:sp>
    </p:spTree>
    <p:extLst>
      <p:ext uri="{BB962C8B-B14F-4D97-AF65-F5344CB8AC3E}">
        <p14:creationId xmlns:p14="http://schemas.microsoft.com/office/powerpoint/2010/main" val="316230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43"/>
          <a:stretch/>
        </p:blipFill>
        <p:spPr bwMode="auto">
          <a:xfrm>
            <a:off x="-54091" y="1387231"/>
            <a:ext cx="9256288" cy="50995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3" name="Straight Arrow Connector 12"/>
          <p:cNvCxnSpPr>
            <a:endCxn id="16" idx="2"/>
          </p:cNvCxnSpPr>
          <p:nvPr/>
        </p:nvCxnSpPr>
        <p:spPr>
          <a:xfrm flipH="1" flipV="1">
            <a:off x="7546629" y="566563"/>
            <a:ext cx="801058" cy="898822"/>
          </a:xfrm>
          <a:prstGeom prst="straightConnector1">
            <a:avLst/>
          </a:prstGeom>
          <a:ln w="57150" cmpd="sng">
            <a:solidFill>
              <a:srgbClr val="44C876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3862871" y="43343"/>
            <a:ext cx="73675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 err="1" smtClean="0">
                <a:solidFill>
                  <a:srgbClr val="000000"/>
                </a:solidFill>
                <a:latin typeface="Helvetica Light"/>
                <a:cs typeface="Helvetica Light"/>
              </a:rPr>
              <a:t>Gamification</a:t>
            </a:r>
            <a:r>
              <a:rPr lang="en-GB" sz="2800" dirty="0" smtClean="0">
                <a:solidFill>
                  <a:srgbClr val="000000"/>
                </a:solidFill>
                <a:latin typeface="Helvetica Light"/>
                <a:cs typeface="Helvetica Light"/>
              </a:rPr>
              <a:t> Score</a:t>
            </a:r>
          </a:p>
        </p:txBody>
      </p:sp>
    </p:spTree>
    <p:extLst>
      <p:ext uri="{BB962C8B-B14F-4D97-AF65-F5344CB8AC3E}">
        <p14:creationId xmlns:p14="http://schemas.microsoft.com/office/powerpoint/2010/main" val="254028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43"/>
          <a:stretch/>
        </p:blipFill>
        <p:spPr bwMode="auto">
          <a:xfrm>
            <a:off x="-54091" y="1387231"/>
            <a:ext cx="9256288" cy="50995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3" name="Straight Arrow Connector 12"/>
          <p:cNvCxnSpPr>
            <a:endCxn id="16" idx="2"/>
          </p:cNvCxnSpPr>
          <p:nvPr/>
        </p:nvCxnSpPr>
        <p:spPr>
          <a:xfrm flipH="1" flipV="1">
            <a:off x="1704623" y="566563"/>
            <a:ext cx="1597377" cy="3028514"/>
          </a:xfrm>
          <a:prstGeom prst="straightConnector1">
            <a:avLst/>
          </a:prstGeom>
          <a:ln w="57150" cmpd="sng">
            <a:solidFill>
              <a:srgbClr val="44C876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-1979135" y="43343"/>
            <a:ext cx="73675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 smtClean="0">
                <a:solidFill>
                  <a:srgbClr val="000000"/>
                </a:solidFill>
                <a:latin typeface="Helvetica Light"/>
                <a:cs typeface="Helvetica Light"/>
              </a:rPr>
              <a:t>Effective Abstraction</a:t>
            </a:r>
          </a:p>
        </p:txBody>
      </p:sp>
    </p:spTree>
    <p:extLst>
      <p:ext uri="{BB962C8B-B14F-4D97-AF65-F5344CB8AC3E}">
        <p14:creationId xmlns:p14="http://schemas.microsoft.com/office/powerpoint/2010/main" val="129286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evron 6"/>
          <p:cNvSpPr/>
          <p:nvPr/>
        </p:nvSpPr>
        <p:spPr>
          <a:xfrm>
            <a:off x="5604308" y="2323556"/>
            <a:ext cx="3511961" cy="1778208"/>
          </a:xfrm>
          <a:prstGeom prst="chevron">
            <a:avLst/>
          </a:prstGeom>
          <a:solidFill>
            <a:srgbClr val="136D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46648" y="2333626"/>
            <a:ext cx="3511960" cy="1778207"/>
          </a:xfrm>
          <a:prstGeom prst="chevron">
            <a:avLst/>
          </a:prstGeom>
          <a:solidFill>
            <a:srgbClr val="00A0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2828522" y="2333626"/>
            <a:ext cx="3511960" cy="1778207"/>
          </a:xfrm>
          <a:prstGeom prst="chevron">
            <a:avLst/>
          </a:prstGeom>
          <a:solidFill>
            <a:srgbClr val="44C87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0801" y="2593222"/>
            <a:ext cx="1296350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Iterative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Design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Process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5722" y="2800776"/>
            <a:ext cx="1638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Qualitative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Analysis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4" name="Chevron 13"/>
          <p:cNvSpPr/>
          <p:nvPr/>
        </p:nvSpPr>
        <p:spPr>
          <a:xfrm>
            <a:off x="5502205" y="2310188"/>
            <a:ext cx="3668531" cy="1889944"/>
          </a:xfrm>
          <a:prstGeom prst="chevron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74095" y="2797388"/>
            <a:ext cx="14160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Study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Sessions</a:t>
            </a:r>
            <a:endParaRPr lang="en-US" sz="28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2733272" y="2307681"/>
            <a:ext cx="3668531" cy="1889944"/>
          </a:xfrm>
          <a:prstGeom prst="chevron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382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evron 6"/>
          <p:cNvSpPr/>
          <p:nvPr/>
        </p:nvSpPr>
        <p:spPr>
          <a:xfrm>
            <a:off x="5604308" y="2323556"/>
            <a:ext cx="3511961" cy="1778208"/>
          </a:xfrm>
          <a:prstGeom prst="chevron">
            <a:avLst/>
          </a:prstGeom>
          <a:solidFill>
            <a:srgbClr val="136D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46648" y="2333626"/>
            <a:ext cx="3511960" cy="1778207"/>
          </a:xfrm>
          <a:prstGeom prst="chevron">
            <a:avLst/>
          </a:prstGeom>
          <a:solidFill>
            <a:srgbClr val="00A0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2828522" y="2333626"/>
            <a:ext cx="3511960" cy="1778207"/>
          </a:xfrm>
          <a:prstGeom prst="chevron">
            <a:avLst/>
          </a:prstGeom>
          <a:solidFill>
            <a:srgbClr val="44C87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0801" y="2593222"/>
            <a:ext cx="1296350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Iterative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Design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Process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5722" y="2800776"/>
            <a:ext cx="1638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Qualitative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Analysis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2" y="2333626"/>
            <a:ext cx="2666718" cy="2047875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/>
        </p:nvSpPr>
        <p:spPr>
          <a:xfrm rot="5400000">
            <a:off x="2162370" y="2679503"/>
            <a:ext cx="2025257" cy="1016001"/>
          </a:xfrm>
          <a:prstGeom prst="triangle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hevron 13"/>
          <p:cNvSpPr/>
          <p:nvPr/>
        </p:nvSpPr>
        <p:spPr>
          <a:xfrm>
            <a:off x="5502205" y="2310188"/>
            <a:ext cx="3668531" cy="1889944"/>
          </a:xfrm>
          <a:prstGeom prst="chevron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74095" y="2797388"/>
            <a:ext cx="14160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Study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Sessions</a:t>
            </a:r>
            <a:endParaRPr lang="en-US" sz="28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829569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5-18 at 20.55.5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1136650"/>
            <a:ext cx="74041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282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0855" y="2012279"/>
            <a:ext cx="2152658" cy="5054067"/>
          </a:xfrm>
          <a:prstGeom prst="rect">
            <a:avLst/>
          </a:prstGeom>
        </p:spPr>
      </p:pic>
      <p:pic>
        <p:nvPicPr>
          <p:cNvPr id="5" name="Picture 4" descr="Screen Shot 2014-05-18 at 20.57.4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82" y="3651304"/>
            <a:ext cx="7086600" cy="515620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H="1">
            <a:off x="1898254" y="1124059"/>
            <a:ext cx="2325555" cy="3406476"/>
          </a:xfrm>
          <a:prstGeom prst="line">
            <a:avLst/>
          </a:prstGeom>
          <a:ln>
            <a:solidFill>
              <a:srgbClr val="136D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7887" y="1124059"/>
            <a:ext cx="2564458" cy="3406476"/>
          </a:xfrm>
          <a:prstGeom prst="line">
            <a:avLst/>
          </a:prstGeom>
          <a:ln>
            <a:solidFill>
              <a:srgbClr val="136D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277521" y="1524000"/>
            <a:ext cx="3882690" cy="2409092"/>
          </a:xfrm>
          <a:prstGeom prst="line">
            <a:avLst/>
          </a:prstGeom>
          <a:ln>
            <a:solidFill>
              <a:srgbClr val="00A0B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1277521" y="4527170"/>
            <a:ext cx="6104824" cy="0"/>
          </a:xfrm>
          <a:prstGeom prst="line">
            <a:avLst/>
          </a:prstGeom>
          <a:ln>
            <a:solidFill>
              <a:srgbClr val="00A0B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3" name="Picture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583481">
            <a:off x="547253" y="3996806"/>
            <a:ext cx="1160553" cy="54400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 rot="20590060">
            <a:off x="676439" y="4083629"/>
            <a:ext cx="671979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Helvetica Light"/>
                <a:cs typeface="Helvetica Light"/>
              </a:rPr>
              <a:t>Side</a:t>
            </a:r>
            <a:endParaRPr lang="en-US" sz="1050" dirty="0">
              <a:solidFill>
                <a:schemeClr val="bg1"/>
              </a:solidFill>
              <a:latin typeface="Helvetica Light"/>
              <a:cs typeface="Helvetica Light"/>
            </a:endParaRP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Helvetica Light"/>
                <a:cs typeface="Helvetica Light"/>
              </a:rPr>
              <a:t>Camera</a:t>
            </a:r>
          </a:p>
          <a:p>
            <a:endParaRPr lang="en-US" sz="1050" dirty="0"/>
          </a:p>
        </p:txBody>
      </p:sp>
      <p:sp>
        <p:nvSpPr>
          <p:cNvPr id="44" name="TextBox 43"/>
          <p:cNvSpPr txBox="1"/>
          <p:nvPr/>
        </p:nvSpPr>
        <p:spPr>
          <a:xfrm>
            <a:off x="10066421" y="2433053"/>
            <a:ext cx="184666" cy="369332"/>
          </a:xfrm>
          <a:prstGeom prst="rect">
            <a:avLst/>
          </a:prstGeom>
          <a:noFill/>
          <a:ln>
            <a:solidFill>
              <a:srgbClr val="136DFF"/>
            </a:solidFill>
          </a:ln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3891388" y="584134"/>
            <a:ext cx="1279818" cy="599915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217972" y="473723"/>
            <a:ext cx="671979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Helvetica Light"/>
                <a:cs typeface="Helvetica Light"/>
              </a:rPr>
              <a:t>Top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Helvetica Light"/>
                <a:cs typeface="Helvetica Light"/>
              </a:rPr>
              <a:t>Camera</a:t>
            </a:r>
          </a:p>
          <a:p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70420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9712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8" y="2870528"/>
            <a:ext cx="328612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Previous </a:t>
            </a:r>
          </a:p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Work</a:t>
            </a:r>
            <a:endParaRPr lang="en-US" dirty="0" smtClean="0">
              <a:solidFill>
                <a:srgbClr val="136DFF"/>
              </a:solidFill>
              <a:latin typeface="Helvetica Light"/>
              <a:cs typeface="Helvetica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19500" y="41433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807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574" y="1635959"/>
            <a:ext cx="1490360" cy="34991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6517" y="247431"/>
            <a:ext cx="2081771" cy="488763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4008" y="5197716"/>
            <a:ext cx="2827686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 smtClean="0">
                <a:solidFill>
                  <a:srgbClr val="F5563A"/>
                </a:solidFill>
                <a:latin typeface="Helvetica Light"/>
                <a:cs typeface="Helvetica Light"/>
              </a:rPr>
              <a:t>14</a:t>
            </a:r>
          </a:p>
          <a:p>
            <a:pPr algn="ctr"/>
            <a:r>
              <a:rPr lang="en-GB" sz="3600" dirty="0" smtClean="0">
                <a:solidFill>
                  <a:srgbClr val="F5563A"/>
                </a:solidFill>
                <a:latin typeface="Helvetica Light"/>
                <a:cs typeface="Helvetica Light"/>
              </a:rPr>
              <a:t>Ages 19 - 60</a:t>
            </a:r>
            <a:endParaRPr lang="en-US" sz="3600" dirty="0">
              <a:solidFill>
                <a:srgbClr val="F5563A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23526" y="5198942"/>
            <a:ext cx="280229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 smtClean="0">
                <a:solidFill>
                  <a:srgbClr val="10AFFF"/>
                </a:solidFill>
                <a:latin typeface="Helvetica Light"/>
                <a:cs typeface="Helvetica Light"/>
              </a:rPr>
              <a:t>12</a:t>
            </a:r>
          </a:p>
          <a:p>
            <a:pPr algn="ctr"/>
            <a:r>
              <a:rPr lang="en-GB" sz="3600" dirty="0" smtClean="0">
                <a:solidFill>
                  <a:srgbClr val="10AFFF"/>
                </a:solidFill>
                <a:latin typeface="Helvetica Light"/>
                <a:cs typeface="Helvetica Light"/>
              </a:rPr>
              <a:t>Ages 8 to 11</a:t>
            </a:r>
            <a:endParaRPr lang="en-US" sz="3600" dirty="0">
              <a:solidFill>
                <a:srgbClr val="10A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48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9712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9" y="2888671"/>
            <a:ext cx="2673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Protocol</a:t>
            </a:r>
            <a:endParaRPr lang="en-US" dirty="0" smtClean="0">
              <a:solidFill>
                <a:srgbClr val="136DFF"/>
              </a:solidFill>
              <a:latin typeface="Helvetica Light"/>
              <a:cs typeface="Helvetica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19500" y="41433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120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87913" y="355486"/>
            <a:ext cx="3005951" cy="5693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Action </a:t>
            </a:r>
            <a:r>
              <a:rPr lang="en-GB" sz="2800" b="1" dirty="0">
                <a:solidFill>
                  <a:srgbClr val="44C876"/>
                </a:solidFill>
                <a:latin typeface="Helvetica Light"/>
                <a:cs typeface="Helvetica Light"/>
              </a:rPr>
              <a:t>Prompt</a:t>
            </a:r>
            <a:endParaRPr lang="en-GB" sz="2800" b="1" dirty="0" smtClean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Video Example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Gesture Creation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Perform Gesture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Ease of use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Suitability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US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8636" y="2481754"/>
            <a:ext cx="873222" cy="154598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4790723" y="2993134"/>
            <a:ext cx="2100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 smtClean="0">
                <a:latin typeface="Helvetica Light"/>
                <a:cs typeface="Helvetica Light"/>
              </a:rPr>
              <a:t>Think-Aloud</a:t>
            </a:r>
            <a:endParaRPr lang="en-US" sz="2800" b="1" dirty="0"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09246" y="1614277"/>
            <a:ext cx="6112039" cy="3901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87913" y="-1023371"/>
            <a:ext cx="3556000" cy="1378857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618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87913" y="355486"/>
            <a:ext cx="3005951" cy="5693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Action </a:t>
            </a:r>
            <a:r>
              <a:rPr lang="en-GB" sz="2800" b="1" dirty="0">
                <a:solidFill>
                  <a:srgbClr val="44C876"/>
                </a:solidFill>
                <a:latin typeface="Helvetica Light"/>
                <a:cs typeface="Helvetica Light"/>
              </a:rPr>
              <a:t>Prompt</a:t>
            </a:r>
            <a:endParaRPr lang="en-GB" sz="2800" b="1" dirty="0" smtClean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Video Example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Gesture Creation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Perform Gesture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Ease of use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Suitability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US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8636" y="2481754"/>
            <a:ext cx="873222" cy="154598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4790723" y="2993134"/>
            <a:ext cx="2100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 smtClean="0">
                <a:latin typeface="Helvetica Light"/>
                <a:cs typeface="Helvetica Light"/>
              </a:rPr>
              <a:t>Think-Aloud</a:t>
            </a:r>
            <a:endParaRPr lang="en-US" sz="2800" b="1" dirty="0">
              <a:latin typeface="Helvetica Light"/>
              <a:cs typeface="Helvetica Ligh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09246" y="2303705"/>
            <a:ext cx="6112039" cy="3901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16000" y="155914"/>
            <a:ext cx="3556000" cy="1378857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31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87913" y="355486"/>
            <a:ext cx="3005951" cy="5693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>
                <a:solidFill>
                  <a:srgbClr val="44C876"/>
                </a:solidFill>
                <a:latin typeface="Helvetica Light"/>
                <a:cs typeface="Helvetica Light"/>
              </a:rPr>
              <a:t>Action </a:t>
            </a:r>
            <a:r>
              <a:rPr lang="en-GB" sz="2800" b="1" dirty="0">
                <a:solidFill>
                  <a:srgbClr val="44C876"/>
                </a:solidFill>
                <a:latin typeface="Helvetica Light"/>
                <a:cs typeface="Helvetica Light"/>
              </a:rPr>
              <a:t>Prompt</a:t>
            </a:r>
            <a:endParaRPr lang="en-GB" sz="2800" b="1" dirty="0" smtClean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Video Example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Gesture Creation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Perform Gesture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Ease of use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Suitability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US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9247" y="2993133"/>
            <a:ext cx="2991468" cy="321172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55710" y="355486"/>
            <a:ext cx="3556000" cy="17594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256" y="2325450"/>
            <a:ext cx="515277" cy="1034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368071" y="2571354"/>
            <a:ext cx="2100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 smtClean="0">
                <a:latin typeface="Helvetica Light"/>
                <a:cs typeface="Helvetica Light"/>
              </a:rPr>
              <a:t>Think-Aloud</a:t>
            </a:r>
            <a:endParaRPr lang="en-US" sz="2800" b="1" dirty="0"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58131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87913" y="355486"/>
            <a:ext cx="3005951" cy="5693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>
                <a:solidFill>
                  <a:srgbClr val="44C876"/>
                </a:solidFill>
                <a:latin typeface="Helvetica Light"/>
                <a:cs typeface="Helvetica Light"/>
              </a:rPr>
              <a:t>Action </a:t>
            </a:r>
            <a:r>
              <a:rPr lang="en-GB" sz="2800" b="1" dirty="0">
                <a:solidFill>
                  <a:srgbClr val="44C876"/>
                </a:solidFill>
                <a:latin typeface="Helvetica Light"/>
                <a:cs typeface="Helvetica Light"/>
              </a:rPr>
              <a:t>Prompt</a:t>
            </a:r>
            <a:endParaRPr lang="en-GB" sz="2800" b="1" dirty="0" smtClean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Video Example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Gesture Creation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Perform Gesture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Ease of use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Suitability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US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09247" y="4027734"/>
            <a:ext cx="2991468" cy="21771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16000" y="566042"/>
            <a:ext cx="3556000" cy="175940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256" y="2325450"/>
            <a:ext cx="515277" cy="1034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368071" y="2571354"/>
            <a:ext cx="2100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 smtClean="0">
                <a:latin typeface="Helvetica Light"/>
                <a:cs typeface="Helvetica Light"/>
              </a:rPr>
              <a:t>Think-Aloud</a:t>
            </a:r>
            <a:endParaRPr lang="en-US" sz="2800" b="1" dirty="0">
              <a:latin typeface="Helvetica Light"/>
              <a:cs typeface="Helvetica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2636" y="2159000"/>
            <a:ext cx="5995734" cy="120105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31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4-05-28 at 22.08.3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4505"/>
            <a:ext cx="9144000" cy="513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356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gger shor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14505"/>
            <a:ext cx="914400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487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evron 6"/>
          <p:cNvSpPr/>
          <p:nvPr/>
        </p:nvSpPr>
        <p:spPr>
          <a:xfrm>
            <a:off x="5604308" y="2323556"/>
            <a:ext cx="3511961" cy="1778208"/>
          </a:xfrm>
          <a:prstGeom prst="chevron">
            <a:avLst/>
          </a:prstGeom>
          <a:solidFill>
            <a:srgbClr val="136D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46648" y="2333626"/>
            <a:ext cx="3511960" cy="1778207"/>
          </a:xfrm>
          <a:prstGeom prst="chevron">
            <a:avLst/>
          </a:prstGeom>
          <a:solidFill>
            <a:srgbClr val="00A0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2828522" y="2333626"/>
            <a:ext cx="3511960" cy="1778207"/>
          </a:xfrm>
          <a:prstGeom prst="chevron">
            <a:avLst/>
          </a:prstGeom>
          <a:solidFill>
            <a:srgbClr val="44C87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0801" y="2593222"/>
            <a:ext cx="1296350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Iterative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Design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Process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5722" y="2800776"/>
            <a:ext cx="1638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Qualitative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Analysis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2" y="2333626"/>
            <a:ext cx="2666718" cy="2047875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/>
        </p:nvSpPr>
        <p:spPr>
          <a:xfrm rot="5400000">
            <a:off x="2162370" y="2679503"/>
            <a:ext cx="2025257" cy="1016001"/>
          </a:xfrm>
          <a:prstGeom prst="triangle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hevron 15"/>
          <p:cNvSpPr/>
          <p:nvPr/>
        </p:nvSpPr>
        <p:spPr>
          <a:xfrm>
            <a:off x="5491344" y="2301876"/>
            <a:ext cx="3668531" cy="1889944"/>
          </a:xfrm>
          <a:prstGeom prst="chevron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74095" y="2797388"/>
            <a:ext cx="14160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Study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Sessions</a:t>
            </a:r>
            <a:endParaRPr lang="en-US" sz="28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499519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evron 6"/>
          <p:cNvSpPr/>
          <p:nvPr/>
        </p:nvSpPr>
        <p:spPr>
          <a:xfrm>
            <a:off x="5604308" y="2323556"/>
            <a:ext cx="3511961" cy="1778208"/>
          </a:xfrm>
          <a:prstGeom prst="chevron">
            <a:avLst/>
          </a:prstGeom>
          <a:solidFill>
            <a:srgbClr val="136D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46648" y="2333626"/>
            <a:ext cx="3511960" cy="1778207"/>
          </a:xfrm>
          <a:prstGeom prst="chevron">
            <a:avLst/>
          </a:prstGeom>
          <a:solidFill>
            <a:srgbClr val="00A0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2828522" y="2333626"/>
            <a:ext cx="3511960" cy="1778207"/>
          </a:xfrm>
          <a:prstGeom prst="chevron">
            <a:avLst/>
          </a:prstGeom>
          <a:solidFill>
            <a:srgbClr val="44C87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0801" y="2593222"/>
            <a:ext cx="1296350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Iterative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Design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Process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5722" y="2800776"/>
            <a:ext cx="1638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Qualitative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Analysis</a:t>
            </a:r>
            <a:endParaRPr lang="en-US" sz="24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2" y="2333626"/>
            <a:ext cx="2666718" cy="2047875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/>
        </p:nvSpPr>
        <p:spPr>
          <a:xfrm rot="5400000">
            <a:off x="2162370" y="2679503"/>
            <a:ext cx="2025257" cy="1016001"/>
          </a:xfrm>
          <a:prstGeom prst="triangle">
            <a:avLst/>
          </a:prstGeom>
          <a:solidFill>
            <a:srgbClr val="FFFFFF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hevron 15"/>
          <p:cNvSpPr/>
          <p:nvPr/>
        </p:nvSpPr>
        <p:spPr>
          <a:xfrm>
            <a:off x="2686536" y="2299436"/>
            <a:ext cx="3668531" cy="1889944"/>
          </a:xfrm>
          <a:prstGeom prst="chevron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74095" y="2797388"/>
            <a:ext cx="14160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Study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 Light"/>
                <a:cs typeface="Helvetica Light"/>
              </a:rPr>
              <a:t>Sessions</a:t>
            </a:r>
            <a:endParaRPr lang="en-US" sz="2800" dirty="0">
              <a:solidFill>
                <a:schemeClr val="bg1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38620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4-05-18 at 00.50.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" y="1206500"/>
            <a:ext cx="7104765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93761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9712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9" y="2888671"/>
            <a:ext cx="28733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Data</a:t>
            </a:r>
            <a:endParaRPr lang="en-US" dirty="0" smtClean="0">
              <a:solidFill>
                <a:srgbClr val="136DFF"/>
              </a:solidFill>
              <a:latin typeface="Helvetica Light"/>
              <a:cs typeface="Helvetica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19500" y="41433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363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76200" y="646966"/>
            <a:ext cx="37917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Gestures</a:t>
            </a:r>
          </a:p>
        </p:txBody>
      </p:sp>
      <p:pic>
        <p:nvPicPr>
          <p:cNvPr id="4" name="Picture 3" descr="command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75" y="2302825"/>
            <a:ext cx="1069598" cy="1846727"/>
          </a:xfrm>
          <a:prstGeom prst="rect">
            <a:avLst/>
          </a:prstGeom>
        </p:spPr>
      </p:pic>
      <p:pic>
        <p:nvPicPr>
          <p:cNvPr id="6" name="Picture 5" descr="push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398" y="2070082"/>
            <a:ext cx="1306718" cy="2095345"/>
          </a:xfrm>
          <a:prstGeom prst="rect">
            <a:avLst/>
          </a:prstGeom>
        </p:spPr>
      </p:pic>
      <p:pic>
        <p:nvPicPr>
          <p:cNvPr id="8" name="Picture 7" descr="push1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198" y="2361758"/>
            <a:ext cx="1553009" cy="182903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4097749" y="2297850"/>
            <a:ext cx="1095911" cy="1892937"/>
            <a:chOff x="3098800" y="1460500"/>
            <a:chExt cx="977900" cy="16891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98800" y="1460500"/>
              <a:ext cx="977900" cy="168910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56000" y="1492250"/>
              <a:ext cx="488950" cy="153491"/>
            </a:xfrm>
            <a:prstGeom prst="rect">
              <a:avLst/>
            </a:prstGeom>
          </p:spPr>
        </p:pic>
      </p:grpSp>
      <p:pic>
        <p:nvPicPr>
          <p:cNvPr id="12" name="Picture 11" descr="push10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976" y="2505445"/>
            <a:ext cx="1352503" cy="168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894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15350" y="646966"/>
            <a:ext cx="65912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Think Aloud Comments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842500" y="28575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8" name="Oval Callout 17"/>
          <p:cNvSpPr/>
          <p:nvPr/>
        </p:nvSpPr>
        <p:spPr>
          <a:xfrm>
            <a:off x="4713754" y="175842"/>
            <a:ext cx="3161076" cy="1780345"/>
          </a:xfrm>
          <a:prstGeom prst="wedgeEllipseCallout">
            <a:avLst>
              <a:gd name="adj1" fmla="val -31881"/>
              <a:gd name="adj2" fmla="val 61608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48" y="1999296"/>
            <a:ext cx="1969429" cy="462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52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58281" y="1361341"/>
            <a:ext cx="37917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Participants</a:t>
            </a:r>
          </a:p>
        </p:txBody>
      </p:sp>
      <p:sp>
        <p:nvSpPr>
          <p:cNvPr id="6" name="Rectangle 5"/>
          <p:cNvSpPr/>
          <p:nvPr/>
        </p:nvSpPr>
        <p:spPr>
          <a:xfrm>
            <a:off x="1268665" y="984401"/>
            <a:ext cx="155365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26</a:t>
            </a:r>
            <a:endParaRPr lang="en-GB" sz="9600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858238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58281" y="1361341"/>
            <a:ext cx="37917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Participants</a:t>
            </a:r>
          </a:p>
        </p:txBody>
      </p:sp>
      <p:sp>
        <p:nvSpPr>
          <p:cNvPr id="6" name="Rectangle 5"/>
          <p:cNvSpPr/>
          <p:nvPr/>
        </p:nvSpPr>
        <p:spPr>
          <a:xfrm>
            <a:off x="1268665" y="984401"/>
            <a:ext cx="155365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26</a:t>
            </a:r>
            <a:endParaRPr lang="en-GB" sz="9600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63594" y="2936617"/>
            <a:ext cx="57343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Individual Actions</a:t>
            </a:r>
          </a:p>
        </p:txBody>
      </p:sp>
      <p:sp>
        <p:nvSpPr>
          <p:cNvPr id="8" name="Rectangle 7"/>
          <p:cNvSpPr/>
          <p:nvPr/>
        </p:nvSpPr>
        <p:spPr>
          <a:xfrm>
            <a:off x="1262315" y="2575552"/>
            <a:ext cx="155365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17</a:t>
            </a:r>
            <a:endParaRPr lang="en-GB" sz="9600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4739" y="2557787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>
                <a:solidFill>
                  <a:srgbClr val="136DFF"/>
                </a:solidFill>
                <a:latin typeface="Helvetica Light"/>
                <a:cs typeface="Helvetica Light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815169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58281" y="1361341"/>
            <a:ext cx="37917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Participants</a:t>
            </a:r>
          </a:p>
        </p:txBody>
      </p:sp>
      <p:sp>
        <p:nvSpPr>
          <p:cNvPr id="6" name="Rectangle 5"/>
          <p:cNvSpPr/>
          <p:nvPr/>
        </p:nvSpPr>
        <p:spPr>
          <a:xfrm>
            <a:off x="1268665" y="984401"/>
            <a:ext cx="155365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26</a:t>
            </a:r>
            <a:endParaRPr lang="en-GB" sz="9600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63594" y="2936617"/>
            <a:ext cx="57343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Individual Actions</a:t>
            </a:r>
          </a:p>
        </p:txBody>
      </p:sp>
      <p:sp>
        <p:nvSpPr>
          <p:cNvPr id="8" name="Rectangle 7"/>
          <p:cNvSpPr/>
          <p:nvPr/>
        </p:nvSpPr>
        <p:spPr>
          <a:xfrm>
            <a:off x="1262315" y="2575552"/>
            <a:ext cx="155365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17</a:t>
            </a:r>
            <a:endParaRPr lang="en-GB" sz="9600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30488" y="4478587"/>
            <a:ext cx="60467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Gestures Excluded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1433439" y="4101647"/>
            <a:ext cx="121140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 5</a:t>
            </a:r>
            <a:endParaRPr lang="en-GB" sz="9600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4739" y="2557787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>
                <a:solidFill>
                  <a:srgbClr val="136DFF"/>
                </a:solidFill>
                <a:latin typeface="Helvetica Light"/>
                <a:cs typeface="Helvetica Light"/>
              </a:rPr>
              <a:t>x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67771" y="3953651"/>
            <a:ext cx="59461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 smtClean="0">
                <a:solidFill>
                  <a:srgbClr val="FF0000"/>
                </a:solidFill>
                <a:latin typeface="Helvetica Light"/>
                <a:cs typeface="Helvetica Light"/>
              </a:rPr>
              <a:t>-</a:t>
            </a:r>
            <a:endParaRPr lang="en-GB" sz="9600" dirty="0">
              <a:solidFill>
                <a:srgbClr val="FF0000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458437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574" y="1635959"/>
            <a:ext cx="1490360" cy="34991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6517" y="247431"/>
            <a:ext cx="2081771" cy="488763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72409" y="5197716"/>
            <a:ext cx="27508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>
                <a:solidFill>
                  <a:srgbClr val="F5563A"/>
                </a:solidFill>
                <a:latin typeface="Helvetica Light"/>
                <a:cs typeface="Helvetica Light"/>
              </a:rPr>
              <a:t>2</a:t>
            </a:r>
            <a:r>
              <a:rPr lang="en-GB" sz="4800" dirty="0" smtClean="0">
                <a:solidFill>
                  <a:srgbClr val="F5563A"/>
                </a:solidFill>
                <a:latin typeface="Helvetica Light"/>
                <a:cs typeface="Helvetica Light"/>
              </a:rPr>
              <a:t>36 adult</a:t>
            </a:r>
          </a:p>
          <a:p>
            <a:pPr algn="ctr"/>
            <a:r>
              <a:rPr lang="en-GB" sz="4800" dirty="0" smtClean="0">
                <a:solidFill>
                  <a:srgbClr val="F5563A"/>
                </a:solidFill>
                <a:latin typeface="Helvetica Light"/>
                <a:cs typeface="Helvetica Light"/>
              </a:rPr>
              <a:t>gestures</a:t>
            </a:r>
            <a:endParaRPr lang="en-US" sz="3600" dirty="0">
              <a:solidFill>
                <a:srgbClr val="F5563A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66473" y="5198942"/>
            <a:ext cx="271641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 smtClean="0">
                <a:solidFill>
                  <a:srgbClr val="10AFFF"/>
                </a:solidFill>
                <a:latin typeface="Helvetica Light"/>
                <a:cs typeface="Helvetica Light"/>
              </a:rPr>
              <a:t>201 child</a:t>
            </a:r>
          </a:p>
          <a:p>
            <a:pPr algn="ctr"/>
            <a:r>
              <a:rPr lang="en-GB" sz="4800" dirty="0" smtClean="0">
                <a:solidFill>
                  <a:srgbClr val="10AFFF"/>
                </a:solidFill>
                <a:latin typeface="Helvetica Light"/>
                <a:cs typeface="Helvetica Light"/>
              </a:rPr>
              <a:t>gestures</a:t>
            </a:r>
            <a:endParaRPr lang="en-US" sz="3600" dirty="0">
              <a:solidFill>
                <a:srgbClr val="10A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639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9712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9" y="2888671"/>
            <a:ext cx="28733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Codebook</a:t>
            </a:r>
            <a:endParaRPr lang="en-US" dirty="0" smtClean="0">
              <a:solidFill>
                <a:srgbClr val="136DFF"/>
              </a:solidFill>
              <a:latin typeface="Helvetica Light"/>
              <a:cs typeface="Helvetica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19500" y="41433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363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95525" y="2779772"/>
            <a:ext cx="6046787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Coding Scheme</a:t>
            </a:r>
          </a:p>
        </p:txBody>
      </p:sp>
      <p:sp>
        <p:nvSpPr>
          <p:cNvPr id="2" name="U-Turn Arrow 1"/>
          <p:cNvSpPr/>
          <p:nvPr/>
        </p:nvSpPr>
        <p:spPr>
          <a:xfrm>
            <a:off x="1139953" y="1140314"/>
            <a:ext cx="6889798" cy="2244848"/>
          </a:xfrm>
          <a:prstGeom prst="uturnArrow">
            <a:avLst/>
          </a:prstGeom>
          <a:noFill/>
          <a:ln w="57150" cmpd="sng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U-Turn Arrow 4"/>
          <p:cNvSpPr/>
          <p:nvPr/>
        </p:nvSpPr>
        <p:spPr>
          <a:xfrm rot="10800000">
            <a:off x="891058" y="3012093"/>
            <a:ext cx="6889798" cy="2244848"/>
          </a:xfrm>
          <a:prstGeom prst="uturnArrow">
            <a:avLst/>
          </a:prstGeom>
          <a:noFill/>
          <a:ln w="57150" cmpd="sng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858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55080" y="2542432"/>
            <a:ext cx="7249320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Subjective Measures</a:t>
            </a:r>
          </a:p>
          <a:p>
            <a:r>
              <a:rPr lang="en-GB" sz="2800" dirty="0">
                <a:solidFill>
                  <a:srgbClr val="0000FF"/>
                </a:solidFill>
                <a:latin typeface="Helvetica Light"/>
                <a:cs typeface="Helvetica Light"/>
              </a:rPr>
              <a:t>e</a:t>
            </a:r>
            <a:r>
              <a:rPr lang="en-GB" sz="2800" dirty="0" smtClean="0">
                <a:solidFill>
                  <a:srgbClr val="0000FF"/>
                </a:solidFill>
                <a:latin typeface="Helvetica Light"/>
                <a:cs typeface="Helvetica Light"/>
              </a:rPr>
              <a:t>x: touchscreen referenced</a:t>
            </a:r>
            <a:endParaRPr lang="en-GB" sz="4800" dirty="0" smtClean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4800" dirty="0" smtClean="0">
              <a:solidFill>
                <a:srgbClr val="0000FF"/>
              </a:solidFill>
              <a:latin typeface="Helvetica Light"/>
              <a:cs typeface="Helvetica 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5265" y="2165492"/>
            <a:ext cx="155365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13</a:t>
            </a:r>
            <a:endParaRPr lang="en-GB" sz="9600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147130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4-05-18 at 00.50.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" y="1206500"/>
            <a:ext cx="7104765" cy="6858000"/>
          </a:xfrm>
          <a:prstGeom prst="rect">
            <a:avLst/>
          </a:prstGeom>
          <a:ln>
            <a:solidFill>
              <a:srgbClr val="000000"/>
            </a:solidFill>
          </a:ln>
        </p:spPr>
      </p:pic>
      <p:grpSp>
        <p:nvGrpSpPr>
          <p:cNvPr id="15" name="Group 14"/>
          <p:cNvGrpSpPr/>
          <p:nvPr/>
        </p:nvGrpSpPr>
        <p:grpSpPr>
          <a:xfrm>
            <a:off x="273491" y="1393166"/>
            <a:ext cx="1492251" cy="1492250"/>
            <a:chOff x="273491" y="1393166"/>
            <a:chExt cx="1492251" cy="1492250"/>
          </a:xfrm>
          <a:solidFill>
            <a:srgbClr val="00A0B0"/>
          </a:solidFill>
        </p:grpSpPr>
        <p:sp>
          <p:nvSpPr>
            <p:cNvPr id="8" name="Teardrop 7"/>
            <p:cNvSpPr/>
            <p:nvPr/>
          </p:nvSpPr>
          <p:spPr>
            <a:xfrm rot="2718992">
              <a:off x="273492" y="1393165"/>
              <a:ext cx="1492250" cy="1492251"/>
            </a:xfrm>
            <a:prstGeom prst="teardrop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31613" y="1925622"/>
              <a:ext cx="967184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  <a:latin typeface="Helvetica Light"/>
                  <a:cs typeface="Helvetica Light"/>
                </a:rPr>
                <a:t>Method</a:t>
              </a:r>
              <a:endParaRPr lang="en-US" dirty="0">
                <a:solidFill>
                  <a:srgbClr val="FFFFFF"/>
                </a:solidFill>
                <a:latin typeface="Helvetica Light"/>
                <a:cs typeface="Helvetica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3367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55080" y="2542432"/>
            <a:ext cx="7249320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Objective Measures</a:t>
            </a:r>
          </a:p>
          <a:p>
            <a:r>
              <a:rPr lang="en-GB" sz="2800" dirty="0" smtClean="0">
                <a:solidFill>
                  <a:srgbClr val="0000FF"/>
                </a:solidFill>
                <a:latin typeface="Helvetica Light"/>
                <a:cs typeface="Helvetica Light"/>
              </a:rPr>
              <a:t>Ex: number of fingers </a:t>
            </a:r>
            <a:r>
              <a:rPr lang="en-GB" sz="2800" dirty="0">
                <a:solidFill>
                  <a:srgbClr val="0000FF"/>
                </a:solidFill>
                <a:latin typeface="Helvetica Light"/>
                <a:cs typeface="Helvetica Light"/>
              </a:rPr>
              <a:t>used</a:t>
            </a:r>
          </a:p>
          <a:p>
            <a:endParaRPr lang="en-GB" sz="4800" dirty="0" smtClean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4800" dirty="0" smtClean="0">
              <a:solidFill>
                <a:srgbClr val="0000FF"/>
              </a:solidFill>
              <a:latin typeface="Helvetica Light"/>
              <a:cs typeface="Helvetica 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48144" y="2165492"/>
            <a:ext cx="8691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>
                <a:solidFill>
                  <a:srgbClr val="44C876"/>
                </a:solidFill>
                <a:latin typeface="Helvetica Light"/>
                <a:cs typeface="Helvetica Light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771932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9712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9" y="2888671"/>
            <a:ext cx="2673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Findings</a:t>
            </a:r>
            <a:endParaRPr lang="en-US" dirty="0" smtClean="0">
              <a:solidFill>
                <a:srgbClr val="136DFF"/>
              </a:solidFill>
              <a:latin typeface="Helvetica Light"/>
              <a:cs typeface="Helvetica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19500" y="41433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321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9712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8" y="2888671"/>
            <a:ext cx="398584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Gesture Characteristics</a:t>
            </a:r>
            <a:endParaRPr lang="en-US" dirty="0" smtClean="0">
              <a:solidFill>
                <a:srgbClr val="136DFF"/>
              </a:solidFill>
              <a:latin typeface="Helvetica Light"/>
              <a:cs typeface="Helvetica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19500" y="41433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185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5-28 at 22.12.2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596900"/>
            <a:ext cx="9144000" cy="513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04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dult child compariso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596900"/>
            <a:ext cx="914400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045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14991" y="100956"/>
            <a:ext cx="3293406" cy="6528997"/>
            <a:chOff x="925160" y="100956"/>
            <a:chExt cx="3293406" cy="6528997"/>
          </a:xfrm>
        </p:grpSpPr>
        <p:sp>
          <p:nvSpPr>
            <p:cNvPr id="12" name="Rounded Rectangular Callout 11"/>
            <p:cNvSpPr/>
            <p:nvPr/>
          </p:nvSpPr>
          <p:spPr>
            <a:xfrm>
              <a:off x="925160" y="956859"/>
              <a:ext cx="3293406" cy="2625315"/>
            </a:xfrm>
            <a:prstGeom prst="wedgeRoundRectCallou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067818" y="100956"/>
              <a:ext cx="2879040" cy="6528997"/>
              <a:chOff x="1067818" y="100956"/>
              <a:chExt cx="2879040" cy="6528997"/>
            </a:xfrm>
          </p:grpSpPr>
          <p:pic>
            <p:nvPicPr>
              <p:cNvPr id="7" name="Picture 6" descr="command2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03860" y="3910068"/>
                <a:ext cx="1575319" cy="2719885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1633864" y="2550136"/>
                <a:ext cx="371636" cy="872539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1548247" y="1158874"/>
                <a:ext cx="519112" cy="1218785"/>
              </a:xfrm>
              <a:prstGeom prst="rect">
                <a:avLst/>
              </a:prstGeom>
            </p:spPr>
          </p:pic>
          <p:sp>
            <p:nvSpPr>
              <p:cNvPr id="10" name="Rectangle 9"/>
              <p:cNvSpPr/>
              <p:nvPr/>
            </p:nvSpPr>
            <p:spPr>
              <a:xfrm>
                <a:off x="2492162" y="1340287"/>
                <a:ext cx="141638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4800" dirty="0" smtClean="0">
                    <a:solidFill>
                      <a:srgbClr val="F5563A"/>
                    </a:solidFill>
                    <a:latin typeface="Helvetica Light"/>
                    <a:cs typeface="Helvetica Light"/>
                  </a:rPr>
                  <a:t>62%</a:t>
                </a:r>
                <a:endParaRPr lang="en-US" sz="3600" dirty="0">
                  <a:solidFill>
                    <a:srgbClr val="F5563A"/>
                  </a:solidFill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2530475" y="2538477"/>
                <a:ext cx="141638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4800" dirty="0" smtClean="0">
                    <a:solidFill>
                      <a:srgbClr val="10AFFF"/>
                    </a:solidFill>
                    <a:latin typeface="Helvetica Light"/>
                    <a:cs typeface="Helvetica Light"/>
                  </a:rPr>
                  <a:t>75%</a:t>
                </a:r>
                <a:endParaRPr lang="en-US" sz="3600" dirty="0">
                  <a:solidFill>
                    <a:srgbClr val="10AFFF"/>
                  </a:solidFill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067818" y="100956"/>
                <a:ext cx="2848688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4800" dirty="0" smtClean="0">
                    <a:solidFill>
                      <a:srgbClr val="44C876"/>
                    </a:solidFill>
                    <a:latin typeface="Helvetica Light"/>
                    <a:cs typeface="Helvetica Light"/>
                  </a:rPr>
                  <a:t>1 Finger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0262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2836" y="1635899"/>
            <a:ext cx="2731075" cy="37973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337157" y="4137553"/>
            <a:ext cx="608353" cy="142830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218566" y="1539456"/>
            <a:ext cx="849762" cy="1995093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5540162" y="2171284"/>
            <a:ext cx="14163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 smtClean="0">
                <a:solidFill>
                  <a:srgbClr val="F5563A"/>
                </a:solidFill>
                <a:latin typeface="Helvetica Light"/>
                <a:cs typeface="Helvetica Light"/>
              </a:rPr>
              <a:t>93%</a:t>
            </a:r>
            <a:endParaRPr lang="en-US" sz="3600" dirty="0">
              <a:solidFill>
                <a:srgbClr val="F5563A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78475" y="4458158"/>
            <a:ext cx="14163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 smtClean="0">
                <a:solidFill>
                  <a:srgbClr val="10AFFF"/>
                </a:solidFill>
                <a:latin typeface="Helvetica Light"/>
                <a:cs typeface="Helvetica Light"/>
              </a:rPr>
              <a:t>92%</a:t>
            </a:r>
            <a:endParaRPr lang="en-US" sz="3600" dirty="0">
              <a:solidFill>
                <a:srgbClr val="10AFFF"/>
              </a:solidFill>
            </a:endParaRPr>
          </a:p>
        </p:txBody>
      </p:sp>
      <p:sp>
        <p:nvSpPr>
          <p:cNvPr id="22" name="Rounded Rectangular Callout 21"/>
          <p:cNvSpPr/>
          <p:nvPr/>
        </p:nvSpPr>
        <p:spPr>
          <a:xfrm rot="5400000">
            <a:off x="2800349" y="1291815"/>
            <a:ext cx="5556250" cy="4429125"/>
          </a:xfrm>
          <a:prstGeom prst="wedgeRoundRectCallou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62873" y="5337949"/>
            <a:ext cx="28486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1 Hand</a:t>
            </a:r>
          </a:p>
        </p:txBody>
      </p:sp>
    </p:spTree>
    <p:extLst>
      <p:ext uri="{BB962C8B-B14F-4D97-AF65-F5344CB8AC3E}">
        <p14:creationId xmlns:p14="http://schemas.microsoft.com/office/powerpoint/2010/main" val="4103401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mmand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84" y="3115260"/>
            <a:ext cx="635064" cy="1096477"/>
          </a:xfrm>
          <a:prstGeom prst="rect">
            <a:avLst/>
          </a:prstGeom>
        </p:spPr>
      </p:pic>
      <p:pic>
        <p:nvPicPr>
          <p:cNvPr id="6" name="Picture 5" descr="push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239" y="2983520"/>
            <a:ext cx="775852" cy="1244092"/>
          </a:xfrm>
          <a:prstGeom prst="rect">
            <a:avLst/>
          </a:prstGeom>
        </p:spPr>
      </p:pic>
      <p:pic>
        <p:nvPicPr>
          <p:cNvPr id="7" name="Picture 6" descr="push1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097" y="3167003"/>
            <a:ext cx="922085" cy="1085970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4007948" y="3129058"/>
            <a:ext cx="650687" cy="1123914"/>
            <a:chOff x="3098800" y="1460500"/>
            <a:chExt cx="977900" cy="16891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98800" y="1460500"/>
              <a:ext cx="977900" cy="16891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56000" y="1492250"/>
              <a:ext cx="488950" cy="153491"/>
            </a:xfrm>
            <a:prstGeom prst="rect">
              <a:avLst/>
            </a:prstGeom>
          </p:spPr>
        </p:pic>
      </p:grpSp>
      <p:pic>
        <p:nvPicPr>
          <p:cNvPr id="23" name="Picture 22" descr="push10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418" y="3252316"/>
            <a:ext cx="803036" cy="100065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806521" y="4252972"/>
            <a:ext cx="11484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Tap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325989" y="4259362"/>
            <a:ext cx="11484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Drag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849089" y="4261108"/>
            <a:ext cx="11484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Swipe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487015" y="4260304"/>
            <a:ext cx="11484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Pinch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061271" y="4252974"/>
            <a:ext cx="11484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Rotate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42260" y="1636535"/>
            <a:ext cx="79057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Used in 96% of all gestures</a:t>
            </a:r>
          </a:p>
        </p:txBody>
      </p:sp>
    </p:spTree>
    <p:extLst>
      <p:ext uri="{BB962C8B-B14F-4D97-AF65-F5344CB8AC3E}">
        <p14:creationId xmlns:p14="http://schemas.microsoft.com/office/powerpoint/2010/main" val="2318829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mmand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485" y="1687568"/>
            <a:ext cx="1575319" cy="2719885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7873" y="4426444"/>
            <a:ext cx="28486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Tap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337157" y="4137553"/>
            <a:ext cx="608353" cy="142830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218566" y="1539456"/>
            <a:ext cx="849762" cy="1995093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5540162" y="2171284"/>
            <a:ext cx="14163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 smtClean="0">
                <a:solidFill>
                  <a:srgbClr val="F5563A"/>
                </a:solidFill>
                <a:latin typeface="Helvetica Light"/>
                <a:cs typeface="Helvetica Light"/>
              </a:rPr>
              <a:t>36%</a:t>
            </a:r>
            <a:endParaRPr lang="en-US" sz="3600" dirty="0">
              <a:solidFill>
                <a:srgbClr val="F5563A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578475" y="4458158"/>
            <a:ext cx="1416383" cy="9140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 smtClean="0">
                <a:solidFill>
                  <a:srgbClr val="10AFFF"/>
                </a:solidFill>
                <a:latin typeface="Helvetica Light"/>
                <a:cs typeface="Helvetica Light"/>
              </a:rPr>
              <a:t>40%</a:t>
            </a:r>
            <a:endParaRPr lang="en-US" sz="3600" dirty="0">
              <a:solidFill>
                <a:srgbClr val="10AFFF"/>
              </a:solidFill>
            </a:endParaRPr>
          </a:p>
        </p:txBody>
      </p:sp>
      <p:sp>
        <p:nvSpPr>
          <p:cNvPr id="4" name="Rounded Rectangular Callout 3"/>
          <p:cNvSpPr/>
          <p:nvPr/>
        </p:nvSpPr>
        <p:spPr>
          <a:xfrm rot="5400000">
            <a:off x="2800349" y="1291815"/>
            <a:ext cx="5556250" cy="4429125"/>
          </a:xfrm>
          <a:prstGeom prst="wedgeRoundRectCallou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4075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9712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9" y="2888671"/>
            <a:ext cx="267335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Mental Models</a:t>
            </a:r>
            <a:endParaRPr lang="en-US" dirty="0" smtClean="0">
              <a:solidFill>
                <a:srgbClr val="136DFF"/>
              </a:solidFill>
              <a:latin typeface="Helvetica Light"/>
              <a:cs typeface="Helvetica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19500" y="41433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641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87913" y="355486"/>
            <a:ext cx="3005951" cy="5693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Action </a:t>
            </a:r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Prompt</a:t>
            </a:r>
            <a:endParaRPr lang="en-GB" sz="2800" b="1" dirty="0" smtClean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Video Example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Gesture Creation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Perform Gesture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Ease of use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Suitability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US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8636" y="2481754"/>
            <a:ext cx="873222" cy="154598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4790723" y="2993134"/>
            <a:ext cx="2100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 smtClean="0">
                <a:latin typeface="Helvetica Light"/>
                <a:cs typeface="Helvetica Light"/>
              </a:rPr>
              <a:t>Think-Aloud</a:t>
            </a:r>
            <a:endParaRPr lang="en-US" sz="2800" b="1" dirty="0"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09246" y="1614277"/>
            <a:ext cx="6112039" cy="3901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87913" y="-1023371"/>
            <a:ext cx="3556000" cy="1378857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6001427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err="1" smtClean="0">
                <a:solidFill>
                  <a:srgbClr val="02FFE6"/>
                </a:solidFill>
                <a:latin typeface="Helvetica Light"/>
                <a:cs typeface="Helvetica Light"/>
              </a:rPr>
              <a:t>Wobbrock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 </a:t>
            </a:r>
            <a:r>
              <a:rPr lang="en-GB" sz="4000" i="1" dirty="0" smtClean="0">
                <a:solidFill>
                  <a:srgbClr val="02FFE6"/>
                </a:solidFill>
                <a:latin typeface="Helvetica Light"/>
                <a:cs typeface="Helvetica Light"/>
              </a:rPr>
              <a:t>et al. 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Protocol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784728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250" y="0"/>
            <a:ext cx="6858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266773" y="1759348"/>
            <a:ext cx="608353" cy="14283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329441" y="1206895"/>
            <a:ext cx="849762" cy="199509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143037" y="2079953"/>
            <a:ext cx="14163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 smtClean="0">
                <a:solidFill>
                  <a:srgbClr val="F5563A"/>
                </a:solidFill>
                <a:latin typeface="Helvetica Light"/>
                <a:cs typeface="Helvetica Light"/>
              </a:rPr>
              <a:t>15%</a:t>
            </a:r>
            <a:endParaRPr lang="en-US" sz="3600" dirty="0">
              <a:solidFill>
                <a:srgbClr val="F5563A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39273" y="2079953"/>
            <a:ext cx="14163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 smtClean="0">
                <a:solidFill>
                  <a:srgbClr val="10AFFF"/>
                </a:solidFill>
                <a:latin typeface="Helvetica Light"/>
                <a:cs typeface="Helvetica Light"/>
              </a:rPr>
              <a:t>27%</a:t>
            </a:r>
            <a:endParaRPr lang="en-US" sz="3600" dirty="0">
              <a:solidFill>
                <a:srgbClr val="10A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301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78152" y="1595009"/>
            <a:ext cx="9007231" cy="1687453"/>
          </a:xfrm>
          <a:prstGeom prst="wedgeRoundRectCallout">
            <a:avLst>
              <a:gd name="adj1" fmla="val -21267"/>
              <a:gd name="adj2" fmla="val 79868"/>
              <a:gd name="adj3" fmla="val 16667"/>
            </a:avLst>
          </a:prstGeom>
          <a:solidFill>
            <a:schemeClr val="bg1"/>
          </a:solidFill>
          <a:ln>
            <a:solidFill>
              <a:srgbClr val="10A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31038" y="1731776"/>
            <a:ext cx="84914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 smtClean="0">
                <a:solidFill>
                  <a:srgbClr val="10AFFF"/>
                </a:solidFill>
                <a:latin typeface="Helvetica Light"/>
                <a:cs typeface="Helvetica Light"/>
              </a:rPr>
              <a:t>…when </a:t>
            </a:r>
            <a:r>
              <a:rPr lang="en-US" sz="2800" i="1" dirty="0">
                <a:solidFill>
                  <a:srgbClr val="10AFFF"/>
                </a:solidFill>
                <a:latin typeface="Helvetica Light"/>
                <a:cs typeface="Helvetica Light"/>
              </a:rPr>
              <a:t>I move my mouse over to that </a:t>
            </a:r>
            <a:r>
              <a:rPr lang="en-US" sz="2800" i="1" dirty="0" smtClean="0">
                <a:solidFill>
                  <a:srgbClr val="10AFFF"/>
                </a:solidFill>
                <a:latin typeface="Helvetica Light"/>
                <a:cs typeface="Helvetica Light"/>
              </a:rPr>
              <a:t>corner…then </a:t>
            </a:r>
            <a:r>
              <a:rPr lang="en-US" sz="2800" i="1" dirty="0">
                <a:solidFill>
                  <a:srgbClr val="10AFFF"/>
                </a:solidFill>
                <a:latin typeface="Helvetica Light"/>
                <a:cs typeface="Helvetica Light"/>
              </a:rPr>
              <a:t>when I right-click it it’ll normally say ‘What do you want to do?’ I’ll press ‘</a:t>
            </a:r>
            <a:r>
              <a:rPr lang="en-US" sz="2800" i="1" dirty="0" smtClean="0">
                <a:solidFill>
                  <a:srgbClr val="10AFFF"/>
                </a:solidFill>
                <a:latin typeface="Helvetica Light"/>
                <a:cs typeface="Helvetica Light"/>
              </a:rPr>
              <a:t>copy’…</a:t>
            </a:r>
            <a:endParaRPr lang="en-US" sz="2800" dirty="0">
              <a:solidFill>
                <a:srgbClr val="10AFFF"/>
              </a:solidFill>
              <a:latin typeface="Helvetica Light"/>
              <a:cs typeface="Helvetica Ligh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75549" y="5591232"/>
            <a:ext cx="1929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Helvetica Light"/>
                <a:cs typeface="Helvetica Light"/>
              </a:rPr>
              <a:t>P24 [child,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Helvetica Light"/>
                <a:cs typeface="Helvetica Light"/>
              </a:rPr>
              <a:t>male]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411012" y="4017639"/>
            <a:ext cx="608353" cy="142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211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024" y="-1"/>
            <a:ext cx="3895725" cy="68783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263022" y="3708334"/>
            <a:ext cx="608353" cy="14283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144431" y="1110237"/>
            <a:ext cx="849762" cy="199509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637151" y="1742065"/>
            <a:ext cx="10741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 smtClean="0">
                <a:solidFill>
                  <a:srgbClr val="F5563A"/>
                </a:solidFill>
                <a:latin typeface="Helvetica Light"/>
                <a:cs typeface="Helvetica Light"/>
              </a:rPr>
              <a:t>5%</a:t>
            </a:r>
            <a:endParaRPr lang="en-US" sz="3600" dirty="0">
              <a:solidFill>
                <a:srgbClr val="F5563A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75464" y="4028939"/>
            <a:ext cx="10741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>
                <a:solidFill>
                  <a:srgbClr val="10AFFF"/>
                </a:solidFill>
                <a:latin typeface="Helvetica Light"/>
                <a:cs typeface="Helvetica Light"/>
              </a:rPr>
              <a:t>7</a:t>
            </a:r>
            <a:r>
              <a:rPr lang="en-GB" sz="4800" dirty="0" smtClean="0">
                <a:solidFill>
                  <a:srgbClr val="10AFFF"/>
                </a:solidFill>
                <a:latin typeface="Helvetica Light"/>
                <a:cs typeface="Helvetica Light"/>
              </a:rPr>
              <a:t>%</a:t>
            </a:r>
            <a:endParaRPr lang="en-US" sz="3600" dirty="0">
              <a:solidFill>
                <a:srgbClr val="10A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025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78152" y="1390970"/>
            <a:ext cx="9007231" cy="1617953"/>
          </a:xfrm>
          <a:prstGeom prst="wedgeRoundRectCallout">
            <a:avLst>
              <a:gd name="adj1" fmla="val -20833"/>
              <a:gd name="adj2" fmla="val 76991"/>
              <a:gd name="adj3" fmla="val 16667"/>
            </a:avLst>
          </a:prstGeom>
          <a:solidFill>
            <a:schemeClr val="bg1"/>
          </a:solidFill>
          <a:ln>
            <a:solidFill>
              <a:srgbClr val="F55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75549" y="5728837"/>
            <a:ext cx="1941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Helvetica Light"/>
                <a:cs typeface="Helvetica Light"/>
              </a:rPr>
              <a:t>P20 [adult,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Helvetica Light"/>
                <a:cs typeface="Helvetica Light"/>
              </a:rPr>
              <a:t>male] </a:t>
            </a:r>
          </a:p>
        </p:txBody>
      </p:sp>
      <p:sp>
        <p:nvSpPr>
          <p:cNvPr id="7" name="Rectangle 6"/>
          <p:cNvSpPr/>
          <p:nvPr/>
        </p:nvSpPr>
        <p:spPr>
          <a:xfrm>
            <a:off x="398550" y="1488660"/>
            <a:ext cx="84914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 smtClean="0">
                <a:solidFill>
                  <a:srgbClr val="F5563A"/>
                </a:solidFill>
                <a:latin typeface="Helvetica Light"/>
                <a:cs typeface="Helvetica Light"/>
              </a:rPr>
              <a:t>Because </a:t>
            </a:r>
            <a:r>
              <a:rPr lang="en-US" sz="2800" i="1" dirty="0">
                <a:solidFill>
                  <a:srgbClr val="F5563A"/>
                </a:solidFill>
                <a:latin typeface="Helvetica Light"/>
                <a:cs typeface="Helvetica Light"/>
              </a:rPr>
              <a:t>they've [touchscreens] been out for enough now, it’s kind of just become the prevalent idea that everything has the same sort of function</a:t>
            </a:r>
            <a:r>
              <a:rPr lang="en-US" sz="2800" dirty="0" smtClean="0">
                <a:solidFill>
                  <a:srgbClr val="F5563A"/>
                </a:solidFill>
                <a:latin typeface="Helvetica Light"/>
                <a:cs typeface="Helvetica Light"/>
              </a:rPr>
              <a:t>.</a:t>
            </a:r>
            <a:endParaRPr lang="en-US" sz="2800" dirty="0">
              <a:solidFill>
                <a:srgbClr val="F5563A"/>
              </a:solidFill>
              <a:latin typeface="Helvetica Light"/>
              <a:cs typeface="Helvetica Ligh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294669" y="3686995"/>
            <a:ext cx="849762" cy="199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85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9712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8" y="2888671"/>
            <a:ext cx="307975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Limitations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19500" y="41433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149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65523" y="1403268"/>
            <a:ext cx="608353" cy="142830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848501" y="1778328"/>
            <a:ext cx="46313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dirty="0" smtClean="0">
                <a:solidFill>
                  <a:srgbClr val="10AFFF"/>
                </a:solidFill>
                <a:latin typeface="Helvetica Light"/>
                <a:cs typeface="Helvetica Light"/>
              </a:rPr>
              <a:t>Child age range</a:t>
            </a:r>
            <a:endParaRPr lang="en-US" sz="3600" dirty="0">
              <a:solidFill>
                <a:srgbClr val="10AF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596" y="3302001"/>
            <a:ext cx="984514" cy="173248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58286" y="3454728"/>
            <a:ext cx="685662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800" dirty="0" smtClean="0">
                <a:latin typeface="Helvetica Light"/>
                <a:cs typeface="Helvetica Light"/>
              </a:rPr>
              <a:t>High level of </a:t>
            </a:r>
          </a:p>
          <a:p>
            <a:r>
              <a:rPr lang="en-GB" sz="4800" dirty="0" smtClean="0">
                <a:latin typeface="Helvetica Light"/>
                <a:cs typeface="Helvetica Light"/>
              </a:rPr>
              <a:t>touchscreen</a:t>
            </a:r>
            <a:r>
              <a:rPr lang="en-US" sz="4800" dirty="0" smtClean="0">
                <a:latin typeface="Helvetica Light"/>
                <a:cs typeface="Helvetica Light"/>
              </a:rPr>
              <a:t> experience</a:t>
            </a:r>
            <a:endParaRPr lang="en-GB" sz="4800" dirty="0" smtClean="0"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50297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9712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8" y="2888671"/>
            <a:ext cx="307975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Takeaways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19500" y="41433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067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38597" y="852688"/>
            <a:ext cx="79057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Similar gesture creation patterns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87" y="1598247"/>
            <a:ext cx="9144000" cy="349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099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172" y="2132068"/>
            <a:ext cx="1503868" cy="2719885"/>
          </a:xfrm>
          <a:prstGeom prst="rect">
            <a:avLst/>
          </a:prstGeom>
        </p:spPr>
      </p:pic>
      <p:pic>
        <p:nvPicPr>
          <p:cNvPr id="5" name="Picture 4" descr="command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110" y="2132068"/>
            <a:ext cx="1575319" cy="271988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2250" y="562408"/>
            <a:ext cx="898525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Design simple, standard gestures</a:t>
            </a:r>
          </a:p>
          <a:p>
            <a:pPr algn="ctr"/>
            <a:r>
              <a:rPr lang="en-GB" sz="3200" dirty="0">
                <a:solidFill>
                  <a:srgbClr val="44C876"/>
                </a:solidFill>
                <a:latin typeface="Helvetica Light"/>
                <a:cs typeface="Helvetica Light"/>
              </a:rPr>
              <a:t>u</a:t>
            </a:r>
            <a:r>
              <a:rPr lang="en-GB" sz="32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sing 1 or 2 fingers on 1 hand</a:t>
            </a:r>
          </a:p>
        </p:txBody>
      </p:sp>
    </p:spTree>
    <p:extLst>
      <p:ext uri="{BB962C8B-B14F-4D97-AF65-F5344CB8AC3E}">
        <p14:creationId xmlns:p14="http://schemas.microsoft.com/office/powerpoint/2010/main" val="3556988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038" y="288070"/>
            <a:ext cx="5920154" cy="592015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0875" y="1517742"/>
            <a:ext cx="1943100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 smtClean="0">
                <a:latin typeface="Helvetica Light"/>
                <a:cs typeface="Helvetica Light"/>
              </a:rPr>
              <a:t>Facilitator</a:t>
            </a:r>
          </a:p>
        </p:txBody>
      </p:sp>
      <p:sp>
        <p:nvSpPr>
          <p:cNvPr id="5" name="Rectangle 4"/>
          <p:cNvSpPr/>
          <p:nvPr/>
        </p:nvSpPr>
        <p:spPr>
          <a:xfrm>
            <a:off x="682625" y="2616179"/>
            <a:ext cx="2413000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 smtClean="0">
                <a:latin typeface="Helvetica Light"/>
                <a:cs typeface="Helvetica Light"/>
              </a:rPr>
              <a:t>Actions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650875" y="3708434"/>
            <a:ext cx="397070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Effective Abstraction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2625" y="4794541"/>
            <a:ext cx="273664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Novelty Effect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4833" y="1517742"/>
            <a:ext cx="362150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Gesture Feedback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70499" y="2616179"/>
            <a:ext cx="349583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Helvetica Light"/>
                <a:cs typeface="Helvetica Light"/>
              </a:rPr>
              <a:t>Number of </a:t>
            </a:r>
            <a:r>
              <a:rPr lang="en-US" sz="3200" dirty="0" smtClean="0">
                <a:latin typeface="Helvetica Light"/>
                <a:cs typeface="Helvetica Light"/>
              </a:rPr>
              <a:t>Hands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93312" y="4794541"/>
            <a:ext cx="2328413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Helvetica Light"/>
                <a:cs typeface="Helvetica Light"/>
              </a:rPr>
              <a:t>Likert</a:t>
            </a:r>
            <a:r>
              <a:rPr lang="en-US" sz="3200" dirty="0">
                <a:latin typeface="Helvetica Light"/>
                <a:cs typeface="Helvetica Light"/>
              </a:rPr>
              <a:t> Scale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46537" y="3708434"/>
            <a:ext cx="248805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Helvetica Light"/>
                <a:cs typeface="Helvetica Light"/>
              </a:rPr>
              <a:t>Gamification</a:t>
            </a:r>
            <a:r>
              <a:rPr lang="en-GB" sz="3200" dirty="0">
                <a:latin typeface="Helvetica Light"/>
                <a:cs typeface="Helvetica Light"/>
              </a:rPr>
              <a:t> </a:t>
            </a:r>
            <a:endParaRPr lang="en-US" sz="3200" dirty="0"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54314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87913" y="355486"/>
            <a:ext cx="3005951" cy="5693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Action </a:t>
            </a:r>
            <a:r>
              <a:rPr lang="en-GB" sz="2800" b="1" dirty="0">
                <a:solidFill>
                  <a:srgbClr val="44C876"/>
                </a:solidFill>
                <a:latin typeface="Helvetica Light"/>
                <a:cs typeface="Helvetica Light"/>
              </a:rPr>
              <a:t>Prompt</a:t>
            </a:r>
            <a:endParaRPr lang="en-GB" sz="2800" b="1" dirty="0" smtClean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Video Example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Gesture Creation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Perform Gesture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Ease of use</a:t>
            </a:r>
          </a:p>
          <a:p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b="1" dirty="0" smtClean="0">
                <a:solidFill>
                  <a:srgbClr val="44C876"/>
                </a:solidFill>
                <a:latin typeface="Helvetica Light"/>
                <a:cs typeface="Helvetica Light"/>
              </a:rPr>
              <a:t>Rate: Suitability</a:t>
            </a:r>
            <a:endParaRPr lang="en-GB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US" sz="2800" b="1" dirty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8636" y="2481754"/>
            <a:ext cx="873222" cy="154598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4790723" y="2993134"/>
            <a:ext cx="2100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 smtClean="0">
                <a:latin typeface="Helvetica Light"/>
                <a:cs typeface="Helvetica Light"/>
              </a:rPr>
              <a:t>Think-Aloud</a:t>
            </a:r>
            <a:endParaRPr lang="en-US" sz="2800" b="1" dirty="0">
              <a:latin typeface="Helvetica Light"/>
              <a:cs typeface="Helvetica Ligh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09246" y="2303705"/>
            <a:ext cx="6112039" cy="3901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87913" y="155914"/>
            <a:ext cx="3556000" cy="1378857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001427"/>
            <a:ext cx="9886463" cy="7078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GB" sz="4000" dirty="0" err="1" smtClean="0">
                <a:solidFill>
                  <a:srgbClr val="02FFE6"/>
                </a:solidFill>
                <a:latin typeface="Helvetica Light"/>
                <a:cs typeface="Helvetica Light"/>
              </a:rPr>
              <a:t>Wobbrock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 </a:t>
            </a:r>
            <a:r>
              <a:rPr lang="en-GB" sz="4000" i="1" dirty="0" smtClean="0">
                <a:solidFill>
                  <a:srgbClr val="02FFE6"/>
                </a:solidFill>
                <a:latin typeface="Helvetica Light"/>
                <a:cs typeface="Helvetica Light"/>
              </a:rPr>
              <a:t>et al. </a:t>
            </a:r>
            <a:r>
              <a:rPr lang="en-GB" sz="4000" dirty="0" smtClean="0">
                <a:solidFill>
                  <a:srgbClr val="02FFE6"/>
                </a:solidFill>
                <a:latin typeface="Helvetica Light"/>
                <a:cs typeface="Helvetica Light"/>
              </a:rPr>
              <a:t>Protocol</a:t>
            </a:r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3345572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534277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43214" y="-200760"/>
            <a:ext cx="149850" cy="299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333998" y="2734685"/>
            <a:ext cx="3810002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Special Thank </a:t>
            </a:r>
            <a:r>
              <a:rPr lang="en-GB" sz="3000" dirty="0">
                <a:solidFill>
                  <a:srgbClr val="136DFF"/>
                </a:solidFill>
                <a:latin typeface="Helvetica Light"/>
                <a:cs typeface="Helvetica Light"/>
              </a:rPr>
              <a:t>Y</a:t>
            </a:r>
            <a:r>
              <a:rPr lang="en-GB" sz="3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ou to</a:t>
            </a:r>
          </a:p>
          <a:p>
            <a:r>
              <a:rPr lang="en-GB" sz="2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Jenny </a:t>
            </a:r>
            <a:r>
              <a:rPr lang="en-GB" sz="2800" dirty="0" err="1" smtClean="0">
                <a:solidFill>
                  <a:srgbClr val="44C876"/>
                </a:solidFill>
                <a:latin typeface="Helvetica Light"/>
                <a:cs typeface="Helvetica Light"/>
              </a:rPr>
              <a:t>Preece</a:t>
            </a:r>
            <a:endParaRPr lang="en-GB" sz="2800" dirty="0" smtClean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r>
              <a:rPr lang="en-GB" sz="2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KidsTeam</a:t>
            </a:r>
          </a:p>
          <a:p>
            <a:r>
              <a:rPr lang="en-GB" sz="2800" dirty="0" smtClean="0">
                <a:solidFill>
                  <a:srgbClr val="44C876"/>
                </a:solidFill>
                <a:latin typeface="Helvetica Light"/>
                <a:cs typeface="Helvetica Light"/>
              </a:rPr>
              <a:t>HCIL</a:t>
            </a:r>
          </a:p>
          <a:p>
            <a:endParaRPr lang="en-GB" sz="2800" dirty="0" smtClean="0">
              <a:solidFill>
                <a:srgbClr val="44C876"/>
              </a:solidFill>
              <a:latin typeface="Helvetica Light"/>
              <a:cs typeface="Helvetica Light"/>
            </a:endParaRPr>
          </a:p>
          <a:p>
            <a:endParaRPr lang="en-GB" sz="4000" dirty="0" smtClean="0">
              <a:solidFill>
                <a:srgbClr val="44C876"/>
              </a:solidFill>
              <a:latin typeface="Helvetica Light"/>
              <a:cs typeface="Helvetica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5481672"/>
            <a:ext cx="9144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 smtClean="0">
                <a:solidFill>
                  <a:srgbClr val="39A5B7"/>
                </a:solidFill>
                <a:latin typeface="Helvetica Light"/>
                <a:cs typeface="Helvetica Light"/>
              </a:rPr>
              <a:t>Karen Rust, </a:t>
            </a:r>
            <a:r>
              <a:rPr lang="en-GB" sz="2800" dirty="0" err="1" smtClean="0">
                <a:solidFill>
                  <a:srgbClr val="39A5B7"/>
                </a:solidFill>
                <a:latin typeface="Helvetica Light"/>
                <a:cs typeface="Helvetica Light"/>
              </a:rPr>
              <a:t>Meethu</a:t>
            </a:r>
            <a:r>
              <a:rPr lang="en-GB" sz="2800" dirty="0" smtClean="0">
                <a:solidFill>
                  <a:srgbClr val="39A5B7"/>
                </a:solidFill>
                <a:latin typeface="Helvetica Light"/>
                <a:cs typeface="Helvetica Light"/>
              </a:rPr>
              <a:t> </a:t>
            </a:r>
            <a:r>
              <a:rPr lang="en-GB" sz="2800" dirty="0" err="1" smtClean="0">
                <a:solidFill>
                  <a:srgbClr val="39A5B7"/>
                </a:solidFill>
                <a:latin typeface="Helvetica Light"/>
                <a:cs typeface="Helvetica Light"/>
              </a:rPr>
              <a:t>Malu</a:t>
            </a:r>
            <a:r>
              <a:rPr lang="en-GB" sz="2800" dirty="0" smtClean="0">
                <a:solidFill>
                  <a:srgbClr val="39A5B7"/>
                </a:solidFill>
                <a:latin typeface="Helvetica Light"/>
                <a:cs typeface="Helvetica Light"/>
              </a:rPr>
              <a:t>, Lisa Anthony,  Leah </a:t>
            </a:r>
            <a:r>
              <a:rPr lang="en-GB" sz="2800" dirty="0" err="1" smtClean="0">
                <a:solidFill>
                  <a:srgbClr val="39A5B7"/>
                </a:solidFill>
                <a:latin typeface="Helvetica Light"/>
                <a:cs typeface="Helvetica Light"/>
              </a:rPr>
              <a:t>Findlater</a:t>
            </a:r>
            <a:endParaRPr lang="en-GB" sz="2800" dirty="0" smtClean="0">
              <a:solidFill>
                <a:srgbClr val="39A5B7"/>
              </a:solidFill>
              <a:latin typeface="Helvetica Light"/>
              <a:cs typeface="Helvetica Light"/>
            </a:endParaRPr>
          </a:p>
          <a:p>
            <a:pPr algn="ctr"/>
            <a:endParaRPr lang="en-GB" sz="2800" dirty="0" smtClean="0">
              <a:solidFill>
                <a:srgbClr val="39A5B7"/>
              </a:solidFill>
              <a:latin typeface="Helvetica Light"/>
              <a:cs typeface="Helvetica Light"/>
            </a:endParaRPr>
          </a:p>
        </p:txBody>
      </p:sp>
      <p:pic>
        <p:nvPicPr>
          <p:cNvPr id="12" name="Picture 11" descr="UMD-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920" y="6120111"/>
            <a:ext cx="3852171" cy="713365"/>
          </a:xfrm>
          <a:prstGeom prst="rect">
            <a:avLst/>
          </a:prstGeom>
        </p:spPr>
      </p:pic>
      <p:pic>
        <p:nvPicPr>
          <p:cNvPr id="13" name="Picture 12" descr="HCI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508" y="6072919"/>
            <a:ext cx="870030" cy="767546"/>
          </a:xfrm>
          <a:prstGeom prst="rect">
            <a:avLst/>
          </a:prstGeom>
        </p:spPr>
      </p:pic>
      <p:pic>
        <p:nvPicPr>
          <p:cNvPr id="14" name="Picture 13" descr="Inclusive Design Lab 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97" y="6120915"/>
            <a:ext cx="702625" cy="7026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0090" y="6081082"/>
            <a:ext cx="3746499" cy="83879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91584" y="1637419"/>
            <a:ext cx="437172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6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Thank you!</a:t>
            </a:r>
            <a:endParaRPr lang="en-GB" sz="6600" dirty="0">
              <a:solidFill>
                <a:srgbClr val="136DFF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670875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16187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7" y="264589"/>
            <a:ext cx="32861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References</a:t>
            </a:r>
          </a:p>
        </p:txBody>
      </p:sp>
      <p:sp>
        <p:nvSpPr>
          <p:cNvPr id="5" name="Rectangle 4"/>
          <p:cNvSpPr/>
          <p:nvPr/>
        </p:nvSpPr>
        <p:spPr>
          <a:xfrm>
            <a:off x="238125" y="1204594"/>
            <a:ext cx="82391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Helvetica Light"/>
                <a:cs typeface="Helvetica Light"/>
              </a:rPr>
              <a:t>[1] Anthony</a:t>
            </a:r>
            <a:r>
              <a:rPr lang="en-US" dirty="0">
                <a:latin typeface="Helvetica Light"/>
                <a:cs typeface="Helvetica Light"/>
              </a:rPr>
              <a:t>, L., </a:t>
            </a:r>
            <a:r>
              <a:rPr lang="en-US" dirty="0" err="1">
                <a:latin typeface="Helvetica Light"/>
                <a:cs typeface="Helvetica Light"/>
              </a:rPr>
              <a:t>Vatavu</a:t>
            </a:r>
            <a:r>
              <a:rPr lang="en-US" dirty="0">
                <a:latin typeface="Helvetica Light"/>
                <a:cs typeface="Helvetica Light"/>
              </a:rPr>
              <a:t>, R.-D., and </a:t>
            </a:r>
            <a:r>
              <a:rPr lang="en-US" dirty="0" err="1">
                <a:latin typeface="Helvetica Light"/>
                <a:cs typeface="Helvetica Light"/>
              </a:rPr>
              <a:t>Wobbrock</a:t>
            </a:r>
            <a:r>
              <a:rPr lang="en-US" dirty="0">
                <a:latin typeface="Helvetica Light"/>
                <a:cs typeface="Helvetica Light"/>
              </a:rPr>
              <a:t>, J.O. Understanding the Consistency of Users’ Pen and Finger Stroke Gesture Articulation. </a:t>
            </a:r>
            <a:r>
              <a:rPr lang="en-US" i="1" dirty="0">
                <a:latin typeface="Helvetica Light"/>
                <a:cs typeface="Helvetica Light"/>
              </a:rPr>
              <a:t>Proc. GI'2013</a:t>
            </a:r>
            <a:r>
              <a:rPr lang="en-US" dirty="0">
                <a:latin typeface="Helvetica Light"/>
                <a:cs typeface="Helvetica Light"/>
              </a:rPr>
              <a:t>, Canadian Information Processing Society (2013), 87–94.</a:t>
            </a:r>
            <a:r>
              <a:rPr lang="en-GB" dirty="0">
                <a:latin typeface="Helvetica Light"/>
                <a:cs typeface="Helvetica Light"/>
              </a:rPr>
              <a:t> </a:t>
            </a:r>
            <a:endParaRPr lang="en-GB" dirty="0" smtClean="0">
              <a:latin typeface="Helvetica Light"/>
              <a:cs typeface="Helvetica Light"/>
            </a:endParaRPr>
          </a:p>
          <a:p>
            <a:endParaRPr lang="en-GB" dirty="0">
              <a:latin typeface="Helvetica Light"/>
              <a:cs typeface="Helvetica Light"/>
            </a:endParaRPr>
          </a:p>
          <a:p>
            <a:r>
              <a:rPr lang="en-US" dirty="0" smtClean="0">
                <a:latin typeface="Helvetica Light"/>
                <a:cs typeface="Helvetica Light"/>
              </a:rPr>
              <a:t>[2] Brewer</a:t>
            </a:r>
            <a:r>
              <a:rPr lang="en-US" dirty="0">
                <a:latin typeface="Helvetica Light"/>
                <a:cs typeface="Helvetica Light"/>
              </a:rPr>
              <a:t>, R., Anthony, L., Brown, Q., Irwin, G., </a:t>
            </a:r>
            <a:r>
              <a:rPr lang="en-US" dirty="0" err="1">
                <a:latin typeface="Helvetica Light"/>
                <a:cs typeface="Helvetica Light"/>
              </a:rPr>
              <a:t>Nias</a:t>
            </a:r>
            <a:r>
              <a:rPr lang="en-US" dirty="0">
                <a:latin typeface="Helvetica Light"/>
                <a:cs typeface="Helvetica Light"/>
              </a:rPr>
              <a:t>, J., and Tate, B. Using </a:t>
            </a:r>
            <a:r>
              <a:rPr lang="en-US" dirty="0" err="1">
                <a:latin typeface="Helvetica Light"/>
                <a:cs typeface="Helvetica Light"/>
              </a:rPr>
              <a:t>gamification</a:t>
            </a:r>
            <a:r>
              <a:rPr lang="en-US" dirty="0">
                <a:latin typeface="Helvetica Light"/>
                <a:cs typeface="Helvetica Light"/>
              </a:rPr>
              <a:t> to motivate children to complete empirical studies in lab environments. </a:t>
            </a:r>
            <a:r>
              <a:rPr lang="en-US" i="1" dirty="0">
                <a:latin typeface="Helvetica Light"/>
                <a:cs typeface="Helvetica Light"/>
              </a:rPr>
              <a:t>Proc. IDC'2013</a:t>
            </a:r>
            <a:r>
              <a:rPr lang="en-US" dirty="0">
                <a:latin typeface="Helvetica Light"/>
                <a:cs typeface="Helvetica Light"/>
              </a:rPr>
              <a:t>, ACM Press (2013), 388–391.</a:t>
            </a:r>
            <a:r>
              <a:rPr lang="en-GB" dirty="0">
                <a:latin typeface="Helvetica Light"/>
                <a:cs typeface="Helvetica Light"/>
              </a:rPr>
              <a:t> </a:t>
            </a:r>
            <a:endParaRPr lang="en-GB" dirty="0" smtClean="0">
              <a:latin typeface="Helvetica Light"/>
              <a:cs typeface="Helvetica Light"/>
            </a:endParaRPr>
          </a:p>
          <a:p>
            <a:endParaRPr lang="en-GB" dirty="0">
              <a:latin typeface="Helvetica Light"/>
              <a:cs typeface="Helvetica Light"/>
            </a:endParaRPr>
          </a:p>
          <a:p>
            <a:r>
              <a:rPr lang="en-GB" dirty="0" smtClean="0">
                <a:latin typeface="Helvetica Light"/>
                <a:cs typeface="Helvetica Light"/>
              </a:rPr>
              <a:t>[3] </a:t>
            </a:r>
            <a:r>
              <a:rPr lang="en-US" dirty="0" smtClean="0">
                <a:latin typeface="Helvetica Light"/>
                <a:cs typeface="Helvetica Light"/>
              </a:rPr>
              <a:t>Morris</a:t>
            </a:r>
            <a:r>
              <a:rPr lang="en-US" dirty="0">
                <a:latin typeface="Helvetica Light"/>
                <a:cs typeface="Helvetica Light"/>
              </a:rPr>
              <a:t>, M.R., </a:t>
            </a:r>
            <a:r>
              <a:rPr lang="en-US" dirty="0" err="1">
                <a:latin typeface="Helvetica Light"/>
                <a:cs typeface="Helvetica Light"/>
              </a:rPr>
              <a:t>Wobbrock</a:t>
            </a:r>
            <a:r>
              <a:rPr lang="en-US" dirty="0">
                <a:latin typeface="Helvetica Light"/>
                <a:cs typeface="Helvetica Light"/>
              </a:rPr>
              <a:t>, J.O., and Wilson, A.D. Understanding users’ preferences for surface gestures. </a:t>
            </a:r>
            <a:r>
              <a:rPr lang="en-US" i="1" dirty="0">
                <a:latin typeface="Helvetica Light"/>
                <a:cs typeface="Helvetica Light"/>
              </a:rPr>
              <a:t>Proc. GI'2010</a:t>
            </a:r>
            <a:r>
              <a:rPr lang="en-US" dirty="0">
                <a:latin typeface="Helvetica Light"/>
                <a:cs typeface="Helvetica Light"/>
              </a:rPr>
              <a:t>, Canadian Information Processing Society (2010), 261–268.</a:t>
            </a:r>
            <a:endParaRPr lang="en-GB" dirty="0">
              <a:latin typeface="Helvetica Light"/>
              <a:cs typeface="Helvetica Light"/>
            </a:endParaRPr>
          </a:p>
          <a:p>
            <a:endParaRPr lang="en-GB" dirty="0" smtClean="0">
              <a:latin typeface="Helvetica Light"/>
              <a:cs typeface="Helvetica Light"/>
            </a:endParaRPr>
          </a:p>
          <a:p>
            <a:r>
              <a:rPr lang="en-US" dirty="0" smtClean="0">
                <a:latin typeface="Helvetica Light"/>
                <a:cs typeface="Helvetica Light"/>
              </a:rPr>
              <a:t>[4] </a:t>
            </a:r>
            <a:r>
              <a:rPr lang="en-US" dirty="0" err="1" smtClean="0">
                <a:latin typeface="Helvetica Light"/>
                <a:cs typeface="Helvetica Light"/>
              </a:rPr>
              <a:t>Wobbrock</a:t>
            </a:r>
            <a:r>
              <a:rPr lang="en-US" dirty="0">
                <a:latin typeface="Helvetica Light"/>
                <a:cs typeface="Helvetica Light"/>
              </a:rPr>
              <a:t>, J.O., Morris, M.R., and Wilson, A.D. User-defined gestures for surface computing. </a:t>
            </a:r>
            <a:r>
              <a:rPr lang="en-US" i="1" dirty="0">
                <a:latin typeface="Helvetica Light"/>
                <a:cs typeface="Helvetica Light"/>
              </a:rPr>
              <a:t>Proc. CHI'2009</a:t>
            </a:r>
            <a:r>
              <a:rPr lang="en-US" dirty="0">
                <a:latin typeface="Helvetica Light"/>
                <a:cs typeface="Helvetica Light"/>
              </a:rPr>
              <a:t>, ACM Press (2009), 1083–1092.</a:t>
            </a:r>
            <a:r>
              <a:rPr lang="en-GB" dirty="0">
                <a:latin typeface="Helvetica Light"/>
                <a:cs typeface="Helvetica Light"/>
              </a:rPr>
              <a:t> </a:t>
            </a:r>
            <a:endParaRPr lang="en-GB" dirty="0" smtClean="0"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673234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161871"/>
            <a:ext cx="5333999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  <a:p>
            <a:endParaRPr lang="en-US" dirty="0" smtClean="0">
              <a:solidFill>
                <a:srgbClr val="02FFE6"/>
              </a:solidFill>
              <a:latin typeface="Helvetica Light"/>
              <a:cs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3997" y="245051"/>
            <a:ext cx="32861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 smtClean="0">
                <a:solidFill>
                  <a:srgbClr val="136DFF"/>
                </a:solidFill>
                <a:latin typeface="Helvetica Light"/>
                <a:cs typeface="Helvetica Light"/>
              </a:rPr>
              <a:t>Resources</a:t>
            </a:r>
          </a:p>
        </p:txBody>
      </p:sp>
      <p:sp>
        <p:nvSpPr>
          <p:cNvPr id="5" name="Rectangle 4"/>
          <p:cNvSpPr/>
          <p:nvPr/>
        </p:nvSpPr>
        <p:spPr>
          <a:xfrm>
            <a:off x="238125" y="1204594"/>
            <a:ext cx="8239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 smtClean="0">
              <a:latin typeface="Helvetica Light"/>
              <a:cs typeface="Helvetica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8125" y="1204594"/>
            <a:ext cx="8239124" cy="547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Helvetica Light"/>
                <a:cs typeface="Helvetica Light"/>
              </a:rPr>
              <a:t>[1] </a:t>
            </a:r>
            <a:r>
              <a:rPr lang="en-US" sz="1400" dirty="0">
                <a:latin typeface="Helvetica Light"/>
                <a:cs typeface="Helvetica Light"/>
              </a:rPr>
              <a:t>Earle, J. (2010, June 6). </a:t>
            </a:r>
            <a:r>
              <a:rPr lang="en-US" sz="1400" dirty="0" err="1">
                <a:latin typeface="Helvetica Light"/>
                <a:cs typeface="Helvetica Light"/>
              </a:rPr>
              <a:t>iPad</a:t>
            </a:r>
            <a:r>
              <a:rPr lang="en-US" sz="1400" dirty="0">
                <a:latin typeface="Helvetica Light"/>
                <a:cs typeface="Helvetica Light"/>
              </a:rPr>
              <a:t> with </a:t>
            </a:r>
            <a:r>
              <a:rPr lang="en-US" sz="1400" dirty="0" smtClean="0">
                <a:latin typeface="Helvetica Light"/>
                <a:cs typeface="Helvetica Light"/>
              </a:rPr>
              <a:t>Dandelion. </a:t>
            </a:r>
            <a:r>
              <a:rPr lang="en-US" sz="1400" dirty="0">
                <a:latin typeface="Helvetica Light"/>
                <a:cs typeface="Helvetica Light"/>
              </a:rPr>
              <a:t>Retrieved , from https://</a:t>
            </a:r>
            <a:r>
              <a:rPr lang="en-US" sz="1400" dirty="0" err="1">
                <a:latin typeface="Helvetica Light"/>
                <a:cs typeface="Helvetica Light"/>
              </a:rPr>
              <a:t>www.flickr.com</a:t>
            </a:r>
            <a:r>
              <a:rPr lang="en-US" sz="1400" dirty="0">
                <a:latin typeface="Helvetica Light"/>
                <a:cs typeface="Helvetica Light"/>
              </a:rPr>
              <a:t>/photos/</a:t>
            </a:r>
            <a:r>
              <a:rPr lang="en-US" sz="1400" dirty="0" err="1">
                <a:latin typeface="Helvetica Light"/>
                <a:cs typeface="Helvetica Light"/>
              </a:rPr>
              <a:t>jaredearle</a:t>
            </a:r>
            <a:r>
              <a:rPr lang="en-US" sz="1400" dirty="0">
                <a:latin typeface="Helvetica Light"/>
                <a:cs typeface="Helvetica Light"/>
              </a:rPr>
              <a:t>/4675262184/in/photolist-888WyG-bMtoTk-87pvpZ-9KHxxb-7T3Yq9-9Co1WJ-7RrE24-7zCVaE-7S3Z9z-7RrE6p-9UiHV1-7S7Scw-7TQmYh-8utK8v-819Mx2-898cDd-7YZqgD-7zWz8q-8Wr9o8-bu78LN-dzvC1Y-atHwcM-fDro5z-8eG7p2-dYPPLV-7TRHJ2-9sK9yH-7RpM4Q-7WCNTx-7z6TyM-hQVuQX-9djXEG-9kQG8J-dSAG34-9pPdsu-8fWHDW-dawCCx-7Pq2gw-9adPxH-7Qu9p8-7QsFHM-7RuVaC-7RuV5G-8c1aeq-7SuDEy-8RsUjH-</a:t>
            </a:r>
            <a:r>
              <a:rPr lang="en-US" sz="1400" dirty="0">
                <a:latin typeface="Helvetica Light"/>
                <a:cs typeface="Helvetica Light"/>
                <a:hlinkClick r:id="rId2" action="ppaction://hlinkfile"/>
              </a:rPr>
              <a:t>7Z18UQ-dcSNkC-8oUjD4-7WTPj7</a:t>
            </a:r>
            <a:r>
              <a:rPr lang="en-US" sz="1400" dirty="0" smtClean="0">
                <a:latin typeface="Helvetica Light"/>
                <a:cs typeface="Helvetica Light"/>
                <a:hlinkClick r:id="rId2" action="ppaction://hlinkfile"/>
              </a:rPr>
              <a:t>/</a:t>
            </a:r>
            <a:endParaRPr lang="en-US" sz="1400" dirty="0" smtClean="0">
              <a:latin typeface="Helvetica Light"/>
              <a:cs typeface="Helvetica Light"/>
            </a:endParaRPr>
          </a:p>
          <a:p>
            <a:endParaRPr lang="en-US" sz="1400" dirty="0">
              <a:latin typeface="Helvetica Light"/>
              <a:cs typeface="Helvetica Light"/>
            </a:endParaRPr>
          </a:p>
          <a:p>
            <a:r>
              <a:rPr lang="en-US" sz="1400" dirty="0" smtClean="0">
                <a:latin typeface="Helvetica Light"/>
                <a:cs typeface="Helvetica Light"/>
              </a:rPr>
              <a:t>[2] </a:t>
            </a:r>
            <a:r>
              <a:rPr lang="en-US" sz="1400" dirty="0" err="1">
                <a:latin typeface="Helvetica Light"/>
                <a:cs typeface="Helvetica Light"/>
              </a:rPr>
              <a:t>Blanes</a:t>
            </a:r>
            <a:r>
              <a:rPr lang="en-US" sz="1400" dirty="0">
                <a:latin typeface="Helvetica Light"/>
                <a:cs typeface="Helvetica Light"/>
              </a:rPr>
              <a:t>, A. S. (2013, January 1). </a:t>
            </a:r>
            <a:r>
              <a:rPr lang="en-US" sz="1400" dirty="0" err="1" smtClean="0">
                <a:latin typeface="Helvetica Light"/>
                <a:cs typeface="Helvetica Light"/>
              </a:rPr>
              <a:t>Flaticon</a:t>
            </a:r>
            <a:r>
              <a:rPr lang="en-US" sz="1400" dirty="0" smtClean="0">
                <a:latin typeface="Helvetica Light"/>
                <a:cs typeface="Helvetica Light"/>
              </a:rPr>
              <a:t>. Top </a:t>
            </a:r>
            <a:r>
              <a:rPr lang="en-US" sz="1400" dirty="0">
                <a:latin typeface="Helvetica Light"/>
                <a:cs typeface="Helvetica Light"/>
              </a:rPr>
              <a:t>49 free icons </a:t>
            </a:r>
            <a:r>
              <a:rPr lang="en-US" sz="1400" dirty="0" err="1">
                <a:latin typeface="Helvetica Light"/>
                <a:cs typeface="Helvetica Light"/>
              </a:rPr>
              <a:t>choosed</a:t>
            </a:r>
            <a:r>
              <a:rPr lang="en-US" sz="1400" dirty="0">
                <a:latin typeface="Helvetica Light"/>
                <a:cs typeface="Helvetica Light"/>
              </a:rPr>
              <a:t> by our users. Download them for free | </a:t>
            </a:r>
            <a:r>
              <a:rPr lang="en-US" sz="1400" dirty="0" err="1" smtClean="0">
                <a:latin typeface="Helvetica Light"/>
                <a:cs typeface="Helvetica Light"/>
              </a:rPr>
              <a:t>Flaticon</a:t>
            </a:r>
            <a:r>
              <a:rPr lang="en-US" sz="1400" dirty="0" smtClean="0">
                <a:latin typeface="Helvetica Light"/>
                <a:cs typeface="Helvetica Light"/>
              </a:rPr>
              <a:t>. </a:t>
            </a:r>
            <a:r>
              <a:rPr lang="en-US" sz="1400" dirty="0">
                <a:latin typeface="Helvetica Light"/>
                <a:cs typeface="Helvetica Light"/>
              </a:rPr>
              <a:t>Retrieved May 19, 2014, from </a:t>
            </a:r>
            <a:r>
              <a:rPr lang="en-US" sz="1400" dirty="0">
                <a:latin typeface="Helvetica Light"/>
                <a:cs typeface="Helvetica Light"/>
                <a:hlinkClick r:id="rId3"/>
              </a:rPr>
              <a:t>http://www.flaticon.com/most-downloaded</a:t>
            </a:r>
            <a:r>
              <a:rPr lang="en-US" sz="1400" dirty="0" smtClean="0">
                <a:latin typeface="Helvetica Light"/>
                <a:cs typeface="Helvetica Light"/>
                <a:hlinkClick r:id="rId3"/>
              </a:rPr>
              <a:t>/</a:t>
            </a:r>
            <a:endParaRPr lang="en-US" sz="1400" dirty="0" smtClean="0">
              <a:latin typeface="Helvetica Light"/>
              <a:cs typeface="Helvetica Light"/>
            </a:endParaRPr>
          </a:p>
          <a:p>
            <a:endParaRPr lang="en-US" sz="1400" dirty="0">
              <a:latin typeface="Helvetica Light"/>
              <a:cs typeface="Helvetica Light"/>
            </a:endParaRPr>
          </a:p>
          <a:p>
            <a:r>
              <a:rPr lang="en-US" sz="1400" dirty="0" smtClean="0">
                <a:latin typeface="Helvetica Light"/>
                <a:cs typeface="Helvetica Light"/>
              </a:rPr>
              <a:t>[3] Chan</a:t>
            </a:r>
            <a:r>
              <a:rPr lang="en-US" sz="1400" dirty="0">
                <a:latin typeface="Helvetica Light"/>
                <a:cs typeface="Helvetica Light"/>
              </a:rPr>
              <a:t>, V. (2012, April 23). SUR40_02-LR by Samsung</a:t>
            </a:r>
            <a:r>
              <a:rPr lang="en-US" sz="1400" dirty="0" smtClean="0">
                <a:latin typeface="Helvetica Light"/>
                <a:cs typeface="Helvetica Light"/>
              </a:rPr>
              <a:t>. </a:t>
            </a:r>
            <a:r>
              <a:rPr lang="en-US" sz="1400" dirty="0">
                <a:latin typeface="Helvetica Light"/>
                <a:cs typeface="Helvetica Light"/>
              </a:rPr>
              <a:t>Retrieved , from https://</a:t>
            </a:r>
            <a:r>
              <a:rPr lang="en-US" sz="1400" dirty="0" err="1">
                <a:latin typeface="Helvetica Light"/>
                <a:cs typeface="Helvetica Light"/>
              </a:rPr>
              <a:t>www.flickr.com</a:t>
            </a:r>
            <a:r>
              <a:rPr lang="en-US" sz="1400" dirty="0">
                <a:latin typeface="Helvetica Light"/>
                <a:cs typeface="Helvetica Light"/>
              </a:rPr>
              <a:t>/photos/</a:t>
            </a:r>
            <a:r>
              <a:rPr lang="en-US" sz="1400" dirty="0" err="1">
                <a:latin typeface="Helvetica Light"/>
                <a:cs typeface="Helvetica Light"/>
              </a:rPr>
              <a:t>vernieman</a:t>
            </a:r>
            <a:r>
              <a:rPr lang="en-US" sz="1400" dirty="0">
                <a:latin typeface="Helvetica Light"/>
                <a:cs typeface="Helvetica Light"/>
              </a:rPr>
              <a:t>/6957075894/in/photolist-bH3JUF-bu8VSf-bH3JTk-bu8VLQ-bu8VQW-bu8VQ1-bH3JLZ-bu8VTU-bH3JLi-bH3JNB-bu8VV3-bu8VNS-bu8VRw-bu8VW5-bu8VXf-bu8VWA-cs6X3C-beyy3z-fufTF4-eoPHke-d1Hh65-d1HgWW-d1Hh8h-d1Hh4w-d1HgT5-d1HhaY-eiJ3ux-eiPFWA-eiPMH3-eiJ5dt-eiPMWE-d4MiPj-d4MiUm-d4MiQh-d4MiS3-d4MiRb-d4MiT9-bPFtJR-bALQf9-bALQho-bALQ9o-bALQ4w-bALQbb-bALQdj-eHNU1X-eeVVmS-cErwKf-d5wHzy-97WHsE-</a:t>
            </a:r>
            <a:r>
              <a:rPr lang="en-US" sz="1400" dirty="0" smtClean="0">
                <a:latin typeface="Helvetica Light"/>
                <a:cs typeface="Helvetica Light"/>
              </a:rPr>
              <a:t>dcsTwE</a:t>
            </a:r>
          </a:p>
          <a:p>
            <a:endParaRPr lang="en-US" sz="1400" dirty="0">
              <a:latin typeface="Helvetica Light"/>
              <a:cs typeface="Helvetica Light"/>
            </a:endParaRPr>
          </a:p>
          <a:p>
            <a:r>
              <a:rPr lang="en-US" sz="1400" dirty="0" smtClean="0">
                <a:latin typeface="Helvetica Light"/>
                <a:cs typeface="Helvetica Light"/>
              </a:rPr>
              <a:t>[4] </a:t>
            </a:r>
            <a:r>
              <a:rPr lang="en-US" sz="1400" dirty="0">
                <a:latin typeface="Helvetica Light"/>
                <a:cs typeface="Helvetica Light"/>
              </a:rPr>
              <a:t>Chan, V. (2012, April 23). </a:t>
            </a:r>
            <a:r>
              <a:rPr lang="en-US" sz="1400" dirty="0" smtClean="0">
                <a:latin typeface="Helvetica Light"/>
                <a:cs typeface="Helvetica Light"/>
              </a:rPr>
              <a:t>SUR40_03-</a:t>
            </a:r>
            <a:r>
              <a:rPr lang="en-US" sz="1400" dirty="0">
                <a:latin typeface="Helvetica Light"/>
                <a:cs typeface="Helvetica Light"/>
              </a:rPr>
              <a:t>LR by </a:t>
            </a:r>
            <a:r>
              <a:rPr lang="en-US" sz="1400" dirty="0" smtClean="0">
                <a:latin typeface="Helvetica Light"/>
                <a:cs typeface="Helvetica Light"/>
              </a:rPr>
              <a:t>Samsung. Retrieved, </a:t>
            </a:r>
            <a:r>
              <a:rPr lang="en-US" sz="1400" dirty="0">
                <a:latin typeface="Helvetica Light"/>
                <a:cs typeface="Helvetica Light"/>
              </a:rPr>
              <a:t>from https://</a:t>
            </a:r>
            <a:r>
              <a:rPr lang="en-US" sz="1400" dirty="0" err="1">
                <a:latin typeface="Helvetica Light"/>
                <a:cs typeface="Helvetica Light"/>
              </a:rPr>
              <a:t>www.flickr.com</a:t>
            </a:r>
            <a:r>
              <a:rPr lang="en-US" sz="1400" dirty="0">
                <a:latin typeface="Helvetica Light"/>
                <a:cs typeface="Helvetica Light"/>
              </a:rPr>
              <a:t>/photos/</a:t>
            </a:r>
            <a:r>
              <a:rPr lang="en-US" sz="1400" dirty="0" err="1">
                <a:latin typeface="Helvetica Light"/>
                <a:cs typeface="Helvetica Light"/>
              </a:rPr>
              <a:t>vernieman</a:t>
            </a:r>
            <a:r>
              <a:rPr lang="en-US" sz="1400" dirty="0">
                <a:latin typeface="Helvetica Light"/>
                <a:cs typeface="Helvetica Light"/>
              </a:rPr>
              <a:t>/6957075764/in/photolist-bH3JUF-bu8VSf-bH3JTk-bu8VLQ-bu8VQW-bu8VQ1-bH3JLZ-bu8VTU-bH3JLi-bH3JNB-bu8VV3-bu8VNS-bu8VRw-bu8VW5-bu8VXf-bu8VWA-cs6X3C-beyy3z-fufTF4-eoPHke-d1Hh65-d1HgWW-d1Hh8h-d1Hh4w-d1HgT5-d1HhaY-eiJ3ux-eiPFWA-eiPMH3-eiJ5dt-eiPMWE-d4MiPj-d4MiUm-d4MiQh-d4MiS3-d4MiRb-d4MiT9-bPFtJR-bALQf9-bALQho-bALQ9o-bALQ4w-bALQbb-bALQdj-eHNU1X-eeVVmS-cErwKf-</a:t>
            </a:r>
            <a:r>
              <a:rPr lang="en-US" sz="1400" dirty="0">
                <a:latin typeface="Helvetica Light"/>
                <a:cs typeface="Helvetica Light"/>
                <a:hlinkClick r:id="rId4" action="ppaction://hlinkfile"/>
              </a:rPr>
              <a:t>d5wHzy-97WHsE-dcsTwE</a:t>
            </a:r>
            <a:r>
              <a:rPr lang="en-US" sz="1400" dirty="0" smtClean="0">
                <a:latin typeface="Helvetica Light"/>
                <a:cs typeface="Helvetica Light"/>
                <a:hlinkClick r:id="rId4" action="ppaction://hlinkfile"/>
              </a:rPr>
              <a:t>/</a:t>
            </a:r>
            <a:endParaRPr lang="en-US" sz="1400" dirty="0" smtClean="0"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619238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6410</TotalTime>
  <Words>2222</Words>
  <Application>Microsoft Macintosh PowerPoint</Application>
  <PresentationFormat>On-screen Show (4:3)</PresentationFormat>
  <Paragraphs>461</Paragraphs>
  <Slides>92</Slides>
  <Notes>40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9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bowsmith</dc:creator>
  <cp:lastModifiedBy>bowsmith</cp:lastModifiedBy>
  <cp:revision>579</cp:revision>
  <cp:lastPrinted>2014-05-21T09:49:49Z</cp:lastPrinted>
  <dcterms:created xsi:type="dcterms:W3CDTF">2014-05-18T03:57:54Z</dcterms:created>
  <dcterms:modified xsi:type="dcterms:W3CDTF">2014-05-29T15:29:52Z</dcterms:modified>
</cp:coreProperties>
</file>