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2"/>
  </p:notesMasterIdLst>
  <p:sldIdLst>
    <p:sldId id="256" r:id="rId2"/>
    <p:sldId id="300" r:id="rId3"/>
    <p:sldId id="301" r:id="rId4"/>
    <p:sldId id="288" r:id="rId5"/>
    <p:sldId id="282" r:id="rId6"/>
    <p:sldId id="302" r:id="rId7"/>
    <p:sldId id="285" r:id="rId8"/>
    <p:sldId id="292" r:id="rId9"/>
    <p:sldId id="310" r:id="rId10"/>
    <p:sldId id="315" r:id="rId11"/>
    <p:sldId id="307" r:id="rId12"/>
    <p:sldId id="293" r:id="rId13"/>
    <p:sldId id="272" r:id="rId14"/>
    <p:sldId id="312" r:id="rId15"/>
    <p:sldId id="273" r:id="rId16"/>
    <p:sldId id="316" r:id="rId17"/>
    <p:sldId id="311" r:id="rId18"/>
    <p:sldId id="274" r:id="rId19"/>
    <p:sldId id="275" r:id="rId20"/>
    <p:sldId id="314" r:id="rId21"/>
    <p:sldId id="276" r:id="rId22"/>
    <p:sldId id="304" r:id="rId23"/>
    <p:sldId id="279" r:id="rId24"/>
    <p:sldId id="295" r:id="rId25"/>
    <p:sldId id="305" r:id="rId26"/>
    <p:sldId id="297" r:id="rId27"/>
    <p:sldId id="281" r:id="rId28"/>
    <p:sldId id="280" r:id="rId29"/>
    <p:sldId id="299" r:id="rId30"/>
    <p:sldId id="309" r:id="rId3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47" d="100"/>
          <a:sy n="47" d="100"/>
        </p:scale>
        <p:origin x="-140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notesMaster" Target="notesMasters/notesMaster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interSettings" Target="printerSettings/printerSettings1.bin"/><Relationship Id="rId34" Type="http://schemas.openxmlformats.org/officeDocument/2006/relationships/presProps" Target="presProps.xml"/><Relationship Id="rId35" Type="http://schemas.openxmlformats.org/officeDocument/2006/relationships/viewProps" Target="viewProps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EFE9C5-5F70-D642-B645-593240268396}" type="datetimeFigureOut">
              <a:rPr lang="en-US" smtClean="0"/>
              <a:t>5/29/14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A50406-B353-2741-82B6-34960CDBA9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05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dirty="0" smtClean="0"/>
              <a:t>Centralizing downloads for updates and patches</a:t>
            </a:r>
          </a:p>
          <a:p>
            <a:pPr lvl="1"/>
            <a:r>
              <a:rPr lang="en-US" dirty="0" smtClean="0"/>
              <a:t>Reducing data transfer to the cloud </a:t>
            </a:r>
          </a:p>
          <a:p>
            <a:pPr lvl="1"/>
            <a:r>
              <a:rPr lang="en-US" dirty="0" smtClean="0"/>
              <a:t>Cyber-security in capped locations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F16D45-5C9F-C648-9E3D-6FD643CA75E5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945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A869AC-2E14-DD4D-94C1-0F67A867E43C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2244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43082-9C7C-4B82-8A69-B37C5FBB1AE5}" type="slidenum">
              <a:rPr lang="en-US" smtClean="0"/>
              <a:pPr/>
              <a:t>29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0803C-3C1B-374B-8DF6-C197559560BD}" type="datetimeFigureOut">
              <a:rPr lang="en-US" smtClean="0"/>
              <a:t>5/29/14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D31C-9356-374A-8A9B-8F2D8A303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34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0803C-3C1B-374B-8DF6-C197559560BD}" type="datetimeFigureOut">
              <a:rPr lang="en-US" smtClean="0"/>
              <a:t>5/29/14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D31C-9356-374A-8A9B-8F2D8A303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559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0803C-3C1B-374B-8DF6-C197559560BD}" type="datetimeFigureOut">
              <a:rPr lang="en-US" smtClean="0"/>
              <a:t>5/29/14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D31C-9356-374A-8A9B-8F2D8A303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22683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0803C-3C1B-374B-8DF6-C197559560BD}" type="datetimeFigureOut">
              <a:rPr lang="en-US" smtClean="0"/>
              <a:t>5/29/14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D31C-9356-374A-8A9B-8F2D8A303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8434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0803C-3C1B-374B-8DF6-C197559560BD}" type="datetimeFigureOut">
              <a:rPr lang="en-US" smtClean="0"/>
              <a:t>5/29/14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D31C-9356-374A-8A9B-8F2D8A303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2861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0803C-3C1B-374B-8DF6-C197559560BD}" type="datetimeFigureOut">
              <a:rPr lang="en-US" smtClean="0"/>
              <a:t>5/29/14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D31C-9356-374A-8A9B-8F2D8A303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499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0803C-3C1B-374B-8DF6-C197559560BD}" type="datetimeFigureOut">
              <a:rPr lang="en-US" smtClean="0"/>
              <a:t>5/29/14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D31C-9356-374A-8A9B-8F2D8A303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925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0803C-3C1B-374B-8DF6-C197559560BD}" type="datetimeFigureOut">
              <a:rPr lang="en-US" smtClean="0"/>
              <a:t>5/29/14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D31C-9356-374A-8A9B-8F2D8A303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7938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0803C-3C1B-374B-8DF6-C197559560BD}" type="datetimeFigureOut">
              <a:rPr lang="en-US" smtClean="0"/>
              <a:t>5/29/14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D31C-9356-374A-8A9B-8F2D8A303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9192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0803C-3C1B-374B-8DF6-C197559560BD}" type="datetimeFigureOut">
              <a:rPr lang="en-US" smtClean="0"/>
              <a:t>5/29/14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D31C-9356-374A-8A9B-8F2D8A303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74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0803C-3C1B-374B-8DF6-C197559560BD}" type="datetimeFigureOut">
              <a:rPr lang="en-US" smtClean="0"/>
              <a:t>5/29/14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D31C-9356-374A-8A9B-8F2D8A303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8366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40803C-3C1B-374B-8DF6-C197559560BD}" type="datetimeFigureOut">
              <a:rPr lang="en-US" smtClean="0"/>
              <a:t>5/29/14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F2D31C-9356-374A-8A9B-8F2D8A303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389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png"/><Relationship Id="rId3" Type="http://schemas.openxmlformats.org/officeDocument/2006/relationships/image" Target="../media/image19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3" Type="http://schemas.openxmlformats.org/officeDocument/2006/relationships/image" Target="../media/image10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3" Type="http://schemas.openxmlformats.org/officeDocument/2006/relationships/image" Target="../media/image12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3" Type="http://schemas.openxmlformats.org/officeDocument/2006/relationships/image" Target="../media/image12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Relationship Id="rId3" Type="http://schemas.openxmlformats.org/officeDocument/2006/relationships/hyperlink" Target="http://goo.gl/6l4vJo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jpg"/><Relationship Id="rId3" Type="http://schemas.openxmlformats.org/officeDocument/2006/relationships/image" Target="../media/image13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jpg"/><Relationship Id="rId3" Type="http://schemas.openxmlformats.org/officeDocument/2006/relationships/image" Target="../media/image13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4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.jp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4" Type="http://schemas.openxmlformats.org/officeDocument/2006/relationships/image" Target="../media/image12.jpg"/><Relationship Id="rId5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image" Target="../media/image39.png"/><Relationship Id="rId20" Type="http://schemas.openxmlformats.org/officeDocument/2006/relationships/image" Target="../media/image50.jpg"/><Relationship Id="rId10" Type="http://schemas.openxmlformats.org/officeDocument/2006/relationships/image" Target="../media/image40.png"/><Relationship Id="rId11" Type="http://schemas.openxmlformats.org/officeDocument/2006/relationships/image" Target="../media/image41.jpeg"/><Relationship Id="rId12" Type="http://schemas.openxmlformats.org/officeDocument/2006/relationships/image" Target="../media/image42.jpeg"/><Relationship Id="rId13" Type="http://schemas.openxmlformats.org/officeDocument/2006/relationships/image" Target="../media/image43.jpeg"/><Relationship Id="rId14" Type="http://schemas.openxmlformats.org/officeDocument/2006/relationships/image" Target="../media/image44.png"/><Relationship Id="rId15" Type="http://schemas.openxmlformats.org/officeDocument/2006/relationships/image" Target="../media/image45.jpg"/><Relationship Id="rId16" Type="http://schemas.openxmlformats.org/officeDocument/2006/relationships/image" Target="../media/image46.jpg"/><Relationship Id="rId17" Type="http://schemas.openxmlformats.org/officeDocument/2006/relationships/image" Target="../media/image47.png"/><Relationship Id="rId18" Type="http://schemas.openxmlformats.org/officeDocument/2006/relationships/image" Target="../media/image48.png"/><Relationship Id="rId19" Type="http://schemas.openxmlformats.org/officeDocument/2006/relationships/image" Target="../media/image49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3.jpeg"/><Relationship Id="rId4" Type="http://schemas.openxmlformats.org/officeDocument/2006/relationships/image" Target="../media/image34.jpeg"/><Relationship Id="rId5" Type="http://schemas.openxmlformats.org/officeDocument/2006/relationships/image" Target="../media/image35.jpeg"/><Relationship Id="rId6" Type="http://schemas.openxmlformats.org/officeDocument/2006/relationships/image" Target="../media/image36.jpeg"/><Relationship Id="rId7" Type="http://schemas.openxmlformats.org/officeDocument/2006/relationships/image" Target="../media/image37.jpeg"/><Relationship Id="rId8" Type="http://schemas.openxmlformats.org/officeDocument/2006/relationships/image" Target="../media/image38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Relationship Id="rId3" Type="http://schemas.openxmlformats.org/officeDocument/2006/relationships/hyperlink" Target="http://goo.gl/YUXhxx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4" Type="http://schemas.openxmlformats.org/officeDocument/2006/relationships/image" Target="../media/image11.jpg"/><Relationship Id="rId5" Type="http://schemas.openxmlformats.org/officeDocument/2006/relationships/hyperlink" Target="http://goo.gl/X6aAbv" TargetMode="External"/><Relationship Id="rId6" Type="http://schemas.openxmlformats.org/officeDocument/2006/relationships/image" Target="../media/image12.jpg"/><Relationship Id="rId7" Type="http://schemas.openxmlformats.org/officeDocument/2006/relationships/hyperlink" Target="http://goo.gl/r3B3Y2" TargetMode="External"/><Relationship Id="rId8" Type="http://schemas.openxmlformats.org/officeDocument/2006/relationships/image" Target="../media/image13.jpg"/><Relationship Id="rId9" Type="http://schemas.openxmlformats.org/officeDocument/2006/relationships/hyperlink" Target="http://goo.gl/Zwc9j6" TargetMode="External"/><Relationship Id="rId1" Type="http://schemas.openxmlformats.org/officeDocument/2006/relationships/slideLayout" Target="../slideLayouts/slideLayout6.xml"/><Relationship Id="rId2" Type="http://schemas.openxmlformats.org/officeDocument/2006/relationships/hyperlink" Target="http://goo.gl/io1QRl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050080"/>
            <a:ext cx="7772400" cy="1470025"/>
          </a:xfrm>
        </p:spPr>
        <p:txBody>
          <a:bodyPr/>
          <a:lstStyle/>
          <a:p>
            <a:r>
              <a:rPr lang="en-US" dirty="0" err="1" smtClean="0"/>
              <a:t>uCap</a:t>
            </a:r>
            <a:r>
              <a:rPr lang="en-US" dirty="0" smtClean="0"/>
              <a:t>: A Data Management Tool for the Home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112440"/>
            <a:ext cx="6400800" cy="1752600"/>
          </a:xfrm>
        </p:spPr>
        <p:txBody>
          <a:bodyPr/>
          <a:lstStyle/>
          <a:p>
            <a:r>
              <a:rPr lang="en-US" dirty="0" smtClean="0"/>
              <a:t>Marshini Chetty, </a:t>
            </a:r>
            <a:r>
              <a:rPr lang="en-US" dirty="0" err="1" smtClean="0"/>
              <a:t>Hyojoon</a:t>
            </a:r>
            <a:r>
              <a:rPr lang="en-US" dirty="0" smtClean="0"/>
              <a:t> Kim, </a:t>
            </a:r>
            <a:r>
              <a:rPr lang="en-US" dirty="0" err="1" smtClean="0"/>
              <a:t>Srikanth</a:t>
            </a:r>
            <a:r>
              <a:rPr lang="en-US" dirty="0" smtClean="0"/>
              <a:t> </a:t>
            </a:r>
            <a:r>
              <a:rPr lang="en-US" dirty="0" err="1" smtClean="0"/>
              <a:t>Sundaresan</a:t>
            </a:r>
            <a:r>
              <a:rPr lang="en-US" dirty="0" smtClean="0"/>
              <a:t>, Sam Burnett, Nick </a:t>
            </a:r>
            <a:r>
              <a:rPr lang="en-US" dirty="0" err="1" smtClean="0"/>
              <a:t>Feamster</a:t>
            </a:r>
            <a:r>
              <a:rPr lang="en-US" dirty="0" smtClean="0"/>
              <a:t>, and W. Keith Edwards</a:t>
            </a:r>
            <a:endParaRPr lang="en-US" dirty="0"/>
          </a:p>
        </p:txBody>
      </p:sp>
      <p:pic>
        <p:nvPicPr>
          <p:cNvPr id="4" name="Picture 3" descr="download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292" y="5722908"/>
            <a:ext cx="1020972" cy="1012738"/>
          </a:xfrm>
          <a:prstGeom prst="rect">
            <a:avLst/>
          </a:prstGeom>
        </p:spPr>
      </p:pic>
      <p:pic>
        <p:nvPicPr>
          <p:cNvPr id="9" name="Picture 8" descr="University-of-Maryland-school-logo-for-media-window---19078373 (1)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0919" y="5583843"/>
            <a:ext cx="1698876" cy="127415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532784" y="6085617"/>
            <a:ext cx="24233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latin typeface="Helvetica"/>
                <a:cs typeface="Helvetica"/>
              </a:rPr>
              <a:t>NetCHI</a:t>
            </a:r>
            <a:r>
              <a:rPr lang="en-US" sz="2400" b="1" dirty="0" smtClean="0">
                <a:latin typeface="Helvetica"/>
                <a:cs typeface="Helvetica"/>
              </a:rPr>
              <a:t> Lab</a:t>
            </a:r>
            <a:endParaRPr lang="en-US" sz="2400" b="1" dirty="0"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24957386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1310" y="4196395"/>
            <a:ext cx="1749568" cy="198184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</p:pic>
      <p:sp>
        <p:nvSpPr>
          <p:cNvPr id="22" name="Rectangle 21"/>
          <p:cNvSpPr/>
          <p:nvPr/>
        </p:nvSpPr>
        <p:spPr>
          <a:xfrm>
            <a:off x="1153264" y="613169"/>
            <a:ext cx="2891443" cy="261326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5200629" y="613169"/>
            <a:ext cx="2891443" cy="261326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5259801" y="4014821"/>
            <a:ext cx="2891443" cy="261326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1202264" y="4014821"/>
            <a:ext cx="2891443" cy="2613266"/>
          </a:xfrm>
          <a:prstGeom prst="rect">
            <a:avLst/>
          </a:prstGeom>
          <a:solidFill>
            <a:schemeClr val="bg1">
              <a:lumMod val="50000"/>
              <a:alpha val="32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153264" y="57590"/>
            <a:ext cx="3101330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Invisible balances</a:t>
            </a:r>
            <a:endParaRPr lang="en-US" sz="3200" dirty="0"/>
          </a:p>
        </p:txBody>
      </p:sp>
      <p:sp>
        <p:nvSpPr>
          <p:cNvPr id="29" name="TextBox 28"/>
          <p:cNvSpPr txBox="1"/>
          <p:nvPr/>
        </p:nvSpPr>
        <p:spPr>
          <a:xfrm>
            <a:off x="5200629" y="19394"/>
            <a:ext cx="3780803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Mysterious Processes</a:t>
            </a:r>
            <a:endParaRPr lang="en-US" sz="3200" dirty="0"/>
          </a:p>
        </p:txBody>
      </p:sp>
      <p:sp>
        <p:nvSpPr>
          <p:cNvPr id="30" name="TextBox 29"/>
          <p:cNvSpPr txBox="1"/>
          <p:nvPr/>
        </p:nvSpPr>
        <p:spPr>
          <a:xfrm>
            <a:off x="1153264" y="3406447"/>
            <a:ext cx="2612213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Multiple Users</a:t>
            </a:r>
            <a:endParaRPr lang="en-US" sz="3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259801" y="3406447"/>
            <a:ext cx="1587093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Controls</a:t>
            </a:r>
            <a:endParaRPr lang="en-US" sz="3200" dirty="0"/>
          </a:p>
        </p:txBody>
      </p:sp>
      <p:pic>
        <p:nvPicPr>
          <p:cNvPr id="18" name="Picture 17" descr="graph1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1303195" y="1021889"/>
            <a:ext cx="2462282" cy="1048431"/>
          </a:xfrm>
          <a:prstGeom prst="rect">
            <a:avLst/>
          </a:prstGeom>
        </p:spPr>
      </p:pic>
      <p:pic>
        <p:nvPicPr>
          <p:cNvPr id="19" name="Picture 18" descr="Websites.png"/>
          <p:cNvPicPr/>
          <p:nvPr/>
        </p:nvPicPr>
        <p:blipFill>
          <a:blip r:embed="rId4"/>
          <a:stretch>
            <a:fillRect/>
          </a:stretch>
        </p:blipFill>
        <p:spPr>
          <a:xfrm>
            <a:off x="5287101" y="1342348"/>
            <a:ext cx="2715009" cy="873760"/>
          </a:xfrm>
          <a:prstGeom prst="rect">
            <a:avLst/>
          </a:prstGeom>
        </p:spPr>
      </p:pic>
      <p:pic>
        <p:nvPicPr>
          <p:cNvPr id="28" name="Picture 27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2730" y="4571520"/>
            <a:ext cx="2659380" cy="12966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185979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506" y="1839506"/>
            <a:ext cx="3837961" cy="3356908"/>
          </a:xfrm>
          <a:prstGeom prst="rect">
            <a:avLst/>
          </a:prstGeom>
        </p:spPr>
      </p:pic>
      <p:pic>
        <p:nvPicPr>
          <p:cNvPr id="4" name="Picture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4230" y="1839506"/>
            <a:ext cx="3420516" cy="3477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8914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 of uCap syste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982" y="207707"/>
            <a:ext cx="7924272" cy="6650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8092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908050"/>
            <a:ext cx="6808788" cy="517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4956150"/>
            <a:ext cx="91440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600" b="1" dirty="0" smtClean="0"/>
          </a:p>
          <a:p>
            <a:endParaRPr lang="en-US" sz="1600" b="1" dirty="0" smtClean="0"/>
          </a:p>
          <a:p>
            <a:endParaRPr lang="en-US" sz="1600" b="1" dirty="0" smtClean="0"/>
          </a:p>
          <a:p>
            <a:endParaRPr lang="en-US" sz="1600" b="1" dirty="0" smtClean="0"/>
          </a:p>
          <a:p>
            <a:endParaRPr lang="en-US" sz="1600" b="1" dirty="0" smtClean="0"/>
          </a:p>
          <a:p>
            <a:r>
              <a:rPr lang="en-US" sz="1600" dirty="0" smtClean="0"/>
              <a:t>Kim, H., </a:t>
            </a:r>
            <a:r>
              <a:rPr lang="en-US" sz="1600" dirty="0" err="1" smtClean="0"/>
              <a:t>Sundaresan</a:t>
            </a:r>
            <a:r>
              <a:rPr lang="en-US" sz="1600" dirty="0" smtClean="0"/>
              <a:t>, S.</a:t>
            </a:r>
            <a:r>
              <a:rPr lang="en-US" sz="1600" b="1" dirty="0" smtClean="0"/>
              <a:t>, Chetty, M. </a:t>
            </a:r>
            <a:r>
              <a:rPr lang="en-US" sz="1600" dirty="0" smtClean="0"/>
              <a:t>et al. </a:t>
            </a:r>
            <a:r>
              <a:rPr lang="en-US" sz="1600" i="1" dirty="0" smtClean="0"/>
              <a:t>Communicating with Caps: Managing Usage Caps in Home Networks</a:t>
            </a:r>
            <a:r>
              <a:rPr lang="en-US" sz="1600" dirty="0" smtClean="0"/>
              <a:t>, SIGCOMM 2011 Demo.</a:t>
            </a:r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7753061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D660A-88E4-2441-90CE-8CFB6AFEE627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817" y="1710509"/>
            <a:ext cx="7715943" cy="464584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355" y="1155099"/>
            <a:ext cx="7715943" cy="751392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57200" y="1858568"/>
            <a:ext cx="1761739" cy="4024932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2707571409_b4b7992798_o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817" y="203751"/>
            <a:ext cx="965947" cy="965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2583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D660A-88E4-2441-90CE-8CFB6AFEE627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817" y="1710509"/>
            <a:ext cx="7715943" cy="464584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355" y="1155099"/>
            <a:ext cx="7715943" cy="751392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335726" y="2131491"/>
            <a:ext cx="5299177" cy="1240937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350324" y="2131491"/>
            <a:ext cx="5299177" cy="1240937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2707571409_b4b7992798_o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817" y="189152"/>
            <a:ext cx="965947" cy="965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057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D660A-88E4-2441-90CE-8CFB6AFEE627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978607"/>
            <a:ext cx="7712925" cy="478896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427968" y="3002983"/>
            <a:ext cx="6053635" cy="792823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2707571409_b4b7992798_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817" y="189152"/>
            <a:ext cx="965947" cy="96594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3323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D660A-88E4-2441-90CE-8CFB6AFEE627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817" y="1710509"/>
            <a:ext cx="7715943" cy="464584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355" y="1155099"/>
            <a:ext cx="7715943" cy="751392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350324" y="3357829"/>
            <a:ext cx="5673436" cy="2998521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8539048913_1784d0de74_o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180" y="60156"/>
            <a:ext cx="1766392" cy="883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4873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48D0D"/>
                </a:solidFill>
                <a:latin typeface="Open Sans"/>
                <a:ea typeface="+mj-ea"/>
                <a:cs typeface="Open Sans"/>
              </a:defRPr>
            </a:lvl1pPr>
          </a:lstStyle>
          <a:p>
            <a:endParaRPr lang="en-US" dirty="0"/>
          </a:p>
        </p:txBody>
      </p:sp>
      <p:pic>
        <p:nvPicPr>
          <p:cNvPr id="7" name="Picture 6" descr="history over tim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1700"/>
            <a:ext cx="9144000" cy="5046046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953541" y="1259998"/>
            <a:ext cx="7338284" cy="4141726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8539048913_1784d0de74_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180" y="74755"/>
            <a:ext cx="1766392" cy="883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1962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D660A-88E4-2441-90CE-8CFB6AFEE627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2" name="Picture 1" descr="top domains in situ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50576"/>
            <a:ext cx="9144000" cy="480577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61576" y="2982710"/>
            <a:ext cx="4024474" cy="2492011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8539048913_1784d0de74_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180" y="60156"/>
            <a:ext cx="1766392" cy="883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5507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3450585089_7f017e8be6_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058" y="0"/>
            <a:ext cx="6858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365526" y="6471038"/>
            <a:ext cx="3689532" cy="369332"/>
          </a:xfrm>
          <a:prstGeom prst="rect">
            <a:avLst/>
          </a:prstGeom>
          <a:solidFill>
            <a:schemeClr val="bg1">
              <a:alpha val="4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hlinkClick r:id="rId3"/>
              </a:rPr>
              <a:t>http://goo.gl/</a:t>
            </a:r>
            <a:r>
              <a:rPr lang="en-US" dirty="0" smtClean="0">
                <a:solidFill>
                  <a:schemeClr val="bg1"/>
                </a:solidFill>
                <a:hlinkClick r:id="rId3"/>
              </a:rPr>
              <a:t>6l4vJo</a:t>
            </a:r>
            <a:r>
              <a:rPr lang="en-US" dirty="0" smtClean="0">
                <a:solidFill>
                  <a:schemeClr val="bg1"/>
                </a:solidFill>
              </a:rPr>
              <a:t> @Jeremy Brooks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01266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D660A-88E4-2441-90CE-8CFB6AFEE627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7" name="Picture 6" descr="CAPS SCRE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95278"/>
            <a:ext cx="8229600" cy="43434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427968" y="1695278"/>
            <a:ext cx="3236166" cy="1107780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3299468_5d6486791e_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834" y="116793"/>
            <a:ext cx="1303645" cy="977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5813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D660A-88E4-2441-90CE-8CFB6AFEE627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7" name="Picture 6" descr="CAPS SCRE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95278"/>
            <a:ext cx="8229600" cy="43434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427968" y="3134376"/>
            <a:ext cx="6462387" cy="3221974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3299468_5d6486791e_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834" y="116793"/>
            <a:ext cx="1303645" cy="977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9909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ismark-map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98278"/>
            <a:ext cx="9044321" cy="3749415"/>
          </a:xfrm>
          <a:prstGeom prst="rect">
            <a:avLst/>
          </a:prstGeom>
        </p:spPr>
      </p:pic>
      <p:pic>
        <p:nvPicPr>
          <p:cNvPr id="3" name="Picture 2" descr="1390940515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572" y="5295880"/>
            <a:ext cx="2087555" cy="1252533"/>
          </a:xfrm>
          <a:prstGeom prst="rect">
            <a:avLst/>
          </a:prstGeom>
        </p:spPr>
      </p:pic>
      <p:pic>
        <p:nvPicPr>
          <p:cNvPr id="5" name="Picture 4" descr="gnome_stock_person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64074" y="5422138"/>
            <a:ext cx="812800" cy="812800"/>
          </a:xfrm>
          <a:prstGeom prst="rect">
            <a:avLst/>
          </a:prstGeom>
        </p:spPr>
      </p:pic>
      <p:pic>
        <p:nvPicPr>
          <p:cNvPr id="6" name="Picture 5" descr="gnome_stock_person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1314" y="5422138"/>
            <a:ext cx="812800" cy="812800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>
            <a:off x="3576874" y="5620713"/>
            <a:ext cx="686120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33572" y="156564"/>
            <a:ext cx="7839279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21 </a:t>
            </a:r>
            <a:r>
              <a:rPr lang="en-US" sz="3200" dirty="0" err="1" smtClean="0"/>
              <a:t>uCap</a:t>
            </a:r>
            <a:r>
              <a:rPr lang="en-US" sz="3200" dirty="0" smtClean="0"/>
              <a:t> users from July 12 – March 14</a:t>
            </a:r>
            <a:endParaRPr lang="en-US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5330882" y="5433088"/>
            <a:ext cx="40412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10 households in user study</a:t>
            </a:r>
          </a:p>
          <a:p>
            <a:r>
              <a:rPr lang="en-US" sz="2400" dirty="0" smtClean="0"/>
              <a:t>Interviews + Surveys + Logs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6053766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122" y="0"/>
            <a:ext cx="3388129" cy="6644253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4096188" y="1514081"/>
            <a:ext cx="4572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“</a:t>
            </a:r>
            <a:r>
              <a:rPr lang="en-US" sz="2800" i="1" dirty="0"/>
              <a:t>Since then </a:t>
            </a:r>
            <a:r>
              <a:rPr lang="en-US" sz="2800" b="1" i="1" dirty="0"/>
              <a:t>we’ve been monitoring our usage on </a:t>
            </a:r>
            <a:r>
              <a:rPr lang="en-US" sz="2800" b="1" i="1" dirty="0" err="1"/>
              <a:t>uCap</a:t>
            </a:r>
            <a:r>
              <a:rPr lang="en-US" sz="2800" b="1" i="1" dirty="0"/>
              <a:t> pretty closely </a:t>
            </a:r>
            <a:r>
              <a:rPr lang="en-US" sz="2800" i="1" dirty="0"/>
              <a:t>and obviously </a:t>
            </a:r>
            <a:r>
              <a:rPr lang="en-US" sz="2800" i="1" dirty="0" err="1"/>
              <a:t>uCap</a:t>
            </a:r>
            <a:r>
              <a:rPr lang="en-US" sz="2800" i="1" dirty="0"/>
              <a:t> had months of data prior to December of last year and so we were sort of comparing the numbers over the summer 2013 of Comcast versus </a:t>
            </a:r>
            <a:r>
              <a:rPr lang="en-US" sz="2800" i="1" dirty="0" err="1"/>
              <a:t>uCap</a:t>
            </a:r>
            <a:r>
              <a:rPr lang="en-US" sz="2800" dirty="0" smtClean="0"/>
              <a:t>” – Household 5.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2611993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707571409_b4b7992798_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120" y="452577"/>
            <a:ext cx="2261410" cy="226141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013238" y="2989427"/>
            <a:ext cx="554867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“</a:t>
            </a:r>
            <a:r>
              <a:rPr lang="en-US" sz="2800" i="1" dirty="0"/>
              <a:t>So I was actually kind of surprised with how much data I was using. I posted it on some of my social media accounts. I was like </a:t>
            </a:r>
            <a:r>
              <a:rPr lang="en-US" sz="2800" b="1" i="1" dirty="0"/>
              <a:t>check it out guys I’m using over a terabyte a month</a:t>
            </a:r>
            <a:r>
              <a:rPr lang="en-US" sz="2800" i="1" dirty="0"/>
              <a:t>.</a:t>
            </a:r>
            <a:r>
              <a:rPr lang="en-US" sz="2800" dirty="0" smtClean="0"/>
              <a:t>” – Household 1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4823546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8539048913_1784d0de74_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975" y="218818"/>
            <a:ext cx="3865097" cy="193254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402785" y="2869213"/>
            <a:ext cx="597662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“</a:t>
            </a:r>
            <a:r>
              <a:rPr lang="en-US" sz="2800" i="1" dirty="0"/>
              <a:t>I was actually </a:t>
            </a:r>
            <a:r>
              <a:rPr lang="en-US" sz="2800" b="1" i="1" dirty="0"/>
              <a:t>able to find out that my wife’s laptop was infected</a:t>
            </a:r>
            <a:r>
              <a:rPr lang="en-US" sz="2800" i="1" dirty="0"/>
              <a:t>. Actually, yes because the amount of data it was using was far more than her looking at YouTube</a:t>
            </a:r>
            <a:r>
              <a:rPr lang="en-US" sz="2800" dirty="0"/>
              <a:t>”</a:t>
            </a:r>
            <a:r>
              <a:rPr lang="en-US" sz="2800" dirty="0" smtClean="0"/>
              <a:t>.- Household 7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48631448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3299468_5d6486791e_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376" y="116189"/>
            <a:ext cx="2875710" cy="215678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285999" y="2828836"/>
            <a:ext cx="622479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“</a:t>
            </a:r>
            <a:r>
              <a:rPr lang="en-US" sz="2800" i="1" dirty="0"/>
              <a:t>He watched a ton of movies on Apple TV and I thought that that would put us in jeopardy and </a:t>
            </a:r>
            <a:r>
              <a:rPr lang="en-US" sz="2800" b="1" i="1" dirty="0"/>
              <a:t>when the number showed that it didn’t, I never said anything to him about </a:t>
            </a:r>
            <a:r>
              <a:rPr lang="en-US" sz="2800" b="1" i="1" dirty="0" smtClean="0"/>
              <a:t>it</a:t>
            </a:r>
            <a:r>
              <a:rPr lang="en-US" sz="2800" b="1" dirty="0"/>
              <a:t>.</a:t>
            </a:r>
            <a:r>
              <a:rPr lang="en-US" sz="2800" dirty="0" smtClean="0"/>
              <a:t>” – Household 2</a:t>
            </a:r>
            <a:endParaRPr lang="en-US" sz="28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02022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Major Takeaways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Users struggle to manage data caps</a:t>
            </a:r>
          </a:p>
          <a:p>
            <a:r>
              <a:rPr lang="en-US" dirty="0" smtClean="0"/>
              <a:t>Data cap management tools </a:t>
            </a:r>
            <a:r>
              <a:rPr lang="en-US" b="1" i="1" dirty="0" smtClean="0"/>
              <a:t>can</a:t>
            </a:r>
            <a:r>
              <a:rPr lang="en-US" dirty="0" smtClean="0"/>
              <a:t> empower users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Caps </a:t>
            </a:r>
            <a:r>
              <a:rPr lang="en-US" b="1" i="1" dirty="0" smtClean="0"/>
              <a:t>do</a:t>
            </a:r>
            <a:r>
              <a:rPr lang="en-US" dirty="0" smtClean="0"/>
              <a:t> affect usage and design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D660A-88E4-2441-90CE-8CFB6AFEE627}" type="slidenum">
              <a:rPr lang="en-US" smtClean="0"/>
              <a:pPr/>
              <a:t>27</a:t>
            </a:fld>
            <a:endParaRPr lang="en-US"/>
          </a:p>
        </p:txBody>
      </p:sp>
      <p:pic>
        <p:nvPicPr>
          <p:cNvPr id="5" name="Picture 4" descr="2707571409_b4b7992798_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593" y="3324828"/>
            <a:ext cx="1361116" cy="1361116"/>
          </a:xfrm>
          <a:prstGeom prst="rect">
            <a:avLst/>
          </a:prstGeom>
        </p:spPr>
      </p:pic>
      <p:pic>
        <p:nvPicPr>
          <p:cNvPr id="6" name="Picture 5" descr="8539048913_1784d0de74_o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6889" y="3211419"/>
            <a:ext cx="2949049" cy="1474525"/>
          </a:xfrm>
          <a:prstGeom prst="rect">
            <a:avLst/>
          </a:prstGeom>
        </p:spPr>
      </p:pic>
      <p:pic>
        <p:nvPicPr>
          <p:cNvPr id="7" name="Picture 6" descr="3299468_5d6486791e_o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0380" y="3324828"/>
            <a:ext cx="1984944" cy="1488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1934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work</a:t>
            </a:r>
            <a:endParaRPr lang="en-US" dirty="0"/>
          </a:p>
        </p:txBody>
      </p:sp>
      <p:pic>
        <p:nvPicPr>
          <p:cNvPr id="5" name="Picture 4" descr="3602677_orig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9939" y="2161069"/>
            <a:ext cx="2498797" cy="249879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922" y="2029676"/>
            <a:ext cx="3910888" cy="2971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240854" y="5299530"/>
            <a:ext cx="15969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/>
              <a:t>uCap</a:t>
            </a:r>
            <a:r>
              <a:rPr lang="en-US" sz="3600" dirty="0"/>
              <a:t>++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312876" y="5299530"/>
            <a:ext cx="15069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Mobile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663198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Acknowledgements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1800" dirty="0" smtClean="0"/>
              <a:t>Funding:</a:t>
            </a:r>
          </a:p>
          <a:p>
            <a:pPr>
              <a:buNone/>
            </a:pPr>
            <a:endParaRPr lang="en-US" sz="1800" dirty="0" smtClean="0"/>
          </a:p>
          <a:p>
            <a:pPr>
              <a:buNone/>
            </a:pPr>
            <a:endParaRPr lang="en-US" sz="1800" dirty="0" smtClean="0"/>
          </a:p>
          <a:p>
            <a:pPr>
              <a:buNone/>
            </a:pPr>
            <a:endParaRPr lang="en-US" sz="1800" dirty="0" smtClean="0"/>
          </a:p>
          <a:p>
            <a:pPr>
              <a:buNone/>
            </a:pPr>
            <a:r>
              <a:rPr lang="en-US" sz="1800" dirty="0" err="1" smtClean="0"/>
              <a:t>uCap</a:t>
            </a:r>
            <a:r>
              <a:rPr lang="en-US" sz="1800" dirty="0" smtClean="0"/>
              <a:t> Team:</a:t>
            </a:r>
          </a:p>
          <a:p>
            <a:pPr>
              <a:buNone/>
            </a:pPr>
            <a:endParaRPr lang="en-US" sz="1800" dirty="0" smtClean="0"/>
          </a:p>
          <a:p>
            <a:pPr>
              <a:buNone/>
            </a:pPr>
            <a:endParaRPr lang="en-US" sz="1800" dirty="0" smtClean="0"/>
          </a:p>
          <a:p>
            <a:pPr>
              <a:buNone/>
            </a:pPr>
            <a:endParaRPr lang="en-US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7A287-8AA8-4D24-9211-F71AD71E0EBA}" type="slidenum">
              <a:rPr lang="en-US" smtClean="0"/>
              <a:pPr/>
              <a:t>29</a:t>
            </a:fld>
            <a:endParaRPr lang="en-US" dirty="0"/>
          </a:p>
        </p:txBody>
      </p:sp>
      <p:pic>
        <p:nvPicPr>
          <p:cNvPr id="22" name="Picture 21" descr="intel-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71531" y="1625600"/>
            <a:ext cx="1289371" cy="1197558"/>
          </a:xfrm>
          <a:prstGeom prst="rect">
            <a:avLst/>
          </a:prstGeom>
        </p:spPr>
      </p:pic>
      <p:pic>
        <p:nvPicPr>
          <p:cNvPr id="24" name="Picture 23" descr="googl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04134" y="1478516"/>
            <a:ext cx="1545680" cy="1157768"/>
          </a:xfrm>
          <a:prstGeom prst="rect">
            <a:avLst/>
          </a:prstGeom>
        </p:spPr>
      </p:pic>
      <p:pic>
        <p:nvPicPr>
          <p:cNvPr id="25" name="Picture 24" descr="msr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63132" y="1826828"/>
            <a:ext cx="1660901" cy="461144"/>
          </a:xfrm>
          <a:prstGeom prst="rect">
            <a:avLst/>
          </a:prstGeom>
        </p:spPr>
      </p:pic>
      <p:pic>
        <p:nvPicPr>
          <p:cNvPr id="26" name="Picture 25" descr="nsf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490274" y="1638300"/>
            <a:ext cx="838200" cy="838200"/>
          </a:xfrm>
          <a:prstGeom prst="rect">
            <a:avLst/>
          </a:prstGeom>
        </p:spPr>
      </p:pic>
      <p:pic>
        <p:nvPicPr>
          <p:cNvPr id="38" name="Picture 37" descr="photo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970464" y="3353243"/>
            <a:ext cx="1123215" cy="1123215"/>
          </a:xfrm>
          <a:prstGeom prst="rect">
            <a:avLst/>
          </a:prstGeom>
        </p:spPr>
      </p:pic>
      <p:pic>
        <p:nvPicPr>
          <p:cNvPr id="42" name="Picture 41" descr="keith_newer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639187" y="4884093"/>
            <a:ext cx="1115324" cy="1202357"/>
          </a:xfrm>
          <a:prstGeom prst="rect">
            <a:avLst/>
          </a:prstGeom>
        </p:spPr>
      </p:pic>
      <p:pic>
        <p:nvPicPr>
          <p:cNvPr id="8" name="Picture 7" descr="srikanth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648" y="3353243"/>
            <a:ext cx="974812" cy="1115153"/>
          </a:xfrm>
          <a:prstGeom prst="rect">
            <a:avLst/>
          </a:prstGeom>
        </p:spPr>
      </p:pic>
      <p:pic>
        <p:nvPicPr>
          <p:cNvPr id="9" name="Picture 8" descr="borisdesouza.png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06" b="-10306"/>
          <a:stretch/>
        </p:blipFill>
        <p:spPr>
          <a:xfrm>
            <a:off x="5205693" y="3353243"/>
            <a:ext cx="981450" cy="1290014"/>
          </a:xfrm>
          <a:prstGeom prst="rect">
            <a:avLst/>
          </a:prstGeom>
        </p:spPr>
      </p:pic>
      <p:pic>
        <p:nvPicPr>
          <p:cNvPr id="11" name="Picture 10" descr="download.jpe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353243"/>
            <a:ext cx="1075367" cy="1129817"/>
          </a:xfrm>
          <a:prstGeom prst="rect">
            <a:avLst/>
          </a:prstGeom>
        </p:spPr>
      </p:pic>
      <p:pic>
        <p:nvPicPr>
          <p:cNvPr id="4" name="Picture 3" descr="pecase_thumbnail.jpg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46" t="38644" r="10711" b="10103"/>
          <a:stretch/>
        </p:blipFill>
        <p:spPr>
          <a:xfrm>
            <a:off x="5398666" y="4884093"/>
            <a:ext cx="1082725" cy="1207286"/>
          </a:xfrm>
          <a:prstGeom prst="rect">
            <a:avLst/>
          </a:prstGeom>
        </p:spPr>
      </p:pic>
      <p:pic>
        <p:nvPicPr>
          <p:cNvPr id="44" name="Picture 43" descr="hyewon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5400000">
            <a:off x="1536843" y="5030348"/>
            <a:ext cx="1170040" cy="877531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/>
          </a:scene3d>
        </p:spPr>
      </p:pic>
      <p:pic>
        <p:nvPicPr>
          <p:cNvPr id="6" name="Picture 5" descr="steve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884093"/>
            <a:ext cx="1131054" cy="1140804"/>
          </a:xfrm>
          <a:prstGeom prst="rect">
            <a:avLst/>
          </a:prstGeom>
        </p:spPr>
      </p:pic>
      <p:pic>
        <p:nvPicPr>
          <p:cNvPr id="10" name="Picture 9" descr="1cb111b.jp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5024" y="4884093"/>
            <a:ext cx="1202357" cy="1202357"/>
          </a:xfrm>
          <a:prstGeom prst="rect">
            <a:avLst/>
          </a:prstGeom>
        </p:spPr>
      </p:pic>
      <p:pic>
        <p:nvPicPr>
          <p:cNvPr id="12" name="Picture 11" descr="sam-150x150.jp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0900" y="3353243"/>
            <a:ext cx="1115802" cy="1115802"/>
          </a:xfrm>
          <a:prstGeom prst="rect">
            <a:avLst/>
          </a:prstGeom>
        </p:spPr>
      </p:pic>
      <p:pic>
        <p:nvPicPr>
          <p:cNvPr id="13" name="Picture 12" descr="rebecca-150x150.png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3929" y="3353243"/>
            <a:ext cx="1063684" cy="1063684"/>
          </a:xfrm>
          <a:prstGeom prst="rect">
            <a:avLst/>
          </a:prstGeom>
        </p:spPr>
      </p:pic>
      <p:pic>
        <p:nvPicPr>
          <p:cNvPr id="14" name="Picture 13" descr="mike-150x150.pn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1637" y="3353243"/>
            <a:ext cx="1063684" cy="1063684"/>
          </a:xfrm>
          <a:prstGeom prst="rect">
            <a:avLst/>
          </a:prstGeom>
        </p:spPr>
      </p:pic>
      <p:pic>
        <p:nvPicPr>
          <p:cNvPr id="15" name="Picture 14" descr="Zuiena.JPG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89" t="21433" r="10867" b="37137"/>
          <a:stretch/>
        </p:blipFill>
        <p:spPr>
          <a:xfrm>
            <a:off x="2655471" y="4884093"/>
            <a:ext cx="1294710" cy="1207286"/>
          </a:xfrm>
          <a:prstGeom prst="rect">
            <a:avLst/>
          </a:prstGeom>
        </p:spPr>
      </p:pic>
      <p:pic>
        <p:nvPicPr>
          <p:cNvPr id="16" name="Picture 15" descr="marsh.jpg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97" t="9053" r="28002" b="22514"/>
          <a:stretch/>
        </p:blipFill>
        <p:spPr>
          <a:xfrm>
            <a:off x="7849357" y="4884093"/>
            <a:ext cx="1111973" cy="1207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903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mv="urn:schemas-microsoft-com:mac:vml"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nternet_shaping_ur_pakat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6538"/>
            <a:ext cx="9430491" cy="754439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305673" y="6330015"/>
            <a:ext cx="4381127" cy="369332"/>
          </a:xfrm>
          <a:prstGeom prst="rect">
            <a:avLst/>
          </a:prstGeom>
          <a:solidFill>
            <a:schemeClr val="bg1">
              <a:alpha val="4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hlinkClick r:id="rId3"/>
              </a:rPr>
              <a:t>http://goo.gl/</a:t>
            </a:r>
            <a:r>
              <a:rPr lang="en-US" dirty="0" smtClean="0">
                <a:solidFill>
                  <a:schemeClr val="bg1"/>
                </a:solidFill>
                <a:hlinkClick r:id="rId3"/>
              </a:rPr>
              <a:t>YUXhxx</a:t>
            </a:r>
            <a:r>
              <a:rPr lang="en-US" dirty="0" smtClean="0">
                <a:solidFill>
                  <a:schemeClr val="bg1"/>
                </a:solidFill>
              </a:rPr>
              <a:t> @Jason Walton (Flickr)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44725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</a:t>
            </a:r>
            <a:endParaRPr lang="en-US" dirty="0"/>
          </a:p>
        </p:txBody>
      </p:sp>
      <p:pic>
        <p:nvPicPr>
          <p:cNvPr id="5" name="Picture 4" descr="Logoa (1)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9169" y="3353921"/>
            <a:ext cx="2532572" cy="2524779"/>
          </a:xfrm>
          <a:prstGeom prst="rect">
            <a:avLst/>
          </a:prstGeom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Get in touch. </a:t>
            </a:r>
            <a:r>
              <a:rPr lang="en-US" dirty="0" smtClean="0">
                <a:solidFill>
                  <a:schemeClr val="accent1"/>
                </a:solidFill>
              </a:rPr>
              <a:t>marshini@umd.edu</a:t>
            </a:r>
          </a:p>
          <a:p>
            <a:pPr marL="0" indent="0">
              <a:buNone/>
            </a:pPr>
            <a:r>
              <a:rPr lang="en-US" dirty="0" smtClean="0"/>
              <a:t>Find out more. </a:t>
            </a:r>
            <a:r>
              <a:rPr lang="en-US" dirty="0" err="1" smtClean="0">
                <a:solidFill>
                  <a:srgbClr val="4F81BD"/>
                </a:solidFill>
              </a:rPr>
              <a:t>netchi.umd.edu</a:t>
            </a:r>
            <a:endParaRPr lang="en-US" dirty="0" smtClean="0">
              <a:solidFill>
                <a:srgbClr val="4F81B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15268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sosceles Triangle 5"/>
          <p:cNvSpPr/>
          <p:nvPr/>
        </p:nvSpPr>
        <p:spPr>
          <a:xfrm>
            <a:off x="2523063" y="2285403"/>
            <a:ext cx="3921671" cy="2943797"/>
          </a:xfrm>
          <a:prstGeom prst="triangle">
            <a:avLst/>
          </a:prstGeom>
          <a:solidFill>
            <a:srgbClr val="FF681F"/>
          </a:solidFill>
          <a:ln w="1270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994729" y="2587879"/>
            <a:ext cx="3044196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 smtClean="0"/>
              <a:t>!</a:t>
            </a:r>
          </a:p>
          <a:p>
            <a:pPr algn="ctr"/>
            <a:r>
              <a:rPr lang="en-US" sz="3600" b="1" dirty="0" smtClean="0">
                <a:latin typeface="Helvetica"/>
              </a:rPr>
              <a:t>YOU’RE CAPPED</a:t>
            </a:r>
            <a:endParaRPr lang="en-US" sz="3600" b="1" dirty="0">
              <a:latin typeface="Helvetic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81164" y="1014422"/>
            <a:ext cx="4798474" cy="107721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Helvetica"/>
              </a:rPr>
              <a:t>You have </a:t>
            </a:r>
            <a:r>
              <a:rPr lang="en-US" sz="3200" b="1" dirty="0" smtClean="0">
                <a:latin typeface="Helvetica"/>
              </a:rPr>
              <a:t>exceeded </a:t>
            </a:r>
            <a:r>
              <a:rPr lang="en-US" sz="3200" dirty="0" smtClean="0">
                <a:latin typeface="Helvetica"/>
              </a:rPr>
              <a:t>your data usage cap of 10 GB.</a:t>
            </a:r>
            <a:endParaRPr lang="en-US" sz="3200" dirty="0">
              <a:latin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1591552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6200"/>
            <a:ext cx="9144000" cy="670301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211658" y="1036547"/>
            <a:ext cx="6116680" cy="1970900"/>
          </a:xfrm>
          <a:prstGeom prst="rect">
            <a:avLst/>
          </a:prstGeom>
          <a:noFill/>
          <a:ln w="47625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49661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5012" y="196815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How do households currently deal with data caps?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b="1" dirty="0" smtClean="0"/>
              <a:t>What tools do households need to manage data caps?</a:t>
            </a:r>
            <a:endParaRPr lang="en-US" b="1" dirty="0"/>
          </a:p>
        </p:txBody>
      </p:sp>
      <p:pic>
        <p:nvPicPr>
          <p:cNvPr id="6" name="Picture 13" descr="D:\MSR Projects\sharing\Broadband_households\Interview 2\Household 12\trudycloser.pn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36"/>
          <a:stretch/>
        </p:blipFill>
        <p:spPr bwMode="auto">
          <a:xfrm>
            <a:off x="5929312" y="5029200"/>
            <a:ext cx="32512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D:\MSR Projects\sharing\Broadband_households\Interview 2\Household 9\kathy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04976" y="5029200"/>
            <a:ext cx="32512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D:\MSR Projects\sharing\Broadband_households\Interview 2\Household 4\linda.pn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5029200"/>
            <a:ext cx="3061484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99095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SC0839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94431" y="5574168"/>
            <a:ext cx="8229600" cy="1143000"/>
          </a:xfrm>
          <a:solidFill>
            <a:schemeClr val="bg1">
              <a:alpha val="30000"/>
            </a:schemeClr>
          </a:solidFill>
        </p:spPr>
        <p:txBody>
          <a:bodyPr>
            <a:noAutofit/>
          </a:bodyPr>
          <a:lstStyle/>
          <a:p>
            <a:pPr algn="l"/>
            <a:r>
              <a:rPr lang="en-US" sz="2800" dirty="0" smtClean="0"/>
              <a:t>Formative work in South Africa</a:t>
            </a:r>
            <a:br>
              <a:rPr lang="en-US" sz="2800" dirty="0" smtClean="0"/>
            </a:br>
            <a:r>
              <a:rPr lang="en-US" sz="2800" dirty="0" smtClean="0"/>
              <a:t>10 households data usage practices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0021220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307411" y="2670328"/>
            <a:ext cx="189251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>
                <a:hlinkClick r:id="rId2"/>
              </a:rPr>
              <a:t>http://goo.gl/</a:t>
            </a:r>
            <a:r>
              <a:rPr lang="en-US" sz="800" dirty="0" smtClean="0">
                <a:hlinkClick r:id="rId2"/>
              </a:rPr>
              <a:t>io1QRl</a:t>
            </a:r>
            <a:r>
              <a:rPr lang="en-US" sz="800" dirty="0" smtClean="0"/>
              <a:t> @Bill Brooks (Flickr)</a:t>
            </a:r>
            <a:endParaRPr lang="en-US" sz="800" dirty="0"/>
          </a:p>
        </p:txBody>
      </p:sp>
      <p:pic>
        <p:nvPicPr>
          <p:cNvPr id="7" name="Picture 6" descr="2707571409_b4b7992798_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2558" y="744562"/>
            <a:ext cx="1892515" cy="1892515"/>
          </a:xfrm>
          <a:prstGeom prst="rect">
            <a:avLst/>
          </a:prstGeom>
        </p:spPr>
      </p:pic>
      <p:pic>
        <p:nvPicPr>
          <p:cNvPr id="12" name="Picture 11" descr="8211588340_c6bd7fc513_o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264" y="4196395"/>
            <a:ext cx="2745459" cy="18312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1251264" y="5812151"/>
            <a:ext cx="1997662" cy="215444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none">
            <a:spAutoFit/>
          </a:bodyPr>
          <a:lstStyle/>
          <a:p>
            <a:r>
              <a:rPr lang="en-US" sz="800" dirty="0">
                <a:hlinkClick r:id="rId5"/>
              </a:rPr>
              <a:t>http://goo.gl/</a:t>
            </a:r>
            <a:r>
              <a:rPr lang="en-US" sz="800" dirty="0" smtClean="0">
                <a:hlinkClick r:id="rId5"/>
              </a:rPr>
              <a:t>X6aAbv</a:t>
            </a:r>
            <a:r>
              <a:rPr lang="en-US" sz="800" dirty="0" smtClean="0"/>
              <a:t> @jerry </a:t>
            </a:r>
            <a:r>
              <a:rPr lang="en-US" sz="800" dirty="0" err="1" smtClean="0"/>
              <a:t>donhal</a:t>
            </a:r>
            <a:r>
              <a:rPr lang="en-US" sz="800" dirty="0" smtClean="0"/>
              <a:t> (Flickr)</a:t>
            </a:r>
            <a:endParaRPr lang="en-US" sz="800" dirty="0"/>
          </a:p>
        </p:txBody>
      </p:sp>
      <p:pic>
        <p:nvPicPr>
          <p:cNvPr id="14" name="Picture 13" descr="8539048913_1784d0de74_o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3195" y="744562"/>
            <a:ext cx="2949049" cy="1474525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5193229" y="2316327"/>
            <a:ext cx="2082621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>
                <a:hlinkClick r:id="rId7"/>
              </a:rPr>
              <a:t>http://goo.gl/</a:t>
            </a:r>
            <a:r>
              <a:rPr lang="en-US" sz="800" dirty="0" smtClean="0">
                <a:hlinkClick r:id="rId7"/>
              </a:rPr>
              <a:t>r3B3Y2</a:t>
            </a:r>
            <a:r>
              <a:rPr lang="en-US" sz="800" dirty="0" smtClean="0"/>
              <a:t> @</a:t>
            </a:r>
            <a:r>
              <a:rPr lang="en-US" sz="800" dirty="0" err="1" smtClean="0"/>
              <a:t>mkhmarketing</a:t>
            </a:r>
            <a:r>
              <a:rPr lang="en-US" sz="800" dirty="0" smtClean="0"/>
              <a:t> (Flickr)</a:t>
            </a:r>
            <a:endParaRPr lang="en-US" sz="800" dirty="0"/>
          </a:p>
        </p:txBody>
      </p:sp>
      <p:pic>
        <p:nvPicPr>
          <p:cNvPr id="21" name="Picture 20" descr="3299468_5d6486791e_o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2810" y="4196395"/>
            <a:ext cx="2599300" cy="1949475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1153264" y="613169"/>
            <a:ext cx="2891443" cy="261326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5200629" y="613169"/>
            <a:ext cx="2891443" cy="261326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5259801" y="4014821"/>
            <a:ext cx="2891443" cy="261326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1202264" y="4014821"/>
            <a:ext cx="2891443" cy="261326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5402810" y="5919396"/>
            <a:ext cx="1757562" cy="215444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none">
            <a:spAutoFit/>
          </a:bodyPr>
          <a:lstStyle/>
          <a:p>
            <a:r>
              <a:rPr lang="en-US" sz="800" dirty="0">
                <a:hlinkClick r:id="rId9"/>
              </a:rPr>
              <a:t>http://goo.gl/</a:t>
            </a:r>
            <a:r>
              <a:rPr lang="en-US" sz="800" dirty="0" smtClean="0">
                <a:hlinkClick r:id="rId9"/>
              </a:rPr>
              <a:t>Zwc9j6</a:t>
            </a:r>
            <a:r>
              <a:rPr lang="en-US" sz="800" dirty="0" smtClean="0"/>
              <a:t> @</a:t>
            </a:r>
            <a:r>
              <a:rPr lang="en-US" sz="800" dirty="0" err="1" smtClean="0"/>
              <a:t>Arlette</a:t>
            </a:r>
            <a:r>
              <a:rPr lang="en-US" sz="800" dirty="0" smtClean="0"/>
              <a:t> (Flickr)</a:t>
            </a:r>
            <a:endParaRPr lang="en-US" sz="800" dirty="0"/>
          </a:p>
        </p:txBody>
      </p:sp>
      <p:sp>
        <p:nvSpPr>
          <p:cNvPr id="26" name="TextBox 25"/>
          <p:cNvSpPr txBox="1"/>
          <p:nvPr/>
        </p:nvSpPr>
        <p:spPr>
          <a:xfrm>
            <a:off x="1153264" y="57590"/>
            <a:ext cx="3101330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Invisible balances</a:t>
            </a:r>
            <a:endParaRPr lang="en-US" sz="3200" dirty="0"/>
          </a:p>
        </p:txBody>
      </p:sp>
      <p:sp>
        <p:nvSpPr>
          <p:cNvPr id="29" name="TextBox 28"/>
          <p:cNvSpPr txBox="1"/>
          <p:nvPr/>
        </p:nvSpPr>
        <p:spPr>
          <a:xfrm>
            <a:off x="5200629" y="19394"/>
            <a:ext cx="3780803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Mysterious Processes</a:t>
            </a:r>
            <a:endParaRPr lang="en-US" sz="3200" dirty="0"/>
          </a:p>
        </p:txBody>
      </p:sp>
      <p:sp>
        <p:nvSpPr>
          <p:cNvPr id="30" name="TextBox 29"/>
          <p:cNvSpPr txBox="1"/>
          <p:nvPr/>
        </p:nvSpPr>
        <p:spPr>
          <a:xfrm>
            <a:off x="1153264" y="3406447"/>
            <a:ext cx="2612213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Multiple Users</a:t>
            </a:r>
            <a:endParaRPr lang="en-US" sz="3200" dirty="0"/>
          </a:p>
        </p:txBody>
      </p:sp>
      <p:sp>
        <p:nvSpPr>
          <p:cNvPr id="31" name="TextBox 30"/>
          <p:cNvSpPr txBox="1"/>
          <p:nvPr/>
        </p:nvSpPr>
        <p:spPr>
          <a:xfrm>
            <a:off x="5259801" y="3406447"/>
            <a:ext cx="1587093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Controls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104952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1153264" y="613169"/>
            <a:ext cx="2891443" cy="261326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5200629" y="613169"/>
            <a:ext cx="2891443" cy="261326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5259801" y="4014821"/>
            <a:ext cx="2891443" cy="261326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1202264" y="4014821"/>
            <a:ext cx="2891443" cy="261326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1153264" y="57590"/>
            <a:ext cx="3101330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Invisible balances</a:t>
            </a:r>
            <a:endParaRPr lang="en-US" sz="3200" dirty="0"/>
          </a:p>
        </p:txBody>
      </p:sp>
      <p:sp>
        <p:nvSpPr>
          <p:cNvPr id="29" name="TextBox 28"/>
          <p:cNvSpPr txBox="1"/>
          <p:nvPr/>
        </p:nvSpPr>
        <p:spPr>
          <a:xfrm>
            <a:off x="5200629" y="19394"/>
            <a:ext cx="3780803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Mysterious Processes</a:t>
            </a:r>
            <a:endParaRPr lang="en-US" sz="3200" dirty="0"/>
          </a:p>
        </p:txBody>
      </p:sp>
      <p:sp>
        <p:nvSpPr>
          <p:cNvPr id="30" name="TextBox 29"/>
          <p:cNvSpPr txBox="1"/>
          <p:nvPr/>
        </p:nvSpPr>
        <p:spPr>
          <a:xfrm>
            <a:off x="1153264" y="3406447"/>
            <a:ext cx="2612213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Multiple Users</a:t>
            </a:r>
            <a:endParaRPr lang="en-US" sz="3200" dirty="0"/>
          </a:p>
        </p:txBody>
      </p:sp>
      <p:sp>
        <p:nvSpPr>
          <p:cNvPr id="31" name="TextBox 30"/>
          <p:cNvSpPr txBox="1"/>
          <p:nvPr/>
        </p:nvSpPr>
        <p:spPr>
          <a:xfrm>
            <a:off x="5259801" y="3406447"/>
            <a:ext cx="1587093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Controls</a:t>
            </a:r>
            <a:endParaRPr lang="en-US" sz="3200" dirty="0"/>
          </a:p>
        </p:txBody>
      </p:sp>
      <p:pic>
        <p:nvPicPr>
          <p:cNvPr id="18" name="Picture 17" descr="graph1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1303195" y="1021889"/>
            <a:ext cx="2462282" cy="1048431"/>
          </a:xfrm>
          <a:prstGeom prst="rect">
            <a:avLst/>
          </a:prstGeom>
        </p:spPr>
      </p:pic>
      <p:pic>
        <p:nvPicPr>
          <p:cNvPr id="19" name="Picture 18" descr="Websites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5287101" y="1342348"/>
            <a:ext cx="2715009" cy="873760"/>
          </a:xfrm>
          <a:prstGeom prst="rect">
            <a:avLst/>
          </a:prstGeom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1310" y="4196395"/>
            <a:ext cx="1749568" cy="1981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7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2730" y="4571520"/>
            <a:ext cx="2659380" cy="12966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184664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539</TotalTime>
  <Words>455</Words>
  <Application>Microsoft Macintosh PowerPoint</Application>
  <PresentationFormat>On-screen Show (4:3)</PresentationFormat>
  <Paragraphs>74</Paragraphs>
  <Slides>30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Office Theme</vt:lpstr>
      <vt:lpstr>uCap: A Data Management Tool for the Home</vt:lpstr>
      <vt:lpstr>PowerPoint Presentation</vt:lpstr>
      <vt:lpstr>PowerPoint Presentation</vt:lpstr>
      <vt:lpstr>PowerPoint Presentation</vt:lpstr>
      <vt:lpstr>PowerPoint Presentation</vt:lpstr>
      <vt:lpstr>How do households currently deal with data caps?  What tools do households need to manage data caps?</vt:lpstr>
      <vt:lpstr>Formative work in South Africa 10 households data usage practices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Major Takeaways</vt:lpstr>
      <vt:lpstr>Future work</vt:lpstr>
      <vt:lpstr>Acknowledgements</vt:lpstr>
      <vt:lpstr>Thank You</vt:lpstr>
    </vt:vector>
  </TitlesOfParts>
  <Company>Georgia Tech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Marshini Chetty</dc:creator>
  <cp:lastModifiedBy>Marshini Chetty</cp:lastModifiedBy>
  <cp:revision>49</cp:revision>
  <dcterms:created xsi:type="dcterms:W3CDTF">2014-05-25T02:58:36Z</dcterms:created>
  <dcterms:modified xsi:type="dcterms:W3CDTF">2014-05-29T05:03:13Z</dcterms:modified>
</cp:coreProperties>
</file>