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xlsx" ContentType="application/vnd.openxmlformats-officedocument.spreadsheetml.sheet"/>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Override PartName="/ppt/charts/style3.xml" ContentType="application/vnd.ms-office.chartstyle+xml"/>
  <Override PartName="/ppt/charts/colors3.xml" ContentType="application/vnd.ms-office.chartcolorstyle+xml"/>
  <Override PartName="/ppt/charts/style4.xml" ContentType="application/vnd.ms-office.chartstyle+xml"/>
  <Override PartName="/ppt/charts/colors4.xml" ContentType="application/vnd.ms-office.chartcolorstyl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1"/>
  </p:notesMasterIdLst>
  <p:sldIdLst>
    <p:sldId id="256" r:id="rId2"/>
    <p:sldId id="413" r:id="rId3"/>
    <p:sldId id="360" r:id="rId4"/>
    <p:sldId id="415" r:id="rId5"/>
    <p:sldId id="447" r:id="rId6"/>
    <p:sldId id="448" r:id="rId7"/>
    <p:sldId id="417" r:id="rId8"/>
    <p:sldId id="443" r:id="rId9"/>
    <p:sldId id="444" r:id="rId10"/>
    <p:sldId id="296" r:id="rId11"/>
    <p:sldId id="446" r:id="rId12"/>
    <p:sldId id="374" r:id="rId13"/>
    <p:sldId id="279" r:id="rId14"/>
    <p:sldId id="280" r:id="rId15"/>
    <p:sldId id="375" r:id="rId16"/>
    <p:sldId id="295" r:id="rId17"/>
    <p:sldId id="453" r:id="rId18"/>
    <p:sldId id="299" r:id="rId19"/>
    <p:sldId id="442" r:id="rId20"/>
    <p:sldId id="303" r:id="rId21"/>
    <p:sldId id="456" r:id="rId22"/>
    <p:sldId id="449" r:id="rId23"/>
    <p:sldId id="450" r:id="rId24"/>
    <p:sldId id="409" r:id="rId25"/>
    <p:sldId id="410" r:id="rId26"/>
    <p:sldId id="451" r:id="rId27"/>
    <p:sldId id="411" r:id="rId28"/>
    <p:sldId id="412" r:id="rId29"/>
    <p:sldId id="270"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31" autoAdjust="0"/>
    <p:restoredTop sz="94660"/>
  </p:normalViewPr>
  <p:slideViewPr>
    <p:cSldViewPr snapToGrid="0">
      <p:cViewPr varScale="1">
        <p:scale>
          <a:sx n="62" d="100"/>
          <a:sy n="62" d="100"/>
        </p:scale>
        <p:origin x="-808" y="-11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 Id="rId2" Type="http://schemas.microsoft.com/office/2011/relationships/chartStyle" Target="style1.xml"/><Relationship Id="rId3" Type="http://schemas.microsoft.com/office/2011/relationships/chartColorStyle" Target="colors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Sheet2.xlsx"/><Relationship Id="rId2" Type="http://schemas.microsoft.com/office/2011/relationships/chartStyle" Target="style2.xml"/><Relationship Id="rId3" Type="http://schemas.microsoft.com/office/2011/relationships/chartColorStyle" Target="colors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Sheet3.xlsx"/><Relationship Id="rId2" Type="http://schemas.microsoft.com/office/2011/relationships/chartStyle" Target="style3.xml"/><Relationship Id="rId3" Type="http://schemas.microsoft.com/office/2011/relationships/chartColorStyle" Target="colors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Sheet4.xlsx"/><Relationship Id="rId2" Type="http://schemas.microsoft.com/office/2011/relationships/chartStyle" Target="style4.xml"/><Relationship Id="rId3" Type="http://schemas.microsoft.com/office/2011/relationships/chartColorStyle" Target="colors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cap="all" spc="0" baseline="0">
                <a:gradFill>
                  <a:gsLst>
                    <a:gs pos="0">
                      <a:schemeClr val="dk1">
                        <a:lumMod val="50000"/>
                        <a:lumOff val="50000"/>
                      </a:schemeClr>
                    </a:gs>
                    <a:gs pos="100000">
                      <a:schemeClr val="dk1">
                        <a:lumMod val="85000"/>
                        <a:lumOff val="15000"/>
                      </a:schemeClr>
                    </a:gs>
                  </a:gsLst>
                  <a:lin ang="5400000" scaled="0"/>
                </a:gradFill>
                <a:latin typeface="+mn-lt"/>
                <a:ea typeface="+mn-ea"/>
                <a:cs typeface="+mn-cs"/>
              </a:defRPr>
            </a:pPr>
            <a:r>
              <a:rPr lang="en-US" dirty="0" smtClean="0"/>
              <a:t>11 year olds </a:t>
            </a:r>
          </a:p>
          <a:p>
            <a:pPr>
              <a:defRPr sz="2400" b="0" i="0" u="none" strike="noStrike" kern="1200" cap="all" spc="0" baseline="0">
                <a:gradFill>
                  <a:gsLst>
                    <a:gs pos="0">
                      <a:schemeClr val="dk1">
                        <a:lumMod val="50000"/>
                        <a:lumOff val="50000"/>
                      </a:schemeClr>
                    </a:gs>
                    <a:gs pos="100000">
                      <a:schemeClr val="dk1">
                        <a:lumMod val="85000"/>
                        <a:lumOff val="15000"/>
                      </a:schemeClr>
                    </a:gs>
                  </a:gsLst>
                  <a:lin ang="5400000" scaled="0"/>
                </a:gradFill>
                <a:latin typeface="+mn-lt"/>
                <a:ea typeface="+mn-ea"/>
                <a:cs typeface="+mn-cs"/>
              </a:defRPr>
            </a:pPr>
            <a:r>
              <a:rPr lang="en-US" dirty="0" smtClean="0"/>
              <a:t>discussing </a:t>
            </a:r>
            <a:r>
              <a:rPr lang="en-US" dirty="0" err="1" smtClean="0"/>
              <a:t>Youtube</a:t>
            </a:r>
            <a:endParaRPr lang="en-US" dirty="0"/>
          </a:p>
        </c:rich>
      </c:tx>
      <c:layout>
        <c:manualLayout>
          <c:xMode val="edge"/>
          <c:yMode val="edge"/>
          <c:x val="0.268838445701918"/>
          <c:y val="0.0567784940265709"/>
        </c:manualLayout>
      </c:layout>
      <c:overlay val="0"/>
      <c:spPr>
        <a:noFill/>
        <a:ln>
          <a:noFill/>
        </a:ln>
        <a:effectLst/>
      </c:spPr>
    </c:title>
    <c:autoTitleDeleted val="0"/>
    <c:plotArea>
      <c:layout>
        <c:manualLayout>
          <c:layoutTarget val="inner"/>
          <c:xMode val="edge"/>
          <c:yMode val="edge"/>
          <c:x val="0.000496299712321848"/>
          <c:y val="0.105174812831419"/>
          <c:w val="0.999503485631175"/>
          <c:h val="0.714368369130096"/>
        </c:manualLayout>
      </c:layout>
      <c:barChart>
        <c:barDir val="col"/>
        <c:grouping val="clustered"/>
        <c:varyColors val="0"/>
        <c:ser>
          <c:idx val="0"/>
          <c:order val="0"/>
          <c:tx>
            <c:strRef>
              <c:f>Sheet1!$B$1</c:f>
              <c:strCache>
                <c:ptCount val="1"/>
                <c:pt idx="0">
                  <c:v>Age 11</c:v>
                </c:pt>
              </c:strCache>
            </c:strRef>
          </c:tx>
          <c:spPr>
            <a:solidFill>
              <a:schemeClr val="accent1"/>
            </a:solidFill>
            <a:ln w="50800">
              <a:noFill/>
              <a:prstDash val="soli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Sheet1!$A$2:$A$3</c:f>
              <c:numCache>
                <c:formatCode>General</c:formatCode>
                <c:ptCount val="2"/>
                <c:pt idx="0">
                  <c:v>2008.0</c:v>
                </c:pt>
                <c:pt idx="1">
                  <c:v>2013.0</c:v>
                </c:pt>
              </c:numCache>
            </c:numRef>
          </c:cat>
          <c:val>
            <c:numRef>
              <c:f>Sheet1!$B$2:$B$3</c:f>
              <c:numCache>
                <c:formatCode>0%</c:formatCode>
                <c:ptCount val="2"/>
                <c:pt idx="0">
                  <c:v>0.14</c:v>
                </c:pt>
                <c:pt idx="1">
                  <c:v>0.45</c:v>
                </c:pt>
              </c:numCache>
            </c:numRef>
          </c:val>
        </c:ser>
        <c:dLbls>
          <c:showLegendKey val="0"/>
          <c:showVal val="0"/>
          <c:showCatName val="0"/>
          <c:showSerName val="0"/>
          <c:showPercent val="0"/>
          <c:showBubbleSize val="0"/>
        </c:dLbls>
        <c:gapWidth val="150"/>
        <c:axId val="2097960680"/>
        <c:axId val="2097606024"/>
      </c:barChart>
      <c:catAx>
        <c:axId val="2097960680"/>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dk1">
                    <a:lumMod val="65000"/>
                    <a:lumOff val="35000"/>
                  </a:schemeClr>
                </a:solidFill>
                <a:latin typeface="+mn-lt"/>
                <a:ea typeface="+mn-ea"/>
                <a:cs typeface="+mn-cs"/>
              </a:defRPr>
            </a:pPr>
            <a:endParaRPr lang="en-US"/>
          </a:p>
        </c:txPr>
        <c:crossAx val="2097606024"/>
        <c:crosses val="autoZero"/>
        <c:auto val="1"/>
        <c:lblAlgn val="ctr"/>
        <c:lblOffset val="100"/>
        <c:noMultiLvlLbl val="0"/>
      </c:catAx>
      <c:valAx>
        <c:axId val="2097606024"/>
        <c:scaling>
          <c:orientation val="minMax"/>
          <c:max val="1.0"/>
        </c:scaling>
        <c:delete val="1"/>
        <c:axPos val="l"/>
        <c:numFmt formatCode="0%" sourceLinked="1"/>
        <c:majorTickMark val="out"/>
        <c:minorTickMark val="none"/>
        <c:tickLblPos val="nextTo"/>
        <c:crossAx val="2097960680"/>
        <c:crosses val="autoZero"/>
        <c:crossBetween val="between"/>
      </c:valAx>
      <c:spPr>
        <a:noFill/>
        <a:ln>
          <a:noFill/>
        </a:ln>
        <a:effectLst/>
      </c:spPr>
    </c:plotArea>
    <c:plotVisOnly val="1"/>
    <c:dispBlanksAs val="gap"/>
    <c:showDLblsOverMax val="0"/>
  </c:chart>
  <c:spPr>
    <a:solidFill>
      <a:schemeClr val="lt1"/>
    </a:solidFill>
    <a:ln w="9525" cap="flat" cmpd="sng" algn="ctr">
      <a:noFill/>
      <a:round/>
    </a:ln>
    <a:effectLst/>
  </c:spPr>
  <c:txPr>
    <a:bodyPr/>
    <a:lstStyle/>
    <a:p>
      <a:pPr>
        <a:defRPr sz="2000">
          <a:latin typeface="+mn-lt"/>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en-US"/>
              <a:t>11 YEAR OLDS DISCUSSING</a:t>
            </a:r>
          </a:p>
          <a:p>
            <a:pPr>
              <a:defRPr sz="2400" b="0" i="0" u="none" strike="noStrike" kern="1200" spc="0" baseline="0">
                <a:solidFill>
                  <a:schemeClr val="tx1">
                    <a:lumMod val="65000"/>
                    <a:lumOff val="35000"/>
                  </a:schemeClr>
                </a:solidFill>
                <a:latin typeface="+mn-lt"/>
                <a:ea typeface="+mn-ea"/>
                <a:cs typeface="+mn-cs"/>
              </a:defRPr>
            </a:pPr>
            <a:r>
              <a:rPr lang="en-US"/>
              <a:t> SOCIAL COMPUTER USE</a:t>
            </a:r>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Age 11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2008.0</c:v>
                </c:pt>
                <c:pt idx="1">
                  <c:v>2013.0</c:v>
                </c:pt>
              </c:numCache>
            </c:numRef>
          </c:cat>
          <c:val>
            <c:numRef>
              <c:f>Sheet1!$B$2:$B$3</c:f>
              <c:numCache>
                <c:formatCode>0%</c:formatCode>
                <c:ptCount val="2"/>
                <c:pt idx="0">
                  <c:v>0.428571428571429</c:v>
                </c:pt>
                <c:pt idx="1">
                  <c:v>0.727272727272727</c:v>
                </c:pt>
              </c:numCache>
            </c:numRef>
          </c:val>
        </c:ser>
        <c:dLbls>
          <c:showLegendKey val="0"/>
          <c:showVal val="0"/>
          <c:showCatName val="0"/>
          <c:showSerName val="0"/>
          <c:showPercent val="0"/>
          <c:showBubbleSize val="0"/>
        </c:dLbls>
        <c:gapWidth val="219"/>
        <c:overlap val="-27"/>
        <c:axId val="2138731224"/>
        <c:axId val="2097152792"/>
      </c:barChart>
      <c:catAx>
        <c:axId val="2138731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2097152792"/>
        <c:crosses val="autoZero"/>
        <c:auto val="1"/>
        <c:lblAlgn val="ctr"/>
        <c:lblOffset val="100"/>
        <c:noMultiLvlLbl val="0"/>
      </c:catAx>
      <c:valAx>
        <c:axId val="2097152792"/>
        <c:scaling>
          <c:orientation val="minMax"/>
          <c:max val="1.0"/>
        </c:scaling>
        <c:delete val="1"/>
        <c:axPos val="l"/>
        <c:numFmt formatCode="0%" sourceLinked="1"/>
        <c:majorTickMark val="none"/>
        <c:minorTickMark val="none"/>
        <c:tickLblPos val="nextTo"/>
        <c:crossAx val="2138731224"/>
        <c:crosses val="autoZero"/>
        <c:crossBetween val="between"/>
      </c:valAx>
      <c:spPr>
        <a:noFill/>
        <a:ln>
          <a:noFill/>
        </a:ln>
        <a:effectLst/>
      </c:spPr>
    </c:plotArea>
    <c:plotVisOnly val="1"/>
    <c:dispBlanksAs val="gap"/>
    <c:showDLblsOverMax val="0"/>
  </c:chart>
  <c:spPr>
    <a:noFill/>
    <a:ln>
      <a:noFill/>
    </a:ln>
    <a:effectLst/>
  </c:spPr>
  <c:txPr>
    <a:bodyPr/>
    <a:lstStyle/>
    <a:p>
      <a:pPr>
        <a:defRPr sz="20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800" b="0" i="0" u="none" strike="noStrike" kern="1200" cap="all" spc="0" baseline="0">
                <a:gradFill>
                  <a:gsLst>
                    <a:gs pos="0">
                      <a:schemeClr val="dk1">
                        <a:lumMod val="50000"/>
                        <a:lumOff val="50000"/>
                      </a:schemeClr>
                    </a:gs>
                    <a:gs pos="100000">
                      <a:schemeClr val="dk1">
                        <a:lumMod val="85000"/>
                        <a:lumOff val="15000"/>
                      </a:schemeClr>
                    </a:gs>
                  </a:gsLst>
                  <a:lin ang="5400000" scaled="0"/>
                </a:gradFill>
                <a:latin typeface="+mj-lt"/>
                <a:ea typeface="+mn-ea"/>
                <a:cs typeface="+mn-cs"/>
              </a:defRPr>
            </a:pPr>
            <a:r>
              <a:rPr lang="en-US" sz="2800" dirty="0" smtClean="0"/>
              <a:t>11 year olds discussing</a:t>
            </a:r>
          </a:p>
          <a:p>
            <a:pPr>
              <a:defRPr sz="2800" b="0" i="0" u="none" strike="noStrike" kern="1200" cap="all" spc="0" baseline="0">
                <a:gradFill>
                  <a:gsLst>
                    <a:gs pos="0">
                      <a:schemeClr val="dk1">
                        <a:lumMod val="50000"/>
                        <a:lumOff val="50000"/>
                      </a:schemeClr>
                    </a:gs>
                    <a:gs pos="100000">
                      <a:schemeClr val="dk1">
                        <a:lumMod val="85000"/>
                        <a:lumOff val="15000"/>
                      </a:schemeClr>
                    </a:gs>
                  </a:gsLst>
                  <a:lin ang="5400000" scaled="0"/>
                </a:gradFill>
                <a:latin typeface="+mj-lt"/>
                <a:ea typeface="+mn-ea"/>
                <a:cs typeface="+mn-cs"/>
              </a:defRPr>
            </a:pPr>
            <a:r>
              <a:rPr lang="en-US" sz="2800" dirty="0" smtClean="0"/>
              <a:t>Influence from friends</a:t>
            </a:r>
            <a:endParaRPr lang="en-US" sz="2800" dirty="0"/>
          </a:p>
        </c:rich>
      </c:tx>
      <c:layout>
        <c:manualLayout>
          <c:xMode val="edge"/>
          <c:yMode val="edge"/>
          <c:x val="0.19921032357473"/>
          <c:y val="0.0374467600232606"/>
        </c:manualLayout>
      </c:layout>
      <c:overlay val="0"/>
      <c:spPr>
        <a:noFill/>
        <a:ln>
          <a:noFill/>
        </a:ln>
        <a:effectLst/>
      </c:spPr>
    </c:title>
    <c:autoTitleDeleted val="0"/>
    <c:plotArea>
      <c:layout>
        <c:manualLayout>
          <c:layoutTarget val="inner"/>
          <c:xMode val="edge"/>
          <c:yMode val="edge"/>
          <c:x val="0.00049637177705728"/>
          <c:y val="0.155684966462526"/>
          <c:w val="0.999503485631175"/>
          <c:h val="0.687569742404954"/>
        </c:manualLayout>
      </c:layout>
      <c:barChart>
        <c:barDir val="col"/>
        <c:grouping val="clustered"/>
        <c:varyColors val="0"/>
        <c:ser>
          <c:idx val="0"/>
          <c:order val="0"/>
          <c:tx>
            <c:strRef>
              <c:f>Sheet1!$B$1</c:f>
              <c:strCache>
                <c:ptCount val="1"/>
                <c:pt idx="0">
                  <c:v>Age 11</c:v>
                </c:pt>
              </c:strCache>
            </c:strRef>
          </c:tx>
          <c:spPr>
            <a:solidFill>
              <a:schemeClr val="accent1"/>
            </a:solidFill>
            <a:ln w="50800">
              <a:noFill/>
            </a:ln>
            <a:effectLst/>
          </c:spPr>
          <c:invertIfNegative val="0"/>
          <c:dLbls>
            <c:dLbl>
              <c:idx val="0"/>
              <c:layout>
                <c:manualLayout>
                  <c:x val="0.0"/>
                  <c:y val="0.0680900993289013"/>
                </c:manualLayout>
              </c:layout>
              <c:dLblPos val="outEnd"/>
              <c:showLegendKey val="0"/>
              <c:showVal val="1"/>
              <c:showCatName val="0"/>
              <c:showSerName val="0"/>
              <c:showPercent val="0"/>
              <c:showBubbleSize val="0"/>
              <c:extLst>
                <c:ext xmlns:c15="http://schemas.microsoft.com/office/drawing/2012/chart" uri="{CE6537A1-D6FC-4f65-9D91-7224C49458BB}">
                  <c15:layout>
                    <c:manualLayout>
                      <c:w val="6.4051448018150284E-2"/>
                      <c:h val="7.8118762475049883E-2"/>
                    </c:manualLayout>
                  </c15:layout>
                </c:ext>
              </c:extLst>
            </c:dLbl>
            <c:dLbl>
              <c:idx val="1"/>
              <c:layout/>
              <c:dLblPos val="ctr"/>
              <c:showLegendKey val="0"/>
              <c:showVal val="1"/>
              <c:showCatName val="0"/>
              <c:showSerName val="0"/>
              <c:showPercent val="0"/>
              <c:showBubbleSize val="0"/>
              <c:extLst>
                <c:ext xmlns:c15="http://schemas.microsoft.com/office/drawing/2012/chart" uri="{CE6537A1-D6FC-4f65-9D91-7224C49458BB}">
                  <c15:layout/>
                </c:ext>
              </c:extLst>
            </c:dLbl>
            <c:spPr>
              <a:noFill/>
              <a:ln w="9575">
                <a:noFill/>
              </a:ln>
              <a:effectLst/>
            </c:spPr>
            <c:txPr>
              <a:bodyPr rot="0" spcFirstLastPara="1" vertOverflow="clip" horzOverflow="clip" vert="horz" wrap="square" lIns="36576" tIns="18288" rIns="36576" bIns="18288" anchor="ctr" anchorCtr="1">
                <a:spAutoFit/>
              </a:bodyPr>
              <a:lstStyle/>
              <a:p>
                <a:pPr>
                  <a:defRPr sz="1800" b="0" i="0" u="none" strike="noStrike" kern="1200" baseline="0">
                    <a:solidFill>
                      <a:schemeClr val="bg1"/>
                    </a:solidFill>
                    <a:latin typeface="+mj-lt"/>
                    <a:ea typeface="+mn-ea"/>
                    <a:cs typeface="+mn-cs"/>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dk1">
                          <a:lumMod val="35000"/>
                          <a:lumOff val="65000"/>
                        </a:schemeClr>
                      </a:solidFill>
                    </a:ln>
                    <a:effectLst/>
                  </c:spPr>
                </c15:leaderLines>
              </c:ext>
            </c:extLst>
          </c:dLbls>
          <c:cat>
            <c:numRef>
              <c:f>Sheet1!$A$2:$A$3</c:f>
              <c:numCache>
                <c:formatCode>General</c:formatCode>
                <c:ptCount val="2"/>
                <c:pt idx="0">
                  <c:v>2008.0</c:v>
                </c:pt>
                <c:pt idx="1">
                  <c:v>2013.0</c:v>
                </c:pt>
              </c:numCache>
            </c:numRef>
          </c:cat>
          <c:val>
            <c:numRef>
              <c:f>Sheet1!$B$2:$B$3</c:f>
              <c:numCache>
                <c:formatCode>0%</c:formatCode>
                <c:ptCount val="2"/>
                <c:pt idx="0">
                  <c:v>0.07</c:v>
                </c:pt>
                <c:pt idx="1">
                  <c:v>0.64</c:v>
                </c:pt>
              </c:numCache>
            </c:numRef>
          </c:val>
        </c:ser>
        <c:dLbls>
          <c:dLblPos val="ctr"/>
          <c:showLegendKey val="0"/>
          <c:showVal val="1"/>
          <c:showCatName val="0"/>
          <c:showSerName val="0"/>
          <c:showPercent val="0"/>
          <c:showBubbleSize val="0"/>
        </c:dLbls>
        <c:gapWidth val="150"/>
        <c:axId val="-2098626888"/>
        <c:axId val="2097747032"/>
      </c:barChart>
      <c:catAx>
        <c:axId val="-2098626888"/>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dk1">
                    <a:lumMod val="65000"/>
                    <a:lumOff val="35000"/>
                  </a:schemeClr>
                </a:solidFill>
                <a:latin typeface="+mj-lt"/>
                <a:ea typeface="+mn-ea"/>
                <a:cs typeface="+mn-cs"/>
              </a:defRPr>
            </a:pPr>
            <a:endParaRPr lang="en-US"/>
          </a:p>
        </c:txPr>
        <c:crossAx val="2097747032"/>
        <c:crosses val="autoZero"/>
        <c:auto val="1"/>
        <c:lblAlgn val="ctr"/>
        <c:lblOffset val="100"/>
        <c:noMultiLvlLbl val="0"/>
      </c:catAx>
      <c:valAx>
        <c:axId val="2097747032"/>
        <c:scaling>
          <c:orientation val="minMax"/>
          <c:max val="1.0"/>
        </c:scaling>
        <c:delete val="1"/>
        <c:axPos val="l"/>
        <c:numFmt formatCode="0%" sourceLinked="1"/>
        <c:majorTickMark val="out"/>
        <c:minorTickMark val="none"/>
        <c:tickLblPos val="nextTo"/>
        <c:crossAx val="-2098626888"/>
        <c:crosses val="autoZero"/>
        <c:crossBetween val="between"/>
      </c:valAx>
      <c:spPr>
        <a:noFill/>
        <a:ln>
          <a:noFill/>
        </a:ln>
        <a:effectLst/>
      </c:spPr>
    </c:plotArea>
    <c:plotVisOnly val="1"/>
    <c:dispBlanksAs val="gap"/>
    <c:showDLblsOverMax val="0"/>
  </c:chart>
  <c:spPr>
    <a:solidFill>
      <a:schemeClr val="lt1"/>
    </a:solidFill>
    <a:ln w="9525" cap="flat" cmpd="sng" algn="ctr">
      <a:noFill/>
      <a:round/>
    </a:ln>
    <a:effectLst/>
  </c:spPr>
  <c:txPr>
    <a:bodyPr/>
    <a:lstStyle/>
    <a:p>
      <a:pPr>
        <a:defRPr>
          <a:latin typeface="+mj-lt"/>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cap="all" spc="0" baseline="0">
                <a:gradFill>
                  <a:gsLst>
                    <a:gs pos="0">
                      <a:schemeClr val="dk1">
                        <a:lumMod val="50000"/>
                        <a:lumOff val="50000"/>
                      </a:schemeClr>
                    </a:gs>
                    <a:gs pos="100000">
                      <a:schemeClr val="dk1">
                        <a:lumMod val="85000"/>
                        <a:lumOff val="15000"/>
                      </a:schemeClr>
                    </a:gs>
                  </a:gsLst>
                  <a:lin ang="5400000" scaled="0"/>
                </a:gradFill>
                <a:latin typeface="+mn-lt"/>
                <a:ea typeface="+mn-ea"/>
                <a:cs typeface="+mn-cs"/>
              </a:defRPr>
            </a:pPr>
            <a:r>
              <a:rPr lang="en-US" dirty="0" smtClean="0"/>
              <a:t>11 year olds</a:t>
            </a:r>
            <a:r>
              <a:rPr lang="en-US" baseline="0" dirty="0" smtClean="0"/>
              <a:t> and</a:t>
            </a:r>
          </a:p>
          <a:p>
            <a:pPr>
              <a:defRPr sz="2400" b="0" i="0" u="none" strike="noStrike" kern="1200" cap="all" spc="0" baseline="0">
                <a:gradFill>
                  <a:gsLst>
                    <a:gs pos="0">
                      <a:schemeClr val="dk1">
                        <a:lumMod val="50000"/>
                        <a:lumOff val="50000"/>
                      </a:schemeClr>
                    </a:gs>
                    <a:gs pos="100000">
                      <a:schemeClr val="dk1">
                        <a:lumMod val="85000"/>
                        <a:lumOff val="15000"/>
                      </a:schemeClr>
                    </a:gs>
                  </a:gsLst>
                  <a:lin ang="5400000" scaled="0"/>
                </a:gradFill>
                <a:latin typeface="+mn-lt"/>
                <a:ea typeface="+mn-ea"/>
                <a:cs typeface="+mn-cs"/>
              </a:defRPr>
            </a:pPr>
            <a:r>
              <a:rPr lang="en-US" dirty="0" smtClean="0"/>
              <a:t>Device</a:t>
            </a:r>
            <a:r>
              <a:rPr lang="en-US" baseline="0" dirty="0" smtClean="0"/>
              <a:t> use or ownership</a:t>
            </a:r>
            <a:endParaRPr lang="en-US" dirty="0"/>
          </a:p>
        </c:rich>
      </c:tx>
      <c:layout>
        <c:manualLayout>
          <c:xMode val="edge"/>
          <c:yMode val="edge"/>
          <c:x val="0.273880864111796"/>
          <c:y val="0.0358569762113069"/>
        </c:manualLayout>
      </c:layout>
      <c:overlay val="0"/>
      <c:spPr>
        <a:noFill/>
        <a:ln>
          <a:noFill/>
        </a:ln>
        <a:effectLst/>
      </c:spPr>
    </c:title>
    <c:autoTitleDeleted val="0"/>
    <c:plotArea>
      <c:layout>
        <c:manualLayout>
          <c:layoutTarget val="inner"/>
          <c:xMode val="edge"/>
          <c:yMode val="edge"/>
          <c:x val="0.0"/>
          <c:y val="0.0955217445092931"/>
          <c:w val="0.999503485631175"/>
          <c:h val="0.754502270511011"/>
        </c:manualLayout>
      </c:layout>
      <c:barChart>
        <c:barDir val="col"/>
        <c:grouping val="clustered"/>
        <c:varyColors val="0"/>
        <c:ser>
          <c:idx val="0"/>
          <c:order val="0"/>
          <c:tx>
            <c:strRef>
              <c:f>Sheet1!$B$1</c:f>
              <c:strCache>
                <c:ptCount val="1"/>
                <c:pt idx="0">
                  <c:v>Age 11</c:v>
                </c:pt>
              </c:strCache>
            </c:strRef>
          </c:tx>
          <c:spPr>
            <a:solidFill>
              <a:schemeClr val="accent1"/>
            </a:solidFill>
            <a:ln w="50800">
              <a:noFill/>
            </a:ln>
            <a:effectLst/>
          </c:spPr>
          <c:invertIfNegative val="0"/>
          <c:dLbls>
            <c:dLbl>
              <c:idx val="0"/>
              <c:layout>
                <c:manualLayout>
                  <c:x val="-3.20958010286219E-17"/>
                  <c:y val="0.0935636106946888"/>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20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dk1">
                          <a:lumMod val="35000"/>
                          <a:lumOff val="65000"/>
                        </a:schemeClr>
                      </a:solidFill>
                    </a:ln>
                    <a:effectLst/>
                  </c:spPr>
                </c15:leaderLines>
              </c:ext>
            </c:extLst>
          </c:dLbls>
          <c:cat>
            <c:numRef>
              <c:f>Sheet1!$A$2:$A$3</c:f>
              <c:numCache>
                <c:formatCode>General</c:formatCode>
                <c:ptCount val="2"/>
                <c:pt idx="0">
                  <c:v>2008.0</c:v>
                </c:pt>
                <c:pt idx="1">
                  <c:v>2013.0</c:v>
                </c:pt>
              </c:numCache>
            </c:numRef>
          </c:cat>
          <c:val>
            <c:numRef>
              <c:f>Sheet1!$B$2:$B$3</c:f>
              <c:numCache>
                <c:formatCode>0%</c:formatCode>
                <c:ptCount val="2"/>
                <c:pt idx="0">
                  <c:v>0.14</c:v>
                </c:pt>
                <c:pt idx="1">
                  <c:v>0.36</c:v>
                </c:pt>
              </c:numCache>
            </c:numRef>
          </c:val>
        </c:ser>
        <c:dLbls>
          <c:showLegendKey val="0"/>
          <c:showVal val="0"/>
          <c:showCatName val="0"/>
          <c:showSerName val="0"/>
          <c:showPercent val="0"/>
          <c:showBubbleSize val="0"/>
        </c:dLbls>
        <c:gapWidth val="150"/>
        <c:axId val="-2098237496"/>
        <c:axId val="-2098229032"/>
      </c:barChart>
      <c:catAx>
        <c:axId val="-2098237496"/>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dk1">
                    <a:lumMod val="65000"/>
                    <a:lumOff val="35000"/>
                  </a:schemeClr>
                </a:solidFill>
                <a:latin typeface="+mn-lt"/>
                <a:ea typeface="+mn-ea"/>
                <a:cs typeface="+mn-cs"/>
              </a:defRPr>
            </a:pPr>
            <a:endParaRPr lang="en-US"/>
          </a:p>
        </c:txPr>
        <c:crossAx val="-2098229032"/>
        <c:crosses val="autoZero"/>
        <c:auto val="1"/>
        <c:lblAlgn val="ctr"/>
        <c:lblOffset val="100"/>
        <c:noMultiLvlLbl val="0"/>
      </c:catAx>
      <c:valAx>
        <c:axId val="-2098229032"/>
        <c:scaling>
          <c:orientation val="minMax"/>
          <c:max val="1.0"/>
        </c:scaling>
        <c:delete val="1"/>
        <c:axPos val="l"/>
        <c:numFmt formatCode="0%" sourceLinked="1"/>
        <c:majorTickMark val="out"/>
        <c:minorTickMark val="none"/>
        <c:tickLblPos val="nextTo"/>
        <c:crossAx val="-2098237496"/>
        <c:crosses val="autoZero"/>
        <c:crossBetween val="between"/>
      </c:valAx>
      <c:spPr>
        <a:noFill/>
        <a:ln>
          <a:noFill/>
        </a:ln>
        <a:effectLst/>
      </c:spPr>
    </c:plotArea>
    <c:plotVisOnly val="1"/>
    <c:dispBlanksAs val="gap"/>
    <c:showDLblsOverMax val="0"/>
  </c:chart>
  <c:spPr>
    <a:solidFill>
      <a:schemeClr val="lt1"/>
    </a:solidFill>
    <a:ln w="9525" cap="flat" cmpd="sng" algn="ctr">
      <a:noFill/>
      <a:round/>
    </a:ln>
    <a:effectLst/>
  </c:spPr>
  <c:txPr>
    <a:bodyPr/>
    <a:lstStyle/>
    <a:p>
      <a:pPr>
        <a:defRPr sz="2000">
          <a:latin typeface="+mn-lt"/>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33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cs:styleClr val="auto"/>
    </cs:fontRef>
    <cs:spPr/>
    <cs:defRPr sz="1197"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915"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33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cs:styleClr val="auto"/>
    </cs:fontRef>
    <cs:spPr/>
    <cs:defRPr sz="1197"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915"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33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cs:styleClr val="auto"/>
    </cs:fontRef>
    <cs:spPr/>
    <cs:defRPr sz="1197"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915"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43626A-D4C5-4A58-86F2-25CE27311848}" type="datetimeFigureOut">
              <a:rPr lang="en-US" smtClean="0"/>
              <a:t>5/29/14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BDE467-AED2-46A9-B910-E283AFF72E4B}" type="slidenum">
              <a:rPr lang="en-US" smtClean="0"/>
              <a:t>‹#›</a:t>
            </a:fld>
            <a:endParaRPr lang="en-US"/>
          </a:p>
        </p:txBody>
      </p:sp>
    </p:spTree>
    <p:extLst>
      <p:ext uri="{BB962C8B-B14F-4D97-AF65-F5344CB8AC3E}">
        <p14:creationId xmlns:p14="http://schemas.microsoft.com/office/powerpoint/2010/main" val="1247239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FE5D9AB-C213-4828-9089-87C661F4777D}" type="slidenum">
              <a:rPr lang="en-US" smtClean="0"/>
              <a:pPr/>
              <a:t>3</a:t>
            </a:fld>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2424294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FE5D9AB-C213-4828-9089-87C661F4777D}" type="slidenum">
              <a:rPr lang="en-US" smtClean="0"/>
              <a:pPr/>
              <a:t>4</a:t>
            </a:fld>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3346707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FE5D9AB-C213-4828-9089-87C661F4777D}" type="slidenum">
              <a:rPr lang="en-US" smtClean="0"/>
              <a:pPr/>
              <a:t>5</a:t>
            </a:fld>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5058296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FE5D9AB-C213-4828-9089-87C661F4777D}" type="slidenum">
              <a:rPr lang="en-US" smtClean="0"/>
              <a:pPr/>
              <a:t>6</a:t>
            </a:fld>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22152934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spcAft>
                <a:spcPts val="1000"/>
              </a:spcAft>
            </a:pPr>
            <a:endParaRPr lang="en-US" dirty="0">
              <a:effectLst/>
              <a:latin typeface="Roboto" panose="02000000000000000000" pitchFamily="2" charset="0"/>
              <a:ea typeface="Calibri" panose="020F0502020204030204" pitchFamily="34" charset="0"/>
              <a:cs typeface="Arial" panose="020B0604020202020204" pitchFamily="34" charset="0"/>
            </a:endParaRPr>
          </a:p>
        </p:txBody>
      </p:sp>
      <p:sp>
        <p:nvSpPr>
          <p:cNvPr id="4" name="Header Placeholder 3"/>
          <p:cNvSpPr>
            <a:spLocks noGrp="1"/>
          </p:cNvSpPr>
          <p:nvPr>
            <p:ph type="hdr" sz="quarter" idx="10"/>
          </p:nvPr>
        </p:nvSpPr>
        <p:spPr/>
        <p:txBody>
          <a:bodyPr/>
          <a:lstStyle/>
          <a:p>
            <a:endParaRPr lang="en-US"/>
          </a:p>
        </p:txBody>
      </p:sp>
      <p:sp>
        <p:nvSpPr>
          <p:cNvPr id="5" name="Slide Number Placeholder 4"/>
          <p:cNvSpPr>
            <a:spLocks noGrp="1"/>
          </p:cNvSpPr>
          <p:nvPr>
            <p:ph type="sldNum" sz="quarter" idx="11"/>
          </p:nvPr>
        </p:nvSpPr>
        <p:spPr/>
        <p:txBody>
          <a:bodyPr/>
          <a:lstStyle/>
          <a:p>
            <a:fld id="{8FE5D9AB-C213-4828-9089-87C661F4777D}" type="slidenum">
              <a:rPr lang="en-US" smtClean="0"/>
              <a:pPr/>
              <a:t>11</a:t>
            </a:fld>
            <a:endParaRPr lang="en-US"/>
          </a:p>
        </p:txBody>
      </p:sp>
    </p:spTree>
    <p:extLst>
      <p:ext uri="{BB962C8B-B14F-4D97-AF65-F5344CB8AC3E}">
        <p14:creationId xmlns:p14="http://schemas.microsoft.com/office/powerpoint/2010/main" val="2156883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indent="457200">
              <a:spcAft>
                <a:spcPts val="1000"/>
              </a:spcAft>
            </a:pPr>
            <a:r>
              <a:rPr lang="en-US" dirty="0" smtClean="0">
                <a:latin typeface="Roboto" panose="02000000000000000000" pitchFamily="2" charset="0"/>
                <a:ea typeface="Calibri" panose="020F0502020204030204" pitchFamily="34" charset="0"/>
                <a:cs typeface="Times New Roman" panose="02020603050405020304" pitchFamily="18" charset="0"/>
              </a:rPr>
              <a:t>The youngest participants reported fewer devices than did participants in either of the older age groups. However, the youngest participant group showed signs of adoption of devices more frequently and earlier than older youth, as participants at ages 10 or 11 during the 2013 longitudinal study had greatly outpaced the 11-year-old 2008 child study participants in reporting device use or ownership. </a:t>
            </a:r>
            <a:endParaRPr lang="en-US" dirty="0">
              <a:effectLst/>
              <a:latin typeface="Roboto" panose="02000000000000000000" pitchFamily="2" charset="0"/>
              <a:ea typeface="Calibri" panose="020F0502020204030204" pitchFamily="34" charset="0"/>
              <a:cs typeface="Arial" panose="020B0604020202020204" pitchFamily="34" charset="0"/>
            </a:endParaRPr>
          </a:p>
        </p:txBody>
      </p:sp>
      <p:sp>
        <p:nvSpPr>
          <p:cNvPr id="4" name="Header Placeholder 3"/>
          <p:cNvSpPr>
            <a:spLocks noGrp="1"/>
          </p:cNvSpPr>
          <p:nvPr>
            <p:ph type="hdr" sz="quarter" idx="10"/>
          </p:nvPr>
        </p:nvSpPr>
        <p:spPr/>
        <p:txBody>
          <a:bodyPr/>
          <a:lstStyle/>
          <a:p>
            <a:endParaRPr lang="en-US"/>
          </a:p>
        </p:txBody>
      </p:sp>
      <p:sp>
        <p:nvSpPr>
          <p:cNvPr id="5" name="Slide Number Placeholder 4"/>
          <p:cNvSpPr>
            <a:spLocks noGrp="1"/>
          </p:cNvSpPr>
          <p:nvPr>
            <p:ph type="sldNum" sz="quarter" idx="11"/>
          </p:nvPr>
        </p:nvSpPr>
        <p:spPr/>
        <p:txBody>
          <a:bodyPr/>
          <a:lstStyle/>
          <a:p>
            <a:fld id="{8FE5D9AB-C213-4828-9089-87C661F4777D}" type="slidenum">
              <a:rPr lang="en-US" smtClean="0"/>
              <a:pPr/>
              <a:t>25</a:t>
            </a:fld>
            <a:endParaRPr lang="en-US"/>
          </a:p>
        </p:txBody>
      </p:sp>
    </p:spTree>
    <p:extLst>
      <p:ext uri="{BB962C8B-B14F-4D97-AF65-F5344CB8AC3E}">
        <p14:creationId xmlns:p14="http://schemas.microsoft.com/office/powerpoint/2010/main" val="40728937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3B7CAF5-7529-4250-833B-25CB2C6022B1}" type="datetimeFigureOut">
              <a:rPr lang="en-US" smtClean="0"/>
              <a:t>5/29/14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CA6A6-1104-4691-8BE5-7110A743B9B0}" type="slidenum">
              <a:rPr lang="en-US" smtClean="0"/>
              <a:t>‹#›</a:t>
            </a:fld>
            <a:endParaRPr lang="en-US"/>
          </a:p>
        </p:txBody>
      </p:sp>
    </p:spTree>
    <p:extLst>
      <p:ext uri="{BB962C8B-B14F-4D97-AF65-F5344CB8AC3E}">
        <p14:creationId xmlns:p14="http://schemas.microsoft.com/office/powerpoint/2010/main" val="201067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3B7CAF5-7529-4250-833B-25CB2C6022B1}" type="datetimeFigureOut">
              <a:rPr lang="en-US" smtClean="0"/>
              <a:t>5/29/14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CA6A6-1104-4691-8BE5-7110A743B9B0}" type="slidenum">
              <a:rPr lang="en-US" smtClean="0"/>
              <a:t>‹#›</a:t>
            </a:fld>
            <a:endParaRPr lang="en-US"/>
          </a:p>
        </p:txBody>
      </p:sp>
    </p:spTree>
    <p:extLst>
      <p:ext uri="{BB962C8B-B14F-4D97-AF65-F5344CB8AC3E}">
        <p14:creationId xmlns:p14="http://schemas.microsoft.com/office/powerpoint/2010/main" val="22106606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3B7CAF5-7529-4250-833B-25CB2C6022B1}" type="datetimeFigureOut">
              <a:rPr lang="en-US" smtClean="0"/>
              <a:t>5/29/14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CA6A6-1104-4691-8BE5-7110A743B9B0}" type="slidenum">
              <a:rPr lang="en-US" smtClean="0"/>
              <a:t>‹#›</a:t>
            </a:fld>
            <a:endParaRPr lang="en-US"/>
          </a:p>
        </p:txBody>
      </p:sp>
    </p:spTree>
    <p:extLst>
      <p:ext uri="{BB962C8B-B14F-4D97-AF65-F5344CB8AC3E}">
        <p14:creationId xmlns:p14="http://schemas.microsoft.com/office/powerpoint/2010/main" val="5869838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3B7CAF5-7529-4250-833B-25CB2C6022B1}" type="datetimeFigureOut">
              <a:rPr lang="en-US" smtClean="0"/>
              <a:t>5/29/14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CA6A6-1104-4691-8BE5-7110A743B9B0}" type="slidenum">
              <a:rPr lang="en-US" smtClean="0"/>
              <a:t>‹#›</a:t>
            </a:fld>
            <a:endParaRPr lang="en-US"/>
          </a:p>
        </p:txBody>
      </p:sp>
    </p:spTree>
    <p:extLst>
      <p:ext uri="{BB962C8B-B14F-4D97-AF65-F5344CB8AC3E}">
        <p14:creationId xmlns:p14="http://schemas.microsoft.com/office/powerpoint/2010/main" val="1085090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B7CAF5-7529-4250-833B-25CB2C6022B1}" type="datetimeFigureOut">
              <a:rPr lang="en-US" smtClean="0"/>
              <a:t>5/29/14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CA6A6-1104-4691-8BE5-7110A743B9B0}" type="slidenum">
              <a:rPr lang="en-US" smtClean="0"/>
              <a:t>‹#›</a:t>
            </a:fld>
            <a:endParaRPr lang="en-US"/>
          </a:p>
        </p:txBody>
      </p:sp>
    </p:spTree>
    <p:extLst>
      <p:ext uri="{BB962C8B-B14F-4D97-AF65-F5344CB8AC3E}">
        <p14:creationId xmlns:p14="http://schemas.microsoft.com/office/powerpoint/2010/main" val="941498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3B7CAF5-7529-4250-833B-25CB2C6022B1}" type="datetimeFigureOut">
              <a:rPr lang="en-US" smtClean="0"/>
              <a:t>5/29/14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CA6A6-1104-4691-8BE5-7110A743B9B0}" type="slidenum">
              <a:rPr lang="en-US" smtClean="0"/>
              <a:t>‹#›</a:t>
            </a:fld>
            <a:endParaRPr lang="en-US"/>
          </a:p>
        </p:txBody>
      </p:sp>
    </p:spTree>
    <p:extLst>
      <p:ext uri="{BB962C8B-B14F-4D97-AF65-F5344CB8AC3E}">
        <p14:creationId xmlns:p14="http://schemas.microsoft.com/office/powerpoint/2010/main" val="2283065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3B7CAF5-7529-4250-833B-25CB2C6022B1}" type="datetimeFigureOut">
              <a:rPr lang="en-US" smtClean="0"/>
              <a:t>5/29/14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CA6A6-1104-4691-8BE5-7110A743B9B0}" type="slidenum">
              <a:rPr lang="en-US" smtClean="0"/>
              <a:t>‹#›</a:t>
            </a:fld>
            <a:endParaRPr lang="en-US"/>
          </a:p>
        </p:txBody>
      </p:sp>
    </p:spTree>
    <p:extLst>
      <p:ext uri="{BB962C8B-B14F-4D97-AF65-F5344CB8AC3E}">
        <p14:creationId xmlns:p14="http://schemas.microsoft.com/office/powerpoint/2010/main" val="3912764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3B7CAF5-7529-4250-833B-25CB2C6022B1}" type="datetimeFigureOut">
              <a:rPr lang="en-US" smtClean="0"/>
              <a:t>5/29/14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CA6A6-1104-4691-8BE5-7110A743B9B0}" type="slidenum">
              <a:rPr lang="en-US" smtClean="0"/>
              <a:t>‹#›</a:t>
            </a:fld>
            <a:endParaRPr lang="en-US"/>
          </a:p>
        </p:txBody>
      </p:sp>
    </p:spTree>
    <p:extLst>
      <p:ext uri="{BB962C8B-B14F-4D97-AF65-F5344CB8AC3E}">
        <p14:creationId xmlns:p14="http://schemas.microsoft.com/office/powerpoint/2010/main" val="11533613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B7CAF5-7529-4250-833B-25CB2C6022B1}" type="datetimeFigureOut">
              <a:rPr lang="en-US" smtClean="0"/>
              <a:t>5/29/14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CA6A6-1104-4691-8BE5-7110A743B9B0}" type="slidenum">
              <a:rPr lang="en-US" smtClean="0"/>
              <a:t>‹#›</a:t>
            </a:fld>
            <a:endParaRPr lang="en-US"/>
          </a:p>
        </p:txBody>
      </p:sp>
    </p:spTree>
    <p:extLst>
      <p:ext uri="{BB962C8B-B14F-4D97-AF65-F5344CB8AC3E}">
        <p14:creationId xmlns:p14="http://schemas.microsoft.com/office/powerpoint/2010/main" val="1380015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B7CAF5-7529-4250-833B-25CB2C6022B1}" type="datetimeFigureOut">
              <a:rPr lang="en-US" smtClean="0"/>
              <a:t>5/29/14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CA6A6-1104-4691-8BE5-7110A743B9B0}" type="slidenum">
              <a:rPr lang="en-US" smtClean="0"/>
              <a:t>‹#›</a:t>
            </a:fld>
            <a:endParaRPr lang="en-US"/>
          </a:p>
        </p:txBody>
      </p:sp>
    </p:spTree>
    <p:extLst>
      <p:ext uri="{BB962C8B-B14F-4D97-AF65-F5344CB8AC3E}">
        <p14:creationId xmlns:p14="http://schemas.microsoft.com/office/powerpoint/2010/main" val="3002017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B7CAF5-7529-4250-833B-25CB2C6022B1}" type="datetimeFigureOut">
              <a:rPr lang="en-US" smtClean="0"/>
              <a:t>5/29/14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CA6A6-1104-4691-8BE5-7110A743B9B0}" type="slidenum">
              <a:rPr lang="en-US" smtClean="0"/>
              <a:t>‹#›</a:t>
            </a:fld>
            <a:endParaRPr lang="en-US"/>
          </a:p>
        </p:txBody>
      </p:sp>
    </p:spTree>
    <p:extLst>
      <p:ext uri="{BB962C8B-B14F-4D97-AF65-F5344CB8AC3E}">
        <p14:creationId xmlns:p14="http://schemas.microsoft.com/office/powerpoint/2010/main" val="276237580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B7CAF5-7529-4250-833B-25CB2C6022B1}" type="datetimeFigureOut">
              <a:rPr lang="en-US" smtClean="0"/>
              <a:t>5/29/14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5CA6A6-1104-4691-8BE5-7110A743B9B0}" type="slidenum">
              <a:rPr lang="en-US" smtClean="0"/>
              <a:t>‹#›</a:t>
            </a:fld>
            <a:endParaRPr lang="en-US"/>
          </a:p>
        </p:txBody>
      </p:sp>
    </p:spTree>
    <p:extLst>
      <p:ext uri="{BB962C8B-B14F-4D97-AF65-F5344CB8AC3E}">
        <p14:creationId xmlns:p14="http://schemas.microsoft.com/office/powerpoint/2010/main" val="33862892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1" Type="http://schemas.openxmlformats.org/officeDocument/2006/relationships/image" Target="../media/image29.jpeg"/><Relationship Id="rId12" Type="http://schemas.openxmlformats.org/officeDocument/2006/relationships/image" Target="../media/image30.jpeg"/><Relationship Id="rId13" Type="http://schemas.openxmlformats.org/officeDocument/2006/relationships/image" Target="../media/image31.jpeg"/><Relationship Id="rId14" Type="http://schemas.openxmlformats.org/officeDocument/2006/relationships/image" Target="../media/image32.jpeg"/><Relationship Id="rId1" Type="http://schemas.openxmlformats.org/officeDocument/2006/relationships/slideLayout" Target="../slideLayouts/slideLayout2.xml"/><Relationship Id="rId2" Type="http://schemas.openxmlformats.org/officeDocument/2006/relationships/image" Target="../media/image20.jpeg"/><Relationship Id="rId3" Type="http://schemas.openxmlformats.org/officeDocument/2006/relationships/image" Target="../media/image21.jpeg"/><Relationship Id="rId4" Type="http://schemas.openxmlformats.org/officeDocument/2006/relationships/image" Target="../media/image22.jpeg"/><Relationship Id="rId5" Type="http://schemas.openxmlformats.org/officeDocument/2006/relationships/image" Target="../media/image23.jpeg"/><Relationship Id="rId6" Type="http://schemas.openxmlformats.org/officeDocument/2006/relationships/image" Target="../media/image24.png"/><Relationship Id="rId7" Type="http://schemas.openxmlformats.org/officeDocument/2006/relationships/image" Target="../media/image25.png"/><Relationship Id="rId8" Type="http://schemas.openxmlformats.org/officeDocument/2006/relationships/image" Target="../media/image26.png"/><Relationship Id="rId9" Type="http://schemas.openxmlformats.org/officeDocument/2006/relationships/image" Target="../media/image27.png"/><Relationship Id="rId10"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emf"/><Relationship Id="rId5" Type="http://schemas.openxmlformats.org/officeDocument/2006/relationships/image" Target="../media/image35.png"/><Relationship Id="rId6" Type="http://schemas.openxmlformats.org/officeDocument/2006/relationships/image" Target="../media/image36.pn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emf"/><Relationship Id="rId5" Type="http://schemas.openxmlformats.org/officeDocument/2006/relationships/image" Target="../media/image36.png"/><Relationship Id="rId1" Type="http://schemas.openxmlformats.org/officeDocument/2006/relationships/slideLayout" Target="../slideLayouts/slideLayout7.xml"/><Relationship Id="rId2" Type="http://schemas.openxmlformats.org/officeDocument/2006/relationships/image" Target="../media/image37.emf"/></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5" Type="http://schemas.openxmlformats.org/officeDocument/2006/relationships/image" Target="../media/image43.png"/><Relationship Id="rId6" Type="http://schemas.openxmlformats.org/officeDocument/2006/relationships/image" Target="../media/image36.png"/><Relationship Id="rId1" Type="http://schemas.openxmlformats.org/officeDocument/2006/relationships/slideLayout" Target="../slideLayouts/slideLayout7.xml"/><Relationship Id="rId2" Type="http://schemas.openxmlformats.org/officeDocument/2006/relationships/image" Target="../media/image4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4.png"/><Relationship Id="rId3"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36.png"/><Relationship Id="rId1" Type="http://schemas.openxmlformats.org/officeDocument/2006/relationships/slideLayout" Target="../slideLayouts/slideLayout7.xml"/><Relationship Id="rId2" Type="http://schemas.openxmlformats.org/officeDocument/2006/relationships/chart" Target="../charts/char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2.xml"/><Relationship Id="rId3" Type="http://schemas.openxmlformats.org/officeDocument/2006/relationships/image" Target="../media/image47.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jpe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9.jpeg"/><Relationship Id="rId4" Type="http://schemas.openxmlformats.org/officeDocument/2006/relationships/image" Target="../media/image50.png"/><Relationship Id="rId5" Type="http://schemas.openxmlformats.org/officeDocument/2006/relationships/image" Target="../media/image51.jpeg"/><Relationship Id="rId6" Type="http://schemas.openxmlformats.org/officeDocument/2006/relationships/image" Target="../media/image52.jpeg"/><Relationship Id="rId7" Type="http://schemas.openxmlformats.org/officeDocument/2006/relationships/image" Target="../media/image47.png"/><Relationship Id="rId1" Type="http://schemas.openxmlformats.org/officeDocument/2006/relationships/slideLayout" Target="../slideLayouts/slideLayout2.xml"/><Relationship Id="rId2" Type="http://schemas.openxmlformats.org/officeDocument/2006/relationships/image" Target="../media/image4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3.xml"/><Relationship Id="rId3" Type="http://schemas.openxmlformats.org/officeDocument/2006/relationships/image" Target="../media/image4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png"/></Relationships>
</file>

<file path=ppt/slides/_rels/slide25.xml.rels><?xml version="1.0" encoding="UTF-8" standalone="yes"?>
<Relationships xmlns="http://schemas.openxmlformats.org/package/2006/relationships"><Relationship Id="rId3" Type="http://schemas.openxmlformats.org/officeDocument/2006/relationships/chart" Target="../charts/chart4.xml"/><Relationship Id="rId4" Type="http://schemas.openxmlformats.org/officeDocument/2006/relationships/image" Target="../media/image54.png"/><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5.png"/><Relationship Id="rId5" Type="http://schemas.openxmlformats.org/officeDocument/2006/relationships/image" Target="../media/image56.png"/><Relationship Id="rId6" Type="http://schemas.microsoft.com/office/2007/relationships/hdphoto" Target="../media/hdphoto5.wdp"/><Relationship Id="rId7" Type="http://schemas.openxmlformats.org/officeDocument/2006/relationships/image" Target="../media/image57.png"/><Relationship Id="rId8" Type="http://schemas.openxmlformats.org/officeDocument/2006/relationships/image" Target="../media/image58.png"/><Relationship Id="rId9" Type="http://schemas.openxmlformats.org/officeDocument/2006/relationships/image" Target="../media/image59.png"/><Relationship Id="rId10" Type="http://schemas.openxmlformats.org/officeDocument/2006/relationships/image" Target="../media/image60.png"/><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4.png"/></Relationships>
</file>

<file path=ppt/slides/_rels/slide28.xml.rels><?xml version="1.0" encoding="UTF-8" standalone="yes"?>
<Relationships xmlns="http://schemas.openxmlformats.org/package/2006/relationships"><Relationship Id="rId3" Type="http://schemas.openxmlformats.org/officeDocument/2006/relationships/image" Target="../media/image62.png"/><Relationship Id="rId4" Type="http://schemas.openxmlformats.org/officeDocument/2006/relationships/image" Target="../media/image63.png"/><Relationship Id="rId1" Type="http://schemas.openxmlformats.org/officeDocument/2006/relationships/slideLayout" Target="../slideLayouts/slideLayout2.xml"/><Relationship Id="rId2" Type="http://schemas.openxmlformats.org/officeDocument/2006/relationships/image" Target="../media/image61.png"/></Relationships>
</file>

<file path=ppt/slides/_rels/slide29.xml.rels><?xml version="1.0" encoding="UTF-8" standalone="yes"?>
<Relationships xmlns="http://schemas.openxmlformats.org/package/2006/relationships"><Relationship Id="rId11" Type="http://schemas.openxmlformats.org/officeDocument/2006/relationships/image" Target="../media/image73.png"/><Relationship Id="rId12" Type="http://schemas.openxmlformats.org/officeDocument/2006/relationships/image" Target="../media/image74.png"/><Relationship Id="rId13" Type="http://schemas.openxmlformats.org/officeDocument/2006/relationships/image" Target="../media/image75.png"/><Relationship Id="rId14"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image" Target="../media/image64.png"/><Relationship Id="rId3" Type="http://schemas.openxmlformats.org/officeDocument/2006/relationships/image" Target="../media/image65.png"/><Relationship Id="rId4" Type="http://schemas.openxmlformats.org/officeDocument/2006/relationships/image" Target="../media/image66.png"/><Relationship Id="rId5" Type="http://schemas.openxmlformats.org/officeDocument/2006/relationships/image" Target="../media/image67.png"/><Relationship Id="rId6" Type="http://schemas.openxmlformats.org/officeDocument/2006/relationships/image" Target="../media/image68.png"/><Relationship Id="rId7" Type="http://schemas.openxmlformats.org/officeDocument/2006/relationships/image" Target="../media/image69.png"/><Relationship Id="rId8" Type="http://schemas.openxmlformats.org/officeDocument/2006/relationships/image" Target="../media/image70.png"/><Relationship Id="rId9" Type="http://schemas.openxmlformats.org/officeDocument/2006/relationships/image" Target="../media/image71.png"/><Relationship Id="rId10" Type="http://schemas.openxmlformats.org/officeDocument/2006/relationships/image" Target="../media/image7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0.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emf"/></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12.png"/><Relationship Id="rId5" Type="http://schemas.openxmlformats.org/officeDocument/2006/relationships/image" Target="../media/image13.png"/><Relationship Id="rId6" Type="http://schemas.microsoft.com/office/2007/relationships/hdphoto" Target="../media/hdphoto2.wdp"/><Relationship Id="rId7" Type="http://schemas.openxmlformats.org/officeDocument/2006/relationships/image" Target="../media/image14.png"/><Relationship Id="rId1" Type="http://schemas.openxmlformats.org/officeDocument/2006/relationships/slideLayout" Target="../slideLayouts/slideLayout7.xml"/><Relationship Id="rId2"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4" Type="http://schemas.microsoft.com/office/2007/relationships/hdphoto" Target="../media/hdphoto3.wdp"/><Relationship Id="rId5" Type="http://schemas.openxmlformats.org/officeDocument/2006/relationships/image" Target="../media/image16.png"/><Relationship Id="rId6" Type="http://schemas.microsoft.com/office/2007/relationships/hdphoto" Target="../media/hdphoto4.wdp"/><Relationship Id="rId7" Type="http://schemas.openxmlformats.org/officeDocument/2006/relationships/image" Target="../media/image17.jpeg"/><Relationship Id="rId8" Type="http://schemas.openxmlformats.org/officeDocument/2006/relationships/image" Target="../media/image10.emf"/><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10.emf"/><Relationship Id="rId1" Type="http://schemas.openxmlformats.org/officeDocument/2006/relationships/slideLayout" Target="../slideLayouts/slideLayout2.xml"/><Relationship Id="rId2"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0" name="Picture 6" descr="http://openclipart.org/image/2400px/svg_to_png/185201/1382215647.png"/>
          <p:cNvPicPr>
            <a:picLocks noChangeArrowheads="1"/>
          </p:cNvPicPr>
          <p:nvPr/>
        </p:nvPicPr>
        <p:blipFill rotWithShape="1">
          <a:blip r:embed="rId2" cstate="print">
            <a:extLst>
              <a:ext uri="{28A0092B-C50C-407E-A947-70E740481C1C}">
                <a14:useLocalDpi xmlns:a14="http://schemas.microsoft.com/office/drawing/2010/main" val="0"/>
              </a:ext>
            </a:extLst>
          </a:blip>
          <a:srcRect r="559" b="21628"/>
          <a:stretch/>
        </p:blipFill>
        <p:spPr bwMode="auto">
          <a:xfrm>
            <a:off x="25558" y="30480"/>
            <a:ext cx="9092884" cy="679704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42240" y="5035249"/>
            <a:ext cx="8859520" cy="1077218"/>
          </a:xfrm>
          <a:prstGeom prst="rect">
            <a:avLst/>
          </a:prstGeom>
          <a:noFill/>
        </p:spPr>
        <p:txBody>
          <a:bodyPr wrap="square" rtlCol="0">
            <a:spAutoFit/>
          </a:bodyPr>
          <a:lstStyle/>
          <a:p>
            <a:pPr algn="ctr" hangingPunct="0"/>
            <a:r>
              <a:rPr lang="en-US" sz="3200" dirty="0" smtClean="0">
                <a:solidFill>
                  <a:schemeClr val="accent1"/>
                </a:solidFill>
                <a:latin typeface="+mj-lt"/>
              </a:rPr>
              <a:t>Beth Foss</a:t>
            </a:r>
          </a:p>
          <a:p>
            <a:pPr algn="ctr" hangingPunct="0"/>
            <a:r>
              <a:rPr lang="en-US" sz="3200" dirty="0" smtClean="0">
                <a:solidFill>
                  <a:schemeClr val="accent1"/>
                </a:solidFill>
                <a:latin typeface="+mj-lt"/>
              </a:rPr>
              <a:t>HCIL Symposium, 2014</a:t>
            </a:r>
            <a:endParaRPr lang="en-US" sz="3200" dirty="0">
              <a:solidFill>
                <a:schemeClr val="accent1"/>
              </a:solidFill>
              <a:latin typeface="+mj-lt"/>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816313"/>
            <a:ext cx="2325383" cy="2052320"/>
          </a:xfrm>
          <a:prstGeom prst="rect">
            <a:avLst/>
          </a:prstGeom>
        </p:spPr>
      </p:pic>
      <p:sp>
        <p:nvSpPr>
          <p:cNvPr id="9" name="Rectangle 8"/>
          <p:cNvSpPr/>
          <p:nvPr/>
        </p:nvSpPr>
        <p:spPr>
          <a:xfrm>
            <a:off x="480060" y="2195682"/>
            <a:ext cx="8183880" cy="1200329"/>
          </a:xfrm>
          <a:prstGeom prst="rect">
            <a:avLst/>
          </a:prstGeom>
        </p:spPr>
        <p:txBody>
          <a:bodyPr wrap="square">
            <a:spAutoFit/>
          </a:bodyPr>
          <a:lstStyle/>
          <a:p>
            <a:pPr algn="ctr" hangingPunct="0"/>
            <a:r>
              <a:rPr lang="en-US" sz="3600" dirty="0">
                <a:latin typeface="+mj-lt"/>
              </a:rPr>
              <a:t>Children’s Adaptable Internet Searching</a:t>
            </a:r>
          </a:p>
          <a:p>
            <a:pPr algn="ctr" hangingPunct="0"/>
            <a:r>
              <a:rPr lang="en-US" sz="3600" dirty="0">
                <a:latin typeface="+mj-lt"/>
              </a:rPr>
              <a:t> in a Changing Search Landscape</a:t>
            </a:r>
          </a:p>
        </p:txBody>
      </p:sp>
    </p:spTree>
    <p:extLst>
      <p:ext uri="{BB962C8B-B14F-4D97-AF65-F5344CB8AC3E}">
        <p14:creationId xmlns:p14="http://schemas.microsoft.com/office/powerpoint/2010/main" val="57647701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43540" y="124238"/>
            <a:ext cx="8856921" cy="5915059"/>
          </a:xfrm>
          <a:prstGeom prst="rect">
            <a:avLst/>
          </a:prstGeom>
          <a:noFill/>
          <a:ln>
            <a:noFill/>
          </a:ln>
        </p:spPr>
        <p:txBody>
          <a:bodyPr wrap="square" rtlCol="0">
            <a:spAutoFit/>
          </a:bodyPr>
          <a:lstStyle/>
          <a:p>
            <a:endParaRPr lang="en-US" dirty="0"/>
          </a:p>
        </p:txBody>
      </p:sp>
      <p:sp>
        <p:nvSpPr>
          <p:cNvPr id="4" name="Title 1"/>
          <p:cNvSpPr txBox="1">
            <a:spLocks/>
          </p:cNvSpPr>
          <p:nvPr/>
        </p:nvSpPr>
        <p:spPr>
          <a:xfrm>
            <a:off x="228600" y="6146800"/>
            <a:ext cx="8686800" cy="640080"/>
          </a:xfrm>
          <a:prstGeom prst="rect">
            <a:avLst/>
          </a:prstGeom>
        </p:spPr>
        <p:txBody>
          <a:bodyP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smtClean="0">
                <a:solidFill>
                  <a:schemeClr val="accent1"/>
                </a:solidFill>
              </a:rPr>
              <a:t>Interfaces in Flux</a:t>
            </a:r>
          </a:p>
        </p:txBody>
      </p:sp>
      <p:grpSp>
        <p:nvGrpSpPr>
          <p:cNvPr id="2" name="Group 1"/>
          <p:cNvGrpSpPr/>
          <p:nvPr/>
        </p:nvGrpSpPr>
        <p:grpSpPr>
          <a:xfrm>
            <a:off x="3758875" y="166770"/>
            <a:ext cx="1626250" cy="5760720"/>
            <a:chOff x="7580430" y="-314088"/>
            <a:chExt cx="1635760" cy="6539641"/>
          </a:xfrm>
        </p:grpSpPr>
        <p:pic>
          <p:nvPicPr>
            <p:cNvPr id="10" name="Picture 4" descr="http://static.feber.se/article_images/23/04/30/230430_1280.jpe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351"/>
            <a:stretch/>
          </p:blipFill>
          <p:spPr bwMode="auto">
            <a:xfrm>
              <a:off x="7667622" y="2931459"/>
              <a:ext cx="1461376" cy="166624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http://static.feber.se/article_images/23/04/30/230430_1280.jpe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742" t="6955" r="16505" b="7629"/>
            <a:stretch/>
          </p:blipFill>
          <p:spPr bwMode="auto">
            <a:xfrm>
              <a:off x="7636964" y="1334086"/>
              <a:ext cx="1522693" cy="166624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http://static.feber.se/article_images/23/04/30/230430_1280.jpe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5457" r="9040" b="6524"/>
            <a:stretch/>
          </p:blipFill>
          <p:spPr bwMode="auto">
            <a:xfrm>
              <a:off x="7580430" y="-314088"/>
              <a:ext cx="1635760" cy="171704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http://static.feber.se/article_images/23/04/30/230430_1280.jpe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167" t="5664" r="14070" b="7357"/>
            <a:stretch/>
          </p:blipFill>
          <p:spPr bwMode="auto">
            <a:xfrm>
              <a:off x="7682951" y="4528834"/>
              <a:ext cx="1430718" cy="169671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p:cNvGrpSpPr/>
          <p:nvPr/>
        </p:nvGrpSpPr>
        <p:grpSpPr>
          <a:xfrm>
            <a:off x="393402" y="217962"/>
            <a:ext cx="2743200" cy="5657032"/>
            <a:chOff x="327574" y="52926"/>
            <a:chExt cx="2180281" cy="4539261"/>
          </a:xfrm>
        </p:grpSpPr>
        <p:pic>
          <p:nvPicPr>
            <p:cNvPr id="14" name="Picture 8" descr="File:Microsoft logo history (from Microsoft).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327574" y="52926"/>
              <a:ext cx="2180281" cy="737427"/>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File:Microsoft logo history (from Microsoft).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13845"/>
            <a:stretch/>
          </p:blipFill>
          <p:spPr bwMode="auto">
            <a:xfrm>
              <a:off x="327574" y="3918180"/>
              <a:ext cx="2180281" cy="67400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File:Microsoft logo history (from Microsoft).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327574" y="1994887"/>
              <a:ext cx="2180281" cy="72136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File:Microsoft logo history (from Microsoft).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327574" y="2946374"/>
              <a:ext cx="2180281" cy="74168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File:Microsoft logo history (from Microsoft).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a:stretch/>
          </p:blipFill>
          <p:spPr bwMode="auto">
            <a:xfrm>
              <a:off x="327574" y="1020480"/>
              <a:ext cx="2180281" cy="74427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5732343" y="148862"/>
            <a:ext cx="3151491" cy="5846417"/>
            <a:chOff x="7431096" y="837307"/>
            <a:chExt cx="3382879" cy="5846417"/>
          </a:xfrm>
        </p:grpSpPr>
        <p:pic>
          <p:nvPicPr>
            <p:cNvPr id="18" name="Picture 6" descr="http://1-ps.googleusercontent.com/h/www.pcactual.com/medio/2013/09/20/xgoogle_historia_618x668_2.jpg.pagespeed.ic.e9-RMCOcX7.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a:stretch/>
          </p:blipFill>
          <p:spPr bwMode="auto">
            <a:xfrm>
              <a:off x="7431096" y="837307"/>
              <a:ext cx="3337224" cy="11837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http://1-ps.googleusercontent.com/h/www.pcactual.com/medio/2013/09/20/xgoogle_historia_618x668_2.jpg.pagespeed.ic.e9-RMCOcX7.jp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a:stretch/>
          </p:blipFill>
          <p:spPr bwMode="auto">
            <a:xfrm>
              <a:off x="7431096" y="2141473"/>
              <a:ext cx="3337224" cy="135033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http://1-ps.googleusercontent.com/h/www.pcactual.com/medio/2013/09/20/xgoogle_historia_618x668_2.jpg.pagespeed.ic.e9-RMCOcX7.jp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a:stretch/>
          </p:blipFill>
          <p:spPr bwMode="auto">
            <a:xfrm>
              <a:off x="7476751" y="3612216"/>
              <a:ext cx="3337224" cy="153108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http://1-ps.googleusercontent.com/h/www.pcactual.com/medio/2013/09/20/xgoogle_historia_618x668_2.jpg.pagespeed.ic.e9-RMCOcX7.jpg"/>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a:stretch/>
          </p:blipFill>
          <p:spPr bwMode="auto">
            <a:xfrm>
              <a:off x="7431096" y="5263714"/>
              <a:ext cx="3337224" cy="142001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69816125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p:cNvPicPr>
          <p:nvPr/>
        </p:nvPicPr>
        <p:blipFill rotWithShape="1">
          <a:blip r:embed="rId3">
            <a:extLst>
              <a:ext uri="{28A0092B-C50C-407E-A947-70E740481C1C}">
                <a14:useLocalDpi xmlns:a14="http://schemas.microsoft.com/office/drawing/2010/main" val="0"/>
              </a:ext>
            </a:extLst>
          </a:blip>
          <a:srcRect t="11974" r="1555" b="9211"/>
          <a:stretch/>
        </p:blipFill>
        <p:spPr>
          <a:xfrm>
            <a:off x="137160" y="1233371"/>
            <a:ext cx="8869680" cy="4114800"/>
          </a:xfrm>
          <a:prstGeom prst="rect">
            <a:avLst/>
          </a:prstGeom>
          <a:ln>
            <a:solidFill>
              <a:schemeClr val="accent1"/>
            </a:solidFill>
          </a:ln>
        </p:spPr>
      </p:pic>
      <p:pic>
        <p:nvPicPr>
          <p:cNvPr id="5" name="Picture 4"/>
          <p:cNvPicPr>
            <a:picLocks/>
          </p:cNvPicPr>
          <p:nvPr/>
        </p:nvPicPr>
        <p:blipFill rotWithShape="1">
          <a:blip r:embed="rId4" cstate="email">
            <a:extLst>
              <a:ext uri="{28A0092B-C50C-407E-A947-70E740481C1C}">
                <a14:useLocalDpi xmlns:a14="http://schemas.microsoft.com/office/drawing/2010/main"/>
              </a:ext>
            </a:extLst>
          </a:blip>
          <a:srcRect r="884"/>
          <a:stretch/>
        </p:blipFill>
        <p:spPr bwMode="auto">
          <a:xfrm>
            <a:off x="137160" y="1233371"/>
            <a:ext cx="8869680" cy="4114800"/>
          </a:xfrm>
          <a:prstGeom prst="rect">
            <a:avLst/>
          </a:prstGeom>
          <a:noFill/>
          <a:ln>
            <a:solidFill>
              <a:schemeClr val="accent1"/>
            </a:solidFill>
          </a:ln>
          <a:extLst>
            <a:ext uri="{53640926-AAD7-44d8-BBD7-CCE9431645EC}">
              <a14:shadowObscured xmlns:a14="http://schemas.microsoft.com/office/drawing/2010/main"/>
            </a:ext>
          </a:extLst>
        </p:spPr>
      </p:pic>
      <p:pic>
        <p:nvPicPr>
          <p:cNvPr id="2" name="Picture 1"/>
          <p:cNvPicPr>
            <a:picLocks/>
          </p:cNvPicPr>
          <p:nvPr/>
        </p:nvPicPr>
        <p:blipFill rotWithShape="1">
          <a:blip r:embed="rId5">
            <a:extLst>
              <a:ext uri="{28A0092B-C50C-407E-A947-70E740481C1C}">
                <a14:useLocalDpi xmlns:a14="http://schemas.microsoft.com/office/drawing/2010/main" val="0"/>
              </a:ext>
            </a:extLst>
          </a:blip>
          <a:srcRect l="1334" t="11580" r="1445" b="7037"/>
          <a:stretch/>
        </p:blipFill>
        <p:spPr>
          <a:xfrm>
            <a:off x="137160" y="1233371"/>
            <a:ext cx="8869680" cy="4114800"/>
          </a:xfrm>
          <a:prstGeom prst="rect">
            <a:avLst/>
          </a:prstGeom>
          <a:ln>
            <a:solidFill>
              <a:schemeClr val="accent1"/>
            </a:solidFill>
          </a:ln>
        </p:spPr>
      </p:pic>
      <p:sp>
        <p:nvSpPr>
          <p:cNvPr id="10" name="TextBox 9"/>
          <p:cNvSpPr txBox="1"/>
          <p:nvPr/>
        </p:nvSpPr>
        <p:spPr>
          <a:xfrm>
            <a:off x="3134360" y="5452836"/>
            <a:ext cx="2875280" cy="646331"/>
          </a:xfrm>
          <a:prstGeom prst="rect">
            <a:avLst/>
          </a:prstGeom>
          <a:noFill/>
        </p:spPr>
        <p:txBody>
          <a:bodyPr wrap="square" rtlCol="0">
            <a:spAutoFit/>
          </a:bodyPr>
          <a:lstStyle/>
          <a:p>
            <a:pPr algn="ctr"/>
            <a:r>
              <a:rPr lang="en-US" sz="3600" dirty="0" smtClean="0">
                <a:latin typeface="+mj-lt"/>
              </a:rPr>
              <a:t>2008</a:t>
            </a:r>
            <a:endParaRPr lang="en-US" sz="3600" dirty="0">
              <a:latin typeface="+mj-lt"/>
            </a:endParaRPr>
          </a:p>
        </p:txBody>
      </p:sp>
      <p:sp>
        <p:nvSpPr>
          <p:cNvPr id="11" name="TextBox 10"/>
          <p:cNvSpPr txBox="1"/>
          <p:nvPr/>
        </p:nvSpPr>
        <p:spPr>
          <a:xfrm>
            <a:off x="3134360" y="5452836"/>
            <a:ext cx="2875280" cy="646331"/>
          </a:xfrm>
          <a:prstGeom prst="rect">
            <a:avLst/>
          </a:prstGeom>
          <a:noFill/>
        </p:spPr>
        <p:txBody>
          <a:bodyPr wrap="square" rtlCol="0">
            <a:spAutoFit/>
          </a:bodyPr>
          <a:lstStyle/>
          <a:p>
            <a:pPr algn="ctr"/>
            <a:r>
              <a:rPr lang="en-US" sz="3600" dirty="0" smtClean="0">
                <a:latin typeface="+mj-lt"/>
              </a:rPr>
              <a:t>2013</a:t>
            </a:r>
            <a:endParaRPr lang="en-US" sz="3600" dirty="0">
              <a:latin typeface="+mj-lt"/>
            </a:endParaRPr>
          </a:p>
        </p:txBody>
      </p:sp>
      <p:sp>
        <p:nvSpPr>
          <p:cNvPr id="12" name="TextBox 11"/>
          <p:cNvSpPr txBox="1"/>
          <p:nvPr/>
        </p:nvSpPr>
        <p:spPr>
          <a:xfrm>
            <a:off x="3134359" y="5452836"/>
            <a:ext cx="2875280" cy="646331"/>
          </a:xfrm>
          <a:prstGeom prst="rect">
            <a:avLst/>
          </a:prstGeom>
          <a:noFill/>
        </p:spPr>
        <p:txBody>
          <a:bodyPr wrap="square" rtlCol="0">
            <a:spAutoFit/>
          </a:bodyPr>
          <a:lstStyle/>
          <a:p>
            <a:pPr algn="ctr"/>
            <a:r>
              <a:rPr lang="en-US" sz="3600" dirty="0" smtClean="0">
                <a:latin typeface="+mj-lt"/>
              </a:rPr>
              <a:t>2014</a:t>
            </a:r>
            <a:endParaRPr lang="en-US" sz="3600" dirty="0">
              <a:latin typeface="+mj-lt"/>
            </a:endParaRPr>
          </a:p>
        </p:txBody>
      </p:sp>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3260" y="5791320"/>
            <a:ext cx="1371600" cy="944946"/>
          </a:xfrm>
          <a:prstGeom prst="rect">
            <a:avLst/>
          </a:prstGeom>
        </p:spPr>
      </p:pic>
    </p:spTree>
    <p:extLst>
      <p:ext uri="{BB962C8B-B14F-4D97-AF65-F5344CB8AC3E}">
        <p14:creationId xmlns:p14="http://schemas.microsoft.com/office/powerpoint/2010/main" val="20933246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4"/>
                                        </p:tgtEl>
                                      </p:cBhvr>
                                    </p:animEffect>
                                    <p:set>
                                      <p:cBhvr>
                                        <p:cTn id="21" dur="1" fill="hold">
                                          <p:stCondLst>
                                            <p:cond delay="499"/>
                                          </p:stCondLst>
                                        </p:cTn>
                                        <p:tgtEl>
                                          <p:spTgt spid="4"/>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xit" presetSubtype="0" fill="hold" grpId="0" nodeType="withEffect">
                                  <p:stCondLst>
                                    <p:cond delay="0"/>
                                  </p:stCondLst>
                                  <p:childTnLst>
                                    <p:animEffect transition="out" filter="fad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1" grpId="1"/>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2535" y="3179165"/>
            <a:ext cx="8498930" cy="1077218"/>
          </a:xfrm>
          <a:prstGeom prst="rect">
            <a:avLst/>
          </a:prstGeom>
          <a:noFill/>
        </p:spPr>
        <p:txBody>
          <a:bodyPr wrap="square" rtlCol="0">
            <a:spAutoFit/>
          </a:bodyPr>
          <a:lstStyle/>
          <a:p>
            <a:pPr algn="ctr"/>
            <a:r>
              <a:rPr lang="en-US" sz="3200" dirty="0" smtClean="0">
                <a:latin typeface="+mj-lt"/>
              </a:rPr>
              <a:t>What three features are most important for them to know?</a:t>
            </a:r>
            <a:endParaRPr lang="en-US" sz="3200" dirty="0">
              <a:latin typeface="+mj-lt"/>
            </a:endParaRPr>
          </a:p>
        </p:txBody>
      </p:sp>
      <p:sp>
        <p:nvSpPr>
          <p:cNvPr id="6" name="TextBox 5"/>
          <p:cNvSpPr txBox="1"/>
          <p:nvPr/>
        </p:nvSpPr>
        <p:spPr>
          <a:xfrm>
            <a:off x="208038" y="1485157"/>
            <a:ext cx="8727925" cy="1077218"/>
          </a:xfrm>
          <a:prstGeom prst="rect">
            <a:avLst/>
          </a:prstGeom>
          <a:noFill/>
        </p:spPr>
        <p:txBody>
          <a:bodyPr wrap="square" rtlCol="0">
            <a:spAutoFit/>
          </a:bodyPr>
          <a:lstStyle/>
          <a:p>
            <a:pPr algn="ctr"/>
            <a:r>
              <a:rPr lang="en-US" sz="3200" dirty="0" smtClean="0">
                <a:latin typeface="+mj-lt"/>
              </a:rPr>
              <a:t>Children are aware of very few features of the search interface</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260" y="5791320"/>
            <a:ext cx="1371600" cy="944946"/>
          </a:xfrm>
          <a:prstGeom prst="rect">
            <a:avLst/>
          </a:prstGeom>
        </p:spPr>
      </p:pic>
    </p:spTree>
    <p:extLst>
      <p:ext uri="{BB962C8B-B14F-4D97-AF65-F5344CB8AC3E}">
        <p14:creationId xmlns:p14="http://schemas.microsoft.com/office/powerpoint/2010/main" val="23366648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447040" y="1426756"/>
            <a:ext cx="4083782" cy="3017520"/>
          </a:xfrm>
          <a:prstGeom prst="rect">
            <a:avLst/>
          </a:prstGeom>
          <a:noFill/>
          <a:ln>
            <a:noFill/>
          </a:ln>
        </p:spPr>
      </p:pic>
      <p:pic>
        <p:nvPicPr>
          <p:cNvPr id="2050" name="Picture 2" descr="http://meyouit.files.wordpress.com/2008/04/googlewor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8911" y="335259"/>
            <a:ext cx="5874659" cy="109728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44524" y="2606840"/>
            <a:ext cx="5209916" cy="40233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xtBox 1"/>
          <p:cNvSpPr txBox="1"/>
          <p:nvPr/>
        </p:nvSpPr>
        <p:spPr>
          <a:xfrm>
            <a:off x="6991489" y="428653"/>
            <a:ext cx="1330191" cy="646331"/>
          </a:xfrm>
          <a:prstGeom prst="rect">
            <a:avLst/>
          </a:prstGeom>
          <a:noFill/>
        </p:spPr>
        <p:txBody>
          <a:bodyPr wrap="square" rtlCol="0">
            <a:spAutoFit/>
          </a:bodyPr>
          <a:lstStyle/>
          <a:p>
            <a:r>
              <a:rPr lang="en-US" sz="3600" dirty="0" smtClean="0">
                <a:solidFill>
                  <a:schemeClr val="accent1"/>
                </a:solidFill>
                <a:latin typeface="+mj-lt"/>
              </a:rPr>
              <a:t>(26%)</a:t>
            </a:r>
            <a:endParaRPr lang="en-US" sz="3600" dirty="0">
              <a:solidFill>
                <a:schemeClr val="accent1"/>
              </a:solidFill>
              <a:latin typeface="+mj-lt"/>
            </a:endParaRPr>
          </a:p>
        </p:txBody>
      </p:sp>
      <p:sp>
        <p:nvSpPr>
          <p:cNvPr id="7" name="TextBox 6"/>
          <p:cNvSpPr txBox="1"/>
          <p:nvPr/>
        </p:nvSpPr>
        <p:spPr>
          <a:xfrm>
            <a:off x="4439381" y="1328613"/>
            <a:ext cx="1441951" cy="646331"/>
          </a:xfrm>
          <a:prstGeom prst="rect">
            <a:avLst/>
          </a:prstGeom>
          <a:noFill/>
        </p:spPr>
        <p:txBody>
          <a:bodyPr wrap="square" rtlCol="0">
            <a:spAutoFit/>
          </a:bodyPr>
          <a:lstStyle/>
          <a:p>
            <a:r>
              <a:rPr lang="en-US" sz="3600" dirty="0" smtClean="0">
                <a:solidFill>
                  <a:schemeClr val="accent1"/>
                </a:solidFill>
                <a:latin typeface="+mj-lt"/>
              </a:rPr>
              <a:t>(20%)</a:t>
            </a:r>
            <a:endParaRPr lang="en-US" sz="3600" dirty="0">
              <a:solidFill>
                <a:schemeClr val="accent1"/>
              </a:solidFill>
              <a:latin typeface="+mj-lt"/>
            </a:endParaRPr>
          </a:p>
        </p:txBody>
      </p:sp>
      <p:sp>
        <p:nvSpPr>
          <p:cNvPr id="8" name="TextBox 7"/>
          <p:cNvSpPr txBox="1"/>
          <p:nvPr/>
        </p:nvSpPr>
        <p:spPr>
          <a:xfrm>
            <a:off x="2397760" y="5937849"/>
            <a:ext cx="1378844" cy="646331"/>
          </a:xfrm>
          <a:prstGeom prst="rect">
            <a:avLst/>
          </a:prstGeom>
          <a:noFill/>
        </p:spPr>
        <p:txBody>
          <a:bodyPr wrap="square" rtlCol="0">
            <a:spAutoFit/>
          </a:bodyPr>
          <a:lstStyle/>
          <a:p>
            <a:r>
              <a:rPr lang="en-US" sz="3600" dirty="0" smtClean="0">
                <a:solidFill>
                  <a:schemeClr val="accent1"/>
                </a:solidFill>
                <a:latin typeface="+mj-lt"/>
              </a:rPr>
              <a:t>(18%)</a:t>
            </a:r>
            <a:endParaRPr lang="en-US" sz="3600" dirty="0">
              <a:solidFill>
                <a:schemeClr val="accent1"/>
              </a:solidFill>
              <a:latin typeface="+mj-lt"/>
            </a:endParaRPr>
          </a:p>
        </p:txBody>
      </p:sp>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3260" y="5791320"/>
            <a:ext cx="1371600" cy="944946"/>
          </a:xfrm>
          <a:prstGeom prst="rect">
            <a:avLst/>
          </a:prstGeom>
        </p:spPr>
      </p:pic>
    </p:spTree>
    <p:extLst>
      <p:ext uri="{BB962C8B-B14F-4D97-AF65-F5344CB8AC3E}">
        <p14:creationId xmlns:p14="http://schemas.microsoft.com/office/powerpoint/2010/main" val="6211349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cdn0.tnwcdn.com/wp-content/blogs.dir/1/files/2013/09/google_old_navbar.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56117" y="556533"/>
            <a:ext cx="7939803" cy="704513"/>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2650" t="27687" r="45020" b="22036"/>
          <a:stretch/>
        </p:blipFill>
        <p:spPr>
          <a:xfrm>
            <a:off x="192360" y="1477752"/>
            <a:ext cx="4105912" cy="2743200"/>
          </a:xfrm>
          <a:prstGeom prst="rect">
            <a:avLst/>
          </a:prstGeom>
          <a:ln>
            <a:solidFill>
              <a:schemeClr val="tx1"/>
            </a:solidFill>
          </a:ln>
        </p:spPr>
      </p:pic>
      <p:pic>
        <p:nvPicPr>
          <p:cNvPr id="7" name="Picture 6"/>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bwMode="auto">
          <a:xfrm>
            <a:off x="4406225" y="1829797"/>
            <a:ext cx="4598269" cy="2011680"/>
          </a:xfrm>
          <a:prstGeom prst="rect">
            <a:avLst/>
          </a:prstGeom>
          <a:ln>
            <a:noFill/>
          </a:ln>
          <a:extLst>
            <a:ext uri="{53640926-AAD7-44d8-BBD7-CCE9431645EC}">
              <a14:shadowObscured xmlns:a14="http://schemas.microsoft.com/office/drawing/2010/main"/>
            </a:ext>
          </a:extLst>
        </p:spPr>
      </p:pic>
      <p:pic>
        <p:nvPicPr>
          <p:cNvPr id="3" name="Picture 2"/>
          <p:cNvPicPr>
            <a:picLocks noChangeAspect="1"/>
          </p:cNvPicPr>
          <p:nvPr/>
        </p:nvPicPr>
        <p:blipFill rotWithShape="1">
          <a:blip r:embed="rId5">
            <a:extLst>
              <a:ext uri="{28A0092B-C50C-407E-A947-70E740481C1C}">
                <a14:useLocalDpi xmlns:a14="http://schemas.microsoft.com/office/drawing/2010/main" val="0"/>
              </a:ext>
            </a:extLst>
          </a:blip>
          <a:srcRect l="25930" t="63280" r="35060" b="19013"/>
          <a:stretch/>
        </p:blipFill>
        <p:spPr>
          <a:xfrm>
            <a:off x="1897235" y="4398342"/>
            <a:ext cx="4977836" cy="1270938"/>
          </a:xfrm>
          <a:prstGeom prst="rect">
            <a:avLst/>
          </a:prstGeom>
        </p:spPr>
      </p:pic>
      <p:sp>
        <p:nvSpPr>
          <p:cNvPr id="8" name="TextBox 7"/>
          <p:cNvSpPr txBox="1"/>
          <p:nvPr/>
        </p:nvSpPr>
        <p:spPr>
          <a:xfrm>
            <a:off x="7930301" y="399903"/>
            <a:ext cx="1356531" cy="646331"/>
          </a:xfrm>
          <a:prstGeom prst="rect">
            <a:avLst/>
          </a:prstGeom>
          <a:noFill/>
        </p:spPr>
        <p:txBody>
          <a:bodyPr wrap="square" rtlCol="0">
            <a:spAutoFit/>
          </a:bodyPr>
          <a:lstStyle/>
          <a:p>
            <a:r>
              <a:rPr lang="en-US" sz="3600" dirty="0" smtClean="0">
                <a:solidFill>
                  <a:schemeClr val="accent1"/>
                </a:solidFill>
                <a:latin typeface="+mj-lt"/>
              </a:rPr>
              <a:t>(34%)</a:t>
            </a:r>
            <a:endParaRPr lang="en-US" sz="3600" dirty="0">
              <a:solidFill>
                <a:schemeClr val="accent1"/>
              </a:solidFill>
              <a:latin typeface="+mj-lt"/>
            </a:endParaRPr>
          </a:p>
        </p:txBody>
      </p:sp>
      <p:sp>
        <p:nvSpPr>
          <p:cNvPr id="9" name="TextBox 8"/>
          <p:cNvSpPr txBox="1"/>
          <p:nvPr/>
        </p:nvSpPr>
        <p:spPr>
          <a:xfrm>
            <a:off x="4307840" y="2879899"/>
            <a:ext cx="1310640" cy="646331"/>
          </a:xfrm>
          <a:prstGeom prst="rect">
            <a:avLst/>
          </a:prstGeom>
          <a:noFill/>
        </p:spPr>
        <p:txBody>
          <a:bodyPr wrap="square" rtlCol="0">
            <a:spAutoFit/>
          </a:bodyPr>
          <a:lstStyle/>
          <a:p>
            <a:r>
              <a:rPr lang="en-US" sz="3600" dirty="0" smtClean="0">
                <a:solidFill>
                  <a:schemeClr val="accent1"/>
                </a:solidFill>
                <a:latin typeface="+mj-lt"/>
              </a:rPr>
              <a:t>(28%)</a:t>
            </a:r>
            <a:endParaRPr lang="en-US" sz="3600" dirty="0">
              <a:solidFill>
                <a:schemeClr val="accent1"/>
              </a:solidFill>
              <a:latin typeface="+mj-lt"/>
            </a:endParaRPr>
          </a:p>
        </p:txBody>
      </p:sp>
      <p:sp>
        <p:nvSpPr>
          <p:cNvPr id="10" name="TextBox 9"/>
          <p:cNvSpPr txBox="1"/>
          <p:nvPr/>
        </p:nvSpPr>
        <p:spPr>
          <a:xfrm>
            <a:off x="6875070" y="4713589"/>
            <a:ext cx="1344369" cy="646331"/>
          </a:xfrm>
          <a:prstGeom prst="rect">
            <a:avLst/>
          </a:prstGeom>
          <a:noFill/>
        </p:spPr>
        <p:txBody>
          <a:bodyPr wrap="square" rtlCol="0">
            <a:spAutoFit/>
          </a:bodyPr>
          <a:lstStyle/>
          <a:p>
            <a:r>
              <a:rPr lang="en-US" sz="3600" dirty="0" smtClean="0">
                <a:solidFill>
                  <a:schemeClr val="accent1"/>
                </a:solidFill>
                <a:latin typeface="+mj-lt"/>
              </a:rPr>
              <a:t>(24%)</a:t>
            </a:r>
            <a:endParaRPr lang="en-US" sz="3600" dirty="0">
              <a:solidFill>
                <a:schemeClr val="accent1"/>
              </a:solidFill>
              <a:latin typeface="+mj-lt"/>
            </a:endParaRPr>
          </a:p>
        </p:txBody>
      </p:sp>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3260" y="5791320"/>
            <a:ext cx="1371600" cy="944946"/>
          </a:xfrm>
          <a:prstGeom prst="rect">
            <a:avLst/>
          </a:prstGeom>
        </p:spPr>
      </p:pic>
    </p:spTree>
    <p:extLst>
      <p:ext uri="{BB962C8B-B14F-4D97-AF65-F5344CB8AC3E}">
        <p14:creationId xmlns:p14="http://schemas.microsoft.com/office/powerpoint/2010/main" val="12513168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p:cNvPicPr>
          <p:nvPr/>
        </p:nvPicPr>
        <p:blipFill rotWithShape="1">
          <a:blip r:embed="rId2" cstate="print">
            <a:extLst>
              <a:ext uri="{28A0092B-C50C-407E-A947-70E740481C1C}">
                <a14:useLocalDpi xmlns:a14="http://schemas.microsoft.com/office/drawing/2010/main" val="0"/>
              </a:ext>
            </a:extLst>
          </a:blip>
          <a:srcRect/>
          <a:stretch/>
        </p:blipFill>
        <p:spPr>
          <a:xfrm>
            <a:off x="1046480" y="2397762"/>
            <a:ext cx="6680200" cy="1381757"/>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260" y="5791320"/>
            <a:ext cx="1371600" cy="944946"/>
          </a:xfrm>
          <a:prstGeom prst="rect">
            <a:avLst/>
          </a:prstGeom>
        </p:spPr>
      </p:pic>
    </p:spTree>
    <p:extLst>
      <p:ext uri="{BB962C8B-B14F-4D97-AF65-F5344CB8AC3E}">
        <p14:creationId xmlns:p14="http://schemas.microsoft.com/office/powerpoint/2010/main" val="342325884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p:cNvGraphicFramePr/>
          <p:nvPr>
            <p:extLst>
              <p:ext uri="{D42A27DB-BD31-4B8C-83A1-F6EECF244321}">
                <p14:modId xmlns:p14="http://schemas.microsoft.com/office/powerpoint/2010/main" val="4168851600"/>
              </p:ext>
            </p:extLst>
          </p:nvPr>
        </p:nvGraphicFramePr>
        <p:xfrm>
          <a:off x="1290887" y="935508"/>
          <a:ext cx="7070793" cy="5280133"/>
        </p:xfrm>
        <a:graphic>
          <a:graphicData uri="http://schemas.openxmlformats.org/drawingml/2006/chart">
            <c:chart xmlns:c="http://schemas.openxmlformats.org/drawingml/2006/chart" xmlns:r="http://schemas.openxmlformats.org/officeDocument/2006/relationships" r:id="rId2"/>
          </a:graphicData>
        </a:graphic>
      </p:graphicFrame>
      <p:pic>
        <p:nvPicPr>
          <p:cNvPr id="9" name="Picture 2" descr="http://cdn0.tnwcdn.com/wp-content/blogs.dir/1/files/2013/09/google_old_navbar.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78465" y="2848029"/>
            <a:ext cx="8187070" cy="53126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Oval 1"/>
          <p:cNvSpPr/>
          <p:nvPr/>
        </p:nvSpPr>
        <p:spPr>
          <a:xfrm>
            <a:off x="3914040" y="2751814"/>
            <a:ext cx="1214320" cy="683054"/>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3260" y="5791320"/>
            <a:ext cx="1371600" cy="944946"/>
          </a:xfrm>
          <a:prstGeom prst="rect">
            <a:avLst/>
          </a:prstGeom>
        </p:spPr>
      </p:pic>
    </p:spTree>
    <p:extLst>
      <p:ext uri="{BB962C8B-B14F-4D97-AF65-F5344CB8AC3E}">
        <p14:creationId xmlns:p14="http://schemas.microsoft.com/office/powerpoint/2010/main" val="4986481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4" presetClass="path" presetSubtype="0" accel="50000" decel="50000" fill="hold" grpId="1" nodeType="clickEffect">
                                  <p:stCondLst>
                                    <p:cond delay="0"/>
                                  </p:stCondLst>
                                  <p:childTnLst>
                                    <p:animMotion origin="layout" path="M -4.44444E-6 4.07407E-6 L -0.00104 -0.33982 " pathEditMode="relative" rAng="0" ptsTypes="AA">
                                      <p:cBhvr>
                                        <p:cTn id="11" dur="2000" fill="hold"/>
                                        <p:tgtEl>
                                          <p:spTgt spid="2"/>
                                        </p:tgtEl>
                                        <p:attrNameLst>
                                          <p:attrName>ppt_x</p:attrName>
                                          <p:attrName>ppt_y</p:attrName>
                                        </p:attrNameLst>
                                      </p:cBhvr>
                                      <p:rCtr x="-52" y="-16991"/>
                                    </p:animMotion>
                                  </p:childTnLst>
                                </p:cTn>
                              </p:par>
                              <p:par>
                                <p:cTn id="12" presetID="64" presetClass="path" presetSubtype="0" accel="50000" decel="50000" fill="hold" nodeType="withEffect">
                                  <p:stCondLst>
                                    <p:cond delay="0"/>
                                  </p:stCondLst>
                                  <p:childTnLst>
                                    <p:animMotion origin="layout" path="M 0 4.81481E-6 L -0.0033 -0.33982 " pathEditMode="relative" rAng="0" ptsTypes="AA">
                                      <p:cBhvr>
                                        <p:cTn id="13" dur="2000" fill="hold"/>
                                        <p:tgtEl>
                                          <p:spTgt spid="9"/>
                                        </p:tgtEl>
                                        <p:attrNameLst>
                                          <p:attrName>ppt_x</p:attrName>
                                          <p:attrName>ppt_y</p:attrName>
                                        </p:attrNameLst>
                                      </p:cBhvr>
                                      <p:rCtr x="-174" y="-16991"/>
                                    </p:animMotion>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2" grpId="0" animBg="1"/>
      <p:bldP spid="2"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255" y="1756765"/>
            <a:ext cx="8498930" cy="1569660"/>
          </a:xfrm>
          <a:prstGeom prst="rect">
            <a:avLst/>
          </a:prstGeom>
          <a:noFill/>
        </p:spPr>
        <p:txBody>
          <a:bodyPr wrap="square" rtlCol="0">
            <a:spAutoFit/>
          </a:bodyPr>
          <a:lstStyle/>
          <a:p>
            <a:pPr algn="ctr"/>
            <a:r>
              <a:rPr lang="en-US" sz="3200" dirty="0">
                <a:latin typeface="+mj-lt"/>
              </a:rPr>
              <a:t>Striking visual </a:t>
            </a:r>
            <a:r>
              <a:rPr lang="en-US" sz="3200" dirty="0" smtClean="0">
                <a:latin typeface="+mj-lt"/>
              </a:rPr>
              <a:t>contrast, interactive graphics, and quickly accessible tools attract </a:t>
            </a:r>
            <a:r>
              <a:rPr lang="en-US" sz="3200" dirty="0">
                <a:latin typeface="+mj-lt"/>
              </a:rPr>
              <a:t>children’s attention </a:t>
            </a:r>
            <a:endParaRPr lang="en-US" sz="3200" dirty="0" smtClean="0">
              <a:latin typeface="+mj-lt"/>
            </a:endParaRPr>
          </a:p>
          <a:p>
            <a:pPr algn="ctr"/>
            <a:endParaRPr lang="en-US" sz="3200" dirty="0">
              <a:latin typeface="+mj-lt"/>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260" y="5791320"/>
            <a:ext cx="1371600" cy="944946"/>
          </a:xfrm>
          <a:prstGeom prst="rect">
            <a:avLst/>
          </a:prstGeom>
        </p:spPr>
      </p:pic>
      <p:sp>
        <p:nvSpPr>
          <p:cNvPr id="5" name="TextBox 4"/>
          <p:cNvSpPr txBox="1"/>
          <p:nvPr/>
        </p:nvSpPr>
        <p:spPr>
          <a:xfrm>
            <a:off x="241255" y="3481654"/>
            <a:ext cx="8498930" cy="1077218"/>
          </a:xfrm>
          <a:prstGeom prst="rect">
            <a:avLst/>
          </a:prstGeom>
          <a:noFill/>
        </p:spPr>
        <p:txBody>
          <a:bodyPr wrap="square" rtlCol="0">
            <a:spAutoFit/>
          </a:bodyPr>
          <a:lstStyle/>
          <a:p>
            <a:pPr algn="ctr"/>
            <a:r>
              <a:rPr lang="en-US" sz="3200" dirty="0" smtClean="0">
                <a:latin typeface="+mj-lt"/>
              </a:rPr>
              <a:t>Guide children towards using helpful interface features using visual cues</a:t>
            </a:r>
            <a:endParaRPr lang="en-US" sz="3200" dirty="0">
              <a:latin typeface="+mj-lt"/>
            </a:endParaRPr>
          </a:p>
        </p:txBody>
      </p:sp>
    </p:spTree>
    <p:extLst>
      <p:ext uri="{BB962C8B-B14F-4D97-AF65-F5344CB8AC3E}">
        <p14:creationId xmlns:p14="http://schemas.microsoft.com/office/powerpoint/2010/main" val="28027156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 y="6146800"/>
            <a:ext cx="8778240" cy="640080"/>
          </a:xfrm>
          <a:noFill/>
        </p:spPr>
        <p:txBody>
          <a:bodyPr>
            <a:normAutofit/>
          </a:bodyPr>
          <a:lstStyle/>
          <a:p>
            <a:pPr algn="ctr"/>
            <a:r>
              <a:rPr lang="en-US" sz="3600" dirty="0" smtClean="0">
                <a:solidFill>
                  <a:schemeClr val="accent1"/>
                </a:solidFill>
              </a:rPr>
              <a:t>Social Influence</a:t>
            </a:r>
            <a:endParaRPr lang="en-US" sz="3600" dirty="0">
              <a:solidFill>
                <a:schemeClr val="accent1"/>
              </a:solidFill>
            </a:endParaRPr>
          </a:p>
        </p:txBody>
      </p:sp>
      <p:grpSp>
        <p:nvGrpSpPr>
          <p:cNvPr id="2" name="Group 1"/>
          <p:cNvGrpSpPr/>
          <p:nvPr/>
        </p:nvGrpSpPr>
        <p:grpSpPr>
          <a:xfrm>
            <a:off x="836316" y="782295"/>
            <a:ext cx="7471369" cy="5029200"/>
            <a:chOff x="836316" y="782295"/>
            <a:chExt cx="7471369" cy="5029200"/>
          </a:xfrm>
        </p:grpSpPr>
        <p:sp>
          <p:nvSpPr>
            <p:cNvPr id="3" name="Rectangle 2"/>
            <p:cNvSpPr/>
            <p:nvPr/>
          </p:nvSpPr>
          <p:spPr>
            <a:xfrm>
              <a:off x="887413" y="5474969"/>
              <a:ext cx="6167120" cy="307777"/>
            </a:xfrm>
            <a:prstGeom prst="rect">
              <a:avLst/>
            </a:prstGeom>
            <a:ln>
              <a:noFill/>
            </a:ln>
          </p:spPr>
          <p:txBody>
            <a:bodyPr wrap="square">
              <a:spAutoFit/>
            </a:bodyPr>
            <a:lstStyle/>
            <a:p>
              <a:r>
                <a:rPr lang="en-US" sz="1400" dirty="0">
                  <a:latin typeface="+mj-lt"/>
                </a:rPr>
                <a:t>http://www.marketingtypeguys.com/social-media-marketing/</a:t>
              </a:r>
            </a:p>
          </p:txBody>
        </p:sp>
        <p:pic>
          <p:nvPicPr>
            <p:cNvPr id="5" name="Picture 2" descr="Social Media Logos"/>
            <p:cNvPicPr>
              <a:picLocks noChangeAspect="1" noChangeArrowheads="1"/>
            </p:cNvPicPr>
            <p:nvPr/>
          </p:nvPicPr>
          <p:blipFill rotWithShape="1">
            <a:blip r:embed="rId2">
              <a:extLst>
                <a:ext uri="{28A0092B-C50C-407E-A947-70E740481C1C}">
                  <a14:useLocalDpi xmlns:a14="http://schemas.microsoft.com/office/drawing/2010/main" val="0"/>
                </a:ext>
              </a:extLst>
            </a:blip>
            <a:srcRect t="6042"/>
            <a:stretch/>
          </p:blipFill>
          <p:spPr bwMode="auto">
            <a:xfrm>
              <a:off x="836316" y="782295"/>
              <a:ext cx="7471369" cy="5029200"/>
            </a:xfrm>
            <a:prstGeom prst="rect">
              <a:avLst/>
            </a:prstGeom>
            <a:noFill/>
            <a:ln>
              <a:noFill/>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90243016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2495291575"/>
              </p:ext>
            </p:extLst>
          </p:nvPr>
        </p:nvGraphicFramePr>
        <p:xfrm>
          <a:off x="1005840" y="538480"/>
          <a:ext cx="7132320" cy="5466080"/>
        </p:xfrm>
        <a:graphic>
          <a:graphicData uri="http://schemas.openxmlformats.org/drawingml/2006/chart">
            <c:chart xmlns:c="http://schemas.openxmlformats.org/drawingml/2006/chart" xmlns:r="http://schemas.openxmlformats.org/officeDocument/2006/relationships" r:id="rId2"/>
          </a:graphicData>
        </a:graphic>
      </p:graphicFrame>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63260" y="5848176"/>
            <a:ext cx="1371600" cy="888090"/>
          </a:xfrm>
          <a:prstGeom prst="rect">
            <a:avLst/>
          </a:prstGeom>
        </p:spPr>
      </p:pic>
    </p:spTree>
    <p:extLst>
      <p:ext uri="{BB962C8B-B14F-4D97-AF65-F5344CB8AC3E}">
        <p14:creationId xmlns:p14="http://schemas.microsoft.com/office/powerpoint/2010/main" val="27442527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004060" y="406400"/>
            <a:ext cx="5135880" cy="5120640"/>
            <a:chOff x="1564640" y="406400"/>
            <a:chExt cx="5135880" cy="5120640"/>
          </a:xfrm>
        </p:grpSpPr>
        <p:sp>
          <p:nvSpPr>
            <p:cNvPr id="7" name="TextBox 6"/>
            <p:cNvSpPr txBox="1"/>
            <p:nvPr/>
          </p:nvSpPr>
          <p:spPr>
            <a:xfrm>
              <a:off x="3403600" y="4621983"/>
              <a:ext cx="3053080" cy="646331"/>
            </a:xfrm>
            <a:prstGeom prst="rect">
              <a:avLst/>
            </a:prstGeom>
            <a:noFill/>
          </p:spPr>
          <p:txBody>
            <a:bodyPr wrap="square" rtlCol="0">
              <a:spAutoFit/>
            </a:bodyPr>
            <a:lstStyle/>
            <a:p>
              <a:r>
                <a:rPr lang="en-US" sz="3600" dirty="0" smtClean="0">
                  <a:solidFill>
                    <a:schemeClr val="accent1"/>
                  </a:solidFill>
                  <a:latin typeface="+mj-lt"/>
                </a:rPr>
                <a:t>Mobile Devices</a:t>
              </a:r>
            </a:p>
          </p:txBody>
        </p:sp>
        <p:grpSp>
          <p:nvGrpSpPr>
            <p:cNvPr id="6" name="Group 5"/>
            <p:cNvGrpSpPr/>
            <p:nvPr/>
          </p:nvGrpSpPr>
          <p:grpSpPr>
            <a:xfrm>
              <a:off x="1564640" y="406400"/>
              <a:ext cx="1828800" cy="5120640"/>
              <a:chOff x="0" y="2194560"/>
              <a:chExt cx="1371600" cy="4023360"/>
            </a:xfrm>
          </p:grpSpPr>
          <p:pic>
            <p:nvPicPr>
              <p:cNvPr id="8" name="Picture 7"/>
              <p:cNvPicPr>
                <a:picLocks/>
              </p:cNvPicPr>
              <p:nvPr/>
            </p:nvPicPr>
            <p:blipFill rotWithShape="1">
              <a:blip r:embed="rId2" cstate="print">
                <a:extLst>
                  <a:ext uri="{28A0092B-C50C-407E-A947-70E740481C1C}">
                    <a14:useLocalDpi xmlns:a14="http://schemas.microsoft.com/office/drawing/2010/main" val="0"/>
                  </a:ext>
                </a:extLst>
              </a:blip>
              <a:srcRect l="5730" t="3713" r="4418" b="3349"/>
              <a:stretch/>
            </p:blipFill>
            <p:spPr>
              <a:xfrm>
                <a:off x="0" y="5303520"/>
                <a:ext cx="1371600" cy="914400"/>
              </a:xfrm>
              <a:prstGeom prst="rect">
                <a:avLst/>
              </a:prstGeom>
            </p:spPr>
          </p:pic>
          <p:pic>
            <p:nvPicPr>
              <p:cNvPr id="9" name="Picture 8"/>
              <p:cNvPicPr>
                <a:picLocks/>
              </p:cNvPicPr>
              <p:nvPr/>
            </p:nvPicPr>
            <p:blipFill rotWithShape="1">
              <a:blip r:embed="rId3" cstate="print">
                <a:extLst>
                  <a:ext uri="{28A0092B-C50C-407E-A947-70E740481C1C}">
                    <a14:useLocalDpi xmlns:a14="http://schemas.microsoft.com/office/drawing/2010/main" val="0"/>
                  </a:ext>
                </a:extLst>
              </a:blip>
              <a:srcRect/>
              <a:stretch/>
            </p:blipFill>
            <p:spPr>
              <a:xfrm>
                <a:off x="0" y="3749040"/>
                <a:ext cx="1371600" cy="914400"/>
              </a:xfrm>
              <a:prstGeom prst="rect">
                <a:avLst/>
              </a:prstGeom>
            </p:spPr>
          </p:pic>
          <p:pic>
            <p:nvPicPr>
              <p:cNvPr id="10" name="Picture 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0" y="2194560"/>
                <a:ext cx="1371600" cy="914400"/>
              </a:xfrm>
              <a:prstGeom prst="rect">
                <a:avLst/>
              </a:prstGeom>
            </p:spPr>
          </p:pic>
        </p:grpSp>
        <p:sp>
          <p:nvSpPr>
            <p:cNvPr id="13" name="TextBox 12"/>
            <p:cNvSpPr txBox="1"/>
            <p:nvPr/>
          </p:nvSpPr>
          <p:spPr>
            <a:xfrm>
              <a:off x="3403600" y="2643318"/>
              <a:ext cx="3053080" cy="646331"/>
            </a:xfrm>
            <a:prstGeom prst="rect">
              <a:avLst/>
            </a:prstGeom>
            <a:noFill/>
          </p:spPr>
          <p:txBody>
            <a:bodyPr wrap="square" rtlCol="0">
              <a:spAutoFit/>
            </a:bodyPr>
            <a:lstStyle/>
            <a:p>
              <a:r>
                <a:rPr lang="en-US" sz="3600" dirty="0" smtClean="0">
                  <a:solidFill>
                    <a:schemeClr val="accent1"/>
                  </a:solidFill>
                  <a:latin typeface="+mj-lt"/>
                </a:rPr>
                <a:t>Social Influence</a:t>
              </a:r>
            </a:p>
          </p:txBody>
        </p:sp>
        <p:sp>
          <p:nvSpPr>
            <p:cNvPr id="14" name="TextBox 13"/>
            <p:cNvSpPr txBox="1"/>
            <p:nvPr/>
          </p:nvSpPr>
          <p:spPr>
            <a:xfrm>
              <a:off x="3393440" y="540434"/>
              <a:ext cx="3307080" cy="646331"/>
            </a:xfrm>
            <a:prstGeom prst="rect">
              <a:avLst/>
            </a:prstGeom>
            <a:noFill/>
          </p:spPr>
          <p:txBody>
            <a:bodyPr wrap="square" rtlCol="0">
              <a:spAutoFit/>
            </a:bodyPr>
            <a:lstStyle/>
            <a:p>
              <a:r>
                <a:rPr lang="en-US" sz="3600" dirty="0" smtClean="0">
                  <a:solidFill>
                    <a:schemeClr val="accent1"/>
                  </a:solidFill>
                  <a:latin typeface="+mj-lt"/>
                </a:rPr>
                <a:t>Interfaces in Flux</a:t>
              </a:r>
            </a:p>
          </p:txBody>
        </p:sp>
      </p:grpSp>
      <p:pic>
        <p:nvPicPr>
          <p:cNvPr id="2054" name="Picture 6" descr="http://www.sfallstars.com/wp-content/uploads/2013/06/four-seasons-wallpaper-four-seasons-tree-nexus-wallpaper---nexus-4-nexus-7-nexus-10-c8fko9sr.jpg"/>
          <p:cNvPicPr>
            <a:picLocks noChangeAspect="1" noChangeArrowheads="1"/>
          </p:cNvPicPr>
          <p:nvPr/>
        </p:nvPicPr>
        <p:blipFill rotWithShape="1">
          <a:blip r:embed="rId5">
            <a:extLst>
              <a:ext uri="{28A0092B-C50C-407E-A947-70E740481C1C}">
                <a14:useLocalDpi xmlns:a14="http://schemas.microsoft.com/office/drawing/2010/main" val="0"/>
              </a:ext>
            </a:extLst>
          </a:blip>
          <a:srcRect t="15499" b="7284"/>
          <a:stretch/>
        </p:blipFill>
        <p:spPr bwMode="auto">
          <a:xfrm>
            <a:off x="0" y="0"/>
            <a:ext cx="9144000" cy="593296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513205" y="6146800"/>
            <a:ext cx="6117590" cy="640080"/>
          </a:xfrm>
        </p:spPr>
        <p:txBody>
          <a:bodyPr>
            <a:normAutofit/>
          </a:bodyPr>
          <a:lstStyle/>
          <a:p>
            <a:pPr algn="ctr">
              <a:lnSpc>
                <a:spcPct val="100000"/>
              </a:lnSpc>
            </a:pPr>
            <a:r>
              <a:rPr lang="en-US" sz="3600" dirty="0" smtClean="0">
                <a:solidFill>
                  <a:schemeClr val="accent1"/>
                </a:solidFill>
              </a:rPr>
              <a:t>The Changing Search Landscape</a:t>
            </a:r>
            <a:endParaRPr lang="en-US" sz="3600" dirty="0">
              <a:solidFill>
                <a:schemeClr val="accent1"/>
              </a:solidFill>
            </a:endParaRPr>
          </a:p>
        </p:txBody>
      </p:sp>
    </p:spTree>
    <p:extLst>
      <p:ext uri="{BB962C8B-B14F-4D97-AF65-F5344CB8AC3E}">
        <p14:creationId xmlns:p14="http://schemas.microsoft.com/office/powerpoint/2010/main" val="20212163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054"/>
                                        </p:tgtEl>
                                      </p:cBhvr>
                                    </p:animEffect>
                                    <p:set>
                                      <p:cBhvr>
                                        <p:cTn id="7" dur="1" fill="hold">
                                          <p:stCondLst>
                                            <p:cond delay="499"/>
                                          </p:stCondLst>
                                        </p:cTn>
                                        <p:tgtEl>
                                          <p:spTgt spid="20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s://encrypted-tbn0.gstatic.com/images?q=tbn:ANd9GcQ3H-1Lx2fQR3z1q0fK3XDlpuq7GB9YZrDni-tMnbQWN9oaatyva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123" y="170349"/>
            <a:ext cx="3948306" cy="262742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https://encrypted-tbn0.gstatic.com/images?q=tbn:ANd9GcQ3H-1Lx2fQR3z1q0fK3XDlpuq7GB9YZrDni-tMnbQWN9oaatyvaw"/>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10123" y="170349"/>
            <a:ext cx="3948306" cy="262742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6" descr="girl-using-faceboo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710" y="916249"/>
            <a:ext cx="5393433" cy="3236060"/>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girl-using-facebook"/>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97864" y="924080"/>
            <a:ext cx="5393433" cy="3236060"/>
          </a:xfrm>
          <a:prstGeom prst="rect">
            <a:avLst/>
          </a:prstGeom>
          <a:noFill/>
          <a:extLst>
            <a:ext uri="{909E8E84-426E-40dd-AFC4-6F175D3DCCD1}">
              <a14:hiddenFill xmlns:a14="http://schemas.microsoft.com/office/drawing/2010/main">
                <a:solidFill>
                  <a:srgbClr val="FFFFFF"/>
                </a:solidFill>
              </a14:hiddenFill>
            </a:ext>
          </a:extLst>
        </p:spPr>
      </p:pic>
      <p:pic>
        <p:nvPicPr>
          <p:cNvPr id="3090" name="Picture 18" descr="http://etc-mysitemyway.s3.amazonaws.com/icons/legacy-previews/icons/glossy-black-icons-social-media-logos/099328-glossy-black-icon-social-media-logos-mail.png"/>
          <p:cNvPicPr>
            <a:picLocks noChangeAspect="1" noChangeArrowheads="1"/>
          </p:cNvPicPr>
          <p:nvPr/>
        </p:nvPicPr>
        <p:blipFill rotWithShape="1">
          <a:blip r:embed="rId4">
            <a:extLst>
              <a:ext uri="{28A0092B-C50C-407E-A947-70E740481C1C}">
                <a14:useLocalDpi xmlns:a14="http://schemas.microsoft.com/office/drawing/2010/main" val="0"/>
              </a:ext>
            </a:extLst>
          </a:blip>
          <a:srcRect t="21775" b="22201"/>
          <a:stretch/>
        </p:blipFill>
        <p:spPr bwMode="auto">
          <a:xfrm>
            <a:off x="2527509" y="1941150"/>
            <a:ext cx="4876800" cy="273222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8" descr="http://etc-mysitemyway.s3.amazonaws.com/icons/legacy-previews/icons/glossy-black-icons-social-media-logos/099328-glossy-black-icon-social-media-logos-mail.png"/>
          <p:cNvPicPr>
            <a:picLocks noChangeAspect="1" noChangeArrowheads="1"/>
          </p:cNvPicPr>
          <p:nvPr/>
        </p:nvPicPr>
        <p:blipFill rotWithShape="1">
          <a:blip r:embed="rId4">
            <a:duotone>
              <a:schemeClr val="bg2">
                <a:shade val="45000"/>
                <a:satMod val="135000"/>
              </a:schemeClr>
              <a:prstClr val="white"/>
            </a:duotone>
            <a:extLst>
              <a:ext uri="{28A0092B-C50C-407E-A947-70E740481C1C}">
                <a14:useLocalDpi xmlns:a14="http://schemas.microsoft.com/office/drawing/2010/main" val="0"/>
              </a:ext>
            </a:extLst>
          </a:blip>
          <a:srcRect t="21775" b="22201"/>
          <a:stretch/>
        </p:blipFill>
        <p:spPr bwMode="auto">
          <a:xfrm>
            <a:off x="2527509" y="1941150"/>
            <a:ext cx="4876800" cy="2732220"/>
          </a:xfrm>
          <a:prstGeom prst="rect">
            <a:avLst/>
          </a:prstGeom>
          <a:noFill/>
          <a:extLst>
            <a:ext uri="{909E8E84-426E-40dd-AFC4-6F175D3DCCD1}">
              <a14:hiddenFill xmlns:a14="http://schemas.microsoft.com/office/drawing/2010/main">
                <a:solidFill>
                  <a:srgbClr val="FFFFFF"/>
                </a:solidFill>
              </a14:hiddenFill>
            </a:ext>
          </a:extLst>
        </p:spPr>
      </p:pic>
      <p:pic>
        <p:nvPicPr>
          <p:cNvPr id="3092" name="Picture 20" descr="http://goeastdesign.com/wp-content/uploads/2013/09/teen_texting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32024" y="2446391"/>
            <a:ext cx="4762500" cy="31718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0" descr="http://goeastdesign.com/wp-content/uploads/2013/09/teen_texting1.jpg"/>
          <p:cNvPicPr>
            <a:picLocks noChangeAspect="1" noChangeArrowheads="1"/>
          </p:cNvPicPr>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32024" y="2441980"/>
            <a:ext cx="4762500" cy="3171826"/>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http://techandscience.com/Uploads/admin/World-of-Warcraft-Online-Games-Fan.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35020" y="3162717"/>
            <a:ext cx="4370878" cy="304504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10123" y="57630"/>
            <a:ext cx="3948306" cy="369332"/>
          </a:xfrm>
          <a:prstGeom prst="rect">
            <a:avLst/>
          </a:prstGeom>
          <a:solidFill>
            <a:schemeClr val="bg1">
              <a:lumMod val="75000"/>
            </a:schemeClr>
          </a:solidFill>
        </p:spPr>
        <p:txBody>
          <a:bodyPr wrap="square" rtlCol="0">
            <a:spAutoFit/>
          </a:bodyPr>
          <a:lstStyle/>
          <a:p>
            <a:pPr algn="ctr"/>
            <a:r>
              <a:rPr lang="en-US" dirty="0" smtClean="0">
                <a:latin typeface="+mj-lt"/>
              </a:rPr>
              <a:t>Device Co-Use</a:t>
            </a:r>
            <a:endParaRPr lang="en-US" dirty="0">
              <a:latin typeface="+mj-lt"/>
            </a:endParaRPr>
          </a:p>
        </p:txBody>
      </p:sp>
      <p:sp>
        <p:nvSpPr>
          <p:cNvPr id="18" name="TextBox 17"/>
          <p:cNvSpPr txBox="1"/>
          <p:nvPr/>
        </p:nvSpPr>
        <p:spPr>
          <a:xfrm>
            <a:off x="502710" y="909258"/>
            <a:ext cx="5388587" cy="369332"/>
          </a:xfrm>
          <a:prstGeom prst="rect">
            <a:avLst/>
          </a:prstGeom>
          <a:solidFill>
            <a:schemeClr val="bg1">
              <a:lumMod val="75000"/>
            </a:schemeClr>
          </a:solidFill>
        </p:spPr>
        <p:txBody>
          <a:bodyPr wrap="square" rtlCol="0">
            <a:spAutoFit/>
          </a:bodyPr>
          <a:lstStyle/>
          <a:p>
            <a:pPr algn="ctr"/>
            <a:r>
              <a:rPr lang="en-US" dirty="0" smtClean="0">
                <a:latin typeface="+mj-lt"/>
              </a:rPr>
              <a:t>Social Media</a:t>
            </a:r>
            <a:endParaRPr lang="en-US" dirty="0">
              <a:latin typeface="+mj-lt"/>
            </a:endParaRPr>
          </a:p>
        </p:txBody>
      </p:sp>
      <p:sp>
        <p:nvSpPr>
          <p:cNvPr id="19" name="TextBox 18"/>
          <p:cNvSpPr txBox="1"/>
          <p:nvPr/>
        </p:nvSpPr>
        <p:spPr>
          <a:xfrm>
            <a:off x="3448724" y="1819149"/>
            <a:ext cx="3037840" cy="369332"/>
          </a:xfrm>
          <a:prstGeom prst="rect">
            <a:avLst/>
          </a:prstGeom>
          <a:solidFill>
            <a:schemeClr val="bg1">
              <a:lumMod val="75000"/>
            </a:schemeClr>
          </a:solidFill>
        </p:spPr>
        <p:txBody>
          <a:bodyPr wrap="square" rtlCol="0">
            <a:spAutoFit/>
          </a:bodyPr>
          <a:lstStyle/>
          <a:p>
            <a:pPr algn="ctr"/>
            <a:r>
              <a:rPr lang="en-US" dirty="0" smtClean="0">
                <a:latin typeface="+mj-lt"/>
              </a:rPr>
              <a:t>Email</a:t>
            </a:r>
            <a:endParaRPr lang="en-US" dirty="0">
              <a:latin typeface="+mj-lt"/>
            </a:endParaRPr>
          </a:p>
        </p:txBody>
      </p:sp>
      <p:sp>
        <p:nvSpPr>
          <p:cNvPr id="24" name="TextBox 23"/>
          <p:cNvSpPr txBox="1"/>
          <p:nvPr/>
        </p:nvSpPr>
        <p:spPr>
          <a:xfrm>
            <a:off x="3932024" y="2440564"/>
            <a:ext cx="4762500" cy="369332"/>
          </a:xfrm>
          <a:prstGeom prst="rect">
            <a:avLst/>
          </a:prstGeom>
          <a:solidFill>
            <a:schemeClr val="bg1">
              <a:lumMod val="75000"/>
            </a:schemeClr>
          </a:solidFill>
        </p:spPr>
        <p:txBody>
          <a:bodyPr wrap="square" rtlCol="0">
            <a:spAutoFit/>
          </a:bodyPr>
          <a:lstStyle/>
          <a:p>
            <a:pPr algn="ctr"/>
            <a:r>
              <a:rPr lang="en-US" dirty="0" smtClean="0">
                <a:latin typeface="+mj-lt"/>
              </a:rPr>
              <a:t>Text, Voice, &amp; Video Chat</a:t>
            </a:r>
            <a:endParaRPr lang="en-US" dirty="0">
              <a:latin typeface="+mj-lt"/>
            </a:endParaRPr>
          </a:p>
        </p:txBody>
      </p:sp>
      <p:pic>
        <p:nvPicPr>
          <p:cNvPr id="26" name="Picture 12" descr="http://techandscience.com/Uploads/admin/World-of-Warcraft-Online-Games-Fan.jpg"/>
          <p:cNvPicPr>
            <a:picLocks noChangeAspect="1" noChangeArrowheads="1"/>
          </p:cNvPicPr>
          <p:nvPr/>
        </p:nvPicPr>
        <p:blipFill>
          <a:blip r:embed="rId6">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35020" y="3162717"/>
            <a:ext cx="4370878" cy="3045045"/>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4735020" y="3144762"/>
            <a:ext cx="4386920" cy="381459"/>
          </a:xfrm>
          <a:prstGeom prst="rect">
            <a:avLst/>
          </a:prstGeom>
          <a:solidFill>
            <a:schemeClr val="bg1">
              <a:lumMod val="75000"/>
            </a:schemeClr>
          </a:solidFill>
        </p:spPr>
        <p:txBody>
          <a:bodyPr wrap="square" rtlCol="0">
            <a:spAutoFit/>
          </a:bodyPr>
          <a:lstStyle/>
          <a:p>
            <a:pPr algn="ctr"/>
            <a:r>
              <a:rPr lang="en-US" dirty="0" smtClean="0">
                <a:latin typeface="+mj-lt"/>
              </a:rPr>
              <a:t>Online Gaming</a:t>
            </a:r>
            <a:endParaRPr lang="en-US" dirty="0">
              <a:latin typeface="+mj-lt"/>
            </a:endParaRPr>
          </a:p>
        </p:txBody>
      </p:sp>
      <p:grpSp>
        <p:nvGrpSpPr>
          <p:cNvPr id="4" name="Group 3"/>
          <p:cNvGrpSpPr/>
          <p:nvPr/>
        </p:nvGrpSpPr>
        <p:grpSpPr>
          <a:xfrm>
            <a:off x="1771474" y="219380"/>
            <a:ext cx="7208905" cy="5930846"/>
            <a:chOff x="1899070" y="751030"/>
            <a:chExt cx="7208905" cy="5930846"/>
          </a:xfrm>
        </p:grpSpPr>
        <p:sp>
          <p:nvSpPr>
            <p:cNvPr id="3" name="TextBox 2"/>
            <p:cNvSpPr txBox="1"/>
            <p:nvPr/>
          </p:nvSpPr>
          <p:spPr>
            <a:xfrm>
              <a:off x="4524498" y="764164"/>
              <a:ext cx="3007360" cy="461665"/>
            </a:xfrm>
            <a:prstGeom prst="rect">
              <a:avLst/>
            </a:prstGeom>
            <a:noFill/>
          </p:spPr>
          <p:txBody>
            <a:bodyPr wrap="square" rtlCol="0">
              <a:spAutoFit/>
            </a:bodyPr>
            <a:lstStyle/>
            <a:p>
              <a:r>
                <a:rPr lang="en-US" sz="2400" dirty="0" smtClean="0">
                  <a:solidFill>
                    <a:schemeClr val="accent1"/>
                  </a:solidFill>
                  <a:latin typeface="+mj-lt"/>
                </a:rPr>
                <a:t>Co-Located</a:t>
              </a:r>
              <a:endParaRPr lang="en-US" sz="2400" dirty="0">
                <a:solidFill>
                  <a:schemeClr val="accent1"/>
                </a:solidFill>
                <a:latin typeface="+mj-lt"/>
              </a:endParaRPr>
            </a:p>
          </p:txBody>
        </p:sp>
        <p:sp>
          <p:nvSpPr>
            <p:cNvPr id="27" name="TextBox 26"/>
            <p:cNvSpPr txBox="1"/>
            <p:nvPr/>
          </p:nvSpPr>
          <p:spPr>
            <a:xfrm>
              <a:off x="6940108" y="2376854"/>
              <a:ext cx="2167867" cy="461665"/>
            </a:xfrm>
            <a:prstGeom prst="rect">
              <a:avLst/>
            </a:prstGeom>
            <a:noFill/>
          </p:spPr>
          <p:txBody>
            <a:bodyPr wrap="square" rtlCol="0">
              <a:spAutoFit/>
            </a:bodyPr>
            <a:lstStyle/>
            <a:p>
              <a:r>
                <a:rPr lang="en-US" sz="2400" dirty="0" smtClean="0">
                  <a:solidFill>
                    <a:schemeClr val="accent1"/>
                  </a:solidFill>
                  <a:latin typeface="+mj-lt"/>
                </a:rPr>
                <a:t>Asynchronous</a:t>
              </a:r>
              <a:endParaRPr lang="en-US" sz="2400" dirty="0">
                <a:solidFill>
                  <a:schemeClr val="accent1"/>
                </a:solidFill>
                <a:latin typeface="+mj-lt"/>
              </a:endParaRPr>
            </a:p>
          </p:txBody>
        </p:sp>
        <p:sp>
          <p:nvSpPr>
            <p:cNvPr id="28" name="TextBox 27"/>
            <p:cNvSpPr txBox="1"/>
            <p:nvPr/>
          </p:nvSpPr>
          <p:spPr>
            <a:xfrm>
              <a:off x="3279811" y="6204229"/>
              <a:ext cx="2167867" cy="461665"/>
            </a:xfrm>
            <a:prstGeom prst="rect">
              <a:avLst/>
            </a:prstGeom>
            <a:noFill/>
          </p:spPr>
          <p:txBody>
            <a:bodyPr wrap="square" rtlCol="0">
              <a:spAutoFit/>
            </a:bodyPr>
            <a:lstStyle/>
            <a:p>
              <a:r>
                <a:rPr lang="en-US" sz="2400" dirty="0" smtClean="0">
                  <a:solidFill>
                    <a:schemeClr val="accent1"/>
                  </a:solidFill>
                  <a:latin typeface="+mj-lt"/>
                </a:rPr>
                <a:t>Remote</a:t>
              </a:r>
              <a:endParaRPr lang="en-US" sz="2400" dirty="0">
                <a:solidFill>
                  <a:schemeClr val="accent1"/>
                </a:solidFill>
                <a:latin typeface="+mj-lt"/>
              </a:endParaRPr>
            </a:p>
          </p:txBody>
        </p:sp>
        <p:sp>
          <p:nvSpPr>
            <p:cNvPr id="29" name="TextBox 28"/>
            <p:cNvSpPr txBox="1"/>
            <p:nvPr/>
          </p:nvSpPr>
          <p:spPr>
            <a:xfrm>
              <a:off x="1899070" y="5249695"/>
              <a:ext cx="1822561" cy="461665"/>
            </a:xfrm>
            <a:prstGeom prst="rect">
              <a:avLst/>
            </a:prstGeom>
            <a:noFill/>
          </p:spPr>
          <p:txBody>
            <a:bodyPr wrap="square" rtlCol="0">
              <a:spAutoFit/>
            </a:bodyPr>
            <a:lstStyle/>
            <a:p>
              <a:r>
                <a:rPr lang="en-US" sz="2400" dirty="0" smtClean="0">
                  <a:solidFill>
                    <a:schemeClr val="accent1"/>
                  </a:solidFill>
                  <a:latin typeface="+mj-lt"/>
                </a:rPr>
                <a:t>Synchronous</a:t>
              </a:r>
              <a:endParaRPr lang="en-US" sz="2400" dirty="0">
                <a:solidFill>
                  <a:schemeClr val="accent1"/>
                </a:solidFill>
                <a:latin typeface="+mj-lt"/>
              </a:endParaRPr>
            </a:p>
          </p:txBody>
        </p:sp>
        <p:sp>
          <p:nvSpPr>
            <p:cNvPr id="5" name="Right Arrow 4"/>
            <p:cNvSpPr/>
            <p:nvPr/>
          </p:nvSpPr>
          <p:spPr>
            <a:xfrm>
              <a:off x="4443847" y="6197244"/>
              <a:ext cx="257046" cy="484632"/>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ight Arrow 29"/>
            <p:cNvSpPr/>
            <p:nvPr/>
          </p:nvSpPr>
          <p:spPr>
            <a:xfrm>
              <a:off x="3681037" y="5238212"/>
              <a:ext cx="240588" cy="484632"/>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ight Arrow 30"/>
            <p:cNvSpPr/>
            <p:nvPr/>
          </p:nvSpPr>
          <p:spPr>
            <a:xfrm flipH="1">
              <a:off x="6712150" y="2366470"/>
              <a:ext cx="240588" cy="484632"/>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ight Arrow 31"/>
            <p:cNvSpPr/>
            <p:nvPr/>
          </p:nvSpPr>
          <p:spPr>
            <a:xfrm flipH="1">
              <a:off x="4283910" y="751030"/>
              <a:ext cx="240588" cy="484632"/>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5" name="Picture 34"/>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163260" y="5848176"/>
            <a:ext cx="1371600" cy="888090"/>
          </a:xfrm>
          <a:prstGeom prst="rect">
            <a:avLst/>
          </a:prstGeom>
        </p:spPr>
      </p:pic>
    </p:spTree>
    <p:extLst>
      <p:ext uri="{BB962C8B-B14F-4D97-AF65-F5344CB8AC3E}">
        <p14:creationId xmlns:p14="http://schemas.microsoft.com/office/powerpoint/2010/main" val="30884019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1000"/>
                                        <p:tgtEl>
                                          <p:spTgt spid="18"/>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3090"/>
                                        </p:tgtEl>
                                        <p:attrNameLst>
                                          <p:attrName>style.visibility</p:attrName>
                                        </p:attrNameLst>
                                      </p:cBhvr>
                                      <p:to>
                                        <p:strVal val="visible"/>
                                      </p:to>
                                    </p:set>
                                    <p:animEffect transition="in" filter="fade">
                                      <p:cBhvr>
                                        <p:cTn id="14" dur="1000"/>
                                        <p:tgtEl>
                                          <p:spTgt spid="309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3092"/>
                                        </p:tgtEl>
                                        <p:attrNameLst>
                                          <p:attrName>style.visibility</p:attrName>
                                        </p:attrNameLst>
                                      </p:cBhvr>
                                      <p:to>
                                        <p:strVal val="visible"/>
                                      </p:to>
                                    </p:set>
                                    <p:animEffect transition="in" filter="fade">
                                      <p:cBhvr>
                                        <p:cTn id="21" dur="1000"/>
                                        <p:tgtEl>
                                          <p:spTgt spid="309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3084"/>
                                        </p:tgtEl>
                                        <p:attrNameLst>
                                          <p:attrName>style.visibility</p:attrName>
                                        </p:attrNameLst>
                                      </p:cBhvr>
                                      <p:to>
                                        <p:strVal val="visible"/>
                                      </p:to>
                                    </p:set>
                                    <p:animEffect transition="in" filter="fade">
                                      <p:cBhvr>
                                        <p:cTn id="28" dur="1000"/>
                                        <p:tgtEl>
                                          <p:spTgt spid="308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1000"/>
                                        <p:tgtEl>
                                          <p:spTgt spid="2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nodeType="withEffect">
                                  <p:stCondLst>
                                    <p:cond delay="0"/>
                                  </p:stCondLst>
                                  <p:childTnLst>
                                    <p:set>
                                      <p:cBhvr>
                                        <p:cTn id="38" dur="1" fill="hold">
                                          <p:stCondLst>
                                            <p:cond delay="0"/>
                                          </p:stCondLst>
                                        </p:cTn>
                                        <p:tgtEl>
                                          <p:spTgt spid="3088"/>
                                        </p:tgtEl>
                                        <p:attrNameLst>
                                          <p:attrName>style.visibility</p:attrName>
                                        </p:attrNameLst>
                                      </p:cBhvr>
                                      <p:to>
                                        <p:strVal val="visible"/>
                                      </p:to>
                                    </p:set>
                                    <p:animEffect transition="in" filter="fade">
                                      <p:cBhvr>
                                        <p:cTn id="39" dur="500"/>
                                        <p:tgtEl>
                                          <p:spTgt spid="3088"/>
                                        </p:tgtEl>
                                      </p:cBhvr>
                                    </p:animEffect>
                                  </p:childTnLst>
                                </p:cTn>
                              </p:par>
                              <p:par>
                                <p:cTn id="40" presetID="10"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childTnLst>
                          </p:cTn>
                        </p:par>
                        <p:par>
                          <p:cTn id="49" fill="hold">
                            <p:stCondLst>
                              <p:cond delay="500"/>
                            </p:stCondLst>
                            <p:childTnLst>
                              <p:par>
                                <p:cTn id="50" presetID="10" presetClass="entr" presetSubtype="0"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4" grpId="0" animBg="1"/>
      <p:bldP spid="2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63260" y="5848176"/>
            <a:ext cx="1371600" cy="888090"/>
          </a:xfrm>
          <a:prstGeom prst="rect">
            <a:avLst/>
          </a:prstGeom>
        </p:spPr>
      </p:pic>
      <p:sp>
        <p:nvSpPr>
          <p:cNvPr id="4" name="TextBox 3"/>
          <p:cNvSpPr txBox="1"/>
          <p:nvPr/>
        </p:nvSpPr>
        <p:spPr>
          <a:xfrm>
            <a:off x="163260" y="2192798"/>
            <a:ext cx="8727925" cy="1077218"/>
          </a:xfrm>
          <a:prstGeom prst="rect">
            <a:avLst/>
          </a:prstGeom>
          <a:noFill/>
        </p:spPr>
        <p:txBody>
          <a:bodyPr wrap="square" rtlCol="0">
            <a:spAutoFit/>
          </a:bodyPr>
          <a:lstStyle/>
          <a:p>
            <a:pPr algn="ctr"/>
            <a:r>
              <a:rPr lang="en-US" sz="3200" dirty="0" smtClean="0">
                <a:latin typeface="+mj-lt"/>
              </a:rPr>
              <a:t>Children are more technologically social now than in the past, and socially engage in a variety of ways</a:t>
            </a:r>
          </a:p>
        </p:txBody>
      </p:sp>
    </p:spTree>
    <p:extLst>
      <p:ext uri="{BB962C8B-B14F-4D97-AF65-F5344CB8AC3E}">
        <p14:creationId xmlns:p14="http://schemas.microsoft.com/office/powerpoint/2010/main" val="57979979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9"/>
          <p:cNvGraphicFramePr/>
          <p:nvPr>
            <p:extLst/>
          </p:nvPr>
        </p:nvGraphicFramePr>
        <p:xfrm>
          <a:off x="1275080" y="782320"/>
          <a:ext cx="6593840" cy="5090160"/>
        </p:xfrm>
        <a:graphic>
          <a:graphicData uri="http://schemas.openxmlformats.org/drawingml/2006/chart">
            <c:chart xmlns:c="http://schemas.openxmlformats.org/drawingml/2006/chart" xmlns:r="http://schemas.openxmlformats.org/officeDocument/2006/relationships" r:id="rId2"/>
          </a:graphicData>
        </a:graphic>
      </p:graphicFrame>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63260" y="5848176"/>
            <a:ext cx="1371600" cy="888090"/>
          </a:xfrm>
          <a:prstGeom prst="rect">
            <a:avLst/>
          </a:prstGeom>
        </p:spPr>
      </p:pic>
    </p:spTree>
    <p:extLst>
      <p:ext uri="{BB962C8B-B14F-4D97-AF65-F5344CB8AC3E}">
        <p14:creationId xmlns:p14="http://schemas.microsoft.com/office/powerpoint/2010/main" val="170392671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3260" y="2209645"/>
            <a:ext cx="8727925" cy="1077218"/>
          </a:xfrm>
          <a:prstGeom prst="rect">
            <a:avLst/>
          </a:prstGeom>
          <a:noFill/>
        </p:spPr>
        <p:txBody>
          <a:bodyPr wrap="square" rtlCol="0">
            <a:spAutoFit/>
          </a:bodyPr>
          <a:lstStyle/>
          <a:p>
            <a:pPr algn="ctr"/>
            <a:r>
              <a:rPr lang="en-US" sz="3200" dirty="0" smtClean="0">
                <a:latin typeface="+mj-lt"/>
              </a:rPr>
              <a:t>Friends are more accessible via technology, and have become a major source of search knowledge</a:t>
            </a:r>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63260" y="5848176"/>
            <a:ext cx="1371600" cy="888090"/>
          </a:xfrm>
          <a:prstGeom prst="rect">
            <a:avLst/>
          </a:prstGeom>
        </p:spPr>
      </p:pic>
    </p:spTree>
    <p:extLst>
      <p:ext uri="{BB962C8B-B14F-4D97-AF65-F5344CB8AC3E}">
        <p14:creationId xmlns:p14="http://schemas.microsoft.com/office/powerpoint/2010/main" val="535085601"/>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22960" y="545807"/>
            <a:ext cx="7498080" cy="5394960"/>
          </a:xfrm>
          <a:prstGeom prst="rect">
            <a:avLst/>
          </a:prstGeom>
          <a:noFill/>
          <a:ln>
            <a:noFill/>
          </a:ln>
        </p:spPr>
        <p:txBody>
          <a:bodyPr wrap="square" rtlCol="0">
            <a:spAutoFit/>
          </a:bodyPr>
          <a:lstStyle/>
          <a:p>
            <a:endParaRPr lang="en-US" dirty="0"/>
          </a:p>
        </p:txBody>
      </p:sp>
      <p:sp>
        <p:nvSpPr>
          <p:cNvPr id="2" name="TextBox 1"/>
          <p:cNvSpPr txBox="1"/>
          <p:nvPr/>
        </p:nvSpPr>
        <p:spPr>
          <a:xfrm>
            <a:off x="397775" y="6156960"/>
            <a:ext cx="8348449" cy="640080"/>
          </a:xfrm>
          <a:prstGeom prst="rect">
            <a:avLst/>
          </a:prstGeom>
          <a:noFill/>
        </p:spPr>
        <p:txBody>
          <a:bodyPr wrap="square" rtlCol="0">
            <a:spAutoFit/>
          </a:bodyPr>
          <a:lstStyle/>
          <a:p>
            <a:pPr algn="ctr"/>
            <a:r>
              <a:rPr lang="en-US" sz="3600" dirty="0" smtClean="0">
                <a:solidFill>
                  <a:schemeClr val="accent1"/>
                </a:solidFill>
                <a:latin typeface="+mj-lt"/>
              </a:rPr>
              <a:t>Mobile Devices</a:t>
            </a:r>
            <a:endParaRPr lang="en-US" sz="3600" dirty="0">
              <a:solidFill>
                <a:schemeClr val="accent1"/>
              </a:solidFill>
              <a:latin typeface="+mj-lt"/>
            </a:endParaRPr>
          </a:p>
        </p:txBody>
      </p:sp>
      <p:grpSp>
        <p:nvGrpSpPr>
          <p:cNvPr id="4" name="Group 3"/>
          <p:cNvGrpSpPr/>
          <p:nvPr/>
        </p:nvGrpSpPr>
        <p:grpSpPr>
          <a:xfrm>
            <a:off x="914400" y="303784"/>
            <a:ext cx="7315200" cy="5628750"/>
            <a:chOff x="914400" y="303784"/>
            <a:chExt cx="7315200" cy="5628750"/>
          </a:xfrm>
        </p:grpSpPr>
        <p:pic>
          <p:nvPicPr>
            <p:cNvPr id="1028" name="Picture 4" descr="http://www.tenable.com/nessus-15/img/mobile-device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303784"/>
              <a:ext cx="7315200" cy="549859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076960" y="5655535"/>
              <a:ext cx="6035040" cy="276999"/>
            </a:xfrm>
            <a:prstGeom prst="rect">
              <a:avLst/>
            </a:prstGeom>
          </p:spPr>
          <p:txBody>
            <a:bodyPr wrap="square">
              <a:spAutoFit/>
            </a:bodyPr>
            <a:lstStyle/>
            <a:p>
              <a:r>
                <a:rPr lang="en-US" sz="1200" dirty="0">
                  <a:latin typeface="+mj-lt"/>
                </a:rPr>
                <a:t>http://www.tenable.com/nessus-15/img/mobile-devices.png</a:t>
              </a:r>
            </a:p>
          </p:txBody>
        </p:sp>
      </p:grpSp>
    </p:spTree>
    <p:extLst>
      <p:ext uri="{BB962C8B-B14F-4D97-AF65-F5344CB8AC3E}">
        <p14:creationId xmlns:p14="http://schemas.microsoft.com/office/powerpoint/2010/main" val="1472780236"/>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3655446965"/>
              </p:ext>
            </p:extLst>
          </p:nvPr>
        </p:nvGraphicFramePr>
        <p:xfrm>
          <a:off x="944880" y="477520"/>
          <a:ext cx="7254240" cy="5496560"/>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3260" y="5707566"/>
            <a:ext cx="1371600" cy="1028700"/>
          </a:xfrm>
          <a:prstGeom prst="rect">
            <a:avLst/>
          </a:prstGeom>
        </p:spPr>
      </p:pic>
    </p:spTree>
    <p:extLst>
      <p:ext uri="{BB962C8B-B14F-4D97-AF65-F5344CB8AC3E}">
        <p14:creationId xmlns:p14="http://schemas.microsoft.com/office/powerpoint/2010/main" val="2977989281"/>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2" descr="http://1.bp.blogspot.com/-IpaxtiVvdGA/T1o1toALaWI/AAAAAAAAADk/31Dr4rgPc1s/s1600/12375609892066796283kattekrab_Stick_Figures.svg.hi.png"/>
          <p:cNvPicPr>
            <a:picLocks noChangeAspect="1" noChangeArrowheads="1"/>
          </p:cNvPicPr>
          <p:nvPr/>
        </p:nvPicPr>
        <p:blipFill rotWithShape="1">
          <a:blip r:embed="rId2" cstate="print"/>
          <a:srcRect l="29630" r="24588"/>
          <a:stretch/>
        </p:blipFill>
        <p:spPr bwMode="auto">
          <a:xfrm flipH="1">
            <a:off x="922528" y="2745753"/>
            <a:ext cx="1463040" cy="1366495"/>
          </a:xfrm>
          <a:prstGeom prst="rect">
            <a:avLst/>
          </a:prstGeom>
          <a:noFill/>
          <a:ln w="28575">
            <a:noFill/>
          </a:ln>
        </p:spPr>
      </p:pic>
      <p:pic>
        <p:nvPicPr>
          <p:cNvPr id="58" name="Picture 2" descr="http://1.bp.blogspot.com/-IpaxtiVvdGA/T1o1toALaWI/AAAAAAAAADk/31Dr4rgPc1s/s1600/12375609892066796283kattekrab_Stick_Figures.svg.hi.png"/>
          <p:cNvPicPr>
            <a:picLocks noChangeAspect="1" noChangeArrowheads="1"/>
          </p:cNvPicPr>
          <p:nvPr/>
        </p:nvPicPr>
        <p:blipFill rotWithShape="1">
          <a:blip r:embed="rId2" cstate="print"/>
          <a:srcRect l="29630" r="24588"/>
          <a:stretch/>
        </p:blipFill>
        <p:spPr bwMode="auto">
          <a:xfrm flipH="1">
            <a:off x="6372352" y="2745753"/>
            <a:ext cx="1463040" cy="1366495"/>
          </a:xfrm>
          <a:prstGeom prst="rect">
            <a:avLst/>
          </a:prstGeom>
          <a:noFill/>
          <a:ln w="28575">
            <a:noFill/>
          </a:ln>
        </p:spPr>
      </p:pic>
      <p:pic>
        <p:nvPicPr>
          <p:cNvPr id="59" name="Picture 2" descr="http://1.bp.blogspot.com/-IpaxtiVvdGA/T1o1toALaWI/AAAAAAAAADk/31Dr4rgPc1s/s1600/12375609892066796283kattekrab_Stick_Figures.svg.hi.png"/>
          <p:cNvPicPr>
            <a:picLocks noChangeAspect="1" noChangeArrowheads="1"/>
          </p:cNvPicPr>
          <p:nvPr/>
        </p:nvPicPr>
        <p:blipFill rotWithShape="1">
          <a:blip r:embed="rId2" cstate="print"/>
          <a:srcRect l="29630" r="24588"/>
          <a:stretch/>
        </p:blipFill>
        <p:spPr bwMode="auto">
          <a:xfrm>
            <a:off x="4606544" y="2745753"/>
            <a:ext cx="1463040" cy="1366495"/>
          </a:xfrm>
          <a:prstGeom prst="rect">
            <a:avLst/>
          </a:prstGeom>
          <a:noFill/>
          <a:ln w="28575">
            <a:noFill/>
          </a:ln>
        </p:spPr>
      </p:pic>
      <p:pic>
        <p:nvPicPr>
          <p:cNvPr id="60" name="Picture 2" descr="http://1.bp.blogspot.com/-IpaxtiVvdGA/T1o1toALaWI/AAAAAAAAADk/31Dr4rgPc1s/s1600/12375609892066796283kattekrab_Stick_Figures.svg.hi.png"/>
          <p:cNvPicPr>
            <a:picLocks noChangeAspect="1" noChangeArrowheads="1"/>
          </p:cNvPicPr>
          <p:nvPr/>
        </p:nvPicPr>
        <p:blipFill rotWithShape="1">
          <a:blip r:embed="rId2" cstate="print"/>
          <a:srcRect l="29630" r="24588"/>
          <a:stretch/>
        </p:blipFill>
        <p:spPr bwMode="auto">
          <a:xfrm>
            <a:off x="2779776" y="2745753"/>
            <a:ext cx="1463040" cy="1366495"/>
          </a:xfrm>
          <a:prstGeom prst="rect">
            <a:avLst/>
          </a:prstGeom>
          <a:noFill/>
          <a:ln w="28575">
            <a:noFill/>
          </a:ln>
        </p:spPr>
      </p:pic>
      <p:sp>
        <p:nvSpPr>
          <p:cNvPr id="14" name="Rectangle 13"/>
          <p:cNvSpPr/>
          <p:nvPr/>
        </p:nvSpPr>
        <p:spPr>
          <a:xfrm>
            <a:off x="922528" y="2661920"/>
            <a:ext cx="5285232" cy="163576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2498344" y="4381513"/>
            <a:ext cx="2133600" cy="461665"/>
          </a:xfrm>
          <a:prstGeom prst="rect">
            <a:avLst/>
          </a:prstGeom>
          <a:noFill/>
        </p:spPr>
        <p:txBody>
          <a:bodyPr wrap="square" rtlCol="0">
            <a:spAutoFit/>
          </a:bodyPr>
          <a:lstStyle/>
          <a:p>
            <a:r>
              <a:rPr lang="en-US" sz="2400" dirty="0" smtClean="0">
                <a:solidFill>
                  <a:schemeClr val="accent1"/>
                </a:solidFill>
                <a:latin typeface="+mj-lt"/>
              </a:rPr>
              <a:t>Lower skill level</a:t>
            </a:r>
            <a:endParaRPr lang="en-US" sz="2400" dirty="0">
              <a:solidFill>
                <a:schemeClr val="accent1"/>
              </a:solidFill>
              <a:latin typeface="+mj-lt"/>
            </a:endParaRPr>
          </a:p>
        </p:txBody>
      </p:sp>
      <p:sp>
        <p:nvSpPr>
          <p:cNvPr id="61" name="Rectangle 60"/>
          <p:cNvSpPr/>
          <p:nvPr/>
        </p:nvSpPr>
        <p:spPr>
          <a:xfrm>
            <a:off x="2673096" y="2745753"/>
            <a:ext cx="3396488" cy="1460487"/>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p:cNvSpPr txBox="1"/>
          <p:nvPr/>
        </p:nvSpPr>
        <p:spPr>
          <a:xfrm>
            <a:off x="3406648" y="2158338"/>
            <a:ext cx="2330704" cy="461665"/>
          </a:xfrm>
          <a:prstGeom prst="rect">
            <a:avLst/>
          </a:prstGeom>
          <a:noFill/>
        </p:spPr>
        <p:txBody>
          <a:bodyPr wrap="square" rtlCol="0">
            <a:spAutoFit/>
          </a:bodyPr>
          <a:lstStyle/>
          <a:p>
            <a:r>
              <a:rPr lang="en-US" sz="2400" dirty="0" smtClean="0">
                <a:solidFill>
                  <a:schemeClr val="accent2"/>
                </a:solidFill>
                <a:latin typeface="+mj-lt"/>
              </a:rPr>
              <a:t>Very social users</a:t>
            </a:r>
            <a:endParaRPr lang="en-US" sz="2400" dirty="0">
              <a:solidFill>
                <a:schemeClr val="accent2"/>
              </a:solidFill>
              <a:latin typeface="+mj-lt"/>
            </a:endParaRPr>
          </a:p>
        </p:txBody>
      </p:sp>
      <p:pic>
        <p:nvPicPr>
          <p:cNvPr id="63" name="Picture 6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260" y="5707566"/>
            <a:ext cx="1371600" cy="1028700"/>
          </a:xfrm>
          <a:prstGeom prst="rect">
            <a:avLst/>
          </a:prstGeom>
        </p:spPr>
      </p:pic>
      <p:pic>
        <p:nvPicPr>
          <p:cNvPr id="64" name="Picture 63"/>
          <p:cNvPicPr>
            <a:picLocks noChangeAspect="1"/>
          </p:cNvPicPr>
          <p:nvPr/>
        </p:nvPicPr>
        <p:blipFill rotWithShape="1">
          <a:blip r:embed="rId4" cstate="print">
            <a:duotone>
              <a:prstClr val="black"/>
              <a:schemeClr val="accent6">
                <a:tint val="45000"/>
                <a:satMod val="400000"/>
              </a:schemeClr>
            </a:duotone>
            <a:extLst>
              <a:ext uri="{28A0092B-C50C-407E-A947-70E740481C1C}">
                <a14:useLocalDpi xmlns:a14="http://schemas.microsoft.com/office/drawing/2010/main" val="0"/>
              </a:ext>
            </a:extLst>
          </a:blip>
          <a:srcRect l="8698"/>
          <a:stretch/>
        </p:blipFill>
        <p:spPr>
          <a:xfrm>
            <a:off x="5176891" y="3246803"/>
            <a:ext cx="182880" cy="316266"/>
          </a:xfrm>
          <a:prstGeom prst="rect">
            <a:avLst/>
          </a:prstGeom>
        </p:spPr>
      </p:pic>
      <p:pic>
        <p:nvPicPr>
          <p:cNvPr id="65" name="Picture 64"/>
          <p:cNvPicPr>
            <a:picLocks/>
          </p:cNvPicPr>
          <p:nvPr/>
        </p:nvPicPr>
        <p:blipFill rotWithShape="1">
          <a:blip r:embed="rId5" cstate="print">
            <a:extLst>
              <a:ext uri="{BEBA8EAE-BF5A-486C-A8C5-ECC9F3942E4B}">
                <a14:imgProps xmlns:a14="http://schemas.microsoft.com/office/drawing/2010/main">
                  <a14:imgLayer r:embed="rId6">
                    <a14:imgEffect>
                      <a14:artisticPaintStrokes/>
                    </a14:imgEffect>
                  </a14:imgLayer>
                </a14:imgProps>
              </a:ext>
              <a:ext uri="{28A0092B-C50C-407E-A947-70E740481C1C}">
                <a14:useLocalDpi xmlns:a14="http://schemas.microsoft.com/office/drawing/2010/main" val="0"/>
              </a:ext>
            </a:extLst>
          </a:blip>
          <a:srcRect l="8698"/>
          <a:stretch/>
        </p:blipFill>
        <p:spPr>
          <a:xfrm rot="3300000">
            <a:off x="3150405" y="3472757"/>
            <a:ext cx="182880" cy="274320"/>
          </a:xfrm>
          <a:prstGeom prst="rect">
            <a:avLst/>
          </a:prstGeom>
        </p:spPr>
      </p:pic>
      <p:pic>
        <p:nvPicPr>
          <p:cNvPr id="66" name="Picture 65"/>
          <p:cNvPicPr>
            <a:picLocks noChangeAspect="1"/>
          </p:cNvPicPr>
          <p:nvPr/>
        </p:nvPicPr>
        <p:blipFill rotWithShape="1">
          <a:blip r:embed="rId4" cstate="print">
            <a:extLst>
              <a:ext uri="{28A0092B-C50C-407E-A947-70E740481C1C}">
                <a14:useLocalDpi xmlns:a14="http://schemas.microsoft.com/office/drawing/2010/main" val="0"/>
              </a:ext>
            </a:extLst>
          </a:blip>
          <a:srcRect l="8698"/>
          <a:stretch/>
        </p:blipFill>
        <p:spPr>
          <a:xfrm>
            <a:off x="2339381" y="3366197"/>
            <a:ext cx="182880" cy="316266"/>
          </a:xfrm>
          <a:prstGeom prst="rect">
            <a:avLst/>
          </a:prstGeom>
        </p:spPr>
      </p:pic>
      <p:pic>
        <p:nvPicPr>
          <p:cNvPr id="67" name="Picture 66"/>
          <p:cNvPicPr>
            <a:picLocks noChangeAspect="1"/>
          </p:cNvPicPr>
          <p:nvPr/>
        </p:nvPicPr>
        <p:blipFill rotWithShape="1">
          <a:blip r:embed="rId7" cstate="print">
            <a:duotone>
              <a:schemeClr val="accent3">
                <a:shade val="45000"/>
                <a:satMod val="135000"/>
              </a:schemeClr>
              <a:prstClr val="white"/>
            </a:duotone>
            <a:extLst>
              <a:ext uri="{28A0092B-C50C-407E-A947-70E740481C1C}">
                <a14:useLocalDpi xmlns:a14="http://schemas.microsoft.com/office/drawing/2010/main" val="0"/>
              </a:ext>
            </a:extLst>
          </a:blip>
          <a:srcRect l="8698"/>
          <a:stretch/>
        </p:blipFill>
        <p:spPr>
          <a:xfrm>
            <a:off x="4556470" y="3488522"/>
            <a:ext cx="91440" cy="158133"/>
          </a:xfrm>
          <a:prstGeom prst="rect">
            <a:avLst/>
          </a:prstGeom>
        </p:spPr>
      </p:pic>
      <p:pic>
        <p:nvPicPr>
          <p:cNvPr id="68" name="Picture 67"/>
          <p:cNvPicPr>
            <a:picLocks noChangeAspect="1"/>
          </p:cNvPicPr>
          <p:nvPr/>
        </p:nvPicPr>
        <p:blipFill rotWithShape="1">
          <a:blip r:embed="rId8" cstate="print">
            <a:duotone>
              <a:schemeClr val="bg2">
                <a:shade val="45000"/>
                <a:satMod val="135000"/>
              </a:schemeClr>
              <a:prstClr val="white"/>
            </a:duotone>
            <a:extLst>
              <a:ext uri="{28A0092B-C50C-407E-A947-70E740481C1C}">
                <a14:useLocalDpi xmlns:a14="http://schemas.microsoft.com/office/drawing/2010/main" val="0"/>
              </a:ext>
            </a:extLst>
          </a:blip>
          <a:srcRect l="8698"/>
          <a:stretch/>
        </p:blipFill>
        <p:spPr>
          <a:xfrm rot="1140000">
            <a:off x="7045143" y="3176332"/>
            <a:ext cx="274320" cy="474399"/>
          </a:xfrm>
          <a:prstGeom prst="rect">
            <a:avLst/>
          </a:prstGeom>
        </p:spPr>
      </p:pic>
      <p:pic>
        <p:nvPicPr>
          <p:cNvPr id="69" name="Picture 68"/>
          <p:cNvPicPr>
            <a:picLocks noChangeAspect="1"/>
          </p:cNvPicPr>
          <p:nvPr/>
        </p:nvPicPr>
        <p:blipFill rotWithShape="1">
          <a:blip r:embed="rId9" cstate="print">
            <a:duotone>
              <a:schemeClr val="accent1">
                <a:shade val="45000"/>
                <a:satMod val="135000"/>
              </a:schemeClr>
              <a:prstClr val="white"/>
            </a:duotone>
            <a:extLst>
              <a:ext uri="{28A0092B-C50C-407E-A947-70E740481C1C}">
                <a14:useLocalDpi xmlns:a14="http://schemas.microsoft.com/office/drawing/2010/main" val="0"/>
              </a:ext>
            </a:extLst>
          </a:blip>
          <a:srcRect l="8698"/>
          <a:stretch/>
        </p:blipFill>
        <p:spPr>
          <a:xfrm rot="1560000">
            <a:off x="4044082" y="3201390"/>
            <a:ext cx="291127" cy="503465"/>
          </a:xfrm>
          <a:prstGeom prst="rect">
            <a:avLst/>
          </a:prstGeom>
        </p:spPr>
      </p:pic>
      <p:pic>
        <p:nvPicPr>
          <p:cNvPr id="70" name="Picture 69"/>
          <p:cNvPicPr>
            <a:picLocks noChangeAspect="1"/>
          </p:cNvPicPr>
          <p:nvPr/>
        </p:nvPicPr>
        <p:blipFill rotWithShape="1">
          <a:blip r:embed="rId10" cstate="print">
            <a:duotone>
              <a:schemeClr val="accent6">
                <a:shade val="45000"/>
                <a:satMod val="135000"/>
              </a:schemeClr>
              <a:prstClr val="white"/>
            </a:duotone>
            <a:extLst>
              <a:ext uri="{28A0092B-C50C-407E-A947-70E740481C1C}">
                <a14:useLocalDpi xmlns:a14="http://schemas.microsoft.com/office/drawing/2010/main" val="0"/>
              </a:ext>
            </a:extLst>
          </a:blip>
          <a:srcRect l="8698"/>
          <a:stretch/>
        </p:blipFill>
        <p:spPr>
          <a:xfrm rot="-300000">
            <a:off x="1602410" y="3205023"/>
            <a:ext cx="259028" cy="447954"/>
          </a:xfrm>
          <a:prstGeom prst="rect">
            <a:avLst/>
          </a:prstGeom>
        </p:spPr>
      </p:pic>
      <p:pic>
        <p:nvPicPr>
          <p:cNvPr id="71" name="Picture 70"/>
          <p:cNvPicPr>
            <a:picLocks noChangeAspect="1"/>
          </p:cNvPicPr>
          <p:nvPr/>
        </p:nvPicPr>
        <p:blipFill rotWithShape="1">
          <a:blip r:embed="rId7" cstate="print">
            <a:duotone>
              <a:schemeClr val="accent5">
                <a:shade val="45000"/>
                <a:satMod val="135000"/>
              </a:schemeClr>
              <a:prstClr val="white"/>
            </a:duotone>
            <a:extLst>
              <a:ext uri="{28A0092B-C50C-407E-A947-70E740481C1C}">
                <a14:useLocalDpi xmlns:a14="http://schemas.microsoft.com/office/drawing/2010/main" val="0"/>
              </a:ext>
            </a:extLst>
          </a:blip>
          <a:srcRect l="8698"/>
          <a:stretch/>
        </p:blipFill>
        <p:spPr>
          <a:xfrm rot="900000">
            <a:off x="7781316" y="3435840"/>
            <a:ext cx="91440" cy="158133"/>
          </a:xfrm>
          <a:prstGeom prst="rect">
            <a:avLst/>
          </a:prstGeom>
        </p:spPr>
      </p:pic>
    </p:spTree>
    <p:extLst>
      <p:ext uri="{BB962C8B-B14F-4D97-AF65-F5344CB8AC3E}">
        <p14:creationId xmlns:p14="http://schemas.microsoft.com/office/powerpoint/2010/main" val="21833054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fade">
                                      <p:cBhvr>
                                        <p:cTn id="15" dur="500"/>
                                        <p:tgtEl>
                                          <p:spTgt spid="6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2"/>
                                        </p:tgtEl>
                                        <p:attrNameLst>
                                          <p:attrName>style.visibility</p:attrName>
                                        </p:attrNameLst>
                                      </p:cBhvr>
                                      <p:to>
                                        <p:strVal val="visible"/>
                                      </p:to>
                                    </p:set>
                                    <p:animEffect transition="in" filter="fade">
                                      <p:cBhvr>
                                        <p:cTn id="18" dur="500"/>
                                        <p:tgtEl>
                                          <p:spTgt spid="62"/>
                                        </p:tgtEl>
                                      </p:cBhvr>
                                    </p:animEffect>
                                  </p:childTnLst>
                                </p:cTn>
                              </p:par>
                              <p:par>
                                <p:cTn id="19" presetID="10" presetClass="exit" presetSubtype="0" fill="hold" grpId="1" nodeType="withEffect">
                                  <p:stCondLst>
                                    <p:cond delay="0"/>
                                  </p:stCondLst>
                                  <p:childTnLst>
                                    <p:animEffect transition="out" filter="fade">
                                      <p:cBhvr>
                                        <p:cTn id="20" dur="500"/>
                                        <p:tgtEl>
                                          <p:spTgt spid="14"/>
                                        </p:tgtEl>
                                      </p:cBhvr>
                                    </p:animEffect>
                                    <p:set>
                                      <p:cBhvr>
                                        <p:cTn id="21" dur="1" fill="hold">
                                          <p:stCondLst>
                                            <p:cond delay="499"/>
                                          </p:stCondLst>
                                        </p:cTn>
                                        <p:tgtEl>
                                          <p:spTgt spid="14"/>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15"/>
                                        </p:tgtEl>
                                      </p:cBhvr>
                                    </p:animEffect>
                                    <p:set>
                                      <p:cBhvr>
                                        <p:cTn id="24"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p:bldP spid="15" grpId="1"/>
      <p:bldP spid="61" grpId="0" animBg="1"/>
      <p:bldP spid="6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260" y="5707566"/>
            <a:ext cx="1371600" cy="1028700"/>
          </a:xfrm>
          <a:prstGeom prst="rect">
            <a:avLst/>
          </a:prstGeom>
        </p:spPr>
      </p:pic>
      <p:sp>
        <p:nvSpPr>
          <p:cNvPr id="8" name="TextBox 7"/>
          <p:cNvSpPr txBox="1"/>
          <p:nvPr/>
        </p:nvSpPr>
        <p:spPr>
          <a:xfrm>
            <a:off x="163260" y="2449401"/>
            <a:ext cx="8735060" cy="1077218"/>
          </a:xfrm>
          <a:prstGeom prst="rect">
            <a:avLst/>
          </a:prstGeom>
          <a:noFill/>
        </p:spPr>
        <p:txBody>
          <a:bodyPr wrap="square" rtlCol="0">
            <a:spAutoFit/>
          </a:bodyPr>
          <a:lstStyle/>
          <a:p>
            <a:pPr algn="ctr"/>
            <a:r>
              <a:rPr lang="en-US" sz="3200" dirty="0" smtClean="0">
                <a:latin typeface="+mj-lt"/>
              </a:rPr>
              <a:t>Future research into whether devices limit search skill development and encourage social use  </a:t>
            </a:r>
            <a:endParaRPr lang="en-US" sz="3200" dirty="0">
              <a:latin typeface="+mj-lt"/>
            </a:endParaRPr>
          </a:p>
        </p:txBody>
      </p:sp>
    </p:spTree>
    <p:extLst>
      <p:ext uri="{BB962C8B-B14F-4D97-AF65-F5344CB8AC3E}">
        <p14:creationId xmlns:p14="http://schemas.microsoft.com/office/powerpoint/2010/main" val="1546528894"/>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97840" y="407015"/>
            <a:ext cx="7884160" cy="1200329"/>
          </a:xfrm>
          <a:prstGeom prst="rect">
            <a:avLst/>
          </a:prstGeom>
          <a:noFill/>
        </p:spPr>
        <p:txBody>
          <a:bodyPr wrap="square" rtlCol="0">
            <a:spAutoFit/>
          </a:bodyPr>
          <a:lstStyle/>
          <a:p>
            <a:pPr algn="ctr"/>
            <a:r>
              <a:rPr lang="en-US" sz="3600" dirty="0" smtClean="0">
                <a:latin typeface="+mj-lt"/>
              </a:rPr>
              <a:t>Children are responsive to the changing search landscape</a:t>
            </a:r>
            <a:endParaRPr lang="en-US" sz="3600" dirty="0">
              <a:latin typeface="+mj-lt"/>
            </a:endParaRPr>
          </a:p>
        </p:txBody>
      </p:sp>
      <p:pic>
        <p:nvPicPr>
          <p:cNvPr id="28" name="Picture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5480" y="2624328"/>
            <a:ext cx="2194560" cy="1609344"/>
          </a:xfrm>
          <a:prstGeom prst="rect">
            <a:avLst/>
          </a:prstGeom>
        </p:spPr>
      </p:pic>
      <p:pic>
        <p:nvPicPr>
          <p:cNvPr id="26" name="Picture 25"/>
          <p:cNvPicPr>
            <a:picLocks noChangeAspect="1"/>
          </p:cNvPicPr>
          <p:nvPr/>
        </p:nvPicPr>
        <p:blipFill rotWithShape="1">
          <a:blip r:embed="rId3" cstate="print">
            <a:extLst>
              <a:ext uri="{28A0092B-C50C-407E-A947-70E740481C1C}">
                <a14:useLocalDpi xmlns:a14="http://schemas.microsoft.com/office/drawing/2010/main" val="0"/>
              </a:ext>
            </a:extLst>
          </a:blip>
          <a:srcRect l="5730" t="3713" r="4418" b="3349"/>
          <a:stretch/>
        </p:blipFill>
        <p:spPr>
          <a:xfrm>
            <a:off x="6385560" y="2697480"/>
            <a:ext cx="2092960" cy="1463040"/>
          </a:xfrm>
          <a:prstGeom prst="rect">
            <a:avLst/>
          </a:prstGeom>
        </p:spPr>
      </p:pic>
      <p:pic>
        <p:nvPicPr>
          <p:cNvPr id="27" name="Picture 26"/>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525520" y="2697480"/>
            <a:ext cx="2194560" cy="1463040"/>
          </a:xfrm>
          <a:prstGeom prst="rect">
            <a:avLst/>
          </a:prstGeom>
        </p:spPr>
      </p:pic>
      <p:sp>
        <p:nvSpPr>
          <p:cNvPr id="38" name="TextBox 37"/>
          <p:cNvSpPr txBox="1"/>
          <p:nvPr/>
        </p:nvSpPr>
        <p:spPr>
          <a:xfrm>
            <a:off x="3322320" y="2890391"/>
            <a:ext cx="5191760" cy="1077218"/>
          </a:xfrm>
          <a:prstGeom prst="rect">
            <a:avLst/>
          </a:prstGeom>
          <a:noFill/>
        </p:spPr>
        <p:txBody>
          <a:bodyPr wrap="square" rtlCol="0">
            <a:spAutoFit/>
          </a:bodyPr>
          <a:lstStyle/>
          <a:p>
            <a:pPr algn="ctr"/>
            <a:r>
              <a:rPr lang="en-US" sz="3200" dirty="0" smtClean="0">
                <a:latin typeface="+mj-lt"/>
              </a:rPr>
              <a:t>Visual interface design impacts young searchers</a:t>
            </a:r>
            <a:endParaRPr lang="en-US" sz="3200" dirty="0">
              <a:latin typeface="+mj-lt"/>
            </a:endParaRPr>
          </a:p>
        </p:txBody>
      </p:sp>
      <p:sp>
        <p:nvSpPr>
          <p:cNvPr id="41" name="TextBox 40"/>
          <p:cNvSpPr txBox="1"/>
          <p:nvPr/>
        </p:nvSpPr>
        <p:spPr>
          <a:xfrm>
            <a:off x="279400" y="2644170"/>
            <a:ext cx="3027680" cy="1569660"/>
          </a:xfrm>
          <a:prstGeom prst="rect">
            <a:avLst/>
          </a:prstGeom>
          <a:noFill/>
        </p:spPr>
        <p:txBody>
          <a:bodyPr wrap="square" rtlCol="0">
            <a:spAutoFit/>
          </a:bodyPr>
          <a:lstStyle/>
          <a:p>
            <a:pPr algn="ctr"/>
            <a:r>
              <a:rPr lang="en-US" sz="3200" dirty="0" smtClean="0">
                <a:latin typeface="+mj-lt"/>
              </a:rPr>
              <a:t>Social computer use engages children</a:t>
            </a:r>
            <a:endParaRPr lang="en-US" sz="3200" dirty="0">
              <a:latin typeface="+mj-lt"/>
            </a:endParaRPr>
          </a:p>
        </p:txBody>
      </p:sp>
      <p:sp>
        <p:nvSpPr>
          <p:cNvPr id="44" name="TextBox 43"/>
          <p:cNvSpPr txBox="1"/>
          <p:nvPr/>
        </p:nvSpPr>
        <p:spPr>
          <a:xfrm>
            <a:off x="5918200" y="2644170"/>
            <a:ext cx="3027680" cy="1569660"/>
          </a:xfrm>
          <a:prstGeom prst="rect">
            <a:avLst/>
          </a:prstGeom>
          <a:noFill/>
        </p:spPr>
        <p:txBody>
          <a:bodyPr wrap="square" rtlCol="0">
            <a:spAutoFit/>
          </a:bodyPr>
          <a:lstStyle/>
          <a:p>
            <a:pPr algn="ctr"/>
            <a:r>
              <a:rPr lang="en-US" sz="3200" dirty="0" smtClean="0">
                <a:latin typeface="+mj-lt"/>
              </a:rPr>
              <a:t>Friends provide search knowledge</a:t>
            </a:r>
            <a:endParaRPr lang="en-US" sz="3200" dirty="0">
              <a:latin typeface="+mj-lt"/>
            </a:endParaRPr>
          </a:p>
        </p:txBody>
      </p:sp>
      <p:sp>
        <p:nvSpPr>
          <p:cNvPr id="45" name="TextBox 44"/>
          <p:cNvSpPr txBox="1"/>
          <p:nvPr/>
        </p:nvSpPr>
        <p:spPr>
          <a:xfrm>
            <a:off x="-327660" y="3136613"/>
            <a:ext cx="6375400" cy="584775"/>
          </a:xfrm>
          <a:prstGeom prst="rect">
            <a:avLst/>
          </a:prstGeom>
          <a:noFill/>
        </p:spPr>
        <p:txBody>
          <a:bodyPr wrap="square" rtlCol="0">
            <a:spAutoFit/>
          </a:bodyPr>
          <a:lstStyle/>
          <a:p>
            <a:pPr algn="ctr"/>
            <a:r>
              <a:rPr lang="en-US" sz="3200" dirty="0" smtClean="0">
                <a:latin typeface="+mj-lt"/>
              </a:rPr>
              <a:t>Area of future research</a:t>
            </a:r>
            <a:endParaRPr lang="en-US" sz="3200" dirty="0">
              <a:latin typeface="+mj-lt"/>
            </a:endParaRPr>
          </a:p>
        </p:txBody>
      </p:sp>
    </p:spTree>
    <p:extLst>
      <p:ext uri="{BB962C8B-B14F-4D97-AF65-F5344CB8AC3E}">
        <p14:creationId xmlns:p14="http://schemas.microsoft.com/office/powerpoint/2010/main" val="40637212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xit" presetSubtype="0" fill="hold" nodeType="withEffect">
                                  <p:stCondLst>
                                    <p:cond delay="0"/>
                                  </p:stCondLst>
                                  <p:childTnLst>
                                    <p:animEffect transition="out" filter="fade">
                                      <p:cBhvr>
                                        <p:cTn id="9" dur="500"/>
                                        <p:tgtEl>
                                          <p:spTgt spid="27"/>
                                        </p:tgtEl>
                                      </p:cBhvr>
                                    </p:animEffect>
                                    <p:set>
                                      <p:cBhvr>
                                        <p:cTn id="10" dur="1" fill="hold">
                                          <p:stCondLst>
                                            <p:cond delay="499"/>
                                          </p:stCondLst>
                                        </p:cTn>
                                        <p:tgtEl>
                                          <p:spTgt spid="27"/>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26"/>
                                        </p:tgtEl>
                                      </p:cBhvr>
                                    </p:animEffect>
                                    <p:set>
                                      <p:cBhvr>
                                        <p:cTn id="13" dur="1" fill="hold">
                                          <p:stCondLst>
                                            <p:cond delay="499"/>
                                          </p:stCondLst>
                                        </p:cTn>
                                        <p:tgtEl>
                                          <p:spTgt spid="26"/>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38"/>
                                        </p:tgtEl>
                                      </p:cBhvr>
                                    </p:animEffect>
                                    <p:set>
                                      <p:cBhvr>
                                        <p:cTn id="18" dur="1" fill="hold">
                                          <p:stCondLst>
                                            <p:cond delay="499"/>
                                          </p:stCondLst>
                                        </p:cTn>
                                        <p:tgtEl>
                                          <p:spTgt spid="38"/>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28"/>
                                        </p:tgtEl>
                                      </p:cBhvr>
                                    </p:animEffect>
                                    <p:set>
                                      <p:cBhvr>
                                        <p:cTn id="21" dur="1" fill="hold">
                                          <p:stCondLst>
                                            <p:cond delay="499"/>
                                          </p:stCondLst>
                                        </p:cTn>
                                        <p:tgtEl>
                                          <p:spTgt spid="28"/>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41"/>
                                        </p:tgtEl>
                                      </p:cBhvr>
                                    </p:animEffect>
                                    <p:set>
                                      <p:cBhvr>
                                        <p:cTn id="35" dur="1" fill="hold">
                                          <p:stCondLst>
                                            <p:cond delay="499"/>
                                          </p:stCondLst>
                                        </p:cTn>
                                        <p:tgtEl>
                                          <p:spTgt spid="41"/>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44"/>
                                        </p:tgtEl>
                                      </p:cBhvr>
                                    </p:animEffect>
                                    <p:set>
                                      <p:cBhvr>
                                        <p:cTn id="38" dur="1" fill="hold">
                                          <p:stCondLst>
                                            <p:cond delay="499"/>
                                          </p:stCondLst>
                                        </p:cTn>
                                        <p:tgtEl>
                                          <p:spTgt spid="44"/>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27"/>
                                        </p:tgtEl>
                                      </p:cBhvr>
                                    </p:animEffect>
                                    <p:set>
                                      <p:cBhvr>
                                        <p:cTn id="41" dur="1" fill="hold">
                                          <p:stCondLst>
                                            <p:cond delay="499"/>
                                          </p:stCondLst>
                                        </p:cTn>
                                        <p:tgtEl>
                                          <p:spTgt spid="27"/>
                                        </p:tgtEl>
                                        <p:attrNameLst>
                                          <p:attrName>style.visibility</p:attrName>
                                        </p:attrNameLst>
                                      </p:cBhvr>
                                      <p:to>
                                        <p:strVal val="hidden"/>
                                      </p:to>
                                    </p:set>
                                  </p:childTnLst>
                                </p:cTn>
                              </p:par>
                              <p:par>
                                <p:cTn id="42" presetID="10" presetClass="entr" presetSubtype="0"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41" grpId="0"/>
      <p:bldP spid="41" grpId="1"/>
      <p:bldP spid="44" grpId="0"/>
      <p:bldP spid="44" grpId="1"/>
      <p:bldP spid="4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a:grpSpLocks noChangeAspect="1"/>
          </p:cNvGrpSpPr>
          <p:nvPr/>
        </p:nvGrpSpPr>
        <p:grpSpPr>
          <a:xfrm>
            <a:off x="0" y="0"/>
            <a:ext cx="9144000" cy="5149184"/>
            <a:chOff x="-53798" y="-1617"/>
            <a:chExt cx="12220329" cy="6881530"/>
          </a:xfrm>
        </p:grpSpPr>
        <p:pic>
          <p:nvPicPr>
            <p:cNvPr id="8" name="Picture 7"/>
            <p:cNvPicPr>
              <a:picLocks/>
            </p:cNvPicPr>
            <p:nvPr/>
          </p:nvPicPr>
          <p:blipFill>
            <a:blip r:embed="rId2"/>
            <a:srcRect/>
            <a:stretch>
              <a:fillRect/>
            </a:stretch>
          </p:blipFill>
          <p:spPr bwMode="auto">
            <a:xfrm>
              <a:off x="2989854" y="-1617"/>
              <a:ext cx="3044952" cy="2286000"/>
            </a:xfrm>
            <a:prstGeom prst="rect">
              <a:avLst/>
            </a:prstGeom>
            <a:noFill/>
            <a:ln w="9525">
              <a:noFill/>
              <a:miter lim="800000"/>
              <a:headEnd/>
              <a:tailEnd/>
            </a:ln>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798" y="2278468"/>
              <a:ext cx="3048000" cy="2286000"/>
            </a:xfrm>
            <a:prstGeom prst="rect">
              <a:avLst/>
            </a:prstGeom>
          </p:spPr>
        </p:pic>
        <p:pic>
          <p:nvPicPr>
            <p:cNvPr id="11" name="Picture 10"/>
            <p:cNvPicPr>
              <a:picLocks/>
            </p:cNvPicPr>
            <p:nvPr/>
          </p:nvPicPr>
          <p:blipFill>
            <a:blip r:embed="rId4"/>
            <a:srcRect/>
            <a:stretch>
              <a:fillRect/>
            </a:stretch>
          </p:blipFill>
          <p:spPr bwMode="auto">
            <a:xfrm>
              <a:off x="2982458" y="4571192"/>
              <a:ext cx="3044952" cy="2296748"/>
            </a:xfrm>
            <a:prstGeom prst="rect">
              <a:avLst/>
            </a:prstGeom>
            <a:noFill/>
            <a:ln w="9525">
              <a:noFill/>
              <a:miter lim="800000"/>
              <a:headEnd/>
              <a:tailEnd/>
            </a:ln>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93771" y="2290007"/>
              <a:ext cx="3105450" cy="2286000"/>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93771" y="4561253"/>
              <a:ext cx="3103112" cy="2306687"/>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798" y="4561253"/>
              <a:ext cx="3048000" cy="2306687"/>
            </a:xfrm>
            <a:prstGeom prst="rect">
              <a:avLst/>
            </a:prstGeom>
          </p:spPr>
        </p:pic>
        <p:pic>
          <p:nvPicPr>
            <p:cNvPr id="15" name="Pictur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060388" y="2285192"/>
              <a:ext cx="3106143" cy="2286000"/>
            </a:xfrm>
            <a:prstGeom prst="rect">
              <a:avLst/>
            </a:prstGeom>
          </p:spPr>
        </p:pic>
        <p:pic>
          <p:nvPicPr>
            <p:cNvPr id="16" name="Picture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3798" y="-1617"/>
              <a:ext cx="3048000" cy="2286000"/>
            </a:xfrm>
            <a:prstGeom prst="rect">
              <a:avLst/>
            </a:prstGeom>
          </p:spPr>
        </p:pic>
        <p:pic>
          <p:nvPicPr>
            <p:cNvPr id="17" name="Picture 1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993772" y="8322"/>
              <a:ext cx="3095565" cy="2286000"/>
            </a:xfrm>
            <a:prstGeom prst="rect">
              <a:avLst/>
            </a:prstGeom>
          </p:spPr>
        </p:pic>
        <p:pic>
          <p:nvPicPr>
            <p:cNvPr id="18" name="Picture 1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979294" y="2285192"/>
              <a:ext cx="3048000" cy="2286000"/>
            </a:xfrm>
            <a:prstGeom prst="rect">
              <a:avLst/>
            </a:prstGeom>
          </p:spPr>
        </p:pic>
        <p:pic>
          <p:nvPicPr>
            <p:cNvPr id="19" name="Picture 18"/>
            <p:cNvPicPr/>
            <p:nvPr/>
          </p:nvPicPr>
          <p:blipFill>
            <a:blip r:embed="rId12"/>
            <a:srcRect/>
            <a:stretch>
              <a:fillRect/>
            </a:stretch>
          </p:blipFill>
          <p:spPr bwMode="auto">
            <a:xfrm>
              <a:off x="9026863" y="4573226"/>
              <a:ext cx="3139668" cy="2306687"/>
            </a:xfrm>
            <a:prstGeom prst="rect">
              <a:avLst/>
            </a:prstGeom>
            <a:noFill/>
            <a:ln w="9525">
              <a:noFill/>
              <a:miter lim="800000"/>
              <a:headEnd/>
              <a:tailEnd/>
            </a:ln>
          </p:spPr>
        </p:pic>
      </p:grpSp>
      <p:sp>
        <p:nvSpPr>
          <p:cNvPr id="4" name="TextBox 3"/>
          <p:cNvSpPr txBox="1"/>
          <p:nvPr/>
        </p:nvSpPr>
        <p:spPr>
          <a:xfrm>
            <a:off x="806307" y="5061005"/>
            <a:ext cx="7437710" cy="830997"/>
          </a:xfrm>
          <a:prstGeom prst="rect">
            <a:avLst/>
          </a:prstGeom>
          <a:noFill/>
        </p:spPr>
        <p:txBody>
          <a:bodyPr wrap="square" rtlCol="0">
            <a:spAutoFit/>
          </a:bodyPr>
          <a:lstStyle/>
          <a:p>
            <a:pPr algn="ctr"/>
            <a:r>
              <a:rPr lang="en-US" sz="4800" dirty="0" smtClean="0">
                <a:latin typeface="+mj-lt"/>
              </a:rPr>
              <a:t>Thank You!</a:t>
            </a:r>
            <a:endParaRPr lang="en-US" sz="4800" dirty="0">
              <a:latin typeface="+mj-lt"/>
            </a:endParaRPr>
          </a:p>
        </p:txBody>
      </p:sp>
      <p:sp>
        <p:nvSpPr>
          <p:cNvPr id="2" name="TextBox 1"/>
          <p:cNvSpPr txBox="1"/>
          <p:nvPr/>
        </p:nvSpPr>
        <p:spPr>
          <a:xfrm>
            <a:off x="1" y="6452607"/>
            <a:ext cx="9143999" cy="400110"/>
          </a:xfrm>
          <a:prstGeom prst="rect">
            <a:avLst/>
          </a:prstGeom>
          <a:noFill/>
        </p:spPr>
        <p:txBody>
          <a:bodyPr wrap="square" rtlCol="0">
            <a:spAutoFit/>
          </a:bodyPr>
          <a:lstStyle/>
          <a:p>
            <a:pPr algn="ctr"/>
            <a:r>
              <a:rPr lang="en-US" sz="2000" dirty="0" smtClean="0">
                <a:latin typeface="+mj-lt"/>
              </a:rPr>
              <a:t>efoss@umd.edu						www.elizabethfoss.info</a:t>
            </a:r>
          </a:p>
        </p:txBody>
      </p:sp>
      <p:sp>
        <p:nvSpPr>
          <p:cNvPr id="20" name="TextBox 19"/>
          <p:cNvSpPr txBox="1"/>
          <p:nvPr/>
        </p:nvSpPr>
        <p:spPr>
          <a:xfrm>
            <a:off x="1325880" y="5804038"/>
            <a:ext cx="6492240" cy="400110"/>
          </a:xfrm>
          <a:prstGeom prst="rect">
            <a:avLst/>
          </a:prstGeom>
          <a:noFill/>
        </p:spPr>
        <p:txBody>
          <a:bodyPr wrap="square" rtlCol="0">
            <a:spAutoFit/>
          </a:bodyPr>
          <a:lstStyle/>
          <a:p>
            <a:pPr algn="ctr"/>
            <a:r>
              <a:rPr lang="en-US" sz="2000" dirty="0">
                <a:solidFill>
                  <a:schemeClr val="accent1"/>
                </a:solidFill>
                <a:latin typeface="+mj-lt"/>
              </a:rPr>
              <a:t>*</a:t>
            </a:r>
            <a:r>
              <a:rPr lang="en-US" sz="2000" dirty="0" smtClean="0">
                <a:solidFill>
                  <a:schemeClr val="accent1"/>
                </a:solidFill>
                <a:latin typeface="+mj-lt"/>
              </a:rPr>
              <a:t>Research funded by Google Faculty Research Awards</a:t>
            </a:r>
          </a:p>
        </p:txBody>
      </p:sp>
      <p:pic>
        <p:nvPicPr>
          <p:cNvPr id="21" name="Picture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0" y="5149184"/>
            <a:ext cx="1529998" cy="1350335"/>
          </a:xfrm>
          <a:prstGeom prst="rect">
            <a:avLst/>
          </a:prstGeom>
        </p:spPr>
      </p:pic>
      <p:pic>
        <p:nvPicPr>
          <p:cNvPr id="22" name="Picture 21"/>
          <p:cNvPicPr/>
          <p:nvPr/>
        </p:nvPicPr>
        <p:blipFill>
          <a:blip r:embed="rId14"/>
          <a:srcRect/>
          <a:stretch>
            <a:fillRect/>
          </a:stretch>
        </p:blipFill>
        <p:spPr bwMode="auto">
          <a:xfrm>
            <a:off x="6819793" y="-1522"/>
            <a:ext cx="2349292" cy="1711131"/>
          </a:xfrm>
          <a:prstGeom prst="rect">
            <a:avLst/>
          </a:prstGeom>
          <a:noFill/>
          <a:ln w="9525">
            <a:noFill/>
            <a:miter lim="800000"/>
            <a:headEnd/>
            <a:tailEnd/>
          </a:ln>
        </p:spPr>
      </p:pic>
    </p:spTree>
    <p:extLst>
      <p:ext uri="{BB962C8B-B14F-4D97-AF65-F5344CB8AC3E}">
        <p14:creationId xmlns:p14="http://schemas.microsoft.com/office/powerpoint/2010/main" val="166022388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itle 1"/>
          <p:cNvSpPr>
            <a:spLocks noGrp="1"/>
          </p:cNvSpPr>
          <p:nvPr>
            <p:ph type="title"/>
          </p:nvPr>
        </p:nvSpPr>
        <p:spPr>
          <a:xfrm>
            <a:off x="557530" y="6146800"/>
            <a:ext cx="7886700" cy="640080"/>
          </a:xfrm>
        </p:spPr>
        <p:txBody>
          <a:bodyPr>
            <a:normAutofit/>
          </a:bodyPr>
          <a:lstStyle/>
          <a:p>
            <a:pPr algn="ctr"/>
            <a:r>
              <a:rPr lang="en-US" sz="3600" dirty="0" smtClean="0">
                <a:solidFill>
                  <a:schemeClr val="accent1"/>
                </a:solidFill>
              </a:rPr>
              <a:t>Children’s Internet Searching Studies</a:t>
            </a:r>
            <a:endParaRPr lang="en-US" sz="3600" dirty="0">
              <a:solidFill>
                <a:schemeClr val="accent1"/>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731" y="83050"/>
            <a:ext cx="8608298" cy="6041660"/>
          </a:xfrm>
          <a:prstGeom prst="rect">
            <a:avLst/>
          </a:prstGeom>
        </p:spPr>
      </p:pic>
    </p:spTree>
    <p:extLst>
      <p:ext uri="{BB962C8B-B14F-4D97-AF65-F5344CB8AC3E}">
        <p14:creationId xmlns:p14="http://schemas.microsoft.com/office/powerpoint/2010/main" val="809383335"/>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24813" y="1239520"/>
            <a:ext cx="7894374" cy="960120"/>
            <a:chOff x="624813" y="182880"/>
            <a:chExt cx="7894374" cy="960120"/>
          </a:xfrm>
        </p:grpSpPr>
        <p:grpSp>
          <p:nvGrpSpPr>
            <p:cNvPr id="15" name="Group 14"/>
            <p:cNvGrpSpPr/>
            <p:nvPr/>
          </p:nvGrpSpPr>
          <p:grpSpPr>
            <a:xfrm>
              <a:off x="624813" y="182880"/>
              <a:ext cx="7886700" cy="640080"/>
              <a:chOff x="692096" y="182880"/>
              <a:chExt cx="7886700" cy="640080"/>
            </a:xfrm>
          </p:grpSpPr>
          <p:sp>
            <p:nvSpPr>
              <p:cNvPr id="5" name="Title 1"/>
              <p:cNvSpPr txBox="1">
                <a:spLocks/>
              </p:cNvSpPr>
              <p:nvPr/>
            </p:nvSpPr>
            <p:spPr>
              <a:xfrm>
                <a:off x="692096" y="182880"/>
                <a:ext cx="7886700" cy="6400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smtClean="0"/>
                  <a:t>Time</a:t>
                </a:r>
                <a:endParaRPr lang="en-US" sz="3200" dirty="0"/>
              </a:p>
            </p:txBody>
          </p:sp>
          <p:cxnSp>
            <p:nvCxnSpPr>
              <p:cNvPr id="3" name="Straight Arrow Connector 2"/>
              <p:cNvCxnSpPr/>
              <p:nvPr/>
            </p:nvCxnSpPr>
            <p:spPr>
              <a:xfrm>
                <a:off x="2078963" y="822960"/>
                <a:ext cx="5120640" cy="0"/>
              </a:xfrm>
              <a:prstGeom prst="straightConnector1">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19" name="Title 1"/>
            <p:cNvSpPr txBox="1">
              <a:spLocks/>
            </p:cNvSpPr>
            <p:nvPr/>
          </p:nvSpPr>
          <p:spPr>
            <a:xfrm>
              <a:off x="624813" y="502920"/>
              <a:ext cx="1188720" cy="6400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t>2008</a:t>
              </a:r>
              <a:endParaRPr lang="en-US" sz="2800" dirty="0"/>
            </a:p>
          </p:txBody>
        </p:sp>
        <p:sp>
          <p:nvSpPr>
            <p:cNvPr id="21" name="Title 1"/>
            <p:cNvSpPr txBox="1">
              <a:spLocks/>
            </p:cNvSpPr>
            <p:nvPr/>
          </p:nvSpPr>
          <p:spPr>
            <a:xfrm>
              <a:off x="7330467" y="487678"/>
              <a:ext cx="1188720" cy="6400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t>2013</a:t>
              </a:r>
              <a:endParaRPr lang="en-US" sz="2800" dirty="0"/>
            </a:p>
          </p:txBody>
        </p:sp>
      </p:grpSp>
      <p:grpSp>
        <p:nvGrpSpPr>
          <p:cNvPr id="4" name="Group 3"/>
          <p:cNvGrpSpPr/>
          <p:nvPr/>
        </p:nvGrpSpPr>
        <p:grpSpPr>
          <a:xfrm>
            <a:off x="265752" y="2790804"/>
            <a:ext cx="8612497" cy="1584386"/>
            <a:chOff x="261914" y="4271693"/>
            <a:chExt cx="8612497" cy="1584386"/>
          </a:xfrm>
        </p:grpSpPr>
        <p:grpSp>
          <p:nvGrpSpPr>
            <p:cNvPr id="17" name="Group 16"/>
            <p:cNvGrpSpPr/>
            <p:nvPr/>
          </p:nvGrpSpPr>
          <p:grpSpPr>
            <a:xfrm>
              <a:off x="624813" y="4271693"/>
              <a:ext cx="7886700" cy="1539828"/>
              <a:chOff x="557530" y="4271693"/>
              <a:chExt cx="7886700" cy="1539828"/>
            </a:xfrm>
          </p:grpSpPr>
          <p:sp>
            <p:nvSpPr>
              <p:cNvPr id="7" name="Title 1"/>
              <p:cNvSpPr txBox="1">
                <a:spLocks/>
              </p:cNvSpPr>
              <p:nvPr/>
            </p:nvSpPr>
            <p:spPr>
              <a:xfrm>
                <a:off x="557530" y="4271693"/>
                <a:ext cx="7886700" cy="6400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smtClean="0"/>
                  <a:t>Age</a:t>
                </a:r>
                <a:endParaRPr lang="en-US" sz="3200" dirty="0"/>
              </a:p>
            </p:txBody>
          </p:sp>
          <p:grpSp>
            <p:nvGrpSpPr>
              <p:cNvPr id="8" name="Group 7"/>
              <p:cNvGrpSpPr/>
              <p:nvPr/>
            </p:nvGrpSpPr>
            <p:grpSpPr>
              <a:xfrm>
                <a:off x="3031264" y="4897121"/>
                <a:ext cx="2939232" cy="914400"/>
                <a:chOff x="5283199" y="4003041"/>
                <a:chExt cx="2939232" cy="914400"/>
              </a:xfrm>
            </p:grpSpPr>
            <p:pic>
              <p:nvPicPr>
                <p:cNvPr id="11" name="Picture 2" descr="http://1.bp.blogspot.com/-IpaxtiVvdGA/T1o1toALaWI/AAAAAAAAADk/31Dr4rgPc1s/s1600/12375609892066796283kattekrab_Stick_Figures.svg.hi.png"/>
                <p:cNvPicPr>
                  <a:picLocks noChangeAspect="1" noChangeArrowheads="1"/>
                </p:cNvPicPr>
                <p:nvPr/>
              </p:nvPicPr>
              <p:blipFill rotWithShape="1">
                <a:blip r:embed="rId3" cstate="print"/>
                <a:srcRect l="28990" r="52243"/>
                <a:stretch/>
              </p:blipFill>
              <p:spPr bwMode="auto">
                <a:xfrm flipH="1">
                  <a:off x="5283199" y="4003041"/>
                  <a:ext cx="401312" cy="914400"/>
                </a:xfrm>
                <a:prstGeom prst="rect">
                  <a:avLst/>
                </a:prstGeom>
                <a:noFill/>
                <a:ln w="28575">
                  <a:noFill/>
                </a:ln>
              </p:spPr>
            </p:pic>
            <p:pic>
              <p:nvPicPr>
                <p:cNvPr id="12" name="Picture 2" descr="http://1.bp.blogspot.com/-IpaxtiVvdGA/T1o1toALaWI/AAAAAAAAADk/31Dr4rgPc1s/s1600/12375609892066796283kattekrab_Stick_Figures.svg.hi.png"/>
                <p:cNvPicPr>
                  <a:picLocks noChangeAspect="1" noChangeArrowheads="1"/>
                </p:cNvPicPr>
                <p:nvPr/>
              </p:nvPicPr>
              <p:blipFill rotWithShape="1">
                <a:blip r:embed="rId3" cstate="print"/>
                <a:srcRect l="48707" r="24588"/>
                <a:stretch/>
              </p:blipFill>
              <p:spPr bwMode="auto">
                <a:xfrm flipH="1">
                  <a:off x="6816261" y="4003041"/>
                  <a:ext cx="571057" cy="914400"/>
                </a:xfrm>
                <a:prstGeom prst="rect">
                  <a:avLst/>
                </a:prstGeom>
                <a:noFill/>
                <a:ln w="28575">
                  <a:noFill/>
                </a:ln>
              </p:spPr>
            </p:pic>
            <p:pic>
              <p:nvPicPr>
                <p:cNvPr id="13" name="Picture 2" descr="http://1.bp.blogspot.com/-IpaxtiVvdGA/T1o1toALaWI/AAAAAAAAADk/31Dr4rgPc1s/s1600/12375609892066796283kattekrab_Stick_Figures.svg.hi.png"/>
                <p:cNvPicPr>
                  <a:picLocks noChangeAspect="1" noChangeArrowheads="1"/>
                </p:cNvPicPr>
                <p:nvPr/>
              </p:nvPicPr>
              <p:blipFill rotWithShape="1">
                <a:blip r:embed="rId3" cstate="print"/>
                <a:srcRect l="76196" r="-4228"/>
                <a:stretch/>
              </p:blipFill>
              <p:spPr bwMode="auto">
                <a:xfrm flipH="1">
                  <a:off x="5950666" y="4003041"/>
                  <a:ext cx="599440" cy="914400"/>
                </a:xfrm>
                <a:prstGeom prst="rect">
                  <a:avLst/>
                </a:prstGeom>
                <a:noFill/>
                <a:ln w="28575">
                  <a:noFill/>
                </a:ln>
              </p:spPr>
            </p:pic>
            <p:pic>
              <p:nvPicPr>
                <p:cNvPr id="14" name="Picture 2" descr="http://1.bp.blogspot.com/-IpaxtiVvdGA/T1o1toALaWI/AAAAAAAAADk/31Dr4rgPc1s/s1600/12375609892066796283kattekrab_Stick_Figures.svg.hi.png"/>
                <p:cNvPicPr>
                  <a:picLocks noChangeAspect="1" noChangeArrowheads="1"/>
                </p:cNvPicPr>
                <p:nvPr/>
              </p:nvPicPr>
              <p:blipFill rotWithShape="1">
                <a:blip r:embed="rId3" cstate="print"/>
                <a:srcRect l="-3723" r="77116"/>
                <a:stretch/>
              </p:blipFill>
              <p:spPr bwMode="auto">
                <a:xfrm flipH="1">
                  <a:off x="7653472" y="4003041"/>
                  <a:ext cx="568959" cy="914400"/>
                </a:xfrm>
                <a:prstGeom prst="rect">
                  <a:avLst/>
                </a:prstGeom>
                <a:noFill/>
                <a:ln w="28575">
                  <a:noFill/>
                </a:ln>
              </p:spPr>
            </p:pic>
          </p:grpSp>
        </p:grpSp>
        <p:sp>
          <p:nvSpPr>
            <p:cNvPr id="25" name="Title 1"/>
            <p:cNvSpPr txBox="1">
              <a:spLocks/>
            </p:cNvSpPr>
            <p:nvPr/>
          </p:nvSpPr>
          <p:spPr>
            <a:xfrm>
              <a:off x="261914" y="5171441"/>
              <a:ext cx="2570478" cy="6400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t>Ages 7, 9, 11</a:t>
              </a:r>
              <a:endParaRPr lang="en-US" sz="2800" dirty="0"/>
            </a:p>
          </p:txBody>
        </p:sp>
        <p:sp>
          <p:nvSpPr>
            <p:cNvPr id="26" name="Title 1"/>
            <p:cNvSpPr txBox="1">
              <a:spLocks/>
            </p:cNvSpPr>
            <p:nvPr/>
          </p:nvSpPr>
          <p:spPr>
            <a:xfrm>
              <a:off x="6303933" y="5215999"/>
              <a:ext cx="2570478" cy="6400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t>Ages 10-15</a:t>
              </a:r>
              <a:endParaRPr lang="en-US" sz="2800" dirty="0"/>
            </a:p>
          </p:txBody>
        </p:sp>
      </p:grpSp>
      <p:sp>
        <p:nvSpPr>
          <p:cNvPr id="27" name="Title 1"/>
          <p:cNvSpPr txBox="1">
            <a:spLocks/>
          </p:cNvSpPr>
          <p:nvPr/>
        </p:nvSpPr>
        <p:spPr>
          <a:xfrm>
            <a:off x="648971" y="5137764"/>
            <a:ext cx="7886700" cy="6400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smtClean="0">
                <a:solidFill>
                  <a:schemeClr val="accent1"/>
                </a:solidFill>
              </a:rPr>
              <a:t>10/11 Year olds</a:t>
            </a:r>
            <a:endParaRPr lang="en-US" sz="3200" b="1" dirty="0">
              <a:solidFill>
                <a:schemeClr val="accent1"/>
              </a:solidFill>
            </a:endParaRPr>
          </a:p>
        </p:txBody>
      </p:sp>
      <p:pic>
        <p:nvPicPr>
          <p:cNvPr id="23" name="Picture 22"/>
          <p:cNvPicPr>
            <a:picLocks noChangeAspect="1"/>
          </p:cNvPicPr>
          <p:nvPr/>
        </p:nvPicPr>
        <p:blipFill rotWithShape="1">
          <a:blip r:embed="rId4" cstate="print">
            <a:extLst>
              <a:ext uri="{28A0092B-C50C-407E-A947-70E740481C1C}">
                <a14:useLocalDpi xmlns:a14="http://schemas.microsoft.com/office/drawing/2010/main" val="0"/>
              </a:ext>
            </a:extLst>
          </a:blip>
          <a:srcRect l="7084" r="1038" b="5168"/>
          <a:stretch/>
        </p:blipFill>
        <p:spPr>
          <a:xfrm>
            <a:off x="163260" y="5747873"/>
            <a:ext cx="1371600" cy="993602"/>
          </a:xfrm>
          <a:prstGeom prst="rect">
            <a:avLst/>
          </a:prstGeom>
        </p:spPr>
      </p:pic>
    </p:spTree>
    <p:extLst>
      <p:ext uri="{BB962C8B-B14F-4D97-AF65-F5344CB8AC3E}">
        <p14:creationId xmlns:p14="http://schemas.microsoft.com/office/powerpoint/2010/main" val="2952373807"/>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198890" y="6146800"/>
            <a:ext cx="8746225" cy="646331"/>
          </a:xfrm>
          <a:prstGeom prst="rect">
            <a:avLst/>
          </a:prstGeom>
          <a:noFill/>
        </p:spPr>
        <p:txBody>
          <a:bodyPr wrap="square" rtlCol="0">
            <a:spAutoFit/>
          </a:bodyPr>
          <a:lstStyle/>
          <a:p>
            <a:pPr algn="ctr"/>
            <a:r>
              <a:rPr lang="en-US" sz="3600" dirty="0" smtClean="0">
                <a:solidFill>
                  <a:schemeClr val="accent1"/>
                </a:solidFill>
                <a:latin typeface="+mj-lt"/>
              </a:rPr>
              <a:t>Children’s Current Search Experience</a:t>
            </a:r>
            <a:endParaRPr lang="en-US" sz="3600" dirty="0">
              <a:solidFill>
                <a:schemeClr val="accent1"/>
              </a:solidFill>
              <a:latin typeface="+mj-lt"/>
            </a:endParaRPr>
          </a:p>
        </p:txBody>
      </p:sp>
      <p:pic>
        <p:nvPicPr>
          <p:cNvPr id="26" name="Picture 25"/>
          <p:cNvPicPr>
            <a:picLocks noChangeAspect="1"/>
          </p:cNvPicPr>
          <p:nvPr/>
        </p:nvPicPr>
        <p:blipFill rotWithShape="1">
          <a:blip r:embed="rId3"/>
          <a:srcRect l="1712" t="3371" r="3668" b="3077"/>
          <a:stretch/>
        </p:blipFill>
        <p:spPr>
          <a:xfrm>
            <a:off x="1896367" y="1121604"/>
            <a:ext cx="5351267" cy="4059996"/>
          </a:xfrm>
          <a:prstGeom prst="rect">
            <a:avLst/>
          </a:prstGeom>
          <a:ln>
            <a:noFill/>
          </a:ln>
        </p:spPr>
      </p:pic>
    </p:spTree>
    <p:extLst>
      <p:ext uri="{BB962C8B-B14F-4D97-AF65-F5344CB8AC3E}">
        <p14:creationId xmlns:p14="http://schemas.microsoft.com/office/powerpoint/2010/main" val="34643002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6560" y="157577"/>
            <a:ext cx="8229600" cy="4896288"/>
          </a:xfrm>
          <a:ln>
            <a:noFill/>
          </a:ln>
        </p:spPr>
        <p:txBody>
          <a:bodyPr>
            <a:normAutofit/>
          </a:bodyPr>
          <a:lstStyle/>
          <a:p>
            <a:pPr algn="ctr">
              <a:spcBef>
                <a:spcPts val="0"/>
              </a:spcBef>
              <a:buNone/>
            </a:pPr>
            <a:r>
              <a:rPr lang="en-US" sz="3600" dirty="0" smtClean="0">
                <a:solidFill>
                  <a:schemeClr val="accent1"/>
                </a:solidFill>
                <a:latin typeface="+mj-lt"/>
              </a:rPr>
              <a:t>Spelling</a:t>
            </a:r>
            <a:r>
              <a:rPr lang="en-US" sz="2800" baseline="54000" dirty="0" smtClean="0">
                <a:solidFill>
                  <a:schemeClr val="accent1"/>
                </a:solidFill>
                <a:latin typeface="+mj-lt"/>
              </a:rPr>
              <a:t>1</a:t>
            </a:r>
          </a:p>
          <a:p>
            <a:pPr algn="ctr">
              <a:spcBef>
                <a:spcPts val="0"/>
              </a:spcBef>
              <a:buNone/>
            </a:pPr>
            <a:endParaRPr lang="en-US" sz="2800" baseline="54000" dirty="0" smtClean="0">
              <a:solidFill>
                <a:schemeClr val="accent1"/>
              </a:solidFill>
              <a:latin typeface="+mj-lt"/>
            </a:endParaRPr>
          </a:p>
          <a:p>
            <a:pPr algn="ctr">
              <a:spcBef>
                <a:spcPts val="0"/>
              </a:spcBef>
              <a:buNone/>
            </a:pPr>
            <a:r>
              <a:rPr lang="en-US" sz="3200" dirty="0" smtClean="0">
                <a:solidFill>
                  <a:schemeClr val="accent1"/>
                </a:solidFill>
                <a:latin typeface="+mj-lt"/>
              </a:rPr>
              <a:t>			</a:t>
            </a:r>
          </a:p>
          <a:p>
            <a:pPr algn="ctr">
              <a:spcBef>
                <a:spcPts val="0"/>
              </a:spcBef>
              <a:buNone/>
            </a:pPr>
            <a:endParaRPr lang="en-US" sz="3200" dirty="0" smtClean="0">
              <a:solidFill>
                <a:schemeClr val="accent1"/>
              </a:solidFill>
              <a:latin typeface="+mj-lt"/>
            </a:endParaRPr>
          </a:p>
          <a:p>
            <a:pPr algn="ctr">
              <a:spcBef>
                <a:spcPts val="0"/>
              </a:spcBef>
              <a:buNone/>
            </a:pPr>
            <a:endParaRPr lang="en-US" sz="2000" dirty="0" smtClean="0">
              <a:solidFill>
                <a:schemeClr val="accent1"/>
              </a:solidFill>
              <a:latin typeface="+mj-lt"/>
            </a:endParaRPr>
          </a:p>
          <a:p>
            <a:pPr algn="ctr">
              <a:spcBef>
                <a:spcPts val="0"/>
              </a:spcBef>
              <a:buNone/>
            </a:pPr>
            <a:r>
              <a:rPr lang="en-US" sz="3600" dirty="0" smtClean="0">
                <a:solidFill>
                  <a:schemeClr val="accent1"/>
                </a:solidFill>
                <a:latin typeface="+mj-lt"/>
              </a:rPr>
              <a:t>Unfamiliar Vocabulary</a:t>
            </a:r>
            <a:r>
              <a:rPr lang="en-US" sz="2800" baseline="56000" dirty="0" smtClean="0">
                <a:solidFill>
                  <a:schemeClr val="accent1"/>
                </a:solidFill>
                <a:latin typeface="+mj-lt"/>
              </a:rPr>
              <a:t>2</a:t>
            </a:r>
          </a:p>
          <a:p>
            <a:pPr algn="ctr">
              <a:spcBef>
                <a:spcPts val="0"/>
              </a:spcBef>
              <a:buNone/>
            </a:pPr>
            <a:r>
              <a:rPr lang="en-US" sz="3600" dirty="0" smtClean="0">
                <a:solidFill>
                  <a:schemeClr val="accent1"/>
                </a:solidFill>
                <a:latin typeface="+mj-lt"/>
              </a:rPr>
              <a:t> </a:t>
            </a:r>
          </a:p>
          <a:p>
            <a:pPr algn="ctr">
              <a:spcBef>
                <a:spcPts val="0"/>
              </a:spcBef>
              <a:buNone/>
            </a:pPr>
            <a:endParaRPr lang="en-US" sz="4400" dirty="0" smtClean="0">
              <a:solidFill>
                <a:schemeClr val="accent1"/>
              </a:solidFill>
              <a:latin typeface="+mj-lt"/>
            </a:endParaRPr>
          </a:p>
          <a:p>
            <a:pPr algn="ctr">
              <a:spcBef>
                <a:spcPts val="0"/>
              </a:spcBef>
              <a:buNone/>
            </a:pPr>
            <a:endParaRPr lang="en-US" sz="1000" dirty="0" smtClean="0">
              <a:solidFill>
                <a:schemeClr val="accent1"/>
              </a:solidFill>
              <a:latin typeface="+mj-lt"/>
            </a:endParaRPr>
          </a:p>
          <a:p>
            <a:pPr algn="ctr">
              <a:spcBef>
                <a:spcPts val="0"/>
              </a:spcBef>
              <a:buNone/>
            </a:pPr>
            <a:endParaRPr lang="en-US" sz="1000" dirty="0">
              <a:solidFill>
                <a:schemeClr val="accent1"/>
              </a:solidFill>
              <a:latin typeface="+mj-lt"/>
            </a:endParaRPr>
          </a:p>
          <a:p>
            <a:pPr algn="ctr">
              <a:spcBef>
                <a:spcPts val="0"/>
              </a:spcBef>
              <a:buNone/>
            </a:pPr>
            <a:r>
              <a:rPr lang="en-US" sz="1000" dirty="0" smtClean="0">
                <a:solidFill>
                  <a:schemeClr val="accent1"/>
                </a:solidFill>
                <a:latin typeface="+mj-lt"/>
              </a:rPr>
              <a:t>	</a:t>
            </a:r>
            <a:r>
              <a:rPr lang="en-US" sz="1400" dirty="0" smtClean="0">
                <a:solidFill>
                  <a:schemeClr val="accent1"/>
                </a:solidFill>
                <a:latin typeface="+mj-lt"/>
              </a:rPr>
              <a:t>	</a:t>
            </a:r>
            <a:endParaRPr lang="en-US" sz="1000" dirty="0" smtClean="0">
              <a:solidFill>
                <a:schemeClr val="accent1"/>
              </a:solidFill>
              <a:latin typeface="+mj-lt"/>
            </a:endParaRPr>
          </a:p>
          <a:p>
            <a:pPr algn="ctr">
              <a:spcBef>
                <a:spcPts val="0"/>
              </a:spcBef>
              <a:buNone/>
            </a:pPr>
            <a:r>
              <a:rPr lang="en-US" sz="3600" dirty="0" smtClean="0">
                <a:solidFill>
                  <a:schemeClr val="accent1"/>
                </a:solidFill>
                <a:latin typeface="+mj-lt"/>
              </a:rPr>
              <a:t>Difficulty Formulating Queries</a:t>
            </a:r>
            <a:r>
              <a:rPr lang="en-US" sz="2800" baseline="54000" dirty="0" smtClean="0">
                <a:solidFill>
                  <a:schemeClr val="accent1"/>
                </a:solidFill>
                <a:latin typeface="+mj-lt"/>
              </a:rPr>
              <a:t>3</a:t>
            </a:r>
            <a:endParaRPr lang="en-US" sz="2400" baseline="54000" dirty="0" smtClean="0">
              <a:solidFill>
                <a:schemeClr val="accent1"/>
              </a:solidFill>
              <a:latin typeface="+mj-lt"/>
            </a:endParaRPr>
          </a:p>
          <a:p>
            <a:pPr>
              <a:buNone/>
            </a:pPr>
            <a:endParaRPr lang="en-US" sz="3200" dirty="0" smtClean="0">
              <a:solidFill>
                <a:schemeClr val="accent1"/>
              </a:solidFill>
              <a:latin typeface="+mj-lt"/>
            </a:endParaRPr>
          </a:p>
        </p:txBody>
      </p:sp>
      <p:sp>
        <p:nvSpPr>
          <p:cNvPr id="4" name="TextBox 3"/>
          <p:cNvSpPr txBox="1"/>
          <p:nvPr/>
        </p:nvSpPr>
        <p:spPr>
          <a:xfrm>
            <a:off x="2547794" y="2701721"/>
            <a:ext cx="4233665" cy="523220"/>
          </a:xfrm>
          <a:prstGeom prst="rect">
            <a:avLst/>
          </a:prstGeom>
          <a:noFill/>
        </p:spPr>
        <p:txBody>
          <a:bodyPr wrap="square" rtlCol="0">
            <a:spAutoFit/>
          </a:bodyPr>
          <a:lstStyle/>
          <a:p>
            <a:r>
              <a:rPr lang="en-US" sz="2800" dirty="0" smtClean="0">
                <a:latin typeface="+mj-lt"/>
              </a:rPr>
              <a:t>“coin-</a:t>
            </a:r>
            <a:r>
              <a:rPr lang="en-US" sz="2800" dirty="0" err="1" smtClean="0">
                <a:latin typeface="+mj-lt"/>
              </a:rPr>
              <a:t>ee</a:t>
            </a:r>
            <a:r>
              <a:rPr lang="en-US" sz="2800" dirty="0" smtClean="0">
                <a:latin typeface="+mj-lt"/>
              </a:rPr>
              <a:t>-</a:t>
            </a:r>
            <a:r>
              <a:rPr lang="en-US" sz="2800" dirty="0" err="1" smtClean="0">
                <a:latin typeface="+mj-lt"/>
              </a:rPr>
              <a:t>fer</a:t>
            </a:r>
            <a:r>
              <a:rPr lang="en-US" sz="2800" dirty="0" smtClean="0">
                <a:latin typeface="+mj-lt"/>
              </a:rPr>
              <a:t>” =</a:t>
            </a:r>
            <a:endParaRPr lang="en-US" sz="2800" dirty="0">
              <a:latin typeface="+mj-lt"/>
            </a:endParaRPr>
          </a:p>
        </p:txBody>
      </p:sp>
      <p:sp>
        <p:nvSpPr>
          <p:cNvPr id="5" name="TextBox 4"/>
          <p:cNvSpPr txBox="1"/>
          <p:nvPr/>
        </p:nvSpPr>
        <p:spPr>
          <a:xfrm>
            <a:off x="5290310" y="2514281"/>
            <a:ext cx="1973270" cy="584775"/>
          </a:xfrm>
          <a:prstGeom prst="rect">
            <a:avLst/>
          </a:prstGeom>
          <a:noFill/>
        </p:spPr>
        <p:txBody>
          <a:bodyPr wrap="square" rtlCol="0">
            <a:spAutoFit/>
          </a:bodyPr>
          <a:lstStyle/>
          <a:p>
            <a:r>
              <a:rPr lang="en-US" sz="3200" dirty="0" smtClean="0">
                <a:latin typeface="+mj-lt"/>
              </a:rPr>
              <a:t> </a:t>
            </a:r>
            <a:endParaRPr lang="en-US" sz="3200" dirty="0">
              <a:latin typeface="+mj-lt"/>
            </a:endParaRPr>
          </a:p>
        </p:txBody>
      </p:sp>
      <p:sp>
        <p:nvSpPr>
          <p:cNvPr id="13" name="TextBox 12"/>
          <p:cNvSpPr txBox="1"/>
          <p:nvPr/>
        </p:nvSpPr>
        <p:spPr>
          <a:xfrm>
            <a:off x="1370655" y="757710"/>
            <a:ext cx="3084883" cy="523220"/>
          </a:xfrm>
          <a:prstGeom prst="rect">
            <a:avLst/>
          </a:prstGeom>
          <a:noFill/>
        </p:spPr>
        <p:txBody>
          <a:bodyPr wrap="none" rtlCol="0">
            <a:spAutoFit/>
          </a:bodyPr>
          <a:lstStyle/>
          <a:p>
            <a:r>
              <a:rPr lang="en-US" sz="2800" dirty="0" err="1">
                <a:latin typeface="+mj-lt"/>
              </a:rPr>
              <a:t>crint</a:t>
            </a:r>
            <a:r>
              <a:rPr lang="en-US" sz="2800" dirty="0">
                <a:latin typeface="+mj-lt"/>
              </a:rPr>
              <a:t> </a:t>
            </a:r>
            <a:r>
              <a:rPr lang="en-US" sz="2800" dirty="0" err="1">
                <a:latin typeface="+mj-lt"/>
              </a:rPr>
              <a:t>vis</a:t>
            </a:r>
            <a:r>
              <a:rPr lang="en-US" sz="2800" dirty="0">
                <a:latin typeface="+mj-lt"/>
              </a:rPr>
              <a:t> </a:t>
            </a:r>
            <a:r>
              <a:rPr lang="en-US" sz="2800" dirty="0" err="1" smtClean="0">
                <a:latin typeface="+mj-lt"/>
              </a:rPr>
              <a:t>prasadent</a:t>
            </a:r>
            <a:r>
              <a:rPr lang="en-US" sz="2800" dirty="0" smtClean="0">
                <a:latin typeface="+mj-lt"/>
              </a:rPr>
              <a:t> =</a:t>
            </a:r>
            <a:endParaRPr lang="en-US" sz="2800" dirty="0">
              <a:latin typeface="+mj-lt"/>
            </a:endParaRPr>
          </a:p>
        </p:txBody>
      </p:sp>
      <p:sp>
        <p:nvSpPr>
          <p:cNvPr id="12" name="TextBox 11"/>
          <p:cNvSpPr txBox="1"/>
          <p:nvPr/>
        </p:nvSpPr>
        <p:spPr>
          <a:xfrm>
            <a:off x="2405521" y="4645732"/>
            <a:ext cx="4251677" cy="523220"/>
          </a:xfrm>
          <a:prstGeom prst="rect">
            <a:avLst/>
          </a:prstGeom>
          <a:noFill/>
        </p:spPr>
        <p:txBody>
          <a:bodyPr wrap="none" rtlCol="0">
            <a:spAutoFit/>
          </a:bodyPr>
          <a:lstStyle/>
          <a:p>
            <a:r>
              <a:rPr lang="en-US" sz="2800" dirty="0" smtClean="0">
                <a:latin typeface="+mj-lt"/>
              </a:rPr>
              <a:t>“I don’t know what to type.”</a:t>
            </a:r>
            <a:endParaRPr lang="en-US" sz="2800" dirty="0">
              <a:latin typeface="+mj-lt"/>
            </a:endParaRPr>
          </a:p>
        </p:txBody>
      </p:sp>
      <p:sp>
        <p:nvSpPr>
          <p:cNvPr id="7" name="TextBox 6"/>
          <p:cNvSpPr txBox="1"/>
          <p:nvPr/>
        </p:nvSpPr>
        <p:spPr>
          <a:xfrm>
            <a:off x="5489155" y="5733851"/>
            <a:ext cx="3474720" cy="276999"/>
          </a:xfrm>
          <a:prstGeom prst="rect">
            <a:avLst/>
          </a:prstGeom>
          <a:noFill/>
        </p:spPr>
        <p:txBody>
          <a:bodyPr wrap="square" rtlCol="0">
            <a:spAutoFit/>
          </a:bodyPr>
          <a:lstStyle/>
          <a:p>
            <a:pPr algn="r"/>
            <a:r>
              <a:rPr lang="en-US" sz="1200" dirty="0" smtClean="0">
                <a:latin typeface="+mj-lt"/>
              </a:rPr>
              <a:t>1. (e.g. </a:t>
            </a:r>
            <a:r>
              <a:rPr lang="en-US" sz="1200" dirty="0" err="1" smtClean="0">
                <a:latin typeface="+mj-lt"/>
              </a:rPr>
              <a:t>Gossen</a:t>
            </a:r>
            <a:r>
              <a:rPr lang="en-US" sz="1200" dirty="0" smtClean="0">
                <a:latin typeface="+mj-lt"/>
              </a:rPr>
              <a:t> et al., 2011)</a:t>
            </a:r>
            <a:endParaRPr lang="en-US" sz="1200" dirty="0">
              <a:latin typeface="+mj-lt"/>
            </a:endParaRPr>
          </a:p>
        </p:txBody>
      </p:sp>
      <p:sp>
        <p:nvSpPr>
          <p:cNvPr id="15" name="TextBox 14"/>
          <p:cNvSpPr txBox="1"/>
          <p:nvPr/>
        </p:nvSpPr>
        <p:spPr>
          <a:xfrm>
            <a:off x="5489155" y="5961984"/>
            <a:ext cx="3474720" cy="276999"/>
          </a:xfrm>
          <a:prstGeom prst="rect">
            <a:avLst/>
          </a:prstGeom>
          <a:noFill/>
        </p:spPr>
        <p:txBody>
          <a:bodyPr wrap="square" rtlCol="0">
            <a:spAutoFit/>
          </a:bodyPr>
          <a:lstStyle/>
          <a:p>
            <a:pPr algn="r"/>
            <a:r>
              <a:rPr lang="en-US" sz="1200" dirty="0">
                <a:latin typeface="+mj-lt"/>
              </a:rPr>
              <a:t>2</a:t>
            </a:r>
            <a:r>
              <a:rPr lang="en-US" sz="1200" dirty="0" smtClean="0">
                <a:latin typeface="+mj-lt"/>
              </a:rPr>
              <a:t>. (</a:t>
            </a:r>
            <a:r>
              <a:rPr lang="en-US" sz="1200" dirty="0" err="1" smtClean="0">
                <a:latin typeface="+mj-lt"/>
              </a:rPr>
              <a:t>Kafai</a:t>
            </a:r>
            <a:r>
              <a:rPr lang="en-US" sz="1200" dirty="0" smtClean="0">
                <a:latin typeface="+mj-lt"/>
              </a:rPr>
              <a:t> </a:t>
            </a:r>
            <a:r>
              <a:rPr lang="en-US" sz="1200" dirty="0">
                <a:latin typeface="+mj-lt"/>
              </a:rPr>
              <a:t>&amp; Bates, 1997; van der </a:t>
            </a:r>
            <a:r>
              <a:rPr lang="en-US" sz="1200" dirty="0" err="1">
                <a:latin typeface="+mj-lt"/>
              </a:rPr>
              <a:t>Sluis</a:t>
            </a:r>
            <a:r>
              <a:rPr lang="en-US" sz="1200" dirty="0">
                <a:latin typeface="+mj-lt"/>
              </a:rPr>
              <a:t> &amp; van </a:t>
            </a:r>
            <a:r>
              <a:rPr lang="en-US" sz="1200" dirty="0" err="1">
                <a:latin typeface="+mj-lt"/>
              </a:rPr>
              <a:t>Dijk</a:t>
            </a:r>
            <a:r>
              <a:rPr lang="en-US" sz="1200" dirty="0">
                <a:latin typeface="+mj-lt"/>
              </a:rPr>
              <a:t>, </a:t>
            </a:r>
            <a:r>
              <a:rPr lang="en-US" sz="1200" dirty="0" smtClean="0">
                <a:latin typeface="+mj-lt"/>
              </a:rPr>
              <a:t>2010)</a:t>
            </a:r>
            <a:endParaRPr lang="en-US" sz="1200" dirty="0">
              <a:latin typeface="+mj-lt"/>
            </a:endParaRPr>
          </a:p>
        </p:txBody>
      </p:sp>
      <p:sp>
        <p:nvSpPr>
          <p:cNvPr id="16" name="TextBox 15"/>
          <p:cNvSpPr txBox="1"/>
          <p:nvPr/>
        </p:nvSpPr>
        <p:spPr>
          <a:xfrm>
            <a:off x="5489155" y="6189669"/>
            <a:ext cx="3474720" cy="276999"/>
          </a:xfrm>
          <a:prstGeom prst="rect">
            <a:avLst/>
          </a:prstGeom>
          <a:noFill/>
        </p:spPr>
        <p:txBody>
          <a:bodyPr wrap="square" rtlCol="0">
            <a:spAutoFit/>
          </a:bodyPr>
          <a:lstStyle/>
          <a:p>
            <a:pPr algn="r"/>
            <a:r>
              <a:rPr lang="en-US" sz="1200" dirty="0" smtClean="0">
                <a:latin typeface="+mj-lt"/>
              </a:rPr>
              <a:t>3. (</a:t>
            </a:r>
            <a:r>
              <a:rPr lang="en-US" sz="1200" dirty="0">
                <a:latin typeface="+mj-lt"/>
              </a:rPr>
              <a:t>Duarte T</a:t>
            </a:r>
            <a:r>
              <a:rPr lang="en-US" sz="1200" dirty="0" smtClean="0">
                <a:latin typeface="+mj-lt"/>
              </a:rPr>
              <a:t>orres</a:t>
            </a:r>
            <a:r>
              <a:rPr lang="en-US" sz="1200" dirty="0">
                <a:latin typeface="+mj-lt"/>
              </a:rPr>
              <a:t>, </a:t>
            </a:r>
            <a:r>
              <a:rPr lang="en-US" sz="1200" dirty="0" err="1">
                <a:latin typeface="+mj-lt"/>
              </a:rPr>
              <a:t>Hiemstra</a:t>
            </a:r>
            <a:r>
              <a:rPr lang="en-US" sz="1200" dirty="0">
                <a:latin typeface="+mj-lt"/>
              </a:rPr>
              <a:t>, &amp; </a:t>
            </a:r>
            <a:r>
              <a:rPr lang="en-US" sz="1200" dirty="0" err="1">
                <a:latin typeface="+mj-lt"/>
              </a:rPr>
              <a:t>Serduykov</a:t>
            </a:r>
            <a:r>
              <a:rPr lang="en-US" sz="1200" dirty="0">
                <a:latin typeface="+mj-lt"/>
              </a:rPr>
              <a:t>, </a:t>
            </a:r>
            <a:r>
              <a:rPr lang="en-US" sz="1200" dirty="0" smtClean="0">
                <a:latin typeface="+mj-lt"/>
              </a:rPr>
              <a:t>2010)</a:t>
            </a:r>
            <a:endParaRPr lang="en-US" sz="1200" dirty="0">
              <a:latin typeface="+mj-lt"/>
            </a:endParaRPr>
          </a:p>
        </p:txBody>
      </p:sp>
      <p:sp>
        <p:nvSpPr>
          <p:cNvPr id="18" name="TextBox 17"/>
          <p:cNvSpPr txBox="1"/>
          <p:nvPr/>
        </p:nvSpPr>
        <p:spPr>
          <a:xfrm>
            <a:off x="2846954" y="1206760"/>
            <a:ext cx="1595758" cy="523220"/>
          </a:xfrm>
          <a:prstGeom prst="rect">
            <a:avLst/>
          </a:prstGeom>
          <a:noFill/>
        </p:spPr>
        <p:txBody>
          <a:bodyPr wrap="none" rtlCol="0">
            <a:spAutoFit/>
          </a:bodyPr>
          <a:lstStyle/>
          <a:p>
            <a:r>
              <a:rPr lang="en-US" sz="2800" dirty="0" err="1" smtClean="0">
                <a:latin typeface="+mj-lt"/>
              </a:rPr>
              <a:t>scedwal</a:t>
            </a:r>
            <a:r>
              <a:rPr lang="en-US" sz="2800" dirty="0" smtClean="0">
                <a:latin typeface="+mj-lt"/>
              </a:rPr>
              <a:t> =</a:t>
            </a:r>
            <a:endParaRPr lang="en-US" sz="2800" dirty="0">
              <a:latin typeface="+mj-lt"/>
            </a:endParaRPr>
          </a:p>
        </p:txBody>
      </p:sp>
      <p:sp>
        <p:nvSpPr>
          <p:cNvPr id="21" name="TextBox 20"/>
          <p:cNvSpPr txBox="1"/>
          <p:nvPr/>
        </p:nvSpPr>
        <p:spPr>
          <a:xfrm>
            <a:off x="2945556" y="3154380"/>
            <a:ext cx="3681980" cy="523220"/>
          </a:xfrm>
          <a:prstGeom prst="rect">
            <a:avLst/>
          </a:prstGeom>
          <a:noFill/>
        </p:spPr>
        <p:txBody>
          <a:bodyPr wrap="square" rtlCol="0">
            <a:spAutoFit/>
          </a:bodyPr>
          <a:lstStyle/>
          <a:p>
            <a:r>
              <a:rPr lang="en-US" sz="2800" dirty="0" smtClean="0">
                <a:latin typeface="+mj-lt"/>
              </a:rPr>
              <a:t>“cash-ay”  =</a:t>
            </a:r>
            <a:endParaRPr lang="en-US" sz="2800" dirty="0">
              <a:latin typeface="+mj-lt"/>
            </a:endParaRPr>
          </a:p>
        </p:txBody>
      </p:sp>
      <p:pic>
        <p:nvPicPr>
          <p:cNvPr id="26" name="Picture 25"/>
          <p:cNvPicPr>
            <a:picLocks noChangeAspect="1"/>
          </p:cNvPicPr>
          <p:nvPr/>
        </p:nvPicPr>
        <p:blipFill rotWithShape="1">
          <a:blip r:embed="rId3"/>
          <a:srcRect l="1712" t="3371" r="3668" b="3077"/>
          <a:stretch/>
        </p:blipFill>
        <p:spPr>
          <a:xfrm>
            <a:off x="163260" y="5669354"/>
            <a:ext cx="1371600" cy="1040630"/>
          </a:xfrm>
          <a:prstGeom prst="rect">
            <a:avLst/>
          </a:prstGeom>
          <a:ln>
            <a:noFill/>
          </a:ln>
        </p:spPr>
      </p:pic>
      <p:sp>
        <p:nvSpPr>
          <p:cNvPr id="2" name="Rectangle 1"/>
          <p:cNvSpPr/>
          <p:nvPr/>
        </p:nvSpPr>
        <p:spPr>
          <a:xfrm>
            <a:off x="4405130" y="760302"/>
            <a:ext cx="3339440" cy="523220"/>
          </a:xfrm>
          <a:prstGeom prst="rect">
            <a:avLst/>
          </a:prstGeom>
        </p:spPr>
        <p:txBody>
          <a:bodyPr wrap="none">
            <a:spAutoFit/>
          </a:bodyPr>
          <a:lstStyle/>
          <a:p>
            <a:r>
              <a:rPr lang="en-US" sz="2800" dirty="0">
                <a:latin typeface="+mj-lt"/>
              </a:rPr>
              <a:t>current vice president</a:t>
            </a:r>
          </a:p>
        </p:txBody>
      </p:sp>
      <p:sp>
        <p:nvSpPr>
          <p:cNvPr id="14" name="Rectangle 13"/>
          <p:cNvSpPr/>
          <p:nvPr/>
        </p:nvSpPr>
        <p:spPr>
          <a:xfrm>
            <a:off x="4414343" y="1183897"/>
            <a:ext cx="1468672" cy="523220"/>
          </a:xfrm>
          <a:prstGeom prst="rect">
            <a:avLst/>
          </a:prstGeom>
        </p:spPr>
        <p:txBody>
          <a:bodyPr wrap="none">
            <a:spAutoFit/>
          </a:bodyPr>
          <a:lstStyle/>
          <a:p>
            <a:r>
              <a:rPr lang="en-US" sz="2800" dirty="0" smtClean="0">
                <a:latin typeface="+mj-lt"/>
              </a:rPr>
              <a:t>schedule</a:t>
            </a:r>
            <a:endParaRPr lang="en-US" sz="2800" dirty="0">
              <a:latin typeface="+mj-lt"/>
            </a:endParaRPr>
          </a:p>
        </p:txBody>
      </p:sp>
      <p:sp>
        <p:nvSpPr>
          <p:cNvPr id="17" name="Rectangle 16"/>
          <p:cNvSpPr/>
          <p:nvPr/>
        </p:nvSpPr>
        <p:spPr>
          <a:xfrm>
            <a:off x="4936587" y="2676266"/>
            <a:ext cx="1183722" cy="523220"/>
          </a:xfrm>
          <a:prstGeom prst="rect">
            <a:avLst/>
          </a:prstGeom>
        </p:spPr>
        <p:txBody>
          <a:bodyPr wrap="none">
            <a:spAutoFit/>
          </a:bodyPr>
          <a:lstStyle/>
          <a:p>
            <a:r>
              <a:rPr lang="en-US" sz="2800" dirty="0" smtClean="0">
                <a:latin typeface="+mj-lt"/>
              </a:rPr>
              <a:t>conifer</a:t>
            </a:r>
            <a:endParaRPr lang="en-US" sz="2800" dirty="0">
              <a:latin typeface="+mj-lt"/>
            </a:endParaRPr>
          </a:p>
        </p:txBody>
      </p:sp>
      <p:sp>
        <p:nvSpPr>
          <p:cNvPr id="19" name="Rectangle 18"/>
          <p:cNvSpPr/>
          <p:nvPr/>
        </p:nvSpPr>
        <p:spPr>
          <a:xfrm>
            <a:off x="4923986" y="3133726"/>
            <a:ext cx="1017907" cy="523220"/>
          </a:xfrm>
          <a:prstGeom prst="rect">
            <a:avLst/>
          </a:prstGeom>
        </p:spPr>
        <p:txBody>
          <a:bodyPr wrap="none">
            <a:spAutoFit/>
          </a:bodyPr>
          <a:lstStyle/>
          <a:p>
            <a:r>
              <a:rPr lang="en-US" sz="2800" dirty="0" smtClean="0">
                <a:latin typeface="+mj-lt"/>
              </a:rPr>
              <a:t>cache</a:t>
            </a:r>
            <a:endParaRPr lang="en-US" sz="2800" dirty="0">
              <a:latin typeface="+mj-lt"/>
            </a:endParaRPr>
          </a:p>
        </p:txBody>
      </p:sp>
    </p:spTree>
    <p:extLst>
      <p:ext uri="{BB962C8B-B14F-4D97-AF65-F5344CB8AC3E}">
        <p14:creationId xmlns:p14="http://schemas.microsoft.com/office/powerpoint/2010/main" val="15315309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2">
                                            <p:txEl>
                                              <p:pRg st="0" end="0"/>
                                            </p:txEl>
                                          </p:spTgt>
                                        </p:tgtEl>
                                        <p:attrNameLst>
                                          <p:attrName>style.visibility</p:attrName>
                                        </p:attrNameLst>
                                      </p:cBhvr>
                                      <p:to>
                                        <p:strVal val="visible"/>
                                      </p:to>
                                    </p:set>
                                    <p:animEffect transition="in" filter="fade">
                                      <p:cBhvr>
                                        <p:cTn id="39"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18" grpId="0"/>
      <p:bldP spid="21" grpId="0"/>
      <p:bldP spid="2" grpId="0"/>
      <p:bldP spid="14" grpId="0"/>
      <p:bldP spid="17"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p:cNvPicPr>
          <p:nvPr/>
        </p:nvPicPr>
        <p:blipFill rotWithShape="1">
          <a:blip r:embed="rId2">
            <a:duotone>
              <a:schemeClr val="bg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Lst>
          </a:blip>
          <a:srcRect t="9679" b="1424"/>
          <a:stretch/>
        </p:blipFill>
        <p:spPr>
          <a:xfrm>
            <a:off x="914400" y="101600"/>
            <a:ext cx="7315200" cy="3300984"/>
          </a:xfrm>
          <a:prstGeom prst="rect">
            <a:avLst/>
          </a:prstGeom>
          <a:ln>
            <a:solidFill>
              <a:schemeClr val="accent1"/>
            </a:solidFill>
          </a:ln>
        </p:spPr>
      </p:pic>
      <p:pic>
        <p:nvPicPr>
          <p:cNvPr id="3" name="Picture 2"/>
          <p:cNvPicPr>
            <a:picLocks noChangeAspect="1"/>
          </p:cNvPicPr>
          <p:nvPr/>
        </p:nvPicPr>
        <p:blipFill rotWithShape="1">
          <a:blip r:embed="rId4"/>
          <a:srcRect t="9700" b="1423"/>
          <a:stretch/>
        </p:blipFill>
        <p:spPr>
          <a:xfrm>
            <a:off x="914400" y="101600"/>
            <a:ext cx="7315200" cy="3296407"/>
          </a:xfrm>
          <a:prstGeom prst="rect">
            <a:avLst/>
          </a:prstGeom>
          <a:ln>
            <a:solidFill>
              <a:schemeClr val="accent1"/>
            </a:solidFill>
          </a:ln>
        </p:spPr>
      </p:pic>
      <p:sp>
        <p:nvSpPr>
          <p:cNvPr id="4" name="TextBox 3"/>
          <p:cNvSpPr txBox="1"/>
          <p:nvPr/>
        </p:nvSpPr>
        <p:spPr>
          <a:xfrm>
            <a:off x="2838135" y="1628271"/>
            <a:ext cx="1920722" cy="392597"/>
          </a:xfrm>
          <a:prstGeom prst="rect">
            <a:avLst/>
          </a:prstGeom>
          <a:noFill/>
        </p:spPr>
        <p:txBody>
          <a:bodyPr wrap="square" rtlCol="0">
            <a:spAutoFit/>
          </a:bodyPr>
          <a:lstStyle/>
          <a:p>
            <a:r>
              <a:rPr lang="en-US" sz="2400" dirty="0">
                <a:solidFill>
                  <a:schemeClr val="accent1"/>
                </a:solidFill>
                <a:latin typeface="+mj-lt"/>
              </a:rPr>
              <a:t>Text Box</a:t>
            </a:r>
          </a:p>
        </p:txBody>
      </p:sp>
      <p:sp>
        <p:nvSpPr>
          <p:cNvPr id="5" name="TextBox 4"/>
          <p:cNvSpPr txBox="1"/>
          <p:nvPr/>
        </p:nvSpPr>
        <p:spPr>
          <a:xfrm>
            <a:off x="6369321" y="250729"/>
            <a:ext cx="1849645" cy="706675"/>
          </a:xfrm>
          <a:prstGeom prst="rect">
            <a:avLst/>
          </a:prstGeom>
          <a:noFill/>
        </p:spPr>
        <p:txBody>
          <a:bodyPr wrap="square" rtlCol="0">
            <a:spAutoFit/>
          </a:bodyPr>
          <a:lstStyle/>
          <a:p>
            <a:r>
              <a:rPr lang="en-US" sz="2400" dirty="0" smtClean="0">
                <a:solidFill>
                  <a:schemeClr val="accent1"/>
                </a:solidFill>
                <a:latin typeface="+mj-lt"/>
              </a:rPr>
              <a:t>Expandable </a:t>
            </a:r>
          </a:p>
          <a:p>
            <a:pPr algn="ctr"/>
            <a:r>
              <a:rPr lang="en-US" sz="2400" dirty="0" smtClean="0">
                <a:solidFill>
                  <a:schemeClr val="accent1"/>
                </a:solidFill>
                <a:latin typeface="+mj-lt"/>
              </a:rPr>
              <a:t>Grid</a:t>
            </a:r>
            <a:endParaRPr lang="en-US" sz="2400" dirty="0">
              <a:solidFill>
                <a:schemeClr val="accent1"/>
              </a:solidFill>
              <a:latin typeface="+mj-lt"/>
            </a:endParaRPr>
          </a:p>
        </p:txBody>
      </p:sp>
      <p:sp>
        <p:nvSpPr>
          <p:cNvPr id="6" name="TextBox 5"/>
          <p:cNvSpPr txBox="1"/>
          <p:nvPr/>
        </p:nvSpPr>
        <p:spPr>
          <a:xfrm>
            <a:off x="3640498" y="1968197"/>
            <a:ext cx="2324090" cy="392597"/>
          </a:xfrm>
          <a:prstGeom prst="rect">
            <a:avLst/>
          </a:prstGeom>
          <a:noFill/>
        </p:spPr>
        <p:txBody>
          <a:bodyPr wrap="square" rtlCol="0">
            <a:spAutoFit/>
          </a:bodyPr>
          <a:lstStyle/>
          <a:p>
            <a:r>
              <a:rPr lang="en-US" sz="2400" dirty="0">
                <a:solidFill>
                  <a:schemeClr val="accent1"/>
                </a:solidFill>
                <a:latin typeface="+mj-lt"/>
              </a:rPr>
              <a:t>Search Button</a:t>
            </a:r>
          </a:p>
        </p:txBody>
      </p:sp>
      <p:sp>
        <p:nvSpPr>
          <p:cNvPr id="7" name="TextBox 6"/>
          <p:cNvSpPr txBox="1"/>
          <p:nvPr/>
        </p:nvSpPr>
        <p:spPr>
          <a:xfrm>
            <a:off x="915586" y="2986679"/>
            <a:ext cx="2324090" cy="392597"/>
          </a:xfrm>
          <a:prstGeom prst="rect">
            <a:avLst/>
          </a:prstGeom>
          <a:noFill/>
        </p:spPr>
        <p:txBody>
          <a:bodyPr wrap="square" rtlCol="0">
            <a:spAutoFit/>
          </a:bodyPr>
          <a:lstStyle/>
          <a:p>
            <a:r>
              <a:rPr lang="en-US" sz="2400" dirty="0">
                <a:solidFill>
                  <a:schemeClr val="accent1"/>
                </a:solidFill>
                <a:latin typeface="+mj-lt"/>
              </a:rPr>
              <a:t>Things</a:t>
            </a:r>
          </a:p>
        </p:txBody>
      </p:sp>
      <p:sp>
        <p:nvSpPr>
          <p:cNvPr id="9" name="TextBox 8"/>
          <p:cNvSpPr txBox="1"/>
          <p:nvPr/>
        </p:nvSpPr>
        <p:spPr>
          <a:xfrm>
            <a:off x="1721470" y="1003491"/>
            <a:ext cx="2324090" cy="392597"/>
          </a:xfrm>
          <a:prstGeom prst="rect">
            <a:avLst/>
          </a:prstGeom>
          <a:noFill/>
        </p:spPr>
        <p:txBody>
          <a:bodyPr wrap="square" rtlCol="0">
            <a:spAutoFit/>
          </a:bodyPr>
          <a:lstStyle/>
          <a:p>
            <a:r>
              <a:rPr lang="en-US" sz="2400" dirty="0">
                <a:solidFill>
                  <a:schemeClr val="accent1"/>
                </a:solidFill>
                <a:latin typeface="+mj-lt"/>
              </a:rPr>
              <a:t>This Changes</a:t>
            </a:r>
          </a:p>
        </p:txBody>
      </p:sp>
      <p:sp>
        <p:nvSpPr>
          <p:cNvPr id="10" name="Left Arrow 9"/>
          <p:cNvSpPr/>
          <p:nvPr/>
        </p:nvSpPr>
        <p:spPr>
          <a:xfrm flipH="1">
            <a:off x="3547560" y="1112748"/>
            <a:ext cx="185876" cy="283340"/>
          </a:xfrm>
          <a:prstGeom prst="lef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mj-lt"/>
            </a:endParaRPr>
          </a:p>
        </p:txBody>
      </p:sp>
      <p:pic>
        <p:nvPicPr>
          <p:cNvPr id="14" name="Picture 13"/>
          <p:cNvPicPr>
            <a:picLocks/>
          </p:cNvPicPr>
          <p:nvPr/>
        </p:nvPicPr>
        <p:blipFill rotWithShape="1">
          <a:blip r:embed="rId5">
            <a:duotone>
              <a:schemeClr val="bg2">
                <a:shade val="45000"/>
                <a:satMod val="135000"/>
              </a:schemeClr>
              <a:prstClr val="white"/>
            </a:duotone>
            <a:extLst>
              <a:ext uri="{BEBA8EAE-BF5A-486C-A8C5-ECC9F3942E4B}">
                <a14:imgProps xmlns:a14="http://schemas.microsoft.com/office/drawing/2010/main">
                  <a14:imgLayer r:embed="rId6">
                    <a14:imgEffect>
                      <a14:saturation sat="0"/>
                    </a14:imgEffect>
                  </a14:imgLayer>
                </a14:imgProps>
              </a:ext>
            </a:extLst>
          </a:blip>
          <a:srcRect t="9478" r="2979" b="5682"/>
          <a:stretch/>
        </p:blipFill>
        <p:spPr>
          <a:xfrm>
            <a:off x="914400" y="3477693"/>
            <a:ext cx="7315200" cy="3246120"/>
          </a:xfrm>
          <a:prstGeom prst="rect">
            <a:avLst/>
          </a:prstGeom>
          <a:ln>
            <a:solidFill>
              <a:schemeClr val="accent1"/>
            </a:solidFill>
          </a:ln>
        </p:spPr>
      </p:pic>
      <p:pic>
        <p:nvPicPr>
          <p:cNvPr id="15" name="Picture 14"/>
          <p:cNvPicPr>
            <a:picLocks noChangeAspect="1"/>
          </p:cNvPicPr>
          <p:nvPr/>
        </p:nvPicPr>
        <p:blipFill rotWithShape="1">
          <a:blip r:embed="rId7"/>
          <a:srcRect t="9070" r="3031" b="5682"/>
          <a:stretch/>
        </p:blipFill>
        <p:spPr>
          <a:xfrm>
            <a:off x="912944" y="3473934"/>
            <a:ext cx="7318113" cy="3249830"/>
          </a:xfrm>
          <a:prstGeom prst="rect">
            <a:avLst/>
          </a:prstGeom>
          <a:ln>
            <a:solidFill>
              <a:schemeClr val="accent1"/>
            </a:solidFill>
          </a:ln>
        </p:spPr>
      </p:pic>
      <p:sp>
        <p:nvSpPr>
          <p:cNvPr id="17" name="TextBox 16"/>
          <p:cNvSpPr txBox="1"/>
          <p:nvPr/>
        </p:nvSpPr>
        <p:spPr>
          <a:xfrm>
            <a:off x="4628371" y="4202225"/>
            <a:ext cx="2001848" cy="584775"/>
          </a:xfrm>
          <a:prstGeom prst="rect">
            <a:avLst/>
          </a:prstGeom>
          <a:noFill/>
        </p:spPr>
        <p:txBody>
          <a:bodyPr wrap="square" rtlCol="0">
            <a:spAutoFit/>
          </a:bodyPr>
          <a:lstStyle/>
          <a:p>
            <a:r>
              <a:rPr lang="en-US" sz="3200" dirty="0" smtClean="0">
                <a:solidFill>
                  <a:schemeClr val="accent1"/>
                </a:solidFill>
                <a:latin typeface="+mj-lt"/>
              </a:rPr>
              <a:t>]</a:t>
            </a:r>
            <a:r>
              <a:rPr lang="en-US" sz="2400" dirty="0" smtClean="0">
                <a:solidFill>
                  <a:schemeClr val="accent1"/>
                </a:solidFill>
                <a:latin typeface="+mj-lt"/>
              </a:rPr>
              <a:t>Result</a:t>
            </a:r>
            <a:endParaRPr lang="en-US" sz="2400" dirty="0">
              <a:solidFill>
                <a:schemeClr val="accent1"/>
              </a:solidFill>
              <a:latin typeface="+mj-lt"/>
            </a:endParaRPr>
          </a:p>
        </p:txBody>
      </p:sp>
      <p:sp>
        <p:nvSpPr>
          <p:cNvPr id="18" name="TextBox 17"/>
          <p:cNvSpPr txBox="1"/>
          <p:nvPr/>
        </p:nvSpPr>
        <p:spPr>
          <a:xfrm>
            <a:off x="3451427" y="4619172"/>
            <a:ext cx="2001848" cy="461665"/>
          </a:xfrm>
          <a:prstGeom prst="rect">
            <a:avLst/>
          </a:prstGeom>
          <a:noFill/>
        </p:spPr>
        <p:txBody>
          <a:bodyPr wrap="square" rtlCol="0">
            <a:spAutoFit/>
          </a:bodyPr>
          <a:lstStyle/>
          <a:p>
            <a:r>
              <a:rPr lang="en-US" baseline="6000" dirty="0">
                <a:solidFill>
                  <a:schemeClr val="accent1"/>
                </a:solidFill>
                <a:latin typeface="+mj-lt"/>
              </a:rPr>
              <a:t>]</a:t>
            </a:r>
            <a:r>
              <a:rPr lang="en-US" sz="2400" dirty="0" smtClean="0">
                <a:solidFill>
                  <a:schemeClr val="accent1"/>
                </a:solidFill>
                <a:latin typeface="+mj-lt"/>
              </a:rPr>
              <a:t>Page </a:t>
            </a:r>
            <a:r>
              <a:rPr lang="en-US" sz="2400" dirty="0">
                <a:solidFill>
                  <a:schemeClr val="accent1"/>
                </a:solidFill>
                <a:latin typeface="+mj-lt"/>
              </a:rPr>
              <a:t>Title</a:t>
            </a:r>
          </a:p>
        </p:txBody>
      </p:sp>
      <p:sp>
        <p:nvSpPr>
          <p:cNvPr id="19" name="TextBox 18"/>
          <p:cNvSpPr txBox="1"/>
          <p:nvPr/>
        </p:nvSpPr>
        <p:spPr>
          <a:xfrm>
            <a:off x="1041930" y="5375585"/>
            <a:ext cx="2001848" cy="461665"/>
          </a:xfrm>
          <a:prstGeom prst="rect">
            <a:avLst/>
          </a:prstGeom>
          <a:noFill/>
        </p:spPr>
        <p:txBody>
          <a:bodyPr wrap="square" rtlCol="0">
            <a:spAutoFit/>
          </a:bodyPr>
          <a:lstStyle/>
          <a:p>
            <a:r>
              <a:rPr lang="en-US" sz="2400" dirty="0" smtClean="0">
                <a:solidFill>
                  <a:schemeClr val="accent1"/>
                </a:solidFill>
                <a:latin typeface="+mj-lt"/>
              </a:rPr>
              <a:t>URL</a:t>
            </a:r>
            <a:r>
              <a:rPr lang="en-US" baseline="70000" dirty="0" smtClean="0">
                <a:solidFill>
                  <a:schemeClr val="accent1"/>
                </a:solidFill>
                <a:latin typeface="+mj-lt"/>
              </a:rPr>
              <a:t>[</a:t>
            </a:r>
            <a:endParaRPr lang="en-US" sz="3200" baseline="70000" dirty="0">
              <a:solidFill>
                <a:schemeClr val="accent1"/>
              </a:solidFill>
              <a:latin typeface="+mj-lt"/>
            </a:endParaRPr>
          </a:p>
        </p:txBody>
      </p:sp>
      <p:sp>
        <p:nvSpPr>
          <p:cNvPr id="20" name="TextBox 19"/>
          <p:cNvSpPr txBox="1"/>
          <p:nvPr/>
        </p:nvSpPr>
        <p:spPr>
          <a:xfrm>
            <a:off x="4456024" y="6323469"/>
            <a:ext cx="2001848" cy="461665"/>
          </a:xfrm>
          <a:prstGeom prst="rect">
            <a:avLst/>
          </a:prstGeom>
          <a:noFill/>
        </p:spPr>
        <p:txBody>
          <a:bodyPr wrap="square" rtlCol="0">
            <a:spAutoFit/>
          </a:bodyPr>
          <a:lstStyle/>
          <a:p>
            <a:r>
              <a:rPr lang="en-US" sz="2000" dirty="0" smtClean="0">
                <a:solidFill>
                  <a:schemeClr val="accent1"/>
                </a:solidFill>
                <a:latin typeface="+mj-lt"/>
              </a:rPr>
              <a:t>]</a:t>
            </a:r>
            <a:r>
              <a:rPr lang="en-US" sz="2400" dirty="0" smtClean="0">
                <a:solidFill>
                  <a:schemeClr val="accent1"/>
                </a:solidFill>
                <a:latin typeface="+mj-lt"/>
              </a:rPr>
              <a:t>Snippet</a:t>
            </a:r>
            <a:endParaRPr lang="en-US" sz="2400" dirty="0">
              <a:solidFill>
                <a:schemeClr val="accent1"/>
              </a:solidFill>
              <a:latin typeface="+mj-lt"/>
            </a:endParaRPr>
          </a:p>
        </p:txBody>
      </p:sp>
      <p:sp>
        <p:nvSpPr>
          <p:cNvPr id="21" name="TextBox 20"/>
          <p:cNvSpPr txBox="1"/>
          <p:nvPr/>
        </p:nvSpPr>
        <p:spPr>
          <a:xfrm>
            <a:off x="3200295" y="3508341"/>
            <a:ext cx="4211323" cy="461665"/>
          </a:xfrm>
          <a:prstGeom prst="rect">
            <a:avLst/>
          </a:prstGeom>
          <a:noFill/>
        </p:spPr>
        <p:txBody>
          <a:bodyPr wrap="square" rtlCol="0">
            <a:spAutoFit/>
          </a:bodyPr>
          <a:lstStyle/>
          <a:p>
            <a:r>
              <a:rPr lang="en-US" sz="2400" dirty="0">
                <a:solidFill>
                  <a:schemeClr val="accent1"/>
                </a:solidFill>
                <a:latin typeface="+mj-lt"/>
              </a:rPr>
              <a:t>Query Completion</a:t>
            </a:r>
          </a:p>
        </p:txBody>
      </p:sp>
      <p:sp>
        <p:nvSpPr>
          <p:cNvPr id="22" name="TextBox 21"/>
          <p:cNvSpPr txBox="1"/>
          <p:nvPr/>
        </p:nvSpPr>
        <p:spPr>
          <a:xfrm>
            <a:off x="881667" y="3708664"/>
            <a:ext cx="2001848" cy="461665"/>
          </a:xfrm>
          <a:prstGeom prst="rect">
            <a:avLst/>
          </a:prstGeom>
          <a:noFill/>
        </p:spPr>
        <p:txBody>
          <a:bodyPr wrap="square" rtlCol="0">
            <a:spAutoFit/>
          </a:bodyPr>
          <a:lstStyle/>
          <a:p>
            <a:r>
              <a:rPr lang="en-US" sz="2400" dirty="0">
                <a:solidFill>
                  <a:schemeClr val="accent1"/>
                </a:solidFill>
                <a:latin typeface="+mj-lt"/>
              </a:rPr>
              <a:t>Filters</a:t>
            </a:r>
          </a:p>
        </p:txBody>
      </p:sp>
    </p:spTree>
    <p:extLst>
      <p:ext uri="{BB962C8B-B14F-4D97-AF65-F5344CB8AC3E}">
        <p14:creationId xmlns:p14="http://schemas.microsoft.com/office/powerpoint/2010/main" val="25902739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5"/>
                                        </p:tgtEl>
                                      </p:cBhvr>
                                    </p:animEffect>
                                    <p:set>
                                      <p:cBhvr>
                                        <p:cTn id="10" dur="1" fill="hold">
                                          <p:stCondLst>
                                            <p:cond delay="499"/>
                                          </p:stCondLst>
                                        </p:cTn>
                                        <p:tgtEl>
                                          <p:spTgt spid="15"/>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9" grpId="0"/>
      <p:bldP spid="10" grpId="0" animBg="1"/>
      <p:bldP spid="17" grpId="0"/>
      <p:bldP spid="18" grpId="0"/>
      <p:bldP spid="19" grpId="0"/>
      <p:bldP spid="20"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2"/>
          <a:srcRect b="1423"/>
          <a:stretch/>
        </p:blipFill>
        <p:spPr>
          <a:xfrm>
            <a:off x="238760" y="435679"/>
            <a:ext cx="8686800" cy="4794634"/>
          </a:xfrm>
          <a:prstGeom prst="rect">
            <a:avLst/>
          </a:prstGeom>
          <a:ln>
            <a:solidFill>
              <a:schemeClr val="accent1"/>
            </a:solidFill>
          </a:ln>
        </p:spPr>
      </p:pic>
      <p:pic>
        <p:nvPicPr>
          <p:cNvPr id="19" name="Picture 18"/>
          <p:cNvPicPr>
            <a:picLocks noChangeAspect="1"/>
          </p:cNvPicPr>
          <p:nvPr/>
        </p:nvPicPr>
        <p:blipFill rotWithShape="1">
          <a:blip r:embed="rId3">
            <a:extLst>
              <a:ext uri="{BEBA8EAE-BF5A-486C-A8C5-ECC9F3942E4B}">
                <a14:imgProps xmlns:a14="http://schemas.microsoft.com/office/drawing/2010/main">
                  <a14:imgLayer r:embed="rId4">
                    <a14:imgEffect>
                      <a14:backgroundRemoval t="7500" b="99667" l="15500" r="84750"/>
                    </a14:imgEffect>
                  </a14:imgLayer>
                </a14:imgProps>
              </a:ext>
              <a:ext uri="{28A0092B-C50C-407E-A947-70E740481C1C}">
                <a14:useLocalDpi xmlns:a14="http://schemas.microsoft.com/office/drawing/2010/main" val="0"/>
              </a:ext>
            </a:extLst>
          </a:blip>
          <a:srcRect l="10160" t="10276" r="6840" b="6840"/>
          <a:stretch/>
        </p:blipFill>
        <p:spPr>
          <a:xfrm>
            <a:off x="5462669" y="2043103"/>
            <a:ext cx="2372811" cy="3338352"/>
          </a:xfrm>
          <a:prstGeom prst="rect">
            <a:avLst/>
          </a:prstGeom>
        </p:spPr>
      </p:pic>
      <p:pic>
        <p:nvPicPr>
          <p:cNvPr id="17" name="Picture 16"/>
          <p:cNvPicPr>
            <a:picLocks noChangeAspect="1"/>
          </p:cNvPicPr>
          <p:nvPr/>
        </p:nvPicPr>
        <p:blipFill rotWithShape="1">
          <a:blip r:embed="rId5">
            <a:extLst>
              <a:ext uri="{BEBA8EAE-BF5A-486C-A8C5-ECC9F3942E4B}">
                <a14:imgProps xmlns:a14="http://schemas.microsoft.com/office/drawing/2010/main">
                  <a14:imgLayer r:embed="rId6">
                    <a14:imgEffect>
                      <a14:artisticPhotocopy/>
                    </a14:imgEffect>
                    <a14:imgEffect>
                      <a14:sharpenSoften amount="50000"/>
                    </a14:imgEffect>
                  </a14:imgLayer>
                </a14:imgProps>
              </a:ext>
              <a:ext uri="{28A0092B-C50C-407E-A947-70E740481C1C}">
                <a14:useLocalDpi xmlns:a14="http://schemas.microsoft.com/office/drawing/2010/main" val="0"/>
              </a:ext>
            </a:extLst>
          </a:blip>
          <a:srcRect l="39909" t="30257" r="38718" b="39486"/>
          <a:stretch/>
        </p:blipFill>
        <p:spPr>
          <a:xfrm>
            <a:off x="6190838" y="2912104"/>
            <a:ext cx="834846" cy="962527"/>
          </a:xfrm>
          <a:prstGeom prst="rect">
            <a:avLst/>
          </a:prstGeom>
        </p:spPr>
      </p:pic>
      <p:pic>
        <p:nvPicPr>
          <p:cNvPr id="18" name="Picture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43392" y="1951601"/>
            <a:ext cx="2191299" cy="3521355"/>
          </a:xfrm>
          <a:prstGeom prst="rect">
            <a:avLst/>
          </a:prstGeom>
        </p:spPr>
      </p:pic>
      <p:sp>
        <p:nvSpPr>
          <p:cNvPr id="20" name="TextBox 19"/>
          <p:cNvSpPr txBox="1"/>
          <p:nvPr/>
        </p:nvSpPr>
        <p:spPr>
          <a:xfrm>
            <a:off x="3754506" y="266463"/>
            <a:ext cx="1655308" cy="523220"/>
          </a:xfrm>
          <a:prstGeom prst="rect">
            <a:avLst/>
          </a:prstGeom>
          <a:noFill/>
        </p:spPr>
        <p:txBody>
          <a:bodyPr wrap="square" rtlCol="0">
            <a:spAutoFit/>
          </a:bodyPr>
          <a:lstStyle/>
          <a:p>
            <a:r>
              <a:rPr lang="en-US" sz="2800" dirty="0">
                <a:solidFill>
                  <a:schemeClr val="accent1"/>
                </a:solidFill>
                <a:latin typeface="+mj-lt"/>
              </a:rPr>
              <a:t>Does this:</a:t>
            </a:r>
          </a:p>
        </p:txBody>
      </p:sp>
      <p:sp>
        <p:nvSpPr>
          <p:cNvPr id="21" name="TextBox 20"/>
          <p:cNvSpPr txBox="1"/>
          <p:nvPr/>
        </p:nvSpPr>
        <p:spPr>
          <a:xfrm>
            <a:off x="1036321" y="1380088"/>
            <a:ext cx="3101906" cy="523220"/>
          </a:xfrm>
          <a:prstGeom prst="rect">
            <a:avLst/>
          </a:prstGeom>
          <a:noFill/>
        </p:spPr>
        <p:txBody>
          <a:bodyPr wrap="square" rtlCol="0">
            <a:spAutoFit/>
          </a:bodyPr>
          <a:lstStyle/>
          <a:p>
            <a:r>
              <a:rPr lang="en-US" sz="2800" dirty="0">
                <a:solidFill>
                  <a:schemeClr val="accent1"/>
                </a:solidFill>
                <a:latin typeface="+mj-lt"/>
              </a:rPr>
              <a:t>Look </a:t>
            </a:r>
            <a:r>
              <a:rPr lang="en-US" sz="2800" dirty="0" smtClean="0">
                <a:solidFill>
                  <a:schemeClr val="accent1"/>
                </a:solidFill>
                <a:latin typeface="+mj-lt"/>
              </a:rPr>
              <a:t>more like </a:t>
            </a:r>
            <a:r>
              <a:rPr lang="en-US" sz="2800" dirty="0">
                <a:solidFill>
                  <a:schemeClr val="accent1"/>
                </a:solidFill>
                <a:latin typeface="+mj-lt"/>
              </a:rPr>
              <a:t>this…</a:t>
            </a:r>
          </a:p>
        </p:txBody>
      </p:sp>
      <p:sp>
        <p:nvSpPr>
          <p:cNvPr id="22" name="TextBox 21"/>
          <p:cNvSpPr txBox="1"/>
          <p:nvPr/>
        </p:nvSpPr>
        <p:spPr>
          <a:xfrm>
            <a:off x="5945125" y="1383455"/>
            <a:ext cx="1407901" cy="523220"/>
          </a:xfrm>
          <a:prstGeom prst="rect">
            <a:avLst/>
          </a:prstGeom>
          <a:noFill/>
        </p:spPr>
        <p:txBody>
          <a:bodyPr wrap="square" rtlCol="0">
            <a:spAutoFit/>
          </a:bodyPr>
          <a:lstStyle/>
          <a:p>
            <a:r>
              <a:rPr lang="en-US" sz="2800" dirty="0" smtClean="0">
                <a:solidFill>
                  <a:schemeClr val="accent1"/>
                </a:solidFill>
                <a:latin typeface="+mj-lt"/>
              </a:rPr>
              <a:t>Or this?</a:t>
            </a:r>
            <a:endParaRPr lang="en-US" sz="2800" dirty="0">
              <a:solidFill>
                <a:schemeClr val="accent1"/>
              </a:solidFill>
              <a:latin typeface="+mj-lt"/>
            </a:endParaRPr>
          </a:p>
        </p:txBody>
      </p:sp>
      <p:pic>
        <p:nvPicPr>
          <p:cNvPr id="15" name="Picture 14"/>
          <p:cNvPicPr>
            <a:picLocks noChangeAspect="1"/>
          </p:cNvPicPr>
          <p:nvPr/>
        </p:nvPicPr>
        <p:blipFill rotWithShape="1">
          <a:blip r:embed="rId8"/>
          <a:srcRect l="1712" t="3371" r="3668" b="3077"/>
          <a:stretch/>
        </p:blipFill>
        <p:spPr>
          <a:xfrm>
            <a:off x="163260" y="5669354"/>
            <a:ext cx="1371600" cy="1040630"/>
          </a:xfrm>
          <a:prstGeom prst="rect">
            <a:avLst/>
          </a:prstGeom>
          <a:ln>
            <a:noFill/>
          </a:ln>
        </p:spPr>
      </p:pic>
    </p:spTree>
    <p:extLst>
      <p:ext uri="{BB962C8B-B14F-4D97-AF65-F5344CB8AC3E}">
        <p14:creationId xmlns:p14="http://schemas.microsoft.com/office/powerpoint/2010/main" val="38729188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100"/>
                                        <p:tgtEl>
                                          <p:spTgt spid="20"/>
                                        </p:tgtEl>
                                      </p:cBhvr>
                                    </p:animEffect>
                                  </p:childTnLst>
                                </p:cTn>
                              </p:par>
                              <p:par>
                                <p:cTn id="14" presetID="53" presetClass="entr" presetSubtype="16"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par>
                                <p:cTn id="19" presetID="56" presetClass="path" presetSubtype="0" accel="50000" decel="50000" fill="hold" nodeType="withEffect">
                                  <p:stCondLst>
                                    <p:cond delay="0"/>
                                  </p:stCondLst>
                                  <p:childTnLst>
                                    <p:animMotion origin="layout" path="M 0.00243 4.07407E-6 L -0.22031 -0.30602 " pathEditMode="relative" rAng="0" ptsTypes="AA">
                                      <p:cBhvr>
                                        <p:cTn id="20" dur="2000" fill="hold"/>
                                        <p:tgtEl>
                                          <p:spTgt spid="17"/>
                                        </p:tgtEl>
                                        <p:attrNameLst>
                                          <p:attrName>ppt_x</p:attrName>
                                          <p:attrName>ppt_y</p:attrName>
                                        </p:attrNameLst>
                                      </p:cBhvr>
                                      <p:rCtr x="-11146" y="-15301"/>
                                    </p:animMotion>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683055" y="332918"/>
            <a:ext cx="7893080" cy="5160861"/>
            <a:chOff x="170090" y="544990"/>
            <a:chExt cx="7893080" cy="5160861"/>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7670" t="13111" r="6010" b="13111"/>
            <a:stretch/>
          </p:blipFill>
          <p:spPr>
            <a:xfrm>
              <a:off x="170090" y="544990"/>
              <a:ext cx="7893080" cy="3794750"/>
            </a:xfrm>
            <a:prstGeom prst="rect">
              <a:avLst/>
            </a:prstGeom>
          </p:spPr>
        </p:pic>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9959" t="13013" r="6211" b="60427"/>
            <a:stretch/>
          </p:blipFill>
          <p:spPr>
            <a:xfrm>
              <a:off x="397775" y="4339741"/>
              <a:ext cx="7665395" cy="1366110"/>
            </a:xfrm>
            <a:prstGeom prst="rect">
              <a:avLst/>
            </a:prstGeom>
          </p:spPr>
        </p:pic>
      </p:grpSp>
      <p:grpSp>
        <p:nvGrpSpPr>
          <p:cNvPr id="14" name="Group 13"/>
          <p:cNvGrpSpPr/>
          <p:nvPr/>
        </p:nvGrpSpPr>
        <p:grpSpPr>
          <a:xfrm>
            <a:off x="683055" y="332918"/>
            <a:ext cx="7893080" cy="5084965"/>
            <a:chOff x="170090" y="544990"/>
            <a:chExt cx="7893080" cy="5084965"/>
          </a:xfrm>
        </p:grpSpPr>
        <p:pic>
          <p:nvPicPr>
            <p:cNvPr id="15" name="Picture 14"/>
            <p:cNvPicPr>
              <a:picLocks noChangeAspect="1"/>
            </p:cNvPicPr>
            <p:nvPr/>
          </p:nvPicPr>
          <p:blipFill rotWithShape="1">
            <a:blip r:embed="rId2">
              <a:clrChange>
                <a:clrFrom>
                  <a:srgbClr val="76767A"/>
                </a:clrFrom>
                <a:clrTo>
                  <a:srgbClr val="76767A">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l="7670" t="13111" r="6010" b="13111"/>
            <a:stretch/>
          </p:blipFill>
          <p:spPr>
            <a:xfrm>
              <a:off x="170090" y="544990"/>
              <a:ext cx="7893080" cy="3794750"/>
            </a:xfrm>
            <a:prstGeom prst="rect">
              <a:avLst/>
            </a:prstGeom>
          </p:spPr>
        </p:pic>
        <p:pic>
          <p:nvPicPr>
            <p:cNvPr id="16" name="Picture 15"/>
            <p:cNvPicPr>
              <a:picLocks noChangeAspect="1"/>
            </p:cNvPicPr>
            <p:nvPr/>
          </p:nvPicPr>
          <p:blipFill rotWithShape="1">
            <a:blip r:embed="rId3">
              <a:clrChange>
                <a:clrFrom>
                  <a:srgbClr val="76767A"/>
                </a:clrFrom>
                <a:clrTo>
                  <a:srgbClr val="76767A">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l="9959" t="13013" r="6211" b="61903"/>
            <a:stretch/>
          </p:blipFill>
          <p:spPr>
            <a:xfrm>
              <a:off x="397775" y="4339740"/>
              <a:ext cx="7665395" cy="1290215"/>
            </a:xfrm>
            <a:prstGeom prst="rect">
              <a:avLst/>
            </a:prstGeom>
          </p:spPr>
        </p:pic>
      </p:grpSp>
      <p:sp>
        <p:nvSpPr>
          <p:cNvPr id="10" name="Multiply 9"/>
          <p:cNvSpPr/>
          <p:nvPr/>
        </p:nvSpPr>
        <p:spPr>
          <a:xfrm>
            <a:off x="0" y="332916"/>
            <a:ext cx="5312650" cy="910740"/>
          </a:xfrm>
          <a:prstGeom prst="mathMultiply">
            <a:avLst>
              <a:gd name="adj1" fmla="val 824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accent4"/>
              </a:solidFill>
            </a:endParaRPr>
          </a:p>
        </p:txBody>
      </p:sp>
      <p:sp>
        <p:nvSpPr>
          <p:cNvPr id="17" name="TextBox 16"/>
          <p:cNvSpPr txBox="1"/>
          <p:nvPr/>
        </p:nvSpPr>
        <p:spPr>
          <a:xfrm>
            <a:off x="5517672" y="332916"/>
            <a:ext cx="2906675" cy="3600986"/>
          </a:xfrm>
          <a:prstGeom prst="rect">
            <a:avLst/>
          </a:prstGeom>
          <a:noFill/>
          <a:ln w="28575">
            <a:solidFill>
              <a:schemeClr val="accent1"/>
            </a:solidFill>
          </a:ln>
        </p:spPr>
        <p:txBody>
          <a:bodyPr wrap="square" rtlCol="0">
            <a:spAutoFit/>
          </a:bodyPr>
          <a:lstStyle/>
          <a:p>
            <a:pPr algn="ctr"/>
            <a:endParaRPr lang="en-US" sz="2800" b="1" dirty="0">
              <a:solidFill>
                <a:schemeClr val="accent1"/>
              </a:solidFill>
              <a:latin typeface="+mj-lt"/>
            </a:endParaRPr>
          </a:p>
          <a:p>
            <a:pPr algn="ctr"/>
            <a:endParaRPr lang="en-US" sz="3200" b="1" dirty="0">
              <a:solidFill>
                <a:schemeClr val="accent1"/>
              </a:solidFill>
              <a:latin typeface="+mj-lt"/>
            </a:endParaRPr>
          </a:p>
          <a:p>
            <a:pPr algn="ctr"/>
            <a:r>
              <a:rPr lang="en-US" sz="2800" b="1" dirty="0">
                <a:solidFill>
                  <a:schemeClr val="accent1"/>
                </a:solidFill>
                <a:latin typeface="+mj-lt"/>
              </a:rPr>
              <a:t>“Something to the right.”</a:t>
            </a:r>
          </a:p>
          <a:p>
            <a:pPr algn="ctr"/>
            <a:endParaRPr lang="en-US" sz="2800" b="1" dirty="0">
              <a:solidFill>
                <a:schemeClr val="accent1"/>
              </a:solidFill>
              <a:latin typeface="+mj-lt"/>
            </a:endParaRPr>
          </a:p>
          <a:p>
            <a:pPr algn="ctr"/>
            <a:r>
              <a:rPr lang="en-US" sz="2800" b="1" dirty="0">
                <a:solidFill>
                  <a:schemeClr val="accent1"/>
                </a:solidFill>
                <a:latin typeface="+mj-lt"/>
              </a:rPr>
              <a:t> “Here, but I’ve never seen this thing before.”</a:t>
            </a:r>
          </a:p>
        </p:txBody>
      </p:sp>
      <p:sp>
        <p:nvSpPr>
          <p:cNvPr id="18" name="Multiply 17"/>
          <p:cNvSpPr/>
          <p:nvPr/>
        </p:nvSpPr>
        <p:spPr>
          <a:xfrm>
            <a:off x="0" y="1319553"/>
            <a:ext cx="5312650" cy="1517899"/>
          </a:xfrm>
          <a:prstGeom prst="mathMultiply">
            <a:avLst>
              <a:gd name="adj1" fmla="val 4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9" name="TextBox 18"/>
          <p:cNvSpPr txBox="1"/>
          <p:nvPr/>
        </p:nvSpPr>
        <p:spPr>
          <a:xfrm>
            <a:off x="1517902" y="950219"/>
            <a:ext cx="3111695" cy="369332"/>
          </a:xfrm>
          <a:prstGeom prst="rect">
            <a:avLst/>
          </a:prstGeom>
          <a:noFill/>
        </p:spPr>
        <p:txBody>
          <a:bodyPr wrap="square" rtlCol="0">
            <a:spAutoFit/>
          </a:bodyPr>
          <a:lstStyle/>
          <a:p>
            <a:r>
              <a:rPr lang="en-US" dirty="0">
                <a:solidFill>
                  <a:schemeClr val="accent1"/>
                </a:solidFill>
              </a:rPr>
              <a:t>Don’t Use Wikipedia!!!</a:t>
            </a:r>
          </a:p>
        </p:txBody>
      </p:sp>
      <p:sp>
        <p:nvSpPr>
          <p:cNvPr id="20" name="TextBox 19"/>
          <p:cNvSpPr txBox="1"/>
          <p:nvPr/>
        </p:nvSpPr>
        <p:spPr>
          <a:xfrm>
            <a:off x="1404058" y="2350368"/>
            <a:ext cx="3111695" cy="369332"/>
          </a:xfrm>
          <a:prstGeom prst="rect">
            <a:avLst/>
          </a:prstGeom>
          <a:noFill/>
        </p:spPr>
        <p:txBody>
          <a:bodyPr wrap="square" rtlCol="0">
            <a:spAutoFit/>
          </a:bodyPr>
          <a:lstStyle/>
          <a:p>
            <a:r>
              <a:rPr lang="en-US" dirty="0">
                <a:solidFill>
                  <a:schemeClr val="accent1"/>
                </a:solidFill>
              </a:rPr>
              <a:t>Not Useful for Homework</a:t>
            </a:r>
          </a:p>
        </p:txBody>
      </p:sp>
      <p:sp>
        <p:nvSpPr>
          <p:cNvPr id="21" name="TextBox 20"/>
          <p:cNvSpPr txBox="1"/>
          <p:nvPr/>
        </p:nvSpPr>
        <p:spPr>
          <a:xfrm>
            <a:off x="947006" y="3055576"/>
            <a:ext cx="3111695" cy="369332"/>
          </a:xfrm>
          <a:prstGeom prst="rect">
            <a:avLst/>
          </a:prstGeom>
          <a:noFill/>
        </p:spPr>
        <p:txBody>
          <a:bodyPr wrap="square" rtlCol="0">
            <a:spAutoFit/>
          </a:bodyPr>
          <a:lstStyle/>
          <a:p>
            <a:r>
              <a:rPr lang="en-US" dirty="0">
                <a:solidFill>
                  <a:schemeClr val="accent1"/>
                </a:solidFill>
              </a:rPr>
              <a:t>Good Stuff Starts!</a:t>
            </a:r>
          </a:p>
        </p:txBody>
      </p:sp>
      <p:sp>
        <p:nvSpPr>
          <p:cNvPr id="22" name="Down Arrow 21"/>
          <p:cNvSpPr/>
          <p:nvPr/>
        </p:nvSpPr>
        <p:spPr>
          <a:xfrm>
            <a:off x="2770169" y="3106376"/>
            <a:ext cx="379475" cy="236660"/>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23" name="TextBox 22"/>
          <p:cNvSpPr txBox="1"/>
          <p:nvPr/>
        </p:nvSpPr>
        <p:spPr>
          <a:xfrm>
            <a:off x="947006" y="4496964"/>
            <a:ext cx="3111695" cy="369332"/>
          </a:xfrm>
          <a:prstGeom prst="rect">
            <a:avLst/>
          </a:prstGeom>
          <a:noFill/>
        </p:spPr>
        <p:txBody>
          <a:bodyPr wrap="square" rtlCol="0">
            <a:spAutoFit/>
          </a:bodyPr>
          <a:lstStyle/>
          <a:p>
            <a:r>
              <a:rPr lang="en-US" dirty="0">
                <a:solidFill>
                  <a:schemeClr val="accent1"/>
                </a:solidFill>
              </a:rPr>
              <a:t>Wait, Huh?</a:t>
            </a:r>
          </a:p>
        </p:txBody>
      </p:sp>
      <p:sp>
        <p:nvSpPr>
          <p:cNvPr id="24" name="Down Arrow 23"/>
          <p:cNvSpPr/>
          <p:nvPr/>
        </p:nvSpPr>
        <p:spPr>
          <a:xfrm>
            <a:off x="2126262" y="4531043"/>
            <a:ext cx="379475" cy="236660"/>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2" name="TextBox 1"/>
          <p:cNvSpPr txBox="1"/>
          <p:nvPr/>
        </p:nvSpPr>
        <p:spPr>
          <a:xfrm>
            <a:off x="493530" y="216899"/>
            <a:ext cx="8187070" cy="5276880"/>
          </a:xfrm>
          <a:prstGeom prst="rect">
            <a:avLst/>
          </a:prstGeom>
          <a:noFill/>
          <a:ln>
            <a:solidFill>
              <a:schemeClr val="accent1"/>
            </a:solidFill>
          </a:ln>
        </p:spPr>
        <p:txBody>
          <a:bodyPr wrap="square" rtlCol="0">
            <a:spAutoFit/>
          </a:bodyPr>
          <a:lstStyle/>
          <a:p>
            <a:endParaRPr lang="en-US" dirty="0"/>
          </a:p>
        </p:txBody>
      </p:sp>
      <p:pic>
        <p:nvPicPr>
          <p:cNvPr id="29" name="Picture 28"/>
          <p:cNvPicPr>
            <a:picLocks noChangeAspect="1"/>
          </p:cNvPicPr>
          <p:nvPr/>
        </p:nvPicPr>
        <p:blipFill rotWithShape="1">
          <a:blip r:embed="rId4"/>
          <a:srcRect l="1712" t="3371" r="3668" b="3077"/>
          <a:stretch/>
        </p:blipFill>
        <p:spPr>
          <a:xfrm>
            <a:off x="163260" y="5669354"/>
            <a:ext cx="1371600" cy="1040630"/>
          </a:xfrm>
          <a:prstGeom prst="rect">
            <a:avLst/>
          </a:prstGeom>
          <a:ln>
            <a:noFill/>
          </a:ln>
        </p:spPr>
      </p:pic>
    </p:spTree>
    <p:extLst>
      <p:ext uri="{BB962C8B-B14F-4D97-AF65-F5344CB8AC3E}">
        <p14:creationId xmlns:p14="http://schemas.microsoft.com/office/powerpoint/2010/main" val="13218029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animBg="1"/>
      <p:bldP spid="18" grpId="0" animBg="1"/>
      <p:bldP spid="19" grpId="0"/>
      <p:bldP spid="20" grpId="0"/>
      <p:bldP spid="21" grpId="0"/>
      <p:bldP spid="22" grpId="0" animBg="1"/>
      <p:bldP spid="23" grpId="0"/>
      <p:bldP spid="24"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25810</TotalTime>
  <Words>537</Words>
  <Application>Microsoft Macintosh PowerPoint</Application>
  <PresentationFormat>On-screen Show (4:3)</PresentationFormat>
  <Paragraphs>124</Paragraphs>
  <Slides>29</Slides>
  <Notes>6</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PowerPoint Presentation</vt:lpstr>
      <vt:lpstr>The Changing Search Landscape</vt:lpstr>
      <vt:lpstr>Children’s Internet Searching Studies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Social Influence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Try and Break It</dc:creator>
  <cp:lastModifiedBy>HCIL</cp:lastModifiedBy>
  <cp:revision>186</cp:revision>
  <dcterms:created xsi:type="dcterms:W3CDTF">2014-05-05T17:06:18Z</dcterms:created>
  <dcterms:modified xsi:type="dcterms:W3CDTF">2014-05-29T18:35:10Z</dcterms:modified>
</cp:coreProperties>
</file>