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359" r:id="rId3"/>
    <p:sldId id="360" r:id="rId4"/>
    <p:sldId id="361" r:id="rId5"/>
    <p:sldId id="362" r:id="rId6"/>
    <p:sldId id="381" r:id="rId7"/>
    <p:sldId id="376" r:id="rId8"/>
    <p:sldId id="373" r:id="rId9"/>
    <p:sldId id="377" r:id="rId10"/>
    <p:sldId id="374" r:id="rId11"/>
    <p:sldId id="378" r:id="rId12"/>
    <p:sldId id="379" r:id="rId13"/>
    <p:sldId id="380" r:id="rId14"/>
    <p:sldId id="365" r:id="rId15"/>
    <p:sldId id="382" r:id="rId16"/>
    <p:sldId id="371" r:id="rId17"/>
    <p:sldId id="387" r:id="rId18"/>
    <p:sldId id="384" r:id="rId19"/>
    <p:sldId id="385" r:id="rId20"/>
    <p:sldId id="386" r:id="rId21"/>
    <p:sldId id="370" r:id="rId22"/>
    <p:sldId id="369" r:id="rId23"/>
    <p:sldId id="372" r:id="rId24"/>
    <p:sldId id="388" r:id="rId25"/>
    <p:sldId id="368" r:id="rId26"/>
    <p:sldId id="383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E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55" autoAdjust="0"/>
    <p:restoredTop sz="77394" autoAdjust="0"/>
  </p:normalViewPr>
  <p:slideViewPr>
    <p:cSldViewPr snapToGrid="0" snapToObjects="1">
      <p:cViewPr>
        <p:scale>
          <a:sx n="100" d="100"/>
          <a:sy n="100" d="100"/>
        </p:scale>
        <p:origin x="-1760" y="-9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22" d="100"/>
          <a:sy n="122" d="100"/>
        </p:scale>
        <p:origin x="-3920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185506-7DD1-EB41-9EED-708D2FF06EDC}" type="datetimeFigureOut">
              <a:rPr lang="en-US" smtClean="0"/>
              <a:pPr/>
              <a:t>6/3/14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5530F6-8A76-9349-992E-5BD7C1B79A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3809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43BC23-99BD-C140-87AC-E1637AB156C9}" type="datetimeFigureOut">
              <a:rPr lang="en-US" smtClean="0"/>
              <a:pPr/>
              <a:t>6/3/14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83B8EB-7532-344A-BA2F-5DE2DB0A23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3846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83B8EB-7532-344A-BA2F-5DE2DB0A238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 if we put this all together … here’s how it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works.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Student start out submitting responses.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83B8EB-7532-344A-BA2F-5DE2DB0A238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1444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When a student is done, they move on to categorizing the responses.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83B8EB-7532-344A-BA2F-5DE2DB0A238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1444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When all the categorization tasks have been completed, the results are generated.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83B8EB-7532-344A-BA2F-5DE2DB0A238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1444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Time</a:t>
            </a:r>
            <a:r>
              <a:rPr lang="en-US" baseline="0" dirty="0" smtClean="0"/>
              <a:t> constraints are one of the most common reasons instructors give for not using technology in their classroom. </a:t>
            </a:r>
            <a:r>
              <a:rPr lang="en-US" dirty="0" smtClean="0"/>
              <a:t>If</a:t>
            </a:r>
            <a:r>
              <a:rPr lang="en-US" baseline="0" dirty="0" smtClean="0"/>
              <a:t> Q&amp;A </a:t>
            </a:r>
            <a:r>
              <a:rPr lang="en-US" dirty="0" smtClean="0"/>
              <a:t>takes too long, instructors can</a:t>
            </a:r>
            <a:r>
              <a:rPr lang="en-US" baseline="0" dirty="0" smtClean="0"/>
              <a:t> generate the results using the tasks completed so far.</a:t>
            </a:r>
          </a:p>
          <a:p>
            <a:endParaRPr lang="en-US" baseline="0" dirty="0" smtClean="0"/>
          </a:p>
          <a:p>
            <a:r>
              <a:rPr lang="en-US" baseline="0" dirty="0" smtClean="0"/>
              <a:t>Study:</a:t>
            </a:r>
          </a:p>
          <a:p>
            <a:r>
              <a:rPr lang="en-US" baseline="0" dirty="0" smtClean="0"/>
              <a:t>13 participants, 6 questions, 1-2 responses per user</a:t>
            </a:r>
          </a:p>
          <a:p>
            <a:r>
              <a:rPr lang="en-US" baseline="0" dirty="0" smtClean="0"/>
              <a:t>Average completion time: 121s, 158s, 213s for task redundancy 1-</a:t>
            </a:r>
            <a:r>
              <a:rPr lang="en-US" baseline="0" dirty="0" smtClean="0"/>
              <a:t>3</a:t>
            </a:r>
          </a:p>
          <a:p>
            <a:endParaRPr lang="en-US" dirty="0" smtClean="0"/>
          </a:p>
          <a:p>
            <a:r>
              <a:rPr lang="en-US" baseline="0" dirty="0" smtClean="0"/>
              <a:t>Actual use:</a:t>
            </a:r>
          </a:p>
          <a:p>
            <a:r>
              <a:rPr lang="en-US" baseline="0" dirty="0" smtClean="0"/>
              <a:t>42 users, 75 responses, 19 categories, 8 minutes (average response time 2 min)</a:t>
            </a:r>
          </a:p>
          <a:p>
            <a:r>
              <a:rPr lang="en-US" baseline="0" dirty="0" smtClean="0"/>
              <a:t>19 users, 39 responses, 12 categories, 3 min 20 sec (average response time 1 min 12s)</a:t>
            </a:r>
          </a:p>
          <a:p>
            <a:r>
              <a:rPr lang="en-US" baseline="0" dirty="0" smtClean="0"/>
              <a:t>12 users, 21 responses, 4 categories, 6 min (average response time 1 min 44s)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83B8EB-7532-344A-BA2F-5DE2DB0A238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4877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Finally, the class is presented with a categorized list of their responses</a:t>
            </a:r>
          </a:p>
          <a:p>
            <a:r>
              <a:rPr lang="en-US" dirty="0" smtClean="0"/>
              <a:t>Categories can be expanded</a:t>
            </a:r>
            <a:r>
              <a:rPr lang="en-US" baseline="0" dirty="0" smtClean="0"/>
              <a:t> and collapsed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83B8EB-7532-344A-BA2F-5DE2DB0A238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4870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83B8EB-7532-344A-BA2F-5DE2DB0A238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4870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Students can also flag responses they are interested in discussing which helps</a:t>
            </a:r>
            <a:r>
              <a:rPr lang="en-US" baseline="0" dirty="0" smtClean="0"/>
              <a:t> an instructor further target the discussion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83B8EB-7532-344A-BA2F-5DE2DB0A238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6863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Q&amp;A has been used 20 times in various settings of up</a:t>
            </a:r>
            <a:r>
              <a:rPr lang="en-US" baseline="0" dirty="0" smtClean="0"/>
              <a:t> to 75 people, including college and high school classes, talks, and meetings</a:t>
            </a:r>
            <a:r>
              <a:rPr lang="en-US" sz="1050" i="0" baseline="0" dirty="0" smtClean="0">
                <a:latin typeface="Helvetica Neue Light"/>
                <a:cs typeface="Helvetica Neue Light"/>
              </a:rPr>
              <a:t>.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83B8EB-7532-344A-BA2F-5DE2DB0A238D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785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i="0" baseline="0" dirty="0" smtClean="0">
                <a:latin typeface="Helvetica Neue Light"/>
                <a:cs typeface="Helvetica Neue Light"/>
              </a:rPr>
              <a:t>It was recently used in a teacher showcase on innovative teaching to ask teachers what holds them back from being more innovative in their classrooms. Over half the responses were time – which re-affirms the need to create a tool which can generate results quickly.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83B8EB-7532-344A-BA2F-5DE2DB0A238D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68637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i="0" baseline="0" dirty="0" smtClean="0">
                <a:latin typeface="Helvetica Neue Light"/>
                <a:cs typeface="Helvetica Neue Light"/>
              </a:rPr>
              <a:t>It has also been used in undergraduate class to ask students about the impacts of having your phone know where you are</a:t>
            </a:r>
          </a:p>
          <a:p>
            <a:r>
              <a:rPr lang="en-US" sz="1200" i="0" baseline="0" dirty="0" smtClean="0">
                <a:latin typeface="Helvetica Neue Light"/>
                <a:cs typeface="Helvetica Neue Light"/>
              </a:rPr>
              <a:t>Students grouped 73 responses into 8 categories including safety, being watched, advertisements, 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83B8EB-7532-344A-BA2F-5DE2DB0A238D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6863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If you have ever taught a</a:t>
            </a:r>
            <a:r>
              <a:rPr lang="en-US" baseline="0" dirty="0" smtClean="0"/>
              <a:t> class – or have just been a student in a class – you know how important it is to engage your students – but it’s not easy, esp. in large lecture-based classrooms.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We are investigating how technology can be used to better support active engagement and peer learning in face-to-face classroom settings.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83B8EB-7532-344A-BA2F-5DE2DB0A238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35811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i="0" baseline="0" dirty="0" smtClean="0">
                <a:latin typeface="Helvetica Neue Light"/>
                <a:cs typeface="Helvetica Neue Light"/>
              </a:rPr>
              <a:t>A Kinesiology course used Q&amp;A to ask “What single characteristic defines us as human?”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i="0" dirty="0" smtClean="0">
              <a:latin typeface="Helvetica Neue Light"/>
              <a:cs typeface="Helvetica Neue Light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0" dirty="0" smtClean="0">
                <a:latin typeface="Helvetica Neue Light"/>
                <a:cs typeface="Helvetica Neue Light"/>
              </a:rPr>
              <a:t>A broad variety of questions can be asked with Q&amp;A</a:t>
            </a:r>
            <a:r>
              <a:rPr lang="en-US" sz="1200" i="0" baseline="0" dirty="0" smtClean="0">
                <a:latin typeface="Helvetica Neue Light"/>
                <a:cs typeface="Helvetica Neue Light"/>
              </a:rPr>
              <a:t>, but we do know there are some types of questions that it doesn’t work well for.</a:t>
            </a:r>
            <a:endParaRPr lang="en-US" sz="1200" i="0" dirty="0" smtClean="0">
              <a:latin typeface="Helvetica Neue Light"/>
              <a:cs typeface="Helvetica Neue Light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0" dirty="0" smtClean="0">
                <a:latin typeface="Helvetica Neue Light"/>
                <a:cs typeface="Helvetica Neue Light"/>
              </a:rPr>
              <a:t>For example, if you ask something like, “What types of books do you like?” you might get answers like “fiction” and “biographies” –</a:t>
            </a:r>
            <a:r>
              <a:rPr lang="en-US" sz="1200" i="0" baseline="0" dirty="0" smtClean="0">
                <a:latin typeface="Helvetica Neue Light"/>
                <a:cs typeface="Helvetica Neue Light"/>
              </a:rPr>
              <a:t> which themselves are categories.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i="0" baseline="0" dirty="0" smtClean="0">
              <a:latin typeface="Helvetica Neue Light"/>
              <a:cs typeface="Helvetica Neue Light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0" baseline="0" dirty="0" smtClean="0">
                <a:latin typeface="Helvetica Neue Light"/>
                <a:cs typeface="Helvetica Neue Light"/>
              </a:rPr>
              <a:t>So what are some of the lessons we have learned so far …</a:t>
            </a:r>
            <a:endParaRPr lang="en-US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83B8EB-7532-344A-BA2F-5DE2DB0A238D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6863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Students have</a:t>
            </a:r>
            <a:r>
              <a:rPr lang="en-US" baseline="0" dirty="0" smtClean="0"/>
              <a:t> told us </a:t>
            </a:r>
            <a:r>
              <a:rPr lang="en-US" dirty="0" smtClean="0"/>
              <a:t>it is both helpful and informative</a:t>
            </a:r>
            <a:r>
              <a:rPr lang="en-US" baseline="0" dirty="0" smtClean="0"/>
              <a:t> to see other students’ responses</a:t>
            </a:r>
          </a:p>
          <a:p>
            <a:r>
              <a:rPr lang="en-US" baseline="0" dirty="0" smtClean="0"/>
              <a:t>(it’s helps broaden their thinking about a question)</a:t>
            </a:r>
          </a:p>
          <a:p>
            <a:endParaRPr lang="en-US" baseline="0" dirty="0" smtClean="0"/>
          </a:p>
          <a:p>
            <a:r>
              <a:rPr lang="en-US" baseline="0" dirty="0" smtClean="0"/>
              <a:t>Instructors find it helpful for gauging what a class is thinking</a:t>
            </a:r>
          </a:p>
          <a:p>
            <a:r>
              <a:rPr lang="en-US" baseline="0" dirty="0" smtClean="0"/>
              <a:t>(not just based on what students say but </a:t>
            </a:r>
            <a:r>
              <a:rPr lang="en-US" baseline="0" smtClean="0"/>
              <a:t>also on what </a:t>
            </a:r>
            <a:r>
              <a:rPr lang="en-US" baseline="0" dirty="0" smtClean="0"/>
              <a:t>they </a:t>
            </a:r>
            <a:r>
              <a:rPr lang="en-US" u="sng" baseline="0" dirty="0" smtClean="0"/>
              <a:t>don’t</a:t>
            </a:r>
            <a:r>
              <a:rPr lang="en-US" baseline="0" dirty="0" smtClean="0"/>
              <a:t> say)</a:t>
            </a:r>
          </a:p>
          <a:p>
            <a:endParaRPr lang="en-US" baseline="0" dirty="0" smtClean="0"/>
          </a:p>
          <a:p>
            <a:r>
              <a:rPr lang="en-US" baseline="0" dirty="0" smtClean="0"/>
              <a:t>And while students have said Q&amp;A is easy to use 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83B8EB-7532-344A-BA2F-5DE2DB0A238D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4467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Creating categories can be hard.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Good categories are vital for getting good results.</a:t>
            </a:r>
          </a:p>
          <a:p>
            <a:r>
              <a:rPr lang="en-US" baseline="0" dirty="0" smtClean="0"/>
              <a:t>Duplicate, unclear, and overly general categories can lead to lower quality results.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Q&amp;A removes duplicate categories and prompts students to whether or not categories with similar words are duplicates</a:t>
            </a:r>
          </a:p>
          <a:p>
            <a:r>
              <a:rPr lang="en-US" baseline="0" dirty="0" smtClean="0"/>
              <a:t>Task redundancy is used to get input from multiple students.</a:t>
            </a:r>
          </a:p>
          <a:p>
            <a:r>
              <a:rPr lang="en-US" baseline="0" dirty="0" smtClean="0"/>
              <a:t>By default we currently use a task redundancy of 2 </a:t>
            </a:r>
          </a:p>
          <a:p>
            <a:r>
              <a:rPr lang="en-US" baseline="0" dirty="0" smtClean="0"/>
              <a:t>This means 2 categories are suggested for a response and users vote on the best one to use</a:t>
            </a:r>
          </a:p>
          <a:p>
            <a:r>
              <a:rPr lang="en-US" baseline="0" dirty="0" smtClean="0"/>
              <a:t>We hope this increases the likelihood of having better categories, while still balancing the need to get results quickly</a:t>
            </a:r>
          </a:p>
          <a:p>
            <a:endParaRPr lang="en-US" baseline="0" dirty="0" smtClean="0"/>
          </a:p>
          <a:p>
            <a:r>
              <a:rPr lang="en-US" baseline="0" dirty="0" smtClean="0"/>
              <a:t>And finally while the results serve as a good starting point for discussion, …</a:t>
            </a:r>
          </a:p>
          <a:p>
            <a:endParaRPr lang="en-US" baseline="0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83B8EB-7532-344A-BA2F-5DE2DB0A238D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44677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Both students and teachers have expressed</a:t>
            </a:r>
            <a:r>
              <a:rPr lang="en-US" baseline="0" dirty="0" smtClean="0"/>
              <a:t> the desire to refine the results further – add missing items, edit the categories, etc.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83B8EB-7532-344A-BA2F-5DE2DB0A238D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24869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Students have told us that anonymity is important in some cases for getting honest feedback</a:t>
            </a:r>
          </a:p>
          <a:p>
            <a:r>
              <a:rPr lang="en-US" baseline="0" dirty="0" smtClean="0"/>
              <a:t>but teachers sometimes want authentication for accountability</a:t>
            </a:r>
          </a:p>
          <a:p>
            <a:r>
              <a:rPr lang="en-US" baseline="0" dirty="0" smtClean="0"/>
              <a:t>We also recognize that logging in to a system requires a little more time at startup</a:t>
            </a:r>
          </a:p>
          <a:p>
            <a:r>
              <a:rPr lang="en-US" baseline="0" dirty="0" smtClean="0"/>
              <a:t>Q&amp;A allows teachers to create questions that require Google authentication or that allow students to be anonymous</a:t>
            </a:r>
          </a:p>
          <a:p>
            <a:r>
              <a:rPr lang="en-US" baseline="0" dirty="0" smtClean="0"/>
              <a:t>Anonymous users can provide nicknames to display – if they choose</a:t>
            </a:r>
          </a:p>
          <a:p>
            <a:r>
              <a:rPr lang="en-US" baseline="0" dirty="0" smtClean="0"/>
              <a:t>So far we have only observed one incidence of playful misbehavior when an anonymous user used their professor’s name as a nickname</a:t>
            </a:r>
          </a:p>
          <a:p>
            <a:endParaRPr lang="en-US" baseline="0" dirty="0" smtClean="0"/>
          </a:p>
          <a:p>
            <a:r>
              <a:rPr lang="en-US" baseline="0" dirty="0" smtClean="0"/>
              <a:t>Based on the lessons we have learned so far, w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 believe that crowdsourcing the categorization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responses provides a pedagogically useful activity that engages the entire class and provides both students and the instructor feedback about what the class is thinking.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83B8EB-7532-344A-BA2F-5DE2DB0A238D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24869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 are actively looking for more people to try out Q&amp;A. If you are interested, I would be happy to tell you more.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83B8EB-7532-344A-BA2F-5DE2DB0A238D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92600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83B8EB-7532-344A-BA2F-5DE2DB0A238D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7773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One common</a:t>
            </a:r>
            <a:r>
              <a:rPr lang="en-US" baseline="0" dirty="0" smtClean="0"/>
              <a:t> technology used in classrooms are interactive classroom response systems – more commonly know as clickers.  Clickers are simple and easy to use, and can be used to poll everyone in a classroom.  But instructors are often limited to multiple choice style questions.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83B8EB-7532-344A-BA2F-5DE2DB0A238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2398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Websites like </a:t>
            </a:r>
            <a:r>
              <a:rPr lang="en-US" dirty="0" err="1" smtClean="0"/>
              <a:t>polleverywhere.com</a:t>
            </a:r>
            <a:r>
              <a:rPr lang="en-US" dirty="0" smtClean="0"/>
              <a:t> can be used to pose open-ended questions to a</a:t>
            </a:r>
            <a:r>
              <a:rPr lang="en-US" baseline="0" dirty="0" smtClean="0"/>
              <a:t> class – but instructors must scroll through long lists of responses to get a sense of what their class is thinking.  A class of 50 students who each give 1-2 responses would create a list of 75 responses.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83B8EB-7532-344A-BA2F-5DE2DB0A238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5271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So the challenge is how to </a:t>
            </a:r>
            <a:r>
              <a:rPr lang="en-US" baseline="0" dirty="0" smtClean="0"/>
              <a:t>meaningfully categorize a long list of free-form responses w/in the context of a fast-paced dynamic classroom =&gt; in other words, how can we categorize the responses quickly while maintaining </a:t>
            </a:r>
            <a:r>
              <a:rPr lang="en-US" baseline="0" dirty="0" smtClean="0"/>
              <a:t>quality.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83B8EB-7532-344A-BA2F-5DE2DB0A238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0501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 created a tool called Q&amp;A that allows instructors to pose open-ended questions to their class. Students use a simple web-based form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submit their answers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then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crowdsource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categorization the responses – where the class is the “crowd”.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 activity only takes a few minutes, engages the entire class, and the results serve as a starting point for further discussion.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83B8EB-7532-344A-BA2F-5DE2DB0A238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1444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Q&amp;A used a modified version of an approach called Cascade – developed by the University of Washington and Microsoft – to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crowdsource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categorization. Students perform 3 basic types of tasks: generate categories, …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83B8EB-7532-344A-BA2F-5DE2DB0A238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1444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Select the best categories …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83B8EB-7532-344A-BA2F-5DE2DB0A238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1444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vote on whether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or not responses fit the categories.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Task redundancy is used to get input from multiple students, and voting thresholds are used to decide if the requirements for a given task have been met. </a:t>
            </a:r>
            <a:endParaRPr lang="en-US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83B8EB-7532-344A-BA2F-5DE2DB0A238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144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9FBA8-3DC5-5146-AC73-25DC38F009DE}" type="datetime1">
              <a:rPr lang="en-US" smtClean="0"/>
              <a:pPr/>
              <a:t>6/3/14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5B3E6-EFC0-CA40-B2B7-A14DA20E8C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F7299-3B8B-7E4F-BF36-03DFA4AAD996}" type="datetime1">
              <a:rPr lang="en-US" smtClean="0"/>
              <a:pPr/>
              <a:t>6/3/14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5B3E6-EFC0-CA40-B2B7-A14DA20E8C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C0EB3-E784-444A-A3CB-6175BC2D47CC}" type="datetime1">
              <a:rPr lang="en-US" smtClean="0"/>
              <a:pPr/>
              <a:t>6/3/14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5B3E6-EFC0-CA40-B2B7-A14DA20E8C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6FADE-0721-1942-9E90-68114F9616BA}" type="datetime1">
              <a:rPr lang="en-US" smtClean="0"/>
              <a:pPr/>
              <a:t>6/3/14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5B3E6-EFC0-CA40-B2B7-A14DA20E8C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00572-C5E5-074F-825D-FA4AA7BBF213}" type="datetime1">
              <a:rPr lang="en-US" smtClean="0"/>
              <a:pPr/>
              <a:t>6/3/14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5B3E6-EFC0-CA40-B2B7-A14DA20E8C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74FD-7A4D-3245-9D93-D516BF085B24}" type="datetime1">
              <a:rPr lang="en-US" smtClean="0"/>
              <a:pPr/>
              <a:t>6/3/14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5B3E6-EFC0-CA40-B2B7-A14DA20E8C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ED7E5-06E2-954F-9112-D51FC620D940}" type="datetime1">
              <a:rPr lang="en-US" smtClean="0"/>
              <a:pPr/>
              <a:t>6/3/14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5B3E6-EFC0-CA40-B2B7-A14DA20E8C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82253-2459-2F42-8F94-8C0BC3E01D98}" type="datetime1">
              <a:rPr lang="en-US" smtClean="0"/>
              <a:pPr/>
              <a:t>6/3/14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5B3E6-EFC0-CA40-B2B7-A14DA20E8C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DC306-51A5-9A41-A395-5A73D63D2F3C}" type="datetime1">
              <a:rPr lang="en-US" smtClean="0"/>
              <a:pPr/>
              <a:t>6/3/14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5B3E6-EFC0-CA40-B2B7-A14DA20E8C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91BB0-0D29-244A-B6AA-EBFF4C97480E}" type="datetime1">
              <a:rPr lang="en-US" smtClean="0"/>
              <a:pPr/>
              <a:t>6/3/14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5B3E6-EFC0-CA40-B2B7-A14DA20E8C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98711-886F-494B-9CDC-5BE01947AAF0}" type="datetime1">
              <a:rPr lang="en-US" smtClean="0"/>
              <a:pPr/>
              <a:t>6/3/14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5B3E6-EFC0-CA40-B2B7-A14DA20E8C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B2C9AF-146D-B140-85ED-FF0FD673C5A0}" type="datetime1">
              <a:rPr lang="en-US" smtClean="0"/>
              <a:pPr/>
              <a:t>6/3/14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5B3E6-EFC0-CA40-B2B7-A14DA20E8C7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xmlns:p14="http://schemas.microsoft.com/office/powerpoint/2010/main">
    <p:fade/>
  </p:transition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200" dirty="0" smtClean="0">
                <a:latin typeface="Helvetica Neue Light"/>
                <a:cs typeface="Helvetica Neue Light"/>
              </a:rPr>
              <a:t>Synchronous Classroom Interaction:</a:t>
            </a:r>
            <a:br>
              <a:rPr lang="en-US" sz="3200" dirty="0" smtClean="0">
                <a:latin typeface="Helvetica Neue Light"/>
                <a:cs typeface="Helvetica Neue Light"/>
              </a:rPr>
            </a:br>
            <a:r>
              <a:rPr lang="en-US" sz="3200" dirty="0" smtClean="0">
                <a:latin typeface="Helvetica Neue Light"/>
                <a:cs typeface="Helvetica Neue Light"/>
              </a:rPr>
              <a:t>Using technology to take advantage of being face-to-face</a:t>
            </a:r>
            <a:endParaRPr lang="en-US" sz="3200" dirty="0">
              <a:latin typeface="Helvetica Neue Light"/>
              <a:cs typeface="Helvetica Neue Ligh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199"/>
            <a:ext cx="7772400" cy="2702063"/>
          </a:xfrm>
        </p:spPr>
        <p:txBody>
          <a:bodyPr>
            <a:normAutofit/>
          </a:bodyPr>
          <a:lstStyle/>
          <a:p>
            <a:pPr algn="l"/>
            <a:endParaRPr lang="en-US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 Neue Light"/>
              <a:cs typeface="Helvetica Neue Light"/>
            </a:endParaRPr>
          </a:p>
          <a:p>
            <a:pPr algn="l"/>
            <a:endParaRPr lang="en-US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 Neue Light"/>
              <a:cs typeface="Helvetica Neue Light"/>
            </a:endParaRPr>
          </a:p>
          <a:p>
            <a:pPr algn="l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 Neue Light"/>
                <a:cs typeface="Helvetica Neue Light"/>
              </a:rPr>
              <a:t>Ben </a:t>
            </a:r>
            <a:r>
              <a:rPr lang="en-US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 Neue Light"/>
                <a:cs typeface="Helvetica Neue Light"/>
              </a:rPr>
              <a:t>Bederson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 Neue Light"/>
                <a:cs typeface="Helvetica Neue Light"/>
              </a:rPr>
              <a:t>, Anne Rose</a:t>
            </a:r>
          </a:p>
          <a:p>
            <a:pPr algn="l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 Neue Light"/>
                <a:cs typeface="Helvetica Neue Light"/>
              </a:rPr>
              <a:t>Human-Computer Interaction Lab</a:t>
            </a:r>
          </a:p>
          <a:p>
            <a:pPr algn="l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 Neue Light"/>
                <a:cs typeface="Helvetica Neue Light"/>
              </a:rPr>
              <a:t>University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 Neue Light"/>
                <a:cs typeface="Helvetica Neue Light"/>
              </a:rPr>
              <a:t>of Maryland – College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 Neue Light"/>
                <a:cs typeface="Helvetica Neue Light"/>
              </a:rPr>
              <a:t>Park</a:t>
            </a:r>
          </a:p>
          <a:p>
            <a:pPr algn="l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 Neue Light"/>
                <a:cs typeface="Helvetica Neue Light"/>
              </a:rPr>
              <a:t>@</a:t>
            </a:r>
            <a:r>
              <a:rPr lang="en-US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 Neue Light"/>
                <a:cs typeface="Helvetica Neue Light"/>
              </a:rPr>
              <a:t>bederson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 Neue Light"/>
                <a:cs typeface="Helvetica Neue Light"/>
              </a:rPr>
              <a:t>, @</a:t>
            </a:r>
            <a:r>
              <a:rPr lang="en-US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 Neue Light"/>
                <a:cs typeface="Helvetica Neue Light"/>
              </a:rPr>
              <a:t>annetrose</a:t>
            </a:r>
            <a:endParaRPr lang="en-US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 Neue Light"/>
              <a:cs typeface="Helvetica Neue Light"/>
            </a:endParaRPr>
          </a:p>
          <a:p>
            <a:pPr algn="l"/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Helvetica Neue Light"/>
              <a:cs typeface="Helvetica Neue Light"/>
            </a:endParaRPr>
          </a:p>
          <a:p>
            <a:pPr algn="l"/>
            <a:endParaRPr lang="en-US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 Neue Light"/>
              <a:cs typeface="Helvetica Neue Light"/>
            </a:endParaRPr>
          </a:p>
          <a:p>
            <a:pPr algn="l"/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Helvetica Neue Light"/>
              <a:cs typeface="Helvetica Neue Light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685800" y="3709245"/>
            <a:ext cx="7772400" cy="0"/>
          </a:xfrm>
          <a:prstGeom prst="line">
            <a:avLst/>
          </a:prstGeom>
          <a:ln w="3175" cap="flat" cmpd="sng" algn="ctr">
            <a:solidFill>
              <a:schemeClr val="tx1">
                <a:alpha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294219"/>
            <a:ext cx="1803400" cy="1590598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728710" y="1417638"/>
            <a:ext cx="7684552" cy="0"/>
          </a:xfrm>
          <a:prstGeom prst="line">
            <a:avLst/>
          </a:prstGeom>
          <a:ln w="3175" cap="flat" cmpd="sng" algn="ctr">
            <a:solidFill>
              <a:schemeClr val="tx1">
                <a:alpha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tle 4"/>
          <p:cNvSpPr>
            <a:spLocks noGrp="1"/>
          </p:cNvSpPr>
          <p:nvPr>
            <p:ph type="title"/>
          </p:nvPr>
        </p:nvSpPr>
        <p:spPr>
          <a:xfrm>
            <a:off x="728710" y="274638"/>
            <a:ext cx="7658100" cy="1143000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latin typeface="Helvetica Neue Light"/>
                <a:cs typeface="Helvetica Neue Light"/>
              </a:rPr>
              <a:t>How It Works</a:t>
            </a:r>
            <a:endParaRPr lang="en-US" sz="2222" dirty="0">
              <a:latin typeface="Helvetica Neue Light"/>
              <a:cs typeface="Helvetica Neue Light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069123" y="3935215"/>
            <a:ext cx="1937539" cy="2480970"/>
            <a:chOff x="664998" y="1644879"/>
            <a:chExt cx="1937539" cy="2480970"/>
          </a:xfrm>
        </p:grpSpPr>
        <p:pic>
          <p:nvPicPr>
            <p:cNvPr id="3" name="Picture 2" descr="stick_figure_working_laptop_desk_500_wht-240x300.gi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1339" y="1644879"/>
              <a:ext cx="1544856" cy="1931070"/>
            </a:xfrm>
            <a:prstGeom prst="rect">
              <a:avLst/>
            </a:prstGeom>
          </p:spPr>
        </p:pic>
        <p:sp>
          <p:nvSpPr>
            <p:cNvPr id="17" name="Title 4"/>
            <p:cNvSpPr txBox="1">
              <a:spLocks/>
            </p:cNvSpPr>
            <p:nvPr/>
          </p:nvSpPr>
          <p:spPr>
            <a:xfrm>
              <a:off x="664998" y="3294852"/>
              <a:ext cx="1937539" cy="830997"/>
            </a:xfrm>
            <a:prstGeom prst="rect">
              <a:avLst/>
            </a:prstGeom>
            <a:solidFill>
              <a:srgbClr val="FFFFFF">
                <a:alpha val="88000"/>
              </a:srgbClr>
            </a:solidFill>
          </p:spPr>
          <p:txBody>
            <a:bodyPr vert="horz" wrap="square" lIns="91440" tIns="45720" rIns="91440" bIns="45720" rtlCol="0" anchor="ctr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400" dirty="0" smtClean="0">
                  <a:latin typeface="Helvetica Neue Light"/>
                  <a:cs typeface="Helvetica Neue Light"/>
                </a:rPr>
                <a:t>Submit Responses</a:t>
              </a:r>
              <a:endParaRPr lang="en-US" sz="2400" dirty="0">
                <a:latin typeface="Helvetica Neue Light"/>
                <a:cs typeface="Helvetica Neue Light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844055" y="3935215"/>
            <a:ext cx="1937539" cy="2480970"/>
            <a:chOff x="664998" y="1644879"/>
            <a:chExt cx="1937539" cy="2480970"/>
          </a:xfrm>
        </p:grpSpPr>
        <p:pic>
          <p:nvPicPr>
            <p:cNvPr id="19" name="Picture 18" descr="stick_figure_working_laptop_desk_500_wht-240x300.gi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1339" y="1644879"/>
              <a:ext cx="1544856" cy="1931070"/>
            </a:xfrm>
            <a:prstGeom prst="rect">
              <a:avLst/>
            </a:prstGeom>
          </p:spPr>
        </p:pic>
        <p:sp>
          <p:nvSpPr>
            <p:cNvPr id="20" name="Title 4"/>
            <p:cNvSpPr txBox="1">
              <a:spLocks/>
            </p:cNvSpPr>
            <p:nvPr/>
          </p:nvSpPr>
          <p:spPr>
            <a:xfrm>
              <a:off x="664998" y="3294852"/>
              <a:ext cx="1937539" cy="830997"/>
            </a:xfrm>
            <a:prstGeom prst="rect">
              <a:avLst/>
            </a:prstGeom>
            <a:solidFill>
              <a:srgbClr val="FFFFFF">
                <a:alpha val="88000"/>
              </a:srgbClr>
            </a:solidFill>
          </p:spPr>
          <p:txBody>
            <a:bodyPr vert="horz" wrap="square" lIns="91440" tIns="45720" rIns="91440" bIns="45720" rtlCol="0" anchor="ctr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400" dirty="0" smtClean="0">
                  <a:latin typeface="Helvetica Neue Light"/>
                  <a:cs typeface="Helvetica Neue Light"/>
                </a:rPr>
                <a:t>Submit Responses</a:t>
              </a:r>
              <a:endParaRPr lang="en-US" sz="2400" dirty="0">
                <a:latin typeface="Helvetica Neue Light"/>
                <a:cs typeface="Helvetica Neue Light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277097" y="1609881"/>
            <a:ext cx="1937539" cy="2480970"/>
            <a:chOff x="664998" y="1644879"/>
            <a:chExt cx="1937539" cy="2480970"/>
          </a:xfrm>
        </p:grpSpPr>
        <p:pic>
          <p:nvPicPr>
            <p:cNvPr id="22" name="Picture 21" descr="stick_figure_working_laptop_desk_500_wht-240x300.gi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1339" y="1644879"/>
              <a:ext cx="1544856" cy="1931070"/>
            </a:xfrm>
            <a:prstGeom prst="rect">
              <a:avLst/>
            </a:prstGeom>
          </p:spPr>
        </p:pic>
        <p:sp>
          <p:nvSpPr>
            <p:cNvPr id="23" name="Title 4"/>
            <p:cNvSpPr txBox="1">
              <a:spLocks/>
            </p:cNvSpPr>
            <p:nvPr/>
          </p:nvSpPr>
          <p:spPr>
            <a:xfrm>
              <a:off x="664998" y="3294852"/>
              <a:ext cx="1937539" cy="830997"/>
            </a:xfrm>
            <a:prstGeom prst="rect">
              <a:avLst/>
            </a:prstGeom>
            <a:solidFill>
              <a:srgbClr val="FFFFFF">
                <a:alpha val="88000"/>
              </a:srgbClr>
            </a:solidFill>
          </p:spPr>
          <p:txBody>
            <a:bodyPr vert="horz" wrap="square" lIns="91440" tIns="45720" rIns="91440" bIns="45720" rtlCol="0" anchor="ctr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400" dirty="0" smtClean="0">
                  <a:latin typeface="Helvetica Neue Light"/>
                  <a:cs typeface="Helvetica Neue Light"/>
                </a:rPr>
                <a:t>Submit Responses</a:t>
              </a:r>
              <a:endParaRPr lang="en-US" sz="2400" dirty="0">
                <a:latin typeface="Helvetica Neue Light"/>
                <a:cs typeface="Helvetica Neue Light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848631" y="1609881"/>
            <a:ext cx="1937539" cy="2480970"/>
            <a:chOff x="664998" y="1644879"/>
            <a:chExt cx="1937539" cy="2480970"/>
          </a:xfrm>
        </p:grpSpPr>
        <p:pic>
          <p:nvPicPr>
            <p:cNvPr id="28" name="Picture 27" descr="stick_figure_working_laptop_desk_500_wht-240x300.gi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1339" y="1644879"/>
              <a:ext cx="1544856" cy="1931070"/>
            </a:xfrm>
            <a:prstGeom prst="rect">
              <a:avLst/>
            </a:prstGeom>
          </p:spPr>
        </p:pic>
        <p:sp>
          <p:nvSpPr>
            <p:cNvPr id="29" name="Title 4"/>
            <p:cNvSpPr txBox="1">
              <a:spLocks/>
            </p:cNvSpPr>
            <p:nvPr/>
          </p:nvSpPr>
          <p:spPr>
            <a:xfrm>
              <a:off x="664998" y="3294852"/>
              <a:ext cx="1937539" cy="830997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ctr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400" dirty="0" smtClean="0">
                  <a:latin typeface="Helvetica Neue Light"/>
                  <a:cs typeface="Helvetica Neue Light"/>
                </a:rPr>
                <a:t>Submit Responses</a:t>
              </a:r>
              <a:endParaRPr lang="en-US" sz="2400" dirty="0">
                <a:latin typeface="Helvetica Neue Light"/>
                <a:cs typeface="Helvetica Neue Light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062864" y="1609881"/>
            <a:ext cx="1937539" cy="2480970"/>
            <a:chOff x="664998" y="1644879"/>
            <a:chExt cx="1937539" cy="2480970"/>
          </a:xfrm>
        </p:grpSpPr>
        <p:pic>
          <p:nvPicPr>
            <p:cNvPr id="25" name="Picture 24" descr="stick_figure_working_laptop_desk_500_wht-240x300.gi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1339" y="1644879"/>
              <a:ext cx="1544856" cy="1931070"/>
            </a:xfrm>
            <a:prstGeom prst="rect">
              <a:avLst/>
            </a:prstGeom>
          </p:spPr>
        </p:pic>
        <p:sp>
          <p:nvSpPr>
            <p:cNvPr id="26" name="Title 4"/>
            <p:cNvSpPr txBox="1">
              <a:spLocks/>
            </p:cNvSpPr>
            <p:nvPr/>
          </p:nvSpPr>
          <p:spPr>
            <a:xfrm>
              <a:off x="664998" y="3294852"/>
              <a:ext cx="1937539" cy="830997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ctr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400" dirty="0" smtClean="0">
                  <a:latin typeface="Helvetica Neue Light"/>
                  <a:cs typeface="Helvetica Neue Light"/>
                </a:rPr>
                <a:t>Submit Responses</a:t>
              </a:r>
              <a:endParaRPr lang="en-US" sz="2400" dirty="0">
                <a:latin typeface="Helvetica Neue Light"/>
                <a:cs typeface="Helvetica Neue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790038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728710" y="1417638"/>
            <a:ext cx="7684552" cy="0"/>
          </a:xfrm>
          <a:prstGeom prst="line">
            <a:avLst/>
          </a:prstGeom>
          <a:ln w="3175" cap="flat" cmpd="sng" algn="ctr">
            <a:solidFill>
              <a:schemeClr val="tx1">
                <a:alpha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tle 4"/>
          <p:cNvSpPr>
            <a:spLocks noGrp="1"/>
          </p:cNvSpPr>
          <p:nvPr>
            <p:ph type="title"/>
          </p:nvPr>
        </p:nvSpPr>
        <p:spPr>
          <a:xfrm>
            <a:off x="728710" y="274638"/>
            <a:ext cx="7658100" cy="1143000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latin typeface="Helvetica Neue Light"/>
                <a:cs typeface="Helvetica Neue Light"/>
              </a:rPr>
              <a:t>How It Works</a:t>
            </a:r>
            <a:endParaRPr lang="en-US" sz="2222" dirty="0">
              <a:latin typeface="Helvetica Neue Light"/>
              <a:cs typeface="Helvetica Neue Light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3062864" y="1609881"/>
            <a:ext cx="1937539" cy="2480970"/>
            <a:chOff x="664998" y="1644879"/>
            <a:chExt cx="1937539" cy="2480970"/>
          </a:xfrm>
        </p:grpSpPr>
        <p:pic>
          <p:nvPicPr>
            <p:cNvPr id="25" name="Picture 24" descr="stick_figure_working_laptop_desk_500_wht-240x300.gi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1339" y="1644879"/>
              <a:ext cx="1544856" cy="1931070"/>
            </a:xfrm>
            <a:prstGeom prst="rect">
              <a:avLst/>
            </a:prstGeom>
          </p:spPr>
        </p:pic>
        <p:sp>
          <p:nvSpPr>
            <p:cNvPr id="26" name="Title 4"/>
            <p:cNvSpPr txBox="1">
              <a:spLocks/>
            </p:cNvSpPr>
            <p:nvPr/>
          </p:nvSpPr>
          <p:spPr>
            <a:xfrm>
              <a:off x="664998" y="3294852"/>
              <a:ext cx="1937539" cy="830997"/>
            </a:xfrm>
            <a:prstGeom prst="rect">
              <a:avLst/>
            </a:prstGeom>
            <a:solidFill>
              <a:srgbClr val="FFFFFF">
                <a:alpha val="88000"/>
              </a:srgbClr>
            </a:solidFill>
          </p:spPr>
          <p:txBody>
            <a:bodyPr vert="horz" wrap="square" lIns="91440" tIns="45720" rIns="91440" bIns="45720" rtlCol="0" anchor="ctr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400" dirty="0" smtClean="0">
                  <a:latin typeface="Helvetica Neue Light"/>
                  <a:cs typeface="Helvetica Neue Light"/>
                </a:rPr>
                <a:t>Submit Responses</a:t>
              </a:r>
              <a:endParaRPr lang="en-US" sz="2400" dirty="0">
                <a:latin typeface="Helvetica Neue Light"/>
                <a:cs typeface="Helvetica Neue Light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848631" y="1609881"/>
            <a:ext cx="1937539" cy="2480970"/>
            <a:chOff x="664998" y="1644879"/>
            <a:chExt cx="1937539" cy="2480970"/>
          </a:xfrm>
        </p:grpSpPr>
        <p:pic>
          <p:nvPicPr>
            <p:cNvPr id="28" name="Picture 27" descr="stick_figure_working_laptop_desk_500_wht-240x300.gi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1339" y="1644879"/>
              <a:ext cx="1544856" cy="1931070"/>
            </a:xfrm>
            <a:prstGeom prst="rect">
              <a:avLst/>
            </a:prstGeom>
          </p:spPr>
        </p:pic>
        <p:sp>
          <p:nvSpPr>
            <p:cNvPr id="29" name="Title 4"/>
            <p:cNvSpPr txBox="1">
              <a:spLocks/>
            </p:cNvSpPr>
            <p:nvPr/>
          </p:nvSpPr>
          <p:spPr>
            <a:xfrm>
              <a:off x="664998" y="3294852"/>
              <a:ext cx="1937539" cy="830997"/>
            </a:xfrm>
            <a:prstGeom prst="rect">
              <a:avLst/>
            </a:prstGeom>
            <a:solidFill>
              <a:srgbClr val="FFFFFF">
                <a:alpha val="88000"/>
              </a:srgbClr>
            </a:solidFill>
          </p:spPr>
          <p:txBody>
            <a:bodyPr vert="horz" wrap="square" lIns="91440" tIns="45720" rIns="91440" bIns="45720" rtlCol="0" anchor="ctr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400" dirty="0" smtClean="0">
                  <a:latin typeface="Helvetica Neue Light"/>
                  <a:cs typeface="Helvetica Neue Light"/>
                </a:rPr>
                <a:t>Submit Responses</a:t>
              </a:r>
              <a:endParaRPr lang="en-US" sz="2400" dirty="0">
                <a:latin typeface="Helvetica Neue Light"/>
                <a:cs typeface="Helvetica Neue Light"/>
              </a:endParaRP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5441176" y="3980270"/>
            <a:ext cx="21998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F7F7F"/>
                </a:solidFill>
              </a:rPr>
              <a:t>Suggest Categories</a:t>
            </a:r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292315" y="6277256"/>
            <a:ext cx="21998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F7F7F"/>
                </a:solidFill>
              </a:rPr>
              <a:t>Best Categories</a:t>
            </a:r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085380" y="6277256"/>
            <a:ext cx="21998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F7F7F"/>
                </a:solidFill>
              </a:rPr>
              <a:t>Suggest Categories</a:t>
            </a:r>
            <a:endParaRPr lang="en-US" dirty="0">
              <a:solidFill>
                <a:srgbClr val="7F7F7F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5301476" y="1546381"/>
            <a:ext cx="1937539" cy="2595058"/>
            <a:chOff x="5301476" y="1546381"/>
            <a:chExt cx="1937539" cy="2595058"/>
          </a:xfrm>
        </p:grpSpPr>
        <p:pic>
          <p:nvPicPr>
            <p:cNvPr id="2" name="Picture 1" descr="stick_figure_working_laptop_desk_4557 green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2329" y="1546381"/>
              <a:ext cx="1783080" cy="2035478"/>
            </a:xfrm>
            <a:prstGeom prst="rect">
              <a:avLst/>
            </a:prstGeom>
          </p:spPr>
        </p:pic>
        <p:sp>
          <p:nvSpPr>
            <p:cNvPr id="41" name="Title 4"/>
            <p:cNvSpPr txBox="1">
              <a:spLocks/>
            </p:cNvSpPr>
            <p:nvPr/>
          </p:nvSpPr>
          <p:spPr>
            <a:xfrm>
              <a:off x="5301476" y="3310442"/>
              <a:ext cx="1937539" cy="830997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ctr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400" dirty="0" smtClean="0">
                  <a:latin typeface="Helvetica Neue Light"/>
                  <a:cs typeface="Helvetica Neue Light"/>
                </a:rPr>
                <a:t>Categorize</a:t>
              </a:r>
            </a:p>
            <a:p>
              <a:r>
                <a:rPr lang="en-US" sz="2400" dirty="0" smtClean="0">
                  <a:latin typeface="Helvetica Neue Light"/>
                  <a:cs typeface="Helvetica Neue Light"/>
                </a:rPr>
                <a:t>Responses</a:t>
              </a:r>
              <a:endParaRPr lang="en-US" sz="2400" dirty="0">
                <a:latin typeface="Helvetica Neue Light"/>
                <a:cs typeface="Helvetica Neue Light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4158240" y="3836894"/>
            <a:ext cx="1937539" cy="2595058"/>
            <a:chOff x="5301476" y="1546381"/>
            <a:chExt cx="1937539" cy="2595058"/>
          </a:xfrm>
        </p:grpSpPr>
        <p:pic>
          <p:nvPicPr>
            <p:cNvPr id="43" name="Picture 42" descr="stick_figure_working_laptop_desk_4557 green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2329" y="1546381"/>
              <a:ext cx="1783080" cy="2035478"/>
            </a:xfrm>
            <a:prstGeom prst="rect">
              <a:avLst/>
            </a:prstGeom>
          </p:spPr>
        </p:pic>
        <p:sp>
          <p:nvSpPr>
            <p:cNvPr id="44" name="Title 4"/>
            <p:cNvSpPr txBox="1">
              <a:spLocks/>
            </p:cNvSpPr>
            <p:nvPr/>
          </p:nvSpPr>
          <p:spPr>
            <a:xfrm>
              <a:off x="5301476" y="3310442"/>
              <a:ext cx="1937539" cy="830997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ctr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400" dirty="0" smtClean="0">
                  <a:latin typeface="Helvetica Neue Light"/>
                  <a:cs typeface="Helvetica Neue Light"/>
                </a:rPr>
                <a:t>Categorize</a:t>
              </a:r>
            </a:p>
            <a:p>
              <a:r>
                <a:rPr lang="en-US" sz="2400" dirty="0" smtClean="0">
                  <a:latin typeface="Helvetica Neue Light"/>
                  <a:cs typeface="Helvetica Neue Light"/>
                </a:rPr>
                <a:t>Responses</a:t>
              </a:r>
              <a:endParaRPr lang="en-US" sz="2400" dirty="0">
                <a:latin typeface="Helvetica Neue Light"/>
                <a:cs typeface="Helvetica Neue Light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941694" y="3836894"/>
            <a:ext cx="1937539" cy="2595058"/>
            <a:chOff x="5301476" y="1546381"/>
            <a:chExt cx="1937539" cy="2595058"/>
          </a:xfrm>
        </p:grpSpPr>
        <p:pic>
          <p:nvPicPr>
            <p:cNvPr id="46" name="Picture 45" descr="stick_figure_working_laptop_desk_4557 green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2329" y="1546381"/>
              <a:ext cx="1783080" cy="2035478"/>
            </a:xfrm>
            <a:prstGeom prst="rect">
              <a:avLst/>
            </a:prstGeom>
          </p:spPr>
        </p:pic>
        <p:sp>
          <p:nvSpPr>
            <p:cNvPr id="47" name="Title 4"/>
            <p:cNvSpPr txBox="1">
              <a:spLocks/>
            </p:cNvSpPr>
            <p:nvPr/>
          </p:nvSpPr>
          <p:spPr>
            <a:xfrm>
              <a:off x="5301476" y="3310442"/>
              <a:ext cx="1937539" cy="830997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ctr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400" dirty="0" smtClean="0">
                  <a:latin typeface="Helvetica Neue Light"/>
                  <a:cs typeface="Helvetica Neue Light"/>
                </a:rPr>
                <a:t>Categorize</a:t>
              </a:r>
            </a:p>
            <a:p>
              <a:r>
                <a:rPr lang="en-US" sz="2400" dirty="0" smtClean="0">
                  <a:latin typeface="Helvetica Neue Light"/>
                  <a:cs typeface="Helvetica Neue Light"/>
                </a:rPr>
                <a:t>Responses</a:t>
              </a:r>
              <a:endParaRPr lang="en-US" sz="2400" dirty="0">
                <a:latin typeface="Helvetica Neue Light"/>
                <a:cs typeface="Helvetica Neue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560784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/>
          <p:cNvGrpSpPr/>
          <p:nvPr/>
        </p:nvGrpSpPr>
        <p:grpSpPr>
          <a:xfrm>
            <a:off x="4227557" y="3908453"/>
            <a:ext cx="1937539" cy="2595058"/>
            <a:chOff x="5301476" y="1546381"/>
            <a:chExt cx="1937539" cy="2595058"/>
          </a:xfrm>
        </p:grpSpPr>
        <p:pic>
          <p:nvPicPr>
            <p:cNvPr id="53" name="Picture 52" descr="stick_figure_working_laptop_desk_4557 green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2329" y="1546381"/>
              <a:ext cx="1783080" cy="2035478"/>
            </a:xfrm>
            <a:prstGeom prst="rect">
              <a:avLst/>
            </a:prstGeom>
          </p:spPr>
        </p:pic>
        <p:sp>
          <p:nvSpPr>
            <p:cNvPr id="54" name="Title 4"/>
            <p:cNvSpPr txBox="1">
              <a:spLocks/>
            </p:cNvSpPr>
            <p:nvPr/>
          </p:nvSpPr>
          <p:spPr>
            <a:xfrm>
              <a:off x="5301476" y="3310442"/>
              <a:ext cx="1937539" cy="830997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ctr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400" dirty="0" smtClean="0">
                  <a:latin typeface="Helvetica Neue Light"/>
                  <a:cs typeface="Helvetica Neue Light"/>
                </a:rPr>
                <a:t>Categorize</a:t>
              </a:r>
            </a:p>
            <a:p>
              <a:r>
                <a:rPr lang="en-US" sz="2400" dirty="0" smtClean="0">
                  <a:latin typeface="Helvetica Neue Light"/>
                  <a:cs typeface="Helvetica Neue Light"/>
                </a:rPr>
                <a:t>Responses</a:t>
              </a:r>
              <a:endParaRPr lang="en-US" sz="2400" dirty="0">
                <a:latin typeface="Helvetica Neue Light"/>
                <a:cs typeface="Helvetica Neue Light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2008112" y="3902581"/>
            <a:ext cx="1937539" cy="2595058"/>
            <a:chOff x="5301476" y="1546381"/>
            <a:chExt cx="1937539" cy="2595058"/>
          </a:xfrm>
        </p:grpSpPr>
        <p:pic>
          <p:nvPicPr>
            <p:cNvPr id="50" name="Picture 49" descr="stick_figure_working_laptop_desk_4557 green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2329" y="1546381"/>
              <a:ext cx="1783080" cy="2035478"/>
            </a:xfrm>
            <a:prstGeom prst="rect">
              <a:avLst/>
            </a:prstGeom>
          </p:spPr>
        </p:pic>
        <p:sp>
          <p:nvSpPr>
            <p:cNvPr id="51" name="Title 4"/>
            <p:cNvSpPr txBox="1">
              <a:spLocks/>
            </p:cNvSpPr>
            <p:nvPr/>
          </p:nvSpPr>
          <p:spPr>
            <a:xfrm>
              <a:off x="5301476" y="3310442"/>
              <a:ext cx="1937539" cy="830997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ctr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400" dirty="0" smtClean="0">
                  <a:latin typeface="Helvetica Neue Light"/>
                  <a:cs typeface="Helvetica Neue Light"/>
                </a:rPr>
                <a:t>Categorize</a:t>
              </a:r>
            </a:p>
            <a:p>
              <a:r>
                <a:rPr lang="en-US" sz="2400" dirty="0" smtClean="0">
                  <a:latin typeface="Helvetica Neue Light"/>
                  <a:cs typeface="Helvetica Neue Light"/>
                </a:rPr>
                <a:t>Responses</a:t>
              </a:r>
              <a:endParaRPr lang="en-US" sz="2400" dirty="0">
                <a:latin typeface="Helvetica Neue Light"/>
                <a:cs typeface="Helvetica Neue Light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5278609" y="1500094"/>
            <a:ext cx="1937539" cy="2595058"/>
            <a:chOff x="5301476" y="1546381"/>
            <a:chExt cx="1937539" cy="2595058"/>
          </a:xfrm>
        </p:grpSpPr>
        <p:pic>
          <p:nvPicPr>
            <p:cNvPr id="47" name="Picture 46" descr="stick_figure_working_laptop_desk_4557 green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2329" y="1546381"/>
              <a:ext cx="1783080" cy="2035478"/>
            </a:xfrm>
            <a:prstGeom prst="rect">
              <a:avLst/>
            </a:prstGeom>
          </p:spPr>
        </p:pic>
        <p:sp>
          <p:nvSpPr>
            <p:cNvPr id="48" name="Title 4"/>
            <p:cNvSpPr txBox="1">
              <a:spLocks/>
            </p:cNvSpPr>
            <p:nvPr/>
          </p:nvSpPr>
          <p:spPr>
            <a:xfrm>
              <a:off x="5301476" y="3310442"/>
              <a:ext cx="1937539" cy="830997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ctr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400" dirty="0" smtClean="0">
                  <a:latin typeface="Helvetica Neue Light"/>
                  <a:cs typeface="Helvetica Neue Light"/>
                </a:rPr>
                <a:t>Categorize</a:t>
              </a:r>
            </a:p>
            <a:p>
              <a:r>
                <a:rPr lang="en-US" sz="2400" dirty="0" smtClean="0">
                  <a:latin typeface="Helvetica Neue Light"/>
                  <a:cs typeface="Helvetica Neue Light"/>
                </a:rPr>
                <a:t>Responses</a:t>
              </a:r>
              <a:endParaRPr lang="en-US" sz="2400" dirty="0">
                <a:latin typeface="Helvetica Neue Light"/>
                <a:cs typeface="Helvetica Neue Light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140847" y="1500094"/>
            <a:ext cx="1937539" cy="2595058"/>
            <a:chOff x="5301476" y="1546381"/>
            <a:chExt cx="1937539" cy="2595058"/>
          </a:xfrm>
        </p:grpSpPr>
        <p:pic>
          <p:nvPicPr>
            <p:cNvPr id="28" name="Picture 27" descr="stick_figure_working_laptop_desk_4557 green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2329" y="1546381"/>
              <a:ext cx="1783080" cy="2035478"/>
            </a:xfrm>
            <a:prstGeom prst="rect">
              <a:avLst/>
            </a:prstGeom>
          </p:spPr>
        </p:pic>
        <p:sp>
          <p:nvSpPr>
            <p:cNvPr id="29" name="Title 4"/>
            <p:cNvSpPr txBox="1">
              <a:spLocks/>
            </p:cNvSpPr>
            <p:nvPr/>
          </p:nvSpPr>
          <p:spPr>
            <a:xfrm>
              <a:off x="5301476" y="3310442"/>
              <a:ext cx="1937539" cy="830997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ctr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400" dirty="0" smtClean="0">
                  <a:latin typeface="Helvetica Neue Light"/>
                  <a:cs typeface="Helvetica Neue Light"/>
                </a:rPr>
                <a:t>Categorize</a:t>
              </a:r>
            </a:p>
            <a:p>
              <a:r>
                <a:rPr lang="en-US" sz="2400" dirty="0" smtClean="0">
                  <a:latin typeface="Helvetica Neue Light"/>
                  <a:cs typeface="Helvetica Neue Light"/>
                </a:rPr>
                <a:t>Responses</a:t>
              </a:r>
              <a:endParaRPr lang="en-US" sz="2400" dirty="0">
                <a:latin typeface="Helvetica Neue Light"/>
                <a:cs typeface="Helvetica Neue Light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00294" y="1500094"/>
            <a:ext cx="1937539" cy="2595058"/>
            <a:chOff x="5301476" y="1546381"/>
            <a:chExt cx="1937539" cy="2595058"/>
          </a:xfrm>
        </p:grpSpPr>
        <p:pic>
          <p:nvPicPr>
            <p:cNvPr id="25" name="Picture 24" descr="stick_figure_working_laptop_desk_4557 green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2329" y="1546381"/>
              <a:ext cx="1783080" cy="2035478"/>
            </a:xfrm>
            <a:prstGeom prst="rect">
              <a:avLst/>
            </a:prstGeom>
          </p:spPr>
        </p:pic>
        <p:sp>
          <p:nvSpPr>
            <p:cNvPr id="26" name="Title 4"/>
            <p:cNvSpPr txBox="1">
              <a:spLocks/>
            </p:cNvSpPr>
            <p:nvPr/>
          </p:nvSpPr>
          <p:spPr>
            <a:xfrm>
              <a:off x="5301476" y="3310442"/>
              <a:ext cx="1937539" cy="830997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ctr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400" dirty="0" smtClean="0">
                  <a:latin typeface="Helvetica Neue Light"/>
                  <a:cs typeface="Helvetica Neue Light"/>
                </a:rPr>
                <a:t>Categorize</a:t>
              </a:r>
            </a:p>
            <a:p>
              <a:r>
                <a:rPr lang="en-US" sz="2400" dirty="0" smtClean="0">
                  <a:latin typeface="Helvetica Neue Light"/>
                  <a:cs typeface="Helvetica Neue Light"/>
                </a:rPr>
                <a:t>Responses</a:t>
              </a:r>
              <a:endParaRPr lang="en-US" sz="2400" dirty="0">
                <a:latin typeface="Helvetica Neue Light"/>
                <a:cs typeface="Helvetica Neue Light"/>
              </a:endParaRPr>
            </a:p>
          </p:txBody>
        </p:sp>
      </p:grpSp>
      <p:cxnSp>
        <p:nvCxnSpPr>
          <p:cNvPr id="8" name="Straight Connector 7"/>
          <p:cNvCxnSpPr/>
          <p:nvPr/>
        </p:nvCxnSpPr>
        <p:spPr>
          <a:xfrm>
            <a:off x="728710" y="1417638"/>
            <a:ext cx="7684552" cy="0"/>
          </a:xfrm>
          <a:prstGeom prst="line">
            <a:avLst/>
          </a:prstGeom>
          <a:ln w="3175" cap="flat" cmpd="sng" algn="ctr">
            <a:solidFill>
              <a:schemeClr val="tx1">
                <a:alpha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tle 4"/>
          <p:cNvSpPr>
            <a:spLocks noGrp="1"/>
          </p:cNvSpPr>
          <p:nvPr>
            <p:ph type="title"/>
          </p:nvPr>
        </p:nvSpPr>
        <p:spPr>
          <a:xfrm>
            <a:off x="728710" y="274638"/>
            <a:ext cx="7658100" cy="1143000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latin typeface="Helvetica Neue Light"/>
                <a:cs typeface="Helvetica Neue Light"/>
              </a:rPr>
              <a:t>How It Works</a:t>
            </a:r>
            <a:endParaRPr lang="en-US" sz="2222" dirty="0">
              <a:latin typeface="Helvetica Neue Light"/>
              <a:cs typeface="Helvetica Neue Ligh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441176" y="3980270"/>
            <a:ext cx="21998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F7F7F"/>
                </a:solidFill>
              </a:rPr>
              <a:t>Match Categories</a:t>
            </a:r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381215" y="6366156"/>
            <a:ext cx="21998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F7F7F"/>
                </a:solidFill>
              </a:rPr>
              <a:t>Match Categories</a:t>
            </a:r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174280" y="6366156"/>
            <a:ext cx="21998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F7F7F"/>
                </a:solidFill>
              </a:rPr>
              <a:t>Match Categories</a:t>
            </a:r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058379" y="3962960"/>
            <a:ext cx="21998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F7F7F"/>
                </a:solidFill>
              </a:rPr>
              <a:t>Best Categories</a:t>
            </a:r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292779" y="3959195"/>
            <a:ext cx="21998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F7F7F"/>
                </a:solidFill>
              </a:rPr>
              <a:t>Best Categories</a:t>
            </a:r>
            <a:endParaRPr lang="en-US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34194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dmin-generate-categories-soh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420" y="530961"/>
            <a:ext cx="5217160" cy="5558282"/>
          </a:xfrm>
          <a:prstGeom prst="rect">
            <a:avLst/>
          </a:prstGeom>
        </p:spPr>
      </p:pic>
      <p:cxnSp>
        <p:nvCxnSpPr>
          <p:cNvPr id="4" name="Curved Connector 3"/>
          <p:cNvCxnSpPr/>
          <p:nvPr/>
        </p:nvCxnSpPr>
        <p:spPr>
          <a:xfrm rot="10800000" flipV="1">
            <a:off x="3917239" y="4136345"/>
            <a:ext cx="781590" cy="549495"/>
          </a:xfrm>
          <a:prstGeom prst="curved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 rot="774938">
            <a:off x="4668458" y="3740250"/>
            <a:ext cx="2004618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Handwriting - Dakota"/>
                <a:cs typeface="Handwriting - Dakota"/>
              </a:rPr>
              <a:t>Generate results </a:t>
            </a:r>
            <a:r>
              <a:rPr lang="en-US" sz="2400" dirty="0" smtClean="0">
                <a:solidFill>
                  <a:srgbClr val="FF0000"/>
                </a:solidFill>
                <a:latin typeface="Handwriting - Dakota"/>
                <a:cs typeface="Handwriting - Dakota"/>
              </a:rPr>
              <a:t>now</a:t>
            </a:r>
            <a:endParaRPr lang="en-US" sz="2400" dirty="0">
              <a:solidFill>
                <a:srgbClr val="FF0000"/>
              </a:solidFill>
              <a:latin typeface="Handwriting - Dakota"/>
              <a:cs typeface="Handwriting - Dakota"/>
            </a:endParaRPr>
          </a:p>
        </p:txBody>
      </p:sp>
      <p:pic>
        <p:nvPicPr>
          <p:cNvPr id="7" name="Picture 6" descr="Time-is-not-on-my-sid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5156" y="3656547"/>
            <a:ext cx="2850530" cy="3006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80783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4-05-20 at 11.30.31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63" y="0"/>
            <a:ext cx="8143875" cy="10877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84485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5-20 at 11.30.54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650" y="0"/>
            <a:ext cx="8143875" cy="10944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79290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esults-to-discuss-soh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63" y="0"/>
            <a:ext cx="8143875" cy="11068050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 rot="774938">
            <a:off x="5662669" y="4361189"/>
            <a:ext cx="1731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Handwriting - Dakota"/>
                <a:cs typeface="Handwriting - Dakota"/>
              </a:rPr>
              <a:t>Discuss</a:t>
            </a:r>
            <a:endParaRPr lang="en-US" sz="2800" b="1" dirty="0">
              <a:solidFill>
                <a:srgbClr val="FF0000"/>
              </a:solidFill>
              <a:latin typeface="Handwriting - Dakota"/>
              <a:cs typeface="Handwriting - Dakota"/>
            </a:endParaRPr>
          </a:p>
        </p:txBody>
      </p:sp>
      <p:cxnSp>
        <p:nvCxnSpPr>
          <p:cNvPr id="6" name="Curved Connector 5"/>
          <p:cNvCxnSpPr/>
          <p:nvPr/>
        </p:nvCxnSpPr>
        <p:spPr>
          <a:xfrm rot="10800000">
            <a:off x="2755900" y="2545895"/>
            <a:ext cx="2895600" cy="1890189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urved Connector 7"/>
          <p:cNvCxnSpPr/>
          <p:nvPr/>
        </p:nvCxnSpPr>
        <p:spPr>
          <a:xfrm rot="10800000">
            <a:off x="2616202" y="3917499"/>
            <a:ext cx="3035298" cy="518591"/>
          </a:xfrm>
          <a:prstGeom prst="curvedConnector3">
            <a:avLst>
              <a:gd name="adj1" fmla="val 47071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urved Connector 9"/>
          <p:cNvCxnSpPr/>
          <p:nvPr/>
        </p:nvCxnSpPr>
        <p:spPr>
          <a:xfrm rot="10800000" flipV="1">
            <a:off x="4161226" y="4436083"/>
            <a:ext cx="1490274" cy="27561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410967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1569" y="1055650"/>
            <a:ext cx="4160863" cy="4160863"/>
          </a:xfrm>
          <a:prstGeom prst="rect">
            <a:avLst/>
          </a:prstGeom>
        </p:spPr>
      </p:pic>
      <p:sp>
        <p:nvSpPr>
          <p:cNvPr id="15" name="Title 4"/>
          <p:cNvSpPr>
            <a:spLocks noGrp="1"/>
          </p:cNvSpPr>
          <p:nvPr>
            <p:ph type="title"/>
          </p:nvPr>
        </p:nvSpPr>
        <p:spPr>
          <a:xfrm>
            <a:off x="457200" y="4754551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Helvetica Neue Light"/>
                <a:cs typeface="Helvetica Neue Light"/>
              </a:rPr>
              <a:t>Initial Classroom Use</a:t>
            </a:r>
            <a:endParaRPr lang="en-US" sz="2222" dirty="0">
              <a:latin typeface="Helvetica Neue Light"/>
              <a:cs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44885144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4-05-27 at 11.11.57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0" y="2006600"/>
            <a:ext cx="8331200" cy="5786831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252198" y="2298700"/>
            <a:ext cx="2630702" cy="457200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998" y="272419"/>
            <a:ext cx="1538502" cy="1538502"/>
          </a:xfrm>
          <a:prstGeom prst="rect">
            <a:avLst/>
          </a:prstGeom>
        </p:spPr>
      </p:pic>
      <p:sp>
        <p:nvSpPr>
          <p:cNvPr id="20" name="Title 4"/>
          <p:cNvSpPr>
            <a:spLocks noGrp="1"/>
          </p:cNvSpPr>
          <p:nvPr>
            <p:ph type="title"/>
          </p:nvPr>
        </p:nvSpPr>
        <p:spPr>
          <a:xfrm>
            <a:off x="1631462" y="386719"/>
            <a:ext cx="7220438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dirty="0">
                <a:latin typeface="Helvetica Neue Light"/>
                <a:cs typeface="Helvetica Neue Light"/>
              </a:rPr>
              <a:t>What holds you back from being more innovative in your teaching?</a:t>
            </a:r>
            <a:br>
              <a:rPr lang="en-US" sz="4000" dirty="0">
                <a:latin typeface="Helvetica Neue Light"/>
                <a:cs typeface="Helvetica Neue Light"/>
              </a:rPr>
            </a:br>
            <a:r>
              <a:rPr lang="en-US" sz="2400" i="1" dirty="0">
                <a:latin typeface="Helvetica Neue Light"/>
                <a:cs typeface="Helvetica Neue Light"/>
              </a:rPr>
              <a:t>SLLC Showcase on Innovative Teaching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57200" y="1889126"/>
            <a:ext cx="8280400" cy="0"/>
          </a:xfrm>
          <a:prstGeom prst="line">
            <a:avLst/>
          </a:prstGeom>
          <a:ln w="3175" cap="flat" cmpd="sng" algn="ctr">
            <a:solidFill>
              <a:schemeClr val="tx1">
                <a:alpha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422491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Shot 2014-05-27 at 11.09.08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2475" y="1987550"/>
            <a:ext cx="6559050" cy="491005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998" y="272419"/>
            <a:ext cx="1538502" cy="1538502"/>
          </a:xfrm>
          <a:prstGeom prst="rect">
            <a:avLst/>
          </a:prstGeom>
        </p:spPr>
      </p:pic>
      <p:sp>
        <p:nvSpPr>
          <p:cNvPr id="17" name="Title 4"/>
          <p:cNvSpPr>
            <a:spLocks noGrp="1"/>
          </p:cNvSpPr>
          <p:nvPr>
            <p:ph type="title"/>
          </p:nvPr>
        </p:nvSpPr>
        <p:spPr>
          <a:xfrm>
            <a:off x="1631462" y="386719"/>
            <a:ext cx="7512538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300" dirty="0">
                <a:latin typeface="Helvetica Neue Light"/>
                <a:cs typeface="Helvetica Neue Light"/>
              </a:rPr>
              <a:t>What is one impact from having your phone know your location in a precise way?</a:t>
            </a:r>
            <a:br>
              <a:rPr lang="en-US" sz="3300" dirty="0">
                <a:latin typeface="Helvetica Neue Light"/>
                <a:cs typeface="Helvetica Neue Light"/>
              </a:rPr>
            </a:br>
            <a:r>
              <a:rPr lang="en-US" sz="2400" i="1" dirty="0">
                <a:latin typeface="Helvetica Neue Light"/>
                <a:cs typeface="Helvetica Neue Light"/>
              </a:rPr>
              <a:t>American Studies undergraduate course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457200" y="1889126"/>
            <a:ext cx="8280400" cy="0"/>
          </a:xfrm>
          <a:prstGeom prst="line">
            <a:avLst/>
          </a:prstGeom>
          <a:ln w="3175" cap="flat" cmpd="sng" algn="ctr">
            <a:solidFill>
              <a:schemeClr val="tx1">
                <a:alpha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870608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nds-raise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43963" y="2253718"/>
            <a:ext cx="9652000" cy="4635500"/>
          </a:xfrm>
          <a:prstGeom prst="rect">
            <a:avLst/>
          </a:prstGeom>
        </p:spPr>
      </p:pic>
      <p:sp>
        <p:nvSpPr>
          <p:cNvPr id="6" name="Title 4"/>
          <p:cNvSpPr>
            <a:spLocks noGrp="1"/>
          </p:cNvSpPr>
          <p:nvPr>
            <p:ph type="title"/>
          </p:nvPr>
        </p:nvSpPr>
        <p:spPr>
          <a:xfrm>
            <a:off x="10672" y="1090868"/>
            <a:ext cx="9144000" cy="1143000"/>
          </a:xfrm>
          <a:solidFill>
            <a:srgbClr val="FFFFFF">
              <a:alpha val="88000"/>
            </a:srgbClr>
          </a:solidFill>
        </p:spPr>
        <p:txBody>
          <a:bodyPr>
            <a:noAutofit/>
          </a:bodyPr>
          <a:lstStyle/>
          <a:p>
            <a:r>
              <a:rPr lang="en-US" sz="3600" dirty="0" smtClean="0">
                <a:latin typeface="Helvetica Neue Light"/>
                <a:cs typeface="Helvetica Neue Light"/>
              </a:rPr>
              <a:t>Student engagement is important</a:t>
            </a:r>
            <a:br>
              <a:rPr lang="en-US" sz="3600" dirty="0" smtClean="0">
                <a:latin typeface="Helvetica Neue Light"/>
                <a:cs typeface="Helvetica Neue Light"/>
              </a:rPr>
            </a:br>
            <a:r>
              <a:rPr lang="en-US" sz="3600" dirty="0" smtClean="0">
                <a:latin typeface="Helvetica Neue Light"/>
                <a:cs typeface="Helvetica Neue Light"/>
              </a:rPr>
              <a:t>but </a:t>
            </a:r>
            <a:r>
              <a:rPr lang="en-US" sz="3600" dirty="0" smtClean="0">
                <a:latin typeface="Helvetica Neue Black Condensed"/>
                <a:cs typeface="Helvetica Neue Black Condensed"/>
              </a:rPr>
              <a:t>HARD</a:t>
            </a:r>
            <a:endParaRPr lang="en-US" sz="3600" dirty="0">
              <a:latin typeface="Helvetica Neue Black Condensed"/>
              <a:cs typeface="Helvetica Neue Black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298465676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4-05-27 at 11.29.56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688" y="1955800"/>
            <a:ext cx="8512625" cy="778136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998" y="272419"/>
            <a:ext cx="1538502" cy="1538502"/>
          </a:xfrm>
          <a:prstGeom prst="rect">
            <a:avLst/>
          </a:prstGeom>
        </p:spPr>
      </p:pic>
      <p:sp>
        <p:nvSpPr>
          <p:cNvPr id="16" name="Title 4"/>
          <p:cNvSpPr>
            <a:spLocks noGrp="1"/>
          </p:cNvSpPr>
          <p:nvPr>
            <p:ph type="title"/>
          </p:nvPr>
        </p:nvSpPr>
        <p:spPr>
          <a:xfrm>
            <a:off x="1631462" y="386719"/>
            <a:ext cx="7220438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dirty="0">
                <a:latin typeface="Helvetica Neue Light"/>
                <a:cs typeface="Helvetica Neue Light"/>
              </a:rPr>
              <a:t>What single characteristic defines us as human?</a:t>
            </a:r>
            <a:br>
              <a:rPr lang="en-US" sz="4000" dirty="0">
                <a:latin typeface="Helvetica Neue Light"/>
                <a:cs typeface="Helvetica Neue Light"/>
              </a:rPr>
            </a:br>
            <a:r>
              <a:rPr lang="en-US" sz="2400" i="1" dirty="0">
                <a:latin typeface="Helvetica Neue Light"/>
                <a:cs typeface="Helvetica Neue Light"/>
              </a:rPr>
              <a:t>Kinesiology undergraduate course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57200" y="1889126"/>
            <a:ext cx="8280400" cy="0"/>
          </a:xfrm>
          <a:prstGeom prst="line">
            <a:avLst/>
          </a:prstGeom>
          <a:ln w="3175" cap="flat" cmpd="sng" algn="ctr">
            <a:solidFill>
              <a:schemeClr val="tx1">
                <a:alpha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963150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23455" y="12211"/>
            <a:ext cx="1039091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-623455" y="5401981"/>
            <a:ext cx="10390910" cy="861774"/>
          </a:xfrm>
          <a:prstGeom prst="rect">
            <a:avLst/>
          </a:prstGeom>
          <a:solidFill>
            <a:schemeClr val="tx1">
              <a:alpha val="61000"/>
            </a:schemeClr>
          </a:solidFill>
        </p:spPr>
        <p:txBody>
          <a:bodyPr wrap="square" lIns="274320" tIns="182880" rIns="274320" bIns="182880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FFFF"/>
                </a:solidFill>
                <a:latin typeface="Roboto Light"/>
                <a:cs typeface="Roboto Light"/>
              </a:rPr>
              <a:t>Helpful to see other students’ responses</a:t>
            </a:r>
            <a:endParaRPr lang="en-US" sz="3200" dirty="0">
              <a:solidFill>
                <a:srgbClr val="FFFFFF"/>
              </a:solidFill>
              <a:latin typeface="Roboto Light"/>
              <a:cs typeface="Roboto Light"/>
            </a:endParaRPr>
          </a:p>
        </p:txBody>
      </p:sp>
    </p:spTree>
    <p:extLst>
      <p:ext uri="{BB962C8B-B14F-4D97-AF65-F5344CB8AC3E}">
        <p14:creationId xmlns:p14="http://schemas.microsoft.com/office/powerpoint/2010/main" val="362858439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latin typeface="Helvetica Neue Light"/>
                <a:cs typeface="Helvetica Neue Light"/>
              </a:rPr>
              <a:t>Creating categories can be hard</a:t>
            </a:r>
            <a:endParaRPr lang="en-US" sz="2222" dirty="0">
              <a:latin typeface="Helvetica Neue Light"/>
              <a:cs typeface="Helvetica Neue Light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457200" y="1417638"/>
            <a:ext cx="7956062" cy="1588"/>
          </a:xfrm>
          <a:prstGeom prst="line">
            <a:avLst/>
          </a:prstGeom>
          <a:ln w="3175" cap="flat" cmpd="sng" algn="ctr">
            <a:solidFill>
              <a:schemeClr val="tx1">
                <a:alpha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Cloud Callout 1"/>
          <p:cNvSpPr/>
          <p:nvPr/>
        </p:nvSpPr>
        <p:spPr>
          <a:xfrm>
            <a:off x="1693419" y="1175089"/>
            <a:ext cx="6402823" cy="4021332"/>
          </a:xfrm>
          <a:prstGeom prst="cloudCallout">
            <a:avLst>
              <a:gd name="adj1" fmla="val -49034"/>
              <a:gd name="adj2" fmla="val 4220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76807" y="1971091"/>
            <a:ext cx="498264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Helvetica Neue Light"/>
                <a:cs typeface="Helvetica Neue Light"/>
              </a:rPr>
              <a:t>What single characteristic defines us as human?</a:t>
            </a:r>
          </a:p>
          <a:p>
            <a:r>
              <a:rPr lang="en-US" sz="2400" i="1" dirty="0">
                <a:latin typeface="Helvetica Neue Light"/>
                <a:cs typeface="Helvetica Neue Light"/>
              </a:rPr>
              <a:t>The ability to ask this question</a:t>
            </a:r>
          </a:p>
          <a:p>
            <a:pPr algn="ctr"/>
            <a:endParaRPr lang="en-US" sz="2400" dirty="0"/>
          </a:p>
          <a:p>
            <a:pPr algn="ctr"/>
            <a:r>
              <a:rPr lang="en-US" sz="3200" dirty="0" smtClean="0">
                <a:latin typeface="Helvetica Neue Black Condensed"/>
                <a:cs typeface="Helvetica Neue Black Condensed"/>
              </a:rPr>
              <a:t>Let me think .</a:t>
            </a:r>
            <a:r>
              <a:rPr lang="en-US" sz="3200" dirty="0">
                <a:latin typeface="Helvetica Neue Black Condensed"/>
                <a:cs typeface="Helvetica Neue Black Condensed"/>
              </a:rPr>
              <a:t>..</a:t>
            </a:r>
          </a:p>
          <a:p>
            <a:endParaRPr lang="en-US" sz="3200" dirty="0"/>
          </a:p>
        </p:txBody>
      </p:sp>
      <p:pic>
        <p:nvPicPr>
          <p:cNvPr id="6" name="Picture 5" descr="stick_figure_working_laptop_desk-300x30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05" y="4399549"/>
            <a:ext cx="2221827" cy="2221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14908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results-with-discuss-soh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50" y="-1451392"/>
            <a:ext cx="7734300" cy="11239500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-1" y="5401981"/>
            <a:ext cx="9144001" cy="861774"/>
          </a:xfrm>
          <a:prstGeom prst="rect">
            <a:avLst/>
          </a:prstGeom>
          <a:solidFill>
            <a:schemeClr val="tx1">
              <a:alpha val="70000"/>
            </a:schemeClr>
          </a:solidFill>
        </p:spPr>
        <p:txBody>
          <a:bodyPr wrap="square" lIns="274320" tIns="182880" rIns="274320" bIns="182880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FFFF"/>
                </a:solidFill>
                <a:latin typeface="Roboto Light"/>
                <a:cs typeface="Roboto Light"/>
              </a:rPr>
              <a:t>Users want to further refine results</a:t>
            </a:r>
            <a:endParaRPr lang="en-US" sz="3200" dirty="0">
              <a:solidFill>
                <a:srgbClr val="FFFFFF"/>
              </a:solidFill>
              <a:latin typeface="Roboto Light"/>
              <a:cs typeface="Roboto Light"/>
            </a:endParaRPr>
          </a:p>
        </p:txBody>
      </p:sp>
      <p:cxnSp>
        <p:nvCxnSpPr>
          <p:cNvPr id="14" name="Curved Connector 13"/>
          <p:cNvCxnSpPr/>
          <p:nvPr/>
        </p:nvCxnSpPr>
        <p:spPr>
          <a:xfrm rot="10800000">
            <a:off x="4407904" y="3286913"/>
            <a:ext cx="1040866" cy="204382"/>
          </a:xfrm>
          <a:prstGeom prst="curved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urved Connector 15"/>
          <p:cNvCxnSpPr/>
          <p:nvPr/>
        </p:nvCxnSpPr>
        <p:spPr>
          <a:xfrm rot="10800000">
            <a:off x="2903027" y="2537425"/>
            <a:ext cx="2540152" cy="781504"/>
          </a:xfrm>
          <a:prstGeom prst="curvedConnector3">
            <a:avLst>
              <a:gd name="adj1" fmla="val 28151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 rot="774938">
            <a:off x="5460052" y="3141179"/>
            <a:ext cx="21751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Handwriting - Dakota"/>
                <a:cs typeface="Handwriting - Dakota"/>
              </a:rPr>
              <a:t>Subcategory for research with Kids</a:t>
            </a:r>
            <a:endParaRPr lang="en-US" sz="2000" b="1" dirty="0">
              <a:solidFill>
                <a:srgbClr val="FF0000"/>
              </a:solidFill>
              <a:latin typeface="Handwriting - Dakota"/>
              <a:cs typeface="Handwriting - Dakot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995200" y="217857"/>
            <a:ext cx="18307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Handwriting - Dakota"/>
                <a:cs typeface="Handwriting - Dakota"/>
              </a:rPr>
              <a:t>Where should travel awards go?</a:t>
            </a:r>
            <a:endParaRPr lang="en-US" sz="2000" b="1" dirty="0">
              <a:solidFill>
                <a:srgbClr val="FF0000"/>
              </a:solidFill>
              <a:latin typeface="Handwriting - Dakota"/>
              <a:cs typeface="Handwriting - Dakota"/>
            </a:endParaRPr>
          </a:p>
        </p:txBody>
      </p:sp>
      <p:cxnSp>
        <p:nvCxnSpPr>
          <p:cNvPr id="13" name="Curved Connector 12"/>
          <p:cNvCxnSpPr/>
          <p:nvPr/>
        </p:nvCxnSpPr>
        <p:spPr>
          <a:xfrm rot="10800000">
            <a:off x="4247812" y="2241092"/>
            <a:ext cx="1195366" cy="917781"/>
          </a:xfrm>
          <a:prstGeom prst="curvedConnector3">
            <a:avLst>
              <a:gd name="adj1" fmla="val 38393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urved Connector 18"/>
          <p:cNvCxnSpPr/>
          <p:nvPr/>
        </p:nvCxnSpPr>
        <p:spPr>
          <a:xfrm rot="10800000">
            <a:off x="2041504" y="3675712"/>
            <a:ext cx="3396595" cy="12700"/>
          </a:xfrm>
          <a:prstGeom prst="curved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983502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4"/>
          <p:cNvSpPr>
            <a:spLocks noGrp="1"/>
          </p:cNvSpPr>
          <p:nvPr>
            <p:ph type="title"/>
          </p:nvPr>
        </p:nvSpPr>
        <p:spPr>
          <a:xfrm>
            <a:off x="0" y="4584700"/>
            <a:ext cx="9144000" cy="17145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latin typeface="Helvetica Neue Light"/>
                <a:cs typeface="Helvetica Neue Light"/>
              </a:rPr>
              <a:t>Anonymity vs. Authentication</a:t>
            </a:r>
            <a:endParaRPr lang="en-US" sz="4800" dirty="0">
              <a:latin typeface="Helvetica Neue Light"/>
              <a:cs typeface="Helvetica Neue Light"/>
            </a:endParaRPr>
          </a:p>
        </p:txBody>
      </p:sp>
      <p:pic>
        <p:nvPicPr>
          <p:cNvPr id="5" name="Picture 4" descr="laptop_disguise_400_clr_946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700" y="241299"/>
            <a:ext cx="5816600" cy="4987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18599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tudents_laptop_teacher_800_clr_1253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04" y="1448155"/>
            <a:ext cx="6706293" cy="502971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569777" y="5139789"/>
            <a:ext cx="3890965" cy="1107996"/>
          </a:xfrm>
          <a:prstGeom prst="rect">
            <a:avLst/>
          </a:prstGeom>
          <a:solidFill>
            <a:schemeClr val="tx1">
              <a:alpha val="55000"/>
            </a:schemeClr>
          </a:solidFill>
          <a:ln>
            <a:noFill/>
          </a:ln>
        </p:spPr>
        <p:txBody>
          <a:bodyPr wrap="square" lIns="91440" tIns="91440" rIns="91440" bIns="91440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bg1"/>
                </a:solidFill>
                <a:latin typeface="Roboto Light"/>
                <a:cs typeface="Roboto Light"/>
              </a:rPr>
              <a:t>Go to</a:t>
            </a:r>
          </a:p>
          <a:p>
            <a:pPr algn="ctr"/>
            <a:r>
              <a:rPr lang="en-US" sz="3000" dirty="0" err="1" smtClean="0">
                <a:solidFill>
                  <a:schemeClr val="bg1"/>
                </a:solidFill>
                <a:latin typeface="Roboto Light"/>
                <a:cs typeface="Roboto Light"/>
              </a:rPr>
              <a:t>qa-umd.appspot.com</a:t>
            </a:r>
            <a:endParaRPr lang="en-US" sz="3000" dirty="0" smtClean="0">
              <a:solidFill>
                <a:schemeClr val="bg1"/>
              </a:solidFill>
              <a:latin typeface="Roboto Light"/>
              <a:cs typeface="Roboto Light"/>
            </a:endParaRPr>
          </a:p>
        </p:txBody>
      </p:sp>
      <p:sp>
        <p:nvSpPr>
          <p:cNvPr id="13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latin typeface="Helvetica Neue Light"/>
                <a:cs typeface="Helvetica Neue Light"/>
              </a:rPr>
              <a:t>Want to try Q&amp;A in your class?</a:t>
            </a:r>
            <a:endParaRPr lang="en-US" sz="2222" dirty="0">
              <a:latin typeface="Helvetica Neue Light"/>
              <a:cs typeface="Helvetica Neue Light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457200" y="1417638"/>
            <a:ext cx="7956062" cy="1588"/>
          </a:xfrm>
          <a:prstGeom prst="line">
            <a:avLst/>
          </a:prstGeom>
          <a:ln w="3175" cap="flat" cmpd="sng" algn="ctr">
            <a:solidFill>
              <a:schemeClr val="tx1">
                <a:alpha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829680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057240" y="5856769"/>
            <a:ext cx="4836093" cy="73866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82880" tIns="91440" rIns="182880" bIns="91440">
            <a:spAutoFit/>
          </a:bodyPr>
          <a:lstStyle/>
          <a:p>
            <a:r>
              <a:rPr lang="en-US" dirty="0" smtClean="0">
                <a:latin typeface="Helvetica Neue Light"/>
                <a:cs typeface="Helvetica Neue Light"/>
              </a:rPr>
              <a:t>This work was funded in part by the National Science Foundation, Google, and Huawei.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4022974"/>
            <a:ext cx="9143999" cy="1077218"/>
          </a:xfrm>
          <a:prstGeom prst="rect">
            <a:avLst/>
          </a:prstGeom>
          <a:solidFill>
            <a:schemeClr val="tx1">
              <a:alpha val="61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Roboto Light"/>
                <a:cs typeface="Roboto Light"/>
              </a:rPr>
              <a:t>Learn more @ </a:t>
            </a:r>
            <a:r>
              <a:rPr lang="en-US" sz="3200" dirty="0" err="1" smtClean="0">
                <a:solidFill>
                  <a:schemeClr val="bg1"/>
                </a:solidFill>
                <a:latin typeface="Roboto Light"/>
                <a:cs typeface="Roboto Light"/>
              </a:rPr>
              <a:t>www.cs.umd.edu</a:t>
            </a:r>
            <a:r>
              <a:rPr lang="en-US" sz="3200" dirty="0" smtClean="0">
                <a:solidFill>
                  <a:schemeClr val="bg1"/>
                </a:solidFill>
                <a:latin typeface="Roboto Light"/>
                <a:cs typeface="Roboto Light"/>
              </a:rPr>
              <a:t>/</a:t>
            </a:r>
            <a:r>
              <a:rPr lang="en-US" sz="3200" dirty="0" err="1" smtClean="0">
                <a:solidFill>
                  <a:schemeClr val="bg1"/>
                </a:solidFill>
                <a:latin typeface="Roboto Light"/>
                <a:cs typeface="Roboto Light"/>
              </a:rPr>
              <a:t>hcil</a:t>
            </a:r>
            <a:r>
              <a:rPr lang="en-US" sz="3200" dirty="0" smtClean="0">
                <a:solidFill>
                  <a:schemeClr val="bg1"/>
                </a:solidFill>
                <a:latin typeface="Roboto Light"/>
                <a:cs typeface="Roboto Light"/>
              </a:rPr>
              <a:t>/</a:t>
            </a:r>
            <a:r>
              <a:rPr lang="en-US" sz="3200" dirty="0" err="1" smtClean="0">
                <a:solidFill>
                  <a:schemeClr val="bg1"/>
                </a:solidFill>
                <a:latin typeface="Roboto Light"/>
                <a:cs typeface="Roboto Light"/>
              </a:rPr>
              <a:t>qa</a:t>
            </a:r>
            <a:r>
              <a:rPr lang="en-US" sz="3200" dirty="0" smtClean="0">
                <a:solidFill>
                  <a:schemeClr val="bg1"/>
                </a:solidFill>
                <a:latin typeface="Roboto Light"/>
                <a:cs typeface="Roboto Light"/>
              </a:rPr>
              <a:t/>
            </a:r>
            <a:br>
              <a:rPr lang="en-US" sz="3200" dirty="0" smtClean="0">
                <a:solidFill>
                  <a:schemeClr val="bg1"/>
                </a:solidFill>
                <a:latin typeface="Roboto Light"/>
                <a:cs typeface="Roboto Light"/>
              </a:rPr>
            </a:br>
            <a:r>
              <a:rPr lang="en-US" sz="3200" dirty="0" smtClean="0">
                <a:solidFill>
                  <a:schemeClr val="bg1"/>
                </a:solidFill>
                <a:latin typeface="Roboto Light"/>
                <a:cs typeface="Roboto Light"/>
              </a:rPr>
              <a:t>or, email </a:t>
            </a:r>
            <a:r>
              <a:rPr lang="en-US" sz="3200" dirty="0" err="1" smtClean="0">
                <a:solidFill>
                  <a:schemeClr val="bg1"/>
                </a:solidFill>
                <a:latin typeface="Roboto Light"/>
                <a:cs typeface="Roboto Light"/>
              </a:rPr>
              <a:t>rose@cs.umd.edu</a:t>
            </a:r>
            <a:endParaRPr lang="en-US" sz="3200" dirty="0">
              <a:solidFill>
                <a:schemeClr val="bg1"/>
              </a:solidFill>
              <a:latin typeface="Roboto Light"/>
              <a:cs typeface="Roboto Light"/>
            </a:endParaRPr>
          </a:p>
        </p:txBody>
      </p:sp>
      <p:sp>
        <p:nvSpPr>
          <p:cNvPr id="2" name="Oval 1"/>
          <p:cNvSpPr/>
          <p:nvPr/>
        </p:nvSpPr>
        <p:spPr>
          <a:xfrm>
            <a:off x="3333974" y="1025723"/>
            <a:ext cx="2179114" cy="2179114"/>
          </a:xfrm>
          <a:prstGeom prst="ellipse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600" dirty="0" smtClean="0">
                <a:latin typeface="Helvetica Neue Light"/>
                <a:cs typeface="Helvetica Neue Light"/>
              </a:rPr>
              <a:t>?</a:t>
            </a:r>
            <a:endParaRPr lang="en-US" sz="9600" dirty="0">
              <a:latin typeface="Helvetica Neue Light"/>
              <a:cs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340944019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lickersUNF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36569" y="-247612"/>
            <a:ext cx="10715569" cy="714371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67625" y="4770112"/>
            <a:ext cx="3712554" cy="175432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lIns="182880" tIns="91440" rIns="182880" bIns="182880" rtlCol="0">
            <a:spAutoFit/>
          </a:bodyPr>
          <a:lstStyle/>
          <a:p>
            <a:r>
              <a:rPr lang="en-US" sz="2400" dirty="0" smtClean="0"/>
              <a:t>Do you do HCI research?</a:t>
            </a:r>
          </a:p>
          <a:p>
            <a:r>
              <a:rPr lang="en-US" sz="2400" dirty="0" smtClean="0"/>
              <a:t>A. Yes</a:t>
            </a:r>
          </a:p>
          <a:p>
            <a:r>
              <a:rPr lang="en-US" sz="2400" dirty="0" smtClean="0"/>
              <a:t>B. No</a:t>
            </a:r>
          </a:p>
          <a:p>
            <a:r>
              <a:rPr lang="en-US" sz="2400" dirty="0" smtClean="0"/>
              <a:t>C. Kind of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578623"/>
            <a:ext cx="9144000" cy="861774"/>
          </a:xfrm>
          <a:prstGeom prst="rect">
            <a:avLst/>
          </a:prstGeom>
          <a:solidFill>
            <a:schemeClr val="tx1">
              <a:alpha val="61000"/>
            </a:schemeClr>
          </a:solidFill>
        </p:spPr>
        <p:txBody>
          <a:bodyPr wrap="square" lIns="274320" tIns="182880" rIns="274320" bIns="182880" rtlCol="0">
            <a:spAutoFit/>
          </a:bodyPr>
          <a:lstStyle/>
          <a:p>
            <a:r>
              <a:rPr lang="en-US" sz="3200" dirty="0">
                <a:solidFill>
                  <a:srgbClr val="FFFFFF"/>
                </a:solidFill>
                <a:latin typeface="Roboto Light"/>
                <a:cs typeface="Roboto Light"/>
              </a:rPr>
              <a:t> </a:t>
            </a:r>
            <a:r>
              <a:rPr lang="en-US" sz="3200" dirty="0" smtClean="0">
                <a:solidFill>
                  <a:srgbClr val="FFFFFF"/>
                </a:solidFill>
                <a:latin typeface="Roboto Light"/>
                <a:cs typeface="Roboto Light"/>
              </a:rPr>
              <a:t>Interactive Classroom Response Systems</a:t>
            </a:r>
            <a:endParaRPr lang="en-US" sz="3200" dirty="0">
              <a:solidFill>
                <a:srgbClr val="FFFFFF"/>
              </a:solidFill>
              <a:latin typeface="Roboto Light"/>
              <a:cs typeface="Roboto Light"/>
            </a:endParaRPr>
          </a:p>
        </p:txBody>
      </p:sp>
    </p:spTree>
    <p:extLst>
      <p:ext uri="{BB962C8B-B14F-4D97-AF65-F5344CB8AC3E}">
        <p14:creationId xmlns:p14="http://schemas.microsoft.com/office/powerpoint/2010/main" val="376708898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394957" y="9"/>
            <a:ext cx="6005634" cy="1412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Helvetica Neue Light"/>
                <a:cs typeface="Helvetica Neue Light"/>
              </a:rPr>
              <a:t>Green t-shirts</a:t>
            </a:r>
          </a:p>
          <a:p>
            <a:r>
              <a:rPr lang="en-US" sz="2400" dirty="0" smtClean="0">
                <a:latin typeface="Helvetica Neue Light"/>
                <a:cs typeface="Helvetica Neue Light"/>
              </a:rPr>
              <a:t>Awesome colleagues</a:t>
            </a:r>
          </a:p>
          <a:p>
            <a:r>
              <a:rPr lang="en-US" sz="2400" dirty="0" smtClean="0">
                <a:latin typeface="Helvetica Neue Light"/>
                <a:cs typeface="Helvetica Neue Light"/>
              </a:rPr>
              <a:t>History – we’ve been here for 31 years!</a:t>
            </a:r>
          </a:p>
          <a:p>
            <a:r>
              <a:rPr lang="en-US" sz="2400" dirty="0" smtClean="0">
                <a:latin typeface="Helvetica Neue Light"/>
                <a:cs typeface="Helvetica Neue Light"/>
              </a:rPr>
              <a:t>International Children’s Digital Library </a:t>
            </a:r>
            <a:r>
              <a:rPr lang="en-US" sz="2400" dirty="0" smtClean="0">
                <a:latin typeface="Helvetica Neue Light"/>
                <a:cs typeface="Helvetica Neue Light"/>
                <a:sym typeface="Wingdings"/>
              </a:rPr>
              <a:t></a:t>
            </a:r>
            <a:endParaRPr lang="en-US" sz="2400" dirty="0" smtClean="0">
              <a:latin typeface="Helvetica Neue Light"/>
              <a:cs typeface="Helvetica Neue Light"/>
            </a:endParaRPr>
          </a:p>
          <a:p>
            <a:r>
              <a:rPr lang="en-US" sz="2400" dirty="0" smtClean="0">
                <a:latin typeface="Helvetica Neue Light"/>
                <a:cs typeface="Helvetica Neue Light"/>
              </a:rPr>
              <a:t>Kids team</a:t>
            </a:r>
          </a:p>
          <a:p>
            <a:r>
              <a:rPr lang="en-US" sz="2400" dirty="0" smtClean="0">
                <a:latin typeface="Helvetica Neue Light"/>
                <a:cs typeface="Helvetica Neue Light"/>
              </a:rPr>
              <a:t>Computer scientists’ minds</a:t>
            </a:r>
          </a:p>
          <a:p>
            <a:r>
              <a:rPr lang="en-US" sz="2400" dirty="0" smtClean="0">
                <a:latin typeface="Helvetica Neue Light"/>
                <a:cs typeface="Helvetica Neue Light"/>
              </a:rPr>
              <a:t>Innovation</a:t>
            </a:r>
          </a:p>
          <a:p>
            <a:r>
              <a:rPr lang="en-US" sz="2400" dirty="0" smtClean="0">
                <a:latin typeface="Helvetica Neue Light"/>
                <a:cs typeface="Helvetica Neue Light"/>
              </a:rPr>
              <a:t>Intellectual stimulation</a:t>
            </a:r>
          </a:p>
          <a:p>
            <a:r>
              <a:rPr lang="en-US" sz="2400" dirty="0" smtClean="0">
                <a:latin typeface="Helvetica Neue Light"/>
                <a:cs typeface="Helvetica Neue Light"/>
              </a:rPr>
              <a:t>Colleagues</a:t>
            </a:r>
          </a:p>
          <a:p>
            <a:r>
              <a:rPr lang="en-US" sz="2400" dirty="0" err="1" smtClean="0">
                <a:latin typeface="Helvetica Neue Light"/>
                <a:cs typeface="Helvetica Neue Light"/>
              </a:rPr>
              <a:t>Noobie</a:t>
            </a:r>
            <a:endParaRPr lang="en-US" sz="2400" dirty="0" smtClean="0">
              <a:latin typeface="Helvetica Neue Light"/>
              <a:cs typeface="Helvetica Neue Light"/>
            </a:endParaRPr>
          </a:p>
          <a:p>
            <a:r>
              <a:rPr lang="en-US" sz="2400" dirty="0" smtClean="0">
                <a:latin typeface="Helvetica Neue Light"/>
                <a:cs typeface="Helvetica Neue Light"/>
              </a:rPr>
              <a:t>Dogs come to visit</a:t>
            </a:r>
            <a:endParaRPr lang="en-US" sz="2400" dirty="0">
              <a:latin typeface="Helvetica Neue Light"/>
              <a:cs typeface="Helvetica Neue Light"/>
            </a:endParaRPr>
          </a:p>
          <a:p>
            <a:r>
              <a:rPr lang="en-US" sz="2400" dirty="0" smtClean="0">
                <a:latin typeface="Helvetica Neue Light"/>
                <a:cs typeface="Helvetica Neue Light"/>
              </a:rPr>
              <a:t>Interdisciplinary research</a:t>
            </a:r>
            <a:endParaRPr lang="en-US" sz="2400" dirty="0">
              <a:latin typeface="Helvetica Neue Light"/>
              <a:cs typeface="Helvetica Neue Light"/>
            </a:endParaRPr>
          </a:p>
          <a:p>
            <a:r>
              <a:rPr lang="en-US" sz="2400" dirty="0" smtClean="0">
                <a:latin typeface="Helvetica Neue Light"/>
                <a:cs typeface="Helvetica Neue Light"/>
              </a:rPr>
              <a:t>Cool </a:t>
            </a:r>
            <a:r>
              <a:rPr lang="en-US" sz="2400" dirty="0" err="1" smtClean="0">
                <a:latin typeface="Helvetica Neue Light"/>
                <a:cs typeface="Helvetica Neue Light"/>
              </a:rPr>
              <a:t>hackerspace</a:t>
            </a:r>
            <a:r>
              <a:rPr lang="en-US" sz="2400" dirty="0" smtClean="0">
                <a:latin typeface="Helvetica Neue Light"/>
                <a:cs typeface="Helvetica Neue Light"/>
              </a:rPr>
              <a:t> demos!</a:t>
            </a:r>
          </a:p>
          <a:p>
            <a:r>
              <a:rPr lang="en-US" sz="2400" dirty="0">
                <a:latin typeface="Helvetica Neue Light"/>
                <a:cs typeface="Helvetica Neue Light"/>
              </a:rPr>
              <a:t>Kitchen </a:t>
            </a:r>
            <a:r>
              <a:rPr lang="en-US" sz="2400" dirty="0" smtClean="0">
                <a:latin typeface="Helvetica Neue Light"/>
                <a:cs typeface="Helvetica Neue Light"/>
              </a:rPr>
              <a:t>Chemistry</a:t>
            </a:r>
            <a:endParaRPr lang="en-US" sz="2400" dirty="0">
              <a:latin typeface="Helvetica Neue Light"/>
              <a:cs typeface="Helvetica Neue Light"/>
            </a:endParaRPr>
          </a:p>
          <a:p>
            <a:r>
              <a:rPr lang="en-US" sz="2400" dirty="0" smtClean="0">
                <a:latin typeface="Helvetica Neue Light"/>
                <a:cs typeface="Helvetica Neue Light"/>
              </a:rPr>
              <a:t>Brown bags</a:t>
            </a:r>
            <a:endParaRPr lang="en-US" sz="2400" dirty="0">
              <a:latin typeface="Helvetica Neue Light"/>
              <a:cs typeface="Helvetica Neue Light"/>
            </a:endParaRPr>
          </a:p>
          <a:p>
            <a:r>
              <a:rPr lang="en-US" sz="2400" dirty="0" smtClean="0">
                <a:latin typeface="Helvetica Neue Light"/>
                <a:cs typeface="Helvetica Neue Light"/>
              </a:rPr>
              <a:t>Research techniques, like bags of stuff</a:t>
            </a:r>
            <a:endParaRPr lang="en-US" sz="2400" dirty="0">
              <a:latin typeface="Helvetica Neue Light"/>
              <a:cs typeface="Helvetica Neue Light"/>
            </a:endParaRPr>
          </a:p>
          <a:p>
            <a:r>
              <a:rPr lang="en-US" sz="2400" dirty="0" smtClean="0">
                <a:latin typeface="Helvetica Neue Light"/>
                <a:cs typeface="Helvetica Neue Light"/>
              </a:rPr>
              <a:t>Lots of chocolate</a:t>
            </a:r>
            <a:endParaRPr lang="en-US" sz="2400" dirty="0">
              <a:latin typeface="Helvetica Neue Light"/>
              <a:cs typeface="Helvetica Neue Light"/>
            </a:endParaRPr>
          </a:p>
          <a:p>
            <a:r>
              <a:rPr lang="en-US" sz="2400" dirty="0" smtClean="0">
                <a:latin typeface="Helvetica Neue Light"/>
                <a:cs typeface="Helvetica Neue Light"/>
              </a:rPr>
              <a:t>Our annual symposium</a:t>
            </a:r>
            <a:endParaRPr lang="en-US" sz="2400" dirty="0">
              <a:latin typeface="Helvetica Neue Light"/>
              <a:cs typeface="Helvetica Neue Light"/>
            </a:endParaRPr>
          </a:p>
          <a:p>
            <a:r>
              <a:rPr lang="en-US" sz="2400" dirty="0" smtClean="0">
                <a:latin typeface="Helvetica Neue Light"/>
                <a:cs typeface="Helvetica Neue Light"/>
              </a:rPr>
              <a:t>Working with people from all over campus</a:t>
            </a:r>
            <a:endParaRPr lang="en-US" sz="2400" dirty="0">
              <a:latin typeface="Helvetica Neue Light"/>
              <a:cs typeface="Helvetica Neue Light"/>
            </a:endParaRPr>
          </a:p>
          <a:p>
            <a:r>
              <a:rPr lang="en-US" sz="2400" dirty="0" smtClean="0">
                <a:latin typeface="Helvetica Neue Light"/>
                <a:cs typeface="Helvetica Neue Light"/>
              </a:rPr>
              <a:t>Hockey jerseys!</a:t>
            </a:r>
            <a:endParaRPr lang="en-US" sz="2400" dirty="0">
              <a:latin typeface="Helvetica Neue Light"/>
              <a:cs typeface="Helvetica Neue Light"/>
            </a:endParaRPr>
          </a:p>
          <a:p>
            <a:r>
              <a:rPr lang="en-US" sz="2400" dirty="0" smtClean="0">
                <a:latin typeface="Helvetica Neue Light"/>
                <a:cs typeface="Helvetica Neue Light"/>
              </a:rPr>
              <a:t>CHI papers clinic</a:t>
            </a:r>
            <a:endParaRPr lang="en-US" sz="2400" dirty="0">
              <a:latin typeface="Helvetica Neue Light"/>
              <a:cs typeface="Helvetica Neue Light"/>
            </a:endParaRPr>
          </a:p>
          <a:p>
            <a:r>
              <a:rPr lang="en-US" sz="2400" dirty="0" err="1" smtClean="0">
                <a:latin typeface="Helvetica Neue Light"/>
                <a:cs typeface="Helvetica Neue Light"/>
              </a:rPr>
              <a:t>NetCHI</a:t>
            </a:r>
            <a:r>
              <a:rPr lang="en-US" sz="2400" dirty="0" smtClean="0">
                <a:latin typeface="Helvetica Neue Light"/>
                <a:cs typeface="Helvetica Neue Light"/>
              </a:rPr>
              <a:t> Lab </a:t>
            </a:r>
            <a:r>
              <a:rPr lang="en-US" sz="2400" dirty="0">
                <a:latin typeface="Helvetica Neue Light"/>
                <a:cs typeface="Helvetica Neue Light"/>
              </a:rPr>
              <a:t>– studying people and </a:t>
            </a:r>
            <a:r>
              <a:rPr lang="en-US" sz="2400" dirty="0" smtClean="0">
                <a:latin typeface="Helvetica Neue Light"/>
                <a:cs typeface="Helvetica Neue Light"/>
              </a:rPr>
              <a:t>networks</a:t>
            </a:r>
          </a:p>
          <a:p>
            <a:r>
              <a:rPr lang="en-US" sz="2400" dirty="0" smtClean="0">
                <a:latin typeface="Helvetica Neue Light"/>
                <a:cs typeface="Helvetica Neue Light"/>
              </a:rPr>
              <a:t>Eating lunch together</a:t>
            </a:r>
            <a:endParaRPr lang="en-US" sz="2400" dirty="0">
              <a:latin typeface="Helvetica Neue Light"/>
              <a:cs typeface="Helvetica Neue Light"/>
            </a:endParaRPr>
          </a:p>
          <a:p>
            <a:r>
              <a:rPr lang="en-US" sz="2400" dirty="0" smtClean="0">
                <a:latin typeface="Helvetica Neue Light"/>
                <a:cs typeface="Helvetica Neue Light"/>
              </a:rPr>
              <a:t>Award-winning research</a:t>
            </a:r>
            <a:endParaRPr lang="en-US" sz="2400" dirty="0">
              <a:latin typeface="Helvetica Neue Light"/>
              <a:cs typeface="Helvetica Neue Light"/>
            </a:endParaRPr>
          </a:p>
          <a:p>
            <a:r>
              <a:rPr lang="en-US" sz="2400" dirty="0" err="1" smtClean="0">
                <a:latin typeface="Helvetica Neue Light"/>
                <a:cs typeface="Helvetica Neue Light"/>
              </a:rPr>
              <a:t>StoryKit</a:t>
            </a:r>
            <a:endParaRPr lang="en-US" sz="2400" dirty="0" smtClean="0">
              <a:latin typeface="Helvetica Neue Light"/>
              <a:cs typeface="Helvetica Neue Light"/>
            </a:endParaRPr>
          </a:p>
          <a:p>
            <a:r>
              <a:rPr lang="en-US" sz="2400" dirty="0" smtClean="0">
                <a:latin typeface="Helvetica Neue Light"/>
                <a:cs typeface="Helvetica Neue Light"/>
              </a:rPr>
              <a:t>Working on real-world problems</a:t>
            </a:r>
            <a:endParaRPr lang="en-US" sz="2400" dirty="0">
              <a:latin typeface="Helvetica Neue Light"/>
              <a:cs typeface="Helvetica Neue Light"/>
            </a:endParaRPr>
          </a:p>
          <a:p>
            <a:r>
              <a:rPr lang="en-US" sz="2400" dirty="0" smtClean="0">
                <a:latin typeface="Helvetica Neue Light"/>
                <a:cs typeface="Helvetica Neue Light"/>
              </a:rPr>
              <a:t>Inclusive Design Lab</a:t>
            </a:r>
            <a:endParaRPr lang="en-US" sz="2400" dirty="0">
              <a:latin typeface="Helvetica Neue Light"/>
              <a:cs typeface="Helvetica Neue Light"/>
            </a:endParaRPr>
          </a:p>
          <a:p>
            <a:r>
              <a:rPr lang="en-US" sz="2400" dirty="0" smtClean="0">
                <a:latin typeface="Helvetica Neue Light"/>
                <a:cs typeface="Helvetica Neue Light"/>
              </a:rPr>
              <a:t>3D-printer – cool!</a:t>
            </a:r>
            <a:endParaRPr lang="en-US" sz="2400" dirty="0">
              <a:latin typeface="Helvetica Neue Light"/>
              <a:cs typeface="Helvetica Neue Light"/>
            </a:endParaRPr>
          </a:p>
          <a:p>
            <a:r>
              <a:rPr lang="en-US" sz="2400" dirty="0" smtClean="0">
                <a:latin typeface="Helvetica Neue Light"/>
                <a:cs typeface="Helvetica Neue Light"/>
              </a:rPr>
              <a:t>The HCIL running club</a:t>
            </a:r>
            <a:endParaRPr lang="en-US" sz="2400" dirty="0">
              <a:latin typeface="Helvetica Neue Light"/>
              <a:cs typeface="Helvetica Neue Light"/>
            </a:endParaRPr>
          </a:p>
          <a:p>
            <a:r>
              <a:rPr lang="en-US" sz="2400" dirty="0" smtClean="0">
                <a:latin typeface="Helvetica Neue Light"/>
                <a:cs typeface="Helvetica Neue Light"/>
              </a:rPr>
              <a:t>Travel awards for students</a:t>
            </a:r>
            <a:endParaRPr lang="en-US" sz="2400" dirty="0">
              <a:latin typeface="Helvetica Neue Light"/>
              <a:cs typeface="Helvetica Neue Light"/>
            </a:endParaRPr>
          </a:p>
          <a:p>
            <a:r>
              <a:rPr lang="en-US" sz="2400" dirty="0" smtClean="0">
                <a:latin typeface="Helvetica Neue Light"/>
                <a:cs typeface="Helvetica Neue Light"/>
              </a:rPr>
              <a:t>The people</a:t>
            </a:r>
            <a:endParaRPr lang="en-US" sz="2400" dirty="0">
              <a:latin typeface="Helvetica Neue Light"/>
              <a:cs typeface="Helvetica Neue Light"/>
            </a:endParaRPr>
          </a:p>
          <a:p>
            <a:r>
              <a:rPr lang="en-US" sz="2400" dirty="0" smtClean="0">
                <a:latin typeface="Helvetica Neue Light"/>
                <a:cs typeface="Helvetica Neue Light"/>
              </a:rPr>
              <a:t>Timeline on the lab wall</a:t>
            </a:r>
            <a:endParaRPr lang="en-US" sz="2400" dirty="0">
              <a:latin typeface="Helvetica Neue Light"/>
              <a:cs typeface="Helvetica Neue Light"/>
            </a:endParaRPr>
          </a:p>
          <a:p>
            <a:r>
              <a:rPr lang="en-US" sz="2400" dirty="0" smtClean="0">
                <a:latin typeface="Helvetica Neue Light"/>
                <a:cs typeface="Helvetica Neue Light"/>
              </a:rPr>
              <a:t>Great alumni</a:t>
            </a:r>
            <a:endParaRPr lang="en-US" sz="2400" dirty="0">
              <a:latin typeface="Helvetica Neue Light"/>
              <a:cs typeface="Helvetica Neue Light"/>
            </a:endParaRPr>
          </a:p>
          <a:p>
            <a:r>
              <a:rPr lang="en-US" sz="2400" dirty="0" smtClean="0">
                <a:latin typeface="Helvetica Neue Light"/>
                <a:cs typeface="Helvetica Neue Light"/>
              </a:rPr>
              <a:t>Interesting seminar series</a:t>
            </a:r>
            <a:endParaRPr lang="en-US" sz="2400" dirty="0">
              <a:latin typeface="Helvetica Neue Light"/>
              <a:cs typeface="Helvetica Neue Light"/>
            </a:endParaRPr>
          </a:p>
          <a:p>
            <a:r>
              <a:rPr lang="en-US" sz="2400" dirty="0" smtClean="0">
                <a:latin typeface="Helvetica Neue Light"/>
                <a:cs typeface="Helvetica Neue Light"/>
              </a:rPr>
              <a:t>Diverse talents and expertise</a:t>
            </a:r>
          </a:p>
          <a:p>
            <a:r>
              <a:rPr lang="en-US" sz="2400" dirty="0" smtClean="0">
                <a:latin typeface="Helvetica Neue Light"/>
                <a:cs typeface="Helvetica Neue Light"/>
              </a:rPr>
              <a:t>HCIM students</a:t>
            </a:r>
            <a:endParaRPr lang="en-US" sz="2400" dirty="0">
              <a:latin typeface="Helvetica Neue Light"/>
              <a:cs typeface="Helvetica Neue Light"/>
            </a:endParaRPr>
          </a:p>
          <a:p>
            <a:r>
              <a:rPr lang="en-US" sz="2400" dirty="0" smtClean="0">
                <a:latin typeface="Helvetica Neue Light"/>
                <a:cs typeface="Helvetica Neue Light"/>
              </a:rPr>
              <a:t>…</a:t>
            </a:r>
            <a:endParaRPr lang="en-US" sz="2400" dirty="0">
              <a:latin typeface="Helvetica Neue Light"/>
              <a:cs typeface="Helvetica Neue Ligh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896123"/>
            <a:ext cx="9143999" cy="861774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wrap="square" lIns="274320" tIns="182880" rIns="274320" bIns="182880" rtlCol="0">
            <a:spAutoFit/>
          </a:bodyPr>
          <a:lstStyle/>
          <a:p>
            <a:r>
              <a:rPr lang="en-US" sz="3200" dirty="0" smtClean="0">
                <a:solidFill>
                  <a:srgbClr val="FFFFFF"/>
                </a:solidFill>
                <a:latin typeface="Roboto Light"/>
                <a:cs typeface="Roboto Light"/>
              </a:rPr>
              <a:t> What do you like about HCIL?</a:t>
            </a:r>
            <a:endParaRPr lang="en-US" sz="3200" dirty="0">
              <a:solidFill>
                <a:srgbClr val="FFFFFF"/>
              </a:solidFill>
              <a:latin typeface="Roboto Light"/>
              <a:cs typeface="Roboto Light"/>
            </a:endParaRPr>
          </a:p>
        </p:txBody>
      </p:sp>
    </p:spTree>
    <p:extLst>
      <p:ext uri="{BB962C8B-B14F-4D97-AF65-F5344CB8AC3E}">
        <p14:creationId xmlns:p14="http://schemas.microsoft.com/office/powerpoint/2010/main" val="158075625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/>
          <p:cNvSpPr txBox="1">
            <a:spLocks/>
          </p:cNvSpPr>
          <p:nvPr/>
        </p:nvSpPr>
        <p:spPr>
          <a:xfrm>
            <a:off x="571303" y="5270051"/>
            <a:ext cx="3357269" cy="1200328"/>
          </a:xfrm>
          <a:prstGeom prst="rect">
            <a:avLst/>
          </a:prstGeom>
          <a:solidFill>
            <a:srgbClr val="FFFFFF">
              <a:alpha val="88000"/>
            </a:srgbClr>
          </a:solidFill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400" u="sng" dirty="0" smtClean="0">
                <a:latin typeface="Helvetica Neue Medium"/>
                <a:cs typeface="Helvetica Neue Medium"/>
              </a:rPr>
              <a:t>Challenge</a:t>
            </a:r>
            <a:r>
              <a:rPr lang="en-US" sz="2400" dirty="0" smtClean="0">
                <a:latin typeface="Helvetica Neue Black Condensed"/>
                <a:cs typeface="Helvetica Neue Black Condensed"/>
              </a:rPr>
              <a:t> </a:t>
            </a:r>
          </a:p>
          <a:p>
            <a:pPr algn="l"/>
            <a:r>
              <a:rPr lang="en-US" sz="2400" dirty="0" smtClean="0">
                <a:latin typeface="Helvetica Neue Light"/>
                <a:cs typeface="Helvetica Neue Light"/>
              </a:rPr>
              <a:t>Meaningfully categorize responses quickly</a:t>
            </a:r>
            <a:endParaRPr lang="en-US" sz="2400" dirty="0">
              <a:latin typeface="Helvetica Neue Light"/>
              <a:cs typeface="Helvetica Neue Light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21358" y="171805"/>
            <a:ext cx="3258371" cy="3258371"/>
            <a:chOff x="6333096" y="1951351"/>
            <a:chExt cx="3258371" cy="3258371"/>
          </a:xfrm>
        </p:grpSpPr>
        <p:sp>
          <p:nvSpPr>
            <p:cNvPr id="4" name="Oval 3"/>
            <p:cNvSpPr/>
            <p:nvPr/>
          </p:nvSpPr>
          <p:spPr>
            <a:xfrm>
              <a:off x="6333096" y="1951351"/>
              <a:ext cx="3258371" cy="325837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7363400" y="2118730"/>
              <a:ext cx="119776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Colleagues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6750446" y="2585051"/>
              <a:ext cx="1805514" cy="5522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760"/>
                </a:lnSpc>
              </a:pPr>
              <a:r>
                <a:rPr lang="en-US" dirty="0" smtClean="0"/>
                <a:t>Diverse talents and expertise</a:t>
              </a:r>
              <a:endParaRPr lang="en-US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376547" y="3504961"/>
              <a:ext cx="214730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Awesome colleagues</a:t>
              </a:r>
              <a:endParaRPr lang="en-US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638845" y="3972903"/>
              <a:ext cx="2198939" cy="5522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760"/>
                </a:lnSpc>
              </a:pPr>
              <a:r>
                <a:rPr lang="en-US" dirty="0"/>
                <a:t>Working with people from all over campus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247480" y="4593814"/>
              <a:ext cx="157315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HCIM students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452320" y="2568669"/>
              <a:ext cx="958308" cy="5522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760"/>
                </a:lnSpc>
              </a:pPr>
              <a:r>
                <a:rPr lang="en-US" dirty="0"/>
                <a:t>Great alumni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546402" y="3146896"/>
              <a:ext cx="123242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The people</a:t>
              </a: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6055977" y="1462436"/>
            <a:ext cx="1989132" cy="677108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wrap="square" lIns="182880" tIns="91440" rIns="182880" bIns="91440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  <a:endParaRPr lang="en-US" sz="32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500032" y="416424"/>
            <a:ext cx="4754833" cy="4754880"/>
            <a:chOff x="281072" y="416424"/>
            <a:chExt cx="4754833" cy="4754880"/>
          </a:xfrm>
        </p:grpSpPr>
        <p:sp>
          <p:nvSpPr>
            <p:cNvPr id="2" name="Oval 1"/>
            <p:cNvSpPr/>
            <p:nvPr/>
          </p:nvSpPr>
          <p:spPr>
            <a:xfrm>
              <a:off x="281072" y="416424"/>
              <a:ext cx="4754833" cy="47548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53226" y="2484091"/>
              <a:ext cx="2401160" cy="5522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760"/>
                </a:lnSpc>
              </a:pPr>
              <a:r>
                <a:rPr lang="en-US" dirty="0" smtClean="0"/>
                <a:t>International Children’s Digital Library </a:t>
              </a:r>
              <a:endParaRPr lang="en-US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78974" y="2006955"/>
              <a:ext cx="1193543" cy="32658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1760"/>
                </a:lnSpc>
              </a:pPr>
              <a:r>
                <a:rPr lang="en-US" dirty="0"/>
                <a:t>Innovation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26109" y="3283093"/>
              <a:ext cx="1814228" cy="5522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760"/>
                </a:lnSpc>
              </a:pPr>
              <a:r>
                <a:rPr lang="en-US" dirty="0"/>
                <a:t>Interdisciplinary research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3099750" y="3767786"/>
              <a:ext cx="1213274" cy="5522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760"/>
                </a:lnSpc>
              </a:pPr>
              <a:r>
                <a:rPr lang="en-US" dirty="0"/>
                <a:t>Kitchen Chemistry</a:t>
              </a: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330192" y="1180047"/>
              <a:ext cx="1900090" cy="5522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760"/>
                </a:lnSpc>
              </a:pPr>
              <a:r>
                <a:rPr lang="en-US" dirty="0"/>
                <a:t>Cool </a:t>
              </a:r>
              <a:r>
                <a:rPr lang="en-US" dirty="0" err="1"/>
                <a:t>hackerspace</a:t>
              </a:r>
              <a:r>
                <a:rPr lang="en-US" dirty="0"/>
                <a:t> demos!</a:t>
              </a: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458518" y="1800991"/>
              <a:ext cx="2168770" cy="5522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760"/>
                </a:lnSpc>
              </a:pPr>
              <a:r>
                <a:rPr lang="en-US" dirty="0"/>
                <a:t>Research techniques, like bags of stuff</a:t>
              </a: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974736" y="1452741"/>
              <a:ext cx="1231978" cy="32658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1760"/>
                </a:lnSpc>
              </a:pPr>
              <a:r>
                <a:rPr lang="en-US" dirty="0" err="1"/>
                <a:t>NetCHI</a:t>
              </a:r>
              <a:r>
                <a:rPr lang="en-US" dirty="0"/>
                <a:t> Lab</a:t>
              </a: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773795" y="580213"/>
              <a:ext cx="1935817" cy="5522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760"/>
                </a:lnSpc>
              </a:pPr>
              <a:r>
                <a:rPr lang="en-US" dirty="0"/>
                <a:t>Award-winning research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462275" y="3961956"/>
              <a:ext cx="1488877" cy="7779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760"/>
                </a:lnSpc>
              </a:pPr>
              <a:r>
                <a:rPr lang="en-US" dirty="0"/>
                <a:t>Working on real-world problems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2741704" y="3098845"/>
              <a:ext cx="1411199" cy="5522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760"/>
                </a:lnSpc>
              </a:pPr>
              <a:r>
                <a:rPr lang="en-US" dirty="0"/>
                <a:t>Inclusive Design Lab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3810114" y="2714423"/>
              <a:ext cx="910495" cy="3265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760"/>
                </a:lnSpc>
              </a:pPr>
              <a:r>
                <a:rPr lang="en-US" dirty="0" err="1" smtClean="0"/>
                <a:t>StoryKit</a:t>
              </a:r>
              <a:endParaRPr lang="en-US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2741704" y="4413989"/>
              <a:ext cx="110844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Kids team</a:t>
              </a: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1474183" y="2455310"/>
            <a:ext cx="2806531" cy="677108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wrap="square" lIns="182880" tIns="91440" rIns="182880" bIns="91440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FFFF"/>
                </a:solidFill>
                <a:latin typeface="Arial"/>
                <a:cs typeface="Arial"/>
              </a:rPr>
              <a:t>RESEARCH</a:t>
            </a:r>
            <a:endParaRPr lang="en-US" sz="32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4406283" y="3106880"/>
            <a:ext cx="3258371" cy="3258371"/>
            <a:chOff x="5224719" y="-1093483"/>
            <a:chExt cx="3258371" cy="3258371"/>
          </a:xfrm>
        </p:grpSpPr>
        <p:sp>
          <p:nvSpPr>
            <p:cNvPr id="5" name="Oval 4"/>
            <p:cNvSpPr/>
            <p:nvPr/>
          </p:nvSpPr>
          <p:spPr>
            <a:xfrm>
              <a:off x="5224719" y="-1093483"/>
              <a:ext cx="3258371" cy="325837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5660326" y="-441792"/>
              <a:ext cx="1379188" cy="5522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760"/>
                </a:lnSpc>
              </a:pPr>
              <a:r>
                <a:rPr lang="en-US" dirty="0"/>
                <a:t>Dogs come to visit</a:t>
              </a: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7228362" y="923537"/>
              <a:ext cx="852110" cy="5702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760"/>
                </a:lnSpc>
              </a:pPr>
              <a:r>
                <a:rPr lang="en-US" dirty="0"/>
                <a:t>Green t-shirts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710224" y="819562"/>
              <a:ext cx="1426095" cy="5651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760"/>
                </a:lnSpc>
              </a:pPr>
              <a:r>
                <a:rPr lang="en-US" dirty="0"/>
                <a:t>Lots of chocolate</a:t>
              </a: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389798" y="192262"/>
              <a:ext cx="1205908" cy="5485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760"/>
                </a:lnSpc>
              </a:pPr>
              <a:r>
                <a:rPr lang="en-US" dirty="0"/>
                <a:t>Hockey jerseys!</a:t>
              </a: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6911253" y="-390110"/>
              <a:ext cx="1440461" cy="5522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760"/>
                </a:lnSpc>
              </a:pPr>
              <a:r>
                <a:rPr lang="en-US" dirty="0"/>
                <a:t>Eating lunch together</a:t>
              </a: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6121819" y="1423216"/>
              <a:ext cx="1700194" cy="5579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760"/>
                </a:lnSpc>
              </a:pPr>
              <a:r>
                <a:rPr lang="en-US" dirty="0"/>
                <a:t>The HCIL running club</a:t>
              </a: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6647221" y="267274"/>
              <a:ext cx="1535831" cy="5522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760"/>
                </a:lnSpc>
              </a:pPr>
              <a:r>
                <a:rPr lang="en-US" dirty="0"/>
                <a:t>Timeline on the lab wall</a:t>
              </a: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6018321" y="-865062"/>
              <a:ext cx="1851551" cy="32658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1760"/>
                </a:lnSpc>
              </a:pPr>
              <a:r>
                <a:rPr lang="en-US" dirty="0"/>
                <a:t>3D-printer – cool!</a:t>
              </a: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4655367" y="4397511"/>
            <a:ext cx="2760203" cy="677108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wrap="square" lIns="182880" tIns="91440" rIns="182880" bIns="91440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FFFF"/>
                </a:solidFill>
                <a:latin typeface="Arial"/>
                <a:cs typeface="Arial"/>
              </a:rPr>
              <a:t>FUN STUFF</a:t>
            </a:r>
            <a:endParaRPr lang="en-US" sz="32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3299288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4"/>
          <p:cNvSpPr>
            <a:spLocks noGrp="1"/>
          </p:cNvSpPr>
          <p:nvPr>
            <p:ph type="title"/>
          </p:nvPr>
        </p:nvSpPr>
        <p:spPr>
          <a:xfrm>
            <a:off x="728710" y="274638"/>
            <a:ext cx="7658100" cy="1143000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latin typeface="Helvetica Neue Light"/>
                <a:cs typeface="Helvetica Neue Light"/>
              </a:rPr>
              <a:t>Q&amp;A Tool</a:t>
            </a:r>
            <a:endParaRPr lang="en-US" sz="2222" dirty="0">
              <a:latin typeface="Helvetica Neue Light"/>
              <a:cs typeface="Helvetica Neue Light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728710" y="1417638"/>
            <a:ext cx="7684552" cy="0"/>
          </a:xfrm>
          <a:prstGeom prst="line">
            <a:avLst/>
          </a:prstGeom>
          <a:ln w="3175" cap="flat" cmpd="sng" algn="ctr">
            <a:solidFill>
              <a:schemeClr val="tx1">
                <a:alpha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submit-response-soh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520" y="1728084"/>
            <a:ext cx="615696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44202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728710" y="1417638"/>
            <a:ext cx="7684552" cy="0"/>
          </a:xfrm>
          <a:prstGeom prst="line">
            <a:avLst/>
          </a:prstGeom>
          <a:ln w="3175" cap="flat" cmpd="sng" algn="ctr">
            <a:solidFill>
              <a:schemeClr val="tx1">
                <a:alpha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tle 4"/>
          <p:cNvSpPr>
            <a:spLocks noGrp="1"/>
          </p:cNvSpPr>
          <p:nvPr>
            <p:ph type="title"/>
          </p:nvPr>
        </p:nvSpPr>
        <p:spPr>
          <a:xfrm>
            <a:off x="728710" y="274638"/>
            <a:ext cx="7658100" cy="1143000"/>
          </a:xfrm>
        </p:spPr>
        <p:txBody>
          <a:bodyPr>
            <a:normAutofit/>
          </a:bodyPr>
          <a:lstStyle/>
          <a:p>
            <a:pPr algn="l"/>
            <a:r>
              <a:rPr lang="en-US" sz="3600" dirty="0" err="1" smtClean="0">
                <a:latin typeface="Helvetica Neue Light"/>
                <a:cs typeface="Helvetica Neue Light"/>
              </a:rPr>
              <a:t>Crowdsource</a:t>
            </a:r>
            <a:r>
              <a:rPr lang="en-US" sz="3600" dirty="0" smtClean="0">
                <a:latin typeface="Helvetica Neue Light"/>
                <a:cs typeface="Helvetica Neue Light"/>
              </a:rPr>
              <a:t> Categorization</a:t>
            </a:r>
            <a:endParaRPr lang="en-US" sz="2222" dirty="0">
              <a:latin typeface="Helvetica Neue Light"/>
              <a:cs typeface="Helvetica Neue Light"/>
            </a:endParaRPr>
          </a:p>
        </p:txBody>
      </p:sp>
      <p:pic>
        <p:nvPicPr>
          <p:cNvPr id="6" name="Picture 5" descr="suggest-category-soh-croppe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7680" y="1725241"/>
            <a:ext cx="5628640" cy="450088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4825" y="6311900"/>
            <a:ext cx="27622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i="1" dirty="0" smtClean="0">
                <a:solidFill>
                  <a:schemeClr val="bg1">
                    <a:lumMod val="50000"/>
                  </a:schemeClr>
                </a:solidFill>
                <a:latin typeface="Helvetica Neue Thin"/>
                <a:cs typeface="Helvetica Neue Thin"/>
              </a:rPr>
              <a:t>Cascade, Chilton et al., 2013</a:t>
            </a:r>
            <a:endParaRPr lang="en-US" sz="1600" i="1" dirty="0">
              <a:solidFill>
                <a:schemeClr val="bg1">
                  <a:lumMod val="50000"/>
                </a:schemeClr>
              </a:solidFill>
              <a:latin typeface="Helvetica Neue Thin"/>
              <a:cs typeface="Helvetica Neue Thin"/>
            </a:endParaRPr>
          </a:p>
        </p:txBody>
      </p:sp>
    </p:spTree>
    <p:extLst>
      <p:ext uri="{BB962C8B-B14F-4D97-AF65-F5344CB8AC3E}">
        <p14:creationId xmlns:p14="http://schemas.microsoft.com/office/powerpoint/2010/main" val="246875361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728710" y="1417638"/>
            <a:ext cx="7684552" cy="0"/>
          </a:xfrm>
          <a:prstGeom prst="line">
            <a:avLst/>
          </a:prstGeom>
          <a:ln w="3175" cap="flat" cmpd="sng" algn="ctr">
            <a:solidFill>
              <a:schemeClr val="tx1">
                <a:alpha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tle 4"/>
          <p:cNvSpPr>
            <a:spLocks noGrp="1"/>
          </p:cNvSpPr>
          <p:nvPr>
            <p:ph type="title"/>
          </p:nvPr>
        </p:nvSpPr>
        <p:spPr>
          <a:xfrm>
            <a:off x="728710" y="274638"/>
            <a:ext cx="7658100" cy="1143000"/>
          </a:xfrm>
        </p:spPr>
        <p:txBody>
          <a:bodyPr>
            <a:normAutofit/>
          </a:bodyPr>
          <a:lstStyle/>
          <a:p>
            <a:pPr algn="l"/>
            <a:r>
              <a:rPr lang="en-US" sz="3600" dirty="0" err="1" smtClean="0">
                <a:latin typeface="Helvetica Neue Light"/>
                <a:cs typeface="Helvetica Neue Light"/>
              </a:rPr>
              <a:t>Crowdsource</a:t>
            </a:r>
            <a:r>
              <a:rPr lang="en-US" sz="3600" dirty="0" smtClean="0">
                <a:latin typeface="Helvetica Neue Light"/>
                <a:cs typeface="Helvetica Neue Light"/>
              </a:rPr>
              <a:t> Categorization</a:t>
            </a:r>
            <a:endParaRPr lang="en-US" sz="2222" dirty="0">
              <a:latin typeface="Helvetica Neue Light"/>
              <a:cs typeface="Helvetica Neue Light"/>
            </a:endParaRPr>
          </a:p>
        </p:txBody>
      </p:sp>
      <p:pic>
        <p:nvPicPr>
          <p:cNvPr id="3" name="Picture 2" descr="best-category-soh-croppe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2440" y="1730799"/>
            <a:ext cx="5659120" cy="321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96224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728710" y="1417638"/>
            <a:ext cx="7684552" cy="0"/>
          </a:xfrm>
          <a:prstGeom prst="line">
            <a:avLst/>
          </a:prstGeom>
          <a:ln w="3175" cap="flat" cmpd="sng" algn="ctr">
            <a:solidFill>
              <a:schemeClr val="tx1">
                <a:alpha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tle 4"/>
          <p:cNvSpPr>
            <a:spLocks noGrp="1"/>
          </p:cNvSpPr>
          <p:nvPr>
            <p:ph type="title"/>
          </p:nvPr>
        </p:nvSpPr>
        <p:spPr>
          <a:xfrm>
            <a:off x="728710" y="274638"/>
            <a:ext cx="7658100" cy="1143000"/>
          </a:xfrm>
        </p:spPr>
        <p:txBody>
          <a:bodyPr>
            <a:normAutofit/>
          </a:bodyPr>
          <a:lstStyle/>
          <a:p>
            <a:pPr algn="l"/>
            <a:r>
              <a:rPr lang="en-US" sz="3600" dirty="0" err="1" smtClean="0">
                <a:latin typeface="Helvetica Neue Light"/>
                <a:cs typeface="Helvetica Neue Light"/>
              </a:rPr>
              <a:t>Crowdsource</a:t>
            </a:r>
            <a:r>
              <a:rPr lang="en-US" sz="3600" dirty="0" smtClean="0">
                <a:latin typeface="Helvetica Neue Light"/>
                <a:cs typeface="Helvetica Neue Light"/>
              </a:rPr>
              <a:t> Categorization</a:t>
            </a:r>
            <a:endParaRPr lang="en-US" sz="2222" dirty="0">
              <a:latin typeface="Helvetica Neue Light"/>
              <a:cs typeface="Helvetica Neue Light"/>
            </a:endParaRPr>
          </a:p>
        </p:txBody>
      </p:sp>
      <p:pic>
        <p:nvPicPr>
          <p:cNvPr id="2" name="Picture 1" descr="fit-categories-soh-croppe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2440" y="1732741"/>
            <a:ext cx="5659120" cy="3525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75361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6158</TotalTime>
  <Words>1699</Words>
  <Application>Microsoft Macintosh PowerPoint</Application>
  <PresentationFormat>On-screen Show (4:3)</PresentationFormat>
  <Paragraphs>238</Paragraphs>
  <Slides>26</Slides>
  <Notes>26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Synchronous Classroom Interaction: Using technology to take advantage of being face-to-face</vt:lpstr>
      <vt:lpstr>Student engagement is important but HARD</vt:lpstr>
      <vt:lpstr>PowerPoint Presentation</vt:lpstr>
      <vt:lpstr>PowerPoint Presentation</vt:lpstr>
      <vt:lpstr>PowerPoint Presentation</vt:lpstr>
      <vt:lpstr>Q&amp;A Tool</vt:lpstr>
      <vt:lpstr>Crowdsource Categorization</vt:lpstr>
      <vt:lpstr>Crowdsource Categorization</vt:lpstr>
      <vt:lpstr>Crowdsource Categorization</vt:lpstr>
      <vt:lpstr>How It Works</vt:lpstr>
      <vt:lpstr>How It Works</vt:lpstr>
      <vt:lpstr>How It Works</vt:lpstr>
      <vt:lpstr>PowerPoint Presentation</vt:lpstr>
      <vt:lpstr>PowerPoint Presentation</vt:lpstr>
      <vt:lpstr>PowerPoint Presentation</vt:lpstr>
      <vt:lpstr>PowerPoint Presentation</vt:lpstr>
      <vt:lpstr>Initial Classroom Use</vt:lpstr>
      <vt:lpstr>What holds you back from being more innovative in your teaching? SLLC Showcase on Innovative Teaching</vt:lpstr>
      <vt:lpstr>What is one impact from having your phone know your location in a precise way? American Studies undergraduate course</vt:lpstr>
      <vt:lpstr>What single characteristic defines us as human? Kinesiology undergraduate course</vt:lpstr>
      <vt:lpstr>PowerPoint Presentation</vt:lpstr>
      <vt:lpstr>Creating categories can be hard</vt:lpstr>
      <vt:lpstr>PowerPoint Presentation</vt:lpstr>
      <vt:lpstr>Anonymity vs. Authentication</vt:lpstr>
      <vt:lpstr>Want to try Q&amp;A in your class?</vt:lpstr>
      <vt:lpstr>PowerPoint Presentation</vt:lpstr>
    </vt:vector>
  </TitlesOfParts>
  <Company>University of Maryland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a Conceptual Model of Science Ownership in Design Activities</dc:title>
  <dc:creator>Jason Yip</dc:creator>
  <cp:lastModifiedBy>Anne Rose</cp:lastModifiedBy>
  <cp:revision>372</cp:revision>
  <cp:lastPrinted>2012-02-07T18:09:59Z</cp:lastPrinted>
  <dcterms:created xsi:type="dcterms:W3CDTF">2012-02-09T16:06:39Z</dcterms:created>
  <dcterms:modified xsi:type="dcterms:W3CDTF">2014-06-03T13:42:21Z</dcterms:modified>
</cp:coreProperties>
</file>