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5661600" cy="47548800"/>
  <p:notesSz cx="35756850" cy="47694850"/>
  <p:defaultTextStyle>
    <a:defPPr>
      <a:defRPr lang="en-US"/>
    </a:defPPr>
    <a:lvl1pPr marL="0" algn="l" defTabSz="180876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04384" algn="l" defTabSz="180876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08768" algn="l" defTabSz="180876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13152" algn="l" defTabSz="180876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17536" algn="l" defTabSz="180876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21920" algn="l" defTabSz="180876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26304" algn="l" defTabSz="180876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30693" algn="l" defTabSz="180876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235072" algn="l" defTabSz="180876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5A7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30" d="100"/>
          <a:sy n="30" d="100"/>
        </p:scale>
        <p:origin x="1698" y="2898"/>
      </p:cViewPr>
      <p:guideLst>
        <p:guide orient="horz" pos="14976"/>
        <p:guide pos="112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74" y="-102"/>
      </p:cViewPr>
      <p:guideLst>
        <p:guide orient="horz" pos="15022"/>
        <p:guide pos="1126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15494635" cy="2384743"/>
          </a:xfrm>
          <a:prstGeom prst="rect">
            <a:avLst/>
          </a:prstGeom>
        </p:spPr>
        <p:txBody>
          <a:bodyPr vert="horz" lIns="481569" tIns="240784" rIns="481569" bIns="240784" rtlCol="0"/>
          <a:lstStyle>
            <a:lvl1pPr algn="l">
              <a:defRPr sz="6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0253941" y="2"/>
            <a:ext cx="15494635" cy="2384743"/>
          </a:xfrm>
          <a:prstGeom prst="rect">
            <a:avLst/>
          </a:prstGeom>
        </p:spPr>
        <p:txBody>
          <a:bodyPr vert="horz" lIns="481569" tIns="240784" rIns="481569" bIns="240784" rtlCol="0"/>
          <a:lstStyle>
            <a:lvl1pPr algn="r">
              <a:defRPr sz="6300"/>
            </a:lvl1pPr>
          </a:lstStyle>
          <a:p>
            <a:fld id="{917FC0D4-5694-4137-865C-CDD34E937FC8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2825" y="3579813"/>
            <a:ext cx="13411200" cy="17884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1569" tIns="240784" rIns="481569" bIns="24078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575685" y="22655053"/>
            <a:ext cx="28605480" cy="21462683"/>
          </a:xfrm>
          <a:prstGeom prst="rect">
            <a:avLst/>
          </a:prstGeom>
        </p:spPr>
        <p:txBody>
          <a:bodyPr vert="horz" lIns="481569" tIns="240784" rIns="481569" bIns="24078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45301833"/>
            <a:ext cx="15494635" cy="2384743"/>
          </a:xfrm>
          <a:prstGeom prst="rect">
            <a:avLst/>
          </a:prstGeom>
        </p:spPr>
        <p:txBody>
          <a:bodyPr vert="horz" lIns="481569" tIns="240784" rIns="481569" bIns="240784" rtlCol="0" anchor="b"/>
          <a:lstStyle>
            <a:lvl1pPr algn="l">
              <a:defRPr sz="6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0253941" y="45301833"/>
            <a:ext cx="15494635" cy="2384743"/>
          </a:xfrm>
          <a:prstGeom prst="rect">
            <a:avLst/>
          </a:prstGeom>
        </p:spPr>
        <p:txBody>
          <a:bodyPr vert="horz" lIns="481569" tIns="240784" rIns="481569" bIns="240784" rtlCol="0" anchor="b"/>
          <a:lstStyle>
            <a:lvl1pPr algn="r">
              <a:defRPr sz="6300"/>
            </a:lvl1pPr>
          </a:lstStyle>
          <a:p>
            <a:fld id="{3F092063-476B-436D-8375-D848A4A04F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80876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904384" algn="l" defTabSz="180876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808768" algn="l" defTabSz="180876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2713152" algn="l" defTabSz="180876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3617536" algn="l" defTabSz="180876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4521920" algn="l" defTabSz="180876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5426304" algn="l" defTabSz="180876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6330693" algn="l" defTabSz="180876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7235072" algn="l" defTabSz="180876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72825" y="3579813"/>
            <a:ext cx="13411200" cy="17884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92063-476B-436D-8375-D848A4A04FE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4620" y="14770964"/>
            <a:ext cx="30312360" cy="101921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49240" y="26944320"/>
            <a:ext cx="24963120" cy="121513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77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5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13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509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886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263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640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018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836892" y="13197014"/>
            <a:ext cx="31290578" cy="2812973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52776" y="13197014"/>
            <a:ext cx="93289755" cy="2812973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7021" y="30554510"/>
            <a:ext cx="30312360" cy="9443720"/>
          </a:xfrm>
        </p:spPr>
        <p:txBody>
          <a:bodyPr anchor="t"/>
          <a:lstStyle>
            <a:lvl1pPr algn="l">
              <a:defRPr sz="20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7021" y="20153227"/>
            <a:ext cx="30312360" cy="10401297"/>
          </a:xfrm>
        </p:spPr>
        <p:txBody>
          <a:bodyPr anchor="b"/>
          <a:lstStyle>
            <a:lvl1pPr marL="0" indent="0">
              <a:buNone/>
              <a:defRPr sz="10400">
                <a:solidFill>
                  <a:schemeClr val="tx1">
                    <a:tint val="75000"/>
                  </a:schemeClr>
                </a:solidFill>
              </a:defRPr>
            </a:lvl1pPr>
            <a:lvl2pPr marL="2377253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2pPr>
            <a:lvl3pPr marL="4754500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3pPr>
            <a:lvl4pPr marL="7131748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4pPr>
            <a:lvl5pPr marL="950900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5pPr>
            <a:lvl6pPr marL="11886254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6pPr>
            <a:lvl7pPr marL="14263496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7pPr>
            <a:lvl8pPr marL="16640749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8pPr>
            <a:lvl9pPr marL="19018002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52786" y="76925597"/>
            <a:ext cx="62290164" cy="217568777"/>
          </a:xfrm>
        </p:spPr>
        <p:txBody>
          <a:bodyPr/>
          <a:lstStyle>
            <a:lvl1pPr>
              <a:defRPr sz="14600"/>
            </a:lvl1pPr>
            <a:lvl2pPr>
              <a:defRPr sz="12500"/>
            </a:lvl2pPr>
            <a:lvl3pPr>
              <a:defRPr sz="104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837300" y="76925597"/>
            <a:ext cx="62290168" cy="217568777"/>
          </a:xfrm>
        </p:spPr>
        <p:txBody>
          <a:bodyPr/>
          <a:lstStyle>
            <a:lvl1pPr>
              <a:defRPr sz="14600"/>
            </a:lvl1pPr>
            <a:lvl2pPr>
              <a:defRPr sz="12500"/>
            </a:lvl2pPr>
            <a:lvl3pPr>
              <a:defRPr sz="104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080" y="1904157"/>
            <a:ext cx="32095440" cy="792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3080" y="10643450"/>
            <a:ext cx="15756733" cy="4435683"/>
          </a:xfrm>
        </p:spPr>
        <p:txBody>
          <a:bodyPr anchor="b"/>
          <a:lstStyle>
            <a:lvl1pPr marL="0" indent="0">
              <a:buNone/>
              <a:defRPr sz="12500" b="1"/>
            </a:lvl1pPr>
            <a:lvl2pPr marL="2377253" indent="0">
              <a:buNone/>
              <a:defRPr sz="10400" b="1"/>
            </a:lvl2pPr>
            <a:lvl3pPr marL="4754500" indent="0">
              <a:buNone/>
              <a:defRPr sz="9400" b="1"/>
            </a:lvl3pPr>
            <a:lvl4pPr marL="7131748" indent="0">
              <a:buNone/>
              <a:defRPr sz="8300" b="1"/>
            </a:lvl4pPr>
            <a:lvl5pPr marL="9509001" indent="0">
              <a:buNone/>
              <a:defRPr sz="8300" b="1"/>
            </a:lvl5pPr>
            <a:lvl6pPr marL="11886254" indent="0">
              <a:buNone/>
              <a:defRPr sz="8300" b="1"/>
            </a:lvl6pPr>
            <a:lvl7pPr marL="14263496" indent="0">
              <a:buNone/>
              <a:defRPr sz="8300" b="1"/>
            </a:lvl7pPr>
            <a:lvl8pPr marL="16640749" indent="0">
              <a:buNone/>
              <a:defRPr sz="8300" b="1"/>
            </a:lvl8pPr>
            <a:lvl9pPr marL="19018002" indent="0">
              <a:buNone/>
              <a:defRPr sz="8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83080" y="15079133"/>
            <a:ext cx="15756733" cy="27395597"/>
          </a:xfrm>
        </p:spPr>
        <p:txBody>
          <a:bodyPr/>
          <a:lstStyle>
            <a:lvl1pPr>
              <a:defRPr sz="12500"/>
            </a:lvl1pPr>
            <a:lvl2pPr>
              <a:defRPr sz="10400"/>
            </a:lvl2pPr>
            <a:lvl3pPr>
              <a:defRPr sz="94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115607" y="10643450"/>
            <a:ext cx="15762923" cy="4435683"/>
          </a:xfrm>
        </p:spPr>
        <p:txBody>
          <a:bodyPr anchor="b"/>
          <a:lstStyle>
            <a:lvl1pPr marL="0" indent="0">
              <a:buNone/>
              <a:defRPr sz="12500" b="1"/>
            </a:lvl1pPr>
            <a:lvl2pPr marL="2377253" indent="0">
              <a:buNone/>
              <a:defRPr sz="10400" b="1"/>
            </a:lvl2pPr>
            <a:lvl3pPr marL="4754500" indent="0">
              <a:buNone/>
              <a:defRPr sz="9400" b="1"/>
            </a:lvl3pPr>
            <a:lvl4pPr marL="7131748" indent="0">
              <a:buNone/>
              <a:defRPr sz="8300" b="1"/>
            </a:lvl4pPr>
            <a:lvl5pPr marL="9509001" indent="0">
              <a:buNone/>
              <a:defRPr sz="8300" b="1"/>
            </a:lvl5pPr>
            <a:lvl6pPr marL="11886254" indent="0">
              <a:buNone/>
              <a:defRPr sz="8300" b="1"/>
            </a:lvl6pPr>
            <a:lvl7pPr marL="14263496" indent="0">
              <a:buNone/>
              <a:defRPr sz="8300" b="1"/>
            </a:lvl7pPr>
            <a:lvl8pPr marL="16640749" indent="0">
              <a:buNone/>
              <a:defRPr sz="8300" b="1"/>
            </a:lvl8pPr>
            <a:lvl9pPr marL="19018002" indent="0">
              <a:buNone/>
              <a:defRPr sz="8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115607" y="15079133"/>
            <a:ext cx="15762923" cy="27395597"/>
          </a:xfrm>
        </p:spPr>
        <p:txBody>
          <a:bodyPr/>
          <a:lstStyle>
            <a:lvl1pPr>
              <a:defRPr sz="12500"/>
            </a:lvl1pPr>
            <a:lvl2pPr>
              <a:defRPr sz="10400"/>
            </a:lvl2pPr>
            <a:lvl3pPr>
              <a:defRPr sz="94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090" y="1893147"/>
            <a:ext cx="11732421" cy="8056880"/>
          </a:xfrm>
        </p:spPr>
        <p:txBody>
          <a:bodyPr anchor="b"/>
          <a:lstStyle>
            <a:lvl1pPr algn="l">
              <a:defRPr sz="10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42695" y="1893164"/>
            <a:ext cx="19935825" cy="40581583"/>
          </a:xfrm>
        </p:spPr>
        <p:txBody>
          <a:bodyPr/>
          <a:lstStyle>
            <a:lvl1pPr>
              <a:defRPr sz="16600"/>
            </a:lvl1pPr>
            <a:lvl2pPr>
              <a:defRPr sz="14600"/>
            </a:lvl2pPr>
            <a:lvl3pPr>
              <a:defRPr sz="12500"/>
            </a:lvl3pPr>
            <a:lvl4pPr>
              <a:defRPr sz="10400"/>
            </a:lvl4pPr>
            <a:lvl5pPr>
              <a:defRPr sz="10400"/>
            </a:lvl5pPr>
            <a:lvl6pPr>
              <a:defRPr sz="10400"/>
            </a:lvl6pPr>
            <a:lvl7pPr>
              <a:defRPr sz="10400"/>
            </a:lvl7pPr>
            <a:lvl8pPr>
              <a:defRPr sz="10400"/>
            </a:lvl8pPr>
            <a:lvl9pPr>
              <a:defRPr sz="10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3090" y="9950044"/>
            <a:ext cx="11732421" cy="32524703"/>
          </a:xfrm>
        </p:spPr>
        <p:txBody>
          <a:bodyPr/>
          <a:lstStyle>
            <a:lvl1pPr marL="0" indent="0">
              <a:buNone/>
              <a:defRPr sz="7300"/>
            </a:lvl1pPr>
            <a:lvl2pPr marL="2377253" indent="0">
              <a:buNone/>
              <a:defRPr sz="6200"/>
            </a:lvl2pPr>
            <a:lvl3pPr marL="4754500" indent="0">
              <a:buNone/>
              <a:defRPr sz="5200"/>
            </a:lvl3pPr>
            <a:lvl4pPr marL="7131748" indent="0">
              <a:buNone/>
              <a:defRPr sz="4700"/>
            </a:lvl4pPr>
            <a:lvl5pPr marL="9509001" indent="0">
              <a:buNone/>
              <a:defRPr sz="4700"/>
            </a:lvl5pPr>
            <a:lvl6pPr marL="11886254" indent="0">
              <a:buNone/>
              <a:defRPr sz="4700"/>
            </a:lvl6pPr>
            <a:lvl7pPr marL="14263496" indent="0">
              <a:buNone/>
              <a:defRPr sz="4700"/>
            </a:lvl7pPr>
            <a:lvl8pPr marL="16640749" indent="0">
              <a:buNone/>
              <a:defRPr sz="4700"/>
            </a:lvl8pPr>
            <a:lvl9pPr marL="19018002" indent="0">
              <a:buNone/>
              <a:defRPr sz="4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9923" y="33284160"/>
            <a:ext cx="21396960" cy="3929383"/>
          </a:xfrm>
        </p:spPr>
        <p:txBody>
          <a:bodyPr anchor="b"/>
          <a:lstStyle>
            <a:lvl1pPr algn="l">
              <a:defRPr sz="10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89923" y="4248573"/>
            <a:ext cx="21396960" cy="28529280"/>
          </a:xfrm>
        </p:spPr>
        <p:txBody>
          <a:bodyPr/>
          <a:lstStyle>
            <a:lvl1pPr marL="0" indent="0">
              <a:buNone/>
              <a:defRPr sz="16600"/>
            </a:lvl1pPr>
            <a:lvl2pPr marL="2377253" indent="0">
              <a:buNone/>
              <a:defRPr sz="14600"/>
            </a:lvl2pPr>
            <a:lvl3pPr marL="4754500" indent="0">
              <a:buNone/>
              <a:defRPr sz="12500"/>
            </a:lvl3pPr>
            <a:lvl4pPr marL="7131748" indent="0">
              <a:buNone/>
              <a:defRPr sz="10400"/>
            </a:lvl4pPr>
            <a:lvl5pPr marL="9509001" indent="0">
              <a:buNone/>
              <a:defRPr sz="10400"/>
            </a:lvl5pPr>
            <a:lvl6pPr marL="11886254" indent="0">
              <a:buNone/>
              <a:defRPr sz="10400"/>
            </a:lvl6pPr>
            <a:lvl7pPr marL="14263496" indent="0">
              <a:buNone/>
              <a:defRPr sz="10400"/>
            </a:lvl7pPr>
            <a:lvl8pPr marL="16640749" indent="0">
              <a:buNone/>
              <a:defRPr sz="10400"/>
            </a:lvl8pPr>
            <a:lvl9pPr marL="19018002" indent="0">
              <a:buNone/>
              <a:defRPr sz="10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89923" y="37213543"/>
            <a:ext cx="21396960" cy="5580377"/>
          </a:xfrm>
        </p:spPr>
        <p:txBody>
          <a:bodyPr/>
          <a:lstStyle>
            <a:lvl1pPr marL="0" indent="0">
              <a:buNone/>
              <a:defRPr sz="7300"/>
            </a:lvl1pPr>
            <a:lvl2pPr marL="2377253" indent="0">
              <a:buNone/>
              <a:defRPr sz="6200"/>
            </a:lvl2pPr>
            <a:lvl3pPr marL="4754500" indent="0">
              <a:buNone/>
              <a:defRPr sz="5200"/>
            </a:lvl3pPr>
            <a:lvl4pPr marL="7131748" indent="0">
              <a:buNone/>
              <a:defRPr sz="4700"/>
            </a:lvl4pPr>
            <a:lvl5pPr marL="9509001" indent="0">
              <a:buNone/>
              <a:defRPr sz="4700"/>
            </a:lvl5pPr>
            <a:lvl6pPr marL="11886254" indent="0">
              <a:buNone/>
              <a:defRPr sz="4700"/>
            </a:lvl6pPr>
            <a:lvl7pPr marL="14263496" indent="0">
              <a:buNone/>
              <a:defRPr sz="4700"/>
            </a:lvl7pPr>
            <a:lvl8pPr marL="16640749" indent="0">
              <a:buNone/>
              <a:defRPr sz="4700"/>
            </a:lvl8pPr>
            <a:lvl9pPr marL="19018002" indent="0">
              <a:buNone/>
              <a:defRPr sz="4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3080" y="1904157"/>
            <a:ext cx="32095440" cy="7924800"/>
          </a:xfrm>
          <a:prstGeom prst="rect">
            <a:avLst/>
          </a:prstGeom>
        </p:spPr>
        <p:txBody>
          <a:bodyPr vert="horz" lIns="475446" tIns="237723" rIns="475446" bIns="23772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3080" y="11094730"/>
            <a:ext cx="32095440" cy="31380010"/>
          </a:xfrm>
          <a:prstGeom prst="rect">
            <a:avLst/>
          </a:prstGeom>
        </p:spPr>
        <p:txBody>
          <a:bodyPr vert="horz" lIns="475446" tIns="237723" rIns="475446" bIns="2377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3080" y="44070711"/>
            <a:ext cx="8321040" cy="2531533"/>
          </a:xfrm>
          <a:prstGeom prst="rect">
            <a:avLst/>
          </a:prstGeom>
        </p:spPr>
        <p:txBody>
          <a:bodyPr vert="horz" lIns="475446" tIns="237723" rIns="475446" bIns="237723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E29E4-684C-4EC6-AA48-BFCC258C97E6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4380" y="44070711"/>
            <a:ext cx="11292840" cy="2531533"/>
          </a:xfrm>
          <a:prstGeom prst="rect">
            <a:avLst/>
          </a:prstGeom>
        </p:spPr>
        <p:txBody>
          <a:bodyPr vert="horz" lIns="475446" tIns="237723" rIns="475446" bIns="237723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7480" y="44070711"/>
            <a:ext cx="8321040" cy="2531533"/>
          </a:xfrm>
          <a:prstGeom prst="rect">
            <a:avLst/>
          </a:prstGeom>
        </p:spPr>
        <p:txBody>
          <a:bodyPr vert="horz" lIns="475446" tIns="237723" rIns="475446" bIns="237723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77713-092B-4216-B2FE-5A56595A8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54500" rtl="0" eaLnBrk="1" latinLnBrk="0" hangingPunct="1">
        <a:spcBef>
          <a:spcPct val="0"/>
        </a:spcBef>
        <a:buNone/>
        <a:defRPr sz="2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82934" indent="-1782934" algn="l" defTabSz="4754500" rtl="0" eaLnBrk="1" latinLnBrk="0" hangingPunct="1">
        <a:spcBef>
          <a:spcPct val="20000"/>
        </a:spcBef>
        <a:buFont typeface="Arial" pitchFamily="34" charset="0"/>
        <a:buChar char="•"/>
        <a:defRPr sz="16600" kern="1200">
          <a:solidFill>
            <a:schemeClr val="tx1"/>
          </a:solidFill>
          <a:latin typeface="+mn-lt"/>
          <a:ea typeface="+mn-ea"/>
          <a:cs typeface="+mn-cs"/>
        </a:defRPr>
      </a:lvl1pPr>
      <a:lvl2pPr marL="3863028" indent="-1485786" algn="l" defTabSz="4754500" rtl="0" eaLnBrk="1" latinLnBrk="0" hangingPunct="1">
        <a:spcBef>
          <a:spcPct val="20000"/>
        </a:spcBef>
        <a:buFont typeface="Arial" pitchFamily="34" charset="0"/>
        <a:buChar char="–"/>
        <a:defRPr sz="14600" kern="1200">
          <a:solidFill>
            <a:schemeClr val="tx1"/>
          </a:solidFill>
          <a:latin typeface="+mn-lt"/>
          <a:ea typeface="+mn-ea"/>
          <a:cs typeface="+mn-cs"/>
        </a:defRPr>
      </a:lvl2pPr>
      <a:lvl3pPr marL="5943122" indent="-1188626" algn="l" defTabSz="4754500" rtl="0" eaLnBrk="1" latinLnBrk="0" hangingPunct="1">
        <a:spcBef>
          <a:spcPct val="20000"/>
        </a:spcBef>
        <a:buFont typeface="Arial" pitchFamily="34" charset="0"/>
        <a:buChar char="•"/>
        <a:defRPr sz="12500" kern="1200">
          <a:solidFill>
            <a:schemeClr val="tx1"/>
          </a:solidFill>
          <a:latin typeface="+mn-lt"/>
          <a:ea typeface="+mn-ea"/>
          <a:cs typeface="+mn-cs"/>
        </a:defRPr>
      </a:lvl3pPr>
      <a:lvl4pPr marL="8320374" indent="-1188626" algn="l" defTabSz="4754500" rtl="0" eaLnBrk="1" latinLnBrk="0" hangingPunct="1">
        <a:spcBef>
          <a:spcPct val="20000"/>
        </a:spcBef>
        <a:buFont typeface="Arial" pitchFamily="34" charset="0"/>
        <a:buChar char="–"/>
        <a:defRPr sz="104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7627" indent="-1188626" algn="l" defTabSz="4754500" rtl="0" eaLnBrk="1" latinLnBrk="0" hangingPunct="1">
        <a:spcBef>
          <a:spcPct val="20000"/>
        </a:spcBef>
        <a:buFont typeface="Arial" pitchFamily="34" charset="0"/>
        <a:buChar char="»"/>
        <a:defRPr sz="10400" kern="1200">
          <a:solidFill>
            <a:schemeClr val="tx1"/>
          </a:solidFill>
          <a:latin typeface="+mn-lt"/>
          <a:ea typeface="+mn-ea"/>
          <a:cs typeface="+mn-cs"/>
        </a:defRPr>
      </a:lvl5pPr>
      <a:lvl6pPr marL="13074870" indent="-1188626" algn="l" defTabSz="4754500" rtl="0" eaLnBrk="1" latinLnBrk="0" hangingPunct="1">
        <a:spcBef>
          <a:spcPct val="20000"/>
        </a:spcBef>
        <a:buFont typeface="Arial" pitchFamily="34" charset="0"/>
        <a:buChar char="•"/>
        <a:defRPr sz="10400" kern="1200">
          <a:solidFill>
            <a:schemeClr val="tx1"/>
          </a:solidFill>
          <a:latin typeface="+mn-lt"/>
          <a:ea typeface="+mn-ea"/>
          <a:cs typeface="+mn-cs"/>
        </a:defRPr>
      </a:lvl6pPr>
      <a:lvl7pPr marL="15452122" indent="-1188626" algn="l" defTabSz="4754500" rtl="0" eaLnBrk="1" latinLnBrk="0" hangingPunct="1">
        <a:spcBef>
          <a:spcPct val="20000"/>
        </a:spcBef>
        <a:buFont typeface="Arial" pitchFamily="34" charset="0"/>
        <a:buChar char="•"/>
        <a:defRPr sz="10400" kern="1200">
          <a:solidFill>
            <a:schemeClr val="tx1"/>
          </a:solidFill>
          <a:latin typeface="+mn-lt"/>
          <a:ea typeface="+mn-ea"/>
          <a:cs typeface="+mn-cs"/>
        </a:defRPr>
      </a:lvl7pPr>
      <a:lvl8pPr marL="17829375" indent="-1188626" algn="l" defTabSz="4754500" rtl="0" eaLnBrk="1" latinLnBrk="0" hangingPunct="1">
        <a:spcBef>
          <a:spcPct val="20000"/>
        </a:spcBef>
        <a:buFont typeface="Arial" pitchFamily="34" charset="0"/>
        <a:buChar char="•"/>
        <a:defRPr sz="10400" kern="1200">
          <a:solidFill>
            <a:schemeClr val="tx1"/>
          </a:solidFill>
          <a:latin typeface="+mn-lt"/>
          <a:ea typeface="+mn-ea"/>
          <a:cs typeface="+mn-cs"/>
        </a:defRPr>
      </a:lvl8pPr>
      <a:lvl9pPr marL="20206628" indent="-1188626" algn="l" defTabSz="4754500" rtl="0" eaLnBrk="1" latinLnBrk="0" hangingPunct="1">
        <a:spcBef>
          <a:spcPct val="20000"/>
        </a:spcBef>
        <a:buFont typeface="Arial" pitchFamily="34" charset="0"/>
        <a:buChar char="•"/>
        <a:defRPr sz="10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54500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1pPr>
      <a:lvl2pPr marL="2377253" algn="l" defTabSz="4754500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2pPr>
      <a:lvl3pPr marL="4754500" algn="l" defTabSz="4754500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3pPr>
      <a:lvl4pPr marL="7131748" algn="l" defTabSz="4754500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509001" algn="l" defTabSz="4754500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6254" algn="l" defTabSz="4754500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3496" algn="l" defTabSz="4754500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640749" algn="l" defTabSz="4754500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9018002" algn="l" defTabSz="4754500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263"/>
          <p:cNvSpPr>
            <a:spLocks noChangeArrowheads="1"/>
          </p:cNvSpPr>
          <p:nvPr/>
        </p:nvSpPr>
        <p:spPr bwMode="auto">
          <a:xfrm>
            <a:off x="1066800" y="33070800"/>
            <a:ext cx="33528000" cy="12342812"/>
          </a:xfrm>
          <a:prstGeom prst="rect">
            <a:avLst/>
          </a:prstGeom>
          <a:solidFill>
            <a:schemeClr val="bg2"/>
          </a:solidFill>
          <a:ln w="19050">
            <a:noFill/>
            <a:miter lim="800000"/>
            <a:headEnd/>
            <a:tailEnd/>
          </a:ln>
        </p:spPr>
        <p:txBody>
          <a:bodyPr wrap="none" lIns="121917" tIns="60958" rIns="121917" bIns="60958" anchor="ctr"/>
          <a:lstStyle/>
          <a:p>
            <a:endParaRPr lang="en-US"/>
          </a:p>
        </p:txBody>
      </p:sp>
      <p:sp>
        <p:nvSpPr>
          <p:cNvPr id="74" name="Rectangle 263"/>
          <p:cNvSpPr>
            <a:spLocks noChangeArrowheads="1"/>
          </p:cNvSpPr>
          <p:nvPr/>
        </p:nvSpPr>
        <p:spPr bwMode="auto">
          <a:xfrm>
            <a:off x="1219200" y="7773988"/>
            <a:ext cx="33070800" cy="12495212"/>
          </a:xfrm>
          <a:prstGeom prst="rect">
            <a:avLst/>
          </a:prstGeom>
          <a:solidFill>
            <a:schemeClr val="bg2"/>
          </a:solidFill>
          <a:ln w="19050">
            <a:noFill/>
            <a:miter lim="800000"/>
            <a:headEnd/>
            <a:tailEnd/>
          </a:ln>
        </p:spPr>
        <p:txBody>
          <a:bodyPr wrap="none" lIns="121917" tIns="60958" rIns="121917" bIns="60958" anchor="ctr"/>
          <a:lstStyle/>
          <a:p>
            <a:endParaRPr lang="en-US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31838" y="304800"/>
            <a:ext cx="33939162" cy="425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62545" tIns="81271" rIns="162545" bIns="81271">
            <a:spAutoFit/>
          </a:bodyPr>
          <a:lstStyle/>
          <a:p>
            <a:pPr defTabSz="1624013">
              <a:spcBef>
                <a:spcPct val="50000"/>
              </a:spcBef>
            </a:pPr>
            <a:r>
              <a:rPr lang="en-US" altLang="ko-KR" sz="13300" b="1" dirty="0" smtClean="0">
                <a:latin typeface="Arial" charset="0"/>
                <a:cs typeface="Arial" charset="0"/>
              </a:rPr>
              <a:t>Using Monolingual Crowds to</a:t>
            </a:r>
            <a:br>
              <a:rPr lang="en-US" altLang="ko-KR" sz="13300" b="1" dirty="0" smtClean="0">
                <a:latin typeface="Arial" charset="0"/>
                <a:cs typeface="Arial" charset="0"/>
              </a:rPr>
            </a:br>
            <a:r>
              <a:rPr lang="en-US" altLang="ko-KR" sz="13300" b="1" dirty="0" smtClean="0">
                <a:latin typeface="Arial" charset="0"/>
                <a:cs typeface="Arial" charset="0"/>
              </a:rPr>
              <a:t>Improve Translation</a:t>
            </a:r>
            <a:endParaRPr lang="en-US" altLang="ja-JP" sz="10100" b="1" dirty="0">
              <a:latin typeface="Arial" charset="0"/>
              <a:cs typeface="Arial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62000" y="4477879"/>
            <a:ext cx="35509200" cy="238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62545" tIns="81271" rIns="162545" bIns="81271">
            <a:spAutoFit/>
          </a:bodyPr>
          <a:lstStyle/>
          <a:p>
            <a:pPr defTabSz="1624013">
              <a:spcBef>
                <a:spcPct val="50000"/>
              </a:spcBef>
            </a:pPr>
            <a:r>
              <a:rPr lang="en-US" altLang="ko-KR" sz="7200" b="1" dirty="0" smtClean="0">
                <a:latin typeface="Arial" charset="0"/>
                <a:cs typeface="Arial" charset="0"/>
              </a:rPr>
              <a:t>Yakov Kronrod</a:t>
            </a:r>
            <a:r>
              <a:rPr lang="en-US" altLang="ko-KR" sz="7200" b="1" baseline="30000" dirty="0" smtClean="0">
                <a:latin typeface="Arial" charset="0"/>
                <a:cs typeface="Arial" charset="0"/>
              </a:rPr>
              <a:t>1</a:t>
            </a:r>
            <a:r>
              <a:rPr lang="en-US" altLang="ko-KR" sz="7200" b="1" dirty="0" smtClean="0">
                <a:latin typeface="Arial" charset="0"/>
                <a:cs typeface="Arial" charset="0"/>
              </a:rPr>
              <a:t>, Chang Hu</a:t>
            </a:r>
            <a:r>
              <a:rPr lang="en-US" altLang="ko-KR" sz="7200" b="1" baseline="30000" dirty="0" smtClean="0">
                <a:latin typeface="Arial" charset="0"/>
                <a:cs typeface="Arial" charset="0"/>
              </a:rPr>
              <a:t>2</a:t>
            </a:r>
            <a:r>
              <a:rPr lang="en-US" altLang="ko-KR" sz="7200" b="1" dirty="0" smtClean="0">
                <a:latin typeface="Arial" charset="0"/>
                <a:cs typeface="Arial" charset="0"/>
              </a:rPr>
              <a:t>, Olivia Buzek</a:t>
            </a:r>
            <a:r>
              <a:rPr lang="en-US" altLang="ko-KR" sz="7200" b="1" baseline="30000" dirty="0" smtClean="0">
                <a:latin typeface="Arial" charset="0"/>
                <a:cs typeface="Arial" charset="0"/>
              </a:rPr>
              <a:t>2</a:t>
            </a:r>
            <a:r>
              <a:rPr lang="en-US" altLang="ko-KR" sz="7200" b="1" dirty="0" smtClean="0">
                <a:latin typeface="Arial" charset="0"/>
                <a:cs typeface="Arial" charset="0"/>
              </a:rPr>
              <a:t>, Alex Quinn</a:t>
            </a:r>
            <a:r>
              <a:rPr lang="en-US" altLang="ko-KR" sz="7200" b="1" baseline="30000" dirty="0" smtClean="0">
                <a:latin typeface="Arial" charset="0"/>
                <a:cs typeface="Arial" charset="0"/>
              </a:rPr>
              <a:t>2</a:t>
            </a:r>
            <a:r>
              <a:rPr lang="en-US" altLang="ko-KR" sz="7200" b="1" dirty="0" smtClean="0">
                <a:latin typeface="Arial" charset="0"/>
                <a:cs typeface="Arial" charset="0"/>
              </a:rPr>
              <a:t> </a:t>
            </a:r>
            <a:br>
              <a:rPr lang="en-US" altLang="ko-KR" sz="7200" b="1" dirty="0" smtClean="0">
                <a:latin typeface="Arial" charset="0"/>
                <a:cs typeface="Arial" charset="0"/>
              </a:rPr>
            </a:br>
            <a:r>
              <a:rPr lang="en-US" altLang="ko-KR" sz="7200" b="1" dirty="0" smtClean="0">
                <a:latin typeface="Arial" charset="0"/>
                <a:cs typeface="Arial" charset="0"/>
              </a:rPr>
              <a:t>University of Maryland  (1) Dept. of Linguistics  (2) Dept. of Computer Science</a:t>
            </a:r>
            <a:endParaRPr lang="en-US" altLang="ko-KR" sz="7200" b="1" dirty="0">
              <a:latin typeface="Arial" charset="0"/>
              <a:cs typeface="Arial" charset="0"/>
            </a:endParaRP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990600" y="7162800"/>
            <a:ext cx="33451800" cy="0"/>
          </a:xfrm>
          <a:prstGeom prst="line">
            <a:avLst/>
          </a:prstGeom>
          <a:noFill/>
          <a:ln w="152400">
            <a:solidFill>
              <a:srgbClr val="FF0000"/>
            </a:solidFill>
            <a:round/>
            <a:headEnd/>
            <a:tailEnd/>
          </a:ln>
        </p:spPr>
        <p:txBody>
          <a:bodyPr wrap="none" lIns="121917" tIns="60958" rIns="121917" bIns="60958" anchor="ctr"/>
          <a:lstStyle/>
          <a:p>
            <a:endParaRPr lang="en-US"/>
          </a:p>
        </p:txBody>
      </p:sp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0" y="46102258"/>
            <a:ext cx="35661600" cy="144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2" tIns="60956" rIns="121912" bIns="60956">
            <a:spAutoFit/>
          </a:bodyPr>
          <a:lstStyle/>
          <a:p>
            <a:pPr algn="ctr"/>
            <a:r>
              <a:rPr lang="en-US" sz="4300" b="1" dirty="0">
                <a:latin typeface="Arial" charset="0"/>
                <a:cs typeface="Arial" charset="0"/>
              </a:rPr>
              <a:t>UMD </a:t>
            </a:r>
            <a:r>
              <a:rPr lang="en-US" sz="4300" b="1" dirty="0" smtClean="0">
                <a:latin typeface="Arial" charset="0"/>
                <a:cs typeface="Arial" charset="0"/>
              </a:rPr>
              <a:t>HCI Lab </a:t>
            </a:r>
            <a:r>
              <a:rPr lang="en-US" sz="43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(cs.umd.edu/</a:t>
            </a:r>
            <a:r>
              <a:rPr lang="en-US" sz="4300" b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hcil</a:t>
            </a:r>
            <a:r>
              <a:rPr lang="en-US" sz="43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)</a:t>
            </a:r>
            <a:r>
              <a:rPr lang="en-US" sz="4300" b="1" dirty="0" smtClean="0">
                <a:latin typeface="Arial" charset="0"/>
                <a:cs typeface="Arial" charset="0"/>
              </a:rPr>
              <a:t>         Comp. Ling. </a:t>
            </a:r>
            <a:r>
              <a:rPr lang="en-US" sz="4300" b="1" dirty="0">
                <a:latin typeface="Arial" charset="0"/>
                <a:cs typeface="Arial" charset="0"/>
              </a:rPr>
              <a:t>and </a:t>
            </a:r>
            <a:r>
              <a:rPr lang="en-US" sz="4300" b="1" dirty="0" smtClean="0">
                <a:latin typeface="Arial" charset="0"/>
                <a:cs typeface="Arial" charset="0"/>
              </a:rPr>
              <a:t>Info. </a:t>
            </a:r>
            <a:r>
              <a:rPr lang="en-US" sz="4300" b="1" dirty="0">
                <a:latin typeface="Arial" charset="0"/>
                <a:cs typeface="Arial" charset="0"/>
              </a:rPr>
              <a:t>Processing Lab (</a:t>
            </a:r>
            <a:r>
              <a:rPr lang="en-US" sz="4300" b="1" dirty="0">
                <a:solidFill>
                  <a:schemeClr val="tx2"/>
                </a:solidFill>
                <a:latin typeface="Arial" charset="0"/>
                <a:cs typeface="Arial" charset="0"/>
              </a:rPr>
              <a:t>umiacs.umd.edu/labs/clip</a:t>
            </a:r>
            <a:r>
              <a:rPr lang="en-US" sz="4300" b="1" dirty="0" smtClean="0">
                <a:latin typeface="Arial" charset="0"/>
                <a:cs typeface="Arial" charset="0"/>
              </a:rPr>
              <a:t>)</a:t>
            </a:r>
            <a:br>
              <a:rPr lang="en-US" sz="4300" b="1" dirty="0" smtClean="0">
                <a:latin typeface="Arial" charset="0"/>
                <a:cs typeface="Arial" charset="0"/>
              </a:rPr>
            </a:br>
            <a:r>
              <a:rPr lang="en-US" sz="4300" b="1" dirty="0" smtClean="0">
                <a:latin typeface="Arial" charset="0"/>
                <a:cs typeface="Arial" charset="0"/>
              </a:rPr>
              <a:t> MonoTrans Project Page: (</a:t>
            </a:r>
            <a:r>
              <a:rPr lang="en-US" sz="43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http://www.cs.umd.edu/hcil/monotrans</a:t>
            </a:r>
            <a:r>
              <a:rPr lang="en-US" sz="4300" b="1" dirty="0" smtClean="0">
                <a:latin typeface="Arial" charset="0"/>
                <a:cs typeface="Arial" charset="0"/>
              </a:rPr>
              <a:t>)</a:t>
            </a:r>
            <a:endParaRPr lang="en-US" sz="4300" b="1" dirty="0">
              <a:latin typeface="Arial" charset="0"/>
              <a:cs typeface="Arial" charset="0"/>
            </a:endParaRPr>
          </a:p>
        </p:txBody>
      </p:sp>
      <p:sp>
        <p:nvSpPr>
          <p:cNvPr id="16" name="Line 47"/>
          <p:cNvSpPr>
            <a:spLocks noChangeShapeType="1"/>
          </p:cNvSpPr>
          <p:nvPr/>
        </p:nvSpPr>
        <p:spPr bwMode="auto">
          <a:xfrm flipV="1">
            <a:off x="2438400" y="46024800"/>
            <a:ext cx="31394400" cy="0"/>
          </a:xfrm>
          <a:prstGeom prst="line">
            <a:avLst/>
          </a:prstGeom>
          <a:noFill/>
          <a:ln w="152400">
            <a:solidFill>
              <a:srgbClr val="FF0000"/>
            </a:solidFill>
            <a:round/>
            <a:headEnd/>
            <a:tailEnd/>
          </a:ln>
        </p:spPr>
        <p:txBody>
          <a:bodyPr wrap="none" lIns="121917" tIns="60958" rIns="121917" bIns="60958" anchor="ctr"/>
          <a:lstStyle/>
          <a:p>
            <a:endParaRPr lang="en-US"/>
          </a:p>
        </p:txBody>
      </p:sp>
      <p:pic>
        <p:nvPicPr>
          <p:cNvPr id="17" name="Picture 188" descr="UMD Logo - Glob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0" y="547687"/>
            <a:ext cx="51054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202"/>
          <p:cNvSpPr>
            <a:spLocks noChangeArrowheads="1"/>
          </p:cNvSpPr>
          <p:nvPr/>
        </p:nvSpPr>
        <p:spPr bwMode="auto">
          <a:xfrm>
            <a:off x="60583763" y="-11560175"/>
            <a:ext cx="1189037" cy="11144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lIns="121912" tIns="60956" rIns="121912" bIns="60956" anchor="ctr"/>
          <a:lstStyle/>
          <a:p>
            <a:pPr algn="ctr"/>
            <a:r>
              <a:rPr lang="en-US" sz="5300">
                <a:latin typeface="Arial" charset="0"/>
                <a:cs typeface="Arial" charset="0"/>
              </a:rPr>
              <a:t>1</a:t>
            </a:r>
          </a:p>
        </p:txBody>
      </p:sp>
      <p:pic>
        <p:nvPicPr>
          <p:cNvPr id="21" name="Picture 302" descr="Clipboard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15225"/>
            <a:ext cx="23368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4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036000" y="46024800"/>
            <a:ext cx="1625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214"/>
          <p:cNvSpPr txBox="1">
            <a:spLocks noChangeArrowheads="1"/>
          </p:cNvSpPr>
          <p:nvPr/>
        </p:nvSpPr>
        <p:spPr bwMode="auto">
          <a:xfrm>
            <a:off x="17526000" y="7886406"/>
            <a:ext cx="16916400" cy="1111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 defTabSz="2924175" eaLnBrk="1" hangingPunct="1">
              <a:spcBef>
                <a:spcPct val="50000"/>
              </a:spcBef>
            </a:pPr>
            <a:r>
              <a:rPr lang="en-US" sz="6600" b="1" dirty="0" err="1" smtClean="0">
                <a:latin typeface="Arial" charset="0"/>
              </a:rPr>
              <a:t>ParaTrans</a:t>
            </a:r>
            <a:r>
              <a:rPr lang="en-US" sz="6600" b="1" dirty="0" smtClean="0">
                <a:latin typeface="Arial" charset="0"/>
              </a:rPr>
              <a:t>: Targeted Paraphrasing</a:t>
            </a:r>
          </a:p>
          <a:p>
            <a:pPr marL="914400" indent="-914400" defTabSz="2924175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4800" b="1" i="1" dirty="0" smtClean="0">
                <a:latin typeface="Arial" charset="0"/>
              </a:rPr>
              <a:t>Monolingual speakers </a:t>
            </a:r>
            <a:r>
              <a:rPr lang="en-US" sz="4800" b="1" dirty="0" smtClean="0">
                <a:latin typeface="Arial" charset="0"/>
              </a:rPr>
              <a:t>improving translation quality</a:t>
            </a:r>
          </a:p>
          <a:p>
            <a:pPr marL="914400" indent="-914400" defTabSz="2924175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4800" b="1" dirty="0" smtClean="0">
                <a:latin typeface="Arial" charset="0"/>
              </a:rPr>
              <a:t>Human participants perform the following tasks:</a:t>
            </a:r>
          </a:p>
          <a:p>
            <a:pPr marL="1818784" lvl="1" indent="-914400" defTabSz="2924175">
              <a:spcBef>
                <a:spcPct val="50000"/>
              </a:spcBef>
              <a:buAutoNum type="arabicPeriod"/>
            </a:pPr>
            <a:r>
              <a:rPr lang="en-US" sz="4800" b="1" dirty="0" smtClean="0">
                <a:latin typeface="Arial" charset="0"/>
              </a:rPr>
              <a:t>Identify mistranslated spans in target language</a:t>
            </a:r>
          </a:p>
          <a:p>
            <a:pPr marL="1818784" lvl="1" indent="-914400" defTabSz="2924175">
              <a:spcBef>
                <a:spcPct val="50000"/>
              </a:spcBef>
              <a:buAutoNum type="arabicPeriod"/>
            </a:pPr>
            <a:r>
              <a:rPr lang="en-US" sz="4800" b="1" dirty="0" smtClean="0">
                <a:latin typeface="Arial" charset="0"/>
              </a:rPr>
              <a:t>Create paraphrases for spans in source language responsible for the target error spans.</a:t>
            </a:r>
          </a:p>
          <a:p>
            <a:pPr marL="914400" indent="-914400" defTabSz="2924175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4800" b="1" dirty="0" smtClean="0">
                <a:latin typeface="Arial" charset="0"/>
              </a:rPr>
              <a:t>Produces gains of 0.82 and 1.32 for adequacy and fluency on a 5-point scale</a:t>
            </a:r>
          </a:p>
          <a:p>
            <a:pPr marL="914400" indent="-914400" defTabSz="2924175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4800" b="1" dirty="0" smtClean="0">
                <a:latin typeface="Arial" charset="0"/>
              </a:rPr>
              <a:t>Improves 65.3% of sentences examined</a:t>
            </a:r>
          </a:p>
          <a:p>
            <a:pPr marL="914400" indent="-914400" defTabSz="2924175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4800" b="1" dirty="0" smtClean="0">
                <a:latin typeface="Arial" charset="0"/>
              </a:rPr>
              <a:t>Yields increases of +0.9 BLEU to +3.8 BLEU, depending on size of error span, in  an oracle study.</a:t>
            </a:r>
            <a:endParaRPr lang="en-US" sz="5300" b="1" dirty="0">
              <a:latin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066801" y="7924800"/>
            <a:ext cx="16382999" cy="11725714"/>
            <a:chOff x="19561815" y="7093803"/>
            <a:chExt cx="13570455" cy="9712708"/>
          </a:xfrm>
        </p:grpSpPr>
        <p:grpSp>
          <p:nvGrpSpPr>
            <p:cNvPr id="40" name="Group 39"/>
            <p:cNvGrpSpPr/>
            <p:nvPr/>
          </p:nvGrpSpPr>
          <p:grpSpPr>
            <a:xfrm>
              <a:off x="20151235" y="8305800"/>
              <a:ext cx="12157565" cy="8500711"/>
              <a:chOff x="876079" y="6948475"/>
              <a:chExt cx="12992321" cy="9645422"/>
            </a:xfrm>
          </p:grpSpPr>
          <p:grpSp>
            <p:nvGrpSpPr>
              <p:cNvPr id="119" name="Group 118"/>
              <p:cNvGrpSpPr/>
              <p:nvPr/>
            </p:nvGrpSpPr>
            <p:grpSpPr>
              <a:xfrm>
                <a:off x="876079" y="6948475"/>
                <a:ext cx="12992321" cy="9645422"/>
                <a:chOff x="16039879" y="7391400"/>
                <a:chExt cx="12992321" cy="9645422"/>
              </a:xfrm>
            </p:grpSpPr>
            <p:sp>
              <p:nvSpPr>
                <p:cNvPr id="101" name="TextBox 100"/>
                <p:cNvSpPr txBox="1">
                  <a:spLocks noChangeArrowheads="1"/>
                </p:cNvSpPr>
                <p:nvPr/>
              </p:nvSpPr>
              <p:spPr bwMode="auto">
                <a:xfrm>
                  <a:off x="22555200" y="7999274"/>
                  <a:ext cx="2743200" cy="1754326"/>
                </a:xfrm>
                <a:prstGeom prst="rect">
                  <a:avLst/>
                </a:prstGeom>
                <a:gradFill rotWithShape="1">
                  <a:gsLst>
                    <a:gs pos="0">
                      <a:srgbClr val="F5FFE6"/>
                    </a:gs>
                    <a:gs pos="64999">
                      <a:srgbClr val="E4FDC2"/>
                    </a:gs>
                    <a:gs pos="100000">
                      <a:srgbClr val="DAFDA7"/>
                    </a:gs>
                  </a:gsLst>
                  <a:lin ang="5400000" scaled="1"/>
                </a:gradFill>
                <a:ln w="9525">
                  <a:solidFill>
                    <a:srgbClr val="98B954"/>
                  </a:solidFill>
                  <a:miter lim="800000"/>
                  <a:headEnd/>
                  <a:tailEnd/>
                </a:ln>
                <a:effectLst>
                  <a:outerShdw dist="20000" dir="5400000" rotWithShape="0">
                    <a:srgbClr val="808080">
                      <a:alpha val="37999"/>
                    </a:srgbClr>
                  </a:outerShdw>
                </a:effectLst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 smtClean="0">
                      <a:solidFill>
                        <a:schemeClr val="dk1"/>
                      </a:solidFill>
                      <a:latin typeface="+mn-lt"/>
                      <a:ea typeface="+mn-ea"/>
                    </a:rPr>
                    <a:t>Monolingual Human Participation</a:t>
                  </a:r>
                  <a:endParaRPr lang="en-US" dirty="0">
                    <a:solidFill>
                      <a:schemeClr val="dk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107" name="Group 106"/>
                <p:cNvGrpSpPr/>
                <p:nvPr/>
              </p:nvGrpSpPr>
              <p:grpSpPr>
                <a:xfrm>
                  <a:off x="16039879" y="7391400"/>
                  <a:ext cx="12992321" cy="9645422"/>
                  <a:chOff x="16033420" y="7391400"/>
                  <a:chExt cx="10776829" cy="8424527"/>
                </a:xfrm>
              </p:grpSpPr>
              <p:cxnSp>
                <p:nvCxnSpPr>
                  <p:cNvPr id="97" name="Straight Arrow Connector 96"/>
                  <p:cNvCxnSpPr/>
                  <p:nvPr/>
                </p:nvCxnSpPr>
                <p:spPr bwMode="auto">
                  <a:xfrm>
                    <a:off x="16734810" y="15132915"/>
                    <a:ext cx="10075439" cy="6865"/>
                  </a:xfrm>
                  <a:prstGeom prst="straightConnector1">
                    <a:avLst/>
                  </a:prstGeom>
                  <a:ln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5" name="Text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145873" y="15133760"/>
                    <a:ext cx="1925826" cy="6821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4800" b="1" dirty="0">
                        <a:latin typeface="Calibri" charset="0"/>
                      </a:rPr>
                      <a:t>Quality</a:t>
                    </a:r>
                  </a:p>
                </p:txBody>
              </p:sp>
              <p:sp>
                <p:nvSpPr>
                  <p:cNvPr id="96" name="TextBox 12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14839442" y="10862892"/>
                    <a:ext cx="2998117" cy="61016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4800" b="1" dirty="0">
                        <a:latin typeface="Calibri" charset="0"/>
                      </a:rPr>
                      <a:t>Affordability</a:t>
                    </a:r>
                  </a:p>
                </p:txBody>
              </p:sp>
              <p:cxnSp>
                <p:nvCxnSpPr>
                  <p:cNvPr id="98" name="Straight Arrow Connector 97"/>
                  <p:cNvCxnSpPr/>
                  <p:nvPr/>
                </p:nvCxnSpPr>
                <p:spPr bwMode="auto">
                  <a:xfrm rot="5400000" flipH="1" flipV="1">
                    <a:off x="12928056" y="11328448"/>
                    <a:ext cx="7609170" cy="4339"/>
                  </a:xfrm>
                  <a:prstGeom prst="straightConnector1">
                    <a:avLst/>
                  </a:prstGeom>
                  <a:ln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103" name="Picture 102"/>
                  <p:cNvPicPr>
                    <a:picLocks noChangeAspect="1"/>
                  </p:cNvPicPr>
                  <p:nvPr/>
                </p:nvPicPr>
                <p:blipFill>
                  <a:blip r:embed="rId6" cstate="print"/>
                  <a:srcRect l="820"/>
                  <a:stretch>
                    <a:fillRect/>
                  </a:stretch>
                </p:blipFill>
                <p:spPr>
                  <a:xfrm>
                    <a:off x="16829521" y="7391400"/>
                    <a:ext cx="3720047" cy="2965381"/>
                  </a:xfrm>
                  <a:prstGeom prst="rect">
                    <a:avLst/>
                  </a:prstGeom>
                  <a:ln>
                    <a:solidFill>
                      <a:schemeClr val="tx2"/>
                    </a:solidFill>
                  </a:ln>
                </p:spPr>
              </p:pic>
              <p:pic>
                <p:nvPicPr>
                  <p:cNvPr id="94" name="Picture 93" descr="tmp-human-trans.jpg"/>
                  <p:cNvPicPr>
                    <a:picLocks noChangeAspect="1"/>
                  </p:cNvPicPr>
                  <p:nvPr/>
                </p:nvPicPr>
                <p:blipFill>
                  <a:blip r:embed="rId7" cstate="print"/>
                  <a:stretch>
                    <a:fillRect/>
                  </a:stretch>
                </p:blipFill>
                <p:spPr>
                  <a:xfrm>
                    <a:off x="23153730" y="12370541"/>
                    <a:ext cx="3656518" cy="2693913"/>
                  </a:xfrm>
                  <a:prstGeom prst="rect">
                    <a:avLst/>
                  </a:prstGeom>
                  <a:ln>
                    <a:solidFill>
                      <a:schemeClr val="tx2"/>
                    </a:solidFill>
                  </a:ln>
                </p:spPr>
              </p:pic>
              <p:pic>
                <p:nvPicPr>
                  <p:cNvPr id="93" name="Picture 92"/>
                  <p:cNvPicPr>
                    <a:picLocks noChangeAspect="1"/>
                  </p:cNvPicPr>
                  <p:nvPr/>
                </p:nvPicPr>
                <p:blipFill>
                  <a:blip r:embed="rId8" cstate="print"/>
                  <a:stretch>
                    <a:fillRect/>
                  </a:stretch>
                </p:blipFill>
                <p:spPr>
                  <a:xfrm>
                    <a:off x="19964400" y="10028513"/>
                    <a:ext cx="3749001" cy="2856873"/>
                  </a:xfrm>
                  <a:prstGeom prst="rect">
                    <a:avLst/>
                  </a:prstGeom>
                  <a:ln>
                    <a:solidFill>
                      <a:schemeClr val="tx2"/>
                    </a:solidFill>
                  </a:ln>
                </p:spPr>
              </p:pic>
            </p:grpSp>
          </p:grpSp>
          <p:grpSp>
            <p:nvGrpSpPr>
              <p:cNvPr id="120" name="Group 119"/>
              <p:cNvGrpSpPr/>
              <p:nvPr/>
            </p:nvGrpSpPr>
            <p:grpSpPr>
              <a:xfrm>
                <a:off x="6629400" y="8382000"/>
                <a:ext cx="2057400" cy="1447800"/>
                <a:chOff x="21793200" y="8839200"/>
                <a:chExt cx="2057400" cy="1447800"/>
              </a:xfrm>
            </p:grpSpPr>
            <p:cxnSp>
              <p:nvCxnSpPr>
                <p:cNvPr id="109" name="Straight Arrow Connector 108"/>
                <p:cNvCxnSpPr/>
                <p:nvPr/>
              </p:nvCxnSpPr>
              <p:spPr>
                <a:xfrm>
                  <a:off x="21793200" y="8839200"/>
                  <a:ext cx="533400" cy="158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/>
                <p:cNvCxnSpPr/>
                <p:nvPr/>
              </p:nvCxnSpPr>
              <p:spPr>
                <a:xfrm rot="5400000" flipH="1" flipV="1">
                  <a:off x="23622000" y="10058400"/>
                  <a:ext cx="45720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2" name="TextBox 51"/>
            <p:cNvSpPr txBox="1"/>
            <p:nvPr/>
          </p:nvSpPr>
          <p:spPr>
            <a:xfrm>
              <a:off x="19561815" y="7093803"/>
              <a:ext cx="13570455" cy="91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b="1" dirty="0" smtClean="0">
                  <a:latin typeface="Arial"/>
                  <a:cs typeface="Arial"/>
                </a:rPr>
                <a:t>Space of Available Translation Options</a:t>
              </a:r>
              <a:endParaRPr lang="en-US" sz="6600" b="1" dirty="0">
                <a:latin typeface="Arial"/>
                <a:cs typeface="Arial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6535400" y="33139086"/>
            <a:ext cx="16992600" cy="10993128"/>
            <a:chOff x="1872401" y="33501107"/>
            <a:chExt cx="16083953" cy="10412833"/>
          </a:xfrm>
        </p:grpSpPr>
        <p:grpSp>
          <p:nvGrpSpPr>
            <p:cNvPr id="59" name="Group 58"/>
            <p:cNvGrpSpPr/>
            <p:nvPr/>
          </p:nvGrpSpPr>
          <p:grpSpPr>
            <a:xfrm>
              <a:off x="11609323" y="34796044"/>
              <a:ext cx="6347031" cy="9117896"/>
              <a:chOff x="8765282" y="37954299"/>
              <a:chExt cx="4489343" cy="6449214"/>
            </a:xfrm>
          </p:grpSpPr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8765282" y="37954299"/>
                <a:ext cx="4471187" cy="31225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8783438" y="41281012"/>
                <a:ext cx="4471187" cy="31225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6" name="Text Box 214"/>
            <p:cNvSpPr txBox="1">
              <a:spLocks noChangeArrowheads="1"/>
            </p:cNvSpPr>
            <p:nvPr/>
          </p:nvSpPr>
          <p:spPr bwMode="auto">
            <a:xfrm>
              <a:off x="1872401" y="33501107"/>
              <a:ext cx="9087794" cy="3760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21917" tIns="60958" rIns="121917" bIns="60958">
              <a:spAutoFit/>
            </a:bodyPr>
            <a:lstStyle/>
            <a:p>
              <a:pPr defTabSz="2924175" eaLnBrk="1" hangingPunct="1">
                <a:spcBef>
                  <a:spcPct val="50000"/>
                </a:spcBef>
              </a:pPr>
              <a:r>
                <a:rPr lang="en-US" sz="4000" b="1" dirty="0" smtClean="0">
                  <a:latin typeface="Arial" charset="0"/>
                </a:rPr>
                <a:t/>
              </a:r>
              <a:br>
                <a:rPr lang="en-US" sz="4000" b="1" dirty="0" smtClean="0">
                  <a:latin typeface="Arial" charset="0"/>
                </a:rPr>
              </a:br>
              <a:endParaRPr lang="en-US" sz="4000" b="1" dirty="0" smtClean="0">
                <a:latin typeface="Arial" charset="0"/>
              </a:endParaRPr>
            </a:p>
            <a:p>
              <a:pPr defTabSz="2924175" eaLnBrk="1" hangingPunct="1"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en-US" sz="4000" b="1" dirty="0" smtClean="0">
                  <a:latin typeface="Arial" charset="0"/>
                </a:rPr>
                <a:t>Online system for collaborative monolingual translation</a:t>
              </a:r>
            </a:p>
            <a:p>
              <a:pPr defTabSz="2924175" eaLnBrk="1" hangingPunct="1"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en-US" sz="4000" b="1" dirty="0" smtClean="0">
                  <a:latin typeface="Arial" charset="0"/>
                </a:rPr>
                <a:t>Asynchronous edits, short</a:t>
              </a:r>
              <a:br>
                <a:rPr lang="en-US" sz="4000" b="1" dirty="0" smtClean="0">
                  <a:latin typeface="Arial" charset="0"/>
                </a:rPr>
              </a:br>
              <a:r>
                <a:rPr lang="en-US" sz="4000" b="1" dirty="0" smtClean="0">
                  <a:latin typeface="Arial" charset="0"/>
                </a:rPr>
                <a:t>tasks, minimal context</a:t>
              </a: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1447800" y="35312184"/>
            <a:ext cx="12998813" cy="9493416"/>
            <a:chOff x="74672" y="312895"/>
            <a:chExt cx="8825354" cy="6445416"/>
          </a:xfrm>
        </p:grpSpPr>
        <p:sp>
          <p:nvSpPr>
            <p:cNvPr id="111" name="TextBox 110"/>
            <p:cNvSpPr txBox="1"/>
            <p:nvPr/>
          </p:nvSpPr>
          <p:spPr>
            <a:xfrm>
              <a:off x="4351624" y="6358201"/>
              <a:ext cx="12396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Arial"/>
                  <a:cs typeface="Arial"/>
                </a:rPr>
                <a:t>repeat …</a:t>
              </a:r>
              <a:endParaRPr lang="en-US" sz="2000" dirty="0">
                <a:latin typeface="Arial"/>
                <a:cs typeface="Arial"/>
              </a:endParaRPr>
            </a:p>
          </p:txBody>
        </p:sp>
        <p:grpSp>
          <p:nvGrpSpPr>
            <p:cNvPr id="113" name="Group 59"/>
            <p:cNvGrpSpPr/>
            <p:nvPr/>
          </p:nvGrpSpPr>
          <p:grpSpPr>
            <a:xfrm>
              <a:off x="74672" y="312895"/>
              <a:ext cx="8825354" cy="6045306"/>
              <a:chOff x="74672" y="312895"/>
              <a:chExt cx="8825354" cy="6045306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6472339" y="312895"/>
                <a:ext cx="21098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Arial"/>
                    <a:cs typeface="Arial"/>
                  </a:rPr>
                  <a:t>Target Language</a:t>
                </a:r>
                <a:endParaRPr lang="en-US" sz="2000" dirty="0">
                  <a:latin typeface="Arial"/>
                  <a:cs typeface="Arial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352707" y="312895"/>
                <a:ext cx="220970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Arial"/>
                    <a:cs typeface="Arial"/>
                  </a:rPr>
                  <a:t>Source Language</a:t>
                </a:r>
                <a:endParaRPr lang="en-US" sz="2000" dirty="0">
                  <a:latin typeface="Arial"/>
                  <a:cs typeface="Arial"/>
                </a:endParaRPr>
              </a:p>
            </p:txBody>
          </p:sp>
          <p:grpSp>
            <p:nvGrpSpPr>
              <p:cNvPr id="116" name="Group 54"/>
              <p:cNvGrpSpPr/>
              <p:nvPr/>
            </p:nvGrpSpPr>
            <p:grpSpPr>
              <a:xfrm>
                <a:off x="74672" y="576411"/>
                <a:ext cx="8825354" cy="5781790"/>
                <a:chOff x="74672" y="576411"/>
                <a:chExt cx="8825354" cy="5781790"/>
              </a:xfrm>
            </p:grpSpPr>
            <p:cxnSp>
              <p:nvCxnSpPr>
                <p:cNvPr id="117" name="Straight Arrow Connector 116"/>
                <p:cNvCxnSpPr>
                  <a:stCxn id="121" idx="3"/>
                  <a:endCxn id="122" idx="1"/>
                </p:cNvCxnSpPr>
                <p:nvPr/>
              </p:nvCxnSpPr>
              <p:spPr bwMode="auto">
                <a:xfrm flipV="1">
                  <a:off x="3840781" y="976521"/>
                  <a:ext cx="2277918" cy="2267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4F81BD"/>
                  </a:solidFill>
                  <a:prstDash val="solid"/>
                  <a:round/>
                  <a:headEnd type="none" w="sm" len="sm"/>
                  <a:tailEnd type="triangle"/>
                </a:ln>
                <a:effectLst/>
              </p:spPr>
            </p:cxnSp>
            <p:sp>
              <p:nvSpPr>
                <p:cNvPr id="118" name="TextBox 3"/>
                <p:cNvSpPr txBox="1"/>
                <p:nvPr/>
              </p:nvSpPr>
              <p:spPr>
                <a:xfrm>
                  <a:off x="4650888" y="576411"/>
                  <a:ext cx="55656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latin typeface="Arial"/>
                      <a:cs typeface="Arial"/>
                    </a:rPr>
                    <a:t>MT</a:t>
                  </a:r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1062809" y="854694"/>
                  <a:ext cx="2777972" cy="248187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Sentence</a:t>
                  </a:r>
                </a:p>
              </p:txBody>
            </p:sp>
            <p:sp>
              <p:nvSpPr>
                <p:cNvPr id="122" name="Rectangle 121"/>
                <p:cNvSpPr/>
                <p:nvPr/>
              </p:nvSpPr>
              <p:spPr>
                <a:xfrm>
                  <a:off x="6118699" y="852427"/>
                  <a:ext cx="2777972" cy="248187"/>
                </a:xfrm>
                <a:prstGeom prst="rect">
                  <a:avLst/>
                </a:prstGeom>
                <a:solidFill>
                  <a:schemeClr val="accent3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/>
                    <a:t>Sentence</a:t>
                  </a:r>
                </a:p>
              </p:txBody>
            </p:sp>
            <p:grpSp>
              <p:nvGrpSpPr>
                <p:cNvPr id="124" name="Group 26"/>
                <p:cNvGrpSpPr/>
                <p:nvPr/>
              </p:nvGrpSpPr>
              <p:grpSpPr>
                <a:xfrm>
                  <a:off x="5641372" y="1797985"/>
                  <a:ext cx="1106240" cy="372631"/>
                  <a:chOff x="5649550" y="2251585"/>
                  <a:chExt cx="1106240" cy="372631"/>
                </a:xfrm>
              </p:grpSpPr>
              <p:sp>
                <p:nvSpPr>
                  <p:cNvPr id="164" name="Oval 163"/>
                  <p:cNvSpPr/>
                  <p:nvPr/>
                </p:nvSpPr>
                <p:spPr>
                  <a:xfrm>
                    <a:off x="5649550" y="2251585"/>
                    <a:ext cx="379555" cy="369332"/>
                  </a:xfrm>
                  <a:prstGeom prst="ellipse">
                    <a:avLst/>
                  </a:prstGeom>
                  <a:solidFill>
                    <a:srgbClr val="9BBB59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dirty="0">
                        <a:solidFill>
                          <a:srgbClr val="000000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65" name="Rectangle 164"/>
                  <p:cNvSpPr/>
                  <p:nvPr/>
                </p:nvSpPr>
                <p:spPr>
                  <a:xfrm>
                    <a:off x="6096184" y="2254884"/>
                    <a:ext cx="65960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dirty="0" smtClean="0">
                        <a:latin typeface="Arial"/>
                        <a:cs typeface="Arial"/>
                      </a:rPr>
                      <a:t>Vote</a:t>
                    </a:r>
                    <a:endParaRPr lang="en-US"/>
                  </a:p>
                </p:txBody>
              </p:sp>
            </p:grpSp>
            <p:grpSp>
              <p:nvGrpSpPr>
                <p:cNvPr id="125" name="Group 27"/>
                <p:cNvGrpSpPr/>
                <p:nvPr/>
              </p:nvGrpSpPr>
              <p:grpSpPr>
                <a:xfrm>
                  <a:off x="5641372" y="2286162"/>
                  <a:ext cx="2607126" cy="372631"/>
                  <a:chOff x="5641372" y="2739762"/>
                  <a:chExt cx="2607126" cy="372631"/>
                </a:xfrm>
              </p:grpSpPr>
              <p:sp>
                <p:nvSpPr>
                  <p:cNvPr id="162" name="Oval 161"/>
                  <p:cNvSpPr/>
                  <p:nvPr/>
                </p:nvSpPr>
                <p:spPr>
                  <a:xfrm>
                    <a:off x="5641372" y="2739762"/>
                    <a:ext cx="379555" cy="369332"/>
                  </a:xfrm>
                  <a:prstGeom prst="ellipse">
                    <a:avLst/>
                  </a:prstGeom>
                  <a:solidFill>
                    <a:srgbClr val="9BBB59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>
                        <a:solidFill>
                          <a:srgbClr val="000000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163" name="Rectangle 162"/>
                  <p:cNvSpPr/>
                  <p:nvPr/>
                </p:nvSpPr>
                <p:spPr>
                  <a:xfrm>
                    <a:off x="6088006" y="2743061"/>
                    <a:ext cx="216049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dirty="0">
                        <a:latin typeface="Arial"/>
                        <a:cs typeface="Arial"/>
                      </a:rPr>
                      <a:t>Identify error spans</a:t>
                    </a:r>
                    <a:endParaRPr lang="en-US" dirty="0"/>
                  </a:p>
                </p:txBody>
              </p:sp>
            </p:grpSp>
            <p:grpSp>
              <p:nvGrpSpPr>
                <p:cNvPr id="126" name="Group 32"/>
                <p:cNvGrpSpPr/>
                <p:nvPr/>
              </p:nvGrpSpPr>
              <p:grpSpPr>
                <a:xfrm>
                  <a:off x="5641372" y="3009401"/>
                  <a:ext cx="2261106" cy="1194373"/>
                  <a:chOff x="5647792" y="3213340"/>
                  <a:chExt cx="2261106" cy="1194373"/>
                </a:xfrm>
              </p:grpSpPr>
              <p:sp>
                <p:nvSpPr>
                  <p:cNvPr id="160" name="Oval 159"/>
                  <p:cNvSpPr/>
                  <p:nvPr/>
                </p:nvSpPr>
                <p:spPr>
                  <a:xfrm>
                    <a:off x="5647792" y="3213340"/>
                    <a:ext cx="379555" cy="369332"/>
                  </a:xfrm>
                  <a:prstGeom prst="ellipse">
                    <a:avLst/>
                  </a:prstGeom>
                  <a:solidFill>
                    <a:srgbClr val="9BBB59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>
                        <a:solidFill>
                          <a:srgbClr val="000000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61" name="Rectangle 160"/>
                  <p:cNvSpPr/>
                  <p:nvPr/>
                </p:nvSpPr>
                <p:spPr>
                  <a:xfrm>
                    <a:off x="6094426" y="3216639"/>
                    <a:ext cx="1814472" cy="119107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dirty="0">
                        <a:latin typeface="Arial"/>
                        <a:cs typeface="Arial"/>
                      </a:rPr>
                      <a:t>Create new </a:t>
                    </a:r>
                    <a:r>
                      <a:rPr lang="en-US" dirty="0" smtClean="0">
                        <a:latin typeface="Arial"/>
                        <a:cs typeface="Arial"/>
                      </a:rPr>
                      <a:t/>
                    </a:r>
                    <a:br>
                      <a:rPr lang="en-US" dirty="0" smtClean="0">
                        <a:latin typeface="Arial"/>
                        <a:cs typeface="Arial"/>
                      </a:rPr>
                    </a:br>
                    <a:r>
                      <a:rPr lang="en-US" dirty="0" smtClean="0">
                        <a:latin typeface="Arial"/>
                        <a:cs typeface="Arial"/>
                      </a:rPr>
                      <a:t>translation</a:t>
                    </a:r>
                    <a:endParaRPr lang="en-US" dirty="0">
                      <a:latin typeface="Arial"/>
                      <a:cs typeface="Arial"/>
                    </a:endParaRPr>
                  </a:p>
                  <a:p>
                    <a:r>
                      <a:rPr lang="en-US" dirty="0">
                        <a:latin typeface="Arial"/>
                        <a:cs typeface="Arial"/>
                      </a:rPr>
                      <a:t>candidates</a:t>
                    </a:r>
                    <a:endParaRPr lang="en-US" dirty="0"/>
                  </a:p>
                </p:txBody>
              </p:sp>
            </p:grpSp>
            <p:grpSp>
              <p:nvGrpSpPr>
                <p:cNvPr id="127" name="Group 35"/>
                <p:cNvGrpSpPr/>
                <p:nvPr/>
              </p:nvGrpSpPr>
              <p:grpSpPr>
                <a:xfrm>
                  <a:off x="526046" y="3658519"/>
                  <a:ext cx="1106240" cy="372631"/>
                  <a:chOff x="5649550" y="2251585"/>
                  <a:chExt cx="1106240" cy="372631"/>
                </a:xfrm>
                <a:solidFill>
                  <a:srgbClr val="558ED5"/>
                </a:solidFill>
              </p:grpSpPr>
              <p:sp>
                <p:nvSpPr>
                  <p:cNvPr id="158" name="Oval 157"/>
                  <p:cNvSpPr/>
                  <p:nvPr/>
                </p:nvSpPr>
                <p:spPr>
                  <a:xfrm>
                    <a:off x="5649550" y="2251585"/>
                    <a:ext cx="379555" cy="369332"/>
                  </a:xfrm>
                  <a:prstGeom prst="ellipse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>
                        <a:solidFill>
                          <a:srgbClr val="000000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59" name="Rectangle 158"/>
                  <p:cNvSpPr/>
                  <p:nvPr/>
                </p:nvSpPr>
                <p:spPr>
                  <a:xfrm>
                    <a:off x="6096184" y="2254884"/>
                    <a:ext cx="659606" cy="369332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dirty="0" smtClean="0">
                        <a:latin typeface="Arial"/>
                        <a:cs typeface="Arial"/>
                      </a:rPr>
                      <a:t>Vote</a:t>
                    </a:r>
                    <a:endParaRPr lang="en-US"/>
                  </a:p>
                </p:txBody>
              </p:sp>
            </p:grpSp>
            <p:grpSp>
              <p:nvGrpSpPr>
                <p:cNvPr id="128" name="Group 38"/>
                <p:cNvGrpSpPr/>
                <p:nvPr/>
              </p:nvGrpSpPr>
              <p:grpSpPr>
                <a:xfrm>
                  <a:off x="526046" y="4146696"/>
                  <a:ext cx="1824686" cy="372631"/>
                  <a:chOff x="5641372" y="2739762"/>
                  <a:chExt cx="1824686" cy="372631"/>
                </a:xfrm>
                <a:solidFill>
                  <a:srgbClr val="558ED5"/>
                </a:solidFill>
              </p:grpSpPr>
              <p:sp>
                <p:nvSpPr>
                  <p:cNvPr id="156" name="Oval 155"/>
                  <p:cNvSpPr/>
                  <p:nvPr/>
                </p:nvSpPr>
                <p:spPr>
                  <a:xfrm>
                    <a:off x="5641372" y="2739762"/>
                    <a:ext cx="379555" cy="369332"/>
                  </a:xfrm>
                  <a:prstGeom prst="ellipse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>
                        <a:solidFill>
                          <a:srgbClr val="000000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157" name="Rectangle 156"/>
                  <p:cNvSpPr/>
                  <p:nvPr/>
                </p:nvSpPr>
                <p:spPr>
                  <a:xfrm>
                    <a:off x="6088006" y="2743061"/>
                    <a:ext cx="1378052" cy="369332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dirty="0">
                        <a:latin typeface="Arial"/>
                        <a:cs typeface="Arial"/>
                      </a:rPr>
                      <a:t>Paraphrase</a:t>
                    </a:r>
                    <a:endParaRPr lang="en-US" dirty="0"/>
                  </a:p>
                </p:txBody>
              </p:sp>
            </p:grpSp>
            <p:grpSp>
              <p:nvGrpSpPr>
                <p:cNvPr id="129" name="Group 41"/>
                <p:cNvGrpSpPr/>
                <p:nvPr/>
              </p:nvGrpSpPr>
              <p:grpSpPr>
                <a:xfrm>
                  <a:off x="526046" y="4903666"/>
                  <a:ext cx="2055293" cy="372631"/>
                  <a:chOff x="5647792" y="3213340"/>
                  <a:chExt cx="2055293" cy="372631"/>
                </a:xfrm>
                <a:solidFill>
                  <a:srgbClr val="558ED5"/>
                </a:solidFill>
              </p:grpSpPr>
              <p:sp>
                <p:nvSpPr>
                  <p:cNvPr id="154" name="Oval 153"/>
                  <p:cNvSpPr/>
                  <p:nvPr/>
                </p:nvSpPr>
                <p:spPr>
                  <a:xfrm>
                    <a:off x="5647792" y="3213340"/>
                    <a:ext cx="379555" cy="369332"/>
                  </a:xfrm>
                  <a:prstGeom prst="ellipse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>
                        <a:solidFill>
                          <a:srgbClr val="000000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55" name="Rectangle 154"/>
                  <p:cNvSpPr/>
                  <p:nvPr/>
                </p:nvSpPr>
                <p:spPr>
                  <a:xfrm>
                    <a:off x="6094426" y="3216639"/>
                    <a:ext cx="1608659" cy="369332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dirty="0">
                        <a:latin typeface="Arial"/>
                        <a:cs typeface="Arial"/>
                      </a:rPr>
                      <a:t>Explain errors</a:t>
                    </a:r>
                    <a:endParaRPr lang="en-US"/>
                  </a:p>
                </p:txBody>
              </p:sp>
            </p:grpSp>
            <p:sp>
              <p:nvSpPr>
                <p:cNvPr id="130" name="Rectangle 129"/>
                <p:cNvSpPr/>
                <p:nvPr/>
              </p:nvSpPr>
              <p:spPr>
                <a:xfrm>
                  <a:off x="179622" y="3058176"/>
                  <a:ext cx="829836" cy="64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800" dirty="0" smtClean="0">
                      <a:latin typeface="Arial"/>
                      <a:cs typeface="Arial"/>
                    </a:rPr>
                    <a:t>Crowd</a:t>
                  </a:r>
                </a:p>
                <a:p>
                  <a:r>
                    <a:rPr lang="en-US" sz="2800" dirty="0" smtClean="0">
                      <a:latin typeface="Arial"/>
                      <a:cs typeface="Arial"/>
                    </a:rPr>
                    <a:t>Tasks:</a:t>
                  </a:r>
                  <a:endParaRPr lang="en-US" sz="2800" dirty="0"/>
                </a:p>
              </p:txBody>
            </p:sp>
            <p:grpSp>
              <p:nvGrpSpPr>
                <p:cNvPr id="131" name="Group 34"/>
                <p:cNvGrpSpPr/>
                <p:nvPr/>
              </p:nvGrpSpPr>
              <p:grpSpPr>
                <a:xfrm>
                  <a:off x="6122054" y="2693495"/>
                  <a:ext cx="2777972" cy="256442"/>
                  <a:chOff x="6122054" y="3147095"/>
                  <a:chExt cx="2777972" cy="256442"/>
                </a:xfrm>
              </p:grpSpPr>
              <p:sp>
                <p:nvSpPr>
                  <p:cNvPr id="152" name="Rectangle 151"/>
                  <p:cNvSpPr/>
                  <p:nvPr/>
                </p:nvSpPr>
                <p:spPr>
                  <a:xfrm>
                    <a:off x="6122054" y="3147095"/>
                    <a:ext cx="2777972" cy="248187"/>
                  </a:xfrm>
                  <a:prstGeom prst="rect">
                    <a:avLst/>
                  </a:prstGeom>
                  <a:solidFill>
                    <a:schemeClr val="accent3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3" name="Rectangle 152"/>
                  <p:cNvSpPr/>
                  <p:nvPr/>
                </p:nvSpPr>
                <p:spPr>
                  <a:xfrm>
                    <a:off x="6274454" y="3155350"/>
                    <a:ext cx="1324968" cy="24818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2" name="Group 50"/>
                <p:cNvGrpSpPr/>
                <p:nvPr/>
              </p:nvGrpSpPr>
              <p:grpSpPr>
                <a:xfrm>
                  <a:off x="1061062" y="2941777"/>
                  <a:ext cx="2777972" cy="250012"/>
                  <a:chOff x="6122054" y="3145270"/>
                  <a:chExt cx="2777972" cy="250012"/>
                </a:xfrm>
              </p:grpSpPr>
              <p:sp>
                <p:nvSpPr>
                  <p:cNvPr id="150" name="Rectangle 149"/>
                  <p:cNvSpPr/>
                  <p:nvPr/>
                </p:nvSpPr>
                <p:spPr>
                  <a:xfrm>
                    <a:off x="6122054" y="3147095"/>
                    <a:ext cx="2777972" cy="248187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1" name="Rectangle 150"/>
                  <p:cNvSpPr/>
                  <p:nvPr/>
                </p:nvSpPr>
                <p:spPr>
                  <a:xfrm>
                    <a:off x="6274454" y="3145270"/>
                    <a:ext cx="1324968" cy="248187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33" name="Rectangle 132"/>
                <p:cNvSpPr/>
                <p:nvPr/>
              </p:nvSpPr>
              <p:spPr>
                <a:xfrm>
                  <a:off x="6122054" y="4984225"/>
                  <a:ext cx="2777972" cy="248187"/>
                </a:xfrm>
                <a:prstGeom prst="rect">
                  <a:avLst/>
                </a:prstGeom>
                <a:solidFill>
                  <a:schemeClr val="accent3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/>
                    <a:t>New candidate</a:t>
                  </a:r>
                </a:p>
              </p:txBody>
            </p:sp>
            <p:cxnSp>
              <p:nvCxnSpPr>
                <p:cNvPr id="134" name="Straight Arrow Connector 133"/>
                <p:cNvCxnSpPr>
                  <a:stCxn id="152" idx="1"/>
                  <a:endCxn id="150" idx="3"/>
                </p:cNvCxnSpPr>
                <p:nvPr/>
              </p:nvCxnSpPr>
              <p:spPr bwMode="auto">
                <a:xfrm flipH="1">
                  <a:off x="3839034" y="2817589"/>
                  <a:ext cx="2283020" cy="250107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4F81BD"/>
                  </a:solidFill>
                  <a:prstDash val="solid"/>
                  <a:round/>
                  <a:headEnd type="none" w="sm" len="sm"/>
                  <a:tailEnd type="triangle"/>
                </a:ln>
                <a:effectLst/>
              </p:spPr>
            </p:cxnSp>
            <p:cxnSp>
              <p:nvCxnSpPr>
                <p:cNvPr id="135" name="Straight Arrow Connector 134"/>
                <p:cNvCxnSpPr>
                  <a:stCxn id="148" idx="3"/>
                  <a:endCxn id="133" idx="1"/>
                </p:cNvCxnSpPr>
                <p:nvPr/>
              </p:nvCxnSpPr>
              <p:spPr bwMode="auto">
                <a:xfrm>
                  <a:off x="3853476" y="4644008"/>
                  <a:ext cx="2268578" cy="464311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4F81BD"/>
                  </a:solidFill>
                  <a:prstDash val="solid"/>
                  <a:round/>
                  <a:headEnd type="none" w="sm" len="sm"/>
                  <a:tailEnd type="triangle"/>
                </a:ln>
                <a:effectLst/>
              </p:spPr>
            </p:cxnSp>
            <p:cxnSp>
              <p:nvCxnSpPr>
                <p:cNvPr id="136" name="Straight Arrow Connector 135"/>
                <p:cNvCxnSpPr/>
                <p:nvPr/>
              </p:nvCxnSpPr>
              <p:spPr bwMode="auto">
                <a:xfrm flipV="1">
                  <a:off x="4491471" y="6254780"/>
                  <a:ext cx="779655" cy="3954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4F81BD"/>
                  </a:solidFill>
                  <a:prstDash val="solid"/>
                  <a:round/>
                  <a:headEnd type="none" w="sm" len="sm"/>
                  <a:tailEnd type="triangle"/>
                </a:ln>
                <a:effectLst/>
              </p:spPr>
            </p:cxnSp>
            <p:cxnSp>
              <p:nvCxnSpPr>
                <p:cNvPr id="137" name="Straight Arrow Connector 136"/>
                <p:cNvCxnSpPr/>
                <p:nvPr/>
              </p:nvCxnSpPr>
              <p:spPr bwMode="auto">
                <a:xfrm flipH="1">
                  <a:off x="4503759" y="6358201"/>
                  <a:ext cx="703364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4F81BD"/>
                  </a:solidFill>
                  <a:prstDash val="solid"/>
                  <a:round/>
                  <a:headEnd type="none" w="sm" len="sm"/>
                  <a:tailEnd type="triangle"/>
                </a:ln>
                <a:effectLst/>
              </p:spPr>
            </p:cxnSp>
            <p:grpSp>
              <p:nvGrpSpPr>
                <p:cNvPr id="138" name="Group 66"/>
                <p:cNvGrpSpPr/>
                <p:nvPr/>
              </p:nvGrpSpPr>
              <p:grpSpPr>
                <a:xfrm>
                  <a:off x="1075504" y="4518089"/>
                  <a:ext cx="2777972" cy="250012"/>
                  <a:chOff x="6122054" y="3145270"/>
                  <a:chExt cx="2777972" cy="250012"/>
                </a:xfrm>
              </p:grpSpPr>
              <p:sp>
                <p:nvSpPr>
                  <p:cNvPr id="148" name="Rectangle 147"/>
                  <p:cNvSpPr/>
                  <p:nvPr/>
                </p:nvSpPr>
                <p:spPr>
                  <a:xfrm>
                    <a:off x="6122054" y="3147095"/>
                    <a:ext cx="2777972" cy="248187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9" name="Rectangle 148"/>
                  <p:cNvSpPr/>
                  <p:nvPr/>
                </p:nvSpPr>
                <p:spPr>
                  <a:xfrm>
                    <a:off x="6274454" y="3145270"/>
                    <a:ext cx="1324968" cy="248187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39" name="Oval 138"/>
                <p:cNvSpPr/>
                <p:nvPr/>
              </p:nvSpPr>
              <p:spPr>
                <a:xfrm>
                  <a:off x="5603994" y="5359109"/>
                  <a:ext cx="379555" cy="369332"/>
                </a:xfrm>
                <a:prstGeom prst="ellipse">
                  <a:avLst/>
                </a:prstGeom>
                <a:solidFill>
                  <a:schemeClr val="accent3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>
                      <a:solidFill>
                        <a:srgbClr val="000000"/>
                      </a:solidFill>
                    </a:rPr>
                    <a:t>1</a:t>
                  </a:r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>
                  <a:off x="5756394" y="5622389"/>
                  <a:ext cx="379555" cy="369332"/>
                </a:xfrm>
                <a:prstGeom prst="ellipse">
                  <a:avLst/>
                </a:prstGeom>
                <a:solidFill>
                  <a:schemeClr val="accent3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dirty="0">
                      <a:solidFill>
                        <a:srgbClr val="000000"/>
                      </a:solidFill>
                    </a:rPr>
                    <a:t>2</a:t>
                  </a:r>
                </a:p>
              </p:txBody>
            </p:sp>
            <p:sp>
              <p:nvSpPr>
                <p:cNvPr id="141" name="Oval 140"/>
                <p:cNvSpPr/>
                <p:nvPr/>
              </p:nvSpPr>
              <p:spPr>
                <a:xfrm>
                  <a:off x="5928952" y="5875589"/>
                  <a:ext cx="379555" cy="369332"/>
                </a:xfrm>
                <a:prstGeom prst="ellipse">
                  <a:avLst/>
                </a:prstGeom>
                <a:solidFill>
                  <a:schemeClr val="accent3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>
                      <a:solidFill>
                        <a:srgbClr val="000000"/>
                      </a:solidFill>
                    </a:rPr>
                    <a:t>3</a:t>
                  </a:r>
                </a:p>
              </p:txBody>
            </p:sp>
            <p:sp>
              <p:nvSpPr>
                <p:cNvPr id="142" name="TextBox 141"/>
                <p:cNvSpPr txBox="1"/>
                <p:nvPr/>
              </p:nvSpPr>
              <p:spPr>
                <a:xfrm rot="21214900">
                  <a:off x="3807549" y="2415145"/>
                  <a:ext cx="1936748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000" dirty="0" smtClean="0">
                      <a:latin typeface="Arial"/>
                      <a:cs typeface="Arial"/>
                    </a:rPr>
                    <a:t>MT and</a:t>
                  </a:r>
                </a:p>
                <a:p>
                  <a:pPr algn="ctr"/>
                  <a:r>
                    <a:rPr lang="en-US" sz="2000" dirty="0" smtClean="0">
                      <a:latin typeface="Arial"/>
                      <a:cs typeface="Arial"/>
                    </a:rPr>
                    <a:t>word alignment</a:t>
                  </a:r>
                  <a:endParaRPr lang="en-US" sz="2000" dirty="0">
                    <a:latin typeface="Arial"/>
                    <a:cs typeface="Arial"/>
                  </a:endParaRPr>
                </a:p>
              </p:txBody>
            </p:sp>
            <p:pic>
              <p:nvPicPr>
                <p:cNvPr id="143" name="Picture 142" descr="vote.png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mc="http://schemas.openxmlformats.org/markup-compatibility/2006" xmlns:mv="urn:schemas-microsoft-com:mac:vml" xmlns=""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03676" y="1458623"/>
                  <a:ext cx="381832" cy="722160"/>
                </a:xfrm>
                <a:prstGeom prst="rect">
                  <a:avLst/>
                </a:prstGeom>
              </p:spPr>
            </p:pic>
            <p:pic>
              <p:nvPicPr>
                <p:cNvPr id="144" name="Picture 143" descr="vote.png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mc="http://schemas.openxmlformats.org/markup-compatibility/2006" xmlns:mv="urn:schemas-microsoft-com:mac:vml" xmlns=""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48954" y="3354351"/>
                  <a:ext cx="381832" cy="722160"/>
                </a:xfrm>
                <a:prstGeom prst="rect">
                  <a:avLst/>
                </a:prstGeom>
              </p:spPr>
            </p:pic>
            <p:pic>
              <p:nvPicPr>
                <p:cNvPr id="145" name="Picture 144"/>
                <p:cNvPicPr>
                  <a:picLocks noChangeAspect="1"/>
                </p:cNvPicPr>
                <p:nvPr/>
              </p:nvPicPr>
              <p:blipFill rotWithShape="1">
                <a:blip r:embed="rId12" cstate="print"/>
                <a:srcRect t="19343" b="21057"/>
                <a:stretch/>
              </p:blipFill>
              <p:spPr>
                <a:xfrm>
                  <a:off x="74672" y="2614531"/>
                  <a:ext cx="906703" cy="540396"/>
                </a:xfrm>
                <a:prstGeom prst="rect">
                  <a:avLst/>
                </a:prstGeom>
              </p:spPr>
            </p:pic>
            <p:sp>
              <p:nvSpPr>
                <p:cNvPr id="146" name="TextBox 145"/>
                <p:cNvSpPr txBox="1"/>
                <p:nvPr/>
              </p:nvSpPr>
              <p:spPr>
                <a:xfrm rot="5400000">
                  <a:off x="6403689" y="5560078"/>
                  <a:ext cx="44114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latin typeface="Arial"/>
                      <a:cs typeface="Arial"/>
                    </a:rPr>
                    <a:t>…</a:t>
                  </a:r>
                  <a:endParaRPr lang="en-US" sz="2000" dirty="0">
                    <a:latin typeface="Arial"/>
                    <a:cs typeface="Arial"/>
                  </a:endParaRPr>
                </a:p>
              </p:txBody>
            </p:sp>
            <p:pic>
              <p:nvPicPr>
                <p:cNvPr id="147" name="Picture 146"/>
                <p:cNvPicPr>
                  <a:picLocks noChangeAspect="1"/>
                </p:cNvPicPr>
                <p:nvPr/>
              </p:nvPicPr>
              <p:blipFill rotWithShape="1">
                <a:blip r:embed="rId12" cstate="print"/>
                <a:srcRect t="19343" b="21057"/>
                <a:stretch/>
              </p:blipFill>
              <p:spPr>
                <a:xfrm>
                  <a:off x="4420402" y="1192388"/>
                  <a:ext cx="906703" cy="540396"/>
                </a:xfrm>
                <a:prstGeom prst="rect">
                  <a:avLst/>
                </a:prstGeom>
              </p:spPr>
            </p:pic>
            <p:sp>
              <p:nvSpPr>
                <p:cNvPr id="123" name="Rectangle 122"/>
                <p:cNvSpPr/>
                <p:nvPr/>
              </p:nvSpPr>
              <p:spPr>
                <a:xfrm>
                  <a:off x="5283213" y="1140653"/>
                  <a:ext cx="829836" cy="64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800" dirty="0" smtClean="0">
                      <a:latin typeface="Arial"/>
                      <a:cs typeface="Arial"/>
                    </a:rPr>
                    <a:t>Crowd</a:t>
                  </a:r>
                </a:p>
                <a:p>
                  <a:r>
                    <a:rPr lang="en-US" sz="2800" dirty="0" smtClean="0">
                      <a:latin typeface="Arial"/>
                      <a:cs typeface="Arial"/>
                    </a:rPr>
                    <a:t>Tasks:</a:t>
                  </a:r>
                  <a:endParaRPr lang="en-US" sz="2800" dirty="0"/>
                </a:p>
              </p:txBody>
            </p:sp>
          </p:grpSp>
        </p:grpSp>
      </p:grpSp>
      <p:sp>
        <p:nvSpPr>
          <p:cNvPr id="166" name="Text Box 214"/>
          <p:cNvSpPr txBox="1">
            <a:spLocks noChangeArrowheads="1"/>
          </p:cNvSpPr>
          <p:nvPr/>
        </p:nvSpPr>
        <p:spPr bwMode="auto">
          <a:xfrm>
            <a:off x="1524000" y="33223200"/>
            <a:ext cx="31775400" cy="1149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32063" tIns="66031" rIns="132063" bIns="66031">
            <a:spAutoFit/>
          </a:bodyPr>
          <a:lstStyle/>
          <a:p>
            <a:pPr defTabSz="3165475" eaLnBrk="1" hangingPunct="1">
              <a:spcBef>
                <a:spcPct val="50000"/>
              </a:spcBef>
            </a:pPr>
            <a:r>
              <a:rPr lang="en-US" sz="6600" b="1" dirty="0" smtClean="0">
                <a:latin typeface="Arial" charset="0"/>
              </a:rPr>
              <a:t>  The Bigger Picture: MonoTrans                  Features                            Results  </a:t>
            </a:r>
            <a:endParaRPr lang="en-US" sz="6600" i="1" dirty="0">
              <a:latin typeface="Arial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18135600" y="20574000"/>
            <a:ext cx="15697200" cy="12220844"/>
            <a:chOff x="18364200" y="20773756"/>
            <a:chExt cx="15697200" cy="12220844"/>
          </a:xfrm>
        </p:grpSpPr>
        <p:pic>
          <p:nvPicPr>
            <p:cNvPr id="100" name="Picture 2"/>
            <p:cNvPicPr>
              <a:picLocks noChangeAspect="1" noChangeArrowheads="1"/>
            </p:cNvPicPr>
            <p:nvPr/>
          </p:nvPicPr>
          <p:blipFill>
            <a:blip r:embed="rId13" cstate="print"/>
            <a:srcRect l="5683" t="3653" r="8592" b="17856"/>
            <a:stretch>
              <a:fillRect/>
            </a:stretch>
          </p:blipFill>
          <p:spPr bwMode="auto">
            <a:xfrm>
              <a:off x="18364200" y="21755521"/>
              <a:ext cx="15621000" cy="9105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" name="Text Box 214"/>
            <p:cNvSpPr txBox="1">
              <a:spLocks noChangeArrowheads="1"/>
            </p:cNvSpPr>
            <p:nvPr/>
          </p:nvSpPr>
          <p:spPr bwMode="auto">
            <a:xfrm>
              <a:off x="18440400" y="20773756"/>
              <a:ext cx="15316200" cy="1149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32063" tIns="66031" rIns="132063" bIns="66031">
              <a:spAutoFit/>
            </a:bodyPr>
            <a:lstStyle/>
            <a:p>
              <a:pPr algn="ctr" defTabSz="3165475" eaLnBrk="1" hangingPunct="1">
                <a:spcBef>
                  <a:spcPct val="50000"/>
                </a:spcBef>
              </a:pPr>
              <a:r>
                <a:rPr lang="en-US" sz="6600" b="1" dirty="0" smtClean="0">
                  <a:latin typeface="Arial" charset="0"/>
                </a:rPr>
                <a:t>Translations and Human Judgments</a:t>
              </a:r>
              <a:endParaRPr lang="en-US" sz="6600" i="1" dirty="0">
                <a:latin typeface="Arial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8440400" y="30686276"/>
              <a:ext cx="156210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Original Google Translate output (GT), with  translations produced by the targeted paraphrase translation process (TP), selected to show a range from strong to weak improvements in fluency.  Fluency and adequacy (preservation of meaning) were rated on a 5-point scale by independent judges not familiar with this research.</a:t>
              </a:r>
              <a:endParaRPr lang="en-US" dirty="0"/>
            </a:p>
          </p:txBody>
        </p:sp>
      </p:grpSp>
      <p:pic>
        <p:nvPicPr>
          <p:cNvPr id="108" name="Picture 107" descr="t3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5316200" y="37325300"/>
            <a:ext cx="10780349" cy="7861300"/>
          </a:xfrm>
          <a:prstGeom prst="rect">
            <a:avLst/>
          </a:prstGeom>
        </p:spPr>
      </p:pic>
      <p:grpSp>
        <p:nvGrpSpPr>
          <p:cNvPr id="169" name="Group 168"/>
          <p:cNvGrpSpPr/>
          <p:nvPr/>
        </p:nvGrpSpPr>
        <p:grpSpPr>
          <a:xfrm>
            <a:off x="990600" y="20574000"/>
            <a:ext cx="15316200" cy="12115800"/>
            <a:chOff x="990600" y="20574000"/>
            <a:chExt cx="15316200" cy="12115800"/>
          </a:xfrm>
        </p:grpSpPr>
        <p:sp>
          <p:nvSpPr>
            <p:cNvPr id="174" name="Text Box 214"/>
            <p:cNvSpPr txBox="1">
              <a:spLocks noChangeArrowheads="1"/>
            </p:cNvSpPr>
            <p:nvPr/>
          </p:nvSpPr>
          <p:spPr bwMode="auto">
            <a:xfrm>
              <a:off x="990600" y="20574000"/>
              <a:ext cx="15316200" cy="1149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32063" tIns="66031" rIns="132063" bIns="66031">
              <a:spAutoFit/>
            </a:bodyPr>
            <a:lstStyle/>
            <a:p>
              <a:pPr algn="ctr" defTabSz="3165475" eaLnBrk="1" hangingPunct="1">
                <a:spcBef>
                  <a:spcPct val="50000"/>
                </a:spcBef>
              </a:pPr>
              <a:r>
                <a:rPr lang="en-US" sz="6600" b="1" dirty="0" smtClean="0">
                  <a:latin typeface="Arial" charset="0"/>
                </a:rPr>
                <a:t>Paraphrases from the Crowd</a:t>
              </a:r>
              <a:endParaRPr lang="en-US" sz="6600" i="1" dirty="0">
                <a:latin typeface="Arial" charset="0"/>
              </a:endParaRPr>
            </a:p>
          </p:txBody>
        </p:sp>
        <p:pic>
          <p:nvPicPr>
            <p:cNvPr id="168" name="Picture 167" descr="final-screenshot-paraphrase.jpg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52600" y="21717000"/>
              <a:ext cx="14412182" cy="10972800"/>
            </a:xfrm>
            <a:prstGeom prst="rect">
              <a:avLst/>
            </a:prstGeom>
          </p:spPr>
        </p:pic>
      </p:grpSp>
      <p:sp>
        <p:nvSpPr>
          <p:cNvPr id="170" name="Rectangle 169"/>
          <p:cNvSpPr/>
          <p:nvPr/>
        </p:nvSpPr>
        <p:spPr>
          <a:xfrm>
            <a:off x="1752600" y="21717000"/>
            <a:ext cx="14401800" cy="109728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TextBox 170"/>
          <p:cNvSpPr txBox="1"/>
          <p:nvPr/>
        </p:nvSpPr>
        <p:spPr>
          <a:xfrm>
            <a:off x="26670000" y="441960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68% of sentences translated perfectly with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no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bilingual humans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3397</TotalTime>
  <Words>246</Words>
  <Application>Microsoft Office PowerPoint</Application>
  <PresentationFormat>Custom</PresentationFormat>
  <Paragraphs>55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Yakov</dc:creator>
  <cp:lastModifiedBy>Yakov</cp:lastModifiedBy>
  <cp:revision>91</cp:revision>
  <dcterms:created xsi:type="dcterms:W3CDTF">2011-02-17T21:05:43Z</dcterms:created>
  <dcterms:modified xsi:type="dcterms:W3CDTF">2011-02-19T04:45:11Z</dcterms:modified>
</cp:coreProperties>
</file>