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media/media1.gif" ContentType="video/unknown"/>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notesSlides/notesSlide17.xml" ContentType="application/vnd.openxmlformats-officedocument.presentationml.notesSlide+xml"/>
  <Override PartName="/ppt/charts/chart2.xml" ContentType="application/vnd.openxmlformats-officedocument.drawingml.chart+xml"/>
  <Override PartName="/ppt/drawings/drawing1.xml" ContentType="application/vnd.openxmlformats-officedocument.drawingml.chartshape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6" r:id="rId2"/>
    <p:sldId id="257" r:id="rId3"/>
    <p:sldId id="258" r:id="rId4"/>
    <p:sldId id="270" r:id="rId5"/>
    <p:sldId id="259" r:id="rId6"/>
    <p:sldId id="277" r:id="rId7"/>
    <p:sldId id="278" r:id="rId8"/>
    <p:sldId id="279" r:id="rId9"/>
    <p:sldId id="280" r:id="rId10"/>
    <p:sldId id="281" r:id="rId11"/>
    <p:sldId id="260" r:id="rId12"/>
    <p:sldId id="282" r:id="rId13"/>
    <p:sldId id="283" r:id="rId14"/>
    <p:sldId id="284" r:id="rId15"/>
    <p:sldId id="285" r:id="rId16"/>
    <p:sldId id="267" r:id="rId17"/>
    <p:sldId id="261" r:id="rId18"/>
    <p:sldId id="268" r:id="rId19"/>
    <p:sldId id="269" r:id="rId20"/>
    <p:sldId id="296" r:id="rId21"/>
    <p:sldId id="286" r:id="rId22"/>
    <p:sldId id="287" r:id="rId23"/>
    <p:sldId id="288" r:id="rId24"/>
    <p:sldId id="289" r:id="rId25"/>
    <p:sldId id="290" r:id="rId26"/>
    <p:sldId id="291" r:id="rId27"/>
    <p:sldId id="294" r:id="rId28"/>
    <p:sldId id="293" r:id="rId29"/>
    <p:sldId id="263" r:id="rId30"/>
    <p:sldId id="272" r:id="rId31"/>
    <p:sldId id="273" r:id="rId32"/>
    <p:sldId id="297" r:id="rId33"/>
    <p:sldId id="275" r:id="rId34"/>
    <p:sldId id="264" r:id="rId35"/>
    <p:sldId id="266"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ana" initials="D" lastIdx="4" clrIdx="0"/>
  <p:cmAuthor id="1" name="Dana Rotman" initials="DR" lastIdx="2" clrIdx="1"/>
  <p:cmAuthor id="2" name="Cynthia Parr" initials="CP" lastIdx="0"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A3E16"/>
    <a:srgbClr val="0B6D03"/>
    <a:srgbClr val="0C7F03"/>
    <a:srgbClr val="4BC408"/>
    <a:srgbClr val="59E909"/>
    <a:srgbClr val="7CBF33"/>
    <a:srgbClr val="4DCA08"/>
    <a:srgbClr val="085202"/>
    <a:srgbClr val="17EB07"/>
    <a:srgbClr val="11AB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386" autoAdjust="0"/>
    <p:restoredTop sz="76364" autoAdjust="0"/>
  </p:normalViewPr>
  <p:slideViewPr>
    <p:cSldViewPr>
      <p:cViewPr>
        <p:scale>
          <a:sx n="80" d="100"/>
          <a:sy n="80" d="100"/>
        </p:scale>
        <p:origin x="-948" y="-15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1" Type="http://schemas.openxmlformats.org/officeDocument/2006/relationships/oleObject" Target="file:///C:\Users\Dana\Downloads\DanaPhDScientists.xlsx" TargetMode="External"/></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Users\Dana\Downloads\DanaPhDVolunteers%20(1).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0"/>
    <c:plotArea>
      <c:layout/>
      <c:barChart>
        <c:barDir val="col"/>
        <c:grouping val="clustered"/>
        <c:varyColors val="0"/>
        <c:ser>
          <c:idx val="0"/>
          <c:order val="0"/>
          <c:tx>
            <c:strRef>
              <c:f>Sheet1!$M$84</c:f>
              <c:strCache>
                <c:ptCount val="1"/>
                <c:pt idx="0">
                  <c:v>Senior</c:v>
                </c:pt>
              </c:strCache>
            </c:strRef>
          </c:tx>
          <c:invertIfNegative val="0"/>
          <c:cat>
            <c:strRef>
              <c:f>Sheet1!$N$83:$Q$83</c:f>
              <c:strCache>
                <c:ptCount val="4"/>
                <c:pt idx="0">
                  <c:v>Egoism</c:v>
                </c:pt>
                <c:pt idx="1">
                  <c:v>Collectivism</c:v>
                </c:pt>
                <c:pt idx="2">
                  <c:v>Altruism</c:v>
                </c:pt>
                <c:pt idx="3">
                  <c:v>Principalism</c:v>
                </c:pt>
              </c:strCache>
            </c:strRef>
          </c:cat>
          <c:val>
            <c:numRef>
              <c:f>Sheet1!$N$84:$Q$84</c:f>
              <c:numCache>
                <c:formatCode>General</c:formatCode>
                <c:ptCount val="4"/>
                <c:pt idx="0">
                  <c:v>3.7619047619047654</c:v>
                </c:pt>
                <c:pt idx="1">
                  <c:v>3.3</c:v>
                </c:pt>
                <c:pt idx="2">
                  <c:v>4.333333333333341</c:v>
                </c:pt>
                <c:pt idx="3">
                  <c:v>3.5</c:v>
                </c:pt>
              </c:numCache>
            </c:numRef>
          </c:val>
        </c:ser>
        <c:ser>
          <c:idx val="1"/>
          <c:order val="1"/>
          <c:tx>
            <c:strRef>
              <c:f>Sheet1!$M$85</c:f>
              <c:strCache>
                <c:ptCount val="1"/>
                <c:pt idx="0">
                  <c:v>Junior</c:v>
                </c:pt>
              </c:strCache>
            </c:strRef>
          </c:tx>
          <c:invertIfNegative val="0"/>
          <c:val>
            <c:numRef>
              <c:f>Sheet1!$N$85:$Q$85</c:f>
              <c:numCache>
                <c:formatCode>General</c:formatCode>
                <c:ptCount val="4"/>
                <c:pt idx="0">
                  <c:v>3.6190476190476177</c:v>
                </c:pt>
                <c:pt idx="1">
                  <c:v>3.4666666666666659</c:v>
                </c:pt>
                <c:pt idx="2">
                  <c:v>4.6666666666666661</c:v>
                </c:pt>
                <c:pt idx="3">
                  <c:v>3.5833333333333366</c:v>
                </c:pt>
              </c:numCache>
            </c:numRef>
          </c:val>
        </c:ser>
        <c:ser>
          <c:idx val="2"/>
          <c:order val="2"/>
          <c:tx>
            <c:strRef>
              <c:f>Sheet1!$M$86</c:f>
              <c:strCache>
                <c:ptCount val="1"/>
                <c:pt idx="0">
                  <c:v>Other</c:v>
                </c:pt>
              </c:strCache>
            </c:strRef>
          </c:tx>
          <c:invertIfNegative val="0"/>
          <c:val>
            <c:numRef>
              <c:f>Sheet1!$N$86:$Q$86</c:f>
              <c:numCache>
                <c:formatCode>General</c:formatCode>
                <c:ptCount val="4"/>
                <c:pt idx="0">
                  <c:v>3.7108843537415002</c:v>
                </c:pt>
                <c:pt idx="1">
                  <c:v>3.2000000000000011</c:v>
                </c:pt>
                <c:pt idx="2">
                  <c:v>4.3571428571428514</c:v>
                </c:pt>
                <c:pt idx="3">
                  <c:v>3.5952380952380927</c:v>
                </c:pt>
              </c:numCache>
            </c:numRef>
          </c:val>
        </c:ser>
        <c:dLbls>
          <c:showLegendKey val="0"/>
          <c:showVal val="0"/>
          <c:showCatName val="0"/>
          <c:showSerName val="0"/>
          <c:showPercent val="0"/>
          <c:showBubbleSize val="0"/>
        </c:dLbls>
        <c:gapWidth val="150"/>
        <c:axId val="18333056"/>
        <c:axId val="18334848"/>
      </c:barChart>
      <c:catAx>
        <c:axId val="18333056"/>
        <c:scaling>
          <c:orientation val="minMax"/>
        </c:scaling>
        <c:delete val="0"/>
        <c:axPos val="b"/>
        <c:majorTickMark val="out"/>
        <c:minorTickMark val="none"/>
        <c:tickLblPos val="nextTo"/>
        <c:txPr>
          <a:bodyPr/>
          <a:lstStyle/>
          <a:p>
            <a:pPr>
              <a:defRPr sz="1600"/>
            </a:pPr>
            <a:endParaRPr lang="en-US"/>
          </a:p>
        </c:txPr>
        <c:crossAx val="18334848"/>
        <c:crosses val="autoZero"/>
        <c:auto val="1"/>
        <c:lblAlgn val="ctr"/>
        <c:lblOffset val="100"/>
        <c:noMultiLvlLbl val="0"/>
      </c:catAx>
      <c:valAx>
        <c:axId val="18334848"/>
        <c:scaling>
          <c:orientation val="minMax"/>
          <c:max val="5"/>
          <c:min val="0"/>
        </c:scaling>
        <c:delete val="0"/>
        <c:axPos val="l"/>
        <c:majorGridlines/>
        <c:numFmt formatCode="General" sourceLinked="1"/>
        <c:majorTickMark val="out"/>
        <c:minorTickMark val="none"/>
        <c:tickLblPos val="nextTo"/>
        <c:crossAx val="18333056"/>
        <c:crosses val="autoZero"/>
        <c:crossBetween val="between"/>
        <c:majorUnit val="1"/>
      </c:valAx>
    </c:plotArea>
    <c:legend>
      <c:legendPos val="r"/>
      <c:layout>
        <c:manualLayout>
          <c:xMode val="edge"/>
          <c:yMode val="edge"/>
          <c:x val="0.90182718479634383"/>
          <c:y val="0.40353290559379301"/>
          <c:w val="9.8172815203655228E-2"/>
          <c:h val="0.20135228679509803"/>
        </c:manualLayout>
      </c:layout>
      <c:overlay val="0"/>
      <c:txPr>
        <a:bodyPr/>
        <a:lstStyle/>
        <a:p>
          <a:pPr>
            <a:defRPr sz="1600"/>
          </a:pPr>
          <a:endParaRPr lang="en-US"/>
        </a:p>
      </c:txPr>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0"/>
    <c:plotArea>
      <c:layout/>
      <c:barChart>
        <c:barDir val="col"/>
        <c:grouping val="clustered"/>
        <c:varyColors val="0"/>
        <c:ser>
          <c:idx val="0"/>
          <c:order val="0"/>
          <c:tx>
            <c:strRef>
              <c:f>Sheet1!$J$31</c:f>
              <c:strCache>
                <c:ptCount val="1"/>
                <c:pt idx="0">
                  <c:v>1-3</c:v>
                </c:pt>
              </c:strCache>
            </c:strRef>
          </c:tx>
          <c:invertIfNegative val="0"/>
          <c:cat>
            <c:strRef>
              <c:f>Sheet1!$K$30:$N$30</c:f>
              <c:strCache>
                <c:ptCount val="4"/>
                <c:pt idx="0">
                  <c:v>Egoism</c:v>
                </c:pt>
                <c:pt idx="1">
                  <c:v>Collectivism</c:v>
                </c:pt>
                <c:pt idx="2">
                  <c:v>Altruism</c:v>
                </c:pt>
                <c:pt idx="3">
                  <c:v>Primcipallism</c:v>
                </c:pt>
              </c:strCache>
            </c:strRef>
          </c:cat>
          <c:val>
            <c:numRef>
              <c:f>Sheet1!$K$31:$N$31</c:f>
              <c:numCache>
                <c:formatCode>General</c:formatCode>
                <c:ptCount val="4"/>
                <c:pt idx="0">
                  <c:v>4.2272727272727284</c:v>
                </c:pt>
                <c:pt idx="1">
                  <c:v>4.2727272727272716</c:v>
                </c:pt>
                <c:pt idx="2">
                  <c:v>4.4318181818181914</c:v>
                </c:pt>
                <c:pt idx="3">
                  <c:v>4.2045454545454488</c:v>
                </c:pt>
              </c:numCache>
            </c:numRef>
          </c:val>
        </c:ser>
        <c:ser>
          <c:idx val="1"/>
          <c:order val="1"/>
          <c:tx>
            <c:strRef>
              <c:f>Sheet1!$J$32</c:f>
              <c:strCache>
                <c:ptCount val="1"/>
                <c:pt idx="0">
                  <c:v>4-5</c:v>
                </c:pt>
              </c:strCache>
            </c:strRef>
          </c:tx>
          <c:invertIfNegative val="0"/>
          <c:cat>
            <c:strRef>
              <c:f>Sheet1!$K$30:$N$30</c:f>
              <c:strCache>
                <c:ptCount val="4"/>
                <c:pt idx="0">
                  <c:v>Egoism</c:v>
                </c:pt>
                <c:pt idx="1">
                  <c:v>Collectivism</c:v>
                </c:pt>
                <c:pt idx="2">
                  <c:v>Altruism</c:v>
                </c:pt>
                <c:pt idx="3">
                  <c:v>Primcipallism</c:v>
                </c:pt>
              </c:strCache>
            </c:strRef>
          </c:cat>
          <c:val>
            <c:numRef>
              <c:f>Sheet1!$K$32:$N$32</c:f>
              <c:numCache>
                <c:formatCode>General</c:formatCode>
                <c:ptCount val="4"/>
                <c:pt idx="0">
                  <c:v>4.4618055555555536</c:v>
                </c:pt>
                <c:pt idx="1">
                  <c:v>4.7777777777777777</c:v>
                </c:pt>
                <c:pt idx="2">
                  <c:v>4.6944444444444446</c:v>
                </c:pt>
                <c:pt idx="3">
                  <c:v>4.6423611111111134</c:v>
                </c:pt>
              </c:numCache>
            </c:numRef>
          </c:val>
        </c:ser>
        <c:dLbls>
          <c:showLegendKey val="0"/>
          <c:showVal val="0"/>
          <c:showCatName val="0"/>
          <c:showSerName val="0"/>
          <c:showPercent val="0"/>
          <c:showBubbleSize val="0"/>
        </c:dLbls>
        <c:gapWidth val="150"/>
        <c:axId val="107978752"/>
        <c:axId val="107980288"/>
      </c:barChart>
      <c:catAx>
        <c:axId val="107978752"/>
        <c:scaling>
          <c:orientation val="minMax"/>
        </c:scaling>
        <c:delete val="0"/>
        <c:axPos val="b"/>
        <c:majorTickMark val="out"/>
        <c:minorTickMark val="none"/>
        <c:tickLblPos val="nextTo"/>
        <c:crossAx val="107980288"/>
        <c:crosses val="autoZero"/>
        <c:auto val="1"/>
        <c:lblAlgn val="ctr"/>
        <c:lblOffset val="100"/>
        <c:noMultiLvlLbl val="0"/>
      </c:catAx>
      <c:valAx>
        <c:axId val="107980288"/>
        <c:scaling>
          <c:orientation val="minMax"/>
          <c:max val="5"/>
          <c:min val="0"/>
        </c:scaling>
        <c:delete val="0"/>
        <c:axPos val="l"/>
        <c:majorGridlines/>
        <c:numFmt formatCode="General" sourceLinked="1"/>
        <c:majorTickMark val="out"/>
        <c:minorTickMark val="none"/>
        <c:tickLblPos val="nextTo"/>
        <c:crossAx val="107978752"/>
        <c:crosses val="autoZero"/>
        <c:crossBetween val="between"/>
        <c:majorUnit val="1"/>
      </c:valAx>
    </c:plotArea>
    <c:legend>
      <c:legendPos val="r"/>
      <c:layout/>
      <c:overlay val="0"/>
    </c:legend>
    <c:plotVisOnly val="1"/>
    <c:dispBlanksAs val="gap"/>
    <c:showDLblsOverMax val="0"/>
  </c:chart>
  <c:txPr>
    <a:bodyPr/>
    <a:lstStyle/>
    <a:p>
      <a:pPr>
        <a:defRPr sz="1600"/>
      </a:pPr>
      <a:endParaRPr lang="en-US"/>
    </a:p>
  </c:txPr>
  <c:externalData r:id="rId1">
    <c:autoUpdate val="0"/>
  </c:externalData>
  <c:userShapes r:id="rId2"/>
</c:chartSpace>
</file>

<file path=ppt/diagrams/colors1.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AA6FE83-2619-4152-97CA-22F591B7D298}" type="doc">
      <dgm:prSet loTypeId="urn:microsoft.com/office/officeart/2005/8/layout/vList2" loCatId="list" qsTypeId="urn:microsoft.com/office/officeart/2005/8/quickstyle/simple1" qsCatId="simple" csTypeId="urn:microsoft.com/office/officeart/2005/8/colors/accent3_4" csCatId="accent3" phldr="1"/>
      <dgm:spPr/>
      <dgm:t>
        <a:bodyPr/>
        <a:lstStyle/>
        <a:p>
          <a:endParaRPr lang="en-US"/>
        </a:p>
      </dgm:t>
    </dgm:pt>
    <dgm:pt modelId="{51E9B852-F9B4-4878-A8D3-3B89D99D49B9}">
      <dgm:prSet custT="1"/>
      <dgm:spPr>
        <a:solidFill>
          <a:srgbClr val="0B6D03">
            <a:alpha val="86000"/>
          </a:srgbClr>
        </a:solidFill>
      </dgm:spPr>
      <dgm:t>
        <a:bodyPr/>
        <a:lstStyle/>
        <a:p>
          <a:pPr algn="ctr" rtl="0"/>
          <a:r>
            <a:rPr lang="en-US" sz="3000" b="0" i="0" dirty="0" smtClean="0"/>
            <a:t>Research Questions</a:t>
          </a:r>
          <a:endParaRPr lang="en-US" sz="3000" dirty="0"/>
        </a:p>
      </dgm:t>
    </dgm:pt>
    <dgm:pt modelId="{F41D76C5-CC29-4C49-BA9B-3F0E1611F8B7}" type="parTrans" cxnId="{52C68FE9-9D0A-4868-92E2-BBE121FAE845}">
      <dgm:prSet/>
      <dgm:spPr/>
      <dgm:t>
        <a:bodyPr/>
        <a:lstStyle/>
        <a:p>
          <a:endParaRPr lang="en-US"/>
        </a:p>
      </dgm:t>
    </dgm:pt>
    <dgm:pt modelId="{AEB3BB82-BB92-4B69-AF7A-C5D6CE123D89}" type="sibTrans" cxnId="{52C68FE9-9D0A-4868-92E2-BBE121FAE845}">
      <dgm:prSet/>
      <dgm:spPr/>
      <dgm:t>
        <a:bodyPr/>
        <a:lstStyle/>
        <a:p>
          <a:endParaRPr lang="en-US"/>
        </a:p>
      </dgm:t>
    </dgm:pt>
    <dgm:pt modelId="{393A4E4A-3B82-485F-8038-B6AEC9380FFB}">
      <dgm:prSet custT="1"/>
      <dgm:spPr/>
      <dgm:t>
        <a:bodyPr/>
        <a:lstStyle/>
        <a:p>
          <a:pPr rtl="0"/>
          <a:r>
            <a:rPr lang="en-US" sz="2400" b="0" i="0" dirty="0" smtClean="0">
              <a:solidFill>
                <a:srgbClr val="3A3E16"/>
              </a:solidFill>
            </a:rPr>
            <a:t>What will make </a:t>
          </a:r>
          <a:r>
            <a:rPr lang="en-US" sz="2400" b="0" i="0" dirty="0" smtClean="0">
              <a:solidFill>
                <a:srgbClr val="3A3E16"/>
              </a:solidFill>
            </a:rPr>
            <a:t>this game more fun</a:t>
          </a:r>
          <a:r>
            <a:rPr lang="en-US" sz="2400" b="0" i="0" dirty="0" smtClean="0">
              <a:solidFill>
                <a:srgbClr val="3A3E16"/>
              </a:solidFill>
            </a:rPr>
            <a:t>?</a:t>
          </a:r>
          <a:br>
            <a:rPr lang="en-US" sz="2400" b="0" i="0" dirty="0" smtClean="0">
              <a:solidFill>
                <a:srgbClr val="3A3E16"/>
              </a:solidFill>
            </a:rPr>
          </a:br>
          <a:endParaRPr lang="en-US" sz="2400" dirty="0">
            <a:solidFill>
              <a:srgbClr val="3A3E16"/>
            </a:solidFill>
          </a:endParaRPr>
        </a:p>
      </dgm:t>
    </dgm:pt>
    <dgm:pt modelId="{FBD5B5F8-9AEE-4C5F-B324-4CADA7316729}" type="parTrans" cxnId="{B986D277-64B7-4A81-83B5-83F839CEC993}">
      <dgm:prSet/>
      <dgm:spPr/>
      <dgm:t>
        <a:bodyPr/>
        <a:lstStyle/>
        <a:p>
          <a:endParaRPr lang="en-US"/>
        </a:p>
      </dgm:t>
    </dgm:pt>
    <dgm:pt modelId="{2424C74C-5AB9-4A00-B79A-98D4FF7708E5}" type="sibTrans" cxnId="{B986D277-64B7-4A81-83B5-83F839CEC993}">
      <dgm:prSet/>
      <dgm:spPr/>
      <dgm:t>
        <a:bodyPr/>
        <a:lstStyle/>
        <a:p>
          <a:endParaRPr lang="en-US"/>
        </a:p>
      </dgm:t>
    </dgm:pt>
    <dgm:pt modelId="{E3B7673F-FFA6-48C1-882E-B6B27BFC15D4}">
      <dgm:prSet custT="1"/>
      <dgm:spPr/>
      <dgm:t>
        <a:bodyPr/>
        <a:lstStyle/>
        <a:p>
          <a:pPr rtl="0"/>
          <a:r>
            <a:rPr lang="en-US" sz="2400" b="0" i="0" dirty="0" smtClean="0">
              <a:solidFill>
                <a:srgbClr val="3A3E16"/>
              </a:solidFill>
            </a:rPr>
            <a:t>What motivates users to play when the data is imperfect?</a:t>
          </a:r>
          <a:br>
            <a:rPr lang="en-US" sz="2400" b="0" i="0" dirty="0" smtClean="0">
              <a:solidFill>
                <a:srgbClr val="3A3E16"/>
              </a:solidFill>
            </a:rPr>
          </a:br>
          <a:endParaRPr lang="en-US" sz="2400" b="0" i="0" dirty="0">
            <a:solidFill>
              <a:srgbClr val="3A3E16"/>
            </a:solidFill>
          </a:endParaRPr>
        </a:p>
      </dgm:t>
    </dgm:pt>
    <dgm:pt modelId="{66013F6A-3F1A-48CE-A295-628CA03AACE0}" type="parTrans" cxnId="{3388E279-4AC8-4184-AA95-BFE029B8C92B}">
      <dgm:prSet/>
      <dgm:spPr/>
      <dgm:t>
        <a:bodyPr/>
        <a:lstStyle/>
        <a:p>
          <a:endParaRPr lang="en-US"/>
        </a:p>
      </dgm:t>
    </dgm:pt>
    <dgm:pt modelId="{C585F3C0-D385-43AB-B7FC-E0B70520E2D7}" type="sibTrans" cxnId="{3388E279-4AC8-4184-AA95-BFE029B8C92B}">
      <dgm:prSet/>
      <dgm:spPr/>
      <dgm:t>
        <a:bodyPr/>
        <a:lstStyle/>
        <a:p>
          <a:endParaRPr lang="en-US"/>
        </a:p>
      </dgm:t>
    </dgm:pt>
    <dgm:pt modelId="{21952208-8195-49BF-AB6A-CB3CC98703BF}">
      <dgm:prSet custT="1"/>
      <dgm:spPr/>
      <dgm:t>
        <a:bodyPr/>
        <a:lstStyle/>
        <a:p>
          <a:pPr rtl="0"/>
          <a:r>
            <a:rPr lang="en-US" sz="2400" b="0" i="0" dirty="0" smtClean="0">
              <a:solidFill>
                <a:srgbClr val="3A3E16"/>
              </a:solidFill>
            </a:rPr>
            <a:t>How can the game assist with algorithm improvement?</a:t>
          </a:r>
          <a:endParaRPr lang="en-US" sz="2400" b="0" i="0" dirty="0">
            <a:solidFill>
              <a:srgbClr val="3A3E16"/>
            </a:solidFill>
          </a:endParaRPr>
        </a:p>
      </dgm:t>
    </dgm:pt>
    <dgm:pt modelId="{D6AB18BB-DD09-4CAC-A886-19A77840B0D7}" type="parTrans" cxnId="{94D763B7-C3E0-43C5-9543-CC2450D6620D}">
      <dgm:prSet/>
      <dgm:spPr/>
      <dgm:t>
        <a:bodyPr/>
        <a:lstStyle/>
        <a:p>
          <a:endParaRPr lang="en-US"/>
        </a:p>
      </dgm:t>
    </dgm:pt>
    <dgm:pt modelId="{B8FA78EA-31D3-4492-A7A4-D738C279474A}" type="sibTrans" cxnId="{94D763B7-C3E0-43C5-9543-CC2450D6620D}">
      <dgm:prSet/>
      <dgm:spPr/>
      <dgm:t>
        <a:bodyPr/>
        <a:lstStyle/>
        <a:p>
          <a:endParaRPr lang="en-US"/>
        </a:p>
      </dgm:t>
    </dgm:pt>
    <dgm:pt modelId="{1552F1C1-AA42-4EEB-AD48-04D2989E9CA7}">
      <dgm:prSet custT="1"/>
      <dgm:spPr/>
      <dgm:t>
        <a:bodyPr/>
        <a:lstStyle/>
        <a:p>
          <a:pPr rtl="0"/>
          <a:endParaRPr lang="en-US" sz="2400" dirty="0">
            <a:solidFill>
              <a:srgbClr val="3A3E16"/>
            </a:solidFill>
          </a:endParaRPr>
        </a:p>
      </dgm:t>
    </dgm:pt>
    <dgm:pt modelId="{F36F62DD-00CB-4430-9434-DFC8EB90A4B0}" type="parTrans" cxnId="{1EFDD85E-9805-402F-9E71-2B90EC75AB55}">
      <dgm:prSet/>
      <dgm:spPr/>
      <dgm:t>
        <a:bodyPr/>
        <a:lstStyle/>
        <a:p>
          <a:endParaRPr lang="en-US"/>
        </a:p>
      </dgm:t>
    </dgm:pt>
    <dgm:pt modelId="{0C860963-61FF-4FFE-9D29-FB81775CCEFE}" type="sibTrans" cxnId="{1EFDD85E-9805-402F-9E71-2B90EC75AB55}">
      <dgm:prSet/>
      <dgm:spPr/>
      <dgm:t>
        <a:bodyPr/>
        <a:lstStyle/>
        <a:p>
          <a:endParaRPr lang="en-US"/>
        </a:p>
      </dgm:t>
    </dgm:pt>
    <dgm:pt modelId="{E511A01B-4F09-482F-B09A-940DE84384EC}" type="pres">
      <dgm:prSet presAssocID="{BAA6FE83-2619-4152-97CA-22F591B7D298}" presName="linear" presStyleCnt="0">
        <dgm:presLayoutVars>
          <dgm:animLvl val="lvl"/>
          <dgm:resizeHandles val="exact"/>
        </dgm:presLayoutVars>
      </dgm:prSet>
      <dgm:spPr/>
      <dgm:t>
        <a:bodyPr/>
        <a:lstStyle/>
        <a:p>
          <a:endParaRPr lang="en-US"/>
        </a:p>
      </dgm:t>
    </dgm:pt>
    <dgm:pt modelId="{5BBFA3D0-42CE-429F-A038-7EB43EF2766F}" type="pres">
      <dgm:prSet presAssocID="{51E9B852-F9B4-4878-A8D3-3B89D99D49B9}" presName="parentText" presStyleLbl="node1" presStyleIdx="0" presStyleCnt="1" custScaleY="131368" custLinFactNeighborX="0" custLinFactNeighborY="-84886">
        <dgm:presLayoutVars>
          <dgm:chMax val="0"/>
          <dgm:bulletEnabled val="1"/>
        </dgm:presLayoutVars>
      </dgm:prSet>
      <dgm:spPr/>
      <dgm:t>
        <a:bodyPr/>
        <a:lstStyle/>
        <a:p>
          <a:endParaRPr lang="en-US"/>
        </a:p>
      </dgm:t>
    </dgm:pt>
    <dgm:pt modelId="{8A9F1ABE-DF17-42DB-A10D-5B83828218ED}" type="pres">
      <dgm:prSet presAssocID="{51E9B852-F9B4-4878-A8D3-3B89D99D49B9}" presName="childText" presStyleLbl="revTx" presStyleIdx="0" presStyleCnt="1" custScaleY="249207">
        <dgm:presLayoutVars>
          <dgm:bulletEnabled val="1"/>
        </dgm:presLayoutVars>
      </dgm:prSet>
      <dgm:spPr/>
      <dgm:t>
        <a:bodyPr/>
        <a:lstStyle/>
        <a:p>
          <a:endParaRPr lang="en-US"/>
        </a:p>
      </dgm:t>
    </dgm:pt>
  </dgm:ptLst>
  <dgm:cxnLst>
    <dgm:cxn modelId="{CFE75DEC-ED44-473A-853F-46405F8EB95D}" type="presOf" srcId="{E3B7673F-FFA6-48C1-882E-B6B27BFC15D4}" destId="{8A9F1ABE-DF17-42DB-A10D-5B83828218ED}" srcOrd="0" destOrd="2" presId="urn:microsoft.com/office/officeart/2005/8/layout/vList2"/>
    <dgm:cxn modelId="{A96579B5-A227-42DA-8636-C00454635FB3}" type="presOf" srcId="{1552F1C1-AA42-4EEB-AD48-04D2989E9CA7}" destId="{8A9F1ABE-DF17-42DB-A10D-5B83828218ED}" srcOrd="0" destOrd="0" presId="urn:microsoft.com/office/officeart/2005/8/layout/vList2"/>
    <dgm:cxn modelId="{B986D277-64B7-4A81-83B5-83F839CEC993}" srcId="{51E9B852-F9B4-4878-A8D3-3B89D99D49B9}" destId="{393A4E4A-3B82-485F-8038-B6AEC9380FFB}" srcOrd="1" destOrd="0" parTransId="{FBD5B5F8-9AEE-4C5F-B324-4CADA7316729}" sibTransId="{2424C74C-5AB9-4A00-B79A-98D4FF7708E5}"/>
    <dgm:cxn modelId="{E50C6889-859D-4BA1-BF28-6AD12BA9F90F}" type="presOf" srcId="{BAA6FE83-2619-4152-97CA-22F591B7D298}" destId="{E511A01B-4F09-482F-B09A-940DE84384EC}" srcOrd="0" destOrd="0" presId="urn:microsoft.com/office/officeart/2005/8/layout/vList2"/>
    <dgm:cxn modelId="{C0C48262-1389-42A1-9910-9B3B0A9DB212}" type="presOf" srcId="{21952208-8195-49BF-AB6A-CB3CC98703BF}" destId="{8A9F1ABE-DF17-42DB-A10D-5B83828218ED}" srcOrd="0" destOrd="3" presId="urn:microsoft.com/office/officeart/2005/8/layout/vList2"/>
    <dgm:cxn modelId="{52C68FE9-9D0A-4868-92E2-BBE121FAE845}" srcId="{BAA6FE83-2619-4152-97CA-22F591B7D298}" destId="{51E9B852-F9B4-4878-A8D3-3B89D99D49B9}" srcOrd="0" destOrd="0" parTransId="{F41D76C5-CC29-4C49-BA9B-3F0E1611F8B7}" sibTransId="{AEB3BB82-BB92-4B69-AF7A-C5D6CE123D89}"/>
    <dgm:cxn modelId="{3388E279-4AC8-4184-AA95-BFE029B8C92B}" srcId="{51E9B852-F9B4-4878-A8D3-3B89D99D49B9}" destId="{E3B7673F-FFA6-48C1-882E-B6B27BFC15D4}" srcOrd="2" destOrd="0" parTransId="{66013F6A-3F1A-48CE-A295-628CA03AACE0}" sibTransId="{C585F3C0-D385-43AB-B7FC-E0B70520E2D7}"/>
    <dgm:cxn modelId="{94D763B7-C3E0-43C5-9543-CC2450D6620D}" srcId="{51E9B852-F9B4-4878-A8D3-3B89D99D49B9}" destId="{21952208-8195-49BF-AB6A-CB3CC98703BF}" srcOrd="3" destOrd="0" parTransId="{D6AB18BB-DD09-4CAC-A886-19A77840B0D7}" sibTransId="{B8FA78EA-31D3-4492-A7A4-D738C279474A}"/>
    <dgm:cxn modelId="{913CBB7A-D35D-479C-8DF7-BD5F568A516C}" type="presOf" srcId="{51E9B852-F9B4-4878-A8D3-3B89D99D49B9}" destId="{5BBFA3D0-42CE-429F-A038-7EB43EF2766F}" srcOrd="0" destOrd="0" presId="urn:microsoft.com/office/officeart/2005/8/layout/vList2"/>
    <dgm:cxn modelId="{102D44A2-A01E-4838-82BF-B87BCED4E83B}" type="presOf" srcId="{393A4E4A-3B82-485F-8038-B6AEC9380FFB}" destId="{8A9F1ABE-DF17-42DB-A10D-5B83828218ED}" srcOrd="0" destOrd="1" presId="urn:microsoft.com/office/officeart/2005/8/layout/vList2"/>
    <dgm:cxn modelId="{1EFDD85E-9805-402F-9E71-2B90EC75AB55}" srcId="{51E9B852-F9B4-4878-A8D3-3B89D99D49B9}" destId="{1552F1C1-AA42-4EEB-AD48-04D2989E9CA7}" srcOrd="0" destOrd="0" parTransId="{F36F62DD-00CB-4430-9434-DFC8EB90A4B0}" sibTransId="{0C860963-61FF-4FFE-9D29-FB81775CCEFE}"/>
    <dgm:cxn modelId="{4A0AEDBF-AB9C-43B9-9F67-CE95E2C38DAD}" type="presParOf" srcId="{E511A01B-4F09-482F-B09A-940DE84384EC}" destId="{5BBFA3D0-42CE-429F-A038-7EB43EF2766F}" srcOrd="0" destOrd="0" presId="urn:microsoft.com/office/officeart/2005/8/layout/vList2"/>
    <dgm:cxn modelId="{E1C72D30-63C7-41CB-B421-0EAC367B2814}" type="presParOf" srcId="{E511A01B-4F09-482F-B09A-940DE84384EC}" destId="{8A9F1ABE-DF17-42DB-A10D-5B83828218ED}"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27D88F1-AD33-473E-9C63-53C114D25DD1}" type="doc">
      <dgm:prSet loTypeId="urn:microsoft.com/office/officeart/2005/8/layout/vList2" loCatId="list" qsTypeId="urn:microsoft.com/office/officeart/2005/8/quickstyle/simple1" qsCatId="simple" csTypeId="urn:microsoft.com/office/officeart/2005/8/colors/accent3_4" csCatId="accent3" phldr="1"/>
      <dgm:spPr/>
      <dgm:t>
        <a:bodyPr/>
        <a:lstStyle/>
        <a:p>
          <a:endParaRPr lang="en-US"/>
        </a:p>
      </dgm:t>
    </dgm:pt>
    <dgm:pt modelId="{609FE989-8CAE-43A1-8622-72B8E0CD109E}">
      <dgm:prSet custT="1"/>
      <dgm:spPr/>
      <dgm:t>
        <a:bodyPr/>
        <a:lstStyle/>
        <a:p>
          <a:pPr rtl="0"/>
          <a:r>
            <a:rPr lang="en-US" sz="2400" b="0" i="0" dirty="0" smtClean="0">
              <a:solidFill>
                <a:srgbClr val="3A3E16"/>
              </a:solidFill>
            </a:rPr>
            <a:t>Continue User </a:t>
          </a:r>
          <a:r>
            <a:rPr lang="en-US" sz="2400" b="0" i="0" dirty="0" smtClean="0">
              <a:solidFill>
                <a:srgbClr val="3A3E16"/>
              </a:solidFill>
            </a:rPr>
            <a:t>Testing</a:t>
          </a:r>
          <a:br>
            <a:rPr lang="en-US" sz="2400" b="0" i="0" dirty="0" smtClean="0">
              <a:solidFill>
                <a:srgbClr val="3A3E16"/>
              </a:solidFill>
            </a:rPr>
          </a:br>
          <a:endParaRPr lang="en-US" sz="2400" dirty="0">
            <a:solidFill>
              <a:srgbClr val="3A3E16"/>
            </a:solidFill>
          </a:endParaRPr>
        </a:p>
      </dgm:t>
    </dgm:pt>
    <dgm:pt modelId="{1F6D14EB-116D-494E-A096-24083C69396A}" type="parTrans" cxnId="{D213896E-641D-48FB-A659-7EDC7404D1FE}">
      <dgm:prSet/>
      <dgm:spPr/>
      <dgm:t>
        <a:bodyPr/>
        <a:lstStyle/>
        <a:p>
          <a:endParaRPr lang="en-US"/>
        </a:p>
      </dgm:t>
    </dgm:pt>
    <dgm:pt modelId="{6136A41B-A5C4-44B4-9F75-8ABAF6AAA477}" type="sibTrans" cxnId="{D213896E-641D-48FB-A659-7EDC7404D1FE}">
      <dgm:prSet/>
      <dgm:spPr/>
      <dgm:t>
        <a:bodyPr/>
        <a:lstStyle/>
        <a:p>
          <a:endParaRPr lang="en-US"/>
        </a:p>
      </dgm:t>
    </dgm:pt>
    <dgm:pt modelId="{6D198ADE-D32C-45F2-BDBA-EBCA4747A619}">
      <dgm:prSet custT="1"/>
      <dgm:spPr/>
      <dgm:t>
        <a:bodyPr/>
        <a:lstStyle/>
        <a:p>
          <a:pPr rtl="0"/>
          <a:r>
            <a:rPr lang="en-US" sz="2400" b="0" i="0" dirty="0" smtClean="0">
              <a:solidFill>
                <a:srgbClr val="3A3E16"/>
              </a:solidFill>
            </a:rPr>
            <a:t>Analyze </a:t>
          </a:r>
          <a:r>
            <a:rPr lang="en-US" sz="2400" b="0" i="0" dirty="0" smtClean="0">
              <a:solidFill>
                <a:srgbClr val="3A3E16"/>
              </a:solidFill>
            </a:rPr>
            <a:t>Game Play Logs and Surveys</a:t>
          </a:r>
          <a:endParaRPr lang="en-US" sz="2400" dirty="0">
            <a:solidFill>
              <a:srgbClr val="3A3E16"/>
            </a:solidFill>
          </a:endParaRPr>
        </a:p>
      </dgm:t>
    </dgm:pt>
    <dgm:pt modelId="{EEBBD58A-152B-4476-90C7-2526D8C069ED}" type="parTrans" cxnId="{7448AF94-593A-4504-B9A9-1480D915421C}">
      <dgm:prSet/>
      <dgm:spPr/>
      <dgm:t>
        <a:bodyPr/>
        <a:lstStyle/>
        <a:p>
          <a:endParaRPr lang="en-US"/>
        </a:p>
      </dgm:t>
    </dgm:pt>
    <dgm:pt modelId="{701E60C0-1AFF-4C2B-8AB4-85274E17E5BB}" type="sibTrans" cxnId="{7448AF94-593A-4504-B9A9-1480D915421C}">
      <dgm:prSet/>
      <dgm:spPr/>
      <dgm:t>
        <a:bodyPr/>
        <a:lstStyle/>
        <a:p>
          <a:endParaRPr lang="en-US"/>
        </a:p>
      </dgm:t>
    </dgm:pt>
    <dgm:pt modelId="{CE4B7F59-092E-4DF0-8B15-4E3FFB844692}">
      <dgm:prSet custT="1"/>
      <dgm:spPr/>
      <dgm:t>
        <a:bodyPr/>
        <a:lstStyle/>
        <a:p>
          <a:pPr rtl="0"/>
          <a:r>
            <a:rPr lang="en-US" sz="2400" b="0" i="0" dirty="0" smtClean="0">
              <a:solidFill>
                <a:srgbClr val="3A3E16"/>
              </a:solidFill>
            </a:rPr>
            <a:t>Preferred </a:t>
          </a:r>
          <a:r>
            <a:rPr lang="en-US" sz="2400" b="0" i="0" dirty="0" smtClean="0">
              <a:solidFill>
                <a:srgbClr val="3A3E16"/>
              </a:solidFill>
            </a:rPr>
            <a:t>version</a:t>
          </a:r>
          <a:endParaRPr lang="en-US" sz="2400" dirty="0">
            <a:solidFill>
              <a:srgbClr val="3A3E16"/>
            </a:solidFill>
          </a:endParaRPr>
        </a:p>
      </dgm:t>
    </dgm:pt>
    <dgm:pt modelId="{0ED41CDD-1EF6-4BCC-A64B-7BCC369077D4}" type="parTrans" cxnId="{EA51B561-48BF-4C9B-AD90-D542D3B2F70F}">
      <dgm:prSet/>
      <dgm:spPr/>
      <dgm:t>
        <a:bodyPr/>
        <a:lstStyle/>
        <a:p>
          <a:endParaRPr lang="en-US"/>
        </a:p>
      </dgm:t>
    </dgm:pt>
    <dgm:pt modelId="{A5BDF25D-50B9-46FF-AE9C-A508BAA00D66}" type="sibTrans" cxnId="{EA51B561-48BF-4C9B-AD90-D542D3B2F70F}">
      <dgm:prSet/>
      <dgm:spPr/>
      <dgm:t>
        <a:bodyPr/>
        <a:lstStyle/>
        <a:p>
          <a:endParaRPr lang="en-US"/>
        </a:p>
      </dgm:t>
    </dgm:pt>
    <dgm:pt modelId="{1986AD16-B86B-480B-B416-03B8B1464C7B}">
      <dgm:prSet custT="1"/>
      <dgm:spPr/>
      <dgm:t>
        <a:bodyPr/>
        <a:lstStyle/>
        <a:p>
          <a:pPr rtl="0"/>
          <a:r>
            <a:rPr lang="en-US" sz="2400" b="0" i="0" dirty="0" smtClean="0">
              <a:solidFill>
                <a:srgbClr val="3A3E16"/>
              </a:solidFill>
            </a:rPr>
            <a:t>What aspects give most accurate data</a:t>
          </a:r>
          <a:endParaRPr lang="en-US" sz="2400" dirty="0">
            <a:solidFill>
              <a:srgbClr val="3A3E16"/>
            </a:solidFill>
          </a:endParaRPr>
        </a:p>
      </dgm:t>
    </dgm:pt>
    <dgm:pt modelId="{FDAD1B1A-BC47-48F2-9BBB-1D374DC75DC9}" type="parTrans" cxnId="{71BA3E60-F0E1-4605-9267-6153AA113BCD}">
      <dgm:prSet/>
      <dgm:spPr/>
      <dgm:t>
        <a:bodyPr/>
        <a:lstStyle/>
        <a:p>
          <a:endParaRPr lang="en-US"/>
        </a:p>
      </dgm:t>
    </dgm:pt>
    <dgm:pt modelId="{107F95BD-125A-4CC9-9573-93B029B18E29}" type="sibTrans" cxnId="{71BA3E60-F0E1-4605-9267-6153AA113BCD}">
      <dgm:prSet/>
      <dgm:spPr/>
      <dgm:t>
        <a:bodyPr/>
        <a:lstStyle/>
        <a:p>
          <a:endParaRPr lang="en-US"/>
        </a:p>
      </dgm:t>
    </dgm:pt>
    <dgm:pt modelId="{5BF161E8-2B09-48B7-A784-1C393A221214}">
      <dgm:prSet custT="1"/>
      <dgm:spPr/>
      <dgm:t>
        <a:bodyPr/>
        <a:lstStyle/>
        <a:p>
          <a:pPr rtl="0"/>
          <a:r>
            <a:rPr lang="en-US" sz="2400" b="0" i="0" dirty="0" smtClean="0">
              <a:solidFill>
                <a:srgbClr val="3A3E16"/>
              </a:solidFill>
            </a:rPr>
            <a:t>Does this provide useful feedback into </a:t>
          </a:r>
          <a:r>
            <a:rPr lang="en-US" sz="2400" b="0" i="0" dirty="0" err="1" smtClean="0">
              <a:solidFill>
                <a:srgbClr val="3A3E16"/>
              </a:solidFill>
            </a:rPr>
            <a:t>LeafSnap</a:t>
          </a:r>
          <a:r>
            <a:rPr lang="en-US" sz="2400" b="0" i="0" dirty="0" smtClean="0">
              <a:solidFill>
                <a:srgbClr val="3A3E16"/>
              </a:solidFill>
            </a:rPr>
            <a:t> </a:t>
          </a:r>
          <a:r>
            <a:rPr lang="en-US" sz="2400" b="0" i="0" dirty="0" smtClean="0">
              <a:solidFill>
                <a:srgbClr val="3A3E16"/>
              </a:solidFill>
            </a:rPr>
            <a:t>algorithm</a:t>
          </a:r>
          <a:br>
            <a:rPr lang="en-US" sz="2400" b="0" i="0" dirty="0" smtClean="0">
              <a:solidFill>
                <a:srgbClr val="3A3E16"/>
              </a:solidFill>
            </a:rPr>
          </a:br>
          <a:endParaRPr lang="en-US" sz="2400" dirty="0">
            <a:solidFill>
              <a:srgbClr val="3A3E16"/>
            </a:solidFill>
          </a:endParaRPr>
        </a:p>
      </dgm:t>
    </dgm:pt>
    <dgm:pt modelId="{989A68FC-65DE-4710-8DBE-A1589C2BBEDF}" type="parTrans" cxnId="{35BD2445-B2C1-4E53-8A7F-EEBE01700179}">
      <dgm:prSet/>
      <dgm:spPr/>
      <dgm:t>
        <a:bodyPr/>
        <a:lstStyle/>
        <a:p>
          <a:endParaRPr lang="en-US"/>
        </a:p>
      </dgm:t>
    </dgm:pt>
    <dgm:pt modelId="{3DA3A1EF-3222-43A5-82FD-C8EFE1F9D17D}" type="sibTrans" cxnId="{35BD2445-B2C1-4E53-8A7F-EEBE01700179}">
      <dgm:prSet/>
      <dgm:spPr/>
      <dgm:t>
        <a:bodyPr/>
        <a:lstStyle/>
        <a:p>
          <a:endParaRPr lang="en-US"/>
        </a:p>
      </dgm:t>
    </dgm:pt>
    <dgm:pt modelId="{A0C53C7C-2390-4C43-BA08-060265674EC3}">
      <dgm:prSet/>
      <dgm:spPr/>
      <dgm:t>
        <a:bodyPr/>
        <a:lstStyle/>
        <a:p>
          <a:pPr rtl="0"/>
          <a:endParaRPr lang="en-US" sz="1900" b="0" i="0" baseline="0" dirty="0"/>
        </a:p>
      </dgm:t>
    </dgm:pt>
    <dgm:pt modelId="{5CC19CA1-FD0B-45A5-973F-D19CFAF61022}" type="parTrans" cxnId="{8C96AE70-142B-4C3A-A2A9-6C7C3603090E}">
      <dgm:prSet/>
      <dgm:spPr/>
      <dgm:t>
        <a:bodyPr/>
        <a:lstStyle/>
        <a:p>
          <a:endParaRPr lang="en-US"/>
        </a:p>
      </dgm:t>
    </dgm:pt>
    <dgm:pt modelId="{4526F34A-19F5-4B1B-A051-821DDFDD1063}" type="sibTrans" cxnId="{8C96AE70-142B-4C3A-A2A9-6C7C3603090E}">
      <dgm:prSet/>
      <dgm:spPr/>
      <dgm:t>
        <a:bodyPr/>
        <a:lstStyle/>
        <a:p>
          <a:endParaRPr lang="en-US"/>
        </a:p>
      </dgm:t>
    </dgm:pt>
    <dgm:pt modelId="{2B49C595-8E84-461B-A7FA-7B64513C1E66}">
      <dgm:prSet custT="1"/>
      <dgm:spPr>
        <a:solidFill>
          <a:srgbClr val="0B6D03">
            <a:alpha val="86000"/>
          </a:srgbClr>
        </a:solidFill>
      </dgm:spPr>
      <dgm:t>
        <a:bodyPr/>
        <a:lstStyle/>
        <a:p>
          <a:pPr algn="ctr" rtl="0"/>
          <a:r>
            <a:rPr lang="en-US" sz="3000" b="0" i="0" dirty="0" smtClean="0"/>
            <a:t>Next Steps</a:t>
          </a:r>
        </a:p>
      </dgm:t>
    </dgm:pt>
    <dgm:pt modelId="{E265FE0A-4B60-477E-BF8D-0606CD61CCCC}" type="sibTrans" cxnId="{B827D9D7-A508-40D3-AFBA-77D23571316A}">
      <dgm:prSet/>
      <dgm:spPr/>
      <dgm:t>
        <a:bodyPr/>
        <a:lstStyle/>
        <a:p>
          <a:endParaRPr lang="en-US"/>
        </a:p>
      </dgm:t>
    </dgm:pt>
    <dgm:pt modelId="{27615F5B-CCC0-48B9-AF2E-35BD5BD57E60}" type="parTrans" cxnId="{B827D9D7-A508-40D3-AFBA-77D23571316A}">
      <dgm:prSet/>
      <dgm:spPr/>
      <dgm:t>
        <a:bodyPr/>
        <a:lstStyle/>
        <a:p>
          <a:endParaRPr lang="en-US"/>
        </a:p>
      </dgm:t>
    </dgm:pt>
    <dgm:pt modelId="{59B579C7-0CF2-4EE2-AF04-924F4D8B1523}">
      <dgm:prSet custT="1"/>
      <dgm:spPr/>
      <dgm:t>
        <a:bodyPr/>
        <a:lstStyle/>
        <a:p>
          <a:pPr rtl="0"/>
          <a:r>
            <a:rPr lang="en-US" sz="2400" dirty="0" smtClean="0">
              <a:solidFill>
                <a:srgbClr val="3A3E16"/>
              </a:solidFill>
            </a:rPr>
            <a:t>Place game on Mechanical Turk for additional data</a:t>
          </a:r>
          <a:endParaRPr lang="en-US" sz="2400" dirty="0">
            <a:solidFill>
              <a:srgbClr val="3A3E16"/>
            </a:solidFill>
          </a:endParaRPr>
        </a:p>
      </dgm:t>
    </dgm:pt>
    <dgm:pt modelId="{AA59D50F-E856-43EF-94AA-8FD4DB2A3869}" type="parTrans" cxnId="{596B7584-BF80-4112-9D12-F1BC4673897C}">
      <dgm:prSet/>
      <dgm:spPr/>
      <dgm:t>
        <a:bodyPr/>
        <a:lstStyle/>
        <a:p>
          <a:endParaRPr lang="en-US"/>
        </a:p>
      </dgm:t>
    </dgm:pt>
    <dgm:pt modelId="{7902EA0B-1504-4289-87DA-8DF8717AD52C}" type="sibTrans" cxnId="{596B7584-BF80-4112-9D12-F1BC4673897C}">
      <dgm:prSet/>
      <dgm:spPr/>
      <dgm:t>
        <a:bodyPr/>
        <a:lstStyle/>
        <a:p>
          <a:endParaRPr lang="en-US"/>
        </a:p>
      </dgm:t>
    </dgm:pt>
    <dgm:pt modelId="{12527DF6-9141-4024-9881-5CF07914CC04}" type="pres">
      <dgm:prSet presAssocID="{827D88F1-AD33-473E-9C63-53C114D25DD1}" presName="linear" presStyleCnt="0">
        <dgm:presLayoutVars>
          <dgm:animLvl val="lvl"/>
          <dgm:resizeHandles val="exact"/>
        </dgm:presLayoutVars>
      </dgm:prSet>
      <dgm:spPr/>
      <dgm:t>
        <a:bodyPr/>
        <a:lstStyle/>
        <a:p>
          <a:endParaRPr lang="en-US"/>
        </a:p>
      </dgm:t>
    </dgm:pt>
    <dgm:pt modelId="{1726F84E-5487-40DB-ADB4-3E5B194CA609}" type="pres">
      <dgm:prSet presAssocID="{2B49C595-8E84-461B-A7FA-7B64513C1E66}" presName="parentText" presStyleLbl="node1" presStyleIdx="0" presStyleCnt="1" custScaleX="100000" custScaleY="138324" custLinFactNeighborX="-1506" custLinFactNeighborY="-43403">
        <dgm:presLayoutVars>
          <dgm:chMax val="0"/>
          <dgm:bulletEnabled val="1"/>
        </dgm:presLayoutVars>
      </dgm:prSet>
      <dgm:spPr/>
      <dgm:t>
        <a:bodyPr/>
        <a:lstStyle/>
        <a:p>
          <a:endParaRPr lang="en-US"/>
        </a:p>
      </dgm:t>
    </dgm:pt>
    <dgm:pt modelId="{A4E52893-B8C6-46F9-B64D-B3C7C83084E9}" type="pres">
      <dgm:prSet presAssocID="{2B49C595-8E84-461B-A7FA-7B64513C1E66}" presName="childText" presStyleLbl="revTx" presStyleIdx="0" presStyleCnt="1" custScaleY="181393">
        <dgm:presLayoutVars>
          <dgm:bulletEnabled val="1"/>
        </dgm:presLayoutVars>
      </dgm:prSet>
      <dgm:spPr/>
      <dgm:t>
        <a:bodyPr/>
        <a:lstStyle/>
        <a:p>
          <a:endParaRPr lang="en-US"/>
        </a:p>
      </dgm:t>
    </dgm:pt>
  </dgm:ptLst>
  <dgm:cxnLst>
    <dgm:cxn modelId="{6E6E4DB7-8C48-4FCA-8E9C-D75E5CE3C3AF}" type="presOf" srcId="{2B49C595-8E84-461B-A7FA-7B64513C1E66}" destId="{1726F84E-5487-40DB-ADB4-3E5B194CA609}" srcOrd="0" destOrd="0" presId="urn:microsoft.com/office/officeart/2005/8/layout/vList2"/>
    <dgm:cxn modelId="{1979B418-A794-4D2D-8C36-25C3494F4250}" type="presOf" srcId="{6D198ADE-D32C-45F2-BDBA-EBCA4747A619}" destId="{A4E52893-B8C6-46F9-B64D-B3C7C83084E9}" srcOrd="0" destOrd="1" presId="urn:microsoft.com/office/officeart/2005/8/layout/vList2"/>
    <dgm:cxn modelId="{EA51B561-48BF-4C9B-AD90-D542D3B2F70F}" srcId="{6D198ADE-D32C-45F2-BDBA-EBCA4747A619}" destId="{CE4B7F59-092E-4DF0-8B15-4E3FFB844692}" srcOrd="0" destOrd="0" parTransId="{0ED41CDD-1EF6-4BCC-A64B-7BCC369077D4}" sibTransId="{A5BDF25D-50B9-46FF-AE9C-A508BAA00D66}"/>
    <dgm:cxn modelId="{EF7FE4D5-DDF0-4017-B03C-19480999A133}" type="presOf" srcId="{609FE989-8CAE-43A1-8622-72B8E0CD109E}" destId="{A4E52893-B8C6-46F9-B64D-B3C7C83084E9}" srcOrd="0" destOrd="0" presId="urn:microsoft.com/office/officeart/2005/8/layout/vList2"/>
    <dgm:cxn modelId="{51DAB4AA-8C58-47F5-88B3-93ED2A9E45A1}" type="presOf" srcId="{5BF161E8-2B09-48B7-A784-1C393A221214}" destId="{A4E52893-B8C6-46F9-B64D-B3C7C83084E9}" srcOrd="0" destOrd="4" presId="urn:microsoft.com/office/officeart/2005/8/layout/vList2"/>
    <dgm:cxn modelId="{1C4D3DD8-CBA6-49D9-ADC7-EF722E4B26D7}" type="presOf" srcId="{A0C53C7C-2390-4C43-BA08-060265674EC3}" destId="{A4E52893-B8C6-46F9-B64D-B3C7C83084E9}" srcOrd="0" destOrd="6" presId="urn:microsoft.com/office/officeart/2005/8/layout/vList2"/>
    <dgm:cxn modelId="{596B7584-BF80-4112-9D12-F1BC4673897C}" srcId="{2B49C595-8E84-461B-A7FA-7B64513C1E66}" destId="{59B579C7-0CF2-4EE2-AF04-924F4D8B1523}" srcOrd="2" destOrd="0" parTransId="{AA59D50F-E856-43EF-94AA-8FD4DB2A3869}" sibTransId="{7902EA0B-1504-4289-87DA-8DF8717AD52C}"/>
    <dgm:cxn modelId="{6EE779BC-A0A0-4A3B-BF32-EA7DD32BC2FC}" type="presOf" srcId="{827D88F1-AD33-473E-9C63-53C114D25DD1}" destId="{12527DF6-9141-4024-9881-5CF07914CC04}" srcOrd="0" destOrd="0" presId="urn:microsoft.com/office/officeart/2005/8/layout/vList2"/>
    <dgm:cxn modelId="{EA0D4836-DD69-4B09-B0AA-1506A51E8DB4}" type="presOf" srcId="{1986AD16-B86B-480B-B416-03B8B1464C7B}" destId="{A4E52893-B8C6-46F9-B64D-B3C7C83084E9}" srcOrd="0" destOrd="3" presId="urn:microsoft.com/office/officeart/2005/8/layout/vList2"/>
    <dgm:cxn modelId="{A74F4764-D732-4122-86BC-C873D95BCBCB}" type="presOf" srcId="{CE4B7F59-092E-4DF0-8B15-4E3FFB844692}" destId="{A4E52893-B8C6-46F9-B64D-B3C7C83084E9}" srcOrd="0" destOrd="2" presId="urn:microsoft.com/office/officeart/2005/8/layout/vList2"/>
    <dgm:cxn modelId="{7448AF94-593A-4504-B9A9-1480D915421C}" srcId="{2B49C595-8E84-461B-A7FA-7B64513C1E66}" destId="{6D198ADE-D32C-45F2-BDBA-EBCA4747A619}" srcOrd="1" destOrd="0" parTransId="{EEBBD58A-152B-4476-90C7-2526D8C069ED}" sibTransId="{701E60C0-1AFF-4C2B-8AB4-85274E17E5BB}"/>
    <dgm:cxn modelId="{D213896E-641D-48FB-A659-7EDC7404D1FE}" srcId="{2B49C595-8E84-461B-A7FA-7B64513C1E66}" destId="{609FE989-8CAE-43A1-8622-72B8E0CD109E}" srcOrd="0" destOrd="0" parTransId="{1F6D14EB-116D-494E-A096-24083C69396A}" sibTransId="{6136A41B-A5C4-44B4-9F75-8ABAF6AAA477}"/>
    <dgm:cxn modelId="{8C96AE70-142B-4C3A-A2A9-6C7C3603090E}" srcId="{2B49C595-8E84-461B-A7FA-7B64513C1E66}" destId="{A0C53C7C-2390-4C43-BA08-060265674EC3}" srcOrd="3" destOrd="0" parTransId="{5CC19CA1-FD0B-45A5-973F-D19CFAF61022}" sibTransId="{4526F34A-19F5-4B1B-A051-821DDFDD1063}"/>
    <dgm:cxn modelId="{71BA3E60-F0E1-4605-9267-6153AA113BCD}" srcId="{6D198ADE-D32C-45F2-BDBA-EBCA4747A619}" destId="{1986AD16-B86B-480B-B416-03B8B1464C7B}" srcOrd="1" destOrd="0" parTransId="{FDAD1B1A-BC47-48F2-9BBB-1D374DC75DC9}" sibTransId="{107F95BD-125A-4CC9-9573-93B029B18E29}"/>
    <dgm:cxn modelId="{C8E87726-D0A3-48FF-A130-74DA5A418406}" type="presOf" srcId="{59B579C7-0CF2-4EE2-AF04-924F4D8B1523}" destId="{A4E52893-B8C6-46F9-B64D-B3C7C83084E9}" srcOrd="0" destOrd="5" presId="urn:microsoft.com/office/officeart/2005/8/layout/vList2"/>
    <dgm:cxn modelId="{35BD2445-B2C1-4E53-8A7F-EEBE01700179}" srcId="{6D198ADE-D32C-45F2-BDBA-EBCA4747A619}" destId="{5BF161E8-2B09-48B7-A784-1C393A221214}" srcOrd="2" destOrd="0" parTransId="{989A68FC-65DE-4710-8DBE-A1589C2BBEDF}" sibTransId="{3DA3A1EF-3222-43A5-82FD-C8EFE1F9D17D}"/>
    <dgm:cxn modelId="{B827D9D7-A508-40D3-AFBA-77D23571316A}" srcId="{827D88F1-AD33-473E-9C63-53C114D25DD1}" destId="{2B49C595-8E84-461B-A7FA-7B64513C1E66}" srcOrd="0" destOrd="0" parTransId="{27615F5B-CCC0-48B9-AF2E-35BD5BD57E60}" sibTransId="{E265FE0A-4B60-477E-BF8D-0606CD61CCCC}"/>
    <dgm:cxn modelId="{18BAB38D-FEB0-464E-955D-8746CFF1A6F6}" type="presParOf" srcId="{12527DF6-9141-4024-9881-5CF07914CC04}" destId="{1726F84E-5487-40DB-ADB4-3E5B194CA609}" srcOrd="0" destOrd="0" presId="urn:microsoft.com/office/officeart/2005/8/layout/vList2"/>
    <dgm:cxn modelId="{8F0E8399-6B15-4909-A305-41D8FCF2BF40}" type="presParOf" srcId="{12527DF6-9141-4024-9881-5CF07914CC04}" destId="{A4E52893-B8C6-46F9-B64D-B3C7C83084E9}"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BFA3D0-42CE-429F-A038-7EB43EF2766F}">
      <dsp:nvSpPr>
        <dsp:cNvPr id="0" name=""/>
        <dsp:cNvSpPr/>
      </dsp:nvSpPr>
      <dsp:spPr>
        <a:xfrm>
          <a:off x="0" y="0"/>
          <a:ext cx="8153399" cy="798462"/>
        </a:xfrm>
        <a:prstGeom prst="roundRect">
          <a:avLst/>
        </a:prstGeom>
        <a:solidFill>
          <a:srgbClr val="0B6D03">
            <a:alpha val="86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rtl="0">
            <a:lnSpc>
              <a:spcPct val="90000"/>
            </a:lnSpc>
            <a:spcBef>
              <a:spcPct val="0"/>
            </a:spcBef>
            <a:spcAft>
              <a:spcPct val="35000"/>
            </a:spcAft>
          </a:pPr>
          <a:r>
            <a:rPr lang="en-US" sz="3000" b="0" i="0" kern="1200" dirty="0" smtClean="0"/>
            <a:t>Research Questions</a:t>
          </a:r>
          <a:endParaRPr lang="en-US" sz="3000" kern="1200" dirty="0"/>
        </a:p>
      </dsp:txBody>
      <dsp:txXfrm>
        <a:off x="38978" y="38978"/>
        <a:ext cx="8075443" cy="720506"/>
      </dsp:txXfrm>
    </dsp:sp>
    <dsp:sp modelId="{8A9F1ABE-DF17-42DB-A10D-5B83828218ED}">
      <dsp:nvSpPr>
        <dsp:cNvPr id="0" name=""/>
        <dsp:cNvSpPr/>
      </dsp:nvSpPr>
      <dsp:spPr>
        <a:xfrm>
          <a:off x="0" y="799955"/>
          <a:ext cx="8153399" cy="41424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870" tIns="30480" rIns="170688" bIns="30480" numCol="1" spcCol="1270" anchor="t" anchorCtr="0">
          <a:noAutofit/>
        </a:bodyPr>
        <a:lstStyle/>
        <a:p>
          <a:pPr marL="228600" lvl="1" indent="-228600" algn="l" defTabSz="1066800" rtl="0">
            <a:lnSpc>
              <a:spcPct val="90000"/>
            </a:lnSpc>
            <a:spcBef>
              <a:spcPct val="0"/>
            </a:spcBef>
            <a:spcAft>
              <a:spcPct val="20000"/>
            </a:spcAft>
            <a:buChar char="••"/>
          </a:pPr>
          <a:endParaRPr lang="en-US" sz="2400" kern="1200" dirty="0">
            <a:solidFill>
              <a:srgbClr val="3A3E16"/>
            </a:solidFill>
          </a:endParaRPr>
        </a:p>
        <a:p>
          <a:pPr marL="228600" lvl="1" indent="-228600" algn="l" defTabSz="1066800" rtl="0">
            <a:lnSpc>
              <a:spcPct val="90000"/>
            </a:lnSpc>
            <a:spcBef>
              <a:spcPct val="0"/>
            </a:spcBef>
            <a:spcAft>
              <a:spcPct val="20000"/>
            </a:spcAft>
            <a:buChar char="••"/>
          </a:pPr>
          <a:r>
            <a:rPr lang="en-US" sz="2400" b="0" i="0" kern="1200" dirty="0" smtClean="0">
              <a:solidFill>
                <a:srgbClr val="3A3E16"/>
              </a:solidFill>
            </a:rPr>
            <a:t>What will make </a:t>
          </a:r>
          <a:r>
            <a:rPr lang="en-US" sz="2400" b="0" i="0" kern="1200" dirty="0" smtClean="0">
              <a:solidFill>
                <a:srgbClr val="3A3E16"/>
              </a:solidFill>
            </a:rPr>
            <a:t>this game more fun</a:t>
          </a:r>
          <a:r>
            <a:rPr lang="en-US" sz="2400" b="0" i="0" kern="1200" dirty="0" smtClean="0">
              <a:solidFill>
                <a:srgbClr val="3A3E16"/>
              </a:solidFill>
            </a:rPr>
            <a:t>?</a:t>
          </a:r>
          <a:br>
            <a:rPr lang="en-US" sz="2400" b="0" i="0" kern="1200" dirty="0" smtClean="0">
              <a:solidFill>
                <a:srgbClr val="3A3E16"/>
              </a:solidFill>
            </a:rPr>
          </a:br>
          <a:endParaRPr lang="en-US" sz="2400" kern="1200" dirty="0">
            <a:solidFill>
              <a:srgbClr val="3A3E16"/>
            </a:solidFill>
          </a:endParaRPr>
        </a:p>
        <a:p>
          <a:pPr marL="228600" lvl="1" indent="-228600" algn="l" defTabSz="1066800" rtl="0">
            <a:lnSpc>
              <a:spcPct val="90000"/>
            </a:lnSpc>
            <a:spcBef>
              <a:spcPct val="0"/>
            </a:spcBef>
            <a:spcAft>
              <a:spcPct val="20000"/>
            </a:spcAft>
            <a:buChar char="••"/>
          </a:pPr>
          <a:r>
            <a:rPr lang="en-US" sz="2400" b="0" i="0" kern="1200" dirty="0" smtClean="0">
              <a:solidFill>
                <a:srgbClr val="3A3E16"/>
              </a:solidFill>
            </a:rPr>
            <a:t>What motivates users to play when the data is imperfect?</a:t>
          </a:r>
          <a:br>
            <a:rPr lang="en-US" sz="2400" b="0" i="0" kern="1200" dirty="0" smtClean="0">
              <a:solidFill>
                <a:srgbClr val="3A3E16"/>
              </a:solidFill>
            </a:rPr>
          </a:br>
          <a:endParaRPr lang="en-US" sz="2400" b="0" i="0" kern="1200" dirty="0">
            <a:solidFill>
              <a:srgbClr val="3A3E16"/>
            </a:solidFill>
          </a:endParaRPr>
        </a:p>
        <a:p>
          <a:pPr marL="228600" lvl="1" indent="-228600" algn="l" defTabSz="1066800" rtl="0">
            <a:lnSpc>
              <a:spcPct val="90000"/>
            </a:lnSpc>
            <a:spcBef>
              <a:spcPct val="0"/>
            </a:spcBef>
            <a:spcAft>
              <a:spcPct val="20000"/>
            </a:spcAft>
            <a:buChar char="••"/>
          </a:pPr>
          <a:r>
            <a:rPr lang="en-US" sz="2400" b="0" i="0" kern="1200" dirty="0" smtClean="0">
              <a:solidFill>
                <a:srgbClr val="3A3E16"/>
              </a:solidFill>
            </a:rPr>
            <a:t>How can the game assist with algorithm improvement?</a:t>
          </a:r>
          <a:endParaRPr lang="en-US" sz="2400" b="0" i="0" kern="1200" dirty="0">
            <a:solidFill>
              <a:srgbClr val="3A3E16"/>
            </a:solidFill>
          </a:endParaRPr>
        </a:p>
      </dsp:txBody>
      <dsp:txXfrm>
        <a:off x="0" y="799955"/>
        <a:ext cx="8153399" cy="414243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26F84E-5487-40DB-ADB4-3E5B194CA609}">
      <dsp:nvSpPr>
        <dsp:cNvPr id="0" name=""/>
        <dsp:cNvSpPr/>
      </dsp:nvSpPr>
      <dsp:spPr>
        <a:xfrm>
          <a:off x="0" y="0"/>
          <a:ext cx="8305800" cy="765574"/>
        </a:xfrm>
        <a:prstGeom prst="roundRect">
          <a:avLst/>
        </a:prstGeom>
        <a:solidFill>
          <a:srgbClr val="0B6D03">
            <a:alpha val="86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rtl="0">
            <a:lnSpc>
              <a:spcPct val="90000"/>
            </a:lnSpc>
            <a:spcBef>
              <a:spcPct val="0"/>
            </a:spcBef>
            <a:spcAft>
              <a:spcPct val="35000"/>
            </a:spcAft>
          </a:pPr>
          <a:r>
            <a:rPr lang="en-US" sz="3000" b="0" i="0" kern="1200" dirty="0" smtClean="0"/>
            <a:t>Next Steps</a:t>
          </a:r>
        </a:p>
      </dsp:txBody>
      <dsp:txXfrm>
        <a:off x="37372" y="37372"/>
        <a:ext cx="8231056" cy="690830"/>
      </dsp:txXfrm>
    </dsp:sp>
    <dsp:sp modelId="{A4E52893-B8C6-46F9-B64D-B3C7C83084E9}">
      <dsp:nvSpPr>
        <dsp:cNvPr id="0" name=""/>
        <dsp:cNvSpPr/>
      </dsp:nvSpPr>
      <dsp:spPr>
        <a:xfrm>
          <a:off x="0" y="767322"/>
          <a:ext cx="8305800" cy="41839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3709" tIns="30480" rIns="170688" bIns="30480" numCol="1" spcCol="1270" anchor="t" anchorCtr="0">
          <a:noAutofit/>
        </a:bodyPr>
        <a:lstStyle/>
        <a:p>
          <a:pPr marL="228600" lvl="1" indent="-228600" algn="l" defTabSz="1066800" rtl="0">
            <a:lnSpc>
              <a:spcPct val="90000"/>
            </a:lnSpc>
            <a:spcBef>
              <a:spcPct val="0"/>
            </a:spcBef>
            <a:spcAft>
              <a:spcPct val="20000"/>
            </a:spcAft>
            <a:buChar char="••"/>
          </a:pPr>
          <a:r>
            <a:rPr lang="en-US" sz="2400" b="0" i="0" kern="1200" dirty="0" smtClean="0">
              <a:solidFill>
                <a:srgbClr val="3A3E16"/>
              </a:solidFill>
            </a:rPr>
            <a:t>Continue User </a:t>
          </a:r>
          <a:r>
            <a:rPr lang="en-US" sz="2400" b="0" i="0" kern="1200" dirty="0" smtClean="0">
              <a:solidFill>
                <a:srgbClr val="3A3E16"/>
              </a:solidFill>
            </a:rPr>
            <a:t>Testing</a:t>
          </a:r>
          <a:br>
            <a:rPr lang="en-US" sz="2400" b="0" i="0" kern="1200" dirty="0" smtClean="0">
              <a:solidFill>
                <a:srgbClr val="3A3E16"/>
              </a:solidFill>
            </a:rPr>
          </a:br>
          <a:endParaRPr lang="en-US" sz="2400" kern="1200" dirty="0">
            <a:solidFill>
              <a:srgbClr val="3A3E16"/>
            </a:solidFill>
          </a:endParaRPr>
        </a:p>
        <a:p>
          <a:pPr marL="228600" lvl="1" indent="-228600" algn="l" defTabSz="1066800" rtl="0">
            <a:lnSpc>
              <a:spcPct val="90000"/>
            </a:lnSpc>
            <a:spcBef>
              <a:spcPct val="0"/>
            </a:spcBef>
            <a:spcAft>
              <a:spcPct val="20000"/>
            </a:spcAft>
            <a:buChar char="••"/>
          </a:pPr>
          <a:r>
            <a:rPr lang="en-US" sz="2400" b="0" i="0" kern="1200" dirty="0" smtClean="0">
              <a:solidFill>
                <a:srgbClr val="3A3E16"/>
              </a:solidFill>
            </a:rPr>
            <a:t>Analyze </a:t>
          </a:r>
          <a:r>
            <a:rPr lang="en-US" sz="2400" b="0" i="0" kern="1200" dirty="0" smtClean="0">
              <a:solidFill>
                <a:srgbClr val="3A3E16"/>
              </a:solidFill>
            </a:rPr>
            <a:t>Game Play Logs and Surveys</a:t>
          </a:r>
          <a:endParaRPr lang="en-US" sz="2400" kern="1200" dirty="0">
            <a:solidFill>
              <a:srgbClr val="3A3E16"/>
            </a:solidFill>
          </a:endParaRPr>
        </a:p>
        <a:p>
          <a:pPr marL="457200" lvl="2" indent="-228600" algn="l" defTabSz="1066800" rtl="0">
            <a:lnSpc>
              <a:spcPct val="90000"/>
            </a:lnSpc>
            <a:spcBef>
              <a:spcPct val="0"/>
            </a:spcBef>
            <a:spcAft>
              <a:spcPct val="20000"/>
            </a:spcAft>
            <a:buChar char="••"/>
          </a:pPr>
          <a:r>
            <a:rPr lang="en-US" sz="2400" b="0" i="0" kern="1200" dirty="0" smtClean="0">
              <a:solidFill>
                <a:srgbClr val="3A3E16"/>
              </a:solidFill>
            </a:rPr>
            <a:t>Preferred </a:t>
          </a:r>
          <a:r>
            <a:rPr lang="en-US" sz="2400" b="0" i="0" kern="1200" dirty="0" smtClean="0">
              <a:solidFill>
                <a:srgbClr val="3A3E16"/>
              </a:solidFill>
            </a:rPr>
            <a:t>version</a:t>
          </a:r>
          <a:endParaRPr lang="en-US" sz="2400" kern="1200" dirty="0">
            <a:solidFill>
              <a:srgbClr val="3A3E16"/>
            </a:solidFill>
          </a:endParaRPr>
        </a:p>
        <a:p>
          <a:pPr marL="457200" lvl="2" indent="-228600" algn="l" defTabSz="1066800" rtl="0">
            <a:lnSpc>
              <a:spcPct val="90000"/>
            </a:lnSpc>
            <a:spcBef>
              <a:spcPct val="0"/>
            </a:spcBef>
            <a:spcAft>
              <a:spcPct val="20000"/>
            </a:spcAft>
            <a:buChar char="••"/>
          </a:pPr>
          <a:r>
            <a:rPr lang="en-US" sz="2400" b="0" i="0" kern="1200" dirty="0" smtClean="0">
              <a:solidFill>
                <a:srgbClr val="3A3E16"/>
              </a:solidFill>
            </a:rPr>
            <a:t>What aspects give most accurate data</a:t>
          </a:r>
          <a:endParaRPr lang="en-US" sz="2400" kern="1200" dirty="0">
            <a:solidFill>
              <a:srgbClr val="3A3E16"/>
            </a:solidFill>
          </a:endParaRPr>
        </a:p>
        <a:p>
          <a:pPr marL="457200" lvl="2" indent="-228600" algn="l" defTabSz="1066800" rtl="0">
            <a:lnSpc>
              <a:spcPct val="90000"/>
            </a:lnSpc>
            <a:spcBef>
              <a:spcPct val="0"/>
            </a:spcBef>
            <a:spcAft>
              <a:spcPct val="20000"/>
            </a:spcAft>
            <a:buChar char="••"/>
          </a:pPr>
          <a:r>
            <a:rPr lang="en-US" sz="2400" b="0" i="0" kern="1200" dirty="0" smtClean="0">
              <a:solidFill>
                <a:srgbClr val="3A3E16"/>
              </a:solidFill>
            </a:rPr>
            <a:t>Does this provide useful feedback into </a:t>
          </a:r>
          <a:r>
            <a:rPr lang="en-US" sz="2400" b="0" i="0" kern="1200" dirty="0" err="1" smtClean="0">
              <a:solidFill>
                <a:srgbClr val="3A3E16"/>
              </a:solidFill>
            </a:rPr>
            <a:t>LeafSnap</a:t>
          </a:r>
          <a:r>
            <a:rPr lang="en-US" sz="2400" b="0" i="0" kern="1200" dirty="0" smtClean="0">
              <a:solidFill>
                <a:srgbClr val="3A3E16"/>
              </a:solidFill>
            </a:rPr>
            <a:t> </a:t>
          </a:r>
          <a:r>
            <a:rPr lang="en-US" sz="2400" b="0" i="0" kern="1200" dirty="0" smtClean="0">
              <a:solidFill>
                <a:srgbClr val="3A3E16"/>
              </a:solidFill>
            </a:rPr>
            <a:t>algorithm</a:t>
          </a:r>
          <a:br>
            <a:rPr lang="en-US" sz="2400" b="0" i="0" kern="1200" dirty="0" smtClean="0">
              <a:solidFill>
                <a:srgbClr val="3A3E16"/>
              </a:solidFill>
            </a:rPr>
          </a:br>
          <a:endParaRPr lang="en-US" sz="2400" kern="1200" dirty="0">
            <a:solidFill>
              <a:srgbClr val="3A3E16"/>
            </a:solidFill>
          </a:endParaRPr>
        </a:p>
        <a:p>
          <a:pPr marL="228600" lvl="1" indent="-228600" algn="l" defTabSz="1066800" rtl="0">
            <a:lnSpc>
              <a:spcPct val="90000"/>
            </a:lnSpc>
            <a:spcBef>
              <a:spcPct val="0"/>
            </a:spcBef>
            <a:spcAft>
              <a:spcPct val="20000"/>
            </a:spcAft>
            <a:buChar char="••"/>
          </a:pPr>
          <a:r>
            <a:rPr lang="en-US" sz="2400" kern="1200" dirty="0" smtClean="0">
              <a:solidFill>
                <a:srgbClr val="3A3E16"/>
              </a:solidFill>
            </a:rPr>
            <a:t>Place game on Mechanical Turk for additional data</a:t>
          </a:r>
          <a:endParaRPr lang="en-US" sz="2400" kern="1200" dirty="0">
            <a:solidFill>
              <a:srgbClr val="3A3E16"/>
            </a:solidFill>
          </a:endParaRPr>
        </a:p>
        <a:p>
          <a:pPr marL="171450" lvl="1" indent="-171450" algn="l" defTabSz="844550" rtl="0">
            <a:lnSpc>
              <a:spcPct val="90000"/>
            </a:lnSpc>
            <a:spcBef>
              <a:spcPct val="0"/>
            </a:spcBef>
            <a:spcAft>
              <a:spcPct val="20000"/>
            </a:spcAft>
            <a:buChar char="••"/>
          </a:pPr>
          <a:endParaRPr lang="en-US" sz="1900" b="0" i="0" kern="1200" baseline="0" dirty="0"/>
        </a:p>
      </dsp:txBody>
      <dsp:txXfrm>
        <a:off x="0" y="767322"/>
        <a:ext cx="8305800" cy="418393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0.09444</cdr:x>
      <cdr:y>0.88694</cdr:y>
    </cdr:from>
    <cdr:to>
      <cdr:x>0.90659</cdr:x>
      <cdr:y>0.99586</cdr:y>
    </cdr:to>
    <cdr:sp macro="" textlink="">
      <cdr:nvSpPr>
        <cdr:cNvPr id="2" name="TextBox 1"/>
        <cdr:cNvSpPr txBox="1"/>
      </cdr:nvSpPr>
      <cdr:spPr>
        <a:xfrm xmlns:a="http://schemas.openxmlformats.org/drawingml/2006/main">
          <a:off x="762000" y="4343400"/>
          <a:ext cx="6553200" cy="533400"/>
        </a:xfrm>
        <a:prstGeom xmlns:a="http://schemas.openxmlformats.org/drawingml/2006/main" prst="rect">
          <a:avLst/>
        </a:prstGeom>
        <a:solidFill xmlns:a="http://schemas.openxmlformats.org/drawingml/2006/main">
          <a:schemeClr val="bg1"/>
        </a:solidFill>
      </cdr:spPr>
      <cdr:txBody>
        <a:bodyPr xmlns:a="http://schemas.openxmlformats.org/drawingml/2006/main" vertOverflow="clip" wrap="none" rtlCol="0"/>
        <a:lstStyle xmlns:a="http://schemas.openxmlformats.org/drawingml/2006/main"/>
        <a:p xmlns:a="http://schemas.openxmlformats.org/drawingml/2006/main">
          <a:r>
            <a:rPr lang="en-US" sz="1600" dirty="0" smtClean="0"/>
            <a:t> Egoism                      Collectivism                  Altruism                   </a:t>
          </a:r>
          <a:r>
            <a:rPr lang="en-US" sz="1600" dirty="0" err="1" smtClean="0"/>
            <a:t>Principalism</a:t>
          </a:r>
          <a:endParaRPr lang="en-US" sz="16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E9D726-9124-4755-9982-6569A98142E6}" type="datetimeFigureOut">
              <a:rPr lang="en-US" smtClean="0"/>
              <a:pPr/>
              <a:t>3/7/2011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2E93EDE-5FE6-4700-85F5-2AA63FB4A9C8}" type="slidenum">
              <a:rPr lang="en-US" smtClean="0"/>
              <a:pPr/>
              <a:t>‹#›</a:t>
            </a:fld>
            <a:endParaRPr lang="en-US" dirty="0"/>
          </a:p>
        </p:txBody>
      </p:sp>
    </p:spTree>
    <p:extLst>
      <p:ext uri="{BB962C8B-B14F-4D97-AF65-F5344CB8AC3E}">
        <p14:creationId xmlns:p14="http://schemas.microsoft.com/office/powerpoint/2010/main" val="805530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2E93EDE-5FE6-4700-85F5-2AA63FB4A9C8}"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rgbClr val="0C7F03"/>
                </a:solidFill>
                <a:latin typeface="+mn-lt"/>
                <a:ea typeface="+mn-ea"/>
                <a:cs typeface="+mn-cs"/>
              </a:rPr>
              <a:t>Most</a:t>
            </a:r>
            <a:r>
              <a:rPr lang="en-US" sz="1200" kern="1200" noProof="0" dirty="0" smtClean="0">
                <a:solidFill>
                  <a:srgbClr val="0C7F03"/>
                </a:solidFill>
                <a:latin typeface="+mn-lt"/>
                <a:ea typeface="+mn-ea"/>
                <a:cs typeface="+mn-cs"/>
              </a:rPr>
              <a:t> citizen science </a:t>
            </a:r>
            <a:r>
              <a:rPr lang="en-US" sz="1200" kern="1200" dirty="0" smtClean="0">
                <a:solidFill>
                  <a:srgbClr val="0C7F03"/>
                </a:solidFill>
                <a:latin typeface="+mn-lt"/>
                <a:ea typeface="+mn-ea"/>
                <a:cs typeface="+mn-cs"/>
              </a:rPr>
              <a:t>. . .</a:t>
            </a:r>
            <a:endParaRPr kumimoji="0" lang="en-US" sz="1200" b="0" i="0" u="none" strike="noStrike" kern="1200" cap="none" spc="0" normalizeH="0" baseline="0" noProof="0" dirty="0" smtClean="0">
              <a:ln>
                <a:noFill/>
              </a:ln>
              <a:solidFill>
                <a:srgbClr val="0C7F03"/>
              </a:solidFill>
              <a:effectLst/>
              <a:uLnTx/>
              <a:uFillTx/>
              <a:latin typeface="+mn-lt"/>
              <a:ea typeface="+mn-ea"/>
              <a:cs typeface="+mn-cs"/>
            </a:endParaRPr>
          </a:p>
          <a:p>
            <a:r>
              <a:rPr lang="en-US" dirty="0" smtClean="0"/>
              <a:t>Is driven by scientists</a:t>
            </a:r>
          </a:p>
          <a:p>
            <a:r>
              <a:rPr lang="en-US" dirty="0" smtClean="0"/>
              <a:t>Is analyzed by scientists</a:t>
            </a:r>
          </a:p>
          <a:p>
            <a:r>
              <a:rPr lang="en-US" dirty="0" smtClean="0"/>
              <a:t>Works best for charismatic species</a:t>
            </a:r>
          </a:p>
          <a:p>
            <a:r>
              <a:rPr lang="en-US" dirty="0" smtClean="0"/>
              <a:t>Works best for simple observations or classification</a:t>
            </a:r>
          </a:p>
          <a:p>
            <a:r>
              <a:rPr lang="en-US" dirty="0" smtClean="0"/>
              <a:t>Requires training – so sustained engagement desirable</a:t>
            </a:r>
          </a:p>
          <a:p>
            <a:r>
              <a:rPr lang="en-US" dirty="0" err="1" smtClean="0"/>
              <a:t>Bioblitz</a:t>
            </a:r>
            <a:r>
              <a:rPr lang="en-US" dirty="0" smtClean="0"/>
              <a:t> is a 24-hour inventory of species in</a:t>
            </a:r>
            <a:r>
              <a:rPr lang="en-US" baseline="0" dirty="0" smtClean="0"/>
              <a:t> a particular location</a:t>
            </a:r>
            <a:endParaRPr lang="en-US" dirty="0" smtClean="0"/>
          </a:p>
          <a:p>
            <a:endParaRPr lang="en-US" dirty="0"/>
          </a:p>
        </p:txBody>
      </p:sp>
      <p:sp>
        <p:nvSpPr>
          <p:cNvPr id="4" name="Slide Number Placeholder 3"/>
          <p:cNvSpPr>
            <a:spLocks noGrp="1"/>
          </p:cNvSpPr>
          <p:nvPr>
            <p:ph type="sldNum" sz="quarter" idx="10"/>
          </p:nvPr>
        </p:nvSpPr>
        <p:spPr/>
        <p:txBody>
          <a:bodyPr/>
          <a:lstStyle/>
          <a:p>
            <a:fld id="{32E93EDE-5FE6-4700-85F5-2AA63FB4A9C8}" type="slidenum">
              <a:rPr lang="en-US" smtClean="0"/>
              <a:pPr/>
              <a:t>12</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770" name="Rectangle 10"/>
          <p:cNvSpPr>
            <a:spLocks noGrp="1" noChangeArrowheads="1"/>
          </p:cNvSpPr>
          <p:nvPr>
            <p:ph type="sldNum" sz="quarter"/>
          </p:nvPr>
        </p:nvSpPr>
        <p:spPr>
          <a:noFill/>
        </p:spPr>
        <p:txBody>
          <a:bodyPr/>
          <a:lstStyle/>
          <a:p>
            <a:fld id="{ACEDF6BC-1A07-4CA1-9E17-40FB73B371CB}" type="slidenum">
              <a:rPr lang="en-US"/>
              <a:pPr/>
              <a:t>13</a:t>
            </a:fld>
            <a:endParaRPr lang="en-US"/>
          </a:p>
        </p:txBody>
      </p:sp>
      <p:sp>
        <p:nvSpPr>
          <p:cNvPr id="32771"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p>
            <a:endParaRPr lang="en-US"/>
          </a:p>
        </p:txBody>
      </p:sp>
      <p:sp>
        <p:nvSpPr>
          <p:cNvPr id="32772" name="Text Box 2"/>
          <p:cNvSpPr>
            <a:spLocks noGrp="1" noChangeArrowheads="1"/>
          </p:cNvSpPr>
          <p:nvPr>
            <p:ph type="body"/>
          </p:nvPr>
        </p:nvSpPr>
        <p:spPr>
          <a:xfrm>
            <a:off x="685800" y="4343400"/>
            <a:ext cx="5486400" cy="4114800"/>
          </a:xfrm>
          <a:noFill/>
          <a:ln/>
        </p:spPr>
        <p:txBody>
          <a:bodyPr/>
          <a:lstStyle/>
          <a:p>
            <a:pPr eaLnBrk="1" hangingPunct="1">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dirty="0" smtClean="0">
                <a:latin typeface="Arial" charset="0"/>
                <a:cs typeface="Arial Unicode MS" charset="0"/>
              </a:rPr>
              <a:t>You may know that the Encyclopedia of Life has the goal of delivering a web page for each of the 1.8 million species on earth. This particular effort was articulated poetically by EO </a:t>
            </a:r>
            <a:r>
              <a:rPr lang="en-US" dirty="0" err="1" smtClean="0">
                <a:latin typeface="Arial" charset="0"/>
                <a:cs typeface="Arial Unicode MS" charset="0"/>
              </a:rPr>
              <a:t>wilson</a:t>
            </a:r>
            <a:r>
              <a:rPr lang="en-US" dirty="0" smtClean="0">
                <a:latin typeface="Arial" charset="0"/>
                <a:cs typeface="Arial Unicode MS" charset="0"/>
              </a:rPr>
              <a:t> in a 2003 article in Trends in Ecology and Evolution, but of course this is not a new idea -- </a:t>
            </a:r>
            <a:r>
              <a:rPr lang="en-GB" dirty="0" smtClean="0">
                <a:latin typeface="Arial" charset="0"/>
                <a:cs typeface="Arial Unicode MS" charset="0"/>
              </a:rPr>
              <a:t>Many people have suggested an </a:t>
            </a:r>
            <a:r>
              <a:rPr lang="en-GB" dirty="0" err="1" smtClean="0">
                <a:latin typeface="Arial" charset="0"/>
                <a:cs typeface="Arial Unicode MS" charset="0"/>
              </a:rPr>
              <a:t>encyclopedia</a:t>
            </a:r>
            <a:r>
              <a:rPr lang="en-GB" dirty="0" smtClean="0">
                <a:latin typeface="Arial" charset="0"/>
                <a:cs typeface="Arial Unicode MS" charset="0"/>
              </a:rPr>
              <a:t> of Life, e.g.</a:t>
            </a:r>
          </a:p>
          <a:p>
            <a:pPr eaLnBrk="1" hangingPunct="1">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smtClean="0">
                <a:latin typeface="Arial" charset="0"/>
                <a:cs typeface="Arial Unicode MS" charset="0"/>
              </a:rPr>
              <a:t>TDWG:  Global Plant Species Information System (1990)</a:t>
            </a:r>
          </a:p>
          <a:p>
            <a:pPr eaLnBrk="1" hangingPunct="1">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smtClean="0">
                <a:latin typeface="Arial" charset="0"/>
                <a:cs typeface="Arial Unicode MS" charset="0"/>
              </a:rPr>
              <a:t>Dan </a:t>
            </a:r>
            <a:r>
              <a:rPr lang="en-GB" dirty="0" err="1" smtClean="0">
                <a:latin typeface="Arial" charset="0"/>
                <a:cs typeface="Arial Unicode MS" charset="0"/>
              </a:rPr>
              <a:t>Janzen</a:t>
            </a:r>
            <a:r>
              <a:rPr lang="en-GB" dirty="0" smtClean="0">
                <a:latin typeface="Arial" charset="0"/>
                <a:cs typeface="Arial Unicode MS" charset="0"/>
              </a:rPr>
              <a:t>:  Species Pages (early 1990s)</a:t>
            </a:r>
          </a:p>
          <a:p>
            <a:pPr eaLnBrk="1" hangingPunct="1">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smtClean="0">
                <a:latin typeface="Arial" charset="0"/>
                <a:cs typeface="Arial Unicode MS" charset="0"/>
              </a:rPr>
              <a:t>OECD </a:t>
            </a:r>
            <a:r>
              <a:rPr lang="en-GB" dirty="0" err="1" smtClean="0">
                <a:latin typeface="Arial" charset="0"/>
                <a:cs typeface="Arial Unicode MS" charset="0"/>
              </a:rPr>
              <a:t>Megascience</a:t>
            </a:r>
            <a:r>
              <a:rPr lang="en-GB" dirty="0" smtClean="0">
                <a:latin typeface="Arial" charset="0"/>
                <a:cs typeface="Arial Unicode MS" charset="0"/>
              </a:rPr>
              <a:t> Forum:  </a:t>
            </a:r>
            <a:r>
              <a:rPr lang="en-GB" dirty="0" err="1" smtClean="0">
                <a:latin typeface="Arial" charset="0"/>
                <a:cs typeface="Arial Unicode MS" charset="0"/>
              </a:rPr>
              <a:t>SpeciesBank</a:t>
            </a:r>
            <a:r>
              <a:rPr lang="en-GB" dirty="0" smtClean="0">
                <a:latin typeface="Arial" charset="0"/>
                <a:cs typeface="Arial Unicode MS" charset="0"/>
              </a:rPr>
              <a:t> (1999)</a:t>
            </a:r>
          </a:p>
          <a:p>
            <a:pPr eaLnBrk="1" hangingPunct="1">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smtClean="0">
                <a:latin typeface="Arial" charset="0"/>
                <a:cs typeface="Arial Unicode MS" charset="0"/>
              </a:rPr>
              <a:t>ALL Species:  </a:t>
            </a:r>
            <a:r>
              <a:rPr lang="en-GB" dirty="0" err="1" smtClean="0">
                <a:latin typeface="Arial" charset="0"/>
                <a:cs typeface="Arial Unicode MS" charset="0"/>
              </a:rPr>
              <a:t>Encyclopedia</a:t>
            </a:r>
            <a:r>
              <a:rPr lang="en-GB" dirty="0" smtClean="0">
                <a:latin typeface="Arial" charset="0"/>
                <a:cs typeface="Arial Unicode MS" charset="0"/>
              </a:rPr>
              <a:t> of Life (2001)</a:t>
            </a:r>
          </a:p>
          <a:p>
            <a:pPr eaLnBrk="1" hangingPunct="1">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smtClean="0">
                <a:latin typeface="Arial" charset="0"/>
                <a:cs typeface="Arial Unicode MS" charset="0"/>
              </a:rPr>
              <a:t>Smithsonian/Telluride:  </a:t>
            </a:r>
            <a:r>
              <a:rPr lang="en-GB" dirty="0" err="1" smtClean="0">
                <a:latin typeface="Arial" charset="0"/>
                <a:cs typeface="Arial Unicode MS" charset="0"/>
              </a:rPr>
              <a:t>Encyclopedia</a:t>
            </a:r>
            <a:r>
              <a:rPr lang="en-GB" dirty="0" smtClean="0">
                <a:latin typeface="Arial" charset="0"/>
                <a:cs typeface="Arial Unicode MS" charset="0"/>
              </a:rPr>
              <a:t> of Life (2002)</a:t>
            </a:r>
          </a:p>
          <a:p>
            <a:pPr eaLnBrk="1" hangingPunct="1">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smtClean="0">
                <a:latin typeface="Arial" charset="0"/>
                <a:cs typeface="Arial Unicode MS" charset="0"/>
              </a:rPr>
              <a:t>Rainer Froese:  </a:t>
            </a:r>
            <a:r>
              <a:rPr lang="en-GB" dirty="0" err="1" smtClean="0">
                <a:latin typeface="Arial" charset="0"/>
                <a:cs typeface="Arial Unicode MS" charset="0"/>
              </a:rPr>
              <a:t>SpeciesBase</a:t>
            </a:r>
            <a:r>
              <a:rPr lang="en-GB" dirty="0" smtClean="0">
                <a:latin typeface="Arial" charset="0"/>
                <a:cs typeface="Arial Unicode MS" charset="0"/>
              </a:rPr>
              <a:t> (2005)</a:t>
            </a:r>
          </a:p>
          <a:p>
            <a:pPr eaLnBrk="1" hangingPunct="1">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smtClean="0">
                <a:latin typeface="Arial" charset="0"/>
                <a:cs typeface="Arial Unicode MS" charset="0"/>
              </a:rPr>
              <a:t>Tree of Life</a:t>
            </a:r>
          </a:p>
          <a:p>
            <a:pPr eaLnBrk="1" hangingPunct="1">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GB" dirty="0" smtClean="0">
              <a:latin typeface="Arial" charset="0"/>
              <a:cs typeface="Arial Unicode MS"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62475" cy="3422650"/>
          </a:xfrm>
        </p:spPr>
      </p:sp>
      <p:sp>
        <p:nvSpPr>
          <p:cNvPr id="3" name="Notes Placeholder 2"/>
          <p:cNvSpPr>
            <a:spLocks noGrp="1"/>
          </p:cNvSpPr>
          <p:nvPr>
            <p:ph type="body" idx="1"/>
          </p:nvPr>
        </p:nvSpPr>
        <p:spPr/>
        <p:txBody>
          <a:bodyPr>
            <a:normAutofit/>
          </a:bodyPr>
          <a:lstStyle/>
          <a:p>
            <a:r>
              <a:rPr lang="en-US" dirty="0" smtClean="0"/>
              <a:t>So, the approach</a:t>
            </a:r>
            <a:r>
              <a:rPr lang="en-US" baseline="0" dirty="0" smtClean="0"/>
              <a:t> of EOL is rather different than many other sites. EOL is a giant </a:t>
            </a:r>
            <a:r>
              <a:rPr lang="en-US" baseline="0" dirty="0" err="1" smtClean="0"/>
              <a:t>mashup</a:t>
            </a:r>
            <a:r>
              <a:rPr lang="en-US" baseline="0" dirty="0" smtClean="0"/>
              <a:t> that creates pages, that are then available for curators (mostly </a:t>
            </a:r>
            <a:r>
              <a:rPr lang="en-US" baseline="0" smtClean="0"/>
              <a:t>credentialed scientists) to </a:t>
            </a:r>
            <a:r>
              <a:rPr lang="en-US" baseline="0" dirty="0" smtClean="0"/>
              <a:t>assess and rate, or for anybody to provide comments or tags.</a:t>
            </a:r>
          </a:p>
        </p:txBody>
      </p:sp>
      <p:sp>
        <p:nvSpPr>
          <p:cNvPr id="4" name="Slide Number Placeholder 3"/>
          <p:cNvSpPr>
            <a:spLocks noGrp="1"/>
          </p:cNvSpPr>
          <p:nvPr>
            <p:ph type="sldNum" idx="10"/>
          </p:nvPr>
        </p:nvSpPr>
        <p:spPr/>
        <p:txBody>
          <a:bodyPr/>
          <a:lstStyle/>
          <a:p>
            <a:fld id="{B31DA7F9-9ED0-4CF4-B9D7-C44736C5D5B8}" type="slidenum">
              <a:rPr lang="en-US" smtClean="0"/>
              <a:pPr/>
              <a:t>14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62475" cy="34226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idx="10"/>
          </p:nvPr>
        </p:nvSpPr>
        <p:spPr/>
        <p:txBody>
          <a:bodyPr/>
          <a:lstStyle/>
          <a:p>
            <a:fld id="{B31DA7F9-9ED0-4CF4-B9D7-C44736C5D5B8}" type="slidenum">
              <a:rPr lang="en-US" smtClean="0"/>
              <a:pPr/>
              <a:t>15</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2E93EDE-5FE6-4700-85F5-2AA63FB4A9C8}" type="slidenum">
              <a:rPr lang="en-US" smtClean="0"/>
              <a:pPr/>
              <a:t>16</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2E93EDE-5FE6-4700-85F5-2AA63FB4A9C8}" type="slidenum">
              <a:rPr lang="en-US" smtClean="0"/>
              <a:pPr/>
              <a:t>17</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2E93EDE-5FE6-4700-85F5-2AA63FB4A9C8}" type="slidenum">
              <a:rPr lang="en-US" smtClean="0"/>
              <a:pPr/>
              <a:t>18</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2E93EDE-5FE6-4700-85F5-2AA63FB4A9C8}" type="slidenum">
              <a:rPr lang="en-US" smtClean="0"/>
              <a:pPr/>
              <a:t>19</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2E93EDE-5FE6-4700-85F5-2AA63FB4A9C8}" type="slidenum">
              <a:rPr lang="en-US" smtClean="0"/>
              <a:pPr/>
              <a:t>20</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bwMode="auto">
          <a:noFill/>
          <a:ln>
            <a:solidFill>
              <a:srgbClr val="000000"/>
            </a:solidFill>
            <a:miter lim="800000"/>
            <a:headEnd/>
            <a:tailEnd/>
          </a:ln>
        </p:spPr>
      </p:sp>
      <p:sp>
        <p:nvSpPr>
          <p:cNvPr id="3584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3584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9AF4744-3731-4A71-B0DE-579107241FCB}" type="slidenum">
              <a:rPr lang="en-US"/>
              <a:pPr fontAlgn="base">
                <a:spcBef>
                  <a:spcPct val="0"/>
                </a:spcBef>
                <a:spcAft>
                  <a:spcPct val="0"/>
                </a:spcAft>
              </a:pPr>
              <a:t>21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2E93EDE-5FE6-4700-85F5-2AA63FB4A9C8}"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49156"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9C17C772-666E-4227-91F4-FD306FD5B059}" type="slidenum">
              <a:rPr lang="en-US" sz="1200">
                <a:latin typeface="Calibri" pitchFamily="34" charset="0"/>
              </a:rPr>
              <a:pPr algn="r"/>
              <a:t>22</a:t>
            </a:fld>
            <a:endParaRPr lang="en-US" sz="1200">
              <a:latin typeface="Calibri"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p:spPr>
      </p:sp>
      <p:sp>
        <p:nvSpPr>
          <p:cNvPr id="4710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47108"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FE896F71-36EA-49E3-A088-10A77F521F47}" type="slidenum">
              <a:rPr lang="en-US" sz="1200">
                <a:latin typeface="Calibri" pitchFamily="34" charset="0"/>
              </a:rPr>
              <a:pPr algn="r"/>
              <a:t>23</a:t>
            </a:fld>
            <a:endParaRPr lang="en-US" sz="1200">
              <a:latin typeface="Calibri"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2E93EDE-5FE6-4700-85F5-2AA63FB4A9C8}" type="slidenum">
              <a:rPr lang="en-US" smtClean="0"/>
              <a:pPr/>
              <a:t>29</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400" dirty="0" smtClean="0"/>
              <a:t>Research Questions</a:t>
            </a:r>
          </a:p>
          <a:p>
            <a:pPr lvl="0"/>
            <a:r>
              <a:rPr lang="en-US" sz="1200" dirty="0" smtClean="0">
                <a:latin typeface="Arial" pitchFamily="34"/>
                <a:cs typeface="Arial" pitchFamily="34"/>
              </a:rPr>
              <a:t>How can we motivate users to continue to play when we are dealing with imperfect data that will sometimes provide two “correct” answers?</a:t>
            </a:r>
          </a:p>
          <a:p>
            <a:pPr lvl="0"/>
            <a:endParaRPr lang="en-US" sz="1200" dirty="0" smtClean="0">
              <a:latin typeface="Arial" pitchFamily="34"/>
              <a:cs typeface="Arial" pitchFamily="34"/>
            </a:endParaRPr>
          </a:p>
          <a:p>
            <a:pPr lvl="0"/>
            <a:r>
              <a:rPr lang="en-US" sz="1200" dirty="0" smtClean="0">
                <a:latin typeface="Arial" pitchFamily="34"/>
                <a:cs typeface="Arial" pitchFamily="34"/>
              </a:rPr>
              <a:t>What useful data for algorithm refinement can a game of tagging the least-similar image provide?</a:t>
            </a:r>
          </a:p>
          <a:p>
            <a:pPr lvl="0"/>
            <a:endParaRPr lang="en-US" sz="1200" dirty="0" smtClean="0">
              <a:latin typeface="Arial" pitchFamily="34"/>
              <a:cs typeface="Arial" pitchFamily="34"/>
            </a:endParaRPr>
          </a:p>
          <a:p>
            <a:pPr lvl="0"/>
            <a:r>
              <a:rPr lang="en-US" sz="1200" dirty="0" smtClean="0">
                <a:latin typeface="Arial" pitchFamily="34"/>
                <a:cs typeface="Arial" pitchFamily="34"/>
              </a:rPr>
              <a:t>How can data provided by novices users be employed to enhance the work of experts?</a:t>
            </a:r>
          </a:p>
          <a:p>
            <a:pPr lvl="0"/>
            <a:endParaRPr lang="en-US" sz="1200" dirty="0" smtClean="0">
              <a:latin typeface="Arial" pitchFamily="34"/>
              <a:cs typeface="Arial" pitchFamily="34"/>
            </a:endParaRPr>
          </a:p>
          <a:p>
            <a:pPr lvl="0"/>
            <a:r>
              <a:rPr lang="en-US" sz="1400" dirty="0" smtClean="0">
                <a:latin typeface="Arial" pitchFamily="34"/>
                <a:cs typeface="Arial" pitchFamily="34"/>
              </a:rPr>
              <a:t>Implications</a:t>
            </a:r>
          </a:p>
          <a:p>
            <a:pPr lvl="0"/>
            <a:r>
              <a:rPr lang="en-US" sz="1200" dirty="0" smtClean="0">
                <a:latin typeface="Arial" pitchFamily="34"/>
                <a:cs typeface="Arial" pitchFamily="34"/>
              </a:rPr>
              <a:t>Improving machine vision algorithms based on human performance.</a:t>
            </a:r>
          </a:p>
          <a:p>
            <a:pPr lvl="0"/>
            <a:endParaRPr lang="en-US" sz="1200" dirty="0" smtClean="0">
              <a:latin typeface="Arial" pitchFamily="34"/>
              <a:cs typeface="Arial" pitchFamily="34"/>
            </a:endParaRPr>
          </a:p>
          <a:p>
            <a:pPr lvl="0"/>
            <a:r>
              <a:rPr lang="en-US" sz="1200" dirty="0" smtClean="0">
                <a:latin typeface="Arial" pitchFamily="34"/>
                <a:cs typeface="Arial" pitchFamily="34"/>
              </a:rPr>
              <a:t>Minimizing the number of data sets that must be hand-verified by scientists and experts</a:t>
            </a:r>
          </a:p>
          <a:p>
            <a:pPr lvl="0"/>
            <a:endParaRPr lang="en-US" sz="1200" dirty="0" smtClean="0">
              <a:latin typeface="Arial" pitchFamily="34"/>
              <a:cs typeface="Arial" pitchFamily="34"/>
            </a:endParaRPr>
          </a:p>
          <a:p>
            <a:pPr lvl="0"/>
            <a:r>
              <a:rPr lang="en-US" sz="1200" dirty="0" smtClean="0">
                <a:latin typeface="Arial" pitchFamily="34"/>
                <a:cs typeface="Arial" pitchFamily="34"/>
              </a:rPr>
              <a:t>Providing insight on what image factors provide for the best human identification of leaves</a:t>
            </a:r>
          </a:p>
          <a:p>
            <a:pPr lvl="0"/>
            <a:endParaRPr lang="en-US" sz="1200" dirty="0" smtClean="0">
              <a:latin typeface="Arial" pitchFamily="34"/>
              <a:cs typeface="Arial" pitchFamily="34"/>
            </a:endParaRPr>
          </a:p>
          <a:p>
            <a:pPr lvl="0"/>
            <a:r>
              <a:rPr lang="en-US" sz="1200" dirty="0" smtClean="0">
                <a:latin typeface="Arial" pitchFamily="34"/>
                <a:cs typeface="Arial" pitchFamily="34"/>
              </a:rPr>
              <a:t>Providing information on the extent that other game motivation techniques</a:t>
            </a:r>
            <a:r>
              <a:rPr lang="en-US" sz="1200" baseline="30000" dirty="0" smtClean="0">
                <a:latin typeface="Arial" pitchFamily="34"/>
                <a:cs typeface="Arial" pitchFamily="34"/>
              </a:rPr>
              <a:t>1</a:t>
            </a:r>
            <a:r>
              <a:rPr lang="en-US" sz="1200" dirty="0" smtClean="0">
                <a:latin typeface="Arial" pitchFamily="34"/>
                <a:cs typeface="Arial" pitchFamily="34"/>
              </a:rPr>
              <a:t> work for scientific identification games</a:t>
            </a:r>
          </a:p>
          <a:p>
            <a:endParaRPr lang="en-US" dirty="0"/>
          </a:p>
        </p:txBody>
      </p:sp>
      <p:sp>
        <p:nvSpPr>
          <p:cNvPr id="4" name="Slide Number Placeholder 3"/>
          <p:cNvSpPr>
            <a:spLocks noGrp="1"/>
          </p:cNvSpPr>
          <p:nvPr>
            <p:ph type="sldNum" sz="quarter" idx="10"/>
          </p:nvPr>
        </p:nvSpPr>
        <p:spPr/>
        <p:txBody>
          <a:bodyPr/>
          <a:lstStyle/>
          <a:p>
            <a:fld id="{32E93EDE-5FE6-4700-85F5-2AA63FB4A9C8}" type="slidenum">
              <a:rPr lang="en-US" smtClean="0"/>
              <a:pPr/>
              <a:t>30</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2E93EDE-5FE6-4700-85F5-2AA63FB4A9C8}" type="slidenum">
              <a:rPr lang="en-US" smtClean="0"/>
              <a:pPr/>
              <a:t>31</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2E93EDE-5FE6-4700-85F5-2AA63FB4A9C8}" type="slidenum">
              <a:rPr lang="en-US" smtClean="0"/>
              <a:pPr/>
              <a:t>32</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2E93EDE-5FE6-4700-85F5-2AA63FB4A9C8}" type="slidenum">
              <a:rPr lang="en-US" smtClean="0"/>
              <a:pPr/>
              <a:t>33</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2E93EDE-5FE6-4700-85F5-2AA63FB4A9C8}" type="slidenum">
              <a:rPr lang="en-US" smtClean="0"/>
              <a:pPr/>
              <a:t>34</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2E93EDE-5FE6-4700-85F5-2AA63FB4A9C8}" type="slidenum">
              <a:rPr lang="en-US" smtClean="0"/>
              <a:pPr/>
              <a:t>35</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2E93EDE-5FE6-4700-85F5-2AA63FB4A9C8}"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2E93EDE-5FE6-4700-85F5-2AA63FB4A9C8}"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2E93EDE-5FE6-4700-85F5-2AA63FB4A9C8}"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0B5BC8-0AF6-492D-9AAD-454E6B94C998}"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Christmas bird count</a:t>
            </a:r>
          </a:p>
          <a:p>
            <a:r>
              <a:rPr lang="en-US" dirty="0" err="1" smtClean="0"/>
              <a:t>Bioblitzes</a:t>
            </a:r>
            <a:endParaRPr lang="en-US" dirty="0" smtClean="0"/>
          </a:p>
          <a:p>
            <a:r>
              <a:rPr lang="en-US" dirty="0" smtClean="0"/>
              <a:t>Amphibian declines</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72D3E3E9-3345-D846-84BE-ECADDA64B97C}"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kern="1200" dirty="0" smtClean="0">
                <a:solidFill>
                  <a:schemeClr val="tx1"/>
                </a:solidFill>
                <a:latin typeface="+mn-lt"/>
                <a:ea typeface="+mn-ea"/>
                <a:cs typeface="+mn-cs"/>
              </a:rPr>
              <a:t>The United Nations has declared 2010 the International Year of Biodiversity in recognition of the importance of biological diversity and the looming biodiversity crisis.  Biological diversity provides ecosystem services critical to our planet. As much as 90% of the needs of the world’s poorest people depend directly on biodiversity for food, fuel, medicine, etc. [1]. Each species represents a volume in a “living library,” as each has evolved solutions to nature’s challenges, solutions that can benefit human society. For example, the genomics revolution and half of our synthetic drugs were made possible by understanding the characteristics of particular species [2].  Yet the rate of species loss is currently 100 to 1,000 times estimates of historical extinction rates, and these rates are increasing with climate change  [2]. Recent assessments indicate that, for example, nearly 25% of mammals and one-third of amphibians are endangered or threatened [3].</a:t>
            </a:r>
          </a:p>
          <a:p>
            <a:r>
              <a:rPr lang="en-US" sz="1200" kern="1200" dirty="0" smtClean="0">
                <a:solidFill>
                  <a:schemeClr val="tx1"/>
                </a:solidFill>
                <a:latin typeface="+mn-lt"/>
                <a:ea typeface="+mn-ea"/>
                <a:cs typeface="+mn-cs"/>
              </a:rPr>
              <a:t>Scientists alone cannot end the biodiversity crisis. Progress in the conservation and sustainable use of biodiversity will depend on the interface of science with both policy and the public. This is not only because the public must appreciate and understand biodiversity in order to be motivated to conserve it. There are nearly 2 million known species and potentially millions more are still undocumented. Without help, professional biologists will be unable to describe many of these species before they disappear from the planet, especially those in biodiversity-rich but economically poorer countries  [4].</a:t>
            </a:r>
          </a:p>
          <a:p>
            <a:r>
              <a:rPr lang="en-US" sz="1200" kern="1200" dirty="0" smtClean="0">
                <a:solidFill>
                  <a:schemeClr val="tx1"/>
                </a:solidFill>
                <a:latin typeface="+mn-lt"/>
                <a:ea typeface="+mn-ea"/>
                <a:cs typeface="+mn-cs"/>
              </a:rPr>
              <a:t>Public participation can address the biodiversity crisis in several areas. One area is assembling existing knowledge on the 1.9 million species known to science. Doing so can accelerate the pace of research and new species description by making freely available, searchable, and re-usable the information currently in libraries or in local databases inaccessible to most of the world’s scientists. Addressing this need is the primary mission of the Encyclopedia of Life (EOL, http://</a:t>
            </a:r>
            <a:r>
              <a:rPr lang="en-US" sz="1200" kern="1200" dirty="0" err="1" smtClean="0">
                <a:solidFill>
                  <a:schemeClr val="tx1"/>
                </a:solidFill>
                <a:latin typeface="+mn-lt"/>
                <a:ea typeface="+mn-ea"/>
                <a:cs typeface="+mn-cs"/>
              </a:rPr>
              <a:t>www.eol.org</a:t>
            </a:r>
            <a:r>
              <a:rPr lang="en-US" sz="1200" kern="1200" dirty="0" smtClean="0">
                <a:solidFill>
                  <a:schemeClr val="tx1"/>
                </a:solidFill>
                <a:latin typeface="+mn-lt"/>
                <a:ea typeface="+mn-ea"/>
                <a:cs typeface="+mn-cs"/>
              </a:rPr>
              <a:t>), an international project headquartered at the Smithsonian’s National Museum of Natural History. In addition to mash-ups of existing scientific databases, we are combining a crowd-sourcing approach with expert review to achieve a high-quality central clearinghouse for species information.</a:t>
            </a:r>
          </a:p>
          <a:p>
            <a:endParaRPr lang="en-US" dirty="0"/>
          </a:p>
        </p:txBody>
      </p:sp>
      <p:sp>
        <p:nvSpPr>
          <p:cNvPr id="4" name="Slide Number Placeholder 3"/>
          <p:cNvSpPr>
            <a:spLocks noGrp="1"/>
          </p:cNvSpPr>
          <p:nvPr>
            <p:ph type="sldNum" sz="quarter" idx="10"/>
          </p:nvPr>
        </p:nvSpPr>
        <p:spPr/>
        <p:txBody>
          <a:bodyPr/>
          <a:lstStyle/>
          <a:p>
            <a:fld id="{72D3E3E9-3345-D846-84BE-ECADDA64B97C}" type="slidenum">
              <a:rPr lang="en-US" smtClean="0"/>
              <a:pPr/>
              <a:t>10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2E93EDE-5FE6-4700-85F5-2AA63FB4A9C8}" type="slidenum">
              <a:rPr lang="en-US" smtClean="0"/>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6251BE3-63FB-435B-833B-F481A747D21B}" type="datetimeFigureOut">
              <a:rPr lang="en-US" smtClean="0"/>
              <a:pPr/>
              <a:t>3/7/2011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4E4A7BD-EA8B-4D43-8E6A-1B99339BC6DD}"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251BE3-63FB-435B-833B-F481A747D21B}" type="datetimeFigureOut">
              <a:rPr lang="en-US" smtClean="0"/>
              <a:pPr/>
              <a:t>3/7/2011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4E4A7BD-EA8B-4D43-8E6A-1B99339BC6DD}"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251BE3-63FB-435B-833B-F481A747D21B}" type="datetimeFigureOut">
              <a:rPr lang="en-US" smtClean="0"/>
              <a:pPr/>
              <a:t>3/7/2011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4E4A7BD-EA8B-4D43-8E6A-1B99339BC6DD}"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251BE3-63FB-435B-833B-F481A747D21B}" type="datetimeFigureOut">
              <a:rPr lang="en-US" smtClean="0"/>
              <a:pPr/>
              <a:t>3/7/2011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4E4A7BD-EA8B-4D43-8E6A-1B99339BC6DD}"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6251BE3-63FB-435B-833B-F481A747D21B}" type="datetimeFigureOut">
              <a:rPr lang="en-US" smtClean="0"/>
              <a:pPr/>
              <a:t>3/7/2011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4E4A7BD-EA8B-4D43-8E6A-1B99339BC6DD}"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6251BE3-63FB-435B-833B-F481A747D21B}" type="datetimeFigureOut">
              <a:rPr lang="en-US" smtClean="0"/>
              <a:pPr/>
              <a:t>3/7/2011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4E4A7BD-EA8B-4D43-8E6A-1B99339BC6DD}"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6251BE3-63FB-435B-833B-F481A747D21B}" type="datetimeFigureOut">
              <a:rPr lang="en-US" smtClean="0"/>
              <a:pPr/>
              <a:t>3/7/2011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4E4A7BD-EA8B-4D43-8E6A-1B99339BC6DD}"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6251BE3-63FB-435B-833B-F481A747D21B}" type="datetimeFigureOut">
              <a:rPr lang="en-US" smtClean="0"/>
              <a:pPr/>
              <a:t>3/7/2011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4E4A7BD-EA8B-4D43-8E6A-1B99339BC6DD}"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6251BE3-63FB-435B-833B-F481A747D21B}" type="datetimeFigureOut">
              <a:rPr lang="en-US" smtClean="0"/>
              <a:pPr/>
              <a:t>3/7/2011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4E4A7BD-EA8B-4D43-8E6A-1B99339BC6DD}"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6251BE3-63FB-435B-833B-F481A747D21B}" type="datetimeFigureOut">
              <a:rPr lang="en-US" smtClean="0"/>
              <a:pPr/>
              <a:t>3/7/2011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4E4A7BD-EA8B-4D43-8E6A-1B99339BC6DD}"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6251BE3-63FB-435B-833B-F481A747D21B}" type="datetimeFigureOut">
              <a:rPr lang="en-US" smtClean="0"/>
              <a:pPr/>
              <a:t>3/7/2011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4E4A7BD-EA8B-4D43-8E6A-1B99339BC6DD}"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251BE3-63FB-435B-833B-F481A747D21B}" type="datetimeFigureOut">
              <a:rPr lang="en-US" smtClean="0"/>
              <a:pPr/>
              <a:t>3/7/2011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E4A7BD-EA8B-4D43-8E6A-1B99339BC6DD}"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14.jpeg"/><Relationship Id="rId4" Type="http://schemas.openxmlformats.org/officeDocument/2006/relationships/image" Target="../media/image13.gif"/></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gif"/><Relationship Id="rId1" Type="http://schemas.microsoft.com/office/2007/relationships/media" Target="../media/media1.gif"/><Relationship Id="rId6" Type="http://schemas.openxmlformats.org/officeDocument/2006/relationships/image" Target="../media/image15.png"/><Relationship Id="rId5" Type="http://schemas.openxmlformats.org/officeDocument/2006/relationships/image" Target="../media/image5.png"/><Relationship Id="rId4" Type="http://schemas.openxmlformats.org/officeDocument/2006/relationships/notesSlide" Target="../notesSlides/notesSlide9.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1.wmf"/></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5.png"/><Relationship Id="rId7"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png"/><Relationship Id="rId10" Type="http://schemas.openxmlformats.org/officeDocument/2006/relationships/image" Target="../media/image32.jpeg"/><Relationship Id="rId4" Type="http://schemas.openxmlformats.org/officeDocument/2006/relationships/image" Target="../media/image26.jpeg"/><Relationship Id="rId9" Type="http://schemas.openxmlformats.org/officeDocument/2006/relationships/image" Target="../media/image31.jpe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33.jpeg"/></Relationships>
</file>

<file path=ppt/slides/_rels/slide2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image" Target="../media/image36.jpeg"/><Relationship Id="rId7" Type="http://schemas.openxmlformats.org/officeDocument/2006/relationships/image" Target="../media/image39.jpeg"/><Relationship Id="rId2" Type="http://schemas.openxmlformats.org/officeDocument/2006/relationships/image" Target="../media/image35.jpeg"/><Relationship Id="rId1" Type="http://schemas.openxmlformats.org/officeDocument/2006/relationships/slideLayout" Target="../slideLayouts/slideLayout7.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5.png"/><Relationship Id="rId2"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48.wmf"/><Relationship Id="rId4" Type="http://schemas.openxmlformats.org/officeDocument/2006/relationships/image" Target="../media/image47.png"/></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31.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5.png"/><Relationship Id="rId7" Type="http://schemas.openxmlformats.org/officeDocument/2006/relationships/diagramColors" Target="../diagrams/colors1.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32.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5.png"/><Relationship Id="rId7" Type="http://schemas.openxmlformats.org/officeDocument/2006/relationships/diagramColors" Target="../diagrams/colors2.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51.png"/></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emf"/></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28600" y="228600"/>
            <a:ext cx="8686800" cy="6400800"/>
          </a:xfrm>
          <a:prstGeom prst="rect">
            <a:avLst/>
          </a:prstGeom>
          <a:noFill/>
          <a:ln w="88900" cmpd="thickThin">
            <a:solidFill>
              <a:srgbClr val="4DCA08"/>
            </a:solidFill>
          </a:ln>
          <a:effectLst>
            <a:outerShdw blurRad="50800" dist="38100" algn="l" rotWithShape="0">
              <a:srgbClr val="11AB0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1676400" y="2209800"/>
            <a:ext cx="5715000" cy="1569660"/>
          </a:xfrm>
          <a:prstGeom prst="rect">
            <a:avLst/>
          </a:prstGeom>
          <a:noFill/>
        </p:spPr>
        <p:txBody>
          <a:bodyPr wrap="square" rtlCol="0">
            <a:spAutoFit/>
          </a:bodyPr>
          <a:lstStyle/>
          <a:p>
            <a:pPr algn="ctr"/>
            <a:r>
              <a:rPr lang="en-US" sz="3200" b="1" dirty="0" smtClean="0"/>
              <a:t>Melding human and machine capabilities to document the world’s living organisms</a:t>
            </a:r>
            <a:endParaRPr lang="en-US" sz="3200" dirty="0">
              <a:solidFill>
                <a:srgbClr val="085202"/>
              </a:solidFill>
            </a:endParaRPr>
          </a:p>
        </p:txBody>
      </p:sp>
      <p:pic>
        <p:nvPicPr>
          <p:cNvPr id="7" name="Picture 6" descr="EOL logo.jpg"/>
          <p:cNvPicPr>
            <a:picLocks noChangeAspect="1"/>
          </p:cNvPicPr>
          <p:nvPr/>
        </p:nvPicPr>
        <p:blipFill>
          <a:blip r:embed="rId3" cstate="print"/>
          <a:stretch>
            <a:fillRect/>
          </a:stretch>
        </p:blipFill>
        <p:spPr>
          <a:xfrm>
            <a:off x="609600" y="5638800"/>
            <a:ext cx="1128712" cy="700989"/>
          </a:xfrm>
          <a:prstGeom prst="rect">
            <a:avLst/>
          </a:prstGeom>
        </p:spPr>
      </p:pic>
      <p:pic>
        <p:nvPicPr>
          <p:cNvPr id="8" name="Picture 7" descr="ischool-umd-LOGO.png"/>
          <p:cNvPicPr>
            <a:picLocks noChangeAspect="1"/>
          </p:cNvPicPr>
          <p:nvPr/>
        </p:nvPicPr>
        <p:blipFill>
          <a:blip r:embed="rId4" cstate="print"/>
          <a:stretch>
            <a:fillRect/>
          </a:stretch>
        </p:blipFill>
        <p:spPr>
          <a:xfrm>
            <a:off x="2286000" y="5595684"/>
            <a:ext cx="2743200" cy="595510"/>
          </a:xfrm>
          <a:prstGeom prst="rect">
            <a:avLst/>
          </a:prstGeom>
        </p:spPr>
      </p:pic>
      <p:pic>
        <p:nvPicPr>
          <p:cNvPr id="11" name="Picture 10" descr="SI.jpg"/>
          <p:cNvPicPr>
            <a:picLocks noChangeAspect="1"/>
          </p:cNvPicPr>
          <p:nvPr/>
        </p:nvPicPr>
        <p:blipFill>
          <a:blip r:embed="rId5" cstate="print"/>
          <a:stretch>
            <a:fillRect/>
          </a:stretch>
        </p:blipFill>
        <p:spPr>
          <a:xfrm>
            <a:off x="7738387" y="5529263"/>
            <a:ext cx="719813" cy="871537"/>
          </a:xfrm>
          <a:prstGeom prst="rect">
            <a:avLst/>
          </a:prstGeom>
        </p:spPr>
      </p:pic>
      <p:pic>
        <p:nvPicPr>
          <p:cNvPr id="10" name="Picture 4"/>
          <p:cNvPicPr>
            <a:picLocks noChangeAspect="1" noChangeArrowheads="1"/>
          </p:cNvPicPr>
          <p:nvPr/>
        </p:nvPicPr>
        <p:blipFill>
          <a:blip r:embed="rId6" cstate="print"/>
          <a:srcRect/>
          <a:stretch>
            <a:fillRect/>
          </a:stretch>
        </p:blipFill>
        <p:spPr bwMode="auto">
          <a:xfrm>
            <a:off x="5571978" y="5562600"/>
            <a:ext cx="1667022" cy="685800"/>
          </a:xfrm>
          <a:prstGeom prst="rect">
            <a:avLst/>
          </a:prstGeom>
          <a:noFill/>
          <a:ln w="9525">
            <a:noFill/>
            <a:miter lim="800000"/>
            <a:headEnd/>
            <a:tailEnd/>
          </a:ln>
          <a:effectLst/>
        </p:spPr>
      </p:pic>
      <p:sp>
        <p:nvSpPr>
          <p:cNvPr id="4098" name="AutoShape 2" descr="https://mail.google.com/mail/?ui=2&amp;ik=f6a031c5d1&amp;view=att&amp;th=12e4b5be9d6f27e8&amp;attid=0.5&amp;disp=inline&amp;realattid=f_gkg8j1nm4&amp;zw"/>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pic>
        <p:nvPicPr>
          <p:cNvPr id="12" name="Picture 11" descr="biotracker logo 17.png"/>
          <p:cNvPicPr>
            <a:picLocks noChangeAspect="1"/>
          </p:cNvPicPr>
          <p:nvPr/>
        </p:nvPicPr>
        <p:blipFill>
          <a:blip r:embed="rId7" cstate="print"/>
          <a:srcRect l="1882"/>
          <a:stretch>
            <a:fillRect/>
          </a:stretch>
        </p:blipFill>
        <p:spPr>
          <a:xfrm>
            <a:off x="1676400" y="762000"/>
            <a:ext cx="5562600" cy="1371600"/>
          </a:xfrm>
          <a:prstGeom prst="rect">
            <a:avLst/>
          </a:prstGeom>
        </p:spPr>
      </p:pic>
      <p:sp>
        <p:nvSpPr>
          <p:cNvPr id="13" name="TextBox 12"/>
          <p:cNvSpPr txBox="1"/>
          <p:nvPr/>
        </p:nvSpPr>
        <p:spPr>
          <a:xfrm>
            <a:off x="2594975" y="4038600"/>
            <a:ext cx="3882025" cy="707886"/>
          </a:xfrm>
          <a:prstGeom prst="rect">
            <a:avLst/>
          </a:prstGeom>
          <a:noFill/>
        </p:spPr>
        <p:txBody>
          <a:bodyPr wrap="none" rtlCol="0">
            <a:spAutoFit/>
          </a:bodyPr>
          <a:lstStyle/>
          <a:p>
            <a:r>
              <a:rPr lang="en-US" sz="2000" dirty="0" smtClean="0"/>
              <a:t>University of Maryland TMSP series</a:t>
            </a:r>
          </a:p>
          <a:p>
            <a:pPr algn="ctr"/>
            <a:r>
              <a:rPr lang="en-US" sz="2000" dirty="0" smtClean="0"/>
              <a:t>March 7, 2011</a:t>
            </a:r>
            <a:endParaRPr lang="en-US" sz="20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rss_is_ebird.jpg"/>
          <p:cNvPicPr>
            <a:picLocks noChangeAspect="1"/>
          </p:cNvPicPr>
          <p:nvPr/>
        </p:nvPicPr>
        <p:blipFill>
          <a:blip r:embed="rId3" cstate="print"/>
          <a:stretch>
            <a:fillRect/>
          </a:stretch>
        </p:blipFill>
        <p:spPr>
          <a:xfrm>
            <a:off x="399710" y="2209800"/>
            <a:ext cx="4070690" cy="3378673"/>
          </a:xfrm>
          <a:prstGeom prst="rect">
            <a:avLst/>
          </a:prstGeom>
          <a:ln>
            <a:noFill/>
          </a:ln>
          <a:effectLst>
            <a:outerShdw blurRad="292100" dist="139700" dir="2700000" algn="tl" rotWithShape="0">
              <a:srgbClr val="333333">
                <a:alpha val="65000"/>
              </a:srgbClr>
            </a:outerShdw>
          </a:effectLst>
        </p:spPr>
      </p:pic>
      <p:pic>
        <p:nvPicPr>
          <p:cNvPr id="6" name="Picture 5" descr="FrogWatch_top1.gif"/>
          <p:cNvPicPr>
            <a:picLocks noChangeAspect="1"/>
          </p:cNvPicPr>
          <p:nvPr/>
        </p:nvPicPr>
        <p:blipFill>
          <a:blip r:embed="rId4" cstate="print"/>
          <a:stretch>
            <a:fillRect/>
          </a:stretch>
        </p:blipFill>
        <p:spPr>
          <a:xfrm>
            <a:off x="6035331" y="4876800"/>
            <a:ext cx="2422869" cy="1828800"/>
          </a:xfrm>
          <a:prstGeom prst="rect">
            <a:avLst/>
          </a:prstGeom>
          <a:ln>
            <a:noFill/>
          </a:ln>
          <a:effectLst>
            <a:outerShdw blurRad="292100" dist="139700" dir="2700000" algn="tl" rotWithShape="0">
              <a:srgbClr val="333333">
                <a:alpha val="65000"/>
              </a:srgbClr>
            </a:outerShdw>
          </a:effectLst>
        </p:spPr>
      </p:pic>
      <p:sp>
        <p:nvSpPr>
          <p:cNvPr id="9" name="Rectangle 8"/>
          <p:cNvSpPr/>
          <p:nvPr/>
        </p:nvSpPr>
        <p:spPr>
          <a:xfrm>
            <a:off x="381000" y="5559623"/>
            <a:ext cx="4572000" cy="307777"/>
          </a:xfrm>
          <a:prstGeom prst="rect">
            <a:avLst/>
          </a:prstGeom>
        </p:spPr>
        <p:txBody>
          <a:bodyPr>
            <a:spAutoFit/>
          </a:bodyPr>
          <a:lstStyle/>
          <a:p>
            <a:r>
              <a:rPr lang="en-US" sz="1400" dirty="0" smtClean="0">
                <a:solidFill>
                  <a:srgbClr val="3A3E16"/>
                </a:solidFill>
              </a:rPr>
              <a:t>Photo credit: Cornell Univ.</a:t>
            </a:r>
            <a:endParaRPr lang="en-US" sz="1400" dirty="0">
              <a:solidFill>
                <a:srgbClr val="3A3E16"/>
              </a:solidFill>
            </a:endParaRPr>
          </a:p>
        </p:txBody>
      </p:sp>
      <p:grpSp>
        <p:nvGrpSpPr>
          <p:cNvPr id="2" name="Group 14"/>
          <p:cNvGrpSpPr/>
          <p:nvPr/>
        </p:nvGrpSpPr>
        <p:grpSpPr>
          <a:xfrm>
            <a:off x="5334000" y="1676400"/>
            <a:ext cx="5508822" cy="3048000"/>
            <a:chOff x="5715000" y="17491"/>
            <a:chExt cx="5966022" cy="4363655"/>
          </a:xfrm>
        </p:grpSpPr>
        <p:grpSp>
          <p:nvGrpSpPr>
            <p:cNvPr id="3" name="Group 13"/>
            <p:cNvGrpSpPr/>
            <p:nvPr/>
          </p:nvGrpSpPr>
          <p:grpSpPr>
            <a:xfrm>
              <a:off x="5774387" y="17491"/>
              <a:ext cx="5906635" cy="3005031"/>
              <a:chOff x="5774387" y="17491"/>
              <a:chExt cx="5906635" cy="3005031"/>
            </a:xfrm>
          </p:grpSpPr>
          <p:sp>
            <p:nvSpPr>
              <p:cNvPr id="7" name="Rectangle 6"/>
              <p:cNvSpPr/>
              <p:nvPr/>
            </p:nvSpPr>
            <p:spPr>
              <a:xfrm>
                <a:off x="7109022" y="2714745"/>
                <a:ext cx="4572000" cy="307777"/>
              </a:xfrm>
              <a:prstGeom prst="rect">
                <a:avLst/>
              </a:prstGeom>
            </p:spPr>
            <p:txBody>
              <a:bodyPr>
                <a:spAutoFit/>
              </a:bodyPr>
              <a:lstStyle/>
              <a:p>
                <a:r>
                  <a:rPr lang="en-US" sz="1400" dirty="0" smtClean="0"/>
                  <a:t>Photo credit: Mary </a:t>
                </a:r>
                <a:r>
                  <a:rPr lang="en-US" sz="1400" dirty="0" err="1" smtClean="0"/>
                  <a:t>Keim</a:t>
                </a:r>
                <a:endParaRPr lang="en-US" sz="1400" dirty="0"/>
              </a:p>
            </p:txBody>
          </p:sp>
          <p:pic>
            <p:nvPicPr>
              <p:cNvPr id="8" name="Picture 7" descr="49924_large.jpg"/>
              <p:cNvPicPr>
                <a:picLocks noChangeAspect="1"/>
              </p:cNvPicPr>
              <p:nvPr/>
            </p:nvPicPr>
            <p:blipFill>
              <a:blip r:embed="rId5" cstate="print"/>
              <a:stretch>
                <a:fillRect/>
              </a:stretch>
            </p:blipFill>
            <p:spPr>
              <a:xfrm>
                <a:off x="5774387" y="17491"/>
                <a:ext cx="3369613" cy="2697254"/>
              </a:xfrm>
              <a:prstGeom prst="rect">
                <a:avLst/>
              </a:prstGeom>
              <a:ln>
                <a:noFill/>
              </a:ln>
              <a:effectLst>
                <a:outerShdw blurRad="292100" dist="139700" dir="2700000" algn="tl" rotWithShape="0">
                  <a:srgbClr val="333333">
                    <a:alpha val="65000"/>
                  </a:srgbClr>
                </a:outerShdw>
              </a:effectLst>
            </p:spPr>
          </p:pic>
        </p:grpSp>
        <p:sp>
          <p:nvSpPr>
            <p:cNvPr id="11" name="TextBox 10"/>
            <p:cNvSpPr txBox="1"/>
            <p:nvPr/>
          </p:nvSpPr>
          <p:spPr>
            <a:xfrm>
              <a:off x="5715000" y="3015203"/>
              <a:ext cx="4032063" cy="1365943"/>
            </a:xfrm>
            <a:prstGeom prst="rect">
              <a:avLst/>
            </a:prstGeom>
            <a:noFill/>
          </p:spPr>
          <p:txBody>
            <a:bodyPr wrap="none" rtlCol="0">
              <a:spAutoFit/>
            </a:bodyPr>
            <a:lstStyle/>
            <a:p>
              <a:r>
                <a:rPr lang="en-US" sz="2800" dirty="0" smtClean="0">
                  <a:solidFill>
                    <a:srgbClr val="3A3E16"/>
                  </a:solidFill>
                </a:rPr>
                <a:t>NA Butterfly Association</a:t>
              </a:r>
            </a:p>
            <a:p>
              <a:r>
                <a:rPr lang="en-US" sz="2800" dirty="0" smtClean="0">
                  <a:solidFill>
                    <a:srgbClr val="3A3E16"/>
                  </a:solidFill>
                </a:rPr>
                <a:t>Fourth of July Count</a:t>
              </a:r>
              <a:endParaRPr lang="en-US" sz="2800" dirty="0">
                <a:solidFill>
                  <a:srgbClr val="3A3E16"/>
                </a:solidFill>
              </a:endParaRPr>
            </a:p>
          </p:txBody>
        </p:sp>
      </p:grpSp>
      <p:sp>
        <p:nvSpPr>
          <p:cNvPr id="12" name="TextBox 11"/>
          <p:cNvSpPr txBox="1"/>
          <p:nvPr/>
        </p:nvSpPr>
        <p:spPr>
          <a:xfrm>
            <a:off x="122203" y="5867400"/>
            <a:ext cx="4678397" cy="523220"/>
          </a:xfrm>
          <a:prstGeom prst="rect">
            <a:avLst/>
          </a:prstGeom>
          <a:noFill/>
        </p:spPr>
        <p:txBody>
          <a:bodyPr wrap="none" rtlCol="0">
            <a:spAutoFit/>
          </a:bodyPr>
          <a:lstStyle/>
          <a:p>
            <a:r>
              <a:rPr lang="en-US" sz="2800" dirty="0" smtClean="0">
                <a:solidFill>
                  <a:srgbClr val="3A3E16"/>
                </a:solidFill>
              </a:rPr>
              <a:t>Audubon Christmas Bird Count</a:t>
            </a:r>
            <a:endParaRPr lang="en-US" sz="2800" dirty="0">
              <a:solidFill>
                <a:srgbClr val="3A3E16"/>
              </a:solidFill>
            </a:endParaRPr>
          </a:p>
        </p:txBody>
      </p:sp>
      <p:sp>
        <p:nvSpPr>
          <p:cNvPr id="13" name="Title 1"/>
          <p:cNvSpPr txBox="1">
            <a:spLocks/>
          </p:cNvSpPr>
          <p:nvPr/>
        </p:nvSpPr>
        <p:spPr>
          <a:xfrm>
            <a:off x="457200" y="274638"/>
            <a:ext cx="8229600" cy="1143000"/>
          </a:xfrm>
          <a:prstGeom prst="rect">
            <a:avLst/>
          </a:prstGeom>
          <a:ln w="38100" cmpd="dbl">
            <a:solidFill>
              <a:srgbClr val="0C7F03"/>
            </a:solidFill>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rgbClr val="0C7F03"/>
                </a:solidFill>
                <a:effectLst/>
                <a:uLnTx/>
                <a:uFillTx/>
                <a:latin typeface="+mj-lt"/>
                <a:ea typeface="+mj-ea"/>
                <a:cs typeface="+mj-cs"/>
              </a:rPr>
              <a:t>Citizen science</a:t>
            </a:r>
            <a:endParaRPr kumimoji="0" lang="en-US" sz="4000" b="0" i="0" u="none" strike="noStrike" kern="1200" cap="none" spc="0" normalizeH="0" baseline="0" noProof="0" dirty="0">
              <a:ln>
                <a:noFill/>
              </a:ln>
              <a:solidFill>
                <a:srgbClr val="0C7F03"/>
              </a:solidFill>
              <a:effectLst/>
              <a:uLnTx/>
              <a:uFillTx/>
              <a:latin typeface="+mj-lt"/>
              <a:ea typeface="+mj-ea"/>
              <a:cs typeface="+mj-cs"/>
            </a:endParaRPr>
          </a:p>
        </p:txBody>
      </p:sp>
      <p:pic>
        <p:nvPicPr>
          <p:cNvPr id="14" name="Picture 13" descr="biotracker logo 17.png"/>
          <p:cNvPicPr>
            <a:picLocks noChangeAspect="1"/>
          </p:cNvPicPr>
          <p:nvPr/>
        </p:nvPicPr>
        <p:blipFill>
          <a:blip r:embed="rId6" cstate="print"/>
          <a:srcRect l="3418" t="4762" r="78149" b="12698"/>
          <a:stretch>
            <a:fillRect/>
          </a:stretch>
        </p:blipFill>
        <p:spPr>
          <a:xfrm>
            <a:off x="7696200" y="304800"/>
            <a:ext cx="914400" cy="99060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38100" cmpd="dbl">
            <a:solidFill>
              <a:srgbClr val="0C7F03"/>
            </a:solidFill>
          </a:ln>
        </p:spPr>
        <p:txBody>
          <a:bodyPr/>
          <a:lstStyle/>
          <a:p>
            <a:pPr algn="l"/>
            <a:r>
              <a:rPr lang="en-US" sz="4000" dirty="0" smtClean="0">
                <a:solidFill>
                  <a:srgbClr val="0C7F03"/>
                </a:solidFill>
              </a:rPr>
              <a:t>Powerful citizen science data</a:t>
            </a:r>
            <a:endParaRPr lang="en-US" sz="4000" dirty="0">
              <a:solidFill>
                <a:srgbClr val="0C7F03"/>
              </a:solidFill>
            </a:endParaRPr>
          </a:p>
        </p:txBody>
      </p:sp>
      <p:sp>
        <p:nvSpPr>
          <p:cNvPr id="5" name="Content Placeholder 4"/>
          <p:cNvSpPr>
            <a:spLocks noGrp="1"/>
          </p:cNvSpPr>
          <p:nvPr>
            <p:ph idx="1"/>
          </p:nvPr>
        </p:nvSpPr>
        <p:spPr>
          <a:xfrm>
            <a:off x="457200" y="1524001"/>
            <a:ext cx="8229600" cy="4648200"/>
          </a:xfrm>
        </p:spPr>
        <p:txBody>
          <a:bodyPr>
            <a:normAutofit/>
          </a:bodyPr>
          <a:lstStyle/>
          <a:p>
            <a:pPr>
              <a:buNone/>
            </a:pPr>
            <a:r>
              <a:rPr lang="en-US" sz="2800" dirty="0" smtClean="0">
                <a:solidFill>
                  <a:schemeClr val="bg1"/>
                </a:solidFill>
              </a:rPr>
              <a:t>http://ebird.org</a:t>
            </a:r>
          </a:p>
          <a:p>
            <a:pPr>
              <a:buNone/>
            </a:pPr>
            <a:r>
              <a:rPr lang="en-US" sz="2800" i="1" dirty="0" smtClean="0">
                <a:solidFill>
                  <a:schemeClr val="bg1"/>
                </a:solidFill>
              </a:rPr>
              <a:t> </a:t>
            </a:r>
            <a:endParaRPr lang="en-US" sz="2800" dirty="0">
              <a:solidFill>
                <a:schemeClr val="bg1"/>
              </a:solidFill>
            </a:endParaRPr>
          </a:p>
        </p:txBody>
      </p:sp>
      <p:pic>
        <p:nvPicPr>
          <p:cNvPr id="7" name="Picture 6" descr="biotracker logo 17.png"/>
          <p:cNvPicPr>
            <a:picLocks noChangeAspect="1"/>
          </p:cNvPicPr>
          <p:nvPr/>
        </p:nvPicPr>
        <p:blipFill>
          <a:blip r:embed="rId5" cstate="print"/>
          <a:srcRect l="3418" t="4762" r="78149" b="12698"/>
          <a:stretch>
            <a:fillRect/>
          </a:stretch>
        </p:blipFill>
        <p:spPr>
          <a:xfrm>
            <a:off x="7696200" y="304800"/>
            <a:ext cx="914400" cy="990600"/>
          </a:xfrm>
          <a:prstGeom prst="rect">
            <a:avLst/>
          </a:prstGeom>
        </p:spPr>
      </p:pic>
      <p:pic>
        <p:nvPicPr>
          <p:cNvPr id="4" name="EABL_large.gif">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762000" y="1514906"/>
            <a:ext cx="7620000" cy="4907935"/>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dirty="0" smtClean="0">
                <a:solidFill>
                  <a:srgbClr val="0C7F03"/>
                </a:solidFill>
              </a:rPr>
              <a:t>More species, less training</a:t>
            </a:r>
            <a:endParaRPr lang="en-US" dirty="0" smtClean="0"/>
          </a:p>
        </p:txBody>
      </p:sp>
      <p:sp>
        <p:nvSpPr>
          <p:cNvPr id="3" name="Content Placeholder 2"/>
          <p:cNvSpPr>
            <a:spLocks noGrp="1"/>
          </p:cNvSpPr>
          <p:nvPr>
            <p:ph idx="1"/>
          </p:nvPr>
        </p:nvSpPr>
        <p:spPr/>
        <p:txBody>
          <a:bodyPr>
            <a:normAutofit/>
          </a:bodyPr>
          <a:lstStyle/>
          <a:p>
            <a:endParaRPr lang="en-US" dirty="0" smtClean="0"/>
          </a:p>
          <a:p>
            <a:pPr>
              <a:buNone/>
            </a:pPr>
            <a:endParaRPr lang="en-US" dirty="0" smtClean="0"/>
          </a:p>
          <a:p>
            <a:endParaRPr lang="en-US" dirty="0"/>
          </a:p>
        </p:txBody>
      </p:sp>
      <p:sp>
        <p:nvSpPr>
          <p:cNvPr id="4" name="Title 1"/>
          <p:cNvSpPr txBox="1">
            <a:spLocks/>
          </p:cNvSpPr>
          <p:nvPr/>
        </p:nvSpPr>
        <p:spPr>
          <a:xfrm>
            <a:off x="457200" y="274638"/>
            <a:ext cx="8229600" cy="1143000"/>
          </a:xfrm>
          <a:prstGeom prst="rect">
            <a:avLst/>
          </a:prstGeom>
          <a:ln w="38100" cmpd="dbl">
            <a:solidFill>
              <a:srgbClr val="0C7F03"/>
            </a:solidFill>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4000" b="0" i="0" u="none" strike="noStrike" kern="1200" cap="none" spc="0" normalizeH="0" baseline="0" noProof="0" dirty="0">
              <a:ln>
                <a:noFill/>
              </a:ln>
              <a:solidFill>
                <a:srgbClr val="0C7F03"/>
              </a:solidFill>
              <a:effectLst/>
              <a:uLnTx/>
              <a:uFillTx/>
              <a:latin typeface="+mj-lt"/>
              <a:ea typeface="+mj-ea"/>
              <a:cs typeface="+mj-cs"/>
            </a:endParaRPr>
          </a:p>
        </p:txBody>
      </p:sp>
      <p:pic>
        <p:nvPicPr>
          <p:cNvPr id="6" name="Picture 5" descr="ispot_logo.png"/>
          <p:cNvPicPr>
            <a:picLocks noChangeAspect="1"/>
          </p:cNvPicPr>
          <p:nvPr/>
        </p:nvPicPr>
        <p:blipFill>
          <a:blip r:embed="rId3" cstate="print"/>
          <a:stretch>
            <a:fillRect/>
          </a:stretch>
        </p:blipFill>
        <p:spPr>
          <a:xfrm>
            <a:off x="4953000" y="2019083"/>
            <a:ext cx="2045166" cy="952717"/>
          </a:xfrm>
          <a:prstGeom prst="rect">
            <a:avLst/>
          </a:prstGeom>
        </p:spPr>
      </p:pic>
      <p:pic>
        <p:nvPicPr>
          <p:cNvPr id="7" name="Picture 6" descr="logotype.png"/>
          <p:cNvPicPr>
            <a:picLocks noChangeAspect="1"/>
          </p:cNvPicPr>
          <p:nvPr/>
        </p:nvPicPr>
        <p:blipFill>
          <a:blip r:embed="rId4" cstate="print"/>
          <a:stretch>
            <a:fillRect/>
          </a:stretch>
        </p:blipFill>
        <p:spPr>
          <a:xfrm>
            <a:off x="1143000" y="1562100"/>
            <a:ext cx="2133600" cy="1638300"/>
          </a:xfrm>
          <a:prstGeom prst="rect">
            <a:avLst/>
          </a:prstGeom>
        </p:spPr>
      </p:pic>
      <p:grpSp>
        <p:nvGrpSpPr>
          <p:cNvPr id="12" name="Group 11"/>
          <p:cNvGrpSpPr/>
          <p:nvPr/>
        </p:nvGrpSpPr>
        <p:grpSpPr>
          <a:xfrm>
            <a:off x="4800600" y="3200400"/>
            <a:ext cx="3429000" cy="3556576"/>
            <a:chOff x="4800600" y="3200400"/>
            <a:chExt cx="3429000" cy="3556576"/>
          </a:xfrm>
        </p:grpSpPr>
        <p:pic>
          <p:nvPicPr>
            <p:cNvPr id="9" name="Picture 8" descr="Logo_Geocaching_color_notext_300.png"/>
            <p:cNvPicPr>
              <a:picLocks noChangeAspect="1"/>
            </p:cNvPicPr>
            <p:nvPr/>
          </p:nvPicPr>
          <p:blipFill>
            <a:blip r:embed="rId5" cstate="print"/>
            <a:stretch>
              <a:fillRect/>
            </a:stretch>
          </p:blipFill>
          <p:spPr>
            <a:xfrm>
              <a:off x="4877038" y="3200400"/>
              <a:ext cx="3352562" cy="3352562"/>
            </a:xfrm>
            <a:prstGeom prst="rect">
              <a:avLst/>
            </a:prstGeom>
          </p:spPr>
        </p:pic>
        <p:sp>
          <p:nvSpPr>
            <p:cNvPr id="10" name="TextBox 9"/>
            <p:cNvSpPr txBox="1"/>
            <p:nvPr/>
          </p:nvSpPr>
          <p:spPr>
            <a:xfrm>
              <a:off x="4800600" y="6172200"/>
              <a:ext cx="2122897" cy="584776"/>
            </a:xfrm>
            <a:prstGeom prst="rect">
              <a:avLst/>
            </a:prstGeom>
            <a:noFill/>
          </p:spPr>
          <p:txBody>
            <a:bodyPr wrap="none" rtlCol="0">
              <a:spAutoFit/>
            </a:bodyPr>
            <a:lstStyle/>
            <a:p>
              <a:r>
                <a:rPr lang="en-US" sz="3200" dirty="0" err="1" smtClean="0">
                  <a:solidFill>
                    <a:srgbClr val="3A3E16"/>
                  </a:solidFill>
                </a:rPr>
                <a:t>Geocaching</a:t>
              </a:r>
              <a:endParaRPr lang="en-US" sz="3200" dirty="0">
                <a:solidFill>
                  <a:srgbClr val="3A3E16"/>
                </a:solidFill>
              </a:endParaRPr>
            </a:p>
          </p:txBody>
        </p:sp>
      </p:grpSp>
      <p:grpSp>
        <p:nvGrpSpPr>
          <p:cNvPr id="14" name="Group 13"/>
          <p:cNvGrpSpPr/>
          <p:nvPr/>
        </p:nvGrpSpPr>
        <p:grpSpPr>
          <a:xfrm>
            <a:off x="685800" y="3989165"/>
            <a:ext cx="3352800" cy="2691610"/>
            <a:chOff x="685800" y="3989165"/>
            <a:chExt cx="3352800" cy="2691610"/>
          </a:xfrm>
        </p:grpSpPr>
        <p:sp>
          <p:nvSpPr>
            <p:cNvPr id="8" name="TextBox 7"/>
            <p:cNvSpPr txBox="1"/>
            <p:nvPr/>
          </p:nvSpPr>
          <p:spPr>
            <a:xfrm>
              <a:off x="685800" y="6096000"/>
              <a:ext cx="1778436" cy="584775"/>
            </a:xfrm>
            <a:prstGeom prst="rect">
              <a:avLst/>
            </a:prstGeom>
            <a:noFill/>
          </p:spPr>
          <p:txBody>
            <a:bodyPr wrap="none" rtlCol="0">
              <a:spAutoFit/>
            </a:bodyPr>
            <a:lstStyle/>
            <a:p>
              <a:r>
                <a:rPr lang="en-US" sz="3200" dirty="0" err="1" smtClean="0">
                  <a:solidFill>
                    <a:srgbClr val="3A3E16"/>
                  </a:solidFill>
                </a:rPr>
                <a:t>Bioblitzes</a:t>
              </a:r>
              <a:endParaRPr lang="en-US" sz="3200" dirty="0">
                <a:solidFill>
                  <a:srgbClr val="3A3E16"/>
                </a:solidFill>
              </a:endParaRPr>
            </a:p>
          </p:txBody>
        </p:sp>
        <p:pic>
          <p:nvPicPr>
            <p:cNvPr id="13" name="Picture 12" descr="507669092_cb073460bd_o.jpg"/>
            <p:cNvPicPr>
              <a:picLocks noChangeAspect="1"/>
            </p:cNvPicPr>
            <p:nvPr/>
          </p:nvPicPr>
          <p:blipFill>
            <a:blip r:embed="rId6" cstate="print"/>
            <a:stretch>
              <a:fillRect/>
            </a:stretch>
          </p:blipFill>
          <p:spPr>
            <a:xfrm>
              <a:off x="762000" y="3989165"/>
              <a:ext cx="3276600" cy="2183035"/>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7" name="Picture 2"/>
          <p:cNvPicPr>
            <a:picLocks noChangeAspect="1" noChangeArrowheads="1"/>
          </p:cNvPicPr>
          <p:nvPr/>
        </p:nvPicPr>
        <p:blipFill>
          <a:blip r:embed="rId3" cstate="print"/>
          <a:srcRect/>
          <a:stretch>
            <a:fillRect/>
          </a:stretch>
        </p:blipFill>
        <p:spPr bwMode="auto">
          <a:xfrm>
            <a:off x="6553200" y="1527090"/>
            <a:ext cx="1981200" cy="2892510"/>
          </a:xfrm>
          <a:prstGeom prst="rect">
            <a:avLst/>
          </a:prstGeom>
          <a:noFill/>
          <a:ln w="9525">
            <a:noFill/>
            <a:round/>
            <a:headEnd/>
            <a:tailEnd/>
          </a:ln>
        </p:spPr>
      </p:pic>
      <p:sp>
        <p:nvSpPr>
          <p:cNvPr id="31746" name="Rectangle 1"/>
          <p:cNvSpPr>
            <a:spLocks noGrp="1" noChangeArrowheads="1"/>
          </p:cNvSpPr>
          <p:nvPr>
            <p:ph type="body" idx="4294967295"/>
          </p:nvPr>
        </p:nvSpPr>
        <p:spPr>
          <a:xfrm>
            <a:off x="381000" y="2209800"/>
            <a:ext cx="8229600" cy="2362200"/>
          </a:xfrm>
        </p:spPr>
        <p:txBody>
          <a:bodyPr/>
          <a:lstStyle/>
          <a:p>
            <a:pPr>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dirty="0" smtClean="0">
                <a:solidFill>
                  <a:srgbClr val="3A3E16"/>
                </a:solidFill>
              </a:rPr>
              <a:t>Imagine an electronic page for each</a:t>
            </a:r>
          </a:p>
          <a:p>
            <a:pPr>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dirty="0" smtClean="0">
                <a:solidFill>
                  <a:srgbClr val="3A3E16"/>
                </a:solidFill>
              </a:rPr>
              <a:t>species of organism on Earth.</a:t>
            </a:r>
          </a:p>
          <a:p>
            <a:pPr>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US" dirty="0" smtClean="0">
              <a:solidFill>
                <a:srgbClr val="3A3E16"/>
              </a:solidFill>
            </a:endParaRPr>
          </a:p>
        </p:txBody>
      </p:sp>
      <p:grpSp>
        <p:nvGrpSpPr>
          <p:cNvPr id="2" name="Group 3"/>
          <p:cNvGrpSpPr>
            <a:grpSpLocks/>
          </p:cNvGrpSpPr>
          <p:nvPr/>
        </p:nvGrpSpPr>
        <p:grpSpPr bwMode="auto">
          <a:xfrm>
            <a:off x="0" y="4724400"/>
            <a:ext cx="9144000" cy="2362200"/>
            <a:chOff x="-112" y="2688"/>
            <a:chExt cx="6863" cy="1871"/>
          </a:xfrm>
        </p:grpSpPr>
        <p:pic>
          <p:nvPicPr>
            <p:cNvPr id="31749" name="Picture 4"/>
            <p:cNvPicPr>
              <a:picLocks noChangeAspect="1" noChangeArrowheads="1"/>
            </p:cNvPicPr>
            <p:nvPr/>
          </p:nvPicPr>
          <p:blipFill>
            <a:blip r:embed="rId4" cstate="print"/>
            <a:srcRect t="9195" b="40671"/>
            <a:stretch>
              <a:fillRect/>
            </a:stretch>
          </p:blipFill>
          <p:spPr bwMode="auto">
            <a:xfrm>
              <a:off x="-112" y="2688"/>
              <a:ext cx="6288" cy="1467"/>
            </a:xfrm>
            <a:prstGeom prst="rect">
              <a:avLst/>
            </a:prstGeom>
            <a:noFill/>
            <a:ln w="9525">
              <a:noFill/>
              <a:round/>
              <a:headEnd/>
              <a:tailEnd/>
            </a:ln>
          </p:spPr>
        </p:pic>
        <p:sp>
          <p:nvSpPr>
            <p:cNvPr id="31750" name="Rectangle 5"/>
            <p:cNvSpPr>
              <a:spLocks noChangeArrowheads="1"/>
            </p:cNvSpPr>
            <p:nvPr/>
          </p:nvSpPr>
          <p:spPr bwMode="auto">
            <a:xfrm>
              <a:off x="-112" y="2688"/>
              <a:ext cx="6864" cy="1872"/>
            </a:xfrm>
            <a:prstGeom prst="rect">
              <a:avLst/>
            </a:prstGeom>
            <a:solidFill>
              <a:srgbClr val="F8F8F8">
                <a:alpha val="50195"/>
              </a:srgbClr>
            </a:solidFill>
            <a:ln w="9525">
              <a:noFill/>
              <a:round/>
              <a:headEnd/>
              <a:tailEnd/>
            </a:ln>
          </p:spPr>
          <p:txBody>
            <a:bodyPr wrap="none" anchor="ctr"/>
            <a:lstStyle/>
            <a:p>
              <a:endParaRPr lang="en-US"/>
            </a:p>
          </p:txBody>
        </p:sp>
      </p:grpSp>
      <p:sp>
        <p:nvSpPr>
          <p:cNvPr id="7" name="Title 1"/>
          <p:cNvSpPr txBox="1">
            <a:spLocks/>
          </p:cNvSpPr>
          <p:nvPr/>
        </p:nvSpPr>
        <p:spPr>
          <a:xfrm>
            <a:off x="457200" y="274638"/>
            <a:ext cx="8229600" cy="1143000"/>
          </a:xfrm>
          <a:prstGeom prst="rect">
            <a:avLst/>
          </a:prstGeom>
          <a:ln w="38100" cmpd="dbl">
            <a:solidFill>
              <a:srgbClr val="0C7F03"/>
            </a:solidFill>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4000" dirty="0" smtClean="0">
                <a:solidFill>
                  <a:srgbClr val="0C7F03"/>
                </a:solidFill>
                <a:latin typeface="+mj-lt"/>
                <a:ea typeface="+mj-ea"/>
                <a:cs typeface="+mj-cs"/>
              </a:rPr>
              <a:t>The Encyclopedia of Life</a:t>
            </a:r>
            <a:endParaRPr kumimoji="0" lang="en-US" sz="4000" b="0" i="0" u="none" strike="noStrike" kern="1200" cap="none" spc="0" normalizeH="0" baseline="0" noProof="0" dirty="0">
              <a:ln>
                <a:noFill/>
              </a:ln>
              <a:solidFill>
                <a:srgbClr val="0C7F03"/>
              </a:solidFill>
              <a:effectLst/>
              <a:uLnTx/>
              <a:uFillTx/>
              <a:latin typeface="+mj-lt"/>
              <a:ea typeface="+mj-ea"/>
              <a:cs typeface="+mj-cs"/>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90" name="TextBox 7"/>
          <p:cNvSpPr txBox="1">
            <a:spLocks noChangeArrowheads="1"/>
          </p:cNvSpPr>
          <p:nvPr/>
        </p:nvSpPr>
        <p:spPr bwMode="auto">
          <a:xfrm>
            <a:off x="85983" y="2133600"/>
            <a:ext cx="3190617" cy="1815882"/>
          </a:xfrm>
          <a:prstGeom prst="rect">
            <a:avLst/>
          </a:prstGeom>
          <a:noFill/>
          <a:ln w="9525">
            <a:noFill/>
            <a:miter lim="800000"/>
            <a:headEnd/>
            <a:tailEnd/>
          </a:ln>
        </p:spPr>
        <p:txBody>
          <a:bodyPr wrap="none">
            <a:spAutoFit/>
          </a:bodyPr>
          <a:lstStyle/>
          <a:p>
            <a:r>
              <a:rPr lang="en-US" sz="2800" dirty="0">
                <a:solidFill>
                  <a:srgbClr val="3A3E16"/>
                </a:solidFill>
              </a:rPr>
              <a:t>Content providers</a:t>
            </a:r>
          </a:p>
          <a:p>
            <a:r>
              <a:rPr lang="en-US" sz="2400" dirty="0">
                <a:solidFill>
                  <a:srgbClr val="3A3E16"/>
                </a:solidFill>
              </a:rPr>
              <a:t>	</a:t>
            </a:r>
            <a:r>
              <a:rPr lang="en-US" sz="2000" dirty="0" smtClean="0">
                <a:solidFill>
                  <a:srgbClr val="3A3E16"/>
                </a:solidFill>
              </a:rPr>
              <a:t>Databases</a:t>
            </a:r>
          </a:p>
          <a:p>
            <a:r>
              <a:rPr lang="en-US" sz="2000" dirty="0" smtClean="0">
                <a:solidFill>
                  <a:srgbClr val="3A3E16"/>
                </a:solidFill>
              </a:rPr>
              <a:t>	Journals</a:t>
            </a:r>
          </a:p>
          <a:p>
            <a:r>
              <a:rPr lang="en-US" sz="2000" dirty="0">
                <a:solidFill>
                  <a:srgbClr val="3A3E16"/>
                </a:solidFill>
              </a:rPr>
              <a:t>	</a:t>
            </a:r>
            <a:r>
              <a:rPr lang="en-US" sz="2000" dirty="0" err="1">
                <a:solidFill>
                  <a:srgbClr val="3A3E16"/>
                </a:solidFill>
              </a:rPr>
              <a:t>LifeDesks</a:t>
            </a:r>
            <a:endParaRPr lang="en-US" sz="2000" dirty="0">
              <a:solidFill>
                <a:srgbClr val="3A3E16"/>
              </a:solidFill>
            </a:endParaRPr>
          </a:p>
          <a:p>
            <a:r>
              <a:rPr lang="en-US" sz="2000" dirty="0">
                <a:solidFill>
                  <a:srgbClr val="3A3E16"/>
                </a:solidFill>
              </a:rPr>
              <a:t>	Public </a:t>
            </a:r>
            <a:r>
              <a:rPr lang="en-US" sz="2000" dirty="0" smtClean="0">
                <a:solidFill>
                  <a:srgbClr val="3A3E16"/>
                </a:solidFill>
              </a:rPr>
              <a:t>contributions</a:t>
            </a:r>
            <a:endParaRPr lang="en-US" sz="2000" dirty="0">
              <a:solidFill>
                <a:srgbClr val="3A3E16"/>
              </a:solidFill>
            </a:endParaRPr>
          </a:p>
        </p:txBody>
      </p:sp>
      <p:pic>
        <p:nvPicPr>
          <p:cNvPr id="41991" name="Picture 7"/>
          <p:cNvPicPr>
            <a:picLocks noChangeAspect="1" noChangeArrowheads="1"/>
          </p:cNvPicPr>
          <p:nvPr/>
        </p:nvPicPr>
        <p:blipFill>
          <a:blip r:embed="rId3" cstate="print"/>
          <a:srcRect/>
          <a:stretch>
            <a:fillRect/>
          </a:stretch>
        </p:blipFill>
        <p:spPr bwMode="auto">
          <a:xfrm>
            <a:off x="3276600" y="2565527"/>
            <a:ext cx="2374795" cy="1447800"/>
          </a:xfrm>
          <a:prstGeom prst="rect">
            <a:avLst/>
          </a:prstGeom>
          <a:ln>
            <a:noFill/>
          </a:ln>
          <a:effectLst>
            <a:outerShdw blurRad="292100" dist="139700" dir="2700000" algn="tl" rotWithShape="0">
              <a:srgbClr val="333333">
                <a:alpha val="65000"/>
              </a:srgbClr>
            </a:outerShdw>
          </a:effectLst>
        </p:spPr>
        <p:style>
          <a:lnRef idx="0">
            <a:schemeClr val="accent3"/>
          </a:lnRef>
          <a:fillRef idx="3">
            <a:schemeClr val="accent3"/>
          </a:fillRef>
          <a:effectRef idx="3">
            <a:schemeClr val="accent3"/>
          </a:effectRef>
          <a:fontRef idx="minor">
            <a:schemeClr val="lt1"/>
          </a:fontRef>
        </p:style>
      </p:pic>
      <p:cxnSp>
        <p:nvCxnSpPr>
          <p:cNvPr id="41999" name="Straight Arrow Connector 16"/>
          <p:cNvCxnSpPr>
            <a:cxnSpLocks noChangeShapeType="1"/>
          </p:cNvCxnSpPr>
          <p:nvPr/>
        </p:nvCxnSpPr>
        <p:spPr bwMode="auto">
          <a:xfrm>
            <a:off x="2286000" y="3198812"/>
            <a:ext cx="914400" cy="1588"/>
          </a:xfrm>
          <a:prstGeom prst="straightConnector1">
            <a:avLst/>
          </a:prstGeom>
          <a:noFill/>
          <a:ln w="38100" cap="flat" cmpd="sng" algn="ctr">
            <a:solidFill>
              <a:srgbClr val="B3B3B3"/>
            </a:solidFill>
            <a:prstDash val="solid"/>
            <a:round/>
            <a:headEnd type="none" w="med" len="med"/>
            <a:tailEnd type="arrow" w="med" len="med"/>
          </a:ln>
        </p:spPr>
      </p:cxnSp>
      <p:sp>
        <p:nvSpPr>
          <p:cNvPr id="41993" name="Right Arrow 22"/>
          <p:cNvSpPr>
            <a:spLocks noChangeArrowheads="1"/>
          </p:cNvSpPr>
          <p:nvPr/>
        </p:nvSpPr>
        <p:spPr bwMode="auto">
          <a:xfrm>
            <a:off x="5430982" y="2133600"/>
            <a:ext cx="1905000" cy="1066800"/>
          </a:xfrm>
          <a:prstGeom prst="rightArrow">
            <a:avLst>
              <a:gd name="adj1" fmla="val 50000"/>
              <a:gd name="adj2" fmla="val 50000"/>
            </a:avLst>
          </a:prstGeom>
          <a:ln>
            <a:headEnd/>
            <a:tailEnd/>
          </a:ln>
        </p:spPr>
        <p:style>
          <a:lnRef idx="1">
            <a:schemeClr val="accent3"/>
          </a:lnRef>
          <a:fillRef idx="3">
            <a:schemeClr val="accent3"/>
          </a:fillRef>
          <a:effectRef idx="2">
            <a:schemeClr val="accent3"/>
          </a:effectRef>
          <a:fontRef idx="minor">
            <a:schemeClr val="lt1"/>
          </a:fontRef>
        </p:style>
        <p:txBody>
          <a:bodyPr/>
          <a:lstStyle/>
          <a:p>
            <a:r>
              <a:rPr lang="en-US" dirty="0" err="1" smtClean="0"/>
              <a:t>Curating</a:t>
            </a:r>
            <a:endParaRPr lang="en-US" dirty="0" smtClean="0"/>
          </a:p>
          <a:p>
            <a:endParaRPr lang="en-US" dirty="0"/>
          </a:p>
        </p:txBody>
      </p:sp>
      <p:sp>
        <p:nvSpPr>
          <p:cNvPr id="41994" name="Right Arrow 23"/>
          <p:cNvSpPr>
            <a:spLocks noChangeArrowheads="1"/>
          </p:cNvSpPr>
          <p:nvPr/>
        </p:nvSpPr>
        <p:spPr bwMode="auto">
          <a:xfrm>
            <a:off x="5493328" y="3352800"/>
            <a:ext cx="1905000" cy="1219200"/>
          </a:xfrm>
          <a:prstGeom prst="rightArrow">
            <a:avLst>
              <a:gd name="adj1" fmla="val 50000"/>
              <a:gd name="adj2" fmla="val 50000"/>
            </a:avLst>
          </a:prstGeom>
          <a:ln>
            <a:headEnd/>
            <a:tailEnd/>
          </a:ln>
        </p:spPr>
        <p:style>
          <a:lnRef idx="1">
            <a:schemeClr val="accent3"/>
          </a:lnRef>
          <a:fillRef idx="3">
            <a:schemeClr val="accent3"/>
          </a:fillRef>
          <a:effectRef idx="2">
            <a:schemeClr val="accent3"/>
          </a:effectRef>
          <a:fontRef idx="minor">
            <a:schemeClr val="lt1"/>
          </a:fontRef>
        </p:style>
        <p:txBody>
          <a:bodyPr wrap="none"/>
          <a:lstStyle/>
          <a:p>
            <a:r>
              <a:rPr lang="en-US" sz="1600" dirty="0" smtClean="0"/>
              <a:t>Commenting</a:t>
            </a:r>
          </a:p>
          <a:p>
            <a:r>
              <a:rPr lang="en-US" sz="1600" dirty="0" smtClean="0"/>
              <a:t>Tagging</a:t>
            </a:r>
            <a:endParaRPr lang="en-US" sz="1600" dirty="0"/>
          </a:p>
        </p:txBody>
      </p:sp>
      <p:pic>
        <p:nvPicPr>
          <p:cNvPr id="41995" name="Picture 25" descr="Picture 7.png"/>
          <p:cNvPicPr>
            <a:picLocks noChangeAspect="1"/>
          </p:cNvPicPr>
          <p:nvPr/>
        </p:nvPicPr>
        <p:blipFill>
          <a:blip r:embed="rId4" cstate="print"/>
          <a:srcRect/>
          <a:stretch>
            <a:fillRect/>
          </a:stretch>
        </p:blipFill>
        <p:spPr bwMode="auto">
          <a:xfrm>
            <a:off x="7213600" y="2819400"/>
            <a:ext cx="1930400" cy="889000"/>
          </a:xfrm>
          <a:prstGeom prst="rect">
            <a:avLst/>
          </a:prstGeom>
          <a:noFill/>
          <a:ln w="9525">
            <a:noFill/>
            <a:miter lim="800000"/>
            <a:headEnd/>
            <a:tailEnd/>
          </a:ln>
        </p:spPr>
      </p:pic>
      <p:pic>
        <p:nvPicPr>
          <p:cNvPr id="20" name="Picture 19" descr="flickr-yahoo-logo.png.v3.png"/>
          <p:cNvPicPr>
            <a:picLocks noChangeAspect="1"/>
          </p:cNvPicPr>
          <p:nvPr/>
        </p:nvPicPr>
        <p:blipFill>
          <a:blip r:embed="rId5" cstate="print"/>
          <a:srcRect r="42745"/>
          <a:stretch>
            <a:fillRect/>
          </a:stretch>
        </p:blipFill>
        <p:spPr>
          <a:xfrm>
            <a:off x="341080" y="4013327"/>
            <a:ext cx="1125527" cy="327633"/>
          </a:xfrm>
          <a:prstGeom prst="rect">
            <a:avLst/>
          </a:prstGeom>
        </p:spPr>
      </p:pic>
      <p:pic>
        <p:nvPicPr>
          <p:cNvPr id="132098" name="Picture 2" descr="Wikipedia"/>
          <p:cNvPicPr>
            <a:picLocks noChangeAspect="1" noChangeArrowheads="1"/>
          </p:cNvPicPr>
          <p:nvPr/>
        </p:nvPicPr>
        <p:blipFill>
          <a:blip r:embed="rId6" cstate="print"/>
          <a:srcRect/>
          <a:stretch>
            <a:fillRect/>
          </a:stretch>
        </p:blipFill>
        <p:spPr bwMode="auto">
          <a:xfrm>
            <a:off x="1905000" y="3887926"/>
            <a:ext cx="914399" cy="914399"/>
          </a:xfrm>
          <a:prstGeom prst="rect">
            <a:avLst/>
          </a:prstGeom>
          <a:noFill/>
        </p:spPr>
      </p:pic>
      <p:sp>
        <p:nvSpPr>
          <p:cNvPr id="11" name="TextBox 10"/>
          <p:cNvSpPr txBox="1"/>
          <p:nvPr/>
        </p:nvSpPr>
        <p:spPr>
          <a:xfrm>
            <a:off x="2660074" y="5715000"/>
            <a:ext cx="3893126" cy="584775"/>
          </a:xfrm>
          <a:prstGeom prst="rect">
            <a:avLst/>
          </a:prstGeom>
          <a:noFill/>
        </p:spPr>
        <p:txBody>
          <a:bodyPr wrap="square" rtlCol="0">
            <a:spAutoFit/>
          </a:bodyPr>
          <a:lstStyle/>
          <a:p>
            <a:r>
              <a:rPr lang="en-US" sz="3200" b="1" dirty="0" smtClean="0">
                <a:solidFill>
                  <a:srgbClr val="3A3E16"/>
                </a:solidFill>
              </a:rPr>
              <a:t>http://www.eol.org</a:t>
            </a:r>
            <a:endParaRPr lang="en-US" sz="3200" b="1" dirty="0">
              <a:solidFill>
                <a:srgbClr val="3A3E16"/>
              </a:solidFill>
            </a:endParaRPr>
          </a:p>
        </p:txBody>
      </p:sp>
      <p:sp>
        <p:nvSpPr>
          <p:cNvPr id="12" name="Title 1"/>
          <p:cNvSpPr txBox="1">
            <a:spLocks/>
          </p:cNvSpPr>
          <p:nvPr/>
        </p:nvSpPr>
        <p:spPr>
          <a:xfrm>
            <a:off x="457200" y="274638"/>
            <a:ext cx="8229600" cy="1143000"/>
          </a:xfrm>
          <a:prstGeom prst="rect">
            <a:avLst/>
          </a:prstGeom>
          <a:ln w="38100" cmpd="dbl">
            <a:solidFill>
              <a:srgbClr val="0C7F03"/>
            </a:solidFill>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4000" dirty="0" smtClean="0">
                <a:solidFill>
                  <a:srgbClr val="0C7F03"/>
                </a:solidFill>
                <a:latin typeface="+mj-lt"/>
                <a:ea typeface="+mj-ea"/>
                <a:cs typeface="+mj-cs"/>
              </a:rPr>
              <a:t>EOL is a content </a:t>
            </a:r>
            <a:r>
              <a:rPr lang="en-US" sz="4000" dirty="0" err="1" smtClean="0">
                <a:solidFill>
                  <a:srgbClr val="0C7F03"/>
                </a:solidFill>
                <a:latin typeface="+mj-lt"/>
                <a:ea typeface="+mj-ea"/>
                <a:cs typeface="+mj-cs"/>
              </a:rPr>
              <a:t>curation</a:t>
            </a:r>
            <a:r>
              <a:rPr lang="en-US" sz="4000" dirty="0" smtClean="0">
                <a:solidFill>
                  <a:srgbClr val="0C7F03"/>
                </a:solidFill>
                <a:latin typeface="+mj-lt"/>
                <a:ea typeface="+mj-ea"/>
                <a:cs typeface="+mj-cs"/>
              </a:rPr>
              <a:t> community</a:t>
            </a:r>
            <a:endParaRPr kumimoji="0" lang="en-US" sz="4000" b="0" i="0" u="none" strike="noStrike" kern="1200" cap="none" spc="0" normalizeH="0" baseline="0" noProof="0" dirty="0">
              <a:ln>
                <a:noFill/>
              </a:ln>
              <a:solidFill>
                <a:srgbClr val="0C7F03"/>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lnSpcReduction="10000"/>
          </a:bodyPr>
          <a:lstStyle/>
          <a:p>
            <a:pPr>
              <a:spcBef>
                <a:spcPts val="0"/>
              </a:spcBef>
              <a:spcAft>
                <a:spcPts val="2400"/>
              </a:spcAft>
              <a:buFont typeface="Arial"/>
              <a:buChar char="•"/>
            </a:pPr>
            <a:r>
              <a:rPr lang="en-US" sz="2800" dirty="0" smtClean="0">
                <a:solidFill>
                  <a:srgbClr val="3A3E16"/>
                </a:solidFill>
              </a:rPr>
              <a:t>100+ partner databases</a:t>
            </a:r>
            <a:br>
              <a:rPr lang="en-US" sz="2800" dirty="0" smtClean="0">
                <a:solidFill>
                  <a:srgbClr val="3A3E16"/>
                </a:solidFill>
              </a:rPr>
            </a:br>
            <a:r>
              <a:rPr lang="en-US" sz="2800" dirty="0" smtClean="0">
                <a:solidFill>
                  <a:srgbClr val="3A3E16"/>
                </a:solidFill>
              </a:rPr>
              <a:t>700 curators/1000s contributors/46,000 members</a:t>
            </a:r>
          </a:p>
          <a:p>
            <a:pPr>
              <a:spcBef>
                <a:spcPts val="0"/>
              </a:spcBef>
              <a:spcAft>
                <a:spcPts val="2400"/>
              </a:spcAft>
              <a:buFont typeface="Arial"/>
              <a:buChar char="•"/>
            </a:pPr>
            <a:r>
              <a:rPr lang="en-US" sz="2800" dirty="0" smtClean="0">
                <a:solidFill>
                  <a:srgbClr val="3A3E16"/>
                </a:solidFill>
              </a:rPr>
              <a:t>2.8 million pages</a:t>
            </a:r>
            <a:br>
              <a:rPr lang="en-US" sz="2800" dirty="0" smtClean="0">
                <a:solidFill>
                  <a:srgbClr val="3A3E16"/>
                </a:solidFill>
              </a:rPr>
            </a:br>
            <a:r>
              <a:rPr lang="en-US" sz="2800" dirty="0" smtClean="0">
                <a:solidFill>
                  <a:srgbClr val="3A3E16"/>
                </a:solidFill>
              </a:rPr>
              <a:t>500 thousand pages with Creative Commons content</a:t>
            </a:r>
          </a:p>
          <a:p>
            <a:pPr>
              <a:spcBef>
                <a:spcPts val="0"/>
              </a:spcBef>
              <a:spcAft>
                <a:spcPts val="2400"/>
              </a:spcAft>
              <a:buClrTx/>
              <a:buFont typeface="Arial" pitchFamily="34" charset="0"/>
              <a:buChar char="•"/>
            </a:pPr>
            <a:r>
              <a:rPr lang="en-US" sz="2800" dirty="0" smtClean="0">
                <a:solidFill>
                  <a:srgbClr val="3A3E16"/>
                </a:solidFill>
              </a:rPr>
              <a:t>Over 2 million data objects and &gt;1 million pages with links to research literature</a:t>
            </a:r>
          </a:p>
          <a:p>
            <a:pPr>
              <a:spcBef>
                <a:spcPts val="0"/>
              </a:spcBef>
              <a:spcAft>
                <a:spcPts val="2400"/>
              </a:spcAft>
              <a:buClrTx/>
              <a:buFont typeface="Arial" pitchFamily="34" charset="0"/>
              <a:buChar char="•"/>
            </a:pPr>
            <a:r>
              <a:rPr lang="en-US" sz="2800" dirty="0" smtClean="0">
                <a:solidFill>
                  <a:srgbClr val="3A3E16"/>
                </a:solidFill>
              </a:rPr>
              <a:t>Traffic in past year: 1.7 million unique users, 6.2 million page views</a:t>
            </a:r>
          </a:p>
          <a:p>
            <a:endParaRPr lang="en-US" dirty="0" smtClean="0">
              <a:solidFill>
                <a:srgbClr val="3A3E16"/>
              </a:solidFill>
            </a:endParaRPr>
          </a:p>
          <a:p>
            <a:endParaRPr lang="en-US" dirty="0">
              <a:solidFill>
                <a:srgbClr val="3A3E16"/>
              </a:solidFill>
            </a:endParaRPr>
          </a:p>
        </p:txBody>
      </p:sp>
      <p:sp>
        <p:nvSpPr>
          <p:cNvPr id="9" name="Title 1"/>
          <p:cNvSpPr>
            <a:spLocks noGrp="1"/>
          </p:cNvSpPr>
          <p:nvPr>
            <p:ph type="title"/>
          </p:nvPr>
        </p:nvSpPr>
        <p:spPr>
          <a:xfrm>
            <a:off x="457200" y="274638"/>
            <a:ext cx="8229600" cy="1143000"/>
          </a:xfrm>
          <a:ln w="38100" cmpd="dbl">
            <a:solidFill>
              <a:srgbClr val="0C7F03"/>
            </a:solidFill>
          </a:ln>
        </p:spPr>
        <p:txBody>
          <a:bodyPr/>
          <a:lstStyle/>
          <a:p>
            <a:pPr algn="l"/>
            <a:r>
              <a:rPr lang="en-US" sz="4000" dirty="0" smtClean="0">
                <a:solidFill>
                  <a:srgbClr val="0C7F03"/>
                </a:solidFill>
              </a:rPr>
              <a:t>EOL statistics</a:t>
            </a:r>
            <a:endParaRPr lang="en-US" sz="4000" dirty="0">
              <a:solidFill>
                <a:srgbClr val="0C7F03"/>
              </a:solidFill>
            </a:endParaRPr>
          </a:p>
        </p:txBody>
      </p:sp>
      <p:pic>
        <p:nvPicPr>
          <p:cNvPr id="10" name="Picture 9" descr="biotracker logo 17.png"/>
          <p:cNvPicPr>
            <a:picLocks noChangeAspect="1"/>
          </p:cNvPicPr>
          <p:nvPr/>
        </p:nvPicPr>
        <p:blipFill>
          <a:blip r:embed="rId3" cstate="print"/>
          <a:srcRect l="3418" t="4762" r="78149" b="12698"/>
          <a:stretch>
            <a:fillRect/>
          </a:stretch>
        </p:blipFill>
        <p:spPr>
          <a:xfrm>
            <a:off x="7696200" y="304800"/>
            <a:ext cx="914400" cy="990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38100" cmpd="dbl">
            <a:solidFill>
              <a:srgbClr val="0C7F03"/>
            </a:solidFill>
          </a:ln>
        </p:spPr>
        <p:txBody>
          <a:bodyPr/>
          <a:lstStyle/>
          <a:p>
            <a:pPr algn="l"/>
            <a:r>
              <a:rPr lang="en-US" sz="4000" dirty="0" smtClean="0">
                <a:solidFill>
                  <a:srgbClr val="0C7F03"/>
                </a:solidFill>
              </a:rPr>
              <a:t>Scientists and volunteers </a:t>
            </a:r>
            <a:endParaRPr lang="en-US" sz="4000" dirty="0">
              <a:solidFill>
                <a:srgbClr val="0C7F03"/>
              </a:solidFill>
            </a:endParaRPr>
          </a:p>
        </p:txBody>
      </p:sp>
      <p:sp>
        <p:nvSpPr>
          <p:cNvPr id="5" name="Content Placeholder 4"/>
          <p:cNvSpPr>
            <a:spLocks noGrp="1"/>
          </p:cNvSpPr>
          <p:nvPr>
            <p:ph idx="1"/>
          </p:nvPr>
        </p:nvSpPr>
        <p:spPr>
          <a:xfrm>
            <a:off x="457200" y="1524001"/>
            <a:ext cx="8229600" cy="5029200"/>
          </a:xfrm>
        </p:spPr>
        <p:txBody>
          <a:bodyPr>
            <a:normAutofit/>
          </a:bodyPr>
          <a:lstStyle/>
          <a:p>
            <a:pPr algn="ctr">
              <a:buNone/>
            </a:pPr>
            <a:r>
              <a:rPr lang="en-US" sz="2800" dirty="0" smtClean="0">
                <a:solidFill>
                  <a:srgbClr val="3A3E16"/>
                </a:solidFill>
              </a:rPr>
              <a:t>"Scientists often have an aversion to what nonscientists say about science” </a:t>
            </a:r>
            <a:r>
              <a:rPr lang="en-US" sz="1800" dirty="0" smtClean="0">
                <a:solidFill>
                  <a:srgbClr val="3A3E16"/>
                </a:solidFill>
              </a:rPr>
              <a:t>(Salk, 1986)</a:t>
            </a:r>
          </a:p>
          <a:p>
            <a:pPr>
              <a:buNone/>
            </a:pPr>
            <a:endParaRPr lang="en-US" sz="2800" dirty="0" smtClean="0">
              <a:solidFill>
                <a:srgbClr val="3A3E16"/>
              </a:solidFill>
            </a:endParaRPr>
          </a:p>
          <a:p>
            <a:pPr>
              <a:buNone/>
            </a:pPr>
            <a:r>
              <a:rPr lang="en-US" sz="2800" dirty="0" smtClean="0">
                <a:solidFill>
                  <a:srgbClr val="3A3E16"/>
                </a:solidFill>
              </a:rPr>
              <a:t>Collaboration is based on several factors:</a:t>
            </a:r>
          </a:p>
          <a:p>
            <a:r>
              <a:rPr lang="en-US" sz="2800" dirty="0" smtClean="0">
                <a:solidFill>
                  <a:srgbClr val="3A3E16"/>
                </a:solidFill>
              </a:rPr>
              <a:t>Shared vocabulary, practices, and meanings</a:t>
            </a:r>
          </a:p>
          <a:p>
            <a:r>
              <a:rPr lang="en-US" sz="2800" dirty="0" smtClean="0">
                <a:solidFill>
                  <a:srgbClr val="3A3E16"/>
                </a:solidFill>
              </a:rPr>
              <a:t>Mutual recognition of knowledge, competency, and prestige</a:t>
            </a:r>
          </a:p>
          <a:p>
            <a:r>
              <a:rPr lang="en-US" sz="2800" dirty="0" smtClean="0">
                <a:solidFill>
                  <a:srgbClr val="3A3E16"/>
                </a:solidFill>
              </a:rPr>
              <a:t>Motivation to collaborate </a:t>
            </a:r>
            <a:endParaRPr lang="en-US" sz="2800" dirty="0">
              <a:solidFill>
                <a:srgbClr val="3A3E16"/>
              </a:solidFill>
            </a:endParaRPr>
          </a:p>
        </p:txBody>
      </p:sp>
      <p:pic>
        <p:nvPicPr>
          <p:cNvPr id="7" name="Picture 6" descr="biotracker logo 17.png"/>
          <p:cNvPicPr>
            <a:picLocks noChangeAspect="1"/>
          </p:cNvPicPr>
          <p:nvPr/>
        </p:nvPicPr>
        <p:blipFill>
          <a:blip r:embed="rId3" cstate="print"/>
          <a:srcRect l="3418" t="4762" r="78149" b="12698"/>
          <a:stretch>
            <a:fillRect/>
          </a:stretch>
        </p:blipFill>
        <p:spPr>
          <a:xfrm>
            <a:off x="7696200" y="304800"/>
            <a:ext cx="914400" cy="990600"/>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38100" cmpd="dbl">
            <a:solidFill>
              <a:srgbClr val="0C7F03"/>
            </a:solidFill>
          </a:ln>
        </p:spPr>
        <p:txBody>
          <a:bodyPr/>
          <a:lstStyle/>
          <a:p>
            <a:pPr algn="l"/>
            <a:r>
              <a:rPr lang="en-US" sz="4000" dirty="0" smtClean="0">
                <a:solidFill>
                  <a:srgbClr val="0C7F03"/>
                </a:solidFill>
              </a:rPr>
              <a:t>Motivations for participation</a:t>
            </a:r>
            <a:endParaRPr lang="en-US" sz="4000" dirty="0">
              <a:solidFill>
                <a:srgbClr val="0C7F03"/>
              </a:solidFill>
            </a:endParaRPr>
          </a:p>
        </p:txBody>
      </p:sp>
      <p:sp>
        <p:nvSpPr>
          <p:cNvPr id="5" name="Content Placeholder 4"/>
          <p:cNvSpPr>
            <a:spLocks noGrp="1"/>
          </p:cNvSpPr>
          <p:nvPr>
            <p:ph idx="1"/>
          </p:nvPr>
        </p:nvSpPr>
        <p:spPr>
          <a:xfrm>
            <a:off x="457200" y="1646237"/>
            <a:ext cx="8229600" cy="4830763"/>
          </a:xfrm>
        </p:spPr>
        <p:txBody>
          <a:bodyPr>
            <a:normAutofit/>
          </a:bodyPr>
          <a:lstStyle/>
          <a:p>
            <a:pPr>
              <a:buNone/>
            </a:pPr>
            <a:r>
              <a:rPr lang="en-US" sz="2800" dirty="0" smtClean="0">
                <a:solidFill>
                  <a:srgbClr val="3A3E16"/>
                </a:solidFill>
              </a:rPr>
              <a:t>Participation in social activities stems from personal </a:t>
            </a:r>
          </a:p>
          <a:p>
            <a:pPr>
              <a:buNone/>
            </a:pPr>
            <a:r>
              <a:rPr lang="en-US" sz="2800" dirty="0" smtClean="0">
                <a:solidFill>
                  <a:srgbClr val="3A3E16"/>
                </a:solidFill>
              </a:rPr>
              <a:t>and collective reasons</a:t>
            </a:r>
            <a:endParaRPr lang="en-US" sz="2800" dirty="0">
              <a:solidFill>
                <a:srgbClr val="3A3E16"/>
              </a:solidFill>
            </a:endParaRPr>
          </a:p>
        </p:txBody>
      </p:sp>
      <p:pic>
        <p:nvPicPr>
          <p:cNvPr id="7" name="Picture 6" descr="biotracker logo 17.png"/>
          <p:cNvPicPr>
            <a:picLocks noChangeAspect="1"/>
          </p:cNvPicPr>
          <p:nvPr/>
        </p:nvPicPr>
        <p:blipFill>
          <a:blip r:embed="rId3" cstate="print"/>
          <a:srcRect l="3418" t="4762" r="78149" b="12698"/>
          <a:stretch>
            <a:fillRect/>
          </a:stretch>
        </p:blipFill>
        <p:spPr>
          <a:xfrm>
            <a:off x="7696200" y="304800"/>
            <a:ext cx="914400" cy="990600"/>
          </a:xfrm>
          <a:prstGeom prst="rect">
            <a:avLst/>
          </a:prstGeom>
        </p:spPr>
      </p:pic>
      <p:sp>
        <p:nvSpPr>
          <p:cNvPr id="11" name="Quad Arrow 10"/>
          <p:cNvSpPr/>
          <p:nvPr/>
        </p:nvSpPr>
        <p:spPr>
          <a:xfrm>
            <a:off x="3733800" y="3660648"/>
            <a:ext cx="1752600" cy="1673352"/>
          </a:xfrm>
          <a:prstGeom prst="quadArrow">
            <a:avLst/>
          </a:prstGeom>
          <a:solidFill>
            <a:srgbClr val="4BC408">
              <a:alpha val="71765"/>
            </a:srgb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2133600" y="4154269"/>
            <a:ext cx="1524841" cy="646331"/>
          </a:xfrm>
          <a:prstGeom prst="rect">
            <a:avLst/>
          </a:prstGeom>
          <a:noFill/>
        </p:spPr>
        <p:txBody>
          <a:bodyPr wrap="none" rtlCol="0">
            <a:spAutoFit/>
          </a:bodyPr>
          <a:lstStyle/>
          <a:p>
            <a:r>
              <a:rPr lang="en-US" sz="3600" dirty="0" smtClean="0">
                <a:solidFill>
                  <a:srgbClr val="3A3E16"/>
                </a:solidFill>
              </a:rPr>
              <a:t>Egoism</a:t>
            </a:r>
            <a:endParaRPr lang="en-US" sz="3600" dirty="0">
              <a:solidFill>
                <a:srgbClr val="3A3E16"/>
              </a:solidFill>
            </a:endParaRPr>
          </a:p>
        </p:txBody>
      </p:sp>
      <p:sp>
        <p:nvSpPr>
          <p:cNvPr id="13" name="TextBox 12"/>
          <p:cNvSpPr txBox="1"/>
          <p:nvPr/>
        </p:nvSpPr>
        <p:spPr>
          <a:xfrm>
            <a:off x="3352800" y="2935069"/>
            <a:ext cx="2435282" cy="646331"/>
          </a:xfrm>
          <a:prstGeom prst="rect">
            <a:avLst/>
          </a:prstGeom>
          <a:noFill/>
        </p:spPr>
        <p:txBody>
          <a:bodyPr wrap="none" rtlCol="0">
            <a:spAutoFit/>
          </a:bodyPr>
          <a:lstStyle/>
          <a:p>
            <a:r>
              <a:rPr lang="en-US" sz="3600" dirty="0" smtClean="0">
                <a:solidFill>
                  <a:srgbClr val="3A3E16"/>
                </a:solidFill>
              </a:rPr>
              <a:t>Collectivism</a:t>
            </a:r>
            <a:endParaRPr lang="en-US" sz="3600" dirty="0">
              <a:solidFill>
                <a:srgbClr val="3A3E16"/>
              </a:solidFill>
            </a:endParaRPr>
          </a:p>
        </p:txBody>
      </p:sp>
      <p:sp>
        <p:nvSpPr>
          <p:cNvPr id="14" name="TextBox 13"/>
          <p:cNvSpPr txBox="1"/>
          <p:nvPr/>
        </p:nvSpPr>
        <p:spPr>
          <a:xfrm>
            <a:off x="3733800" y="5334000"/>
            <a:ext cx="1770036" cy="646331"/>
          </a:xfrm>
          <a:prstGeom prst="rect">
            <a:avLst/>
          </a:prstGeom>
          <a:noFill/>
        </p:spPr>
        <p:txBody>
          <a:bodyPr wrap="none" rtlCol="0">
            <a:spAutoFit/>
          </a:bodyPr>
          <a:lstStyle/>
          <a:p>
            <a:r>
              <a:rPr lang="en-US" sz="3600" dirty="0" smtClean="0">
                <a:solidFill>
                  <a:srgbClr val="3A3E16"/>
                </a:solidFill>
              </a:rPr>
              <a:t>Altruism</a:t>
            </a:r>
            <a:endParaRPr lang="en-US" sz="3600" dirty="0">
              <a:solidFill>
                <a:srgbClr val="3A3E16"/>
              </a:solidFill>
            </a:endParaRPr>
          </a:p>
        </p:txBody>
      </p:sp>
      <p:sp>
        <p:nvSpPr>
          <p:cNvPr id="15" name="TextBox 14"/>
          <p:cNvSpPr txBox="1"/>
          <p:nvPr/>
        </p:nvSpPr>
        <p:spPr>
          <a:xfrm>
            <a:off x="5562600" y="4114800"/>
            <a:ext cx="2457724" cy="646331"/>
          </a:xfrm>
          <a:prstGeom prst="rect">
            <a:avLst/>
          </a:prstGeom>
          <a:noFill/>
        </p:spPr>
        <p:txBody>
          <a:bodyPr wrap="none" rtlCol="0">
            <a:spAutoFit/>
          </a:bodyPr>
          <a:lstStyle/>
          <a:p>
            <a:r>
              <a:rPr lang="en-US" sz="3600" dirty="0" err="1" smtClean="0">
                <a:solidFill>
                  <a:srgbClr val="3A3E16"/>
                </a:solidFill>
              </a:rPr>
              <a:t>Principalism</a:t>
            </a:r>
            <a:endParaRPr lang="en-US" sz="3600" dirty="0">
              <a:solidFill>
                <a:srgbClr val="3A3E16"/>
              </a:solidFill>
            </a:endParaRPr>
          </a:p>
        </p:txBody>
      </p:sp>
      <p:sp>
        <p:nvSpPr>
          <p:cNvPr id="16" name="TextBox 15"/>
          <p:cNvSpPr txBox="1"/>
          <p:nvPr/>
        </p:nvSpPr>
        <p:spPr>
          <a:xfrm>
            <a:off x="6172200" y="6336268"/>
            <a:ext cx="2828851" cy="369332"/>
          </a:xfrm>
          <a:prstGeom prst="rect">
            <a:avLst/>
          </a:prstGeom>
          <a:noFill/>
        </p:spPr>
        <p:txBody>
          <a:bodyPr wrap="none" rtlCol="0">
            <a:spAutoFit/>
          </a:bodyPr>
          <a:lstStyle/>
          <a:p>
            <a:r>
              <a:rPr lang="en-US" dirty="0" smtClean="0">
                <a:solidFill>
                  <a:srgbClr val="3A3E16"/>
                </a:solidFill>
              </a:rPr>
              <a:t>Batson, Ahmad, Tsang, 2002</a:t>
            </a:r>
            <a:endParaRPr lang="en-US" dirty="0">
              <a:solidFill>
                <a:srgbClr val="3A3E16"/>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38100" cmpd="dbl">
            <a:solidFill>
              <a:srgbClr val="0C7F03"/>
            </a:solidFill>
          </a:ln>
        </p:spPr>
        <p:txBody>
          <a:bodyPr>
            <a:normAutofit fontScale="90000"/>
          </a:bodyPr>
          <a:lstStyle/>
          <a:p>
            <a:pPr algn="l"/>
            <a:r>
              <a:rPr lang="en-US" sz="4000" dirty="0" smtClean="0">
                <a:solidFill>
                  <a:srgbClr val="0C7F03"/>
                </a:solidFill>
              </a:rPr>
              <a:t>Pilot study – scientists’ motivational </a:t>
            </a:r>
            <a:br>
              <a:rPr lang="en-US" sz="4000" dirty="0" smtClean="0">
                <a:solidFill>
                  <a:srgbClr val="0C7F03"/>
                </a:solidFill>
              </a:rPr>
            </a:br>
            <a:r>
              <a:rPr lang="en-US" sz="4000" dirty="0" smtClean="0">
                <a:solidFill>
                  <a:srgbClr val="0C7F03"/>
                </a:solidFill>
              </a:rPr>
              <a:t>factors</a:t>
            </a:r>
            <a:endParaRPr lang="en-US" sz="4000" dirty="0">
              <a:solidFill>
                <a:srgbClr val="0C7F03"/>
              </a:solidFill>
            </a:endParaRPr>
          </a:p>
        </p:txBody>
      </p:sp>
      <p:pic>
        <p:nvPicPr>
          <p:cNvPr id="7" name="Picture 6" descr="biotracker logo 17.png"/>
          <p:cNvPicPr>
            <a:picLocks noChangeAspect="1"/>
          </p:cNvPicPr>
          <p:nvPr/>
        </p:nvPicPr>
        <p:blipFill>
          <a:blip r:embed="rId3" cstate="print"/>
          <a:srcRect l="3418" t="4762" r="78149" b="12698"/>
          <a:stretch>
            <a:fillRect/>
          </a:stretch>
        </p:blipFill>
        <p:spPr>
          <a:xfrm>
            <a:off x="7696200" y="304800"/>
            <a:ext cx="914400" cy="990600"/>
          </a:xfrm>
          <a:prstGeom prst="rect">
            <a:avLst/>
          </a:prstGeom>
        </p:spPr>
      </p:pic>
      <p:graphicFrame>
        <p:nvGraphicFramePr>
          <p:cNvPr id="9" name="Content Placeholder 8"/>
          <p:cNvGraphicFramePr>
            <a:graphicFrameLocks noGrp="1"/>
          </p:cNvGraphicFramePr>
          <p:nvPr>
            <p:ph idx="1"/>
          </p:nvPr>
        </p:nvGraphicFramePr>
        <p:xfrm>
          <a:off x="457200" y="1600200"/>
          <a:ext cx="8382000" cy="4525963"/>
        </p:xfrm>
        <a:graphic>
          <a:graphicData uri="http://schemas.openxmlformats.org/drawingml/2006/chart">
            <c:chart xmlns:c="http://schemas.openxmlformats.org/drawingml/2006/chart" xmlns:r="http://schemas.openxmlformats.org/officeDocument/2006/relationships" r:id="rId4"/>
          </a:graphicData>
        </a:graphic>
      </p:graphicFrame>
      <p:sp>
        <p:nvSpPr>
          <p:cNvPr id="10" name="TextBox 9"/>
          <p:cNvSpPr txBox="1"/>
          <p:nvPr/>
        </p:nvSpPr>
        <p:spPr>
          <a:xfrm>
            <a:off x="7848600" y="2438400"/>
            <a:ext cx="1219200" cy="830997"/>
          </a:xfrm>
          <a:prstGeom prst="rect">
            <a:avLst/>
          </a:prstGeom>
          <a:noFill/>
        </p:spPr>
        <p:txBody>
          <a:bodyPr wrap="square" rtlCol="0">
            <a:spAutoFit/>
          </a:bodyPr>
          <a:lstStyle/>
          <a:p>
            <a:pPr algn="ctr"/>
            <a:r>
              <a:rPr lang="en-US" sz="1600" dirty="0" smtClean="0"/>
              <a:t>Faculty/</a:t>
            </a:r>
          </a:p>
          <a:p>
            <a:pPr algn="ctr"/>
            <a:r>
              <a:rPr lang="en-US" sz="1600" dirty="0" smtClean="0"/>
              <a:t>research position</a:t>
            </a:r>
            <a:endParaRPr lang="en-US" sz="16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38100" cmpd="dbl">
            <a:solidFill>
              <a:srgbClr val="0C7F03"/>
            </a:solidFill>
          </a:ln>
        </p:spPr>
        <p:txBody>
          <a:bodyPr>
            <a:normAutofit fontScale="90000"/>
          </a:bodyPr>
          <a:lstStyle/>
          <a:p>
            <a:pPr algn="l"/>
            <a:r>
              <a:rPr lang="en-US" sz="4000" dirty="0" smtClean="0">
                <a:solidFill>
                  <a:srgbClr val="0C7F03"/>
                </a:solidFill>
              </a:rPr>
              <a:t>Pilot study – volunteers’ motivational factors</a:t>
            </a:r>
            <a:endParaRPr lang="en-US" sz="4000" dirty="0">
              <a:solidFill>
                <a:srgbClr val="0C7F03"/>
              </a:solidFill>
            </a:endParaRPr>
          </a:p>
        </p:txBody>
      </p:sp>
      <p:pic>
        <p:nvPicPr>
          <p:cNvPr id="7" name="Picture 6" descr="biotracker logo 17.png"/>
          <p:cNvPicPr>
            <a:picLocks noChangeAspect="1"/>
          </p:cNvPicPr>
          <p:nvPr/>
        </p:nvPicPr>
        <p:blipFill>
          <a:blip r:embed="rId3" cstate="print"/>
          <a:srcRect l="3418" t="4762" r="78149" b="12698"/>
          <a:stretch>
            <a:fillRect/>
          </a:stretch>
        </p:blipFill>
        <p:spPr>
          <a:xfrm>
            <a:off x="7696200" y="304800"/>
            <a:ext cx="914400" cy="990600"/>
          </a:xfrm>
          <a:prstGeom prst="rect">
            <a:avLst/>
          </a:prstGeom>
        </p:spPr>
      </p:pic>
      <p:graphicFrame>
        <p:nvGraphicFramePr>
          <p:cNvPr id="8" name="Chart 7"/>
          <p:cNvGraphicFramePr>
            <a:graphicFrameLocks noGrp="1"/>
          </p:cNvGraphicFramePr>
          <p:nvPr/>
        </p:nvGraphicFramePr>
        <p:xfrm>
          <a:off x="609600" y="1676400"/>
          <a:ext cx="8068896" cy="4897070"/>
        </p:xfrm>
        <a:graphic>
          <a:graphicData uri="http://schemas.openxmlformats.org/drawingml/2006/chart">
            <c:chart xmlns:c="http://schemas.openxmlformats.org/drawingml/2006/chart" xmlns:r="http://schemas.openxmlformats.org/officeDocument/2006/relationships" r:id="rId4"/>
          </a:graphicData>
        </a:graphic>
      </p:graphicFrame>
      <p:sp>
        <p:nvSpPr>
          <p:cNvPr id="9" name="TextBox 8"/>
          <p:cNvSpPr txBox="1"/>
          <p:nvPr/>
        </p:nvSpPr>
        <p:spPr>
          <a:xfrm>
            <a:off x="7772400" y="3163669"/>
            <a:ext cx="1219200" cy="584775"/>
          </a:xfrm>
          <a:prstGeom prst="rect">
            <a:avLst/>
          </a:prstGeom>
          <a:noFill/>
        </p:spPr>
        <p:txBody>
          <a:bodyPr wrap="square" rtlCol="0">
            <a:spAutoFit/>
          </a:bodyPr>
          <a:lstStyle/>
          <a:p>
            <a:pPr algn="ctr"/>
            <a:r>
              <a:rPr lang="en-US" sz="1600" dirty="0" smtClean="0"/>
              <a:t>Years of experience</a:t>
            </a:r>
            <a:endParaRPr lang="en-US" sz="16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38100" cmpd="dbl">
            <a:solidFill>
              <a:srgbClr val="0C7F03"/>
            </a:solidFill>
          </a:ln>
        </p:spPr>
        <p:txBody>
          <a:bodyPr/>
          <a:lstStyle/>
          <a:p>
            <a:pPr algn="l"/>
            <a:r>
              <a:rPr lang="en-US" sz="4000" dirty="0" smtClean="0">
                <a:solidFill>
                  <a:srgbClr val="0C7F03"/>
                </a:solidFill>
              </a:rPr>
              <a:t>Project Team</a:t>
            </a:r>
            <a:endParaRPr lang="en-US" sz="4000" dirty="0">
              <a:solidFill>
                <a:srgbClr val="0C7F03"/>
              </a:solidFill>
            </a:endParaRPr>
          </a:p>
        </p:txBody>
      </p:sp>
      <p:sp>
        <p:nvSpPr>
          <p:cNvPr id="5" name="Content Placeholder 4"/>
          <p:cNvSpPr>
            <a:spLocks noGrp="1"/>
          </p:cNvSpPr>
          <p:nvPr>
            <p:ph idx="1"/>
          </p:nvPr>
        </p:nvSpPr>
        <p:spPr>
          <a:xfrm>
            <a:off x="457200" y="5380037"/>
            <a:ext cx="8229600" cy="4525963"/>
          </a:xfrm>
        </p:spPr>
        <p:txBody>
          <a:bodyPr>
            <a:normAutofit/>
          </a:bodyPr>
          <a:lstStyle/>
          <a:p>
            <a:pPr>
              <a:buNone/>
            </a:pPr>
            <a:endParaRPr lang="en-US" sz="2800" dirty="0" smtClean="0"/>
          </a:p>
          <a:p>
            <a:endParaRPr lang="en-US" sz="2800" dirty="0">
              <a:solidFill>
                <a:srgbClr val="085202"/>
              </a:solidFill>
            </a:endParaRPr>
          </a:p>
        </p:txBody>
      </p:sp>
      <p:pic>
        <p:nvPicPr>
          <p:cNvPr id="7" name="Picture 6" descr="biotracker logo 17.png"/>
          <p:cNvPicPr>
            <a:picLocks noChangeAspect="1"/>
          </p:cNvPicPr>
          <p:nvPr/>
        </p:nvPicPr>
        <p:blipFill>
          <a:blip r:embed="rId3" cstate="print"/>
          <a:srcRect l="3418" t="4762" r="78149" b="12698"/>
          <a:stretch>
            <a:fillRect/>
          </a:stretch>
        </p:blipFill>
        <p:spPr>
          <a:xfrm>
            <a:off x="7696200" y="304800"/>
            <a:ext cx="914400" cy="990600"/>
          </a:xfrm>
          <a:prstGeom prst="rect">
            <a:avLst/>
          </a:prstGeom>
        </p:spPr>
      </p:pic>
      <p:pic>
        <p:nvPicPr>
          <p:cNvPr id="6" name="Picture 5" descr="teamPhoto.jpg"/>
          <p:cNvPicPr>
            <a:picLocks noChangeAspect="1"/>
          </p:cNvPicPr>
          <p:nvPr/>
        </p:nvPicPr>
        <p:blipFill>
          <a:blip r:embed="rId4" cstate="print"/>
          <a:stretch>
            <a:fillRect/>
          </a:stretch>
        </p:blipFill>
        <p:spPr>
          <a:xfrm>
            <a:off x="1371600" y="1587500"/>
            <a:ext cx="6400800" cy="3822700"/>
          </a:xfrm>
          <a:prstGeom prst="rect">
            <a:avLst/>
          </a:prstGeom>
        </p:spPr>
      </p:pic>
      <p:sp>
        <p:nvSpPr>
          <p:cNvPr id="8" name="Rectangle 7"/>
          <p:cNvSpPr/>
          <p:nvPr/>
        </p:nvSpPr>
        <p:spPr>
          <a:xfrm>
            <a:off x="457200" y="5552182"/>
            <a:ext cx="8229600" cy="1077218"/>
          </a:xfrm>
          <a:prstGeom prst="rect">
            <a:avLst/>
          </a:prstGeom>
        </p:spPr>
        <p:txBody>
          <a:bodyPr wrap="square">
            <a:spAutoFit/>
          </a:bodyPr>
          <a:lstStyle/>
          <a:p>
            <a:pPr algn="just"/>
            <a:r>
              <a:rPr lang="en-US" sz="1600" dirty="0" err="1" smtClean="0">
                <a:solidFill>
                  <a:srgbClr val="3A3E16"/>
                </a:solidFill>
              </a:rPr>
              <a:t>Arijit</a:t>
            </a:r>
            <a:r>
              <a:rPr lang="en-US" sz="1600" dirty="0" smtClean="0">
                <a:solidFill>
                  <a:srgbClr val="3A3E16"/>
                </a:solidFill>
              </a:rPr>
              <a:t> </a:t>
            </a:r>
            <a:r>
              <a:rPr lang="en-US" sz="1600" dirty="0" err="1" smtClean="0">
                <a:solidFill>
                  <a:srgbClr val="3A3E16"/>
                </a:solidFill>
              </a:rPr>
              <a:t>Biswas</a:t>
            </a:r>
            <a:r>
              <a:rPr lang="en-US" sz="1600" dirty="0" smtClean="0">
                <a:solidFill>
                  <a:srgbClr val="3A3E16"/>
                </a:solidFill>
              </a:rPr>
              <a:t> (CS, Doctoral student); Anne Bowser (</a:t>
            </a:r>
            <a:r>
              <a:rPr lang="en-US" sz="1600" dirty="0" err="1" smtClean="0">
                <a:solidFill>
                  <a:srgbClr val="3A3E16"/>
                </a:solidFill>
              </a:rPr>
              <a:t>iSchool</a:t>
            </a:r>
            <a:r>
              <a:rPr lang="en-US" sz="1600" dirty="0" smtClean="0">
                <a:solidFill>
                  <a:srgbClr val="3A3E16"/>
                </a:solidFill>
              </a:rPr>
              <a:t>, Masters student); Jen Hammock (EOL); Derek Hansen (</a:t>
            </a:r>
            <a:r>
              <a:rPr lang="en-US" sz="1600" dirty="0" err="1" smtClean="0">
                <a:solidFill>
                  <a:srgbClr val="3A3E16"/>
                </a:solidFill>
              </a:rPr>
              <a:t>iSchool</a:t>
            </a:r>
            <a:r>
              <a:rPr lang="en-US" sz="1600" dirty="0" smtClean="0">
                <a:solidFill>
                  <a:srgbClr val="3A3E16"/>
                </a:solidFill>
              </a:rPr>
              <a:t>); David Jacobs (CS, UMIACS); Darcy Lewis (</a:t>
            </a:r>
            <a:r>
              <a:rPr lang="en-US" sz="1600" dirty="0" err="1" smtClean="0">
                <a:solidFill>
                  <a:srgbClr val="3A3E16"/>
                </a:solidFill>
              </a:rPr>
              <a:t>iSchool</a:t>
            </a:r>
            <a:r>
              <a:rPr lang="en-US" sz="1600" dirty="0" smtClean="0">
                <a:solidFill>
                  <a:srgbClr val="3A3E16"/>
                </a:solidFill>
              </a:rPr>
              <a:t>, doctoral student); </a:t>
            </a:r>
            <a:r>
              <a:rPr lang="en-US" sz="1600" dirty="0" err="1" smtClean="0">
                <a:solidFill>
                  <a:srgbClr val="3A3E16"/>
                </a:solidFill>
              </a:rPr>
              <a:t>Cyndy</a:t>
            </a:r>
            <a:r>
              <a:rPr lang="en-US" sz="1600" dirty="0" smtClean="0">
                <a:solidFill>
                  <a:srgbClr val="3A3E16"/>
                </a:solidFill>
              </a:rPr>
              <a:t> Parr (EOL); Jenny </a:t>
            </a:r>
            <a:r>
              <a:rPr lang="en-US" sz="1600" dirty="0" err="1" smtClean="0">
                <a:solidFill>
                  <a:srgbClr val="3A3E16"/>
                </a:solidFill>
              </a:rPr>
              <a:t>Preece</a:t>
            </a:r>
            <a:r>
              <a:rPr lang="en-US" sz="1600" dirty="0" smtClean="0">
                <a:solidFill>
                  <a:srgbClr val="3A3E16"/>
                </a:solidFill>
              </a:rPr>
              <a:t> (</a:t>
            </a:r>
            <a:r>
              <a:rPr lang="en-US" sz="1600" dirty="0" err="1" smtClean="0">
                <a:solidFill>
                  <a:srgbClr val="3A3E16"/>
                </a:solidFill>
              </a:rPr>
              <a:t>iSchool</a:t>
            </a:r>
            <a:r>
              <a:rPr lang="en-US" sz="1600" dirty="0" smtClean="0">
                <a:solidFill>
                  <a:srgbClr val="3A3E16"/>
                </a:solidFill>
              </a:rPr>
              <a:t>); Dana Rotman (</a:t>
            </a:r>
            <a:r>
              <a:rPr lang="en-US" sz="1600" dirty="0" err="1" smtClean="0">
                <a:solidFill>
                  <a:srgbClr val="3A3E16"/>
                </a:solidFill>
              </a:rPr>
              <a:t>iSchool</a:t>
            </a:r>
            <a:r>
              <a:rPr lang="en-US" sz="1600" dirty="0" smtClean="0">
                <a:solidFill>
                  <a:srgbClr val="3A3E16"/>
                </a:solidFill>
              </a:rPr>
              <a:t>, Doctoral student); Erin Stewart (</a:t>
            </a:r>
            <a:r>
              <a:rPr lang="en-US" sz="1600" dirty="0" err="1" smtClean="0">
                <a:solidFill>
                  <a:srgbClr val="3A3E16"/>
                </a:solidFill>
              </a:rPr>
              <a:t>iSchool</a:t>
            </a:r>
            <a:r>
              <a:rPr lang="en-US" sz="1600" dirty="0" smtClean="0">
                <a:solidFill>
                  <a:srgbClr val="3A3E16"/>
                </a:solidFill>
              </a:rPr>
              <a:t> Masters student); Eric (CS, Undergrad student)</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38100" cmpd="dbl">
            <a:solidFill>
              <a:srgbClr val="0C7F03"/>
            </a:solidFill>
          </a:ln>
        </p:spPr>
        <p:txBody>
          <a:bodyPr>
            <a:normAutofit/>
          </a:bodyPr>
          <a:lstStyle/>
          <a:p>
            <a:pPr algn="l"/>
            <a:r>
              <a:rPr lang="en-US" sz="4000" dirty="0" smtClean="0">
                <a:solidFill>
                  <a:srgbClr val="0C7F03"/>
                </a:solidFill>
              </a:rPr>
              <a:t>Second r</a:t>
            </a:r>
            <a:r>
              <a:rPr lang="en-US" sz="4000" dirty="0" smtClean="0">
                <a:solidFill>
                  <a:srgbClr val="0C7F03"/>
                </a:solidFill>
              </a:rPr>
              <a:t>esearch question</a:t>
            </a:r>
            <a:endParaRPr lang="en-US" sz="4000" dirty="0">
              <a:solidFill>
                <a:srgbClr val="0C7F03"/>
              </a:solidFill>
            </a:endParaRPr>
          </a:p>
        </p:txBody>
      </p:sp>
      <p:pic>
        <p:nvPicPr>
          <p:cNvPr id="7" name="Picture 6" descr="biotracker logo 17.png"/>
          <p:cNvPicPr>
            <a:picLocks noChangeAspect="1"/>
          </p:cNvPicPr>
          <p:nvPr/>
        </p:nvPicPr>
        <p:blipFill>
          <a:blip r:embed="rId3" cstate="print"/>
          <a:srcRect l="3418" t="4762" r="78149" b="12698"/>
          <a:stretch>
            <a:fillRect/>
          </a:stretch>
        </p:blipFill>
        <p:spPr>
          <a:xfrm>
            <a:off x="7696200" y="304800"/>
            <a:ext cx="914400" cy="990600"/>
          </a:xfrm>
          <a:prstGeom prst="rect">
            <a:avLst/>
          </a:prstGeom>
        </p:spPr>
      </p:pic>
      <p:sp>
        <p:nvSpPr>
          <p:cNvPr id="6" name="Content Placeholder 2"/>
          <p:cNvSpPr>
            <a:spLocks noGrp="1"/>
          </p:cNvSpPr>
          <p:nvPr>
            <p:ph idx="1"/>
          </p:nvPr>
        </p:nvSpPr>
        <p:spPr>
          <a:xfrm>
            <a:off x="457200" y="1600200"/>
            <a:ext cx="8229600" cy="4525963"/>
          </a:xfrm>
        </p:spPr>
        <p:txBody>
          <a:bodyPr/>
          <a:lstStyle/>
          <a:p>
            <a:r>
              <a:rPr lang="en-US" i="1" dirty="0">
                <a:solidFill>
                  <a:srgbClr val="3A3E16"/>
                </a:solidFill>
              </a:rPr>
              <a:t>How can a socially intelligent system be used to direct human effort and expertise to the most valuable collection and classification tasks?</a:t>
            </a:r>
            <a:endParaRPr lang="en-US" dirty="0">
              <a:solidFill>
                <a:srgbClr val="3A3E16"/>
              </a:solidFill>
            </a:endParaRPr>
          </a:p>
          <a:p>
            <a:endParaRPr lang="en-US" dirty="0"/>
          </a:p>
        </p:txBody>
      </p:sp>
    </p:spTree>
    <p:extLst>
      <p:ext uri="{BB962C8B-B14F-4D97-AF65-F5344CB8AC3E}">
        <p14:creationId xmlns:p14="http://schemas.microsoft.com/office/powerpoint/2010/main" val="140184760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p:cNvSpPr>
            <a:spLocks noGrp="1"/>
          </p:cNvSpPr>
          <p:nvPr>
            <p:ph type="title"/>
          </p:nvPr>
        </p:nvSpPr>
        <p:spPr>
          <a:ln w="38100" cmpd="dbl">
            <a:solidFill>
              <a:srgbClr val="0C7F03"/>
            </a:solidFill>
          </a:ln>
        </p:spPr>
        <p:txBody>
          <a:bodyPr/>
          <a:lstStyle/>
          <a:p>
            <a:pPr algn="l"/>
            <a:r>
              <a:rPr lang="en-US" sz="4000" smtClean="0">
                <a:solidFill>
                  <a:srgbClr val="0C7F03"/>
                </a:solidFill>
              </a:rPr>
              <a:t>Mobile devices for plant species ID</a:t>
            </a:r>
          </a:p>
        </p:txBody>
      </p:sp>
      <p:sp>
        <p:nvSpPr>
          <p:cNvPr id="34818" name="Content Placeholder 4"/>
          <p:cNvSpPr>
            <a:spLocks noGrp="1"/>
          </p:cNvSpPr>
          <p:nvPr>
            <p:ph idx="1"/>
          </p:nvPr>
        </p:nvSpPr>
        <p:spPr>
          <a:xfrm>
            <a:off x="457200" y="1646238"/>
            <a:ext cx="8229600" cy="4525962"/>
          </a:xfrm>
        </p:spPr>
        <p:txBody>
          <a:bodyPr/>
          <a:lstStyle/>
          <a:p>
            <a:r>
              <a:rPr lang="en-US" sz="2800" dirty="0" smtClean="0">
                <a:solidFill>
                  <a:srgbClr val="3A3E16"/>
                </a:solidFill>
              </a:rPr>
              <a:t>Build new digital collections</a:t>
            </a:r>
          </a:p>
          <a:p>
            <a:r>
              <a:rPr lang="en-US" sz="2800" dirty="0" smtClean="0">
                <a:solidFill>
                  <a:srgbClr val="3A3E16"/>
                </a:solidFill>
              </a:rPr>
              <a:t>Image-based search to assist in identification</a:t>
            </a:r>
          </a:p>
          <a:p>
            <a:r>
              <a:rPr lang="en-US" sz="2800" dirty="0" smtClean="0">
                <a:solidFill>
                  <a:srgbClr val="3A3E16"/>
                </a:solidFill>
              </a:rPr>
              <a:t>Make this available on mobile devices</a:t>
            </a:r>
          </a:p>
          <a:p>
            <a:r>
              <a:rPr lang="en-US" sz="2800" dirty="0" smtClean="0">
                <a:solidFill>
                  <a:srgbClr val="3A3E16"/>
                </a:solidFill>
              </a:rPr>
              <a:t>Use this platform to build user communities</a:t>
            </a:r>
          </a:p>
          <a:p>
            <a:r>
              <a:rPr lang="en-US" sz="2800" dirty="0" smtClean="0">
                <a:solidFill>
                  <a:srgbClr val="3A3E16"/>
                </a:solidFill>
              </a:rPr>
              <a:t>Collaboration with dozens of people at Columbia University, the Smithsonian NMNH, and UMD.</a:t>
            </a:r>
          </a:p>
          <a:p>
            <a:endParaRPr lang="en-US" sz="2800" dirty="0" smtClean="0">
              <a:solidFill>
                <a:srgbClr val="085202"/>
              </a:solidFill>
            </a:endParaRPr>
          </a:p>
        </p:txBody>
      </p:sp>
      <p:pic>
        <p:nvPicPr>
          <p:cNvPr id="34819" name="Picture 6" descr="biotracker logo 17.png"/>
          <p:cNvPicPr>
            <a:picLocks noChangeAspect="1"/>
          </p:cNvPicPr>
          <p:nvPr/>
        </p:nvPicPr>
        <p:blipFill>
          <a:blip r:embed="rId3" cstate="print"/>
          <a:srcRect l="3418" t="4762" r="78149" b="12698"/>
          <a:stretch>
            <a:fillRect/>
          </a:stretch>
        </p:blipFill>
        <p:spPr bwMode="auto">
          <a:xfrm>
            <a:off x="7696200" y="304800"/>
            <a:ext cx="914400" cy="990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idx="4294967295"/>
          </p:nvPr>
        </p:nvSpPr>
        <p:spPr>
          <a:ln w="38100" cmpd="dbl">
            <a:solidFill>
              <a:srgbClr val="0C7F03"/>
            </a:solidFill>
          </a:ln>
        </p:spPr>
        <p:txBody>
          <a:bodyPr/>
          <a:lstStyle/>
          <a:p>
            <a:pPr algn="l"/>
            <a:r>
              <a:rPr lang="en-US" sz="4000" dirty="0" smtClean="0">
                <a:solidFill>
                  <a:srgbClr val="0C7F03"/>
                </a:solidFill>
              </a:rPr>
              <a:t>New images</a:t>
            </a:r>
          </a:p>
        </p:txBody>
      </p:sp>
      <p:sp>
        <p:nvSpPr>
          <p:cNvPr id="48131" name="Content Placeholder 4"/>
          <p:cNvSpPr>
            <a:spLocks noGrp="1"/>
          </p:cNvSpPr>
          <p:nvPr>
            <p:ph idx="4294967295"/>
          </p:nvPr>
        </p:nvSpPr>
        <p:spPr>
          <a:xfrm>
            <a:off x="457200" y="1646238"/>
            <a:ext cx="8229600" cy="4525962"/>
          </a:xfrm>
        </p:spPr>
        <p:txBody>
          <a:bodyPr/>
          <a:lstStyle/>
          <a:p>
            <a:endParaRPr lang="en-US" sz="2800" i="1" smtClean="0">
              <a:solidFill>
                <a:srgbClr val="3A3E16"/>
              </a:solidFill>
            </a:endParaRPr>
          </a:p>
          <a:p>
            <a:endParaRPr lang="en-US" sz="2800" smtClean="0">
              <a:solidFill>
                <a:srgbClr val="085202"/>
              </a:solidFill>
            </a:endParaRPr>
          </a:p>
        </p:txBody>
      </p:sp>
      <p:pic>
        <p:nvPicPr>
          <p:cNvPr id="48132" name="Picture 6" descr="biotracker logo 17.png"/>
          <p:cNvPicPr>
            <a:picLocks noChangeAspect="1"/>
          </p:cNvPicPr>
          <p:nvPr/>
        </p:nvPicPr>
        <p:blipFill>
          <a:blip r:embed="rId3" cstate="print"/>
          <a:srcRect l="3418" t="4762" r="78149" b="12698"/>
          <a:stretch>
            <a:fillRect/>
          </a:stretch>
        </p:blipFill>
        <p:spPr bwMode="auto">
          <a:xfrm>
            <a:off x="7696200" y="304800"/>
            <a:ext cx="914400" cy="990600"/>
          </a:xfrm>
          <a:prstGeom prst="rect">
            <a:avLst/>
          </a:prstGeom>
          <a:noFill/>
          <a:ln w="9525">
            <a:noFill/>
            <a:miter lim="800000"/>
            <a:headEnd/>
            <a:tailEnd/>
          </a:ln>
        </p:spPr>
      </p:pic>
      <p:pic>
        <p:nvPicPr>
          <p:cNvPr id="48133" name="Picture 5" descr="00414539"/>
          <p:cNvPicPr>
            <a:picLocks noChangeAspect="1" noChangeArrowheads="1"/>
          </p:cNvPicPr>
          <p:nvPr/>
        </p:nvPicPr>
        <p:blipFill>
          <a:blip r:embed="rId4" cstate="print"/>
          <a:srcRect/>
          <a:stretch>
            <a:fillRect/>
          </a:stretch>
        </p:blipFill>
        <p:spPr bwMode="auto">
          <a:xfrm>
            <a:off x="474754" y="1752600"/>
            <a:ext cx="2801846" cy="3733800"/>
          </a:xfrm>
          <a:prstGeom prst="rect">
            <a:avLst/>
          </a:prstGeom>
          <a:noFill/>
          <a:ln w="9525">
            <a:noFill/>
            <a:miter lim="800000"/>
            <a:headEnd/>
            <a:tailEnd/>
          </a:ln>
        </p:spPr>
      </p:pic>
      <p:sp>
        <p:nvSpPr>
          <p:cNvPr id="48135" name="Text Box 7"/>
          <p:cNvSpPr txBox="1">
            <a:spLocks noChangeArrowheads="1"/>
          </p:cNvSpPr>
          <p:nvPr/>
        </p:nvSpPr>
        <p:spPr bwMode="auto">
          <a:xfrm>
            <a:off x="457200" y="5562600"/>
            <a:ext cx="2971800" cy="1015663"/>
          </a:xfrm>
          <a:prstGeom prst="rect">
            <a:avLst/>
          </a:prstGeom>
          <a:noFill/>
          <a:ln w="9525">
            <a:noFill/>
            <a:miter lim="800000"/>
            <a:headEnd/>
            <a:tailEnd/>
          </a:ln>
          <a:effectLst/>
        </p:spPr>
        <p:txBody>
          <a:bodyPr>
            <a:spAutoFit/>
          </a:bodyPr>
          <a:lstStyle/>
          <a:p>
            <a:pPr>
              <a:spcBef>
                <a:spcPct val="50000"/>
              </a:spcBef>
            </a:pPr>
            <a:r>
              <a:rPr lang="en-US" sz="2000" dirty="0">
                <a:solidFill>
                  <a:srgbClr val="3A3E16"/>
                </a:solidFill>
              </a:rPr>
              <a:t>For Botanists: digitize 90,000+ Type Specimens at Smithsonian</a:t>
            </a:r>
          </a:p>
        </p:txBody>
      </p:sp>
      <p:grpSp>
        <p:nvGrpSpPr>
          <p:cNvPr id="15" name="Group 14"/>
          <p:cNvGrpSpPr/>
          <p:nvPr/>
        </p:nvGrpSpPr>
        <p:grpSpPr>
          <a:xfrm>
            <a:off x="3657600" y="1752600"/>
            <a:ext cx="5029200" cy="2286000"/>
            <a:chOff x="3857625" y="1447800"/>
            <a:chExt cx="5286375" cy="2667000"/>
          </a:xfrm>
        </p:grpSpPr>
        <p:pic>
          <p:nvPicPr>
            <p:cNvPr id="48134" name="Picture 6"/>
            <p:cNvPicPr>
              <a:picLocks noChangeAspect="1" noChangeArrowheads="1"/>
            </p:cNvPicPr>
            <p:nvPr/>
          </p:nvPicPr>
          <p:blipFill>
            <a:blip r:embed="rId5" cstate="print"/>
            <a:srcRect/>
            <a:stretch>
              <a:fillRect/>
            </a:stretch>
          </p:blipFill>
          <p:spPr bwMode="auto">
            <a:xfrm>
              <a:off x="3857625" y="1447800"/>
              <a:ext cx="1771650" cy="2667000"/>
            </a:xfrm>
            <a:prstGeom prst="rect">
              <a:avLst/>
            </a:prstGeom>
            <a:noFill/>
            <a:ln w="9525">
              <a:noFill/>
              <a:miter lim="800000"/>
              <a:headEnd/>
              <a:tailEnd/>
            </a:ln>
            <a:effectLst/>
          </p:spPr>
        </p:pic>
        <p:pic>
          <p:nvPicPr>
            <p:cNvPr id="48136" name="Picture 8"/>
            <p:cNvPicPr>
              <a:picLocks noChangeAspect="1" noChangeArrowheads="1"/>
            </p:cNvPicPr>
            <p:nvPr/>
          </p:nvPicPr>
          <p:blipFill>
            <a:blip r:embed="rId6" cstate="print"/>
            <a:srcRect/>
            <a:stretch>
              <a:fillRect/>
            </a:stretch>
          </p:blipFill>
          <p:spPr bwMode="auto">
            <a:xfrm>
              <a:off x="5610225" y="1447800"/>
              <a:ext cx="1771650" cy="2667000"/>
            </a:xfrm>
            <a:prstGeom prst="rect">
              <a:avLst/>
            </a:prstGeom>
            <a:noFill/>
            <a:ln w="9525">
              <a:noFill/>
              <a:miter lim="800000"/>
              <a:headEnd/>
              <a:tailEnd/>
            </a:ln>
            <a:effectLst/>
          </p:spPr>
        </p:pic>
        <p:pic>
          <p:nvPicPr>
            <p:cNvPr id="48137" name="Picture 9"/>
            <p:cNvPicPr>
              <a:picLocks noChangeAspect="1" noChangeArrowheads="1"/>
            </p:cNvPicPr>
            <p:nvPr/>
          </p:nvPicPr>
          <p:blipFill>
            <a:blip r:embed="rId7" cstate="print"/>
            <a:srcRect/>
            <a:stretch>
              <a:fillRect/>
            </a:stretch>
          </p:blipFill>
          <p:spPr bwMode="auto">
            <a:xfrm>
              <a:off x="7362825" y="1447800"/>
              <a:ext cx="1781175" cy="2667000"/>
            </a:xfrm>
            <a:prstGeom prst="rect">
              <a:avLst/>
            </a:prstGeom>
            <a:noFill/>
            <a:ln w="9525">
              <a:noFill/>
              <a:miter lim="800000"/>
              <a:headEnd/>
              <a:tailEnd/>
            </a:ln>
            <a:effectLst/>
          </p:spPr>
        </p:pic>
      </p:grpSp>
      <p:grpSp>
        <p:nvGrpSpPr>
          <p:cNvPr id="16" name="Group 15"/>
          <p:cNvGrpSpPr/>
          <p:nvPr/>
        </p:nvGrpSpPr>
        <p:grpSpPr>
          <a:xfrm>
            <a:off x="3429000" y="5029200"/>
            <a:ext cx="5334000" cy="1143000"/>
            <a:chOff x="3429000" y="4724400"/>
            <a:chExt cx="5715000" cy="1447800"/>
          </a:xfrm>
        </p:grpSpPr>
        <p:pic>
          <p:nvPicPr>
            <p:cNvPr id="48138" name="Picture 10" descr="Ailanthus_Altissima_1259042949_0010"/>
            <p:cNvPicPr>
              <a:picLocks noChangeAspect="1" noChangeArrowheads="1"/>
            </p:cNvPicPr>
            <p:nvPr/>
          </p:nvPicPr>
          <p:blipFill>
            <a:blip r:embed="rId8" cstate="print"/>
            <a:srcRect/>
            <a:stretch>
              <a:fillRect/>
            </a:stretch>
          </p:blipFill>
          <p:spPr bwMode="auto">
            <a:xfrm>
              <a:off x="3429000" y="4743450"/>
              <a:ext cx="1905000" cy="1428750"/>
            </a:xfrm>
            <a:prstGeom prst="rect">
              <a:avLst/>
            </a:prstGeom>
            <a:noFill/>
          </p:spPr>
        </p:pic>
        <p:pic>
          <p:nvPicPr>
            <p:cNvPr id="48139" name="Picture 11" descr="Ginkgo_Biloba_1259039526_0022"/>
            <p:cNvPicPr>
              <a:picLocks noChangeAspect="1" noChangeArrowheads="1"/>
            </p:cNvPicPr>
            <p:nvPr/>
          </p:nvPicPr>
          <p:blipFill>
            <a:blip r:embed="rId9" cstate="print"/>
            <a:srcRect/>
            <a:stretch>
              <a:fillRect/>
            </a:stretch>
          </p:blipFill>
          <p:spPr bwMode="auto">
            <a:xfrm>
              <a:off x="5334000" y="4743450"/>
              <a:ext cx="1905000" cy="1428750"/>
            </a:xfrm>
            <a:prstGeom prst="rect">
              <a:avLst/>
            </a:prstGeom>
            <a:noFill/>
          </p:spPr>
        </p:pic>
        <p:pic>
          <p:nvPicPr>
            <p:cNvPr id="48140" name="Picture 12" descr="Magnolia_Grandiflora_1259118878_0094"/>
            <p:cNvPicPr>
              <a:picLocks noChangeAspect="1" noChangeArrowheads="1"/>
            </p:cNvPicPr>
            <p:nvPr/>
          </p:nvPicPr>
          <p:blipFill>
            <a:blip r:embed="rId10" cstate="print"/>
            <a:srcRect/>
            <a:stretch>
              <a:fillRect/>
            </a:stretch>
          </p:blipFill>
          <p:spPr bwMode="auto">
            <a:xfrm>
              <a:off x="7239000" y="4724400"/>
              <a:ext cx="1905000" cy="1428750"/>
            </a:xfrm>
            <a:prstGeom prst="rect">
              <a:avLst/>
            </a:prstGeom>
            <a:noFill/>
          </p:spPr>
        </p:pic>
      </p:grpSp>
      <p:sp>
        <p:nvSpPr>
          <p:cNvPr id="48141" name="Text Box 13"/>
          <p:cNvSpPr txBox="1">
            <a:spLocks noChangeArrowheads="1"/>
          </p:cNvSpPr>
          <p:nvPr/>
        </p:nvSpPr>
        <p:spPr bwMode="auto">
          <a:xfrm>
            <a:off x="3886200" y="4114800"/>
            <a:ext cx="5257800" cy="707886"/>
          </a:xfrm>
          <a:prstGeom prst="rect">
            <a:avLst/>
          </a:prstGeom>
          <a:noFill/>
          <a:ln w="9525">
            <a:noFill/>
            <a:miter lim="800000"/>
            <a:headEnd/>
            <a:tailEnd/>
          </a:ln>
          <a:effectLst/>
        </p:spPr>
        <p:txBody>
          <a:bodyPr>
            <a:spAutoFit/>
          </a:bodyPr>
          <a:lstStyle/>
          <a:p>
            <a:pPr>
              <a:spcBef>
                <a:spcPct val="50000"/>
              </a:spcBef>
            </a:pPr>
            <a:r>
              <a:rPr lang="en-US" sz="2000" dirty="0">
                <a:solidFill>
                  <a:srgbClr val="3A3E16"/>
                </a:solidFill>
              </a:rPr>
              <a:t>For EOL, people using mobile devices, highest quality images of live specimens.</a:t>
            </a:r>
          </a:p>
        </p:txBody>
      </p:sp>
      <p:sp>
        <p:nvSpPr>
          <p:cNvPr id="48142" name="Text Box 14"/>
          <p:cNvSpPr txBox="1">
            <a:spLocks noChangeArrowheads="1"/>
          </p:cNvSpPr>
          <p:nvPr/>
        </p:nvSpPr>
        <p:spPr bwMode="auto">
          <a:xfrm>
            <a:off x="3352800" y="6172200"/>
            <a:ext cx="5715000" cy="400110"/>
          </a:xfrm>
          <a:prstGeom prst="rect">
            <a:avLst/>
          </a:prstGeom>
          <a:noFill/>
          <a:ln w="9525">
            <a:noFill/>
            <a:miter lim="800000"/>
            <a:headEnd/>
            <a:tailEnd/>
          </a:ln>
          <a:effectLst/>
        </p:spPr>
        <p:txBody>
          <a:bodyPr>
            <a:spAutoFit/>
          </a:bodyPr>
          <a:lstStyle/>
          <a:p>
            <a:pPr>
              <a:spcBef>
                <a:spcPct val="50000"/>
              </a:spcBef>
            </a:pPr>
            <a:r>
              <a:rPr lang="en-US" sz="2000" dirty="0">
                <a:solidFill>
                  <a:srgbClr val="3A3E16"/>
                </a:solidFill>
              </a:rPr>
              <a:t>And for machines, images that capture leaf diversity</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idx="4294967295"/>
          </p:nvPr>
        </p:nvSpPr>
        <p:spPr>
          <a:ln w="38100" cmpd="dbl">
            <a:solidFill>
              <a:srgbClr val="0C7F03"/>
            </a:solidFill>
          </a:ln>
        </p:spPr>
        <p:txBody>
          <a:bodyPr/>
          <a:lstStyle/>
          <a:p>
            <a:pPr algn="l"/>
            <a:r>
              <a:rPr lang="en-US" sz="4000" dirty="0" smtClean="0">
                <a:solidFill>
                  <a:srgbClr val="0C7F03"/>
                </a:solidFill>
              </a:rPr>
              <a:t>Computer Vision for species ID</a:t>
            </a:r>
          </a:p>
        </p:txBody>
      </p:sp>
      <p:pic>
        <p:nvPicPr>
          <p:cNvPr id="46084" name="Picture 6" descr="biotracker logo 17.png"/>
          <p:cNvPicPr>
            <a:picLocks noChangeAspect="1"/>
          </p:cNvPicPr>
          <p:nvPr/>
        </p:nvPicPr>
        <p:blipFill>
          <a:blip r:embed="rId3" cstate="print"/>
          <a:srcRect l="3418" t="4762" r="78149" b="12698"/>
          <a:stretch>
            <a:fillRect/>
          </a:stretch>
        </p:blipFill>
        <p:spPr bwMode="auto">
          <a:xfrm>
            <a:off x="7696200" y="304800"/>
            <a:ext cx="914400" cy="990600"/>
          </a:xfrm>
          <a:prstGeom prst="rect">
            <a:avLst/>
          </a:prstGeom>
          <a:noFill/>
          <a:ln w="9525">
            <a:noFill/>
            <a:miter lim="800000"/>
            <a:headEnd/>
            <a:tailEnd/>
          </a:ln>
        </p:spPr>
      </p:pic>
      <p:pic>
        <p:nvPicPr>
          <p:cNvPr id="46088" name="Picture 8" descr="Fraxinus_Pennsylvanica_1252647657_0003"/>
          <p:cNvPicPr>
            <a:picLocks noChangeAspect="1" noChangeArrowheads="1"/>
          </p:cNvPicPr>
          <p:nvPr/>
        </p:nvPicPr>
        <p:blipFill>
          <a:blip r:embed="rId4" cstate="print"/>
          <a:srcRect/>
          <a:stretch>
            <a:fillRect/>
          </a:stretch>
        </p:blipFill>
        <p:spPr bwMode="auto">
          <a:xfrm>
            <a:off x="457200" y="2209800"/>
            <a:ext cx="4038600" cy="3028950"/>
          </a:xfrm>
          <a:prstGeom prst="rect">
            <a:avLst/>
          </a:prstGeom>
          <a:noFill/>
        </p:spPr>
      </p:pic>
      <p:sp>
        <p:nvSpPr>
          <p:cNvPr id="46089" name="Text Box 9"/>
          <p:cNvSpPr txBox="1">
            <a:spLocks noChangeArrowheads="1"/>
          </p:cNvSpPr>
          <p:nvPr/>
        </p:nvSpPr>
        <p:spPr bwMode="auto">
          <a:xfrm>
            <a:off x="5105400" y="1828800"/>
            <a:ext cx="3810000" cy="4339650"/>
          </a:xfrm>
          <a:prstGeom prst="rect">
            <a:avLst/>
          </a:prstGeom>
          <a:noFill/>
          <a:ln w="9525">
            <a:noFill/>
            <a:miter lim="800000"/>
            <a:headEnd/>
            <a:tailEnd/>
          </a:ln>
          <a:effectLst/>
        </p:spPr>
        <p:txBody>
          <a:bodyPr>
            <a:spAutoFit/>
          </a:bodyPr>
          <a:lstStyle/>
          <a:p>
            <a:pPr marL="342900" indent="-342900"/>
            <a:r>
              <a:rPr lang="en-US" sz="2800" dirty="0">
                <a:solidFill>
                  <a:srgbClr val="3A3E16"/>
                </a:solidFill>
              </a:rPr>
              <a:t>Use a photo to search </a:t>
            </a:r>
            <a:r>
              <a:rPr lang="en-US" sz="2800" dirty="0" smtClean="0">
                <a:solidFill>
                  <a:srgbClr val="3A3E16"/>
                </a:solidFill>
              </a:rPr>
              <a:t>a</a:t>
            </a:r>
          </a:p>
          <a:p>
            <a:pPr marL="342900" indent="-342900"/>
            <a:r>
              <a:rPr lang="en-US" sz="2800" dirty="0" smtClean="0">
                <a:solidFill>
                  <a:srgbClr val="3A3E16"/>
                </a:solidFill>
              </a:rPr>
              <a:t> </a:t>
            </a:r>
            <a:r>
              <a:rPr lang="en-US" sz="2800" dirty="0">
                <a:solidFill>
                  <a:srgbClr val="3A3E16"/>
                </a:solidFill>
              </a:rPr>
              <a:t>data set of </a:t>
            </a:r>
            <a:r>
              <a:rPr lang="en-US" sz="2800" dirty="0" smtClean="0">
                <a:solidFill>
                  <a:srgbClr val="3A3E16"/>
                </a:solidFill>
              </a:rPr>
              <a:t>known</a:t>
            </a:r>
          </a:p>
          <a:p>
            <a:pPr marL="342900" indent="-342900">
              <a:spcAft>
                <a:spcPts val="1200"/>
              </a:spcAft>
            </a:pPr>
            <a:r>
              <a:rPr lang="en-US" sz="2800" dirty="0" smtClean="0">
                <a:solidFill>
                  <a:srgbClr val="3A3E16"/>
                </a:solidFill>
              </a:rPr>
              <a:t> </a:t>
            </a:r>
            <a:r>
              <a:rPr lang="en-US" sz="2800" dirty="0">
                <a:solidFill>
                  <a:srgbClr val="3A3E16"/>
                </a:solidFill>
              </a:rPr>
              <a:t>species.  </a:t>
            </a:r>
          </a:p>
          <a:p>
            <a:pPr marL="342900" indent="-342900"/>
            <a:r>
              <a:rPr lang="en-US" sz="2800" dirty="0">
                <a:solidFill>
                  <a:srgbClr val="3A3E16"/>
                </a:solidFill>
              </a:rPr>
              <a:t>Goal is to assist the user</a:t>
            </a:r>
            <a:r>
              <a:rPr lang="en-US" sz="2800" dirty="0" smtClean="0">
                <a:solidFill>
                  <a:srgbClr val="3A3E16"/>
                </a:solidFill>
              </a:rPr>
              <a:t>,</a:t>
            </a:r>
          </a:p>
          <a:p>
            <a:pPr marL="342900" indent="-342900"/>
            <a:r>
              <a:rPr lang="en-US" sz="2800" dirty="0" smtClean="0">
                <a:solidFill>
                  <a:srgbClr val="3A3E16"/>
                </a:solidFill>
              </a:rPr>
              <a:t> </a:t>
            </a:r>
            <a:r>
              <a:rPr lang="en-US" sz="2800" dirty="0">
                <a:solidFill>
                  <a:srgbClr val="3A3E16"/>
                </a:solidFill>
              </a:rPr>
              <a:t>not make </a:t>
            </a:r>
            <a:r>
              <a:rPr lang="en-US" sz="2800" dirty="0" smtClean="0">
                <a:solidFill>
                  <a:srgbClr val="3A3E16"/>
                </a:solidFill>
              </a:rPr>
              <a:t>identification</a:t>
            </a:r>
          </a:p>
          <a:p>
            <a:pPr marL="342900" indent="-342900"/>
            <a:r>
              <a:rPr lang="en-US" sz="2800" dirty="0" smtClean="0">
                <a:solidFill>
                  <a:srgbClr val="3A3E16"/>
                </a:solidFill>
              </a:rPr>
              <a:t> </a:t>
            </a:r>
            <a:r>
              <a:rPr lang="en-US" sz="2800" dirty="0">
                <a:solidFill>
                  <a:srgbClr val="3A3E16"/>
                </a:solidFill>
              </a:rPr>
              <a:t>fully automatic.</a:t>
            </a:r>
          </a:p>
          <a:p>
            <a:pPr marL="342900" indent="-342900">
              <a:spcBef>
                <a:spcPct val="50000"/>
              </a:spcBef>
              <a:buFontTx/>
              <a:buAutoNum type="arabicPeriod"/>
            </a:pPr>
            <a:r>
              <a:rPr lang="en-US" sz="2800" dirty="0">
                <a:solidFill>
                  <a:srgbClr val="3A3E16"/>
                </a:solidFill>
              </a:rPr>
              <a:t>Take a photo of a leaf on a plain background.</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Title 1"/>
          <p:cNvSpPr>
            <a:spLocks/>
          </p:cNvSpPr>
          <p:nvPr/>
        </p:nvSpPr>
        <p:spPr bwMode="auto">
          <a:xfrm>
            <a:off x="457200" y="274638"/>
            <a:ext cx="8229600" cy="1143000"/>
          </a:xfrm>
          <a:prstGeom prst="rect">
            <a:avLst/>
          </a:prstGeom>
          <a:noFill/>
          <a:ln w="38100" cmpd="dbl">
            <a:solidFill>
              <a:srgbClr val="0C7F03"/>
            </a:solidFill>
            <a:miter lim="800000"/>
            <a:headEnd/>
            <a:tailEnd/>
          </a:ln>
        </p:spPr>
        <p:txBody>
          <a:bodyPr anchor="ctr"/>
          <a:lstStyle/>
          <a:p>
            <a:r>
              <a:rPr lang="en-US" sz="4000" dirty="0" smtClean="0">
                <a:solidFill>
                  <a:srgbClr val="0C7F03"/>
                </a:solidFill>
                <a:latin typeface="Calibri" pitchFamily="34" charset="0"/>
              </a:rPr>
              <a:t>2. Automatic  segmentation  and </a:t>
            </a:r>
          </a:p>
          <a:p>
            <a:r>
              <a:rPr lang="en-US" sz="4000" dirty="0" smtClean="0">
                <a:solidFill>
                  <a:srgbClr val="0C7F03"/>
                </a:solidFill>
                <a:latin typeface="Calibri" pitchFamily="34" charset="0"/>
              </a:rPr>
              <a:t>stem removal</a:t>
            </a:r>
            <a:endParaRPr lang="en-US" sz="4000" dirty="0">
              <a:solidFill>
                <a:srgbClr val="0C7F03"/>
              </a:solidFill>
              <a:latin typeface="Calibri" pitchFamily="34" charset="0"/>
            </a:endParaRPr>
          </a:p>
        </p:txBody>
      </p:sp>
      <p:pic>
        <p:nvPicPr>
          <p:cNvPr id="52229" name="Picture 5" descr="Fraxinus_Pennsylvanica_1252647657_0003"/>
          <p:cNvPicPr>
            <a:picLocks noChangeAspect="1" noChangeArrowheads="1"/>
          </p:cNvPicPr>
          <p:nvPr/>
        </p:nvPicPr>
        <p:blipFill>
          <a:blip r:embed="rId2" cstate="print"/>
          <a:srcRect/>
          <a:stretch>
            <a:fillRect/>
          </a:stretch>
        </p:blipFill>
        <p:spPr bwMode="auto">
          <a:xfrm>
            <a:off x="457200" y="2209800"/>
            <a:ext cx="4038600" cy="3028950"/>
          </a:xfrm>
          <a:prstGeom prst="rect">
            <a:avLst/>
          </a:prstGeom>
          <a:noFill/>
        </p:spPr>
      </p:pic>
      <p:pic>
        <p:nvPicPr>
          <p:cNvPr id="52230" name="Picture 6" descr="Fraxinus_Pennsylvanica_1252647657_0003_leaf"/>
          <p:cNvPicPr>
            <a:picLocks noChangeAspect="1" noChangeArrowheads="1"/>
          </p:cNvPicPr>
          <p:nvPr/>
        </p:nvPicPr>
        <p:blipFill>
          <a:blip r:embed="rId3" cstate="print"/>
          <a:srcRect/>
          <a:stretch>
            <a:fillRect/>
          </a:stretch>
        </p:blipFill>
        <p:spPr bwMode="auto">
          <a:xfrm>
            <a:off x="4648200" y="2209800"/>
            <a:ext cx="4000500" cy="3000375"/>
          </a:xfrm>
          <a:prstGeom prst="rect">
            <a:avLst/>
          </a:prstGeom>
          <a:noFill/>
        </p:spPr>
      </p:pic>
      <p:sp>
        <p:nvSpPr>
          <p:cNvPr id="52231" name="Text Box 7"/>
          <p:cNvSpPr txBox="1">
            <a:spLocks noChangeArrowheads="1"/>
          </p:cNvSpPr>
          <p:nvPr/>
        </p:nvSpPr>
        <p:spPr bwMode="auto">
          <a:xfrm>
            <a:off x="457200" y="5410200"/>
            <a:ext cx="8229600" cy="954107"/>
          </a:xfrm>
          <a:prstGeom prst="rect">
            <a:avLst/>
          </a:prstGeom>
          <a:noFill/>
          <a:ln w="9525">
            <a:noFill/>
            <a:miter lim="800000"/>
            <a:headEnd/>
            <a:tailEnd/>
          </a:ln>
          <a:effectLst/>
        </p:spPr>
        <p:txBody>
          <a:bodyPr>
            <a:spAutoFit/>
          </a:bodyPr>
          <a:lstStyle/>
          <a:p>
            <a:pPr marL="800100" lvl="1" indent="-342900">
              <a:spcBef>
                <a:spcPct val="50000"/>
              </a:spcBef>
            </a:pPr>
            <a:r>
              <a:rPr lang="en-US" sz="2800" dirty="0">
                <a:solidFill>
                  <a:srgbClr val="3A3E16"/>
                </a:solidFill>
              </a:rPr>
              <a:t>Segmentation relies on value and saturation of pixels, EM algorithm, domain knowledge.  </a:t>
            </a:r>
          </a:p>
        </p:txBody>
      </p:sp>
      <p:pic>
        <p:nvPicPr>
          <p:cNvPr id="52232" name="Picture 6" descr="biotracker logo 17.png"/>
          <p:cNvPicPr>
            <a:picLocks noChangeAspect="1"/>
          </p:cNvPicPr>
          <p:nvPr/>
        </p:nvPicPr>
        <p:blipFill>
          <a:blip r:embed="rId4" cstate="print"/>
          <a:srcRect l="3418" t="4762" r="78149" b="12698"/>
          <a:stretch>
            <a:fillRect/>
          </a:stretch>
        </p:blipFill>
        <p:spPr bwMode="auto">
          <a:xfrm>
            <a:off x="7696200" y="304800"/>
            <a:ext cx="914400" cy="990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914400" y="4267200"/>
            <a:ext cx="7086600" cy="1752600"/>
            <a:chOff x="304800" y="3706813"/>
            <a:chExt cx="7696200" cy="2312987"/>
          </a:xfrm>
        </p:grpSpPr>
        <p:pic>
          <p:nvPicPr>
            <p:cNvPr id="51208" name="Picture 8" descr="04-7619_05"/>
            <p:cNvPicPr>
              <a:picLocks noChangeAspect="1" noChangeArrowheads="1"/>
            </p:cNvPicPr>
            <p:nvPr/>
          </p:nvPicPr>
          <p:blipFill>
            <a:blip r:embed="rId2" cstate="print"/>
            <a:srcRect/>
            <a:stretch>
              <a:fillRect/>
            </a:stretch>
          </p:blipFill>
          <p:spPr bwMode="auto">
            <a:xfrm>
              <a:off x="5181600" y="3706813"/>
              <a:ext cx="2819400" cy="2312987"/>
            </a:xfrm>
            <a:prstGeom prst="rect">
              <a:avLst/>
            </a:prstGeom>
            <a:noFill/>
          </p:spPr>
        </p:pic>
        <p:pic>
          <p:nvPicPr>
            <p:cNvPr id="51209" name="Picture 9" descr="04-7574_01"/>
            <p:cNvPicPr>
              <a:picLocks noChangeAspect="1" noChangeArrowheads="1"/>
            </p:cNvPicPr>
            <p:nvPr/>
          </p:nvPicPr>
          <p:blipFill>
            <a:blip r:embed="rId3" cstate="print"/>
            <a:srcRect/>
            <a:stretch>
              <a:fillRect/>
            </a:stretch>
          </p:blipFill>
          <p:spPr bwMode="auto">
            <a:xfrm>
              <a:off x="3021013" y="3733800"/>
              <a:ext cx="2160587" cy="2286000"/>
            </a:xfrm>
            <a:prstGeom prst="rect">
              <a:avLst/>
            </a:prstGeom>
            <a:noFill/>
          </p:spPr>
        </p:pic>
        <p:sp>
          <p:nvSpPr>
            <p:cNvPr id="51210" name="Text Box 10"/>
            <p:cNvSpPr txBox="1">
              <a:spLocks noChangeArrowheads="1"/>
            </p:cNvSpPr>
            <p:nvPr/>
          </p:nvSpPr>
          <p:spPr bwMode="auto">
            <a:xfrm>
              <a:off x="304800" y="4495800"/>
              <a:ext cx="5105400" cy="492443"/>
            </a:xfrm>
            <a:prstGeom prst="rect">
              <a:avLst/>
            </a:prstGeom>
            <a:noFill/>
            <a:ln w="9525">
              <a:noFill/>
              <a:miter lim="800000"/>
              <a:headEnd/>
              <a:tailEnd/>
            </a:ln>
            <a:effectLst/>
          </p:spPr>
          <p:txBody>
            <a:bodyPr>
              <a:spAutoFit/>
            </a:bodyPr>
            <a:lstStyle/>
            <a:p>
              <a:pPr>
                <a:spcBef>
                  <a:spcPct val="50000"/>
                </a:spcBef>
              </a:pPr>
              <a:r>
                <a:rPr lang="en-US" sz="2600" dirty="0">
                  <a:solidFill>
                    <a:srgbClr val="3A3E16"/>
                  </a:solidFill>
                </a:rPr>
                <a:t>Ipomoea </a:t>
              </a:r>
              <a:r>
                <a:rPr lang="en-US" sz="2600" dirty="0" err="1">
                  <a:solidFill>
                    <a:srgbClr val="3A3E16"/>
                  </a:solidFill>
                </a:rPr>
                <a:t>lacunosa</a:t>
              </a:r>
              <a:endParaRPr lang="en-US" sz="2600" dirty="0">
                <a:solidFill>
                  <a:srgbClr val="3A3E16"/>
                </a:solidFill>
              </a:endParaRPr>
            </a:p>
          </p:txBody>
        </p:sp>
      </p:grpSp>
      <p:sp>
        <p:nvSpPr>
          <p:cNvPr id="51211" name="Title 1"/>
          <p:cNvSpPr>
            <a:spLocks/>
          </p:cNvSpPr>
          <p:nvPr/>
        </p:nvSpPr>
        <p:spPr bwMode="auto">
          <a:xfrm>
            <a:off x="457200" y="274638"/>
            <a:ext cx="8229600" cy="1143000"/>
          </a:xfrm>
          <a:prstGeom prst="rect">
            <a:avLst/>
          </a:prstGeom>
          <a:noFill/>
          <a:ln w="38100" cmpd="dbl">
            <a:solidFill>
              <a:srgbClr val="0C7F03"/>
            </a:solidFill>
            <a:miter lim="800000"/>
            <a:headEnd/>
            <a:tailEnd/>
          </a:ln>
        </p:spPr>
        <p:txBody>
          <a:bodyPr anchor="ctr"/>
          <a:lstStyle/>
          <a:p>
            <a:r>
              <a:rPr lang="en-US" sz="4000" dirty="0">
                <a:solidFill>
                  <a:srgbClr val="0C7F03"/>
                </a:solidFill>
                <a:latin typeface="Calibri" pitchFamily="34" charset="0"/>
              </a:rPr>
              <a:t>Must </a:t>
            </a:r>
            <a:r>
              <a:rPr lang="en-US" sz="4000" dirty="0" smtClean="0">
                <a:solidFill>
                  <a:srgbClr val="0C7F03"/>
                </a:solidFill>
                <a:latin typeface="Calibri" pitchFamily="34" charset="0"/>
              </a:rPr>
              <a:t>handle diversity </a:t>
            </a:r>
            <a:r>
              <a:rPr lang="en-US" sz="4000" dirty="0">
                <a:solidFill>
                  <a:srgbClr val="0C7F03"/>
                </a:solidFill>
                <a:latin typeface="Calibri" pitchFamily="34" charset="0"/>
              </a:rPr>
              <a:t>of </a:t>
            </a:r>
            <a:r>
              <a:rPr lang="en-US" sz="4000" dirty="0" smtClean="0">
                <a:solidFill>
                  <a:srgbClr val="0C7F03"/>
                </a:solidFill>
                <a:latin typeface="Calibri" pitchFamily="34" charset="0"/>
              </a:rPr>
              <a:t>shapes</a:t>
            </a:r>
            <a:endParaRPr lang="en-US" sz="4000" dirty="0">
              <a:solidFill>
                <a:srgbClr val="0C7F03"/>
              </a:solidFill>
              <a:latin typeface="Calibri" pitchFamily="34" charset="0"/>
            </a:endParaRPr>
          </a:p>
        </p:txBody>
      </p:sp>
      <p:pic>
        <p:nvPicPr>
          <p:cNvPr id="51212" name="Picture 6" descr="biotracker logo 17.png"/>
          <p:cNvPicPr>
            <a:picLocks noChangeAspect="1"/>
          </p:cNvPicPr>
          <p:nvPr/>
        </p:nvPicPr>
        <p:blipFill>
          <a:blip r:embed="rId4" cstate="print"/>
          <a:srcRect l="3418" t="4762" r="78149" b="12698"/>
          <a:stretch>
            <a:fillRect/>
          </a:stretch>
        </p:blipFill>
        <p:spPr bwMode="auto">
          <a:xfrm>
            <a:off x="7696200" y="304800"/>
            <a:ext cx="914400" cy="990600"/>
          </a:xfrm>
          <a:prstGeom prst="rect">
            <a:avLst/>
          </a:prstGeom>
          <a:noFill/>
          <a:ln w="9525">
            <a:noFill/>
            <a:miter lim="800000"/>
            <a:headEnd/>
            <a:tailEnd/>
          </a:ln>
        </p:spPr>
      </p:pic>
      <p:grpSp>
        <p:nvGrpSpPr>
          <p:cNvPr id="12" name="Group 11"/>
          <p:cNvGrpSpPr/>
          <p:nvPr/>
        </p:nvGrpSpPr>
        <p:grpSpPr>
          <a:xfrm>
            <a:off x="381000" y="1828800"/>
            <a:ext cx="8915400" cy="1874838"/>
            <a:chOff x="0" y="1676400"/>
            <a:chExt cx="9535602" cy="2103438"/>
          </a:xfrm>
        </p:grpSpPr>
        <p:pic>
          <p:nvPicPr>
            <p:cNvPr id="51204" name="Picture 4" descr="04-7615_09"/>
            <p:cNvPicPr>
              <a:picLocks noChangeAspect="1" noChangeArrowheads="1"/>
            </p:cNvPicPr>
            <p:nvPr/>
          </p:nvPicPr>
          <p:blipFill>
            <a:blip r:embed="rId5" cstate="print"/>
            <a:srcRect/>
            <a:stretch>
              <a:fillRect/>
            </a:stretch>
          </p:blipFill>
          <p:spPr bwMode="auto">
            <a:xfrm>
              <a:off x="4419600" y="1676400"/>
              <a:ext cx="2057400" cy="2057400"/>
            </a:xfrm>
            <a:prstGeom prst="rect">
              <a:avLst/>
            </a:prstGeom>
            <a:noFill/>
          </p:spPr>
        </p:pic>
        <p:pic>
          <p:nvPicPr>
            <p:cNvPr id="51205" name="Picture 5" descr="04-7586_01"/>
            <p:cNvPicPr>
              <a:picLocks noChangeAspect="1" noChangeArrowheads="1"/>
            </p:cNvPicPr>
            <p:nvPr/>
          </p:nvPicPr>
          <p:blipFill>
            <a:blip r:embed="rId6" cstate="print"/>
            <a:srcRect/>
            <a:stretch>
              <a:fillRect/>
            </a:stretch>
          </p:blipFill>
          <p:spPr bwMode="auto">
            <a:xfrm>
              <a:off x="2133600" y="1676400"/>
              <a:ext cx="2286000" cy="2084388"/>
            </a:xfrm>
            <a:prstGeom prst="rect">
              <a:avLst/>
            </a:prstGeom>
            <a:noFill/>
          </p:spPr>
        </p:pic>
        <p:pic>
          <p:nvPicPr>
            <p:cNvPr id="51206" name="Picture 6" descr="04-7586_05"/>
            <p:cNvPicPr>
              <a:picLocks noChangeAspect="1" noChangeArrowheads="1"/>
            </p:cNvPicPr>
            <p:nvPr/>
          </p:nvPicPr>
          <p:blipFill>
            <a:blip r:embed="rId7" cstate="print"/>
            <a:srcRect/>
            <a:stretch>
              <a:fillRect/>
            </a:stretch>
          </p:blipFill>
          <p:spPr bwMode="auto">
            <a:xfrm>
              <a:off x="0" y="1676400"/>
              <a:ext cx="2133600" cy="2103438"/>
            </a:xfrm>
            <a:prstGeom prst="rect">
              <a:avLst/>
            </a:prstGeom>
            <a:noFill/>
          </p:spPr>
        </p:pic>
        <p:pic>
          <p:nvPicPr>
            <p:cNvPr id="51203" name="Picture 3" descr="04-7615_05"/>
            <p:cNvPicPr>
              <a:picLocks noChangeAspect="1" noChangeArrowheads="1"/>
            </p:cNvPicPr>
            <p:nvPr/>
          </p:nvPicPr>
          <p:blipFill>
            <a:blip r:embed="rId8" cstate="print"/>
            <a:srcRect/>
            <a:stretch>
              <a:fillRect/>
            </a:stretch>
          </p:blipFill>
          <p:spPr bwMode="auto">
            <a:xfrm>
              <a:off x="6400800" y="1676400"/>
              <a:ext cx="1365250" cy="1828800"/>
            </a:xfrm>
            <a:prstGeom prst="rect">
              <a:avLst/>
            </a:prstGeom>
            <a:noFill/>
          </p:spPr>
        </p:pic>
        <p:sp>
          <p:nvSpPr>
            <p:cNvPr id="51207" name="Text Box 7"/>
            <p:cNvSpPr txBox="1">
              <a:spLocks noChangeArrowheads="1"/>
            </p:cNvSpPr>
            <p:nvPr/>
          </p:nvSpPr>
          <p:spPr bwMode="auto">
            <a:xfrm>
              <a:off x="7554402" y="2133600"/>
              <a:ext cx="1981200" cy="892552"/>
            </a:xfrm>
            <a:prstGeom prst="rect">
              <a:avLst/>
            </a:prstGeom>
            <a:noFill/>
            <a:ln w="9525">
              <a:noFill/>
              <a:miter lim="800000"/>
              <a:headEnd/>
              <a:tailEnd/>
            </a:ln>
            <a:effectLst/>
          </p:spPr>
          <p:txBody>
            <a:bodyPr>
              <a:spAutoFit/>
            </a:bodyPr>
            <a:lstStyle/>
            <a:p>
              <a:pPr algn="ctr">
                <a:spcBef>
                  <a:spcPct val="50000"/>
                </a:spcBef>
              </a:pPr>
              <a:r>
                <a:rPr lang="en-US" sz="2600" dirty="0" err="1">
                  <a:solidFill>
                    <a:srgbClr val="3A3E16"/>
                  </a:solidFill>
                </a:rPr>
                <a:t>Humulus</a:t>
              </a:r>
              <a:r>
                <a:rPr lang="en-US" sz="2600" dirty="0">
                  <a:solidFill>
                    <a:srgbClr val="3A3E16"/>
                  </a:solidFill>
                </a:rPr>
                <a:t> </a:t>
              </a:r>
              <a:r>
                <a:rPr lang="en-US" sz="2600" dirty="0" err="1">
                  <a:solidFill>
                    <a:srgbClr val="3A3E16"/>
                  </a:solidFill>
                </a:rPr>
                <a:t>japonicus</a:t>
              </a:r>
              <a:endParaRPr lang="en-US" sz="2600" dirty="0">
                <a:solidFill>
                  <a:srgbClr val="3A3E16"/>
                </a:solidFill>
              </a:endParaRPr>
            </a:p>
          </p:txBody>
        </p:sp>
      </p:gr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p:cNvGrpSpPr>
          <p:nvPr/>
        </p:nvGrpSpPr>
        <p:grpSpPr bwMode="auto">
          <a:xfrm>
            <a:off x="2209800" y="1981200"/>
            <a:ext cx="4343400" cy="2438400"/>
            <a:chOff x="2544" y="1296"/>
            <a:chExt cx="998" cy="490"/>
          </a:xfrm>
        </p:grpSpPr>
        <p:pic>
          <p:nvPicPr>
            <p:cNvPr id="53253" name="Picture 5" descr="leaf"/>
            <p:cNvPicPr>
              <a:picLocks noChangeAspect="1" noChangeArrowheads="1"/>
            </p:cNvPicPr>
            <p:nvPr/>
          </p:nvPicPr>
          <p:blipFill>
            <a:blip r:embed="rId2" cstate="print"/>
            <a:srcRect/>
            <a:stretch>
              <a:fillRect/>
            </a:stretch>
          </p:blipFill>
          <p:spPr bwMode="auto">
            <a:xfrm>
              <a:off x="2736" y="1344"/>
              <a:ext cx="564" cy="384"/>
            </a:xfrm>
            <a:prstGeom prst="rect">
              <a:avLst/>
            </a:prstGeom>
            <a:noFill/>
          </p:spPr>
        </p:pic>
        <p:pic>
          <p:nvPicPr>
            <p:cNvPr id="53254" name="Picture 6" descr="hist1"/>
            <p:cNvPicPr>
              <a:picLocks noChangeAspect="1" noChangeArrowheads="1"/>
            </p:cNvPicPr>
            <p:nvPr/>
          </p:nvPicPr>
          <p:blipFill>
            <a:blip r:embed="rId3" cstate="print"/>
            <a:srcRect/>
            <a:stretch>
              <a:fillRect/>
            </a:stretch>
          </p:blipFill>
          <p:spPr bwMode="auto">
            <a:xfrm>
              <a:off x="3312" y="1296"/>
              <a:ext cx="230" cy="103"/>
            </a:xfrm>
            <a:prstGeom prst="rect">
              <a:avLst/>
            </a:prstGeom>
            <a:noFill/>
          </p:spPr>
        </p:pic>
        <p:pic>
          <p:nvPicPr>
            <p:cNvPr id="53255" name="Picture 7" descr="hist2"/>
            <p:cNvPicPr>
              <a:picLocks noChangeAspect="1" noChangeArrowheads="1"/>
            </p:cNvPicPr>
            <p:nvPr/>
          </p:nvPicPr>
          <p:blipFill>
            <a:blip r:embed="rId4" cstate="print"/>
            <a:srcRect/>
            <a:stretch>
              <a:fillRect/>
            </a:stretch>
          </p:blipFill>
          <p:spPr bwMode="auto">
            <a:xfrm>
              <a:off x="3264" y="1680"/>
              <a:ext cx="230" cy="106"/>
            </a:xfrm>
            <a:prstGeom prst="rect">
              <a:avLst/>
            </a:prstGeom>
            <a:noFill/>
          </p:spPr>
        </p:pic>
        <p:pic>
          <p:nvPicPr>
            <p:cNvPr id="53256" name="Picture 8" descr="hist3"/>
            <p:cNvPicPr>
              <a:picLocks noChangeAspect="1" noChangeArrowheads="1"/>
            </p:cNvPicPr>
            <p:nvPr/>
          </p:nvPicPr>
          <p:blipFill>
            <a:blip r:embed="rId5" cstate="print"/>
            <a:srcRect/>
            <a:stretch>
              <a:fillRect/>
            </a:stretch>
          </p:blipFill>
          <p:spPr bwMode="auto">
            <a:xfrm>
              <a:off x="2544" y="1632"/>
              <a:ext cx="230" cy="106"/>
            </a:xfrm>
            <a:prstGeom prst="rect">
              <a:avLst/>
            </a:prstGeom>
            <a:noFill/>
          </p:spPr>
        </p:pic>
        <p:pic>
          <p:nvPicPr>
            <p:cNvPr id="53257" name="Picture 9" descr="hist4"/>
            <p:cNvPicPr>
              <a:picLocks noChangeAspect="1" noChangeArrowheads="1"/>
            </p:cNvPicPr>
            <p:nvPr/>
          </p:nvPicPr>
          <p:blipFill>
            <a:blip r:embed="rId6" cstate="print"/>
            <a:srcRect/>
            <a:stretch>
              <a:fillRect/>
            </a:stretch>
          </p:blipFill>
          <p:spPr bwMode="auto">
            <a:xfrm>
              <a:off x="2544" y="1344"/>
              <a:ext cx="228" cy="103"/>
            </a:xfrm>
            <a:prstGeom prst="rect">
              <a:avLst/>
            </a:prstGeom>
            <a:noFill/>
          </p:spPr>
        </p:pic>
        <p:sp>
          <p:nvSpPr>
            <p:cNvPr id="53258" name="Line 10"/>
            <p:cNvSpPr>
              <a:spLocks noChangeShapeType="1"/>
            </p:cNvSpPr>
            <p:nvPr/>
          </p:nvSpPr>
          <p:spPr bwMode="auto">
            <a:xfrm flipV="1">
              <a:off x="2784" y="1563"/>
              <a:ext cx="69" cy="69"/>
            </a:xfrm>
            <a:prstGeom prst="line">
              <a:avLst/>
            </a:prstGeom>
            <a:noFill/>
            <a:ln w="6350">
              <a:solidFill>
                <a:schemeClr val="tx1"/>
              </a:solidFill>
              <a:round/>
              <a:headEnd/>
              <a:tailEnd type="triangle" w="sm" len="sm"/>
            </a:ln>
            <a:effectLst/>
          </p:spPr>
          <p:txBody>
            <a:bodyPr/>
            <a:lstStyle/>
            <a:p>
              <a:endParaRPr lang="en-US"/>
            </a:p>
          </p:txBody>
        </p:sp>
        <p:sp>
          <p:nvSpPr>
            <p:cNvPr id="53259" name="Line 11"/>
            <p:cNvSpPr>
              <a:spLocks noChangeShapeType="1"/>
            </p:cNvSpPr>
            <p:nvPr/>
          </p:nvSpPr>
          <p:spPr bwMode="auto">
            <a:xfrm>
              <a:off x="2736" y="1392"/>
              <a:ext cx="144" cy="48"/>
            </a:xfrm>
            <a:prstGeom prst="line">
              <a:avLst/>
            </a:prstGeom>
            <a:noFill/>
            <a:ln w="6350">
              <a:solidFill>
                <a:schemeClr val="tx1"/>
              </a:solidFill>
              <a:round/>
              <a:headEnd/>
              <a:tailEnd type="triangle" w="sm" len="sm"/>
            </a:ln>
            <a:effectLst/>
          </p:spPr>
          <p:txBody>
            <a:bodyPr/>
            <a:lstStyle/>
            <a:p>
              <a:endParaRPr lang="en-US"/>
            </a:p>
          </p:txBody>
        </p:sp>
        <p:sp>
          <p:nvSpPr>
            <p:cNvPr id="53260" name="Line 12"/>
            <p:cNvSpPr>
              <a:spLocks noChangeShapeType="1"/>
            </p:cNvSpPr>
            <p:nvPr/>
          </p:nvSpPr>
          <p:spPr bwMode="auto">
            <a:xfrm flipH="1" flipV="1">
              <a:off x="3168" y="1632"/>
              <a:ext cx="96" cy="48"/>
            </a:xfrm>
            <a:prstGeom prst="line">
              <a:avLst/>
            </a:prstGeom>
            <a:noFill/>
            <a:ln w="6350">
              <a:solidFill>
                <a:schemeClr val="tx1"/>
              </a:solidFill>
              <a:round/>
              <a:headEnd/>
              <a:tailEnd type="triangle" w="sm" len="sm"/>
            </a:ln>
            <a:effectLst/>
          </p:spPr>
          <p:txBody>
            <a:bodyPr/>
            <a:lstStyle/>
            <a:p>
              <a:endParaRPr lang="en-US"/>
            </a:p>
          </p:txBody>
        </p:sp>
        <p:sp>
          <p:nvSpPr>
            <p:cNvPr id="53261" name="Line 13"/>
            <p:cNvSpPr>
              <a:spLocks noChangeShapeType="1"/>
            </p:cNvSpPr>
            <p:nvPr/>
          </p:nvSpPr>
          <p:spPr bwMode="auto">
            <a:xfrm flipH="1">
              <a:off x="3216" y="1392"/>
              <a:ext cx="96" cy="48"/>
            </a:xfrm>
            <a:prstGeom prst="line">
              <a:avLst/>
            </a:prstGeom>
            <a:noFill/>
            <a:ln w="6350">
              <a:solidFill>
                <a:schemeClr val="tx1"/>
              </a:solidFill>
              <a:round/>
              <a:headEnd/>
              <a:tailEnd type="triangle" w="sm" len="sm"/>
            </a:ln>
            <a:effectLst/>
          </p:spPr>
          <p:txBody>
            <a:bodyPr/>
            <a:lstStyle/>
            <a:p>
              <a:endParaRPr lang="en-US"/>
            </a:p>
          </p:txBody>
        </p:sp>
      </p:grpSp>
      <p:sp>
        <p:nvSpPr>
          <p:cNvPr id="53263" name="Title 1"/>
          <p:cNvSpPr>
            <a:spLocks/>
          </p:cNvSpPr>
          <p:nvPr/>
        </p:nvSpPr>
        <p:spPr bwMode="auto">
          <a:xfrm>
            <a:off x="457200" y="274638"/>
            <a:ext cx="8229600" cy="1143000"/>
          </a:xfrm>
          <a:prstGeom prst="rect">
            <a:avLst/>
          </a:prstGeom>
          <a:noFill/>
          <a:ln w="38100" cmpd="dbl">
            <a:solidFill>
              <a:srgbClr val="0C7F03"/>
            </a:solidFill>
            <a:miter lim="800000"/>
            <a:headEnd/>
            <a:tailEnd/>
          </a:ln>
        </p:spPr>
        <p:txBody>
          <a:bodyPr anchor="ctr"/>
          <a:lstStyle/>
          <a:p>
            <a:r>
              <a:rPr lang="en-US" sz="4000" dirty="0" smtClean="0">
                <a:solidFill>
                  <a:srgbClr val="0C7F03"/>
                </a:solidFill>
                <a:latin typeface="Calibri" pitchFamily="34" charset="0"/>
              </a:rPr>
              <a:t>3. Build shape descriptors</a:t>
            </a:r>
            <a:endParaRPr lang="en-US" sz="4000" dirty="0">
              <a:solidFill>
                <a:srgbClr val="0C7F03"/>
              </a:solidFill>
              <a:latin typeface="Calibri" pitchFamily="34" charset="0"/>
            </a:endParaRPr>
          </a:p>
        </p:txBody>
      </p:sp>
      <p:sp>
        <p:nvSpPr>
          <p:cNvPr id="53264" name="Text Box 16"/>
          <p:cNvSpPr txBox="1">
            <a:spLocks noChangeArrowheads="1"/>
          </p:cNvSpPr>
          <p:nvPr/>
        </p:nvSpPr>
        <p:spPr bwMode="auto">
          <a:xfrm>
            <a:off x="1752600" y="4876800"/>
            <a:ext cx="7010400" cy="1169551"/>
          </a:xfrm>
          <a:prstGeom prst="rect">
            <a:avLst/>
          </a:prstGeom>
          <a:noFill/>
          <a:ln w="9525">
            <a:noFill/>
            <a:miter lim="800000"/>
            <a:headEnd/>
            <a:tailEnd/>
          </a:ln>
          <a:effectLst/>
        </p:spPr>
        <p:txBody>
          <a:bodyPr wrap="square">
            <a:spAutoFit/>
          </a:bodyPr>
          <a:lstStyle/>
          <a:p>
            <a:pPr>
              <a:spcBef>
                <a:spcPct val="50000"/>
              </a:spcBef>
              <a:buFontTx/>
              <a:buChar char="•"/>
            </a:pPr>
            <a:r>
              <a:rPr lang="en-US" sz="2800" dirty="0">
                <a:solidFill>
                  <a:srgbClr val="3A3E16"/>
                </a:solidFill>
              </a:rPr>
              <a:t> Inner Distance Shape Context</a:t>
            </a:r>
          </a:p>
          <a:p>
            <a:pPr>
              <a:spcBef>
                <a:spcPct val="50000"/>
              </a:spcBef>
              <a:buFontTx/>
              <a:buChar char="•"/>
            </a:pPr>
            <a:r>
              <a:rPr lang="en-US" sz="2800" dirty="0">
                <a:solidFill>
                  <a:srgbClr val="3A3E16"/>
                </a:solidFill>
              </a:rPr>
              <a:t> </a:t>
            </a:r>
            <a:r>
              <a:rPr lang="en-US" sz="2800" dirty="0" err="1">
                <a:solidFill>
                  <a:srgbClr val="3A3E16"/>
                </a:solidFill>
              </a:rPr>
              <a:t>Multiscale</a:t>
            </a:r>
            <a:r>
              <a:rPr lang="en-US" sz="2800" dirty="0">
                <a:solidFill>
                  <a:srgbClr val="3A3E16"/>
                </a:solidFill>
              </a:rPr>
              <a:t> histograms of curvature</a:t>
            </a:r>
          </a:p>
        </p:txBody>
      </p:sp>
      <p:pic>
        <p:nvPicPr>
          <p:cNvPr id="53265" name="Picture 6" descr="biotracker logo 17.png"/>
          <p:cNvPicPr>
            <a:picLocks noChangeAspect="1"/>
          </p:cNvPicPr>
          <p:nvPr/>
        </p:nvPicPr>
        <p:blipFill>
          <a:blip r:embed="rId7" cstate="print"/>
          <a:srcRect l="3418" t="4762" r="78149" b="12698"/>
          <a:stretch>
            <a:fillRect/>
          </a:stretch>
        </p:blipFill>
        <p:spPr bwMode="auto">
          <a:xfrm>
            <a:off x="7696200" y="304800"/>
            <a:ext cx="914400" cy="990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1"/>
          <p:cNvSpPr>
            <a:spLocks/>
          </p:cNvSpPr>
          <p:nvPr/>
        </p:nvSpPr>
        <p:spPr bwMode="auto">
          <a:xfrm>
            <a:off x="457200" y="274638"/>
            <a:ext cx="8229600" cy="1143000"/>
          </a:xfrm>
          <a:prstGeom prst="rect">
            <a:avLst/>
          </a:prstGeom>
          <a:noFill/>
          <a:ln w="38100" cmpd="dbl">
            <a:solidFill>
              <a:srgbClr val="0C7F03"/>
            </a:solidFill>
            <a:miter lim="800000"/>
            <a:headEnd/>
            <a:tailEnd/>
          </a:ln>
        </p:spPr>
        <p:txBody>
          <a:bodyPr anchor="ctr"/>
          <a:lstStyle/>
          <a:p>
            <a:r>
              <a:rPr lang="en-US" sz="4000" dirty="0">
                <a:solidFill>
                  <a:srgbClr val="0C7F03"/>
                </a:solidFill>
                <a:latin typeface="Calibri" pitchFamily="34" charset="0"/>
              </a:rPr>
              <a:t>4. Search </a:t>
            </a:r>
            <a:r>
              <a:rPr lang="en-US" sz="4000" dirty="0" smtClean="0">
                <a:solidFill>
                  <a:srgbClr val="0C7F03"/>
                </a:solidFill>
                <a:latin typeface="Calibri" pitchFamily="34" charset="0"/>
              </a:rPr>
              <a:t>data set</a:t>
            </a:r>
            <a:endParaRPr lang="en-US" sz="4000" dirty="0">
              <a:solidFill>
                <a:srgbClr val="0C7F03"/>
              </a:solidFill>
              <a:latin typeface="Calibri" pitchFamily="34" charset="0"/>
            </a:endParaRPr>
          </a:p>
        </p:txBody>
      </p:sp>
      <p:pic>
        <p:nvPicPr>
          <p:cNvPr id="59394" name="Picture 6" descr="biotracker logo 17.png"/>
          <p:cNvPicPr>
            <a:picLocks noChangeAspect="1"/>
          </p:cNvPicPr>
          <p:nvPr/>
        </p:nvPicPr>
        <p:blipFill>
          <a:blip r:embed="rId2" cstate="print"/>
          <a:srcRect l="3418" t="4762" r="78149" b="12698"/>
          <a:stretch>
            <a:fillRect/>
          </a:stretch>
        </p:blipFill>
        <p:spPr bwMode="auto">
          <a:xfrm>
            <a:off x="7696200" y="304800"/>
            <a:ext cx="914400" cy="990600"/>
          </a:xfrm>
          <a:prstGeom prst="rect">
            <a:avLst/>
          </a:prstGeom>
          <a:noFill/>
          <a:ln w="9525">
            <a:noFill/>
            <a:miter lim="800000"/>
            <a:headEnd/>
            <a:tailEnd/>
          </a:ln>
        </p:spPr>
      </p:pic>
      <p:pic>
        <p:nvPicPr>
          <p:cNvPr id="59395" name="Picture 2"/>
          <p:cNvPicPr>
            <a:picLocks noChangeAspect="1" noChangeArrowheads="1"/>
          </p:cNvPicPr>
          <p:nvPr/>
        </p:nvPicPr>
        <p:blipFill>
          <a:blip r:embed="rId3" cstate="print"/>
          <a:srcRect l="12750" t="26401" r="19501" b="12000"/>
          <a:stretch>
            <a:fillRect/>
          </a:stretch>
        </p:blipFill>
        <p:spPr bwMode="auto">
          <a:xfrm>
            <a:off x="2978150" y="2073275"/>
            <a:ext cx="5673725" cy="3224213"/>
          </a:xfrm>
          <a:prstGeom prst="rect">
            <a:avLst/>
          </a:prstGeom>
          <a:noFill/>
          <a:ln w="9525">
            <a:noFill/>
            <a:miter lim="800000"/>
            <a:headEnd/>
            <a:tailEnd/>
          </a:ln>
        </p:spPr>
      </p:pic>
      <p:pic>
        <p:nvPicPr>
          <p:cNvPr id="59396" name="Picture 3"/>
          <p:cNvPicPr>
            <a:picLocks noChangeAspect="1" noChangeArrowheads="1"/>
          </p:cNvPicPr>
          <p:nvPr/>
        </p:nvPicPr>
        <p:blipFill>
          <a:blip r:embed="rId4" cstate="print"/>
          <a:srcRect l="12750" t="56400" r="18750" b="20399"/>
          <a:stretch>
            <a:fillRect/>
          </a:stretch>
        </p:blipFill>
        <p:spPr bwMode="auto">
          <a:xfrm>
            <a:off x="2971800" y="4816475"/>
            <a:ext cx="5684838" cy="1203325"/>
          </a:xfrm>
          <a:prstGeom prst="rect">
            <a:avLst/>
          </a:prstGeom>
          <a:noFill/>
          <a:ln w="9525">
            <a:noFill/>
            <a:miter lim="800000"/>
            <a:headEnd/>
            <a:tailEnd/>
          </a:ln>
        </p:spPr>
      </p:pic>
      <p:pic>
        <p:nvPicPr>
          <p:cNvPr id="59398" name="Picture 6"/>
          <p:cNvPicPr>
            <a:picLocks noChangeAspect="1" noChangeArrowheads="1"/>
          </p:cNvPicPr>
          <p:nvPr/>
        </p:nvPicPr>
        <p:blipFill>
          <a:blip r:embed="rId5" cstate="print"/>
          <a:srcRect/>
          <a:stretch>
            <a:fillRect/>
          </a:stretch>
        </p:blipFill>
        <p:spPr bwMode="auto">
          <a:xfrm>
            <a:off x="820530" y="2133600"/>
            <a:ext cx="2054433" cy="3962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7" name="Picture 7" descr="new_stem_comparison"/>
          <p:cNvPicPr>
            <a:picLocks noChangeAspect="1" noChangeArrowheads="1"/>
          </p:cNvPicPr>
          <p:nvPr/>
        </p:nvPicPr>
        <p:blipFill>
          <a:blip r:embed="rId2" cstate="print"/>
          <a:srcRect/>
          <a:stretch>
            <a:fillRect/>
          </a:stretch>
        </p:blipFill>
        <p:spPr bwMode="auto">
          <a:xfrm>
            <a:off x="1447800" y="1143000"/>
            <a:ext cx="5943600" cy="5943600"/>
          </a:xfrm>
          <a:prstGeom prst="rect">
            <a:avLst/>
          </a:prstGeom>
          <a:noFill/>
        </p:spPr>
      </p:pic>
      <p:sp>
        <p:nvSpPr>
          <p:cNvPr id="56324" name="Title 1"/>
          <p:cNvSpPr>
            <a:spLocks/>
          </p:cNvSpPr>
          <p:nvPr/>
        </p:nvSpPr>
        <p:spPr bwMode="auto">
          <a:xfrm>
            <a:off x="457200" y="274638"/>
            <a:ext cx="8229600" cy="1143000"/>
          </a:xfrm>
          <a:prstGeom prst="rect">
            <a:avLst/>
          </a:prstGeom>
          <a:noFill/>
          <a:ln w="38100" cmpd="dbl">
            <a:solidFill>
              <a:srgbClr val="0C7F03"/>
            </a:solidFill>
            <a:miter lim="800000"/>
            <a:headEnd/>
            <a:tailEnd/>
          </a:ln>
        </p:spPr>
        <p:txBody>
          <a:bodyPr anchor="ctr"/>
          <a:lstStyle/>
          <a:p>
            <a:r>
              <a:rPr lang="en-US" sz="4000" dirty="0">
                <a:solidFill>
                  <a:srgbClr val="0C7F03"/>
                </a:solidFill>
                <a:latin typeface="Calibri" pitchFamily="34" charset="0"/>
              </a:rPr>
              <a:t>System </a:t>
            </a:r>
            <a:r>
              <a:rPr lang="en-US" sz="4000" dirty="0" smtClean="0">
                <a:solidFill>
                  <a:srgbClr val="0C7F03"/>
                </a:solidFill>
                <a:latin typeface="Calibri" pitchFamily="34" charset="0"/>
              </a:rPr>
              <a:t>accuracy</a:t>
            </a:r>
            <a:endParaRPr lang="en-US" sz="4000" dirty="0">
              <a:solidFill>
                <a:srgbClr val="0C7F03"/>
              </a:solidFill>
              <a:latin typeface="Calibri" pitchFamily="34" charset="0"/>
            </a:endParaRPr>
          </a:p>
        </p:txBody>
      </p:sp>
      <p:pic>
        <p:nvPicPr>
          <p:cNvPr id="56325" name="Picture 6" descr="biotracker logo 17.png"/>
          <p:cNvPicPr>
            <a:picLocks noChangeAspect="1"/>
          </p:cNvPicPr>
          <p:nvPr/>
        </p:nvPicPr>
        <p:blipFill>
          <a:blip r:embed="rId3" cstate="print"/>
          <a:srcRect l="3418" t="4762" r="78149" b="12698"/>
          <a:stretch>
            <a:fillRect/>
          </a:stretch>
        </p:blipFill>
        <p:spPr bwMode="auto">
          <a:xfrm>
            <a:off x="7696200" y="304800"/>
            <a:ext cx="914400" cy="990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38100" cmpd="dbl">
            <a:solidFill>
              <a:srgbClr val="0C7F03"/>
            </a:solidFill>
          </a:ln>
        </p:spPr>
        <p:txBody>
          <a:bodyPr>
            <a:noAutofit/>
          </a:bodyPr>
          <a:lstStyle/>
          <a:p>
            <a:pPr algn="l"/>
            <a:r>
              <a:rPr lang="en-US" sz="4000" dirty="0" smtClean="0">
                <a:solidFill>
                  <a:srgbClr val="0C7F03"/>
                </a:solidFill>
              </a:rPr>
              <a:t>Incorporating games </a:t>
            </a:r>
            <a:br>
              <a:rPr lang="en-US" sz="4000" dirty="0" smtClean="0">
                <a:solidFill>
                  <a:srgbClr val="0C7F03"/>
                </a:solidFill>
              </a:rPr>
            </a:br>
            <a:r>
              <a:rPr lang="en-US" sz="4000" dirty="0" smtClean="0">
                <a:solidFill>
                  <a:srgbClr val="0C7F03"/>
                </a:solidFill>
              </a:rPr>
              <a:t>into the </a:t>
            </a:r>
            <a:r>
              <a:rPr lang="en-US" sz="4000" dirty="0" err="1" smtClean="0">
                <a:solidFill>
                  <a:srgbClr val="0C7F03"/>
                </a:solidFill>
              </a:rPr>
              <a:t>Biotracker</a:t>
            </a:r>
            <a:r>
              <a:rPr lang="en-US" sz="4000" dirty="0" smtClean="0">
                <a:solidFill>
                  <a:srgbClr val="0C7F03"/>
                </a:solidFill>
              </a:rPr>
              <a:t> platform</a:t>
            </a:r>
            <a:endParaRPr lang="en-US" sz="4000" dirty="0">
              <a:solidFill>
                <a:srgbClr val="0C7F03"/>
              </a:solidFill>
            </a:endParaRPr>
          </a:p>
        </p:txBody>
      </p:sp>
      <p:sp>
        <p:nvSpPr>
          <p:cNvPr id="5" name="Content Placeholder 4"/>
          <p:cNvSpPr>
            <a:spLocks noGrp="1"/>
          </p:cNvSpPr>
          <p:nvPr>
            <p:ph idx="1"/>
          </p:nvPr>
        </p:nvSpPr>
        <p:spPr>
          <a:xfrm>
            <a:off x="457200" y="1646237"/>
            <a:ext cx="8229600" cy="4525963"/>
          </a:xfrm>
        </p:spPr>
        <p:txBody>
          <a:bodyPr>
            <a:normAutofit/>
          </a:bodyPr>
          <a:lstStyle/>
          <a:p>
            <a:pPr marL="0" indent="0">
              <a:buNone/>
            </a:pPr>
            <a:r>
              <a:rPr lang="en-US" sz="2800" dirty="0" smtClean="0">
                <a:solidFill>
                  <a:srgbClr val="3A3E16"/>
                </a:solidFill>
              </a:rPr>
              <a:t>Using </a:t>
            </a:r>
            <a:r>
              <a:rPr lang="en-US" sz="2800" dirty="0" smtClean="0">
                <a:solidFill>
                  <a:srgbClr val="3A3E16"/>
                </a:solidFill>
              </a:rPr>
              <a:t>games to </a:t>
            </a:r>
            <a:r>
              <a:rPr lang="en-US" sz="2800" dirty="0" smtClean="0">
                <a:solidFill>
                  <a:srgbClr val="3A3E16"/>
                </a:solidFill>
              </a:rPr>
              <a:t>direct human effort and computational resources towards species identification and classification</a:t>
            </a:r>
          </a:p>
          <a:p>
            <a:pPr>
              <a:spcAft>
                <a:spcPts val="600"/>
              </a:spcAft>
              <a:buNone/>
            </a:pPr>
            <a:endParaRPr lang="en-US" sz="2800" dirty="0" smtClean="0">
              <a:solidFill>
                <a:srgbClr val="3A3E16"/>
              </a:solidFill>
            </a:endParaRPr>
          </a:p>
          <a:p>
            <a:pPr lvl="1">
              <a:buFont typeface="Arial" pitchFamily="34" charset="0"/>
              <a:buChar char="•"/>
            </a:pPr>
            <a:r>
              <a:rPr lang="en-US" sz="2600" dirty="0" smtClean="0">
                <a:solidFill>
                  <a:srgbClr val="3A3E16"/>
                </a:solidFill>
              </a:rPr>
              <a:t>Data </a:t>
            </a:r>
            <a:r>
              <a:rPr lang="en-US" sz="2600" dirty="0" smtClean="0">
                <a:solidFill>
                  <a:srgbClr val="3A3E16"/>
                </a:solidFill>
              </a:rPr>
              <a:t>Validation Games</a:t>
            </a:r>
            <a:br>
              <a:rPr lang="en-US" sz="2600" dirty="0" smtClean="0">
                <a:solidFill>
                  <a:srgbClr val="3A3E16"/>
                </a:solidFill>
              </a:rPr>
            </a:br>
            <a:endParaRPr lang="en-US" sz="2600" dirty="0" smtClean="0">
              <a:solidFill>
                <a:srgbClr val="3A3E16"/>
              </a:solidFill>
            </a:endParaRPr>
          </a:p>
          <a:p>
            <a:pPr lvl="1">
              <a:buFont typeface="Arial" pitchFamily="34" charset="0"/>
              <a:buChar char="•"/>
            </a:pPr>
            <a:r>
              <a:rPr lang="en-US" sz="2600" dirty="0" smtClean="0">
                <a:solidFill>
                  <a:srgbClr val="3A3E16"/>
                </a:solidFill>
              </a:rPr>
              <a:t>Field Data Collection Games</a:t>
            </a:r>
          </a:p>
          <a:p>
            <a:endParaRPr lang="en-US" sz="2800" dirty="0">
              <a:solidFill>
                <a:srgbClr val="3A3E16"/>
              </a:solidFill>
            </a:endParaRPr>
          </a:p>
        </p:txBody>
      </p:sp>
      <p:pic>
        <p:nvPicPr>
          <p:cNvPr id="7" name="Picture 6" descr="biotracker logo 17.png"/>
          <p:cNvPicPr>
            <a:picLocks noChangeAspect="1"/>
          </p:cNvPicPr>
          <p:nvPr/>
        </p:nvPicPr>
        <p:blipFill>
          <a:blip r:embed="rId3" cstate="print"/>
          <a:srcRect l="3418" t="4762" r="78149" b="12698"/>
          <a:stretch>
            <a:fillRect/>
          </a:stretch>
        </p:blipFill>
        <p:spPr>
          <a:xfrm>
            <a:off x="7696200" y="304800"/>
            <a:ext cx="914400" cy="99060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38100" cmpd="dbl">
            <a:solidFill>
              <a:srgbClr val="0C7F03"/>
            </a:solidFill>
          </a:ln>
        </p:spPr>
        <p:txBody>
          <a:bodyPr/>
          <a:lstStyle/>
          <a:p>
            <a:pPr algn="l"/>
            <a:r>
              <a:rPr lang="en-US" sz="4000" dirty="0" smtClean="0">
                <a:solidFill>
                  <a:srgbClr val="0C7F03"/>
                </a:solidFill>
              </a:rPr>
              <a:t>What we will talk about…</a:t>
            </a:r>
            <a:endParaRPr lang="en-US" sz="4000" dirty="0">
              <a:solidFill>
                <a:srgbClr val="0C7F03"/>
              </a:solidFill>
            </a:endParaRPr>
          </a:p>
        </p:txBody>
      </p:sp>
      <p:sp>
        <p:nvSpPr>
          <p:cNvPr id="5" name="Content Placeholder 4"/>
          <p:cNvSpPr>
            <a:spLocks noGrp="1"/>
          </p:cNvSpPr>
          <p:nvPr>
            <p:ph idx="1"/>
          </p:nvPr>
        </p:nvSpPr>
        <p:spPr>
          <a:xfrm>
            <a:off x="457200" y="1722437"/>
            <a:ext cx="8229600" cy="4525963"/>
          </a:xfrm>
        </p:spPr>
        <p:txBody>
          <a:bodyPr>
            <a:normAutofit/>
          </a:bodyPr>
          <a:lstStyle/>
          <a:p>
            <a:r>
              <a:rPr lang="en-US" sz="2600" dirty="0" smtClean="0">
                <a:solidFill>
                  <a:srgbClr val="3A3E16"/>
                </a:solidFill>
              </a:rPr>
              <a:t>Research aims</a:t>
            </a:r>
          </a:p>
          <a:p>
            <a:r>
              <a:rPr lang="en-US" sz="2600" dirty="0" smtClean="0">
                <a:solidFill>
                  <a:srgbClr val="3A3E16"/>
                </a:solidFill>
              </a:rPr>
              <a:t>Encyclopedia of Life (EOL)</a:t>
            </a:r>
          </a:p>
          <a:p>
            <a:r>
              <a:rPr lang="en-US" sz="2600" dirty="0" smtClean="0">
                <a:solidFill>
                  <a:srgbClr val="3A3E16"/>
                </a:solidFill>
              </a:rPr>
              <a:t>Scientists, citizen scientists, enthusiasts</a:t>
            </a:r>
          </a:p>
          <a:p>
            <a:r>
              <a:rPr lang="en-US" sz="2600" dirty="0" smtClean="0">
                <a:solidFill>
                  <a:srgbClr val="3A3E16"/>
                </a:solidFill>
              </a:rPr>
              <a:t>Identifying leaves:</a:t>
            </a:r>
          </a:p>
          <a:p>
            <a:pPr lvl="1"/>
            <a:r>
              <a:rPr lang="en-US" sz="2600" dirty="0" smtClean="0">
                <a:solidFill>
                  <a:srgbClr val="3A3E16"/>
                </a:solidFill>
              </a:rPr>
              <a:t>Machine vision approach</a:t>
            </a:r>
          </a:p>
          <a:p>
            <a:pPr lvl="1"/>
            <a:r>
              <a:rPr lang="en-US" sz="2600" dirty="0" smtClean="0">
                <a:solidFill>
                  <a:srgbClr val="3A3E16"/>
                </a:solidFill>
              </a:rPr>
              <a:t>Odd Leaf Out</a:t>
            </a:r>
          </a:p>
          <a:p>
            <a:pPr lvl="1"/>
            <a:r>
              <a:rPr lang="en-US" sz="2600" dirty="0" smtClean="0">
                <a:solidFill>
                  <a:srgbClr val="3A3E16"/>
                </a:solidFill>
              </a:rPr>
              <a:t>Field Mission Games</a:t>
            </a:r>
          </a:p>
          <a:p>
            <a:r>
              <a:rPr lang="en-US" sz="2600" dirty="0" smtClean="0">
                <a:solidFill>
                  <a:srgbClr val="3A3E16"/>
                </a:solidFill>
              </a:rPr>
              <a:t>Questions and Discussion</a:t>
            </a:r>
            <a:endParaRPr lang="en-US" sz="2600" dirty="0" smtClean="0">
              <a:solidFill>
                <a:srgbClr val="3A3E16"/>
              </a:solidFill>
            </a:endParaRPr>
          </a:p>
          <a:p>
            <a:pPr>
              <a:buNone/>
            </a:pPr>
            <a:endParaRPr lang="en-US" sz="2600" dirty="0" smtClean="0"/>
          </a:p>
          <a:p>
            <a:endParaRPr lang="en-US" sz="2600" dirty="0">
              <a:solidFill>
                <a:srgbClr val="085202"/>
              </a:solidFill>
            </a:endParaRPr>
          </a:p>
        </p:txBody>
      </p:sp>
      <p:pic>
        <p:nvPicPr>
          <p:cNvPr id="7" name="Picture 6" descr="biotracker logo 17.png"/>
          <p:cNvPicPr>
            <a:picLocks noChangeAspect="1"/>
          </p:cNvPicPr>
          <p:nvPr/>
        </p:nvPicPr>
        <p:blipFill>
          <a:blip r:embed="rId3" cstate="print"/>
          <a:srcRect l="3418" t="4762" r="78149" b="12698"/>
          <a:stretch>
            <a:fillRect/>
          </a:stretch>
        </p:blipFill>
        <p:spPr>
          <a:xfrm>
            <a:off x="7696200" y="304800"/>
            <a:ext cx="914400" cy="990600"/>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38100" cmpd="dbl">
            <a:solidFill>
              <a:srgbClr val="0C7F03"/>
            </a:solidFill>
          </a:ln>
        </p:spPr>
        <p:txBody>
          <a:bodyPr>
            <a:noAutofit/>
          </a:bodyPr>
          <a:lstStyle/>
          <a:p>
            <a:pPr algn="l"/>
            <a:r>
              <a:rPr lang="en-US" sz="4000" dirty="0" smtClean="0">
                <a:solidFill>
                  <a:srgbClr val="0C7F03"/>
                </a:solidFill>
              </a:rPr>
              <a:t>Odd Leaf Out</a:t>
            </a:r>
            <a:endParaRPr lang="en-US" sz="4000" dirty="0">
              <a:solidFill>
                <a:srgbClr val="0C7F03"/>
              </a:solidFill>
            </a:endParaRPr>
          </a:p>
        </p:txBody>
      </p:sp>
      <p:pic>
        <p:nvPicPr>
          <p:cNvPr id="7" name="Picture 6" descr="biotracker logo 17.png"/>
          <p:cNvPicPr>
            <a:picLocks noChangeAspect="1"/>
          </p:cNvPicPr>
          <p:nvPr/>
        </p:nvPicPr>
        <p:blipFill>
          <a:blip r:embed="rId3" cstate="print"/>
          <a:srcRect l="3418" t="4762" r="78149" b="12698"/>
          <a:stretch>
            <a:fillRect/>
          </a:stretch>
        </p:blipFill>
        <p:spPr>
          <a:xfrm>
            <a:off x="7696200" y="304800"/>
            <a:ext cx="914400" cy="990600"/>
          </a:xfrm>
          <a:prstGeom prst="rect">
            <a:avLst/>
          </a:prstGeom>
        </p:spPr>
      </p:pic>
      <p:pic>
        <p:nvPicPr>
          <p:cNvPr id="8" name="Picture 7"/>
          <p:cNvPicPr>
            <a:picLocks noChangeAspect="1"/>
          </p:cNvPicPr>
          <p:nvPr/>
        </p:nvPicPr>
        <p:blipFill>
          <a:blip r:embed="rId4" cstate="print">
            <a:alphaModFix/>
            <a:lum/>
          </a:blip>
          <a:srcRect/>
          <a:stretch>
            <a:fillRect/>
          </a:stretch>
        </p:blipFill>
        <p:spPr>
          <a:xfrm>
            <a:off x="1219200" y="2438400"/>
            <a:ext cx="6938176" cy="4343400"/>
          </a:xfrm>
          <a:prstGeom prst="rect">
            <a:avLst/>
          </a:prstGeom>
        </p:spPr>
      </p:pic>
      <p:sp>
        <p:nvSpPr>
          <p:cNvPr id="5" name="Rectangle 4"/>
          <p:cNvSpPr/>
          <p:nvPr/>
        </p:nvSpPr>
        <p:spPr>
          <a:xfrm>
            <a:off x="457200" y="977205"/>
            <a:ext cx="8229600" cy="1384995"/>
          </a:xfrm>
          <a:prstGeom prst="rect">
            <a:avLst/>
          </a:prstGeom>
        </p:spPr>
        <p:txBody>
          <a:bodyPr wrap="square">
            <a:spAutoFit/>
          </a:bodyPr>
          <a:lstStyle/>
          <a:p>
            <a:r>
              <a:rPr lang="en-US" sz="2800" dirty="0" smtClean="0">
                <a:solidFill>
                  <a:srgbClr val="3A3E16"/>
                </a:solidFill>
              </a:rPr>
              <a:t/>
            </a:r>
            <a:br>
              <a:rPr lang="en-US" sz="2800" dirty="0" smtClean="0">
                <a:solidFill>
                  <a:srgbClr val="3A3E16"/>
                </a:solidFill>
              </a:rPr>
            </a:br>
            <a:r>
              <a:rPr lang="en-US" sz="2800" dirty="0" smtClean="0">
                <a:solidFill>
                  <a:srgbClr val="3A3E16"/>
                </a:solidFill>
              </a:rPr>
              <a:t>Using computer games for data validation and algorithm refinement</a:t>
            </a:r>
            <a:endParaRPr lang="en-US" sz="2800" dirty="0">
              <a:solidFill>
                <a:srgbClr val="3A3E16"/>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38100" cmpd="dbl">
            <a:solidFill>
              <a:srgbClr val="0C7F03"/>
            </a:solidFill>
          </a:ln>
        </p:spPr>
        <p:txBody>
          <a:bodyPr>
            <a:noAutofit/>
          </a:bodyPr>
          <a:lstStyle/>
          <a:p>
            <a:pPr algn="l"/>
            <a:r>
              <a:rPr lang="en-US" sz="4000" dirty="0" smtClean="0">
                <a:solidFill>
                  <a:srgbClr val="0C7F03"/>
                </a:solidFill>
              </a:rPr>
              <a:t>Odd Leaf Out</a:t>
            </a:r>
            <a:endParaRPr lang="en-US" sz="4000" dirty="0">
              <a:solidFill>
                <a:srgbClr val="0C7F03"/>
              </a:solidFill>
            </a:endParaRPr>
          </a:p>
        </p:txBody>
      </p:sp>
      <p:pic>
        <p:nvPicPr>
          <p:cNvPr id="7" name="Picture 6" descr="biotracker logo 17.png"/>
          <p:cNvPicPr>
            <a:picLocks noChangeAspect="1"/>
          </p:cNvPicPr>
          <p:nvPr/>
        </p:nvPicPr>
        <p:blipFill>
          <a:blip r:embed="rId3" cstate="print"/>
          <a:srcRect l="3418" t="4762" r="78149" b="12698"/>
          <a:stretch>
            <a:fillRect/>
          </a:stretch>
        </p:blipFill>
        <p:spPr>
          <a:xfrm>
            <a:off x="7696200" y="304800"/>
            <a:ext cx="914400" cy="990600"/>
          </a:xfrm>
          <a:prstGeom prst="rect">
            <a:avLst/>
          </a:prstGeom>
        </p:spPr>
      </p:pic>
      <p:graphicFrame>
        <p:nvGraphicFramePr>
          <p:cNvPr id="13" name="Diagram 12"/>
          <p:cNvGraphicFramePr/>
          <p:nvPr>
            <p:extLst>
              <p:ext uri="{D42A27DB-BD31-4B8C-83A1-F6EECF244321}">
                <p14:modId xmlns:p14="http://schemas.microsoft.com/office/powerpoint/2010/main" val="5821595"/>
              </p:ext>
            </p:extLst>
          </p:nvPr>
        </p:nvGraphicFramePr>
        <p:xfrm>
          <a:off x="457200" y="1528920"/>
          <a:ext cx="8153400" cy="494388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38100" cmpd="dbl">
            <a:solidFill>
              <a:srgbClr val="0C7F03"/>
            </a:solidFill>
          </a:ln>
        </p:spPr>
        <p:txBody>
          <a:bodyPr>
            <a:noAutofit/>
          </a:bodyPr>
          <a:lstStyle/>
          <a:p>
            <a:pPr algn="l"/>
            <a:r>
              <a:rPr lang="en-US" sz="4000" dirty="0" smtClean="0">
                <a:solidFill>
                  <a:srgbClr val="0C7F03"/>
                </a:solidFill>
              </a:rPr>
              <a:t>Odd Leaf Out</a:t>
            </a:r>
            <a:endParaRPr lang="en-US" sz="4000" dirty="0">
              <a:solidFill>
                <a:srgbClr val="0C7F03"/>
              </a:solidFill>
            </a:endParaRPr>
          </a:p>
        </p:txBody>
      </p:sp>
      <p:pic>
        <p:nvPicPr>
          <p:cNvPr id="7" name="Picture 6" descr="biotracker logo 17.png"/>
          <p:cNvPicPr>
            <a:picLocks noChangeAspect="1"/>
          </p:cNvPicPr>
          <p:nvPr/>
        </p:nvPicPr>
        <p:blipFill>
          <a:blip r:embed="rId3" cstate="print"/>
          <a:srcRect l="3418" t="4762" r="78149" b="12698"/>
          <a:stretch>
            <a:fillRect/>
          </a:stretch>
        </p:blipFill>
        <p:spPr>
          <a:xfrm>
            <a:off x="7696200" y="304800"/>
            <a:ext cx="914400" cy="990600"/>
          </a:xfrm>
          <a:prstGeom prst="rect">
            <a:avLst/>
          </a:prstGeom>
        </p:spPr>
      </p:pic>
      <p:graphicFrame>
        <p:nvGraphicFramePr>
          <p:cNvPr id="14" name="Diagram 13"/>
          <p:cNvGraphicFramePr/>
          <p:nvPr>
            <p:extLst>
              <p:ext uri="{D42A27DB-BD31-4B8C-83A1-F6EECF244321}">
                <p14:modId xmlns:p14="http://schemas.microsoft.com/office/powerpoint/2010/main" val="664714045"/>
              </p:ext>
            </p:extLst>
          </p:nvPr>
        </p:nvGraphicFramePr>
        <p:xfrm>
          <a:off x="457200" y="1600200"/>
          <a:ext cx="8305800" cy="4953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53270991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ight Arrow 8"/>
          <p:cNvSpPr/>
          <p:nvPr/>
        </p:nvSpPr>
        <p:spPr>
          <a:xfrm>
            <a:off x="533400" y="3810000"/>
            <a:ext cx="3352800" cy="2133600"/>
          </a:xfrm>
          <a:prstGeom prst="rightArrow">
            <a:avLst/>
          </a:prstGeom>
          <a:solidFill>
            <a:schemeClr val="accent3">
              <a:lumMod val="40000"/>
              <a:lumOff val="60000"/>
              <a:alpha val="30000"/>
            </a:schemeClr>
          </a:solidFill>
          <a:ln>
            <a:solidFill>
              <a:srgbClr val="0C7F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ln w="38100" cmpd="dbl">
            <a:solidFill>
              <a:srgbClr val="0C7F03"/>
            </a:solidFill>
          </a:ln>
        </p:spPr>
        <p:txBody>
          <a:bodyPr>
            <a:noAutofit/>
          </a:bodyPr>
          <a:lstStyle/>
          <a:p>
            <a:pPr algn="l"/>
            <a:r>
              <a:rPr lang="en-US" sz="4000" dirty="0" smtClean="0">
                <a:solidFill>
                  <a:srgbClr val="0C7F03"/>
                </a:solidFill>
              </a:rPr>
              <a:t/>
            </a:r>
            <a:br>
              <a:rPr lang="en-US" sz="4000" dirty="0" smtClean="0">
                <a:solidFill>
                  <a:srgbClr val="0C7F03"/>
                </a:solidFill>
              </a:rPr>
            </a:br>
            <a:r>
              <a:rPr lang="en-US" sz="4000" dirty="0" err="1" smtClean="0">
                <a:solidFill>
                  <a:srgbClr val="0C7F03"/>
                </a:solidFill>
              </a:rPr>
              <a:t>Biotracker</a:t>
            </a:r>
            <a:r>
              <a:rPr lang="en-US" sz="4000" dirty="0" smtClean="0">
                <a:solidFill>
                  <a:srgbClr val="0C7F03"/>
                </a:solidFill>
              </a:rPr>
              <a:t> field missions </a:t>
            </a:r>
            <a:br>
              <a:rPr lang="en-US" sz="4000" dirty="0" smtClean="0">
                <a:solidFill>
                  <a:srgbClr val="0C7F03"/>
                </a:solidFill>
              </a:rPr>
            </a:br>
            <a:endParaRPr lang="en-US" sz="4000" dirty="0" smtClean="0">
              <a:solidFill>
                <a:srgbClr val="0C7F03"/>
              </a:solidFill>
            </a:endParaRPr>
          </a:p>
        </p:txBody>
      </p:sp>
      <p:sp>
        <p:nvSpPr>
          <p:cNvPr id="5" name="Content Placeholder 4"/>
          <p:cNvSpPr>
            <a:spLocks noGrp="1"/>
          </p:cNvSpPr>
          <p:nvPr>
            <p:ph idx="1"/>
          </p:nvPr>
        </p:nvSpPr>
        <p:spPr>
          <a:xfrm>
            <a:off x="457200" y="1646237"/>
            <a:ext cx="8229600" cy="4525963"/>
          </a:xfrm>
        </p:spPr>
        <p:txBody>
          <a:bodyPr>
            <a:normAutofit/>
          </a:bodyPr>
          <a:lstStyle/>
          <a:p>
            <a:pPr marL="0">
              <a:spcBef>
                <a:spcPct val="0"/>
              </a:spcBef>
              <a:buNone/>
            </a:pPr>
            <a:r>
              <a:rPr lang="en-US" sz="4000" dirty="0" smtClean="0">
                <a:solidFill>
                  <a:srgbClr val="0C7F03"/>
                </a:solidFill>
                <a:latin typeface="+mj-lt"/>
                <a:ea typeface="+mj-ea"/>
                <a:cs typeface="+mj-cs"/>
              </a:rPr>
              <a:t> </a:t>
            </a:r>
            <a:endParaRPr lang="en-US" sz="1800" dirty="0" smtClean="0">
              <a:solidFill>
                <a:srgbClr val="3A3E16"/>
              </a:solidFill>
            </a:endParaRPr>
          </a:p>
        </p:txBody>
      </p:sp>
      <p:pic>
        <p:nvPicPr>
          <p:cNvPr id="7" name="Picture 6" descr="biotracker logo 17.png"/>
          <p:cNvPicPr>
            <a:picLocks noChangeAspect="1"/>
          </p:cNvPicPr>
          <p:nvPr/>
        </p:nvPicPr>
        <p:blipFill>
          <a:blip r:embed="rId3" cstate="print"/>
          <a:srcRect l="3418" t="4762" r="78149" b="12698"/>
          <a:stretch>
            <a:fillRect/>
          </a:stretch>
        </p:blipFill>
        <p:spPr>
          <a:xfrm>
            <a:off x="7696200" y="304800"/>
            <a:ext cx="914400" cy="990600"/>
          </a:xfrm>
          <a:prstGeom prst="rect">
            <a:avLst/>
          </a:prstGeom>
        </p:spPr>
      </p:pic>
      <p:sp>
        <p:nvSpPr>
          <p:cNvPr id="6" name="Rectangle 5"/>
          <p:cNvSpPr/>
          <p:nvPr/>
        </p:nvSpPr>
        <p:spPr>
          <a:xfrm>
            <a:off x="609600" y="2953702"/>
            <a:ext cx="3124200" cy="3447098"/>
          </a:xfrm>
          <a:prstGeom prst="rect">
            <a:avLst/>
          </a:prstGeom>
        </p:spPr>
        <p:txBody>
          <a:bodyPr wrap="square">
            <a:spAutoFit/>
          </a:bodyPr>
          <a:lstStyle/>
          <a:p>
            <a:pPr lvl="0" algn="ctr">
              <a:buNone/>
            </a:pPr>
            <a:r>
              <a:rPr lang="en-US" sz="2800" dirty="0" smtClean="0">
                <a:solidFill>
                  <a:srgbClr val="3A3E16"/>
                </a:solidFill>
              </a:rPr>
              <a:t>Inspirations</a:t>
            </a:r>
          </a:p>
          <a:p>
            <a:pPr lvl="0" algn="ctr">
              <a:buNone/>
            </a:pPr>
            <a:endParaRPr lang="en-US" sz="2800" dirty="0" smtClean="0">
              <a:solidFill>
                <a:srgbClr val="3A3E16"/>
              </a:solidFill>
            </a:endParaRPr>
          </a:p>
          <a:p>
            <a:pPr lvl="0">
              <a:spcAft>
                <a:spcPts val="1200"/>
              </a:spcAft>
            </a:pPr>
            <a:r>
              <a:rPr lang="en-US" sz="2400" dirty="0" smtClean="0">
                <a:solidFill>
                  <a:srgbClr val="3A3E16"/>
                </a:solidFill>
              </a:rPr>
              <a:t>Geocaching</a:t>
            </a:r>
          </a:p>
          <a:p>
            <a:pPr lvl="0">
              <a:spcAft>
                <a:spcPts val="1200"/>
              </a:spcAft>
            </a:pPr>
            <a:r>
              <a:rPr lang="en-US" sz="2400" dirty="0" smtClean="0">
                <a:solidFill>
                  <a:srgbClr val="3A3E16"/>
                </a:solidFill>
              </a:rPr>
              <a:t>Letterboxing</a:t>
            </a:r>
          </a:p>
          <a:p>
            <a:pPr lvl="0">
              <a:spcAft>
                <a:spcPts val="1200"/>
              </a:spcAft>
            </a:pPr>
            <a:r>
              <a:rPr lang="en-US" sz="2400" dirty="0" smtClean="0">
                <a:solidFill>
                  <a:srgbClr val="3A3E16"/>
                </a:solidFill>
              </a:rPr>
              <a:t>BioBlitz</a:t>
            </a:r>
          </a:p>
          <a:p>
            <a:pPr lvl="0">
              <a:spcAft>
                <a:spcPts val="1200"/>
              </a:spcAft>
            </a:pPr>
            <a:r>
              <a:rPr lang="en-US" sz="2400" dirty="0" smtClean="0">
                <a:solidFill>
                  <a:srgbClr val="3A3E16"/>
                </a:solidFill>
              </a:rPr>
              <a:t>SFZero</a:t>
            </a:r>
          </a:p>
          <a:p>
            <a:pPr lvl="0">
              <a:spcAft>
                <a:spcPts val="1200"/>
              </a:spcAft>
            </a:pPr>
            <a:r>
              <a:rPr lang="en-US" sz="2400" dirty="0" smtClean="0">
                <a:solidFill>
                  <a:srgbClr val="3A3E16"/>
                </a:solidFill>
              </a:rPr>
              <a:t>Project Noah</a:t>
            </a:r>
          </a:p>
        </p:txBody>
      </p:sp>
      <p:sp>
        <p:nvSpPr>
          <p:cNvPr id="8" name="Text Placeholder 5"/>
          <p:cNvSpPr txBox="1">
            <a:spLocks/>
          </p:cNvSpPr>
          <p:nvPr/>
        </p:nvSpPr>
        <p:spPr>
          <a:xfrm>
            <a:off x="4817520" y="2942040"/>
            <a:ext cx="4015440" cy="4525560"/>
          </a:xfrm>
          <a:prstGeom prst="rect">
            <a:avLst/>
          </a:prstGeom>
        </p:spPr>
        <p:txBody>
          <a:bodyPr vert="horz" lIns="0" tIns="0" rIns="0" bIns="0" rtlCol="0">
            <a:normAutofit/>
          </a:bodyPr>
          <a:lstStyle>
            <a:defPPr marL="432000" lvl="0" indent="-324000" algn="l" hangingPunct="1">
              <a:spcBef>
                <a:spcPts val="0"/>
              </a:spcBef>
              <a:spcAft>
                <a:spcPts val="1417"/>
              </a:spcAft>
              <a:buSzPct val="45000"/>
              <a:buFont typeface="StarSymbol"/>
              <a:buNone/>
              <a:defRPr lang="en-US" sz="3200" b="0" i="0" u="none" strike="noStrike" kern="1200" spc="0">
                <a:ln>
                  <a:noFill/>
                </a:ln>
                <a:solidFill>
                  <a:srgbClr val="000000"/>
                </a:solidFill>
                <a:latin typeface="Calibri"/>
                <a:ea typeface="Microsoft YaHei" pitchFamily="2"/>
                <a:cs typeface="Mangal" pitchFamily="2"/>
              </a:defRPr>
            </a:defPPr>
            <a:lvl1pPr marL="432000" lvl="0" indent="-324000" algn="l" hangingPunct="1">
              <a:spcBef>
                <a:spcPts val="0"/>
              </a:spcBef>
              <a:spcAft>
                <a:spcPts val="1417"/>
              </a:spcAft>
              <a:buSzPct val="45000"/>
              <a:buFont typeface="StarSymbol"/>
              <a:buChar char="●"/>
              <a:defRPr lang="en-US" sz="3200" b="0" i="0" u="none" strike="noStrike" kern="1200" spc="0">
                <a:ln>
                  <a:noFill/>
                </a:ln>
                <a:solidFill>
                  <a:srgbClr val="000000"/>
                </a:solidFill>
                <a:latin typeface="Calibri"/>
                <a:ea typeface="Microsoft YaHei" pitchFamily="2"/>
                <a:cs typeface="Mangal" pitchFamily="2"/>
              </a:defRPr>
            </a:lvl1pPr>
            <a:lvl2pPr marL="864000" lvl="1" indent="-324000" algn="l" hangingPunct="1">
              <a:spcBef>
                <a:spcPts val="0"/>
              </a:spcBef>
              <a:spcAft>
                <a:spcPts val="1134"/>
              </a:spcAft>
              <a:buSzPct val="45000"/>
              <a:buFont typeface="StarSymbol"/>
              <a:buChar char="●"/>
              <a:defRPr lang="en-US" sz="2400" b="0" i="0" u="none" strike="noStrike" kern="1200" spc="0">
                <a:ln>
                  <a:noFill/>
                </a:ln>
                <a:solidFill>
                  <a:srgbClr val="000000"/>
                </a:solidFill>
                <a:latin typeface="Calibri"/>
                <a:ea typeface="Microsoft YaHei" pitchFamily="2"/>
                <a:cs typeface="Mangal" pitchFamily="2"/>
              </a:defRPr>
            </a:lvl2pPr>
            <a:lvl3pPr marL="1295999" lvl="2" indent="-288000" algn="l" hangingPunct="1">
              <a:spcBef>
                <a:spcPts val="0"/>
              </a:spcBef>
              <a:spcAft>
                <a:spcPts val="850"/>
              </a:spcAft>
              <a:buSzPct val="75000"/>
              <a:buFont typeface="StarSymbol"/>
              <a:buChar char="–"/>
              <a:defRPr lang="en-US" sz="2000" b="0" i="0" u="none" strike="noStrike" kern="1200" spc="0">
                <a:ln>
                  <a:noFill/>
                </a:ln>
                <a:solidFill>
                  <a:srgbClr val="000000"/>
                </a:solidFill>
                <a:latin typeface="Calibri"/>
                <a:ea typeface="Microsoft YaHei" pitchFamily="2"/>
                <a:cs typeface="Mangal" pitchFamily="2"/>
              </a:defRPr>
            </a:lvl3pPr>
            <a:lvl4pPr marL="1728000" lvl="3" indent="-216000" algn="l" hangingPunct="1">
              <a:spcBef>
                <a:spcPts val="0"/>
              </a:spcBef>
              <a:spcAft>
                <a:spcPts val="567"/>
              </a:spcAft>
              <a:buSzPct val="45000"/>
              <a:buFont typeface="StarSymbol"/>
              <a:buChar char="●"/>
              <a:defRPr lang="en-US" sz="2000" b="0" i="0" u="none" strike="noStrike" kern="1200" spc="0">
                <a:ln>
                  <a:noFill/>
                </a:ln>
                <a:solidFill>
                  <a:srgbClr val="000000"/>
                </a:solidFill>
                <a:latin typeface="Calibri"/>
                <a:ea typeface="Microsoft YaHei" pitchFamily="2"/>
                <a:cs typeface="Mangal" pitchFamily="2"/>
              </a:defRPr>
            </a:lvl4pPr>
            <a:lvl5pPr marL="2160000" lvl="4" indent="-216000" algn="l" hangingPunct="1">
              <a:spcBef>
                <a:spcPts val="0"/>
              </a:spcBef>
              <a:spcAft>
                <a:spcPts val="283"/>
              </a:spcAft>
              <a:buSzPct val="75000"/>
              <a:buFont typeface="StarSymbol"/>
              <a:buChar char="–"/>
              <a:defRPr lang="en-US" sz="2000" b="0" i="0" u="none" strike="noStrike" kern="1200" spc="0">
                <a:ln>
                  <a:noFill/>
                </a:ln>
                <a:solidFill>
                  <a:srgbClr val="000000"/>
                </a:solidFill>
                <a:latin typeface="Calibri"/>
                <a:ea typeface="Microsoft YaHei" pitchFamily="2"/>
                <a:cs typeface="Mangal" pitchFamily="2"/>
              </a:defRPr>
            </a:lvl5pPr>
            <a:lvl6pPr marL="2592000" lvl="5" indent="-216000" algn="l" hangingPunct="1">
              <a:spcBef>
                <a:spcPts val="0"/>
              </a:spcBef>
              <a:spcAft>
                <a:spcPts val="283"/>
              </a:spcAft>
              <a:buSzPct val="45000"/>
              <a:buFont typeface="StarSymbol"/>
              <a:buChar char="●"/>
              <a:defRPr lang="en-US" sz="2000" b="0" i="0" u="none" strike="noStrike" kern="1200" spc="0">
                <a:ln>
                  <a:noFill/>
                </a:ln>
                <a:solidFill>
                  <a:srgbClr val="000000"/>
                </a:solidFill>
                <a:latin typeface="Calibri"/>
                <a:ea typeface="Microsoft YaHei" pitchFamily="2"/>
                <a:cs typeface="Mangal" pitchFamily="2"/>
              </a:defRPr>
            </a:lvl6pPr>
            <a:lvl7pPr marL="3024000" lvl="6" indent="-216000" algn="l" hangingPunct="1">
              <a:spcBef>
                <a:spcPts val="0"/>
              </a:spcBef>
              <a:spcAft>
                <a:spcPts val="283"/>
              </a:spcAft>
              <a:buSzPct val="45000"/>
              <a:buFont typeface="StarSymbol"/>
              <a:buChar char="●"/>
              <a:defRPr lang="en-US" sz="2000" b="0" i="0" u="none" strike="noStrike" kern="1200" spc="0">
                <a:ln>
                  <a:noFill/>
                </a:ln>
                <a:solidFill>
                  <a:srgbClr val="000000"/>
                </a:solidFill>
                <a:latin typeface="Calibri"/>
                <a:ea typeface="Microsoft YaHei" pitchFamily="2"/>
                <a:cs typeface="Mangal" pitchFamily="2"/>
              </a:defRPr>
            </a:lvl7pPr>
            <a:lvl8pPr marL="3456000" lvl="7" indent="-216000" algn="l" hangingPunct="1">
              <a:spcBef>
                <a:spcPts val="0"/>
              </a:spcBef>
              <a:spcAft>
                <a:spcPts val="283"/>
              </a:spcAft>
              <a:buSzPct val="45000"/>
              <a:buFont typeface="StarSymbol"/>
              <a:buChar char="●"/>
              <a:defRPr lang="en-US" sz="2000" b="0" i="0" u="none" strike="noStrike" kern="1200" spc="0">
                <a:ln>
                  <a:noFill/>
                </a:ln>
                <a:solidFill>
                  <a:srgbClr val="000000"/>
                </a:solidFill>
                <a:latin typeface="Calibri"/>
                <a:ea typeface="Microsoft YaHei" pitchFamily="2"/>
                <a:cs typeface="Mangal" pitchFamily="2"/>
              </a:defRPr>
            </a:lvl8pPr>
            <a:lvl9pPr marL="3887999" lvl="8" indent="-216000" algn="l" hangingPunct="1">
              <a:spcBef>
                <a:spcPts val="0"/>
              </a:spcBef>
              <a:spcAft>
                <a:spcPts val="283"/>
              </a:spcAft>
              <a:buSzPct val="45000"/>
              <a:buFont typeface="StarSymbol"/>
              <a:buChar char="●"/>
              <a:defRPr lang="en-US" sz="2000" b="0" i="0" u="none" strike="noStrike" kern="1200" spc="0">
                <a:ln>
                  <a:noFill/>
                </a:ln>
                <a:solidFill>
                  <a:srgbClr val="000000"/>
                </a:solidFill>
                <a:latin typeface="Calibri"/>
                <a:ea typeface="Microsoft YaHei" pitchFamily="2"/>
                <a:cs typeface="Mangal" pitchFamily="2"/>
              </a:defRPr>
            </a:lvl9pPr>
          </a:lstStyle>
          <a:p>
            <a:pPr marL="432000" marR="0" lvl="0" indent="-324000" algn="ctr" defTabSz="914400" rtl="0" eaLnBrk="1" fontAlgn="auto" latinLnBrk="0" hangingPunct="1">
              <a:lnSpc>
                <a:spcPct val="100000"/>
              </a:lnSpc>
              <a:spcBef>
                <a:spcPts val="0"/>
              </a:spcBef>
              <a:spcAft>
                <a:spcPts val="1417"/>
              </a:spcAft>
              <a:buClrTx/>
              <a:buSzPct val="45000"/>
              <a:buFont typeface="StarSymbol"/>
              <a:buNone/>
              <a:tabLst/>
              <a:defRPr/>
            </a:pPr>
            <a:r>
              <a:rPr lang="en-US" sz="2800" dirty="0" smtClean="0">
                <a:solidFill>
                  <a:srgbClr val="3A3E16"/>
                </a:solidFill>
                <a:latin typeface="+mn-lt"/>
                <a:ea typeface="+mn-ea"/>
                <a:cs typeface="+mn-cs"/>
              </a:rPr>
              <a:t>Smart Phone as Data Collection Tool</a:t>
            </a:r>
            <a:endParaRPr lang="en-US" sz="2800" dirty="0">
              <a:solidFill>
                <a:srgbClr val="3A3E16"/>
              </a:solidFill>
              <a:latin typeface="+mn-lt"/>
              <a:ea typeface="+mn-ea"/>
              <a:cs typeface="+mn-cs"/>
            </a:endParaRPr>
          </a:p>
        </p:txBody>
      </p:sp>
      <p:sp>
        <p:nvSpPr>
          <p:cNvPr id="10" name="Right Arrow 9"/>
          <p:cNvSpPr/>
          <p:nvPr/>
        </p:nvSpPr>
        <p:spPr>
          <a:xfrm rot="10800000">
            <a:off x="5486400" y="3886199"/>
            <a:ext cx="3276600" cy="1981200"/>
          </a:xfrm>
          <a:prstGeom prst="rightArrow">
            <a:avLst/>
          </a:prstGeom>
          <a:solidFill>
            <a:schemeClr val="accent3">
              <a:lumMod val="40000"/>
              <a:lumOff val="60000"/>
              <a:alpha val="30000"/>
            </a:schemeClr>
          </a:solidFill>
          <a:ln>
            <a:solidFill>
              <a:srgbClr val="0C7F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p:cNvPicPr>
            <a:picLocks noChangeAspect="1"/>
          </p:cNvPicPr>
          <p:nvPr/>
        </p:nvPicPr>
        <p:blipFill>
          <a:blip r:embed="rId4" cstate="print">
            <a:alphaModFix/>
            <a:lum/>
          </a:blip>
          <a:srcRect r="55129"/>
          <a:stretch>
            <a:fillRect/>
          </a:stretch>
        </p:blipFill>
        <p:spPr>
          <a:xfrm>
            <a:off x="6781800" y="5105400"/>
            <a:ext cx="828840" cy="1563713"/>
          </a:xfrm>
          <a:prstGeom prst="rect">
            <a:avLst/>
          </a:prstGeom>
          <a:noFill/>
          <a:ln>
            <a:noFill/>
          </a:ln>
        </p:spPr>
      </p:pic>
      <p:pic>
        <p:nvPicPr>
          <p:cNvPr id="11" name="Picture 10"/>
          <p:cNvPicPr>
            <a:picLocks noChangeAspect="1"/>
          </p:cNvPicPr>
          <p:nvPr/>
        </p:nvPicPr>
        <p:blipFill>
          <a:blip r:embed="rId5" cstate="print">
            <a:alphaModFix/>
            <a:lum/>
          </a:blip>
          <a:srcRect l="2946" t="4436" r="2941" b="2417"/>
          <a:stretch>
            <a:fillRect/>
          </a:stretch>
        </p:blipFill>
        <p:spPr>
          <a:xfrm>
            <a:off x="7086600" y="4038600"/>
            <a:ext cx="1447800" cy="950119"/>
          </a:xfrm>
          <a:prstGeom prst="rect">
            <a:avLst/>
          </a:prstGeom>
          <a:noFill/>
          <a:ln>
            <a:noFill/>
          </a:ln>
        </p:spPr>
      </p:pic>
      <p:sp>
        <p:nvSpPr>
          <p:cNvPr id="13" name="Oval 12"/>
          <p:cNvSpPr/>
          <p:nvPr/>
        </p:nvSpPr>
        <p:spPr>
          <a:xfrm>
            <a:off x="3505200" y="3886200"/>
            <a:ext cx="2209800" cy="2133600"/>
          </a:xfrm>
          <a:prstGeom prst="ellipse">
            <a:avLst/>
          </a:prstGeom>
          <a:solidFill>
            <a:schemeClr val="accent3">
              <a:lumMod val="75000"/>
              <a:alpha val="71000"/>
            </a:schemeClr>
          </a:solidFill>
          <a:ln>
            <a:solidFill>
              <a:srgbClr val="0C7F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3A3E16"/>
                </a:solidFill>
              </a:rPr>
              <a:t>Biotracker</a:t>
            </a:r>
          </a:p>
          <a:p>
            <a:pPr algn="ctr"/>
            <a:r>
              <a:rPr lang="en-US" sz="2400" b="1" dirty="0" smtClean="0">
                <a:solidFill>
                  <a:srgbClr val="3A3E16"/>
                </a:solidFill>
              </a:rPr>
              <a:t>Missions</a:t>
            </a:r>
            <a:endParaRPr lang="en-US" sz="2400" b="1" dirty="0">
              <a:solidFill>
                <a:srgbClr val="3A3E16"/>
              </a:solidFill>
            </a:endParaRPr>
          </a:p>
        </p:txBody>
      </p:sp>
      <p:sp>
        <p:nvSpPr>
          <p:cNvPr id="14" name="Rectangle 13"/>
          <p:cNvSpPr/>
          <p:nvPr/>
        </p:nvSpPr>
        <p:spPr>
          <a:xfrm>
            <a:off x="457200" y="1600200"/>
            <a:ext cx="8229600" cy="954107"/>
          </a:xfrm>
          <a:prstGeom prst="rect">
            <a:avLst/>
          </a:prstGeom>
        </p:spPr>
        <p:txBody>
          <a:bodyPr wrap="square">
            <a:spAutoFit/>
          </a:bodyPr>
          <a:lstStyle/>
          <a:p>
            <a:r>
              <a:rPr lang="en-US" sz="2800" dirty="0" smtClean="0">
                <a:solidFill>
                  <a:srgbClr val="3A3E16"/>
                </a:solidFill>
              </a:rPr>
              <a:t>Developing mobile-social games that motivate  citizens to collect and validate useful scientific data</a:t>
            </a:r>
            <a:endParaRPr lang="en-US" sz="2800" dirty="0">
              <a:solidFill>
                <a:srgbClr val="3A3E16"/>
              </a:solidFil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38100" cmpd="dbl">
            <a:solidFill>
              <a:srgbClr val="0C7F03"/>
            </a:solidFill>
          </a:ln>
        </p:spPr>
        <p:txBody>
          <a:bodyPr>
            <a:normAutofit/>
          </a:bodyPr>
          <a:lstStyle/>
          <a:p>
            <a:pPr algn="l"/>
            <a:r>
              <a:rPr lang="en-US" sz="4000" dirty="0" err="1" smtClean="0">
                <a:solidFill>
                  <a:srgbClr val="0C7F03"/>
                </a:solidFill>
              </a:rPr>
              <a:t>Biotracker</a:t>
            </a:r>
            <a:r>
              <a:rPr lang="en-US" sz="4000" dirty="0" smtClean="0">
                <a:solidFill>
                  <a:srgbClr val="0C7F03"/>
                </a:solidFill>
              </a:rPr>
              <a:t> field missions</a:t>
            </a:r>
            <a:endParaRPr lang="en-US" sz="4000" dirty="0">
              <a:solidFill>
                <a:srgbClr val="0C7F03"/>
              </a:solidFill>
            </a:endParaRPr>
          </a:p>
        </p:txBody>
      </p:sp>
      <p:pic>
        <p:nvPicPr>
          <p:cNvPr id="7" name="Picture 6" descr="biotracker logo 17.png"/>
          <p:cNvPicPr>
            <a:picLocks noChangeAspect="1"/>
          </p:cNvPicPr>
          <p:nvPr/>
        </p:nvPicPr>
        <p:blipFill>
          <a:blip r:embed="rId3" cstate="print"/>
          <a:srcRect l="3418" t="4762" r="78149" b="12698"/>
          <a:stretch>
            <a:fillRect/>
          </a:stretch>
        </p:blipFill>
        <p:spPr>
          <a:xfrm>
            <a:off x="7696200" y="304800"/>
            <a:ext cx="914400" cy="990600"/>
          </a:xfrm>
          <a:prstGeom prst="rect">
            <a:avLst/>
          </a:prstGeom>
        </p:spPr>
      </p:pic>
      <p:pic>
        <p:nvPicPr>
          <p:cNvPr id="6" name="Picture 5"/>
          <p:cNvPicPr>
            <a:picLocks noChangeAspect="1"/>
          </p:cNvPicPr>
          <p:nvPr/>
        </p:nvPicPr>
        <p:blipFill>
          <a:blip r:embed="rId4" cstate="print">
            <a:alphaModFix/>
            <a:lum/>
          </a:blip>
          <a:srcRect/>
          <a:stretch>
            <a:fillRect/>
          </a:stretch>
        </p:blipFill>
        <p:spPr>
          <a:xfrm>
            <a:off x="762000" y="4876800"/>
            <a:ext cx="1752600" cy="1336553"/>
          </a:xfrm>
          <a:prstGeom prst="rect">
            <a:avLst/>
          </a:prstGeom>
          <a:noFill/>
          <a:ln>
            <a:noFill/>
          </a:ln>
        </p:spPr>
      </p:pic>
      <p:pic>
        <p:nvPicPr>
          <p:cNvPr id="8" name="Picture 7"/>
          <p:cNvPicPr>
            <a:picLocks noChangeAspect="1"/>
          </p:cNvPicPr>
          <p:nvPr/>
        </p:nvPicPr>
        <p:blipFill>
          <a:blip r:embed="rId5" cstate="print">
            <a:alphaModFix/>
            <a:lum/>
          </a:blip>
          <a:srcRect/>
          <a:stretch>
            <a:fillRect/>
          </a:stretch>
        </p:blipFill>
        <p:spPr>
          <a:xfrm>
            <a:off x="2004721" y="3124200"/>
            <a:ext cx="1348079" cy="1802282"/>
          </a:xfrm>
          <a:prstGeom prst="rect">
            <a:avLst/>
          </a:prstGeom>
          <a:noFill/>
          <a:ln>
            <a:noFill/>
          </a:ln>
        </p:spPr>
      </p:pic>
      <p:pic>
        <p:nvPicPr>
          <p:cNvPr id="11" name="Picture 10"/>
          <p:cNvPicPr>
            <a:picLocks noChangeAspect="1"/>
          </p:cNvPicPr>
          <p:nvPr/>
        </p:nvPicPr>
        <p:blipFill>
          <a:blip r:embed="rId6" cstate="print">
            <a:alphaModFix/>
            <a:lum/>
          </a:blip>
          <a:srcRect l="34828"/>
          <a:stretch>
            <a:fillRect/>
          </a:stretch>
        </p:blipFill>
        <p:spPr>
          <a:xfrm>
            <a:off x="5181600" y="3810000"/>
            <a:ext cx="3294960" cy="2152797"/>
          </a:xfrm>
          <a:prstGeom prst="rect">
            <a:avLst/>
          </a:prstGeom>
        </p:spPr>
      </p:pic>
      <p:sp>
        <p:nvSpPr>
          <p:cNvPr id="12" name="Rectangle 11"/>
          <p:cNvSpPr/>
          <p:nvPr/>
        </p:nvSpPr>
        <p:spPr>
          <a:xfrm>
            <a:off x="228600" y="2417802"/>
            <a:ext cx="4038600" cy="523220"/>
          </a:xfrm>
          <a:prstGeom prst="rect">
            <a:avLst/>
          </a:prstGeom>
        </p:spPr>
        <p:txBody>
          <a:bodyPr wrap="square">
            <a:spAutoFit/>
          </a:bodyPr>
          <a:lstStyle/>
          <a:p>
            <a:pPr lvl="0" algn="ctr">
              <a:buNone/>
            </a:pPr>
            <a:r>
              <a:rPr lang="en-US" sz="2800" dirty="0" smtClean="0">
                <a:solidFill>
                  <a:srgbClr val="3A3E16"/>
                </a:solidFill>
              </a:rPr>
              <a:t>Low fidelity prototypes</a:t>
            </a:r>
          </a:p>
        </p:txBody>
      </p:sp>
      <p:sp>
        <p:nvSpPr>
          <p:cNvPr id="13" name="Text Placeholder 5"/>
          <p:cNvSpPr txBox="1">
            <a:spLocks/>
          </p:cNvSpPr>
          <p:nvPr/>
        </p:nvSpPr>
        <p:spPr>
          <a:xfrm>
            <a:off x="4876800" y="2484840"/>
            <a:ext cx="4015440" cy="4525560"/>
          </a:xfrm>
          <a:prstGeom prst="rect">
            <a:avLst/>
          </a:prstGeom>
        </p:spPr>
        <p:txBody>
          <a:bodyPr vert="horz" lIns="0" tIns="0" rIns="0" bIns="0" rtlCol="0">
            <a:normAutofit/>
          </a:bodyPr>
          <a:lstStyle>
            <a:defPPr marL="432000" lvl="0" indent="-324000" algn="l" hangingPunct="1">
              <a:spcBef>
                <a:spcPts val="0"/>
              </a:spcBef>
              <a:spcAft>
                <a:spcPts val="1417"/>
              </a:spcAft>
              <a:buSzPct val="45000"/>
              <a:buFont typeface="StarSymbol"/>
              <a:buNone/>
              <a:defRPr lang="en-US" sz="3200" b="0" i="0" u="none" strike="noStrike" kern="1200" spc="0">
                <a:ln>
                  <a:noFill/>
                </a:ln>
                <a:solidFill>
                  <a:srgbClr val="000000"/>
                </a:solidFill>
                <a:latin typeface="Calibri"/>
                <a:ea typeface="Microsoft YaHei" pitchFamily="2"/>
                <a:cs typeface="Mangal" pitchFamily="2"/>
              </a:defRPr>
            </a:defPPr>
            <a:lvl1pPr marL="432000" lvl="0" indent="-324000" algn="l" hangingPunct="1">
              <a:spcBef>
                <a:spcPts val="0"/>
              </a:spcBef>
              <a:spcAft>
                <a:spcPts val="1417"/>
              </a:spcAft>
              <a:buSzPct val="45000"/>
              <a:buFont typeface="StarSymbol"/>
              <a:buChar char="●"/>
              <a:defRPr lang="en-US" sz="3200" b="0" i="0" u="none" strike="noStrike" kern="1200" spc="0">
                <a:ln>
                  <a:noFill/>
                </a:ln>
                <a:solidFill>
                  <a:srgbClr val="000000"/>
                </a:solidFill>
                <a:latin typeface="Calibri"/>
                <a:ea typeface="Microsoft YaHei" pitchFamily="2"/>
                <a:cs typeface="Mangal" pitchFamily="2"/>
              </a:defRPr>
            </a:lvl1pPr>
            <a:lvl2pPr marL="864000" lvl="1" indent="-324000" algn="l" hangingPunct="1">
              <a:spcBef>
                <a:spcPts val="0"/>
              </a:spcBef>
              <a:spcAft>
                <a:spcPts val="1134"/>
              </a:spcAft>
              <a:buSzPct val="45000"/>
              <a:buFont typeface="StarSymbol"/>
              <a:buChar char="●"/>
              <a:defRPr lang="en-US" sz="2400" b="0" i="0" u="none" strike="noStrike" kern="1200" spc="0">
                <a:ln>
                  <a:noFill/>
                </a:ln>
                <a:solidFill>
                  <a:srgbClr val="000000"/>
                </a:solidFill>
                <a:latin typeface="Calibri"/>
                <a:ea typeface="Microsoft YaHei" pitchFamily="2"/>
                <a:cs typeface="Mangal" pitchFamily="2"/>
              </a:defRPr>
            </a:lvl2pPr>
            <a:lvl3pPr marL="1295999" lvl="2" indent="-288000" algn="l" hangingPunct="1">
              <a:spcBef>
                <a:spcPts val="0"/>
              </a:spcBef>
              <a:spcAft>
                <a:spcPts val="850"/>
              </a:spcAft>
              <a:buSzPct val="75000"/>
              <a:buFont typeface="StarSymbol"/>
              <a:buChar char="–"/>
              <a:defRPr lang="en-US" sz="2000" b="0" i="0" u="none" strike="noStrike" kern="1200" spc="0">
                <a:ln>
                  <a:noFill/>
                </a:ln>
                <a:solidFill>
                  <a:srgbClr val="000000"/>
                </a:solidFill>
                <a:latin typeface="Calibri"/>
                <a:ea typeface="Microsoft YaHei" pitchFamily="2"/>
                <a:cs typeface="Mangal" pitchFamily="2"/>
              </a:defRPr>
            </a:lvl3pPr>
            <a:lvl4pPr marL="1728000" lvl="3" indent="-216000" algn="l" hangingPunct="1">
              <a:spcBef>
                <a:spcPts val="0"/>
              </a:spcBef>
              <a:spcAft>
                <a:spcPts val="567"/>
              </a:spcAft>
              <a:buSzPct val="45000"/>
              <a:buFont typeface="StarSymbol"/>
              <a:buChar char="●"/>
              <a:defRPr lang="en-US" sz="2000" b="0" i="0" u="none" strike="noStrike" kern="1200" spc="0">
                <a:ln>
                  <a:noFill/>
                </a:ln>
                <a:solidFill>
                  <a:srgbClr val="000000"/>
                </a:solidFill>
                <a:latin typeface="Calibri"/>
                <a:ea typeface="Microsoft YaHei" pitchFamily="2"/>
                <a:cs typeface="Mangal" pitchFamily="2"/>
              </a:defRPr>
            </a:lvl4pPr>
            <a:lvl5pPr marL="2160000" lvl="4" indent="-216000" algn="l" hangingPunct="1">
              <a:spcBef>
                <a:spcPts val="0"/>
              </a:spcBef>
              <a:spcAft>
                <a:spcPts val="283"/>
              </a:spcAft>
              <a:buSzPct val="75000"/>
              <a:buFont typeface="StarSymbol"/>
              <a:buChar char="–"/>
              <a:defRPr lang="en-US" sz="2000" b="0" i="0" u="none" strike="noStrike" kern="1200" spc="0">
                <a:ln>
                  <a:noFill/>
                </a:ln>
                <a:solidFill>
                  <a:srgbClr val="000000"/>
                </a:solidFill>
                <a:latin typeface="Calibri"/>
                <a:ea typeface="Microsoft YaHei" pitchFamily="2"/>
                <a:cs typeface="Mangal" pitchFamily="2"/>
              </a:defRPr>
            </a:lvl5pPr>
            <a:lvl6pPr marL="2592000" lvl="5" indent="-216000" algn="l" hangingPunct="1">
              <a:spcBef>
                <a:spcPts val="0"/>
              </a:spcBef>
              <a:spcAft>
                <a:spcPts val="283"/>
              </a:spcAft>
              <a:buSzPct val="45000"/>
              <a:buFont typeface="StarSymbol"/>
              <a:buChar char="●"/>
              <a:defRPr lang="en-US" sz="2000" b="0" i="0" u="none" strike="noStrike" kern="1200" spc="0">
                <a:ln>
                  <a:noFill/>
                </a:ln>
                <a:solidFill>
                  <a:srgbClr val="000000"/>
                </a:solidFill>
                <a:latin typeface="Calibri"/>
                <a:ea typeface="Microsoft YaHei" pitchFamily="2"/>
                <a:cs typeface="Mangal" pitchFamily="2"/>
              </a:defRPr>
            </a:lvl6pPr>
            <a:lvl7pPr marL="3024000" lvl="6" indent="-216000" algn="l" hangingPunct="1">
              <a:spcBef>
                <a:spcPts val="0"/>
              </a:spcBef>
              <a:spcAft>
                <a:spcPts val="283"/>
              </a:spcAft>
              <a:buSzPct val="45000"/>
              <a:buFont typeface="StarSymbol"/>
              <a:buChar char="●"/>
              <a:defRPr lang="en-US" sz="2000" b="0" i="0" u="none" strike="noStrike" kern="1200" spc="0">
                <a:ln>
                  <a:noFill/>
                </a:ln>
                <a:solidFill>
                  <a:srgbClr val="000000"/>
                </a:solidFill>
                <a:latin typeface="Calibri"/>
                <a:ea typeface="Microsoft YaHei" pitchFamily="2"/>
                <a:cs typeface="Mangal" pitchFamily="2"/>
              </a:defRPr>
            </a:lvl7pPr>
            <a:lvl8pPr marL="3456000" lvl="7" indent="-216000" algn="l" hangingPunct="1">
              <a:spcBef>
                <a:spcPts val="0"/>
              </a:spcBef>
              <a:spcAft>
                <a:spcPts val="283"/>
              </a:spcAft>
              <a:buSzPct val="45000"/>
              <a:buFont typeface="StarSymbol"/>
              <a:buChar char="●"/>
              <a:defRPr lang="en-US" sz="2000" b="0" i="0" u="none" strike="noStrike" kern="1200" spc="0">
                <a:ln>
                  <a:noFill/>
                </a:ln>
                <a:solidFill>
                  <a:srgbClr val="000000"/>
                </a:solidFill>
                <a:latin typeface="Calibri"/>
                <a:ea typeface="Microsoft YaHei" pitchFamily="2"/>
                <a:cs typeface="Mangal" pitchFamily="2"/>
              </a:defRPr>
            </a:lvl8pPr>
            <a:lvl9pPr marL="3887999" lvl="8" indent="-216000" algn="l" hangingPunct="1">
              <a:spcBef>
                <a:spcPts val="0"/>
              </a:spcBef>
              <a:spcAft>
                <a:spcPts val="283"/>
              </a:spcAft>
              <a:buSzPct val="45000"/>
              <a:buFont typeface="StarSymbol"/>
              <a:buChar char="●"/>
              <a:defRPr lang="en-US" sz="2000" b="0" i="0" u="none" strike="noStrike" kern="1200" spc="0">
                <a:ln>
                  <a:noFill/>
                </a:ln>
                <a:solidFill>
                  <a:srgbClr val="000000"/>
                </a:solidFill>
                <a:latin typeface="Calibri"/>
                <a:ea typeface="Microsoft YaHei" pitchFamily="2"/>
                <a:cs typeface="Mangal" pitchFamily="2"/>
              </a:defRPr>
            </a:lvl9pPr>
          </a:lstStyle>
          <a:p>
            <a:pPr marL="432000" marR="0" lvl="0" indent="-324000" algn="ctr" defTabSz="914400" rtl="0" eaLnBrk="1" fontAlgn="auto" latinLnBrk="0" hangingPunct="1">
              <a:lnSpc>
                <a:spcPct val="100000"/>
              </a:lnSpc>
              <a:spcBef>
                <a:spcPts val="0"/>
              </a:spcBef>
              <a:spcAft>
                <a:spcPts val="1417"/>
              </a:spcAft>
              <a:buClrTx/>
              <a:buSzPct val="45000"/>
              <a:buFont typeface="StarSymbol"/>
              <a:buNone/>
              <a:tabLst/>
              <a:defRPr/>
            </a:pPr>
            <a:r>
              <a:rPr lang="en-US" sz="3000" dirty="0" smtClean="0">
                <a:solidFill>
                  <a:srgbClr val="3A3E16"/>
                </a:solidFill>
                <a:latin typeface="+mn-lt"/>
                <a:ea typeface="+mn-ea"/>
                <a:cs typeface="+mn-cs"/>
              </a:rPr>
              <a:t>Field testing at UMD</a:t>
            </a:r>
            <a:endParaRPr lang="en-US" sz="3000" dirty="0">
              <a:solidFill>
                <a:srgbClr val="3A3E16"/>
              </a:solidFill>
              <a:latin typeface="+mn-lt"/>
              <a:ea typeface="+mn-ea"/>
              <a:cs typeface="+mn-cs"/>
            </a:endParaRPr>
          </a:p>
        </p:txBody>
      </p:sp>
      <p:sp>
        <p:nvSpPr>
          <p:cNvPr id="9" name="Rectangle 8"/>
          <p:cNvSpPr/>
          <p:nvPr/>
        </p:nvSpPr>
        <p:spPr>
          <a:xfrm>
            <a:off x="457200" y="1524000"/>
            <a:ext cx="8229600" cy="523220"/>
          </a:xfrm>
          <a:prstGeom prst="rect">
            <a:avLst/>
          </a:prstGeom>
        </p:spPr>
        <p:txBody>
          <a:bodyPr wrap="square">
            <a:spAutoFit/>
          </a:bodyPr>
          <a:lstStyle/>
          <a:p>
            <a:r>
              <a:rPr lang="en-US" sz="2800" dirty="0" smtClean="0">
                <a:solidFill>
                  <a:srgbClr val="3A3E16"/>
                </a:solidFill>
              </a:rPr>
              <a:t>Next steps -  prototyping and user testing</a:t>
            </a:r>
            <a:endParaRPr lang="en-US" sz="2800" dirty="0">
              <a:solidFill>
                <a:srgbClr val="3A3E16"/>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iotracker logo 17.png"/>
          <p:cNvPicPr>
            <a:picLocks noChangeAspect="1"/>
          </p:cNvPicPr>
          <p:nvPr/>
        </p:nvPicPr>
        <p:blipFill>
          <a:blip r:embed="rId3" cstate="print"/>
          <a:srcRect l="1882"/>
          <a:stretch>
            <a:fillRect/>
          </a:stretch>
        </p:blipFill>
        <p:spPr>
          <a:xfrm>
            <a:off x="1676400" y="3048000"/>
            <a:ext cx="5562600" cy="1371600"/>
          </a:xfrm>
          <a:prstGeom prst="rect">
            <a:avLst/>
          </a:prstGeom>
          <a:ln>
            <a:solidFill>
              <a:srgbClr val="4DCA08"/>
            </a:solidFill>
          </a:ln>
        </p:spPr>
      </p:pic>
      <p:sp>
        <p:nvSpPr>
          <p:cNvPr id="3" name="TextBox 2"/>
          <p:cNvSpPr txBox="1"/>
          <p:nvPr/>
        </p:nvSpPr>
        <p:spPr>
          <a:xfrm>
            <a:off x="2590800" y="4520625"/>
            <a:ext cx="3760388" cy="584775"/>
          </a:xfrm>
          <a:prstGeom prst="rect">
            <a:avLst/>
          </a:prstGeom>
          <a:noFill/>
        </p:spPr>
        <p:txBody>
          <a:bodyPr wrap="none" rtlCol="0">
            <a:spAutoFit/>
          </a:bodyPr>
          <a:lstStyle/>
          <a:p>
            <a:r>
              <a:rPr lang="en-US" sz="3200" dirty="0" smtClean="0">
                <a:solidFill>
                  <a:srgbClr val="3A3E16"/>
                </a:solidFill>
              </a:rPr>
              <a:t>www.biotrackers.net</a:t>
            </a:r>
            <a:endParaRPr lang="en-US" sz="3200" dirty="0">
              <a:solidFill>
                <a:srgbClr val="3A3E16"/>
              </a:solidFill>
            </a:endParaRPr>
          </a:p>
        </p:txBody>
      </p:sp>
      <p:sp>
        <p:nvSpPr>
          <p:cNvPr id="4" name="TextBox 3"/>
          <p:cNvSpPr txBox="1"/>
          <p:nvPr/>
        </p:nvSpPr>
        <p:spPr>
          <a:xfrm>
            <a:off x="1190074" y="1197113"/>
            <a:ext cx="6535251" cy="830997"/>
          </a:xfrm>
          <a:prstGeom prst="rect">
            <a:avLst/>
          </a:prstGeom>
          <a:noFill/>
        </p:spPr>
        <p:txBody>
          <a:bodyPr wrap="none" rtlCol="0">
            <a:spAutoFit/>
          </a:bodyPr>
          <a:lstStyle/>
          <a:p>
            <a:pPr algn="ctr"/>
            <a:r>
              <a:rPr lang="en-US" sz="4800" dirty="0" smtClean="0">
                <a:solidFill>
                  <a:srgbClr val="3A3E16"/>
                </a:solidFill>
              </a:rPr>
              <a:t>Questions and Discussion</a:t>
            </a:r>
            <a:endParaRPr lang="en-US" sz="4800" dirty="0">
              <a:solidFill>
                <a:srgbClr val="3A3E16"/>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38100" cmpd="dbl">
            <a:solidFill>
              <a:srgbClr val="0C7F03"/>
            </a:solidFill>
          </a:ln>
        </p:spPr>
        <p:txBody>
          <a:bodyPr/>
          <a:lstStyle/>
          <a:p>
            <a:pPr algn="l"/>
            <a:r>
              <a:rPr lang="en-US" sz="4000" dirty="0" err="1" smtClean="0">
                <a:solidFill>
                  <a:srgbClr val="0C7F03"/>
                </a:solidFill>
              </a:rPr>
              <a:t>BioTracker</a:t>
            </a:r>
            <a:r>
              <a:rPr lang="en-US" sz="4000" dirty="0" smtClean="0">
                <a:solidFill>
                  <a:srgbClr val="0C7F03"/>
                </a:solidFill>
              </a:rPr>
              <a:t> system architecture</a:t>
            </a:r>
            <a:endParaRPr lang="en-US" sz="4000" dirty="0">
              <a:solidFill>
                <a:srgbClr val="0C7F03"/>
              </a:solidFill>
            </a:endParaRPr>
          </a:p>
        </p:txBody>
      </p:sp>
      <p:pic>
        <p:nvPicPr>
          <p:cNvPr id="7" name="Picture 6" descr="biotracker logo 17.png"/>
          <p:cNvPicPr>
            <a:picLocks noChangeAspect="1"/>
          </p:cNvPicPr>
          <p:nvPr/>
        </p:nvPicPr>
        <p:blipFill>
          <a:blip r:embed="rId3" cstate="print"/>
          <a:srcRect l="3418" t="4762" r="78149" b="12698"/>
          <a:stretch>
            <a:fillRect/>
          </a:stretch>
        </p:blipFill>
        <p:spPr>
          <a:xfrm>
            <a:off x="7696200" y="304800"/>
            <a:ext cx="914400" cy="990600"/>
          </a:xfrm>
          <a:prstGeom prst="rect">
            <a:avLst/>
          </a:prstGeom>
        </p:spPr>
      </p:pic>
      <p:pic>
        <p:nvPicPr>
          <p:cNvPr id="1026" name="Picture 2" descr="figure2"/>
          <p:cNvPicPr>
            <a:picLocks noChangeAspect="1" noChangeArrowheads="1"/>
          </p:cNvPicPr>
          <p:nvPr/>
        </p:nvPicPr>
        <p:blipFill>
          <a:blip r:embed="rId4" cstate="print"/>
          <a:srcRect/>
          <a:stretch>
            <a:fillRect/>
          </a:stretch>
        </p:blipFill>
        <p:spPr bwMode="auto">
          <a:xfrm>
            <a:off x="475402" y="2057400"/>
            <a:ext cx="8363976" cy="3886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38100" cmpd="dbl">
            <a:solidFill>
              <a:srgbClr val="0C7F03"/>
            </a:solidFill>
          </a:ln>
        </p:spPr>
        <p:txBody>
          <a:bodyPr/>
          <a:lstStyle/>
          <a:p>
            <a:pPr algn="l"/>
            <a:r>
              <a:rPr lang="en-US" sz="4000" dirty="0" smtClean="0">
                <a:solidFill>
                  <a:srgbClr val="0C7F03"/>
                </a:solidFill>
              </a:rPr>
              <a:t>First research question</a:t>
            </a:r>
            <a:endParaRPr lang="en-US" sz="4000" dirty="0">
              <a:solidFill>
                <a:srgbClr val="0C7F03"/>
              </a:solidFill>
            </a:endParaRPr>
          </a:p>
        </p:txBody>
      </p:sp>
      <p:sp>
        <p:nvSpPr>
          <p:cNvPr id="5" name="Content Placeholder 4"/>
          <p:cNvSpPr>
            <a:spLocks noGrp="1"/>
          </p:cNvSpPr>
          <p:nvPr>
            <p:ph idx="1"/>
          </p:nvPr>
        </p:nvSpPr>
        <p:spPr>
          <a:xfrm>
            <a:off x="457200" y="1646237"/>
            <a:ext cx="8229600" cy="4525963"/>
          </a:xfrm>
        </p:spPr>
        <p:txBody>
          <a:bodyPr>
            <a:normAutofit/>
          </a:bodyPr>
          <a:lstStyle/>
          <a:p>
            <a:r>
              <a:rPr lang="en-US" sz="2800" i="1" dirty="0">
                <a:solidFill>
                  <a:srgbClr val="3A3E16"/>
                </a:solidFill>
              </a:rPr>
              <a:t>What are the most effective strategies for motivating enthusiasts and experts to voluntarily contribute and collaborate</a:t>
            </a:r>
            <a:r>
              <a:rPr lang="en-US" sz="2800" i="1" dirty="0" smtClean="0">
                <a:solidFill>
                  <a:srgbClr val="3A3E16"/>
                </a:solidFill>
              </a:rPr>
              <a:t>?</a:t>
            </a:r>
            <a:endParaRPr lang="en-US" sz="2800" i="1" dirty="0" smtClean="0">
              <a:solidFill>
                <a:srgbClr val="3A3E16"/>
              </a:solidFill>
            </a:endParaRPr>
          </a:p>
          <a:p>
            <a:endParaRPr lang="en-US" sz="2800" i="1" dirty="0">
              <a:solidFill>
                <a:srgbClr val="3A3E16"/>
              </a:solidFill>
            </a:endParaRPr>
          </a:p>
          <a:p>
            <a:pPr>
              <a:buNone/>
            </a:pPr>
            <a:r>
              <a:rPr lang="en-US" sz="2800" i="1" dirty="0" smtClean="0">
                <a:solidFill>
                  <a:srgbClr val="3A3E16"/>
                </a:solidFill>
              </a:rPr>
              <a:t> </a:t>
            </a:r>
            <a:endParaRPr lang="en-US" sz="2800" dirty="0" smtClean="0">
              <a:solidFill>
                <a:srgbClr val="3A3E16"/>
              </a:solidFill>
            </a:endParaRPr>
          </a:p>
          <a:p>
            <a:pPr>
              <a:buNone/>
            </a:pPr>
            <a:endParaRPr lang="en-US" sz="2800" dirty="0" smtClean="0"/>
          </a:p>
          <a:p>
            <a:endParaRPr lang="en-US" sz="2800" dirty="0">
              <a:solidFill>
                <a:srgbClr val="085202"/>
              </a:solidFill>
            </a:endParaRPr>
          </a:p>
        </p:txBody>
      </p:sp>
      <p:pic>
        <p:nvPicPr>
          <p:cNvPr id="7" name="Picture 6" descr="biotracker logo 17.png"/>
          <p:cNvPicPr>
            <a:picLocks noChangeAspect="1"/>
          </p:cNvPicPr>
          <p:nvPr/>
        </p:nvPicPr>
        <p:blipFill>
          <a:blip r:embed="rId3" cstate="print"/>
          <a:srcRect l="3418" t="4762" r="78149" b="12698"/>
          <a:stretch>
            <a:fillRect/>
          </a:stretch>
        </p:blipFill>
        <p:spPr>
          <a:xfrm>
            <a:off x="7696200" y="304800"/>
            <a:ext cx="914400" cy="990600"/>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1029" name="Picture 5"/>
          <p:cNvPicPr>
            <a:picLocks noChangeAspect="1" noChangeArrowheads="1"/>
          </p:cNvPicPr>
          <p:nvPr/>
        </p:nvPicPr>
        <p:blipFill>
          <a:blip r:embed="rId3" cstate="print"/>
          <a:srcRect l="432" t="12384" r="39525" b="929"/>
          <a:stretch>
            <a:fillRect/>
          </a:stretch>
        </p:blipFill>
        <p:spPr bwMode="auto">
          <a:xfrm>
            <a:off x="-35559" y="0"/>
            <a:ext cx="9179559" cy="6934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2009_red_list_extinction.gif"/>
          <p:cNvPicPr>
            <a:picLocks noGrp="1" noChangeAspect="1"/>
          </p:cNvPicPr>
          <p:nvPr>
            <p:ph idx="1"/>
          </p:nvPr>
        </p:nvPicPr>
        <p:blipFill>
          <a:blip r:embed="rId2" cstate="print"/>
          <a:srcRect l="-12958" r="-12958"/>
          <a:stretch>
            <a:fillRect/>
          </a:stretch>
        </p:blipFill>
        <p:spPr>
          <a:xfrm>
            <a:off x="26507" y="1981200"/>
            <a:ext cx="9134716" cy="4343399"/>
          </a:xfrm>
        </p:spPr>
      </p:pic>
      <p:sp>
        <p:nvSpPr>
          <p:cNvPr id="3" name="Title 1"/>
          <p:cNvSpPr>
            <a:spLocks noGrp="1"/>
          </p:cNvSpPr>
          <p:nvPr>
            <p:ph type="title"/>
          </p:nvPr>
        </p:nvSpPr>
        <p:spPr>
          <a:xfrm>
            <a:off x="457200" y="274638"/>
            <a:ext cx="8229600" cy="1143000"/>
          </a:xfrm>
          <a:ln w="38100" cmpd="dbl">
            <a:solidFill>
              <a:srgbClr val="0C7F03"/>
            </a:solidFill>
          </a:ln>
        </p:spPr>
        <p:txBody>
          <a:bodyPr/>
          <a:lstStyle/>
          <a:p>
            <a:pPr algn="l"/>
            <a:r>
              <a:rPr lang="en-US" sz="4000" dirty="0" smtClean="0">
                <a:solidFill>
                  <a:srgbClr val="0C7F03"/>
                </a:solidFill>
              </a:rPr>
              <a:t>The biodiversity crisis</a:t>
            </a:r>
            <a:endParaRPr lang="en-US" sz="4000" dirty="0">
              <a:solidFill>
                <a:srgbClr val="0C7F03"/>
              </a:solidFill>
            </a:endParaRPr>
          </a:p>
        </p:txBody>
      </p:sp>
      <p:pic>
        <p:nvPicPr>
          <p:cNvPr id="5" name="Picture 4" descr="biotracker logo 17.png"/>
          <p:cNvPicPr>
            <a:picLocks noChangeAspect="1"/>
          </p:cNvPicPr>
          <p:nvPr/>
        </p:nvPicPr>
        <p:blipFill>
          <a:blip r:embed="rId3" cstate="print"/>
          <a:srcRect l="3418" t="4762" r="78149" b="12698"/>
          <a:stretch>
            <a:fillRect/>
          </a:stretch>
        </p:blipFill>
        <p:spPr>
          <a:xfrm>
            <a:off x="7696200" y="304800"/>
            <a:ext cx="914400" cy="99060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4800600" y="1674208"/>
            <a:ext cx="3809999" cy="1384995"/>
          </a:xfrm>
          <a:prstGeom prst="rect">
            <a:avLst/>
          </a:prstGeom>
          <a:noFill/>
        </p:spPr>
        <p:txBody>
          <a:bodyPr wrap="square" rtlCol="0">
            <a:spAutoFit/>
          </a:bodyPr>
          <a:lstStyle/>
          <a:p>
            <a:r>
              <a:rPr lang="en-US" sz="2800" dirty="0" smtClean="0">
                <a:solidFill>
                  <a:srgbClr val="3A3E16"/>
                </a:solidFill>
              </a:rPr>
              <a:t>Global collapse of commercial fisheries by 2053</a:t>
            </a:r>
            <a:endParaRPr lang="en-US" sz="2800" dirty="0">
              <a:solidFill>
                <a:srgbClr val="3A3E16"/>
              </a:solidFill>
            </a:endParaRPr>
          </a:p>
        </p:txBody>
      </p:sp>
      <p:sp>
        <p:nvSpPr>
          <p:cNvPr id="4" name="Title 1"/>
          <p:cNvSpPr>
            <a:spLocks noGrp="1"/>
          </p:cNvSpPr>
          <p:nvPr>
            <p:ph type="title"/>
          </p:nvPr>
        </p:nvSpPr>
        <p:spPr>
          <a:xfrm>
            <a:off x="457200" y="274638"/>
            <a:ext cx="8229600" cy="1143000"/>
          </a:xfrm>
          <a:ln w="38100" cmpd="dbl">
            <a:solidFill>
              <a:srgbClr val="0C7F03"/>
            </a:solidFill>
          </a:ln>
        </p:spPr>
        <p:txBody>
          <a:bodyPr/>
          <a:lstStyle/>
          <a:p>
            <a:pPr algn="l"/>
            <a:r>
              <a:rPr lang="en-US" sz="4000" dirty="0" smtClean="0">
                <a:solidFill>
                  <a:srgbClr val="0C7F03"/>
                </a:solidFill>
              </a:rPr>
              <a:t>The biodiversity crisis</a:t>
            </a:r>
            <a:endParaRPr lang="en-US" sz="4000" dirty="0">
              <a:solidFill>
                <a:srgbClr val="0C7F03"/>
              </a:solidFill>
            </a:endParaRPr>
          </a:p>
        </p:txBody>
      </p:sp>
      <p:pic>
        <p:nvPicPr>
          <p:cNvPr id="6" name="Content Placeholder 5" descr="1103-nat-webFISH.gif"/>
          <p:cNvPicPr>
            <a:picLocks noGrp="1" noChangeAspect="1"/>
          </p:cNvPicPr>
          <p:nvPr>
            <p:ph idx="1"/>
          </p:nvPr>
        </p:nvPicPr>
        <p:blipFill>
          <a:blip r:embed="rId3" cstate="print"/>
          <a:srcRect l="-120825" r="-120825"/>
          <a:stretch>
            <a:fillRect/>
          </a:stretch>
        </p:blipFill>
        <p:spPr>
          <a:xfrm>
            <a:off x="-1524000" y="1600200"/>
            <a:ext cx="8229600" cy="4525963"/>
          </a:xfrm>
        </p:spPr>
      </p:pic>
      <p:pic>
        <p:nvPicPr>
          <p:cNvPr id="7" name="Picture 6" descr="biotracker logo 17.png"/>
          <p:cNvPicPr>
            <a:picLocks noChangeAspect="1"/>
          </p:cNvPicPr>
          <p:nvPr/>
        </p:nvPicPr>
        <p:blipFill>
          <a:blip r:embed="rId4" cstate="print"/>
          <a:srcRect l="3418" t="4762" r="78149" b="12698"/>
          <a:stretch>
            <a:fillRect/>
          </a:stretch>
        </p:blipFill>
        <p:spPr>
          <a:xfrm>
            <a:off x="7696200" y="304800"/>
            <a:ext cx="914400" cy="99060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icture 14.png"/>
          <p:cNvPicPr>
            <a:picLocks noGrp="1" noChangeAspect="1"/>
          </p:cNvPicPr>
          <p:nvPr>
            <p:ph idx="1"/>
          </p:nvPr>
        </p:nvPicPr>
        <p:blipFill>
          <a:blip r:embed="rId2" cstate="print"/>
          <a:srcRect t="-10748" b="-10748"/>
          <a:stretch>
            <a:fillRect/>
          </a:stretch>
        </p:blipFill>
        <p:spPr>
          <a:xfrm>
            <a:off x="533400" y="2209800"/>
            <a:ext cx="8223250" cy="3910013"/>
          </a:xfrm>
          <a:prstGeom prst="rect">
            <a:avLst/>
          </a:prstGeom>
          <a:ln>
            <a:noFill/>
          </a:ln>
          <a:effectLst>
            <a:outerShdw blurRad="292100" dist="139700" dir="2700000" algn="tl" rotWithShape="0">
              <a:srgbClr val="333333">
                <a:alpha val="65000"/>
              </a:srgbClr>
            </a:outerShdw>
          </a:effectLst>
        </p:spPr>
      </p:pic>
      <p:sp>
        <p:nvSpPr>
          <p:cNvPr id="5" name="Rectangle 4"/>
          <p:cNvSpPr/>
          <p:nvPr/>
        </p:nvSpPr>
        <p:spPr bwMode="auto">
          <a:xfrm>
            <a:off x="7543800" y="4419600"/>
            <a:ext cx="1114906" cy="368092"/>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65" charset="0"/>
              <a:buNone/>
              <a:tabLst/>
            </a:pPr>
            <a:endParaRPr kumimoji="0" lang="en-US" sz="1800" b="0" i="0" u="none" strike="noStrike" cap="none" normalizeH="0" baseline="0">
              <a:ln>
                <a:noFill/>
              </a:ln>
              <a:solidFill>
                <a:schemeClr val="bg1"/>
              </a:solidFill>
              <a:effectLst/>
              <a:latin typeface="Arial" pitchFamily="-65" charset="0"/>
            </a:endParaRPr>
          </a:p>
        </p:txBody>
      </p:sp>
      <p:sp>
        <p:nvSpPr>
          <p:cNvPr id="6" name="Rectangle 5"/>
          <p:cNvSpPr/>
          <p:nvPr/>
        </p:nvSpPr>
        <p:spPr bwMode="auto">
          <a:xfrm>
            <a:off x="533400" y="4114800"/>
            <a:ext cx="1346750" cy="680969"/>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65" charset="0"/>
              <a:buNone/>
              <a:tabLst/>
            </a:pPr>
            <a:endParaRPr kumimoji="0" lang="en-US" sz="1800" b="0" i="0" u="none" strike="noStrike" cap="none" normalizeH="0" baseline="0">
              <a:ln>
                <a:noFill/>
              </a:ln>
              <a:solidFill>
                <a:schemeClr val="bg1"/>
              </a:solidFill>
              <a:effectLst/>
              <a:latin typeface="Arial" pitchFamily="-65" charset="0"/>
            </a:endParaRPr>
          </a:p>
        </p:txBody>
      </p:sp>
      <p:sp>
        <p:nvSpPr>
          <p:cNvPr id="8" name="Title 1"/>
          <p:cNvSpPr>
            <a:spLocks noGrp="1"/>
          </p:cNvSpPr>
          <p:nvPr>
            <p:ph type="title"/>
          </p:nvPr>
        </p:nvSpPr>
        <p:spPr>
          <a:xfrm>
            <a:off x="457200" y="274638"/>
            <a:ext cx="8229600" cy="1143000"/>
          </a:xfrm>
          <a:ln w="38100" cmpd="dbl">
            <a:solidFill>
              <a:srgbClr val="0C7F03"/>
            </a:solidFill>
          </a:ln>
        </p:spPr>
        <p:txBody>
          <a:bodyPr/>
          <a:lstStyle/>
          <a:p>
            <a:pPr algn="l"/>
            <a:r>
              <a:rPr lang="en-US" sz="4000" dirty="0" smtClean="0">
                <a:solidFill>
                  <a:srgbClr val="0C7F03"/>
                </a:solidFill>
              </a:rPr>
              <a:t>A crisis in science</a:t>
            </a:r>
            <a:endParaRPr lang="en-US" sz="4000" dirty="0">
              <a:solidFill>
                <a:srgbClr val="0C7F03"/>
              </a:solidFill>
            </a:endParaRPr>
          </a:p>
        </p:txBody>
      </p:sp>
      <p:pic>
        <p:nvPicPr>
          <p:cNvPr id="9" name="Picture 8" descr="biotracker logo 17.png"/>
          <p:cNvPicPr>
            <a:picLocks noChangeAspect="1"/>
          </p:cNvPicPr>
          <p:nvPr/>
        </p:nvPicPr>
        <p:blipFill>
          <a:blip r:embed="rId3" cstate="print"/>
          <a:srcRect l="3418" t="4762" r="78149" b="12698"/>
          <a:stretch>
            <a:fillRect/>
          </a:stretch>
        </p:blipFill>
        <p:spPr>
          <a:xfrm>
            <a:off x="7696200" y="304800"/>
            <a:ext cx="914400" cy="99060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TotalTime>
  <Words>1441</Words>
  <Application>Microsoft Office PowerPoint</Application>
  <PresentationFormat>On-screen Show (4:3)</PresentationFormat>
  <Paragraphs>210</Paragraphs>
  <Slides>35</Slides>
  <Notes>28</Notes>
  <HiddenSlides>0</HiddenSlides>
  <MMClips>1</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Office Theme</vt:lpstr>
      <vt:lpstr>PowerPoint Presentation</vt:lpstr>
      <vt:lpstr>Project Team</vt:lpstr>
      <vt:lpstr>What we will talk about…</vt:lpstr>
      <vt:lpstr>BioTracker system architecture</vt:lpstr>
      <vt:lpstr>First research question</vt:lpstr>
      <vt:lpstr>PowerPoint Presentation</vt:lpstr>
      <vt:lpstr>The biodiversity crisis</vt:lpstr>
      <vt:lpstr>The biodiversity crisis</vt:lpstr>
      <vt:lpstr>A crisis in science</vt:lpstr>
      <vt:lpstr>PowerPoint Presentation</vt:lpstr>
      <vt:lpstr>Powerful citizen science data</vt:lpstr>
      <vt:lpstr>More species, less training</vt:lpstr>
      <vt:lpstr>PowerPoint Presentation</vt:lpstr>
      <vt:lpstr>PowerPoint Presentation</vt:lpstr>
      <vt:lpstr>EOL statistics</vt:lpstr>
      <vt:lpstr>Scientists and volunteers </vt:lpstr>
      <vt:lpstr>Motivations for participation</vt:lpstr>
      <vt:lpstr>Pilot study – scientists’ motivational  factors</vt:lpstr>
      <vt:lpstr>Pilot study – volunteers’ motivational factors</vt:lpstr>
      <vt:lpstr>Second research question</vt:lpstr>
      <vt:lpstr>Mobile devices for plant species ID</vt:lpstr>
      <vt:lpstr>New images</vt:lpstr>
      <vt:lpstr>Computer Vision for species ID</vt:lpstr>
      <vt:lpstr>PowerPoint Presentation</vt:lpstr>
      <vt:lpstr>PowerPoint Presentation</vt:lpstr>
      <vt:lpstr>PowerPoint Presentation</vt:lpstr>
      <vt:lpstr>PowerPoint Presentation</vt:lpstr>
      <vt:lpstr>PowerPoint Presentation</vt:lpstr>
      <vt:lpstr>Incorporating games  into the Biotracker platform</vt:lpstr>
      <vt:lpstr>Odd Leaf Out</vt:lpstr>
      <vt:lpstr>Odd Leaf Out</vt:lpstr>
      <vt:lpstr>Odd Leaf Out</vt:lpstr>
      <vt:lpstr> Biotracker field missions  </vt:lpstr>
      <vt:lpstr>Biotracker field missions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Dana</dc:creator>
  <cp:lastModifiedBy>student</cp:lastModifiedBy>
  <cp:revision>89</cp:revision>
  <dcterms:created xsi:type="dcterms:W3CDTF">2011-03-06T20:47:22Z</dcterms:created>
  <dcterms:modified xsi:type="dcterms:W3CDTF">2011-03-07T20:30:48Z</dcterms:modified>
</cp:coreProperties>
</file>