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522" r:id="rId2"/>
    <p:sldId id="624" r:id="rId3"/>
    <p:sldId id="625" r:id="rId4"/>
    <p:sldId id="626" r:id="rId5"/>
    <p:sldId id="597" r:id="rId6"/>
    <p:sldId id="521" r:id="rId7"/>
    <p:sldId id="598" r:id="rId8"/>
    <p:sldId id="512" r:id="rId9"/>
    <p:sldId id="463" r:id="rId10"/>
    <p:sldId id="599" r:id="rId11"/>
    <p:sldId id="513" r:id="rId12"/>
    <p:sldId id="514" r:id="rId13"/>
    <p:sldId id="517" r:id="rId14"/>
    <p:sldId id="547" r:id="rId15"/>
    <p:sldId id="465" r:id="rId16"/>
    <p:sldId id="516" r:id="rId17"/>
    <p:sldId id="518" r:id="rId18"/>
    <p:sldId id="610" r:id="rId19"/>
    <p:sldId id="576" r:id="rId20"/>
    <p:sldId id="628" r:id="rId21"/>
    <p:sldId id="629" r:id="rId22"/>
    <p:sldId id="630" r:id="rId23"/>
    <p:sldId id="631" r:id="rId24"/>
    <p:sldId id="632" r:id="rId25"/>
    <p:sldId id="577" r:id="rId26"/>
    <p:sldId id="578" r:id="rId27"/>
    <p:sldId id="579" r:id="rId28"/>
    <p:sldId id="580" r:id="rId29"/>
    <p:sldId id="581" r:id="rId30"/>
    <p:sldId id="600" r:id="rId31"/>
    <p:sldId id="582" r:id="rId32"/>
    <p:sldId id="583" r:id="rId33"/>
    <p:sldId id="584" r:id="rId34"/>
    <p:sldId id="585" r:id="rId35"/>
    <p:sldId id="586" r:id="rId36"/>
    <p:sldId id="587" r:id="rId37"/>
    <p:sldId id="588" r:id="rId38"/>
    <p:sldId id="608" r:id="rId39"/>
    <p:sldId id="612" r:id="rId40"/>
    <p:sldId id="613" r:id="rId41"/>
    <p:sldId id="614" r:id="rId42"/>
    <p:sldId id="615" r:id="rId43"/>
    <p:sldId id="617" r:id="rId44"/>
    <p:sldId id="618" r:id="rId45"/>
    <p:sldId id="619" r:id="rId46"/>
    <p:sldId id="627" r:id="rId47"/>
    <p:sldId id="616" r:id="rId48"/>
    <p:sldId id="621" r:id="rId49"/>
    <p:sldId id="446" r:id="rId50"/>
  </p:sldIdLst>
  <p:sldSz cx="9144000" cy="6858000" type="screen4x3"/>
  <p:notesSz cx="6881813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675" autoAdjust="0"/>
  </p:normalViewPr>
  <p:slideViewPr>
    <p:cSldViewPr>
      <p:cViewPr varScale="1">
        <p:scale>
          <a:sx n="119" d="100"/>
          <a:sy n="119" d="100"/>
        </p:scale>
        <p:origin x="-2152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notesMaster" Target="notesMasters/notesMaster1.xml"/><Relationship Id="rId52" Type="http://schemas.openxmlformats.org/officeDocument/2006/relationships/handoutMaster" Target="handoutMasters/handoutMaster1.xml"/><Relationship Id="rId53" Type="http://schemas.openxmlformats.org/officeDocument/2006/relationships/printerSettings" Target="printerSettings/printerSettings1.bin"/><Relationship Id="rId54" Type="http://schemas.openxmlformats.org/officeDocument/2006/relationships/presProps" Target="presProps.xml"/><Relationship Id="rId55" Type="http://schemas.openxmlformats.org/officeDocument/2006/relationships/viewProps" Target="viewProps.xml"/><Relationship Id="rId56" Type="http://schemas.openxmlformats.org/officeDocument/2006/relationships/theme" Target="theme/theme1.xml"/><Relationship Id="rId57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Work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oleObject" Target="Workbook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oleObject" Target="Workbook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4.xml"/><Relationship Id="rId2" Type="http://schemas.openxmlformats.org/officeDocument/2006/relationships/oleObject" Target="file:///C:\chang\projects\monotrans\expr\evals\evaluation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5.xml"/><Relationship Id="rId2" Type="http://schemas.openxmlformats.org/officeDocument/2006/relationships/oleObject" Target="file:///C:\chang\projects\monotrans\expr\evals\evaluations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6.xml"/><Relationship Id="rId2" Type="http://schemas.openxmlformats.org/officeDocument/2006/relationships/oleObject" Target="file:///C:\chang\projects\monotrans\expr\evals\evaluations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7.xml"/><Relationship Id="rId2" Type="http://schemas.openxmlformats.org/officeDocument/2006/relationships/oleObject" Target="file:///C:\chang\projects\monotrans\expr\evals\evaluation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800"/>
            </a:pPr>
            <a:r>
              <a:rPr lang="en-US" sz="2800"/>
              <a:t>2009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1"/>
          <c:order val="1"/>
          <c:dLbls>
            <c:dLbl>
              <c:idx val="2"/>
              <c:layout>
                <c:manualLayout>
                  <c:x val="-0.10873687664042"/>
                  <c:y val="-0.0031944444444444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0789481262758822"/>
                  <c:y val="-0.10951377952755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Sheet1!$A$2:$A$6</c:f>
              <c:strCache>
                <c:ptCount val="5"/>
                <c:pt idx="0">
                  <c:v>English</c:v>
                </c:pt>
                <c:pt idx="1">
                  <c:v>Chinese</c:v>
                </c:pt>
                <c:pt idx="2">
                  <c:v>Spanish</c:v>
                </c:pt>
                <c:pt idx="3">
                  <c:v>Japanese</c:v>
                </c:pt>
                <c:pt idx="4">
                  <c:v>the rest</c:v>
                </c:pt>
              </c:strCache>
            </c:strRef>
          </c:cat>
          <c:val>
            <c:numRef>
              <c:f>Sheet1!$D$2:$D$6</c:f>
              <c:numCache>
                <c:formatCode>0.00%</c:formatCode>
                <c:ptCount val="5"/>
                <c:pt idx="0">
                  <c:v>0.277</c:v>
                </c:pt>
                <c:pt idx="1">
                  <c:v>0.226</c:v>
                </c:pt>
                <c:pt idx="2">
                  <c:v>0.078</c:v>
                </c:pt>
                <c:pt idx="3">
                  <c:v>0.053</c:v>
                </c:pt>
                <c:pt idx="4">
                  <c:v>0.366</c:v>
                </c:pt>
              </c:numCache>
            </c:numRef>
          </c:val>
        </c:ser>
        <c:ser>
          <c:idx val="0"/>
          <c:order val="0"/>
          <c:dLbls>
            <c:dLbl>
              <c:idx val="3"/>
              <c:layout>
                <c:manualLayout>
                  <c:x val="-0.0604296077573636"/>
                  <c:y val="-0.148402668416448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Sheet1!$A$2:$A$6</c:f>
              <c:strCache>
                <c:ptCount val="5"/>
                <c:pt idx="0">
                  <c:v>English</c:v>
                </c:pt>
                <c:pt idx="1">
                  <c:v>Chinese</c:v>
                </c:pt>
                <c:pt idx="2">
                  <c:v>Spanish</c:v>
                </c:pt>
                <c:pt idx="3">
                  <c:v>Japanese</c:v>
                </c:pt>
                <c:pt idx="4">
                  <c:v>the rest</c:v>
                </c:pt>
              </c:strCache>
            </c:strRef>
          </c:cat>
          <c:val>
            <c:numRef>
              <c:f>Sheet1!$D$2:$D$6</c:f>
              <c:numCache>
                <c:formatCode>0.00%</c:formatCode>
                <c:ptCount val="5"/>
                <c:pt idx="0">
                  <c:v>0.277</c:v>
                </c:pt>
                <c:pt idx="1">
                  <c:v>0.226</c:v>
                </c:pt>
                <c:pt idx="2">
                  <c:v>0.078</c:v>
                </c:pt>
                <c:pt idx="3">
                  <c:v>0.053</c:v>
                </c:pt>
                <c:pt idx="4">
                  <c:v>0.366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900"/>
      </a:pPr>
      <a:endParaRPr lang="en-US"/>
    </a:p>
  </c:txPr>
  <c:externalData r:id="rId2">
    <c:autoUpdate val="1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800"/>
            </a:pPr>
            <a:r>
              <a:rPr lang="en-US" sz="2800"/>
              <a:t>2005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1800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English</c:v>
                </c:pt>
                <c:pt idx="1">
                  <c:v>Chinese</c:v>
                </c:pt>
                <c:pt idx="2">
                  <c:v>Spanish</c:v>
                </c:pt>
                <c:pt idx="3">
                  <c:v>Japanese</c:v>
                </c:pt>
                <c:pt idx="4">
                  <c:v>the rest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0.32</c:v>
                </c:pt>
                <c:pt idx="1">
                  <c:v>0.21</c:v>
                </c:pt>
                <c:pt idx="2">
                  <c:v>0.08</c:v>
                </c:pt>
                <c:pt idx="3">
                  <c:v>0.08</c:v>
                </c:pt>
                <c:pt idx="4" formatCode="0.00%">
                  <c:v>0.31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900"/>
      </a:pPr>
      <a:endParaRPr lang="en-US"/>
    </a:p>
  </c:txPr>
  <c:externalData r:id="rId2">
    <c:autoUpdate val="1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800"/>
            </a:pPr>
            <a:r>
              <a:rPr lang="en-US" sz="2800"/>
              <a:t>2000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-0.235482010061242"/>
                  <c:y val="-0.008851706036745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225659106470387"/>
                  <c:y val="-0.010862619808306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66773111694372"/>
                  <c:y val="-0.17318088363954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054205237932215"/>
                  <c:y val="-0.30591381348896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800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Sheet1!$A$2:$A$6</c:f>
              <c:strCache>
                <c:ptCount val="5"/>
                <c:pt idx="0">
                  <c:v>English</c:v>
                </c:pt>
                <c:pt idx="1">
                  <c:v>Chinese</c:v>
                </c:pt>
                <c:pt idx="2">
                  <c:v>Spanish</c:v>
                </c:pt>
                <c:pt idx="3">
                  <c:v>Japanese</c:v>
                </c:pt>
                <c:pt idx="4">
                  <c:v>the rest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0.52</c:v>
                </c:pt>
                <c:pt idx="1">
                  <c:v>0.05</c:v>
                </c:pt>
                <c:pt idx="2">
                  <c:v>0.05</c:v>
                </c:pt>
                <c:pt idx="3">
                  <c:v>0.09</c:v>
                </c:pt>
                <c:pt idx="4" formatCode="0.00%">
                  <c:v>0.29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900"/>
      </a:pPr>
      <a:endParaRPr lang="en-US"/>
    </a:p>
  </c:txPr>
  <c:externalData r:id="rId2">
    <c:autoUpdate val="1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33160991991326"/>
          <c:y val="0.0513585977626181"/>
          <c:w val="0.800607888136477"/>
          <c:h val="0.7561142961222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'all-for-paper'!$B$44</c:f>
              <c:strCache>
                <c:ptCount val="1"/>
                <c:pt idx="0">
                  <c:v>Google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errBars>
            <c:errBarType val="both"/>
            <c:errValType val="cust"/>
            <c:noEndCap val="0"/>
            <c:plus>
              <c:numRef>
                <c:f>'all-for-paper'!$C$43:$G$43</c:f>
                <c:numCache>
                  <c:formatCode>General</c:formatCode>
                  <c:ptCount val="5"/>
                  <c:pt idx="0">
                    <c:v>1.499999999999996</c:v>
                  </c:pt>
                  <c:pt idx="1">
                    <c:v>21.99999999999999</c:v>
                  </c:pt>
                  <c:pt idx="2">
                    <c:v>7.0</c:v>
                  </c:pt>
                  <c:pt idx="3">
                    <c:v>1.499999999999996</c:v>
                  </c:pt>
                  <c:pt idx="4">
                    <c:v>15.0</c:v>
                  </c:pt>
                </c:numCache>
              </c:numRef>
            </c:plus>
            <c:minus>
              <c:numRef>
                <c:f>'all-for-paper'!$C$43:$G$43</c:f>
                <c:numCache>
                  <c:formatCode>General</c:formatCode>
                  <c:ptCount val="5"/>
                  <c:pt idx="0">
                    <c:v>1.499999999999996</c:v>
                  </c:pt>
                  <c:pt idx="1">
                    <c:v>21.99999999999999</c:v>
                  </c:pt>
                  <c:pt idx="2">
                    <c:v>7.0</c:v>
                  </c:pt>
                  <c:pt idx="3">
                    <c:v>1.499999999999996</c:v>
                  </c:pt>
                  <c:pt idx="4">
                    <c:v>15.0</c:v>
                  </c:pt>
                </c:numCache>
              </c:numRef>
            </c:minus>
          </c:errBars>
          <c:val>
            <c:numRef>
              <c:f>'all-for-paper'!$C$44:$G$44</c:f>
              <c:numCache>
                <c:formatCode>General</c:formatCode>
                <c:ptCount val="5"/>
                <c:pt idx="0">
                  <c:v>3.5</c:v>
                </c:pt>
                <c:pt idx="1">
                  <c:v>30.0</c:v>
                </c:pt>
                <c:pt idx="2">
                  <c:v>62.0</c:v>
                </c:pt>
                <c:pt idx="3">
                  <c:v>26.5</c:v>
                </c:pt>
                <c:pt idx="4">
                  <c:v>40.0</c:v>
                </c:pt>
              </c:numCache>
            </c:numRef>
          </c:val>
        </c:ser>
        <c:ser>
          <c:idx val="1"/>
          <c:order val="1"/>
          <c:tx>
            <c:strRef>
              <c:f>'all-for-paper'!$B$52</c:f>
              <c:strCache>
                <c:ptCount val="1"/>
                <c:pt idx="0">
                  <c:v>MonoTrans2</c:v>
                </c:pt>
              </c:strCache>
            </c:strRef>
          </c:tx>
          <c:spPr>
            <a:noFill/>
            <a:ln>
              <a:noFill/>
            </a:ln>
          </c:spPr>
          <c:invertIfNegative val="0"/>
          <c:errBars>
            <c:errBarType val="both"/>
            <c:errValType val="cust"/>
            <c:noEndCap val="0"/>
            <c:plus>
              <c:numRef>
                <c:f>'all-for-paper'!$C$51:$G$51</c:f>
                <c:numCache>
                  <c:formatCode>General</c:formatCode>
                  <c:ptCount val="5"/>
                  <c:pt idx="0">
                    <c:v>0.5</c:v>
                  </c:pt>
                  <c:pt idx="1">
                    <c:v>2.0</c:v>
                  </c:pt>
                  <c:pt idx="2">
                    <c:v>2.5</c:v>
                  </c:pt>
                  <c:pt idx="3">
                    <c:v>4.0</c:v>
                  </c:pt>
                  <c:pt idx="4">
                    <c:v>8.0</c:v>
                  </c:pt>
                </c:numCache>
              </c:numRef>
            </c:plus>
            <c:minus>
              <c:numRef>
                <c:f>'all-for-paper'!$C$51:$G$51</c:f>
                <c:numCache>
                  <c:formatCode>General</c:formatCode>
                  <c:ptCount val="5"/>
                  <c:pt idx="0">
                    <c:v>0.5</c:v>
                  </c:pt>
                  <c:pt idx="1">
                    <c:v>2.0</c:v>
                  </c:pt>
                  <c:pt idx="2">
                    <c:v>2.5</c:v>
                  </c:pt>
                  <c:pt idx="3">
                    <c:v>4.0</c:v>
                  </c:pt>
                  <c:pt idx="4">
                    <c:v>8.0</c:v>
                  </c:pt>
                </c:numCache>
              </c:numRef>
            </c:minus>
            <c:spPr>
              <a:ln>
                <a:noFill/>
              </a:ln>
            </c:spPr>
          </c:errBars>
          <c:val>
            <c:numRef>
              <c:f>'all-for-paper'!$C$52:$G$52</c:f>
              <c:numCache>
                <c:formatCode>General</c:formatCode>
                <c:ptCount val="5"/>
                <c:pt idx="0">
                  <c:v>3.5</c:v>
                </c:pt>
                <c:pt idx="1">
                  <c:v>9.0</c:v>
                </c:pt>
                <c:pt idx="2">
                  <c:v>8.5</c:v>
                </c:pt>
                <c:pt idx="3">
                  <c:v>18.0</c:v>
                </c:pt>
                <c:pt idx="4">
                  <c:v>123.0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9"/>
        <c:axId val="2120429848"/>
        <c:axId val="2120432824"/>
      </c:barChart>
      <c:catAx>
        <c:axId val="2120429848"/>
        <c:scaling>
          <c:orientation val="minMax"/>
        </c:scaling>
        <c:delete val="0"/>
        <c:axPos val="b"/>
        <c:majorTickMark val="out"/>
        <c:minorTickMark val="none"/>
        <c:tickLblPos val="nextTo"/>
        <c:crossAx val="2120432824"/>
        <c:crosses val="autoZero"/>
        <c:auto val="1"/>
        <c:lblAlgn val="ctr"/>
        <c:lblOffset val="100"/>
        <c:noMultiLvlLbl val="0"/>
      </c:catAx>
      <c:valAx>
        <c:axId val="2120432824"/>
        <c:scaling>
          <c:orientation val="minMax"/>
          <c:max val="150.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# of sentences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2120429848"/>
        <c:crosses val="autoZero"/>
        <c:crossBetween val="between"/>
        <c:majorUnit val="25.0"/>
      </c:valAx>
    </c:plotArea>
    <c:legend>
      <c:legendPos val="r"/>
      <c:legendEntry>
        <c:idx val="1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</c:legendEntry>
      <c:layout>
        <c:manualLayout>
          <c:xMode val="edge"/>
          <c:yMode val="edge"/>
          <c:x val="0.092946791889154"/>
          <c:y val="0.0707417620974458"/>
          <c:w val="0.530093268242058"/>
          <c:h val="0.317812407799803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2400"/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33160991991326"/>
          <c:y val="0.0513585977626181"/>
          <c:w val="0.800607888136477"/>
          <c:h val="0.7561142961222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'all-for-paper'!$B$44</c:f>
              <c:strCache>
                <c:ptCount val="1"/>
                <c:pt idx="0">
                  <c:v>Google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errBars>
            <c:errBarType val="both"/>
            <c:errValType val="cust"/>
            <c:noEndCap val="0"/>
            <c:plus>
              <c:numRef>
                <c:f>'all-for-paper'!$C$43:$G$43</c:f>
                <c:numCache>
                  <c:formatCode>General</c:formatCode>
                  <c:ptCount val="5"/>
                  <c:pt idx="0">
                    <c:v>1.499999999999996</c:v>
                  </c:pt>
                  <c:pt idx="1">
                    <c:v>21.99999999999999</c:v>
                  </c:pt>
                  <c:pt idx="2">
                    <c:v>7.0</c:v>
                  </c:pt>
                  <c:pt idx="3">
                    <c:v>1.499999999999996</c:v>
                  </c:pt>
                  <c:pt idx="4">
                    <c:v>15.0</c:v>
                  </c:pt>
                </c:numCache>
              </c:numRef>
            </c:plus>
            <c:minus>
              <c:numRef>
                <c:f>'all-for-paper'!$C$43:$G$43</c:f>
                <c:numCache>
                  <c:formatCode>General</c:formatCode>
                  <c:ptCount val="5"/>
                  <c:pt idx="0">
                    <c:v>1.499999999999996</c:v>
                  </c:pt>
                  <c:pt idx="1">
                    <c:v>21.99999999999999</c:v>
                  </c:pt>
                  <c:pt idx="2">
                    <c:v>7.0</c:v>
                  </c:pt>
                  <c:pt idx="3">
                    <c:v>1.499999999999996</c:v>
                  </c:pt>
                  <c:pt idx="4">
                    <c:v>15.0</c:v>
                  </c:pt>
                </c:numCache>
              </c:numRef>
            </c:minus>
          </c:errBars>
          <c:val>
            <c:numRef>
              <c:f>'all-for-paper'!$C$44:$G$44</c:f>
              <c:numCache>
                <c:formatCode>General</c:formatCode>
                <c:ptCount val="5"/>
                <c:pt idx="0">
                  <c:v>3.5</c:v>
                </c:pt>
                <c:pt idx="1">
                  <c:v>30.0</c:v>
                </c:pt>
                <c:pt idx="2">
                  <c:v>62.0</c:v>
                </c:pt>
                <c:pt idx="3">
                  <c:v>26.5</c:v>
                </c:pt>
                <c:pt idx="4">
                  <c:v>40.0</c:v>
                </c:pt>
              </c:numCache>
            </c:numRef>
          </c:val>
        </c:ser>
        <c:ser>
          <c:idx val="1"/>
          <c:order val="1"/>
          <c:tx>
            <c:strRef>
              <c:f>'all-for-paper'!$B$52</c:f>
              <c:strCache>
                <c:ptCount val="1"/>
                <c:pt idx="0">
                  <c:v>MonoTrans2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errBars>
            <c:errBarType val="both"/>
            <c:errValType val="cust"/>
            <c:noEndCap val="0"/>
            <c:plus>
              <c:numRef>
                <c:f>'all-for-paper'!$C$51:$G$51</c:f>
                <c:numCache>
                  <c:formatCode>General</c:formatCode>
                  <c:ptCount val="5"/>
                  <c:pt idx="0">
                    <c:v>0.5</c:v>
                  </c:pt>
                  <c:pt idx="1">
                    <c:v>2.0</c:v>
                  </c:pt>
                  <c:pt idx="2">
                    <c:v>2.5</c:v>
                  </c:pt>
                  <c:pt idx="3">
                    <c:v>4.0</c:v>
                  </c:pt>
                  <c:pt idx="4">
                    <c:v>8.0</c:v>
                  </c:pt>
                </c:numCache>
              </c:numRef>
            </c:plus>
            <c:minus>
              <c:numRef>
                <c:f>'all-for-paper'!$C$51:$G$51</c:f>
                <c:numCache>
                  <c:formatCode>General</c:formatCode>
                  <c:ptCount val="5"/>
                  <c:pt idx="0">
                    <c:v>0.5</c:v>
                  </c:pt>
                  <c:pt idx="1">
                    <c:v>2.0</c:v>
                  </c:pt>
                  <c:pt idx="2">
                    <c:v>2.5</c:v>
                  </c:pt>
                  <c:pt idx="3">
                    <c:v>4.0</c:v>
                  </c:pt>
                  <c:pt idx="4">
                    <c:v>8.0</c:v>
                  </c:pt>
                </c:numCache>
              </c:numRef>
            </c:minus>
          </c:errBars>
          <c:val>
            <c:numRef>
              <c:f>'all-for-paper'!$C$52:$G$52</c:f>
              <c:numCache>
                <c:formatCode>General</c:formatCode>
                <c:ptCount val="5"/>
                <c:pt idx="0">
                  <c:v>3.5</c:v>
                </c:pt>
                <c:pt idx="1">
                  <c:v>9.0</c:v>
                </c:pt>
                <c:pt idx="2">
                  <c:v>8.5</c:v>
                </c:pt>
                <c:pt idx="3">
                  <c:v>18.0</c:v>
                </c:pt>
                <c:pt idx="4">
                  <c:v>123.0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9"/>
        <c:axId val="2121400296"/>
        <c:axId val="2121403272"/>
      </c:barChart>
      <c:catAx>
        <c:axId val="2121400296"/>
        <c:scaling>
          <c:orientation val="minMax"/>
        </c:scaling>
        <c:delete val="0"/>
        <c:axPos val="b"/>
        <c:majorTickMark val="out"/>
        <c:minorTickMark val="none"/>
        <c:tickLblPos val="nextTo"/>
        <c:crossAx val="2121403272"/>
        <c:crosses val="autoZero"/>
        <c:auto val="1"/>
        <c:lblAlgn val="ctr"/>
        <c:lblOffset val="100"/>
        <c:noMultiLvlLbl val="0"/>
      </c:catAx>
      <c:valAx>
        <c:axId val="2121403272"/>
        <c:scaling>
          <c:orientation val="minMax"/>
          <c:max val="150.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# of sentences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2121400296"/>
        <c:crosses val="autoZero"/>
        <c:crossBetween val="between"/>
        <c:majorUnit val="25.0"/>
      </c:valAx>
    </c:plotArea>
    <c:legend>
      <c:legendPos val="r"/>
      <c:layout>
        <c:manualLayout>
          <c:xMode val="edge"/>
          <c:yMode val="edge"/>
          <c:x val="0.092946791889154"/>
          <c:y val="0.0707417620974458"/>
          <c:w val="0.530093268242058"/>
          <c:h val="0.317812407799803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2400"/>
      </a:pPr>
      <a:endParaRPr lang="en-US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38263301388628"/>
          <c:y val="0.0513585977626181"/>
          <c:w val="0.790766593450849"/>
          <c:h val="0.7983897668899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'all-for-paper'!$B$44</c:f>
              <c:strCache>
                <c:ptCount val="1"/>
                <c:pt idx="0">
                  <c:v>Google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errBars>
            <c:errBarType val="both"/>
            <c:errValType val="cust"/>
            <c:noEndCap val="0"/>
            <c:plus>
              <c:numRef>
                <c:f>'all-for-paper'!$L$43:$P$43</c:f>
                <c:numCache>
                  <c:formatCode>General</c:formatCode>
                  <c:ptCount val="5"/>
                  <c:pt idx="0">
                    <c:v>0.5</c:v>
                  </c:pt>
                  <c:pt idx="1">
                    <c:v>9.5</c:v>
                  </c:pt>
                  <c:pt idx="2">
                    <c:v>8.500000000000001</c:v>
                  </c:pt>
                  <c:pt idx="3">
                    <c:v>1.499999999999996</c:v>
                  </c:pt>
                  <c:pt idx="4">
                    <c:v>19.0</c:v>
                  </c:pt>
                </c:numCache>
              </c:numRef>
            </c:plus>
            <c:minus>
              <c:numRef>
                <c:f>'all-for-paper'!$L$43:$P$43</c:f>
                <c:numCache>
                  <c:formatCode>General</c:formatCode>
                  <c:ptCount val="5"/>
                  <c:pt idx="0">
                    <c:v>0.5</c:v>
                  </c:pt>
                  <c:pt idx="1">
                    <c:v>9.5</c:v>
                  </c:pt>
                  <c:pt idx="2">
                    <c:v>8.500000000000001</c:v>
                  </c:pt>
                  <c:pt idx="3">
                    <c:v>1.499999999999996</c:v>
                  </c:pt>
                  <c:pt idx="4">
                    <c:v>19.0</c:v>
                  </c:pt>
                </c:numCache>
              </c:numRef>
            </c:minus>
          </c:errBars>
          <c:val>
            <c:numRef>
              <c:f>'all-for-paper'!$L$44:$P$44</c:f>
              <c:numCache>
                <c:formatCode>General</c:formatCode>
                <c:ptCount val="5"/>
                <c:pt idx="0">
                  <c:v>5.5</c:v>
                </c:pt>
                <c:pt idx="1">
                  <c:v>42.5</c:v>
                </c:pt>
                <c:pt idx="2">
                  <c:v>46.5</c:v>
                </c:pt>
                <c:pt idx="3">
                  <c:v>24.5</c:v>
                </c:pt>
                <c:pt idx="4">
                  <c:v>43.0</c:v>
                </c:pt>
              </c:numCache>
            </c:numRef>
          </c:val>
        </c:ser>
        <c:ser>
          <c:idx val="1"/>
          <c:order val="1"/>
          <c:tx>
            <c:strRef>
              <c:f>'all-for-paper'!$B$52</c:f>
              <c:strCache>
                <c:ptCount val="1"/>
                <c:pt idx="0">
                  <c:v>MonoTrans2</c:v>
                </c:pt>
              </c:strCache>
            </c:strRef>
          </c:tx>
          <c:spPr>
            <a:noFill/>
            <a:ln>
              <a:noFill/>
            </a:ln>
          </c:spPr>
          <c:invertIfNegative val="0"/>
          <c:errBars>
            <c:errBarType val="both"/>
            <c:errValType val="cust"/>
            <c:noEndCap val="0"/>
            <c:plus>
              <c:numRef>
                <c:f>'all-for-paper'!$L$51:$P$51</c:f>
                <c:numCache>
                  <c:formatCode>General</c:formatCode>
                  <c:ptCount val="5"/>
                  <c:pt idx="0">
                    <c:v>1.0</c:v>
                  </c:pt>
                  <c:pt idx="1">
                    <c:v>1.499999999999996</c:v>
                  </c:pt>
                  <c:pt idx="2">
                    <c:v>2.5</c:v>
                  </c:pt>
                  <c:pt idx="3">
                    <c:v>8.0</c:v>
                  </c:pt>
                  <c:pt idx="4">
                    <c:v>13.0</c:v>
                  </c:pt>
                </c:numCache>
              </c:numRef>
            </c:plus>
            <c:minus>
              <c:numRef>
                <c:f>'all-for-paper'!$L$51:$P$51</c:f>
                <c:numCache>
                  <c:formatCode>General</c:formatCode>
                  <c:ptCount val="5"/>
                  <c:pt idx="0">
                    <c:v>1.0</c:v>
                  </c:pt>
                  <c:pt idx="1">
                    <c:v>1.499999999999996</c:v>
                  </c:pt>
                  <c:pt idx="2">
                    <c:v>2.5</c:v>
                  </c:pt>
                  <c:pt idx="3">
                    <c:v>8.0</c:v>
                  </c:pt>
                  <c:pt idx="4">
                    <c:v>13.0</c:v>
                  </c:pt>
                </c:numCache>
              </c:numRef>
            </c:minus>
            <c:spPr>
              <a:ln>
                <a:noFill/>
              </a:ln>
            </c:spPr>
          </c:errBars>
          <c:val>
            <c:numRef>
              <c:f>'all-for-paper'!$L$52:$P$52</c:f>
              <c:numCache>
                <c:formatCode>General</c:formatCode>
                <c:ptCount val="5"/>
                <c:pt idx="0">
                  <c:v>3.0</c:v>
                </c:pt>
                <c:pt idx="1">
                  <c:v>8.5</c:v>
                </c:pt>
                <c:pt idx="2">
                  <c:v>8.5</c:v>
                </c:pt>
                <c:pt idx="3">
                  <c:v>13.0</c:v>
                </c:pt>
                <c:pt idx="4">
                  <c:v>129.0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9"/>
        <c:axId val="2119387768"/>
        <c:axId val="2119369464"/>
      </c:barChart>
      <c:catAx>
        <c:axId val="2119387768"/>
        <c:scaling>
          <c:orientation val="minMax"/>
        </c:scaling>
        <c:delete val="0"/>
        <c:axPos val="b"/>
        <c:majorTickMark val="out"/>
        <c:minorTickMark val="none"/>
        <c:tickLblPos val="nextTo"/>
        <c:crossAx val="2119369464"/>
        <c:crosses val="autoZero"/>
        <c:auto val="1"/>
        <c:lblAlgn val="ctr"/>
        <c:lblOffset val="100"/>
        <c:noMultiLvlLbl val="0"/>
      </c:catAx>
      <c:valAx>
        <c:axId val="2119369464"/>
        <c:scaling>
          <c:orientation val="minMax"/>
          <c:max val="150.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# of Sentences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2119387768"/>
        <c:crosses val="autoZero"/>
        <c:crossBetween val="between"/>
        <c:majorUnit val="25.0"/>
      </c:valAx>
    </c:plotArea>
    <c:legend>
      <c:legendPos val="r"/>
      <c:legendEntry>
        <c:idx val="1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</c:legendEntry>
      <c:layout>
        <c:manualLayout>
          <c:xMode val="edge"/>
          <c:yMode val="edge"/>
          <c:x val="0.10909874331983"/>
          <c:y val="0.149959860750801"/>
          <c:w val="0.472413815920069"/>
          <c:h val="0.167297712826465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2400"/>
      </a:pPr>
      <a:endParaRPr lang="en-US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38263301388628"/>
          <c:y val="0.0513585977626181"/>
          <c:w val="0.790766593450849"/>
          <c:h val="0.7983897668899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'all-for-paper'!$B$44</c:f>
              <c:strCache>
                <c:ptCount val="1"/>
                <c:pt idx="0">
                  <c:v>Google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errBars>
            <c:errBarType val="both"/>
            <c:errValType val="cust"/>
            <c:noEndCap val="0"/>
            <c:plus>
              <c:numRef>
                <c:f>'all-for-paper'!$L$43:$P$43</c:f>
                <c:numCache>
                  <c:formatCode>General</c:formatCode>
                  <c:ptCount val="5"/>
                  <c:pt idx="0">
                    <c:v>0.5</c:v>
                  </c:pt>
                  <c:pt idx="1">
                    <c:v>9.5</c:v>
                  </c:pt>
                  <c:pt idx="2">
                    <c:v>8.500000000000001</c:v>
                  </c:pt>
                  <c:pt idx="3">
                    <c:v>1.499999999999996</c:v>
                  </c:pt>
                  <c:pt idx="4">
                    <c:v>19.0</c:v>
                  </c:pt>
                </c:numCache>
              </c:numRef>
            </c:plus>
            <c:minus>
              <c:numRef>
                <c:f>'all-for-paper'!$L$43:$P$43</c:f>
                <c:numCache>
                  <c:formatCode>General</c:formatCode>
                  <c:ptCount val="5"/>
                  <c:pt idx="0">
                    <c:v>0.5</c:v>
                  </c:pt>
                  <c:pt idx="1">
                    <c:v>9.5</c:v>
                  </c:pt>
                  <c:pt idx="2">
                    <c:v>8.500000000000001</c:v>
                  </c:pt>
                  <c:pt idx="3">
                    <c:v>1.499999999999996</c:v>
                  </c:pt>
                  <c:pt idx="4">
                    <c:v>19.0</c:v>
                  </c:pt>
                </c:numCache>
              </c:numRef>
            </c:minus>
          </c:errBars>
          <c:val>
            <c:numRef>
              <c:f>'all-for-paper'!$L$44:$P$44</c:f>
              <c:numCache>
                <c:formatCode>General</c:formatCode>
                <c:ptCount val="5"/>
                <c:pt idx="0">
                  <c:v>5.5</c:v>
                </c:pt>
                <c:pt idx="1">
                  <c:v>42.5</c:v>
                </c:pt>
                <c:pt idx="2">
                  <c:v>46.5</c:v>
                </c:pt>
                <c:pt idx="3">
                  <c:v>24.5</c:v>
                </c:pt>
                <c:pt idx="4">
                  <c:v>43.0</c:v>
                </c:pt>
              </c:numCache>
            </c:numRef>
          </c:val>
        </c:ser>
        <c:ser>
          <c:idx val="1"/>
          <c:order val="1"/>
          <c:tx>
            <c:strRef>
              <c:f>'all-for-paper'!$B$52</c:f>
              <c:strCache>
                <c:ptCount val="1"/>
                <c:pt idx="0">
                  <c:v>MonoTrans2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errBars>
            <c:errBarType val="both"/>
            <c:errValType val="cust"/>
            <c:noEndCap val="0"/>
            <c:plus>
              <c:numRef>
                <c:f>'all-for-paper'!$L$51:$P$51</c:f>
                <c:numCache>
                  <c:formatCode>General</c:formatCode>
                  <c:ptCount val="5"/>
                  <c:pt idx="0">
                    <c:v>1.0</c:v>
                  </c:pt>
                  <c:pt idx="1">
                    <c:v>1.499999999999996</c:v>
                  </c:pt>
                  <c:pt idx="2">
                    <c:v>2.5</c:v>
                  </c:pt>
                  <c:pt idx="3">
                    <c:v>8.0</c:v>
                  </c:pt>
                  <c:pt idx="4">
                    <c:v>13.0</c:v>
                  </c:pt>
                </c:numCache>
              </c:numRef>
            </c:plus>
            <c:minus>
              <c:numRef>
                <c:f>'all-for-paper'!$L$51:$P$51</c:f>
                <c:numCache>
                  <c:formatCode>General</c:formatCode>
                  <c:ptCount val="5"/>
                  <c:pt idx="0">
                    <c:v>1.0</c:v>
                  </c:pt>
                  <c:pt idx="1">
                    <c:v>1.499999999999996</c:v>
                  </c:pt>
                  <c:pt idx="2">
                    <c:v>2.5</c:v>
                  </c:pt>
                  <c:pt idx="3">
                    <c:v>8.0</c:v>
                  </c:pt>
                  <c:pt idx="4">
                    <c:v>13.0</c:v>
                  </c:pt>
                </c:numCache>
              </c:numRef>
            </c:minus>
          </c:errBars>
          <c:val>
            <c:numRef>
              <c:f>'all-for-paper'!$L$52:$P$52</c:f>
              <c:numCache>
                <c:formatCode>General</c:formatCode>
                <c:ptCount val="5"/>
                <c:pt idx="0">
                  <c:v>3.0</c:v>
                </c:pt>
                <c:pt idx="1">
                  <c:v>8.5</c:v>
                </c:pt>
                <c:pt idx="2">
                  <c:v>8.5</c:v>
                </c:pt>
                <c:pt idx="3">
                  <c:v>13.0</c:v>
                </c:pt>
                <c:pt idx="4">
                  <c:v>129.0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9"/>
        <c:axId val="2116442088"/>
        <c:axId val="2116328648"/>
      </c:barChart>
      <c:catAx>
        <c:axId val="2116442088"/>
        <c:scaling>
          <c:orientation val="minMax"/>
        </c:scaling>
        <c:delete val="0"/>
        <c:axPos val="b"/>
        <c:majorTickMark val="out"/>
        <c:minorTickMark val="none"/>
        <c:tickLblPos val="nextTo"/>
        <c:crossAx val="2116328648"/>
        <c:crosses val="autoZero"/>
        <c:auto val="1"/>
        <c:lblAlgn val="ctr"/>
        <c:lblOffset val="100"/>
        <c:noMultiLvlLbl val="0"/>
      </c:catAx>
      <c:valAx>
        <c:axId val="2116328648"/>
        <c:scaling>
          <c:orientation val="minMax"/>
          <c:max val="150.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# of Sentences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2116442088"/>
        <c:crosses val="autoZero"/>
        <c:crossBetween val="between"/>
        <c:majorUnit val="25.0"/>
      </c:valAx>
    </c:plotArea>
    <c:legend>
      <c:legendPos val="r"/>
      <c:layout>
        <c:manualLayout>
          <c:xMode val="edge"/>
          <c:yMode val="edge"/>
          <c:x val="0.10909874331983"/>
          <c:y val="0.149959860750801"/>
          <c:w val="0.472413815920069"/>
          <c:h val="0.167297712826465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2400"/>
      </a:pPr>
      <a:endParaRPr lang="en-US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505388-21D0-C041-8DC1-7CD4D74C68D6}" type="doc">
      <dgm:prSet loTypeId="urn:microsoft.com/office/officeart/2005/8/layout/funnel1" loCatId="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E7F7E28-05D7-A741-9330-A1804D73E863}">
      <dgm:prSet phldrT="[Text]"/>
      <dgm:spPr/>
      <dgm:t>
        <a:bodyPr/>
        <a:lstStyle/>
        <a:p>
          <a:r>
            <a:rPr lang="en-US" dirty="0" smtClean="0"/>
            <a:t>HCI</a:t>
          </a:r>
          <a:endParaRPr lang="en-US" dirty="0"/>
        </a:p>
      </dgm:t>
    </dgm:pt>
    <dgm:pt modelId="{2E680032-0802-A248-A7D9-AA8BDB7186FC}" type="parTrans" cxnId="{F41B5410-75CB-5D46-BB0A-9B1A25C2697C}">
      <dgm:prSet/>
      <dgm:spPr/>
      <dgm:t>
        <a:bodyPr/>
        <a:lstStyle/>
        <a:p>
          <a:endParaRPr lang="en-US"/>
        </a:p>
      </dgm:t>
    </dgm:pt>
    <dgm:pt modelId="{BCD2AEA2-78ED-0C49-A899-06566129E90F}" type="sibTrans" cxnId="{F41B5410-75CB-5D46-BB0A-9B1A25C2697C}">
      <dgm:prSet/>
      <dgm:spPr/>
      <dgm:t>
        <a:bodyPr/>
        <a:lstStyle/>
        <a:p>
          <a:endParaRPr lang="en-US"/>
        </a:p>
      </dgm:t>
    </dgm:pt>
    <dgm:pt modelId="{300F59E3-9711-3548-B1D7-6AA0AAFC1759}">
      <dgm:prSet phldrT="[Text]"/>
      <dgm:spPr/>
      <dgm:t>
        <a:bodyPr/>
        <a:lstStyle/>
        <a:p>
          <a:r>
            <a:rPr lang="en-US" dirty="0" smtClean="0"/>
            <a:t>New Paradigms…</a:t>
          </a:r>
          <a:endParaRPr lang="en-US" dirty="0"/>
        </a:p>
      </dgm:t>
    </dgm:pt>
    <dgm:pt modelId="{2FF19D0C-8B7D-9F47-9E98-C4CA35AAFD92}" type="sibTrans" cxnId="{4688E922-CE2D-594B-BB2E-AE9652F1F25E}">
      <dgm:prSet/>
      <dgm:spPr/>
      <dgm:t>
        <a:bodyPr/>
        <a:lstStyle/>
        <a:p>
          <a:endParaRPr lang="en-US"/>
        </a:p>
      </dgm:t>
    </dgm:pt>
    <dgm:pt modelId="{1A8B5350-7D51-C541-A607-9668D1EAA875}" type="parTrans" cxnId="{4688E922-CE2D-594B-BB2E-AE9652F1F25E}">
      <dgm:prSet/>
      <dgm:spPr/>
      <dgm:t>
        <a:bodyPr/>
        <a:lstStyle/>
        <a:p>
          <a:endParaRPr lang="en-US"/>
        </a:p>
      </dgm:t>
    </dgm:pt>
    <dgm:pt modelId="{B77D0D50-00B2-7A49-A502-F95D9E9893ED}">
      <dgm:prSet phldrT="[Text]"/>
      <dgm:spPr/>
      <dgm:t>
        <a:bodyPr/>
        <a:lstStyle/>
        <a:p>
          <a:r>
            <a:rPr lang="en-US" dirty="0" smtClean="0"/>
            <a:t>Comp. Ling.</a:t>
          </a:r>
          <a:endParaRPr lang="en-US" dirty="0"/>
        </a:p>
      </dgm:t>
    </dgm:pt>
    <dgm:pt modelId="{9151F617-F521-7348-A9C1-5E0AD4639C0E}" type="sibTrans" cxnId="{35555886-3524-4F4E-BCCF-86150F3344B3}">
      <dgm:prSet/>
      <dgm:spPr/>
      <dgm:t>
        <a:bodyPr/>
        <a:lstStyle/>
        <a:p>
          <a:endParaRPr lang="en-US"/>
        </a:p>
      </dgm:t>
    </dgm:pt>
    <dgm:pt modelId="{AEF69D23-E0D9-D64A-AFB0-D0138BD77836}" type="parTrans" cxnId="{35555886-3524-4F4E-BCCF-86150F3344B3}">
      <dgm:prSet/>
      <dgm:spPr/>
      <dgm:t>
        <a:bodyPr/>
        <a:lstStyle/>
        <a:p>
          <a:endParaRPr lang="en-US"/>
        </a:p>
      </dgm:t>
    </dgm:pt>
    <dgm:pt modelId="{A3E03128-F72A-4C47-BF4C-520D15A3B6EA}">
      <dgm:prSet phldrT="[Text]"/>
      <dgm:spPr/>
      <dgm:t>
        <a:bodyPr/>
        <a:lstStyle/>
        <a:p>
          <a:r>
            <a:rPr lang="en-US" dirty="0" smtClean="0"/>
            <a:t>Human Comp.</a:t>
          </a:r>
          <a:endParaRPr lang="en-US" dirty="0"/>
        </a:p>
      </dgm:t>
    </dgm:pt>
    <dgm:pt modelId="{E6B76811-8C11-2847-B5A7-874450D7ED33}" type="sibTrans" cxnId="{290F71E0-464B-E645-AC24-C577AF7D90B2}">
      <dgm:prSet/>
      <dgm:spPr/>
      <dgm:t>
        <a:bodyPr/>
        <a:lstStyle/>
        <a:p>
          <a:endParaRPr lang="en-US"/>
        </a:p>
      </dgm:t>
    </dgm:pt>
    <dgm:pt modelId="{7D21EF92-A6B2-BC4D-8AD7-924B690D0BA9}" type="parTrans" cxnId="{290F71E0-464B-E645-AC24-C577AF7D90B2}">
      <dgm:prSet/>
      <dgm:spPr/>
      <dgm:t>
        <a:bodyPr/>
        <a:lstStyle/>
        <a:p>
          <a:endParaRPr lang="en-US"/>
        </a:p>
      </dgm:t>
    </dgm:pt>
    <dgm:pt modelId="{1F682E47-E274-A040-8671-1C500E574134}" type="pres">
      <dgm:prSet presAssocID="{00505388-21D0-C041-8DC1-7CD4D74C68D6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76720A-464C-0E4B-855D-361BA8EFCCDD}" type="pres">
      <dgm:prSet presAssocID="{00505388-21D0-C041-8DC1-7CD4D74C68D6}" presName="ellipse" presStyleLbl="trBgShp" presStyleIdx="0" presStyleCnt="1"/>
      <dgm:spPr/>
    </dgm:pt>
    <dgm:pt modelId="{D59CAA79-DFD9-8349-AC8A-EB1CDE4BC481}" type="pres">
      <dgm:prSet presAssocID="{00505388-21D0-C041-8DC1-7CD4D74C68D6}" presName="arrow1" presStyleLbl="fgShp" presStyleIdx="0" presStyleCnt="1"/>
      <dgm:spPr/>
    </dgm:pt>
    <dgm:pt modelId="{0C5ACB93-FA91-D847-8079-942C9040719C}" type="pres">
      <dgm:prSet presAssocID="{00505388-21D0-C041-8DC1-7CD4D74C68D6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3FCE57-BB10-4044-BB2F-DF9B0072F3DF}" type="pres">
      <dgm:prSet presAssocID="{B77D0D50-00B2-7A49-A502-F95D9E9893ED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CA45C9-E4C4-7442-B634-BF5EBF4794B5}" type="pres">
      <dgm:prSet presAssocID="{A3E03128-F72A-4C47-BF4C-520D15A3B6EA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8D8B9E-9C28-9646-A438-4EC9F4E4DAB7}" type="pres">
      <dgm:prSet presAssocID="{300F59E3-9711-3548-B1D7-6AA0AAFC1759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1E9519-8D3A-3242-901F-1E1986F1BB19}" type="pres">
      <dgm:prSet presAssocID="{00505388-21D0-C041-8DC1-7CD4D74C68D6}" presName="funnel" presStyleLbl="trAlignAcc1" presStyleIdx="0" presStyleCnt="1"/>
      <dgm:spPr/>
    </dgm:pt>
  </dgm:ptLst>
  <dgm:cxnLst>
    <dgm:cxn modelId="{35555886-3524-4F4E-BCCF-86150F3344B3}" srcId="{00505388-21D0-C041-8DC1-7CD4D74C68D6}" destId="{B77D0D50-00B2-7A49-A502-F95D9E9893ED}" srcOrd="1" destOrd="0" parTransId="{AEF69D23-E0D9-D64A-AFB0-D0138BD77836}" sibTransId="{9151F617-F521-7348-A9C1-5E0AD4639C0E}"/>
    <dgm:cxn modelId="{A6881646-8731-3547-9381-93AD41735D45}" type="presOf" srcId="{A3E03128-F72A-4C47-BF4C-520D15A3B6EA}" destId="{B83FCE57-BB10-4044-BB2F-DF9B0072F3DF}" srcOrd="0" destOrd="0" presId="urn:microsoft.com/office/officeart/2005/8/layout/funnel1"/>
    <dgm:cxn modelId="{78FF39C7-9F3E-174C-A13A-F4699B845DDF}" type="presOf" srcId="{300F59E3-9711-3548-B1D7-6AA0AAFC1759}" destId="{0C5ACB93-FA91-D847-8079-942C9040719C}" srcOrd="0" destOrd="0" presId="urn:microsoft.com/office/officeart/2005/8/layout/funnel1"/>
    <dgm:cxn modelId="{F50BB439-8495-3048-A28C-08FD5B9571DE}" type="presOf" srcId="{6E7F7E28-05D7-A741-9330-A1804D73E863}" destId="{2E8D8B9E-9C28-9646-A438-4EC9F4E4DAB7}" srcOrd="0" destOrd="0" presId="urn:microsoft.com/office/officeart/2005/8/layout/funnel1"/>
    <dgm:cxn modelId="{4688E922-CE2D-594B-BB2E-AE9652F1F25E}" srcId="{00505388-21D0-C041-8DC1-7CD4D74C68D6}" destId="{300F59E3-9711-3548-B1D7-6AA0AAFC1759}" srcOrd="3" destOrd="0" parTransId="{1A8B5350-7D51-C541-A607-9668D1EAA875}" sibTransId="{2FF19D0C-8B7D-9F47-9E98-C4CA35AAFD92}"/>
    <dgm:cxn modelId="{F41B5410-75CB-5D46-BB0A-9B1A25C2697C}" srcId="{00505388-21D0-C041-8DC1-7CD4D74C68D6}" destId="{6E7F7E28-05D7-A741-9330-A1804D73E863}" srcOrd="0" destOrd="0" parTransId="{2E680032-0802-A248-A7D9-AA8BDB7186FC}" sibTransId="{BCD2AEA2-78ED-0C49-A899-06566129E90F}"/>
    <dgm:cxn modelId="{3AB5BF40-ED93-D046-B20E-A103EEB1F0E0}" type="presOf" srcId="{00505388-21D0-C041-8DC1-7CD4D74C68D6}" destId="{1F682E47-E274-A040-8671-1C500E574134}" srcOrd="0" destOrd="0" presId="urn:microsoft.com/office/officeart/2005/8/layout/funnel1"/>
    <dgm:cxn modelId="{290F71E0-464B-E645-AC24-C577AF7D90B2}" srcId="{00505388-21D0-C041-8DC1-7CD4D74C68D6}" destId="{A3E03128-F72A-4C47-BF4C-520D15A3B6EA}" srcOrd="2" destOrd="0" parTransId="{7D21EF92-A6B2-BC4D-8AD7-924B690D0BA9}" sibTransId="{E6B76811-8C11-2847-B5A7-874450D7ED33}"/>
    <dgm:cxn modelId="{7FE124DE-9610-5841-9524-4AC8566CD6DC}" type="presOf" srcId="{B77D0D50-00B2-7A49-A502-F95D9E9893ED}" destId="{8BCA45C9-E4C4-7442-B634-BF5EBF4794B5}" srcOrd="0" destOrd="0" presId="urn:microsoft.com/office/officeart/2005/8/layout/funnel1"/>
    <dgm:cxn modelId="{30FB2C2F-16DD-404C-9527-0D1205CC382D}" type="presParOf" srcId="{1F682E47-E274-A040-8671-1C500E574134}" destId="{BB76720A-464C-0E4B-855D-361BA8EFCCDD}" srcOrd="0" destOrd="0" presId="urn:microsoft.com/office/officeart/2005/8/layout/funnel1"/>
    <dgm:cxn modelId="{D0358F32-8E11-284C-9363-07057A2E006A}" type="presParOf" srcId="{1F682E47-E274-A040-8671-1C500E574134}" destId="{D59CAA79-DFD9-8349-AC8A-EB1CDE4BC481}" srcOrd="1" destOrd="0" presId="urn:microsoft.com/office/officeart/2005/8/layout/funnel1"/>
    <dgm:cxn modelId="{BBA41745-26B7-294F-A6BA-567ED85BDFAB}" type="presParOf" srcId="{1F682E47-E274-A040-8671-1C500E574134}" destId="{0C5ACB93-FA91-D847-8079-942C9040719C}" srcOrd="2" destOrd="0" presId="urn:microsoft.com/office/officeart/2005/8/layout/funnel1"/>
    <dgm:cxn modelId="{0126BB82-EA63-6540-9D2B-167D593108FA}" type="presParOf" srcId="{1F682E47-E274-A040-8671-1C500E574134}" destId="{B83FCE57-BB10-4044-BB2F-DF9B0072F3DF}" srcOrd="3" destOrd="0" presId="urn:microsoft.com/office/officeart/2005/8/layout/funnel1"/>
    <dgm:cxn modelId="{B5BCDA90-A98C-EF44-80B5-F70AE20B40B2}" type="presParOf" srcId="{1F682E47-E274-A040-8671-1C500E574134}" destId="{8BCA45C9-E4C4-7442-B634-BF5EBF4794B5}" srcOrd="4" destOrd="0" presId="urn:microsoft.com/office/officeart/2005/8/layout/funnel1"/>
    <dgm:cxn modelId="{A170BB6C-98AA-DE4D-9DAD-9EC95A7B9287}" type="presParOf" srcId="{1F682E47-E274-A040-8671-1C500E574134}" destId="{2E8D8B9E-9C28-9646-A438-4EC9F4E4DAB7}" srcOrd="5" destOrd="0" presId="urn:microsoft.com/office/officeart/2005/8/layout/funnel1"/>
    <dgm:cxn modelId="{08170D05-F70B-7248-A611-BFC53092A2C1}" type="presParOf" srcId="{1F682E47-E274-A040-8671-1C500E574134}" destId="{861E9519-8D3A-3242-901F-1E1986F1BB19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wrap="square" lIns="92446" tIns="46223" rIns="92446" bIns="46223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Arial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wrap="square" lIns="92446" tIns="46223" rIns="92446" bIns="46223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Arial" charset="0"/>
              </a:defRPr>
            </a:lvl1pPr>
          </a:lstStyle>
          <a:p>
            <a:fld id="{1C9624D8-53BE-5749-B303-2F2435911424}" type="datetime1">
              <a:rPr lang="en-US"/>
              <a:pPr/>
              <a:t>8/25/11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Arial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Arial" charset="0"/>
              </a:defRPr>
            </a:lvl1pPr>
          </a:lstStyle>
          <a:p>
            <a:fld id="{F2F1B39E-256F-7C4F-9209-24878AF6913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418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wrap="square" lIns="92446" tIns="46223" rIns="92446" bIns="46223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wrap="square" lIns="92446" tIns="46223" rIns="92446" bIns="46223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4C63B3E1-3453-7146-9605-48D7DE6D0636}" type="datetime1">
              <a:rPr lang="en-US"/>
              <a:pPr/>
              <a:t>8/25/11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2446" tIns="46223" rIns="92446" bIns="46223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wrap="square" lIns="92446" tIns="46223" rIns="92446" bIns="46223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01079BB4-BFEC-7D41-BA69-45267A4A709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2165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D89E155-8392-574B-BA95-F89AEB571E70}" type="slidenum">
              <a:rPr lang="en-US" sz="1200">
                <a:latin typeface="Calibri" charset="0"/>
              </a:rPr>
              <a:pPr eaLnBrk="1" hangingPunct="1"/>
              <a:t>1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solidFill>
                <a:srgbClr val="0000FF"/>
              </a:solidFill>
              <a:latin typeface="Calibri" charset="0"/>
            </a:endParaRP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8A69C9D-2C0C-C44C-BB04-C91E331B694F}" type="slidenum">
              <a:rPr lang="en-US" sz="1200">
                <a:latin typeface="Calibri" charset="0"/>
              </a:rPr>
              <a:pPr eaLnBrk="1" hangingPunct="1"/>
              <a:t>17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defTabSz="461963"/>
            <a:endParaRPr lang="en-US">
              <a:latin typeface="Calibri" charset="0"/>
            </a:endParaRPr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DE05275-ADDC-5C44-81FB-015442EC79C0}" type="slidenum">
              <a:rPr lang="en-US" sz="1200">
                <a:latin typeface="Calibri" charset="0"/>
              </a:rPr>
              <a:pPr eaLnBrk="1" hangingPunct="1"/>
              <a:t>19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462229">
              <a:defRPr/>
            </a:pPr>
            <a:r>
              <a:rPr lang="en-US" dirty="0" smtClean="0"/>
              <a:t>&lt;</a:t>
            </a:r>
            <a:r>
              <a:rPr lang="en-US" dirty="0" smtClean="0">
                <a:solidFill>
                  <a:srgbClr val="0000FF"/>
                </a:solidFill>
              </a:rPr>
              <a:t>Change the animation here to go by half-steps</a:t>
            </a:r>
            <a:r>
              <a:rPr lang="en-US" dirty="0" smtClean="0"/>
              <a:t>&gt;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6D763-42BD-45C5-B231-9073D7CBC8E5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A0FC9AF-787F-094C-917E-663346C8EE46}" type="slidenum">
              <a:rPr lang="en-US" sz="1200">
                <a:latin typeface="Calibri" charset="0"/>
              </a:rPr>
              <a:pPr eaLnBrk="1" hangingPunct="1"/>
              <a:t>25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latin typeface="Calibri" charset="0"/>
              </a:rPr>
              <a:t>In this experiment, undergraduate English speakers were not as motivated to be careful to produce fluent English.  But for this use case, unlike the children</a:t>
            </a:r>
            <a:r>
              <a:rPr lang="ja-JP" altLang="en-US">
                <a:latin typeface="Calibri" charset="0"/>
              </a:rPr>
              <a:t>’</a:t>
            </a:r>
            <a:r>
              <a:rPr lang="en-US" altLang="ja-JP">
                <a:latin typeface="Calibri" charset="0"/>
              </a:rPr>
              <a:t>s books, adequacy is the measure that matters – what matters is that the responders understand the meaning, not that the results be fluent or grammatical.</a:t>
            </a:r>
          </a:p>
          <a:p>
            <a:endParaRPr lang="en-US">
              <a:latin typeface="Calibri" charset="0"/>
            </a:endParaRPr>
          </a:p>
          <a:p>
            <a:r>
              <a:rPr lang="en-US">
                <a:latin typeface="Calibri" charset="0"/>
              </a:rPr>
              <a:t>SPEED: ~10 words/hr per pair of participants</a:t>
            </a:r>
          </a:p>
          <a:p>
            <a:r>
              <a:rPr lang="en-US">
                <a:latin typeface="Calibri" charset="0"/>
              </a:rPr>
              <a:t>     PRO: ~250 words/hr for bilingual professional</a:t>
            </a:r>
          </a:p>
          <a:p>
            <a:endParaRPr lang="en-US">
              <a:latin typeface="Calibri" charset="0"/>
            </a:endParaRPr>
          </a:p>
          <a:p>
            <a:r>
              <a:rPr lang="en-US">
                <a:latin typeface="Calibri" charset="0"/>
              </a:rPr>
              <a:t>TIME SPENT: Haiti: 15 hrs =&gt; $45</a:t>
            </a:r>
          </a:p>
          <a:p>
            <a:r>
              <a:rPr lang="en-US">
                <a:latin typeface="Calibri" charset="0"/>
              </a:rPr>
              <a:t>            Undergrads: 34 hrs =&gt; $340</a:t>
            </a: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1F9A0557-9226-B44D-8924-0CEE92DC57EA}" type="slidenum">
              <a:rPr lang="en-US" sz="1200">
                <a:latin typeface="Calibri" charset="0"/>
              </a:rPr>
              <a:pPr eaLnBrk="1" hangingPunct="1"/>
              <a:t>43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>
                <a:latin typeface="Calibri" charset="0"/>
                <a:cs typeface="Arial" charset="0"/>
              </a:rPr>
              <a:t>Continue to refine protocol</a:t>
            </a:r>
          </a:p>
          <a:p>
            <a:pPr eaLnBrk="1" hangingPunct="1"/>
            <a:r>
              <a:rPr lang="en-US">
                <a:latin typeface="Calibri" charset="0"/>
                <a:cs typeface="Arial" charset="0"/>
              </a:rPr>
              <a:t>While focusing on </a:t>
            </a:r>
            <a:r>
              <a:rPr lang="en-US" b="1">
                <a:latin typeface="Calibri" charset="0"/>
                <a:cs typeface="Arial" charset="0"/>
              </a:rPr>
              <a:t>motivation</a:t>
            </a:r>
          </a:p>
          <a:p>
            <a:pPr eaLnBrk="1" hangingPunct="1"/>
            <a:endParaRPr lang="en-US" b="1">
              <a:latin typeface="Calibri" charset="0"/>
              <a:cs typeface="Arial" charset="0"/>
            </a:endParaRPr>
          </a:p>
          <a:p>
            <a:pPr eaLnBrk="1" hangingPunct="1">
              <a:buFontTx/>
              <a:buChar char="•"/>
            </a:pPr>
            <a:r>
              <a:rPr lang="en-US">
                <a:latin typeface="Calibri" charset="0"/>
                <a:cs typeface="Arial" charset="0"/>
              </a:rPr>
              <a:t> Details for committed users</a:t>
            </a:r>
          </a:p>
          <a:p>
            <a:pPr eaLnBrk="1" hangingPunct="1">
              <a:buFontTx/>
              <a:buChar char="•"/>
            </a:pPr>
            <a:r>
              <a:rPr lang="en-US">
                <a:latin typeface="Calibri" charset="0"/>
                <a:cs typeface="Arial" charset="0"/>
              </a:rPr>
              <a:t> Widget for casual participants</a:t>
            </a:r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E3D55DDF-0AE0-364F-AB1C-9A0E99C5D303}" type="slidenum">
              <a:rPr lang="en-US" sz="1200">
                <a:latin typeface="Calibri" charset="0"/>
              </a:rPr>
              <a:pPr eaLnBrk="1" hangingPunct="1"/>
              <a:t>45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0B0E9A7-6B6E-9844-A07B-DB3BFB0B5AF7}" type="slidenum">
              <a:rPr lang="en-US" sz="1200">
                <a:latin typeface="Calibri" charset="0"/>
              </a:rPr>
              <a:pPr eaLnBrk="1" hangingPunct="1"/>
              <a:t>47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latin typeface="Calibri" charset="0"/>
              </a:rPr>
              <a:t>BEN: mention </a:t>
            </a:r>
          </a:p>
          <a:p>
            <a:r>
              <a:rPr lang="en-US">
                <a:latin typeface="Calibri" charset="0"/>
              </a:rPr>
              <a:t>  * CHI 3 papers: Monotrans, Ethics &amp; Taxonomy paper</a:t>
            </a:r>
          </a:p>
          <a:p>
            <a:r>
              <a:rPr lang="en-US">
                <a:latin typeface="Calibri" charset="0"/>
              </a:rPr>
              <a:t>  * Tuesday</a:t>
            </a:r>
            <a:r>
              <a:rPr lang="ja-JP" altLang="en-US">
                <a:latin typeface="Calibri" charset="0"/>
              </a:rPr>
              <a:t>’</a:t>
            </a:r>
            <a:r>
              <a:rPr lang="en-US">
                <a:latin typeface="Calibri" charset="0"/>
              </a:rPr>
              <a:t>s trip to MIT as an example of what this work is expanding into</a:t>
            </a:r>
          </a:p>
          <a:p>
            <a:r>
              <a:rPr lang="en-US">
                <a:latin typeface="Calibri" charset="0"/>
              </a:rPr>
              <a:t>  * New connections to Ginger Jin, UMD Economics Professor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9EECE36-2580-2241-94B9-7D1FE63C645F}" type="slidenum">
              <a:rPr lang="en-US" sz="1200">
                <a:latin typeface="Calibri" charset="0"/>
              </a:rPr>
              <a:pPr eaLnBrk="1" hangingPunct="1"/>
              <a:t>49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marL="230188" indent="-230188">
              <a:lnSpc>
                <a:spcPct val="80000"/>
              </a:lnSpc>
            </a:pPr>
            <a:endParaRPr lang="en-US" sz="1100">
              <a:latin typeface="Calibri" charset="0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5A96967-4B40-7845-BD58-768E9DAF173A}" type="slidenum">
              <a:rPr lang="en-US" sz="1200">
                <a:latin typeface="Calibri" charset="0"/>
              </a:rPr>
              <a:pPr eaLnBrk="1" hangingPunct="1"/>
              <a:t>3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54BAE50-F2D5-8448-96C8-B68B89A0A959}" type="slidenum">
              <a:rPr lang="en-US" sz="1200">
                <a:latin typeface="Calibri" charset="0"/>
              </a:rPr>
              <a:pPr eaLnBrk="1" hangingPunct="1"/>
              <a:t>5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7313" y="8831263"/>
            <a:ext cx="2982912" cy="4635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03" tIns="46301" rIns="92603" bIns="46301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B1ABAE1E-2505-7648-B884-9A0B5BA569DC}" type="slidenum">
              <a:rPr lang="en-US" sz="1200">
                <a:latin typeface="Calibri" charset="0"/>
              </a:rPr>
              <a:pPr eaLnBrk="1" hangingPunct="1"/>
              <a:t>6</a:t>
            </a:fld>
            <a:endParaRPr lang="en-US" sz="1200">
              <a:latin typeface="Calibri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latin typeface="Calibri" charset="0"/>
              </a:rPr>
              <a:t>The internet is becoming more and more diversified in terms of lagnauges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latin typeface="Calibri" charset="0"/>
              </a:rPr>
              <a:t>The mission of the International Children</a:t>
            </a:r>
            <a:r>
              <a:rPr lang="ja-JP" altLang="en-US">
                <a:latin typeface="Calibri" charset="0"/>
              </a:rPr>
              <a:t>’</a:t>
            </a:r>
            <a:r>
              <a:rPr lang="en-US" altLang="ja-JP">
                <a:latin typeface="Calibri" charset="0"/>
              </a:rPr>
              <a:t>s Digital Library Foundation is to </a:t>
            </a:r>
            <a:r>
              <a:rPr lang="en-US" altLang="ja-JP">
                <a:solidFill>
                  <a:srgbClr val="0000FF"/>
                </a:solidFill>
                <a:latin typeface="Calibri" charset="0"/>
              </a:rPr>
              <a:t>excite and inspire the world's children to become members of the global community – children who understand the value of tolerance and respect for diverse cultures, languages and ideas </a:t>
            </a:r>
            <a:r>
              <a:rPr lang="en-US" altLang="ja-JP">
                <a:latin typeface="Calibri" charset="0"/>
              </a:rPr>
              <a:t>-- by making the best in children's literature available online.</a:t>
            </a:r>
            <a:endParaRPr lang="en-US">
              <a:latin typeface="Calibri" charset="0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11BACAF9-26A1-D142-B88B-AB5C47CE90D7}" type="slidenum">
              <a:rPr lang="en-US" sz="1200">
                <a:latin typeface="Calibri" charset="0"/>
              </a:rPr>
              <a:pPr eaLnBrk="1" hangingPunct="1"/>
              <a:t>8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9DC28E90-1985-704D-A200-C88214645DF0}" type="slidenum">
              <a:rPr lang="en-US" sz="1200">
                <a:latin typeface="Calibri" charset="0"/>
              </a:rPr>
              <a:pPr eaLnBrk="1" hangingPunct="1"/>
              <a:t>9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Some of you might say, machine translation</a:t>
            </a: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B29842B3-59DA-B04F-ABBA-E0E51B067DD2}" type="slidenum">
              <a:rPr lang="en-US" sz="1200">
                <a:latin typeface="Calibri" charset="0"/>
              </a:rPr>
              <a:pPr eaLnBrk="1" hangingPunct="1"/>
              <a:t>11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How about giving translation to humans?  Indeed, professional translators can provide HQ translation, but they are slow and expensive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AB0F078A-2F48-144C-A4D4-89457200AFA1}" type="slidenum">
              <a:rPr lang="en-US" sz="1200">
                <a:latin typeface="Calibri" charset="0"/>
              </a:rPr>
              <a:pPr eaLnBrk="1" hangingPunct="1"/>
              <a:t>12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BFFF45B-39E8-4D47-965F-17A78A659E35}" type="slidenum">
              <a:rPr lang="en-US" sz="1200">
                <a:latin typeface="Calibri" charset="0"/>
              </a:rPr>
              <a:pPr eaLnBrk="1" hangingPunct="1"/>
              <a:t>16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4640E9-3E64-B24C-B93A-5ACA567E50E7}" type="datetime1">
              <a:rPr lang="en-US"/>
              <a:pPr/>
              <a:t>8/25/11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BAAD65-E7E3-5D4F-8A9B-0B7E591FBCE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840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BB86C6-AB4C-204E-B1D9-64AE69064CC2}" type="datetime1">
              <a:rPr lang="en-US"/>
              <a:pPr/>
              <a:t>8/25/11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D9BE4-CB64-7C44-AD05-92A4DB1BFE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175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C3B5C7-74A2-DA4E-ABD1-C1777F2D7A3F}" type="datetime1">
              <a:rPr lang="en-US"/>
              <a:pPr/>
              <a:t>8/25/11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5E6891-33F7-CE4E-B285-3C770869B3F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8705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Table Placeholder 9"/>
          <p:cNvSpPr>
            <a:spLocks noGrp="1"/>
          </p:cNvSpPr>
          <p:nvPr>
            <p:ph type="tbl" sz="quarter" idx="13"/>
          </p:nvPr>
        </p:nvSpPr>
        <p:spPr>
          <a:xfrm>
            <a:off x="457200" y="0"/>
            <a:ext cx="8229600" cy="658519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84101E43-DAE2-F348-8BA0-A4C98BECA22F}" type="datetime1">
              <a:rPr lang="en-US"/>
              <a:pPr/>
              <a:t>8/25/11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B7FB6C9-8251-1D40-BA25-E7C770C4C63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82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Table Placeholder 9"/>
          <p:cNvSpPr>
            <a:spLocks noGrp="1"/>
          </p:cNvSpPr>
          <p:nvPr>
            <p:ph type="tbl" sz="quarter" idx="13"/>
          </p:nvPr>
        </p:nvSpPr>
        <p:spPr>
          <a:xfrm>
            <a:off x="457200" y="0"/>
            <a:ext cx="8229600" cy="658519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C915DAD2-B99E-934C-87AD-73EF6F4F3C53}" type="datetime1">
              <a:rPr lang="en-US"/>
              <a:pPr/>
              <a:t>8/25/11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F80550E0-D863-2F41-8ADD-6EE1CC61BE0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7301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Table Placeholder 9"/>
          <p:cNvSpPr>
            <a:spLocks noGrp="1"/>
          </p:cNvSpPr>
          <p:nvPr>
            <p:ph type="tbl" sz="quarter" idx="13"/>
          </p:nvPr>
        </p:nvSpPr>
        <p:spPr>
          <a:xfrm>
            <a:off x="457200" y="0"/>
            <a:ext cx="8229600" cy="658519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06E14A4D-393B-A84D-825D-5819F9AF658F}" type="datetime1">
              <a:rPr lang="en-US"/>
              <a:pPr/>
              <a:t>8/25/11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7F49AEFE-32D6-604E-B545-DD837537C6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88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Table Placeholder 9"/>
          <p:cNvSpPr>
            <a:spLocks noGrp="1"/>
          </p:cNvSpPr>
          <p:nvPr>
            <p:ph type="tbl" sz="quarter" idx="13"/>
          </p:nvPr>
        </p:nvSpPr>
        <p:spPr>
          <a:xfrm>
            <a:off x="457200" y="0"/>
            <a:ext cx="8229600" cy="658519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6D7CF7A9-9329-4C4E-AD66-49D55243897F}" type="datetime1">
              <a:rPr lang="en-US"/>
              <a:pPr/>
              <a:t>8/25/11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92184B69-4805-5648-BA15-9669815226F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096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Table Placeholder 9"/>
          <p:cNvSpPr>
            <a:spLocks noGrp="1"/>
          </p:cNvSpPr>
          <p:nvPr>
            <p:ph type="tbl" sz="quarter" idx="13"/>
          </p:nvPr>
        </p:nvSpPr>
        <p:spPr>
          <a:xfrm>
            <a:off x="457200" y="0"/>
            <a:ext cx="8229600" cy="658519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21C98742-BB6B-514D-8C14-BE8C29D4CFDF}" type="datetime1">
              <a:rPr lang="en-US"/>
              <a:pPr/>
              <a:t>8/25/11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4F9DDAD5-5955-334B-9635-6E50FFCA90F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4609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4B6D7A-22F2-804D-B2CC-1986FEFE97D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2832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5297B-60B9-A54D-AD25-B720F7CB746A}" type="datetimeFigureOut">
              <a:rPr lang="en-US" smtClean="0"/>
              <a:pPr/>
              <a:t>8/25/11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FA75-B109-624F-87C9-F15B856AA3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able Placeholder 9"/>
          <p:cNvSpPr>
            <a:spLocks noGrp="1"/>
          </p:cNvSpPr>
          <p:nvPr>
            <p:ph type="tbl" sz="quarter" idx="13"/>
          </p:nvPr>
        </p:nvSpPr>
        <p:spPr>
          <a:xfrm>
            <a:off x="457200" y="0"/>
            <a:ext cx="8229600" cy="658519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1614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5297B-60B9-A54D-AD25-B720F7CB746A}" type="datetimeFigureOut">
              <a:rPr lang="en-US" smtClean="0"/>
              <a:pPr/>
              <a:t>8/25/11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FA75-B109-624F-87C9-F15B856AA3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able Placeholder 9"/>
          <p:cNvSpPr>
            <a:spLocks noGrp="1"/>
          </p:cNvSpPr>
          <p:nvPr>
            <p:ph type="tbl" sz="quarter" idx="13"/>
          </p:nvPr>
        </p:nvSpPr>
        <p:spPr>
          <a:xfrm>
            <a:off x="457200" y="0"/>
            <a:ext cx="8229600" cy="658519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768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C3ACD5-3A22-F740-AB50-D42244728E09}" type="datetime1">
              <a:rPr lang="en-US"/>
              <a:pPr/>
              <a:t>8/25/11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C69E29-A6E5-4F48-9C01-D6BC1BD128B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7388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5297B-60B9-A54D-AD25-B720F7CB746A}" type="datetimeFigureOut">
              <a:rPr lang="en-US" smtClean="0"/>
              <a:pPr/>
              <a:t>8/25/11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FA75-B109-624F-87C9-F15B856AA3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able Placeholder 9"/>
          <p:cNvSpPr>
            <a:spLocks noGrp="1"/>
          </p:cNvSpPr>
          <p:nvPr>
            <p:ph type="tbl" sz="quarter" idx="13"/>
          </p:nvPr>
        </p:nvSpPr>
        <p:spPr>
          <a:xfrm>
            <a:off x="457200" y="0"/>
            <a:ext cx="8229600" cy="658519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1307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5297B-60B9-A54D-AD25-B720F7CB746A}" type="datetimeFigureOut">
              <a:rPr lang="en-US" smtClean="0"/>
              <a:pPr/>
              <a:t>8/25/11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FA75-B109-624F-87C9-F15B856AA3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able Placeholder 9"/>
          <p:cNvSpPr>
            <a:spLocks noGrp="1"/>
          </p:cNvSpPr>
          <p:nvPr>
            <p:ph type="tbl" sz="quarter" idx="13"/>
          </p:nvPr>
        </p:nvSpPr>
        <p:spPr>
          <a:xfrm>
            <a:off x="457200" y="0"/>
            <a:ext cx="8229600" cy="658519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662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5297B-60B9-A54D-AD25-B720F7CB746A}" type="datetimeFigureOut">
              <a:rPr lang="en-US" smtClean="0"/>
              <a:pPr/>
              <a:t>8/25/11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FA75-B109-624F-87C9-F15B856AA3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able Placeholder 9"/>
          <p:cNvSpPr>
            <a:spLocks noGrp="1"/>
          </p:cNvSpPr>
          <p:nvPr>
            <p:ph type="tbl" sz="quarter" idx="13"/>
          </p:nvPr>
        </p:nvSpPr>
        <p:spPr>
          <a:xfrm>
            <a:off x="457200" y="0"/>
            <a:ext cx="8229600" cy="658519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901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E51969-6B2C-F74F-A8B3-35FC8889AD2E}" type="datetime1">
              <a:rPr lang="en-US"/>
              <a:pPr/>
              <a:t>8/25/11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D722E7-98D0-A44D-B9B5-6EF30DC6B4D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619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3CCFDE-C30C-D44F-9AE4-4F9CD8D5FD29}" type="datetime1">
              <a:rPr lang="en-US"/>
              <a:pPr/>
              <a:t>8/25/11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30816A-1342-B646-9BA2-1ED37A177FD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72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6620A8-A5EF-4C48-8129-1470A1F16005}" type="datetime1">
              <a:rPr lang="en-US"/>
              <a:pPr/>
              <a:t>8/25/11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853C6B-5F02-2D49-AD7D-A911AAF3C35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04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740E16-0530-2840-A8EC-022EA0554205}" type="datetime1">
              <a:rPr lang="en-US"/>
              <a:pPr/>
              <a:t>8/25/11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1DF820-E881-CE4D-A7EA-D83C0661D3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101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BF6EC3-A174-4D4A-8544-613C9C067CA0}" type="datetime1">
              <a:rPr lang="en-US"/>
              <a:pPr/>
              <a:t>8/25/11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591080-BFFB-C647-BBF2-A17A0DE042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902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548881-8AE8-1D4C-81ED-8546E8EBD809}" type="datetime1">
              <a:rPr lang="en-US"/>
              <a:pPr/>
              <a:t>8/25/11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DBB3E2-F98E-7247-B62A-19DFF05C40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808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308CB5-19B4-3546-BDE6-02E8BC522060}" type="datetime1">
              <a:rPr lang="en-US"/>
              <a:pPr/>
              <a:t>8/25/11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737397-F918-2549-BFB0-329632CD76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463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24A9B938-CA08-8646-A6CA-1CB3968CD022}" type="datetime1">
              <a:rPr lang="en-US"/>
              <a:pPr/>
              <a:t>8/25/11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E1C2E1CB-06AB-414E-B2BF-AFCAAE6A507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  <p:sldLayoutId id="2147483762" r:id="rId18"/>
    <p:sldLayoutId id="2147483763" r:id="rId19"/>
    <p:sldLayoutId id="2147483764" r:id="rId20"/>
    <p:sldLayoutId id="2147483765" r:id="rId21"/>
    <p:sldLayoutId id="2147483766" r:id="rId2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.umd.edu/~bederson" TargetMode="External"/><Relationship Id="rId4" Type="http://schemas.openxmlformats.org/officeDocument/2006/relationships/image" Target="../media/image1.jpe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.png"/><Relationship Id="rId12" Type="http://schemas.openxmlformats.org/officeDocument/2006/relationships/image" Target="../media/image27.png"/><Relationship Id="rId13" Type="http://schemas.openxmlformats.org/officeDocument/2006/relationships/image" Target="../media/image28.png"/><Relationship Id="rId14" Type="http://schemas.openxmlformats.org/officeDocument/2006/relationships/image" Target="../media/image29.png"/><Relationship Id="rId15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9" Type="http://schemas.openxmlformats.org/officeDocument/2006/relationships/image" Target="../media/image24.png"/><Relationship Id="rId10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22.xml"/><Relationship Id="rId2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hyperlink" Target="http://www.TranslateTheWorld.org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chart" Target="../charts/char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chart" Target="../charts/char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chart" Target="../charts/char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chart" Target="../charts/char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8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png"/><Relationship Id="rId3" Type="http://schemas.openxmlformats.org/officeDocument/2006/relationships/hyperlink" Target="http://www.TranslateTheWorld.org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hyperlink" Target="http://www.childrenslibrary.org/icdl/BookPreview?bookid=husblsk_00040002&amp;route=text&amp;lang=English&amp;msg=&amp;ilang=English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diagramData" Target="../diagrams/data1.xml"/><Relationship Id="rId6" Type="http://schemas.openxmlformats.org/officeDocument/2006/relationships/diagramLayout" Target="../diagrams/layout1.xml"/><Relationship Id="rId7" Type="http://schemas.openxmlformats.org/officeDocument/2006/relationships/diagramQuickStyle" Target="../diagrams/quickStyle1.xml"/><Relationship Id="rId8" Type="http://schemas.openxmlformats.org/officeDocument/2006/relationships/diagramColors" Target="../diagrams/colors1.xml"/><Relationship Id="rId9" Type="http://schemas.microsoft.com/office/2007/relationships/diagramDrawing" Target="../diagrams/drawing1.xml"/><Relationship Id="rId10" Type="http://schemas.openxmlformats.org/officeDocument/2006/relationships/hyperlink" Target="http://www.translatetheworld.org" TargetMode="External"/><Relationship Id="rId11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chart" Target="../charts/chart2.xml"/><Relationship Id="rId5" Type="http://schemas.openxmlformats.org/officeDocument/2006/relationships/chart" Target="../charts/chart3.xml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Orig Title"/>
          <p:cNvSpPr>
            <a:spLocks noGrp="1"/>
          </p:cNvSpPr>
          <p:nvPr>
            <p:ph type="ctrTitle"/>
          </p:nvPr>
        </p:nvSpPr>
        <p:spPr>
          <a:xfrm>
            <a:off x="228600" y="1905000"/>
            <a:ext cx="8686800" cy="1470025"/>
          </a:xfrm>
        </p:spPr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Translation by Collaboration among Monolingual Users</a:t>
            </a:r>
          </a:p>
        </p:txBody>
      </p:sp>
      <p:sp>
        <p:nvSpPr>
          <p:cNvPr id="21507" name="Subtitle 2"/>
          <p:cNvSpPr>
            <a:spLocks noGrp="1"/>
          </p:cNvSpPr>
          <p:nvPr>
            <p:ph type="subTitle" idx="1"/>
          </p:nvPr>
        </p:nvSpPr>
        <p:spPr>
          <a:xfrm>
            <a:off x="0" y="3581400"/>
            <a:ext cx="9144000" cy="3124200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en-US" sz="3600" b="1" dirty="0">
                <a:solidFill>
                  <a:schemeClr val="tx1"/>
                </a:solidFill>
                <a:latin typeface="Calibri" charset="0"/>
              </a:rPr>
              <a:t>Benjamin B. </a:t>
            </a:r>
            <a:r>
              <a:rPr lang="en-US" sz="3600" b="1" dirty="0" smtClean="0">
                <a:solidFill>
                  <a:schemeClr val="tx1"/>
                </a:solidFill>
                <a:latin typeface="Calibri" charset="0"/>
              </a:rPr>
              <a:t>Bederson</a:t>
            </a:r>
          </a:p>
          <a:p>
            <a:pPr eaLnBrk="1" hangingPunct="1">
              <a:lnSpc>
                <a:spcPct val="70000"/>
              </a:lnSpc>
            </a:pPr>
            <a:r>
              <a:rPr lang="en-US" sz="1200" dirty="0" smtClean="0">
                <a:solidFill>
                  <a:schemeClr val="tx1"/>
                </a:solidFill>
                <a:latin typeface="Calibri" charset="0"/>
                <a:hlinkClick r:id="rId3"/>
              </a:rPr>
              <a:t>www.cs.umd.edu/~bederson</a:t>
            </a:r>
            <a:endParaRPr lang="en-US" sz="1200" dirty="0" smtClean="0">
              <a:solidFill>
                <a:schemeClr val="tx1"/>
              </a:solidFill>
              <a:latin typeface="Calibri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en-US" sz="1200" dirty="0" smtClean="0">
                <a:solidFill>
                  <a:schemeClr val="tx1"/>
                </a:solidFill>
                <a:latin typeface="Calibri" charset="0"/>
              </a:rPr>
              <a:t>@</a:t>
            </a:r>
            <a:r>
              <a:rPr lang="en-US" sz="1200" dirty="0" err="1" smtClean="0">
                <a:solidFill>
                  <a:schemeClr val="tx1"/>
                </a:solidFill>
                <a:latin typeface="Calibri" charset="0"/>
              </a:rPr>
              <a:t>bederson</a:t>
            </a:r>
            <a:endParaRPr lang="en-US" sz="1200" dirty="0">
              <a:solidFill>
                <a:schemeClr val="tx1"/>
              </a:solidFill>
              <a:latin typeface="Calibri" charset="0"/>
            </a:endParaRPr>
          </a:p>
          <a:p>
            <a:pPr eaLnBrk="1" hangingPunct="1">
              <a:lnSpc>
                <a:spcPct val="70000"/>
              </a:lnSpc>
            </a:pPr>
            <a:endParaRPr lang="en-US" sz="2400" dirty="0">
              <a:solidFill>
                <a:schemeClr val="tx1"/>
              </a:solidFill>
              <a:latin typeface="Calibri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en-US" sz="2400" dirty="0">
                <a:solidFill>
                  <a:schemeClr val="tx1"/>
                </a:solidFill>
                <a:latin typeface="Calibri" charset="0"/>
              </a:rPr>
              <a:t>Computer Science Department</a:t>
            </a:r>
          </a:p>
          <a:p>
            <a:pPr eaLnBrk="1" hangingPunct="1">
              <a:lnSpc>
                <a:spcPct val="70000"/>
              </a:lnSpc>
            </a:pPr>
            <a:r>
              <a:rPr lang="en-US" sz="2400" dirty="0">
                <a:solidFill>
                  <a:schemeClr val="tx1"/>
                </a:solidFill>
                <a:latin typeface="Calibri" charset="0"/>
              </a:rPr>
              <a:t>Human-Computer Interaction Lab</a:t>
            </a:r>
          </a:p>
          <a:p>
            <a:pPr eaLnBrk="1" hangingPunct="1">
              <a:lnSpc>
                <a:spcPct val="70000"/>
              </a:lnSpc>
            </a:pPr>
            <a:r>
              <a:rPr lang="en-US" sz="2400" dirty="0">
                <a:solidFill>
                  <a:schemeClr val="tx1"/>
                </a:solidFill>
                <a:latin typeface="Calibri" charset="0"/>
              </a:rPr>
              <a:t>Institute for Advanced Computer Studies</a:t>
            </a:r>
          </a:p>
          <a:p>
            <a:pPr eaLnBrk="1" hangingPunct="1">
              <a:lnSpc>
                <a:spcPct val="70000"/>
              </a:lnSpc>
            </a:pPr>
            <a:r>
              <a:rPr lang="en-US" sz="2400" dirty="0">
                <a:solidFill>
                  <a:schemeClr val="tx1"/>
                </a:solidFill>
                <a:latin typeface="Calibri" charset="0"/>
              </a:rPr>
              <a:t>iSchool</a:t>
            </a:r>
          </a:p>
          <a:p>
            <a:pPr>
              <a:lnSpc>
                <a:spcPct val="70000"/>
              </a:lnSpc>
            </a:pPr>
            <a:endParaRPr lang="en-US" sz="2400" dirty="0">
              <a:solidFill>
                <a:schemeClr val="tx1"/>
              </a:solidFill>
              <a:latin typeface="Calibri" charset="0"/>
            </a:endParaRPr>
          </a:p>
          <a:p>
            <a:pPr>
              <a:lnSpc>
                <a:spcPct val="70000"/>
              </a:lnSpc>
            </a:pPr>
            <a:r>
              <a:rPr lang="en-US" sz="2400" dirty="0">
                <a:solidFill>
                  <a:schemeClr val="tx1"/>
                </a:solidFill>
                <a:latin typeface="Calibri" charset="0"/>
              </a:rPr>
              <a:t>University of Maryland</a:t>
            </a:r>
          </a:p>
        </p:txBody>
      </p:sp>
      <p:pic>
        <p:nvPicPr>
          <p:cNvPr id="21508" name="Picture 3" descr="umd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152400"/>
            <a:ext cx="13890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1" descr="\\.psf\bederson On My Mac\Documents\Text\HCIL\HCIL Logo\hcil-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025" y="152400"/>
            <a:ext cx="137477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5"/>
          <p:cNvSpPr>
            <a:spLocks noGrp="1"/>
          </p:cNvSpPr>
          <p:nvPr>
            <p:ph type="title"/>
          </p:nvPr>
        </p:nvSpPr>
        <p:spPr>
          <a:xfrm>
            <a:off x="533400" y="2438400"/>
            <a:ext cx="8229600" cy="1143000"/>
          </a:xfrm>
        </p:spPr>
        <p:txBody>
          <a:bodyPr/>
          <a:lstStyle/>
          <a:p>
            <a:r>
              <a:rPr lang="en-US" dirty="0">
                <a:latin typeface="Calibri" charset="0"/>
              </a:rPr>
              <a:t>The </a:t>
            </a:r>
            <a:r>
              <a:rPr lang="en-US" b="1" dirty="0">
                <a:latin typeface="Calibri" charset="0"/>
              </a:rPr>
              <a:t>space</a:t>
            </a:r>
            <a:r>
              <a:rPr lang="en-US" dirty="0">
                <a:latin typeface="Calibri" charset="0"/>
              </a:rPr>
              <a:t> of solutions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latin typeface="Calibri" charset="0"/>
              </a:rPr>
              <a:t>Machine Translation (MT)</a:t>
            </a:r>
          </a:p>
        </p:txBody>
      </p:sp>
      <p:sp>
        <p:nvSpPr>
          <p:cNvPr id="23557" name="Rectangle 9"/>
          <p:cNvSpPr>
            <a:spLocks noChangeArrowheads="1"/>
          </p:cNvSpPr>
          <p:nvPr/>
        </p:nvSpPr>
        <p:spPr bwMode="auto">
          <a:xfrm>
            <a:off x="457200" y="5508625"/>
            <a:ext cx="3609975" cy="4921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lvl="1"/>
            <a:r>
              <a:rPr lang="en-US" sz="26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Large volume, cheap, fast </a:t>
            </a: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5495925" y="5508625"/>
            <a:ext cx="2962275" cy="4921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4763" lvl="1" algn="ctr"/>
            <a:r>
              <a:rPr lang="en-US" sz="26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Unreliable quality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338" y="2681288"/>
            <a:ext cx="3236912" cy="200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1905000"/>
            <a:ext cx="2882900" cy="6731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0" y="2819400"/>
            <a:ext cx="3670300" cy="673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7800" y="3810000"/>
            <a:ext cx="1651000" cy="96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86"/>
          <a:stretch>
            <a:fillRect/>
          </a:stretch>
        </p:blipFill>
        <p:spPr bwMode="auto">
          <a:xfrm>
            <a:off x="1066800" y="1319213"/>
            <a:ext cx="2878138" cy="405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>
            <a:stCxn id="10" idx="3"/>
          </p:cNvCxnSpPr>
          <p:nvPr/>
        </p:nvCxnSpPr>
        <p:spPr>
          <a:xfrm flipV="1">
            <a:off x="3636963" y="3540125"/>
            <a:ext cx="1344612" cy="6381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0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b="1">
                <a:latin typeface="Calibri" charset="0"/>
              </a:rPr>
              <a:t>Professional Translators</a:t>
            </a:r>
          </a:p>
        </p:txBody>
      </p:sp>
      <p:sp>
        <p:nvSpPr>
          <p:cNvPr id="10" name="Rectangle 9"/>
          <p:cNvSpPr/>
          <p:nvPr/>
        </p:nvSpPr>
        <p:spPr>
          <a:xfrm>
            <a:off x="2395538" y="3819525"/>
            <a:ext cx="1241425" cy="719138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srgbClr val="FFFFFF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1162050" y="5653088"/>
            <a:ext cx="6838950" cy="8001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1"/>
            <a:r>
              <a:rPr lang="en-US" sz="26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High quality, but slow and expensive</a:t>
            </a:r>
          </a:p>
          <a:p>
            <a:pPr lvl="1"/>
            <a:r>
              <a:rPr lang="en-US" sz="20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(even for common language pairs)</a:t>
            </a:r>
          </a:p>
        </p:txBody>
      </p:sp>
      <p:pic>
        <p:nvPicPr>
          <p:cNvPr id="3994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575" y="2589213"/>
            <a:ext cx="2286000" cy="138271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1752600" cy="407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6172200" y="842963"/>
            <a:ext cx="2438400" cy="3070225"/>
            <a:chOff x="6129948" y="381000"/>
            <a:chExt cx="2744210" cy="3456592"/>
          </a:xfrm>
        </p:grpSpPr>
        <p:pic>
          <p:nvPicPr>
            <p:cNvPr id="42003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2200" y="1219200"/>
              <a:ext cx="2701958" cy="2618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04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9948" y="381000"/>
              <a:ext cx="2172709" cy="752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5791200" y="4724400"/>
            <a:ext cx="2427288" cy="1955800"/>
            <a:chOff x="5791200" y="4724400"/>
            <a:chExt cx="2427111" cy="1955800"/>
          </a:xfrm>
        </p:grpSpPr>
        <p:pic>
          <p:nvPicPr>
            <p:cNvPr id="42001" name="Picture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1200" y="4724400"/>
              <a:ext cx="2427111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02" name="Picture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1200" y="5181600"/>
              <a:ext cx="1790700" cy="149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2438400" y="741363"/>
            <a:ext cx="2828925" cy="3276600"/>
            <a:chOff x="2819400" y="304800"/>
            <a:chExt cx="2829668" cy="3276600"/>
          </a:xfrm>
        </p:grpSpPr>
        <p:pic>
          <p:nvPicPr>
            <p:cNvPr id="41999" name="Picture 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9400" y="304800"/>
              <a:ext cx="1977292" cy="1683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00" name="Picture 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9400" y="1905000"/>
              <a:ext cx="2829668" cy="1676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3133725" y="4343400"/>
            <a:ext cx="2430463" cy="2330450"/>
            <a:chOff x="2736161" y="3962400"/>
            <a:chExt cx="2827665" cy="2711967"/>
          </a:xfrm>
        </p:grpSpPr>
        <p:pic>
          <p:nvPicPr>
            <p:cNvPr id="41995" name="Picture 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2472" y="3962400"/>
              <a:ext cx="1911928" cy="716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96" name="Picture 1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6161" y="4800600"/>
              <a:ext cx="2827665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97" name="Picture 1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4400" y="5944376"/>
              <a:ext cx="546100" cy="729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98" name="Picture 12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3200" y="5715000"/>
              <a:ext cx="2362200" cy="258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" name="Picture 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419600"/>
            <a:ext cx="1670050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6248400"/>
            <a:ext cx="2819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105275"/>
            <a:ext cx="3733800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4" name="Title 1"/>
          <p:cNvSpPr txBox="1">
            <a:spLocks/>
          </p:cNvSpPr>
          <p:nvPr/>
        </p:nvSpPr>
        <p:spPr bwMode="auto">
          <a:xfrm>
            <a:off x="457200" y="16986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400" b="1">
                <a:latin typeface="Calibri" charset="0"/>
              </a:rPr>
              <a:t>Amateur Translators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libri" charset="0"/>
              </a:rPr>
              <a:t>Online Labor Markets</a:t>
            </a:r>
          </a:p>
        </p:txBody>
      </p:sp>
      <p:pic>
        <p:nvPicPr>
          <p:cNvPr id="430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25563"/>
            <a:ext cx="8077200" cy="551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5"/>
          <p:cNvSpPr>
            <a:spLocks noGrp="1"/>
          </p:cNvSpPr>
          <p:nvPr>
            <p:ph type="title"/>
          </p:nvPr>
        </p:nvSpPr>
        <p:spPr>
          <a:xfrm>
            <a:off x="457200" y="2590800"/>
            <a:ext cx="8229600" cy="1143000"/>
          </a:xfrm>
        </p:spPr>
        <p:txBody>
          <a:bodyPr/>
          <a:lstStyle/>
          <a:p>
            <a:r>
              <a:rPr lang="en-US" dirty="0">
                <a:latin typeface="Calibri" charset="0"/>
              </a:rPr>
              <a:t>The </a:t>
            </a:r>
            <a:r>
              <a:rPr lang="en-US" b="1" dirty="0">
                <a:latin typeface="Calibri" charset="0"/>
              </a:rPr>
              <a:t>key</a:t>
            </a:r>
            <a:r>
              <a:rPr lang="en-US" dirty="0">
                <a:latin typeface="Calibri" charset="0"/>
              </a:rPr>
              <a:t> idea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Translation with the Crowd</a:t>
            </a:r>
          </a:p>
        </p:txBody>
      </p:sp>
      <p:sp>
        <p:nvSpPr>
          <p:cNvPr id="45059" name="TextBox 11"/>
          <p:cNvSpPr txBox="1">
            <a:spLocks noChangeArrowheads="1"/>
          </p:cNvSpPr>
          <p:nvPr/>
        </p:nvSpPr>
        <p:spPr bwMode="auto">
          <a:xfrm>
            <a:off x="292100" y="1216025"/>
            <a:ext cx="5481638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US" sz="1800">
              <a:solidFill>
                <a:srgbClr val="FF0000"/>
              </a:solidFill>
            </a:endParaRP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3816350" y="2887663"/>
            <a:ext cx="4670425" cy="2084387"/>
            <a:chOff x="523875" y="4390244"/>
            <a:chExt cx="4670425" cy="2084382"/>
          </a:xfrm>
        </p:grpSpPr>
        <p:grpSp>
          <p:nvGrpSpPr>
            <p:cNvPr id="45067" name="Group 109"/>
            <p:cNvGrpSpPr>
              <a:grpSpLocks/>
            </p:cNvGrpSpPr>
            <p:nvPr/>
          </p:nvGrpSpPr>
          <p:grpSpPr bwMode="auto">
            <a:xfrm>
              <a:off x="1514483" y="4390244"/>
              <a:ext cx="3414710" cy="1612922"/>
              <a:chOff x="1752600" y="4648200"/>
              <a:chExt cx="3414046" cy="1612775"/>
            </a:xfrm>
          </p:grpSpPr>
          <p:pic>
            <p:nvPicPr>
              <p:cNvPr id="45069" name="Picture 6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52600" y="52578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70" name="Picture 7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93946" y="52578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71" name="Picture 8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35292" y="52578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72" name="Picture 9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76638" y="52578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73" name="Picture 10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17984" y="52578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74" name="Picture 11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59330" y="52578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75" name="Picture 12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00676" y="52578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76" name="Picture 13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42022" y="52578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77" name="Picture 14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83368" y="52578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78" name="Picture 15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1978" y="51816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79" name="Picture 16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33324" y="51816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80" name="Picture 17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74670" y="51816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81" name="Picture 18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16016" y="51816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82" name="Picture 19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57362" y="51816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83" name="Picture 20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98708" y="51816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84" name="Picture 21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40054" y="51816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85" name="Picture 22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81400" y="51816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86" name="Picture 23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2746" y="51816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87" name="Picture 24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1356" y="51054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88" name="Picture 25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72702" y="51054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89" name="Picture 26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4048" y="51054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90" name="Picture 27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55394" y="51054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91" name="Picture 28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96740" y="51054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92" name="Picture 29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38086" y="51054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93" name="Picture 30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79432" y="51054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94" name="Picture 31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20778" y="51054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95" name="Picture 32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62124" y="51054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96" name="Picture 33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70734" y="50292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97" name="Picture 34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12080" y="50292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98" name="Picture 35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53426" y="50292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99" name="Picture 36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94772" y="50292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00" name="Picture 37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36118" y="50292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01" name="Picture 38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77464" y="50292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02" name="Picture 39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18810" y="50292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03" name="Picture 40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60156" y="50292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04" name="Picture 41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1502" y="50292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05" name="Picture 42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10112" y="49530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06" name="Picture 43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1458" y="49530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07" name="Picture 44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92804" y="49530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08" name="Picture 45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34150" y="49530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09" name="Picture 46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5496" y="49530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10" name="Picture 47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16842" y="49530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11" name="Picture 48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58188" y="49530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12" name="Picture 49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9534" y="49530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13" name="Picture 50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40880" y="49530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14" name="Picture 51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49490" y="48768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15" name="Picture 52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90836" y="48768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16" name="Picture 53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32182" y="48768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17" name="Picture 54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73528" y="48768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18" name="Picture 55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14874" y="48768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19" name="Picture 56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56220" y="48768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20" name="Picture 57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97566" y="48768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21" name="Picture 58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38912" y="48768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22" name="Picture 59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80258" y="48768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23" name="Picture 60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88868" y="48006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24" name="Picture 61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30214" y="48006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25" name="Picture 62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1560" y="48006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26" name="Picture 63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2906" y="48006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27" name="Picture 64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54252" y="48006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28" name="Picture 65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95598" y="48006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29" name="Picture 66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36944" y="48006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30" name="Picture 67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78290" y="48006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31" name="Picture 68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19636" y="48006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32" name="Picture 69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28246" y="47244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33" name="Picture 70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9592" y="47244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34" name="Picture 71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10938" y="47244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35" name="Picture 72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52284" y="47244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36" name="Picture 73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3630" y="47244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37" name="Picture 74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34976" y="47244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38" name="Picture 75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76322" y="47244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39" name="Picture 76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7668" y="47244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40" name="Picture 77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59014" y="47244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41" name="Picture 78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67624" y="46482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42" name="Picture 79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08970" y="46482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43" name="Picture 80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50316" y="46482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44" name="Picture 81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91662" y="46482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45" name="Picture 82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33008" y="46482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46" name="Picture 83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4354" y="46482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47" name="Picture 84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15700" y="46482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48" name="Picture 85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57046" y="46482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49" name="Picture 86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98392" y="4648200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5068" name="Rectangle 15"/>
            <p:cNvSpPr>
              <a:spLocks noChangeArrowheads="1"/>
            </p:cNvSpPr>
            <p:nvPr/>
          </p:nvSpPr>
          <p:spPr bwMode="auto">
            <a:xfrm>
              <a:off x="523875" y="6012660"/>
              <a:ext cx="4670425" cy="461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1"/>
              <a:r>
                <a:rPr lang="en-US">
                  <a:latin typeface="Calibri" charset="0"/>
                </a:rPr>
                <a:t>vs. 1,200,000 contributors</a:t>
              </a:r>
            </a:p>
          </p:txBody>
        </p:sp>
      </p:grpSp>
      <p:grpSp>
        <p:nvGrpSpPr>
          <p:cNvPr id="45061" name="Group 97"/>
          <p:cNvGrpSpPr>
            <a:grpSpLocks/>
          </p:cNvGrpSpPr>
          <p:nvPr/>
        </p:nvGrpSpPr>
        <p:grpSpPr bwMode="auto">
          <a:xfrm>
            <a:off x="314325" y="3625850"/>
            <a:ext cx="3984625" cy="1346200"/>
            <a:chOff x="336455" y="5037163"/>
            <a:chExt cx="3983976" cy="1347010"/>
          </a:xfrm>
        </p:grpSpPr>
        <p:grpSp>
          <p:nvGrpSpPr>
            <p:cNvPr id="45063" name="Group 111"/>
            <p:cNvGrpSpPr>
              <a:grpSpLocks/>
            </p:cNvGrpSpPr>
            <p:nvPr/>
          </p:nvGrpSpPr>
          <p:grpSpPr bwMode="auto">
            <a:xfrm>
              <a:off x="336455" y="5037163"/>
              <a:ext cx="3983976" cy="1347010"/>
              <a:chOff x="4991953" y="5358674"/>
              <a:chExt cx="3984896" cy="1346882"/>
            </a:xfrm>
          </p:grpSpPr>
          <p:pic>
            <p:nvPicPr>
              <p:cNvPr id="45065" name="Picture 88" descr="person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67976" y="5358674"/>
                <a:ext cx="368254" cy="100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5066" name="Rectangle 89"/>
              <p:cNvSpPr>
                <a:spLocks noChangeArrowheads="1"/>
              </p:cNvSpPr>
              <p:nvPr/>
            </p:nvSpPr>
            <p:spPr bwMode="auto">
              <a:xfrm>
                <a:off x="4991953" y="6243935"/>
                <a:ext cx="3984896" cy="461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lvl="1"/>
                <a:r>
                  <a:rPr lang="en-US">
                    <a:latin typeface="Calibri" charset="0"/>
                  </a:rPr>
                  <a:t> Wikipedia: 900 translators</a:t>
                </a:r>
              </a:p>
            </p:txBody>
          </p:sp>
        </p:grpSp>
        <p:pic>
          <p:nvPicPr>
            <p:cNvPr id="45064" name="Picture 88" descr="person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3743" y="5055456"/>
              <a:ext cx="368169" cy="1003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9" name="Title 1"/>
          <p:cNvSpPr txBox="1">
            <a:spLocks/>
          </p:cNvSpPr>
          <p:nvPr/>
        </p:nvSpPr>
        <p:spPr bwMode="auto">
          <a:xfrm>
            <a:off x="457200" y="52578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4572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600">
                <a:latin typeface="Calibri" charset="0"/>
              </a:rPr>
              <a:t>Translate with the </a:t>
            </a:r>
            <a:r>
              <a:rPr lang="en-US" sz="4400" b="1">
                <a:latin typeface="Calibri" charset="0"/>
              </a:rPr>
              <a:t>Monolingual</a:t>
            </a:r>
            <a:r>
              <a:rPr lang="en-US" sz="4400">
                <a:latin typeface="Calibri" charset="0"/>
              </a:rPr>
              <a:t> </a:t>
            </a:r>
            <a:r>
              <a:rPr lang="en-US" sz="3600">
                <a:latin typeface="Calibri" charset="0"/>
              </a:rPr>
              <a:t>Crowd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7" dur="indefinite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9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tmp-human-tran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550" y="3656013"/>
            <a:ext cx="3111500" cy="217328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700" y="2971800"/>
            <a:ext cx="3187700" cy="218757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80" name="TextBox 11"/>
          <p:cNvSpPr txBox="1">
            <a:spLocks noChangeArrowheads="1"/>
          </p:cNvSpPr>
          <p:nvPr/>
        </p:nvSpPr>
        <p:spPr bwMode="auto">
          <a:xfrm>
            <a:off x="4256088" y="5824538"/>
            <a:ext cx="140970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600">
                <a:latin typeface="Calibri" charset="0"/>
              </a:rPr>
              <a:t>Quality</a:t>
            </a:r>
          </a:p>
        </p:txBody>
      </p:sp>
      <p:sp>
        <p:nvSpPr>
          <p:cNvPr id="50181" name="TextBox 12"/>
          <p:cNvSpPr txBox="1">
            <a:spLocks noChangeArrowheads="1"/>
          </p:cNvSpPr>
          <p:nvPr/>
        </p:nvSpPr>
        <p:spPr bwMode="auto">
          <a:xfrm rot="-5400000">
            <a:off x="-1141412" y="2700337"/>
            <a:ext cx="37592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600">
                <a:latin typeface="Calibri" charset="0"/>
              </a:rPr>
              <a:t>Speed / Affordability</a:t>
            </a:r>
          </a:p>
        </p:txBody>
      </p:sp>
      <p:cxnSp>
        <p:nvCxnSpPr>
          <p:cNvPr id="16" name="Straight Arrow Connector 15"/>
          <p:cNvCxnSpPr/>
          <p:nvPr/>
        </p:nvCxnSpPr>
        <p:spPr bwMode="auto">
          <a:xfrm>
            <a:off x="1028700" y="5824538"/>
            <a:ext cx="7372350" cy="4762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 bwMode="auto">
          <a:xfrm rot="5400000" flipH="1" flipV="1">
            <a:off x="-1611312" y="3186112"/>
            <a:ext cx="5276850" cy="3175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195388" y="935038"/>
            <a:ext cx="1897062" cy="647700"/>
          </a:xfrm>
          <a:prstGeom prst="rect">
            <a:avLst/>
          </a:prstGeom>
          <a:gradFill rotWithShape="1">
            <a:gsLst>
              <a:gs pos="0">
                <a:srgbClr val="F5FFE6"/>
              </a:gs>
              <a:gs pos="64999">
                <a:srgbClr val="E4FDC2"/>
              </a:gs>
              <a:gs pos="100000">
                <a:srgbClr val="DAFDA7"/>
              </a:gs>
            </a:gsLst>
            <a:lin ang="5400000" scaled="1"/>
          </a:gradFill>
          <a:ln w="9525">
            <a:solidFill>
              <a:srgbClr val="98B954"/>
            </a:solidFill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solidFill>
                  <a:srgbClr val="000000"/>
                </a:solidFill>
                <a:latin typeface="Calibri" charset="0"/>
                <a:cs typeface="Arial" charset="0"/>
              </a:rPr>
              <a:t>Machine</a:t>
            </a:r>
          </a:p>
          <a:p>
            <a:pPr eaLnBrk="1" hangingPunct="1"/>
            <a:r>
              <a:rPr lang="en-US" sz="1800">
                <a:solidFill>
                  <a:srgbClr val="000000"/>
                </a:solidFill>
                <a:latin typeface="Calibri" charset="0"/>
                <a:cs typeface="Arial" charset="0"/>
              </a:rPr>
              <a:t>Translation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713413" y="4902200"/>
            <a:ext cx="2614612" cy="646113"/>
          </a:xfrm>
          <a:prstGeom prst="rect">
            <a:avLst/>
          </a:prstGeom>
          <a:gradFill rotWithShape="1">
            <a:gsLst>
              <a:gs pos="0">
                <a:srgbClr val="F5FFE6"/>
              </a:gs>
              <a:gs pos="64999">
                <a:srgbClr val="E4FDC2"/>
              </a:gs>
              <a:gs pos="100000">
                <a:srgbClr val="DAFDA7"/>
              </a:gs>
            </a:gsLst>
            <a:lin ang="5400000" scaled="1"/>
          </a:gradFill>
          <a:ln w="9525">
            <a:solidFill>
              <a:srgbClr val="98B954"/>
            </a:solidFill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solidFill>
                  <a:srgbClr val="000000"/>
                </a:solidFill>
                <a:latin typeface="Calibri" charset="0"/>
                <a:cs typeface="Arial" charset="0"/>
              </a:rPr>
              <a:t>Professional Bilingual Human Participation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249738" y="3851275"/>
            <a:ext cx="2549525" cy="646113"/>
          </a:xfrm>
          <a:prstGeom prst="rect">
            <a:avLst/>
          </a:prstGeom>
          <a:gradFill rotWithShape="1">
            <a:gsLst>
              <a:gs pos="0">
                <a:srgbClr val="F5FFE6"/>
              </a:gs>
              <a:gs pos="64999">
                <a:srgbClr val="E4FDC2"/>
              </a:gs>
              <a:gs pos="100000">
                <a:srgbClr val="DAFDA7"/>
              </a:gs>
            </a:gsLst>
            <a:lin ang="5400000" scaled="1"/>
          </a:gradFill>
          <a:ln w="9525">
            <a:solidFill>
              <a:srgbClr val="98B954"/>
            </a:solidFill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solidFill>
                  <a:srgbClr val="000000"/>
                </a:solidFill>
                <a:latin typeface="Calibri" charset="0"/>
                <a:cs typeface="Arial" charset="0"/>
              </a:rPr>
              <a:t>Amateur Bilingual Human Participation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388" y="558800"/>
            <a:ext cx="2894012" cy="218598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886200" y="2743200"/>
            <a:ext cx="1369286" cy="92333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solidFill>
                  <a:srgbClr val="000000"/>
                </a:solidFill>
                <a:latin typeface="Calibri" charset="0"/>
              </a:rPr>
              <a:t>Monolingual</a:t>
            </a:r>
          </a:p>
          <a:p>
            <a:pPr eaLnBrk="1" hangingPunct="1"/>
            <a:r>
              <a:rPr lang="en-US" sz="1800">
                <a:solidFill>
                  <a:srgbClr val="000000"/>
                </a:solidFill>
                <a:latin typeface="Calibri" charset="0"/>
              </a:rPr>
              <a:t>Human</a:t>
            </a:r>
          </a:p>
          <a:p>
            <a:pPr eaLnBrk="1" hangingPunct="1"/>
            <a:r>
              <a:rPr lang="en-US" sz="1800">
                <a:solidFill>
                  <a:srgbClr val="000000"/>
                </a:solidFill>
                <a:latin typeface="Calibri" charset="0"/>
              </a:rPr>
              <a:t>Participation</a:t>
            </a:r>
          </a:p>
        </p:txBody>
      </p:sp>
      <p:pic>
        <p:nvPicPr>
          <p:cNvPr id="50191" name="Picture 19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57200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67569E-6 L -0.11389 -0.12954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4" y="-647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64492E-6 L 0.02639 0.164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" y="818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01828 L 3.33333E-6 2.9771E-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902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1" grpId="1" animBg="1"/>
      <p:bldP spid="22" grpId="0" animBg="1"/>
      <p:bldP spid="22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5"/>
          <p:cNvSpPr>
            <a:spLocks noGrp="1"/>
          </p:cNvSpPr>
          <p:nvPr>
            <p:ph type="title"/>
          </p:nvPr>
        </p:nvSpPr>
        <p:spPr>
          <a:xfrm>
            <a:off x="457200" y="2590800"/>
            <a:ext cx="8229600" cy="1143000"/>
          </a:xfrm>
        </p:spPr>
        <p:txBody>
          <a:bodyPr/>
          <a:lstStyle/>
          <a:p>
            <a:r>
              <a:rPr lang="en-US">
                <a:latin typeface="Calibri" charset="0"/>
              </a:rPr>
              <a:t>Monolingual collaboration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Box 10"/>
          <p:cNvSpPr txBox="1">
            <a:spLocks noChangeArrowheads="1"/>
          </p:cNvSpPr>
          <p:nvPr/>
        </p:nvSpPr>
        <p:spPr bwMode="auto">
          <a:xfrm>
            <a:off x="6472238" y="312738"/>
            <a:ext cx="2109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/>
              <a:t>Target Language</a:t>
            </a:r>
          </a:p>
        </p:txBody>
      </p:sp>
      <p:cxnSp>
        <p:nvCxnSpPr>
          <p:cNvPr id="53251" name="Straight Arrow Connector 2"/>
          <p:cNvCxnSpPr>
            <a:cxnSpLocks noChangeShapeType="1"/>
            <a:stCxn id="20" idx="3"/>
            <a:endCxn id="25" idx="1"/>
          </p:cNvCxnSpPr>
          <p:nvPr/>
        </p:nvCxnSpPr>
        <p:spPr bwMode="auto">
          <a:xfrm flipV="1">
            <a:off x="3840163" y="976313"/>
            <a:ext cx="2278062" cy="3175"/>
          </a:xfrm>
          <a:prstGeom prst="straightConnector1">
            <a:avLst/>
          </a:prstGeom>
          <a:noFill/>
          <a:ln w="38100">
            <a:solidFill>
              <a:srgbClr val="4F81BD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3252" name="TextBox 3"/>
          <p:cNvSpPr txBox="1">
            <a:spLocks noChangeArrowheads="1"/>
          </p:cNvSpPr>
          <p:nvPr/>
        </p:nvSpPr>
        <p:spPr bwMode="auto">
          <a:xfrm>
            <a:off x="4651375" y="576263"/>
            <a:ext cx="555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/>
              <a:t>MT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351338" y="6357938"/>
            <a:ext cx="1239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/>
              <a:t>repeat …</a:t>
            </a:r>
          </a:p>
        </p:txBody>
      </p:sp>
      <p:sp>
        <p:nvSpPr>
          <p:cNvPr id="53254" name="TextBox 8"/>
          <p:cNvSpPr txBox="1">
            <a:spLocks noChangeArrowheads="1"/>
          </p:cNvSpPr>
          <p:nvPr/>
        </p:nvSpPr>
        <p:spPr bwMode="auto">
          <a:xfrm>
            <a:off x="1352550" y="312738"/>
            <a:ext cx="2209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/>
              <a:t>Source Language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062038" y="854075"/>
            <a:ext cx="2778125" cy="24923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80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rPr>
              <a:t>Original Sentence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118225" y="852488"/>
            <a:ext cx="2778125" cy="247650"/>
          </a:xfrm>
          <a:prstGeom prst="rect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80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rPr>
              <a:t>Translation Candidate</a:t>
            </a: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5283200" y="1201738"/>
            <a:ext cx="8524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800"/>
              <a:t>Crowd</a:t>
            </a:r>
          </a:p>
          <a:p>
            <a:r>
              <a:rPr lang="en-US" sz="1800"/>
              <a:t>Tasks:</a:t>
            </a:r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5641975" y="1798638"/>
            <a:ext cx="1104900" cy="371475"/>
            <a:chOff x="5649550" y="2251585"/>
            <a:chExt cx="1106240" cy="372631"/>
          </a:xfrm>
        </p:grpSpPr>
        <p:sp>
          <p:nvSpPr>
            <p:cNvPr id="24" name="Oval 23"/>
            <p:cNvSpPr/>
            <p:nvPr/>
          </p:nvSpPr>
          <p:spPr>
            <a:xfrm>
              <a:off x="5649550" y="2251585"/>
              <a:ext cx="379873" cy="369446"/>
            </a:xfrm>
            <a:prstGeom prst="ellipse">
              <a:avLst/>
            </a:prstGeom>
            <a:solidFill>
              <a:srgbClr val="9BBB59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sz="180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1</a:t>
              </a:r>
            </a:p>
          </p:txBody>
        </p:sp>
        <p:sp>
          <p:nvSpPr>
            <p:cNvPr id="53302" name="Rectangle 25"/>
            <p:cNvSpPr>
              <a:spLocks noChangeArrowheads="1"/>
            </p:cNvSpPr>
            <p:nvPr/>
          </p:nvSpPr>
          <p:spPr bwMode="auto">
            <a:xfrm>
              <a:off x="6096184" y="2254884"/>
              <a:ext cx="65960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800"/>
                <a:t>Vote</a:t>
              </a:r>
            </a:p>
          </p:txBody>
        </p:sp>
      </p:grp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5641975" y="2286000"/>
            <a:ext cx="3170238" cy="373063"/>
            <a:chOff x="5641372" y="2739762"/>
            <a:chExt cx="3171584" cy="372631"/>
          </a:xfrm>
        </p:grpSpPr>
        <p:sp>
          <p:nvSpPr>
            <p:cNvPr id="29" name="Oval 28"/>
            <p:cNvSpPr/>
            <p:nvPr/>
          </p:nvSpPr>
          <p:spPr>
            <a:xfrm>
              <a:off x="5641372" y="2739762"/>
              <a:ext cx="379574" cy="369460"/>
            </a:xfrm>
            <a:prstGeom prst="ellipse">
              <a:avLst/>
            </a:prstGeom>
            <a:solidFill>
              <a:srgbClr val="9BBB59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sz="180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2</a:t>
              </a:r>
            </a:p>
          </p:txBody>
        </p:sp>
        <p:sp>
          <p:nvSpPr>
            <p:cNvPr id="53300" name="Rectangle 29"/>
            <p:cNvSpPr>
              <a:spLocks noChangeArrowheads="1"/>
            </p:cNvSpPr>
            <p:nvPr/>
          </p:nvSpPr>
          <p:spPr bwMode="auto">
            <a:xfrm>
              <a:off x="6088006" y="2743061"/>
              <a:ext cx="27249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800"/>
                <a:t>Identify translation errors</a:t>
              </a:r>
            </a:p>
          </p:txBody>
        </p:sp>
      </p:grp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5641975" y="3009900"/>
            <a:ext cx="2940050" cy="649288"/>
            <a:chOff x="5647792" y="3213340"/>
            <a:chExt cx="2940864" cy="649630"/>
          </a:xfrm>
        </p:grpSpPr>
        <p:sp>
          <p:nvSpPr>
            <p:cNvPr id="31" name="Oval 30"/>
            <p:cNvSpPr/>
            <p:nvPr/>
          </p:nvSpPr>
          <p:spPr>
            <a:xfrm>
              <a:off x="5647792" y="3213340"/>
              <a:ext cx="379518" cy="370083"/>
            </a:xfrm>
            <a:prstGeom prst="ellipse">
              <a:avLst/>
            </a:prstGeom>
            <a:solidFill>
              <a:srgbClr val="9BBB59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sz="180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3</a:t>
              </a:r>
            </a:p>
          </p:txBody>
        </p:sp>
        <p:sp>
          <p:nvSpPr>
            <p:cNvPr id="53298" name="Rectangle 31"/>
            <p:cNvSpPr>
              <a:spLocks noChangeArrowheads="1"/>
            </p:cNvSpPr>
            <p:nvPr/>
          </p:nvSpPr>
          <p:spPr bwMode="auto">
            <a:xfrm>
              <a:off x="6094426" y="3216639"/>
              <a:ext cx="249423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800"/>
                <a:t>Create new translation</a:t>
              </a:r>
            </a:p>
            <a:p>
              <a:r>
                <a:rPr lang="en-US" sz="1800"/>
                <a:t>candidates</a:t>
              </a:r>
            </a:p>
          </p:txBody>
        </p:sp>
      </p:grpSp>
      <p:grpSp>
        <p:nvGrpSpPr>
          <p:cNvPr id="5" name="Group 35"/>
          <p:cNvGrpSpPr/>
          <p:nvPr/>
        </p:nvGrpSpPr>
        <p:grpSpPr>
          <a:xfrm>
            <a:off x="526046" y="3658519"/>
            <a:ext cx="1106240" cy="372631"/>
            <a:chOff x="5649550" y="2251585"/>
            <a:chExt cx="1106240" cy="372631"/>
          </a:xfrm>
          <a:solidFill>
            <a:srgbClr val="558ED5"/>
          </a:solidFill>
        </p:grpSpPr>
        <p:sp>
          <p:nvSpPr>
            <p:cNvPr id="37" name="Oval 36"/>
            <p:cNvSpPr/>
            <p:nvPr/>
          </p:nvSpPr>
          <p:spPr>
            <a:xfrm>
              <a:off x="5649550" y="2251585"/>
              <a:ext cx="379555" cy="369332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80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6096184" y="2254884"/>
              <a:ext cx="65960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800" dirty="0">
                  <a:latin typeface="Arial"/>
                  <a:ea typeface="+mn-ea"/>
                  <a:cs typeface="Arial"/>
                </a:rPr>
                <a:t>Vote</a:t>
              </a:r>
              <a:endParaRPr lang="en-US" sz="1800" dirty="0">
                <a:ea typeface="+mn-ea"/>
                <a:cs typeface="Arial" charset="0"/>
              </a:endParaRPr>
            </a:p>
          </p:txBody>
        </p:sp>
      </p:grpSp>
      <p:grpSp>
        <p:nvGrpSpPr>
          <p:cNvPr id="6" name="Group 38"/>
          <p:cNvGrpSpPr/>
          <p:nvPr/>
        </p:nvGrpSpPr>
        <p:grpSpPr>
          <a:xfrm>
            <a:off x="537916" y="4859781"/>
            <a:ext cx="3582641" cy="372631"/>
            <a:chOff x="5641372" y="2739762"/>
            <a:chExt cx="3582641" cy="372631"/>
          </a:xfrm>
          <a:solidFill>
            <a:srgbClr val="558ED5"/>
          </a:solidFill>
        </p:grpSpPr>
        <p:sp>
          <p:nvSpPr>
            <p:cNvPr id="40" name="Oval 39"/>
            <p:cNvSpPr/>
            <p:nvPr/>
          </p:nvSpPr>
          <p:spPr>
            <a:xfrm>
              <a:off x="5641372" y="2739762"/>
              <a:ext cx="379555" cy="369332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800" dirty="0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6088006" y="2743061"/>
              <a:ext cx="3136007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800" dirty="0">
                  <a:latin typeface="Arial"/>
                  <a:ea typeface="+mn-ea"/>
                  <a:cs typeface="Arial"/>
                </a:rPr>
                <a:t>Paraphrase source sentence</a:t>
              </a:r>
              <a:endParaRPr lang="en-US" sz="1800" dirty="0">
                <a:ea typeface="+mn-ea"/>
                <a:cs typeface="Arial" charset="0"/>
              </a:endParaRPr>
            </a:p>
          </p:txBody>
        </p:sp>
      </p:grpSp>
      <p:grpSp>
        <p:nvGrpSpPr>
          <p:cNvPr id="7" name="Group 41"/>
          <p:cNvGrpSpPr/>
          <p:nvPr/>
        </p:nvGrpSpPr>
        <p:grpSpPr>
          <a:xfrm>
            <a:off x="537916" y="4147283"/>
            <a:ext cx="2055293" cy="372631"/>
            <a:chOff x="5647792" y="3213340"/>
            <a:chExt cx="2055293" cy="372631"/>
          </a:xfrm>
          <a:solidFill>
            <a:srgbClr val="558ED5"/>
          </a:solidFill>
        </p:grpSpPr>
        <p:sp>
          <p:nvSpPr>
            <p:cNvPr id="43" name="Oval 42"/>
            <p:cNvSpPr/>
            <p:nvPr/>
          </p:nvSpPr>
          <p:spPr>
            <a:xfrm>
              <a:off x="5647792" y="3213340"/>
              <a:ext cx="379555" cy="369332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800" dirty="0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6094426" y="3216639"/>
              <a:ext cx="160865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800" dirty="0">
                  <a:latin typeface="Arial"/>
                  <a:ea typeface="+mn-ea"/>
                  <a:cs typeface="Arial"/>
                </a:rPr>
                <a:t>Explain errors</a:t>
              </a:r>
              <a:endParaRPr lang="en-US" sz="1800" dirty="0">
                <a:ea typeface="+mn-ea"/>
                <a:cs typeface="Arial" charset="0"/>
              </a:endParaRPr>
            </a:p>
          </p:txBody>
        </p:sp>
      </p:grp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179388" y="3086100"/>
            <a:ext cx="8524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800"/>
              <a:t>Crowd</a:t>
            </a:r>
          </a:p>
          <a:p>
            <a:r>
              <a:rPr lang="en-US" sz="1800"/>
              <a:t>Tasks:</a:t>
            </a:r>
          </a:p>
        </p:txBody>
      </p:sp>
      <p:grpSp>
        <p:nvGrpSpPr>
          <p:cNvPr id="8" name="Group 34"/>
          <p:cNvGrpSpPr>
            <a:grpSpLocks/>
          </p:cNvGrpSpPr>
          <p:nvPr/>
        </p:nvGrpSpPr>
        <p:grpSpPr bwMode="auto">
          <a:xfrm>
            <a:off x="6121400" y="2693988"/>
            <a:ext cx="2778125" cy="255587"/>
            <a:chOff x="6122054" y="3147095"/>
            <a:chExt cx="2777972" cy="256442"/>
          </a:xfrm>
        </p:grpSpPr>
        <p:sp>
          <p:nvSpPr>
            <p:cNvPr id="47" name="Rectangle 46"/>
            <p:cNvSpPr/>
            <p:nvPr/>
          </p:nvSpPr>
          <p:spPr>
            <a:xfrm>
              <a:off x="6122054" y="3147095"/>
              <a:ext cx="2777972" cy="248478"/>
            </a:xfrm>
            <a:prstGeom prst="rect">
              <a:avLst/>
            </a:prstGeom>
            <a:solidFill>
              <a:schemeClr val="accent3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80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6274446" y="3155059"/>
              <a:ext cx="1325490" cy="24847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80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</p:grpSp>
      <p:grpSp>
        <p:nvGrpSpPr>
          <p:cNvPr id="9" name="Group 50"/>
          <p:cNvGrpSpPr>
            <a:grpSpLocks/>
          </p:cNvGrpSpPr>
          <p:nvPr/>
        </p:nvGrpSpPr>
        <p:grpSpPr bwMode="auto">
          <a:xfrm>
            <a:off x="1060450" y="2941638"/>
            <a:ext cx="2778125" cy="250825"/>
            <a:chOff x="6122054" y="3145270"/>
            <a:chExt cx="2777972" cy="250012"/>
          </a:xfrm>
        </p:grpSpPr>
        <p:sp>
          <p:nvSpPr>
            <p:cNvPr id="52" name="Rectangle 51"/>
            <p:cNvSpPr/>
            <p:nvPr/>
          </p:nvSpPr>
          <p:spPr>
            <a:xfrm>
              <a:off x="6122054" y="3146852"/>
              <a:ext cx="2777972" cy="24843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80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274446" y="3145270"/>
              <a:ext cx="1325490" cy="24842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80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54" name="Rectangle 53"/>
          <p:cNvSpPr/>
          <p:nvPr/>
        </p:nvSpPr>
        <p:spPr>
          <a:xfrm>
            <a:off x="6121400" y="4849813"/>
            <a:ext cx="2778125" cy="247650"/>
          </a:xfrm>
          <a:prstGeom prst="rect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80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rPr>
              <a:t>New candidate</a:t>
            </a:r>
          </a:p>
        </p:txBody>
      </p:sp>
      <p:cxnSp>
        <p:nvCxnSpPr>
          <p:cNvPr id="56" name="Straight Arrow Connector 55"/>
          <p:cNvCxnSpPr>
            <a:cxnSpLocks noChangeShapeType="1"/>
            <a:stCxn id="47" idx="1"/>
            <a:endCxn id="52" idx="3"/>
          </p:cNvCxnSpPr>
          <p:nvPr/>
        </p:nvCxnSpPr>
        <p:spPr bwMode="auto">
          <a:xfrm flipH="1">
            <a:off x="3838575" y="2817813"/>
            <a:ext cx="2282825" cy="249237"/>
          </a:xfrm>
          <a:prstGeom prst="straightConnector1">
            <a:avLst/>
          </a:prstGeom>
          <a:noFill/>
          <a:ln w="38100">
            <a:solidFill>
              <a:srgbClr val="4F81BD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Straight Arrow Connector 58"/>
          <p:cNvCxnSpPr>
            <a:cxnSpLocks noChangeShapeType="1"/>
            <a:stCxn id="68" idx="3"/>
            <a:endCxn id="54" idx="1"/>
          </p:cNvCxnSpPr>
          <p:nvPr/>
        </p:nvCxnSpPr>
        <p:spPr bwMode="auto">
          <a:xfrm>
            <a:off x="3852863" y="4643438"/>
            <a:ext cx="2268537" cy="330200"/>
          </a:xfrm>
          <a:prstGeom prst="straightConnector1">
            <a:avLst/>
          </a:prstGeom>
          <a:noFill/>
          <a:ln w="38100">
            <a:solidFill>
              <a:srgbClr val="4F81BD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" name="Straight Arrow Connector 61"/>
          <p:cNvCxnSpPr>
            <a:cxnSpLocks noChangeShapeType="1"/>
          </p:cNvCxnSpPr>
          <p:nvPr/>
        </p:nvCxnSpPr>
        <p:spPr bwMode="auto">
          <a:xfrm flipV="1">
            <a:off x="4491038" y="6254750"/>
            <a:ext cx="779462" cy="4763"/>
          </a:xfrm>
          <a:prstGeom prst="straightConnector1">
            <a:avLst/>
          </a:prstGeom>
          <a:noFill/>
          <a:ln w="38100">
            <a:solidFill>
              <a:srgbClr val="4F81BD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Straight Arrow Connector 62"/>
          <p:cNvCxnSpPr>
            <a:cxnSpLocks noChangeShapeType="1"/>
          </p:cNvCxnSpPr>
          <p:nvPr/>
        </p:nvCxnSpPr>
        <p:spPr bwMode="auto">
          <a:xfrm flipH="1">
            <a:off x="4503738" y="6357938"/>
            <a:ext cx="703262" cy="0"/>
          </a:xfrm>
          <a:prstGeom prst="straightConnector1">
            <a:avLst/>
          </a:prstGeom>
          <a:noFill/>
          <a:ln w="38100">
            <a:solidFill>
              <a:srgbClr val="4F81BD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0" name="Group 66"/>
          <p:cNvGrpSpPr>
            <a:grpSpLocks/>
          </p:cNvGrpSpPr>
          <p:nvPr/>
        </p:nvGrpSpPr>
        <p:grpSpPr bwMode="auto">
          <a:xfrm>
            <a:off x="1074738" y="4518025"/>
            <a:ext cx="2778125" cy="250825"/>
            <a:chOff x="6122054" y="3145270"/>
            <a:chExt cx="2777972" cy="250012"/>
          </a:xfrm>
        </p:grpSpPr>
        <p:sp>
          <p:nvSpPr>
            <p:cNvPr id="68" name="Rectangle 67"/>
            <p:cNvSpPr/>
            <p:nvPr/>
          </p:nvSpPr>
          <p:spPr>
            <a:xfrm>
              <a:off x="6122054" y="3146853"/>
              <a:ext cx="2777972" cy="248429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80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6274446" y="3145270"/>
              <a:ext cx="1325489" cy="24843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80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75" name="Oval 74"/>
          <p:cNvSpPr/>
          <p:nvPr/>
        </p:nvSpPr>
        <p:spPr>
          <a:xfrm>
            <a:off x="5603875" y="5359400"/>
            <a:ext cx="379413" cy="368300"/>
          </a:xfrm>
          <a:prstGeom prst="ellipse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sz="18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1</a:t>
            </a:r>
          </a:p>
        </p:txBody>
      </p:sp>
      <p:sp>
        <p:nvSpPr>
          <p:cNvPr id="76" name="Oval 75"/>
          <p:cNvSpPr/>
          <p:nvPr/>
        </p:nvSpPr>
        <p:spPr>
          <a:xfrm>
            <a:off x="5756275" y="5622925"/>
            <a:ext cx="379413" cy="368300"/>
          </a:xfrm>
          <a:prstGeom prst="ellipse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sz="18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2</a:t>
            </a:r>
          </a:p>
        </p:txBody>
      </p:sp>
      <p:sp>
        <p:nvSpPr>
          <p:cNvPr id="77" name="Oval 76"/>
          <p:cNvSpPr/>
          <p:nvPr/>
        </p:nvSpPr>
        <p:spPr>
          <a:xfrm>
            <a:off x="5929313" y="5875338"/>
            <a:ext cx="379412" cy="369887"/>
          </a:xfrm>
          <a:prstGeom prst="ellipse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sz="18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3</a:t>
            </a: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 rot="-385100">
            <a:off x="3806825" y="2282825"/>
            <a:ext cx="19367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MT and</a:t>
            </a:r>
          </a:p>
          <a:p>
            <a:pPr algn="ctr" eaLnBrk="1" hangingPunct="1"/>
            <a:r>
              <a:rPr lang="en-US" sz="2000"/>
              <a:t>word alignment</a:t>
            </a:r>
          </a:p>
        </p:txBody>
      </p:sp>
      <p:pic>
        <p:nvPicPr>
          <p:cNvPr id="8200" name="Picture 8199" descr="vot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75" y="1458913"/>
            <a:ext cx="38258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82" descr="vot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413" y="3354388"/>
            <a:ext cx="381000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TextBox 56"/>
          <p:cNvSpPr txBox="1">
            <a:spLocks noChangeArrowheads="1"/>
          </p:cNvSpPr>
          <p:nvPr/>
        </p:nvSpPr>
        <p:spPr bwMode="auto">
          <a:xfrm rot="5400000">
            <a:off x="6403975" y="5559426"/>
            <a:ext cx="441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/>
              <a:t>…</a:t>
            </a:r>
          </a:p>
        </p:txBody>
      </p:sp>
      <p:grpSp>
        <p:nvGrpSpPr>
          <p:cNvPr id="11" name="Group 9"/>
          <p:cNvGrpSpPr>
            <a:grpSpLocks/>
          </p:cNvGrpSpPr>
          <p:nvPr/>
        </p:nvGrpSpPr>
        <p:grpSpPr bwMode="auto">
          <a:xfrm>
            <a:off x="4619625" y="1143000"/>
            <a:ext cx="757238" cy="1033463"/>
            <a:chOff x="2622084" y="1299764"/>
            <a:chExt cx="757099" cy="1032514"/>
          </a:xfrm>
        </p:grpSpPr>
        <p:pic>
          <p:nvPicPr>
            <p:cNvPr id="53288" name="Picture 7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622084" y="1572715"/>
              <a:ext cx="337865" cy="759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289" name="Picture 7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822153" y="1429663"/>
              <a:ext cx="337865" cy="759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290" name="Picture 8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041318" y="1299764"/>
              <a:ext cx="337865" cy="759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Group 14"/>
          <p:cNvGrpSpPr>
            <a:grpSpLocks/>
          </p:cNvGrpSpPr>
          <p:nvPr/>
        </p:nvGrpSpPr>
        <p:grpSpPr bwMode="auto">
          <a:xfrm>
            <a:off x="280988" y="2330450"/>
            <a:ext cx="685800" cy="930275"/>
            <a:chOff x="2297211" y="1678627"/>
            <a:chExt cx="684680" cy="930404"/>
          </a:xfrm>
        </p:grpSpPr>
        <p:pic>
          <p:nvPicPr>
            <p:cNvPr id="53285" name="Picture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297211" y="1678627"/>
              <a:ext cx="315238" cy="70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286" name="Picture 8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485221" y="1795417"/>
              <a:ext cx="315238" cy="70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287" name="Picture 8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666653" y="1900337"/>
              <a:ext cx="315238" cy="70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6" name="TextBox 85"/>
          <p:cNvSpPr txBox="1">
            <a:spLocks noChangeArrowheads="1"/>
          </p:cNvSpPr>
          <p:nvPr/>
        </p:nvSpPr>
        <p:spPr bwMode="auto">
          <a:xfrm rot="482295">
            <a:off x="4013200" y="4051300"/>
            <a:ext cx="196056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MT and</a:t>
            </a:r>
          </a:p>
          <a:p>
            <a:pPr algn="ctr" eaLnBrk="1" hangingPunct="1"/>
            <a:r>
              <a:rPr lang="en-US" sz="2000"/>
              <a:t>word alignment</a:t>
            </a:r>
          </a:p>
        </p:txBody>
      </p:sp>
      <p:sp>
        <p:nvSpPr>
          <p:cNvPr id="87" name="Rectangle 86"/>
          <p:cNvSpPr/>
          <p:nvPr/>
        </p:nvSpPr>
        <p:spPr>
          <a:xfrm>
            <a:off x="6273800" y="5180013"/>
            <a:ext cx="2778125" cy="249237"/>
          </a:xfrm>
          <a:prstGeom prst="rect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srgbClr val="FFFFFF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6437313" y="5189538"/>
            <a:ext cx="1323975" cy="24765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80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rPr>
              <a:t>Explanation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  <p:bldP spid="45" grpId="0"/>
      <p:bldP spid="54" grpId="0" animBg="1"/>
      <p:bldP spid="75" grpId="0" animBg="1"/>
      <p:bldP spid="76" grpId="0" animBg="1"/>
      <p:bldP spid="77" grpId="0" animBg="1"/>
      <p:bldP spid="79" grpId="0"/>
      <p:bldP spid="57" grpId="0"/>
      <p:bldP spid="86" grpId="0"/>
      <p:bldP spid="87" grpId="0" animBg="1"/>
      <p:bldP spid="8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81000"/>
            <a:ext cx="7631113" cy="501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0" y="5486400"/>
            <a:ext cx="18966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Programmer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833221" y="5486400"/>
            <a:ext cx="835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User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236858" y="5334000"/>
            <a:ext cx="16401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Social </a:t>
            </a:r>
          </a:p>
          <a:p>
            <a:pPr algn="ctr"/>
            <a:r>
              <a:rPr lang="en-US" sz="2400" dirty="0" smtClean="0"/>
              <a:t>Participant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082571" y="5373469"/>
            <a:ext cx="22573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Computational </a:t>
            </a:r>
          </a:p>
          <a:p>
            <a:pPr algn="ctr"/>
            <a:r>
              <a:rPr lang="en-US" sz="2400" dirty="0" smtClean="0"/>
              <a:t>Participant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324898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399" y="349193"/>
          <a:ext cx="4259179" cy="146211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259179"/>
              </a:tblGrid>
              <a:tr h="3146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Pierre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0287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Says: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on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s'entend</a:t>
                      </a:r>
                      <a:r>
                        <a:rPr lang="es-MX" sz="1700" i="1" kern="1200" dirty="0" smtClean="0"/>
                        <a:t> bien, </a:t>
                      </a:r>
                      <a:r>
                        <a:rPr lang="es-MX" sz="1700" i="1" kern="1200" dirty="0" err="1" smtClean="0"/>
                        <a:t>tous</a:t>
                      </a:r>
                      <a:r>
                        <a:rPr lang="es-MX" sz="1700" i="1" kern="1200" dirty="0" smtClean="0"/>
                        <a:t> les </a:t>
                      </a:r>
                      <a:r>
                        <a:rPr lang="es-MX" sz="1700" i="1" kern="1200" dirty="0" err="1" smtClean="0"/>
                        <a:t>deux</a:t>
                      </a:r>
                      <a:r>
                        <a:rPr lang="es-MX" sz="1700" i="1" kern="1200" dirty="0" smtClean="0"/>
                        <a:t>.</a:t>
                      </a:r>
                      <a:r>
                        <a:rPr lang="es-MX" sz="1700" kern="1200" dirty="0" smtClean="0"/>
                        <a:t> 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700" kern="1200" dirty="0" smtClean="0"/>
                        <a:t>(lit.</a:t>
                      </a:r>
                      <a:r>
                        <a:rPr lang="es-MX" sz="1700" kern="1200" baseline="0" dirty="0" smtClean="0"/>
                        <a:t> </a:t>
                      </a:r>
                      <a:r>
                        <a:rPr lang="es-MX" sz="1700" i="1" kern="1200" baseline="0" dirty="0" smtClean="0"/>
                        <a:t>In general, we get along together, the two of us.</a:t>
                      </a:r>
                      <a:r>
                        <a:rPr lang="es-MX" sz="1700" kern="1200" baseline="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848225" y="349195"/>
          <a:ext cx="4181913" cy="143967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81913"/>
              </a:tblGrid>
              <a:tr h="385958">
                <a:tc>
                  <a:txBody>
                    <a:bodyPr/>
                    <a:lstStyle/>
                    <a:p>
                      <a:r>
                        <a:rPr lang="en-US" dirty="0" smtClean="0"/>
                        <a:t>Mary</a:t>
                      </a:r>
                      <a:endParaRPr lang="en-US" dirty="0"/>
                    </a:p>
                  </a:txBody>
                  <a:tcPr/>
                </a:tc>
              </a:tr>
              <a:tr h="1053718">
                <a:tc>
                  <a:txBody>
                    <a:bodyPr/>
                    <a:lstStyle/>
                    <a:p>
                      <a:r>
                        <a:rPr lang="en-US" dirty="0" smtClean="0"/>
                        <a:t>Sees: </a:t>
                      </a:r>
                      <a:r>
                        <a:rPr lang="en-US" i="1" dirty="0" smtClean="0"/>
                        <a:t>In general, it means well, both.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1" name="Straight Arrow Connector 20"/>
          <p:cNvCxnSpPr/>
          <p:nvPr/>
        </p:nvCxnSpPr>
        <p:spPr>
          <a:xfrm>
            <a:off x="4411578" y="1291931"/>
            <a:ext cx="436647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373995" y="948875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876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399" y="349193"/>
          <a:ext cx="4259179" cy="229500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259179"/>
              </a:tblGrid>
              <a:tr h="3146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Pierre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0287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Says: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on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s'entend</a:t>
                      </a:r>
                      <a:r>
                        <a:rPr lang="es-MX" sz="1700" i="1" kern="1200" dirty="0" smtClean="0"/>
                        <a:t> bien, </a:t>
                      </a:r>
                      <a:r>
                        <a:rPr lang="es-MX" sz="1700" i="1" kern="1200" dirty="0" err="1" smtClean="0"/>
                        <a:t>tous</a:t>
                      </a:r>
                      <a:r>
                        <a:rPr lang="es-MX" sz="1700" i="1" kern="1200" dirty="0" smtClean="0"/>
                        <a:t> les </a:t>
                      </a:r>
                      <a:r>
                        <a:rPr lang="es-MX" sz="1700" i="1" kern="1200" dirty="0" err="1" smtClean="0"/>
                        <a:t>deux</a:t>
                      </a:r>
                      <a:r>
                        <a:rPr lang="es-MX" sz="1700" i="1" kern="1200" dirty="0" smtClean="0"/>
                        <a:t>.</a:t>
                      </a:r>
                      <a:r>
                        <a:rPr lang="es-MX" sz="1700" kern="1200" dirty="0" smtClean="0"/>
                        <a:t> 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700" kern="1200" dirty="0" smtClean="0"/>
                        <a:t>(lit.</a:t>
                      </a:r>
                      <a:r>
                        <a:rPr lang="es-MX" sz="1700" kern="1200" baseline="0" dirty="0" smtClean="0"/>
                        <a:t> </a:t>
                      </a:r>
                      <a:r>
                        <a:rPr lang="es-MX" sz="1700" i="1" kern="1200" baseline="0" dirty="0" smtClean="0"/>
                        <a:t>In general, we get along together, the two of us.</a:t>
                      </a:r>
                      <a:r>
                        <a:rPr lang="es-MX" sz="1700" kern="1200" baseline="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490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Sees: </a:t>
                      </a:r>
                      <a:r>
                        <a:rPr lang="es-MX" sz="1700" i="1" kern="1200" dirty="0" smtClean="0"/>
                        <a:t>En général, Il est à la fois de nous.</a:t>
                      </a:r>
                      <a:endParaRPr lang="en-US" sz="17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362" marR="83362" marT="41679" marB="41679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848225" y="349195"/>
          <a:ext cx="4181913" cy="230611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81913"/>
              </a:tblGrid>
              <a:tr h="385958">
                <a:tc>
                  <a:txBody>
                    <a:bodyPr/>
                    <a:lstStyle/>
                    <a:p>
                      <a:r>
                        <a:rPr lang="en-US" dirty="0" smtClean="0"/>
                        <a:t>Mary</a:t>
                      </a:r>
                      <a:endParaRPr lang="en-US" dirty="0"/>
                    </a:p>
                  </a:txBody>
                  <a:tcPr/>
                </a:tc>
              </a:tr>
              <a:tr h="1053718">
                <a:tc>
                  <a:txBody>
                    <a:bodyPr/>
                    <a:lstStyle/>
                    <a:p>
                      <a:r>
                        <a:rPr lang="en-US" dirty="0" smtClean="0"/>
                        <a:t>Sees: </a:t>
                      </a:r>
                      <a:r>
                        <a:rPr lang="en-US" i="1" dirty="0" smtClean="0"/>
                        <a:t>In general, it means well, both.</a:t>
                      </a:r>
                      <a:endParaRPr lang="en-US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0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Edits into: </a:t>
                      </a:r>
                      <a:r>
                        <a:rPr lang="en-US" i="1" dirty="0" smtClean="0"/>
                        <a:t>In general, it is about both of us.</a:t>
                      </a:r>
                      <a:endParaRPr lang="en-US" i="1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1" name="Straight Arrow Connector 20"/>
          <p:cNvCxnSpPr/>
          <p:nvPr/>
        </p:nvCxnSpPr>
        <p:spPr>
          <a:xfrm>
            <a:off x="4411578" y="1291931"/>
            <a:ext cx="436647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>
            <a:off x="4411579" y="2416853"/>
            <a:ext cx="436649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373995" y="948875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4373995" y="2045926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cxnSp>
        <p:nvCxnSpPr>
          <p:cNvPr id="39" name="Straight Arrow Connector 38"/>
          <p:cNvCxnSpPr/>
          <p:nvPr/>
        </p:nvCxnSpPr>
        <p:spPr>
          <a:xfrm rot="16200000" flipH="1">
            <a:off x="6706046" y="1997732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2690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399" y="349193"/>
          <a:ext cx="4259179" cy="453436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259179"/>
              </a:tblGrid>
              <a:tr h="3146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Pierre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0287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Says: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on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s'entend</a:t>
                      </a:r>
                      <a:r>
                        <a:rPr lang="es-MX" sz="1700" i="1" kern="1200" dirty="0" smtClean="0"/>
                        <a:t> bien, </a:t>
                      </a:r>
                      <a:r>
                        <a:rPr lang="es-MX" sz="1700" i="1" kern="1200" dirty="0" err="1" smtClean="0"/>
                        <a:t>tous</a:t>
                      </a:r>
                      <a:r>
                        <a:rPr lang="es-MX" sz="1700" i="1" kern="1200" dirty="0" smtClean="0"/>
                        <a:t> les </a:t>
                      </a:r>
                      <a:r>
                        <a:rPr lang="es-MX" sz="1700" i="1" kern="1200" dirty="0" err="1" smtClean="0"/>
                        <a:t>deux</a:t>
                      </a:r>
                      <a:r>
                        <a:rPr lang="es-MX" sz="1700" i="1" kern="1200" dirty="0" smtClean="0"/>
                        <a:t>.</a:t>
                      </a:r>
                      <a:r>
                        <a:rPr lang="es-MX" sz="1700" kern="1200" dirty="0" smtClean="0"/>
                        <a:t> 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700" kern="1200" dirty="0" smtClean="0"/>
                        <a:t>(lit.</a:t>
                      </a:r>
                      <a:r>
                        <a:rPr lang="es-MX" sz="1700" kern="1200" baseline="0" dirty="0" smtClean="0"/>
                        <a:t> </a:t>
                      </a:r>
                      <a:r>
                        <a:rPr lang="es-MX" sz="1700" i="1" kern="1200" baseline="0" dirty="0" smtClean="0"/>
                        <a:t>In general, we get along together, the two of us.</a:t>
                      </a:r>
                      <a:r>
                        <a:rPr lang="es-MX" sz="1700" kern="1200" baseline="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490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Sees: </a:t>
                      </a:r>
                      <a:r>
                        <a:rPr lang="es-MX" sz="1700" i="1" kern="1200" dirty="0" smtClean="0"/>
                        <a:t>En général, Il est à la fois de nous.</a:t>
                      </a:r>
                      <a:endParaRPr lang="en-US" sz="17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7429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Edits into: </a:t>
                      </a:r>
                    </a:p>
                    <a:p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entendons</a:t>
                      </a:r>
                      <a:r>
                        <a:rPr lang="es-MX" sz="1700" i="1" kern="1200" dirty="0" smtClean="0"/>
                        <a:t> bien. </a:t>
                      </a:r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r>
                        <a:rPr lang="en-US" sz="1700" dirty="0" smtClean="0"/>
                        <a:t>(lit. </a:t>
                      </a:r>
                      <a:r>
                        <a:rPr lang="en-US" sz="1700" i="1" dirty="0" smtClean="0"/>
                        <a:t>In general, we get along well.</a:t>
                      </a:r>
                      <a:r>
                        <a:rPr lang="en-US" sz="170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848225" y="349195"/>
          <a:ext cx="4181913" cy="452271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81913"/>
              </a:tblGrid>
              <a:tr h="385958">
                <a:tc>
                  <a:txBody>
                    <a:bodyPr/>
                    <a:lstStyle/>
                    <a:p>
                      <a:r>
                        <a:rPr lang="en-US" dirty="0" smtClean="0"/>
                        <a:t>Mary</a:t>
                      </a:r>
                      <a:endParaRPr lang="en-US" dirty="0"/>
                    </a:p>
                  </a:txBody>
                  <a:tcPr/>
                </a:tc>
              </a:tr>
              <a:tr h="1053718">
                <a:tc>
                  <a:txBody>
                    <a:bodyPr/>
                    <a:lstStyle/>
                    <a:p>
                      <a:r>
                        <a:rPr lang="en-US" dirty="0" smtClean="0"/>
                        <a:t>Sees: </a:t>
                      </a:r>
                      <a:r>
                        <a:rPr lang="en-US" i="1" dirty="0" smtClean="0"/>
                        <a:t>In general, it means well, both.</a:t>
                      </a:r>
                      <a:endParaRPr lang="en-US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0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Edits into: </a:t>
                      </a:r>
                      <a:r>
                        <a:rPr lang="en-US" i="1" dirty="0" smtClean="0"/>
                        <a:t>In general, it is about both of us.</a:t>
                      </a:r>
                      <a:endParaRPr lang="en-US" i="1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830636">
                <a:tc>
                  <a:txBody>
                    <a:bodyPr/>
                    <a:lstStyle/>
                    <a:p>
                      <a:r>
                        <a:rPr lang="en-US" dirty="0" smtClean="0"/>
                        <a:t>Sees: </a:t>
                      </a:r>
                    </a:p>
                    <a:p>
                      <a:r>
                        <a:rPr lang="en-US" i="1" dirty="0" smtClean="0"/>
                        <a:t>In</a:t>
                      </a:r>
                      <a:r>
                        <a:rPr lang="en-US" i="1" baseline="0" dirty="0" smtClean="0"/>
                        <a:t> general, w</a:t>
                      </a:r>
                      <a:r>
                        <a:rPr lang="en-US" sz="1800" i="1" kern="1200" dirty="0" smtClean="0"/>
                        <a:t>e get along fine.</a:t>
                      </a:r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2482" y="3789659"/>
            <a:ext cx="1067094" cy="801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le 8"/>
          <p:cNvSpPr/>
          <p:nvPr/>
        </p:nvSpPr>
        <p:spPr>
          <a:xfrm>
            <a:off x="1699018" y="3353823"/>
            <a:ext cx="1434022" cy="220054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>
            <a:stCxn id="9" idx="2"/>
            <a:endCxn id="8" idx="0"/>
          </p:cNvCxnSpPr>
          <p:nvPr/>
        </p:nvCxnSpPr>
        <p:spPr>
          <a:xfrm rot="5400000">
            <a:off x="2308138" y="3681768"/>
            <a:ext cx="215782" cy="1588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1001" y="3789659"/>
            <a:ext cx="1067094" cy="801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ounded Rectangle 16"/>
          <p:cNvSpPr/>
          <p:nvPr/>
        </p:nvSpPr>
        <p:spPr>
          <a:xfrm>
            <a:off x="6313302" y="3424539"/>
            <a:ext cx="842491" cy="22860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>
            <a:stCxn id="17" idx="2"/>
            <a:endCxn id="16" idx="0"/>
          </p:cNvCxnSpPr>
          <p:nvPr/>
        </p:nvCxnSpPr>
        <p:spPr>
          <a:xfrm rot="5400000">
            <a:off x="6666288" y="3721399"/>
            <a:ext cx="136520" cy="1588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411578" y="1291931"/>
            <a:ext cx="436647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4411578" y="3908130"/>
            <a:ext cx="456795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>
            <a:off x="4411579" y="2416853"/>
            <a:ext cx="436649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373995" y="948875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4373995" y="2045926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4374327" y="3442330"/>
            <a:ext cx="494046" cy="369332"/>
          </a:xfrm>
          <a:prstGeom prst="rect">
            <a:avLst/>
          </a:prstGeom>
          <a:noFill/>
          <a:ln w="25400">
            <a:noFill/>
            <a:prstDash val="solid"/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4038600" y="3992822"/>
            <a:ext cx="1270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enrichment</a:t>
            </a:r>
            <a:endParaRPr lang="en-US" dirty="0"/>
          </a:p>
        </p:txBody>
      </p:sp>
      <p:cxnSp>
        <p:nvCxnSpPr>
          <p:cNvPr id="36" name="Straight Arrow Connector 35"/>
          <p:cNvCxnSpPr/>
          <p:nvPr/>
        </p:nvCxnSpPr>
        <p:spPr>
          <a:xfrm rot="16200000" flipH="1">
            <a:off x="1781822" y="2850651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168640" y="3327759"/>
            <a:ext cx="1066086" cy="22860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>
            <a:stCxn id="34" idx="2"/>
            <a:endCxn id="2051" idx="0"/>
          </p:cNvCxnSpPr>
          <p:nvPr/>
        </p:nvCxnSpPr>
        <p:spPr>
          <a:xfrm rot="5400000">
            <a:off x="583485" y="3672455"/>
            <a:ext cx="234295" cy="2102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031" y="3790654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Rounded Rectangle 47"/>
          <p:cNvSpPr/>
          <p:nvPr/>
        </p:nvSpPr>
        <p:spPr>
          <a:xfrm>
            <a:off x="4902438" y="3424540"/>
            <a:ext cx="1006978" cy="22860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/>
          <p:cNvCxnSpPr>
            <a:stCxn id="48" idx="2"/>
            <a:endCxn id="50" idx="0"/>
          </p:cNvCxnSpPr>
          <p:nvPr/>
        </p:nvCxnSpPr>
        <p:spPr>
          <a:xfrm rot="16200000" flipH="1">
            <a:off x="5383272" y="3675795"/>
            <a:ext cx="158522" cy="113212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9589" y="3811662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9" name="Straight Arrow Connector 38"/>
          <p:cNvCxnSpPr/>
          <p:nvPr/>
        </p:nvCxnSpPr>
        <p:spPr>
          <a:xfrm rot="16200000" flipH="1">
            <a:off x="6706046" y="1997732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57463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399" y="349193"/>
          <a:ext cx="4259179" cy="557850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259179"/>
              </a:tblGrid>
              <a:tr h="3146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Pierre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0287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Says: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on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s'entend</a:t>
                      </a:r>
                      <a:r>
                        <a:rPr lang="es-MX" sz="1700" i="1" kern="1200" dirty="0" smtClean="0"/>
                        <a:t> bien, </a:t>
                      </a:r>
                      <a:r>
                        <a:rPr lang="es-MX" sz="1700" i="1" kern="1200" dirty="0" err="1" smtClean="0"/>
                        <a:t>tous</a:t>
                      </a:r>
                      <a:r>
                        <a:rPr lang="es-MX" sz="1700" i="1" kern="1200" dirty="0" smtClean="0"/>
                        <a:t> les </a:t>
                      </a:r>
                      <a:r>
                        <a:rPr lang="es-MX" sz="1700" i="1" kern="1200" dirty="0" err="1" smtClean="0"/>
                        <a:t>deux</a:t>
                      </a:r>
                      <a:r>
                        <a:rPr lang="es-MX" sz="1700" i="1" kern="1200" dirty="0" smtClean="0"/>
                        <a:t>.</a:t>
                      </a:r>
                      <a:r>
                        <a:rPr lang="es-MX" sz="1700" kern="1200" dirty="0" smtClean="0"/>
                        <a:t> 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700" kern="1200" dirty="0" smtClean="0"/>
                        <a:t>(lit.</a:t>
                      </a:r>
                      <a:r>
                        <a:rPr lang="es-MX" sz="1700" kern="1200" baseline="0" dirty="0" smtClean="0"/>
                        <a:t> </a:t>
                      </a:r>
                      <a:r>
                        <a:rPr lang="es-MX" sz="1700" i="1" kern="1200" baseline="0" dirty="0" smtClean="0"/>
                        <a:t>In general, we get along together, the two of us.</a:t>
                      </a:r>
                      <a:r>
                        <a:rPr lang="es-MX" sz="1700" kern="1200" baseline="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490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Sees: </a:t>
                      </a:r>
                      <a:r>
                        <a:rPr lang="es-MX" sz="1700" i="1" kern="1200" dirty="0" smtClean="0"/>
                        <a:t>En général, Il est à la fois de nous.</a:t>
                      </a:r>
                      <a:endParaRPr lang="en-US" sz="17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7429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Edits into: </a:t>
                      </a:r>
                    </a:p>
                    <a:p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entendons</a:t>
                      </a:r>
                      <a:r>
                        <a:rPr lang="es-MX" sz="1700" i="1" kern="1200" dirty="0" smtClean="0"/>
                        <a:t> bien. </a:t>
                      </a:r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r>
                        <a:rPr lang="en-US" sz="1700" dirty="0" smtClean="0"/>
                        <a:t>(lit. </a:t>
                      </a:r>
                      <a:r>
                        <a:rPr lang="en-US" sz="1700" i="1" dirty="0" smtClean="0"/>
                        <a:t>In general, we get along well.</a:t>
                      </a:r>
                      <a:r>
                        <a:rPr lang="en-US" sz="170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701699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Sees: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sommes</a:t>
                      </a:r>
                      <a:r>
                        <a:rPr lang="es-MX" sz="1700" i="1" kern="1200" dirty="0" smtClean="0"/>
                        <a:t> de </a:t>
                      </a:r>
                      <a:r>
                        <a:rPr lang="es-MX" sz="1700" i="1" kern="1200" dirty="0" err="1" smtClean="0"/>
                        <a:t>bons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amis</a:t>
                      </a:r>
                      <a:r>
                        <a:rPr lang="es-MX" sz="1700" i="1" kern="1200" dirty="0" smtClean="0"/>
                        <a:t>.</a:t>
                      </a:r>
                    </a:p>
                    <a:p>
                      <a:r>
                        <a:rPr lang="es-MX" sz="1700" kern="1200" dirty="0" smtClean="0"/>
                        <a:t>(lit. </a:t>
                      </a:r>
                      <a:r>
                        <a:rPr lang="es-MX" sz="1700" i="1" kern="1200" dirty="0" smtClean="0"/>
                        <a:t>In general, we are good</a:t>
                      </a:r>
                      <a:r>
                        <a:rPr lang="es-MX" sz="1700" i="1" kern="1200" baseline="0" dirty="0" smtClean="0"/>
                        <a:t> friends.</a:t>
                      </a:r>
                      <a:r>
                        <a:rPr lang="es-MX" sz="1700" kern="1200" baseline="0" dirty="0" smtClean="0"/>
                        <a:t>)</a:t>
                      </a:r>
                      <a:endParaRPr lang="en-US" sz="1700" i="1" dirty="0"/>
                    </a:p>
                  </a:txBody>
                  <a:tcPr marL="83362" marR="83362" marT="41679" marB="41679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848225" y="349195"/>
          <a:ext cx="4181913" cy="559507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81913"/>
              </a:tblGrid>
              <a:tr h="385958">
                <a:tc>
                  <a:txBody>
                    <a:bodyPr/>
                    <a:lstStyle/>
                    <a:p>
                      <a:r>
                        <a:rPr lang="en-US" dirty="0" smtClean="0"/>
                        <a:t>Mary</a:t>
                      </a:r>
                      <a:endParaRPr lang="en-US" dirty="0"/>
                    </a:p>
                  </a:txBody>
                  <a:tcPr/>
                </a:tc>
              </a:tr>
              <a:tr h="1053718">
                <a:tc>
                  <a:txBody>
                    <a:bodyPr/>
                    <a:lstStyle/>
                    <a:p>
                      <a:r>
                        <a:rPr lang="en-US" dirty="0" smtClean="0"/>
                        <a:t>Sees: </a:t>
                      </a:r>
                      <a:r>
                        <a:rPr lang="en-US" i="1" dirty="0" smtClean="0"/>
                        <a:t>In general, it means well, both.</a:t>
                      </a:r>
                      <a:endParaRPr lang="en-US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0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Edits into: </a:t>
                      </a:r>
                      <a:r>
                        <a:rPr lang="en-US" i="1" dirty="0" smtClean="0"/>
                        <a:t>In general, it is about both of us.</a:t>
                      </a:r>
                      <a:endParaRPr lang="en-US" i="1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830636">
                <a:tc>
                  <a:txBody>
                    <a:bodyPr/>
                    <a:lstStyle/>
                    <a:p>
                      <a:r>
                        <a:rPr lang="en-US" dirty="0" smtClean="0"/>
                        <a:t>Sees: </a:t>
                      </a:r>
                    </a:p>
                    <a:p>
                      <a:r>
                        <a:rPr lang="en-US" i="1" dirty="0" smtClean="0"/>
                        <a:t>In</a:t>
                      </a:r>
                      <a:r>
                        <a:rPr lang="en-US" i="1" baseline="0" dirty="0" smtClean="0"/>
                        <a:t> general, w</a:t>
                      </a:r>
                      <a:r>
                        <a:rPr lang="en-US" sz="1800" i="1" kern="1200" dirty="0" smtClean="0"/>
                        <a:t>e get along fine.</a:t>
                      </a:r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864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Edits</a:t>
                      </a:r>
                      <a:r>
                        <a:rPr lang="en-US" baseline="0" dirty="0" smtClean="0"/>
                        <a:t> into: </a:t>
                      </a:r>
                      <a:r>
                        <a:rPr lang="en-US" i="1" baseline="0" dirty="0" smtClean="0"/>
                        <a:t>In general, w</a:t>
                      </a:r>
                      <a:r>
                        <a:rPr lang="en-US" sz="1800" i="1" kern="1200" dirty="0" smtClean="0"/>
                        <a:t>e are good friends.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2482" y="3789659"/>
            <a:ext cx="1067094" cy="801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le 8"/>
          <p:cNvSpPr/>
          <p:nvPr/>
        </p:nvSpPr>
        <p:spPr>
          <a:xfrm>
            <a:off x="1699018" y="3353823"/>
            <a:ext cx="1434022" cy="220054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>
            <a:stCxn id="9" idx="2"/>
            <a:endCxn id="8" idx="0"/>
          </p:cNvCxnSpPr>
          <p:nvPr/>
        </p:nvCxnSpPr>
        <p:spPr>
          <a:xfrm rot="5400000">
            <a:off x="2308138" y="3681768"/>
            <a:ext cx="215782" cy="1588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1001" y="3789659"/>
            <a:ext cx="1067094" cy="801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ounded Rectangle 16"/>
          <p:cNvSpPr/>
          <p:nvPr/>
        </p:nvSpPr>
        <p:spPr>
          <a:xfrm>
            <a:off x="6313302" y="3424539"/>
            <a:ext cx="842491" cy="22860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>
            <a:stCxn id="17" idx="2"/>
            <a:endCxn id="16" idx="0"/>
          </p:cNvCxnSpPr>
          <p:nvPr/>
        </p:nvCxnSpPr>
        <p:spPr>
          <a:xfrm rot="5400000">
            <a:off x="6666288" y="3721399"/>
            <a:ext cx="136520" cy="1588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411578" y="1291931"/>
            <a:ext cx="436647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4411578" y="3908130"/>
            <a:ext cx="456795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>
            <a:off x="4411579" y="2416853"/>
            <a:ext cx="436649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0800000">
            <a:off x="4411578" y="5736361"/>
            <a:ext cx="436652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373995" y="948875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4373995" y="2045926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4374327" y="3442330"/>
            <a:ext cx="494046" cy="369332"/>
          </a:xfrm>
          <a:prstGeom prst="rect">
            <a:avLst/>
          </a:prstGeom>
          <a:noFill/>
          <a:ln w="25400">
            <a:noFill/>
            <a:prstDash val="solid"/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4373995" y="5367024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4038600" y="3992822"/>
            <a:ext cx="1270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enrichment</a:t>
            </a:r>
            <a:endParaRPr lang="en-US" dirty="0"/>
          </a:p>
        </p:txBody>
      </p:sp>
      <p:cxnSp>
        <p:nvCxnSpPr>
          <p:cNvPr id="36" name="Straight Arrow Connector 35"/>
          <p:cNvCxnSpPr/>
          <p:nvPr/>
        </p:nvCxnSpPr>
        <p:spPr>
          <a:xfrm rot="16200000" flipH="1">
            <a:off x="1781822" y="2850651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168640" y="3327759"/>
            <a:ext cx="1066086" cy="22860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>
            <a:stCxn id="34" idx="2"/>
            <a:endCxn id="2051" idx="0"/>
          </p:cNvCxnSpPr>
          <p:nvPr/>
        </p:nvCxnSpPr>
        <p:spPr>
          <a:xfrm rot="5400000">
            <a:off x="583485" y="3672455"/>
            <a:ext cx="234295" cy="2102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031" y="3790654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Rounded Rectangle 47"/>
          <p:cNvSpPr/>
          <p:nvPr/>
        </p:nvSpPr>
        <p:spPr>
          <a:xfrm>
            <a:off x="4902438" y="3424540"/>
            <a:ext cx="1006978" cy="22860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/>
          <p:cNvCxnSpPr>
            <a:stCxn id="48" idx="2"/>
            <a:endCxn id="50" idx="0"/>
          </p:cNvCxnSpPr>
          <p:nvPr/>
        </p:nvCxnSpPr>
        <p:spPr>
          <a:xfrm rot="16200000" flipH="1">
            <a:off x="5383272" y="3675795"/>
            <a:ext cx="158522" cy="113212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9589" y="3811662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9" name="Straight Arrow Connector 38"/>
          <p:cNvCxnSpPr/>
          <p:nvPr/>
        </p:nvCxnSpPr>
        <p:spPr>
          <a:xfrm rot="16200000" flipH="1">
            <a:off x="6706046" y="1997732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16200000" flipH="1">
            <a:off x="6710056" y="5072850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14013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399" y="349193"/>
          <a:ext cx="4259179" cy="641139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259179"/>
              </a:tblGrid>
              <a:tr h="3146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Pierre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0287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Says: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on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s'entend</a:t>
                      </a:r>
                      <a:r>
                        <a:rPr lang="es-MX" sz="1700" i="1" kern="1200" dirty="0" smtClean="0"/>
                        <a:t> bien, </a:t>
                      </a:r>
                      <a:r>
                        <a:rPr lang="es-MX" sz="1700" i="1" kern="1200" dirty="0" err="1" smtClean="0"/>
                        <a:t>tous</a:t>
                      </a:r>
                      <a:r>
                        <a:rPr lang="es-MX" sz="1700" i="1" kern="1200" dirty="0" smtClean="0"/>
                        <a:t> les </a:t>
                      </a:r>
                      <a:r>
                        <a:rPr lang="es-MX" sz="1700" i="1" kern="1200" dirty="0" err="1" smtClean="0"/>
                        <a:t>deux</a:t>
                      </a:r>
                      <a:r>
                        <a:rPr lang="es-MX" sz="1700" i="1" kern="1200" dirty="0" smtClean="0"/>
                        <a:t>.</a:t>
                      </a:r>
                      <a:r>
                        <a:rPr lang="es-MX" sz="1700" kern="1200" dirty="0" smtClean="0"/>
                        <a:t> 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700" kern="1200" dirty="0" smtClean="0"/>
                        <a:t>(lit.</a:t>
                      </a:r>
                      <a:r>
                        <a:rPr lang="es-MX" sz="1700" kern="1200" baseline="0" dirty="0" smtClean="0"/>
                        <a:t> </a:t>
                      </a:r>
                      <a:r>
                        <a:rPr lang="es-MX" sz="1700" i="1" kern="1200" baseline="0" dirty="0" smtClean="0"/>
                        <a:t>In general, we get along together, the two of us.</a:t>
                      </a:r>
                      <a:r>
                        <a:rPr lang="es-MX" sz="1700" kern="1200" baseline="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490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/>
                        <a:t>Sees: </a:t>
                      </a:r>
                      <a:r>
                        <a:rPr lang="es-MX" sz="1700" i="1" kern="1200" dirty="0" smtClean="0"/>
                        <a:t>En général, Il est à la fois de nous.</a:t>
                      </a:r>
                      <a:endParaRPr lang="en-US" sz="17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174294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Edits into: </a:t>
                      </a:r>
                    </a:p>
                    <a:p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entendons</a:t>
                      </a:r>
                      <a:r>
                        <a:rPr lang="es-MX" sz="1700" i="1" kern="1200" dirty="0" smtClean="0"/>
                        <a:t> bien. </a:t>
                      </a:r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endParaRPr lang="en-US" sz="1700" dirty="0" smtClean="0"/>
                    </a:p>
                    <a:p>
                      <a:r>
                        <a:rPr lang="en-US" sz="1700" dirty="0" smtClean="0"/>
                        <a:t>(lit. </a:t>
                      </a:r>
                      <a:r>
                        <a:rPr lang="en-US" sz="1700" i="1" dirty="0" smtClean="0"/>
                        <a:t>In general, we get along well.</a:t>
                      </a:r>
                      <a:r>
                        <a:rPr lang="en-US" sz="1700" dirty="0" smtClean="0"/>
                        <a:t>)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701699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Sees: </a:t>
                      </a:r>
                      <a:r>
                        <a:rPr lang="es-MX" sz="1700" i="1" kern="1200" dirty="0" smtClean="0"/>
                        <a:t>En </a:t>
                      </a:r>
                      <a:r>
                        <a:rPr lang="es-MX" sz="1700" i="1" kern="1200" dirty="0" err="1" smtClean="0"/>
                        <a:t>général</a:t>
                      </a:r>
                      <a:r>
                        <a:rPr lang="es-MX" sz="1700" i="1" kern="1200" dirty="0" smtClean="0"/>
                        <a:t>, </a:t>
                      </a:r>
                      <a:r>
                        <a:rPr lang="es-MX" sz="1700" i="1" kern="1200" dirty="0" err="1" smtClean="0"/>
                        <a:t>nous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sommes</a:t>
                      </a:r>
                      <a:r>
                        <a:rPr lang="es-MX" sz="1700" i="1" kern="1200" dirty="0" smtClean="0"/>
                        <a:t> de </a:t>
                      </a:r>
                      <a:r>
                        <a:rPr lang="es-MX" sz="1700" i="1" kern="1200" dirty="0" err="1" smtClean="0"/>
                        <a:t>bons</a:t>
                      </a:r>
                      <a:r>
                        <a:rPr lang="es-MX" sz="1700" i="1" kern="1200" dirty="0" smtClean="0"/>
                        <a:t> </a:t>
                      </a:r>
                      <a:r>
                        <a:rPr lang="es-MX" sz="1700" i="1" kern="1200" dirty="0" err="1" smtClean="0"/>
                        <a:t>amis</a:t>
                      </a:r>
                      <a:r>
                        <a:rPr lang="es-MX" sz="1700" i="1" kern="1200" dirty="0" smtClean="0"/>
                        <a:t>.</a:t>
                      </a:r>
                    </a:p>
                    <a:p>
                      <a:r>
                        <a:rPr lang="es-MX" sz="1700" kern="1200" dirty="0" smtClean="0"/>
                        <a:t>(lit. </a:t>
                      </a:r>
                      <a:r>
                        <a:rPr lang="es-MX" sz="1700" i="1" kern="1200" dirty="0" smtClean="0"/>
                        <a:t>In general, we are good</a:t>
                      </a:r>
                      <a:r>
                        <a:rPr lang="es-MX" sz="1700" i="1" kern="1200" baseline="0" dirty="0" smtClean="0"/>
                        <a:t> friends.</a:t>
                      </a:r>
                      <a:r>
                        <a:rPr lang="es-MX" sz="1700" kern="1200" baseline="0" dirty="0" smtClean="0"/>
                        <a:t>)</a:t>
                      </a:r>
                      <a:endParaRPr lang="en-US" sz="1700" i="1" dirty="0"/>
                    </a:p>
                  </a:txBody>
                  <a:tcPr marL="83362" marR="83362" marT="41679" marB="41679"/>
                </a:tc>
              </a:tr>
              <a:tr h="314642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83362" marR="83362" marT="41679" marB="41679"/>
                </a:tc>
              </a:tr>
              <a:tr h="490455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Proposes</a:t>
                      </a:r>
                      <a:r>
                        <a:rPr lang="en-US" sz="1700" baseline="0" dirty="0" smtClean="0"/>
                        <a:t> to stop with current translation</a:t>
                      </a:r>
                      <a:endParaRPr lang="en-US" sz="1700" dirty="0"/>
                    </a:p>
                  </a:txBody>
                  <a:tcPr marL="83362" marR="83362" marT="41679" marB="41679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848225" y="349195"/>
          <a:ext cx="4181913" cy="636698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81913"/>
              </a:tblGrid>
              <a:tr h="385958">
                <a:tc>
                  <a:txBody>
                    <a:bodyPr/>
                    <a:lstStyle/>
                    <a:p>
                      <a:r>
                        <a:rPr lang="en-US" dirty="0" smtClean="0"/>
                        <a:t>Mary</a:t>
                      </a:r>
                      <a:endParaRPr lang="en-US" dirty="0"/>
                    </a:p>
                  </a:txBody>
                  <a:tcPr/>
                </a:tc>
              </a:tr>
              <a:tr h="1053718">
                <a:tc>
                  <a:txBody>
                    <a:bodyPr/>
                    <a:lstStyle/>
                    <a:p>
                      <a:r>
                        <a:rPr lang="en-US" dirty="0" smtClean="0"/>
                        <a:t>Sees: </a:t>
                      </a:r>
                      <a:r>
                        <a:rPr lang="en-US" i="1" dirty="0" smtClean="0"/>
                        <a:t>In general, it means well, both.</a:t>
                      </a:r>
                      <a:endParaRPr lang="en-US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80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Edits into: </a:t>
                      </a:r>
                      <a:r>
                        <a:rPr lang="en-US" i="1" dirty="0" smtClean="0"/>
                        <a:t>In general, it is about both of us.</a:t>
                      </a:r>
                      <a:endParaRPr lang="en-US" i="1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830636">
                <a:tc>
                  <a:txBody>
                    <a:bodyPr/>
                    <a:lstStyle/>
                    <a:p>
                      <a:r>
                        <a:rPr lang="en-US" dirty="0" smtClean="0"/>
                        <a:t>Sees: </a:t>
                      </a:r>
                    </a:p>
                    <a:p>
                      <a:r>
                        <a:rPr lang="en-US" i="1" dirty="0" smtClean="0"/>
                        <a:t>In</a:t>
                      </a:r>
                      <a:r>
                        <a:rPr lang="en-US" i="1" baseline="0" dirty="0" smtClean="0"/>
                        <a:t> general, w</a:t>
                      </a:r>
                      <a:r>
                        <a:rPr lang="en-US" sz="1800" i="1" kern="1200" dirty="0" smtClean="0"/>
                        <a:t>e get along fine.</a:t>
                      </a:r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  <a:p>
                      <a:endParaRPr lang="en-US" sz="1800" kern="1200" dirty="0" smtClean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864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Edits</a:t>
                      </a:r>
                      <a:r>
                        <a:rPr lang="en-US" baseline="0" dirty="0" smtClean="0"/>
                        <a:t> into: </a:t>
                      </a:r>
                      <a:r>
                        <a:rPr lang="en-US" i="1" baseline="0" dirty="0" smtClean="0"/>
                        <a:t>In general, w</a:t>
                      </a:r>
                      <a:r>
                        <a:rPr lang="en-US" sz="1800" i="1" kern="1200" dirty="0" smtClean="0"/>
                        <a:t>e are good friends.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85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Agrees </a:t>
                      </a:r>
                      <a:r>
                        <a:rPr lang="en-US" baseline="0" dirty="0" smtClean="0"/>
                        <a:t>to stop with current translation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2482" y="3789659"/>
            <a:ext cx="1067094" cy="801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le 8"/>
          <p:cNvSpPr/>
          <p:nvPr/>
        </p:nvSpPr>
        <p:spPr>
          <a:xfrm>
            <a:off x="1699018" y="3353823"/>
            <a:ext cx="1434022" cy="220054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>
            <a:stCxn id="9" idx="2"/>
            <a:endCxn id="8" idx="0"/>
          </p:cNvCxnSpPr>
          <p:nvPr/>
        </p:nvCxnSpPr>
        <p:spPr>
          <a:xfrm rot="5400000">
            <a:off x="2308138" y="3681768"/>
            <a:ext cx="215782" cy="1588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4411577" y="6598942"/>
            <a:ext cx="436648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8" name="Picture 2" descr="http://t1.gstatic.com/images?q=tbn:JP0VwaJrPSyveM:http://img.photobucket.com/albums/v88/trstanley/SmileyFa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6057048"/>
            <a:ext cx="428625" cy="428625"/>
          </a:xfrm>
          <a:prstGeom prst="rect">
            <a:avLst/>
          </a:prstGeom>
          <a:noFill/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1001" y="3789659"/>
            <a:ext cx="1067094" cy="801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ounded Rectangle 16"/>
          <p:cNvSpPr/>
          <p:nvPr/>
        </p:nvSpPr>
        <p:spPr>
          <a:xfrm>
            <a:off x="6313302" y="3424539"/>
            <a:ext cx="842491" cy="22860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>
            <a:stCxn id="17" idx="2"/>
            <a:endCxn id="16" idx="0"/>
          </p:cNvCxnSpPr>
          <p:nvPr/>
        </p:nvCxnSpPr>
        <p:spPr>
          <a:xfrm rot="5400000">
            <a:off x="6666288" y="3721399"/>
            <a:ext cx="136520" cy="1588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411578" y="1291931"/>
            <a:ext cx="436647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4411578" y="3908130"/>
            <a:ext cx="456795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>
            <a:off x="4411579" y="2416853"/>
            <a:ext cx="436649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0800000">
            <a:off x="4411578" y="5736361"/>
            <a:ext cx="436652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373995" y="948875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4373995" y="2045926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4374327" y="3442330"/>
            <a:ext cx="494046" cy="369332"/>
          </a:xfrm>
          <a:prstGeom prst="rect">
            <a:avLst/>
          </a:prstGeom>
          <a:noFill/>
          <a:ln w="25400">
            <a:noFill/>
            <a:prstDash val="solid"/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4373995" y="5367024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4038600" y="3992822"/>
            <a:ext cx="1270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enrichment</a:t>
            </a:r>
            <a:endParaRPr lang="en-US" dirty="0"/>
          </a:p>
        </p:txBody>
      </p:sp>
      <p:cxnSp>
        <p:nvCxnSpPr>
          <p:cNvPr id="36" name="Straight Arrow Connector 35"/>
          <p:cNvCxnSpPr/>
          <p:nvPr/>
        </p:nvCxnSpPr>
        <p:spPr>
          <a:xfrm rot="16200000" flipH="1">
            <a:off x="1781822" y="2850651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168640" y="3327759"/>
            <a:ext cx="1066086" cy="22860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>
            <a:stCxn id="34" idx="2"/>
            <a:endCxn id="2051" idx="0"/>
          </p:cNvCxnSpPr>
          <p:nvPr/>
        </p:nvCxnSpPr>
        <p:spPr>
          <a:xfrm rot="5400000">
            <a:off x="583485" y="3672455"/>
            <a:ext cx="234295" cy="2102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031" y="3790654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Rounded Rectangle 47"/>
          <p:cNvSpPr/>
          <p:nvPr/>
        </p:nvSpPr>
        <p:spPr>
          <a:xfrm>
            <a:off x="4902438" y="3424540"/>
            <a:ext cx="1006978" cy="228600"/>
          </a:xfrm>
          <a:prstGeom prst="roundRect">
            <a:avLst/>
          </a:prstGeom>
          <a:solidFill>
            <a:schemeClr val="bg1">
              <a:alpha val="5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/>
          <p:cNvCxnSpPr>
            <a:stCxn id="48" idx="2"/>
            <a:endCxn id="50" idx="0"/>
          </p:cNvCxnSpPr>
          <p:nvPr/>
        </p:nvCxnSpPr>
        <p:spPr>
          <a:xfrm rot="16200000" flipH="1">
            <a:off x="5383272" y="3675795"/>
            <a:ext cx="158522" cy="113212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09589" y="3811662"/>
            <a:ext cx="4191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9" name="Straight Arrow Connector 38"/>
          <p:cNvCxnSpPr/>
          <p:nvPr/>
        </p:nvCxnSpPr>
        <p:spPr>
          <a:xfrm rot="16200000" flipH="1">
            <a:off x="6706046" y="1997732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16200000" flipH="1">
            <a:off x="6710056" y="5072850"/>
            <a:ext cx="413515" cy="802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06128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b="1">
                <a:latin typeface="Calibri" charset="0"/>
              </a:rPr>
              <a:t>Target Side - Vote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>
              <a:latin typeface="Calibri" charset="0"/>
            </a:endParaRPr>
          </a:p>
        </p:txBody>
      </p:sp>
      <p:pic>
        <p:nvPicPr>
          <p:cNvPr id="5530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763588"/>
            <a:ext cx="9177338" cy="609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>
          <a:xfrm>
            <a:off x="377825" y="-304800"/>
            <a:ext cx="8229600" cy="1143000"/>
          </a:xfrm>
        </p:spPr>
        <p:txBody>
          <a:bodyPr/>
          <a:lstStyle/>
          <a:p>
            <a:r>
              <a:rPr lang="en-US" b="1">
                <a:latin typeface="Calibri" charset="0"/>
              </a:rPr>
              <a:t>Target Side - Identify Errors</a:t>
            </a:r>
          </a:p>
        </p:txBody>
      </p:sp>
      <p:sp>
        <p:nvSpPr>
          <p:cNvPr id="573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>
              <a:latin typeface="Calibri" charset="0"/>
            </a:endParaRPr>
          </a:p>
        </p:txBody>
      </p:sp>
      <p:pic>
        <p:nvPicPr>
          <p:cNvPr id="5734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8763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43000" y="4114800"/>
            <a:ext cx="1219200" cy="15240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>
          <a:xfrm>
            <a:off x="457200" y="-304800"/>
            <a:ext cx="8229600" cy="1414463"/>
          </a:xfrm>
        </p:spPr>
        <p:txBody>
          <a:bodyPr/>
          <a:lstStyle/>
          <a:p>
            <a:r>
              <a:rPr lang="en-US" b="1">
                <a:latin typeface="Calibri" charset="0"/>
              </a:rPr>
              <a:t>Target Side - Edit Translations</a:t>
            </a:r>
          </a:p>
        </p:txBody>
      </p:sp>
      <p:sp>
        <p:nvSpPr>
          <p:cNvPr id="583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>
              <a:latin typeface="Calibri" charset="0"/>
            </a:endParaRPr>
          </a:p>
        </p:txBody>
      </p:sp>
      <p:pic>
        <p:nvPicPr>
          <p:cNvPr id="5837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8350"/>
            <a:ext cx="9144000" cy="608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74"/>
          <a:stretch>
            <a:fillRect/>
          </a:stretch>
        </p:blipFill>
        <p:spPr bwMode="auto">
          <a:xfrm>
            <a:off x="0" y="647700"/>
            <a:ext cx="9144000" cy="621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5" name="Title 1"/>
          <p:cNvSpPr>
            <a:spLocks noGrp="1"/>
          </p:cNvSpPr>
          <p:nvPr>
            <p:ph type="title"/>
          </p:nvPr>
        </p:nvSpPr>
        <p:spPr>
          <a:xfrm>
            <a:off x="525463" y="-304800"/>
            <a:ext cx="8229600" cy="1143000"/>
          </a:xfrm>
        </p:spPr>
        <p:txBody>
          <a:bodyPr/>
          <a:lstStyle/>
          <a:p>
            <a:r>
              <a:rPr lang="en-US" sz="3600" b="1">
                <a:latin typeface="Calibri" charset="0"/>
              </a:rPr>
              <a:t>Source Side – Explain Errors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>
              <a:latin typeface="Calibri" charset="0"/>
            </a:endParaRPr>
          </a:p>
        </p:txBody>
      </p:sp>
      <p:pic>
        <p:nvPicPr>
          <p:cNvPr id="604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39238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9900" y="76200"/>
            <a:ext cx="8229600" cy="512763"/>
          </a:xfrm>
        </p:spPr>
        <p:txBody>
          <a:bodyPr>
            <a:normAutofit fontScale="90000"/>
          </a:bodyPr>
          <a:lstStyle/>
          <a:p>
            <a:r>
              <a:rPr lang="en-US" sz="2900" b="1">
                <a:latin typeface="Calibri" charset="0"/>
              </a:rPr>
              <a:t>Source Side – Vote &amp; Confirm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0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b="1">
                <a:latin typeface="Calibri" charset="0"/>
              </a:rPr>
              <a:t>Human Computation</a:t>
            </a:r>
          </a:p>
        </p:txBody>
      </p:sp>
      <p:sp>
        <p:nvSpPr>
          <p:cNvPr id="19" name="Oval 18"/>
          <p:cNvSpPr/>
          <p:nvPr/>
        </p:nvSpPr>
        <p:spPr bwMode="auto">
          <a:xfrm>
            <a:off x="381000" y="838200"/>
            <a:ext cx="6324600" cy="58674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endParaRPr lang="en-US" sz="1800" b="1">
              <a:solidFill>
                <a:schemeClr val="tx1"/>
              </a:solidFill>
              <a:latin typeface="Constantia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2819400" y="838200"/>
            <a:ext cx="6172200" cy="5867400"/>
          </a:xfrm>
          <a:prstGeom prst="ellipse">
            <a:avLst/>
          </a:prstGeom>
          <a:gradFill>
            <a:gsLst>
              <a:gs pos="0">
                <a:schemeClr val="accent1">
                  <a:tint val="50000"/>
                  <a:satMod val="300000"/>
                  <a:alpha val="0"/>
                </a:schemeClr>
              </a:gs>
              <a:gs pos="35000">
                <a:schemeClr val="accent1">
                  <a:tint val="37000"/>
                  <a:satMod val="300000"/>
                  <a:alpha val="88000"/>
                </a:schemeClr>
              </a:gs>
              <a:gs pos="100000">
                <a:schemeClr val="accent1">
                  <a:tint val="15000"/>
                  <a:satMod val="350000"/>
                  <a:alpha val="2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 sz="1800" b="1">
              <a:solidFill>
                <a:schemeClr val="tx1"/>
              </a:solidFill>
              <a:latin typeface="Constantia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7109" name="TextBox 20"/>
          <p:cNvSpPr txBox="1">
            <a:spLocks noChangeArrowheads="1"/>
          </p:cNvSpPr>
          <p:nvPr/>
        </p:nvSpPr>
        <p:spPr bwMode="auto">
          <a:xfrm>
            <a:off x="6629400" y="3124200"/>
            <a:ext cx="24384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600"/>
              <a:t>Things</a:t>
            </a:r>
            <a:br>
              <a:rPr lang="en-US" sz="2600"/>
            </a:br>
            <a:r>
              <a:rPr lang="en-US" sz="2600" b="1"/>
              <a:t>HUMANS</a:t>
            </a:r>
            <a:br>
              <a:rPr lang="en-US" sz="2600" b="1"/>
            </a:br>
            <a:r>
              <a:rPr lang="en-US" sz="2600"/>
              <a:t>can do</a:t>
            </a:r>
          </a:p>
        </p:txBody>
      </p:sp>
      <p:sp>
        <p:nvSpPr>
          <p:cNvPr id="47110" name="TextBox 21"/>
          <p:cNvSpPr txBox="1">
            <a:spLocks noChangeArrowheads="1"/>
          </p:cNvSpPr>
          <p:nvPr/>
        </p:nvSpPr>
        <p:spPr bwMode="auto">
          <a:xfrm>
            <a:off x="76200" y="3124200"/>
            <a:ext cx="30480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600"/>
              <a:t>Things</a:t>
            </a:r>
            <a:br>
              <a:rPr lang="en-US" sz="2600"/>
            </a:br>
            <a:r>
              <a:rPr lang="en-US" sz="2600" b="1"/>
              <a:t>COMPUTERS</a:t>
            </a:r>
            <a:br>
              <a:rPr lang="en-US" sz="2600" b="1"/>
            </a:br>
            <a:r>
              <a:rPr lang="en-US" sz="2600"/>
              <a:t>can do</a:t>
            </a:r>
          </a:p>
        </p:txBody>
      </p:sp>
      <p:sp>
        <p:nvSpPr>
          <p:cNvPr id="47111" name="TextBox 23"/>
          <p:cNvSpPr txBox="1">
            <a:spLocks noChangeArrowheads="1"/>
          </p:cNvSpPr>
          <p:nvPr/>
        </p:nvSpPr>
        <p:spPr bwMode="auto">
          <a:xfrm>
            <a:off x="2870200" y="1981200"/>
            <a:ext cx="3810000" cy="359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125000"/>
              </a:lnSpc>
            </a:pPr>
            <a:r>
              <a:rPr lang="en-US" sz="2600"/>
              <a:t>Translation</a:t>
            </a:r>
          </a:p>
          <a:p>
            <a:pPr algn="ctr" eaLnBrk="1" hangingPunct="1">
              <a:lnSpc>
                <a:spcPct val="125000"/>
              </a:lnSpc>
            </a:pPr>
            <a:r>
              <a:rPr lang="en-US" sz="2600"/>
              <a:t>Photo tagging</a:t>
            </a:r>
          </a:p>
          <a:p>
            <a:pPr algn="ctr" eaLnBrk="1" hangingPunct="1">
              <a:lnSpc>
                <a:spcPct val="125000"/>
              </a:lnSpc>
            </a:pPr>
            <a:r>
              <a:rPr lang="en-US" sz="2600"/>
              <a:t>Face recognition</a:t>
            </a:r>
          </a:p>
          <a:p>
            <a:pPr algn="ctr" eaLnBrk="1" hangingPunct="1">
              <a:lnSpc>
                <a:spcPct val="125000"/>
              </a:lnSpc>
            </a:pPr>
            <a:r>
              <a:rPr lang="en-US" sz="2600"/>
              <a:t>Human detection</a:t>
            </a:r>
          </a:p>
          <a:p>
            <a:pPr algn="ctr" eaLnBrk="1" hangingPunct="1">
              <a:lnSpc>
                <a:spcPct val="125000"/>
              </a:lnSpc>
            </a:pPr>
            <a:r>
              <a:rPr lang="en-US" sz="2600"/>
              <a:t>Speech recognition</a:t>
            </a:r>
          </a:p>
          <a:p>
            <a:pPr algn="ctr" eaLnBrk="1" hangingPunct="1">
              <a:lnSpc>
                <a:spcPct val="125000"/>
              </a:lnSpc>
            </a:pPr>
            <a:r>
              <a:rPr lang="en-US" sz="2600"/>
              <a:t>Text analysis</a:t>
            </a:r>
          </a:p>
          <a:p>
            <a:pPr algn="ctr" eaLnBrk="1" hangingPunct="1">
              <a:lnSpc>
                <a:spcPct val="125000"/>
              </a:lnSpc>
            </a:pPr>
            <a:r>
              <a:rPr lang="en-US" sz="2600"/>
              <a:t>Planning</a:t>
            </a:r>
          </a:p>
        </p:txBody>
      </p:sp>
    </p:spTree>
    <p:extLst>
      <p:ext uri="{BB962C8B-B14F-4D97-AF65-F5344CB8AC3E}">
        <p14:creationId xmlns:p14="http://schemas.microsoft.com/office/powerpoint/2010/main" val="2590478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5"/>
          <p:cNvSpPr>
            <a:spLocks noGrp="1"/>
          </p:cNvSpPr>
          <p:nvPr>
            <p:ph type="title"/>
          </p:nvPr>
        </p:nvSpPr>
        <p:spPr>
          <a:xfrm>
            <a:off x="533400" y="2438400"/>
            <a:ext cx="8229600" cy="1143000"/>
          </a:xfrm>
        </p:spPr>
        <p:txBody>
          <a:bodyPr/>
          <a:lstStyle/>
          <a:p>
            <a:r>
              <a:rPr lang="en-US">
                <a:latin typeface="Calibri" charset="0"/>
              </a:rPr>
              <a:t>What we</a:t>
            </a:r>
            <a:r>
              <a:rPr lang="ja-JP" altLang="en-US">
                <a:latin typeface="Calibri" charset="0"/>
              </a:rPr>
              <a:t>’</a:t>
            </a:r>
            <a:r>
              <a:rPr lang="en-US" altLang="ja-JP">
                <a:latin typeface="Calibri" charset="0"/>
              </a:rPr>
              <a:t>ve accomplished so far</a:t>
            </a:r>
            <a:endParaRPr lang="en-US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libri" charset="0"/>
              </a:rPr>
              <a:t>Experiment 1</a:t>
            </a:r>
          </a:p>
        </p:txBody>
      </p:sp>
      <p:sp>
        <p:nvSpPr>
          <p:cNvPr id="62467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r>
              <a:rPr lang="en-US">
                <a:latin typeface="Calibri" charset="0"/>
              </a:rPr>
              <a:t>60 Spanish / 22 German speakers</a:t>
            </a:r>
          </a:p>
          <a:p>
            <a:r>
              <a:rPr lang="en-US">
                <a:latin typeface="Calibri" charset="0"/>
              </a:rPr>
              <a:t>ICDL volunteers</a:t>
            </a:r>
          </a:p>
          <a:p>
            <a:r>
              <a:rPr lang="en-US">
                <a:latin typeface="Calibri" charset="0"/>
              </a:rPr>
              <a:t>Worked on </a:t>
            </a:r>
          </a:p>
          <a:p>
            <a:pPr lvl="1"/>
            <a:r>
              <a:rPr lang="en-US">
                <a:latin typeface="Calibri" charset="0"/>
              </a:rPr>
              <a:t>4 Spanish books =&gt; German</a:t>
            </a:r>
          </a:p>
          <a:p>
            <a:pPr lvl="1"/>
            <a:r>
              <a:rPr lang="en-US">
                <a:latin typeface="Calibri" charset="0"/>
              </a:rPr>
              <a:t>1 German book =&gt; Spanish</a:t>
            </a:r>
          </a:p>
        </p:txBody>
      </p:sp>
      <p:sp>
        <p:nvSpPr>
          <p:cNvPr id="62468" name="TextBox 4"/>
          <p:cNvSpPr txBox="1">
            <a:spLocks noChangeArrowheads="1"/>
          </p:cNvSpPr>
          <p:nvPr/>
        </p:nvSpPr>
        <p:spPr bwMode="auto">
          <a:xfrm>
            <a:off x="2667000" y="5907088"/>
            <a:ext cx="40885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b="1" u="sng">
                <a:solidFill>
                  <a:srgbClr val="17375E"/>
                </a:solidFill>
                <a:cs typeface="Arial" charset="0"/>
                <a:hlinkClick r:id="rId2"/>
              </a:rPr>
              <a:t>TranslateTheWorld.org</a:t>
            </a:r>
            <a:endParaRPr lang="en-US" sz="2800" b="1" u="sng">
              <a:solidFill>
                <a:srgbClr val="17375E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libri" charset="0"/>
              </a:rPr>
              <a:t>Evaluation</a:t>
            </a:r>
          </a:p>
        </p:txBody>
      </p:sp>
      <p:sp>
        <p:nvSpPr>
          <p:cNvPr id="63491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r>
              <a:rPr lang="en-US">
                <a:latin typeface="Calibri" charset="0"/>
              </a:rPr>
              <a:t>2 German-Spanish bilingual evaluators</a:t>
            </a:r>
          </a:p>
          <a:p>
            <a:r>
              <a:rPr lang="en-US">
                <a:latin typeface="Calibri" charset="0"/>
              </a:rPr>
              <a:t>Fluency and adequacy: 5-point score</a:t>
            </a:r>
          </a:p>
          <a:p>
            <a:r>
              <a:rPr lang="en-US">
                <a:latin typeface="Calibri" charset="0"/>
              </a:rPr>
              <a:t>Compared Google Translate and MonoTrans2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libri" charset="0"/>
              </a:rPr>
              <a:t>Results - Fluency</a:t>
            </a:r>
          </a:p>
        </p:txBody>
      </p:sp>
      <p:graphicFrame>
        <p:nvGraphicFramePr>
          <p:cNvPr id="5" name="Chart 4"/>
          <p:cNvGraphicFramePr/>
          <p:nvPr/>
        </p:nvGraphicFramePr>
        <p:xfrm>
          <a:off x="228600" y="1371600"/>
          <a:ext cx="85344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libri" charset="0"/>
              </a:rPr>
              <a:t>Results - Fluency</a:t>
            </a:r>
          </a:p>
        </p:txBody>
      </p:sp>
      <p:graphicFrame>
        <p:nvGraphicFramePr>
          <p:cNvPr id="5" name="Chart 4"/>
          <p:cNvGraphicFramePr/>
          <p:nvPr/>
        </p:nvGraphicFramePr>
        <p:xfrm>
          <a:off x="228600" y="1371600"/>
          <a:ext cx="85344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libri" charset="0"/>
              </a:rPr>
              <a:t>Results - Accuracy</a:t>
            </a:r>
          </a:p>
        </p:txBody>
      </p:sp>
      <p:graphicFrame>
        <p:nvGraphicFramePr>
          <p:cNvPr id="4" name="Chart 3"/>
          <p:cNvGraphicFramePr/>
          <p:nvPr/>
        </p:nvGraphicFramePr>
        <p:xfrm>
          <a:off x="304800" y="1371600"/>
          <a:ext cx="8534400" cy="4955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libri" charset="0"/>
              </a:rPr>
              <a:t>Results - Accuracy</a:t>
            </a:r>
          </a:p>
        </p:txBody>
      </p:sp>
      <p:graphicFrame>
        <p:nvGraphicFramePr>
          <p:cNvPr id="4" name="Chart 3"/>
          <p:cNvGraphicFramePr/>
          <p:nvPr/>
        </p:nvGraphicFramePr>
        <p:xfrm>
          <a:off x="304800" y="1371600"/>
          <a:ext cx="8534400" cy="4955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libri" charset="0"/>
              </a:rPr>
              <a:t>Punchline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5938773"/>
              </p:ext>
            </p:extLst>
          </p:nvPr>
        </p:nvGraphicFramePr>
        <p:xfrm>
          <a:off x="228600" y="2514600"/>
          <a:ext cx="8610600" cy="1584816"/>
        </p:xfrm>
        <a:graphic>
          <a:graphicData uri="http://schemas.openxmlformats.org/drawingml/2006/table">
            <a:tbl>
              <a:tblPr/>
              <a:tblGrid>
                <a:gridCol w="3189288"/>
                <a:gridCol w="2709862"/>
                <a:gridCol w="2711450"/>
              </a:tblGrid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Google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MonoTrans2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Sentences with fluency = 5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21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112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Sentences with accuracy = 5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17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118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Sentences where BOTH = 5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17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110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</a:tr>
            </a:tbl>
          </a:graphicData>
        </a:graphic>
      </p:graphicFrame>
      <p:sp>
        <p:nvSpPr>
          <p:cNvPr id="68633" name="TextBox 4"/>
          <p:cNvSpPr txBox="1">
            <a:spLocks noChangeArrowheads="1"/>
          </p:cNvSpPr>
          <p:nvPr/>
        </p:nvSpPr>
        <p:spPr bwMode="auto">
          <a:xfrm>
            <a:off x="381000" y="1981200"/>
            <a:ext cx="8458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Sentences for which </a:t>
            </a:r>
            <a:r>
              <a:rPr lang="en-US" sz="2000" i="1"/>
              <a:t>both </a:t>
            </a:r>
            <a:r>
              <a:rPr lang="en-US" sz="2000"/>
              <a:t>bilingual evaluators agree score = 5</a:t>
            </a:r>
          </a:p>
        </p:txBody>
      </p:sp>
      <p:sp>
        <p:nvSpPr>
          <p:cNvPr id="68634" name="TextBox 5"/>
          <p:cNvSpPr txBox="1">
            <a:spLocks noChangeArrowheads="1"/>
          </p:cNvSpPr>
          <p:nvPr/>
        </p:nvSpPr>
        <p:spPr bwMode="auto">
          <a:xfrm>
            <a:off x="381000" y="4343400"/>
            <a:ext cx="8458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/>
              <a:t>(N=162 sentences worked on in the experiment)</a:t>
            </a:r>
          </a:p>
        </p:txBody>
      </p:sp>
      <p:sp>
        <p:nvSpPr>
          <p:cNvPr id="68635" name="Rectangle 6"/>
          <p:cNvSpPr>
            <a:spLocks noChangeArrowheads="1"/>
          </p:cNvSpPr>
          <p:nvPr/>
        </p:nvSpPr>
        <p:spPr bwMode="auto">
          <a:xfrm>
            <a:off x="533400" y="5318125"/>
            <a:ext cx="8077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/>
              <a:t> Straight MT:     10% of sentences ready for prime time</a:t>
            </a:r>
          </a:p>
        </p:txBody>
      </p:sp>
      <p:sp>
        <p:nvSpPr>
          <p:cNvPr id="8" name="Rectangle 7"/>
          <p:cNvSpPr/>
          <p:nvPr/>
        </p:nvSpPr>
        <p:spPr>
          <a:xfrm>
            <a:off x="381000" y="5876925"/>
            <a:ext cx="8153400" cy="523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 MonoTrans2:   </a:t>
            </a:r>
            <a:r>
              <a:rPr lang="en-US" sz="2800" b="1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68%</a:t>
            </a:r>
            <a:r>
              <a:rPr lang="en-US" sz="28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 of sentences ready for prime time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libri" charset="0"/>
              </a:rPr>
              <a:t>Experiment 2</a:t>
            </a:r>
            <a:br>
              <a:rPr lang="en-US" b="1">
                <a:latin typeface="Calibri" charset="0"/>
              </a:rPr>
            </a:br>
            <a:endParaRPr lang="en-US" b="1">
              <a:latin typeface="Calibri" charset="0"/>
            </a:endParaRPr>
          </a:p>
        </p:txBody>
      </p:sp>
      <p:sp>
        <p:nvSpPr>
          <p:cNvPr id="71683" name="Content Placeholder 2"/>
          <p:cNvSpPr txBox="1">
            <a:spLocks/>
          </p:cNvSpPr>
          <p:nvPr/>
        </p:nvSpPr>
        <p:spPr bwMode="auto">
          <a:xfrm>
            <a:off x="457200" y="1066800"/>
            <a:ext cx="8458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</a:pPr>
            <a:endParaRPr lang="en-US" sz="3200">
              <a:latin typeface="Calibri" charset="0"/>
            </a:endParaRPr>
          </a:p>
          <a:p>
            <a:pPr>
              <a:spcBef>
                <a:spcPct val="20000"/>
              </a:spcBef>
              <a:buFont typeface="Arial" charset="0"/>
              <a:buChar char="•"/>
            </a:pPr>
            <a:r>
              <a:rPr lang="en-US" sz="3200">
                <a:latin typeface="Calibri" charset="0"/>
              </a:rPr>
              <a:t>An alternative use case for crowdsourced translation…</a:t>
            </a:r>
            <a:endParaRPr lang="en-US" sz="1600">
              <a:latin typeface="Calibri" charset="0"/>
            </a:endParaRPr>
          </a:p>
        </p:txBody>
      </p:sp>
      <p:pic>
        <p:nvPicPr>
          <p:cNvPr id="7168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124200"/>
            <a:ext cx="3581400" cy="239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648200" y="2438400"/>
            <a:ext cx="4267200" cy="3810000"/>
          </a:xfrm>
          <a:prstGeom prst="rect">
            <a:avLst/>
          </a:prstGeom>
          <a:solidFill>
            <a:srgbClr val="EEECE1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273050" indent="-2730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Wingdings 2" charset="0"/>
              <a:buChar char=""/>
            </a:pPr>
            <a:r>
              <a:rPr lang="en-US">
                <a:latin typeface="Calibri" charset="0"/>
              </a:rPr>
              <a:t>Fanmi mwen nan Kafou, 24 Cote Plage, 41A bezwen manje ak dlo</a:t>
            </a: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Wingdings 2" charset="0"/>
              <a:buChar char=""/>
            </a:pPr>
            <a:r>
              <a:rPr lang="en-US">
                <a:latin typeface="Calibri" charset="0"/>
              </a:rPr>
              <a:t>Moun kwense nan Sakre Kè nan Pòtoprens</a:t>
            </a: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Wingdings 2" charset="0"/>
              <a:buChar char=""/>
            </a:pPr>
            <a:r>
              <a:rPr lang="en-US">
                <a:latin typeface="Calibri" charset="0"/>
              </a:rPr>
              <a:t>Ti ekipman Lopital General genyen yo paka minm fè 24 è</a:t>
            </a: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Wingdings 2" charset="0"/>
              <a:buChar char=""/>
            </a:pPr>
            <a:r>
              <a:rPr lang="en-US">
                <a:latin typeface="Calibri" charset="0"/>
              </a:rPr>
              <a:t>Fanm gen tranche pou fè yon pitit nan Delmas 31</a:t>
            </a: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Wingdings 2" charset="0"/>
              <a:buChar char=""/>
            </a:pPr>
            <a:endParaRPr lang="en-US" sz="2600">
              <a:latin typeface="Calibri" charset="0"/>
            </a:endParaRPr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457200" y="6273800"/>
            <a:ext cx="9144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/>
              <a:t>Munro, Robert. 2010. Crowdsourced translation for emergency response and beyond. NSF Workshop on crowdsourcing and translation, University of Maryland.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648200" y="2438400"/>
            <a:ext cx="4267200" cy="3810000"/>
          </a:xfrm>
          <a:prstGeom prst="rect">
            <a:avLst/>
          </a:prstGeom>
          <a:solidFill>
            <a:srgbClr val="EEECE1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273050" indent="-2730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Wingdings 2" charset="0"/>
              <a:buChar char=""/>
            </a:pPr>
            <a:r>
              <a:rPr lang="en-US">
                <a:latin typeface="Calibri" charset="0"/>
              </a:rPr>
              <a:t>My family in Carrefour, 24 Cote Plage, 41A needs food and water</a:t>
            </a: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Wingdings 2" charset="0"/>
              <a:buChar char=""/>
            </a:pPr>
            <a:r>
              <a:rPr lang="en-US">
                <a:latin typeface="Calibri" charset="0"/>
              </a:rPr>
              <a:t>People trapped in Sacred Heart Church, PauP</a:t>
            </a: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Wingdings 2" charset="0"/>
              <a:buChar char=""/>
            </a:pPr>
            <a:r>
              <a:rPr lang="en-US">
                <a:latin typeface="Calibri" charset="0"/>
              </a:rPr>
              <a:t>General Hospital has less than 24 hrs. supplies</a:t>
            </a: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Wingdings 2" charset="0"/>
              <a:buChar char=""/>
            </a:pPr>
            <a:r>
              <a:rPr lang="en-US">
                <a:latin typeface="Calibri" charset="0"/>
              </a:rPr>
              <a:t>Undergoing children delivery Delmas 31</a:t>
            </a:r>
          </a:p>
        </p:txBody>
      </p:sp>
      <p:sp>
        <p:nvSpPr>
          <p:cNvPr id="72707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libri" charset="0"/>
              </a:rPr>
              <a:t>Experiment 2</a:t>
            </a:r>
            <a:br>
              <a:rPr lang="en-US" b="1">
                <a:latin typeface="Calibri" charset="0"/>
              </a:rPr>
            </a:br>
            <a:endParaRPr lang="en-US" b="1">
              <a:latin typeface="Calibri" charset="0"/>
            </a:endParaRPr>
          </a:p>
        </p:txBody>
      </p:sp>
      <p:sp>
        <p:nvSpPr>
          <p:cNvPr id="72708" name="Content Placeholder 2"/>
          <p:cNvSpPr txBox="1">
            <a:spLocks/>
          </p:cNvSpPr>
          <p:nvPr/>
        </p:nvSpPr>
        <p:spPr bwMode="auto">
          <a:xfrm>
            <a:off x="457200" y="1066800"/>
            <a:ext cx="8458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</a:pPr>
            <a:endParaRPr lang="en-US" sz="3200">
              <a:latin typeface="Calibri" charset="0"/>
            </a:endParaRPr>
          </a:p>
          <a:p>
            <a:pPr>
              <a:spcBef>
                <a:spcPct val="20000"/>
              </a:spcBef>
              <a:buFont typeface="Arial" charset="0"/>
              <a:buChar char="•"/>
            </a:pPr>
            <a:r>
              <a:rPr lang="en-US" sz="3200">
                <a:latin typeface="Calibri" charset="0"/>
              </a:rPr>
              <a:t>An alternative use case for crowdsourced translation…</a:t>
            </a:r>
            <a:endParaRPr lang="en-US" sz="1600">
              <a:latin typeface="Calibri" charset="0"/>
            </a:endParaRPr>
          </a:p>
        </p:txBody>
      </p:sp>
      <p:pic>
        <p:nvPicPr>
          <p:cNvPr id="72709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124200"/>
            <a:ext cx="3581400" cy="239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10" name="Rectangle 7"/>
          <p:cNvSpPr>
            <a:spLocks noChangeArrowheads="1"/>
          </p:cNvSpPr>
          <p:nvPr/>
        </p:nvSpPr>
        <p:spPr bwMode="auto">
          <a:xfrm>
            <a:off x="457200" y="6273800"/>
            <a:ext cx="9144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/>
              <a:t>Munro, Robert. 2010. Crowdsourced translation for emergency response and beyond. NSF Workshop on crowdsourcing and translation, University of Maryland.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725" y="1123950"/>
            <a:ext cx="2428875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8"/>
          <p:cNvSpPr/>
          <p:nvPr/>
        </p:nvSpPr>
        <p:spPr>
          <a:xfrm>
            <a:off x="1943100" y="1447800"/>
            <a:ext cx="4686300" cy="46482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b="1">
              <a:solidFill>
                <a:srgbClr val="FFFFFF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9156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b="1">
                <a:latin typeface="Calibri" charset="0"/>
              </a:rPr>
              <a:t>Human Computation Taxonomy</a:t>
            </a:r>
          </a:p>
        </p:txBody>
      </p:sp>
      <p:sp>
        <p:nvSpPr>
          <p:cNvPr id="6" name="Oval 5"/>
          <p:cNvSpPr/>
          <p:nvPr/>
        </p:nvSpPr>
        <p:spPr>
          <a:xfrm>
            <a:off x="4191000" y="2590800"/>
            <a:ext cx="2362200" cy="2362200"/>
          </a:xfrm>
          <a:prstGeom prst="ellipse">
            <a:avLst/>
          </a:prstGeom>
          <a:gradFill>
            <a:gsLst>
              <a:gs pos="0">
                <a:schemeClr val="accent1">
                  <a:tint val="50000"/>
                  <a:satMod val="300000"/>
                  <a:alpha val="26000"/>
                </a:schemeClr>
              </a:gs>
              <a:gs pos="35000">
                <a:schemeClr val="accent1">
                  <a:tint val="37000"/>
                  <a:satMod val="300000"/>
                  <a:alpha val="92000"/>
                </a:schemeClr>
              </a:gs>
              <a:gs pos="100000">
                <a:schemeClr val="accent1">
                  <a:tint val="15000"/>
                  <a:satMod val="350000"/>
                  <a:alpha val="49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sz="28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Social</a:t>
            </a:r>
          </a:p>
          <a:p>
            <a:pPr algn="ctr"/>
            <a:r>
              <a:rPr lang="en-US" sz="28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Computing</a:t>
            </a:r>
          </a:p>
        </p:txBody>
      </p:sp>
      <p:sp>
        <p:nvSpPr>
          <p:cNvPr id="8" name="Oval 7"/>
          <p:cNvSpPr/>
          <p:nvPr/>
        </p:nvSpPr>
        <p:spPr>
          <a:xfrm>
            <a:off x="5791200" y="4648200"/>
            <a:ext cx="1981200" cy="1981200"/>
          </a:xfrm>
          <a:prstGeom prst="ellipse">
            <a:avLst/>
          </a:prstGeom>
          <a:gradFill>
            <a:gsLst>
              <a:gs pos="0">
                <a:schemeClr val="accent1">
                  <a:tint val="50000"/>
                  <a:satMod val="300000"/>
                  <a:alpha val="26000"/>
                </a:schemeClr>
              </a:gs>
              <a:gs pos="35000">
                <a:schemeClr val="accent1">
                  <a:tint val="37000"/>
                  <a:satMod val="300000"/>
                  <a:alpha val="92000"/>
                </a:schemeClr>
              </a:gs>
              <a:gs pos="100000">
                <a:schemeClr val="accent1">
                  <a:tint val="15000"/>
                  <a:satMod val="350000"/>
                  <a:alpha val="49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28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Data Mining</a:t>
            </a:r>
          </a:p>
        </p:txBody>
      </p:sp>
      <p:sp>
        <p:nvSpPr>
          <p:cNvPr id="49159" name="TextBox 4"/>
          <p:cNvSpPr txBox="1">
            <a:spLocks noChangeArrowheads="1"/>
          </p:cNvSpPr>
          <p:nvPr/>
        </p:nvSpPr>
        <p:spPr bwMode="auto">
          <a:xfrm>
            <a:off x="2743200" y="5181600"/>
            <a:ext cx="29146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200">
                <a:solidFill>
                  <a:schemeClr val="bg1"/>
                </a:solidFill>
              </a:rPr>
              <a:t>Collective Intelligence</a:t>
            </a:r>
          </a:p>
        </p:txBody>
      </p:sp>
      <p:sp>
        <p:nvSpPr>
          <p:cNvPr id="4" name="Oval 3"/>
          <p:cNvSpPr/>
          <p:nvPr/>
        </p:nvSpPr>
        <p:spPr>
          <a:xfrm>
            <a:off x="1981200" y="2590800"/>
            <a:ext cx="2362200" cy="2362200"/>
          </a:xfrm>
          <a:prstGeom prst="ellipse">
            <a:avLst/>
          </a:prstGeom>
          <a:gradFill>
            <a:gsLst>
              <a:gs pos="0">
                <a:schemeClr val="accent1">
                  <a:tint val="50000"/>
                  <a:satMod val="300000"/>
                  <a:alpha val="26000"/>
                </a:schemeClr>
              </a:gs>
              <a:gs pos="35000">
                <a:schemeClr val="accent1">
                  <a:tint val="37000"/>
                  <a:satMod val="300000"/>
                  <a:alpha val="92000"/>
                </a:schemeClr>
              </a:gs>
              <a:gs pos="100000">
                <a:schemeClr val="accent1">
                  <a:tint val="15000"/>
                  <a:satMod val="350000"/>
                  <a:alpha val="49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sz="28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Crowdsourcing</a:t>
            </a:r>
          </a:p>
        </p:txBody>
      </p:sp>
      <p:sp>
        <p:nvSpPr>
          <p:cNvPr id="7" name="Oval 6"/>
          <p:cNvSpPr/>
          <p:nvPr/>
        </p:nvSpPr>
        <p:spPr>
          <a:xfrm>
            <a:off x="3009900" y="1143000"/>
            <a:ext cx="2362200" cy="2362200"/>
          </a:xfrm>
          <a:prstGeom prst="ellipse">
            <a:avLst/>
          </a:prstGeom>
          <a:gradFill>
            <a:gsLst>
              <a:gs pos="0">
                <a:schemeClr val="accent3">
                  <a:tint val="50000"/>
                  <a:satMod val="300000"/>
                  <a:alpha val="55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  <a:alpha val="6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/>
            <a:r>
              <a:rPr lang="en-US" sz="2800" b="1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Human</a:t>
            </a:r>
            <a:br>
              <a:rPr lang="en-US" sz="2800" b="1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800" b="1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Computation</a:t>
            </a:r>
          </a:p>
        </p:txBody>
      </p:sp>
    </p:spTree>
    <p:extLst>
      <p:ext uri="{BB962C8B-B14F-4D97-AF65-F5344CB8AC3E}">
        <p14:creationId xmlns:p14="http://schemas.microsoft.com/office/powerpoint/2010/main" val="27286617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0"/>
            <a:ext cx="8397875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2667000" y="5907088"/>
            <a:ext cx="40885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b="1" u="sng">
                <a:solidFill>
                  <a:srgbClr val="17375E"/>
                </a:solidFill>
                <a:cs typeface="Arial" charset="0"/>
                <a:hlinkClick r:id="rId3"/>
              </a:rPr>
              <a:t>TranslateTheWorld.org</a:t>
            </a:r>
            <a:endParaRPr lang="en-US" sz="2800" b="1" u="sng">
              <a:solidFill>
                <a:srgbClr val="17375E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81000"/>
            <a:ext cx="86106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5" name="TextBox 1"/>
          <p:cNvSpPr txBox="1">
            <a:spLocks noChangeArrowheads="1"/>
          </p:cNvSpPr>
          <p:nvPr/>
        </p:nvSpPr>
        <p:spPr bwMode="auto">
          <a:xfrm>
            <a:off x="3365500" y="76200"/>
            <a:ext cx="3159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b="1"/>
              <a:t>Fluency Distribution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87363"/>
            <a:ext cx="8555038" cy="583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79" name="TextBox 2"/>
          <p:cNvSpPr txBox="1">
            <a:spLocks noChangeArrowheads="1"/>
          </p:cNvSpPr>
          <p:nvPr/>
        </p:nvSpPr>
        <p:spPr bwMode="auto">
          <a:xfrm>
            <a:off x="3086100" y="76200"/>
            <a:ext cx="3467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b="1"/>
              <a:t>Adequacy Distribution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libri" charset="0"/>
              </a:rPr>
              <a:t>Punchline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2514600"/>
          <a:ext cx="8610600" cy="1584816"/>
        </p:xfrm>
        <a:graphic>
          <a:graphicData uri="http://schemas.openxmlformats.org/drawingml/2006/table">
            <a:tbl>
              <a:tblPr/>
              <a:tblGrid>
                <a:gridCol w="3189288"/>
                <a:gridCol w="2709862"/>
                <a:gridCol w="2711450"/>
              </a:tblGrid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Google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MonoTrans2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Sentences with fluency = 5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1  (1%)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22  (30%)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Sentences with adequacy = 5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11  (14%)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29 (38%)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Sentences where BOTH = 5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0  (0%)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14  (18%)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</a:tr>
            </a:tbl>
          </a:graphicData>
        </a:graphic>
      </p:graphicFrame>
      <p:sp>
        <p:nvSpPr>
          <p:cNvPr id="76825" name="TextBox 4"/>
          <p:cNvSpPr txBox="1">
            <a:spLocks noChangeArrowheads="1"/>
          </p:cNvSpPr>
          <p:nvPr/>
        </p:nvSpPr>
        <p:spPr bwMode="auto">
          <a:xfrm>
            <a:off x="381000" y="1981200"/>
            <a:ext cx="8458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/>
              <a:t>Sentences for which </a:t>
            </a:r>
            <a:r>
              <a:rPr lang="en-US" sz="2000" i="1"/>
              <a:t>both </a:t>
            </a:r>
            <a:r>
              <a:rPr lang="en-US" sz="2000"/>
              <a:t>bilingual evaluators agree score = 5</a:t>
            </a:r>
          </a:p>
        </p:txBody>
      </p:sp>
      <p:sp>
        <p:nvSpPr>
          <p:cNvPr id="76826" name="TextBox 5"/>
          <p:cNvSpPr txBox="1">
            <a:spLocks noChangeArrowheads="1"/>
          </p:cNvSpPr>
          <p:nvPr/>
        </p:nvSpPr>
        <p:spPr bwMode="auto">
          <a:xfrm>
            <a:off x="381000" y="4343400"/>
            <a:ext cx="8458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/>
              <a:t>(N=76 sentences completed)</a:t>
            </a:r>
          </a:p>
        </p:txBody>
      </p:sp>
      <p:sp>
        <p:nvSpPr>
          <p:cNvPr id="76827" name="Rectangle 6"/>
          <p:cNvSpPr>
            <a:spLocks noChangeArrowheads="1"/>
          </p:cNvSpPr>
          <p:nvPr/>
        </p:nvSpPr>
        <p:spPr bwMode="auto">
          <a:xfrm>
            <a:off x="457200" y="5318125"/>
            <a:ext cx="8077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/>
              <a:t> Straight MT:     0% of sentences preserve all the meaning</a:t>
            </a:r>
          </a:p>
        </p:txBody>
      </p:sp>
      <p:sp>
        <p:nvSpPr>
          <p:cNvPr id="8" name="Rectangle 7"/>
          <p:cNvSpPr/>
          <p:nvPr/>
        </p:nvSpPr>
        <p:spPr>
          <a:xfrm>
            <a:off x="304800" y="5876925"/>
            <a:ext cx="8763000" cy="523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 MonoTrans2:   </a:t>
            </a:r>
            <a:r>
              <a:rPr lang="en-US" sz="2800" b="1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38%</a:t>
            </a:r>
            <a:r>
              <a:rPr lang="en-US" sz="280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 of sentences preserve all the meaning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5"/>
          <p:cNvSpPr>
            <a:spLocks noGrp="1"/>
          </p:cNvSpPr>
          <p:nvPr>
            <p:ph type="title"/>
          </p:nvPr>
        </p:nvSpPr>
        <p:spPr>
          <a:xfrm>
            <a:off x="533400" y="2438400"/>
            <a:ext cx="8229600" cy="1143000"/>
          </a:xfrm>
        </p:spPr>
        <p:txBody>
          <a:bodyPr/>
          <a:lstStyle/>
          <a:p>
            <a:r>
              <a:rPr lang="en-US" b="1">
                <a:latin typeface="Calibri" charset="0"/>
              </a:rPr>
              <a:t>Scaling Up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457200"/>
            <a:ext cx="7759700" cy="4000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9701" y="5090474"/>
            <a:ext cx="37112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Live for one week:</a:t>
            </a:r>
          </a:p>
          <a:p>
            <a:pPr marL="342900" indent="-342900">
              <a:buFont typeface="Arial"/>
              <a:buChar char="•"/>
            </a:pPr>
            <a:r>
              <a:rPr lang="en-US"/>
              <a:t>137,000 page views</a:t>
            </a:r>
          </a:p>
          <a:p>
            <a:pPr marL="342900" indent="-342900">
              <a:buFont typeface="Arial"/>
              <a:buChar char="•"/>
            </a:pPr>
            <a:r>
              <a:rPr lang="en-US"/>
              <a:t>1,900 task submissions</a:t>
            </a:r>
          </a:p>
          <a:p>
            <a:pPr marL="342900" indent="-342900">
              <a:buFont typeface="Arial"/>
              <a:buChar char="•"/>
            </a:pPr>
            <a:r>
              <a:rPr lang="en-US"/>
              <a:t>19 secs per task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11978" y="5546674"/>
            <a:ext cx="13821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/>
              </a:rPr>
              <a:t>Example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0682" y="457200"/>
            <a:ext cx="834795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Copying is the sincerest form of flattery…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33600"/>
            <a:ext cx="9144000" cy="432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6473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57400"/>
            <a:ext cx="8772525" cy="351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3" name="Title 2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1143000"/>
          </a:xfrm>
        </p:spPr>
        <p:txBody>
          <a:bodyPr/>
          <a:lstStyle/>
          <a:p>
            <a:r>
              <a:rPr lang="en-US" b="1">
                <a:latin typeface="Calibri" charset="0"/>
              </a:rPr>
              <a:t>Toward a more general architecture</a:t>
            </a:r>
          </a:p>
        </p:txBody>
      </p:sp>
      <p:sp>
        <p:nvSpPr>
          <p:cNvPr id="81924" name="Rectangle 3"/>
          <p:cNvSpPr>
            <a:spLocks noChangeArrowheads="1"/>
          </p:cNvSpPr>
          <p:nvPr/>
        </p:nvSpPr>
        <p:spPr bwMode="auto">
          <a:xfrm>
            <a:off x="228600" y="5943600"/>
            <a:ext cx="8915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/>
              <a:t>Joining forces with Chris Callison-Burch, Johns Hopkins University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libri" charset="0"/>
              </a:rPr>
              <a:t>Take-aways</a:t>
            </a:r>
          </a:p>
        </p:txBody>
      </p:sp>
      <p:sp>
        <p:nvSpPr>
          <p:cNvPr id="849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By combining </a:t>
            </a:r>
          </a:p>
          <a:p>
            <a:pPr lvl="1"/>
            <a:r>
              <a:rPr lang="en-US">
                <a:latin typeface="Calibri" charset="0"/>
              </a:rPr>
              <a:t>machine translation technology</a:t>
            </a:r>
          </a:p>
          <a:p>
            <a:pPr lvl="1"/>
            <a:r>
              <a:rPr lang="en-US">
                <a:latin typeface="Calibri" charset="0"/>
              </a:rPr>
              <a:t>human-computer interfaces</a:t>
            </a:r>
          </a:p>
          <a:p>
            <a:pPr lvl="1"/>
            <a:r>
              <a:rPr lang="en-US">
                <a:latin typeface="Calibri" charset="0"/>
              </a:rPr>
              <a:t>Crowdsourcing</a:t>
            </a:r>
          </a:p>
          <a:p>
            <a:pPr lvl="1"/>
            <a:endParaRPr lang="en-US">
              <a:latin typeface="Calibri" charset="0"/>
            </a:endParaRPr>
          </a:p>
          <a:p>
            <a:pPr>
              <a:buFont typeface="Arial" charset="0"/>
              <a:buNone/>
            </a:pPr>
            <a:r>
              <a:rPr lang="en-US">
                <a:latin typeface="Calibri" charset="0"/>
              </a:rPr>
              <a:t>	it is possible to achieve accurate translation </a:t>
            </a:r>
            <a:r>
              <a:rPr lang="en-US" i="1">
                <a:latin typeface="Calibri" charset="0"/>
              </a:rPr>
              <a:t>without</a:t>
            </a:r>
            <a:r>
              <a:rPr lang="en-US">
                <a:latin typeface="Calibri" charset="0"/>
              </a:rPr>
              <a:t> bilingual human expertise.</a:t>
            </a:r>
          </a:p>
          <a:p>
            <a:pPr>
              <a:buFont typeface="Arial" charset="0"/>
              <a:buNone/>
            </a:pPr>
            <a:r>
              <a:rPr lang="en-US">
                <a:latin typeface="Calibri" charset="0"/>
              </a:rPr>
              <a:t> </a:t>
            </a:r>
            <a:endParaRPr lang="en-US" u="sng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791200" y="5562600"/>
            <a:ext cx="3352800" cy="1290638"/>
            <a:chOff x="5791588" y="5562600"/>
            <a:chExt cx="3352980" cy="1290427"/>
          </a:xfrm>
        </p:grpSpPr>
        <p:pic>
          <p:nvPicPr>
            <p:cNvPr id="87048" name="Picture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1868" y="5562600"/>
              <a:ext cx="1282700" cy="1290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49" name="Pictur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1588" y="5867400"/>
              <a:ext cx="1905103" cy="760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6200" y="2514600"/>
            <a:ext cx="3124200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600" b="1" dirty="0"/>
              <a:t>Participating Students:</a:t>
            </a:r>
          </a:p>
          <a:p>
            <a:pPr eaLnBrk="1" hangingPunct="1"/>
            <a:endParaRPr lang="en-US" sz="1600" dirty="0"/>
          </a:p>
          <a:p>
            <a:pPr eaLnBrk="1" hangingPunct="1"/>
            <a:r>
              <a:rPr lang="en-US" sz="1600" dirty="0"/>
              <a:t>Chang Hu</a:t>
            </a:r>
          </a:p>
          <a:p>
            <a:pPr eaLnBrk="1" hangingPunct="1"/>
            <a:r>
              <a:rPr lang="en-US" sz="1600" dirty="0"/>
              <a:t>CS Ph.D. student</a:t>
            </a:r>
          </a:p>
          <a:p>
            <a:pPr eaLnBrk="1" hangingPunct="1"/>
            <a:endParaRPr lang="en-US" sz="1600" dirty="0"/>
          </a:p>
          <a:p>
            <a:pPr eaLnBrk="1" hangingPunct="1"/>
            <a:r>
              <a:rPr lang="en-US" sz="1600" dirty="0"/>
              <a:t>Alex Quinn</a:t>
            </a:r>
          </a:p>
          <a:p>
            <a:pPr eaLnBrk="1" hangingPunct="1"/>
            <a:r>
              <a:rPr lang="en-US" sz="1600" dirty="0"/>
              <a:t>CS Ph.D. student</a:t>
            </a:r>
          </a:p>
          <a:p>
            <a:pPr eaLnBrk="1" hangingPunct="1"/>
            <a:endParaRPr lang="en-US" sz="1600" dirty="0"/>
          </a:p>
          <a:p>
            <a:pPr eaLnBrk="1" hangingPunct="1"/>
            <a:r>
              <a:rPr lang="en-US" sz="1600" dirty="0" err="1"/>
              <a:t>Vlad</a:t>
            </a:r>
            <a:r>
              <a:rPr lang="en-US" sz="1600" dirty="0"/>
              <a:t> </a:t>
            </a:r>
            <a:r>
              <a:rPr lang="en-US" sz="1600" dirty="0" err="1"/>
              <a:t>Eidelman</a:t>
            </a:r>
            <a:endParaRPr lang="en-US" sz="1600" dirty="0"/>
          </a:p>
          <a:p>
            <a:pPr eaLnBrk="1" hangingPunct="1"/>
            <a:r>
              <a:rPr lang="en-US" sz="1600" dirty="0"/>
              <a:t>CS Ph.D. student</a:t>
            </a:r>
          </a:p>
          <a:p>
            <a:pPr eaLnBrk="1" hangingPunct="1"/>
            <a:endParaRPr lang="en-US" sz="1600" dirty="0"/>
          </a:p>
          <a:p>
            <a:pPr eaLnBrk="1" hangingPunct="1"/>
            <a:r>
              <a:rPr lang="en-US" sz="1600" dirty="0" err="1"/>
              <a:t>Yakov</a:t>
            </a:r>
            <a:r>
              <a:rPr lang="en-US" sz="1600" dirty="0"/>
              <a:t> </a:t>
            </a:r>
            <a:r>
              <a:rPr lang="en-US" sz="1600" dirty="0" err="1"/>
              <a:t>Kronrod</a:t>
            </a:r>
            <a:endParaRPr lang="en-US" sz="1600" dirty="0"/>
          </a:p>
          <a:p>
            <a:pPr eaLnBrk="1" hangingPunct="1"/>
            <a:r>
              <a:rPr lang="en-US" sz="1600" dirty="0"/>
              <a:t>Linguistics Ph.D. student</a:t>
            </a:r>
          </a:p>
          <a:p>
            <a:pPr eaLnBrk="1" hangingPunct="1"/>
            <a:endParaRPr lang="en-US" sz="1600" dirty="0"/>
          </a:p>
          <a:p>
            <a:pPr eaLnBrk="1" hangingPunct="1"/>
            <a:r>
              <a:rPr lang="en-US" sz="1600" dirty="0"/>
              <a:t>Olivia </a:t>
            </a:r>
            <a:r>
              <a:rPr lang="en-US" sz="1600" dirty="0" err="1"/>
              <a:t>Buzek</a:t>
            </a:r>
            <a:endParaRPr lang="en-US" sz="1600" dirty="0"/>
          </a:p>
          <a:p>
            <a:pPr eaLnBrk="1" hangingPunct="1"/>
            <a:r>
              <a:rPr lang="en-US" sz="1600" dirty="0"/>
              <a:t>CS/Linguistics undergrad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189983837"/>
              </p:ext>
            </p:extLst>
          </p:nvPr>
        </p:nvGraphicFramePr>
        <p:xfrm>
          <a:off x="1305924" y="8857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Rectangle 3"/>
          <p:cNvSpPr/>
          <p:nvPr/>
        </p:nvSpPr>
        <p:spPr>
          <a:xfrm>
            <a:off x="2865113" y="4114800"/>
            <a:ext cx="30784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 charset="0"/>
                <a:hlinkClick r:id="rId10"/>
              </a:rPr>
              <a:t>TranslateTheWorld.org</a:t>
            </a: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76200"/>
            <a:ext cx="1352550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943600" y="2209800"/>
            <a:ext cx="3048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/>
              <a:t>Philip Resnik</a:t>
            </a:r>
          </a:p>
          <a:p>
            <a:pPr algn="r"/>
            <a:r>
              <a:rPr lang="en-US" sz="1600" dirty="0" smtClean="0"/>
              <a:t>Professor</a:t>
            </a:r>
          </a:p>
          <a:p>
            <a:pPr algn="r"/>
            <a:r>
              <a:rPr lang="en-US" sz="1600" dirty="0" smtClean="0"/>
              <a:t>Linguistics</a:t>
            </a:r>
          </a:p>
          <a:p>
            <a:pPr algn="r"/>
            <a:r>
              <a:rPr lang="en-US" sz="1600" dirty="0" smtClean="0"/>
              <a:t>Institute of Advanced </a:t>
            </a:r>
          </a:p>
          <a:p>
            <a:pPr algn="r"/>
            <a:r>
              <a:rPr lang="en-US" sz="1600" dirty="0"/>
              <a:t> </a:t>
            </a:r>
            <a:r>
              <a:rPr lang="en-US" sz="1600" dirty="0" smtClean="0"/>
              <a:t>  Computer Studies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5"/>
          <p:cNvSpPr>
            <a:spLocks noGrp="1"/>
          </p:cNvSpPr>
          <p:nvPr>
            <p:ph type="title"/>
          </p:nvPr>
        </p:nvSpPr>
        <p:spPr>
          <a:xfrm>
            <a:off x="533400" y="2438400"/>
            <a:ext cx="8229600" cy="1143000"/>
          </a:xfrm>
        </p:spPr>
        <p:txBody>
          <a:bodyPr/>
          <a:lstStyle/>
          <a:p>
            <a:r>
              <a:rPr lang="en-US" dirty="0">
                <a:latin typeface="Calibri" charset="0"/>
              </a:rPr>
              <a:t>The problem of </a:t>
            </a:r>
            <a:r>
              <a:rPr lang="en-US" b="1" dirty="0">
                <a:latin typeface="Calibri" charset="0"/>
              </a:rPr>
              <a:t>translation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5"/>
          <p:cNvSpPr txBox="1">
            <a:spLocks noChangeArrowheads="1"/>
          </p:cNvSpPr>
          <p:nvPr/>
        </p:nvSpPr>
        <p:spPr bwMode="auto">
          <a:xfrm>
            <a:off x="6064250" y="6019800"/>
            <a:ext cx="1752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/>
              <a:t>Source: Global Reach, Internet World Stats</a:t>
            </a:r>
            <a:endParaRPr lang="en-US" sz="1000"/>
          </a:p>
        </p:txBody>
      </p:sp>
      <p:sp>
        <p:nvSpPr>
          <p:cNvPr id="25603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>
                <a:latin typeface="Calibri" charset="0"/>
              </a:rPr>
              <a:t>Languages on Internet by Population</a:t>
            </a:r>
          </a:p>
        </p:txBody>
      </p:sp>
      <p:graphicFrame>
        <p:nvGraphicFramePr>
          <p:cNvPr id="7" name="Chart 6"/>
          <p:cNvGraphicFramePr>
            <a:graphicFrameLocks noChangeAspect="1"/>
          </p:cNvGraphicFramePr>
          <p:nvPr/>
        </p:nvGraphicFramePr>
        <p:xfrm>
          <a:off x="2743200" y="1371600"/>
          <a:ext cx="5486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>
            <a:graphicFrameLocks noChangeAspect="1"/>
          </p:cNvGraphicFramePr>
          <p:nvPr/>
        </p:nvGraphicFramePr>
        <p:xfrm>
          <a:off x="2845575" y="1495423"/>
          <a:ext cx="5374500" cy="4478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Chart 4"/>
          <p:cNvGraphicFramePr>
            <a:graphicFrameLocks noChangeAspect="1"/>
          </p:cNvGraphicFramePr>
          <p:nvPr/>
        </p:nvGraphicFramePr>
        <p:xfrm>
          <a:off x="2855016" y="1562100"/>
          <a:ext cx="5257801" cy="4381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4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22222E-6 L -0.33298 -0.15833 " pathEditMode="relative" rAng="0" ptsTypes="AA"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49" y="-791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4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298 -0.15833 L -0.49965 -0.24722 " pathEditMode="relative" rAng="0" ptsTypes="AA">
                                      <p:cBhvr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3" y="-444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4 -4.44444E-6 L -0.33837 -0.15555 " pathEditMode="relative" rAng="0" ptsTypes="AA">
                                      <p:cBhvr>
                                        <p:cTn id="21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10" y="-777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533400" y="2438400"/>
            <a:ext cx="8229600" cy="1143000"/>
          </a:xfrm>
        </p:spPr>
        <p:txBody>
          <a:bodyPr/>
          <a:lstStyle/>
          <a:p>
            <a:r>
              <a:rPr lang="en-US" dirty="0">
                <a:latin typeface="Calibri" charset="0"/>
              </a:rPr>
              <a:t>A </a:t>
            </a:r>
            <a:r>
              <a:rPr lang="en-US" b="1" dirty="0">
                <a:latin typeface="Calibri" charset="0"/>
              </a:rPr>
              <a:t>real-world</a:t>
            </a:r>
            <a:r>
              <a:rPr lang="en-US" dirty="0">
                <a:latin typeface="Calibri" charset="0"/>
              </a:rPr>
              <a:t> problem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3" y="1182688"/>
            <a:ext cx="3932237" cy="430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itle 1"/>
          <p:cNvSpPr>
            <a:spLocks noGrp="1"/>
          </p:cNvSpPr>
          <p:nvPr>
            <p:ph type="title"/>
          </p:nvPr>
        </p:nvSpPr>
        <p:spPr>
          <a:xfrm>
            <a:off x="457200" y="33338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b="1">
                <a:latin typeface="Calibri" charset="0"/>
              </a:rPr>
              <a:t>International Children’</a:t>
            </a:r>
            <a:r>
              <a:rPr lang="en-US" altLang="ja-JP" sz="3600" b="1">
                <a:latin typeface="Calibri" charset="0"/>
              </a:rPr>
              <a:t>s Digital Library</a:t>
            </a:r>
            <a:endParaRPr lang="en-US" sz="3600" b="1">
              <a:solidFill>
                <a:srgbClr val="4F6228"/>
              </a:solidFill>
              <a:latin typeface="Calibri" charset="0"/>
            </a:endParaRPr>
          </a:p>
        </p:txBody>
      </p:sp>
      <p:sp>
        <p:nvSpPr>
          <p:cNvPr id="32772" name="TextBox 4"/>
          <p:cNvSpPr txBox="1">
            <a:spLocks noChangeArrowheads="1"/>
          </p:cNvSpPr>
          <p:nvPr/>
        </p:nvSpPr>
        <p:spPr bwMode="auto">
          <a:xfrm>
            <a:off x="2667000" y="6248400"/>
            <a:ext cx="4454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b="1" u="sng">
                <a:solidFill>
                  <a:srgbClr val="17375E"/>
                </a:solidFill>
                <a:cs typeface="Arial" charset="0"/>
              </a:rPr>
              <a:t>www.childrenslibrary.org</a:t>
            </a:r>
          </a:p>
        </p:txBody>
      </p:sp>
      <p:grpSp>
        <p:nvGrpSpPr>
          <p:cNvPr id="32773" name="Group 1"/>
          <p:cNvGrpSpPr>
            <a:grpSpLocks/>
          </p:cNvGrpSpPr>
          <p:nvPr/>
        </p:nvGrpSpPr>
        <p:grpSpPr bwMode="auto">
          <a:xfrm>
            <a:off x="2895600" y="1752600"/>
            <a:ext cx="3095625" cy="4057650"/>
            <a:chOff x="4121040" y="1979448"/>
            <a:chExt cx="3361744" cy="4371846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21040" y="1979448"/>
              <a:ext cx="3361744" cy="4371846"/>
            </a:xfrm>
            <a:prstGeom prst="rect">
              <a:avLst/>
            </a:prstGeom>
            <a:effectLst>
              <a:outerShdw blurRad="203200" dist="114300" dir="2280000" algn="br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32779" name="Picture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2747" y="2636344"/>
              <a:ext cx="2804353" cy="340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2774" name="Picture 2" descr="C:\Users\Ben Bederson\Desktop\hom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568575"/>
            <a:ext cx="2608263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775" name="Group 2"/>
          <p:cNvGrpSpPr>
            <a:grpSpLocks/>
          </p:cNvGrpSpPr>
          <p:nvPr/>
        </p:nvGrpSpPr>
        <p:grpSpPr bwMode="auto">
          <a:xfrm>
            <a:off x="6629400" y="2949575"/>
            <a:ext cx="2608263" cy="3908425"/>
            <a:chOff x="6505645" y="2949296"/>
            <a:chExt cx="2607688" cy="3908704"/>
          </a:xfrm>
        </p:grpSpPr>
        <p:pic>
          <p:nvPicPr>
            <p:cNvPr id="32776" name="Picture 2" descr="C:\Users\Ben Bederson\Desktop\home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5645" y="2949296"/>
              <a:ext cx="2607688" cy="3908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7">
              <a:extLst/>
            </a:blip>
            <a:srcRect/>
            <a:stretch>
              <a:fillRect/>
            </a:stretch>
          </p:blipFill>
          <p:spPr bwMode="auto">
            <a:xfrm>
              <a:off x="7166045" y="3884675"/>
              <a:ext cx="1307386" cy="2003491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  <a:extLst/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latin typeface="Calibri" charset="0"/>
              </a:rPr>
              <a:t>A real-world problem: ICDL</a:t>
            </a:r>
          </a:p>
        </p:txBody>
      </p:sp>
      <p:sp>
        <p:nvSpPr>
          <p:cNvPr id="34819" name="Content Placeholder 7"/>
          <p:cNvSpPr>
            <a:spLocks noGrp="1"/>
          </p:cNvSpPr>
          <p:nvPr>
            <p:ph sz="half" idx="1"/>
          </p:nvPr>
        </p:nvSpPr>
        <p:spPr>
          <a:xfrm>
            <a:off x="457200" y="1646238"/>
            <a:ext cx="4876800" cy="45259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>
                <a:latin typeface="Calibri" charset="0"/>
              </a:rPr>
              <a:t>	</a:t>
            </a:r>
            <a:r>
              <a:rPr lang="en-US" b="1">
                <a:latin typeface="Calibri" charset="0"/>
              </a:rPr>
              <a:t>Now:</a:t>
            </a:r>
          </a:p>
          <a:p>
            <a:pPr lvl="1"/>
            <a:r>
              <a:rPr lang="en-US">
                <a:latin typeface="Calibri" charset="0"/>
              </a:rPr>
              <a:t>~5,000 books</a:t>
            </a:r>
          </a:p>
          <a:p>
            <a:pPr lvl="1"/>
            <a:r>
              <a:rPr lang="en-US">
                <a:latin typeface="Calibri" charset="0"/>
              </a:rPr>
              <a:t>55 languages</a:t>
            </a:r>
          </a:p>
          <a:p>
            <a:pPr lvl="1"/>
            <a:r>
              <a:rPr lang="en-US">
                <a:latin typeface="Calibri" charset="0"/>
              </a:rPr>
              <a:t>Some translations in a few languages</a:t>
            </a:r>
          </a:p>
          <a:p>
            <a:pPr lvl="1"/>
            <a:r>
              <a:rPr lang="en-US">
                <a:latin typeface="Calibri" charset="0"/>
              </a:rPr>
              <a:t>3,000 volunteer translators</a:t>
            </a:r>
          </a:p>
          <a:p>
            <a:pPr lvl="1"/>
            <a:r>
              <a:rPr lang="en-US">
                <a:latin typeface="Calibri" charset="0"/>
              </a:rPr>
              <a:t>100K unique visitors/month</a:t>
            </a:r>
          </a:p>
          <a:p>
            <a:pPr lvl="1">
              <a:buFont typeface="Arial" charset="0"/>
              <a:buNone/>
            </a:pPr>
            <a:endParaRPr lang="en-US">
              <a:latin typeface="Calibri" charset="0"/>
            </a:endParaRPr>
          </a:p>
        </p:txBody>
      </p:sp>
      <p:sp>
        <p:nvSpPr>
          <p:cNvPr id="32772" name="Content Placeholder 8"/>
          <p:cNvSpPr>
            <a:spLocks noGrp="1"/>
          </p:cNvSpPr>
          <p:nvPr>
            <p:ph sz="half" idx="2"/>
          </p:nvPr>
        </p:nvSpPr>
        <p:spPr>
          <a:xfrm>
            <a:off x="4953000" y="1646238"/>
            <a:ext cx="3505200" cy="2468562"/>
          </a:xfr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buFont typeface="Arial" charset="0"/>
              <a:buNone/>
            </a:pPr>
            <a:r>
              <a:rPr lang="en-US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	</a:t>
            </a:r>
            <a:r>
              <a:rPr lang="en-US" b="1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Goal:</a:t>
            </a:r>
          </a:p>
          <a:p>
            <a:pPr lvl="1"/>
            <a:r>
              <a:rPr lang="en-US">
                <a:solidFill>
                  <a:schemeClr val="tx1"/>
                </a:solidFill>
                <a:latin typeface="Calibri" charset="0"/>
                <a:ea typeface="ＭＳ Ｐゴシック" charset="0"/>
              </a:rPr>
              <a:t>10,000 books</a:t>
            </a:r>
          </a:p>
          <a:p>
            <a:pPr lvl="1"/>
            <a:r>
              <a:rPr lang="en-US">
                <a:solidFill>
                  <a:schemeClr val="tx1"/>
                </a:solidFill>
                <a:latin typeface="Calibri" charset="0"/>
                <a:ea typeface="ＭＳ Ｐゴシック" charset="0"/>
              </a:rPr>
              <a:t>100 languages</a:t>
            </a:r>
          </a:p>
          <a:p>
            <a:pPr lvl="1"/>
            <a:r>
              <a:rPr lang="en-US" b="1">
                <a:solidFill>
                  <a:schemeClr val="tx1"/>
                </a:solidFill>
                <a:latin typeface="Calibri" charset="0"/>
                <a:ea typeface="ＭＳ Ｐゴシック" charset="0"/>
              </a:rPr>
              <a:t>Every book in every language!</a:t>
            </a:r>
          </a:p>
        </p:txBody>
      </p:sp>
      <p:grpSp>
        <p:nvGrpSpPr>
          <p:cNvPr id="34821" name="Group 2"/>
          <p:cNvGrpSpPr>
            <a:grpSpLocks/>
          </p:cNvGrpSpPr>
          <p:nvPr/>
        </p:nvGrpSpPr>
        <p:grpSpPr bwMode="auto">
          <a:xfrm>
            <a:off x="-152400" y="5410200"/>
            <a:ext cx="9525000" cy="952500"/>
            <a:chOff x="228600" y="5410200"/>
            <a:chExt cx="9524594" cy="952500"/>
          </a:xfrm>
        </p:grpSpPr>
        <p:pic>
          <p:nvPicPr>
            <p:cNvPr id="34823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5410200"/>
              <a:ext cx="2381250" cy="952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4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9850" y="5410200"/>
              <a:ext cx="2381250" cy="952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5" name="Picture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0897" y="5410200"/>
              <a:ext cx="2381250" cy="952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6" name="Picture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71944" y="5410200"/>
              <a:ext cx="2381250" cy="952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822" name="TextBox 11"/>
          <p:cNvSpPr txBox="1">
            <a:spLocks noChangeArrowheads="1"/>
          </p:cNvSpPr>
          <p:nvPr/>
        </p:nvSpPr>
        <p:spPr bwMode="auto">
          <a:xfrm>
            <a:off x="2667000" y="6248400"/>
            <a:ext cx="4454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b="1" u="sng">
                <a:solidFill>
                  <a:srgbClr val="17375E"/>
                </a:solidFill>
                <a:cs typeface="Arial" charset="0"/>
              </a:rPr>
              <a:t>www.childrenslibrary.org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arrow"/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13850</TotalTime>
  <Words>1470</Words>
  <Application>Microsoft Macintosh PowerPoint</Application>
  <PresentationFormat>On-screen Show (4:3)</PresentationFormat>
  <Paragraphs>366</Paragraphs>
  <Slides>49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Office Theme</vt:lpstr>
      <vt:lpstr>Translation by Collaboration among Monolingual Users</vt:lpstr>
      <vt:lpstr>PowerPoint Presentation</vt:lpstr>
      <vt:lpstr>Human Computation</vt:lpstr>
      <vt:lpstr>Human Computation Taxonomy</vt:lpstr>
      <vt:lpstr>The problem of translation</vt:lpstr>
      <vt:lpstr>Languages on Internet by Population</vt:lpstr>
      <vt:lpstr>A real-world problem</vt:lpstr>
      <vt:lpstr>International Children’s Digital Library</vt:lpstr>
      <vt:lpstr>A real-world problem: ICDL</vt:lpstr>
      <vt:lpstr>The space of solutions</vt:lpstr>
      <vt:lpstr>Machine Translation (MT)</vt:lpstr>
      <vt:lpstr>Professional Translators</vt:lpstr>
      <vt:lpstr>PowerPoint Presentation</vt:lpstr>
      <vt:lpstr>Online Labor Markets</vt:lpstr>
      <vt:lpstr>The key idea</vt:lpstr>
      <vt:lpstr>Translation with the Crowd</vt:lpstr>
      <vt:lpstr>PowerPoint Presentation</vt:lpstr>
      <vt:lpstr>Monolingual collaboration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Target Side - Vote</vt:lpstr>
      <vt:lpstr>Target Side - Identify Errors</vt:lpstr>
      <vt:lpstr>Target Side - Edit Translations</vt:lpstr>
      <vt:lpstr>Source Side – Explain Errors</vt:lpstr>
      <vt:lpstr>Source Side – Vote &amp; Confirm</vt:lpstr>
      <vt:lpstr>What we’ve accomplished so far</vt:lpstr>
      <vt:lpstr>Experiment 1</vt:lpstr>
      <vt:lpstr>Evaluation</vt:lpstr>
      <vt:lpstr>Results - Fluency</vt:lpstr>
      <vt:lpstr>Results - Fluency</vt:lpstr>
      <vt:lpstr>Results - Accuracy</vt:lpstr>
      <vt:lpstr>Results - Accuracy</vt:lpstr>
      <vt:lpstr>Punchline</vt:lpstr>
      <vt:lpstr>Experiment 2 </vt:lpstr>
      <vt:lpstr>Experiment 2 </vt:lpstr>
      <vt:lpstr>PowerPoint Presentation</vt:lpstr>
      <vt:lpstr>PowerPoint Presentation</vt:lpstr>
      <vt:lpstr>PowerPoint Presentation</vt:lpstr>
      <vt:lpstr>Punchline</vt:lpstr>
      <vt:lpstr>Scaling Up</vt:lpstr>
      <vt:lpstr>PowerPoint Presentation</vt:lpstr>
      <vt:lpstr>PowerPoint Presentation</vt:lpstr>
      <vt:lpstr>Toward a more general architecture</vt:lpstr>
      <vt:lpstr>Take-aways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Collaborative Translation by Monolingual Users</dc:title>
  <dc:creator>Chang</dc:creator>
  <cp:lastModifiedBy>Benjamin Bederson</cp:lastModifiedBy>
  <cp:revision>849</cp:revision>
  <cp:lastPrinted>2011-05-05T13:19:11Z</cp:lastPrinted>
  <dcterms:created xsi:type="dcterms:W3CDTF">2011-05-05T01:06:00Z</dcterms:created>
  <dcterms:modified xsi:type="dcterms:W3CDTF">2011-08-25T13:55:31Z</dcterms:modified>
</cp:coreProperties>
</file>