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59" r:id="rId3"/>
    <p:sldId id="260" r:id="rId4"/>
    <p:sldId id="264" r:id="rId5"/>
    <p:sldId id="267" r:id="rId6"/>
    <p:sldId id="268" r:id="rId7"/>
    <p:sldId id="262" r:id="rId8"/>
    <p:sldId id="261" r:id="rId9"/>
    <p:sldId id="265" r:id="rId10"/>
    <p:sldId id="263" r:id="rId11"/>
    <p:sldId id="266"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54" d="100"/>
          <a:sy n="54" d="100"/>
        </p:scale>
        <p:origin x="-474" y="-7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E05E714C-F164-433B-9BCC-092DB6F6865A}" type="datetimeFigureOut">
              <a:rPr lang="en-US" smtClean="0"/>
              <a:pPr/>
              <a:t>8/23/2011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480088-D734-4F07-8F2A-11100AA1C8A7}"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05E714C-F164-433B-9BCC-092DB6F6865A}" type="datetimeFigureOut">
              <a:rPr lang="en-US" smtClean="0"/>
              <a:pPr/>
              <a:t>8/23/2011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480088-D734-4F07-8F2A-11100AA1C8A7}"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05E714C-F164-433B-9BCC-092DB6F6865A}" type="datetimeFigureOut">
              <a:rPr lang="en-US" smtClean="0"/>
              <a:pPr/>
              <a:t>8/23/2011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480088-D734-4F07-8F2A-11100AA1C8A7}"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E05E714C-F164-433B-9BCC-092DB6F6865A}" type="datetimeFigureOut">
              <a:rPr lang="en-US" smtClean="0"/>
              <a:pPr/>
              <a:t>8/23/2011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480088-D734-4F07-8F2A-11100AA1C8A7}"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E05E714C-F164-433B-9BCC-092DB6F6865A}" type="datetimeFigureOut">
              <a:rPr lang="en-US" smtClean="0"/>
              <a:pPr/>
              <a:t>8/23/2011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E480088-D734-4F07-8F2A-11100AA1C8A7}"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E05E714C-F164-433B-9BCC-092DB6F6865A}" type="datetimeFigureOut">
              <a:rPr lang="en-US" smtClean="0"/>
              <a:pPr/>
              <a:t>8/23/2011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E480088-D734-4F07-8F2A-11100AA1C8A7}"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E05E714C-F164-433B-9BCC-092DB6F6865A}" type="datetimeFigureOut">
              <a:rPr lang="en-US" smtClean="0"/>
              <a:pPr/>
              <a:t>8/23/2011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E480088-D734-4F07-8F2A-11100AA1C8A7}"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E05E714C-F164-433B-9BCC-092DB6F6865A}" type="datetimeFigureOut">
              <a:rPr lang="en-US" smtClean="0"/>
              <a:pPr/>
              <a:t>8/23/2011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E480088-D734-4F07-8F2A-11100AA1C8A7}"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E05E714C-F164-433B-9BCC-092DB6F6865A}" type="datetimeFigureOut">
              <a:rPr lang="en-US" smtClean="0"/>
              <a:pPr/>
              <a:t>8/23/2011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E480088-D734-4F07-8F2A-11100AA1C8A7}"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05E714C-F164-433B-9BCC-092DB6F6865A}" type="datetimeFigureOut">
              <a:rPr lang="en-US" smtClean="0"/>
              <a:pPr/>
              <a:t>8/23/2011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E480088-D734-4F07-8F2A-11100AA1C8A7}"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05E714C-F164-433B-9BCC-092DB6F6865A}" type="datetimeFigureOut">
              <a:rPr lang="en-US" smtClean="0"/>
              <a:pPr/>
              <a:t>8/23/2011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E480088-D734-4F07-8F2A-11100AA1C8A7}"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05E714C-F164-433B-9BCC-092DB6F6865A}" type="datetimeFigureOut">
              <a:rPr lang="en-US" smtClean="0"/>
              <a:pPr/>
              <a:t>8/23/2011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E480088-D734-4F07-8F2A-11100AA1C8A7}"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hyperlink" Target="https://twitter.com/#!/NeilMcD" TargetMode="External"/><Relationship Id="rId7" Type="http://schemas.openxmlformats.org/officeDocument/2006/relationships/hyperlink" Target="http://www.tweetdeck.com/" TargetMode="External"/><Relationship Id="rId2" Type="http://schemas.openxmlformats.org/officeDocument/2006/relationships/image" Target="../media/image1.png"/><Relationship Id="rId1" Type="http://schemas.openxmlformats.org/officeDocument/2006/relationships/slideLayout" Target="../slideLayouts/slideLayout6.xml"/><Relationship Id="rId6" Type="http://schemas.openxmlformats.org/officeDocument/2006/relationships/hyperlink" Target="https://twitter.com/#!/NeilMcD/status/104231374994681856" TargetMode="External"/><Relationship Id="rId5" Type="http://schemas.openxmlformats.org/officeDocument/2006/relationships/hyperlink" Target="http://twitter.com/purpleComm" TargetMode="External"/><Relationship Id="rId4" Type="http://schemas.openxmlformats.org/officeDocument/2006/relationships/hyperlink" Target="http://twitter.com/KelbyBrick" TargetMode="Externa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1.png"/><Relationship Id="rId1" Type="http://schemas.openxmlformats.org/officeDocument/2006/relationships/slideLayout" Target="../slideLayouts/slideLayout6.xml"/><Relationship Id="rId4" Type="http://schemas.openxmlformats.org/officeDocument/2006/relationships/hyperlink" Target="http://aol.com/" TargetMode="External"/></Relationships>
</file>

<file path=ppt/slides/_rels/slide5.xml.rels><?xml version="1.0" encoding="UTF-8" standalone="yes"?>
<Relationships xmlns="http://schemas.openxmlformats.org/package/2006/relationships"><Relationship Id="rId3" Type="http://schemas.openxmlformats.org/officeDocument/2006/relationships/hyperlink" Target="http://www.apple.com/iphone/features/facetime.html" TargetMode="External"/><Relationship Id="rId2" Type="http://schemas.openxmlformats.org/officeDocument/2006/relationships/image" Target="../media/image1.png"/><Relationship Id="rId1" Type="http://schemas.openxmlformats.org/officeDocument/2006/relationships/slideLayout" Target="../slideLayouts/slideLayout6.xml"/><Relationship Id="rId6" Type="http://schemas.openxmlformats.org/officeDocument/2006/relationships/hyperlink" Target="http://www.zvrs.com/" TargetMode="External"/><Relationship Id="rId5" Type="http://schemas.openxmlformats.org/officeDocument/2006/relationships/hyperlink" Target="https://www.zvrs.com/z-series" TargetMode="External"/><Relationship Id="rId4" Type="http://schemas.openxmlformats.org/officeDocument/2006/relationships/hyperlink" Target="http://www.sorensonvrs.com/ntouch/ntouchmobile_how_to" TargetMode="Externa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hyperlink" Target="http://www.youtube.com/user/NADvlogs" TargetMode="External"/><Relationship Id="rId7" Type="http://schemas.openxmlformats.org/officeDocument/2006/relationships/hyperlink" Target="http://www.nad.org/blogs/bobbie-bethscoggins/nad-board-discuss-social-media-policy" TargetMode="External"/><Relationship Id="rId2" Type="http://schemas.openxmlformats.org/officeDocument/2006/relationships/image" Target="../media/image1.png"/><Relationship Id="rId1" Type="http://schemas.openxmlformats.org/officeDocument/2006/relationships/slideLayout" Target="../slideLayouts/slideLayout6.xml"/><Relationship Id="rId6" Type="http://schemas.openxmlformats.org/officeDocument/2006/relationships/image" Target="../media/image4.png"/><Relationship Id="rId5" Type="http://schemas.openxmlformats.org/officeDocument/2006/relationships/hyperlink" Target="http://www.nad.org/nltc" TargetMode="External"/><Relationship Id="rId4" Type="http://schemas.openxmlformats.org/officeDocument/2006/relationships/hyperlink" Target="http://www.nad.org/users/bobbie-bethscoggins" TargetMode="External"/><Relationship Id="rId9" Type="http://schemas.openxmlformats.org/officeDocument/2006/relationships/hyperlink" Target="http://www.youtube.com/watch?feature=player_detailpage&amp;v=BssTcPTBhAc#t=7s" TargetMode="External"/></Relationships>
</file>

<file path=ppt/slides/_rels/slide8.xml.rels><?xml version="1.0" encoding="UTF-8" standalone="yes"?>
<Relationships xmlns="http://schemas.openxmlformats.org/package/2006/relationships"><Relationship Id="rId8" Type="http://schemas.openxmlformats.org/officeDocument/2006/relationships/hyperlink" Target="http://www.tweetdeck.com/" TargetMode="External"/><Relationship Id="rId3" Type="http://schemas.openxmlformats.org/officeDocument/2006/relationships/hyperlink" Target="http://twitter.com/#!/NeilMcD" TargetMode="External"/><Relationship Id="rId7" Type="http://schemas.openxmlformats.org/officeDocument/2006/relationships/hyperlink" Target="http://twitter.com/#!/NeilMcD/status/103581174449963009" TargetMode="External"/><Relationship Id="rId2" Type="http://schemas.openxmlformats.org/officeDocument/2006/relationships/image" Target="../media/image1.png"/><Relationship Id="rId1" Type="http://schemas.openxmlformats.org/officeDocument/2006/relationships/slideLayout" Target="../slideLayouts/slideLayout6.xml"/><Relationship Id="rId6" Type="http://schemas.openxmlformats.org/officeDocument/2006/relationships/hyperlink" Target="http://twitter.com/#!/search?q=%23SMEM" TargetMode="External"/><Relationship Id="rId5" Type="http://schemas.openxmlformats.org/officeDocument/2006/relationships/hyperlink" Target="http://twitter.com/CraigAtFEMA" TargetMode="External"/><Relationship Id="rId4" Type="http://schemas.openxmlformats.org/officeDocument/2006/relationships/hyperlink" Target="http://twitter.com/FEMA" TargetMode="External"/><Relationship Id="rId9" Type="http://schemas.openxmlformats.org/officeDocument/2006/relationships/image" Target="../media/image6.png"/></Relationships>
</file>

<file path=ppt/slides/_rels/slide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609600"/>
          </a:xfrm>
        </p:spPr>
        <p:txBody>
          <a:bodyPr>
            <a:normAutofit/>
          </a:bodyPr>
          <a:lstStyle/>
          <a:p>
            <a:r>
              <a:rPr lang="en-US" sz="3200" dirty="0" smtClean="0"/>
              <a:t>Social media in the Deaf world in 2011</a:t>
            </a:r>
            <a:endParaRPr lang="en-US" sz="3200" dirty="0"/>
          </a:p>
        </p:txBody>
      </p:sp>
      <p:pic>
        <p:nvPicPr>
          <p:cNvPr id="4" name="Picture 3"/>
          <p:cNvPicPr>
            <a:picLocks noChangeAspect="1" noChangeArrowheads="1"/>
          </p:cNvPicPr>
          <p:nvPr/>
        </p:nvPicPr>
        <p:blipFill>
          <a:blip r:embed="rId2" cstate="print"/>
          <a:srcRect/>
          <a:stretch>
            <a:fillRect/>
          </a:stretch>
        </p:blipFill>
        <p:spPr bwMode="auto">
          <a:xfrm>
            <a:off x="685800" y="0"/>
            <a:ext cx="7620000" cy="714375"/>
          </a:xfrm>
          <a:prstGeom prst="rect">
            <a:avLst/>
          </a:prstGeom>
          <a:noFill/>
          <a:ln w="9525">
            <a:noFill/>
            <a:miter lim="800000"/>
            <a:headEnd/>
            <a:tailEnd/>
          </a:ln>
          <a:effectLst/>
        </p:spPr>
      </p:pic>
      <p:sp>
        <p:nvSpPr>
          <p:cNvPr id="5" name="TextBox 4"/>
          <p:cNvSpPr txBox="1"/>
          <p:nvPr/>
        </p:nvSpPr>
        <p:spPr>
          <a:xfrm>
            <a:off x="1295400" y="1371600"/>
            <a:ext cx="6324600" cy="4801314"/>
          </a:xfrm>
          <a:prstGeom prst="rect">
            <a:avLst/>
          </a:prstGeom>
          <a:noFill/>
        </p:spPr>
        <p:txBody>
          <a:bodyPr wrap="square" rtlCol="0">
            <a:spAutoFit/>
          </a:bodyPr>
          <a:lstStyle/>
          <a:p>
            <a:r>
              <a:rPr lang="en-US" sz="2400" dirty="0" smtClean="0"/>
              <a:t>Dr. </a:t>
            </a:r>
            <a:r>
              <a:rPr lang="en-US" sz="2400" dirty="0" err="1" smtClean="0"/>
              <a:t>Corine</a:t>
            </a:r>
            <a:r>
              <a:rPr lang="en-US" sz="2400" dirty="0" smtClean="0"/>
              <a:t> </a:t>
            </a:r>
            <a:r>
              <a:rPr lang="en-US" sz="2400" dirty="0" err="1" smtClean="0"/>
              <a:t>Bickley</a:t>
            </a:r>
            <a:r>
              <a:rPr lang="en-US" sz="2400" dirty="0" smtClean="0"/>
              <a:t>, Research Scientist, Gallaudet University</a:t>
            </a:r>
          </a:p>
          <a:p>
            <a:endParaRPr lang="en-US" sz="2400" dirty="0" smtClean="0"/>
          </a:p>
          <a:p>
            <a:r>
              <a:rPr lang="en-US" sz="2400" dirty="0" smtClean="0"/>
              <a:t>With insights  provided by:</a:t>
            </a:r>
          </a:p>
          <a:p>
            <a:r>
              <a:rPr lang="en-US" sz="2400" dirty="0" smtClean="0"/>
              <a:t>Prof. </a:t>
            </a:r>
            <a:r>
              <a:rPr lang="en-US" sz="2400" dirty="0" err="1" smtClean="0"/>
              <a:t>Raychelle</a:t>
            </a:r>
            <a:r>
              <a:rPr lang="en-US" sz="2400" dirty="0" smtClean="0"/>
              <a:t> Harris (Gallaudet University)</a:t>
            </a:r>
          </a:p>
          <a:p>
            <a:r>
              <a:rPr lang="en-US" sz="2400" dirty="0" smtClean="0"/>
              <a:t>Dr. Gloria </a:t>
            </a:r>
            <a:r>
              <a:rPr lang="en-US" sz="2400" dirty="0" err="1" smtClean="0"/>
              <a:t>Nathanson</a:t>
            </a:r>
            <a:r>
              <a:rPr lang="en-US" sz="2400" dirty="0" smtClean="0"/>
              <a:t> (Gallaudet University)</a:t>
            </a:r>
          </a:p>
          <a:p>
            <a:r>
              <a:rPr lang="en-US" sz="2400" dirty="0" smtClean="0"/>
              <a:t>Ka-</a:t>
            </a:r>
            <a:r>
              <a:rPr lang="en-US" sz="2400" dirty="0" err="1" smtClean="0"/>
              <a:t>Wai</a:t>
            </a:r>
            <a:r>
              <a:rPr lang="en-US" sz="2400" dirty="0" smtClean="0"/>
              <a:t> Ng (Gallaudet University)</a:t>
            </a:r>
          </a:p>
          <a:p>
            <a:r>
              <a:rPr lang="en-US" sz="2400" dirty="0" smtClean="0"/>
              <a:t>Dr. Angela </a:t>
            </a:r>
            <a:r>
              <a:rPr lang="en-US" sz="2400" dirty="0" err="1" smtClean="0"/>
              <a:t>McCaskill</a:t>
            </a:r>
            <a:r>
              <a:rPr lang="en-US" sz="2400" dirty="0" smtClean="0"/>
              <a:t> (Gallaudet University)</a:t>
            </a:r>
          </a:p>
          <a:p>
            <a:r>
              <a:rPr lang="en-US" sz="2400" dirty="0" smtClean="0"/>
              <a:t>Erikson Young (Gallaudet University)</a:t>
            </a:r>
          </a:p>
          <a:p>
            <a:r>
              <a:rPr lang="en-US" sz="2400" dirty="0" smtClean="0"/>
              <a:t>Kyle Murphy (Gallaudet University)</a:t>
            </a:r>
          </a:p>
          <a:p>
            <a:r>
              <a:rPr lang="en-US" sz="2400" dirty="0" smtClean="0"/>
              <a:t>Neil </a:t>
            </a:r>
            <a:r>
              <a:rPr lang="en-US" sz="2400" dirty="0" err="1" smtClean="0"/>
              <a:t>McDevitt</a:t>
            </a:r>
            <a:r>
              <a:rPr lang="en-US" sz="2400" dirty="0" smtClean="0"/>
              <a:t> (CEPIN)</a:t>
            </a:r>
          </a:p>
          <a:p>
            <a:r>
              <a:rPr lang="en-US" sz="2400" dirty="0" smtClean="0"/>
              <a:t>NAD (National Association of the Deaf)</a:t>
            </a:r>
          </a:p>
          <a:p>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609600"/>
          </a:xfrm>
        </p:spPr>
        <p:txBody>
          <a:bodyPr>
            <a:normAutofit/>
          </a:bodyPr>
          <a:lstStyle/>
          <a:p>
            <a:r>
              <a:rPr lang="en-US" sz="3200" dirty="0" smtClean="0"/>
              <a:t>Social media in the Deaf world in 2011</a:t>
            </a:r>
            <a:endParaRPr lang="en-US" sz="3200" dirty="0"/>
          </a:p>
        </p:txBody>
      </p:sp>
      <p:pic>
        <p:nvPicPr>
          <p:cNvPr id="4" name="Picture 3"/>
          <p:cNvPicPr>
            <a:picLocks noChangeAspect="1" noChangeArrowheads="1"/>
          </p:cNvPicPr>
          <p:nvPr/>
        </p:nvPicPr>
        <p:blipFill>
          <a:blip r:embed="rId2" cstate="print"/>
          <a:srcRect/>
          <a:stretch>
            <a:fillRect/>
          </a:stretch>
        </p:blipFill>
        <p:spPr bwMode="auto">
          <a:xfrm>
            <a:off x="685800" y="0"/>
            <a:ext cx="7620000" cy="714375"/>
          </a:xfrm>
          <a:prstGeom prst="rect">
            <a:avLst/>
          </a:prstGeom>
          <a:noFill/>
          <a:ln w="9525">
            <a:noFill/>
            <a:miter lim="800000"/>
            <a:headEnd/>
            <a:tailEnd/>
          </a:ln>
          <a:effectLst/>
        </p:spPr>
      </p:pic>
      <p:sp>
        <p:nvSpPr>
          <p:cNvPr id="6145" name="Rectangle 1"/>
          <p:cNvSpPr>
            <a:spLocks noChangeArrowheads="1"/>
          </p:cNvSpPr>
          <p:nvPr/>
        </p:nvSpPr>
        <p:spPr bwMode="auto">
          <a:xfrm>
            <a:off x="533400" y="3276600"/>
            <a:ext cx="7848600" cy="3293209"/>
          </a:xfrm>
          <a:prstGeom prst="rect">
            <a:avLst/>
          </a:prstGeom>
          <a:solidFill>
            <a:srgbClr val="FFFFFF"/>
          </a:solidFill>
          <a:ln w="9525">
            <a:noFill/>
            <a:miter lim="800000"/>
            <a:headEnd/>
            <a:tailEnd/>
          </a:ln>
          <a:effectLst/>
        </p:spPr>
        <p:txBody>
          <a:bodyPr vert="horz" wrap="square" lIns="0" tIns="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600" b="0" i="0" u="none" strike="noStrike" cap="none" normalizeH="0" baseline="0" dirty="0" smtClean="0">
                <a:ln>
                  <a:noFill/>
                </a:ln>
                <a:solidFill>
                  <a:srgbClr val="0084B4"/>
                </a:solidFill>
                <a:effectLst/>
                <a:latin typeface="Helvetica Neue"/>
                <a:cs typeface="Times New Roman" pitchFamily="18" charset="0"/>
              </a:rPr>
              <a:t/>
            </a:r>
            <a:br>
              <a:rPr kumimoji="0" lang="en-US" sz="1600" b="0" i="0" u="none" strike="noStrike" cap="none" normalizeH="0" baseline="0" dirty="0" smtClean="0">
                <a:ln>
                  <a:noFill/>
                </a:ln>
                <a:solidFill>
                  <a:srgbClr val="0084B4"/>
                </a:solidFill>
                <a:effectLst/>
                <a:latin typeface="Helvetica Neue"/>
                <a:cs typeface="Times New Roman" pitchFamily="18" charset="0"/>
              </a:rPr>
            </a:br>
            <a:r>
              <a:rPr kumimoji="0" lang="en-US" sz="2000" b="0" i="0" u="none" strike="noStrike" cap="none" normalizeH="0" baseline="0" dirty="0" smtClean="0">
                <a:ln>
                  <a:noFill/>
                </a:ln>
                <a:solidFill>
                  <a:srgbClr val="0084B4"/>
                </a:solidFill>
                <a:effectLst/>
                <a:cs typeface="Times New Roman" pitchFamily="18" charset="0"/>
              </a:rPr>
              <a:t> </a:t>
            </a:r>
            <a:r>
              <a:rPr kumimoji="0" lang="en-US" sz="2000" b="1" i="0" u="none" strike="noStrike" cap="none" normalizeH="0" baseline="0" dirty="0" smtClean="0">
                <a:ln>
                  <a:noFill/>
                </a:ln>
                <a:solidFill>
                  <a:srgbClr val="0084B4"/>
                </a:solidFill>
                <a:effectLst/>
                <a:cs typeface="Times New Roman" pitchFamily="18" charset="0"/>
                <a:hlinkClick r:id="rId3" tooltip="Neil McDevitt"/>
              </a:rPr>
              <a:t>@</a:t>
            </a:r>
            <a:r>
              <a:rPr kumimoji="0" lang="en-US" sz="2000" b="1" i="0" u="none" strike="noStrike" cap="none" normalizeH="0" baseline="0" dirty="0" err="1" smtClean="0">
                <a:ln>
                  <a:noFill/>
                </a:ln>
                <a:solidFill>
                  <a:srgbClr val="0084B4"/>
                </a:solidFill>
                <a:effectLst/>
                <a:cs typeface="Times New Roman" pitchFamily="18" charset="0"/>
                <a:hlinkClick r:id="rId3" tooltip="Neil McDevitt"/>
              </a:rPr>
              <a:t>NeilMcD</a:t>
            </a:r>
            <a:r>
              <a:rPr kumimoji="0" lang="en-US" sz="2000" b="0" i="0" u="none" strike="noStrike" cap="none" normalizeH="0" baseline="0" dirty="0" err="1" smtClean="0">
                <a:ln>
                  <a:noFill/>
                </a:ln>
                <a:solidFill>
                  <a:srgbClr val="999999"/>
                </a:solidFill>
                <a:effectLst/>
                <a:cs typeface="Times New Roman" pitchFamily="18" charset="0"/>
              </a:rPr>
              <a:t>Neil</a:t>
            </a:r>
            <a:r>
              <a:rPr kumimoji="0" lang="en-US" sz="2000" b="0" i="0" u="none" strike="noStrike" cap="none" normalizeH="0" baseline="0" dirty="0" smtClean="0">
                <a:ln>
                  <a:noFill/>
                </a:ln>
                <a:solidFill>
                  <a:srgbClr val="999999"/>
                </a:solidFill>
                <a:effectLst/>
                <a:cs typeface="Times New Roman" pitchFamily="18" charset="0"/>
              </a:rPr>
              <a:t> </a:t>
            </a:r>
            <a:r>
              <a:rPr kumimoji="0" lang="en-US" sz="2000" b="0" i="0" u="none" strike="noStrike" cap="none" normalizeH="0" baseline="0" dirty="0" err="1" smtClean="0">
                <a:ln>
                  <a:noFill/>
                </a:ln>
                <a:solidFill>
                  <a:srgbClr val="999999"/>
                </a:solidFill>
                <a:effectLst/>
                <a:cs typeface="Times New Roman" pitchFamily="18" charset="0"/>
              </a:rPr>
              <a:t>McDevitt</a:t>
            </a:r>
            <a:endParaRPr kumimoji="0" lang="en-US" sz="2000" b="0" i="0" u="none" strike="noStrike" cap="none" normalizeH="0" baseline="0" dirty="0" smtClean="0">
              <a:ln>
                <a:noFill/>
              </a:ln>
              <a:solidFill>
                <a:srgbClr val="444444"/>
              </a:solidFill>
              <a:effectLst/>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000" b="0" i="0" u="none" strike="noStrike" cap="none" normalizeH="0" baseline="0" dirty="0" smtClean="0">
                <a:ln>
                  <a:noFill/>
                </a:ln>
                <a:solidFill>
                  <a:srgbClr val="0084B4"/>
                </a:solidFill>
                <a:effectLst/>
                <a:cs typeface="Times New Roman" pitchFamily="18" charset="0"/>
                <a:hlinkClick r:id="rId4"/>
              </a:rPr>
              <a:t>@</a:t>
            </a:r>
            <a:r>
              <a:rPr kumimoji="0" lang="en-US" sz="2000" b="0" i="0" u="none" strike="noStrike" cap="none" normalizeH="0" baseline="0" dirty="0" err="1" smtClean="0">
                <a:ln>
                  <a:noFill/>
                </a:ln>
                <a:solidFill>
                  <a:srgbClr val="0084B4"/>
                </a:solidFill>
                <a:effectLst/>
                <a:cs typeface="Times New Roman" pitchFamily="18" charset="0"/>
                <a:hlinkClick r:id="rId4"/>
              </a:rPr>
              <a:t>KelbyBrick</a:t>
            </a:r>
            <a:r>
              <a:rPr kumimoji="0" lang="en-US" sz="2000" b="0" i="0" u="none" strike="noStrike" cap="none" normalizeH="0" baseline="0" dirty="0" smtClean="0">
                <a:ln>
                  <a:noFill/>
                </a:ln>
                <a:solidFill>
                  <a:srgbClr val="444444"/>
                </a:solidFill>
                <a:effectLst/>
                <a:cs typeface="Times New Roman" pitchFamily="18" charset="0"/>
              </a:rPr>
              <a:t> Disagree with </a:t>
            </a:r>
            <a:r>
              <a:rPr kumimoji="0" lang="en-US" sz="2000" b="0" i="0" u="none" strike="noStrike" cap="none" normalizeH="0" baseline="0" dirty="0" smtClean="0">
                <a:ln>
                  <a:noFill/>
                </a:ln>
                <a:solidFill>
                  <a:srgbClr val="0084B4"/>
                </a:solidFill>
                <a:effectLst/>
                <a:cs typeface="Times New Roman" pitchFamily="18" charset="0"/>
                <a:hlinkClick r:id="rId5"/>
              </a:rPr>
              <a:t>@</a:t>
            </a:r>
            <a:r>
              <a:rPr kumimoji="0" lang="en-US" sz="2000" b="0" i="0" u="none" strike="noStrike" cap="none" normalizeH="0" baseline="0" dirty="0" err="1" smtClean="0">
                <a:ln>
                  <a:noFill/>
                </a:ln>
                <a:solidFill>
                  <a:srgbClr val="0084B4"/>
                </a:solidFill>
                <a:effectLst/>
                <a:cs typeface="Times New Roman" pitchFamily="18" charset="0"/>
                <a:hlinkClick r:id="rId5"/>
              </a:rPr>
              <a:t>purpleComm</a:t>
            </a:r>
            <a:r>
              <a:rPr kumimoji="0" lang="en-US" sz="2000" b="0" i="0" u="none" strike="noStrike" cap="none" normalizeH="0" baseline="0" dirty="0" smtClean="0">
                <a:ln>
                  <a:noFill/>
                </a:ln>
                <a:solidFill>
                  <a:srgbClr val="444444"/>
                </a:solidFill>
                <a:effectLst/>
                <a:cs typeface="Times New Roman" pitchFamily="18" charset="0"/>
              </a:rPr>
              <a:t>. </a:t>
            </a:r>
          </a:p>
          <a:p>
            <a:pPr marL="0" marR="0" lvl="0" indent="0" algn="l" defTabSz="914400" rtl="0" eaLnBrk="0" fontAlgn="base" latinLnBrk="0" hangingPunct="0">
              <a:lnSpc>
                <a:spcPct val="100000"/>
              </a:lnSpc>
              <a:spcBef>
                <a:spcPct val="0"/>
              </a:spcBef>
              <a:spcAft>
                <a:spcPct val="0"/>
              </a:spcAft>
              <a:buClrTx/>
              <a:buSzTx/>
              <a:buFontTx/>
              <a:buNone/>
              <a:tabLst/>
            </a:pPr>
            <a:endParaRPr lang="en-US" sz="2400" dirty="0">
              <a:solidFill>
                <a:srgbClr val="444444"/>
              </a:solidFill>
              <a:latin typeface="Georgia"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sz="2800" b="0" i="0" u="none" strike="noStrike" cap="none" normalizeH="0" baseline="0" dirty="0" smtClean="0">
                <a:ln>
                  <a:noFill/>
                </a:ln>
                <a:solidFill>
                  <a:srgbClr val="444444"/>
                </a:solidFill>
                <a:effectLst/>
                <a:latin typeface="Georgia" pitchFamily="18" charset="0"/>
                <a:cs typeface="Times New Roman" pitchFamily="18" charset="0"/>
              </a:rPr>
              <a:t>If you equate Twitter to FB, you're missing the point. Twitter = personal/</a:t>
            </a:r>
            <a:r>
              <a:rPr kumimoji="0" lang="en-US" sz="2800" b="0" i="0" u="none" strike="noStrike" cap="none" normalizeH="0" baseline="0" dirty="0" err="1" smtClean="0">
                <a:ln>
                  <a:noFill/>
                </a:ln>
                <a:solidFill>
                  <a:srgbClr val="444444"/>
                </a:solidFill>
                <a:effectLst/>
                <a:latin typeface="Georgia" pitchFamily="18" charset="0"/>
                <a:cs typeface="Times New Roman" pitchFamily="18" charset="0"/>
              </a:rPr>
              <a:t>corp</a:t>
            </a:r>
            <a:r>
              <a:rPr kumimoji="0" lang="en-US" sz="2800" b="0" i="0" u="none" strike="noStrike" cap="none" normalizeH="0" baseline="0" dirty="0" smtClean="0">
                <a:ln>
                  <a:noFill/>
                </a:ln>
                <a:solidFill>
                  <a:srgbClr val="444444"/>
                </a:solidFill>
                <a:effectLst/>
                <a:latin typeface="Georgia" pitchFamily="18" charset="0"/>
                <a:cs typeface="Times New Roman" pitchFamily="18" charset="0"/>
              </a:rPr>
              <a:t> brand to world.</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2400" b="0" i="0" u="none" strike="noStrike" cap="none" normalizeH="0" baseline="0" dirty="0" smtClean="0">
              <a:ln>
                <a:noFill/>
              </a:ln>
              <a:solidFill>
                <a:srgbClr val="444444"/>
              </a:solidFill>
              <a:effectLst/>
              <a:latin typeface="Helvetica Neue"/>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0084B4"/>
                </a:solidFill>
                <a:effectLst/>
                <a:latin typeface="Helvetica Neue"/>
                <a:cs typeface="Times New Roman" pitchFamily="18" charset="0"/>
                <a:hlinkClick r:id="rId6" tooltip="12:41 PM Aug 18th"/>
              </a:rPr>
              <a:t>18 Aug</a:t>
            </a:r>
            <a:r>
              <a:rPr kumimoji="0" lang="en-US" b="0" i="0" u="none" strike="noStrike" cap="none" normalizeH="0" baseline="0" dirty="0" smtClean="0">
                <a:ln>
                  <a:noFill/>
                </a:ln>
                <a:solidFill>
                  <a:srgbClr val="444444"/>
                </a:solidFill>
                <a:effectLst/>
                <a:latin typeface="Helvetica Neue"/>
                <a:cs typeface="Times New Roman" pitchFamily="18" charset="0"/>
              </a:rPr>
              <a:t> </a:t>
            </a:r>
            <a:r>
              <a:rPr kumimoji="0" lang="en-US" b="0" i="0" u="none" strike="noStrike" cap="none" normalizeH="0" baseline="0" dirty="0" smtClean="0">
                <a:ln>
                  <a:noFill/>
                </a:ln>
                <a:solidFill>
                  <a:srgbClr val="999999"/>
                </a:solidFill>
                <a:effectLst/>
                <a:latin typeface="Helvetica Neue"/>
                <a:cs typeface="Times New Roman" pitchFamily="18" charset="0"/>
              </a:rPr>
              <a:t>via </a:t>
            </a:r>
            <a:r>
              <a:rPr kumimoji="0" lang="en-US" b="0" i="0" u="none" strike="noStrike" cap="none" normalizeH="0" baseline="0" dirty="0" err="1" smtClean="0">
                <a:ln>
                  <a:noFill/>
                </a:ln>
                <a:solidFill>
                  <a:srgbClr val="0084B4"/>
                </a:solidFill>
                <a:effectLst/>
                <a:latin typeface="Helvetica Neue"/>
                <a:cs typeface="Times New Roman" pitchFamily="18" charset="0"/>
                <a:hlinkClick r:id="rId7"/>
              </a:rPr>
              <a:t>TweetDeck</a:t>
            </a:r>
            <a:r>
              <a:rPr kumimoji="0" lang="en-US" b="0" i="0" u="none" strike="noStrike" cap="none" normalizeH="0" baseline="0" dirty="0" err="1" smtClean="0">
                <a:ln>
                  <a:noFill/>
                </a:ln>
                <a:solidFill>
                  <a:srgbClr val="0084B4"/>
                </a:solidFill>
                <a:effectLst/>
                <a:latin typeface="Helvetica Neue"/>
                <a:cs typeface="Times New Roman" pitchFamily="18" charset="0"/>
                <a:hlinkClick r:id="" tooltip="Favorite"/>
              </a:rPr>
              <a:t>Favorite</a:t>
            </a:r>
            <a:r>
              <a:rPr kumimoji="0" lang="en-US" b="0" i="0" u="none" strike="noStrike" cap="none" normalizeH="0" baseline="0" dirty="0" smtClean="0">
                <a:ln>
                  <a:noFill/>
                </a:ln>
                <a:solidFill>
                  <a:srgbClr val="444444"/>
                </a:solidFill>
                <a:effectLst/>
                <a:latin typeface="Helvetica Neue"/>
                <a:cs typeface="Times New Roman" pitchFamily="18" charset="0"/>
              </a:rPr>
              <a:t> </a:t>
            </a:r>
            <a:r>
              <a:rPr kumimoji="0" lang="en-US" b="0" i="0" u="none" strike="noStrike" cap="none" normalizeH="0" baseline="0" dirty="0" err="1" smtClean="0">
                <a:ln>
                  <a:noFill/>
                </a:ln>
                <a:solidFill>
                  <a:srgbClr val="0084B4"/>
                </a:solidFill>
                <a:effectLst/>
                <a:latin typeface="Helvetica Neue"/>
                <a:cs typeface="Times New Roman" pitchFamily="18" charset="0"/>
                <a:hlinkClick r:id="" tooltip="Retweet"/>
              </a:rPr>
              <a:t>Retweet</a:t>
            </a:r>
            <a:r>
              <a:rPr kumimoji="0" lang="en-US" b="0" i="0" u="none" strike="noStrike" cap="none" normalizeH="0" baseline="0" dirty="0" smtClean="0">
                <a:ln>
                  <a:noFill/>
                </a:ln>
                <a:solidFill>
                  <a:srgbClr val="444444"/>
                </a:solidFill>
                <a:effectLst/>
                <a:latin typeface="Helvetica Neue"/>
                <a:cs typeface="Times New Roman" pitchFamily="18" charset="0"/>
              </a:rPr>
              <a:t> </a:t>
            </a:r>
            <a:r>
              <a:rPr kumimoji="0" lang="en-US" b="0" i="0" u="none" strike="noStrike" cap="none" normalizeH="0" baseline="0" dirty="0" smtClean="0">
                <a:ln>
                  <a:noFill/>
                </a:ln>
                <a:solidFill>
                  <a:srgbClr val="0084B4"/>
                </a:solidFill>
                <a:effectLst/>
                <a:latin typeface="Helvetica Neue"/>
                <a:cs typeface="Times New Roman" pitchFamily="18" charset="0"/>
                <a:hlinkClick r:id="" tooltip="Reply"/>
              </a:rPr>
              <a:t>Reply</a:t>
            </a:r>
            <a:endParaRPr kumimoji="0" lang="en-US" b="0" i="0" u="none" strike="noStrike" cap="none" normalizeH="0" baseline="0" dirty="0" smtClean="0">
              <a:ln>
                <a:noFill/>
              </a:ln>
              <a:solidFill>
                <a:srgbClr val="444444"/>
              </a:solidFill>
              <a:effectLst/>
              <a:latin typeface="Helvetica Neue"/>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US" b="0" i="0" u="none" strike="noStrike" cap="none" normalizeH="0" baseline="0" dirty="0" smtClean="0">
                <a:ln>
                  <a:noFill/>
                </a:ln>
                <a:solidFill>
                  <a:srgbClr val="444444"/>
                </a:solidFill>
                <a:effectLst/>
                <a:latin typeface="Helvetica Neue"/>
                <a:cs typeface="Times New Roman" pitchFamily="18" charset="0"/>
              </a:rPr>
              <a:t>Mentioned in this Tweet</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US" sz="1000" b="0" i="0" u="none" strike="noStrike" cap="none" normalizeH="0" baseline="0" dirty="0" smtClean="0">
              <a:ln>
                <a:noFill/>
              </a:ln>
              <a:solidFill>
                <a:srgbClr val="0084B4"/>
              </a:solidFill>
              <a:effectLst/>
              <a:latin typeface="Helvetica Neue"/>
              <a:cs typeface="Times New Roman" pitchFamily="18" charset="0"/>
            </a:endParaRPr>
          </a:p>
        </p:txBody>
      </p:sp>
      <p:sp>
        <p:nvSpPr>
          <p:cNvPr id="9" name="TextBox 8"/>
          <p:cNvSpPr txBox="1"/>
          <p:nvPr/>
        </p:nvSpPr>
        <p:spPr>
          <a:xfrm>
            <a:off x="457200" y="1524000"/>
            <a:ext cx="7848600" cy="523220"/>
          </a:xfrm>
          <a:prstGeom prst="rect">
            <a:avLst/>
          </a:prstGeom>
          <a:noFill/>
        </p:spPr>
        <p:txBody>
          <a:bodyPr wrap="square" rtlCol="0">
            <a:spAutoFit/>
          </a:bodyPr>
          <a:lstStyle/>
          <a:p>
            <a:r>
              <a:rPr lang="en-US" sz="2800" u="sng" dirty="0" smtClean="0"/>
              <a:t>Tweet comment</a:t>
            </a:r>
            <a:r>
              <a:rPr lang="en-US" sz="2800" dirty="0" smtClean="0"/>
              <a:t> from Deaf advocate Neil </a:t>
            </a:r>
            <a:r>
              <a:rPr lang="en-US" sz="2800" dirty="0" err="1" smtClean="0"/>
              <a:t>McDevitt</a:t>
            </a:r>
            <a:r>
              <a:rPr lang="en-US" sz="2800" dirty="0" smtClean="0"/>
              <a:t> : </a:t>
            </a:r>
            <a:endParaRPr lang="en-US" sz="2800" dirty="0"/>
          </a:p>
        </p:txBody>
      </p:sp>
      <p:pic>
        <p:nvPicPr>
          <p:cNvPr id="10" name="Picture 2"/>
          <p:cNvPicPr>
            <a:picLocks noChangeAspect="1" noChangeArrowheads="1"/>
          </p:cNvPicPr>
          <p:nvPr/>
        </p:nvPicPr>
        <p:blipFill>
          <a:blip r:embed="rId8" cstate="print"/>
          <a:srcRect/>
          <a:stretch>
            <a:fillRect/>
          </a:stretch>
        </p:blipFill>
        <p:spPr bwMode="auto">
          <a:xfrm>
            <a:off x="609600" y="2133600"/>
            <a:ext cx="1523999" cy="1447800"/>
          </a:xfrm>
          <a:prstGeom prst="rect">
            <a:avLst/>
          </a:prstGeom>
          <a:noFill/>
          <a:ln w="9525">
            <a:noFill/>
            <a:miter lim="800000"/>
            <a:headEnd/>
            <a:tailEnd/>
          </a:ln>
          <a:effectLst/>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609600"/>
          </a:xfrm>
        </p:spPr>
        <p:txBody>
          <a:bodyPr>
            <a:normAutofit/>
          </a:bodyPr>
          <a:lstStyle/>
          <a:p>
            <a:r>
              <a:rPr lang="en-US" sz="3200" dirty="0" smtClean="0"/>
              <a:t>Social media in the Deaf world in 2011</a:t>
            </a:r>
            <a:endParaRPr lang="en-US" sz="3200" dirty="0"/>
          </a:p>
        </p:txBody>
      </p:sp>
      <p:pic>
        <p:nvPicPr>
          <p:cNvPr id="4" name="Picture 3"/>
          <p:cNvPicPr>
            <a:picLocks noChangeAspect="1" noChangeArrowheads="1"/>
          </p:cNvPicPr>
          <p:nvPr/>
        </p:nvPicPr>
        <p:blipFill>
          <a:blip r:embed="rId2" cstate="print"/>
          <a:srcRect/>
          <a:stretch>
            <a:fillRect/>
          </a:stretch>
        </p:blipFill>
        <p:spPr bwMode="auto">
          <a:xfrm>
            <a:off x="685800" y="0"/>
            <a:ext cx="7620000" cy="714375"/>
          </a:xfrm>
          <a:prstGeom prst="rect">
            <a:avLst/>
          </a:prstGeom>
          <a:noFill/>
          <a:ln w="9525">
            <a:noFill/>
            <a:miter lim="800000"/>
            <a:headEnd/>
            <a:tailEnd/>
          </a:ln>
          <a:effectLst/>
        </p:spPr>
      </p:pic>
      <p:sp>
        <p:nvSpPr>
          <p:cNvPr id="5" name="TextBox 4"/>
          <p:cNvSpPr txBox="1"/>
          <p:nvPr/>
        </p:nvSpPr>
        <p:spPr>
          <a:xfrm>
            <a:off x="533400" y="1524001"/>
            <a:ext cx="8153400" cy="5016758"/>
          </a:xfrm>
          <a:prstGeom prst="rect">
            <a:avLst/>
          </a:prstGeom>
          <a:noFill/>
        </p:spPr>
        <p:txBody>
          <a:bodyPr wrap="square" rtlCol="0">
            <a:spAutoFit/>
          </a:bodyPr>
          <a:lstStyle/>
          <a:p>
            <a:r>
              <a:rPr lang="en-US" sz="2800" u="sng" dirty="0" smtClean="0"/>
              <a:t>What problems need to be solved?</a:t>
            </a:r>
            <a:endParaRPr lang="en-US" sz="2800" dirty="0"/>
          </a:p>
          <a:p>
            <a:r>
              <a:rPr lang="en-US" sz="2800" dirty="0" smtClean="0"/>
              <a:t>The  DIGITAL DIVIDE !</a:t>
            </a:r>
          </a:p>
          <a:p>
            <a:endParaRPr lang="en-US" sz="2000" dirty="0" smtClean="0"/>
          </a:p>
          <a:p>
            <a:r>
              <a:rPr lang="en-US" sz="2400" dirty="0" smtClean="0"/>
              <a:t>From Neil </a:t>
            </a:r>
            <a:r>
              <a:rPr lang="en-US" sz="2400" dirty="0" err="1" smtClean="0"/>
              <a:t>McDevitt</a:t>
            </a:r>
            <a:r>
              <a:rPr lang="en-US" sz="2400" dirty="0" smtClean="0"/>
              <a:t> (Aug 15, 2011):</a:t>
            </a:r>
          </a:p>
          <a:p>
            <a:r>
              <a:rPr lang="en-US" sz="2000" dirty="0" smtClean="0"/>
              <a:t>“The </a:t>
            </a:r>
            <a:r>
              <a:rPr lang="en-US" sz="2000" dirty="0"/>
              <a:t>biggest gap right now is the digital divide.  </a:t>
            </a:r>
            <a:endParaRPr lang="en-US" sz="2000" dirty="0" smtClean="0"/>
          </a:p>
          <a:p>
            <a:endParaRPr lang="en-US" sz="2000" dirty="0" smtClean="0"/>
          </a:p>
          <a:p>
            <a:r>
              <a:rPr lang="en-US" sz="2000" dirty="0" smtClean="0"/>
              <a:t>Folks </a:t>
            </a:r>
            <a:r>
              <a:rPr lang="en-US" sz="2000" dirty="0"/>
              <a:t>who live in rural areas, are severely economically disadvantaged, or </a:t>
            </a:r>
            <a:r>
              <a:rPr lang="en-US" sz="2000" dirty="0" smtClean="0"/>
              <a:t>are not</a:t>
            </a:r>
            <a:r>
              <a:rPr lang="en-US" sz="2000" dirty="0"/>
              <a:t> familiar/comfortable with new technology (especially elderly people) are most likely to miss out on the critical information that comes from emergency officials (which is often repeated via social media outlets). </a:t>
            </a:r>
          </a:p>
          <a:p>
            <a:r>
              <a:rPr lang="en-US" sz="2000" dirty="0"/>
              <a:t> </a:t>
            </a:r>
          </a:p>
          <a:p>
            <a:r>
              <a:rPr lang="en-US" sz="2000" dirty="0"/>
              <a:t>So is something else needed?  There has been recognition of the digital divide and there are various efforts at the FCC and other places to address.  But these efforts haven't focused on the emergency side and perhaps it's time to start looking at that. </a:t>
            </a:r>
            <a:r>
              <a:rPr lang="en-US" sz="2000" dirty="0" smtClean="0"/>
              <a:t>”</a:t>
            </a:r>
            <a:endParaRPr lang="en-US" sz="20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609600"/>
          </a:xfrm>
        </p:spPr>
        <p:txBody>
          <a:bodyPr>
            <a:normAutofit/>
          </a:bodyPr>
          <a:lstStyle/>
          <a:p>
            <a:r>
              <a:rPr lang="en-US" sz="3200" dirty="0" smtClean="0"/>
              <a:t>Social media in the Deaf world in 2011</a:t>
            </a:r>
            <a:endParaRPr lang="en-US" sz="3200" dirty="0"/>
          </a:p>
        </p:txBody>
      </p:sp>
      <p:pic>
        <p:nvPicPr>
          <p:cNvPr id="4" name="Picture 3"/>
          <p:cNvPicPr>
            <a:picLocks noChangeAspect="1" noChangeArrowheads="1"/>
          </p:cNvPicPr>
          <p:nvPr/>
        </p:nvPicPr>
        <p:blipFill>
          <a:blip r:embed="rId2" cstate="print"/>
          <a:srcRect/>
          <a:stretch>
            <a:fillRect/>
          </a:stretch>
        </p:blipFill>
        <p:spPr bwMode="auto">
          <a:xfrm>
            <a:off x="685800" y="0"/>
            <a:ext cx="7620000" cy="714375"/>
          </a:xfrm>
          <a:prstGeom prst="rect">
            <a:avLst/>
          </a:prstGeom>
          <a:noFill/>
          <a:ln w="9525">
            <a:noFill/>
            <a:miter lim="800000"/>
            <a:headEnd/>
            <a:tailEnd/>
          </a:ln>
          <a:effectLst/>
        </p:spPr>
      </p:pic>
      <p:sp>
        <p:nvSpPr>
          <p:cNvPr id="5" name="TextBox 4"/>
          <p:cNvSpPr txBox="1"/>
          <p:nvPr/>
        </p:nvSpPr>
        <p:spPr>
          <a:xfrm>
            <a:off x="1371600" y="1600200"/>
            <a:ext cx="5486400" cy="523220"/>
          </a:xfrm>
          <a:prstGeom prst="rect">
            <a:avLst/>
          </a:prstGeom>
          <a:noFill/>
        </p:spPr>
        <p:txBody>
          <a:bodyPr wrap="square" rtlCol="0">
            <a:spAutoFit/>
          </a:bodyPr>
          <a:lstStyle/>
          <a:p>
            <a:r>
              <a:rPr lang="en-US" sz="2800" u="sng" dirty="0" smtClean="0"/>
              <a:t>What’s wrong with this picture?</a:t>
            </a:r>
            <a:endParaRPr lang="en-US" sz="2800" u="sng" dirty="0"/>
          </a:p>
        </p:txBody>
      </p:sp>
      <p:pic>
        <p:nvPicPr>
          <p:cNvPr id="6" name="Picture 5"/>
          <p:cNvPicPr/>
          <p:nvPr/>
        </p:nvPicPr>
        <p:blipFill>
          <a:blip r:embed="rId3" cstate="print"/>
          <a:srcRect/>
          <a:stretch>
            <a:fillRect/>
          </a:stretch>
        </p:blipFill>
        <p:spPr bwMode="auto">
          <a:xfrm>
            <a:off x="1905000" y="2133600"/>
            <a:ext cx="3962400" cy="2590800"/>
          </a:xfrm>
          <a:prstGeom prst="rect">
            <a:avLst/>
          </a:prstGeom>
          <a:noFill/>
          <a:ln w="9525">
            <a:noFill/>
            <a:miter lim="800000"/>
            <a:headEnd/>
            <a:tailEnd/>
          </a:ln>
        </p:spPr>
      </p:pic>
      <p:sp>
        <p:nvSpPr>
          <p:cNvPr id="7" name="TextBox 6"/>
          <p:cNvSpPr txBox="1"/>
          <p:nvPr/>
        </p:nvSpPr>
        <p:spPr>
          <a:xfrm>
            <a:off x="304800" y="4800600"/>
            <a:ext cx="8458200" cy="923330"/>
          </a:xfrm>
          <a:prstGeom prst="rect">
            <a:avLst/>
          </a:prstGeom>
          <a:noFill/>
        </p:spPr>
        <p:txBody>
          <a:bodyPr wrap="square" rtlCol="0">
            <a:spAutoFit/>
          </a:bodyPr>
          <a:lstStyle/>
          <a:p>
            <a:r>
              <a:rPr lang="en-US" dirty="0"/>
              <a:t>Bismarck, ND, July 27, 2011 -- A billboard advertising FEMA's disaster website encourages residents affected by recent flooding apply for assistance. Photo by Patsy </a:t>
            </a:r>
            <a:r>
              <a:rPr lang="en-US" dirty="0" smtClean="0"/>
              <a:t>Lynch/FEMA</a:t>
            </a:r>
          </a:p>
        </p:txBody>
      </p:sp>
      <p:sp>
        <p:nvSpPr>
          <p:cNvPr id="8" name="TextBox 7"/>
          <p:cNvSpPr txBox="1"/>
          <p:nvPr/>
        </p:nvSpPr>
        <p:spPr>
          <a:xfrm>
            <a:off x="2209800" y="6019800"/>
            <a:ext cx="3657600" cy="523220"/>
          </a:xfrm>
          <a:prstGeom prst="rect">
            <a:avLst/>
          </a:prstGeom>
          <a:noFill/>
        </p:spPr>
        <p:txBody>
          <a:bodyPr wrap="square" rtlCol="0">
            <a:spAutoFit/>
          </a:bodyPr>
          <a:lstStyle/>
          <a:p>
            <a:r>
              <a:rPr lang="en-US" sz="2800" dirty="0" smtClean="0"/>
              <a:t>TTY is OLD technology</a:t>
            </a:r>
            <a:endParaRPr lang="en-US" sz="2800"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609600"/>
          </a:xfrm>
        </p:spPr>
        <p:txBody>
          <a:bodyPr>
            <a:normAutofit/>
          </a:bodyPr>
          <a:lstStyle/>
          <a:p>
            <a:r>
              <a:rPr lang="en-US" sz="3200" dirty="0" smtClean="0"/>
              <a:t>Social media in the Deaf world in 2011</a:t>
            </a:r>
            <a:endParaRPr lang="en-US" sz="3200" dirty="0"/>
          </a:p>
        </p:txBody>
      </p:sp>
      <p:pic>
        <p:nvPicPr>
          <p:cNvPr id="4" name="Picture 3"/>
          <p:cNvPicPr>
            <a:picLocks noChangeAspect="1" noChangeArrowheads="1"/>
          </p:cNvPicPr>
          <p:nvPr/>
        </p:nvPicPr>
        <p:blipFill>
          <a:blip r:embed="rId2" cstate="print"/>
          <a:srcRect/>
          <a:stretch>
            <a:fillRect/>
          </a:stretch>
        </p:blipFill>
        <p:spPr bwMode="auto">
          <a:xfrm>
            <a:off x="685800" y="0"/>
            <a:ext cx="7620000" cy="714375"/>
          </a:xfrm>
          <a:prstGeom prst="rect">
            <a:avLst/>
          </a:prstGeom>
          <a:noFill/>
          <a:ln w="9525">
            <a:noFill/>
            <a:miter lim="800000"/>
            <a:headEnd/>
            <a:tailEnd/>
          </a:ln>
          <a:effectLst/>
        </p:spPr>
      </p:pic>
      <p:sp>
        <p:nvSpPr>
          <p:cNvPr id="7" name="TextBox 6"/>
          <p:cNvSpPr txBox="1"/>
          <p:nvPr/>
        </p:nvSpPr>
        <p:spPr>
          <a:xfrm>
            <a:off x="381000" y="1600200"/>
            <a:ext cx="8763000" cy="3046988"/>
          </a:xfrm>
          <a:prstGeom prst="rect">
            <a:avLst/>
          </a:prstGeom>
          <a:noFill/>
        </p:spPr>
        <p:txBody>
          <a:bodyPr wrap="square" rtlCol="0">
            <a:spAutoFit/>
          </a:bodyPr>
          <a:lstStyle/>
          <a:p>
            <a:r>
              <a:rPr lang="en-US" sz="3200" dirty="0" smtClean="0"/>
              <a:t>How is social media used in the Deaf community NOW?</a:t>
            </a:r>
          </a:p>
          <a:p>
            <a:endParaRPr lang="en-US" sz="3200" dirty="0"/>
          </a:p>
          <a:p>
            <a:pPr lvl="1">
              <a:buFont typeface="Arial" pitchFamily="34" charset="0"/>
              <a:buChar char="•"/>
            </a:pPr>
            <a:r>
              <a:rPr lang="en-US" sz="3200" dirty="0" smtClean="0"/>
              <a:t> Information in video (ASL)</a:t>
            </a:r>
          </a:p>
          <a:p>
            <a:pPr lvl="1">
              <a:buFont typeface="Arial" pitchFamily="34" charset="0"/>
              <a:buChar char="•"/>
            </a:pPr>
            <a:r>
              <a:rPr lang="en-US" sz="3200" dirty="0" smtClean="0"/>
              <a:t> </a:t>
            </a:r>
            <a:r>
              <a:rPr lang="en-US" sz="3200" dirty="0"/>
              <a:t>A</a:t>
            </a:r>
            <a:r>
              <a:rPr lang="en-US" sz="3200" dirty="0" smtClean="0"/>
              <a:t>nnouncements on Twitter</a:t>
            </a:r>
          </a:p>
          <a:p>
            <a:pPr lvl="1">
              <a:buFont typeface="Arial" pitchFamily="34" charset="0"/>
              <a:buChar char="•"/>
            </a:pPr>
            <a:r>
              <a:rPr lang="en-US" sz="3200" dirty="0" smtClean="0"/>
              <a:t> Comments on Twitter</a:t>
            </a:r>
            <a:endParaRPr lang="en-US" sz="32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609600"/>
          </a:xfrm>
        </p:spPr>
        <p:txBody>
          <a:bodyPr>
            <a:normAutofit/>
          </a:bodyPr>
          <a:lstStyle/>
          <a:p>
            <a:r>
              <a:rPr lang="en-US" sz="3200" dirty="0" smtClean="0"/>
              <a:t>Social media in the Deaf world in 2011</a:t>
            </a:r>
            <a:endParaRPr lang="en-US" sz="3200" dirty="0"/>
          </a:p>
        </p:txBody>
      </p:sp>
      <p:pic>
        <p:nvPicPr>
          <p:cNvPr id="4" name="Picture 3"/>
          <p:cNvPicPr>
            <a:picLocks noChangeAspect="1" noChangeArrowheads="1"/>
          </p:cNvPicPr>
          <p:nvPr/>
        </p:nvPicPr>
        <p:blipFill>
          <a:blip r:embed="rId2" cstate="print"/>
          <a:srcRect/>
          <a:stretch>
            <a:fillRect/>
          </a:stretch>
        </p:blipFill>
        <p:spPr bwMode="auto">
          <a:xfrm>
            <a:off x="685800" y="0"/>
            <a:ext cx="7620000" cy="714375"/>
          </a:xfrm>
          <a:prstGeom prst="rect">
            <a:avLst/>
          </a:prstGeom>
          <a:noFill/>
          <a:ln w="9525">
            <a:noFill/>
            <a:miter lim="800000"/>
            <a:headEnd/>
            <a:tailEnd/>
          </a:ln>
          <a:effectLst/>
        </p:spPr>
      </p:pic>
      <p:sp>
        <p:nvSpPr>
          <p:cNvPr id="5" name="TextBox 4"/>
          <p:cNvSpPr txBox="1"/>
          <p:nvPr/>
        </p:nvSpPr>
        <p:spPr>
          <a:xfrm>
            <a:off x="609600" y="1600200"/>
            <a:ext cx="8001000" cy="1384995"/>
          </a:xfrm>
          <a:prstGeom prst="rect">
            <a:avLst/>
          </a:prstGeom>
          <a:noFill/>
        </p:spPr>
        <p:txBody>
          <a:bodyPr wrap="square" rtlCol="0">
            <a:spAutoFit/>
          </a:bodyPr>
          <a:lstStyle/>
          <a:p>
            <a:r>
              <a:rPr lang="en-US" sz="2800" u="sng" dirty="0" smtClean="0"/>
              <a:t>Why is video important in social media for the Deaf?</a:t>
            </a:r>
          </a:p>
          <a:p>
            <a:endParaRPr lang="en-US" sz="2800" dirty="0"/>
          </a:p>
          <a:p>
            <a:r>
              <a:rPr lang="en-US" sz="2800" dirty="0" smtClean="0"/>
              <a:t>From Prof. </a:t>
            </a:r>
            <a:r>
              <a:rPr lang="en-US" sz="2800" dirty="0" err="1" smtClean="0"/>
              <a:t>Raychelle</a:t>
            </a:r>
            <a:r>
              <a:rPr lang="en-US" sz="2800" dirty="0" smtClean="0"/>
              <a:t> Harris (July, 2011):  </a:t>
            </a:r>
            <a:endParaRPr lang="en-US" sz="2800" dirty="0"/>
          </a:p>
        </p:txBody>
      </p:sp>
      <p:pic>
        <p:nvPicPr>
          <p:cNvPr id="5121" name="Picture 1"/>
          <p:cNvPicPr>
            <a:picLocks noChangeAspect="1" noChangeArrowheads="1"/>
          </p:cNvPicPr>
          <p:nvPr/>
        </p:nvPicPr>
        <p:blipFill>
          <a:blip r:embed="rId3" cstate="print"/>
          <a:srcRect/>
          <a:stretch>
            <a:fillRect/>
          </a:stretch>
        </p:blipFill>
        <p:spPr bwMode="auto">
          <a:xfrm>
            <a:off x="6705600" y="2438400"/>
            <a:ext cx="457200" cy="457200"/>
          </a:xfrm>
          <a:prstGeom prst="rect">
            <a:avLst/>
          </a:prstGeom>
          <a:noFill/>
          <a:ln w="9525">
            <a:noFill/>
            <a:miter lim="800000"/>
            <a:headEnd/>
            <a:tailEnd/>
          </a:ln>
          <a:effectLst/>
        </p:spPr>
      </p:pic>
      <p:graphicFrame>
        <p:nvGraphicFramePr>
          <p:cNvPr id="7" name="Table 6"/>
          <p:cNvGraphicFramePr>
            <a:graphicFrameLocks noGrp="1"/>
          </p:cNvGraphicFramePr>
          <p:nvPr/>
        </p:nvGraphicFramePr>
        <p:xfrm>
          <a:off x="381000" y="4495800"/>
          <a:ext cx="8305800" cy="1676400"/>
        </p:xfrm>
        <a:graphic>
          <a:graphicData uri="http://schemas.openxmlformats.org/drawingml/2006/table">
            <a:tbl>
              <a:tblPr/>
              <a:tblGrid>
                <a:gridCol w="8305800"/>
              </a:tblGrid>
              <a:tr h="1676400">
                <a:tc>
                  <a:txBody>
                    <a:bodyPr/>
                    <a:lstStyle/>
                    <a:p>
                      <a:pPr fontAlgn="t"/>
                      <a:r>
                        <a:rPr lang="en-US" sz="2000" dirty="0" err="1" smtClean="0">
                          <a:solidFill>
                            <a:srgbClr val="000000"/>
                          </a:solidFill>
                          <a:latin typeface="arial"/>
                        </a:rPr>
                        <a:t>facebook</a:t>
                      </a:r>
                      <a:r>
                        <a:rPr lang="en-US" sz="2000" dirty="0" smtClean="0">
                          <a:solidFill>
                            <a:srgbClr val="000000"/>
                          </a:solidFill>
                          <a:latin typeface="arial"/>
                        </a:rPr>
                        <a:t> </a:t>
                      </a:r>
                      <a:r>
                        <a:rPr lang="en-US" sz="2000" dirty="0">
                          <a:solidFill>
                            <a:srgbClr val="000000"/>
                          </a:solidFill>
                          <a:latin typeface="arial"/>
                        </a:rPr>
                        <a:t>is heavily used by deaf people who never went to college, and twitter is mostly used by deaf college graduates.  For older deaf people, they're still using @</a:t>
                      </a:r>
                      <a:r>
                        <a:rPr lang="en-US" sz="2000" dirty="0" err="1">
                          <a:solidFill>
                            <a:srgbClr val="0000CC"/>
                          </a:solidFill>
                          <a:latin typeface="arial"/>
                          <a:hlinkClick r:id="rId4"/>
                        </a:rPr>
                        <a:t>aol.com</a:t>
                      </a:r>
                      <a:r>
                        <a:rPr lang="en-US" sz="2000" dirty="0">
                          <a:solidFill>
                            <a:srgbClr val="000000"/>
                          </a:solidFill>
                          <a:latin typeface="arial"/>
                        </a:rPr>
                        <a:t> or primarily depend on videophones (Sorenson)-- I know that because that describes my father (who is inept with social media, but hooked on his new </a:t>
                      </a:r>
                      <a:r>
                        <a:rPr lang="en-US" sz="2000" dirty="0" err="1">
                          <a:solidFill>
                            <a:srgbClr val="000000"/>
                          </a:solidFill>
                          <a:latin typeface="arial"/>
                        </a:rPr>
                        <a:t>iPad</a:t>
                      </a:r>
                      <a:r>
                        <a:rPr lang="en-US" sz="2000" dirty="0">
                          <a:solidFill>
                            <a:srgbClr val="000000"/>
                          </a:solidFill>
                          <a:latin typeface="arial"/>
                        </a:rPr>
                        <a:t> 2 and </a:t>
                      </a:r>
                      <a:r>
                        <a:rPr lang="en-US" sz="2000" dirty="0" err="1">
                          <a:solidFill>
                            <a:srgbClr val="000000"/>
                          </a:solidFill>
                          <a:latin typeface="arial"/>
                        </a:rPr>
                        <a:t>FaceTime</a:t>
                      </a:r>
                      <a:r>
                        <a:rPr lang="en-US" sz="2000" dirty="0">
                          <a:solidFill>
                            <a:srgbClr val="000000"/>
                          </a:solidFill>
                          <a:latin typeface="arial"/>
                        </a:rPr>
                        <a:t> now).  </a:t>
                      </a:r>
                    </a:p>
                  </a:txBody>
                  <a:tcPr marL="0" marR="0" marT="0" marB="0">
                    <a:lnL>
                      <a:noFill/>
                    </a:lnL>
                    <a:lnR>
                      <a:noFill/>
                    </a:lnR>
                    <a:lnT>
                      <a:noFill/>
                    </a:lnT>
                    <a:lnB>
                      <a:noFill/>
                    </a:lnB>
                    <a:solidFill>
                      <a:srgbClr val="FFFFFF"/>
                    </a:solidFill>
                  </a:tcPr>
                </a:tc>
              </a:tr>
            </a:tbl>
          </a:graphicData>
        </a:graphic>
      </p:graphicFrame>
      <p:sp>
        <p:nvSpPr>
          <p:cNvPr id="5122" name="Rectangle 2"/>
          <p:cNvSpPr>
            <a:spLocks noChangeArrowheads="1"/>
          </p:cNvSpPr>
          <p:nvPr/>
        </p:nvSpPr>
        <p:spPr bwMode="auto">
          <a:xfrm>
            <a:off x="0" y="0"/>
            <a:ext cx="9144000" cy="0"/>
          </a:xfrm>
          <a:prstGeom prst="rect">
            <a:avLst/>
          </a:prstGeom>
          <a:solidFill>
            <a:srgbClr val="FFFFFF"/>
          </a:solid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800" b="0" i="0" u="none" strike="noStrike" cap="none" normalizeH="0" baseline="0" smtClean="0">
                <a:ln>
                  <a:noFill/>
                </a:ln>
                <a:solidFill>
                  <a:schemeClr val="tx1"/>
                </a:solidFill>
                <a:effectLst/>
                <a:latin typeface="Arial" pitchFamily="34" charset="0"/>
                <a:cs typeface="Arial" pitchFamily="34" charset="0"/>
              </a:rPr>
              <a:t/>
            </a:r>
            <a:br>
              <a:rPr kumimoji="0" lang="en-US" sz="1800" b="0" i="0" u="none" strike="noStrike" cap="none" normalizeH="0" baseline="0" smtClean="0">
                <a:ln>
                  <a:noFill/>
                </a:ln>
                <a:solidFill>
                  <a:schemeClr val="tx1"/>
                </a:solidFill>
                <a:effectLst/>
                <a:latin typeface="Arial" pitchFamily="34" charset="0"/>
                <a:cs typeface="Arial" pitchFamily="34" charset="0"/>
              </a:rPr>
            </a:b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aphicFrame>
        <p:nvGraphicFramePr>
          <p:cNvPr id="10" name="Table 9"/>
          <p:cNvGraphicFramePr>
            <a:graphicFrameLocks noGrp="1"/>
          </p:cNvGraphicFramePr>
          <p:nvPr/>
        </p:nvGraphicFramePr>
        <p:xfrm>
          <a:off x="381000" y="3352800"/>
          <a:ext cx="7924800" cy="914400"/>
        </p:xfrm>
        <a:graphic>
          <a:graphicData uri="http://schemas.openxmlformats.org/drawingml/2006/table">
            <a:tbl>
              <a:tblPr/>
              <a:tblGrid>
                <a:gridCol w="7924800"/>
              </a:tblGrid>
              <a:tr h="830580">
                <a:tc>
                  <a:txBody>
                    <a:bodyPr/>
                    <a:lstStyle/>
                    <a:p>
                      <a:pPr fontAlgn="t"/>
                      <a:r>
                        <a:rPr lang="en-US" sz="2000" dirty="0" smtClean="0">
                          <a:solidFill>
                            <a:srgbClr val="000000"/>
                          </a:solidFill>
                          <a:latin typeface="arial"/>
                        </a:rPr>
                        <a:t>I suspect </a:t>
                      </a:r>
                      <a:r>
                        <a:rPr lang="en-US" sz="2000" dirty="0" err="1" smtClean="0">
                          <a:solidFill>
                            <a:srgbClr val="000000"/>
                          </a:solidFill>
                          <a:latin typeface="arial"/>
                        </a:rPr>
                        <a:t>Facebook</a:t>
                      </a:r>
                      <a:r>
                        <a:rPr lang="en-US" sz="2000" dirty="0" smtClean="0">
                          <a:solidFill>
                            <a:srgbClr val="000000"/>
                          </a:solidFill>
                          <a:latin typeface="arial"/>
                        </a:rPr>
                        <a:t> is more </a:t>
                      </a:r>
                      <a:r>
                        <a:rPr lang="en-US" sz="2000" dirty="0" err="1" smtClean="0">
                          <a:solidFill>
                            <a:srgbClr val="000000"/>
                          </a:solidFill>
                          <a:latin typeface="arial"/>
                        </a:rPr>
                        <a:t>userfriendly</a:t>
                      </a:r>
                      <a:r>
                        <a:rPr lang="en-US" sz="2000" dirty="0" smtClean="0">
                          <a:solidFill>
                            <a:srgbClr val="000000"/>
                          </a:solidFill>
                          <a:latin typeface="arial"/>
                        </a:rPr>
                        <a:t>, and allows for video/photos- more visual and more opportunities to use ASL.  Twitter requires 140 characters or less, and primarily depends on English....</a:t>
                      </a:r>
                      <a:endParaRPr lang="en-US" sz="2000" dirty="0">
                        <a:solidFill>
                          <a:srgbClr val="000000"/>
                        </a:solidFill>
                        <a:latin typeface="arial"/>
                      </a:endParaRPr>
                    </a:p>
                  </a:txBody>
                  <a:tcPr marL="0" marR="0" marT="0" marB="0">
                    <a:lnL>
                      <a:noFill/>
                    </a:lnL>
                    <a:lnR>
                      <a:noFill/>
                    </a:lnR>
                    <a:lnT>
                      <a:noFill/>
                    </a:lnT>
                    <a:lnB>
                      <a:noFill/>
                    </a:lnB>
                    <a:solidFill>
                      <a:srgbClr val="FFFFFF"/>
                    </a:solidFill>
                  </a:tcPr>
                </a:tc>
              </a:tr>
            </a:tbl>
          </a:graphicData>
        </a:graphic>
      </p:graphicFrame>
      <p:sp>
        <p:nvSpPr>
          <p:cNvPr id="5123" name="Rectangle 3"/>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609600"/>
          </a:xfrm>
        </p:spPr>
        <p:txBody>
          <a:bodyPr>
            <a:normAutofit/>
          </a:bodyPr>
          <a:lstStyle/>
          <a:p>
            <a:r>
              <a:rPr lang="en-US" sz="3200" dirty="0" smtClean="0"/>
              <a:t>Social media in the Deaf world in 2011</a:t>
            </a:r>
            <a:endParaRPr lang="en-US" sz="3200" dirty="0"/>
          </a:p>
        </p:txBody>
      </p:sp>
      <p:pic>
        <p:nvPicPr>
          <p:cNvPr id="4" name="Picture 3"/>
          <p:cNvPicPr>
            <a:picLocks noChangeAspect="1" noChangeArrowheads="1"/>
          </p:cNvPicPr>
          <p:nvPr/>
        </p:nvPicPr>
        <p:blipFill>
          <a:blip r:embed="rId2" cstate="print"/>
          <a:srcRect/>
          <a:stretch>
            <a:fillRect/>
          </a:stretch>
        </p:blipFill>
        <p:spPr bwMode="auto">
          <a:xfrm>
            <a:off x="685800" y="0"/>
            <a:ext cx="7620000" cy="714375"/>
          </a:xfrm>
          <a:prstGeom prst="rect">
            <a:avLst/>
          </a:prstGeom>
          <a:noFill/>
          <a:ln w="9525">
            <a:noFill/>
            <a:miter lim="800000"/>
            <a:headEnd/>
            <a:tailEnd/>
          </a:ln>
          <a:effectLst/>
        </p:spPr>
      </p:pic>
      <p:sp>
        <p:nvSpPr>
          <p:cNvPr id="7" name="TextBox 6"/>
          <p:cNvSpPr txBox="1"/>
          <p:nvPr/>
        </p:nvSpPr>
        <p:spPr>
          <a:xfrm>
            <a:off x="381000" y="1600200"/>
            <a:ext cx="8763000" cy="3754874"/>
          </a:xfrm>
          <a:prstGeom prst="rect">
            <a:avLst/>
          </a:prstGeom>
          <a:noFill/>
        </p:spPr>
        <p:txBody>
          <a:bodyPr wrap="square" rtlCol="0">
            <a:spAutoFit/>
          </a:bodyPr>
          <a:lstStyle/>
          <a:p>
            <a:r>
              <a:rPr lang="en-US" sz="3200" dirty="0" smtClean="0"/>
              <a:t>What form of social media is used in the Deaf community?</a:t>
            </a:r>
          </a:p>
          <a:p>
            <a:pPr lvl="1"/>
            <a:r>
              <a:rPr lang="en-US" sz="2000" dirty="0" smtClean="0"/>
              <a:t>Ka-</a:t>
            </a:r>
            <a:r>
              <a:rPr lang="en-US" sz="2000" dirty="0" err="1" smtClean="0"/>
              <a:t>Wai</a:t>
            </a:r>
            <a:r>
              <a:rPr lang="en-US" sz="2000" dirty="0" smtClean="0"/>
              <a:t> Ng comments:</a:t>
            </a:r>
          </a:p>
          <a:p>
            <a:pPr lvl="1"/>
            <a:r>
              <a:rPr lang="en-US" sz="1600" dirty="0" smtClean="0"/>
              <a:t>Deaf </a:t>
            </a:r>
            <a:r>
              <a:rPr lang="en-US" sz="1600" dirty="0"/>
              <a:t>have the </a:t>
            </a:r>
            <a:r>
              <a:rPr lang="en-US" sz="1600" dirty="0" err="1"/>
              <a:t>smartphone</a:t>
            </a:r>
            <a:r>
              <a:rPr lang="en-US" sz="1600" dirty="0"/>
              <a:t> to type text messages (SMS) to others. Some deaf have the video camera feature on </a:t>
            </a:r>
            <a:r>
              <a:rPr lang="en-US" sz="1600" dirty="0" err="1"/>
              <a:t>smartphone</a:t>
            </a:r>
            <a:r>
              <a:rPr lang="en-US" sz="1600" dirty="0"/>
              <a:t> to call with their sign language (its feature looks like Video-phone). You can look at the example</a:t>
            </a:r>
            <a:r>
              <a:rPr lang="en-US" sz="1600" dirty="0" smtClean="0"/>
              <a:t>:</a:t>
            </a:r>
          </a:p>
          <a:p>
            <a:pPr lvl="1"/>
            <a:r>
              <a:rPr lang="en-US" sz="1600" dirty="0"/>
              <a:t>	</a:t>
            </a:r>
          </a:p>
          <a:p>
            <a:pPr lvl="1"/>
            <a:r>
              <a:rPr lang="en-US" dirty="0">
                <a:hlinkClick r:id="rId3"/>
              </a:rPr>
              <a:t>http://www.apple.com/iphone/features/facetime.html</a:t>
            </a:r>
            <a:r>
              <a:rPr lang="en-US" dirty="0"/>
              <a:t> </a:t>
            </a:r>
            <a:br>
              <a:rPr lang="en-US" dirty="0"/>
            </a:br>
            <a:r>
              <a:rPr lang="en-US" dirty="0">
                <a:hlinkClick r:id="rId4"/>
              </a:rPr>
              <a:t>http://</a:t>
            </a:r>
            <a:r>
              <a:rPr lang="en-US" dirty="0" smtClean="0">
                <a:hlinkClick r:id="rId4"/>
              </a:rPr>
              <a:t>www.sorensonvrs.com/ntouch/ntouchmobile_how_to</a:t>
            </a:r>
            <a:r>
              <a:rPr lang="en-US" dirty="0"/>
              <a:t/>
            </a:r>
            <a:br>
              <a:rPr lang="en-US" dirty="0"/>
            </a:br>
            <a:r>
              <a:rPr lang="en-US" dirty="0">
                <a:hlinkClick r:id="rId5"/>
              </a:rPr>
              <a:t>https://www.zvrs.com/z-series</a:t>
            </a:r>
            <a:r>
              <a:rPr lang="en-US" dirty="0"/>
              <a:t> or </a:t>
            </a:r>
            <a:r>
              <a:rPr lang="en-US" dirty="0">
                <a:hlinkClick r:id="rId6"/>
              </a:rPr>
              <a:t>http://www.zvrs.com/</a:t>
            </a:r>
            <a:r>
              <a:rPr lang="en-US" dirty="0"/>
              <a:t/>
            </a:r>
            <a:br>
              <a:rPr lang="en-US" dirty="0"/>
            </a:br>
            <a:endParaRPr lang="en-US" dirty="0"/>
          </a:p>
          <a:p>
            <a:pPr lvl="1"/>
            <a:endParaRPr lang="en-US" dirty="0"/>
          </a:p>
        </p:txBody>
      </p:sp>
      <p:graphicFrame>
        <p:nvGraphicFramePr>
          <p:cNvPr id="5" name="Table 4"/>
          <p:cNvGraphicFramePr>
            <a:graphicFrameLocks noGrp="1"/>
          </p:cNvGraphicFramePr>
          <p:nvPr/>
        </p:nvGraphicFramePr>
        <p:xfrm>
          <a:off x="838200" y="4953000"/>
          <a:ext cx="8001000" cy="1219200"/>
        </p:xfrm>
        <a:graphic>
          <a:graphicData uri="http://schemas.openxmlformats.org/drawingml/2006/table">
            <a:tbl>
              <a:tblPr/>
              <a:tblGrid>
                <a:gridCol w="8001000"/>
              </a:tblGrid>
              <a:tr h="1157570">
                <a:tc>
                  <a:txBody>
                    <a:bodyPr/>
                    <a:lstStyle/>
                    <a:p>
                      <a:pPr fontAlgn="t"/>
                      <a:r>
                        <a:rPr lang="en-US" sz="1600" dirty="0" smtClean="0">
                          <a:solidFill>
                            <a:srgbClr val="000000"/>
                          </a:solidFill>
                          <a:latin typeface="arial"/>
                        </a:rPr>
                        <a:t>Above </a:t>
                      </a:r>
                      <a:r>
                        <a:rPr lang="en-US" sz="1600" dirty="0">
                          <a:solidFill>
                            <a:srgbClr val="000000"/>
                          </a:solidFill>
                          <a:latin typeface="arial"/>
                        </a:rPr>
                        <a:t>applications are very popular for deaf people to contact in case of emergency. I am not sure if they are working in international countries, </a:t>
                      </a:r>
                      <a:br>
                        <a:rPr lang="en-US" sz="1600" dirty="0">
                          <a:solidFill>
                            <a:srgbClr val="000000"/>
                          </a:solidFill>
                          <a:latin typeface="arial"/>
                        </a:rPr>
                      </a:br>
                      <a:r>
                        <a:rPr lang="en-US" sz="1600" dirty="0">
                          <a:solidFill>
                            <a:srgbClr val="000000"/>
                          </a:solidFill>
                          <a:latin typeface="arial"/>
                        </a:rPr>
                        <a:t/>
                      </a:r>
                      <a:br>
                        <a:rPr lang="en-US" sz="1600" dirty="0">
                          <a:solidFill>
                            <a:srgbClr val="000000"/>
                          </a:solidFill>
                          <a:latin typeface="arial"/>
                        </a:rPr>
                      </a:br>
                      <a:r>
                        <a:rPr lang="en-US" sz="1600" dirty="0">
                          <a:solidFill>
                            <a:srgbClr val="000000"/>
                          </a:solidFill>
                          <a:latin typeface="arial"/>
                        </a:rPr>
                        <a:t>Some deaf will possibly post on </a:t>
                      </a:r>
                      <a:r>
                        <a:rPr lang="en-US" sz="1600" dirty="0" err="1">
                          <a:solidFill>
                            <a:srgbClr val="000000"/>
                          </a:solidFill>
                          <a:latin typeface="arial"/>
                        </a:rPr>
                        <a:t>Facebook</a:t>
                      </a:r>
                      <a:r>
                        <a:rPr lang="en-US" sz="1600" dirty="0">
                          <a:solidFill>
                            <a:srgbClr val="000000"/>
                          </a:solidFill>
                          <a:latin typeface="arial"/>
                        </a:rPr>
                        <a:t> or Twitter, but not many people will pay attention on </a:t>
                      </a:r>
                      <a:r>
                        <a:rPr lang="en-US" sz="1600" dirty="0" smtClean="0">
                          <a:solidFill>
                            <a:srgbClr val="000000"/>
                          </a:solidFill>
                          <a:latin typeface="arial"/>
                        </a:rPr>
                        <a:t>comments </a:t>
                      </a:r>
                      <a:r>
                        <a:rPr lang="en-US" sz="1600" dirty="0">
                          <a:solidFill>
                            <a:srgbClr val="000000"/>
                          </a:solidFill>
                          <a:latin typeface="arial"/>
                        </a:rPr>
                        <a:t>immediately.</a:t>
                      </a:r>
                    </a:p>
                  </a:txBody>
                  <a:tcPr marL="0" marR="0" marT="0" marB="0">
                    <a:lnL>
                      <a:noFill/>
                    </a:lnL>
                    <a:lnR>
                      <a:noFill/>
                    </a:lnR>
                    <a:lnT>
                      <a:noFill/>
                    </a:lnT>
                    <a:lnB>
                      <a:noFill/>
                    </a:lnB>
                    <a:solidFill>
                      <a:srgbClr val="FFFFFF"/>
                    </a:solidFill>
                  </a:tcPr>
                </a:tc>
              </a:tr>
            </a:tbl>
          </a:graphicData>
        </a:graphic>
      </p:graphicFrame>
      <p:sp>
        <p:nvSpPr>
          <p:cNvPr id="24577" name="Rectangle 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609600"/>
          </a:xfrm>
        </p:spPr>
        <p:txBody>
          <a:bodyPr>
            <a:normAutofit/>
          </a:bodyPr>
          <a:lstStyle/>
          <a:p>
            <a:r>
              <a:rPr lang="en-US" sz="3200" dirty="0" smtClean="0"/>
              <a:t>Social media in the Deaf world in 2011</a:t>
            </a:r>
            <a:endParaRPr lang="en-US" sz="3200" dirty="0"/>
          </a:p>
        </p:txBody>
      </p:sp>
      <p:pic>
        <p:nvPicPr>
          <p:cNvPr id="4" name="Picture 3"/>
          <p:cNvPicPr>
            <a:picLocks noChangeAspect="1" noChangeArrowheads="1"/>
          </p:cNvPicPr>
          <p:nvPr/>
        </p:nvPicPr>
        <p:blipFill>
          <a:blip r:embed="rId2" cstate="print"/>
          <a:srcRect/>
          <a:stretch>
            <a:fillRect/>
          </a:stretch>
        </p:blipFill>
        <p:spPr bwMode="auto">
          <a:xfrm>
            <a:off x="685800" y="0"/>
            <a:ext cx="7620000" cy="714375"/>
          </a:xfrm>
          <a:prstGeom prst="rect">
            <a:avLst/>
          </a:prstGeom>
          <a:noFill/>
          <a:ln w="9525">
            <a:noFill/>
            <a:miter lim="800000"/>
            <a:headEnd/>
            <a:tailEnd/>
          </a:ln>
          <a:effectLst/>
        </p:spPr>
      </p:pic>
      <p:sp>
        <p:nvSpPr>
          <p:cNvPr id="7" name="TextBox 6"/>
          <p:cNvSpPr txBox="1"/>
          <p:nvPr/>
        </p:nvSpPr>
        <p:spPr>
          <a:xfrm>
            <a:off x="381000" y="1600200"/>
            <a:ext cx="8458200" cy="1815882"/>
          </a:xfrm>
          <a:prstGeom prst="rect">
            <a:avLst/>
          </a:prstGeom>
          <a:noFill/>
        </p:spPr>
        <p:txBody>
          <a:bodyPr wrap="square" rtlCol="0">
            <a:spAutoFit/>
          </a:bodyPr>
          <a:lstStyle/>
          <a:p>
            <a:r>
              <a:rPr lang="en-US" sz="3200" dirty="0" smtClean="0"/>
              <a:t>What form of social media is used in the Deaf community?</a:t>
            </a:r>
            <a:endParaRPr lang="en-US" sz="2400" dirty="0"/>
          </a:p>
          <a:p>
            <a:endParaRPr lang="en-US" sz="2400" dirty="0" smtClean="0"/>
          </a:p>
          <a:p>
            <a:r>
              <a:rPr lang="en-US" sz="2400" dirty="0" smtClean="0"/>
              <a:t>Kyle’s comments:</a:t>
            </a:r>
          </a:p>
        </p:txBody>
      </p:sp>
      <p:graphicFrame>
        <p:nvGraphicFramePr>
          <p:cNvPr id="5" name="Table 4"/>
          <p:cNvGraphicFramePr>
            <a:graphicFrameLocks noGrp="1"/>
          </p:cNvGraphicFramePr>
          <p:nvPr/>
        </p:nvGraphicFramePr>
        <p:xfrm>
          <a:off x="838200" y="4953000"/>
          <a:ext cx="8001000" cy="1157570"/>
        </p:xfrm>
        <a:graphic>
          <a:graphicData uri="http://schemas.openxmlformats.org/drawingml/2006/table">
            <a:tbl>
              <a:tblPr/>
              <a:tblGrid>
                <a:gridCol w="8001000"/>
              </a:tblGrid>
              <a:tr h="1157570">
                <a:tc>
                  <a:txBody>
                    <a:bodyPr/>
                    <a:lstStyle/>
                    <a:p>
                      <a:pPr fontAlgn="t"/>
                      <a:r>
                        <a:rPr lang="en-US" sz="1600" dirty="0">
                          <a:solidFill>
                            <a:srgbClr val="000000"/>
                          </a:solidFill>
                          <a:latin typeface="arial"/>
                        </a:rPr>
                        <a:t/>
                      </a:r>
                      <a:br>
                        <a:rPr lang="en-US" sz="1600" dirty="0">
                          <a:solidFill>
                            <a:srgbClr val="000000"/>
                          </a:solidFill>
                          <a:latin typeface="arial"/>
                        </a:rPr>
                      </a:br>
                      <a:r>
                        <a:rPr lang="en-US" sz="1600" dirty="0">
                          <a:solidFill>
                            <a:srgbClr val="000000"/>
                          </a:solidFill>
                          <a:latin typeface="arial"/>
                        </a:rPr>
                        <a:t/>
                      </a:r>
                      <a:br>
                        <a:rPr lang="en-US" sz="1600" dirty="0">
                          <a:solidFill>
                            <a:srgbClr val="000000"/>
                          </a:solidFill>
                          <a:latin typeface="arial"/>
                        </a:rPr>
                      </a:br>
                      <a:endParaRPr lang="en-US" sz="1600" dirty="0">
                        <a:solidFill>
                          <a:srgbClr val="000000"/>
                        </a:solidFill>
                        <a:latin typeface="arial"/>
                      </a:endParaRPr>
                    </a:p>
                  </a:txBody>
                  <a:tcPr marL="0" marR="0" marT="0" marB="0">
                    <a:lnL>
                      <a:noFill/>
                    </a:lnL>
                    <a:lnR>
                      <a:noFill/>
                    </a:lnR>
                    <a:lnT>
                      <a:noFill/>
                    </a:lnT>
                    <a:lnB>
                      <a:noFill/>
                    </a:lnB>
                    <a:solidFill>
                      <a:srgbClr val="FFFFFF"/>
                    </a:solidFill>
                  </a:tcPr>
                </a:tc>
              </a:tr>
            </a:tbl>
          </a:graphicData>
        </a:graphic>
      </p:graphicFrame>
      <p:sp>
        <p:nvSpPr>
          <p:cNvPr id="24577" name="Rectangle 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
        <p:nvSpPr>
          <p:cNvPr id="26625" name="Rectangle 1"/>
          <p:cNvSpPr>
            <a:spLocks noChangeArrowheads="1"/>
          </p:cNvSpPr>
          <p:nvPr/>
        </p:nvSpPr>
        <p:spPr bwMode="auto">
          <a:xfrm>
            <a:off x="457200" y="3423672"/>
            <a:ext cx="8229600" cy="267765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 typeface="Arial" pitchFamily="34" charset="0"/>
              <a:buChar char="•"/>
              <a:tabLst/>
            </a:pPr>
            <a:r>
              <a:rPr kumimoji="0" lang="en-US" sz="2400" b="0" i="0" u="none" strike="noStrike" cap="none" normalizeH="0" dirty="0" smtClean="0">
                <a:ln>
                  <a:noFill/>
                </a:ln>
                <a:solidFill>
                  <a:srgbClr val="2A2A2A"/>
                </a:solidFill>
                <a:effectLst/>
                <a:ea typeface="Times New Roman" pitchFamily="18" charset="0"/>
                <a:cs typeface="Arial" pitchFamily="34" charset="0"/>
              </a:rPr>
              <a:t> </a:t>
            </a:r>
            <a:r>
              <a:rPr kumimoji="0" lang="en-US" sz="2400" b="0" i="0" u="none" strike="noStrike" cap="none" normalizeH="0" baseline="0" dirty="0" smtClean="0">
                <a:ln>
                  <a:noFill/>
                </a:ln>
                <a:solidFill>
                  <a:srgbClr val="2A2A2A"/>
                </a:solidFill>
                <a:effectLst/>
                <a:ea typeface="Times New Roman" pitchFamily="18" charset="0"/>
                <a:cs typeface="Arial" pitchFamily="34" charset="0"/>
              </a:rPr>
              <a:t>Texting is best for family/friends with no internet or email </a:t>
            </a:r>
          </a:p>
          <a:p>
            <a:pPr marL="0" marR="0" lvl="0" indent="0" algn="l" defTabSz="914400" rtl="0" eaLnBrk="0" fontAlgn="base" latinLnBrk="0" hangingPunct="0">
              <a:lnSpc>
                <a:spcPct val="100000"/>
              </a:lnSpc>
              <a:spcBef>
                <a:spcPct val="0"/>
              </a:spcBef>
              <a:spcAft>
                <a:spcPct val="0"/>
              </a:spcAft>
              <a:buClrTx/>
              <a:buSzTx/>
              <a:tabLst/>
            </a:pPr>
            <a:r>
              <a:rPr lang="en-US" sz="2400" dirty="0" smtClean="0">
                <a:solidFill>
                  <a:srgbClr val="2A2A2A"/>
                </a:solidFill>
                <a:ea typeface="Times New Roman" pitchFamily="18" charset="0"/>
                <a:cs typeface="Arial" pitchFamily="34" charset="0"/>
              </a:rPr>
              <a:t>     </a:t>
            </a:r>
            <a:r>
              <a:rPr kumimoji="0" lang="en-US" sz="2400" b="0" i="0" u="none" strike="noStrike" cap="none" normalizeH="0" baseline="0" dirty="0" smtClean="0">
                <a:ln>
                  <a:noFill/>
                </a:ln>
                <a:solidFill>
                  <a:srgbClr val="2A2A2A"/>
                </a:solidFill>
                <a:effectLst/>
                <a:ea typeface="Times New Roman" pitchFamily="18" charset="0"/>
                <a:cs typeface="Arial" pitchFamily="34" charset="0"/>
              </a:rPr>
              <a:t>on phone because texting is faster than email</a:t>
            </a:r>
            <a:endParaRPr kumimoji="0" lang="en-US" sz="24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Arial" pitchFamily="34" charset="0"/>
              <a:buChar char="•"/>
              <a:tabLst/>
            </a:pPr>
            <a:r>
              <a:rPr kumimoji="0" lang="en-US" sz="2400" b="0" i="0" u="none" strike="noStrike" cap="none" normalizeH="0" baseline="0" dirty="0" smtClean="0">
                <a:ln>
                  <a:noFill/>
                </a:ln>
                <a:solidFill>
                  <a:srgbClr val="2A2A2A"/>
                </a:solidFill>
                <a:effectLst/>
                <a:ea typeface="Times New Roman" pitchFamily="18" charset="0"/>
                <a:cs typeface="Arial" pitchFamily="34" charset="0"/>
              </a:rPr>
              <a:t> Handheld devices are the first option for news</a:t>
            </a:r>
            <a:endParaRPr kumimoji="0" lang="en-US" sz="24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Arial" pitchFamily="34" charset="0"/>
              <a:buChar char="•"/>
              <a:tabLst/>
            </a:pPr>
            <a:r>
              <a:rPr kumimoji="0" lang="en-US" sz="2400" b="0" i="0" u="none" strike="noStrike" cap="none" normalizeH="0" baseline="0" dirty="0" smtClean="0">
                <a:ln>
                  <a:noFill/>
                </a:ln>
                <a:solidFill>
                  <a:srgbClr val="2A2A2A"/>
                </a:solidFill>
                <a:effectLst/>
                <a:ea typeface="Times New Roman" pitchFamily="18" charset="0"/>
                <a:cs typeface="Arial" pitchFamily="34" charset="0"/>
              </a:rPr>
              <a:t> Access for alerts is not freely provided</a:t>
            </a:r>
            <a:endParaRPr kumimoji="0" lang="en-US" sz="24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Arial" pitchFamily="34" charset="0"/>
              <a:buChar char="•"/>
              <a:tabLst/>
            </a:pPr>
            <a:r>
              <a:rPr kumimoji="0" lang="en-US" sz="2400" b="0" i="0" u="none" strike="noStrike" cap="none" normalizeH="0" baseline="0" dirty="0" smtClean="0">
                <a:ln>
                  <a:noFill/>
                </a:ln>
                <a:solidFill>
                  <a:srgbClr val="2A2A2A"/>
                </a:solidFill>
                <a:effectLst/>
                <a:ea typeface="Times New Roman" pitchFamily="18" charset="0"/>
                <a:cs typeface="Arial" pitchFamily="34" charset="0"/>
              </a:rPr>
              <a:t> Video phones are free for Deaf and hard of hearing people </a:t>
            </a:r>
          </a:p>
          <a:p>
            <a:pPr marL="0" marR="0" lvl="0" indent="0" algn="l" defTabSz="914400" rtl="0" eaLnBrk="0" fontAlgn="base" latinLnBrk="0" hangingPunct="0">
              <a:lnSpc>
                <a:spcPct val="100000"/>
              </a:lnSpc>
              <a:spcBef>
                <a:spcPct val="0"/>
              </a:spcBef>
              <a:spcAft>
                <a:spcPct val="0"/>
              </a:spcAft>
              <a:buClrTx/>
              <a:buSzTx/>
              <a:tabLst/>
            </a:pPr>
            <a:r>
              <a:rPr lang="en-US" sz="2400" dirty="0" smtClean="0">
                <a:solidFill>
                  <a:srgbClr val="2A2A2A"/>
                </a:solidFill>
                <a:ea typeface="Times New Roman" pitchFamily="18" charset="0"/>
                <a:cs typeface="Arial" pitchFamily="34" charset="0"/>
              </a:rPr>
              <a:t>      </a:t>
            </a:r>
            <a:r>
              <a:rPr kumimoji="0" lang="en-US" sz="2400" b="0" i="0" u="none" strike="noStrike" cap="none" normalizeH="0" baseline="0" dirty="0" smtClean="0">
                <a:ln>
                  <a:noFill/>
                </a:ln>
                <a:solidFill>
                  <a:srgbClr val="2A2A2A"/>
                </a:solidFill>
                <a:effectLst/>
                <a:ea typeface="Times New Roman" pitchFamily="18" charset="0"/>
                <a:cs typeface="Arial" pitchFamily="34" charset="0"/>
              </a:rPr>
              <a:t>but the person needs to be available to receive the call</a:t>
            </a:r>
            <a:endParaRPr kumimoji="0" lang="en-US" sz="2400" b="0" i="0" u="none" strike="noStrike" cap="none" normalizeH="0" baseline="0" dirty="0" smtClean="0">
              <a:ln>
                <a:noFill/>
              </a:ln>
              <a:solidFill>
                <a:schemeClr val="tx1"/>
              </a:solidFill>
              <a:effectLst/>
              <a:cs typeface="Arial" pitchFamily="34" charset="0"/>
            </a:endParaRPr>
          </a:p>
          <a:p>
            <a:pPr marL="0" marR="0" lvl="0" indent="0" algn="l" defTabSz="914400" rtl="0" eaLnBrk="0" fontAlgn="base" latinLnBrk="0" hangingPunct="0">
              <a:lnSpc>
                <a:spcPct val="100000"/>
              </a:lnSpc>
              <a:spcBef>
                <a:spcPct val="0"/>
              </a:spcBef>
              <a:spcAft>
                <a:spcPct val="0"/>
              </a:spcAft>
              <a:buClrTx/>
              <a:buSzTx/>
              <a:buFont typeface="Arial" pitchFamily="34" charset="0"/>
              <a:buChar char="•"/>
              <a:tabLst/>
            </a:pPr>
            <a:r>
              <a:rPr kumimoji="0" lang="en-US" sz="2400" b="0" i="0" u="none" strike="noStrike" cap="none" normalizeH="0" baseline="0" dirty="0" smtClean="0">
                <a:ln>
                  <a:noFill/>
                </a:ln>
                <a:solidFill>
                  <a:srgbClr val="2A2A2A"/>
                </a:solidFill>
                <a:effectLst/>
                <a:ea typeface="Times New Roman" pitchFamily="18" charset="0"/>
                <a:cs typeface="Arial" pitchFamily="34" charset="0"/>
              </a:rPr>
              <a:t> Skype video quality is sometimes clear, but sometimes slow.</a:t>
            </a:r>
            <a:endParaRPr kumimoji="0" lang="en-US" sz="2400" b="0" i="0" u="none" strike="noStrike" cap="none" normalizeH="0" baseline="0" dirty="0" smtClean="0">
              <a:ln>
                <a:noFill/>
              </a:ln>
              <a:solidFill>
                <a:schemeClr val="tx1"/>
              </a:solidFill>
              <a:effectLst/>
              <a:cs typeface="Arial" pitchFamily="34" charset="0"/>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381000"/>
          </a:xfrm>
        </p:spPr>
        <p:txBody>
          <a:bodyPr>
            <a:noAutofit/>
          </a:bodyPr>
          <a:lstStyle/>
          <a:p>
            <a:r>
              <a:rPr lang="en-US" sz="2400" dirty="0" smtClean="0"/>
              <a:t>Social media in the Deaf world in 2011</a:t>
            </a:r>
            <a:endParaRPr lang="en-US" sz="2400" dirty="0"/>
          </a:p>
        </p:txBody>
      </p:sp>
      <p:pic>
        <p:nvPicPr>
          <p:cNvPr id="4" name="Picture 3"/>
          <p:cNvPicPr>
            <a:picLocks noChangeAspect="1" noChangeArrowheads="1"/>
          </p:cNvPicPr>
          <p:nvPr/>
        </p:nvPicPr>
        <p:blipFill>
          <a:blip r:embed="rId2" cstate="print"/>
          <a:srcRect/>
          <a:stretch>
            <a:fillRect/>
          </a:stretch>
        </p:blipFill>
        <p:spPr bwMode="auto">
          <a:xfrm>
            <a:off x="685800" y="0"/>
            <a:ext cx="7620000" cy="714375"/>
          </a:xfrm>
          <a:prstGeom prst="rect">
            <a:avLst/>
          </a:prstGeom>
          <a:noFill/>
          <a:ln w="9525">
            <a:noFill/>
            <a:miter lim="800000"/>
            <a:headEnd/>
            <a:tailEnd/>
          </a:ln>
          <a:effectLst/>
        </p:spPr>
      </p:pic>
      <p:sp>
        <p:nvSpPr>
          <p:cNvPr id="7169" name="Rectangle 1"/>
          <p:cNvSpPr>
            <a:spLocks noChangeArrowheads="1"/>
          </p:cNvSpPr>
          <p:nvPr/>
        </p:nvSpPr>
        <p:spPr bwMode="auto">
          <a:xfrm>
            <a:off x="0" y="-138499"/>
            <a:ext cx="65" cy="276999"/>
          </a:xfrm>
          <a:prstGeom prst="rect">
            <a:avLst/>
          </a:prstGeom>
          <a:solidFill>
            <a:srgbClr val="FFFFFF"/>
          </a:solidFill>
          <a:ln w="9525">
            <a:noFill/>
            <a:miter lim="800000"/>
            <a:headEnd/>
            <a:tailEnd/>
          </a:ln>
          <a:effectLst/>
        </p:spPr>
        <p:txBody>
          <a:bodyPr vert="horz" wrap="none" lIns="0" tIns="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7170" name="Rectangle 2"/>
          <p:cNvSpPr>
            <a:spLocks noChangeArrowheads="1"/>
          </p:cNvSpPr>
          <p:nvPr/>
        </p:nvSpPr>
        <p:spPr bwMode="auto">
          <a:xfrm>
            <a:off x="381000" y="1677025"/>
            <a:ext cx="7543800" cy="1446550"/>
          </a:xfrm>
          <a:prstGeom prst="rect">
            <a:avLst/>
          </a:prstGeom>
          <a:solidFill>
            <a:srgbClr val="FFFFFF"/>
          </a:solidFill>
          <a:ln w="9525">
            <a:noFill/>
            <a:miter lim="800000"/>
            <a:headEnd/>
            <a:tailEnd/>
          </a:ln>
          <a:effectLst/>
        </p:spPr>
        <p:txBody>
          <a:bodyPr vert="horz" wrap="square" lIns="0" tIns="0" rIns="0" bIns="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2400" b="1" i="0" u="none" strike="noStrike" cap="none" normalizeH="0" baseline="0" dirty="0" smtClean="0">
                <a:ln>
                  <a:noFill/>
                </a:ln>
                <a:solidFill>
                  <a:srgbClr val="333333"/>
                </a:solidFill>
                <a:effectLst/>
                <a:latin typeface="Arial" pitchFamily="34" charset="0"/>
                <a:cs typeface="Arial" pitchFamily="34" charset="0"/>
              </a:rPr>
              <a:t>      NAD Board to Discuss Social Media Policy</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600" b="1" i="0" u="none" strike="noStrike" cap="none" normalizeH="0" baseline="0" dirty="0" smtClean="0">
              <a:ln>
                <a:noFill/>
              </a:ln>
              <a:solidFill>
                <a:srgbClr val="333333"/>
              </a:solidFill>
              <a:effectLst/>
              <a:latin typeface="Arial" pitchFamily="34" charset="0"/>
              <a:cs typeface="Arial" pitchFamily="34" charset="0"/>
            </a:endParaRPr>
          </a:p>
          <a:p>
            <a:pPr lvl="0" eaLnBrk="0" fontAlgn="ctr" hangingPunct="0">
              <a:spcBef>
                <a:spcPct val="0"/>
              </a:spcBef>
              <a:spcAft>
                <a:spcPct val="0"/>
              </a:spcAft>
            </a:pPr>
            <a:r>
              <a:rPr kumimoji="0" lang="en-US" b="1" i="0" u="none" strike="noStrike" cap="none" normalizeH="0" baseline="0" dirty="0" err="1" smtClean="0">
                <a:ln>
                  <a:noFill/>
                </a:ln>
                <a:solidFill>
                  <a:srgbClr val="0033CC"/>
                </a:solidFill>
                <a:effectLst/>
                <a:latin typeface="Arial" pitchFamily="34" charset="0"/>
                <a:cs typeface="Arial" pitchFamily="34" charset="0"/>
                <a:hlinkClick r:id="rId3"/>
              </a:rPr>
              <a:t>NADvlogs</a:t>
            </a:r>
            <a:r>
              <a:rPr kumimoji="0" lang="en-US" b="0" i="0" u="none" strike="noStrike" cap="none" normalizeH="0" baseline="0" dirty="0" smtClean="0">
                <a:ln>
                  <a:noFill/>
                </a:ln>
                <a:solidFill>
                  <a:srgbClr val="000000"/>
                </a:solidFill>
                <a:effectLst/>
                <a:latin typeface="Arial" pitchFamily="34" charset="0"/>
                <a:cs typeface="Arial" pitchFamily="34" charset="0"/>
              </a:rPr>
              <a:t> 90 videos </a:t>
            </a:r>
            <a:r>
              <a:rPr lang="en-US" dirty="0"/>
              <a:t/>
            </a:r>
            <a:br>
              <a:rPr lang="en-US" dirty="0"/>
            </a:br>
            <a:r>
              <a:rPr lang="en-US" dirty="0"/>
              <a:t>Submitted By </a:t>
            </a:r>
            <a:r>
              <a:rPr lang="en-US" b="1" dirty="0">
                <a:hlinkClick r:id="rId4" action="ppaction://hlinkfile" tooltip="View user profile."/>
              </a:rPr>
              <a:t>Bobbie </a:t>
            </a:r>
            <a:r>
              <a:rPr lang="en-US" b="1" dirty="0" err="1">
                <a:hlinkClick r:id="rId4" action="ppaction://hlinkfile" tooltip="View user profile."/>
              </a:rPr>
              <a:t>Beth.Scoggins</a:t>
            </a:r>
            <a:r>
              <a:rPr lang="en-US" dirty="0"/>
              <a:t> On Fri, 08/19/2011 - 20:01</a:t>
            </a:r>
            <a:r>
              <a:rPr lang="en-US" dirty="0" smtClean="0"/>
              <a:t> </a:t>
            </a:r>
            <a:endParaRPr kumimoji="0" lang="en-US" b="0" i="0" u="none" strike="noStrike" cap="none" normalizeH="0" baseline="0" dirty="0" smtClean="0">
              <a:ln>
                <a:noFill/>
              </a:ln>
              <a:solidFill>
                <a:srgbClr val="000000"/>
              </a:solidFill>
              <a:effectLst/>
              <a:latin typeface="Arial" pitchFamily="34" charset="0"/>
              <a:cs typeface="Arial" pitchFamily="34" charset="0"/>
            </a:endParaRPr>
          </a:p>
          <a:p>
            <a:pPr marL="0" marR="0" lvl="0" indent="0" algn="l" defTabSz="914400" rtl="0" eaLnBrk="0" fontAlgn="ctr" latinLnBrk="0" hangingPunct="0">
              <a:lnSpc>
                <a:spcPct val="100000"/>
              </a:lnSpc>
              <a:spcBef>
                <a:spcPct val="0"/>
              </a:spcBef>
              <a:spcAft>
                <a:spcPct val="0"/>
              </a:spcAft>
              <a:buClrTx/>
              <a:buSzTx/>
              <a:buFontTx/>
              <a:buNone/>
              <a:tabLst/>
            </a:pPr>
            <a:endParaRPr kumimoji="0" lang="en-US" b="0" i="0" u="none" strike="noStrike" cap="none" normalizeH="0" baseline="0" dirty="0" smtClean="0">
              <a:ln>
                <a:noFill/>
              </a:ln>
              <a:solidFill>
                <a:schemeClr val="tx1"/>
              </a:solidFill>
              <a:effectLst/>
              <a:latin typeface="Arial" pitchFamily="34" charset="0"/>
              <a:cs typeface="Arial" pitchFamily="34" charset="0"/>
            </a:endParaRPr>
          </a:p>
        </p:txBody>
      </p:sp>
      <p:sp>
        <p:nvSpPr>
          <p:cNvPr id="7171" name="Rectangle 3"/>
          <p:cNvSpPr>
            <a:spLocks noChangeArrowheads="1"/>
          </p:cNvSpPr>
          <p:nvPr/>
        </p:nvSpPr>
        <p:spPr bwMode="auto">
          <a:xfrm>
            <a:off x="0" y="-76944"/>
            <a:ext cx="35266" cy="153888"/>
          </a:xfrm>
          <a:prstGeom prst="rect">
            <a:avLst/>
          </a:prstGeom>
          <a:noFill/>
          <a:ln w="9525">
            <a:noFill/>
            <a:miter lim="800000"/>
            <a:headEnd/>
            <a:tailEnd/>
          </a:ln>
          <a:effectLst/>
        </p:spPr>
        <p:txBody>
          <a:bodyPr vert="horz" wrap="none" lIns="0" tIns="0" rIns="0" bIns="0" numCol="1" anchor="ctr" anchorCtr="0" compatLnSpc="1">
            <a:prstTxWarp prst="textNoShape">
              <a:avLst/>
            </a:prstTxWarp>
            <a:spAutoFit/>
          </a:bodyPr>
          <a:lstStyle/>
          <a:p>
            <a:pPr marL="0" marR="0" lvl="0" indent="0" algn="l" defTabSz="914400" rtl="0" eaLnBrk="0" fontAlgn="ctr" latinLnBrk="0" hangingPunct="0">
              <a:lnSpc>
                <a:spcPct val="100000"/>
              </a:lnSpc>
              <a:spcBef>
                <a:spcPct val="0"/>
              </a:spcBef>
              <a:spcAft>
                <a:spcPct val="0"/>
              </a:spcAft>
              <a:buClrTx/>
              <a:buSzTx/>
              <a:buFontTx/>
              <a:buNone/>
              <a:tabLst/>
            </a:pPr>
            <a:r>
              <a:rPr kumimoji="0" lang="en-US" sz="1000" b="0" i="0" u="none" strike="noStrike" cap="none" normalizeH="0" baseline="0" dirty="0" smtClean="0">
                <a:ln>
                  <a:noFill/>
                </a:ln>
                <a:solidFill>
                  <a:srgbClr val="000000"/>
                </a:solidFill>
                <a:effectLst/>
                <a:latin typeface="Arial" pitchFamily="34" charset="0"/>
                <a:cs typeface="Arial" pitchFamily="34" charset="0"/>
              </a:rPr>
              <a:t> </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9" name="TextBox 8"/>
          <p:cNvSpPr txBox="1"/>
          <p:nvPr/>
        </p:nvSpPr>
        <p:spPr>
          <a:xfrm>
            <a:off x="228600" y="3564791"/>
            <a:ext cx="8686800" cy="3293209"/>
          </a:xfrm>
          <a:prstGeom prst="rect">
            <a:avLst/>
          </a:prstGeom>
          <a:noFill/>
        </p:spPr>
        <p:txBody>
          <a:bodyPr wrap="square" rtlCol="0">
            <a:spAutoFit/>
          </a:bodyPr>
          <a:lstStyle/>
          <a:p>
            <a:pPr fontAlgn="base"/>
            <a:r>
              <a:rPr lang="en-US" sz="1600" dirty="0" smtClean="0"/>
              <a:t>TRANSCRIPT:</a:t>
            </a:r>
          </a:p>
          <a:p>
            <a:pPr fontAlgn="base"/>
            <a:r>
              <a:rPr lang="en-US" sz="1600" dirty="0" smtClean="0"/>
              <a:t>The National Association of the Deaf (NAD) has been very busy, and has attended many state conferences and rallies. We are also busy attending meetings with various government entities including the Department of Education, the Department of Labor, the Department of Justice, and the Federal Communications Commission. As we have been busy with these conferences, rallies, and meetings, there have been lively discussions about what the NAD has been doing via social media.</a:t>
            </a:r>
          </a:p>
          <a:p>
            <a:pPr fontAlgn="base"/>
            <a:r>
              <a:rPr lang="en-US" sz="1600" dirty="0" smtClean="0"/>
              <a:t>At the next board meeting in Minneapolis on Sept. 18-19, the NAD Board will look at its social media policy to figure out how to handle social media such as Twitter, </a:t>
            </a:r>
            <a:r>
              <a:rPr lang="en-US" sz="1600" dirty="0" err="1" smtClean="0"/>
              <a:t>Facebook</a:t>
            </a:r>
            <a:r>
              <a:rPr lang="en-US" sz="1600" dirty="0" smtClean="0"/>
              <a:t>, and V/Blogs. This meeting will take place right after the NAD Leadership Training Conference (NLTC) on Sept 15-17, in Minneapolis, Minnesota.</a:t>
            </a:r>
          </a:p>
          <a:p>
            <a:pPr fontAlgn="base"/>
            <a:r>
              <a:rPr lang="en-US" sz="1600" dirty="0" smtClean="0"/>
              <a:t>You are invited to attend the NLTC on Sept 15-17 and the Board meeting on Sept 18-19. Both events will be at the Millennium Hotel in downtown Minneapolis. For more information on the NLTC, go to </a:t>
            </a:r>
            <a:r>
              <a:rPr lang="en-US" sz="1600" b="1" dirty="0" smtClean="0">
                <a:hlinkClick r:id="rId5"/>
              </a:rPr>
              <a:t>http://www.nad.org/nltc</a:t>
            </a:r>
            <a:endParaRPr lang="en-US" sz="1600" dirty="0"/>
          </a:p>
        </p:txBody>
      </p:sp>
      <p:pic>
        <p:nvPicPr>
          <p:cNvPr id="7172" name="Picture 4"/>
          <p:cNvPicPr>
            <a:picLocks noChangeAspect="1" noChangeArrowheads="1"/>
          </p:cNvPicPr>
          <p:nvPr/>
        </p:nvPicPr>
        <p:blipFill>
          <a:blip r:embed="rId6" cstate="print"/>
          <a:srcRect/>
          <a:stretch>
            <a:fillRect/>
          </a:stretch>
        </p:blipFill>
        <p:spPr bwMode="auto">
          <a:xfrm>
            <a:off x="7010400" y="2133600"/>
            <a:ext cx="952500" cy="676275"/>
          </a:xfrm>
          <a:prstGeom prst="rect">
            <a:avLst/>
          </a:prstGeom>
          <a:noFill/>
          <a:ln w="9525">
            <a:noFill/>
            <a:miter lim="800000"/>
            <a:headEnd/>
            <a:tailEnd/>
          </a:ln>
          <a:effectLst/>
        </p:spPr>
      </p:pic>
      <p:sp>
        <p:nvSpPr>
          <p:cNvPr id="11" name="TextBox 10"/>
          <p:cNvSpPr txBox="1"/>
          <p:nvPr/>
        </p:nvSpPr>
        <p:spPr>
          <a:xfrm>
            <a:off x="381000" y="2895600"/>
            <a:ext cx="8458200" cy="369332"/>
          </a:xfrm>
          <a:prstGeom prst="rect">
            <a:avLst/>
          </a:prstGeom>
          <a:noFill/>
        </p:spPr>
        <p:txBody>
          <a:bodyPr wrap="square" rtlCol="0">
            <a:spAutoFit/>
          </a:bodyPr>
          <a:lstStyle/>
          <a:p>
            <a:r>
              <a:rPr lang="en-US" dirty="0" smtClean="0">
                <a:hlinkClick r:id="rId7"/>
              </a:rPr>
              <a:t>http://www.nad.org/blogs/bobbie-bethscoggins/nad-board-discuss-social-media-policy</a:t>
            </a:r>
            <a:r>
              <a:rPr lang="en-US" dirty="0" smtClean="0"/>
              <a:t> </a:t>
            </a:r>
            <a:endParaRPr lang="en-US" dirty="0"/>
          </a:p>
        </p:txBody>
      </p:sp>
      <p:pic>
        <p:nvPicPr>
          <p:cNvPr id="7173" name="Picture 5"/>
          <p:cNvPicPr>
            <a:picLocks noChangeAspect="1" noChangeArrowheads="1"/>
          </p:cNvPicPr>
          <p:nvPr/>
        </p:nvPicPr>
        <p:blipFill>
          <a:blip r:embed="rId8" cstate="print"/>
          <a:srcRect/>
          <a:stretch>
            <a:fillRect/>
          </a:stretch>
        </p:blipFill>
        <p:spPr bwMode="auto">
          <a:xfrm>
            <a:off x="457200" y="1828800"/>
            <a:ext cx="266700" cy="247650"/>
          </a:xfrm>
          <a:prstGeom prst="rect">
            <a:avLst/>
          </a:prstGeom>
          <a:noFill/>
          <a:ln w="9525">
            <a:noFill/>
            <a:miter lim="800000"/>
            <a:headEnd/>
            <a:tailEnd/>
          </a:ln>
          <a:effectLst/>
        </p:spPr>
      </p:pic>
      <p:sp>
        <p:nvSpPr>
          <p:cNvPr id="13" name="TextBox 12"/>
          <p:cNvSpPr txBox="1"/>
          <p:nvPr/>
        </p:nvSpPr>
        <p:spPr>
          <a:xfrm>
            <a:off x="381000" y="3200400"/>
            <a:ext cx="8229600" cy="369332"/>
          </a:xfrm>
          <a:prstGeom prst="rect">
            <a:avLst/>
          </a:prstGeom>
          <a:noFill/>
        </p:spPr>
        <p:txBody>
          <a:bodyPr wrap="square" rtlCol="0">
            <a:spAutoFit/>
          </a:bodyPr>
          <a:lstStyle/>
          <a:p>
            <a:r>
              <a:rPr lang="en-US" dirty="0" smtClean="0">
                <a:hlinkClick r:id="rId9"/>
              </a:rPr>
              <a:t>http://www.youtube.com/watch?feature=player_detailpage&amp;v=BssTcPTBhAc#t=7s</a:t>
            </a:r>
            <a:r>
              <a:rPr lang="en-US" dirty="0" smtClean="0"/>
              <a:t> </a:t>
            </a:r>
            <a:endParaRPr lang="en-US" dirty="0"/>
          </a:p>
        </p:txBody>
      </p:sp>
      <p:sp>
        <p:nvSpPr>
          <p:cNvPr id="14" name="TextBox 13"/>
          <p:cNvSpPr txBox="1"/>
          <p:nvPr/>
        </p:nvSpPr>
        <p:spPr>
          <a:xfrm>
            <a:off x="304800" y="1143000"/>
            <a:ext cx="7848600" cy="523220"/>
          </a:xfrm>
          <a:prstGeom prst="rect">
            <a:avLst/>
          </a:prstGeom>
          <a:noFill/>
        </p:spPr>
        <p:txBody>
          <a:bodyPr wrap="square" rtlCol="0">
            <a:spAutoFit/>
          </a:bodyPr>
          <a:lstStyle/>
          <a:p>
            <a:r>
              <a:rPr lang="en-US" sz="2800" u="sng" dirty="0" err="1" smtClean="0"/>
              <a:t>Facebook</a:t>
            </a:r>
            <a:r>
              <a:rPr lang="en-US" sz="2800" u="sng" dirty="0" smtClean="0"/>
              <a:t> announcement</a:t>
            </a:r>
            <a:endParaRPr lang="en-US" sz="2800" u="sng"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609600"/>
          </a:xfrm>
        </p:spPr>
        <p:txBody>
          <a:bodyPr>
            <a:normAutofit/>
          </a:bodyPr>
          <a:lstStyle/>
          <a:p>
            <a:r>
              <a:rPr lang="en-US" sz="3200" dirty="0" smtClean="0"/>
              <a:t>Social media in the Deaf world in 2011</a:t>
            </a:r>
            <a:endParaRPr lang="en-US" sz="3200" dirty="0"/>
          </a:p>
        </p:txBody>
      </p:sp>
      <p:pic>
        <p:nvPicPr>
          <p:cNvPr id="4" name="Picture 3"/>
          <p:cNvPicPr>
            <a:picLocks noChangeAspect="1" noChangeArrowheads="1"/>
          </p:cNvPicPr>
          <p:nvPr/>
        </p:nvPicPr>
        <p:blipFill>
          <a:blip r:embed="rId2" cstate="print"/>
          <a:srcRect/>
          <a:stretch>
            <a:fillRect/>
          </a:stretch>
        </p:blipFill>
        <p:spPr bwMode="auto">
          <a:xfrm>
            <a:off x="685800" y="0"/>
            <a:ext cx="7620000" cy="714375"/>
          </a:xfrm>
          <a:prstGeom prst="rect">
            <a:avLst/>
          </a:prstGeom>
          <a:noFill/>
          <a:ln w="9525">
            <a:noFill/>
            <a:miter lim="800000"/>
            <a:headEnd/>
            <a:tailEnd/>
          </a:ln>
          <a:effectLst/>
        </p:spPr>
      </p:pic>
      <p:sp>
        <p:nvSpPr>
          <p:cNvPr id="5" name="Rectangle 4"/>
          <p:cNvSpPr/>
          <p:nvPr/>
        </p:nvSpPr>
        <p:spPr>
          <a:xfrm>
            <a:off x="533400" y="3657600"/>
            <a:ext cx="7543800" cy="2616101"/>
          </a:xfrm>
          <a:prstGeom prst="rect">
            <a:avLst/>
          </a:prstGeom>
        </p:spPr>
        <p:txBody>
          <a:bodyPr wrap="square">
            <a:spAutoFit/>
          </a:bodyPr>
          <a:lstStyle/>
          <a:p>
            <a:r>
              <a:rPr lang="en-US" sz="2000" b="1" dirty="0">
                <a:hlinkClick r:id="rId3" action="ppaction://hlinkfile" tooltip="Neil McDevitt"/>
              </a:rPr>
              <a:t>@</a:t>
            </a:r>
            <a:r>
              <a:rPr lang="en-US" sz="2000" b="1" dirty="0" err="1">
                <a:hlinkClick r:id="rId3" action="ppaction://hlinkfile" tooltip="Neil McDevitt"/>
              </a:rPr>
              <a:t>NeilMcD</a:t>
            </a:r>
            <a:r>
              <a:rPr lang="en-US" sz="2000" dirty="0" err="1"/>
              <a:t>Neil</a:t>
            </a:r>
            <a:r>
              <a:rPr lang="en-US" sz="2000" dirty="0"/>
              <a:t> </a:t>
            </a:r>
            <a:r>
              <a:rPr lang="en-US" sz="2000" dirty="0" err="1" smtClean="0"/>
              <a:t>McDevitt</a:t>
            </a:r>
            <a:endParaRPr lang="en-US" sz="2000" dirty="0" smtClean="0"/>
          </a:p>
          <a:p>
            <a:endParaRPr lang="en-US" sz="2000" dirty="0"/>
          </a:p>
          <a:p>
            <a:r>
              <a:rPr lang="en-US" sz="2800" dirty="0"/>
              <a:t>Really happy to announce this. Will be joining </a:t>
            </a:r>
            <a:r>
              <a:rPr lang="en-US" sz="2800" dirty="0">
                <a:hlinkClick r:id="rId4"/>
              </a:rPr>
              <a:t>@FEMA</a:t>
            </a:r>
            <a:r>
              <a:rPr lang="en-US" sz="2800" dirty="0"/>
              <a:t> and </a:t>
            </a:r>
            <a:r>
              <a:rPr lang="en-US" sz="2800" dirty="0">
                <a:hlinkClick r:id="rId5"/>
              </a:rPr>
              <a:t>@</a:t>
            </a:r>
            <a:r>
              <a:rPr lang="en-US" sz="2800" dirty="0" err="1">
                <a:hlinkClick r:id="rId5"/>
              </a:rPr>
              <a:t>CraigAtFEMA</a:t>
            </a:r>
            <a:r>
              <a:rPr lang="en-US" sz="2800" dirty="0"/>
              <a:t> as Disability Communications </a:t>
            </a:r>
            <a:r>
              <a:rPr lang="en-US" sz="2800" dirty="0" err="1"/>
              <a:t>Specialist.</a:t>
            </a:r>
            <a:r>
              <a:rPr lang="en-US" sz="2800" dirty="0" err="1">
                <a:hlinkClick r:id="rId6" action="ppaction://hlinkfile" tooltip="#SMEM"/>
              </a:rPr>
              <a:t>#</a:t>
            </a:r>
            <a:r>
              <a:rPr lang="en-US" sz="2800" dirty="0" err="1" smtClean="0">
                <a:hlinkClick r:id="rId6" action="ppaction://hlinkfile" tooltip="#SMEM"/>
              </a:rPr>
              <a:t>SMEM</a:t>
            </a:r>
            <a:endParaRPr lang="en-US" sz="2800" dirty="0" smtClean="0"/>
          </a:p>
          <a:p>
            <a:endParaRPr lang="en-US" sz="2000" dirty="0"/>
          </a:p>
          <a:p>
            <a:r>
              <a:rPr lang="en-US" sz="2000" dirty="0">
                <a:hlinkClick r:id="rId7" action="ppaction://hlinkfile" tooltip="5:37 PM Aug 16th"/>
              </a:rPr>
              <a:t>16 Aug</a:t>
            </a:r>
            <a:r>
              <a:rPr lang="en-US" sz="2000" dirty="0"/>
              <a:t> via </a:t>
            </a:r>
            <a:r>
              <a:rPr lang="en-US" sz="2000" dirty="0" err="1">
                <a:hlinkClick r:id="rId8"/>
              </a:rPr>
              <a:t>TweetDeck</a:t>
            </a:r>
            <a:r>
              <a:rPr lang="en-US" sz="2000" dirty="0"/>
              <a:t> </a:t>
            </a:r>
          </a:p>
        </p:txBody>
      </p:sp>
      <p:pic>
        <p:nvPicPr>
          <p:cNvPr id="2050" name="Picture 2"/>
          <p:cNvPicPr>
            <a:picLocks noChangeAspect="1" noChangeArrowheads="1"/>
          </p:cNvPicPr>
          <p:nvPr/>
        </p:nvPicPr>
        <p:blipFill>
          <a:blip r:embed="rId9" cstate="print"/>
          <a:srcRect/>
          <a:stretch>
            <a:fillRect/>
          </a:stretch>
        </p:blipFill>
        <p:spPr bwMode="auto">
          <a:xfrm>
            <a:off x="533400" y="2133600"/>
            <a:ext cx="1523999" cy="1447800"/>
          </a:xfrm>
          <a:prstGeom prst="rect">
            <a:avLst/>
          </a:prstGeom>
          <a:noFill/>
          <a:ln w="9525">
            <a:noFill/>
            <a:miter lim="800000"/>
            <a:headEnd/>
            <a:tailEnd/>
          </a:ln>
          <a:effectLst/>
        </p:spPr>
      </p:pic>
      <p:sp>
        <p:nvSpPr>
          <p:cNvPr id="6" name="TextBox 5"/>
          <p:cNvSpPr txBox="1"/>
          <p:nvPr/>
        </p:nvSpPr>
        <p:spPr>
          <a:xfrm>
            <a:off x="381000" y="1524000"/>
            <a:ext cx="8534400" cy="523220"/>
          </a:xfrm>
          <a:prstGeom prst="rect">
            <a:avLst/>
          </a:prstGeom>
          <a:noFill/>
        </p:spPr>
        <p:txBody>
          <a:bodyPr wrap="square" rtlCol="0">
            <a:spAutoFit/>
          </a:bodyPr>
          <a:lstStyle/>
          <a:p>
            <a:r>
              <a:rPr lang="en-US" sz="2800" u="sng" dirty="0" smtClean="0"/>
              <a:t>Tweet announcement</a:t>
            </a:r>
            <a:r>
              <a:rPr lang="en-US" sz="2800" dirty="0" smtClean="0"/>
              <a:t> from Deaf advocate Neil </a:t>
            </a:r>
            <a:r>
              <a:rPr lang="en-US" sz="2800" dirty="0" err="1" smtClean="0"/>
              <a:t>McDevitt</a:t>
            </a:r>
            <a:r>
              <a:rPr lang="en-US" sz="2800" dirty="0" smtClean="0"/>
              <a:t> : </a:t>
            </a:r>
            <a:endParaRPr lang="en-US" sz="2800"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85800"/>
            <a:ext cx="8229600" cy="609600"/>
          </a:xfrm>
        </p:spPr>
        <p:txBody>
          <a:bodyPr>
            <a:normAutofit/>
          </a:bodyPr>
          <a:lstStyle/>
          <a:p>
            <a:r>
              <a:rPr lang="en-US" sz="3200" dirty="0" smtClean="0"/>
              <a:t>Social media in the Deaf world in 2011</a:t>
            </a:r>
            <a:endParaRPr lang="en-US" sz="3200" dirty="0"/>
          </a:p>
        </p:txBody>
      </p:sp>
      <p:pic>
        <p:nvPicPr>
          <p:cNvPr id="4" name="Picture 3"/>
          <p:cNvPicPr>
            <a:picLocks noChangeAspect="1" noChangeArrowheads="1"/>
          </p:cNvPicPr>
          <p:nvPr/>
        </p:nvPicPr>
        <p:blipFill>
          <a:blip r:embed="rId2" cstate="print"/>
          <a:srcRect/>
          <a:stretch>
            <a:fillRect/>
          </a:stretch>
        </p:blipFill>
        <p:spPr bwMode="auto">
          <a:xfrm>
            <a:off x="685800" y="0"/>
            <a:ext cx="7620000" cy="714375"/>
          </a:xfrm>
          <a:prstGeom prst="rect">
            <a:avLst/>
          </a:prstGeom>
          <a:noFill/>
          <a:ln w="9525">
            <a:noFill/>
            <a:miter lim="800000"/>
            <a:headEnd/>
            <a:tailEnd/>
          </a:ln>
          <a:effectLst/>
        </p:spPr>
      </p:pic>
      <p:sp>
        <p:nvSpPr>
          <p:cNvPr id="5" name="TextBox 4"/>
          <p:cNvSpPr txBox="1"/>
          <p:nvPr/>
        </p:nvSpPr>
        <p:spPr>
          <a:xfrm>
            <a:off x="609600" y="1600200"/>
            <a:ext cx="7772400" cy="1538883"/>
          </a:xfrm>
          <a:prstGeom prst="rect">
            <a:avLst/>
          </a:prstGeom>
          <a:noFill/>
        </p:spPr>
        <p:txBody>
          <a:bodyPr wrap="square" rtlCol="0">
            <a:spAutoFit/>
          </a:bodyPr>
          <a:lstStyle/>
          <a:p>
            <a:r>
              <a:rPr lang="en-US" sz="2800" u="sng" dirty="0" smtClean="0"/>
              <a:t>How do Deaf people communicate about disasters?</a:t>
            </a:r>
          </a:p>
          <a:p>
            <a:endParaRPr lang="en-US" sz="2800" dirty="0"/>
          </a:p>
          <a:p>
            <a:r>
              <a:rPr lang="en-US" sz="2400" dirty="0" smtClean="0"/>
              <a:t>From Dr. Gloria </a:t>
            </a:r>
            <a:r>
              <a:rPr lang="en-US" sz="2400" dirty="0" err="1" smtClean="0"/>
              <a:t>Nathanson</a:t>
            </a:r>
            <a:r>
              <a:rPr lang="en-US" sz="2400" dirty="0" smtClean="0"/>
              <a:t> Aug 1, 2011 :</a:t>
            </a:r>
          </a:p>
          <a:p>
            <a:endParaRPr lang="en-US" sz="1400" dirty="0"/>
          </a:p>
        </p:txBody>
      </p:sp>
      <p:graphicFrame>
        <p:nvGraphicFramePr>
          <p:cNvPr id="6" name="Table 5"/>
          <p:cNvGraphicFramePr>
            <a:graphicFrameLocks noGrp="1"/>
          </p:cNvGraphicFramePr>
          <p:nvPr/>
        </p:nvGraphicFramePr>
        <p:xfrm>
          <a:off x="685800" y="3048000"/>
          <a:ext cx="8001000" cy="1920240"/>
        </p:xfrm>
        <a:graphic>
          <a:graphicData uri="http://schemas.openxmlformats.org/drawingml/2006/table">
            <a:tbl>
              <a:tblPr/>
              <a:tblGrid>
                <a:gridCol w="8001000"/>
              </a:tblGrid>
              <a:tr h="1524000">
                <a:tc>
                  <a:txBody>
                    <a:bodyPr/>
                    <a:lstStyle/>
                    <a:p>
                      <a:pPr fontAlgn="t"/>
                      <a:r>
                        <a:rPr lang="en-US" sz="1800" dirty="0">
                          <a:solidFill>
                            <a:srgbClr val="000000"/>
                          </a:solidFill>
                          <a:latin typeface="arial"/>
                        </a:rPr>
                        <a:t>If we wanted to get in touch quickly, we would first try to use pagers to reach each other, if there was some satellite problems preventing transmission then video phone would be used. Video phone/webcam would be used to carry on a longer explanation or discussions (A real example was the time of 9-11, that's how many of us </a:t>
                      </a:r>
                      <a:r>
                        <a:rPr lang="en-US" sz="1800" dirty="0" smtClean="0">
                          <a:solidFill>
                            <a:srgbClr val="000000"/>
                          </a:solidFill>
                          <a:latin typeface="arial"/>
                        </a:rPr>
                        <a:t>reacted.)</a:t>
                      </a:r>
                    </a:p>
                    <a:p>
                      <a:pPr fontAlgn="t"/>
                      <a:endParaRPr lang="en-US" sz="1800" dirty="0" smtClean="0">
                        <a:solidFill>
                          <a:srgbClr val="000000"/>
                        </a:solidFill>
                        <a:latin typeface="arial"/>
                      </a:endParaRPr>
                    </a:p>
                    <a:p>
                      <a:pPr fontAlgn="t"/>
                      <a:r>
                        <a:rPr lang="en-US" sz="1800" dirty="0" smtClean="0">
                          <a:solidFill>
                            <a:srgbClr val="000000"/>
                          </a:solidFill>
                          <a:latin typeface="arial"/>
                        </a:rPr>
                        <a:t> </a:t>
                      </a:r>
                      <a:endParaRPr lang="en-US" sz="1800" dirty="0">
                        <a:solidFill>
                          <a:srgbClr val="000000"/>
                        </a:solidFill>
                        <a:latin typeface="arial"/>
                      </a:endParaRPr>
                    </a:p>
                  </a:txBody>
                  <a:tcPr marL="0" marR="0" marT="0" marB="0">
                    <a:lnL>
                      <a:noFill/>
                    </a:lnL>
                    <a:lnR>
                      <a:noFill/>
                    </a:lnR>
                    <a:lnT>
                      <a:noFill/>
                    </a:lnT>
                    <a:lnB>
                      <a:noFill/>
                    </a:lnB>
                    <a:solidFill>
                      <a:srgbClr val="FFFFFF"/>
                    </a:solidFill>
                  </a:tcPr>
                </a:tc>
              </a:tr>
            </a:tbl>
          </a:graphicData>
        </a:graphic>
      </p:graphicFrame>
      <p:sp>
        <p:nvSpPr>
          <p:cNvPr id="4097" name="Rectangle 1"/>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graphicFrame>
        <p:nvGraphicFramePr>
          <p:cNvPr id="8" name="Table 7"/>
          <p:cNvGraphicFramePr>
            <a:graphicFrameLocks noGrp="1"/>
          </p:cNvGraphicFramePr>
          <p:nvPr/>
        </p:nvGraphicFramePr>
        <p:xfrm>
          <a:off x="685800" y="4495800"/>
          <a:ext cx="7924800" cy="1905000"/>
        </p:xfrm>
        <a:graphic>
          <a:graphicData uri="http://schemas.openxmlformats.org/drawingml/2006/table">
            <a:tbl>
              <a:tblPr/>
              <a:tblGrid>
                <a:gridCol w="7924800"/>
              </a:tblGrid>
              <a:tr h="1905000">
                <a:tc>
                  <a:txBody>
                    <a:bodyPr/>
                    <a:lstStyle/>
                    <a:p>
                      <a:pPr fontAlgn="t"/>
                      <a:r>
                        <a:rPr lang="en-US" sz="1800" dirty="0">
                          <a:solidFill>
                            <a:srgbClr val="000000"/>
                          </a:solidFill>
                          <a:latin typeface="arial"/>
                        </a:rPr>
                        <a:t>A big one recently (a few months ago) was a reaction protesting Italy's proposal to remove their recognition of Italian Sign Language as a bona fide language. On </a:t>
                      </a:r>
                      <a:r>
                        <a:rPr lang="en-US" sz="1800" dirty="0" err="1">
                          <a:solidFill>
                            <a:srgbClr val="000000"/>
                          </a:solidFill>
                          <a:latin typeface="arial"/>
                        </a:rPr>
                        <a:t>facebook</a:t>
                      </a:r>
                      <a:r>
                        <a:rPr lang="en-US" sz="1800" dirty="0">
                          <a:solidFill>
                            <a:srgbClr val="000000"/>
                          </a:solidFill>
                          <a:latin typeface="arial"/>
                        </a:rPr>
                        <a:t>, it went crazy! People were organizing with each other ALL OVER THE WORLD on which embassy they were going to show up, and when, to advocate for the deaf community in Italy, stressing to their government to keep the recognition of Italian sign language.</a:t>
                      </a:r>
                    </a:p>
                  </a:txBody>
                  <a:tcPr marL="0" marR="0" marT="0" marB="0">
                    <a:lnL>
                      <a:noFill/>
                    </a:lnL>
                    <a:lnR>
                      <a:noFill/>
                    </a:lnR>
                    <a:lnT>
                      <a:noFill/>
                    </a:lnT>
                    <a:lnB>
                      <a:noFill/>
                    </a:lnB>
                    <a:solidFill>
                      <a:srgbClr val="FFFFFF"/>
                    </a:solidFill>
                  </a:tcPr>
                </a:tc>
              </a:tr>
            </a:tbl>
          </a:graphicData>
        </a:graphic>
      </p:graphicFrame>
      <p:sp>
        <p:nvSpPr>
          <p:cNvPr id="4098"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US"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3236</TotalTime>
  <Words>845</Words>
  <Application>Microsoft Office PowerPoint</Application>
  <PresentationFormat>On-screen Show (4:3)</PresentationFormat>
  <Paragraphs>94</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Social media in the Deaf world in 2011</vt:lpstr>
      <vt:lpstr>Social media in the Deaf world in 2011</vt:lpstr>
      <vt:lpstr>Social media in the Deaf world in 2011</vt:lpstr>
      <vt:lpstr>Social media in the Deaf world in 2011</vt:lpstr>
      <vt:lpstr>Social media in the Deaf world in 2011</vt:lpstr>
      <vt:lpstr>Social media in the Deaf world in 2011</vt:lpstr>
      <vt:lpstr>Social media in the Deaf world in 2011</vt:lpstr>
      <vt:lpstr>Social media in the Deaf world in 2011</vt:lpstr>
      <vt:lpstr>Social media in the Deaf world in 2011</vt:lpstr>
      <vt:lpstr>Social media in the Deaf world in 2011</vt:lpstr>
      <vt:lpstr>Social media in the Deaf world in 2011</vt:lpstr>
    </vt:vector>
  </TitlesOfParts>
  <Company>Toshiba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Owner</dc:creator>
  <cp:lastModifiedBy>Owner</cp:lastModifiedBy>
  <cp:revision>74</cp:revision>
  <dcterms:created xsi:type="dcterms:W3CDTF">2011-08-20T05:33:09Z</dcterms:created>
  <dcterms:modified xsi:type="dcterms:W3CDTF">2011-08-23T11:19:05Z</dcterms:modified>
</cp:coreProperties>
</file>