
<file path=[Content_Types].xml><?xml version="1.0" encoding="utf-8"?>
<Types xmlns="http://schemas.openxmlformats.org/package/2006/content-types">
  <Default Extension="png" ContentType="image/png"/>
  <Default Extension="jpeg" ContentType="image/jpeg"/>
  <Default Extension="emf" ContentType="image/x-emf"/>
  <Default Extension="xls" ContentType="application/vnd.ms-excel"/>
  <Default Extension="rels" ContentType="application/vnd.openxmlformats-package.relationships+xml"/>
  <Default Extension="xml" ContentType="application/xml"/>
  <Default Extension="vml" ContentType="application/vnd.openxmlformats-officedocument.vmlDrawi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3.xml" ContentType="application/vnd.openxmlformats-officedocument.presentationml.tags+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4.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tags/tag5.xml" ContentType="application/vnd.openxmlformats-officedocument.presentationml.tags+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tags/tag6.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tags/tag7.xml" ContentType="application/vnd.openxmlformats-officedocument.presentationml.tags+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tags/tag8.xml" ContentType="application/vnd.openxmlformats-officedocument.presentationml.tags+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9.xml" ContentType="application/vnd.openxmlformats-officedocument.presentationml.tags+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726" r:id="rId1"/>
  </p:sldMasterIdLst>
  <p:notesMasterIdLst>
    <p:notesMasterId r:id="rId59"/>
  </p:notesMasterIdLst>
  <p:handoutMasterIdLst>
    <p:handoutMasterId r:id="rId60"/>
  </p:handoutMasterIdLst>
  <p:sldIdLst>
    <p:sldId id="256" r:id="rId2"/>
    <p:sldId id="714" r:id="rId3"/>
    <p:sldId id="720" r:id="rId4"/>
    <p:sldId id="723" r:id="rId5"/>
    <p:sldId id="724" r:id="rId6"/>
    <p:sldId id="725" r:id="rId7"/>
    <p:sldId id="726" r:id="rId8"/>
    <p:sldId id="728" r:id="rId9"/>
    <p:sldId id="729" r:id="rId10"/>
    <p:sldId id="756" r:id="rId11"/>
    <p:sldId id="722" r:id="rId12"/>
    <p:sldId id="757" r:id="rId13"/>
    <p:sldId id="758" r:id="rId14"/>
    <p:sldId id="760" r:id="rId15"/>
    <p:sldId id="759" r:id="rId16"/>
    <p:sldId id="761" r:id="rId17"/>
    <p:sldId id="730" r:id="rId18"/>
    <p:sldId id="731" r:id="rId19"/>
    <p:sldId id="732" r:id="rId20"/>
    <p:sldId id="733" r:id="rId21"/>
    <p:sldId id="734" r:id="rId22"/>
    <p:sldId id="735" r:id="rId23"/>
    <p:sldId id="736" r:id="rId24"/>
    <p:sldId id="737" r:id="rId25"/>
    <p:sldId id="738" r:id="rId26"/>
    <p:sldId id="739" r:id="rId27"/>
    <p:sldId id="740" r:id="rId28"/>
    <p:sldId id="741" r:id="rId29"/>
    <p:sldId id="742" r:id="rId30"/>
    <p:sldId id="743" r:id="rId31"/>
    <p:sldId id="744" r:id="rId32"/>
    <p:sldId id="745" r:id="rId33"/>
    <p:sldId id="746" r:id="rId34"/>
    <p:sldId id="747" r:id="rId35"/>
    <p:sldId id="748" r:id="rId36"/>
    <p:sldId id="749" r:id="rId37"/>
    <p:sldId id="750" r:id="rId38"/>
    <p:sldId id="751" r:id="rId39"/>
    <p:sldId id="752" r:id="rId40"/>
    <p:sldId id="753" r:id="rId41"/>
    <p:sldId id="754" r:id="rId42"/>
    <p:sldId id="755" r:id="rId43"/>
    <p:sldId id="772" r:id="rId44"/>
    <p:sldId id="762" r:id="rId45"/>
    <p:sldId id="764" r:id="rId46"/>
    <p:sldId id="769" r:id="rId47"/>
    <p:sldId id="765" r:id="rId48"/>
    <p:sldId id="589" r:id="rId49"/>
    <p:sldId id="590" r:id="rId50"/>
    <p:sldId id="591" r:id="rId51"/>
    <p:sldId id="592" r:id="rId52"/>
    <p:sldId id="766" r:id="rId53"/>
    <p:sldId id="767" r:id="rId54"/>
    <p:sldId id="768" r:id="rId55"/>
    <p:sldId id="771" r:id="rId56"/>
    <p:sldId id="770" r:id="rId57"/>
    <p:sldId id="412" r:id="rId58"/>
  </p:sldIdLst>
  <p:sldSz cx="9144000" cy="6858000" type="screen4x3"/>
  <p:notesSz cx="6997700" cy="9283700"/>
  <p:defaultTextStyle>
    <a:defPPr>
      <a:defRPr lang="en-GB"/>
    </a:defPPr>
    <a:lvl1pPr algn="l" defTabSz="457200" rtl="0" eaLnBrk="0" fontAlgn="base" hangingPunct="0">
      <a:spcBef>
        <a:spcPct val="0"/>
      </a:spcBef>
      <a:spcAft>
        <a:spcPct val="0"/>
      </a:spcAft>
      <a:defRPr kern="1200">
        <a:solidFill>
          <a:schemeClr val="tx1"/>
        </a:solidFill>
        <a:latin typeface="Arial" charset="0"/>
        <a:ea typeface="+mn-ea"/>
        <a:cs typeface="Lucida Sans Unicode" pitchFamily="34" charset="0"/>
      </a:defRPr>
    </a:lvl1pPr>
    <a:lvl2pPr marL="457200" algn="l" defTabSz="457200" rtl="0" eaLnBrk="0" fontAlgn="base" hangingPunct="0">
      <a:spcBef>
        <a:spcPct val="0"/>
      </a:spcBef>
      <a:spcAft>
        <a:spcPct val="0"/>
      </a:spcAft>
      <a:defRPr kern="1200">
        <a:solidFill>
          <a:schemeClr val="tx1"/>
        </a:solidFill>
        <a:latin typeface="Arial" charset="0"/>
        <a:ea typeface="+mn-ea"/>
        <a:cs typeface="Lucida Sans Unicode" pitchFamily="34" charset="0"/>
      </a:defRPr>
    </a:lvl2pPr>
    <a:lvl3pPr marL="914400" algn="l" defTabSz="457200" rtl="0" eaLnBrk="0" fontAlgn="base" hangingPunct="0">
      <a:spcBef>
        <a:spcPct val="0"/>
      </a:spcBef>
      <a:spcAft>
        <a:spcPct val="0"/>
      </a:spcAft>
      <a:defRPr kern="1200">
        <a:solidFill>
          <a:schemeClr val="tx1"/>
        </a:solidFill>
        <a:latin typeface="Arial" charset="0"/>
        <a:ea typeface="+mn-ea"/>
        <a:cs typeface="Lucida Sans Unicode" pitchFamily="34" charset="0"/>
      </a:defRPr>
    </a:lvl3pPr>
    <a:lvl4pPr marL="1371600" algn="l" defTabSz="457200" rtl="0" eaLnBrk="0" fontAlgn="base" hangingPunct="0">
      <a:spcBef>
        <a:spcPct val="0"/>
      </a:spcBef>
      <a:spcAft>
        <a:spcPct val="0"/>
      </a:spcAft>
      <a:defRPr kern="1200">
        <a:solidFill>
          <a:schemeClr val="tx1"/>
        </a:solidFill>
        <a:latin typeface="Arial" charset="0"/>
        <a:ea typeface="+mn-ea"/>
        <a:cs typeface="Lucida Sans Unicode" pitchFamily="34" charset="0"/>
      </a:defRPr>
    </a:lvl4pPr>
    <a:lvl5pPr marL="1828800" algn="l" defTabSz="457200" rtl="0" eaLnBrk="0" fontAlgn="base" hangingPunct="0">
      <a:spcBef>
        <a:spcPct val="0"/>
      </a:spcBef>
      <a:spcAft>
        <a:spcPct val="0"/>
      </a:spcAft>
      <a:defRPr kern="1200">
        <a:solidFill>
          <a:schemeClr val="tx1"/>
        </a:solidFill>
        <a:latin typeface="Arial" charset="0"/>
        <a:ea typeface="+mn-ea"/>
        <a:cs typeface="Lucida Sans Unicode" pitchFamily="34" charset="0"/>
      </a:defRPr>
    </a:lvl5pPr>
    <a:lvl6pPr marL="2286000" algn="l" defTabSz="914400" rtl="0" eaLnBrk="1" latinLnBrk="0" hangingPunct="1">
      <a:defRPr kern="1200">
        <a:solidFill>
          <a:schemeClr val="tx1"/>
        </a:solidFill>
        <a:latin typeface="Arial" charset="0"/>
        <a:ea typeface="+mn-ea"/>
        <a:cs typeface="Lucida Sans Unicode" pitchFamily="34" charset="0"/>
      </a:defRPr>
    </a:lvl6pPr>
    <a:lvl7pPr marL="2743200" algn="l" defTabSz="914400" rtl="0" eaLnBrk="1" latinLnBrk="0" hangingPunct="1">
      <a:defRPr kern="1200">
        <a:solidFill>
          <a:schemeClr val="tx1"/>
        </a:solidFill>
        <a:latin typeface="Arial" charset="0"/>
        <a:ea typeface="+mn-ea"/>
        <a:cs typeface="Lucida Sans Unicode" pitchFamily="34" charset="0"/>
      </a:defRPr>
    </a:lvl7pPr>
    <a:lvl8pPr marL="3200400" algn="l" defTabSz="914400" rtl="0" eaLnBrk="1" latinLnBrk="0" hangingPunct="1">
      <a:defRPr kern="1200">
        <a:solidFill>
          <a:schemeClr val="tx1"/>
        </a:solidFill>
        <a:latin typeface="Arial" charset="0"/>
        <a:ea typeface="+mn-ea"/>
        <a:cs typeface="Lucida Sans Unicode" pitchFamily="34" charset="0"/>
      </a:defRPr>
    </a:lvl8pPr>
    <a:lvl9pPr marL="3657600" algn="l" defTabSz="914400" rtl="0" eaLnBrk="1" latinLnBrk="0" hangingPunct="1">
      <a:defRPr kern="1200">
        <a:solidFill>
          <a:schemeClr val="tx1"/>
        </a:solidFill>
        <a:latin typeface="Arial" charset="0"/>
        <a:ea typeface="+mn-ea"/>
        <a:cs typeface="Lucida Sans Unicode" pitchFamily="34"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1C8B6"/>
    <a:srgbClr val="7C640E"/>
    <a:srgbClr val="9A7D12"/>
    <a:srgbClr val="FFCCFF"/>
    <a:srgbClr val="FFFFCC"/>
    <a:srgbClr val="CCFFFF"/>
    <a:srgbClr val="333399"/>
    <a:srgbClr val="6666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1700" autoAdjust="0"/>
    <p:restoredTop sz="89929" autoAdjust="0"/>
  </p:normalViewPr>
  <p:slideViewPr>
    <p:cSldViewPr snapToObjects="1">
      <p:cViewPr varScale="1">
        <p:scale>
          <a:sx n="59" d="100"/>
          <a:sy n="59" d="100"/>
        </p:scale>
        <p:origin x="-378" y="-78"/>
      </p:cViewPr>
      <p:guideLst>
        <p:guide orient="horz" pos="2160"/>
        <p:guide pos="2880"/>
      </p:guideLst>
    </p:cSldViewPr>
  </p:slideViewPr>
  <p:outlineViewPr>
    <p:cViewPr varScale="1">
      <p:scale>
        <a:sx n="170" d="200"/>
        <a:sy n="170" d="200"/>
      </p:scale>
      <p:origin x="-780" y="-84"/>
    </p:cViewPr>
  </p:outlineViewPr>
  <p:notesTextViewPr>
    <p:cViewPr>
      <p:scale>
        <a:sx n="100" d="100"/>
        <a:sy n="100" d="100"/>
      </p:scale>
      <p:origin x="0" y="0"/>
    </p:cViewPr>
  </p:notesTextViewPr>
  <p:sorterViewPr>
    <p:cViewPr>
      <p:scale>
        <a:sx n="66" d="100"/>
        <a:sy n="66" d="100"/>
      </p:scale>
      <p:origin x="0" y="0"/>
    </p:cViewPr>
  </p:sorterViewPr>
  <p:notesViewPr>
    <p:cSldViewPr snapToObjects="1">
      <p:cViewPr varScale="1">
        <p:scale>
          <a:sx n="59" d="100"/>
          <a:sy n="59" d="100"/>
        </p:scale>
        <p:origin x="-1752" y="-72"/>
      </p:cViewPr>
      <p:guideLst>
        <p:guide orient="horz" pos="2924"/>
        <p:guide pos="2204"/>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7.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8.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2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76130" name="Rectangle 2"/>
          <p:cNvSpPr>
            <a:spLocks noGrp="1" noChangeArrowheads="1"/>
          </p:cNvSpPr>
          <p:nvPr>
            <p:ph type="hdr" sz="quarter"/>
          </p:nvPr>
        </p:nvSpPr>
        <p:spPr bwMode="auto">
          <a:xfrm>
            <a:off x="0" y="0"/>
            <a:ext cx="3032125" cy="463550"/>
          </a:xfrm>
          <a:prstGeom prst="rect">
            <a:avLst/>
          </a:prstGeom>
          <a:noFill/>
          <a:ln w="9525">
            <a:noFill/>
            <a:miter lim="800000"/>
            <a:headEnd/>
            <a:tailEnd/>
          </a:ln>
          <a:effectLst/>
        </p:spPr>
        <p:txBody>
          <a:bodyPr vert="horz" wrap="square" lIns="93029" tIns="46514" rIns="93029" bIns="46514" numCol="1" anchor="t" anchorCtr="0" compatLnSpc="1">
            <a:prstTxWarp prst="textNoShape">
              <a:avLst/>
            </a:prstTxWarp>
          </a:bodyPr>
          <a:lstStyle>
            <a:lvl1pPr defTabSz="465138">
              <a:lnSpc>
                <a:spcPct val="95000"/>
              </a:lnSpc>
              <a:buClr>
                <a:srgbClr val="FFFFFF"/>
              </a:buClr>
              <a:buSzPct val="100000"/>
              <a:buFont typeface="Times New Roman" pitchFamily="18" charset="0"/>
              <a:buNone/>
              <a:defRPr sz="1200" smtClean="0">
                <a:solidFill>
                  <a:srgbClr val="FFFFFF"/>
                </a:solidFill>
                <a:latin typeface="Times New Roman" pitchFamily="18" charset="0"/>
              </a:defRPr>
            </a:lvl1pPr>
          </a:lstStyle>
          <a:p>
            <a:pPr>
              <a:defRPr/>
            </a:pPr>
            <a:endParaRPr lang="en-US"/>
          </a:p>
        </p:txBody>
      </p:sp>
      <p:sp>
        <p:nvSpPr>
          <p:cNvPr id="176131" name="Rectangle 3"/>
          <p:cNvSpPr>
            <a:spLocks noGrp="1" noChangeArrowheads="1"/>
          </p:cNvSpPr>
          <p:nvPr>
            <p:ph type="dt" sz="quarter" idx="1"/>
          </p:nvPr>
        </p:nvSpPr>
        <p:spPr bwMode="auto">
          <a:xfrm>
            <a:off x="3963988" y="0"/>
            <a:ext cx="3032125" cy="463550"/>
          </a:xfrm>
          <a:prstGeom prst="rect">
            <a:avLst/>
          </a:prstGeom>
          <a:noFill/>
          <a:ln w="9525">
            <a:noFill/>
            <a:miter lim="800000"/>
            <a:headEnd/>
            <a:tailEnd/>
          </a:ln>
          <a:effectLst/>
        </p:spPr>
        <p:txBody>
          <a:bodyPr vert="horz" wrap="square" lIns="93029" tIns="46514" rIns="93029" bIns="46514" numCol="1" anchor="t" anchorCtr="0" compatLnSpc="1">
            <a:prstTxWarp prst="textNoShape">
              <a:avLst/>
            </a:prstTxWarp>
          </a:bodyPr>
          <a:lstStyle>
            <a:lvl1pPr algn="r" defTabSz="465138">
              <a:lnSpc>
                <a:spcPct val="95000"/>
              </a:lnSpc>
              <a:buClr>
                <a:srgbClr val="FFFFFF"/>
              </a:buClr>
              <a:buSzPct val="100000"/>
              <a:buFont typeface="Times New Roman" pitchFamily="18" charset="0"/>
              <a:buNone/>
              <a:defRPr sz="1200" smtClean="0">
                <a:solidFill>
                  <a:srgbClr val="FFFFFF"/>
                </a:solidFill>
                <a:latin typeface="Times New Roman" pitchFamily="18" charset="0"/>
              </a:defRPr>
            </a:lvl1pPr>
          </a:lstStyle>
          <a:p>
            <a:pPr>
              <a:defRPr/>
            </a:pPr>
            <a:endParaRPr lang="en-US"/>
          </a:p>
        </p:txBody>
      </p:sp>
      <p:sp>
        <p:nvSpPr>
          <p:cNvPr id="176132" name="Rectangle 4"/>
          <p:cNvSpPr>
            <a:spLocks noGrp="1" noChangeArrowheads="1"/>
          </p:cNvSpPr>
          <p:nvPr>
            <p:ph type="ftr" sz="quarter" idx="2"/>
          </p:nvPr>
        </p:nvSpPr>
        <p:spPr bwMode="auto">
          <a:xfrm>
            <a:off x="0" y="8818563"/>
            <a:ext cx="3032125" cy="463550"/>
          </a:xfrm>
          <a:prstGeom prst="rect">
            <a:avLst/>
          </a:prstGeom>
          <a:noFill/>
          <a:ln w="9525">
            <a:noFill/>
            <a:miter lim="800000"/>
            <a:headEnd/>
            <a:tailEnd/>
          </a:ln>
          <a:effectLst/>
        </p:spPr>
        <p:txBody>
          <a:bodyPr vert="horz" wrap="square" lIns="93029" tIns="46514" rIns="93029" bIns="46514" numCol="1" anchor="b" anchorCtr="0" compatLnSpc="1">
            <a:prstTxWarp prst="textNoShape">
              <a:avLst/>
            </a:prstTxWarp>
          </a:bodyPr>
          <a:lstStyle>
            <a:lvl1pPr defTabSz="465138">
              <a:lnSpc>
                <a:spcPct val="95000"/>
              </a:lnSpc>
              <a:buClr>
                <a:srgbClr val="FFFFFF"/>
              </a:buClr>
              <a:buSzPct val="100000"/>
              <a:buFont typeface="Times New Roman" pitchFamily="18" charset="0"/>
              <a:buNone/>
              <a:defRPr sz="1200" smtClean="0">
                <a:solidFill>
                  <a:srgbClr val="FFFFFF"/>
                </a:solidFill>
                <a:latin typeface="Times New Roman" pitchFamily="18" charset="0"/>
              </a:defRPr>
            </a:lvl1pPr>
          </a:lstStyle>
          <a:p>
            <a:pPr>
              <a:defRPr/>
            </a:pPr>
            <a:endParaRPr lang="en-US"/>
          </a:p>
        </p:txBody>
      </p:sp>
      <p:sp>
        <p:nvSpPr>
          <p:cNvPr id="176133" name="Rectangle 5"/>
          <p:cNvSpPr>
            <a:spLocks noGrp="1" noChangeArrowheads="1"/>
          </p:cNvSpPr>
          <p:nvPr>
            <p:ph type="sldNum" sz="quarter" idx="3"/>
          </p:nvPr>
        </p:nvSpPr>
        <p:spPr bwMode="auto">
          <a:xfrm>
            <a:off x="3963988" y="8818563"/>
            <a:ext cx="3032125" cy="463550"/>
          </a:xfrm>
          <a:prstGeom prst="rect">
            <a:avLst/>
          </a:prstGeom>
          <a:noFill/>
          <a:ln w="9525">
            <a:noFill/>
            <a:miter lim="800000"/>
            <a:headEnd/>
            <a:tailEnd/>
          </a:ln>
          <a:effectLst/>
        </p:spPr>
        <p:txBody>
          <a:bodyPr vert="horz" wrap="square" lIns="93029" tIns="46514" rIns="93029" bIns="46514" numCol="1" anchor="b" anchorCtr="0" compatLnSpc="1">
            <a:prstTxWarp prst="textNoShape">
              <a:avLst/>
            </a:prstTxWarp>
          </a:bodyPr>
          <a:lstStyle>
            <a:lvl1pPr algn="r" defTabSz="465138">
              <a:lnSpc>
                <a:spcPct val="95000"/>
              </a:lnSpc>
              <a:buClr>
                <a:srgbClr val="FFFFFF"/>
              </a:buClr>
              <a:buSzPct val="100000"/>
              <a:buFont typeface="Times New Roman" pitchFamily="18" charset="0"/>
              <a:buNone/>
              <a:defRPr sz="1200" smtClean="0">
                <a:solidFill>
                  <a:srgbClr val="FFFFFF"/>
                </a:solidFill>
                <a:latin typeface="Times New Roman" pitchFamily="18" charset="0"/>
              </a:defRPr>
            </a:lvl1pPr>
          </a:lstStyle>
          <a:p>
            <a:pPr>
              <a:defRPr/>
            </a:pPr>
            <a:fld id="{DD110E12-FAA0-49C6-B680-67B7853BA815}" type="slidenum">
              <a:rPr lang="en-US"/>
              <a:pPr>
                <a:defRPr/>
              </a:pPr>
              <a:t>‹#›</a:t>
            </a:fld>
            <a:endParaRPr lang="en-US"/>
          </a:p>
        </p:txBody>
      </p:sp>
    </p:spTree>
    <p:extLst>
      <p:ext uri="{BB962C8B-B14F-4D97-AF65-F5344CB8AC3E}">
        <p14:creationId xmlns:p14="http://schemas.microsoft.com/office/powerpoint/2010/main" val="349379341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073" name="AutoShape 1"/>
          <p:cNvSpPr>
            <a:spLocks noChangeArrowheads="1"/>
          </p:cNvSpPr>
          <p:nvPr/>
        </p:nvSpPr>
        <p:spPr bwMode="auto">
          <a:xfrm>
            <a:off x="0" y="0"/>
            <a:ext cx="6997700" cy="9283700"/>
          </a:xfrm>
          <a:prstGeom prst="roundRect">
            <a:avLst>
              <a:gd name="adj" fmla="val 23"/>
            </a:avLst>
          </a:prstGeom>
          <a:solidFill>
            <a:srgbClr val="FFFFFF"/>
          </a:solidFill>
          <a:ln w="9525">
            <a:noFill/>
            <a:round/>
            <a:headEnd/>
            <a:tailEnd/>
          </a:ln>
          <a:effectLst/>
        </p:spPr>
        <p:txBody>
          <a:bodyPr wrap="none" anchor="ctr"/>
          <a:lstStyle/>
          <a:p>
            <a:pPr>
              <a:defRPr/>
            </a:pPr>
            <a:endParaRPr lang="en-US"/>
          </a:p>
        </p:txBody>
      </p:sp>
      <p:sp>
        <p:nvSpPr>
          <p:cNvPr id="3074" name="Rectangle 2"/>
          <p:cNvSpPr>
            <a:spLocks noGrp="1" noChangeArrowheads="1"/>
          </p:cNvSpPr>
          <p:nvPr>
            <p:ph type="hdr"/>
          </p:nvPr>
        </p:nvSpPr>
        <p:spPr bwMode="auto">
          <a:xfrm>
            <a:off x="0" y="0"/>
            <a:ext cx="3030538" cy="461963"/>
          </a:xfrm>
          <a:prstGeom prst="rect">
            <a:avLst/>
          </a:prstGeom>
          <a:noFill/>
          <a:ln w="9525">
            <a:noFill/>
            <a:round/>
            <a:headEnd/>
            <a:tailEnd/>
          </a:ln>
          <a:effectLst/>
        </p:spPr>
        <p:txBody>
          <a:bodyPr vert="horz" wrap="square" lIns="91564" tIns="47614" rIns="91564" bIns="47614" numCol="1" anchor="t" anchorCtr="0" compatLnSpc="1">
            <a:prstTxWarp prst="textNoShape">
              <a:avLst/>
            </a:prstTxWarp>
          </a:bodyPr>
          <a:lstStyle>
            <a:lvl1pPr defTabSz="465138" eaLnBrk="1">
              <a:buClr>
                <a:srgbClr val="000000"/>
              </a:buClr>
              <a:buSzPct val="45000"/>
              <a:buFont typeface="Wingdings" pitchFamily="2" charset="2"/>
              <a:buNone/>
              <a:tabLst>
                <a:tab pos="736600" algn="l"/>
                <a:tab pos="1473200" algn="l"/>
                <a:tab pos="2209800" algn="l"/>
                <a:tab pos="2944813" algn="l"/>
              </a:tabLst>
              <a:defRPr sz="1200" smtClean="0">
                <a:solidFill>
                  <a:srgbClr val="000000"/>
                </a:solidFill>
                <a:latin typeface="Times New Roman" pitchFamily="18" charset="0"/>
              </a:defRPr>
            </a:lvl1pPr>
          </a:lstStyle>
          <a:p>
            <a:pPr>
              <a:defRPr/>
            </a:pPr>
            <a:endParaRPr lang="en-GB"/>
          </a:p>
        </p:txBody>
      </p:sp>
      <p:sp>
        <p:nvSpPr>
          <p:cNvPr id="3075" name="Rectangle 3"/>
          <p:cNvSpPr>
            <a:spLocks noGrp="1" noChangeArrowheads="1"/>
          </p:cNvSpPr>
          <p:nvPr>
            <p:ph type="dt"/>
          </p:nvPr>
        </p:nvSpPr>
        <p:spPr bwMode="auto">
          <a:xfrm>
            <a:off x="3965575" y="0"/>
            <a:ext cx="3030538" cy="461963"/>
          </a:xfrm>
          <a:prstGeom prst="rect">
            <a:avLst/>
          </a:prstGeom>
          <a:noFill/>
          <a:ln w="9525">
            <a:noFill/>
            <a:round/>
            <a:headEnd/>
            <a:tailEnd/>
          </a:ln>
          <a:effectLst/>
        </p:spPr>
        <p:txBody>
          <a:bodyPr vert="horz" wrap="square" lIns="91564" tIns="47614" rIns="91564" bIns="47614" numCol="1" anchor="t" anchorCtr="0" compatLnSpc="1">
            <a:prstTxWarp prst="textNoShape">
              <a:avLst/>
            </a:prstTxWarp>
          </a:bodyPr>
          <a:lstStyle>
            <a:lvl1pPr algn="r" defTabSz="465138" eaLnBrk="1">
              <a:buClr>
                <a:srgbClr val="000000"/>
              </a:buClr>
              <a:buSzPct val="45000"/>
              <a:buFont typeface="Wingdings" pitchFamily="2" charset="2"/>
              <a:buNone/>
              <a:tabLst>
                <a:tab pos="736600" algn="l"/>
                <a:tab pos="1473200" algn="l"/>
                <a:tab pos="2209800" algn="l"/>
                <a:tab pos="2944813" algn="l"/>
              </a:tabLst>
              <a:defRPr sz="1200" smtClean="0">
                <a:solidFill>
                  <a:srgbClr val="000000"/>
                </a:solidFill>
                <a:latin typeface="Times New Roman" pitchFamily="18" charset="0"/>
              </a:defRPr>
            </a:lvl1pPr>
          </a:lstStyle>
          <a:p>
            <a:pPr>
              <a:defRPr/>
            </a:pPr>
            <a:endParaRPr lang="en-GB"/>
          </a:p>
        </p:txBody>
      </p:sp>
      <p:sp>
        <p:nvSpPr>
          <p:cNvPr id="114693" name="Rectangle 4"/>
          <p:cNvSpPr>
            <a:spLocks noGrp="1" noRot="1" noChangeAspect="1" noChangeArrowheads="1"/>
          </p:cNvSpPr>
          <p:nvPr>
            <p:ph type="sldImg"/>
          </p:nvPr>
        </p:nvSpPr>
        <p:spPr bwMode="auto">
          <a:xfrm>
            <a:off x="1177925" y="696913"/>
            <a:ext cx="4640263" cy="3479800"/>
          </a:xfrm>
          <a:prstGeom prst="rect">
            <a:avLst/>
          </a:prstGeom>
          <a:solidFill>
            <a:srgbClr val="FFFFFF"/>
          </a:solidFill>
          <a:ln w="9360">
            <a:solidFill>
              <a:srgbClr val="000000"/>
            </a:solidFill>
            <a:miter lim="800000"/>
            <a:headEnd/>
            <a:tailEnd/>
          </a:ln>
        </p:spPr>
      </p:sp>
      <p:sp>
        <p:nvSpPr>
          <p:cNvPr id="3077" name="Rectangle 5"/>
          <p:cNvSpPr>
            <a:spLocks noGrp="1" noChangeArrowheads="1"/>
          </p:cNvSpPr>
          <p:nvPr>
            <p:ph type="body"/>
          </p:nvPr>
        </p:nvSpPr>
        <p:spPr bwMode="auto">
          <a:xfrm>
            <a:off x="931863" y="4410075"/>
            <a:ext cx="5132387" cy="4175125"/>
          </a:xfrm>
          <a:prstGeom prst="rect">
            <a:avLst/>
          </a:prstGeom>
          <a:noFill/>
          <a:ln w="9525">
            <a:noFill/>
            <a:round/>
            <a:headEnd/>
            <a:tailEnd/>
          </a:ln>
          <a:effectLst/>
        </p:spPr>
        <p:txBody>
          <a:bodyPr vert="horz" wrap="square" lIns="91564" tIns="47614" rIns="91564" bIns="47614" numCol="1" anchor="t" anchorCtr="0" compatLnSpc="1">
            <a:prstTxWarp prst="textNoShape">
              <a:avLst/>
            </a:prstTxWarp>
          </a:bodyPr>
          <a:lstStyle/>
          <a:p>
            <a:pPr lvl="0"/>
            <a:endParaRPr lang="en-US" noProof="0" smtClean="0"/>
          </a:p>
        </p:txBody>
      </p:sp>
      <p:sp>
        <p:nvSpPr>
          <p:cNvPr id="3078" name="Rectangle 6"/>
          <p:cNvSpPr>
            <a:spLocks noGrp="1" noChangeArrowheads="1"/>
          </p:cNvSpPr>
          <p:nvPr>
            <p:ph type="ftr"/>
          </p:nvPr>
        </p:nvSpPr>
        <p:spPr bwMode="auto">
          <a:xfrm>
            <a:off x="0" y="8820150"/>
            <a:ext cx="3030538" cy="461963"/>
          </a:xfrm>
          <a:prstGeom prst="rect">
            <a:avLst/>
          </a:prstGeom>
          <a:noFill/>
          <a:ln w="9525">
            <a:noFill/>
            <a:round/>
            <a:headEnd/>
            <a:tailEnd/>
          </a:ln>
          <a:effectLst/>
        </p:spPr>
        <p:txBody>
          <a:bodyPr vert="horz" wrap="square" lIns="91564" tIns="47614" rIns="91564" bIns="47614" numCol="1" anchor="b" anchorCtr="0" compatLnSpc="1">
            <a:prstTxWarp prst="textNoShape">
              <a:avLst/>
            </a:prstTxWarp>
          </a:bodyPr>
          <a:lstStyle>
            <a:lvl1pPr defTabSz="465138" eaLnBrk="1">
              <a:buClr>
                <a:srgbClr val="000000"/>
              </a:buClr>
              <a:buSzPct val="45000"/>
              <a:buFont typeface="Wingdings" pitchFamily="2" charset="2"/>
              <a:buNone/>
              <a:tabLst>
                <a:tab pos="736600" algn="l"/>
                <a:tab pos="1473200" algn="l"/>
                <a:tab pos="2209800" algn="l"/>
                <a:tab pos="2944813" algn="l"/>
              </a:tabLst>
              <a:defRPr sz="1200" smtClean="0">
                <a:solidFill>
                  <a:srgbClr val="000000"/>
                </a:solidFill>
                <a:latin typeface="Times New Roman" pitchFamily="18" charset="0"/>
              </a:defRPr>
            </a:lvl1pPr>
          </a:lstStyle>
          <a:p>
            <a:pPr>
              <a:defRPr/>
            </a:pPr>
            <a:endParaRPr lang="en-GB"/>
          </a:p>
        </p:txBody>
      </p:sp>
      <p:sp>
        <p:nvSpPr>
          <p:cNvPr id="3079" name="Rectangle 7"/>
          <p:cNvSpPr>
            <a:spLocks noGrp="1" noChangeArrowheads="1"/>
          </p:cNvSpPr>
          <p:nvPr>
            <p:ph type="sldNum"/>
          </p:nvPr>
        </p:nvSpPr>
        <p:spPr bwMode="auto">
          <a:xfrm>
            <a:off x="3965575" y="8820150"/>
            <a:ext cx="3030538" cy="461963"/>
          </a:xfrm>
          <a:prstGeom prst="rect">
            <a:avLst/>
          </a:prstGeom>
          <a:noFill/>
          <a:ln w="9525">
            <a:noFill/>
            <a:round/>
            <a:headEnd/>
            <a:tailEnd/>
          </a:ln>
          <a:effectLst/>
        </p:spPr>
        <p:txBody>
          <a:bodyPr vert="horz" wrap="square" lIns="91564" tIns="47614" rIns="91564" bIns="47614" numCol="1" anchor="b" anchorCtr="0" compatLnSpc="1">
            <a:prstTxWarp prst="textNoShape">
              <a:avLst/>
            </a:prstTxWarp>
          </a:bodyPr>
          <a:lstStyle>
            <a:lvl1pPr algn="r" defTabSz="465138" eaLnBrk="1">
              <a:buClr>
                <a:srgbClr val="000000"/>
              </a:buClr>
              <a:buSzPct val="45000"/>
              <a:buFont typeface="Wingdings" pitchFamily="2" charset="2"/>
              <a:buNone/>
              <a:tabLst>
                <a:tab pos="736600" algn="l"/>
                <a:tab pos="1473200" algn="l"/>
                <a:tab pos="2209800" algn="l"/>
                <a:tab pos="2944813" algn="l"/>
              </a:tabLst>
              <a:defRPr sz="1200" smtClean="0">
                <a:solidFill>
                  <a:srgbClr val="000000"/>
                </a:solidFill>
                <a:latin typeface="Times New Roman" pitchFamily="18" charset="0"/>
              </a:defRPr>
            </a:lvl1pPr>
          </a:lstStyle>
          <a:p>
            <a:pPr>
              <a:defRPr/>
            </a:pPr>
            <a:fld id="{88058A37-734A-4826-A7B5-975B1E0A6EDE}" type="slidenum">
              <a:rPr lang="en-GB"/>
              <a:pPr>
                <a:defRPr/>
              </a:pPr>
              <a:t>‹#›</a:t>
            </a:fld>
            <a:endParaRPr lang="en-GB"/>
          </a:p>
        </p:txBody>
      </p:sp>
    </p:spTree>
    <p:extLst>
      <p:ext uri="{BB962C8B-B14F-4D97-AF65-F5344CB8AC3E}">
        <p14:creationId xmlns:p14="http://schemas.microsoft.com/office/powerpoint/2010/main" val="2665193684"/>
      </p:ext>
    </p:extLst>
  </p:cSld>
  <p:clrMap bg1="lt1" tx1="dk1" bg2="lt2" tx2="dk2" accent1="accent1" accent2="accent2" accent3="accent3" accent4="accent4" accent5="accent5" accent6="accent6" hlink="hlink" folHlink="folHlink"/>
  <p:notesStyle>
    <a:lvl1pPr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1pPr>
    <a:lvl2pPr marL="742950" indent="-28575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2pPr>
    <a:lvl3pPr marL="11430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3pPr>
    <a:lvl4pPr marL="16002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4pPr>
    <a:lvl5pPr marL="2057400" indent="-228600" algn="l" defTabSz="457200" rtl="0" eaLnBrk="0" fontAlgn="base" hangingPunct="0">
      <a:spcBef>
        <a:spcPct val="30000"/>
      </a:spcBef>
      <a:spcAft>
        <a:spcPct val="0"/>
      </a:spcAft>
      <a:buClr>
        <a:srgbClr val="000000"/>
      </a:buClr>
      <a:buSzPct val="100000"/>
      <a:buFont typeface="Times New Roman" pitchFamily="18" charset="0"/>
      <a:defRPr sz="1200" kern="1200">
        <a:solidFill>
          <a:srgbClr val="000000"/>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15714" name="Rectangle 7"/>
          <p:cNvSpPr>
            <a:spLocks noGrp="1" noChangeArrowheads="1"/>
          </p:cNvSpPr>
          <p:nvPr>
            <p:ph type="sldNum" sz="quarter"/>
          </p:nvPr>
        </p:nvSpPr>
        <p:spPr>
          <a:noFill/>
        </p:spPr>
        <p:txBody>
          <a:bodyPr/>
          <a:lstStyle/>
          <a:p>
            <a:fld id="{8E553AF6-591B-49EF-A161-3AA0479B1091}" type="slidenum">
              <a:rPr lang="en-GB"/>
              <a:pPr/>
              <a:t>1</a:t>
            </a:fld>
            <a:endParaRPr lang="en-GB"/>
          </a:p>
        </p:txBody>
      </p:sp>
      <p:sp>
        <p:nvSpPr>
          <p:cNvPr id="115715" name="Text Box 1"/>
          <p:cNvSpPr txBox="1">
            <a:spLocks noChangeArrowheads="1"/>
          </p:cNvSpPr>
          <p:nvPr/>
        </p:nvSpPr>
        <p:spPr bwMode="auto">
          <a:xfrm>
            <a:off x="1166813" y="696913"/>
            <a:ext cx="4664075" cy="3481387"/>
          </a:xfrm>
          <a:prstGeom prst="rect">
            <a:avLst/>
          </a:prstGeom>
          <a:solidFill>
            <a:srgbClr val="FFFFFF"/>
          </a:solidFill>
          <a:ln w="9525">
            <a:solidFill>
              <a:srgbClr val="000000"/>
            </a:solidFill>
            <a:miter lim="800000"/>
            <a:headEnd/>
            <a:tailEnd/>
          </a:ln>
        </p:spPr>
        <p:txBody>
          <a:bodyPr wrap="none" anchor="ctr"/>
          <a:lstStyle/>
          <a:p>
            <a:endParaRPr lang="en-US"/>
          </a:p>
        </p:txBody>
      </p:sp>
      <p:sp>
        <p:nvSpPr>
          <p:cNvPr id="115716" name="Rectangle 2"/>
          <p:cNvSpPr txBox="1">
            <a:spLocks noGrp="1" noChangeArrowheads="1"/>
          </p:cNvSpPr>
          <p:nvPr>
            <p:ph type="body"/>
          </p:nvPr>
        </p:nvSpPr>
        <p:spPr>
          <a:xfrm>
            <a:off x="931863" y="4410075"/>
            <a:ext cx="5133975" cy="4176713"/>
          </a:xfrm>
          <a:noFill/>
          <a:ln/>
        </p:spPr>
        <p:txBody>
          <a:bodyPr wrap="none" lIns="93029" tIns="46514" rIns="93029" bIns="46514" anchor="ctr"/>
          <a:lstStyle/>
          <a:p>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5698"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B3A822E9-4E88-45E2-A8E1-42ABE504275A}"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24</a:t>
            </a:fld>
            <a:endParaRPr lang="en-GB" sz="1200">
              <a:solidFill>
                <a:srgbClr val="000000"/>
              </a:solidFill>
              <a:latin typeface="Times New Roman" pitchFamily="18" charset="0"/>
            </a:endParaRPr>
          </a:p>
        </p:txBody>
      </p:sp>
      <p:sp>
        <p:nvSpPr>
          <p:cNvPr id="285699" name="Rectangle 2"/>
          <p:cNvSpPr>
            <a:spLocks noGrp="1" noRot="1" noChangeAspect="1" noChangeArrowheads="1" noTextEdit="1"/>
          </p:cNvSpPr>
          <p:nvPr>
            <p:ph type="sldImg"/>
          </p:nvPr>
        </p:nvSpPr>
        <p:spPr>
          <a:xfrm>
            <a:off x="1177925" y="696913"/>
            <a:ext cx="4641850" cy="3481387"/>
          </a:xfrm>
          <a:ln/>
        </p:spPr>
      </p:sp>
      <p:sp>
        <p:nvSpPr>
          <p:cNvPr id="285700"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7746"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3023168F-EC60-40DC-AF36-8C3A5A023626}"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25</a:t>
            </a:fld>
            <a:endParaRPr lang="en-GB" sz="1200">
              <a:solidFill>
                <a:srgbClr val="000000"/>
              </a:solidFill>
              <a:latin typeface="Times New Roman" pitchFamily="18" charset="0"/>
            </a:endParaRPr>
          </a:p>
        </p:txBody>
      </p:sp>
      <p:sp>
        <p:nvSpPr>
          <p:cNvPr id="287747" name="Rectangle 2"/>
          <p:cNvSpPr>
            <a:spLocks noGrp="1" noRot="1" noChangeAspect="1" noChangeArrowheads="1" noTextEdit="1"/>
          </p:cNvSpPr>
          <p:nvPr>
            <p:ph type="sldImg"/>
          </p:nvPr>
        </p:nvSpPr>
        <p:spPr>
          <a:xfrm>
            <a:off x="1177925" y="696913"/>
            <a:ext cx="4641850" cy="3481387"/>
          </a:xfrm>
          <a:ln/>
        </p:spPr>
      </p:sp>
      <p:sp>
        <p:nvSpPr>
          <p:cNvPr id="287748"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9794"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0C45D1EF-BAE7-4AC9-8740-3A880DEBBB53}"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26</a:t>
            </a:fld>
            <a:endParaRPr lang="en-GB" sz="1200">
              <a:solidFill>
                <a:srgbClr val="000000"/>
              </a:solidFill>
              <a:latin typeface="Times New Roman" pitchFamily="18" charset="0"/>
            </a:endParaRPr>
          </a:p>
        </p:txBody>
      </p:sp>
      <p:sp>
        <p:nvSpPr>
          <p:cNvPr id="289795" name="Rectangle 2"/>
          <p:cNvSpPr>
            <a:spLocks noGrp="1" noRot="1" noChangeAspect="1" noChangeArrowheads="1" noTextEdit="1"/>
          </p:cNvSpPr>
          <p:nvPr>
            <p:ph type="sldImg"/>
          </p:nvPr>
        </p:nvSpPr>
        <p:spPr>
          <a:xfrm>
            <a:off x="1177925" y="696913"/>
            <a:ext cx="4641850" cy="3481387"/>
          </a:xfrm>
          <a:ln/>
        </p:spPr>
      </p:sp>
      <p:sp>
        <p:nvSpPr>
          <p:cNvPr id="289796"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1842"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A02E544F-E373-466A-9482-D508FB58054C}"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27</a:t>
            </a:fld>
            <a:endParaRPr lang="en-GB" sz="1200">
              <a:solidFill>
                <a:srgbClr val="000000"/>
              </a:solidFill>
              <a:latin typeface="Times New Roman" pitchFamily="18" charset="0"/>
            </a:endParaRPr>
          </a:p>
        </p:txBody>
      </p:sp>
      <p:sp>
        <p:nvSpPr>
          <p:cNvPr id="291843" name="Rectangle 2"/>
          <p:cNvSpPr>
            <a:spLocks noGrp="1" noRot="1" noChangeAspect="1" noChangeArrowheads="1" noTextEdit="1"/>
          </p:cNvSpPr>
          <p:nvPr>
            <p:ph type="sldImg"/>
          </p:nvPr>
        </p:nvSpPr>
        <p:spPr>
          <a:xfrm>
            <a:off x="1177925" y="696913"/>
            <a:ext cx="4641850" cy="3481387"/>
          </a:xfrm>
          <a:ln/>
        </p:spPr>
      </p:sp>
      <p:sp>
        <p:nvSpPr>
          <p:cNvPr id="291844"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3890"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834046D2-1B84-4DD9-8F29-8F7D4B839C0E}"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28</a:t>
            </a:fld>
            <a:endParaRPr lang="en-GB" sz="1200">
              <a:solidFill>
                <a:srgbClr val="000000"/>
              </a:solidFill>
              <a:latin typeface="Times New Roman" pitchFamily="18" charset="0"/>
            </a:endParaRPr>
          </a:p>
        </p:txBody>
      </p:sp>
      <p:sp>
        <p:nvSpPr>
          <p:cNvPr id="293891" name="Rectangle 2"/>
          <p:cNvSpPr>
            <a:spLocks noGrp="1" noRot="1" noChangeAspect="1" noChangeArrowheads="1" noTextEdit="1"/>
          </p:cNvSpPr>
          <p:nvPr>
            <p:ph type="sldImg"/>
          </p:nvPr>
        </p:nvSpPr>
        <p:spPr>
          <a:xfrm>
            <a:off x="1177925" y="696913"/>
            <a:ext cx="4641850" cy="3481387"/>
          </a:xfrm>
          <a:ln/>
        </p:spPr>
      </p:sp>
      <p:sp>
        <p:nvSpPr>
          <p:cNvPr id="293892"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5938"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F0F7583B-4203-49BE-9530-2332078D6424}"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29</a:t>
            </a:fld>
            <a:endParaRPr lang="en-GB" sz="1200">
              <a:solidFill>
                <a:srgbClr val="000000"/>
              </a:solidFill>
              <a:latin typeface="Times New Roman" pitchFamily="18" charset="0"/>
            </a:endParaRPr>
          </a:p>
        </p:txBody>
      </p:sp>
      <p:sp>
        <p:nvSpPr>
          <p:cNvPr id="295939" name="Rectangle 2"/>
          <p:cNvSpPr>
            <a:spLocks noGrp="1" noRot="1" noChangeAspect="1" noChangeArrowheads="1" noTextEdit="1"/>
          </p:cNvSpPr>
          <p:nvPr>
            <p:ph type="sldImg"/>
          </p:nvPr>
        </p:nvSpPr>
        <p:spPr>
          <a:xfrm>
            <a:off x="1177925" y="696913"/>
            <a:ext cx="4641850" cy="3481387"/>
          </a:xfrm>
          <a:ln/>
        </p:spPr>
      </p:sp>
      <p:sp>
        <p:nvSpPr>
          <p:cNvPr id="295940"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7986"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1759BE31-D412-4D4C-BD6D-6A570772D2CA}"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30</a:t>
            </a:fld>
            <a:endParaRPr lang="en-GB" sz="1200">
              <a:solidFill>
                <a:srgbClr val="000000"/>
              </a:solidFill>
              <a:latin typeface="Times New Roman" pitchFamily="18" charset="0"/>
            </a:endParaRPr>
          </a:p>
        </p:txBody>
      </p:sp>
      <p:sp>
        <p:nvSpPr>
          <p:cNvPr id="297987" name="Rectangle 2"/>
          <p:cNvSpPr>
            <a:spLocks noGrp="1" noRot="1" noChangeAspect="1" noChangeArrowheads="1" noTextEdit="1"/>
          </p:cNvSpPr>
          <p:nvPr>
            <p:ph type="sldImg"/>
          </p:nvPr>
        </p:nvSpPr>
        <p:spPr>
          <a:xfrm>
            <a:off x="1177925" y="696913"/>
            <a:ext cx="4641850" cy="3481387"/>
          </a:xfrm>
          <a:ln/>
        </p:spPr>
      </p:sp>
      <p:sp>
        <p:nvSpPr>
          <p:cNvPr id="297988"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34"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8D8F0434-358C-45CC-BD62-E9CAB6985B49}"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31</a:t>
            </a:fld>
            <a:endParaRPr lang="en-GB" sz="1200">
              <a:solidFill>
                <a:srgbClr val="000000"/>
              </a:solidFill>
              <a:latin typeface="Times New Roman" pitchFamily="18" charset="0"/>
            </a:endParaRPr>
          </a:p>
        </p:txBody>
      </p:sp>
      <p:sp>
        <p:nvSpPr>
          <p:cNvPr id="300035" name="Rectangle 2"/>
          <p:cNvSpPr>
            <a:spLocks noGrp="1" noRot="1" noChangeAspect="1" noChangeArrowheads="1" noTextEdit="1"/>
          </p:cNvSpPr>
          <p:nvPr>
            <p:ph type="sldImg"/>
          </p:nvPr>
        </p:nvSpPr>
        <p:spPr>
          <a:xfrm>
            <a:off x="1177925" y="696913"/>
            <a:ext cx="4641850" cy="3481387"/>
          </a:xfrm>
          <a:ln/>
        </p:spPr>
      </p:sp>
      <p:sp>
        <p:nvSpPr>
          <p:cNvPr id="300036"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2082"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1C5DA19C-6585-4907-B050-7C029A5EF23C}"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32</a:t>
            </a:fld>
            <a:endParaRPr lang="en-GB" sz="1200">
              <a:solidFill>
                <a:srgbClr val="000000"/>
              </a:solidFill>
              <a:latin typeface="Times New Roman" pitchFamily="18" charset="0"/>
            </a:endParaRPr>
          </a:p>
        </p:txBody>
      </p:sp>
      <p:sp>
        <p:nvSpPr>
          <p:cNvPr id="302083" name="Rectangle 2"/>
          <p:cNvSpPr>
            <a:spLocks noGrp="1" noRot="1" noChangeAspect="1" noChangeArrowheads="1" noTextEdit="1"/>
          </p:cNvSpPr>
          <p:nvPr>
            <p:ph type="sldImg"/>
          </p:nvPr>
        </p:nvSpPr>
        <p:spPr>
          <a:xfrm>
            <a:off x="1177925" y="696913"/>
            <a:ext cx="4641850" cy="3481387"/>
          </a:xfrm>
          <a:ln/>
        </p:spPr>
      </p:sp>
      <p:sp>
        <p:nvSpPr>
          <p:cNvPr id="302084"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4130"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53A3EE65-67ED-4BC4-AA55-1F3A2851D6A0}"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33</a:t>
            </a:fld>
            <a:endParaRPr lang="en-GB" sz="1200">
              <a:solidFill>
                <a:srgbClr val="000000"/>
              </a:solidFill>
              <a:latin typeface="Times New Roman" pitchFamily="18" charset="0"/>
            </a:endParaRPr>
          </a:p>
        </p:txBody>
      </p:sp>
      <p:sp>
        <p:nvSpPr>
          <p:cNvPr id="304131" name="Rectangle 2"/>
          <p:cNvSpPr>
            <a:spLocks noGrp="1" noRot="1" noChangeAspect="1" noChangeArrowheads="1" noTextEdit="1"/>
          </p:cNvSpPr>
          <p:nvPr>
            <p:ph type="sldImg"/>
          </p:nvPr>
        </p:nvSpPr>
        <p:spPr>
          <a:xfrm>
            <a:off x="1177925" y="696913"/>
            <a:ext cx="4641850" cy="3481387"/>
          </a:xfrm>
          <a:ln/>
        </p:spPr>
      </p:sp>
      <p:sp>
        <p:nvSpPr>
          <p:cNvPr id="304132"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4738"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27A137BC-8505-4A1F-802B-9A6A7444FB4E}"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13</a:t>
            </a:fld>
            <a:endParaRPr lang="en-GB" sz="1200">
              <a:solidFill>
                <a:srgbClr val="000000"/>
              </a:solidFill>
              <a:latin typeface="Times New Roman" pitchFamily="18" charset="0"/>
            </a:endParaRPr>
          </a:p>
        </p:txBody>
      </p:sp>
      <p:sp>
        <p:nvSpPr>
          <p:cNvPr id="244739" name="Rectangle 2"/>
          <p:cNvSpPr>
            <a:spLocks noGrp="1" noRot="1" noChangeAspect="1" noChangeArrowheads="1" noTextEdit="1"/>
          </p:cNvSpPr>
          <p:nvPr>
            <p:ph type="sldImg"/>
          </p:nvPr>
        </p:nvSpPr>
        <p:spPr>
          <a:xfrm>
            <a:off x="1177925" y="696913"/>
            <a:ext cx="4641850" cy="3481387"/>
          </a:xfrm>
          <a:ln/>
        </p:spPr>
      </p:sp>
      <p:sp>
        <p:nvSpPr>
          <p:cNvPr id="244740"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6178"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36FC5F2A-11E0-4183-B417-E48739C90731}"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34</a:t>
            </a:fld>
            <a:endParaRPr lang="en-GB" sz="1200">
              <a:solidFill>
                <a:srgbClr val="000000"/>
              </a:solidFill>
              <a:latin typeface="Times New Roman" pitchFamily="18" charset="0"/>
            </a:endParaRPr>
          </a:p>
        </p:txBody>
      </p:sp>
      <p:sp>
        <p:nvSpPr>
          <p:cNvPr id="306179" name="Rectangle 2"/>
          <p:cNvSpPr>
            <a:spLocks noGrp="1" noRot="1" noChangeAspect="1" noChangeArrowheads="1" noTextEdit="1"/>
          </p:cNvSpPr>
          <p:nvPr>
            <p:ph type="sldImg"/>
          </p:nvPr>
        </p:nvSpPr>
        <p:spPr>
          <a:xfrm>
            <a:off x="1177925" y="696913"/>
            <a:ext cx="4641850" cy="3481387"/>
          </a:xfrm>
          <a:ln/>
        </p:spPr>
      </p:sp>
      <p:sp>
        <p:nvSpPr>
          <p:cNvPr id="306180"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8226"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26F355B1-9DBE-41CD-9C0C-DE5A04451132}"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35</a:t>
            </a:fld>
            <a:endParaRPr lang="en-GB" sz="1200">
              <a:solidFill>
                <a:srgbClr val="000000"/>
              </a:solidFill>
              <a:latin typeface="Times New Roman" pitchFamily="18" charset="0"/>
            </a:endParaRPr>
          </a:p>
        </p:txBody>
      </p:sp>
      <p:sp>
        <p:nvSpPr>
          <p:cNvPr id="308227" name="Rectangle 2"/>
          <p:cNvSpPr>
            <a:spLocks noGrp="1" noRot="1" noChangeAspect="1" noChangeArrowheads="1" noTextEdit="1"/>
          </p:cNvSpPr>
          <p:nvPr>
            <p:ph type="sldImg"/>
          </p:nvPr>
        </p:nvSpPr>
        <p:spPr>
          <a:xfrm>
            <a:off x="1177925" y="696913"/>
            <a:ext cx="4641850" cy="3481387"/>
          </a:xfrm>
          <a:ln/>
        </p:spPr>
      </p:sp>
      <p:sp>
        <p:nvSpPr>
          <p:cNvPr id="308228"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0274"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73A7351F-E6C6-4574-BCB0-CBA0F6C7C3FE}"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36</a:t>
            </a:fld>
            <a:endParaRPr lang="en-GB" sz="1200">
              <a:solidFill>
                <a:srgbClr val="000000"/>
              </a:solidFill>
              <a:latin typeface="Times New Roman" pitchFamily="18" charset="0"/>
            </a:endParaRPr>
          </a:p>
        </p:txBody>
      </p:sp>
      <p:sp>
        <p:nvSpPr>
          <p:cNvPr id="310275" name="Rectangle 2"/>
          <p:cNvSpPr>
            <a:spLocks noGrp="1" noRot="1" noChangeAspect="1" noChangeArrowheads="1" noTextEdit="1"/>
          </p:cNvSpPr>
          <p:nvPr>
            <p:ph type="sldImg"/>
          </p:nvPr>
        </p:nvSpPr>
        <p:spPr>
          <a:xfrm>
            <a:off x="1177925" y="696913"/>
            <a:ext cx="4641850" cy="3481387"/>
          </a:xfrm>
          <a:ln/>
        </p:spPr>
      </p:sp>
      <p:sp>
        <p:nvSpPr>
          <p:cNvPr id="310276"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2322"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D71EA439-24A0-44A3-B2E5-C4F767D76397}"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37</a:t>
            </a:fld>
            <a:endParaRPr lang="en-GB" sz="1200">
              <a:solidFill>
                <a:srgbClr val="000000"/>
              </a:solidFill>
              <a:latin typeface="Times New Roman" pitchFamily="18" charset="0"/>
            </a:endParaRPr>
          </a:p>
        </p:txBody>
      </p:sp>
      <p:sp>
        <p:nvSpPr>
          <p:cNvPr id="312323" name="Rectangle 2"/>
          <p:cNvSpPr>
            <a:spLocks noGrp="1" noRot="1" noChangeAspect="1" noChangeArrowheads="1" noTextEdit="1"/>
          </p:cNvSpPr>
          <p:nvPr>
            <p:ph type="sldImg"/>
          </p:nvPr>
        </p:nvSpPr>
        <p:spPr>
          <a:ln/>
        </p:spPr>
      </p:sp>
      <p:sp>
        <p:nvSpPr>
          <p:cNvPr id="31232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4370"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840F6416-911F-4AFA-AA47-C179FF7A2A20}"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38</a:t>
            </a:fld>
            <a:endParaRPr lang="en-GB" sz="1200">
              <a:solidFill>
                <a:srgbClr val="000000"/>
              </a:solidFill>
              <a:latin typeface="Times New Roman" pitchFamily="18" charset="0"/>
            </a:endParaRPr>
          </a:p>
        </p:txBody>
      </p:sp>
      <p:sp>
        <p:nvSpPr>
          <p:cNvPr id="314371" name="Rectangle 2"/>
          <p:cNvSpPr>
            <a:spLocks noGrp="1" noRot="1" noChangeAspect="1" noChangeArrowheads="1" noTextEdit="1"/>
          </p:cNvSpPr>
          <p:nvPr>
            <p:ph type="sldImg"/>
          </p:nvPr>
        </p:nvSpPr>
        <p:spPr>
          <a:ln/>
        </p:spPr>
      </p:sp>
      <p:sp>
        <p:nvSpPr>
          <p:cNvPr id="314372" name="Rectangle 3"/>
          <p:cNvSpPr>
            <a:spLocks noGrp="1" noChangeArrowheads="1"/>
          </p:cNvSpPr>
          <p:nvPr>
            <p:ph type="body" idx="1"/>
          </p:nvPr>
        </p:nvSpPr>
        <p:spPr>
          <a:noFill/>
          <a:ln/>
        </p:spPr>
        <p:txBody>
          <a:bodyPr/>
          <a:lstStyle/>
          <a:p>
            <a:r>
              <a:rPr lang="en-US" smtClean="0"/>
              <a:t>Unambiguous = Of all the IP addresses associated with me (logged in), none of these IP addresses are ever associated with any other registered user.</a:t>
            </a: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6418"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46B1BAB9-1C9C-4569-977B-D6A988818EBB}"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39</a:t>
            </a:fld>
            <a:endParaRPr lang="en-GB" sz="1200">
              <a:solidFill>
                <a:srgbClr val="000000"/>
              </a:solidFill>
              <a:latin typeface="Times New Roman" pitchFamily="18" charset="0"/>
            </a:endParaRPr>
          </a:p>
        </p:txBody>
      </p:sp>
      <p:sp>
        <p:nvSpPr>
          <p:cNvPr id="316419" name="Rectangle 2"/>
          <p:cNvSpPr>
            <a:spLocks noGrp="1" noRot="1" noChangeAspect="1" noChangeArrowheads="1" noTextEdit="1"/>
          </p:cNvSpPr>
          <p:nvPr>
            <p:ph type="sldImg"/>
          </p:nvPr>
        </p:nvSpPr>
        <p:spPr>
          <a:ln/>
        </p:spPr>
      </p:sp>
      <p:sp>
        <p:nvSpPr>
          <p:cNvPr id="31642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8466"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49CF2DBF-44D2-43BB-B310-8A28D01F7404}"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40</a:t>
            </a:fld>
            <a:endParaRPr lang="en-GB" sz="1200">
              <a:solidFill>
                <a:srgbClr val="000000"/>
              </a:solidFill>
              <a:latin typeface="Times New Roman" pitchFamily="18" charset="0"/>
            </a:endParaRPr>
          </a:p>
        </p:txBody>
      </p:sp>
      <p:sp>
        <p:nvSpPr>
          <p:cNvPr id="318467" name="Rectangle 2"/>
          <p:cNvSpPr>
            <a:spLocks noGrp="1" noRot="1" noChangeAspect="1" noChangeArrowheads="1" noTextEdit="1"/>
          </p:cNvSpPr>
          <p:nvPr>
            <p:ph type="sldImg"/>
          </p:nvPr>
        </p:nvSpPr>
        <p:spPr>
          <a:ln/>
        </p:spPr>
      </p:sp>
      <p:sp>
        <p:nvSpPr>
          <p:cNvPr id="31846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0514"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3BBEE6EA-E709-46EC-A94F-414430B5255D}"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41</a:t>
            </a:fld>
            <a:endParaRPr lang="en-GB" sz="1200">
              <a:solidFill>
                <a:srgbClr val="000000"/>
              </a:solidFill>
              <a:latin typeface="Times New Roman" pitchFamily="18" charset="0"/>
            </a:endParaRPr>
          </a:p>
        </p:txBody>
      </p:sp>
      <p:sp>
        <p:nvSpPr>
          <p:cNvPr id="320515" name="Rectangle 2"/>
          <p:cNvSpPr>
            <a:spLocks noGrp="1" noRot="1" noChangeAspect="1" noChangeArrowheads="1" noTextEdit="1"/>
          </p:cNvSpPr>
          <p:nvPr>
            <p:ph type="sldImg"/>
          </p:nvPr>
        </p:nvSpPr>
        <p:spPr>
          <a:ln/>
        </p:spPr>
      </p:sp>
      <p:sp>
        <p:nvSpPr>
          <p:cNvPr id="32051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2562"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503EB07D-5B46-41FD-BD76-8002147B7D81}"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42</a:t>
            </a:fld>
            <a:endParaRPr lang="en-GB" sz="1200">
              <a:solidFill>
                <a:srgbClr val="000000"/>
              </a:solidFill>
              <a:latin typeface="Times New Roman" pitchFamily="18" charset="0"/>
            </a:endParaRPr>
          </a:p>
        </p:txBody>
      </p:sp>
      <p:sp>
        <p:nvSpPr>
          <p:cNvPr id="322563" name="Rectangle 2"/>
          <p:cNvSpPr>
            <a:spLocks noGrp="1" noRot="1" noChangeAspect="1" noChangeArrowheads="1" noTextEdit="1"/>
          </p:cNvSpPr>
          <p:nvPr>
            <p:ph type="sldImg"/>
          </p:nvPr>
        </p:nvSpPr>
        <p:spPr>
          <a:ln/>
        </p:spPr>
      </p:sp>
      <p:sp>
        <p:nvSpPr>
          <p:cNvPr id="322564"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0754"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9AA94702-7593-48A7-8179-0AAA244E7BAB}"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46</a:t>
            </a:fld>
            <a:endParaRPr lang="en-GB" sz="1200">
              <a:solidFill>
                <a:srgbClr val="000000"/>
              </a:solidFill>
              <a:latin typeface="Times New Roman" pitchFamily="18" charset="0"/>
            </a:endParaRPr>
          </a:p>
        </p:txBody>
      </p:sp>
      <p:sp>
        <p:nvSpPr>
          <p:cNvPr id="330755" name="Rectangle 2"/>
          <p:cNvSpPr>
            <a:spLocks noGrp="1" noRot="1" noChangeAspect="1" noChangeArrowheads="1" noTextEdit="1"/>
          </p:cNvSpPr>
          <p:nvPr>
            <p:ph type="sldImg"/>
          </p:nvPr>
        </p:nvSpPr>
        <p:spPr>
          <a:ln/>
        </p:spPr>
      </p:sp>
      <p:sp>
        <p:nvSpPr>
          <p:cNvPr id="33075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1362"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27235C73-0987-48D8-B1A9-8AA610E67670}"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17</a:t>
            </a:fld>
            <a:endParaRPr lang="en-GB" sz="1200">
              <a:solidFill>
                <a:srgbClr val="000000"/>
              </a:solidFill>
              <a:latin typeface="Times New Roman" pitchFamily="18" charset="0"/>
            </a:endParaRPr>
          </a:p>
        </p:txBody>
      </p:sp>
      <p:sp>
        <p:nvSpPr>
          <p:cNvPr id="271363" name="Rectangle 2"/>
          <p:cNvSpPr>
            <a:spLocks noGrp="1" noRot="1" noChangeAspect="1" noChangeArrowheads="1" noTextEdit="1"/>
          </p:cNvSpPr>
          <p:nvPr>
            <p:ph type="sldImg"/>
          </p:nvPr>
        </p:nvSpPr>
        <p:spPr>
          <a:xfrm>
            <a:off x="1177925" y="696913"/>
            <a:ext cx="4641850" cy="3481387"/>
          </a:xfrm>
          <a:ln/>
        </p:spPr>
      </p:sp>
      <p:sp>
        <p:nvSpPr>
          <p:cNvPr id="271364"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4850"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FDEA9099-E22C-4673-9402-284815FAB4EE}"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48</a:t>
            </a:fld>
            <a:endParaRPr lang="en-GB" sz="1200">
              <a:solidFill>
                <a:srgbClr val="000000"/>
              </a:solidFill>
              <a:latin typeface="Times New Roman" pitchFamily="18" charset="0"/>
            </a:endParaRPr>
          </a:p>
        </p:txBody>
      </p:sp>
      <p:sp>
        <p:nvSpPr>
          <p:cNvPr id="334851" name="Rectangle 2"/>
          <p:cNvSpPr>
            <a:spLocks noGrp="1" noRot="1" noChangeAspect="1" noChangeArrowheads="1" noTextEdit="1"/>
          </p:cNvSpPr>
          <p:nvPr>
            <p:ph type="sldImg"/>
          </p:nvPr>
        </p:nvSpPr>
        <p:spPr>
          <a:ln/>
        </p:spPr>
      </p:sp>
      <p:sp>
        <p:nvSpPr>
          <p:cNvPr id="334852"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6898"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BA7F22ED-B4F1-4DB1-B5FA-0928798D0441}"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49</a:t>
            </a:fld>
            <a:endParaRPr lang="en-GB" sz="1200">
              <a:solidFill>
                <a:srgbClr val="000000"/>
              </a:solidFill>
              <a:latin typeface="Times New Roman" pitchFamily="18" charset="0"/>
            </a:endParaRPr>
          </a:p>
        </p:txBody>
      </p:sp>
      <p:sp>
        <p:nvSpPr>
          <p:cNvPr id="336899" name="Rectangle 2"/>
          <p:cNvSpPr>
            <a:spLocks noGrp="1" noRot="1" noChangeAspect="1" noChangeArrowheads="1" noTextEdit="1"/>
          </p:cNvSpPr>
          <p:nvPr>
            <p:ph type="sldImg"/>
          </p:nvPr>
        </p:nvSpPr>
        <p:spPr>
          <a:ln/>
        </p:spPr>
      </p:sp>
      <p:sp>
        <p:nvSpPr>
          <p:cNvPr id="33690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8946"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ACE44A2F-E8A2-4667-98B0-D65F052EA4B7}"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50</a:t>
            </a:fld>
            <a:endParaRPr lang="en-GB" sz="1200">
              <a:solidFill>
                <a:srgbClr val="000000"/>
              </a:solidFill>
              <a:latin typeface="Times New Roman" pitchFamily="18" charset="0"/>
            </a:endParaRPr>
          </a:p>
        </p:txBody>
      </p:sp>
      <p:sp>
        <p:nvSpPr>
          <p:cNvPr id="338947" name="Rectangle 2"/>
          <p:cNvSpPr>
            <a:spLocks noGrp="1" noRot="1" noChangeAspect="1" noChangeArrowheads="1" noTextEdit="1"/>
          </p:cNvSpPr>
          <p:nvPr>
            <p:ph type="sldImg"/>
          </p:nvPr>
        </p:nvSpPr>
        <p:spPr>
          <a:ln/>
        </p:spPr>
      </p:sp>
      <p:sp>
        <p:nvSpPr>
          <p:cNvPr id="338948"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0994"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6DD5D590-250E-49B5-8A62-44078918D92C}"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51</a:t>
            </a:fld>
            <a:endParaRPr lang="en-GB" sz="1200">
              <a:solidFill>
                <a:srgbClr val="000000"/>
              </a:solidFill>
              <a:latin typeface="Times New Roman" pitchFamily="18" charset="0"/>
            </a:endParaRPr>
          </a:p>
        </p:txBody>
      </p:sp>
      <p:sp>
        <p:nvSpPr>
          <p:cNvPr id="340995" name="Rectangle 2"/>
          <p:cNvSpPr>
            <a:spLocks noGrp="1" noRot="1" noChangeAspect="1" noChangeArrowheads="1" noTextEdit="1"/>
          </p:cNvSpPr>
          <p:nvPr>
            <p:ph type="sldImg"/>
          </p:nvPr>
        </p:nvSpPr>
        <p:spPr>
          <a:ln/>
        </p:spPr>
      </p:sp>
      <p:sp>
        <p:nvSpPr>
          <p:cNvPr id="340996"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6738" name="Rectangle 7"/>
          <p:cNvSpPr>
            <a:spLocks noGrp="1" noChangeArrowheads="1"/>
          </p:cNvSpPr>
          <p:nvPr>
            <p:ph type="sldNum" sz="quarter"/>
          </p:nvPr>
        </p:nvSpPr>
        <p:spPr>
          <a:noFill/>
        </p:spPr>
        <p:txBody>
          <a:bodyPr/>
          <a:lstStyle/>
          <a:p>
            <a:fld id="{AA031E3B-A4A5-46E9-A6D7-2F7E7897D2D5}" type="slidenum">
              <a:rPr lang="en-GB"/>
              <a:pPr/>
              <a:t>57</a:t>
            </a:fld>
            <a:endParaRPr lang="en-GB"/>
          </a:p>
        </p:txBody>
      </p:sp>
      <p:sp>
        <p:nvSpPr>
          <p:cNvPr id="116739" name="Rectangle 2"/>
          <p:cNvSpPr>
            <a:spLocks noGrp="1" noRot="1" noChangeAspect="1" noChangeArrowheads="1" noTextEdit="1"/>
          </p:cNvSpPr>
          <p:nvPr>
            <p:ph type="sldImg"/>
          </p:nvPr>
        </p:nvSpPr>
        <p:spPr>
          <a:ln/>
        </p:spPr>
      </p:sp>
      <p:sp>
        <p:nvSpPr>
          <p:cNvPr id="116740"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3410"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2ADA353D-1AF6-42AE-A5DB-2255D55B3E73}"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18</a:t>
            </a:fld>
            <a:endParaRPr lang="en-GB" sz="1200">
              <a:solidFill>
                <a:srgbClr val="000000"/>
              </a:solidFill>
              <a:latin typeface="Times New Roman" pitchFamily="18" charset="0"/>
            </a:endParaRPr>
          </a:p>
        </p:txBody>
      </p:sp>
      <p:sp>
        <p:nvSpPr>
          <p:cNvPr id="273411" name="Rectangle 2"/>
          <p:cNvSpPr>
            <a:spLocks noGrp="1" noRot="1" noChangeAspect="1" noChangeArrowheads="1" noTextEdit="1"/>
          </p:cNvSpPr>
          <p:nvPr>
            <p:ph type="sldImg"/>
          </p:nvPr>
        </p:nvSpPr>
        <p:spPr>
          <a:xfrm>
            <a:off x="1177925" y="696913"/>
            <a:ext cx="4641850" cy="3481387"/>
          </a:xfrm>
          <a:ln/>
        </p:spPr>
      </p:sp>
      <p:sp>
        <p:nvSpPr>
          <p:cNvPr id="273412"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5458"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609316C1-D421-4506-BEE5-93B20EB8E6FB}"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19</a:t>
            </a:fld>
            <a:endParaRPr lang="en-GB" sz="1200">
              <a:solidFill>
                <a:srgbClr val="000000"/>
              </a:solidFill>
              <a:latin typeface="Times New Roman" pitchFamily="18" charset="0"/>
            </a:endParaRPr>
          </a:p>
        </p:txBody>
      </p:sp>
      <p:sp>
        <p:nvSpPr>
          <p:cNvPr id="275459" name="Rectangle 2"/>
          <p:cNvSpPr>
            <a:spLocks noGrp="1" noRot="1" noChangeAspect="1" noChangeArrowheads="1" noTextEdit="1"/>
          </p:cNvSpPr>
          <p:nvPr>
            <p:ph type="sldImg"/>
          </p:nvPr>
        </p:nvSpPr>
        <p:spPr>
          <a:xfrm>
            <a:off x="1177925" y="696913"/>
            <a:ext cx="4641850" cy="3481387"/>
          </a:xfrm>
          <a:ln/>
        </p:spPr>
      </p:sp>
      <p:sp>
        <p:nvSpPr>
          <p:cNvPr id="275460"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7506"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3C835027-5C38-4C7D-A130-2421323D3C04}"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20</a:t>
            </a:fld>
            <a:endParaRPr lang="en-GB" sz="1200">
              <a:solidFill>
                <a:srgbClr val="000000"/>
              </a:solidFill>
              <a:latin typeface="Times New Roman" pitchFamily="18" charset="0"/>
            </a:endParaRPr>
          </a:p>
        </p:txBody>
      </p:sp>
      <p:sp>
        <p:nvSpPr>
          <p:cNvPr id="277507" name="Rectangle 2"/>
          <p:cNvSpPr>
            <a:spLocks noGrp="1" noRot="1" noChangeAspect="1" noChangeArrowheads="1" noTextEdit="1"/>
          </p:cNvSpPr>
          <p:nvPr>
            <p:ph type="sldImg"/>
          </p:nvPr>
        </p:nvSpPr>
        <p:spPr>
          <a:xfrm>
            <a:off x="1177925" y="696913"/>
            <a:ext cx="4641850" cy="3481387"/>
          </a:xfrm>
          <a:ln/>
        </p:spPr>
      </p:sp>
      <p:sp>
        <p:nvSpPr>
          <p:cNvPr id="277508"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9554"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4943A1C4-E0A3-4675-A57F-DCD11B7B8A0D}"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21</a:t>
            </a:fld>
            <a:endParaRPr lang="en-GB" sz="1200">
              <a:solidFill>
                <a:srgbClr val="000000"/>
              </a:solidFill>
              <a:latin typeface="Times New Roman" pitchFamily="18" charset="0"/>
            </a:endParaRPr>
          </a:p>
        </p:txBody>
      </p:sp>
      <p:sp>
        <p:nvSpPr>
          <p:cNvPr id="279555" name="Rectangle 2"/>
          <p:cNvSpPr>
            <a:spLocks noGrp="1" noRot="1" noChangeAspect="1" noChangeArrowheads="1" noTextEdit="1"/>
          </p:cNvSpPr>
          <p:nvPr>
            <p:ph type="sldImg"/>
          </p:nvPr>
        </p:nvSpPr>
        <p:spPr>
          <a:xfrm>
            <a:off x="1177925" y="696913"/>
            <a:ext cx="4641850" cy="3481387"/>
          </a:xfrm>
          <a:ln/>
        </p:spPr>
      </p:sp>
      <p:sp>
        <p:nvSpPr>
          <p:cNvPr id="279556"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1602"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5F777B4A-AFE3-4EEE-A09D-1C4CD5627E67}"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22</a:t>
            </a:fld>
            <a:endParaRPr lang="en-GB" sz="1200">
              <a:solidFill>
                <a:srgbClr val="000000"/>
              </a:solidFill>
              <a:latin typeface="Times New Roman" pitchFamily="18" charset="0"/>
            </a:endParaRPr>
          </a:p>
        </p:txBody>
      </p:sp>
      <p:sp>
        <p:nvSpPr>
          <p:cNvPr id="281603" name="Rectangle 2"/>
          <p:cNvSpPr>
            <a:spLocks noGrp="1" noRot="1" noChangeAspect="1" noChangeArrowheads="1" noTextEdit="1"/>
          </p:cNvSpPr>
          <p:nvPr>
            <p:ph type="sldImg"/>
          </p:nvPr>
        </p:nvSpPr>
        <p:spPr>
          <a:xfrm>
            <a:off x="1177925" y="696913"/>
            <a:ext cx="4641850" cy="3481387"/>
          </a:xfrm>
          <a:ln/>
        </p:spPr>
      </p:sp>
      <p:sp>
        <p:nvSpPr>
          <p:cNvPr id="281604"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3650" name="Rectangle 7"/>
          <p:cNvSpPr txBox="1">
            <a:spLocks noGrp="1" noChangeArrowheads="1"/>
          </p:cNvSpPr>
          <p:nvPr/>
        </p:nvSpPr>
        <p:spPr bwMode="auto">
          <a:xfrm>
            <a:off x="3965575" y="8820150"/>
            <a:ext cx="3030538" cy="461963"/>
          </a:xfrm>
          <a:prstGeom prst="rect">
            <a:avLst/>
          </a:prstGeom>
          <a:noFill/>
          <a:ln w="9525">
            <a:noFill/>
            <a:round/>
            <a:headEnd/>
            <a:tailEnd/>
          </a:ln>
        </p:spPr>
        <p:txBody>
          <a:bodyPr lIns="91564" tIns="47614" rIns="91564" bIns="47614" anchor="b"/>
          <a:lstStyle/>
          <a:p>
            <a:pPr algn="r" defTabSz="465138" eaLnBrk="1">
              <a:buClr>
                <a:srgbClr val="000000"/>
              </a:buClr>
              <a:buSzPct val="45000"/>
              <a:buFont typeface="Wingdings" pitchFamily="2" charset="2"/>
              <a:buNone/>
              <a:tabLst>
                <a:tab pos="736600" algn="l"/>
                <a:tab pos="1473200" algn="l"/>
                <a:tab pos="2209800" algn="l"/>
                <a:tab pos="2944813" algn="l"/>
              </a:tabLst>
            </a:pPr>
            <a:fld id="{D8BBFAB2-2DE8-4A0E-BE71-500C68B660B5}" type="slidenum">
              <a:rPr lang="en-GB" sz="1200">
                <a:solidFill>
                  <a:srgbClr val="000000"/>
                </a:solidFill>
                <a:latin typeface="Times New Roman" pitchFamily="18" charset="0"/>
              </a:rPr>
              <a:pPr algn="r" defTabSz="465138" eaLnBrk="1">
                <a:buClr>
                  <a:srgbClr val="000000"/>
                </a:buClr>
                <a:buSzPct val="45000"/>
                <a:buFont typeface="Wingdings" pitchFamily="2" charset="2"/>
                <a:buNone/>
                <a:tabLst>
                  <a:tab pos="736600" algn="l"/>
                  <a:tab pos="1473200" algn="l"/>
                  <a:tab pos="2209800" algn="l"/>
                  <a:tab pos="2944813" algn="l"/>
                </a:tabLst>
              </a:pPr>
              <a:t>23</a:t>
            </a:fld>
            <a:endParaRPr lang="en-GB" sz="1200">
              <a:solidFill>
                <a:srgbClr val="000000"/>
              </a:solidFill>
              <a:latin typeface="Times New Roman" pitchFamily="18" charset="0"/>
            </a:endParaRPr>
          </a:p>
        </p:txBody>
      </p:sp>
      <p:sp>
        <p:nvSpPr>
          <p:cNvPr id="283651" name="Rectangle 2"/>
          <p:cNvSpPr>
            <a:spLocks noGrp="1" noRot="1" noChangeAspect="1" noChangeArrowheads="1" noTextEdit="1"/>
          </p:cNvSpPr>
          <p:nvPr>
            <p:ph type="sldImg"/>
          </p:nvPr>
        </p:nvSpPr>
        <p:spPr>
          <a:xfrm>
            <a:off x="1177925" y="696913"/>
            <a:ext cx="4641850" cy="3481387"/>
          </a:xfrm>
          <a:ln/>
        </p:spPr>
      </p:sp>
      <p:sp>
        <p:nvSpPr>
          <p:cNvPr id="283652" name="Rectangle 3"/>
          <p:cNvSpPr>
            <a:spLocks noGrp="1" noChangeArrowheads="1"/>
          </p:cNvSpPr>
          <p:nvPr>
            <p:ph type="body" idx="1"/>
          </p:nvPr>
        </p:nvSpPr>
        <p:spPr>
          <a:xfrm>
            <a:off x="700088" y="4410075"/>
            <a:ext cx="5597525" cy="4176713"/>
          </a:xfrm>
          <a:noFill/>
          <a:ln/>
        </p:spPr>
        <p:txBody>
          <a:bodyPr/>
          <a:lstStyle/>
          <a:p>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pPr>
              <a:defRPr/>
            </a:pPr>
            <a:endParaRPr lang="en-US"/>
          </a:p>
        </p:txBody>
      </p:sp>
      <p:sp>
        <p:nvSpPr>
          <p:cNvPr id="16" name="Slide Number Placeholder 15"/>
          <p:cNvSpPr>
            <a:spLocks noGrp="1"/>
          </p:cNvSpPr>
          <p:nvPr>
            <p:ph type="sldNum" sz="quarter" idx="11"/>
          </p:nvPr>
        </p:nvSpPr>
        <p:spPr/>
        <p:txBody>
          <a:bodyPr/>
          <a:lstStyle/>
          <a:p>
            <a:pPr>
              <a:defRPr/>
            </a:pPr>
            <a:fld id="{FDF2FCF8-EC3B-46D6-BF9C-885F24540726}" type="slidenum">
              <a:rPr lang="en-US" smtClean="0"/>
              <a:pPr>
                <a:defRPr/>
              </a:pPr>
              <a:t>‹#›</a:t>
            </a:fld>
            <a:endParaRPr lang="en-US"/>
          </a:p>
        </p:txBody>
      </p:sp>
      <p:sp>
        <p:nvSpPr>
          <p:cNvPr id="17" name="Footer Placeholder 16"/>
          <p:cNvSpPr>
            <a:spLocks noGrp="1"/>
          </p:cNvSpPr>
          <p:nvPr>
            <p:ph type="ftr" sz="quarter" idx="12"/>
          </p:nvPr>
        </p:nvSpPr>
        <p:spPr/>
        <p:txBody>
          <a:bodyPr/>
          <a:lstStyle/>
          <a:p>
            <a:pPr>
              <a:defRPr/>
            </a:pP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9B8701B1-F019-493A-AC2F-7ED68792829C}" type="slidenum">
              <a:rPr lang="en-US" smtClean="0"/>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BEF7E3E3-127B-496A-AB27-F6AF033491F0}" type="slidenum">
              <a:rPr lang="en-US" smtClean="0"/>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pPr>
              <a:defRPr/>
            </a:pPr>
            <a:endParaRPr lang="en-US"/>
          </a:p>
        </p:txBody>
      </p:sp>
      <p:sp>
        <p:nvSpPr>
          <p:cNvPr id="15" name="Slide Number Placeholder 14"/>
          <p:cNvSpPr>
            <a:spLocks noGrp="1"/>
          </p:cNvSpPr>
          <p:nvPr>
            <p:ph type="sldNum" sz="quarter" idx="15"/>
          </p:nvPr>
        </p:nvSpPr>
        <p:spPr/>
        <p:txBody>
          <a:bodyPr/>
          <a:lstStyle>
            <a:lvl1pPr algn="ctr">
              <a:defRPr/>
            </a:lvl1pPr>
          </a:lstStyle>
          <a:p>
            <a:pPr>
              <a:defRPr/>
            </a:pPr>
            <a:fld id="{A04505E3-59F8-4494-9045-5DF395629232}" type="slidenum">
              <a:rPr lang="en-US" smtClean="0"/>
              <a:pPr>
                <a:defRPr/>
              </a:pPr>
              <a:t>‹#›</a:t>
            </a:fld>
            <a:endParaRPr lang="en-US"/>
          </a:p>
        </p:txBody>
      </p:sp>
      <p:sp>
        <p:nvSpPr>
          <p:cNvPr id="16" name="Footer Placeholder 15"/>
          <p:cNvSpPr>
            <a:spLocks noGrp="1"/>
          </p:cNvSpPr>
          <p:nvPr>
            <p:ph type="ftr" sz="quarter" idx="16"/>
          </p:nvPr>
        </p:nvSpPr>
        <p:spPr/>
        <p:txBody>
          <a:bodyPr/>
          <a:lstStyle/>
          <a:p>
            <a:pPr>
              <a:defRPr/>
            </a:pPr>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pPr>
              <a:defRPr/>
            </a:pPr>
            <a:endParaRPr lang="en-US"/>
          </a:p>
        </p:txBody>
      </p:sp>
      <p:sp>
        <p:nvSpPr>
          <p:cNvPr id="5" name="Footer Placeholder 4"/>
          <p:cNvSpPr>
            <a:spLocks noGrp="1"/>
          </p:cNvSpPr>
          <p:nvPr>
            <p:ph type="ftr" sz="quarter" idx="11"/>
          </p:nvPr>
        </p:nvSpPr>
        <p:spPr/>
        <p:txBody>
          <a:bodyPr/>
          <a:lstStyle/>
          <a:p>
            <a:pPr>
              <a:defRPr/>
            </a:pPr>
            <a:endParaRPr lang="en-US"/>
          </a:p>
        </p:txBody>
      </p:sp>
      <p:sp>
        <p:nvSpPr>
          <p:cNvPr id="6" name="Slide Number Placeholder 5"/>
          <p:cNvSpPr>
            <a:spLocks noGrp="1"/>
          </p:cNvSpPr>
          <p:nvPr>
            <p:ph type="sldNum" sz="quarter" idx="12"/>
          </p:nvPr>
        </p:nvSpPr>
        <p:spPr/>
        <p:txBody>
          <a:bodyPr/>
          <a:lstStyle/>
          <a:p>
            <a:pPr>
              <a:defRPr/>
            </a:pPr>
            <a:fld id="{A84B5B02-FFAF-45EA-A498-35650BE1BFAE}" type="slidenum">
              <a:rPr lang="en-US" smtClean="0"/>
              <a:pPr>
                <a:defRPr/>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pPr>
              <a:defRPr/>
            </a:pPr>
            <a:endParaRPr lang="en-US"/>
          </a:p>
        </p:txBody>
      </p:sp>
      <p:sp>
        <p:nvSpPr>
          <p:cNvPr id="6" name="Footer Placeholder 5"/>
          <p:cNvSpPr>
            <a:spLocks noGrp="1"/>
          </p:cNvSpPr>
          <p:nvPr>
            <p:ph type="ftr" sz="quarter" idx="11"/>
          </p:nvPr>
        </p:nvSpPr>
        <p:spPr/>
        <p:txBody>
          <a:bodyPr/>
          <a:lstStyle/>
          <a:p>
            <a:pPr>
              <a:defRPr/>
            </a:pPr>
            <a:endParaRPr lang="en-US"/>
          </a:p>
        </p:txBody>
      </p:sp>
      <p:sp>
        <p:nvSpPr>
          <p:cNvPr id="7" name="Slide Number Placeholder 6"/>
          <p:cNvSpPr>
            <a:spLocks noGrp="1"/>
          </p:cNvSpPr>
          <p:nvPr>
            <p:ph type="sldNum" sz="quarter" idx="12"/>
          </p:nvPr>
        </p:nvSpPr>
        <p:spPr/>
        <p:txBody>
          <a:bodyPr/>
          <a:lstStyle/>
          <a:p>
            <a:pPr>
              <a:defRPr/>
            </a:pPr>
            <a:fld id="{98B03F9E-50CC-4DB7-B31C-6482556312CD}" type="slidenum">
              <a:rPr lang="en-US" smtClean="0"/>
              <a:pPr>
                <a:defRPr/>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pPr>
              <a:defRPr/>
            </a:pPr>
            <a:fld id="{C2CE2652-C6AC-41B5-B0B9-58690F07C188}" type="slidenum">
              <a:rPr lang="en-US" smtClean="0"/>
              <a:pPr>
                <a:defRPr/>
              </a:pPr>
              <a:t>‹#›</a:t>
            </a:fld>
            <a:endParaRPr lang="en-US"/>
          </a:p>
        </p:txBody>
      </p:sp>
      <p:sp>
        <p:nvSpPr>
          <p:cNvPr id="8" name="Footer Placeholder 7"/>
          <p:cNvSpPr>
            <a:spLocks noGrp="1"/>
          </p:cNvSpPr>
          <p:nvPr>
            <p:ph type="ftr" sz="quarter" idx="11"/>
          </p:nvPr>
        </p:nvSpPr>
        <p:spPr/>
        <p:txBody>
          <a:bodyPr/>
          <a:lstStyle/>
          <a:p>
            <a:pPr>
              <a:defRPr/>
            </a:pPr>
            <a:endParaRPr lang="en-US"/>
          </a:p>
        </p:txBody>
      </p:sp>
      <p:sp>
        <p:nvSpPr>
          <p:cNvPr id="7" name="Date Placeholder 6"/>
          <p:cNvSpPr>
            <a:spLocks noGrp="1"/>
          </p:cNvSpPr>
          <p:nvPr>
            <p:ph type="dt" sz="half" idx="10"/>
          </p:nvPr>
        </p:nvSpPr>
        <p:spPr/>
        <p:txBody>
          <a:bodyPr/>
          <a:lstStyle/>
          <a:p>
            <a:pPr>
              <a:defRPr/>
            </a:pPr>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pPr>
              <a:defRPr/>
            </a:pPr>
            <a:endParaRPr lang="en-US"/>
          </a:p>
        </p:txBody>
      </p:sp>
      <p:sp>
        <p:nvSpPr>
          <p:cNvPr id="4" name="Footer Placeholder 3"/>
          <p:cNvSpPr>
            <a:spLocks noGrp="1"/>
          </p:cNvSpPr>
          <p:nvPr>
            <p:ph type="ftr" sz="quarter" idx="11"/>
          </p:nvPr>
        </p:nvSpPr>
        <p:spPr/>
        <p:txBody>
          <a:bodyPr/>
          <a:lstStyle/>
          <a:p>
            <a:pPr>
              <a:defRPr/>
            </a:pPr>
            <a:endParaRPr lang="en-US"/>
          </a:p>
        </p:txBody>
      </p:sp>
      <p:sp>
        <p:nvSpPr>
          <p:cNvPr id="5" name="Slide Number Placeholder 4"/>
          <p:cNvSpPr>
            <a:spLocks noGrp="1"/>
          </p:cNvSpPr>
          <p:nvPr>
            <p:ph type="sldNum" sz="quarter" idx="12"/>
          </p:nvPr>
        </p:nvSpPr>
        <p:spPr/>
        <p:txBody>
          <a:bodyPr/>
          <a:lstStyle/>
          <a:p>
            <a:pPr>
              <a:defRPr/>
            </a:pPr>
            <a:fld id="{A64E968E-43B1-4A5B-BDDD-0DC89FBCB870}" type="slidenum">
              <a:rPr lang="en-US" smtClean="0"/>
              <a:pPr>
                <a:defRPr/>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pPr>
              <a:defRPr/>
            </a:pPr>
            <a:endParaRPr lang="en-US"/>
          </a:p>
        </p:txBody>
      </p:sp>
      <p:sp>
        <p:nvSpPr>
          <p:cNvPr id="3" name="Footer Placeholder 2"/>
          <p:cNvSpPr>
            <a:spLocks noGrp="1"/>
          </p:cNvSpPr>
          <p:nvPr>
            <p:ph type="ftr" sz="quarter" idx="11"/>
          </p:nvPr>
        </p:nvSpPr>
        <p:spPr/>
        <p:txBody>
          <a:bodyPr/>
          <a:lstStyle/>
          <a:p>
            <a:pPr>
              <a:defRPr/>
            </a:pPr>
            <a:endParaRPr lang="en-US"/>
          </a:p>
        </p:txBody>
      </p:sp>
      <p:sp>
        <p:nvSpPr>
          <p:cNvPr id="4" name="Slide Number Placeholder 3"/>
          <p:cNvSpPr>
            <a:spLocks noGrp="1"/>
          </p:cNvSpPr>
          <p:nvPr>
            <p:ph type="sldNum" sz="quarter" idx="12"/>
          </p:nvPr>
        </p:nvSpPr>
        <p:spPr/>
        <p:txBody>
          <a:bodyPr/>
          <a:lstStyle/>
          <a:p>
            <a:pPr>
              <a:defRPr/>
            </a:pPr>
            <a:fld id="{F8396E74-EF24-484B-A0CE-5F3064098DBC}" type="slidenum">
              <a:rPr lang="en-US" smtClean="0"/>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pPr>
              <a:defRPr/>
            </a:pPr>
            <a:endParaRPr lang="en-US"/>
          </a:p>
        </p:txBody>
      </p:sp>
      <p:sp>
        <p:nvSpPr>
          <p:cNvPr id="9" name="Slide Number Placeholder 8"/>
          <p:cNvSpPr>
            <a:spLocks noGrp="1"/>
          </p:cNvSpPr>
          <p:nvPr>
            <p:ph type="sldNum" sz="quarter" idx="15"/>
          </p:nvPr>
        </p:nvSpPr>
        <p:spPr/>
        <p:txBody>
          <a:bodyPr/>
          <a:lstStyle/>
          <a:p>
            <a:pPr>
              <a:defRPr/>
            </a:pPr>
            <a:fld id="{33AFA80B-A2F8-45B0-8C8F-51A006102CE1}" type="slidenum">
              <a:rPr lang="en-US" smtClean="0"/>
              <a:pPr>
                <a:defRPr/>
              </a:pPr>
              <a:t>‹#›</a:t>
            </a:fld>
            <a:endParaRPr lang="en-US"/>
          </a:p>
        </p:txBody>
      </p:sp>
      <p:sp>
        <p:nvSpPr>
          <p:cNvPr id="10" name="Footer Placeholder 9"/>
          <p:cNvSpPr>
            <a:spLocks noGrp="1"/>
          </p:cNvSpPr>
          <p:nvPr>
            <p:ph type="ftr" sz="quarter" idx="16"/>
          </p:nvPr>
        </p:nvSpPr>
        <p:spPr/>
        <p:txBody>
          <a:bodyPr/>
          <a:lstStyle/>
          <a:p>
            <a:pPr>
              <a:defRPr/>
            </a:pP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pPr>
              <a:defRPr/>
            </a:pPr>
            <a:endParaRPr lang="en-US"/>
          </a:p>
        </p:txBody>
      </p:sp>
      <p:sp>
        <p:nvSpPr>
          <p:cNvPr id="9" name="Slide Number Placeholder 8"/>
          <p:cNvSpPr>
            <a:spLocks noGrp="1"/>
          </p:cNvSpPr>
          <p:nvPr>
            <p:ph type="sldNum" sz="quarter" idx="11"/>
          </p:nvPr>
        </p:nvSpPr>
        <p:spPr/>
        <p:txBody>
          <a:bodyPr/>
          <a:lstStyle/>
          <a:p>
            <a:pPr>
              <a:defRPr/>
            </a:pPr>
            <a:fld id="{2168D291-1DD0-4A4D-9D6C-9009A68B99DC}" type="slidenum">
              <a:rPr lang="en-US" smtClean="0"/>
              <a:pPr>
                <a:defRPr/>
              </a:pPr>
              <a:t>‹#›</a:t>
            </a:fld>
            <a:endParaRPr lang="en-US"/>
          </a:p>
        </p:txBody>
      </p:sp>
      <p:sp>
        <p:nvSpPr>
          <p:cNvPr id="10" name="Footer Placeholder 9"/>
          <p:cNvSpPr>
            <a:spLocks noGrp="1"/>
          </p:cNvSpPr>
          <p:nvPr>
            <p:ph type="ftr" sz="quarter" idx="12"/>
          </p:nvPr>
        </p:nvSpPr>
        <p:spPr/>
        <p:txBody>
          <a:bodyPr/>
          <a:lstStyle/>
          <a:p>
            <a:pPr>
              <a:defRPr/>
            </a:pP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pPr>
              <a:defRPr/>
            </a:pPr>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pPr>
              <a:defRPr/>
            </a:pPr>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pPr>
              <a:defRPr/>
            </a:pPr>
            <a:fld id="{104D4D2D-6A49-4777-BF69-00152E6D4719}" type="slidenum">
              <a:rPr lang="en-US" smtClean="0"/>
              <a:pPr>
                <a:defRPr/>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727" r:id="rId1"/>
    <p:sldLayoutId id="2147483728" r:id="rId2"/>
    <p:sldLayoutId id="2147483729" r:id="rId3"/>
    <p:sldLayoutId id="2147483730" r:id="rId4"/>
    <p:sldLayoutId id="2147483731" r:id="rId5"/>
    <p:sldLayoutId id="2147483732" r:id="rId6"/>
    <p:sldLayoutId id="2147483733" r:id="rId7"/>
    <p:sldLayoutId id="2147483734" r:id="rId8"/>
    <p:sldLayoutId id="2147483735" r:id="rId9"/>
    <p:sldLayoutId id="2147483736" r:id="rId10"/>
    <p:sldLayoutId id="2147483737"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1.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6.xml"/><Relationship Id="rId1" Type="http://schemas.openxmlformats.org/officeDocument/2006/relationships/tags" Target="../tags/tag3.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6.xml"/><Relationship Id="rId1" Type="http://schemas.openxmlformats.org/officeDocument/2006/relationships/tags" Target="../tags/tag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7.xml"/><Relationship Id="rId1" Type="http://schemas.openxmlformats.org/officeDocument/2006/relationships/tags" Target="../tags/tag6.xml"/></Relationships>
</file>

<file path=ppt/slides/_rels/slide36.xml.rels><?xml version="1.0" encoding="UTF-8" standalone="yes"?>
<Relationships xmlns="http://schemas.openxmlformats.org/package/2006/relationships"><Relationship Id="rId3" Type="http://schemas.openxmlformats.org/officeDocument/2006/relationships/hyperlink" Target="http://www.psychologicalscience.org/index.php/members/aps-wikipedia-initiative" TargetMode="External"/><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25.xml"/><Relationship Id="rId2" Type="http://schemas.openxmlformats.org/officeDocument/2006/relationships/slideLayout" Target="../slideLayouts/slideLayout7.xml"/><Relationship Id="rId1" Type="http://schemas.openxmlformats.org/officeDocument/2006/relationships/tags" Target="../tags/tag7.xml"/><Relationship Id="rId4" Type="http://schemas.openxmlformats.org/officeDocument/2006/relationships/image" Target="../media/image1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17.emf"/><Relationship Id="rId4" Type="http://schemas.openxmlformats.org/officeDocument/2006/relationships/oleObject" Target="../embeddings/Microsoft_Excel_97-2003_Worksheet1.xls"/></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7.xml"/><Relationship Id="rId1" Type="http://schemas.openxmlformats.org/officeDocument/2006/relationships/vmlDrawing" Target="../drawings/vmlDrawing2.vml"/><Relationship Id="rId5" Type="http://schemas.openxmlformats.org/officeDocument/2006/relationships/image" Target="../media/image18.emf"/><Relationship Id="rId4" Type="http://schemas.openxmlformats.org/officeDocument/2006/relationships/oleObject" Target="../embeddings/Microsoft_Excel_97-2003_Worksheet2.xls"/></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6.xml"/><Relationship Id="rId1" Type="http://schemas.openxmlformats.org/officeDocument/2006/relationships/tags" Target="../tags/tag8.xml"/></Relationships>
</file>

<file path=ppt/slides/_rels/slide4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image" Target="../media/image21.png"/><Relationship Id="rId2" Type="http://schemas.openxmlformats.org/officeDocument/2006/relationships/tags" Target="../tags/tag9.xml"/><Relationship Id="rId1" Type="http://schemas.openxmlformats.org/officeDocument/2006/relationships/vmlDrawing" Target="../drawings/vmlDrawing3.vml"/><Relationship Id="rId6" Type="http://schemas.openxmlformats.org/officeDocument/2006/relationships/image" Target="../media/image20.emf"/><Relationship Id="rId5" Type="http://schemas.openxmlformats.org/officeDocument/2006/relationships/oleObject" Target="../embeddings/Microsoft_Excel_97-2003_Worksheet3.xls"/><Relationship Id="rId4" Type="http://schemas.openxmlformats.org/officeDocument/2006/relationships/notesSlide" Target="../notesSlides/notesSlide3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2" Type="http://schemas.openxmlformats.org/officeDocument/2006/relationships/hyperlink" Target="http://www.grouplens.org/biblio" TargetMode="External"/><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hyperlink" Target="mailto:terveen@gmail.com" TargetMode="External"/><Relationship Id="rId2" Type="http://schemas.openxmlformats.org/officeDocument/2006/relationships/notesSlide" Target="../notesSlides/notesSlide34.xml"/><Relationship Id="rId1" Type="http://schemas.openxmlformats.org/officeDocument/2006/relationships/slideLayout" Target="../slideLayouts/slideLayout2.xml"/><Relationship Id="rId4" Type="http://schemas.openxmlformats.org/officeDocument/2006/relationships/image" Target="../media/image22.jpe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hyperlink" Target="http://www.grouplens.org/node/466"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www.nytimes.com/2011/01/31/business/media/31link.html?_r=1&amp;src=busl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02" name="Rectangle 6"/>
          <p:cNvSpPr>
            <a:spLocks noGrp="1" noChangeArrowheads="1"/>
          </p:cNvSpPr>
          <p:nvPr>
            <p:ph type="subTitle" idx="1"/>
          </p:nvPr>
        </p:nvSpPr>
        <p:spPr/>
        <p:txBody>
          <a:bodyPr/>
          <a:lstStyle/>
          <a:p>
            <a:pPr eaLnBrk="1" hangingPunct="1">
              <a:lnSpc>
                <a:spcPct val="80000"/>
              </a:lnSpc>
              <a:defRPr/>
            </a:pPr>
            <a:r>
              <a:rPr lang="en-US" sz="2800" dirty="0" smtClean="0"/>
              <a:t>Loren Terveen</a:t>
            </a:r>
          </a:p>
          <a:p>
            <a:pPr eaLnBrk="1" hangingPunct="1">
              <a:lnSpc>
                <a:spcPct val="80000"/>
              </a:lnSpc>
              <a:defRPr/>
            </a:pPr>
            <a:r>
              <a:rPr lang="en-US" sz="2800" dirty="0" smtClean="0"/>
              <a:t>Computer Science &amp; Engineering</a:t>
            </a:r>
          </a:p>
          <a:p>
            <a:pPr eaLnBrk="1" hangingPunct="1">
              <a:lnSpc>
                <a:spcPct val="80000"/>
              </a:lnSpc>
              <a:defRPr/>
            </a:pPr>
            <a:r>
              <a:rPr lang="en-US" sz="2800" dirty="0" smtClean="0"/>
              <a:t>The University of Minnesota</a:t>
            </a:r>
          </a:p>
          <a:p>
            <a:pPr eaLnBrk="1" hangingPunct="1">
              <a:lnSpc>
                <a:spcPct val="80000"/>
              </a:lnSpc>
              <a:defRPr/>
            </a:pPr>
            <a:r>
              <a:rPr lang="en-US" sz="2800" dirty="0" smtClean="0"/>
              <a:t>August 2011</a:t>
            </a:r>
          </a:p>
        </p:txBody>
      </p:sp>
      <p:sp>
        <p:nvSpPr>
          <p:cNvPr id="4101" name="Rectangle 5"/>
          <p:cNvSpPr>
            <a:spLocks noGrp="1" noChangeArrowheads="1"/>
          </p:cNvSpPr>
          <p:nvPr>
            <p:ph type="ctrTitle"/>
          </p:nvPr>
        </p:nvSpPr>
        <p:spPr/>
        <p:txBody>
          <a:bodyPr/>
          <a:lstStyle/>
          <a:p>
            <a:pPr eaLnBrk="1" hangingPunct="1">
              <a:defRPr/>
            </a:pPr>
            <a:r>
              <a:rPr lang="en-US" dirty="0" smtClean="0"/>
              <a:t>If You Build It? Benefits and Costs of Creating Your Own Online Community</a:t>
            </a:r>
          </a:p>
        </p:txBody>
      </p:sp>
      <p:sp>
        <p:nvSpPr>
          <p:cNvPr id="6" name="Rectangle 46"/>
          <p:cNvSpPr>
            <a:spLocks noGrp="1" noChangeArrowheads="1"/>
          </p:cNvSpPr>
          <p:nvPr>
            <p:ph type="sldNum" sz="quarter" idx="11"/>
          </p:nvPr>
        </p:nvSpPr>
        <p:spPr/>
        <p:txBody>
          <a:bodyPr/>
          <a:lstStyle/>
          <a:p>
            <a:pPr>
              <a:defRPr/>
            </a:pPr>
            <a:fld id="{FD512C2E-B781-4765-9438-B0D5A7C9B2EF}" type="slidenum">
              <a:rPr lang="en-US"/>
              <a:pPr>
                <a:defRPr/>
              </a:pPr>
              <a:t>1</a:t>
            </a:fld>
            <a:endParaRPr lang="en-US"/>
          </a:p>
        </p:txBody>
      </p:sp>
    </p:spTree>
  </p:cSld>
  <p:clrMapOvr>
    <a:masterClrMapping/>
  </p:clrMapOvr>
  <p:transition spd="med" advTm="4282"/>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a:t>O</a:t>
            </a:r>
            <a:r>
              <a:rPr lang="en-US" dirty="0" smtClean="0"/>
              <a:t>nly 16% of </a:t>
            </a:r>
            <a:r>
              <a:rPr lang="en-US" dirty="0"/>
              <a:t>new editors joining Wikipedia during 2009 identified themselves as </a:t>
            </a:r>
            <a:r>
              <a:rPr lang="en-US" dirty="0" smtClean="0"/>
              <a:t>women</a:t>
            </a:r>
          </a:p>
          <a:p>
            <a:r>
              <a:rPr lang="en-US" dirty="0" smtClean="0"/>
              <a:t>Women made </a:t>
            </a:r>
            <a:r>
              <a:rPr lang="en-US" dirty="0"/>
              <a:t>only </a:t>
            </a:r>
            <a:r>
              <a:rPr lang="en-US" dirty="0" smtClean="0"/>
              <a:t>9% of </a:t>
            </a:r>
            <a:r>
              <a:rPr lang="en-US" dirty="0"/>
              <a:t>the edits </a:t>
            </a:r>
            <a:r>
              <a:rPr lang="en-US" dirty="0" smtClean="0"/>
              <a:t>by this cohort</a:t>
            </a:r>
          </a:p>
          <a:p>
            <a:r>
              <a:rPr lang="en-US" dirty="0" smtClean="0"/>
              <a:t>New women </a:t>
            </a:r>
            <a:r>
              <a:rPr lang="en-US" dirty="0"/>
              <a:t>editors are more likely to stop editing and leave Wikipedia when their edits are </a:t>
            </a:r>
            <a:r>
              <a:rPr lang="en-US" dirty="0" smtClean="0"/>
              <a:t>reverted</a:t>
            </a:r>
          </a:p>
          <a:p>
            <a:r>
              <a:rPr lang="en-US" dirty="0" smtClean="0"/>
              <a:t>Topics of particular interest to women appear to get less (and poorer) coverage in Wikipedia</a:t>
            </a:r>
          </a:p>
          <a:p>
            <a:endParaRPr lang="en-US" dirty="0"/>
          </a:p>
          <a:p>
            <a:pPr lvl="1">
              <a:buFont typeface="Wingdings" pitchFamily="2" charset="2"/>
              <a:buChar char="Ø"/>
            </a:pPr>
            <a:r>
              <a:rPr lang="en-US" sz="2600" dirty="0" smtClean="0"/>
              <a:t>(Hmm… maybe Wikipedia has a low collective IQ!)</a:t>
            </a:r>
          </a:p>
          <a:p>
            <a:pPr lvl="1">
              <a:buFont typeface="Wingdings" pitchFamily="2" charset="2"/>
              <a:buChar char="Ø"/>
            </a:pPr>
            <a:r>
              <a:rPr lang="en-US" sz="2600" dirty="0" smtClean="0"/>
              <a:t>Come to </a:t>
            </a:r>
            <a:r>
              <a:rPr lang="en-US" sz="2600" dirty="0" err="1" smtClean="0"/>
              <a:t>Wikisym</a:t>
            </a:r>
            <a:r>
              <a:rPr lang="en-US" sz="2600" dirty="0" smtClean="0"/>
              <a:t> to get the details!</a:t>
            </a:r>
          </a:p>
          <a:p>
            <a:endParaRPr lang="en-US" dirty="0"/>
          </a:p>
          <a:p>
            <a:endParaRPr lang="en-US" dirty="0"/>
          </a:p>
        </p:txBody>
      </p:sp>
      <p:sp>
        <p:nvSpPr>
          <p:cNvPr id="3" name="Title 2"/>
          <p:cNvSpPr>
            <a:spLocks noGrp="1"/>
          </p:cNvSpPr>
          <p:nvPr>
            <p:ph type="title"/>
          </p:nvPr>
        </p:nvSpPr>
        <p:spPr/>
        <p:txBody>
          <a:bodyPr/>
          <a:lstStyle/>
          <a:p>
            <a:r>
              <a:rPr lang="en-US" dirty="0" smtClean="0"/>
              <a:t>Findings</a:t>
            </a:r>
            <a:endParaRPr lang="en-US" dirty="0"/>
          </a:p>
        </p:txBody>
      </p:sp>
    </p:spTree>
    <p:extLst>
      <p:ext uri="{BB962C8B-B14F-4D97-AF65-F5344CB8AC3E}">
        <p14:creationId xmlns:p14="http://schemas.microsoft.com/office/powerpoint/2010/main" val="164578790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 Learning from our own data</a:t>
            </a:r>
            <a:endParaRPr lang="en-US" dirty="0"/>
          </a:p>
        </p:txBody>
      </p:sp>
    </p:spTree>
    <p:extLst>
      <p:ext uri="{BB962C8B-B14F-4D97-AF65-F5344CB8AC3E}">
        <p14:creationId xmlns:p14="http://schemas.microsoft.com/office/powerpoint/2010/main" val="163949177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en-US" dirty="0" smtClean="0"/>
              <a:t>MovieLens</a:t>
            </a:r>
          </a:p>
          <a:p>
            <a:r>
              <a:rPr lang="en-US" dirty="0" err="1" smtClean="0"/>
              <a:t>Cyclopath</a:t>
            </a:r>
            <a:endParaRPr lang="en-US" dirty="0"/>
          </a:p>
        </p:txBody>
      </p:sp>
      <p:sp>
        <p:nvSpPr>
          <p:cNvPr id="2" name="Title 1"/>
          <p:cNvSpPr>
            <a:spLocks noGrp="1"/>
          </p:cNvSpPr>
          <p:nvPr>
            <p:ph type="title"/>
          </p:nvPr>
        </p:nvSpPr>
        <p:spPr/>
        <p:txBody>
          <a:bodyPr/>
          <a:lstStyle/>
          <a:p>
            <a:r>
              <a:rPr lang="en-US" dirty="0" err="1" smtClean="0"/>
              <a:t>GroupLens</a:t>
            </a:r>
            <a:r>
              <a:rPr lang="en-US" dirty="0" smtClean="0"/>
              <a:t> online communities</a:t>
            </a:r>
            <a:endParaRPr lang="en-US" dirty="0"/>
          </a:p>
        </p:txBody>
      </p:sp>
    </p:spTree>
    <p:extLst>
      <p:ext uri="{BB962C8B-B14F-4D97-AF65-F5344CB8AC3E}">
        <p14:creationId xmlns:p14="http://schemas.microsoft.com/office/powerpoint/2010/main" val="16657449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3714" name="Picture 13"/>
          <p:cNvPicPr>
            <a:picLocks noChangeAspect="1" noChangeArrowheads="1"/>
          </p:cNvPicPr>
          <p:nvPr/>
        </p:nvPicPr>
        <p:blipFill>
          <a:blip r:embed="rId3" cstate="print"/>
          <a:srcRect/>
          <a:stretch>
            <a:fillRect/>
          </a:stretch>
        </p:blipFill>
        <p:spPr bwMode="auto">
          <a:xfrm>
            <a:off x="-304800" y="-228600"/>
            <a:ext cx="9753600" cy="7315200"/>
          </a:xfrm>
          <a:prstGeom prst="rect">
            <a:avLst/>
          </a:prstGeom>
          <a:noFill/>
          <a:ln w="9525">
            <a:solidFill>
              <a:srgbClr val="7030A0"/>
            </a:solidFill>
            <a:miter lim="800000"/>
            <a:headEnd/>
            <a:tailEnd/>
          </a:ln>
        </p:spPr>
      </p:pic>
    </p:spTree>
    <p:extLst>
      <p:ext uri="{BB962C8B-B14F-4D97-AF65-F5344CB8AC3E}">
        <p14:creationId xmlns:p14="http://schemas.microsoft.com/office/powerpoint/2010/main" val="2148488428"/>
      </p:ext>
    </p:extLst>
  </p:cSld>
  <p:clrMapOvr>
    <a:masterClrMapping/>
  </p:clrMapOvr>
  <p:transition advTm="250"/>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2914" name="Rectangle 2"/>
          <p:cNvSpPr>
            <a:spLocks noGrp="1" noChangeArrowheads="1"/>
          </p:cNvSpPr>
          <p:nvPr>
            <p:ph type="title"/>
          </p:nvPr>
        </p:nvSpPr>
        <p:spPr/>
        <p:txBody>
          <a:bodyPr/>
          <a:lstStyle/>
          <a:p>
            <a:endParaRPr lang="en-US"/>
          </a:p>
        </p:txBody>
      </p:sp>
      <p:sp>
        <p:nvSpPr>
          <p:cNvPr id="422915" name="Rectangle 3"/>
          <p:cNvSpPr>
            <a:spLocks noGrp="1" noChangeArrowheads="1"/>
          </p:cNvSpPr>
          <p:nvPr>
            <p:ph type="body" idx="1"/>
          </p:nvPr>
        </p:nvSpPr>
        <p:spPr/>
        <p:txBody>
          <a:bodyPr/>
          <a:lstStyle/>
          <a:p>
            <a:endParaRPr lang="en-US"/>
          </a:p>
        </p:txBody>
      </p:sp>
      <p:pic>
        <p:nvPicPr>
          <p:cNvPr id="422917" name="Picture 5"/>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22918" name="Text Box 6"/>
          <p:cNvSpPr txBox="1">
            <a:spLocks noChangeArrowheads="1"/>
          </p:cNvSpPr>
          <p:nvPr/>
        </p:nvSpPr>
        <p:spPr bwMode="auto">
          <a:xfrm>
            <a:off x="4343400" y="1905000"/>
            <a:ext cx="2590800" cy="365125"/>
          </a:xfrm>
          <a:prstGeom prst="rect">
            <a:avLst/>
          </a:prstGeom>
          <a:solidFill>
            <a:srgbClr val="D3D3D3"/>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gn="ctr" eaLnBrk="0" hangingPunct="0">
              <a:buClr>
                <a:schemeClr val="tx1"/>
              </a:buClr>
            </a:pPr>
            <a:r>
              <a:rPr lang="en-US" sz="2400" b="1" dirty="0">
                <a:solidFill>
                  <a:schemeClr val="hlink"/>
                </a:solidFill>
              </a:rPr>
              <a:t>200 Union St SE</a:t>
            </a:r>
          </a:p>
        </p:txBody>
      </p:sp>
      <p:sp>
        <p:nvSpPr>
          <p:cNvPr id="422919" name="Line 7"/>
          <p:cNvSpPr>
            <a:spLocks noChangeShapeType="1"/>
          </p:cNvSpPr>
          <p:nvPr/>
        </p:nvSpPr>
        <p:spPr bwMode="auto">
          <a:xfrm>
            <a:off x="7010400" y="2057400"/>
            <a:ext cx="457200" cy="492125"/>
          </a:xfrm>
          <a:prstGeom prst="line">
            <a:avLst/>
          </a:prstGeom>
          <a:noFill/>
          <a:ln w="76200">
            <a:solidFill>
              <a:schemeClr va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US"/>
          </a:p>
        </p:txBody>
      </p:sp>
      <p:sp>
        <p:nvSpPr>
          <p:cNvPr id="422920" name="Text Box 8"/>
          <p:cNvSpPr txBox="1">
            <a:spLocks noChangeArrowheads="1"/>
          </p:cNvSpPr>
          <p:nvPr/>
        </p:nvSpPr>
        <p:spPr bwMode="auto">
          <a:xfrm>
            <a:off x="4876800" y="5029200"/>
            <a:ext cx="2590800" cy="365125"/>
          </a:xfrm>
          <a:prstGeom prst="rect">
            <a:avLst/>
          </a:prstGeom>
          <a:solidFill>
            <a:srgbClr val="D3D3D3"/>
          </a:solidFill>
          <a:ln>
            <a:noFill/>
          </a:ln>
          <a:effectLst/>
          <a:extLs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0" tIns="0" rIns="0" bIns="0">
            <a:spAutoFit/>
          </a:bodyPr>
          <a:lstStyle/>
          <a:p>
            <a:pPr algn="ctr" eaLnBrk="0" hangingPunct="0">
              <a:buClr>
                <a:schemeClr val="tx1"/>
              </a:buClr>
            </a:pPr>
            <a:r>
              <a:rPr lang="en-US" sz="2400" b="1">
                <a:solidFill>
                  <a:schemeClr val="hlink"/>
                </a:solidFill>
              </a:rPr>
              <a:t>Lagoon Theatre</a:t>
            </a:r>
          </a:p>
        </p:txBody>
      </p:sp>
      <p:sp>
        <p:nvSpPr>
          <p:cNvPr id="422921" name="Line 9"/>
          <p:cNvSpPr>
            <a:spLocks noChangeShapeType="1"/>
          </p:cNvSpPr>
          <p:nvPr/>
        </p:nvSpPr>
        <p:spPr bwMode="auto">
          <a:xfrm flipH="1" flipV="1">
            <a:off x="4708525" y="4325938"/>
            <a:ext cx="244475" cy="627062"/>
          </a:xfrm>
          <a:prstGeom prst="line">
            <a:avLst/>
          </a:prstGeom>
          <a:noFill/>
          <a:ln w="76200">
            <a:solidFill>
              <a:schemeClr val="hlink"/>
            </a:solidFill>
            <a:round/>
            <a:headEnd/>
            <a:tailEnd type="triangle" w="med" len="lg"/>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2075" tIns="46038" rIns="92075" bIns="46038" anchor="ctr"/>
          <a:lstStyle/>
          <a:p>
            <a:endParaRPr lang="en-US"/>
          </a:p>
        </p:txBody>
      </p:sp>
    </p:spTree>
    <p:extLst>
      <p:ext uri="{BB962C8B-B14F-4D97-AF65-F5344CB8AC3E}">
        <p14:creationId xmlns:p14="http://schemas.microsoft.com/office/powerpoint/2010/main" val="372123758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8514" name="Rectangle 2"/>
          <p:cNvSpPr>
            <a:spLocks noGrp="1" noChangeArrowheads="1"/>
          </p:cNvSpPr>
          <p:nvPr>
            <p:ph type="title"/>
          </p:nvPr>
        </p:nvSpPr>
        <p:spPr/>
        <p:txBody>
          <a:bodyPr/>
          <a:lstStyle/>
          <a:p>
            <a:endParaRPr lang="en-US"/>
          </a:p>
        </p:txBody>
      </p:sp>
      <p:sp>
        <p:nvSpPr>
          <p:cNvPr id="448515" name="Rectangle 3"/>
          <p:cNvSpPr>
            <a:spLocks noGrp="1" noChangeArrowheads="1"/>
          </p:cNvSpPr>
          <p:nvPr>
            <p:ph type="body" idx="1"/>
          </p:nvPr>
        </p:nvSpPr>
        <p:spPr/>
        <p:txBody>
          <a:bodyPr/>
          <a:lstStyle/>
          <a:p>
            <a:endParaRPr lang="en-US"/>
          </a:p>
        </p:txBody>
      </p:sp>
      <p:pic>
        <p:nvPicPr>
          <p:cNvPr id="448516" name="Picture 4"/>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48517" name="Rectangle 5"/>
          <p:cNvSpPr>
            <a:spLocks noChangeArrowheads="1"/>
          </p:cNvSpPr>
          <p:nvPr/>
        </p:nvSpPr>
        <p:spPr bwMode="auto">
          <a:xfrm>
            <a:off x="122238" y="2454275"/>
            <a:ext cx="2944812" cy="684213"/>
          </a:xfrm>
          <a:prstGeom prst="rect">
            <a:avLst/>
          </a:prstGeom>
          <a:noFill/>
          <a:ln w="57150">
            <a:solidFill>
              <a:schemeClr val="hlink"/>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en-US"/>
          </a:p>
        </p:txBody>
      </p:sp>
    </p:spTree>
    <p:extLst>
      <p:ext uri="{BB962C8B-B14F-4D97-AF65-F5344CB8AC3E}">
        <p14:creationId xmlns:p14="http://schemas.microsoft.com/office/powerpoint/2010/main" val="410492059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How do contributors to open content systems become contributors?</a:t>
            </a:r>
          </a:p>
          <a:p>
            <a:endParaRPr lang="en-US" dirty="0"/>
          </a:p>
          <a:p>
            <a:r>
              <a:rPr lang="en-US" dirty="0" smtClean="0"/>
              <a:t>Inspired by…</a:t>
            </a:r>
            <a:endParaRPr lang="en-US" dirty="0"/>
          </a:p>
        </p:txBody>
      </p:sp>
      <p:sp>
        <p:nvSpPr>
          <p:cNvPr id="3" name="Title 2"/>
          <p:cNvSpPr>
            <a:spLocks noGrp="1"/>
          </p:cNvSpPr>
          <p:nvPr>
            <p:ph type="title"/>
          </p:nvPr>
        </p:nvSpPr>
        <p:spPr/>
        <p:txBody>
          <a:bodyPr/>
          <a:lstStyle/>
          <a:p>
            <a:r>
              <a:rPr lang="en-US" dirty="0" smtClean="0"/>
              <a:t>Research Question</a:t>
            </a:r>
            <a:endParaRPr lang="en-US" dirty="0"/>
          </a:p>
        </p:txBody>
      </p:sp>
    </p:spTree>
    <p:extLst>
      <p:ext uri="{BB962C8B-B14F-4D97-AF65-F5344CB8AC3E}">
        <p14:creationId xmlns:p14="http://schemas.microsoft.com/office/powerpoint/2010/main" val="135859724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2707" name="Rectangle 3"/>
          <p:cNvSpPr>
            <a:spLocks noGrp="1" noChangeArrowheads="1"/>
          </p:cNvSpPr>
          <p:nvPr>
            <p:ph idx="1"/>
          </p:nvPr>
        </p:nvSpPr>
        <p:spPr/>
        <p:txBody>
          <a:bodyPr rIns="35717" anchor="ctr"/>
          <a:lstStyle/>
          <a:p>
            <a:pPr marL="304800" indent="-304800" eaLnBrk="1" hangingPunct="1">
              <a:buSzPct val="81000"/>
              <a:defRPr/>
            </a:pPr>
            <a:r>
              <a:rPr lang="en-US" dirty="0" err="1" smtClean="0"/>
              <a:t>Wikipedians</a:t>
            </a:r>
            <a:r>
              <a:rPr lang="en-US" dirty="0" smtClean="0"/>
              <a:t> fill different niches than non-</a:t>
            </a:r>
            <a:r>
              <a:rPr lang="en-US" dirty="0" err="1" smtClean="0"/>
              <a:t>Wikipedians</a:t>
            </a:r>
            <a:endParaRPr lang="en-US" dirty="0" smtClean="0"/>
          </a:p>
          <a:p>
            <a:pPr marL="304800" indent="-304800" eaLnBrk="1" hangingPunct="1">
              <a:buSzPct val="81000"/>
              <a:defRPr/>
            </a:pPr>
            <a:r>
              <a:rPr lang="en-US" dirty="0" err="1" smtClean="0"/>
              <a:t>Wikipedians</a:t>
            </a:r>
            <a:r>
              <a:rPr lang="en-US" dirty="0" smtClean="0"/>
              <a:t> branch out to new areas and topics as they mature</a:t>
            </a:r>
          </a:p>
          <a:p>
            <a:pPr marL="304800" indent="-304800" eaLnBrk="1" hangingPunct="1">
              <a:buSzPct val="81000"/>
              <a:defRPr/>
            </a:pPr>
            <a:r>
              <a:rPr lang="en-US" dirty="0" err="1" smtClean="0"/>
              <a:t>Wikipedians</a:t>
            </a:r>
            <a:r>
              <a:rPr lang="en-US" dirty="0" smtClean="0"/>
              <a:t> take on more “community work” as they mature</a:t>
            </a:r>
          </a:p>
        </p:txBody>
      </p:sp>
      <p:sp>
        <p:nvSpPr>
          <p:cNvPr id="712706" name="Rectangle 2"/>
          <p:cNvSpPr>
            <a:spLocks noGrp="1" noChangeArrowheads="1"/>
          </p:cNvSpPr>
          <p:nvPr>
            <p:ph type="title"/>
          </p:nvPr>
        </p:nvSpPr>
        <p:spPr>
          <a:xfrm>
            <a:off x="457200" y="762000"/>
            <a:ext cx="8229600" cy="1219200"/>
          </a:xfrm>
        </p:spPr>
        <p:txBody>
          <a:bodyPr rIns="35717">
            <a:normAutofit/>
          </a:bodyPr>
          <a:lstStyle/>
          <a:p>
            <a:pPr eaLnBrk="1" hangingPunct="1">
              <a:defRPr/>
            </a:pPr>
            <a:r>
              <a:rPr lang="en-US" dirty="0" smtClean="0"/>
              <a:t>Becoming </a:t>
            </a:r>
            <a:r>
              <a:rPr lang="en-US" dirty="0" err="1" smtClean="0"/>
              <a:t>Wikipedian</a:t>
            </a:r>
            <a:r>
              <a:rPr lang="en-US" dirty="0" smtClean="0"/>
              <a:t/>
            </a:r>
            <a:br>
              <a:rPr lang="en-US" dirty="0" smtClean="0"/>
            </a:br>
            <a:r>
              <a:rPr lang="en-US" sz="2900" dirty="0" smtClean="0"/>
              <a:t>Bryant, Forte, &amp; </a:t>
            </a:r>
            <a:r>
              <a:rPr lang="en-US" sz="2900" dirty="0" err="1" smtClean="0"/>
              <a:t>Bruckman</a:t>
            </a:r>
            <a:r>
              <a:rPr lang="en-US" sz="2900" dirty="0" smtClean="0"/>
              <a:t> 2005</a:t>
            </a:r>
          </a:p>
        </p:txBody>
      </p:sp>
      <p:sp>
        <p:nvSpPr>
          <p:cNvPr id="712708" name="Rectangle 4"/>
          <p:cNvSpPr>
            <a:spLocks/>
          </p:cNvSpPr>
          <p:nvPr/>
        </p:nvSpPr>
        <p:spPr bwMode="auto">
          <a:xfrm>
            <a:off x="762000" y="5295900"/>
            <a:ext cx="8229600" cy="669925"/>
          </a:xfrm>
          <a:prstGeom prst="rect">
            <a:avLst/>
          </a:prstGeom>
          <a:noFill/>
          <a:ln w="12700">
            <a:noFill/>
            <a:miter lim="800000"/>
            <a:headEnd/>
            <a:tailEnd/>
          </a:ln>
        </p:spPr>
        <p:txBody>
          <a:bodyPr lIns="0" tIns="0" rIns="0" bIns="0" anchor="ctr"/>
          <a:lstStyle/>
          <a:p>
            <a:pPr defTabSz="642938" eaLnBrk="1" hangingPunct="1">
              <a:spcBef>
                <a:spcPts val="2675"/>
              </a:spcBef>
              <a:buClr>
                <a:schemeClr val="accent2"/>
              </a:buClr>
              <a:buSzPct val="81000"/>
            </a:pPr>
            <a:r>
              <a:rPr lang="en-US" sz="2700" dirty="0">
                <a:latin typeface="Gill Sans Light" charset="0"/>
                <a:sym typeface="Gill Sans Light" charset="0"/>
              </a:rPr>
              <a:t>Qualitative study with nine participants self-reporting</a:t>
            </a:r>
          </a:p>
        </p:txBody>
      </p:sp>
    </p:spTree>
    <p:custDataLst>
      <p:tags r:id="rId1"/>
    </p:custDataLst>
    <p:extLst>
      <p:ext uri="{BB962C8B-B14F-4D97-AF65-F5344CB8AC3E}">
        <p14:creationId xmlns:p14="http://schemas.microsoft.com/office/powerpoint/2010/main" val="3439884389"/>
      </p:ext>
    </p:extLst>
  </p:cSld>
  <p:clrMapOvr>
    <a:masterClrMapping/>
  </p:clrMapOvr>
  <p:transition advTm="54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1270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2708" grpId="0" autoUpdateAnimBg="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4754" name="Rectangle 2"/>
          <p:cNvSpPr>
            <a:spLocks/>
          </p:cNvSpPr>
          <p:nvPr/>
        </p:nvSpPr>
        <p:spPr bwMode="auto">
          <a:xfrm>
            <a:off x="1738313" y="2514600"/>
            <a:ext cx="5791200" cy="609600"/>
          </a:xfrm>
          <a:prstGeom prst="rect">
            <a:avLst/>
          </a:prstGeom>
          <a:noFill/>
          <a:ln w="12700">
            <a:noFill/>
            <a:miter lim="800000"/>
            <a:headEnd/>
            <a:tailEnd/>
          </a:ln>
        </p:spPr>
        <p:txBody>
          <a:bodyPr wrap="none" lIns="0" tIns="0" rIns="0" bIns="0" anchor="ctr">
            <a:spAutoFit/>
          </a:bodyPr>
          <a:lstStyle/>
          <a:p>
            <a:pPr algn="ctr" defTabSz="320675" eaLnBrk="1" hangingPunct="1"/>
            <a:r>
              <a:rPr lang="en-US" sz="4000">
                <a:sym typeface="Gill Sans Light" charset="0"/>
              </a:rPr>
              <a:t>Evidence for “becoming”?</a:t>
            </a:r>
          </a:p>
        </p:txBody>
      </p:sp>
      <p:sp>
        <p:nvSpPr>
          <p:cNvPr id="714757" name="Rectangle 5"/>
          <p:cNvSpPr>
            <a:spLocks noGrp="1" noChangeArrowheads="1"/>
          </p:cNvSpPr>
          <p:nvPr>
            <p:ph type="title"/>
          </p:nvPr>
        </p:nvSpPr>
        <p:spPr/>
        <p:txBody>
          <a:bodyPr>
            <a:normAutofit fontScale="90000"/>
          </a:bodyPr>
          <a:lstStyle/>
          <a:p>
            <a:pPr eaLnBrk="1" hangingPunct="1">
              <a:defRPr/>
            </a:pPr>
            <a:r>
              <a:rPr lang="en-US" sz="4000" dirty="0" smtClean="0"/>
              <a:t>Our goal: </a:t>
            </a:r>
            <a:r>
              <a:rPr lang="en-US" sz="4000" dirty="0"/>
              <a:t>t</a:t>
            </a:r>
            <a:r>
              <a:rPr lang="en-US" sz="4000" dirty="0" smtClean="0"/>
              <a:t>est these findings quantitatively</a:t>
            </a:r>
          </a:p>
        </p:txBody>
      </p:sp>
      <p:sp>
        <p:nvSpPr>
          <p:cNvPr id="714761" name="Rectangle 9"/>
          <p:cNvSpPr>
            <a:spLocks/>
          </p:cNvSpPr>
          <p:nvPr/>
        </p:nvSpPr>
        <p:spPr bwMode="auto">
          <a:xfrm>
            <a:off x="3187700" y="3352800"/>
            <a:ext cx="2932113" cy="1462088"/>
          </a:xfrm>
          <a:prstGeom prst="rect">
            <a:avLst/>
          </a:prstGeom>
          <a:noFill/>
          <a:ln w="12700">
            <a:noFill/>
            <a:miter lim="800000"/>
            <a:headEnd/>
            <a:tailEnd/>
          </a:ln>
        </p:spPr>
        <p:txBody>
          <a:bodyPr wrap="none" lIns="0" tIns="0" rIns="0" bIns="0" anchor="ctr">
            <a:spAutoFit/>
          </a:bodyPr>
          <a:lstStyle/>
          <a:p>
            <a:pPr algn="ctr" defTabSz="320675" eaLnBrk="1" hangingPunct="1"/>
            <a:r>
              <a:rPr lang="en-US" sz="3200">
                <a:sym typeface="Gill Sans Light" charset="0"/>
              </a:rPr>
              <a:t>Quantity of work</a:t>
            </a:r>
          </a:p>
          <a:p>
            <a:pPr algn="ctr" defTabSz="320675" eaLnBrk="1" hangingPunct="1"/>
            <a:r>
              <a:rPr lang="en-US" sz="3200">
                <a:sym typeface="Gill Sans Light" charset="0"/>
              </a:rPr>
              <a:t>Quality of work</a:t>
            </a:r>
          </a:p>
          <a:p>
            <a:pPr algn="ctr" defTabSz="320675" eaLnBrk="1" hangingPunct="1"/>
            <a:r>
              <a:rPr lang="en-US" sz="3200">
                <a:sym typeface="Gill Sans Light" charset="0"/>
              </a:rPr>
              <a:t>Nature of work</a:t>
            </a:r>
          </a:p>
        </p:txBody>
      </p:sp>
      <p:sp>
        <p:nvSpPr>
          <p:cNvPr id="714762" name="Rectangle 10"/>
          <p:cNvSpPr>
            <a:spLocks/>
          </p:cNvSpPr>
          <p:nvPr/>
        </p:nvSpPr>
        <p:spPr bwMode="auto">
          <a:xfrm>
            <a:off x="1069975" y="5029200"/>
            <a:ext cx="7173913" cy="609600"/>
          </a:xfrm>
          <a:prstGeom prst="rect">
            <a:avLst/>
          </a:prstGeom>
          <a:noFill/>
          <a:ln w="12700">
            <a:noFill/>
            <a:miter lim="800000"/>
            <a:headEnd/>
            <a:tailEnd/>
          </a:ln>
        </p:spPr>
        <p:txBody>
          <a:bodyPr wrap="none" lIns="0" tIns="0" rIns="0" bIns="0" anchor="ctr">
            <a:spAutoFit/>
          </a:bodyPr>
          <a:lstStyle/>
          <a:p>
            <a:pPr algn="ctr" defTabSz="320675" eaLnBrk="1" hangingPunct="1"/>
            <a:r>
              <a:rPr lang="en-US" sz="4000" i="1" dirty="0">
                <a:sym typeface="Gill Sans Light" charset="0"/>
              </a:rPr>
              <a:t>Are </a:t>
            </a:r>
            <a:r>
              <a:rPr lang="en-US" sz="4000" i="1" dirty="0" err="1">
                <a:sym typeface="Gill Sans Light" charset="0"/>
              </a:rPr>
              <a:t>Wikipedians</a:t>
            </a:r>
            <a:r>
              <a:rPr lang="en-US" sz="4000" i="1" dirty="0">
                <a:sym typeface="Gill Sans Light" charset="0"/>
              </a:rPr>
              <a:t> Born or Made?</a:t>
            </a:r>
          </a:p>
        </p:txBody>
      </p:sp>
    </p:spTree>
    <p:custDataLst>
      <p:tags r:id="rId1"/>
    </p:custDataLst>
    <p:extLst>
      <p:ext uri="{BB962C8B-B14F-4D97-AF65-F5344CB8AC3E}">
        <p14:creationId xmlns:p14="http://schemas.microsoft.com/office/powerpoint/2010/main" val="165174402"/>
      </p:ext>
    </p:extLst>
  </p:cSld>
  <p:clrMapOvr>
    <a:masterClrMapping/>
  </p:clrMapOvr>
  <p:transition advTm="609"/>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714754"/>
                                        </p:tgtEl>
                                        <p:attrNameLst>
                                          <p:attrName>style.visibility</p:attrName>
                                        </p:attrNameLst>
                                      </p:cBhvr>
                                      <p:to>
                                        <p:strVal val="visible"/>
                                      </p:to>
                                    </p:set>
                                    <p:animEffect transition="in" filter="fade">
                                      <p:cBhvr>
                                        <p:cTn id="7" dur="1000"/>
                                        <p:tgtEl>
                                          <p:spTgt spid="71475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14761"/>
                                        </p:tgtEl>
                                        <p:attrNameLst>
                                          <p:attrName>style.visibility</p:attrName>
                                        </p:attrNameLst>
                                      </p:cBhvr>
                                      <p:to>
                                        <p:strVal val="visible"/>
                                      </p:to>
                                    </p:set>
                                    <p:animEffect transition="in" filter="fade">
                                      <p:cBhvr>
                                        <p:cTn id="12" dur="1000"/>
                                        <p:tgtEl>
                                          <p:spTgt spid="714761"/>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714762">
                                            <p:txEl>
                                              <p:pRg st="0" end="0"/>
                                            </p:txEl>
                                          </p:spTgt>
                                        </p:tgtEl>
                                        <p:attrNameLst>
                                          <p:attrName>style.visibility</p:attrName>
                                        </p:attrNameLst>
                                      </p:cBhvr>
                                      <p:to>
                                        <p:strVal val="visible"/>
                                      </p:to>
                                    </p:set>
                                    <p:animEffect transition="in" filter="fade">
                                      <p:cBhvr>
                                        <p:cTn id="17" dur="1000"/>
                                        <p:tgtEl>
                                          <p:spTgt spid="71476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4754" grpId="0"/>
      <p:bldP spid="714761"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4434" name="Rectangle 2"/>
          <p:cNvSpPr>
            <a:spLocks/>
          </p:cNvSpPr>
          <p:nvPr/>
        </p:nvSpPr>
        <p:spPr bwMode="auto">
          <a:xfrm>
            <a:off x="720725" y="2455863"/>
            <a:ext cx="7585075" cy="500062"/>
          </a:xfrm>
          <a:prstGeom prst="rect">
            <a:avLst/>
          </a:prstGeom>
          <a:noFill/>
          <a:ln w="12700">
            <a:noFill/>
            <a:miter lim="800000"/>
            <a:headEnd/>
            <a:tailEnd/>
          </a:ln>
        </p:spPr>
        <p:txBody>
          <a:bodyPr lIns="0" tIns="0" rIns="0" bIns="0" anchor="ctr"/>
          <a:lstStyle/>
          <a:p>
            <a:pPr algn="ctr" defTabSz="320675" eaLnBrk="1" hangingPunct="1"/>
            <a:r>
              <a:rPr lang="en-US" sz="3000" dirty="0">
                <a:latin typeface="Gill Sans Light" charset="0"/>
                <a:sym typeface="Gill Sans Light" charset="0"/>
              </a:rPr>
              <a:t>A registered editor with 250+ edits over his/her lifetime</a:t>
            </a:r>
          </a:p>
        </p:txBody>
      </p:sp>
      <p:sp>
        <p:nvSpPr>
          <p:cNvPr id="720899" name="Rectangle 3"/>
          <p:cNvSpPr>
            <a:spLocks noGrp="1" noChangeArrowheads="1"/>
          </p:cNvSpPr>
          <p:nvPr>
            <p:ph type="title"/>
          </p:nvPr>
        </p:nvSpPr>
        <p:spPr/>
        <p:txBody>
          <a:bodyPr rIns="35717"/>
          <a:lstStyle/>
          <a:p>
            <a:pPr eaLnBrk="1" hangingPunct="1">
              <a:defRPr/>
            </a:pPr>
            <a:r>
              <a:rPr lang="en-US" smtClean="0"/>
              <a:t>Wikipedian</a:t>
            </a:r>
          </a:p>
        </p:txBody>
      </p:sp>
      <p:sp>
        <p:nvSpPr>
          <p:cNvPr id="274436" name="Rectangle 4"/>
          <p:cNvSpPr>
            <a:spLocks/>
          </p:cNvSpPr>
          <p:nvPr/>
        </p:nvSpPr>
        <p:spPr bwMode="auto">
          <a:xfrm>
            <a:off x="507999" y="3567112"/>
            <a:ext cx="8178801" cy="928688"/>
          </a:xfrm>
          <a:prstGeom prst="rect">
            <a:avLst/>
          </a:prstGeom>
          <a:noFill/>
          <a:ln w="12700">
            <a:noFill/>
            <a:miter lim="800000"/>
            <a:headEnd/>
            <a:tailEnd/>
          </a:ln>
        </p:spPr>
        <p:txBody>
          <a:bodyPr lIns="0" tIns="0" rIns="0" bIns="0" anchor="ctr"/>
          <a:lstStyle/>
          <a:p>
            <a:pPr algn="ctr" defTabSz="320675" eaLnBrk="1" hangingPunct="1"/>
            <a:r>
              <a:rPr lang="en-US" sz="3000" dirty="0">
                <a:latin typeface="Gill Sans Light" charset="0"/>
                <a:sym typeface="Gill Sans Light" charset="0"/>
              </a:rPr>
              <a:t>If editors reach 250 edits within our data set, they are </a:t>
            </a:r>
            <a:r>
              <a:rPr lang="en-US" sz="3000" dirty="0" smtClean="0">
                <a:latin typeface="Gill Sans Light" charset="0"/>
                <a:sym typeface="Gill Sans Light" charset="0"/>
              </a:rPr>
              <a:t>labeled </a:t>
            </a:r>
            <a:r>
              <a:rPr lang="en-US" sz="3000" dirty="0" err="1">
                <a:latin typeface="Gill Sans Light" charset="0"/>
                <a:sym typeface="Gill Sans Light" charset="0"/>
              </a:rPr>
              <a:t>Wikipedian</a:t>
            </a:r>
            <a:r>
              <a:rPr lang="en-US" sz="3000" dirty="0">
                <a:latin typeface="Gill Sans Light" charset="0"/>
                <a:sym typeface="Gill Sans Light" charset="0"/>
              </a:rPr>
              <a:t> from the beginning</a:t>
            </a:r>
          </a:p>
        </p:txBody>
      </p:sp>
    </p:spTree>
    <p:extLst>
      <p:ext uri="{BB962C8B-B14F-4D97-AF65-F5344CB8AC3E}">
        <p14:creationId xmlns:p14="http://schemas.microsoft.com/office/powerpoint/2010/main" val="2365902379"/>
      </p:ext>
    </p:extLst>
  </p:cSld>
  <p:clrMapOvr>
    <a:masterClrMapping/>
  </p:clrMapOvr>
  <p:transition advTm="359"/>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Theory</a:t>
            </a:r>
          </a:p>
          <a:p>
            <a:r>
              <a:rPr lang="en-US" dirty="0" smtClean="0"/>
              <a:t>Simulation</a:t>
            </a:r>
          </a:p>
          <a:p>
            <a:r>
              <a:rPr lang="en-US" dirty="0" smtClean="0"/>
              <a:t>Lab studies</a:t>
            </a:r>
          </a:p>
          <a:p>
            <a:r>
              <a:rPr lang="en-US" dirty="0" smtClean="0"/>
              <a:t>Surveys</a:t>
            </a:r>
          </a:p>
          <a:p>
            <a:r>
              <a:rPr lang="en-US" dirty="0" smtClean="0"/>
              <a:t>Qualitative studies</a:t>
            </a:r>
          </a:p>
          <a:p>
            <a:r>
              <a:rPr lang="en-US" dirty="0" smtClean="0"/>
              <a:t>Build and learn</a:t>
            </a:r>
          </a:p>
          <a:p>
            <a:pPr lvl="1"/>
            <a:r>
              <a:rPr lang="en-US" dirty="0" smtClean="0"/>
              <a:t>(e.g., Google, Facebook, Wikipedia)</a:t>
            </a:r>
          </a:p>
          <a:p>
            <a:r>
              <a:rPr lang="en-US" dirty="0" smtClean="0"/>
              <a:t>Build </a:t>
            </a:r>
            <a:r>
              <a:rPr lang="en-US" u="sng" dirty="0" smtClean="0"/>
              <a:t>To</a:t>
            </a:r>
            <a:r>
              <a:rPr lang="en-US" dirty="0" smtClean="0"/>
              <a:t> Learn</a:t>
            </a:r>
            <a:endParaRPr lang="en-US" dirty="0"/>
          </a:p>
        </p:txBody>
      </p:sp>
      <p:sp>
        <p:nvSpPr>
          <p:cNvPr id="3" name="Title 2"/>
          <p:cNvSpPr>
            <a:spLocks noGrp="1"/>
          </p:cNvSpPr>
          <p:nvPr>
            <p:ph type="title"/>
          </p:nvPr>
        </p:nvSpPr>
        <p:spPr/>
        <p:txBody>
          <a:bodyPr/>
          <a:lstStyle/>
          <a:p>
            <a:r>
              <a:rPr lang="en-US" dirty="0" smtClean="0"/>
              <a:t>Background: ways of knowing</a:t>
            </a:r>
            <a:endParaRPr lang="en-US" dirty="0"/>
          </a:p>
        </p:txBody>
      </p:sp>
    </p:spTree>
    <p:extLst>
      <p:ext uri="{BB962C8B-B14F-4D97-AF65-F5344CB8AC3E}">
        <p14:creationId xmlns:p14="http://schemas.microsoft.com/office/powerpoint/2010/main" val="43739244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4994" name="Rectangle 2"/>
          <p:cNvSpPr>
            <a:spLocks noGrp="1" noChangeArrowheads="1"/>
          </p:cNvSpPr>
          <p:nvPr>
            <p:ph type="title"/>
          </p:nvPr>
        </p:nvSpPr>
        <p:spPr/>
        <p:txBody>
          <a:bodyPr rIns="35717"/>
          <a:lstStyle/>
          <a:p>
            <a:pPr eaLnBrk="1" hangingPunct="1">
              <a:defRPr/>
            </a:pPr>
            <a:r>
              <a:rPr lang="en-US" dirty="0" smtClean="0"/>
              <a:t>Data</a:t>
            </a:r>
          </a:p>
        </p:txBody>
      </p:sp>
      <p:sp>
        <p:nvSpPr>
          <p:cNvPr id="276483" name="Rectangle 3"/>
          <p:cNvSpPr>
            <a:spLocks/>
          </p:cNvSpPr>
          <p:nvPr/>
        </p:nvSpPr>
        <p:spPr bwMode="auto">
          <a:xfrm>
            <a:off x="762000" y="1317407"/>
            <a:ext cx="7772400" cy="1292662"/>
          </a:xfrm>
          <a:prstGeom prst="rect">
            <a:avLst/>
          </a:prstGeom>
          <a:noFill/>
          <a:ln w="12700">
            <a:noFill/>
            <a:miter lim="800000"/>
            <a:headEnd/>
            <a:tailEnd/>
          </a:ln>
        </p:spPr>
        <p:txBody>
          <a:bodyPr wrap="square" lIns="0" tIns="0" rIns="0" bIns="0" anchor="ctr">
            <a:spAutoFit/>
          </a:bodyPr>
          <a:lstStyle/>
          <a:p>
            <a:pPr defTabSz="320675" eaLnBrk="1" hangingPunct="1"/>
            <a:r>
              <a:rPr lang="en-US" sz="2800" dirty="0">
                <a:latin typeface="Gill Sans Light" charset="0"/>
                <a:sym typeface="Gill Sans Light" charset="0"/>
              </a:rPr>
              <a:t>English Wikipedia dump (January 13, 2008)</a:t>
            </a:r>
          </a:p>
          <a:p>
            <a:pPr defTabSz="320675" eaLnBrk="1" hangingPunct="1"/>
            <a:r>
              <a:rPr lang="en-US" sz="2800" dirty="0">
                <a:latin typeface="Gill Sans Light" charset="0"/>
                <a:sym typeface="Gill Sans Light" charset="0"/>
              </a:rPr>
              <a:t>Edits from bots and other non-human means removed</a:t>
            </a:r>
          </a:p>
        </p:txBody>
      </p:sp>
      <p:sp>
        <p:nvSpPr>
          <p:cNvPr id="724996" name="Rectangle 4"/>
          <p:cNvSpPr>
            <a:spLocks/>
          </p:cNvSpPr>
          <p:nvPr/>
        </p:nvSpPr>
        <p:spPr bwMode="auto">
          <a:xfrm>
            <a:off x="517525" y="2819202"/>
            <a:ext cx="7401065" cy="1846659"/>
          </a:xfrm>
          <a:prstGeom prst="rect">
            <a:avLst/>
          </a:prstGeom>
          <a:noFill/>
          <a:ln w="12700">
            <a:noFill/>
            <a:miter lim="800000"/>
            <a:headEnd/>
            <a:tailEnd/>
          </a:ln>
        </p:spPr>
        <p:txBody>
          <a:bodyPr wrap="none" lIns="0" tIns="0" rIns="0" bIns="0" anchor="ctr">
            <a:spAutoFit/>
          </a:bodyPr>
          <a:lstStyle/>
          <a:p>
            <a:pPr defTabSz="320675" eaLnBrk="1" hangingPunct="1"/>
            <a:r>
              <a:rPr lang="en-US" sz="3000" dirty="0" smtClean="0">
                <a:latin typeface="Gill Sans Light" charset="0"/>
                <a:sym typeface="Gill Sans Light" charset="0"/>
              </a:rPr>
              <a:t>We counted:</a:t>
            </a:r>
            <a:endParaRPr lang="en-US" sz="3000" dirty="0">
              <a:latin typeface="Gill Sans Light" charset="0"/>
              <a:sym typeface="Gill Sans Light" charset="0"/>
            </a:endParaRPr>
          </a:p>
          <a:p>
            <a:pPr defTabSz="320675" eaLnBrk="1" hangingPunct="1"/>
            <a:r>
              <a:rPr lang="en-US" sz="3000" dirty="0">
                <a:latin typeface="Gill Sans Light" charset="0"/>
                <a:sym typeface="Gill Sans Light" charset="0"/>
              </a:rPr>
              <a:t>   Only registered editors</a:t>
            </a:r>
          </a:p>
          <a:p>
            <a:pPr defTabSz="320675" eaLnBrk="1" hangingPunct="1"/>
            <a:r>
              <a:rPr lang="en-US" sz="3000" dirty="0">
                <a:latin typeface="Gill Sans Light" charset="0"/>
                <a:sym typeface="Gill Sans Light" charset="0"/>
              </a:rPr>
              <a:t>   </a:t>
            </a:r>
            <a:r>
              <a:rPr lang="en-US" sz="3000" dirty="0" err="1">
                <a:latin typeface="Gill Sans Light" charset="0"/>
                <a:sym typeface="Gill Sans Light" charset="0"/>
              </a:rPr>
              <a:t>Wikipedians</a:t>
            </a:r>
            <a:r>
              <a:rPr lang="en-US" sz="3000" dirty="0">
                <a:latin typeface="Gill Sans Light" charset="0"/>
                <a:sym typeface="Gill Sans Light" charset="0"/>
              </a:rPr>
              <a:t> (users with 250+ edits) - 38K</a:t>
            </a:r>
          </a:p>
          <a:p>
            <a:pPr defTabSz="320675" eaLnBrk="1" hangingPunct="1"/>
            <a:r>
              <a:rPr lang="en-US" sz="3000" dirty="0">
                <a:latin typeface="Gill Sans Light" charset="0"/>
                <a:sym typeface="Gill Sans Light" charset="0"/>
              </a:rPr>
              <a:t>   Non-</a:t>
            </a:r>
            <a:r>
              <a:rPr lang="en-US" sz="3000" dirty="0" err="1">
                <a:latin typeface="Gill Sans Light" charset="0"/>
                <a:sym typeface="Gill Sans Light" charset="0"/>
              </a:rPr>
              <a:t>wikipedians</a:t>
            </a:r>
            <a:r>
              <a:rPr lang="en-US" sz="3000" dirty="0">
                <a:latin typeface="Gill Sans Light" charset="0"/>
                <a:sym typeface="Gill Sans Light" charset="0"/>
              </a:rPr>
              <a:t> - random sample of 38K</a:t>
            </a:r>
          </a:p>
        </p:txBody>
      </p:sp>
      <p:sp>
        <p:nvSpPr>
          <p:cNvPr id="724997" name="Rectangle 5"/>
          <p:cNvSpPr>
            <a:spLocks/>
          </p:cNvSpPr>
          <p:nvPr/>
        </p:nvSpPr>
        <p:spPr bwMode="auto">
          <a:xfrm>
            <a:off x="2601913" y="5105400"/>
            <a:ext cx="3933825" cy="1371600"/>
          </a:xfrm>
          <a:prstGeom prst="rect">
            <a:avLst/>
          </a:prstGeom>
          <a:noFill/>
          <a:ln w="12700">
            <a:noFill/>
            <a:miter lim="800000"/>
            <a:headEnd/>
            <a:tailEnd/>
          </a:ln>
        </p:spPr>
        <p:txBody>
          <a:bodyPr wrap="none" lIns="0" tIns="0" rIns="0" bIns="0" anchor="ctr">
            <a:spAutoFit/>
          </a:bodyPr>
          <a:lstStyle/>
          <a:p>
            <a:pPr algn="ctr" defTabSz="320675" eaLnBrk="1" hangingPunct="1"/>
            <a:r>
              <a:rPr lang="en-US" sz="3000">
                <a:latin typeface="Gill Sans Light" charset="0"/>
                <a:sym typeface="Gill Sans Light" charset="0"/>
              </a:rPr>
              <a:t>Edits per day per editor</a:t>
            </a:r>
          </a:p>
          <a:p>
            <a:pPr algn="ctr" defTabSz="320675" eaLnBrk="1" hangingPunct="1"/>
            <a:r>
              <a:rPr lang="en-US" sz="3000">
                <a:latin typeface="Gill Sans Light" charset="0"/>
                <a:sym typeface="Gill Sans Light" charset="0"/>
              </a:rPr>
              <a:t>(“User days”)</a:t>
            </a:r>
          </a:p>
          <a:p>
            <a:pPr algn="ctr" defTabSz="320675" eaLnBrk="1" hangingPunct="1"/>
            <a:r>
              <a:rPr lang="en-US" sz="3000">
                <a:latin typeface="Gill Sans Light" charset="0"/>
                <a:sym typeface="Gill Sans Light" charset="0"/>
              </a:rPr>
              <a:t>(“Day 1”)</a:t>
            </a:r>
          </a:p>
        </p:txBody>
      </p:sp>
    </p:spTree>
    <p:custDataLst>
      <p:tags r:id="rId1"/>
    </p:custDataLst>
    <p:extLst>
      <p:ext uri="{BB962C8B-B14F-4D97-AF65-F5344CB8AC3E}">
        <p14:creationId xmlns:p14="http://schemas.microsoft.com/office/powerpoint/2010/main" val="615514580"/>
      </p:ext>
    </p:extLst>
  </p:cSld>
  <p:clrMapOvr>
    <a:masterClrMapping/>
  </p:clrMapOvr>
  <p:transition advTm="953"/>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72499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72499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24996" grpId="0" autoUpdateAnimBg="0"/>
      <p:bldP spid="724997" grpId="0" autoUpdateAnimBg="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9090" name="Rectangle 2"/>
          <p:cNvSpPr>
            <a:spLocks noGrp="1" noChangeArrowheads="1"/>
          </p:cNvSpPr>
          <p:nvPr>
            <p:ph type="title"/>
          </p:nvPr>
        </p:nvSpPr>
        <p:spPr/>
        <p:txBody>
          <a:bodyPr rIns="35717"/>
          <a:lstStyle/>
          <a:p>
            <a:pPr eaLnBrk="1" hangingPunct="1">
              <a:defRPr/>
            </a:pPr>
            <a:r>
              <a:rPr lang="en-US" smtClean="0"/>
              <a:t>Quantity</a:t>
            </a:r>
          </a:p>
        </p:txBody>
      </p:sp>
    </p:spTree>
    <p:extLst>
      <p:ext uri="{BB962C8B-B14F-4D97-AF65-F5344CB8AC3E}">
        <p14:creationId xmlns:p14="http://schemas.microsoft.com/office/powerpoint/2010/main" val="379682001"/>
      </p:ext>
    </p:extLst>
  </p:cSld>
  <p:clrMapOvr>
    <a:masterClrMapping/>
  </p:clrMapOvr>
  <p:transition advTm="422"/>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0578" name="Picture 15" descr="Screen shot 2009-10-02 at 3"/>
          <p:cNvPicPr>
            <a:picLocks noChangeAspect="1" noChangeArrowheads="1"/>
          </p:cNvPicPr>
          <p:nvPr/>
        </p:nvPicPr>
        <p:blipFill>
          <a:blip r:embed="rId3" cstate="print"/>
          <a:srcRect/>
          <a:stretch>
            <a:fillRect/>
          </a:stretch>
        </p:blipFill>
        <p:spPr bwMode="auto">
          <a:xfrm>
            <a:off x="-381000" y="-90299"/>
            <a:ext cx="9483048" cy="7100699"/>
          </a:xfrm>
          <a:prstGeom prst="rect">
            <a:avLst/>
          </a:prstGeom>
          <a:noFill/>
          <a:ln w="9525">
            <a:noFill/>
            <a:miter lim="800000"/>
            <a:headEnd/>
            <a:tailEnd/>
          </a:ln>
        </p:spPr>
      </p:pic>
    </p:spTree>
    <p:extLst>
      <p:ext uri="{BB962C8B-B14F-4D97-AF65-F5344CB8AC3E}">
        <p14:creationId xmlns:p14="http://schemas.microsoft.com/office/powerpoint/2010/main" val="4150121478"/>
      </p:ext>
    </p:extLst>
  </p:cSld>
  <p:clrMapOvr>
    <a:masterClrMapping/>
  </p:clrMapOvr>
  <p:transition advTm="891"/>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2626" name="Picture 34" descr="Screen shot 2009-10-02 at 3"/>
          <p:cNvPicPr>
            <a:picLocks noChangeAspect="1" noChangeArrowheads="1"/>
          </p:cNvPicPr>
          <p:nvPr/>
        </p:nvPicPr>
        <p:blipFill>
          <a:blip r:embed="rId3" cstate="print"/>
          <a:srcRect/>
          <a:stretch>
            <a:fillRect/>
          </a:stretch>
        </p:blipFill>
        <p:spPr bwMode="auto">
          <a:xfrm>
            <a:off x="-304800" y="-81029"/>
            <a:ext cx="9473779" cy="7091429"/>
          </a:xfrm>
          <a:prstGeom prst="rect">
            <a:avLst/>
          </a:prstGeom>
          <a:noFill/>
          <a:ln w="9525">
            <a:noFill/>
            <a:miter lim="800000"/>
            <a:headEnd/>
            <a:tailEnd/>
          </a:ln>
        </p:spPr>
      </p:pic>
    </p:spTree>
    <p:extLst>
      <p:ext uri="{BB962C8B-B14F-4D97-AF65-F5344CB8AC3E}">
        <p14:creationId xmlns:p14="http://schemas.microsoft.com/office/powerpoint/2010/main" val="889238333"/>
      </p:ext>
    </p:extLst>
  </p:cSld>
  <p:clrMapOvr>
    <a:masterClrMapping/>
  </p:clrMapOvr>
  <p:transition advTm="141"/>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84674" name="Picture 38" descr="Screen shot 2009-10-02 at 3"/>
          <p:cNvPicPr>
            <a:picLocks noChangeAspect="1" noChangeArrowheads="1"/>
          </p:cNvPicPr>
          <p:nvPr/>
        </p:nvPicPr>
        <p:blipFill>
          <a:blip r:embed="rId3" cstate="print"/>
          <a:srcRect/>
          <a:stretch>
            <a:fillRect/>
          </a:stretch>
        </p:blipFill>
        <p:spPr bwMode="auto">
          <a:xfrm>
            <a:off x="-381000" y="-90299"/>
            <a:ext cx="9483048" cy="7100699"/>
          </a:xfrm>
          <a:prstGeom prst="rect">
            <a:avLst/>
          </a:prstGeom>
          <a:noFill/>
          <a:ln w="9525">
            <a:noFill/>
            <a:miter lim="800000"/>
            <a:headEnd/>
            <a:tailEnd/>
          </a:ln>
        </p:spPr>
      </p:pic>
    </p:spTree>
    <p:extLst>
      <p:ext uri="{BB962C8B-B14F-4D97-AF65-F5344CB8AC3E}">
        <p14:creationId xmlns:p14="http://schemas.microsoft.com/office/powerpoint/2010/main" val="343446923"/>
      </p:ext>
    </p:extLst>
  </p:cSld>
  <p:clrMapOvr>
    <a:masterClrMapping/>
  </p:clrMapOvr>
  <p:transition advTm="265"/>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9330" name="Rectangle 2"/>
          <p:cNvSpPr>
            <a:spLocks noGrp="1" noChangeArrowheads="1"/>
          </p:cNvSpPr>
          <p:nvPr>
            <p:ph type="title"/>
          </p:nvPr>
        </p:nvSpPr>
        <p:spPr/>
        <p:txBody>
          <a:bodyPr rIns="35717"/>
          <a:lstStyle/>
          <a:p>
            <a:pPr eaLnBrk="1" hangingPunct="1">
              <a:defRPr/>
            </a:pPr>
            <a:r>
              <a:rPr lang="en-US" smtClean="0"/>
              <a:t>Quantity</a:t>
            </a:r>
          </a:p>
        </p:txBody>
      </p:sp>
      <p:sp>
        <p:nvSpPr>
          <p:cNvPr id="739337" name="Rectangle 9"/>
          <p:cNvSpPr>
            <a:spLocks noGrp="1" noChangeArrowheads="1"/>
          </p:cNvSpPr>
          <p:nvPr>
            <p:ph type="body" idx="4294967295"/>
          </p:nvPr>
        </p:nvSpPr>
        <p:spPr>
          <a:xfrm>
            <a:off x="533400" y="4495800"/>
            <a:ext cx="7696200" cy="1635125"/>
          </a:xfrm>
        </p:spPr>
        <p:txBody>
          <a:bodyPr/>
          <a:lstStyle/>
          <a:p>
            <a:pPr eaLnBrk="1" hangingPunct="1">
              <a:defRPr/>
            </a:pPr>
            <a:r>
              <a:rPr lang="en-US" dirty="0" smtClean="0"/>
              <a:t>Is a user’s fate sealed?</a:t>
            </a:r>
          </a:p>
        </p:txBody>
      </p:sp>
      <p:sp>
        <p:nvSpPr>
          <p:cNvPr id="739332" name="Oval 4"/>
          <p:cNvSpPr>
            <a:spLocks/>
          </p:cNvSpPr>
          <p:nvPr/>
        </p:nvSpPr>
        <p:spPr bwMode="auto">
          <a:xfrm>
            <a:off x="2393950" y="3035300"/>
            <a:ext cx="1579563" cy="546100"/>
          </a:xfrm>
          <a:prstGeom prst="ellipse">
            <a:avLst/>
          </a:prstGeom>
          <a:solidFill>
            <a:srgbClr val="FF766F"/>
          </a:solidFill>
          <a:ln w="12700">
            <a:noFill/>
            <a:miter lim="800000"/>
            <a:headEnd/>
            <a:tailEnd/>
          </a:ln>
        </p:spPr>
        <p:txBody>
          <a:bodyPr lIns="0" tIns="0" rIns="0" bIns="0"/>
          <a:lstStyle/>
          <a:p>
            <a:endParaRPr lang="en-US"/>
          </a:p>
        </p:txBody>
      </p:sp>
      <p:grpSp>
        <p:nvGrpSpPr>
          <p:cNvPr id="2" name="Group 5"/>
          <p:cNvGrpSpPr>
            <a:grpSpLocks/>
          </p:cNvGrpSpPr>
          <p:nvPr/>
        </p:nvGrpSpPr>
        <p:grpSpPr bwMode="auto">
          <a:xfrm>
            <a:off x="2763838" y="2493963"/>
            <a:ext cx="3816350" cy="1006475"/>
            <a:chOff x="61" y="18"/>
            <a:chExt cx="3419" cy="902"/>
          </a:xfrm>
        </p:grpSpPr>
        <p:sp>
          <p:nvSpPr>
            <p:cNvPr id="286725" name="Rectangle 6"/>
            <p:cNvSpPr>
              <a:spLocks/>
            </p:cNvSpPr>
            <p:nvPr/>
          </p:nvSpPr>
          <p:spPr bwMode="auto">
            <a:xfrm>
              <a:off x="61" y="507"/>
              <a:ext cx="797" cy="410"/>
            </a:xfrm>
            <a:prstGeom prst="rect">
              <a:avLst/>
            </a:prstGeom>
            <a:noFill/>
            <a:ln w="12700">
              <a:noFill/>
              <a:miter lim="800000"/>
              <a:headEnd/>
              <a:tailEnd/>
            </a:ln>
          </p:spPr>
          <p:txBody>
            <a:bodyPr wrap="none" lIns="0" tIns="0" rIns="0" bIns="0" anchor="ctr">
              <a:spAutoFit/>
            </a:bodyPr>
            <a:lstStyle/>
            <a:p>
              <a:pPr algn="ctr" defTabSz="320675" eaLnBrk="1" hangingPunct="1"/>
              <a:r>
                <a:rPr lang="en-US" sz="3000" b="1">
                  <a:latin typeface="Gill Sans" charset="0"/>
                  <a:sym typeface="Gill Sans" charset="0"/>
                </a:rPr>
                <a:t>Born</a:t>
              </a:r>
            </a:p>
          </p:txBody>
        </p:sp>
        <p:sp>
          <p:nvSpPr>
            <p:cNvPr id="286726" name="Rectangle 7"/>
            <p:cNvSpPr>
              <a:spLocks/>
            </p:cNvSpPr>
            <p:nvPr/>
          </p:nvSpPr>
          <p:spPr bwMode="auto">
            <a:xfrm>
              <a:off x="2608" y="510"/>
              <a:ext cx="872" cy="410"/>
            </a:xfrm>
            <a:prstGeom prst="rect">
              <a:avLst/>
            </a:prstGeom>
            <a:noFill/>
            <a:ln w="12700">
              <a:noFill/>
              <a:miter lim="800000"/>
              <a:headEnd/>
              <a:tailEnd/>
            </a:ln>
          </p:spPr>
          <p:txBody>
            <a:bodyPr wrap="none" lIns="0" tIns="0" rIns="0" bIns="0" anchor="ctr">
              <a:spAutoFit/>
            </a:bodyPr>
            <a:lstStyle/>
            <a:p>
              <a:pPr algn="ctr" defTabSz="320675" eaLnBrk="1" hangingPunct="1"/>
              <a:r>
                <a:rPr lang="en-US" sz="3000" b="1">
                  <a:latin typeface="Gill Sans" charset="0"/>
                  <a:sym typeface="Gill Sans" charset="0"/>
                </a:rPr>
                <a:t>Made</a:t>
              </a:r>
            </a:p>
          </p:txBody>
        </p:sp>
        <p:sp>
          <p:nvSpPr>
            <p:cNvPr id="286727" name="Rectangle 8"/>
            <p:cNvSpPr>
              <a:spLocks/>
            </p:cNvSpPr>
            <p:nvPr/>
          </p:nvSpPr>
          <p:spPr bwMode="auto">
            <a:xfrm>
              <a:off x="424" y="18"/>
              <a:ext cx="2518" cy="410"/>
            </a:xfrm>
            <a:prstGeom prst="rect">
              <a:avLst/>
            </a:prstGeom>
            <a:noFill/>
            <a:ln w="12700">
              <a:noFill/>
              <a:miter lim="800000"/>
              <a:headEnd/>
              <a:tailEnd/>
            </a:ln>
          </p:spPr>
          <p:txBody>
            <a:bodyPr wrap="none" lIns="0" tIns="0" rIns="0" bIns="0" anchor="ctr">
              <a:spAutoFit/>
            </a:bodyPr>
            <a:lstStyle/>
            <a:p>
              <a:pPr algn="ctr" defTabSz="320675" eaLnBrk="1" hangingPunct="1"/>
              <a:r>
                <a:rPr lang="en-US" sz="3000">
                  <a:latin typeface="Gill Sans Light" charset="0"/>
                  <a:sym typeface="Gill Sans Light" charset="0"/>
                </a:rPr>
                <a:t>Wikipedians are </a:t>
              </a:r>
            </a:p>
          </p:txBody>
        </p:sp>
      </p:grpSp>
    </p:spTree>
    <p:custDataLst>
      <p:tags r:id="rId1"/>
    </p:custDataLst>
    <p:extLst>
      <p:ext uri="{BB962C8B-B14F-4D97-AF65-F5344CB8AC3E}">
        <p14:creationId xmlns:p14="http://schemas.microsoft.com/office/powerpoint/2010/main" val="3400159232"/>
      </p:ext>
    </p:extLst>
  </p:cSld>
  <p:clrMapOvr>
    <a:masterClrMapping/>
  </p:clrMapOvr>
  <p:transition advTm="40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739332"/>
                                        </p:tgtEl>
                                        <p:attrNameLst>
                                          <p:attrName>style.visibility</p:attrName>
                                        </p:attrNameLst>
                                      </p:cBhvr>
                                      <p:to>
                                        <p:strVal val="visible"/>
                                      </p:to>
                                    </p:set>
                                    <p:animEffect transition="in" filter="fade">
                                      <p:cBhvr>
                                        <p:cTn id="11" dur="1000"/>
                                        <p:tgtEl>
                                          <p:spTgt spid="739332"/>
                                        </p:tgtEl>
                                      </p:cBhvr>
                                    </p:animEffect>
                                  </p:childTnLst>
                                </p:cTn>
                              </p:par>
                            </p:childTnLst>
                          </p:cTn>
                        </p:par>
                        <p:par>
                          <p:cTn id="12" fill="hold">
                            <p:stCondLst>
                              <p:cond delay="2000"/>
                            </p:stCondLst>
                            <p:childTnLst>
                              <p:par>
                                <p:cTn id="13" presetID="10" presetClass="entr" presetSubtype="0" fill="hold" grpId="0" nodeType="afterEffect">
                                  <p:stCondLst>
                                    <p:cond delay="1000"/>
                                  </p:stCondLst>
                                  <p:childTnLst>
                                    <p:set>
                                      <p:cBhvr>
                                        <p:cTn id="14" dur="1" fill="hold">
                                          <p:stCondLst>
                                            <p:cond delay="0"/>
                                          </p:stCondLst>
                                        </p:cTn>
                                        <p:tgtEl>
                                          <p:spTgt spid="739337">
                                            <p:txEl>
                                              <p:pRg st="0" end="0"/>
                                            </p:txEl>
                                          </p:spTgt>
                                        </p:tgtEl>
                                        <p:attrNameLst>
                                          <p:attrName>style.visibility</p:attrName>
                                        </p:attrNameLst>
                                      </p:cBhvr>
                                      <p:to>
                                        <p:strVal val="visible"/>
                                      </p:to>
                                    </p:set>
                                    <p:animEffect transition="in" filter="fade">
                                      <p:cBhvr>
                                        <p:cTn id="15" dur="2000"/>
                                        <p:tgtEl>
                                          <p:spTgt spid="73933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9337" grpId="0" build="p"/>
      <p:bldP spid="739332"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1379" name="Rectangle 3"/>
          <p:cNvSpPr>
            <a:spLocks noGrp="1" noChangeArrowheads="1"/>
          </p:cNvSpPr>
          <p:nvPr>
            <p:ph idx="1"/>
          </p:nvPr>
        </p:nvSpPr>
        <p:spPr/>
        <p:txBody>
          <a:bodyPr/>
          <a:lstStyle/>
          <a:p>
            <a:pPr eaLnBrk="1" hangingPunct="1">
              <a:defRPr/>
            </a:pPr>
            <a:r>
              <a:rPr lang="en-US" smtClean="0"/>
              <a:t>Measure: Persistent Word Revisions (PWRs)</a:t>
            </a:r>
          </a:p>
          <a:p>
            <a:pPr lvl="1" eaLnBrk="1" hangingPunct="1">
              <a:defRPr/>
            </a:pPr>
            <a:r>
              <a:rPr lang="en-US" smtClean="0"/>
              <a:t>Proportion of words added that persist five revisions</a:t>
            </a:r>
          </a:p>
        </p:txBody>
      </p:sp>
      <p:sp>
        <p:nvSpPr>
          <p:cNvPr id="741378" name="Rectangle 2"/>
          <p:cNvSpPr>
            <a:spLocks noGrp="1" noChangeArrowheads="1"/>
          </p:cNvSpPr>
          <p:nvPr>
            <p:ph type="title"/>
          </p:nvPr>
        </p:nvSpPr>
        <p:spPr/>
        <p:txBody>
          <a:bodyPr rIns="35717"/>
          <a:lstStyle/>
          <a:p>
            <a:pPr eaLnBrk="1" hangingPunct="1">
              <a:defRPr/>
            </a:pPr>
            <a:r>
              <a:rPr lang="en-US" smtClean="0"/>
              <a:t>Quality</a:t>
            </a:r>
          </a:p>
        </p:txBody>
      </p:sp>
    </p:spTree>
    <p:extLst>
      <p:ext uri="{BB962C8B-B14F-4D97-AF65-F5344CB8AC3E}">
        <p14:creationId xmlns:p14="http://schemas.microsoft.com/office/powerpoint/2010/main" val="1583037038"/>
      </p:ext>
    </p:extLst>
  </p:cSld>
  <p:clrMapOvr>
    <a:masterClrMapping/>
  </p:clrMapOvr>
  <p:transition advTm="157"/>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0818" name="Picture 15" descr="Screen shot 2009-10-02 at 3"/>
          <p:cNvPicPr>
            <a:picLocks noChangeAspect="1" noChangeArrowheads="1"/>
          </p:cNvPicPr>
          <p:nvPr/>
        </p:nvPicPr>
        <p:blipFill>
          <a:blip r:embed="rId3" cstate="print"/>
          <a:srcRect/>
          <a:stretch>
            <a:fillRect/>
          </a:stretch>
        </p:blipFill>
        <p:spPr bwMode="auto">
          <a:xfrm>
            <a:off x="-304800" y="-81029"/>
            <a:ext cx="9473779" cy="7091429"/>
          </a:xfrm>
          <a:prstGeom prst="rect">
            <a:avLst/>
          </a:prstGeom>
          <a:noFill/>
          <a:ln w="9525">
            <a:noFill/>
            <a:miter lim="800000"/>
            <a:headEnd/>
            <a:tailEnd/>
          </a:ln>
        </p:spPr>
      </p:pic>
    </p:spTree>
    <p:extLst>
      <p:ext uri="{BB962C8B-B14F-4D97-AF65-F5344CB8AC3E}">
        <p14:creationId xmlns:p14="http://schemas.microsoft.com/office/powerpoint/2010/main" val="3509573570"/>
      </p:ext>
    </p:extLst>
  </p:cSld>
  <p:clrMapOvr>
    <a:masterClrMapping/>
  </p:clrMapOvr>
  <p:transition advTm="281"/>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2866" name="Picture 36" descr="Screen shot 2009-10-02 at 3"/>
          <p:cNvPicPr>
            <a:picLocks noChangeAspect="1" noChangeArrowheads="1"/>
          </p:cNvPicPr>
          <p:nvPr/>
        </p:nvPicPr>
        <p:blipFill>
          <a:blip r:embed="rId3" cstate="print"/>
          <a:srcRect/>
          <a:stretch>
            <a:fillRect/>
          </a:stretch>
        </p:blipFill>
        <p:spPr bwMode="auto">
          <a:xfrm>
            <a:off x="-381000" y="-71759"/>
            <a:ext cx="9483048" cy="7082159"/>
          </a:xfrm>
          <a:prstGeom prst="rect">
            <a:avLst/>
          </a:prstGeom>
          <a:noFill/>
          <a:ln w="9525">
            <a:noFill/>
            <a:miter lim="800000"/>
            <a:headEnd/>
            <a:tailEnd/>
          </a:ln>
        </p:spPr>
      </p:pic>
    </p:spTree>
    <p:extLst>
      <p:ext uri="{BB962C8B-B14F-4D97-AF65-F5344CB8AC3E}">
        <p14:creationId xmlns:p14="http://schemas.microsoft.com/office/powerpoint/2010/main" val="3758428077"/>
      </p:ext>
    </p:extLst>
  </p:cSld>
  <p:clrMapOvr>
    <a:masterClrMapping/>
  </p:clrMapOvr>
  <p:transition advTm="156"/>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4914" name="Picture 40" descr="Screen shot 2009-10-02 at 3"/>
          <p:cNvPicPr>
            <a:picLocks noChangeAspect="1" noChangeArrowheads="1"/>
          </p:cNvPicPr>
          <p:nvPr/>
        </p:nvPicPr>
        <p:blipFill>
          <a:blip r:embed="rId3" cstate="print"/>
          <a:srcRect/>
          <a:stretch>
            <a:fillRect/>
          </a:stretch>
        </p:blipFill>
        <p:spPr bwMode="auto">
          <a:xfrm>
            <a:off x="-304800" y="-62490"/>
            <a:ext cx="9464508" cy="7072890"/>
          </a:xfrm>
          <a:prstGeom prst="rect">
            <a:avLst/>
          </a:prstGeom>
          <a:noFill/>
          <a:ln w="9525">
            <a:noFill/>
            <a:miter lim="800000"/>
            <a:headEnd/>
            <a:tailEnd/>
          </a:ln>
        </p:spPr>
      </p:pic>
    </p:spTree>
    <p:extLst>
      <p:ext uri="{BB962C8B-B14F-4D97-AF65-F5344CB8AC3E}">
        <p14:creationId xmlns:p14="http://schemas.microsoft.com/office/powerpoint/2010/main" val="3178197498"/>
      </p:ext>
    </p:extLst>
  </p:cSld>
  <p:clrMapOvr>
    <a:masterClrMapping/>
  </p:clrMapOvr>
  <p:transition advTm="36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Build </a:t>
            </a:r>
            <a:r>
              <a:rPr lang="en-US" u="sng" dirty="0" smtClean="0"/>
              <a:t>to</a:t>
            </a:r>
            <a:r>
              <a:rPr lang="en-US" dirty="0" smtClean="0"/>
              <a:t> learn</a:t>
            </a:r>
            <a:endParaRPr lang="en-US" dirty="0"/>
          </a:p>
        </p:txBody>
      </p:sp>
      <p:pic>
        <p:nvPicPr>
          <p:cNvPr id="7" name="Picture 2" descr="http://grouplens.org/system/files/P3030042%281%29.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371601" y="1545963"/>
            <a:ext cx="6324600" cy="474345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600200" y="2286000"/>
            <a:ext cx="5943600" cy="3323987"/>
          </a:xfrm>
          <a:prstGeom prst="rect">
            <a:avLst/>
          </a:prstGeom>
          <a:solidFill>
            <a:schemeClr val="bg2">
              <a:alpha val="79000"/>
            </a:schemeClr>
          </a:solidFill>
          <a:ln w="6350">
            <a:solidFill>
              <a:schemeClr val="accent3">
                <a:lumMod val="50000"/>
              </a:schemeClr>
            </a:solidFill>
          </a:ln>
        </p:spPr>
        <p:txBody>
          <a:bodyPr wrap="square" rtlCol="0">
            <a:spAutoFit/>
          </a:bodyPr>
          <a:lstStyle/>
          <a:p>
            <a:r>
              <a:rPr lang="en-US" sz="4200" dirty="0" err="1" smtClean="0">
                <a:latin typeface="+mj-lt"/>
              </a:rPr>
              <a:t>GroupLens</a:t>
            </a:r>
            <a:r>
              <a:rPr lang="en-US" sz="4200" dirty="0" smtClean="0">
                <a:latin typeface="+mj-lt"/>
              </a:rPr>
              <a:t> Research</a:t>
            </a:r>
          </a:p>
          <a:p>
            <a:pPr marL="571500" indent="-571500">
              <a:buFont typeface="Arial" pitchFamily="34" charset="0"/>
              <a:buChar char="•"/>
            </a:pPr>
            <a:r>
              <a:rPr lang="en-US" sz="2800" dirty="0" smtClean="0">
                <a:latin typeface="+mj-lt"/>
              </a:rPr>
              <a:t>Create new interaction / social computing techniques</a:t>
            </a:r>
          </a:p>
          <a:p>
            <a:pPr marL="571500" indent="-571500">
              <a:buFont typeface="Arial" pitchFamily="34" charset="0"/>
              <a:buChar char="•"/>
            </a:pPr>
            <a:r>
              <a:rPr lang="en-US" sz="2800" dirty="0" smtClean="0">
                <a:latin typeface="+mj-lt"/>
              </a:rPr>
              <a:t>Do empirical, quantitative research</a:t>
            </a:r>
          </a:p>
          <a:p>
            <a:pPr marL="571500" indent="-571500">
              <a:buFont typeface="Arial" pitchFamily="34" charset="0"/>
              <a:buChar char="•"/>
            </a:pPr>
            <a:r>
              <a:rPr lang="en-US" sz="2800" dirty="0" smtClean="0">
                <a:latin typeface="+mj-lt"/>
              </a:rPr>
              <a:t>Learn from what we and others build</a:t>
            </a:r>
            <a:endParaRPr lang="en-US" sz="2800" dirty="0">
              <a:latin typeface="+mj-lt"/>
            </a:endParaRPr>
          </a:p>
        </p:txBody>
      </p:sp>
    </p:spTree>
    <p:extLst>
      <p:ext uri="{BB962C8B-B14F-4D97-AF65-F5344CB8AC3E}">
        <p14:creationId xmlns:p14="http://schemas.microsoft.com/office/powerpoint/2010/main" val="23541189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childTnLst>
                                </p:cTn>
                              </p:par>
                            </p:childTnLst>
                          </p:cTn>
                        </p:par>
                        <p:par>
                          <p:cTn id="8" fill="hold">
                            <p:stCondLst>
                              <p:cond delay="2000"/>
                            </p:stCondLst>
                            <p:childTnLst>
                              <p:par>
                                <p:cTn id="9" presetID="23" presetClass="entr" presetSubtype="16"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p:cTn id="11" dur="1000" fill="hold"/>
                                        <p:tgtEl>
                                          <p:spTgt spid="7"/>
                                        </p:tgtEl>
                                        <p:attrNameLst>
                                          <p:attrName>ppt_w</p:attrName>
                                        </p:attrNameLst>
                                      </p:cBhvr>
                                      <p:tavLst>
                                        <p:tav tm="0">
                                          <p:val>
                                            <p:fltVal val="0"/>
                                          </p:val>
                                        </p:tav>
                                        <p:tav tm="100000">
                                          <p:val>
                                            <p:strVal val="#ppt_w"/>
                                          </p:val>
                                        </p:tav>
                                      </p:tavLst>
                                    </p:anim>
                                    <p:anim calcmode="lin" valueType="num">
                                      <p:cBhvr>
                                        <p:cTn id="12" dur="1000" fill="hold"/>
                                        <p:tgtEl>
                                          <p:spTgt spid="7"/>
                                        </p:tgtEl>
                                        <p:attrNameLst>
                                          <p:attrName>ppt_h</p:attrName>
                                        </p:attrNameLst>
                                      </p:cBhvr>
                                      <p:tavLst>
                                        <p:tav tm="0">
                                          <p:val>
                                            <p:fltVal val="0"/>
                                          </p:val>
                                        </p:tav>
                                        <p:tav tm="100000">
                                          <p:val>
                                            <p:strVal val="#ppt_h"/>
                                          </p:val>
                                        </p:tav>
                                      </p:tavLst>
                                    </p:anim>
                                  </p:childTnLst>
                                </p:cTn>
                              </p:par>
                            </p:childTnLst>
                          </p:cTn>
                        </p:par>
                        <p:par>
                          <p:cTn id="13" fill="hold">
                            <p:stCondLst>
                              <p:cond delay="3000"/>
                            </p:stCondLst>
                            <p:childTnLst>
                              <p:par>
                                <p:cTn id="14" presetID="23" presetClass="entr" presetSubtype="16" fill="hold" grpId="0" nodeType="afterEffect">
                                  <p:stCondLst>
                                    <p:cond delay="500"/>
                                  </p:stCondLst>
                                  <p:childTnLst>
                                    <p:set>
                                      <p:cBhvr>
                                        <p:cTn id="15" dur="1" fill="hold">
                                          <p:stCondLst>
                                            <p:cond delay="0"/>
                                          </p:stCondLst>
                                        </p:cTn>
                                        <p:tgtEl>
                                          <p:spTgt spid="4"/>
                                        </p:tgtEl>
                                        <p:attrNameLst>
                                          <p:attrName>style.visibility</p:attrName>
                                        </p:attrNameLst>
                                      </p:cBhvr>
                                      <p:to>
                                        <p:strVal val="visible"/>
                                      </p:to>
                                    </p:set>
                                    <p:anim calcmode="lin" valueType="num">
                                      <p:cBhvr>
                                        <p:cTn id="16" dur="1000" fill="hold"/>
                                        <p:tgtEl>
                                          <p:spTgt spid="4"/>
                                        </p:tgtEl>
                                        <p:attrNameLst>
                                          <p:attrName>ppt_w</p:attrName>
                                        </p:attrNameLst>
                                      </p:cBhvr>
                                      <p:tavLst>
                                        <p:tav tm="0">
                                          <p:val>
                                            <p:fltVal val="0"/>
                                          </p:val>
                                        </p:tav>
                                        <p:tav tm="100000">
                                          <p:val>
                                            <p:strVal val="#ppt_w"/>
                                          </p:val>
                                        </p:tav>
                                      </p:tavLst>
                                    </p:anim>
                                    <p:anim calcmode="lin" valueType="num">
                                      <p:cBhvr>
                                        <p:cTn id="17" dur="10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714" name="Rectangle 2"/>
          <p:cNvSpPr>
            <a:spLocks noGrp="1" noChangeArrowheads="1"/>
          </p:cNvSpPr>
          <p:nvPr>
            <p:ph type="title"/>
          </p:nvPr>
        </p:nvSpPr>
        <p:spPr/>
        <p:txBody>
          <a:bodyPr rIns="35717"/>
          <a:lstStyle/>
          <a:p>
            <a:pPr eaLnBrk="1" hangingPunct="1">
              <a:defRPr/>
            </a:pPr>
            <a:r>
              <a:rPr lang="en-US" smtClean="0"/>
              <a:t>Quality</a:t>
            </a:r>
          </a:p>
        </p:txBody>
      </p:sp>
      <p:sp>
        <p:nvSpPr>
          <p:cNvPr id="755722" name="Rectangle 10"/>
          <p:cNvSpPr>
            <a:spLocks noGrp="1" noChangeArrowheads="1"/>
          </p:cNvSpPr>
          <p:nvPr>
            <p:ph type="body" idx="4294967295"/>
          </p:nvPr>
        </p:nvSpPr>
        <p:spPr>
          <a:xfrm>
            <a:off x="457200" y="4495800"/>
            <a:ext cx="7772400" cy="1635125"/>
          </a:xfrm>
        </p:spPr>
        <p:txBody>
          <a:bodyPr/>
          <a:lstStyle/>
          <a:p>
            <a:pPr eaLnBrk="1" hangingPunct="1">
              <a:defRPr/>
            </a:pPr>
            <a:r>
              <a:rPr lang="en-US" dirty="0" smtClean="0"/>
              <a:t>Other quality metrics?</a:t>
            </a:r>
          </a:p>
        </p:txBody>
      </p:sp>
      <p:sp>
        <p:nvSpPr>
          <p:cNvPr id="755716" name="Oval 4"/>
          <p:cNvSpPr>
            <a:spLocks/>
          </p:cNvSpPr>
          <p:nvPr/>
        </p:nvSpPr>
        <p:spPr bwMode="auto">
          <a:xfrm>
            <a:off x="2393950" y="2349500"/>
            <a:ext cx="1579563" cy="546100"/>
          </a:xfrm>
          <a:prstGeom prst="ellipse">
            <a:avLst/>
          </a:prstGeom>
          <a:solidFill>
            <a:srgbClr val="FF766F"/>
          </a:solidFill>
          <a:ln w="12700">
            <a:noFill/>
            <a:miter lim="800000"/>
            <a:headEnd/>
            <a:tailEnd/>
          </a:ln>
        </p:spPr>
        <p:txBody>
          <a:bodyPr lIns="0" tIns="0" rIns="0" bIns="0"/>
          <a:lstStyle/>
          <a:p>
            <a:endParaRPr lang="en-US"/>
          </a:p>
        </p:txBody>
      </p:sp>
      <p:grpSp>
        <p:nvGrpSpPr>
          <p:cNvPr id="2" name="Group 5"/>
          <p:cNvGrpSpPr>
            <a:grpSpLocks/>
          </p:cNvGrpSpPr>
          <p:nvPr/>
        </p:nvGrpSpPr>
        <p:grpSpPr bwMode="auto">
          <a:xfrm>
            <a:off x="2763838" y="1808163"/>
            <a:ext cx="3816350" cy="1006475"/>
            <a:chOff x="61" y="18"/>
            <a:chExt cx="3419" cy="902"/>
          </a:xfrm>
        </p:grpSpPr>
        <p:sp>
          <p:nvSpPr>
            <p:cNvPr id="296965" name="Rectangle 6"/>
            <p:cNvSpPr>
              <a:spLocks/>
            </p:cNvSpPr>
            <p:nvPr/>
          </p:nvSpPr>
          <p:spPr bwMode="auto">
            <a:xfrm>
              <a:off x="61" y="507"/>
              <a:ext cx="797" cy="410"/>
            </a:xfrm>
            <a:prstGeom prst="rect">
              <a:avLst/>
            </a:prstGeom>
            <a:noFill/>
            <a:ln w="12700">
              <a:noFill/>
              <a:miter lim="800000"/>
              <a:headEnd/>
              <a:tailEnd/>
            </a:ln>
          </p:spPr>
          <p:txBody>
            <a:bodyPr wrap="none" lIns="0" tIns="0" rIns="0" bIns="0" anchor="ctr">
              <a:spAutoFit/>
            </a:bodyPr>
            <a:lstStyle/>
            <a:p>
              <a:pPr algn="ctr" defTabSz="320675" eaLnBrk="1" hangingPunct="1"/>
              <a:r>
                <a:rPr lang="en-US" sz="3000" b="1">
                  <a:latin typeface="Gill Sans" charset="0"/>
                  <a:sym typeface="Gill Sans" charset="0"/>
                </a:rPr>
                <a:t>Born</a:t>
              </a:r>
            </a:p>
          </p:txBody>
        </p:sp>
        <p:sp>
          <p:nvSpPr>
            <p:cNvPr id="296966" name="Rectangle 7"/>
            <p:cNvSpPr>
              <a:spLocks/>
            </p:cNvSpPr>
            <p:nvPr/>
          </p:nvSpPr>
          <p:spPr bwMode="auto">
            <a:xfrm>
              <a:off x="2608" y="510"/>
              <a:ext cx="872" cy="410"/>
            </a:xfrm>
            <a:prstGeom prst="rect">
              <a:avLst/>
            </a:prstGeom>
            <a:noFill/>
            <a:ln w="12700">
              <a:noFill/>
              <a:miter lim="800000"/>
              <a:headEnd/>
              <a:tailEnd/>
            </a:ln>
          </p:spPr>
          <p:txBody>
            <a:bodyPr wrap="none" lIns="0" tIns="0" rIns="0" bIns="0" anchor="ctr">
              <a:spAutoFit/>
            </a:bodyPr>
            <a:lstStyle/>
            <a:p>
              <a:pPr algn="ctr" defTabSz="320675" eaLnBrk="1" hangingPunct="1"/>
              <a:r>
                <a:rPr lang="en-US" sz="3000" b="1">
                  <a:latin typeface="Gill Sans" charset="0"/>
                  <a:sym typeface="Gill Sans" charset="0"/>
                </a:rPr>
                <a:t>Made</a:t>
              </a:r>
            </a:p>
          </p:txBody>
        </p:sp>
        <p:sp>
          <p:nvSpPr>
            <p:cNvPr id="296967" name="Rectangle 8"/>
            <p:cNvSpPr>
              <a:spLocks/>
            </p:cNvSpPr>
            <p:nvPr/>
          </p:nvSpPr>
          <p:spPr bwMode="auto">
            <a:xfrm>
              <a:off x="424" y="18"/>
              <a:ext cx="2518" cy="410"/>
            </a:xfrm>
            <a:prstGeom prst="rect">
              <a:avLst/>
            </a:prstGeom>
            <a:noFill/>
            <a:ln w="12700">
              <a:noFill/>
              <a:miter lim="800000"/>
              <a:headEnd/>
              <a:tailEnd/>
            </a:ln>
          </p:spPr>
          <p:txBody>
            <a:bodyPr wrap="none" lIns="0" tIns="0" rIns="0" bIns="0" anchor="ctr">
              <a:spAutoFit/>
            </a:bodyPr>
            <a:lstStyle/>
            <a:p>
              <a:pPr algn="ctr" defTabSz="320675" eaLnBrk="1" hangingPunct="1"/>
              <a:r>
                <a:rPr lang="en-US" sz="3000">
                  <a:latin typeface="Gill Sans Light" charset="0"/>
                  <a:sym typeface="Gill Sans Light" charset="0"/>
                </a:rPr>
                <a:t>Wikipedians are </a:t>
              </a:r>
            </a:p>
          </p:txBody>
        </p:sp>
      </p:grpSp>
    </p:spTree>
    <p:custDataLst>
      <p:tags r:id="rId1"/>
    </p:custDataLst>
    <p:extLst>
      <p:ext uri="{BB962C8B-B14F-4D97-AF65-F5344CB8AC3E}">
        <p14:creationId xmlns:p14="http://schemas.microsoft.com/office/powerpoint/2010/main" val="4083951856"/>
      </p:ext>
    </p:extLst>
  </p:cSld>
  <p:clrMapOvr>
    <a:masterClrMapping/>
  </p:clrMapOvr>
  <p:transition advTm="907"/>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755716"/>
                                        </p:tgtEl>
                                        <p:attrNameLst>
                                          <p:attrName>style.visibility</p:attrName>
                                        </p:attrNameLst>
                                      </p:cBhvr>
                                      <p:to>
                                        <p:strVal val="visible"/>
                                      </p:to>
                                    </p:set>
                                    <p:animEffect transition="in" filter="fade">
                                      <p:cBhvr>
                                        <p:cTn id="11" dur="1000"/>
                                        <p:tgtEl>
                                          <p:spTgt spid="755716"/>
                                        </p:tgtEl>
                                      </p:cBhvr>
                                    </p:animEffect>
                                  </p:childTnLst>
                                </p:cTn>
                              </p:par>
                            </p:childTnLst>
                          </p:cTn>
                        </p:par>
                        <p:par>
                          <p:cTn id="12" fill="hold">
                            <p:stCondLst>
                              <p:cond delay="2000"/>
                            </p:stCondLst>
                            <p:childTnLst>
                              <p:par>
                                <p:cTn id="13" presetID="10" presetClass="entr" presetSubtype="0" fill="hold" grpId="0" nodeType="afterEffect">
                                  <p:stCondLst>
                                    <p:cond delay="1000"/>
                                  </p:stCondLst>
                                  <p:childTnLst>
                                    <p:set>
                                      <p:cBhvr>
                                        <p:cTn id="14" dur="1" fill="hold">
                                          <p:stCondLst>
                                            <p:cond delay="0"/>
                                          </p:stCondLst>
                                        </p:cTn>
                                        <p:tgtEl>
                                          <p:spTgt spid="755722">
                                            <p:txEl>
                                              <p:pRg st="0" end="0"/>
                                            </p:txEl>
                                          </p:spTgt>
                                        </p:tgtEl>
                                        <p:attrNameLst>
                                          <p:attrName>style.visibility</p:attrName>
                                        </p:attrNameLst>
                                      </p:cBhvr>
                                      <p:to>
                                        <p:strVal val="visible"/>
                                      </p:to>
                                    </p:set>
                                    <p:animEffect transition="in" filter="fade">
                                      <p:cBhvr>
                                        <p:cTn id="15" dur="2000"/>
                                        <p:tgtEl>
                                          <p:spTgt spid="7557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55722" grpId="0" build="p"/>
      <p:bldP spid="755716"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63" name="Rectangle 3"/>
          <p:cNvSpPr>
            <a:spLocks noGrp="1" noChangeArrowheads="1"/>
          </p:cNvSpPr>
          <p:nvPr>
            <p:ph idx="1"/>
          </p:nvPr>
        </p:nvSpPr>
        <p:spPr/>
        <p:txBody>
          <a:bodyPr/>
          <a:lstStyle/>
          <a:p>
            <a:pPr eaLnBrk="1" hangingPunct="1">
              <a:defRPr/>
            </a:pPr>
            <a:r>
              <a:rPr lang="en-US" smtClean="0"/>
              <a:t>Conjecture: Wikipedians take on community maintenance work over time</a:t>
            </a:r>
          </a:p>
          <a:p>
            <a:pPr eaLnBrk="1" hangingPunct="1">
              <a:defRPr/>
            </a:pPr>
            <a:r>
              <a:rPr lang="en-US" smtClean="0"/>
              <a:t>Several ways to formalize</a:t>
            </a:r>
          </a:p>
          <a:p>
            <a:pPr lvl="1" eaLnBrk="1" hangingPunct="1">
              <a:defRPr/>
            </a:pPr>
            <a:r>
              <a:rPr lang="en-US" smtClean="0"/>
              <a:t>Editing in “talk” (and other) namespaces</a:t>
            </a:r>
          </a:p>
          <a:p>
            <a:pPr lvl="2" eaLnBrk="1" hangingPunct="1">
              <a:defRPr/>
            </a:pPr>
            <a:r>
              <a:rPr lang="en-US" smtClean="0"/>
              <a:t>(Nope: still “born”)</a:t>
            </a:r>
          </a:p>
          <a:p>
            <a:pPr lvl="1" eaLnBrk="1" hangingPunct="1">
              <a:defRPr/>
            </a:pPr>
            <a:r>
              <a:rPr lang="en-US" smtClean="0"/>
              <a:t>Referring to “community norms” (Wikipedia policies) to explain edits</a:t>
            </a:r>
          </a:p>
        </p:txBody>
      </p:sp>
      <p:sp>
        <p:nvSpPr>
          <p:cNvPr id="757762" name="Rectangle 2"/>
          <p:cNvSpPr>
            <a:spLocks noGrp="1" noChangeArrowheads="1"/>
          </p:cNvSpPr>
          <p:nvPr>
            <p:ph type="title"/>
          </p:nvPr>
        </p:nvSpPr>
        <p:spPr/>
        <p:txBody>
          <a:bodyPr rIns="35717"/>
          <a:lstStyle/>
          <a:p>
            <a:pPr eaLnBrk="1" hangingPunct="1">
              <a:defRPr/>
            </a:pPr>
            <a:r>
              <a:rPr lang="en-US" smtClean="0"/>
              <a:t>Nature of Work</a:t>
            </a:r>
          </a:p>
        </p:txBody>
      </p:sp>
    </p:spTree>
    <p:extLst>
      <p:ext uri="{BB962C8B-B14F-4D97-AF65-F5344CB8AC3E}">
        <p14:creationId xmlns:p14="http://schemas.microsoft.com/office/powerpoint/2010/main" val="3151640532"/>
      </p:ext>
    </p:extLst>
  </p:cSld>
  <p:clrMapOvr>
    <a:masterClrMapping/>
  </p:clrMapOvr>
  <p:transition advTm="219"/>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1058" name="Picture 15" descr="Screen shot 2009-10-02 at 3"/>
          <p:cNvPicPr>
            <a:picLocks noChangeAspect="1" noChangeArrowheads="1"/>
          </p:cNvPicPr>
          <p:nvPr/>
        </p:nvPicPr>
        <p:blipFill>
          <a:blip r:embed="rId3" cstate="print"/>
          <a:srcRect/>
          <a:stretch>
            <a:fillRect/>
          </a:stretch>
        </p:blipFill>
        <p:spPr bwMode="auto">
          <a:xfrm>
            <a:off x="-304800" y="-53219"/>
            <a:ext cx="9455239" cy="7063619"/>
          </a:xfrm>
          <a:prstGeom prst="rect">
            <a:avLst/>
          </a:prstGeom>
          <a:noFill/>
          <a:ln w="9525">
            <a:noFill/>
            <a:miter lim="800000"/>
            <a:headEnd/>
            <a:tailEnd/>
          </a:ln>
        </p:spPr>
      </p:pic>
    </p:spTree>
    <p:extLst>
      <p:ext uri="{BB962C8B-B14F-4D97-AF65-F5344CB8AC3E}">
        <p14:creationId xmlns:p14="http://schemas.microsoft.com/office/powerpoint/2010/main" val="900997365"/>
      </p:ext>
    </p:extLst>
  </p:cSld>
  <p:clrMapOvr>
    <a:masterClrMapping/>
  </p:clrMapOvr>
  <p:transition advTm="344"/>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3106" name="Picture 35" descr="Screen shot 2009-10-02 at 3"/>
          <p:cNvPicPr>
            <a:picLocks noChangeAspect="1" noChangeArrowheads="1"/>
          </p:cNvPicPr>
          <p:nvPr/>
        </p:nvPicPr>
        <p:blipFill>
          <a:blip r:embed="rId3" cstate="print"/>
          <a:srcRect/>
          <a:stretch>
            <a:fillRect/>
          </a:stretch>
        </p:blipFill>
        <p:spPr bwMode="auto">
          <a:xfrm>
            <a:off x="77333" y="-35978"/>
            <a:ext cx="9066667" cy="6817778"/>
          </a:xfrm>
          <a:prstGeom prst="rect">
            <a:avLst/>
          </a:prstGeom>
          <a:noFill/>
          <a:ln w="9525">
            <a:noFill/>
            <a:miter lim="800000"/>
            <a:headEnd/>
            <a:tailEnd/>
          </a:ln>
        </p:spPr>
      </p:pic>
    </p:spTree>
    <p:extLst>
      <p:ext uri="{BB962C8B-B14F-4D97-AF65-F5344CB8AC3E}">
        <p14:creationId xmlns:p14="http://schemas.microsoft.com/office/powerpoint/2010/main" val="957109957"/>
      </p:ext>
    </p:extLst>
  </p:cSld>
  <p:clrMapOvr>
    <a:masterClrMapping/>
  </p:clrMapOvr>
  <p:transition advTm="219"/>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5154" name="Picture 37" descr="Screen shot 2009-10-02 at 3"/>
          <p:cNvPicPr>
            <a:picLocks noChangeAspect="1" noChangeArrowheads="1"/>
          </p:cNvPicPr>
          <p:nvPr/>
        </p:nvPicPr>
        <p:blipFill>
          <a:blip r:embed="rId3" cstate="print"/>
          <a:srcRect/>
          <a:stretch>
            <a:fillRect/>
          </a:stretch>
        </p:blipFill>
        <p:spPr bwMode="auto">
          <a:xfrm>
            <a:off x="-304800" y="-71759"/>
            <a:ext cx="9455239" cy="7082159"/>
          </a:xfrm>
          <a:prstGeom prst="rect">
            <a:avLst/>
          </a:prstGeom>
          <a:noFill/>
          <a:ln w="9525">
            <a:noFill/>
            <a:miter lim="800000"/>
            <a:headEnd/>
            <a:tailEnd/>
          </a:ln>
        </p:spPr>
      </p:pic>
    </p:spTree>
    <p:extLst>
      <p:ext uri="{BB962C8B-B14F-4D97-AF65-F5344CB8AC3E}">
        <p14:creationId xmlns:p14="http://schemas.microsoft.com/office/powerpoint/2010/main" val="3500678073"/>
      </p:ext>
    </p:extLst>
  </p:cSld>
  <p:clrMapOvr>
    <a:masterClrMapping/>
  </p:clrMapOvr>
  <p:transition advTm="484"/>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4394" name="Oval 10"/>
          <p:cNvSpPr>
            <a:spLocks/>
          </p:cNvSpPr>
          <p:nvPr/>
        </p:nvSpPr>
        <p:spPr bwMode="auto">
          <a:xfrm>
            <a:off x="2209800" y="2362200"/>
            <a:ext cx="1581150" cy="546100"/>
          </a:xfrm>
          <a:prstGeom prst="ellipse">
            <a:avLst/>
          </a:prstGeom>
          <a:solidFill>
            <a:srgbClr val="FF766F"/>
          </a:solidFill>
          <a:ln w="12700">
            <a:noFill/>
            <a:miter lim="800000"/>
            <a:headEnd/>
            <a:tailEnd/>
          </a:ln>
        </p:spPr>
        <p:txBody>
          <a:bodyPr lIns="0" tIns="0" rIns="0" bIns="0"/>
          <a:lstStyle/>
          <a:p>
            <a:endParaRPr lang="en-US"/>
          </a:p>
        </p:txBody>
      </p:sp>
      <p:sp>
        <p:nvSpPr>
          <p:cNvPr id="784386" name="Rectangle 2"/>
          <p:cNvSpPr>
            <a:spLocks noGrp="1" noChangeArrowheads="1"/>
          </p:cNvSpPr>
          <p:nvPr>
            <p:ph type="title" idx="4294967295"/>
          </p:nvPr>
        </p:nvSpPr>
        <p:spPr>
          <a:xfrm>
            <a:off x="0" y="277813"/>
            <a:ext cx="8229600" cy="1143000"/>
          </a:xfrm>
        </p:spPr>
        <p:txBody>
          <a:bodyPr rIns="35717"/>
          <a:lstStyle/>
          <a:p>
            <a:pPr eaLnBrk="1" hangingPunct="1">
              <a:defRPr/>
            </a:pPr>
            <a:r>
              <a:rPr lang="en-US" smtClean="0"/>
              <a:t>Community</a:t>
            </a:r>
          </a:p>
        </p:txBody>
      </p:sp>
      <p:sp>
        <p:nvSpPr>
          <p:cNvPr id="784395" name="Rectangle 11"/>
          <p:cNvSpPr>
            <a:spLocks noGrp="1" noChangeArrowheads="1"/>
          </p:cNvSpPr>
          <p:nvPr>
            <p:ph type="body" idx="4294967295"/>
          </p:nvPr>
        </p:nvSpPr>
        <p:spPr>
          <a:xfrm>
            <a:off x="609600" y="4495800"/>
            <a:ext cx="7924800" cy="1635125"/>
          </a:xfrm>
        </p:spPr>
        <p:txBody>
          <a:bodyPr/>
          <a:lstStyle/>
          <a:p>
            <a:pPr eaLnBrk="1" hangingPunct="1">
              <a:lnSpc>
                <a:spcPct val="90000"/>
              </a:lnSpc>
              <a:defRPr/>
            </a:pPr>
            <a:r>
              <a:rPr lang="en-US" dirty="0" smtClean="0"/>
              <a:t>Learning norms vs. learning to appeal to the norms?</a:t>
            </a:r>
          </a:p>
          <a:p>
            <a:pPr eaLnBrk="1" hangingPunct="1">
              <a:lnSpc>
                <a:spcPct val="90000"/>
              </a:lnSpc>
              <a:defRPr/>
            </a:pPr>
            <a:r>
              <a:rPr lang="en-US" dirty="0" smtClean="0"/>
              <a:t>Training: effective editing</a:t>
            </a:r>
          </a:p>
        </p:txBody>
      </p:sp>
      <p:sp>
        <p:nvSpPr>
          <p:cNvPr id="784388" name="Oval 4"/>
          <p:cNvSpPr>
            <a:spLocks/>
          </p:cNvSpPr>
          <p:nvPr/>
        </p:nvSpPr>
        <p:spPr bwMode="auto">
          <a:xfrm>
            <a:off x="5029200" y="2362200"/>
            <a:ext cx="1581150" cy="546100"/>
          </a:xfrm>
          <a:prstGeom prst="ellipse">
            <a:avLst/>
          </a:prstGeom>
          <a:solidFill>
            <a:srgbClr val="FF766F"/>
          </a:solidFill>
          <a:ln w="12700">
            <a:noFill/>
            <a:miter lim="800000"/>
            <a:headEnd/>
            <a:tailEnd/>
          </a:ln>
        </p:spPr>
        <p:txBody>
          <a:bodyPr lIns="0" tIns="0" rIns="0" bIns="0"/>
          <a:lstStyle/>
          <a:p>
            <a:endParaRPr lang="en-US"/>
          </a:p>
        </p:txBody>
      </p:sp>
      <p:grpSp>
        <p:nvGrpSpPr>
          <p:cNvPr id="2" name="Group 5"/>
          <p:cNvGrpSpPr>
            <a:grpSpLocks/>
          </p:cNvGrpSpPr>
          <p:nvPr/>
        </p:nvGrpSpPr>
        <p:grpSpPr bwMode="auto">
          <a:xfrm>
            <a:off x="2514600" y="1884363"/>
            <a:ext cx="3816350" cy="1006475"/>
            <a:chOff x="61" y="18"/>
            <a:chExt cx="3419" cy="902"/>
          </a:xfrm>
        </p:grpSpPr>
        <p:sp>
          <p:nvSpPr>
            <p:cNvPr id="307206" name="Rectangle 6"/>
            <p:cNvSpPr>
              <a:spLocks/>
            </p:cNvSpPr>
            <p:nvPr/>
          </p:nvSpPr>
          <p:spPr bwMode="auto">
            <a:xfrm>
              <a:off x="61" y="507"/>
              <a:ext cx="797" cy="410"/>
            </a:xfrm>
            <a:prstGeom prst="rect">
              <a:avLst/>
            </a:prstGeom>
            <a:noFill/>
            <a:ln w="12700">
              <a:noFill/>
              <a:miter lim="800000"/>
              <a:headEnd/>
              <a:tailEnd/>
            </a:ln>
          </p:spPr>
          <p:txBody>
            <a:bodyPr wrap="none" lIns="0" tIns="0" rIns="0" bIns="0" anchor="ctr">
              <a:spAutoFit/>
            </a:bodyPr>
            <a:lstStyle/>
            <a:p>
              <a:pPr algn="ctr" defTabSz="320675" eaLnBrk="1" hangingPunct="1"/>
              <a:r>
                <a:rPr lang="en-US" sz="3000" b="1">
                  <a:latin typeface="Gill Sans" charset="0"/>
                  <a:sym typeface="Gill Sans" charset="0"/>
                </a:rPr>
                <a:t>Born</a:t>
              </a:r>
            </a:p>
          </p:txBody>
        </p:sp>
        <p:sp>
          <p:nvSpPr>
            <p:cNvPr id="307207" name="Rectangle 7"/>
            <p:cNvSpPr>
              <a:spLocks/>
            </p:cNvSpPr>
            <p:nvPr/>
          </p:nvSpPr>
          <p:spPr bwMode="auto">
            <a:xfrm>
              <a:off x="2608" y="510"/>
              <a:ext cx="872" cy="410"/>
            </a:xfrm>
            <a:prstGeom prst="rect">
              <a:avLst/>
            </a:prstGeom>
            <a:noFill/>
            <a:ln w="12700">
              <a:noFill/>
              <a:miter lim="800000"/>
              <a:headEnd/>
              <a:tailEnd/>
            </a:ln>
          </p:spPr>
          <p:txBody>
            <a:bodyPr wrap="none" lIns="0" tIns="0" rIns="0" bIns="0" anchor="ctr">
              <a:spAutoFit/>
            </a:bodyPr>
            <a:lstStyle/>
            <a:p>
              <a:pPr algn="ctr" defTabSz="320675" eaLnBrk="1" hangingPunct="1"/>
              <a:r>
                <a:rPr lang="en-US" sz="3000" b="1">
                  <a:latin typeface="Gill Sans" charset="0"/>
                  <a:sym typeface="Gill Sans" charset="0"/>
                </a:rPr>
                <a:t>Made</a:t>
              </a:r>
            </a:p>
          </p:txBody>
        </p:sp>
        <p:sp>
          <p:nvSpPr>
            <p:cNvPr id="307208" name="Rectangle 8"/>
            <p:cNvSpPr>
              <a:spLocks/>
            </p:cNvSpPr>
            <p:nvPr/>
          </p:nvSpPr>
          <p:spPr bwMode="auto">
            <a:xfrm>
              <a:off x="424" y="18"/>
              <a:ext cx="2518" cy="410"/>
            </a:xfrm>
            <a:prstGeom prst="rect">
              <a:avLst/>
            </a:prstGeom>
            <a:noFill/>
            <a:ln w="12700">
              <a:noFill/>
              <a:miter lim="800000"/>
              <a:headEnd/>
              <a:tailEnd/>
            </a:ln>
          </p:spPr>
          <p:txBody>
            <a:bodyPr wrap="none" lIns="0" tIns="0" rIns="0" bIns="0" anchor="ctr">
              <a:spAutoFit/>
            </a:bodyPr>
            <a:lstStyle/>
            <a:p>
              <a:pPr algn="ctr" defTabSz="320675" eaLnBrk="1" hangingPunct="1"/>
              <a:r>
                <a:rPr lang="en-US" sz="3000">
                  <a:latin typeface="Gill Sans Light" charset="0"/>
                  <a:sym typeface="Gill Sans Light" charset="0"/>
                </a:rPr>
                <a:t>Wikipedians are </a:t>
              </a:r>
            </a:p>
          </p:txBody>
        </p:sp>
      </p:grpSp>
    </p:spTree>
    <p:custDataLst>
      <p:tags r:id="rId1"/>
    </p:custDataLst>
    <p:extLst>
      <p:ext uri="{BB962C8B-B14F-4D97-AF65-F5344CB8AC3E}">
        <p14:creationId xmlns:p14="http://schemas.microsoft.com/office/powerpoint/2010/main" val="2868404324"/>
      </p:ext>
    </p:extLst>
  </p:cSld>
  <p:clrMapOvr>
    <a:masterClrMapping/>
  </p:clrMapOvr>
  <p:transition advTm="406"/>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childTnLst>
                                </p:cTn>
                              </p:par>
                            </p:childTnLst>
                          </p:cTn>
                        </p:par>
                        <p:par>
                          <p:cTn id="8" fill="hold">
                            <p:stCondLst>
                              <p:cond delay="1000"/>
                            </p:stCondLst>
                            <p:childTnLst>
                              <p:par>
                                <p:cTn id="9" presetID="10" presetClass="entr" presetSubtype="0" fill="hold" grpId="0" nodeType="afterEffect">
                                  <p:stCondLst>
                                    <p:cond delay="0"/>
                                  </p:stCondLst>
                                  <p:childTnLst>
                                    <p:set>
                                      <p:cBhvr>
                                        <p:cTn id="10" dur="1" fill="hold">
                                          <p:stCondLst>
                                            <p:cond delay="0"/>
                                          </p:stCondLst>
                                        </p:cTn>
                                        <p:tgtEl>
                                          <p:spTgt spid="784394"/>
                                        </p:tgtEl>
                                        <p:attrNameLst>
                                          <p:attrName>style.visibility</p:attrName>
                                        </p:attrNameLst>
                                      </p:cBhvr>
                                      <p:to>
                                        <p:strVal val="visible"/>
                                      </p:to>
                                    </p:set>
                                    <p:animEffect transition="in" filter="fade">
                                      <p:cBhvr>
                                        <p:cTn id="11" dur="1000"/>
                                        <p:tgtEl>
                                          <p:spTgt spid="784394"/>
                                        </p:tgtEl>
                                      </p:cBhvr>
                                    </p:animEffect>
                                  </p:childTnLst>
                                </p:cTn>
                              </p:par>
                            </p:childTnLst>
                          </p:cTn>
                        </p:par>
                        <p:par>
                          <p:cTn id="12" fill="hold">
                            <p:stCondLst>
                              <p:cond delay="2000"/>
                            </p:stCondLst>
                            <p:childTnLst>
                              <p:par>
                                <p:cTn id="13" presetID="10" presetClass="entr" presetSubtype="0" fill="hold" grpId="0" nodeType="afterEffect">
                                  <p:stCondLst>
                                    <p:cond delay="0"/>
                                  </p:stCondLst>
                                  <p:childTnLst>
                                    <p:set>
                                      <p:cBhvr>
                                        <p:cTn id="14" dur="1" fill="hold">
                                          <p:stCondLst>
                                            <p:cond delay="0"/>
                                          </p:stCondLst>
                                        </p:cTn>
                                        <p:tgtEl>
                                          <p:spTgt spid="784388"/>
                                        </p:tgtEl>
                                        <p:attrNameLst>
                                          <p:attrName>style.visibility</p:attrName>
                                        </p:attrNameLst>
                                      </p:cBhvr>
                                      <p:to>
                                        <p:strVal val="visible"/>
                                      </p:to>
                                    </p:set>
                                    <p:animEffect transition="in" filter="fade">
                                      <p:cBhvr>
                                        <p:cTn id="15" dur="1000"/>
                                        <p:tgtEl>
                                          <p:spTgt spid="784388"/>
                                        </p:tgtEl>
                                      </p:cBhvr>
                                    </p:animEffect>
                                  </p:childTnLst>
                                </p:cTn>
                              </p:par>
                            </p:childTnLst>
                          </p:cTn>
                        </p:par>
                        <p:par>
                          <p:cTn id="16" fill="hold">
                            <p:stCondLst>
                              <p:cond delay="3000"/>
                            </p:stCondLst>
                            <p:childTnLst>
                              <p:par>
                                <p:cTn id="17" presetID="10" presetClass="entr" presetSubtype="0" fill="hold" grpId="0" nodeType="afterEffect">
                                  <p:stCondLst>
                                    <p:cond delay="1000"/>
                                  </p:stCondLst>
                                  <p:childTnLst>
                                    <p:set>
                                      <p:cBhvr>
                                        <p:cTn id="18" dur="1" fill="hold">
                                          <p:stCondLst>
                                            <p:cond delay="0"/>
                                          </p:stCondLst>
                                        </p:cTn>
                                        <p:tgtEl>
                                          <p:spTgt spid="784395">
                                            <p:txEl>
                                              <p:pRg st="0" end="0"/>
                                            </p:txEl>
                                          </p:spTgt>
                                        </p:tgtEl>
                                        <p:attrNameLst>
                                          <p:attrName>style.visibility</p:attrName>
                                        </p:attrNameLst>
                                      </p:cBhvr>
                                      <p:to>
                                        <p:strVal val="visible"/>
                                      </p:to>
                                    </p:set>
                                    <p:animEffect transition="in" filter="fade">
                                      <p:cBhvr>
                                        <p:cTn id="19" dur="2000"/>
                                        <p:tgtEl>
                                          <p:spTgt spid="784395">
                                            <p:txEl>
                                              <p:pRg st="0" end="0"/>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784395">
                                            <p:txEl>
                                              <p:pRg st="1" end="1"/>
                                            </p:txEl>
                                          </p:spTgt>
                                        </p:tgtEl>
                                        <p:attrNameLst>
                                          <p:attrName>style.visibility</p:attrName>
                                        </p:attrNameLst>
                                      </p:cBhvr>
                                      <p:to>
                                        <p:strVal val="visible"/>
                                      </p:to>
                                    </p:set>
                                    <p:animEffect transition="in" filter="fade">
                                      <p:cBhvr>
                                        <p:cTn id="24" dur="2000"/>
                                        <p:tgtEl>
                                          <p:spTgt spid="78439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4394" grpId="0" animBg="1"/>
      <p:bldP spid="784395" grpId="0" build="p"/>
      <p:bldP spid="784388"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6435" name="Rectangle 3"/>
          <p:cNvSpPr>
            <a:spLocks noGrp="1" noChangeArrowheads="1"/>
          </p:cNvSpPr>
          <p:nvPr>
            <p:ph idx="1"/>
          </p:nvPr>
        </p:nvSpPr>
        <p:spPr>
          <a:xfrm>
            <a:off x="457200" y="1524000"/>
            <a:ext cx="8229600" cy="4495800"/>
          </a:xfrm>
        </p:spPr>
        <p:txBody>
          <a:bodyPr rIns="35717" anchor="ctr">
            <a:normAutofit fontScale="85000" lnSpcReduction="20000"/>
          </a:bodyPr>
          <a:lstStyle/>
          <a:p>
            <a:pPr marL="304800" indent="-304800" eaLnBrk="1" hangingPunct="1">
              <a:buSzPct val="81000"/>
              <a:defRPr/>
            </a:pPr>
            <a:r>
              <a:rPr lang="en-US" dirty="0" smtClean="0"/>
              <a:t>Common pattern: Initial burst of activity, decline, steady state</a:t>
            </a:r>
          </a:p>
          <a:p>
            <a:pPr marL="304800" indent="-304800" eaLnBrk="1" hangingPunct="1">
              <a:buSzPct val="81000"/>
              <a:defRPr/>
            </a:pPr>
            <a:r>
              <a:rPr lang="en-US" dirty="0" err="1" smtClean="0"/>
              <a:t>Wikipedians</a:t>
            </a:r>
            <a:r>
              <a:rPr lang="en-US" dirty="0" smtClean="0"/>
              <a:t> look different from day one</a:t>
            </a:r>
          </a:p>
          <a:p>
            <a:pPr marL="304800" indent="-304800" eaLnBrk="1" hangingPunct="1">
              <a:buSzPct val="81000"/>
              <a:defRPr/>
            </a:pPr>
            <a:r>
              <a:rPr lang="en-US" dirty="0" smtClean="0"/>
              <a:t>Little evidence for “Becoming </a:t>
            </a:r>
            <a:r>
              <a:rPr lang="en-US" dirty="0" err="1" smtClean="0"/>
              <a:t>Wikipedian</a:t>
            </a:r>
            <a:r>
              <a:rPr lang="en-US" dirty="0" smtClean="0"/>
              <a:t>”: </a:t>
            </a:r>
            <a:r>
              <a:rPr lang="en-US" dirty="0" err="1" smtClean="0"/>
              <a:t>Wikipedians</a:t>
            </a:r>
            <a:r>
              <a:rPr lang="en-US" dirty="0" smtClean="0"/>
              <a:t> are born, not made</a:t>
            </a:r>
          </a:p>
          <a:p>
            <a:pPr marL="670560" lvl="1" indent="-304800">
              <a:buSzPct val="81000"/>
              <a:defRPr/>
            </a:pPr>
            <a:r>
              <a:rPr lang="en-US" dirty="0" smtClean="0"/>
              <a:t>Can we reconcile?</a:t>
            </a:r>
          </a:p>
          <a:p>
            <a:pPr marL="670560" lvl="1" indent="-304800">
              <a:buSzPct val="81000"/>
              <a:defRPr/>
            </a:pPr>
            <a:r>
              <a:rPr lang="en-US" dirty="0" smtClean="0"/>
              <a:t>This is depressing!</a:t>
            </a:r>
          </a:p>
          <a:p>
            <a:pPr marL="304800" indent="-304800" eaLnBrk="1" hangingPunct="1">
              <a:buSzPct val="81000"/>
              <a:defRPr/>
            </a:pPr>
            <a:endParaRPr lang="en-US" dirty="0"/>
          </a:p>
          <a:p>
            <a:pPr marL="304800" indent="-304800" eaLnBrk="1" hangingPunct="1">
              <a:buSzPct val="81000"/>
              <a:defRPr/>
            </a:pPr>
            <a:r>
              <a:rPr lang="en-US" dirty="0" smtClean="0"/>
              <a:t>Possible responses:</a:t>
            </a:r>
          </a:p>
          <a:p>
            <a:pPr marL="670560" lvl="1" indent="-304800">
              <a:buSzPct val="81000"/>
              <a:defRPr/>
            </a:pPr>
            <a:r>
              <a:rPr lang="en-US" dirty="0" smtClean="0"/>
              <a:t>Early interventions</a:t>
            </a:r>
          </a:p>
          <a:p>
            <a:pPr marL="670560" lvl="1" indent="-304800">
              <a:buSzPct val="81000"/>
              <a:defRPr/>
            </a:pPr>
            <a:r>
              <a:rPr lang="en-US" dirty="0" smtClean="0"/>
              <a:t>Change the culture</a:t>
            </a:r>
          </a:p>
          <a:p>
            <a:pPr marL="670560" lvl="1" indent="-304800">
              <a:buSzPct val="81000"/>
              <a:defRPr/>
            </a:pPr>
            <a:r>
              <a:rPr lang="en-US" dirty="0" smtClean="0"/>
              <a:t>Systemic initiatives, e.g., APS Wikipedia Initiative: </a:t>
            </a:r>
            <a:r>
              <a:rPr lang="en-US" dirty="0">
                <a:hlinkClick r:id="rId3"/>
              </a:rPr>
              <a:t>http://</a:t>
            </a:r>
            <a:r>
              <a:rPr lang="en-US" dirty="0" smtClean="0">
                <a:hlinkClick r:id="rId3"/>
              </a:rPr>
              <a:t>www.psychologicalscience.org/index.php/members/aps-wikipedia-initiative</a:t>
            </a:r>
            <a:endParaRPr lang="en-US" dirty="0" smtClean="0"/>
          </a:p>
          <a:p>
            <a:pPr marL="670560" lvl="1" indent="-304800">
              <a:buSzPct val="81000"/>
              <a:defRPr/>
            </a:pPr>
            <a:r>
              <a:rPr lang="en-US" dirty="0" smtClean="0"/>
              <a:t>Accept the reality of the long tail</a:t>
            </a:r>
          </a:p>
        </p:txBody>
      </p:sp>
      <p:sp>
        <p:nvSpPr>
          <p:cNvPr id="786434" name="Rectangle 2"/>
          <p:cNvSpPr>
            <a:spLocks noGrp="1" noChangeArrowheads="1"/>
          </p:cNvSpPr>
          <p:nvPr>
            <p:ph type="title"/>
          </p:nvPr>
        </p:nvSpPr>
        <p:spPr/>
        <p:txBody>
          <a:bodyPr rIns="35717"/>
          <a:lstStyle/>
          <a:p>
            <a:pPr eaLnBrk="1" hangingPunct="1">
              <a:defRPr/>
            </a:pPr>
            <a:r>
              <a:rPr lang="en-US" dirty="0" smtClean="0"/>
              <a:t>Summary of findings</a:t>
            </a:r>
          </a:p>
        </p:txBody>
      </p:sp>
    </p:spTree>
    <p:extLst>
      <p:ext uri="{BB962C8B-B14F-4D97-AF65-F5344CB8AC3E}">
        <p14:creationId xmlns:p14="http://schemas.microsoft.com/office/powerpoint/2010/main" val="1018663974"/>
      </p:ext>
    </p:extLst>
  </p:cSld>
  <p:clrMapOvr>
    <a:masterClrMapping/>
  </p:clrMapOvr>
  <p:transition advTm="641"/>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86435">
                                            <p:txEl>
                                              <p:pRg st="0" end="0"/>
                                            </p:txEl>
                                          </p:spTgt>
                                        </p:tgtEl>
                                        <p:attrNameLst>
                                          <p:attrName>style.visibility</p:attrName>
                                        </p:attrNameLst>
                                      </p:cBhvr>
                                      <p:to>
                                        <p:strVal val="visible"/>
                                      </p:to>
                                    </p:set>
                                    <p:animEffect transition="in" filter="fade">
                                      <p:cBhvr>
                                        <p:cTn id="7" dur="500"/>
                                        <p:tgtEl>
                                          <p:spTgt spid="7864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86435">
                                            <p:txEl>
                                              <p:pRg st="1" end="1"/>
                                            </p:txEl>
                                          </p:spTgt>
                                        </p:tgtEl>
                                        <p:attrNameLst>
                                          <p:attrName>style.visibility</p:attrName>
                                        </p:attrNameLst>
                                      </p:cBhvr>
                                      <p:to>
                                        <p:strVal val="visible"/>
                                      </p:to>
                                    </p:set>
                                    <p:animEffect transition="in" filter="fade">
                                      <p:cBhvr>
                                        <p:cTn id="12" dur="500"/>
                                        <p:tgtEl>
                                          <p:spTgt spid="7864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786435">
                                            <p:txEl>
                                              <p:pRg st="2" end="2"/>
                                            </p:txEl>
                                          </p:spTgt>
                                        </p:tgtEl>
                                        <p:attrNameLst>
                                          <p:attrName>style.visibility</p:attrName>
                                        </p:attrNameLst>
                                      </p:cBhvr>
                                      <p:to>
                                        <p:strVal val="visible"/>
                                      </p:to>
                                    </p:set>
                                    <p:animEffect transition="in" filter="fade">
                                      <p:cBhvr>
                                        <p:cTn id="17" dur="500"/>
                                        <p:tgtEl>
                                          <p:spTgt spid="7864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86435">
                                            <p:txEl>
                                              <p:pRg st="3" end="3"/>
                                            </p:txEl>
                                          </p:spTgt>
                                        </p:tgtEl>
                                        <p:attrNameLst>
                                          <p:attrName>style.visibility</p:attrName>
                                        </p:attrNameLst>
                                      </p:cBhvr>
                                      <p:to>
                                        <p:strVal val="visible"/>
                                      </p:to>
                                    </p:set>
                                    <p:animEffect transition="in" filter="fade">
                                      <p:cBhvr>
                                        <p:cTn id="22" dur="500"/>
                                        <p:tgtEl>
                                          <p:spTgt spid="786435">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786435">
                                            <p:txEl>
                                              <p:pRg st="4" end="4"/>
                                            </p:txEl>
                                          </p:spTgt>
                                        </p:tgtEl>
                                        <p:attrNameLst>
                                          <p:attrName>style.visibility</p:attrName>
                                        </p:attrNameLst>
                                      </p:cBhvr>
                                      <p:to>
                                        <p:strVal val="visible"/>
                                      </p:to>
                                    </p:set>
                                    <p:animEffect transition="in" filter="fade">
                                      <p:cBhvr>
                                        <p:cTn id="27" dur="500"/>
                                        <p:tgtEl>
                                          <p:spTgt spid="786435">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86435">
                                            <p:txEl>
                                              <p:pRg st="6" end="6"/>
                                            </p:txEl>
                                          </p:spTgt>
                                        </p:tgtEl>
                                        <p:attrNameLst>
                                          <p:attrName>style.visibility</p:attrName>
                                        </p:attrNameLst>
                                      </p:cBhvr>
                                      <p:to>
                                        <p:strVal val="visible"/>
                                      </p:to>
                                    </p:set>
                                    <p:animEffect transition="in" filter="fade">
                                      <p:cBhvr>
                                        <p:cTn id="32" dur="500"/>
                                        <p:tgtEl>
                                          <p:spTgt spid="786435">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86435">
                                            <p:txEl>
                                              <p:pRg st="7" end="7"/>
                                            </p:txEl>
                                          </p:spTgt>
                                        </p:tgtEl>
                                        <p:attrNameLst>
                                          <p:attrName>style.visibility</p:attrName>
                                        </p:attrNameLst>
                                      </p:cBhvr>
                                      <p:to>
                                        <p:strVal val="visible"/>
                                      </p:to>
                                    </p:set>
                                    <p:animEffect transition="in" filter="fade">
                                      <p:cBhvr>
                                        <p:cTn id="37" dur="500"/>
                                        <p:tgtEl>
                                          <p:spTgt spid="786435">
                                            <p:txEl>
                                              <p:pRg st="7" end="7"/>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786435">
                                            <p:txEl>
                                              <p:pRg st="8" end="8"/>
                                            </p:txEl>
                                          </p:spTgt>
                                        </p:tgtEl>
                                        <p:attrNameLst>
                                          <p:attrName>style.visibility</p:attrName>
                                        </p:attrNameLst>
                                      </p:cBhvr>
                                      <p:to>
                                        <p:strVal val="visible"/>
                                      </p:to>
                                    </p:set>
                                    <p:animEffect transition="in" filter="fade">
                                      <p:cBhvr>
                                        <p:cTn id="42" dur="500"/>
                                        <p:tgtEl>
                                          <p:spTgt spid="786435">
                                            <p:txEl>
                                              <p:pRg st="8" end="8"/>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786435">
                                            <p:txEl>
                                              <p:pRg st="9" end="9"/>
                                            </p:txEl>
                                          </p:spTgt>
                                        </p:tgtEl>
                                        <p:attrNameLst>
                                          <p:attrName>style.visibility</p:attrName>
                                        </p:attrNameLst>
                                      </p:cBhvr>
                                      <p:to>
                                        <p:strVal val="visible"/>
                                      </p:to>
                                    </p:set>
                                    <p:animEffect transition="in" filter="fade">
                                      <p:cBhvr>
                                        <p:cTn id="47" dur="500"/>
                                        <p:tgtEl>
                                          <p:spTgt spid="786435">
                                            <p:txEl>
                                              <p:pRg st="9" end="9"/>
                                            </p:txEl>
                                          </p:spTgt>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786435">
                                            <p:txEl>
                                              <p:pRg st="10" end="10"/>
                                            </p:txEl>
                                          </p:spTgt>
                                        </p:tgtEl>
                                        <p:attrNameLst>
                                          <p:attrName>style.visibility</p:attrName>
                                        </p:attrNameLst>
                                      </p:cBhvr>
                                      <p:to>
                                        <p:strVal val="visible"/>
                                      </p:to>
                                    </p:set>
                                    <p:animEffect transition="in" filter="fade">
                                      <p:cBhvr>
                                        <p:cTn id="52" dur="500"/>
                                        <p:tgtEl>
                                          <p:spTgt spid="786435">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86435" grpId="0" build="p" bldLvl="2"/>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2947" name="Rectangle 3"/>
          <p:cNvSpPr>
            <a:spLocks noGrp="1" noChangeArrowheads="1"/>
          </p:cNvSpPr>
          <p:nvPr>
            <p:ph idx="1"/>
          </p:nvPr>
        </p:nvSpPr>
        <p:spPr/>
        <p:txBody>
          <a:bodyPr/>
          <a:lstStyle/>
          <a:p>
            <a:pPr eaLnBrk="1" hangingPunct="1">
              <a:defRPr/>
            </a:pPr>
            <a:r>
              <a:rPr lang="en-US" smtClean="0"/>
              <a:t>We can’t </a:t>
            </a:r>
            <a:r>
              <a:rPr lang="en-US" b="1" smtClean="0"/>
              <a:t>ask</a:t>
            </a:r>
            <a:r>
              <a:rPr lang="en-US" smtClean="0"/>
              <a:t> Wikipedia users about our interpretations</a:t>
            </a:r>
          </a:p>
          <a:p>
            <a:pPr eaLnBrk="1" hangingPunct="1">
              <a:defRPr/>
            </a:pPr>
            <a:r>
              <a:rPr lang="en-US" smtClean="0"/>
              <a:t>What if the learning happened </a:t>
            </a:r>
            <a:r>
              <a:rPr lang="en-US" b="1" smtClean="0"/>
              <a:t>before users registered</a:t>
            </a:r>
            <a:r>
              <a:rPr lang="en-US" smtClean="0"/>
              <a:t>?</a:t>
            </a:r>
          </a:p>
        </p:txBody>
      </p:sp>
      <p:sp>
        <p:nvSpPr>
          <p:cNvPr id="722946" name="Rectangle 2"/>
          <p:cNvSpPr>
            <a:spLocks noGrp="1" noChangeArrowheads="1"/>
          </p:cNvSpPr>
          <p:nvPr>
            <p:ph type="title"/>
          </p:nvPr>
        </p:nvSpPr>
        <p:spPr/>
        <p:txBody>
          <a:bodyPr/>
          <a:lstStyle/>
          <a:p>
            <a:pPr eaLnBrk="1" hangingPunct="1">
              <a:defRPr/>
            </a:pPr>
            <a:r>
              <a:rPr lang="en-US" dirty="0" smtClean="0"/>
              <a:t>But: methodological worries</a:t>
            </a:r>
          </a:p>
        </p:txBody>
      </p:sp>
    </p:spTree>
    <p:extLst>
      <p:ext uri="{BB962C8B-B14F-4D97-AF65-F5344CB8AC3E}">
        <p14:creationId xmlns:p14="http://schemas.microsoft.com/office/powerpoint/2010/main" val="2984777985"/>
      </p:ext>
    </p:extLst>
  </p:cSld>
  <p:clrMapOvr>
    <a:masterClrMapping/>
  </p:clrMapOvr>
  <p:transition advTm="1016"/>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63" name="Rectangle 3"/>
          <p:cNvSpPr>
            <a:spLocks noGrp="1" noChangeArrowheads="1"/>
          </p:cNvSpPr>
          <p:nvPr>
            <p:ph idx="1"/>
          </p:nvPr>
        </p:nvSpPr>
        <p:spPr/>
        <p:txBody>
          <a:bodyPr/>
          <a:lstStyle/>
          <a:p>
            <a:pPr eaLnBrk="1" hangingPunct="1">
              <a:defRPr/>
            </a:pPr>
            <a:r>
              <a:rPr lang="en-US" smtClean="0"/>
              <a:t>As of September 2009, we identified:</a:t>
            </a:r>
          </a:p>
          <a:p>
            <a:pPr lvl="1" eaLnBrk="1" hangingPunct="1">
              <a:defRPr/>
            </a:pPr>
            <a:r>
              <a:rPr lang="en-US" sz="3200" smtClean="0"/>
              <a:t>1172 “unambiguous” users</a:t>
            </a:r>
          </a:p>
          <a:p>
            <a:pPr lvl="2" eaLnBrk="1" hangingPunct="1">
              <a:defRPr/>
            </a:pPr>
            <a:r>
              <a:rPr lang="en-US" sz="2800" smtClean="0"/>
              <a:t>268 of these users made some edits</a:t>
            </a:r>
          </a:p>
          <a:p>
            <a:pPr lvl="1" eaLnBrk="1" hangingPunct="1">
              <a:defRPr/>
            </a:pPr>
            <a:r>
              <a:rPr lang="en-US" sz="3200" smtClean="0"/>
              <a:t>440 “ambiguous” users</a:t>
            </a:r>
          </a:p>
          <a:p>
            <a:pPr eaLnBrk="1" hangingPunct="1">
              <a:defRPr/>
            </a:pPr>
            <a:r>
              <a:rPr lang="en-US" smtClean="0"/>
              <a:t>For unambiguous users</a:t>
            </a:r>
          </a:p>
          <a:p>
            <a:pPr lvl="1" eaLnBrk="1" hangingPunct="1">
              <a:defRPr/>
            </a:pPr>
            <a:r>
              <a:rPr lang="en-US" smtClean="0"/>
              <a:t>Day 1 = First time a user came to the site (not the day they registered)</a:t>
            </a:r>
          </a:p>
        </p:txBody>
      </p:sp>
      <p:sp>
        <p:nvSpPr>
          <p:cNvPr id="911362" name="Rectangle 2"/>
          <p:cNvSpPr>
            <a:spLocks noGrp="1" noChangeArrowheads="1"/>
          </p:cNvSpPr>
          <p:nvPr>
            <p:ph type="title"/>
          </p:nvPr>
        </p:nvSpPr>
        <p:spPr/>
        <p:txBody>
          <a:bodyPr>
            <a:normAutofit fontScale="90000"/>
          </a:bodyPr>
          <a:lstStyle/>
          <a:p>
            <a:pPr eaLnBrk="1" hangingPunct="1">
              <a:defRPr/>
            </a:pPr>
            <a:r>
              <a:rPr lang="en-US" sz="4000" smtClean="0"/>
              <a:t>Cyclopath: viewing and pre-registration activities are visible</a:t>
            </a:r>
          </a:p>
        </p:txBody>
      </p:sp>
    </p:spTree>
    <p:extLst>
      <p:ext uri="{BB962C8B-B14F-4D97-AF65-F5344CB8AC3E}">
        <p14:creationId xmlns:p14="http://schemas.microsoft.com/office/powerpoint/2010/main" val="2760888592"/>
      </p:ext>
    </p:extLst>
  </p:cSld>
  <p:clrMapOvr>
    <a:masterClrMapping/>
  </p:clrMapOvr>
  <p:transition advTm="578"/>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5395" name="Picture 5" descr="daily-editing"/>
          <p:cNvPicPr>
            <a:picLocks noChangeAspect="1" noChangeArrowheads="1"/>
          </p:cNvPicPr>
          <p:nvPr/>
        </p:nvPicPr>
        <p:blipFill>
          <a:blip r:embed="rId4" cstate="print"/>
          <a:srcRect/>
          <a:stretch>
            <a:fillRect/>
          </a:stretch>
        </p:blipFill>
        <p:spPr bwMode="auto">
          <a:xfrm>
            <a:off x="94488" y="115824"/>
            <a:ext cx="8973312" cy="6589776"/>
          </a:xfrm>
          <a:prstGeom prst="rect">
            <a:avLst/>
          </a:prstGeom>
          <a:noFill/>
          <a:ln w="9525">
            <a:noFill/>
            <a:miter lim="800000"/>
            <a:headEnd/>
            <a:tailEnd/>
          </a:ln>
        </p:spPr>
      </p:pic>
      <p:sp>
        <p:nvSpPr>
          <p:cNvPr id="812038" name="Text Box 6"/>
          <p:cNvSpPr txBox="1">
            <a:spLocks noChangeArrowheads="1"/>
          </p:cNvSpPr>
          <p:nvPr/>
        </p:nvSpPr>
        <p:spPr bwMode="auto">
          <a:xfrm>
            <a:off x="3025200" y="3276600"/>
            <a:ext cx="3886200" cy="1190625"/>
          </a:xfrm>
          <a:prstGeom prst="rect">
            <a:avLst/>
          </a:prstGeom>
          <a:solidFill>
            <a:schemeClr val="accent1"/>
          </a:solidFill>
          <a:ln w="9525">
            <a:noFill/>
            <a:miter lim="800000"/>
            <a:headEnd/>
            <a:tailEnd/>
          </a:ln>
        </p:spPr>
        <p:txBody>
          <a:bodyPr>
            <a:spAutoFit/>
          </a:bodyPr>
          <a:lstStyle/>
          <a:p>
            <a:pPr algn="ctr" defTabSz="914400">
              <a:spcBef>
                <a:spcPct val="50000"/>
              </a:spcBef>
            </a:pPr>
            <a:r>
              <a:rPr lang="en-US" sz="3600" dirty="0"/>
              <a:t>Same pattern as for Wikipedia</a:t>
            </a:r>
          </a:p>
        </p:txBody>
      </p:sp>
    </p:spTree>
    <p:custDataLst>
      <p:tags r:id="rId1"/>
    </p:custDataLst>
    <p:extLst>
      <p:ext uri="{BB962C8B-B14F-4D97-AF65-F5344CB8AC3E}">
        <p14:creationId xmlns:p14="http://schemas.microsoft.com/office/powerpoint/2010/main" val="4187005839"/>
      </p:ext>
    </p:extLst>
  </p:cSld>
  <p:clrMapOvr>
    <a:masterClrMapping/>
  </p:clrMapOvr>
  <p:transition advTm="281"/>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812038"/>
                                        </p:tgtEl>
                                        <p:attrNameLst>
                                          <p:attrName>style.visibility</p:attrName>
                                        </p:attrNameLst>
                                      </p:cBhvr>
                                      <p:to>
                                        <p:strVal val="visible"/>
                                      </p:to>
                                    </p:set>
                                    <p:animEffect transition="in" filter="fade">
                                      <p:cBhvr>
                                        <p:cTn id="7" dur="500"/>
                                        <p:tgtEl>
                                          <p:spTgt spid="8120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2038"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981200" y="3200400"/>
            <a:ext cx="5257800" cy="2362200"/>
          </a:xfrm>
        </p:spPr>
        <p:txBody>
          <a:bodyPr/>
          <a:lstStyle/>
          <a:p>
            <a:r>
              <a:rPr lang="en-US" sz="4000" dirty="0" smtClean="0"/>
              <a:t>Data</a:t>
            </a:r>
          </a:p>
          <a:p>
            <a:r>
              <a:rPr lang="en-US" sz="4000" dirty="0" smtClean="0"/>
              <a:t>Experimental Control</a:t>
            </a:r>
          </a:p>
        </p:txBody>
      </p:sp>
      <p:sp>
        <p:nvSpPr>
          <p:cNvPr id="3" name="Title 2"/>
          <p:cNvSpPr>
            <a:spLocks noGrp="1"/>
          </p:cNvSpPr>
          <p:nvPr>
            <p:ph type="title"/>
          </p:nvPr>
        </p:nvSpPr>
        <p:spPr>
          <a:xfrm>
            <a:off x="1143000" y="1828800"/>
            <a:ext cx="7162800" cy="1219200"/>
          </a:xfrm>
        </p:spPr>
        <p:txBody>
          <a:bodyPr>
            <a:noAutofit/>
          </a:bodyPr>
          <a:lstStyle/>
          <a:p>
            <a:r>
              <a:rPr lang="en-US" sz="4000" dirty="0" smtClean="0"/>
              <a:t>To answer the kinds of research questions we like to ask, we need:</a:t>
            </a:r>
            <a:endParaRPr lang="en-US" sz="4000" dirty="0"/>
          </a:p>
        </p:txBody>
      </p:sp>
    </p:spTree>
    <p:extLst>
      <p:ext uri="{BB962C8B-B14F-4D97-AF65-F5344CB8AC3E}">
        <p14:creationId xmlns:p14="http://schemas.microsoft.com/office/powerpoint/2010/main" val="222108674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17443" name="Object 18"/>
          <p:cNvGraphicFramePr>
            <a:graphicFrameLocks noGrp="1" noChangeAspect="1"/>
          </p:cNvGraphicFramePr>
          <p:nvPr>
            <p:ph idx="1"/>
            <p:extLst>
              <p:ext uri="{D42A27DB-BD31-4B8C-83A1-F6EECF244321}">
                <p14:modId xmlns:p14="http://schemas.microsoft.com/office/powerpoint/2010/main" val="1338415437"/>
              </p:ext>
            </p:extLst>
          </p:nvPr>
        </p:nvGraphicFramePr>
        <p:xfrm>
          <a:off x="1524000" y="1828800"/>
          <a:ext cx="5875244" cy="3733800"/>
        </p:xfrm>
        <a:graphic>
          <a:graphicData uri="http://schemas.openxmlformats.org/presentationml/2006/ole">
            <mc:AlternateContent xmlns:mc="http://schemas.openxmlformats.org/markup-compatibility/2006">
              <mc:Choice xmlns:v="urn:schemas-microsoft-com:vml" Requires="v">
                <p:oleObj spid="_x0000_s574591" name="Chart" r:id="rId4" imgW="4076700" imgH="2590800" progId="Excel.Sheet.8">
                  <p:embed/>
                </p:oleObj>
              </mc:Choice>
              <mc:Fallback>
                <p:oleObj name="Chart" r:id="rId4" imgW="4076700" imgH="2590800" progId="Excel.Sheet.8">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24000" y="1828800"/>
                        <a:ext cx="5875244" cy="3733800"/>
                      </a:xfrm>
                      <a:prstGeom prst="rect">
                        <a:avLst/>
                      </a:prstGeom>
                      <a:noFill/>
                      <a:extLst/>
                    </p:spPr>
                  </p:pic>
                </p:oleObj>
              </mc:Fallback>
            </mc:AlternateContent>
          </a:graphicData>
        </a:graphic>
      </p:graphicFrame>
      <p:sp>
        <p:nvSpPr>
          <p:cNvPr id="548870" name="Rectangle 6"/>
          <p:cNvSpPr>
            <a:spLocks noGrp="1" noChangeArrowheads="1"/>
          </p:cNvSpPr>
          <p:nvPr>
            <p:ph type="title"/>
          </p:nvPr>
        </p:nvSpPr>
        <p:spPr/>
        <p:txBody>
          <a:bodyPr>
            <a:normAutofit fontScale="90000"/>
          </a:bodyPr>
          <a:lstStyle/>
          <a:p>
            <a:pPr eaLnBrk="1" hangingPunct="1">
              <a:defRPr/>
            </a:pPr>
            <a:r>
              <a:rPr lang="en-US" sz="4000" smtClean="0"/>
              <a:t>And few users edited before registration </a:t>
            </a:r>
          </a:p>
        </p:txBody>
      </p:sp>
    </p:spTree>
    <p:extLst>
      <p:ext uri="{BB962C8B-B14F-4D97-AF65-F5344CB8AC3E}">
        <p14:creationId xmlns:p14="http://schemas.microsoft.com/office/powerpoint/2010/main" val="282531305"/>
      </p:ext>
    </p:extLst>
  </p:cSld>
  <p:clrMapOvr>
    <a:masterClrMapping/>
  </p:clrMapOvr>
  <p:transition advTm="156"/>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4806" name="Rectangle 6"/>
          <p:cNvSpPr>
            <a:spLocks noGrp="1" noChangeArrowheads="1"/>
          </p:cNvSpPr>
          <p:nvPr>
            <p:ph type="title" idx="4294967295"/>
          </p:nvPr>
        </p:nvSpPr>
        <p:spPr>
          <a:xfrm>
            <a:off x="838200" y="277813"/>
            <a:ext cx="7391400" cy="1143000"/>
          </a:xfrm>
        </p:spPr>
        <p:txBody>
          <a:bodyPr/>
          <a:lstStyle/>
          <a:p>
            <a:pPr eaLnBrk="1" hangingPunct="1">
              <a:defRPr/>
            </a:pPr>
            <a:r>
              <a:rPr lang="en-US" sz="4000" dirty="0" smtClean="0"/>
              <a:t>Some viewing before registration</a:t>
            </a:r>
          </a:p>
        </p:txBody>
      </p:sp>
      <p:graphicFrame>
        <p:nvGraphicFramePr>
          <p:cNvPr id="319491" name="Object 5"/>
          <p:cNvGraphicFramePr>
            <a:graphicFrameLocks noGrp="1" noChangeAspect="1"/>
          </p:cNvGraphicFramePr>
          <p:nvPr>
            <p:ph idx="4294967295"/>
            <p:extLst>
              <p:ext uri="{D42A27DB-BD31-4B8C-83A1-F6EECF244321}">
                <p14:modId xmlns:p14="http://schemas.microsoft.com/office/powerpoint/2010/main" val="2363835313"/>
              </p:ext>
            </p:extLst>
          </p:nvPr>
        </p:nvGraphicFramePr>
        <p:xfrm>
          <a:off x="762000" y="1395413"/>
          <a:ext cx="7772400" cy="4929187"/>
        </p:xfrm>
        <a:graphic>
          <a:graphicData uri="http://schemas.openxmlformats.org/presentationml/2006/ole">
            <mc:AlternateContent xmlns:mc="http://schemas.openxmlformats.org/markup-compatibility/2006">
              <mc:Choice xmlns:v="urn:schemas-microsoft-com:vml" Requires="v">
                <p:oleObj spid="_x0000_s575615" name="Chart" r:id="rId4" imgW="4086149" imgH="2590800" progId="Excel.Sheet.8">
                  <p:embed/>
                </p:oleObj>
              </mc:Choice>
              <mc:Fallback>
                <p:oleObj name="Chart" r:id="rId4" imgW="4086149" imgH="2590800" progId="Excel.Sheet.8">
                  <p:embed/>
                  <p:pic>
                    <p:nvPicPr>
                      <p:cNvPr id="0" name=""/>
                      <p:cNvPicPr>
                        <a:picLocks noGrp="1"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62000" y="1395413"/>
                        <a:ext cx="7772400" cy="49291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844809" name="Text Box 9"/>
          <p:cNvSpPr txBox="1">
            <a:spLocks noChangeArrowheads="1"/>
          </p:cNvSpPr>
          <p:nvPr/>
        </p:nvSpPr>
        <p:spPr bwMode="auto">
          <a:xfrm>
            <a:off x="457200" y="2752725"/>
            <a:ext cx="1752600" cy="349250"/>
          </a:xfrm>
          <a:prstGeom prst="rect">
            <a:avLst/>
          </a:prstGeom>
          <a:solidFill>
            <a:schemeClr val="folHlink"/>
          </a:solidFill>
          <a:ln w="12700">
            <a:solidFill>
              <a:srgbClr val="000000"/>
            </a:solidFill>
            <a:miter lim="800000"/>
            <a:headEnd/>
            <a:tailEnd/>
          </a:ln>
        </p:spPr>
        <p:txBody>
          <a:bodyPr>
            <a:spAutoFit/>
          </a:bodyPr>
          <a:lstStyle/>
          <a:p>
            <a:pPr algn="r">
              <a:spcBef>
                <a:spcPct val="50000"/>
              </a:spcBef>
            </a:pPr>
            <a:r>
              <a:rPr lang="en-US" sz="1600" b="1" dirty="0"/>
              <a:t>A minute or two</a:t>
            </a:r>
          </a:p>
        </p:txBody>
      </p:sp>
      <p:sp>
        <p:nvSpPr>
          <p:cNvPr id="844810" name="Text Box 10"/>
          <p:cNvSpPr txBox="1">
            <a:spLocks noChangeArrowheads="1"/>
          </p:cNvSpPr>
          <p:nvPr/>
        </p:nvSpPr>
        <p:spPr bwMode="auto">
          <a:xfrm>
            <a:off x="2438400" y="4419600"/>
            <a:ext cx="1181100" cy="349250"/>
          </a:xfrm>
          <a:prstGeom prst="rect">
            <a:avLst/>
          </a:prstGeom>
          <a:solidFill>
            <a:schemeClr val="folHlink"/>
          </a:solidFill>
          <a:ln w="12700">
            <a:solidFill>
              <a:srgbClr val="000000"/>
            </a:solidFill>
            <a:miter lim="800000"/>
            <a:headEnd/>
            <a:tailEnd/>
          </a:ln>
        </p:spPr>
        <p:txBody>
          <a:bodyPr>
            <a:spAutoFit/>
          </a:bodyPr>
          <a:lstStyle/>
          <a:p>
            <a:pPr algn="r">
              <a:spcBef>
                <a:spcPct val="50000"/>
              </a:spcBef>
            </a:pPr>
            <a:r>
              <a:rPr lang="en-US" sz="1600" b="1" dirty="0"/>
              <a:t>&lt;= 5 min.</a:t>
            </a:r>
          </a:p>
        </p:txBody>
      </p:sp>
      <p:sp>
        <p:nvSpPr>
          <p:cNvPr id="844811" name="Text Box 11"/>
          <p:cNvSpPr txBox="1">
            <a:spLocks noChangeArrowheads="1"/>
          </p:cNvSpPr>
          <p:nvPr/>
        </p:nvSpPr>
        <p:spPr bwMode="auto">
          <a:xfrm>
            <a:off x="3905250" y="4419600"/>
            <a:ext cx="742950" cy="349250"/>
          </a:xfrm>
          <a:prstGeom prst="rect">
            <a:avLst/>
          </a:prstGeom>
          <a:solidFill>
            <a:schemeClr val="folHlink"/>
          </a:solidFill>
          <a:ln w="12700">
            <a:solidFill>
              <a:srgbClr val="000000"/>
            </a:solidFill>
            <a:miter lim="800000"/>
            <a:headEnd/>
            <a:tailEnd/>
          </a:ln>
        </p:spPr>
        <p:txBody>
          <a:bodyPr>
            <a:spAutoFit/>
          </a:bodyPr>
          <a:lstStyle/>
          <a:p>
            <a:pPr algn="ctr">
              <a:spcBef>
                <a:spcPct val="50000"/>
              </a:spcBef>
            </a:pPr>
            <a:r>
              <a:rPr lang="en-US" sz="1600" b="1" dirty="0"/>
              <a:t>&lt;= 15</a:t>
            </a:r>
          </a:p>
        </p:txBody>
      </p:sp>
      <p:sp>
        <p:nvSpPr>
          <p:cNvPr id="844812" name="Text Box 12"/>
          <p:cNvSpPr txBox="1">
            <a:spLocks noChangeArrowheads="1"/>
          </p:cNvSpPr>
          <p:nvPr/>
        </p:nvSpPr>
        <p:spPr bwMode="auto">
          <a:xfrm>
            <a:off x="4819650" y="4594225"/>
            <a:ext cx="742950" cy="349250"/>
          </a:xfrm>
          <a:prstGeom prst="rect">
            <a:avLst/>
          </a:prstGeom>
          <a:solidFill>
            <a:schemeClr val="folHlink"/>
          </a:solidFill>
          <a:ln w="12700">
            <a:solidFill>
              <a:srgbClr val="000000"/>
            </a:solidFill>
            <a:miter lim="800000"/>
            <a:headEnd/>
            <a:tailEnd/>
          </a:ln>
        </p:spPr>
        <p:txBody>
          <a:bodyPr>
            <a:spAutoFit/>
          </a:bodyPr>
          <a:lstStyle/>
          <a:p>
            <a:pPr algn="ctr">
              <a:spcBef>
                <a:spcPct val="50000"/>
              </a:spcBef>
            </a:pPr>
            <a:r>
              <a:rPr lang="en-US" sz="1600" b="1"/>
              <a:t>&lt;= 30</a:t>
            </a:r>
          </a:p>
        </p:txBody>
      </p:sp>
      <p:sp>
        <p:nvSpPr>
          <p:cNvPr id="844813" name="Text Box 13"/>
          <p:cNvSpPr txBox="1">
            <a:spLocks noChangeArrowheads="1"/>
          </p:cNvSpPr>
          <p:nvPr/>
        </p:nvSpPr>
        <p:spPr bwMode="auto">
          <a:xfrm>
            <a:off x="5715000" y="4594225"/>
            <a:ext cx="914400" cy="349250"/>
          </a:xfrm>
          <a:prstGeom prst="rect">
            <a:avLst/>
          </a:prstGeom>
          <a:solidFill>
            <a:schemeClr val="folHlink"/>
          </a:solidFill>
          <a:ln w="12700">
            <a:solidFill>
              <a:srgbClr val="000000"/>
            </a:solidFill>
            <a:miter lim="800000"/>
            <a:headEnd/>
            <a:tailEnd/>
          </a:ln>
        </p:spPr>
        <p:txBody>
          <a:bodyPr>
            <a:spAutoFit/>
          </a:bodyPr>
          <a:lstStyle/>
          <a:p>
            <a:pPr algn="ctr">
              <a:spcBef>
                <a:spcPct val="50000"/>
              </a:spcBef>
            </a:pPr>
            <a:r>
              <a:rPr lang="en-US" sz="1600" b="1"/>
              <a:t>&lt;= 60</a:t>
            </a:r>
          </a:p>
        </p:txBody>
      </p:sp>
    </p:spTree>
    <p:extLst>
      <p:ext uri="{BB962C8B-B14F-4D97-AF65-F5344CB8AC3E}">
        <p14:creationId xmlns:p14="http://schemas.microsoft.com/office/powerpoint/2010/main" val="1511190062"/>
      </p:ext>
    </p:extLst>
  </p:cSld>
  <p:clrMapOvr>
    <a:masterClrMapping/>
  </p:clrMapOvr>
  <p:transition advTm="1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500"/>
                                  </p:stCondLst>
                                  <p:childTnLst>
                                    <p:set>
                                      <p:cBhvr>
                                        <p:cTn id="6" dur="1" fill="hold">
                                          <p:stCondLst>
                                            <p:cond delay="0"/>
                                          </p:stCondLst>
                                        </p:cTn>
                                        <p:tgtEl>
                                          <p:spTgt spid="844809"/>
                                        </p:tgtEl>
                                        <p:attrNameLst>
                                          <p:attrName>style.visibility</p:attrName>
                                        </p:attrNameLst>
                                      </p:cBhvr>
                                      <p:to>
                                        <p:strVal val="visible"/>
                                      </p:to>
                                    </p:set>
                                    <p:animEffect transition="in" filter="fade">
                                      <p:cBhvr>
                                        <p:cTn id="7" dur="1000"/>
                                        <p:tgtEl>
                                          <p:spTgt spid="844809"/>
                                        </p:tgtEl>
                                      </p:cBhvr>
                                    </p:animEffect>
                                  </p:childTnLst>
                                </p:cTn>
                              </p:par>
                            </p:childTnLst>
                          </p:cTn>
                        </p:par>
                        <p:par>
                          <p:cTn id="8" fill="hold">
                            <p:stCondLst>
                              <p:cond delay="1500"/>
                            </p:stCondLst>
                            <p:childTnLst>
                              <p:par>
                                <p:cTn id="9" presetID="10" presetClass="entr" presetSubtype="0" fill="hold" grpId="0" nodeType="afterEffect">
                                  <p:stCondLst>
                                    <p:cond delay="0"/>
                                  </p:stCondLst>
                                  <p:childTnLst>
                                    <p:set>
                                      <p:cBhvr>
                                        <p:cTn id="10" dur="1" fill="hold">
                                          <p:stCondLst>
                                            <p:cond delay="0"/>
                                          </p:stCondLst>
                                        </p:cTn>
                                        <p:tgtEl>
                                          <p:spTgt spid="844810"/>
                                        </p:tgtEl>
                                        <p:attrNameLst>
                                          <p:attrName>style.visibility</p:attrName>
                                        </p:attrNameLst>
                                      </p:cBhvr>
                                      <p:to>
                                        <p:strVal val="visible"/>
                                      </p:to>
                                    </p:set>
                                    <p:animEffect transition="in" filter="fade">
                                      <p:cBhvr>
                                        <p:cTn id="11" dur="1000"/>
                                        <p:tgtEl>
                                          <p:spTgt spid="844810"/>
                                        </p:tgtEl>
                                      </p:cBhvr>
                                    </p:animEffect>
                                  </p:childTnLst>
                                </p:cTn>
                              </p:par>
                            </p:childTnLst>
                          </p:cTn>
                        </p:par>
                        <p:par>
                          <p:cTn id="12" fill="hold">
                            <p:stCondLst>
                              <p:cond delay="2500"/>
                            </p:stCondLst>
                            <p:childTnLst>
                              <p:par>
                                <p:cTn id="13" presetID="10" presetClass="entr" presetSubtype="0" fill="hold" grpId="0" nodeType="afterEffect">
                                  <p:stCondLst>
                                    <p:cond delay="0"/>
                                  </p:stCondLst>
                                  <p:childTnLst>
                                    <p:set>
                                      <p:cBhvr>
                                        <p:cTn id="14" dur="1" fill="hold">
                                          <p:stCondLst>
                                            <p:cond delay="0"/>
                                          </p:stCondLst>
                                        </p:cTn>
                                        <p:tgtEl>
                                          <p:spTgt spid="844811"/>
                                        </p:tgtEl>
                                        <p:attrNameLst>
                                          <p:attrName>style.visibility</p:attrName>
                                        </p:attrNameLst>
                                      </p:cBhvr>
                                      <p:to>
                                        <p:strVal val="visible"/>
                                      </p:to>
                                    </p:set>
                                    <p:animEffect transition="in" filter="fade">
                                      <p:cBhvr>
                                        <p:cTn id="15" dur="1000"/>
                                        <p:tgtEl>
                                          <p:spTgt spid="844811"/>
                                        </p:tgtEl>
                                      </p:cBhvr>
                                    </p:animEffect>
                                  </p:childTnLst>
                                </p:cTn>
                              </p:par>
                            </p:childTnLst>
                          </p:cTn>
                        </p:par>
                        <p:par>
                          <p:cTn id="16" fill="hold">
                            <p:stCondLst>
                              <p:cond delay="3500"/>
                            </p:stCondLst>
                            <p:childTnLst>
                              <p:par>
                                <p:cTn id="17" presetID="10" presetClass="entr" presetSubtype="0" fill="hold" grpId="0" nodeType="afterEffect">
                                  <p:stCondLst>
                                    <p:cond delay="0"/>
                                  </p:stCondLst>
                                  <p:childTnLst>
                                    <p:set>
                                      <p:cBhvr>
                                        <p:cTn id="18" dur="1" fill="hold">
                                          <p:stCondLst>
                                            <p:cond delay="0"/>
                                          </p:stCondLst>
                                        </p:cTn>
                                        <p:tgtEl>
                                          <p:spTgt spid="844812"/>
                                        </p:tgtEl>
                                        <p:attrNameLst>
                                          <p:attrName>style.visibility</p:attrName>
                                        </p:attrNameLst>
                                      </p:cBhvr>
                                      <p:to>
                                        <p:strVal val="visible"/>
                                      </p:to>
                                    </p:set>
                                    <p:animEffect transition="in" filter="fade">
                                      <p:cBhvr>
                                        <p:cTn id="19" dur="1000"/>
                                        <p:tgtEl>
                                          <p:spTgt spid="844812"/>
                                        </p:tgtEl>
                                      </p:cBhvr>
                                    </p:animEffect>
                                  </p:childTnLst>
                                </p:cTn>
                              </p:par>
                            </p:childTnLst>
                          </p:cTn>
                        </p:par>
                        <p:par>
                          <p:cTn id="20" fill="hold">
                            <p:stCondLst>
                              <p:cond delay="4500"/>
                            </p:stCondLst>
                            <p:childTnLst>
                              <p:par>
                                <p:cTn id="21" presetID="10" presetClass="entr" presetSubtype="0" fill="hold" grpId="0" nodeType="afterEffect">
                                  <p:stCondLst>
                                    <p:cond delay="0"/>
                                  </p:stCondLst>
                                  <p:childTnLst>
                                    <p:set>
                                      <p:cBhvr>
                                        <p:cTn id="22" dur="1" fill="hold">
                                          <p:stCondLst>
                                            <p:cond delay="0"/>
                                          </p:stCondLst>
                                        </p:cTn>
                                        <p:tgtEl>
                                          <p:spTgt spid="844813"/>
                                        </p:tgtEl>
                                        <p:attrNameLst>
                                          <p:attrName>style.visibility</p:attrName>
                                        </p:attrNameLst>
                                      </p:cBhvr>
                                      <p:to>
                                        <p:strVal val="visible"/>
                                      </p:to>
                                    </p:set>
                                    <p:animEffect transition="in" filter="fade">
                                      <p:cBhvr>
                                        <p:cTn id="23" dur="1000"/>
                                        <p:tgtEl>
                                          <p:spTgt spid="8448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44809" grpId="0" animBg="1"/>
      <p:bldP spid="844810" grpId="0" animBg="1"/>
      <p:bldP spid="844811" grpId="0" animBg="1"/>
      <p:bldP spid="844812" grpId="0" animBg="1"/>
      <p:bldP spid="844813" grpId="0" animBg="1"/>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2578" name="Rectangle 2"/>
          <p:cNvSpPr>
            <a:spLocks noGrp="1" noChangeArrowheads="1"/>
          </p:cNvSpPr>
          <p:nvPr>
            <p:ph type="title" idx="4294967295"/>
          </p:nvPr>
        </p:nvSpPr>
        <p:spPr>
          <a:xfrm>
            <a:off x="1066800" y="609600"/>
            <a:ext cx="7162800" cy="2514600"/>
          </a:xfrm>
        </p:spPr>
        <p:txBody>
          <a:bodyPr>
            <a:normAutofit fontScale="90000"/>
          </a:bodyPr>
          <a:lstStyle/>
          <a:p>
            <a:pPr eaLnBrk="1" hangingPunct="1">
              <a:defRPr/>
            </a:pPr>
            <a:r>
              <a:rPr lang="en-US" sz="4000" dirty="0" smtClean="0"/>
              <a:t>But amount of viewing before registration (or before editing) does not predict subsequent behavior</a:t>
            </a:r>
          </a:p>
        </p:txBody>
      </p:sp>
      <p:sp>
        <p:nvSpPr>
          <p:cNvPr id="792580" name="Rectangle 4"/>
          <p:cNvSpPr>
            <a:spLocks noChangeArrowheads="1"/>
          </p:cNvSpPr>
          <p:nvPr/>
        </p:nvSpPr>
        <p:spPr bwMode="auto">
          <a:xfrm>
            <a:off x="1752600" y="3657600"/>
            <a:ext cx="5562600" cy="1143000"/>
          </a:xfrm>
          <a:prstGeom prst="rect">
            <a:avLst/>
          </a:prstGeom>
          <a:noFill/>
          <a:ln w="9525">
            <a:noFill/>
            <a:miter lim="800000"/>
            <a:headEnd/>
            <a:tailEnd/>
          </a:ln>
          <a:effectLst/>
        </p:spPr>
        <p:txBody>
          <a:bodyPr anchor="ctr"/>
          <a:lstStyle/>
          <a:p>
            <a:pPr algn="ctr" defTabSz="914400" eaLnBrk="1" hangingPunct="1">
              <a:defRPr/>
            </a:pPr>
            <a:r>
              <a:rPr lang="en-US" sz="4000">
                <a:solidFill>
                  <a:schemeClr val="tx2"/>
                </a:solidFill>
                <a:effectLst>
                  <a:outerShdw blurRad="38100" dist="38100" dir="2700000" algn="tl">
                    <a:srgbClr val="000000"/>
                  </a:outerShdw>
                </a:effectLst>
              </a:rPr>
              <a:t>“Born, Not Made”      still seems true</a:t>
            </a:r>
          </a:p>
        </p:txBody>
      </p:sp>
    </p:spTree>
    <p:extLst>
      <p:ext uri="{BB962C8B-B14F-4D97-AF65-F5344CB8AC3E}">
        <p14:creationId xmlns:p14="http://schemas.microsoft.com/office/powerpoint/2010/main" val="2012507827"/>
      </p:ext>
    </p:extLst>
  </p:cSld>
  <p:clrMapOvr>
    <a:masterClrMapping/>
  </p:clrMapOvr>
  <p:transition advTm="5015"/>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Followups</a:t>
            </a:r>
            <a:endParaRPr lang="en-US" dirty="0"/>
          </a:p>
        </p:txBody>
      </p:sp>
      <p:sp>
        <p:nvSpPr>
          <p:cNvPr id="3" name="Content Placeholder 2"/>
          <p:cNvSpPr>
            <a:spLocks noGrp="1"/>
          </p:cNvSpPr>
          <p:nvPr>
            <p:ph idx="1"/>
          </p:nvPr>
        </p:nvSpPr>
        <p:spPr/>
        <p:txBody>
          <a:bodyPr/>
          <a:lstStyle/>
          <a:p>
            <a:r>
              <a:rPr lang="en-US" dirty="0" err="1" smtClean="0"/>
              <a:t>Cyclopath</a:t>
            </a:r>
            <a:r>
              <a:rPr lang="en-US" dirty="0" smtClean="0"/>
              <a:t> user surveys – </a:t>
            </a:r>
            <a:r>
              <a:rPr lang="en-US" dirty="0" err="1" smtClean="0"/>
              <a:t>Wikisym</a:t>
            </a:r>
            <a:r>
              <a:rPr lang="en-US" dirty="0" smtClean="0"/>
              <a:t> 2011 paper</a:t>
            </a:r>
          </a:p>
          <a:p>
            <a:pPr lvl="1"/>
            <a:r>
              <a:rPr lang="en-US" u="sng" dirty="0" smtClean="0"/>
              <a:t>Why</a:t>
            </a:r>
            <a:r>
              <a:rPr lang="en-US" dirty="0" smtClean="0"/>
              <a:t> these patterns?</a:t>
            </a:r>
          </a:p>
          <a:p>
            <a:pPr lvl="1"/>
            <a:r>
              <a:rPr lang="en-US" dirty="0" smtClean="0"/>
              <a:t>What ‘triggers’ initial contribution?</a:t>
            </a:r>
          </a:p>
          <a:p>
            <a:pPr lvl="1"/>
            <a:r>
              <a:rPr lang="en-US" dirty="0" smtClean="0"/>
              <a:t>And how might we nurture ongoing participation?</a:t>
            </a:r>
          </a:p>
          <a:p>
            <a:r>
              <a:rPr lang="en-US" dirty="0" err="1" smtClean="0"/>
              <a:t>Cyclopath</a:t>
            </a:r>
            <a:r>
              <a:rPr lang="en-US" dirty="0" smtClean="0"/>
              <a:t> contextual interviews</a:t>
            </a:r>
          </a:p>
          <a:p>
            <a:pPr lvl="1"/>
            <a:r>
              <a:rPr lang="en-US" dirty="0" smtClean="0"/>
              <a:t>planned</a:t>
            </a:r>
          </a:p>
        </p:txBody>
      </p:sp>
    </p:spTree>
    <p:extLst>
      <p:ext uri="{BB962C8B-B14F-4D97-AF65-F5344CB8AC3E}">
        <p14:creationId xmlns:p14="http://schemas.microsoft.com/office/powerpoint/2010/main" val="652004620"/>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 Exercising Experimental Control</a:t>
            </a:r>
            <a:endParaRPr lang="en-US" dirty="0"/>
          </a:p>
        </p:txBody>
      </p:sp>
      <p:sp>
        <p:nvSpPr>
          <p:cNvPr id="3" name="Content Placeholder 2"/>
          <p:cNvSpPr>
            <a:spLocks noGrp="1"/>
          </p:cNvSpPr>
          <p:nvPr>
            <p:ph idx="1"/>
          </p:nvPr>
        </p:nvSpPr>
        <p:spPr/>
        <p:txBody>
          <a:bodyPr/>
          <a:lstStyle/>
          <a:p>
            <a:endParaRPr lang="en-US" dirty="0"/>
          </a:p>
        </p:txBody>
      </p:sp>
    </p:spTree>
    <p:extLst>
      <p:ext uri="{BB962C8B-B14F-4D97-AF65-F5344CB8AC3E}">
        <p14:creationId xmlns:p14="http://schemas.microsoft.com/office/powerpoint/2010/main" val="251944462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lnSpcReduction="10000"/>
          </a:bodyPr>
          <a:lstStyle/>
          <a:p>
            <a:r>
              <a:rPr lang="en-US" b="1" u="sng" dirty="0" smtClean="0"/>
              <a:t>Motivating participation</a:t>
            </a:r>
            <a:r>
              <a:rPr lang="en-US" dirty="0" smtClean="0"/>
              <a:t>: How can we get more work done in open content systems? </a:t>
            </a:r>
          </a:p>
          <a:p>
            <a:endParaRPr lang="en-US" dirty="0"/>
          </a:p>
          <a:p>
            <a:r>
              <a:rPr lang="en-US" dirty="0" smtClean="0"/>
              <a:t>Idea: match users with tasks they’re likely to be interested in and capable of doing</a:t>
            </a:r>
          </a:p>
          <a:p>
            <a:endParaRPr lang="en-US" dirty="0"/>
          </a:p>
          <a:p>
            <a:r>
              <a:rPr lang="en-US" dirty="0" smtClean="0"/>
              <a:t>Requirements:</a:t>
            </a:r>
          </a:p>
          <a:p>
            <a:pPr lvl="1"/>
            <a:r>
              <a:rPr lang="en-US" dirty="0" smtClean="0"/>
              <a:t>Introduce tasks matching algorithms/interfaces</a:t>
            </a:r>
          </a:p>
          <a:p>
            <a:pPr lvl="1"/>
            <a:r>
              <a:rPr lang="en-US" dirty="0" smtClean="0"/>
              <a:t>Assign users to different conditions</a:t>
            </a:r>
          </a:p>
          <a:p>
            <a:pPr lvl="1"/>
            <a:r>
              <a:rPr lang="en-US" dirty="0" smtClean="0"/>
              <a:t>Gather data necessary for evaluation</a:t>
            </a:r>
          </a:p>
          <a:p>
            <a:pPr lvl="1"/>
            <a:r>
              <a:rPr lang="en-US" dirty="0" smtClean="0"/>
              <a:t>Survey users </a:t>
            </a:r>
            <a:endParaRPr lang="en-US" dirty="0"/>
          </a:p>
        </p:txBody>
      </p:sp>
      <p:sp>
        <p:nvSpPr>
          <p:cNvPr id="3" name="Title 2"/>
          <p:cNvSpPr>
            <a:spLocks noGrp="1"/>
          </p:cNvSpPr>
          <p:nvPr>
            <p:ph type="title"/>
          </p:nvPr>
        </p:nvSpPr>
        <p:spPr/>
        <p:txBody>
          <a:bodyPr/>
          <a:lstStyle/>
          <a:p>
            <a:r>
              <a:rPr lang="en-US" dirty="0" smtClean="0"/>
              <a:t>Research Question</a:t>
            </a:r>
            <a:endParaRPr lang="en-US" dirty="0"/>
          </a:p>
        </p:txBody>
      </p:sp>
    </p:spTree>
    <p:extLst>
      <p:ext uri="{BB962C8B-B14F-4D97-AF65-F5344CB8AC3E}">
        <p14:creationId xmlns:p14="http://schemas.microsoft.com/office/powerpoint/2010/main" val="407146326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2"/>
          <p:cNvGrpSpPr/>
          <p:nvPr/>
        </p:nvGrpSpPr>
        <p:grpSpPr>
          <a:xfrm>
            <a:off x="2933700" y="698956"/>
            <a:ext cx="2971800" cy="1663244"/>
            <a:chOff x="533400" y="3008293"/>
            <a:chExt cx="2971800" cy="1663244"/>
          </a:xfrm>
        </p:grpSpPr>
        <p:sp>
          <p:nvSpPr>
            <p:cNvPr id="4" name="TextBox 3"/>
            <p:cNvSpPr txBox="1"/>
            <p:nvPr/>
          </p:nvSpPr>
          <p:spPr>
            <a:xfrm>
              <a:off x="533400" y="3471208"/>
              <a:ext cx="2971800" cy="1200329"/>
            </a:xfrm>
            <a:prstGeom prst="rect">
              <a:avLst/>
            </a:prstGeom>
            <a:noFill/>
          </p:spPr>
          <p:txBody>
            <a:bodyPr wrap="square" rtlCol="0">
              <a:spAutoFit/>
            </a:bodyPr>
            <a:lstStyle/>
            <a:p>
              <a:pPr algn="ctr"/>
              <a:r>
                <a:rPr lang="en-US" sz="2400" dirty="0" smtClean="0">
                  <a:latin typeface="+mj-lt"/>
                </a:rPr>
                <a:t> Get work done</a:t>
              </a:r>
            </a:p>
            <a:p>
              <a:pPr algn="ctr"/>
              <a:r>
                <a:rPr lang="en-US" sz="2400" dirty="0" smtClean="0">
                  <a:latin typeface="+mj-lt"/>
                </a:rPr>
                <a:t> Nurture new users</a:t>
              </a:r>
            </a:p>
            <a:p>
              <a:pPr algn="ctr"/>
              <a:r>
                <a:rPr lang="en-US" sz="2400" dirty="0" smtClean="0">
                  <a:latin typeface="+mj-lt"/>
                </a:rPr>
                <a:t>Serve community</a:t>
              </a:r>
              <a:endParaRPr lang="en-US" sz="2400" dirty="0" smtClean="0"/>
            </a:p>
          </p:txBody>
        </p:sp>
        <p:sp>
          <p:nvSpPr>
            <p:cNvPr id="5" name="TextBox 4"/>
            <p:cNvSpPr txBox="1"/>
            <p:nvPr/>
          </p:nvSpPr>
          <p:spPr>
            <a:xfrm>
              <a:off x="914400" y="3008293"/>
              <a:ext cx="2209800" cy="523220"/>
            </a:xfrm>
            <a:prstGeom prst="rect">
              <a:avLst/>
            </a:prstGeom>
            <a:noFill/>
          </p:spPr>
          <p:txBody>
            <a:bodyPr wrap="square" rtlCol="0">
              <a:spAutoFit/>
            </a:bodyPr>
            <a:lstStyle/>
            <a:p>
              <a:pPr algn="ctr"/>
              <a:r>
                <a:rPr lang="en-US" sz="2800" b="1" dirty="0" smtClean="0">
                  <a:latin typeface="+mj-lt"/>
                </a:rPr>
                <a:t>Goals</a:t>
              </a:r>
              <a:endParaRPr lang="en-US" sz="2800" b="1" dirty="0" smtClean="0"/>
            </a:p>
          </p:txBody>
        </p:sp>
      </p:grpSp>
      <p:grpSp>
        <p:nvGrpSpPr>
          <p:cNvPr id="3" name="Group 13"/>
          <p:cNvGrpSpPr/>
          <p:nvPr/>
        </p:nvGrpSpPr>
        <p:grpSpPr>
          <a:xfrm>
            <a:off x="304800" y="4497288"/>
            <a:ext cx="4191000" cy="1293912"/>
            <a:chOff x="4724400" y="1594485"/>
            <a:chExt cx="4191000" cy="1293912"/>
          </a:xfrm>
        </p:grpSpPr>
        <p:sp>
          <p:nvSpPr>
            <p:cNvPr id="9" name="TextBox 8"/>
            <p:cNvSpPr txBox="1"/>
            <p:nvPr/>
          </p:nvSpPr>
          <p:spPr>
            <a:xfrm>
              <a:off x="4724400" y="2057400"/>
              <a:ext cx="4191000" cy="830997"/>
            </a:xfrm>
            <a:prstGeom prst="rect">
              <a:avLst/>
            </a:prstGeom>
            <a:noFill/>
          </p:spPr>
          <p:txBody>
            <a:bodyPr wrap="square" rtlCol="0">
              <a:spAutoFit/>
            </a:bodyPr>
            <a:lstStyle/>
            <a:p>
              <a:pPr algn="ctr"/>
              <a:r>
                <a:rPr lang="en-US" sz="2400" dirty="0" smtClean="0">
                  <a:latin typeface="+mj-lt"/>
                </a:rPr>
                <a:t> Recommender algorithms</a:t>
              </a:r>
            </a:p>
            <a:p>
              <a:pPr algn="ctr"/>
              <a:r>
                <a:rPr lang="en-US" sz="2400" dirty="0" smtClean="0">
                  <a:latin typeface="+mj-lt"/>
                </a:rPr>
                <a:t> Interaction design</a:t>
              </a:r>
              <a:endParaRPr lang="en-US" sz="2400" dirty="0" smtClean="0"/>
            </a:p>
          </p:txBody>
        </p:sp>
        <p:sp>
          <p:nvSpPr>
            <p:cNvPr id="10" name="TextBox 9"/>
            <p:cNvSpPr txBox="1"/>
            <p:nvPr/>
          </p:nvSpPr>
          <p:spPr>
            <a:xfrm>
              <a:off x="5791200" y="1594485"/>
              <a:ext cx="2132076" cy="523220"/>
            </a:xfrm>
            <a:prstGeom prst="rect">
              <a:avLst/>
            </a:prstGeom>
            <a:noFill/>
          </p:spPr>
          <p:txBody>
            <a:bodyPr wrap="square" rtlCol="0">
              <a:spAutoFit/>
            </a:bodyPr>
            <a:lstStyle/>
            <a:p>
              <a:pPr algn="ctr"/>
              <a:r>
                <a:rPr lang="en-US" sz="2800" b="1" dirty="0" smtClean="0">
                  <a:latin typeface="+mj-lt"/>
                </a:rPr>
                <a:t>Tools</a:t>
              </a:r>
              <a:endParaRPr lang="en-US" sz="2800" b="1" dirty="0" smtClean="0"/>
            </a:p>
          </p:txBody>
        </p:sp>
      </p:grpSp>
      <p:grpSp>
        <p:nvGrpSpPr>
          <p:cNvPr id="6" name="Group 14"/>
          <p:cNvGrpSpPr/>
          <p:nvPr/>
        </p:nvGrpSpPr>
        <p:grpSpPr>
          <a:xfrm>
            <a:off x="4800600" y="4497288"/>
            <a:ext cx="4191000" cy="1293912"/>
            <a:chOff x="4876800" y="3506688"/>
            <a:chExt cx="4191000" cy="1293912"/>
          </a:xfrm>
        </p:grpSpPr>
        <p:sp>
          <p:nvSpPr>
            <p:cNvPr id="11" name="TextBox 10"/>
            <p:cNvSpPr txBox="1"/>
            <p:nvPr/>
          </p:nvSpPr>
          <p:spPr>
            <a:xfrm>
              <a:off x="4876800" y="3969603"/>
              <a:ext cx="4191000" cy="830997"/>
            </a:xfrm>
            <a:prstGeom prst="rect">
              <a:avLst/>
            </a:prstGeom>
            <a:noFill/>
          </p:spPr>
          <p:txBody>
            <a:bodyPr wrap="square" rtlCol="0">
              <a:spAutoFit/>
            </a:bodyPr>
            <a:lstStyle/>
            <a:p>
              <a:pPr algn="ctr"/>
              <a:r>
                <a:rPr lang="en-US" sz="2400" dirty="0" smtClean="0">
                  <a:latin typeface="+mj-lt"/>
                </a:rPr>
                <a:t>Collective Effort Model</a:t>
              </a:r>
            </a:p>
            <a:p>
              <a:pPr algn="ctr"/>
              <a:r>
                <a:rPr lang="en-US" sz="2400" dirty="0" smtClean="0">
                  <a:latin typeface="+mj-lt"/>
                </a:rPr>
                <a:t>Social Influence</a:t>
              </a:r>
              <a:endParaRPr lang="en-US" sz="2400" dirty="0" smtClean="0"/>
            </a:p>
          </p:txBody>
        </p:sp>
        <p:sp>
          <p:nvSpPr>
            <p:cNvPr id="12" name="TextBox 11"/>
            <p:cNvSpPr txBox="1"/>
            <p:nvPr/>
          </p:nvSpPr>
          <p:spPr>
            <a:xfrm>
              <a:off x="5943600" y="3506688"/>
              <a:ext cx="2132076" cy="523220"/>
            </a:xfrm>
            <a:prstGeom prst="rect">
              <a:avLst/>
            </a:prstGeom>
            <a:noFill/>
          </p:spPr>
          <p:txBody>
            <a:bodyPr wrap="square" rtlCol="0">
              <a:spAutoFit/>
            </a:bodyPr>
            <a:lstStyle/>
            <a:p>
              <a:pPr algn="ctr"/>
              <a:r>
                <a:rPr lang="en-US" sz="2800" b="1" dirty="0" smtClean="0">
                  <a:latin typeface="+mj-lt"/>
                </a:rPr>
                <a:t>Theory</a:t>
              </a:r>
              <a:endParaRPr lang="en-US" sz="2800" b="1" dirty="0" smtClean="0"/>
            </a:p>
          </p:txBody>
        </p:sp>
      </p:grpSp>
      <p:sp>
        <p:nvSpPr>
          <p:cNvPr id="20" name="TextBox 19"/>
          <p:cNvSpPr txBox="1"/>
          <p:nvPr/>
        </p:nvSpPr>
        <p:spPr>
          <a:xfrm>
            <a:off x="2438400" y="2590800"/>
            <a:ext cx="3962400" cy="1446550"/>
          </a:xfrm>
          <a:prstGeom prst="rect">
            <a:avLst/>
          </a:prstGeom>
          <a:noFill/>
        </p:spPr>
        <p:txBody>
          <a:bodyPr wrap="square" rtlCol="0">
            <a:spAutoFit/>
          </a:bodyPr>
          <a:lstStyle/>
          <a:p>
            <a:pPr algn="ctr"/>
            <a:r>
              <a:rPr lang="en-US" sz="4400" b="1" dirty="0" smtClean="0">
                <a:latin typeface="+mj-lt"/>
              </a:rPr>
              <a:t>Intelligent Task Routing</a:t>
            </a:r>
            <a:endParaRPr lang="en-US" sz="4400" b="1" dirty="0" smtClean="0"/>
          </a:p>
        </p:txBody>
      </p:sp>
      <p:cxnSp>
        <p:nvCxnSpPr>
          <p:cNvPr id="14" name="Elbow Connector 13"/>
          <p:cNvCxnSpPr>
            <a:stCxn id="10" idx="0"/>
            <a:endCxn id="20" idx="2"/>
          </p:cNvCxnSpPr>
          <p:nvPr/>
        </p:nvCxnSpPr>
        <p:spPr>
          <a:xfrm rot="5400000" flipH="1" flipV="1">
            <a:off x="3198650" y="3276338"/>
            <a:ext cx="459938" cy="1981962"/>
          </a:xfrm>
          <a:prstGeom prst="bentConnector3">
            <a:avLst>
              <a:gd name="adj1" fmla="val 50000"/>
            </a:avLst>
          </a:prstGeom>
          <a:ln w="190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6" name="Elbow Connector 15"/>
          <p:cNvCxnSpPr>
            <a:stCxn id="12" idx="0"/>
            <a:endCxn id="20" idx="2"/>
          </p:cNvCxnSpPr>
          <p:nvPr/>
        </p:nvCxnSpPr>
        <p:spPr>
          <a:xfrm rot="16200000" flipV="1">
            <a:off x="5446550" y="3010400"/>
            <a:ext cx="459938" cy="2513838"/>
          </a:xfrm>
          <a:prstGeom prst="bentConnector3">
            <a:avLst>
              <a:gd name="adj1" fmla="val 50000"/>
            </a:avLst>
          </a:prstGeom>
          <a:ln w="19050">
            <a:solidFill>
              <a:schemeClr val="bg1"/>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20" idx="0"/>
            <a:endCxn id="4" idx="2"/>
          </p:cNvCxnSpPr>
          <p:nvPr/>
        </p:nvCxnSpPr>
        <p:spPr>
          <a:xfrm flipV="1">
            <a:off x="4419600" y="2362200"/>
            <a:ext cx="0" cy="228600"/>
          </a:xfrm>
          <a:prstGeom prst="straightConnector1">
            <a:avLst/>
          </a:prstGeom>
          <a:ln w="19050">
            <a:solidFill>
              <a:schemeClr val="bg1"/>
            </a:solidFill>
            <a:tailEnd type="arrow"/>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375167994"/>
      </p:ext>
    </p:extLst>
  </p:cSld>
  <p:clrMapOvr>
    <a:masterClrMapping/>
  </p:clrMapOvr>
  <p:transition advTm="51078"/>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371600" y="990600"/>
            <a:ext cx="5334000" cy="769441"/>
          </a:xfrm>
          <a:prstGeom prst="rect">
            <a:avLst/>
          </a:prstGeom>
          <a:noFill/>
        </p:spPr>
        <p:txBody>
          <a:bodyPr wrap="square" rtlCol="0">
            <a:spAutoFit/>
          </a:bodyPr>
          <a:lstStyle/>
          <a:p>
            <a:pPr algn="ctr"/>
            <a:r>
              <a:rPr lang="en-US" sz="4400" dirty="0" smtClean="0">
                <a:latin typeface="+mj-lt"/>
              </a:rPr>
              <a:t>MovieLens</a:t>
            </a:r>
            <a:endParaRPr lang="en-US" sz="4400" dirty="0">
              <a:latin typeface="+mj-lt"/>
            </a:endParaRPr>
          </a:p>
        </p:txBody>
      </p:sp>
      <p:sp>
        <p:nvSpPr>
          <p:cNvPr id="6" name="TextBox 5"/>
          <p:cNvSpPr txBox="1"/>
          <p:nvPr/>
        </p:nvSpPr>
        <p:spPr>
          <a:xfrm>
            <a:off x="1371600" y="2354759"/>
            <a:ext cx="5334000" cy="1446550"/>
          </a:xfrm>
          <a:prstGeom prst="rect">
            <a:avLst/>
          </a:prstGeom>
          <a:noFill/>
        </p:spPr>
        <p:txBody>
          <a:bodyPr wrap="square" rtlCol="0">
            <a:spAutoFit/>
          </a:bodyPr>
          <a:lstStyle/>
          <a:p>
            <a:pPr algn="ctr"/>
            <a:r>
              <a:rPr lang="en-US" sz="4400" dirty="0" smtClean="0">
                <a:latin typeface="+mj-lt"/>
              </a:rPr>
              <a:t>Task: </a:t>
            </a:r>
          </a:p>
          <a:p>
            <a:pPr algn="ctr"/>
            <a:r>
              <a:rPr lang="en-US" sz="4400" dirty="0" smtClean="0">
                <a:latin typeface="+mj-lt"/>
              </a:rPr>
              <a:t>Edit movie content</a:t>
            </a:r>
            <a:endParaRPr lang="en-US" sz="4400" dirty="0">
              <a:latin typeface="+mj-lt"/>
            </a:endParaRPr>
          </a:p>
        </p:txBody>
      </p:sp>
    </p:spTree>
    <p:extLst>
      <p:ext uri="{BB962C8B-B14F-4D97-AF65-F5344CB8AC3E}">
        <p14:creationId xmlns:p14="http://schemas.microsoft.com/office/powerpoint/2010/main" val="275945127"/>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4306" name="Rectangle 2"/>
          <p:cNvSpPr>
            <a:spLocks noGrp="1" noChangeArrowheads="1"/>
          </p:cNvSpPr>
          <p:nvPr>
            <p:ph type="title"/>
          </p:nvPr>
        </p:nvSpPr>
        <p:spPr/>
        <p:txBody>
          <a:bodyPr>
            <a:normAutofit fontScale="90000"/>
          </a:bodyPr>
          <a:lstStyle/>
          <a:p>
            <a:pPr eaLnBrk="1" hangingPunct="1">
              <a:defRPr/>
            </a:pPr>
            <a:r>
              <a:rPr lang="en-US" sz="4000" dirty="0" smtClean="0"/>
              <a:t>Four strategies to suggest movies to a user</a:t>
            </a:r>
          </a:p>
        </p:txBody>
      </p:sp>
      <p:graphicFrame>
        <p:nvGraphicFramePr>
          <p:cNvPr id="994307" name="Group 3"/>
          <p:cNvGraphicFramePr>
            <a:graphicFrameLocks noGrp="1"/>
          </p:cNvGraphicFramePr>
          <p:nvPr/>
        </p:nvGraphicFramePr>
        <p:xfrm>
          <a:off x="838200" y="1905000"/>
          <a:ext cx="7659688" cy="3836670"/>
        </p:xfrm>
        <a:graphic>
          <a:graphicData uri="http://schemas.openxmlformats.org/drawingml/2006/table">
            <a:tbl>
              <a:tblPr/>
              <a:tblGrid>
                <a:gridCol w="2667000"/>
                <a:gridCol w="4992688"/>
              </a:tblGrid>
              <a:tr h="8191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rPr>
                        <a:t>High Pred</a:t>
                      </a:r>
                      <a:b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rPr>
                      </a:br>
                      <a:r>
                        <a:rPr kumimoji="0" lang="en-US" sz="1800" b="0" i="0" u="none" strike="noStrike" cap="none" normalizeH="0" baseline="0" smtClean="0">
                          <a:ln>
                            <a:noFill/>
                          </a:ln>
                          <a:solidFill>
                            <a:schemeClr val="tx1"/>
                          </a:solidFill>
                          <a:effectLst>
                            <a:outerShdw blurRad="38100" dist="38100" dir="2700000" algn="tl">
                              <a:srgbClr val="000000"/>
                            </a:outerShdw>
                          </a:effectLst>
                          <a:latin typeface="Comic Sans MS" pitchFamily="66" charset="0"/>
                        </a:rPr>
                        <a:t>(individual value of outcomes)</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hlink">
                        <a:alpha val="5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rPr>
                        <a:t>Pick movies the system thinks</a:t>
                      </a:r>
                      <a:b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rPr>
                      </a:b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rPr>
                        <a:t>the user will really like</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8191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rPr>
                        <a:t>Rare Rated</a:t>
                      </a:r>
                      <a:b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rPr>
                      </a:br>
                      <a:r>
                        <a:rPr kumimoji="0" lang="en-US" sz="1800" b="0" i="0" u="none" strike="noStrike" cap="none" normalizeH="0" baseline="0" smtClean="0">
                          <a:ln>
                            <a:noFill/>
                          </a:ln>
                          <a:solidFill>
                            <a:schemeClr val="tx1"/>
                          </a:solidFill>
                          <a:effectLst>
                            <a:outerShdw blurRad="38100" dist="38100" dir="2700000" algn="tl">
                              <a:srgbClr val="000000"/>
                            </a:outerShdw>
                          </a:effectLst>
                          <a:latin typeface="Comic Sans MS" pitchFamily="66" charset="0"/>
                        </a:rPr>
                        <a:t>(lower effort for a given performance)</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rgbClr val="11D311">
                        <a:alpha val="50000"/>
                      </a:srgbClr>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rPr>
                        <a:t>Pick movies the user has rated</a:t>
                      </a:r>
                      <a:b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rPr>
                      </a:b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rPr>
                        <a:t>that few others have</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8191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rPr>
                        <a:t>Needs Work </a:t>
                      </a:r>
                      <a:r>
                        <a:rPr kumimoji="0" lang="en-US" sz="1800" b="0" i="0" u="none" strike="noStrike" cap="none" normalizeH="0" baseline="0" smtClean="0">
                          <a:ln>
                            <a:noFill/>
                          </a:ln>
                          <a:solidFill>
                            <a:schemeClr val="tx1"/>
                          </a:solidFill>
                          <a:effectLst>
                            <a:outerShdw blurRad="38100" dist="38100" dir="2700000" algn="tl">
                              <a:srgbClr val="000000"/>
                            </a:outerShdw>
                          </a:effectLst>
                          <a:latin typeface="Comic Sans MS" pitchFamily="66" charset="0"/>
                        </a:rPr>
                        <a:t>(contribution matters to group)</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solidFill>
                      <a:schemeClr val="accent2">
                        <a:alpha val="5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rPr>
                        <a:t>Pick movies that are missing</a:t>
                      </a:r>
                      <a:b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rPr>
                      </a:b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rPr>
                        <a:t>the most information</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819150">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C0C0C0"/>
                            </a:outerShdw>
                          </a:effectLst>
                          <a:latin typeface="Arial" charset="0"/>
                        </a:rPr>
                        <a:t>Random</a:t>
                      </a:r>
                      <a:br>
                        <a:rPr kumimoji="0" lang="en-US" sz="2400" b="0" i="0" u="none" strike="noStrike" cap="none" normalizeH="0" baseline="0" smtClean="0">
                          <a:ln>
                            <a:noFill/>
                          </a:ln>
                          <a:solidFill>
                            <a:schemeClr val="tx1"/>
                          </a:solidFill>
                          <a:effectLst>
                            <a:outerShdw blurRad="38100" dist="38100" dir="2700000" algn="tl">
                              <a:srgbClr val="C0C0C0"/>
                            </a:outerShdw>
                          </a:effectLst>
                          <a:latin typeface="Arial" charset="0"/>
                        </a:rPr>
                      </a:br>
                      <a:r>
                        <a:rPr kumimoji="0" lang="en-US" sz="1800" b="0" i="0" u="none" strike="noStrike" cap="none" normalizeH="0" baseline="0" smtClean="0">
                          <a:ln>
                            <a:noFill/>
                          </a:ln>
                          <a:solidFill>
                            <a:schemeClr val="tx1"/>
                          </a:solidFill>
                          <a:effectLst>
                            <a:outerShdw blurRad="38100" dist="38100" dir="2700000" algn="tl">
                              <a:srgbClr val="C0C0C0"/>
                            </a:outerShdw>
                          </a:effectLst>
                          <a:latin typeface="Comic Sans MS" pitchFamily="66" charset="0"/>
                        </a:rPr>
                        <a:t>(baseline)</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solidFill>
                      <a:schemeClr val="tx2">
                        <a:alpha val="50000"/>
                      </a:schemeClr>
                    </a:solid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90000"/>
                        <a:buFont typeface="Wingdings" pitchFamily="2" charset="2"/>
                        <a:buNone/>
                        <a:tabLst/>
                      </a:pPr>
                      <a:r>
                        <a:rPr kumimoji="0" lang="en-US" sz="2400" b="0" i="0" u="none" strike="noStrike" cap="none" normalizeH="0" baseline="0" smtClean="0">
                          <a:ln>
                            <a:noFill/>
                          </a:ln>
                          <a:solidFill>
                            <a:schemeClr val="tx1"/>
                          </a:solidFill>
                          <a:effectLst>
                            <a:outerShdw blurRad="38100" dist="38100" dir="2700000" algn="tl">
                              <a:srgbClr val="000000"/>
                            </a:outerShdw>
                          </a:effectLst>
                          <a:latin typeface="Arial" charset="0"/>
                        </a:rPr>
                        <a:t>Pick random movies</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2" name="TextBox 1"/>
          <p:cNvSpPr txBox="1"/>
          <p:nvPr/>
        </p:nvSpPr>
        <p:spPr>
          <a:xfrm>
            <a:off x="609600" y="1295400"/>
            <a:ext cx="1680268" cy="400110"/>
          </a:xfrm>
          <a:prstGeom prst="rect">
            <a:avLst/>
          </a:prstGeom>
          <a:noFill/>
        </p:spPr>
        <p:txBody>
          <a:bodyPr wrap="none" rtlCol="0">
            <a:spAutoFit/>
          </a:bodyPr>
          <a:lstStyle/>
          <a:p>
            <a:r>
              <a:rPr lang="en-US" sz="2000" i="1" dirty="0" smtClean="0"/>
              <a:t>theory-based</a:t>
            </a:r>
            <a:endParaRPr lang="en-US" sz="2000" i="1" dirty="0"/>
          </a:p>
        </p:txBody>
      </p:sp>
      <p:sp>
        <p:nvSpPr>
          <p:cNvPr id="3" name="Right Arrow 2"/>
          <p:cNvSpPr/>
          <p:nvPr/>
        </p:nvSpPr>
        <p:spPr>
          <a:xfrm rot="-5400000">
            <a:off x="1319228" y="1195373"/>
            <a:ext cx="180945" cy="228600"/>
          </a:xfrm>
          <a:prstGeom prst="rightArrow">
            <a:avLst/>
          </a:prstGeom>
          <a:solidFill>
            <a:schemeClr val="tx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ustDataLst>
      <p:tags r:id="rId1"/>
    </p:custDataLst>
  </p:cSld>
  <p:clrMapOvr>
    <a:masterClrMapping/>
  </p:clrMapOvr>
  <p:transition advTm="94078"/>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8339" name="Rectangle 3"/>
          <p:cNvSpPr>
            <a:spLocks noGrp="1" noChangeArrowheads="1"/>
          </p:cNvSpPr>
          <p:nvPr>
            <p:ph idx="1"/>
          </p:nvPr>
        </p:nvSpPr>
        <p:spPr>
          <a:xfrm>
            <a:off x="457200" y="2438400"/>
            <a:ext cx="8229600" cy="3657600"/>
          </a:xfrm>
        </p:spPr>
        <p:txBody>
          <a:bodyPr/>
          <a:lstStyle/>
          <a:p>
            <a:pPr eaLnBrk="1" hangingPunct="1">
              <a:defRPr/>
            </a:pPr>
            <a:endParaRPr lang="en-US" dirty="0" smtClean="0"/>
          </a:p>
          <a:p>
            <a:pPr eaLnBrk="1" hangingPunct="1">
              <a:defRPr/>
            </a:pPr>
            <a:endParaRPr lang="en-US" dirty="0" smtClean="0"/>
          </a:p>
          <a:p>
            <a:pPr eaLnBrk="1" hangingPunct="1">
              <a:defRPr/>
            </a:pPr>
            <a:endParaRPr lang="en-US" dirty="0" smtClean="0"/>
          </a:p>
          <a:p>
            <a:pPr eaLnBrk="1" hangingPunct="1">
              <a:defRPr/>
            </a:pPr>
            <a:endParaRPr lang="en-US" sz="1800" dirty="0" smtClean="0"/>
          </a:p>
          <a:p>
            <a:pPr eaLnBrk="1" hangingPunct="1">
              <a:defRPr/>
            </a:pPr>
            <a:endParaRPr lang="en-US" sz="1800" dirty="0" smtClean="0"/>
          </a:p>
          <a:p>
            <a:pPr eaLnBrk="1" hangingPunct="1">
              <a:defRPr/>
            </a:pPr>
            <a:r>
              <a:rPr lang="en-US" dirty="0" smtClean="0"/>
              <a:t>Assign ML users to four groups, one per algorithm</a:t>
            </a:r>
          </a:p>
          <a:p>
            <a:pPr lvl="1" eaLnBrk="1" hangingPunct="1">
              <a:defRPr/>
            </a:pPr>
            <a:r>
              <a:rPr lang="en-US" dirty="0" smtClean="0"/>
              <a:t>About 2,000 subjects, 200 contributors</a:t>
            </a:r>
          </a:p>
          <a:p>
            <a:pPr eaLnBrk="1" hangingPunct="1">
              <a:defRPr/>
            </a:pPr>
            <a:r>
              <a:rPr lang="en-US" dirty="0" smtClean="0"/>
              <a:t>Count # editors, contributions, fields</a:t>
            </a:r>
          </a:p>
        </p:txBody>
      </p:sp>
      <p:sp>
        <p:nvSpPr>
          <p:cNvPr id="398338" name="Rectangle 2"/>
          <p:cNvSpPr>
            <a:spLocks noGrp="1" noChangeArrowheads="1"/>
          </p:cNvSpPr>
          <p:nvPr>
            <p:ph type="title"/>
          </p:nvPr>
        </p:nvSpPr>
        <p:spPr/>
        <p:txBody>
          <a:bodyPr/>
          <a:lstStyle/>
          <a:p>
            <a:pPr eaLnBrk="1" hangingPunct="1">
              <a:defRPr/>
            </a:pPr>
            <a:r>
              <a:rPr lang="en-US" smtClean="0"/>
              <a:t>The experiment</a:t>
            </a:r>
          </a:p>
        </p:txBody>
      </p:sp>
      <p:pic>
        <p:nvPicPr>
          <p:cNvPr id="335876" name="Picture 4"/>
          <p:cNvPicPr>
            <a:picLocks noChangeAspect="1" noChangeArrowheads="1"/>
          </p:cNvPicPr>
          <p:nvPr/>
        </p:nvPicPr>
        <p:blipFill>
          <a:blip r:embed="rId3" cstate="print"/>
          <a:srcRect l="32921" t="67104" r="8450" b="6573"/>
          <a:stretch>
            <a:fillRect/>
          </a:stretch>
        </p:blipFill>
        <p:spPr bwMode="auto">
          <a:xfrm>
            <a:off x="838200" y="1828800"/>
            <a:ext cx="6248400" cy="2603500"/>
          </a:xfrm>
          <a:prstGeom prst="rect">
            <a:avLst/>
          </a:prstGeom>
          <a:noFill/>
          <a:ln w="6350" cap="sq">
            <a:solidFill>
              <a:schemeClr val="tx1"/>
            </a:solidFill>
            <a:miter lim="800000"/>
            <a:headEnd type="none" w="sm" len="sm"/>
            <a:tailEnd type="none" w="sm" len="sm"/>
          </a:ln>
        </p:spPr>
      </p:pic>
      <p:sp>
        <p:nvSpPr>
          <p:cNvPr id="2" name="Rectangle 1"/>
          <p:cNvSpPr/>
          <p:nvPr/>
        </p:nvSpPr>
        <p:spPr>
          <a:xfrm>
            <a:off x="457200" y="4495800"/>
            <a:ext cx="7620000" cy="1600200"/>
          </a:xfrm>
          <a:prstGeom prst="rect">
            <a:avLst/>
          </a:prstGeom>
          <a:solidFill>
            <a:schemeClr val="accent1">
              <a:alpha val="22000"/>
            </a:schemeClr>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advTm="29547"/>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514350" indent="-514350">
              <a:buFont typeface="+mj-lt"/>
              <a:buAutoNum type="arabicPeriod"/>
            </a:pPr>
            <a:r>
              <a:rPr lang="en-US" dirty="0" smtClean="0"/>
              <a:t>Learning from others’ data</a:t>
            </a:r>
          </a:p>
          <a:p>
            <a:pPr marL="514350" indent="-514350">
              <a:buFont typeface="+mj-lt"/>
              <a:buAutoNum type="arabicPeriod"/>
            </a:pPr>
            <a:r>
              <a:rPr lang="en-US" dirty="0" smtClean="0"/>
              <a:t>Learning from our own data</a:t>
            </a:r>
          </a:p>
          <a:p>
            <a:pPr marL="514350" indent="-514350">
              <a:buFont typeface="+mj-lt"/>
              <a:buAutoNum type="arabicPeriod"/>
            </a:pPr>
            <a:r>
              <a:rPr lang="en-US" dirty="0" smtClean="0"/>
              <a:t>Exercising experimental control</a:t>
            </a:r>
            <a:endParaRPr lang="en-US" dirty="0"/>
          </a:p>
        </p:txBody>
      </p:sp>
      <p:sp>
        <p:nvSpPr>
          <p:cNvPr id="3" name="Title 2"/>
          <p:cNvSpPr>
            <a:spLocks noGrp="1"/>
          </p:cNvSpPr>
          <p:nvPr>
            <p:ph type="title"/>
          </p:nvPr>
        </p:nvSpPr>
        <p:spPr/>
        <p:txBody>
          <a:bodyPr/>
          <a:lstStyle/>
          <a:p>
            <a:r>
              <a:rPr lang="en-US" dirty="0" smtClean="0"/>
              <a:t>The rest of the talk</a:t>
            </a:r>
            <a:endParaRPr lang="en-US" dirty="0"/>
          </a:p>
        </p:txBody>
      </p:sp>
    </p:spTree>
    <p:extLst>
      <p:ext uri="{BB962C8B-B14F-4D97-AF65-F5344CB8AC3E}">
        <p14:creationId xmlns:p14="http://schemas.microsoft.com/office/powerpoint/2010/main" val="3970876387"/>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37922" name="Object 2"/>
          <p:cNvGraphicFramePr>
            <a:graphicFrameLocks noGrp="1" noChangeAspect="1"/>
          </p:cNvGraphicFramePr>
          <p:nvPr>
            <p:ph idx="4294967295"/>
          </p:nvPr>
        </p:nvGraphicFramePr>
        <p:xfrm>
          <a:off x="0" y="0"/>
          <a:ext cx="9144000" cy="6858000"/>
        </p:xfrm>
        <a:graphic>
          <a:graphicData uri="http://schemas.openxmlformats.org/presentationml/2006/ole">
            <mc:AlternateContent xmlns:mc="http://schemas.openxmlformats.org/markup-compatibility/2006">
              <mc:Choice xmlns:v="urn:schemas-microsoft-com:vml" Requires="v">
                <p:oleObj spid="_x0000_s338114" name="Chart" r:id="rId5" imgW="4238689" imgH="3267081" progId="Excel.Sheet.8">
                  <p:embed/>
                </p:oleObj>
              </mc:Choice>
              <mc:Fallback>
                <p:oleObj name="Chart" r:id="rId5" imgW="4238689" imgH="3267081" progId="Excel.Sheet.8">
                  <p:embed/>
                  <p:pic>
                    <p:nvPicPr>
                      <p:cNvPr id="0" name="Picture 23"/>
                      <p:cNvPicPr>
                        <a:picLocks noGrp="1"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oleObj>
              </mc:Fallback>
            </mc:AlternateContent>
          </a:graphicData>
        </a:graphic>
      </p:graphicFrame>
      <p:sp>
        <p:nvSpPr>
          <p:cNvPr id="399363" name="Rectangle 3"/>
          <p:cNvSpPr>
            <a:spLocks noChangeArrowheads="1"/>
          </p:cNvSpPr>
          <p:nvPr/>
        </p:nvSpPr>
        <p:spPr bwMode="auto">
          <a:xfrm>
            <a:off x="1371600" y="1458913"/>
            <a:ext cx="7239000" cy="1944687"/>
          </a:xfrm>
          <a:prstGeom prst="rect">
            <a:avLst/>
          </a:prstGeom>
          <a:noFill/>
          <a:ln w="9525">
            <a:noFill/>
            <a:miter lim="800000"/>
            <a:headEnd/>
            <a:tailEnd/>
          </a:ln>
        </p:spPr>
        <p:txBody>
          <a:bodyPr/>
          <a:lstStyle/>
          <a:p>
            <a:pPr marL="342900" indent="-342900" defTabSz="914400" eaLnBrk="1" hangingPunct="1">
              <a:spcBef>
                <a:spcPct val="20000"/>
              </a:spcBef>
              <a:buClr>
                <a:srgbClr val="11D311"/>
              </a:buClr>
              <a:buSzPct val="75000"/>
              <a:buFont typeface="Wingdings" pitchFamily="2" charset="2"/>
              <a:buBlip>
                <a:blip r:embed="rId7"/>
              </a:buBlip>
            </a:pPr>
            <a:r>
              <a:rPr lang="en-US" b="1">
                <a:solidFill>
                  <a:schemeClr val="bg1"/>
                </a:solidFill>
              </a:rPr>
              <a:t>Rare rated: dominant</a:t>
            </a:r>
          </a:p>
          <a:p>
            <a:pPr marL="342900" indent="-342900" defTabSz="914400" eaLnBrk="1" hangingPunct="1">
              <a:spcBef>
                <a:spcPct val="20000"/>
              </a:spcBef>
              <a:buClr>
                <a:schemeClr val="accent2"/>
              </a:buClr>
              <a:buSzPct val="75000"/>
              <a:buFont typeface="Wingdings" pitchFamily="2" charset="2"/>
              <a:buBlip>
                <a:blip r:embed="rId7"/>
              </a:buBlip>
            </a:pPr>
            <a:r>
              <a:rPr lang="en-US" b="1">
                <a:solidFill>
                  <a:schemeClr val="bg1"/>
                </a:solidFill>
              </a:rPr>
              <a:t>Needs work: bang for buck</a:t>
            </a:r>
          </a:p>
          <a:p>
            <a:pPr marL="342900" indent="-342900" defTabSz="914400" eaLnBrk="1" hangingPunct="1">
              <a:spcBef>
                <a:spcPct val="20000"/>
              </a:spcBef>
              <a:buClr>
                <a:schemeClr val="hlink"/>
              </a:buClr>
              <a:buSzPct val="75000"/>
              <a:buFont typeface="Wingdings" pitchFamily="2" charset="2"/>
              <a:buBlip>
                <a:blip r:embed="rId7"/>
              </a:buBlip>
            </a:pPr>
            <a:r>
              <a:rPr lang="en-US" b="1">
                <a:solidFill>
                  <a:schemeClr val="bg1"/>
                </a:solidFill>
              </a:rPr>
              <a:t>Random: not bad here</a:t>
            </a:r>
          </a:p>
          <a:p>
            <a:pPr marL="342900" indent="-342900" defTabSz="914400" eaLnBrk="1" hangingPunct="1">
              <a:spcBef>
                <a:spcPct val="20000"/>
              </a:spcBef>
              <a:buClr>
                <a:schemeClr val="hlink"/>
              </a:buClr>
              <a:buSzPct val="75000"/>
              <a:buFont typeface="Wingdings" pitchFamily="2" charset="2"/>
              <a:buBlip>
                <a:blip r:embed="rId7"/>
              </a:buBlip>
            </a:pPr>
            <a:r>
              <a:rPr lang="en-US" b="1">
                <a:solidFill>
                  <a:schemeClr val="bg1"/>
                </a:solidFill>
              </a:rPr>
              <a:t>High prediction: lousy</a:t>
            </a:r>
          </a:p>
        </p:txBody>
      </p:sp>
    </p:spTree>
    <p:custDataLst>
      <p:tags r:id="rId2"/>
    </p:custDataLst>
  </p:cSld>
  <p:clrMapOvr>
    <a:masterClrMapping/>
  </p:clrMapOvr>
  <p:transition advTm="30235"/>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1000"/>
                                  </p:stCondLst>
                                  <p:childTnLst>
                                    <p:set>
                                      <p:cBhvr>
                                        <p:cTn id="6" dur="1" fill="hold">
                                          <p:stCondLst>
                                            <p:cond delay="0"/>
                                          </p:stCondLst>
                                        </p:cTn>
                                        <p:tgtEl>
                                          <p:spTgt spid="399363"/>
                                        </p:tgtEl>
                                        <p:attrNameLst>
                                          <p:attrName>style.visibility</p:attrName>
                                        </p:attrNameLst>
                                      </p:cBhvr>
                                      <p:to>
                                        <p:strVal val="visible"/>
                                      </p:to>
                                    </p:set>
                                    <p:animEffect transition="in" filter="fade">
                                      <p:cBhvr>
                                        <p:cTn id="7" dur="1000"/>
                                        <p:tgtEl>
                                          <p:spTgt spid="3993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63"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4851" name="Rectangle 3"/>
          <p:cNvSpPr>
            <a:spLocks noGrp="1" noChangeArrowheads="1"/>
          </p:cNvSpPr>
          <p:nvPr>
            <p:ph idx="1"/>
          </p:nvPr>
        </p:nvSpPr>
        <p:spPr/>
        <p:txBody>
          <a:bodyPr/>
          <a:lstStyle/>
          <a:p>
            <a:pPr eaLnBrk="1" hangingPunct="1">
              <a:defRPr/>
            </a:pPr>
            <a:r>
              <a:rPr lang="en-US" dirty="0" smtClean="0"/>
              <a:t>Task matching worked</a:t>
            </a:r>
          </a:p>
          <a:p>
            <a:pPr eaLnBrk="1" hangingPunct="1">
              <a:defRPr/>
            </a:pPr>
            <a:r>
              <a:rPr lang="en-US" dirty="0" smtClean="0"/>
              <a:t>Familiarity of user with task was most helpful</a:t>
            </a:r>
          </a:p>
          <a:p>
            <a:pPr lvl="1" eaLnBrk="1" hangingPunct="1">
              <a:defRPr/>
            </a:pPr>
            <a:r>
              <a:rPr lang="en-US" dirty="0" smtClean="0"/>
              <a:t>Reduces effort</a:t>
            </a:r>
          </a:p>
          <a:p>
            <a:pPr lvl="1" eaLnBrk="1" hangingPunct="1">
              <a:defRPr/>
            </a:pPr>
            <a:r>
              <a:rPr lang="en-US" dirty="0" smtClean="0"/>
              <a:t>Increases value</a:t>
            </a:r>
          </a:p>
          <a:p>
            <a:pPr lvl="1" eaLnBrk="1" hangingPunct="1">
              <a:defRPr/>
            </a:pPr>
            <a:endParaRPr lang="en-US" dirty="0"/>
          </a:p>
          <a:p>
            <a:pPr>
              <a:defRPr/>
            </a:pPr>
            <a:r>
              <a:rPr lang="en-US" dirty="0" smtClean="0"/>
              <a:t>Note: we’ve tried this approach in Wikipedia and Cyclopath, too</a:t>
            </a:r>
          </a:p>
          <a:p>
            <a:pPr lvl="1">
              <a:defRPr/>
            </a:pPr>
            <a:r>
              <a:rPr lang="en-US" dirty="0" smtClean="0"/>
              <a:t>Different issues</a:t>
            </a:r>
          </a:p>
          <a:p>
            <a:pPr lvl="1">
              <a:defRPr/>
            </a:pPr>
            <a:r>
              <a:rPr lang="en-US" dirty="0" smtClean="0"/>
              <a:t>Generality</a:t>
            </a:r>
          </a:p>
        </p:txBody>
      </p:sp>
      <p:sp>
        <p:nvSpPr>
          <p:cNvPr id="974850" name="Rectangle 2"/>
          <p:cNvSpPr>
            <a:spLocks noGrp="1" noChangeArrowheads="1"/>
          </p:cNvSpPr>
          <p:nvPr>
            <p:ph type="title"/>
          </p:nvPr>
        </p:nvSpPr>
        <p:spPr/>
        <p:txBody>
          <a:bodyPr/>
          <a:lstStyle/>
          <a:p>
            <a:pPr eaLnBrk="1" hangingPunct="1"/>
            <a:r>
              <a:rPr lang="en-US" dirty="0" smtClean="0"/>
              <a:t>Summary of findings</a:t>
            </a:r>
          </a:p>
        </p:txBody>
      </p:sp>
    </p:spTree>
  </p:cSld>
  <p:clrMapOvr>
    <a:masterClrMapping/>
  </p:clrMapOvr>
  <p:transition advTm="37422"/>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MovieLens</a:t>
            </a:r>
          </a:p>
          <a:p>
            <a:pPr lvl="1"/>
            <a:r>
              <a:rPr lang="en-US" dirty="0" smtClean="0"/>
              <a:t>14 years of continuous development</a:t>
            </a:r>
          </a:p>
          <a:p>
            <a:pPr lvl="1"/>
            <a:r>
              <a:rPr lang="en-US" dirty="0" smtClean="0"/>
              <a:t>Several complete software architecture / UI </a:t>
            </a:r>
            <a:r>
              <a:rPr lang="en-US" dirty="0" err="1" smtClean="0"/>
              <a:t>redos</a:t>
            </a:r>
            <a:r>
              <a:rPr lang="en-US" dirty="0" smtClean="0"/>
              <a:t> (and another needed!)</a:t>
            </a:r>
          </a:p>
          <a:p>
            <a:pPr lvl="1"/>
            <a:r>
              <a:rPr lang="en-US" dirty="0" smtClean="0"/>
              <a:t>1 full-time software engineer</a:t>
            </a:r>
          </a:p>
          <a:p>
            <a:pPr lvl="1"/>
            <a:r>
              <a:rPr lang="en-US" dirty="0" smtClean="0"/>
              <a:t>Much graduate student time over the years</a:t>
            </a:r>
          </a:p>
          <a:p>
            <a:pPr lvl="1"/>
            <a:endParaRPr lang="en-US" dirty="0"/>
          </a:p>
        </p:txBody>
      </p:sp>
      <p:sp>
        <p:nvSpPr>
          <p:cNvPr id="3" name="Title 2"/>
          <p:cNvSpPr>
            <a:spLocks noGrp="1"/>
          </p:cNvSpPr>
          <p:nvPr>
            <p:ph type="title"/>
          </p:nvPr>
        </p:nvSpPr>
        <p:spPr/>
        <p:txBody>
          <a:bodyPr>
            <a:normAutofit/>
          </a:bodyPr>
          <a:lstStyle/>
          <a:p>
            <a:r>
              <a:rPr lang="en-US" dirty="0" smtClean="0"/>
              <a:t>That’s great, but is there a catch?</a:t>
            </a:r>
            <a:endParaRPr lang="en-US" dirty="0"/>
          </a:p>
        </p:txBody>
      </p:sp>
    </p:spTree>
    <p:extLst>
      <p:ext uri="{BB962C8B-B14F-4D97-AF65-F5344CB8AC3E}">
        <p14:creationId xmlns:p14="http://schemas.microsoft.com/office/powerpoint/2010/main" val="63012281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US" dirty="0" smtClean="0"/>
              <a:t>~140K lines of code, in multiple languages</a:t>
            </a:r>
          </a:p>
          <a:p>
            <a:r>
              <a:rPr lang="en-US" dirty="0" smtClean="0"/>
              <a:t>1 full-time software engineer</a:t>
            </a:r>
          </a:p>
          <a:p>
            <a:r>
              <a:rPr lang="en-US" dirty="0" smtClean="0"/>
              <a:t>Grad students: expectation they will spend 25-30% of their time on ‘development’ tasks</a:t>
            </a:r>
          </a:p>
          <a:p>
            <a:r>
              <a:rPr lang="en-US" dirty="0" smtClean="0"/>
              <a:t>Looming tasks:</a:t>
            </a:r>
          </a:p>
          <a:p>
            <a:pPr lvl="1"/>
            <a:r>
              <a:rPr lang="en-US" dirty="0" smtClean="0"/>
              <a:t>UI redesign / reimplementation</a:t>
            </a:r>
          </a:p>
          <a:p>
            <a:pPr lvl="1"/>
            <a:r>
              <a:rPr lang="en-US" dirty="0" smtClean="0"/>
              <a:t>Expanding geographic coverage</a:t>
            </a:r>
          </a:p>
        </p:txBody>
      </p:sp>
      <p:sp>
        <p:nvSpPr>
          <p:cNvPr id="3" name="Title 2"/>
          <p:cNvSpPr>
            <a:spLocks noGrp="1"/>
          </p:cNvSpPr>
          <p:nvPr>
            <p:ph type="title"/>
          </p:nvPr>
        </p:nvSpPr>
        <p:spPr/>
        <p:txBody>
          <a:bodyPr/>
          <a:lstStyle/>
          <a:p>
            <a:r>
              <a:rPr lang="en-US" dirty="0" err="1" smtClean="0"/>
              <a:t>Cyclopath</a:t>
            </a:r>
            <a:endParaRPr lang="en-US" dirty="0"/>
          </a:p>
        </p:txBody>
      </p:sp>
    </p:spTree>
    <p:extLst>
      <p:ext uri="{BB962C8B-B14F-4D97-AF65-F5344CB8AC3E}">
        <p14:creationId xmlns:p14="http://schemas.microsoft.com/office/powerpoint/2010/main" val="187708803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533400" y="1600200"/>
            <a:ext cx="8229600" cy="2286000"/>
          </a:xfrm>
        </p:spPr>
        <p:txBody>
          <a:bodyPr>
            <a:normAutofit/>
          </a:bodyPr>
          <a:lstStyle/>
          <a:p>
            <a:r>
              <a:rPr lang="en-US" b="1" dirty="0" smtClean="0"/>
              <a:t>Significant resources </a:t>
            </a:r>
            <a:r>
              <a:rPr lang="en-US" b="1" dirty="0"/>
              <a:t>devoted to development</a:t>
            </a:r>
          </a:p>
          <a:p>
            <a:r>
              <a:rPr lang="en-US" dirty="0"/>
              <a:t>But: typically enables new experiments and/or builds the user </a:t>
            </a:r>
            <a:r>
              <a:rPr lang="en-US" dirty="0" smtClean="0"/>
              <a:t>community</a:t>
            </a:r>
          </a:p>
          <a:p>
            <a:r>
              <a:rPr lang="en-US" dirty="0" smtClean="0"/>
              <a:t>And: funding for these resources often came only due to the success of the system/community</a:t>
            </a:r>
            <a:endParaRPr lang="en-US" dirty="0"/>
          </a:p>
        </p:txBody>
      </p:sp>
      <p:sp>
        <p:nvSpPr>
          <p:cNvPr id="3" name="Title 2"/>
          <p:cNvSpPr>
            <a:spLocks noGrp="1"/>
          </p:cNvSpPr>
          <p:nvPr>
            <p:ph type="title"/>
          </p:nvPr>
        </p:nvSpPr>
        <p:spPr/>
        <p:txBody>
          <a:bodyPr/>
          <a:lstStyle/>
          <a:p>
            <a:r>
              <a:rPr lang="en-US" dirty="0" smtClean="0"/>
              <a:t>Adding it up</a:t>
            </a:r>
            <a:endParaRPr lang="en-US" dirty="0"/>
          </a:p>
        </p:txBody>
      </p:sp>
      <p:sp>
        <p:nvSpPr>
          <p:cNvPr id="4" name="Content Placeholder 1"/>
          <p:cNvSpPr txBox="1">
            <a:spLocks/>
          </p:cNvSpPr>
          <p:nvPr/>
        </p:nvSpPr>
        <p:spPr>
          <a:xfrm>
            <a:off x="533400" y="3886200"/>
            <a:ext cx="8229600" cy="4572000"/>
          </a:xfrm>
          <a:prstGeom prst="rect">
            <a:avLst/>
          </a:prstGeom>
        </p:spPr>
        <p:txBody>
          <a:bodyPr vert="horz">
            <a:normAutofit/>
          </a:bodyPr>
          <a:lst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a:lstStyle>
          <a:p>
            <a:r>
              <a:rPr lang="en-US" b="1" dirty="0" smtClean="0"/>
              <a:t>Fewer papers</a:t>
            </a:r>
          </a:p>
          <a:p>
            <a:r>
              <a:rPr lang="en-US" dirty="0" smtClean="0"/>
              <a:t>But: papers of a type that would be impossible otherwise</a:t>
            </a:r>
          </a:p>
          <a:p>
            <a:r>
              <a:rPr lang="en-US" dirty="0" smtClean="0"/>
              <a:t>We can investigate questions in different settings, applying different methods: cumulative science</a:t>
            </a:r>
          </a:p>
          <a:p>
            <a:endParaRPr lang="en-US" dirty="0"/>
          </a:p>
        </p:txBody>
      </p:sp>
    </p:spTree>
    <p:extLst>
      <p:ext uri="{BB962C8B-B14F-4D97-AF65-F5344CB8AC3E}">
        <p14:creationId xmlns:p14="http://schemas.microsoft.com/office/powerpoint/2010/main" val="19645244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allAtOnce"/>
      <p:bldP spid="4" grpId="0" build="allAtOnce"/>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20000"/>
          </a:bodyPr>
          <a:lstStyle/>
          <a:p>
            <a:r>
              <a:rPr lang="en-US" dirty="0" err="1" smtClean="0"/>
              <a:t>Cyclo</a:t>
            </a:r>
            <a:r>
              <a:rPr lang="en-US" u="sng" dirty="0" err="1" smtClean="0"/>
              <a:t>plan</a:t>
            </a:r>
            <a:r>
              <a:rPr lang="en-US" dirty="0" smtClean="0"/>
              <a:t> (in </a:t>
            </a:r>
            <a:r>
              <a:rPr lang="en-US" dirty="0" err="1" smtClean="0"/>
              <a:t>collab</a:t>
            </a:r>
            <a:r>
              <a:rPr lang="en-US" dirty="0" smtClean="0"/>
              <a:t>. with Metropolitan Council)</a:t>
            </a:r>
          </a:p>
          <a:p>
            <a:pPr lvl="1"/>
            <a:r>
              <a:rPr lang="en-US" dirty="0" smtClean="0"/>
              <a:t>Planners can develop ideas informed by usage data (“What if I add a trail here?”)</a:t>
            </a:r>
          </a:p>
          <a:p>
            <a:pPr lvl="1"/>
            <a:r>
              <a:rPr lang="en-US" dirty="0" smtClean="0"/>
              <a:t>Planners can share plans with public</a:t>
            </a:r>
          </a:p>
          <a:p>
            <a:pPr lvl="1"/>
            <a:r>
              <a:rPr lang="en-US" dirty="0" smtClean="0"/>
              <a:t>Public can explore plans, give feedback (“How much would my route be improved with this trail?”)</a:t>
            </a:r>
          </a:p>
          <a:p>
            <a:pPr lvl="1"/>
            <a:r>
              <a:rPr lang="en-US" dirty="0" smtClean="0"/>
              <a:t>Public can share concerns directly to relevant officials</a:t>
            </a:r>
          </a:p>
          <a:p>
            <a:r>
              <a:rPr lang="en-US" dirty="0" smtClean="0"/>
              <a:t>Participatory Crowdsourcing (in </a:t>
            </a:r>
            <a:r>
              <a:rPr lang="en-US" dirty="0" err="1" smtClean="0"/>
              <a:t>collab</a:t>
            </a:r>
            <a:r>
              <a:rPr lang="en-US" dirty="0" smtClean="0"/>
              <a:t>. with IBM)</a:t>
            </a:r>
          </a:p>
          <a:p>
            <a:pPr lvl="1"/>
            <a:r>
              <a:rPr lang="en-US" dirty="0" smtClean="0"/>
              <a:t>Citizens as sensors</a:t>
            </a:r>
          </a:p>
          <a:p>
            <a:pPr lvl="1"/>
            <a:r>
              <a:rPr lang="en-US" dirty="0" smtClean="0"/>
              <a:t>Continua of participation; incentives</a:t>
            </a:r>
          </a:p>
          <a:p>
            <a:r>
              <a:rPr lang="en-US" dirty="0" smtClean="0"/>
              <a:t>Models </a:t>
            </a:r>
            <a:r>
              <a:rPr lang="en-US" dirty="0"/>
              <a:t>for participation in open content </a:t>
            </a:r>
            <a:r>
              <a:rPr lang="en-US" dirty="0" smtClean="0"/>
              <a:t>systems</a:t>
            </a:r>
          </a:p>
          <a:p>
            <a:pPr lvl="1"/>
            <a:r>
              <a:rPr lang="en-US" dirty="0" smtClean="0"/>
              <a:t>Roles, privileges, processes: </a:t>
            </a:r>
            <a:r>
              <a:rPr lang="en-US" dirty="0" err="1" smtClean="0"/>
              <a:t>Nupedia</a:t>
            </a:r>
            <a:r>
              <a:rPr lang="en-US" dirty="0" smtClean="0"/>
              <a:t> vs. Wikipedia</a:t>
            </a:r>
          </a:p>
          <a:p>
            <a:pPr lvl="1"/>
            <a:r>
              <a:rPr lang="en-US" dirty="0" smtClean="0"/>
              <a:t>Models for volunteer participation</a:t>
            </a:r>
          </a:p>
          <a:p>
            <a:pPr lvl="2"/>
            <a:r>
              <a:rPr lang="en-US" dirty="0" smtClean="0"/>
              <a:t>Initial vs. ongoing</a:t>
            </a:r>
          </a:p>
        </p:txBody>
      </p:sp>
      <p:sp>
        <p:nvSpPr>
          <p:cNvPr id="3" name="Title 2"/>
          <p:cNvSpPr>
            <a:spLocks noGrp="1"/>
          </p:cNvSpPr>
          <p:nvPr>
            <p:ph type="title"/>
          </p:nvPr>
        </p:nvSpPr>
        <p:spPr/>
        <p:txBody>
          <a:bodyPr/>
          <a:lstStyle/>
          <a:p>
            <a:r>
              <a:rPr lang="en-US" dirty="0" smtClean="0"/>
              <a:t>Towards TMSP</a:t>
            </a:r>
            <a:endParaRPr lang="en-US" dirty="0"/>
          </a:p>
        </p:txBody>
      </p:sp>
    </p:spTree>
    <p:extLst>
      <p:ext uri="{BB962C8B-B14F-4D97-AF65-F5344CB8AC3E}">
        <p14:creationId xmlns:p14="http://schemas.microsoft.com/office/powerpoint/2010/main" val="13401964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1" end="1"/>
                                            </p:txEl>
                                          </p:spTgt>
                                        </p:tgtEl>
                                        <p:attrNameLst>
                                          <p:attrName>style.visibility</p:attrName>
                                        </p:attrNameLst>
                                      </p:cBhvr>
                                      <p:to>
                                        <p:strVal val="visible"/>
                                      </p:to>
                                    </p:set>
                                    <p:animEffect transition="in" filter="fade">
                                      <p:cBhvr>
                                        <p:cTn id="10" dur="500"/>
                                        <p:tgtEl>
                                          <p:spTgt spid="2">
                                            <p:txEl>
                                              <p:pRg st="1" end="1"/>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2" end="2"/>
                                            </p:txEl>
                                          </p:spTgt>
                                        </p:tgtEl>
                                        <p:attrNameLst>
                                          <p:attrName>style.visibility</p:attrName>
                                        </p:attrNameLst>
                                      </p:cBhvr>
                                      <p:to>
                                        <p:strVal val="visible"/>
                                      </p:to>
                                    </p:set>
                                    <p:animEffect transition="in" filter="fade">
                                      <p:cBhvr>
                                        <p:cTn id="13" dur="500"/>
                                        <p:tgtEl>
                                          <p:spTgt spid="2">
                                            <p:txEl>
                                              <p:pRg st="2" end="2"/>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3" end="3"/>
                                            </p:txEl>
                                          </p:spTgt>
                                        </p:tgtEl>
                                        <p:attrNameLst>
                                          <p:attrName>style.visibility</p:attrName>
                                        </p:attrNameLst>
                                      </p:cBhvr>
                                      <p:to>
                                        <p:strVal val="visible"/>
                                      </p:to>
                                    </p:set>
                                    <p:animEffect transition="in" filter="fade">
                                      <p:cBhvr>
                                        <p:cTn id="16" dur="500"/>
                                        <p:tgtEl>
                                          <p:spTgt spid="2">
                                            <p:txEl>
                                              <p:pRg st="3" end="3"/>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4" end="4"/>
                                            </p:txEl>
                                          </p:spTgt>
                                        </p:tgtEl>
                                        <p:attrNameLst>
                                          <p:attrName>style.visibility</p:attrName>
                                        </p:attrNameLst>
                                      </p:cBhvr>
                                      <p:to>
                                        <p:strVal val="visible"/>
                                      </p:to>
                                    </p:set>
                                    <p:animEffect transition="in" filter="fade">
                                      <p:cBhvr>
                                        <p:cTn id="19" dur="500"/>
                                        <p:tgtEl>
                                          <p:spTgt spid="2">
                                            <p:txEl>
                                              <p:pRg st="4" end="4"/>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
                                            <p:txEl>
                                              <p:pRg st="5" end="5"/>
                                            </p:txEl>
                                          </p:spTgt>
                                        </p:tgtEl>
                                        <p:attrNameLst>
                                          <p:attrName>style.visibility</p:attrName>
                                        </p:attrNameLst>
                                      </p:cBhvr>
                                      <p:to>
                                        <p:strVal val="visible"/>
                                      </p:to>
                                    </p:set>
                                    <p:animEffect transition="in" filter="fade">
                                      <p:cBhvr>
                                        <p:cTn id="24" dur="500"/>
                                        <p:tgtEl>
                                          <p:spTgt spid="2">
                                            <p:txEl>
                                              <p:pRg st="5" end="5"/>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2">
                                            <p:txEl>
                                              <p:pRg st="6" end="6"/>
                                            </p:txEl>
                                          </p:spTgt>
                                        </p:tgtEl>
                                        <p:attrNameLst>
                                          <p:attrName>style.visibility</p:attrName>
                                        </p:attrNameLst>
                                      </p:cBhvr>
                                      <p:to>
                                        <p:strVal val="visible"/>
                                      </p:to>
                                    </p:set>
                                    <p:animEffect transition="in" filter="fade">
                                      <p:cBhvr>
                                        <p:cTn id="27" dur="500"/>
                                        <p:tgtEl>
                                          <p:spTgt spid="2">
                                            <p:txEl>
                                              <p:pRg st="6" end="6"/>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2">
                                            <p:txEl>
                                              <p:pRg st="7" end="7"/>
                                            </p:txEl>
                                          </p:spTgt>
                                        </p:tgtEl>
                                        <p:attrNameLst>
                                          <p:attrName>style.visibility</p:attrName>
                                        </p:attrNameLst>
                                      </p:cBhvr>
                                      <p:to>
                                        <p:strVal val="visible"/>
                                      </p:to>
                                    </p:set>
                                    <p:animEffect transition="in" filter="fade">
                                      <p:cBhvr>
                                        <p:cTn id="30" dur="500"/>
                                        <p:tgtEl>
                                          <p:spTgt spid="2">
                                            <p:txEl>
                                              <p:pRg st="7" end="7"/>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2">
                                            <p:txEl>
                                              <p:pRg st="8" end="8"/>
                                            </p:txEl>
                                          </p:spTgt>
                                        </p:tgtEl>
                                        <p:attrNameLst>
                                          <p:attrName>style.visibility</p:attrName>
                                        </p:attrNameLst>
                                      </p:cBhvr>
                                      <p:to>
                                        <p:strVal val="visible"/>
                                      </p:to>
                                    </p:set>
                                    <p:animEffect transition="in" filter="fade">
                                      <p:cBhvr>
                                        <p:cTn id="35" dur="500"/>
                                        <p:tgtEl>
                                          <p:spTgt spid="2">
                                            <p:txEl>
                                              <p:pRg st="8" end="8"/>
                                            </p:txEl>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2">
                                            <p:txEl>
                                              <p:pRg st="9" end="9"/>
                                            </p:txEl>
                                          </p:spTgt>
                                        </p:tgtEl>
                                        <p:attrNameLst>
                                          <p:attrName>style.visibility</p:attrName>
                                        </p:attrNameLst>
                                      </p:cBhvr>
                                      <p:to>
                                        <p:strVal val="visible"/>
                                      </p:to>
                                    </p:set>
                                    <p:animEffect transition="in" filter="fade">
                                      <p:cBhvr>
                                        <p:cTn id="38" dur="500"/>
                                        <p:tgtEl>
                                          <p:spTgt spid="2">
                                            <p:txEl>
                                              <p:pRg st="9" end="9"/>
                                            </p:txEl>
                                          </p:spTgt>
                                        </p:tgtEl>
                                      </p:cBhvr>
                                    </p:animEffect>
                                  </p:childTnLst>
                                </p:cTn>
                              </p:par>
                              <p:par>
                                <p:cTn id="39" presetID="10" presetClass="entr" presetSubtype="0" fill="hold" grpId="0" nodeType="withEffect">
                                  <p:stCondLst>
                                    <p:cond delay="0"/>
                                  </p:stCondLst>
                                  <p:childTnLst>
                                    <p:set>
                                      <p:cBhvr>
                                        <p:cTn id="40" dur="1" fill="hold">
                                          <p:stCondLst>
                                            <p:cond delay="0"/>
                                          </p:stCondLst>
                                        </p:cTn>
                                        <p:tgtEl>
                                          <p:spTgt spid="2">
                                            <p:txEl>
                                              <p:pRg st="10" end="10"/>
                                            </p:txEl>
                                          </p:spTgt>
                                        </p:tgtEl>
                                        <p:attrNameLst>
                                          <p:attrName>style.visibility</p:attrName>
                                        </p:attrNameLst>
                                      </p:cBhvr>
                                      <p:to>
                                        <p:strVal val="visible"/>
                                      </p:to>
                                    </p:set>
                                    <p:animEffect transition="in" filter="fade">
                                      <p:cBhvr>
                                        <p:cTn id="41" dur="500"/>
                                        <p:tgtEl>
                                          <p:spTgt spid="2">
                                            <p:txEl>
                                              <p:pRg st="10" end="10"/>
                                            </p:txEl>
                                          </p:spTgt>
                                        </p:tgtEl>
                                      </p:cBhvr>
                                    </p:animEffect>
                                  </p:childTnLst>
                                </p:cTn>
                              </p:par>
                              <p:par>
                                <p:cTn id="42" presetID="10" presetClass="entr" presetSubtype="0" fill="hold" grpId="0" nodeType="withEffect">
                                  <p:stCondLst>
                                    <p:cond delay="0"/>
                                  </p:stCondLst>
                                  <p:childTnLst>
                                    <p:set>
                                      <p:cBhvr>
                                        <p:cTn id="43" dur="1" fill="hold">
                                          <p:stCondLst>
                                            <p:cond delay="0"/>
                                          </p:stCondLst>
                                        </p:cTn>
                                        <p:tgtEl>
                                          <p:spTgt spid="2">
                                            <p:txEl>
                                              <p:pRg st="11" end="11"/>
                                            </p:txEl>
                                          </p:spTgt>
                                        </p:tgtEl>
                                        <p:attrNameLst>
                                          <p:attrName>style.visibility</p:attrName>
                                        </p:attrNameLst>
                                      </p:cBhvr>
                                      <p:to>
                                        <p:strVal val="visible"/>
                                      </p:to>
                                    </p:set>
                                    <p:animEffect transition="in" filter="fade">
                                      <p:cBhvr>
                                        <p:cTn id="44"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a:hlinkClick r:id="rId2"/>
              </a:rPr>
              <a:t>http://www.grouplens.org/biblio</a:t>
            </a:r>
            <a:endParaRPr lang="en-US" dirty="0"/>
          </a:p>
        </p:txBody>
      </p:sp>
      <p:sp>
        <p:nvSpPr>
          <p:cNvPr id="3" name="Title 2"/>
          <p:cNvSpPr>
            <a:spLocks noGrp="1"/>
          </p:cNvSpPr>
          <p:nvPr>
            <p:ph type="title"/>
          </p:nvPr>
        </p:nvSpPr>
        <p:spPr/>
        <p:txBody>
          <a:bodyPr>
            <a:normAutofit/>
          </a:bodyPr>
          <a:lstStyle/>
          <a:p>
            <a:r>
              <a:rPr lang="en-US" dirty="0" smtClean="0"/>
              <a:t>All references listed at</a:t>
            </a:r>
            <a:endParaRPr lang="en-US" b="1" dirty="0"/>
          </a:p>
        </p:txBody>
      </p:sp>
    </p:spTree>
    <p:extLst>
      <p:ext uri="{BB962C8B-B14F-4D97-AF65-F5344CB8AC3E}">
        <p14:creationId xmlns:p14="http://schemas.microsoft.com/office/powerpoint/2010/main" val="83288812"/>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2772" name="Rectangle 4"/>
          <p:cNvSpPr>
            <a:spLocks noGrp="1" noChangeArrowheads="1"/>
          </p:cNvSpPr>
          <p:nvPr>
            <p:ph idx="1"/>
          </p:nvPr>
        </p:nvSpPr>
        <p:spPr>
          <a:xfrm>
            <a:off x="381000" y="1524000"/>
            <a:ext cx="8229600" cy="4953000"/>
          </a:xfrm>
        </p:spPr>
        <p:txBody>
          <a:bodyPr>
            <a:normAutofit lnSpcReduction="10000"/>
          </a:bodyPr>
          <a:lstStyle/>
          <a:p>
            <a:pPr eaLnBrk="1" hangingPunct="1">
              <a:defRPr/>
            </a:pPr>
            <a:r>
              <a:rPr lang="en-US" dirty="0" smtClean="0"/>
              <a:t>The </a:t>
            </a:r>
            <a:r>
              <a:rPr lang="en-US" dirty="0" err="1" smtClean="0"/>
              <a:t>GroupLens</a:t>
            </a:r>
            <a:r>
              <a:rPr lang="en-US" dirty="0" smtClean="0"/>
              <a:t> Research Group, particularly:</a:t>
            </a:r>
          </a:p>
          <a:p>
            <a:pPr lvl="1" eaLnBrk="1" hangingPunct="1">
              <a:defRPr/>
            </a:pPr>
            <a:r>
              <a:rPr lang="en-US" dirty="0" smtClean="0"/>
              <a:t>John </a:t>
            </a:r>
            <a:r>
              <a:rPr lang="en-US" dirty="0" err="1" smtClean="0"/>
              <a:t>Riedl</a:t>
            </a:r>
            <a:endParaRPr lang="en-US" dirty="0" smtClean="0"/>
          </a:p>
          <a:p>
            <a:pPr lvl="1" eaLnBrk="1" hangingPunct="1">
              <a:defRPr/>
            </a:pPr>
            <a:r>
              <a:rPr lang="en-US" dirty="0" smtClean="0"/>
              <a:t>Joe </a:t>
            </a:r>
            <a:r>
              <a:rPr lang="en-US" dirty="0" err="1" smtClean="0"/>
              <a:t>Konstan</a:t>
            </a:r>
            <a:endParaRPr lang="en-US" dirty="0" smtClean="0"/>
          </a:p>
          <a:p>
            <a:pPr lvl="1">
              <a:defRPr/>
            </a:pPr>
            <a:r>
              <a:rPr lang="en-US" dirty="0"/>
              <a:t>Reid </a:t>
            </a:r>
            <a:r>
              <a:rPr lang="en-US" dirty="0" err="1"/>
              <a:t>Priedhorsky</a:t>
            </a:r>
            <a:endParaRPr lang="en-US" dirty="0"/>
          </a:p>
          <a:p>
            <a:pPr lvl="1" eaLnBrk="1" hangingPunct="1">
              <a:defRPr/>
            </a:pPr>
            <a:r>
              <a:rPr lang="en-US" dirty="0" smtClean="0"/>
              <a:t>Dan </a:t>
            </a:r>
            <a:r>
              <a:rPr lang="en-US" dirty="0" err="1" smtClean="0"/>
              <a:t>Cosley</a:t>
            </a:r>
            <a:endParaRPr lang="en-US" dirty="0" smtClean="0"/>
          </a:p>
          <a:p>
            <a:pPr lvl="1" eaLnBrk="1" hangingPunct="1">
              <a:defRPr/>
            </a:pPr>
            <a:r>
              <a:rPr lang="en-US" dirty="0" smtClean="0"/>
              <a:t>Katie </a:t>
            </a:r>
            <a:r>
              <a:rPr lang="en-US" dirty="0" err="1" smtClean="0"/>
              <a:t>Panciera</a:t>
            </a:r>
            <a:endParaRPr lang="en-US" dirty="0" smtClean="0"/>
          </a:p>
          <a:p>
            <a:pPr>
              <a:defRPr/>
            </a:pPr>
            <a:r>
              <a:rPr lang="en-US" dirty="0" smtClean="0"/>
              <a:t>And:</a:t>
            </a:r>
          </a:p>
          <a:p>
            <a:pPr lvl="1">
              <a:defRPr/>
            </a:pPr>
            <a:r>
              <a:rPr lang="en-US" dirty="0" smtClean="0"/>
              <a:t>Tom </a:t>
            </a:r>
            <a:r>
              <a:rPr lang="en-US" dirty="0" err="1" smtClean="0"/>
              <a:t>Erikcson</a:t>
            </a:r>
            <a:r>
              <a:rPr lang="en-US" dirty="0" smtClean="0"/>
              <a:t>, IBM</a:t>
            </a:r>
          </a:p>
          <a:p>
            <a:pPr lvl="1">
              <a:defRPr/>
            </a:pPr>
            <a:endParaRPr lang="en-US" dirty="0"/>
          </a:p>
          <a:p>
            <a:pPr>
              <a:defRPr/>
            </a:pPr>
            <a:r>
              <a:rPr lang="en-US" dirty="0" smtClean="0"/>
              <a:t>Me:</a:t>
            </a:r>
          </a:p>
          <a:p>
            <a:pPr lvl="1">
              <a:defRPr/>
            </a:pPr>
            <a:r>
              <a:rPr lang="en-US" dirty="0" smtClean="0">
                <a:hlinkClick r:id="rId3"/>
              </a:rPr>
              <a:t>terveen@gmail.com</a:t>
            </a:r>
            <a:endParaRPr lang="en-US" dirty="0" smtClean="0"/>
          </a:p>
          <a:p>
            <a:pPr lvl="1">
              <a:defRPr/>
            </a:pPr>
            <a:r>
              <a:rPr lang="en-US" dirty="0" smtClean="0"/>
              <a:t>Twitter: @</a:t>
            </a:r>
            <a:r>
              <a:rPr lang="en-US" dirty="0" err="1" smtClean="0"/>
              <a:t>lorenterveen</a:t>
            </a:r>
            <a:endParaRPr lang="en-US" dirty="0" smtClean="0"/>
          </a:p>
        </p:txBody>
      </p:sp>
      <p:sp>
        <p:nvSpPr>
          <p:cNvPr id="672770" name="Rectangle 2"/>
          <p:cNvSpPr>
            <a:spLocks noGrp="1" noChangeArrowheads="1"/>
          </p:cNvSpPr>
          <p:nvPr>
            <p:ph type="title"/>
          </p:nvPr>
        </p:nvSpPr>
        <p:spPr>
          <a:xfrm>
            <a:off x="381000" y="152400"/>
            <a:ext cx="8229600" cy="1219200"/>
          </a:xfrm>
        </p:spPr>
        <p:txBody>
          <a:bodyPr/>
          <a:lstStyle/>
          <a:p>
            <a:pPr eaLnBrk="1" hangingPunct="1">
              <a:defRPr/>
            </a:pPr>
            <a:r>
              <a:rPr lang="en-US" dirty="0" smtClean="0"/>
              <a:t>Thanks to…</a:t>
            </a:r>
          </a:p>
        </p:txBody>
      </p:sp>
      <p:pic>
        <p:nvPicPr>
          <p:cNvPr id="571394" name="Picture 2" descr="http://grouplens.org/system/files/P3030042%281%29.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860800" y="2000250"/>
            <a:ext cx="4749800" cy="3562350"/>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advTm="203"/>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Q&amp;A systems</a:t>
            </a:r>
          </a:p>
          <a:p>
            <a:r>
              <a:rPr lang="en-US" dirty="0" smtClean="0"/>
              <a:t>Wikipedia</a:t>
            </a:r>
            <a:endParaRPr lang="en-US" dirty="0"/>
          </a:p>
        </p:txBody>
      </p:sp>
      <p:sp>
        <p:nvSpPr>
          <p:cNvPr id="3" name="Title 2"/>
          <p:cNvSpPr>
            <a:spLocks noGrp="1"/>
          </p:cNvSpPr>
          <p:nvPr>
            <p:ph type="title"/>
          </p:nvPr>
        </p:nvSpPr>
        <p:spPr/>
        <p:txBody>
          <a:bodyPr/>
          <a:lstStyle/>
          <a:p>
            <a:r>
              <a:rPr lang="en-US" dirty="0" smtClean="0"/>
              <a:t>1. Learning from others’ data</a:t>
            </a:r>
            <a:endParaRPr lang="en-US" dirty="0"/>
          </a:p>
        </p:txBody>
      </p:sp>
    </p:spTree>
    <p:extLst>
      <p:ext uri="{BB962C8B-B14F-4D97-AF65-F5344CB8AC3E}">
        <p14:creationId xmlns:p14="http://schemas.microsoft.com/office/powerpoint/2010/main" val="264418128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457200" y="1524000"/>
            <a:ext cx="8382000" cy="4953000"/>
          </a:xfrm>
        </p:spPr>
        <p:txBody>
          <a:bodyPr>
            <a:normAutofit fontScale="55000" lnSpcReduction="20000"/>
          </a:bodyPr>
          <a:lstStyle/>
          <a:p>
            <a:r>
              <a:rPr lang="en-US" dirty="0" err="1"/>
              <a:t>WP:Clubhouse</a:t>
            </a:r>
            <a:r>
              <a:rPr lang="en-US" dirty="0"/>
              <a:t>? An Exploration of Wikipedia’s Gender Imbalance. Lam, S.K., </a:t>
            </a:r>
            <a:r>
              <a:rPr lang="en-US" dirty="0" err="1"/>
              <a:t>Uduwage</a:t>
            </a:r>
            <a:r>
              <a:rPr lang="en-US" dirty="0"/>
              <a:t>, A., Dong, Z., Sen, S., </a:t>
            </a:r>
            <a:r>
              <a:rPr lang="en-US" dirty="0" err="1"/>
              <a:t>Musicant</a:t>
            </a:r>
            <a:r>
              <a:rPr lang="en-US" dirty="0"/>
              <a:t>, D.R., Terveen, L., </a:t>
            </a:r>
            <a:r>
              <a:rPr lang="en-US" dirty="0" err="1"/>
              <a:t>Riedl</a:t>
            </a:r>
            <a:r>
              <a:rPr lang="en-US" dirty="0"/>
              <a:t>, J. WikiSym 2011</a:t>
            </a:r>
            <a:r>
              <a:rPr lang="en-US" dirty="0" smtClean="0"/>
              <a:t>.</a:t>
            </a:r>
            <a:endParaRPr lang="en-US" dirty="0"/>
          </a:p>
          <a:p>
            <a:r>
              <a:rPr lang="en-US" dirty="0"/>
              <a:t>NICE: Social translucence through UI intervention. A. </a:t>
            </a:r>
            <a:r>
              <a:rPr lang="en-US" dirty="0" err="1"/>
              <a:t>Halfaker</a:t>
            </a:r>
            <a:r>
              <a:rPr lang="en-US" dirty="0"/>
              <a:t>, B. Song, D. A. Stuart, A. </a:t>
            </a:r>
            <a:r>
              <a:rPr lang="en-US" dirty="0" err="1"/>
              <a:t>Kittur</a:t>
            </a:r>
            <a:r>
              <a:rPr lang="en-US" dirty="0"/>
              <a:t> and J. </a:t>
            </a:r>
            <a:r>
              <a:rPr lang="en-US" dirty="0" err="1"/>
              <a:t>Riedl</a:t>
            </a:r>
            <a:r>
              <a:rPr lang="en-US" dirty="0"/>
              <a:t>. </a:t>
            </a:r>
            <a:r>
              <a:rPr lang="en-US" dirty="0" err="1"/>
              <a:t>Wikisym</a:t>
            </a:r>
            <a:r>
              <a:rPr lang="en-US" dirty="0"/>
              <a:t> 2011</a:t>
            </a:r>
            <a:r>
              <a:rPr lang="en-US" dirty="0" smtClean="0"/>
              <a:t>.</a:t>
            </a:r>
            <a:endParaRPr lang="en-US" dirty="0"/>
          </a:p>
          <a:p>
            <a:r>
              <a:rPr lang="en-US" dirty="0"/>
              <a:t>Don't bite the Newbies: How Reverts Affect the Quantity and Quality of Wikipedia Work. A. </a:t>
            </a:r>
            <a:r>
              <a:rPr lang="en-US" dirty="0" err="1"/>
              <a:t>Halfaker</a:t>
            </a:r>
            <a:r>
              <a:rPr lang="en-US" dirty="0"/>
              <a:t>, A. </a:t>
            </a:r>
            <a:r>
              <a:rPr lang="en-US" dirty="0" err="1"/>
              <a:t>Kittur</a:t>
            </a:r>
            <a:r>
              <a:rPr lang="en-US" dirty="0"/>
              <a:t> and J. </a:t>
            </a:r>
            <a:r>
              <a:rPr lang="en-US" dirty="0" err="1"/>
              <a:t>Riedl</a:t>
            </a:r>
            <a:r>
              <a:rPr lang="en-US" dirty="0"/>
              <a:t>. </a:t>
            </a:r>
            <a:r>
              <a:rPr lang="en-US" dirty="0" err="1"/>
              <a:t>Wikisym</a:t>
            </a:r>
            <a:r>
              <a:rPr lang="en-US" dirty="0"/>
              <a:t> </a:t>
            </a:r>
            <a:r>
              <a:rPr lang="en-US" dirty="0" smtClean="0"/>
              <a:t>2011.</a:t>
            </a:r>
            <a:endParaRPr lang="en-US" dirty="0"/>
          </a:p>
          <a:p>
            <a:r>
              <a:rPr lang="en-US" dirty="0"/>
              <a:t>Mentoring in Wikipedia: A Clash of Cultures. D. </a:t>
            </a:r>
            <a:r>
              <a:rPr lang="en-US" dirty="0" err="1"/>
              <a:t>Musicant</a:t>
            </a:r>
            <a:r>
              <a:rPr lang="en-US" dirty="0"/>
              <a:t>, Y. </a:t>
            </a:r>
            <a:r>
              <a:rPr lang="en-US" dirty="0" err="1"/>
              <a:t>Ren</a:t>
            </a:r>
            <a:r>
              <a:rPr lang="en-US" dirty="0"/>
              <a:t>, J. Johnson and J. </a:t>
            </a:r>
            <a:r>
              <a:rPr lang="en-US" dirty="0" err="1"/>
              <a:t>Riedl</a:t>
            </a:r>
            <a:r>
              <a:rPr lang="en-US" dirty="0"/>
              <a:t>. </a:t>
            </a:r>
            <a:r>
              <a:rPr lang="en-US" dirty="0" err="1"/>
              <a:t>Wikisym</a:t>
            </a:r>
            <a:r>
              <a:rPr lang="en-US" dirty="0"/>
              <a:t> </a:t>
            </a:r>
            <a:r>
              <a:rPr lang="en-US" dirty="0" smtClean="0"/>
              <a:t>2011.</a:t>
            </a:r>
            <a:endParaRPr lang="en-US" dirty="0"/>
          </a:p>
          <a:p>
            <a:r>
              <a:rPr lang="en-US" dirty="0"/>
              <a:t>The Effects of Group Composition on Decision Quality in a Social Production Community, Lam, S.K., </a:t>
            </a:r>
            <a:r>
              <a:rPr lang="en-US" dirty="0" err="1"/>
              <a:t>Karim</a:t>
            </a:r>
            <a:r>
              <a:rPr lang="en-US" dirty="0"/>
              <a:t>, J., </a:t>
            </a:r>
            <a:r>
              <a:rPr lang="en-US" dirty="0" err="1"/>
              <a:t>Riedl</a:t>
            </a:r>
            <a:r>
              <a:rPr lang="en-US" dirty="0"/>
              <a:t>, J. Group 2010</a:t>
            </a:r>
            <a:r>
              <a:rPr lang="en-US" dirty="0" smtClean="0"/>
              <a:t>.</a:t>
            </a:r>
            <a:endParaRPr lang="en-US" dirty="0"/>
          </a:p>
          <a:p>
            <a:r>
              <a:rPr lang="en-US" dirty="0"/>
              <a:t>The Effects of Diversity on Group Productivity and Member Withdrawal in Online Volunteer Groups, Chen, J., </a:t>
            </a:r>
            <a:r>
              <a:rPr lang="en-US" dirty="0" err="1"/>
              <a:t>Ren</a:t>
            </a:r>
            <a:r>
              <a:rPr lang="en-US" dirty="0"/>
              <a:t>, Y., </a:t>
            </a:r>
            <a:r>
              <a:rPr lang="en-US" dirty="0" err="1"/>
              <a:t>Riedl</a:t>
            </a:r>
            <a:r>
              <a:rPr lang="en-US" dirty="0"/>
              <a:t>, J. CHI </a:t>
            </a:r>
            <a:r>
              <a:rPr lang="en-US" dirty="0" smtClean="0"/>
              <a:t>2010.</a:t>
            </a:r>
            <a:endParaRPr lang="en-US" dirty="0"/>
          </a:p>
          <a:p>
            <a:r>
              <a:rPr lang="en-US" dirty="0" err="1"/>
              <a:t>rv</a:t>
            </a:r>
            <a:r>
              <a:rPr lang="en-US" dirty="0"/>
              <a:t> you're dumb: Identifying Discarded Work in Wiki Article History, </a:t>
            </a:r>
            <a:r>
              <a:rPr lang="en-US" dirty="0" err="1"/>
              <a:t>Ekstrand</a:t>
            </a:r>
            <a:r>
              <a:rPr lang="en-US" dirty="0"/>
              <a:t>, M.D., </a:t>
            </a:r>
            <a:r>
              <a:rPr lang="en-US" dirty="0" err="1"/>
              <a:t>Riedl</a:t>
            </a:r>
            <a:r>
              <a:rPr lang="en-US" dirty="0"/>
              <a:t>, J.T. </a:t>
            </a:r>
            <a:r>
              <a:rPr lang="en-US" dirty="0" err="1"/>
              <a:t>Wikisym</a:t>
            </a:r>
            <a:r>
              <a:rPr lang="en-US" dirty="0"/>
              <a:t> 2009. </a:t>
            </a:r>
          </a:p>
          <a:p>
            <a:r>
              <a:rPr lang="en-US" dirty="0"/>
              <a:t>A Jury of Your Peers: Quality, Experience and Ownership in Wikipedia, </a:t>
            </a:r>
            <a:r>
              <a:rPr lang="en-US" dirty="0" err="1"/>
              <a:t>Halfaker</a:t>
            </a:r>
            <a:r>
              <a:rPr lang="en-US" dirty="0"/>
              <a:t>, A., </a:t>
            </a:r>
            <a:r>
              <a:rPr lang="en-US" dirty="0" err="1"/>
              <a:t>Kittur</a:t>
            </a:r>
            <a:r>
              <a:rPr lang="en-US" dirty="0"/>
              <a:t>, N., Kraut, R., </a:t>
            </a:r>
            <a:r>
              <a:rPr lang="en-US" dirty="0" err="1"/>
              <a:t>Riedl</a:t>
            </a:r>
            <a:r>
              <a:rPr lang="en-US" dirty="0"/>
              <a:t>, J. </a:t>
            </a:r>
            <a:r>
              <a:rPr lang="en-US" dirty="0" err="1"/>
              <a:t>Wikisym</a:t>
            </a:r>
            <a:r>
              <a:rPr lang="en-US" dirty="0"/>
              <a:t> 2009</a:t>
            </a:r>
            <a:r>
              <a:rPr lang="en-US" dirty="0" smtClean="0"/>
              <a:t>.</a:t>
            </a:r>
            <a:endParaRPr lang="en-US" dirty="0"/>
          </a:p>
          <a:p>
            <a:r>
              <a:rPr lang="en-US" dirty="0"/>
              <a:t>Is Wikipedia Growing a Longer Tail?, Lam, S.K., </a:t>
            </a:r>
            <a:r>
              <a:rPr lang="en-US" dirty="0" err="1"/>
              <a:t>Riedl</a:t>
            </a:r>
            <a:r>
              <a:rPr lang="en-US" dirty="0"/>
              <a:t>, J. Group 2009</a:t>
            </a:r>
            <a:r>
              <a:rPr lang="en-US" dirty="0" smtClean="0"/>
              <a:t>.</a:t>
            </a:r>
            <a:endParaRPr lang="en-US" dirty="0"/>
          </a:p>
          <a:p>
            <a:r>
              <a:rPr lang="en-US" dirty="0" err="1"/>
              <a:t>Wikipedians</a:t>
            </a:r>
            <a:r>
              <a:rPr lang="en-US" dirty="0"/>
              <a:t> are born, not made: a study of power editors on Wikipedia, </a:t>
            </a:r>
            <a:r>
              <a:rPr lang="en-US" dirty="0" err="1"/>
              <a:t>Panciera</a:t>
            </a:r>
            <a:r>
              <a:rPr lang="en-US" dirty="0"/>
              <a:t>, K., </a:t>
            </a:r>
            <a:r>
              <a:rPr lang="en-US" dirty="0" err="1"/>
              <a:t>Halfaker</a:t>
            </a:r>
            <a:r>
              <a:rPr lang="en-US" dirty="0"/>
              <a:t>, A., Terveen, L. Group 2009</a:t>
            </a:r>
            <a:r>
              <a:rPr lang="en-US" dirty="0" smtClean="0"/>
              <a:t>.</a:t>
            </a:r>
            <a:endParaRPr lang="en-US" dirty="0"/>
          </a:p>
          <a:p>
            <a:r>
              <a:rPr lang="en-US" dirty="0" err="1"/>
              <a:t>SuggestBot</a:t>
            </a:r>
            <a:r>
              <a:rPr lang="en-US" dirty="0"/>
              <a:t>: Using Intelligent Task Routing to Help People Find Work in Wikipedia, </a:t>
            </a:r>
            <a:r>
              <a:rPr lang="en-US" dirty="0" err="1"/>
              <a:t>Cosley</a:t>
            </a:r>
            <a:r>
              <a:rPr lang="en-US" dirty="0"/>
              <a:t>, D., </a:t>
            </a:r>
            <a:r>
              <a:rPr lang="en-US" dirty="0" err="1"/>
              <a:t>Frankowski</a:t>
            </a:r>
            <a:r>
              <a:rPr lang="en-US" dirty="0"/>
              <a:t>, D., Terveen, L., </a:t>
            </a:r>
            <a:r>
              <a:rPr lang="en-US" dirty="0" err="1"/>
              <a:t>Riedl</a:t>
            </a:r>
            <a:r>
              <a:rPr lang="en-US" dirty="0"/>
              <a:t>, J. IUI 2007</a:t>
            </a:r>
            <a:r>
              <a:rPr lang="en-US" dirty="0" smtClean="0"/>
              <a:t>.</a:t>
            </a:r>
            <a:endParaRPr lang="en-US" dirty="0"/>
          </a:p>
          <a:p>
            <a:r>
              <a:rPr lang="en-US" dirty="0"/>
              <a:t>Creating, Destroying, and Restoring Value in Wikipedia, </a:t>
            </a:r>
            <a:r>
              <a:rPr lang="en-US" dirty="0" err="1"/>
              <a:t>Priedhorsky</a:t>
            </a:r>
            <a:r>
              <a:rPr lang="en-US" dirty="0"/>
              <a:t>, R., Chen, J., Lam, S.K., </a:t>
            </a:r>
            <a:r>
              <a:rPr lang="en-US" dirty="0" err="1"/>
              <a:t>Panciera</a:t>
            </a:r>
            <a:r>
              <a:rPr lang="en-US" dirty="0"/>
              <a:t>, K., Terveen, L., </a:t>
            </a:r>
            <a:r>
              <a:rPr lang="en-US" dirty="0" err="1"/>
              <a:t>Riedl</a:t>
            </a:r>
            <a:r>
              <a:rPr lang="en-US" dirty="0"/>
              <a:t>, J. Group 2007.</a:t>
            </a:r>
          </a:p>
          <a:p>
            <a:endParaRPr lang="en-US" dirty="0"/>
          </a:p>
          <a:p>
            <a:endParaRPr lang="en-US" dirty="0"/>
          </a:p>
          <a:p>
            <a:endParaRPr lang="en-US" dirty="0"/>
          </a:p>
        </p:txBody>
      </p:sp>
      <p:sp>
        <p:nvSpPr>
          <p:cNvPr id="3" name="Title 2"/>
          <p:cNvSpPr>
            <a:spLocks noGrp="1"/>
          </p:cNvSpPr>
          <p:nvPr>
            <p:ph type="title"/>
          </p:nvPr>
        </p:nvSpPr>
        <p:spPr/>
        <p:txBody>
          <a:bodyPr/>
          <a:lstStyle/>
          <a:p>
            <a:r>
              <a:rPr lang="en-US" dirty="0" err="1" smtClean="0"/>
              <a:t>GroupLens</a:t>
            </a:r>
            <a:r>
              <a:rPr lang="en-US" dirty="0" smtClean="0"/>
              <a:t> Wikipedia Research</a:t>
            </a:r>
            <a:endParaRPr lang="en-US" dirty="0"/>
          </a:p>
        </p:txBody>
      </p:sp>
      <p:sp>
        <p:nvSpPr>
          <p:cNvPr id="4" name="Rectangle 3"/>
          <p:cNvSpPr/>
          <p:nvPr/>
        </p:nvSpPr>
        <p:spPr>
          <a:xfrm>
            <a:off x="609600" y="1447800"/>
            <a:ext cx="8229600" cy="1752600"/>
          </a:xfrm>
          <a:prstGeom prst="rect">
            <a:avLst/>
          </a:prstGeom>
          <a:solidFill>
            <a:schemeClr val="accent1">
              <a:alpha val="20000"/>
            </a:schemeClr>
          </a:solid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3429722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500"/>
                                  </p:stCondLst>
                                  <p:childTnLst>
                                    <p:set>
                                      <p:cBhvr>
                                        <p:cTn id="6" dur="1" fill="hold">
                                          <p:stCondLst>
                                            <p:cond delay="0"/>
                                          </p:stCondLst>
                                        </p:cTn>
                                        <p:tgtEl>
                                          <p:spTgt spid="2">
                                            <p:txEl>
                                              <p:pRg st="0" end="0"/>
                                            </p:txEl>
                                          </p:spTgt>
                                        </p:tgtEl>
                                        <p:attrNameLst>
                                          <p:attrName>style.visibility</p:attrName>
                                        </p:attrNameLst>
                                      </p:cBhvr>
                                      <p:to>
                                        <p:strVal val="visible"/>
                                      </p:to>
                                    </p:set>
                                    <p:animEffect transition="in" filter="fade">
                                      <p:cBhvr>
                                        <p:cTn id="7" dur="500"/>
                                        <p:tgtEl>
                                          <p:spTgt spid="2">
                                            <p:txEl>
                                              <p:pRg st="0" end="0"/>
                                            </p:txEl>
                                          </p:spTgt>
                                        </p:tgtEl>
                                      </p:cBhvr>
                                    </p:animEffect>
                                    <p:anim calcmode="lin" valueType="num">
                                      <p:cBhvr>
                                        <p:cTn id="8" dur="500" fill="hold"/>
                                        <p:tgtEl>
                                          <p:spTgt spid="2">
                                            <p:txEl>
                                              <p:pRg st="0" end="0"/>
                                            </p:txEl>
                                          </p:spTgt>
                                        </p:tgtEl>
                                        <p:attrNameLst>
                                          <p:attrName>ppt_x</p:attrName>
                                        </p:attrNameLst>
                                      </p:cBhvr>
                                      <p:tavLst>
                                        <p:tav tm="0">
                                          <p:val>
                                            <p:strVal val="#ppt_x"/>
                                          </p:val>
                                        </p:tav>
                                        <p:tav tm="100000">
                                          <p:val>
                                            <p:strVal val="#ppt_x"/>
                                          </p:val>
                                        </p:tav>
                                      </p:tavLst>
                                    </p:anim>
                                    <p:anim calcmode="lin" valueType="num">
                                      <p:cBhvr>
                                        <p:cTn id="9" dur="500" fill="hold"/>
                                        <p:tgtEl>
                                          <p:spTgt spid="2">
                                            <p:txEl>
                                              <p:pRg st="0" end="0"/>
                                            </p:txEl>
                                          </p:spTgt>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42" presetClass="entr" presetSubtype="0" fill="hold" grpId="0" nodeType="after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anim calcmode="lin" valueType="num">
                                      <p:cBhvr>
                                        <p:cTn id="14" dur="500" fill="hold"/>
                                        <p:tgtEl>
                                          <p:spTgt spid="2">
                                            <p:txEl>
                                              <p:pRg st="1" end="1"/>
                                            </p:txEl>
                                          </p:spTgt>
                                        </p:tgtEl>
                                        <p:attrNameLst>
                                          <p:attrName>ppt_x</p:attrName>
                                        </p:attrNameLst>
                                      </p:cBhvr>
                                      <p:tavLst>
                                        <p:tav tm="0">
                                          <p:val>
                                            <p:strVal val="#ppt_x"/>
                                          </p:val>
                                        </p:tav>
                                        <p:tav tm="100000">
                                          <p:val>
                                            <p:strVal val="#ppt_x"/>
                                          </p:val>
                                        </p:tav>
                                      </p:tavLst>
                                    </p:anim>
                                    <p:anim calcmode="lin" valueType="num">
                                      <p:cBhvr>
                                        <p:cTn id="15" dur="500" fill="hold"/>
                                        <p:tgtEl>
                                          <p:spTgt spid="2">
                                            <p:txEl>
                                              <p:pRg st="1" end="1"/>
                                            </p:txEl>
                                          </p:spTgt>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42" presetClass="entr" presetSubtype="0" fill="hold" grpId="0" nodeType="afterEffect">
                                  <p:stCondLst>
                                    <p:cond delay="0"/>
                                  </p:stCondLst>
                                  <p:childTnLst>
                                    <p:set>
                                      <p:cBhvr>
                                        <p:cTn id="18" dur="1" fill="hold">
                                          <p:stCondLst>
                                            <p:cond delay="0"/>
                                          </p:stCondLst>
                                        </p:cTn>
                                        <p:tgtEl>
                                          <p:spTgt spid="2">
                                            <p:txEl>
                                              <p:pRg st="2" end="2"/>
                                            </p:txEl>
                                          </p:spTgt>
                                        </p:tgtEl>
                                        <p:attrNameLst>
                                          <p:attrName>style.visibility</p:attrName>
                                        </p:attrNameLst>
                                      </p:cBhvr>
                                      <p:to>
                                        <p:strVal val="visible"/>
                                      </p:to>
                                    </p:set>
                                    <p:animEffect transition="in" filter="fade">
                                      <p:cBhvr>
                                        <p:cTn id="19" dur="500"/>
                                        <p:tgtEl>
                                          <p:spTgt spid="2">
                                            <p:txEl>
                                              <p:pRg st="2" end="2"/>
                                            </p:txEl>
                                          </p:spTgt>
                                        </p:tgtEl>
                                      </p:cBhvr>
                                    </p:animEffect>
                                    <p:anim calcmode="lin" valueType="num">
                                      <p:cBhvr>
                                        <p:cTn id="20" dur="500" fill="hold"/>
                                        <p:tgtEl>
                                          <p:spTgt spid="2">
                                            <p:txEl>
                                              <p:pRg st="2" end="2"/>
                                            </p:txEl>
                                          </p:spTgt>
                                        </p:tgtEl>
                                        <p:attrNameLst>
                                          <p:attrName>ppt_x</p:attrName>
                                        </p:attrNameLst>
                                      </p:cBhvr>
                                      <p:tavLst>
                                        <p:tav tm="0">
                                          <p:val>
                                            <p:strVal val="#ppt_x"/>
                                          </p:val>
                                        </p:tav>
                                        <p:tav tm="100000">
                                          <p:val>
                                            <p:strVal val="#ppt_x"/>
                                          </p:val>
                                        </p:tav>
                                      </p:tavLst>
                                    </p:anim>
                                    <p:anim calcmode="lin" valueType="num">
                                      <p:cBhvr>
                                        <p:cTn id="21" dur="500" fill="hold"/>
                                        <p:tgtEl>
                                          <p:spTgt spid="2">
                                            <p:txEl>
                                              <p:pRg st="2" end="2"/>
                                            </p:txEl>
                                          </p:spTgt>
                                        </p:tgtEl>
                                        <p:attrNameLst>
                                          <p:attrName>ppt_y</p:attrName>
                                        </p:attrNameLst>
                                      </p:cBhvr>
                                      <p:tavLst>
                                        <p:tav tm="0">
                                          <p:val>
                                            <p:strVal val="#ppt_y+.1"/>
                                          </p:val>
                                        </p:tav>
                                        <p:tav tm="100000">
                                          <p:val>
                                            <p:strVal val="#ppt_y"/>
                                          </p:val>
                                        </p:tav>
                                      </p:tavLst>
                                    </p:anim>
                                  </p:childTnLst>
                                </p:cTn>
                              </p:par>
                            </p:childTnLst>
                          </p:cTn>
                        </p:par>
                        <p:par>
                          <p:cTn id="22" fill="hold">
                            <p:stCondLst>
                              <p:cond delay="2000"/>
                            </p:stCondLst>
                            <p:childTnLst>
                              <p:par>
                                <p:cTn id="23" presetID="42" presetClass="entr" presetSubtype="0" fill="hold" grpId="0" nodeType="after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Effect transition="in" filter="fade">
                                      <p:cBhvr>
                                        <p:cTn id="25" dur="500"/>
                                        <p:tgtEl>
                                          <p:spTgt spid="2">
                                            <p:txEl>
                                              <p:pRg st="3" end="3"/>
                                            </p:txEl>
                                          </p:spTgt>
                                        </p:tgtEl>
                                      </p:cBhvr>
                                    </p:animEffect>
                                    <p:anim calcmode="lin" valueType="num">
                                      <p:cBhvr>
                                        <p:cTn id="26" dur="500" fill="hold"/>
                                        <p:tgtEl>
                                          <p:spTgt spid="2">
                                            <p:txEl>
                                              <p:pRg st="3" end="3"/>
                                            </p:txEl>
                                          </p:spTgt>
                                        </p:tgtEl>
                                        <p:attrNameLst>
                                          <p:attrName>ppt_x</p:attrName>
                                        </p:attrNameLst>
                                      </p:cBhvr>
                                      <p:tavLst>
                                        <p:tav tm="0">
                                          <p:val>
                                            <p:strVal val="#ppt_x"/>
                                          </p:val>
                                        </p:tav>
                                        <p:tav tm="100000">
                                          <p:val>
                                            <p:strVal val="#ppt_x"/>
                                          </p:val>
                                        </p:tav>
                                      </p:tavLst>
                                    </p:anim>
                                    <p:anim calcmode="lin" valueType="num">
                                      <p:cBhvr>
                                        <p:cTn id="27" dur="500" fill="hold"/>
                                        <p:tgtEl>
                                          <p:spTgt spid="2">
                                            <p:txEl>
                                              <p:pRg st="3" end="3"/>
                                            </p:txEl>
                                          </p:spTgt>
                                        </p:tgtEl>
                                        <p:attrNameLst>
                                          <p:attrName>ppt_y</p:attrName>
                                        </p:attrNameLst>
                                      </p:cBhvr>
                                      <p:tavLst>
                                        <p:tav tm="0">
                                          <p:val>
                                            <p:strVal val="#ppt_y+.1"/>
                                          </p:val>
                                        </p:tav>
                                        <p:tav tm="100000">
                                          <p:val>
                                            <p:strVal val="#ppt_y"/>
                                          </p:val>
                                        </p:tav>
                                      </p:tavLst>
                                    </p:anim>
                                  </p:childTnLst>
                                </p:cTn>
                              </p:par>
                            </p:childTnLst>
                          </p:cTn>
                        </p:par>
                        <p:par>
                          <p:cTn id="28" fill="hold">
                            <p:stCondLst>
                              <p:cond delay="2500"/>
                            </p:stCondLst>
                            <p:childTnLst>
                              <p:par>
                                <p:cTn id="29" presetID="42" presetClass="entr" presetSubtype="0" fill="hold" grpId="0" nodeType="afterEffect">
                                  <p:stCondLst>
                                    <p:cond delay="0"/>
                                  </p:stCondLst>
                                  <p:childTnLst>
                                    <p:set>
                                      <p:cBhvr>
                                        <p:cTn id="30" dur="1" fill="hold">
                                          <p:stCondLst>
                                            <p:cond delay="0"/>
                                          </p:stCondLst>
                                        </p:cTn>
                                        <p:tgtEl>
                                          <p:spTgt spid="2">
                                            <p:txEl>
                                              <p:pRg st="4" end="4"/>
                                            </p:txEl>
                                          </p:spTgt>
                                        </p:tgtEl>
                                        <p:attrNameLst>
                                          <p:attrName>style.visibility</p:attrName>
                                        </p:attrNameLst>
                                      </p:cBhvr>
                                      <p:to>
                                        <p:strVal val="visible"/>
                                      </p:to>
                                    </p:set>
                                    <p:animEffect transition="in" filter="fade">
                                      <p:cBhvr>
                                        <p:cTn id="31" dur="500"/>
                                        <p:tgtEl>
                                          <p:spTgt spid="2">
                                            <p:txEl>
                                              <p:pRg st="4" end="4"/>
                                            </p:txEl>
                                          </p:spTgt>
                                        </p:tgtEl>
                                      </p:cBhvr>
                                    </p:animEffect>
                                    <p:anim calcmode="lin" valueType="num">
                                      <p:cBhvr>
                                        <p:cTn id="32" dur="500" fill="hold"/>
                                        <p:tgtEl>
                                          <p:spTgt spid="2">
                                            <p:txEl>
                                              <p:pRg st="4" end="4"/>
                                            </p:txEl>
                                          </p:spTgt>
                                        </p:tgtEl>
                                        <p:attrNameLst>
                                          <p:attrName>ppt_x</p:attrName>
                                        </p:attrNameLst>
                                      </p:cBhvr>
                                      <p:tavLst>
                                        <p:tav tm="0">
                                          <p:val>
                                            <p:strVal val="#ppt_x"/>
                                          </p:val>
                                        </p:tav>
                                        <p:tav tm="100000">
                                          <p:val>
                                            <p:strVal val="#ppt_x"/>
                                          </p:val>
                                        </p:tav>
                                      </p:tavLst>
                                    </p:anim>
                                    <p:anim calcmode="lin" valueType="num">
                                      <p:cBhvr>
                                        <p:cTn id="33" dur="500" fill="hold"/>
                                        <p:tgtEl>
                                          <p:spTgt spid="2">
                                            <p:txEl>
                                              <p:pRg st="4" end="4"/>
                                            </p:txEl>
                                          </p:spTgt>
                                        </p:tgtEl>
                                        <p:attrNameLst>
                                          <p:attrName>ppt_y</p:attrName>
                                        </p:attrNameLst>
                                      </p:cBhvr>
                                      <p:tavLst>
                                        <p:tav tm="0">
                                          <p:val>
                                            <p:strVal val="#ppt_y+.1"/>
                                          </p:val>
                                        </p:tav>
                                        <p:tav tm="100000">
                                          <p:val>
                                            <p:strVal val="#ppt_y"/>
                                          </p:val>
                                        </p:tav>
                                      </p:tavLst>
                                    </p:anim>
                                  </p:childTnLst>
                                </p:cTn>
                              </p:par>
                            </p:childTnLst>
                          </p:cTn>
                        </p:par>
                        <p:par>
                          <p:cTn id="34" fill="hold">
                            <p:stCondLst>
                              <p:cond delay="3000"/>
                            </p:stCondLst>
                            <p:childTnLst>
                              <p:par>
                                <p:cTn id="35" presetID="42" presetClass="entr" presetSubtype="0" fill="hold" grpId="0" nodeType="afterEffect">
                                  <p:stCondLst>
                                    <p:cond delay="0"/>
                                  </p:stCondLst>
                                  <p:childTnLst>
                                    <p:set>
                                      <p:cBhvr>
                                        <p:cTn id="36" dur="1" fill="hold">
                                          <p:stCondLst>
                                            <p:cond delay="0"/>
                                          </p:stCondLst>
                                        </p:cTn>
                                        <p:tgtEl>
                                          <p:spTgt spid="2">
                                            <p:txEl>
                                              <p:pRg st="5" end="5"/>
                                            </p:txEl>
                                          </p:spTgt>
                                        </p:tgtEl>
                                        <p:attrNameLst>
                                          <p:attrName>style.visibility</p:attrName>
                                        </p:attrNameLst>
                                      </p:cBhvr>
                                      <p:to>
                                        <p:strVal val="visible"/>
                                      </p:to>
                                    </p:set>
                                    <p:animEffect transition="in" filter="fade">
                                      <p:cBhvr>
                                        <p:cTn id="37" dur="500"/>
                                        <p:tgtEl>
                                          <p:spTgt spid="2">
                                            <p:txEl>
                                              <p:pRg st="5" end="5"/>
                                            </p:txEl>
                                          </p:spTgt>
                                        </p:tgtEl>
                                      </p:cBhvr>
                                    </p:animEffect>
                                    <p:anim calcmode="lin" valueType="num">
                                      <p:cBhvr>
                                        <p:cTn id="38" dur="500" fill="hold"/>
                                        <p:tgtEl>
                                          <p:spTgt spid="2">
                                            <p:txEl>
                                              <p:pRg st="5" end="5"/>
                                            </p:txEl>
                                          </p:spTgt>
                                        </p:tgtEl>
                                        <p:attrNameLst>
                                          <p:attrName>ppt_x</p:attrName>
                                        </p:attrNameLst>
                                      </p:cBhvr>
                                      <p:tavLst>
                                        <p:tav tm="0">
                                          <p:val>
                                            <p:strVal val="#ppt_x"/>
                                          </p:val>
                                        </p:tav>
                                        <p:tav tm="100000">
                                          <p:val>
                                            <p:strVal val="#ppt_x"/>
                                          </p:val>
                                        </p:tav>
                                      </p:tavLst>
                                    </p:anim>
                                    <p:anim calcmode="lin" valueType="num">
                                      <p:cBhvr>
                                        <p:cTn id="39" dur="500" fill="hold"/>
                                        <p:tgtEl>
                                          <p:spTgt spid="2">
                                            <p:txEl>
                                              <p:pRg st="5" end="5"/>
                                            </p:txEl>
                                          </p:spTgt>
                                        </p:tgtEl>
                                        <p:attrNameLst>
                                          <p:attrName>ppt_y</p:attrName>
                                        </p:attrNameLst>
                                      </p:cBhvr>
                                      <p:tavLst>
                                        <p:tav tm="0">
                                          <p:val>
                                            <p:strVal val="#ppt_y+.1"/>
                                          </p:val>
                                        </p:tav>
                                        <p:tav tm="100000">
                                          <p:val>
                                            <p:strVal val="#ppt_y"/>
                                          </p:val>
                                        </p:tav>
                                      </p:tavLst>
                                    </p:anim>
                                  </p:childTnLst>
                                </p:cTn>
                              </p:par>
                            </p:childTnLst>
                          </p:cTn>
                        </p:par>
                        <p:par>
                          <p:cTn id="40" fill="hold">
                            <p:stCondLst>
                              <p:cond delay="3500"/>
                            </p:stCondLst>
                            <p:childTnLst>
                              <p:par>
                                <p:cTn id="41" presetID="42" presetClass="entr" presetSubtype="0" fill="hold" grpId="0" nodeType="afterEffect">
                                  <p:stCondLst>
                                    <p:cond delay="0"/>
                                  </p:stCondLst>
                                  <p:childTnLst>
                                    <p:set>
                                      <p:cBhvr>
                                        <p:cTn id="42" dur="1" fill="hold">
                                          <p:stCondLst>
                                            <p:cond delay="0"/>
                                          </p:stCondLst>
                                        </p:cTn>
                                        <p:tgtEl>
                                          <p:spTgt spid="2">
                                            <p:txEl>
                                              <p:pRg st="6" end="6"/>
                                            </p:txEl>
                                          </p:spTgt>
                                        </p:tgtEl>
                                        <p:attrNameLst>
                                          <p:attrName>style.visibility</p:attrName>
                                        </p:attrNameLst>
                                      </p:cBhvr>
                                      <p:to>
                                        <p:strVal val="visible"/>
                                      </p:to>
                                    </p:set>
                                    <p:animEffect transition="in" filter="fade">
                                      <p:cBhvr>
                                        <p:cTn id="43" dur="500"/>
                                        <p:tgtEl>
                                          <p:spTgt spid="2">
                                            <p:txEl>
                                              <p:pRg st="6" end="6"/>
                                            </p:txEl>
                                          </p:spTgt>
                                        </p:tgtEl>
                                      </p:cBhvr>
                                    </p:animEffect>
                                    <p:anim calcmode="lin" valueType="num">
                                      <p:cBhvr>
                                        <p:cTn id="44" dur="500" fill="hold"/>
                                        <p:tgtEl>
                                          <p:spTgt spid="2">
                                            <p:txEl>
                                              <p:pRg st="6" end="6"/>
                                            </p:txEl>
                                          </p:spTgt>
                                        </p:tgtEl>
                                        <p:attrNameLst>
                                          <p:attrName>ppt_x</p:attrName>
                                        </p:attrNameLst>
                                      </p:cBhvr>
                                      <p:tavLst>
                                        <p:tav tm="0">
                                          <p:val>
                                            <p:strVal val="#ppt_x"/>
                                          </p:val>
                                        </p:tav>
                                        <p:tav tm="100000">
                                          <p:val>
                                            <p:strVal val="#ppt_x"/>
                                          </p:val>
                                        </p:tav>
                                      </p:tavLst>
                                    </p:anim>
                                    <p:anim calcmode="lin" valueType="num">
                                      <p:cBhvr>
                                        <p:cTn id="45" dur="500" fill="hold"/>
                                        <p:tgtEl>
                                          <p:spTgt spid="2">
                                            <p:txEl>
                                              <p:pRg st="6" end="6"/>
                                            </p:txEl>
                                          </p:spTgt>
                                        </p:tgtEl>
                                        <p:attrNameLst>
                                          <p:attrName>ppt_y</p:attrName>
                                        </p:attrNameLst>
                                      </p:cBhvr>
                                      <p:tavLst>
                                        <p:tav tm="0">
                                          <p:val>
                                            <p:strVal val="#ppt_y+.1"/>
                                          </p:val>
                                        </p:tav>
                                        <p:tav tm="100000">
                                          <p:val>
                                            <p:strVal val="#ppt_y"/>
                                          </p:val>
                                        </p:tav>
                                      </p:tavLst>
                                    </p:anim>
                                  </p:childTnLst>
                                </p:cTn>
                              </p:par>
                            </p:childTnLst>
                          </p:cTn>
                        </p:par>
                        <p:par>
                          <p:cTn id="46" fill="hold">
                            <p:stCondLst>
                              <p:cond delay="4000"/>
                            </p:stCondLst>
                            <p:childTnLst>
                              <p:par>
                                <p:cTn id="47" presetID="42" presetClass="entr" presetSubtype="0" fill="hold" grpId="0" nodeType="afterEffect">
                                  <p:stCondLst>
                                    <p:cond delay="0"/>
                                  </p:stCondLst>
                                  <p:childTnLst>
                                    <p:set>
                                      <p:cBhvr>
                                        <p:cTn id="48" dur="1" fill="hold">
                                          <p:stCondLst>
                                            <p:cond delay="0"/>
                                          </p:stCondLst>
                                        </p:cTn>
                                        <p:tgtEl>
                                          <p:spTgt spid="2">
                                            <p:txEl>
                                              <p:pRg st="7" end="7"/>
                                            </p:txEl>
                                          </p:spTgt>
                                        </p:tgtEl>
                                        <p:attrNameLst>
                                          <p:attrName>style.visibility</p:attrName>
                                        </p:attrNameLst>
                                      </p:cBhvr>
                                      <p:to>
                                        <p:strVal val="visible"/>
                                      </p:to>
                                    </p:set>
                                    <p:animEffect transition="in" filter="fade">
                                      <p:cBhvr>
                                        <p:cTn id="49" dur="500"/>
                                        <p:tgtEl>
                                          <p:spTgt spid="2">
                                            <p:txEl>
                                              <p:pRg st="7" end="7"/>
                                            </p:txEl>
                                          </p:spTgt>
                                        </p:tgtEl>
                                      </p:cBhvr>
                                    </p:animEffect>
                                    <p:anim calcmode="lin" valueType="num">
                                      <p:cBhvr>
                                        <p:cTn id="50" dur="500" fill="hold"/>
                                        <p:tgtEl>
                                          <p:spTgt spid="2">
                                            <p:txEl>
                                              <p:pRg st="7" end="7"/>
                                            </p:txEl>
                                          </p:spTgt>
                                        </p:tgtEl>
                                        <p:attrNameLst>
                                          <p:attrName>ppt_x</p:attrName>
                                        </p:attrNameLst>
                                      </p:cBhvr>
                                      <p:tavLst>
                                        <p:tav tm="0">
                                          <p:val>
                                            <p:strVal val="#ppt_x"/>
                                          </p:val>
                                        </p:tav>
                                        <p:tav tm="100000">
                                          <p:val>
                                            <p:strVal val="#ppt_x"/>
                                          </p:val>
                                        </p:tav>
                                      </p:tavLst>
                                    </p:anim>
                                    <p:anim calcmode="lin" valueType="num">
                                      <p:cBhvr>
                                        <p:cTn id="51" dur="500" fill="hold"/>
                                        <p:tgtEl>
                                          <p:spTgt spid="2">
                                            <p:txEl>
                                              <p:pRg st="7" end="7"/>
                                            </p:txEl>
                                          </p:spTgt>
                                        </p:tgtEl>
                                        <p:attrNameLst>
                                          <p:attrName>ppt_y</p:attrName>
                                        </p:attrNameLst>
                                      </p:cBhvr>
                                      <p:tavLst>
                                        <p:tav tm="0">
                                          <p:val>
                                            <p:strVal val="#ppt_y+.1"/>
                                          </p:val>
                                        </p:tav>
                                        <p:tav tm="100000">
                                          <p:val>
                                            <p:strVal val="#ppt_y"/>
                                          </p:val>
                                        </p:tav>
                                      </p:tavLst>
                                    </p:anim>
                                  </p:childTnLst>
                                </p:cTn>
                              </p:par>
                            </p:childTnLst>
                          </p:cTn>
                        </p:par>
                        <p:par>
                          <p:cTn id="52" fill="hold">
                            <p:stCondLst>
                              <p:cond delay="4500"/>
                            </p:stCondLst>
                            <p:childTnLst>
                              <p:par>
                                <p:cTn id="53" presetID="42" presetClass="entr" presetSubtype="0" fill="hold" grpId="0" nodeType="afterEffect">
                                  <p:stCondLst>
                                    <p:cond delay="0"/>
                                  </p:stCondLst>
                                  <p:childTnLst>
                                    <p:set>
                                      <p:cBhvr>
                                        <p:cTn id="54" dur="1" fill="hold">
                                          <p:stCondLst>
                                            <p:cond delay="0"/>
                                          </p:stCondLst>
                                        </p:cTn>
                                        <p:tgtEl>
                                          <p:spTgt spid="2">
                                            <p:txEl>
                                              <p:pRg st="8" end="8"/>
                                            </p:txEl>
                                          </p:spTgt>
                                        </p:tgtEl>
                                        <p:attrNameLst>
                                          <p:attrName>style.visibility</p:attrName>
                                        </p:attrNameLst>
                                      </p:cBhvr>
                                      <p:to>
                                        <p:strVal val="visible"/>
                                      </p:to>
                                    </p:set>
                                    <p:animEffect transition="in" filter="fade">
                                      <p:cBhvr>
                                        <p:cTn id="55" dur="500"/>
                                        <p:tgtEl>
                                          <p:spTgt spid="2">
                                            <p:txEl>
                                              <p:pRg st="8" end="8"/>
                                            </p:txEl>
                                          </p:spTgt>
                                        </p:tgtEl>
                                      </p:cBhvr>
                                    </p:animEffect>
                                    <p:anim calcmode="lin" valueType="num">
                                      <p:cBhvr>
                                        <p:cTn id="56" dur="500" fill="hold"/>
                                        <p:tgtEl>
                                          <p:spTgt spid="2">
                                            <p:txEl>
                                              <p:pRg st="8" end="8"/>
                                            </p:txEl>
                                          </p:spTgt>
                                        </p:tgtEl>
                                        <p:attrNameLst>
                                          <p:attrName>ppt_x</p:attrName>
                                        </p:attrNameLst>
                                      </p:cBhvr>
                                      <p:tavLst>
                                        <p:tav tm="0">
                                          <p:val>
                                            <p:strVal val="#ppt_x"/>
                                          </p:val>
                                        </p:tav>
                                        <p:tav tm="100000">
                                          <p:val>
                                            <p:strVal val="#ppt_x"/>
                                          </p:val>
                                        </p:tav>
                                      </p:tavLst>
                                    </p:anim>
                                    <p:anim calcmode="lin" valueType="num">
                                      <p:cBhvr>
                                        <p:cTn id="57" dur="500" fill="hold"/>
                                        <p:tgtEl>
                                          <p:spTgt spid="2">
                                            <p:txEl>
                                              <p:pRg st="8" end="8"/>
                                            </p:txEl>
                                          </p:spTgt>
                                        </p:tgtEl>
                                        <p:attrNameLst>
                                          <p:attrName>ppt_y</p:attrName>
                                        </p:attrNameLst>
                                      </p:cBhvr>
                                      <p:tavLst>
                                        <p:tav tm="0">
                                          <p:val>
                                            <p:strVal val="#ppt_y+.1"/>
                                          </p:val>
                                        </p:tav>
                                        <p:tav tm="100000">
                                          <p:val>
                                            <p:strVal val="#ppt_y"/>
                                          </p:val>
                                        </p:tav>
                                      </p:tavLst>
                                    </p:anim>
                                  </p:childTnLst>
                                </p:cTn>
                              </p:par>
                            </p:childTnLst>
                          </p:cTn>
                        </p:par>
                        <p:par>
                          <p:cTn id="58" fill="hold">
                            <p:stCondLst>
                              <p:cond delay="5000"/>
                            </p:stCondLst>
                            <p:childTnLst>
                              <p:par>
                                <p:cTn id="59" presetID="42" presetClass="entr" presetSubtype="0" fill="hold" grpId="0" nodeType="afterEffect">
                                  <p:stCondLst>
                                    <p:cond delay="0"/>
                                  </p:stCondLst>
                                  <p:childTnLst>
                                    <p:set>
                                      <p:cBhvr>
                                        <p:cTn id="60" dur="1" fill="hold">
                                          <p:stCondLst>
                                            <p:cond delay="0"/>
                                          </p:stCondLst>
                                        </p:cTn>
                                        <p:tgtEl>
                                          <p:spTgt spid="2">
                                            <p:txEl>
                                              <p:pRg st="9" end="9"/>
                                            </p:txEl>
                                          </p:spTgt>
                                        </p:tgtEl>
                                        <p:attrNameLst>
                                          <p:attrName>style.visibility</p:attrName>
                                        </p:attrNameLst>
                                      </p:cBhvr>
                                      <p:to>
                                        <p:strVal val="visible"/>
                                      </p:to>
                                    </p:set>
                                    <p:animEffect transition="in" filter="fade">
                                      <p:cBhvr>
                                        <p:cTn id="61" dur="500"/>
                                        <p:tgtEl>
                                          <p:spTgt spid="2">
                                            <p:txEl>
                                              <p:pRg st="9" end="9"/>
                                            </p:txEl>
                                          </p:spTgt>
                                        </p:tgtEl>
                                      </p:cBhvr>
                                    </p:animEffect>
                                    <p:anim calcmode="lin" valueType="num">
                                      <p:cBhvr>
                                        <p:cTn id="62" dur="500" fill="hold"/>
                                        <p:tgtEl>
                                          <p:spTgt spid="2">
                                            <p:txEl>
                                              <p:pRg st="9" end="9"/>
                                            </p:txEl>
                                          </p:spTgt>
                                        </p:tgtEl>
                                        <p:attrNameLst>
                                          <p:attrName>ppt_x</p:attrName>
                                        </p:attrNameLst>
                                      </p:cBhvr>
                                      <p:tavLst>
                                        <p:tav tm="0">
                                          <p:val>
                                            <p:strVal val="#ppt_x"/>
                                          </p:val>
                                        </p:tav>
                                        <p:tav tm="100000">
                                          <p:val>
                                            <p:strVal val="#ppt_x"/>
                                          </p:val>
                                        </p:tav>
                                      </p:tavLst>
                                    </p:anim>
                                    <p:anim calcmode="lin" valueType="num">
                                      <p:cBhvr>
                                        <p:cTn id="63" dur="500" fill="hold"/>
                                        <p:tgtEl>
                                          <p:spTgt spid="2">
                                            <p:txEl>
                                              <p:pRg st="9" end="9"/>
                                            </p:txEl>
                                          </p:spTgt>
                                        </p:tgtEl>
                                        <p:attrNameLst>
                                          <p:attrName>ppt_y</p:attrName>
                                        </p:attrNameLst>
                                      </p:cBhvr>
                                      <p:tavLst>
                                        <p:tav tm="0">
                                          <p:val>
                                            <p:strVal val="#ppt_y+.1"/>
                                          </p:val>
                                        </p:tav>
                                        <p:tav tm="100000">
                                          <p:val>
                                            <p:strVal val="#ppt_y"/>
                                          </p:val>
                                        </p:tav>
                                      </p:tavLst>
                                    </p:anim>
                                  </p:childTnLst>
                                </p:cTn>
                              </p:par>
                            </p:childTnLst>
                          </p:cTn>
                        </p:par>
                        <p:par>
                          <p:cTn id="64" fill="hold">
                            <p:stCondLst>
                              <p:cond delay="5500"/>
                            </p:stCondLst>
                            <p:childTnLst>
                              <p:par>
                                <p:cTn id="65" presetID="42" presetClass="entr" presetSubtype="0" fill="hold" grpId="0" nodeType="afterEffect">
                                  <p:stCondLst>
                                    <p:cond delay="0"/>
                                  </p:stCondLst>
                                  <p:childTnLst>
                                    <p:set>
                                      <p:cBhvr>
                                        <p:cTn id="66" dur="1" fill="hold">
                                          <p:stCondLst>
                                            <p:cond delay="0"/>
                                          </p:stCondLst>
                                        </p:cTn>
                                        <p:tgtEl>
                                          <p:spTgt spid="2">
                                            <p:txEl>
                                              <p:pRg st="10" end="10"/>
                                            </p:txEl>
                                          </p:spTgt>
                                        </p:tgtEl>
                                        <p:attrNameLst>
                                          <p:attrName>style.visibility</p:attrName>
                                        </p:attrNameLst>
                                      </p:cBhvr>
                                      <p:to>
                                        <p:strVal val="visible"/>
                                      </p:to>
                                    </p:set>
                                    <p:animEffect transition="in" filter="fade">
                                      <p:cBhvr>
                                        <p:cTn id="67" dur="500"/>
                                        <p:tgtEl>
                                          <p:spTgt spid="2">
                                            <p:txEl>
                                              <p:pRg st="10" end="10"/>
                                            </p:txEl>
                                          </p:spTgt>
                                        </p:tgtEl>
                                      </p:cBhvr>
                                    </p:animEffect>
                                    <p:anim calcmode="lin" valueType="num">
                                      <p:cBhvr>
                                        <p:cTn id="68" dur="500" fill="hold"/>
                                        <p:tgtEl>
                                          <p:spTgt spid="2">
                                            <p:txEl>
                                              <p:pRg st="10" end="10"/>
                                            </p:txEl>
                                          </p:spTgt>
                                        </p:tgtEl>
                                        <p:attrNameLst>
                                          <p:attrName>ppt_x</p:attrName>
                                        </p:attrNameLst>
                                      </p:cBhvr>
                                      <p:tavLst>
                                        <p:tav tm="0">
                                          <p:val>
                                            <p:strVal val="#ppt_x"/>
                                          </p:val>
                                        </p:tav>
                                        <p:tav tm="100000">
                                          <p:val>
                                            <p:strVal val="#ppt_x"/>
                                          </p:val>
                                        </p:tav>
                                      </p:tavLst>
                                    </p:anim>
                                    <p:anim calcmode="lin" valueType="num">
                                      <p:cBhvr>
                                        <p:cTn id="69" dur="500" fill="hold"/>
                                        <p:tgtEl>
                                          <p:spTgt spid="2">
                                            <p:txEl>
                                              <p:pRg st="10" end="10"/>
                                            </p:txEl>
                                          </p:spTgt>
                                        </p:tgtEl>
                                        <p:attrNameLst>
                                          <p:attrName>ppt_y</p:attrName>
                                        </p:attrNameLst>
                                      </p:cBhvr>
                                      <p:tavLst>
                                        <p:tav tm="0">
                                          <p:val>
                                            <p:strVal val="#ppt_y+.1"/>
                                          </p:val>
                                        </p:tav>
                                        <p:tav tm="100000">
                                          <p:val>
                                            <p:strVal val="#ppt_y"/>
                                          </p:val>
                                        </p:tav>
                                      </p:tavLst>
                                    </p:anim>
                                  </p:childTnLst>
                                </p:cTn>
                              </p:par>
                            </p:childTnLst>
                          </p:cTn>
                        </p:par>
                        <p:par>
                          <p:cTn id="70" fill="hold">
                            <p:stCondLst>
                              <p:cond delay="6000"/>
                            </p:stCondLst>
                            <p:childTnLst>
                              <p:par>
                                <p:cTn id="71" presetID="42" presetClass="entr" presetSubtype="0" fill="hold" grpId="0" nodeType="afterEffect">
                                  <p:stCondLst>
                                    <p:cond delay="0"/>
                                  </p:stCondLst>
                                  <p:childTnLst>
                                    <p:set>
                                      <p:cBhvr>
                                        <p:cTn id="72" dur="1" fill="hold">
                                          <p:stCondLst>
                                            <p:cond delay="0"/>
                                          </p:stCondLst>
                                        </p:cTn>
                                        <p:tgtEl>
                                          <p:spTgt spid="2">
                                            <p:txEl>
                                              <p:pRg st="11" end="11"/>
                                            </p:txEl>
                                          </p:spTgt>
                                        </p:tgtEl>
                                        <p:attrNameLst>
                                          <p:attrName>style.visibility</p:attrName>
                                        </p:attrNameLst>
                                      </p:cBhvr>
                                      <p:to>
                                        <p:strVal val="visible"/>
                                      </p:to>
                                    </p:set>
                                    <p:animEffect transition="in" filter="fade">
                                      <p:cBhvr>
                                        <p:cTn id="73" dur="500"/>
                                        <p:tgtEl>
                                          <p:spTgt spid="2">
                                            <p:txEl>
                                              <p:pRg st="11" end="11"/>
                                            </p:txEl>
                                          </p:spTgt>
                                        </p:tgtEl>
                                      </p:cBhvr>
                                    </p:animEffect>
                                    <p:anim calcmode="lin" valueType="num">
                                      <p:cBhvr>
                                        <p:cTn id="74" dur="500" fill="hold"/>
                                        <p:tgtEl>
                                          <p:spTgt spid="2">
                                            <p:txEl>
                                              <p:pRg st="11" end="11"/>
                                            </p:txEl>
                                          </p:spTgt>
                                        </p:tgtEl>
                                        <p:attrNameLst>
                                          <p:attrName>ppt_x</p:attrName>
                                        </p:attrNameLst>
                                      </p:cBhvr>
                                      <p:tavLst>
                                        <p:tav tm="0">
                                          <p:val>
                                            <p:strVal val="#ppt_x"/>
                                          </p:val>
                                        </p:tav>
                                        <p:tav tm="100000">
                                          <p:val>
                                            <p:strVal val="#ppt_x"/>
                                          </p:val>
                                        </p:tav>
                                      </p:tavLst>
                                    </p:anim>
                                    <p:anim calcmode="lin" valueType="num">
                                      <p:cBhvr>
                                        <p:cTn id="75" dur="500" fill="hold"/>
                                        <p:tgtEl>
                                          <p:spTgt spid="2">
                                            <p:txEl>
                                              <p:pRg st="11" end="11"/>
                                            </p:txEl>
                                          </p:spTgt>
                                        </p:tgtEl>
                                        <p:attrNameLst>
                                          <p:attrName>ppt_y</p:attrName>
                                        </p:attrNameLst>
                                      </p:cBhvr>
                                      <p:tavLst>
                                        <p:tav tm="0">
                                          <p:val>
                                            <p:strVal val="#ppt_y+.1"/>
                                          </p:val>
                                        </p:tav>
                                        <p:tav tm="100000">
                                          <p:val>
                                            <p:strVal val="#ppt_y"/>
                                          </p:val>
                                        </p:tav>
                                      </p:tavLst>
                                    </p:anim>
                                  </p:childTnLst>
                                </p:cTn>
                              </p:par>
                            </p:childTnLst>
                          </p:cTn>
                        </p:par>
                        <p:par>
                          <p:cTn id="76" fill="hold">
                            <p:stCondLst>
                              <p:cond delay="6500"/>
                            </p:stCondLst>
                            <p:childTnLst>
                              <p:par>
                                <p:cTn id="77" presetID="10" presetClass="entr" presetSubtype="0" fill="hold" grpId="0" nodeType="afterEffect">
                                  <p:stCondLst>
                                    <p:cond delay="1000"/>
                                  </p:stCondLst>
                                  <p:childTnLst>
                                    <p:set>
                                      <p:cBhvr>
                                        <p:cTn id="78" dur="1" fill="hold">
                                          <p:stCondLst>
                                            <p:cond delay="0"/>
                                          </p:stCondLst>
                                        </p:cTn>
                                        <p:tgtEl>
                                          <p:spTgt spid="4"/>
                                        </p:tgtEl>
                                        <p:attrNameLst>
                                          <p:attrName>style.visibility</p:attrName>
                                        </p:attrNameLst>
                                      </p:cBhvr>
                                      <p:to>
                                        <p:strVal val="visible"/>
                                      </p:to>
                                    </p:set>
                                    <p:animEffect transition="in" filter="fade">
                                      <p:cBhvr>
                                        <p:cTn id="7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uiExpand="1" build="allAtOnce"/>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US" sz="4000" dirty="0" err="1"/>
              <a:t>WP:Clubhouse</a:t>
            </a:r>
            <a:r>
              <a:rPr lang="en-US" sz="4000" dirty="0"/>
              <a:t>? An Exploration of Wikipedia’s Gender Imbalance. </a:t>
            </a:r>
            <a:r>
              <a:rPr lang="en-US" sz="4000" dirty="0" smtClean="0"/>
              <a:t>Lam</a:t>
            </a:r>
            <a:r>
              <a:rPr lang="en-US" sz="4000" dirty="0"/>
              <a:t>, S.K., </a:t>
            </a:r>
            <a:r>
              <a:rPr lang="en-US" sz="4000" dirty="0" err="1"/>
              <a:t>Uduwage</a:t>
            </a:r>
            <a:r>
              <a:rPr lang="en-US" sz="4000" dirty="0"/>
              <a:t>, A., Dong, Z., Sen, S., </a:t>
            </a:r>
            <a:r>
              <a:rPr lang="en-US" sz="4000" dirty="0" err="1"/>
              <a:t>Musicant</a:t>
            </a:r>
            <a:r>
              <a:rPr lang="en-US" sz="4000" dirty="0"/>
              <a:t>, D.R., Terveen, L., </a:t>
            </a:r>
            <a:r>
              <a:rPr lang="en-US" sz="4000" dirty="0" err="1"/>
              <a:t>Riedl</a:t>
            </a:r>
            <a:r>
              <a:rPr lang="en-US" sz="4000" dirty="0"/>
              <a:t>, J. </a:t>
            </a:r>
            <a:endParaRPr lang="en-US" sz="4000" dirty="0" smtClean="0"/>
          </a:p>
          <a:p>
            <a:r>
              <a:rPr lang="en-US" sz="4000" b="1" dirty="0" smtClean="0">
                <a:hlinkClick r:id="rId2"/>
              </a:rPr>
              <a:t>www.grouplens.org/node/466</a:t>
            </a:r>
            <a:r>
              <a:rPr lang="en-US" sz="4000" b="1" dirty="0" smtClean="0"/>
              <a:t> </a:t>
            </a:r>
            <a:endParaRPr lang="en-US" sz="4000" b="1" dirty="0"/>
          </a:p>
          <a:p>
            <a:endParaRPr lang="en-US" sz="4000" dirty="0"/>
          </a:p>
          <a:p>
            <a:endParaRPr lang="en-US" sz="4000" dirty="0"/>
          </a:p>
          <a:p>
            <a:endParaRPr lang="en-US" sz="4000" dirty="0"/>
          </a:p>
        </p:txBody>
      </p:sp>
      <p:sp>
        <p:nvSpPr>
          <p:cNvPr id="4" name="Title 3"/>
          <p:cNvSpPr>
            <a:spLocks noGrp="1"/>
          </p:cNvSpPr>
          <p:nvPr>
            <p:ph type="title"/>
          </p:nvPr>
        </p:nvSpPr>
        <p:spPr/>
        <p:txBody>
          <a:bodyPr/>
          <a:lstStyle/>
          <a:p>
            <a:endParaRPr lang="en-US"/>
          </a:p>
        </p:txBody>
      </p:sp>
    </p:spTree>
    <p:extLst>
      <p:ext uri="{BB962C8B-B14F-4D97-AF65-F5344CB8AC3E}">
        <p14:creationId xmlns:p14="http://schemas.microsoft.com/office/powerpoint/2010/main" val="1281026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fltVal val="0"/>
                                          </p:val>
                                        </p:tav>
                                        <p:tav tm="100000">
                                          <p:val>
                                            <p:strVal val="#ppt_w"/>
                                          </p:val>
                                        </p:tav>
                                      </p:tavLst>
                                    </p:anim>
                                    <p:anim calcmode="lin" valueType="num">
                                      <p:cBhvr>
                                        <p:cTn id="8" dur="1000" fill="hold"/>
                                        <p:tgtEl>
                                          <p:spTgt spid="2"/>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hlinkClick r:id="rId2"/>
              </a:rPr>
              <a:t>http://www.nytimes.com/2011/01/31/business/media/31link.html?_r=1&amp;src=busln</a:t>
            </a:r>
            <a:r>
              <a:rPr lang="en-US" dirty="0" smtClean="0"/>
              <a:t> </a:t>
            </a:r>
          </a:p>
          <a:p>
            <a:endParaRPr lang="en-US" dirty="0" smtClean="0"/>
          </a:p>
          <a:p>
            <a:pPr lvl="1"/>
            <a:r>
              <a:rPr lang="en-US" i="1" dirty="0" smtClean="0"/>
              <a:t>A topic generally restricted to teenage girls, like friendship bracelets, can seem short at four paragraphs when compared with lengthy articles on something boys might favor, like, toy soldiers or baseball cards, whose voluminous entry includes a detailed chronological history of the subject. </a:t>
            </a:r>
          </a:p>
          <a:p>
            <a:pPr lvl="1"/>
            <a:endParaRPr lang="en-US" i="1" dirty="0"/>
          </a:p>
          <a:p>
            <a:r>
              <a:rPr lang="en-US" dirty="0" smtClean="0"/>
              <a:t>(BTW, it’s not about the friendship bracelets)</a:t>
            </a:r>
            <a:endParaRPr lang="en-US" dirty="0"/>
          </a:p>
        </p:txBody>
      </p:sp>
      <p:sp>
        <p:nvSpPr>
          <p:cNvPr id="3" name="Slide Number Placeholder 2"/>
          <p:cNvSpPr>
            <a:spLocks noGrp="1"/>
          </p:cNvSpPr>
          <p:nvPr>
            <p:ph type="sldNum" sz="quarter" idx="15"/>
          </p:nvPr>
        </p:nvSpPr>
        <p:spPr/>
        <p:txBody>
          <a:bodyPr/>
          <a:lstStyle/>
          <a:p>
            <a:fld id="{0437B707-9CC2-4456-86F9-0AAAB3718224}" type="slidenum">
              <a:rPr lang="en-US" smtClean="0"/>
              <a:pPr/>
              <a:t>9</a:t>
            </a:fld>
            <a:endParaRPr lang="en-US"/>
          </a:p>
        </p:txBody>
      </p:sp>
      <p:sp>
        <p:nvSpPr>
          <p:cNvPr id="4" name="Title 3"/>
          <p:cNvSpPr>
            <a:spLocks noGrp="1"/>
          </p:cNvSpPr>
          <p:nvPr>
            <p:ph type="title"/>
          </p:nvPr>
        </p:nvSpPr>
        <p:spPr/>
        <p:txBody>
          <a:bodyPr/>
          <a:lstStyle/>
          <a:p>
            <a:r>
              <a:rPr lang="en-US" dirty="0" smtClean="0"/>
              <a:t>Trigger…</a:t>
            </a:r>
            <a:endParaRPr lang="en-US" dirty="0"/>
          </a:p>
        </p:txBody>
      </p:sp>
    </p:spTree>
    <p:extLst>
      <p:ext uri="{BB962C8B-B14F-4D97-AF65-F5344CB8AC3E}">
        <p14:creationId xmlns:p14="http://schemas.microsoft.com/office/powerpoint/2010/main" val="1241045357"/>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0.3"/>
</p:tagLst>
</file>

<file path=ppt/tags/tag2.xml><?xml version="1.0" encoding="utf-8"?>
<p:tagLst xmlns:a="http://schemas.openxmlformats.org/drawingml/2006/main" xmlns:r="http://schemas.openxmlformats.org/officeDocument/2006/relationships" xmlns:p="http://schemas.openxmlformats.org/presentationml/2006/main">
  <p:tag name="TIMING" val="|0|0|0.3"/>
</p:tagLst>
</file>

<file path=ppt/tags/tag3.xml><?xml version="1.0" encoding="utf-8"?>
<p:tagLst xmlns:a="http://schemas.openxmlformats.org/drawingml/2006/main" xmlns:r="http://schemas.openxmlformats.org/officeDocument/2006/relationships" xmlns:p="http://schemas.openxmlformats.org/presentationml/2006/main">
  <p:tag name="TIMING" val="|0.1|0.3|0.1"/>
</p:tagLst>
</file>

<file path=ppt/tags/tag4.xml><?xml version="1.0" encoding="utf-8"?>
<p:tagLst xmlns:a="http://schemas.openxmlformats.org/drawingml/2006/main" xmlns:r="http://schemas.openxmlformats.org/officeDocument/2006/relationships" xmlns:p="http://schemas.openxmlformats.org/presentationml/2006/main">
  <p:tag name="TIMING" val="|0"/>
</p:tagLst>
</file>

<file path=ppt/tags/tag5.xml><?xml version="1.0" encoding="utf-8"?>
<p:tagLst xmlns:a="http://schemas.openxmlformats.org/drawingml/2006/main" xmlns:r="http://schemas.openxmlformats.org/officeDocument/2006/relationships" xmlns:p="http://schemas.openxmlformats.org/presentationml/2006/main">
  <p:tag name="TIMING" val="|0"/>
</p:tagLst>
</file>

<file path=ppt/tags/tag6.xml><?xml version="1.0" encoding="utf-8"?>
<p:tagLst xmlns:a="http://schemas.openxmlformats.org/drawingml/2006/main" xmlns:r="http://schemas.openxmlformats.org/officeDocument/2006/relationships" xmlns:p="http://schemas.openxmlformats.org/presentationml/2006/main">
  <p:tag name="TIMING" val="|0"/>
</p:tagLst>
</file>

<file path=ppt/tags/tag7.xml><?xml version="1.0" encoding="utf-8"?>
<p:tagLst xmlns:a="http://schemas.openxmlformats.org/drawingml/2006/main" xmlns:r="http://schemas.openxmlformats.org/officeDocument/2006/relationships" xmlns:p="http://schemas.openxmlformats.org/presentationml/2006/main">
  <p:tag name="TIMING" val="|0"/>
</p:tagLst>
</file>

<file path=ppt/tags/tag8.xml><?xml version="1.0" encoding="utf-8"?>
<p:tagLst xmlns:a="http://schemas.openxmlformats.org/drawingml/2006/main" xmlns:r="http://schemas.openxmlformats.org/officeDocument/2006/relationships" xmlns:p="http://schemas.openxmlformats.org/presentationml/2006/main">
  <p:tag name="TIMING" val="|16"/>
</p:tagLst>
</file>

<file path=ppt/tags/tag9.xml><?xml version="1.0" encoding="utf-8"?>
<p:tagLst xmlns:a="http://schemas.openxmlformats.org/drawingml/2006/main" xmlns:r="http://schemas.openxmlformats.org/officeDocument/2006/relationships" xmlns:p="http://schemas.openxmlformats.org/presentationml/2006/main">
  <p:tag name="TIMING" val="|7.2"/>
</p:tagLst>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6421</TotalTime>
  <Words>1743</Words>
  <Application>Microsoft Office PowerPoint</Application>
  <PresentationFormat>On-screen Show (4:3)</PresentationFormat>
  <Paragraphs>301</Paragraphs>
  <Slides>57</Slides>
  <Notes>34</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57</vt:i4>
      </vt:variant>
    </vt:vector>
  </HeadingPairs>
  <TitlesOfParts>
    <vt:vector size="59" baseType="lpstr">
      <vt:lpstr>Paper</vt:lpstr>
      <vt:lpstr>Chart</vt:lpstr>
      <vt:lpstr>If You Build It? Benefits and Costs of Creating Your Own Online Community</vt:lpstr>
      <vt:lpstr>Background: ways of knowing</vt:lpstr>
      <vt:lpstr>Build to learn</vt:lpstr>
      <vt:lpstr>To answer the kinds of research questions we like to ask, we need:</vt:lpstr>
      <vt:lpstr>The rest of the talk</vt:lpstr>
      <vt:lpstr>1. Learning from others’ data</vt:lpstr>
      <vt:lpstr>GroupLens Wikipedia Research</vt:lpstr>
      <vt:lpstr>PowerPoint Presentation</vt:lpstr>
      <vt:lpstr>Trigger…</vt:lpstr>
      <vt:lpstr>Findings</vt:lpstr>
      <vt:lpstr>2. Learning from our own data</vt:lpstr>
      <vt:lpstr>GroupLens online communities</vt:lpstr>
      <vt:lpstr>PowerPoint Presentation</vt:lpstr>
      <vt:lpstr>PowerPoint Presentation</vt:lpstr>
      <vt:lpstr>PowerPoint Presentation</vt:lpstr>
      <vt:lpstr>Research Question</vt:lpstr>
      <vt:lpstr>Becoming Wikipedian Bryant, Forte, &amp; Bruckman 2005</vt:lpstr>
      <vt:lpstr>Our goal: test these findings quantitatively</vt:lpstr>
      <vt:lpstr>Wikipedian</vt:lpstr>
      <vt:lpstr>Data</vt:lpstr>
      <vt:lpstr>Quantity</vt:lpstr>
      <vt:lpstr>PowerPoint Presentation</vt:lpstr>
      <vt:lpstr>PowerPoint Presentation</vt:lpstr>
      <vt:lpstr>PowerPoint Presentation</vt:lpstr>
      <vt:lpstr>Quantity</vt:lpstr>
      <vt:lpstr>Quality</vt:lpstr>
      <vt:lpstr>PowerPoint Presentation</vt:lpstr>
      <vt:lpstr>PowerPoint Presentation</vt:lpstr>
      <vt:lpstr>PowerPoint Presentation</vt:lpstr>
      <vt:lpstr>Quality</vt:lpstr>
      <vt:lpstr>Nature of Work</vt:lpstr>
      <vt:lpstr>PowerPoint Presentation</vt:lpstr>
      <vt:lpstr>PowerPoint Presentation</vt:lpstr>
      <vt:lpstr>PowerPoint Presentation</vt:lpstr>
      <vt:lpstr>Community</vt:lpstr>
      <vt:lpstr>Summary of findings</vt:lpstr>
      <vt:lpstr>But: methodological worries</vt:lpstr>
      <vt:lpstr>Cyclopath: viewing and pre-registration activities are visible</vt:lpstr>
      <vt:lpstr>PowerPoint Presentation</vt:lpstr>
      <vt:lpstr>And few users edited before registration </vt:lpstr>
      <vt:lpstr>Some viewing before registration</vt:lpstr>
      <vt:lpstr>But amount of viewing before registration (or before editing) does not predict subsequent behavior</vt:lpstr>
      <vt:lpstr>Followups</vt:lpstr>
      <vt:lpstr>3. Exercising Experimental Control</vt:lpstr>
      <vt:lpstr>Research Question</vt:lpstr>
      <vt:lpstr>PowerPoint Presentation</vt:lpstr>
      <vt:lpstr>PowerPoint Presentation</vt:lpstr>
      <vt:lpstr>Four strategies to suggest movies to a user</vt:lpstr>
      <vt:lpstr>The experiment</vt:lpstr>
      <vt:lpstr>PowerPoint Presentation</vt:lpstr>
      <vt:lpstr>Summary of findings</vt:lpstr>
      <vt:lpstr>That’s great, but is there a catch?</vt:lpstr>
      <vt:lpstr>Cyclopath</vt:lpstr>
      <vt:lpstr>Adding it up</vt:lpstr>
      <vt:lpstr>Towards TMSP</vt:lpstr>
      <vt:lpstr>All references listed at</vt:lpstr>
      <vt:lpstr>Thanks to…</vt:lpstr>
    </vt:vector>
  </TitlesOfParts>
  <Company>University of Minnesota</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Design and Analysis of Open Content Communities</dc:title>
  <dc:creator>Loren Terveen</dc:creator>
  <cp:lastModifiedBy>terveen</cp:lastModifiedBy>
  <cp:revision>454</cp:revision>
  <dcterms:created xsi:type="dcterms:W3CDTF">2009-10-03T02:08:46Z</dcterms:created>
  <dcterms:modified xsi:type="dcterms:W3CDTF">2011-08-24T14:32:49Z</dcterms:modified>
</cp:coreProperties>
</file>