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52"/>
  </p:notesMasterIdLst>
  <p:handoutMasterIdLst>
    <p:handoutMasterId r:id="rId53"/>
  </p:handoutMasterIdLst>
  <p:sldIdLst>
    <p:sldId id="554" r:id="rId2"/>
    <p:sldId id="849" r:id="rId3"/>
    <p:sldId id="893" r:id="rId4"/>
    <p:sldId id="818" r:id="rId5"/>
    <p:sldId id="860" r:id="rId6"/>
    <p:sldId id="801" r:id="rId7"/>
    <p:sldId id="824" r:id="rId8"/>
    <p:sldId id="825" r:id="rId9"/>
    <p:sldId id="862" r:id="rId10"/>
    <p:sldId id="855" r:id="rId11"/>
    <p:sldId id="865" r:id="rId12"/>
    <p:sldId id="868" r:id="rId13"/>
    <p:sldId id="784" r:id="rId14"/>
    <p:sldId id="788" r:id="rId15"/>
    <p:sldId id="812" r:id="rId16"/>
    <p:sldId id="736" r:id="rId17"/>
    <p:sldId id="735" r:id="rId18"/>
    <p:sldId id="757" r:id="rId19"/>
    <p:sldId id="811" r:id="rId20"/>
    <p:sldId id="758" r:id="rId21"/>
    <p:sldId id="802" r:id="rId22"/>
    <p:sldId id="803" r:id="rId23"/>
    <p:sldId id="740" r:id="rId24"/>
    <p:sldId id="870" r:id="rId25"/>
    <p:sldId id="871" r:id="rId26"/>
    <p:sldId id="872" r:id="rId27"/>
    <p:sldId id="873" r:id="rId28"/>
    <p:sldId id="874" r:id="rId29"/>
    <p:sldId id="875" r:id="rId30"/>
    <p:sldId id="819" r:id="rId31"/>
    <p:sldId id="741" r:id="rId32"/>
    <p:sldId id="876" r:id="rId33"/>
    <p:sldId id="756" r:id="rId34"/>
    <p:sldId id="877" r:id="rId35"/>
    <p:sldId id="878" r:id="rId36"/>
    <p:sldId id="879" r:id="rId37"/>
    <p:sldId id="880" r:id="rId38"/>
    <p:sldId id="882" r:id="rId39"/>
    <p:sldId id="883" r:id="rId40"/>
    <p:sldId id="884" r:id="rId41"/>
    <p:sldId id="885" r:id="rId42"/>
    <p:sldId id="886" r:id="rId43"/>
    <p:sldId id="887" r:id="rId44"/>
    <p:sldId id="888" r:id="rId45"/>
    <p:sldId id="889" r:id="rId46"/>
    <p:sldId id="890" r:id="rId47"/>
    <p:sldId id="891" r:id="rId48"/>
    <p:sldId id="892" r:id="rId49"/>
    <p:sldId id="866" r:id="rId50"/>
    <p:sldId id="867" r:id="rId51"/>
  </p:sldIdLst>
  <p:sldSz cx="9144000" cy="6858000" type="screen4x3"/>
  <p:notesSz cx="6858000" cy="9144000"/>
  <p:defaultTextStyle>
    <a:defPPr>
      <a:defRPr lang="en-US"/>
    </a:defPPr>
    <a:lvl1pPr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1pPr>
    <a:lvl2pPr marL="4572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2pPr>
    <a:lvl3pPr marL="9144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3pPr>
    <a:lvl4pPr marL="13716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4pPr>
    <a:lvl5pPr marL="18288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5pPr>
    <a:lvl6pPr marL="2286000" algn="l" defTabSz="914400" rtl="0" eaLnBrk="1" latinLnBrk="0" hangingPunct="1">
      <a:defRPr sz="2800" kern="1200">
        <a:solidFill>
          <a:srgbClr val="000000"/>
        </a:solidFill>
        <a:latin typeface="Antique Olv (W1)" pitchFamily="34" charset="0"/>
        <a:ea typeface="+mn-ea"/>
        <a:cs typeface="Arial" charset="0"/>
      </a:defRPr>
    </a:lvl6pPr>
    <a:lvl7pPr marL="2743200" algn="l" defTabSz="914400" rtl="0" eaLnBrk="1" latinLnBrk="0" hangingPunct="1">
      <a:defRPr sz="2800" kern="1200">
        <a:solidFill>
          <a:srgbClr val="000000"/>
        </a:solidFill>
        <a:latin typeface="Antique Olv (W1)" pitchFamily="34" charset="0"/>
        <a:ea typeface="+mn-ea"/>
        <a:cs typeface="Arial" charset="0"/>
      </a:defRPr>
    </a:lvl7pPr>
    <a:lvl8pPr marL="3200400" algn="l" defTabSz="914400" rtl="0" eaLnBrk="1" latinLnBrk="0" hangingPunct="1">
      <a:defRPr sz="2800" kern="1200">
        <a:solidFill>
          <a:srgbClr val="000000"/>
        </a:solidFill>
        <a:latin typeface="Antique Olv (W1)" pitchFamily="34" charset="0"/>
        <a:ea typeface="+mn-ea"/>
        <a:cs typeface="Arial" charset="0"/>
      </a:defRPr>
    </a:lvl8pPr>
    <a:lvl9pPr marL="3657600" algn="l" defTabSz="914400" rtl="0" eaLnBrk="1" latinLnBrk="0" hangingPunct="1">
      <a:defRPr sz="2800" kern="1200">
        <a:solidFill>
          <a:srgbClr val="000000"/>
        </a:solidFill>
        <a:latin typeface="Antique Olv (W1)"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FAB5A2"/>
    <a:srgbClr val="DC0000"/>
    <a:srgbClr val="FAF400"/>
    <a:srgbClr val="EC0000"/>
    <a:srgbClr val="F6F000"/>
    <a:srgbClr val="FFFF00"/>
    <a:srgbClr val="F503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557" autoAdjust="0"/>
  </p:normalViewPr>
  <p:slideViewPr>
    <p:cSldViewPr>
      <p:cViewPr>
        <p:scale>
          <a:sx n="80" d="100"/>
          <a:sy n="80" d="100"/>
        </p:scale>
        <p:origin x="-186" y="204"/>
      </p:cViewPr>
      <p:guideLst>
        <p:guide orient="horz" pos="2160"/>
        <p:guide pos="2880"/>
      </p:guideLst>
    </p:cSldViewPr>
  </p:slideViewPr>
  <p:outlineViewPr>
    <p:cViewPr>
      <p:scale>
        <a:sx n="33" d="100"/>
        <a:sy n="33" d="100"/>
      </p:scale>
      <p:origin x="0" y="13118"/>
    </p:cViewPr>
  </p:outlineViewPr>
  <p:notesTextViewPr>
    <p:cViewPr>
      <p:scale>
        <a:sx n="100" d="100"/>
        <a:sy n="100" d="100"/>
      </p:scale>
      <p:origin x="0" y="0"/>
    </p:cViewPr>
  </p:notesTextViewPr>
  <p:sorterViewPr>
    <p:cViewPr>
      <p:scale>
        <a:sx n="100" d="100"/>
        <a:sy n="100" d="100"/>
      </p:scale>
      <p:origin x="0" y="33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16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2416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7C48C596-398B-475A-914A-50F0BC1F2606}" type="slidenum">
              <a:rPr lang="en-US"/>
              <a:pPr>
                <a:defRPr/>
              </a:pPr>
              <a:t>‹#›</a:t>
            </a:fld>
            <a:endParaRPr lang="en-US"/>
          </a:p>
        </p:txBody>
      </p:sp>
    </p:spTree>
    <p:extLst>
      <p:ext uri="{BB962C8B-B14F-4D97-AF65-F5344CB8AC3E}">
        <p14:creationId xmlns:p14="http://schemas.microsoft.com/office/powerpoint/2010/main" val="32641583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78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78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6D671035-CB1C-4C26-A2F4-11EBC49730A0}" type="slidenum">
              <a:rPr lang="en-US"/>
              <a:pPr>
                <a:defRPr/>
              </a:pPr>
              <a:t>‹#›</a:t>
            </a:fld>
            <a:endParaRPr lang="en-US"/>
          </a:p>
        </p:txBody>
      </p:sp>
    </p:spTree>
    <p:extLst>
      <p:ext uri="{BB962C8B-B14F-4D97-AF65-F5344CB8AC3E}">
        <p14:creationId xmlns:p14="http://schemas.microsoft.com/office/powerpoint/2010/main" val="28630593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AA4AC266-1045-47C2-B40F-08809200AD75}" type="slidenum">
              <a:rPr lang="en-US" smtClean="0"/>
              <a:pPr/>
              <a:t>1</a:t>
            </a:fld>
            <a:endParaRPr lang="en-US" smtClean="0"/>
          </a:p>
        </p:txBody>
      </p:sp>
      <p:sp>
        <p:nvSpPr>
          <p:cNvPr id="41987" name="Rectangle 2"/>
          <p:cNvSpPr>
            <a:spLocks noGrp="1" noChangeArrowheads="1"/>
          </p:cNvSpPr>
          <p:nvPr>
            <p:ph type="body" idx="1"/>
          </p:nvPr>
        </p:nvSpPr>
        <p:spPr>
          <a:xfrm>
            <a:off x="914400" y="4343400"/>
            <a:ext cx="5029200" cy="4114800"/>
          </a:xfrm>
          <a:noFill/>
          <a:ln/>
        </p:spPr>
        <p:txBody>
          <a:bodyPr lIns="90488" tIns="44450" rIns="90488" bIns="44450"/>
          <a:lstStyle/>
          <a:p>
            <a:pPr eaLnBrk="1" hangingPunct="1"/>
            <a:endParaRPr lang="en-US" smtClean="0"/>
          </a:p>
        </p:txBody>
      </p:sp>
      <p:sp>
        <p:nvSpPr>
          <p:cNvPr id="41988"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0B5BC8-0AF6-492D-9AAD-454E6B94C998}" type="slidenum">
              <a:rPr lang="en-US" smtClean="0"/>
              <a:pPr/>
              <a:t>32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The United Nations has declared 2010 the International Year of Biodiversity in recognition of the importance of biological diversity and the looming biodiversity crisis.  Biological diversity provides ecosystem services critical to our planet. As much as 90% of the needs of the world’s poorest people depend directly on biodiversity for food, fuel, medicine, etc. [1]. Each species represents a volume in a “living library,” as each has evolved solutions to nature’s challenges, solutions that can benefit human society. For example, the genomics revolution and half of our synthetic drugs were made possible by understanding the characteristics of particular species [2].  Yet the rate of species loss is currently 100 to 1,000 times estimates of historical extinction rates, and these rates are increasing with climate change  [2]. Recent assessments indicate that, for example, nearly 25% of mammals and one-third of amphibians are endangered or threatened [3].</a:t>
            </a:r>
          </a:p>
          <a:p>
            <a:r>
              <a:rPr lang="en-US" sz="1200" kern="1200" dirty="0" smtClean="0">
                <a:solidFill>
                  <a:schemeClr val="tx1"/>
                </a:solidFill>
                <a:latin typeface="+mn-lt"/>
                <a:ea typeface="+mn-ea"/>
                <a:cs typeface="+mn-cs"/>
              </a:rPr>
              <a:t>Scientists alone cannot end the biodiversity crisis. Progress in the conservation and sustainable use of biodiversity will depend on the interface of science with both policy and the public. This is not only because the public must appreciate and understand biodiversity in order to be motivated to conserve it. There are nearly 2 million known species and potentially millions more are still undocumented. Without help, professional biologists will be unable to describe many of these species before they disappear from the planet, especially those in biodiversity-rich but economically poorer countries  [4].</a:t>
            </a:r>
          </a:p>
          <a:p>
            <a:r>
              <a:rPr lang="en-US" sz="1200" kern="1200" dirty="0" smtClean="0">
                <a:solidFill>
                  <a:schemeClr val="tx1"/>
                </a:solidFill>
                <a:latin typeface="+mn-lt"/>
                <a:ea typeface="+mn-ea"/>
                <a:cs typeface="+mn-cs"/>
              </a:rPr>
              <a:t>Public participation can address the biodiversity crisis in several areas. One area is assembling existing knowledge on the 1.9 million species known to science. Doing so can accelerate the pace of research and new species description by making freely available, searchable, and re-usable the information currently in libraries or in local databases inaccessible to most of the world’s scientists. Addressing this need is the primary mission of the Encyclopedia of Life (EOL, http://</a:t>
            </a:r>
            <a:r>
              <a:rPr lang="en-US" sz="1200" kern="1200" dirty="0" err="1" smtClean="0">
                <a:solidFill>
                  <a:schemeClr val="tx1"/>
                </a:solidFill>
                <a:latin typeface="+mn-lt"/>
                <a:ea typeface="+mn-ea"/>
                <a:cs typeface="+mn-cs"/>
              </a:rPr>
              <a:t>www.eol.org</a:t>
            </a:r>
            <a:r>
              <a:rPr lang="en-US" sz="1200" kern="1200" dirty="0" smtClean="0">
                <a:solidFill>
                  <a:schemeClr val="tx1"/>
                </a:solidFill>
                <a:latin typeface="+mn-lt"/>
                <a:ea typeface="+mn-ea"/>
                <a:cs typeface="+mn-cs"/>
              </a:rPr>
              <a:t>), an international project headquartered at the Smithsonian’s National Museum of Natural History. In addition to mash-ups of existing scientific databases, we are combining a crowd-sourcing approach with expert review to achieve a high-quality central clearinghouse for species information.</a:t>
            </a:r>
          </a:p>
          <a:p>
            <a:endParaRPr lang="en-US" dirty="0"/>
          </a:p>
        </p:txBody>
      </p:sp>
      <p:sp>
        <p:nvSpPr>
          <p:cNvPr id="4" name="Slide Number Placeholder 3"/>
          <p:cNvSpPr>
            <a:spLocks noGrp="1"/>
          </p:cNvSpPr>
          <p:nvPr>
            <p:ph type="sldNum" sz="quarter" idx="10"/>
          </p:nvPr>
        </p:nvSpPr>
        <p:spPr/>
        <p:txBody>
          <a:bodyPr/>
          <a:lstStyle/>
          <a:p>
            <a:fld id="{72D3E3E9-3345-D846-84BE-ECADDA64B97C}" type="slidenum">
              <a:rPr lang="en-US" smtClean="0"/>
              <a:pPr/>
              <a:t>36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p:spPr>
        <p:txBody>
          <a:bodyPr/>
          <a:lstStyle/>
          <a:p>
            <a:fld id="{ACEDF6BC-1A07-4CA1-9E17-40FB73B371CB}" type="slidenum">
              <a:rPr lang="en-US"/>
              <a:pPr/>
              <a:t>37</a:t>
            </a:fld>
            <a:endParaRPr lang="en-US"/>
          </a:p>
        </p:txBody>
      </p:sp>
      <p:sp>
        <p:nvSpPr>
          <p:cNvPr id="327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32772" name="Text Box 2"/>
          <p:cNvSpPr>
            <a:spLocks noGrp="1" noChangeArrowheads="1"/>
          </p:cNvSpPr>
          <p:nvPr>
            <p:ph type="body"/>
          </p:nvPr>
        </p:nvSpPr>
        <p:spPr>
          <a:xfrm>
            <a:off x="685800" y="4343400"/>
            <a:ext cx="5486400" cy="4114800"/>
          </a:xfrm>
          <a:noFill/>
          <a:ln/>
        </p:spPr>
        <p:txBody>
          <a:bodyPr/>
          <a:lstStyle/>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latin typeface="Arial" charset="0"/>
                <a:cs typeface="Arial Unicode MS" charset="0"/>
              </a:rPr>
              <a:t>You may know that the Encyclopedia of Life has the goal of delivering a web page for each of the 1.8 million species on earth. This particular effort was articulated poetically by EO </a:t>
            </a:r>
            <a:r>
              <a:rPr lang="en-US" dirty="0" err="1" smtClean="0">
                <a:latin typeface="Arial" charset="0"/>
                <a:cs typeface="Arial Unicode MS" charset="0"/>
              </a:rPr>
              <a:t>wilson</a:t>
            </a:r>
            <a:r>
              <a:rPr lang="en-US" dirty="0" smtClean="0">
                <a:latin typeface="Arial" charset="0"/>
                <a:cs typeface="Arial Unicode MS" charset="0"/>
              </a:rPr>
              <a:t> in a 2003 article in Trends in Ecology and Evolution, but of course this is not a new idea -- </a:t>
            </a:r>
            <a:r>
              <a:rPr lang="en-GB" dirty="0" smtClean="0">
                <a:latin typeface="Arial" charset="0"/>
                <a:cs typeface="Arial Unicode MS" charset="0"/>
              </a:rPr>
              <a:t>Many people have suggested an </a:t>
            </a:r>
            <a:r>
              <a:rPr lang="en-GB" dirty="0" err="1" smtClean="0">
                <a:latin typeface="Arial" charset="0"/>
                <a:cs typeface="Arial Unicode MS" charset="0"/>
              </a:rPr>
              <a:t>encyclopedia</a:t>
            </a:r>
            <a:r>
              <a:rPr lang="en-GB" dirty="0" smtClean="0">
                <a:latin typeface="Arial" charset="0"/>
                <a:cs typeface="Arial Unicode MS" charset="0"/>
              </a:rPr>
              <a:t> of Life, e.g.</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TDWG:  Global Plant Species Information System (1990)</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Dan </a:t>
            </a:r>
            <a:r>
              <a:rPr lang="en-GB" dirty="0" err="1" smtClean="0">
                <a:latin typeface="Arial" charset="0"/>
                <a:cs typeface="Arial Unicode MS" charset="0"/>
              </a:rPr>
              <a:t>Janzen</a:t>
            </a:r>
            <a:r>
              <a:rPr lang="en-GB" dirty="0" smtClean="0">
                <a:latin typeface="Arial" charset="0"/>
                <a:cs typeface="Arial Unicode MS" charset="0"/>
              </a:rPr>
              <a:t>:  Species Pages (early 1990s)</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OECD </a:t>
            </a:r>
            <a:r>
              <a:rPr lang="en-GB" dirty="0" err="1" smtClean="0">
                <a:latin typeface="Arial" charset="0"/>
                <a:cs typeface="Arial Unicode MS" charset="0"/>
              </a:rPr>
              <a:t>Megascience</a:t>
            </a:r>
            <a:r>
              <a:rPr lang="en-GB" dirty="0" smtClean="0">
                <a:latin typeface="Arial" charset="0"/>
                <a:cs typeface="Arial Unicode MS" charset="0"/>
              </a:rPr>
              <a:t> Forum:  </a:t>
            </a:r>
            <a:r>
              <a:rPr lang="en-GB" dirty="0" err="1" smtClean="0">
                <a:latin typeface="Arial" charset="0"/>
                <a:cs typeface="Arial Unicode MS" charset="0"/>
              </a:rPr>
              <a:t>SpeciesBank</a:t>
            </a:r>
            <a:r>
              <a:rPr lang="en-GB" dirty="0" smtClean="0">
                <a:latin typeface="Arial" charset="0"/>
                <a:cs typeface="Arial Unicode MS" charset="0"/>
              </a:rPr>
              <a:t> (1999)</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ALL Species:  </a:t>
            </a:r>
            <a:r>
              <a:rPr lang="en-GB" dirty="0" err="1" smtClean="0">
                <a:latin typeface="Arial" charset="0"/>
                <a:cs typeface="Arial Unicode MS" charset="0"/>
              </a:rPr>
              <a:t>Encyclopedia</a:t>
            </a:r>
            <a:r>
              <a:rPr lang="en-GB" dirty="0" smtClean="0">
                <a:latin typeface="Arial" charset="0"/>
                <a:cs typeface="Arial Unicode MS" charset="0"/>
              </a:rPr>
              <a:t> of Life (2001)</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Smithsonian/Telluride:  </a:t>
            </a:r>
            <a:r>
              <a:rPr lang="en-GB" dirty="0" err="1" smtClean="0">
                <a:latin typeface="Arial" charset="0"/>
                <a:cs typeface="Arial Unicode MS" charset="0"/>
              </a:rPr>
              <a:t>Encyclopedia</a:t>
            </a:r>
            <a:r>
              <a:rPr lang="en-GB" dirty="0" smtClean="0">
                <a:latin typeface="Arial" charset="0"/>
                <a:cs typeface="Arial Unicode MS" charset="0"/>
              </a:rPr>
              <a:t> of Life (2002)</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Rainer Froese:  </a:t>
            </a:r>
            <a:r>
              <a:rPr lang="en-GB" dirty="0" err="1" smtClean="0">
                <a:latin typeface="Arial" charset="0"/>
                <a:cs typeface="Arial Unicode MS" charset="0"/>
              </a:rPr>
              <a:t>SpeciesBase</a:t>
            </a:r>
            <a:r>
              <a:rPr lang="en-GB" dirty="0" smtClean="0">
                <a:latin typeface="Arial" charset="0"/>
                <a:cs typeface="Arial Unicode MS" charset="0"/>
              </a:rPr>
              <a:t> (2005)</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Tree of Life</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smtClean="0">
              <a:latin typeface="Arial" charset="0"/>
              <a:cs typeface="Arial Unicode M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r>
              <a:rPr lang="en-US" dirty="0" smtClean="0"/>
              <a:t>So, the approach</a:t>
            </a:r>
            <a:r>
              <a:rPr lang="en-US" baseline="0" dirty="0" smtClean="0"/>
              <a:t> of EOL is rather different than many other sites. EOL is a giant </a:t>
            </a:r>
            <a:r>
              <a:rPr lang="en-US" baseline="0" dirty="0" err="1" smtClean="0"/>
              <a:t>mashup</a:t>
            </a:r>
            <a:r>
              <a:rPr lang="en-US" baseline="0" dirty="0" smtClean="0"/>
              <a:t> that creates pages, that are then available for curators (mostly </a:t>
            </a:r>
            <a:r>
              <a:rPr lang="en-US" baseline="0" smtClean="0"/>
              <a:t>credentialed scientists) to </a:t>
            </a:r>
            <a:r>
              <a:rPr lang="en-US" baseline="0" dirty="0" smtClean="0"/>
              <a:t>assess and rate, or for anybody to provide comments or tags.</a:t>
            </a:r>
          </a:p>
        </p:txBody>
      </p:sp>
      <p:sp>
        <p:nvSpPr>
          <p:cNvPr id="4" name="Slide Number Placeholder 3"/>
          <p:cNvSpPr>
            <a:spLocks noGrp="1"/>
          </p:cNvSpPr>
          <p:nvPr>
            <p:ph type="sldNum" idx="10"/>
          </p:nvPr>
        </p:nvSpPr>
        <p:spPr/>
        <p:txBody>
          <a:bodyPr/>
          <a:lstStyle/>
          <a:p>
            <a:fld id="{B31DA7F9-9ED0-4CF4-B9D7-C44736C5D5B8}" type="slidenum">
              <a:rPr lang="en-US" smtClean="0"/>
              <a:pPr/>
              <a:t>38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idx="10"/>
          </p:nvPr>
        </p:nvSpPr>
        <p:spPr/>
        <p:txBody>
          <a:bodyPr/>
          <a:lstStyle/>
          <a:p>
            <a:fld id="{B31DA7F9-9ED0-4CF4-B9D7-C44736C5D5B8}" type="slidenum">
              <a:rPr lang="en-US" smtClean="0"/>
              <a:pPr/>
              <a:t>39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endParaRPr lang="en-US" smtClean="0"/>
          </a:p>
        </p:txBody>
      </p:sp>
      <p:sp>
        <p:nvSpPr>
          <p:cNvPr id="55300" name="Slide Number Placeholder 3"/>
          <p:cNvSpPr>
            <a:spLocks noGrp="1"/>
          </p:cNvSpPr>
          <p:nvPr>
            <p:ph type="sldNum" sz="quarter" idx="5"/>
          </p:nvPr>
        </p:nvSpPr>
        <p:spPr>
          <a:noFill/>
        </p:spPr>
        <p:txBody>
          <a:bodyPr/>
          <a:lstStyle/>
          <a:p>
            <a:fld id="{748CAC5A-3439-4A22-A844-4AF96627FEF1}" type="slidenum">
              <a:rPr lang="en-US" smtClean="0"/>
              <a:pPr/>
              <a:t>49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3012" name="Slide Number Placeholder 3"/>
          <p:cNvSpPr>
            <a:spLocks noGrp="1"/>
          </p:cNvSpPr>
          <p:nvPr>
            <p:ph type="sldNum" sz="quarter" idx="5"/>
          </p:nvPr>
        </p:nvSpPr>
        <p:spPr>
          <a:noFill/>
        </p:spPr>
        <p:txBody>
          <a:bodyPr/>
          <a:lstStyle/>
          <a:p>
            <a:fld id="{6BE02CAD-E9D7-45DC-BF1E-F8516A0EADAA}" type="slidenum">
              <a:rPr lang="en-US" smtClean="0"/>
              <a:pPr/>
              <a:t>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3012" name="Slide Number Placeholder 3"/>
          <p:cNvSpPr>
            <a:spLocks noGrp="1"/>
          </p:cNvSpPr>
          <p:nvPr>
            <p:ph type="sldNum" sz="quarter" idx="5"/>
          </p:nvPr>
        </p:nvSpPr>
        <p:spPr>
          <a:noFill/>
        </p:spPr>
        <p:txBody>
          <a:bodyPr/>
          <a:lstStyle/>
          <a:p>
            <a:fld id="{6BE02CAD-E9D7-45DC-BF1E-F8516A0EADAA}" type="slidenum">
              <a:rPr lang="en-US" smtClean="0"/>
              <a:pPr/>
              <a:t>5</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t>Todd Beamer – United 93</a:t>
            </a:r>
          </a:p>
        </p:txBody>
      </p:sp>
      <p:sp>
        <p:nvSpPr>
          <p:cNvPr id="44036" name="Slide Number Placeholder 3"/>
          <p:cNvSpPr>
            <a:spLocks noGrp="1"/>
          </p:cNvSpPr>
          <p:nvPr>
            <p:ph type="sldNum" sz="quarter" idx="5"/>
          </p:nvPr>
        </p:nvSpPr>
        <p:spPr>
          <a:noFill/>
        </p:spPr>
        <p:txBody>
          <a:bodyPr/>
          <a:lstStyle/>
          <a:p>
            <a:fld id="{814C7CC2-9D28-46E3-A627-55BFECB72C45}" type="slidenum">
              <a:rPr lang="en-US" smtClean="0"/>
              <a:pPr/>
              <a:t>7</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Slide Number Placeholder 3"/>
          <p:cNvSpPr>
            <a:spLocks noGrp="1"/>
          </p:cNvSpPr>
          <p:nvPr>
            <p:ph type="sldNum" sz="quarter" idx="5"/>
          </p:nvPr>
        </p:nvSpPr>
        <p:spPr>
          <a:noFill/>
        </p:spPr>
        <p:txBody>
          <a:bodyPr/>
          <a:lstStyle/>
          <a:p>
            <a:fld id="{A9E9684C-D9B1-44F8-9E54-CAEE88475F3B}" type="slidenum">
              <a:rPr lang="en-US" smtClean="0"/>
              <a:pPr/>
              <a:t>10</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BF9BA60-0A66-4230-A5DE-4455D175B46C}" type="slidenum">
              <a:rPr lang="en-US" sz="1200">
                <a:solidFill>
                  <a:schemeClr val="tx1"/>
                </a:solidFill>
                <a:latin typeface="Arial" charset="0"/>
              </a:rPr>
              <a:pPr algn="r" eaLnBrk="1" hangingPunct="1"/>
              <a:t>11</a:t>
            </a:fld>
            <a:endParaRPr lang="en-US" sz="1200">
              <a:solidFill>
                <a:schemeClr val="tx1"/>
              </a:solidFill>
              <a:latin typeface="Arial" charset="0"/>
            </a:endParaRPr>
          </a:p>
        </p:txBody>
      </p:sp>
      <p:sp>
        <p:nvSpPr>
          <p:cNvPr id="48131"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8132"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EB5A55A0-5F79-4A2A-B978-375B737DAF61}" type="slidenum">
              <a:rPr lang="en-US" sz="1200">
                <a:solidFill>
                  <a:schemeClr val="tx1"/>
                </a:solidFill>
                <a:latin typeface="Arial" charset="0"/>
              </a:rPr>
              <a:pPr algn="r" eaLnBrk="1" hangingPunct="1"/>
              <a:t>21</a:t>
            </a:fld>
            <a:endParaRPr lang="en-US" sz="1200">
              <a:solidFill>
                <a:schemeClr val="tx1"/>
              </a:solidFill>
              <a:latin typeface="Arial" charset="0"/>
            </a:endParaRPr>
          </a:p>
        </p:txBody>
      </p:sp>
      <p:sp>
        <p:nvSpPr>
          <p:cNvPr id="45059"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5060"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C6755D2-519A-4129-94E4-B54154B9DF0A}" type="slidenum">
              <a:rPr lang="en-US" sz="1200">
                <a:solidFill>
                  <a:schemeClr val="tx1"/>
                </a:solidFill>
                <a:latin typeface="Arial" charset="0"/>
              </a:rPr>
              <a:pPr algn="r" eaLnBrk="1" hangingPunct="1"/>
              <a:t>22</a:t>
            </a:fld>
            <a:endParaRPr lang="en-US" sz="1200">
              <a:solidFill>
                <a:schemeClr val="tx1"/>
              </a:solidFill>
              <a:latin typeface="Arial" charset="0"/>
            </a:endParaRPr>
          </a:p>
        </p:txBody>
      </p:sp>
      <p:sp>
        <p:nvSpPr>
          <p:cNvPr id="46083"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6084"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mtClean="0"/>
              <a:t>five </a:t>
            </a:r>
            <a:r>
              <a:rPr lang="en-US" b="1" smtClean="0"/>
              <a:t>stages</a:t>
            </a:r>
            <a:r>
              <a:rPr lang="en-US" smtClean="0"/>
              <a:t> of emotional response: (1) </a:t>
            </a:r>
            <a:r>
              <a:rPr lang="en-US" b="1" smtClean="0"/>
              <a:t>denial</a:t>
            </a:r>
            <a:r>
              <a:rPr lang="en-US" smtClean="0"/>
              <a:t>, (2) bargaining, (3) anger, (4) despair, (5) </a:t>
            </a:r>
            <a:r>
              <a:rPr lang="en-US" b="1" smtClean="0"/>
              <a:t>acceptance</a:t>
            </a:r>
            <a:r>
              <a:rPr lang="en-US" smtClean="0"/>
              <a:t>. </a:t>
            </a:r>
            <a:r>
              <a:rPr lang="en-US" b="1" smtClean="0"/>
              <a:t>...</a:t>
            </a:r>
            <a:r>
              <a:rPr lang="en-US" smtClean="0"/>
              <a:t/>
            </a:r>
            <a:br>
              <a:rPr lang="en-US" smtClean="0"/>
            </a:br>
            <a:endParaRPr lang="en-US" smtClean="0"/>
          </a:p>
        </p:txBody>
      </p:sp>
      <p:sp>
        <p:nvSpPr>
          <p:cNvPr id="49156" name="Slide Number Placeholder 3"/>
          <p:cNvSpPr>
            <a:spLocks noGrp="1"/>
          </p:cNvSpPr>
          <p:nvPr>
            <p:ph type="sldNum" sz="quarter" idx="5"/>
          </p:nvPr>
        </p:nvSpPr>
        <p:spPr>
          <a:noFill/>
        </p:spPr>
        <p:txBody>
          <a:bodyPr/>
          <a:lstStyle/>
          <a:p>
            <a:fld id="{21E53137-468C-4C2C-8934-513EDF54FF91}" type="slidenum">
              <a:rPr lang="en-US" smtClean="0"/>
              <a:pPr/>
              <a:t>31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eaLnBrk="1" hangingPunct="1">
                <a:defRPr/>
              </a:pPr>
              <a:endParaRPr lang="en-US" sz="2400">
                <a:solidFill>
                  <a:schemeClr val="tx1"/>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grpSp>
      </p:grpSp>
      <p:sp>
        <p:nvSpPr>
          <p:cNvPr id="55315" name="Rectangle 19"/>
          <p:cNvSpPr>
            <a:spLocks noGrp="1" noChangeArrowheads="1"/>
          </p:cNvSpPr>
          <p:nvPr>
            <p:ph type="ctrTitle"/>
          </p:nvPr>
        </p:nvSpPr>
        <p:spPr>
          <a:xfrm>
            <a:off x="2971800" y="1828800"/>
            <a:ext cx="6019800" cy="2209800"/>
          </a:xfrm>
        </p:spPr>
        <p:txBody>
          <a:bodyPr/>
          <a:lstStyle>
            <a:lvl1pPr>
              <a:defRPr sz="4200">
                <a:solidFill>
                  <a:srgbClr val="FFFFFF"/>
                </a:solidFill>
              </a:defRPr>
            </a:lvl1pPr>
          </a:lstStyle>
          <a:p>
            <a:r>
              <a:rPr lang="en-US"/>
              <a:t>Click to edit Master title style</a:t>
            </a:r>
          </a:p>
        </p:txBody>
      </p:sp>
      <p:sp>
        <p:nvSpPr>
          <p:cNvPr id="55316" name="Rectangle 20"/>
          <p:cNvSpPr>
            <a:spLocks noGrp="1" noChangeArrowheads="1"/>
          </p:cNvSpPr>
          <p:nvPr>
            <p:ph type="subTitle" idx="1"/>
          </p:nvPr>
        </p:nvSpPr>
        <p:spPr>
          <a:xfrm>
            <a:off x="2971800" y="4267200"/>
            <a:ext cx="6019800" cy="1752600"/>
          </a:xfrm>
        </p:spPr>
        <p:txBody>
          <a:bodyPr/>
          <a:lstStyle>
            <a:lvl1pPr marL="0" indent="0">
              <a:buFontTx/>
              <a:buNone/>
              <a:defRPr sz="3400"/>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7E4403BA-2D5E-47F9-921A-9BE1C3155AA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E742BFA-D1D1-4465-8A38-1F8501C60411}"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0764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769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54135B6-0F84-4401-88E9-F283E4568D71}"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192AD15A-575F-4ECE-951B-C63E4AF730B4}"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D3E8799A-B64C-4F48-AD31-29C754DF54CB}"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ED0B9190-9FC8-4B70-8779-92A6CEB3BE19}"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693CE49B-A8F3-442C-B5EA-D3B28C21680E}"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9E7DA4B9-5D58-4B99-8282-D4CC9614D91E}" type="slidenum">
              <a:rPr lang="en-US"/>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88AA48C8-5363-4132-9691-0B3E65333CFE}" type="slidenum">
              <a:rPr lang="en-US"/>
              <a:pPr>
                <a:defRPr/>
              </a:pPr>
              <a:t>‹#›</a:t>
            </a:fld>
            <a:endParaRPr 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84324D4-CD8F-4D16-AE02-0FA7AD683457}"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234F04E-F662-4487-B3D6-387BF0D9CD5E}"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mn-lt"/>
                <a:cs typeface="Arial" charset="0"/>
              </a:defRPr>
            </a:lvl1pPr>
          </a:lstStyle>
          <a:p>
            <a:pPr>
              <a:defRPr/>
            </a:pPr>
            <a:endParaRPr lang="en-US"/>
          </a:p>
        </p:txBody>
      </p:sp>
      <p:sp>
        <p:nvSpPr>
          <p:cNvPr id="54275"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Black" pitchFamily="34" charset="0"/>
                <a:cs typeface="Arial" charset="0"/>
              </a:defRPr>
            </a:lvl1pPr>
          </a:lstStyle>
          <a:p>
            <a:pPr>
              <a:defRPr/>
            </a:pPr>
            <a:fld id="{09568D22-1CCE-42C8-AFEB-19C43847FE99}" type="slidenum">
              <a:rPr lang="en-US"/>
              <a:pPr>
                <a:defRPr/>
              </a:pPr>
              <a:t>‹#›</a:t>
            </a:fld>
            <a:endParaRPr lang="en-US"/>
          </a:p>
        </p:txBody>
      </p:sp>
      <p:sp>
        <p:nvSpPr>
          <p:cNvPr id="54277" name="Rectangle 5"/>
          <p:cNvSpPr>
            <a:spLocks noChangeArrowheads="1"/>
          </p:cNvSpPr>
          <p:nvPr userDrawn="1"/>
        </p:nvSpPr>
        <p:spPr bwMode="auto">
          <a:xfrm>
            <a:off x="0" y="914400"/>
            <a:ext cx="285750" cy="223838"/>
          </a:xfrm>
          <a:prstGeom prst="rect">
            <a:avLst/>
          </a:prstGeom>
          <a:gradFill rotWithShape="1">
            <a:gsLst>
              <a:gs pos="0">
                <a:srgbClr val="F6F000"/>
              </a:gs>
              <a:gs pos="100000">
                <a:srgbClr val="FFFFFF"/>
              </a:gs>
            </a:gsLst>
            <a:lin ang="0" scaled="1"/>
          </a:gradFill>
          <a:ln w="9525">
            <a:noFill/>
            <a:miter lim="800000"/>
            <a:headEnd/>
            <a:tailEnd/>
          </a:ln>
          <a:effectLst/>
        </p:spPr>
        <p:txBody>
          <a:bodyPr wrap="none" anchor="ctr"/>
          <a:lstStyle/>
          <a:p>
            <a:pPr eaLnBrk="1" hangingPunct="1">
              <a:defRPr/>
            </a:pPr>
            <a:endParaRPr lang="en-US" sz="2400">
              <a:solidFill>
                <a:schemeClr val="tx1"/>
              </a:solidFill>
              <a:latin typeface="Times New Roman" pitchFamily="18" charset="0"/>
            </a:endParaRPr>
          </a:p>
        </p:txBody>
      </p:sp>
      <p:sp>
        <p:nvSpPr>
          <p:cNvPr id="54278" name="Rectangle 6"/>
          <p:cNvSpPr>
            <a:spLocks noChangeArrowheads="1"/>
          </p:cNvSpPr>
          <p:nvPr userDrawn="1"/>
        </p:nvSpPr>
        <p:spPr bwMode="auto">
          <a:xfrm>
            <a:off x="412750" y="971550"/>
            <a:ext cx="8731250" cy="114300"/>
          </a:xfrm>
          <a:prstGeom prst="rect">
            <a:avLst/>
          </a:prstGeom>
          <a:gradFill rotWithShape="1">
            <a:gsLst>
              <a:gs pos="0">
                <a:schemeClr val="tx2"/>
              </a:gs>
              <a:gs pos="100000">
                <a:schemeClr val="bg1"/>
              </a:gs>
            </a:gsLst>
            <a:lin ang="0" scaled="1"/>
          </a:gra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54279" name="Rectangle 7"/>
          <p:cNvSpPr>
            <a:spLocks noChangeArrowheads="1"/>
          </p:cNvSpPr>
          <p:nvPr userDrawn="1"/>
        </p:nvSpPr>
        <p:spPr bwMode="auto">
          <a:xfrm>
            <a:off x="409575" y="971550"/>
            <a:ext cx="138113"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0" name="Rectangle 8"/>
          <p:cNvSpPr>
            <a:spLocks noChangeArrowheads="1"/>
          </p:cNvSpPr>
          <p:nvPr userDrawn="1"/>
        </p:nvSpPr>
        <p:spPr bwMode="auto">
          <a:xfrm>
            <a:off x="547688" y="914400"/>
            <a:ext cx="139700" cy="57150"/>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1" name="Rectangle 9"/>
          <p:cNvSpPr>
            <a:spLocks noChangeArrowheads="1"/>
          </p:cNvSpPr>
          <p:nvPr userDrawn="1"/>
        </p:nvSpPr>
        <p:spPr bwMode="auto">
          <a:xfrm>
            <a:off x="547688" y="971550"/>
            <a:ext cx="139700" cy="58738"/>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2" name="Rectangle 10"/>
          <p:cNvSpPr>
            <a:spLocks noChangeArrowheads="1"/>
          </p:cNvSpPr>
          <p:nvPr userDrawn="1"/>
        </p:nvSpPr>
        <p:spPr bwMode="auto">
          <a:xfrm>
            <a:off x="274638" y="1028700"/>
            <a:ext cx="136525"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4" name="Rectangle 12"/>
          <p:cNvSpPr>
            <a:spLocks noChangeArrowheads="1"/>
          </p:cNvSpPr>
          <p:nvPr userDrawn="1"/>
        </p:nvSpPr>
        <p:spPr bwMode="auto">
          <a:xfrm>
            <a:off x="409575" y="1028700"/>
            <a:ext cx="138113"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5" name="Rectangle 13"/>
          <p:cNvSpPr>
            <a:spLocks noChangeArrowheads="1"/>
          </p:cNvSpPr>
          <p:nvPr userDrawn="1"/>
        </p:nvSpPr>
        <p:spPr bwMode="auto">
          <a:xfrm>
            <a:off x="274638" y="1085850"/>
            <a:ext cx="136525"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1036" name="Rectangle 14"/>
          <p:cNvSpPr>
            <a:spLocks noGrp="1" noChangeArrowheads="1"/>
          </p:cNvSpPr>
          <p:nvPr>
            <p:ph type="title"/>
          </p:nvPr>
        </p:nvSpPr>
        <p:spPr bwMode="auto">
          <a:xfrm>
            <a:off x="533400" y="1524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4288"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mn-lt"/>
                <a:cs typeface="Arial" charset="0"/>
              </a:defRPr>
            </a:lvl1pPr>
          </a:lstStyle>
          <a:p>
            <a:pPr>
              <a:defRPr/>
            </a:pPr>
            <a:endParaRPr lang="en-US"/>
          </a:p>
        </p:txBody>
      </p:sp>
      <p:pic>
        <p:nvPicPr>
          <p:cNvPr id="1039" name="Picture 17" descr="hcil-logo-small"/>
          <p:cNvPicPr>
            <a:picLocks noChangeAspect="1" noChangeArrowheads="1"/>
          </p:cNvPicPr>
          <p:nvPr userDrawn="1"/>
        </p:nvPicPr>
        <p:blipFill>
          <a:blip r:embed="rId13" cstate="print"/>
          <a:srcRect/>
          <a:stretch>
            <a:fillRect/>
          </a:stretch>
        </p:blipFill>
        <p:spPr bwMode="auto">
          <a:xfrm>
            <a:off x="8382000" y="6248400"/>
            <a:ext cx="609600" cy="457200"/>
          </a:xfrm>
          <a:prstGeom prst="rect">
            <a:avLst/>
          </a:prstGeom>
          <a:noFill/>
          <a:ln w="15875">
            <a:solidFill>
              <a:srgbClr val="C0C0C0"/>
            </a:solidFill>
            <a:miter lim="800000"/>
            <a:headEnd/>
            <a:tailEnd/>
          </a:ln>
        </p:spPr>
      </p:pic>
      <p:sp>
        <p:nvSpPr>
          <p:cNvPr id="54290" name="Oval 18"/>
          <p:cNvSpPr>
            <a:spLocks noChangeArrowheads="1"/>
          </p:cNvSpPr>
          <p:nvPr userDrawn="1"/>
        </p:nvSpPr>
        <p:spPr bwMode="auto">
          <a:xfrm>
            <a:off x="133350" y="952500"/>
            <a:ext cx="152400" cy="152400"/>
          </a:xfrm>
          <a:prstGeom prst="ellipse">
            <a:avLst/>
          </a:prstGeom>
          <a:solidFill>
            <a:srgbClr val="EC0000"/>
          </a:solidFill>
          <a:ln w="38100" cap="sq" algn="ctr">
            <a:no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968"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charset="0"/>
          <a:cs typeface="Arial" charset="0"/>
        </a:defRPr>
      </a:lvl2pPr>
      <a:lvl3pPr algn="l" rtl="0" eaLnBrk="0" fontAlgn="base" hangingPunct="0">
        <a:spcBef>
          <a:spcPct val="0"/>
        </a:spcBef>
        <a:spcAft>
          <a:spcPct val="0"/>
        </a:spcAft>
        <a:defRPr sz="3600">
          <a:solidFill>
            <a:schemeClr val="tx1"/>
          </a:solidFill>
          <a:latin typeface="Arial" charset="0"/>
          <a:cs typeface="Arial" charset="0"/>
        </a:defRPr>
      </a:lvl3pPr>
      <a:lvl4pPr algn="l" rtl="0" eaLnBrk="0" fontAlgn="base" hangingPunct="0">
        <a:spcBef>
          <a:spcPct val="0"/>
        </a:spcBef>
        <a:spcAft>
          <a:spcPct val="0"/>
        </a:spcAft>
        <a:defRPr sz="3600">
          <a:solidFill>
            <a:schemeClr val="tx1"/>
          </a:solidFill>
          <a:latin typeface="Arial" charset="0"/>
          <a:cs typeface="Arial" charset="0"/>
        </a:defRPr>
      </a:lvl4pPr>
      <a:lvl5pPr algn="l" rtl="0" eaLnBrk="0" fontAlgn="base" hangingPunct="0">
        <a:spcBef>
          <a:spcPct val="0"/>
        </a:spcBef>
        <a:spcAft>
          <a:spcPct val="0"/>
        </a:spcAft>
        <a:defRPr sz="3600">
          <a:solidFill>
            <a:schemeClr val="tx1"/>
          </a:solidFill>
          <a:latin typeface="Arial" charset="0"/>
          <a:cs typeface="Arial" charset="0"/>
        </a:defRPr>
      </a:lvl5pPr>
      <a:lvl6pPr marL="457200" algn="l" rtl="0" fontAlgn="base">
        <a:spcBef>
          <a:spcPct val="0"/>
        </a:spcBef>
        <a:spcAft>
          <a:spcPct val="0"/>
        </a:spcAft>
        <a:defRPr sz="3600">
          <a:solidFill>
            <a:schemeClr val="tx1"/>
          </a:solidFill>
          <a:latin typeface="Arial" charset="0"/>
          <a:cs typeface="Arial" charset="0"/>
        </a:defRPr>
      </a:lvl6pPr>
      <a:lvl7pPr marL="914400" algn="l" rtl="0" fontAlgn="base">
        <a:spcBef>
          <a:spcPct val="0"/>
        </a:spcBef>
        <a:spcAft>
          <a:spcPct val="0"/>
        </a:spcAft>
        <a:defRPr sz="3600">
          <a:solidFill>
            <a:schemeClr val="tx1"/>
          </a:solidFill>
          <a:latin typeface="Arial" charset="0"/>
          <a:cs typeface="Arial" charset="0"/>
        </a:defRPr>
      </a:lvl7pPr>
      <a:lvl8pPr marL="1371600" algn="l" rtl="0" fontAlgn="base">
        <a:spcBef>
          <a:spcPct val="0"/>
        </a:spcBef>
        <a:spcAft>
          <a:spcPct val="0"/>
        </a:spcAft>
        <a:defRPr sz="3600">
          <a:solidFill>
            <a:schemeClr val="tx1"/>
          </a:solidFill>
          <a:latin typeface="Arial" charset="0"/>
          <a:cs typeface="Arial" charset="0"/>
        </a:defRPr>
      </a:lvl8pPr>
      <a:lvl9pPr marL="1828800" algn="l" rtl="0" fontAlgn="base">
        <a:spcBef>
          <a:spcPct val="0"/>
        </a:spcBef>
        <a:spcAft>
          <a:spcPct val="0"/>
        </a:spcAft>
        <a:defRPr sz="36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51.jpeg"/><Relationship Id="rId4" Type="http://schemas.openxmlformats.org/officeDocument/2006/relationships/image" Target="../media/image50.gif"/></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3.wmf"/></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8.emf"/></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1219200"/>
            <a:ext cx="9677400" cy="4191000"/>
          </a:xfrm>
          <a:noFill/>
        </p:spPr>
        <p:txBody>
          <a:bodyPr lIns="90488" tIns="44450" rIns="90488" bIns="44450"/>
          <a:lstStyle/>
          <a:p>
            <a:pPr algn="ctr"/>
            <a:r>
              <a:rPr lang="en-US" sz="1400" b="1" dirty="0" smtClean="0"/>
              <a:t/>
            </a:r>
            <a:br>
              <a:rPr lang="en-US" sz="1400" b="1" dirty="0" smtClean="0"/>
            </a:br>
            <a:r>
              <a:rPr lang="en-US" sz="3200" dirty="0" smtClean="0"/>
              <a:t> </a:t>
            </a:r>
            <a:r>
              <a:rPr lang="en-US" sz="3200" b="1" dirty="0" smtClean="0"/>
              <a:t>Summer Social </a:t>
            </a:r>
            <a:r>
              <a:rPr lang="en-US" sz="3200" b="1" dirty="0" err="1" smtClean="0"/>
              <a:t>Webshop</a:t>
            </a:r>
            <a:r>
              <a:rPr lang="en-US" sz="3200" b="1" dirty="0" smtClean="0"/>
              <a:t>:</a:t>
            </a:r>
            <a:br>
              <a:rPr lang="en-US" sz="3200" b="1" dirty="0" smtClean="0"/>
            </a:br>
            <a:r>
              <a:rPr lang="en-US" sz="3200" b="1" dirty="0"/>
              <a:t>T</a:t>
            </a:r>
            <a:r>
              <a:rPr lang="en-US" sz="3200" b="1" dirty="0" smtClean="0"/>
              <a:t>echnology-Mediated Social Participation </a:t>
            </a:r>
            <a:r>
              <a:rPr lang="en-US" b="1" dirty="0" smtClean="0"/>
              <a:t/>
            </a:r>
            <a:br>
              <a:rPr lang="en-US" b="1" dirty="0" smtClean="0"/>
            </a:br>
            <a:r>
              <a:rPr lang="en-US" sz="1600" dirty="0" smtClean="0"/>
              <a:t> </a:t>
            </a:r>
            <a:br>
              <a:rPr lang="en-US" sz="1600" dirty="0" smtClean="0"/>
            </a:br>
            <a:r>
              <a:rPr lang="en-US" sz="2000" dirty="0" smtClean="0"/>
              <a:t/>
            </a:r>
            <a:br>
              <a:rPr lang="en-US" sz="2000" dirty="0" smtClean="0"/>
            </a:br>
            <a:r>
              <a:rPr lang="en-US" sz="2000" dirty="0" smtClean="0"/>
              <a:t>  Jennifer Preece     Ben Shneiderman  </a:t>
            </a:r>
            <a:br>
              <a:rPr lang="en-US" sz="2000" dirty="0" smtClean="0"/>
            </a:br>
            <a:r>
              <a:rPr lang="en-US" sz="1600" b="1" i="1" dirty="0" smtClean="0">
                <a:latin typeface="Courier New" pitchFamily="49" charset="0"/>
              </a:rPr>
              <a:t>preece@umd.edu    ben@cs.umd.edu </a:t>
            </a:r>
            <a:r>
              <a:rPr lang="en-US" sz="1600" dirty="0" smtClean="0"/>
              <a:t/>
            </a:r>
            <a:br>
              <a:rPr lang="en-US" sz="1600" dirty="0" smtClean="0"/>
            </a:br>
            <a:r>
              <a:rPr lang="en-US" sz="1600" dirty="0" smtClean="0"/>
              <a:t>@</a:t>
            </a:r>
            <a:r>
              <a:rPr lang="en-US" sz="1600" dirty="0" err="1" smtClean="0"/>
              <a:t>jenpre</a:t>
            </a:r>
            <a:r>
              <a:rPr lang="en-US" sz="1600" dirty="0" smtClean="0"/>
              <a:t>                         @</a:t>
            </a:r>
            <a:r>
              <a:rPr lang="en-US" sz="1600" dirty="0" err="1" smtClean="0"/>
              <a:t>benbendc</a:t>
            </a:r>
            <a:r>
              <a:rPr lang="en-US" sz="1600" dirty="0" smtClean="0"/>
              <a:t/>
            </a:r>
            <a:br>
              <a:rPr lang="en-US" sz="1600" dirty="0" smtClean="0"/>
            </a:br>
            <a:r>
              <a:rPr lang="en-US" sz="1600" dirty="0" smtClean="0"/>
              <a:t/>
            </a:r>
            <a:br>
              <a:rPr lang="en-US" sz="1600" dirty="0" smtClean="0"/>
            </a:br>
            <a:r>
              <a:rPr lang="en-US" sz="1400" b="1" i="1" dirty="0" smtClean="0">
                <a:latin typeface="Courier New" pitchFamily="49" charset="0"/>
              </a:rPr>
              <a:t/>
            </a:r>
            <a:br>
              <a:rPr lang="en-US" sz="1400" b="1" i="1" dirty="0" smtClean="0">
                <a:latin typeface="Courier New" pitchFamily="49" charset="0"/>
              </a:rPr>
            </a:br>
            <a:endParaRPr lang="en-US" sz="1400" dirty="0" smtClean="0"/>
          </a:p>
        </p:txBody>
      </p:sp>
      <p:pic>
        <p:nvPicPr>
          <p:cNvPr id="3075" name="Picture 3" descr="Welcome &#10;to the University of Maryland"/>
          <p:cNvPicPr>
            <a:picLocks noGrp="1" noChangeAspect="1" noChangeArrowheads="1"/>
          </p:cNvPicPr>
          <p:nvPr>
            <p:ph idx="1"/>
          </p:nvPr>
        </p:nvPicPr>
        <p:blipFill>
          <a:blip r:embed="rId3" cstate="print"/>
          <a:srcRect/>
          <a:stretch>
            <a:fillRect/>
          </a:stretch>
        </p:blipFill>
        <p:spPr>
          <a:xfrm>
            <a:off x="2362200" y="5638800"/>
            <a:ext cx="4314825" cy="742950"/>
          </a:xfrm>
          <a:solidFill>
            <a:schemeClr val="bg1"/>
          </a:solid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685800" y="152400"/>
            <a:ext cx="8229600" cy="762000"/>
          </a:xfrm>
        </p:spPr>
        <p:txBody>
          <a:bodyPr/>
          <a:lstStyle/>
          <a:p>
            <a:pPr eaLnBrk="1" hangingPunct="1"/>
            <a:r>
              <a:rPr lang="en-US" sz="3200" b="1" smtClean="0"/>
              <a:t>International Efforts</a:t>
            </a:r>
          </a:p>
        </p:txBody>
      </p:sp>
      <p:sp>
        <p:nvSpPr>
          <p:cNvPr id="46083" name="Rectangle 7"/>
          <p:cNvSpPr>
            <a:spLocks noChangeArrowheads="1"/>
          </p:cNvSpPr>
          <p:nvPr/>
        </p:nvSpPr>
        <p:spPr bwMode="auto">
          <a:xfrm>
            <a:off x="3048000" y="6397625"/>
            <a:ext cx="3084513" cy="307975"/>
          </a:xfrm>
          <a:prstGeom prst="rect">
            <a:avLst/>
          </a:prstGeom>
          <a:noFill/>
          <a:ln w="38100" cap="sq" algn="ctr">
            <a:noFill/>
            <a:miter lim="800000"/>
            <a:headEnd/>
            <a:tailEnd/>
          </a:ln>
        </p:spPr>
        <p:txBody>
          <a:bodyPr wrap="none">
            <a:spAutoFit/>
          </a:bodyPr>
          <a:lstStyle/>
          <a:p>
            <a:r>
              <a:rPr lang="en-US" sz="1400" b="1">
                <a:solidFill>
                  <a:schemeClr val="tx1"/>
                </a:solidFill>
                <a:latin typeface="Courier New" pitchFamily="49" charset="0"/>
                <a:cs typeface="Courier New" pitchFamily="49" charset="0"/>
              </a:rPr>
              <a:t>intlsocialparticipation.net</a:t>
            </a:r>
            <a:endParaRPr lang="en-US" sz="1400" b="1">
              <a:solidFill>
                <a:schemeClr val="tx1"/>
              </a:solidFill>
              <a:latin typeface="Courier New" pitchFamily="49" charset="0"/>
            </a:endParaRPr>
          </a:p>
        </p:txBody>
      </p:sp>
      <p:sp>
        <p:nvSpPr>
          <p:cNvPr id="7" name="Rectangle 3"/>
          <p:cNvSpPr txBox="1">
            <a:spLocks noChangeArrowheads="1"/>
          </p:cNvSpPr>
          <p:nvPr/>
        </p:nvSpPr>
        <p:spPr bwMode="auto">
          <a:xfrm>
            <a:off x="315913" y="1143000"/>
            <a:ext cx="8294687" cy="6086475"/>
          </a:xfrm>
          <a:prstGeom prst="rect">
            <a:avLst/>
          </a:prstGeom>
          <a:noFill/>
          <a:ln w="9525">
            <a:noFill/>
            <a:miter lim="800000"/>
            <a:headEnd/>
            <a:tailEnd/>
          </a:ln>
        </p:spPr>
        <p:txBody>
          <a:bodyPr lIns="90488" tIns="44450" rIns="90488" bIns="44450"/>
          <a:lstStyle/>
          <a:p>
            <a:pPr marL="342900" indent="-342900" algn="l" eaLnBrk="1" hangingPunct="1">
              <a:spcBef>
                <a:spcPct val="20000"/>
              </a:spcBef>
              <a:buClr>
                <a:srgbClr val="F5032B"/>
              </a:buClr>
              <a:buSzPct val="140000"/>
              <a:defRPr/>
            </a:pPr>
            <a:endParaRPr lang="en-US" sz="2400" b="1" kern="0" dirty="0">
              <a:solidFill>
                <a:schemeClr val="tx1"/>
              </a:solidFill>
              <a:latin typeface="+mn-lt"/>
              <a:cs typeface="+mn-cs"/>
            </a:endParaRPr>
          </a:p>
        </p:txBody>
      </p:sp>
      <p:sp>
        <p:nvSpPr>
          <p:cNvPr id="46085" name="Rectangle 8"/>
          <p:cNvSpPr>
            <a:spLocks noChangeArrowheads="1"/>
          </p:cNvSpPr>
          <p:nvPr/>
        </p:nvSpPr>
        <p:spPr bwMode="auto">
          <a:xfrm>
            <a:off x="258763" y="4291013"/>
            <a:ext cx="838200" cy="152400"/>
          </a:xfrm>
          <a:prstGeom prst="rect">
            <a:avLst/>
          </a:prstGeom>
          <a:solidFill>
            <a:schemeClr val="bg1"/>
          </a:solidFill>
          <a:ln w="38100" cap="sq" algn="ctr">
            <a:noFill/>
            <a:round/>
            <a:headEnd/>
            <a:tailEnd/>
          </a:ln>
        </p:spPr>
        <p:txBody>
          <a:bodyPr wrap="none" anchor="ctr"/>
          <a:lstStyle/>
          <a:p>
            <a:endParaRPr lang="en-US"/>
          </a:p>
        </p:txBody>
      </p:sp>
      <p:pic>
        <p:nvPicPr>
          <p:cNvPr id="46086" name="Picture 2"/>
          <p:cNvPicPr>
            <a:picLocks noChangeAspect="1" noChangeArrowheads="1"/>
          </p:cNvPicPr>
          <p:nvPr/>
        </p:nvPicPr>
        <p:blipFill>
          <a:blip r:embed="rId3" cstate="print"/>
          <a:srcRect l="4774" t="34778" r="1759" b="12791"/>
          <a:stretch>
            <a:fillRect/>
          </a:stretch>
        </p:blipFill>
        <p:spPr bwMode="auto">
          <a:xfrm>
            <a:off x="4648200" y="1143000"/>
            <a:ext cx="6553200" cy="2184400"/>
          </a:xfrm>
          <a:prstGeom prst="rect">
            <a:avLst/>
          </a:prstGeom>
          <a:noFill/>
          <a:ln w="19050" cap="sq" algn="ctr">
            <a:solidFill>
              <a:schemeClr val="tx1"/>
            </a:solidFill>
            <a:miter lim="800000"/>
            <a:headEnd/>
            <a:tailEnd/>
          </a:ln>
        </p:spPr>
      </p:pic>
      <p:pic>
        <p:nvPicPr>
          <p:cNvPr id="46087" name="Picture 3"/>
          <p:cNvPicPr>
            <a:picLocks noChangeAspect="1" noChangeArrowheads="1"/>
          </p:cNvPicPr>
          <p:nvPr/>
        </p:nvPicPr>
        <p:blipFill>
          <a:blip r:embed="rId4" cstate="print"/>
          <a:srcRect l="1624" t="29094" r="41042" b="17944"/>
          <a:stretch>
            <a:fillRect/>
          </a:stretch>
        </p:blipFill>
        <p:spPr bwMode="auto">
          <a:xfrm>
            <a:off x="5033963" y="3429000"/>
            <a:ext cx="4491037" cy="2667000"/>
          </a:xfrm>
          <a:prstGeom prst="rect">
            <a:avLst/>
          </a:prstGeom>
          <a:noFill/>
          <a:ln w="19050" cap="sq" algn="ctr">
            <a:solidFill>
              <a:schemeClr val="tx1"/>
            </a:solidFill>
            <a:miter lim="800000"/>
            <a:headEnd/>
            <a:tailEnd/>
          </a:ln>
        </p:spPr>
      </p:pic>
      <p:pic>
        <p:nvPicPr>
          <p:cNvPr id="46088" name="Picture 4"/>
          <p:cNvPicPr>
            <a:picLocks noChangeAspect="1" noChangeArrowheads="1"/>
          </p:cNvPicPr>
          <p:nvPr/>
        </p:nvPicPr>
        <p:blipFill>
          <a:blip r:embed="rId5" cstate="print"/>
          <a:srcRect l="1369" t="36667" r="5016" b="30000"/>
          <a:stretch>
            <a:fillRect/>
          </a:stretch>
        </p:blipFill>
        <p:spPr bwMode="auto">
          <a:xfrm>
            <a:off x="-76200" y="4572000"/>
            <a:ext cx="5334000" cy="1039813"/>
          </a:xfrm>
          <a:prstGeom prst="rect">
            <a:avLst/>
          </a:prstGeom>
          <a:noFill/>
          <a:ln w="19050" cap="sq" algn="ctr">
            <a:solidFill>
              <a:schemeClr val="tx1"/>
            </a:solidFill>
            <a:miter lim="800000"/>
            <a:headEnd/>
            <a:tailEnd/>
          </a:ln>
        </p:spPr>
      </p:pic>
      <p:grpSp>
        <p:nvGrpSpPr>
          <p:cNvPr id="2" name="Group 13"/>
          <p:cNvGrpSpPr>
            <a:grpSpLocks/>
          </p:cNvGrpSpPr>
          <p:nvPr/>
        </p:nvGrpSpPr>
        <p:grpSpPr bwMode="auto">
          <a:xfrm>
            <a:off x="-20638" y="1676400"/>
            <a:ext cx="4897438" cy="2362200"/>
            <a:chOff x="0" y="2514600"/>
            <a:chExt cx="4897244" cy="2362200"/>
          </a:xfrm>
        </p:grpSpPr>
        <p:pic>
          <p:nvPicPr>
            <p:cNvPr id="46090" name="Picture 5"/>
            <p:cNvPicPr>
              <a:picLocks noChangeAspect="1" noChangeArrowheads="1"/>
            </p:cNvPicPr>
            <p:nvPr/>
          </p:nvPicPr>
          <p:blipFill>
            <a:blip r:embed="rId6" cstate="print"/>
            <a:srcRect l="3387" t="27570" r="4472" b="11121"/>
            <a:stretch>
              <a:fillRect/>
            </a:stretch>
          </p:blipFill>
          <p:spPr bwMode="auto">
            <a:xfrm>
              <a:off x="0" y="2514600"/>
              <a:ext cx="4897244" cy="2362200"/>
            </a:xfrm>
            <a:prstGeom prst="rect">
              <a:avLst/>
            </a:prstGeom>
            <a:noFill/>
            <a:ln w="19050" cap="sq" algn="ctr">
              <a:solidFill>
                <a:schemeClr val="tx1"/>
              </a:solidFill>
              <a:miter lim="800000"/>
              <a:headEnd/>
              <a:tailEnd/>
            </a:ln>
          </p:spPr>
        </p:pic>
        <p:sp>
          <p:nvSpPr>
            <p:cNvPr id="46091" name="TextBox 12"/>
            <p:cNvSpPr txBox="1">
              <a:spLocks noChangeArrowheads="1"/>
            </p:cNvSpPr>
            <p:nvPr/>
          </p:nvSpPr>
          <p:spPr bwMode="auto">
            <a:xfrm>
              <a:off x="1203140" y="2514600"/>
              <a:ext cx="3332964" cy="830997"/>
            </a:xfrm>
            <a:prstGeom prst="rect">
              <a:avLst/>
            </a:prstGeom>
            <a:noFill/>
            <a:ln w="19050">
              <a:solidFill>
                <a:schemeClr val="tx1"/>
              </a:solidFill>
              <a:miter lim="800000"/>
              <a:headEnd/>
              <a:tailEnd/>
            </a:ln>
          </p:spPr>
          <p:txBody>
            <a:bodyPr wrap="none">
              <a:spAutoFit/>
            </a:bodyPr>
            <a:lstStyle/>
            <a:p>
              <a:r>
                <a:rPr lang="en-US" sz="2400">
                  <a:solidFill>
                    <a:schemeClr val="bg1"/>
                  </a:solidFill>
                </a:rPr>
                <a:t>Community Informatics</a:t>
              </a:r>
            </a:p>
            <a:p>
              <a:r>
                <a:rPr lang="en-US" sz="2400">
                  <a:solidFill>
                    <a:schemeClr val="bg1"/>
                  </a:solidFill>
                </a:rPr>
                <a:t>Research Network</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sz="3200" b="1" smtClean="0"/>
              <a:t>UN Millennium Development Goals</a:t>
            </a:r>
          </a:p>
        </p:txBody>
      </p:sp>
      <p:sp>
        <p:nvSpPr>
          <p:cNvPr id="24579" name="Text Box 3"/>
          <p:cNvSpPr txBox="1">
            <a:spLocks noChangeArrowheads="1"/>
          </p:cNvSpPr>
          <p:nvPr/>
        </p:nvSpPr>
        <p:spPr bwMode="auto">
          <a:xfrm>
            <a:off x="1079500" y="1879600"/>
            <a:ext cx="6700838" cy="3378200"/>
          </a:xfrm>
          <a:prstGeom prst="rect">
            <a:avLst/>
          </a:prstGeom>
          <a:noFill/>
          <a:ln w="38100" cap="sq" algn="ctr">
            <a:noFill/>
            <a:miter lim="800000"/>
            <a:headEnd/>
            <a:tailEnd/>
          </a:ln>
        </p:spPr>
        <p:txBody>
          <a:bodyPr wrap="none">
            <a:spAutoFit/>
          </a:bodyPr>
          <a:lstStyle/>
          <a:p>
            <a:pPr algn="l" eaLnBrk="1" hangingPunct="1">
              <a:buFontTx/>
              <a:buChar char="•"/>
            </a:pPr>
            <a:r>
              <a:rPr lang="en-US"/>
              <a:t> Eradicate extreme poverty and hunger</a:t>
            </a:r>
          </a:p>
          <a:p>
            <a:pPr algn="l" eaLnBrk="1" hangingPunct="1">
              <a:buFontTx/>
              <a:buChar char="•"/>
            </a:pPr>
            <a:r>
              <a:rPr lang="en-US"/>
              <a:t> Achieve universal primary education</a:t>
            </a:r>
          </a:p>
          <a:p>
            <a:pPr algn="l" eaLnBrk="1" hangingPunct="1">
              <a:buFontTx/>
              <a:buChar char="•"/>
            </a:pPr>
            <a:r>
              <a:rPr lang="en-US"/>
              <a:t> Promote gender equality and empower women</a:t>
            </a:r>
          </a:p>
          <a:p>
            <a:pPr algn="l" eaLnBrk="1" hangingPunct="1">
              <a:buFontTx/>
              <a:buChar char="•"/>
            </a:pPr>
            <a:r>
              <a:rPr lang="en-US"/>
              <a:t> Reduce child mortality</a:t>
            </a:r>
          </a:p>
          <a:p>
            <a:pPr algn="l" eaLnBrk="1" hangingPunct="1">
              <a:buFontTx/>
              <a:buChar char="•"/>
            </a:pPr>
            <a:r>
              <a:rPr lang="en-US"/>
              <a:t> Improve maternal health</a:t>
            </a:r>
          </a:p>
          <a:p>
            <a:pPr algn="l" eaLnBrk="1" hangingPunct="1">
              <a:buFontTx/>
              <a:buChar char="•"/>
            </a:pPr>
            <a:r>
              <a:rPr lang="en-US"/>
              <a:t> Combat HIV/AIDS, malaria and other diseases</a:t>
            </a:r>
          </a:p>
          <a:p>
            <a:pPr algn="l" eaLnBrk="1" hangingPunct="1">
              <a:buFontTx/>
              <a:buChar char="•"/>
            </a:pPr>
            <a:r>
              <a:rPr lang="en-US"/>
              <a:t> Ensure environmental sustainability</a:t>
            </a:r>
          </a:p>
          <a:p>
            <a:pPr algn="l" eaLnBrk="1" hangingPunct="1">
              <a:buFontTx/>
              <a:buChar char="•"/>
            </a:pPr>
            <a:r>
              <a:rPr lang="en-US"/>
              <a:t> Develop a global partnership for development</a:t>
            </a:r>
          </a:p>
          <a:p>
            <a:pPr algn="l">
              <a:buFontTx/>
              <a:buChar char="•"/>
            </a:pPr>
            <a:endParaRPr lang="en-US"/>
          </a:p>
        </p:txBody>
      </p:sp>
      <p:sp>
        <p:nvSpPr>
          <p:cNvPr id="24580" name="Text Box 4"/>
          <p:cNvSpPr txBox="1">
            <a:spLocks noChangeArrowheads="1"/>
          </p:cNvSpPr>
          <p:nvPr/>
        </p:nvSpPr>
        <p:spPr bwMode="auto">
          <a:xfrm>
            <a:off x="981075" y="1335088"/>
            <a:ext cx="3438525" cy="457200"/>
          </a:xfrm>
          <a:prstGeom prst="rect">
            <a:avLst/>
          </a:prstGeom>
          <a:noFill/>
          <a:ln w="38100" cap="sq" algn="ctr">
            <a:noFill/>
            <a:miter lim="800000"/>
            <a:headEnd/>
            <a:tailEnd/>
          </a:ln>
        </p:spPr>
        <p:txBody>
          <a:bodyPr wrap="none">
            <a:spAutoFit/>
          </a:bodyPr>
          <a:lstStyle/>
          <a:p>
            <a:r>
              <a:rPr lang="en-US"/>
              <a:t>To be achieved by 2015</a:t>
            </a:r>
          </a:p>
        </p:txBody>
      </p:sp>
      <p:pic>
        <p:nvPicPr>
          <p:cNvPr id="24581" name="Picture 5"/>
          <p:cNvPicPr>
            <a:picLocks noChangeAspect="1" noChangeArrowheads="1"/>
          </p:cNvPicPr>
          <p:nvPr/>
        </p:nvPicPr>
        <p:blipFill>
          <a:blip r:embed="rId3" cstate="print"/>
          <a:srcRect l="868" t="30458" r="3004" b="11229"/>
          <a:stretch>
            <a:fillRect/>
          </a:stretch>
        </p:blipFill>
        <p:spPr bwMode="auto">
          <a:xfrm>
            <a:off x="609600" y="1219200"/>
            <a:ext cx="8229600" cy="5638800"/>
          </a:xfrm>
          <a:prstGeom prst="rect">
            <a:avLst/>
          </a:prstGeom>
          <a:noFill/>
          <a:ln w="38100" cap="sq" algn="ctr">
            <a:noFill/>
            <a:miter lim="800000"/>
            <a:headEnd/>
            <a:tailEnd/>
          </a:ln>
        </p:spPr>
      </p:pic>
    </p:spTree>
    <p:extLst>
      <p:ext uri="{BB962C8B-B14F-4D97-AF65-F5344CB8AC3E}">
        <p14:creationId xmlns:p14="http://schemas.microsoft.com/office/powerpoint/2010/main" val="22103918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81000" y="1295400"/>
            <a:ext cx="8915400" cy="3886200"/>
          </a:xfrm>
        </p:spPr>
        <p:txBody>
          <a:bodyPr/>
          <a:lstStyle/>
          <a:p>
            <a:pPr marL="0" lvl="0" indent="0">
              <a:buNone/>
            </a:pPr>
            <a:r>
              <a:rPr lang="en-US" sz="2800" b="1" dirty="0" smtClean="0"/>
              <a:t>1) Clarify national </a:t>
            </a:r>
            <a:r>
              <a:rPr lang="en-US" sz="2800" b="1" dirty="0"/>
              <a:t>priorities </a:t>
            </a:r>
            <a:endParaRPr lang="en-US" sz="2800" b="1" dirty="0" smtClean="0"/>
          </a:p>
          <a:p>
            <a:pPr marL="0" lvl="0" indent="0">
              <a:buNone/>
            </a:pPr>
            <a:r>
              <a:rPr lang="en-US" sz="2800" b="1" dirty="0" smtClean="0"/>
              <a:t>2) Develop </a:t>
            </a:r>
            <a:r>
              <a:rPr lang="en-US" sz="2800" b="1" dirty="0"/>
              <a:t>deep science questions </a:t>
            </a:r>
            <a:r>
              <a:rPr lang="en-US" sz="2800" dirty="0" smtClean="0"/>
              <a:t/>
            </a:r>
            <a:br>
              <a:rPr lang="en-US" sz="2800" dirty="0" smtClean="0"/>
            </a:br>
            <a:r>
              <a:rPr lang="en-US" sz="2800" dirty="0" smtClean="0"/>
              <a:t>  </a:t>
            </a:r>
            <a:r>
              <a:rPr lang="en-US" sz="2400" dirty="0"/>
              <a:t> </a:t>
            </a:r>
            <a:r>
              <a:rPr lang="en-US" sz="2400" dirty="0" smtClean="0"/>
              <a:t>    motivation</a:t>
            </a:r>
            <a:r>
              <a:rPr lang="en-US" sz="2400" dirty="0"/>
              <a:t>, trust, empathy, responsibility, identity, etc</a:t>
            </a:r>
            <a:r>
              <a:rPr lang="en-US" sz="2400" dirty="0" smtClean="0"/>
              <a:t>.</a:t>
            </a:r>
            <a:endParaRPr lang="en-US" sz="2400" dirty="0"/>
          </a:p>
          <a:p>
            <a:pPr marL="0" lvl="0" indent="0">
              <a:buNone/>
            </a:pPr>
            <a:r>
              <a:rPr lang="en-US" sz="2800" b="1" dirty="0" smtClean="0"/>
              <a:t>3) Promote </a:t>
            </a:r>
            <a:r>
              <a:rPr lang="en-US" sz="2800" b="1" dirty="0"/>
              <a:t>novel research methodologies </a:t>
            </a:r>
            <a:r>
              <a:rPr lang="en-US" sz="2800" dirty="0" smtClean="0"/>
              <a:t/>
            </a:r>
            <a:br>
              <a:rPr lang="en-US" sz="2800" dirty="0" smtClean="0"/>
            </a:br>
            <a:r>
              <a:rPr lang="en-US" sz="2400" dirty="0" smtClean="0"/>
              <a:t>       large-scale </a:t>
            </a:r>
            <a:r>
              <a:rPr lang="en-US" sz="2400" dirty="0"/>
              <a:t>interventions, ethnographic </a:t>
            </a:r>
            <a:r>
              <a:rPr lang="en-US" sz="2400" dirty="0" smtClean="0"/>
              <a:t>methods,</a:t>
            </a:r>
            <a:br>
              <a:rPr lang="en-US" sz="2400" dirty="0" smtClean="0"/>
            </a:br>
            <a:r>
              <a:rPr lang="en-US" sz="2400" dirty="0" smtClean="0"/>
              <a:t>       big </a:t>
            </a:r>
            <a:r>
              <a:rPr lang="en-US" sz="2400" dirty="0"/>
              <a:t>data analysis &amp; </a:t>
            </a:r>
            <a:r>
              <a:rPr lang="en-US" sz="2400" dirty="0" smtClean="0"/>
              <a:t>visualization </a:t>
            </a:r>
            <a:endParaRPr lang="en-US" sz="2400" dirty="0"/>
          </a:p>
          <a:p>
            <a:pPr marL="0" lvl="0" indent="0">
              <a:buNone/>
            </a:pPr>
            <a:r>
              <a:rPr lang="en-US" sz="2800" b="1" dirty="0" smtClean="0"/>
              <a:t>4) Identify </a:t>
            </a:r>
            <a:r>
              <a:rPr lang="en-US" sz="2800" b="1" dirty="0"/>
              <a:t>extreme technology challenges </a:t>
            </a:r>
            <a:br>
              <a:rPr lang="en-US" sz="2800" b="1" dirty="0"/>
            </a:br>
            <a:r>
              <a:rPr lang="en-US" sz="2800" dirty="0" smtClean="0"/>
              <a:t>    </a:t>
            </a:r>
            <a:r>
              <a:rPr lang="en-US" sz="2400" dirty="0"/>
              <a:t> </a:t>
            </a:r>
            <a:r>
              <a:rPr lang="en-US" sz="2400" dirty="0" smtClean="0"/>
              <a:t>  security</a:t>
            </a:r>
            <a:r>
              <a:rPr lang="en-US" sz="2400" dirty="0"/>
              <a:t>, privacy, scalability, universality, etc</a:t>
            </a:r>
            <a:r>
              <a:rPr lang="en-US" sz="2400" dirty="0" smtClean="0"/>
              <a:t>.</a:t>
            </a:r>
            <a:endParaRPr lang="en-US" sz="2400" dirty="0"/>
          </a:p>
          <a:p>
            <a:pPr marL="0" lvl="0" indent="0">
              <a:buNone/>
            </a:pPr>
            <a:r>
              <a:rPr lang="en-US" sz="2800" b="1" dirty="0" smtClean="0"/>
              <a:t>5) Influence </a:t>
            </a:r>
            <a:r>
              <a:rPr lang="en-US" sz="2800" b="1" dirty="0"/>
              <a:t>national policy </a:t>
            </a:r>
          </a:p>
          <a:p>
            <a:pPr marL="0" lvl="0" indent="0">
              <a:buNone/>
            </a:pPr>
            <a:r>
              <a:rPr lang="en-US" sz="2800" b="1" dirty="0" smtClean="0"/>
              <a:t>6) Increase </a:t>
            </a:r>
            <a:r>
              <a:rPr lang="en-US" sz="2800" b="1" dirty="0"/>
              <a:t>educational opportunities </a:t>
            </a:r>
          </a:p>
          <a:p>
            <a:pPr eaLnBrk="1" hangingPunct="1">
              <a:lnSpc>
                <a:spcPct val="80000"/>
              </a:lnSpc>
              <a:buFontTx/>
              <a:buNone/>
            </a:pPr>
            <a:r>
              <a:rPr lang="en-US" sz="2800" dirty="0" smtClean="0"/>
              <a:t/>
            </a:r>
            <a:br>
              <a:rPr lang="en-US" sz="2800" dirty="0" smtClean="0"/>
            </a:br>
            <a:endParaRPr lang="en-US" sz="2800" dirty="0" smtClean="0"/>
          </a:p>
          <a:p>
            <a:pPr eaLnBrk="1" hangingPunct="1">
              <a:lnSpc>
                <a:spcPct val="80000"/>
              </a:lnSpc>
            </a:pPr>
            <a:endParaRPr lang="en-US" sz="2800" dirty="0" smtClean="0"/>
          </a:p>
        </p:txBody>
      </p:sp>
      <p:sp>
        <p:nvSpPr>
          <p:cNvPr id="9219" name="Rectangle 2"/>
          <p:cNvSpPr>
            <a:spLocks noGrp="1" noChangeArrowheads="1"/>
          </p:cNvSpPr>
          <p:nvPr>
            <p:ph type="title"/>
          </p:nvPr>
        </p:nvSpPr>
        <p:spPr>
          <a:xfrm>
            <a:off x="381000" y="152400"/>
            <a:ext cx="8991600" cy="762000"/>
          </a:xfrm>
        </p:spPr>
        <p:txBody>
          <a:bodyPr/>
          <a:lstStyle/>
          <a:p>
            <a:pPr eaLnBrk="1" hangingPunct="1"/>
            <a:r>
              <a:rPr lang="en-US" sz="3200" b="1" dirty="0" smtClean="0"/>
              <a:t>Social Participation: </a:t>
            </a:r>
            <a:r>
              <a:rPr lang="en-US" sz="3200" b="1" dirty="0" err="1" smtClean="0"/>
              <a:t>Webshop</a:t>
            </a:r>
            <a:r>
              <a:rPr lang="en-US" sz="3200" b="1" dirty="0" smtClean="0"/>
              <a:t> Goals</a:t>
            </a:r>
          </a:p>
        </p:txBody>
      </p:sp>
    </p:spTree>
    <p:extLst>
      <p:ext uri="{BB962C8B-B14F-4D97-AF65-F5344CB8AC3E}">
        <p14:creationId xmlns:p14="http://schemas.microsoft.com/office/powerpoint/2010/main" val="20580231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838200" y="152400"/>
            <a:ext cx="8229600" cy="762000"/>
          </a:xfrm>
        </p:spPr>
        <p:txBody>
          <a:bodyPr/>
          <a:lstStyle/>
          <a:p>
            <a:pPr eaLnBrk="1" hangingPunct="1"/>
            <a:r>
              <a:rPr lang="en-US" b="1" smtClean="0"/>
              <a:t>911.gov: </a:t>
            </a:r>
            <a:r>
              <a:rPr lang="en-US" altLang="zh-CN" sz="3200" smtClean="0">
                <a:ea typeface="SimSun" pitchFamily="2" charset="-122"/>
              </a:rPr>
              <a:t>Internet &amp; mobile devices</a:t>
            </a:r>
            <a:endParaRPr lang="en-US" sz="3200" smtClean="0"/>
          </a:p>
        </p:txBody>
      </p:sp>
      <p:sp>
        <p:nvSpPr>
          <p:cNvPr id="11267" name="Rectangle 5"/>
          <p:cNvSpPr>
            <a:spLocks noGrp="1" noChangeArrowheads="1"/>
          </p:cNvSpPr>
          <p:nvPr>
            <p:ph type="body" idx="4294967295"/>
          </p:nvPr>
        </p:nvSpPr>
        <p:spPr>
          <a:xfrm>
            <a:off x="228600" y="1143000"/>
            <a:ext cx="8229600" cy="4419600"/>
          </a:xfrm>
          <a:noFill/>
        </p:spPr>
        <p:txBody>
          <a:bodyPr/>
          <a:lstStyle/>
          <a:p>
            <a:pPr eaLnBrk="1" hangingPunct="1">
              <a:buFontTx/>
              <a:buNone/>
            </a:pPr>
            <a:endParaRPr lang="en-US" altLang="zh-CN" sz="1200" smtClean="0">
              <a:ea typeface="SimSun" pitchFamily="2" charset="-122"/>
            </a:endParaRPr>
          </a:p>
          <a:p>
            <a:pPr eaLnBrk="1" hangingPunct="1"/>
            <a:r>
              <a:rPr lang="en-US" altLang="zh-CN" smtClean="0">
                <a:ea typeface="SimSun" pitchFamily="2" charset="-122"/>
              </a:rPr>
              <a:t>Residents report information </a:t>
            </a:r>
          </a:p>
          <a:p>
            <a:pPr eaLnBrk="1" hangingPunct="1"/>
            <a:r>
              <a:rPr lang="en-US" altLang="zh-CN" smtClean="0">
                <a:ea typeface="SimSun" pitchFamily="2" charset="-122"/>
              </a:rPr>
              <a:t>Professionals disseminate instructions  </a:t>
            </a:r>
          </a:p>
          <a:p>
            <a:pPr eaLnBrk="1" hangingPunct="1"/>
            <a:r>
              <a:rPr lang="en-US" altLang="zh-CN" smtClean="0">
                <a:ea typeface="SimSun" pitchFamily="2" charset="-122"/>
              </a:rPr>
              <a:t>Resident-to-Resident assistance </a:t>
            </a:r>
          </a:p>
          <a:p>
            <a:pPr eaLnBrk="1" hangingPunct="1">
              <a:buFontTx/>
              <a:buNone/>
            </a:pPr>
            <a:r>
              <a:rPr lang="en-US" smtClean="0"/>
              <a:t/>
            </a:r>
            <a:br>
              <a:rPr lang="en-US" smtClean="0"/>
            </a:br>
            <a:r>
              <a:rPr lang="en-US" smtClean="0"/>
              <a:t>Professionals in control </a:t>
            </a:r>
            <a:br>
              <a:rPr lang="en-US" smtClean="0"/>
            </a:br>
            <a:r>
              <a:rPr lang="en-US" smtClean="0"/>
              <a:t>  while working with </a:t>
            </a:r>
            <a:br>
              <a:rPr lang="en-US" smtClean="0"/>
            </a:br>
            <a:r>
              <a:rPr lang="en-US" smtClean="0"/>
              <a:t>  empowered residents </a:t>
            </a:r>
          </a:p>
        </p:txBody>
      </p:sp>
      <p:sp>
        <p:nvSpPr>
          <p:cNvPr id="11268" name="Text Box 4"/>
          <p:cNvSpPr txBox="1">
            <a:spLocks noChangeArrowheads="1"/>
          </p:cNvSpPr>
          <p:nvPr/>
        </p:nvSpPr>
        <p:spPr bwMode="auto">
          <a:xfrm>
            <a:off x="609600" y="6400800"/>
            <a:ext cx="8001000" cy="366713"/>
          </a:xfrm>
          <a:prstGeom prst="rect">
            <a:avLst/>
          </a:prstGeom>
          <a:noFill/>
          <a:ln w="12700">
            <a:noFill/>
            <a:miter lim="800000"/>
            <a:headEnd/>
            <a:tailEnd/>
          </a:ln>
        </p:spPr>
        <p:txBody>
          <a:bodyPr>
            <a:spAutoFit/>
          </a:bodyPr>
          <a:lstStyle/>
          <a:p>
            <a:r>
              <a:rPr lang="en-US" sz="1800" b="1">
                <a:solidFill>
                  <a:schemeClr val="tx1"/>
                </a:solidFill>
                <a:latin typeface="Courier New" pitchFamily="49" charset="0"/>
              </a:rPr>
              <a:t>www.cs.umd.edu/hcil/911gov</a:t>
            </a:r>
          </a:p>
        </p:txBody>
      </p:sp>
      <p:sp>
        <p:nvSpPr>
          <p:cNvPr id="11269" name="Rectangle 4"/>
          <p:cNvSpPr>
            <a:spLocks noChangeArrowheads="1"/>
          </p:cNvSpPr>
          <p:nvPr/>
        </p:nvSpPr>
        <p:spPr bwMode="auto">
          <a:xfrm>
            <a:off x="1905000" y="6076950"/>
            <a:ext cx="5538788" cy="400050"/>
          </a:xfrm>
          <a:prstGeom prst="rect">
            <a:avLst/>
          </a:prstGeom>
          <a:noFill/>
          <a:ln w="9525">
            <a:noFill/>
            <a:miter lim="800000"/>
            <a:headEnd/>
            <a:tailEnd/>
          </a:ln>
        </p:spPr>
        <p:txBody>
          <a:bodyPr wrap="none">
            <a:spAutoFit/>
          </a:bodyPr>
          <a:lstStyle/>
          <a:p>
            <a:r>
              <a:rPr lang="en-US" sz="2000"/>
              <a:t>Shneiderman &amp; Preece, </a:t>
            </a:r>
            <a:r>
              <a:rPr lang="en-US" sz="2000" i="1"/>
              <a:t>Science</a:t>
            </a:r>
            <a:r>
              <a:rPr lang="en-US" sz="2000"/>
              <a:t> </a:t>
            </a:r>
            <a:r>
              <a:rPr lang="en-US" sz="1800"/>
              <a:t>(Feb. 16, 2007)</a:t>
            </a:r>
          </a:p>
        </p:txBody>
      </p:sp>
      <p:pic>
        <p:nvPicPr>
          <p:cNvPr id="11270" name="Picture 46" descr="911-gov-CommunityResponse Grids-8-jpg.jpg"/>
          <p:cNvPicPr>
            <a:picLocks noChangeAspect="1"/>
          </p:cNvPicPr>
          <p:nvPr/>
        </p:nvPicPr>
        <p:blipFill>
          <a:blip r:embed="rId2" cstate="print"/>
          <a:srcRect b="12000"/>
          <a:stretch>
            <a:fillRect/>
          </a:stretch>
        </p:blipFill>
        <p:spPr bwMode="auto">
          <a:xfrm>
            <a:off x="5181600" y="3429000"/>
            <a:ext cx="3810000" cy="2514600"/>
          </a:xfrm>
          <a:prstGeom prst="rect">
            <a:avLst/>
          </a:prstGeom>
          <a:noFill/>
          <a:ln w="9525">
            <a:noFill/>
            <a:miter lim="800000"/>
            <a:headEnd/>
            <a:tailEnd/>
          </a:ln>
        </p:spPr>
      </p:pic>
      <p:pic>
        <p:nvPicPr>
          <p:cNvPr id="11271" name="Picture 4"/>
          <p:cNvPicPr>
            <a:picLocks noChangeAspect="1" noChangeArrowheads="1"/>
          </p:cNvPicPr>
          <p:nvPr/>
        </p:nvPicPr>
        <p:blipFill>
          <a:blip r:embed="rId3" cstate="print"/>
          <a:srcRect/>
          <a:stretch>
            <a:fillRect/>
          </a:stretch>
        </p:blipFill>
        <p:spPr bwMode="auto">
          <a:xfrm>
            <a:off x="7643813" y="381000"/>
            <a:ext cx="1347787"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81000" y="228600"/>
            <a:ext cx="676592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Reporting: Earthquakes &amp; Storms</a:t>
            </a:r>
          </a:p>
        </p:txBody>
      </p:sp>
      <p:sp>
        <p:nvSpPr>
          <p:cNvPr id="12291" name="Rectangle 4"/>
          <p:cNvSpPr>
            <a:spLocks noChangeArrowheads="1"/>
          </p:cNvSpPr>
          <p:nvPr/>
        </p:nvSpPr>
        <p:spPr bwMode="auto">
          <a:xfrm>
            <a:off x="152400" y="6183313"/>
            <a:ext cx="4257675" cy="339725"/>
          </a:xfrm>
          <a:prstGeom prst="rect">
            <a:avLst/>
          </a:prstGeom>
          <a:noFill/>
          <a:ln w="38100" cap="sq" algn="ctr">
            <a:noFill/>
            <a:miter lim="800000"/>
            <a:headEnd/>
            <a:tailEnd/>
          </a:ln>
        </p:spPr>
        <p:txBody>
          <a:bodyPr wrap="none">
            <a:spAutoFit/>
          </a:bodyPr>
          <a:lstStyle/>
          <a:p>
            <a:r>
              <a:rPr lang="en-US" sz="1600" b="1">
                <a:latin typeface="Courier New" pitchFamily="49" charset="0"/>
              </a:rPr>
              <a:t>earthquake.usgs.gov/eqcenter/dyfi</a:t>
            </a:r>
          </a:p>
        </p:txBody>
      </p:sp>
      <p:pic>
        <p:nvPicPr>
          <p:cNvPr id="12292" name="Picture 2"/>
          <p:cNvPicPr>
            <a:picLocks noChangeAspect="1" noChangeArrowheads="1"/>
          </p:cNvPicPr>
          <p:nvPr/>
        </p:nvPicPr>
        <p:blipFill>
          <a:blip r:embed="rId2" cstate="print"/>
          <a:srcRect t="16568" r="3542" b="4143"/>
          <a:stretch>
            <a:fillRect/>
          </a:stretch>
        </p:blipFill>
        <p:spPr bwMode="auto">
          <a:xfrm>
            <a:off x="-38100" y="1143000"/>
            <a:ext cx="4343400" cy="4932363"/>
          </a:xfrm>
          <a:prstGeom prst="rect">
            <a:avLst/>
          </a:prstGeom>
          <a:noFill/>
          <a:ln w="38100" cap="sq" algn="ctr">
            <a:noFill/>
            <a:miter lim="800000"/>
            <a:headEnd/>
            <a:tailEnd/>
          </a:ln>
        </p:spPr>
      </p:pic>
      <p:pic>
        <p:nvPicPr>
          <p:cNvPr id="12293" name="Picture 3"/>
          <p:cNvPicPr>
            <a:picLocks noChangeAspect="1" noChangeArrowheads="1"/>
          </p:cNvPicPr>
          <p:nvPr/>
        </p:nvPicPr>
        <p:blipFill>
          <a:blip r:embed="rId3" cstate="print"/>
          <a:srcRect l="516" t="14410" r="3265" b="4402"/>
          <a:stretch>
            <a:fillRect/>
          </a:stretch>
        </p:blipFill>
        <p:spPr bwMode="auto">
          <a:xfrm>
            <a:off x="4329113" y="1066800"/>
            <a:ext cx="4876800" cy="5086350"/>
          </a:xfrm>
          <a:prstGeom prst="rect">
            <a:avLst/>
          </a:prstGeom>
          <a:noFill/>
          <a:ln w="38100" cap="sq" algn="ctr">
            <a:noFill/>
            <a:miter lim="800000"/>
            <a:headEnd/>
            <a:tailEnd/>
          </a:ln>
        </p:spPr>
      </p:pic>
      <p:sp>
        <p:nvSpPr>
          <p:cNvPr id="12294" name="Rectangle 4"/>
          <p:cNvSpPr>
            <a:spLocks noChangeArrowheads="1"/>
          </p:cNvSpPr>
          <p:nvPr/>
        </p:nvSpPr>
        <p:spPr bwMode="auto">
          <a:xfrm>
            <a:off x="5562600" y="6172200"/>
            <a:ext cx="2390775" cy="369888"/>
          </a:xfrm>
          <a:prstGeom prst="rect">
            <a:avLst/>
          </a:prstGeom>
          <a:noFill/>
          <a:ln w="38100" cap="sq" algn="ctr">
            <a:noFill/>
            <a:miter lim="800000"/>
            <a:headEnd/>
            <a:tailEnd/>
          </a:ln>
        </p:spPr>
        <p:txBody>
          <a:bodyPr wrap="none">
            <a:spAutoFit/>
          </a:bodyPr>
          <a:lstStyle/>
          <a:p>
            <a:r>
              <a:rPr lang="en-US" sz="1800" b="1">
                <a:latin typeface="Courier New" pitchFamily="49" charset="0"/>
              </a:rPr>
              <a:t>weather.kimt.com</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cstate="print"/>
          <a:srcRect l="14235" t="15510" r="2861" b="8319"/>
          <a:stretch/>
        </p:blipFill>
        <p:spPr bwMode="auto">
          <a:xfrm>
            <a:off x="86981" y="1157288"/>
            <a:ext cx="5932819" cy="4481512"/>
          </a:xfrm>
          <a:prstGeom prst="rect">
            <a:avLst/>
          </a:prstGeom>
          <a:noFill/>
          <a:ln w="25400" cap="sq" algn="ctr">
            <a:solidFill>
              <a:schemeClr val="tx1"/>
            </a:solidFill>
            <a:miter lim="800000"/>
            <a:headEnd/>
            <a:tailEnd/>
          </a:ln>
        </p:spPr>
      </p:pic>
      <p:sp>
        <p:nvSpPr>
          <p:cNvPr id="13315" name="Rectangle 2"/>
          <p:cNvSpPr>
            <a:spLocks noChangeArrowheads="1"/>
          </p:cNvSpPr>
          <p:nvPr/>
        </p:nvSpPr>
        <p:spPr bwMode="auto">
          <a:xfrm>
            <a:off x="381000" y="238125"/>
            <a:ext cx="534987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Reporting: Local incidents</a:t>
            </a:r>
          </a:p>
        </p:txBody>
      </p:sp>
      <p:sp>
        <p:nvSpPr>
          <p:cNvPr id="13316" name="Rectangle 4"/>
          <p:cNvSpPr>
            <a:spLocks noChangeArrowheads="1"/>
          </p:cNvSpPr>
          <p:nvPr/>
        </p:nvSpPr>
        <p:spPr bwMode="auto">
          <a:xfrm>
            <a:off x="0" y="5791200"/>
            <a:ext cx="3857146" cy="646331"/>
          </a:xfrm>
          <a:prstGeom prst="rect">
            <a:avLst/>
          </a:prstGeom>
          <a:noFill/>
          <a:ln w="38100" cap="sq" algn="ctr">
            <a:noFill/>
            <a:miter lim="800000"/>
            <a:headEnd/>
            <a:tailEnd/>
          </a:ln>
        </p:spPr>
        <p:txBody>
          <a:bodyPr wrap="none">
            <a:spAutoFit/>
          </a:bodyPr>
          <a:lstStyle/>
          <a:p>
            <a:r>
              <a:rPr lang="en-US" sz="1800" b="1" dirty="0" smtClean="0">
                <a:latin typeface="Courier New" pitchFamily="49" charset="0"/>
              </a:rPr>
              <a:t>watchjeffersoncounty.net</a:t>
            </a:r>
            <a:br>
              <a:rPr lang="en-US" sz="1800" b="1" dirty="0" smtClean="0">
                <a:latin typeface="Courier New" pitchFamily="49" charset="0"/>
              </a:rPr>
            </a:br>
            <a:r>
              <a:rPr lang="en-US" sz="1800" b="1" dirty="0" smtClean="0">
                <a:latin typeface="Courier New" pitchFamily="49" charset="0"/>
              </a:rPr>
              <a:t>  </a:t>
            </a:r>
            <a:r>
              <a:rPr lang="en-US" sz="1800" b="1" dirty="0">
                <a:latin typeface="Courier New" pitchFamily="49" charset="0"/>
                <a:sym typeface="Wingdings" pitchFamily="2" charset="2"/>
              </a:rPr>
              <a:t></a:t>
            </a:r>
            <a:r>
              <a:rPr lang="en-US" sz="1800" b="1" dirty="0">
                <a:latin typeface="Courier New" pitchFamily="49" charset="0"/>
              </a:rPr>
              <a:t>  nationofneighbors.net</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1569" t="14767" r="2721" b="3342"/>
          <a:stretch>
            <a:fillRect/>
          </a:stretch>
        </p:blipFill>
        <p:spPr bwMode="auto">
          <a:xfrm>
            <a:off x="4038600" y="3200400"/>
            <a:ext cx="5371929" cy="3879850"/>
          </a:xfrm>
          <a:prstGeom prst="rect">
            <a:avLst/>
          </a:prstGeom>
          <a:noFill/>
          <a:ln w="25400" cap="sq">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473075" y="228600"/>
            <a:ext cx="585152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Disaster Response: Wildfires</a:t>
            </a:r>
          </a:p>
        </p:txBody>
      </p:sp>
      <p:pic>
        <p:nvPicPr>
          <p:cNvPr id="14339" name="Picture 11" descr="Untitled-2"/>
          <p:cNvPicPr>
            <a:picLocks noChangeAspect="1" noChangeArrowheads="1"/>
          </p:cNvPicPr>
          <p:nvPr/>
        </p:nvPicPr>
        <p:blipFill>
          <a:blip r:embed="rId2" cstate="print"/>
          <a:srcRect l="6541" r="5608"/>
          <a:stretch>
            <a:fillRect/>
          </a:stretch>
        </p:blipFill>
        <p:spPr bwMode="auto">
          <a:xfrm>
            <a:off x="457200" y="1169988"/>
            <a:ext cx="7162800" cy="5764212"/>
          </a:xfrm>
          <a:prstGeom prst="rect">
            <a:avLst/>
          </a:prstGeom>
          <a:noFill/>
          <a:ln w="9525">
            <a:noFill/>
            <a:miter lim="800000"/>
            <a:headEnd/>
            <a:tailEnd/>
          </a:ln>
        </p:spPr>
      </p:pic>
      <p:pic>
        <p:nvPicPr>
          <p:cNvPr id="14340" name="Picture 5" descr="Picture_3"/>
          <p:cNvPicPr>
            <a:picLocks noChangeAspect="1" noChangeArrowheads="1"/>
          </p:cNvPicPr>
          <p:nvPr/>
        </p:nvPicPr>
        <p:blipFill>
          <a:blip r:embed="rId3" cstate="print"/>
          <a:srcRect/>
          <a:stretch>
            <a:fillRect/>
          </a:stretch>
        </p:blipFill>
        <p:spPr bwMode="auto">
          <a:xfrm>
            <a:off x="5603875" y="838200"/>
            <a:ext cx="5749925" cy="4495800"/>
          </a:xfrm>
          <a:prstGeom prst="rect">
            <a:avLst/>
          </a:prstGeom>
          <a:noFill/>
          <a:ln w="25400">
            <a:solidFill>
              <a:schemeClr val="tx1"/>
            </a:solidFill>
            <a:miter lim="800000"/>
            <a:headEnd/>
            <a:tailEnd/>
          </a:ln>
        </p:spPr>
      </p:pic>
      <p:pic>
        <p:nvPicPr>
          <p:cNvPr id="14341" name="Picture 12" descr="Twitter-Ritter"/>
          <p:cNvPicPr>
            <a:picLocks noChangeAspect="1" noChangeArrowheads="1"/>
          </p:cNvPicPr>
          <p:nvPr/>
        </p:nvPicPr>
        <p:blipFill>
          <a:blip r:embed="rId4" cstate="print"/>
          <a:srcRect l="2319" r="3906"/>
          <a:stretch>
            <a:fillRect/>
          </a:stretch>
        </p:blipFill>
        <p:spPr bwMode="auto">
          <a:xfrm>
            <a:off x="838200" y="4622800"/>
            <a:ext cx="7162800" cy="5969000"/>
          </a:xfrm>
          <a:prstGeom prst="rect">
            <a:avLst/>
          </a:prstGeom>
          <a:noFill/>
          <a:ln w="25400">
            <a:solidFill>
              <a:schemeClr val="tx1"/>
            </a:solidFill>
            <a:miter lim="800000"/>
            <a:headEnd/>
            <a:tailEnd/>
          </a:ln>
        </p:spPr>
      </p:pic>
      <p:pic>
        <p:nvPicPr>
          <p:cNvPr id="14342" name="Picture 12" descr="Twitter-Ritter"/>
          <p:cNvPicPr>
            <a:picLocks noChangeAspect="1" noChangeArrowheads="1"/>
          </p:cNvPicPr>
          <p:nvPr/>
        </p:nvPicPr>
        <p:blipFill>
          <a:blip r:embed="rId4" cstate="print"/>
          <a:srcRect l="2319" t="33617" r="3906"/>
          <a:stretch>
            <a:fillRect/>
          </a:stretch>
        </p:blipFill>
        <p:spPr bwMode="auto">
          <a:xfrm>
            <a:off x="838200" y="5181600"/>
            <a:ext cx="7162800" cy="3962400"/>
          </a:xfrm>
          <a:prstGeom prst="rect">
            <a:avLst/>
          </a:prstGeom>
          <a:noFill/>
          <a:ln w="25400">
            <a:solidFill>
              <a:schemeClr val="tx1"/>
            </a:solidFill>
            <a:miter lim="800000"/>
            <a:headEnd/>
            <a:tailEnd/>
          </a:ln>
        </p:spPr>
      </p:pic>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95288" y="228600"/>
            <a:ext cx="7681912"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Community Safety: Abducted Children</a:t>
            </a:r>
          </a:p>
        </p:txBody>
      </p:sp>
      <p:sp>
        <p:nvSpPr>
          <p:cNvPr id="16387" name="Rectangle 4"/>
          <p:cNvSpPr>
            <a:spLocks noChangeArrowheads="1"/>
          </p:cNvSpPr>
          <p:nvPr/>
        </p:nvSpPr>
        <p:spPr bwMode="auto">
          <a:xfrm>
            <a:off x="228600" y="5486400"/>
            <a:ext cx="2803525" cy="646113"/>
          </a:xfrm>
          <a:prstGeom prst="rect">
            <a:avLst/>
          </a:prstGeom>
          <a:noFill/>
          <a:ln w="38100" cap="sq" algn="ctr">
            <a:noFill/>
            <a:miter lim="800000"/>
            <a:headEnd/>
            <a:tailEnd/>
          </a:ln>
        </p:spPr>
        <p:txBody>
          <a:bodyPr wrap="none">
            <a:spAutoFit/>
          </a:bodyPr>
          <a:lstStyle/>
          <a:p>
            <a:r>
              <a:rPr lang="en-US" sz="1800" b="1">
                <a:latin typeface="Courier New" pitchFamily="49" charset="0"/>
              </a:rPr>
              <a:t>www.ncmec.org</a:t>
            </a:r>
          </a:p>
          <a:p>
            <a:r>
              <a:rPr lang="en-US" sz="1800" b="1">
                <a:latin typeface="Courier New" pitchFamily="49" charset="0"/>
              </a:rPr>
              <a:t>www.missingkids.com</a:t>
            </a:r>
          </a:p>
        </p:txBody>
      </p:sp>
      <p:pic>
        <p:nvPicPr>
          <p:cNvPr id="16388" name="Picture 7"/>
          <p:cNvPicPr>
            <a:picLocks noChangeAspect="1" noChangeArrowheads="1"/>
          </p:cNvPicPr>
          <p:nvPr/>
        </p:nvPicPr>
        <p:blipFill>
          <a:blip r:embed="rId2" cstate="print"/>
          <a:srcRect l="842" t="17085" r="5180" b="3371"/>
          <a:stretch>
            <a:fillRect/>
          </a:stretch>
        </p:blipFill>
        <p:spPr bwMode="auto">
          <a:xfrm>
            <a:off x="0" y="1219200"/>
            <a:ext cx="4697413" cy="4191000"/>
          </a:xfrm>
          <a:prstGeom prst="rect">
            <a:avLst/>
          </a:prstGeom>
          <a:noFill/>
          <a:ln w="38100" cap="sq" algn="ctr">
            <a:noFill/>
            <a:miter lim="800000"/>
            <a:headEnd/>
            <a:tailEnd/>
          </a:ln>
        </p:spPr>
      </p:pic>
      <p:pic>
        <p:nvPicPr>
          <p:cNvPr id="16389" name="Picture 8"/>
          <p:cNvPicPr>
            <a:picLocks noChangeAspect="1" noChangeArrowheads="1"/>
          </p:cNvPicPr>
          <p:nvPr/>
        </p:nvPicPr>
        <p:blipFill>
          <a:blip r:embed="rId3" cstate="print"/>
          <a:srcRect l="1299" t="19444" r="3899" b="4167"/>
          <a:stretch>
            <a:fillRect/>
          </a:stretch>
        </p:blipFill>
        <p:spPr bwMode="auto">
          <a:xfrm>
            <a:off x="3379788" y="1828800"/>
            <a:ext cx="5764212" cy="4343400"/>
          </a:xfrm>
          <a:prstGeom prst="rect">
            <a:avLst/>
          </a:prstGeom>
          <a:noFill/>
          <a:ln w="38100" cap="sq" algn="ctr">
            <a:noFill/>
            <a:miter lim="800000"/>
            <a:headEnd/>
            <a:tailEnd/>
          </a:ln>
        </p:spPr>
      </p:pic>
      <p:sp>
        <p:nvSpPr>
          <p:cNvPr id="16390" name="Rectangle 4"/>
          <p:cNvSpPr>
            <a:spLocks noChangeArrowheads="1"/>
          </p:cNvSpPr>
          <p:nvPr/>
        </p:nvSpPr>
        <p:spPr bwMode="auto">
          <a:xfrm>
            <a:off x="4802188" y="6248400"/>
            <a:ext cx="2665412" cy="369888"/>
          </a:xfrm>
          <a:prstGeom prst="rect">
            <a:avLst/>
          </a:prstGeom>
          <a:noFill/>
          <a:ln w="38100" cap="sq" algn="ctr">
            <a:noFill/>
            <a:miter lim="800000"/>
            <a:headEnd/>
            <a:tailEnd/>
          </a:ln>
        </p:spPr>
        <p:txBody>
          <a:bodyPr wrap="none">
            <a:spAutoFit/>
          </a:bodyPr>
          <a:lstStyle/>
          <a:p>
            <a:r>
              <a:rPr lang="en-US" sz="1800" b="1">
                <a:latin typeface="Courier New" pitchFamily="49" charset="0"/>
              </a:rPr>
              <a:t>www.amberalert.gov</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43377" y="228600"/>
            <a:ext cx="4572662" cy="584775"/>
          </a:xfrm>
          <a:prstGeom prst="rect">
            <a:avLst/>
          </a:prstGeom>
          <a:noFill/>
          <a:ln w="38100" cap="sq" algn="ctr">
            <a:noFill/>
            <a:miter lim="800000"/>
            <a:headEnd/>
            <a:tailEnd/>
          </a:ln>
        </p:spPr>
        <p:txBody>
          <a:bodyPr wrap="none">
            <a:spAutoFit/>
          </a:bodyPr>
          <a:lstStyle/>
          <a:p>
            <a:r>
              <a:rPr lang="en-US" sz="3200" b="1" dirty="0" smtClean="0">
                <a:solidFill>
                  <a:schemeClr val="tx1"/>
                </a:solidFill>
                <a:latin typeface="Arial" charset="0"/>
              </a:rPr>
              <a:t>Healthcare &amp; Wellness</a:t>
            </a:r>
            <a:endParaRPr lang="en-US" sz="3200" b="1" dirty="0">
              <a:solidFill>
                <a:schemeClr val="tx1"/>
              </a:solidFill>
              <a:latin typeface="Arial" charset="0"/>
            </a:endParaRPr>
          </a:p>
        </p:txBody>
      </p:sp>
      <p:pic>
        <p:nvPicPr>
          <p:cNvPr id="17411" name="Picture 2"/>
          <p:cNvPicPr>
            <a:picLocks noChangeAspect="1" noChangeArrowheads="1"/>
          </p:cNvPicPr>
          <p:nvPr/>
        </p:nvPicPr>
        <p:blipFill>
          <a:blip r:embed="rId2" cstate="print"/>
          <a:srcRect l="781" t="13783" r="3125" b="18613"/>
          <a:stretch>
            <a:fillRect/>
          </a:stretch>
        </p:blipFill>
        <p:spPr bwMode="auto">
          <a:xfrm>
            <a:off x="-76200" y="1219200"/>
            <a:ext cx="6248400" cy="4267200"/>
          </a:xfrm>
          <a:prstGeom prst="rect">
            <a:avLst/>
          </a:prstGeom>
          <a:noFill/>
          <a:ln w="38100" cap="sq" algn="ctr">
            <a:noFill/>
            <a:miter lim="800000"/>
            <a:headEnd/>
            <a:tailEnd/>
          </a:ln>
        </p:spPr>
      </p:pic>
      <p:pic>
        <p:nvPicPr>
          <p:cNvPr id="17412" name="Picture 4"/>
          <p:cNvPicPr>
            <a:picLocks noChangeAspect="1" noChangeArrowheads="1"/>
          </p:cNvPicPr>
          <p:nvPr/>
        </p:nvPicPr>
        <p:blipFill>
          <a:blip r:embed="rId3" cstate="print"/>
          <a:srcRect l="10001" t="34416" r="4443" b="11040"/>
          <a:stretch>
            <a:fillRect/>
          </a:stretch>
        </p:blipFill>
        <p:spPr bwMode="auto">
          <a:xfrm>
            <a:off x="4724400" y="3505200"/>
            <a:ext cx="5867400" cy="3200400"/>
          </a:xfrm>
          <a:prstGeom prst="rect">
            <a:avLst/>
          </a:prstGeom>
          <a:noFill/>
          <a:ln w="25400" cap="sq" algn="ctr">
            <a:solidFill>
              <a:schemeClr val="tx1"/>
            </a:solidFill>
            <a:miter lim="800000"/>
            <a:headEnd/>
            <a:tailEnd/>
          </a:ln>
        </p:spPr>
      </p:pic>
      <p:pic>
        <p:nvPicPr>
          <p:cNvPr id="17413" name="Picture 4"/>
          <p:cNvPicPr>
            <a:picLocks noChangeAspect="1" noChangeArrowheads="1"/>
          </p:cNvPicPr>
          <p:nvPr/>
        </p:nvPicPr>
        <p:blipFill>
          <a:blip r:embed="rId3" cstate="print"/>
          <a:srcRect l="3333" t="24026" r="64444" b="65584"/>
          <a:stretch>
            <a:fillRect/>
          </a:stretch>
        </p:blipFill>
        <p:spPr bwMode="auto">
          <a:xfrm>
            <a:off x="4724400" y="3505199"/>
            <a:ext cx="2590800" cy="714375"/>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1000" y="228600"/>
            <a:ext cx="5392738" cy="579438"/>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Doctor-to-Doctor Networks</a:t>
            </a:r>
          </a:p>
        </p:txBody>
      </p:sp>
      <p:pic>
        <p:nvPicPr>
          <p:cNvPr id="18435" name="Picture 7"/>
          <p:cNvPicPr>
            <a:picLocks noChangeAspect="1" noChangeArrowheads="1"/>
          </p:cNvPicPr>
          <p:nvPr/>
        </p:nvPicPr>
        <p:blipFill>
          <a:blip r:embed="rId2" cstate="print"/>
          <a:srcRect l="2878" t="30637" r="2878" b="20526"/>
          <a:stretch>
            <a:fillRect/>
          </a:stretch>
        </p:blipFill>
        <p:spPr bwMode="auto">
          <a:xfrm>
            <a:off x="530225" y="1143000"/>
            <a:ext cx="6480175" cy="2544763"/>
          </a:xfrm>
          <a:prstGeom prst="rect">
            <a:avLst/>
          </a:prstGeom>
          <a:noFill/>
          <a:ln w="25400" cap="sq" algn="ctr">
            <a:solidFill>
              <a:schemeClr val="tx1"/>
            </a:solidFill>
            <a:miter lim="800000"/>
            <a:headEnd/>
            <a:tailEnd/>
          </a:ln>
        </p:spPr>
      </p:pic>
      <p:pic>
        <p:nvPicPr>
          <p:cNvPr id="18436" name="Picture 8"/>
          <p:cNvPicPr>
            <a:picLocks noChangeAspect="1" noChangeArrowheads="1"/>
          </p:cNvPicPr>
          <p:nvPr/>
        </p:nvPicPr>
        <p:blipFill>
          <a:blip r:embed="rId3" cstate="print"/>
          <a:srcRect l="284" t="26428" r="2650" b="4601"/>
          <a:stretch>
            <a:fillRect/>
          </a:stretch>
        </p:blipFill>
        <p:spPr bwMode="auto">
          <a:xfrm>
            <a:off x="2054225" y="3810000"/>
            <a:ext cx="7013575" cy="3895725"/>
          </a:xfrm>
          <a:prstGeom prst="rect">
            <a:avLst/>
          </a:prstGeom>
          <a:noFill/>
          <a:ln w="25400" cap="sq" algn="ctr">
            <a:solidFill>
              <a:schemeClr val="tx1"/>
            </a:solidFill>
            <a:miter lim="800000"/>
            <a:headEnd/>
            <a:tailEnd/>
          </a:ln>
        </p:spPr>
      </p:pic>
      <p:pic>
        <p:nvPicPr>
          <p:cNvPr id="18437" name="Picture 9"/>
          <p:cNvPicPr>
            <a:picLocks noChangeAspect="1" noChangeArrowheads="1"/>
          </p:cNvPicPr>
          <p:nvPr/>
        </p:nvPicPr>
        <p:blipFill>
          <a:blip r:embed="rId2" cstate="print"/>
          <a:srcRect l="2892" t="79439" r="6215" b="8490"/>
          <a:stretch>
            <a:fillRect/>
          </a:stretch>
        </p:blipFill>
        <p:spPr bwMode="auto">
          <a:xfrm>
            <a:off x="684213" y="3122613"/>
            <a:ext cx="6248400" cy="565150"/>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p:txBody>
          <a:bodyPr/>
          <a:lstStyle/>
          <a:p>
            <a:pPr eaLnBrk="1" hangingPunct="1"/>
            <a:endParaRPr lang="en-US" i="1" dirty="0" smtClean="0">
              <a:latin typeface="Times" pitchFamily="18" charset="0"/>
            </a:endParaRPr>
          </a:p>
          <a:p>
            <a:pPr eaLnBrk="1" hangingPunct="1"/>
            <a:endParaRPr lang="en-US" dirty="0" smtClean="0">
              <a:latin typeface="Times" pitchFamily="18" charset="0"/>
            </a:endParaRPr>
          </a:p>
        </p:txBody>
      </p:sp>
      <p:sp>
        <p:nvSpPr>
          <p:cNvPr id="4099" name="Text Box 3"/>
          <p:cNvSpPr txBox="1">
            <a:spLocks noChangeArrowheads="1"/>
          </p:cNvSpPr>
          <p:nvPr/>
        </p:nvSpPr>
        <p:spPr bwMode="auto">
          <a:xfrm>
            <a:off x="1033288" y="4228743"/>
            <a:ext cx="7061549" cy="2400657"/>
          </a:xfrm>
          <a:prstGeom prst="rect">
            <a:avLst/>
          </a:prstGeom>
          <a:noFill/>
          <a:ln w="12700">
            <a:noFill/>
            <a:miter lim="800000"/>
            <a:headEnd/>
            <a:tailEnd/>
          </a:ln>
        </p:spPr>
        <p:txBody>
          <a:bodyPr wrap="none">
            <a:spAutoFit/>
          </a:bodyPr>
          <a:lstStyle/>
          <a:p>
            <a:r>
              <a:rPr lang="en-US" sz="3200" dirty="0">
                <a:solidFill>
                  <a:schemeClr val="tx1"/>
                </a:solidFill>
                <a:latin typeface="Arial" charset="0"/>
              </a:rPr>
              <a:t>  Interdisciplinary research community</a:t>
            </a:r>
          </a:p>
          <a:p>
            <a:r>
              <a:rPr lang="en-US" sz="3200" dirty="0">
                <a:solidFill>
                  <a:schemeClr val="tx1"/>
                </a:solidFill>
                <a:latin typeface="Arial" charset="0"/>
              </a:rPr>
              <a:t>    - Computer Science &amp; Info Studies</a:t>
            </a:r>
          </a:p>
          <a:p>
            <a:r>
              <a:rPr lang="en-US" sz="3200" dirty="0">
                <a:solidFill>
                  <a:schemeClr val="tx1"/>
                </a:solidFill>
                <a:latin typeface="Arial" charset="0"/>
              </a:rPr>
              <a:t>    - </a:t>
            </a:r>
            <a:r>
              <a:rPr lang="en-US" sz="3200" dirty="0" smtClean="0">
                <a:solidFill>
                  <a:schemeClr val="tx1"/>
                </a:solidFill>
                <a:latin typeface="Arial" charset="0"/>
              </a:rPr>
              <a:t>Socio</a:t>
            </a:r>
            <a:r>
              <a:rPr lang="en-US" sz="3200" dirty="0">
                <a:solidFill>
                  <a:schemeClr val="tx1"/>
                </a:solidFill>
                <a:latin typeface="Arial" charset="0"/>
              </a:rPr>
              <a:t>, Psych, </a:t>
            </a:r>
            <a:r>
              <a:rPr lang="en-US" sz="3200" dirty="0" err="1">
                <a:solidFill>
                  <a:schemeClr val="tx1"/>
                </a:solidFill>
                <a:latin typeface="Arial" charset="0"/>
              </a:rPr>
              <a:t>Poli</a:t>
            </a:r>
            <a:r>
              <a:rPr lang="en-US" sz="3200" dirty="0">
                <a:solidFill>
                  <a:schemeClr val="tx1"/>
                </a:solidFill>
                <a:latin typeface="Arial" charset="0"/>
              </a:rPr>
              <a:t> </a:t>
            </a:r>
            <a:r>
              <a:rPr lang="en-US" sz="3200" dirty="0" err="1">
                <a:solidFill>
                  <a:schemeClr val="tx1"/>
                </a:solidFill>
                <a:latin typeface="Arial" charset="0"/>
              </a:rPr>
              <a:t>Sci</a:t>
            </a:r>
            <a:r>
              <a:rPr lang="en-US" sz="3200" dirty="0">
                <a:solidFill>
                  <a:schemeClr val="tx1"/>
                </a:solidFill>
                <a:latin typeface="Arial" charset="0"/>
              </a:rPr>
              <a:t> &amp; MITH</a:t>
            </a:r>
          </a:p>
          <a:p>
            <a:r>
              <a:rPr lang="en-US" sz="1800" b="1" dirty="0">
                <a:solidFill>
                  <a:schemeClr val="tx1"/>
                </a:solidFill>
                <a:latin typeface="Courier New" pitchFamily="49" charset="0"/>
              </a:rPr>
              <a:t>    </a:t>
            </a:r>
            <a:endParaRPr lang="en-US" sz="1800" b="1" dirty="0" smtClean="0">
              <a:solidFill>
                <a:schemeClr val="tx1"/>
              </a:solidFill>
              <a:latin typeface="Courier New" pitchFamily="49" charset="0"/>
            </a:endParaRPr>
          </a:p>
          <a:p>
            <a:r>
              <a:rPr lang="en-US" sz="1800" b="1" dirty="0" smtClean="0">
                <a:solidFill>
                  <a:schemeClr val="tx1"/>
                </a:solidFill>
                <a:latin typeface="Courier New" pitchFamily="49" charset="0"/>
              </a:rPr>
              <a:t> </a:t>
            </a:r>
            <a:r>
              <a:rPr lang="en-US" sz="1800" b="1" dirty="0">
                <a:solidFill>
                  <a:schemeClr val="tx1"/>
                </a:solidFill>
                <a:latin typeface="Courier New" pitchFamily="49" charset="0"/>
              </a:rPr>
              <a:t>(www.cs.umd.edu/hcil)</a:t>
            </a:r>
            <a:br>
              <a:rPr lang="en-US" sz="1800" b="1" dirty="0">
                <a:solidFill>
                  <a:schemeClr val="tx1"/>
                </a:solidFill>
                <a:latin typeface="Courier New" pitchFamily="49" charset="0"/>
              </a:rPr>
            </a:br>
            <a:endParaRPr lang="en-US" sz="1800" b="1" dirty="0">
              <a:solidFill>
                <a:schemeClr val="tx1"/>
              </a:solidFill>
              <a:latin typeface="Courier New" pitchFamily="49" charset="0"/>
            </a:endParaRPr>
          </a:p>
        </p:txBody>
      </p:sp>
      <p:pic>
        <p:nvPicPr>
          <p:cNvPr id="4100" name="Picture 4" descr="hcil-logo-large"/>
          <p:cNvPicPr>
            <a:picLocks noChangeAspect="1" noChangeArrowheads="1"/>
          </p:cNvPicPr>
          <p:nvPr/>
        </p:nvPicPr>
        <p:blipFill>
          <a:blip r:embed="rId2" cstate="print"/>
          <a:srcRect/>
          <a:stretch>
            <a:fillRect/>
          </a:stretch>
        </p:blipFill>
        <p:spPr bwMode="auto">
          <a:xfrm>
            <a:off x="1485900" y="1200150"/>
            <a:ext cx="3200400" cy="2400300"/>
          </a:xfrm>
          <a:prstGeom prst="rect">
            <a:avLst/>
          </a:prstGeom>
          <a:noFill/>
          <a:ln w="12700">
            <a:noFill/>
            <a:miter lim="800000"/>
            <a:headEnd/>
            <a:tailEnd/>
          </a:ln>
        </p:spPr>
      </p:pic>
      <p:pic>
        <p:nvPicPr>
          <p:cNvPr id="4101" name="Picture 5" descr="umd-globe-extra-large"/>
          <p:cNvPicPr>
            <a:picLocks noChangeAspect="1" noChangeArrowheads="1"/>
          </p:cNvPicPr>
          <p:nvPr/>
        </p:nvPicPr>
        <p:blipFill>
          <a:blip r:embed="rId3" cstate="print"/>
          <a:srcRect/>
          <a:stretch>
            <a:fillRect/>
          </a:stretch>
        </p:blipFill>
        <p:spPr bwMode="auto">
          <a:xfrm>
            <a:off x="5448300" y="1200150"/>
            <a:ext cx="2438400" cy="2398713"/>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 y="228600"/>
            <a:ext cx="4433888"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Energy Sustainability</a:t>
            </a:r>
          </a:p>
        </p:txBody>
      </p:sp>
      <p:sp>
        <p:nvSpPr>
          <p:cNvPr id="19459" name="Rectangle 4"/>
          <p:cNvSpPr>
            <a:spLocks noChangeArrowheads="1"/>
          </p:cNvSpPr>
          <p:nvPr/>
        </p:nvSpPr>
        <p:spPr bwMode="auto">
          <a:xfrm>
            <a:off x="-549394" y="6440269"/>
            <a:ext cx="9007594" cy="646331"/>
          </a:xfrm>
          <a:prstGeom prst="rect">
            <a:avLst/>
          </a:prstGeom>
          <a:noFill/>
          <a:ln w="38100" cap="sq" algn="ctr">
            <a:noFill/>
            <a:miter lim="800000"/>
            <a:headEnd/>
            <a:tailEnd/>
          </a:ln>
        </p:spPr>
        <p:txBody>
          <a:bodyPr wrap="none">
            <a:spAutoFit/>
          </a:bodyPr>
          <a:lstStyle/>
          <a:p>
            <a:r>
              <a:rPr lang="en-US" sz="1800" b="1" dirty="0">
                <a:latin typeface="Courier New" pitchFamily="49" charset="0"/>
              </a:rPr>
              <a:t>Energystar.gov  </a:t>
            </a:r>
            <a:br>
              <a:rPr lang="en-US" sz="1800" b="1" dirty="0">
                <a:latin typeface="Courier New" pitchFamily="49" charset="0"/>
              </a:rPr>
            </a:br>
            <a:r>
              <a:rPr lang="en-US" sz="1800" b="1" dirty="0">
                <a:latin typeface="Courier New" pitchFamily="49" charset="0"/>
              </a:rPr>
              <a:t>                                                                </a:t>
            </a:r>
          </a:p>
        </p:txBody>
      </p:sp>
      <p:pic>
        <p:nvPicPr>
          <p:cNvPr id="19460" name="Picture 2"/>
          <p:cNvPicPr>
            <a:picLocks noChangeAspect="1" noChangeArrowheads="1"/>
          </p:cNvPicPr>
          <p:nvPr/>
        </p:nvPicPr>
        <p:blipFill>
          <a:blip r:embed="rId2" cstate="print"/>
          <a:srcRect l="1543" t="16495" r="2827" b="3780"/>
          <a:stretch>
            <a:fillRect/>
          </a:stretch>
        </p:blipFill>
        <p:spPr bwMode="auto">
          <a:xfrm>
            <a:off x="1143000" y="1125794"/>
            <a:ext cx="5638800" cy="5275006"/>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sz="3200" b="1" smtClean="0"/>
              <a:t>Serve.gov: Voluntary service</a:t>
            </a:r>
          </a:p>
        </p:txBody>
      </p:sp>
      <p:pic>
        <p:nvPicPr>
          <p:cNvPr id="21507" name="Picture 2"/>
          <p:cNvPicPr>
            <a:picLocks noChangeAspect="1" noChangeArrowheads="1"/>
          </p:cNvPicPr>
          <p:nvPr/>
        </p:nvPicPr>
        <p:blipFill>
          <a:blip r:embed="rId3" cstate="print"/>
          <a:srcRect l="1135" t="19147" r="2075" b="6702"/>
          <a:stretch>
            <a:fillRect/>
          </a:stretch>
        </p:blipFill>
        <p:spPr bwMode="auto">
          <a:xfrm>
            <a:off x="762000" y="1100138"/>
            <a:ext cx="7696200" cy="4478337"/>
          </a:xfrm>
          <a:prstGeom prst="rect">
            <a:avLst/>
          </a:prstGeom>
          <a:noFill/>
          <a:ln w="38100" cap="sq" algn="ctr">
            <a:noFill/>
            <a:miter lim="800000"/>
            <a:headEnd/>
            <a:tailEnd/>
          </a:ln>
        </p:spPr>
      </p:pic>
      <p:sp>
        <p:nvSpPr>
          <p:cNvPr id="21508" name="Rectangle 6"/>
          <p:cNvSpPr>
            <a:spLocks noChangeArrowheads="1"/>
          </p:cNvSpPr>
          <p:nvPr/>
        </p:nvSpPr>
        <p:spPr bwMode="auto">
          <a:xfrm>
            <a:off x="1143000" y="5334000"/>
            <a:ext cx="7239000" cy="1323975"/>
          </a:xfrm>
          <a:prstGeom prst="rect">
            <a:avLst/>
          </a:prstGeom>
          <a:noFill/>
          <a:ln w="9525">
            <a:noFill/>
            <a:miter lim="800000"/>
            <a:headEnd/>
            <a:tailEnd/>
          </a:ln>
        </p:spPr>
        <p:txBody>
          <a:bodyPr>
            <a:spAutoFit/>
          </a:bodyPr>
          <a:lstStyle/>
          <a:p>
            <a:pPr algn="l"/>
            <a:endParaRPr lang="en-US" sz="2000"/>
          </a:p>
          <a:p>
            <a:pPr algn="l"/>
            <a:r>
              <a:rPr lang="en-US" sz="2000"/>
              <a:t>Register Your Project &amp; Recruit Volunteers</a:t>
            </a:r>
          </a:p>
          <a:p>
            <a:pPr algn="l"/>
            <a:r>
              <a:rPr lang="en-US" sz="2000"/>
              <a:t>Find a Volunteer Opportunity</a:t>
            </a:r>
          </a:p>
          <a:p>
            <a:pPr algn="l"/>
            <a:r>
              <a:rPr lang="en-US" sz="2000"/>
              <a:t>Read Inspiring Stories of Service &amp; Share Your Own Story</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sz="3200" b="1" smtClean="0"/>
              <a:t>Open Data.gov  +  Recovery.gov</a:t>
            </a:r>
          </a:p>
        </p:txBody>
      </p:sp>
      <p:pic>
        <p:nvPicPr>
          <p:cNvPr id="22531" name="Picture 2"/>
          <p:cNvPicPr>
            <a:picLocks noChangeAspect="1" noChangeArrowheads="1"/>
          </p:cNvPicPr>
          <p:nvPr/>
        </p:nvPicPr>
        <p:blipFill>
          <a:blip r:embed="rId3" cstate="print"/>
          <a:srcRect l="2785" t="23785" r="3674" b="12135"/>
          <a:stretch>
            <a:fillRect/>
          </a:stretch>
        </p:blipFill>
        <p:spPr bwMode="auto">
          <a:xfrm>
            <a:off x="685800" y="968375"/>
            <a:ext cx="6781800" cy="2841625"/>
          </a:xfrm>
          <a:prstGeom prst="rect">
            <a:avLst/>
          </a:prstGeom>
          <a:noFill/>
          <a:ln w="38100" cap="sq" algn="ctr">
            <a:noFill/>
            <a:miter lim="800000"/>
            <a:headEnd/>
            <a:tailEnd/>
          </a:ln>
        </p:spPr>
      </p:pic>
      <p:pic>
        <p:nvPicPr>
          <p:cNvPr id="22532" name="Picture 5"/>
          <p:cNvPicPr>
            <a:picLocks noChangeAspect="1" noChangeArrowheads="1"/>
          </p:cNvPicPr>
          <p:nvPr/>
        </p:nvPicPr>
        <p:blipFill>
          <a:blip r:embed="rId4" cstate="print"/>
          <a:srcRect l="3317" t="18463" r="4233" b="5849"/>
          <a:stretch>
            <a:fillRect/>
          </a:stretch>
        </p:blipFill>
        <p:spPr bwMode="auto">
          <a:xfrm>
            <a:off x="1371600" y="3617913"/>
            <a:ext cx="6858000" cy="3259137"/>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ChangeArrowheads="1"/>
          </p:cNvSpPr>
          <p:nvPr/>
        </p:nvSpPr>
        <p:spPr bwMode="auto">
          <a:xfrm>
            <a:off x="-304800" y="-76200"/>
            <a:ext cx="8610600" cy="1143000"/>
          </a:xfrm>
          <a:prstGeom prst="rect">
            <a:avLst/>
          </a:prstGeom>
          <a:noFill/>
          <a:ln w="50800">
            <a:noFill/>
            <a:miter lim="800000"/>
            <a:headEnd/>
            <a:tailEnd/>
          </a:ln>
        </p:spPr>
        <p:txBody>
          <a:bodyPr lIns="90488" tIns="44450" rIns="90488" bIns="44450" anchor="ctr"/>
          <a:lstStyle/>
          <a:p>
            <a:pPr lvl="2" algn="l">
              <a:buClr>
                <a:schemeClr val="bg2"/>
              </a:buClr>
            </a:pPr>
            <a:r>
              <a:rPr lang="en-US" sz="3200" b="1">
                <a:cs typeface="Times New Roman" pitchFamily="18" charset="0"/>
              </a:rPr>
              <a:t>Network Theories: Evolution models</a:t>
            </a:r>
            <a:endParaRPr lang="en-US">
              <a:cs typeface="Times New Roman" pitchFamily="18" charset="0"/>
            </a:endParaRPr>
          </a:p>
        </p:txBody>
      </p:sp>
      <p:sp>
        <p:nvSpPr>
          <p:cNvPr id="26627" name="Content Placeholder 3"/>
          <p:cNvSpPr>
            <a:spLocks noGrp="1"/>
          </p:cNvSpPr>
          <p:nvPr>
            <p:ph idx="4294967295"/>
          </p:nvPr>
        </p:nvSpPr>
        <p:spPr>
          <a:xfrm>
            <a:off x="381000" y="990600"/>
            <a:ext cx="9067800" cy="3886200"/>
          </a:xfrm>
        </p:spPr>
        <p:txBody>
          <a:bodyPr/>
          <a:lstStyle/>
          <a:p>
            <a:pPr lvl="1" eaLnBrk="1" hangingPunct="1">
              <a:buFontTx/>
              <a:buNone/>
            </a:pPr>
            <a:endParaRPr lang="en-US" smtClean="0"/>
          </a:p>
          <a:p>
            <a:pPr lvl="1" eaLnBrk="1" hangingPunct="1"/>
            <a:r>
              <a:rPr lang="en-US" smtClean="0"/>
              <a:t>Random, preferential attachment,…</a:t>
            </a:r>
          </a:p>
          <a:p>
            <a:pPr lvl="1" eaLnBrk="1" hangingPunct="1"/>
            <a:r>
              <a:rPr lang="en-US" smtClean="0"/>
              <a:t>Monotonic, bursty,…</a:t>
            </a:r>
          </a:p>
          <a:p>
            <a:pPr lvl="1" eaLnBrk="1" hangingPunct="1"/>
            <a:r>
              <a:rPr lang="en-US" smtClean="0"/>
              <a:t>Power law for degree (hubs &amp; indexes)</a:t>
            </a:r>
          </a:p>
          <a:p>
            <a:pPr lvl="1" eaLnBrk="1" hangingPunct="1"/>
            <a:r>
              <a:rPr lang="en-US" smtClean="0"/>
              <a:t>Small-world property</a:t>
            </a:r>
          </a:p>
          <a:p>
            <a:pPr lvl="1" eaLnBrk="1" hangingPunct="1"/>
            <a:r>
              <a:rPr lang="en-US" smtClean="0"/>
              <a:t>Forest fire, spreading activation,…</a:t>
            </a:r>
          </a:p>
          <a:p>
            <a:pPr lvl="1" eaLnBrk="1" hangingPunct="1"/>
            <a:r>
              <a:rPr lang="en-US" smtClean="0"/>
              <a:t>Matures, decays, fragments, … </a:t>
            </a:r>
          </a:p>
          <a:p>
            <a:pPr lvl="1" eaLnBrk="1" hangingPunct="1"/>
            <a:endParaRPr lang="en-US" smtClean="0"/>
          </a:p>
          <a:p>
            <a:pPr lvl="1" eaLnBrk="1" hangingPunct="1"/>
            <a:endParaRPr lang="en-US" smtClean="0"/>
          </a:p>
          <a:p>
            <a:pPr lvl="1" eaLnBrk="1" hangingPunct="1"/>
            <a:endParaRPr lang="en-US" smtClean="0"/>
          </a:p>
        </p:txBody>
      </p:sp>
      <p:sp>
        <p:nvSpPr>
          <p:cNvPr id="26628" name="TextBox 4"/>
          <p:cNvSpPr txBox="1">
            <a:spLocks noChangeArrowheads="1"/>
          </p:cNvSpPr>
          <p:nvPr/>
        </p:nvSpPr>
        <p:spPr bwMode="auto">
          <a:xfrm>
            <a:off x="990600" y="5486400"/>
            <a:ext cx="6638925" cy="1477963"/>
          </a:xfrm>
          <a:prstGeom prst="rect">
            <a:avLst/>
          </a:prstGeom>
          <a:noFill/>
          <a:ln w="9525">
            <a:noFill/>
            <a:miter lim="800000"/>
            <a:headEnd/>
            <a:tailEnd/>
          </a:ln>
        </p:spPr>
        <p:txBody>
          <a:bodyPr wrap="none">
            <a:spAutoFit/>
          </a:bodyPr>
          <a:lstStyle/>
          <a:p>
            <a:r>
              <a:rPr lang="en-US" sz="1800"/>
              <a:t>Watts &amp; Strogatz, </a:t>
            </a:r>
            <a:r>
              <a:rPr lang="en-US" sz="1800" i="1"/>
              <a:t>Nature 1998</a:t>
            </a:r>
            <a:r>
              <a:rPr lang="en-US" sz="1800"/>
              <a:t>;  Barabasi, </a:t>
            </a:r>
            <a:r>
              <a:rPr lang="en-US" sz="1800" i="1"/>
              <a:t>Science 1999, 2009</a:t>
            </a:r>
            <a:r>
              <a:rPr lang="en-US" sz="1800"/>
              <a:t>;</a:t>
            </a:r>
          </a:p>
          <a:p>
            <a:r>
              <a:rPr lang="en-US" sz="1800"/>
              <a:t>Newman, </a:t>
            </a:r>
            <a:r>
              <a:rPr lang="en-US" sz="1800" i="1"/>
              <a:t>Phys. Rev. Letters 2002</a:t>
            </a:r>
          </a:p>
          <a:p>
            <a:r>
              <a:rPr lang="en-US" sz="1800"/>
              <a:t>Kumar, Novak &amp; Tomkins, </a:t>
            </a:r>
            <a:r>
              <a:rPr lang="en-US" sz="1800" i="1"/>
              <a:t>KDD2006</a:t>
            </a:r>
          </a:p>
          <a:p>
            <a:r>
              <a:rPr lang="en-US" sz="1800"/>
              <a:t>Leskovec, Faloutsos &amp; Kleinberg, </a:t>
            </a:r>
            <a:r>
              <a:rPr lang="en-US" sz="1800" i="1"/>
              <a:t>TKDD2007</a:t>
            </a:r>
          </a:p>
          <a:p>
            <a:endParaRPr lang="en-US" sz="1800" i="1"/>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eaLnBrk="1" hangingPunct="1"/>
            <a:r>
              <a:rPr lang="en-US" sz="3200" b="1" smtClean="0"/>
              <a:t>NodeXL: </a:t>
            </a:r>
            <a:r>
              <a:rPr lang="en-US" sz="2400" b="1" smtClean="0"/>
              <a:t/>
            </a:r>
            <a:br>
              <a:rPr lang="en-US" sz="2400" b="1" smtClean="0"/>
            </a:br>
            <a:r>
              <a:rPr lang="en-US" sz="2400" b="1" smtClean="0"/>
              <a:t>Network Overview for Discovery &amp; Exploration in Excel</a:t>
            </a:r>
            <a:endParaRPr lang="en-US" b="1" smtClean="0"/>
          </a:p>
        </p:txBody>
      </p:sp>
      <p:sp>
        <p:nvSpPr>
          <p:cNvPr id="8195" name="Rectangle 7"/>
          <p:cNvSpPr>
            <a:spLocks noChangeArrowheads="1"/>
          </p:cNvSpPr>
          <p:nvPr/>
        </p:nvSpPr>
        <p:spPr bwMode="auto">
          <a:xfrm>
            <a:off x="1946275" y="6019800"/>
            <a:ext cx="4181475" cy="646113"/>
          </a:xfrm>
          <a:prstGeom prst="rect">
            <a:avLst/>
          </a:prstGeom>
          <a:noFill/>
          <a:ln w="38100" cap="sq" algn="ctr">
            <a:noFill/>
            <a:miter lim="800000"/>
            <a:headEnd/>
            <a:tailEnd/>
          </a:ln>
        </p:spPr>
        <p:txBody>
          <a:bodyPr wrap="none">
            <a:spAutoFit/>
          </a:bodyPr>
          <a:lstStyle/>
          <a:p>
            <a:r>
              <a:rPr lang="en-US" sz="1800" b="1">
                <a:solidFill>
                  <a:schemeClr val="tx1"/>
                </a:solidFill>
                <a:latin typeface="Courier New" pitchFamily="49" charset="0"/>
                <a:cs typeface="Courier New" pitchFamily="49" charset="0"/>
              </a:rPr>
              <a:t>www.codeplex.com/nodexl</a:t>
            </a:r>
          </a:p>
          <a:p>
            <a:r>
              <a:rPr lang="en-US" sz="1800" b="1">
                <a:solidFill>
                  <a:schemeClr val="tx1"/>
                </a:solidFill>
                <a:latin typeface="Courier New" pitchFamily="49" charset="0"/>
              </a:rPr>
              <a:t>casci.umd.edu/NodeXL_Teaching</a:t>
            </a:r>
          </a:p>
        </p:txBody>
      </p:sp>
      <p:pic>
        <p:nvPicPr>
          <p:cNvPr id="8196" name="Picture 2"/>
          <p:cNvPicPr>
            <a:picLocks noChangeAspect="1" noChangeArrowheads="1"/>
          </p:cNvPicPr>
          <p:nvPr/>
        </p:nvPicPr>
        <p:blipFill>
          <a:blip r:embed="rId2" cstate="print"/>
          <a:srcRect/>
          <a:stretch>
            <a:fillRect/>
          </a:stretch>
        </p:blipFill>
        <p:spPr bwMode="auto">
          <a:xfrm>
            <a:off x="1079500" y="1143000"/>
            <a:ext cx="6845300" cy="4953000"/>
          </a:xfrm>
          <a:prstGeom prst="rect">
            <a:avLst/>
          </a:prstGeom>
          <a:noFill/>
          <a:ln w="9525">
            <a:noFill/>
            <a:miter lim="800000"/>
            <a:headEnd/>
            <a:tailEnd/>
          </a:ln>
        </p:spPr>
      </p:pic>
      <p:pic>
        <p:nvPicPr>
          <p:cNvPr id="8197" name="Picture 2"/>
          <p:cNvPicPr>
            <a:picLocks noChangeAspect="1" noChangeArrowheads="1"/>
          </p:cNvPicPr>
          <p:nvPr/>
        </p:nvPicPr>
        <p:blipFill>
          <a:blip r:embed="rId3" cstate="print"/>
          <a:srcRect l="51241" t="39523" r="1250" b="5183"/>
          <a:stretch>
            <a:fillRect/>
          </a:stretch>
        </p:blipFill>
        <p:spPr bwMode="auto">
          <a:xfrm>
            <a:off x="4573588" y="3124200"/>
            <a:ext cx="3257550" cy="2743200"/>
          </a:xfrm>
          <a:prstGeom prst="rect">
            <a:avLst/>
          </a:prstGeom>
          <a:noFill/>
          <a:ln w="9525">
            <a:solidFill>
              <a:schemeClr val="tx2"/>
            </a:solidFill>
            <a:miter lim="800000"/>
            <a:headEnd/>
            <a:tailEnd/>
          </a:ln>
        </p:spPr>
      </p:pic>
    </p:spTree>
    <p:extLst>
      <p:ext uri="{BB962C8B-B14F-4D97-AF65-F5344CB8AC3E}">
        <p14:creationId xmlns:p14="http://schemas.microsoft.com/office/powerpoint/2010/main" val="1737862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p:cNvPicPr>
            <a:picLocks noChangeAspect="1" noChangeArrowheads="1"/>
          </p:cNvPicPr>
          <p:nvPr/>
        </p:nvPicPr>
        <p:blipFill>
          <a:blip r:embed="rId2" cstate="print"/>
          <a:srcRect b="77823"/>
          <a:stretch>
            <a:fillRect/>
          </a:stretch>
        </p:blipFill>
        <p:spPr bwMode="auto">
          <a:xfrm>
            <a:off x="228600" y="1412875"/>
            <a:ext cx="5257800" cy="873125"/>
          </a:xfrm>
          <a:prstGeom prst="rect">
            <a:avLst/>
          </a:prstGeom>
          <a:noFill/>
          <a:ln w="9525">
            <a:noFill/>
            <a:miter lim="800000"/>
            <a:headEnd/>
            <a:tailEnd/>
          </a:ln>
        </p:spPr>
      </p:pic>
      <p:sp>
        <p:nvSpPr>
          <p:cNvPr id="9219" name="Rectangle 2"/>
          <p:cNvSpPr>
            <a:spLocks noGrp="1" noChangeArrowheads="1"/>
          </p:cNvSpPr>
          <p:nvPr>
            <p:ph type="title" idx="4294967295"/>
          </p:nvPr>
        </p:nvSpPr>
        <p:spPr/>
        <p:txBody>
          <a:bodyPr/>
          <a:lstStyle/>
          <a:p>
            <a:pPr eaLnBrk="1" hangingPunct="1"/>
            <a:r>
              <a:rPr lang="en-US" b="1" smtClean="0"/>
              <a:t>NodeXL:</a:t>
            </a:r>
            <a:r>
              <a:rPr lang="en-US" sz="2400" b="1" smtClean="0"/>
              <a:t> </a:t>
            </a:r>
            <a:br>
              <a:rPr lang="en-US" sz="2400" b="1" smtClean="0"/>
            </a:br>
            <a:r>
              <a:rPr lang="en-US" sz="2400" b="1" smtClean="0"/>
              <a:t>Network Overview for Discovery &amp; Exploration in Excel</a:t>
            </a:r>
            <a:endParaRPr lang="en-US" b="1" smtClean="0"/>
          </a:p>
        </p:txBody>
      </p:sp>
      <p:sp>
        <p:nvSpPr>
          <p:cNvPr id="9220" name="Rectangle 7"/>
          <p:cNvSpPr>
            <a:spLocks noChangeArrowheads="1"/>
          </p:cNvSpPr>
          <p:nvPr/>
        </p:nvSpPr>
        <p:spPr bwMode="auto">
          <a:xfrm>
            <a:off x="-3175" y="6248400"/>
            <a:ext cx="3024188" cy="338138"/>
          </a:xfrm>
          <a:prstGeom prst="rect">
            <a:avLst/>
          </a:prstGeom>
          <a:noFill/>
          <a:ln w="38100" cap="sq" algn="ctr">
            <a:noFill/>
            <a:miter lim="800000"/>
            <a:headEnd/>
            <a:tailEnd/>
          </a:ln>
        </p:spPr>
        <p:txBody>
          <a:bodyPr wrap="none">
            <a:spAutoFit/>
          </a:bodyPr>
          <a:lstStyle/>
          <a:p>
            <a:r>
              <a:rPr lang="en-US" sz="1600" b="1">
                <a:solidFill>
                  <a:schemeClr val="tx1"/>
                </a:solidFill>
                <a:latin typeface="Courier New" pitchFamily="49" charset="0"/>
                <a:cs typeface="Courier New" pitchFamily="49" charset="0"/>
              </a:rPr>
              <a:t>www.codeplex.com/nodexl</a:t>
            </a:r>
          </a:p>
        </p:txBody>
      </p:sp>
      <p:pic>
        <p:nvPicPr>
          <p:cNvPr id="9221" name="Picture 3"/>
          <p:cNvPicPr>
            <a:picLocks noChangeAspect="1" noChangeArrowheads="1"/>
          </p:cNvPicPr>
          <p:nvPr/>
        </p:nvPicPr>
        <p:blipFill>
          <a:blip r:embed="rId3" cstate="print"/>
          <a:srcRect/>
          <a:stretch>
            <a:fillRect/>
          </a:stretch>
        </p:blipFill>
        <p:spPr bwMode="auto">
          <a:xfrm>
            <a:off x="228600" y="1143000"/>
            <a:ext cx="5165725" cy="3886200"/>
          </a:xfrm>
          <a:prstGeom prst="rect">
            <a:avLst/>
          </a:prstGeom>
          <a:noFill/>
          <a:ln w="9525">
            <a:noFill/>
            <a:miter lim="800000"/>
            <a:headEnd/>
            <a:tailEnd/>
          </a:ln>
        </p:spPr>
      </p:pic>
      <p:pic>
        <p:nvPicPr>
          <p:cNvPr id="9222" name="Picture 6"/>
          <p:cNvPicPr>
            <a:picLocks noChangeAspect="1" noChangeArrowheads="1"/>
          </p:cNvPicPr>
          <p:nvPr/>
        </p:nvPicPr>
        <p:blipFill>
          <a:blip r:embed="rId4" cstate="print"/>
          <a:srcRect/>
          <a:stretch>
            <a:fillRect/>
          </a:stretch>
        </p:blipFill>
        <p:spPr bwMode="auto">
          <a:xfrm>
            <a:off x="2943225" y="3733800"/>
            <a:ext cx="6276975" cy="3924300"/>
          </a:xfrm>
          <a:prstGeom prst="rect">
            <a:avLst/>
          </a:prstGeom>
          <a:noFill/>
          <a:ln w="9525">
            <a:noFill/>
            <a:miter lim="800000"/>
            <a:headEnd/>
            <a:tailEnd/>
          </a:ln>
        </p:spPr>
      </p:pic>
    </p:spTree>
    <p:extLst>
      <p:ext uri="{BB962C8B-B14F-4D97-AF65-F5344CB8AC3E}">
        <p14:creationId xmlns:p14="http://schemas.microsoft.com/office/powerpoint/2010/main" val="20889453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b="1" smtClean="0"/>
              <a:t>NodeXL: Import Dialogs</a:t>
            </a:r>
          </a:p>
        </p:txBody>
      </p:sp>
      <p:sp>
        <p:nvSpPr>
          <p:cNvPr id="13315" name="Rectangle 7"/>
          <p:cNvSpPr>
            <a:spLocks noChangeArrowheads="1"/>
          </p:cNvSpPr>
          <p:nvPr/>
        </p:nvSpPr>
        <p:spPr bwMode="auto">
          <a:xfrm>
            <a:off x="1139825" y="6259513"/>
            <a:ext cx="3355975" cy="369887"/>
          </a:xfrm>
          <a:prstGeom prst="rect">
            <a:avLst/>
          </a:prstGeom>
          <a:noFill/>
          <a:ln w="38100" cap="sq" algn="ctr">
            <a:noFill/>
            <a:miter lim="800000"/>
            <a:headEnd/>
            <a:tailEnd/>
          </a:ln>
        </p:spPr>
        <p:txBody>
          <a:bodyPr wrap="none">
            <a:spAutoFit/>
          </a:bodyPr>
          <a:lstStyle/>
          <a:p>
            <a:r>
              <a:rPr lang="en-US" sz="1800" b="1">
                <a:solidFill>
                  <a:schemeClr val="tx1"/>
                </a:solidFill>
                <a:latin typeface="Courier New" pitchFamily="49" charset="0"/>
                <a:cs typeface="Courier New" pitchFamily="49" charset="0"/>
              </a:rPr>
              <a:t>www.codeplex.com/nodexl</a:t>
            </a:r>
          </a:p>
        </p:txBody>
      </p:sp>
      <p:pic>
        <p:nvPicPr>
          <p:cNvPr id="13316" name="Picture 6" descr="C:\My Dropbox\Book-MKP\Figures\CH10 Twitter\import.png"/>
          <p:cNvPicPr>
            <a:picLocks noChangeAspect="1" noChangeArrowheads="1"/>
          </p:cNvPicPr>
          <p:nvPr/>
        </p:nvPicPr>
        <p:blipFill>
          <a:blip r:embed="rId2" cstate="print"/>
          <a:srcRect/>
          <a:stretch>
            <a:fillRect/>
          </a:stretch>
        </p:blipFill>
        <p:spPr bwMode="auto">
          <a:xfrm>
            <a:off x="6400800" y="457200"/>
            <a:ext cx="2552700" cy="5006975"/>
          </a:xfrm>
          <a:prstGeom prst="rect">
            <a:avLst/>
          </a:prstGeom>
          <a:noFill/>
          <a:ln w="9525">
            <a:noFill/>
            <a:miter lim="800000"/>
            <a:headEnd/>
            <a:tailEnd/>
          </a:ln>
        </p:spPr>
      </p:pic>
      <p:pic>
        <p:nvPicPr>
          <p:cNvPr id="13317" name="Picture 7"/>
          <p:cNvPicPr>
            <a:picLocks noChangeAspect="1" noChangeArrowheads="1"/>
          </p:cNvPicPr>
          <p:nvPr/>
        </p:nvPicPr>
        <p:blipFill>
          <a:blip r:embed="rId3" cstate="print"/>
          <a:srcRect r="60464" b="49147"/>
          <a:stretch>
            <a:fillRect/>
          </a:stretch>
        </p:blipFill>
        <p:spPr bwMode="auto">
          <a:xfrm>
            <a:off x="152400" y="1219200"/>
            <a:ext cx="6065838" cy="4876800"/>
          </a:xfrm>
          <a:prstGeom prst="rect">
            <a:avLst/>
          </a:prstGeom>
          <a:noFill/>
          <a:ln w="38100" cap="sq" algn="ctr">
            <a:noFill/>
            <a:miter lim="800000"/>
            <a:headEnd/>
            <a:tailEnd/>
          </a:ln>
        </p:spPr>
      </p:pic>
    </p:spTree>
    <p:extLst>
      <p:ext uri="{BB962C8B-B14F-4D97-AF65-F5344CB8AC3E}">
        <p14:creationId xmlns:p14="http://schemas.microsoft.com/office/powerpoint/2010/main" val="5320166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152400"/>
            <a:ext cx="9296400" cy="762000"/>
          </a:xfrm>
        </p:spPr>
        <p:txBody>
          <a:bodyPr/>
          <a:lstStyle/>
          <a:p>
            <a:pPr eaLnBrk="1" hangingPunct="1"/>
            <a:r>
              <a:rPr lang="en-US" sz="2800" b="1" smtClean="0"/>
              <a:t>  Analyzing Social Media Networks with NodeXL</a:t>
            </a:r>
          </a:p>
        </p:txBody>
      </p:sp>
      <p:sp>
        <p:nvSpPr>
          <p:cNvPr id="25603" name="Right Triangle 6"/>
          <p:cNvSpPr>
            <a:spLocks noChangeArrowheads="1"/>
          </p:cNvSpPr>
          <p:nvPr/>
        </p:nvSpPr>
        <p:spPr bwMode="auto">
          <a:xfrm rot="5244050">
            <a:off x="2062956" y="1337470"/>
            <a:ext cx="1101725" cy="1065212"/>
          </a:xfrm>
          <a:prstGeom prst="rtTriangle">
            <a:avLst/>
          </a:prstGeom>
          <a:solidFill>
            <a:schemeClr val="bg1"/>
          </a:solidFill>
          <a:ln w="38100" cap="sq" algn="ctr">
            <a:noFill/>
            <a:round/>
            <a:headEnd/>
            <a:tailEnd/>
          </a:ln>
        </p:spPr>
        <p:txBody>
          <a:bodyPr wrap="none" anchor="ctr"/>
          <a:lstStyle/>
          <a:p>
            <a:endParaRPr lang="en-US"/>
          </a:p>
        </p:txBody>
      </p:sp>
      <p:sp>
        <p:nvSpPr>
          <p:cNvPr id="25604" name="Right Triangle 7"/>
          <p:cNvSpPr>
            <a:spLocks noChangeArrowheads="1"/>
          </p:cNvSpPr>
          <p:nvPr/>
        </p:nvSpPr>
        <p:spPr bwMode="auto">
          <a:xfrm>
            <a:off x="1670050" y="4157663"/>
            <a:ext cx="996950" cy="1176337"/>
          </a:xfrm>
          <a:prstGeom prst="rtTriangle">
            <a:avLst/>
          </a:prstGeom>
          <a:solidFill>
            <a:schemeClr val="bg1"/>
          </a:solidFill>
          <a:ln w="38100" cap="sq" algn="ctr">
            <a:noFill/>
            <a:round/>
            <a:headEnd/>
            <a:tailEnd/>
          </a:ln>
        </p:spPr>
        <p:txBody>
          <a:bodyPr wrap="none" anchor="ctr"/>
          <a:lstStyle/>
          <a:p>
            <a:endParaRPr lang="en-US"/>
          </a:p>
        </p:txBody>
      </p:sp>
      <p:sp>
        <p:nvSpPr>
          <p:cNvPr id="25605" name="Rectangle 6"/>
          <p:cNvSpPr>
            <a:spLocks noChangeArrowheads="1"/>
          </p:cNvSpPr>
          <p:nvPr/>
        </p:nvSpPr>
        <p:spPr bwMode="auto">
          <a:xfrm>
            <a:off x="4038600" y="1327150"/>
            <a:ext cx="5791200" cy="4616450"/>
          </a:xfrm>
          <a:prstGeom prst="rect">
            <a:avLst/>
          </a:prstGeom>
          <a:noFill/>
          <a:ln w="9525">
            <a:noFill/>
            <a:miter lim="800000"/>
            <a:headEnd/>
            <a:tailEnd/>
          </a:ln>
        </p:spPr>
        <p:txBody>
          <a:bodyPr>
            <a:spAutoFit/>
          </a:bodyPr>
          <a:lstStyle/>
          <a:p>
            <a:pPr algn="l"/>
            <a:r>
              <a:rPr lang="en-US" sz="1400" b="1" dirty="0"/>
              <a:t>I. Getting Started with Analyzing Social Media Networks</a:t>
            </a:r>
            <a:r>
              <a:rPr lang="en-US" sz="1400" dirty="0"/>
              <a:t> </a:t>
            </a:r>
            <a:br>
              <a:rPr lang="en-US" sz="1400" dirty="0"/>
            </a:br>
            <a:r>
              <a:rPr lang="en-US" sz="1400" dirty="0"/>
              <a:t>    1. Introduction to Social Media and Social Networks</a:t>
            </a:r>
            <a:br>
              <a:rPr lang="en-US" sz="1400" dirty="0"/>
            </a:br>
            <a:r>
              <a:rPr lang="en-US" sz="1400" dirty="0"/>
              <a:t>    2. Social media: New Technologies of Collaboration</a:t>
            </a:r>
            <a:br>
              <a:rPr lang="en-US" sz="1400" dirty="0"/>
            </a:br>
            <a:r>
              <a:rPr lang="en-US" sz="1400" dirty="0"/>
              <a:t>    3. Social Network Analysis</a:t>
            </a:r>
            <a:br>
              <a:rPr lang="en-US" sz="1400" dirty="0"/>
            </a:br>
            <a:r>
              <a:rPr lang="en-US" sz="1400" dirty="0"/>
              <a:t/>
            </a:r>
            <a:br>
              <a:rPr lang="en-US" sz="1400" dirty="0"/>
            </a:br>
            <a:r>
              <a:rPr lang="en-US" sz="1400" b="1" dirty="0"/>
              <a:t>II. </a:t>
            </a:r>
            <a:r>
              <a:rPr lang="en-US" sz="1400" b="1" dirty="0" err="1"/>
              <a:t>NodeXL</a:t>
            </a:r>
            <a:r>
              <a:rPr lang="en-US" sz="1400" b="1" dirty="0"/>
              <a:t> Tutorial: Learning by Doing</a:t>
            </a:r>
            <a:r>
              <a:rPr lang="en-US" sz="1400" dirty="0"/>
              <a:t> </a:t>
            </a:r>
            <a:br>
              <a:rPr lang="en-US" sz="1400" dirty="0"/>
            </a:br>
            <a:r>
              <a:rPr lang="en-US" sz="1400" dirty="0"/>
              <a:t>    4. Layout, Visual Design &amp; Labeling</a:t>
            </a:r>
            <a:br>
              <a:rPr lang="en-US" sz="1400" dirty="0"/>
            </a:br>
            <a:r>
              <a:rPr lang="en-US" sz="1400" dirty="0"/>
              <a:t>    5. Calculating &amp; Visualizing Network Metrics </a:t>
            </a:r>
            <a:br>
              <a:rPr lang="en-US" sz="1400" dirty="0"/>
            </a:br>
            <a:r>
              <a:rPr lang="en-US" sz="1400" dirty="0"/>
              <a:t>    6. Preparing Data &amp; Filtering</a:t>
            </a:r>
            <a:br>
              <a:rPr lang="en-US" sz="1400" dirty="0"/>
            </a:br>
            <a:r>
              <a:rPr lang="en-US" sz="1400" dirty="0"/>
              <a:t>    7. Clustering &amp;Grouping</a:t>
            </a:r>
            <a:br>
              <a:rPr lang="en-US" sz="1400" dirty="0"/>
            </a:br>
            <a:r>
              <a:rPr lang="en-US" sz="1400" dirty="0"/>
              <a:t/>
            </a:r>
            <a:br>
              <a:rPr lang="en-US" sz="1400" dirty="0"/>
            </a:br>
            <a:r>
              <a:rPr lang="en-US" sz="1400" b="1" dirty="0"/>
              <a:t>III Social Media Network Analysis Case Studies</a:t>
            </a:r>
            <a:r>
              <a:rPr lang="en-US" sz="1400" dirty="0"/>
              <a:t> </a:t>
            </a:r>
            <a:br>
              <a:rPr lang="en-US" sz="1400" dirty="0"/>
            </a:br>
            <a:r>
              <a:rPr lang="en-US" sz="1400" dirty="0"/>
              <a:t>     8. Email</a:t>
            </a:r>
            <a:br>
              <a:rPr lang="en-US" sz="1400" dirty="0"/>
            </a:br>
            <a:r>
              <a:rPr lang="en-US" sz="1400" dirty="0"/>
              <a:t>     9. Threaded Networks</a:t>
            </a:r>
            <a:br>
              <a:rPr lang="en-US" sz="1400" dirty="0"/>
            </a:br>
            <a:r>
              <a:rPr lang="en-US" sz="1400" dirty="0"/>
              <a:t>   10. Twitter</a:t>
            </a:r>
            <a:br>
              <a:rPr lang="en-US" sz="1400" dirty="0"/>
            </a:br>
            <a:r>
              <a:rPr lang="en-US" sz="1400" dirty="0"/>
              <a:t>   11. Facebook  </a:t>
            </a:r>
            <a:br>
              <a:rPr lang="en-US" sz="1400" dirty="0"/>
            </a:br>
            <a:r>
              <a:rPr lang="en-US" sz="1400" dirty="0"/>
              <a:t>   12. WWW</a:t>
            </a:r>
            <a:br>
              <a:rPr lang="en-US" sz="1400" dirty="0"/>
            </a:br>
            <a:r>
              <a:rPr lang="en-US" sz="1400" dirty="0"/>
              <a:t>   13. Flickr</a:t>
            </a:r>
            <a:br>
              <a:rPr lang="en-US" sz="1400" dirty="0"/>
            </a:br>
            <a:r>
              <a:rPr lang="en-US" sz="1400" dirty="0"/>
              <a:t>   14. YouTube </a:t>
            </a:r>
            <a:br>
              <a:rPr lang="en-US" sz="1400" dirty="0"/>
            </a:br>
            <a:r>
              <a:rPr lang="en-US" sz="1400" dirty="0"/>
              <a:t>   15. Wiki Networks </a:t>
            </a:r>
            <a:br>
              <a:rPr lang="en-US" sz="1400" dirty="0"/>
            </a:br>
            <a:endParaRPr lang="en-US" sz="1400" dirty="0"/>
          </a:p>
        </p:txBody>
      </p:sp>
      <p:pic>
        <p:nvPicPr>
          <p:cNvPr id="25606" name="Picture 4" descr="Hansen5_21"/>
          <p:cNvPicPr>
            <a:picLocks noChangeAspect="1" noChangeArrowheads="1"/>
          </p:cNvPicPr>
          <p:nvPr/>
        </p:nvPicPr>
        <p:blipFill>
          <a:blip r:embed="rId2" cstate="print"/>
          <a:srcRect/>
          <a:stretch>
            <a:fillRect/>
          </a:stretch>
        </p:blipFill>
        <p:spPr bwMode="auto">
          <a:xfrm>
            <a:off x="319088" y="1427163"/>
            <a:ext cx="3414712" cy="4211637"/>
          </a:xfrm>
          <a:prstGeom prst="rect">
            <a:avLst/>
          </a:prstGeom>
          <a:noFill/>
          <a:ln w="9525">
            <a:noFill/>
            <a:miter lim="800000"/>
            <a:headEnd/>
            <a:tailEnd/>
          </a:ln>
        </p:spPr>
      </p:pic>
      <p:sp>
        <p:nvSpPr>
          <p:cNvPr id="25607" name="Rectangle 7"/>
          <p:cNvSpPr>
            <a:spLocks noChangeArrowheads="1"/>
          </p:cNvSpPr>
          <p:nvPr/>
        </p:nvSpPr>
        <p:spPr bwMode="auto">
          <a:xfrm>
            <a:off x="-838200" y="6400800"/>
            <a:ext cx="10134600" cy="307975"/>
          </a:xfrm>
          <a:prstGeom prst="rect">
            <a:avLst/>
          </a:prstGeom>
          <a:noFill/>
          <a:ln w="9525">
            <a:noFill/>
            <a:miter lim="800000"/>
            <a:headEnd/>
            <a:tailEnd/>
          </a:ln>
        </p:spPr>
        <p:txBody>
          <a:bodyPr>
            <a:spAutoFit/>
          </a:bodyPr>
          <a:lstStyle/>
          <a:p>
            <a:r>
              <a:rPr lang="en-US" sz="1400" b="1">
                <a:latin typeface="Courier New" pitchFamily="49" charset="0"/>
                <a:cs typeface="Courier New" pitchFamily="49" charset="0"/>
              </a:rPr>
              <a:t>http://www.elsevier.com/wps/find/bookdescription.cws_home/723354/description</a:t>
            </a:r>
          </a:p>
        </p:txBody>
      </p:sp>
    </p:spTree>
    <p:extLst>
      <p:ext uri="{BB962C8B-B14F-4D97-AF65-F5344CB8AC3E}">
        <p14:creationId xmlns:p14="http://schemas.microsoft.com/office/powerpoint/2010/main" val="8876941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 y="152400"/>
            <a:ext cx="8915400" cy="762000"/>
          </a:xfrm>
        </p:spPr>
        <p:txBody>
          <a:bodyPr/>
          <a:lstStyle/>
          <a:p>
            <a:pPr eaLnBrk="1" hangingPunct="1"/>
            <a:r>
              <a:rPr lang="en-US" sz="3200" b="1" smtClean="0"/>
              <a:t> Social Media Research Foundation</a:t>
            </a:r>
          </a:p>
        </p:txBody>
      </p:sp>
      <p:sp>
        <p:nvSpPr>
          <p:cNvPr id="26627" name="Right Triangle 6"/>
          <p:cNvSpPr>
            <a:spLocks noChangeArrowheads="1"/>
          </p:cNvSpPr>
          <p:nvPr/>
        </p:nvSpPr>
        <p:spPr bwMode="auto">
          <a:xfrm rot="5244050">
            <a:off x="2062956" y="1337470"/>
            <a:ext cx="1101725" cy="1065212"/>
          </a:xfrm>
          <a:prstGeom prst="rtTriangle">
            <a:avLst/>
          </a:prstGeom>
          <a:solidFill>
            <a:schemeClr val="bg1"/>
          </a:solidFill>
          <a:ln w="38100" cap="sq" algn="ctr">
            <a:noFill/>
            <a:round/>
            <a:headEnd/>
            <a:tailEnd/>
          </a:ln>
        </p:spPr>
        <p:txBody>
          <a:bodyPr wrap="none" anchor="ctr"/>
          <a:lstStyle/>
          <a:p>
            <a:endParaRPr lang="en-US"/>
          </a:p>
        </p:txBody>
      </p:sp>
      <p:sp>
        <p:nvSpPr>
          <p:cNvPr id="26628" name="Right Triangle 7"/>
          <p:cNvSpPr>
            <a:spLocks noChangeArrowheads="1"/>
          </p:cNvSpPr>
          <p:nvPr/>
        </p:nvSpPr>
        <p:spPr bwMode="auto">
          <a:xfrm>
            <a:off x="1670050" y="4157663"/>
            <a:ext cx="996950" cy="1176337"/>
          </a:xfrm>
          <a:prstGeom prst="rtTriangle">
            <a:avLst/>
          </a:prstGeom>
          <a:solidFill>
            <a:schemeClr val="bg1"/>
          </a:solidFill>
          <a:ln w="38100" cap="sq" algn="ctr">
            <a:noFill/>
            <a:round/>
            <a:headEnd/>
            <a:tailEnd/>
          </a:ln>
        </p:spPr>
        <p:txBody>
          <a:bodyPr wrap="none" anchor="ctr"/>
          <a:lstStyle/>
          <a:p>
            <a:endParaRPr lang="en-US"/>
          </a:p>
        </p:txBody>
      </p:sp>
      <p:sp>
        <p:nvSpPr>
          <p:cNvPr id="26629" name="Rectangle 6"/>
          <p:cNvSpPr>
            <a:spLocks noChangeArrowheads="1"/>
          </p:cNvSpPr>
          <p:nvPr/>
        </p:nvSpPr>
        <p:spPr bwMode="auto">
          <a:xfrm>
            <a:off x="1524000" y="3505200"/>
            <a:ext cx="5905500" cy="2739211"/>
          </a:xfrm>
          <a:prstGeom prst="rect">
            <a:avLst/>
          </a:prstGeom>
          <a:noFill/>
          <a:ln w="9525">
            <a:noFill/>
            <a:miter lim="800000"/>
            <a:headEnd/>
            <a:tailEnd/>
          </a:ln>
        </p:spPr>
        <p:txBody>
          <a:bodyPr wrap="square">
            <a:spAutoFit/>
          </a:bodyPr>
          <a:lstStyle/>
          <a:p>
            <a:r>
              <a:rPr lang="en-US" sz="1600" b="1" dirty="0"/>
              <a:t>Social Media Research Foundation</a:t>
            </a:r>
          </a:p>
          <a:p>
            <a:r>
              <a:rPr lang="en-US" sz="1600" b="1" dirty="0"/>
              <a:t>     </a:t>
            </a:r>
            <a:r>
              <a:rPr lang="en-US" sz="1600" b="1" dirty="0">
                <a:latin typeface="Courier New" pitchFamily="49" charset="0"/>
                <a:cs typeface="Courier New" pitchFamily="49" charset="0"/>
              </a:rPr>
              <a:t>smrfoundation.org</a:t>
            </a:r>
          </a:p>
          <a:p>
            <a:endParaRPr lang="en-US" sz="1600" dirty="0" smtClean="0"/>
          </a:p>
          <a:p>
            <a:endParaRPr lang="en-US" sz="1600" dirty="0"/>
          </a:p>
          <a:p>
            <a:pPr algn="l"/>
            <a:r>
              <a:rPr lang="en-US" sz="2000" dirty="0"/>
              <a:t>We are a group of researchers who want to create </a:t>
            </a:r>
            <a:r>
              <a:rPr lang="en-US" sz="2000" b="1" dirty="0"/>
              <a:t>open tools</a:t>
            </a:r>
            <a:r>
              <a:rPr lang="en-US" sz="2000" dirty="0"/>
              <a:t>, generate and host </a:t>
            </a:r>
            <a:r>
              <a:rPr lang="en-US" sz="2000" b="1" dirty="0"/>
              <a:t>open data</a:t>
            </a:r>
            <a:r>
              <a:rPr lang="en-US" sz="2000" dirty="0"/>
              <a:t>, and support </a:t>
            </a:r>
            <a:r>
              <a:rPr lang="en-US" sz="2000" b="1" dirty="0"/>
              <a:t>open scholarship </a:t>
            </a:r>
            <a:r>
              <a:rPr lang="en-US" sz="2000" dirty="0"/>
              <a:t>related to social media.</a:t>
            </a:r>
          </a:p>
          <a:p>
            <a:endParaRPr lang="en-US" sz="1600" dirty="0"/>
          </a:p>
          <a:p>
            <a:r>
              <a:rPr lang="en-US" sz="1600" dirty="0"/>
              <a:t> </a:t>
            </a:r>
          </a:p>
          <a:p>
            <a:endParaRPr lang="en-US" sz="1600" dirty="0"/>
          </a:p>
        </p:txBody>
      </p:sp>
      <p:sp>
        <p:nvSpPr>
          <p:cNvPr id="26631" name="Rectangle 8"/>
          <p:cNvSpPr>
            <a:spLocks noChangeArrowheads="1"/>
          </p:cNvSpPr>
          <p:nvPr/>
        </p:nvSpPr>
        <p:spPr bwMode="auto">
          <a:xfrm>
            <a:off x="3122613" y="6257925"/>
            <a:ext cx="2898775" cy="523875"/>
          </a:xfrm>
          <a:prstGeom prst="rect">
            <a:avLst/>
          </a:prstGeom>
          <a:noFill/>
          <a:ln w="9525">
            <a:noFill/>
            <a:miter lim="800000"/>
            <a:headEnd/>
            <a:tailEnd/>
          </a:ln>
        </p:spPr>
        <p:txBody>
          <a:bodyPr wrap="none">
            <a:spAutoFit/>
          </a:bodyPr>
          <a:lstStyle/>
          <a:p>
            <a:r>
              <a:rPr lang="en-US" b="1"/>
              <a:t> </a:t>
            </a:r>
            <a:r>
              <a:rPr lang="en-US" sz="2000" b="1">
                <a:latin typeface="Courier New" pitchFamily="49" charset="0"/>
                <a:cs typeface="Courier New" pitchFamily="49" charset="0"/>
              </a:rPr>
              <a:t>smrfoundation.org</a:t>
            </a:r>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45" t="56758" r="32877" b="12220"/>
          <a:stretch/>
        </p:blipFill>
        <p:spPr bwMode="auto">
          <a:xfrm>
            <a:off x="963714" y="1476985"/>
            <a:ext cx="6808686" cy="263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29593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457200" y="152400"/>
            <a:ext cx="8229600" cy="762000"/>
          </a:xfrm>
        </p:spPr>
        <p:txBody>
          <a:bodyPr/>
          <a:lstStyle/>
          <a:p>
            <a:pPr eaLnBrk="1" hangingPunct="1"/>
            <a:r>
              <a:rPr lang="en-US" sz="3200" b="1" dirty="0" smtClean="0"/>
              <a:t>Extreme Technology</a:t>
            </a:r>
          </a:p>
        </p:txBody>
      </p:sp>
      <p:sp>
        <p:nvSpPr>
          <p:cNvPr id="4" name="Content Placeholder 3"/>
          <p:cNvSpPr txBox="1">
            <a:spLocks/>
          </p:cNvSpPr>
          <p:nvPr/>
        </p:nvSpPr>
        <p:spPr bwMode="auto">
          <a:xfrm>
            <a:off x="533400" y="1295400"/>
            <a:ext cx="8915400" cy="4191000"/>
          </a:xfrm>
          <a:prstGeom prst="rect">
            <a:avLst/>
          </a:prstGeom>
          <a:noFill/>
          <a:ln w="9525">
            <a:noFill/>
            <a:miter lim="800000"/>
            <a:headEnd/>
            <a:tailEnd/>
          </a:ln>
        </p:spPr>
        <p:txBody>
          <a:bodyPr/>
          <a:lstStyle/>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Mobile, Desktop, Web, Cloud</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100% uptime, 100% secure</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Giga-</a:t>
            </a:r>
            <a:r>
              <a:rPr lang="en-US" sz="3200" kern="0" dirty="0" err="1">
                <a:solidFill>
                  <a:schemeClr val="tx1"/>
                </a:solidFill>
                <a:latin typeface="+mn-lt"/>
                <a:cs typeface="+mn-cs"/>
              </a:rPr>
              <a:t>collabs</a:t>
            </a:r>
            <a:r>
              <a:rPr lang="en-US" sz="3200" kern="0" dirty="0">
                <a:solidFill>
                  <a:schemeClr val="tx1"/>
                </a:solidFill>
                <a:latin typeface="+mn-lt"/>
                <a:cs typeface="+mn-cs"/>
              </a:rPr>
              <a:t>, </a:t>
            </a:r>
            <a:r>
              <a:rPr lang="en-US" sz="3200" kern="0" dirty="0" err="1">
                <a:solidFill>
                  <a:schemeClr val="tx1"/>
                </a:solidFill>
                <a:latin typeface="+mn-lt"/>
                <a:cs typeface="+mn-cs"/>
              </a:rPr>
              <a:t>Tera</a:t>
            </a:r>
            <a:r>
              <a:rPr lang="en-US" sz="3200" kern="0" dirty="0">
                <a:solidFill>
                  <a:schemeClr val="tx1"/>
                </a:solidFill>
                <a:latin typeface="+mn-lt"/>
                <a:cs typeface="+mn-cs"/>
              </a:rPr>
              <a:t>-</a:t>
            </a:r>
            <a:r>
              <a:rPr lang="en-US" sz="3200" kern="0" dirty="0" err="1">
                <a:solidFill>
                  <a:schemeClr val="tx1"/>
                </a:solidFill>
                <a:latin typeface="+mn-lt"/>
                <a:cs typeface="+mn-cs"/>
              </a:rPr>
              <a:t>contribs</a:t>
            </a:r>
            <a:r>
              <a:rPr lang="en-US" sz="3200" kern="0" dirty="0">
                <a:solidFill>
                  <a:schemeClr val="tx1"/>
                </a:solidFill>
                <a:latin typeface="+mn-lt"/>
                <a:cs typeface="+mn-cs"/>
              </a:rPr>
              <a:t> </a:t>
            </a:r>
          </a:p>
          <a:p>
            <a:pPr marL="342900" indent="-342900" algn="l" eaLnBrk="1" hangingPunct="1">
              <a:spcBef>
                <a:spcPct val="20000"/>
              </a:spcBef>
              <a:buClr>
                <a:srgbClr val="F5032B"/>
              </a:buClr>
              <a:buSzPct val="140000"/>
              <a:defRPr/>
            </a:pPr>
            <a:endParaRPr lang="en-US" sz="1400" kern="0" dirty="0">
              <a:solidFill>
                <a:schemeClr val="tx1"/>
              </a:solidFill>
              <a:latin typeface="+mn-lt"/>
              <a:cs typeface="+mn-cs"/>
            </a:endParaRP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Universal accessibility &amp; usability</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Trust, empathy, responsibility, privacy</a:t>
            </a:r>
            <a:br>
              <a:rPr lang="en-US" sz="3200" kern="0" dirty="0">
                <a:solidFill>
                  <a:schemeClr val="tx1"/>
                </a:solidFill>
                <a:latin typeface="+mn-lt"/>
                <a:cs typeface="+mn-cs"/>
              </a:rPr>
            </a:br>
            <a:endParaRPr lang="en-US" sz="1400" kern="0" dirty="0">
              <a:solidFill>
                <a:schemeClr val="tx1"/>
              </a:solidFill>
              <a:latin typeface="+mn-lt"/>
              <a:cs typeface="+mn-cs"/>
            </a:endParaRP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Leaders can manage usage</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Designers can continuously improve </a:t>
            </a:r>
          </a:p>
        </p:txBody>
      </p:sp>
    </p:spTree>
    <p:extLst>
      <p:ext uri="{BB962C8B-B14F-4D97-AF65-F5344CB8AC3E}">
        <p14:creationId xmlns:p14="http://schemas.microsoft.com/office/powerpoint/2010/main" val="3685910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81000" y="1524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charset="0"/>
                <a:cs typeface="Arial" charset="0"/>
              </a:defRPr>
            </a:lvl2pPr>
            <a:lvl3pPr algn="l" rtl="0" eaLnBrk="0" fontAlgn="base" hangingPunct="0">
              <a:spcBef>
                <a:spcPct val="0"/>
              </a:spcBef>
              <a:spcAft>
                <a:spcPct val="0"/>
              </a:spcAft>
              <a:defRPr sz="3600">
                <a:solidFill>
                  <a:schemeClr val="tx1"/>
                </a:solidFill>
                <a:latin typeface="Arial" charset="0"/>
                <a:cs typeface="Arial" charset="0"/>
              </a:defRPr>
            </a:lvl3pPr>
            <a:lvl4pPr algn="l" rtl="0" eaLnBrk="0" fontAlgn="base" hangingPunct="0">
              <a:spcBef>
                <a:spcPct val="0"/>
              </a:spcBef>
              <a:spcAft>
                <a:spcPct val="0"/>
              </a:spcAft>
              <a:defRPr sz="3600">
                <a:solidFill>
                  <a:schemeClr val="tx1"/>
                </a:solidFill>
                <a:latin typeface="Arial" charset="0"/>
                <a:cs typeface="Arial" charset="0"/>
              </a:defRPr>
            </a:lvl4pPr>
            <a:lvl5pPr algn="l" rtl="0" eaLnBrk="0" fontAlgn="base" hangingPunct="0">
              <a:spcBef>
                <a:spcPct val="0"/>
              </a:spcBef>
              <a:spcAft>
                <a:spcPct val="0"/>
              </a:spcAft>
              <a:defRPr sz="3600">
                <a:solidFill>
                  <a:schemeClr val="tx1"/>
                </a:solidFill>
                <a:latin typeface="Arial" charset="0"/>
                <a:cs typeface="Arial" charset="0"/>
              </a:defRPr>
            </a:lvl5pPr>
            <a:lvl6pPr marL="457200" algn="l" rtl="0" fontAlgn="base">
              <a:spcBef>
                <a:spcPct val="0"/>
              </a:spcBef>
              <a:spcAft>
                <a:spcPct val="0"/>
              </a:spcAft>
              <a:defRPr sz="3600">
                <a:solidFill>
                  <a:schemeClr val="tx1"/>
                </a:solidFill>
                <a:latin typeface="Arial" charset="0"/>
                <a:cs typeface="Arial" charset="0"/>
              </a:defRPr>
            </a:lvl6pPr>
            <a:lvl7pPr marL="914400" algn="l" rtl="0" fontAlgn="base">
              <a:spcBef>
                <a:spcPct val="0"/>
              </a:spcBef>
              <a:spcAft>
                <a:spcPct val="0"/>
              </a:spcAft>
              <a:defRPr sz="3600">
                <a:solidFill>
                  <a:schemeClr val="tx1"/>
                </a:solidFill>
                <a:latin typeface="Arial" charset="0"/>
                <a:cs typeface="Arial" charset="0"/>
              </a:defRPr>
            </a:lvl7pPr>
            <a:lvl8pPr marL="1371600" algn="l" rtl="0" fontAlgn="base">
              <a:spcBef>
                <a:spcPct val="0"/>
              </a:spcBef>
              <a:spcAft>
                <a:spcPct val="0"/>
              </a:spcAft>
              <a:defRPr sz="3600">
                <a:solidFill>
                  <a:schemeClr val="tx1"/>
                </a:solidFill>
                <a:latin typeface="Arial" charset="0"/>
                <a:cs typeface="Arial" charset="0"/>
              </a:defRPr>
            </a:lvl8pPr>
            <a:lvl9pPr marL="1828800" algn="l" rtl="0" fontAlgn="base">
              <a:spcBef>
                <a:spcPct val="0"/>
              </a:spcBef>
              <a:spcAft>
                <a:spcPct val="0"/>
              </a:spcAft>
              <a:defRPr sz="3600">
                <a:solidFill>
                  <a:schemeClr val="tx1"/>
                </a:solidFill>
                <a:latin typeface="Arial" charset="0"/>
                <a:cs typeface="Arial" charset="0"/>
              </a:defRPr>
            </a:lvl9pPr>
          </a:lstStyle>
          <a:p>
            <a:pPr eaLnBrk="1" hangingPunct="1"/>
            <a:r>
              <a:rPr lang="en-US" b="1" dirty="0" smtClean="0"/>
              <a:t>Thanks!</a:t>
            </a:r>
            <a:endParaRPr lang="en-US" b="1" dirty="0" smtClean="0"/>
          </a:p>
        </p:txBody>
      </p:sp>
      <p:sp>
        <p:nvSpPr>
          <p:cNvPr id="3" name="Rectangle 3"/>
          <p:cNvSpPr txBox="1">
            <a:spLocks noChangeArrowheads="1"/>
          </p:cNvSpPr>
          <p:nvPr/>
        </p:nvSpPr>
        <p:spPr bwMode="auto">
          <a:xfrm>
            <a:off x="533400" y="1457325"/>
            <a:ext cx="8763000" cy="6086475"/>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a:lstStyle>
          <a:p>
            <a:pPr eaLnBrk="1" hangingPunct="1">
              <a:buFontTx/>
              <a:buNone/>
            </a:pPr>
            <a:r>
              <a:rPr lang="en-US" sz="2800" b="1" dirty="0" smtClean="0"/>
              <a:t>National Science Foundation</a:t>
            </a:r>
          </a:p>
          <a:p>
            <a:pPr eaLnBrk="1" hangingPunct="1">
              <a:buFontTx/>
              <a:buNone/>
            </a:pPr>
            <a:r>
              <a:rPr lang="en-US" sz="2800" b="1" dirty="0" smtClean="0"/>
              <a:t>Google, Intel, GRAND</a:t>
            </a:r>
          </a:p>
          <a:p>
            <a:pPr eaLnBrk="1" hangingPunct="1">
              <a:buFontTx/>
              <a:buNone/>
            </a:pPr>
            <a:endParaRPr lang="en-US" sz="2800" b="1" dirty="0"/>
          </a:p>
          <a:p>
            <a:pPr eaLnBrk="1" hangingPunct="1">
              <a:buFontTx/>
              <a:buNone/>
            </a:pPr>
            <a:r>
              <a:rPr lang="en-US" sz="2800" b="1" dirty="0" smtClean="0"/>
              <a:t>CS, UMIACS, </a:t>
            </a:r>
            <a:r>
              <a:rPr lang="en-US" sz="2800" b="1" dirty="0" err="1" smtClean="0"/>
              <a:t>iSchool</a:t>
            </a:r>
            <a:r>
              <a:rPr lang="en-US" sz="2800" b="1" dirty="0" smtClean="0"/>
              <a:t>, SOCY, HCIL</a:t>
            </a:r>
          </a:p>
          <a:p>
            <a:pPr eaLnBrk="1" hangingPunct="1">
              <a:buFontTx/>
              <a:buNone/>
            </a:pPr>
            <a:r>
              <a:rPr lang="en-US" sz="2800" b="1" dirty="0" smtClean="0"/>
              <a:t>Social Media Research Foundation</a:t>
            </a:r>
          </a:p>
          <a:p>
            <a:pPr eaLnBrk="1" hangingPunct="1">
              <a:buFontTx/>
              <a:buNone/>
            </a:pPr>
            <a:endParaRPr lang="en-US" sz="2800" b="1" dirty="0" smtClean="0"/>
          </a:p>
          <a:p>
            <a:pPr eaLnBrk="1" hangingPunct="1">
              <a:buFontTx/>
              <a:buNone/>
            </a:pPr>
            <a:r>
              <a:rPr lang="en-US" sz="2800" b="1" dirty="0" smtClean="0"/>
              <a:t>NSF Social Computational Systems:</a:t>
            </a:r>
          </a:p>
          <a:p>
            <a:pPr eaLnBrk="1" hangingPunct="1">
              <a:buFontTx/>
              <a:buNone/>
            </a:pPr>
            <a:r>
              <a:rPr lang="en-US" sz="2800" b="1" dirty="0"/>
              <a:t> </a:t>
            </a:r>
            <a:r>
              <a:rPr lang="en-US" sz="2800" b="1" dirty="0" smtClean="0"/>
              <a:t>  Summer Social </a:t>
            </a:r>
            <a:r>
              <a:rPr lang="en-US" sz="2800" b="1" dirty="0" err="1" smtClean="0"/>
              <a:t>Webshop</a:t>
            </a:r>
            <a:endParaRPr lang="en-US" sz="2800" b="1" dirty="0" smtClean="0"/>
          </a:p>
          <a:p>
            <a:pPr eaLnBrk="1" hangingPunct="1">
              <a:buFontTx/>
              <a:buNone/>
            </a:pPr>
            <a:r>
              <a:rPr lang="en-US" sz="2800" b="1" dirty="0"/>
              <a:t> </a:t>
            </a:r>
            <a:r>
              <a:rPr lang="en-US" sz="2800" b="1" dirty="0" smtClean="0"/>
              <a:t>  </a:t>
            </a:r>
            <a:r>
              <a:rPr lang="en-US" sz="2800" b="1" dirty="0" err="1" smtClean="0"/>
              <a:t>Biotracker</a:t>
            </a:r>
            <a:endParaRPr lang="en-US" sz="2800" b="1" dirty="0" smtClean="0"/>
          </a:p>
          <a:p>
            <a:pPr eaLnBrk="1" hangingPunct="1">
              <a:buFontTx/>
              <a:buNone/>
            </a:pPr>
            <a:r>
              <a:rPr lang="en-US" sz="2800" b="1" dirty="0"/>
              <a:t> </a:t>
            </a:r>
            <a:r>
              <a:rPr lang="en-US" sz="2800" b="1" dirty="0" smtClean="0"/>
              <a:t>  Nation of Neighbors</a:t>
            </a:r>
            <a:endParaRPr lang="en-US" sz="2800" b="1" dirty="0"/>
          </a:p>
          <a:p>
            <a:pPr eaLnBrk="1" hangingPunct="1">
              <a:buFontTx/>
              <a:buNone/>
            </a:pPr>
            <a:endParaRPr lang="en-US" sz="2800" b="1" dirty="0" smtClean="0"/>
          </a:p>
          <a:p>
            <a:pPr eaLnBrk="1" hangingPunct="1">
              <a:buFontTx/>
              <a:buNone/>
            </a:pPr>
            <a:endParaRPr lang="en-US" sz="2000" dirty="0" smtClean="0"/>
          </a:p>
          <a:p>
            <a:pPr marL="0" indent="0">
              <a:buFontTx/>
              <a:buNone/>
            </a:pPr>
            <a:endParaRPr lang="en-US" sz="1800" dirty="0" smtClean="0"/>
          </a:p>
          <a:p>
            <a:pPr eaLnBrk="1" hangingPunct="1"/>
            <a:endParaRPr lang="en-US" sz="1800" b="1" dirty="0" smtClean="0"/>
          </a:p>
          <a:p>
            <a:pPr eaLnBrk="1" hangingPunct="1"/>
            <a:endParaRPr lang="en-US" sz="1800" b="1" dirty="0" smtClean="0"/>
          </a:p>
          <a:p>
            <a:pPr lvl="1" eaLnBrk="1" hangingPunct="1">
              <a:buFontTx/>
              <a:buNone/>
            </a:pPr>
            <a:endParaRPr lang="en-US" sz="1600" b="1" dirty="0" smtClean="0"/>
          </a:p>
        </p:txBody>
      </p:sp>
    </p:spTree>
    <p:extLst>
      <p:ext uri="{BB962C8B-B14F-4D97-AF65-F5344CB8AC3E}">
        <p14:creationId xmlns:p14="http://schemas.microsoft.com/office/powerpoint/2010/main" val="31769044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304800" y="-76200"/>
            <a:ext cx="8610600" cy="1143000"/>
          </a:xfrm>
          <a:prstGeom prst="rect">
            <a:avLst/>
          </a:prstGeom>
          <a:noFill/>
          <a:ln w="50800">
            <a:noFill/>
            <a:miter lim="800000"/>
            <a:headEnd/>
            <a:tailEnd/>
          </a:ln>
        </p:spPr>
        <p:txBody>
          <a:bodyPr lIns="90488" tIns="44450" rIns="90488" bIns="44450" anchor="ctr"/>
          <a:lstStyle/>
          <a:p>
            <a:pPr lvl="2" algn="l">
              <a:buClr>
                <a:schemeClr val="bg2"/>
              </a:buClr>
            </a:pPr>
            <a:r>
              <a:rPr lang="en-US" sz="3200" b="1">
                <a:cs typeface="Times New Roman" pitchFamily="18" charset="0"/>
              </a:rPr>
              <a:t>Network Theories: Social science</a:t>
            </a:r>
            <a:endParaRPr lang="en-US">
              <a:cs typeface="Times New Roman" pitchFamily="18" charset="0"/>
            </a:endParaRPr>
          </a:p>
        </p:txBody>
      </p:sp>
      <p:sp>
        <p:nvSpPr>
          <p:cNvPr id="27651" name="Content Placeholder 3"/>
          <p:cNvSpPr>
            <a:spLocks noGrp="1"/>
          </p:cNvSpPr>
          <p:nvPr>
            <p:ph idx="4294967295"/>
          </p:nvPr>
        </p:nvSpPr>
        <p:spPr>
          <a:xfrm>
            <a:off x="381000" y="762000"/>
            <a:ext cx="9067800" cy="3886200"/>
          </a:xfrm>
        </p:spPr>
        <p:txBody>
          <a:bodyPr/>
          <a:lstStyle/>
          <a:p>
            <a:pPr lvl="1" eaLnBrk="1" hangingPunct="1">
              <a:buFontTx/>
              <a:buNone/>
            </a:pPr>
            <a:endParaRPr lang="en-US" dirty="0" smtClean="0"/>
          </a:p>
          <a:p>
            <a:pPr lvl="1" eaLnBrk="1" hangingPunct="1"/>
            <a:r>
              <a:rPr lang="en-US" dirty="0" smtClean="0"/>
              <a:t>Relationships &amp; roles</a:t>
            </a:r>
          </a:p>
          <a:p>
            <a:pPr lvl="1" eaLnBrk="1" hangingPunct="1"/>
            <a:r>
              <a:rPr lang="en-US" dirty="0" smtClean="0"/>
              <a:t>Strong &amp; weak ties</a:t>
            </a:r>
          </a:p>
          <a:p>
            <a:pPr lvl="1" eaLnBrk="1" hangingPunct="1"/>
            <a:r>
              <a:rPr lang="en-US" dirty="0" smtClean="0"/>
              <a:t>Motivations: egoism, altruism, collectivism, </a:t>
            </a:r>
            <a:br>
              <a:rPr lang="en-US" dirty="0" smtClean="0"/>
            </a:br>
            <a:r>
              <a:rPr lang="en-US" dirty="0" smtClean="0"/>
              <a:t>  </a:t>
            </a:r>
            <a:r>
              <a:rPr lang="en-US" dirty="0" err="1" smtClean="0"/>
              <a:t>principlism</a:t>
            </a:r>
            <a:endParaRPr lang="en-US" dirty="0" smtClean="0"/>
          </a:p>
          <a:p>
            <a:pPr lvl="1" eaLnBrk="1" hangingPunct="1"/>
            <a:r>
              <a:rPr lang="en-US" dirty="0" smtClean="0"/>
              <a:t>Collective intelligence</a:t>
            </a:r>
          </a:p>
          <a:p>
            <a:pPr lvl="1" eaLnBrk="1" hangingPunct="1"/>
            <a:r>
              <a:rPr lang="en-US" dirty="0" smtClean="0"/>
              <a:t>Collective action &amp; governance</a:t>
            </a:r>
          </a:p>
          <a:p>
            <a:pPr lvl="1" eaLnBrk="1" hangingPunct="1"/>
            <a:r>
              <a:rPr lang="en-US" dirty="0" smtClean="0"/>
              <a:t>Social information foraging</a:t>
            </a:r>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sp>
        <p:nvSpPr>
          <p:cNvPr id="27652" name="TextBox 4"/>
          <p:cNvSpPr txBox="1">
            <a:spLocks noChangeArrowheads="1"/>
          </p:cNvSpPr>
          <p:nvPr/>
        </p:nvSpPr>
        <p:spPr bwMode="auto">
          <a:xfrm>
            <a:off x="1127125" y="5581650"/>
            <a:ext cx="6365875" cy="1200150"/>
          </a:xfrm>
          <a:prstGeom prst="rect">
            <a:avLst/>
          </a:prstGeom>
          <a:noFill/>
          <a:ln w="9525">
            <a:noFill/>
            <a:miter lim="800000"/>
            <a:headEnd/>
            <a:tailEnd/>
          </a:ln>
        </p:spPr>
        <p:txBody>
          <a:bodyPr wrap="none">
            <a:spAutoFit/>
          </a:bodyPr>
          <a:lstStyle/>
          <a:p>
            <a:r>
              <a:rPr lang="en-US" sz="1800"/>
              <a:t>Moreno, 1938; Granovetter, 1971; Burt, 1987; Ostrom, 1992;</a:t>
            </a:r>
          </a:p>
          <a:p>
            <a:r>
              <a:rPr lang="en-US" sz="1800"/>
              <a:t>Wellman, 1993; Batson, Ahmad &amp; Tseng, 2002; </a:t>
            </a:r>
          </a:p>
          <a:p>
            <a:r>
              <a:rPr lang="en-US" sz="1800"/>
              <a:t>Malone, Laubaucher &amp; Dellarocas, 2009; Pirolli, 2009</a:t>
            </a:r>
          </a:p>
          <a:p>
            <a:endParaRPr lang="en-US" sz="1800" i="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304800" y="-152400"/>
            <a:ext cx="9372600" cy="1295400"/>
          </a:xfrm>
          <a:prstGeom prst="rect">
            <a:avLst/>
          </a:prstGeom>
          <a:noFill/>
          <a:ln w="50800">
            <a:noFill/>
            <a:miter lim="800000"/>
            <a:headEnd/>
            <a:tailEnd/>
          </a:ln>
        </p:spPr>
        <p:txBody>
          <a:bodyPr lIns="90488" tIns="44450" rIns="90488" bIns="44450" anchor="ctr"/>
          <a:lstStyle/>
          <a:p>
            <a:pPr lvl="2" algn="l">
              <a:buClr>
                <a:schemeClr val="bg2"/>
              </a:buClr>
            </a:pPr>
            <a:r>
              <a:rPr lang="en-US" sz="3200" b="1"/>
              <a:t>Network Theories: Stages of participation</a:t>
            </a:r>
            <a:endParaRPr lang="en-US">
              <a:cs typeface="Times New Roman" pitchFamily="18" charset="0"/>
            </a:endParaRPr>
          </a:p>
        </p:txBody>
      </p:sp>
      <p:sp>
        <p:nvSpPr>
          <p:cNvPr id="28675" name="Content Placeholder 3"/>
          <p:cNvSpPr>
            <a:spLocks noGrp="1"/>
          </p:cNvSpPr>
          <p:nvPr>
            <p:ph idx="4294967295"/>
          </p:nvPr>
        </p:nvSpPr>
        <p:spPr>
          <a:xfrm>
            <a:off x="533400" y="1447800"/>
            <a:ext cx="8229600" cy="3886200"/>
          </a:xfrm>
        </p:spPr>
        <p:txBody>
          <a:bodyPr/>
          <a:lstStyle/>
          <a:p>
            <a:pPr eaLnBrk="1" hangingPunct="1">
              <a:buFontTx/>
              <a:buNone/>
            </a:pPr>
            <a:r>
              <a:rPr lang="en-US" sz="2800" smtClean="0"/>
              <a:t>Wikipedia, Discussion &amp; Reporting</a:t>
            </a:r>
          </a:p>
          <a:p>
            <a:pPr eaLnBrk="1" hangingPunct="1"/>
            <a:r>
              <a:rPr lang="en-US" sz="2800" smtClean="0"/>
              <a:t>Reader</a:t>
            </a:r>
          </a:p>
          <a:p>
            <a:pPr eaLnBrk="1" hangingPunct="1"/>
            <a:r>
              <a:rPr lang="en-US" sz="2800" smtClean="0"/>
              <a:t>First-time Contributor </a:t>
            </a:r>
            <a:r>
              <a:rPr lang="en-US" sz="1800" smtClean="0"/>
              <a:t/>
            </a:r>
            <a:br>
              <a:rPr lang="en-US" sz="1800" smtClean="0"/>
            </a:br>
            <a:r>
              <a:rPr lang="en-US" sz="1800" smtClean="0"/>
              <a:t>   </a:t>
            </a:r>
            <a:r>
              <a:rPr lang="en-US" sz="2000" smtClean="0"/>
              <a:t> (Legitimate Peripheral Participation)</a:t>
            </a:r>
            <a:endParaRPr lang="en-US" sz="2800" smtClean="0"/>
          </a:p>
          <a:p>
            <a:pPr eaLnBrk="1" hangingPunct="1"/>
            <a:r>
              <a:rPr lang="en-US" sz="2800" smtClean="0"/>
              <a:t>Returning Contributor</a:t>
            </a:r>
          </a:p>
          <a:p>
            <a:pPr eaLnBrk="1" hangingPunct="1"/>
            <a:r>
              <a:rPr lang="en-US" sz="2800" smtClean="0"/>
              <a:t>Frequent Contributor</a:t>
            </a:r>
          </a:p>
        </p:txBody>
      </p:sp>
      <p:sp>
        <p:nvSpPr>
          <p:cNvPr id="28676" name="TextBox 4"/>
          <p:cNvSpPr txBox="1">
            <a:spLocks noChangeArrowheads="1"/>
          </p:cNvSpPr>
          <p:nvPr/>
        </p:nvSpPr>
        <p:spPr bwMode="auto">
          <a:xfrm>
            <a:off x="609600" y="5486400"/>
            <a:ext cx="7515225" cy="1477963"/>
          </a:xfrm>
          <a:prstGeom prst="rect">
            <a:avLst/>
          </a:prstGeom>
          <a:noFill/>
          <a:ln w="9525">
            <a:noFill/>
            <a:miter lim="800000"/>
            <a:headEnd/>
            <a:tailEnd/>
          </a:ln>
        </p:spPr>
        <p:txBody>
          <a:bodyPr wrap="none">
            <a:spAutoFit/>
          </a:bodyPr>
          <a:lstStyle/>
          <a:p>
            <a:r>
              <a:rPr lang="en-US" sz="1800"/>
              <a:t>Preece, Nonnecke &amp; Andrews, </a:t>
            </a:r>
            <a:r>
              <a:rPr lang="en-US" sz="1800" i="1"/>
              <a:t>CHB2004</a:t>
            </a:r>
            <a:endParaRPr lang="en-US" sz="1800"/>
          </a:p>
          <a:p>
            <a:r>
              <a:rPr lang="en-US" sz="1800"/>
              <a:t>Forte &amp; Bruckman,</a:t>
            </a:r>
            <a:r>
              <a:rPr lang="en-US" sz="1800" i="1"/>
              <a:t> SIGGROUP2005; </a:t>
            </a:r>
            <a:r>
              <a:rPr lang="en-US" sz="1800"/>
              <a:t>Hanson, 2008</a:t>
            </a:r>
          </a:p>
          <a:p>
            <a:r>
              <a:rPr lang="en-US" sz="1800"/>
              <a:t>Porter: </a:t>
            </a:r>
            <a:r>
              <a:rPr lang="en-US" sz="1800" i="1"/>
              <a:t>Designing for the Social Web, 2008</a:t>
            </a:r>
            <a:endParaRPr lang="en-US" sz="1800"/>
          </a:p>
          <a:p>
            <a:r>
              <a:rPr lang="en-US" sz="1800"/>
              <a:t>Vassileva, 2002, 2005; Ling et al., </a:t>
            </a:r>
            <a:r>
              <a:rPr lang="en-US" sz="1800" i="1"/>
              <a:t>JCMC 2005</a:t>
            </a:r>
            <a:r>
              <a:rPr lang="en-US" sz="1800"/>
              <a:t>; Rashid et al., </a:t>
            </a:r>
            <a:r>
              <a:rPr lang="en-US" sz="1800" i="1"/>
              <a:t>CHI2006</a:t>
            </a:r>
            <a:endParaRPr lang="en-US" sz="1800"/>
          </a:p>
          <a:p>
            <a:endParaRPr lang="en-US" sz="1800" i="1"/>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9" name="Picture 5"/>
          <p:cNvPicPr>
            <a:picLocks noChangeAspect="1" noChangeArrowheads="1"/>
          </p:cNvPicPr>
          <p:nvPr/>
        </p:nvPicPr>
        <p:blipFill>
          <a:blip r:embed="rId3" cstate="print"/>
          <a:srcRect l="432" t="12384" r="39525" b="929"/>
          <a:stretch>
            <a:fillRect/>
          </a:stretch>
        </p:blipFill>
        <p:spPr bwMode="auto">
          <a:xfrm>
            <a:off x="-35559" y="0"/>
            <a:ext cx="9179559" cy="6934200"/>
          </a:xfrm>
          <a:prstGeom prst="rect">
            <a:avLst/>
          </a:prstGeom>
          <a:noFill/>
          <a:ln w="9525">
            <a:noFill/>
            <a:miter lim="800000"/>
            <a:headEnd/>
            <a:tailEnd/>
          </a:ln>
        </p:spPr>
      </p:pic>
    </p:spTree>
    <p:extLst>
      <p:ext uri="{BB962C8B-B14F-4D97-AF65-F5344CB8AC3E}">
        <p14:creationId xmlns:p14="http://schemas.microsoft.com/office/powerpoint/2010/main" val="23202400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457200" y="228600"/>
            <a:ext cx="6761163"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Biodiversity: Encyclopedia of Life</a:t>
            </a:r>
          </a:p>
        </p:txBody>
      </p:sp>
      <p:sp>
        <p:nvSpPr>
          <p:cNvPr id="20483" name="Rectangle 4"/>
          <p:cNvSpPr>
            <a:spLocks noChangeArrowheads="1"/>
          </p:cNvSpPr>
          <p:nvPr/>
        </p:nvSpPr>
        <p:spPr bwMode="auto">
          <a:xfrm>
            <a:off x="3838575" y="6477000"/>
            <a:ext cx="1149350" cy="369888"/>
          </a:xfrm>
          <a:prstGeom prst="rect">
            <a:avLst/>
          </a:prstGeom>
          <a:noFill/>
          <a:ln w="38100" cap="sq" algn="ctr">
            <a:noFill/>
            <a:miter lim="800000"/>
            <a:headEnd/>
            <a:tailEnd/>
          </a:ln>
        </p:spPr>
        <p:txBody>
          <a:bodyPr wrap="none">
            <a:spAutoFit/>
          </a:bodyPr>
          <a:lstStyle/>
          <a:p>
            <a:r>
              <a:rPr lang="en-US" sz="1800" b="1">
                <a:latin typeface="Courier New" pitchFamily="49" charset="0"/>
              </a:rPr>
              <a:t>eol.org</a:t>
            </a:r>
          </a:p>
        </p:txBody>
      </p:sp>
      <p:pic>
        <p:nvPicPr>
          <p:cNvPr id="20484" name="Picture 2"/>
          <p:cNvPicPr>
            <a:picLocks noChangeAspect="1" noChangeArrowheads="1"/>
          </p:cNvPicPr>
          <p:nvPr/>
        </p:nvPicPr>
        <p:blipFill>
          <a:blip r:embed="rId2" cstate="print"/>
          <a:srcRect l="1538" t="15450" r="3847" b="3488"/>
          <a:stretch>
            <a:fillRect/>
          </a:stretch>
        </p:blipFill>
        <p:spPr bwMode="auto">
          <a:xfrm>
            <a:off x="228600" y="1219200"/>
            <a:ext cx="6761163" cy="5029200"/>
          </a:xfrm>
          <a:prstGeom prst="rect">
            <a:avLst/>
          </a:prstGeom>
          <a:noFill/>
          <a:ln w="38100" cap="sq" algn="ctr">
            <a:noFill/>
            <a:miter lim="800000"/>
            <a:headEnd/>
            <a:tailEnd/>
          </a:ln>
        </p:spPr>
      </p:pic>
      <p:pic>
        <p:nvPicPr>
          <p:cNvPr id="20485" name="Picture 3"/>
          <p:cNvPicPr>
            <a:picLocks noChangeAspect="1" noChangeArrowheads="1"/>
          </p:cNvPicPr>
          <p:nvPr/>
        </p:nvPicPr>
        <p:blipFill>
          <a:blip r:embed="rId3" cstate="print"/>
          <a:srcRect l="3333" t="13707" r="43333" b="3171"/>
          <a:stretch>
            <a:fillRect/>
          </a:stretch>
        </p:blipFill>
        <p:spPr bwMode="auto">
          <a:xfrm>
            <a:off x="5562600" y="1828800"/>
            <a:ext cx="3657600" cy="5410200"/>
          </a:xfrm>
          <a:prstGeom prst="rect">
            <a:avLst/>
          </a:prstGeom>
          <a:noFill/>
          <a:ln w="25400" cap="sq" algn="ctr">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2009_red_list_extinction.gif"/>
          <p:cNvPicPr>
            <a:picLocks noGrp="1" noChangeAspect="1"/>
          </p:cNvPicPr>
          <p:nvPr>
            <p:ph idx="1"/>
          </p:nvPr>
        </p:nvPicPr>
        <p:blipFill>
          <a:blip r:embed="rId2" cstate="print"/>
          <a:srcRect l="-12958" r="-12958"/>
          <a:stretch>
            <a:fillRect/>
          </a:stretch>
        </p:blipFill>
        <p:spPr>
          <a:xfrm>
            <a:off x="26507" y="1981200"/>
            <a:ext cx="9134716" cy="4343399"/>
          </a:xfrm>
        </p:spPr>
      </p:pic>
      <p:sp>
        <p:nvSpPr>
          <p:cNvPr id="3"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The biodiversity crisis</a:t>
            </a:r>
            <a:endParaRPr lang="en-US" sz="4000" dirty="0">
              <a:solidFill>
                <a:srgbClr val="0C7F03"/>
              </a:solidFill>
            </a:endParaRPr>
          </a:p>
        </p:txBody>
      </p:sp>
      <p:pic>
        <p:nvPicPr>
          <p:cNvPr id="5" name="Picture 4"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9056175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Picture 14.png"/>
          <p:cNvPicPr>
            <a:picLocks noGrp="1" noChangeAspect="1"/>
          </p:cNvPicPr>
          <p:nvPr>
            <p:ph idx="1"/>
          </p:nvPr>
        </p:nvPicPr>
        <p:blipFill>
          <a:blip r:embed="rId2" cstate="print"/>
          <a:srcRect t="-10748" b="-10748"/>
          <a:stretch>
            <a:fillRect/>
          </a:stretch>
        </p:blipFill>
        <p:spPr>
          <a:xfrm>
            <a:off x="533400" y="2209800"/>
            <a:ext cx="8223250" cy="3910013"/>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7543800" y="4419600"/>
            <a:ext cx="1114906" cy="36809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6" name="Rectangle 5"/>
          <p:cNvSpPr/>
          <p:nvPr/>
        </p:nvSpPr>
        <p:spPr bwMode="auto">
          <a:xfrm>
            <a:off x="533400" y="4114800"/>
            <a:ext cx="1346750" cy="68096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8"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A crisis in science</a:t>
            </a:r>
            <a:endParaRPr lang="en-US" sz="4000" dirty="0">
              <a:solidFill>
                <a:srgbClr val="0C7F03"/>
              </a:solidFill>
            </a:endParaRPr>
          </a:p>
        </p:txBody>
      </p:sp>
      <p:pic>
        <p:nvPicPr>
          <p:cNvPr id="9" name="Picture 8"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23141535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rss_is_ebird.jpg"/>
          <p:cNvPicPr>
            <a:picLocks noChangeAspect="1"/>
          </p:cNvPicPr>
          <p:nvPr/>
        </p:nvPicPr>
        <p:blipFill>
          <a:blip r:embed="rId3" cstate="print"/>
          <a:stretch>
            <a:fillRect/>
          </a:stretch>
        </p:blipFill>
        <p:spPr>
          <a:xfrm>
            <a:off x="399710" y="2209800"/>
            <a:ext cx="4070690" cy="3378673"/>
          </a:xfrm>
          <a:prstGeom prst="rect">
            <a:avLst/>
          </a:prstGeom>
          <a:ln>
            <a:noFill/>
          </a:ln>
          <a:effectLst>
            <a:outerShdw blurRad="292100" dist="139700" dir="2700000" algn="tl" rotWithShape="0">
              <a:srgbClr val="333333">
                <a:alpha val="65000"/>
              </a:srgbClr>
            </a:outerShdw>
          </a:effectLst>
        </p:spPr>
      </p:pic>
      <p:pic>
        <p:nvPicPr>
          <p:cNvPr id="6" name="Picture 5" descr="FrogWatch_top1.gif"/>
          <p:cNvPicPr>
            <a:picLocks noChangeAspect="1"/>
          </p:cNvPicPr>
          <p:nvPr/>
        </p:nvPicPr>
        <p:blipFill>
          <a:blip r:embed="rId4" cstate="print"/>
          <a:stretch>
            <a:fillRect/>
          </a:stretch>
        </p:blipFill>
        <p:spPr>
          <a:xfrm>
            <a:off x="6035331" y="4876800"/>
            <a:ext cx="2422869" cy="1828800"/>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381000" y="5559623"/>
            <a:ext cx="4572000" cy="307777"/>
          </a:xfrm>
          <a:prstGeom prst="rect">
            <a:avLst/>
          </a:prstGeom>
        </p:spPr>
        <p:txBody>
          <a:bodyPr>
            <a:spAutoFit/>
          </a:bodyPr>
          <a:lstStyle/>
          <a:p>
            <a:r>
              <a:rPr lang="en-US" sz="1400" dirty="0" smtClean="0">
                <a:solidFill>
                  <a:srgbClr val="3A3E16"/>
                </a:solidFill>
              </a:rPr>
              <a:t>Photo credit: Cornell Univ.</a:t>
            </a:r>
            <a:endParaRPr lang="en-US" sz="1400" dirty="0">
              <a:solidFill>
                <a:srgbClr val="3A3E16"/>
              </a:solidFill>
            </a:endParaRPr>
          </a:p>
        </p:txBody>
      </p:sp>
      <p:grpSp>
        <p:nvGrpSpPr>
          <p:cNvPr id="2" name="Group 14"/>
          <p:cNvGrpSpPr/>
          <p:nvPr/>
        </p:nvGrpSpPr>
        <p:grpSpPr>
          <a:xfrm>
            <a:off x="5334000" y="1676400"/>
            <a:ext cx="5508822" cy="3048000"/>
            <a:chOff x="5715000" y="17491"/>
            <a:chExt cx="5966022" cy="4363655"/>
          </a:xfrm>
        </p:grpSpPr>
        <p:grpSp>
          <p:nvGrpSpPr>
            <p:cNvPr id="3" name="Group 13"/>
            <p:cNvGrpSpPr/>
            <p:nvPr/>
          </p:nvGrpSpPr>
          <p:grpSpPr>
            <a:xfrm>
              <a:off x="5774387" y="17491"/>
              <a:ext cx="5906635" cy="3005031"/>
              <a:chOff x="5774387" y="17491"/>
              <a:chExt cx="5906635" cy="3005031"/>
            </a:xfrm>
          </p:grpSpPr>
          <p:sp>
            <p:nvSpPr>
              <p:cNvPr id="7" name="Rectangle 6"/>
              <p:cNvSpPr/>
              <p:nvPr/>
            </p:nvSpPr>
            <p:spPr>
              <a:xfrm>
                <a:off x="7109022" y="2714745"/>
                <a:ext cx="4572000" cy="307777"/>
              </a:xfrm>
              <a:prstGeom prst="rect">
                <a:avLst/>
              </a:prstGeom>
            </p:spPr>
            <p:txBody>
              <a:bodyPr>
                <a:spAutoFit/>
              </a:bodyPr>
              <a:lstStyle/>
              <a:p>
                <a:r>
                  <a:rPr lang="en-US" sz="1400" dirty="0" smtClean="0"/>
                  <a:t>Photo credit: Mary </a:t>
                </a:r>
                <a:r>
                  <a:rPr lang="en-US" sz="1400" dirty="0" err="1" smtClean="0"/>
                  <a:t>Keim</a:t>
                </a:r>
                <a:endParaRPr lang="en-US" sz="1400" dirty="0"/>
              </a:p>
            </p:txBody>
          </p:sp>
          <p:pic>
            <p:nvPicPr>
              <p:cNvPr id="8" name="Picture 7" descr="49924_large.jpg"/>
              <p:cNvPicPr>
                <a:picLocks noChangeAspect="1"/>
              </p:cNvPicPr>
              <p:nvPr/>
            </p:nvPicPr>
            <p:blipFill>
              <a:blip r:embed="rId5" cstate="print"/>
              <a:stretch>
                <a:fillRect/>
              </a:stretch>
            </p:blipFill>
            <p:spPr>
              <a:xfrm>
                <a:off x="5774387" y="17491"/>
                <a:ext cx="3369613" cy="2697254"/>
              </a:xfrm>
              <a:prstGeom prst="rect">
                <a:avLst/>
              </a:prstGeom>
              <a:ln>
                <a:noFill/>
              </a:ln>
              <a:effectLst>
                <a:outerShdw blurRad="292100" dist="139700" dir="2700000" algn="tl" rotWithShape="0">
                  <a:srgbClr val="333333">
                    <a:alpha val="65000"/>
                  </a:srgbClr>
                </a:outerShdw>
              </a:effectLst>
            </p:spPr>
          </p:pic>
        </p:grpSp>
        <p:sp>
          <p:nvSpPr>
            <p:cNvPr id="11" name="TextBox 10"/>
            <p:cNvSpPr txBox="1"/>
            <p:nvPr/>
          </p:nvSpPr>
          <p:spPr>
            <a:xfrm>
              <a:off x="5715000" y="3015203"/>
              <a:ext cx="4032063" cy="1365943"/>
            </a:xfrm>
            <a:prstGeom prst="rect">
              <a:avLst/>
            </a:prstGeom>
            <a:noFill/>
          </p:spPr>
          <p:txBody>
            <a:bodyPr wrap="none" rtlCol="0">
              <a:spAutoFit/>
            </a:bodyPr>
            <a:lstStyle/>
            <a:p>
              <a:r>
                <a:rPr lang="en-US" sz="2800" dirty="0" smtClean="0">
                  <a:solidFill>
                    <a:srgbClr val="3A3E16"/>
                  </a:solidFill>
                </a:rPr>
                <a:t>NA Butterfly Association</a:t>
              </a:r>
            </a:p>
            <a:p>
              <a:r>
                <a:rPr lang="en-US" sz="2800" dirty="0" smtClean="0">
                  <a:solidFill>
                    <a:srgbClr val="3A3E16"/>
                  </a:solidFill>
                </a:rPr>
                <a:t>Fourth of July Count</a:t>
              </a:r>
              <a:endParaRPr lang="en-US" sz="2800" dirty="0">
                <a:solidFill>
                  <a:srgbClr val="3A3E16"/>
                </a:solidFill>
              </a:endParaRPr>
            </a:p>
          </p:txBody>
        </p:sp>
      </p:grpSp>
      <p:sp>
        <p:nvSpPr>
          <p:cNvPr id="12" name="TextBox 11"/>
          <p:cNvSpPr txBox="1"/>
          <p:nvPr/>
        </p:nvSpPr>
        <p:spPr>
          <a:xfrm>
            <a:off x="122203" y="5867400"/>
            <a:ext cx="4678397" cy="523220"/>
          </a:xfrm>
          <a:prstGeom prst="rect">
            <a:avLst/>
          </a:prstGeom>
          <a:noFill/>
        </p:spPr>
        <p:txBody>
          <a:bodyPr wrap="none" rtlCol="0">
            <a:spAutoFit/>
          </a:bodyPr>
          <a:lstStyle/>
          <a:p>
            <a:r>
              <a:rPr lang="en-US" sz="2800" dirty="0" smtClean="0">
                <a:solidFill>
                  <a:srgbClr val="3A3E16"/>
                </a:solidFill>
              </a:rPr>
              <a:t>Audubon Christmas Bird Count</a:t>
            </a:r>
            <a:endParaRPr lang="en-US" sz="2800" dirty="0">
              <a:solidFill>
                <a:srgbClr val="3A3E16"/>
              </a:solidFill>
            </a:endParaRPr>
          </a:p>
        </p:txBody>
      </p:sp>
      <p:sp>
        <p:nvSpPr>
          <p:cNvPr id="13"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C7F03"/>
                </a:solidFill>
                <a:effectLst/>
                <a:uLnTx/>
                <a:uFillTx/>
                <a:latin typeface="+mj-lt"/>
                <a:ea typeface="+mj-ea"/>
                <a:cs typeface="+mj-cs"/>
              </a:rPr>
              <a:t>Citizen science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pic>
        <p:nvPicPr>
          <p:cNvPr id="14" name="Picture 13" descr="biotracker logo 17.png"/>
          <p:cNvPicPr>
            <a:picLocks noChangeAspect="1"/>
          </p:cNvPicPr>
          <p:nvPr/>
        </p:nvPicPr>
        <p:blipFill>
          <a:blip r:embed="rId6"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42898015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7" name="Picture 2"/>
          <p:cNvPicPr>
            <a:picLocks noChangeAspect="1" noChangeArrowheads="1"/>
          </p:cNvPicPr>
          <p:nvPr/>
        </p:nvPicPr>
        <p:blipFill>
          <a:blip r:embed="rId3" cstate="print"/>
          <a:srcRect/>
          <a:stretch>
            <a:fillRect/>
          </a:stretch>
        </p:blipFill>
        <p:spPr bwMode="auto">
          <a:xfrm>
            <a:off x="6553200" y="1527090"/>
            <a:ext cx="1981200" cy="2892510"/>
          </a:xfrm>
          <a:prstGeom prst="rect">
            <a:avLst/>
          </a:prstGeom>
          <a:noFill/>
          <a:ln w="9525">
            <a:noFill/>
            <a:round/>
            <a:headEnd/>
            <a:tailEnd/>
          </a:ln>
        </p:spPr>
      </p:pic>
      <p:sp>
        <p:nvSpPr>
          <p:cNvPr id="31746" name="Rectangle 1"/>
          <p:cNvSpPr>
            <a:spLocks noGrp="1" noChangeArrowheads="1"/>
          </p:cNvSpPr>
          <p:nvPr>
            <p:ph type="body" idx="4294967295"/>
          </p:nvPr>
        </p:nvSpPr>
        <p:spPr>
          <a:xfrm>
            <a:off x="381000" y="2209800"/>
            <a:ext cx="8229600" cy="2362200"/>
          </a:xfrm>
        </p:spPr>
        <p:txBody>
          <a:bodyPr/>
          <a:lstStyle/>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Imagine an electronic page for each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species of organism on Earth.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dirty="0" smtClean="0">
              <a:solidFill>
                <a:srgbClr val="3A3E16"/>
              </a:solidFill>
            </a:endParaRPr>
          </a:p>
        </p:txBody>
      </p:sp>
      <p:grpSp>
        <p:nvGrpSpPr>
          <p:cNvPr id="2" name="Group 3"/>
          <p:cNvGrpSpPr>
            <a:grpSpLocks/>
          </p:cNvGrpSpPr>
          <p:nvPr/>
        </p:nvGrpSpPr>
        <p:grpSpPr bwMode="auto">
          <a:xfrm>
            <a:off x="0" y="4724400"/>
            <a:ext cx="9144000" cy="2362200"/>
            <a:chOff x="-112" y="2688"/>
            <a:chExt cx="6863" cy="1871"/>
          </a:xfrm>
        </p:grpSpPr>
        <p:pic>
          <p:nvPicPr>
            <p:cNvPr id="31749" name="Picture 4"/>
            <p:cNvPicPr>
              <a:picLocks noChangeAspect="1" noChangeArrowheads="1"/>
            </p:cNvPicPr>
            <p:nvPr/>
          </p:nvPicPr>
          <p:blipFill>
            <a:blip r:embed="rId4" cstate="print"/>
            <a:srcRect t="9195" b="40671"/>
            <a:stretch>
              <a:fillRect/>
            </a:stretch>
          </p:blipFill>
          <p:spPr bwMode="auto">
            <a:xfrm>
              <a:off x="-112" y="2688"/>
              <a:ext cx="6288" cy="1467"/>
            </a:xfrm>
            <a:prstGeom prst="rect">
              <a:avLst/>
            </a:prstGeom>
            <a:noFill/>
            <a:ln w="9525">
              <a:noFill/>
              <a:round/>
              <a:headEnd/>
              <a:tailEnd/>
            </a:ln>
          </p:spPr>
        </p:pic>
        <p:sp>
          <p:nvSpPr>
            <p:cNvPr id="31750" name="Rectangle 5"/>
            <p:cNvSpPr>
              <a:spLocks noChangeArrowheads="1"/>
            </p:cNvSpPr>
            <p:nvPr/>
          </p:nvSpPr>
          <p:spPr bwMode="auto">
            <a:xfrm>
              <a:off x="-112" y="2688"/>
              <a:ext cx="6864" cy="1872"/>
            </a:xfrm>
            <a:prstGeom prst="rect">
              <a:avLst/>
            </a:prstGeom>
            <a:solidFill>
              <a:srgbClr val="F8F8F8">
                <a:alpha val="50195"/>
              </a:srgbClr>
            </a:solidFill>
            <a:ln w="9525">
              <a:noFill/>
              <a:round/>
              <a:headEnd/>
              <a:tailEnd/>
            </a:ln>
          </p:spPr>
          <p:txBody>
            <a:bodyPr wrap="none" anchor="ctr"/>
            <a:lstStyle/>
            <a:p>
              <a:endParaRPr lang="en-US"/>
            </a:p>
          </p:txBody>
        </p:sp>
      </p:grpSp>
      <p:sp>
        <p:nvSpPr>
          <p:cNvPr id="7"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The Encyclopedia of Life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extLst>
      <p:ext uri="{BB962C8B-B14F-4D97-AF65-F5344CB8AC3E}">
        <p14:creationId xmlns:p14="http://schemas.microsoft.com/office/powerpoint/2010/main" val="22402400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90" name="TextBox 7"/>
          <p:cNvSpPr txBox="1">
            <a:spLocks noChangeArrowheads="1"/>
          </p:cNvSpPr>
          <p:nvPr/>
        </p:nvSpPr>
        <p:spPr bwMode="auto">
          <a:xfrm>
            <a:off x="85983" y="2133600"/>
            <a:ext cx="3190617" cy="1815882"/>
          </a:xfrm>
          <a:prstGeom prst="rect">
            <a:avLst/>
          </a:prstGeom>
          <a:noFill/>
          <a:ln w="9525">
            <a:noFill/>
            <a:miter lim="800000"/>
            <a:headEnd/>
            <a:tailEnd/>
          </a:ln>
        </p:spPr>
        <p:txBody>
          <a:bodyPr wrap="none">
            <a:spAutoFit/>
          </a:bodyPr>
          <a:lstStyle/>
          <a:p>
            <a:r>
              <a:rPr lang="en-US" sz="2800" dirty="0">
                <a:solidFill>
                  <a:srgbClr val="3A3E16"/>
                </a:solidFill>
              </a:rPr>
              <a:t>Content providers</a:t>
            </a:r>
          </a:p>
          <a:p>
            <a:r>
              <a:rPr lang="en-US" sz="2400" dirty="0">
                <a:solidFill>
                  <a:srgbClr val="3A3E16"/>
                </a:solidFill>
              </a:rPr>
              <a:t>	</a:t>
            </a:r>
            <a:r>
              <a:rPr lang="en-US" sz="2000" dirty="0" smtClean="0">
                <a:solidFill>
                  <a:srgbClr val="3A3E16"/>
                </a:solidFill>
              </a:rPr>
              <a:t>Databases</a:t>
            </a:r>
          </a:p>
          <a:p>
            <a:r>
              <a:rPr lang="en-US" sz="2000" dirty="0" smtClean="0">
                <a:solidFill>
                  <a:srgbClr val="3A3E16"/>
                </a:solidFill>
              </a:rPr>
              <a:t>	Journals</a:t>
            </a:r>
          </a:p>
          <a:p>
            <a:r>
              <a:rPr lang="en-US" sz="2000" dirty="0">
                <a:solidFill>
                  <a:srgbClr val="3A3E16"/>
                </a:solidFill>
              </a:rPr>
              <a:t>	</a:t>
            </a:r>
            <a:r>
              <a:rPr lang="en-US" sz="2000" dirty="0" err="1">
                <a:solidFill>
                  <a:srgbClr val="3A3E16"/>
                </a:solidFill>
              </a:rPr>
              <a:t>LifeDesks</a:t>
            </a:r>
            <a:endParaRPr lang="en-US" sz="2000" dirty="0">
              <a:solidFill>
                <a:srgbClr val="3A3E16"/>
              </a:solidFill>
            </a:endParaRPr>
          </a:p>
          <a:p>
            <a:r>
              <a:rPr lang="en-US" sz="2000" dirty="0">
                <a:solidFill>
                  <a:srgbClr val="3A3E16"/>
                </a:solidFill>
              </a:rPr>
              <a:t>	Public </a:t>
            </a:r>
            <a:r>
              <a:rPr lang="en-US" sz="2000" dirty="0" smtClean="0">
                <a:solidFill>
                  <a:srgbClr val="3A3E16"/>
                </a:solidFill>
              </a:rPr>
              <a:t>contributions</a:t>
            </a:r>
            <a:endParaRPr lang="en-US" sz="2000" dirty="0">
              <a:solidFill>
                <a:srgbClr val="3A3E16"/>
              </a:solidFill>
            </a:endParaRPr>
          </a:p>
        </p:txBody>
      </p:sp>
      <p:pic>
        <p:nvPicPr>
          <p:cNvPr id="41991" name="Picture 7"/>
          <p:cNvPicPr>
            <a:picLocks noChangeAspect="1" noChangeArrowheads="1"/>
          </p:cNvPicPr>
          <p:nvPr/>
        </p:nvPicPr>
        <p:blipFill>
          <a:blip r:embed="rId3" cstate="print"/>
          <a:srcRect/>
          <a:stretch>
            <a:fillRect/>
          </a:stretch>
        </p:blipFill>
        <p:spPr bwMode="auto">
          <a:xfrm>
            <a:off x="3276600" y="2565527"/>
            <a:ext cx="2374795" cy="1447800"/>
          </a:xfrm>
          <a:prstGeom prst="rect">
            <a:avLst/>
          </a:prstGeom>
          <a:ln>
            <a:noFill/>
          </a:ln>
          <a:effectLst>
            <a:outerShdw blurRad="292100" dist="139700" dir="2700000" algn="tl" rotWithShape="0">
              <a:srgbClr val="333333">
                <a:alpha val="65000"/>
              </a:srgbClr>
            </a:outerShdw>
          </a:effectLst>
        </p:spPr>
        <p:style>
          <a:lnRef idx="0">
            <a:schemeClr val="accent3"/>
          </a:lnRef>
          <a:fillRef idx="3">
            <a:schemeClr val="accent3"/>
          </a:fillRef>
          <a:effectRef idx="3">
            <a:schemeClr val="accent3"/>
          </a:effectRef>
          <a:fontRef idx="minor">
            <a:schemeClr val="lt1"/>
          </a:fontRef>
        </p:style>
      </p:pic>
      <p:cxnSp>
        <p:nvCxnSpPr>
          <p:cNvPr id="41999" name="Straight Arrow Connector 16"/>
          <p:cNvCxnSpPr>
            <a:cxnSpLocks noChangeShapeType="1"/>
          </p:cNvCxnSpPr>
          <p:nvPr/>
        </p:nvCxnSpPr>
        <p:spPr bwMode="auto">
          <a:xfrm>
            <a:off x="2286000" y="3198812"/>
            <a:ext cx="914400" cy="1588"/>
          </a:xfrm>
          <a:prstGeom prst="straightConnector1">
            <a:avLst/>
          </a:prstGeom>
          <a:noFill/>
          <a:ln w="38100" cap="flat" cmpd="sng" algn="ctr">
            <a:solidFill>
              <a:srgbClr val="B3B3B3"/>
            </a:solidFill>
            <a:prstDash val="solid"/>
            <a:round/>
            <a:headEnd type="none" w="med" len="med"/>
            <a:tailEnd type="arrow" w="med" len="med"/>
          </a:ln>
        </p:spPr>
      </p:cxnSp>
      <p:sp>
        <p:nvSpPr>
          <p:cNvPr id="41993" name="Right Arrow 22"/>
          <p:cNvSpPr>
            <a:spLocks noChangeArrowheads="1"/>
          </p:cNvSpPr>
          <p:nvPr/>
        </p:nvSpPr>
        <p:spPr bwMode="auto">
          <a:xfrm>
            <a:off x="5430982" y="2133600"/>
            <a:ext cx="1905000" cy="10668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en-US" dirty="0" smtClean="0">
                <a:solidFill>
                  <a:schemeClr val="tx1"/>
                </a:solidFill>
              </a:rPr>
              <a:t>Curating</a:t>
            </a:r>
          </a:p>
          <a:p>
            <a:endParaRPr lang="en-US" dirty="0">
              <a:solidFill>
                <a:schemeClr val="tx1"/>
              </a:solidFill>
            </a:endParaRPr>
          </a:p>
        </p:txBody>
      </p:sp>
      <p:sp>
        <p:nvSpPr>
          <p:cNvPr id="41994" name="Right Arrow 23"/>
          <p:cNvSpPr>
            <a:spLocks noChangeArrowheads="1"/>
          </p:cNvSpPr>
          <p:nvPr/>
        </p:nvSpPr>
        <p:spPr bwMode="auto">
          <a:xfrm>
            <a:off x="5493328" y="3352800"/>
            <a:ext cx="1905000" cy="12192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wrap="none"/>
          <a:lstStyle/>
          <a:p>
            <a:r>
              <a:rPr lang="en-US" sz="1600" dirty="0" smtClean="0">
                <a:solidFill>
                  <a:schemeClr val="tx1"/>
                </a:solidFill>
              </a:rPr>
              <a:t>Commenting</a:t>
            </a:r>
          </a:p>
          <a:p>
            <a:r>
              <a:rPr lang="en-US" sz="1600" dirty="0" smtClean="0">
                <a:solidFill>
                  <a:schemeClr val="tx1"/>
                </a:solidFill>
              </a:rPr>
              <a:t>Tagging</a:t>
            </a:r>
            <a:endParaRPr lang="en-US" sz="1600" dirty="0">
              <a:solidFill>
                <a:schemeClr val="tx1"/>
              </a:solidFill>
            </a:endParaRPr>
          </a:p>
        </p:txBody>
      </p:sp>
      <p:pic>
        <p:nvPicPr>
          <p:cNvPr id="41995" name="Picture 25" descr="Picture 7.png"/>
          <p:cNvPicPr>
            <a:picLocks noChangeAspect="1"/>
          </p:cNvPicPr>
          <p:nvPr/>
        </p:nvPicPr>
        <p:blipFill>
          <a:blip r:embed="rId4" cstate="print"/>
          <a:srcRect/>
          <a:stretch>
            <a:fillRect/>
          </a:stretch>
        </p:blipFill>
        <p:spPr bwMode="auto">
          <a:xfrm>
            <a:off x="7213600" y="2819400"/>
            <a:ext cx="1930400" cy="889000"/>
          </a:xfrm>
          <a:prstGeom prst="rect">
            <a:avLst/>
          </a:prstGeom>
          <a:noFill/>
          <a:ln w="9525">
            <a:noFill/>
            <a:miter lim="800000"/>
            <a:headEnd/>
            <a:tailEnd/>
          </a:ln>
        </p:spPr>
      </p:pic>
      <p:pic>
        <p:nvPicPr>
          <p:cNvPr id="20" name="Picture 19" descr="flickr-yahoo-logo.png.v3.png"/>
          <p:cNvPicPr>
            <a:picLocks noChangeAspect="1"/>
          </p:cNvPicPr>
          <p:nvPr/>
        </p:nvPicPr>
        <p:blipFill>
          <a:blip r:embed="rId5" cstate="print"/>
          <a:srcRect r="42745"/>
          <a:stretch>
            <a:fillRect/>
          </a:stretch>
        </p:blipFill>
        <p:spPr>
          <a:xfrm>
            <a:off x="341080" y="4013327"/>
            <a:ext cx="1125527" cy="327633"/>
          </a:xfrm>
          <a:prstGeom prst="rect">
            <a:avLst/>
          </a:prstGeom>
        </p:spPr>
      </p:pic>
      <p:pic>
        <p:nvPicPr>
          <p:cNvPr id="132098" name="Picture 2" descr="Wikipedia"/>
          <p:cNvPicPr>
            <a:picLocks noChangeAspect="1" noChangeArrowheads="1"/>
          </p:cNvPicPr>
          <p:nvPr/>
        </p:nvPicPr>
        <p:blipFill>
          <a:blip r:embed="rId6" cstate="print"/>
          <a:srcRect/>
          <a:stretch>
            <a:fillRect/>
          </a:stretch>
        </p:blipFill>
        <p:spPr bwMode="auto">
          <a:xfrm>
            <a:off x="1905000" y="3887926"/>
            <a:ext cx="914399" cy="914399"/>
          </a:xfrm>
          <a:prstGeom prst="rect">
            <a:avLst/>
          </a:prstGeom>
          <a:noFill/>
        </p:spPr>
      </p:pic>
      <p:sp>
        <p:nvSpPr>
          <p:cNvPr id="11" name="TextBox 10"/>
          <p:cNvSpPr txBox="1"/>
          <p:nvPr/>
        </p:nvSpPr>
        <p:spPr>
          <a:xfrm>
            <a:off x="2660074" y="5715000"/>
            <a:ext cx="3893126" cy="584775"/>
          </a:xfrm>
          <a:prstGeom prst="rect">
            <a:avLst/>
          </a:prstGeom>
          <a:noFill/>
        </p:spPr>
        <p:txBody>
          <a:bodyPr wrap="square" rtlCol="0">
            <a:spAutoFit/>
          </a:bodyPr>
          <a:lstStyle/>
          <a:p>
            <a:r>
              <a:rPr lang="en-US" sz="3200" b="1" dirty="0" smtClean="0">
                <a:solidFill>
                  <a:srgbClr val="3A3E16"/>
                </a:solidFill>
              </a:rPr>
              <a:t>http://www.eol.org</a:t>
            </a:r>
            <a:endParaRPr lang="en-US" sz="3200" b="1" dirty="0">
              <a:solidFill>
                <a:srgbClr val="3A3E16"/>
              </a:solidFill>
            </a:endParaRPr>
          </a:p>
        </p:txBody>
      </p:sp>
      <p:sp>
        <p:nvSpPr>
          <p:cNvPr id="12"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fontScale="92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EOL is a content </a:t>
            </a:r>
            <a:r>
              <a:rPr lang="en-US" sz="4000" dirty="0" err="1" smtClean="0">
                <a:solidFill>
                  <a:srgbClr val="0C7F03"/>
                </a:solidFill>
                <a:latin typeface="+mj-lt"/>
                <a:ea typeface="+mj-ea"/>
                <a:cs typeface="+mj-cs"/>
              </a:rPr>
              <a:t>curation</a:t>
            </a:r>
            <a:r>
              <a:rPr lang="en-US" sz="4000" dirty="0" smtClean="0">
                <a:solidFill>
                  <a:srgbClr val="0C7F03"/>
                </a:solidFill>
                <a:latin typeface="+mj-lt"/>
                <a:ea typeface="+mj-ea"/>
                <a:cs typeface="+mj-cs"/>
              </a:rPr>
              <a:t> community</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extLst>
      <p:ext uri="{BB962C8B-B14F-4D97-AF65-F5344CB8AC3E}">
        <p14:creationId xmlns:p14="http://schemas.microsoft.com/office/powerpoint/2010/main" val="10705694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pPr>
              <a:spcBef>
                <a:spcPts val="0"/>
              </a:spcBef>
              <a:spcAft>
                <a:spcPts val="2400"/>
              </a:spcAft>
              <a:buFont typeface="Arial"/>
              <a:buChar char="•"/>
            </a:pPr>
            <a:r>
              <a:rPr lang="en-US" sz="2800" dirty="0" smtClean="0">
                <a:solidFill>
                  <a:srgbClr val="3A3E16"/>
                </a:solidFill>
              </a:rPr>
              <a:t>100+ partner databases</a:t>
            </a:r>
            <a:br>
              <a:rPr lang="en-US" sz="2800" dirty="0" smtClean="0">
                <a:solidFill>
                  <a:srgbClr val="3A3E16"/>
                </a:solidFill>
              </a:rPr>
            </a:br>
            <a:r>
              <a:rPr lang="en-US" sz="2800" dirty="0" smtClean="0">
                <a:solidFill>
                  <a:srgbClr val="3A3E16"/>
                </a:solidFill>
              </a:rPr>
              <a:t>700 curators/1000s contributors/46,000 members</a:t>
            </a:r>
          </a:p>
          <a:p>
            <a:pPr>
              <a:spcBef>
                <a:spcPts val="0"/>
              </a:spcBef>
              <a:spcAft>
                <a:spcPts val="2400"/>
              </a:spcAft>
              <a:buFont typeface="Arial"/>
              <a:buChar char="•"/>
            </a:pPr>
            <a:r>
              <a:rPr lang="en-US" sz="2800" dirty="0" smtClean="0">
                <a:solidFill>
                  <a:srgbClr val="3A3E16"/>
                </a:solidFill>
              </a:rPr>
              <a:t>2.8 million pages</a:t>
            </a:r>
            <a:br>
              <a:rPr lang="en-US" sz="2800" dirty="0" smtClean="0">
                <a:solidFill>
                  <a:srgbClr val="3A3E16"/>
                </a:solidFill>
              </a:rPr>
            </a:br>
            <a:r>
              <a:rPr lang="en-US" sz="2800" dirty="0" smtClean="0">
                <a:solidFill>
                  <a:srgbClr val="3A3E16"/>
                </a:solidFill>
              </a:rPr>
              <a:t>500 thousand pages with Creative Commons content</a:t>
            </a:r>
          </a:p>
          <a:p>
            <a:pPr>
              <a:spcBef>
                <a:spcPts val="0"/>
              </a:spcBef>
              <a:spcAft>
                <a:spcPts val="2400"/>
              </a:spcAft>
              <a:buClrTx/>
              <a:buFont typeface="Arial" pitchFamily="34" charset="0"/>
              <a:buChar char="•"/>
            </a:pPr>
            <a:r>
              <a:rPr lang="en-US" sz="2800" dirty="0" smtClean="0">
                <a:solidFill>
                  <a:srgbClr val="3A3E16"/>
                </a:solidFill>
              </a:rPr>
              <a:t>Over 2 million data objects and &gt;1 million pages with links to research literature</a:t>
            </a:r>
          </a:p>
          <a:p>
            <a:pPr>
              <a:spcBef>
                <a:spcPts val="0"/>
              </a:spcBef>
              <a:spcAft>
                <a:spcPts val="2400"/>
              </a:spcAft>
              <a:buClrTx/>
              <a:buFont typeface="Arial" pitchFamily="34" charset="0"/>
              <a:buChar char="•"/>
            </a:pPr>
            <a:r>
              <a:rPr lang="en-US" sz="2800" dirty="0" smtClean="0">
                <a:solidFill>
                  <a:srgbClr val="3A3E16"/>
                </a:solidFill>
              </a:rPr>
              <a:t>Traffic in past year: 1.7 million unique users, 6.2 million page views</a:t>
            </a:r>
          </a:p>
          <a:p>
            <a:endParaRPr lang="en-US" dirty="0" smtClean="0">
              <a:solidFill>
                <a:srgbClr val="3A3E16"/>
              </a:solidFill>
            </a:endParaRPr>
          </a:p>
          <a:p>
            <a:endParaRPr lang="en-US" dirty="0">
              <a:solidFill>
                <a:srgbClr val="3A3E16"/>
              </a:solidFill>
            </a:endParaRPr>
          </a:p>
        </p:txBody>
      </p:sp>
      <p:sp>
        <p:nvSpPr>
          <p:cNvPr id="9"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EOL statistics</a:t>
            </a:r>
            <a:endParaRPr lang="en-US" sz="4000" dirty="0">
              <a:solidFill>
                <a:srgbClr val="0C7F03"/>
              </a:solidFill>
            </a:endParaRPr>
          </a:p>
        </p:txBody>
      </p:sp>
      <p:pic>
        <p:nvPicPr>
          <p:cNvPr id="10" name="Picture 9"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95601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81000" y="152400"/>
            <a:ext cx="8229600" cy="762000"/>
          </a:xfrm>
        </p:spPr>
        <p:txBody>
          <a:bodyPr/>
          <a:lstStyle/>
          <a:p>
            <a:pPr eaLnBrk="1" hangingPunct="1"/>
            <a:r>
              <a:rPr lang="en-US" b="1" dirty="0" smtClean="0"/>
              <a:t>HCI Pride: Serving 5B Users</a:t>
            </a:r>
          </a:p>
        </p:txBody>
      </p:sp>
      <p:sp>
        <p:nvSpPr>
          <p:cNvPr id="5123" name="Rectangle 3"/>
          <p:cNvSpPr>
            <a:spLocks noGrp="1" noChangeArrowheads="1"/>
          </p:cNvSpPr>
          <p:nvPr>
            <p:ph type="body" sz="half" idx="4294967295"/>
          </p:nvPr>
        </p:nvSpPr>
        <p:spPr>
          <a:xfrm>
            <a:off x="533400" y="1457325"/>
            <a:ext cx="8763000" cy="6086475"/>
          </a:xfrm>
          <a:noFill/>
        </p:spPr>
        <p:txBody>
          <a:bodyPr lIns="90488" tIns="44450" rIns="90488" bIns="44450"/>
          <a:lstStyle/>
          <a:p>
            <a:pPr eaLnBrk="1" hangingPunct="1">
              <a:buFontTx/>
              <a:buNone/>
            </a:pPr>
            <a:r>
              <a:rPr lang="en-US" sz="2800" b="1" dirty="0" smtClean="0"/>
              <a:t>Mobile, desktop, web, cloud</a:t>
            </a:r>
            <a:endParaRPr lang="en-US" sz="1050" b="1" dirty="0" smtClean="0"/>
          </a:p>
          <a:p>
            <a:pPr marL="0" indent="0">
              <a:buNone/>
            </a:pPr>
            <a:r>
              <a:rPr lang="en-US" sz="2000" dirty="0" smtClean="0">
                <a:sym typeface="Wingdings" pitchFamily="2" charset="2"/>
              </a:rPr>
              <a:t/>
            </a:r>
            <a:br>
              <a:rPr lang="en-US" sz="2000" dirty="0" smtClean="0">
                <a:sym typeface="Wingdings" pitchFamily="2" charset="2"/>
              </a:rPr>
            </a:br>
            <a:r>
              <a:rPr lang="en-US" sz="2000" dirty="0" smtClean="0">
                <a:sym typeface="Wingdings" pitchFamily="2" charset="2"/>
              </a:rPr>
              <a:t> </a:t>
            </a:r>
            <a:r>
              <a:rPr lang="en-US" sz="2000" b="1" dirty="0" smtClean="0"/>
              <a:t>Users</a:t>
            </a:r>
            <a:r>
              <a:rPr lang="en-US" sz="2000" b="1" dirty="0"/>
              <a:t>: </a:t>
            </a:r>
            <a:r>
              <a:rPr lang="en-US" sz="2000" dirty="0"/>
              <a:t>novice/expert, young/old, literate/illiterate, </a:t>
            </a:r>
            <a:r>
              <a:rPr lang="en-US" sz="2000" dirty="0" smtClean="0"/>
              <a:t/>
            </a:r>
            <a:br>
              <a:rPr lang="en-US" sz="2000" dirty="0" smtClean="0"/>
            </a:br>
            <a:r>
              <a:rPr lang="en-US" sz="2000" dirty="0" smtClean="0"/>
              <a:t>       abled/disabled</a:t>
            </a:r>
            <a:r>
              <a:rPr lang="en-US" sz="2000" dirty="0"/>
              <a:t>, </a:t>
            </a:r>
            <a:r>
              <a:rPr lang="en-US" sz="2000" dirty="0" smtClean="0"/>
              <a:t>cultural, ethnic &amp; linguistic </a:t>
            </a:r>
            <a:r>
              <a:rPr lang="en-US" sz="2000" dirty="0"/>
              <a:t>diversity, gender, </a:t>
            </a:r>
            <a:r>
              <a:rPr lang="en-US" sz="2000" dirty="0" smtClean="0"/>
              <a:t/>
            </a:r>
            <a:br>
              <a:rPr lang="en-US" sz="2000" dirty="0" smtClean="0"/>
            </a:br>
            <a:r>
              <a:rPr lang="en-US" sz="2000" dirty="0" smtClean="0"/>
              <a:t>       personality, </a:t>
            </a:r>
            <a:r>
              <a:rPr lang="en-US" sz="2000" dirty="0"/>
              <a:t>skills, </a:t>
            </a:r>
            <a:r>
              <a:rPr lang="en-US" sz="2000" dirty="0" smtClean="0"/>
              <a:t>motivation, ...</a:t>
            </a:r>
          </a:p>
          <a:p>
            <a:pPr marL="0" indent="0">
              <a:buNone/>
            </a:pPr>
            <a:endParaRPr lang="en-US" sz="2000" dirty="0"/>
          </a:p>
          <a:p>
            <a:pPr marL="0" indent="0">
              <a:buNone/>
            </a:pPr>
            <a:r>
              <a:rPr lang="en-US" sz="2000" dirty="0" smtClean="0">
                <a:sym typeface="Wingdings" pitchFamily="2" charset="2"/>
              </a:rPr>
              <a:t> </a:t>
            </a:r>
            <a:r>
              <a:rPr lang="en-US" sz="2000" b="1" dirty="0" smtClean="0">
                <a:sym typeface="Wingdings" pitchFamily="2" charset="2"/>
              </a:rPr>
              <a:t>Applications:</a:t>
            </a:r>
            <a:r>
              <a:rPr lang="en-US" sz="2000" dirty="0" smtClean="0">
                <a:sym typeface="Wingdings" pitchFamily="2" charset="2"/>
              </a:rPr>
              <a:t> </a:t>
            </a:r>
            <a:r>
              <a:rPr lang="en-US" sz="2000" dirty="0" smtClean="0"/>
              <a:t>E-commerce</a:t>
            </a:r>
            <a:r>
              <a:rPr lang="en-US" sz="2000" dirty="0"/>
              <a:t>, law, health/wellness, </a:t>
            </a:r>
            <a:r>
              <a:rPr lang="en-US" sz="2000" dirty="0" smtClean="0"/>
              <a:t/>
            </a:r>
            <a:br>
              <a:rPr lang="en-US" sz="2000" dirty="0" smtClean="0"/>
            </a:br>
            <a:r>
              <a:rPr lang="en-US" sz="2000" dirty="0" smtClean="0"/>
              <a:t>       </a:t>
            </a:r>
            <a:r>
              <a:rPr lang="en-US" sz="2000" dirty="0"/>
              <a:t>education, </a:t>
            </a:r>
            <a:r>
              <a:rPr lang="en-US" sz="2000" dirty="0" smtClean="0"/>
              <a:t>creative </a:t>
            </a:r>
            <a:r>
              <a:rPr lang="en-US" sz="2000" dirty="0"/>
              <a:t>arts, community relationships, politics, </a:t>
            </a:r>
            <a:r>
              <a:rPr lang="en-US" sz="2000" dirty="0" smtClean="0"/>
              <a:t/>
            </a:r>
            <a:br>
              <a:rPr lang="en-US" sz="2000" dirty="0" smtClean="0"/>
            </a:br>
            <a:r>
              <a:rPr lang="en-US" sz="2000" dirty="0" smtClean="0"/>
              <a:t>       IT4ID, policy </a:t>
            </a:r>
            <a:r>
              <a:rPr lang="en-US" sz="2000" dirty="0"/>
              <a:t>negotiation</a:t>
            </a:r>
            <a:r>
              <a:rPr lang="en-US" sz="2000" dirty="0" smtClean="0"/>
              <a:t>, mediation, peace studies, ...</a:t>
            </a:r>
            <a:endParaRPr lang="en-US" sz="2000" b="1" dirty="0" smtClean="0"/>
          </a:p>
          <a:p>
            <a:pPr eaLnBrk="1" hangingPunct="1">
              <a:buFontTx/>
              <a:buNone/>
            </a:pPr>
            <a:r>
              <a:rPr lang="en-US" sz="1800" b="1" dirty="0" smtClean="0"/>
              <a:t>   </a:t>
            </a:r>
          </a:p>
          <a:p>
            <a:pPr marL="0" indent="0">
              <a:buNone/>
            </a:pPr>
            <a:r>
              <a:rPr lang="en-US" sz="2000" dirty="0">
                <a:sym typeface="Wingdings" pitchFamily="2" charset="2"/>
              </a:rPr>
              <a:t> </a:t>
            </a:r>
            <a:r>
              <a:rPr lang="en-US" sz="2000" b="1" dirty="0">
                <a:sym typeface="Wingdings" pitchFamily="2" charset="2"/>
              </a:rPr>
              <a:t>I</a:t>
            </a:r>
            <a:r>
              <a:rPr lang="en-US" sz="2000" b="1" dirty="0" smtClean="0">
                <a:sym typeface="Wingdings" pitchFamily="2" charset="2"/>
              </a:rPr>
              <a:t>nterfaces</a:t>
            </a:r>
            <a:r>
              <a:rPr lang="en-US" sz="2000" b="1" dirty="0">
                <a:sym typeface="Wingdings" pitchFamily="2" charset="2"/>
              </a:rPr>
              <a:t>: </a:t>
            </a:r>
            <a:r>
              <a:rPr lang="en-US" sz="2000" dirty="0"/>
              <a:t>Ubiquitous, pervasive, </a:t>
            </a:r>
            <a:r>
              <a:rPr lang="en-US" sz="2000" dirty="0" smtClean="0"/>
              <a:t>embedded</a:t>
            </a:r>
            <a:r>
              <a:rPr lang="en-US" sz="2000" dirty="0"/>
              <a:t>, tangible, </a:t>
            </a:r>
            <a:br>
              <a:rPr lang="en-US" sz="2000" dirty="0"/>
            </a:br>
            <a:r>
              <a:rPr lang="en-US" sz="2000" dirty="0" smtClean="0"/>
              <a:t>       invisible</a:t>
            </a:r>
            <a:r>
              <a:rPr lang="en-US" sz="2000" dirty="0"/>
              <a:t>, multimodal, </a:t>
            </a:r>
            <a:r>
              <a:rPr lang="en-US" sz="2000" dirty="0" smtClean="0"/>
              <a:t>immersive/augmented/virtual, ambient,</a:t>
            </a:r>
            <a:br>
              <a:rPr lang="en-US" sz="2000" dirty="0" smtClean="0"/>
            </a:br>
            <a:r>
              <a:rPr lang="en-US" sz="2000" dirty="0" smtClean="0"/>
              <a:t>       social</a:t>
            </a:r>
            <a:r>
              <a:rPr lang="en-US" sz="2000" dirty="0"/>
              <a:t>, </a:t>
            </a:r>
            <a:r>
              <a:rPr lang="en-US" sz="2000" dirty="0" smtClean="0"/>
              <a:t>affective, empathic, persuasive, ...</a:t>
            </a:r>
            <a:endParaRPr lang="en-US" sz="2000" dirty="0"/>
          </a:p>
          <a:p>
            <a:pPr marL="0" indent="0">
              <a:buNone/>
            </a:pPr>
            <a:endParaRPr lang="en-US" sz="1800" dirty="0"/>
          </a:p>
          <a:p>
            <a:pPr eaLnBrk="1" hangingPunct="1"/>
            <a:endParaRPr lang="en-US" sz="1800" b="1" dirty="0" smtClean="0"/>
          </a:p>
          <a:p>
            <a:pPr eaLnBrk="1" hangingPunct="1"/>
            <a:endParaRPr lang="en-US" sz="1800" b="1" dirty="0" smtClean="0"/>
          </a:p>
          <a:p>
            <a:pPr lvl="1" eaLnBrk="1" hangingPunct="1">
              <a:buFontTx/>
              <a:buNone/>
            </a:pPr>
            <a:endParaRPr lang="en-US" sz="1600" b="1"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err="1" smtClean="0">
                <a:solidFill>
                  <a:srgbClr val="0C7F03"/>
                </a:solidFill>
              </a:rPr>
              <a:t>BioTracker</a:t>
            </a:r>
            <a:r>
              <a:rPr lang="en-US" sz="4000" dirty="0" smtClean="0">
                <a:solidFill>
                  <a:srgbClr val="0C7F03"/>
                </a:solidFill>
              </a:rPr>
              <a:t> system architecture</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1026" name="Picture 2" descr="figure2"/>
          <p:cNvPicPr>
            <a:picLocks noChangeAspect="1" noChangeArrowheads="1"/>
          </p:cNvPicPr>
          <p:nvPr/>
        </p:nvPicPr>
        <p:blipFill>
          <a:blip r:embed="rId4" cstate="print"/>
          <a:srcRect/>
          <a:stretch>
            <a:fillRect/>
          </a:stretch>
        </p:blipFill>
        <p:spPr bwMode="auto">
          <a:xfrm>
            <a:off x="475402" y="2057400"/>
            <a:ext cx="8363976" cy="3886200"/>
          </a:xfrm>
          <a:prstGeom prst="rect">
            <a:avLst/>
          </a:prstGeom>
          <a:noFill/>
          <a:ln w="9525">
            <a:noFill/>
            <a:miter lim="800000"/>
            <a:headEnd/>
            <a:tailEnd/>
          </a:ln>
        </p:spPr>
      </p:pic>
    </p:spTree>
    <p:extLst>
      <p:ext uri="{BB962C8B-B14F-4D97-AF65-F5344CB8AC3E}">
        <p14:creationId xmlns:p14="http://schemas.microsoft.com/office/powerpoint/2010/main" val="8708714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Research questions</a:t>
            </a:r>
            <a:endParaRPr lang="en-US" sz="4000" dirty="0">
              <a:solidFill>
                <a:srgbClr val="0C7F03"/>
              </a:solidFill>
            </a:endParaRPr>
          </a:p>
        </p:txBody>
      </p:sp>
      <p:sp>
        <p:nvSpPr>
          <p:cNvPr id="5" name="Content Placeholder 4"/>
          <p:cNvSpPr>
            <a:spLocks noGrp="1"/>
          </p:cNvSpPr>
          <p:nvPr>
            <p:ph idx="1"/>
          </p:nvPr>
        </p:nvSpPr>
        <p:spPr>
          <a:xfrm>
            <a:off x="457200" y="1646237"/>
            <a:ext cx="8229600" cy="4525963"/>
          </a:xfrm>
        </p:spPr>
        <p:txBody>
          <a:bodyPr>
            <a:normAutofit/>
          </a:bodyPr>
          <a:lstStyle/>
          <a:p>
            <a:r>
              <a:rPr lang="en-US" sz="2800" i="1" dirty="0" smtClean="0">
                <a:solidFill>
                  <a:srgbClr val="3A3E16"/>
                </a:solidFill>
              </a:rPr>
              <a:t>Q1 How can a socially intelligent system be used to direct human effort and expertise to the most valuable collection and classification tasks?</a:t>
            </a:r>
            <a:endParaRPr lang="en-US" sz="2800" dirty="0" smtClean="0">
              <a:solidFill>
                <a:srgbClr val="3A3E16"/>
              </a:solidFill>
            </a:endParaRPr>
          </a:p>
          <a:p>
            <a:pPr>
              <a:buNone/>
            </a:pPr>
            <a:r>
              <a:rPr lang="en-US" sz="2800" i="1" dirty="0" smtClean="0">
                <a:solidFill>
                  <a:srgbClr val="3A3E16"/>
                </a:solidFill>
              </a:rPr>
              <a:t> </a:t>
            </a:r>
            <a:endParaRPr lang="en-US" sz="2800" dirty="0" smtClean="0">
              <a:solidFill>
                <a:srgbClr val="3A3E16"/>
              </a:solidFill>
            </a:endParaRPr>
          </a:p>
          <a:p>
            <a:r>
              <a:rPr lang="en-US" sz="2800" i="1" dirty="0" smtClean="0">
                <a:solidFill>
                  <a:srgbClr val="FF0000"/>
                </a:solidFill>
              </a:rPr>
              <a:t>Q2 What are the most effective strategies for motivating enthusiasts and experts to voluntarily contribute and collaborate?</a:t>
            </a:r>
            <a:endParaRPr lang="en-US" sz="2800" dirty="0" smtClean="0">
              <a:solidFill>
                <a:srgbClr val="FF0000"/>
              </a:solidFill>
            </a:endParaRPr>
          </a:p>
          <a:p>
            <a:pPr>
              <a:buNone/>
            </a:pPr>
            <a:endParaRPr lang="en-US" sz="2800" dirty="0" smtClean="0"/>
          </a:p>
          <a:p>
            <a:endParaRPr lang="en-US" sz="2800" dirty="0">
              <a:solidFill>
                <a:srgbClr val="085202"/>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0730158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Scientists and volunteers </a:t>
            </a:r>
            <a:endParaRPr lang="en-US" sz="4000" dirty="0">
              <a:solidFill>
                <a:srgbClr val="0C7F03"/>
              </a:solidFill>
            </a:endParaRPr>
          </a:p>
        </p:txBody>
      </p:sp>
      <p:sp>
        <p:nvSpPr>
          <p:cNvPr id="5" name="Content Placeholder 4"/>
          <p:cNvSpPr>
            <a:spLocks noGrp="1"/>
          </p:cNvSpPr>
          <p:nvPr>
            <p:ph idx="1"/>
          </p:nvPr>
        </p:nvSpPr>
        <p:spPr>
          <a:xfrm>
            <a:off x="457200" y="1524001"/>
            <a:ext cx="8229600" cy="5029200"/>
          </a:xfrm>
        </p:spPr>
        <p:txBody>
          <a:bodyPr>
            <a:normAutofit/>
          </a:bodyPr>
          <a:lstStyle/>
          <a:p>
            <a:pPr algn="ctr">
              <a:buNone/>
            </a:pPr>
            <a:r>
              <a:rPr lang="en-US" sz="2800" dirty="0" smtClean="0">
                <a:solidFill>
                  <a:srgbClr val="3A3E16"/>
                </a:solidFill>
              </a:rPr>
              <a:t>"Scientists often have an aversion to what nonscientists say about science” </a:t>
            </a:r>
            <a:r>
              <a:rPr lang="en-US" sz="1800" dirty="0" smtClean="0">
                <a:solidFill>
                  <a:srgbClr val="3A3E16"/>
                </a:solidFill>
              </a:rPr>
              <a:t>(Salk, 1986)</a:t>
            </a:r>
          </a:p>
          <a:p>
            <a:pPr>
              <a:buNone/>
            </a:pPr>
            <a:endParaRPr lang="en-US" sz="2800" dirty="0" smtClean="0">
              <a:solidFill>
                <a:srgbClr val="3A3E16"/>
              </a:solidFill>
            </a:endParaRPr>
          </a:p>
          <a:p>
            <a:pPr>
              <a:buNone/>
            </a:pPr>
            <a:r>
              <a:rPr lang="en-US" sz="2800" dirty="0" smtClean="0">
                <a:solidFill>
                  <a:srgbClr val="3A3E16"/>
                </a:solidFill>
              </a:rPr>
              <a:t>Collaboration is based on several factors:</a:t>
            </a:r>
          </a:p>
          <a:p>
            <a:r>
              <a:rPr lang="en-US" sz="2800" dirty="0" smtClean="0">
                <a:solidFill>
                  <a:srgbClr val="3A3E16"/>
                </a:solidFill>
              </a:rPr>
              <a:t>Shared vocabulary, practices, and meanings</a:t>
            </a:r>
          </a:p>
          <a:p>
            <a:r>
              <a:rPr lang="en-US" sz="2800" dirty="0" smtClean="0">
                <a:solidFill>
                  <a:srgbClr val="3A3E16"/>
                </a:solidFill>
              </a:rPr>
              <a:t>Mutual recognition of knowledge, competency, and prestige</a:t>
            </a:r>
          </a:p>
          <a:p>
            <a:r>
              <a:rPr lang="en-US" sz="2800" dirty="0" smtClean="0">
                <a:solidFill>
                  <a:srgbClr val="3A3E16"/>
                </a:solidFill>
              </a:rPr>
              <a:t>Motivation to collaborate </a:t>
            </a:r>
            <a:endParaRPr lang="en-US" sz="2800" dirty="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1314043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905000" y="2369948"/>
            <a:ext cx="1828800" cy="1516251"/>
          </a:xfrm>
          <a:prstGeom prst="ellipse">
            <a:avLst/>
          </a:prstGeom>
          <a:solidFill>
            <a:srgbClr val="FABDA4"/>
          </a:solidFill>
          <a:ln w="12700">
            <a:solidFill>
              <a:schemeClr val="tx1"/>
            </a:solidFill>
          </a:ln>
          <a:effectLst>
            <a:outerShdw blurRad="50800" dist="38100" dir="2700000" algn="tl" rotWithShape="0">
              <a:prstClr val="black">
                <a:alpha val="4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lIns="0" rIns="0" anchor="ctr">
            <a:prstTxWarp prst="textNoShape">
              <a:avLst/>
            </a:prstTxWarp>
          </a:bodyPr>
          <a:lstStyle/>
          <a:p>
            <a:r>
              <a:rPr lang="en-US">
                <a:solidFill>
                  <a:schemeClr val="tx1"/>
                </a:solidFill>
                <a:ea typeface="Arial" charset="0"/>
              </a:rPr>
              <a:t>Reader</a:t>
            </a:r>
            <a:endParaRPr lang="en-US" sz="1400">
              <a:solidFill>
                <a:schemeClr val="tx1"/>
              </a:solidFill>
              <a:ea typeface="Arial" charset="0"/>
            </a:endParaRPr>
          </a:p>
        </p:txBody>
      </p:sp>
      <p:sp>
        <p:nvSpPr>
          <p:cNvPr id="4" name="Rounded Rectangle 3"/>
          <p:cNvSpPr/>
          <p:nvPr/>
        </p:nvSpPr>
        <p:spPr>
          <a:xfrm>
            <a:off x="4267200" y="2590800"/>
            <a:ext cx="1295400" cy="990600"/>
          </a:xfrm>
          <a:prstGeom prst="roundRect">
            <a:avLst/>
          </a:prstGeom>
          <a:solidFill>
            <a:srgbClr val="FABDA4"/>
          </a:solidFill>
          <a:ln w="25400">
            <a:solidFill>
              <a:schemeClr val="tx1"/>
            </a:solidFill>
          </a:ln>
          <a:effectLst>
            <a:outerShdw blurRad="50800" dist="38100" dir="2700000" algn="tl" rotWithShape="0">
              <a:prstClr val="black">
                <a:alpha val="4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0" rIns="0" anchor="ctr">
            <a:prstTxWarp prst="textNoShape">
              <a:avLst/>
            </a:prstTxWarp>
          </a:bodyPr>
          <a:lstStyle/>
          <a:p>
            <a:r>
              <a:rPr lang="en-US" sz="1800">
                <a:solidFill>
                  <a:schemeClr val="tx1"/>
                </a:solidFill>
                <a:ea typeface="Arial" charset="0"/>
              </a:rPr>
              <a:t>Contributor</a:t>
            </a:r>
          </a:p>
        </p:txBody>
      </p:sp>
      <p:sp>
        <p:nvSpPr>
          <p:cNvPr id="5" name="Rectangle 4"/>
          <p:cNvSpPr/>
          <p:nvPr/>
        </p:nvSpPr>
        <p:spPr>
          <a:xfrm>
            <a:off x="6096000" y="2757408"/>
            <a:ext cx="1126212" cy="609600"/>
          </a:xfrm>
          <a:prstGeom prst="rect">
            <a:avLst/>
          </a:prstGeom>
          <a:solidFill>
            <a:srgbClr val="FABDA4"/>
          </a:solidFill>
          <a:ln w="38100">
            <a:solidFill>
              <a:schemeClr val="tx1"/>
            </a:solidFill>
          </a:ln>
          <a:effectLst>
            <a:outerShdw blurRad="50800" dist="38100" dir="2700000" algn="tl" rotWithShape="0">
              <a:prstClr val="black">
                <a:alpha val="4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45720" rIns="45720" anchor="ctr">
            <a:prstTxWarp prst="textNoShape">
              <a:avLst/>
            </a:prstTxWarp>
          </a:bodyPr>
          <a:lstStyle/>
          <a:p>
            <a:r>
              <a:rPr lang="en-US" sz="1400">
                <a:solidFill>
                  <a:schemeClr val="tx1"/>
                </a:solidFill>
                <a:ea typeface="Arial" charset="0"/>
              </a:rPr>
              <a:t>Collaborator</a:t>
            </a:r>
          </a:p>
        </p:txBody>
      </p:sp>
      <p:sp>
        <p:nvSpPr>
          <p:cNvPr id="7" name="Right Arrow 6"/>
          <p:cNvSpPr/>
          <p:nvPr/>
        </p:nvSpPr>
        <p:spPr>
          <a:xfrm>
            <a:off x="3810000" y="2844800"/>
            <a:ext cx="381000" cy="560388"/>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9" name="Right Arrow 8"/>
          <p:cNvSpPr/>
          <p:nvPr/>
        </p:nvSpPr>
        <p:spPr>
          <a:xfrm>
            <a:off x="5691188" y="2952750"/>
            <a:ext cx="328612" cy="342900"/>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10" name="Right Arrow 9"/>
          <p:cNvSpPr/>
          <p:nvPr/>
        </p:nvSpPr>
        <p:spPr>
          <a:xfrm>
            <a:off x="7343775" y="3014663"/>
            <a:ext cx="200025" cy="219075"/>
          </a:xfrm>
          <a:prstGeom prst="rightArrow">
            <a:avLst>
              <a:gd name="adj1" fmla="val 30783"/>
              <a:gd name="adj2" fmla="val 50000"/>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r>
              <a:rPr lang="en-US">
                <a:solidFill>
                  <a:srgbClr val="FFFFFF"/>
                </a:solidFill>
                <a:ea typeface="Arial" charset="0"/>
              </a:rPr>
              <a:t>`</a:t>
            </a:r>
          </a:p>
        </p:txBody>
      </p:sp>
      <p:sp>
        <p:nvSpPr>
          <p:cNvPr id="11" name="Curved Down Arrow 10"/>
          <p:cNvSpPr/>
          <p:nvPr/>
        </p:nvSpPr>
        <p:spPr>
          <a:xfrm>
            <a:off x="2884488" y="1828800"/>
            <a:ext cx="3821112" cy="3810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2" name="Curved Down Arrow 11"/>
          <p:cNvSpPr/>
          <p:nvPr/>
        </p:nvSpPr>
        <p:spPr>
          <a:xfrm>
            <a:off x="2667000" y="1600200"/>
            <a:ext cx="5638800" cy="609600"/>
          </a:xfrm>
          <a:prstGeom prst="curvedDownArrow">
            <a:avLst>
              <a:gd name="adj1" fmla="val 18005"/>
              <a:gd name="adj2" fmla="val 45036"/>
              <a:gd name="adj3" fmla="val 30076"/>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3" name="Curved Down Arrow 12"/>
          <p:cNvSpPr/>
          <p:nvPr/>
        </p:nvSpPr>
        <p:spPr>
          <a:xfrm flipH="1" flipV="1">
            <a:off x="2438400" y="4038600"/>
            <a:ext cx="5943600" cy="685800"/>
          </a:xfrm>
          <a:prstGeom prst="curvedDownArrow">
            <a:avLst>
              <a:gd name="adj1" fmla="val 20021"/>
              <a:gd name="adj2" fmla="val 50000"/>
              <a:gd name="adj3" fmla="val 17090"/>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4" name="Curved Down Arrow 13"/>
          <p:cNvSpPr/>
          <p:nvPr/>
        </p:nvSpPr>
        <p:spPr>
          <a:xfrm flipH="1" flipV="1">
            <a:off x="2781300" y="4038600"/>
            <a:ext cx="3924300" cy="4572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5" name="Curved Down Arrow 14"/>
          <p:cNvSpPr/>
          <p:nvPr/>
        </p:nvSpPr>
        <p:spPr>
          <a:xfrm flipH="1" flipV="1">
            <a:off x="3048000" y="4038600"/>
            <a:ext cx="167640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7" name="Right Arrow 16"/>
          <p:cNvSpPr/>
          <p:nvPr/>
        </p:nvSpPr>
        <p:spPr>
          <a:xfrm>
            <a:off x="1219200" y="2628900"/>
            <a:ext cx="609600" cy="990600"/>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18" name="Cloud 17"/>
          <p:cNvSpPr/>
          <p:nvPr/>
        </p:nvSpPr>
        <p:spPr>
          <a:xfrm>
            <a:off x="152400" y="1828800"/>
            <a:ext cx="914400" cy="2819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45720" rIns="45720" anchor="ctr">
            <a:prstTxWarp prst="textNoShape">
              <a:avLst/>
            </a:prstTxWarp>
          </a:bodyPr>
          <a:lstStyle/>
          <a:p>
            <a:r>
              <a:rPr lang="en-US" sz="1400">
                <a:solidFill>
                  <a:schemeClr val="tx1"/>
                </a:solidFill>
                <a:ea typeface="Arial" charset="0"/>
              </a:rPr>
              <a:t>All</a:t>
            </a:r>
          </a:p>
          <a:p>
            <a:r>
              <a:rPr lang="en-US" sz="1400">
                <a:solidFill>
                  <a:schemeClr val="tx1"/>
                </a:solidFill>
                <a:ea typeface="Arial" charset="0"/>
              </a:rPr>
              <a:t>Users</a:t>
            </a:r>
          </a:p>
        </p:txBody>
      </p:sp>
      <p:sp>
        <p:nvSpPr>
          <p:cNvPr id="34837" name="TextBox 18"/>
          <p:cNvSpPr txBox="1">
            <a:spLocks noChangeArrowheads="1"/>
          </p:cNvSpPr>
          <p:nvPr/>
        </p:nvSpPr>
        <p:spPr bwMode="auto">
          <a:xfrm>
            <a:off x="381000" y="76200"/>
            <a:ext cx="8497888" cy="954088"/>
          </a:xfrm>
          <a:prstGeom prst="rect">
            <a:avLst/>
          </a:prstGeom>
          <a:noFill/>
          <a:ln w="9525">
            <a:noFill/>
            <a:miter lim="800000"/>
            <a:headEnd/>
            <a:tailEnd/>
          </a:ln>
        </p:spPr>
        <p:txBody>
          <a:bodyPr wrap="none">
            <a:prstTxWarp prst="textNoShape">
              <a:avLst/>
            </a:prstTxWarp>
            <a:spAutoFit/>
          </a:bodyPr>
          <a:lstStyle/>
          <a:p>
            <a:pPr algn="l"/>
            <a:r>
              <a:rPr lang="en-US" b="1"/>
              <a:t>From Reader to Leader:</a:t>
            </a:r>
            <a:r>
              <a:rPr lang="en-US"/>
              <a:t/>
            </a:r>
            <a:br>
              <a:rPr lang="en-US"/>
            </a:br>
            <a:r>
              <a:rPr lang="en-US"/>
              <a:t>Motivating Technology-Mediated Social Participation</a:t>
            </a:r>
          </a:p>
        </p:txBody>
      </p:sp>
      <p:sp>
        <p:nvSpPr>
          <p:cNvPr id="34838" name="TextBox 19"/>
          <p:cNvSpPr txBox="1">
            <a:spLocks noChangeArrowheads="1"/>
          </p:cNvSpPr>
          <p:nvPr/>
        </p:nvSpPr>
        <p:spPr bwMode="auto">
          <a:xfrm>
            <a:off x="820738" y="5867400"/>
            <a:ext cx="7070725" cy="1016000"/>
          </a:xfrm>
          <a:prstGeom prst="rect">
            <a:avLst/>
          </a:prstGeom>
          <a:noFill/>
          <a:ln w="9525">
            <a:noFill/>
            <a:miter lim="800000"/>
            <a:headEnd/>
            <a:tailEnd/>
          </a:ln>
        </p:spPr>
        <p:txBody>
          <a:bodyPr wrap="none">
            <a:prstTxWarp prst="textNoShape">
              <a:avLst/>
            </a:prstTxWarp>
            <a:spAutoFit/>
          </a:bodyPr>
          <a:lstStyle/>
          <a:p>
            <a:r>
              <a:rPr lang="en-US" sz="1600"/>
              <a:t>Preece &amp; Shneiderman, </a:t>
            </a:r>
            <a:r>
              <a:rPr lang="en-US" sz="1600" i="1"/>
              <a:t>AIS Trans. Human-Computer Interaction1</a:t>
            </a:r>
            <a:r>
              <a:rPr lang="en-US" sz="1600"/>
              <a:t> (1), 2009</a:t>
            </a:r>
          </a:p>
          <a:p>
            <a:r>
              <a:rPr lang="en-US" sz="1600" b="1">
                <a:latin typeface="Courier New" charset="0"/>
                <a:ea typeface="Courier New" charset="0"/>
                <a:cs typeface="Courier New" charset="0"/>
              </a:rPr>
              <a:t>  aisel.aisnet.org/thci/vol1/iss1/5/ </a:t>
            </a:r>
          </a:p>
          <a:p>
            <a:r>
              <a:rPr lang="en-US" sz="1400" i="1"/>
              <a:t> </a:t>
            </a:r>
            <a:endParaRPr lang="en-US" sz="1400"/>
          </a:p>
          <a:p>
            <a:endParaRPr lang="en-US" sz="1400"/>
          </a:p>
        </p:txBody>
      </p:sp>
      <p:sp>
        <p:nvSpPr>
          <p:cNvPr id="21" name="Curved Down Arrow 20"/>
          <p:cNvSpPr/>
          <p:nvPr/>
        </p:nvSpPr>
        <p:spPr>
          <a:xfrm flipH="1" flipV="1">
            <a:off x="5181600" y="4038600"/>
            <a:ext cx="126365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2" name="Curved Down Arrow 21"/>
          <p:cNvSpPr/>
          <p:nvPr/>
        </p:nvSpPr>
        <p:spPr>
          <a:xfrm flipH="1" flipV="1">
            <a:off x="6781800" y="4038600"/>
            <a:ext cx="106680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3" name="Curved Down Arrow 22"/>
          <p:cNvSpPr/>
          <p:nvPr/>
        </p:nvSpPr>
        <p:spPr>
          <a:xfrm flipH="1" flipV="1">
            <a:off x="4800600" y="4038600"/>
            <a:ext cx="3276600" cy="4572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4" name="Curved Down Arrow 23"/>
          <p:cNvSpPr/>
          <p:nvPr/>
        </p:nvSpPr>
        <p:spPr>
          <a:xfrm>
            <a:off x="4724400" y="1882775"/>
            <a:ext cx="3124200" cy="381000"/>
          </a:xfrm>
          <a:prstGeom prst="curvedDownArrow">
            <a:avLst>
              <a:gd name="adj1" fmla="val 25000"/>
              <a:gd name="adj2" fmla="val 50000"/>
              <a:gd name="adj3" fmla="val 25000"/>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7" name="Hexagon 26"/>
          <p:cNvSpPr/>
          <p:nvPr/>
        </p:nvSpPr>
        <p:spPr>
          <a:xfrm>
            <a:off x="7671663" y="2865894"/>
            <a:ext cx="914400" cy="442347"/>
          </a:xfrm>
          <a:prstGeom prst="hexagon">
            <a:avLst/>
          </a:prstGeom>
          <a:solidFill>
            <a:srgbClr val="FABDA4"/>
          </a:solidFill>
          <a:ln w="50800">
            <a:solidFill>
              <a:schemeClr val="tx2"/>
            </a:solidFill>
          </a:ln>
          <a:effectLst>
            <a:glow rad="139700">
              <a:schemeClr val="accent4">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r>
              <a:rPr lang="en-US" sz="1200">
                <a:solidFill>
                  <a:schemeClr val="tx2"/>
                </a:solidFill>
                <a:ea typeface="Arial" charset="0"/>
              </a:rPr>
              <a:t>Leader</a:t>
            </a:r>
          </a:p>
        </p:txBody>
      </p:sp>
    </p:spTree>
    <p:extLst>
      <p:ext uri="{BB962C8B-B14F-4D97-AF65-F5344CB8AC3E}">
        <p14:creationId xmlns:p14="http://schemas.microsoft.com/office/powerpoint/2010/main" val="4523011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9913" y="667076"/>
            <a:ext cx="8675494" cy="6036212"/>
          </a:xfrm>
          <a:prstGeom prst="rect">
            <a:avLst/>
          </a:prstGeom>
        </p:spPr>
      </p:pic>
    </p:spTree>
    <p:extLst>
      <p:ext uri="{BB962C8B-B14F-4D97-AF65-F5344CB8AC3E}">
        <p14:creationId xmlns:p14="http://schemas.microsoft.com/office/powerpoint/2010/main" val="14767367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4728" y="872202"/>
            <a:ext cx="8803140" cy="5253961"/>
          </a:xfrm>
          <a:prstGeom prst="rect">
            <a:avLst/>
          </a:prstGeom>
        </p:spPr>
      </p:pic>
    </p:spTree>
    <p:extLst>
      <p:ext uri="{BB962C8B-B14F-4D97-AF65-F5344CB8AC3E}">
        <p14:creationId xmlns:p14="http://schemas.microsoft.com/office/powerpoint/2010/main" val="42745027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17562" y="274638"/>
            <a:ext cx="8686329" cy="6537898"/>
          </a:xfrm>
          <a:prstGeom prst="rect">
            <a:avLst/>
          </a:prstGeom>
        </p:spPr>
      </p:pic>
    </p:spTree>
    <p:extLst>
      <p:ext uri="{BB962C8B-B14F-4D97-AF65-F5344CB8AC3E}">
        <p14:creationId xmlns:p14="http://schemas.microsoft.com/office/powerpoint/2010/main" val="14034683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457200" y="577129"/>
            <a:ext cx="8504306" cy="4992012"/>
          </a:xfrm>
          <a:prstGeom prst="rect">
            <a:avLst/>
          </a:prstGeom>
        </p:spPr>
      </p:pic>
    </p:spTree>
    <p:extLst>
      <p:ext uri="{BB962C8B-B14F-4D97-AF65-F5344CB8AC3E}">
        <p14:creationId xmlns:p14="http://schemas.microsoft.com/office/powerpoint/2010/main" val="8329190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81000" y="1295400"/>
            <a:ext cx="8915400" cy="3886200"/>
          </a:xfrm>
        </p:spPr>
        <p:txBody>
          <a:bodyPr/>
          <a:lstStyle/>
          <a:p>
            <a:pPr marL="0" lvl="0" indent="0">
              <a:buNone/>
            </a:pPr>
            <a:r>
              <a:rPr lang="en-US" sz="2800" b="1" dirty="0" smtClean="0"/>
              <a:t>1) Clarify national </a:t>
            </a:r>
            <a:r>
              <a:rPr lang="en-US" sz="2800" b="1" dirty="0"/>
              <a:t>priorities </a:t>
            </a:r>
            <a:endParaRPr lang="en-US" sz="2800" b="1" dirty="0" smtClean="0"/>
          </a:p>
          <a:p>
            <a:pPr marL="0" lvl="0" indent="0">
              <a:buNone/>
            </a:pPr>
            <a:r>
              <a:rPr lang="en-US" sz="2800" b="1" dirty="0" smtClean="0"/>
              <a:t>2) Develop </a:t>
            </a:r>
            <a:r>
              <a:rPr lang="en-US" sz="2800" b="1" dirty="0"/>
              <a:t>deep science questions </a:t>
            </a:r>
            <a:r>
              <a:rPr lang="en-US" sz="2800" dirty="0" smtClean="0"/>
              <a:t/>
            </a:r>
            <a:br>
              <a:rPr lang="en-US" sz="2800" dirty="0" smtClean="0"/>
            </a:br>
            <a:r>
              <a:rPr lang="en-US" sz="2800" dirty="0" smtClean="0"/>
              <a:t>  </a:t>
            </a:r>
            <a:r>
              <a:rPr lang="en-US" sz="2400" dirty="0"/>
              <a:t> </a:t>
            </a:r>
            <a:r>
              <a:rPr lang="en-US" sz="2400" dirty="0" smtClean="0"/>
              <a:t>    motivation</a:t>
            </a:r>
            <a:r>
              <a:rPr lang="en-US" sz="2400" dirty="0"/>
              <a:t>, trust, empathy, responsibility, identity, etc</a:t>
            </a:r>
            <a:r>
              <a:rPr lang="en-US" sz="2400" dirty="0" smtClean="0"/>
              <a:t>.</a:t>
            </a:r>
            <a:endParaRPr lang="en-US" sz="2400" dirty="0"/>
          </a:p>
          <a:p>
            <a:pPr marL="0" lvl="0" indent="0">
              <a:buNone/>
            </a:pPr>
            <a:r>
              <a:rPr lang="en-US" sz="2800" b="1" dirty="0" smtClean="0"/>
              <a:t>3) Promote </a:t>
            </a:r>
            <a:r>
              <a:rPr lang="en-US" sz="2800" b="1" dirty="0"/>
              <a:t>novel research methodologies </a:t>
            </a:r>
            <a:r>
              <a:rPr lang="en-US" sz="2800" dirty="0" smtClean="0"/>
              <a:t/>
            </a:r>
            <a:br>
              <a:rPr lang="en-US" sz="2800" dirty="0" smtClean="0"/>
            </a:br>
            <a:r>
              <a:rPr lang="en-US" sz="2400" dirty="0" smtClean="0"/>
              <a:t>       large-scale </a:t>
            </a:r>
            <a:r>
              <a:rPr lang="en-US" sz="2400" dirty="0"/>
              <a:t>interventions, ethnographic </a:t>
            </a:r>
            <a:r>
              <a:rPr lang="en-US" sz="2400" dirty="0" smtClean="0"/>
              <a:t>methods,</a:t>
            </a:r>
            <a:br>
              <a:rPr lang="en-US" sz="2400" dirty="0" smtClean="0"/>
            </a:br>
            <a:r>
              <a:rPr lang="en-US" sz="2400" dirty="0" smtClean="0"/>
              <a:t>       big </a:t>
            </a:r>
            <a:r>
              <a:rPr lang="en-US" sz="2400" dirty="0"/>
              <a:t>data analysis &amp; </a:t>
            </a:r>
            <a:r>
              <a:rPr lang="en-US" sz="2400" dirty="0" smtClean="0"/>
              <a:t>visualization </a:t>
            </a:r>
            <a:endParaRPr lang="en-US" sz="2400" dirty="0"/>
          </a:p>
          <a:p>
            <a:pPr marL="0" lvl="0" indent="0">
              <a:buNone/>
            </a:pPr>
            <a:r>
              <a:rPr lang="en-US" sz="2800" b="1" dirty="0" smtClean="0"/>
              <a:t>4) Identify </a:t>
            </a:r>
            <a:r>
              <a:rPr lang="en-US" sz="2800" b="1" dirty="0"/>
              <a:t>extreme technology challenges </a:t>
            </a:r>
            <a:br>
              <a:rPr lang="en-US" sz="2800" b="1" dirty="0"/>
            </a:br>
            <a:r>
              <a:rPr lang="en-US" sz="2800" dirty="0" smtClean="0"/>
              <a:t>    </a:t>
            </a:r>
            <a:r>
              <a:rPr lang="en-US" sz="2400" dirty="0"/>
              <a:t> </a:t>
            </a:r>
            <a:r>
              <a:rPr lang="en-US" sz="2400" dirty="0" smtClean="0"/>
              <a:t>  security</a:t>
            </a:r>
            <a:r>
              <a:rPr lang="en-US" sz="2400" dirty="0"/>
              <a:t>, privacy, scalability, universality, etc</a:t>
            </a:r>
            <a:r>
              <a:rPr lang="en-US" sz="2400" dirty="0" smtClean="0"/>
              <a:t>.</a:t>
            </a:r>
            <a:endParaRPr lang="en-US" sz="2400" dirty="0"/>
          </a:p>
          <a:p>
            <a:pPr marL="0" lvl="0" indent="0">
              <a:buNone/>
            </a:pPr>
            <a:r>
              <a:rPr lang="en-US" sz="2800" b="1" dirty="0" smtClean="0"/>
              <a:t>5) Influence </a:t>
            </a:r>
            <a:r>
              <a:rPr lang="en-US" sz="2800" b="1" dirty="0"/>
              <a:t>national policy </a:t>
            </a:r>
          </a:p>
          <a:p>
            <a:pPr marL="0" lvl="0" indent="0">
              <a:buNone/>
            </a:pPr>
            <a:r>
              <a:rPr lang="en-US" sz="2800" b="1" dirty="0" smtClean="0"/>
              <a:t>6) Increase </a:t>
            </a:r>
            <a:r>
              <a:rPr lang="en-US" sz="2800" b="1" dirty="0"/>
              <a:t>educational opportunities </a:t>
            </a:r>
          </a:p>
          <a:p>
            <a:pPr eaLnBrk="1" hangingPunct="1">
              <a:lnSpc>
                <a:spcPct val="80000"/>
              </a:lnSpc>
              <a:buFontTx/>
              <a:buNone/>
            </a:pPr>
            <a:r>
              <a:rPr lang="en-US" sz="2800" dirty="0" smtClean="0"/>
              <a:t/>
            </a:r>
            <a:br>
              <a:rPr lang="en-US" sz="2800" dirty="0" smtClean="0"/>
            </a:br>
            <a:endParaRPr lang="en-US" sz="2800" dirty="0" smtClean="0"/>
          </a:p>
          <a:p>
            <a:pPr eaLnBrk="1" hangingPunct="1">
              <a:lnSpc>
                <a:spcPct val="80000"/>
              </a:lnSpc>
            </a:pPr>
            <a:endParaRPr lang="en-US" sz="2800" dirty="0" smtClean="0"/>
          </a:p>
        </p:txBody>
      </p:sp>
      <p:sp>
        <p:nvSpPr>
          <p:cNvPr id="9219" name="Rectangle 2"/>
          <p:cNvSpPr>
            <a:spLocks noGrp="1" noChangeArrowheads="1"/>
          </p:cNvSpPr>
          <p:nvPr>
            <p:ph type="title"/>
          </p:nvPr>
        </p:nvSpPr>
        <p:spPr>
          <a:xfrm>
            <a:off x="381000" y="152400"/>
            <a:ext cx="8991600" cy="762000"/>
          </a:xfrm>
        </p:spPr>
        <p:txBody>
          <a:bodyPr/>
          <a:lstStyle/>
          <a:p>
            <a:pPr eaLnBrk="1" hangingPunct="1"/>
            <a:r>
              <a:rPr lang="en-US" sz="3200" b="1" dirty="0" smtClean="0"/>
              <a:t>Social Participation: </a:t>
            </a:r>
            <a:r>
              <a:rPr lang="en-US" sz="3200" b="1" dirty="0" err="1" smtClean="0"/>
              <a:t>Webshop</a:t>
            </a:r>
            <a:r>
              <a:rPr lang="en-US" sz="3200" b="1" dirty="0" smtClean="0"/>
              <a:t> Goals</a:t>
            </a:r>
          </a:p>
        </p:txBody>
      </p:sp>
    </p:spTree>
    <p:extLst>
      <p:ext uri="{BB962C8B-B14F-4D97-AF65-F5344CB8AC3E}">
        <p14:creationId xmlns:p14="http://schemas.microsoft.com/office/powerpoint/2010/main" val="26411485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sz="half" idx="4294967295"/>
          </p:nvPr>
        </p:nvSpPr>
        <p:spPr>
          <a:xfrm>
            <a:off x="685800" y="1219200"/>
            <a:ext cx="8294688" cy="6086475"/>
          </a:xfrm>
          <a:noFill/>
        </p:spPr>
        <p:txBody>
          <a:bodyPr lIns="90488" tIns="44450" rIns="90488" bIns="44450"/>
          <a:lstStyle/>
          <a:p>
            <a:pPr eaLnBrk="1" hangingPunct="1"/>
            <a:r>
              <a:rPr lang="en-US" sz="2800" b="1" dirty="0" smtClean="0"/>
              <a:t>Do great research!!!!  </a:t>
            </a:r>
            <a:r>
              <a:rPr lang="en-US" sz="2800" b="1" dirty="0" smtClean="0">
                <a:sym typeface="Wingdings" pitchFamily="2" charset="2"/>
              </a:rPr>
              <a:t>  Inspirational</a:t>
            </a:r>
            <a:endParaRPr lang="en-US" sz="2800" b="1" dirty="0" smtClean="0"/>
          </a:p>
          <a:p>
            <a:pPr eaLnBrk="1" hangingPunct="1"/>
            <a:endParaRPr lang="en-US" sz="1600" b="1" dirty="0" smtClean="0"/>
          </a:p>
          <a:p>
            <a:pPr eaLnBrk="1" hangingPunct="1"/>
            <a:r>
              <a:rPr lang="en-US" sz="2800" b="1" dirty="0" smtClean="0"/>
              <a:t>Universities</a:t>
            </a:r>
          </a:p>
          <a:p>
            <a:pPr lvl="1" eaLnBrk="1" hangingPunct="1"/>
            <a:r>
              <a:rPr lang="en-US" sz="2400" b="1" dirty="0" smtClean="0"/>
              <a:t>Add courses &amp; degree programs</a:t>
            </a:r>
          </a:p>
          <a:p>
            <a:pPr lvl="1" eaLnBrk="1" hangingPunct="1"/>
            <a:r>
              <a:rPr lang="en-US" sz="2400" b="1" dirty="0" smtClean="0"/>
              <a:t>Help Federal &amp; Local governments</a:t>
            </a:r>
          </a:p>
          <a:p>
            <a:pPr eaLnBrk="1" hangingPunct="1"/>
            <a:r>
              <a:rPr lang="en-US" sz="2800" b="1" dirty="0" smtClean="0"/>
              <a:t>Industry</a:t>
            </a:r>
          </a:p>
          <a:p>
            <a:pPr lvl="1" eaLnBrk="1" hangingPunct="1"/>
            <a:r>
              <a:rPr lang="en-US" sz="2400" b="1" dirty="0" smtClean="0"/>
              <a:t>Offer researchers access to data</a:t>
            </a:r>
          </a:p>
          <a:p>
            <a:pPr lvl="1" eaLnBrk="1" hangingPunct="1"/>
            <a:r>
              <a:rPr lang="en-US" sz="2400" b="1" dirty="0" smtClean="0"/>
              <a:t>Develop infrastructure and analysis tools</a:t>
            </a:r>
          </a:p>
          <a:p>
            <a:pPr eaLnBrk="1" hangingPunct="1"/>
            <a:r>
              <a:rPr lang="en-US" sz="2800" b="1" dirty="0" smtClean="0"/>
              <a:t>Government</a:t>
            </a:r>
          </a:p>
          <a:p>
            <a:pPr lvl="1" eaLnBrk="1" hangingPunct="1"/>
            <a:r>
              <a:rPr lang="en-US" sz="2400" b="1" dirty="0" smtClean="0"/>
              <a:t>National Initiative for Social Participation</a:t>
            </a:r>
          </a:p>
          <a:p>
            <a:pPr lvl="1" eaLnBrk="1" hangingPunct="1"/>
            <a:r>
              <a:rPr lang="en-US" sz="2400" b="1" dirty="0" smtClean="0"/>
              <a:t>Develop Federal &amp; Local applications</a:t>
            </a:r>
          </a:p>
          <a:p>
            <a:pPr eaLnBrk="1" hangingPunct="1">
              <a:buFontTx/>
              <a:buNone/>
            </a:pPr>
            <a:r>
              <a:rPr lang="en-US" sz="2800" b="1" dirty="0" smtClean="0"/>
              <a:t>   </a:t>
            </a:r>
          </a:p>
          <a:p>
            <a:pPr eaLnBrk="1" hangingPunct="1"/>
            <a:endParaRPr lang="en-US" sz="2800" b="1" dirty="0" smtClean="0"/>
          </a:p>
          <a:p>
            <a:pPr eaLnBrk="1" hangingPunct="1"/>
            <a:endParaRPr lang="en-US" sz="2800" b="1" dirty="0" smtClean="0"/>
          </a:p>
          <a:p>
            <a:pPr lvl="1" eaLnBrk="1" hangingPunct="1">
              <a:buFontTx/>
              <a:buNone/>
            </a:pPr>
            <a:endParaRPr lang="en-US" sz="2400" b="1" dirty="0" smtClean="0"/>
          </a:p>
        </p:txBody>
      </p:sp>
      <p:sp>
        <p:nvSpPr>
          <p:cNvPr id="4" name="Rectangle 3"/>
          <p:cNvSpPr txBox="1">
            <a:spLocks noChangeArrowheads="1"/>
          </p:cNvSpPr>
          <p:nvPr/>
        </p:nvSpPr>
        <p:spPr bwMode="auto">
          <a:xfrm>
            <a:off x="468312" y="152400"/>
            <a:ext cx="8294688" cy="1371600"/>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a:lstStyle>
          <a:p>
            <a:pPr eaLnBrk="1" hangingPunct="1">
              <a:buFontTx/>
              <a:buNone/>
            </a:pPr>
            <a:r>
              <a:rPr lang="en-US" sz="4400" b="1" smtClean="0"/>
              <a:t>Let’s get to work!</a:t>
            </a:r>
            <a:endParaRPr lang="en-US" sz="4000" b="1" dirty="0" smtClean="0"/>
          </a:p>
        </p:txBody>
      </p:sp>
    </p:spTree>
    <p:extLst>
      <p:ext uri="{BB962C8B-B14F-4D97-AF65-F5344CB8AC3E}">
        <p14:creationId xmlns:p14="http://schemas.microsoft.com/office/powerpoint/2010/main" val="37574406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pPr eaLnBrk="1" hangingPunct="1"/>
            <a:r>
              <a:rPr lang="en-US" b="1" dirty="0" smtClean="0"/>
              <a:t>Goal: Next 50 years</a:t>
            </a:r>
            <a:endParaRPr lang="en-US" sz="3200" b="1" dirty="0" smtClean="0"/>
          </a:p>
        </p:txBody>
      </p:sp>
      <p:sp>
        <p:nvSpPr>
          <p:cNvPr id="5123" name="Rectangle 3"/>
          <p:cNvSpPr>
            <a:spLocks noGrp="1" noChangeArrowheads="1"/>
          </p:cNvSpPr>
          <p:nvPr>
            <p:ph type="body" sz="half" idx="4294967295"/>
          </p:nvPr>
        </p:nvSpPr>
        <p:spPr>
          <a:xfrm>
            <a:off x="533400" y="1228725"/>
            <a:ext cx="8763000" cy="6086475"/>
          </a:xfrm>
          <a:noFill/>
        </p:spPr>
        <p:txBody>
          <a:bodyPr lIns="90488" tIns="44450" rIns="90488" bIns="44450"/>
          <a:lstStyle/>
          <a:p>
            <a:pPr eaLnBrk="1" hangingPunct="1">
              <a:buFontTx/>
              <a:buNone/>
            </a:pPr>
            <a:r>
              <a:rPr lang="en-US" b="1" dirty="0" smtClean="0"/>
              <a:t>Apply social media to transform society</a:t>
            </a:r>
            <a:br>
              <a:rPr lang="en-US" b="1" dirty="0" smtClean="0"/>
            </a:br>
            <a:endParaRPr lang="en-US" sz="2800" b="1" dirty="0" smtClean="0"/>
          </a:p>
          <a:p>
            <a:pPr eaLnBrk="1" hangingPunct="1"/>
            <a:r>
              <a:rPr lang="en-US" sz="2800" dirty="0" smtClean="0"/>
              <a:t>Reduce medical errors, obesity &amp; smoking</a:t>
            </a:r>
          </a:p>
          <a:p>
            <a:pPr eaLnBrk="1" hangingPunct="1"/>
            <a:r>
              <a:rPr lang="en-US" sz="2800" dirty="0" smtClean="0"/>
              <a:t>Promote resource &amp; biodiversity conservation</a:t>
            </a:r>
          </a:p>
          <a:p>
            <a:pPr eaLnBrk="1" hangingPunct="1"/>
            <a:r>
              <a:rPr lang="en-US" sz="2800" dirty="0" smtClean="0"/>
              <a:t>Prevent disasters &amp; terrorism</a:t>
            </a:r>
          </a:p>
          <a:p>
            <a:pPr eaLnBrk="1" hangingPunct="1"/>
            <a:r>
              <a:rPr lang="en-US" sz="2800" dirty="0" smtClean="0"/>
              <a:t>Increase community safety</a:t>
            </a:r>
          </a:p>
          <a:p>
            <a:pPr eaLnBrk="1" hangingPunct="1"/>
            <a:r>
              <a:rPr lang="en-US" sz="2800" dirty="0" smtClean="0"/>
              <a:t>Improve education </a:t>
            </a:r>
          </a:p>
          <a:p>
            <a:pPr eaLnBrk="1" hangingPunct="1"/>
            <a:r>
              <a:rPr lang="en-US" sz="2800" dirty="0" smtClean="0"/>
              <a:t>Facilitate good government</a:t>
            </a:r>
          </a:p>
          <a:p>
            <a:pPr eaLnBrk="1" hangingPunct="1"/>
            <a:r>
              <a:rPr lang="en-US" sz="2800" dirty="0" smtClean="0"/>
              <a:t>Resolve conflicts</a:t>
            </a:r>
          </a:p>
          <a:p>
            <a:pPr eaLnBrk="1" hangingPunct="1"/>
            <a:endParaRPr lang="en-US" sz="1600" b="1" dirty="0" smtClean="0"/>
          </a:p>
          <a:p>
            <a:pPr eaLnBrk="1" hangingPunct="1">
              <a:buFontTx/>
              <a:buNone/>
            </a:pPr>
            <a:r>
              <a:rPr lang="en-US" sz="2800" b="1" dirty="0" smtClean="0"/>
              <a:t>   </a:t>
            </a:r>
          </a:p>
          <a:p>
            <a:pPr eaLnBrk="1" hangingPunct="1"/>
            <a:endParaRPr lang="en-US" sz="2800" b="1" dirty="0" smtClean="0"/>
          </a:p>
          <a:p>
            <a:pPr eaLnBrk="1" hangingPunct="1"/>
            <a:endParaRPr lang="en-US" sz="2800" b="1" dirty="0" smtClean="0"/>
          </a:p>
          <a:p>
            <a:pPr lvl="1" eaLnBrk="1" hangingPunct="1">
              <a:buFontTx/>
              <a:buNone/>
            </a:pPr>
            <a:endParaRPr lang="en-US" sz="2400" b="1" dirty="0" smtClean="0"/>
          </a:p>
        </p:txBody>
      </p:sp>
    </p:spTree>
    <p:extLst>
      <p:ext uri="{BB962C8B-B14F-4D97-AF65-F5344CB8AC3E}">
        <p14:creationId xmlns:p14="http://schemas.microsoft.com/office/powerpoint/2010/main" val="22151031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647700" y="228600"/>
            <a:ext cx="2093913"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Wikipedia</a:t>
            </a:r>
          </a:p>
        </p:txBody>
      </p:sp>
      <p:pic>
        <p:nvPicPr>
          <p:cNvPr id="4099" name="Picture 6"/>
          <p:cNvPicPr>
            <a:picLocks noChangeAspect="1" noChangeArrowheads="1"/>
          </p:cNvPicPr>
          <p:nvPr/>
        </p:nvPicPr>
        <p:blipFill>
          <a:blip r:embed="rId2" cstate="print"/>
          <a:srcRect l="22054" t="9499" r="2702" b="78891"/>
          <a:stretch>
            <a:fillRect/>
          </a:stretch>
        </p:blipFill>
        <p:spPr bwMode="auto">
          <a:xfrm>
            <a:off x="2209800" y="1066800"/>
            <a:ext cx="4419600" cy="838200"/>
          </a:xfrm>
          <a:prstGeom prst="rect">
            <a:avLst/>
          </a:prstGeom>
          <a:noFill/>
          <a:ln w="38100" cap="sq" algn="ctr">
            <a:noFill/>
            <a:miter lim="800000"/>
            <a:headEnd/>
            <a:tailEnd/>
          </a:ln>
        </p:spPr>
      </p:pic>
      <p:pic>
        <p:nvPicPr>
          <p:cNvPr id="4100" name="Picture 6"/>
          <p:cNvPicPr>
            <a:picLocks noChangeAspect="1" noChangeArrowheads="1"/>
          </p:cNvPicPr>
          <p:nvPr/>
        </p:nvPicPr>
        <p:blipFill>
          <a:blip r:embed="rId2" cstate="print"/>
          <a:srcRect t="9499" r="76649" b="2902"/>
          <a:stretch>
            <a:fillRect/>
          </a:stretch>
        </p:blipFill>
        <p:spPr bwMode="auto">
          <a:xfrm>
            <a:off x="838200" y="1066800"/>
            <a:ext cx="1371600" cy="6324600"/>
          </a:xfrm>
          <a:prstGeom prst="rect">
            <a:avLst/>
          </a:prstGeom>
          <a:noFill/>
          <a:ln w="38100" cap="sq" algn="ctr">
            <a:noFill/>
            <a:miter lim="800000"/>
            <a:headEnd/>
            <a:tailEnd/>
          </a:ln>
        </p:spPr>
      </p:pic>
      <p:sp>
        <p:nvSpPr>
          <p:cNvPr id="4101" name="Rectangle 15"/>
          <p:cNvSpPr>
            <a:spLocks noChangeArrowheads="1"/>
          </p:cNvSpPr>
          <p:nvPr/>
        </p:nvSpPr>
        <p:spPr bwMode="auto">
          <a:xfrm>
            <a:off x="5105400" y="2133600"/>
            <a:ext cx="533400" cy="1143000"/>
          </a:xfrm>
          <a:prstGeom prst="rect">
            <a:avLst/>
          </a:prstGeom>
          <a:solidFill>
            <a:schemeClr val="bg1"/>
          </a:solidFill>
          <a:ln w="38100" cap="sq" algn="ctr">
            <a:noFill/>
            <a:round/>
            <a:headEnd/>
            <a:tailEnd/>
          </a:ln>
        </p:spPr>
        <p:txBody>
          <a:bodyPr wrap="none" anchor="ctr"/>
          <a:lstStyle/>
          <a:p>
            <a:endParaRPr lang="en-US"/>
          </a:p>
        </p:txBody>
      </p:sp>
      <p:sp>
        <p:nvSpPr>
          <p:cNvPr id="4102" name="Rectangle 16"/>
          <p:cNvSpPr>
            <a:spLocks noChangeArrowheads="1"/>
          </p:cNvSpPr>
          <p:nvPr/>
        </p:nvSpPr>
        <p:spPr bwMode="auto">
          <a:xfrm>
            <a:off x="5029200" y="4495800"/>
            <a:ext cx="533400" cy="304800"/>
          </a:xfrm>
          <a:prstGeom prst="rect">
            <a:avLst/>
          </a:prstGeom>
          <a:solidFill>
            <a:schemeClr val="bg1"/>
          </a:solidFill>
          <a:ln w="38100" cap="sq" algn="ctr">
            <a:noFill/>
            <a:round/>
            <a:headEnd/>
            <a:tailEnd/>
          </a:ln>
        </p:spPr>
        <p:txBody>
          <a:bodyPr wrap="none" anchor="ctr"/>
          <a:lstStyle/>
          <a:p>
            <a:endParaRPr lang="en-US"/>
          </a:p>
        </p:txBody>
      </p:sp>
      <p:pic>
        <p:nvPicPr>
          <p:cNvPr id="4103" name="Picture 10"/>
          <p:cNvPicPr>
            <a:picLocks noChangeAspect="1" noChangeArrowheads="1"/>
          </p:cNvPicPr>
          <p:nvPr/>
        </p:nvPicPr>
        <p:blipFill>
          <a:blip r:embed="rId3" cstate="print"/>
          <a:srcRect l="8342" t="16867" r="9018" b="4819"/>
          <a:stretch>
            <a:fillRect/>
          </a:stretch>
        </p:blipFill>
        <p:spPr bwMode="auto">
          <a:xfrm>
            <a:off x="2286000" y="1905000"/>
            <a:ext cx="5410200" cy="4953000"/>
          </a:xfrm>
          <a:prstGeom prst="rect">
            <a:avLst/>
          </a:prstGeom>
          <a:noFill/>
          <a:ln w="38100" cap="sq" algn="ctr">
            <a:noFill/>
            <a:miter lim="800000"/>
            <a:headEnd/>
            <a:tailEnd/>
          </a:ln>
        </p:spPr>
      </p:pic>
    </p:spTree>
    <p:extLst>
      <p:ext uri="{BB962C8B-B14F-4D97-AF65-F5344CB8AC3E}">
        <p14:creationId xmlns:p14="http://schemas.microsoft.com/office/powerpoint/2010/main" val="419012680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304800" y="1219200"/>
            <a:ext cx="8534400" cy="4343400"/>
          </a:xfrm>
        </p:spPr>
        <p:txBody>
          <a:bodyPr/>
          <a:lstStyle/>
          <a:p>
            <a:pPr lvl="1" eaLnBrk="1" hangingPunct="1">
              <a:lnSpc>
                <a:spcPct val="80000"/>
              </a:lnSpc>
            </a:pPr>
            <a:endParaRPr lang="en-US" smtClean="0"/>
          </a:p>
          <a:p>
            <a:pPr lvl="1" eaLnBrk="1" hangingPunct="1">
              <a:lnSpc>
                <a:spcPct val="80000"/>
              </a:lnSpc>
            </a:pPr>
            <a:r>
              <a:rPr lang="en-US" b="1" smtClean="0">
                <a:latin typeface="Gungsuh" pitchFamily="18" charset="-127"/>
                <a:ea typeface="Gungsuh" pitchFamily="18" charset="-127"/>
              </a:rPr>
              <a:t>Malicious attacks </a:t>
            </a:r>
          </a:p>
          <a:p>
            <a:pPr lvl="1" eaLnBrk="1" hangingPunct="1">
              <a:lnSpc>
                <a:spcPct val="80000"/>
              </a:lnSpc>
            </a:pPr>
            <a:r>
              <a:rPr lang="en-US" b="1" smtClean="0">
                <a:latin typeface="Gungsuh" pitchFamily="18" charset="-127"/>
                <a:ea typeface="Gungsuh" pitchFamily="18" charset="-127"/>
              </a:rPr>
              <a:t>Privacy violations</a:t>
            </a:r>
          </a:p>
          <a:p>
            <a:pPr lvl="1" eaLnBrk="1" hangingPunct="1">
              <a:lnSpc>
                <a:spcPct val="80000"/>
              </a:lnSpc>
            </a:pPr>
            <a:r>
              <a:rPr lang="en-US" b="1" smtClean="0">
                <a:latin typeface="Gungsuh" pitchFamily="18" charset="-127"/>
                <a:ea typeface="Gungsuh" pitchFamily="18" charset="-127"/>
              </a:rPr>
              <a:t>Not trusted </a:t>
            </a:r>
          </a:p>
          <a:p>
            <a:pPr lvl="1" eaLnBrk="1" hangingPunct="1">
              <a:lnSpc>
                <a:spcPct val="80000"/>
              </a:lnSpc>
            </a:pPr>
            <a:r>
              <a:rPr lang="en-US" b="1" smtClean="0">
                <a:latin typeface="Gungsuh" pitchFamily="18" charset="-127"/>
                <a:ea typeface="Gungsuh" pitchFamily="18" charset="-127"/>
              </a:rPr>
              <a:t>Fails to be universal</a:t>
            </a:r>
          </a:p>
          <a:p>
            <a:pPr lvl="1" eaLnBrk="1" hangingPunct="1">
              <a:lnSpc>
                <a:spcPct val="80000"/>
              </a:lnSpc>
            </a:pPr>
            <a:r>
              <a:rPr lang="en-US" b="1" smtClean="0">
                <a:latin typeface="Gungsuh" pitchFamily="18" charset="-127"/>
                <a:ea typeface="Gungsuh" pitchFamily="18" charset="-127"/>
              </a:rPr>
              <a:t>Unreliable when needed </a:t>
            </a:r>
            <a:br>
              <a:rPr lang="en-US" b="1" smtClean="0">
                <a:latin typeface="Gungsuh" pitchFamily="18" charset="-127"/>
                <a:ea typeface="Gungsuh" pitchFamily="18" charset="-127"/>
              </a:rPr>
            </a:br>
            <a:endParaRPr lang="en-US" b="1" smtClean="0">
              <a:latin typeface="Gungsuh" pitchFamily="18" charset="-127"/>
              <a:ea typeface="Gungsuh" pitchFamily="18" charset="-127"/>
            </a:endParaRPr>
          </a:p>
          <a:p>
            <a:pPr lvl="1" eaLnBrk="1" hangingPunct="1">
              <a:lnSpc>
                <a:spcPct val="80000"/>
              </a:lnSpc>
            </a:pPr>
            <a:r>
              <a:rPr lang="en-US" b="1" smtClean="0">
                <a:latin typeface="Gungsuh" pitchFamily="18" charset="-127"/>
                <a:ea typeface="Gungsuh" pitchFamily="18" charset="-127"/>
              </a:rPr>
              <a:t>Misuse by </a:t>
            </a:r>
          </a:p>
          <a:p>
            <a:pPr lvl="2" eaLnBrk="1" hangingPunct="1">
              <a:lnSpc>
                <a:spcPct val="80000"/>
              </a:lnSpc>
            </a:pPr>
            <a:r>
              <a:rPr lang="en-US" b="1" smtClean="0">
                <a:latin typeface="Gungsuh" pitchFamily="18" charset="-127"/>
                <a:ea typeface="Gungsuh" pitchFamily="18" charset="-127"/>
              </a:rPr>
              <a:t>Terrrorists &amp; criminals</a:t>
            </a:r>
          </a:p>
          <a:p>
            <a:pPr lvl="2" eaLnBrk="1" hangingPunct="1">
              <a:lnSpc>
                <a:spcPct val="80000"/>
              </a:lnSpc>
            </a:pPr>
            <a:r>
              <a:rPr lang="en-US" b="1" smtClean="0">
                <a:latin typeface="Gungsuh" pitchFamily="18" charset="-127"/>
                <a:ea typeface="Gungsuh" pitchFamily="18" charset="-127"/>
              </a:rPr>
              <a:t>Promoters of racial hatred </a:t>
            </a:r>
          </a:p>
          <a:p>
            <a:pPr lvl="2" eaLnBrk="1" hangingPunct="1">
              <a:lnSpc>
                <a:spcPct val="80000"/>
              </a:lnSpc>
            </a:pPr>
            <a:r>
              <a:rPr lang="en-US" b="1" smtClean="0">
                <a:latin typeface="Gungsuh" pitchFamily="18" charset="-127"/>
                <a:ea typeface="Gungsuh" pitchFamily="18" charset="-127"/>
              </a:rPr>
              <a:t>Political oppressers</a:t>
            </a:r>
          </a:p>
          <a:p>
            <a:pPr eaLnBrk="1" hangingPunct="1">
              <a:lnSpc>
                <a:spcPct val="80000"/>
              </a:lnSpc>
              <a:buFontTx/>
              <a:buNone/>
            </a:pPr>
            <a:r>
              <a:rPr lang="en-US" smtClean="0"/>
              <a:t/>
            </a:r>
            <a:br>
              <a:rPr lang="en-US" smtClean="0"/>
            </a:br>
            <a:endParaRPr lang="en-US" smtClean="0"/>
          </a:p>
          <a:p>
            <a:pPr eaLnBrk="1" hangingPunct="1">
              <a:lnSpc>
                <a:spcPct val="80000"/>
              </a:lnSpc>
            </a:pPr>
            <a:endParaRPr lang="en-US" smtClean="0"/>
          </a:p>
        </p:txBody>
      </p:sp>
      <p:sp>
        <p:nvSpPr>
          <p:cNvPr id="6147" name="Rectangle 2"/>
          <p:cNvSpPr>
            <a:spLocks noGrp="1" noChangeArrowheads="1"/>
          </p:cNvSpPr>
          <p:nvPr>
            <p:ph type="title"/>
          </p:nvPr>
        </p:nvSpPr>
        <p:spPr>
          <a:xfrm>
            <a:off x="533400" y="152400"/>
            <a:ext cx="8991600" cy="762000"/>
          </a:xfrm>
        </p:spPr>
        <p:txBody>
          <a:bodyPr/>
          <a:lstStyle/>
          <a:p>
            <a:pPr eaLnBrk="1" hangingPunct="1"/>
            <a:r>
              <a:rPr lang="en-US" sz="3000" b="1" smtClean="0"/>
              <a:t>Challenges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685800" y="152400"/>
            <a:ext cx="8229600" cy="762000"/>
          </a:xfrm>
        </p:spPr>
        <p:txBody>
          <a:bodyPr/>
          <a:lstStyle/>
          <a:p>
            <a:pPr eaLnBrk="1" hangingPunct="1"/>
            <a:r>
              <a:rPr lang="en-US" sz="3200" b="1" smtClean="0"/>
              <a:t>Early Steps</a:t>
            </a:r>
          </a:p>
        </p:txBody>
      </p:sp>
      <p:pic>
        <p:nvPicPr>
          <p:cNvPr id="7171" name="Picture 4"/>
          <p:cNvPicPr>
            <a:picLocks noChangeAspect="1" noChangeArrowheads="1"/>
          </p:cNvPicPr>
          <p:nvPr/>
        </p:nvPicPr>
        <p:blipFill>
          <a:blip r:embed="rId3" cstate="print"/>
          <a:srcRect l="9689" t="8305" r="11240" b="4398"/>
          <a:stretch>
            <a:fillRect/>
          </a:stretch>
        </p:blipFill>
        <p:spPr bwMode="auto">
          <a:xfrm>
            <a:off x="5164138" y="304800"/>
            <a:ext cx="3827462" cy="5029200"/>
          </a:xfrm>
          <a:prstGeom prst="rect">
            <a:avLst/>
          </a:prstGeom>
          <a:noFill/>
          <a:ln w="38100" cap="sq" algn="ctr">
            <a:noFill/>
            <a:miter lim="800000"/>
            <a:headEnd/>
            <a:tailEnd/>
          </a:ln>
        </p:spPr>
      </p:pic>
      <p:sp>
        <p:nvSpPr>
          <p:cNvPr id="7172" name="Rectangle 7"/>
          <p:cNvSpPr>
            <a:spLocks noChangeArrowheads="1"/>
          </p:cNvSpPr>
          <p:nvPr/>
        </p:nvSpPr>
        <p:spPr bwMode="auto">
          <a:xfrm>
            <a:off x="5154613" y="5559425"/>
            <a:ext cx="3836987" cy="307975"/>
          </a:xfrm>
          <a:prstGeom prst="rect">
            <a:avLst/>
          </a:prstGeom>
          <a:noFill/>
          <a:ln w="38100" cap="sq" algn="ctr">
            <a:noFill/>
            <a:miter lim="800000"/>
            <a:headEnd/>
            <a:tailEnd/>
          </a:ln>
        </p:spPr>
        <p:txBody>
          <a:bodyPr wrap="none">
            <a:spAutoFit/>
          </a:bodyPr>
          <a:lstStyle/>
          <a:p>
            <a:r>
              <a:rPr lang="en-US" sz="1400" b="1">
                <a:solidFill>
                  <a:schemeClr val="tx1"/>
                </a:solidFill>
                <a:latin typeface="Courier New" pitchFamily="49" charset="0"/>
                <a:cs typeface="Courier New" pitchFamily="49" charset="0"/>
              </a:rPr>
              <a:t>http://iparticipate.wikispaces.com</a:t>
            </a:r>
            <a:endParaRPr lang="en-US" sz="1400" b="1">
              <a:solidFill>
                <a:schemeClr val="tx1"/>
              </a:solidFill>
              <a:latin typeface="Courier New" pitchFamily="49" charset="0"/>
            </a:endParaRPr>
          </a:p>
        </p:txBody>
      </p:sp>
      <p:sp>
        <p:nvSpPr>
          <p:cNvPr id="7" name="Rectangle 3"/>
          <p:cNvSpPr txBox="1">
            <a:spLocks noChangeArrowheads="1"/>
          </p:cNvSpPr>
          <p:nvPr/>
        </p:nvSpPr>
        <p:spPr bwMode="auto">
          <a:xfrm>
            <a:off x="315913" y="1143000"/>
            <a:ext cx="8294687" cy="6086475"/>
          </a:xfrm>
          <a:prstGeom prst="rect">
            <a:avLst/>
          </a:prstGeom>
          <a:noFill/>
          <a:ln w="9525">
            <a:noFill/>
            <a:miter lim="800000"/>
            <a:headEnd/>
            <a:tailEnd/>
          </a:ln>
        </p:spPr>
        <p:txBody>
          <a:bodyPr lIns="90488" tIns="44450" rIns="90488" bIns="44450"/>
          <a:lstStyle/>
          <a:p>
            <a:pPr marL="342900" indent="-342900" algn="l" eaLnBrk="1" hangingPunct="1">
              <a:spcBef>
                <a:spcPct val="20000"/>
              </a:spcBef>
              <a:buClr>
                <a:srgbClr val="F5032B"/>
              </a:buClr>
              <a:buSzPct val="140000"/>
              <a:defRPr/>
            </a:pPr>
            <a:r>
              <a:rPr lang="en-US" b="1" kern="0" dirty="0">
                <a:solidFill>
                  <a:schemeClr val="tx1"/>
                </a:solidFill>
                <a:latin typeface="+mn-lt"/>
                <a:cs typeface="+mn-cs"/>
              </a:rPr>
              <a:t>               Informal Gathering</a:t>
            </a:r>
            <a:r>
              <a:rPr lang="en-US" sz="1800" b="1" kern="0" dirty="0">
                <a:solidFill>
                  <a:schemeClr val="tx1"/>
                </a:solidFill>
                <a:latin typeface="+mn-lt"/>
                <a:cs typeface="+mn-cs"/>
              </a:rPr>
              <a:t/>
            </a:r>
            <a:br>
              <a:rPr lang="en-US" sz="1800" b="1" kern="0" dirty="0">
                <a:solidFill>
                  <a:schemeClr val="tx1"/>
                </a:solidFill>
                <a:latin typeface="+mn-lt"/>
                <a:cs typeface="+mn-cs"/>
              </a:rPr>
            </a:br>
            <a:r>
              <a:rPr lang="en-US" sz="1800" b="1" kern="0" dirty="0">
                <a:solidFill>
                  <a:schemeClr val="tx1"/>
                </a:solidFill>
                <a:latin typeface="+mn-lt"/>
                <a:cs typeface="+mn-cs"/>
              </a:rPr>
              <a:t>   </a:t>
            </a:r>
            <a:r>
              <a:rPr lang="en-US" sz="2400" b="1" kern="0" dirty="0">
                <a:solidFill>
                  <a:schemeClr val="tx1"/>
                </a:solidFill>
                <a:latin typeface="+mn-lt"/>
                <a:cs typeface="+mn-cs"/>
              </a:rPr>
              <a:t>College Park, MD, April 2009</a:t>
            </a:r>
          </a:p>
          <a:p>
            <a:pPr marL="342900" indent="-342900" algn="l" eaLnBrk="1" hangingPunct="1">
              <a:spcBef>
                <a:spcPct val="20000"/>
              </a:spcBef>
              <a:buClr>
                <a:srgbClr val="F5032B"/>
              </a:buClr>
              <a:buSzPct val="140000"/>
              <a:defRPr/>
            </a:pPr>
            <a:endParaRPr lang="en-US" sz="2400" b="1" kern="0" dirty="0">
              <a:solidFill>
                <a:schemeClr val="tx1"/>
              </a:solidFill>
              <a:latin typeface="+mn-lt"/>
              <a:cs typeface="+mn-cs"/>
            </a:endParaRPr>
          </a:p>
          <a:p>
            <a:pPr marL="342900" indent="-342900" algn="l" eaLnBrk="1" hangingPunct="1">
              <a:spcBef>
                <a:spcPct val="20000"/>
              </a:spcBef>
              <a:buClr>
                <a:srgbClr val="F5032B"/>
              </a:buClr>
              <a:buSzPct val="140000"/>
              <a:defRPr/>
            </a:pPr>
            <a:r>
              <a:rPr lang="en-US" b="1" kern="0" dirty="0">
                <a:solidFill>
                  <a:schemeClr val="tx1"/>
                </a:solidFill>
                <a:latin typeface="+mn-lt"/>
                <a:cs typeface="+mn-cs"/>
              </a:rPr>
              <a:t>Article: </a:t>
            </a:r>
            <a:r>
              <a:rPr lang="en-US" sz="2400" b="1" kern="0" dirty="0">
                <a:solidFill>
                  <a:schemeClr val="tx1"/>
                </a:solidFill>
                <a:latin typeface="+mn-lt"/>
                <a:cs typeface="+mn-cs"/>
              </a:rPr>
              <a:t>Science March 2009</a:t>
            </a:r>
          </a:p>
        </p:txBody>
      </p:sp>
      <p:pic>
        <p:nvPicPr>
          <p:cNvPr id="7174" name="Picture 7"/>
          <p:cNvPicPr>
            <a:picLocks noChangeAspect="1" noChangeArrowheads="1"/>
          </p:cNvPicPr>
          <p:nvPr/>
        </p:nvPicPr>
        <p:blipFill>
          <a:blip r:embed="rId4" cstate="print"/>
          <a:srcRect l="6601" t="9247" r="7591" b="33218"/>
          <a:stretch>
            <a:fillRect/>
          </a:stretch>
        </p:blipFill>
        <p:spPr bwMode="auto">
          <a:xfrm>
            <a:off x="152400" y="2971800"/>
            <a:ext cx="4562475" cy="3930650"/>
          </a:xfrm>
          <a:prstGeom prst="rect">
            <a:avLst/>
          </a:prstGeom>
          <a:noFill/>
          <a:ln w="22225" cap="sq" algn="ctr">
            <a:solidFill>
              <a:schemeClr val="tx1"/>
            </a:solidFill>
            <a:miter lim="800000"/>
            <a:headEnd/>
            <a:tailEnd/>
          </a:ln>
        </p:spPr>
      </p:pic>
      <p:sp>
        <p:nvSpPr>
          <p:cNvPr id="7175" name="Rectangle 8"/>
          <p:cNvSpPr>
            <a:spLocks noChangeArrowheads="1"/>
          </p:cNvSpPr>
          <p:nvPr/>
        </p:nvSpPr>
        <p:spPr bwMode="auto">
          <a:xfrm>
            <a:off x="258763" y="4291013"/>
            <a:ext cx="838200" cy="152400"/>
          </a:xfrm>
          <a:prstGeom prst="rect">
            <a:avLst/>
          </a:prstGeom>
          <a:solidFill>
            <a:schemeClr val="bg1"/>
          </a:solidFill>
          <a:ln w="38100" cap="sq" algn="ctr">
            <a:noFill/>
            <a:round/>
            <a:headEnd/>
            <a:tailEnd/>
          </a:ln>
        </p:spPr>
        <p:txBody>
          <a:bodyPr wrap="none" anchor="ctr"/>
          <a:lstStyle/>
          <a:p>
            <a:endParaRPr lang="en-US"/>
          </a:p>
        </p:txBody>
      </p:sp>
      <p:sp>
        <p:nvSpPr>
          <p:cNvPr id="7176" name="TextBox 9"/>
          <p:cNvSpPr txBox="1">
            <a:spLocks noChangeArrowheads="1"/>
          </p:cNvSpPr>
          <p:nvPr/>
        </p:nvSpPr>
        <p:spPr bwMode="auto">
          <a:xfrm>
            <a:off x="152400" y="4283075"/>
            <a:ext cx="1182688" cy="214313"/>
          </a:xfrm>
          <a:prstGeom prst="rect">
            <a:avLst/>
          </a:prstGeom>
          <a:noFill/>
          <a:ln w="9525">
            <a:noFill/>
            <a:miter lim="800000"/>
            <a:headEnd/>
            <a:tailEnd/>
          </a:ln>
        </p:spPr>
        <p:txBody>
          <a:bodyPr wrap="none">
            <a:spAutoFit/>
          </a:bodyPr>
          <a:lstStyle/>
          <a:p>
            <a:r>
              <a:rPr lang="en-US" sz="800"/>
              <a:t>BEN SHNEIDERMAN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609600" y="6096000"/>
            <a:ext cx="7446963" cy="1077913"/>
          </a:xfrm>
          <a:prstGeom prst="rect">
            <a:avLst/>
          </a:prstGeom>
          <a:noFill/>
          <a:ln w="12700">
            <a:noFill/>
            <a:miter lim="800000"/>
            <a:headEnd/>
            <a:tailEnd/>
          </a:ln>
        </p:spPr>
        <p:txBody>
          <a:bodyPr wrap="none">
            <a:spAutoFit/>
          </a:bodyPr>
          <a:lstStyle/>
          <a:p>
            <a:pPr>
              <a:defRPr/>
            </a:pPr>
            <a:r>
              <a:rPr lang="en-US" sz="2000" b="1" dirty="0">
                <a:solidFill>
                  <a:schemeClr val="tx1"/>
                </a:solidFill>
                <a:latin typeface="+mn-lt"/>
                <a:cs typeface="Arial" pitchFamily="34" charset="0"/>
              </a:rPr>
              <a:t>Jenny Preece (PI), Peter Pirolli &amp; Ben Shneiderman (Co-PIs)</a:t>
            </a:r>
          </a:p>
          <a:p>
            <a:pPr>
              <a:defRPr/>
            </a:pPr>
            <a:r>
              <a:rPr lang="en-US" sz="2000" b="1" dirty="0">
                <a:solidFill>
                  <a:schemeClr val="tx1"/>
                </a:solidFill>
                <a:latin typeface="Courier New" pitchFamily="49" charset="0"/>
                <a:cs typeface="Arial" pitchFamily="34" charset="0"/>
              </a:rPr>
              <a:t>www.tmsp.umd.edu</a:t>
            </a:r>
            <a:r>
              <a:rPr lang="en-US" sz="2400" b="1" dirty="0">
                <a:solidFill>
                  <a:schemeClr val="tx1"/>
                </a:solidFill>
                <a:latin typeface="Courier New" pitchFamily="49" charset="0"/>
                <a:cs typeface="Arial" pitchFamily="34" charset="0"/>
              </a:rPr>
              <a:t/>
            </a:r>
            <a:br>
              <a:rPr lang="en-US" sz="2400" b="1" dirty="0">
                <a:solidFill>
                  <a:schemeClr val="tx1"/>
                </a:solidFill>
                <a:latin typeface="Courier New" pitchFamily="49" charset="0"/>
                <a:cs typeface="Arial" pitchFamily="34" charset="0"/>
              </a:rPr>
            </a:br>
            <a:endParaRPr lang="en-US" sz="2400" b="1" i="1" dirty="0">
              <a:solidFill>
                <a:schemeClr val="tx1"/>
              </a:solidFill>
              <a:latin typeface="Courier New" pitchFamily="49" charset="0"/>
              <a:cs typeface="Arial" pitchFamily="34" charset="0"/>
            </a:endParaRPr>
          </a:p>
        </p:txBody>
      </p:sp>
      <p:pic>
        <p:nvPicPr>
          <p:cNvPr id="8195" name="Picture 6"/>
          <p:cNvPicPr>
            <a:picLocks noChangeAspect="1" noChangeArrowheads="1"/>
          </p:cNvPicPr>
          <p:nvPr/>
        </p:nvPicPr>
        <p:blipFill>
          <a:blip r:embed="rId2" cstate="print"/>
          <a:srcRect l="2756" t="14041" r="3937" b="27634"/>
          <a:stretch>
            <a:fillRect/>
          </a:stretch>
        </p:blipFill>
        <p:spPr bwMode="auto">
          <a:xfrm>
            <a:off x="1524000" y="1066800"/>
            <a:ext cx="6019800" cy="4114800"/>
          </a:xfrm>
          <a:prstGeom prst="rect">
            <a:avLst/>
          </a:prstGeom>
          <a:noFill/>
          <a:ln w="38100" cap="sq" algn="ctr">
            <a:noFill/>
            <a:miter lim="800000"/>
            <a:headEnd/>
            <a:tailEnd/>
          </a:ln>
        </p:spPr>
      </p:pic>
      <p:pic>
        <p:nvPicPr>
          <p:cNvPr id="8196" name="Picture 7"/>
          <p:cNvPicPr>
            <a:picLocks noChangeAspect="1" noChangeArrowheads="1"/>
          </p:cNvPicPr>
          <p:nvPr/>
        </p:nvPicPr>
        <p:blipFill>
          <a:blip r:embed="rId3" cstate="print"/>
          <a:srcRect l="2251" t="41936" r="4315" b="16129"/>
          <a:stretch>
            <a:fillRect/>
          </a:stretch>
        </p:blipFill>
        <p:spPr bwMode="auto">
          <a:xfrm>
            <a:off x="1516063" y="5181600"/>
            <a:ext cx="5943600" cy="930275"/>
          </a:xfrm>
          <a:prstGeom prst="rect">
            <a:avLst/>
          </a:prstGeom>
          <a:noFill/>
          <a:ln w="38100" cap="sq" algn="ctr">
            <a:noFill/>
            <a:miter lim="800000"/>
            <a:headEnd/>
            <a:tailEnd/>
          </a:ln>
        </p:spPr>
      </p:pic>
      <p:sp>
        <p:nvSpPr>
          <p:cNvPr id="8197" name="Text Box 3"/>
          <p:cNvSpPr txBox="1">
            <a:spLocks noChangeArrowheads="1"/>
          </p:cNvSpPr>
          <p:nvPr/>
        </p:nvSpPr>
        <p:spPr bwMode="auto">
          <a:xfrm>
            <a:off x="76200" y="279400"/>
            <a:ext cx="9144000" cy="1077913"/>
          </a:xfrm>
          <a:prstGeom prst="rect">
            <a:avLst/>
          </a:prstGeom>
          <a:noFill/>
          <a:ln w="12700">
            <a:noFill/>
            <a:miter lim="800000"/>
            <a:headEnd/>
            <a:tailEnd/>
          </a:ln>
        </p:spPr>
        <p:txBody>
          <a:bodyPr>
            <a:spAutoFit/>
          </a:bodyPr>
          <a:lstStyle/>
          <a:p>
            <a:r>
              <a:rPr lang="en-US" sz="3200" b="1" dirty="0">
                <a:solidFill>
                  <a:schemeClr val="tx1"/>
                </a:solidFill>
                <a:latin typeface="Arial" charset="0"/>
              </a:rPr>
              <a:t>NSF Workshops: </a:t>
            </a:r>
            <a:r>
              <a:rPr lang="en-US" sz="3200" b="1" dirty="0" smtClean="0">
                <a:solidFill>
                  <a:schemeClr val="tx1"/>
                </a:solidFill>
                <a:latin typeface="Arial" charset="0"/>
              </a:rPr>
              <a:t>Academics, Industry, Gov’t</a:t>
            </a:r>
            <a:r>
              <a:rPr lang="en-US" sz="3200" b="1" dirty="0">
                <a:solidFill>
                  <a:schemeClr val="tx1"/>
                </a:solidFill>
                <a:latin typeface="Courier New" pitchFamily="49" charset="0"/>
              </a:rPr>
              <a:t/>
            </a:r>
            <a:br>
              <a:rPr lang="en-US" sz="3200" b="1" dirty="0">
                <a:solidFill>
                  <a:schemeClr val="tx1"/>
                </a:solidFill>
                <a:latin typeface="Courier New" pitchFamily="49" charset="0"/>
              </a:rPr>
            </a:br>
            <a:endParaRPr lang="en-US" sz="3200" b="1" i="1" dirty="0">
              <a:solidFill>
                <a:schemeClr val="tx1"/>
              </a:solidFill>
              <a:latin typeface="Courier New" pitchFamily="49"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4343400" y="1295400"/>
            <a:ext cx="9220200" cy="3886200"/>
          </a:xfrm>
        </p:spPr>
        <p:txBody>
          <a:bodyPr/>
          <a:lstStyle/>
          <a:p>
            <a:pPr marL="0" indent="0">
              <a:buFontTx/>
              <a:buNone/>
            </a:pPr>
            <a:r>
              <a:rPr lang="en-US" sz="1800" dirty="0" smtClean="0"/>
              <a:t>- Scientific Foundations</a:t>
            </a:r>
            <a:br>
              <a:rPr lang="en-US" sz="1800" dirty="0" smtClean="0"/>
            </a:br>
            <a:endParaRPr lang="en-US" sz="1800" dirty="0" smtClean="0"/>
          </a:p>
          <a:p>
            <a:pPr marL="0" indent="0">
              <a:buFontTx/>
              <a:buNone/>
            </a:pPr>
            <a:r>
              <a:rPr lang="en-US" sz="1800" dirty="0" smtClean="0"/>
              <a:t>- Advancing Design of </a:t>
            </a:r>
          </a:p>
          <a:p>
            <a:pPr marL="0" indent="0">
              <a:buFontTx/>
              <a:buNone/>
            </a:pPr>
            <a:r>
              <a:rPr lang="en-US" sz="1800" dirty="0" smtClean="0"/>
              <a:t>   Social Participation Systems</a:t>
            </a:r>
            <a:br>
              <a:rPr lang="en-US" sz="1800" dirty="0" smtClean="0"/>
            </a:br>
            <a:endParaRPr lang="en-US" sz="1800" dirty="0" smtClean="0"/>
          </a:p>
          <a:p>
            <a:pPr marL="0" indent="0">
              <a:buFontTx/>
              <a:buNone/>
            </a:pPr>
            <a:r>
              <a:rPr lang="en-US" sz="1800" dirty="0" smtClean="0"/>
              <a:t>- Visions of What is Possible With Sharable </a:t>
            </a:r>
            <a:br>
              <a:rPr lang="en-US" sz="1800" dirty="0" smtClean="0"/>
            </a:br>
            <a:r>
              <a:rPr lang="en-US" sz="1800" dirty="0" smtClean="0"/>
              <a:t>   Socio-­technical Infrastructure</a:t>
            </a:r>
            <a:br>
              <a:rPr lang="en-US" sz="1800" dirty="0" smtClean="0"/>
            </a:br>
            <a:endParaRPr lang="en-US" sz="1800" dirty="0" smtClean="0"/>
          </a:p>
          <a:p>
            <a:pPr marL="0" indent="0">
              <a:buFontTx/>
              <a:buNone/>
            </a:pPr>
            <a:r>
              <a:rPr lang="en-US" sz="1800" dirty="0" smtClean="0"/>
              <a:t>- Participating in Health 2.0</a:t>
            </a:r>
            <a:br>
              <a:rPr lang="en-US" sz="1800" dirty="0" smtClean="0"/>
            </a:br>
            <a:endParaRPr lang="en-US" sz="1800" dirty="0" smtClean="0"/>
          </a:p>
          <a:p>
            <a:pPr marL="0" indent="0">
              <a:buFontTx/>
              <a:buNone/>
            </a:pPr>
            <a:r>
              <a:rPr lang="en-US" sz="1800" dirty="0" smtClean="0"/>
              <a:t>- Educational Priorities for </a:t>
            </a:r>
            <a:br>
              <a:rPr lang="en-US" sz="1800" dirty="0" smtClean="0"/>
            </a:br>
            <a:r>
              <a:rPr lang="en-US" sz="1800" dirty="0" smtClean="0"/>
              <a:t>   Technology Mediated Social Participation</a:t>
            </a:r>
            <a:br>
              <a:rPr lang="en-US" sz="1800" dirty="0" smtClean="0"/>
            </a:br>
            <a:endParaRPr lang="en-US" sz="1800" dirty="0" smtClean="0"/>
          </a:p>
          <a:p>
            <a:pPr marL="0" indent="0">
              <a:buFontTx/>
              <a:buNone/>
            </a:pPr>
            <a:r>
              <a:rPr lang="en-US" sz="1800" dirty="0" smtClean="0"/>
              <a:t>- Engaging the Public in Open Government: </a:t>
            </a:r>
            <a:br>
              <a:rPr lang="en-US" sz="1800" dirty="0" smtClean="0"/>
            </a:br>
            <a:r>
              <a:rPr lang="en-US" sz="1800" dirty="0" smtClean="0"/>
              <a:t>   Social Media Technology and </a:t>
            </a:r>
            <a:br>
              <a:rPr lang="en-US" sz="1800" dirty="0" smtClean="0"/>
            </a:br>
            <a:r>
              <a:rPr lang="en-US" sz="1800" dirty="0" smtClean="0"/>
              <a:t>   Policy for Government Transparency</a:t>
            </a:r>
          </a:p>
        </p:txBody>
      </p:sp>
      <p:sp>
        <p:nvSpPr>
          <p:cNvPr id="12291" name="Rectangle 2"/>
          <p:cNvSpPr>
            <a:spLocks noGrp="1" noChangeArrowheads="1"/>
          </p:cNvSpPr>
          <p:nvPr>
            <p:ph type="title"/>
          </p:nvPr>
        </p:nvSpPr>
        <p:spPr>
          <a:xfrm>
            <a:off x="381000" y="152400"/>
            <a:ext cx="8991600" cy="762000"/>
          </a:xfrm>
        </p:spPr>
        <p:txBody>
          <a:bodyPr/>
          <a:lstStyle/>
          <a:p>
            <a:pPr eaLnBrk="1" hangingPunct="1"/>
            <a:r>
              <a:rPr lang="en-US" sz="2600" smtClean="0"/>
              <a:t>Cyberinfrastructure for Social Action on National Priorities</a:t>
            </a:r>
          </a:p>
        </p:txBody>
      </p:sp>
      <p:pic>
        <p:nvPicPr>
          <p:cNvPr id="12292" name="Picture 1"/>
          <p:cNvPicPr>
            <a:picLocks noChangeAspect="1"/>
          </p:cNvPicPr>
          <p:nvPr/>
        </p:nvPicPr>
        <p:blipFill>
          <a:blip r:embed="rId2">
            <a:extLst>
              <a:ext uri="{28A0092B-C50C-407E-A947-70E740481C1C}">
                <a14:useLocalDpi xmlns:a14="http://schemas.microsoft.com/office/drawing/2010/main" val="0"/>
              </a:ext>
            </a:extLst>
          </a:blip>
          <a:srcRect r="67052" b="40370"/>
          <a:stretch>
            <a:fillRect/>
          </a:stretch>
        </p:blipFill>
        <p:spPr bwMode="auto">
          <a:xfrm>
            <a:off x="317823" y="1295400"/>
            <a:ext cx="387317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6600753"/>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00"/>
            </a:solidFill>
            <a:effectLst/>
            <a:latin typeface="Antique Olv (W1)" pitchFamily="34" charset="0"/>
            <a:cs typeface="Arial" charset="0"/>
          </a:defRPr>
        </a:defPPr>
      </a:lstStyle>
    </a:spDef>
    <a:ln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00"/>
            </a:solidFill>
            <a:effectLst/>
            <a:latin typeface="Antique Olv (W1)" pitchFamily="34"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64831</TotalTime>
  <Words>1456</Words>
  <Application>Microsoft Office PowerPoint</Application>
  <PresentationFormat>On-screen Show (4:3)</PresentationFormat>
  <Paragraphs>291</Paragraphs>
  <Slides>50</Slides>
  <Notes>18</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Pixel</vt:lpstr>
      <vt:lpstr>  Summer Social Webshop: Technology-Mediated Social Participation       Jennifer Preece     Ben Shneiderman   preece@umd.edu    ben@cs.umd.edu  @jenpre                         @benbendc   </vt:lpstr>
      <vt:lpstr>PowerPoint Presentation</vt:lpstr>
      <vt:lpstr>PowerPoint Presentation</vt:lpstr>
      <vt:lpstr>HCI Pride: Serving 5B Users</vt:lpstr>
      <vt:lpstr>Goal: Next 50 years</vt:lpstr>
      <vt:lpstr>Challenges</vt:lpstr>
      <vt:lpstr>Early Steps</vt:lpstr>
      <vt:lpstr>PowerPoint Presentation</vt:lpstr>
      <vt:lpstr>Cyberinfrastructure for Social Action on National Priorities</vt:lpstr>
      <vt:lpstr>International Efforts</vt:lpstr>
      <vt:lpstr>UN Millennium Development Goals</vt:lpstr>
      <vt:lpstr>Social Participation: Webshop Goals</vt:lpstr>
      <vt:lpstr>911.gov: Internet &amp; mobile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Serve.gov: Voluntary service</vt:lpstr>
      <vt:lpstr>Open Data.gov  +  Recovery.gov</vt:lpstr>
      <vt:lpstr>PowerPoint Presentation</vt:lpstr>
      <vt:lpstr>NodeXL:  Network Overview for Discovery &amp; Exploration in Excel</vt:lpstr>
      <vt:lpstr>NodeXL:  Network Overview for Discovery &amp; Exploration in Excel</vt:lpstr>
      <vt:lpstr>NodeXL: Import Dialogs</vt:lpstr>
      <vt:lpstr>  Analyzing Social Media Networks with NodeXL</vt:lpstr>
      <vt:lpstr> Social Media Research Foundation</vt:lpstr>
      <vt:lpstr>Extreme Technology</vt:lpstr>
      <vt:lpstr>PowerPoint Presentation</vt:lpstr>
      <vt:lpstr>PowerPoint Presentation</vt:lpstr>
      <vt:lpstr>PowerPoint Presentation</vt:lpstr>
      <vt:lpstr>PowerPoint Presentation</vt:lpstr>
      <vt:lpstr>The biodiversity crisis</vt:lpstr>
      <vt:lpstr>A crisis in science</vt:lpstr>
      <vt:lpstr>PowerPoint Presentation</vt:lpstr>
      <vt:lpstr>PowerPoint Presentation</vt:lpstr>
      <vt:lpstr>PowerPoint Presentation</vt:lpstr>
      <vt:lpstr>EOL statistics</vt:lpstr>
      <vt:lpstr>BioTracker system architecture</vt:lpstr>
      <vt:lpstr>Research questions</vt:lpstr>
      <vt:lpstr>Scientists and volunteers </vt:lpstr>
      <vt:lpstr>PowerPoint Presentation</vt:lpstr>
      <vt:lpstr>PowerPoint Presentation</vt:lpstr>
      <vt:lpstr>PowerPoint Presentation</vt:lpstr>
      <vt:lpstr>PowerPoint Presentation</vt:lpstr>
      <vt:lpstr>PowerPoint Presentation</vt:lpstr>
      <vt:lpstr>Social Participation: Webshop Goals</vt:lpstr>
      <vt:lpstr>PowerPoint Presentation</vt:lpstr>
      <vt:lpstr>PowerPoint Presentation</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Voting System Technologies</dc:title>
  <dc:creator>Benjamin B. Bederson</dc:creator>
  <cp:lastModifiedBy>Windows User</cp:lastModifiedBy>
  <cp:revision>351</cp:revision>
  <dcterms:created xsi:type="dcterms:W3CDTF">2004-05-06T20:17:30Z</dcterms:created>
  <dcterms:modified xsi:type="dcterms:W3CDTF">2011-08-23T14:02:39Z</dcterms:modified>
</cp:coreProperties>
</file>