
<file path=[Content_Types].xml><?xml version="1.0" encoding="utf-8"?>
<Types xmlns="http://schemas.openxmlformats.org/package/2006/content-types">
  <Default Extension="xml" ContentType="application/xml"/>
  <Default Extension="mp4" ContentType="video/unknown"/>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Lst>
  <p:notesMasterIdLst>
    <p:notesMasterId r:id="rId71"/>
  </p:notesMasterIdLst>
  <p:handoutMasterIdLst>
    <p:handoutMasterId r:id="rId72"/>
  </p:handoutMasterIdLst>
  <p:sldIdLst>
    <p:sldId id="576" r:id="rId2"/>
    <p:sldId id="771" r:id="rId3"/>
    <p:sldId id="772" r:id="rId4"/>
    <p:sldId id="773" r:id="rId5"/>
    <p:sldId id="774" r:id="rId6"/>
    <p:sldId id="795" r:id="rId7"/>
    <p:sldId id="780" r:id="rId8"/>
    <p:sldId id="781" r:id="rId9"/>
    <p:sldId id="782" r:id="rId10"/>
    <p:sldId id="783" r:id="rId11"/>
    <p:sldId id="786" r:id="rId12"/>
    <p:sldId id="685" r:id="rId13"/>
    <p:sldId id="686" r:id="rId14"/>
    <p:sldId id="687" r:id="rId15"/>
    <p:sldId id="688" r:id="rId16"/>
    <p:sldId id="689" r:id="rId17"/>
    <p:sldId id="690" r:id="rId18"/>
    <p:sldId id="691" r:id="rId19"/>
    <p:sldId id="692" r:id="rId20"/>
    <p:sldId id="693" r:id="rId21"/>
    <p:sldId id="695" r:id="rId22"/>
    <p:sldId id="696" r:id="rId23"/>
    <p:sldId id="699" r:id="rId24"/>
    <p:sldId id="700" r:id="rId25"/>
    <p:sldId id="705" r:id="rId26"/>
    <p:sldId id="703" r:id="rId27"/>
    <p:sldId id="708" r:id="rId28"/>
    <p:sldId id="709" r:id="rId29"/>
    <p:sldId id="710" r:id="rId30"/>
    <p:sldId id="711" r:id="rId31"/>
    <p:sldId id="712" r:id="rId32"/>
    <p:sldId id="818" r:id="rId33"/>
    <p:sldId id="814" r:id="rId34"/>
    <p:sldId id="815" r:id="rId35"/>
    <p:sldId id="816" r:id="rId36"/>
    <p:sldId id="817" r:id="rId37"/>
    <p:sldId id="716" r:id="rId38"/>
    <p:sldId id="717" r:id="rId39"/>
    <p:sldId id="718" r:id="rId40"/>
    <p:sldId id="719" r:id="rId41"/>
    <p:sldId id="720" r:id="rId42"/>
    <p:sldId id="792" r:id="rId43"/>
    <p:sldId id="722" r:id="rId44"/>
    <p:sldId id="725" r:id="rId45"/>
    <p:sldId id="759" r:id="rId46"/>
    <p:sldId id="760" r:id="rId47"/>
    <p:sldId id="762" r:id="rId48"/>
    <p:sldId id="764" r:id="rId49"/>
    <p:sldId id="765" r:id="rId50"/>
    <p:sldId id="734" r:id="rId51"/>
    <p:sldId id="735" r:id="rId52"/>
    <p:sldId id="736" r:id="rId53"/>
    <p:sldId id="737" r:id="rId54"/>
    <p:sldId id="738" r:id="rId55"/>
    <p:sldId id="739" r:id="rId56"/>
    <p:sldId id="740" r:id="rId57"/>
    <p:sldId id="741" r:id="rId58"/>
    <p:sldId id="742" r:id="rId59"/>
    <p:sldId id="743" r:id="rId60"/>
    <p:sldId id="745" r:id="rId61"/>
    <p:sldId id="746" r:id="rId62"/>
    <p:sldId id="747" r:id="rId63"/>
    <p:sldId id="748" r:id="rId64"/>
    <p:sldId id="749" r:id="rId65"/>
    <p:sldId id="750" r:id="rId66"/>
    <p:sldId id="812" r:id="rId67"/>
    <p:sldId id="813" r:id="rId68"/>
    <p:sldId id="805" r:id="rId69"/>
    <p:sldId id="811" r:id="rId70"/>
  </p:sldIdLst>
  <p:sldSz cx="10287000" cy="6858000" type="35mm"/>
  <p:notesSz cx="6858000" cy="9117013"/>
  <p:defaultTextStyle>
    <a:defPPr>
      <a:defRPr lang="en-US"/>
    </a:defPPr>
    <a:lvl1pPr algn="l" rtl="0" eaLnBrk="0" fontAlgn="base" hangingPunct="0">
      <a:spcBef>
        <a:spcPct val="0"/>
      </a:spcBef>
      <a:spcAft>
        <a:spcPct val="0"/>
      </a:spcAft>
      <a:defRPr sz="2000" b="1" kern="1200">
        <a:solidFill>
          <a:schemeClr val="tx1"/>
        </a:solidFill>
        <a:latin typeface="Book Antiqua" charset="0"/>
        <a:ea typeface="ＭＳ Ｐゴシック" charset="0"/>
        <a:cs typeface="ＭＳ Ｐゴシック" charset="0"/>
      </a:defRPr>
    </a:lvl1pPr>
    <a:lvl2pPr marL="457200" algn="l" rtl="0" eaLnBrk="0" fontAlgn="base" hangingPunct="0">
      <a:spcBef>
        <a:spcPct val="0"/>
      </a:spcBef>
      <a:spcAft>
        <a:spcPct val="0"/>
      </a:spcAft>
      <a:defRPr sz="2000" b="1" kern="1200">
        <a:solidFill>
          <a:schemeClr val="tx1"/>
        </a:solidFill>
        <a:latin typeface="Book Antiqua" charset="0"/>
        <a:ea typeface="ＭＳ Ｐゴシック" charset="0"/>
        <a:cs typeface="ＭＳ Ｐゴシック" charset="0"/>
      </a:defRPr>
    </a:lvl2pPr>
    <a:lvl3pPr marL="914400" algn="l" rtl="0" eaLnBrk="0" fontAlgn="base" hangingPunct="0">
      <a:spcBef>
        <a:spcPct val="0"/>
      </a:spcBef>
      <a:spcAft>
        <a:spcPct val="0"/>
      </a:spcAft>
      <a:defRPr sz="2000" b="1" kern="1200">
        <a:solidFill>
          <a:schemeClr val="tx1"/>
        </a:solidFill>
        <a:latin typeface="Book Antiqua" charset="0"/>
        <a:ea typeface="ＭＳ Ｐゴシック" charset="0"/>
        <a:cs typeface="ＭＳ Ｐゴシック" charset="0"/>
      </a:defRPr>
    </a:lvl3pPr>
    <a:lvl4pPr marL="1371600" algn="l" rtl="0" eaLnBrk="0" fontAlgn="base" hangingPunct="0">
      <a:spcBef>
        <a:spcPct val="0"/>
      </a:spcBef>
      <a:spcAft>
        <a:spcPct val="0"/>
      </a:spcAft>
      <a:defRPr sz="2000" b="1" kern="1200">
        <a:solidFill>
          <a:schemeClr val="tx1"/>
        </a:solidFill>
        <a:latin typeface="Book Antiqua" charset="0"/>
        <a:ea typeface="ＭＳ Ｐゴシック" charset="0"/>
        <a:cs typeface="ＭＳ Ｐゴシック" charset="0"/>
      </a:defRPr>
    </a:lvl4pPr>
    <a:lvl5pPr marL="1828800" algn="l" rtl="0" eaLnBrk="0" fontAlgn="base" hangingPunct="0">
      <a:spcBef>
        <a:spcPct val="0"/>
      </a:spcBef>
      <a:spcAft>
        <a:spcPct val="0"/>
      </a:spcAft>
      <a:defRPr sz="2000" b="1" kern="1200">
        <a:solidFill>
          <a:schemeClr val="tx1"/>
        </a:solidFill>
        <a:latin typeface="Book Antiqua" charset="0"/>
        <a:ea typeface="ＭＳ Ｐゴシック" charset="0"/>
        <a:cs typeface="ＭＳ Ｐゴシック" charset="0"/>
      </a:defRPr>
    </a:lvl5pPr>
    <a:lvl6pPr marL="2286000" algn="l" defTabSz="457200" rtl="0" eaLnBrk="1" latinLnBrk="0" hangingPunct="1">
      <a:defRPr sz="2000" b="1" kern="1200">
        <a:solidFill>
          <a:schemeClr val="tx1"/>
        </a:solidFill>
        <a:latin typeface="Book Antiqua" charset="0"/>
        <a:ea typeface="ＭＳ Ｐゴシック" charset="0"/>
        <a:cs typeface="ＭＳ Ｐゴシック" charset="0"/>
      </a:defRPr>
    </a:lvl6pPr>
    <a:lvl7pPr marL="2743200" algn="l" defTabSz="457200" rtl="0" eaLnBrk="1" latinLnBrk="0" hangingPunct="1">
      <a:defRPr sz="2000" b="1" kern="1200">
        <a:solidFill>
          <a:schemeClr val="tx1"/>
        </a:solidFill>
        <a:latin typeface="Book Antiqua" charset="0"/>
        <a:ea typeface="ＭＳ Ｐゴシック" charset="0"/>
        <a:cs typeface="ＭＳ Ｐゴシック" charset="0"/>
      </a:defRPr>
    </a:lvl7pPr>
    <a:lvl8pPr marL="3200400" algn="l" defTabSz="457200" rtl="0" eaLnBrk="1" latinLnBrk="0" hangingPunct="1">
      <a:defRPr sz="2000" b="1" kern="1200">
        <a:solidFill>
          <a:schemeClr val="tx1"/>
        </a:solidFill>
        <a:latin typeface="Book Antiqua" charset="0"/>
        <a:ea typeface="ＭＳ Ｐゴシック" charset="0"/>
        <a:cs typeface="ＭＳ Ｐゴシック" charset="0"/>
      </a:defRPr>
    </a:lvl8pPr>
    <a:lvl9pPr marL="3657600" algn="l" defTabSz="457200" rtl="0" eaLnBrk="1" latinLnBrk="0" hangingPunct="1">
      <a:defRPr sz="2000" b="1" kern="1200">
        <a:solidFill>
          <a:schemeClr val="tx1"/>
        </a:solidFill>
        <a:latin typeface="Book Antiqua"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bw"/>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7979FF"/>
    <a:srgbClr val="ABABFF"/>
    <a:srgbClr val="33CC33"/>
    <a:srgbClr val="FF0000"/>
    <a:srgbClr val="00002A"/>
    <a:srgbClr val="00006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11" autoAdjust="0"/>
    <p:restoredTop sz="82803" autoAdjust="0"/>
  </p:normalViewPr>
  <p:slideViewPr>
    <p:cSldViewPr>
      <p:cViewPr varScale="1">
        <p:scale>
          <a:sx n="89" d="100"/>
          <a:sy n="89" d="100"/>
        </p:scale>
        <p:origin x="-112" y="-432"/>
      </p:cViewPr>
      <p:guideLst>
        <p:guide orient="horz" pos="2160"/>
        <p:guide pos="3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046" y="-84"/>
      </p:cViewPr>
      <p:guideLst>
        <p:guide orient="horz" pos="2872"/>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notesMaster" Target="notesMasters/notesMaster1.xml"/><Relationship Id="rId72" Type="http://schemas.openxmlformats.org/officeDocument/2006/relationships/handoutMaster" Target="handoutMasters/handout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interSettings" Target="printerSettings/printerSettings1.bin"/><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1175" y="8686800"/>
            <a:ext cx="758825" cy="254000"/>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b="0">
                <a:latin typeface="Arial" charset="0"/>
              </a:rPr>
              <a:t>Page </a:t>
            </a:r>
            <a:fld id="{0891944B-0652-1245-8021-BBAEA5126146}" type="slidenum">
              <a:rPr lang="en-US" sz="1200" b="0">
                <a:latin typeface="Arial" charset="0"/>
              </a:rPr>
              <a:pPr algn="ctr" defTabSz="868363">
                <a:lnSpc>
                  <a:spcPct val="90000"/>
                </a:lnSpc>
              </a:pPr>
              <a:t>‹#›</a:t>
            </a:fld>
            <a:endParaRPr lang="en-US" sz="1200" b="0">
              <a:latin typeface="Arial" charset="0"/>
            </a:endParaRPr>
          </a:p>
        </p:txBody>
      </p:sp>
      <p:sp>
        <p:nvSpPr>
          <p:cNvPr id="3075" name="Text Box 3"/>
          <p:cNvSpPr txBox="1">
            <a:spLocks noChangeArrowheads="1"/>
          </p:cNvSpPr>
          <p:nvPr/>
        </p:nvSpPr>
        <p:spPr bwMode="auto">
          <a:xfrm>
            <a:off x="527050" y="8399463"/>
            <a:ext cx="3481388" cy="244475"/>
          </a:xfrm>
          <a:prstGeom prst="rect">
            <a:avLst/>
          </a:prstGeom>
          <a:noFill/>
          <a:ln w="12700">
            <a:noFill/>
            <a:miter lim="800000"/>
            <a:headEnd/>
            <a:tailEnd/>
          </a:ln>
          <a:effec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1000" b="0"/>
              <a:t>Copyright © 2008 Thomas W. Malone.  All rights reserved.</a:t>
            </a:r>
            <a:endParaRPr lang="en-US" sz="1200"/>
          </a:p>
        </p:txBody>
      </p:sp>
    </p:spTree>
    <p:extLst>
      <p:ext uri="{BB962C8B-B14F-4D97-AF65-F5344CB8AC3E}">
        <p14:creationId xmlns:p14="http://schemas.microsoft.com/office/powerpoint/2010/main" val="22693914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30700"/>
            <a:ext cx="5029200" cy="41021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Body Text</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2051" name="Rectangle 3"/>
          <p:cNvSpPr>
            <a:spLocks noChangeArrowheads="1"/>
          </p:cNvSpPr>
          <p:nvPr/>
        </p:nvSpPr>
        <p:spPr bwMode="auto">
          <a:xfrm>
            <a:off x="2992438" y="8686800"/>
            <a:ext cx="874712" cy="246063"/>
          </a:xfrm>
          <a:prstGeom prst="rect">
            <a:avLst/>
          </a:prstGeom>
          <a:noFill/>
          <a:ln w="12700">
            <a:noFill/>
            <a:miter lim="800000"/>
            <a:headEnd/>
            <a:tailEnd/>
          </a:ln>
          <a:effectLst/>
        </p:spPr>
        <p:txBody>
          <a:bodyPr wrap="none" lIns="87312" tIns="44450" rIns="87312" bIns="44450">
            <a:spAutoFit/>
          </a:bodyPr>
          <a:lstStyle/>
          <a:p>
            <a:pPr algn="ctr" defTabSz="868363">
              <a:lnSpc>
                <a:spcPct val="90000"/>
              </a:lnSpc>
            </a:pPr>
            <a:r>
              <a:rPr lang="en-US" sz="1200" b="0">
                <a:latin typeface="Arial" charset="0"/>
              </a:rPr>
              <a:t>Page </a:t>
            </a:r>
            <a:fld id="{BBD86B9E-8ABC-2644-9FDE-B887FAFA71C7}" type="slidenum">
              <a:rPr lang="en-US" sz="1200" b="0">
                <a:latin typeface="Arial" charset="0"/>
              </a:rPr>
              <a:pPr algn="ctr" defTabSz="868363">
                <a:lnSpc>
                  <a:spcPct val="90000"/>
                </a:lnSpc>
              </a:pPr>
              <a:t>‹#›</a:t>
            </a:fld>
            <a:endParaRPr lang="en-US" sz="1200" b="0">
              <a:latin typeface="Arial" charset="0"/>
            </a:endParaRPr>
          </a:p>
        </p:txBody>
      </p:sp>
      <p:sp>
        <p:nvSpPr>
          <p:cNvPr id="14340" name="Rectangle 4"/>
          <p:cNvSpPr>
            <a:spLocks noGrp="1" noRot="1" noChangeAspect="1" noChangeArrowheads="1" noTextEdit="1"/>
          </p:cNvSpPr>
          <p:nvPr>
            <p:ph type="sldImg" idx="2"/>
          </p:nvPr>
        </p:nvSpPr>
        <p:spPr bwMode="auto">
          <a:xfrm>
            <a:off x="936625" y="731838"/>
            <a:ext cx="4984750" cy="332263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Tree>
    <p:extLst>
      <p:ext uri="{BB962C8B-B14F-4D97-AF65-F5344CB8AC3E}">
        <p14:creationId xmlns:p14="http://schemas.microsoft.com/office/powerpoint/2010/main" val="2054496857"/>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Book Antiqua" pitchFamily="-65" charset="0"/>
        <a:ea typeface="ＭＳ Ｐゴシック" pitchFamily="-65" charset="-128"/>
        <a:cs typeface="ＭＳ Ｐゴシック" pitchFamily="-65" charset="-128"/>
      </a:defRPr>
    </a:lvl1pPr>
    <a:lvl2pPr marL="37931725" indent="-37474525" algn="l" rtl="0" eaLnBrk="0" fontAlgn="base" hangingPunct="0">
      <a:lnSpc>
        <a:spcPct val="90000"/>
      </a:lnSpc>
      <a:spcBef>
        <a:spcPct val="40000"/>
      </a:spcBef>
      <a:spcAft>
        <a:spcPct val="0"/>
      </a:spcAft>
      <a:defRPr sz="1200" kern="1200">
        <a:solidFill>
          <a:schemeClr val="tx1"/>
        </a:solidFill>
        <a:latin typeface="Book Antiqua" pitchFamily="-65" charset="0"/>
        <a:ea typeface="ＭＳ Ｐゴシック" pitchFamily="-65" charset="-128"/>
        <a:cs typeface="+mn-cs"/>
      </a:defRPr>
    </a:lvl2pPr>
    <a:lvl3pPr marL="914400" algn="l" rtl="0" eaLnBrk="0" fontAlgn="base" hangingPunct="0">
      <a:lnSpc>
        <a:spcPct val="90000"/>
      </a:lnSpc>
      <a:spcBef>
        <a:spcPct val="40000"/>
      </a:spcBef>
      <a:spcAft>
        <a:spcPct val="0"/>
      </a:spcAft>
      <a:defRPr sz="1200" kern="1200">
        <a:solidFill>
          <a:schemeClr val="tx1"/>
        </a:solidFill>
        <a:latin typeface="Book Antiqua" pitchFamily="-65" charset="0"/>
        <a:ea typeface="ＭＳ Ｐゴシック" pitchFamily="-65" charset="-128"/>
        <a:cs typeface="+mn-cs"/>
      </a:defRPr>
    </a:lvl3pPr>
    <a:lvl4pPr marL="1371600" algn="l" rtl="0" eaLnBrk="0" fontAlgn="base" hangingPunct="0">
      <a:lnSpc>
        <a:spcPct val="90000"/>
      </a:lnSpc>
      <a:spcBef>
        <a:spcPct val="40000"/>
      </a:spcBef>
      <a:spcAft>
        <a:spcPct val="0"/>
      </a:spcAft>
      <a:defRPr sz="1200" kern="1200">
        <a:solidFill>
          <a:schemeClr val="tx1"/>
        </a:solidFill>
        <a:latin typeface="Book Antiqua" pitchFamily="-65" charset="0"/>
        <a:ea typeface="ＭＳ Ｐゴシック" pitchFamily="-65" charset="-128"/>
        <a:cs typeface="+mn-cs"/>
      </a:defRPr>
    </a:lvl4pPr>
    <a:lvl5pPr marL="1828800" algn="l" rtl="0" eaLnBrk="0" fontAlgn="base" hangingPunct="0">
      <a:lnSpc>
        <a:spcPct val="90000"/>
      </a:lnSpc>
      <a:spcBef>
        <a:spcPct val="40000"/>
      </a:spcBef>
      <a:spcAft>
        <a:spcPct val="0"/>
      </a:spcAft>
      <a:defRPr sz="1200" kern="1200">
        <a:solidFill>
          <a:schemeClr val="tx1"/>
        </a:solidFill>
        <a:latin typeface="Book Antiqua" pitchFamily="-65" charset="0"/>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en.wikipedia.org/wiki/Anatoly_Karpov" TargetMode="External"/><Relationship Id="rId4" Type="http://schemas.openxmlformats.org/officeDocument/2006/relationships/hyperlink" Target="http://en.wikipedia.org/wiki/Elo_rating_system" TargetMode="External"/><Relationship Id="rId5" Type="http://schemas.openxmlformats.org/officeDocument/2006/relationships/hyperlink" Target="http://en.wikipedia.org/wiki/Etienne_Bacrot" TargetMode="External"/><Relationship Id="rId6" Type="http://schemas.openxmlformats.org/officeDocument/2006/relationships/hyperlink" Target="http://en.wikipedia.org/wiki/Florin_Felecan" TargetMode="External"/><Relationship Id="rId7" Type="http://schemas.openxmlformats.org/officeDocument/2006/relationships/hyperlink" Target="http://en.wikipedia.org/wiki/Irina_Krush" TargetMode="External"/><Relationship Id="rId8" Type="http://schemas.openxmlformats.org/officeDocument/2006/relationships/hyperlink" Target="http://en.wikipedia.org/wiki/Elisabeth_Paehtz" TargetMode="External"/><Relationship Id="rId9" Type="http://schemas.openxmlformats.org/officeDocument/2006/relationships/hyperlink" Target="http://en.wikipedia.org/wiki/International_Grandmaster" TargetMode="External"/><Relationship Id="rId10" Type="http://schemas.openxmlformats.org/officeDocument/2006/relationships/hyperlink" Target="http://en.wikipedia.org/w/index.php?title=Daniel_King&amp;action=edit" TargetMode="External"/><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lnSpc>
                <a:spcPct val="80000"/>
              </a:lnSpc>
            </a:pPr>
            <a:r>
              <a:rPr lang="en-US" dirty="0" smtClean="0">
                <a:latin typeface="Book Antiqua" charset="0"/>
                <a:ea typeface="ＭＳ Ｐゴシック" charset="0"/>
                <a:cs typeface="ＭＳ Ｐゴシック" charset="0"/>
              </a:rPr>
              <a:t>If we’re going to do design</a:t>
            </a:r>
            <a:r>
              <a:rPr lang="en-US" baseline="0" dirty="0" smtClean="0">
                <a:latin typeface="Book Antiqua" charset="0"/>
                <a:ea typeface="ＭＳ Ｐゴシック" charset="0"/>
                <a:cs typeface="ＭＳ Ｐゴシック" charset="0"/>
              </a:rPr>
              <a:t> and implement new kinds of</a:t>
            </a:r>
            <a:r>
              <a:rPr lang="en-US" dirty="0" smtClean="0">
                <a:latin typeface="Book Antiqua" charset="0"/>
                <a:ea typeface="ＭＳ Ｐゴシック" charset="0"/>
                <a:cs typeface="ＭＳ Ｐゴシック" charset="0"/>
              </a:rPr>
              <a:t> TMSP, it</a:t>
            </a:r>
            <a:r>
              <a:rPr lang="en-US" baseline="0" dirty="0" smtClean="0">
                <a:latin typeface="Book Antiqua" charset="0"/>
                <a:ea typeface="ＭＳ Ｐゴシック" charset="0"/>
                <a:cs typeface="ＭＳ Ｐゴシック" charset="0"/>
              </a:rPr>
              <a:t> would be really useful to know what are the building blocks we can use and when different ones are appropriate.</a:t>
            </a:r>
          </a:p>
          <a:p>
            <a:pPr marL="228600" indent="-228600">
              <a:lnSpc>
                <a:spcPct val="80000"/>
              </a:lnSpc>
            </a:pPr>
            <a:endParaRPr lang="en-US" baseline="0" dirty="0" smtClean="0">
              <a:latin typeface="Book Antiqua" charset="0"/>
              <a:ea typeface="ＭＳ Ｐゴシック" charset="0"/>
              <a:cs typeface="ＭＳ Ｐゴシック" charset="0"/>
            </a:endParaRPr>
          </a:p>
          <a:p>
            <a:pPr marL="228600" indent="-228600">
              <a:lnSpc>
                <a:spcPct val="80000"/>
              </a:lnSpc>
            </a:pPr>
            <a:r>
              <a:rPr lang="en-US" baseline="0" dirty="0" smtClean="0">
                <a:latin typeface="Book Antiqua" charset="0"/>
                <a:ea typeface="ＭＳ Ｐゴシック" charset="0"/>
                <a:cs typeface="ＭＳ Ｐゴシック" charset="0"/>
              </a:rPr>
              <a:t>That’s what I want to talk about today, and I’ll do so from the perspective of collective intelligence which includes not just social participation, but also other kinds of collective human activity such as business …</a:t>
            </a:r>
          </a:p>
          <a:p>
            <a:pPr marL="228600" indent="-228600">
              <a:lnSpc>
                <a:spcPct val="80000"/>
              </a:lnSpc>
            </a:pPr>
            <a:endParaRPr lang="en-US" baseline="0" dirty="0" smtClean="0">
              <a:latin typeface="Book Antiqua" charset="0"/>
              <a:ea typeface="ＭＳ Ｐゴシック" charset="0"/>
              <a:cs typeface="ＭＳ Ｐゴシック" charset="0"/>
            </a:endParaRPr>
          </a:p>
          <a:p>
            <a:pPr marL="228600" indent="-228600">
              <a:lnSpc>
                <a:spcPct val="80000"/>
              </a:lnSpc>
            </a:pPr>
            <a:r>
              <a:rPr lang="en-US" baseline="0" dirty="0" smtClean="0">
                <a:latin typeface="Book Antiqua" charset="0"/>
                <a:ea typeface="ＭＳ Ｐゴシック" charset="0"/>
                <a:cs typeface="ＭＳ Ｐゴシック" charset="0"/>
              </a:rPr>
              <a:t>What does that mean?</a:t>
            </a:r>
            <a:endParaRPr lang="en-US" dirty="0">
              <a:latin typeface="Book Antiqua" charset="0"/>
              <a:ea typeface="ＭＳ Ｐゴシック" charset="0"/>
              <a:cs typeface="ＭＳ Ｐゴシック" charset="0"/>
            </a:endParaRPr>
          </a:p>
          <a:p>
            <a:pPr marL="228600" indent="-228600">
              <a:lnSpc>
                <a:spcPct val="80000"/>
              </a:lnSpc>
            </a:pPr>
            <a:endParaRPr lang="en-US" dirty="0">
              <a:latin typeface="Book Antiqua"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p:cNvSpPr>
          <p:nvPr>
            <p:ph type="sldImg"/>
          </p:nvPr>
        </p:nvSpPr>
        <p:spPr>
          <a:ln/>
        </p:spPr>
      </p:sp>
      <p:sp>
        <p:nvSpPr>
          <p:cNvPr id="931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Selecting which modules to include in Linux</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Making Wikipedia edits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p:cNvSpPr>
          <p:nvPr>
            <p:ph type="sldImg"/>
          </p:nvPr>
        </p:nvSpPr>
        <p:spPr>
          <a:ln/>
        </p:spPr>
      </p:sp>
      <p:sp>
        <p:nvSpPr>
          <p:cNvPr id="9523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Selecting which modules to include in Linux</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Making Wikipedia edits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Could expand this list by looking at failure examples.  Analyzing a failure example often suggests at least one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success factor</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that wasn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present in the failure example.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Examples</a:t>
            </a:r>
          </a:p>
          <a:p>
            <a:r>
              <a:rPr lang="en-US">
                <a:latin typeface="Book Antiqua" charset="0"/>
                <a:ea typeface="ＭＳ Ｐゴシック" charset="0"/>
                <a:cs typeface="ＭＳ Ｐゴシック" charset="0"/>
              </a:rPr>
              <a:t>Linux:  Money (future pmt), Love, Glory</a:t>
            </a:r>
          </a:p>
          <a:p>
            <a:r>
              <a:rPr lang="en-US">
                <a:latin typeface="Book Antiqua" charset="0"/>
                <a:ea typeface="ＭＳ Ｐゴシック" charset="0"/>
                <a:cs typeface="ＭＳ Ｐゴシック" charset="0"/>
              </a:rPr>
              <a:t>Wikipedia:  Love, Glory</a:t>
            </a:r>
          </a:p>
          <a:p>
            <a:endParaRPr lang="en-US">
              <a:latin typeface="Book Antiqua" charset="0"/>
              <a:ea typeface="ＭＳ Ｐゴシック" charset="0"/>
              <a:cs typeface="ＭＳ Ｐゴシック" charset="0"/>
            </a:endParaRP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COINS: self-motivated =&gt;  Love &amp; Glory?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Could expand this list by looking at failure examples.  Analyzing a failure example often suggests at least one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success factor</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that wasn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present in the failure example.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solidFill>
            <a:srgbClr val="FFFFFF"/>
          </a:solidFill>
          <a:ln/>
        </p:spPr>
      </p:sp>
      <p:sp>
        <p:nvSpPr>
          <p:cNvPr id="103427" name="Rectangle 3"/>
          <p:cNvSpPr>
            <a:spLocks noGrp="1" noChangeArrowheads="1"/>
          </p:cNvSpPr>
          <p:nvPr>
            <p:ph type="body" idx="1"/>
          </p:nvPr>
        </p:nvSpPr>
        <p:spPr>
          <a:solidFill>
            <a:srgbClr val="FFFFFF"/>
          </a:solidFill>
          <a:ln>
            <a:solidFill>
              <a:srgbClr val="000000"/>
            </a:solidFill>
          </a:ln>
        </p:spPr>
        <p:txBody>
          <a:bodyPr/>
          <a:lstStyle/>
          <a:p>
            <a:pPr marL="457200" lvl="1" indent="0">
              <a:spcBef>
                <a:spcPts val="1200"/>
              </a:spcBef>
              <a:spcAft>
                <a:spcPts val="300"/>
              </a:spcAft>
            </a:pPr>
            <a:endParaRPr lang="en-US" b="1">
              <a:latin typeface="Times New Roman" charset="0"/>
              <a:ea typeface="ＭＳ Ｐゴシック" charset="0"/>
            </a:endParaRPr>
          </a:p>
          <a:p>
            <a:endParaRPr lang="en-US">
              <a:latin typeface="Book Antiqua"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Most real organizational examples include at least one of each.</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As Wikipedia and Linux examples illustrate…</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No strong claim that these are the </a:t>
            </a:r>
            <a:r>
              <a:rPr lang="en-US" i="1">
                <a:latin typeface="Book Antiqua" charset="0"/>
                <a:ea typeface="ＭＳ Ｐゴシック" charset="0"/>
                <a:cs typeface="ＭＳ Ｐゴシック" charset="0"/>
              </a:rPr>
              <a:t>only</a:t>
            </a:r>
            <a:r>
              <a:rPr lang="en-US">
                <a:latin typeface="Book Antiqua" charset="0"/>
                <a:ea typeface="ＭＳ Ｐゴシック" charset="0"/>
                <a:cs typeface="ＭＳ Ｐゴシック" charset="0"/>
              </a:rPr>
              <a:t> types of activities, but these seem to adequately most of the important examples we</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ve seen so far.</a:t>
            </a:r>
          </a:p>
          <a:p>
            <a:r>
              <a:rPr lang="en-US">
                <a:latin typeface="Book Antiqua" charset="0"/>
                <a:ea typeface="ＭＳ Ｐゴシック" charset="0"/>
                <a:cs typeface="ＭＳ Ｐゴシック" charset="0"/>
              </a:rPr>
              <a:t>----</a:t>
            </a:r>
          </a:p>
          <a:p>
            <a:r>
              <a:rPr lang="en-US">
                <a:latin typeface="Book Antiqua" charset="0"/>
                <a:ea typeface="ＭＳ Ｐゴシック" charset="0"/>
                <a:cs typeface="ＭＳ Ｐゴシック" charset="0"/>
              </a:rPr>
              <a:t>By definition innovation is creation, but deciding is almost always needed, too.</a:t>
            </a:r>
          </a:p>
          <a:p>
            <a:endParaRPr lang="en-US">
              <a:latin typeface="Book Antiqua" charset="0"/>
              <a:ea typeface="ＭＳ Ｐゴシック" charset="0"/>
              <a:cs typeface="ＭＳ Ｐゴシック"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Collaboration is key to COINs, but others relevant, too</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p:cNvSpPr>
          <p:nvPr>
            <p:ph type="sldImg"/>
          </p:nvPr>
        </p:nvSpPr>
        <p:spPr>
          <a:solidFill>
            <a:srgbClr val="FFFFFF"/>
          </a:solidFill>
          <a:ln/>
        </p:spPr>
      </p:sp>
      <p:sp>
        <p:nvSpPr>
          <p:cNvPr id="111619"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p:cNvSpPr>
          <p:nvPr>
            <p:ph type="sldImg"/>
          </p:nvPr>
        </p:nvSpPr>
        <p:spPr>
          <a:xfrm>
            <a:off x="866775" y="684213"/>
            <a:ext cx="5124450" cy="3417887"/>
          </a:xfrm>
          <a:ln/>
        </p:spPr>
      </p:sp>
      <p:sp>
        <p:nvSpPr>
          <p:cNvPr id="2048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Book Antiqua" charset="0"/>
                <a:ea typeface="ＭＳ Ｐゴシック" charset="0"/>
                <a:cs typeface="ＭＳ Ｐゴシック" charset="0"/>
              </a:rPr>
              <a:t>Slide 1:</a:t>
            </a:r>
          </a:p>
          <a:p>
            <a:pPr eaLnBrk="1" hangingPunct="1"/>
            <a:endParaRPr lang="en-US" dirty="0">
              <a:latin typeface="Book Antiqua" charset="0"/>
              <a:ea typeface="ＭＳ Ｐゴシック" charset="0"/>
              <a:cs typeface="ＭＳ Ｐゴシック" charset="0"/>
            </a:endParaRPr>
          </a:p>
          <a:p>
            <a:pPr eaLnBrk="1" hangingPunct="1"/>
            <a:r>
              <a:rPr lang="en-US" dirty="0">
                <a:latin typeface="Book Antiqua" charset="0"/>
                <a:ea typeface="ＭＳ Ｐゴシック" charset="0"/>
                <a:cs typeface="ＭＳ Ｐゴシック" charset="0"/>
              </a:rPr>
              <a:t>Intelligence is not just something that happens inside individual brains.</a:t>
            </a:r>
          </a:p>
          <a:p>
            <a:pPr eaLnBrk="1" hangingPunct="1"/>
            <a:endParaRPr lang="en-US" dirty="0">
              <a:latin typeface="Book Antiqua" charset="0"/>
              <a:ea typeface="ＭＳ Ｐゴシック" charset="0"/>
              <a:cs typeface="ＭＳ Ｐゴシック" charset="0"/>
            </a:endParaRPr>
          </a:p>
          <a:p>
            <a:pPr eaLnBrk="1" hangingPunct="1"/>
            <a:r>
              <a:rPr lang="en-US" dirty="0">
                <a:latin typeface="Book Antiqua" charset="0"/>
                <a:ea typeface="ＭＳ Ｐゴシック" charset="0"/>
                <a:cs typeface="ＭＳ Ｐゴシック" charset="0"/>
              </a:rPr>
              <a:t>It also arises in groups of individuals.</a:t>
            </a:r>
          </a:p>
          <a:p>
            <a:pPr eaLnBrk="1" hangingPunct="1"/>
            <a:endParaRPr lang="en-US" dirty="0">
              <a:latin typeface="Book Antiqua" charset="0"/>
              <a:ea typeface="ＭＳ Ｐゴシック" charset="0"/>
              <a:cs typeface="ＭＳ Ｐゴシック" charset="0"/>
            </a:endParaRPr>
          </a:p>
          <a:p>
            <a:pPr eaLnBrk="1" hangingPunct="1"/>
            <a:r>
              <a:rPr lang="en-US" dirty="0">
                <a:latin typeface="Book Antiqua" charset="0"/>
                <a:ea typeface="ＭＳ Ｐゴシック" charset="0"/>
                <a:cs typeface="ＭＳ Ｐゴシック" charset="0"/>
              </a:rPr>
              <a:t>We define collective intelligence as:  Groups of individuals acting collectively in ways that seem intelligent.</a:t>
            </a:r>
          </a:p>
          <a:p>
            <a:pPr eaLnBrk="1" hangingPunct="1"/>
            <a:endParaRPr lang="en-US" dirty="0">
              <a:latin typeface="Book Antiqua"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p:cNvSpPr>
          <p:nvPr>
            <p:ph type="sldImg"/>
          </p:nvPr>
        </p:nvSpPr>
        <p:spPr>
          <a:ln/>
        </p:spPr>
      </p:sp>
      <p:sp>
        <p:nvSpPr>
          <p:cNvPr id="1157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Could there be something like this in your company?</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Collection of articles enables collaboration—collaborative innovation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p:cNvSpPr>
          <p:nvPr>
            <p:ph type="sldImg"/>
          </p:nvPr>
        </p:nvSpPr>
        <p:spPr>
          <a:solidFill>
            <a:srgbClr val="FFFFFF"/>
          </a:solidFill>
          <a:ln/>
        </p:spPr>
      </p:sp>
      <p:sp>
        <p:nvSpPr>
          <p:cNvPr id="123907"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p:cNvSpPr>
          <p:nvPr>
            <p:ph type="sldImg"/>
          </p:nvPr>
        </p:nvSpPr>
        <p:spPr>
          <a:ln/>
        </p:spPr>
      </p:sp>
      <p:sp>
        <p:nvSpPr>
          <p:cNvPr id="1351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Winning team involved collaboration among several competing teams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lnSpc>
                <a:spcPct val="80000"/>
              </a:lnSpc>
            </a:pPr>
            <a:r>
              <a:rPr lang="en-US">
                <a:latin typeface="Book Antiqua" charset="0"/>
                <a:ea typeface="ＭＳ Ｐゴシック" charset="0"/>
                <a:cs typeface="ＭＳ Ｐゴシック" charset="0"/>
              </a:rPr>
              <a:t>based in Connecticut</a:t>
            </a:r>
          </a:p>
          <a:p>
            <a:pPr marL="228600" indent="-228600">
              <a:lnSpc>
                <a:spcPct val="80000"/>
              </a:lnSpc>
            </a:pPr>
            <a:r>
              <a:rPr lang="en-US">
                <a:latin typeface="Book Antiqua" charset="0"/>
                <a:ea typeface="ＭＳ Ｐゴシック" charset="0"/>
                <a:cs typeface="ＭＳ Ｐゴシック" charset="0"/>
              </a:rPr>
              <a:t>Software development firm with over 95,000 </a:t>
            </a:r>
            <a:r>
              <a:rPr lang="en-US" i="1">
                <a:latin typeface="Book Antiqua" charset="0"/>
                <a:ea typeface="ＭＳ Ｐゴシック" charset="0"/>
                <a:cs typeface="ＭＳ Ｐゴシック" charset="0"/>
              </a:rPr>
              <a:t>registered</a:t>
            </a:r>
            <a:r>
              <a:rPr lang="en-US">
                <a:latin typeface="Book Antiqua" charset="0"/>
                <a:ea typeface="ＭＳ Ｐゴシック" charset="0"/>
                <a:cs typeface="ＭＳ Ｐゴシック" charset="0"/>
              </a:rPr>
              <a:t> freelance programmers from all over the world (China, India, Romania, Poland).</a:t>
            </a:r>
          </a:p>
          <a:p>
            <a:pPr marL="228600" indent="-228600">
              <a:lnSpc>
                <a:spcPct val="80000"/>
              </a:lnSpc>
            </a:pPr>
            <a:r>
              <a:rPr lang="en-US">
                <a:latin typeface="Book Antiqua" charset="0"/>
                <a:ea typeface="ＭＳ Ｐゴシック" charset="0"/>
                <a:cs typeface="ＭＳ Ｐゴシック" charset="0"/>
              </a:rPr>
              <a:t>Prize money: few thousand dollars for winner and runner up.</a:t>
            </a:r>
          </a:p>
          <a:p>
            <a:pPr marL="228600" indent="-228600">
              <a:lnSpc>
                <a:spcPct val="80000"/>
              </a:lnSpc>
            </a:pPr>
            <a:endParaRPr lang="en-US">
              <a:latin typeface="Book Antiqua" charset="0"/>
              <a:ea typeface="ＭＳ Ｐゴシック" charset="0"/>
              <a:cs typeface="ＭＳ Ｐゴシック" charset="0"/>
            </a:endParaRPr>
          </a:p>
          <a:p>
            <a:pPr marL="228600" indent="-228600">
              <a:lnSpc>
                <a:spcPct val="80000"/>
              </a:lnSpc>
            </a:pPr>
            <a:r>
              <a:rPr lang="en-US">
                <a:latin typeface="Book Antiqua" charset="0"/>
                <a:ea typeface="ＭＳ Ｐゴシック" charset="0"/>
                <a:cs typeface="ＭＳ Ｐゴシック" charset="0"/>
              </a:rPr>
              <a:t>Programmers compete for money but also (often more importantly) for recognition.  Online statistics—visible to others—about how many contests you</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ve entered, won, and how much money you</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ve made.  For instance, programmers with ratings higher than than 2200 points are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red members</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One said: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I was the first red [level] member from my school, and I think I was the first red member from China.</a:t>
            </a:r>
            <a:r>
              <a:rPr lang="ja-JP" altLang="en-US">
                <a:latin typeface="Book Antiqua" charset="0"/>
                <a:ea typeface="ＭＳ Ｐゴシック" charset="0"/>
                <a:cs typeface="ＭＳ Ｐゴシック" charset="0"/>
              </a:rPr>
              <a:t>”</a:t>
            </a:r>
            <a:endParaRPr lang="en-US">
              <a:latin typeface="Book Antiqua" charset="0"/>
              <a:ea typeface="ＭＳ Ｐゴシック" charset="0"/>
              <a:cs typeface="ＭＳ Ｐゴシック" charset="0"/>
            </a:endParaRPr>
          </a:p>
          <a:p>
            <a:pPr marL="228600" indent="-228600">
              <a:lnSpc>
                <a:spcPct val="80000"/>
              </a:lnSpc>
            </a:pPr>
            <a:endParaRPr lang="en-US">
              <a:latin typeface="Book Antiqua" charset="0"/>
              <a:ea typeface="ＭＳ Ｐゴシック" charset="0"/>
              <a:cs typeface="ＭＳ Ｐゴシック" charset="0"/>
            </a:endParaRPr>
          </a:p>
          <a:p>
            <a:pPr marL="228600" indent="-228600">
              <a:lnSpc>
                <a:spcPct val="80000"/>
              </a:lnSpc>
            </a:pPr>
            <a:r>
              <a:rPr lang="en-US">
                <a:latin typeface="Book Antiqua" charset="0"/>
                <a:ea typeface="ＭＳ Ｐゴシック" charset="0"/>
                <a:cs typeface="ＭＳ Ｐゴシック" charset="0"/>
              </a:rPr>
              <a:t>Questions:</a:t>
            </a:r>
          </a:p>
          <a:p>
            <a:pPr marL="228600" indent="-228600">
              <a:lnSpc>
                <a:spcPct val="80000"/>
              </a:lnSpc>
              <a:buFontTx/>
              <a:buAutoNum type="arabicPeriod"/>
            </a:pPr>
            <a:r>
              <a:rPr lang="en-US">
                <a:latin typeface="Book Antiqua" charset="0"/>
                <a:ea typeface="ＭＳ Ｐゴシック" charset="0"/>
                <a:cs typeface="ＭＳ Ｐゴシック" charset="0"/>
              </a:rPr>
              <a:t>Do they really have a contest for each module?</a:t>
            </a:r>
          </a:p>
          <a:p>
            <a:pPr marL="228600" indent="-228600">
              <a:lnSpc>
                <a:spcPct val="80000"/>
              </a:lnSpc>
              <a:buFontTx/>
              <a:buAutoNum type="arabicPeriod"/>
            </a:pPr>
            <a:r>
              <a:rPr lang="en-US">
                <a:latin typeface="Book Antiqua" charset="0"/>
                <a:ea typeface="ＭＳ Ｐゴシック" charset="0"/>
                <a:cs typeface="ＭＳ Ｐゴシック" charset="0"/>
              </a:rPr>
              <a:t>Who judges winning modules? Other freelancers?  Company programmers?</a:t>
            </a:r>
          </a:p>
          <a:p>
            <a:pPr marL="228600" indent="-228600">
              <a:lnSpc>
                <a:spcPct val="80000"/>
              </a:lnSpc>
              <a:buFontTx/>
              <a:buAutoNum type="arabicPeriod"/>
            </a:pPr>
            <a:r>
              <a:rPr lang="en-US">
                <a:latin typeface="Book Antiqua" charset="0"/>
                <a:ea typeface="ＭＳ Ｐゴシック" charset="0"/>
                <a:cs typeface="ＭＳ Ｐゴシック" charset="0"/>
              </a:rPr>
              <a:t>How much are typical (and max) prizes?</a:t>
            </a:r>
          </a:p>
          <a:p>
            <a:pPr marL="228600" indent="-228600">
              <a:lnSpc>
                <a:spcPct val="80000"/>
              </a:lnSpc>
              <a:buFontTx/>
              <a:buAutoNum type="arabicPeriod"/>
            </a:pPr>
            <a:r>
              <a:rPr lang="en-US">
                <a:latin typeface="Book Antiqua" charset="0"/>
                <a:ea typeface="ＭＳ Ｐゴシック" charset="0"/>
                <a:cs typeface="ＭＳ Ｐゴシック" charset="0"/>
              </a:rPr>
              <a:t>Are modules visible to others as they are being written?</a:t>
            </a:r>
          </a:p>
          <a:p>
            <a:pPr marL="228600" indent="-228600">
              <a:lnSpc>
                <a:spcPct val="80000"/>
              </a:lnSpc>
              <a:buFontTx/>
              <a:buAutoNum type="arabicPeriod"/>
            </a:pPr>
            <a:r>
              <a:rPr lang="en-US">
                <a:latin typeface="Book Antiqua" charset="0"/>
                <a:ea typeface="ＭＳ Ｐゴシック" charset="0"/>
                <a:cs typeface="ＭＳ Ｐゴシック" charset="0"/>
              </a:rPr>
              <a:t>Who does integration of modules (and how is it done)?</a:t>
            </a:r>
          </a:p>
          <a:p>
            <a:pPr marL="228600" indent="-228600">
              <a:lnSpc>
                <a:spcPct val="80000"/>
              </a:lnSpc>
              <a:buFontTx/>
              <a:buAutoNum type="arabicPeriod"/>
            </a:pPr>
            <a:endParaRPr lang="en-US">
              <a:latin typeface="Book Antiqua" charset="0"/>
              <a:ea typeface="ＭＳ Ｐゴシック" charset="0"/>
              <a:cs typeface="ＭＳ Ｐゴシック" charset="0"/>
            </a:endParaRPr>
          </a:p>
          <a:p>
            <a:pPr marL="228600" indent="-228600">
              <a:lnSpc>
                <a:spcPct val="80000"/>
              </a:lnSpc>
            </a:pPr>
            <a:r>
              <a:rPr lang="en-US">
                <a:latin typeface="Book Antiqua" charset="0"/>
                <a:ea typeface="ＭＳ Ｐゴシック" charset="0"/>
                <a:cs typeface="ＭＳ Ｐゴシック" charset="0"/>
              </a:rPr>
              <a:t>----</a:t>
            </a:r>
          </a:p>
          <a:p>
            <a:pPr marL="228600" indent="-228600">
              <a:lnSpc>
                <a:spcPct val="80000"/>
              </a:lnSpc>
            </a:pPr>
            <a:r>
              <a:rPr lang="en-US">
                <a:latin typeface="Book Antiqua" charset="0"/>
                <a:ea typeface="ＭＳ Ｐゴシック" charset="0"/>
                <a:cs typeface="ＭＳ Ｐゴシック" charset="0"/>
              </a:rPr>
              <a:t>Collaborative innovation through individual pieces coordinated by project mgr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Inspired by Wikipedia and Linux, we</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ve started a new project at MIT called the Climate Collaboratorium</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90000"/>
              </a:lnSpc>
              <a:spcBef>
                <a:spcPct val="40000"/>
              </a:spcBef>
              <a:spcAft>
                <a:spcPct val="0"/>
              </a:spcAft>
              <a:buClrTx/>
              <a:buSzTx/>
              <a:buFontTx/>
              <a:buNone/>
              <a:tabLst/>
              <a:defRPr/>
            </a:pPr>
            <a:r>
              <a:rPr lang="en-US" dirty="0" smtClean="0">
                <a:latin typeface="Book Antiqua" pitchFamily="-109" charset="0"/>
                <a:ea typeface="ＭＳ Ｐゴシック" pitchFamily="-109" charset="-128"/>
                <a:cs typeface="ＭＳ Ｐゴシック" pitchFamily="-109" charset="-128"/>
              </a:rPr>
              <a:t>In addition to classifying examples of collective intelligence, we’re also creating new ones.  For instance, in one project on climate change, we’re trying to harness the collective intelligence of thousands of people around the world to create proposals for what we humans can do about global climate change.</a:t>
            </a:r>
          </a:p>
          <a:p>
            <a:pPr marL="0" marR="0" indent="0" algn="l" defTabSz="914400" rtl="0" eaLnBrk="0" fontAlgn="base" latinLnBrk="0" hangingPunct="0">
              <a:lnSpc>
                <a:spcPct val="90000"/>
              </a:lnSpc>
              <a:spcBef>
                <a:spcPct val="40000"/>
              </a:spcBef>
              <a:spcAft>
                <a:spcPct val="0"/>
              </a:spcAft>
              <a:buClrTx/>
              <a:buSzTx/>
              <a:buFontTx/>
              <a:buNone/>
              <a:tabLst/>
              <a:defRPr/>
            </a:pPr>
            <a:endParaRPr lang="en-US" dirty="0" smtClean="0">
              <a:latin typeface="Book Antiqua" pitchFamily="-109" charset="0"/>
              <a:ea typeface="ＭＳ Ｐゴシック" pitchFamily="-109" charset="-128"/>
              <a:cs typeface="ＭＳ Ｐゴシック" pitchFamily="-109" charset="-128"/>
            </a:endParaRPr>
          </a:p>
          <a:p>
            <a:pPr marL="0" marR="0" indent="0" algn="l" defTabSz="914400" rtl="0" eaLnBrk="0" fontAlgn="base" latinLnBrk="0" hangingPunct="0">
              <a:lnSpc>
                <a:spcPct val="90000"/>
              </a:lnSpc>
              <a:spcBef>
                <a:spcPct val="40000"/>
              </a:spcBef>
              <a:spcAft>
                <a:spcPct val="0"/>
              </a:spcAft>
              <a:buClrTx/>
              <a:buSzTx/>
              <a:buFontTx/>
              <a:buNone/>
              <a:tabLst/>
              <a:defRPr/>
            </a:pPr>
            <a:endParaRPr lang="en-US" dirty="0" smtClean="0">
              <a:latin typeface="Book Antiqua" pitchFamily="-109" charset="0"/>
              <a:ea typeface="ＭＳ Ｐゴシック" pitchFamily="-109" charset="-128"/>
              <a:cs typeface="ＭＳ Ｐゴシック" pitchFamily="-109" charset="-128"/>
            </a:endParaRPr>
          </a:p>
          <a:p>
            <a:endParaRPr lang="en-US" dirty="0"/>
          </a:p>
        </p:txBody>
      </p:sp>
    </p:spTree>
    <p:extLst>
      <p:ext uri="{BB962C8B-B14F-4D97-AF65-F5344CB8AC3E}">
        <p14:creationId xmlns:p14="http://schemas.microsoft.com/office/powerpoint/2010/main" val="3351402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a:xfrm>
            <a:off x="866775" y="684213"/>
            <a:ext cx="5124450" cy="3417887"/>
          </a:xfrm>
          <a:ln/>
        </p:spPr>
      </p:sp>
      <p:sp>
        <p:nvSpPr>
          <p:cNvPr id="2253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Book Antiqua" charset="0"/>
                <a:ea typeface="ＭＳ Ｐゴシック" charset="0"/>
                <a:cs typeface="ＭＳ Ｐゴシック" charset="0"/>
              </a:rPr>
              <a:t>Slide 2:</a:t>
            </a:r>
          </a:p>
          <a:p>
            <a:pPr eaLnBrk="1" hangingPunct="1"/>
            <a:endParaRPr lang="en-US">
              <a:latin typeface="Book Antiqua" charset="0"/>
              <a:ea typeface="ＭＳ Ｐゴシック" charset="0"/>
              <a:cs typeface="ＭＳ Ｐゴシック" charset="0"/>
            </a:endParaRPr>
          </a:p>
          <a:p>
            <a:pPr eaLnBrk="1" hangingPunct="1"/>
            <a:r>
              <a:rPr lang="en-US">
                <a:latin typeface="Book Antiqua" charset="0"/>
                <a:ea typeface="ＭＳ Ｐゴシック" charset="0"/>
                <a:cs typeface="ＭＳ Ｐゴシック" charset="0"/>
              </a:rPr>
              <a:t>By this definition, collective intelligence has existed for a long time (e.g., Families, companies, and countries are all groups of individual people doing things that at least sometimes </a:t>
            </a:r>
            <a:r>
              <a:rPr lang="en-US" i="1">
                <a:latin typeface="Book Antiqua" charset="0"/>
                <a:ea typeface="ＭＳ Ｐゴシック" charset="0"/>
                <a:cs typeface="ＭＳ Ｐゴシック" charset="0"/>
              </a:rPr>
              <a:t>seem</a:t>
            </a:r>
            <a:r>
              <a:rPr lang="en-US">
                <a:latin typeface="Book Antiqua" charset="0"/>
                <a:ea typeface="ＭＳ Ｐゴシック" charset="0"/>
                <a:cs typeface="ＭＳ Ｐゴシック" charset="0"/>
              </a:rPr>
              <a:t> intelligent.  </a:t>
            </a:r>
          </a:p>
          <a:p>
            <a:pPr eaLnBrk="1" hangingPunct="1"/>
            <a:endParaRPr lang="en-US">
              <a:latin typeface="Book Antiqua" charset="0"/>
              <a:ea typeface="ＭＳ Ｐゴシック" charset="0"/>
              <a:cs typeface="ＭＳ Ｐゴシック" charset="0"/>
            </a:endParaRPr>
          </a:p>
          <a:p>
            <a:pPr eaLnBrk="1" hangingPunct="1"/>
            <a:r>
              <a:rPr lang="en-US">
                <a:latin typeface="Book Antiqua" charset="0"/>
                <a:ea typeface="ＭＳ Ｐゴシック" charset="0"/>
                <a:cs typeface="ＭＳ Ｐゴシック" charset="0"/>
              </a:rPr>
              <a:t>But in the last few years, we</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ve seen some very new kinds of collective intelligence made possible by the internet.</a:t>
            </a:r>
          </a:p>
          <a:p>
            <a:pPr eaLnBrk="1" hangingPunct="1"/>
            <a:endParaRPr lang="en-US">
              <a:latin typeface="Book Antiqua" charset="0"/>
              <a:ea typeface="ＭＳ Ｐゴシック" charset="0"/>
              <a:cs typeface="ＭＳ Ｐゴシック" charset="0"/>
            </a:endParaRPr>
          </a:p>
          <a:p>
            <a:pPr eaLnBrk="1" hangingPunct="1"/>
            <a:endParaRPr lang="en-US">
              <a:latin typeface="Book Antiqua"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p:cNvSpPr>
          <p:nvPr>
            <p:ph type="sldImg"/>
          </p:nvPr>
        </p:nvSpPr>
        <p:spPr>
          <a:ln/>
        </p:spPr>
      </p:sp>
      <p:sp>
        <p:nvSpPr>
          <p:cNvPr id="10035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Book Antiqua" charset="0"/>
                <a:ea typeface="ＭＳ Ｐゴシック" charset="0"/>
                <a:cs typeface="ＭＳ Ｐゴシック" charset="0"/>
              </a:rPr>
              <a:t>These proposals</a:t>
            </a:r>
            <a:r>
              <a:rPr lang="en-US" baseline="0" dirty="0" smtClean="0">
                <a:latin typeface="Book Antiqua" charset="0"/>
                <a:ea typeface="ＭＳ Ｐゴシック" charset="0"/>
                <a:cs typeface="ＭＳ Ｐゴシック" charset="0"/>
              </a:rPr>
              <a:t> </a:t>
            </a:r>
            <a:r>
              <a:rPr lang="en-US" dirty="0" smtClean="0">
                <a:latin typeface="Book Antiqua" charset="0"/>
                <a:ea typeface="ＭＳ Ｐゴシック" charset="0"/>
                <a:cs typeface="ＭＳ Ｐゴシック" charset="0"/>
              </a:rPr>
              <a:t>include suggestions for political and other changes as well as …</a:t>
            </a:r>
            <a:endParaRPr lang="en-US" dirty="0">
              <a:latin typeface="Book Antiqua" charset="0"/>
              <a:ea typeface="ＭＳ Ｐゴシック" charset="0"/>
              <a:cs typeface="ＭＳ Ｐゴシック"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90000"/>
              </a:lnSpc>
              <a:spcBef>
                <a:spcPct val="40000"/>
              </a:spcBef>
              <a:spcAft>
                <a:spcPct val="0"/>
              </a:spcAft>
              <a:buClrTx/>
              <a:buSzTx/>
              <a:buFontTx/>
              <a:buNone/>
              <a:tabLst/>
              <a:defRPr/>
            </a:pPr>
            <a:r>
              <a:rPr lang="en-US" dirty="0" smtClean="0">
                <a:latin typeface="Book Antiqua" pitchFamily="-109" charset="0"/>
                <a:ea typeface="ＭＳ Ｐゴシック" pitchFamily="-109" charset="-128"/>
                <a:cs typeface="ＭＳ Ｐゴシック" pitchFamily="-109" charset="-128"/>
              </a:rPr>
              <a:t>… detailed</a:t>
            </a:r>
            <a:r>
              <a:rPr lang="en-US" baseline="0" dirty="0" smtClean="0">
                <a:latin typeface="Book Antiqua" pitchFamily="-109" charset="0"/>
                <a:ea typeface="ＭＳ Ｐゴシック" pitchFamily="-109" charset="-128"/>
                <a:cs typeface="ＭＳ Ｐゴシック" pitchFamily="-109" charset="-128"/>
              </a:rPr>
              <a:t> </a:t>
            </a:r>
            <a:r>
              <a:rPr lang="en-US" dirty="0" smtClean="0">
                <a:latin typeface="Book Antiqua" pitchFamily="-109" charset="0"/>
                <a:ea typeface="ＭＳ Ｐゴシック" pitchFamily="-109" charset="-128"/>
                <a:cs typeface="ＭＳ Ｐゴシック" pitchFamily="-109" charset="-128"/>
              </a:rPr>
              <a:t>plans for changes</a:t>
            </a:r>
            <a:r>
              <a:rPr lang="en-US" baseline="0" dirty="0" smtClean="0">
                <a:latin typeface="Book Antiqua" pitchFamily="-109" charset="0"/>
                <a:ea typeface="ＭＳ Ｐゴシック" pitchFamily="-109" charset="-128"/>
                <a:cs typeface="ＭＳ Ｐゴシック" pitchFamily="-109" charset="-128"/>
              </a:rPr>
              <a:t> in carbon</a:t>
            </a:r>
            <a:r>
              <a:rPr lang="en-US" dirty="0" smtClean="0">
                <a:latin typeface="Book Antiqua" pitchFamily="-109" charset="0"/>
                <a:ea typeface="ＭＳ Ｐゴシック" pitchFamily="-109" charset="-128"/>
                <a:cs typeface="ＭＳ Ｐゴシック" pitchFamily="-109" charset="-128"/>
              </a:rPr>
              <a:t> emissions in different regions of the world</a:t>
            </a:r>
            <a:r>
              <a:rPr lang="en-US" baseline="0" dirty="0" smtClean="0">
                <a:latin typeface="Book Antiqua" pitchFamily="-109" charset="0"/>
                <a:ea typeface="ＭＳ Ｐゴシック" pitchFamily="-109" charset="-128"/>
                <a:cs typeface="ＭＳ Ｐゴシック" pitchFamily="-109" charset="-128"/>
              </a:rPr>
              <a:t> and </a:t>
            </a:r>
            <a:r>
              <a:rPr lang="en-US" dirty="0" smtClean="0">
                <a:latin typeface="Book Antiqua" pitchFamily="-109" charset="0"/>
                <a:ea typeface="ＭＳ Ｐゴシック" pitchFamily="-109" charset="-128"/>
                <a:cs typeface="ＭＳ Ｐゴシック" pitchFamily="-109" charset="-128"/>
              </a:rPr>
              <a:t>computer models that automatically</a:t>
            </a:r>
            <a:r>
              <a:rPr lang="en-US" baseline="0" dirty="0" smtClean="0">
                <a:latin typeface="Book Antiqua" pitchFamily="-109" charset="0"/>
                <a:ea typeface="ＭＳ Ｐゴシック" pitchFamily="-109" charset="-128"/>
                <a:cs typeface="ＭＳ Ｐゴシック" pitchFamily="-109" charset="-128"/>
              </a:rPr>
              <a:t> </a:t>
            </a:r>
            <a:r>
              <a:rPr lang="en-US" dirty="0" smtClean="0">
                <a:latin typeface="Book Antiqua" pitchFamily="-109" charset="0"/>
                <a:ea typeface="ＭＳ Ｐゴシック" pitchFamily="-109" charset="-128"/>
                <a:cs typeface="ＭＳ Ｐゴシック" pitchFamily="-109" charset="-128"/>
              </a:rPr>
              <a:t>predict the results of those emission</a:t>
            </a:r>
            <a:r>
              <a:rPr lang="en-US" baseline="0" dirty="0" smtClean="0">
                <a:latin typeface="Book Antiqua" pitchFamily="-109" charset="0"/>
                <a:ea typeface="ＭＳ Ｐゴシック" pitchFamily="-109" charset="-128"/>
                <a:cs typeface="ＭＳ Ｐゴシック" pitchFamily="-109" charset="-128"/>
              </a:rPr>
              <a:t> changes for things like temperature, sea level, and economic costs.</a:t>
            </a:r>
          </a:p>
          <a:p>
            <a:pPr marL="0" marR="0" indent="0" algn="l" defTabSz="914400" rtl="0" eaLnBrk="0" fontAlgn="base" latinLnBrk="0" hangingPunct="0">
              <a:lnSpc>
                <a:spcPct val="90000"/>
              </a:lnSpc>
              <a:spcBef>
                <a:spcPct val="40000"/>
              </a:spcBef>
              <a:spcAft>
                <a:spcPct val="0"/>
              </a:spcAft>
              <a:buClrTx/>
              <a:buSzTx/>
              <a:buFontTx/>
              <a:buNone/>
              <a:tabLst/>
              <a:defRPr/>
            </a:pPr>
            <a:endParaRPr lang="en-US" baseline="0" dirty="0" smtClean="0">
              <a:latin typeface="Book Antiqua" pitchFamily="-109" charset="0"/>
              <a:ea typeface="ＭＳ Ｐゴシック" pitchFamily="-109" charset="-128"/>
              <a:cs typeface="ＭＳ Ｐゴシック" pitchFamily="-109" charset="-128"/>
            </a:endParaRPr>
          </a:p>
          <a:p>
            <a:endParaRPr lang="en-US" dirty="0"/>
          </a:p>
        </p:txBody>
      </p:sp>
    </p:spTree>
    <p:extLst>
      <p:ext uri="{BB962C8B-B14F-4D97-AF65-F5344CB8AC3E}">
        <p14:creationId xmlns:p14="http://schemas.microsoft.com/office/powerpoint/2010/main" val="1356774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far</a:t>
            </a:r>
            <a:r>
              <a:rPr lang="en-US" baseline="0" dirty="0" smtClean="0"/>
              <a:t>, we’ve </a:t>
            </a:r>
            <a:r>
              <a:rPr lang="en-US" dirty="0" smtClean="0"/>
              <a:t>had over 14,000 people from all over</a:t>
            </a:r>
            <a:r>
              <a:rPr lang="en-US" baseline="0" dirty="0" smtClean="0"/>
              <a:t> the world visit the site.  </a:t>
            </a:r>
          </a:p>
          <a:p>
            <a:endParaRPr lang="en-US" baseline="0" dirty="0" smtClean="0"/>
          </a:p>
          <a:p>
            <a:r>
              <a:rPr lang="en-US" baseline="0" dirty="0" smtClean="0"/>
              <a:t>Last year, t</a:t>
            </a:r>
            <a:r>
              <a:rPr lang="en-US" dirty="0" smtClean="0"/>
              <a:t>hrough</a:t>
            </a:r>
            <a:r>
              <a:rPr lang="en-US" baseline="0" dirty="0" smtClean="0"/>
              <a:t> a combination of expert judging and community voting, 4 winning proposals were selected and presented to the UN and to a US Congressional Staff Briefing.</a:t>
            </a:r>
          </a:p>
          <a:p>
            <a:endParaRPr lang="en-US" baseline="0" dirty="0" smtClean="0"/>
          </a:p>
          <a:p>
            <a:r>
              <a:rPr lang="en-US" baseline="0" dirty="0" smtClean="0"/>
              <a:t>In the next few weeks, we expect to begin another contest for this year.</a:t>
            </a:r>
          </a:p>
          <a:p>
            <a:endParaRPr lang="en-US" baseline="0" dirty="0" smtClean="0"/>
          </a:p>
          <a:p>
            <a:endParaRPr lang="en-US" dirty="0"/>
          </a:p>
        </p:txBody>
      </p:sp>
    </p:spTree>
    <p:extLst>
      <p:ext uri="{BB962C8B-B14F-4D97-AF65-F5344CB8AC3E}">
        <p14:creationId xmlns:p14="http://schemas.microsoft.com/office/powerpoint/2010/main" val="20325456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solidFill>
            <a:srgbClr val="FFFFFF"/>
          </a:solidFill>
          <a:ln/>
        </p:spPr>
      </p:sp>
      <p:sp>
        <p:nvSpPr>
          <p:cNvPr id="164867" name="Rectangle 3"/>
          <p:cNvSpPr>
            <a:spLocks noGrp="1" noChangeArrowheads="1"/>
          </p:cNvSpPr>
          <p:nvPr>
            <p:ph type="body" idx="1"/>
          </p:nvPr>
        </p:nvSpPr>
        <p:spPr>
          <a:solidFill>
            <a:srgbClr val="FFFFFF"/>
          </a:solidFill>
          <a:ln>
            <a:solidFill>
              <a:srgbClr val="000000"/>
            </a:solidFill>
          </a:ln>
        </p:spPr>
        <p:txBody>
          <a:bodyPr/>
          <a:lstStyle/>
          <a:p>
            <a:pPr marL="228600" indent="-228600"/>
            <a:r>
              <a:rPr lang="en-US">
                <a:latin typeface="Book Antiqua" charset="0"/>
                <a:ea typeface="ＭＳ Ｐゴシック" charset="0"/>
                <a:cs typeface="ＭＳ Ｐゴシック" charset="0"/>
              </a:rPr>
              <a:t>2006 season</a:t>
            </a:r>
          </a:p>
          <a:p>
            <a:pPr marL="228600" indent="-228600"/>
            <a:endParaRPr lang="en-US">
              <a:latin typeface="Book Antiqua" charset="0"/>
              <a:ea typeface="ＭＳ Ｐゴシック" charset="0"/>
              <a:cs typeface="ＭＳ Ｐゴシック" charset="0"/>
            </a:endParaRPr>
          </a:p>
          <a:p>
            <a:pPr marL="228600" indent="-228600"/>
            <a:r>
              <a:rPr lang="en-US">
                <a:latin typeface="Book Antiqua" charset="0"/>
                <a:ea typeface="ＭＳ Ｐゴシック" charset="0"/>
                <a:cs typeface="ＭＳ Ｐゴシック" charset="0"/>
              </a:rPr>
              <a:t>Possible explanations:</a:t>
            </a:r>
          </a:p>
          <a:p>
            <a:pPr marL="228600" indent="-228600">
              <a:buFontTx/>
              <a:buAutoNum type="arabicPeriod"/>
            </a:pPr>
            <a:r>
              <a:rPr lang="en-US">
                <a:latin typeface="Book Antiqua" charset="0"/>
                <a:ea typeface="ＭＳ Ｐゴシック" charset="0"/>
                <a:cs typeface="ＭＳ Ｐゴシック" charset="0"/>
              </a:rPr>
              <a:t>Fans didn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know as much and weren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as motivated as managers and so couldn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make decisions as well.</a:t>
            </a:r>
          </a:p>
          <a:p>
            <a:pPr marL="228600" indent="-228600">
              <a:buFontTx/>
              <a:buAutoNum type="arabicPeriod"/>
            </a:pPr>
            <a:r>
              <a:rPr lang="en-US">
                <a:latin typeface="Book Antiqua" charset="0"/>
                <a:ea typeface="ＭＳ Ｐゴシック" charset="0"/>
                <a:cs typeface="ＭＳ Ｐゴシック" charset="0"/>
              </a:rPr>
              <a:t>Maybe fans of opposing teams were intentionally voting for bad choices!</a:t>
            </a:r>
          </a:p>
          <a:p>
            <a:pPr marL="228600" indent="-228600">
              <a:buFontTx/>
              <a:buAutoNum type="arabicPeriod"/>
            </a:pPr>
            <a:endParaRPr lang="en-US">
              <a:latin typeface="Book Antiqua" charset="0"/>
              <a:ea typeface="ＭＳ Ｐゴシック" charset="0"/>
              <a:cs typeface="ＭＳ Ｐゴシック" charset="0"/>
            </a:endParaRPr>
          </a:p>
          <a:p>
            <a:pPr marL="228600" indent="-228600"/>
            <a:r>
              <a:rPr lang="en-US">
                <a:latin typeface="Book Antiqua" charset="0"/>
                <a:ea typeface="ＭＳ Ｐゴシック" charset="0"/>
                <a:cs typeface="ＭＳ Ｐゴシック" charset="0"/>
              </a:rPr>
              <a:t>Another instructive failure!  What would be needed for something like this to work in the future?</a:t>
            </a:r>
          </a:p>
          <a:p>
            <a:pPr marL="228600" indent="-228600"/>
            <a:endParaRPr lang="en-US">
              <a:latin typeface="Book Antiqua" charset="0"/>
              <a:ea typeface="ＭＳ Ｐゴシック" charset="0"/>
              <a:cs typeface="ＭＳ Ｐゴシック"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solidFill>
            <a:srgbClr val="FFFFFF"/>
          </a:solidFill>
          <a:ln/>
        </p:spPr>
      </p:sp>
      <p:sp>
        <p:nvSpPr>
          <p:cNvPr id="167939" name="Rectangle 3"/>
          <p:cNvSpPr>
            <a:spLocks noGrp="1" noChangeArrowheads="1"/>
          </p:cNvSpPr>
          <p:nvPr>
            <p:ph type="body" idx="1"/>
          </p:nvPr>
        </p:nvSpPr>
        <p:spPr>
          <a:solidFill>
            <a:srgbClr val="FFFFFF"/>
          </a:solidFill>
          <a:ln>
            <a:solidFill>
              <a:srgbClr val="000000"/>
            </a:solidFill>
          </a:ln>
        </p:spPr>
        <p:txBody>
          <a:bodyPr/>
          <a:lstStyle/>
          <a:p>
            <a:pPr marL="457200" lvl="1" indent="0">
              <a:lnSpc>
                <a:spcPct val="80000"/>
              </a:lnSpc>
            </a:pPr>
            <a:r>
              <a:rPr lang="en-US" sz="1000">
                <a:latin typeface="Book Antiqua" charset="0"/>
                <a:ea typeface="ＭＳ Ｐゴシック" charset="0"/>
              </a:rPr>
              <a:t>The rest of the world, with on-line discussions and suggestions by 4 young chess stars and one grandmaster and moves decided by majority vote</a:t>
            </a:r>
          </a:p>
          <a:p>
            <a:pPr marL="457200" lvl="1" indent="0">
              <a:lnSpc>
                <a:spcPct val="80000"/>
              </a:lnSpc>
            </a:pPr>
            <a:r>
              <a:rPr lang="en-US" sz="1400">
                <a:latin typeface="Book Antiqua" charset="0"/>
                <a:ea typeface="ＭＳ Ｐゴシック" charset="0"/>
              </a:rPr>
              <a:t>1 move per day, </a:t>
            </a:r>
          </a:p>
          <a:p>
            <a:pPr marL="457200" lvl="1" indent="0">
              <a:lnSpc>
                <a:spcPct val="80000"/>
              </a:lnSpc>
            </a:pPr>
            <a:r>
              <a:rPr lang="en-US" sz="1000">
                <a:latin typeface="Book Antiqua" charset="0"/>
                <a:ea typeface="ＭＳ Ｐゴシック" charset="0"/>
              </a:rPr>
              <a:t>Kasparov was heavy favorite before play began</a:t>
            </a:r>
          </a:p>
          <a:p>
            <a:pPr marL="457200" lvl="1" indent="0">
              <a:lnSpc>
                <a:spcPct val="80000"/>
              </a:lnSpc>
            </a:pPr>
            <a:endParaRPr lang="en-US" sz="1000">
              <a:latin typeface="Book Antiqua" charset="0"/>
              <a:ea typeface="ＭＳ Ｐゴシック" charset="0"/>
            </a:endParaRPr>
          </a:p>
          <a:p>
            <a:pPr marL="457200" lvl="1" indent="0">
              <a:lnSpc>
                <a:spcPct val="80000"/>
              </a:lnSpc>
            </a:pPr>
            <a:r>
              <a:rPr lang="en-US" sz="1000">
                <a:latin typeface="Book Antiqua" charset="0"/>
                <a:ea typeface="ＭＳ Ｐゴシック" charset="0"/>
              </a:rPr>
              <a:t>What if people voted to decide what to do?</a:t>
            </a:r>
          </a:p>
          <a:p>
            <a:pPr marL="457200" lvl="1" indent="0">
              <a:lnSpc>
                <a:spcPct val="80000"/>
              </a:lnSpc>
            </a:pPr>
            <a:endParaRPr lang="en-US" sz="1000">
              <a:latin typeface="Book Antiqua" charset="0"/>
              <a:ea typeface="ＭＳ Ｐゴシック" charset="0"/>
            </a:endParaRPr>
          </a:p>
          <a:p>
            <a:pPr marL="457200" lvl="1" indent="0">
              <a:lnSpc>
                <a:spcPct val="80000"/>
              </a:lnSpc>
            </a:pPr>
            <a:r>
              <a:rPr lang="en-US" sz="1000">
                <a:latin typeface="Book Antiqua" charset="0"/>
                <a:ea typeface="ＭＳ Ｐゴシック" charset="0"/>
              </a:rPr>
              <a:t>---------</a:t>
            </a:r>
          </a:p>
          <a:p>
            <a:pPr marL="457200" lvl="1" indent="0">
              <a:lnSpc>
                <a:spcPct val="80000"/>
              </a:lnSpc>
            </a:pPr>
            <a:r>
              <a:rPr lang="en-US" sz="900">
                <a:latin typeface="Book Antiqua" charset="0"/>
                <a:ea typeface="ＭＳ Ｐゴシック" charset="0"/>
              </a:rPr>
              <a:t>From Wikipedia:  Prior to the game, Kasparov was considered a prohibitive favorite. He was reigning World Champion, he was playing with the advantage of the white pieces, and previous examples of majority Internet voting had produced mediocre competition. For example, </a:t>
            </a:r>
            <a:r>
              <a:rPr lang="en-US" sz="900">
                <a:latin typeface="Book Antiqua" charset="0"/>
                <a:ea typeface="ＭＳ Ｐゴシック" charset="0"/>
                <a:hlinkClick r:id="rId3" tooltip="Anatoly Karpov"/>
              </a:rPr>
              <a:t>Anatoly Karpov</a:t>
            </a:r>
            <a:r>
              <a:rPr lang="en-US" sz="900">
                <a:latin typeface="Book Antiqua" charset="0"/>
                <a:ea typeface="ＭＳ Ｐゴシック" charset="0"/>
              </a:rPr>
              <a:t> had taken the black pieces against the rest of the world earlier that year, and had won convincingly. Contrary to expectations, however, Kasparov's game produced a mixture of deep tactical and strategic ideas, and although Kasparov won, he admitted that he had never expended as much effort on any other game in his life, declaring it to be the "greatest game in the history of chess".</a:t>
            </a:r>
          </a:p>
          <a:p>
            <a:pPr marL="457200" lvl="1" indent="0">
              <a:lnSpc>
                <a:spcPct val="80000"/>
              </a:lnSpc>
            </a:pPr>
            <a:r>
              <a:rPr lang="en-US" sz="900">
                <a:latin typeface="Book Antiqua" charset="0"/>
                <a:ea typeface="ＭＳ Ｐゴシック" charset="0"/>
              </a:rPr>
              <a:t>The World Team had several points in their favour, some of which were innovative for an Internet game. Firstly, four young chess stars were selected by MSN to suggest moves for the World Team. They were, in decreasing order of </a:t>
            </a:r>
            <a:r>
              <a:rPr lang="en-US" sz="900">
                <a:latin typeface="Book Antiqua" charset="0"/>
                <a:ea typeface="ＭＳ Ｐゴシック" charset="0"/>
                <a:hlinkClick r:id="rId4" tooltip="Elo rating system"/>
              </a:rPr>
              <a:t>FIDE rating</a:t>
            </a:r>
            <a:r>
              <a:rPr lang="en-US" sz="900">
                <a:latin typeface="Book Antiqua" charset="0"/>
                <a:ea typeface="ＭＳ Ｐゴシック" charset="0"/>
              </a:rPr>
              <a:t>, </a:t>
            </a:r>
            <a:r>
              <a:rPr lang="en-US" sz="900">
                <a:latin typeface="Book Antiqua" charset="0"/>
                <a:ea typeface="ＭＳ Ｐゴシック" charset="0"/>
                <a:hlinkClick r:id="rId5" tooltip="Etienne Bacrot"/>
              </a:rPr>
              <a:t>Etienne Bacrot</a:t>
            </a:r>
            <a:r>
              <a:rPr lang="en-US" sz="900">
                <a:latin typeface="Book Antiqua" charset="0"/>
                <a:ea typeface="ＭＳ Ｐゴシック" charset="0"/>
              </a:rPr>
              <a:t>, </a:t>
            </a:r>
            <a:r>
              <a:rPr lang="en-US" sz="900">
                <a:latin typeface="Book Antiqua" charset="0"/>
                <a:ea typeface="ＭＳ Ｐゴシック" charset="0"/>
                <a:hlinkClick r:id="rId6" tooltip="Florin Felecan"/>
              </a:rPr>
              <a:t>Florin Felecan</a:t>
            </a:r>
            <a:r>
              <a:rPr lang="en-US" sz="900">
                <a:latin typeface="Book Antiqua" charset="0"/>
                <a:ea typeface="ＭＳ Ｐゴシック" charset="0"/>
              </a:rPr>
              <a:t>, </a:t>
            </a:r>
            <a:r>
              <a:rPr lang="en-US" sz="900">
                <a:latin typeface="Book Antiqua" charset="0"/>
                <a:ea typeface="ＭＳ Ｐゴシック" charset="0"/>
                <a:hlinkClick r:id="rId7" tooltip="Irina Krush"/>
              </a:rPr>
              <a:t>Irina Krush</a:t>
            </a:r>
            <a:r>
              <a:rPr lang="en-US" sz="900">
                <a:latin typeface="Book Antiqua" charset="0"/>
                <a:ea typeface="ＭＳ Ｐゴシック" charset="0"/>
              </a:rPr>
              <a:t>, and </a:t>
            </a:r>
            <a:r>
              <a:rPr lang="en-US" sz="900">
                <a:latin typeface="Book Antiqua" charset="0"/>
                <a:ea typeface="ＭＳ Ｐゴシック" charset="0"/>
                <a:hlinkClick r:id="rId8" tooltip="Elisabeth Paehtz"/>
              </a:rPr>
              <a:t>Elisabeth Paehtz</a:t>
            </a:r>
            <a:r>
              <a:rPr lang="en-US" sz="900">
                <a:latin typeface="Book Antiqua" charset="0"/>
                <a:ea typeface="ＭＳ Ｐゴシック" charset="0"/>
              </a:rPr>
              <a:t>. Also, </a:t>
            </a:r>
            <a:r>
              <a:rPr lang="en-US" sz="900">
                <a:latin typeface="Book Antiqua" charset="0"/>
                <a:ea typeface="ＭＳ Ｐゴシック" charset="0"/>
                <a:hlinkClick r:id="rId9" tooltip="International Grandmaster"/>
              </a:rPr>
              <a:t>grandmaster</a:t>
            </a:r>
            <a:r>
              <a:rPr lang="en-US" sz="900">
                <a:latin typeface="Book Antiqua" charset="0"/>
                <a:ea typeface="ＭＳ Ｐゴシック" charset="0"/>
              </a:rPr>
              <a:t> </a:t>
            </a:r>
            <a:r>
              <a:rPr lang="en-US" sz="900">
                <a:latin typeface="Book Antiqua" charset="0"/>
                <a:ea typeface="ＭＳ Ｐゴシック" charset="0"/>
                <a:hlinkClick r:id="rId10" tooltip="Daniel King"/>
              </a:rPr>
              <a:t>Daniel King</a:t>
            </a:r>
            <a:r>
              <a:rPr lang="en-US" sz="900">
                <a:latin typeface="Book Antiqua" charset="0"/>
                <a:ea typeface="ＭＳ Ｐゴシック" charset="0"/>
              </a:rPr>
              <a:t>, recruited to provide a running commentary, often acted as a fifth advocate. Secondly, the moves were slowed down to a pace of one move per player every two days; that is to say, Kasparov had 24 hours to consider each of his moves, and the World Team had 24 hours to respond. Thirdly, MSN provided a bulletin board for the discussion of the team's moves. It was hoped that these advantages would collectively allow for true consultation, and raise the level of play.</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xfrm>
            <a:off x="866775" y="684213"/>
            <a:ext cx="5124450" cy="3417887"/>
          </a:xfrm>
          <a:ln/>
        </p:spPr>
      </p:sp>
      <p:sp>
        <p:nvSpPr>
          <p:cNvPr id="2457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Book Antiqua" charset="0"/>
                <a:ea typeface="ＭＳ Ｐゴシック" charset="0"/>
                <a:cs typeface="ＭＳ Ｐゴシック" charset="0"/>
              </a:rPr>
              <a:t>Slide 3:</a:t>
            </a:r>
          </a:p>
          <a:p>
            <a:pPr eaLnBrk="1" hangingPunct="1"/>
            <a:endParaRPr lang="en-US">
              <a:latin typeface="Book Antiqua" charset="0"/>
              <a:ea typeface="ＭＳ Ｐゴシック" charset="0"/>
              <a:cs typeface="ＭＳ Ｐゴシック" charset="0"/>
            </a:endParaRPr>
          </a:p>
          <a:p>
            <a:pPr eaLnBrk="1" hangingPunct="1"/>
            <a:r>
              <a:rPr lang="en-US">
                <a:latin typeface="Book Antiqua" charset="0"/>
                <a:ea typeface="ＭＳ Ｐゴシック" charset="0"/>
                <a:cs typeface="ＭＳ Ｐゴシック" charset="0"/>
              </a:rPr>
              <a:t>Consider Google, for example:  Millions of people create web pages and link those pages to each other.  Then the Google algorithms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harvest</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this knowledge so that when you type a question in the Google search bar, the answers you get often seem amazingly intelligent.  This is a kind of intelligence that never existed on our planet before.</a:t>
            </a:r>
          </a:p>
          <a:p>
            <a:pPr eaLnBrk="1" hangingPunct="1"/>
            <a:endParaRPr lang="en-US">
              <a:latin typeface="Book Antiqua" charset="0"/>
              <a:ea typeface="ＭＳ Ｐゴシック" charset="0"/>
              <a:cs typeface="ＭＳ Ｐゴシック"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solidFill>
            <a:srgbClr val="FFFFFF"/>
          </a:solidFill>
          <a:ln/>
        </p:spPr>
      </p:sp>
      <p:sp>
        <p:nvSpPr>
          <p:cNvPr id="192515" name="Rectangle 3"/>
          <p:cNvSpPr>
            <a:spLocks noGrp="1" noChangeArrowheads="1"/>
          </p:cNvSpPr>
          <p:nvPr>
            <p:ph type="body" idx="1"/>
          </p:nvPr>
        </p:nvSpPr>
        <p:spPr>
          <a:solidFill>
            <a:srgbClr val="FFFFFF"/>
          </a:solidFill>
          <a:ln>
            <a:solidFill>
              <a:srgbClr val="000000"/>
            </a:solidFill>
          </a:ln>
        </p:spPr>
        <p:txBody>
          <a:bodyPr/>
          <a:lstStyle/>
          <a:p>
            <a:r>
              <a:rPr lang="en-US">
                <a:latin typeface="Book Antiqua" charset="0"/>
                <a:ea typeface="ＭＳ Ｐゴシック" charset="0"/>
                <a:cs typeface="ＭＳ Ｐゴシック" charset="0"/>
              </a:rPr>
              <a:t>Google – markets were very accurate predictors.  Improved as time passed, and market prices were very accurate predictors of actual probabilities</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Microsoft – one of first uses was to predict release date for internal software tool in Aug 2004.  Official release date was Nov., 3 months away.  High-level mgmt was confident that date would be met.  In mid-Aug, market opened to 25 employee traders. Within 3 minutes, the Nov launch date was selling for a price equivalent to 1.2% chance of meeting date.  Over 24 hours, rose slightly to 3%.  Project director was surprised, investigated, concluded date was unrealistic, made a number of changes.  Product was released at end of Feb.</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--from Sunstein, Infotopia, p. 116</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ChangeArrowheads="1"/>
          </p:cNvSpPr>
          <p:nvPr>
            <p:ph type="sldImg"/>
          </p:nvPr>
        </p:nvSpPr>
        <p:spPr>
          <a:solidFill>
            <a:srgbClr val="FFFFFF"/>
          </a:solidFill>
          <a:ln/>
        </p:spPr>
      </p:sp>
      <p:sp>
        <p:nvSpPr>
          <p:cNvPr id="199683"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p:cNvSpPr>
          <p:nvPr>
            <p:ph type="sldImg"/>
          </p:nvPr>
        </p:nvSpPr>
        <p:spPr>
          <a:solidFill>
            <a:srgbClr val="FFFFFF"/>
          </a:solidFill>
          <a:ln/>
        </p:spPr>
      </p:sp>
      <p:sp>
        <p:nvSpPr>
          <p:cNvPr id="207875"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Book Antiqua" charset="0"/>
              <a:ea typeface="ＭＳ Ｐゴシック" charset="0"/>
              <a:cs typeface="ＭＳ Ｐゴシック"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solidFill>
            <a:srgbClr val="FFFFFF"/>
          </a:solidFill>
          <a:ln/>
        </p:spPr>
      </p:sp>
      <p:sp>
        <p:nvSpPr>
          <p:cNvPr id="219139" name="Rectangle 3"/>
          <p:cNvSpPr>
            <a:spLocks noGrp="1" noChangeArrowheads="1"/>
          </p:cNvSpPr>
          <p:nvPr>
            <p:ph type="body" idx="1"/>
          </p:nvPr>
        </p:nvSpPr>
        <p:spPr>
          <a:solidFill>
            <a:srgbClr val="FFFFFF"/>
          </a:solidFill>
          <a:ln>
            <a:solidFill>
              <a:srgbClr val="000000"/>
            </a:solidFill>
          </a:ln>
        </p:spPr>
        <p:txBody>
          <a:bodyPr/>
          <a:lstStyle/>
          <a:p>
            <a:pPr marL="457200" lvl="1" indent="0">
              <a:spcBef>
                <a:spcPts val="1200"/>
              </a:spcBef>
              <a:spcAft>
                <a:spcPts val="300"/>
              </a:spcAft>
            </a:pPr>
            <a:endParaRPr lang="en-US" b="1">
              <a:latin typeface="Times New Roman" charset="0"/>
              <a:ea typeface="ＭＳ Ｐゴシック" charset="0"/>
            </a:endParaRPr>
          </a:p>
          <a:p>
            <a:endParaRPr lang="en-US">
              <a:latin typeface="Book Antiqua" charset="0"/>
              <a:ea typeface="ＭＳ Ｐゴシック" charset="0"/>
              <a:cs typeface="ＭＳ Ｐゴシック"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Book Antiqua" charset="0"/>
                <a:ea typeface="ＭＳ Ｐゴシック" charset="0"/>
                <a:cs typeface="ＭＳ Ｐゴシック" charset="0"/>
              </a:rPr>
              <a:t>Genes can help.</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Lots of talk about whether IT matters.</a:t>
            </a:r>
          </a:p>
          <a:p>
            <a:r>
              <a:rPr lang="en-US">
                <a:latin typeface="Book Antiqua" charset="0"/>
                <a:ea typeface="ＭＳ Ｐゴシック" charset="0"/>
                <a:cs typeface="ＭＳ Ｐゴシック" charset="0"/>
              </a:rPr>
              <a:t>IT, by itself, never mattered.  </a:t>
            </a:r>
          </a:p>
          <a:p>
            <a:r>
              <a:rPr lang="en-US">
                <a:latin typeface="Book Antiqua" charset="0"/>
                <a:ea typeface="ＭＳ Ｐゴシック" charset="0"/>
                <a:cs typeface="ＭＳ Ｐゴシック" charset="0"/>
              </a:rPr>
              <a:t>What matters is what you do with it.</a:t>
            </a:r>
          </a:p>
          <a:p>
            <a:r>
              <a:rPr lang="en-US">
                <a:latin typeface="Book Antiqua" charset="0"/>
                <a:ea typeface="ＭＳ Ｐゴシック" charset="0"/>
                <a:cs typeface="ＭＳ Ｐゴシック" charset="0"/>
              </a:rPr>
              <a:t>And that is, perhaps, more true now than ever.</a:t>
            </a:r>
          </a:p>
          <a:p>
            <a:r>
              <a:rPr lang="en-US">
                <a:latin typeface="Book Antiqua" charset="0"/>
                <a:ea typeface="ＭＳ Ｐゴシック" charset="0"/>
                <a:cs typeface="ＭＳ Ｐゴシック" charset="0"/>
              </a:rPr>
              <a:t>…</a:t>
            </a:r>
          </a:p>
          <a:p>
            <a:r>
              <a:rPr lang="en-US">
                <a:latin typeface="Book Antiqua" charset="0"/>
                <a:ea typeface="ＭＳ Ｐゴシック" charset="0"/>
                <a:cs typeface="ＭＳ Ｐゴシック" charset="0"/>
              </a:rPr>
              <a:t>CIOs as organizational architects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a:xfrm>
            <a:off x="866775" y="684213"/>
            <a:ext cx="5124450" cy="3417887"/>
          </a:xfrm>
          <a:ln/>
        </p:spPr>
      </p:sp>
      <p:sp>
        <p:nvSpPr>
          <p:cNvPr id="2662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Book Antiqua" charset="0"/>
                <a:ea typeface="ＭＳ Ｐゴシック" charset="0"/>
                <a:cs typeface="ＭＳ Ｐゴシック" charset="0"/>
              </a:rPr>
              <a:t>Slide 4:</a:t>
            </a:r>
          </a:p>
          <a:p>
            <a:pPr eaLnBrk="1" hangingPunct="1"/>
            <a:endParaRPr lang="en-US">
              <a:latin typeface="Book Antiqua" charset="0"/>
              <a:ea typeface="ＭＳ Ｐゴシック" charset="0"/>
              <a:cs typeface="ＭＳ Ｐゴシック" charset="0"/>
            </a:endParaRPr>
          </a:p>
          <a:p>
            <a:pPr eaLnBrk="1" hangingPunct="1"/>
            <a:r>
              <a:rPr lang="en-US">
                <a:latin typeface="Book Antiqua" charset="0"/>
                <a:ea typeface="ＭＳ Ｐゴシック" charset="0"/>
                <a:cs typeface="ＭＳ Ｐゴシック" charset="0"/>
              </a:rPr>
              <a:t>Or think of Wikipedia where thousands of people all over the world have created a very large and very high quality intellectual product with almost no centralized control, and without even being paid.</a:t>
            </a:r>
          </a:p>
          <a:p>
            <a:pPr eaLnBrk="1" hangingPunct="1"/>
            <a:endParaRPr lang="en-US">
              <a:latin typeface="Book Antiqua" charset="0"/>
              <a:ea typeface="ＭＳ Ｐゴシック" charset="0"/>
              <a:cs typeface="ＭＳ Ｐゴシック" charset="0"/>
            </a:endParaRPr>
          </a:p>
          <a:p>
            <a:pPr eaLnBrk="1" hangingPunct="1"/>
            <a:r>
              <a:rPr lang="en-US">
                <a:latin typeface="Book Antiqua" charset="0"/>
                <a:ea typeface="ＭＳ Ｐゴシック" charset="0"/>
                <a:cs typeface="ＭＳ Ｐゴシック" charset="0"/>
              </a:rPr>
              <a:t>To take advantage of possibilities like these, we need to understand them much better than we do today, and that</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 the goal of our work in the CCI</a:t>
            </a:r>
          </a:p>
          <a:p>
            <a:pPr eaLnBrk="1" hangingPunct="1"/>
            <a:endParaRPr lang="en-US">
              <a:latin typeface="Book Antiqua" charset="0"/>
              <a:ea typeface="ＭＳ Ｐゴシック" charset="0"/>
              <a:cs typeface="ＭＳ Ｐゴシック"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p:cNvSpPr>
          <p:nvPr>
            <p:ph type="sldImg"/>
          </p:nvPr>
        </p:nvSpPr>
        <p:spPr>
          <a:ln/>
        </p:spPr>
      </p:sp>
      <p:sp>
        <p:nvSpPr>
          <p:cNvPr id="11469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latin typeface="Book Antiqua" charset="0"/>
                <a:ea typeface="ＭＳ Ｐゴシック" charset="0"/>
                <a:cs typeface="ＭＳ Ｐゴシック" charset="0"/>
              </a:rPr>
              <a:t>Slide 14:</a:t>
            </a:r>
          </a:p>
          <a:p>
            <a:pPr eaLnBrk="1" hangingPunct="1"/>
            <a:endParaRPr lang="en-US" dirty="0">
              <a:latin typeface="Book Antiqua" charset="0"/>
              <a:ea typeface="ＭＳ Ｐゴシック" charset="0"/>
              <a:cs typeface="ＭＳ Ｐゴシック" charset="0"/>
            </a:endParaRPr>
          </a:p>
          <a:p>
            <a:pPr eaLnBrk="1" hangingPunct="1"/>
            <a:r>
              <a:rPr lang="en-US" dirty="0">
                <a:latin typeface="Book Antiqua" charset="0"/>
                <a:ea typeface="ＭＳ Ｐゴシック" charset="0"/>
                <a:cs typeface="ＭＳ Ｐゴシック" charset="0"/>
              </a:rPr>
              <a:t>In the long run, as our world becomes more and more closely connected with many kinds of electronic communication, it will become increasingly useful to think of all the humans and computers on our planet as constituting a kind of </a:t>
            </a:r>
            <a:r>
              <a:rPr lang="ja-JP" altLang="en-US" dirty="0">
                <a:latin typeface="Book Antiqua" charset="0"/>
                <a:ea typeface="ＭＳ Ｐゴシック" charset="0"/>
                <a:cs typeface="ＭＳ Ｐゴシック" charset="0"/>
              </a:rPr>
              <a:t>“</a:t>
            </a:r>
            <a:r>
              <a:rPr lang="en-US" dirty="0">
                <a:latin typeface="Book Antiqua" charset="0"/>
                <a:ea typeface="ＭＳ Ｐゴシック" charset="0"/>
                <a:cs typeface="ＭＳ Ｐゴシック" charset="0"/>
              </a:rPr>
              <a:t>global brain.</a:t>
            </a:r>
            <a:r>
              <a:rPr lang="ja-JP" altLang="en-US" dirty="0">
                <a:latin typeface="Book Antiqua" charset="0"/>
                <a:ea typeface="ＭＳ Ｐゴシック" charset="0"/>
                <a:cs typeface="ＭＳ Ｐゴシック" charset="0"/>
              </a:rPr>
              <a:t>”</a:t>
            </a:r>
            <a:endParaRPr lang="en-US" dirty="0">
              <a:latin typeface="Book Antiqua" charset="0"/>
              <a:ea typeface="ＭＳ Ｐゴシック" charset="0"/>
              <a:cs typeface="ＭＳ Ｐゴシック" charset="0"/>
            </a:endParaRPr>
          </a:p>
          <a:p>
            <a:pPr eaLnBrk="1" hangingPunct="1"/>
            <a:endParaRPr lang="en-US" dirty="0">
              <a:latin typeface="Book Antiqua" charset="0"/>
              <a:ea typeface="ＭＳ Ｐゴシック" charset="0"/>
              <a:cs typeface="ＭＳ Ｐゴシック" charset="0"/>
            </a:endParaRPr>
          </a:p>
          <a:p>
            <a:pPr eaLnBrk="1" hangingPunct="1"/>
            <a:r>
              <a:rPr lang="en-US" dirty="0">
                <a:latin typeface="Book Antiqua" charset="0"/>
                <a:ea typeface="ＭＳ Ｐゴシック" charset="0"/>
                <a:cs typeface="ＭＳ Ｐゴシック" charset="0"/>
              </a:rPr>
              <a:t>And perhaps our future as a species will depend on how well we</a:t>
            </a:r>
            <a:r>
              <a:rPr lang="ja-JP" altLang="en-US" dirty="0">
                <a:latin typeface="Book Antiqua" charset="0"/>
                <a:ea typeface="ＭＳ Ｐゴシック" charset="0"/>
                <a:cs typeface="ＭＳ Ｐゴシック" charset="0"/>
              </a:rPr>
              <a:t>’</a:t>
            </a:r>
            <a:r>
              <a:rPr lang="en-US" dirty="0">
                <a:latin typeface="Book Antiqua" charset="0"/>
                <a:ea typeface="ＭＳ Ｐゴシック" charset="0"/>
                <a:cs typeface="ＭＳ Ｐゴシック" charset="0"/>
              </a:rPr>
              <a:t>re able to use our global collective intelligence to make choices that are not just smart, but also wise.</a:t>
            </a:r>
          </a:p>
          <a:p>
            <a:pPr eaLnBrk="1" hangingPunct="1"/>
            <a:endParaRPr lang="en-US" dirty="0">
              <a:latin typeface="Book Antiqua"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latin typeface="Book Antiqua"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p:cNvSpPr>
          <p:nvPr>
            <p:ph type="sldImg"/>
          </p:nvPr>
        </p:nvSpPr>
        <p:spPr>
          <a:solidFill>
            <a:srgbClr val="FFFFFF"/>
          </a:solidFill>
          <a:ln/>
        </p:spPr>
      </p:sp>
      <p:sp>
        <p:nvSpPr>
          <p:cNvPr id="83971" name="Rectangle 3"/>
          <p:cNvSpPr>
            <a:spLocks noGrp="1" noChangeArrowheads="1"/>
          </p:cNvSpPr>
          <p:nvPr>
            <p:ph type="body" idx="1"/>
          </p:nvPr>
        </p:nvSpPr>
        <p:spPr>
          <a:solidFill>
            <a:srgbClr val="FFFFFF"/>
          </a:solidFill>
          <a:ln>
            <a:solidFill>
              <a:srgbClr val="000000"/>
            </a:solidFill>
          </a:ln>
        </p:spPr>
        <p:txBody>
          <a:bodyPr/>
          <a:lstStyle/>
          <a:p>
            <a:r>
              <a:rPr lang="en-US">
                <a:latin typeface="Book Antiqua" charset="0"/>
                <a:ea typeface="ＭＳ Ｐゴシック" charset="0"/>
                <a:cs typeface="ＭＳ Ｐゴシック" charset="0"/>
              </a:rPr>
              <a:t>To really answer this question well, we need to go way beyond thinking of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Collective intelligence</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as just a fuzzy collection of cool examples. </a:t>
            </a:r>
          </a:p>
          <a:p>
            <a:r>
              <a:rPr lang="en-US">
                <a:latin typeface="Book Antiqua" charset="0"/>
                <a:ea typeface="ＭＳ Ｐゴシック" charset="0"/>
                <a:cs typeface="ＭＳ Ｐゴシック" charset="0"/>
              </a:rPr>
              <a:t>Google, wikipedia, prediction markets are very different from each other.</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It</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 more like a set of common characteristics—or design patterns—that get recombined in different ways to produce different kinds of collective intelligence.</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We can call these design patterns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genes</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and what we really need to do is map them and their combinations, including examples of each gene, the conditions under which it is useful, and so forth.</a:t>
            </a:r>
          </a:p>
          <a:p>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You could call this mapping the genomes for superorganisms that exhibit collective intelligence.</a:t>
            </a:r>
          </a:p>
          <a:p>
            <a:endParaRPr lang="en-US">
              <a:latin typeface="Book Antiqua"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solidFill>
            <a:srgbClr val="FFFFFF"/>
          </a:solidFill>
          <a:ln/>
        </p:spPr>
      </p:sp>
      <p:sp>
        <p:nvSpPr>
          <p:cNvPr id="86019" name="Rectangle 3"/>
          <p:cNvSpPr>
            <a:spLocks noGrp="1" noChangeArrowheads="1"/>
          </p:cNvSpPr>
          <p:nvPr>
            <p:ph type="body" idx="1"/>
          </p:nvPr>
        </p:nvSpPr>
        <p:spPr>
          <a:solidFill>
            <a:srgbClr val="FFFFFF"/>
          </a:solidFill>
          <a:ln>
            <a:solidFill>
              <a:srgbClr val="000000"/>
            </a:solidFill>
          </a:ln>
        </p:spPr>
        <p:txBody>
          <a:bodyPr/>
          <a:lstStyle/>
          <a:p>
            <a:pPr marL="457200" lvl="1" indent="0">
              <a:spcBef>
                <a:spcPts val="1200"/>
              </a:spcBef>
              <a:spcAft>
                <a:spcPts val="300"/>
              </a:spcAft>
            </a:pPr>
            <a:r>
              <a:rPr lang="en-US" b="1" i="1">
                <a:latin typeface="Times New Roman" charset="0"/>
                <a:ea typeface="ＭＳ Ｐゴシック" charset="0"/>
              </a:rPr>
              <a:t>This is a framework for thinking about any kind of organizational design, even the most traditional</a:t>
            </a:r>
          </a:p>
          <a:p>
            <a:pPr lvl="2">
              <a:spcBef>
                <a:spcPts val="1200"/>
              </a:spcBef>
              <a:spcAft>
                <a:spcPts val="300"/>
              </a:spcAft>
            </a:pPr>
            <a:r>
              <a:rPr lang="en-US" b="1">
                <a:latin typeface="Times New Roman" charset="0"/>
                <a:ea typeface="ＭＳ Ｐゴシック" charset="0"/>
              </a:rPr>
              <a:t>Could mention similar previous frameworks that were focused on traditional hierarchical orgs</a:t>
            </a:r>
          </a:p>
          <a:p>
            <a:pPr lvl="3">
              <a:spcBef>
                <a:spcPts val="1200"/>
              </a:spcBef>
              <a:spcAft>
                <a:spcPts val="300"/>
              </a:spcAft>
            </a:pPr>
            <a:r>
              <a:rPr lang="en-US" b="1">
                <a:latin typeface="Times New Roman" charset="0"/>
                <a:ea typeface="ＭＳ Ｐゴシック" charset="0"/>
              </a:rPr>
              <a:t>Galbraith</a:t>
            </a:r>
            <a:r>
              <a:rPr lang="ja-JP" altLang="en-US" b="1">
                <a:latin typeface="Times New Roman" charset="0"/>
                <a:ea typeface="ＭＳ Ｐゴシック" charset="0"/>
              </a:rPr>
              <a:t>’</a:t>
            </a:r>
            <a:r>
              <a:rPr lang="en-US" b="1">
                <a:latin typeface="Times New Roman" charset="0"/>
                <a:ea typeface="ＭＳ Ｐゴシック" charset="0"/>
              </a:rPr>
              <a:t>s </a:t>
            </a:r>
            <a:r>
              <a:rPr lang="en-US" b="1">
                <a:latin typeface="Times New Roman" charset="0"/>
                <a:ea typeface="ヒラギノ角ゴ Pro W3" charset="0"/>
                <a:cs typeface="ヒラギノ角ゴ Pro W3" charset="0"/>
              </a:rPr>
              <a:t>S</a:t>
            </a:r>
            <a:r>
              <a:rPr lang="en-US" altLang="ja-JP" b="1">
                <a:latin typeface="Times New Roman" charset="0"/>
                <a:ea typeface="ＭＳ Ｐゴシック" charset="0"/>
              </a:rPr>
              <a:t>tar model</a:t>
            </a:r>
          </a:p>
          <a:p>
            <a:pPr lvl="3">
              <a:spcBef>
                <a:spcPts val="1200"/>
              </a:spcBef>
              <a:spcAft>
                <a:spcPts val="300"/>
              </a:spcAft>
            </a:pPr>
            <a:r>
              <a:rPr lang="en-US" b="1">
                <a:latin typeface="Times New Roman" charset="0"/>
                <a:ea typeface="ＭＳ Ｐゴシック" charset="0"/>
              </a:rPr>
              <a:t>McKinsey 7-S framework</a:t>
            </a:r>
          </a:p>
          <a:p>
            <a:pPr lvl="3">
              <a:spcBef>
                <a:spcPts val="1200"/>
              </a:spcBef>
              <a:spcAft>
                <a:spcPts val="300"/>
              </a:spcAft>
            </a:pPr>
            <a:r>
              <a:rPr lang="en-US" b="1">
                <a:latin typeface="Times New Roman" charset="0"/>
                <a:ea typeface="ＭＳ Ｐゴシック" charset="0"/>
              </a:rPr>
              <a:t>Tushman and Nadler have something similar</a:t>
            </a:r>
          </a:p>
          <a:p>
            <a:pPr lvl="3">
              <a:spcBef>
                <a:spcPts val="1200"/>
              </a:spcBef>
              <a:spcAft>
                <a:spcPts val="300"/>
              </a:spcAft>
            </a:pPr>
            <a:endParaRPr lang="en-US" b="1">
              <a:latin typeface="Times New Roman" charset="0"/>
              <a:ea typeface="ＭＳ Ｐゴシック" charset="0"/>
            </a:endParaRPr>
          </a:p>
          <a:p>
            <a:pPr marL="457200" lvl="1" indent="0">
              <a:spcBef>
                <a:spcPts val="1200"/>
              </a:spcBef>
              <a:spcAft>
                <a:spcPts val="300"/>
              </a:spcAft>
            </a:pPr>
            <a:r>
              <a:rPr lang="en-US" b="1" i="1">
                <a:latin typeface="Times New Roman" charset="0"/>
                <a:ea typeface="ＭＳ Ｐゴシック" charset="0"/>
              </a:rPr>
              <a:t>We</a:t>
            </a:r>
            <a:r>
              <a:rPr lang="ja-JP" altLang="en-US" b="1" i="1">
                <a:latin typeface="Times New Roman" charset="0"/>
                <a:ea typeface="ＭＳ Ｐゴシック" charset="0"/>
              </a:rPr>
              <a:t>’</a:t>
            </a:r>
            <a:r>
              <a:rPr lang="en-US" b="1" i="1">
                <a:latin typeface="Times New Roman" charset="0"/>
                <a:ea typeface="ＭＳ Ｐゴシック" charset="0"/>
              </a:rPr>
              <a:t>ll focus here on the most important new possibilities in each area</a:t>
            </a:r>
          </a:p>
          <a:p>
            <a:pPr marL="457200" lvl="1" indent="0">
              <a:spcBef>
                <a:spcPts val="1200"/>
              </a:spcBef>
              <a:spcAft>
                <a:spcPts val="300"/>
              </a:spcAft>
            </a:pPr>
            <a:r>
              <a:rPr lang="en-US" b="1" i="1">
                <a:latin typeface="Times New Roman" charset="0"/>
                <a:ea typeface="ＭＳ Ｐゴシック" charset="0"/>
              </a:rPr>
              <a:t>Note that any actual example must include answers for all 4 questions, not all of which are necessarily novel.</a:t>
            </a:r>
          </a:p>
          <a:p>
            <a:pPr lvl="2">
              <a:spcBef>
                <a:spcPts val="1200"/>
              </a:spcBef>
              <a:spcAft>
                <a:spcPts val="300"/>
              </a:spcAft>
            </a:pPr>
            <a:r>
              <a:rPr lang="en-US" b="1">
                <a:latin typeface="Times New Roman" charset="0"/>
                <a:ea typeface="ＭＳ Ｐゴシック" charset="0"/>
              </a:rPr>
              <a:t>[Note also that there is a close relation between the two vertical items and the two horizontal items]</a:t>
            </a:r>
          </a:p>
          <a:p>
            <a:pPr lvl="2">
              <a:spcBef>
                <a:spcPts val="1200"/>
              </a:spcBef>
              <a:spcAft>
                <a:spcPts val="300"/>
              </a:spcAft>
            </a:pPr>
            <a:r>
              <a:rPr lang="en-US" b="1">
                <a:latin typeface="Times New Roman" charset="0"/>
                <a:ea typeface="ＭＳ Ｐゴシック" charset="0"/>
              </a:rPr>
              <a:t>Could use the diamond as a graphical organizing framework for the article, expanding each point in turn.</a:t>
            </a:r>
          </a:p>
          <a:p>
            <a:endParaRPr lang="en-US">
              <a:latin typeface="Book Antiqua"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solidFill>
            <a:srgbClr val="FFFFFF"/>
          </a:solidFill>
          <a:ln/>
        </p:spPr>
      </p:sp>
      <p:sp>
        <p:nvSpPr>
          <p:cNvPr id="88067" name="Rectangle 3"/>
          <p:cNvSpPr>
            <a:spLocks noGrp="1" noChangeArrowheads="1"/>
          </p:cNvSpPr>
          <p:nvPr>
            <p:ph type="body" idx="1"/>
          </p:nvPr>
        </p:nvSpPr>
        <p:spPr>
          <a:solidFill>
            <a:srgbClr val="FFFFFF"/>
          </a:solidFill>
          <a:ln>
            <a:solidFill>
              <a:srgbClr val="000000"/>
            </a:solidFill>
          </a:ln>
        </p:spPr>
        <p:txBody>
          <a:bodyPr/>
          <a:lstStyle/>
          <a:p>
            <a:pPr marL="457200" lvl="1" indent="0">
              <a:spcBef>
                <a:spcPts val="1200"/>
              </a:spcBef>
              <a:spcAft>
                <a:spcPts val="300"/>
              </a:spcAft>
            </a:pPr>
            <a:endParaRPr lang="en-US" b="1">
              <a:latin typeface="Times New Roman" charset="0"/>
              <a:ea typeface="ＭＳ Ｐゴシック" charset="0"/>
            </a:endParaRPr>
          </a:p>
          <a:p>
            <a:endParaRPr lang="en-US">
              <a:latin typeface="Book Antiqua"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803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817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75500" y="476250"/>
            <a:ext cx="2019300" cy="56197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14425" y="476250"/>
            <a:ext cx="5908675" cy="5619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9030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099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18168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14425" y="1981200"/>
            <a:ext cx="39528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1981200"/>
            <a:ext cx="39528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8536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7745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16751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2517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468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3392158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29804"/>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666750" y="476250"/>
            <a:ext cx="8842375" cy="1144588"/>
            <a:chOff x="373" y="300"/>
            <a:chExt cx="4951" cy="721"/>
          </a:xfrm>
        </p:grpSpPr>
        <p:sp>
          <p:nvSpPr>
            <p:cNvPr id="239619" name="Freeform 3"/>
            <p:cNvSpPr>
              <a:spLocks/>
            </p:cNvSpPr>
            <p:nvPr/>
          </p:nvSpPr>
          <p:spPr bwMode="auto">
            <a:xfrm>
              <a:off x="373" y="300"/>
              <a:ext cx="44" cy="721"/>
            </a:xfrm>
            <a:custGeom>
              <a:avLst/>
              <a:gdLst/>
              <a:ahLst/>
              <a:cxnLst>
                <a:cxn ang="0">
                  <a:pos x="0" y="0"/>
                </a:cxn>
                <a:cxn ang="0">
                  <a:pos x="43" y="48"/>
                </a:cxn>
                <a:cxn ang="0">
                  <a:pos x="43" y="672"/>
                </a:cxn>
                <a:cxn ang="0">
                  <a:pos x="0" y="720"/>
                </a:cxn>
                <a:cxn ang="0">
                  <a:pos x="0" y="0"/>
                </a:cxn>
              </a:cxnLst>
              <a:rect l="0" t="0" r="r" b="b"/>
              <a:pathLst>
                <a:path w="44" h="721">
                  <a:moveTo>
                    <a:pt x="0" y="0"/>
                  </a:moveTo>
                  <a:lnTo>
                    <a:pt x="43" y="48"/>
                  </a:lnTo>
                  <a:lnTo>
                    <a:pt x="43" y="672"/>
                  </a:lnTo>
                  <a:lnTo>
                    <a:pt x="0" y="720"/>
                  </a:lnTo>
                  <a:lnTo>
                    <a:pt x="0" y="0"/>
                  </a:lnTo>
                </a:path>
              </a:pathLst>
            </a:custGeom>
            <a:solidFill>
              <a:srgbClr val="FFA04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239620" name="Freeform 4"/>
            <p:cNvSpPr>
              <a:spLocks/>
            </p:cNvSpPr>
            <p:nvPr/>
          </p:nvSpPr>
          <p:spPr bwMode="auto">
            <a:xfrm>
              <a:off x="373" y="300"/>
              <a:ext cx="4951" cy="49"/>
            </a:xfrm>
            <a:custGeom>
              <a:avLst/>
              <a:gdLst/>
              <a:ahLst/>
              <a:cxnLst>
                <a:cxn ang="0">
                  <a:pos x="0" y="0"/>
                </a:cxn>
                <a:cxn ang="0">
                  <a:pos x="43" y="48"/>
                </a:cxn>
                <a:cxn ang="0">
                  <a:pos x="4907" y="48"/>
                </a:cxn>
                <a:cxn ang="0">
                  <a:pos x="4950" y="0"/>
                </a:cxn>
                <a:cxn ang="0">
                  <a:pos x="0" y="0"/>
                </a:cxn>
              </a:cxnLst>
              <a:rect l="0" t="0" r="r" b="b"/>
              <a:pathLst>
                <a:path w="4951" h="49">
                  <a:moveTo>
                    <a:pt x="0" y="0"/>
                  </a:moveTo>
                  <a:lnTo>
                    <a:pt x="43" y="48"/>
                  </a:lnTo>
                  <a:lnTo>
                    <a:pt x="4907" y="48"/>
                  </a:lnTo>
                  <a:lnTo>
                    <a:pt x="4950" y="0"/>
                  </a:lnTo>
                  <a:lnTo>
                    <a:pt x="0" y="0"/>
                  </a:lnTo>
                </a:path>
              </a:pathLst>
            </a:custGeom>
            <a:solidFill>
              <a:srgbClr val="FFE0C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239621" name="Freeform 5"/>
            <p:cNvSpPr>
              <a:spLocks/>
            </p:cNvSpPr>
            <p:nvPr/>
          </p:nvSpPr>
          <p:spPr bwMode="auto">
            <a:xfrm>
              <a:off x="5280" y="300"/>
              <a:ext cx="44" cy="721"/>
            </a:xfrm>
            <a:custGeom>
              <a:avLst/>
              <a:gdLst/>
              <a:ahLst/>
              <a:cxnLst>
                <a:cxn ang="0">
                  <a:pos x="43" y="0"/>
                </a:cxn>
                <a:cxn ang="0">
                  <a:pos x="0" y="48"/>
                </a:cxn>
                <a:cxn ang="0">
                  <a:pos x="0" y="672"/>
                </a:cxn>
                <a:cxn ang="0">
                  <a:pos x="43" y="720"/>
                </a:cxn>
                <a:cxn ang="0">
                  <a:pos x="43" y="0"/>
                </a:cxn>
              </a:cxnLst>
              <a:rect l="0" t="0" r="r" b="b"/>
              <a:pathLst>
                <a:path w="44" h="721">
                  <a:moveTo>
                    <a:pt x="43" y="0"/>
                  </a:moveTo>
                  <a:lnTo>
                    <a:pt x="0" y="48"/>
                  </a:lnTo>
                  <a:lnTo>
                    <a:pt x="0" y="672"/>
                  </a:lnTo>
                  <a:lnTo>
                    <a:pt x="43" y="720"/>
                  </a:lnTo>
                  <a:lnTo>
                    <a:pt x="43" y="0"/>
                  </a:lnTo>
                </a:path>
              </a:pathLst>
            </a:custGeom>
            <a:solidFill>
              <a:srgbClr val="FFA04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239622" name="Freeform 6"/>
            <p:cNvSpPr>
              <a:spLocks/>
            </p:cNvSpPr>
            <p:nvPr/>
          </p:nvSpPr>
          <p:spPr bwMode="auto">
            <a:xfrm>
              <a:off x="373" y="972"/>
              <a:ext cx="4951" cy="49"/>
            </a:xfrm>
            <a:custGeom>
              <a:avLst/>
              <a:gdLst/>
              <a:ahLst/>
              <a:cxnLst>
                <a:cxn ang="0">
                  <a:pos x="4950" y="48"/>
                </a:cxn>
                <a:cxn ang="0">
                  <a:pos x="4907" y="0"/>
                </a:cxn>
                <a:cxn ang="0">
                  <a:pos x="43" y="0"/>
                </a:cxn>
                <a:cxn ang="0">
                  <a:pos x="0" y="48"/>
                </a:cxn>
                <a:cxn ang="0">
                  <a:pos x="4950" y="48"/>
                </a:cxn>
              </a:cxnLst>
              <a:rect l="0" t="0" r="r" b="b"/>
              <a:pathLst>
                <a:path w="4951" h="49">
                  <a:moveTo>
                    <a:pt x="4950" y="48"/>
                  </a:moveTo>
                  <a:lnTo>
                    <a:pt x="4907" y="0"/>
                  </a:lnTo>
                  <a:lnTo>
                    <a:pt x="43" y="0"/>
                  </a:lnTo>
                  <a:lnTo>
                    <a:pt x="0" y="48"/>
                  </a:lnTo>
                  <a:lnTo>
                    <a:pt x="4950" y="48"/>
                  </a:lnTo>
                </a:path>
              </a:pathLst>
            </a:custGeom>
            <a:solidFill>
              <a:srgbClr val="C0600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239623" name="Rectangle 7"/>
            <p:cNvSpPr>
              <a:spLocks noChangeArrowheads="1"/>
            </p:cNvSpPr>
            <p:nvPr/>
          </p:nvSpPr>
          <p:spPr bwMode="auto">
            <a:xfrm>
              <a:off x="416" y="348"/>
              <a:ext cx="4864" cy="624"/>
            </a:xfrm>
            <a:prstGeom prst="rect">
              <a:avLst/>
            </a:prstGeom>
            <a:gradFill rotWithShape="0">
              <a:gsLst>
                <a:gs pos="0">
                  <a:srgbClr val="E08000">
                    <a:gamma/>
                    <a:shade val="80000"/>
                    <a:invGamma/>
                  </a:srgbClr>
                </a:gs>
                <a:gs pos="50000">
                  <a:srgbClr val="E08000"/>
                </a:gs>
                <a:gs pos="100000">
                  <a:srgbClr val="E08000">
                    <a:gamma/>
                    <a:shade val="80000"/>
                    <a:invGamma/>
                  </a:srgbClr>
                </a:gs>
              </a:gsLst>
              <a:lin ang="18900000" scaled="1"/>
            </a:gradFill>
            <a:ln w="12700">
              <a:noFill/>
              <a:miter lim="800000"/>
              <a:headEnd/>
              <a:tailEnd/>
            </a:ln>
            <a:effectLst/>
          </p:spPr>
          <p:txBody>
            <a:bodyPr wrap="none" anchor="ctr"/>
            <a:lstStyle/>
            <a:p>
              <a:pPr>
                <a:defRPr/>
              </a:pPr>
              <a:endParaRPr lang="en-US">
                <a:ea typeface="+mn-ea"/>
                <a:cs typeface="+mn-cs"/>
              </a:endParaRPr>
            </a:p>
          </p:txBody>
        </p:sp>
      </p:grpSp>
      <p:sp>
        <p:nvSpPr>
          <p:cNvPr id="239624" name="Rectangle 8"/>
          <p:cNvSpPr>
            <a:spLocks noGrp="1" noChangeArrowheads="1"/>
          </p:cNvSpPr>
          <p:nvPr>
            <p:ph type="title"/>
          </p:nvPr>
        </p:nvSpPr>
        <p:spPr bwMode="auto">
          <a:xfrm>
            <a:off x="1136650" y="476250"/>
            <a:ext cx="8058150" cy="11430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239625" name="Rectangle 9"/>
          <p:cNvSpPr>
            <a:spLocks noGrp="1" noChangeArrowheads="1"/>
          </p:cNvSpPr>
          <p:nvPr>
            <p:ph type="body" idx="1"/>
          </p:nvPr>
        </p:nvSpPr>
        <p:spPr bwMode="auto">
          <a:xfrm>
            <a:off x="1114425" y="1981200"/>
            <a:ext cx="805815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9627" name="Text Box 11"/>
          <p:cNvSpPr txBox="1">
            <a:spLocks noChangeArrowheads="1"/>
          </p:cNvSpPr>
          <p:nvPr userDrawn="1"/>
        </p:nvSpPr>
        <p:spPr bwMode="auto">
          <a:xfrm>
            <a:off x="6286500" y="6324600"/>
            <a:ext cx="3251200" cy="228600"/>
          </a:xfrm>
          <a:prstGeom prst="rect">
            <a:avLst/>
          </a:prstGeom>
          <a:noFill/>
          <a:ln w="12700">
            <a:noFill/>
            <a:miter lim="800000"/>
            <a:headEnd/>
            <a:tailEnd/>
          </a:ln>
          <a:effectLst/>
        </p:spPr>
        <p:txBody>
          <a:bodyPr wrap="none">
            <a:spAutoFit/>
          </a:bodyPr>
          <a:lstStyle/>
          <a:p>
            <a:pPr>
              <a:defRPr/>
            </a:pPr>
            <a:r>
              <a:rPr lang="en-US" sz="900" dirty="0">
                <a:ea typeface="+mn-ea"/>
                <a:cs typeface="+mn-cs"/>
              </a:rPr>
              <a:t>Copyright © </a:t>
            </a:r>
            <a:r>
              <a:rPr lang="en-US" sz="900" dirty="0" smtClean="0">
                <a:ea typeface="+mn-ea"/>
                <a:cs typeface="+mn-cs"/>
              </a:rPr>
              <a:t>2011  </a:t>
            </a:r>
            <a:r>
              <a:rPr lang="en-US" sz="900" dirty="0">
                <a:ea typeface="+mn-ea"/>
                <a:cs typeface="+mn-cs"/>
              </a:rPr>
              <a:t>Thomas W. Malone.  All rights reserved.</a:t>
            </a:r>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mj-lt"/>
          <a:ea typeface="ＭＳ Ｐゴシック" pitchFamily="-65" charset="-128"/>
          <a:cs typeface="ＭＳ Ｐゴシック" pitchFamily="-65" charset="-128"/>
        </a:defRPr>
      </a:lvl1pPr>
      <a:lvl2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ea typeface="ＭＳ Ｐゴシック" pitchFamily="-65" charset="-128"/>
          <a:cs typeface="ＭＳ Ｐゴシック" pitchFamily="-65" charset="-128"/>
        </a:defRPr>
      </a:lvl2pPr>
      <a:lvl3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ea typeface="ＭＳ Ｐゴシック" pitchFamily="-65" charset="-128"/>
          <a:cs typeface="ＭＳ Ｐゴシック" pitchFamily="-65" charset="-128"/>
        </a:defRPr>
      </a:lvl3pPr>
      <a:lvl4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ea typeface="ＭＳ Ｐゴシック" pitchFamily="-65" charset="-128"/>
          <a:cs typeface="ＭＳ Ｐゴシック" pitchFamily="-65" charset="-128"/>
        </a:defRPr>
      </a:lvl4pPr>
      <a:lvl5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ea typeface="ＭＳ Ｐゴシック" pitchFamily="-65" charset="-128"/>
          <a:cs typeface="ＭＳ Ｐゴシック" pitchFamily="-65" charset="-128"/>
        </a:defRPr>
      </a:lvl5pPr>
      <a:lvl6pPr marL="457200"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defRPr>
      </a:lvl6pPr>
      <a:lvl7pPr marL="914400"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defRPr>
      </a:lvl7pPr>
      <a:lvl8pPr marL="1371600"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defRPr>
      </a:lvl8pPr>
      <a:lvl9pPr marL="1828800"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Book Antiqua" pitchFamily="-65" charset="0"/>
        </a:defRPr>
      </a:lvl9pPr>
    </p:titleStyle>
    <p:bodyStyle>
      <a:lvl1pPr marL="285750" indent="-285750" algn="l" rtl="0" eaLnBrk="0" fontAlgn="base" hangingPunct="0">
        <a:lnSpc>
          <a:spcPct val="90000"/>
        </a:lnSpc>
        <a:spcBef>
          <a:spcPct val="60000"/>
        </a:spcBef>
        <a:spcAft>
          <a:spcPct val="60000"/>
        </a:spcAft>
        <a:buClr>
          <a:schemeClr val="accent1"/>
        </a:buClr>
        <a:buSzPct val="100000"/>
        <a:buChar char="•"/>
        <a:defRPr sz="2400" b="1">
          <a:solidFill>
            <a:schemeClr val="tx1"/>
          </a:solidFill>
          <a:effectLst>
            <a:outerShdw blurRad="38100" dist="38100" dir="2700000" algn="tl">
              <a:srgbClr val="000000"/>
            </a:outerShdw>
          </a:effectLst>
          <a:latin typeface="+mn-lt"/>
          <a:ea typeface="ＭＳ Ｐゴシック" pitchFamily="-65" charset="-128"/>
          <a:cs typeface="ＭＳ Ｐゴシック" pitchFamily="-65" charset="-128"/>
        </a:defRPr>
      </a:lvl1pPr>
      <a:lvl2pPr marL="685800" indent="-228600" algn="l" rtl="0" eaLnBrk="0" fontAlgn="base" hangingPunct="0">
        <a:lnSpc>
          <a:spcPct val="90000"/>
        </a:lnSpc>
        <a:spcBef>
          <a:spcPct val="30000"/>
        </a:spcBef>
        <a:spcAft>
          <a:spcPct val="30000"/>
        </a:spcAft>
        <a:buClr>
          <a:schemeClr val="accent1"/>
        </a:buClr>
        <a:buSzPct val="100000"/>
        <a:buChar char="–"/>
        <a:defRPr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0" fontAlgn="base" hangingPunct="0">
        <a:lnSpc>
          <a:spcPct val="90000"/>
        </a:lnSpc>
        <a:spcBef>
          <a:spcPct val="30000"/>
        </a:spcBef>
        <a:spcAft>
          <a:spcPct val="0"/>
        </a:spcAft>
        <a:buClr>
          <a:schemeClr val="accent1"/>
        </a:buClr>
        <a:buSzPct val="100000"/>
        <a:buChar char="»"/>
        <a:defRPr b="1">
          <a:solidFill>
            <a:schemeClr val="tx1"/>
          </a:solidFill>
          <a:effectLst>
            <a:outerShdw blurRad="38100" dist="38100" dir="2700000" algn="tl">
              <a:srgbClr val="000000"/>
            </a:outerShdw>
          </a:effectLst>
          <a:latin typeface="+mn-lt"/>
          <a:ea typeface="ＭＳ Ｐゴシック" pitchFamily="-65" charset="-128"/>
        </a:defRPr>
      </a:lvl3pPr>
      <a:lvl4pPr marL="1543050" indent="-171450" algn="l" rtl="0" eaLnBrk="0" fontAlgn="base" hangingPunct="0">
        <a:lnSpc>
          <a:spcPct val="90000"/>
        </a:lnSpc>
        <a:spcBef>
          <a:spcPct val="30000"/>
        </a:spcBef>
        <a:spcAft>
          <a:spcPct val="0"/>
        </a:spcAft>
        <a:buClr>
          <a:schemeClr val="accent1"/>
        </a:buClr>
        <a:buSzPct val="100000"/>
        <a:buChar char="•"/>
        <a:defRPr sz="1400" b="1">
          <a:solidFill>
            <a:schemeClr val="tx1"/>
          </a:solidFill>
          <a:effectLst>
            <a:outerShdw blurRad="38100" dist="38100" dir="2700000" algn="tl">
              <a:srgbClr val="000000"/>
            </a:outerShdw>
          </a:effectLst>
          <a:latin typeface="+mn-lt"/>
          <a:ea typeface="ＭＳ Ｐゴシック" pitchFamily="-65" charset="-128"/>
        </a:defRPr>
      </a:lvl4pPr>
      <a:lvl5pPr marL="2000250" indent="-171450" algn="l" rtl="0" eaLnBrk="0" fontAlgn="base" hangingPunct="0">
        <a:lnSpc>
          <a:spcPct val="90000"/>
        </a:lnSpc>
        <a:spcBef>
          <a:spcPct val="30000"/>
        </a:spcBef>
        <a:spcAft>
          <a:spcPct val="0"/>
        </a:spcAft>
        <a:buClr>
          <a:schemeClr val="accent1"/>
        </a:buClr>
        <a:buSzPct val="100000"/>
        <a:buChar char="–"/>
        <a:defRPr sz="1400" b="1">
          <a:solidFill>
            <a:schemeClr val="tx1"/>
          </a:solidFill>
          <a:effectLst>
            <a:outerShdw blurRad="38100" dist="38100" dir="2700000" algn="tl">
              <a:srgbClr val="000000"/>
            </a:outerShdw>
          </a:effectLst>
          <a:latin typeface="+mn-lt"/>
          <a:ea typeface="ＭＳ Ｐゴシック" pitchFamily="-65" charset="-128"/>
        </a:defRPr>
      </a:lvl5pPr>
      <a:lvl6pPr marL="2457450" indent="-171450" algn="l" rtl="0" eaLnBrk="0" fontAlgn="base" hangingPunct="0">
        <a:lnSpc>
          <a:spcPct val="90000"/>
        </a:lnSpc>
        <a:spcBef>
          <a:spcPct val="30000"/>
        </a:spcBef>
        <a:spcAft>
          <a:spcPct val="0"/>
        </a:spcAft>
        <a:buClr>
          <a:schemeClr val="accent1"/>
        </a:buClr>
        <a:buSzPct val="100000"/>
        <a:buChar char="–"/>
        <a:defRPr sz="1400" b="1">
          <a:solidFill>
            <a:schemeClr val="tx1"/>
          </a:solidFill>
          <a:effectLst>
            <a:outerShdw blurRad="38100" dist="38100" dir="2700000" algn="tl">
              <a:srgbClr val="000000"/>
            </a:outerShdw>
          </a:effectLst>
          <a:latin typeface="+mn-lt"/>
          <a:ea typeface="ＭＳ Ｐゴシック" pitchFamily="-65" charset="-128"/>
        </a:defRPr>
      </a:lvl6pPr>
      <a:lvl7pPr marL="2914650" indent="-171450" algn="l" rtl="0" eaLnBrk="0" fontAlgn="base" hangingPunct="0">
        <a:lnSpc>
          <a:spcPct val="90000"/>
        </a:lnSpc>
        <a:spcBef>
          <a:spcPct val="30000"/>
        </a:spcBef>
        <a:spcAft>
          <a:spcPct val="0"/>
        </a:spcAft>
        <a:buClr>
          <a:schemeClr val="accent1"/>
        </a:buClr>
        <a:buSzPct val="100000"/>
        <a:buChar char="–"/>
        <a:defRPr sz="1400" b="1">
          <a:solidFill>
            <a:schemeClr val="tx1"/>
          </a:solidFill>
          <a:effectLst>
            <a:outerShdw blurRad="38100" dist="38100" dir="2700000" algn="tl">
              <a:srgbClr val="000000"/>
            </a:outerShdw>
          </a:effectLst>
          <a:latin typeface="+mn-lt"/>
          <a:ea typeface="ＭＳ Ｐゴシック" pitchFamily="-65" charset="-128"/>
        </a:defRPr>
      </a:lvl7pPr>
      <a:lvl8pPr marL="3371850" indent="-171450" algn="l" rtl="0" eaLnBrk="0" fontAlgn="base" hangingPunct="0">
        <a:lnSpc>
          <a:spcPct val="90000"/>
        </a:lnSpc>
        <a:spcBef>
          <a:spcPct val="30000"/>
        </a:spcBef>
        <a:spcAft>
          <a:spcPct val="0"/>
        </a:spcAft>
        <a:buClr>
          <a:schemeClr val="accent1"/>
        </a:buClr>
        <a:buSzPct val="100000"/>
        <a:buChar char="–"/>
        <a:defRPr sz="1400" b="1">
          <a:solidFill>
            <a:schemeClr val="tx1"/>
          </a:solidFill>
          <a:effectLst>
            <a:outerShdw blurRad="38100" dist="38100" dir="2700000" algn="tl">
              <a:srgbClr val="000000"/>
            </a:outerShdw>
          </a:effectLst>
          <a:latin typeface="+mn-lt"/>
          <a:ea typeface="ＭＳ Ｐゴシック" pitchFamily="-65" charset="-128"/>
        </a:defRPr>
      </a:lvl8pPr>
      <a:lvl9pPr marL="3829050" indent="-171450" algn="l" rtl="0" eaLnBrk="0" fontAlgn="base" hangingPunct="0">
        <a:lnSpc>
          <a:spcPct val="90000"/>
        </a:lnSpc>
        <a:spcBef>
          <a:spcPct val="30000"/>
        </a:spcBef>
        <a:spcAft>
          <a:spcPct val="0"/>
        </a:spcAft>
        <a:buClr>
          <a:schemeClr val="accent1"/>
        </a:buClr>
        <a:buSzPct val="100000"/>
        <a:buChar char="–"/>
        <a:defRPr sz="1400" b="1">
          <a:solidFill>
            <a:schemeClr val="tx1"/>
          </a:solidFill>
          <a:effectLst>
            <a:outerShdw blurRad="38100" dist="38100" dir="2700000" algn="tl">
              <a:srgbClr val="000000"/>
            </a:outerShdw>
          </a:effectLst>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1.png"/><Relationship Id="rId1" Type="http://schemas.microsoft.com/office/2007/relationships/media" Target="file://localhost/Users/malone/Documents/slides/wef%20-%20jan%202010/wef%20-%20idea%20lab%20-%20for%20mac/wef%20-%20slide%201.mp4" TargetMode="External"/><Relationship Id="rId2" Type="http://schemas.openxmlformats.org/officeDocument/2006/relationships/video" Target="file://localhost/Users/malone/Documents/slides/wef%20-%20jan%202010/wef%20-%20idea%20lab%20-%20for%20mac/wef%20-%20slide%201.mp4"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2.png"/><Relationship Id="rId1" Type="http://schemas.microsoft.com/office/2007/relationships/media" Target="file://localhost/Users/malone/Documents/slides/wef%20-%20jan%202010/wef%20-%20idea%20lab%20-%20for%20mac/wef%20-%20slide%202.mp4" TargetMode="External"/><Relationship Id="rId2" Type="http://schemas.openxmlformats.org/officeDocument/2006/relationships/video" Target="file://localhost/Users/malone/Documents/slides/wef%20-%20jan%202010/wef%20-%20idea%20lab%20-%20for%20mac/wef%20-%20slide%202.mp4"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3.png"/><Relationship Id="rId1" Type="http://schemas.microsoft.com/office/2007/relationships/media" Target="file://localhost/Users/malone/Documents/slides/wef%20-%20jan%202010/wef%20-%20idea%20lab%20-%20for%20mac/wef%20-%20slide%203.mp4" TargetMode="External"/><Relationship Id="rId2" Type="http://schemas.openxmlformats.org/officeDocument/2006/relationships/video" Target="file://localhost/Users/malone/Documents/slides/wef%20-%20jan%202010/wef%20-%20idea%20lab%20-%20for%20mac/wef%20-%20slide%203.mp4"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0.xml"/><Relationship Id="rId5" Type="http://schemas.openxmlformats.org/officeDocument/2006/relationships/image" Target="../media/image16.png"/><Relationship Id="rId1" Type="http://schemas.microsoft.com/office/2007/relationships/media" Target="../media/media1.mp4"/><Relationship Id="rId2" Type="http://schemas.openxmlformats.org/officeDocument/2006/relationships/video" Target="../media/media1.mp4"/></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304800" y="762000"/>
            <a:ext cx="9753600" cy="1752600"/>
            <a:chOff x="373" y="300"/>
            <a:chExt cx="4951" cy="721"/>
          </a:xfrm>
        </p:grpSpPr>
        <p:sp>
          <p:nvSpPr>
            <p:cNvPr id="653315" name="Freeform 3"/>
            <p:cNvSpPr>
              <a:spLocks/>
            </p:cNvSpPr>
            <p:nvPr/>
          </p:nvSpPr>
          <p:spPr bwMode="auto">
            <a:xfrm>
              <a:off x="373" y="300"/>
              <a:ext cx="44" cy="721"/>
            </a:xfrm>
            <a:custGeom>
              <a:avLst/>
              <a:gdLst/>
              <a:ahLst/>
              <a:cxnLst>
                <a:cxn ang="0">
                  <a:pos x="0" y="0"/>
                </a:cxn>
                <a:cxn ang="0">
                  <a:pos x="43" y="48"/>
                </a:cxn>
                <a:cxn ang="0">
                  <a:pos x="43" y="672"/>
                </a:cxn>
                <a:cxn ang="0">
                  <a:pos x="0" y="720"/>
                </a:cxn>
                <a:cxn ang="0">
                  <a:pos x="0" y="0"/>
                </a:cxn>
              </a:cxnLst>
              <a:rect l="0" t="0" r="r" b="b"/>
              <a:pathLst>
                <a:path w="44" h="721">
                  <a:moveTo>
                    <a:pt x="0" y="0"/>
                  </a:moveTo>
                  <a:lnTo>
                    <a:pt x="43" y="48"/>
                  </a:lnTo>
                  <a:lnTo>
                    <a:pt x="43" y="672"/>
                  </a:lnTo>
                  <a:lnTo>
                    <a:pt x="0" y="720"/>
                  </a:lnTo>
                  <a:lnTo>
                    <a:pt x="0" y="0"/>
                  </a:lnTo>
                </a:path>
              </a:pathLst>
            </a:custGeom>
            <a:solidFill>
              <a:srgbClr val="FFA04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653316" name="Freeform 4"/>
            <p:cNvSpPr>
              <a:spLocks/>
            </p:cNvSpPr>
            <p:nvPr/>
          </p:nvSpPr>
          <p:spPr bwMode="auto">
            <a:xfrm>
              <a:off x="373" y="300"/>
              <a:ext cx="4951" cy="49"/>
            </a:xfrm>
            <a:custGeom>
              <a:avLst/>
              <a:gdLst/>
              <a:ahLst/>
              <a:cxnLst>
                <a:cxn ang="0">
                  <a:pos x="0" y="0"/>
                </a:cxn>
                <a:cxn ang="0">
                  <a:pos x="43" y="48"/>
                </a:cxn>
                <a:cxn ang="0">
                  <a:pos x="4907" y="48"/>
                </a:cxn>
                <a:cxn ang="0">
                  <a:pos x="4950" y="0"/>
                </a:cxn>
                <a:cxn ang="0">
                  <a:pos x="0" y="0"/>
                </a:cxn>
              </a:cxnLst>
              <a:rect l="0" t="0" r="r" b="b"/>
              <a:pathLst>
                <a:path w="4951" h="49">
                  <a:moveTo>
                    <a:pt x="0" y="0"/>
                  </a:moveTo>
                  <a:lnTo>
                    <a:pt x="43" y="48"/>
                  </a:lnTo>
                  <a:lnTo>
                    <a:pt x="4907" y="48"/>
                  </a:lnTo>
                  <a:lnTo>
                    <a:pt x="4950" y="0"/>
                  </a:lnTo>
                  <a:lnTo>
                    <a:pt x="0" y="0"/>
                  </a:lnTo>
                </a:path>
              </a:pathLst>
            </a:custGeom>
            <a:solidFill>
              <a:srgbClr val="FFE0C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653317" name="Freeform 5"/>
            <p:cNvSpPr>
              <a:spLocks/>
            </p:cNvSpPr>
            <p:nvPr/>
          </p:nvSpPr>
          <p:spPr bwMode="auto">
            <a:xfrm>
              <a:off x="5280" y="300"/>
              <a:ext cx="44" cy="721"/>
            </a:xfrm>
            <a:custGeom>
              <a:avLst/>
              <a:gdLst/>
              <a:ahLst/>
              <a:cxnLst>
                <a:cxn ang="0">
                  <a:pos x="43" y="0"/>
                </a:cxn>
                <a:cxn ang="0">
                  <a:pos x="0" y="48"/>
                </a:cxn>
                <a:cxn ang="0">
                  <a:pos x="0" y="672"/>
                </a:cxn>
                <a:cxn ang="0">
                  <a:pos x="43" y="720"/>
                </a:cxn>
                <a:cxn ang="0">
                  <a:pos x="43" y="0"/>
                </a:cxn>
              </a:cxnLst>
              <a:rect l="0" t="0" r="r" b="b"/>
              <a:pathLst>
                <a:path w="44" h="721">
                  <a:moveTo>
                    <a:pt x="43" y="0"/>
                  </a:moveTo>
                  <a:lnTo>
                    <a:pt x="0" y="48"/>
                  </a:lnTo>
                  <a:lnTo>
                    <a:pt x="0" y="672"/>
                  </a:lnTo>
                  <a:lnTo>
                    <a:pt x="43" y="720"/>
                  </a:lnTo>
                  <a:lnTo>
                    <a:pt x="43" y="0"/>
                  </a:lnTo>
                </a:path>
              </a:pathLst>
            </a:custGeom>
            <a:solidFill>
              <a:srgbClr val="FFA04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653318" name="Freeform 6"/>
            <p:cNvSpPr>
              <a:spLocks/>
            </p:cNvSpPr>
            <p:nvPr/>
          </p:nvSpPr>
          <p:spPr bwMode="auto">
            <a:xfrm>
              <a:off x="373" y="972"/>
              <a:ext cx="4951" cy="49"/>
            </a:xfrm>
            <a:custGeom>
              <a:avLst/>
              <a:gdLst/>
              <a:ahLst/>
              <a:cxnLst>
                <a:cxn ang="0">
                  <a:pos x="4950" y="48"/>
                </a:cxn>
                <a:cxn ang="0">
                  <a:pos x="4907" y="0"/>
                </a:cxn>
                <a:cxn ang="0">
                  <a:pos x="43" y="0"/>
                </a:cxn>
                <a:cxn ang="0">
                  <a:pos x="0" y="48"/>
                </a:cxn>
                <a:cxn ang="0">
                  <a:pos x="4950" y="48"/>
                </a:cxn>
              </a:cxnLst>
              <a:rect l="0" t="0" r="r" b="b"/>
              <a:pathLst>
                <a:path w="4951" h="49">
                  <a:moveTo>
                    <a:pt x="4950" y="48"/>
                  </a:moveTo>
                  <a:lnTo>
                    <a:pt x="4907" y="0"/>
                  </a:lnTo>
                  <a:lnTo>
                    <a:pt x="43" y="0"/>
                  </a:lnTo>
                  <a:lnTo>
                    <a:pt x="0" y="48"/>
                  </a:lnTo>
                  <a:lnTo>
                    <a:pt x="4950" y="48"/>
                  </a:lnTo>
                </a:path>
              </a:pathLst>
            </a:custGeom>
            <a:solidFill>
              <a:srgbClr val="C06000"/>
            </a:solidFill>
            <a:ln w="25400" cap="rnd" cmpd="sng">
              <a:noFill/>
              <a:prstDash val="solid"/>
              <a:round/>
              <a:headEnd type="none" w="med" len="med"/>
              <a:tailEnd type="none" w="med" len="med"/>
            </a:ln>
            <a:effectLst>
              <a:outerShdw blurRad="63500" dist="107763" dir="2700000" algn="ctr" rotWithShape="0">
                <a:schemeClr val="bg2"/>
              </a:outerShdw>
            </a:effectLst>
          </p:spPr>
          <p:txBody>
            <a:bodyPr/>
            <a:lstStyle/>
            <a:p>
              <a:pPr>
                <a:defRPr/>
              </a:pPr>
              <a:endParaRPr lang="en-US">
                <a:ea typeface="+mn-ea"/>
                <a:cs typeface="+mn-cs"/>
              </a:endParaRPr>
            </a:p>
          </p:txBody>
        </p:sp>
        <p:sp>
          <p:nvSpPr>
            <p:cNvPr id="15370" name="Rectangle 7"/>
            <p:cNvSpPr>
              <a:spLocks noChangeArrowheads="1"/>
            </p:cNvSpPr>
            <p:nvPr/>
          </p:nvSpPr>
          <p:spPr bwMode="auto">
            <a:xfrm>
              <a:off x="416" y="348"/>
              <a:ext cx="4864" cy="624"/>
            </a:xfrm>
            <a:prstGeom prst="rect">
              <a:avLst/>
            </a:prstGeom>
            <a:gradFill rotWithShape="0">
              <a:gsLst>
                <a:gs pos="0">
                  <a:srgbClr val="B36600"/>
                </a:gs>
                <a:gs pos="50000">
                  <a:srgbClr val="E08000"/>
                </a:gs>
                <a:gs pos="100000">
                  <a:srgbClr val="B36600"/>
                </a:gs>
              </a:gsLst>
              <a:lin ang="189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p>
          </p:txBody>
        </p:sp>
      </p:grpSp>
      <p:sp>
        <p:nvSpPr>
          <p:cNvPr id="653320" name="Rectangle 8"/>
          <p:cNvSpPr>
            <a:spLocks noGrp="1" noChangeArrowheads="1"/>
          </p:cNvSpPr>
          <p:nvPr>
            <p:ph type="body" idx="1"/>
          </p:nvPr>
        </p:nvSpPr>
        <p:spPr>
          <a:xfrm>
            <a:off x="1714500" y="3505200"/>
            <a:ext cx="6858000" cy="1371600"/>
          </a:xfrm>
        </p:spPr>
        <p:txBody>
          <a:bodyPr/>
          <a:lstStyle/>
          <a:p>
            <a:pPr algn="ctr">
              <a:buFontTx/>
              <a:buNone/>
            </a:pPr>
            <a:r>
              <a:rPr lang="en-US" sz="2800">
                <a:latin typeface="Book Antiqua" charset="0"/>
                <a:ea typeface="ＭＳ Ｐゴシック" charset="0"/>
                <a:cs typeface="ＭＳ Ｐゴシック" charset="0"/>
              </a:rPr>
              <a:t>Thomas W. Malone</a:t>
            </a:r>
          </a:p>
          <a:p>
            <a:pPr algn="ctr">
              <a:buFontTx/>
              <a:buNone/>
            </a:pPr>
            <a:r>
              <a:rPr lang="en-US" sz="2800" i="1">
                <a:latin typeface="Book Antiqua" charset="0"/>
                <a:ea typeface="ＭＳ Ｐゴシック" charset="0"/>
                <a:cs typeface="ＭＳ Ｐゴシック" charset="0"/>
              </a:rPr>
              <a:t>MIT Center for Collective Intelligence </a:t>
            </a:r>
          </a:p>
        </p:txBody>
      </p:sp>
      <p:sp>
        <p:nvSpPr>
          <p:cNvPr id="653321" name="Rectangle 9"/>
          <p:cNvSpPr>
            <a:spLocks noChangeArrowheads="1"/>
          </p:cNvSpPr>
          <p:nvPr/>
        </p:nvSpPr>
        <p:spPr bwMode="auto">
          <a:xfrm>
            <a:off x="495300" y="914400"/>
            <a:ext cx="9372600" cy="1431925"/>
          </a:xfrm>
          <a:prstGeom prst="rect">
            <a:avLst/>
          </a:prstGeom>
          <a:noFill/>
          <a:ln w="12700">
            <a:noFill/>
            <a:miter lim="800000"/>
            <a:headEnd/>
            <a:tailEnd/>
          </a:ln>
          <a:effectLst/>
        </p:spPr>
        <p:txBody>
          <a:bodyPr lIns="90488" tIns="44450" rIns="90488" bIns="44450">
            <a:spAutoFit/>
          </a:bodyPr>
          <a:lstStyle/>
          <a:p>
            <a:pPr algn="ctr">
              <a:lnSpc>
                <a:spcPct val="90000"/>
              </a:lnSpc>
            </a:pPr>
            <a:r>
              <a:rPr lang="en-US" sz="4800" dirty="0" smtClean="0">
                <a:solidFill>
                  <a:schemeClr val="tx2"/>
                </a:solidFill>
                <a:effectLst>
                  <a:outerShdw blurRad="38100" dist="38100" dir="2700000" algn="tl">
                    <a:srgbClr val="000000"/>
                  </a:outerShdw>
                </a:effectLst>
              </a:rPr>
              <a:t>Mapping the Genomes of</a:t>
            </a:r>
            <a:r>
              <a:rPr lang="en-US" sz="4800" dirty="0">
                <a:solidFill>
                  <a:schemeClr val="tx2"/>
                </a:solidFill>
                <a:effectLst>
                  <a:outerShdw blurRad="38100" dist="38100" dir="2700000" algn="tl">
                    <a:srgbClr val="000000"/>
                  </a:outerShdw>
                </a:effectLst>
              </a:rPr>
              <a:t/>
            </a:r>
            <a:br>
              <a:rPr lang="en-US" sz="4800" dirty="0">
                <a:solidFill>
                  <a:schemeClr val="tx2"/>
                </a:solidFill>
                <a:effectLst>
                  <a:outerShdw blurRad="38100" dist="38100" dir="2700000" algn="tl">
                    <a:srgbClr val="000000"/>
                  </a:outerShdw>
                </a:effectLst>
              </a:rPr>
            </a:br>
            <a:r>
              <a:rPr lang="en-US" sz="4800" dirty="0">
                <a:solidFill>
                  <a:schemeClr val="tx2"/>
                </a:solidFill>
                <a:effectLst>
                  <a:outerShdw blurRad="38100" dist="38100" dir="2700000" algn="tl">
                    <a:srgbClr val="000000"/>
                  </a:outerShdw>
                </a:effectLst>
              </a:rPr>
              <a:t>Collective Intelligence</a:t>
            </a:r>
          </a:p>
        </p:txBody>
      </p:sp>
      <p:sp>
        <p:nvSpPr>
          <p:cNvPr id="15365" name="Text Box 10"/>
          <p:cNvSpPr txBox="1">
            <a:spLocks noChangeArrowheads="1"/>
          </p:cNvSpPr>
          <p:nvPr/>
        </p:nvSpPr>
        <p:spPr bwMode="auto">
          <a:xfrm>
            <a:off x="723900" y="6248400"/>
            <a:ext cx="3251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900" dirty="0"/>
              <a:t>Copyright © </a:t>
            </a:r>
            <a:r>
              <a:rPr lang="en-US" sz="900" dirty="0" smtClean="0"/>
              <a:t>2011  </a:t>
            </a:r>
            <a:r>
              <a:rPr lang="en-US" sz="900" dirty="0"/>
              <a:t>Thomas W. Malone.  All rights reserved.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Example: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Genetic structure of Linux</a:t>
            </a:r>
          </a:p>
        </p:txBody>
      </p:sp>
      <p:graphicFrame>
        <p:nvGraphicFramePr>
          <p:cNvPr id="4" name="Content Placeholder 3"/>
          <p:cNvGraphicFramePr>
            <a:graphicFrameLocks noGrp="1"/>
          </p:cNvGraphicFramePr>
          <p:nvPr>
            <p:ph idx="1"/>
          </p:nvPr>
        </p:nvGraphicFramePr>
        <p:xfrm>
          <a:off x="876300" y="2362200"/>
          <a:ext cx="8524875" cy="1925861"/>
        </p:xfrm>
        <a:graphic>
          <a:graphicData uri="http://schemas.openxmlformats.org/drawingml/2006/table">
            <a:tbl>
              <a:tblPr/>
              <a:tblGrid>
                <a:gridCol w="1133475"/>
                <a:gridCol w="1066800"/>
                <a:gridCol w="2062163"/>
                <a:gridCol w="1420812"/>
                <a:gridCol w="1241425"/>
                <a:gridCol w="1600200"/>
              </a:tblGrid>
              <a:tr h="371414">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Example</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What</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Who</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Why</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How</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639975">
                <a:tc row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Linux</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Create</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New software modules</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Crowd</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Book Antiqua" pitchFamily="-110" charset="0"/>
                          <a:ea typeface="ＭＳ Ｐゴシック" pitchFamily="-110" charset="-128"/>
                          <a:cs typeface="ＭＳ Ｐゴシック" pitchFamily="-110" charset="-128"/>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Book Antiqua" pitchFamily="-110" charset="0"/>
                          <a:ea typeface="ＭＳ Ｐゴシック" pitchFamily="-110" charset="-128"/>
                          <a:cs typeface="ＭＳ Ｐゴシック" pitchFamily="-110" charset="-128"/>
                        </a:rPr>
                        <a:t>Glory</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Collaboration</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914249">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Decide</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Which modules warrant inclusion in next release</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Torvalds and lieutenants</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Glory</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Book Antiqua" pitchFamily="-110" charset="0"/>
                          <a:ea typeface="ＭＳ Ｐゴシック" pitchFamily="-110" charset="-128"/>
                          <a:cs typeface="ＭＳ Ｐゴシック" pitchFamily="-110" charset="-128"/>
                        </a:rPr>
                        <a:t>Hierarchy</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Who?</a:t>
            </a:r>
          </a:p>
        </p:txBody>
      </p:sp>
      <p:sp>
        <p:nvSpPr>
          <p:cNvPr id="92163" name="TextBox 4"/>
          <p:cNvSpPr txBox="1">
            <a:spLocks noChangeArrowheads="1"/>
          </p:cNvSpPr>
          <p:nvPr/>
        </p:nvSpPr>
        <p:spPr bwMode="auto">
          <a:xfrm>
            <a:off x="571500" y="1905000"/>
            <a:ext cx="3355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400"/>
              <a:t>Who does the activity?</a:t>
            </a:r>
          </a:p>
        </p:txBody>
      </p:sp>
      <p:graphicFrame>
        <p:nvGraphicFramePr>
          <p:cNvPr id="6" name="Table 5"/>
          <p:cNvGraphicFramePr>
            <a:graphicFrameLocks noGrp="1"/>
          </p:cNvGraphicFramePr>
          <p:nvPr/>
        </p:nvGraphicFramePr>
        <p:xfrm>
          <a:off x="723900" y="2819400"/>
          <a:ext cx="8915400" cy="2819400"/>
        </p:xfrm>
        <a:graphic>
          <a:graphicData uri="http://schemas.openxmlformats.org/drawingml/2006/table">
            <a:tbl>
              <a:tblPr/>
              <a:tblGrid>
                <a:gridCol w="1600200"/>
                <a:gridCol w="4572000"/>
                <a:gridCol w="2743200"/>
              </a:tblGrid>
              <a:tr h="14097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bg2"/>
                          </a:solidFill>
                          <a:effectLst/>
                          <a:latin typeface="Book Antiqua" pitchFamily="-110" charset="0"/>
                          <a:ea typeface="ＭＳ Ｐゴシック" pitchFamily="-110" charset="-128"/>
                          <a:cs typeface="ＭＳ Ｐゴシック" pitchFamily="-110" charset="-128"/>
                        </a:rPr>
                        <a:t>Hierarchy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One or a few people from a small, preselected group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Selecting modules for Linux</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14097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bg2"/>
                          </a:solidFill>
                          <a:effectLst/>
                          <a:latin typeface="Book Antiqua" pitchFamily="-110" charset="0"/>
                          <a:ea typeface="ＭＳ Ｐゴシック" pitchFamily="-110" charset="-128"/>
                          <a:cs typeface="ＭＳ Ｐゴシック" pitchFamily="-110" charset="-128"/>
                        </a:rPr>
                        <a:t>Crowd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Anyone who wants to in a large group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Editing Wikipedia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Who?</a:t>
            </a:r>
          </a:p>
        </p:txBody>
      </p:sp>
      <p:sp>
        <p:nvSpPr>
          <p:cNvPr id="94211" name="TextBox 4"/>
          <p:cNvSpPr txBox="1">
            <a:spLocks noChangeArrowheads="1"/>
          </p:cNvSpPr>
          <p:nvPr/>
        </p:nvSpPr>
        <p:spPr bwMode="auto">
          <a:xfrm>
            <a:off x="571500" y="1905000"/>
            <a:ext cx="3355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400"/>
              <a:t>Who does the activity?</a:t>
            </a:r>
          </a:p>
        </p:txBody>
      </p:sp>
      <p:graphicFrame>
        <p:nvGraphicFramePr>
          <p:cNvPr id="6" name="Table 5"/>
          <p:cNvGraphicFramePr>
            <a:graphicFrameLocks noGrp="1"/>
          </p:cNvGraphicFramePr>
          <p:nvPr/>
        </p:nvGraphicFramePr>
        <p:xfrm>
          <a:off x="723900" y="2819400"/>
          <a:ext cx="8915400" cy="2819400"/>
        </p:xfrm>
        <a:graphic>
          <a:graphicData uri="http://schemas.openxmlformats.org/drawingml/2006/table">
            <a:tbl>
              <a:tblPr/>
              <a:tblGrid>
                <a:gridCol w="1600200"/>
                <a:gridCol w="4572000"/>
                <a:gridCol w="2743200"/>
              </a:tblGrid>
              <a:tr h="14097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bg2"/>
                          </a:solidFill>
                          <a:effectLst/>
                          <a:latin typeface="Book Antiqua" pitchFamily="-110" charset="0"/>
                          <a:ea typeface="ＭＳ Ｐゴシック" pitchFamily="-110" charset="-128"/>
                          <a:cs typeface="ＭＳ Ｐゴシック" pitchFamily="-110" charset="-128"/>
                        </a:rPr>
                        <a:t>Hierarchy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One or a few people from a small, preselected group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Selecting modules for Linux</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14097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Book Antiqua" pitchFamily="-110" charset="0"/>
                          <a:ea typeface="ＭＳ Ｐゴシック" pitchFamily="-110" charset="-128"/>
                          <a:cs typeface="ＭＳ Ｐゴシック" pitchFamily="-110" charset="-128"/>
                        </a:rPr>
                        <a:t>Crowd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Book Antiqua" pitchFamily="-110" charset="0"/>
                          <a:ea typeface="ＭＳ Ｐゴシック" pitchFamily="-110" charset="-128"/>
                          <a:cs typeface="ＭＳ Ｐゴシック" pitchFamily="-110" charset="-128"/>
                        </a:rPr>
                        <a:t>Anyone who wants to in a large group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Book Antiqua" pitchFamily="-110" charset="0"/>
                          <a:ea typeface="ＭＳ Ｐゴシック" pitchFamily="-110" charset="-128"/>
                          <a:cs typeface="ＭＳ Ｐゴシック" pitchFamily="-110" charset="-128"/>
                        </a:rPr>
                        <a:t>Editing Wikipedia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94226" name="Right Arrow 4"/>
          <p:cNvSpPr>
            <a:spLocks noChangeArrowheads="1"/>
          </p:cNvSpPr>
          <p:nvPr/>
        </p:nvSpPr>
        <p:spPr bwMode="auto">
          <a:xfrm>
            <a:off x="190500" y="4724400"/>
            <a:ext cx="419100" cy="457200"/>
          </a:xfrm>
          <a:prstGeom prst="rightArrow">
            <a:avLst>
              <a:gd name="adj1" fmla="val 50000"/>
              <a:gd name="adj2" fmla="val 50000"/>
            </a:avLst>
          </a:prstGeom>
          <a:solidFill>
            <a:schemeClr val="accent1"/>
          </a:solidFill>
          <a:ln w="12700">
            <a:solidFill>
              <a:schemeClr val="accent1"/>
            </a:solidFill>
            <a:round/>
            <a:headEnd/>
            <a:tailEnd/>
          </a:ln>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Rectangle 2"/>
          <p:cNvSpPr>
            <a:spLocks noGrp="1" noChangeArrowheads="1"/>
          </p:cNvSpPr>
          <p:nvPr>
            <p:ph type="title"/>
          </p:nvPr>
        </p:nvSpPr>
        <p:spPr>
          <a:xfrm>
            <a:off x="685800" y="476250"/>
            <a:ext cx="8839200" cy="1143000"/>
          </a:xfrm>
        </p:spPr>
        <p:txBody>
          <a:bodyPr/>
          <a:lstStyle/>
          <a:p>
            <a:r>
              <a:rPr lang="en-US">
                <a:latin typeface="Book Antiqua" charset="0"/>
                <a:ea typeface="ＭＳ Ｐゴシック" charset="0"/>
                <a:cs typeface="ＭＳ Ｐゴシック" charset="0"/>
              </a:rPr>
              <a:t>When is the Crowd gene useful?</a:t>
            </a:r>
            <a:endParaRPr lang="en-US" sz="4400">
              <a:latin typeface="Book Antiqua" charset="0"/>
              <a:ea typeface="ＭＳ Ｐゴシック" charset="0"/>
              <a:cs typeface="ＭＳ Ｐゴシック" charset="0"/>
            </a:endParaRPr>
          </a:p>
        </p:txBody>
      </p:sp>
      <p:sp>
        <p:nvSpPr>
          <p:cNvPr id="1048579" name="Rectangle 3"/>
          <p:cNvSpPr>
            <a:spLocks noGrp="1" noChangeArrowheads="1"/>
          </p:cNvSpPr>
          <p:nvPr>
            <p:ph type="body" idx="1"/>
          </p:nvPr>
        </p:nvSpPr>
        <p:spPr>
          <a:xfrm>
            <a:off x="685800" y="1981200"/>
            <a:ext cx="8839200" cy="4419600"/>
          </a:xfrm>
        </p:spPr>
        <p:txBody>
          <a:bodyPr/>
          <a:lstStyle/>
          <a:p>
            <a:pPr>
              <a:lnSpc>
                <a:spcPct val="80000"/>
              </a:lnSpc>
            </a:pPr>
            <a:r>
              <a:rPr lang="en-US">
                <a:latin typeface="Book Antiqua" charset="0"/>
                <a:ea typeface="ＭＳ Ｐゴシック" charset="0"/>
                <a:cs typeface="ＭＳ Ｐゴシック" charset="0"/>
              </a:rPr>
              <a:t>The resources useful in solving the problem are distributed widely (or in unknown places).</a:t>
            </a:r>
          </a:p>
          <a:p>
            <a:pPr>
              <a:lnSpc>
                <a:spcPct val="80000"/>
              </a:lnSpc>
            </a:pPr>
            <a:r>
              <a:rPr lang="en-US">
                <a:latin typeface="Book Antiqua" charset="0"/>
                <a:ea typeface="ＭＳ Ｐゴシック" charset="0"/>
                <a:cs typeface="ＭＳ Ｐゴシック" charset="0"/>
              </a:rPr>
              <a:t>The problem can be divided into pieces such that:</a:t>
            </a:r>
          </a:p>
          <a:p>
            <a:pPr lvl="1">
              <a:lnSpc>
                <a:spcPct val="80000"/>
              </a:lnSpc>
            </a:pPr>
            <a:r>
              <a:rPr lang="en-US" sz="2000">
                <a:latin typeface="Book Antiqua" charset="0"/>
                <a:ea typeface="ＭＳ Ｐゴシック" charset="0"/>
              </a:rPr>
              <a:t>Single individuals can do the pieces.</a:t>
            </a:r>
          </a:p>
          <a:p>
            <a:pPr lvl="1">
              <a:lnSpc>
                <a:spcPct val="80000"/>
              </a:lnSpc>
            </a:pPr>
            <a:r>
              <a:rPr lang="en-US" sz="2000">
                <a:latin typeface="Book Antiqua" charset="0"/>
                <a:ea typeface="ＭＳ Ｐゴシック" charset="0"/>
              </a:rPr>
              <a:t>Enough individuals can be found and are (or can be) sufficiently motivated to participate.</a:t>
            </a:r>
          </a:p>
          <a:p>
            <a:pPr lvl="1">
              <a:lnSpc>
                <a:spcPct val="80000"/>
              </a:lnSpc>
            </a:pPr>
            <a:r>
              <a:rPr lang="en-US" sz="2000">
                <a:latin typeface="Book Antiqua" charset="0"/>
                <a:ea typeface="ＭＳ Ｐゴシック" charset="0"/>
              </a:rPr>
              <a:t>The current owners of necessary information are willing to share it with the </a:t>
            </a:r>
            <a:r>
              <a:rPr lang="ja-JP" altLang="en-US" sz="2000">
                <a:latin typeface="Book Antiqua" charset="0"/>
                <a:ea typeface="ＭＳ Ｐゴシック" charset="0"/>
              </a:rPr>
              <a:t>“</a:t>
            </a:r>
            <a:r>
              <a:rPr lang="en-US" sz="2000">
                <a:latin typeface="Book Antiqua" charset="0"/>
                <a:ea typeface="ＭＳ Ｐゴシック" charset="0"/>
              </a:rPr>
              <a:t>crowd.</a:t>
            </a:r>
            <a:r>
              <a:rPr lang="ja-JP" altLang="en-US" sz="2000">
                <a:latin typeface="Book Antiqua" charset="0"/>
                <a:ea typeface="ＭＳ Ｐゴシック" charset="0"/>
              </a:rPr>
              <a:t>”</a:t>
            </a:r>
            <a:endParaRPr lang="en-US" sz="2000">
              <a:latin typeface="Book Antiqua" charset="0"/>
              <a:ea typeface="ＭＳ Ｐゴシック" charset="0"/>
            </a:endParaRPr>
          </a:p>
          <a:p>
            <a:pPr lvl="1">
              <a:lnSpc>
                <a:spcPct val="80000"/>
              </a:lnSpc>
            </a:pPr>
            <a:r>
              <a:rPr lang="en-US" sz="2000">
                <a:latin typeface="Book Antiqua" charset="0"/>
                <a:ea typeface="ＭＳ Ｐゴシック" charset="0"/>
              </a:rPr>
              <a:t>Gaming and sabotage can be managed satisfactorily.</a:t>
            </a:r>
          </a:p>
          <a:p>
            <a:pPr lvl="1">
              <a:lnSpc>
                <a:spcPct val="80000"/>
              </a:lnSpc>
            </a:pPr>
            <a:r>
              <a:rPr lang="en-US" sz="2000">
                <a:latin typeface="Book Antiqua" charset="0"/>
                <a:ea typeface="ＭＳ Ｐゴシック" charset="0"/>
              </a:rPr>
              <a:t>…</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02"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Why?</a:t>
            </a:r>
          </a:p>
        </p:txBody>
      </p:sp>
      <p:sp>
        <p:nvSpPr>
          <p:cNvPr id="1049603" name="Rectangle 3"/>
          <p:cNvSpPr>
            <a:spLocks noGrp="1" noChangeArrowheads="1"/>
          </p:cNvSpPr>
          <p:nvPr>
            <p:ph type="body" idx="1"/>
          </p:nvPr>
        </p:nvSpPr>
        <p:spPr>
          <a:xfrm>
            <a:off x="1104900" y="1905000"/>
            <a:ext cx="8058150" cy="4572000"/>
          </a:xfrm>
        </p:spPr>
        <p:txBody>
          <a:bodyPr/>
          <a:lstStyle/>
          <a:p>
            <a:pPr>
              <a:lnSpc>
                <a:spcPct val="80000"/>
              </a:lnSpc>
              <a:spcBef>
                <a:spcPts val="1200"/>
              </a:spcBef>
              <a:spcAft>
                <a:spcPct val="0"/>
              </a:spcAft>
            </a:pPr>
            <a:r>
              <a:rPr lang="en-US">
                <a:latin typeface="Book Antiqua" charset="0"/>
                <a:ea typeface="ＭＳ Ｐゴシック" charset="0"/>
                <a:cs typeface="ＭＳ Ｐゴシック" charset="0"/>
              </a:rPr>
              <a:t>Money</a:t>
            </a:r>
            <a:endParaRPr lang="en-US" sz="1800">
              <a:latin typeface="Book Antiqua" charset="0"/>
              <a:ea typeface="ＭＳ Ｐゴシック" charset="0"/>
              <a:cs typeface="ＭＳ Ｐゴシック" charset="0"/>
            </a:endParaRPr>
          </a:p>
          <a:p>
            <a:pPr lvl="1">
              <a:lnSpc>
                <a:spcPct val="80000"/>
              </a:lnSpc>
            </a:pPr>
            <a:r>
              <a:rPr lang="en-US">
                <a:latin typeface="Book Antiqua" charset="0"/>
                <a:ea typeface="ＭＳ Ｐゴシック" charset="0"/>
              </a:rPr>
              <a:t>Direct payment</a:t>
            </a:r>
          </a:p>
          <a:p>
            <a:pPr lvl="1">
              <a:lnSpc>
                <a:spcPct val="80000"/>
              </a:lnSpc>
            </a:pPr>
            <a:r>
              <a:rPr lang="en-US">
                <a:latin typeface="Book Antiqua" charset="0"/>
                <a:ea typeface="ＭＳ Ｐゴシック" charset="0"/>
              </a:rPr>
              <a:t>Help in getting future payment (e.g., advertising, learning)</a:t>
            </a:r>
          </a:p>
          <a:p>
            <a:pPr>
              <a:lnSpc>
                <a:spcPct val="80000"/>
              </a:lnSpc>
              <a:spcBef>
                <a:spcPts val="1200"/>
              </a:spcBef>
              <a:spcAft>
                <a:spcPct val="0"/>
              </a:spcAft>
            </a:pPr>
            <a:r>
              <a:rPr lang="en-US">
                <a:latin typeface="Book Antiqua" charset="0"/>
                <a:ea typeface="ＭＳ Ｐゴシック" charset="0"/>
                <a:cs typeface="ＭＳ Ｐゴシック" charset="0"/>
              </a:rPr>
              <a:t>Love</a:t>
            </a:r>
            <a:endParaRPr lang="en-US" sz="1800">
              <a:latin typeface="Book Antiqua" charset="0"/>
              <a:ea typeface="ＭＳ Ｐゴシック" charset="0"/>
              <a:cs typeface="ＭＳ Ｐゴシック" charset="0"/>
            </a:endParaRPr>
          </a:p>
          <a:p>
            <a:pPr lvl="1">
              <a:lnSpc>
                <a:spcPct val="80000"/>
              </a:lnSpc>
            </a:pPr>
            <a:r>
              <a:rPr lang="en-US">
                <a:latin typeface="Book Antiqua" charset="0"/>
                <a:ea typeface="ＭＳ Ｐゴシック" charset="0"/>
              </a:rPr>
              <a:t>Opportunities to socialize</a:t>
            </a:r>
          </a:p>
          <a:p>
            <a:pPr lvl="1">
              <a:lnSpc>
                <a:spcPct val="80000"/>
              </a:lnSpc>
            </a:pPr>
            <a:r>
              <a:rPr lang="en-US">
                <a:latin typeface="Book Antiqua" charset="0"/>
                <a:ea typeface="ＭＳ Ｐゴシック" charset="0"/>
              </a:rPr>
              <a:t>Direct enjoyment of activity</a:t>
            </a:r>
          </a:p>
          <a:p>
            <a:pPr lvl="1">
              <a:lnSpc>
                <a:spcPct val="80000"/>
              </a:lnSpc>
            </a:pPr>
            <a:r>
              <a:rPr lang="en-US">
                <a:latin typeface="Book Antiqua" charset="0"/>
                <a:ea typeface="ＭＳ Ｐゴシック" charset="0"/>
              </a:rPr>
              <a:t>Contribution to some larger cause</a:t>
            </a:r>
          </a:p>
          <a:p>
            <a:pPr lvl="1">
              <a:lnSpc>
                <a:spcPct val="80000"/>
              </a:lnSpc>
            </a:pPr>
            <a:r>
              <a:rPr lang="en-US">
                <a:latin typeface="Book Antiqua" charset="0"/>
                <a:ea typeface="ＭＳ Ｐゴシック" charset="0"/>
              </a:rPr>
              <a:t>Enables access to something else desirable (e.g., captchas)</a:t>
            </a:r>
          </a:p>
          <a:p>
            <a:pPr>
              <a:lnSpc>
                <a:spcPct val="80000"/>
              </a:lnSpc>
              <a:spcBef>
                <a:spcPts val="1200"/>
              </a:spcBef>
              <a:spcAft>
                <a:spcPct val="0"/>
              </a:spcAft>
            </a:pPr>
            <a:r>
              <a:rPr lang="en-US">
                <a:latin typeface="Book Antiqua" charset="0"/>
                <a:ea typeface="ＭＳ Ｐゴシック" charset="0"/>
                <a:cs typeface="ＭＳ Ｐゴシック" charset="0"/>
              </a:rPr>
              <a:t>Glory</a:t>
            </a:r>
            <a:endParaRPr lang="en-US" sz="1800">
              <a:latin typeface="Book Antiqua" charset="0"/>
              <a:ea typeface="ＭＳ Ｐゴシック" charset="0"/>
              <a:cs typeface="ＭＳ Ｐゴシック" charset="0"/>
            </a:endParaRPr>
          </a:p>
          <a:p>
            <a:pPr lvl="1">
              <a:lnSpc>
                <a:spcPct val="80000"/>
              </a:lnSpc>
            </a:pPr>
            <a:r>
              <a:rPr lang="en-US">
                <a:latin typeface="Book Antiqua" charset="0"/>
                <a:ea typeface="ＭＳ Ｐゴシック" charset="0"/>
              </a:rPr>
              <a:t>Recognition</a:t>
            </a:r>
          </a:p>
          <a:p>
            <a:pPr>
              <a:lnSpc>
                <a:spcPct val="80000"/>
              </a:lnSpc>
              <a:spcBef>
                <a:spcPts val="1200"/>
              </a:spcBef>
              <a:spcAft>
                <a:spcPct val="0"/>
              </a:spcAft>
            </a:pPr>
            <a:r>
              <a:rPr lang="en-US" sz="2000">
                <a:latin typeface="Book Antiqua" charset="0"/>
                <a:ea typeface="ＭＳ Ｐゴシック" charset="0"/>
                <a:cs typeface="ＭＳ Ｐゴシック" charset="0"/>
              </a:rPr>
              <a:t>…</a:t>
            </a:r>
            <a:endParaRPr lang="en-US" sz="1800">
              <a:latin typeface="Book Antiqua"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Rectangle 2"/>
          <p:cNvSpPr>
            <a:spLocks noGrp="1" noChangeArrowheads="1"/>
          </p:cNvSpPr>
          <p:nvPr>
            <p:ph type="title"/>
          </p:nvPr>
        </p:nvSpPr>
        <p:spPr>
          <a:xfrm>
            <a:off x="685800" y="476250"/>
            <a:ext cx="8839200" cy="1143000"/>
          </a:xfrm>
        </p:spPr>
        <p:txBody>
          <a:bodyPr/>
          <a:lstStyle/>
          <a:p>
            <a:r>
              <a:rPr lang="en-US">
                <a:latin typeface="Book Antiqua" charset="0"/>
                <a:ea typeface="ＭＳ Ｐゴシック" charset="0"/>
                <a:cs typeface="ＭＳ Ｐゴシック" charset="0"/>
              </a:rPr>
              <a:t>When are the Why genes useful?</a:t>
            </a:r>
            <a:endParaRPr lang="en-US" sz="4400">
              <a:latin typeface="Book Antiqua" charset="0"/>
              <a:ea typeface="ＭＳ Ｐゴシック" charset="0"/>
              <a:cs typeface="ＭＳ Ｐゴシック" charset="0"/>
            </a:endParaRPr>
          </a:p>
        </p:txBody>
      </p:sp>
      <p:sp>
        <p:nvSpPr>
          <p:cNvPr id="1048579" name="Rectangle 3"/>
          <p:cNvSpPr>
            <a:spLocks noGrp="1" noChangeArrowheads="1"/>
          </p:cNvSpPr>
          <p:nvPr>
            <p:ph type="body" idx="1"/>
          </p:nvPr>
        </p:nvSpPr>
        <p:spPr>
          <a:xfrm>
            <a:off x="495300" y="1828800"/>
            <a:ext cx="9144000" cy="3657600"/>
          </a:xfrm>
        </p:spPr>
        <p:txBody>
          <a:bodyPr/>
          <a:lstStyle/>
          <a:p>
            <a:pPr>
              <a:lnSpc>
                <a:spcPct val="80000"/>
              </a:lnSpc>
            </a:pPr>
            <a:r>
              <a:rPr lang="en-US">
                <a:latin typeface="Book Antiqua" charset="0"/>
                <a:ea typeface="ＭＳ Ｐゴシック" charset="0"/>
                <a:cs typeface="ＭＳ Ｐゴシック" charset="0"/>
              </a:rPr>
              <a:t>There are many complex factors here!</a:t>
            </a:r>
          </a:p>
          <a:p>
            <a:pPr>
              <a:lnSpc>
                <a:spcPct val="80000"/>
              </a:lnSpc>
            </a:pPr>
            <a:r>
              <a:rPr lang="en-US">
                <a:latin typeface="Book Antiqua" charset="0"/>
                <a:ea typeface="ＭＳ Ｐゴシック" charset="0"/>
                <a:cs typeface="ＭＳ Ｐゴシック" charset="0"/>
              </a:rPr>
              <a:t>Appealing to Love and Glory, rather than Money, can often (though not always) reduce costs.</a:t>
            </a:r>
          </a:p>
          <a:p>
            <a:pPr>
              <a:lnSpc>
                <a:spcPct val="80000"/>
              </a:lnSpc>
            </a:pPr>
            <a:r>
              <a:rPr lang="en-US">
                <a:latin typeface="Book Antiqua" charset="0"/>
                <a:ea typeface="ＭＳ Ｐゴシック" charset="0"/>
                <a:cs typeface="ＭＳ Ｐゴシック" charset="0"/>
              </a:rPr>
              <a:t>It is often possible to influence the direction and speed of a group</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 activities by providing Money or Glory based on specific goals and deadlines.</a:t>
            </a:r>
          </a:p>
          <a:p>
            <a:pPr>
              <a:lnSpc>
                <a:spcPct val="80000"/>
              </a:lnSpc>
            </a:pPr>
            <a:r>
              <a:rPr lang="en-US">
                <a:latin typeface="Book Antiqua" charset="0"/>
                <a:ea typeface="ＭＳ Ｐゴシック" charset="0"/>
                <a:cs typeface="ＭＳ Ｐゴシック" charset="0"/>
              </a:rPr>
              <a:t>…</a:t>
            </a:r>
          </a:p>
        </p:txBody>
      </p:sp>
      <p:sp>
        <p:nvSpPr>
          <p:cNvPr id="4" name="TextBox 3"/>
          <p:cNvSpPr txBox="1">
            <a:spLocks noChangeArrowheads="1"/>
          </p:cNvSpPr>
          <p:nvPr/>
        </p:nvSpPr>
        <p:spPr bwMode="auto">
          <a:xfrm>
            <a:off x="419100" y="5410200"/>
            <a:ext cx="9372600" cy="8302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400">
                <a:solidFill>
                  <a:schemeClr val="accent2"/>
                </a:solidFill>
              </a:rPr>
              <a:t>Failure to get motivational factors right is probably the single greatest cause of failure in collective intelligence experiments.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4"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Types of organizational genes</a:t>
            </a:r>
          </a:p>
        </p:txBody>
      </p:sp>
      <p:grpSp>
        <p:nvGrpSpPr>
          <p:cNvPr id="102403" name="Group 3"/>
          <p:cNvGrpSpPr>
            <a:grpSpLocks/>
          </p:cNvGrpSpPr>
          <p:nvPr/>
        </p:nvGrpSpPr>
        <p:grpSpPr bwMode="auto">
          <a:xfrm>
            <a:off x="3429000" y="2971800"/>
            <a:ext cx="3375025" cy="2124075"/>
            <a:chOff x="2179" y="1824"/>
            <a:chExt cx="2126" cy="1338"/>
          </a:xfrm>
        </p:grpSpPr>
        <p:sp>
          <p:nvSpPr>
            <p:cNvPr id="102418" name="Oval 4"/>
            <p:cNvSpPr>
              <a:spLocks noChangeArrowheads="1"/>
            </p:cNvSpPr>
            <p:nvPr/>
          </p:nvSpPr>
          <p:spPr bwMode="auto">
            <a:xfrm>
              <a:off x="2208" y="1824"/>
              <a:ext cx="2056" cy="1296"/>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2419" name="Text Box 5"/>
            <p:cNvSpPr txBox="1">
              <a:spLocks noChangeArrowheads="1"/>
            </p:cNvSpPr>
            <p:nvPr/>
          </p:nvSpPr>
          <p:spPr bwMode="auto">
            <a:xfrm>
              <a:off x="2878" y="1862"/>
              <a:ext cx="67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spcAft>
                  <a:spcPct val="10000"/>
                </a:spcAft>
              </a:pPr>
              <a:r>
                <a:rPr lang="en-US" sz="2800"/>
                <a:t>What</a:t>
              </a:r>
            </a:p>
          </p:txBody>
        </p:sp>
        <p:sp>
          <p:nvSpPr>
            <p:cNvPr id="102420" name="Text Box 6"/>
            <p:cNvSpPr txBox="1">
              <a:spLocks noChangeArrowheads="1"/>
            </p:cNvSpPr>
            <p:nvPr/>
          </p:nvSpPr>
          <p:spPr bwMode="auto">
            <a:xfrm>
              <a:off x="2928" y="2832"/>
              <a:ext cx="61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How</a:t>
              </a:r>
            </a:p>
          </p:txBody>
        </p:sp>
        <p:cxnSp>
          <p:nvCxnSpPr>
            <p:cNvPr id="102421" name="AutoShape 7"/>
            <p:cNvCxnSpPr>
              <a:cxnSpLocks noChangeShapeType="1"/>
            </p:cNvCxnSpPr>
            <p:nvPr/>
          </p:nvCxnSpPr>
          <p:spPr bwMode="auto">
            <a:xfrm flipH="1" flipV="1">
              <a:off x="3216" y="2112"/>
              <a:ext cx="2" cy="797"/>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sp>
          <p:nvSpPr>
            <p:cNvPr id="102422" name="Text Box 8"/>
            <p:cNvSpPr txBox="1">
              <a:spLocks noChangeArrowheads="1"/>
            </p:cNvSpPr>
            <p:nvPr/>
          </p:nvSpPr>
          <p:spPr bwMode="auto">
            <a:xfrm>
              <a:off x="2179" y="2267"/>
              <a:ext cx="606"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Who</a:t>
              </a:r>
            </a:p>
          </p:txBody>
        </p:sp>
        <p:sp>
          <p:nvSpPr>
            <p:cNvPr id="102423" name="Text Box 9"/>
            <p:cNvSpPr txBox="1">
              <a:spLocks noChangeArrowheads="1"/>
            </p:cNvSpPr>
            <p:nvPr/>
          </p:nvSpPr>
          <p:spPr bwMode="auto">
            <a:xfrm>
              <a:off x="3696" y="2304"/>
              <a:ext cx="60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Why</a:t>
              </a:r>
            </a:p>
          </p:txBody>
        </p:sp>
        <p:cxnSp>
          <p:nvCxnSpPr>
            <p:cNvPr id="102424" name="AutoShape 10"/>
            <p:cNvCxnSpPr>
              <a:cxnSpLocks noChangeShapeType="1"/>
            </p:cNvCxnSpPr>
            <p:nvPr/>
          </p:nvCxnSpPr>
          <p:spPr bwMode="auto">
            <a:xfrm>
              <a:off x="2736" y="2448"/>
              <a:ext cx="957" cy="0"/>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grpSp>
      <p:graphicFrame>
        <p:nvGraphicFramePr>
          <p:cNvPr id="1139731" name="Group 19"/>
          <p:cNvGraphicFramePr>
            <a:graphicFrameLocks noGrp="1"/>
          </p:cNvGraphicFramePr>
          <p:nvPr/>
        </p:nvGraphicFramePr>
        <p:xfrm>
          <a:off x="647700" y="3733800"/>
          <a:ext cx="2476500" cy="381000"/>
        </p:xfrm>
        <a:graphic>
          <a:graphicData uri="http://schemas.openxmlformats.org/drawingml/2006/table">
            <a:tbl>
              <a:tblPr/>
              <a:tblGrid>
                <a:gridCol w="1109663"/>
                <a:gridCol w="1366837"/>
              </a:tblGrid>
              <a:tr h="381000">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0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0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Hierarchy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39771" name="Group 59"/>
          <p:cNvGraphicFramePr>
            <a:graphicFrameLocks noGrp="1"/>
          </p:cNvGraphicFramePr>
          <p:nvPr/>
        </p:nvGraphicFramePr>
        <p:xfrm>
          <a:off x="7162800" y="3276600"/>
          <a:ext cx="1600200" cy="1645920"/>
        </p:xfrm>
        <a:graphic>
          <a:graphicData uri="http://schemas.openxmlformats.org/drawingml/2006/table">
            <a:tbl>
              <a:tblPr/>
              <a:tblGrid>
                <a:gridCol w="1600200"/>
              </a:tblGrid>
              <a:tr h="1447800">
                <a:tc>
                  <a:txBody>
                    <a:bodyPr/>
                    <a:lstStyle/>
                    <a:p>
                      <a:pPr marL="0" marR="0" lvl="0" indent="0" algn="l" defTabSz="914400" rtl="0" eaLnBrk="0" fontAlgn="base" latinLnBrk="0" hangingPunct="0">
                        <a:lnSpc>
                          <a:spcPct val="90000"/>
                        </a:lnSpc>
                        <a:spcBef>
                          <a:spcPct val="60000"/>
                        </a:spcBef>
                        <a:spcAft>
                          <a:spcPct val="60000"/>
                        </a:spcAft>
                        <a:buClrTx/>
                        <a:buSzPct val="100000"/>
                        <a:buFont typeface="Wingdings" charset="0"/>
                        <a:buChar char="q"/>
                        <a:tabLst/>
                      </a:pPr>
                      <a:r>
                        <a:rPr kumimoji="0" lang="en-US" sz="2000" b="1" i="0" u="none" strike="noStrike" cap="none" normalizeH="0" baseline="0">
                          <a:ln>
                            <a:noFill/>
                          </a:ln>
                          <a:solidFill>
                            <a:srgbClr val="FFFFFF"/>
                          </a:solidFill>
                          <a:effectLst>
                            <a:outerShdw blurRad="38100" dist="38100" dir="2700000" algn="tl">
                              <a:srgbClr val="000000"/>
                            </a:outerShdw>
                          </a:effectLst>
                          <a:latin typeface="Book Antiqua" charset="0"/>
                          <a:ea typeface="ＭＳ Ｐゴシック" charset="0"/>
                          <a:cs typeface="ＭＳ Ｐゴシック" charset="0"/>
                        </a:rPr>
                        <a:t>  Money</a:t>
                      </a:r>
                    </a:p>
                    <a:p>
                      <a:pPr marL="0" marR="0" lvl="0" indent="0" algn="l" defTabSz="914400" rtl="0" eaLnBrk="0" fontAlgn="base" latinLnBrk="0" hangingPunct="0">
                        <a:lnSpc>
                          <a:spcPct val="90000"/>
                        </a:lnSpc>
                        <a:spcBef>
                          <a:spcPct val="60000"/>
                        </a:spcBef>
                        <a:spcAft>
                          <a:spcPct val="60000"/>
                        </a:spcAft>
                        <a:buClrTx/>
                        <a:buSzPct val="100000"/>
                        <a:buFont typeface="Wingdings" charset="0"/>
                        <a:buChar char="q"/>
                        <a:tabLst/>
                      </a:pPr>
                      <a:r>
                        <a:rPr kumimoji="0" lang="en-US" sz="2000" b="1" i="0" u="none" strike="noStrike" cap="none" normalizeH="0" baseline="0">
                          <a:ln>
                            <a:noFill/>
                          </a:ln>
                          <a:solidFill>
                            <a:srgbClr val="FFFFFF"/>
                          </a:solidFill>
                          <a:effectLst>
                            <a:outerShdw blurRad="38100" dist="38100" dir="2700000" algn="tl">
                              <a:srgbClr val="000000"/>
                            </a:outerShdw>
                          </a:effectLst>
                          <a:latin typeface="Book Antiqua" charset="0"/>
                          <a:ea typeface="ＭＳ Ｐゴシック" charset="0"/>
                          <a:cs typeface="ＭＳ Ｐゴシック" charset="0"/>
                        </a:rPr>
                        <a:t> Love</a:t>
                      </a:r>
                    </a:p>
                    <a:p>
                      <a:pPr marL="0" marR="0" lvl="0" indent="0" algn="l" defTabSz="914400" rtl="0" eaLnBrk="0" fontAlgn="base" latinLnBrk="0" hangingPunct="0">
                        <a:lnSpc>
                          <a:spcPct val="90000"/>
                        </a:lnSpc>
                        <a:spcBef>
                          <a:spcPct val="60000"/>
                        </a:spcBef>
                        <a:spcAft>
                          <a:spcPct val="60000"/>
                        </a:spcAft>
                        <a:buClrTx/>
                        <a:buSzPct val="100000"/>
                        <a:buFont typeface="Wingdings" charset="0"/>
                        <a:buChar char="q"/>
                        <a:tabLst/>
                      </a:pPr>
                      <a:r>
                        <a:rPr kumimoji="0" lang="en-US" sz="2000" b="1" i="0" u="none" strike="noStrike" cap="none" normalizeH="0" baseline="0">
                          <a:ln>
                            <a:noFill/>
                          </a:ln>
                          <a:solidFill>
                            <a:srgbClr val="FFFFFF"/>
                          </a:solidFill>
                          <a:effectLst>
                            <a:outerShdw blurRad="38100" dist="38100" dir="2700000" algn="tl">
                              <a:srgbClr val="000000"/>
                            </a:outerShdw>
                          </a:effectLst>
                          <a:latin typeface="Book Antiqua" charset="0"/>
                          <a:ea typeface="ＭＳ Ｐゴシック" charset="0"/>
                          <a:cs typeface="ＭＳ Ｐゴシック" charset="0"/>
                        </a:rPr>
                        <a:t> Glory</a:t>
                      </a: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What?</a:t>
            </a:r>
          </a:p>
        </p:txBody>
      </p:sp>
      <p:sp>
        <p:nvSpPr>
          <p:cNvPr id="872451" name="Rectangle 3"/>
          <p:cNvSpPr>
            <a:spLocks noGrp="1" noChangeArrowheads="1"/>
          </p:cNvSpPr>
          <p:nvPr>
            <p:ph type="body" idx="1"/>
          </p:nvPr>
        </p:nvSpPr>
        <p:spPr>
          <a:xfrm>
            <a:off x="1028700" y="2057400"/>
            <a:ext cx="8077200" cy="2667000"/>
          </a:xfrm>
        </p:spPr>
        <p:txBody>
          <a:bodyPr/>
          <a:lstStyle/>
          <a:p>
            <a:pPr>
              <a:lnSpc>
                <a:spcPct val="80000"/>
              </a:lnSpc>
            </a:pPr>
            <a:r>
              <a:rPr lang="en-US">
                <a:solidFill>
                  <a:schemeClr val="accent2"/>
                </a:solidFill>
                <a:latin typeface="Book Antiqua" charset="0"/>
                <a:ea typeface="ＭＳ Ｐゴシック" charset="0"/>
                <a:cs typeface="ＭＳ Ｐゴシック" charset="0"/>
              </a:rPr>
              <a:t>Create</a:t>
            </a:r>
            <a:r>
              <a:rPr lang="en-US">
                <a:latin typeface="Book Antiqua" charset="0"/>
                <a:ea typeface="ＭＳ Ｐゴシック" charset="0"/>
                <a:cs typeface="ＭＳ Ｐゴシック" charset="0"/>
              </a:rPr>
              <a:t> </a:t>
            </a:r>
          </a:p>
          <a:p>
            <a:pPr lvl="1">
              <a:lnSpc>
                <a:spcPct val="80000"/>
              </a:lnSpc>
            </a:pPr>
            <a:r>
              <a:rPr lang="en-US" sz="2400">
                <a:latin typeface="Book Antiqua" charset="0"/>
                <a:ea typeface="ＭＳ Ｐゴシック" charset="0"/>
              </a:rPr>
              <a:t>E.g., create Linux software modules</a:t>
            </a:r>
            <a:br>
              <a:rPr lang="en-US" sz="2400">
                <a:latin typeface="Book Antiqua" charset="0"/>
                <a:ea typeface="ＭＳ Ｐゴシック" charset="0"/>
              </a:rPr>
            </a:br>
            <a:endParaRPr lang="en-US" sz="2400">
              <a:latin typeface="Book Antiqua" charset="0"/>
              <a:ea typeface="ＭＳ Ｐゴシック" charset="0"/>
            </a:endParaRPr>
          </a:p>
          <a:p>
            <a:pPr>
              <a:lnSpc>
                <a:spcPct val="80000"/>
              </a:lnSpc>
            </a:pPr>
            <a:r>
              <a:rPr lang="en-US">
                <a:solidFill>
                  <a:schemeClr val="accent2"/>
                </a:solidFill>
                <a:latin typeface="Book Antiqua" charset="0"/>
                <a:ea typeface="ＭＳ Ｐゴシック" charset="0"/>
                <a:cs typeface="ＭＳ Ｐゴシック" charset="0"/>
              </a:rPr>
              <a:t>Decide</a:t>
            </a:r>
            <a:r>
              <a:rPr lang="en-US">
                <a:latin typeface="Book Antiqua" charset="0"/>
                <a:ea typeface="ＭＳ Ｐゴシック" charset="0"/>
                <a:cs typeface="ＭＳ Ｐゴシック" charset="0"/>
              </a:rPr>
              <a:t> </a:t>
            </a:r>
          </a:p>
          <a:p>
            <a:pPr lvl="1">
              <a:lnSpc>
                <a:spcPct val="80000"/>
              </a:lnSpc>
            </a:pPr>
            <a:r>
              <a:rPr lang="en-US" sz="2400">
                <a:latin typeface="Book Antiqua" charset="0"/>
                <a:ea typeface="ＭＳ Ｐゴシック" charset="0"/>
              </a:rPr>
              <a:t>E.g., decide which Linux modules to include</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77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 </a:t>
            </a:r>
          </a:p>
        </p:txBody>
      </p:sp>
      <p:graphicFrame>
        <p:nvGraphicFramePr>
          <p:cNvPr id="1184793" name="Group 25"/>
          <p:cNvGraphicFramePr>
            <a:graphicFrameLocks noGrp="1"/>
          </p:cNvGraphicFramePr>
          <p:nvPr/>
        </p:nvGraphicFramePr>
        <p:xfrm>
          <a:off x="1752600" y="1905000"/>
          <a:ext cx="6796088" cy="3908297"/>
        </p:xfrm>
        <a:graphic>
          <a:graphicData uri="http://schemas.openxmlformats.org/drawingml/2006/table">
            <a:tbl>
              <a:tblPr/>
              <a:tblGrid>
                <a:gridCol w="1343025"/>
                <a:gridCol w="2716213"/>
                <a:gridCol w="273685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Collection</a:t>
                      </a:r>
                      <a:endParaRPr kumimoji="0" lang="en-US" sz="18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64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0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106"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a:t>
            </a:r>
          </a:p>
        </p:txBody>
      </p:sp>
      <p:graphicFrame>
        <p:nvGraphicFramePr>
          <p:cNvPr id="1199127" name="Group 23"/>
          <p:cNvGraphicFramePr>
            <a:graphicFrameLocks noGrp="1"/>
          </p:cNvGraphicFramePr>
          <p:nvPr/>
        </p:nvGraphicFramePr>
        <p:xfrm>
          <a:off x="1752600" y="1905000"/>
          <a:ext cx="6796088" cy="3908297"/>
        </p:xfrm>
        <a:graphic>
          <a:graphicData uri="http://schemas.openxmlformats.org/drawingml/2006/table">
            <a:tbl>
              <a:tblPr/>
              <a:tblGrid>
                <a:gridCol w="1343025"/>
                <a:gridCol w="2716213"/>
                <a:gridCol w="273685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rgbClr val="E08000"/>
                          </a:solidFill>
                          <a:effectLst>
                            <a:outerShdw blurRad="38100" dist="38100" dir="2700000" algn="tl">
                              <a:srgbClr val="000000"/>
                            </a:outerShdw>
                          </a:effectLst>
                          <a:latin typeface="Book Antiqua" charset="0"/>
                          <a:ea typeface="ＭＳ Ｐゴシック" charset="0"/>
                          <a:cs typeface="ＭＳ Ｐゴシック" charset="0"/>
                        </a:rPr>
                        <a:t>Collection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Char char="•"/>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  </a:t>
                      </a: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Contest</a:t>
                      </a:r>
                      <a:endParaRPr kumimoji="0" lang="en-US" sz="18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64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0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defRPr/>
            </a:pPr>
            <a:endParaRPr lang="en-US">
              <a:ea typeface="ＭＳ Ｐゴシック" charset="-128"/>
              <a:cs typeface="ＭＳ Ｐゴシック" charset="-128"/>
            </a:endParaRPr>
          </a:p>
        </p:txBody>
      </p:sp>
      <p:pic>
        <p:nvPicPr>
          <p:cNvPr id="19459" name="wef - slide 1.mp4" descr="/Users/malone/Documents/slides/wef videos - mp4/wef - slide 1.mp4">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0" y="7620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advClick="0" advTm="20000"/>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0053" fill="hold"/>
                                        <p:tgtEl>
                                          <p:spTgt spid="1945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9459"/>
                </p:tgtEl>
              </p:cMediaNode>
            </p:vide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19459"/>
                                        </p:tgtEl>
                                      </p:cBhvr>
                                    </p:cmd>
                                  </p:childTnLst>
                                </p:cTn>
                              </p:par>
                            </p:childTnLst>
                          </p:cTn>
                        </p:par>
                      </p:childTnLst>
                    </p:cTn>
                  </p:par>
                </p:childTnLst>
              </p:cTn>
              <p:nextCondLst>
                <p:cond evt="onClick" delay="0">
                  <p:tgtEl>
                    <p:spTgt spid="1945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034"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Collection </a:t>
            </a:r>
          </a:p>
        </p:txBody>
      </p:sp>
      <p:sp>
        <p:nvSpPr>
          <p:cNvPr id="1068035" name="Rectangle 3"/>
          <p:cNvSpPr>
            <a:spLocks noGrp="1" noChangeArrowheads="1"/>
          </p:cNvSpPr>
          <p:nvPr>
            <p:ph type="body" idx="1"/>
          </p:nvPr>
        </p:nvSpPr>
        <p:spPr>
          <a:xfrm>
            <a:off x="762000" y="1981200"/>
            <a:ext cx="8686800" cy="4267200"/>
          </a:xfrm>
        </p:spPr>
        <p:txBody>
          <a:bodyPr/>
          <a:lstStyle/>
          <a:p>
            <a:r>
              <a:rPr lang="en-US">
                <a:latin typeface="Book Antiqua" charset="0"/>
                <a:ea typeface="ＭＳ Ｐゴシック" charset="0"/>
                <a:cs typeface="ＭＳ Ｐゴシック" charset="0"/>
              </a:rPr>
              <a:t>Create pieces that can be made mostly independently of each other:</a:t>
            </a:r>
          </a:p>
          <a:p>
            <a:pPr lvl="1"/>
            <a:r>
              <a:rPr lang="en-US" sz="2400">
                <a:latin typeface="Book Antiqua" charset="0"/>
                <a:ea typeface="ＭＳ Ｐゴシック" charset="0"/>
              </a:rPr>
              <a:t>Wikipedia (collection of articles)</a:t>
            </a:r>
          </a:p>
          <a:p>
            <a:pPr lvl="1"/>
            <a:r>
              <a:rPr lang="en-US" sz="2400">
                <a:latin typeface="Book Antiqua" charset="0"/>
                <a:ea typeface="ＭＳ Ｐゴシック" charset="0"/>
              </a:rPr>
              <a:t>Digg</a:t>
            </a:r>
          </a:p>
          <a:p>
            <a:pPr lvl="1"/>
            <a:r>
              <a:rPr lang="en-US" sz="2400">
                <a:latin typeface="Book Antiqua" charset="0"/>
                <a:ea typeface="ＭＳ Ｐゴシック" charset="0"/>
              </a:rPr>
              <a:t>Slashdot</a:t>
            </a:r>
          </a:p>
          <a:p>
            <a:pPr lvl="1"/>
            <a:r>
              <a:rPr lang="en-US" sz="2400">
                <a:latin typeface="Book Antiqua" charset="0"/>
                <a:ea typeface="ＭＳ Ｐゴシック" charset="0"/>
              </a:rPr>
              <a:t>YouTube</a:t>
            </a:r>
          </a:p>
          <a:p>
            <a:pPr lvl="1"/>
            <a:r>
              <a:rPr lang="en-US" sz="2400">
                <a:latin typeface="Book Antiqua" charset="0"/>
                <a:ea typeface="ＭＳ Ｐゴシック" charset="0"/>
              </a:rPr>
              <a:t>…</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Wikipedia - Article</a:t>
            </a:r>
          </a:p>
        </p:txBody>
      </p:sp>
      <p:sp>
        <p:nvSpPr>
          <p:cNvPr id="3" name="Content Placeholder 2"/>
          <p:cNvSpPr>
            <a:spLocks noGrp="1"/>
          </p:cNvSpPr>
          <p:nvPr>
            <p:ph idx="1"/>
          </p:nvPr>
        </p:nvSpPr>
        <p:spPr/>
        <p:txBody>
          <a:bodyPr/>
          <a:lstStyle/>
          <a:p>
            <a:pPr>
              <a:defRPr/>
            </a:pPr>
            <a:endParaRPr lang="en-US">
              <a:ea typeface="ＭＳ Ｐゴシック" pitchFamily="-110" charset="-128"/>
              <a:cs typeface="ＭＳ Ｐゴシック" pitchFamily="-110" charset="-128"/>
            </a:endParaRPr>
          </a:p>
        </p:txBody>
      </p:sp>
      <p:pic>
        <p:nvPicPr>
          <p:cNvPr id="113668"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 y="1981200"/>
            <a:ext cx="9067800"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Intellipedia</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Wikipedia-like system for sharing information in the US intelligence community (CIA, DoD, etc.)</a:t>
            </a:r>
          </a:p>
          <a:p>
            <a:r>
              <a:rPr lang="en-US">
                <a:latin typeface="Book Antiqua" charset="0"/>
                <a:ea typeface="ＭＳ Ｐゴシック" charset="0"/>
                <a:cs typeface="ＭＳ Ｐゴシック" charset="0"/>
              </a:rPr>
              <a:t>Over 100,000 users</a:t>
            </a:r>
          </a:p>
          <a:p>
            <a:r>
              <a:rPr lang="en-US">
                <a:latin typeface="Book Antiqua" charset="0"/>
                <a:ea typeface="ＭＳ Ｐゴシック" charset="0"/>
                <a:cs typeface="ＭＳ Ｐゴシック" charset="0"/>
              </a:rPr>
              <a:t>One goal:  Help different parts of the intelligence community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connect the dots</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more effectively</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1826" name="Rectangle 2"/>
          <p:cNvSpPr>
            <a:spLocks noGrp="1" noChangeArrowheads="1"/>
          </p:cNvSpPr>
          <p:nvPr>
            <p:ph type="title"/>
          </p:nvPr>
        </p:nvSpPr>
        <p:spPr>
          <a:xfrm>
            <a:off x="685800" y="476250"/>
            <a:ext cx="8839200" cy="1143000"/>
          </a:xfrm>
        </p:spPr>
        <p:txBody>
          <a:bodyPr/>
          <a:lstStyle/>
          <a:p>
            <a:r>
              <a:rPr lang="en-US">
                <a:latin typeface="Book Antiqua" charset="0"/>
                <a:ea typeface="ＭＳ Ｐゴシック" charset="0"/>
                <a:cs typeface="ＭＳ Ｐゴシック" charset="0"/>
              </a:rPr>
              <a:t>When is the Collection gene useful?</a:t>
            </a:r>
            <a:endParaRPr lang="en-US" sz="4400">
              <a:latin typeface="Book Antiqua" charset="0"/>
              <a:ea typeface="ＭＳ Ｐゴシック" charset="0"/>
              <a:cs typeface="ＭＳ Ｐゴシック" charset="0"/>
            </a:endParaRPr>
          </a:p>
        </p:txBody>
      </p:sp>
      <p:sp>
        <p:nvSpPr>
          <p:cNvPr id="1101827" name="Rectangle 3"/>
          <p:cNvSpPr>
            <a:spLocks noGrp="1" noChangeArrowheads="1"/>
          </p:cNvSpPr>
          <p:nvPr>
            <p:ph type="body" idx="1"/>
          </p:nvPr>
        </p:nvSpPr>
        <p:spPr>
          <a:xfrm>
            <a:off x="381000" y="1752600"/>
            <a:ext cx="9448800" cy="4572000"/>
          </a:xfrm>
        </p:spPr>
        <p:txBody>
          <a:bodyPr/>
          <a:lstStyle/>
          <a:p>
            <a:pPr>
              <a:lnSpc>
                <a:spcPct val="80000"/>
              </a:lnSpc>
            </a:pPr>
            <a:r>
              <a:rPr lang="en-US">
                <a:latin typeface="Book Antiqua" charset="0"/>
                <a:ea typeface="ＭＳ Ｐゴシック" charset="0"/>
                <a:cs typeface="ＭＳ Ｐゴシック" charset="0"/>
              </a:rPr>
              <a:t>Conditions for Crowd, plus:</a:t>
            </a:r>
          </a:p>
          <a:p>
            <a:pPr lvl="1">
              <a:lnSpc>
                <a:spcPct val="80000"/>
              </a:lnSpc>
            </a:pPr>
            <a:r>
              <a:rPr lang="en-US" sz="2400">
                <a:latin typeface="Book Antiqua" charset="0"/>
                <a:ea typeface="ＭＳ Ｐゴシック" charset="0"/>
              </a:rPr>
              <a:t>The activity can be broken into small pieces that can be done mostly independently of each other.</a:t>
            </a:r>
          </a:p>
          <a:p>
            <a:pPr lvl="2">
              <a:lnSpc>
                <a:spcPct val="80000"/>
              </a:lnSpc>
            </a:pPr>
            <a:r>
              <a:rPr lang="en-US">
                <a:latin typeface="Book Antiqua" charset="0"/>
                <a:ea typeface="ＭＳ Ｐゴシック" charset="0"/>
              </a:rPr>
              <a:t>E.g., each is a complete solution to someone</a:t>
            </a:r>
            <a:r>
              <a:rPr lang="ja-JP" altLang="en-US">
                <a:latin typeface="Book Antiqua" charset="0"/>
                <a:ea typeface="ＭＳ Ｐゴシック" charset="0"/>
              </a:rPr>
              <a:t>’</a:t>
            </a:r>
            <a:r>
              <a:rPr lang="en-US">
                <a:latin typeface="Book Antiqua" charset="0"/>
                <a:ea typeface="ＭＳ Ｐゴシック" charset="0"/>
              </a:rPr>
              <a:t>s problem</a:t>
            </a:r>
          </a:p>
          <a:p>
            <a:pPr lvl="1">
              <a:lnSpc>
                <a:spcPct val="80000"/>
              </a:lnSpc>
            </a:pPr>
            <a:r>
              <a:rPr lang="en-US" sz="2400">
                <a:latin typeface="Book Antiqua" charset="0"/>
                <a:ea typeface="ＭＳ Ｐゴシック" charset="0"/>
              </a:rPr>
              <a:t>There are ways for people to find the pieces they want in the collection.</a:t>
            </a:r>
          </a:p>
          <a:p>
            <a:pPr lvl="2">
              <a:lnSpc>
                <a:spcPct val="80000"/>
              </a:lnSpc>
            </a:pPr>
            <a:r>
              <a:rPr lang="en-US">
                <a:latin typeface="Book Antiqua" charset="0"/>
                <a:ea typeface="ＭＳ Ｐゴシック" charset="0"/>
              </a:rPr>
              <a:t>E.g., the pieces are rated (in a later step) for interestingness</a:t>
            </a:r>
            <a:endParaRPr lang="en-US" sz="2400">
              <a:latin typeface="Book Antiqua" charset="0"/>
              <a:ea typeface="ＭＳ Ｐゴシック" charset="0"/>
            </a:endParaRPr>
          </a:p>
          <a:p>
            <a:pPr lvl="1">
              <a:lnSpc>
                <a:spcPct val="80000"/>
              </a:lnSpc>
            </a:pPr>
            <a:r>
              <a:rPr lang="en-US" sz="2400">
                <a:latin typeface="Book Antiqua" charset="0"/>
                <a:ea typeface="ＭＳ Ｐゴシック" charset="0"/>
              </a:rPr>
              <a:t>There are enough people who want this kind of thing in the first place.</a:t>
            </a:r>
          </a:p>
          <a:p>
            <a:pPr lvl="1">
              <a:lnSpc>
                <a:spcPct val="80000"/>
              </a:lnSpc>
            </a:pPr>
            <a:r>
              <a:rPr lang="en-US" sz="2400">
                <a:latin typeface="Book Antiqua" charset="0"/>
                <a:ea typeface="ＭＳ Ｐゴシック" charset="0"/>
              </a:rPr>
              <a:t>…</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4178"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Contest</a:t>
            </a:r>
          </a:p>
        </p:txBody>
      </p:sp>
      <p:sp>
        <p:nvSpPr>
          <p:cNvPr id="1074179"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A subtype of Collection where one or a few items in the collection are selected as winners</a:t>
            </a:r>
          </a:p>
          <a:p>
            <a:r>
              <a:rPr lang="en-US">
                <a:latin typeface="Book Antiqua" charset="0"/>
                <a:ea typeface="ＭＳ Ｐゴシック" charset="0"/>
                <a:cs typeface="ＭＳ Ｐゴシック" charset="0"/>
              </a:rPr>
              <a:t>Examples</a:t>
            </a:r>
          </a:p>
          <a:p>
            <a:pPr lvl="1"/>
            <a:r>
              <a:rPr lang="en-US" sz="2400">
                <a:latin typeface="Book Antiqua" charset="0"/>
                <a:ea typeface="ＭＳ Ｐゴシック" charset="0"/>
              </a:rPr>
              <a:t>InnoCentive</a:t>
            </a:r>
          </a:p>
          <a:p>
            <a:pPr lvl="1"/>
            <a:r>
              <a:rPr lang="en-US" sz="2400">
                <a:latin typeface="Book Antiqua" charset="0"/>
                <a:ea typeface="ＭＳ Ｐゴシック" charset="0"/>
              </a:rPr>
              <a:t>TopCoder</a:t>
            </a:r>
          </a:p>
          <a:p>
            <a:pPr lvl="1"/>
            <a:r>
              <a:rPr lang="en-US" sz="2400">
                <a:latin typeface="Book Antiqua" charset="0"/>
                <a:ea typeface="ＭＳ Ｐゴシック" charset="0"/>
              </a:rPr>
              <a:t>Netflix prize</a:t>
            </a:r>
          </a:p>
          <a:p>
            <a:pPr lvl="1"/>
            <a:r>
              <a:rPr lang="en-US" sz="2400">
                <a:latin typeface="Book Antiqua" charset="0"/>
                <a:ea typeface="ＭＳ Ｐゴシック" charset="0"/>
              </a:rPr>
              <a:t>Yahoo Answers</a:t>
            </a:r>
          </a:p>
        </p:txBody>
      </p:sp>
      <p:sp>
        <p:nvSpPr>
          <p:cNvPr id="5" name="Rectangle 3"/>
          <p:cNvSpPr txBox="1">
            <a:spLocks noChangeArrowheads="1"/>
          </p:cNvSpPr>
          <p:nvPr/>
        </p:nvSpPr>
        <p:spPr bwMode="auto">
          <a:xfrm>
            <a:off x="4914900" y="3048000"/>
            <a:ext cx="4714875" cy="2057400"/>
          </a:xfrm>
          <a:prstGeom prst="rect">
            <a:avLst/>
          </a:prstGeom>
          <a:noFill/>
          <a:ln w="12700">
            <a:noFill/>
            <a:miter lim="800000"/>
            <a:headEnd/>
            <a:tailEnd/>
          </a:ln>
          <a:effectLst/>
        </p:spPr>
        <p:txBody>
          <a:bodyPr lIns="90488" tIns="44450" rIns="90488" bIns="44450"/>
          <a:lstStyle>
            <a:lvl1pPr marL="285750" indent="-285750">
              <a:defRPr sz="2000" b="1">
                <a:solidFill>
                  <a:schemeClr val="tx1"/>
                </a:solidFill>
                <a:latin typeface="Book Antiqua" charset="0"/>
                <a:ea typeface="ＭＳ Ｐゴシック" charset="0"/>
                <a:cs typeface="ＭＳ Ｐゴシック" charset="0"/>
              </a:defRPr>
            </a:lvl1pPr>
            <a:lvl2pPr marL="685800" indent="-228600">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nSpc>
                <a:spcPct val="90000"/>
              </a:lnSpc>
              <a:spcBef>
                <a:spcPct val="60000"/>
              </a:spcBef>
              <a:spcAft>
                <a:spcPct val="60000"/>
              </a:spcAft>
              <a:buClr>
                <a:schemeClr val="accent1"/>
              </a:buClr>
              <a:buSzPct val="100000"/>
            </a:pPr>
            <a:r>
              <a:rPr lang="en-US" sz="2400">
                <a:effectLst>
                  <a:outerShdw blurRad="38100" dist="38100" dir="2700000" algn="tl">
                    <a:srgbClr val="000000"/>
                  </a:outerShdw>
                </a:effectLst>
              </a:rPr>
              <a:t> </a:t>
            </a:r>
          </a:p>
          <a:p>
            <a:pPr lvl="1">
              <a:lnSpc>
                <a:spcPct val="90000"/>
              </a:lnSpc>
              <a:spcBef>
                <a:spcPct val="30000"/>
              </a:spcBef>
              <a:spcAft>
                <a:spcPct val="30000"/>
              </a:spcAft>
              <a:buClr>
                <a:schemeClr val="accent1"/>
              </a:buClr>
              <a:buSzPct val="100000"/>
              <a:buFontTx/>
              <a:buChar char="–"/>
            </a:pPr>
            <a:r>
              <a:rPr lang="en-US" sz="2400">
                <a:effectLst>
                  <a:outerShdw blurRad="38100" dist="38100" dir="2700000" algn="tl">
                    <a:srgbClr val="000000"/>
                  </a:outerShdw>
                </a:effectLst>
              </a:rPr>
              <a:t>Goldcorp challenge</a:t>
            </a:r>
          </a:p>
          <a:p>
            <a:pPr lvl="1">
              <a:lnSpc>
                <a:spcPct val="90000"/>
              </a:lnSpc>
              <a:spcBef>
                <a:spcPct val="30000"/>
              </a:spcBef>
              <a:spcAft>
                <a:spcPct val="30000"/>
              </a:spcAft>
              <a:buClr>
                <a:schemeClr val="accent1"/>
              </a:buClr>
              <a:buSzPct val="100000"/>
              <a:buFontTx/>
              <a:buChar char="–"/>
            </a:pPr>
            <a:r>
              <a:rPr lang="en-US" sz="2400">
                <a:effectLst>
                  <a:outerShdw blurRad="38100" dist="38100" dir="2700000" algn="tl">
                    <a:srgbClr val="000000"/>
                  </a:outerShdw>
                </a:effectLst>
              </a:rPr>
              <a:t>Threadless</a:t>
            </a:r>
          </a:p>
          <a:p>
            <a:pPr lvl="1">
              <a:lnSpc>
                <a:spcPct val="90000"/>
              </a:lnSpc>
              <a:spcBef>
                <a:spcPct val="30000"/>
              </a:spcBef>
              <a:spcAft>
                <a:spcPct val="30000"/>
              </a:spcAft>
              <a:buClr>
                <a:schemeClr val="accent1"/>
              </a:buClr>
              <a:buSzPct val="100000"/>
              <a:buFontTx/>
              <a:buChar char="–"/>
            </a:pPr>
            <a:r>
              <a:rPr lang="en-US" sz="2400">
                <a:effectLst>
                  <a:outerShdw blurRad="38100" dist="38100" dir="2700000" algn="tl">
                    <a:srgbClr val="000000"/>
                  </a:outerShdw>
                </a:effectLst>
              </a:rPr>
              <a:t>Matlab</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Netflix Prize</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Netflix algorithm predicts which customers will like which movies, based on previous customer ratings of the same movies</a:t>
            </a:r>
          </a:p>
          <a:p>
            <a:r>
              <a:rPr lang="en-US">
                <a:latin typeface="Book Antiqua" charset="0"/>
                <a:ea typeface="ＭＳ Ｐゴシック" charset="0"/>
                <a:cs typeface="ＭＳ Ｐゴシック" charset="0"/>
              </a:rPr>
              <a:t>Netflix offered $1M prize to the first team that improves predictions by &gt; 10%</a:t>
            </a:r>
          </a:p>
          <a:p>
            <a:r>
              <a:rPr lang="en-US">
                <a:latin typeface="Book Antiqua" charset="0"/>
                <a:ea typeface="ＭＳ Ｐゴシック" charset="0"/>
                <a:cs typeface="ＭＳ Ｐゴシック" charset="0"/>
              </a:rPr>
              <a:t>Huge amount of effort expended by teams all over the world.  </a:t>
            </a:r>
          </a:p>
          <a:p>
            <a:r>
              <a:rPr lang="en-US">
                <a:latin typeface="Book Antiqua" charset="0"/>
                <a:ea typeface="ＭＳ Ｐゴシック" charset="0"/>
                <a:cs typeface="ＭＳ Ｐゴシック" charset="0"/>
              </a:rPr>
              <a:t>Winning team included several previously competing teams which combined their ideas.</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TopCoder</a:t>
            </a:r>
          </a:p>
        </p:txBody>
      </p:sp>
      <p:sp>
        <p:nvSpPr>
          <p:cNvPr id="790531" name="Rectangle 3"/>
          <p:cNvSpPr>
            <a:spLocks noGrp="1" noChangeArrowheads="1"/>
          </p:cNvSpPr>
          <p:nvPr>
            <p:ph type="body" idx="1"/>
          </p:nvPr>
        </p:nvSpPr>
        <p:spPr/>
        <p:txBody>
          <a:bodyPr/>
          <a:lstStyle/>
          <a:p>
            <a:pPr>
              <a:lnSpc>
                <a:spcPct val="80000"/>
              </a:lnSpc>
            </a:pPr>
            <a:r>
              <a:rPr lang="en-US">
                <a:latin typeface="Book Antiqua" charset="0"/>
                <a:ea typeface="ＭＳ Ｐゴシック" charset="0"/>
                <a:cs typeface="ＭＳ Ｐゴシック" charset="0"/>
              </a:rPr>
              <a:t>Software development firm with over 200,000 registered freelance programmers from all over the world.</a:t>
            </a:r>
          </a:p>
          <a:p>
            <a:pPr>
              <a:lnSpc>
                <a:spcPct val="80000"/>
              </a:lnSpc>
            </a:pPr>
            <a:r>
              <a:rPr lang="en-US">
                <a:latin typeface="Book Antiqua" charset="0"/>
                <a:ea typeface="ＭＳ Ｐゴシック" charset="0"/>
                <a:cs typeface="ＭＳ Ｐゴシック" charset="0"/>
              </a:rPr>
              <a:t>For each programming task, freelance programmers compete to do task (design, coding, integration, testing).  </a:t>
            </a:r>
          </a:p>
          <a:p>
            <a:pPr>
              <a:lnSpc>
                <a:spcPct val="80000"/>
              </a:lnSpc>
            </a:pPr>
            <a:r>
              <a:rPr lang="en-US">
                <a:latin typeface="Book Antiqua" charset="0"/>
                <a:ea typeface="ＭＳ Ｐゴシック" charset="0"/>
                <a:cs typeface="ＭＳ Ｐゴシック" charset="0"/>
              </a:rPr>
              <a:t>Best versions win prize money.</a:t>
            </a:r>
          </a:p>
          <a:p>
            <a:pPr>
              <a:lnSpc>
                <a:spcPct val="80000"/>
              </a:lnSpc>
            </a:pPr>
            <a:r>
              <a:rPr lang="en-US">
                <a:latin typeface="Book Antiqua" charset="0"/>
                <a:ea typeface="ＭＳ Ｐゴシック" charset="0"/>
                <a:cs typeface="ＭＳ Ｐゴシック" charset="0"/>
              </a:rPr>
              <a:t>Some programmers from low wage countries have made over $100,000.</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2850" name="Rectangle 2"/>
          <p:cNvSpPr>
            <a:spLocks noGrp="1" noChangeArrowheads="1"/>
          </p:cNvSpPr>
          <p:nvPr>
            <p:ph type="title"/>
          </p:nvPr>
        </p:nvSpPr>
        <p:spPr>
          <a:xfrm>
            <a:off x="685800" y="476250"/>
            <a:ext cx="8839200" cy="1143000"/>
          </a:xfrm>
        </p:spPr>
        <p:txBody>
          <a:bodyPr/>
          <a:lstStyle/>
          <a:p>
            <a:r>
              <a:rPr lang="en-US">
                <a:latin typeface="Book Antiqua" charset="0"/>
                <a:ea typeface="ＭＳ Ｐゴシック" charset="0"/>
                <a:cs typeface="ＭＳ Ｐゴシック" charset="0"/>
              </a:rPr>
              <a:t>When is the Contest gene useful?</a:t>
            </a:r>
            <a:endParaRPr lang="en-US" sz="4400">
              <a:latin typeface="Book Antiqua" charset="0"/>
              <a:ea typeface="ＭＳ Ｐゴシック" charset="0"/>
              <a:cs typeface="ＭＳ Ｐゴシック" charset="0"/>
            </a:endParaRPr>
          </a:p>
        </p:txBody>
      </p:sp>
      <p:sp>
        <p:nvSpPr>
          <p:cNvPr id="1102851" name="Rectangle 3"/>
          <p:cNvSpPr>
            <a:spLocks noGrp="1" noChangeArrowheads="1"/>
          </p:cNvSpPr>
          <p:nvPr>
            <p:ph type="body" idx="1"/>
          </p:nvPr>
        </p:nvSpPr>
        <p:spPr>
          <a:xfrm>
            <a:off x="457200" y="1981200"/>
            <a:ext cx="9296400" cy="4724400"/>
          </a:xfrm>
        </p:spPr>
        <p:txBody>
          <a:bodyPr/>
          <a:lstStyle/>
          <a:p>
            <a:r>
              <a:rPr lang="en-US">
                <a:latin typeface="Book Antiqua" charset="0"/>
                <a:ea typeface="ＭＳ Ｐゴシック" charset="0"/>
                <a:cs typeface="ＭＳ Ｐゴシック" charset="0"/>
              </a:rPr>
              <a:t>Conditions for Collection, plus:</a:t>
            </a:r>
          </a:p>
          <a:p>
            <a:pPr lvl="1"/>
            <a:r>
              <a:rPr lang="en-US" sz="2400">
                <a:latin typeface="Book Antiqua" charset="0"/>
                <a:ea typeface="ＭＳ Ｐゴシック" charset="0"/>
              </a:rPr>
              <a:t>Only one (or a few) good solutions are needed.</a:t>
            </a:r>
          </a:p>
          <a:p>
            <a:pPr lvl="1"/>
            <a:r>
              <a:rPr lang="en-US" sz="2400">
                <a:latin typeface="Book Antiqua" charset="0"/>
                <a:ea typeface="ＭＳ Ｐゴシック" charset="0"/>
              </a:rPr>
              <a:t>People are motivated by winning the contest</a:t>
            </a:r>
          </a:p>
          <a:p>
            <a:pPr lvl="2"/>
            <a:r>
              <a:rPr lang="en-US">
                <a:latin typeface="Book Antiqua" charset="0"/>
                <a:ea typeface="ＭＳ Ｐゴシック" charset="0"/>
              </a:rPr>
              <a:t>E.g., for recognition or financial reward.</a:t>
            </a:r>
            <a:endParaRPr lang="en-US" sz="2400">
              <a:latin typeface="Book Antiqua" charset="0"/>
              <a:ea typeface="ＭＳ Ｐゴシック" charset="0"/>
            </a:endParaRPr>
          </a:p>
          <a:p>
            <a:pPr lvl="1"/>
            <a:r>
              <a:rPr lang="en-US" sz="2400">
                <a:latin typeface="Book Antiqua" charset="0"/>
                <a:ea typeface="ＭＳ Ｐゴシック" charset="0"/>
              </a:rPr>
              <a:t>When whole solutions are required to enter contest:</a:t>
            </a:r>
          </a:p>
          <a:p>
            <a:pPr lvl="2"/>
            <a:r>
              <a:rPr lang="en-US" sz="2400">
                <a:latin typeface="Book Antiqua" charset="0"/>
                <a:ea typeface="ＭＳ Ｐゴシック" charset="0"/>
              </a:rPr>
              <a:t>People are willing to submit a whole solution with no guarantee of reward.</a:t>
            </a:r>
          </a:p>
          <a:p>
            <a:pPr lvl="2"/>
            <a:r>
              <a:rPr lang="en-US" sz="2400">
                <a:latin typeface="Book Antiqua" charset="0"/>
                <a:ea typeface="ＭＳ Ｐゴシック" charset="0"/>
              </a:rPr>
              <a:t>The creator of the contest wants to control financial risk.</a:t>
            </a:r>
          </a:p>
          <a:p>
            <a:pPr lvl="3"/>
            <a:r>
              <a:rPr lang="en-US" sz="1800">
                <a:latin typeface="Book Antiqua" charset="0"/>
                <a:ea typeface="ＭＳ Ｐゴシック" charset="0"/>
              </a:rPr>
              <a:t>No award is given unless someone solves the problem</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a:t>
            </a:r>
          </a:p>
        </p:txBody>
      </p:sp>
      <p:graphicFrame>
        <p:nvGraphicFramePr>
          <p:cNvPr id="1200131" name="Group 3"/>
          <p:cNvGraphicFramePr>
            <a:graphicFrameLocks noGrp="1"/>
          </p:cNvGraphicFramePr>
          <p:nvPr/>
        </p:nvGraphicFramePr>
        <p:xfrm>
          <a:off x="1752600" y="1905000"/>
          <a:ext cx="6796088" cy="3908297"/>
        </p:xfrm>
        <a:graphic>
          <a:graphicData uri="http://schemas.openxmlformats.org/drawingml/2006/table">
            <a:tbl>
              <a:tblPr/>
              <a:tblGrid>
                <a:gridCol w="1343025"/>
                <a:gridCol w="2716213"/>
                <a:gridCol w="273685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Collection</a:t>
                      </a:r>
                      <a:endParaRPr kumimoji="0" lang="en-US" sz="18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Collaboration</a:t>
                      </a: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64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0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237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Collaboration</a:t>
            </a:r>
          </a:p>
        </p:txBody>
      </p:sp>
      <p:sp>
        <p:nvSpPr>
          <p:cNvPr id="1082371"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Create pieces with important dependencies among themselves</a:t>
            </a:r>
          </a:p>
          <a:p>
            <a:r>
              <a:rPr lang="en-US">
                <a:latin typeface="Book Antiqua" charset="0"/>
                <a:ea typeface="ＭＳ Ｐゴシック" charset="0"/>
                <a:cs typeface="ＭＳ Ｐゴシック" charset="0"/>
              </a:rPr>
              <a:t>Examples</a:t>
            </a:r>
          </a:p>
          <a:p>
            <a:pPr lvl="1"/>
            <a:r>
              <a:rPr lang="en-US" sz="2400">
                <a:latin typeface="Book Antiqua" charset="0"/>
                <a:ea typeface="ＭＳ Ｐゴシック" charset="0"/>
              </a:rPr>
              <a:t>Wikipedia (individual articles)</a:t>
            </a:r>
          </a:p>
          <a:p>
            <a:pPr lvl="1"/>
            <a:r>
              <a:rPr lang="en-US" sz="2400">
                <a:latin typeface="Book Antiqua" charset="0"/>
                <a:ea typeface="ＭＳ Ｐゴシック" charset="0"/>
              </a:rPr>
              <a:t>Linux</a:t>
            </a:r>
          </a:p>
          <a:p>
            <a:pPr lvl="1"/>
            <a:r>
              <a:rPr lang="en-US" sz="2400">
                <a:latin typeface="Book Antiqua" charset="0"/>
                <a:ea typeface="ＭＳ Ｐゴシック" charset="0"/>
              </a:rPr>
              <a:t>Writing a business book Wikipedia-style</a:t>
            </a:r>
          </a:p>
          <a:p>
            <a:pPr lvl="1"/>
            <a:r>
              <a:rPr lang="en-US" sz="2400">
                <a:latin typeface="Book Antiqua" charset="0"/>
                <a:ea typeface="ＭＳ Ｐゴシック" charset="0"/>
              </a:rPr>
              <a:t>Climate Collaboratorium</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defRPr/>
            </a:pPr>
            <a:endParaRPr lang="en-US">
              <a:ea typeface="ＭＳ Ｐゴシック" charset="-128"/>
              <a:cs typeface="ＭＳ Ｐゴシック" charset="-128"/>
            </a:endParaRPr>
          </a:p>
        </p:txBody>
      </p:sp>
      <p:pic>
        <p:nvPicPr>
          <p:cNvPr id="21507" name="wef - slide 2.mp4" descr="/Users/malone/Documents/slides/wef videos - mp4/wef - slide 2.mp4">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advClick="0" advTm="20000"/>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0020" fill="hold"/>
                                        <p:tgtEl>
                                          <p:spTgt spid="2150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1507"/>
                </p:tgtEl>
              </p:cMediaNode>
            </p:video>
            <p:seq concurrent="1" nextAc="seek">
              <p:cTn id="8" restart="whenNotActive" fill="hold" evtFilter="cancelBubble" nodeType="interactiveSeq">
                <p:stCondLst>
                  <p:cond evt="onClick" delay="0">
                    <p:tgtEl>
                      <p:spTgt spid="2150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1507"/>
                                        </p:tgtEl>
                                      </p:cBhvr>
                                    </p:cmd>
                                  </p:childTnLst>
                                </p:cTn>
                              </p:par>
                            </p:childTnLst>
                          </p:cTn>
                        </p:par>
                      </p:childTnLst>
                    </p:cTn>
                  </p:par>
                </p:childTnLst>
              </p:cTn>
              <p:nextCondLst>
                <p:cond evt="onClick" delay="0">
                  <p:tgtEl>
                    <p:spTgt spid="21507"/>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Wikipedia – Talk page</a:t>
            </a:r>
          </a:p>
        </p:txBody>
      </p:sp>
      <p:sp>
        <p:nvSpPr>
          <p:cNvPr id="3" name="Content Placeholder 2"/>
          <p:cNvSpPr>
            <a:spLocks noGrp="1"/>
          </p:cNvSpPr>
          <p:nvPr>
            <p:ph idx="1"/>
          </p:nvPr>
        </p:nvSpPr>
        <p:spPr/>
        <p:txBody>
          <a:bodyPr/>
          <a:lstStyle/>
          <a:p>
            <a:pPr>
              <a:defRPr/>
            </a:pPr>
            <a:endParaRPr lang="en-US">
              <a:ea typeface="ＭＳ Ｐゴシック" pitchFamily="-110" charset="-128"/>
              <a:cs typeface="ＭＳ Ｐゴシック" pitchFamily="-110" charset="-128"/>
            </a:endParaRPr>
          </a:p>
        </p:txBody>
      </p:sp>
      <p:pic>
        <p:nvPicPr>
          <p:cNvPr id="14438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9100" y="1905000"/>
            <a:ext cx="9401175"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A Linux discussion forum</a:t>
            </a:r>
          </a:p>
        </p:txBody>
      </p:sp>
      <p:sp>
        <p:nvSpPr>
          <p:cNvPr id="3" name="Content Placeholder 2"/>
          <p:cNvSpPr>
            <a:spLocks noGrp="1"/>
          </p:cNvSpPr>
          <p:nvPr>
            <p:ph idx="1"/>
          </p:nvPr>
        </p:nvSpPr>
        <p:spPr/>
        <p:txBody>
          <a:bodyPr/>
          <a:lstStyle/>
          <a:p>
            <a:pPr>
              <a:defRPr/>
            </a:pPr>
            <a:endParaRPr lang="en-US">
              <a:ea typeface="ＭＳ Ｐゴシック" pitchFamily="-110" charset="-128"/>
              <a:cs typeface="ＭＳ Ｐゴシック" pitchFamily="-110" charset="-128"/>
            </a:endParaRPr>
          </a:p>
        </p:txBody>
      </p:sp>
      <p:pic>
        <p:nvPicPr>
          <p:cNvPr id="14541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0" y="1905000"/>
            <a:ext cx="9067800" cy="468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Writing a business book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Wikipedia-style</a:t>
            </a:r>
          </a:p>
        </p:txBody>
      </p:sp>
      <p:sp>
        <p:nvSpPr>
          <p:cNvPr id="846851" name="Rectangle 3"/>
          <p:cNvSpPr>
            <a:spLocks noGrp="1" noChangeArrowheads="1"/>
          </p:cNvSpPr>
          <p:nvPr>
            <p:ph type="body" idx="1"/>
          </p:nvPr>
        </p:nvSpPr>
        <p:spPr>
          <a:xfrm>
            <a:off x="1114425" y="1981200"/>
            <a:ext cx="6238875" cy="4114800"/>
          </a:xfrm>
        </p:spPr>
        <p:txBody>
          <a:bodyPr/>
          <a:lstStyle/>
          <a:p>
            <a:pPr>
              <a:lnSpc>
                <a:spcPct val="80000"/>
              </a:lnSpc>
            </a:pPr>
            <a:r>
              <a:rPr lang="en-US">
                <a:latin typeface="Book Antiqua" charset="0"/>
                <a:ea typeface="ＭＳ Ｐゴシック" charset="0"/>
                <a:cs typeface="ＭＳ Ｐゴシック" charset="0"/>
              </a:rPr>
              <a:t>Title: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We Are Smarter Than Me</a:t>
            </a:r>
            <a:r>
              <a:rPr lang="ja-JP" altLang="en-US">
                <a:latin typeface="Book Antiqua" charset="0"/>
                <a:ea typeface="ＭＳ Ｐゴシック" charset="0"/>
                <a:cs typeface="ＭＳ Ｐゴシック" charset="0"/>
              </a:rPr>
              <a:t>”</a:t>
            </a:r>
            <a:endParaRPr lang="en-US">
              <a:latin typeface="Book Antiqua" charset="0"/>
              <a:ea typeface="ＭＳ Ｐゴシック" charset="0"/>
              <a:cs typeface="ＭＳ Ｐゴシック" charset="0"/>
            </a:endParaRPr>
          </a:p>
          <a:p>
            <a:pPr>
              <a:lnSpc>
                <a:spcPct val="80000"/>
              </a:lnSpc>
            </a:pPr>
            <a:r>
              <a:rPr lang="en-US">
                <a:latin typeface="Book Antiqua" charset="0"/>
                <a:ea typeface="ＭＳ Ｐゴシック" charset="0"/>
                <a:cs typeface="ＭＳ Ｐゴシック" charset="0"/>
              </a:rPr>
              <a:t>Joint project:  MIT Sloan, Wharton, Pearson Publishing, Shared Insights</a:t>
            </a:r>
          </a:p>
          <a:p>
            <a:pPr>
              <a:lnSpc>
                <a:spcPct val="80000"/>
              </a:lnSpc>
            </a:pPr>
            <a:r>
              <a:rPr lang="en-US">
                <a:latin typeface="Book Antiqua" charset="0"/>
                <a:ea typeface="ＭＳ Ｐゴシック" charset="0"/>
                <a:cs typeface="ＭＳ Ｐゴシック" charset="0"/>
              </a:rPr>
              <a:t>Over 4,000 people registered</a:t>
            </a:r>
          </a:p>
          <a:p>
            <a:pPr>
              <a:lnSpc>
                <a:spcPct val="80000"/>
              </a:lnSpc>
            </a:pPr>
            <a:r>
              <a:rPr lang="en-US">
                <a:latin typeface="Book Antiqua" charset="0"/>
                <a:ea typeface="ＭＳ Ｐゴシック" charset="0"/>
                <a:cs typeface="ＭＳ Ｐゴシック" charset="0"/>
              </a:rPr>
              <a:t>Result:  Hardback book published by Pearson in Fall 2007</a:t>
            </a:r>
          </a:p>
          <a:p>
            <a:pPr>
              <a:lnSpc>
                <a:spcPct val="80000"/>
              </a:lnSpc>
            </a:pPr>
            <a:r>
              <a:rPr lang="en-US">
                <a:latin typeface="Book Antiqua" charset="0"/>
                <a:ea typeface="ＭＳ Ｐゴシック" charset="0"/>
                <a:cs typeface="ＭＳ Ｐゴシック" charset="0"/>
              </a:rPr>
              <a:t>But the community didn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really write it!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39100" y="2667000"/>
            <a:ext cx="1524000"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779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46851">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468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425" y="304800"/>
            <a:ext cx="1015047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35418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33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75" y="304800"/>
            <a:ext cx="10194925"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320394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37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0"/>
            <a:ext cx="8648700" cy="681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727493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830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102552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646110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1042" name="Rectangle 2"/>
          <p:cNvSpPr>
            <a:spLocks noGrp="1" noChangeArrowheads="1"/>
          </p:cNvSpPr>
          <p:nvPr>
            <p:ph type="title"/>
          </p:nvPr>
        </p:nvSpPr>
        <p:spPr>
          <a:xfrm>
            <a:off x="685800" y="476250"/>
            <a:ext cx="8839200" cy="1143000"/>
          </a:xfrm>
        </p:spPr>
        <p:txBody>
          <a:bodyPr/>
          <a:lstStyle/>
          <a:p>
            <a:r>
              <a:rPr lang="en-US">
                <a:latin typeface="Book Antiqua" charset="0"/>
                <a:ea typeface="ＭＳ Ｐゴシック" charset="0"/>
                <a:cs typeface="ＭＳ Ｐゴシック" charset="0"/>
              </a:rPr>
              <a:t>When is the Collaboration gene useful?</a:t>
            </a:r>
            <a:endParaRPr lang="en-US" sz="4400">
              <a:latin typeface="Book Antiqua" charset="0"/>
              <a:ea typeface="ＭＳ Ｐゴシック" charset="0"/>
              <a:cs typeface="ＭＳ Ｐゴシック" charset="0"/>
            </a:endParaRPr>
          </a:p>
        </p:txBody>
      </p:sp>
      <p:sp>
        <p:nvSpPr>
          <p:cNvPr id="1111043" name="Rectangle 3"/>
          <p:cNvSpPr>
            <a:spLocks noGrp="1" noChangeArrowheads="1"/>
          </p:cNvSpPr>
          <p:nvPr>
            <p:ph type="body" idx="1"/>
          </p:nvPr>
        </p:nvSpPr>
        <p:spPr>
          <a:xfrm>
            <a:off x="685800" y="1981200"/>
            <a:ext cx="8839200" cy="4114800"/>
          </a:xfrm>
        </p:spPr>
        <p:txBody>
          <a:bodyPr/>
          <a:lstStyle/>
          <a:p>
            <a:r>
              <a:rPr lang="en-US">
                <a:latin typeface="Book Antiqua" charset="0"/>
                <a:ea typeface="ＭＳ Ｐゴシック" charset="0"/>
                <a:cs typeface="ＭＳ Ｐゴシック" charset="0"/>
              </a:rPr>
              <a:t>Conditions for Crowd, plus:</a:t>
            </a:r>
          </a:p>
          <a:p>
            <a:pPr lvl="1"/>
            <a:r>
              <a:rPr lang="en-US" sz="2400">
                <a:latin typeface="Book Antiqua" charset="0"/>
                <a:ea typeface="ＭＳ Ｐゴシック" charset="0"/>
              </a:rPr>
              <a:t>There are benefits of doing large scale things, and there is no satisfactory way of breaking the activity into small independent pieces </a:t>
            </a:r>
          </a:p>
          <a:p>
            <a:pPr lvl="2"/>
            <a:r>
              <a:rPr lang="en-US">
                <a:latin typeface="Book Antiqua" charset="0"/>
                <a:ea typeface="ＭＳ Ｐゴシック" charset="0"/>
              </a:rPr>
              <a:t>Otherwise Collection would be better</a:t>
            </a:r>
            <a:endParaRPr lang="en-US" sz="2400">
              <a:latin typeface="Book Antiqua" charset="0"/>
              <a:ea typeface="ＭＳ Ｐゴシック" charset="0"/>
            </a:endParaRPr>
          </a:p>
          <a:p>
            <a:pPr lvl="1"/>
            <a:r>
              <a:rPr lang="en-US" sz="2400">
                <a:latin typeface="Book Antiqua" charset="0"/>
                <a:ea typeface="ＭＳ Ｐゴシック" charset="0"/>
              </a:rPr>
              <a:t>There are satisfactory ways of managing the dependencies among the pieces</a:t>
            </a:r>
          </a:p>
          <a:p>
            <a:pPr lvl="2"/>
            <a:r>
              <a:rPr lang="en-US">
                <a:latin typeface="Book Antiqua" charset="0"/>
                <a:ea typeface="ＭＳ Ｐゴシック" charset="0"/>
              </a:rPr>
              <a:t>See alternatives for Decision gene</a:t>
            </a: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525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a:t>
            </a:r>
          </a:p>
        </p:txBody>
      </p:sp>
      <p:graphicFrame>
        <p:nvGraphicFramePr>
          <p:cNvPr id="1205281" name="Group 33"/>
          <p:cNvGraphicFramePr>
            <a:graphicFrameLocks noGrp="1"/>
          </p:cNvGraphicFramePr>
          <p:nvPr>
            <p:extLst>
              <p:ext uri="{D42A27DB-BD31-4B8C-83A1-F6EECF244321}">
                <p14:modId xmlns:p14="http://schemas.microsoft.com/office/powerpoint/2010/main" val="3309807808"/>
              </p:ext>
            </p:extLst>
          </p:nvPr>
        </p:nvGraphicFramePr>
        <p:xfrm>
          <a:off x="1752600" y="1905000"/>
          <a:ext cx="6972300" cy="3908297"/>
        </p:xfrm>
        <a:graphic>
          <a:graphicData uri="http://schemas.openxmlformats.org/drawingml/2006/table">
            <a:tbl>
              <a:tblPr/>
              <a:tblGrid>
                <a:gridCol w="1377950"/>
                <a:gridCol w="2622550"/>
                <a:gridCol w="297180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Collection</a:t>
                      </a:r>
                      <a:endParaRPr kumimoji="0" lang="en-US" sz="18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64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dirty="0">
                          <a:ln>
                            <a:noFill/>
                          </a:ln>
                          <a:solidFill>
                            <a:srgbClr val="E08000"/>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0"/>
                        </a:spcBef>
                        <a:spcAft>
                          <a:spcPct val="10000"/>
                        </a:spcAft>
                        <a:buClr>
                          <a:schemeClr val="accent1"/>
                        </a:buClr>
                        <a:buSzPct val="100000"/>
                        <a:buFontTx/>
                        <a:buChar char="•"/>
                        <a:tabLst/>
                      </a:pPr>
                      <a:r>
                        <a:rPr kumimoji="0" lang="en-US" sz="2400" b="0" i="0" u="none" strike="noStrike" cap="none" normalizeH="0" baseline="0" dirty="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Voting</a:t>
                      </a:r>
                    </a:p>
                    <a:p>
                      <a:pPr marL="0" marR="0" lvl="0" indent="0" algn="l" defTabSz="914400" rtl="0" eaLnBrk="0" fontAlgn="base" latinLnBrk="0" hangingPunct="0">
                        <a:lnSpc>
                          <a:spcPct val="90000"/>
                        </a:lnSpc>
                        <a:spcBef>
                          <a:spcPct val="0"/>
                        </a:spcBef>
                        <a:spcAft>
                          <a:spcPct val="10000"/>
                        </a:spcAft>
                        <a:buClr>
                          <a:schemeClr val="accent1"/>
                        </a:buClr>
                        <a:buSzPct val="100000"/>
                        <a:buFontTx/>
                        <a:buChar char="•"/>
                        <a:tabLst/>
                      </a:pPr>
                      <a:r>
                        <a:rPr kumimoji="0" lang="en-US" sz="2400" b="0" i="0" u="none" strike="noStrike" cap="none" normalizeH="0" baseline="0" dirty="0" smtClean="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Prediction </a:t>
                      </a:r>
                      <a:r>
                        <a:rPr kumimoji="0" lang="en-US" sz="2400" b="0" i="0" u="none" strike="noStrike" cap="none" normalizeH="0" baseline="0" dirty="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markets</a:t>
                      </a:r>
                      <a:endParaRPr kumimoji="0" lang="en-US" sz="2000" b="0" i="0" u="none" strike="noStrike" cap="none" normalizeH="0" baseline="0" dirty="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Group Decision gene 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Conditions for Crowd, plus:</a:t>
            </a:r>
          </a:p>
          <a:p>
            <a:r>
              <a:rPr lang="en-US">
                <a:latin typeface="Book Antiqua" charset="0"/>
                <a:ea typeface="ＭＳ Ｐゴシック" charset="0"/>
                <a:cs typeface="ＭＳ Ｐゴシック" charset="0"/>
              </a:rPr>
              <a:t>Everyone in the group needs to abide by the same decision.</a:t>
            </a:r>
          </a:p>
          <a:p>
            <a:pPr lvl="1"/>
            <a:r>
              <a:rPr lang="en-US">
                <a:latin typeface="Book Antiqua" charset="0"/>
                <a:ea typeface="ＭＳ Ｐゴシック" charset="0"/>
              </a:rPr>
              <a:t>What prediction will we base our plan on?</a:t>
            </a:r>
          </a:p>
          <a:p>
            <a:pPr lvl="1"/>
            <a:r>
              <a:rPr lang="en-US">
                <a:latin typeface="Book Antiqua" charset="0"/>
                <a:ea typeface="ＭＳ Ｐゴシック" charset="0"/>
              </a:rPr>
              <a:t>What features will our product have?</a:t>
            </a:r>
          </a:p>
          <a:p>
            <a:pPr lvl="1"/>
            <a:r>
              <a:rPr lang="en-US">
                <a:latin typeface="Book Antiqua" charset="0"/>
                <a:ea typeface="ＭＳ Ｐゴシック" charset="0"/>
              </a:rPr>
              <a:t>What move will we make?</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wef - slide 3.mp4" descr="/Users/malone/Documents/slides/wef videos - mp4/wef - slide 3.mp4">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advClick="0" advTm="20000"/>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0020" fill="hold"/>
                                        <p:tgtEl>
                                          <p:spTgt spid="2355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3554"/>
                </p:tgtEl>
              </p:cMediaNode>
            </p:video>
            <p:seq concurrent="1" nextAc="seek">
              <p:cTn id="8" restart="whenNotActive" fill="hold" evtFilter="cancelBubble" nodeType="interactiveSeq">
                <p:stCondLst>
                  <p:cond evt="onClick" delay="0">
                    <p:tgtEl>
                      <p:spTgt spid="2355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3554"/>
                                        </p:tgtEl>
                                      </p:cBhvr>
                                    </p:cmd>
                                  </p:childTnLst>
                                </p:cTn>
                              </p:par>
                            </p:childTnLst>
                          </p:cTn>
                        </p:par>
                      </p:childTnLst>
                    </p:cTn>
                  </p:par>
                </p:childTnLst>
              </p:cTn>
              <p:nextCondLst>
                <p:cond evt="onClick" delay="0">
                  <p:tgtEl>
                    <p:spTgt spid="23554"/>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Voting</a:t>
            </a:r>
          </a:p>
        </p:txBody>
      </p:sp>
      <p:sp>
        <p:nvSpPr>
          <p:cNvPr id="899075"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Digg</a:t>
            </a:r>
          </a:p>
          <a:p>
            <a:r>
              <a:rPr lang="en-US">
                <a:latin typeface="Book Antiqua" charset="0"/>
                <a:ea typeface="ＭＳ Ｐゴシック" charset="0"/>
                <a:cs typeface="ＭＳ Ｐゴシック" charset="0"/>
              </a:rPr>
              <a:t>IBM Jams (evaluation phase)</a:t>
            </a:r>
          </a:p>
          <a:p>
            <a:r>
              <a:rPr lang="en-US">
                <a:latin typeface="Book Antiqua" charset="0"/>
                <a:ea typeface="ＭＳ Ｐゴシック" charset="0"/>
                <a:cs typeface="ＭＳ Ｐゴシック" charset="0"/>
              </a:rPr>
              <a:t>Schaumburg Flyers </a:t>
            </a:r>
          </a:p>
          <a:p>
            <a:r>
              <a:rPr lang="en-US">
                <a:latin typeface="Book Antiqua" charset="0"/>
                <a:ea typeface="ＭＳ Ｐゴシック" charset="0"/>
                <a:cs typeface="ＭＳ Ｐゴシック" charset="0"/>
              </a:rPr>
              <a:t>Ebbsfleet United</a:t>
            </a:r>
          </a:p>
          <a:p>
            <a:r>
              <a:rPr lang="en-US">
                <a:latin typeface="Book Antiqua" charset="0"/>
                <a:ea typeface="ＭＳ Ｐゴシック" charset="0"/>
                <a:cs typeface="ＭＳ Ｐゴシック" charset="0"/>
              </a:rPr>
              <a:t>Kasparov v. the World</a:t>
            </a:r>
          </a:p>
          <a:p>
            <a:r>
              <a:rPr lang="en-US">
                <a:latin typeface="Book Antiqua" charset="0"/>
                <a:ea typeface="ＭＳ Ｐゴシック" charset="0"/>
                <a:cs typeface="ＭＳ Ｐゴシック" charset="0"/>
              </a:rPr>
              <a:t>Threadless</a:t>
            </a: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338"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Schaumburg Flyers</a:t>
            </a:r>
          </a:p>
        </p:txBody>
      </p:sp>
      <p:sp>
        <p:nvSpPr>
          <p:cNvPr id="910339" name="Rectangle 3"/>
          <p:cNvSpPr>
            <a:spLocks noGrp="1" noChangeArrowheads="1"/>
          </p:cNvSpPr>
          <p:nvPr>
            <p:ph type="body" idx="1"/>
          </p:nvPr>
        </p:nvSpPr>
        <p:spPr/>
        <p:txBody>
          <a:bodyPr/>
          <a:lstStyle/>
          <a:p>
            <a:pPr>
              <a:lnSpc>
                <a:spcPct val="80000"/>
              </a:lnSpc>
            </a:pPr>
            <a:r>
              <a:rPr lang="en-US">
                <a:latin typeface="Book Antiqua" charset="0"/>
                <a:ea typeface="ＭＳ Ｐゴシック" charset="0"/>
                <a:cs typeface="ＭＳ Ｐゴシック" charset="0"/>
              </a:rPr>
              <a:t>Minor league baseball team near Chicago</a:t>
            </a:r>
          </a:p>
          <a:p>
            <a:pPr>
              <a:lnSpc>
                <a:spcPct val="80000"/>
              </a:lnSpc>
            </a:pPr>
            <a:r>
              <a:rPr lang="en-US">
                <a:latin typeface="Book Antiqua" charset="0"/>
                <a:ea typeface="ＭＳ Ｐゴシック" charset="0"/>
                <a:cs typeface="ＭＳ Ｐゴシック" charset="0"/>
              </a:rPr>
              <a:t>Through Internet voting, fans decide batting order, pitching rotation, starting line-up, and which players to trade </a:t>
            </a:r>
          </a:p>
          <a:p>
            <a:pPr>
              <a:lnSpc>
                <a:spcPct val="80000"/>
              </a:lnSpc>
            </a:pPr>
            <a:r>
              <a:rPr lang="en-US">
                <a:latin typeface="Book Antiqua" charset="0"/>
                <a:ea typeface="ＭＳ Ｐゴシック" charset="0"/>
                <a:cs typeface="ＭＳ Ｐゴシック" charset="0"/>
              </a:rPr>
              <a:t>Goal:  Reality Baseball with fans all over the world visiting the web site frequently</a:t>
            </a:r>
          </a:p>
          <a:p>
            <a:pPr>
              <a:lnSpc>
                <a:spcPct val="80000"/>
              </a:lnSpc>
            </a:pPr>
            <a:r>
              <a:rPr lang="en-US">
                <a:latin typeface="Book Antiqua" charset="0"/>
                <a:ea typeface="ＭＳ Ｐゴシック" charset="0"/>
                <a:cs typeface="ＭＳ Ｐゴシック" charset="0"/>
              </a:rPr>
              <a:t>Result:  Team had disappointing season.  Some people blamed voting for bad results.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103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Ebbsfleet United</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UK football (soccer) team</a:t>
            </a:r>
          </a:p>
          <a:p>
            <a:r>
              <a:rPr lang="en-US">
                <a:latin typeface="Book Antiqua" charset="0"/>
                <a:ea typeface="ＭＳ Ｐゴシック" charset="0"/>
                <a:cs typeface="ＭＳ Ｐゴシック" charset="0"/>
              </a:rPr>
              <a:t>Shares purchased by over 30,000 members in over 80 countries</a:t>
            </a:r>
          </a:p>
          <a:p>
            <a:r>
              <a:rPr lang="en-US">
                <a:latin typeface="Book Antiqua" charset="0"/>
                <a:ea typeface="ＭＳ Ｐゴシック" charset="0"/>
                <a:cs typeface="ＭＳ Ｐゴシック" charset="0"/>
              </a:rPr>
              <a:t>Membership fee:  £50 / yr (appx. $77)</a:t>
            </a:r>
          </a:p>
          <a:p>
            <a:r>
              <a:rPr lang="en-US">
                <a:latin typeface="Book Antiqua" charset="0"/>
                <a:ea typeface="ＭＳ Ｐゴシック" charset="0"/>
                <a:cs typeface="ＭＳ Ｐゴシック" charset="0"/>
              </a:rPr>
              <a:t>Members vote on team selection, final budgets, player trades</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6" name="Rectangle 2"/>
          <p:cNvSpPr>
            <a:spLocks noGrp="1" noChangeArrowheads="1"/>
          </p:cNvSpPr>
          <p:nvPr>
            <p:ph type="title"/>
          </p:nvPr>
        </p:nvSpPr>
        <p:spPr/>
        <p:txBody>
          <a:bodyPr/>
          <a:lstStyle/>
          <a:p>
            <a:r>
              <a:rPr lang="en-US" sz="4000">
                <a:latin typeface="Book Antiqua" charset="0"/>
                <a:ea typeface="ＭＳ Ｐゴシック" charset="0"/>
                <a:cs typeface="ＭＳ Ｐゴシック" charset="0"/>
              </a:rPr>
              <a:t>Kasparov vs. the World</a:t>
            </a:r>
          </a:p>
        </p:txBody>
      </p:sp>
      <p:sp>
        <p:nvSpPr>
          <p:cNvPr id="912387" name="Rectangle 3"/>
          <p:cNvSpPr>
            <a:spLocks noGrp="1" noChangeArrowheads="1"/>
          </p:cNvSpPr>
          <p:nvPr>
            <p:ph type="body" idx="1"/>
          </p:nvPr>
        </p:nvSpPr>
        <p:spPr>
          <a:xfrm>
            <a:off x="723900" y="1981200"/>
            <a:ext cx="8763000" cy="4114800"/>
          </a:xfrm>
        </p:spPr>
        <p:txBody>
          <a:bodyPr/>
          <a:lstStyle/>
          <a:p>
            <a:pPr>
              <a:lnSpc>
                <a:spcPct val="80000"/>
              </a:lnSpc>
            </a:pPr>
            <a:r>
              <a:rPr lang="en-US">
                <a:latin typeface="Book Antiqua" charset="0"/>
                <a:ea typeface="ＭＳ Ｐゴシック" charset="0"/>
                <a:cs typeface="ＭＳ Ｐゴシック" charset="0"/>
              </a:rPr>
              <a:t>Players:</a:t>
            </a:r>
          </a:p>
          <a:p>
            <a:pPr lvl="1">
              <a:lnSpc>
                <a:spcPct val="80000"/>
              </a:lnSpc>
            </a:pPr>
            <a:r>
              <a:rPr lang="en-US" sz="2400">
                <a:latin typeface="Book Antiqua" charset="0"/>
                <a:ea typeface="ＭＳ Ｐゴシック" charset="0"/>
              </a:rPr>
              <a:t>Gary Kasparov (world chess champion, 1999) vs. the rest of the world (moves decided by majority vote)</a:t>
            </a:r>
          </a:p>
          <a:p>
            <a:pPr lvl="1">
              <a:lnSpc>
                <a:spcPct val="80000"/>
              </a:lnSpc>
            </a:pPr>
            <a:r>
              <a:rPr lang="en-US" sz="2400">
                <a:latin typeface="Book Antiqua" charset="0"/>
                <a:ea typeface="ＭＳ Ｐゴシック" charset="0"/>
              </a:rPr>
              <a:t>Kasparov heavy favorite before play began.</a:t>
            </a:r>
          </a:p>
          <a:p>
            <a:pPr lvl="1">
              <a:lnSpc>
                <a:spcPct val="80000"/>
              </a:lnSpc>
            </a:pPr>
            <a:r>
              <a:rPr lang="en-US" sz="2400">
                <a:latin typeface="Book Antiqua" charset="0"/>
                <a:ea typeface="ＭＳ Ｐゴシック" charset="0"/>
              </a:rPr>
              <a:t>Used on-line discussions, and suggestions by 5 well-known chess experts</a:t>
            </a:r>
          </a:p>
          <a:p>
            <a:pPr>
              <a:lnSpc>
                <a:spcPct val="80000"/>
              </a:lnSpc>
            </a:pPr>
            <a:r>
              <a:rPr lang="en-US">
                <a:latin typeface="Book Antiqua" charset="0"/>
                <a:ea typeface="ＭＳ Ｐゴシック" charset="0"/>
                <a:cs typeface="ＭＳ Ｐゴシック" charset="0"/>
              </a:rPr>
              <a:t>Result:  Kasparov won after 62 moves in 4 months.  </a:t>
            </a:r>
          </a:p>
          <a:p>
            <a:pPr>
              <a:lnSpc>
                <a:spcPct val="80000"/>
              </a:lnSpc>
            </a:pPr>
            <a:r>
              <a:rPr lang="en-US">
                <a:latin typeface="Book Antiqua" charset="0"/>
                <a:ea typeface="ＭＳ Ｐゴシック" charset="0"/>
                <a:cs typeface="ＭＳ Ｐゴシック" charset="0"/>
              </a:rPr>
              <a:t>He said it was the hardest game he ever played.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1238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23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Voting gene 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Conditions for Crowd and Group Decisions:</a:t>
            </a:r>
          </a:p>
          <a:p>
            <a:pPr lvl="1"/>
            <a:r>
              <a:rPr lang="en-US" sz="2400">
                <a:latin typeface="Book Antiqua" charset="0"/>
                <a:ea typeface="ＭＳ Ｐゴシック" charset="0"/>
              </a:rPr>
              <a:t>The </a:t>
            </a:r>
            <a:r>
              <a:rPr lang="en-US" sz="2400" i="1">
                <a:latin typeface="Book Antiqua" charset="0"/>
                <a:ea typeface="ＭＳ Ｐゴシック" charset="0"/>
              </a:rPr>
              <a:t>average </a:t>
            </a:r>
            <a:r>
              <a:rPr lang="en-US" sz="2400">
                <a:latin typeface="Book Antiqua" charset="0"/>
                <a:ea typeface="ＭＳ Ｐゴシック" charset="0"/>
              </a:rPr>
              <a:t>voter has enough information, skill, and motivation to make a good decision</a:t>
            </a:r>
          </a:p>
          <a:p>
            <a:pPr lvl="1"/>
            <a:r>
              <a:rPr lang="en-US" sz="2400">
                <a:latin typeface="Book Antiqua" charset="0"/>
                <a:ea typeface="ＭＳ Ｐゴシック" charset="0"/>
              </a:rPr>
              <a:t>A single decision for the whole group is needed</a:t>
            </a:r>
          </a:p>
          <a:p>
            <a:pPr lvl="1"/>
            <a:r>
              <a:rPr lang="en-US" sz="2400">
                <a:latin typeface="Book Antiqua" charset="0"/>
                <a:ea typeface="ＭＳ Ｐゴシック" charset="0"/>
              </a:rPr>
              <a:t>…</a:t>
            </a:r>
          </a:p>
          <a:p>
            <a:r>
              <a:rPr lang="en-US">
                <a:latin typeface="Book Antiqua" charset="0"/>
                <a:ea typeface="ＭＳ Ｐゴシック" charset="0"/>
                <a:cs typeface="ＭＳ Ｐゴシック" charset="0"/>
              </a:rPr>
              <a:t>Plus:</a:t>
            </a:r>
          </a:p>
          <a:p>
            <a:pPr lvl="1"/>
            <a:r>
              <a:rPr lang="en-US" sz="2400">
                <a:latin typeface="Book Antiqua" charset="0"/>
                <a:ea typeface="ＭＳ Ｐゴシック" charset="0"/>
              </a:rPr>
              <a:t>It is important for the group to be committed to the decision.</a:t>
            </a: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Prediction markets</a:t>
            </a:r>
          </a:p>
        </p:txBody>
      </p:sp>
      <p:sp>
        <p:nvSpPr>
          <p:cNvPr id="828419"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Example:  Predict future sales of HP printers</a:t>
            </a:r>
          </a:p>
          <a:p>
            <a:r>
              <a:rPr lang="en-US">
                <a:latin typeface="Book Antiqua" charset="0"/>
                <a:ea typeface="ＭＳ Ｐゴシック" charset="0"/>
                <a:cs typeface="ＭＳ Ｐゴシック" charset="0"/>
              </a:rPr>
              <a:t>Approach:  Participants buy and sell </a:t>
            </a:r>
            <a:r>
              <a:rPr lang="en-US" i="1">
                <a:latin typeface="Book Antiqua" charset="0"/>
                <a:ea typeface="ＭＳ Ｐゴシック" charset="0"/>
                <a:cs typeface="ＭＳ Ｐゴシック" charset="0"/>
              </a:rPr>
              <a:t>predictions</a:t>
            </a:r>
            <a:r>
              <a:rPr lang="en-US">
                <a:latin typeface="Book Antiqua" charset="0"/>
                <a:ea typeface="ＭＳ Ｐゴシック" charset="0"/>
                <a:cs typeface="ＭＳ Ｐゴシック" charset="0"/>
              </a:rPr>
              <a:t> of future sales</a:t>
            </a:r>
          </a:p>
          <a:p>
            <a:pPr lvl="1"/>
            <a:r>
              <a:rPr lang="en-US" sz="2400">
                <a:latin typeface="Book Antiqua" charset="0"/>
                <a:ea typeface="ＭＳ Ｐゴシック" charset="0"/>
              </a:rPr>
              <a:t>E.g., Buy a </a:t>
            </a:r>
            <a:r>
              <a:rPr lang="ja-JP" altLang="en-US" sz="2400">
                <a:latin typeface="Book Antiqua" charset="0"/>
                <a:ea typeface="ＭＳ Ｐゴシック" charset="0"/>
              </a:rPr>
              <a:t>“</a:t>
            </a:r>
            <a:r>
              <a:rPr lang="en-US" sz="2400">
                <a:latin typeface="Book Antiqua" charset="0"/>
                <a:ea typeface="ＭＳ Ｐゴシック" charset="0"/>
              </a:rPr>
              <a:t>share</a:t>
            </a:r>
            <a:r>
              <a:rPr lang="ja-JP" altLang="en-US" sz="2400">
                <a:latin typeface="Book Antiqua" charset="0"/>
                <a:ea typeface="ＭＳ Ｐゴシック" charset="0"/>
              </a:rPr>
              <a:t>”</a:t>
            </a:r>
            <a:r>
              <a:rPr lang="en-US" sz="2400">
                <a:latin typeface="Book Antiqua" charset="0"/>
                <a:ea typeface="ＭＳ Ｐゴシック" charset="0"/>
              </a:rPr>
              <a:t> predicting sales in Sept. between 1501 and 1600 units</a:t>
            </a:r>
          </a:p>
          <a:p>
            <a:pPr lvl="2"/>
            <a:r>
              <a:rPr lang="en-US" sz="2400">
                <a:latin typeface="Book Antiqua" charset="0"/>
                <a:ea typeface="ＭＳ Ｐゴシック" charset="0"/>
              </a:rPr>
              <a:t>If correct:  get $1</a:t>
            </a:r>
          </a:p>
          <a:p>
            <a:pPr lvl="2"/>
            <a:r>
              <a:rPr lang="en-US" sz="2400">
                <a:latin typeface="Book Antiqua" charset="0"/>
                <a:ea typeface="ＭＳ Ｐゴシック" charset="0"/>
              </a:rPr>
              <a:t>If wrong:  get $0</a:t>
            </a: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HP</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 prediction markets (cont.)</a:t>
            </a:r>
          </a:p>
        </p:txBody>
      </p:sp>
      <p:sp>
        <p:nvSpPr>
          <p:cNvPr id="785411"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Participants were mostly from HP sales force</a:t>
            </a:r>
          </a:p>
          <a:p>
            <a:r>
              <a:rPr lang="en-US">
                <a:latin typeface="Book Antiqua" charset="0"/>
                <a:ea typeface="ＭＳ Ｐゴシック" charset="0"/>
                <a:cs typeface="ＭＳ Ｐゴシック" charset="0"/>
              </a:rPr>
              <a:t>10 sales ranges</a:t>
            </a:r>
          </a:p>
          <a:p>
            <a:r>
              <a:rPr lang="en-US">
                <a:latin typeface="Book Antiqua" charset="0"/>
                <a:ea typeface="ＭＳ Ｐゴシック" charset="0"/>
                <a:cs typeface="ＭＳ Ｐゴシック" charset="0"/>
              </a:rPr>
              <a:t>Each person starts with 20 shares</a:t>
            </a:r>
          </a:p>
          <a:p>
            <a:r>
              <a:rPr lang="en-US">
                <a:latin typeface="Book Antiqua" charset="0"/>
                <a:ea typeface="ＭＳ Ｐゴシック" charset="0"/>
                <a:cs typeface="ＭＳ Ｐゴシック" charset="0"/>
              </a:rPr>
              <a:t>Market open for several days.</a:t>
            </a:r>
          </a:p>
          <a:p>
            <a:r>
              <a:rPr lang="en-US">
                <a:latin typeface="Book Antiqua" charset="0"/>
                <a:ea typeface="ＭＳ Ｐゴシック" charset="0"/>
                <a:cs typeface="ＭＳ Ｐゴシック" charset="0"/>
              </a:rPr>
              <a:t>Result:  Better predictions than official HP sales forecasts</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4" name="Rectangle 2"/>
          <p:cNvSpPr>
            <a:spLocks noGrp="1" noChangeArrowheads="1"/>
          </p:cNvSpPr>
          <p:nvPr>
            <p:ph type="title"/>
          </p:nvPr>
        </p:nvSpPr>
        <p:spPr>
          <a:xfrm>
            <a:off x="723900" y="476250"/>
            <a:ext cx="8763000" cy="1143000"/>
          </a:xfrm>
        </p:spPr>
        <p:txBody>
          <a:bodyPr/>
          <a:lstStyle/>
          <a:p>
            <a:r>
              <a:rPr lang="en-US">
                <a:latin typeface="Book Antiqua" charset="0"/>
                <a:ea typeface="ＭＳ Ｐゴシック" charset="0"/>
                <a:cs typeface="ＭＳ Ｐゴシック" charset="0"/>
              </a:rPr>
              <a:t>Other examples of prediction markets</a:t>
            </a:r>
          </a:p>
        </p:txBody>
      </p:sp>
      <p:sp>
        <p:nvSpPr>
          <p:cNvPr id="1226755"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Google – no. of users for current products, launch dates for new products</a:t>
            </a:r>
          </a:p>
          <a:p>
            <a:r>
              <a:rPr lang="en-US">
                <a:latin typeface="Book Antiqua" charset="0"/>
                <a:ea typeface="ＭＳ Ｐゴシック" charset="0"/>
                <a:cs typeface="ＭＳ Ｐゴシック" charset="0"/>
              </a:rPr>
              <a:t>Microsoft – release dates of products and internal tools</a:t>
            </a:r>
          </a:p>
          <a:p>
            <a:r>
              <a:rPr lang="en-US">
                <a:latin typeface="Book Antiqua" charset="0"/>
                <a:ea typeface="ＭＳ Ｐゴシック" charset="0"/>
                <a:cs typeface="ＭＳ Ｐゴシック" charset="0"/>
              </a:rPr>
              <a:t>Others – Eli Lilly drug testing, US Presidential elections, movie revenues, technological progress, . . .</a:t>
            </a:r>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Prediction Market gene 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Conditions for Group Decision, plus:</a:t>
            </a:r>
          </a:p>
          <a:p>
            <a:pPr lvl="1"/>
            <a:r>
              <a:rPr lang="en-US" sz="2400">
                <a:latin typeface="Book Antiqua" charset="0"/>
                <a:ea typeface="ＭＳ Ｐゴシック" charset="0"/>
              </a:rPr>
              <a:t>Continuously updated information is useful</a:t>
            </a:r>
          </a:p>
          <a:p>
            <a:pPr lvl="1"/>
            <a:r>
              <a:rPr lang="en-US" sz="2400">
                <a:latin typeface="Book Antiqua" charset="0"/>
                <a:ea typeface="ＭＳ Ｐゴシック" charset="0"/>
              </a:rPr>
              <a:t>Providing strong incentives for information gathering and participation is important</a:t>
            </a:r>
          </a:p>
          <a:p>
            <a:pPr lvl="1"/>
            <a:r>
              <a:rPr lang="en-US" sz="2400">
                <a:latin typeface="Book Antiqua" charset="0"/>
                <a:ea typeface="ＭＳ Ｐゴシック" charset="0"/>
              </a:rPr>
              <a:t>Biases and non-independent information are okay, as long as some people have useful information</a:t>
            </a: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Prediction Market gene </a:t>
            </a:r>
            <a:r>
              <a:rPr lang="en-US" i="1">
                <a:latin typeface="Book Antiqua" charset="0"/>
                <a:ea typeface="ＭＳ Ｐゴシック" charset="0"/>
                <a:cs typeface="ＭＳ Ｐゴシック" charset="0"/>
              </a:rPr>
              <a:t>not </a:t>
            </a:r>
            <a:r>
              <a:rPr lang="en-US">
                <a:latin typeface="Book Antiqua" charset="0"/>
                <a:ea typeface="ＭＳ Ｐゴシック" charset="0"/>
                <a:cs typeface="ＭＳ Ｐゴシック" charset="0"/>
              </a:rPr>
              <a:t>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The outcomes to be predicted cannot be objectively verified in a reasonably short amount of time</a:t>
            </a:r>
          </a:p>
          <a:p>
            <a:r>
              <a:rPr lang="en-US">
                <a:latin typeface="Book Antiqua" charset="0"/>
                <a:ea typeface="ＭＳ Ｐゴシック" charset="0"/>
                <a:cs typeface="ＭＳ Ｐゴシック" charset="0"/>
              </a:rPr>
              <a:t>There isn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enough time (or other resources) to run a prediction market</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defRPr/>
            </a:pPr>
            <a:endParaRPr lang="en-US">
              <a:ea typeface="ＭＳ Ｐゴシック" charset="-128"/>
              <a:cs typeface="ＭＳ Ｐゴシック" charset="-128"/>
            </a:endParaRPr>
          </a:p>
        </p:txBody>
      </p:sp>
      <p:pic>
        <p:nvPicPr>
          <p:cNvPr id="25603" name="Picture 5" descr="wikipedia - ver 2.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88" y="254000"/>
            <a:ext cx="10258425"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advClick="0" advTm="20000"/>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6"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a:t>
            </a:r>
          </a:p>
        </p:txBody>
      </p:sp>
      <p:graphicFrame>
        <p:nvGraphicFramePr>
          <p:cNvPr id="1209370" name="Group 26"/>
          <p:cNvGraphicFramePr>
            <a:graphicFrameLocks noGrp="1"/>
          </p:cNvGraphicFramePr>
          <p:nvPr/>
        </p:nvGraphicFramePr>
        <p:xfrm>
          <a:off x="1752600" y="1905000"/>
          <a:ext cx="6796088" cy="3908297"/>
        </p:xfrm>
        <a:graphic>
          <a:graphicData uri="http://schemas.openxmlformats.org/drawingml/2006/table">
            <a:tbl>
              <a:tblPr/>
              <a:tblGrid>
                <a:gridCol w="1343025"/>
                <a:gridCol w="2716213"/>
                <a:gridCol w="273685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Collection</a:t>
                      </a:r>
                      <a:endParaRPr kumimoji="0" lang="en-US" sz="18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64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0"/>
                        </a:spcBef>
                        <a:spcAft>
                          <a:spcPct val="10000"/>
                        </a:spcAft>
                        <a:buClr>
                          <a:schemeClr val="accent1"/>
                        </a:buClr>
                        <a:buSzPct val="100000"/>
                        <a:buFontTx/>
                        <a:buChar char="•"/>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Market</a:t>
                      </a:r>
                    </a:p>
                    <a:p>
                      <a:pPr marL="0" marR="0" lvl="0" indent="0" algn="l" defTabSz="914400" rtl="0" eaLnBrk="0" fontAlgn="base" latinLnBrk="0" hangingPunct="0">
                        <a:lnSpc>
                          <a:spcPct val="90000"/>
                        </a:lnSpc>
                        <a:spcBef>
                          <a:spcPct val="0"/>
                        </a:spcBef>
                        <a:spcAft>
                          <a:spcPct val="10000"/>
                        </a:spcAft>
                        <a:buClr>
                          <a:schemeClr val="accent1"/>
                        </a:buClr>
                        <a:buSzPct val="100000"/>
                        <a:buFontTx/>
                        <a:buChar char="•"/>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Social network</a:t>
                      </a: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0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476250"/>
            <a:ext cx="8763000" cy="1143000"/>
          </a:xfrm>
        </p:spPr>
        <p:txBody>
          <a:bodyPr/>
          <a:lstStyle/>
          <a:p>
            <a:r>
              <a:rPr lang="en-US">
                <a:latin typeface="Book Antiqua" charset="0"/>
                <a:ea typeface="ＭＳ Ｐゴシック" charset="0"/>
                <a:cs typeface="ＭＳ Ｐゴシック" charset="0"/>
              </a:rPr>
              <a:t>When is the Individual Decision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gene 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Conditions for Crowd, plus…</a:t>
            </a:r>
          </a:p>
          <a:p>
            <a:r>
              <a:rPr lang="en-US">
                <a:latin typeface="Book Antiqua" charset="0"/>
                <a:ea typeface="ＭＳ Ｐゴシック" charset="0"/>
                <a:cs typeface="ＭＳ Ｐゴシック" charset="0"/>
              </a:rPr>
              <a:t>Different people in the group can make their own choices, without being bound by the choices others make.</a:t>
            </a:r>
          </a:p>
          <a:p>
            <a:pPr lvl="1"/>
            <a:r>
              <a:rPr lang="en-US">
                <a:latin typeface="Book Antiqua" charset="0"/>
                <a:ea typeface="ＭＳ Ｐゴシック" charset="0"/>
              </a:rPr>
              <a:t>What book will I buy?</a:t>
            </a:r>
          </a:p>
          <a:p>
            <a:pPr lvl="1"/>
            <a:r>
              <a:rPr lang="en-US">
                <a:latin typeface="Book Antiqua" charset="0"/>
                <a:ea typeface="ＭＳ Ｐゴシック" charset="0"/>
              </a:rPr>
              <a:t>What web page will I look at?</a:t>
            </a:r>
          </a:p>
          <a:p>
            <a:pPr lvl="1"/>
            <a:r>
              <a:rPr lang="en-US">
                <a:latin typeface="Book Antiqua" charset="0"/>
                <a:ea typeface="ＭＳ Ｐゴシック" charset="0"/>
              </a:rPr>
              <a:t>What photo will I buy?</a:t>
            </a: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538"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Market</a:t>
            </a:r>
          </a:p>
        </p:txBody>
      </p:sp>
      <p:sp>
        <p:nvSpPr>
          <p:cNvPr id="1089539"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Individuals can make their own choices about what to use, independent of what others choose. </a:t>
            </a:r>
          </a:p>
          <a:p>
            <a:pPr lvl="1"/>
            <a:r>
              <a:rPr lang="en-US">
                <a:latin typeface="Book Antiqua" charset="0"/>
                <a:ea typeface="ＭＳ Ｐゴシック" charset="0"/>
              </a:rPr>
              <a:t>They are often </a:t>
            </a:r>
            <a:r>
              <a:rPr lang="en-US" i="1">
                <a:latin typeface="Book Antiqua" charset="0"/>
                <a:ea typeface="ＭＳ Ｐゴシック" charset="0"/>
              </a:rPr>
              <a:t>influenced</a:t>
            </a:r>
            <a:r>
              <a:rPr lang="en-US">
                <a:latin typeface="Book Antiqua" charset="0"/>
                <a:ea typeface="ＭＳ Ｐゴシック" charset="0"/>
              </a:rPr>
              <a:t> by what others choose, but they are not required to choose the same thing. </a:t>
            </a:r>
          </a:p>
          <a:p>
            <a:r>
              <a:rPr lang="en-US">
                <a:latin typeface="Book Antiqua" charset="0"/>
                <a:ea typeface="ＭＳ Ｐゴシック" charset="0"/>
                <a:cs typeface="ＭＳ Ｐゴシック" charset="0"/>
              </a:rPr>
              <a:t>Their decisions are based, in part, on formal exchange using an explicit currency.</a:t>
            </a: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394"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Market examples</a:t>
            </a:r>
          </a:p>
        </p:txBody>
      </p:sp>
      <p:sp>
        <p:nvSpPr>
          <p:cNvPr id="1211395"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Traditional markets</a:t>
            </a:r>
          </a:p>
          <a:p>
            <a:pPr lvl="1"/>
            <a:r>
              <a:rPr lang="en-US" sz="2400">
                <a:latin typeface="Book Antiqua" charset="0"/>
                <a:ea typeface="ＭＳ Ｐゴシック" charset="0"/>
              </a:rPr>
              <a:t>InnoCentive</a:t>
            </a:r>
          </a:p>
          <a:p>
            <a:pPr lvl="1"/>
            <a:r>
              <a:rPr lang="en-US" sz="2400">
                <a:latin typeface="Book Antiqua" charset="0"/>
                <a:ea typeface="ＭＳ Ｐゴシック" charset="0"/>
              </a:rPr>
              <a:t>eBay</a:t>
            </a:r>
          </a:p>
          <a:p>
            <a:pPr lvl="1"/>
            <a:r>
              <a:rPr lang="en-US" sz="2400">
                <a:latin typeface="Book Antiqua" charset="0"/>
                <a:ea typeface="ＭＳ Ｐゴシック" charset="0"/>
              </a:rPr>
              <a:t>iStockPhoto</a:t>
            </a:r>
          </a:p>
          <a:p>
            <a:pPr lvl="1"/>
            <a:r>
              <a:rPr lang="en-US" sz="2400">
                <a:latin typeface="Book Antiqua" charset="0"/>
                <a:ea typeface="ＭＳ Ｐゴシック" charset="0"/>
              </a:rPr>
              <a:t>Amazon Mechanical Turk</a:t>
            </a:r>
          </a:p>
          <a:p>
            <a:r>
              <a:rPr lang="en-US">
                <a:latin typeface="Book Antiqua" charset="0"/>
                <a:ea typeface="ＭＳ Ｐゴシック" charset="0"/>
                <a:cs typeface="ＭＳ Ｐゴシック" charset="0"/>
              </a:rPr>
              <a:t>Internal markets</a:t>
            </a:r>
          </a:p>
          <a:p>
            <a:pPr lvl="1"/>
            <a:r>
              <a:rPr lang="en-US" sz="2400">
                <a:latin typeface="Book Antiqua" charset="0"/>
                <a:ea typeface="ＭＳ Ｐゴシック" charset="0"/>
              </a:rPr>
              <a:t>Manufacturing resources (Intel scenario)</a:t>
            </a:r>
            <a:endParaRPr lang="en-US">
              <a:latin typeface="Book Antiqua" charset="0"/>
              <a:ea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Amazon Mechanical Turk</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Name comes from 18</a:t>
            </a:r>
            <a:r>
              <a:rPr lang="en-US" baseline="30000">
                <a:latin typeface="Book Antiqua" charset="0"/>
                <a:ea typeface="ＭＳ Ｐゴシック" charset="0"/>
                <a:cs typeface="ＭＳ Ｐゴシック" charset="0"/>
              </a:rPr>
              <a:t>th</a:t>
            </a:r>
            <a:r>
              <a:rPr lang="en-US">
                <a:latin typeface="Book Antiqua" charset="0"/>
                <a:ea typeface="ＭＳ Ｐゴシック" charset="0"/>
                <a:cs typeface="ＭＳ Ｐゴシック" charset="0"/>
              </a:rPr>
              <a:t> century chess-playing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automaton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 that actually had a small chess master inside</a:t>
            </a:r>
          </a:p>
          <a:p>
            <a:r>
              <a:rPr lang="en-US">
                <a:latin typeface="Book Antiqua" charset="0"/>
                <a:ea typeface="ＭＳ Ｐゴシック" charset="0"/>
                <a:cs typeface="ＭＳ Ｐゴシック" charset="0"/>
              </a:rPr>
              <a:t>On-line marketplace for work that requires human intelligence (and can</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t be done by computers)</a:t>
            </a:r>
          </a:p>
          <a:p>
            <a:pPr lvl="1"/>
            <a:r>
              <a:rPr lang="en-US">
                <a:latin typeface="Book Antiqua" charset="0"/>
                <a:ea typeface="ＭＳ Ｐゴシック" charset="0"/>
              </a:rPr>
              <a:t>Transcribing audio</a:t>
            </a:r>
          </a:p>
          <a:p>
            <a:pPr lvl="1"/>
            <a:r>
              <a:rPr lang="en-US">
                <a:latin typeface="Book Antiqua" charset="0"/>
                <a:ea typeface="ＭＳ Ｐゴシック" charset="0"/>
              </a:rPr>
              <a:t>Understanding news articles</a:t>
            </a:r>
          </a:p>
          <a:p>
            <a:pPr lvl="1"/>
            <a:r>
              <a:rPr lang="en-US">
                <a:latin typeface="Book Antiqua" charset="0"/>
                <a:ea typeface="ＭＳ Ｐゴシック" charset="0"/>
              </a:rPr>
              <a:t>…</a:t>
            </a:r>
          </a:p>
          <a:p>
            <a:r>
              <a:rPr lang="en-US">
                <a:latin typeface="Book Antiqua" charset="0"/>
                <a:ea typeface="ＭＳ Ｐゴシック" charset="0"/>
                <a:cs typeface="ＭＳ Ｐゴシック" charset="0"/>
              </a:rPr>
              <a:t>Many tasks are very small and pay only a few cents.</a:t>
            </a:r>
          </a:p>
          <a:p>
            <a:endParaRPr lang="en-US">
              <a:latin typeface="Book Antiqua"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ea typeface="ＭＳ Ｐゴシック" pitchFamily="-110" charset="-128"/>
              <a:cs typeface="ＭＳ Ｐゴシック" pitchFamily="-110" charset="-128"/>
            </a:endParaRPr>
          </a:p>
        </p:txBody>
      </p:sp>
      <p:sp>
        <p:nvSpPr>
          <p:cNvPr id="3" name="Content Placeholder 2"/>
          <p:cNvSpPr>
            <a:spLocks noGrp="1"/>
          </p:cNvSpPr>
          <p:nvPr>
            <p:ph idx="1"/>
          </p:nvPr>
        </p:nvSpPr>
        <p:spPr/>
        <p:txBody>
          <a:bodyPr/>
          <a:lstStyle/>
          <a:p>
            <a:pPr>
              <a:defRPr/>
            </a:pPr>
            <a:endParaRPr lang="en-US">
              <a:ea typeface="ＭＳ Ｐゴシック" pitchFamily="-110" charset="-128"/>
              <a:cs typeface="ＭＳ Ｐゴシック" pitchFamily="-110" charset="-128"/>
            </a:endParaRPr>
          </a:p>
        </p:txBody>
      </p:sp>
      <p:pic>
        <p:nvPicPr>
          <p:cNvPr id="20378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0700" y="203200"/>
            <a:ext cx="9245600" cy="645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Market gene 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Conditions for Individual Decisions, plus:</a:t>
            </a:r>
          </a:p>
          <a:p>
            <a:pPr lvl="1"/>
            <a:r>
              <a:rPr lang="en-US" sz="2400">
                <a:latin typeface="Book Antiqua" charset="0"/>
                <a:ea typeface="ＭＳ Ｐゴシック" charset="0"/>
              </a:rPr>
              <a:t>Money is useful to motivate people to provide the necessary effort or other resources</a:t>
            </a:r>
          </a:p>
          <a:p>
            <a:pPr lvl="2"/>
            <a:r>
              <a:rPr lang="en-US" sz="2400">
                <a:latin typeface="Book Antiqua" charset="0"/>
                <a:ea typeface="ＭＳ Ｐゴシック" charset="0"/>
              </a:rPr>
              <a:t>People are often more motivated and creative when they are rewarded directly for their own efforts</a:t>
            </a:r>
          </a:p>
          <a:p>
            <a:pPr lvl="1"/>
            <a:r>
              <a:rPr lang="en-US" sz="2400">
                <a:latin typeface="Book Antiqua" charset="0"/>
                <a:ea typeface="ＭＳ Ｐゴシック" charset="0"/>
              </a:rPr>
              <a:t>Many people can work flexibly and simultaneously to achieve an overall goal.</a:t>
            </a:r>
          </a:p>
          <a:p>
            <a:pPr lvl="1"/>
            <a:endParaRPr lang="en-US" sz="2400">
              <a:latin typeface="Book Antiqua" charset="0"/>
              <a:ea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Market gene </a:t>
            </a:r>
            <a:r>
              <a:rPr lang="en-US" i="1">
                <a:latin typeface="Book Antiqua" charset="0"/>
                <a:ea typeface="ＭＳ Ｐゴシック" charset="0"/>
                <a:cs typeface="ＭＳ Ｐゴシック" charset="0"/>
              </a:rPr>
              <a:t>not </a:t>
            </a:r>
            <a:r>
              <a:rPr lang="en-US">
                <a:latin typeface="Book Antiqua" charset="0"/>
                <a:ea typeface="ＭＳ Ｐゴシック" charset="0"/>
                <a:cs typeface="ＭＳ Ｐゴシック" charset="0"/>
              </a:rPr>
              <a:t>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Sometimes it</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 hard to create conditions where individuals, trying to maximize their own interests, will achieve the overall goal desired.</a:t>
            </a:r>
          </a:p>
          <a:p>
            <a:r>
              <a:rPr lang="en-US">
                <a:latin typeface="Book Antiqua" charset="0"/>
                <a:ea typeface="ＭＳ Ｐゴシック" charset="0"/>
                <a:cs typeface="ＭＳ Ｐゴシック" charset="0"/>
              </a:rPr>
              <a:t>Markets generally require lots of communication to find and compare alternatives and negotiate agreements.</a:t>
            </a:r>
          </a:p>
        </p:txBody>
      </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9778"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Gene: Social network</a:t>
            </a:r>
          </a:p>
        </p:txBody>
      </p:sp>
      <p:sp>
        <p:nvSpPr>
          <p:cNvPr id="1099779"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Like a market, individuals can make their own choices about what to use, independent of what others choose.</a:t>
            </a:r>
            <a:endParaRPr lang="en-US" sz="3200">
              <a:latin typeface="Book Antiqua" charset="0"/>
              <a:ea typeface="ＭＳ Ｐゴシック" charset="0"/>
              <a:cs typeface="ＭＳ Ｐゴシック" charset="0"/>
            </a:endParaRPr>
          </a:p>
          <a:p>
            <a:pPr lvl="1"/>
            <a:r>
              <a:rPr lang="en-US" sz="2000">
                <a:latin typeface="Book Antiqua" charset="0"/>
                <a:ea typeface="ＭＳ Ｐゴシック" charset="0"/>
              </a:rPr>
              <a:t>Though individuals are not required to make the same choices as others, they are strongly influenced by the opinions and preferences of people they know and trust.</a:t>
            </a:r>
            <a:r>
              <a:rPr lang="en-US" sz="2400">
                <a:latin typeface="Book Antiqua" charset="0"/>
                <a:ea typeface="ＭＳ Ｐゴシック" charset="0"/>
              </a:rPr>
              <a:t> </a:t>
            </a:r>
          </a:p>
          <a:p>
            <a:r>
              <a:rPr lang="en-US">
                <a:latin typeface="Book Antiqua" charset="0"/>
                <a:ea typeface="ＭＳ Ｐゴシック" charset="0"/>
                <a:cs typeface="ＭＳ Ｐゴシック" charset="0"/>
              </a:rPr>
              <a:t>Unlike a market, there is no formal exchange of value using an explicit currency.</a:t>
            </a:r>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3442"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Social network examples</a:t>
            </a:r>
          </a:p>
        </p:txBody>
      </p:sp>
      <p:sp>
        <p:nvSpPr>
          <p:cNvPr id="1213443" name="Rectangle 3"/>
          <p:cNvSpPr>
            <a:spLocks noGrp="1" noChangeArrowheads="1"/>
          </p:cNvSpPr>
          <p:nvPr>
            <p:ph type="body" idx="1"/>
          </p:nvPr>
        </p:nvSpPr>
        <p:spPr/>
        <p:txBody>
          <a:bodyPr/>
          <a:lstStyle/>
          <a:p>
            <a:r>
              <a:rPr lang="en-US">
                <a:latin typeface="Book Antiqua" charset="0"/>
                <a:ea typeface="ＭＳ Ｐゴシック" charset="0"/>
                <a:cs typeface="ＭＳ Ｐゴシック" charset="0"/>
              </a:rPr>
              <a:t>Blogosphere</a:t>
            </a:r>
          </a:p>
          <a:p>
            <a:r>
              <a:rPr lang="en-US">
                <a:latin typeface="Book Antiqua" charset="0"/>
                <a:ea typeface="ＭＳ Ｐゴシック" charset="0"/>
                <a:cs typeface="ＭＳ Ｐゴシック" charset="0"/>
              </a:rPr>
              <a:t>YouTube popularity rankings</a:t>
            </a:r>
          </a:p>
          <a:p>
            <a:r>
              <a:rPr lang="en-US">
                <a:latin typeface="Book Antiqua" charset="0"/>
                <a:ea typeface="ＭＳ Ｐゴシック" charset="0"/>
                <a:cs typeface="ＭＳ Ｐゴシック" charset="0"/>
              </a:rPr>
              <a:t>Cyber-human intelligence</a:t>
            </a:r>
          </a:p>
          <a:p>
            <a:pPr lvl="1"/>
            <a:r>
              <a:rPr lang="en-US" sz="2400">
                <a:latin typeface="Book Antiqua" charset="0"/>
                <a:ea typeface="ＭＳ Ｐゴシック" charset="0"/>
              </a:rPr>
              <a:t>Google rankings</a:t>
            </a:r>
          </a:p>
          <a:p>
            <a:pPr lvl="1"/>
            <a:r>
              <a:rPr lang="en-US" sz="2400">
                <a:latin typeface="Book Antiqua" charset="0"/>
                <a:ea typeface="ＭＳ Ｐゴシック" charset="0"/>
              </a:rPr>
              <a:t>Amazon recommendation system</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The Question</a:t>
            </a:r>
          </a:p>
        </p:txBody>
      </p:sp>
      <p:sp>
        <p:nvSpPr>
          <p:cNvPr id="808963" name="Rectangle 3"/>
          <p:cNvSpPr>
            <a:spLocks noChangeArrowheads="1"/>
          </p:cNvSpPr>
          <p:nvPr/>
        </p:nvSpPr>
        <p:spPr bwMode="auto">
          <a:xfrm>
            <a:off x="800100" y="5181600"/>
            <a:ext cx="8839200" cy="838200"/>
          </a:xfrm>
          <a:prstGeom prst="rect">
            <a:avLst/>
          </a:prstGeom>
          <a:noFill/>
          <a:ln w="12700">
            <a:noFill/>
            <a:miter lim="800000"/>
            <a:headEnd/>
            <a:tailEnd/>
          </a:ln>
          <a:effectLst/>
        </p:spPr>
        <p:txBody>
          <a:bodyPr lIns="90488" tIns="44450" rIns="90488" bIns="44450"/>
          <a:lstStyle/>
          <a:p>
            <a:pPr marL="285750" indent="-285750" algn="ctr">
              <a:lnSpc>
                <a:spcPct val="90000"/>
              </a:lnSpc>
              <a:spcBef>
                <a:spcPct val="60000"/>
              </a:spcBef>
              <a:spcAft>
                <a:spcPct val="60000"/>
              </a:spcAft>
              <a:buClr>
                <a:schemeClr val="accent1"/>
              </a:buClr>
              <a:buSzPct val="100000"/>
              <a:defRPr/>
            </a:pPr>
            <a:endParaRPr lang="en-GB" sz="3200">
              <a:solidFill>
                <a:schemeClr val="accent1"/>
              </a:solidFill>
              <a:effectLst>
                <a:outerShdw blurRad="38100" dist="38100" dir="2700000" algn="tl">
                  <a:srgbClr val="000000"/>
                </a:outerShdw>
              </a:effectLst>
              <a:ea typeface="+mn-ea"/>
              <a:cs typeface="+mn-cs"/>
            </a:endParaRPr>
          </a:p>
        </p:txBody>
      </p:sp>
      <p:sp>
        <p:nvSpPr>
          <p:cNvPr id="808964" name="Text Box 4"/>
          <p:cNvSpPr txBox="1">
            <a:spLocks noChangeArrowheads="1"/>
          </p:cNvSpPr>
          <p:nvPr/>
        </p:nvSpPr>
        <p:spPr bwMode="auto">
          <a:xfrm>
            <a:off x="2476500" y="2133600"/>
            <a:ext cx="5300663" cy="519113"/>
          </a:xfrm>
          <a:prstGeom prst="rect">
            <a:avLst/>
          </a:prstGeom>
          <a:noFill/>
          <a:ln w="12700">
            <a:noFill/>
            <a:miter lim="800000"/>
            <a:headEnd/>
            <a:tailEnd/>
          </a:ln>
          <a:effec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800">
                <a:effectLst>
                  <a:outerShdw blurRad="38100" dist="38100" dir="2700000" algn="tl">
                    <a:srgbClr val="000000"/>
                  </a:outerShdw>
                </a:effectLst>
              </a:rPr>
              <a:t>How can people and computers</a:t>
            </a:r>
          </a:p>
        </p:txBody>
      </p:sp>
      <p:sp>
        <p:nvSpPr>
          <p:cNvPr id="808965" name="Text Box 5"/>
          <p:cNvSpPr txBox="1">
            <a:spLocks noChangeArrowheads="1"/>
          </p:cNvSpPr>
          <p:nvPr/>
        </p:nvSpPr>
        <p:spPr bwMode="auto">
          <a:xfrm>
            <a:off x="3390900" y="2697163"/>
            <a:ext cx="3471863" cy="519112"/>
          </a:xfrm>
          <a:prstGeom prst="rect">
            <a:avLst/>
          </a:prstGeom>
          <a:noFill/>
          <a:ln w="12700">
            <a:noFill/>
            <a:miter lim="800000"/>
            <a:headEnd/>
            <a:tailEnd/>
          </a:ln>
          <a:effec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800">
                <a:effectLst>
                  <a:outerShdw blurRad="38100" dist="38100" dir="2700000" algn="tl">
                    <a:srgbClr val="000000"/>
                  </a:outerShdw>
                </a:effectLst>
              </a:rPr>
              <a:t>be connected so that</a:t>
            </a:r>
          </a:p>
        </p:txBody>
      </p:sp>
      <p:sp>
        <p:nvSpPr>
          <p:cNvPr id="808966" name="Text Box 6"/>
          <p:cNvSpPr txBox="1">
            <a:spLocks noChangeArrowheads="1"/>
          </p:cNvSpPr>
          <p:nvPr/>
        </p:nvSpPr>
        <p:spPr bwMode="auto">
          <a:xfrm>
            <a:off x="3751263" y="3260725"/>
            <a:ext cx="2755900" cy="519113"/>
          </a:xfrm>
          <a:prstGeom prst="rect">
            <a:avLst/>
          </a:prstGeom>
          <a:noFill/>
          <a:ln w="12700">
            <a:noFill/>
            <a:miter lim="800000"/>
            <a:headEnd/>
            <a:tailEnd/>
          </a:ln>
          <a:effectLst/>
        </p:spPr>
        <p:txBody>
          <a:bodyPr>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800">
                <a:effectLst>
                  <a:outerShdw blurRad="38100" dist="38100" dir="2700000" algn="tl">
                    <a:srgbClr val="000000"/>
                  </a:outerShdw>
                </a:effectLst>
              </a:rPr>
              <a:t>—collectively—</a:t>
            </a:r>
          </a:p>
        </p:txBody>
      </p:sp>
      <p:sp>
        <p:nvSpPr>
          <p:cNvPr id="808967" name="Text Box 7"/>
          <p:cNvSpPr txBox="1">
            <a:spLocks noChangeArrowheads="1"/>
          </p:cNvSpPr>
          <p:nvPr/>
        </p:nvSpPr>
        <p:spPr bwMode="auto">
          <a:xfrm>
            <a:off x="2849563" y="3824288"/>
            <a:ext cx="4549775" cy="519112"/>
          </a:xfrm>
          <a:prstGeom prst="rect">
            <a:avLst/>
          </a:prstGeom>
          <a:noFill/>
          <a:ln w="12700">
            <a:noFill/>
            <a:miter lim="800000"/>
            <a:headEnd/>
            <a:tailEnd/>
          </a:ln>
          <a:effec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800">
                <a:effectLst>
                  <a:outerShdw blurRad="38100" dist="38100" dir="2700000" algn="tl">
                    <a:srgbClr val="000000"/>
                  </a:outerShdw>
                </a:effectLst>
              </a:rPr>
              <a:t>they act more intelligently </a:t>
            </a:r>
          </a:p>
        </p:txBody>
      </p:sp>
      <p:sp>
        <p:nvSpPr>
          <p:cNvPr id="808968" name="Text Box 8"/>
          <p:cNvSpPr txBox="1">
            <a:spLocks noChangeArrowheads="1"/>
          </p:cNvSpPr>
          <p:nvPr/>
        </p:nvSpPr>
        <p:spPr bwMode="auto">
          <a:xfrm>
            <a:off x="2085975" y="4387850"/>
            <a:ext cx="6081713" cy="519113"/>
          </a:xfrm>
          <a:prstGeom prst="rect">
            <a:avLst/>
          </a:prstGeom>
          <a:noFill/>
          <a:ln w="12700">
            <a:noFill/>
            <a:miter lim="800000"/>
            <a:headEnd/>
            <a:tailEnd/>
          </a:ln>
          <a:effec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800">
                <a:effectLst>
                  <a:outerShdw blurRad="38100" dist="38100" dir="2700000" algn="tl">
                    <a:srgbClr val="000000"/>
                  </a:outerShdw>
                </a:effectLst>
              </a:rPr>
              <a:t>than any person, group, or computer</a:t>
            </a:r>
          </a:p>
        </p:txBody>
      </p:sp>
      <p:sp>
        <p:nvSpPr>
          <p:cNvPr id="808969" name="Text Box 9"/>
          <p:cNvSpPr txBox="1">
            <a:spLocks noChangeArrowheads="1"/>
          </p:cNvSpPr>
          <p:nvPr/>
        </p:nvSpPr>
        <p:spPr bwMode="auto">
          <a:xfrm>
            <a:off x="3273425" y="4953000"/>
            <a:ext cx="3709988" cy="519113"/>
          </a:xfrm>
          <a:prstGeom prst="rect">
            <a:avLst/>
          </a:prstGeom>
          <a:noFill/>
          <a:ln w="12700">
            <a:noFill/>
            <a:miter lim="800000"/>
            <a:headEnd/>
            <a:tailEnd/>
          </a:ln>
          <a:effec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sz="2800">
                <a:effectLst>
                  <a:outerShdw blurRad="38100" dist="38100" dir="2700000" algn="tl">
                    <a:srgbClr val="000000"/>
                  </a:outerShdw>
                </a:effectLst>
              </a:rPr>
              <a:t>has ever done before?</a:t>
            </a:r>
          </a:p>
        </p:txBody>
      </p:sp>
    </p:spTree>
    <p:extLst>
      <p:ext uri="{BB962C8B-B14F-4D97-AF65-F5344CB8AC3E}">
        <p14:creationId xmlns:p14="http://schemas.microsoft.com/office/powerpoint/2010/main" val="31070093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896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896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0896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0896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0896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089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64" grpId="0"/>
      <p:bldP spid="808965" grpId="0"/>
      <p:bldP spid="808966" grpId="0"/>
      <p:bldP spid="808967" grpId="0"/>
      <p:bldP spid="808968" grpId="0"/>
      <p:bldP spid="8089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ea typeface="ＭＳ Ｐゴシック" pitchFamily="-110" charset="-128"/>
              <a:cs typeface="ＭＳ Ｐゴシック" pitchFamily="-110" charset="-128"/>
            </a:endParaRPr>
          </a:p>
        </p:txBody>
      </p:sp>
      <p:sp>
        <p:nvSpPr>
          <p:cNvPr id="3" name="Content Placeholder 2"/>
          <p:cNvSpPr>
            <a:spLocks noGrp="1"/>
          </p:cNvSpPr>
          <p:nvPr>
            <p:ph idx="1"/>
          </p:nvPr>
        </p:nvSpPr>
        <p:spPr/>
        <p:txBody>
          <a:bodyPr/>
          <a:lstStyle/>
          <a:p>
            <a:pPr>
              <a:defRPr/>
            </a:pPr>
            <a:endParaRPr lang="en-US">
              <a:ea typeface="ＭＳ Ｐゴシック" pitchFamily="-110" charset="-128"/>
              <a:cs typeface="ＭＳ Ｐゴシック" pitchFamily="-110" charset="-128"/>
            </a:endParaRPr>
          </a:p>
        </p:txBody>
      </p:sp>
      <p:pic>
        <p:nvPicPr>
          <p:cNvPr id="21094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38300" y="76200"/>
            <a:ext cx="7223125"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a:spLocks noGrp="1" noChangeArrowheads="1"/>
          </p:cNvSpPr>
          <p:nvPr>
            <p:ph type="title"/>
          </p:nvPr>
        </p:nvSpPr>
        <p:spPr/>
        <p:txBody>
          <a:bodyPr/>
          <a:lstStyle/>
          <a:p>
            <a:pPr>
              <a:defRPr/>
            </a:pPr>
            <a:endParaRPr lang="en-US">
              <a:ea typeface="ＭＳ Ｐゴシック" pitchFamily="-110" charset="-128"/>
              <a:cs typeface="ＭＳ Ｐゴシック" pitchFamily="-110" charset="-128"/>
            </a:endParaRPr>
          </a:p>
        </p:txBody>
      </p:sp>
      <p:pic>
        <p:nvPicPr>
          <p:cNvPr id="211971"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10287000" cy="7735888"/>
          </a:xfrm>
        </p:spPr>
      </p:pic>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476250"/>
            <a:ext cx="8915400" cy="1143000"/>
          </a:xfrm>
        </p:spPr>
        <p:txBody>
          <a:bodyPr/>
          <a:lstStyle/>
          <a:p>
            <a:r>
              <a:rPr lang="en-US">
                <a:latin typeface="Book Antiqua" charset="0"/>
                <a:ea typeface="ＭＳ Ｐゴシック" charset="0"/>
                <a:cs typeface="ＭＳ Ｐゴシック" charset="0"/>
              </a:rPr>
              <a:t>When is the Social Network gene useful?</a:t>
            </a:r>
          </a:p>
        </p:txBody>
      </p:sp>
      <p:sp>
        <p:nvSpPr>
          <p:cNvPr id="3" name="Content Placeholder 2"/>
          <p:cNvSpPr>
            <a:spLocks noGrp="1"/>
          </p:cNvSpPr>
          <p:nvPr>
            <p:ph idx="1"/>
          </p:nvPr>
        </p:nvSpPr>
        <p:spPr/>
        <p:txBody>
          <a:bodyPr/>
          <a:lstStyle/>
          <a:p>
            <a:r>
              <a:rPr lang="en-US">
                <a:latin typeface="Book Antiqua" charset="0"/>
                <a:ea typeface="ＭＳ Ｐゴシック" charset="0"/>
                <a:cs typeface="ＭＳ Ｐゴシック" charset="0"/>
              </a:rPr>
              <a:t>Conditions for Individual Decisions, plus:</a:t>
            </a:r>
          </a:p>
          <a:p>
            <a:pPr lvl="1"/>
            <a:r>
              <a:rPr lang="en-US" sz="2400">
                <a:latin typeface="Book Antiqua" charset="0"/>
                <a:ea typeface="ＭＳ Ｐゴシック" charset="0"/>
              </a:rPr>
              <a:t>Non-monetary motivations are enough for people to provide the necessary effort or other resources</a:t>
            </a:r>
          </a:p>
          <a:p>
            <a:pPr lvl="1"/>
            <a:r>
              <a:rPr lang="en-US" sz="2400">
                <a:latin typeface="Book Antiqua" charset="0"/>
                <a:ea typeface="ＭＳ Ｐゴシック" charset="0"/>
              </a:rPr>
              <a:t>Information about others</a:t>
            </a:r>
            <a:r>
              <a:rPr lang="ja-JP" altLang="en-US" sz="2400">
                <a:latin typeface="Book Antiqua" charset="0"/>
                <a:ea typeface="ＭＳ Ｐゴシック" charset="0"/>
              </a:rPr>
              <a:t>’</a:t>
            </a:r>
            <a:r>
              <a:rPr lang="en-US" sz="2400">
                <a:latin typeface="Book Antiqua" charset="0"/>
                <a:ea typeface="ＭＳ Ｐゴシック" charset="0"/>
              </a:rPr>
              <a:t> opinions helps people make their own choices.</a:t>
            </a:r>
          </a:p>
        </p:txBody>
      </p: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7538"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a:t>
            </a:r>
          </a:p>
        </p:txBody>
      </p:sp>
      <p:graphicFrame>
        <p:nvGraphicFramePr>
          <p:cNvPr id="1217539" name="Group 3"/>
          <p:cNvGraphicFramePr>
            <a:graphicFrameLocks noGrp="1"/>
          </p:cNvGraphicFramePr>
          <p:nvPr/>
        </p:nvGraphicFramePr>
        <p:xfrm>
          <a:off x="1752600" y="1946275"/>
          <a:ext cx="6796088" cy="4101337"/>
        </p:xfrm>
        <a:graphic>
          <a:graphicData uri="http://schemas.openxmlformats.org/drawingml/2006/table">
            <a:tbl>
              <a:tblPr/>
              <a:tblGrid>
                <a:gridCol w="1343025"/>
                <a:gridCol w="2716213"/>
                <a:gridCol w="273685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Collection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Contest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88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Market</a:t>
                      </a:r>
                    </a:p>
                    <a:p>
                      <a:pPr marL="0" marR="0" lvl="0" indent="0" algn="l" defTabSz="914400" rtl="0" eaLnBrk="0" fontAlgn="base" latinLnBrk="0" hangingPunct="0">
                        <a:lnSpc>
                          <a:spcPct val="90000"/>
                        </a:lnSpc>
                        <a:spcBef>
                          <a:spcPct val="0"/>
                        </a:spcBef>
                        <a:spcAft>
                          <a:spcPct val="6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Social network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60000"/>
                        </a:spcBef>
                        <a:spcAft>
                          <a:spcPct val="6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Voting</a:t>
                      </a:r>
                    </a:p>
                    <a:p>
                      <a:pPr marL="0" marR="0" lvl="0" indent="0" algn="l" defTabSz="914400" rtl="0" eaLnBrk="0" fontAlgn="base" latinLnBrk="0" hangingPunct="0">
                        <a:lnSpc>
                          <a:spcPct val="90000"/>
                        </a:lnSpc>
                        <a:spcBef>
                          <a:spcPct val="0"/>
                        </a:spcBef>
                        <a:spcAft>
                          <a:spcPct val="6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Consensus</a:t>
                      </a:r>
                    </a:p>
                    <a:p>
                      <a:pPr marL="0" marR="0" lvl="0" indent="0" algn="l" defTabSz="914400" rtl="0" eaLnBrk="0" fontAlgn="base" latinLnBrk="0" hangingPunct="0">
                        <a:lnSpc>
                          <a:spcPct val="90000"/>
                        </a:lnSpc>
                        <a:spcBef>
                          <a:spcPct val="0"/>
                        </a:spcBef>
                        <a:spcAft>
                          <a:spcPct val="6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Prediction markets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9586"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How?</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Examples</a:t>
            </a:r>
          </a:p>
        </p:txBody>
      </p:sp>
      <p:graphicFrame>
        <p:nvGraphicFramePr>
          <p:cNvPr id="1219630" name="Group 46"/>
          <p:cNvGraphicFramePr>
            <a:graphicFrameLocks noGrp="1"/>
          </p:cNvGraphicFramePr>
          <p:nvPr/>
        </p:nvGraphicFramePr>
        <p:xfrm>
          <a:off x="1790700" y="1828800"/>
          <a:ext cx="6796088" cy="4457191"/>
        </p:xfrm>
        <a:graphic>
          <a:graphicData uri="http://schemas.openxmlformats.org/drawingml/2006/table">
            <a:tbl>
              <a:tblPr/>
              <a:tblGrid>
                <a:gridCol w="1343025"/>
                <a:gridCol w="2716213"/>
                <a:gridCol w="2736850"/>
              </a:tblGrid>
              <a:tr h="38100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065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Collection</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YouTube videos</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Wikipedia (collection)</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InnoCentive</a:t>
                      </a:r>
                    </a:p>
                    <a:p>
                      <a:pPr marL="0" marR="0" lvl="0" indent="0" algn="l" defTabSz="914400" rtl="0" eaLnBrk="0" fontAlgn="base" latinLnBrk="0" hangingPunct="0">
                        <a:lnSpc>
                          <a:spcPct val="90000"/>
                        </a:lnSpc>
                        <a:spcBef>
                          <a:spcPct val="0"/>
                        </a:spcBef>
                        <a:spcAft>
                          <a:spcPct val="20000"/>
                        </a:spcAft>
                        <a:buClr>
                          <a:schemeClr val="accent1"/>
                        </a:buClr>
                        <a:buSzPct val="100000"/>
                        <a:buFontTx/>
                        <a:buNone/>
                        <a:tabLst/>
                      </a:pPr>
                      <a:endPar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Collaboration</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Linux</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Wikipedia (article)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8800">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Individual decisions</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iStockPhoto</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Google rankings</a:t>
                      </a:r>
                      <a:endPar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4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Group decision</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Kasparov v. World</a:t>
                      </a:r>
                    </a:p>
                    <a:p>
                      <a:pPr marL="0" marR="0" lvl="0" indent="0" algn="l" defTabSz="914400" rtl="0" eaLnBrk="0" fontAlgn="base" latinLnBrk="0" hangingPunct="0">
                        <a:lnSpc>
                          <a:spcPct val="90000"/>
                        </a:lnSpc>
                        <a:spcBef>
                          <a:spcPct val="0"/>
                        </a:spcBef>
                        <a:spcAft>
                          <a:spcPct val="20000"/>
                        </a:spcAft>
                        <a:buClr>
                          <a:schemeClr val="accent1"/>
                        </a:buClr>
                        <a:buSzPct val="100000"/>
                        <a:buFontTx/>
                        <a:buChar char="•"/>
                        <a:tabLst/>
                      </a:pPr>
                      <a:r>
                        <a:rPr kumimoji="0" lang="en-US" sz="18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Prediction markets</a:t>
                      </a:r>
                      <a:endParaRPr kumimoji="0" lang="en-US" sz="2000" b="0"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0306"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Types of organizational genes</a:t>
            </a:r>
          </a:p>
        </p:txBody>
      </p:sp>
      <p:grpSp>
        <p:nvGrpSpPr>
          <p:cNvPr id="218115" name="Group 3"/>
          <p:cNvGrpSpPr>
            <a:grpSpLocks/>
          </p:cNvGrpSpPr>
          <p:nvPr/>
        </p:nvGrpSpPr>
        <p:grpSpPr bwMode="auto">
          <a:xfrm>
            <a:off x="3429000" y="2971800"/>
            <a:ext cx="3375025" cy="2124075"/>
            <a:chOff x="2179" y="1824"/>
            <a:chExt cx="2126" cy="1338"/>
          </a:xfrm>
        </p:grpSpPr>
        <p:sp>
          <p:nvSpPr>
            <p:cNvPr id="218158" name="Oval 4"/>
            <p:cNvSpPr>
              <a:spLocks noChangeArrowheads="1"/>
            </p:cNvSpPr>
            <p:nvPr/>
          </p:nvSpPr>
          <p:spPr bwMode="auto">
            <a:xfrm>
              <a:off x="2208" y="1824"/>
              <a:ext cx="2056" cy="1296"/>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18159" name="Text Box 5"/>
            <p:cNvSpPr txBox="1">
              <a:spLocks noChangeArrowheads="1"/>
            </p:cNvSpPr>
            <p:nvPr/>
          </p:nvSpPr>
          <p:spPr bwMode="auto">
            <a:xfrm>
              <a:off x="2878" y="1862"/>
              <a:ext cx="67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spcAft>
                  <a:spcPct val="10000"/>
                </a:spcAft>
              </a:pPr>
              <a:r>
                <a:rPr lang="en-US" sz="2800"/>
                <a:t>What</a:t>
              </a:r>
            </a:p>
          </p:txBody>
        </p:sp>
        <p:sp>
          <p:nvSpPr>
            <p:cNvPr id="218160" name="Text Box 6"/>
            <p:cNvSpPr txBox="1">
              <a:spLocks noChangeArrowheads="1"/>
            </p:cNvSpPr>
            <p:nvPr/>
          </p:nvSpPr>
          <p:spPr bwMode="auto">
            <a:xfrm>
              <a:off x="2928" y="2832"/>
              <a:ext cx="61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How</a:t>
              </a:r>
            </a:p>
          </p:txBody>
        </p:sp>
        <p:cxnSp>
          <p:nvCxnSpPr>
            <p:cNvPr id="218161" name="AutoShape 7"/>
            <p:cNvCxnSpPr>
              <a:cxnSpLocks noChangeShapeType="1"/>
            </p:cNvCxnSpPr>
            <p:nvPr/>
          </p:nvCxnSpPr>
          <p:spPr bwMode="auto">
            <a:xfrm flipH="1" flipV="1">
              <a:off x="3216" y="2112"/>
              <a:ext cx="2" cy="797"/>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sp>
          <p:nvSpPr>
            <p:cNvPr id="218162" name="Text Box 8"/>
            <p:cNvSpPr txBox="1">
              <a:spLocks noChangeArrowheads="1"/>
            </p:cNvSpPr>
            <p:nvPr/>
          </p:nvSpPr>
          <p:spPr bwMode="auto">
            <a:xfrm>
              <a:off x="2179" y="2267"/>
              <a:ext cx="606"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Who</a:t>
              </a:r>
            </a:p>
          </p:txBody>
        </p:sp>
        <p:sp>
          <p:nvSpPr>
            <p:cNvPr id="218163" name="Text Box 9"/>
            <p:cNvSpPr txBox="1">
              <a:spLocks noChangeArrowheads="1"/>
            </p:cNvSpPr>
            <p:nvPr/>
          </p:nvSpPr>
          <p:spPr bwMode="auto">
            <a:xfrm>
              <a:off x="3696" y="2304"/>
              <a:ext cx="60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Why</a:t>
              </a:r>
            </a:p>
          </p:txBody>
        </p:sp>
        <p:cxnSp>
          <p:nvCxnSpPr>
            <p:cNvPr id="218164" name="AutoShape 10"/>
            <p:cNvCxnSpPr>
              <a:cxnSpLocks noChangeShapeType="1"/>
            </p:cNvCxnSpPr>
            <p:nvPr/>
          </p:nvCxnSpPr>
          <p:spPr bwMode="auto">
            <a:xfrm>
              <a:off x="2736" y="2448"/>
              <a:ext cx="957" cy="0"/>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grpSp>
      <p:graphicFrame>
        <p:nvGraphicFramePr>
          <p:cNvPr id="1250315" name="Group 11"/>
          <p:cNvGraphicFramePr>
            <a:graphicFrameLocks noGrp="1"/>
          </p:cNvGraphicFramePr>
          <p:nvPr/>
        </p:nvGraphicFramePr>
        <p:xfrm>
          <a:off x="4419600" y="1828800"/>
          <a:ext cx="1371600" cy="746760"/>
        </p:xfrm>
        <a:graphic>
          <a:graphicData uri="http://schemas.openxmlformats.org/drawingml/2006/table">
            <a:tbl>
              <a:tblPr/>
              <a:tblGrid>
                <a:gridCol w="1371600"/>
              </a:tblGrid>
              <a:tr h="381000">
                <a:tc>
                  <a:txBody>
                    <a:bodyPr/>
                    <a:lstStyle/>
                    <a:p>
                      <a:pPr marL="0" marR="0" lvl="0" indent="0" algn="ctr" defTabSz="914400" rtl="0" eaLnBrk="0" fontAlgn="base" latinLnBrk="0" hangingPunct="0">
                        <a:lnSpc>
                          <a:spcPct val="90000"/>
                        </a:lnSpc>
                        <a:spcBef>
                          <a:spcPct val="60000"/>
                        </a:spcBef>
                        <a:spcAft>
                          <a:spcPct val="35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Create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p>
                      <a:pPr marL="0" marR="0" lvl="0" indent="0" algn="ctr" defTabSz="914400" rtl="0" eaLnBrk="0" fontAlgn="base" latinLnBrk="0" hangingPunct="0">
                        <a:lnSpc>
                          <a:spcPct val="90000"/>
                        </a:lnSpc>
                        <a:spcBef>
                          <a:spcPct val="60000"/>
                        </a:spcBef>
                        <a:spcAft>
                          <a:spcPct val="35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Decide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50323" name="Group 19"/>
          <p:cNvGraphicFramePr>
            <a:graphicFrameLocks noGrp="1"/>
          </p:cNvGraphicFramePr>
          <p:nvPr/>
        </p:nvGraphicFramePr>
        <p:xfrm>
          <a:off x="342900" y="3733800"/>
          <a:ext cx="2781300" cy="381000"/>
        </p:xfrm>
        <a:graphic>
          <a:graphicData uri="http://schemas.openxmlformats.org/drawingml/2006/table">
            <a:tbl>
              <a:tblPr/>
              <a:tblGrid>
                <a:gridCol w="1390650"/>
                <a:gridCol w="1390650"/>
              </a:tblGrid>
              <a:tr h="381000">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Crowd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Hierarchy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50331" name="Group 27"/>
          <p:cNvGraphicFramePr>
            <a:graphicFrameLocks noGrp="1"/>
          </p:cNvGraphicFramePr>
          <p:nvPr/>
        </p:nvGraphicFramePr>
        <p:xfrm>
          <a:off x="7162800" y="3276600"/>
          <a:ext cx="1600200" cy="1645920"/>
        </p:xfrm>
        <a:graphic>
          <a:graphicData uri="http://schemas.openxmlformats.org/drawingml/2006/table">
            <a:tbl>
              <a:tblPr/>
              <a:tblGrid>
                <a:gridCol w="1600200"/>
              </a:tblGrid>
              <a:tr h="1447800">
                <a:tc>
                  <a:txBody>
                    <a:bodyPr/>
                    <a:lstStyle/>
                    <a:p>
                      <a:pPr marL="0" marR="0" lvl="0" indent="0" algn="l" defTabSz="914400" rtl="0" eaLnBrk="0" fontAlgn="base" latinLnBrk="0" hangingPunct="0">
                        <a:lnSpc>
                          <a:spcPct val="90000"/>
                        </a:lnSpc>
                        <a:spcBef>
                          <a:spcPct val="60000"/>
                        </a:spcBef>
                        <a:spcAft>
                          <a:spcPct val="60000"/>
                        </a:spcAft>
                        <a:buClr>
                          <a:schemeClr val="tx1"/>
                        </a:buClr>
                        <a:buSzPct val="100000"/>
                        <a:buFont typeface="Wingdings" charset="0"/>
                        <a:buChar char="q"/>
                        <a:tabLst/>
                      </a:pPr>
                      <a:r>
                        <a:rPr kumimoji="0" lang="en-US" sz="20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  </a:t>
                      </a: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Money</a:t>
                      </a:r>
                    </a:p>
                    <a:p>
                      <a:pPr marL="0" marR="0" lvl="0" indent="0" algn="l" defTabSz="914400" rtl="0" eaLnBrk="0" fontAlgn="base" latinLnBrk="0" hangingPunct="0">
                        <a:lnSpc>
                          <a:spcPct val="90000"/>
                        </a:lnSpc>
                        <a:spcBef>
                          <a:spcPct val="60000"/>
                        </a:spcBef>
                        <a:spcAft>
                          <a:spcPct val="60000"/>
                        </a:spcAft>
                        <a:buClr>
                          <a:schemeClr val="tx1"/>
                        </a:buClr>
                        <a:buSzPct val="100000"/>
                        <a:buFont typeface="Wingdings" charset="0"/>
                        <a:buChar char="q"/>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Glory</a:t>
                      </a:r>
                    </a:p>
                    <a:p>
                      <a:pPr marL="0" marR="0" lvl="0" indent="0" algn="l" defTabSz="914400" rtl="0" eaLnBrk="0" fontAlgn="base" latinLnBrk="0" hangingPunct="0">
                        <a:lnSpc>
                          <a:spcPct val="90000"/>
                        </a:lnSpc>
                        <a:spcBef>
                          <a:spcPct val="60000"/>
                        </a:spcBef>
                        <a:spcAft>
                          <a:spcPct val="60000"/>
                        </a:spcAft>
                        <a:buClr>
                          <a:schemeClr val="tx1"/>
                        </a:buClr>
                        <a:buSzPct val="100000"/>
                        <a:buFont typeface="Wingdings" charset="0"/>
                        <a:buChar char="q"/>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Love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50337" name="Group 33"/>
          <p:cNvGraphicFramePr>
            <a:graphicFrameLocks noGrp="1"/>
          </p:cNvGraphicFramePr>
          <p:nvPr/>
        </p:nvGraphicFramePr>
        <p:xfrm>
          <a:off x="3200400" y="5232400"/>
          <a:ext cx="3505200" cy="1223200"/>
        </p:xfrm>
        <a:graphic>
          <a:graphicData uri="http://schemas.openxmlformats.org/drawingml/2006/table">
            <a:tbl>
              <a:tblPr/>
              <a:tblGrid>
                <a:gridCol w="785813"/>
                <a:gridCol w="1271587"/>
                <a:gridCol w="1447800"/>
              </a:tblGrid>
              <a:tr h="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90513">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0025">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Collection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Individual decisions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Group decision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Example: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Genetic structure of Wikipedia</a:t>
            </a:r>
          </a:p>
        </p:txBody>
      </p:sp>
      <p:graphicFrame>
        <p:nvGraphicFramePr>
          <p:cNvPr id="4" name="Content Placeholder 3"/>
          <p:cNvGraphicFramePr>
            <a:graphicFrameLocks noGrp="1"/>
          </p:cNvGraphicFramePr>
          <p:nvPr>
            <p:ph idx="1"/>
          </p:nvPr>
        </p:nvGraphicFramePr>
        <p:xfrm>
          <a:off x="342900" y="2133600"/>
          <a:ext cx="9525000" cy="3754754"/>
        </p:xfrm>
        <a:graphic>
          <a:graphicData uri="http://schemas.openxmlformats.org/drawingml/2006/table">
            <a:tbl>
              <a:tblPr/>
              <a:tblGrid>
                <a:gridCol w="1371600"/>
                <a:gridCol w="1087438"/>
                <a:gridCol w="2303462"/>
                <a:gridCol w="1587500"/>
                <a:gridCol w="1387475"/>
                <a:gridCol w="1787525"/>
              </a:tblGrid>
              <a:tr h="371475">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Book Antiqua" charset="0"/>
                          <a:ea typeface="ＭＳ Ｐゴシック" charset="0"/>
                          <a:cs typeface="ＭＳ Ｐゴシック" charset="0"/>
                        </a:rPr>
                        <a:t>Example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Book Antiqua" charset="0"/>
                          <a:ea typeface="ＭＳ Ｐゴシック" charset="0"/>
                          <a:cs typeface="ＭＳ Ｐゴシック" charset="0"/>
                        </a:rPr>
                        <a:t>What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Book Antiqua" charset="0"/>
                          <a:ea typeface="ＭＳ Ｐゴシック" charset="0"/>
                          <a:cs typeface="ＭＳ Ｐゴシック" charset="0"/>
                        </a:rPr>
                        <a:t>Who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Book Antiqua" charset="0"/>
                          <a:ea typeface="ＭＳ Ｐゴシック" charset="0"/>
                          <a:cs typeface="ＭＳ Ｐゴシック" charset="0"/>
                        </a:rPr>
                        <a:t>Why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Book Antiqua" charset="0"/>
                          <a:ea typeface="ＭＳ Ｐゴシック" charset="0"/>
                          <a:cs typeface="ＭＳ Ｐゴシック" charset="0"/>
                        </a:rPr>
                        <a:t>How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371475">
                <a:tc rowSpan="3">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Book Antiqua" charset="0"/>
                          <a:ea typeface="ＭＳ Ｐゴシック" charset="0"/>
                          <a:cs typeface="ＭＳ Ｐゴシック" charset="0"/>
                        </a:rPr>
                        <a:t>Decide what Wikipedia articles to include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Create</a:t>
                      </a:r>
                    </a:p>
                  </a:txBody>
                  <a:tcPr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New article</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Crowd</a:t>
                      </a:r>
                    </a:p>
                  </a:txBody>
                  <a:tcPr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Glory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Collection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371475">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Decide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Whether to delete (preliminary)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Glory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Voting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r>
              <a:tr h="371475">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Decide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Whether to delete (final)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Wikipedia administrator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Glory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Hierarchy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r>
              <a:tr h="371475">
                <a:tc row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Book Antiqua" charset="0"/>
                          <a:ea typeface="ＭＳ Ｐゴシック" charset="0"/>
                          <a:cs typeface="ＭＳ Ｐゴシック" charset="0"/>
                        </a:rPr>
                        <a:t>Edit existing Wikipedia articles</a:t>
                      </a:r>
                    </a:p>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rgbClr val="000000"/>
                        </a:solidFill>
                        <a:effectLst/>
                        <a:latin typeface="Book Antiqua" charset="0"/>
                        <a:ea typeface="ＭＳ Ｐゴシック" charset="0"/>
                        <a:cs typeface="ＭＳ Ｐゴシック"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Create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New version of article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Glory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Collaboration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371475">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Decide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Whether to keep current version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Love</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Glory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Book Antiqua" charset="0"/>
                          <a:ea typeface="ＭＳ Ｐゴシック" charset="0"/>
                          <a:cs typeface="ＭＳ Ｐゴシック" charset="0"/>
                        </a:rPr>
                        <a:t>Consensus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bl>
          </a:graphicData>
        </a:graphic>
      </p:graphicFrame>
    </p:spTree>
    <p:extLst>
      <p:ext uri="{BB962C8B-B14F-4D97-AF65-F5344CB8AC3E}">
        <p14:creationId xmlns:p14="http://schemas.microsoft.com/office/powerpoint/2010/main" val="107058766"/>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Book Antiqua" charset="0"/>
                <a:ea typeface="ＭＳ Ｐゴシック" charset="0"/>
                <a:cs typeface="ＭＳ Ｐゴシック" charset="0"/>
              </a:rPr>
              <a:t>Families of similar examples</a:t>
            </a:r>
          </a:p>
        </p:txBody>
      </p:sp>
      <p:graphicFrame>
        <p:nvGraphicFramePr>
          <p:cNvPr id="4" name="Content Placeholder 3"/>
          <p:cNvGraphicFramePr>
            <a:graphicFrameLocks noGrp="1"/>
          </p:cNvGraphicFramePr>
          <p:nvPr>
            <p:ph idx="1"/>
          </p:nvPr>
        </p:nvGraphicFramePr>
        <p:xfrm>
          <a:off x="342900" y="2133600"/>
          <a:ext cx="9525000" cy="3303590"/>
        </p:xfrm>
        <a:graphic>
          <a:graphicData uri="http://schemas.openxmlformats.org/drawingml/2006/table">
            <a:tbl>
              <a:tblPr/>
              <a:tblGrid>
                <a:gridCol w="1600200"/>
                <a:gridCol w="1219200"/>
                <a:gridCol w="1943100"/>
                <a:gridCol w="1587500"/>
                <a:gridCol w="1387475"/>
                <a:gridCol w="1787525"/>
              </a:tblGrid>
              <a:tr h="371511">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Example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What</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Who</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Why</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Book Antiqua" pitchFamily="-110" charset="0"/>
                          <a:ea typeface="ＭＳ Ｐゴシック" pitchFamily="-110" charset="-128"/>
                          <a:cs typeface="ＭＳ Ｐゴシック" pitchFamily="-110" charset="-128"/>
                        </a:rPr>
                        <a:t>How</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640142">
                <a:tc row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InnoCentive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Create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Scientific solutions</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Crowd</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Money</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Contest</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640142">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Decide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Who gets rewards</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Management</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Money</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Hierarchy</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9EDE7"/>
                    </a:solidFill>
                  </a:tcPr>
                </a:tc>
              </a:tr>
              <a:tr h="371511">
                <a:tc rowSpan="3">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Threadless</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Create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T-shirt designs</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Crowd</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Money</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Contest</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r h="640142">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Decide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Which designs are best</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Crowd</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Love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Averaging</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EDE7"/>
                    </a:solidFill>
                  </a:tcPr>
                </a:tc>
              </a:tr>
              <a:tr h="640142">
                <a:tc vMerge="1">
                  <a:txBody>
                    <a:bodyPr/>
                    <a:lstStyle/>
                    <a:p>
                      <a:endParaRPr lang="en-US"/>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Decide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Which designs to use</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Management</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Money</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Book Antiqua" pitchFamily="-110" charset="0"/>
                          <a:ea typeface="ＭＳ Ｐゴシック" pitchFamily="-110" charset="-128"/>
                          <a:cs typeface="ＭＳ Ｐゴシック" pitchFamily="-110" charset="-128"/>
                        </a:rPr>
                        <a:t>Hierarchy</a:t>
                      </a:r>
                    </a:p>
                  </a:txBody>
                  <a:tcPr marT="45724" marB="4572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D8CB"/>
                    </a:solidFill>
                  </a:tcPr>
                </a:tc>
              </a:tr>
            </a:tbl>
          </a:graphicData>
        </a:graphic>
      </p:graphicFrame>
    </p:spTree>
    <p:extLst>
      <p:ext uri="{BB962C8B-B14F-4D97-AF65-F5344CB8AC3E}">
        <p14:creationId xmlns:p14="http://schemas.microsoft.com/office/powerpoint/2010/main" val="410925502"/>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p:txBody>
          <a:bodyPr/>
          <a:lstStyle/>
          <a:p>
            <a:r>
              <a:rPr lang="en-US" dirty="0">
                <a:latin typeface="Book Antiqua" charset="0"/>
                <a:ea typeface="ＭＳ Ｐゴシック" charset="0"/>
                <a:cs typeface="ＭＳ Ｐゴシック" charset="0"/>
              </a:rPr>
              <a:t>What does this mean for </a:t>
            </a:r>
            <a:r>
              <a:rPr lang="en-US" dirty="0" smtClean="0">
                <a:latin typeface="Book Antiqua" charset="0"/>
                <a:ea typeface="ＭＳ Ｐゴシック" charset="0"/>
                <a:cs typeface="ＭＳ Ｐゴシック" charset="0"/>
              </a:rPr>
              <a:t>TMSP?</a:t>
            </a:r>
            <a:endParaRPr lang="en-US" dirty="0">
              <a:latin typeface="Book Antiqua" charset="0"/>
              <a:ea typeface="ＭＳ Ｐゴシック" charset="0"/>
              <a:cs typeface="ＭＳ Ｐゴシック" charset="0"/>
            </a:endParaRPr>
          </a:p>
        </p:txBody>
      </p:sp>
      <p:sp>
        <p:nvSpPr>
          <p:cNvPr id="616451" name="Rectangle 3"/>
          <p:cNvSpPr>
            <a:spLocks noGrp="1" noChangeArrowheads="1"/>
          </p:cNvSpPr>
          <p:nvPr>
            <p:ph type="body" idx="1"/>
          </p:nvPr>
        </p:nvSpPr>
        <p:spPr>
          <a:xfrm>
            <a:off x="571500" y="1828800"/>
            <a:ext cx="8991600" cy="3810000"/>
          </a:xfrm>
        </p:spPr>
        <p:txBody>
          <a:bodyPr/>
          <a:lstStyle/>
          <a:p>
            <a:r>
              <a:rPr lang="en-US" sz="2800" dirty="0">
                <a:latin typeface="Book Antiqua" charset="0"/>
                <a:ea typeface="ＭＳ Ｐゴシック" charset="0"/>
                <a:cs typeface="ＭＳ Ｐゴシック" charset="0"/>
              </a:rPr>
              <a:t>Some of the most important innovations in the coming decades will not be new technologies.</a:t>
            </a:r>
          </a:p>
          <a:p>
            <a:r>
              <a:rPr lang="en-US" sz="2800" dirty="0" smtClean="0">
                <a:latin typeface="Book Antiqua" charset="0"/>
                <a:ea typeface="ＭＳ Ｐゴシック" charset="0"/>
                <a:cs typeface="ＭＳ Ｐゴシック" charset="0"/>
              </a:rPr>
              <a:t>They’ll </a:t>
            </a:r>
            <a:r>
              <a:rPr lang="en-US" sz="2800" dirty="0">
                <a:latin typeface="Book Antiqua" charset="0"/>
                <a:ea typeface="ＭＳ Ｐゴシック" charset="0"/>
                <a:cs typeface="ＭＳ Ｐゴシック" charset="0"/>
              </a:rPr>
              <a:t>be new ways of </a:t>
            </a:r>
            <a:r>
              <a:rPr lang="en-US" sz="2800" dirty="0" smtClean="0">
                <a:latin typeface="Book Antiqua" charset="0"/>
                <a:ea typeface="ＭＳ Ｐゴシック" charset="0"/>
                <a:cs typeface="ＭＳ Ｐゴシック" charset="0"/>
              </a:rPr>
              <a:t>working together that </a:t>
            </a:r>
            <a:r>
              <a:rPr lang="en-US" sz="2800" dirty="0">
                <a:latin typeface="Book Antiqua" charset="0"/>
                <a:ea typeface="ＭＳ Ｐゴシック" charset="0"/>
                <a:cs typeface="ＭＳ Ｐゴシック" charset="0"/>
              </a:rPr>
              <a:t>are made possible by these new technologies.</a:t>
            </a:r>
          </a:p>
          <a:p>
            <a:r>
              <a:rPr lang="en-US" sz="2800" dirty="0" smtClean="0">
                <a:latin typeface="Book Antiqua" charset="0"/>
                <a:ea typeface="ＭＳ Ｐゴシック" charset="0"/>
                <a:cs typeface="ＭＳ Ｐゴシック" charset="0"/>
              </a:rPr>
              <a:t>New organizational design patterns (“genes”) and new insights about what makes groups intelligent can </a:t>
            </a:r>
            <a:r>
              <a:rPr lang="en-US" sz="2800" dirty="0">
                <a:latin typeface="Book Antiqua" charset="0"/>
                <a:ea typeface="ＭＳ Ｐゴシック" charset="0"/>
                <a:cs typeface="ＭＳ Ｐゴシック" charset="0"/>
              </a:rPr>
              <a:t>help </a:t>
            </a:r>
            <a:r>
              <a:rPr lang="en-US" sz="2800" dirty="0" smtClean="0">
                <a:latin typeface="Book Antiqua" charset="0"/>
                <a:ea typeface="ＭＳ Ｐゴシック" charset="0"/>
                <a:cs typeface="ＭＳ Ｐゴシック" charset="0"/>
              </a:rPr>
              <a:t>create these </a:t>
            </a:r>
            <a:r>
              <a:rPr lang="en-US" sz="2800" dirty="0">
                <a:latin typeface="Book Antiqua" charset="0"/>
                <a:ea typeface="ＭＳ Ｐゴシック" charset="0"/>
                <a:cs typeface="ＭＳ Ｐゴシック" charset="0"/>
              </a:rPr>
              <a:t>new ways of </a:t>
            </a:r>
            <a:r>
              <a:rPr lang="en-US" sz="2800" dirty="0" smtClean="0">
                <a:latin typeface="Book Antiqua" charset="0"/>
                <a:ea typeface="ＭＳ Ｐゴシック" charset="0"/>
                <a:cs typeface="ＭＳ Ｐゴシック" charset="0"/>
              </a:rPr>
              <a:t>working together.</a:t>
            </a:r>
            <a:endParaRPr lang="en-US" sz="2800" dirty="0">
              <a:latin typeface="Book Antiqua" charset="0"/>
              <a:ea typeface="ＭＳ Ｐゴシック" charset="0"/>
              <a:cs typeface="ＭＳ Ｐゴシック" charset="0"/>
            </a:endParaRPr>
          </a:p>
        </p:txBody>
      </p:sp>
    </p:spTree>
    <p:extLst>
      <p:ext uri="{BB962C8B-B14F-4D97-AF65-F5344CB8AC3E}">
        <p14:creationId xmlns:p14="http://schemas.microsoft.com/office/powerpoint/2010/main" val="55725371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wef - slides 14 and 15.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71500" y="0"/>
            <a:ext cx="9144000" cy="6858000"/>
          </a:xfrm>
          <a:prstGeom prst="rect">
            <a:avLst/>
          </a:prstGeom>
        </p:spPr>
      </p:pic>
    </p:spTree>
    <p:extLst>
      <p:ext uri="{BB962C8B-B14F-4D97-AF65-F5344CB8AC3E}">
        <p14:creationId xmlns:p14="http://schemas.microsoft.com/office/powerpoint/2010/main" val="3986285722"/>
      </p:ext>
    </p:extLst>
  </p:cSld>
  <p:clrMapOvr>
    <a:masterClrMapping/>
  </p:clrMapOvr>
  <p:transition xmlns:p14="http://schemas.microsoft.com/office/powerpoint/2010/main" advClick="0" advTm="2000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098" name="Rectangle 2"/>
          <p:cNvSpPr>
            <a:spLocks noGrp="1" noChangeArrowheads="1"/>
          </p:cNvSpPr>
          <p:nvPr>
            <p:ph type="title"/>
          </p:nvPr>
        </p:nvSpPr>
        <p:spPr>
          <a:xfrm>
            <a:off x="647700" y="476250"/>
            <a:ext cx="8839200" cy="1143000"/>
          </a:xfrm>
        </p:spPr>
        <p:txBody>
          <a:bodyPr/>
          <a:lstStyle/>
          <a:p>
            <a:r>
              <a:rPr lang="en-US">
                <a:latin typeface="Book Antiqua" charset="0"/>
                <a:ea typeface="ＭＳ Ｐゴシック" charset="0"/>
                <a:cs typeface="ＭＳ Ｐゴシック" charset="0"/>
              </a:rPr>
              <a:t>Mapping the genomes for </a:t>
            </a:r>
            <a:br>
              <a:rPr lang="en-US">
                <a:latin typeface="Book Antiqua" charset="0"/>
                <a:ea typeface="ＭＳ Ｐゴシック" charset="0"/>
                <a:cs typeface="ＭＳ Ｐゴシック" charset="0"/>
              </a:rPr>
            </a:br>
            <a:r>
              <a:rPr lang="en-US">
                <a:latin typeface="Book Antiqua" charset="0"/>
                <a:ea typeface="ＭＳ Ｐゴシック" charset="0"/>
                <a:cs typeface="ＭＳ Ｐゴシック" charset="0"/>
              </a:rPr>
              <a:t>crowd intelligence</a:t>
            </a:r>
          </a:p>
        </p:txBody>
      </p:sp>
      <p:sp>
        <p:nvSpPr>
          <p:cNvPr id="1156099" name="Rectangle 3"/>
          <p:cNvSpPr>
            <a:spLocks noGrp="1" noChangeArrowheads="1"/>
          </p:cNvSpPr>
          <p:nvPr>
            <p:ph type="body" idx="1"/>
          </p:nvPr>
        </p:nvSpPr>
        <p:spPr>
          <a:xfrm>
            <a:off x="800100" y="1981200"/>
            <a:ext cx="8686800" cy="4114800"/>
          </a:xfrm>
        </p:spPr>
        <p:txBody>
          <a:bodyPr/>
          <a:lstStyle/>
          <a:p>
            <a:r>
              <a:rPr lang="en-US">
                <a:latin typeface="Book Antiqua" charset="0"/>
                <a:ea typeface="ＭＳ Ｐゴシック" charset="0"/>
                <a:cs typeface="ＭＳ Ｐゴシック" charset="0"/>
              </a:rPr>
              <a:t>Different types of collective intelligence embody different design patterns.</a:t>
            </a:r>
          </a:p>
          <a:p>
            <a:r>
              <a:rPr lang="en-US">
                <a:latin typeface="Book Antiqua" charset="0"/>
                <a:ea typeface="ＭＳ Ｐゴシック" charset="0"/>
                <a:cs typeface="ＭＳ Ｐゴシック" charset="0"/>
              </a:rPr>
              <a:t>Let</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s call these design patterns </a:t>
            </a:r>
            <a:r>
              <a:rPr lang="ja-JP" altLang="en-US">
                <a:latin typeface="Book Antiqua" charset="0"/>
                <a:ea typeface="ＭＳ Ｐゴシック" charset="0"/>
                <a:cs typeface="ＭＳ Ｐゴシック" charset="0"/>
              </a:rPr>
              <a:t>“</a:t>
            </a:r>
            <a:r>
              <a:rPr lang="en-US">
                <a:latin typeface="Book Antiqua" charset="0"/>
                <a:ea typeface="ＭＳ Ｐゴシック" charset="0"/>
                <a:cs typeface="ＭＳ Ｐゴシック" charset="0"/>
              </a:rPr>
              <a:t>genes.</a:t>
            </a:r>
            <a:r>
              <a:rPr lang="ja-JP" altLang="en-US">
                <a:latin typeface="Book Antiqua" charset="0"/>
                <a:ea typeface="ＭＳ Ｐゴシック" charset="0"/>
                <a:cs typeface="ＭＳ Ｐゴシック" charset="0"/>
              </a:rPr>
              <a:t>”</a:t>
            </a:r>
            <a:endParaRPr lang="en-US">
              <a:latin typeface="Book Antiqua" charset="0"/>
              <a:ea typeface="ＭＳ Ｐゴシック" charset="0"/>
              <a:cs typeface="ＭＳ Ｐゴシック" charset="0"/>
            </a:endParaRPr>
          </a:p>
          <a:p>
            <a:r>
              <a:rPr lang="en-US">
                <a:latin typeface="Book Antiqua" charset="0"/>
                <a:ea typeface="ＭＳ Ｐゴシック" charset="0"/>
                <a:cs typeface="ＭＳ Ｐゴシック" charset="0"/>
              </a:rPr>
              <a:t>For each gene (and common combinations), we can map:</a:t>
            </a:r>
          </a:p>
          <a:p>
            <a:pPr lvl="1"/>
            <a:r>
              <a:rPr lang="en-US" sz="2400">
                <a:latin typeface="Book Antiqua" charset="0"/>
                <a:ea typeface="ＭＳ Ｐゴシック" charset="0"/>
                <a:cs typeface="ＭＳ Ｐゴシック" charset="0"/>
              </a:rPr>
              <a:t>Examples</a:t>
            </a:r>
          </a:p>
          <a:p>
            <a:pPr lvl="1"/>
            <a:r>
              <a:rPr lang="en-US" sz="2400">
                <a:latin typeface="Book Antiqua" charset="0"/>
                <a:ea typeface="ＭＳ Ｐゴシック" charset="0"/>
                <a:cs typeface="ＭＳ Ｐゴシック" charset="0"/>
              </a:rPr>
              <a:t>Situations where useful</a:t>
            </a:r>
          </a:p>
          <a:p>
            <a:pPr lvl="1"/>
            <a:r>
              <a:rPr lang="en-US" sz="2400">
                <a:latin typeface="Book Antiqua" charset="0"/>
                <a:ea typeface="ＭＳ Ｐゴシック" charset="0"/>
                <a:cs typeface="ＭＳ Ｐゴシック" charset="0"/>
              </a:rPr>
              <a:t>Limitations</a:t>
            </a:r>
          </a:p>
          <a:p>
            <a:pPr lvl="1"/>
            <a:r>
              <a:rPr lang="en-US" sz="2400">
                <a:latin typeface="Book Antiqua" charset="0"/>
                <a:ea typeface="ＭＳ Ｐゴシック" charset="0"/>
                <a:cs typeface="ＭＳ Ｐゴシック" charset="0"/>
              </a:rPr>
              <a:t>…</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a:xfrm>
            <a:off x="685800" y="476250"/>
            <a:ext cx="8829675" cy="1143000"/>
          </a:xfrm>
        </p:spPr>
        <p:txBody>
          <a:bodyPr/>
          <a:lstStyle/>
          <a:p>
            <a:r>
              <a:rPr lang="en-US">
                <a:latin typeface="Book Antiqua" charset="0"/>
                <a:ea typeface="ＭＳ Ｐゴシック" charset="0"/>
                <a:cs typeface="ＭＳ Ｐゴシック" charset="0"/>
              </a:rPr>
              <a:t>Every activity must have genes to answer four questions</a:t>
            </a:r>
          </a:p>
        </p:txBody>
      </p:sp>
      <p:sp>
        <p:nvSpPr>
          <p:cNvPr id="84995" name="Oval 3"/>
          <p:cNvSpPr>
            <a:spLocks noChangeArrowheads="1"/>
          </p:cNvSpPr>
          <p:nvPr/>
        </p:nvSpPr>
        <p:spPr bwMode="auto">
          <a:xfrm>
            <a:off x="2438400" y="2133600"/>
            <a:ext cx="5715000" cy="365760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4996" name="Text Box 4"/>
          <p:cNvSpPr txBox="1">
            <a:spLocks noChangeArrowheads="1"/>
          </p:cNvSpPr>
          <p:nvPr/>
        </p:nvSpPr>
        <p:spPr bwMode="auto">
          <a:xfrm>
            <a:off x="4741863" y="2200275"/>
            <a:ext cx="11239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spcAft>
                <a:spcPct val="10000"/>
              </a:spcAft>
            </a:pPr>
            <a:r>
              <a:rPr lang="en-US" sz="3000"/>
              <a:t>What</a:t>
            </a:r>
          </a:p>
        </p:txBody>
      </p:sp>
      <p:sp>
        <p:nvSpPr>
          <p:cNvPr id="84997" name="Text Box 5"/>
          <p:cNvSpPr txBox="1">
            <a:spLocks noChangeArrowheads="1"/>
          </p:cNvSpPr>
          <p:nvPr/>
        </p:nvSpPr>
        <p:spPr bwMode="auto">
          <a:xfrm>
            <a:off x="4791075" y="5095875"/>
            <a:ext cx="10398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3000"/>
              <a:t>How</a:t>
            </a:r>
          </a:p>
        </p:txBody>
      </p:sp>
      <p:cxnSp>
        <p:nvCxnSpPr>
          <p:cNvPr id="84998" name="AutoShape 6"/>
          <p:cNvCxnSpPr>
            <a:cxnSpLocks noChangeShapeType="1"/>
            <a:stCxn id="84997" idx="0"/>
            <a:endCxn id="84996" idx="2"/>
          </p:cNvCxnSpPr>
          <p:nvPr/>
        </p:nvCxnSpPr>
        <p:spPr bwMode="auto">
          <a:xfrm rot="16200000" flipV="1">
            <a:off x="4137026" y="3921125"/>
            <a:ext cx="2341562" cy="7937"/>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sp>
        <p:nvSpPr>
          <p:cNvPr id="84999" name="Text Box 7"/>
          <p:cNvSpPr txBox="1">
            <a:spLocks noChangeArrowheads="1"/>
          </p:cNvSpPr>
          <p:nvPr/>
        </p:nvSpPr>
        <p:spPr bwMode="auto">
          <a:xfrm>
            <a:off x="2549525" y="3648075"/>
            <a:ext cx="10191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3000"/>
              <a:t>Who</a:t>
            </a:r>
          </a:p>
        </p:txBody>
      </p:sp>
      <p:sp>
        <p:nvSpPr>
          <p:cNvPr id="85000" name="Text Box 8"/>
          <p:cNvSpPr txBox="1">
            <a:spLocks noChangeArrowheads="1"/>
          </p:cNvSpPr>
          <p:nvPr/>
        </p:nvSpPr>
        <p:spPr bwMode="auto">
          <a:xfrm>
            <a:off x="7043738" y="3648075"/>
            <a:ext cx="10175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3000"/>
              <a:t>Why</a:t>
            </a:r>
          </a:p>
        </p:txBody>
      </p:sp>
      <p:cxnSp>
        <p:nvCxnSpPr>
          <p:cNvPr id="85001" name="AutoShape 9"/>
          <p:cNvCxnSpPr>
            <a:cxnSpLocks noChangeShapeType="1"/>
            <a:stCxn id="84999" idx="3"/>
            <a:endCxn id="85000" idx="1"/>
          </p:cNvCxnSpPr>
          <p:nvPr/>
        </p:nvCxnSpPr>
        <p:spPr bwMode="auto">
          <a:xfrm>
            <a:off x="3568700" y="3924300"/>
            <a:ext cx="3475038" cy="1588"/>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sp>
        <p:nvSpPr>
          <p:cNvPr id="85002" name="Text Box 12"/>
          <p:cNvSpPr txBox="1">
            <a:spLocks noChangeArrowheads="1"/>
          </p:cNvSpPr>
          <p:nvPr/>
        </p:nvSpPr>
        <p:spPr bwMode="auto">
          <a:xfrm>
            <a:off x="4800600" y="1676400"/>
            <a:ext cx="1133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r>
              <a:rPr lang="en-US" b="0">
                <a:solidFill>
                  <a:schemeClr val="accent2"/>
                </a:solidFill>
              </a:rPr>
              <a:t>Strategy</a:t>
            </a:r>
          </a:p>
        </p:txBody>
      </p:sp>
      <p:sp>
        <p:nvSpPr>
          <p:cNvPr id="85003" name="Rectangle 13"/>
          <p:cNvSpPr>
            <a:spLocks noChangeArrowheads="1"/>
          </p:cNvSpPr>
          <p:nvPr/>
        </p:nvSpPr>
        <p:spPr bwMode="auto">
          <a:xfrm>
            <a:off x="4746625" y="5943600"/>
            <a:ext cx="1228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pPr algn="ctr"/>
            <a:r>
              <a:rPr lang="en-US" b="0">
                <a:solidFill>
                  <a:schemeClr val="accent2"/>
                </a:solidFill>
              </a:rPr>
              <a:t>Structure</a:t>
            </a:r>
          </a:p>
          <a:p>
            <a:pPr algn="ctr"/>
            <a:r>
              <a:rPr lang="en-US" b="0">
                <a:solidFill>
                  <a:schemeClr val="accent2"/>
                </a:solidFill>
              </a:rPr>
              <a:t>Process</a:t>
            </a:r>
          </a:p>
        </p:txBody>
      </p:sp>
      <p:sp>
        <p:nvSpPr>
          <p:cNvPr id="85004" name="Rectangle 14"/>
          <p:cNvSpPr>
            <a:spLocks noChangeArrowheads="1"/>
          </p:cNvSpPr>
          <p:nvPr/>
        </p:nvSpPr>
        <p:spPr bwMode="auto">
          <a:xfrm>
            <a:off x="8229600" y="3749675"/>
            <a:ext cx="1341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pPr algn="ctr"/>
            <a:r>
              <a:rPr lang="en-US" b="0">
                <a:solidFill>
                  <a:schemeClr val="accent2"/>
                </a:solidFill>
              </a:rPr>
              <a:t>Incentives </a:t>
            </a:r>
          </a:p>
        </p:txBody>
      </p:sp>
      <p:sp>
        <p:nvSpPr>
          <p:cNvPr id="85005" name="Rectangle 15"/>
          <p:cNvSpPr>
            <a:spLocks noChangeArrowheads="1"/>
          </p:cNvSpPr>
          <p:nvPr/>
        </p:nvSpPr>
        <p:spPr bwMode="auto">
          <a:xfrm>
            <a:off x="1219200" y="3749675"/>
            <a:ext cx="1065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r>
              <a:rPr lang="en-US" b="0">
                <a:solidFill>
                  <a:schemeClr val="accent2"/>
                </a:solidFill>
              </a:rPr>
              <a:t>Staffing</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0306" name="Rectangle 2"/>
          <p:cNvSpPr>
            <a:spLocks noGrp="1" noChangeArrowheads="1"/>
          </p:cNvSpPr>
          <p:nvPr>
            <p:ph type="title"/>
          </p:nvPr>
        </p:nvSpPr>
        <p:spPr/>
        <p:txBody>
          <a:bodyPr/>
          <a:lstStyle/>
          <a:p>
            <a:r>
              <a:rPr lang="en-US">
                <a:latin typeface="Book Antiqua" charset="0"/>
                <a:ea typeface="ＭＳ Ｐゴシック" charset="0"/>
                <a:cs typeface="ＭＳ Ｐゴシック" charset="0"/>
              </a:rPr>
              <a:t>Types of organizational genes</a:t>
            </a:r>
          </a:p>
        </p:txBody>
      </p:sp>
      <p:grpSp>
        <p:nvGrpSpPr>
          <p:cNvPr id="87043" name="Group 3"/>
          <p:cNvGrpSpPr>
            <a:grpSpLocks/>
          </p:cNvGrpSpPr>
          <p:nvPr/>
        </p:nvGrpSpPr>
        <p:grpSpPr bwMode="auto">
          <a:xfrm>
            <a:off x="3429000" y="2819400"/>
            <a:ext cx="3375025" cy="2124075"/>
            <a:chOff x="2179" y="1824"/>
            <a:chExt cx="2126" cy="1338"/>
          </a:xfrm>
        </p:grpSpPr>
        <p:sp>
          <p:nvSpPr>
            <p:cNvPr id="87086" name="Oval 4"/>
            <p:cNvSpPr>
              <a:spLocks noChangeArrowheads="1"/>
            </p:cNvSpPr>
            <p:nvPr/>
          </p:nvSpPr>
          <p:spPr bwMode="auto">
            <a:xfrm>
              <a:off x="2208" y="1824"/>
              <a:ext cx="2056" cy="1296"/>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7087" name="Text Box 5"/>
            <p:cNvSpPr txBox="1">
              <a:spLocks noChangeArrowheads="1"/>
            </p:cNvSpPr>
            <p:nvPr/>
          </p:nvSpPr>
          <p:spPr bwMode="auto">
            <a:xfrm>
              <a:off x="2878" y="1862"/>
              <a:ext cx="67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spcAft>
                  <a:spcPct val="10000"/>
                </a:spcAft>
              </a:pPr>
              <a:r>
                <a:rPr lang="en-US" sz="2800"/>
                <a:t>What</a:t>
              </a:r>
            </a:p>
          </p:txBody>
        </p:sp>
        <p:sp>
          <p:nvSpPr>
            <p:cNvPr id="87088" name="Text Box 6"/>
            <p:cNvSpPr txBox="1">
              <a:spLocks noChangeArrowheads="1"/>
            </p:cNvSpPr>
            <p:nvPr/>
          </p:nvSpPr>
          <p:spPr bwMode="auto">
            <a:xfrm>
              <a:off x="2928" y="2832"/>
              <a:ext cx="61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How</a:t>
              </a:r>
            </a:p>
          </p:txBody>
        </p:sp>
        <p:cxnSp>
          <p:nvCxnSpPr>
            <p:cNvPr id="87089" name="AutoShape 7"/>
            <p:cNvCxnSpPr>
              <a:cxnSpLocks noChangeShapeType="1"/>
            </p:cNvCxnSpPr>
            <p:nvPr/>
          </p:nvCxnSpPr>
          <p:spPr bwMode="auto">
            <a:xfrm flipH="1" flipV="1">
              <a:off x="3216" y="2112"/>
              <a:ext cx="2" cy="797"/>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sp>
          <p:nvSpPr>
            <p:cNvPr id="87090" name="Text Box 8"/>
            <p:cNvSpPr txBox="1">
              <a:spLocks noChangeArrowheads="1"/>
            </p:cNvSpPr>
            <p:nvPr/>
          </p:nvSpPr>
          <p:spPr bwMode="auto">
            <a:xfrm>
              <a:off x="2179" y="2267"/>
              <a:ext cx="606"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Who</a:t>
              </a:r>
            </a:p>
          </p:txBody>
        </p:sp>
        <p:sp>
          <p:nvSpPr>
            <p:cNvPr id="87091" name="Text Box 9"/>
            <p:cNvSpPr txBox="1">
              <a:spLocks noChangeArrowheads="1"/>
            </p:cNvSpPr>
            <p:nvPr/>
          </p:nvSpPr>
          <p:spPr bwMode="auto">
            <a:xfrm>
              <a:off x="3696" y="2304"/>
              <a:ext cx="60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b="1">
                  <a:solidFill>
                    <a:schemeClr val="tx1"/>
                  </a:solidFill>
                  <a:latin typeface="Book Antiqua" charset="0"/>
                  <a:ea typeface="ＭＳ Ｐゴシック" charset="0"/>
                  <a:cs typeface="ＭＳ Ｐゴシック" charset="0"/>
                </a:defRPr>
              </a:lvl1pPr>
              <a:lvl2pPr marL="37931725" indent="-37474525">
                <a:defRPr sz="2000" b="1">
                  <a:solidFill>
                    <a:schemeClr val="tx1"/>
                  </a:solidFill>
                  <a:latin typeface="Book Antiqua" charset="0"/>
                  <a:ea typeface="ＭＳ Ｐゴシック" charset="0"/>
                </a:defRPr>
              </a:lvl2pPr>
              <a:lvl3pPr>
                <a:defRPr sz="2000" b="1">
                  <a:solidFill>
                    <a:schemeClr val="tx1"/>
                  </a:solidFill>
                  <a:latin typeface="Book Antiqua" charset="0"/>
                  <a:ea typeface="ＭＳ Ｐゴシック" charset="0"/>
                </a:defRPr>
              </a:lvl3pPr>
              <a:lvl4pPr>
                <a:defRPr sz="2000" b="1">
                  <a:solidFill>
                    <a:schemeClr val="tx1"/>
                  </a:solidFill>
                  <a:latin typeface="Book Antiqua" charset="0"/>
                  <a:ea typeface="ＭＳ Ｐゴシック" charset="0"/>
                </a:defRPr>
              </a:lvl4pPr>
              <a:lvl5pPr>
                <a:defRPr sz="2000" b="1">
                  <a:solidFill>
                    <a:schemeClr val="tx1"/>
                  </a:solidFill>
                  <a:latin typeface="Book Antiqua" charset="0"/>
                  <a:ea typeface="ＭＳ Ｐゴシック" charset="0"/>
                </a:defRPr>
              </a:lvl5pPr>
              <a:lvl6pPr marL="457200" eaLnBrk="0" fontAlgn="base" hangingPunct="0">
                <a:spcBef>
                  <a:spcPct val="0"/>
                </a:spcBef>
                <a:spcAft>
                  <a:spcPct val="0"/>
                </a:spcAft>
                <a:defRPr sz="2000" b="1">
                  <a:solidFill>
                    <a:schemeClr val="tx1"/>
                  </a:solidFill>
                  <a:latin typeface="Book Antiqua" charset="0"/>
                  <a:ea typeface="ＭＳ Ｐゴシック" charset="0"/>
                </a:defRPr>
              </a:lvl6pPr>
              <a:lvl7pPr marL="914400" eaLnBrk="0" fontAlgn="base" hangingPunct="0">
                <a:spcBef>
                  <a:spcPct val="0"/>
                </a:spcBef>
                <a:spcAft>
                  <a:spcPct val="0"/>
                </a:spcAft>
                <a:defRPr sz="2000" b="1">
                  <a:solidFill>
                    <a:schemeClr val="tx1"/>
                  </a:solidFill>
                  <a:latin typeface="Book Antiqua" charset="0"/>
                  <a:ea typeface="ＭＳ Ｐゴシック" charset="0"/>
                </a:defRPr>
              </a:lvl7pPr>
              <a:lvl8pPr marL="1371600" eaLnBrk="0" fontAlgn="base" hangingPunct="0">
                <a:spcBef>
                  <a:spcPct val="0"/>
                </a:spcBef>
                <a:spcAft>
                  <a:spcPct val="0"/>
                </a:spcAft>
                <a:defRPr sz="2000" b="1">
                  <a:solidFill>
                    <a:schemeClr val="tx1"/>
                  </a:solidFill>
                  <a:latin typeface="Book Antiqua" charset="0"/>
                  <a:ea typeface="ＭＳ Ｐゴシック" charset="0"/>
                </a:defRPr>
              </a:lvl8pPr>
              <a:lvl9pPr marL="1828800" eaLnBrk="0" fontAlgn="base" hangingPunct="0">
                <a:spcBef>
                  <a:spcPct val="0"/>
                </a:spcBef>
                <a:spcAft>
                  <a:spcPct val="0"/>
                </a:spcAft>
                <a:defRPr sz="2000" b="1">
                  <a:solidFill>
                    <a:schemeClr val="tx1"/>
                  </a:solidFill>
                  <a:latin typeface="Book Antiqua" charset="0"/>
                  <a:ea typeface="ＭＳ Ｐゴシック" charset="0"/>
                </a:defRPr>
              </a:lvl9pPr>
            </a:lstStyle>
            <a:p>
              <a:pPr algn="ctr"/>
              <a:r>
                <a:rPr lang="en-US" sz="2800"/>
                <a:t>Why</a:t>
              </a:r>
            </a:p>
          </p:txBody>
        </p:sp>
        <p:cxnSp>
          <p:nvCxnSpPr>
            <p:cNvPr id="87092" name="AutoShape 10"/>
            <p:cNvCxnSpPr>
              <a:cxnSpLocks noChangeShapeType="1"/>
            </p:cNvCxnSpPr>
            <p:nvPr/>
          </p:nvCxnSpPr>
          <p:spPr bwMode="auto">
            <a:xfrm>
              <a:off x="2736" y="2448"/>
              <a:ext cx="957" cy="0"/>
            </a:xfrm>
            <a:prstGeom prst="straightConnector1">
              <a:avLst/>
            </a:prstGeom>
            <a:noFill/>
            <a:ln w="50800">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grpSp>
      <p:graphicFrame>
        <p:nvGraphicFramePr>
          <p:cNvPr id="1250315" name="Group 11"/>
          <p:cNvGraphicFramePr>
            <a:graphicFrameLocks noGrp="1"/>
          </p:cNvGraphicFramePr>
          <p:nvPr/>
        </p:nvGraphicFramePr>
        <p:xfrm>
          <a:off x="4419600" y="1828800"/>
          <a:ext cx="1371600" cy="746760"/>
        </p:xfrm>
        <a:graphic>
          <a:graphicData uri="http://schemas.openxmlformats.org/drawingml/2006/table">
            <a:tbl>
              <a:tblPr/>
              <a:tblGrid>
                <a:gridCol w="1371600"/>
              </a:tblGrid>
              <a:tr h="381000">
                <a:tc>
                  <a:txBody>
                    <a:bodyPr/>
                    <a:lstStyle/>
                    <a:p>
                      <a:pPr marL="0" marR="0" lvl="0" indent="0" algn="ctr" defTabSz="914400" rtl="0" eaLnBrk="0" fontAlgn="base" latinLnBrk="0" hangingPunct="0">
                        <a:lnSpc>
                          <a:spcPct val="90000"/>
                        </a:lnSpc>
                        <a:spcBef>
                          <a:spcPct val="60000"/>
                        </a:spcBef>
                        <a:spcAft>
                          <a:spcPct val="35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Create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7188">
                <a:tc>
                  <a:txBody>
                    <a:bodyPr/>
                    <a:lstStyle/>
                    <a:p>
                      <a:pPr marL="0" marR="0" lvl="0" indent="0" algn="ctr" defTabSz="914400" rtl="0" eaLnBrk="0" fontAlgn="base" latinLnBrk="0" hangingPunct="0">
                        <a:lnSpc>
                          <a:spcPct val="90000"/>
                        </a:lnSpc>
                        <a:spcBef>
                          <a:spcPct val="60000"/>
                        </a:spcBef>
                        <a:spcAft>
                          <a:spcPct val="35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Decide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50323" name="Group 19"/>
          <p:cNvGraphicFramePr>
            <a:graphicFrameLocks noGrp="1"/>
          </p:cNvGraphicFramePr>
          <p:nvPr/>
        </p:nvGraphicFramePr>
        <p:xfrm>
          <a:off x="342900" y="3581400"/>
          <a:ext cx="2781300" cy="381000"/>
        </p:xfrm>
        <a:graphic>
          <a:graphicData uri="http://schemas.openxmlformats.org/drawingml/2006/table">
            <a:tbl>
              <a:tblPr/>
              <a:tblGrid>
                <a:gridCol w="1390650"/>
                <a:gridCol w="1390650"/>
              </a:tblGrid>
              <a:tr h="381000">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Crowd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Hierarchy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50331" name="Group 27"/>
          <p:cNvGraphicFramePr>
            <a:graphicFrameLocks noGrp="1"/>
          </p:cNvGraphicFramePr>
          <p:nvPr/>
        </p:nvGraphicFramePr>
        <p:xfrm>
          <a:off x="7162800" y="3124200"/>
          <a:ext cx="1600200" cy="1645920"/>
        </p:xfrm>
        <a:graphic>
          <a:graphicData uri="http://schemas.openxmlformats.org/drawingml/2006/table">
            <a:tbl>
              <a:tblPr/>
              <a:tblGrid>
                <a:gridCol w="1600200"/>
              </a:tblGrid>
              <a:tr h="1447800">
                <a:tc>
                  <a:txBody>
                    <a:bodyPr/>
                    <a:lstStyle/>
                    <a:p>
                      <a:pPr marL="0" marR="0" lvl="0" indent="0" algn="l" defTabSz="914400" rtl="0" eaLnBrk="0" fontAlgn="base" latinLnBrk="0" hangingPunct="0">
                        <a:lnSpc>
                          <a:spcPct val="90000"/>
                        </a:lnSpc>
                        <a:spcBef>
                          <a:spcPct val="60000"/>
                        </a:spcBef>
                        <a:spcAft>
                          <a:spcPct val="60000"/>
                        </a:spcAft>
                        <a:buClr>
                          <a:schemeClr val="tx1"/>
                        </a:buClr>
                        <a:buSzPct val="100000"/>
                        <a:buFont typeface="Wingdings" charset="0"/>
                        <a:buChar char="q"/>
                        <a:tabLst/>
                      </a:pPr>
                      <a:r>
                        <a:rPr kumimoji="0" lang="en-US" sz="20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  </a:t>
                      </a: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Money</a:t>
                      </a:r>
                    </a:p>
                    <a:p>
                      <a:pPr marL="0" marR="0" lvl="0" indent="0" algn="l" defTabSz="914400" rtl="0" eaLnBrk="0" fontAlgn="base" latinLnBrk="0" hangingPunct="0">
                        <a:lnSpc>
                          <a:spcPct val="90000"/>
                        </a:lnSpc>
                        <a:spcBef>
                          <a:spcPct val="60000"/>
                        </a:spcBef>
                        <a:spcAft>
                          <a:spcPct val="60000"/>
                        </a:spcAft>
                        <a:buClr>
                          <a:schemeClr val="tx1"/>
                        </a:buClr>
                        <a:buSzPct val="100000"/>
                        <a:buFont typeface="Wingdings" charset="0"/>
                        <a:buChar char="q"/>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Glory</a:t>
                      </a:r>
                    </a:p>
                    <a:p>
                      <a:pPr marL="0" marR="0" lvl="0" indent="0" algn="l" defTabSz="914400" rtl="0" eaLnBrk="0" fontAlgn="base" latinLnBrk="0" hangingPunct="0">
                        <a:lnSpc>
                          <a:spcPct val="90000"/>
                        </a:lnSpc>
                        <a:spcBef>
                          <a:spcPct val="60000"/>
                        </a:spcBef>
                        <a:spcAft>
                          <a:spcPct val="60000"/>
                        </a:spcAft>
                        <a:buClr>
                          <a:schemeClr val="tx1"/>
                        </a:buClr>
                        <a:buSzPct val="100000"/>
                        <a:buFont typeface="Wingdings" charset="0"/>
                        <a:buChar char="q"/>
                        <a:tabLst/>
                      </a:pPr>
                      <a:r>
                        <a:rPr kumimoji="0" lang="en-US" sz="2000" b="1"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  Love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50337" name="Group 33"/>
          <p:cNvGraphicFramePr>
            <a:graphicFrameLocks noGrp="1"/>
          </p:cNvGraphicFramePr>
          <p:nvPr/>
        </p:nvGraphicFramePr>
        <p:xfrm>
          <a:off x="3200400" y="5080000"/>
          <a:ext cx="3505200" cy="1223200"/>
        </p:xfrm>
        <a:graphic>
          <a:graphicData uri="http://schemas.openxmlformats.org/drawingml/2006/table">
            <a:tbl>
              <a:tblPr/>
              <a:tblGrid>
                <a:gridCol w="785813"/>
                <a:gridCol w="1271587"/>
                <a:gridCol w="1447800"/>
              </a:tblGrid>
              <a:tr h="0">
                <a:tc rowSpan="2">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endPar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Crowd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90513">
                <a:tc vMerge="1">
                  <a:txBody>
                    <a:bodyPr/>
                    <a:lstStyle/>
                    <a:p>
                      <a:endParaRPr lang="en-US"/>
                    </a:p>
                  </a:txBody>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Independent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Dependent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0025">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Create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Collection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Collaboration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1" i="0" u="none" strike="noStrike" cap="none" normalizeH="0" baseline="0">
                          <a:ln>
                            <a:noFill/>
                          </a:ln>
                          <a:solidFill>
                            <a:schemeClr val="tx1"/>
                          </a:solidFill>
                          <a:effectLst>
                            <a:outerShdw blurRad="38100" dist="38100" dir="2700000" algn="tl">
                              <a:srgbClr val="000000"/>
                            </a:outerShdw>
                          </a:effectLst>
                          <a:latin typeface="Book Antiqua" charset="0"/>
                          <a:ea typeface="ＭＳ Ｐゴシック" charset="0"/>
                          <a:cs typeface="ＭＳ Ｐゴシック"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Individual decisions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60000"/>
                        </a:spcBef>
                        <a:spcAft>
                          <a:spcPct val="60000"/>
                        </a:spcAft>
                        <a:buClr>
                          <a:schemeClr val="accent1"/>
                        </a:buClr>
                        <a:buSzPct val="100000"/>
                        <a:buFontTx/>
                        <a:buNone/>
                        <a:tabLst/>
                      </a:pPr>
                      <a:r>
                        <a:rPr kumimoji="0" lang="en-US" sz="1200" b="0" i="0" u="none" strike="noStrike" cap="none" normalizeH="0" baseline="0">
                          <a:ln>
                            <a:noFill/>
                          </a:ln>
                          <a:solidFill>
                            <a:schemeClr val="accent2"/>
                          </a:solidFill>
                          <a:effectLst>
                            <a:outerShdw blurRad="38100" dist="38100" dir="2700000" algn="tl">
                              <a:srgbClr val="000000"/>
                            </a:outerShdw>
                          </a:effectLst>
                          <a:latin typeface="Book Antiqua" charset="0"/>
                          <a:ea typeface="ＭＳ Ｐゴシック" charset="0"/>
                          <a:cs typeface="ＭＳ Ｐゴシック" charset="0"/>
                        </a:rPr>
                        <a:t>Group decision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giga conf 3-98 -color">
  <a:themeElements>
    <a:clrScheme name="">
      <a:dk1>
        <a:srgbClr val="000000"/>
      </a:dk1>
      <a:lt1>
        <a:srgbClr val="FFFFFF"/>
      </a:lt1>
      <a:dk2>
        <a:srgbClr val="0000D4"/>
      </a:dk2>
      <a:lt2>
        <a:srgbClr val="FFFFFF"/>
      </a:lt2>
      <a:accent1>
        <a:srgbClr val="E08000"/>
      </a:accent1>
      <a:accent2>
        <a:srgbClr val="FFA040"/>
      </a:accent2>
      <a:accent3>
        <a:srgbClr val="AAAAE6"/>
      </a:accent3>
      <a:accent4>
        <a:srgbClr val="DADADA"/>
      </a:accent4>
      <a:accent5>
        <a:srgbClr val="EDC0AA"/>
      </a:accent5>
      <a:accent6>
        <a:srgbClr val="E79139"/>
      </a:accent6>
      <a:hlink>
        <a:srgbClr val="00E0E0"/>
      </a:hlink>
      <a:folHlink>
        <a:srgbClr val="8080FF"/>
      </a:folHlink>
    </a:clrScheme>
    <a:fontScheme name="giga conf 3-98 -color">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a:ln>
              <a:noFill/>
            </a:ln>
            <a:solidFill>
              <a:schemeClr val="tx1"/>
            </a:solidFill>
            <a:effectLst/>
            <a:latin typeface="Book Antiqua" pitchFamily="-65" charset="0"/>
          </a:defRPr>
        </a:defPPr>
      </a:lstStyle>
    </a:spDef>
    <a:lnDef>
      <a:spPr bwMode="auto">
        <a:xfrm>
          <a:off x="0" y="0"/>
          <a:ext cx="1" cy="1"/>
        </a:xfrm>
        <a:custGeom>
          <a:avLst/>
          <a:gdLst/>
          <a:ahLst/>
          <a:cxnLst/>
          <a:rect l="0" t="0" r="0" b="0"/>
          <a:pathLst/>
        </a:custGeom>
        <a:solidFill>
          <a:schemeClr val="bg1"/>
        </a:solidFill>
        <a:ln w="127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a:ln>
              <a:noFill/>
            </a:ln>
            <a:solidFill>
              <a:schemeClr val="tx1"/>
            </a:solidFill>
            <a:effectLst/>
            <a:latin typeface="Book Antiqua" pitchFamily="-65" charset="0"/>
          </a:defRPr>
        </a:defPPr>
      </a:lstStyle>
    </a:lnDef>
  </a:objectDefaults>
  <a:extraClrSchemeLst>
    <a:extraClrScheme>
      <a:clrScheme name="giga conf 3-98 -colo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iga conf 3-98 -colo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iga conf 3-98 -colo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iga conf 3-98 -colo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iga conf 3-98 -colo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iga conf 3-98 -colo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iga conf 3-98 -colo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C:\My Documents\Overheads\giga conf 3-98 -color.ppt</Template>
  <TotalTime>34489</TotalTime>
  <Pages>34</Pages>
  <Words>4091</Words>
  <Application>Microsoft Macintosh PowerPoint</Application>
  <PresentationFormat>35mm Slides</PresentationFormat>
  <Paragraphs>619</Paragraphs>
  <Slides>69</Slides>
  <Notes>50</Notes>
  <HiddenSlides>0</HiddenSlides>
  <MMClips>4</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giga conf 3-98 -color</vt:lpstr>
      <vt:lpstr>PowerPoint Presentation</vt:lpstr>
      <vt:lpstr>PowerPoint Presentation</vt:lpstr>
      <vt:lpstr>PowerPoint Presentation</vt:lpstr>
      <vt:lpstr>PowerPoint Presentation</vt:lpstr>
      <vt:lpstr>PowerPoint Presentation</vt:lpstr>
      <vt:lpstr>The Question</vt:lpstr>
      <vt:lpstr>Mapping the genomes for  crowd intelligence</vt:lpstr>
      <vt:lpstr>Every activity must have genes to answer four questions</vt:lpstr>
      <vt:lpstr>Types of organizational genes</vt:lpstr>
      <vt:lpstr>Example:  Genetic structure of Linux</vt:lpstr>
      <vt:lpstr>Who?</vt:lpstr>
      <vt:lpstr>Who?</vt:lpstr>
      <vt:lpstr>When is the Crowd gene useful?</vt:lpstr>
      <vt:lpstr>Why?</vt:lpstr>
      <vt:lpstr>When are the Why genes useful?</vt:lpstr>
      <vt:lpstr>Types of organizational genes</vt:lpstr>
      <vt:lpstr>What?</vt:lpstr>
      <vt:lpstr>How? </vt:lpstr>
      <vt:lpstr>How?</vt:lpstr>
      <vt:lpstr>Gene:  Collection </vt:lpstr>
      <vt:lpstr>Wikipedia - Article</vt:lpstr>
      <vt:lpstr>Intellipedia</vt:lpstr>
      <vt:lpstr>When is the Collection gene useful?</vt:lpstr>
      <vt:lpstr>Gene: Contest</vt:lpstr>
      <vt:lpstr>Netflix Prize</vt:lpstr>
      <vt:lpstr>TopCoder</vt:lpstr>
      <vt:lpstr>When is the Contest gene useful?</vt:lpstr>
      <vt:lpstr>How?</vt:lpstr>
      <vt:lpstr>Gene:  Collaboration</vt:lpstr>
      <vt:lpstr>Wikipedia – Talk page</vt:lpstr>
      <vt:lpstr>A Linux discussion forum</vt:lpstr>
      <vt:lpstr>Writing a business book  Wikipedia-style</vt:lpstr>
      <vt:lpstr>PowerPoint Presentation</vt:lpstr>
      <vt:lpstr>PowerPoint Presentation</vt:lpstr>
      <vt:lpstr>PowerPoint Presentation</vt:lpstr>
      <vt:lpstr>PowerPoint Presentation</vt:lpstr>
      <vt:lpstr>When is the Collaboration gene useful?</vt:lpstr>
      <vt:lpstr>How?</vt:lpstr>
      <vt:lpstr>When is the Group Decision gene useful?</vt:lpstr>
      <vt:lpstr>Gene: Voting</vt:lpstr>
      <vt:lpstr>Schaumburg Flyers</vt:lpstr>
      <vt:lpstr>Ebbsfleet United</vt:lpstr>
      <vt:lpstr>Kasparov vs. the World</vt:lpstr>
      <vt:lpstr>When is the Voting gene useful?</vt:lpstr>
      <vt:lpstr>Gene:  Prediction markets</vt:lpstr>
      <vt:lpstr>HP’s prediction markets (cont.)</vt:lpstr>
      <vt:lpstr>Other examples of prediction markets</vt:lpstr>
      <vt:lpstr>When is the  Prediction Market gene useful?</vt:lpstr>
      <vt:lpstr>When is the  Prediction Market gene not useful?</vt:lpstr>
      <vt:lpstr>How?</vt:lpstr>
      <vt:lpstr>When is the Individual Decision  gene useful?</vt:lpstr>
      <vt:lpstr>Gene:  Market</vt:lpstr>
      <vt:lpstr>Market examples</vt:lpstr>
      <vt:lpstr>Amazon Mechanical Turk</vt:lpstr>
      <vt:lpstr>PowerPoint Presentation</vt:lpstr>
      <vt:lpstr>When is the Market gene useful?</vt:lpstr>
      <vt:lpstr>When is the Market gene not useful?</vt:lpstr>
      <vt:lpstr>Gene: Social network</vt:lpstr>
      <vt:lpstr>Social network examples</vt:lpstr>
      <vt:lpstr>PowerPoint Presentation</vt:lpstr>
      <vt:lpstr>PowerPoint Presentation</vt:lpstr>
      <vt:lpstr>When is the Social Network gene useful?</vt:lpstr>
      <vt:lpstr>How?</vt:lpstr>
      <vt:lpstr>How? Examples</vt:lpstr>
      <vt:lpstr>Types of organizational genes</vt:lpstr>
      <vt:lpstr>Example:  Genetic structure of Wikipedia</vt:lpstr>
      <vt:lpstr>Families of similar examples</vt:lpstr>
      <vt:lpstr>What does this mean for TMSP?</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subject/>
  <dc:creator/>
  <cp:keywords/>
  <dc:description/>
  <cp:lastModifiedBy>Thomas Malone</cp:lastModifiedBy>
  <cp:revision>187</cp:revision>
  <cp:lastPrinted>2009-11-20T03:27:44Z</cp:lastPrinted>
  <dcterms:created xsi:type="dcterms:W3CDTF">2010-10-07T01:33:28Z</dcterms:created>
  <dcterms:modified xsi:type="dcterms:W3CDTF">2011-08-23T13:31:59Z</dcterms:modified>
</cp:coreProperties>
</file>