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22.xml" ContentType="application/vnd.openxmlformats-officedocument.presentationml.notesSlide+xml"/>
  <Override PartName="/ppt/notesSlides/notesSlide14.xml" ContentType="application/vnd.openxmlformats-officedocument.presentationml.notesSlide+xml"/>
  <Override PartName="/ppt/notesSlides/notesSlide28.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ppt/notesSlides/notesSlide11.xml" ContentType="application/vnd.openxmlformats-officedocument.presentationml.notesSlide+xml"/>
  <Override PartName="/ppt/slides/slide30.xml" ContentType="application/vnd.openxmlformats-officedocument.presentationml.slide+xml"/>
  <Override PartName="/ppt/notesSlides/notesSlide9.xml" ContentType="application/vnd.openxmlformats-officedocument.presentationml.notesSlide+xml"/>
  <Override PartName="/ppt/slides/slide35.xml" ContentType="application/vnd.openxmlformats-officedocument.presentationml.slide+xml"/>
  <Override PartName="/ppt/notesSlides/notesSlide25.xml" ContentType="application/vnd.openxmlformats-officedocument.presentationml.notesSlide+xml"/>
  <Override PartName="/ppt/notesSlides/notesSlide27.xml" ContentType="application/vnd.openxmlformats-officedocument.presentationml.notesSlide+xml"/>
  <Override PartName="/docProps/app.xml" ContentType="application/vnd.openxmlformats-officedocument.extended-properties+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notesSlides/notesSlide21.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notesSlides/notesSlide7.xml" ContentType="application/vnd.openxmlformats-officedocument.presentationml.notesSlide+xml"/>
  <Override PartName="/ppt/notesSlides/notesSlide15.xml" ContentType="application/vnd.openxmlformats-officedocument.presentationml.notesSlide+xml"/>
  <Override PartName="/ppt/slides/slide25.xml" ContentType="application/vnd.openxmlformats-officedocument.presentationml.slide+xml"/>
  <Override PartName="/ppt/notesSlides/notesSlide4.xml" ContentType="application/vnd.openxmlformats-officedocument.presentationml.notesSlide+xml"/>
  <Override PartName="/ppt/notesSlides/notesSlide19.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notesSlides/notesSlide17.xml" ContentType="application/vnd.openxmlformats-officedocument.presentationml.notesSlide+xml"/>
  <Override PartName="/ppt/notesSlides/notesSlide23.xml" ContentType="application/vnd.openxmlformats-officedocument.presentationml.notesSlide+xml"/>
  <Override PartName="/ppt/slides/slide34.xml" ContentType="application/vnd.openxmlformats-officedocument.presentationml.slide+xml"/>
  <Override PartName="/ppt/notesSlides/notesSlide26.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14.xml" ContentType="application/vnd.openxmlformats-officedocument.presentationml.slideLayout+xml"/>
  <Override PartName="/ppt/slides/slide10.xml" ContentType="application/vnd.openxmlformats-officedocument.presentationml.slide+xml"/>
  <Override PartName="/ppt/slideLayouts/slideLayout7.xml" ContentType="application/vnd.openxmlformats-officedocument.presentationml.slideLayout+xml"/>
  <Override PartName="/ppt/slides/slide33.xml" ContentType="application/vnd.openxmlformats-officedocument.presentationml.slide+xml"/>
  <Override PartName="/ppt/presProps.xml" ContentType="application/vnd.openxmlformats-officedocument.presentationml.presProps+xml"/>
  <Default Extension="jpeg" ContentType="image/jpeg"/>
  <Override PartName="/ppt/notesSlides/notesSlide18.xml" ContentType="application/vnd.openxmlformats-officedocument.presentationml.notesSlide+xml"/>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Layouts/slideLayout13.xml" ContentType="application/vnd.openxmlformats-officedocument.presentationml.slideLayout+xml"/>
  <Override PartName="/ppt/slides/slide8.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slideLayouts/slideLayout15.xml" ContentType="application/vnd.openxmlformats-officedocument.presentationml.slideLayout+xml"/>
  <Override PartName="/ppt/notesSlides/notesSlide10.xml" ContentType="application/vnd.openxmlformats-officedocument.presentationml.notesSlide+xml"/>
  <Override PartName="/ppt/slides/slide9.xml" ContentType="application/vnd.openxmlformats-officedocument.presentationml.slide+xml"/>
  <Default Extension="rels" ContentType="application/vnd.openxmlformats-package.relationships+xml"/>
  <Override PartName="/ppt/notesSlides/notesSlide24.xml" ContentType="application/vnd.openxmlformats-officedocument.presentationml.notesSlide+xml"/>
  <Override PartName="/ppt/slides/slide24.xml" ContentType="application/vnd.openxmlformats-officedocument.presentationml.slide+xml"/>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notesSlides/notesSlide20.xml" ContentType="application/vnd.openxmlformats-officedocument.presentationml.notesSlide+xml"/>
  <Override PartName="/ppt/slideLayouts/slideLayout12.xml" ContentType="application/vnd.openxmlformats-officedocument.presentationml.slideLayout+xml"/>
  <Override PartName="/ppt/slides/slide19.xml" ContentType="application/vnd.openxmlformats-officedocument.presentationml.slide+xml"/>
  <Override PartName="/ppt/slides/slide12.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973" r:id="rId1"/>
  </p:sldMasterIdLst>
  <p:notesMasterIdLst>
    <p:notesMasterId r:id="rId38"/>
  </p:notesMasterIdLst>
  <p:handoutMasterIdLst>
    <p:handoutMasterId r:id="rId39"/>
  </p:handoutMasterIdLst>
  <p:sldIdLst>
    <p:sldId id="256" r:id="rId2"/>
    <p:sldId id="257" r:id="rId3"/>
    <p:sldId id="288" r:id="rId4"/>
    <p:sldId id="316" r:id="rId5"/>
    <p:sldId id="289" r:id="rId6"/>
    <p:sldId id="290" r:id="rId7"/>
    <p:sldId id="339" r:id="rId8"/>
    <p:sldId id="306" r:id="rId9"/>
    <p:sldId id="262" r:id="rId10"/>
    <p:sldId id="270" r:id="rId11"/>
    <p:sldId id="271" r:id="rId12"/>
    <p:sldId id="263" r:id="rId13"/>
    <p:sldId id="267" r:id="rId14"/>
    <p:sldId id="314" r:id="rId15"/>
    <p:sldId id="282" r:id="rId16"/>
    <p:sldId id="313" r:id="rId17"/>
    <p:sldId id="278" r:id="rId18"/>
    <p:sldId id="275" r:id="rId19"/>
    <p:sldId id="303" r:id="rId20"/>
    <p:sldId id="279" r:id="rId21"/>
    <p:sldId id="305" r:id="rId22"/>
    <p:sldId id="309" r:id="rId23"/>
    <p:sldId id="281" r:id="rId24"/>
    <p:sldId id="323" r:id="rId25"/>
    <p:sldId id="324" r:id="rId26"/>
    <p:sldId id="325" r:id="rId27"/>
    <p:sldId id="326" r:id="rId28"/>
    <p:sldId id="327" r:id="rId29"/>
    <p:sldId id="328" r:id="rId30"/>
    <p:sldId id="329" r:id="rId31"/>
    <p:sldId id="330" r:id="rId32"/>
    <p:sldId id="338" r:id="rId33"/>
    <p:sldId id="331" r:id="rId34"/>
    <p:sldId id="332" r:id="rId35"/>
    <p:sldId id="333" r:id="rId36"/>
    <p:sldId id="334"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2BD63D"/>
  </p:clrMru>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478" autoAdjust="0"/>
    <p:restoredTop sz="82008" autoAdjust="0"/>
  </p:normalViewPr>
  <p:slideViewPr>
    <p:cSldViewPr snapToGrid="0">
      <p:cViewPr varScale="1">
        <p:scale>
          <a:sx n="104" d="100"/>
          <a:sy n="104" d="100"/>
        </p:scale>
        <p:origin x="-832"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5" Type="http://schemas.openxmlformats.org/officeDocument/2006/relationships/slide" Target="slides/slide34.xml"/><Relationship Id="rId31" Type="http://schemas.openxmlformats.org/officeDocument/2006/relationships/slide" Target="slides/slide30.xml"/><Relationship Id="rId34" Type="http://schemas.openxmlformats.org/officeDocument/2006/relationships/slide" Target="slides/slide33.xml"/><Relationship Id="rId39" Type="http://schemas.openxmlformats.org/officeDocument/2006/relationships/handoutMaster" Target="handoutMasters/handoutMaster1.xml"/><Relationship Id="rId40" Type="http://schemas.openxmlformats.org/officeDocument/2006/relationships/printerSettings" Target="printerSettings/printerSettings1.bin"/><Relationship Id="rId7" Type="http://schemas.openxmlformats.org/officeDocument/2006/relationships/slide" Target="slides/slide6.xml"/><Relationship Id="rId36" Type="http://schemas.openxmlformats.org/officeDocument/2006/relationships/slide" Target="slides/slide35.xml"/><Relationship Id="rId43" Type="http://schemas.openxmlformats.org/officeDocument/2006/relationships/theme" Target="theme/theme1.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slide" Target="slides/slide31.xml"/><Relationship Id="rId37" Type="http://schemas.openxmlformats.org/officeDocument/2006/relationships/slide" Target="slides/slide36.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42" Type="http://schemas.openxmlformats.org/officeDocument/2006/relationships/viewProps" Target="viewProps.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slide" Target="slides/slide32.xml"/><Relationship Id="rId44" Type="http://schemas.openxmlformats.org/officeDocument/2006/relationships/tableStyles" Target="tableStyles.xml"/><Relationship Id="rId4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notesMaster" Target="notesMasters/notesMaster1.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A77E0D-5E8F-1143-80FE-EB88348828BD}" type="datetimeFigureOut">
              <a:rPr lang="en-US" smtClean="0"/>
              <a:pPr/>
              <a:t>4/12/10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846608C-AE07-FF4C-B9E9-E46FAC4B6977}"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09CB46-E8AD-E84C-9DD4-AEE2A20D9F4E}" type="datetimeFigureOut">
              <a:rPr lang="en-US" smtClean="0"/>
              <a:pPr/>
              <a:t>4/12/10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6C4B5C-3B0A-CE46-BC90-00898F4B492F}"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4D6C4B5C-3B0A-CE46-BC90-00898F4B492F}"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6C4B5C-3B0A-CE46-BC90-00898F4B492F}"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6C4B5C-3B0A-CE46-BC90-00898F4B492F}"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6C4B5C-3B0A-CE46-BC90-00898F4B492F}"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endParaRPr lang="en-US" dirty="0"/>
          </a:p>
        </p:txBody>
      </p:sp>
      <p:sp>
        <p:nvSpPr>
          <p:cNvPr id="4" name="Slide Number Placeholder 3"/>
          <p:cNvSpPr>
            <a:spLocks noGrp="1"/>
          </p:cNvSpPr>
          <p:nvPr>
            <p:ph type="sldNum" sz="quarter" idx="10"/>
          </p:nvPr>
        </p:nvSpPr>
        <p:spPr/>
        <p:txBody>
          <a:bodyPr/>
          <a:lstStyle/>
          <a:p>
            <a:fld id="{4D6C4B5C-3B0A-CE46-BC90-00898F4B492F}"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Ginseng</a:t>
            </a:r>
            <a:r>
              <a:rPr lang="en-US" baseline="0" dirty="0" smtClean="0"/>
              <a:t> has the property that all calls to updated code following and update reach the new version, but code that is currently on the stack at the time of the update does not transition to the new version.  </a:t>
            </a:r>
            <a:endParaRPr lang="en-US" dirty="0"/>
          </a:p>
        </p:txBody>
      </p:sp>
      <p:sp>
        <p:nvSpPr>
          <p:cNvPr id="4" name="Slide Number Placeholder 3"/>
          <p:cNvSpPr>
            <a:spLocks noGrp="1"/>
          </p:cNvSpPr>
          <p:nvPr>
            <p:ph type="sldNum" sz="quarter" idx="10"/>
          </p:nvPr>
        </p:nvSpPr>
        <p:spPr/>
        <p:txBody>
          <a:bodyPr/>
          <a:lstStyle/>
          <a:p>
            <a:fld id="{4D6C4B5C-3B0A-CE46-BC90-00898F4B492F}"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6C4B5C-3B0A-CE46-BC90-00898F4B492F}"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endParaRPr lang="en-US" dirty="0" smtClean="0"/>
          </a:p>
        </p:txBody>
      </p:sp>
      <p:sp>
        <p:nvSpPr>
          <p:cNvPr id="4" name="Slide Number Placeholder 3"/>
          <p:cNvSpPr>
            <a:spLocks noGrp="1"/>
          </p:cNvSpPr>
          <p:nvPr>
            <p:ph type="sldNum" sz="quarter" idx="10"/>
          </p:nvPr>
        </p:nvSpPr>
        <p:spPr/>
        <p:txBody>
          <a:bodyPr/>
          <a:lstStyle/>
          <a:p>
            <a:fld id="{4D6C4B5C-3B0A-CE46-BC90-00898F4B492F}"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4D6C4B5C-3B0A-CE46-BC90-00898F4B492F}"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r>
              <a:rPr lang="en-US" dirty="0" smtClean="0"/>
              <a:t>These failure counts are scaled</a:t>
            </a:r>
            <a:r>
              <a:rPr lang="en-US" baseline="0" dirty="0" smtClean="0"/>
              <a:t> up from the actual tests that were run.  &lt;&lt;-  need to say this. – also patches 2 and 4 contained a state transformer (in neither case was the state transformer timing specific.)</a:t>
            </a:r>
            <a:endParaRPr lang="en-US" dirty="0" smtClean="0"/>
          </a:p>
          <a:p>
            <a:pPr marL="228600" indent="-228600">
              <a:buAutoNum type="arabicPeriod"/>
            </a:pPr>
            <a:endParaRPr lang="en-US" dirty="0" smtClean="0"/>
          </a:p>
          <a:p>
            <a:pPr marL="228600" indent="-228600">
              <a:buAutoNum type="arabicPeriod"/>
            </a:pPr>
            <a:r>
              <a:rPr lang="en-US" dirty="0" smtClean="0"/>
              <a:t>Note that,</a:t>
            </a:r>
            <a:r>
              <a:rPr lang="en-US" baseline="0" dirty="0" smtClean="0"/>
              <a:t> when applying updates at arbitrary points during execution, we encounter a large number of test failures.</a:t>
            </a:r>
          </a:p>
          <a:p>
            <a:pPr marL="228600" indent="-228600">
              <a:buAutoNum type="arabicPeriod"/>
            </a:pPr>
            <a:endParaRPr lang="en-US" baseline="0" dirty="0" smtClean="0"/>
          </a:p>
          <a:p>
            <a:pPr marL="228600" indent="-228600">
              <a:buAutoNum type="arabicPeriod"/>
            </a:pPr>
            <a:r>
              <a:rPr lang="en-US" baseline="0" dirty="0" smtClean="0"/>
              <a:t>There is evidence to suggest that the majority of those failures are related to type safety.  We see that patches that don’t contain many type changes have relatively few failures.  </a:t>
            </a:r>
          </a:p>
          <a:p>
            <a:pPr marL="228600" indent="-228600">
              <a:buAutoNum type="arabicPeriod"/>
            </a:pPr>
            <a:endParaRPr lang="en-US" baseline="0" dirty="0" smtClean="0"/>
          </a:p>
          <a:p>
            <a:pPr marL="228600" indent="-228600">
              <a:buAutoNum type="arabicPeriod"/>
            </a:pPr>
            <a:r>
              <a:rPr lang="en-US" baseline="0" dirty="0" smtClean="0"/>
              <a:t>We also see that CFS – a safety check with the purpose of preventing these failures – prevents the vast majority of total failures.</a:t>
            </a:r>
          </a:p>
          <a:p>
            <a:pPr marL="228600" indent="-228600">
              <a:buAutoNum type="arabicPeriod"/>
            </a:pPr>
            <a:endParaRPr lang="en-US" baseline="0" dirty="0" smtClean="0"/>
          </a:p>
          <a:p>
            <a:pPr marL="228600" indent="-228600">
              <a:buAutoNum type="arabicPeriod"/>
            </a:pPr>
            <a:r>
              <a:rPr lang="en-US" baseline="0" dirty="0" smtClean="0"/>
              <a:t>Even so, we are left with a number of failures for both CFS and AS.  What this means is that an updating system that allowed updates at arbitrary points subject to CFS or AS would allow a number of unsafe updates for OpenSSH.</a:t>
            </a:r>
          </a:p>
          <a:p>
            <a:pPr marL="228600" indent="-228600">
              <a:buAutoNum type="arabicPeriod"/>
            </a:pPr>
            <a:endParaRPr lang="en-US" baseline="0" dirty="0" smtClean="0"/>
          </a:p>
          <a:p>
            <a:pPr marL="228600" indent="-228600">
              <a:buNone/>
            </a:pPr>
            <a:r>
              <a:rPr lang="en-US" baseline="0" dirty="0" smtClean="0"/>
              <a:t>I made a comment that the manual update points were specifically chosen to pass.  Mike thought it sounded like I was suggesting that we cheated.  I need to make it clear that when you manual select points, you choose to place them in places where there is not much in-flight state.  This makes it far less likely that timing issues will result.</a:t>
            </a:r>
          </a:p>
        </p:txBody>
      </p:sp>
      <p:sp>
        <p:nvSpPr>
          <p:cNvPr id="4" name="Slide Number Placeholder 3"/>
          <p:cNvSpPr>
            <a:spLocks noGrp="1"/>
          </p:cNvSpPr>
          <p:nvPr>
            <p:ph type="sldNum" sz="quarter" idx="10"/>
          </p:nvPr>
        </p:nvSpPr>
        <p:spPr/>
        <p:txBody>
          <a:bodyPr/>
          <a:lstStyle/>
          <a:p>
            <a:fld id="{4D6C4B5C-3B0A-CE46-BC90-00898F4B492F}"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4D6C4B5C-3B0A-CE46-BC90-00898F4B492F}"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6C4B5C-3B0A-CE46-BC90-00898F4B492F}"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Things to point out:</a:t>
            </a:r>
          </a:p>
          <a:p>
            <a:pPr marL="228600" indent="-228600">
              <a:buAutoNum type="arabicPeriod"/>
            </a:pPr>
            <a:r>
              <a:rPr lang="en-US" baseline="0" dirty="0" smtClean="0"/>
              <a:t>The reduction is small – the reason for this is that the manually selected points occur once per iteration of the main loop and so it is likely that a conflicting trace event will occur between update points</a:t>
            </a:r>
          </a:p>
          <a:p>
            <a:pPr marL="228600" indent="-228600">
              <a:buAutoNum type="arabicPeriod"/>
            </a:pPr>
            <a:r>
              <a:rPr lang="en-US" baseline="0" dirty="0" smtClean="0"/>
              <a:t>Even though the reduction is small, there aren’t that many points to </a:t>
            </a:r>
            <a:r>
              <a:rPr lang="en-US" baseline="0" dirty="0" err="1" smtClean="0"/>
              <a:t>consder</a:t>
            </a:r>
            <a:r>
              <a:rPr lang="en-US" baseline="0" dirty="0" smtClean="0"/>
              <a:t> here – a maximum of 850.  This corresponds to an average of 8 runs of each test for</a:t>
            </a:r>
            <a:r>
              <a:rPr lang="en-US" baseline="0" dirty="0" smtClean="0"/>
              <a:t> each  version</a:t>
            </a:r>
            <a:r>
              <a:rPr lang="en-US" baseline="0" dirty="0" smtClean="0"/>
              <a:t>.  The cost of running each test in your system test suite 8 times seems like a small price to pay for the additional assurance that update testing provides.</a:t>
            </a:r>
            <a:endParaRPr lang="en-US" baseline="0" dirty="0" smtClean="0"/>
          </a:p>
          <a:p>
            <a:pPr marL="228600" indent="-228600">
              <a:buAutoNum type="arabicPeriod"/>
            </a:pPr>
            <a:r>
              <a:rPr lang="en-US" baseline="0" dirty="0" smtClean="0"/>
              <a:t>No failures</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D6C4B5C-3B0A-CE46-BC90-00898F4B492F}" type="slidenum">
              <a:rPr lang="en-US" smtClean="0"/>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4D6C4B5C-3B0A-CE46-BC90-00898F4B492F}" type="slidenum">
              <a:rPr lang="en-US" smtClean="0"/>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4D6C4B5C-3B0A-CE46-BC90-00898F4B492F}"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6C4B5C-3B0A-CE46-BC90-00898F4B492F}"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dirty="0" smtClean="0"/>
              <a:t>Again,</a:t>
            </a:r>
            <a:r>
              <a:rPr lang="en-US" baseline="0" dirty="0" smtClean="0"/>
              <a:t> we encounter a large number of failures among arbitrary update points, but fewer since vsftpd contains fewer type changes.</a:t>
            </a:r>
          </a:p>
          <a:p>
            <a:pPr marL="228600" indent="-228600">
              <a:buAutoNum type="arabicPeriod"/>
            </a:pPr>
            <a:endParaRPr lang="en-US" baseline="0" dirty="0" smtClean="0"/>
          </a:p>
          <a:p>
            <a:pPr marL="228600" indent="-228600">
              <a:buAutoNum type="arabicPeriod"/>
            </a:pPr>
            <a:r>
              <a:rPr lang="en-US" baseline="0" dirty="0" smtClean="0"/>
              <a:t>We also see that the patches without type changes encountered no failures.</a:t>
            </a:r>
          </a:p>
          <a:p>
            <a:pPr marL="228600" indent="-228600">
              <a:buAutoNum type="arabicPeriod"/>
            </a:pPr>
            <a:endParaRPr lang="en-US" baseline="0" dirty="0" smtClean="0"/>
          </a:p>
          <a:p>
            <a:pPr marL="228600" indent="-228600">
              <a:buAutoNum type="arabicPeriod"/>
            </a:pPr>
            <a:r>
              <a:rPr lang="en-US" baseline="0" dirty="0" smtClean="0"/>
              <a:t>Just as before, CFS significantly reduces the number of failures.</a:t>
            </a:r>
          </a:p>
          <a:p>
            <a:pPr marL="228600" indent="-228600">
              <a:buAutoNum type="arabicPeriod"/>
            </a:pPr>
            <a:endParaRPr lang="en-US" baseline="0" dirty="0" smtClean="0"/>
          </a:p>
          <a:p>
            <a:pPr marL="228600" indent="-228600">
              <a:buAutoNum type="arabicPeriod"/>
            </a:pPr>
            <a:r>
              <a:rPr lang="en-US" baseline="0" dirty="0" smtClean="0"/>
              <a:t>What is notable here, is that AS was sufficient to ensure the failures for all of these patches.</a:t>
            </a:r>
          </a:p>
        </p:txBody>
      </p:sp>
      <p:sp>
        <p:nvSpPr>
          <p:cNvPr id="4" name="Slide Number Placeholder 3"/>
          <p:cNvSpPr>
            <a:spLocks noGrp="1"/>
          </p:cNvSpPr>
          <p:nvPr>
            <p:ph type="sldNum" sz="quarter" idx="10"/>
          </p:nvPr>
        </p:nvSpPr>
        <p:spPr/>
        <p:txBody>
          <a:bodyPr/>
          <a:lstStyle/>
          <a:p>
            <a:fld id="{4D6C4B5C-3B0A-CE46-BC90-00898F4B492F}" type="slidenum">
              <a:rPr lang="en-US" smtClean="0"/>
              <a:pPr/>
              <a:t>27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6C4B5C-3B0A-CE46-BC90-00898F4B492F}" type="slidenum">
              <a:rPr lang="en-US" smtClean="0"/>
              <a:pPr/>
              <a:t>30</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6C4B5C-3B0A-CE46-BC90-00898F4B492F}" type="slidenum">
              <a:rPr lang="en-US" smtClean="0"/>
              <a:pPr/>
              <a:t>31</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6C4B5C-3B0A-CE46-BC90-00898F4B492F}" type="slidenum">
              <a:rPr lang="en-US" smtClean="0"/>
              <a:pPr/>
              <a:t>32</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4D6C4B5C-3B0A-CE46-BC90-00898F4B492F}" type="slidenum">
              <a:rPr lang="en-US" smtClean="0"/>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6C4B5C-3B0A-CE46-BC90-00898F4B492F}"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sz="1200" kern="1200" dirty="0" smtClean="0">
                <a:solidFill>
                  <a:schemeClr val="tx1"/>
                </a:solidFill>
                <a:latin typeface="+mn-lt"/>
                <a:ea typeface="+mn-ea"/>
                <a:cs typeface="+mn-cs"/>
              </a:rPr>
              <a:t>Used by </a:t>
            </a:r>
            <a:r>
              <a:rPr lang="en-US" sz="1200" kern="1200" dirty="0" err="1" smtClean="0">
                <a:solidFill>
                  <a:schemeClr val="tx1"/>
                </a:solidFill>
                <a:latin typeface="+mn-lt"/>
                <a:ea typeface="+mn-ea"/>
                <a:cs typeface="+mn-cs"/>
              </a:rPr>
              <a:t>ksplice</a:t>
            </a:r>
            <a:r>
              <a:rPr lang="en-US" sz="1200" kern="1200" baseline="0" dirty="0" smtClean="0">
                <a:solidFill>
                  <a:schemeClr val="tx1"/>
                </a:solidFill>
                <a:latin typeface="+mn-lt"/>
                <a:ea typeface="+mn-ea"/>
                <a:cs typeface="+mn-cs"/>
              </a:rPr>
              <a:t> and k42, among a number of other systems</a:t>
            </a:r>
            <a:endParaRPr lang="en-US" sz="1200" kern="1200" dirty="0" smtClean="0">
              <a:solidFill>
                <a:schemeClr val="tx1"/>
              </a:solidFill>
              <a:latin typeface="+mn-lt"/>
              <a:ea typeface="+mn-ea"/>
              <a:cs typeface="+mn-cs"/>
            </a:endParaRPr>
          </a:p>
          <a:p>
            <a:pPr>
              <a:buFontTx/>
              <a:buNone/>
            </a:pP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D6C4B5C-3B0A-CE46-BC90-00898F4B492F}"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4D6C4B5C-3B0A-CE46-BC90-00898F4B492F}"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4D6C4B5C-3B0A-CE46-BC90-00898F4B492F}"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4D6C4B5C-3B0A-CE46-BC90-00898F4B492F}"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4D6C4B5C-3B0A-CE46-BC90-00898F4B492F}"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4D6C4B5C-3B0A-CE46-BC90-00898F4B492F}"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3">
        <a:schemeClr val="bg2"/>
      </p:bgRef>
    </p:bg>
    <p:spTree>
      <p:nvGrpSpPr>
        <p:cNvPr id="1" name=""/>
        <p:cNvGrpSpPr/>
        <p:nvPr/>
      </p:nvGrpSpPr>
      <p:grpSpPr>
        <a:xfrm>
          <a:off x="0" y="0"/>
          <a:ext cx="0" cy="0"/>
          <a:chOff x="0" y="0"/>
          <a:chExt cx="0" cy="0"/>
        </a:xfrm>
      </p:grpSpPr>
      <p:pic>
        <p:nvPicPr>
          <p:cNvPr id="10" name="Picture 9" descr="paperBackingColor.jpg"/>
          <p:cNvPicPr>
            <a:picLocks noChangeAspect="1"/>
          </p:cNvPicPr>
          <p:nvPr/>
        </p:nvPicPr>
        <p:blipFill>
          <a:blip r:embed="rId2"/>
          <a:srcRect l="469" t="13915"/>
          <a:stretch>
            <a:fillRect/>
          </a:stretch>
        </p:blipFill>
        <p:spPr>
          <a:xfrm>
            <a:off x="1613903" y="699248"/>
            <a:ext cx="5916194" cy="3837694"/>
          </a:xfrm>
          <a:prstGeom prst="rect">
            <a:avLst/>
          </a:prstGeom>
          <a:solidFill>
            <a:srgbClr val="FFFFFF">
              <a:shade val="85000"/>
            </a:srgbClr>
          </a:solidFill>
          <a:ln w="22225" cap="sq">
            <a:solidFill>
              <a:srgbClr val="FDFDFD"/>
            </a:solidFill>
            <a:miter lim="800000"/>
          </a:ln>
          <a:effectLst>
            <a:outerShdw blurRad="57150" dist="37500" dir="7560000" sy="98000" kx="80000" ky="63000" algn="tl" rotWithShape="0">
              <a:srgbClr val="000000">
                <a:alpha val="20000"/>
              </a:srgbClr>
            </a:outerShdw>
          </a:effectLst>
          <a:scene3d>
            <a:camera prst="orthographicFront"/>
            <a:lightRig rig="twoPt" dir="t">
              <a:rot lat="0" lon="0" rev="7200000"/>
            </a:lightRig>
          </a:scene3d>
          <a:sp3d prstMaterial="matte">
            <a:bevelT w="22860" h="12700"/>
            <a:contourClr>
              <a:srgbClr val="FFFFFF"/>
            </a:contourClr>
          </a:sp3d>
        </p:spPr>
      </p:pic>
      <p:sp>
        <p:nvSpPr>
          <p:cNvPr id="4" name="Date Placeholder 3"/>
          <p:cNvSpPr>
            <a:spLocks noGrp="1"/>
          </p:cNvSpPr>
          <p:nvPr>
            <p:ph type="dt" sz="half" idx="10"/>
          </p:nvPr>
        </p:nvSpPr>
        <p:spPr/>
        <p:txBody>
          <a:bodyPr/>
          <a:lstStyle/>
          <a:p>
            <a:fld id="{373BDF60-09A6-1241-9163-09034847CBC6}" type="datetime1">
              <a:rPr lang="en-US" smtClean="0"/>
              <a:pPr/>
              <a:t>4/12/10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2" name="Title 1"/>
          <p:cNvSpPr>
            <a:spLocks noGrp="1"/>
          </p:cNvSpPr>
          <p:nvPr>
            <p:ph type="ctrTitle"/>
          </p:nvPr>
        </p:nvSpPr>
        <p:spPr>
          <a:xfrm>
            <a:off x="1709569" y="1143000"/>
            <a:ext cx="5724862" cy="1846961"/>
          </a:xfrm>
        </p:spPr>
        <p:txBody>
          <a:bodyPr vert="horz" lIns="91440" tIns="45720" rIns="91440" bIns="45720" rtlCol="0" anchor="b" anchorCtr="0">
            <a:noAutofit/>
          </a:bodyPr>
          <a:lstStyle>
            <a:lvl1pPr algn="ctr" defTabSz="914400" rtl="0" eaLnBrk="1" latinLnBrk="0" hangingPunct="1">
              <a:spcBef>
                <a:spcPct val="0"/>
              </a:spcBef>
              <a:buNone/>
              <a:defRPr sz="6000" kern="1200">
                <a:solidFill>
                  <a:schemeClr val="bg2">
                    <a:lumMod val="75000"/>
                  </a:schemeClr>
                </a:solidFill>
                <a:effectLst>
                  <a:outerShdw blurRad="50800" dist="38100" dir="2700000" algn="t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709569" y="2994212"/>
            <a:ext cx="5724862" cy="1007200"/>
          </a:xfrm>
        </p:spPr>
        <p:txBody>
          <a:bodyPr vert="horz" lIns="91440" tIns="45720" rIns="91440" bIns="45720" rtlCol="0">
            <a:normAutofit/>
          </a:bodyPr>
          <a:lstStyle>
            <a:lvl1pPr marL="0" indent="0" algn="ctr" defTabSz="914400" rtl="0" eaLnBrk="1" latinLnBrk="0" hangingPunct="1">
              <a:spcBef>
                <a:spcPts val="0"/>
              </a:spcBef>
              <a:buSzPct val="90000"/>
              <a:buFont typeface="Wingdings" pitchFamily="2" charset="2"/>
              <a:buNone/>
              <a:defRPr sz="2000" kern="1200">
                <a:solidFill>
                  <a:schemeClr val="bg2">
                    <a:lumMod val="75000"/>
                  </a:schemeClr>
                </a:solidFill>
                <a:effectLst>
                  <a:outerShdw blurRad="50800" dist="38100" dir="2700000" algn="tl" rotWithShape="0">
                    <a:prstClr val="black">
                      <a:alpha val="40000"/>
                    </a:prst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F88F87B1-019D-6A43-B173-10ADCD23E317}" type="datetime1">
              <a:rPr lang="en-US" smtClean="0"/>
              <a:pPr/>
              <a:t>4/12/10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59BE48-F379-A348-9BFE-9DEB59A7554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584D41-B95E-A348-BAEA-0AB9C5EF5E5F}" type="datetime1">
              <a:rPr lang="en-US" smtClean="0"/>
              <a:pPr/>
              <a:t>4/12/10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59BE48-F379-A348-9BFE-9DEB59A7554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0363" y="1143000"/>
            <a:ext cx="3807662" cy="1341344"/>
          </a:xfrm>
        </p:spPr>
        <p:txBody>
          <a:bodyPr anchor="b"/>
          <a:lstStyle>
            <a:lvl1pPr algn="ctr">
              <a:defRPr sz="4400" b="0"/>
            </a:lvl1pPr>
          </a:lstStyle>
          <a:p>
            <a:r>
              <a:rPr lang="en-US" smtClean="0"/>
              <a:t>Click to edit Master title style</a:t>
            </a:r>
            <a:endParaRPr/>
          </a:p>
        </p:txBody>
      </p:sp>
      <p:sp>
        <p:nvSpPr>
          <p:cNvPr id="3" name="Content Placeholder 2"/>
          <p:cNvSpPr>
            <a:spLocks noGrp="1"/>
          </p:cNvSpPr>
          <p:nvPr>
            <p:ph idx="1"/>
          </p:nvPr>
        </p:nvSpPr>
        <p:spPr>
          <a:xfrm>
            <a:off x="4648199" y="605118"/>
            <a:ext cx="3776472" cy="5565495"/>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10363" y="2618815"/>
            <a:ext cx="3807662" cy="3133164"/>
          </a:xfrm>
        </p:spPr>
        <p:txBody>
          <a:bodyPr>
            <a:normAutofit/>
          </a:bodyPr>
          <a:lstStyle>
            <a:lvl1pPr marL="0" indent="0" algn="ctr">
              <a:spcBef>
                <a:spcPts val="18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2DD1CC-4F1D-B342-A43F-8DADD25AABA8}" type="datetime1">
              <a:rPr lang="en-US" smtClean="0"/>
              <a:pPr/>
              <a:t>4/12/10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59BE48-F379-A348-9BFE-9DEB59A75543}"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8DC6C91-03CE-FB4E-951F-B341F501A166}" type="datetime1">
              <a:rPr lang="en-US" smtClean="0"/>
              <a:pPr/>
              <a:t>4/12/10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59BE48-F379-A348-9BFE-9DEB59A75543}" type="slidenum">
              <a:rPr lang="en-US" smtClean="0"/>
              <a:pPr/>
              <a:t>‹#›</a:t>
            </a:fld>
            <a:endParaRPr lang="en-US"/>
          </a:p>
        </p:txBody>
      </p:sp>
      <p:pic>
        <p:nvPicPr>
          <p:cNvPr id="10" name="Picture 9" descr="pictureCaptionBacking.png"/>
          <p:cNvPicPr>
            <a:picLocks noChangeAspect="1"/>
          </p:cNvPicPr>
          <p:nvPr/>
        </p:nvPicPr>
        <p:blipFill>
          <a:blip r:embed="rId2"/>
          <a:srcRect l="52272" t="8889" r="5152" b="16566"/>
          <a:stretch>
            <a:fillRect/>
          </a:stretch>
        </p:blipFill>
        <p:spPr>
          <a:xfrm>
            <a:off x="4594412" y="663388"/>
            <a:ext cx="3893127" cy="5112327"/>
          </a:xfrm>
          <a:prstGeom prst="rect">
            <a:avLst/>
          </a:prstGeom>
        </p:spPr>
      </p:pic>
      <p:sp>
        <p:nvSpPr>
          <p:cNvPr id="11" name="Title 1"/>
          <p:cNvSpPr>
            <a:spLocks noGrp="1"/>
          </p:cNvSpPr>
          <p:nvPr>
            <p:ph type="title"/>
          </p:nvPr>
        </p:nvSpPr>
        <p:spPr>
          <a:xfrm>
            <a:off x="725487" y="1143000"/>
            <a:ext cx="3792537" cy="1341344"/>
          </a:xfrm>
        </p:spPr>
        <p:txBody>
          <a:bodyPr anchor="b"/>
          <a:lstStyle>
            <a:lvl1pPr algn="ctr">
              <a:defRPr sz="4400" b="0"/>
            </a:lvl1pPr>
          </a:lstStyle>
          <a:p>
            <a:r>
              <a:rPr lang="en-US" smtClean="0"/>
              <a:t>Click to edit Master title style</a:t>
            </a:r>
            <a:endParaRPr/>
          </a:p>
        </p:txBody>
      </p:sp>
      <p:sp>
        <p:nvSpPr>
          <p:cNvPr id="12" name="Text Placeholder 3"/>
          <p:cNvSpPr>
            <a:spLocks noGrp="1"/>
          </p:cNvSpPr>
          <p:nvPr>
            <p:ph type="body" sz="half" idx="2"/>
          </p:nvPr>
        </p:nvSpPr>
        <p:spPr>
          <a:xfrm>
            <a:off x="725487" y="2618815"/>
            <a:ext cx="3792537" cy="3133164"/>
          </a:xfrm>
        </p:spPr>
        <p:txBody>
          <a:bodyPr>
            <a:normAutofit/>
          </a:bodyPr>
          <a:lstStyle>
            <a:lvl1pPr marL="0" indent="0" algn="ctr">
              <a:spcBef>
                <a:spcPts val="18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4829938" y="864971"/>
            <a:ext cx="3422075" cy="47091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25487" y="462896"/>
            <a:ext cx="7718425" cy="828021"/>
          </a:xfrm>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725489" y="1598613"/>
            <a:ext cx="7718424"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724FE0E-FAAC-CA43-88A3-E3934F038FCE}" type="datetime1">
              <a:rPr lang="en-US" smtClean="0"/>
              <a:pPr/>
              <a:t>4/12/10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59BE48-F379-A348-9BFE-9DEB59A75543}"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685801"/>
            <a:ext cx="1066800" cy="54848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25488" y="685757"/>
            <a:ext cx="6437312" cy="54822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14B850B0-8D60-1341-AAC9-AED0DE5A3CC0}" type="datetime1">
              <a:rPr lang="en-US" smtClean="0"/>
              <a:pPr/>
              <a:t>4/12/10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59BE48-F379-A348-9BFE-9DEB59A7554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E95FF90F-0E2D-7F40-BDA2-DC341A9DFE47}" type="datetime1">
              <a:rPr lang="en-US" smtClean="0"/>
              <a:pPr/>
              <a:t>4/12/10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59BE48-F379-A348-9BFE-9DEB59A7554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bg>
      <p:bgRef idx="1003">
        <a:schemeClr val="bg2"/>
      </p:bgRef>
    </p:bg>
    <p:spTree>
      <p:nvGrpSpPr>
        <p:cNvPr id="1" name=""/>
        <p:cNvGrpSpPr/>
        <p:nvPr/>
      </p:nvGrpSpPr>
      <p:grpSpPr>
        <a:xfrm>
          <a:off x="0" y="0"/>
          <a:ext cx="0" cy="0"/>
          <a:chOff x="0" y="0"/>
          <a:chExt cx="0" cy="0"/>
        </a:xfrm>
      </p:grpSpPr>
      <p:pic>
        <p:nvPicPr>
          <p:cNvPr id="12" name="Picture 11" descr="titlePhotoBacking-r.png"/>
          <p:cNvPicPr>
            <a:picLocks noChangeAspect="1"/>
          </p:cNvPicPr>
          <p:nvPr/>
        </p:nvPicPr>
        <p:blipFill>
          <a:blip r:embed="rId2"/>
          <a:srcRect l="17353" t="9412" r="17500" b="32353"/>
          <a:stretch>
            <a:fillRect/>
          </a:stretch>
        </p:blipFill>
        <p:spPr>
          <a:xfrm>
            <a:off x="1586753" y="645459"/>
            <a:ext cx="5957047" cy="3993776"/>
          </a:xfrm>
          <a:prstGeom prst="rect">
            <a:avLst/>
          </a:prstGeom>
        </p:spPr>
      </p:pic>
      <p:sp>
        <p:nvSpPr>
          <p:cNvPr id="4" name="Date Placeholder 3"/>
          <p:cNvSpPr>
            <a:spLocks noGrp="1"/>
          </p:cNvSpPr>
          <p:nvPr>
            <p:ph type="dt" sz="half" idx="10"/>
          </p:nvPr>
        </p:nvSpPr>
        <p:spPr>
          <a:xfrm>
            <a:off x="457200" y="6324600"/>
            <a:ext cx="2133600" cy="273050"/>
          </a:xfrm>
        </p:spPr>
        <p:txBody>
          <a:bodyPr/>
          <a:lstStyle>
            <a:lvl1pPr>
              <a:defRPr sz="1400">
                <a:solidFill>
                  <a:schemeClr val="tx2">
                    <a:lumMod val="75000"/>
                  </a:schemeClr>
                </a:solidFill>
              </a:defRPr>
            </a:lvl1pPr>
          </a:lstStyle>
          <a:p>
            <a:fld id="{954168CA-2256-FE46-8E87-B266C980AE22}" type="datetime1">
              <a:rPr lang="en-US" smtClean="0"/>
              <a:pPr/>
              <a:t>4/12/10</a:t>
            </a:fld>
            <a:endParaRPr lang="en-US"/>
          </a:p>
        </p:txBody>
      </p:sp>
      <p:sp>
        <p:nvSpPr>
          <p:cNvPr id="5" name="Footer Placeholder 4"/>
          <p:cNvSpPr>
            <a:spLocks noGrp="1"/>
          </p:cNvSpPr>
          <p:nvPr>
            <p:ph type="ftr" sz="quarter" idx="11"/>
          </p:nvPr>
        </p:nvSpPr>
        <p:spPr>
          <a:xfrm>
            <a:off x="3124200" y="6324600"/>
            <a:ext cx="2895600" cy="273050"/>
          </a:xfrm>
        </p:spPr>
        <p:txBody>
          <a:bodyPr/>
          <a:lstStyle>
            <a:lvl1pPr>
              <a:defRPr sz="1400">
                <a:solidFill>
                  <a:schemeClr val="tx2">
                    <a:lumMod val="75000"/>
                  </a:schemeClr>
                </a:solidFill>
              </a:defRPr>
            </a:lvl1pPr>
          </a:lstStyle>
          <a:p>
            <a:endParaRPr lang="en-US"/>
          </a:p>
        </p:txBody>
      </p:sp>
      <p:sp>
        <p:nvSpPr>
          <p:cNvPr id="6" name="Slide Number Placeholder 5"/>
          <p:cNvSpPr>
            <a:spLocks noGrp="1"/>
          </p:cNvSpPr>
          <p:nvPr>
            <p:ph type="sldNum" sz="quarter" idx="12"/>
          </p:nvPr>
        </p:nvSpPr>
        <p:spPr>
          <a:xfrm>
            <a:off x="6553200" y="6324600"/>
            <a:ext cx="2133600" cy="273050"/>
          </a:xfrm>
        </p:spPr>
        <p:txBody>
          <a:bodyPr/>
          <a:lstStyle>
            <a:lvl1pPr>
              <a:defRPr sz="1400">
                <a:solidFill>
                  <a:schemeClr val="tx2">
                    <a:lumMod val="75000"/>
                  </a:schemeClr>
                </a:solidFill>
              </a:defRPr>
            </a:lvl1pPr>
          </a:lstStyle>
          <a:p>
            <a:fld id="{F759BE48-F379-A348-9BFE-9DEB59A75543}" type="slidenum">
              <a:rPr lang="en-US" smtClean="0"/>
              <a:pPr/>
              <a:t>‹#›</a:t>
            </a:fld>
            <a:endParaRPr lang="en-US"/>
          </a:p>
        </p:txBody>
      </p:sp>
      <p:sp>
        <p:nvSpPr>
          <p:cNvPr id="2" name="Title 1"/>
          <p:cNvSpPr>
            <a:spLocks noGrp="1"/>
          </p:cNvSpPr>
          <p:nvPr>
            <p:ph type="ctrTitle"/>
          </p:nvPr>
        </p:nvSpPr>
        <p:spPr>
          <a:xfrm>
            <a:off x="524435" y="4953000"/>
            <a:ext cx="8095130" cy="857250"/>
          </a:xfrm>
        </p:spPr>
        <p:txBody>
          <a:bodyPr anchor="b" anchorCtr="0">
            <a:noAutofit/>
          </a:bodyPr>
          <a:lstStyle>
            <a:lvl1pPr>
              <a:defRPr sz="5400">
                <a:solidFill>
                  <a:schemeClr val="tx2"/>
                </a:solidFill>
                <a:effectLst>
                  <a:outerShdw blurRad="50800" dist="38100" dir="2700000" algn="tl" rotWithShape="0">
                    <a:prstClr val="black">
                      <a:alpha val="40000"/>
                    </a:prstClr>
                  </a:outerShdw>
                </a:effectLst>
              </a:defRPr>
            </a:lvl1pPr>
          </a:lstStyle>
          <a:p>
            <a:r>
              <a:rPr lang="en-US" smtClean="0"/>
              <a:t>Click to edit Master title style</a:t>
            </a:r>
            <a:endParaRPr/>
          </a:p>
        </p:txBody>
      </p:sp>
      <p:sp>
        <p:nvSpPr>
          <p:cNvPr id="3" name="Subtitle 2"/>
          <p:cNvSpPr>
            <a:spLocks noGrp="1"/>
          </p:cNvSpPr>
          <p:nvPr>
            <p:ph type="subTitle" idx="1"/>
          </p:nvPr>
        </p:nvSpPr>
        <p:spPr>
          <a:xfrm>
            <a:off x="524435" y="5791200"/>
            <a:ext cx="8095130" cy="507200"/>
          </a:xfrm>
        </p:spPr>
        <p:txBody>
          <a:bodyPr>
            <a:normAutofit/>
          </a:bodyPr>
          <a:lstStyle>
            <a:lvl1pPr marL="0" indent="0" algn="ctr">
              <a:spcBef>
                <a:spcPts val="0"/>
              </a:spcBef>
              <a:buNone/>
              <a:defRPr sz="1800">
                <a:solidFill>
                  <a:schemeClr val="tx2"/>
                </a:solidFill>
                <a:effectLst>
                  <a:outerShdw blurRad="50800" dist="38100" dir="2700000" algn="tl"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1" name="Picture Placeholder 10"/>
          <p:cNvSpPr>
            <a:spLocks noGrp="1"/>
          </p:cNvSpPr>
          <p:nvPr>
            <p:ph type="pic" sz="quarter" idx="13"/>
          </p:nvPr>
        </p:nvSpPr>
        <p:spPr>
          <a:xfrm>
            <a:off x="1764792" y="804672"/>
            <a:ext cx="5638800" cy="3657600"/>
          </a:xfrm>
        </p:spPr>
        <p:txBody>
          <a:bodyPr/>
          <a:lstStyle>
            <a:lvl1pPr>
              <a:buNone/>
              <a:defRPr>
                <a:solidFill>
                  <a:schemeClr val="bg2"/>
                </a:solidFill>
              </a:defRPr>
            </a:lvl1pPr>
          </a:lstStyle>
          <a:p>
            <a:r>
              <a:rPr lang="en-US" smtClean="0"/>
              <a:t>Click icon to add picture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90818" y="2514600"/>
            <a:ext cx="8162365" cy="914400"/>
          </a:xfrm>
        </p:spPr>
        <p:txBody>
          <a:bodyPr anchor="b" anchorCtr="0"/>
          <a:lstStyle>
            <a:lvl1pPr algn="ctr">
              <a:defRPr sz="5400" b="0" cap="none" baseline="0">
                <a:solidFill>
                  <a:schemeClr val="tx2"/>
                </a:solidFill>
                <a:effectLst>
                  <a:outerShdw blurRad="50800" dist="38100" dir="2700000" algn="tl" rotWithShape="0">
                    <a:prstClr val="black">
                      <a:alpha val="40000"/>
                    </a:prstClr>
                  </a:outerShdw>
                </a:effectLst>
              </a:defRPr>
            </a:lvl1pPr>
          </a:lstStyle>
          <a:p>
            <a:r>
              <a:rPr lang="en-US" smtClean="0"/>
              <a:t>Click to edit Master title style</a:t>
            </a:r>
            <a:endParaRPr/>
          </a:p>
        </p:txBody>
      </p:sp>
      <p:sp>
        <p:nvSpPr>
          <p:cNvPr id="3" name="Text Placeholder 2"/>
          <p:cNvSpPr>
            <a:spLocks noGrp="1"/>
          </p:cNvSpPr>
          <p:nvPr>
            <p:ph type="body" idx="1"/>
          </p:nvPr>
        </p:nvSpPr>
        <p:spPr>
          <a:xfrm>
            <a:off x="490818" y="3429000"/>
            <a:ext cx="8162365" cy="701000"/>
          </a:xfrm>
        </p:spPr>
        <p:txBody>
          <a:bodyPr anchor="t" anchorCtr="0">
            <a:normAutofit/>
          </a:bodyPr>
          <a:lstStyle>
            <a:lvl1pPr marL="0" indent="0" algn="ctr">
              <a:spcBef>
                <a:spcPts val="0"/>
              </a:spcBef>
              <a:buNone/>
              <a:defRPr sz="1800">
                <a:solidFill>
                  <a:schemeClr val="tx2"/>
                </a:solidFill>
                <a:effectLst>
                  <a:outerShdw blurRad="50800" dist="38100" dir="2700000" algn="tl" rotWithShape="0">
                    <a:prstClr val="black">
                      <a:alpha val="40000"/>
                    </a:prstClr>
                  </a:outerShd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vert="horz" lIns="91440" tIns="45720" rIns="91440" bIns="45720" rtlCol="0" anchor="ctr"/>
          <a:lstStyle>
            <a:lvl1pPr marL="0" algn="l" defTabSz="914400" rtl="0" eaLnBrk="1" latinLnBrk="0" hangingPunct="1">
              <a:defRPr sz="1400" kern="1200">
                <a:solidFill>
                  <a:schemeClr val="tx2">
                    <a:lumMod val="75000"/>
                  </a:schemeClr>
                </a:solidFill>
                <a:latin typeface="+mn-lt"/>
                <a:ea typeface="+mn-ea"/>
                <a:cs typeface="+mn-cs"/>
              </a:defRPr>
            </a:lvl1pPr>
          </a:lstStyle>
          <a:p>
            <a:fld id="{115F22B6-6273-BC49-9832-143A280C483B}" type="datetime1">
              <a:rPr lang="en-US" smtClean="0"/>
              <a:pPr/>
              <a:t>4/12/10</a:t>
            </a:fld>
            <a:endParaRPr lang="en-US"/>
          </a:p>
        </p:txBody>
      </p:sp>
      <p:sp>
        <p:nvSpPr>
          <p:cNvPr id="5" name="Footer Placeholder 4"/>
          <p:cNvSpPr>
            <a:spLocks noGrp="1"/>
          </p:cNvSpPr>
          <p:nvPr>
            <p:ph type="ftr" sz="quarter" idx="11"/>
          </p:nvPr>
        </p:nvSpPr>
        <p:spPr/>
        <p:txBody>
          <a:bodyPr vert="horz" lIns="91440" tIns="45720" rIns="91440" bIns="45720" rtlCol="0" anchor="ctr"/>
          <a:lstStyle>
            <a:lvl1pPr marL="0" algn="ctr" defTabSz="914400" rtl="0" eaLnBrk="1" latinLnBrk="0" hangingPunct="1">
              <a:defRPr sz="1400" kern="1200">
                <a:solidFill>
                  <a:schemeClr val="tx2">
                    <a:lumMod val="75000"/>
                  </a:schemeClr>
                </a:solidFill>
                <a:latin typeface="+mn-lt"/>
                <a:ea typeface="+mn-ea"/>
                <a:cs typeface="+mn-cs"/>
              </a:defRPr>
            </a:lvl1pPr>
          </a:lstStyle>
          <a:p>
            <a:endParaRPr kumimoji="0" lang="en-US"/>
          </a:p>
        </p:txBody>
      </p:sp>
      <p:sp>
        <p:nvSpPr>
          <p:cNvPr id="6" name="Slide Number Placeholder 5"/>
          <p:cNvSpPr>
            <a:spLocks noGrp="1"/>
          </p:cNvSpPr>
          <p:nvPr>
            <p:ph type="sldNum" sz="quarter" idx="12"/>
          </p:nvPr>
        </p:nvSpPr>
        <p:spPr/>
        <p:txBody>
          <a:bodyPr vert="horz" lIns="91440" tIns="45720" rIns="91440" bIns="45720" rtlCol="0" anchor="ctr"/>
          <a:lstStyle>
            <a:lvl1pPr marL="0" algn="r" defTabSz="914400" rtl="0" eaLnBrk="1" latinLnBrk="0" hangingPunct="1">
              <a:defRPr sz="1400" kern="1200">
                <a:solidFill>
                  <a:schemeClr val="tx2">
                    <a:lumMod val="75000"/>
                  </a:schemeClr>
                </a:solidFill>
                <a:latin typeface="+mn-lt"/>
                <a:ea typeface="+mn-ea"/>
                <a:cs typeface="+mn-cs"/>
              </a:defRPr>
            </a:lvl1pPr>
          </a:lstStyle>
          <a:p>
            <a:fld id="{6294C92D-0306-4E69-9CD3-20855E849650}"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23900" y="1586753"/>
            <a:ext cx="3776472" cy="4583860"/>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200" y="1586753"/>
            <a:ext cx="3776472" cy="4583860"/>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A7B889C-78F9-2146-9B25-BAE28E97F04D}" type="datetime1">
              <a:rPr lang="en-US" smtClean="0"/>
              <a:pPr/>
              <a:t>4/12/10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59BE48-F379-A348-9BFE-9DEB59A7554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23900" y="1598613"/>
            <a:ext cx="3773488" cy="427877"/>
          </a:xfrm>
        </p:spPr>
        <p:txBody>
          <a:bodyPr anchor="b">
            <a:normAutofit/>
          </a:bodyPr>
          <a:lstStyle>
            <a:lvl1pPr marL="0" indent="0" algn="ctr">
              <a:spcBef>
                <a:spcPts val="0"/>
              </a:spcBef>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23900" y="2174875"/>
            <a:ext cx="3773488" cy="3997325"/>
          </a:xfrm>
        </p:spPr>
        <p:txBody>
          <a:bodyPr/>
          <a:lstStyle>
            <a:lvl1pPr>
              <a:defRPr sz="2400"/>
            </a:lvl1pPr>
            <a:lvl2pPr>
              <a:defRPr sz="22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645026" y="1598613"/>
            <a:ext cx="3776472" cy="427877"/>
          </a:xfrm>
        </p:spPr>
        <p:txBody>
          <a:bodyPr anchor="b">
            <a:normAutofit/>
          </a:bodyPr>
          <a:lstStyle>
            <a:lvl1pPr marL="0" indent="0" algn="ctr">
              <a:spcBef>
                <a:spcPts val="0"/>
              </a:spcBef>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3776472" cy="3997325"/>
          </a:xfrm>
        </p:spPr>
        <p:txBody>
          <a:bodyPr/>
          <a:lstStyle>
            <a:lvl1pPr>
              <a:defRPr sz="2400"/>
            </a:lvl1pPr>
            <a:lvl2pPr>
              <a:defRPr sz="22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1F7DEDA3-7C76-A741-953D-331ECE37187D}" type="datetime1">
              <a:rPr lang="en-US" smtClean="0"/>
              <a:pPr/>
              <a:t>4/12/10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59BE48-F379-A348-9BFE-9DEB59A7554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23900" y="1586753"/>
            <a:ext cx="7707406" cy="2231136"/>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DE185814-A1E4-5940-886D-5426889AA24F}" type="datetime1">
              <a:rPr lang="en-US" smtClean="0"/>
              <a:pPr/>
              <a:t>4/12/10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59BE48-F379-A348-9BFE-9DEB59A75543}" type="slidenum">
              <a:rPr lang="en-US" smtClean="0"/>
              <a:pPr/>
              <a:t>‹#›</a:t>
            </a:fld>
            <a:endParaRPr lang="en-US"/>
          </a:p>
        </p:txBody>
      </p:sp>
      <p:sp>
        <p:nvSpPr>
          <p:cNvPr id="8" name="Content Placeholder 2"/>
          <p:cNvSpPr>
            <a:spLocks noGrp="1"/>
          </p:cNvSpPr>
          <p:nvPr>
            <p:ph sz="half" idx="13"/>
          </p:nvPr>
        </p:nvSpPr>
        <p:spPr>
          <a:xfrm>
            <a:off x="723900" y="3914170"/>
            <a:ext cx="7707406" cy="2231136"/>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23900" y="1586753"/>
            <a:ext cx="3776472" cy="4583860"/>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2865D701-AA48-E548-9DE3-029BF7E29C42}" type="datetime1">
              <a:rPr lang="en-US" smtClean="0"/>
              <a:pPr/>
              <a:t>4/12/10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59BE48-F379-A348-9BFE-9DEB59A75543}" type="slidenum">
              <a:rPr lang="en-US" smtClean="0"/>
              <a:pPr/>
              <a:t>‹#›</a:t>
            </a:fld>
            <a:endParaRPr lang="en-US"/>
          </a:p>
        </p:txBody>
      </p:sp>
      <p:sp>
        <p:nvSpPr>
          <p:cNvPr id="8" name="Content Placeholder 3"/>
          <p:cNvSpPr>
            <a:spLocks noGrp="1"/>
          </p:cNvSpPr>
          <p:nvPr>
            <p:ph sz="half" idx="2"/>
          </p:nvPr>
        </p:nvSpPr>
        <p:spPr>
          <a:xfrm>
            <a:off x="4648200" y="1586753"/>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Content Placeholder 3"/>
          <p:cNvSpPr>
            <a:spLocks noGrp="1"/>
          </p:cNvSpPr>
          <p:nvPr>
            <p:ph sz="half" idx="14"/>
          </p:nvPr>
        </p:nvSpPr>
        <p:spPr>
          <a:xfrm>
            <a:off x="4648200" y="3913094"/>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9280F75C-AF6C-844A-A23B-30F8F2F50D23}" type="datetime1">
              <a:rPr lang="en-US" smtClean="0"/>
              <a:pPr/>
              <a:t>4/12/10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59BE48-F379-A348-9BFE-9DEB59A75543}" type="slidenum">
              <a:rPr lang="en-US" smtClean="0"/>
              <a:pPr/>
              <a:t>‹#›</a:t>
            </a:fld>
            <a:endParaRPr lang="en-US"/>
          </a:p>
        </p:txBody>
      </p:sp>
      <p:sp>
        <p:nvSpPr>
          <p:cNvPr id="6" name="Content Placeholder 2"/>
          <p:cNvSpPr>
            <a:spLocks noGrp="1"/>
          </p:cNvSpPr>
          <p:nvPr>
            <p:ph sz="half" idx="1"/>
          </p:nvPr>
        </p:nvSpPr>
        <p:spPr>
          <a:xfrm>
            <a:off x="723900" y="1586753"/>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Content Placeholder 3"/>
          <p:cNvSpPr>
            <a:spLocks noGrp="1"/>
          </p:cNvSpPr>
          <p:nvPr>
            <p:ph sz="half" idx="2"/>
          </p:nvPr>
        </p:nvSpPr>
        <p:spPr>
          <a:xfrm>
            <a:off x="4648200" y="1586753"/>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Content Placeholder 2"/>
          <p:cNvSpPr>
            <a:spLocks noGrp="1"/>
          </p:cNvSpPr>
          <p:nvPr>
            <p:ph sz="half" idx="13"/>
          </p:nvPr>
        </p:nvSpPr>
        <p:spPr>
          <a:xfrm>
            <a:off x="723900" y="3913094"/>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Content Placeholder 3"/>
          <p:cNvSpPr>
            <a:spLocks noGrp="1"/>
          </p:cNvSpPr>
          <p:nvPr>
            <p:ph sz="half" idx="14"/>
          </p:nvPr>
        </p:nvSpPr>
        <p:spPr>
          <a:xfrm>
            <a:off x="4648200" y="3913094"/>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slideLayout" Target="../slideLayouts/slideLayout14.xml"/><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6" Type="http://schemas.openxmlformats.org/officeDocument/2006/relationships/theme" Target="../theme/theme1.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6141" y="314979"/>
            <a:ext cx="7691719" cy="1143000"/>
          </a:xfrm>
          <a:prstGeom prst="rect">
            <a:avLst/>
          </a:prstGeom>
        </p:spPr>
        <p:txBody>
          <a:bodyPr vert="horz" lIns="91440" tIns="45720" rIns="91440" bIns="45720" rtlCol="0" anchor="ctr">
            <a:noAutofit/>
          </a:bodyPr>
          <a:lstStyle/>
          <a:p>
            <a:r>
              <a:rPr/>
              <a:t>Click to edit title style</a:t>
            </a:r>
          </a:p>
        </p:txBody>
      </p:sp>
      <p:sp>
        <p:nvSpPr>
          <p:cNvPr id="3" name="Text Placeholder 2"/>
          <p:cNvSpPr>
            <a:spLocks noGrp="1"/>
          </p:cNvSpPr>
          <p:nvPr>
            <p:ph type="body" idx="1"/>
          </p:nvPr>
        </p:nvSpPr>
        <p:spPr>
          <a:xfrm>
            <a:off x="726141" y="1586753"/>
            <a:ext cx="7691719" cy="457199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400">
                <a:solidFill>
                  <a:schemeClr val="tx1">
                    <a:lumMod val="65000"/>
                    <a:lumOff val="35000"/>
                  </a:schemeClr>
                </a:solidFill>
              </a:defRPr>
            </a:lvl1pPr>
          </a:lstStyle>
          <a:p>
            <a:fld id="{3D5CAE92-5860-1A4A-8285-2DEA07C33DB2}" type="datetime1">
              <a:rPr lang="en-US" smtClean="0"/>
              <a:pPr/>
              <a:t>4/12/10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4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lumMod val="65000"/>
                    <a:lumOff val="35000"/>
                  </a:schemeClr>
                </a:solidFill>
              </a:defRPr>
            </a:lvl1pPr>
          </a:lstStyle>
          <a:p>
            <a:fld id="{F759BE48-F379-A348-9BFE-9DEB59A7554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 id="2147483985" r:id="rId12"/>
    <p:sldLayoutId id="2147483986" r:id="rId13"/>
    <p:sldLayoutId id="2147483987" r:id="rId14"/>
    <p:sldLayoutId id="2147483988" r:id="rId15"/>
  </p:sldLayoutIdLst>
  <p:hf hdr="0" ftr="0" dt="0"/>
  <p:txStyles>
    <p:titleStyle>
      <a:lvl1pPr algn="ctr" defTabSz="914400" rtl="0" eaLnBrk="1" latinLnBrk="0" hangingPunct="1">
        <a:spcBef>
          <a:spcPct val="0"/>
        </a:spcBef>
        <a:buNone/>
        <a:defRPr sz="5400" kern="1200">
          <a:solidFill>
            <a:schemeClr val="tx1">
              <a:lumMod val="85000"/>
              <a:lumOff val="15000"/>
            </a:schemeClr>
          </a:solidFill>
          <a:latin typeface="+mj-lt"/>
          <a:ea typeface="+mj-ea"/>
          <a:cs typeface="+mj-cs"/>
        </a:defRPr>
      </a:lvl1pPr>
    </p:titleStyle>
    <p:bodyStyle>
      <a:lvl1pPr marL="457200" indent="-457200" algn="l" defTabSz="914400" rtl="0" eaLnBrk="1" latinLnBrk="0" hangingPunct="1">
        <a:spcBef>
          <a:spcPts val="2400"/>
        </a:spcBef>
        <a:buSzPct val="90000"/>
        <a:buFont typeface="Wingdings" pitchFamily="2" charset="2"/>
        <a:buChar char="v"/>
        <a:defRPr sz="2400" kern="1200">
          <a:solidFill>
            <a:schemeClr val="tx1">
              <a:lumMod val="75000"/>
              <a:lumOff val="25000"/>
            </a:schemeClr>
          </a:solidFill>
          <a:latin typeface="+mn-lt"/>
          <a:ea typeface="+mn-ea"/>
          <a:cs typeface="+mn-cs"/>
        </a:defRPr>
      </a:lvl1pPr>
      <a:lvl2pPr marL="914400" indent="-457200" algn="l" defTabSz="914400" rtl="0" eaLnBrk="1" latinLnBrk="0" hangingPunct="1">
        <a:spcBef>
          <a:spcPts val="1200"/>
        </a:spcBef>
        <a:buClr>
          <a:schemeClr val="bg1">
            <a:lumMod val="65000"/>
          </a:schemeClr>
        </a:buClr>
        <a:buSzPct val="90000"/>
        <a:buFont typeface="Wingdings" pitchFamily="2" charset="2"/>
        <a:buChar char="v"/>
        <a:defRPr sz="2200" kern="1200">
          <a:solidFill>
            <a:schemeClr val="tx1">
              <a:lumMod val="75000"/>
              <a:lumOff val="25000"/>
            </a:schemeClr>
          </a:solidFill>
          <a:latin typeface="+mn-lt"/>
          <a:ea typeface="+mn-ea"/>
          <a:cs typeface="+mn-cs"/>
        </a:defRPr>
      </a:lvl2pPr>
      <a:lvl3pPr marL="1263650" indent="-349250" algn="l" defTabSz="914400" rtl="0" eaLnBrk="1" latinLnBrk="0" hangingPunct="1">
        <a:spcBef>
          <a:spcPts val="1200"/>
        </a:spcBef>
        <a:buSzPct val="90000"/>
        <a:buFont typeface="Wingdings" pitchFamily="2" charset="2"/>
        <a:buChar char="v"/>
        <a:defRPr sz="2000" kern="1200">
          <a:solidFill>
            <a:schemeClr val="tx1">
              <a:lumMod val="75000"/>
              <a:lumOff val="25000"/>
            </a:schemeClr>
          </a:solidFill>
          <a:latin typeface="+mn-lt"/>
          <a:ea typeface="+mn-ea"/>
          <a:cs typeface="+mn-cs"/>
        </a:defRPr>
      </a:lvl3pPr>
      <a:lvl4pPr marL="1600200" indent="-336550" algn="l" defTabSz="914400" rtl="0" eaLnBrk="1" latinLnBrk="0" hangingPunct="1">
        <a:spcBef>
          <a:spcPts val="1200"/>
        </a:spcBef>
        <a:buClr>
          <a:schemeClr val="bg1">
            <a:lumMod val="65000"/>
          </a:schemeClr>
        </a:buClr>
        <a:buSzPct val="90000"/>
        <a:buFont typeface="Wingdings" pitchFamily="2" charset="2"/>
        <a:buChar char="v"/>
        <a:defRPr sz="1800" kern="1200">
          <a:solidFill>
            <a:schemeClr val="tx1">
              <a:lumMod val="75000"/>
              <a:lumOff val="25000"/>
            </a:schemeClr>
          </a:solidFill>
          <a:latin typeface="+mn-lt"/>
          <a:ea typeface="+mn-ea"/>
          <a:cs typeface="+mn-cs"/>
        </a:defRPr>
      </a:lvl4pPr>
      <a:lvl5pPr marL="2057400" indent="-457200" algn="l" defTabSz="914400" rtl="0" eaLnBrk="1" latinLnBrk="0" hangingPunct="1">
        <a:spcBef>
          <a:spcPts val="1200"/>
        </a:spcBef>
        <a:buSzPct val="90000"/>
        <a:buFont typeface="Wingdings" pitchFamily="2" charset="2"/>
        <a:buChar char="v"/>
        <a:defRPr sz="18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4992" y="609600"/>
            <a:ext cx="5871825" cy="3282696"/>
          </a:xfrm>
        </p:spPr>
        <p:txBody>
          <a:bodyPr>
            <a:normAutofit/>
          </a:bodyPr>
          <a:lstStyle/>
          <a:p>
            <a:r>
              <a:rPr lang="en-US" sz="4800" dirty="0" smtClean="0"/>
              <a:t>Dynamic Software Update Testing:</a:t>
            </a:r>
            <a:br>
              <a:rPr lang="en-US" sz="4800" dirty="0" smtClean="0"/>
            </a:br>
            <a:r>
              <a:rPr lang="en-US" sz="4800" dirty="0" smtClean="0"/>
              <a:t>Framework and Empirical Study</a:t>
            </a:r>
            <a:endParaRPr lang="en-US" sz="4800" dirty="0"/>
          </a:p>
        </p:txBody>
      </p:sp>
      <p:sp>
        <p:nvSpPr>
          <p:cNvPr id="3" name="Subtitle 2"/>
          <p:cNvSpPr>
            <a:spLocks noGrp="1"/>
          </p:cNvSpPr>
          <p:nvPr>
            <p:ph type="subTitle" idx="1"/>
          </p:nvPr>
        </p:nvSpPr>
        <p:spPr>
          <a:xfrm>
            <a:off x="928568" y="4601585"/>
            <a:ext cx="7292270" cy="1938416"/>
          </a:xfrm>
        </p:spPr>
        <p:txBody>
          <a:bodyPr>
            <a:normAutofit lnSpcReduction="10000"/>
          </a:bodyPr>
          <a:lstStyle/>
          <a:p>
            <a:r>
              <a:rPr lang="en-US" sz="2800" dirty="0" smtClean="0">
                <a:solidFill>
                  <a:schemeClr val="tx1"/>
                </a:solidFill>
              </a:rPr>
              <a:t>Christopher M. Hayden, Eric A.  </a:t>
            </a:r>
            <a:r>
              <a:rPr lang="en-US" sz="2800" dirty="0" err="1" smtClean="0">
                <a:solidFill>
                  <a:schemeClr val="tx1"/>
                </a:solidFill>
              </a:rPr>
              <a:t>Hardisty</a:t>
            </a:r>
            <a:r>
              <a:rPr lang="en-US" sz="2800" dirty="0" smtClean="0">
                <a:solidFill>
                  <a:schemeClr val="tx1"/>
                </a:solidFill>
              </a:rPr>
              <a:t>, </a:t>
            </a:r>
          </a:p>
          <a:p>
            <a:r>
              <a:rPr lang="en-US" sz="2800" dirty="0" smtClean="0">
                <a:solidFill>
                  <a:schemeClr val="tx1"/>
                </a:solidFill>
              </a:rPr>
              <a:t>Michael Hicks, Jeffrey S. Foster</a:t>
            </a:r>
          </a:p>
          <a:p>
            <a:endParaRPr lang="en-US" b="0" i="1" dirty="0" smtClean="0"/>
          </a:p>
          <a:p>
            <a:endParaRPr lang="en-US" i="1" dirty="0" smtClean="0"/>
          </a:p>
          <a:p>
            <a:r>
              <a:rPr lang="en-US" sz="2800" b="0" i="1" dirty="0" smtClean="0">
                <a:solidFill>
                  <a:schemeClr val="tx1"/>
                </a:solidFill>
              </a:rPr>
              <a:t>University of Maryland, College Park</a:t>
            </a:r>
            <a:endParaRPr lang="en-US" sz="2800" b="0" i="1" dirty="0">
              <a:solidFill>
                <a:schemeClr val="tx1"/>
              </a:solidFill>
            </a:endParaRPr>
          </a:p>
        </p:txBody>
      </p:sp>
      <p:pic>
        <p:nvPicPr>
          <p:cNvPr id="4" name="Picture 3" descr="PLUM.png"/>
          <p:cNvPicPr>
            <a:picLocks noChangeAspect="1"/>
          </p:cNvPicPr>
          <p:nvPr/>
        </p:nvPicPr>
        <p:blipFill>
          <a:blip r:embed="rId2"/>
          <a:stretch>
            <a:fillRect/>
          </a:stretch>
        </p:blipFill>
        <p:spPr>
          <a:xfrm>
            <a:off x="7420729" y="5019435"/>
            <a:ext cx="1682306" cy="178394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Testing Procedure</a:t>
            </a:r>
            <a:endParaRPr lang="en-US" sz="4400" dirty="0"/>
          </a:p>
        </p:txBody>
      </p:sp>
      <p:sp>
        <p:nvSpPr>
          <p:cNvPr id="3" name="Content Placeholder 2"/>
          <p:cNvSpPr>
            <a:spLocks noGrp="1"/>
          </p:cNvSpPr>
          <p:nvPr>
            <p:ph idx="1"/>
          </p:nvPr>
        </p:nvSpPr>
        <p:spPr>
          <a:xfrm>
            <a:off x="914400" y="1492625"/>
            <a:ext cx="4267199" cy="4558551"/>
          </a:xfrm>
        </p:spPr>
        <p:txBody>
          <a:bodyPr>
            <a:normAutofit/>
          </a:bodyPr>
          <a:lstStyle/>
          <a:p>
            <a:r>
              <a:rPr lang="en-US" dirty="0" smtClean="0">
                <a:solidFill>
                  <a:srgbClr val="262626"/>
                </a:solidFill>
              </a:rPr>
              <a:t>Approach:</a:t>
            </a:r>
          </a:p>
          <a:p>
            <a:pPr lvl="1"/>
            <a:r>
              <a:rPr lang="en-US" dirty="0" smtClean="0">
                <a:solidFill>
                  <a:srgbClr val="262626"/>
                </a:solidFill>
              </a:rPr>
              <a:t>Instrument application to trace update points</a:t>
            </a:r>
          </a:p>
          <a:p>
            <a:pPr lvl="1"/>
            <a:r>
              <a:rPr lang="en-US" dirty="0" smtClean="0">
                <a:solidFill>
                  <a:srgbClr val="FF0000"/>
                </a:solidFill>
              </a:rPr>
              <a:t>Execute system test and gather </a:t>
            </a:r>
            <a:r>
              <a:rPr lang="en-US" b="1" i="1" dirty="0" smtClean="0">
                <a:solidFill>
                  <a:srgbClr val="FF0000"/>
                </a:solidFill>
              </a:rPr>
              <a:t>initial trace</a:t>
            </a:r>
          </a:p>
          <a:p>
            <a:pPr lvl="1"/>
            <a:r>
              <a:rPr lang="en-US" dirty="0" smtClean="0">
                <a:solidFill>
                  <a:srgbClr val="262626"/>
                </a:solidFill>
              </a:rPr>
              <a:t>For each update point in the initial trace, perform an </a:t>
            </a:r>
            <a:r>
              <a:rPr lang="en-US" b="1" i="1" dirty="0" smtClean="0">
                <a:solidFill>
                  <a:srgbClr val="262626"/>
                </a:solidFill>
              </a:rPr>
              <a:t>update test:</a:t>
            </a:r>
            <a:r>
              <a:rPr lang="en-US" dirty="0" smtClean="0">
                <a:solidFill>
                  <a:srgbClr val="262626"/>
                </a:solidFill>
              </a:rPr>
              <a:t> force an update at that point while executing the system test</a:t>
            </a:r>
            <a:endParaRPr lang="en-US" b="1" i="1" dirty="0" smtClean="0">
              <a:solidFill>
                <a:srgbClr val="262626"/>
              </a:solidFill>
            </a:endParaRPr>
          </a:p>
        </p:txBody>
      </p:sp>
      <p:sp>
        <p:nvSpPr>
          <p:cNvPr id="4" name="Rectangle 3"/>
          <p:cNvSpPr/>
          <p:nvPr/>
        </p:nvSpPr>
        <p:spPr>
          <a:xfrm>
            <a:off x="5257800" y="1492625"/>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5257800" y="1828800"/>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5257800" y="2164975"/>
            <a:ext cx="457200" cy="336175"/>
          </a:xfrm>
          <a:prstGeom prst="rect">
            <a:avLst/>
          </a:prstGeom>
          <a:solidFill>
            <a:srgbClr val="FFFF00"/>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5257800" y="2501150"/>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5257800" y="2837325"/>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5257800" y="3173500"/>
            <a:ext cx="457200" cy="336175"/>
          </a:xfrm>
          <a:prstGeom prst="rect">
            <a:avLst/>
          </a:prstGeom>
          <a:solidFill>
            <a:srgbClr val="FFFF00"/>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5257800" y="3509675"/>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5257800" y="3845850"/>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5257800" y="4182025"/>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5257800" y="4518200"/>
            <a:ext cx="457200" cy="336175"/>
          </a:xfrm>
          <a:prstGeom prst="rect">
            <a:avLst/>
          </a:prstGeom>
          <a:solidFill>
            <a:srgbClr val="FFFF00"/>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5257800" y="4874563"/>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5257800" y="5210738"/>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5029200" y="5338971"/>
            <a:ext cx="990600" cy="1061829"/>
          </a:xfrm>
          <a:prstGeom prst="rect">
            <a:avLst/>
          </a:prstGeom>
          <a:noFill/>
        </p:spPr>
        <p:txBody>
          <a:bodyPr wrap="square" rtlCol="0">
            <a:spAutoFit/>
          </a:bodyPr>
          <a:lstStyle/>
          <a:p>
            <a:r>
              <a:rPr lang="en-US" sz="6300" dirty="0" smtClean="0">
                <a:solidFill>
                  <a:srgbClr val="2BD63D"/>
                </a:solidFill>
              </a:rPr>
              <a:t>✔</a:t>
            </a:r>
            <a:endParaRPr lang="en-US" sz="6300" dirty="0">
              <a:solidFill>
                <a:srgbClr val="2BD63D"/>
              </a:solidFill>
            </a:endParaRPr>
          </a:p>
        </p:txBody>
      </p:sp>
      <p:sp>
        <p:nvSpPr>
          <p:cNvPr id="27" name="TextBox 26"/>
          <p:cNvSpPr txBox="1"/>
          <p:nvPr/>
        </p:nvSpPr>
        <p:spPr>
          <a:xfrm>
            <a:off x="4648200" y="6289357"/>
            <a:ext cx="1718452" cy="492443"/>
          </a:xfrm>
          <a:prstGeom prst="rect">
            <a:avLst/>
          </a:prstGeom>
          <a:noFill/>
        </p:spPr>
        <p:txBody>
          <a:bodyPr wrap="none" rtlCol="0">
            <a:spAutoFit/>
          </a:bodyPr>
          <a:lstStyle/>
          <a:p>
            <a:r>
              <a:rPr lang="en-US" sz="2600" dirty="0" smtClean="0">
                <a:solidFill>
                  <a:srgbClr val="262626"/>
                </a:solidFill>
              </a:rPr>
              <a:t>initial trace</a:t>
            </a:r>
          </a:p>
        </p:txBody>
      </p:sp>
      <p:sp>
        <p:nvSpPr>
          <p:cNvPr id="28" name="Slide Number Placeholder 27"/>
          <p:cNvSpPr>
            <a:spLocks noGrp="1"/>
          </p:cNvSpPr>
          <p:nvPr>
            <p:ph type="sldNum" sz="quarter" idx="12"/>
          </p:nvPr>
        </p:nvSpPr>
        <p:spPr/>
        <p:txBody>
          <a:bodyPr/>
          <a:lstStyle/>
          <a:p>
            <a:fld id="{F759BE48-F379-A348-9BFE-9DEB59A75543}"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954402" y="228601"/>
            <a:ext cx="7313613" cy="1264024"/>
          </a:xfrm>
        </p:spPr>
        <p:txBody>
          <a:bodyPr/>
          <a:lstStyle/>
          <a:p>
            <a:r>
              <a:rPr lang="en-US" sz="4400" dirty="0" smtClean="0"/>
              <a:t>Testing Procedure</a:t>
            </a:r>
            <a:endParaRPr lang="en-US" dirty="0"/>
          </a:p>
        </p:txBody>
      </p:sp>
      <p:sp>
        <p:nvSpPr>
          <p:cNvPr id="3" name="Content Placeholder 2"/>
          <p:cNvSpPr>
            <a:spLocks noGrp="1"/>
          </p:cNvSpPr>
          <p:nvPr>
            <p:ph idx="1"/>
          </p:nvPr>
        </p:nvSpPr>
        <p:spPr>
          <a:xfrm>
            <a:off x="914400" y="1492625"/>
            <a:ext cx="4292599" cy="4558551"/>
          </a:xfrm>
        </p:spPr>
        <p:txBody>
          <a:bodyPr>
            <a:normAutofit/>
          </a:bodyPr>
          <a:lstStyle/>
          <a:p>
            <a:r>
              <a:rPr lang="en-US" dirty="0" smtClean="0">
                <a:solidFill>
                  <a:srgbClr val="262626"/>
                </a:solidFill>
              </a:rPr>
              <a:t>Approach:</a:t>
            </a:r>
          </a:p>
          <a:p>
            <a:pPr lvl="1"/>
            <a:r>
              <a:rPr lang="en-US" dirty="0" smtClean="0">
                <a:solidFill>
                  <a:srgbClr val="262626"/>
                </a:solidFill>
              </a:rPr>
              <a:t>Instrument application to trace update points</a:t>
            </a:r>
          </a:p>
          <a:p>
            <a:pPr lvl="1"/>
            <a:r>
              <a:rPr lang="en-US" dirty="0" smtClean="0">
                <a:solidFill>
                  <a:srgbClr val="262626"/>
                </a:solidFill>
              </a:rPr>
              <a:t>Execute system test and gather </a:t>
            </a:r>
            <a:r>
              <a:rPr lang="en-US" b="1" i="1" dirty="0" smtClean="0">
                <a:solidFill>
                  <a:srgbClr val="262626"/>
                </a:solidFill>
              </a:rPr>
              <a:t>initial trace</a:t>
            </a:r>
          </a:p>
          <a:p>
            <a:pPr lvl="1"/>
            <a:r>
              <a:rPr lang="en-US" dirty="0" smtClean="0">
                <a:solidFill>
                  <a:srgbClr val="FF0000"/>
                </a:solidFill>
              </a:rPr>
              <a:t>For each update point in the initial trace, perform an </a:t>
            </a:r>
            <a:r>
              <a:rPr lang="en-US" b="1" i="1" dirty="0" smtClean="0">
                <a:solidFill>
                  <a:srgbClr val="FF0000"/>
                </a:solidFill>
              </a:rPr>
              <a:t>update test:</a:t>
            </a:r>
            <a:r>
              <a:rPr lang="en-US" dirty="0" smtClean="0">
                <a:solidFill>
                  <a:srgbClr val="FF0000"/>
                </a:solidFill>
              </a:rPr>
              <a:t> force an update at that point while executing the system test</a:t>
            </a:r>
            <a:endParaRPr lang="en-US" b="1" i="1" dirty="0" smtClean="0">
              <a:solidFill>
                <a:srgbClr val="FF0000"/>
              </a:solidFill>
            </a:endParaRPr>
          </a:p>
        </p:txBody>
      </p:sp>
      <p:sp>
        <p:nvSpPr>
          <p:cNvPr id="4" name="Rectangle 3"/>
          <p:cNvSpPr/>
          <p:nvPr/>
        </p:nvSpPr>
        <p:spPr>
          <a:xfrm>
            <a:off x="5257800" y="1492625"/>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5257800" y="1828800"/>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5257800" y="2164975"/>
            <a:ext cx="457200" cy="336175"/>
          </a:xfrm>
          <a:prstGeom prst="rect">
            <a:avLst/>
          </a:prstGeom>
          <a:solidFill>
            <a:srgbClr val="FFFF00"/>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5257800" y="2501150"/>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5257800" y="2837325"/>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5257800" y="3173500"/>
            <a:ext cx="457200" cy="336175"/>
          </a:xfrm>
          <a:prstGeom prst="rect">
            <a:avLst/>
          </a:prstGeom>
          <a:solidFill>
            <a:srgbClr val="FFFF00"/>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5257800" y="3509675"/>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5257800" y="3845850"/>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5257800" y="4182025"/>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5257800" y="4518200"/>
            <a:ext cx="457200" cy="336175"/>
          </a:xfrm>
          <a:prstGeom prst="rect">
            <a:avLst/>
          </a:prstGeom>
          <a:solidFill>
            <a:srgbClr val="FFFF00"/>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5257800" y="4874563"/>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5257800" y="5210738"/>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TextBox 67"/>
          <p:cNvSpPr txBox="1"/>
          <p:nvPr/>
        </p:nvSpPr>
        <p:spPr>
          <a:xfrm>
            <a:off x="5029200" y="5338971"/>
            <a:ext cx="990600" cy="1061829"/>
          </a:xfrm>
          <a:prstGeom prst="rect">
            <a:avLst/>
          </a:prstGeom>
          <a:noFill/>
        </p:spPr>
        <p:txBody>
          <a:bodyPr wrap="square" rtlCol="0">
            <a:spAutoFit/>
          </a:bodyPr>
          <a:lstStyle/>
          <a:p>
            <a:r>
              <a:rPr lang="en-US" sz="6300" dirty="0" smtClean="0">
                <a:solidFill>
                  <a:srgbClr val="2BD63D"/>
                </a:solidFill>
              </a:rPr>
              <a:t>✔</a:t>
            </a:r>
            <a:endParaRPr lang="en-US" sz="6300" dirty="0">
              <a:solidFill>
                <a:srgbClr val="2BD63D"/>
              </a:solidFill>
            </a:endParaRPr>
          </a:p>
        </p:txBody>
      </p:sp>
      <p:sp>
        <p:nvSpPr>
          <p:cNvPr id="69" name="TextBox 68"/>
          <p:cNvSpPr txBox="1"/>
          <p:nvPr/>
        </p:nvSpPr>
        <p:spPr>
          <a:xfrm>
            <a:off x="4648200" y="6289357"/>
            <a:ext cx="1718452" cy="492443"/>
          </a:xfrm>
          <a:prstGeom prst="rect">
            <a:avLst/>
          </a:prstGeom>
          <a:noFill/>
        </p:spPr>
        <p:txBody>
          <a:bodyPr wrap="none" rtlCol="0">
            <a:spAutoFit/>
          </a:bodyPr>
          <a:lstStyle/>
          <a:p>
            <a:r>
              <a:rPr lang="en-US" sz="2600" dirty="0" smtClean="0">
                <a:solidFill>
                  <a:srgbClr val="262626"/>
                </a:solidFill>
              </a:rPr>
              <a:t>initial trace</a:t>
            </a:r>
          </a:p>
        </p:txBody>
      </p:sp>
      <p:sp>
        <p:nvSpPr>
          <p:cNvPr id="70" name="TextBox 69"/>
          <p:cNvSpPr txBox="1"/>
          <p:nvPr/>
        </p:nvSpPr>
        <p:spPr>
          <a:xfrm>
            <a:off x="6587698" y="6289357"/>
            <a:ext cx="1891513" cy="492443"/>
          </a:xfrm>
          <a:prstGeom prst="rect">
            <a:avLst/>
          </a:prstGeom>
          <a:noFill/>
        </p:spPr>
        <p:txBody>
          <a:bodyPr wrap="none" rtlCol="0">
            <a:spAutoFit/>
          </a:bodyPr>
          <a:lstStyle/>
          <a:p>
            <a:r>
              <a:rPr lang="en-US" sz="2600" dirty="0" smtClean="0">
                <a:solidFill>
                  <a:srgbClr val="262626"/>
                </a:solidFill>
              </a:rPr>
              <a:t>update tests</a:t>
            </a:r>
          </a:p>
        </p:txBody>
      </p:sp>
      <p:grpSp>
        <p:nvGrpSpPr>
          <p:cNvPr id="76" name="Group 75"/>
          <p:cNvGrpSpPr/>
          <p:nvPr/>
        </p:nvGrpSpPr>
        <p:grpSpPr>
          <a:xfrm>
            <a:off x="6320998" y="1492625"/>
            <a:ext cx="994202" cy="4908175"/>
            <a:chOff x="6320998" y="1492625"/>
            <a:chExt cx="994202" cy="4908175"/>
          </a:xfrm>
        </p:grpSpPr>
        <p:sp>
          <p:nvSpPr>
            <p:cNvPr id="30" name="Rectangle 29"/>
            <p:cNvSpPr/>
            <p:nvPr/>
          </p:nvSpPr>
          <p:spPr>
            <a:xfrm>
              <a:off x="6587698" y="1492625"/>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6587698" y="1828800"/>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6587698" y="2164975"/>
              <a:ext cx="457200" cy="336175"/>
            </a:xfrm>
            <a:prstGeom prst="rect">
              <a:avLst/>
            </a:prstGeom>
            <a:solidFill>
              <a:srgbClr val="FFFF00"/>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6587698" y="2501150"/>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6587698" y="2837325"/>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6587698" y="3173500"/>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6587698" y="3509675"/>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p:cNvSpPr/>
            <p:nvPr/>
          </p:nvSpPr>
          <p:spPr>
            <a:xfrm>
              <a:off x="6587698" y="3845850"/>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ectangle 37"/>
            <p:cNvSpPr/>
            <p:nvPr/>
          </p:nvSpPr>
          <p:spPr>
            <a:xfrm>
              <a:off x="6587698" y="4182025"/>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p:cNvSpPr/>
            <p:nvPr/>
          </p:nvSpPr>
          <p:spPr>
            <a:xfrm>
              <a:off x="6587698" y="4518200"/>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Rectangle 39"/>
            <p:cNvSpPr/>
            <p:nvPr/>
          </p:nvSpPr>
          <p:spPr>
            <a:xfrm>
              <a:off x="6587698" y="4874563"/>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6587698" y="5210738"/>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TextBox 70"/>
            <p:cNvSpPr txBox="1"/>
            <p:nvPr/>
          </p:nvSpPr>
          <p:spPr>
            <a:xfrm>
              <a:off x="6324600" y="5338971"/>
              <a:ext cx="990600" cy="1061829"/>
            </a:xfrm>
            <a:prstGeom prst="rect">
              <a:avLst/>
            </a:prstGeom>
            <a:noFill/>
          </p:spPr>
          <p:txBody>
            <a:bodyPr wrap="square" rtlCol="0">
              <a:spAutoFit/>
            </a:bodyPr>
            <a:lstStyle/>
            <a:p>
              <a:r>
                <a:rPr lang="en-US" sz="6300" dirty="0" smtClean="0">
                  <a:solidFill>
                    <a:srgbClr val="2BD63D"/>
                  </a:solidFill>
                </a:rPr>
                <a:t>✔</a:t>
              </a:r>
              <a:endParaRPr lang="en-US" sz="6300" dirty="0">
                <a:solidFill>
                  <a:srgbClr val="2BD63D"/>
                </a:solidFill>
              </a:endParaRPr>
            </a:p>
          </p:txBody>
        </p:sp>
        <p:sp>
          <p:nvSpPr>
            <p:cNvPr id="73" name="Lightning Bolt 72"/>
            <p:cNvSpPr/>
            <p:nvPr/>
          </p:nvSpPr>
          <p:spPr>
            <a:xfrm>
              <a:off x="6320998" y="1730701"/>
              <a:ext cx="533400" cy="662256"/>
            </a:xfrm>
            <a:prstGeom prst="lightningBol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7" name="Group 76"/>
          <p:cNvGrpSpPr/>
          <p:nvPr/>
        </p:nvGrpSpPr>
        <p:grpSpPr>
          <a:xfrm>
            <a:off x="6972300" y="1482531"/>
            <a:ext cx="1028700" cy="4918269"/>
            <a:chOff x="6972300" y="1482531"/>
            <a:chExt cx="1028700" cy="4918269"/>
          </a:xfrm>
        </p:grpSpPr>
        <p:sp>
          <p:nvSpPr>
            <p:cNvPr id="27" name="Rectangle 26"/>
            <p:cNvSpPr/>
            <p:nvPr/>
          </p:nvSpPr>
          <p:spPr>
            <a:xfrm>
              <a:off x="7008421" y="5338971"/>
              <a:ext cx="992579" cy="1061829"/>
            </a:xfrm>
            <a:prstGeom prst="rect">
              <a:avLst/>
            </a:prstGeom>
          </p:spPr>
          <p:txBody>
            <a:bodyPr wrap="none">
              <a:spAutoFit/>
            </a:bodyPr>
            <a:lstStyle/>
            <a:p>
              <a:r>
                <a:rPr lang="en-US" sz="6300" dirty="0" smtClean="0">
                  <a:solidFill>
                    <a:srgbClr val="FF0000"/>
                  </a:solidFill>
                </a:rPr>
                <a:t>✘</a:t>
              </a:r>
              <a:endParaRPr lang="en-US" sz="6300" dirty="0">
                <a:solidFill>
                  <a:srgbClr val="FF0000"/>
                </a:solidFill>
              </a:endParaRPr>
            </a:p>
          </p:txBody>
        </p:sp>
        <p:sp>
          <p:nvSpPr>
            <p:cNvPr id="43" name="Rectangle 42"/>
            <p:cNvSpPr/>
            <p:nvPr/>
          </p:nvSpPr>
          <p:spPr>
            <a:xfrm>
              <a:off x="7239000" y="1482531"/>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43"/>
            <p:cNvSpPr/>
            <p:nvPr/>
          </p:nvSpPr>
          <p:spPr>
            <a:xfrm>
              <a:off x="7239000" y="1818706"/>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Rectangle 44"/>
            <p:cNvSpPr/>
            <p:nvPr/>
          </p:nvSpPr>
          <p:spPr>
            <a:xfrm>
              <a:off x="7239000" y="2154881"/>
              <a:ext cx="457200" cy="336175"/>
            </a:xfrm>
            <a:prstGeom prst="rect">
              <a:avLst/>
            </a:prstGeom>
            <a:solidFill>
              <a:srgbClr val="FFFF00"/>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ectangle 45"/>
            <p:cNvSpPr/>
            <p:nvPr/>
          </p:nvSpPr>
          <p:spPr>
            <a:xfrm>
              <a:off x="7239000" y="2491056"/>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ectangle 46"/>
            <p:cNvSpPr/>
            <p:nvPr/>
          </p:nvSpPr>
          <p:spPr>
            <a:xfrm>
              <a:off x="7239000" y="2827231"/>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7239000" y="3163406"/>
              <a:ext cx="457200" cy="336175"/>
            </a:xfrm>
            <a:prstGeom prst="rect">
              <a:avLst/>
            </a:prstGeom>
            <a:solidFill>
              <a:srgbClr val="FFFF00"/>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p:cNvSpPr/>
            <p:nvPr/>
          </p:nvSpPr>
          <p:spPr>
            <a:xfrm>
              <a:off x="7239000" y="3499581"/>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7239000" y="3835756"/>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50"/>
            <p:cNvSpPr/>
            <p:nvPr/>
          </p:nvSpPr>
          <p:spPr>
            <a:xfrm>
              <a:off x="7239000" y="4171931"/>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51"/>
            <p:cNvSpPr/>
            <p:nvPr/>
          </p:nvSpPr>
          <p:spPr>
            <a:xfrm>
              <a:off x="7239000" y="4508106"/>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p:cNvSpPr/>
            <p:nvPr/>
          </p:nvSpPr>
          <p:spPr>
            <a:xfrm>
              <a:off x="7239000" y="4864469"/>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7239000" y="5200644"/>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Lightning Bolt 73"/>
            <p:cNvSpPr/>
            <p:nvPr/>
          </p:nvSpPr>
          <p:spPr>
            <a:xfrm>
              <a:off x="6972300" y="2739226"/>
              <a:ext cx="533400" cy="662256"/>
            </a:xfrm>
            <a:prstGeom prst="lightningBol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8" name="Group 77"/>
          <p:cNvGrpSpPr/>
          <p:nvPr/>
        </p:nvGrpSpPr>
        <p:grpSpPr>
          <a:xfrm>
            <a:off x="7658100" y="1482531"/>
            <a:ext cx="1028700" cy="4913298"/>
            <a:chOff x="7658100" y="1482531"/>
            <a:chExt cx="1028700" cy="4913298"/>
          </a:xfrm>
        </p:grpSpPr>
        <p:sp>
          <p:nvSpPr>
            <p:cNvPr id="56" name="Rectangle 55"/>
            <p:cNvSpPr/>
            <p:nvPr/>
          </p:nvSpPr>
          <p:spPr>
            <a:xfrm>
              <a:off x="7924800" y="1482531"/>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56"/>
            <p:cNvSpPr/>
            <p:nvPr/>
          </p:nvSpPr>
          <p:spPr>
            <a:xfrm>
              <a:off x="7924800" y="1818706"/>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57"/>
            <p:cNvSpPr/>
            <p:nvPr/>
          </p:nvSpPr>
          <p:spPr>
            <a:xfrm>
              <a:off x="7924800" y="2154881"/>
              <a:ext cx="457200" cy="336175"/>
            </a:xfrm>
            <a:prstGeom prst="rect">
              <a:avLst/>
            </a:prstGeom>
            <a:solidFill>
              <a:srgbClr val="FFFF00"/>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7924800" y="2491056"/>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Rectangle 59"/>
            <p:cNvSpPr/>
            <p:nvPr/>
          </p:nvSpPr>
          <p:spPr>
            <a:xfrm>
              <a:off x="7924800" y="2827231"/>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7924800" y="3163406"/>
              <a:ext cx="457200" cy="336175"/>
            </a:xfrm>
            <a:prstGeom prst="rect">
              <a:avLst/>
            </a:prstGeom>
            <a:solidFill>
              <a:srgbClr val="FFFF00"/>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7924800" y="3499581"/>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Rectangle 62"/>
            <p:cNvSpPr/>
            <p:nvPr/>
          </p:nvSpPr>
          <p:spPr>
            <a:xfrm>
              <a:off x="7924800" y="3835756"/>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Rectangle 63"/>
            <p:cNvSpPr/>
            <p:nvPr/>
          </p:nvSpPr>
          <p:spPr>
            <a:xfrm>
              <a:off x="7924800" y="4171931"/>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7924800" y="4508106"/>
              <a:ext cx="457200" cy="336175"/>
            </a:xfrm>
            <a:prstGeom prst="rect">
              <a:avLst/>
            </a:prstGeom>
            <a:solidFill>
              <a:srgbClr val="FFFF00"/>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7924800" y="4864469"/>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ectangle 66"/>
            <p:cNvSpPr/>
            <p:nvPr/>
          </p:nvSpPr>
          <p:spPr>
            <a:xfrm>
              <a:off x="7924800" y="5200644"/>
              <a:ext cx="457200" cy="336175"/>
            </a:xfrm>
            <a:prstGeom prst="rect">
              <a:avLst/>
            </a:prstGeom>
            <a:solidFill>
              <a:srgbClr val="008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TextBox 71"/>
            <p:cNvSpPr txBox="1"/>
            <p:nvPr/>
          </p:nvSpPr>
          <p:spPr>
            <a:xfrm>
              <a:off x="7696200" y="5334000"/>
              <a:ext cx="990600" cy="1061829"/>
            </a:xfrm>
            <a:prstGeom prst="rect">
              <a:avLst/>
            </a:prstGeom>
            <a:noFill/>
          </p:spPr>
          <p:txBody>
            <a:bodyPr wrap="square" rtlCol="0">
              <a:spAutoFit/>
            </a:bodyPr>
            <a:lstStyle/>
            <a:p>
              <a:r>
                <a:rPr lang="en-US" sz="6300" dirty="0" smtClean="0">
                  <a:solidFill>
                    <a:srgbClr val="2BD63D"/>
                  </a:solidFill>
                </a:rPr>
                <a:t>✔</a:t>
              </a:r>
              <a:endParaRPr lang="en-US" sz="6300" dirty="0">
                <a:solidFill>
                  <a:srgbClr val="2BD63D"/>
                </a:solidFill>
              </a:endParaRPr>
            </a:p>
          </p:txBody>
        </p:sp>
        <p:sp>
          <p:nvSpPr>
            <p:cNvPr id="75" name="Lightning Bolt 74"/>
            <p:cNvSpPr/>
            <p:nvPr/>
          </p:nvSpPr>
          <p:spPr>
            <a:xfrm>
              <a:off x="7658100" y="4083926"/>
              <a:ext cx="533400" cy="662256"/>
            </a:xfrm>
            <a:prstGeom prst="lightningBol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79" name="Slide Number Placeholder 78"/>
          <p:cNvSpPr>
            <a:spLocks noGrp="1"/>
          </p:cNvSpPr>
          <p:nvPr>
            <p:ph type="sldNum" sz="quarter" idx="12"/>
          </p:nvPr>
        </p:nvSpPr>
        <p:spPr/>
        <p:txBody>
          <a:bodyPr/>
          <a:lstStyle/>
          <a:p>
            <a:fld id="{F759BE48-F379-A348-9BFE-9DEB59A75543}"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26141" y="219394"/>
            <a:ext cx="7691719" cy="1143000"/>
          </a:xfrm>
        </p:spPr>
        <p:txBody>
          <a:bodyPr/>
          <a:lstStyle/>
          <a:p>
            <a:r>
              <a:rPr lang="en-US" sz="4400" dirty="0" smtClean="0"/>
              <a:t>Update Test Minimization</a:t>
            </a:r>
            <a:endParaRPr lang="en-US" sz="4400" dirty="0"/>
          </a:p>
        </p:txBody>
      </p:sp>
      <p:sp>
        <p:nvSpPr>
          <p:cNvPr id="3" name="Content Placeholder 2"/>
          <p:cNvSpPr>
            <a:spLocks noGrp="1"/>
          </p:cNvSpPr>
          <p:nvPr>
            <p:ph idx="1"/>
          </p:nvPr>
        </p:nvSpPr>
        <p:spPr>
          <a:xfrm>
            <a:off x="942504" y="1272487"/>
            <a:ext cx="7313613" cy="4303338"/>
          </a:xfrm>
        </p:spPr>
        <p:txBody>
          <a:bodyPr/>
          <a:lstStyle/>
          <a:p>
            <a:r>
              <a:rPr lang="en-US" sz="2200" dirty="0" smtClean="0">
                <a:solidFill>
                  <a:srgbClr val="262626"/>
                </a:solidFill>
              </a:rPr>
              <a:t>Program traces may have thousands or millions of update points</a:t>
            </a:r>
          </a:p>
          <a:p>
            <a:r>
              <a:rPr lang="en-US" sz="2200" dirty="0" smtClean="0">
                <a:solidFill>
                  <a:srgbClr val="262626"/>
                </a:solidFill>
              </a:rPr>
              <a:t>Many update tests have the same behavior for a given patch</a:t>
            </a:r>
          </a:p>
          <a:p>
            <a:pPr lvl="1"/>
            <a:r>
              <a:rPr lang="en-US" sz="2000" dirty="0" smtClean="0">
                <a:solidFill>
                  <a:srgbClr val="262626"/>
                </a:solidFill>
              </a:rPr>
              <a:t>we can eliminate redundant tests</a:t>
            </a:r>
          </a:p>
          <a:p>
            <a:pPr>
              <a:buNone/>
            </a:pPr>
            <a:endParaRPr lang="en-US" dirty="0"/>
          </a:p>
        </p:txBody>
      </p:sp>
      <p:sp>
        <p:nvSpPr>
          <p:cNvPr id="20" name="TextBox 19"/>
          <p:cNvSpPr txBox="1"/>
          <p:nvPr/>
        </p:nvSpPr>
        <p:spPr>
          <a:xfrm>
            <a:off x="4572000" y="4297461"/>
            <a:ext cx="1965292" cy="400110"/>
          </a:xfrm>
          <a:prstGeom prst="rect">
            <a:avLst/>
          </a:prstGeom>
          <a:solidFill>
            <a:schemeClr val="bg1">
              <a:lumMod val="75000"/>
            </a:schemeClr>
          </a:solidFill>
        </p:spPr>
        <p:txBody>
          <a:bodyPr wrap="square" rtlCol="0">
            <a:spAutoFit/>
          </a:bodyPr>
          <a:lstStyle/>
          <a:p>
            <a:r>
              <a:rPr lang="en-US" sz="2000" dirty="0" err="1" smtClean="0">
                <a:latin typeface="Lucida Sans Typewriter"/>
              </a:rPr>
              <a:t>baz</a:t>
            </a:r>
            <a:r>
              <a:rPr lang="en-US" sz="2000" dirty="0" smtClean="0">
                <a:latin typeface="Lucida Sans Typewriter"/>
              </a:rPr>
              <a:t>() {…}</a:t>
            </a:r>
          </a:p>
        </p:txBody>
      </p:sp>
      <p:sp>
        <p:nvSpPr>
          <p:cNvPr id="21" name="Rectangle 20"/>
          <p:cNvSpPr/>
          <p:nvPr/>
        </p:nvSpPr>
        <p:spPr>
          <a:xfrm>
            <a:off x="4572000" y="3733800"/>
            <a:ext cx="1965292" cy="563661"/>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Lucida Sans Typewriter"/>
              </a:rPr>
              <a:t>Patch A</a:t>
            </a:r>
            <a:endParaRPr lang="en-US" dirty="0">
              <a:latin typeface="Lucida Sans Typewriter"/>
            </a:endParaRPr>
          </a:p>
        </p:txBody>
      </p:sp>
      <p:sp>
        <p:nvSpPr>
          <p:cNvPr id="8" name="TextBox 7"/>
          <p:cNvSpPr txBox="1"/>
          <p:nvPr/>
        </p:nvSpPr>
        <p:spPr>
          <a:xfrm>
            <a:off x="533400" y="4122092"/>
            <a:ext cx="3733800" cy="2554545"/>
          </a:xfrm>
          <a:prstGeom prst="rect">
            <a:avLst/>
          </a:prstGeom>
          <a:solidFill>
            <a:schemeClr val="bg1">
              <a:lumMod val="75000"/>
            </a:schemeClr>
          </a:solidFill>
        </p:spPr>
        <p:txBody>
          <a:bodyPr wrap="square" rtlCol="0">
            <a:spAutoFit/>
          </a:bodyPr>
          <a:lstStyle/>
          <a:p>
            <a:r>
              <a:rPr lang="en-US" sz="2000" dirty="0" smtClean="0">
                <a:latin typeface="Lucida Sans Typewriter"/>
              </a:rPr>
              <a:t>void main() {</a:t>
            </a:r>
          </a:p>
          <a:p>
            <a:endParaRPr lang="en-US" sz="2000" dirty="0" smtClean="0">
              <a:latin typeface="Lucida Sans Typewriter"/>
            </a:endParaRPr>
          </a:p>
          <a:p>
            <a:r>
              <a:rPr lang="en-US" sz="2000" dirty="0" smtClean="0">
                <a:latin typeface="Lucida Sans Typewriter"/>
              </a:rPr>
              <a:t>   </a:t>
            </a:r>
            <a:r>
              <a:rPr lang="en-US" sz="2000" dirty="0" err="1" smtClean="0">
                <a:latin typeface="Lucida Sans Typewriter"/>
              </a:rPr>
              <a:t>foo</a:t>
            </a:r>
            <a:r>
              <a:rPr lang="en-US" sz="2000" dirty="0" smtClean="0">
                <a:latin typeface="Lucida Sans Typewriter"/>
              </a:rPr>
              <a:t>();</a:t>
            </a:r>
          </a:p>
          <a:p>
            <a:endParaRPr lang="en-US" sz="2000" dirty="0" smtClean="0">
              <a:latin typeface="Lucida Sans Typewriter"/>
            </a:endParaRPr>
          </a:p>
          <a:p>
            <a:r>
              <a:rPr lang="en-US" sz="2000" dirty="0" smtClean="0">
                <a:latin typeface="Lucida Sans Typewriter"/>
              </a:rPr>
              <a:t>   bar();</a:t>
            </a:r>
          </a:p>
          <a:p>
            <a:endParaRPr lang="en-US" sz="2000" dirty="0" smtClean="0">
              <a:latin typeface="Lucida Sans Typewriter"/>
            </a:endParaRPr>
          </a:p>
          <a:p>
            <a:r>
              <a:rPr lang="en-US" sz="2000" dirty="0" smtClean="0">
                <a:latin typeface="Lucida Sans Typewriter"/>
              </a:rPr>
              <a:t>   </a:t>
            </a:r>
            <a:r>
              <a:rPr lang="en-US" sz="2000" dirty="0" err="1" smtClean="0">
                <a:latin typeface="Lucida Sans Typewriter"/>
              </a:rPr>
              <a:t>baz</a:t>
            </a:r>
            <a:r>
              <a:rPr lang="en-US" sz="2000" dirty="0" smtClean="0">
                <a:latin typeface="Lucida Sans Typewriter"/>
              </a:rPr>
              <a:t>();</a:t>
            </a:r>
          </a:p>
          <a:p>
            <a:r>
              <a:rPr lang="en-US" sz="2000" dirty="0" smtClean="0">
                <a:latin typeface="Lucida Sans Typewriter"/>
              </a:rPr>
              <a:t>}</a:t>
            </a:r>
            <a:endParaRPr lang="en-US" sz="2000" dirty="0">
              <a:latin typeface="Lucida Sans Typewriter"/>
            </a:endParaRPr>
          </a:p>
        </p:txBody>
      </p:sp>
      <p:sp>
        <p:nvSpPr>
          <p:cNvPr id="9" name="Rectangle 8"/>
          <p:cNvSpPr/>
          <p:nvPr/>
        </p:nvSpPr>
        <p:spPr>
          <a:xfrm>
            <a:off x="533400" y="3581400"/>
            <a:ext cx="3733800" cy="563661"/>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Lucida Sans Typewriter"/>
              </a:rPr>
              <a:t>Version 0</a:t>
            </a:r>
            <a:endParaRPr lang="en-US" dirty="0">
              <a:latin typeface="Lucida Sans Typewriter"/>
            </a:endParaRPr>
          </a:p>
        </p:txBody>
      </p:sp>
      <p:sp>
        <p:nvSpPr>
          <p:cNvPr id="10" name="Right Arrow 9"/>
          <p:cNvSpPr/>
          <p:nvPr/>
        </p:nvSpPr>
        <p:spPr>
          <a:xfrm>
            <a:off x="381000" y="4526061"/>
            <a:ext cx="609600" cy="457200"/>
          </a:xfrm>
          <a:prstGeom prst="rightArrow">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p:nvSpPr>
        <p:spPr>
          <a:xfrm>
            <a:off x="381001" y="5135661"/>
            <a:ext cx="609600" cy="457200"/>
          </a:xfrm>
          <a:prstGeom prst="rightArrow">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ight Arrow 17"/>
          <p:cNvSpPr/>
          <p:nvPr/>
        </p:nvSpPr>
        <p:spPr>
          <a:xfrm>
            <a:off x="381001" y="5745261"/>
            <a:ext cx="609600" cy="457200"/>
          </a:xfrm>
          <a:prstGeom prst="rightArrow">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TextBox 27"/>
          <p:cNvSpPr txBox="1"/>
          <p:nvPr/>
        </p:nvSpPr>
        <p:spPr>
          <a:xfrm>
            <a:off x="6873908" y="4256448"/>
            <a:ext cx="1965292" cy="1015663"/>
          </a:xfrm>
          <a:prstGeom prst="rect">
            <a:avLst/>
          </a:prstGeom>
          <a:solidFill>
            <a:schemeClr val="bg1">
              <a:lumMod val="75000"/>
            </a:schemeClr>
          </a:solidFill>
        </p:spPr>
        <p:txBody>
          <a:bodyPr wrap="square" rtlCol="0">
            <a:spAutoFit/>
          </a:bodyPr>
          <a:lstStyle/>
          <a:p>
            <a:r>
              <a:rPr lang="en-US" sz="2000" dirty="0" err="1" smtClean="0">
                <a:latin typeface="Lucida Sans Typewriter"/>
              </a:rPr>
              <a:t>foo</a:t>
            </a:r>
            <a:r>
              <a:rPr lang="en-US" sz="2000" dirty="0" smtClean="0">
                <a:latin typeface="Lucida Sans Typewriter"/>
              </a:rPr>
              <a:t>() {…}</a:t>
            </a:r>
          </a:p>
          <a:p>
            <a:r>
              <a:rPr lang="en-US" sz="2000" dirty="0" smtClean="0">
                <a:latin typeface="Lucida Sans Typewriter"/>
              </a:rPr>
              <a:t>bar() {…}</a:t>
            </a:r>
          </a:p>
          <a:p>
            <a:r>
              <a:rPr lang="en-US" sz="2000" dirty="0" err="1" smtClean="0">
                <a:latin typeface="Lucida Sans Typewriter"/>
              </a:rPr>
              <a:t>baz</a:t>
            </a:r>
            <a:r>
              <a:rPr lang="en-US" sz="2000" dirty="0" smtClean="0">
                <a:latin typeface="Lucida Sans Typewriter"/>
              </a:rPr>
              <a:t>() {…}</a:t>
            </a:r>
          </a:p>
        </p:txBody>
      </p:sp>
      <p:sp>
        <p:nvSpPr>
          <p:cNvPr id="29" name="Rectangle 28"/>
          <p:cNvSpPr/>
          <p:nvPr/>
        </p:nvSpPr>
        <p:spPr>
          <a:xfrm>
            <a:off x="6873908" y="3733800"/>
            <a:ext cx="1965292" cy="563661"/>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Lucida Sans Typewriter"/>
              </a:rPr>
              <a:t>Patch B</a:t>
            </a:r>
            <a:endParaRPr lang="en-US" dirty="0">
              <a:latin typeface="Lucida Sans Typewriter"/>
            </a:endParaRPr>
          </a:p>
        </p:txBody>
      </p:sp>
      <p:sp>
        <p:nvSpPr>
          <p:cNvPr id="31" name="TextBox 30"/>
          <p:cNvSpPr txBox="1"/>
          <p:nvPr/>
        </p:nvSpPr>
        <p:spPr>
          <a:xfrm>
            <a:off x="4572000" y="4953000"/>
            <a:ext cx="2133600" cy="1200328"/>
          </a:xfrm>
          <a:prstGeom prst="rect">
            <a:avLst/>
          </a:prstGeom>
          <a:noFill/>
        </p:spPr>
        <p:txBody>
          <a:bodyPr wrap="square" rtlCol="0">
            <a:spAutoFit/>
          </a:bodyPr>
          <a:lstStyle/>
          <a:p>
            <a:pPr algn="ctr"/>
            <a:r>
              <a:rPr lang="en-US" sz="2400" dirty="0" smtClean="0"/>
              <a:t>All update points yield same behavior</a:t>
            </a:r>
            <a:endParaRPr lang="en-US" sz="2400" dirty="0"/>
          </a:p>
        </p:txBody>
      </p:sp>
      <p:sp>
        <p:nvSpPr>
          <p:cNvPr id="32" name="TextBox 31"/>
          <p:cNvSpPr txBox="1"/>
          <p:nvPr/>
        </p:nvSpPr>
        <p:spPr>
          <a:xfrm>
            <a:off x="6705600" y="5393224"/>
            <a:ext cx="2438400" cy="1200328"/>
          </a:xfrm>
          <a:prstGeom prst="rect">
            <a:avLst/>
          </a:prstGeom>
          <a:noFill/>
        </p:spPr>
        <p:txBody>
          <a:bodyPr wrap="square" rtlCol="0">
            <a:spAutoFit/>
          </a:bodyPr>
          <a:lstStyle/>
          <a:p>
            <a:pPr algn="ctr"/>
            <a:r>
              <a:rPr lang="en-US" sz="2400" dirty="0" smtClean="0"/>
              <a:t>All update points yield distinct behavior</a:t>
            </a:r>
            <a:endParaRPr lang="en-US" sz="2400" dirty="0"/>
          </a:p>
        </p:txBody>
      </p:sp>
      <p:sp>
        <p:nvSpPr>
          <p:cNvPr id="19" name="Slide Number Placeholder 18"/>
          <p:cNvSpPr>
            <a:spLocks noGrp="1"/>
          </p:cNvSpPr>
          <p:nvPr>
            <p:ph type="sldNum" sz="quarter" idx="12"/>
          </p:nvPr>
        </p:nvSpPr>
        <p:spPr/>
        <p:txBody>
          <a:bodyPr/>
          <a:lstStyle/>
          <a:p>
            <a:fld id="{F759BE48-F379-A348-9BFE-9DEB59A75543}"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Minimization Algorithm</a:t>
            </a:r>
            <a:endParaRPr lang="en-US" sz="4400" dirty="0"/>
          </a:p>
        </p:txBody>
      </p:sp>
      <p:sp>
        <p:nvSpPr>
          <p:cNvPr id="3" name="Content Placeholder 2"/>
          <p:cNvSpPr>
            <a:spLocks noGrp="1"/>
          </p:cNvSpPr>
          <p:nvPr>
            <p:ph idx="1"/>
          </p:nvPr>
        </p:nvSpPr>
        <p:spPr>
          <a:xfrm>
            <a:off x="914400" y="1747838"/>
            <a:ext cx="7321255" cy="4303338"/>
          </a:xfrm>
        </p:spPr>
        <p:txBody>
          <a:bodyPr>
            <a:normAutofit fontScale="92500" lnSpcReduction="10000"/>
          </a:bodyPr>
          <a:lstStyle/>
          <a:p>
            <a:r>
              <a:rPr lang="en-US" dirty="0" smtClean="0">
                <a:solidFill>
                  <a:srgbClr val="262626"/>
                </a:solidFill>
              </a:rPr>
              <a:t>Execution events are traced if they have the potential to </a:t>
            </a:r>
            <a:r>
              <a:rPr lang="en-US" b="1" i="1" dirty="0" smtClean="0">
                <a:solidFill>
                  <a:srgbClr val="262626"/>
                </a:solidFill>
              </a:rPr>
              <a:t>conflict </a:t>
            </a:r>
            <a:r>
              <a:rPr lang="en-US" dirty="0" smtClean="0">
                <a:solidFill>
                  <a:srgbClr val="262626"/>
                </a:solidFill>
              </a:rPr>
              <a:t>with a patch</a:t>
            </a:r>
          </a:p>
          <a:p>
            <a:pPr lvl="1"/>
            <a:r>
              <a:rPr lang="en-US" dirty="0" smtClean="0">
                <a:solidFill>
                  <a:srgbClr val="262626"/>
                </a:solidFill>
              </a:rPr>
              <a:t>A event </a:t>
            </a:r>
            <a:r>
              <a:rPr lang="en-US" b="1" i="1" dirty="0" smtClean="0">
                <a:solidFill>
                  <a:srgbClr val="262626"/>
                </a:solidFill>
              </a:rPr>
              <a:t>conflicts </a:t>
            </a:r>
            <a:r>
              <a:rPr lang="en-US" dirty="0" smtClean="0">
                <a:solidFill>
                  <a:srgbClr val="262626"/>
                </a:solidFill>
              </a:rPr>
              <a:t>with a patch </a:t>
            </a:r>
            <a:r>
              <a:rPr lang="en-US" dirty="0" err="1" smtClean="0">
                <a:solidFill>
                  <a:srgbClr val="262626"/>
                </a:solidFill>
                <a:latin typeface="Symbol" charset="2"/>
                <a:cs typeface="Symbol" charset="2"/>
              </a:rPr>
              <a:t>p</a:t>
            </a:r>
            <a:r>
              <a:rPr lang="en-US" dirty="0" smtClean="0">
                <a:solidFill>
                  <a:srgbClr val="262626"/>
                </a:solidFill>
              </a:rPr>
              <a:t> if applying </a:t>
            </a:r>
            <a:r>
              <a:rPr lang="en-US" dirty="0" err="1" smtClean="0">
                <a:solidFill>
                  <a:srgbClr val="262626"/>
                </a:solidFill>
                <a:latin typeface="Symbol" charset="2"/>
                <a:cs typeface="Symbol" charset="2"/>
              </a:rPr>
              <a:t>p</a:t>
            </a:r>
            <a:r>
              <a:rPr lang="en-US" dirty="0" smtClean="0">
                <a:solidFill>
                  <a:srgbClr val="262626"/>
                </a:solidFill>
                <a:latin typeface="Symbol" charset="2"/>
                <a:cs typeface="Symbol" charset="2"/>
              </a:rPr>
              <a:t> </a:t>
            </a:r>
            <a:r>
              <a:rPr lang="en-US" dirty="0" smtClean="0">
                <a:solidFill>
                  <a:srgbClr val="262626"/>
                </a:solidFill>
              </a:rPr>
              <a:t> before the event might produce a different result than applying </a:t>
            </a:r>
            <a:r>
              <a:rPr lang="en-US" dirty="0" err="1" smtClean="0">
                <a:solidFill>
                  <a:srgbClr val="262626"/>
                </a:solidFill>
                <a:latin typeface="Symbol" charset="2"/>
                <a:cs typeface="Symbol" charset="2"/>
              </a:rPr>
              <a:t>p</a:t>
            </a:r>
            <a:r>
              <a:rPr lang="en-US" dirty="0" smtClean="0">
                <a:solidFill>
                  <a:srgbClr val="262626"/>
                </a:solidFill>
              </a:rPr>
              <a:t> after the event</a:t>
            </a:r>
          </a:p>
          <a:p>
            <a:pPr lvl="1"/>
            <a:r>
              <a:rPr lang="en-US" dirty="0" smtClean="0">
                <a:solidFill>
                  <a:srgbClr val="262626"/>
                </a:solidFill>
              </a:rPr>
              <a:t>Example: function calls, global variable accesses</a:t>
            </a:r>
          </a:p>
          <a:p>
            <a:r>
              <a:rPr lang="en-US" dirty="0" smtClean="0">
                <a:solidFill>
                  <a:srgbClr val="262626"/>
                </a:solidFill>
              </a:rPr>
              <a:t>Trace the execution of a test </a:t>
            </a:r>
            <a:r>
              <a:rPr lang="en-US" b="1" i="1" dirty="0" smtClean="0">
                <a:solidFill>
                  <a:srgbClr val="262626"/>
                </a:solidFill>
              </a:rPr>
              <a:t>T</a:t>
            </a:r>
            <a:r>
              <a:rPr lang="en-US" dirty="0" smtClean="0">
                <a:solidFill>
                  <a:srgbClr val="262626"/>
                </a:solidFill>
              </a:rPr>
              <a:t> on </a:t>
            </a:r>
            <a:r>
              <a:rPr lang="en-US" b="1" i="1" dirty="0" smtClean="0">
                <a:solidFill>
                  <a:srgbClr val="262626"/>
                </a:solidFill>
              </a:rPr>
              <a:t>P</a:t>
            </a:r>
            <a:r>
              <a:rPr lang="en-US" b="1" i="1" baseline="-25000" dirty="0" smtClean="0">
                <a:solidFill>
                  <a:srgbClr val="262626"/>
                </a:solidFill>
              </a:rPr>
              <a:t>0</a:t>
            </a:r>
          </a:p>
          <a:p>
            <a:r>
              <a:rPr lang="en-US" dirty="0" smtClean="0">
                <a:solidFill>
                  <a:schemeClr val="tx1">
                    <a:lumMod val="85000"/>
                    <a:lumOff val="15000"/>
                  </a:schemeClr>
                </a:solidFill>
              </a:rPr>
              <a:t>Iterate through the trace noting the last update point each time we reach a conflicting trace element</a:t>
            </a:r>
            <a:endParaRPr lang="en-US" b="1" i="1" dirty="0" smtClean="0">
              <a:solidFill>
                <a:schemeClr val="tx1">
                  <a:lumMod val="85000"/>
                  <a:lumOff val="15000"/>
                </a:schemeClr>
              </a:solidFill>
            </a:endParaRPr>
          </a:p>
          <a:p>
            <a:r>
              <a:rPr lang="en-US" dirty="0" smtClean="0">
                <a:solidFill>
                  <a:srgbClr val="262626"/>
                </a:solidFill>
              </a:rPr>
              <a:t>Run only the identified update tests </a:t>
            </a:r>
            <a:r>
              <a:rPr lang="en-US" dirty="0" err="1" smtClean="0">
                <a:solidFill>
                  <a:srgbClr val="262626"/>
                </a:solidFill>
              </a:rPr>
              <a:t>T</a:t>
            </a:r>
            <a:r>
              <a:rPr lang="en-US" baseline="30000" dirty="0" err="1" smtClean="0">
                <a:solidFill>
                  <a:srgbClr val="262626"/>
                </a:solidFill>
              </a:rPr>
              <a:t>n</a:t>
            </a:r>
            <a:r>
              <a:rPr lang="en-US" baseline="-25000" dirty="0" err="1" smtClean="0">
                <a:solidFill>
                  <a:srgbClr val="262626"/>
                </a:solidFill>
                <a:latin typeface="Symbol" charset="2"/>
                <a:cs typeface="Symbol" charset="2"/>
              </a:rPr>
              <a:t>p</a:t>
            </a:r>
            <a:endParaRPr lang="en-US" baseline="-25000" dirty="0" smtClean="0">
              <a:solidFill>
                <a:srgbClr val="262626"/>
              </a:solidFill>
              <a:latin typeface="Symbol" charset="2"/>
              <a:cs typeface="Symbol" charset="2"/>
            </a:endParaRPr>
          </a:p>
        </p:txBody>
      </p:sp>
      <p:sp>
        <p:nvSpPr>
          <p:cNvPr id="9" name="Slide Number Placeholder 8"/>
          <p:cNvSpPr>
            <a:spLocks noGrp="1"/>
          </p:cNvSpPr>
          <p:nvPr>
            <p:ph type="sldNum" sz="quarter" idx="12"/>
          </p:nvPr>
        </p:nvSpPr>
        <p:spPr/>
        <p:txBody>
          <a:bodyPr/>
          <a:lstStyle/>
          <a:p>
            <a:fld id="{F759BE48-F379-A348-9BFE-9DEB59A75543}"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Empirical Results</a:t>
            </a:r>
            <a:endParaRPr lang="en-US" dirty="0"/>
          </a:p>
        </p:txBody>
      </p:sp>
      <p:sp>
        <p:nvSpPr>
          <p:cNvPr id="4" name="Slide Number Placeholder 3"/>
          <p:cNvSpPr>
            <a:spLocks noGrp="1"/>
          </p:cNvSpPr>
          <p:nvPr>
            <p:ph type="sldNum" sz="quarter" idx="12"/>
          </p:nvPr>
        </p:nvSpPr>
        <p:spPr/>
        <p:txBody>
          <a:bodyPr/>
          <a:lstStyle/>
          <a:p>
            <a:fld id="{F759BE48-F379-A348-9BFE-9DEB59A75543}"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Experimental Setup</a:t>
            </a:r>
            <a:endParaRPr lang="en-US" dirty="0"/>
          </a:p>
        </p:txBody>
      </p:sp>
      <p:sp>
        <p:nvSpPr>
          <p:cNvPr id="3" name="Content Placeholder 2"/>
          <p:cNvSpPr>
            <a:spLocks noGrp="1"/>
          </p:cNvSpPr>
          <p:nvPr>
            <p:ph idx="1"/>
          </p:nvPr>
        </p:nvSpPr>
        <p:spPr>
          <a:xfrm>
            <a:off x="914400" y="1570114"/>
            <a:ext cx="7313613" cy="4580334"/>
          </a:xfrm>
        </p:spPr>
        <p:txBody>
          <a:bodyPr>
            <a:normAutofit/>
          </a:bodyPr>
          <a:lstStyle/>
          <a:p>
            <a:r>
              <a:rPr lang="en-US" sz="2703" dirty="0" smtClean="0">
                <a:solidFill>
                  <a:srgbClr val="262626"/>
                </a:solidFill>
              </a:rPr>
              <a:t>Based testing infrastructure on top of </a:t>
            </a:r>
            <a:r>
              <a:rPr lang="en-US" sz="2503" dirty="0" smtClean="0">
                <a:solidFill>
                  <a:srgbClr val="262626"/>
                </a:solidFill>
              </a:rPr>
              <a:t>the Ginseng DSU system (</a:t>
            </a:r>
            <a:r>
              <a:rPr lang="en-US" sz="2503" dirty="0" err="1" smtClean="0">
                <a:solidFill>
                  <a:srgbClr val="262626"/>
                </a:solidFill>
              </a:rPr>
              <a:t>Neamtiu</a:t>
            </a:r>
            <a:r>
              <a:rPr lang="en-US" sz="2503" dirty="0" smtClean="0">
                <a:solidFill>
                  <a:srgbClr val="262626"/>
                </a:solidFill>
              </a:rPr>
              <a:t>, et al):</a:t>
            </a:r>
          </a:p>
          <a:p>
            <a:pPr lvl="1"/>
            <a:r>
              <a:rPr lang="en-US" sz="2303" dirty="0" smtClean="0">
                <a:solidFill>
                  <a:srgbClr val="262626"/>
                </a:solidFill>
              </a:rPr>
              <a:t>Modified to support tracing and updating at pre-selected update points</a:t>
            </a:r>
          </a:p>
          <a:p>
            <a:pPr lvl="1"/>
            <a:r>
              <a:rPr lang="en-US" sz="2303" dirty="0" smtClean="0">
                <a:solidFill>
                  <a:srgbClr val="262626"/>
                </a:solidFill>
              </a:rPr>
              <a:t>Insertion of explicit update points before each function call to approximate more liberal systems</a:t>
            </a:r>
          </a:p>
          <a:p>
            <a:pPr lvl="1"/>
            <a:r>
              <a:rPr lang="en-US" sz="2303" dirty="0" smtClean="0">
                <a:solidFill>
                  <a:srgbClr val="262626"/>
                </a:solidFill>
              </a:rPr>
              <a:t>Disabled safety checking (CFS) for experiments</a:t>
            </a:r>
          </a:p>
          <a:p>
            <a:r>
              <a:rPr lang="en-US" sz="2703" dirty="0" smtClean="0">
                <a:solidFill>
                  <a:srgbClr val="262626"/>
                </a:solidFill>
              </a:rPr>
              <a:t>Tested 3 years of patches to OpenSSH and vsftpd (only report OpenSSH in this talk)</a:t>
            </a:r>
          </a:p>
        </p:txBody>
      </p:sp>
      <p:sp>
        <p:nvSpPr>
          <p:cNvPr id="4" name="Slide Number Placeholder 3"/>
          <p:cNvSpPr>
            <a:spLocks noGrp="1"/>
          </p:cNvSpPr>
          <p:nvPr>
            <p:ph type="sldNum" sz="quarter" idx="12"/>
          </p:nvPr>
        </p:nvSpPr>
        <p:spPr/>
        <p:txBody>
          <a:bodyPr/>
          <a:lstStyle/>
          <a:p>
            <a:fld id="{F759BE48-F379-A348-9BFE-9DEB59A75543}"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Program Modifications</a:t>
            </a:r>
            <a:endParaRPr lang="en-US" sz="4400" dirty="0"/>
          </a:p>
        </p:txBody>
      </p:sp>
      <p:sp>
        <p:nvSpPr>
          <p:cNvPr id="4" name="Slide Number Placeholder 3"/>
          <p:cNvSpPr>
            <a:spLocks noGrp="1"/>
          </p:cNvSpPr>
          <p:nvPr>
            <p:ph type="sldNum" sz="quarter" idx="12"/>
          </p:nvPr>
        </p:nvSpPr>
        <p:spPr/>
        <p:txBody>
          <a:bodyPr/>
          <a:lstStyle/>
          <a:p>
            <a:fld id="{F759BE48-F379-A348-9BFE-9DEB59A75543}" type="slidenum">
              <a:rPr lang="en-US" smtClean="0"/>
              <a:pPr/>
              <a:t>16</a:t>
            </a:fld>
            <a:endParaRPr lang="en-US" dirty="0"/>
          </a:p>
        </p:txBody>
      </p:sp>
      <p:sp>
        <p:nvSpPr>
          <p:cNvPr id="5" name="TextBox 4"/>
          <p:cNvSpPr txBox="1"/>
          <p:nvPr/>
        </p:nvSpPr>
        <p:spPr>
          <a:xfrm>
            <a:off x="1763891" y="1699787"/>
            <a:ext cx="4529665" cy="4401205"/>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000" dirty="0" err="1" smtClean="0">
                <a:solidFill>
                  <a:schemeClr val="tx1"/>
                </a:solidFill>
                <a:latin typeface="Lucida Sans Typewriter"/>
              </a:rPr>
              <a:t>foo</a:t>
            </a:r>
            <a:r>
              <a:rPr lang="en-US" sz="2000" dirty="0" smtClean="0">
                <a:solidFill>
                  <a:schemeClr val="tx1"/>
                </a:solidFill>
                <a:latin typeface="Lucida Sans Typewriter"/>
              </a:rPr>
              <a:t>() {</a:t>
            </a:r>
          </a:p>
          <a:p>
            <a:r>
              <a:rPr lang="en-US" sz="2000" dirty="0" smtClean="0">
                <a:solidFill>
                  <a:schemeClr val="tx1"/>
                </a:solidFill>
                <a:latin typeface="Lucida Sans Typewriter"/>
              </a:rPr>
              <a:t>   </a:t>
            </a:r>
          </a:p>
          <a:p>
            <a:r>
              <a:rPr lang="en-US" sz="2000" dirty="0" smtClean="0">
                <a:solidFill>
                  <a:schemeClr val="tx1"/>
                </a:solidFill>
                <a:latin typeface="Lucida Sans Typewriter"/>
              </a:rPr>
              <a:t>  while (1) { // main loop</a:t>
            </a:r>
          </a:p>
          <a:p>
            <a:endParaRPr lang="en-US" sz="2000" dirty="0" smtClean="0">
              <a:solidFill>
                <a:schemeClr val="tx1"/>
              </a:solidFill>
              <a:latin typeface="Lucida Sans Typewriter"/>
            </a:endParaRPr>
          </a:p>
          <a:p>
            <a:r>
              <a:rPr lang="en-US" sz="2000" dirty="0" smtClean="0">
                <a:solidFill>
                  <a:schemeClr val="tx1"/>
                </a:solidFill>
                <a:latin typeface="Lucida Sans Typewriter"/>
              </a:rPr>
              <a:t>    update();</a:t>
            </a:r>
          </a:p>
          <a:p>
            <a:endParaRPr lang="en-US" sz="2000" dirty="0" smtClean="0">
              <a:solidFill>
                <a:schemeClr val="tx1"/>
              </a:solidFill>
              <a:latin typeface="Lucida Sans Typewriter"/>
            </a:endParaRPr>
          </a:p>
          <a:p>
            <a:r>
              <a:rPr lang="en-US" sz="2000" dirty="0" smtClean="0">
                <a:solidFill>
                  <a:schemeClr val="tx1"/>
                </a:solidFill>
                <a:latin typeface="Lucida Sans Typewriter"/>
              </a:rPr>
              <a:t>    extract {</a:t>
            </a:r>
          </a:p>
          <a:p>
            <a:r>
              <a:rPr lang="en-US" sz="2000" dirty="0" smtClean="0">
                <a:solidFill>
                  <a:schemeClr val="tx1"/>
                </a:solidFill>
                <a:latin typeface="Lucida Sans Typewriter"/>
              </a:rPr>
              <a:t>    ... // main loop body</a:t>
            </a:r>
          </a:p>
          <a:p>
            <a:r>
              <a:rPr lang="en-US" sz="2000" dirty="0" smtClean="0">
                <a:solidFill>
                  <a:schemeClr val="tx1"/>
                </a:solidFill>
                <a:latin typeface="Lucida Sans Typewriter"/>
              </a:rPr>
              <a:t>    }  </a:t>
            </a:r>
          </a:p>
          <a:p>
            <a:r>
              <a:rPr lang="en-US" sz="2000" dirty="0" smtClean="0">
                <a:solidFill>
                  <a:schemeClr val="tx1"/>
                </a:solidFill>
                <a:latin typeface="Lucida Sans Typewriter"/>
              </a:rPr>
              <a:t>  }</a:t>
            </a:r>
          </a:p>
          <a:p>
            <a:r>
              <a:rPr lang="en-US" sz="2000" dirty="0" smtClean="0">
                <a:solidFill>
                  <a:schemeClr val="tx1"/>
                </a:solidFill>
                <a:latin typeface="Lucida Sans Typewriter"/>
              </a:rPr>
              <a:t>  extract {</a:t>
            </a:r>
          </a:p>
          <a:p>
            <a:r>
              <a:rPr lang="en-US" sz="2000" dirty="0" smtClean="0">
                <a:solidFill>
                  <a:schemeClr val="tx1"/>
                </a:solidFill>
                <a:latin typeface="Lucida Sans Typewriter"/>
              </a:rPr>
              <a:t>  ... // after main Loop  </a:t>
            </a:r>
          </a:p>
          <a:p>
            <a:r>
              <a:rPr lang="en-US" sz="2000" dirty="0" smtClean="0">
                <a:solidFill>
                  <a:schemeClr val="tx1"/>
                </a:solidFill>
                <a:latin typeface="Lucida Sans Typewriter"/>
              </a:rPr>
              <a:t>  }</a:t>
            </a:r>
          </a:p>
          <a:p>
            <a:r>
              <a:rPr lang="en-US" sz="2000" dirty="0" smtClean="0">
                <a:solidFill>
                  <a:schemeClr val="tx1"/>
                </a:solidFill>
                <a:latin typeface="Lucida Sans Typewriter"/>
              </a:rPr>
              <a:t>}</a:t>
            </a:r>
          </a:p>
        </p:txBody>
      </p:sp>
      <p:sp>
        <p:nvSpPr>
          <p:cNvPr id="16" name="Pentagon 15"/>
          <p:cNvSpPr/>
          <p:nvPr/>
        </p:nvSpPr>
        <p:spPr>
          <a:xfrm flipH="1">
            <a:off x="5983111" y="1961445"/>
            <a:ext cx="2822222" cy="1157111"/>
          </a:xfrm>
          <a:prstGeom prst="homePlat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Identify Long-running loops</a:t>
            </a:r>
            <a:endParaRPr lang="en-US" dirty="0">
              <a:solidFill>
                <a:schemeClr val="tx1"/>
              </a:solidFill>
            </a:endParaRPr>
          </a:p>
        </p:txBody>
      </p:sp>
      <p:sp>
        <p:nvSpPr>
          <p:cNvPr id="17" name="Pentagon 16"/>
          <p:cNvSpPr/>
          <p:nvPr/>
        </p:nvSpPr>
        <p:spPr>
          <a:xfrm flipH="1">
            <a:off x="5980290" y="2565398"/>
            <a:ext cx="2822222" cy="1157111"/>
          </a:xfrm>
          <a:prstGeom prst="homePlat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Add a </a:t>
            </a:r>
            <a:r>
              <a:rPr lang="en-US" i="1" dirty="0" smtClean="0">
                <a:solidFill>
                  <a:schemeClr val="tx1"/>
                </a:solidFill>
              </a:rPr>
              <a:t>Manually Selected</a:t>
            </a:r>
            <a:r>
              <a:rPr lang="en-US" dirty="0" smtClean="0">
                <a:solidFill>
                  <a:schemeClr val="tx1"/>
                </a:solidFill>
              </a:rPr>
              <a:t> Update Point</a:t>
            </a:r>
            <a:endParaRPr lang="en-US" dirty="0">
              <a:solidFill>
                <a:schemeClr val="tx1"/>
              </a:solidFill>
            </a:endParaRPr>
          </a:p>
        </p:txBody>
      </p:sp>
      <p:sp>
        <p:nvSpPr>
          <p:cNvPr id="18" name="Pentagon 17"/>
          <p:cNvSpPr/>
          <p:nvPr/>
        </p:nvSpPr>
        <p:spPr>
          <a:xfrm flipH="1">
            <a:off x="5977468" y="3479794"/>
            <a:ext cx="2822222" cy="1157111"/>
          </a:xfrm>
          <a:prstGeom prst="homePlat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Perform </a:t>
            </a:r>
          </a:p>
          <a:p>
            <a:pPr algn="ctr"/>
            <a:r>
              <a:rPr lang="en-US" b="1" i="1" dirty="0" smtClean="0">
                <a:solidFill>
                  <a:schemeClr val="tx1"/>
                </a:solidFill>
              </a:rPr>
              <a:t>Loop Body Extraction</a:t>
            </a:r>
            <a:endParaRPr lang="en-US" b="1" dirty="0">
              <a:solidFill>
                <a:schemeClr val="tx1"/>
              </a:solidFill>
            </a:endParaRPr>
          </a:p>
        </p:txBody>
      </p:sp>
      <p:sp>
        <p:nvSpPr>
          <p:cNvPr id="19" name="Pentagon 18"/>
          <p:cNvSpPr/>
          <p:nvPr/>
        </p:nvSpPr>
        <p:spPr>
          <a:xfrm flipH="1">
            <a:off x="5988760" y="4704631"/>
            <a:ext cx="2822222" cy="1157111"/>
          </a:xfrm>
          <a:prstGeom prst="homePlate">
            <a:avLst/>
          </a:prstGeom>
          <a:solidFill>
            <a:schemeClr val="accent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Perform</a:t>
            </a:r>
          </a:p>
          <a:p>
            <a:pPr algn="ctr"/>
            <a:r>
              <a:rPr lang="en-US" b="1" i="1" dirty="0" smtClean="0">
                <a:solidFill>
                  <a:schemeClr val="tx1"/>
                </a:solidFill>
              </a:rPr>
              <a:t>Continuation Extraction</a:t>
            </a:r>
            <a:endParaRPr lang="en-US" b="1" i="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17"/>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18"/>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7" grpId="1" animBg="1"/>
      <p:bldP spid="18" grpId="0" animBg="1"/>
      <p:bldP spid="18" grpId="1" animBg="1"/>
      <p:bldP spid="19" grpId="0" animBg="1"/>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Experiments: Update Test Suite</a:t>
            </a:r>
            <a:endParaRPr lang="en-US" sz="4400" dirty="0"/>
          </a:p>
        </p:txBody>
      </p:sp>
      <p:sp>
        <p:nvSpPr>
          <p:cNvPr id="3" name="Content Placeholder 2"/>
          <p:cNvSpPr>
            <a:spLocks noGrp="1"/>
          </p:cNvSpPr>
          <p:nvPr>
            <p:ph idx="1"/>
          </p:nvPr>
        </p:nvSpPr>
        <p:spPr/>
        <p:txBody>
          <a:bodyPr>
            <a:normAutofit/>
          </a:bodyPr>
          <a:lstStyle/>
          <a:p>
            <a:r>
              <a:rPr lang="en-US" sz="2671" dirty="0" smtClean="0">
                <a:solidFill>
                  <a:srgbClr val="262626"/>
                </a:solidFill>
              </a:rPr>
              <a:t>How many update tests must be run to test real-world updates to real-world applications?</a:t>
            </a:r>
          </a:p>
          <a:p>
            <a:r>
              <a:rPr lang="en-US" sz="2800" dirty="0" smtClean="0">
                <a:solidFill>
                  <a:srgbClr val="262626"/>
                </a:solidFill>
              </a:rPr>
              <a:t>How effective is minimization at eliminating redundant tests?</a:t>
            </a:r>
            <a:endParaRPr lang="en-US" sz="2671" dirty="0" smtClean="0">
              <a:solidFill>
                <a:srgbClr val="262626"/>
              </a:solidFill>
            </a:endParaRPr>
          </a:p>
        </p:txBody>
      </p:sp>
      <p:sp>
        <p:nvSpPr>
          <p:cNvPr id="4" name="Slide Number Placeholder 3"/>
          <p:cNvSpPr>
            <a:spLocks noGrp="1"/>
          </p:cNvSpPr>
          <p:nvPr>
            <p:ph type="sldNum" sz="quarter" idx="12"/>
          </p:nvPr>
        </p:nvSpPr>
        <p:spPr/>
        <p:txBody>
          <a:bodyPr/>
          <a:lstStyle/>
          <a:p>
            <a:fld id="{F759BE48-F379-A348-9BFE-9DEB59A75543}"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Rectangle 8"/>
          <p:cNvSpPr/>
          <p:nvPr/>
        </p:nvSpPr>
        <p:spPr>
          <a:xfrm>
            <a:off x="6047334" y="2133600"/>
            <a:ext cx="3096666" cy="42672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6027631" y="2133600"/>
            <a:ext cx="1055533" cy="4284133"/>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038049" y="2514600"/>
            <a:ext cx="4982641" cy="770158"/>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2579087" y="2133600"/>
            <a:ext cx="3453816" cy="4284133"/>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p:cNvSpPr/>
          <p:nvPr/>
        </p:nvSpPr>
        <p:spPr>
          <a:xfrm>
            <a:off x="2566875" y="2133600"/>
            <a:ext cx="1060193" cy="4284133"/>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26141" y="229502"/>
            <a:ext cx="7691719" cy="1143000"/>
          </a:xfrm>
        </p:spPr>
        <p:txBody>
          <a:bodyPr/>
          <a:lstStyle/>
          <a:p>
            <a:r>
              <a:rPr lang="en-US" sz="4400" dirty="0" smtClean="0"/>
              <a:t>Update Test Suite Size: OpenSSH</a:t>
            </a:r>
            <a:endParaRPr lang="en-US" sz="4400" dirty="0"/>
          </a:p>
        </p:txBody>
      </p:sp>
      <p:sp>
        <p:nvSpPr>
          <p:cNvPr id="11" name="Slide Number Placeholder 10"/>
          <p:cNvSpPr>
            <a:spLocks noGrp="1"/>
          </p:cNvSpPr>
          <p:nvPr>
            <p:ph type="sldNum" sz="quarter" idx="12"/>
          </p:nvPr>
        </p:nvSpPr>
        <p:spPr/>
        <p:txBody>
          <a:bodyPr/>
          <a:lstStyle/>
          <a:p>
            <a:fld id="{F759BE48-F379-A348-9BFE-9DEB59A75543}" type="slidenum">
              <a:rPr lang="en-US" smtClean="0"/>
              <a:pPr/>
              <a:t>18</a:t>
            </a:fld>
            <a:endParaRPr lang="en-US"/>
          </a:p>
        </p:txBody>
      </p:sp>
      <p:graphicFrame>
        <p:nvGraphicFramePr>
          <p:cNvPr id="10" name="Table 9"/>
          <p:cNvGraphicFramePr>
            <a:graphicFrameLocks noGrp="1"/>
          </p:cNvGraphicFramePr>
          <p:nvPr/>
        </p:nvGraphicFramePr>
        <p:xfrm>
          <a:off x="2" y="1522498"/>
          <a:ext cx="9143998" cy="4890513"/>
        </p:xfrm>
        <a:graphic>
          <a:graphicData uri="http://schemas.openxmlformats.org/drawingml/2006/table">
            <a:tbl>
              <a:tblPr firstRow="1" bandRow="1">
                <a:tableStyleId>{2D5ABB26-0587-4C30-8999-92F81FD0307C}</a:tableStyleId>
              </a:tblPr>
              <a:tblGrid>
                <a:gridCol w="354156"/>
                <a:gridCol w="608370"/>
                <a:gridCol w="481263"/>
                <a:gridCol w="561473"/>
                <a:gridCol w="561473"/>
                <a:gridCol w="1042736"/>
                <a:gridCol w="481263"/>
                <a:gridCol w="962527"/>
                <a:gridCol w="962527"/>
                <a:gridCol w="962527"/>
                <a:gridCol w="401053"/>
                <a:gridCol w="882315"/>
                <a:gridCol w="882315"/>
              </a:tblGrid>
              <a:tr h="265927">
                <a:tc>
                  <a:txBody>
                    <a:bodyPr/>
                    <a:lstStyle/>
                    <a:p>
                      <a:pPr algn="ctr"/>
                      <a:endParaRPr lang="en-US" sz="1400" b="1" dirty="0">
                        <a:latin typeface="Calibri"/>
                        <a:cs typeface="Calibri"/>
                      </a:endParaRPr>
                    </a:p>
                  </a:txBody>
                  <a:tcPr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b="1" dirty="0">
                        <a:latin typeface="Calibri"/>
                        <a:cs typeface="Calibri"/>
                      </a:endParaRPr>
                    </a:p>
                  </a:txBody>
                  <a:tcP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r>
                        <a:rPr lang="en-US" sz="1400" b="1" dirty="0" smtClean="0">
                          <a:latin typeface="Symbol" charset="2"/>
                          <a:cs typeface="Symbol" charset="2"/>
                        </a:rPr>
                        <a:t>D</a:t>
                      </a:r>
                      <a:r>
                        <a:rPr lang="en-US" sz="1400" b="1" dirty="0" smtClean="0">
                          <a:latin typeface="Calibri"/>
                          <a:cs typeface="Calibri"/>
                        </a:rPr>
                        <a:t> to next version</a:t>
                      </a:r>
                      <a:endParaRPr lang="en-US" sz="1400" b="1" dirty="0">
                        <a:latin typeface="Calibri"/>
                        <a:cs typeface="Calibri"/>
                      </a:endParaRPr>
                    </a:p>
                  </a:txBody>
                  <a:tcPr anchor="ctr">
                    <a:lnL>
                      <a:noFill/>
                    </a:lnL>
                    <a:lnR w="12700" cap="flat" cmpd="sng" algn="ctr">
                      <a:solidFill>
                        <a:scrgbClr r="0" g="0" b="0"/>
                      </a:solidFill>
                      <a:prstDash val="solid"/>
                      <a:round/>
                      <a:headEnd type="none" w="med" len="med"/>
                      <a:tailEnd type="none" w="med" len="med"/>
                    </a:lnR>
                    <a:lnB w="19050" cap="flat" cmpd="sng" algn="ctr">
                      <a:solidFill>
                        <a:scrgbClr r="0" g="0" b="0"/>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gridSpan="8">
                  <a:txBody>
                    <a:bodyPr/>
                    <a:lstStyle/>
                    <a:p>
                      <a:pPr algn="ctr"/>
                      <a:r>
                        <a:rPr lang="en-US" sz="1400" b="1" dirty="0" smtClean="0">
                          <a:latin typeface="Calibri"/>
                          <a:cs typeface="Calibri"/>
                        </a:rPr>
                        <a:t>Reduction</a:t>
                      </a:r>
                      <a:endParaRPr lang="en-US" sz="1400" b="1" dirty="0">
                        <a:latin typeface="Calibri"/>
                        <a:cs typeface="Calibri"/>
                      </a:endParaRPr>
                    </a:p>
                  </a:txBody>
                  <a:tcPr anchor="ctr">
                    <a:lnL w="12700" cap="flat" cmpd="sng" algn="ctr">
                      <a:solidFill>
                        <a:scrgbClr r="0" g="0" b="0"/>
                      </a:solidFill>
                      <a:prstDash val="solid"/>
                      <a:round/>
                      <a:headEnd type="none" w="med" len="med"/>
                      <a:tailEnd type="none" w="med" len="med"/>
                    </a:lnL>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nchor="ctr">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nchor="ctr">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nchor="ctr">
                    <a:lnR w="12700" cap="flat" cmpd="sng" algn="ctr">
                      <a:noFill/>
                      <a:prstDash val="solid"/>
                      <a:round/>
                      <a:headEnd type="none" w="med" len="med"/>
                      <a:tailEnd type="none" w="med" len="med"/>
                    </a:lnR>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nchor="ctr">
                    <a:lnL w="12700" cap="flat" cmpd="sng" algn="ctr">
                      <a:solidFill>
                        <a:scrgbClr r="0" g="0" b="0"/>
                      </a:solidFill>
                      <a:prstDash val="solid"/>
                      <a:round/>
                      <a:headEnd type="none" w="med" len="med"/>
                      <a:tailEnd type="none" w="med" len="med"/>
                    </a:lnL>
                    <a:lnB w="19050" cap="flat" cmpd="sng" algn="ctr">
                      <a:solidFill>
                        <a:scrgbClr r="0" g="0" b="0"/>
                      </a:solidFill>
                      <a:prstDash val="solid"/>
                      <a:round/>
                      <a:headEnd type="none" w="med" len="med"/>
                      <a:tailEnd type="none" w="med" len="med"/>
                    </a:lnB>
                  </a:tcPr>
                </a:tc>
              </a:tr>
              <a:tr h="26592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Calibri"/>
                          <a:cs typeface="Calibri"/>
                        </a:rPr>
                        <a:t>#</a:t>
                      </a:r>
                    </a:p>
                  </a:txBody>
                  <a:tcPr anchor="ctr">
                    <a:lnT w="19050" cap="flat" cmpd="sng" algn="ctr">
                      <a:noFill/>
                      <a:prstDash val="solid"/>
                      <a:round/>
                      <a:headEnd type="none" w="med" len="med"/>
                      <a:tailEnd type="none" w="med" len="med"/>
                    </a:lnT>
                    <a:lnB w="19050"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Tests</a:t>
                      </a:r>
                      <a:endParaRPr lang="en-US" sz="1400" b="1" dirty="0">
                        <a:latin typeface="Calibri"/>
                        <a:cs typeface="Calibri"/>
                      </a:endParaRPr>
                    </a:p>
                  </a:txBody>
                  <a:tcPr>
                    <a:lnT w="19050" cap="flat" cmpd="sng" algn="ctr">
                      <a:noFill/>
                      <a:prstDash val="solid"/>
                      <a:round/>
                      <a:headEnd type="none" w="med" len="med"/>
                      <a:tailEnd type="none" w="med" len="med"/>
                    </a:lnT>
                    <a:lnB w="19050"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Sig</a:t>
                      </a:r>
                      <a:endParaRPr lang="en-US" sz="1400" b="1" dirty="0">
                        <a:latin typeface="Calibri"/>
                        <a:cs typeface="Calibri"/>
                      </a:endParaRPr>
                    </a:p>
                  </a:txBody>
                  <a:tcP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Fun</a:t>
                      </a:r>
                      <a:endParaRPr lang="en-US" sz="1400" b="1" dirty="0">
                        <a:latin typeface="Calibri"/>
                        <a:cs typeface="Calibri"/>
                      </a:endParaRPr>
                    </a:p>
                  </a:txBody>
                  <a:tcP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Type</a:t>
                      </a:r>
                      <a:endParaRPr lang="en-US" sz="1400" b="1" dirty="0">
                        <a:latin typeface="Calibri"/>
                        <a:cs typeface="Calibri"/>
                      </a:endParaRPr>
                    </a:p>
                  </a:txBody>
                  <a:tcPr>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gridSpan="4">
                  <a:txBody>
                    <a:bodyPr/>
                    <a:lstStyle/>
                    <a:p>
                      <a:pPr algn="ctr"/>
                      <a:r>
                        <a:rPr lang="en-US" sz="1400" b="1" dirty="0" smtClean="0">
                          <a:latin typeface="Calibri"/>
                          <a:cs typeface="Calibri"/>
                        </a:rPr>
                        <a:t>All Points</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gridSpan="4">
                  <a:txBody>
                    <a:bodyPr/>
                    <a:lstStyle/>
                    <a:p>
                      <a:pPr algn="ctr"/>
                      <a:r>
                        <a:rPr lang="en-US" sz="1400" b="1" dirty="0" smtClean="0">
                          <a:latin typeface="Calibri"/>
                          <a:cs typeface="Calibri"/>
                        </a:rPr>
                        <a:t>Activeness-Safe Points</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r>
              <a:tr h="389174">
                <a:tc>
                  <a:txBody>
                    <a:bodyPr/>
                    <a:lstStyle/>
                    <a:p>
                      <a:pPr algn="ctr"/>
                      <a:r>
                        <a:rPr lang="en-US" sz="1400" dirty="0" smtClean="0">
                          <a:latin typeface="Calibri"/>
                          <a:cs typeface="Calibri"/>
                        </a:rPr>
                        <a:t>0</a:t>
                      </a:r>
                      <a:endParaRPr lang="en-US" sz="1400" dirty="0">
                        <a:latin typeface="Calibri"/>
                        <a:cs typeface="Calibri"/>
                      </a:endParaRPr>
                    </a:p>
                  </a:txBody>
                  <a:tcPr>
                    <a:lnL>
                      <a:noFill/>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75</a:t>
                      </a:r>
                      <a:endParaRPr lang="en-US" sz="1400" dirty="0">
                        <a:latin typeface="Calibri"/>
                        <a:cs typeface="Calibri"/>
                      </a:endParaRPr>
                    </a:p>
                  </a:txBody>
                  <a:tcPr>
                    <a:lnL>
                      <a:noFill/>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a:t>
                      </a:r>
                      <a:endParaRPr lang="en-US" sz="1400" dirty="0">
                        <a:latin typeface="Calibri"/>
                        <a:cs typeface="Calibri"/>
                      </a:endParaRPr>
                    </a:p>
                  </a:txBody>
                  <a:tcPr>
                    <a:lnL>
                      <a:noFill/>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98</a:t>
                      </a:r>
                      <a:endParaRPr lang="en-US" sz="1400" dirty="0">
                        <a:latin typeface="Calibri"/>
                        <a:cs typeface="Calibri"/>
                      </a:endParaRPr>
                    </a:p>
                  </a:txBody>
                  <a:tcPr>
                    <a:lnL>
                      <a:noFill/>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580,871</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Wingdings 3" charset="2"/>
                        <a:cs typeface="Wingdings 3" charset="2"/>
                      </a:endParaRPr>
                    </a:p>
                  </a:txBody>
                  <a:tcPr>
                    <a:lnL>
                      <a:noFill/>
                    </a:lnL>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31,791</a:t>
                      </a:r>
                      <a:endParaRPr lang="en-US" sz="1400" dirty="0">
                        <a:latin typeface="Calibri"/>
                        <a:cs typeface="Calibri"/>
                      </a:endParaRPr>
                    </a:p>
                  </a:txBody>
                  <a:tcPr>
                    <a:lnL>
                      <a:noFill/>
                    </a:lnL>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(95%)</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35,314</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Wingdings 3" charset="2"/>
                        <a:cs typeface="Wingdings 3" charset="2"/>
                      </a:endParaRPr>
                    </a:p>
                  </a:txBody>
                  <a:tcPr>
                    <a:lnL>
                      <a:noFill/>
                    </a:lnL>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3,027</a:t>
                      </a:r>
                      <a:endParaRPr lang="en-US" sz="1400" dirty="0">
                        <a:latin typeface="Calibri"/>
                        <a:cs typeface="Calibri"/>
                      </a:endParaRPr>
                    </a:p>
                  </a:txBody>
                  <a:tcPr>
                    <a:lnL>
                      <a:noFill/>
                    </a:lnL>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(91%)</a:t>
                      </a:r>
                      <a:endParaRPr lang="en-US" sz="1400" dirty="0">
                        <a:latin typeface="Calibri"/>
                        <a:cs typeface="Calibri"/>
                      </a:endParaRPr>
                    </a:p>
                  </a:txBody>
                  <a:tcPr>
                    <a:lnL>
                      <a:noFill/>
                    </a:lnL>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r>
                        <a:rPr lang="en-US" sz="1400" dirty="0" smtClean="0">
                          <a:latin typeface="Calibri"/>
                          <a:cs typeface="Calibri"/>
                        </a:rPr>
                        <a:t>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75</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6</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705,322</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1,795</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(~100%)</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587,578</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1,717</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(~100%)</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r>
                        <a:rPr lang="en-US" sz="1400" dirty="0" smtClean="0">
                          <a:latin typeface="Calibri"/>
                          <a:cs typeface="Calibri"/>
                        </a:rPr>
                        <a:t>2</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76</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238</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11</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638,720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63,011</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(90%)</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20,902</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2,353</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(89%)</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r>
                        <a:rPr lang="en-US" sz="1400" dirty="0" smtClean="0">
                          <a:latin typeface="Calibri"/>
                          <a:cs typeface="Calibri"/>
                        </a:rPr>
                        <a:t>3</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18</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772,198</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4,324</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(99%)</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638,803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3,775</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(99%)</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r>
                        <a:rPr lang="en-US" sz="1400" dirty="0" smtClean="0">
                          <a:latin typeface="Calibri"/>
                          <a:cs typeface="Calibri"/>
                        </a:rPr>
                        <a:t>4</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13</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172</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773,086</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27,399</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(96%)</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21,343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1,564</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(93%)</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r>
                        <a:rPr lang="en-US" sz="1400" dirty="0" smtClean="0">
                          <a:latin typeface="Calibri"/>
                          <a:cs typeface="Calibri"/>
                        </a:rPr>
                        <a:t>5</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104</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24</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878,235</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17,398</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(98%)</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111,950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1,723</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(98%)</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r>
                        <a:rPr lang="en-US" sz="1400" dirty="0" smtClean="0">
                          <a:latin typeface="Calibri"/>
                          <a:cs typeface="Calibri"/>
                        </a:rPr>
                        <a:t>6</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104</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6</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257</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879,668</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47,092</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(95%)</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44,278</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2,139</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(95%)</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r>
                        <a:rPr lang="en-US" sz="1400" dirty="0" smtClean="0">
                          <a:latin typeface="Calibri"/>
                          <a:cs typeface="Calibri"/>
                        </a:rPr>
                        <a:t>7</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104</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4</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179</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12</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918,717</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89,601</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(90%)</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100,854</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4,141</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(96%)</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r>
                        <a:rPr lang="en-US" sz="1400" dirty="0" smtClean="0">
                          <a:latin typeface="Calibri"/>
                          <a:cs typeface="Calibri"/>
                        </a:rPr>
                        <a:t>8</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105</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72</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973,364</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34,293</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(96%)</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61,724</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2,070</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(97%)</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r>
                        <a:rPr lang="en-US" sz="1400" dirty="0" smtClean="0">
                          <a:latin typeface="Calibri"/>
                          <a:cs typeface="Calibri"/>
                        </a:rPr>
                        <a:t>9</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104</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157</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7</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933,514</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52,356</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(94%)</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61,051</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2,891</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(95%)</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r>
              <a:tr h="389174">
                <a:tc>
                  <a:txBody>
                    <a:bodyPr/>
                    <a:lstStyle/>
                    <a:p>
                      <a:pPr algn="ctr"/>
                      <a:endParaRPr lang="en-US" sz="1400" dirty="0">
                        <a:latin typeface="Calibri"/>
                        <a:cs typeface="Calibri"/>
                      </a:endParaRPr>
                    </a:p>
                  </a:txBody>
                  <a:tcPr>
                    <a:lnL>
                      <a:noFill/>
                    </a:lnL>
                    <a:lnR>
                      <a:noFill/>
                    </a:lnR>
                    <a:lnT w="1270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gridSpan="3">
                  <a:txBody>
                    <a:bodyPr/>
                    <a:lstStyle/>
                    <a:p>
                      <a:pPr algn="r"/>
                      <a:r>
                        <a:rPr lang="en-US" sz="1400" b="1" dirty="0" smtClean="0">
                          <a:latin typeface="Calibri"/>
                          <a:cs typeface="Calibri"/>
                        </a:rPr>
                        <a:t>Total</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dirty="0"/>
                    </a:p>
                  </a:txBody>
                  <a:tcPr/>
                </a:tc>
                <a:tc>
                  <a:txBody>
                    <a:bodyPr/>
                    <a:lstStyle/>
                    <a:p>
                      <a:pPr algn="r"/>
                      <a:r>
                        <a:rPr lang="en-US" sz="1400" b="1" dirty="0" smtClean="0">
                          <a:latin typeface="Calibri"/>
                          <a:cs typeface="Calibri"/>
                        </a:rPr>
                        <a:t>8,053,695</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b="1" dirty="0" err="1" smtClean="0">
                          <a:latin typeface="Wingdings 3" charset="2"/>
                          <a:cs typeface="Wingdings 3" charset="2"/>
                        </a:rPr>
                        <a:t>g</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b="1" dirty="0" smtClean="0">
                          <a:latin typeface="Calibri"/>
                          <a:cs typeface="Calibri"/>
                        </a:rPr>
                        <a:t>369,060</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b="1" dirty="0" smtClean="0">
                          <a:latin typeface="Calibri"/>
                          <a:cs typeface="Calibri"/>
                        </a:rPr>
                        <a:t>(95%)</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b="1" dirty="0" smtClean="0">
                          <a:latin typeface="Calibri"/>
                          <a:cs typeface="Calibri"/>
                        </a:rPr>
                        <a:t>1,683,797</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b="1" dirty="0" err="1" smtClean="0">
                          <a:latin typeface="Wingdings 3" charset="2"/>
                          <a:cs typeface="Wingdings 3" charset="2"/>
                        </a:rPr>
                        <a:t>g</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b="1" dirty="0" smtClean="0">
                          <a:latin typeface="Calibri"/>
                          <a:cs typeface="Calibri"/>
                        </a:rPr>
                        <a:t>25,400</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b="1" dirty="0" smtClean="0">
                          <a:latin typeface="Calibri"/>
                          <a:cs typeface="Calibri"/>
                        </a:rPr>
                        <a:t>(98%)</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2"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xit" presetSubtype="0" fill="hold" grpId="1" nodeType="withEffect">
                                  <p:stCondLst>
                                    <p:cond delay="0"/>
                                  </p:stCondLst>
                                  <p:childTnLst>
                                    <p:set>
                                      <p:cBhvr>
                                        <p:cTn id="18" dur="1" fill="hold">
                                          <p:stCondLst>
                                            <p:cond delay="0"/>
                                          </p:stCondLst>
                                        </p:cTn>
                                        <p:tgtEl>
                                          <p:spTgt spid="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xit" presetSubtype="0" fill="hold" grpId="3" nodeType="withEffect">
                                  <p:stCondLst>
                                    <p:cond delay="0"/>
                                  </p:stCondLst>
                                  <p:childTnLst>
                                    <p:set>
                                      <p:cBhvr>
                                        <p:cTn id="24" dur="1" fill="hold">
                                          <p:stCondLst>
                                            <p:cond delay="0"/>
                                          </p:stCondLst>
                                        </p:cTn>
                                        <p:tgtEl>
                                          <p:spTgt spid="7"/>
                                        </p:tgtEl>
                                        <p:attrNameLst>
                                          <p:attrName>style.visibility</p:attrName>
                                        </p:attrNameLst>
                                      </p:cBhvr>
                                      <p:to>
                                        <p:strVal val="hidden"/>
                                      </p:to>
                                    </p:set>
                                  </p:childTnLst>
                                </p:cTn>
                              </p:par>
                              <p:par>
                                <p:cTn id="25" presetID="1" presetClass="entr" presetSubtype="0" fill="hold" grpId="2"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3" nodeType="clickEffect">
                                  <p:stCondLst>
                                    <p:cond delay="0"/>
                                  </p:stCondLst>
                                  <p:childTnLst>
                                    <p:set>
                                      <p:cBhvr>
                                        <p:cTn id="30" dur="1" fill="hold">
                                          <p:stCondLst>
                                            <p:cond delay="0"/>
                                          </p:stCondLst>
                                        </p:cTn>
                                        <p:tgtEl>
                                          <p:spTgt spid="4"/>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xit" presetSubtype="0" fill="hold" grpId="3" nodeType="withEffect">
                                  <p:stCondLst>
                                    <p:cond delay="0"/>
                                  </p:stCondLst>
                                  <p:childTnLst>
                                    <p:set>
                                      <p:cBhvr>
                                        <p:cTn id="34"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2" animBg="1"/>
      <p:bldP spid="8" grpId="3" animBg="1"/>
      <p:bldP spid="7" grpId="2" animBg="1"/>
      <p:bldP spid="7" grpId="3" animBg="1"/>
      <p:bldP spid="5" grpId="0" animBg="1"/>
      <p:bldP spid="5" grpId="1" animBg="1"/>
      <p:bldP spid="4" grpId="0" animBg="1"/>
      <p:bldP spid="4" grpId="1" animBg="1"/>
      <p:bldP spid="4" grpId="2" animBg="1"/>
      <p:bldP spid="4" grpId="3" animBg="1"/>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Empirical Study of Update Safety</a:t>
            </a:r>
            <a:endParaRPr lang="en-US" sz="4000" dirty="0"/>
          </a:p>
        </p:txBody>
      </p:sp>
      <p:sp>
        <p:nvSpPr>
          <p:cNvPr id="3" name="Content Placeholder 2"/>
          <p:cNvSpPr>
            <a:spLocks noGrp="1"/>
          </p:cNvSpPr>
          <p:nvPr>
            <p:ph idx="1"/>
          </p:nvPr>
        </p:nvSpPr>
        <p:spPr>
          <a:xfrm>
            <a:off x="609513" y="1573795"/>
            <a:ext cx="7691719" cy="4571999"/>
          </a:xfrm>
        </p:spPr>
        <p:txBody>
          <a:bodyPr/>
          <a:lstStyle/>
          <a:p>
            <a:r>
              <a:rPr lang="en-US" dirty="0" smtClean="0"/>
              <a:t>How many failures occur when applying updates arbitrarily?</a:t>
            </a:r>
          </a:p>
          <a:p>
            <a:r>
              <a:rPr lang="en-US" dirty="0" smtClean="0"/>
              <a:t>How many failures occur when applying updates subject only to the AS and CFS safety checks?</a:t>
            </a:r>
          </a:p>
          <a:p>
            <a:endParaRPr lang="en-US" dirty="0"/>
          </a:p>
        </p:txBody>
      </p:sp>
      <p:sp>
        <p:nvSpPr>
          <p:cNvPr id="4" name="Slide Number Placeholder 3"/>
          <p:cNvSpPr>
            <a:spLocks noGrp="1"/>
          </p:cNvSpPr>
          <p:nvPr>
            <p:ph type="sldNum" sz="quarter" idx="12"/>
          </p:nvPr>
        </p:nvSpPr>
        <p:spPr/>
        <p:txBody>
          <a:bodyPr/>
          <a:lstStyle/>
          <a:p>
            <a:fld id="{F759BE48-F379-A348-9BFE-9DEB59A75543}"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Dynamic Software Updating (DSU)</a:t>
            </a:r>
            <a:endParaRPr lang="en-US" sz="4400" dirty="0"/>
          </a:p>
        </p:txBody>
      </p:sp>
      <p:sp>
        <p:nvSpPr>
          <p:cNvPr id="3" name="Content Placeholder 2"/>
          <p:cNvSpPr>
            <a:spLocks noGrp="1"/>
          </p:cNvSpPr>
          <p:nvPr>
            <p:ph idx="1"/>
          </p:nvPr>
        </p:nvSpPr>
        <p:spPr>
          <a:xfrm>
            <a:off x="726141" y="1675653"/>
            <a:ext cx="7691719" cy="4571999"/>
          </a:xfrm>
        </p:spPr>
        <p:txBody>
          <a:bodyPr>
            <a:normAutofit/>
          </a:bodyPr>
          <a:lstStyle/>
          <a:p>
            <a:r>
              <a:rPr lang="en-US" sz="2500" dirty="0" smtClean="0">
                <a:solidFill>
                  <a:srgbClr val="262626"/>
                </a:solidFill>
              </a:rPr>
              <a:t>Performing updates to software at runtime has clear benefits:</a:t>
            </a:r>
          </a:p>
          <a:p>
            <a:pPr lvl="1"/>
            <a:r>
              <a:rPr lang="en-US" sz="2300" dirty="0" smtClean="0">
                <a:solidFill>
                  <a:srgbClr val="262626"/>
                </a:solidFill>
              </a:rPr>
              <a:t>Increased software availability</a:t>
            </a:r>
          </a:p>
          <a:p>
            <a:pPr lvl="1"/>
            <a:r>
              <a:rPr lang="en-US" sz="2300" dirty="0" smtClean="0">
                <a:solidFill>
                  <a:srgbClr val="262626"/>
                </a:solidFill>
              </a:rPr>
              <a:t>No need to terminate active connections / computation</a:t>
            </a:r>
          </a:p>
          <a:p>
            <a:r>
              <a:rPr lang="en-US" sz="2500" dirty="0" smtClean="0">
                <a:solidFill>
                  <a:srgbClr val="262626"/>
                </a:solidFill>
              </a:rPr>
              <a:t>… but can we trust updated software?</a:t>
            </a:r>
          </a:p>
          <a:p>
            <a:pPr lvl="1"/>
            <a:r>
              <a:rPr lang="en-US" sz="2300" dirty="0" smtClean="0">
                <a:solidFill>
                  <a:srgbClr val="262626"/>
                </a:solidFill>
              </a:rPr>
              <a:t>Critical to ensure updates are </a:t>
            </a:r>
            <a:r>
              <a:rPr lang="en-US" sz="2300" b="1" i="1" dirty="0" smtClean="0">
                <a:solidFill>
                  <a:srgbClr val="262626"/>
                </a:solidFill>
              </a:rPr>
              <a:t>safe</a:t>
            </a:r>
          </a:p>
        </p:txBody>
      </p:sp>
      <p:sp>
        <p:nvSpPr>
          <p:cNvPr id="4" name="Slide Number Placeholder 3"/>
          <p:cNvSpPr>
            <a:spLocks noGrp="1"/>
          </p:cNvSpPr>
          <p:nvPr>
            <p:ph type="sldNum" sz="quarter" idx="12"/>
          </p:nvPr>
        </p:nvSpPr>
        <p:spPr/>
        <p:txBody>
          <a:bodyPr/>
          <a:lstStyle/>
          <a:p>
            <a:fld id="{F759BE48-F379-A348-9BFE-9DEB59A75543}"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3589174" y="2224582"/>
            <a:ext cx="1820050" cy="4160304"/>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1"/>
          <p:cNvGrpSpPr/>
          <p:nvPr/>
        </p:nvGrpSpPr>
        <p:grpSpPr>
          <a:xfrm>
            <a:off x="3577688" y="6008913"/>
            <a:ext cx="2499341" cy="378361"/>
            <a:chOff x="2490795" y="5984491"/>
            <a:chExt cx="2499341" cy="378361"/>
          </a:xfrm>
        </p:grpSpPr>
        <p:sp>
          <p:nvSpPr>
            <p:cNvPr id="10" name="Rectangle 9"/>
            <p:cNvSpPr/>
            <p:nvPr/>
          </p:nvSpPr>
          <p:spPr>
            <a:xfrm>
              <a:off x="2490795" y="5984491"/>
              <a:ext cx="909298" cy="370749"/>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4318450" y="5992103"/>
              <a:ext cx="671686" cy="370749"/>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 name="Group 10"/>
          <p:cNvGrpSpPr/>
          <p:nvPr/>
        </p:nvGrpSpPr>
        <p:grpSpPr>
          <a:xfrm>
            <a:off x="1488986" y="2603888"/>
            <a:ext cx="3933299" cy="1123192"/>
            <a:chOff x="1085965" y="2579466"/>
            <a:chExt cx="3226549" cy="1123192"/>
          </a:xfrm>
        </p:grpSpPr>
        <p:sp>
          <p:nvSpPr>
            <p:cNvPr id="5" name="Rectangle 4"/>
            <p:cNvSpPr/>
            <p:nvPr/>
          </p:nvSpPr>
          <p:spPr>
            <a:xfrm>
              <a:off x="1085965" y="2579466"/>
              <a:ext cx="3224153" cy="370749"/>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1088361" y="3331909"/>
              <a:ext cx="3224153" cy="370749"/>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sz="4400" dirty="0" smtClean="0"/>
              <a:t>Safety: OpenSSH</a:t>
            </a:r>
            <a:endParaRPr lang="en-US" sz="4400" dirty="0"/>
          </a:p>
        </p:txBody>
      </p:sp>
      <p:sp>
        <p:nvSpPr>
          <p:cNvPr id="13" name="Rectangle 12"/>
          <p:cNvSpPr/>
          <p:nvPr/>
        </p:nvSpPr>
        <p:spPr>
          <a:xfrm>
            <a:off x="7062370" y="2228446"/>
            <a:ext cx="1494169" cy="4159005"/>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Slide Number Placeholder 14"/>
          <p:cNvSpPr>
            <a:spLocks noGrp="1"/>
          </p:cNvSpPr>
          <p:nvPr>
            <p:ph type="sldNum" sz="quarter" idx="12"/>
          </p:nvPr>
        </p:nvSpPr>
        <p:spPr/>
        <p:txBody>
          <a:bodyPr/>
          <a:lstStyle/>
          <a:p>
            <a:fld id="{F759BE48-F379-A348-9BFE-9DEB59A75543}" type="slidenum">
              <a:rPr lang="en-US" smtClean="0"/>
              <a:pPr/>
              <a:t>20</a:t>
            </a:fld>
            <a:endParaRPr lang="en-US"/>
          </a:p>
        </p:txBody>
      </p:sp>
      <p:graphicFrame>
        <p:nvGraphicFramePr>
          <p:cNvPr id="3" name="Table 2"/>
          <p:cNvGraphicFramePr>
            <a:graphicFrameLocks noGrp="1"/>
          </p:cNvGraphicFramePr>
          <p:nvPr/>
        </p:nvGraphicFramePr>
        <p:xfrm>
          <a:off x="622830" y="1454726"/>
          <a:ext cx="7974669" cy="4932369"/>
        </p:xfrm>
        <a:graphic>
          <a:graphicData uri="http://schemas.openxmlformats.org/drawingml/2006/table">
            <a:tbl>
              <a:tblPr firstRow="1" bandRow="1">
                <a:tableStyleId>{2D5ABB26-0587-4C30-8999-92F81FD0307C}</a:tableStyleId>
              </a:tblPr>
              <a:tblGrid>
                <a:gridCol w="743267"/>
                <a:gridCol w="743267"/>
                <a:gridCol w="406595"/>
                <a:gridCol w="497352"/>
                <a:gridCol w="564456"/>
                <a:gridCol w="923112"/>
                <a:gridCol w="924551"/>
                <a:gridCol w="692608"/>
                <a:gridCol w="923112"/>
                <a:gridCol w="631798"/>
                <a:gridCol w="924551"/>
              </a:tblGrid>
              <a:tr h="379413">
                <a:tc>
                  <a:txBody>
                    <a:bodyPr/>
                    <a:lstStyle/>
                    <a:p>
                      <a:pPr algn="ctr"/>
                      <a:endParaRPr lang="en-US" sz="1400" b="1" dirty="0">
                        <a:latin typeface="Calibri"/>
                        <a:cs typeface="Calibri"/>
                      </a:endParaRPr>
                    </a:p>
                  </a:txBody>
                  <a:tcPr>
                    <a:lnR w="12700" cap="flat" cmpd="sng" algn="ctr">
                      <a:noFill/>
                      <a:prstDash val="solid"/>
                      <a:round/>
                      <a:headEnd type="none" w="med" len="med"/>
                      <a:tailEnd type="none" w="med" len="med"/>
                    </a:lnR>
                    <a:lnB>
                      <a:noFill/>
                    </a:lnB>
                  </a:tcPr>
                </a:tc>
                <a:tc>
                  <a:txBody>
                    <a:bodyPr/>
                    <a:lstStyle/>
                    <a:p>
                      <a:pPr algn="ctr"/>
                      <a:endParaRPr lang="en-US" sz="1400" b="1" dirty="0">
                        <a:latin typeface="Calibri"/>
                        <a:cs typeface="Calibri"/>
                      </a:endParaRPr>
                    </a:p>
                  </a:txBody>
                  <a:tcPr>
                    <a:lnL>
                      <a:noFill/>
                    </a:lnL>
                    <a:lnR w="12700" cap="flat" cmpd="sng" algn="ctr">
                      <a:noFill/>
                      <a:prstDash val="solid"/>
                      <a:round/>
                      <a:headEnd type="none" w="med" len="med"/>
                      <a:tailEnd type="none" w="med" len="med"/>
                    </a:lnR>
                    <a:lnB>
                      <a:noFill/>
                    </a:lnB>
                  </a:tcPr>
                </a:tc>
                <a:tc gridSpan="3">
                  <a:txBody>
                    <a:bodyPr/>
                    <a:lstStyle/>
                    <a:p>
                      <a:pPr algn="ctr"/>
                      <a:r>
                        <a:rPr lang="en-US" sz="1400" b="1" dirty="0" smtClean="0">
                          <a:latin typeface="Symbol" charset="2"/>
                          <a:cs typeface="Symbol" charset="2"/>
                        </a:rPr>
                        <a:t>D</a:t>
                      </a:r>
                      <a:r>
                        <a:rPr lang="en-US" sz="1400" b="1" dirty="0" smtClean="0">
                          <a:latin typeface="Calibri"/>
                          <a:cs typeface="Calibri"/>
                        </a:rPr>
                        <a:t> to next version</a:t>
                      </a:r>
                      <a:endParaRPr lang="en-US" sz="1400" b="1" dirty="0">
                        <a:latin typeface="Calibri"/>
                        <a:cs typeface="Calibri"/>
                      </a:endParaRPr>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gridSpan="2">
                  <a:txBody>
                    <a:bodyPr/>
                    <a:lstStyle/>
                    <a:p>
                      <a:pPr algn="ctr"/>
                      <a:r>
                        <a:rPr lang="en-US" sz="1400" b="1" dirty="0" smtClean="0">
                          <a:latin typeface="Calibri"/>
                          <a:cs typeface="Calibri"/>
                        </a:rPr>
                        <a:t>All Points</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400" b="1" dirty="0" smtClean="0">
                          <a:latin typeface="Calibri"/>
                          <a:cs typeface="Calibri"/>
                        </a:rPr>
                        <a:t>CFS Points</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400" b="1" dirty="0" smtClean="0">
                          <a:latin typeface="Calibri"/>
                          <a:cs typeface="Calibri"/>
                        </a:rPr>
                        <a:t>AS Points</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rgbClr r="0" g="0" b="0"/>
                      </a:solidFill>
                      <a:prstDash val="solid"/>
                      <a:round/>
                      <a:headEnd type="none" w="med" len="med"/>
                      <a:tailEnd type="none" w="med" len="med"/>
                    </a:lnB>
                  </a:tcPr>
                </a:tc>
                <a:tc hMerge="1">
                  <a:txBody>
                    <a:bodyPr/>
                    <a:lstStyle/>
                    <a:p>
                      <a:endParaRPr lang="en-US" dirty="0"/>
                    </a:p>
                  </a:txBody>
                  <a:tcPr/>
                </a:tc>
              </a:tr>
              <a:tr h="379413">
                <a:tc>
                  <a:txBody>
                    <a:bodyPr/>
                    <a:lstStyle/>
                    <a:p>
                      <a:pPr algn="ctr"/>
                      <a:r>
                        <a:rPr lang="en-US" sz="1400" b="1" dirty="0" smtClean="0">
                          <a:latin typeface="Calibri"/>
                          <a:cs typeface="Calibri"/>
                        </a:rPr>
                        <a:t>Update</a:t>
                      </a:r>
                      <a:endParaRPr lang="en-US" sz="1400" b="1" dirty="0">
                        <a:latin typeface="Calibri"/>
                        <a:cs typeface="Calibri"/>
                      </a:endParaRPr>
                    </a:p>
                  </a:txBody>
                  <a:tcPr>
                    <a:lnR w="12700" cap="flat" cmpd="sng" algn="ctr">
                      <a:noFill/>
                      <a:prstDash val="solid"/>
                      <a:round/>
                      <a:headEnd type="none" w="med" len="med"/>
                      <a:tailEnd type="none" w="med" len="med"/>
                    </a:lnR>
                    <a:lnT>
                      <a:noFill/>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Tests</a:t>
                      </a:r>
                      <a:endParaRPr lang="en-US" sz="1400" b="1" dirty="0">
                        <a:latin typeface="Calibri"/>
                        <a:cs typeface="Calibri"/>
                      </a:endParaRPr>
                    </a:p>
                  </a:txBody>
                  <a:tcPr>
                    <a:lnL>
                      <a:noFill/>
                    </a:lnL>
                    <a:lnR w="12700" cap="flat" cmpd="sng" algn="ctr">
                      <a:noFill/>
                      <a:prstDash val="solid"/>
                      <a:round/>
                      <a:headEnd type="none" w="med" len="med"/>
                      <a:tailEnd type="none" w="med" len="med"/>
                    </a:lnR>
                    <a:lnT>
                      <a:noFill/>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Sig</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Fun</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Type</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Failed</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Total</a:t>
                      </a:r>
                      <a:endParaRPr lang="en-US" sz="1400" b="1" dirty="0">
                        <a:latin typeface="Calibri"/>
                        <a:cs typeface="Calibri"/>
                      </a:endParaRP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Failed</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Total</a:t>
                      </a:r>
                      <a:endParaRPr lang="en-US" sz="1400" b="1" dirty="0">
                        <a:latin typeface="Calibri"/>
                        <a:cs typeface="Calibri"/>
                      </a:endParaRP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Failed</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Total</a:t>
                      </a:r>
                      <a:endParaRPr lang="en-US" sz="1400" b="1" dirty="0">
                        <a:latin typeface="Calibri"/>
                        <a:cs typeface="Calibri"/>
                      </a:endParaRP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379413">
                <a:tc>
                  <a:txBody>
                    <a:bodyPr/>
                    <a:lstStyle/>
                    <a:p>
                      <a:pPr algn="ctr"/>
                      <a:r>
                        <a:rPr lang="en-US" sz="1400" dirty="0" smtClean="0">
                          <a:latin typeface="Calibri"/>
                          <a:cs typeface="Calibri"/>
                        </a:rPr>
                        <a:t>0</a:t>
                      </a:r>
                      <a:endParaRPr lang="en-US" sz="1400" dirty="0">
                        <a:latin typeface="Calibri"/>
                        <a:cs typeface="Calibri"/>
                      </a:endParaRPr>
                    </a:p>
                  </a:txBody>
                  <a:tcPr>
                    <a:lnR w="12700"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75</a:t>
                      </a:r>
                      <a:endParaRPr lang="en-US" sz="1400" dirty="0">
                        <a:latin typeface="Calibri"/>
                        <a:cs typeface="Calibri"/>
                      </a:endParaRPr>
                    </a:p>
                  </a:txBody>
                  <a:tcPr>
                    <a:lnL>
                      <a:noFill/>
                    </a:lnL>
                    <a:lnR w="12700"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3</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98</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19,715</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580,871</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68,044</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35,314</a:t>
                      </a:r>
                      <a:endParaRPr lang="en-US" sz="1400" dirty="0">
                        <a:latin typeface="Calibri"/>
                        <a:cs typeface="Calibri"/>
                      </a:endParaRPr>
                    </a:p>
                  </a:txBody>
                  <a:tcPr>
                    <a:lnR w="12700"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1</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75</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6</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705,322</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705,322</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587,578</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2*</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76</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238</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11</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306,965</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683,720</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1,688</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75,307</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4</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20,902</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3</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91</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18</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772,198</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772,198</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638,803</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4*</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91</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13</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172</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565,681</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773,086</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609</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110,633</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380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21,343</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5</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104</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24</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10,703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878,235</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130,000</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111,950</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6</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104</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6</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257</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163,333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879,668</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44,461</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96,183</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110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44,278</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7</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104</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4</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179</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12</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11,380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918,717</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80,070</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100,854</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8</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105</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72</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3</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973,364</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261,885</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61,724</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9</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104</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10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157</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7</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357,919</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933,514</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24</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121,337</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61,051</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r>
              <a:tr h="379413">
                <a:tc gridSpan="4">
                  <a:txBody>
                    <a:bodyPr/>
                    <a:lstStyle/>
                    <a:p>
                      <a:pPr algn="ctr"/>
                      <a:endParaRPr lang="en-US" sz="1400" b="1" dirty="0">
                        <a:latin typeface="Calibri"/>
                        <a:cs typeface="Calibri"/>
                      </a:endParaRP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tcPr>
                </a:tc>
                <a:tc hMerge="1">
                  <a:txBody>
                    <a:bodyPr/>
                    <a:lstStyle/>
                    <a:p>
                      <a:endParaRPr lang="en-US"/>
                    </a:p>
                  </a:txBody>
                  <a:tcPr/>
                </a:tc>
                <a:tc hMerge="1">
                  <a:txBody>
                    <a:bodyPr/>
                    <a:lstStyle/>
                    <a:p>
                      <a:pPr algn="ct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hMerge="1">
                  <a:txBody>
                    <a:bodyPr/>
                    <a:lstStyle/>
                    <a:p>
                      <a:pPr algn="ct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400" b="1" dirty="0" smtClean="0">
                          <a:latin typeface="Calibri"/>
                          <a:cs typeface="Calibri"/>
                        </a:rPr>
                        <a:t>Total</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r"/>
                      <a:r>
                        <a:rPr lang="en-US" sz="1400" b="1" dirty="0" smtClean="0">
                          <a:latin typeface="Calibri"/>
                          <a:cs typeface="Calibri"/>
                        </a:rPr>
                        <a:t>1,435,699</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r"/>
                      <a:r>
                        <a:rPr lang="en-US" sz="1400" b="1" dirty="0" smtClean="0">
                          <a:latin typeface="Calibri"/>
                          <a:cs typeface="Calibri"/>
                        </a:rPr>
                        <a:t>8,053,695</a:t>
                      </a:r>
                      <a:endParaRPr lang="en-US" sz="1400" b="1" dirty="0">
                        <a:latin typeface="Calibri"/>
                        <a:cs typeface="Calibri"/>
                      </a:endParaRP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r"/>
                      <a:r>
                        <a:rPr lang="en-US" sz="1400" b="1" dirty="0" smtClean="0">
                          <a:latin typeface="Calibri"/>
                          <a:cs typeface="Calibri"/>
                        </a:rPr>
                        <a:t>46,783</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r"/>
                      <a:r>
                        <a:rPr lang="en-US" sz="1400" b="1" dirty="0" smtClean="0">
                          <a:latin typeface="Calibri"/>
                          <a:cs typeface="Calibri"/>
                        </a:rPr>
                        <a:t>2,420,979</a:t>
                      </a:r>
                      <a:endParaRPr lang="en-US" sz="1400" b="1" dirty="0">
                        <a:latin typeface="Calibri"/>
                        <a:cs typeface="Calibri"/>
                      </a:endParaRP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r"/>
                      <a:r>
                        <a:rPr lang="en-US" sz="1400" b="1" dirty="0" smtClean="0">
                          <a:latin typeface="Calibri"/>
                          <a:cs typeface="Calibri"/>
                        </a:rPr>
                        <a:t>495</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r"/>
                      <a:r>
                        <a:rPr lang="en-US" sz="1400" b="1" dirty="0" smtClean="0">
                          <a:latin typeface="Calibri"/>
                          <a:cs typeface="Calibri"/>
                        </a:rPr>
                        <a:t>1,683,797</a:t>
                      </a:r>
                      <a:endParaRPr lang="en-US" sz="1400" b="1" dirty="0">
                        <a:latin typeface="Calibri"/>
                        <a:cs typeface="Calibri"/>
                      </a:endParaRP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xit" presetSubtype="0" fill="hold" nodeType="withEffect">
                                  <p:stCondLst>
                                    <p:cond delay="0"/>
                                  </p:stCondLst>
                                  <p:childTnLst>
                                    <p:set>
                                      <p:cBhvr>
                                        <p:cTn id="18" dur="1" fill="hold">
                                          <p:stCondLst>
                                            <p:cond delay="0"/>
                                          </p:stCondLst>
                                        </p:cTn>
                                        <p:tgtEl>
                                          <p:spTgt spid="1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xit" presetSubtype="0" fill="hold" nodeType="withEffect">
                                  <p:stCondLst>
                                    <p:cond delay="0"/>
                                  </p:stCondLst>
                                  <p:childTnLst>
                                    <p:set>
                                      <p:cBhvr>
                                        <p:cTn id="24"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13" grpId="0" animBg="1"/>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t>Unsafe Timing:</a:t>
            </a:r>
            <a:br>
              <a:rPr lang="en-US" sz="4400" dirty="0" smtClean="0"/>
            </a:br>
            <a:r>
              <a:rPr lang="en-US" sz="4400" dirty="0" smtClean="0"/>
              <a:t>Version Inconsistency</a:t>
            </a:r>
            <a:endParaRPr lang="en-US" sz="4400" dirty="0"/>
          </a:p>
        </p:txBody>
      </p:sp>
      <p:grpSp>
        <p:nvGrpSpPr>
          <p:cNvPr id="3" name="Group 18"/>
          <p:cNvGrpSpPr/>
          <p:nvPr/>
        </p:nvGrpSpPr>
        <p:grpSpPr>
          <a:xfrm>
            <a:off x="457200" y="2057400"/>
            <a:ext cx="3733800" cy="3425983"/>
            <a:chOff x="457200" y="2057400"/>
            <a:chExt cx="3733800" cy="3425983"/>
          </a:xfrm>
        </p:grpSpPr>
        <p:sp>
          <p:nvSpPr>
            <p:cNvPr id="20" name="TextBox 19"/>
            <p:cNvSpPr txBox="1"/>
            <p:nvPr/>
          </p:nvSpPr>
          <p:spPr>
            <a:xfrm>
              <a:off x="457200" y="2621061"/>
              <a:ext cx="3733800" cy="2862322"/>
            </a:xfrm>
            <a:prstGeom prst="rect">
              <a:avLst/>
            </a:prstGeom>
            <a:solidFill>
              <a:schemeClr val="bg2"/>
            </a:solidFill>
          </p:spPr>
          <p:txBody>
            <a:bodyPr wrap="square" rtlCol="0">
              <a:spAutoFit/>
            </a:bodyPr>
            <a:lstStyle/>
            <a:p>
              <a:r>
                <a:rPr lang="en-US" sz="2000" dirty="0" smtClean="0">
                  <a:latin typeface="Lucida Sans Typewriter"/>
                </a:rPr>
                <a:t>void </a:t>
              </a:r>
              <a:r>
                <a:rPr lang="en-US" sz="2000" dirty="0" err="1" smtClean="0">
                  <a:latin typeface="Lucida Sans Typewriter"/>
                </a:rPr>
                <a:t>foo</a:t>
              </a:r>
              <a:r>
                <a:rPr lang="en-US" sz="2000" dirty="0" smtClean="0">
                  <a:latin typeface="Lucida Sans Typewriter"/>
                </a:rPr>
                <a:t>() {</a:t>
              </a:r>
            </a:p>
            <a:p>
              <a:r>
                <a:rPr lang="en-US" sz="2000" dirty="0" smtClean="0">
                  <a:latin typeface="Lucida Sans Typewriter"/>
                </a:rPr>
                <a:t>   bar();</a:t>
              </a:r>
            </a:p>
            <a:p>
              <a:r>
                <a:rPr lang="en-US" sz="2000" dirty="0" smtClean="0">
                  <a:latin typeface="Lucida Sans Typewriter"/>
                </a:rPr>
                <a:t>   …</a:t>
              </a:r>
            </a:p>
            <a:p>
              <a:r>
                <a:rPr lang="en-US" sz="2000" dirty="0" smtClean="0">
                  <a:latin typeface="Lucida Sans Typewriter"/>
                </a:rPr>
                <a:t>   </a:t>
              </a:r>
              <a:r>
                <a:rPr lang="en-US" sz="2000" dirty="0" err="1" smtClean="0">
                  <a:latin typeface="Lucida Sans Typewriter"/>
                </a:rPr>
                <a:t>baz</a:t>
              </a:r>
              <a:r>
                <a:rPr lang="en-US" sz="2000" dirty="0" smtClean="0">
                  <a:latin typeface="Lucida Sans Typewriter"/>
                </a:rPr>
                <a:t>();</a:t>
              </a:r>
            </a:p>
            <a:p>
              <a:r>
                <a:rPr lang="en-US" sz="2000" dirty="0" smtClean="0">
                  <a:latin typeface="Lucida Sans Typewriter"/>
                </a:rPr>
                <a:t>}</a:t>
              </a:r>
            </a:p>
            <a:p>
              <a:endParaRPr lang="en-US" sz="2000" dirty="0" smtClean="0">
                <a:latin typeface="Lucida Sans Typewriter"/>
              </a:endParaRPr>
            </a:p>
            <a:p>
              <a:r>
                <a:rPr lang="en-US" sz="2000" dirty="0" smtClean="0">
                  <a:latin typeface="Lucida Sans Typewriter"/>
                </a:rPr>
                <a:t>void bar() { … }</a:t>
              </a:r>
            </a:p>
            <a:p>
              <a:endParaRPr lang="en-US" sz="2000" dirty="0" smtClean="0">
                <a:latin typeface="Lucida Sans Typewriter"/>
              </a:endParaRPr>
            </a:p>
            <a:p>
              <a:r>
                <a:rPr lang="en-US" sz="2000" dirty="0" smtClean="0">
                  <a:latin typeface="Lucida Sans Typewriter"/>
                </a:rPr>
                <a:t>void </a:t>
              </a:r>
              <a:r>
                <a:rPr lang="en-US" sz="2000" dirty="0" err="1" smtClean="0">
                  <a:latin typeface="Lucida Sans Typewriter"/>
                </a:rPr>
                <a:t>baz</a:t>
              </a:r>
              <a:r>
                <a:rPr lang="en-US" sz="2000" dirty="0" smtClean="0">
                  <a:latin typeface="Lucida Sans Typewriter"/>
                </a:rPr>
                <a:t>() { dig(); … }</a:t>
              </a:r>
            </a:p>
          </p:txBody>
        </p:sp>
        <p:sp>
          <p:nvSpPr>
            <p:cNvPr id="21" name="Rectangle 20"/>
            <p:cNvSpPr/>
            <p:nvPr/>
          </p:nvSpPr>
          <p:spPr>
            <a:xfrm>
              <a:off x="457200" y="2057400"/>
              <a:ext cx="3733800" cy="563661"/>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Lucida Sans Typewriter"/>
                </a:rPr>
                <a:t>Version 0</a:t>
              </a:r>
              <a:endParaRPr lang="en-US" dirty="0">
                <a:latin typeface="Lucida Sans Typewriter"/>
              </a:endParaRPr>
            </a:p>
          </p:txBody>
        </p:sp>
      </p:grpSp>
      <p:grpSp>
        <p:nvGrpSpPr>
          <p:cNvPr id="4" name="Group 21"/>
          <p:cNvGrpSpPr/>
          <p:nvPr/>
        </p:nvGrpSpPr>
        <p:grpSpPr>
          <a:xfrm>
            <a:off x="4648199" y="2057400"/>
            <a:ext cx="4040188" cy="3425983"/>
            <a:chOff x="4648199" y="2057400"/>
            <a:chExt cx="4040188" cy="3425983"/>
          </a:xfrm>
        </p:grpSpPr>
        <p:sp>
          <p:nvSpPr>
            <p:cNvPr id="23" name="TextBox 22"/>
            <p:cNvSpPr txBox="1"/>
            <p:nvPr/>
          </p:nvSpPr>
          <p:spPr>
            <a:xfrm>
              <a:off x="4648200" y="2621061"/>
              <a:ext cx="4040187" cy="2862322"/>
            </a:xfrm>
            <a:prstGeom prst="rect">
              <a:avLst/>
            </a:prstGeom>
            <a:solidFill>
              <a:schemeClr val="bg2"/>
            </a:solidFill>
          </p:spPr>
          <p:txBody>
            <a:bodyPr wrap="square" rtlCol="0">
              <a:spAutoFit/>
            </a:bodyPr>
            <a:lstStyle/>
            <a:p>
              <a:r>
                <a:rPr lang="en-US" sz="2000" dirty="0" smtClean="0">
                  <a:latin typeface="Lucida Sans Typewriter"/>
                </a:rPr>
                <a:t>void </a:t>
              </a:r>
              <a:r>
                <a:rPr lang="en-US" sz="2000" dirty="0" err="1" smtClean="0">
                  <a:latin typeface="Lucida Sans Typewriter"/>
                </a:rPr>
                <a:t>foo</a:t>
              </a:r>
              <a:r>
                <a:rPr lang="en-US" sz="2000" dirty="0" smtClean="0">
                  <a:latin typeface="Lucida Sans Typewriter"/>
                </a:rPr>
                <a:t>() {</a:t>
              </a:r>
            </a:p>
            <a:p>
              <a:r>
                <a:rPr lang="en-US" sz="2000" dirty="0" smtClean="0">
                  <a:latin typeface="Lucida Sans Typewriter"/>
                </a:rPr>
                <a:t>   bar();</a:t>
              </a:r>
            </a:p>
            <a:p>
              <a:r>
                <a:rPr lang="en-US" sz="2000" dirty="0" smtClean="0">
                  <a:latin typeface="Lucida Sans Typewriter"/>
                </a:rPr>
                <a:t>   …</a:t>
              </a:r>
            </a:p>
            <a:p>
              <a:r>
                <a:rPr lang="en-US" sz="2000" dirty="0" smtClean="0">
                  <a:latin typeface="Lucida Sans Typewriter"/>
                </a:rPr>
                <a:t>   </a:t>
              </a:r>
              <a:r>
                <a:rPr lang="en-US" sz="2000" dirty="0" err="1" smtClean="0">
                  <a:latin typeface="Lucida Sans Typewriter"/>
                </a:rPr>
                <a:t>baz</a:t>
              </a:r>
              <a:r>
                <a:rPr lang="en-US" sz="2000" dirty="0" smtClean="0">
                  <a:latin typeface="Lucida Sans Typewriter"/>
                </a:rPr>
                <a:t>();</a:t>
              </a:r>
            </a:p>
            <a:p>
              <a:r>
                <a:rPr lang="en-US" sz="2000" dirty="0" smtClean="0">
                  <a:latin typeface="Lucida Sans Typewriter"/>
                </a:rPr>
                <a:t>}</a:t>
              </a:r>
            </a:p>
            <a:p>
              <a:endParaRPr lang="en-US" sz="2000" dirty="0" smtClean="0">
                <a:latin typeface="Lucida Sans Typewriter"/>
              </a:endParaRPr>
            </a:p>
            <a:p>
              <a:r>
                <a:rPr lang="en-US" sz="2000" dirty="0" smtClean="0">
                  <a:latin typeface="Lucida Sans Typewriter"/>
                </a:rPr>
                <a:t>void bar() { dig(); … }</a:t>
              </a:r>
            </a:p>
            <a:p>
              <a:endParaRPr lang="en-US" sz="2000" dirty="0" smtClean="0">
                <a:latin typeface="Lucida Sans Typewriter"/>
              </a:endParaRPr>
            </a:p>
            <a:p>
              <a:r>
                <a:rPr lang="en-US" sz="2000" dirty="0" smtClean="0">
                  <a:latin typeface="Lucida Sans Typewriter"/>
                </a:rPr>
                <a:t>void </a:t>
              </a:r>
              <a:r>
                <a:rPr lang="en-US" sz="2000" dirty="0" err="1" smtClean="0">
                  <a:latin typeface="Lucida Sans Typewriter"/>
                </a:rPr>
                <a:t>baz</a:t>
              </a:r>
              <a:r>
                <a:rPr lang="en-US" sz="2000" dirty="0" smtClean="0">
                  <a:latin typeface="Lucida Sans Typewriter"/>
                </a:rPr>
                <a:t>() { … }</a:t>
              </a:r>
            </a:p>
          </p:txBody>
        </p:sp>
        <p:sp>
          <p:nvSpPr>
            <p:cNvPr id="24" name="Rectangle 23"/>
            <p:cNvSpPr/>
            <p:nvPr/>
          </p:nvSpPr>
          <p:spPr>
            <a:xfrm>
              <a:off x="4648199" y="2057400"/>
              <a:ext cx="4040187" cy="563661"/>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Lucida Sans Typewriter"/>
                </a:rPr>
                <a:t>Version 1 (patch)</a:t>
              </a:r>
              <a:endParaRPr lang="en-US" dirty="0">
                <a:latin typeface="Lucida Sans Typewriter"/>
              </a:endParaRPr>
            </a:p>
          </p:txBody>
        </p:sp>
      </p:grpSp>
      <p:cxnSp>
        <p:nvCxnSpPr>
          <p:cNvPr id="25" name="Straight Arrow Connector 24"/>
          <p:cNvCxnSpPr/>
          <p:nvPr/>
        </p:nvCxnSpPr>
        <p:spPr>
          <a:xfrm rot="16200000" flipH="1">
            <a:off x="1639094" y="3574355"/>
            <a:ext cx="1294606" cy="608806"/>
          </a:xfrm>
          <a:prstGeom prst="straightConnector1">
            <a:avLst/>
          </a:prstGeom>
          <a:ln w="5715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26" name="Oval 25"/>
          <p:cNvSpPr/>
          <p:nvPr/>
        </p:nvSpPr>
        <p:spPr>
          <a:xfrm>
            <a:off x="6553200" y="4449861"/>
            <a:ext cx="1143000" cy="503139"/>
          </a:xfrm>
          <a:prstGeom prst="ellipse">
            <a:avLst/>
          </a:prstGeom>
          <a:solidFill>
            <a:srgbClr val="FF0000">
              <a:alpha val="5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Oval 26"/>
          <p:cNvSpPr/>
          <p:nvPr/>
        </p:nvSpPr>
        <p:spPr>
          <a:xfrm>
            <a:off x="2362200" y="5059461"/>
            <a:ext cx="1143000" cy="503139"/>
          </a:xfrm>
          <a:prstGeom prst="ellipse">
            <a:avLst/>
          </a:prstGeom>
          <a:solidFill>
            <a:srgbClr val="FF0000">
              <a:alpha val="5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8" name="Straight Arrow Connector 27"/>
          <p:cNvCxnSpPr/>
          <p:nvPr/>
        </p:nvCxnSpPr>
        <p:spPr>
          <a:xfrm>
            <a:off x="1981994" y="3840261"/>
            <a:ext cx="2818606" cy="1295400"/>
          </a:xfrm>
          <a:prstGeom prst="straightConnector1">
            <a:avLst/>
          </a:prstGeom>
          <a:ln w="57150" cmpd="sng">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29" name="Right Arrow 28"/>
          <p:cNvSpPr/>
          <p:nvPr/>
        </p:nvSpPr>
        <p:spPr>
          <a:xfrm>
            <a:off x="304800" y="3230661"/>
            <a:ext cx="609600" cy="457200"/>
          </a:xfrm>
          <a:prstGeom prst="rightArrow">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9" grpId="0" animBg="1"/>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5"/>
          <p:cNvSpPr/>
          <p:nvPr/>
        </p:nvSpPr>
        <p:spPr>
          <a:xfrm>
            <a:off x="4165702" y="2298046"/>
            <a:ext cx="2049463" cy="4165782"/>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z="4000" dirty="0" smtClean="0"/>
              <a:t>Manually Selected Update Points</a:t>
            </a:r>
            <a:endParaRPr lang="en-US" sz="4000" dirty="0"/>
          </a:p>
        </p:txBody>
      </p:sp>
      <p:sp>
        <p:nvSpPr>
          <p:cNvPr id="4" name="Slide Number Placeholder 3"/>
          <p:cNvSpPr>
            <a:spLocks noGrp="1"/>
          </p:cNvSpPr>
          <p:nvPr>
            <p:ph type="sldNum" sz="quarter" idx="12"/>
          </p:nvPr>
        </p:nvSpPr>
        <p:spPr>
          <a:xfrm>
            <a:off x="6638686" y="6492875"/>
            <a:ext cx="2133600" cy="365125"/>
          </a:xfrm>
        </p:spPr>
        <p:txBody>
          <a:bodyPr/>
          <a:lstStyle/>
          <a:p>
            <a:fld id="{F759BE48-F379-A348-9BFE-9DEB59A75543}" type="slidenum">
              <a:rPr lang="en-US" smtClean="0"/>
              <a:pPr/>
              <a:t>22</a:t>
            </a:fld>
            <a:endParaRPr lang="en-US"/>
          </a:p>
        </p:txBody>
      </p:sp>
      <p:grpSp>
        <p:nvGrpSpPr>
          <p:cNvPr id="15" name="Group 14"/>
          <p:cNvGrpSpPr/>
          <p:nvPr/>
        </p:nvGrpSpPr>
        <p:grpSpPr>
          <a:xfrm>
            <a:off x="2210436" y="1941548"/>
            <a:ext cx="2582658" cy="4139527"/>
            <a:chOff x="2210436" y="1941548"/>
            <a:chExt cx="2582658" cy="4139527"/>
          </a:xfrm>
        </p:grpSpPr>
        <p:sp>
          <p:nvSpPr>
            <p:cNvPr id="13" name="Rectangle 12"/>
            <p:cNvSpPr/>
            <p:nvPr/>
          </p:nvSpPr>
          <p:spPr>
            <a:xfrm>
              <a:off x="2210436" y="1941548"/>
              <a:ext cx="537343" cy="4139527"/>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4255751" y="2295666"/>
              <a:ext cx="537343" cy="3779065"/>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p:cNvSpPr/>
          <p:nvPr/>
        </p:nvSpPr>
        <p:spPr>
          <a:xfrm>
            <a:off x="6246365" y="1935205"/>
            <a:ext cx="537343" cy="4536622"/>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5" name="Content Placeholder 4"/>
          <p:cNvGraphicFramePr>
            <a:graphicFrameLocks noGrp="1"/>
          </p:cNvGraphicFramePr>
          <p:nvPr>
            <p:ph idx="1"/>
          </p:nvPr>
        </p:nvGraphicFramePr>
        <p:xfrm>
          <a:off x="1895076" y="1538851"/>
          <a:ext cx="5506362" cy="4932369"/>
        </p:xfrm>
        <a:graphic>
          <a:graphicData uri="http://schemas.openxmlformats.org/drawingml/2006/table">
            <a:tbl>
              <a:tblPr firstRow="1" bandRow="1">
                <a:tableStyleId>{2D5ABB26-0587-4C30-8999-92F81FD0307C}</a:tableStyleId>
              </a:tblPr>
              <a:tblGrid>
                <a:gridCol w="272996"/>
                <a:gridCol w="551180"/>
                <a:gridCol w="442398"/>
                <a:gridCol w="455310"/>
                <a:gridCol w="542472"/>
                <a:gridCol w="589180"/>
                <a:gridCol w="341320"/>
                <a:gridCol w="589280"/>
                <a:gridCol w="513392"/>
                <a:gridCol w="619654"/>
                <a:gridCol w="589180"/>
              </a:tblGrid>
              <a:tr h="379413">
                <a:tc>
                  <a:txBody>
                    <a:bodyPr/>
                    <a:lstStyle/>
                    <a:p>
                      <a:pPr algn="ct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a:txBody>
                    <a:bodyPr/>
                    <a:lstStyle/>
                    <a:p>
                      <a:pPr algn="ct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tcPr>
                </a:tc>
                <a:tc gridSpan="3">
                  <a:txBody>
                    <a:bodyPr/>
                    <a:lstStyle/>
                    <a:p>
                      <a:pPr algn="ctr"/>
                      <a:r>
                        <a:rPr lang="en-US" sz="1400" b="1" dirty="0" smtClean="0">
                          <a:latin typeface="Symbol" charset="2"/>
                          <a:cs typeface="Symbol" charset="2"/>
                        </a:rPr>
                        <a:t>D</a:t>
                      </a:r>
                      <a:r>
                        <a:rPr lang="en-US" sz="1400" b="1" dirty="0" smtClean="0">
                          <a:latin typeface="Calibri"/>
                          <a:cs typeface="Calibri"/>
                        </a:rPr>
                        <a:t> to next version</a:t>
                      </a:r>
                      <a:endParaRPr lang="en-US" sz="1400" b="1" dirty="0">
                        <a:latin typeface="Calibri"/>
                        <a:cs typeface="Calibri"/>
                      </a:endParaRPr>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hMerge="1">
                  <a:txBody>
                    <a:bodyPr/>
                    <a:lstStyle/>
                    <a:p>
                      <a:endParaRPr lang="en-US" dirty="0"/>
                    </a:p>
                  </a:txBody>
                  <a:tcPr>
                    <a:lnB w="12700" cap="flat" cmpd="sng" algn="ctr">
                      <a:noFill/>
                      <a:prstDash val="solid"/>
                      <a:round/>
                      <a:headEnd type="none" w="med" len="med"/>
                      <a:tailEnd type="none" w="med" len="med"/>
                    </a:lnB>
                  </a:tcPr>
                </a:tc>
                <a:tc hMerge="1">
                  <a:txBody>
                    <a:bodyPr/>
                    <a:lstStyle/>
                    <a:p>
                      <a:endParaRPr lang="en-US" dirty="0"/>
                    </a:p>
                  </a:txBody>
                  <a:tcPr>
                    <a:lnB w="12700" cap="flat" cmpd="sng" algn="ctr">
                      <a:noFill/>
                      <a:prstDash val="solid"/>
                      <a:round/>
                      <a:headEnd type="none" w="med" len="med"/>
                      <a:tailEnd type="none" w="med" len="med"/>
                    </a:lnB>
                  </a:tcPr>
                </a:tc>
                <a:tc gridSpan="4">
                  <a:txBody>
                    <a:bodyPr/>
                    <a:lstStyle/>
                    <a:p>
                      <a:pPr algn="ct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noFill/>
                      <a:prstDash val="solid"/>
                      <a:round/>
                      <a:headEnd type="none" w="med" len="med"/>
                      <a:tailEnd type="none" w="med" len="med"/>
                    </a:lnB>
                  </a:tcPr>
                </a:tc>
                <a:tc hMerge="1">
                  <a:txBody>
                    <a:bodyPr/>
                    <a:lstStyle/>
                    <a:p>
                      <a:pPr algn="ctr"/>
                      <a:endParaRPr lang="en-US" sz="1400" b="1" dirty="0">
                        <a:latin typeface="Calibri"/>
                        <a:cs typeface="Calibri"/>
                      </a:endParaRPr>
                    </a:p>
                  </a:txBody>
                  <a:tcPr>
                    <a:lnB w="1270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lnB w="1270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lnB w="12700" cap="flat" cmpd="sng" algn="ctr">
                      <a:solidFill>
                        <a:scrgbClr r="0" g="0" b="0"/>
                      </a:solidFill>
                      <a:prstDash val="solid"/>
                      <a:round/>
                      <a:headEnd type="none" w="med" len="med"/>
                      <a:tailEnd type="none" w="med" len="med"/>
                    </a:lnB>
                  </a:tcPr>
                </a:tc>
                <a:tc gridSpan="2">
                  <a:txBody>
                    <a:bodyPr/>
                    <a:lstStyle/>
                    <a:p>
                      <a:pPr algn="ctr"/>
                      <a:r>
                        <a:rPr lang="en-US" sz="1400" b="1" dirty="0" smtClean="0">
                          <a:latin typeface="Calibri"/>
                          <a:cs typeface="Calibri"/>
                        </a:rPr>
                        <a:t>Safety</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hMerge="1">
                  <a:txBody>
                    <a:bodyPr/>
                    <a:lstStyle/>
                    <a:p>
                      <a:endParaRPr lang="en-US" dirty="0"/>
                    </a:p>
                  </a:txBody>
                  <a:tcPr/>
                </a:tc>
              </a:tr>
              <a:tr h="379413">
                <a:tc>
                  <a:txBody>
                    <a:bodyPr/>
                    <a:lstStyle/>
                    <a:p>
                      <a:pPr algn="ctr"/>
                      <a:r>
                        <a:rPr lang="en-US" sz="1400" b="1" dirty="0" smtClean="0">
                          <a:latin typeface="Calibri"/>
                          <a:cs typeface="Calibri"/>
                        </a:rPr>
                        <a:t>#</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Tests</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Sig</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Fun</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Type</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gridSpan="4">
                  <a:txBody>
                    <a:bodyPr/>
                    <a:lstStyle/>
                    <a:p>
                      <a:pPr algn="ctr"/>
                      <a:r>
                        <a:rPr lang="en-US" sz="1400" b="1" dirty="0" smtClean="0">
                          <a:latin typeface="Calibri"/>
                          <a:cs typeface="Calibri"/>
                        </a:rPr>
                        <a:t>Reduction</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lnT w="12700" cap="flat" cmpd="sng" algn="ctr">
                      <a:no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lnT w="12700" cap="flat" cmpd="sng" algn="ctr">
                      <a:no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lnT w="12700" cap="flat" cmpd="sng" algn="ctr">
                      <a:no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Failed</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Total</a:t>
                      </a:r>
                      <a:endParaRPr lang="en-US" sz="1400" b="1" dirty="0">
                        <a:latin typeface="Calibri"/>
                        <a:cs typeface="Calibri"/>
                      </a:endParaRPr>
                    </a:p>
                  </a:txBody>
                  <a:tcP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379413">
                <a:tc>
                  <a:txBody>
                    <a:bodyPr/>
                    <a:lstStyle/>
                    <a:p>
                      <a:pPr algn="ct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75</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3</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98</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566</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err="1" smtClean="0">
                          <a:latin typeface="Wingdings 3" charset="2"/>
                          <a:cs typeface="Wingdings 3" charset="2"/>
                        </a:rPr>
                        <a:t>g</a:t>
                      </a:r>
                      <a:endParaRPr lang="en-US" sz="1400" dirty="0">
                        <a:latin typeface="Wingdings 3" charset="2"/>
                        <a:cs typeface="Wingdings 3" charset="2"/>
                      </a:endParaRPr>
                    </a:p>
                  </a:txBody>
                  <a:tcP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566</a:t>
                      </a:r>
                      <a:endParaRPr lang="en-US" sz="1400" dirty="0">
                        <a:latin typeface="Calibri"/>
                        <a:cs typeface="Calibri"/>
                      </a:endParaRPr>
                    </a:p>
                  </a:txBody>
                  <a:tcP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566</a:t>
                      </a:r>
                      <a:endParaRPr lang="en-US" sz="1400" dirty="0">
                        <a:latin typeface="Calibri"/>
                        <a:cs typeface="Calibri"/>
                      </a:endParaRPr>
                    </a:p>
                  </a:txBody>
                  <a:tcP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1</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75</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6</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630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592</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(6%)</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630</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2</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76</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238</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11</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568</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568</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568</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3</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91</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18</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783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770</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783</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4</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91</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13</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172</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782</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782</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782</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5</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104</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24</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860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841</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860</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6</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104</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6</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257</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859</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859</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859</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7</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104</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4</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179</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12</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850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850</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850</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8</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105</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72</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3</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868</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823</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868</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9</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104</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10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157</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7</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833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833</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r"/>
                      <a:r>
                        <a:rPr lang="en-US" sz="1400" dirty="0" smtClean="0">
                          <a:latin typeface="Calibri"/>
                          <a:cs typeface="Calibri"/>
                        </a:rPr>
                        <a:t>833</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12700" cap="flat" cmpd="sng" algn="ctr">
                      <a:solidFill>
                        <a:scrgbClr r="0" g="0" b="0"/>
                      </a:solidFill>
                      <a:prstDash val="solid"/>
                      <a:round/>
                      <a:headEnd type="none" w="med" len="med"/>
                      <a:tailEnd type="none" w="med" len="med"/>
                    </a:lnB>
                  </a:tcPr>
                </a:tc>
              </a:tr>
              <a:tr h="379413">
                <a:tc gridSpan="4">
                  <a:txBody>
                    <a:bodyPr/>
                    <a:lstStyle/>
                    <a:p>
                      <a:pPr algn="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tcPr>
                </a:tc>
                <a:tc hMerge="1">
                  <a:txBody>
                    <a:bodyPr/>
                    <a:lstStyle/>
                    <a:p>
                      <a:endParaRPr lang="en-US"/>
                    </a:p>
                  </a:txBody>
                  <a:tcPr/>
                </a:tc>
                <a:tc hMerge="1">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tcPr>
                </a:tc>
                <a:tc hMerge="1">
                  <a:txBody>
                    <a:bodyPr/>
                    <a:lstStyle/>
                    <a:p>
                      <a:pPr algn="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r"/>
                      <a:r>
                        <a:rPr lang="en-US" sz="1400" b="1" dirty="0" smtClean="0">
                          <a:latin typeface="Calibri"/>
                          <a:cs typeface="Calibri"/>
                        </a:rPr>
                        <a:t>Total</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r"/>
                      <a:r>
                        <a:rPr lang="en-US" sz="1400" b="1" dirty="0" smtClean="0">
                          <a:latin typeface="Calibri"/>
                          <a:cs typeface="Calibri"/>
                        </a:rPr>
                        <a:t>7,599</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r"/>
                      <a:r>
                        <a:rPr lang="en-US" sz="1400" b="1" dirty="0" err="1" smtClean="0">
                          <a:latin typeface="Wingdings 3" charset="2"/>
                          <a:cs typeface="Wingdings 3" charset="2"/>
                        </a:rPr>
                        <a:t>g</a:t>
                      </a:r>
                      <a:endParaRPr lang="en-US" sz="1400" b="1" dirty="0">
                        <a:latin typeface="Calibri"/>
                        <a:cs typeface="Calibri"/>
                      </a:endParaRPr>
                    </a:p>
                  </a:txBody>
                  <a:tcPr>
                    <a:lnT w="12700" cap="flat" cmpd="sng" algn="ctr">
                      <a:solidFill>
                        <a:scrgbClr r="0" g="0" b="0"/>
                      </a:solidFill>
                      <a:prstDash val="solid"/>
                      <a:round/>
                      <a:headEnd type="none" w="med" len="med"/>
                      <a:tailEnd type="none" w="med" len="med"/>
                    </a:lnT>
                  </a:tcPr>
                </a:tc>
                <a:tc>
                  <a:txBody>
                    <a:bodyPr/>
                    <a:lstStyle/>
                    <a:p>
                      <a:pPr algn="r"/>
                      <a:r>
                        <a:rPr lang="en-US" sz="1400" b="1" dirty="0" smtClean="0">
                          <a:latin typeface="Calibri"/>
                          <a:cs typeface="Calibri"/>
                        </a:rPr>
                        <a:t>7,484</a:t>
                      </a:r>
                      <a:endParaRPr lang="en-US" sz="1400" b="1" dirty="0">
                        <a:latin typeface="Calibri"/>
                        <a:cs typeface="Calibri"/>
                      </a:endParaRPr>
                    </a:p>
                  </a:txBody>
                  <a:tcPr>
                    <a:lnT w="12700" cap="flat" cmpd="sng" algn="ctr">
                      <a:solidFill>
                        <a:scrgbClr r="0" g="0" b="0"/>
                      </a:solidFill>
                      <a:prstDash val="solid"/>
                      <a:round/>
                      <a:headEnd type="none" w="med" len="med"/>
                      <a:tailEnd type="none" w="med" len="med"/>
                    </a:lnT>
                  </a:tcPr>
                </a:tc>
                <a:tc>
                  <a:txBody>
                    <a:bodyPr/>
                    <a:lstStyle/>
                    <a:p>
                      <a:pPr algn="r"/>
                      <a:r>
                        <a:rPr lang="en-US" sz="1400" b="1" dirty="0" smtClean="0">
                          <a:latin typeface="Calibri"/>
                          <a:cs typeface="Calibri"/>
                        </a:rPr>
                        <a:t>(2%)</a:t>
                      </a:r>
                      <a:endParaRPr lang="en-US" sz="1400" b="1" dirty="0">
                        <a:latin typeface="Calibri"/>
                        <a:cs typeface="Calibri"/>
                      </a:endParaRP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r"/>
                      <a:r>
                        <a:rPr lang="en-US" sz="1400" b="1" dirty="0" smtClean="0">
                          <a:latin typeface="Calibri"/>
                          <a:cs typeface="Calibri"/>
                        </a:rPr>
                        <a:t>0</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tcPr>
                </a:tc>
                <a:tc>
                  <a:txBody>
                    <a:bodyPr/>
                    <a:lstStyle/>
                    <a:p>
                      <a:pPr algn="r"/>
                      <a:r>
                        <a:rPr lang="en-US" sz="1400" b="1" dirty="0" smtClean="0">
                          <a:latin typeface="Calibri"/>
                          <a:cs typeface="Calibri"/>
                        </a:rPr>
                        <a:t>7,599</a:t>
                      </a:r>
                      <a:endParaRPr lang="en-US" sz="1400" b="1" dirty="0">
                        <a:latin typeface="Calibri"/>
                        <a:cs typeface="Calibri"/>
                      </a:endParaRPr>
                    </a:p>
                  </a:txBody>
                  <a:tcPr>
                    <a:lnT w="12700" cap="flat" cmpd="sng" algn="ctr">
                      <a:solidFill>
                        <a:scrgbClr r="0" g="0" b="0"/>
                      </a:solidFill>
                      <a:prstDash val="solid"/>
                      <a:round/>
                      <a:headEnd type="none" w="med" len="med"/>
                      <a:tailEnd type="none" w="med" len="med"/>
                    </a:lnT>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15"/>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16" grpId="0" animBg="1"/>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Summary</a:t>
            </a:r>
            <a:endParaRPr lang="en-US" dirty="0"/>
          </a:p>
        </p:txBody>
      </p:sp>
      <p:sp>
        <p:nvSpPr>
          <p:cNvPr id="3" name="Content Placeholder 2"/>
          <p:cNvSpPr>
            <a:spLocks noGrp="1"/>
          </p:cNvSpPr>
          <p:nvPr>
            <p:ph idx="1"/>
          </p:nvPr>
        </p:nvSpPr>
        <p:spPr/>
        <p:txBody>
          <a:bodyPr>
            <a:normAutofit/>
          </a:bodyPr>
          <a:lstStyle/>
          <a:p>
            <a:r>
              <a:rPr lang="en-US" sz="2500" dirty="0" smtClean="0">
                <a:solidFill>
                  <a:srgbClr val="262626"/>
                </a:solidFill>
              </a:rPr>
              <a:t>We have argued that verification is necessary to prevent unsafe updates</a:t>
            </a:r>
          </a:p>
          <a:p>
            <a:pPr lvl="1"/>
            <a:r>
              <a:rPr lang="en-US" sz="2300" dirty="0" smtClean="0">
                <a:solidFill>
                  <a:srgbClr val="262626"/>
                </a:solidFill>
              </a:rPr>
              <a:t>Provided empirical evidence that AS/CFS cannot prevent all unsafe updates</a:t>
            </a:r>
          </a:p>
          <a:p>
            <a:r>
              <a:rPr lang="en-US" sz="2500" dirty="0" smtClean="0">
                <a:solidFill>
                  <a:srgbClr val="262626"/>
                </a:solidFill>
              </a:rPr>
              <a:t>We have presented an approach for testing dynamic updates</a:t>
            </a:r>
          </a:p>
          <a:p>
            <a:r>
              <a:rPr lang="en-US" sz="2500" dirty="0" smtClean="0">
                <a:solidFill>
                  <a:srgbClr val="262626"/>
                </a:solidFill>
              </a:rPr>
              <a:t>We have presented and evaluated a minimization strategy to make update testing more practical</a:t>
            </a:r>
          </a:p>
        </p:txBody>
      </p:sp>
      <p:sp>
        <p:nvSpPr>
          <p:cNvPr id="4" name="Slide Number Placeholder 3"/>
          <p:cNvSpPr>
            <a:spLocks noGrp="1"/>
          </p:cNvSpPr>
          <p:nvPr>
            <p:ph type="sldNum" sz="quarter" idx="12"/>
          </p:nvPr>
        </p:nvSpPr>
        <p:spPr/>
        <p:txBody>
          <a:bodyPr/>
          <a:lstStyle/>
          <a:p>
            <a:fld id="{F759BE48-F379-A348-9BFE-9DEB59A75543}"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Additional Slides</a:t>
            </a:r>
            <a:endParaRPr lang="en-US" dirty="0"/>
          </a:p>
        </p:txBody>
      </p:sp>
      <p:sp>
        <p:nvSpPr>
          <p:cNvPr id="3" name="Slide Number Placeholder 2"/>
          <p:cNvSpPr>
            <a:spLocks noGrp="1"/>
          </p:cNvSpPr>
          <p:nvPr>
            <p:ph type="sldNum" sz="quarter" idx="12"/>
          </p:nvPr>
        </p:nvSpPr>
        <p:spPr/>
        <p:txBody>
          <a:bodyPr/>
          <a:lstStyle/>
          <a:p>
            <a:fld id="{6294C92D-0306-4E69-9CD3-20855E849650}" type="slidenum">
              <a:rPr kumimoji="0" lang="en-US" smtClean="0"/>
              <a:pPr/>
              <a:t>24</a:t>
            </a:fld>
            <a:endParaRPr kumimoji="0"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extBox 8"/>
          <p:cNvSpPr txBox="1"/>
          <p:nvPr/>
        </p:nvSpPr>
        <p:spPr>
          <a:xfrm>
            <a:off x="4648200" y="2624078"/>
            <a:ext cx="4040187" cy="2862322"/>
          </a:xfrm>
          <a:prstGeom prst="rect">
            <a:avLst/>
          </a:prstGeom>
          <a:solidFill>
            <a:schemeClr val="bg1">
              <a:lumMod val="75000"/>
            </a:schemeClr>
          </a:solidFill>
        </p:spPr>
        <p:txBody>
          <a:bodyPr wrap="square" rtlCol="0">
            <a:spAutoFit/>
          </a:bodyPr>
          <a:lstStyle/>
          <a:p>
            <a:r>
              <a:rPr lang="en-US" sz="2000" dirty="0" smtClean="0">
                <a:latin typeface="Lucida Sans Typewriter"/>
              </a:rPr>
              <a:t>void </a:t>
            </a:r>
            <a:r>
              <a:rPr lang="en-US" sz="2000" dirty="0" err="1" smtClean="0">
                <a:latin typeface="Lucida Sans Typewriter"/>
              </a:rPr>
              <a:t>foo(int</a:t>
            </a:r>
            <a:r>
              <a:rPr lang="en-US" sz="2000" dirty="0" smtClean="0">
                <a:latin typeface="Lucida Sans Typewriter"/>
              </a:rPr>
              <a:t> *</a:t>
            </a:r>
            <a:r>
              <a:rPr lang="en-US" sz="2000" dirty="0" err="1" smtClean="0">
                <a:latin typeface="Lucida Sans Typewriter"/>
              </a:rPr>
              <a:t>x</a:t>
            </a:r>
            <a:r>
              <a:rPr lang="en-US" sz="2000" dirty="0" smtClean="0">
                <a:latin typeface="Lucida Sans Typewriter"/>
              </a:rPr>
              <a:t>, </a:t>
            </a:r>
            <a:r>
              <a:rPr lang="en-US" sz="2000" dirty="0" err="1" smtClean="0">
                <a:latin typeface="Lucida Sans Typewriter"/>
              </a:rPr>
              <a:t>int</a:t>
            </a:r>
            <a:r>
              <a:rPr lang="en-US" sz="2000" dirty="0" smtClean="0">
                <a:latin typeface="Lucida Sans Typewriter"/>
              </a:rPr>
              <a:t> </a:t>
            </a:r>
            <a:r>
              <a:rPr lang="en-US" sz="2000" dirty="0" err="1" smtClean="0">
                <a:latin typeface="Lucida Sans Typewriter"/>
              </a:rPr>
              <a:t>y</a:t>
            </a:r>
            <a:r>
              <a:rPr lang="en-US" sz="2000" dirty="0" smtClean="0">
                <a:latin typeface="Lucida Sans Typewriter"/>
              </a:rPr>
              <a:t>) {</a:t>
            </a:r>
          </a:p>
          <a:p>
            <a:r>
              <a:rPr lang="en-US" sz="2000" dirty="0" smtClean="0">
                <a:latin typeface="Lucida Sans Typewriter"/>
              </a:rPr>
              <a:t>   *</a:t>
            </a:r>
            <a:r>
              <a:rPr lang="en-US" sz="2000" dirty="0" err="1" smtClean="0">
                <a:latin typeface="Lucida Sans Typewriter"/>
              </a:rPr>
              <a:t>x</a:t>
            </a:r>
            <a:r>
              <a:rPr lang="en-US" sz="2000" dirty="0" smtClean="0">
                <a:latin typeface="Lucida Sans Typewriter"/>
              </a:rPr>
              <a:t> += </a:t>
            </a:r>
            <a:r>
              <a:rPr lang="en-US" sz="2000" dirty="0" err="1" smtClean="0">
                <a:latin typeface="Lucida Sans Typewriter"/>
              </a:rPr>
              <a:t>y</a:t>
            </a:r>
            <a:r>
              <a:rPr lang="en-US" sz="2000" dirty="0" smtClean="0">
                <a:latin typeface="Lucida Sans Typewriter"/>
              </a:rPr>
              <a:t>;</a:t>
            </a:r>
          </a:p>
          <a:p>
            <a:r>
              <a:rPr lang="en-US" sz="2000" dirty="0" smtClean="0">
                <a:latin typeface="Lucida Sans Typewriter"/>
              </a:rPr>
              <a:t>}</a:t>
            </a:r>
          </a:p>
          <a:p>
            <a:endParaRPr lang="en-US" sz="2000" dirty="0" smtClean="0">
              <a:latin typeface="Lucida Sans Typewriter"/>
            </a:endParaRPr>
          </a:p>
          <a:p>
            <a:r>
              <a:rPr lang="en-US" sz="2000" dirty="0" smtClean="0">
                <a:latin typeface="Lucida Sans Typewriter"/>
              </a:rPr>
              <a:t>void bar() {</a:t>
            </a:r>
          </a:p>
          <a:p>
            <a:r>
              <a:rPr lang="en-US" sz="2000" dirty="0" smtClean="0">
                <a:latin typeface="Lucida Sans Typewriter"/>
              </a:rPr>
              <a:t>   </a:t>
            </a:r>
            <a:r>
              <a:rPr lang="en-US" sz="2000" dirty="0" err="1" smtClean="0">
                <a:latin typeface="Lucida Sans Typewriter"/>
              </a:rPr>
              <a:t>int</a:t>
            </a:r>
            <a:r>
              <a:rPr lang="en-US" sz="2000" dirty="0" smtClean="0">
                <a:latin typeface="Lucida Sans Typewriter"/>
              </a:rPr>
              <a:t> </a:t>
            </a:r>
            <a:r>
              <a:rPr lang="en-US" sz="2000" dirty="0" err="1" smtClean="0">
                <a:latin typeface="Lucida Sans Typewriter"/>
              </a:rPr>
              <a:t>z</a:t>
            </a:r>
            <a:r>
              <a:rPr lang="en-US" sz="2000" dirty="0" smtClean="0">
                <a:latin typeface="Lucida Sans Typewriter"/>
              </a:rPr>
              <a:t> = 0;</a:t>
            </a:r>
          </a:p>
          <a:p>
            <a:r>
              <a:rPr lang="en-US" sz="2000" dirty="0" smtClean="0">
                <a:latin typeface="Lucida Sans Typewriter"/>
              </a:rPr>
              <a:t>   …</a:t>
            </a:r>
          </a:p>
          <a:p>
            <a:r>
              <a:rPr lang="en-US" sz="2000" dirty="0" smtClean="0">
                <a:latin typeface="Lucida Sans Typewriter"/>
              </a:rPr>
              <a:t>   </a:t>
            </a:r>
            <a:r>
              <a:rPr lang="en-US" sz="2000" dirty="0" err="1" smtClean="0">
                <a:latin typeface="Lucida Sans Typewriter"/>
              </a:rPr>
              <a:t>foo(&amp;z</a:t>
            </a:r>
            <a:r>
              <a:rPr lang="en-US" sz="2000" dirty="0" smtClean="0">
                <a:latin typeface="Lucida Sans Typewriter"/>
              </a:rPr>
              <a:t>, 5)</a:t>
            </a:r>
          </a:p>
          <a:p>
            <a:r>
              <a:rPr lang="en-US" sz="2000" dirty="0" smtClean="0">
                <a:latin typeface="Lucida Sans Typewriter"/>
              </a:rPr>
              <a:t>}</a:t>
            </a:r>
          </a:p>
        </p:txBody>
      </p:sp>
      <p:sp>
        <p:nvSpPr>
          <p:cNvPr id="18" name="Rectangle 17"/>
          <p:cNvSpPr/>
          <p:nvPr/>
        </p:nvSpPr>
        <p:spPr>
          <a:xfrm>
            <a:off x="4648199" y="2037447"/>
            <a:ext cx="4040187" cy="563661"/>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Lucida Sans Typewriter"/>
              </a:rPr>
              <a:t>Version 1 (patch)</a:t>
            </a:r>
            <a:endParaRPr lang="en-US" dirty="0">
              <a:latin typeface="Lucida Sans Typewriter"/>
            </a:endParaRPr>
          </a:p>
        </p:txBody>
      </p:sp>
      <p:sp>
        <p:nvSpPr>
          <p:cNvPr id="5" name="TextBox 4"/>
          <p:cNvSpPr txBox="1"/>
          <p:nvPr/>
        </p:nvSpPr>
        <p:spPr>
          <a:xfrm>
            <a:off x="457200" y="2624078"/>
            <a:ext cx="3733800" cy="2862322"/>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000" dirty="0" err="1" smtClean="0">
                <a:solidFill>
                  <a:schemeClr val="tx1"/>
                </a:solidFill>
                <a:latin typeface="Lucida Sans Typewriter"/>
              </a:rPr>
              <a:t>int</a:t>
            </a:r>
            <a:r>
              <a:rPr lang="en-US" sz="2000" dirty="0" smtClean="0">
                <a:solidFill>
                  <a:schemeClr val="tx1"/>
                </a:solidFill>
                <a:latin typeface="Lucida Sans Typewriter"/>
              </a:rPr>
              <a:t> </a:t>
            </a:r>
            <a:r>
              <a:rPr lang="en-US" sz="2000" dirty="0" err="1" smtClean="0">
                <a:solidFill>
                  <a:schemeClr val="tx1"/>
                </a:solidFill>
                <a:latin typeface="Lucida Sans Typewriter"/>
              </a:rPr>
              <a:t>foo(int</a:t>
            </a:r>
            <a:r>
              <a:rPr lang="en-US" sz="2000" dirty="0" smtClean="0">
                <a:solidFill>
                  <a:schemeClr val="tx1"/>
                </a:solidFill>
                <a:latin typeface="Lucida Sans Typewriter"/>
              </a:rPr>
              <a:t> </a:t>
            </a:r>
            <a:r>
              <a:rPr lang="en-US" sz="2000" dirty="0" err="1" smtClean="0">
                <a:solidFill>
                  <a:schemeClr val="tx1"/>
                </a:solidFill>
                <a:latin typeface="Lucida Sans Typewriter"/>
              </a:rPr>
              <a:t>x</a:t>
            </a:r>
            <a:r>
              <a:rPr lang="en-US" sz="2000" dirty="0" smtClean="0">
                <a:solidFill>
                  <a:schemeClr val="tx1"/>
                </a:solidFill>
                <a:latin typeface="Lucida Sans Typewriter"/>
              </a:rPr>
              <a:t>, </a:t>
            </a:r>
            <a:r>
              <a:rPr lang="en-US" sz="2000" dirty="0" err="1" smtClean="0">
                <a:solidFill>
                  <a:schemeClr val="tx1"/>
                </a:solidFill>
                <a:latin typeface="Lucida Sans Typewriter"/>
              </a:rPr>
              <a:t>int</a:t>
            </a:r>
            <a:r>
              <a:rPr lang="en-US" sz="2000" dirty="0" smtClean="0">
                <a:solidFill>
                  <a:schemeClr val="tx1"/>
                </a:solidFill>
                <a:latin typeface="Lucida Sans Typewriter"/>
              </a:rPr>
              <a:t> </a:t>
            </a:r>
            <a:r>
              <a:rPr lang="en-US" sz="2000" dirty="0" err="1" smtClean="0">
                <a:solidFill>
                  <a:schemeClr val="tx1"/>
                </a:solidFill>
                <a:latin typeface="Lucida Sans Typewriter"/>
              </a:rPr>
              <a:t>y</a:t>
            </a:r>
            <a:r>
              <a:rPr lang="en-US" sz="2000" dirty="0" smtClean="0">
                <a:solidFill>
                  <a:schemeClr val="tx1"/>
                </a:solidFill>
                <a:latin typeface="Lucida Sans Typewriter"/>
              </a:rPr>
              <a:t>) {</a:t>
            </a:r>
          </a:p>
          <a:p>
            <a:r>
              <a:rPr lang="en-US" sz="2000" dirty="0" smtClean="0">
                <a:solidFill>
                  <a:schemeClr val="tx1"/>
                </a:solidFill>
                <a:latin typeface="Lucida Sans Typewriter"/>
              </a:rPr>
              <a:t>   return </a:t>
            </a:r>
            <a:r>
              <a:rPr lang="en-US" sz="2000" dirty="0" err="1" smtClean="0">
                <a:solidFill>
                  <a:schemeClr val="tx1"/>
                </a:solidFill>
                <a:latin typeface="Lucida Sans Typewriter"/>
              </a:rPr>
              <a:t>x</a:t>
            </a:r>
            <a:r>
              <a:rPr lang="en-US" sz="2000" dirty="0" smtClean="0">
                <a:solidFill>
                  <a:schemeClr val="tx1"/>
                </a:solidFill>
                <a:latin typeface="Lucida Sans Typewriter"/>
              </a:rPr>
              <a:t> + </a:t>
            </a:r>
            <a:r>
              <a:rPr lang="en-US" sz="2000" dirty="0" err="1" smtClean="0">
                <a:solidFill>
                  <a:schemeClr val="tx1"/>
                </a:solidFill>
                <a:latin typeface="Lucida Sans Typewriter"/>
              </a:rPr>
              <a:t>y</a:t>
            </a:r>
            <a:r>
              <a:rPr lang="en-US" sz="2000" dirty="0" smtClean="0">
                <a:solidFill>
                  <a:schemeClr val="tx1"/>
                </a:solidFill>
                <a:latin typeface="Lucida Sans Typewriter"/>
              </a:rPr>
              <a:t>;</a:t>
            </a:r>
          </a:p>
          <a:p>
            <a:r>
              <a:rPr lang="en-US" sz="2000" dirty="0" smtClean="0">
                <a:solidFill>
                  <a:schemeClr val="tx1"/>
                </a:solidFill>
                <a:latin typeface="Lucida Sans Typewriter"/>
              </a:rPr>
              <a:t>}</a:t>
            </a:r>
          </a:p>
          <a:p>
            <a:endParaRPr lang="en-US" sz="2000" dirty="0" smtClean="0">
              <a:solidFill>
                <a:schemeClr val="tx1"/>
              </a:solidFill>
              <a:latin typeface="Lucida Sans Typewriter"/>
            </a:endParaRPr>
          </a:p>
          <a:p>
            <a:r>
              <a:rPr lang="en-US" sz="2000" dirty="0" smtClean="0">
                <a:solidFill>
                  <a:schemeClr val="tx1"/>
                </a:solidFill>
                <a:latin typeface="Lucida Sans Typewriter"/>
              </a:rPr>
              <a:t>void bar() {</a:t>
            </a:r>
          </a:p>
          <a:p>
            <a:r>
              <a:rPr lang="en-US" sz="2000" dirty="0" smtClean="0">
                <a:solidFill>
                  <a:schemeClr val="tx1"/>
                </a:solidFill>
                <a:latin typeface="Lucida Sans Typewriter"/>
              </a:rPr>
              <a:t>   </a:t>
            </a:r>
            <a:r>
              <a:rPr lang="en-US" sz="2000" dirty="0" err="1" smtClean="0">
                <a:solidFill>
                  <a:schemeClr val="tx1"/>
                </a:solidFill>
                <a:latin typeface="Lucida Sans Typewriter"/>
              </a:rPr>
              <a:t>int</a:t>
            </a:r>
            <a:r>
              <a:rPr lang="en-US" sz="2000" dirty="0" smtClean="0">
                <a:solidFill>
                  <a:schemeClr val="tx1"/>
                </a:solidFill>
                <a:latin typeface="Lucida Sans Typewriter"/>
              </a:rPr>
              <a:t> </a:t>
            </a:r>
            <a:r>
              <a:rPr lang="en-US" sz="2000" dirty="0" err="1" smtClean="0">
                <a:solidFill>
                  <a:schemeClr val="tx1"/>
                </a:solidFill>
                <a:latin typeface="Lucida Sans Typewriter"/>
              </a:rPr>
              <a:t>z</a:t>
            </a:r>
            <a:r>
              <a:rPr lang="en-US" sz="2000" dirty="0" smtClean="0">
                <a:solidFill>
                  <a:schemeClr val="tx1"/>
                </a:solidFill>
                <a:latin typeface="Lucida Sans Typewriter"/>
              </a:rPr>
              <a:t> = 0;</a:t>
            </a:r>
          </a:p>
          <a:p>
            <a:r>
              <a:rPr lang="en-US" sz="2000" dirty="0" smtClean="0">
                <a:solidFill>
                  <a:schemeClr val="tx1"/>
                </a:solidFill>
                <a:latin typeface="Lucida Sans Typewriter"/>
              </a:rPr>
              <a:t>   …</a:t>
            </a:r>
          </a:p>
          <a:p>
            <a:r>
              <a:rPr lang="en-US" sz="2000" dirty="0" smtClean="0">
                <a:solidFill>
                  <a:schemeClr val="tx1"/>
                </a:solidFill>
                <a:latin typeface="Lucida Sans Typewriter"/>
              </a:rPr>
              <a:t>   </a:t>
            </a:r>
            <a:r>
              <a:rPr lang="en-US" sz="2000" dirty="0" err="1" smtClean="0">
                <a:solidFill>
                  <a:schemeClr val="tx1"/>
                </a:solidFill>
                <a:latin typeface="Lucida Sans Typewriter"/>
              </a:rPr>
              <a:t>z</a:t>
            </a:r>
            <a:r>
              <a:rPr lang="en-US" sz="2000" dirty="0" smtClean="0">
                <a:solidFill>
                  <a:schemeClr val="tx1"/>
                </a:solidFill>
                <a:latin typeface="Lucida Sans Typewriter"/>
              </a:rPr>
              <a:t> = </a:t>
            </a:r>
            <a:r>
              <a:rPr lang="en-US" sz="2000" dirty="0" err="1" smtClean="0">
                <a:solidFill>
                  <a:schemeClr val="tx1"/>
                </a:solidFill>
                <a:latin typeface="Lucida Sans Typewriter"/>
              </a:rPr>
              <a:t>foo(z</a:t>
            </a:r>
            <a:r>
              <a:rPr lang="en-US" sz="2000" dirty="0" smtClean="0">
                <a:solidFill>
                  <a:schemeClr val="tx1"/>
                </a:solidFill>
                <a:latin typeface="Lucida Sans Typewriter"/>
              </a:rPr>
              <a:t>, 5)</a:t>
            </a:r>
          </a:p>
          <a:p>
            <a:r>
              <a:rPr lang="en-US" sz="2000" dirty="0" smtClean="0">
                <a:solidFill>
                  <a:schemeClr val="tx1"/>
                </a:solidFill>
                <a:latin typeface="Lucida Sans Typewriter"/>
              </a:rPr>
              <a:t>}</a:t>
            </a:r>
            <a:endParaRPr lang="en-US" sz="2000" dirty="0">
              <a:solidFill>
                <a:schemeClr val="tx1"/>
              </a:solidFill>
              <a:latin typeface="Lucida Sans Typewriter"/>
            </a:endParaRPr>
          </a:p>
        </p:txBody>
      </p:sp>
      <p:sp>
        <p:nvSpPr>
          <p:cNvPr id="17" name="Rectangle 16"/>
          <p:cNvSpPr/>
          <p:nvPr/>
        </p:nvSpPr>
        <p:spPr>
          <a:xfrm>
            <a:off x="457200" y="2037446"/>
            <a:ext cx="3733800" cy="563661"/>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Lucida Sans Typewriter"/>
              </a:rPr>
              <a:t>Version 0</a:t>
            </a:r>
            <a:endParaRPr lang="en-US" dirty="0">
              <a:latin typeface="Lucida Sans Typewriter"/>
            </a:endParaRPr>
          </a:p>
        </p:txBody>
      </p:sp>
      <p:sp>
        <p:nvSpPr>
          <p:cNvPr id="2" name="Title 1"/>
          <p:cNvSpPr>
            <a:spLocks noGrp="1"/>
          </p:cNvSpPr>
          <p:nvPr>
            <p:ph type="title"/>
          </p:nvPr>
        </p:nvSpPr>
        <p:spPr/>
        <p:txBody>
          <a:bodyPr>
            <a:normAutofit fontScale="90000"/>
          </a:bodyPr>
          <a:lstStyle/>
          <a:p>
            <a:r>
              <a:rPr lang="en-US" sz="4400" dirty="0" smtClean="0"/>
              <a:t>Unsafe Timing: </a:t>
            </a:r>
            <a:br>
              <a:rPr lang="en-US" sz="4400" dirty="0" smtClean="0"/>
            </a:br>
            <a:r>
              <a:rPr lang="en-US" sz="4400" dirty="0" smtClean="0"/>
              <a:t>Type Safety</a:t>
            </a:r>
            <a:endParaRPr lang="en-US" sz="4400" dirty="0"/>
          </a:p>
        </p:txBody>
      </p:sp>
      <p:sp>
        <p:nvSpPr>
          <p:cNvPr id="10" name="Right Arrow 9"/>
          <p:cNvSpPr/>
          <p:nvPr/>
        </p:nvSpPr>
        <p:spPr>
          <a:xfrm>
            <a:off x="304800" y="4452878"/>
            <a:ext cx="609600" cy="457200"/>
          </a:xfrm>
          <a:prstGeom prst="rightArrow">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rot="5400000" flipH="1" flipV="1">
            <a:off x="3009900" y="3043178"/>
            <a:ext cx="1905000" cy="1828800"/>
          </a:xfrm>
          <a:prstGeom prst="straightConnector1">
            <a:avLst/>
          </a:prstGeom>
          <a:ln w="57150" cmpd="sng">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16" name="Oval 15"/>
          <p:cNvSpPr/>
          <p:nvPr/>
        </p:nvSpPr>
        <p:spPr>
          <a:xfrm>
            <a:off x="5029200" y="2931895"/>
            <a:ext cx="685800" cy="454183"/>
          </a:xfrm>
          <a:prstGeom prst="ellipse">
            <a:avLst/>
          </a:prstGeom>
          <a:solidFill>
            <a:srgbClr val="FF0000">
              <a:alpha val="5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Explosion 1 22"/>
          <p:cNvSpPr/>
          <p:nvPr/>
        </p:nvSpPr>
        <p:spPr>
          <a:xfrm>
            <a:off x="5562600" y="3124200"/>
            <a:ext cx="1676400" cy="1143000"/>
          </a:xfrm>
          <a:prstGeom prst="irregularSeal1">
            <a:avLst/>
          </a:prstGeom>
          <a:solidFill>
            <a:srgbClr val="FF0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crash</a:t>
            </a:r>
            <a:endParaRPr lang="en-US" sz="2000" dirty="0"/>
          </a:p>
        </p:txBody>
      </p:sp>
      <p:grpSp>
        <p:nvGrpSpPr>
          <p:cNvPr id="3" name="Group 29"/>
          <p:cNvGrpSpPr/>
          <p:nvPr/>
        </p:nvGrpSpPr>
        <p:grpSpPr>
          <a:xfrm>
            <a:off x="457200" y="4452878"/>
            <a:ext cx="457200" cy="457200"/>
            <a:chOff x="2057400" y="5943600"/>
            <a:chExt cx="762000" cy="685800"/>
          </a:xfrm>
        </p:grpSpPr>
        <p:cxnSp>
          <p:nvCxnSpPr>
            <p:cNvPr id="26" name="Straight Connector 25"/>
            <p:cNvCxnSpPr/>
            <p:nvPr/>
          </p:nvCxnSpPr>
          <p:spPr>
            <a:xfrm>
              <a:off x="2057400" y="5943600"/>
              <a:ext cx="762000" cy="685800"/>
            </a:xfrm>
            <a:prstGeom prst="line">
              <a:avLst/>
            </a:prstGeom>
            <a:ln w="7620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2057400" y="5943600"/>
              <a:ext cx="762000" cy="685800"/>
            </a:xfrm>
            <a:prstGeom prst="line">
              <a:avLst/>
            </a:prstGeom>
            <a:ln w="76200" cmpd="sng">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19" name="Slide Number Placeholder 18"/>
          <p:cNvSpPr>
            <a:spLocks noGrp="1"/>
          </p:cNvSpPr>
          <p:nvPr>
            <p:ph type="sldNum" sz="quarter" idx="12"/>
          </p:nvPr>
        </p:nvSpPr>
        <p:spPr/>
        <p:txBody>
          <a:bodyPr/>
          <a:lstStyle/>
          <a:p>
            <a:fld id="{F759BE48-F379-A348-9BFE-9DEB59A75543}" type="slidenum">
              <a:rPr lang="en-US" smtClean="0"/>
              <a:pPr/>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23"/>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16"/>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12"/>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6" grpId="0" animBg="1"/>
      <p:bldP spid="16" grpId="1" animBg="1"/>
      <p:bldP spid="23" grpId="0" animBg="1"/>
      <p:bldP spid="23" grpId="1" animBg="1"/>
    </p:bld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Rectangle 4"/>
          <p:cNvSpPr/>
          <p:nvPr/>
        </p:nvSpPr>
        <p:spPr>
          <a:xfrm>
            <a:off x="2285998" y="4419600"/>
            <a:ext cx="3268135" cy="423333"/>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p:cNvSpPr/>
          <p:nvPr/>
        </p:nvSpPr>
        <p:spPr>
          <a:xfrm>
            <a:off x="2269065" y="5215467"/>
            <a:ext cx="6299201" cy="4064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z="4400" dirty="0" smtClean="0"/>
              <a:t>Reduction: vsftpd</a:t>
            </a:r>
            <a:endParaRPr lang="en-US" sz="4400" dirty="0"/>
          </a:p>
        </p:txBody>
      </p:sp>
      <p:sp>
        <p:nvSpPr>
          <p:cNvPr id="6" name="Slide Number Placeholder 5"/>
          <p:cNvSpPr>
            <a:spLocks noGrp="1"/>
          </p:cNvSpPr>
          <p:nvPr>
            <p:ph type="sldNum" sz="quarter" idx="12"/>
          </p:nvPr>
        </p:nvSpPr>
        <p:spPr/>
        <p:txBody>
          <a:bodyPr/>
          <a:lstStyle/>
          <a:p>
            <a:fld id="{F759BE48-F379-A348-9BFE-9DEB59A75543}" type="slidenum">
              <a:rPr lang="en-US" smtClean="0"/>
              <a:pPr/>
              <a:t>26</a:t>
            </a:fld>
            <a:endParaRPr lang="en-US"/>
          </a:p>
        </p:txBody>
      </p:sp>
      <p:graphicFrame>
        <p:nvGraphicFramePr>
          <p:cNvPr id="10" name="Table 9"/>
          <p:cNvGraphicFramePr>
            <a:graphicFrameLocks noGrp="1"/>
          </p:cNvGraphicFramePr>
          <p:nvPr/>
        </p:nvGraphicFramePr>
        <p:xfrm>
          <a:off x="304800" y="1492625"/>
          <a:ext cx="8229600" cy="4112165"/>
        </p:xfrm>
        <a:graphic>
          <a:graphicData uri="http://schemas.openxmlformats.org/drawingml/2006/table">
            <a:tbl>
              <a:tblPr firstRow="1" bandRow="1">
                <a:tableStyleId>{2D5ABB26-0587-4C30-8999-92F81FD0307C}</a:tableStyleId>
              </a:tblPr>
              <a:tblGrid>
                <a:gridCol w="457200"/>
                <a:gridCol w="457200"/>
                <a:gridCol w="533400"/>
                <a:gridCol w="533400"/>
                <a:gridCol w="990600"/>
                <a:gridCol w="457200"/>
                <a:gridCol w="914400"/>
                <a:gridCol w="914400"/>
                <a:gridCol w="914400"/>
                <a:gridCol w="381000"/>
                <a:gridCol w="838200"/>
                <a:gridCol w="838200"/>
              </a:tblGrid>
              <a:tr h="265927">
                <a:tc rowSpan="2">
                  <a:txBody>
                    <a:bodyPr/>
                    <a:lstStyle/>
                    <a:p>
                      <a:pPr algn="ctr"/>
                      <a:r>
                        <a:rPr lang="en-US" sz="1400" b="1" dirty="0" smtClean="0">
                          <a:latin typeface="Calibri"/>
                          <a:cs typeface="Calibri"/>
                        </a:rPr>
                        <a:t>#</a:t>
                      </a:r>
                      <a:endParaRPr lang="en-US" sz="1400" b="1" dirty="0">
                        <a:latin typeface="Calibri"/>
                        <a:cs typeface="Calibri"/>
                      </a:endParaRPr>
                    </a:p>
                  </a:txBody>
                  <a:tcPr anchor="ctr">
                    <a:lnB w="19050" cap="flat" cmpd="sng" algn="ctr">
                      <a:solidFill>
                        <a:scrgbClr r="0" g="0" b="0"/>
                      </a:solidFill>
                      <a:prstDash val="solid"/>
                      <a:round/>
                      <a:headEnd type="none" w="med" len="med"/>
                      <a:tailEnd type="none" w="med" len="med"/>
                    </a:lnB>
                  </a:tcPr>
                </a:tc>
                <a:tc gridSpan="3">
                  <a:txBody>
                    <a:bodyPr/>
                    <a:lstStyle/>
                    <a:p>
                      <a:pPr algn="ctr"/>
                      <a:r>
                        <a:rPr lang="en-US" sz="1400" b="1" dirty="0" smtClean="0">
                          <a:latin typeface="Symbol" charset="2"/>
                          <a:cs typeface="Symbol" charset="2"/>
                        </a:rPr>
                        <a:t>D</a:t>
                      </a:r>
                      <a:r>
                        <a:rPr lang="en-US" sz="1400" b="1" dirty="0" smtClean="0">
                          <a:latin typeface="Calibri"/>
                          <a:cs typeface="Calibri"/>
                        </a:rPr>
                        <a:t> to next version</a:t>
                      </a:r>
                      <a:endParaRPr lang="en-US" sz="1400" b="1" dirty="0">
                        <a:latin typeface="Calibri"/>
                        <a:cs typeface="Calibri"/>
                      </a:endParaRPr>
                    </a:p>
                  </a:txBody>
                  <a:tcPr anchor="ctr">
                    <a:lnR w="12700" cap="flat" cmpd="sng" algn="ctr">
                      <a:solidFill>
                        <a:scrgbClr r="0" g="0" b="0"/>
                      </a:solidFill>
                      <a:prstDash val="solid"/>
                      <a:round/>
                      <a:headEnd type="none" w="med" len="med"/>
                      <a:tailEnd type="none" w="med" len="med"/>
                    </a:lnR>
                    <a:lnB w="19050" cap="flat" cmpd="sng" algn="ctr">
                      <a:solidFill>
                        <a:scrgbClr r="0" g="0" b="0"/>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gridSpan="8">
                  <a:txBody>
                    <a:bodyPr/>
                    <a:lstStyle/>
                    <a:p>
                      <a:pPr algn="ctr"/>
                      <a:r>
                        <a:rPr lang="en-US" sz="1400" b="1" dirty="0" smtClean="0">
                          <a:latin typeface="Calibri"/>
                          <a:cs typeface="Calibri"/>
                        </a:rPr>
                        <a:t>Reduction</a:t>
                      </a:r>
                      <a:endParaRPr lang="en-US" sz="1400" b="1" dirty="0">
                        <a:latin typeface="Calibri"/>
                        <a:cs typeface="Calibri"/>
                      </a:endParaRPr>
                    </a:p>
                  </a:txBody>
                  <a:tcPr anchor="ctr">
                    <a:lnL w="12700" cap="flat" cmpd="sng" algn="ctr">
                      <a:solidFill>
                        <a:scrgbClr r="0" g="0" b="0"/>
                      </a:solidFill>
                      <a:prstDash val="solid"/>
                      <a:round/>
                      <a:headEnd type="none" w="med" len="med"/>
                      <a:tailEnd type="none" w="med" len="med"/>
                    </a:lnL>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nchor="ctr">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nchor="ctr">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nchor="ctr">
                    <a:lnR w="12700" cap="flat" cmpd="sng" algn="ctr">
                      <a:noFill/>
                      <a:prstDash val="solid"/>
                      <a:round/>
                      <a:headEnd type="none" w="med" len="med"/>
                      <a:tailEnd type="none" w="med" len="med"/>
                    </a:lnR>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nchor="ctr">
                    <a:lnL w="12700" cap="flat" cmpd="sng" algn="ctr">
                      <a:solidFill>
                        <a:scrgbClr r="0" g="0" b="0"/>
                      </a:solidFill>
                      <a:prstDash val="solid"/>
                      <a:round/>
                      <a:headEnd type="none" w="med" len="med"/>
                      <a:tailEnd type="none" w="med" len="med"/>
                    </a:lnL>
                    <a:lnB w="19050" cap="flat" cmpd="sng" algn="ctr">
                      <a:solidFill>
                        <a:scrgbClr r="0" g="0" b="0"/>
                      </a:solidFill>
                      <a:prstDash val="solid"/>
                      <a:round/>
                      <a:headEnd type="none" w="med" len="med"/>
                      <a:tailEnd type="none" w="med" len="med"/>
                    </a:lnB>
                  </a:tcPr>
                </a:tc>
              </a:tr>
              <a:tr h="265927">
                <a:tc vMerge="1">
                  <a:txBody>
                    <a:bodyPr/>
                    <a:lstStyle/>
                    <a:p>
                      <a:endParaRPr lang="en-US" dirty="0"/>
                    </a:p>
                  </a:txBody>
                  <a:tcPr/>
                </a:tc>
                <a:tc>
                  <a:txBody>
                    <a:bodyPr/>
                    <a:lstStyle/>
                    <a:p>
                      <a:pPr algn="ctr"/>
                      <a:r>
                        <a:rPr lang="en-US" sz="1400" b="1" dirty="0" smtClean="0">
                          <a:latin typeface="Calibri"/>
                          <a:cs typeface="Calibri"/>
                        </a:rPr>
                        <a:t>Sig</a:t>
                      </a:r>
                      <a:endParaRPr lang="en-US" sz="1400" b="1" dirty="0">
                        <a:latin typeface="Calibri"/>
                        <a:cs typeface="Calibri"/>
                      </a:endParaRPr>
                    </a:p>
                  </a:txBody>
                  <a:tcP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Fun</a:t>
                      </a:r>
                      <a:endParaRPr lang="en-US" sz="1400" b="1" dirty="0">
                        <a:latin typeface="Calibri"/>
                        <a:cs typeface="Calibri"/>
                      </a:endParaRPr>
                    </a:p>
                  </a:txBody>
                  <a:tcP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Type</a:t>
                      </a:r>
                      <a:endParaRPr lang="en-US" sz="1400" b="1" dirty="0">
                        <a:latin typeface="Calibri"/>
                        <a:cs typeface="Calibri"/>
                      </a:endParaRPr>
                    </a:p>
                  </a:txBody>
                  <a:tcPr>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gridSpan="4">
                  <a:txBody>
                    <a:bodyPr/>
                    <a:lstStyle/>
                    <a:p>
                      <a:pPr algn="ctr"/>
                      <a:r>
                        <a:rPr lang="en-US" sz="1400" b="1" dirty="0" smtClean="0">
                          <a:latin typeface="Calibri"/>
                          <a:cs typeface="Calibri"/>
                        </a:rPr>
                        <a:t>All Points</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gridSpan="4">
                  <a:txBody>
                    <a:bodyPr/>
                    <a:lstStyle/>
                    <a:p>
                      <a:pPr algn="ctr"/>
                      <a:r>
                        <a:rPr lang="en-US" sz="1400" b="1" dirty="0" smtClean="0">
                          <a:latin typeface="Calibri"/>
                          <a:cs typeface="Calibri"/>
                        </a:rPr>
                        <a:t>Activeness-Safe Points</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hMerge="1">
                  <a:txBody>
                    <a:bodyPr/>
                    <a:lstStyle/>
                    <a:p>
                      <a:pPr algn="ct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905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r>
              <a:tr h="389174">
                <a:tc>
                  <a:txBody>
                    <a:bodyPr/>
                    <a:lstStyle/>
                    <a:p>
                      <a:pPr algn="ctr"/>
                      <a:r>
                        <a:rPr lang="en-US" sz="1400" dirty="0" smtClean="0">
                          <a:latin typeface="Calibri"/>
                          <a:cs typeface="Calibri"/>
                        </a:rPr>
                        <a:t>0</a:t>
                      </a:r>
                      <a:endParaRPr lang="en-US" sz="1400" dirty="0">
                        <a:latin typeface="Calibri"/>
                        <a:cs typeface="Calibri"/>
                      </a:endParaRPr>
                    </a:p>
                  </a:txBody>
                  <a:tcPr>
                    <a:lnL>
                      <a:noFill/>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6</a:t>
                      </a:r>
                      <a:endParaRPr lang="en-US" sz="1400" dirty="0">
                        <a:latin typeface="Calibri"/>
                        <a:cs typeface="Calibri"/>
                      </a:endParaRPr>
                    </a:p>
                  </a:txBody>
                  <a:tcPr>
                    <a:lnL>
                      <a:noFill/>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210,142</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Wingdings 3" charset="2"/>
                        <a:cs typeface="Wingdings 3" charset="2"/>
                      </a:endParaRPr>
                    </a:p>
                  </a:txBody>
                  <a:tcPr>
                    <a:lnL>
                      <a:noFill/>
                    </a:lnL>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26</a:t>
                      </a:r>
                      <a:endParaRPr lang="en-US" sz="1400" dirty="0">
                        <a:latin typeface="Calibri"/>
                        <a:cs typeface="Calibri"/>
                      </a:endParaRPr>
                    </a:p>
                  </a:txBody>
                  <a:tcPr>
                    <a:lnL>
                      <a:noFill/>
                    </a:lnL>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(~100%)</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102,307</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Wingdings 3" charset="2"/>
                        <a:cs typeface="Wingdings 3" charset="2"/>
                      </a:endParaRPr>
                    </a:p>
                  </a:txBody>
                  <a:tcPr>
                    <a:lnL>
                      <a:noFill/>
                    </a:lnL>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26</a:t>
                      </a:r>
                      <a:endParaRPr lang="en-US" sz="1400" dirty="0">
                        <a:latin typeface="Calibri"/>
                        <a:cs typeface="Calibri"/>
                      </a:endParaRPr>
                    </a:p>
                  </a:txBody>
                  <a:tcPr>
                    <a:lnL>
                      <a:noFill/>
                    </a:lnL>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(~100%)</a:t>
                      </a:r>
                      <a:endParaRPr lang="en-US" sz="1400" dirty="0">
                        <a:latin typeface="Calibri"/>
                        <a:cs typeface="Calibri"/>
                      </a:endParaRPr>
                    </a:p>
                  </a:txBody>
                  <a:tcPr>
                    <a:lnL>
                      <a:noFill/>
                    </a:lnL>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r>
                        <a:rPr lang="en-US" sz="1400" dirty="0" smtClean="0">
                          <a:latin typeface="Calibri"/>
                          <a:cs typeface="Calibri"/>
                        </a:rPr>
                        <a:t>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12</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210,142</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516</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(~100%)</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69,775</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166</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(~100%)</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r>
                        <a:rPr lang="en-US" sz="1400" dirty="0" smtClean="0">
                          <a:latin typeface="Calibri"/>
                          <a:cs typeface="Calibri"/>
                        </a:rPr>
                        <a:t>2</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215,223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1,122</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(99%)</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55,555</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553</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(99%)</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r>
                        <a:rPr lang="en-US" sz="1400" dirty="0" smtClean="0">
                          <a:latin typeface="Calibri"/>
                          <a:cs typeface="Calibri"/>
                        </a:rPr>
                        <a:t>3</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76</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220,564</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3,866</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(98%)</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37,265</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1,912</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(95%)</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r>
                        <a:rPr lang="en-US" sz="1400" dirty="0" smtClean="0">
                          <a:latin typeface="Calibri"/>
                          <a:cs typeface="Calibri"/>
                        </a:rPr>
                        <a:t>4</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218,586</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19,893</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(91%)</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2,123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301</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(86%)</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r>
                        <a:rPr lang="en-US" sz="1400" dirty="0" smtClean="0">
                          <a:latin typeface="Calibri"/>
                          <a:cs typeface="Calibri"/>
                        </a:rPr>
                        <a:t>5</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25</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223,098</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15,910</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(93%)</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67,330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3,567</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(95%)</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r>
                        <a:rPr lang="en-US" sz="1400" dirty="0" smtClean="0">
                          <a:latin typeface="Calibri"/>
                          <a:cs typeface="Calibri"/>
                        </a:rPr>
                        <a:t>6</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223,199</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200,653</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(14%)</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7,437</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2,742</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(63%)</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r>
                        <a:rPr lang="en-US" sz="1400" dirty="0" smtClean="0">
                          <a:latin typeface="Calibri"/>
                          <a:cs typeface="Calibri"/>
                        </a:rPr>
                        <a:t>7</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93</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222,296</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10,371</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(95%)</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3,098</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err="1" smtClean="0">
                          <a:latin typeface="Wingdings 3" charset="2"/>
                          <a:cs typeface="Wingdings 3" charset="2"/>
                        </a:rPr>
                        <a:t>g</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275</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(91%)</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89174">
                <a:tc>
                  <a:txBody>
                    <a:bodyPr/>
                    <a:lstStyle/>
                    <a:p>
                      <a:pPr algn="ct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gridSpan="3">
                  <a:txBody>
                    <a:bodyPr/>
                    <a:lstStyle/>
                    <a:p>
                      <a:pPr algn="r"/>
                      <a:r>
                        <a:rPr lang="en-US" sz="1400" b="1" dirty="0" smtClean="0">
                          <a:latin typeface="Calibri"/>
                          <a:cs typeface="Calibri"/>
                        </a:rPr>
                        <a:t>Total</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dirty="0"/>
                    </a:p>
                  </a:txBody>
                  <a:tcPr/>
                </a:tc>
                <a:tc>
                  <a:txBody>
                    <a:bodyPr/>
                    <a:lstStyle/>
                    <a:p>
                      <a:pPr algn="r"/>
                      <a:r>
                        <a:rPr lang="en-US" sz="1400" b="1" dirty="0" smtClean="0">
                          <a:latin typeface="Calibri"/>
                          <a:cs typeface="Calibri"/>
                        </a:rPr>
                        <a:t>1,753,250</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b="1" dirty="0" err="1" smtClean="0">
                          <a:latin typeface="Wingdings 3" charset="2"/>
                          <a:cs typeface="Wingdings 3" charset="2"/>
                        </a:rPr>
                        <a:t>g</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b="1" dirty="0" smtClean="0">
                          <a:latin typeface="Calibri"/>
                          <a:cs typeface="Calibri"/>
                        </a:rPr>
                        <a:t>252,357</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b="1" dirty="0" smtClean="0">
                          <a:latin typeface="Calibri"/>
                          <a:cs typeface="Calibri"/>
                        </a:rPr>
                        <a:t>(86%)</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b="1" dirty="0" smtClean="0">
                          <a:latin typeface="Calibri"/>
                          <a:cs typeface="Calibri"/>
                        </a:rPr>
                        <a:t>344,890</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b="1" dirty="0" err="1" smtClean="0">
                          <a:latin typeface="Wingdings 3" charset="2"/>
                          <a:cs typeface="Wingdings 3" charset="2"/>
                        </a:rPr>
                        <a:t>g</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b="1" dirty="0" smtClean="0">
                          <a:latin typeface="Calibri"/>
                          <a:cs typeface="Calibri"/>
                        </a:rPr>
                        <a:t>9,542</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b="1" dirty="0" smtClean="0">
                          <a:latin typeface="Calibri"/>
                          <a:cs typeface="Calibri"/>
                        </a:rPr>
                        <a:t>(97%)</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4" grpId="1" animBg="1"/>
    </p:bld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ectangle 9"/>
          <p:cNvSpPr/>
          <p:nvPr/>
        </p:nvSpPr>
        <p:spPr>
          <a:xfrm>
            <a:off x="5901446" y="5232860"/>
            <a:ext cx="1519592" cy="398468"/>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z="4400" dirty="0" smtClean="0"/>
              <a:t>Safety: vsftpd</a:t>
            </a:r>
            <a:endParaRPr lang="en-US" sz="4400" dirty="0"/>
          </a:p>
        </p:txBody>
      </p:sp>
      <p:sp>
        <p:nvSpPr>
          <p:cNvPr id="4" name="Rectangle 3"/>
          <p:cNvSpPr/>
          <p:nvPr/>
        </p:nvSpPr>
        <p:spPr>
          <a:xfrm>
            <a:off x="2502732" y="5229887"/>
            <a:ext cx="1817905" cy="398467"/>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9" name="Group 8"/>
          <p:cNvGrpSpPr/>
          <p:nvPr/>
        </p:nvGrpSpPr>
        <p:grpSpPr>
          <a:xfrm>
            <a:off x="1073803" y="2194548"/>
            <a:ext cx="3224914" cy="1506705"/>
            <a:chOff x="1073803" y="2194548"/>
            <a:chExt cx="3224914" cy="1506705"/>
          </a:xfrm>
        </p:grpSpPr>
        <p:sp>
          <p:nvSpPr>
            <p:cNvPr id="5" name="Rectangle 4"/>
            <p:cNvSpPr/>
            <p:nvPr/>
          </p:nvSpPr>
          <p:spPr>
            <a:xfrm>
              <a:off x="1073803" y="2194548"/>
              <a:ext cx="3221931" cy="358136"/>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1076786" y="2957101"/>
              <a:ext cx="3221931" cy="358136"/>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076786" y="3343117"/>
              <a:ext cx="3221931" cy="358136"/>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8" name="Rectangle 7"/>
          <p:cNvSpPr/>
          <p:nvPr/>
        </p:nvSpPr>
        <p:spPr>
          <a:xfrm>
            <a:off x="4304683" y="5229886"/>
            <a:ext cx="1597283" cy="398468"/>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3" name="Table 2"/>
          <p:cNvGraphicFramePr>
            <a:graphicFrameLocks noGrp="1"/>
          </p:cNvGraphicFramePr>
          <p:nvPr/>
        </p:nvGraphicFramePr>
        <p:xfrm>
          <a:off x="329735" y="1430304"/>
          <a:ext cx="8342086" cy="4173543"/>
        </p:xfrm>
        <a:graphic>
          <a:graphicData uri="http://schemas.openxmlformats.org/drawingml/2006/table">
            <a:tbl>
              <a:tblPr firstRow="1" bandRow="1">
                <a:tableStyleId>{2D5ABB26-0587-4C30-8999-92F81FD0307C}</a:tableStyleId>
              </a:tblPr>
              <a:tblGrid>
                <a:gridCol w="728980"/>
                <a:gridCol w="398780"/>
                <a:gridCol w="487793"/>
                <a:gridCol w="553607"/>
                <a:gridCol w="905368"/>
                <a:gridCol w="906780"/>
                <a:gridCol w="679296"/>
                <a:gridCol w="905368"/>
                <a:gridCol w="619654"/>
                <a:gridCol w="906780"/>
                <a:gridCol w="660500"/>
                <a:gridCol w="589180"/>
              </a:tblGrid>
              <a:tr h="379413">
                <a:tc rowSpan="2">
                  <a:txBody>
                    <a:bodyPr/>
                    <a:lstStyle/>
                    <a:p>
                      <a:pPr algn="ctr"/>
                      <a:r>
                        <a:rPr lang="en-US" sz="1400" b="1" dirty="0" smtClean="0">
                          <a:latin typeface="Calibri"/>
                          <a:cs typeface="Calibri"/>
                        </a:rPr>
                        <a:t>#</a:t>
                      </a:r>
                      <a:endParaRPr lang="en-US" sz="1400" b="1" dirty="0">
                        <a:latin typeface="Calibri"/>
                        <a:cs typeface="Calibri"/>
                      </a:endParaRPr>
                    </a:p>
                  </a:txBody>
                  <a:tcPr anchor="ctr">
                    <a:lnR w="12700" cap="flat" cmpd="sng" algn="ctr">
                      <a:noFill/>
                      <a:prstDash val="solid"/>
                      <a:round/>
                      <a:headEnd type="none" w="med" len="med"/>
                      <a:tailEnd type="none" w="med" len="med"/>
                    </a:lnR>
                    <a:lnB>
                      <a:noFill/>
                    </a:lnB>
                  </a:tcPr>
                </a:tc>
                <a:tc gridSpan="3">
                  <a:txBody>
                    <a:bodyPr/>
                    <a:lstStyle/>
                    <a:p>
                      <a:pPr algn="ctr"/>
                      <a:r>
                        <a:rPr lang="en-US" sz="1400" b="1" dirty="0" smtClean="0">
                          <a:latin typeface="Symbol" charset="2"/>
                          <a:cs typeface="Symbol" charset="2"/>
                        </a:rPr>
                        <a:t>D</a:t>
                      </a:r>
                      <a:r>
                        <a:rPr lang="en-US" sz="1400" b="1" dirty="0" smtClean="0">
                          <a:latin typeface="Calibri"/>
                          <a:cs typeface="Calibri"/>
                        </a:rPr>
                        <a:t> to next version</a:t>
                      </a:r>
                      <a:endParaRPr lang="en-US" sz="1400" b="1" dirty="0">
                        <a:latin typeface="Calibri"/>
                        <a:cs typeface="Calibri"/>
                      </a:endParaRPr>
                    </a:p>
                  </a:txBody>
                  <a:tcPr anchor="ct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tcPr>
                </a:tc>
                <a:tc gridSpan="2">
                  <a:txBody>
                    <a:bodyPr/>
                    <a:lstStyle/>
                    <a:p>
                      <a:pPr algn="ctr"/>
                      <a:r>
                        <a:rPr lang="en-US" sz="1400" b="1" dirty="0" smtClean="0">
                          <a:latin typeface="Calibri"/>
                          <a:cs typeface="Calibri"/>
                        </a:rPr>
                        <a:t>All Points</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400" b="1" dirty="0" smtClean="0">
                          <a:latin typeface="Calibri"/>
                          <a:cs typeface="Calibri"/>
                        </a:rPr>
                        <a:t>CFS Points</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400" b="1" dirty="0" smtClean="0">
                          <a:latin typeface="Calibri"/>
                          <a:cs typeface="Calibri"/>
                        </a:rPr>
                        <a:t>AS Points</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B w="12700"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400" b="1" dirty="0" smtClean="0">
                          <a:latin typeface="Calibri"/>
                          <a:cs typeface="Calibri"/>
                        </a:rPr>
                        <a:t>Manual Points</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B w="12700" cap="flat" cmpd="sng" algn="ctr">
                      <a:solidFill>
                        <a:scrgbClr r="0" g="0" b="0"/>
                      </a:solidFill>
                      <a:prstDash val="solid"/>
                      <a:round/>
                      <a:headEnd type="none" w="med" len="med"/>
                      <a:tailEnd type="none" w="med" len="med"/>
                    </a:lnB>
                  </a:tcPr>
                </a:tc>
                <a:tc hMerge="1">
                  <a:txBody>
                    <a:bodyPr/>
                    <a:lstStyle/>
                    <a:p>
                      <a:endParaRPr lang="en-US" dirty="0"/>
                    </a:p>
                  </a:txBody>
                  <a:tcPr/>
                </a:tc>
              </a:tr>
              <a:tr h="379413">
                <a:tc vMerge="1">
                  <a:txBody>
                    <a:bodyPr/>
                    <a:lstStyle/>
                    <a:p>
                      <a:endParaRPr lang="en-US" dirty="0"/>
                    </a:p>
                  </a:txBody>
                  <a:tcPr>
                    <a:lnR w="12700" cap="flat" cmpd="sng" algn="ctr">
                      <a:noFill/>
                      <a:prstDash val="solid"/>
                      <a:round/>
                      <a:headEnd type="none" w="med" len="med"/>
                      <a:tailEnd type="none" w="med" len="med"/>
                    </a:lnR>
                    <a:lnT>
                      <a:noFill/>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Sig</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Fun</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Type</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Failed</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Total</a:t>
                      </a:r>
                      <a:endParaRPr lang="en-US" sz="1400" b="1" dirty="0">
                        <a:latin typeface="Calibri"/>
                        <a:cs typeface="Calibri"/>
                      </a:endParaRP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Failed</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Total</a:t>
                      </a:r>
                      <a:endParaRPr lang="en-US" sz="1400" b="1" dirty="0">
                        <a:latin typeface="Calibri"/>
                        <a:cs typeface="Calibri"/>
                      </a:endParaRP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Failed</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Total</a:t>
                      </a:r>
                      <a:endParaRPr lang="en-US" sz="1400" b="1" dirty="0">
                        <a:latin typeface="Calibri"/>
                        <a:cs typeface="Calibri"/>
                      </a:endParaRPr>
                    </a:p>
                  </a:txBody>
                  <a:tcP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Failed</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Total</a:t>
                      </a:r>
                      <a:endParaRPr lang="en-US" sz="1400" b="1" dirty="0">
                        <a:latin typeface="Calibri"/>
                        <a:cs typeface="Calibri"/>
                      </a:endParaRPr>
                    </a:p>
                  </a:txBody>
                  <a:tcP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379413">
                <a:tc>
                  <a:txBody>
                    <a:bodyPr/>
                    <a:lstStyle/>
                    <a:p>
                      <a:pPr algn="ctr"/>
                      <a:r>
                        <a:rPr lang="en-US" sz="1400" dirty="0" smtClean="0">
                          <a:latin typeface="Calibri"/>
                          <a:cs typeface="Calibri"/>
                        </a:rPr>
                        <a:t>0</a:t>
                      </a:r>
                      <a:endParaRPr lang="en-US" sz="1400" dirty="0">
                        <a:latin typeface="Calibri"/>
                        <a:cs typeface="Calibri"/>
                      </a:endParaRPr>
                    </a:p>
                  </a:txBody>
                  <a:tcPr>
                    <a:lnR w="12700" cap="flat" cmpd="sng" algn="ctr">
                      <a:no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6</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210,142</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210,142</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35,314</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80</a:t>
                      </a:r>
                      <a:endParaRPr lang="en-US" sz="1400" dirty="0">
                        <a:latin typeface="Calibri"/>
                        <a:cs typeface="Calibri"/>
                      </a:endParaRPr>
                    </a:p>
                  </a:txBody>
                  <a:tcPr>
                    <a:lnT w="28575"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1</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12</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2,462</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210,142</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558</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90,073</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587,578</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80</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2</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21</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215,223</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215,223</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20,902</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80</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3</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76</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220,564</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220,564</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638,803</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80</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4</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43,233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218,586</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546</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4,478</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21,343</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80</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5</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25</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58</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223,098</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24,924</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111,950</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80</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6</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2,115</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233,199</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3,737</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44,278</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82</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a:txBody>
                    <a:bodyPr/>
                    <a:lstStyle/>
                    <a:p>
                      <a:pPr algn="ctr"/>
                      <a:r>
                        <a:rPr lang="en-US" sz="1400" dirty="0" smtClean="0">
                          <a:latin typeface="Calibri"/>
                          <a:cs typeface="Calibri"/>
                        </a:rPr>
                        <a:t>7</a:t>
                      </a:r>
                      <a:endParaRPr lang="en-US" sz="1400"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93</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a:t>
                      </a:r>
                      <a:endParaRPr lang="en-US" sz="1400"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234</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222,296</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1,993</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100,854</a:t>
                      </a:r>
                      <a:endParaRPr lang="en-US" sz="1400"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0</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c>
                  <a:txBody>
                    <a:bodyPr/>
                    <a:lstStyle/>
                    <a:p>
                      <a:pPr algn="r"/>
                      <a:r>
                        <a:rPr lang="en-US" sz="1400" dirty="0" smtClean="0">
                          <a:latin typeface="Calibri"/>
                          <a:cs typeface="Calibri"/>
                        </a:rPr>
                        <a:t>80</a:t>
                      </a:r>
                      <a:endParaRPr lang="en-US" sz="1400" dirty="0">
                        <a:latin typeface="Calibri"/>
                        <a:cs typeface="Calibri"/>
                      </a:endParaRPr>
                    </a:p>
                  </a:txBody>
                  <a:tcP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tcPr>
                </a:tc>
              </a:tr>
              <a:tr h="379413">
                <a:tc gridSpan="3">
                  <a:txBody>
                    <a:bodyPr/>
                    <a:lstStyle/>
                    <a:p>
                      <a:pPr algn="ctr"/>
                      <a:endParaRPr lang="en-US" sz="1400" b="1" dirty="0">
                        <a:latin typeface="Calibri"/>
                        <a:cs typeface="Calibri"/>
                      </a:endParaRPr>
                    </a:p>
                  </a:txBody>
                  <a:tcPr>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tcPr>
                </a:tc>
                <a:tc hMerge="1">
                  <a:txBody>
                    <a:bodyPr/>
                    <a:lstStyle/>
                    <a:p>
                      <a:pPr algn="ct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hMerge="1">
                  <a:txBody>
                    <a:bodyPr/>
                    <a:lstStyle/>
                    <a:p>
                      <a:pPr algn="ct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tcPr>
                </a:tc>
                <a:tc>
                  <a:txBody>
                    <a:bodyPr/>
                    <a:lstStyle/>
                    <a:p>
                      <a:pPr algn="ctr"/>
                      <a:r>
                        <a:rPr lang="en-US" sz="1400" b="1" dirty="0" smtClean="0">
                          <a:latin typeface="Calibri"/>
                          <a:cs typeface="Calibri"/>
                        </a:rPr>
                        <a:t>Total</a:t>
                      </a:r>
                      <a:endParaRPr lang="en-US" sz="1400" b="1" dirty="0">
                        <a:latin typeface="Calibri"/>
                        <a:cs typeface="Calibri"/>
                      </a:endParaRPr>
                    </a:p>
                  </a:txBody>
                  <a:tcPr>
                    <a:lnL w="12700" cap="flat" cmpd="sng" algn="ctr">
                      <a:noFill/>
                      <a:prstDash val="solid"/>
                      <a:round/>
                      <a:headEnd type="none" w="med" len="med"/>
                      <a:tailEnd type="none" w="med" len="med"/>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tcPr>
                </a:tc>
                <a:tc>
                  <a:txBody>
                    <a:bodyPr/>
                    <a:lstStyle/>
                    <a:p>
                      <a:pPr algn="r"/>
                      <a:r>
                        <a:rPr lang="en-US" sz="1400" b="1" dirty="0" smtClean="0">
                          <a:latin typeface="Calibri"/>
                          <a:cs typeface="Calibri"/>
                        </a:rPr>
                        <a:t>48,102</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tcPr>
                </a:tc>
                <a:tc>
                  <a:txBody>
                    <a:bodyPr/>
                    <a:lstStyle/>
                    <a:p>
                      <a:pPr algn="r"/>
                      <a:r>
                        <a:rPr lang="en-US" sz="1400" b="1" dirty="0" smtClean="0">
                          <a:latin typeface="Calibri"/>
                          <a:cs typeface="Calibri"/>
                        </a:rPr>
                        <a:t>1,753,250</a:t>
                      </a:r>
                      <a:endParaRPr lang="en-US" sz="1400" b="1"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tcPr>
                </a:tc>
                <a:tc>
                  <a:txBody>
                    <a:bodyPr/>
                    <a:lstStyle/>
                    <a:p>
                      <a:pPr algn="r"/>
                      <a:r>
                        <a:rPr lang="en-US" sz="1400" b="1" dirty="0" smtClean="0">
                          <a:latin typeface="Calibri"/>
                          <a:cs typeface="Calibri"/>
                        </a:rPr>
                        <a:t>1,104</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tcPr>
                </a:tc>
                <a:tc>
                  <a:txBody>
                    <a:bodyPr/>
                    <a:lstStyle/>
                    <a:p>
                      <a:pPr algn="r"/>
                      <a:r>
                        <a:rPr lang="en-US" sz="1400" b="1" dirty="0" smtClean="0">
                          <a:latin typeface="Calibri"/>
                          <a:cs typeface="Calibri"/>
                        </a:rPr>
                        <a:t>771,134</a:t>
                      </a:r>
                      <a:endParaRPr lang="en-US" sz="1400" b="1"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tcPr>
                </a:tc>
                <a:tc>
                  <a:txBody>
                    <a:bodyPr/>
                    <a:lstStyle/>
                    <a:p>
                      <a:pPr algn="r"/>
                      <a:r>
                        <a:rPr lang="en-US" sz="1400" b="1" dirty="0" smtClean="0">
                          <a:latin typeface="Calibri"/>
                          <a:cs typeface="Calibri"/>
                        </a:rPr>
                        <a:t>0</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tcPr>
                </a:tc>
                <a:tc>
                  <a:txBody>
                    <a:bodyPr/>
                    <a:lstStyle/>
                    <a:p>
                      <a:pPr algn="r"/>
                      <a:r>
                        <a:rPr lang="en-US" sz="1400" b="1" dirty="0" smtClean="0">
                          <a:latin typeface="Calibri"/>
                          <a:cs typeface="Calibri"/>
                        </a:rPr>
                        <a:t>344,890</a:t>
                      </a:r>
                      <a:endParaRPr lang="en-US" sz="1400" b="1" dirty="0">
                        <a:latin typeface="Calibri"/>
                        <a:cs typeface="Calibri"/>
                      </a:endParaRPr>
                    </a:p>
                  </a:txBody>
                  <a:tcPr>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tcPr>
                </a:tc>
                <a:tc>
                  <a:txBody>
                    <a:bodyPr/>
                    <a:lstStyle/>
                    <a:p>
                      <a:pPr algn="r"/>
                      <a:r>
                        <a:rPr lang="en-US" sz="1400" b="1" dirty="0" smtClean="0">
                          <a:latin typeface="Calibri"/>
                          <a:cs typeface="Calibri"/>
                        </a:rPr>
                        <a:t>0</a:t>
                      </a:r>
                      <a:endParaRPr lang="en-US" sz="1400" b="1" dirty="0">
                        <a:latin typeface="Calibri"/>
                        <a:cs typeface="Calibri"/>
                      </a:endParaRPr>
                    </a:p>
                  </a:txBody>
                  <a:tcPr>
                    <a:lnL w="12700" cap="flat" cmpd="sng" algn="ctr">
                      <a:solidFill>
                        <a:scrgbClr r="0" g="0" b="0"/>
                      </a:solidFill>
                      <a:prstDash val="solid"/>
                      <a:round/>
                      <a:headEnd type="none" w="med" len="med"/>
                      <a:tailEnd type="none" w="med" len="med"/>
                    </a:lnL>
                    <a:lnT w="6350" cap="flat" cmpd="sng" algn="ctr">
                      <a:solidFill>
                        <a:scrgbClr r="0" g="0" b="0"/>
                      </a:solidFill>
                      <a:prstDash val="sysDot"/>
                      <a:round/>
                      <a:headEnd type="none" w="med" len="med"/>
                      <a:tailEnd type="none" w="med" len="med"/>
                    </a:lnT>
                  </a:tcPr>
                </a:tc>
                <a:tc>
                  <a:txBody>
                    <a:bodyPr/>
                    <a:lstStyle/>
                    <a:p>
                      <a:pPr algn="r"/>
                      <a:r>
                        <a:rPr lang="en-US" sz="1400" b="1" dirty="0" smtClean="0">
                          <a:latin typeface="Calibri"/>
                          <a:cs typeface="Calibri"/>
                        </a:rPr>
                        <a:t>642</a:t>
                      </a:r>
                      <a:endParaRPr lang="en-US" sz="1400" b="1" dirty="0">
                        <a:latin typeface="Calibri"/>
                        <a:cs typeface="Calibri"/>
                      </a:endParaRPr>
                    </a:p>
                  </a:txBody>
                  <a:tcPr>
                    <a:lnT w="6350" cap="flat" cmpd="sng" algn="ctr">
                      <a:solidFill>
                        <a:scrgbClr r="0" g="0" b="0"/>
                      </a:solidFill>
                      <a:prstDash val="sysDot"/>
                      <a:round/>
                      <a:headEnd type="none" w="med" len="med"/>
                      <a:tailEnd type="none" w="med" len="med"/>
                    </a:lnT>
                  </a:tcPr>
                </a:tc>
              </a:tr>
            </a:tbl>
          </a:graphicData>
        </a:graphic>
      </p:graphicFrame>
      <p:sp>
        <p:nvSpPr>
          <p:cNvPr id="11" name="Slide Number Placeholder 10"/>
          <p:cNvSpPr>
            <a:spLocks noGrp="1"/>
          </p:cNvSpPr>
          <p:nvPr>
            <p:ph type="sldNum" sz="quarter" idx="12"/>
          </p:nvPr>
        </p:nvSpPr>
        <p:spPr/>
        <p:txBody>
          <a:bodyPr/>
          <a:lstStyle/>
          <a:p>
            <a:fld id="{F759BE48-F379-A348-9BFE-9DEB59A75543}" type="slidenum">
              <a:rPr lang="en-US" smtClean="0"/>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xit" presetSubtype="0" fill="hold" nodeType="with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xit" presetSubtype="0" fill="hold" grpId="1" nodeType="withEffect">
                                  <p:stCondLst>
                                    <p:cond delay="0"/>
                                  </p:stCondLst>
                                  <p:childTnLst>
                                    <p:set>
                                      <p:cBhvr>
                                        <p:cTn id="24"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4" grpId="0" animBg="1"/>
      <p:bldP spid="4" grpId="1" animBg="1"/>
      <p:bldP spid="8" grpId="0" animBg="1"/>
      <p:bldP spid="8" grpId="1" animBg="1"/>
    </p:bld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Which Tests?</a:t>
            </a:r>
            <a:endParaRPr lang="en-US" sz="4400" dirty="0"/>
          </a:p>
        </p:txBody>
      </p:sp>
      <p:sp>
        <p:nvSpPr>
          <p:cNvPr id="6" name="Oval 5"/>
          <p:cNvSpPr/>
          <p:nvPr/>
        </p:nvSpPr>
        <p:spPr>
          <a:xfrm>
            <a:off x="2362200" y="2057400"/>
            <a:ext cx="3200400" cy="3124200"/>
          </a:xfrm>
          <a:prstGeom prst="ellipse">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a:off x="3429000" y="1837872"/>
            <a:ext cx="3425282" cy="3343728"/>
          </a:xfrm>
          <a:prstGeom prst="ellipse">
            <a:avLst/>
          </a:prstGeom>
          <a:solidFill>
            <a:srgbClr val="008000">
              <a:alpha val="70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704365" y="5943600"/>
            <a:ext cx="2943046" cy="800219"/>
          </a:xfrm>
          <a:prstGeom prst="rect">
            <a:avLst/>
          </a:prstGeom>
          <a:noFill/>
        </p:spPr>
        <p:txBody>
          <a:bodyPr wrap="none" rtlCol="0">
            <a:spAutoFit/>
          </a:bodyPr>
          <a:lstStyle/>
          <a:p>
            <a:pPr algn="ctr"/>
            <a:r>
              <a:rPr lang="en-US" sz="2800" dirty="0" smtClean="0">
                <a:solidFill>
                  <a:srgbClr val="262626"/>
                </a:solidFill>
              </a:rPr>
              <a:t>Old Behavior</a:t>
            </a:r>
          </a:p>
          <a:p>
            <a:pPr algn="ctr"/>
            <a:r>
              <a:rPr lang="en-US" dirty="0" smtClean="0">
                <a:solidFill>
                  <a:srgbClr val="262626"/>
                </a:solidFill>
              </a:rPr>
              <a:t>Bugs &amp; Deprecated  Features</a:t>
            </a:r>
            <a:endParaRPr lang="en-US" dirty="0">
              <a:solidFill>
                <a:srgbClr val="262626"/>
              </a:solidFill>
            </a:endParaRPr>
          </a:p>
        </p:txBody>
      </p:sp>
      <p:cxnSp>
        <p:nvCxnSpPr>
          <p:cNvPr id="11" name="Straight Arrow Connector 10"/>
          <p:cNvCxnSpPr/>
          <p:nvPr/>
        </p:nvCxnSpPr>
        <p:spPr>
          <a:xfrm rot="5400000" flipH="1" flipV="1">
            <a:off x="2057400" y="4800600"/>
            <a:ext cx="1447801" cy="8382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5970747" y="5943600"/>
            <a:ext cx="2639853" cy="800219"/>
          </a:xfrm>
          <a:prstGeom prst="rect">
            <a:avLst/>
          </a:prstGeom>
          <a:noFill/>
        </p:spPr>
        <p:txBody>
          <a:bodyPr wrap="none" rtlCol="0">
            <a:spAutoFit/>
          </a:bodyPr>
          <a:lstStyle/>
          <a:p>
            <a:pPr algn="ctr"/>
            <a:r>
              <a:rPr lang="en-US" sz="2800" dirty="0" smtClean="0">
                <a:solidFill>
                  <a:srgbClr val="262626"/>
                </a:solidFill>
              </a:rPr>
              <a:t>New Behavior</a:t>
            </a:r>
          </a:p>
          <a:p>
            <a:pPr algn="ctr"/>
            <a:r>
              <a:rPr lang="en-US" dirty="0" smtClean="0">
                <a:solidFill>
                  <a:srgbClr val="262626"/>
                </a:solidFill>
              </a:rPr>
              <a:t>Bug-fixes &amp; New Features</a:t>
            </a:r>
            <a:endParaRPr lang="en-US" dirty="0">
              <a:solidFill>
                <a:srgbClr val="262626"/>
              </a:solidFill>
            </a:endParaRPr>
          </a:p>
        </p:txBody>
      </p:sp>
      <p:cxnSp>
        <p:nvCxnSpPr>
          <p:cNvPr id="13" name="Straight Arrow Connector 12"/>
          <p:cNvCxnSpPr>
            <a:stCxn id="12" idx="0"/>
          </p:cNvCxnSpPr>
          <p:nvPr/>
        </p:nvCxnSpPr>
        <p:spPr>
          <a:xfrm rot="16200000" flipV="1">
            <a:off x="5906811" y="4559736"/>
            <a:ext cx="1447800" cy="131992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3733800" y="5562600"/>
            <a:ext cx="1890261" cy="954107"/>
          </a:xfrm>
          <a:prstGeom prst="rect">
            <a:avLst/>
          </a:prstGeom>
          <a:noFill/>
        </p:spPr>
        <p:txBody>
          <a:bodyPr wrap="none" rtlCol="0">
            <a:spAutoFit/>
          </a:bodyPr>
          <a:lstStyle/>
          <a:p>
            <a:pPr algn="ctr"/>
            <a:r>
              <a:rPr lang="en-US" sz="2800" dirty="0" smtClean="0">
                <a:solidFill>
                  <a:srgbClr val="262626"/>
                </a:solidFill>
              </a:rPr>
              <a:t>Unchanged</a:t>
            </a:r>
          </a:p>
          <a:p>
            <a:pPr algn="ctr"/>
            <a:r>
              <a:rPr lang="en-US" sz="2800" dirty="0" smtClean="0">
                <a:solidFill>
                  <a:srgbClr val="262626"/>
                </a:solidFill>
              </a:rPr>
              <a:t>Behavior</a:t>
            </a:r>
          </a:p>
        </p:txBody>
      </p:sp>
      <p:cxnSp>
        <p:nvCxnSpPr>
          <p:cNvPr id="22" name="Straight Arrow Connector 21"/>
          <p:cNvCxnSpPr/>
          <p:nvPr/>
        </p:nvCxnSpPr>
        <p:spPr>
          <a:xfrm rot="16200000" flipV="1">
            <a:off x="4038600" y="4953000"/>
            <a:ext cx="1066800" cy="1524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2667000" y="1676400"/>
            <a:ext cx="685800" cy="584776"/>
          </a:xfrm>
          <a:prstGeom prst="rect">
            <a:avLst/>
          </a:prstGeom>
          <a:noFill/>
        </p:spPr>
        <p:txBody>
          <a:bodyPr wrap="square" rtlCol="0">
            <a:spAutoFit/>
          </a:bodyPr>
          <a:lstStyle/>
          <a:p>
            <a:r>
              <a:rPr lang="en-US" sz="3200" dirty="0" smtClean="0"/>
              <a:t>P</a:t>
            </a:r>
            <a:r>
              <a:rPr lang="en-US" sz="3200" baseline="-25000" dirty="0" smtClean="0"/>
              <a:t>0</a:t>
            </a:r>
            <a:endParaRPr lang="en-US" sz="3200" baseline="-25000" dirty="0"/>
          </a:p>
        </p:txBody>
      </p:sp>
      <p:sp>
        <p:nvSpPr>
          <p:cNvPr id="30" name="TextBox 29"/>
          <p:cNvSpPr txBox="1"/>
          <p:nvPr/>
        </p:nvSpPr>
        <p:spPr>
          <a:xfrm>
            <a:off x="6324600" y="1837872"/>
            <a:ext cx="685800" cy="584776"/>
          </a:xfrm>
          <a:prstGeom prst="rect">
            <a:avLst/>
          </a:prstGeom>
          <a:noFill/>
        </p:spPr>
        <p:txBody>
          <a:bodyPr wrap="square" rtlCol="0">
            <a:spAutoFit/>
          </a:bodyPr>
          <a:lstStyle/>
          <a:p>
            <a:r>
              <a:rPr lang="en-US" sz="3200" dirty="0" smtClean="0"/>
              <a:t>P</a:t>
            </a:r>
            <a:r>
              <a:rPr lang="en-US" sz="3200" baseline="-25000" dirty="0" smtClean="0"/>
              <a:t>1</a:t>
            </a:r>
            <a:endParaRPr lang="en-US" sz="3200" baseline="-25000" dirty="0"/>
          </a:p>
        </p:txBody>
      </p:sp>
      <p:sp>
        <p:nvSpPr>
          <p:cNvPr id="14" name="Slide Number Placeholder 13"/>
          <p:cNvSpPr>
            <a:spLocks noGrp="1"/>
          </p:cNvSpPr>
          <p:nvPr>
            <p:ph type="sldNum" sz="quarter" idx="12"/>
          </p:nvPr>
        </p:nvSpPr>
        <p:spPr/>
        <p:txBody>
          <a:bodyPr/>
          <a:lstStyle/>
          <a:p>
            <a:fld id="{F759BE48-F379-A348-9BFE-9DEB59A75543}"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err="1" smtClean="0"/>
              <a:t>Nondeterminism</a:t>
            </a:r>
            <a:endParaRPr lang="en-US" sz="4400" dirty="0"/>
          </a:p>
        </p:txBody>
      </p:sp>
      <p:sp>
        <p:nvSpPr>
          <p:cNvPr id="3" name="Content Placeholder 2"/>
          <p:cNvSpPr>
            <a:spLocks noGrp="1"/>
          </p:cNvSpPr>
          <p:nvPr>
            <p:ph idx="1"/>
          </p:nvPr>
        </p:nvSpPr>
        <p:spPr/>
        <p:txBody>
          <a:bodyPr>
            <a:normAutofit/>
          </a:bodyPr>
          <a:lstStyle/>
          <a:p>
            <a:r>
              <a:rPr lang="en-US" sz="2500" dirty="0" smtClean="0">
                <a:solidFill>
                  <a:schemeClr val="tx1">
                    <a:lumMod val="85000"/>
                    <a:lumOff val="15000"/>
                  </a:schemeClr>
                </a:solidFill>
              </a:rPr>
              <a:t>Program traces may differ between runs</a:t>
            </a:r>
          </a:p>
          <a:p>
            <a:pPr lvl="1"/>
            <a:r>
              <a:rPr lang="en-US" sz="2300" dirty="0" smtClean="0">
                <a:solidFill>
                  <a:schemeClr val="tx1">
                    <a:lumMod val="85000"/>
                    <a:lumOff val="15000"/>
                  </a:schemeClr>
                </a:solidFill>
              </a:rPr>
              <a:t>Timing of signal handlers</a:t>
            </a:r>
          </a:p>
          <a:p>
            <a:pPr lvl="1"/>
            <a:r>
              <a:rPr lang="en-US" sz="2300" dirty="0" smtClean="0">
                <a:solidFill>
                  <a:schemeClr val="tx1">
                    <a:lumMod val="85000"/>
                    <a:lumOff val="15000"/>
                  </a:schemeClr>
                </a:solidFill>
              </a:rPr>
              <a:t>Number of iterations of loops performing IO</a:t>
            </a:r>
          </a:p>
          <a:p>
            <a:pPr lvl="1"/>
            <a:r>
              <a:rPr lang="en-US" sz="2300" dirty="0" smtClean="0">
                <a:solidFill>
                  <a:schemeClr val="tx1">
                    <a:lumMod val="85000"/>
                    <a:lumOff val="15000"/>
                  </a:schemeClr>
                </a:solidFill>
              </a:rPr>
              <a:t>Dependence on random numbers, system time, memory addresses, etc.</a:t>
            </a:r>
          </a:p>
          <a:p>
            <a:r>
              <a:rPr lang="en-US" sz="2500" dirty="0" smtClean="0">
                <a:solidFill>
                  <a:srgbClr val="262626"/>
                </a:solidFill>
              </a:rPr>
              <a:t>Handling </a:t>
            </a:r>
            <a:r>
              <a:rPr lang="en-US" sz="2500" dirty="0" err="1" smtClean="0">
                <a:solidFill>
                  <a:srgbClr val="262626"/>
                </a:solidFill>
              </a:rPr>
              <a:t>nondeterminism</a:t>
            </a:r>
            <a:r>
              <a:rPr lang="en-US" sz="2500" dirty="0" smtClean="0">
                <a:solidFill>
                  <a:srgbClr val="262626"/>
                </a:solidFill>
              </a:rPr>
              <a:t>:</a:t>
            </a:r>
          </a:p>
          <a:p>
            <a:pPr lvl="1"/>
            <a:r>
              <a:rPr lang="en-US" sz="2300" dirty="0" smtClean="0">
                <a:solidFill>
                  <a:schemeClr val="tx1">
                    <a:lumMod val="85000"/>
                    <a:lumOff val="15000"/>
                  </a:schemeClr>
                </a:solidFill>
              </a:rPr>
              <a:t>Ensure that traces match up to update point</a:t>
            </a:r>
          </a:p>
          <a:p>
            <a:pPr lvl="1"/>
            <a:r>
              <a:rPr lang="en-US" sz="2300" dirty="0" smtClean="0">
                <a:solidFill>
                  <a:schemeClr val="tx1">
                    <a:lumMod val="85000"/>
                    <a:lumOff val="15000"/>
                  </a:schemeClr>
                </a:solidFill>
              </a:rPr>
              <a:t>Annotate </a:t>
            </a:r>
            <a:r>
              <a:rPr lang="en-US" sz="2300" b="1" i="1" dirty="0" smtClean="0">
                <a:solidFill>
                  <a:schemeClr val="tx1">
                    <a:lumMod val="85000"/>
                    <a:lumOff val="15000"/>
                  </a:schemeClr>
                </a:solidFill>
              </a:rPr>
              <a:t>ignored regions</a:t>
            </a:r>
            <a:r>
              <a:rPr lang="en-US" sz="2300" dirty="0" smtClean="0">
                <a:solidFill>
                  <a:schemeClr val="tx1">
                    <a:lumMod val="85000"/>
                    <a:lumOff val="15000"/>
                  </a:schemeClr>
                </a:solidFill>
              </a:rPr>
              <a:t> of execution for which the produced trace is ignored for matching purposes</a:t>
            </a:r>
            <a:endParaRPr lang="en-US" sz="2300" b="1" i="1" dirty="0">
              <a:solidFill>
                <a:schemeClr val="tx1">
                  <a:lumMod val="85000"/>
                  <a:lumOff val="15000"/>
                </a:schemeClr>
              </a:solidFill>
            </a:endParaRPr>
          </a:p>
        </p:txBody>
      </p:sp>
      <p:sp>
        <p:nvSpPr>
          <p:cNvPr id="4" name="Slide Number Placeholder 3"/>
          <p:cNvSpPr>
            <a:spLocks noGrp="1"/>
          </p:cNvSpPr>
          <p:nvPr>
            <p:ph type="sldNum" sz="quarter" idx="12"/>
          </p:nvPr>
        </p:nvSpPr>
        <p:spPr/>
        <p:txBody>
          <a:bodyPr/>
          <a:lstStyle/>
          <a:p>
            <a:fld id="{F759BE48-F379-A348-9BFE-9DEB59A75543}"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Our Contributions</a:t>
            </a:r>
            <a:endParaRPr lang="en-US" sz="4400" dirty="0"/>
          </a:p>
        </p:txBody>
      </p:sp>
      <p:sp>
        <p:nvSpPr>
          <p:cNvPr id="3" name="Content Placeholder 2"/>
          <p:cNvSpPr>
            <a:spLocks noGrp="1"/>
          </p:cNvSpPr>
          <p:nvPr>
            <p:ph idx="1"/>
          </p:nvPr>
        </p:nvSpPr>
        <p:spPr/>
        <p:txBody>
          <a:bodyPr/>
          <a:lstStyle/>
          <a:p>
            <a:r>
              <a:rPr lang="en-US" dirty="0" smtClean="0">
                <a:solidFill>
                  <a:schemeClr val="tx1">
                    <a:lumMod val="85000"/>
                    <a:lumOff val="15000"/>
                  </a:schemeClr>
                </a:solidFill>
              </a:rPr>
              <a:t>Verification of DSU through testing:</a:t>
            </a:r>
          </a:p>
          <a:p>
            <a:pPr lvl="1"/>
            <a:r>
              <a:rPr lang="en-US" dirty="0" smtClean="0">
                <a:solidFill>
                  <a:schemeClr val="tx1">
                    <a:lumMod val="85000"/>
                    <a:lumOff val="15000"/>
                  </a:schemeClr>
                </a:solidFill>
              </a:rPr>
              <a:t>Testing Procedure</a:t>
            </a:r>
          </a:p>
          <a:p>
            <a:pPr lvl="1"/>
            <a:r>
              <a:rPr lang="en-US" dirty="0" smtClean="0">
                <a:solidFill>
                  <a:schemeClr val="tx1">
                    <a:lumMod val="85000"/>
                    <a:lumOff val="15000"/>
                  </a:schemeClr>
                </a:solidFill>
              </a:rPr>
              <a:t>Test Minimization Algorithm</a:t>
            </a:r>
          </a:p>
          <a:p>
            <a:r>
              <a:rPr lang="en-US" dirty="0" smtClean="0">
                <a:solidFill>
                  <a:schemeClr val="tx1">
                    <a:lumMod val="85000"/>
                    <a:lumOff val="15000"/>
                  </a:schemeClr>
                </a:solidFill>
              </a:rPr>
              <a:t>Empirical Study:</a:t>
            </a:r>
          </a:p>
          <a:p>
            <a:pPr lvl="1"/>
            <a:r>
              <a:rPr lang="en-US" dirty="0" smtClean="0">
                <a:solidFill>
                  <a:schemeClr val="tx1">
                    <a:lumMod val="85000"/>
                    <a:lumOff val="15000"/>
                  </a:schemeClr>
                </a:solidFill>
              </a:rPr>
              <a:t>Effectiveness of Minimization</a:t>
            </a:r>
          </a:p>
          <a:p>
            <a:pPr lvl="1"/>
            <a:r>
              <a:rPr lang="en-US" dirty="0" smtClean="0">
                <a:solidFill>
                  <a:schemeClr val="tx1">
                    <a:lumMod val="85000"/>
                    <a:lumOff val="15000"/>
                  </a:schemeClr>
                </a:solidFill>
              </a:rPr>
              <a:t>Update Safety / Effectiveness of Safety Checks</a:t>
            </a:r>
          </a:p>
        </p:txBody>
      </p:sp>
      <p:sp>
        <p:nvSpPr>
          <p:cNvPr id="4" name="Slide Number Placeholder 3"/>
          <p:cNvSpPr>
            <a:spLocks noGrp="1"/>
          </p:cNvSpPr>
          <p:nvPr>
            <p:ph type="sldNum" sz="quarter" idx="12"/>
          </p:nvPr>
        </p:nvSpPr>
        <p:spPr/>
        <p:txBody>
          <a:bodyPr/>
          <a:lstStyle/>
          <a:p>
            <a:fld id="{F759BE48-F379-A348-9BFE-9DEB59A75543}"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Program Versions</a:t>
            </a:r>
            <a:endParaRPr lang="en-US" sz="4400" dirty="0"/>
          </a:p>
        </p:txBody>
      </p:sp>
      <p:graphicFrame>
        <p:nvGraphicFramePr>
          <p:cNvPr id="10" name="Table 9"/>
          <p:cNvGraphicFramePr>
            <a:graphicFrameLocks noGrp="1"/>
          </p:cNvGraphicFramePr>
          <p:nvPr/>
        </p:nvGraphicFramePr>
        <p:xfrm>
          <a:off x="521003" y="2054281"/>
          <a:ext cx="3772762" cy="4754879"/>
        </p:xfrm>
        <a:graphic>
          <a:graphicData uri="http://schemas.openxmlformats.org/drawingml/2006/table">
            <a:tbl>
              <a:tblPr firstRow="1" bandRow="1">
                <a:tableStyleId>{2D5ABB26-0587-4C30-8999-92F81FD0307C}</a:tableStyleId>
              </a:tblPr>
              <a:tblGrid>
                <a:gridCol w="363110"/>
                <a:gridCol w="735032"/>
                <a:gridCol w="678180"/>
                <a:gridCol w="551180"/>
                <a:gridCol w="398780"/>
                <a:gridCol w="508000"/>
                <a:gridCol w="538480"/>
              </a:tblGrid>
              <a:tr h="370840">
                <a:tc rowSpan="2">
                  <a:txBody>
                    <a:bodyPr/>
                    <a:lstStyle/>
                    <a:p>
                      <a:pPr algn="ctr"/>
                      <a:r>
                        <a:rPr lang="en-US" sz="1400" b="1" dirty="0" smtClean="0">
                          <a:latin typeface="Calibri"/>
                          <a:cs typeface="Calibri"/>
                        </a:rPr>
                        <a:t>#</a:t>
                      </a:r>
                      <a:endParaRPr lang="en-US" sz="1400" b="1" dirty="0">
                        <a:latin typeface="Calibri"/>
                        <a:cs typeface="Calibri"/>
                      </a:endParaRPr>
                    </a:p>
                  </a:txBody>
                  <a:tcPr anchor="ctr">
                    <a:lnB w="19050" cap="flat" cmpd="sng" algn="ctr">
                      <a:solidFill>
                        <a:scrgbClr r="0" g="0" b="0"/>
                      </a:solidFill>
                      <a:prstDash val="solid"/>
                      <a:round/>
                      <a:headEnd type="none" w="med" len="med"/>
                      <a:tailEnd type="none" w="med" len="med"/>
                    </a:lnB>
                  </a:tcPr>
                </a:tc>
                <a:tc rowSpan="2">
                  <a:txBody>
                    <a:bodyPr/>
                    <a:lstStyle/>
                    <a:p>
                      <a:pPr algn="ctr"/>
                      <a:r>
                        <a:rPr lang="en-US" sz="1400" b="1" dirty="0" smtClean="0">
                          <a:latin typeface="Calibri"/>
                          <a:cs typeface="Calibri"/>
                        </a:rPr>
                        <a:t>Version</a:t>
                      </a:r>
                      <a:endParaRPr lang="en-US" sz="1400" b="1" dirty="0">
                        <a:latin typeface="Calibri"/>
                        <a:cs typeface="Calibri"/>
                      </a:endParaRPr>
                    </a:p>
                  </a:txBody>
                  <a:tcPr anchor="ctr">
                    <a:lnB w="19050" cap="flat" cmpd="sng" algn="ctr">
                      <a:solidFill>
                        <a:scrgbClr r="0" g="0" b="0"/>
                      </a:solidFill>
                      <a:prstDash val="solid"/>
                      <a:round/>
                      <a:headEnd type="none" w="med" len="med"/>
                      <a:tailEnd type="none" w="med" len="med"/>
                    </a:lnB>
                  </a:tcPr>
                </a:tc>
                <a:tc rowSpan="2">
                  <a:txBody>
                    <a:bodyPr/>
                    <a:lstStyle/>
                    <a:p>
                      <a:pPr algn="ctr"/>
                      <a:r>
                        <a:rPr lang="en-US" sz="1400" b="1" dirty="0" err="1" smtClean="0">
                          <a:latin typeface="Calibri"/>
                          <a:cs typeface="Calibri"/>
                        </a:rPr>
                        <a:t>LoC</a:t>
                      </a:r>
                      <a:endParaRPr lang="en-US" sz="1400" b="1" dirty="0">
                        <a:latin typeface="Calibri"/>
                        <a:cs typeface="Calibri"/>
                      </a:endParaRPr>
                    </a:p>
                  </a:txBody>
                  <a:tcPr anchor="ctr">
                    <a:lnR w="12700" cap="flat" cmpd="sng" algn="ctr">
                      <a:solidFill>
                        <a:scrgbClr r="0" g="0" b="0"/>
                      </a:solidFill>
                      <a:prstDash val="solid"/>
                      <a:round/>
                      <a:headEnd type="none" w="med" len="med"/>
                      <a:tailEnd type="none" w="med" len="med"/>
                    </a:lnR>
                    <a:lnB w="19050" cap="flat" cmpd="sng" algn="ctr">
                      <a:solidFill>
                        <a:scrgbClr r="0" g="0" b="0"/>
                      </a:solidFill>
                      <a:prstDash val="solid"/>
                      <a:round/>
                      <a:headEnd type="none" w="med" len="med"/>
                      <a:tailEnd type="none" w="med" len="med"/>
                    </a:lnB>
                  </a:tcPr>
                </a:tc>
                <a:tc rowSpan="2">
                  <a:txBody>
                    <a:bodyPr/>
                    <a:lstStyle/>
                    <a:p>
                      <a:pPr algn="ctr"/>
                      <a:r>
                        <a:rPr lang="en-US" sz="1400" b="1" dirty="0" smtClean="0">
                          <a:latin typeface="Calibri"/>
                          <a:cs typeface="Calibri"/>
                        </a:rPr>
                        <a:t>Tests</a:t>
                      </a:r>
                      <a:endParaRPr lang="en-US" sz="1400" b="1" dirty="0">
                        <a:latin typeface="Calibri"/>
                        <a:cs typeface="Calibri"/>
                      </a:endParaRPr>
                    </a:p>
                  </a:txBody>
                  <a:tcPr anchor="ctr">
                    <a:lnL w="12700" cap="flat" cmpd="sng" algn="ctr">
                      <a:solidFill>
                        <a:scrgbClr r="0" g="0" b="0"/>
                      </a:solidFill>
                      <a:prstDash val="solid"/>
                      <a:round/>
                      <a:headEnd type="none" w="med" len="med"/>
                      <a:tailEnd type="none" w="med" len="med"/>
                    </a:lnL>
                    <a:lnB w="19050" cap="flat" cmpd="sng" algn="ctr">
                      <a:solidFill>
                        <a:scrgbClr r="0" g="0" b="0"/>
                      </a:solidFill>
                      <a:prstDash val="solid"/>
                      <a:round/>
                      <a:headEnd type="none" w="med" len="med"/>
                      <a:tailEnd type="none" w="med" len="med"/>
                    </a:lnB>
                  </a:tcPr>
                </a:tc>
                <a:tc gridSpan="3">
                  <a:txBody>
                    <a:bodyPr/>
                    <a:lstStyle/>
                    <a:p>
                      <a:pPr algn="ctr"/>
                      <a:r>
                        <a:rPr lang="en-US" sz="1400" b="1" dirty="0" smtClean="0">
                          <a:latin typeface="Symbol" charset="2"/>
                          <a:cs typeface="Symbol" charset="2"/>
                        </a:rPr>
                        <a:t>D</a:t>
                      </a:r>
                      <a:r>
                        <a:rPr lang="en-US" sz="1400" b="1" dirty="0" smtClean="0">
                          <a:latin typeface="Calibri"/>
                          <a:cs typeface="Calibri"/>
                        </a:rPr>
                        <a:t> to next version</a:t>
                      </a:r>
                      <a:endParaRPr lang="en-US" sz="1400" b="1" dirty="0">
                        <a:latin typeface="Calibri"/>
                        <a:cs typeface="Calibri"/>
                      </a:endParaRPr>
                    </a:p>
                  </a:txBody>
                  <a:tcPr anchor="ctr">
                    <a:lnR w="12700" cap="flat" cmpd="sng" algn="ctr">
                      <a:noFill/>
                      <a:prstDash val="solid"/>
                      <a:round/>
                      <a:headEnd type="none" w="med" len="med"/>
                      <a:tailEnd type="none" w="med" len="med"/>
                    </a:lnR>
                    <a:lnB w="12700" cap="flat" cmpd="sng" algn="ctr">
                      <a:solidFill>
                        <a:scrgbClr r="0" g="0" b="0"/>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r>
              <a:tr h="0">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a:r>
                        <a:rPr lang="en-US" sz="1400" b="1" dirty="0" smtClean="0">
                          <a:latin typeface="Calibri"/>
                          <a:cs typeface="Calibri"/>
                        </a:rPr>
                        <a:t>Sig</a:t>
                      </a:r>
                      <a:endParaRPr lang="en-US" sz="1400" b="1" dirty="0">
                        <a:latin typeface="Calibri"/>
                        <a:cs typeface="Calibri"/>
                      </a:endParaRPr>
                    </a:p>
                  </a:txBody>
                  <a:tcPr>
                    <a:lnT w="1270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Fun</a:t>
                      </a:r>
                      <a:endParaRPr lang="en-US" sz="1400" b="1" dirty="0">
                        <a:latin typeface="Calibri"/>
                        <a:cs typeface="Calibri"/>
                      </a:endParaRPr>
                    </a:p>
                  </a:txBody>
                  <a:tcPr>
                    <a:lnT w="1270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Type</a:t>
                      </a:r>
                      <a:endParaRPr lang="en-US" sz="1400" b="1" dirty="0">
                        <a:latin typeface="Calibri"/>
                        <a:cs typeface="Calibri"/>
                      </a:endParaRP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r>
              <a:tr h="370840">
                <a:tc>
                  <a:txBody>
                    <a:bodyPr/>
                    <a:lstStyle/>
                    <a:p>
                      <a:pPr algn="ctr"/>
                      <a:r>
                        <a:rPr lang="en-US" sz="1400" dirty="0" smtClean="0">
                          <a:latin typeface="Calibri"/>
                          <a:cs typeface="Calibri"/>
                        </a:rPr>
                        <a:t>0</a:t>
                      </a:r>
                      <a:endParaRPr lang="en-US" sz="1400" dirty="0">
                        <a:latin typeface="Calibri"/>
                        <a:cs typeface="Calibri"/>
                      </a:endParaRPr>
                    </a:p>
                  </a:txBody>
                  <a:tcPr>
                    <a:lnL>
                      <a:noFill/>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3.5p1</a:t>
                      </a:r>
                      <a:endParaRPr lang="en-US" sz="1400" dirty="0">
                        <a:latin typeface="Calibri"/>
                        <a:cs typeface="Calibri"/>
                      </a:endParaRPr>
                    </a:p>
                  </a:txBody>
                  <a:tcPr>
                    <a:lnL>
                      <a:noFill/>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46,735</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75</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a:t>
                      </a:r>
                      <a:endParaRPr lang="en-US" sz="1400" dirty="0">
                        <a:latin typeface="Calibri"/>
                        <a:cs typeface="Calibri"/>
                      </a:endParaRPr>
                    </a:p>
                  </a:txBody>
                  <a:tcPr>
                    <a:lnL>
                      <a:noFill/>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98</a:t>
                      </a:r>
                      <a:endParaRPr lang="en-US" sz="1400" dirty="0">
                        <a:latin typeface="Calibri"/>
                        <a:cs typeface="Calibri"/>
                      </a:endParaRPr>
                    </a:p>
                  </a:txBody>
                  <a:tcPr>
                    <a:lnL>
                      <a:noFill/>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a:t>
                      </a:r>
                      <a:endParaRPr lang="en-US" sz="1400" dirty="0">
                        <a:latin typeface="Calibri"/>
                        <a:cs typeface="Calibri"/>
                      </a:endParaRPr>
                    </a:p>
                  </a:txBody>
                  <a:tcPr>
                    <a:lnL>
                      <a:noFill/>
                    </a:lnL>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3.6.1p1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48,459</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75</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6</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2</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3.6.1p2</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48,473</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76</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238</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11</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3</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3.7.1p1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50,448</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91</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18</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4</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3.7.1p2</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50,460</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91</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13</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172</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5</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3.8p1</a:t>
                      </a: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51,822</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104</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24</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6</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3.8.1p1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51,838</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104</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6</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257</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7</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3.9p1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53,260</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104</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4</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179</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12</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8</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4.0p1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56,068</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105</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72</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3</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9</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4.1p1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56,104</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104</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157</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7</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10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a:noFill/>
                    </a:lnB>
                    <a:lnTlToBr w="12700" cmpd="sng">
                      <a:noFill/>
                      <a:prstDash val="solid"/>
                    </a:lnTlToBr>
                    <a:lnBlToTr w="12700" cmpd="sng">
                      <a:noFill/>
                      <a:prstDash val="solid"/>
                    </a:lnBlToTr>
                  </a:tcPr>
                </a:tc>
                <a:tc>
                  <a:txBody>
                    <a:bodyPr/>
                    <a:lstStyle/>
                    <a:p>
                      <a:pPr algn="r"/>
                      <a:r>
                        <a:rPr lang="en-US" sz="1400" dirty="0" smtClean="0">
                          <a:latin typeface="Calibri"/>
                          <a:cs typeface="Calibri"/>
                        </a:rPr>
                        <a:t>4.2p1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a:noFill/>
                    </a:lnB>
                    <a:lnTlToBr w="12700" cmpd="sng">
                      <a:noFill/>
                      <a:prstDash val="solid"/>
                    </a:lnTlToBr>
                    <a:lnBlToTr w="12700" cmpd="sng">
                      <a:noFill/>
                      <a:prstDash val="solid"/>
                    </a:lnBlToTr>
                  </a:tcPr>
                </a:tc>
                <a:tc>
                  <a:txBody>
                    <a:bodyPr/>
                    <a:lstStyle/>
                    <a:p>
                      <a:pPr algn="r"/>
                      <a:r>
                        <a:rPr lang="en-US" sz="1400" dirty="0" smtClean="0">
                          <a:latin typeface="Calibri"/>
                          <a:cs typeface="Calibri"/>
                        </a:rPr>
                        <a:t>57,294</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a:noFill/>
                    </a:lnB>
                    <a:lnTlToBr w="12700" cmpd="sng">
                      <a:noFill/>
                      <a:prstDash val="solid"/>
                    </a:lnTlToBr>
                    <a:lnBlToTr w="12700" cmpd="sng">
                      <a:noFill/>
                      <a:prstDash val="solid"/>
                    </a:lnBlToTr>
                  </a:tcPr>
                </a:tc>
                <a:tc gridSpan="4">
                  <a:txBody>
                    <a:bodyPr/>
                    <a:lstStyle/>
                    <a:p>
                      <a:pPr algn="ctr"/>
                      <a:r>
                        <a:rPr lang="en-US" sz="1400" dirty="0" smtClean="0">
                          <a:latin typeface="Calibri"/>
                          <a:cs typeface="Calibri"/>
                        </a:rPr>
                        <a:t>Last version, not tested</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a:noFill/>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graphicFrame>
        <p:nvGraphicFramePr>
          <p:cNvPr id="4" name="Table 3"/>
          <p:cNvGraphicFramePr>
            <a:graphicFrameLocks noGrp="1"/>
          </p:cNvGraphicFramePr>
          <p:nvPr/>
        </p:nvGraphicFramePr>
        <p:xfrm>
          <a:off x="4903495" y="2050843"/>
          <a:ext cx="3682648" cy="4013199"/>
        </p:xfrm>
        <a:graphic>
          <a:graphicData uri="http://schemas.openxmlformats.org/drawingml/2006/table">
            <a:tbl>
              <a:tblPr firstRow="1" bandRow="1">
                <a:tableStyleId>{2D5ABB26-0587-4C30-8999-92F81FD0307C}</a:tableStyleId>
              </a:tblPr>
              <a:tblGrid>
                <a:gridCol w="272996"/>
                <a:gridCol w="735032"/>
                <a:gridCol w="678180"/>
                <a:gridCol w="551180"/>
                <a:gridCol w="398780"/>
                <a:gridCol w="508000"/>
                <a:gridCol w="538480"/>
              </a:tblGrid>
              <a:tr h="370840">
                <a:tc rowSpan="2">
                  <a:txBody>
                    <a:bodyPr/>
                    <a:lstStyle/>
                    <a:p>
                      <a:pPr algn="ctr"/>
                      <a:r>
                        <a:rPr lang="en-US" sz="1400" b="1" dirty="0" smtClean="0">
                          <a:latin typeface="Calibri"/>
                          <a:cs typeface="Calibri"/>
                        </a:rPr>
                        <a:t>#</a:t>
                      </a:r>
                      <a:endParaRPr lang="en-US" sz="1400" b="1" dirty="0">
                        <a:latin typeface="Calibri"/>
                        <a:cs typeface="Calibri"/>
                      </a:endParaRPr>
                    </a:p>
                  </a:txBody>
                  <a:tcPr anchor="ctr">
                    <a:lnB w="19050" cap="flat" cmpd="sng" algn="ctr">
                      <a:solidFill>
                        <a:scrgbClr r="0" g="0" b="0"/>
                      </a:solidFill>
                      <a:prstDash val="solid"/>
                      <a:round/>
                      <a:headEnd type="none" w="med" len="med"/>
                      <a:tailEnd type="none" w="med" len="med"/>
                    </a:lnB>
                  </a:tcPr>
                </a:tc>
                <a:tc rowSpan="2">
                  <a:txBody>
                    <a:bodyPr/>
                    <a:lstStyle/>
                    <a:p>
                      <a:pPr algn="ctr"/>
                      <a:r>
                        <a:rPr lang="en-US" sz="1400" b="1" dirty="0" smtClean="0">
                          <a:latin typeface="Calibri"/>
                          <a:cs typeface="Calibri"/>
                        </a:rPr>
                        <a:t>Version</a:t>
                      </a:r>
                      <a:endParaRPr lang="en-US" sz="1400" b="1" dirty="0">
                        <a:latin typeface="Calibri"/>
                        <a:cs typeface="Calibri"/>
                      </a:endParaRPr>
                    </a:p>
                  </a:txBody>
                  <a:tcPr anchor="ctr">
                    <a:lnB w="19050" cap="flat" cmpd="sng" algn="ctr">
                      <a:solidFill>
                        <a:scrgbClr r="0" g="0" b="0"/>
                      </a:solidFill>
                      <a:prstDash val="solid"/>
                      <a:round/>
                      <a:headEnd type="none" w="med" len="med"/>
                      <a:tailEnd type="none" w="med" len="med"/>
                    </a:lnB>
                  </a:tcPr>
                </a:tc>
                <a:tc rowSpan="2">
                  <a:txBody>
                    <a:bodyPr/>
                    <a:lstStyle/>
                    <a:p>
                      <a:pPr algn="ctr"/>
                      <a:r>
                        <a:rPr lang="en-US" sz="1400" b="1" dirty="0" err="1" smtClean="0">
                          <a:latin typeface="Calibri"/>
                          <a:cs typeface="Calibri"/>
                        </a:rPr>
                        <a:t>LoC</a:t>
                      </a:r>
                      <a:endParaRPr lang="en-US" sz="1400" b="1" dirty="0">
                        <a:latin typeface="Calibri"/>
                        <a:cs typeface="Calibri"/>
                      </a:endParaRPr>
                    </a:p>
                  </a:txBody>
                  <a:tcPr anchor="ctr">
                    <a:lnR w="12700" cap="flat" cmpd="sng" algn="ctr">
                      <a:solidFill>
                        <a:scrgbClr r="0" g="0" b="0"/>
                      </a:solidFill>
                      <a:prstDash val="solid"/>
                      <a:round/>
                      <a:headEnd type="none" w="med" len="med"/>
                      <a:tailEnd type="none" w="med" len="med"/>
                    </a:lnR>
                    <a:lnB w="19050" cap="flat" cmpd="sng" algn="ctr">
                      <a:solidFill>
                        <a:scrgbClr r="0" g="0" b="0"/>
                      </a:solidFill>
                      <a:prstDash val="solid"/>
                      <a:round/>
                      <a:headEnd type="none" w="med" len="med"/>
                      <a:tailEnd type="none" w="med" len="med"/>
                    </a:lnB>
                  </a:tcPr>
                </a:tc>
                <a:tc rowSpan="2">
                  <a:txBody>
                    <a:bodyPr/>
                    <a:lstStyle/>
                    <a:p>
                      <a:pPr algn="ctr"/>
                      <a:r>
                        <a:rPr lang="en-US" sz="1400" b="1" dirty="0" smtClean="0">
                          <a:latin typeface="Calibri"/>
                          <a:cs typeface="Calibri"/>
                        </a:rPr>
                        <a:t>Tests</a:t>
                      </a:r>
                      <a:endParaRPr lang="en-US" sz="1400" b="1" dirty="0">
                        <a:latin typeface="Calibri"/>
                        <a:cs typeface="Calibri"/>
                      </a:endParaRPr>
                    </a:p>
                  </a:txBody>
                  <a:tcPr anchor="ctr">
                    <a:lnL w="12700" cap="flat" cmpd="sng" algn="ctr">
                      <a:solidFill>
                        <a:scrgbClr r="0" g="0" b="0"/>
                      </a:solidFill>
                      <a:prstDash val="solid"/>
                      <a:round/>
                      <a:headEnd type="none" w="med" len="med"/>
                      <a:tailEnd type="none" w="med" len="med"/>
                    </a:lnL>
                    <a:lnB w="19050" cap="flat" cmpd="sng" algn="ctr">
                      <a:solidFill>
                        <a:scrgbClr r="0" g="0" b="0"/>
                      </a:solidFill>
                      <a:prstDash val="solid"/>
                      <a:round/>
                      <a:headEnd type="none" w="med" len="med"/>
                      <a:tailEnd type="none" w="med" len="med"/>
                    </a:lnB>
                  </a:tcPr>
                </a:tc>
                <a:tc gridSpan="3">
                  <a:txBody>
                    <a:bodyPr/>
                    <a:lstStyle/>
                    <a:p>
                      <a:pPr algn="ctr"/>
                      <a:r>
                        <a:rPr lang="en-US" sz="1400" b="1" dirty="0" smtClean="0">
                          <a:latin typeface="Symbol" charset="2"/>
                          <a:cs typeface="Symbol" charset="2"/>
                        </a:rPr>
                        <a:t>D</a:t>
                      </a:r>
                      <a:r>
                        <a:rPr lang="en-US" sz="1400" b="1" dirty="0" smtClean="0">
                          <a:latin typeface="Calibri"/>
                          <a:cs typeface="Calibri"/>
                        </a:rPr>
                        <a:t> to next version</a:t>
                      </a:r>
                      <a:endParaRPr lang="en-US" sz="1400" b="1" dirty="0">
                        <a:latin typeface="Calibri"/>
                        <a:cs typeface="Calibri"/>
                      </a:endParaRPr>
                    </a:p>
                  </a:txBody>
                  <a:tcPr anchor="ctr">
                    <a:lnR w="12700" cap="flat" cmpd="sng" algn="ctr">
                      <a:noFill/>
                      <a:prstDash val="solid"/>
                      <a:round/>
                      <a:headEnd type="none" w="med" len="med"/>
                      <a:tailEnd type="none" w="med" len="med"/>
                    </a:lnR>
                    <a:lnB w="12700" cap="flat" cmpd="sng" algn="ctr">
                      <a:solidFill>
                        <a:scrgbClr r="0" g="0" b="0"/>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r>
              <a:tr h="0">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a:r>
                        <a:rPr lang="en-US" sz="1400" b="1" dirty="0" smtClean="0">
                          <a:latin typeface="Calibri"/>
                          <a:cs typeface="Calibri"/>
                        </a:rPr>
                        <a:t>Sig</a:t>
                      </a:r>
                      <a:endParaRPr lang="en-US" sz="1400" b="1" dirty="0">
                        <a:latin typeface="Calibri"/>
                        <a:cs typeface="Calibri"/>
                      </a:endParaRPr>
                    </a:p>
                  </a:txBody>
                  <a:tcPr>
                    <a:lnT w="1270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Fun</a:t>
                      </a:r>
                      <a:endParaRPr lang="en-US" sz="1400" b="1" dirty="0">
                        <a:latin typeface="Calibri"/>
                        <a:cs typeface="Calibri"/>
                      </a:endParaRPr>
                    </a:p>
                  </a:txBody>
                  <a:tcPr>
                    <a:lnT w="1270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c>
                  <a:txBody>
                    <a:bodyPr/>
                    <a:lstStyle/>
                    <a:p>
                      <a:pPr algn="ctr"/>
                      <a:r>
                        <a:rPr lang="en-US" sz="1400" b="1" dirty="0" smtClean="0">
                          <a:latin typeface="Calibri"/>
                          <a:cs typeface="Calibri"/>
                        </a:rPr>
                        <a:t>Type</a:t>
                      </a:r>
                      <a:endParaRPr lang="en-US" sz="1400" b="1" dirty="0">
                        <a:latin typeface="Calibri"/>
                        <a:cs typeface="Calibri"/>
                      </a:endParaRPr>
                    </a:p>
                  </a:txBody>
                  <a:tcPr>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9050" cap="flat" cmpd="sng" algn="ctr">
                      <a:solidFill>
                        <a:scrgbClr r="0" g="0" b="0"/>
                      </a:solidFill>
                      <a:prstDash val="solid"/>
                      <a:round/>
                      <a:headEnd type="none" w="med" len="med"/>
                      <a:tailEnd type="none" w="med" len="med"/>
                    </a:lnB>
                  </a:tcPr>
                </a:tc>
              </a:tr>
              <a:tr h="370840">
                <a:tc>
                  <a:txBody>
                    <a:bodyPr/>
                    <a:lstStyle/>
                    <a:p>
                      <a:pPr algn="ctr"/>
                      <a:r>
                        <a:rPr lang="en-US" sz="1400" dirty="0" smtClean="0">
                          <a:latin typeface="Calibri"/>
                          <a:cs typeface="Calibri"/>
                        </a:rPr>
                        <a:t>0</a:t>
                      </a:r>
                      <a:endParaRPr lang="en-US" sz="1400" dirty="0">
                        <a:latin typeface="Calibri"/>
                        <a:cs typeface="Calibri"/>
                      </a:endParaRPr>
                    </a:p>
                  </a:txBody>
                  <a:tcPr>
                    <a:lnL>
                      <a:noFill/>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2.0.0</a:t>
                      </a:r>
                      <a:endParaRPr lang="en-US" sz="1400" dirty="0">
                        <a:latin typeface="Calibri"/>
                        <a:cs typeface="Calibri"/>
                      </a:endParaRPr>
                    </a:p>
                  </a:txBody>
                  <a:tcPr>
                    <a:lnL>
                      <a:noFill/>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13,048</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6</a:t>
                      </a:r>
                      <a:endParaRPr lang="en-US" sz="1400" dirty="0">
                        <a:latin typeface="Calibri"/>
                        <a:cs typeface="Calibri"/>
                      </a:endParaRPr>
                    </a:p>
                  </a:txBody>
                  <a:tcPr>
                    <a:lnL>
                      <a:noFill/>
                    </a:lnL>
                    <a:lnR>
                      <a:noFill/>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w="12700" cap="flat" cmpd="sng" algn="ctr">
                      <a:noFill/>
                      <a:prstDash val="solid"/>
                      <a:round/>
                      <a:headEnd type="none" w="med" len="med"/>
                      <a:tailEnd type="none" w="med" len="med"/>
                    </a:lnR>
                    <a:lnT w="19050" cap="flat" cmpd="sng" algn="ctr">
                      <a:solidFill>
                        <a:scrgbClr r="0" g="0" b="0"/>
                      </a:solidFill>
                      <a:prstDash val="solid"/>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2.0.1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13,059</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12</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2</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2.0.2p2</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13,114</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21</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3</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2.0.2p3</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14,293</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76</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4</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2.0.2</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16,870</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5</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2.0.3</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12,977</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25</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6</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2.0.4</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14,427</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14</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100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7</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2.0.5</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14,482</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13</a:t>
                      </a:r>
                      <a:endParaRPr lang="en-US" sz="1400" dirty="0">
                        <a:latin typeface="Calibri"/>
                        <a:cs typeface="Calibri"/>
                      </a:endParaRP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0</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93</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a:t>
                      </a:r>
                      <a:endParaRPr lang="en-US" sz="1400" dirty="0">
                        <a:latin typeface="Calibri"/>
                        <a:cs typeface="Calibri"/>
                      </a:endParaRPr>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latin typeface="Calibri"/>
                          <a:cs typeface="Calibri"/>
                        </a:rPr>
                        <a:t>8</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2.0.6</a:t>
                      </a:r>
                      <a:endParaRPr lang="en-US" sz="1400" dirty="0">
                        <a:latin typeface="Calibri"/>
                        <a:cs typeface="Calibri"/>
                      </a:endParaRPr>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r"/>
                      <a:r>
                        <a:rPr lang="en-US" sz="1400" dirty="0" smtClean="0">
                          <a:latin typeface="Calibri"/>
                          <a:cs typeface="Calibri"/>
                        </a:rPr>
                        <a:t>14,785</a:t>
                      </a:r>
                      <a:endParaRPr lang="en-US" sz="1400" dirty="0">
                        <a:latin typeface="Calibri"/>
                        <a:cs typeface="Calibri"/>
                      </a:endParaRPr>
                    </a:p>
                  </a:txBody>
                  <a:tcPr>
                    <a:lnL>
                      <a:noFill/>
                    </a:lnL>
                    <a:lnR w="12700" cap="flat" cmpd="sng" algn="ctr">
                      <a:solidFill>
                        <a:scrgbClr r="0" g="0" b="0"/>
                      </a:solid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Calibri"/>
                          <a:cs typeface="Calibri"/>
                        </a:rPr>
                        <a:t>Last version, not tested</a:t>
                      </a:r>
                    </a:p>
                  </a:txBody>
                  <a:tcPr>
                    <a:lnL w="12700" cap="flat" cmpd="sng" algn="ctr">
                      <a:solidFill>
                        <a:scrgbClr r="0" g="0" b="0"/>
                      </a:solidFill>
                      <a:prstDash val="solid"/>
                      <a:round/>
                      <a:headEnd type="none" w="med" len="med"/>
                      <a:tailEnd type="none" w="med" len="med"/>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lnL>
                      <a:noFill/>
                    </a:lnL>
                    <a:lnR>
                      <a:noFill/>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lnL>
                      <a:noFill/>
                    </a:lnL>
                    <a:lnR w="12700" cap="flat" cmpd="sng" algn="ctr">
                      <a:noFill/>
                      <a:prstDash val="solid"/>
                      <a:round/>
                      <a:headEnd type="none" w="med" len="med"/>
                      <a:tailEnd type="none" w="med" len="med"/>
                    </a:lnR>
                    <a:lnT w="6350" cap="flat" cmpd="sng" algn="ctr">
                      <a:solidFill>
                        <a:scrgbClr r="0" g="0" b="0"/>
                      </a:solidFill>
                      <a:prstDash val="sysDot"/>
                      <a:round/>
                      <a:headEnd type="none" w="med" len="med"/>
                      <a:tailEnd type="none" w="med" len="med"/>
                    </a:lnT>
                    <a:lnB w="6350" cap="flat" cmpd="sng" algn="ctr">
                      <a:solidFill>
                        <a:scrgbClr r="0" g="0" b="0"/>
                      </a:solidFill>
                      <a:prstDash val="sysDot"/>
                      <a:round/>
                      <a:headEnd type="none" w="med" len="med"/>
                      <a:tailEnd type="none" w="med" len="med"/>
                    </a:lnB>
                    <a:lnTlToBr w="12700" cmpd="sng">
                      <a:noFill/>
                      <a:prstDash val="solid"/>
                    </a:lnTlToBr>
                    <a:lnBlToTr w="12700" cmpd="sng">
                      <a:noFill/>
                      <a:prstDash val="solid"/>
                    </a:lnBlToTr>
                  </a:tcPr>
                </a:tc>
              </a:tr>
            </a:tbl>
          </a:graphicData>
        </a:graphic>
      </p:graphicFrame>
      <p:sp>
        <p:nvSpPr>
          <p:cNvPr id="5" name="TextBox 4"/>
          <p:cNvSpPr txBox="1"/>
          <p:nvPr/>
        </p:nvSpPr>
        <p:spPr>
          <a:xfrm>
            <a:off x="1579289" y="1595452"/>
            <a:ext cx="1433355" cy="461665"/>
          </a:xfrm>
          <a:prstGeom prst="rect">
            <a:avLst/>
          </a:prstGeom>
          <a:noFill/>
        </p:spPr>
        <p:txBody>
          <a:bodyPr wrap="none" rtlCol="0">
            <a:spAutoFit/>
          </a:bodyPr>
          <a:lstStyle/>
          <a:p>
            <a:r>
              <a:rPr lang="en-US" sz="2400" dirty="0" smtClean="0">
                <a:solidFill>
                  <a:srgbClr val="262626"/>
                </a:solidFill>
              </a:rPr>
              <a:t>OpenSSH</a:t>
            </a:r>
            <a:endParaRPr lang="en-US" sz="2400" dirty="0">
              <a:solidFill>
                <a:srgbClr val="262626"/>
              </a:solidFill>
            </a:endParaRPr>
          </a:p>
        </p:txBody>
      </p:sp>
      <p:sp>
        <p:nvSpPr>
          <p:cNvPr id="6" name="TextBox 5"/>
          <p:cNvSpPr txBox="1"/>
          <p:nvPr/>
        </p:nvSpPr>
        <p:spPr>
          <a:xfrm>
            <a:off x="6078803" y="1585051"/>
            <a:ext cx="984164" cy="461665"/>
          </a:xfrm>
          <a:prstGeom prst="rect">
            <a:avLst/>
          </a:prstGeom>
          <a:noFill/>
        </p:spPr>
        <p:txBody>
          <a:bodyPr wrap="none" rtlCol="0">
            <a:spAutoFit/>
          </a:bodyPr>
          <a:lstStyle/>
          <a:p>
            <a:r>
              <a:rPr lang="en-US" sz="2400" dirty="0" smtClean="0">
                <a:solidFill>
                  <a:srgbClr val="262626"/>
                </a:solidFill>
              </a:rPr>
              <a:t>vsftpd</a:t>
            </a:r>
            <a:endParaRPr lang="en-US" sz="2400" dirty="0">
              <a:solidFill>
                <a:srgbClr val="262626"/>
              </a:solidFill>
            </a:endParaRPr>
          </a:p>
        </p:txBody>
      </p:sp>
      <p:sp>
        <p:nvSpPr>
          <p:cNvPr id="7" name="Slide Number Placeholder 6"/>
          <p:cNvSpPr>
            <a:spLocks noGrp="1"/>
          </p:cNvSpPr>
          <p:nvPr>
            <p:ph type="sldNum" sz="quarter" idx="12"/>
          </p:nvPr>
        </p:nvSpPr>
        <p:spPr/>
        <p:txBody>
          <a:bodyPr/>
          <a:lstStyle/>
          <a:p>
            <a:fld id="{F759BE48-F379-A348-9BFE-9DEB59A75543}"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57200" y="2621061"/>
            <a:ext cx="3733800" cy="2862322"/>
          </a:xfrm>
          <a:prstGeom prst="rect">
            <a:avLst/>
          </a:prstGeom>
          <a:solidFill>
            <a:schemeClr val="bg1">
              <a:lumMod val="75000"/>
            </a:schemeClr>
          </a:solidFill>
        </p:spPr>
        <p:txBody>
          <a:bodyPr wrap="square" rtlCol="0">
            <a:spAutoFit/>
          </a:bodyPr>
          <a:lstStyle/>
          <a:p>
            <a:r>
              <a:rPr lang="en-US" sz="2000" dirty="0" smtClean="0">
                <a:latin typeface="Lucida Sans Typewriter"/>
              </a:rPr>
              <a:t>void </a:t>
            </a:r>
            <a:r>
              <a:rPr lang="en-US" sz="2000" dirty="0" err="1" smtClean="0">
                <a:latin typeface="Lucida Sans Typewriter"/>
              </a:rPr>
              <a:t>foo</a:t>
            </a:r>
            <a:r>
              <a:rPr lang="en-US" sz="2000" dirty="0" smtClean="0">
                <a:latin typeface="Lucida Sans Typewriter"/>
              </a:rPr>
              <a:t>() {</a:t>
            </a:r>
          </a:p>
          <a:p>
            <a:r>
              <a:rPr lang="en-US" sz="2000" dirty="0" smtClean="0">
                <a:latin typeface="Lucida Sans Typewriter"/>
              </a:rPr>
              <a:t>   bar();</a:t>
            </a:r>
          </a:p>
          <a:p>
            <a:r>
              <a:rPr lang="en-US" sz="2000" dirty="0" smtClean="0">
                <a:latin typeface="Lucida Sans Typewriter"/>
              </a:rPr>
              <a:t>   …</a:t>
            </a:r>
          </a:p>
          <a:p>
            <a:r>
              <a:rPr lang="en-US" sz="2000" dirty="0" smtClean="0">
                <a:latin typeface="Lucida Sans Typewriter"/>
              </a:rPr>
              <a:t>   </a:t>
            </a:r>
            <a:r>
              <a:rPr lang="en-US" sz="2000" dirty="0" err="1" smtClean="0">
                <a:latin typeface="Lucida Sans Typewriter"/>
              </a:rPr>
              <a:t>baz</a:t>
            </a:r>
            <a:r>
              <a:rPr lang="en-US" sz="2000" dirty="0" smtClean="0">
                <a:latin typeface="Lucida Sans Typewriter"/>
              </a:rPr>
              <a:t>();</a:t>
            </a:r>
          </a:p>
          <a:p>
            <a:r>
              <a:rPr lang="en-US" sz="2000" dirty="0" smtClean="0">
                <a:latin typeface="Lucida Sans Typewriter"/>
              </a:rPr>
              <a:t>}</a:t>
            </a:r>
          </a:p>
          <a:p>
            <a:endParaRPr lang="en-US" sz="2000" dirty="0" smtClean="0">
              <a:latin typeface="Lucida Sans Typewriter"/>
            </a:endParaRPr>
          </a:p>
          <a:p>
            <a:r>
              <a:rPr lang="en-US" sz="2000" dirty="0" smtClean="0">
                <a:latin typeface="Lucida Sans Typewriter"/>
              </a:rPr>
              <a:t>void bar() { … }</a:t>
            </a:r>
          </a:p>
          <a:p>
            <a:endParaRPr lang="en-US" sz="2000" dirty="0" smtClean="0">
              <a:latin typeface="Lucida Sans Typewriter"/>
            </a:endParaRPr>
          </a:p>
          <a:p>
            <a:r>
              <a:rPr lang="en-US" sz="2000" dirty="0" smtClean="0">
                <a:latin typeface="Lucida Sans Typewriter"/>
              </a:rPr>
              <a:t>void </a:t>
            </a:r>
            <a:r>
              <a:rPr lang="en-US" sz="2000" dirty="0" err="1" smtClean="0">
                <a:latin typeface="Lucida Sans Typewriter"/>
              </a:rPr>
              <a:t>baz</a:t>
            </a:r>
            <a:r>
              <a:rPr lang="en-US" sz="2000" dirty="0" smtClean="0">
                <a:latin typeface="Lucida Sans Typewriter"/>
              </a:rPr>
              <a:t>() { dig(); … }</a:t>
            </a:r>
          </a:p>
        </p:txBody>
      </p:sp>
      <p:sp>
        <p:nvSpPr>
          <p:cNvPr id="17" name="Rectangle 16"/>
          <p:cNvSpPr/>
          <p:nvPr/>
        </p:nvSpPr>
        <p:spPr>
          <a:xfrm>
            <a:off x="457200" y="2057400"/>
            <a:ext cx="3733800" cy="563661"/>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Lucida Sans Typewriter"/>
              </a:rPr>
              <a:t>Version 0</a:t>
            </a:r>
            <a:endParaRPr lang="en-US" dirty="0">
              <a:latin typeface="Lucida Sans Typewriter"/>
            </a:endParaRPr>
          </a:p>
        </p:txBody>
      </p:sp>
      <p:sp>
        <p:nvSpPr>
          <p:cNvPr id="5" name="TextBox 4"/>
          <p:cNvSpPr txBox="1"/>
          <p:nvPr/>
        </p:nvSpPr>
        <p:spPr>
          <a:xfrm>
            <a:off x="4648200" y="2621061"/>
            <a:ext cx="4040187" cy="2862322"/>
          </a:xfrm>
          <a:prstGeom prst="rect">
            <a:avLst/>
          </a:prstGeom>
          <a:solidFill>
            <a:schemeClr val="bg1">
              <a:lumMod val="75000"/>
            </a:schemeClr>
          </a:solidFill>
        </p:spPr>
        <p:txBody>
          <a:bodyPr wrap="square" rtlCol="0">
            <a:spAutoFit/>
          </a:bodyPr>
          <a:lstStyle/>
          <a:p>
            <a:r>
              <a:rPr lang="en-US" sz="2000" dirty="0" smtClean="0">
                <a:latin typeface="Lucida Sans Typewriter"/>
              </a:rPr>
              <a:t>void </a:t>
            </a:r>
            <a:r>
              <a:rPr lang="en-US" sz="2000" dirty="0" err="1" smtClean="0">
                <a:latin typeface="Lucida Sans Typewriter"/>
              </a:rPr>
              <a:t>foo</a:t>
            </a:r>
            <a:r>
              <a:rPr lang="en-US" sz="2000" dirty="0" smtClean="0">
                <a:latin typeface="Lucida Sans Typewriter"/>
              </a:rPr>
              <a:t>() {</a:t>
            </a:r>
          </a:p>
          <a:p>
            <a:r>
              <a:rPr lang="en-US" sz="2000" dirty="0" smtClean="0">
                <a:latin typeface="Lucida Sans Typewriter"/>
              </a:rPr>
              <a:t>   bar();</a:t>
            </a:r>
          </a:p>
          <a:p>
            <a:r>
              <a:rPr lang="en-US" sz="2000" dirty="0" smtClean="0">
                <a:latin typeface="Lucida Sans Typewriter"/>
              </a:rPr>
              <a:t>   …</a:t>
            </a:r>
          </a:p>
          <a:p>
            <a:r>
              <a:rPr lang="en-US" sz="2000" dirty="0" smtClean="0">
                <a:latin typeface="Lucida Sans Typewriter"/>
              </a:rPr>
              <a:t>   </a:t>
            </a:r>
            <a:r>
              <a:rPr lang="en-US" sz="2000" dirty="0" err="1" smtClean="0">
                <a:latin typeface="Lucida Sans Typewriter"/>
              </a:rPr>
              <a:t>baz</a:t>
            </a:r>
            <a:r>
              <a:rPr lang="en-US" sz="2000" dirty="0" smtClean="0">
                <a:latin typeface="Lucida Sans Typewriter"/>
              </a:rPr>
              <a:t>();</a:t>
            </a:r>
          </a:p>
          <a:p>
            <a:r>
              <a:rPr lang="en-US" sz="2000" dirty="0" smtClean="0">
                <a:latin typeface="Lucida Sans Typewriter"/>
              </a:rPr>
              <a:t>}</a:t>
            </a:r>
          </a:p>
          <a:p>
            <a:endParaRPr lang="en-US" sz="2000" dirty="0" smtClean="0">
              <a:latin typeface="Lucida Sans Typewriter"/>
            </a:endParaRPr>
          </a:p>
          <a:p>
            <a:r>
              <a:rPr lang="en-US" sz="2000" dirty="0" smtClean="0">
                <a:latin typeface="Lucida Sans Typewriter"/>
              </a:rPr>
              <a:t>void bar() { dig(); … }</a:t>
            </a:r>
          </a:p>
          <a:p>
            <a:endParaRPr lang="en-US" sz="2000" dirty="0" smtClean="0">
              <a:latin typeface="Lucida Sans Typewriter"/>
            </a:endParaRPr>
          </a:p>
          <a:p>
            <a:r>
              <a:rPr lang="en-US" sz="2000" dirty="0" smtClean="0">
                <a:latin typeface="Lucida Sans Typewriter"/>
              </a:rPr>
              <a:t>void </a:t>
            </a:r>
            <a:r>
              <a:rPr lang="en-US" sz="2000" dirty="0" err="1" smtClean="0">
                <a:latin typeface="Lucida Sans Typewriter"/>
              </a:rPr>
              <a:t>baz</a:t>
            </a:r>
            <a:r>
              <a:rPr lang="en-US" sz="2000" dirty="0" smtClean="0">
                <a:latin typeface="Lucida Sans Typewriter"/>
              </a:rPr>
              <a:t>() { … }</a:t>
            </a:r>
          </a:p>
        </p:txBody>
      </p:sp>
      <p:sp>
        <p:nvSpPr>
          <p:cNvPr id="18" name="Rectangle 17"/>
          <p:cNvSpPr/>
          <p:nvPr/>
        </p:nvSpPr>
        <p:spPr>
          <a:xfrm>
            <a:off x="4648199" y="2057400"/>
            <a:ext cx="4040187" cy="563661"/>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Lucida Sans Typewriter"/>
              </a:rPr>
              <a:t>Version 1 (patch)</a:t>
            </a:r>
            <a:endParaRPr lang="en-US" dirty="0">
              <a:latin typeface="Lucida Sans Typewriter"/>
            </a:endParaRPr>
          </a:p>
        </p:txBody>
      </p:sp>
      <p:sp>
        <p:nvSpPr>
          <p:cNvPr id="2" name="Title 1"/>
          <p:cNvSpPr>
            <a:spLocks noGrp="1"/>
          </p:cNvSpPr>
          <p:nvPr>
            <p:ph type="title"/>
          </p:nvPr>
        </p:nvSpPr>
        <p:spPr/>
        <p:txBody>
          <a:bodyPr>
            <a:normAutofit fontScale="90000"/>
          </a:bodyPr>
          <a:lstStyle/>
          <a:p>
            <a:r>
              <a:rPr lang="en-US" sz="4400" dirty="0" smtClean="0"/>
              <a:t>Unsafe Timing:</a:t>
            </a:r>
            <a:br>
              <a:rPr lang="en-US" sz="4400" dirty="0" smtClean="0"/>
            </a:br>
            <a:r>
              <a:rPr lang="en-US" sz="4400" dirty="0" smtClean="0"/>
              <a:t>Version Inconsistency</a:t>
            </a:r>
            <a:endParaRPr lang="en-US" sz="4400" dirty="0"/>
          </a:p>
        </p:txBody>
      </p:sp>
      <p:cxnSp>
        <p:nvCxnSpPr>
          <p:cNvPr id="7" name="Straight Arrow Connector 6"/>
          <p:cNvCxnSpPr/>
          <p:nvPr/>
        </p:nvCxnSpPr>
        <p:spPr>
          <a:xfrm rot="16200000" flipH="1">
            <a:off x="1639094" y="3574355"/>
            <a:ext cx="1294606" cy="608806"/>
          </a:xfrm>
          <a:prstGeom prst="straightConnector1">
            <a:avLst/>
          </a:prstGeom>
          <a:ln w="5715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15" name="Oval 14"/>
          <p:cNvSpPr/>
          <p:nvPr/>
        </p:nvSpPr>
        <p:spPr>
          <a:xfrm>
            <a:off x="6553200" y="4449861"/>
            <a:ext cx="1143000" cy="503139"/>
          </a:xfrm>
          <a:prstGeom prst="ellipse">
            <a:avLst/>
          </a:prstGeom>
          <a:solidFill>
            <a:srgbClr val="FF0000">
              <a:alpha val="5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2362200" y="5059461"/>
            <a:ext cx="1143000" cy="503139"/>
          </a:xfrm>
          <a:prstGeom prst="ellipse">
            <a:avLst/>
          </a:prstGeom>
          <a:solidFill>
            <a:srgbClr val="FF0000">
              <a:alpha val="5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1981994" y="3840261"/>
            <a:ext cx="2818606" cy="1295400"/>
          </a:xfrm>
          <a:prstGeom prst="straightConnector1">
            <a:avLst/>
          </a:prstGeom>
          <a:ln w="57150" cmpd="sng">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6" name="Right Arrow 5"/>
          <p:cNvSpPr/>
          <p:nvPr/>
        </p:nvSpPr>
        <p:spPr>
          <a:xfrm>
            <a:off x="304800" y="3230661"/>
            <a:ext cx="609600" cy="457200"/>
          </a:xfrm>
          <a:prstGeom prst="rightArrow">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Slide Number Placeholder 13"/>
          <p:cNvSpPr>
            <a:spLocks noGrp="1"/>
          </p:cNvSpPr>
          <p:nvPr>
            <p:ph type="sldNum" sz="quarter" idx="12"/>
          </p:nvPr>
        </p:nvSpPr>
        <p:spPr/>
        <p:txBody>
          <a:bodyPr/>
          <a:lstStyle/>
          <a:p>
            <a:fld id="{F759BE48-F379-A348-9BFE-9DEB59A75543}" type="slidenum">
              <a:rPr lang="en-US" smtClean="0"/>
              <a:pPr/>
              <a:t>31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6" grpId="0" animBg="1"/>
    </p:bld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457200" y="2621061"/>
            <a:ext cx="3863892" cy="3785652"/>
          </a:xfrm>
          <a:prstGeom prst="rect">
            <a:avLst/>
          </a:prstGeom>
          <a:solidFill>
            <a:schemeClr val="bg1">
              <a:lumMod val="75000"/>
            </a:schemeClr>
          </a:solidFill>
        </p:spPr>
        <p:txBody>
          <a:bodyPr wrap="square" rtlCol="0">
            <a:spAutoFit/>
          </a:bodyPr>
          <a:lstStyle/>
          <a:p>
            <a:r>
              <a:rPr lang="en-US" sz="2000" dirty="0" smtClean="0">
                <a:latin typeface="Lucida Sans Typewriter"/>
              </a:rPr>
              <a:t>void </a:t>
            </a:r>
            <a:r>
              <a:rPr lang="en-US" sz="2000" dirty="0" err="1" smtClean="0">
                <a:latin typeface="Lucida Sans Typewriter"/>
              </a:rPr>
              <a:t>handle_upload_common</a:t>
            </a:r>
            <a:r>
              <a:rPr lang="en-US" sz="2000" dirty="0" smtClean="0">
                <a:latin typeface="Lucida Sans Typewriter"/>
              </a:rPr>
              <a:t>() {</a:t>
            </a:r>
          </a:p>
          <a:p>
            <a:r>
              <a:rPr lang="en-US" sz="2000" dirty="0" smtClean="0">
                <a:latin typeface="Lucida Sans Typewriter"/>
              </a:rPr>
              <a:t>   </a:t>
            </a:r>
          </a:p>
          <a:p>
            <a:r>
              <a:rPr lang="en-US" sz="2000" dirty="0" smtClean="0">
                <a:latin typeface="Lucida Sans Typewriter"/>
              </a:rPr>
              <a:t>  ret = </a:t>
            </a:r>
            <a:r>
              <a:rPr lang="en-US" sz="2000" dirty="0" err="1" smtClean="0">
                <a:latin typeface="Lucida Sans Typewriter"/>
              </a:rPr>
              <a:t>do_file_recv</a:t>
            </a:r>
            <a:r>
              <a:rPr lang="en-US" sz="2000" dirty="0" smtClean="0">
                <a:latin typeface="Lucida Sans Typewriter"/>
              </a:rPr>
              <a:t>();</a:t>
            </a:r>
          </a:p>
          <a:p>
            <a:r>
              <a:rPr lang="en-US" sz="2000" dirty="0" smtClean="0">
                <a:latin typeface="Lucida Sans Typewriter"/>
              </a:rPr>
              <a:t>}</a:t>
            </a:r>
          </a:p>
          <a:p>
            <a:endParaRPr lang="en-US" sz="2000" dirty="0" smtClean="0">
              <a:latin typeface="Lucida Sans Typewriter"/>
            </a:endParaRPr>
          </a:p>
          <a:p>
            <a:r>
              <a:rPr lang="en-US" sz="2000" dirty="0" smtClean="0">
                <a:latin typeface="Lucida Sans Typewriter"/>
              </a:rPr>
              <a:t>void </a:t>
            </a:r>
            <a:r>
              <a:rPr lang="en-US" sz="2000" dirty="0" err="1" smtClean="0">
                <a:latin typeface="Lucida Sans Typewriter"/>
              </a:rPr>
              <a:t>do_file_recv</a:t>
            </a:r>
            <a:r>
              <a:rPr lang="en-US" sz="2000" dirty="0" smtClean="0">
                <a:latin typeface="Lucida Sans Typewriter"/>
              </a:rPr>
              <a:t>() { </a:t>
            </a:r>
          </a:p>
          <a:p>
            <a:r>
              <a:rPr lang="en-US" sz="2000" dirty="0" smtClean="0">
                <a:latin typeface="Lucida Sans Typewriter"/>
              </a:rPr>
              <a:t>  … // receive file</a:t>
            </a:r>
          </a:p>
          <a:p>
            <a:r>
              <a:rPr lang="en-US" sz="2000" dirty="0" smtClean="0">
                <a:latin typeface="Lucida Sans Typewriter"/>
              </a:rPr>
              <a:t>  if (ret == SUCCESS)</a:t>
            </a:r>
          </a:p>
          <a:p>
            <a:r>
              <a:rPr lang="en-US" sz="2000" dirty="0" smtClean="0">
                <a:latin typeface="Lucida Sans Typewriter"/>
              </a:rPr>
              <a:t>    write(226, “OK.”);</a:t>
            </a:r>
          </a:p>
          <a:p>
            <a:r>
              <a:rPr lang="en-US" sz="2000" dirty="0" smtClean="0">
                <a:latin typeface="Lucida Sans Typewriter"/>
              </a:rPr>
              <a:t>  return ret;</a:t>
            </a:r>
          </a:p>
          <a:p>
            <a:r>
              <a:rPr lang="en-US" sz="2000" dirty="0" smtClean="0">
                <a:latin typeface="Lucida Sans Typewriter"/>
              </a:rPr>
              <a:t>}</a:t>
            </a:r>
          </a:p>
        </p:txBody>
      </p:sp>
      <p:sp>
        <p:nvSpPr>
          <p:cNvPr id="17" name="Rectangle 16"/>
          <p:cNvSpPr/>
          <p:nvPr/>
        </p:nvSpPr>
        <p:spPr>
          <a:xfrm>
            <a:off x="457200" y="2057400"/>
            <a:ext cx="3863892" cy="563661"/>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Lucida Sans Typewriter"/>
              </a:rPr>
              <a:t>Version 0</a:t>
            </a:r>
            <a:endParaRPr lang="en-US" dirty="0">
              <a:latin typeface="Lucida Sans Typewriter"/>
            </a:endParaRPr>
          </a:p>
        </p:txBody>
      </p:sp>
      <p:sp>
        <p:nvSpPr>
          <p:cNvPr id="5" name="TextBox 4"/>
          <p:cNvSpPr txBox="1"/>
          <p:nvPr/>
        </p:nvSpPr>
        <p:spPr>
          <a:xfrm>
            <a:off x="4648200" y="2621061"/>
            <a:ext cx="4040187" cy="3785652"/>
          </a:xfrm>
          <a:prstGeom prst="rect">
            <a:avLst/>
          </a:prstGeom>
          <a:solidFill>
            <a:schemeClr val="bg1">
              <a:lumMod val="75000"/>
            </a:schemeClr>
          </a:solidFill>
        </p:spPr>
        <p:txBody>
          <a:bodyPr wrap="square" rtlCol="0">
            <a:spAutoFit/>
          </a:bodyPr>
          <a:lstStyle/>
          <a:p>
            <a:r>
              <a:rPr lang="en-US" sz="2000" dirty="0" smtClean="0">
                <a:latin typeface="Lucida Sans Typewriter"/>
              </a:rPr>
              <a:t>void </a:t>
            </a:r>
            <a:r>
              <a:rPr lang="en-US" sz="2000" dirty="0" err="1" smtClean="0">
                <a:latin typeface="Lucida Sans Typewriter"/>
              </a:rPr>
              <a:t>handle_upload_common</a:t>
            </a:r>
            <a:r>
              <a:rPr lang="en-US" sz="2000" dirty="0" smtClean="0">
                <a:latin typeface="Lucida Sans Typewriter"/>
              </a:rPr>
              <a:t>() {</a:t>
            </a:r>
          </a:p>
          <a:p>
            <a:r>
              <a:rPr lang="en-US" sz="2000" dirty="0" smtClean="0">
                <a:latin typeface="Lucida Sans Typewriter"/>
              </a:rPr>
              <a:t>   </a:t>
            </a:r>
          </a:p>
          <a:p>
            <a:r>
              <a:rPr lang="en-US" sz="2000" dirty="0" smtClean="0">
                <a:latin typeface="Lucida Sans Typewriter"/>
              </a:rPr>
              <a:t>  ret = </a:t>
            </a:r>
            <a:r>
              <a:rPr lang="en-US" sz="2000" dirty="0" err="1" smtClean="0">
                <a:latin typeface="Lucida Sans Typewriter"/>
              </a:rPr>
              <a:t>do_file_recv</a:t>
            </a:r>
            <a:r>
              <a:rPr lang="en-US" sz="2000" dirty="0" smtClean="0">
                <a:latin typeface="Lucida Sans Typewriter"/>
              </a:rPr>
              <a:t>();</a:t>
            </a:r>
          </a:p>
          <a:p>
            <a:r>
              <a:rPr lang="en-US" sz="2000" dirty="0" smtClean="0">
                <a:latin typeface="Lucida Sans Typewriter"/>
              </a:rPr>
              <a:t>  if (ret == SUCCESS)</a:t>
            </a:r>
          </a:p>
          <a:p>
            <a:r>
              <a:rPr lang="en-US" sz="2000" dirty="0" smtClean="0">
                <a:latin typeface="Lucida Sans Typewriter"/>
              </a:rPr>
              <a:t>    write(226, “OK.”);</a:t>
            </a:r>
          </a:p>
          <a:p>
            <a:r>
              <a:rPr lang="en-US" sz="2000" dirty="0" smtClean="0">
                <a:latin typeface="Lucida Sans Typewriter"/>
              </a:rPr>
              <a:t>}</a:t>
            </a:r>
          </a:p>
          <a:p>
            <a:endParaRPr lang="en-US" sz="2000" dirty="0" smtClean="0">
              <a:latin typeface="Lucida Sans Typewriter"/>
            </a:endParaRPr>
          </a:p>
          <a:p>
            <a:r>
              <a:rPr lang="en-US" sz="2000" dirty="0" smtClean="0">
                <a:latin typeface="Lucida Sans Typewriter"/>
              </a:rPr>
              <a:t>void </a:t>
            </a:r>
            <a:r>
              <a:rPr lang="en-US" sz="2000" dirty="0" err="1" smtClean="0">
                <a:latin typeface="Lucida Sans Typewriter"/>
              </a:rPr>
              <a:t>do_file_recv</a:t>
            </a:r>
            <a:r>
              <a:rPr lang="en-US" sz="2000" dirty="0" smtClean="0">
                <a:latin typeface="Lucida Sans Typewriter"/>
              </a:rPr>
              <a:t> () { </a:t>
            </a:r>
          </a:p>
          <a:p>
            <a:r>
              <a:rPr lang="en-US" sz="2000" dirty="0" smtClean="0">
                <a:latin typeface="Lucida Sans Typewriter"/>
              </a:rPr>
              <a:t>  … // receive file</a:t>
            </a:r>
          </a:p>
          <a:p>
            <a:r>
              <a:rPr lang="en-US" sz="2000" dirty="0" smtClean="0">
                <a:latin typeface="Lucida Sans Typewriter"/>
              </a:rPr>
              <a:t>  return ret;</a:t>
            </a:r>
          </a:p>
          <a:p>
            <a:r>
              <a:rPr lang="en-US" sz="2000" dirty="0" smtClean="0">
                <a:latin typeface="Lucida Sans Typewriter"/>
              </a:rPr>
              <a:t>}</a:t>
            </a:r>
          </a:p>
        </p:txBody>
      </p:sp>
      <p:sp>
        <p:nvSpPr>
          <p:cNvPr id="18" name="Rectangle 17"/>
          <p:cNvSpPr/>
          <p:nvPr/>
        </p:nvSpPr>
        <p:spPr>
          <a:xfrm>
            <a:off x="4648199" y="2057400"/>
            <a:ext cx="4040187" cy="563661"/>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Lucida Sans Typewriter"/>
              </a:rPr>
              <a:t>Version 1 (patch)</a:t>
            </a:r>
            <a:endParaRPr lang="en-US" dirty="0">
              <a:latin typeface="Lucida Sans Typewriter"/>
            </a:endParaRPr>
          </a:p>
        </p:txBody>
      </p:sp>
      <p:sp>
        <p:nvSpPr>
          <p:cNvPr id="2" name="Title 1"/>
          <p:cNvSpPr>
            <a:spLocks noGrp="1"/>
          </p:cNvSpPr>
          <p:nvPr>
            <p:ph type="title"/>
          </p:nvPr>
        </p:nvSpPr>
        <p:spPr/>
        <p:txBody>
          <a:bodyPr>
            <a:normAutofit fontScale="90000"/>
          </a:bodyPr>
          <a:lstStyle/>
          <a:p>
            <a:r>
              <a:rPr lang="en-US" sz="4400" dirty="0" smtClean="0"/>
              <a:t>Unsafe Timing:</a:t>
            </a:r>
            <a:br>
              <a:rPr lang="en-US" sz="4400" dirty="0" smtClean="0"/>
            </a:br>
            <a:r>
              <a:rPr lang="en-US" sz="4400" dirty="0" smtClean="0"/>
              <a:t>Version Inconsistency (vsftpd)</a:t>
            </a:r>
            <a:endParaRPr lang="en-US" sz="4400" dirty="0"/>
          </a:p>
        </p:txBody>
      </p:sp>
      <p:sp>
        <p:nvSpPr>
          <p:cNvPr id="15" name="Oval 14"/>
          <p:cNvSpPr/>
          <p:nvPr/>
        </p:nvSpPr>
        <p:spPr>
          <a:xfrm>
            <a:off x="4947389" y="3836692"/>
            <a:ext cx="3213052" cy="762073"/>
          </a:xfrm>
          <a:prstGeom prst="ellipse">
            <a:avLst/>
          </a:prstGeom>
          <a:solidFill>
            <a:srgbClr val="FF0000">
              <a:alpha val="42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697995" y="5001064"/>
            <a:ext cx="3389524" cy="853237"/>
          </a:xfrm>
          <a:prstGeom prst="ellipse">
            <a:avLst/>
          </a:prstGeom>
          <a:solidFill>
            <a:srgbClr val="FF0000">
              <a:alpha val="42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3415998" y="3868803"/>
            <a:ext cx="1384602" cy="1266858"/>
          </a:xfrm>
          <a:prstGeom prst="straightConnector1">
            <a:avLst/>
          </a:prstGeom>
          <a:ln w="57150" cmpd="sng">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6" name="Right Arrow 5"/>
          <p:cNvSpPr/>
          <p:nvPr/>
        </p:nvSpPr>
        <p:spPr>
          <a:xfrm>
            <a:off x="304800" y="3230661"/>
            <a:ext cx="609600" cy="457200"/>
          </a:xfrm>
          <a:prstGeom prst="rightArrow">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Slide Number Placeholder 13"/>
          <p:cNvSpPr>
            <a:spLocks noGrp="1"/>
          </p:cNvSpPr>
          <p:nvPr>
            <p:ph type="sldNum" sz="quarter" idx="12"/>
          </p:nvPr>
        </p:nvSpPr>
        <p:spPr/>
        <p:txBody>
          <a:bodyPr/>
          <a:lstStyle/>
          <a:p>
            <a:fld id="{F759BE48-F379-A348-9BFE-9DEB59A75543}" type="slidenum">
              <a:rPr lang="en-US" smtClean="0"/>
              <a:pPr/>
              <a:t>32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6" grpId="0" animBg="1"/>
    </p:bld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3" name="Group 21"/>
          <p:cNvGrpSpPr/>
          <p:nvPr/>
        </p:nvGrpSpPr>
        <p:grpSpPr>
          <a:xfrm>
            <a:off x="457199" y="2057400"/>
            <a:ext cx="4039071" cy="4349313"/>
            <a:chOff x="457199" y="2057400"/>
            <a:chExt cx="4039071" cy="4349313"/>
          </a:xfrm>
        </p:grpSpPr>
        <p:sp>
          <p:nvSpPr>
            <p:cNvPr id="4" name="TextBox 3"/>
            <p:cNvSpPr txBox="1"/>
            <p:nvPr/>
          </p:nvSpPr>
          <p:spPr>
            <a:xfrm>
              <a:off x="457199" y="2621061"/>
              <a:ext cx="4039071" cy="3785652"/>
            </a:xfrm>
            <a:prstGeom prst="rect">
              <a:avLst/>
            </a:prstGeom>
            <a:solidFill>
              <a:schemeClr val="bg1">
                <a:lumMod val="75000"/>
              </a:schemeClr>
            </a:solidFill>
          </p:spPr>
          <p:txBody>
            <a:bodyPr wrap="square" rtlCol="0">
              <a:spAutoFit/>
            </a:bodyPr>
            <a:lstStyle/>
            <a:p>
              <a:r>
                <a:rPr lang="en-US" sz="2000" dirty="0" smtClean="0">
                  <a:latin typeface="Lucida Sans Typewriter"/>
                </a:rPr>
                <a:t>void </a:t>
              </a:r>
              <a:r>
                <a:rPr lang="en-US" sz="2000" dirty="0" err="1" smtClean="0">
                  <a:latin typeface="Lucida Sans Typewriter"/>
                </a:rPr>
                <a:t>maincont</a:t>
              </a:r>
              <a:r>
                <a:rPr lang="en-US" sz="2000" dirty="0" smtClean="0">
                  <a:latin typeface="Lucida Sans Typewriter"/>
                </a:rPr>
                <a:t>() {</a:t>
              </a:r>
            </a:p>
            <a:p>
              <a:r>
                <a:rPr lang="en-US" sz="2000" dirty="0" smtClean="0">
                  <a:latin typeface="Lucida Sans Typewriter"/>
                </a:rPr>
                <a:t>   extracted();</a:t>
              </a:r>
            </a:p>
            <a:p>
              <a:r>
                <a:rPr lang="en-US" sz="2000" dirty="0" smtClean="0">
                  <a:latin typeface="Lucida Sans Typewriter"/>
                </a:rPr>
                <a:t>   …</a:t>
              </a:r>
            </a:p>
            <a:p>
              <a:r>
                <a:rPr lang="en-US" sz="2000" dirty="0" smtClean="0">
                  <a:latin typeface="Lucida Sans Typewriter"/>
                </a:rPr>
                <a:t>   serverloop2();</a:t>
              </a:r>
            </a:p>
            <a:p>
              <a:r>
                <a:rPr lang="en-US" sz="2000" dirty="0" smtClean="0">
                  <a:latin typeface="Lucida Sans Typewriter"/>
                </a:rPr>
                <a:t>}</a:t>
              </a:r>
            </a:p>
            <a:p>
              <a:endParaRPr lang="en-US" sz="2000" dirty="0" smtClean="0">
                <a:latin typeface="Lucida Sans Typewriter"/>
              </a:endParaRPr>
            </a:p>
            <a:p>
              <a:r>
                <a:rPr lang="en-US" sz="2000" dirty="0" smtClean="0">
                  <a:latin typeface="Lucida Sans Typewriter"/>
                </a:rPr>
                <a:t>void extracted() { … }</a:t>
              </a:r>
            </a:p>
            <a:p>
              <a:endParaRPr lang="en-US" sz="2000" dirty="0" smtClean="0">
                <a:latin typeface="Lucida Sans Typewriter"/>
              </a:endParaRPr>
            </a:p>
            <a:p>
              <a:r>
                <a:rPr lang="en-US" sz="2000" dirty="0" smtClean="0">
                  <a:latin typeface="Lucida Sans Typewriter"/>
                </a:rPr>
                <a:t>void serverloop2() {</a:t>
              </a:r>
            </a:p>
            <a:p>
              <a:r>
                <a:rPr lang="en-US" sz="2000" dirty="0" smtClean="0">
                  <a:latin typeface="Lucida Sans Typewriter"/>
                </a:rPr>
                <a:t>  </a:t>
              </a:r>
              <a:r>
                <a:rPr lang="en-US" sz="2000" dirty="0" err="1" smtClean="0">
                  <a:latin typeface="Lucida Sans Typewriter"/>
                </a:rPr>
                <a:t>global_ptr</a:t>
              </a:r>
              <a:r>
                <a:rPr lang="en-US" sz="2000" dirty="0" smtClean="0">
                  <a:latin typeface="Lucida Sans Typewriter"/>
                </a:rPr>
                <a:t> = init;</a:t>
              </a:r>
            </a:p>
            <a:p>
              <a:r>
                <a:rPr lang="en-US" sz="2000" dirty="0" smtClean="0">
                  <a:latin typeface="Lucida Sans Typewriter"/>
                </a:rPr>
                <a:t>  </a:t>
              </a:r>
              <a:r>
                <a:rPr lang="en-US" sz="2000" dirty="0" err="1" smtClean="0">
                  <a:latin typeface="Lucida Sans Typewriter"/>
                </a:rPr>
                <a:t>tmp</a:t>
              </a:r>
              <a:r>
                <a:rPr lang="en-US" sz="2000" dirty="0" smtClean="0">
                  <a:latin typeface="Lucida Sans Typewriter"/>
                </a:rPr>
                <a:t> = (*</a:t>
              </a:r>
              <a:r>
                <a:rPr lang="en-US" sz="2000" dirty="0" err="1" smtClean="0">
                  <a:latin typeface="Lucida Sans Typewriter"/>
                </a:rPr>
                <a:t>global_ptr).pw</a:t>
              </a:r>
              <a:r>
                <a:rPr lang="en-US" sz="2000" dirty="0" smtClean="0">
                  <a:latin typeface="Lucida Sans Typewriter"/>
                </a:rPr>
                <a:t>;</a:t>
              </a:r>
            </a:p>
            <a:p>
              <a:r>
                <a:rPr lang="en-US" sz="2000" dirty="0" smtClean="0">
                  <a:latin typeface="Lucida Sans Typewriter"/>
                </a:rPr>
                <a:t>}</a:t>
              </a:r>
            </a:p>
          </p:txBody>
        </p:sp>
        <p:sp>
          <p:nvSpPr>
            <p:cNvPr id="17" name="Rectangle 16"/>
            <p:cNvSpPr/>
            <p:nvPr/>
          </p:nvSpPr>
          <p:spPr>
            <a:xfrm>
              <a:off x="457199" y="2057400"/>
              <a:ext cx="4039071" cy="563661"/>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Lucida Sans Typewriter"/>
                </a:rPr>
                <a:t>Version 0</a:t>
              </a:r>
              <a:endParaRPr lang="en-US" dirty="0">
                <a:latin typeface="Lucida Sans Typewriter"/>
              </a:endParaRPr>
            </a:p>
          </p:txBody>
        </p:sp>
      </p:grpSp>
      <p:sp>
        <p:nvSpPr>
          <p:cNvPr id="5" name="TextBox 4"/>
          <p:cNvSpPr txBox="1"/>
          <p:nvPr/>
        </p:nvSpPr>
        <p:spPr>
          <a:xfrm>
            <a:off x="4648200" y="2621061"/>
            <a:ext cx="4040187" cy="4093428"/>
          </a:xfrm>
          <a:prstGeom prst="rect">
            <a:avLst/>
          </a:prstGeom>
          <a:solidFill>
            <a:schemeClr val="bg1">
              <a:lumMod val="75000"/>
            </a:schemeClr>
          </a:solidFill>
        </p:spPr>
        <p:txBody>
          <a:bodyPr wrap="square" rtlCol="0">
            <a:spAutoFit/>
          </a:bodyPr>
          <a:lstStyle/>
          <a:p>
            <a:r>
              <a:rPr lang="en-US" sz="2000" dirty="0" smtClean="0">
                <a:latin typeface="Lucida Sans Typewriter"/>
              </a:rPr>
              <a:t>void </a:t>
            </a:r>
            <a:r>
              <a:rPr lang="en-US" sz="2000" dirty="0" err="1" smtClean="0">
                <a:latin typeface="Lucida Sans Typewriter"/>
              </a:rPr>
              <a:t>maincont</a:t>
            </a:r>
            <a:r>
              <a:rPr lang="en-US" sz="2000" dirty="0" smtClean="0">
                <a:latin typeface="Lucida Sans Typewriter"/>
              </a:rPr>
              <a:t>() {</a:t>
            </a:r>
          </a:p>
          <a:p>
            <a:r>
              <a:rPr lang="en-US" sz="2000" dirty="0" smtClean="0">
                <a:latin typeface="Lucida Sans Typewriter"/>
              </a:rPr>
              <a:t>   extracted();</a:t>
            </a:r>
          </a:p>
          <a:p>
            <a:r>
              <a:rPr lang="en-US" sz="2000" dirty="0" smtClean="0">
                <a:latin typeface="Lucida Sans Typewriter"/>
              </a:rPr>
              <a:t>   …</a:t>
            </a:r>
          </a:p>
          <a:p>
            <a:r>
              <a:rPr lang="en-US" sz="2000" dirty="0" smtClean="0">
                <a:latin typeface="Lucida Sans Typewriter"/>
              </a:rPr>
              <a:t>   serverloop2();</a:t>
            </a:r>
          </a:p>
          <a:p>
            <a:r>
              <a:rPr lang="en-US" sz="2000" dirty="0" smtClean="0">
                <a:latin typeface="Lucida Sans Typewriter"/>
              </a:rPr>
              <a:t>}</a:t>
            </a:r>
          </a:p>
          <a:p>
            <a:endParaRPr lang="en-US" sz="2000" dirty="0" smtClean="0">
              <a:latin typeface="Lucida Sans Typewriter"/>
            </a:endParaRPr>
          </a:p>
          <a:p>
            <a:r>
              <a:rPr lang="en-US" sz="2000" dirty="0" smtClean="0">
                <a:latin typeface="Lucida Sans Typewriter"/>
              </a:rPr>
              <a:t>void extracted() {</a:t>
            </a:r>
          </a:p>
          <a:p>
            <a:r>
              <a:rPr lang="en-US" sz="2000" dirty="0" smtClean="0">
                <a:latin typeface="Lucida Sans Typewriter"/>
              </a:rPr>
              <a:t>  </a:t>
            </a:r>
            <a:r>
              <a:rPr lang="en-US" sz="2000" dirty="0" err="1" smtClean="0">
                <a:latin typeface="Lucida Sans Typewriter"/>
              </a:rPr>
              <a:t>global_ptr</a:t>
            </a:r>
            <a:r>
              <a:rPr lang="en-US" sz="2000" dirty="0" smtClean="0">
                <a:latin typeface="Lucida Sans Typewriter"/>
              </a:rPr>
              <a:t> = init;</a:t>
            </a:r>
          </a:p>
          <a:p>
            <a:r>
              <a:rPr lang="en-US" sz="2000" dirty="0" smtClean="0">
                <a:latin typeface="Lucida Sans Typewriter"/>
              </a:rPr>
              <a:t>}</a:t>
            </a:r>
          </a:p>
          <a:p>
            <a:endParaRPr lang="en-US" sz="2000" dirty="0" smtClean="0">
              <a:latin typeface="Lucida Sans Typewriter"/>
            </a:endParaRPr>
          </a:p>
          <a:p>
            <a:r>
              <a:rPr lang="en-US" sz="2000" dirty="0" smtClean="0">
                <a:latin typeface="Lucida Sans Typewriter"/>
              </a:rPr>
              <a:t>void serverloop2() {</a:t>
            </a:r>
          </a:p>
          <a:p>
            <a:r>
              <a:rPr lang="en-US" sz="2000" dirty="0" smtClean="0">
                <a:latin typeface="Lucida Sans Typewriter"/>
              </a:rPr>
              <a:t>  </a:t>
            </a:r>
            <a:r>
              <a:rPr lang="en-US" sz="2000" dirty="0" err="1" smtClean="0">
                <a:latin typeface="Lucida Sans Typewriter"/>
              </a:rPr>
              <a:t>tmp</a:t>
            </a:r>
            <a:r>
              <a:rPr lang="en-US" sz="2000" dirty="0" smtClean="0">
                <a:latin typeface="Lucida Sans Typewriter"/>
              </a:rPr>
              <a:t> = (*</a:t>
            </a:r>
            <a:r>
              <a:rPr lang="en-US" sz="2000" dirty="0" err="1" smtClean="0">
                <a:latin typeface="Lucida Sans Typewriter"/>
              </a:rPr>
              <a:t>global_ptr).pw</a:t>
            </a:r>
            <a:r>
              <a:rPr lang="en-US" sz="2000" dirty="0" smtClean="0">
                <a:latin typeface="Lucida Sans Typewriter"/>
              </a:rPr>
              <a:t>;</a:t>
            </a:r>
          </a:p>
          <a:p>
            <a:r>
              <a:rPr lang="en-US" sz="2000" dirty="0" smtClean="0">
                <a:latin typeface="Lucida Sans Typewriter"/>
              </a:rPr>
              <a:t>}</a:t>
            </a:r>
          </a:p>
        </p:txBody>
      </p:sp>
      <p:sp>
        <p:nvSpPr>
          <p:cNvPr id="18" name="Rectangle 17"/>
          <p:cNvSpPr/>
          <p:nvPr/>
        </p:nvSpPr>
        <p:spPr>
          <a:xfrm>
            <a:off x="4648199" y="2057400"/>
            <a:ext cx="4040187" cy="563661"/>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Lucida Sans Typewriter"/>
              </a:rPr>
              <a:t>Version 1 (patch)</a:t>
            </a:r>
            <a:endParaRPr lang="en-US" dirty="0">
              <a:latin typeface="Lucida Sans Typewriter"/>
            </a:endParaRPr>
          </a:p>
        </p:txBody>
      </p:sp>
      <p:sp>
        <p:nvSpPr>
          <p:cNvPr id="2" name="Title 1"/>
          <p:cNvSpPr>
            <a:spLocks noGrp="1"/>
          </p:cNvSpPr>
          <p:nvPr>
            <p:ph type="title"/>
          </p:nvPr>
        </p:nvSpPr>
        <p:spPr/>
        <p:txBody>
          <a:bodyPr>
            <a:normAutofit fontScale="90000"/>
          </a:bodyPr>
          <a:lstStyle/>
          <a:p>
            <a:r>
              <a:rPr lang="en-US" sz="4400" dirty="0" smtClean="0"/>
              <a:t>Unsafe Timing:</a:t>
            </a:r>
            <a:br>
              <a:rPr lang="en-US" sz="4400" dirty="0" smtClean="0"/>
            </a:br>
            <a:r>
              <a:rPr lang="en-US" sz="4400" dirty="0" smtClean="0"/>
              <a:t>Version Inconsistency (OpenSSH)</a:t>
            </a:r>
            <a:endParaRPr lang="en-US" sz="4400" dirty="0"/>
          </a:p>
        </p:txBody>
      </p:sp>
      <p:cxnSp>
        <p:nvCxnSpPr>
          <p:cNvPr id="7" name="Straight Arrow Connector 6"/>
          <p:cNvCxnSpPr/>
          <p:nvPr/>
        </p:nvCxnSpPr>
        <p:spPr>
          <a:xfrm rot="16200000" flipH="1">
            <a:off x="2467061" y="3533039"/>
            <a:ext cx="1459929" cy="613131"/>
          </a:xfrm>
          <a:prstGeom prst="straightConnector1">
            <a:avLst/>
          </a:prstGeom>
          <a:ln w="5715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15" name="Oval 14"/>
          <p:cNvSpPr/>
          <p:nvPr/>
        </p:nvSpPr>
        <p:spPr>
          <a:xfrm>
            <a:off x="4918192" y="4727247"/>
            <a:ext cx="3081668" cy="503139"/>
          </a:xfrm>
          <a:prstGeom prst="ellipse">
            <a:avLst/>
          </a:prstGeom>
          <a:solidFill>
            <a:srgbClr val="FF0000">
              <a:alpha val="46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756387" y="5336847"/>
            <a:ext cx="3009969" cy="503139"/>
          </a:xfrm>
          <a:prstGeom prst="ellipse">
            <a:avLst/>
          </a:prstGeom>
          <a:solidFill>
            <a:srgbClr val="FF0000">
              <a:alpha val="46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3284614" y="3752009"/>
            <a:ext cx="2525503" cy="1956300"/>
          </a:xfrm>
          <a:prstGeom prst="straightConnector1">
            <a:avLst/>
          </a:prstGeom>
          <a:ln w="57150" cmpd="sng">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6" name="Right Arrow 5"/>
          <p:cNvSpPr/>
          <p:nvPr/>
        </p:nvSpPr>
        <p:spPr>
          <a:xfrm>
            <a:off x="304800" y="3230661"/>
            <a:ext cx="609600" cy="457200"/>
          </a:xfrm>
          <a:prstGeom prst="rightArrow">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Slide Number Placeholder 13"/>
          <p:cNvSpPr>
            <a:spLocks noGrp="1"/>
          </p:cNvSpPr>
          <p:nvPr>
            <p:ph type="sldNum" sz="quarter" idx="12"/>
          </p:nvPr>
        </p:nvSpPr>
        <p:spPr/>
        <p:txBody>
          <a:bodyPr/>
          <a:lstStyle/>
          <a:p>
            <a:fld id="{F759BE48-F379-A348-9BFE-9DEB59A75543}" type="slidenum">
              <a:rPr lang="en-US" smtClean="0"/>
              <a:pPr/>
              <a:t>33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6" grpId="0" animBg="1"/>
    </p:bld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Activeness Safety (AS)</a:t>
            </a:r>
            <a:endParaRPr lang="en-US" sz="4400" dirty="0"/>
          </a:p>
        </p:txBody>
      </p:sp>
      <p:sp>
        <p:nvSpPr>
          <p:cNvPr id="16" name="Content Placeholder 15"/>
          <p:cNvSpPr>
            <a:spLocks noGrp="1"/>
          </p:cNvSpPr>
          <p:nvPr>
            <p:ph idx="1"/>
          </p:nvPr>
        </p:nvSpPr>
        <p:spPr>
          <a:xfrm>
            <a:off x="726141" y="1474692"/>
            <a:ext cx="7691719" cy="1747783"/>
          </a:xfrm>
        </p:spPr>
        <p:txBody>
          <a:bodyPr>
            <a:normAutofit/>
          </a:bodyPr>
          <a:lstStyle/>
          <a:p>
            <a:r>
              <a:rPr lang="en-US" dirty="0" smtClean="0"/>
              <a:t>AS prevents updates to active code</a:t>
            </a:r>
          </a:p>
          <a:p>
            <a:r>
              <a:rPr lang="en-US" dirty="0" smtClean="0"/>
              <a:t>In this example, no patch updating </a:t>
            </a:r>
            <a:r>
              <a:rPr lang="en-US" b="1" dirty="0" smtClean="0"/>
              <a:t>main or </a:t>
            </a:r>
            <a:r>
              <a:rPr lang="en-US" b="1" dirty="0" err="1" smtClean="0"/>
              <a:t>foo</a:t>
            </a:r>
            <a:r>
              <a:rPr lang="en-US" b="1" dirty="0" smtClean="0"/>
              <a:t> </a:t>
            </a:r>
            <a:r>
              <a:rPr lang="en-US" dirty="0" smtClean="0"/>
              <a:t>is allowed:</a:t>
            </a:r>
            <a:endParaRPr lang="en-US" dirty="0"/>
          </a:p>
        </p:txBody>
      </p:sp>
      <p:sp>
        <p:nvSpPr>
          <p:cNvPr id="4" name="Slide Number Placeholder 3"/>
          <p:cNvSpPr>
            <a:spLocks noGrp="1"/>
          </p:cNvSpPr>
          <p:nvPr>
            <p:ph type="sldNum" sz="quarter" idx="12"/>
          </p:nvPr>
        </p:nvSpPr>
        <p:spPr/>
        <p:txBody>
          <a:bodyPr/>
          <a:lstStyle/>
          <a:p>
            <a:fld id="{F759BE48-F379-A348-9BFE-9DEB59A75543}" type="slidenum">
              <a:rPr lang="en-US" smtClean="0"/>
              <a:pPr/>
              <a:t>34</a:t>
            </a:fld>
            <a:endParaRPr lang="en-US"/>
          </a:p>
        </p:txBody>
      </p:sp>
      <p:sp>
        <p:nvSpPr>
          <p:cNvPr id="5" name="TextBox 4"/>
          <p:cNvSpPr txBox="1"/>
          <p:nvPr/>
        </p:nvSpPr>
        <p:spPr>
          <a:xfrm>
            <a:off x="689341" y="3293154"/>
            <a:ext cx="4144671" cy="3477875"/>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000" b="1" dirty="0" smtClean="0">
                <a:solidFill>
                  <a:schemeClr val="tx1"/>
                </a:solidFill>
                <a:latin typeface="Lucida Sans Typewriter"/>
              </a:rPr>
              <a:t>main</a:t>
            </a:r>
            <a:r>
              <a:rPr lang="en-US" sz="2000" dirty="0" smtClean="0">
                <a:solidFill>
                  <a:schemeClr val="tx1"/>
                </a:solidFill>
                <a:latin typeface="Lucida Sans Typewriter"/>
              </a:rPr>
              <a:t>() {</a:t>
            </a:r>
          </a:p>
          <a:p>
            <a:r>
              <a:rPr lang="en-US" sz="2000" dirty="0" smtClean="0">
                <a:solidFill>
                  <a:schemeClr val="tx1"/>
                </a:solidFill>
                <a:latin typeface="Lucida Sans Typewriter"/>
              </a:rPr>
              <a:t>  extracted();</a:t>
            </a:r>
          </a:p>
          <a:p>
            <a:r>
              <a:rPr lang="en-US" sz="2000" dirty="0" smtClean="0">
                <a:solidFill>
                  <a:schemeClr val="tx1"/>
                </a:solidFill>
                <a:latin typeface="Lucida Sans Typewriter"/>
              </a:rPr>
              <a:t>  </a:t>
            </a:r>
            <a:r>
              <a:rPr lang="en-US" sz="2000" dirty="0" err="1" smtClean="0">
                <a:solidFill>
                  <a:schemeClr val="tx1"/>
                </a:solidFill>
                <a:latin typeface="Lucida Sans Typewriter"/>
              </a:rPr>
              <a:t>foo</a:t>
            </a:r>
            <a:r>
              <a:rPr lang="en-US" sz="2000" dirty="0" smtClean="0">
                <a:solidFill>
                  <a:schemeClr val="tx1"/>
                </a:solidFill>
                <a:latin typeface="Lucida Sans Typewriter"/>
              </a:rPr>
              <a:t>();</a:t>
            </a:r>
          </a:p>
          <a:p>
            <a:r>
              <a:rPr lang="en-US" sz="2000" dirty="0" smtClean="0">
                <a:solidFill>
                  <a:schemeClr val="tx1"/>
                </a:solidFill>
                <a:latin typeface="Lucida Sans Typewriter"/>
              </a:rPr>
              <a:t>  …</a:t>
            </a:r>
          </a:p>
          <a:p>
            <a:r>
              <a:rPr lang="en-US" sz="2000" dirty="0" smtClean="0">
                <a:solidFill>
                  <a:schemeClr val="tx1"/>
                </a:solidFill>
                <a:latin typeface="Lucida Sans Typewriter"/>
              </a:rPr>
              <a:t>  </a:t>
            </a:r>
            <a:r>
              <a:rPr lang="en-US" sz="2000" dirty="0" err="1" smtClean="0">
                <a:solidFill>
                  <a:schemeClr val="tx1"/>
                </a:solidFill>
                <a:latin typeface="Lucida Sans Typewriter"/>
              </a:rPr>
              <a:t>baz</a:t>
            </a:r>
            <a:r>
              <a:rPr lang="en-US" sz="2000" dirty="0" smtClean="0">
                <a:solidFill>
                  <a:schemeClr val="tx1"/>
                </a:solidFill>
                <a:latin typeface="Lucida Sans Typewriter"/>
              </a:rPr>
              <a:t>();  </a:t>
            </a:r>
          </a:p>
          <a:p>
            <a:r>
              <a:rPr lang="en-US" sz="2000" dirty="0" smtClean="0">
                <a:solidFill>
                  <a:schemeClr val="tx1"/>
                </a:solidFill>
                <a:latin typeface="Lucida Sans Typewriter"/>
              </a:rPr>
              <a:t>}</a:t>
            </a:r>
          </a:p>
          <a:p>
            <a:r>
              <a:rPr lang="en-US" sz="2000" dirty="0" smtClean="0">
                <a:solidFill>
                  <a:schemeClr val="tx1"/>
                </a:solidFill>
                <a:latin typeface="Lucida Sans Typewriter"/>
              </a:rPr>
              <a:t>extracted() {</a:t>
            </a:r>
          </a:p>
          <a:p>
            <a:r>
              <a:rPr lang="en-US" sz="2000" dirty="0" smtClean="0">
                <a:solidFill>
                  <a:schemeClr val="tx1"/>
                </a:solidFill>
                <a:latin typeface="Lucida Sans Typewriter"/>
              </a:rPr>
              <a:t>  // initialization</a:t>
            </a:r>
          </a:p>
          <a:p>
            <a:r>
              <a:rPr lang="en-US" sz="2000" dirty="0" smtClean="0">
                <a:solidFill>
                  <a:schemeClr val="tx1"/>
                </a:solidFill>
                <a:latin typeface="Lucida Sans Typewriter"/>
              </a:rPr>
              <a:t>  // code</a:t>
            </a:r>
          </a:p>
          <a:p>
            <a:r>
              <a:rPr lang="en-US" sz="2000" dirty="0" smtClean="0">
                <a:solidFill>
                  <a:schemeClr val="tx1"/>
                </a:solidFill>
                <a:latin typeface="Lucida Sans Typewriter"/>
              </a:rPr>
              <a:t>  …</a:t>
            </a:r>
          </a:p>
          <a:p>
            <a:r>
              <a:rPr lang="en-US" sz="2000" dirty="0" smtClean="0">
                <a:solidFill>
                  <a:schemeClr val="tx1"/>
                </a:solidFill>
                <a:latin typeface="Lucida Sans Typewriter"/>
              </a:rPr>
              <a:t>}</a:t>
            </a:r>
            <a:endParaRPr lang="en-US" sz="2000" dirty="0">
              <a:solidFill>
                <a:schemeClr val="tx1"/>
              </a:solidFill>
              <a:latin typeface="Lucida Sans Typewriter"/>
            </a:endParaRPr>
          </a:p>
        </p:txBody>
      </p:sp>
      <p:sp>
        <p:nvSpPr>
          <p:cNvPr id="6" name="TextBox 5"/>
          <p:cNvSpPr txBox="1"/>
          <p:nvPr/>
        </p:nvSpPr>
        <p:spPr>
          <a:xfrm>
            <a:off x="5238780" y="3445555"/>
            <a:ext cx="3241225" cy="1938992"/>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000" b="1" dirty="0" err="1" smtClean="0">
                <a:solidFill>
                  <a:schemeClr val="tx1"/>
                </a:solidFill>
                <a:latin typeface="Lucida Sans Typewriter"/>
              </a:rPr>
              <a:t>foo</a:t>
            </a:r>
            <a:r>
              <a:rPr lang="en-US" sz="2000" dirty="0" smtClean="0">
                <a:solidFill>
                  <a:schemeClr val="tx1"/>
                </a:solidFill>
                <a:latin typeface="Lucida Sans Typewriter"/>
              </a:rPr>
              <a:t>() {</a:t>
            </a:r>
          </a:p>
          <a:p>
            <a:r>
              <a:rPr lang="en-US" sz="2000" dirty="0" smtClean="0">
                <a:solidFill>
                  <a:schemeClr val="tx1"/>
                </a:solidFill>
                <a:latin typeface="Lucida Sans Typewriter"/>
              </a:rPr>
              <a:t>  …</a:t>
            </a:r>
          </a:p>
          <a:p>
            <a:r>
              <a:rPr lang="en-US" sz="2000" dirty="0" smtClean="0">
                <a:solidFill>
                  <a:schemeClr val="tx1"/>
                </a:solidFill>
                <a:latin typeface="Lucida Sans Typewriter"/>
              </a:rPr>
              <a:t>  </a:t>
            </a:r>
          </a:p>
          <a:p>
            <a:r>
              <a:rPr lang="en-US" sz="2000" dirty="0" smtClean="0">
                <a:solidFill>
                  <a:schemeClr val="tx1"/>
                </a:solidFill>
                <a:latin typeface="Lucida Sans Typewriter"/>
              </a:rPr>
              <a:t>  </a:t>
            </a:r>
          </a:p>
          <a:p>
            <a:r>
              <a:rPr lang="en-US" sz="2000" dirty="0" smtClean="0">
                <a:solidFill>
                  <a:schemeClr val="tx1"/>
                </a:solidFill>
                <a:latin typeface="Lucida Sans Typewriter"/>
              </a:rPr>
              <a:t>  bar();</a:t>
            </a:r>
          </a:p>
          <a:p>
            <a:r>
              <a:rPr lang="en-US" sz="2000" dirty="0" smtClean="0">
                <a:solidFill>
                  <a:schemeClr val="tx1"/>
                </a:solidFill>
                <a:latin typeface="Lucida Sans Typewriter"/>
              </a:rPr>
              <a:t>}</a:t>
            </a:r>
            <a:endParaRPr lang="en-US" sz="2000" dirty="0">
              <a:solidFill>
                <a:schemeClr val="tx1"/>
              </a:solidFill>
              <a:latin typeface="Lucida Sans Typewriter"/>
            </a:endParaRPr>
          </a:p>
        </p:txBody>
      </p:sp>
      <p:sp>
        <p:nvSpPr>
          <p:cNvPr id="14" name="Rectangle 13"/>
          <p:cNvSpPr/>
          <p:nvPr/>
        </p:nvSpPr>
        <p:spPr>
          <a:xfrm>
            <a:off x="812800" y="5448300"/>
            <a:ext cx="3149600" cy="939800"/>
          </a:xfrm>
          <a:prstGeom prst="rect">
            <a:avLst/>
          </a:prstGeom>
          <a:solidFill>
            <a:srgbClr val="FFFF00">
              <a:alpha val="49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ight Arrow 6"/>
          <p:cNvSpPr/>
          <p:nvPr/>
        </p:nvSpPr>
        <p:spPr>
          <a:xfrm>
            <a:off x="4920326" y="4261718"/>
            <a:ext cx="609600" cy="457200"/>
          </a:xfrm>
          <a:prstGeom prst="rightArrow">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V="1">
            <a:off x="2019300" y="3683000"/>
            <a:ext cx="3251200" cy="4191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5355109" y="3839131"/>
            <a:ext cx="2976878" cy="393781"/>
          </a:xfrm>
          <a:prstGeom prst="rect">
            <a:avLst/>
          </a:prstGeom>
          <a:solidFill>
            <a:srgbClr val="FF0000">
              <a:alpha val="37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Rectangle 4"/>
          <p:cNvSpPr/>
          <p:nvPr/>
        </p:nvSpPr>
        <p:spPr>
          <a:xfrm>
            <a:off x="934143" y="2224864"/>
            <a:ext cx="1635125" cy="26797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7AB916"/>
                </a:solidFill>
              </a:rPr>
              <a:t>Update? (1)</a:t>
            </a:r>
          </a:p>
          <a:p>
            <a:r>
              <a:rPr lang="en-US" b="1" dirty="0" smtClean="0">
                <a:solidFill>
                  <a:srgbClr val="7AB916"/>
                </a:solidFill>
              </a:rPr>
              <a:t>…</a:t>
            </a:r>
          </a:p>
          <a:p>
            <a:r>
              <a:rPr lang="en-US" b="1" dirty="0" err="1" smtClean="0">
                <a:solidFill>
                  <a:srgbClr val="0000FF"/>
                </a:solidFill>
              </a:rPr>
              <a:t>Call(foo</a:t>
            </a:r>
            <a:r>
              <a:rPr lang="en-US" b="1" dirty="0" smtClean="0">
                <a:solidFill>
                  <a:srgbClr val="0000FF"/>
                </a:solidFill>
              </a:rPr>
              <a:t>)</a:t>
            </a:r>
          </a:p>
          <a:p>
            <a:r>
              <a:rPr lang="en-US" b="1" dirty="0" smtClean="0">
                <a:solidFill>
                  <a:srgbClr val="7AB916"/>
                </a:solidFill>
              </a:rPr>
              <a:t>Update? (2)</a:t>
            </a:r>
          </a:p>
          <a:p>
            <a:r>
              <a:rPr lang="en-US" b="1" dirty="0" smtClean="0">
                <a:solidFill>
                  <a:srgbClr val="7AB916"/>
                </a:solidFill>
              </a:rPr>
              <a:t>…</a:t>
            </a:r>
          </a:p>
          <a:p>
            <a:r>
              <a:rPr lang="en-US" b="1" dirty="0" err="1" smtClean="0">
                <a:solidFill>
                  <a:srgbClr val="0000FF"/>
                </a:solidFill>
              </a:rPr>
              <a:t>Call(bar</a:t>
            </a:r>
            <a:r>
              <a:rPr lang="en-US" b="1" dirty="0" smtClean="0">
                <a:solidFill>
                  <a:srgbClr val="0000FF"/>
                </a:solidFill>
              </a:rPr>
              <a:t>)</a:t>
            </a:r>
          </a:p>
          <a:p>
            <a:r>
              <a:rPr lang="en-US" b="1" dirty="0" smtClean="0">
                <a:solidFill>
                  <a:srgbClr val="7AB916"/>
                </a:solidFill>
              </a:rPr>
              <a:t>Update? (3)</a:t>
            </a:r>
          </a:p>
          <a:p>
            <a:r>
              <a:rPr lang="en-US" b="1" dirty="0" smtClean="0">
                <a:solidFill>
                  <a:srgbClr val="7AB916"/>
                </a:solidFill>
              </a:rPr>
              <a:t>…</a:t>
            </a:r>
          </a:p>
          <a:p>
            <a:r>
              <a:rPr lang="en-US" b="1" dirty="0" err="1" smtClean="0">
                <a:solidFill>
                  <a:srgbClr val="0000FF"/>
                </a:solidFill>
              </a:rPr>
              <a:t>Call(baz</a:t>
            </a:r>
            <a:r>
              <a:rPr lang="en-US" b="1" dirty="0" smtClean="0">
                <a:solidFill>
                  <a:srgbClr val="0000FF"/>
                </a:solidFill>
              </a:rPr>
              <a:t>)</a:t>
            </a:r>
            <a:endParaRPr lang="en-US" b="1" dirty="0"/>
          </a:p>
        </p:txBody>
      </p:sp>
      <p:grpSp>
        <p:nvGrpSpPr>
          <p:cNvPr id="3" name="Group 36"/>
          <p:cNvGrpSpPr/>
          <p:nvPr/>
        </p:nvGrpSpPr>
        <p:grpSpPr>
          <a:xfrm>
            <a:off x="2247315" y="1502238"/>
            <a:ext cx="5632855" cy="1409700"/>
            <a:chOff x="2252034" y="1506966"/>
            <a:chExt cx="5632855" cy="1409700"/>
          </a:xfrm>
        </p:grpSpPr>
        <p:cxnSp>
          <p:nvCxnSpPr>
            <p:cNvPr id="39" name="Straight Arrow Connector 38"/>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nvGrpSpPr>
            <p:cNvPr id="6" name="Group 31"/>
            <p:cNvGrpSpPr/>
            <p:nvPr/>
          </p:nvGrpSpPr>
          <p:grpSpPr>
            <a:xfrm>
              <a:off x="5316314" y="1506966"/>
              <a:ext cx="2568575" cy="1409700"/>
              <a:chOff x="4858056" y="2894933"/>
              <a:chExt cx="2568575" cy="1409700"/>
            </a:xfrm>
          </p:grpSpPr>
          <p:sp>
            <p:nvSpPr>
              <p:cNvPr id="40" name="Rectangle 39"/>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1</a:t>
                </a:r>
              </a:p>
              <a:p>
                <a:r>
                  <a:rPr lang="en-US" b="1" dirty="0" smtClean="0">
                    <a:solidFill>
                      <a:srgbClr val="262626"/>
                    </a:solidFill>
                  </a:rPr>
                  <a:t>Points To Test: {}</a:t>
                </a:r>
              </a:p>
              <a:p>
                <a:endParaRPr lang="en-US" b="1" dirty="0">
                  <a:solidFill>
                    <a:srgbClr val="262626"/>
                  </a:solidFill>
                </a:endParaRPr>
              </a:p>
            </p:txBody>
          </p:sp>
          <p:sp>
            <p:nvSpPr>
              <p:cNvPr id="41" name="Rectangle 40"/>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grpSp>
      <p:grpSp>
        <p:nvGrpSpPr>
          <p:cNvPr id="9" name="Group 61"/>
          <p:cNvGrpSpPr/>
          <p:nvPr/>
        </p:nvGrpSpPr>
        <p:grpSpPr>
          <a:xfrm>
            <a:off x="2250971" y="3168818"/>
            <a:ext cx="5632855" cy="1409700"/>
            <a:chOff x="2252034" y="1506966"/>
            <a:chExt cx="5632855" cy="1409700"/>
          </a:xfrm>
        </p:grpSpPr>
        <p:grpSp>
          <p:nvGrpSpPr>
            <p:cNvPr id="10" name="Group 31"/>
            <p:cNvGrpSpPr/>
            <p:nvPr/>
          </p:nvGrpSpPr>
          <p:grpSpPr>
            <a:xfrm>
              <a:off x="5316314" y="1506966"/>
              <a:ext cx="2568575" cy="1409700"/>
              <a:chOff x="4858056" y="2894933"/>
              <a:chExt cx="2568575" cy="1409700"/>
            </a:xfrm>
          </p:grpSpPr>
          <p:sp>
            <p:nvSpPr>
              <p:cNvPr id="65" name="Rectangle 64"/>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3</a:t>
                </a:r>
              </a:p>
              <a:p>
                <a:r>
                  <a:rPr lang="en-US" b="1" dirty="0" smtClean="0">
                    <a:solidFill>
                      <a:srgbClr val="262626"/>
                    </a:solidFill>
                  </a:rPr>
                  <a:t>Points To Test: {}</a:t>
                </a:r>
              </a:p>
              <a:p>
                <a:endParaRPr lang="en-US" b="1" dirty="0">
                  <a:solidFill>
                    <a:srgbClr val="262626"/>
                  </a:solidFill>
                </a:endParaRPr>
              </a:p>
            </p:txBody>
          </p:sp>
          <p:sp>
            <p:nvSpPr>
              <p:cNvPr id="66" name="Rectangle 65"/>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64" name="Straight Arrow Connector 63"/>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11" name="Group 66"/>
          <p:cNvGrpSpPr/>
          <p:nvPr/>
        </p:nvGrpSpPr>
        <p:grpSpPr>
          <a:xfrm>
            <a:off x="2246252" y="3727133"/>
            <a:ext cx="5632855" cy="1409700"/>
            <a:chOff x="2252034" y="1506966"/>
            <a:chExt cx="5632855" cy="1409700"/>
          </a:xfrm>
        </p:grpSpPr>
        <p:grpSp>
          <p:nvGrpSpPr>
            <p:cNvPr id="13" name="Group 31"/>
            <p:cNvGrpSpPr/>
            <p:nvPr/>
          </p:nvGrpSpPr>
          <p:grpSpPr>
            <a:xfrm>
              <a:off x="5316314" y="1506966"/>
              <a:ext cx="2568575" cy="1409700"/>
              <a:chOff x="4858056" y="2894933"/>
              <a:chExt cx="2568575" cy="1409700"/>
            </a:xfrm>
          </p:grpSpPr>
          <p:sp>
            <p:nvSpPr>
              <p:cNvPr id="70" name="Rectangle 69"/>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3</a:t>
                </a:r>
              </a:p>
              <a:p>
                <a:r>
                  <a:rPr lang="en-US" b="1" dirty="0" smtClean="0">
                    <a:solidFill>
                      <a:srgbClr val="262626"/>
                    </a:solidFill>
                  </a:rPr>
                  <a:t>Points To Test: {}</a:t>
                </a:r>
              </a:p>
              <a:p>
                <a:endParaRPr lang="en-US" b="1" dirty="0">
                  <a:solidFill>
                    <a:srgbClr val="262626"/>
                  </a:solidFill>
                </a:endParaRPr>
              </a:p>
            </p:txBody>
          </p:sp>
          <p:sp>
            <p:nvSpPr>
              <p:cNvPr id="71" name="Rectangle 70"/>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69" name="Straight Arrow Connector 68"/>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16" name="Group 76"/>
          <p:cNvGrpSpPr/>
          <p:nvPr/>
        </p:nvGrpSpPr>
        <p:grpSpPr>
          <a:xfrm>
            <a:off x="2250971" y="2356988"/>
            <a:ext cx="5632855" cy="1409700"/>
            <a:chOff x="2252034" y="1506966"/>
            <a:chExt cx="5632855" cy="1409700"/>
          </a:xfrm>
        </p:grpSpPr>
        <p:grpSp>
          <p:nvGrpSpPr>
            <p:cNvPr id="18" name="Group 31"/>
            <p:cNvGrpSpPr/>
            <p:nvPr/>
          </p:nvGrpSpPr>
          <p:grpSpPr>
            <a:xfrm>
              <a:off x="5316314" y="1506966"/>
              <a:ext cx="2568575" cy="1409700"/>
              <a:chOff x="4858056" y="2894933"/>
              <a:chExt cx="2568575" cy="1409700"/>
            </a:xfrm>
          </p:grpSpPr>
          <p:sp>
            <p:nvSpPr>
              <p:cNvPr id="80" name="Rectangle 79"/>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1</a:t>
                </a:r>
              </a:p>
              <a:p>
                <a:r>
                  <a:rPr lang="en-US" b="1" dirty="0" smtClean="0">
                    <a:solidFill>
                      <a:srgbClr val="262626"/>
                    </a:solidFill>
                  </a:rPr>
                  <a:t>Points To Test: {}</a:t>
                </a:r>
              </a:p>
              <a:p>
                <a:endParaRPr lang="en-US" b="1" dirty="0">
                  <a:solidFill>
                    <a:srgbClr val="262626"/>
                  </a:solidFill>
                </a:endParaRPr>
              </a:p>
            </p:txBody>
          </p:sp>
          <p:sp>
            <p:nvSpPr>
              <p:cNvPr id="81" name="Rectangle 80"/>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79" name="Straight Arrow Connector 78"/>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p:txBody>
          <a:bodyPr/>
          <a:lstStyle/>
          <a:p>
            <a:r>
              <a:rPr lang="en-US" sz="4400" dirty="0" smtClean="0"/>
              <a:t>Minimization Algorithm</a:t>
            </a:r>
            <a:endParaRPr lang="en-US" sz="4400" dirty="0"/>
          </a:p>
        </p:txBody>
      </p:sp>
      <p:sp>
        <p:nvSpPr>
          <p:cNvPr id="4" name="Slide Number Placeholder 3"/>
          <p:cNvSpPr>
            <a:spLocks noGrp="1"/>
          </p:cNvSpPr>
          <p:nvPr>
            <p:ph type="sldNum" sz="quarter" idx="12"/>
          </p:nvPr>
        </p:nvSpPr>
        <p:spPr/>
        <p:txBody>
          <a:bodyPr/>
          <a:lstStyle/>
          <a:p>
            <a:fld id="{F759BE48-F379-A348-9BFE-9DEB59A75543}" type="slidenum">
              <a:rPr lang="en-US" smtClean="0"/>
              <a:pPr/>
              <a:t>35</a:t>
            </a:fld>
            <a:endParaRPr lang="en-US"/>
          </a:p>
        </p:txBody>
      </p:sp>
      <p:grpSp>
        <p:nvGrpSpPr>
          <p:cNvPr id="19" name="Group 9"/>
          <p:cNvGrpSpPr/>
          <p:nvPr/>
        </p:nvGrpSpPr>
        <p:grpSpPr>
          <a:xfrm>
            <a:off x="937317" y="5108757"/>
            <a:ext cx="1965293" cy="962338"/>
            <a:chOff x="6857999" y="4763493"/>
            <a:chExt cx="1965293" cy="962338"/>
          </a:xfrm>
        </p:grpSpPr>
        <p:sp>
          <p:nvSpPr>
            <p:cNvPr id="7" name="TextBox 6"/>
            <p:cNvSpPr txBox="1"/>
            <p:nvPr/>
          </p:nvSpPr>
          <p:spPr>
            <a:xfrm>
              <a:off x="6858000" y="5325721"/>
              <a:ext cx="1965292" cy="400110"/>
            </a:xfrm>
            <a:prstGeom prst="rect">
              <a:avLst/>
            </a:prstGeom>
            <a:solidFill>
              <a:schemeClr val="bg2"/>
            </a:solidFill>
          </p:spPr>
          <p:txBody>
            <a:bodyPr wrap="square" rtlCol="0">
              <a:spAutoFit/>
            </a:bodyPr>
            <a:lstStyle/>
            <a:p>
              <a:r>
                <a:rPr lang="en-US" sz="2000" dirty="0" err="1" smtClean="0">
                  <a:latin typeface="Lucida Sans Typewriter"/>
                </a:rPr>
                <a:t>baz</a:t>
              </a:r>
              <a:r>
                <a:rPr lang="en-US" sz="2000" dirty="0" smtClean="0">
                  <a:latin typeface="Lucida Sans Typewriter"/>
                </a:rPr>
                <a:t>() {…}</a:t>
              </a:r>
            </a:p>
          </p:txBody>
        </p:sp>
        <p:sp>
          <p:nvSpPr>
            <p:cNvPr id="8" name="Rectangle 7"/>
            <p:cNvSpPr/>
            <p:nvPr/>
          </p:nvSpPr>
          <p:spPr>
            <a:xfrm>
              <a:off x="6857999" y="4763493"/>
              <a:ext cx="1965292" cy="563661"/>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100" dirty="0" err="1" smtClean="0">
                  <a:latin typeface="Symbol" charset="2"/>
                  <a:cs typeface="Symbol" charset="2"/>
                </a:rPr>
                <a:t>p</a:t>
              </a:r>
              <a:r>
                <a:rPr lang="en-US" sz="3100" dirty="0" smtClean="0">
                  <a:latin typeface="Symbol" charset="2"/>
                  <a:cs typeface="Symbol" charset="2"/>
                </a:rPr>
                <a:t> </a:t>
              </a:r>
              <a:r>
                <a:rPr lang="en-US" dirty="0" smtClean="0">
                  <a:latin typeface="Symbol" charset="2"/>
                  <a:cs typeface="Symbol" charset="2"/>
                </a:rPr>
                <a:t> (</a:t>
              </a:r>
              <a:r>
                <a:rPr lang="en-US" dirty="0" smtClean="0">
                  <a:latin typeface="Lucida Sans Typewriter"/>
                </a:rPr>
                <a:t>patch A)</a:t>
              </a:r>
              <a:endParaRPr lang="en-US" dirty="0">
                <a:latin typeface="Lucida Sans Typewriter"/>
              </a:endParaRPr>
            </a:p>
          </p:txBody>
        </p:sp>
      </p:grpSp>
      <p:sp>
        <p:nvSpPr>
          <p:cNvPr id="12" name="Rectangle 11"/>
          <p:cNvSpPr/>
          <p:nvPr/>
        </p:nvSpPr>
        <p:spPr>
          <a:xfrm>
            <a:off x="937318" y="1653364"/>
            <a:ext cx="1625600" cy="563661"/>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Initial Trace</a:t>
            </a:r>
            <a:endParaRPr lang="en-US" dirty="0"/>
          </a:p>
        </p:txBody>
      </p:sp>
      <p:grpSp>
        <p:nvGrpSpPr>
          <p:cNvPr id="20" name="Group 41"/>
          <p:cNvGrpSpPr/>
          <p:nvPr/>
        </p:nvGrpSpPr>
        <p:grpSpPr>
          <a:xfrm>
            <a:off x="2255689" y="2073647"/>
            <a:ext cx="5632855" cy="1409700"/>
            <a:chOff x="2252034" y="1506966"/>
            <a:chExt cx="5632855" cy="1409700"/>
          </a:xfrm>
        </p:grpSpPr>
        <p:grpSp>
          <p:nvGrpSpPr>
            <p:cNvPr id="21" name="Group 31"/>
            <p:cNvGrpSpPr/>
            <p:nvPr/>
          </p:nvGrpSpPr>
          <p:grpSpPr>
            <a:xfrm>
              <a:off x="5316314" y="1506966"/>
              <a:ext cx="2568575" cy="1409700"/>
              <a:chOff x="4858056" y="2894933"/>
              <a:chExt cx="2568575" cy="1409700"/>
            </a:xfrm>
          </p:grpSpPr>
          <p:sp>
            <p:nvSpPr>
              <p:cNvPr id="45" name="Rectangle 44"/>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1</a:t>
                </a:r>
              </a:p>
              <a:p>
                <a:r>
                  <a:rPr lang="en-US" b="1" dirty="0" smtClean="0">
                    <a:solidFill>
                      <a:srgbClr val="262626"/>
                    </a:solidFill>
                  </a:rPr>
                  <a:t>Points To Test: {}</a:t>
                </a:r>
              </a:p>
              <a:p>
                <a:endParaRPr lang="en-US" b="1" dirty="0">
                  <a:solidFill>
                    <a:srgbClr val="262626"/>
                  </a:solidFill>
                </a:endParaRPr>
              </a:p>
            </p:txBody>
          </p:sp>
          <p:sp>
            <p:nvSpPr>
              <p:cNvPr id="46" name="Rectangle 45"/>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44" name="Straight Arrow Connector 43"/>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22" name="Group 46"/>
          <p:cNvGrpSpPr/>
          <p:nvPr/>
        </p:nvGrpSpPr>
        <p:grpSpPr>
          <a:xfrm>
            <a:off x="2255690" y="2348622"/>
            <a:ext cx="5632855" cy="1409700"/>
            <a:chOff x="2252034" y="1506966"/>
            <a:chExt cx="5632855" cy="1409700"/>
          </a:xfrm>
        </p:grpSpPr>
        <p:grpSp>
          <p:nvGrpSpPr>
            <p:cNvPr id="23" name="Group 31"/>
            <p:cNvGrpSpPr/>
            <p:nvPr/>
          </p:nvGrpSpPr>
          <p:grpSpPr>
            <a:xfrm>
              <a:off x="5316314" y="1506966"/>
              <a:ext cx="2568575" cy="1409700"/>
              <a:chOff x="4858056" y="2894933"/>
              <a:chExt cx="2568575" cy="1409700"/>
            </a:xfrm>
          </p:grpSpPr>
          <p:sp>
            <p:nvSpPr>
              <p:cNvPr id="50" name="Rectangle 49"/>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2</a:t>
                </a:r>
              </a:p>
              <a:p>
                <a:r>
                  <a:rPr lang="en-US" b="1" dirty="0" smtClean="0">
                    <a:solidFill>
                      <a:srgbClr val="262626"/>
                    </a:solidFill>
                  </a:rPr>
                  <a:t>Points To Test: {}</a:t>
                </a:r>
              </a:p>
              <a:p>
                <a:endParaRPr lang="en-US" b="1" dirty="0">
                  <a:solidFill>
                    <a:srgbClr val="262626"/>
                  </a:solidFill>
                </a:endParaRPr>
              </a:p>
            </p:txBody>
          </p:sp>
          <p:sp>
            <p:nvSpPr>
              <p:cNvPr id="51" name="Rectangle 50"/>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49" name="Straight Arrow Connector 48"/>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24" name="Group 71"/>
          <p:cNvGrpSpPr/>
          <p:nvPr/>
        </p:nvGrpSpPr>
        <p:grpSpPr>
          <a:xfrm>
            <a:off x="2246252" y="3727133"/>
            <a:ext cx="5632855" cy="1409700"/>
            <a:chOff x="2252034" y="1506966"/>
            <a:chExt cx="5632855" cy="1409700"/>
          </a:xfrm>
        </p:grpSpPr>
        <p:grpSp>
          <p:nvGrpSpPr>
            <p:cNvPr id="25" name="Group 31"/>
            <p:cNvGrpSpPr/>
            <p:nvPr/>
          </p:nvGrpSpPr>
          <p:grpSpPr>
            <a:xfrm>
              <a:off x="5316314" y="1506966"/>
              <a:ext cx="2568575" cy="1409700"/>
              <a:chOff x="4858056" y="2894933"/>
              <a:chExt cx="2568575" cy="1409700"/>
            </a:xfrm>
          </p:grpSpPr>
          <p:sp>
            <p:nvSpPr>
              <p:cNvPr id="75" name="Rectangle 74"/>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3</a:t>
                </a:r>
              </a:p>
              <a:p>
                <a:r>
                  <a:rPr lang="en-US" b="1" dirty="0" smtClean="0">
                    <a:solidFill>
                      <a:srgbClr val="262626"/>
                    </a:solidFill>
                  </a:rPr>
                  <a:t>Points To Test: { 3 }</a:t>
                </a:r>
              </a:p>
              <a:p>
                <a:endParaRPr lang="en-US" b="1" dirty="0">
                  <a:solidFill>
                    <a:srgbClr val="262626"/>
                  </a:solidFill>
                </a:endParaRPr>
              </a:p>
            </p:txBody>
          </p:sp>
          <p:sp>
            <p:nvSpPr>
              <p:cNvPr id="76" name="Rectangle 75"/>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74" name="Straight Arrow Connector 73"/>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26" name="Group 56"/>
          <p:cNvGrpSpPr/>
          <p:nvPr/>
        </p:nvGrpSpPr>
        <p:grpSpPr>
          <a:xfrm>
            <a:off x="2250971" y="3168818"/>
            <a:ext cx="5632855" cy="1409700"/>
            <a:chOff x="2252034" y="1506966"/>
            <a:chExt cx="5632855" cy="1409700"/>
          </a:xfrm>
        </p:grpSpPr>
        <p:grpSp>
          <p:nvGrpSpPr>
            <p:cNvPr id="27" name="Group 31"/>
            <p:cNvGrpSpPr/>
            <p:nvPr/>
          </p:nvGrpSpPr>
          <p:grpSpPr>
            <a:xfrm>
              <a:off x="5316314" y="1506966"/>
              <a:ext cx="2568575" cy="1409700"/>
              <a:chOff x="4858056" y="2894933"/>
              <a:chExt cx="2568575" cy="1409700"/>
            </a:xfrm>
          </p:grpSpPr>
          <p:sp>
            <p:nvSpPr>
              <p:cNvPr id="60" name="Rectangle 59"/>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2</a:t>
                </a:r>
              </a:p>
              <a:p>
                <a:r>
                  <a:rPr lang="en-US" b="1" dirty="0" smtClean="0">
                    <a:solidFill>
                      <a:srgbClr val="262626"/>
                    </a:solidFill>
                  </a:rPr>
                  <a:t>Points To Test: {}</a:t>
                </a:r>
              </a:p>
              <a:p>
                <a:endParaRPr lang="en-US" b="1" dirty="0">
                  <a:solidFill>
                    <a:srgbClr val="262626"/>
                  </a:solidFill>
                </a:endParaRPr>
              </a:p>
            </p:txBody>
          </p:sp>
          <p:sp>
            <p:nvSpPr>
              <p:cNvPr id="61" name="Rectangle 60"/>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59" name="Straight Arrow Connector 58"/>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28" name="Group 35"/>
          <p:cNvGrpSpPr/>
          <p:nvPr/>
        </p:nvGrpSpPr>
        <p:grpSpPr>
          <a:xfrm>
            <a:off x="2252034" y="1506966"/>
            <a:ext cx="5632855" cy="1409700"/>
            <a:chOff x="2252034" y="1506966"/>
            <a:chExt cx="5632855" cy="1409700"/>
          </a:xfrm>
        </p:grpSpPr>
        <p:grpSp>
          <p:nvGrpSpPr>
            <p:cNvPr id="29" name="Group 31"/>
            <p:cNvGrpSpPr/>
            <p:nvPr/>
          </p:nvGrpSpPr>
          <p:grpSpPr>
            <a:xfrm>
              <a:off x="5316314" y="1506966"/>
              <a:ext cx="2568575" cy="1409700"/>
              <a:chOff x="4858056" y="2894933"/>
              <a:chExt cx="2568575" cy="1409700"/>
            </a:xfrm>
          </p:grpSpPr>
          <p:sp>
            <p:nvSpPr>
              <p:cNvPr id="14" name="Rectangle 13"/>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a:t>
                </a:r>
              </a:p>
              <a:p>
                <a:r>
                  <a:rPr lang="en-US" b="1" dirty="0" smtClean="0">
                    <a:solidFill>
                      <a:srgbClr val="262626"/>
                    </a:solidFill>
                  </a:rPr>
                  <a:t>Points To Test: {}</a:t>
                </a:r>
              </a:p>
              <a:p>
                <a:endParaRPr lang="en-US" b="1" dirty="0">
                  <a:solidFill>
                    <a:srgbClr val="262626"/>
                  </a:solidFill>
                </a:endParaRPr>
              </a:p>
            </p:txBody>
          </p:sp>
          <p:sp>
            <p:nvSpPr>
              <p:cNvPr id="15" name="Rectangle 14"/>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17" name="Straight Arrow Connector 16"/>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30" name="Group 81"/>
          <p:cNvGrpSpPr/>
          <p:nvPr/>
        </p:nvGrpSpPr>
        <p:grpSpPr>
          <a:xfrm>
            <a:off x="2246252" y="2902209"/>
            <a:ext cx="5632855" cy="1409700"/>
            <a:chOff x="2252034" y="1506966"/>
            <a:chExt cx="5632855" cy="1409700"/>
          </a:xfrm>
        </p:grpSpPr>
        <p:grpSp>
          <p:nvGrpSpPr>
            <p:cNvPr id="31" name="Group 31"/>
            <p:cNvGrpSpPr/>
            <p:nvPr/>
          </p:nvGrpSpPr>
          <p:grpSpPr>
            <a:xfrm>
              <a:off x="5316314" y="1506966"/>
              <a:ext cx="2568575" cy="1409700"/>
              <a:chOff x="4858056" y="2894933"/>
              <a:chExt cx="2568575" cy="1409700"/>
            </a:xfrm>
          </p:grpSpPr>
          <p:sp>
            <p:nvSpPr>
              <p:cNvPr id="85" name="Rectangle 84"/>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2</a:t>
                </a:r>
              </a:p>
              <a:p>
                <a:r>
                  <a:rPr lang="en-US" b="1" dirty="0" smtClean="0">
                    <a:solidFill>
                      <a:srgbClr val="262626"/>
                    </a:solidFill>
                  </a:rPr>
                  <a:t>Points To Test: {}</a:t>
                </a:r>
              </a:p>
              <a:p>
                <a:endParaRPr lang="en-US" b="1" dirty="0">
                  <a:solidFill>
                    <a:srgbClr val="262626"/>
                  </a:solidFill>
                </a:endParaRPr>
              </a:p>
            </p:txBody>
          </p:sp>
          <p:sp>
            <p:nvSpPr>
              <p:cNvPr id="86" name="Rectangle 85"/>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84" name="Straight Arrow Connector 83"/>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8"/>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3"/>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20"/>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16"/>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22"/>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30"/>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26"/>
                                        </p:tgtEl>
                                        <p:attrNameLst>
                                          <p:attrName>style.visibility</p:attrName>
                                        </p:attrNameLst>
                                      </p:cBhvr>
                                      <p:to>
                                        <p:strVal val="hidden"/>
                                      </p:to>
                                    </p:set>
                                  </p:childTnLst>
                                </p:cTn>
                              </p:par>
                              <p:par>
                                <p:cTn id="43" presetID="1" presetClass="entr" presetSubtype="0" fill="hold" nodeType="with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nodeType="clickEffect">
                                  <p:stCondLst>
                                    <p:cond delay="0"/>
                                  </p:stCondLst>
                                  <p:childTnLst>
                                    <p:set>
                                      <p:cBhvr>
                                        <p:cTn id="48" dur="1" fill="hold">
                                          <p:stCondLst>
                                            <p:cond delay="0"/>
                                          </p:stCondLst>
                                        </p:cTn>
                                        <p:tgtEl>
                                          <p:spTgt spid="9"/>
                                        </p:tgtEl>
                                        <p:attrNameLst>
                                          <p:attrName>style.visibility</p:attrName>
                                        </p:attrNameLst>
                                      </p:cBhvr>
                                      <p:to>
                                        <p:strVal val="hidden"/>
                                      </p:to>
                                    </p:set>
                                  </p:childTnLst>
                                </p:cTn>
                              </p:par>
                              <p:par>
                                <p:cTn id="49" presetID="1" presetClass="entr" presetSubtype="0" fill="hold" nodeType="with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nodeType="clickEffect">
                                  <p:stCondLst>
                                    <p:cond delay="0"/>
                                  </p:stCondLst>
                                  <p:childTnLst>
                                    <p:set>
                                      <p:cBhvr>
                                        <p:cTn id="54" dur="1" fill="hold">
                                          <p:stCondLst>
                                            <p:cond delay="0"/>
                                          </p:stCondLst>
                                        </p:cTn>
                                        <p:tgtEl>
                                          <p:spTgt spid="11"/>
                                        </p:tgtEl>
                                        <p:attrNameLst>
                                          <p:attrName>style.visibility</p:attrName>
                                        </p:attrNameLst>
                                      </p:cBhvr>
                                      <p:to>
                                        <p:strVal val="hidden"/>
                                      </p:to>
                                    </p:set>
                                  </p:childTnLst>
                                </p:cTn>
                              </p:par>
                              <p:par>
                                <p:cTn id="55" presetID="1" presetClass="entr" presetSubtype="0" fill="hold" nodeType="withEffect">
                                  <p:stCondLst>
                                    <p:cond delay="0"/>
                                  </p:stCondLst>
                                  <p:childTnLst>
                                    <p:set>
                                      <p:cBhvr>
                                        <p:cTn id="5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Rectangle 4"/>
          <p:cNvSpPr/>
          <p:nvPr/>
        </p:nvSpPr>
        <p:spPr>
          <a:xfrm>
            <a:off x="934143" y="2224864"/>
            <a:ext cx="1635125" cy="26797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7AB916"/>
                </a:solidFill>
              </a:rPr>
              <a:t>Update? (1)</a:t>
            </a:r>
          </a:p>
          <a:p>
            <a:r>
              <a:rPr lang="en-US" b="1" dirty="0" smtClean="0">
                <a:solidFill>
                  <a:srgbClr val="7AB916"/>
                </a:solidFill>
              </a:rPr>
              <a:t>…</a:t>
            </a:r>
          </a:p>
          <a:p>
            <a:r>
              <a:rPr lang="en-US" b="1" dirty="0" err="1" smtClean="0">
                <a:solidFill>
                  <a:srgbClr val="0000FF"/>
                </a:solidFill>
              </a:rPr>
              <a:t>Call(foo</a:t>
            </a:r>
            <a:r>
              <a:rPr lang="en-US" b="1" dirty="0" smtClean="0">
                <a:solidFill>
                  <a:srgbClr val="0000FF"/>
                </a:solidFill>
              </a:rPr>
              <a:t>)</a:t>
            </a:r>
          </a:p>
          <a:p>
            <a:r>
              <a:rPr lang="en-US" b="1" dirty="0" smtClean="0">
                <a:solidFill>
                  <a:srgbClr val="7AB916"/>
                </a:solidFill>
              </a:rPr>
              <a:t>Update? (2)</a:t>
            </a:r>
          </a:p>
          <a:p>
            <a:r>
              <a:rPr lang="en-US" b="1" dirty="0" smtClean="0">
                <a:solidFill>
                  <a:srgbClr val="7AB916"/>
                </a:solidFill>
              </a:rPr>
              <a:t>…</a:t>
            </a:r>
          </a:p>
          <a:p>
            <a:r>
              <a:rPr lang="en-US" b="1" dirty="0" err="1" smtClean="0">
                <a:solidFill>
                  <a:srgbClr val="0000FF"/>
                </a:solidFill>
              </a:rPr>
              <a:t>Call(bar</a:t>
            </a:r>
            <a:r>
              <a:rPr lang="en-US" b="1" dirty="0" smtClean="0">
                <a:solidFill>
                  <a:srgbClr val="0000FF"/>
                </a:solidFill>
              </a:rPr>
              <a:t>)</a:t>
            </a:r>
          </a:p>
          <a:p>
            <a:r>
              <a:rPr lang="en-US" b="1" dirty="0" smtClean="0">
                <a:solidFill>
                  <a:srgbClr val="7AB916"/>
                </a:solidFill>
              </a:rPr>
              <a:t>Update? (3)</a:t>
            </a:r>
          </a:p>
          <a:p>
            <a:r>
              <a:rPr lang="en-US" b="1" dirty="0" smtClean="0">
                <a:solidFill>
                  <a:srgbClr val="7AB916"/>
                </a:solidFill>
              </a:rPr>
              <a:t>…</a:t>
            </a:r>
          </a:p>
          <a:p>
            <a:r>
              <a:rPr lang="en-US" b="1" dirty="0" err="1" smtClean="0">
                <a:solidFill>
                  <a:srgbClr val="0000FF"/>
                </a:solidFill>
              </a:rPr>
              <a:t>Call(baz</a:t>
            </a:r>
            <a:r>
              <a:rPr lang="en-US" b="1" dirty="0" smtClean="0">
                <a:solidFill>
                  <a:srgbClr val="0000FF"/>
                </a:solidFill>
              </a:rPr>
              <a:t>)</a:t>
            </a:r>
            <a:endParaRPr lang="en-US" b="1" dirty="0"/>
          </a:p>
        </p:txBody>
      </p:sp>
      <p:grpSp>
        <p:nvGrpSpPr>
          <p:cNvPr id="3" name="Group 71"/>
          <p:cNvGrpSpPr/>
          <p:nvPr/>
        </p:nvGrpSpPr>
        <p:grpSpPr>
          <a:xfrm>
            <a:off x="2246252" y="3727133"/>
            <a:ext cx="5780148" cy="1409700"/>
            <a:chOff x="2252034" y="1506966"/>
            <a:chExt cx="5780148" cy="1409700"/>
          </a:xfrm>
        </p:grpSpPr>
        <p:grpSp>
          <p:nvGrpSpPr>
            <p:cNvPr id="6" name="Group 31"/>
            <p:cNvGrpSpPr/>
            <p:nvPr/>
          </p:nvGrpSpPr>
          <p:grpSpPr>
            <a:xfrm>
              <a:off x="5316314" y="1506966"/>
              <a:ext cx="2715868" cy="1409700"/>
              <a:chOff x="4858056" y="2894933"/>
              <a:chExt cx="2715868" cy="1409700"/>
            </a:xfrm>
          </p:grpSpPr>
          <p:sp>
            <p:nvSpPr>
              <p:cNvPr id="75" name="Rectangle 74"/>
              <p:cNvSpPr/>
              <p:nvPr/>
            </p:nvSpPr>
            <p:spPr>
              <a:xfrm>
                <a:off x="4858056" y="3441033"/>
                <a:ext cx="2715868"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3</a:t>
                </a:r>
              </a:p>
              <a:p>
                <a:r>
                  <a:rPr lang="en-US" b="1" dirty="0" smtClean="0">
                    <a:solidFill>
                      <a:srgbClr val="262626"/>
                    </a:solidFill>
                  </a:rPr>
                  <a:t>Points To Test: { 1, 2, 3 }</a:t>
                </a:r>
              </a:p>
              <a:p>
                <a:endParaRPr lang="en-US" b="1" dirty="0">
                  <a:solidFill>
                    <a:srgbClr val="262626"/>
                  </a:solidFill>
                </a:endParaRPr>
              </a:p>
            </p:txBody>
          </p:sp>
          <p:sp>
            <p:nvSpPr>
              <p:cNvPr id="76" name="Rectangle 75"/>
              <p:cNvSpPr/>
              <p:nvPr/>
            </p:nvSpPr>
            <p:spPr>
              <a:xfrm>
                <a:off x="4858056" y="2894933"/>
                <a:ext cx="2715868"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74" name="Straight Arrow Connector 73"/>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7" name="Group 56"/>
          <p:cNvGrpSpPr/>
          <p:nvPr/>
        </p:nvGrpSpPr>
        <p:grpSpPr>
          <a:xfrm>
            <a:off x="2250971" y="3168818"/>
            <a:ext cx="5632855" cy="1409700"/>
            <a:chOff x="2252034" y="1506966"/>
            <a:chExt cx="5632855" cy="1409700"/>
          </a:xfrm>
        </p:grpSpPr>
        <p:grpSp>
          <p:nvGrpSpPr>
            <p:cNvPr id="8" name="Group 31"/>
            <p:cNvGrpSpPr/>
            <p:nvPr/>
          </p:nvGrpSpPr>
          <p:grpSpPr>
            <a:xfrm>
              <a:off x="5316314" y="1506966"/>
              <a:ext cx="2568575" cy="1409700"/>
              <a:chOff x="4858056" y="2894933"/>
              <a:chExt cx="2568575" cy="1409700"/>
            </a:xfrm>
          </p:grpSpPr>
          <p:sp>
            <p:nvSpPr>
              <p:cNvPr id="60" name="Rectangle 59"/>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2</a:t>
                </a:r>
              </a:p>
              <a:p>
                <a:r>
                  <a:rPr lang="en-US" b="1" dirty="0" smtClean="0">
                    <a:solidFill>
                      <a:srgbClr val="262626"/>
                    </a:solidFill>
                  </a:rPr>
                  <a:t>Points To Test: { 1, 2 }</a:t>
                </a:r>
              </a:p>
              <a:p>
                <a:endParaRPr lang="en-US" b="1" dirty="0">
                  <a:solidFill>
                    <a:srgbClr val="262626"/>
                  </a:solidFill>
                </a:endParaRPr>
              </a:p>
            </p:txBody>
          </p:sp>
          <p:sp>
            <p:nvSpPr>
              <p:cNvPr id="61" name="Rectangle 60"/>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59" name="Straight Arrow Connector 58"/>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9" name="Group 46"/>
          <p:cNvGrpSpPr/>
          <p:nvPr/>
        </p:nvGrpSpPr>
        <p:grpSpPr>
          <a:xfrm>
            <a:off x="2255690" y="2348622"/>
            <a:ext cx="5632855" cy="1409700"/>
            <a:chOff x="2252034" y="1506966"/>
            <a:chExt cx="5632855" cy="1409700"/>
          </a:xfrm>
        </p:grpSpPr>
        <p:grpSp>
          <p:nvGrpSpPr>
            <p:cNvPr id="10" name="Group 31"/>
            <p:cNvGrpSpPr/>
            <p:nvPr/>
          </p:nvGrpSpPr>
          <p:grpSpPr>
            <a:xfrm>
              <a:off x="5316314" y="1506966"/>
              <a:ext cx="2568575" cy="1409700"/>
              <a:chOff x="4858056" y="2894933"/>
              <a:chExt cx="2568575" cy="1409700"/>
            </a:xfrm>
          </p:grpSpPr>
          <p:sp>
            <p:nvSpPr>
              <p:cNvPr id="50" name="Rectangle 49"/>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2</a:t>
                </a:r>
              </a:p>
              <a:p>
                <a:r>
                  <a:rPr lang="en-US" b="1" dirty="0" smtClean="0">
                    <a:solidFill>
                      <a:srgbClr val="262626"/>
                    </a:solidFill>
                  </a:rPr>
                  <a:t>Points To Test: { 1 }</a:t>
                </a:r>
              </a:p>
              <a:p>
                <a:endParaRPr lang="en-US" b="1" dirty="0">
                  <a:solidFill>
                    <a:srgbClr val="262626"/>
                  </a:solidFill>
                </a:endParaRPr>
              </a:p>
            </p:txBody>
          </p:sp>
          <p:sp>
            <p:nvSpPr>
              <p:cNvPr id="51" name="Rectangle 50"/>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49" name="Straight Arrow Connector 48"/>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11" name="Group 61"/>
          <p:cNvGrpSpPr/>
          <p:nvPr/>
        </p:nvGrpSpPr>
        <p:grpSpPr>
          <a:xfrm>
            <a:off x="939799" y="5106393"/>
            <a:ext cx="1965293" cy="1577891"/>
            <a:chOff x="6857999" y="4763493"/>
            <a:chExt cx="1965293" cy="1577891"/>
          </a:xfrm>
        </p:grpSpPr>
        <p:sp>
          <p:nvSpPr>
            <p:cNvPr id="63" name="TextBox 62"/>
            <p:cNvSpPr txBox="1"/>
            <p:nvPr/>
          </p:nvSpPr>
          <p:spPr>
            <a:xfrm>
              <a:off x="6858000" y="5325721"/>
              <a:ext cx="1965292" cy="1015663"/>
            </a:xfrm>
            <a:prstGeom prst="rect">
              <a:avLst/>
            </a:prstGeom>
            <a:solidFill>
              <a:schemeClr val="bg2"/>
            </a:solidFill>
          </p:spPr>
          <p:txBody>
            <a:bodyPr wrap="square" rtlCol="0">
              <a:spAutoFit/>
            </a:bodyPr>
            <a:lstStyle/>
            <a:p>
              <a:r>
                <a:rPr lang="en-US" sz="2000" dirty="0" err="1" smtClean="0">
                  <a:latin typeface="Lucida Sans Typewriter"/>
                </a:rPr>
                <a:t>foo</a:t>
              </a:r>
              <a:r>
                <a:rPr lang="en-US" sz="2000" dirty="0" smtClean="0">
                  <a:latin typeface="Lucida Sans Typewriter"/>
                </a:rPr>
                <a:t>() {…}</a:t>
              </a:r>
            </a:p>
            <a:p>
              <a:r>
                <a:rPr lang="en-US" sz="2000" dirty="0" smtClean="0">
                  <a:latin typeface="Lucida Sans Typewriter"/>
                </a:rPr>
                <a:t>bar() {…}</a:t>
              </a:r>
            </a:p>
            <a:p>
              <a:r>
                <a:rPr lang="en-US" sz="2000" dirty="0" err="1" smtClean="0">
                  <a:latin typeface="Lucida Sans Typewriter"/>
                </a:rPr>
                <a:t>baz</a:t>
              </a:r>
              <a:r>
                <a:rPr lang="en-US" sz="2000" dirty="0" smtClean="0">
                  <a:latin typeface="Lucida Sans Typewriter"/>
                </a:rPr>
                <a:t>() {…}</a:t>
              </a:r>
            </a:p>
          </p:txBody>
        </p:sp>
        <p:sp>
          <p:nvSpPr>
            <p:cNvPr id="67" name="Rectangle 66"/>
            <p:cNvSpPr/>
            <p:nvPr/>
          </p:nvSpPr>
          <p:spPr>
            <a:xfrm>
              <a:off x="6857999" y="4763493"/>
              <a:ext cx="1965292" cy="563661"/>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100" dirty="0" err="1" smtClean="0">
                  <a:latin typeface="Symbol" charset="2"/>
                  <a:cs typeface="Symbol" charset="2"/>
                </a:rPr>
                <a:t>p</a:t>
              </a:r>
              <a:r>
                <a:rPr lang="en-US" sz="3100" dirty="0" smtClean="0">
                  <a:latin typeface="Symbol" charset="2"/>
                  <a:cs typeface="Symbol" charset="2"/>
                </a:rPr>
                <a:t> </a:t>
              </a:r>
              <a:r>
                <a:rPr lang="en-US" dirty="0" smtClean="0">
                  <a:latin typeface="Symbol" charset="2"/>
                  <a:cs typeface="Symbol" charset="2"/>
                </a:rPr>
                <a:t> (</a:t>
              </a:r>
              <a:r>
                <a:rPr lang="en-US" dirty="0" smtClean="0">
                  <a:latin typeface="Lucida Sans Typewriter"/>
                </a:rPr>
                <a:t>patch B)</a:t>
              </a:r>
              <a:endParaRPr lang="en-US" dirty="0">
                <a:latin typeface="Lucida Sans Typewriter"/>
              </a:endParaRPr>
            </a:p>
          </p:txBody>
        </p:sp>
      </p:grpSp>
      <p:grpSp>
        <p:nvGrpSpPr>
          <p:cNvPr id="13" name="Group 36"/>
          <p:cNvGrpSpPr/>
          <p:nvPr/>
        </p:nvGrpSpPr>
        <p:grpSpPr>
          <a:xfrm>
            <a:off x="2247315" y="1502238"/>
            <a:ext cx="5632855" cy="1409700"/>
            <a:chOff x="2252034" y="1506966"/>
            <a:chExt cx="5632855" cy="1409700"/>
          </a:xfrm>
        </p:grpSpPr>
        <p:cxnSp>
          <p:nvCxnSpPr>
            <p:cNvPr id="39" name="Straight Arrow Connector 38"/>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nvGrpSpPr>
            <p:cNvPr id="16" name="Group 31"/>
            <p:cNvGrpSpPr/>
            <p:nvPr/>
          </p:nvGrpSpPr>
          <p:grpSpPr>
            <a:xfrm>
              <a:off x="5316314" y="1506966"/>
              <a:ext cx="2568575" cy="1409700"/>
              <a:chOff x="4858056" y="2894933"/>
              <a:chExt cx="2568575" cy="1409700"/>
            </a:xfrm>
          </p:grpSpPr>
          <p:sp>
            <p:nvSpPr>
              <p:cNvPr id="40" name="Rectangle 39"/>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1</a:t>
                </a:r>
              </a:p>
              <a:p>
                <a:r>
                  <a:rPr lang="en-US" b="1" dirty="0" smtClean="0">
                    <a:solidFill>
                      <a:srgbClr val="262626"/>
                    </a:solidFill>
                  </a:rPr>
                  <a:t>Points To Test: {}</a:t>
                </a:r>
              </a:p>
              <a:p>
                <a:endParaRPr lang="en-US" b="1" dirty="0">
                  <a:solidFill>
                    <a:srgbClr val="262626"/>
                  </a:solidFill>
                </a:endParaRPr>
              </a:p>
            </p:txBody>
          </p:sp>
          <p:sp>
            <p:nvSpPr>
              <p:cNvPr id="41" name="Rectangle 40"/>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grpSp>
      <p:grpSp>
        <p:nvGrpSpPr>
          <p:cNvPr id="18" name="Group 66"/>
          <p:cNvGrpSpPr/>
          <p:nvPr/>
        </p:nvGrpSpPr>
        <p:grpSpPr>
          <a:xfrm>
            <a:off x="2246252" y="3727133"/>
            <a:ext cx="5632855" cy="1409700"/>
            <a:chOff x="2252034" y="1506966"/>
            <a:chExt cx="5632855" cy="1409700"/>
          </a:xfrm>
        </p:grpSpPr>
        <p:grpSp>
          <p:nvGrpSpPr>
            <p:cNvPr id="19" name="Group 31"/>
            <p:cNvGrpSpPr/>
            <p:nvPr/>
          </p:nvGrpSpPr>
          <p:grpSpPr>
            <a:xfrm>
              <a:off x="5316314" y="1506966"/>
              <a:ext cx="2568575" cy="1409700"/>
              <a:chOff x="4858056" y="2894933"/>
              <a:chExt cx="2568575" cy="1409700"/>
            </a:xfrm>
          </p:grpSpPr>
          <p:sp>
            <p:nvSpPr>
              <p:cNvPr id="70" name="Rectangle 69"/>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3</a:t>
                </a:r>
              </a:p>
              <a:p>
                <a:r>
                  <a:rPr lang="en-US" b="1" dirty="0" smtClean="0">
                    <a:solidFill>
                      <a:srgbClr val="262626"/>
                    </a:solidFill>
                  </a:rPr>
                  <a:t>Points To Test: { 1, 2 }</a:t>
                </a:r>
              </a:p>
              <a:p>
                <a:endParaRPr lang="en-US" b="1" dirty="0">
                  <a:solidFill>
                    <a:srgbClr val="262626"/>
                  </a:solidFill>
                </a:endParaRPr>
              </a:p>
            </p:txBody>
          </p:sp>
          <p:sp>
            <p:nvSpPr>
              <p:cNvPr id="71" name="Rectangle 70"/>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69" name="Straight Arrow Connector 68"/>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p:txBody>
          <a:bodyPr/>
          <a:lstStyle/>
          <a:p>
            <a:r>
              <a:rPr lang="en-US" sz="4400" dirty="0" smtClean="0"/>
              <a:t>Minimization Algorithm</a:t>
            </a:r>
            <a:endParaRPr lang="en-US" sz="4400" dirty="0"/>
          </a:p>
        </p:txBody>
      </p:sp>
      <p:sp>
        <p:nvSpPr>
          <p:cNvPr id="4" name="Slide Number Placeholder 3"/>
          <p:cNvSpPr>
            <a:spLocks noGrp="1"/>
          </p:cNvSpPr>
          <p:nvPr>
            <p:ph type="sldNum" sz="quarter" idx="12"/>
          </p:nvPr>
        </p:nvSpPr>
        <p:spPr/>
        <p:txBody>
          <a:bodyPr/>
          <a:lstStyle/>
          <a:p>
            <a:fld id="{F759BE48-F379-A348-9BFE-9DEB59A75543}" type="slidenum">
              <a:rPr lang="en-US" smtClean="0"/>
              <a:pPr/>
              <a:t>36</a:t>
            </a:fld>
            <a:endParaRPr lang="en-US"/>
          </a:p>
        </p:txBody>
      </p:sp>
      <p:sp>
        <p:nvSpPr>
          <p:cNvPr id="12" name="Rectangle 11"/>
          <p:cNvSpPr/>
          <p:nvPr/>
        </p:nvSpPr>
        <p:spPr>
          <a:xfrm>
            <a:off x="937318" y="1653364"/>
            <a:ext cx="1625600" cy="563661"/>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Initial Trace</a:t>
            </a:r>
            <a:endParaRPr lang="en-US" dirty="0"/>
          </a:p>
        </p:txBody>
      </p:sp>
      <p:grpSp>
        <p:nvGrpSpPr>
          <p:cNvPr id="20" name="Group 41"/>
          <p:cNvGrpSpPr/>
          <p:nvPr/>
        </p:nvGrpSpPr>
        <p:grpSpPr>
          <a:xfrm>
            <a:off x="2255689" y="2073647"/>
            <a:ext cx="5632855" cy="1409700"/>
            <a:chOff x="2252034" y="1506966"/>
            <a:chExt cx="5632855" cy="1409700"/>
          </a:xfrm>
        </p:grpSpPr>
        <p:grpSp>
          <p:nvGrpSpPr>
            <p:cNvPr id="21" name="Group 31"/>
            <p:cNvGrpSpPr/>
            <p:nvPr/>
          </p:nvGrpSpPr>
          <p:grpSpPr>
            <a:xfrm>
              <a:off x="5316314" y="1506966"/>
              <a:ext cx="2568575" cy="1409700"/>
              <a:chOff x="4858056" y="2894933"/>
              <a:chExt cx="2568575" cy="1409700"/>
            </a:xfrm>
          </p:grpSpPr>
          <p:sp>
            <p:nvSpPr>
              <p:cNvPr id="45" name="Rectangle 44"/>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1</a:t>
                </a:r>
              </a:p>
              <a:p>
                <a:r>
                  <a:rPr lang="en-US" b="1" dirty="0" smtClean="0">
                    <a:solidFill>
                      <a:srgbClr val="262626"/>
                    </a:solidFill>
                  </a:rPr>
                  <a:t>Points To Test: {}</a:t>
                </a:r>
              </a:p>
              <a:p>
                <a:endParaRPr lang="en-US" b="1" dirty="0">
                  <a:solidFill>
                    <a:srgbClr val="262626"/>
                  </a:solidFill>
                </a:endParaRPr>
              </a:p>
            </p:txBody>
          </p:sp>
          <p:sp>
            <p:nvSpPr>
              <p:cNvPr id="46" name="Rectangle 45"/>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44" name="Straight Arrow Connector 43"/>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22" name="Group 35"/>
          <p:cNvGrpSpPr/>
          <p:nvPr/>
        </p:nvGrpSpPr>
        <p:grpSpPr>
          <a:xfrm>
            <a:off x="2252034" y="1506966"/>
            <a:ext cx="5632855" cy="1409700"/>
            <a:chOff x="2252034" y="1506966"/>
            <a:chExt cx="5632855" cy="1409700"/>
          </a:xfrm>
        </p:grpSpPr>
        <p:grpSp>
          <p:nvGrpSpPr>
            <p:cNvPr id="23" name="Group 31"/>
            <p:cNvGrpSpPr/>
            <p:nvPr/>
          </p:nvGrpSpPr>
          <p:grpSpPr>
            <a:xfrm>
              <a:off x="5316314" y="1506966"/>
              <a:ext cx="2568575" cy="1409700"/>
              <a:chOff x="4858056" y="2894933"/>
              <a:chExt cx="2568575" cy="1409700"/>
            </a:xfrm>
          </p:grpSpPr>
          <p:sp>
            <p:nvSpPr>
              <p:cNvPr id="14" name="Rectangle 13"/>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a:t>
                </a:r>
              </a:p>
              <a:p>
                <a:r>
                  <a:rPr lang="en-US" b="1" dirty="0" smtClean="0">
                    <a:solidFill>
                      <a:srgbClr val="262626"/>
                    </a:solidFill>
                  </a:rPr>
                  <a:t>Points To Test: {}</a:t>
                </a:r>
              </a:p>
              <a:p>
                <a:endParaRPr lang="en-US" b="1" dirty="0">
                  <a:solidFill>
                    <a:srgbClr val="262626"/>
                  </a:solidFill>
                </a:endParaRPr>
              </a:p>
            </p:txBody>
          </p:sp>
          <p:sp>
            <p:nvSpPr>
              <p:cNvPr id="15" name="Rectangle 14"/>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17" name="Straight Arrow Connector 16"/>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24" name="Group 41"/>
          <p:cNvGrpSpPr/>
          <p:nvPr/>
        </p:nvGrpSpPr>
        <p:grpSpPr>
          <a:xfrm>
            <a:off x="2255689" y="2073647"/>
            <a:ext cx="5632855" cy="1409700"/>
            <a:chOff x="2252034" y="1506966"/>
            <a:chExt cx="5632855" cy="1409700"/>
          </a:xfrm>
        </p:grpSpPr>
        <p:grpSp>
          <p:nvGrpSpPr>
            <p:cNvPr id="25" name="Group 31"/>
            <p:cNvGrpSpPr/>
            <p:nvPr/>
          </p:nvGrpSpPr>
          <p:grpSpPr>
            <a:xfrm>
              <a:off x="5316314" y="1506966"/>
              <a:ext cx="2568575" cy="1409700"/>
              <a:chOff x="4858056" y="2894933"/>
              <a:chExt cx="2568575" cy="1409700"/>
            </a:xfrm>
          </p:grpSpPr>
          <p:sp>
            <p:nvSpPr>
              <p:cNvPr id="78" name="Rectangle 77"/>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1</a:t>
                </a:r>
              </a:p>
              <a:p>
                <a:r>
                  <a:rPr lang="en-US" b="1" dirty="0" smtClean="0">
                    <a:solidFill>
                      <a:srgbClr val="262626"/>
                    </a:solidFill>
                  </a:rPr>
                  <a:t>Points To Test: { 1 }</a:t>
                </a:r>
              </a:p>
              <a:p>
                <a:endParaRPr lang="en-US" b="1" dirty="0">
                  <a:solidFill>
                    <a:srgbClr val="262626"/>
                  </a:solidFill>
                </a:endParaRPr>
              </a:p>
            </p:txBody>
          </p:sp>
          <p:sp>
            <p:nvSpPr>
              <p:cNvPr id="82" name="Rectangle 81"/>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77" name="Straight Arrow Connector 76"/>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26" name="Group 76"/>
          <p:cNvGrpSpPr/>
          <p:nvPr/>
        </p:nvGrpSpPr>
        <p:grpSpPr>
          <a:xfrm>
            <a:off x="2250971" y="2356988"/>
            <a:ext cx="5632855" cy="1409700"/>
            <a:chOff x="2252034" y="1506966"/>
            <a:chExt cx="5632855" cy="1409700"/>
          </a:xfrm>
        </p:grpSpPr>
        <p:grpSp>
          <p:nvGrpSpPr>
            <p:cNvPr id="27" name="Group 31"/>
            <p:cNvGrpSpPr/>
            <p:nvPr/>
          </p:nvGrpSpPr>
          <p:grpSpPr>
            <a:xfrm>
              <a:off x="5316314" y="1506966"/>
              <a:ext cx="2568575" cy="1409700"/>
              <a:chOff x="4858056" y="2894933"/>
              <a:chExt cx="2568575" cy="1409700"/>
            </a:xfrm>
          </p:grpSpPr>
          <p:sp>
            <p:nvSpPr>
              <p:cNvPr id="80" name="Rectangle 79"/>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1</a:t>
                </a:r>
              </a:p>
              <a:p>
                <a:r>
                  <a:rPr lang="en-US" b="1" dirty="0" smtClean="0">
                    <a:solidFill>
                      <a:srgbClr val="262626"/>
                    </a:solidFill>
                  </a:rPr>
                  <a:t>Points To Test: { 1 }</a:t>
                </a:r>
              </a:p>
              <a:p>
                <a:endParaRPr lang="en-US" b="1" dirty="0">
                  <a:solidFill>
                    <a:srgbClr val="262626"/>
                  </a:solidFill>
                </a:endParaRPr>
              </a:p>
            </p:txBody>
          </p:sp>
          <p:sp>
            <p:nvSpPr>
              <p:cNvPr id="81" name="Rectangle 80"/>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79" name="Straight Arrow Connector 78"/>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28" name="Group 81"/>
          <p:cNvGrpSpPr/>
          <p:nvPr/>
        </p:nvGrpSpPr>
        <p:grpSpPr>
          <a:xfrm>
            <a:off x="2246252" y="2902209"/>
            <a:ext cx="5632855" cy="1409700"/>
            <a:chOff x="2252034" y="1506966"/>
            <a:chExt cx="5632855" cy="1409700"/>
          </a:xfrm>
        </p:grpSpPr>
        <p:grpSp>
          <p:nvGrpSpPr>
            <p:cNvPr id="29" name="Group 31"/>
            <p:cNvGrpSpPr/>
            <p:nvPr/>
          </p:nvGrpSpPr>
          <p:grpSpPr>
            <a:xfrm>
              <a:off x="5316314" y="1506966"/>
              <a:ext cx="2568575" cy="1409700"/>
              <a:chOff x="4858056" y="2894933"/>
              <a:chExt cx="2568575" cy="1409700"/>
            </a:xfrm>
          </p:grpSpPr>
          <p:sp>
            <p:nvSpPr>
              <p:cNvPr id="85" name="Rectangle 84"/>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2</a:t>
                </a:r>
              </a:p>
              <a:p>
                <a:r>
                  <a:rPr lang="en-US" b="1" dirty="0" smtClean="0">
                    <a:solidFill>
                      <a:srgbClr val="262626"/>
                    </a:solidFill>
                  </a:rPr>
                  <a:t>Points To Test: { 1 }</a:t>
                </a:r>
              </a:p>
              <a:p>
                <a:endParaRPr lang="en-US" b="1" dirty="0">
                  <a:solidFill>
                    <a:srgbClr val="262626"/>
                  </a:solidFill>
                </a:endParaRPr>
              </a:p>
            </p:txBody>
          </p:sp>
          <p:sp>
            <p:nvSpPr>
              <p:cNvPr id="86" name="Rectangle 85"/>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84" name="Straight Arrow Connector 83"/>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30" name="Group 81"/>
          <p:cNvGrpSpPr/>
          <p:nvPr/>
        </p:nvGrpSpPr>
        <p:grpSpPr>
          <a:xfrm>
            <a:off x="2258952" y="2902209"/>
            <a:ext cx="5632855" cy="1409700"/>
            <a:chOff x="2252034" y="1506966"/>
            <a:chExt cx="5632855" cy="1409700"/>
          </a:xfrm>
        </p:grpSpPr>
        <p:grpSp>
          <p:nvGrpSpPr>
            <p:cNvPr id="31" name="Group 31"/>
            <p:cNvGrpSpPr/>
            <p:nvPr/>
          </p:nvGrpSpPr>
          <p:grpSpPr>
            <a:xfrm>
              <a:off x="5316314" y="1506966"/>
              <a:ext cx="2568575" cy="1409700"/>
              <a:chOff x="4858056" y="2894933"/>
              <a:chExt cx="2568575" cy="1409700"/>
            </a:xfrm>
          </p:grpSpPr>
          <p:sp>
            <p:nvSpPr>
              <p:cNvPr id="90" name="Rectangle 89"/>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2</a:t>
                </a:r>
              </a:p>
              <a:p>
                <a:r>
                  <a:rPr lang="en-US" b="1" dirty="0" smtClean="0">
                    <a:solidFill>
                      <a:srgbClr val="262626"/>
                    </a:solidFill>
                  </a:rPr>
                  <a:t>Points To Test: { 1, 2 }</a:t>
                </a:r>
              </a:p>
              <a:p>
                <a:endParaRPr lang="en-US" b="1" dirty="0">
                  <a:solidFill>
                    <a:srgbClr val="262626"/>
                  </a:solidFill>
                </a:endParaRPr>
              </a:p>
            </p:txBody>
          </p:sp>
          <p:sp>
            <p:nvSpPr>
              <p:cNvPr id="91" name="Rectangle 90"/>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89" name="Straight Arrow Connector 88"/>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32" name="Group 61"/>
          <p:cNvGrpSpPr/>
          <p:nvPr/>
        </p:nvGrpSpPr>
        <p:grpSpPr>
          <a:xfrm>
            <a:off x="2250971" y="3168818"/>
            <a:ext cx="5632855" cy="1409700"/>
            <a:chOff x="2252034" y="1506966"/>
            <a:chExt cx="5632855" cy="1409700"/>
          </a:xfrm>
        </p:grpSpPr>
        <p:grpSp>
          <p:nvGrpSpPr>
            <p:cNvPr id="33" name="Group 31"/>
            <p:cNvGrpSpPr/>
            <p:nvPr/>
          </p:nvGrpSpPr>
          <p:grpSpPr>
            <a:xfrm>
              <a:off x="5316314" y="1506966"/>
              <a:ext cx="2568575" cy="1409700"/>
              <a:chOff x="4858056" y="2894933"/>
              <a:chExt cx="2568575" cy="1409700"/>
            </a:xfrm>
          </p:grpSpPr>
          <p:sp>
            <p:nvSpPr>
              <p:cNvPr id="65" name="Rectangle 64"/>
              <p:cNvSpPr/>
              <p:nvPr/>
            </p:nvSpPr>
            <p:spPr>
              <a:xfrm>
                <a:off x="4858056" y="3441033"/>
                <a:ext cx="2568575" cy="8636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rgbClr val="262626"/>
                    </a:solidFill>
                  </a:rPr>
                  <a:t>Last Update Pt: 3</a:t>
                </a:r>
              </a:p>
              <a:p>
                <a:r>
                  <a:rPr lang="en-US" b="1" dirty="0" smtClean="0">
                    <a:solidFill>
                      <a:srgbClr val="262626"/>
                    </a:solidFill>
                  </a:rPr>
                  <a:t>Points To Test: { 1, 2 }</a:t>
                </a:r>
              </a:p>
              <a:p>
                <a:endParaRPr lang="en-US" b="1" dirty="0">
                  <a:solidFill>
                    <a:srgbClr val="262626"/>
                  </a:solidFill>
                </a:endParaRPr>
              </a:p>
            </p:txBody>
          </p:sp>
          <p:sp>
            <p:nvSpPr>
              <p:cNvPr id="66" name="Rectangle 65"/>
              <p:cNvSpPr/>
              <p:nvPr/>
            </p:nvSpPr>
            <p:spPr>
              <a:xfrm>
                <a:off x="4858056" y="2894933"/>
                <a:ext cx="2568575" cy="546100"/>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Algorithm State</a:t>
                </a:r>
                <a:endParaRPr lang="en-US" b="1" dirty="0">
                  <a:solidFill>
                    <a:schemeClr val="bg1"/>
                  </a:solidFill>
                </a:endParaRPr>
              </a:p>
            </p:txBody>
          </p:sp>
        </p:grpSp>
        <p:cxnSp>
          <p:nvCxnSpPr>
            <p:cNvPr id="64" name="Straight Arrow Connector 63"/>
            <p:cNvCxnSpPr/>
            <p:nvPr/>
          </p:nvCxnSpPr>
          <p:spPr>
            <a:xfrm rot="10800000" flipV="1">
              <a:off x="2252034" y="2484865"/>
              <a:ext cx="3064281" cy="299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2"/>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13"/>
                                        </p:tgtEl>
                                        <p:attrNameLst>
                                          <p:attrName>style.visibility</p:attrName>
                                        </p:attrNameLst>
                                      </p:cBhvr>
                                      <p:to>
                                        <p:strVal val="hidden"/>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20"/>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24"/>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26"/>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9"/>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28"/>
                                        </p:tgtEl>
                                        <p:attrNameLst>
                                          <p:attrName>style.visibility</p:attrName>
                                        </p:attrNameLst>
                                      </p:cBhvr>
                                      <p:to>
                                        <p:strVal val="hidden"/>
                                      </p:to>
                                    </p:set>
                                  </p:childTnLst>
                                </p:cTn>
                              </p:par>
                              <p:par>
                                <p:cTn id="43" presetID="1" presetClass="entr" presetSubtype="0" fill="hold" nodeType="withEffect">
                                  <p:stCondLst>
                                    <p:cond delay="0"/>
                                  </p:stCondLst>
                                  <p:childTnLst>
                                    <p:set>
                                      <p:cBhvr>
                                        <p:cTn id="44" dur="1" fill="hold">
                                          <p:stCondLst>
                                            <p:cond delay="0"/>
                                          </p:stCondLst>
                                        </p:cTn>
                                        <p:tgtEl>
                                          <p:spTgt spid="3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nodeType="clickEffect">
                                  <p:stCondLst>
                                    <p:cond delay="0"/>
                                  </p:stCondLst>
                                  <p:childTnLst>
                                    <p:set>
                                      <p:cBhvr>
                                        <p:cTn id="48" dur="1" fill="hold">
                                          <p:stCondLst>
                                            <p:cond delay="0"/>
                                          </p:stCondLst>
                                        </p:cTn>
                                        <p:tgtEl>
                                          <p:spTgt spid="30"/>
                                        </p:tgtEl>
                                        <p:attrNameLst>
                                          <p:attrName>style.visibility</p:attrName>
                                        </p:attrNameLst>
                                      </p:cBhvr>
                                      <p:to>
                                        <p:strVal val="hidden"/>
                                      </p:to>
                                    </p:set>
                                  </p:childTnLst>
                                </p:cTn>
                              </p:par>
                              <p:par>
                                <p:cTn id="49" presetID="1" presetClass="entr" presetSubtype="0" fill="hold" nodeType="with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nodeType="clickEffect">
                                  <p:stCondLst>
                                    <p:cond delay="0"/>
                                  </p:stCondLst>
                                  <p:childTnLst>
                                    <p:set>
                                      <p:cBhvr>
                                        <p:cTn id="54" dur="1" fill="hold">
                                          <p:stCondLst>
                                            <p:cond delay="0"/>
                                          </p:stCondLst>
                                        </p:cTn>
                                        <p:tgtEl>
                                          <p:spTgt spid="7"/>
                                        </p:tgtEl>
                                        <p:attrNameLst>
                                          <p:attrName>style.visibility</p:attrName>
                                        </p:attrNameLst>
                                      </p:cBhvr>
                                      <p:to>
                                        <p:strVal val="hidden"/>
                                      </p:to>
                                    </p:set>
                                  </p:childTnLst>
                                </p:cTn>
                              </p:par>
                              <p:par>
                                <p:cTn id="55" presetID="1" presetClass="entr" presetSubtype="0" fill="hold" nodeType="withEffect">
                                  <p:stCondLst>
                                    <p:cond delay="0"/>
                                  </p:stCondLst>
                                  <p:childTnLst>
                                    <p:set>
                                      <p:cBhvr>
                                        <p:cTn id="56" dur="1" fill="hold">
                                          <p:stCondLst>
                                            <p:cond delay="0"/>
                                          </p:stCondLst>
                                        </p:cTn>
                                        <p:tgtEl>
                                          <p:spTgt spid="3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nodeType="clickEffect">
                                  <p:stCondLst>
                                    <p:cond delay="0"/>
                                  </p:stCondLst>
                                  <p:childTnLst>
                                    <p:set>
                                      <p:cBhvr>
                                        <p:cTn id="60" dur="1" fill="hold">
                                          <p:stCondLst>
                                            <p:cond delay="0"/>
                                          </p:stCondLst>
                                        </p:cTn>
                                        <p:tgtEl>
                                          <p:spTgt spid="32"/>
                                        </p:tgtEl>
                                        <p:attrNameLst>
                                          <p:attrName>style.visibility</p:attrName>
                                        </p:attrNameLst>
                                      </p:cBhvr>
                                      <p:to>
                                        <p:strVal val="hidden"/>
                                      </p:to>
                                    </p:set>
                                  </p:childTnLst>
                                </p:cTn>
                              </p:par>
                              <p:par>
                                <p:cTn id="61" presetID="1" presetClass="entr" presetSubtype="0" fill="hold" nodeType="with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nodeType="clickEffect">
                                  <p:stCondLst>
                                    <p:cond delay="0"/>
                                  </p:stCondLst>
                                  <p:childTnLst>
                                    <p:set>
                                      <p:cBhvr>
                                        <p:cTn id="66" dur="1" fill="hold">
                                          <p:stCondLst>
                                            <p:cond delay="0"/>
                                          </p:stCondLst>
                                        </p:cTn>
                                        <p:tgtEl>
                                          <p:spTgt spid="18"/>
                                        </p:tgtEl>
                                        <p:attrNameLst>
                                          <p:attrName>style.visibility</p:attrName>
                                        </p:attrNameLst>
                                      </p:cBhvr>
                                      <p:to>
                                        <p:strVal val="hidden"/>
                                      </p:to>
                                    </p:set>
                                  </p:childTnLst>
                                </p:cTn>
                              </p:par>
                              <p:par>
                                <p:cTn id="67" presetID="1" presetClass="entr" presetSubtype="0" fill="hold" nodeType="withEffect">
                                  <p:stCondLst>
                                    <p:cond delay="0"/>
                                  </p:stCondLst>
                                  <p:childTnLst>
                                    <p:set>
                                      <p:cBhvr>
                                        <p:cTn id="6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DSU Safety</a:t>
            </a:r>
            <a:endParaRPr lang="en-US" sz="4400" dirty="0"/>
          </a:p>
        </p:txBody>
      </p:sp>
      <p:sp>
        <p:nvSpPr>
          <p:cNvPr id="3" name="Content Placeholder 2"/>
          <p:cNvSpPr>
            <a:spLocks noGrp="1"/>
          </p:cNvSpPr>
          <p:nvPr>
            <p:ph idx="1"/>
          </p:nvPr>
        </p:nvSpPr>
        <p:spPr/>
        <p:txBody>
          <a:bodyPr>
            <a:normAutofit/>
          </a:bodyPr>
          <a:lstStyle/>
          <a:p>
            <a:r>
              <a:rPr lang="en-US" sz="2500" dirty="0" smtClean="0">
                <a:solidFill>
                  <a:srgbClr val="262626"/>
                </a:solidFill>
              </a:rPr>
              <a:t>DSU creates the opportunity for new sources of bugs:</a:t>
            </a:r>
          </a:p>
          <a:p>
            <a:pPr lvl="1"/>
            <a:r>
              <a:rPr lang="en-US" sz="2300" dirty="0" smtClean="0">
                <a:solidFill>
                  <a:srgbClr val="262626"/>
                </a:solidFill>
              </a:rPr>
              <a:t>Faulty state transformation</a:t>
            </a:r>
          </a:p>
          <a:p>
            <a:pPr lvl="1"/>
            <a:r>
              <a:rPr lang="en-US" sz="2300" dirty="0" smtClean="0">
                <a:solidFill>
                  <a:srgbClr val="262626"/>
                </a:solidFill>
              </a:rPr>
              <a:t>Unsafe update timing</a:t>
            </a:r>
          </a:p>
          <a:p>
            <a:r>
              <a:rPr lang="en-US" sz="2500" dirty="0" smtClean="0">
                <a:solidFill>
                  <a:srgbClr val="262626"/>
                </a:solidFill>
              </a:rPr>
              <a:t>Safety Checks – restrict when updates may be applied</a:t>
            </a:r>
          </a:p>
          <a:p>
            <a:pPr lvl="1"/>
            <a:r>
              <a:rPr lang="en-US" sz="2100" dirty="0" smtClean="0">
                <a:solidFill>
                  <a:srgbClr val="262626"/>
                </a:solidFill>
              </a:rPr>
              <a:t>Activeness Safety / Con-freeness Safety</a:t>
            </a:r>
          </a:p>
          <a:p>
            <a:pPr lvl="1"/>
            <a:endParaRPr lang="en-US" dirty="0" smtClean="0"/>
          </a:p>
        </p:txBody>
      </p:sp>
      <p:sp>
        <p:nvSpPr>
          <p:cNvPr id="4" name="Slide Number Placeholder 3"/>
          <p:cNvSpPr>
            <a:spLocks noGrp="1"/>
          </p:cNvSpPr>
          <p:nvPr>
            <p:ph type="sldNum" sz="quarter" idx="12"/>
          </p:nvPr>
        </p:nvSpPr>
        <p:spPr/>
        <p:txBody>
          <a:bodyPr/>
          <a:lstStyle/>
          <a:p>
            <a:fld id="{F759BE48-F379-A348-9BFE-9DEB59A75543}"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Activeness Safety (AS)</a:t>
            </a:r>
            <a:endParaRPr lang="en-US" sz="4400" dirty="0"/>
          </a:p>
        </p:txBody>
      </p:sp>
      <p:sp>
        <p:nvSpPr>
          <p:cNvPr id="16" name="Content Placeholder 15"/>
          <p:cNvSpPr>
            <a:spLocks noGrp="1"/>
          </p:cNvSpPr>
          <p:nvPr>
            <p:ph idx="1"/>
          </p:nvPr>
        </p:nvSpPr>
        <p:spPr>
          <a:xfrm>
            <a:off x="726141" y="1474692"/>
            <a:ext cx="7691719" cy="1747783"/>
          </a:xfrm>
        </p:spPr>
        <p:txBody>
          <a:bodyPr>
            <a:normAutofit/>
          </a:bodyPr>
          <a:lstStyle/>
          <a:p>
            <a:r>
              <a:rPr lang="en-US" dirty="0" smtClean="0">
                <a:solidFill>
                  <a:srgbClr val="262626"/>
                </a:solidFill>
              </a:rPr>
              <a:t>AS prevents updates to active code</a:t>
            </a:r>
          </a:p>
          <a:p>
            <a:r>
              <a:rPr lang="en-US" dirty="0" smtClean="0">
                <a:solidFill>
                  <a:srgbClr val="262626"/>
                </a:solidFill>
              </a:rPr>
              <a:t>In this example, no patch updating </a:t>
            </a:r>
            <a:r>
              <a:rPr lang="en-US" b="1" dirty="0" smtClean="0">
                <a:solidFill>
                  <a:srgbClr val="262626"/>
                </a:solidFill>
              </a:rPr>
              <a:t>main or </a:t>
            </a:r>
            <a:r>
              <a:rPr lang="en-US" b="1" dirty="0" err="1" smtClean="0">
                <a:solidFill>
                  <a:srgbClr val="262626"/>
                </a:solidFill>
              </a:rPr>
              <a:t>foo</a:t>
            </a:r>
            <a:r>
              <a:rPr lang="en-US" b="1" dirty="0" smtClean="0">
                <a:solidFill>
                  <a:srgbClr val="262626"/>
                </a:solidFill>
              </a:rPr>
              <a:t> </a:t>
            </a:r>
            <a:r>
              <a:rPr lang="en-US" dirty="0" smtClean="0">
                <a:solidFill>
                  <a:srgbClr val="262626"/>
                </a:solidFill>
              </a:rPr>
              <a:t>is allowed:</a:t>
            </a:r>
            <a:endParaRPr lang="en-US" dirty="0">
              <a:solidFill>
                <a:srgbClr val="262626"/>
              </a:solidFill>
            </a:endParaRPr>
          </a:p>
        </p:txBody>
      </p:sp>
      <p:sp>
        <p:nvSpPr>
          <p:cNvPr id="4" name="Slide Number Placeholder 3"/>
          <p:cNvSpPr>
            <a:spLocks noGrp="1"/>
          </p:cNvSpPr>
          <p:nvPr>
            <p:ph type="sldNum" sz="quarter" idx="12"/>
          </p:nvPr>
        </p:nvSpPr>
        <p:spPr/>
        <p:txBody>
          <a:bodyPr/>
          <a:lstStyle/>
          <a:p>
            <a:fld id="{F759BE48-F379-A348-9BFE-9DEB59A75543}" type="slidenum">
              <a:rPr lang="en-US" smtClean="0"/>
              <a:pPr/>
              <a:t>5</a:t>
            </a:fld>
            <a:endParaRPr lang="en-US"/>
          </a:p>
        </p:txBody>
      </p:sp>
      <p:sp>
        <p:nvSpPr>
          <p:cNvPr id="5" name="TextBox 4"/>
          <p:cNvSpPr txBox="1"/>
          <p:nvPr/>
        </p:nvSpPr>
        <p:spPr>
          <a:xfrm>
            <a:off x="1084452" y="3462488"/>
            <a:ext cx="2415103" cy="2246769"/>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000" b="1" dirty="0" smtClean="0">
                <a:solidFill>
                  <a:schemeClr val="tx1"/>
                </a:solidFill>
                <a:latin typeface="Lucida Sans Typewriter"/>
              </a:rPr>
              <a:t>main</a:t>
            </a:r>
            <a:r>
              <a:rPr lang="en-US" sz="2000" dirty="0" smtClean="0">
                <a:solidFill>
                  <a:schemeClr val="tx1"/>
                </a:solidFill>
                <a:latin typeface="Lucida Sans Typewriter"/>
              </a:rPr>
              <a:t>() {</a:t>
            </a:r>
          </a:p>
          <a:p>
            <a:r>
              <a:rPr lang="en-US" sz="2000" dirty="0" smtClean="0">
                <a:solidFill>
                  <a:schemeClr val="tx1"/>
                </a:solidFill>
                <a:latin typeface="Lucida Sans Typewriter"/>
              </a:rPr>
              <a:t>   </a:t>
            </a:r>
          </a:p>
          <a:p>
            <a:r>
              <a:rPr lang="en-US" sz="2000" dirty="0" smtClean="0">
                <a:solidFill>
                  <a:schemeClr val="tx1"/>
                </a:solidFill>
                <a:latin typeface="Lucida Sans Typewriter"/>
              </a:rPr>
              <a:t>  </a:t>
            </a:r>
            <a:r>
              <a:rPr lang="en-US" sz="2000" dirty="0" err="1" smtClean="0">
                <a:solidFill>
                  <a:schemeClr val="tx1"/>
                </a:solidFill>
                <a:latin typeface="Lucida Sans Typewriter"/>
              </a:rPr>
              <a:t>foo</a:t>
            </a:r>
            <a:r>
              <a:rPr lang="en-US" sz="2000" dirty="0" smtClean="0">
                <a:solidFill>
                  <a:schemeClr val="tx1"/>
                </a:solidFill>
                <a:latin typeface="Lucida Sans Typewriter"/>
              </a:rPr>
              <a:t>();</a:t>
            </a:r>
          </a:p>
          <a:p>
            <a:endParaRPr lang="en-US" sz="2000" dirty="0" smtClean="0">
              <a:solidFill>
                <a:schemeClr val="tx1"/>
              </a:solidFill>
              <a:latin typeface="Lucida Sans Typewriter"/>
            </a:endParaRPr>
          </a:p>
          <a:p>
            <a:r>
              <a:rPr lang="en-US" sz="2000" dirty="0" smtClean="0">
                <a:solidFill>
                  <a:schemeClr val="tx1"/>
                </a:solidFill>
                <a:latin typeface="Lucida Sans Typewriter"/>
              </a:rPr>
              <a:t>  …</a:t>
            </a:r>
          </a:p>
          <a:p>
            <a:r>
              <a:rPr lang="en-US" sz="2000" dirty="0" smtClean="0">
                <a:solidFill>
                  <a:schemeClr val="tx1"/>
                </a:solidFill>
                <a:latin typeface="Lucida Sans Typewriter"/>
              </a:rPr>
              <a:t>  </a:t>
            </a:r>
            <a:r>
              <a:rPr lang="en-US" sz="2000" dirty="0" err="1" smtClean="0">
                <a:solidFill>
                  <a:schemeClr val="tx1"/>
                </a:solidFill>
                <a:latin typeface="Lucida Sans Typewriter"/>
              </a:rPr>
              <a:t>baz</a:t>
            </a:r>
            <a:r>
              <a:rPr lang="en-US" sz="2000" dirty="0" smtClean="0">
                <a:solidFill>
                  <a:schemeClr val="tx1"/>
                </a:solidFill>
                <a:latin typeface="Lucida Sans Typewriter"/>
              </a:rPr>
              <a:t>();  </a:t>
            </a:r>
          </a:p>
          <a:p>
            <a:r>
              <a:rPr lang="en-US" sz="2000" dirty="0" smtClean="0">
                <a:solidFill>
                  <a:schemeClr val="tx1"/>
                </a:solidFill>
                <a:latin typeface="Lucida Sans Typewriter"/>
              </a:rPr>
              <a:t>}</a:t>
            </a:r>
            <a:endParaRPr lang="en-US" sz="2000" dirty="0">
              <a:solidFill>
                <a:schemeClr val="tx1"/>
              </a:solidFill>
              <a:latin typeface="Lucida Sans Typewriter"/>
            </a:endParaRPr>
          </a:p>
        </p:txBody>
      </p:sp>
      <p:sp>
        <p:nvSpPr>
          <p:cNvPr id="6" name="TextBox 5"/>
          <p:cNvSpPr txBox="1"/>
          <p:nvPr/>
        </p:nvSpPr>
        <p:spPr>
          <a:xfrm>
            <a:off x="5633892" y="3459667"/>
            <a:ext cx="2423552" cy="1938992"/>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000" b="1" dirty="0" err="1" smtClean="0">
                <a:solidFill>
                  <a:schemeClr val="tx1"/>
                </a:solidFill>
                <a:latin typeface="Lucida Sans Typewriter"/>
              </a:rPr>
              <a:t>foo</a:t>
            </a:r>
            <a:r>
              <a:rPr lang="en-US" sz="2000" dirty="0" smtClean="0">
                <a:solidFill>
                  <a:schemeClr val="tx1"/>
                </a:solidFill>
                <a:latin typeface="Lucida Sans Typewriter"/>
              </a:rPr>
              <a:t>() {</a:t>
            </a:r>
          </a:p>
          <a:p>
            <a:r>
              <a:rPr lang="en-US" sz="2000" dirty="0" smtClean="0">
                <a:solidFill>
                  <a:schemeClr val="tx1"/>
                </a:solidFill>
                <a:latin typeface="Lucida Sans Typewriter"/>
              </a:rPr>
              <a:t>  …</a:t>
            </a:r>
          </a:p>
          <a:p>
            <a:r>
              <a:rPr lang="en-US" sz="2000" dirty="0" smtClean="0">
                <a:solidFill>
                  <a:schemeClr val="tx1"/>
                </a:solidFill>
                <a:latin typeface="Lucida Sans Typewriter"/>
              </a:rPr>
              <a:t>  </a:t>
            </a:r>
          </a:p>
          <a:p>
            <a:r>
              <a:rPr lang="en-US" sz="2000" dirty="0" smtClean="0">
                <a:solidFill>
                  <a:schemeClr val="tx1"/>
                </a:solidFill>
                <a:latin typeface="Lucida Sans Typewriter"/>
              </a:rPr>
              <a:t>  </a:t>
            </a:r>
          </a:p>
          <a:p>
            <a:r>
              <a:rPr lang="en-US" sz="2000" dirty="0" smtClean="0">
                <a:solidFill>
                  <a:schemeClr val="tx1"/>
                </a:solidFill>
                <a:latin typeface="Lucida Sans Typewriter"/>
              </a:rPr>
              <a:t>  bar();</a:t>
            </a:r>
          </a:p>
          <a:p>
            <a:r>
              <a:rPr lang="en-US" sz="2000" dirty="0" smtClean="0">
                <a:solidFill>
                  <a:schemeClr val="tx1"/>
                </a:solidFill>
                <a:latin typeface="Lucida Sans Typewriter"/>
              </a:rPr>
              <a:t>}</a:t>
            </a:r>
            <a:endParaRPr lang="en-US" sz="2000" dirty="0">
              <a:solidFill>
                <a:schemeClr val="tx1"/>
              </a:solidFill>
              <a:latin typeface="Lucida Sans Typewriter"/>
            </a:endParaRPr>
          </a:p>
        </p:txBody>
      </p:sp>
      <p:cxnSp>
        <p:nvCxnSpPr>
          <p:cNvPr id="9" name="Straight Arrow Connector 8"/>
          <p:cNvCxnSpPr/>
          <p:nvPr/>
        </p:nvCxnSpPr>
        <p:spPr>
          <a:xfrm flipV="1">
            <a:off x="2539999" y="3711223"/>
            <a:ext cx="3160890" cy="57855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2" name="Right Arrow 11"/>
          <p:cNvSpPr/>
          <p:nvPr/>
        </p:nvSpPr>
        <p:spPr>
          <a:xfrm>
            <a:off x="5315437" y="4177054"/>
            <a:ext cx="609600" cy="457200"/>
          </a:xfrm>
          <a:prstGeom prst="rightArrow">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1111955" y="3496734"/>
            <a:ext cx="1399823" cy="423334"/>
          </a:xfrm>
          <a:prstGeom prst="rect">
            <a:avLst/>
          </a:prstGeom>
          <a:solidFill>
            <a:srgbClr val="FF0000">
              <a:alpha val="4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5652910" y="3479800"/>
            <a:ext cx="1399823" cy="423334"/>
          </a:xfrm>
          <a:prstGeom prst="rect">
            <a:avLst/>
          </a:prstGeom>
          <a:solidFill>
            <a:srgbClr val="FF0000">
              <a:alpha val="4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26141" y="205739"/>
            <a:ext cx="7691719" cy="1143000"/>
          </a:xfrm>
        </p:spPr>
        <p:txBody>
          <a:bodyPr/>
          <a:lstStyle/>
          <a:p>
            <a:r>
              <a:rPr lang="en-US" sz="4400" dirty="0" smtClean="0"/>
              <a:t>Con-freeness Safety (CFS)</a:t>
            </a:r>
            <a:endParaRPr lang="en-US" sz="4400" dirty="0"/>
          </a:p>
        </p:txBody>
      </p:sp>
      <p:sp>
        <p:nvSpPr>
          <p:cNvPr id="14" name="Content Placeholder 13"/>
          <p:cNvSpPr>
            <a:spLocks noGrp="1"/>
          </p:cNvSpPr>
          <p:nvPr>
            <p:ph idx="1"/>
          </p:nvPr>
        </p:nvSpPr>
        <p:spPr>
          <a:xfrm>
            <a:off x="726141" y="1354618"/>
            <a:ext cx="7691719" cy="4571999"/>
          </a:xfrm>
        </p:spPr>
        <p:txBody>
          <a:bodyPr/>
          <a:lstStyle/>
          <a:p>
            <a:r>
              <a:rPr lang="en-US" dirty="0" smtClean="0"/>
              <a:t>CFS (</a:t>
            </a:r>
            <a:r>
              <a:rPr lang="en-US" dirty="0" err="1" smtClean="0"/>
              <a:t>Stoyle</a:t>
            </a:r>
            <a:r>
              <a:rPr lang="en-US" dirty="0" smtClean="0"/>
              <a:t>, et al ‘05) allows updates to active code only when type safety can be ensured</a:t>
            </a:r>
          </a:p>
          <a:p>
            <a:r>
              <a:rPr lang="en-US" dirty="0" smtClean="0"/>
              <a:t>In this example, no patch updating the </a:t>
            </a:r>
            <a:r>
              <a:rPr lang="en-US" b="1" dirty="0" smtClean="0"/>
              <a:t>signature </a:t>
            </a:r>
            <a:r>
              <a:rPr lang="en-US" dirty="0" smtClean="0"/>
              <a:t>of </a:t>
            </a:r>
            <a:r>
              <a:rPr lang="en-US" b="1" dirty="0" err="1" smtClean="0"/>
              <a:t>baz</a:t>
            </a:r>
            <a:r>
              <a:rPr lang="en-US" b="1" dirty="0" smtClean="0"/>
              <a:t> or bar </a:t>
            </a:r>
            <a:r>
              <a:rPr lang="en-US" dirty="0" smtClean="0"/>
              <a:t>is allowed:</a:t>
            </a:r>
          </a:p>
          <a:p>
            <a:endParaRPr lang="en-US" dirty="0"/>
          </a:p>
        </p:txBody>
      </p:sp>
      <p:sp>
        <p:nvSpPr>
          <p:cNvPr id="4" name="Slide Number Placeholder 3"/>
          <p:cNvSpPr>
            <a:spLocks noGrp="1"/>
          </p:cNvSpPr>
          <p:nvPr>
            <p:ph type="sldNum" sz="quarter" idx="12"/>
          </p:nvPr>
        </p:nvSpPr>
        <p:spPr/>
        <p:txBody>
          <a:bodyPr/>
          <a:lstStyle/>
          <a:p>
            <a:fld id="{F759BE48-F379-A348-9BFE-9DEB59A75543}" type="slidenum">
              <a:rPr lang="en-US" smtClean="0"/>
              <a:pPr/>
              <a:t>6</a:t>
            </a:fld>
            <a:endParaRPr lang="en-US"/>
          </a:p>
        </p:txBody>
      </p:sp>
      <p:sp>
        <p:nvSpPr>
          <p:cNvPr id="12" name="TextBox 11"/>
          <p:cNvSpPr txBox="1"/>
          <p:nvPr/>
        </p:nvSpPr>
        <p:spPr>
          <a:xfrm>
            <a:off x="1084452" y="3462488"/>
            <a:ext cx="2415103" cy="2246769"/>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000" b="1" dirty="0" smtClean="0">
                <a:solidFill>
                  <a:schemeClr val="tx1"/>
                </a:solidFill>
                <a:latin typeface="Lucida Sans Typewriter"/>
              </a:rPr>
              <a:t>main</a:t>
            </a:r>
            <a:r>
              <a:rPr lang="en-US" sz="2000" dirty="0" smtClean="0">
                <a:solidFill>
                  <a:schemeClr val="tx1"/>
                </a:solidFill>
                <a:latin typeface="Lucida Sans Typewriter"/>
              </a:rPr>
              <a:t>() {</a:t>
            </a:r>
          </a:p>
          <a:p>
            <a:r>
              <a:rPr lang="en-US" sz="2000" dirty="0" smtClean="0">
                <a:solidFill>
                  <a:schemeClr val="tx1"/>
                </a:solidFill>
                <a:latin typeface="Lucida Sans Typewriter"/>
              </a:rPr>
              <a:t>   </a:t>
            </a:r>
          </a:p>
          <a:p>
            <a:r>
              <a:rPr lang="en-US" sz="2000" dirty="0" smtClean="0">
                <a:solidFill>
                  <a:schemeClr val="tx1"/>
                </a:solidFill>
                <a:latin typeface="Lucida Sans Typewriter"/>
              </a:rPr>
              <a:t>  </a:t>
            </a:r>
            <a:r>
              <a:rPr lang="en-US" sz="2000" dirty="0" err="1" smtClean="0">
                <a:solidFill>
                  <a:schemeClr val="tx1"/>
                </a:solidFill>
                <a:latin typeface="Lucida Sans Typewriter"/>
              </a:rPr>
              <a:t>foo</a:t>
            </a:r>
            <a:r>
              <a:rPr lang="en-US" sz="2000" dirty="0" smtClean="0">
                <a:solidFill>
                  <a:schemeClr val="tx1"/>
                </a:solidFill>
                <a:latin typeface="Lucida Sans Typewriter"/>
              </a:rPr>
              <a:t>();</a:t>
            </a:r>
          </a:p>
          <a:p>
            <a:endParaRPr lang="en-US" sz="2000" dirty="0" smtClean="0">
              <a:solidFill>
                <a:schemeClr val="tx1"/>
              </a:solidFill>
              <a:latin typeface="Lucida Sans Typewriter"/>
            </a:endParaRPr>
          </a:p>
          <a:p>
            <a:r>
              <a:rPr lang="en-US" sz="2000" dirty="0" smtClean="0">
                <a:solidFill>
                  <a:schemeClr val="tx1"/>
                </a:solidFill>
                <a:latin typeface="Lucida Sans Typewriter"/>
              </a:rPr>
              <a:t>  …</a:t>
            </a:r>
          </a:p>
          <a:p>
            <a:r>
              <a:rPr lang="en-US" sz="2000" dirty="0" smtClean="0">
                <a:solidFill>
                  <a:schemeClr val="tx1"/>
                </a:solidFill>
                <a:latin typeface="Lucida Sans Typewriter"/>
              </a:rPr>
              <a:t>  </a:t>
            </a:r>
            <a:r>
              <a:rPr lang="en-US" sz="2000" dirty="0" err="1" smtClean="0">
                <a:solidFill>
                  <a:schemeClr val="tx1"/>
                </a:solidFill>
                <a:latin typeface="Lucida Sans Typewriter"/>
              </a:rPr>
              <a:t>baz</a:t>
            </a:r>
            <a:r>
              <a:rPr lang="en-US" sz="2000" dirty="0" smtClean="0">
                <a:solidFill>
                  <a:schemeClr val="tx1"/>
                </a:solidFill>
                <a:latin typeface="Lucida Sans Typewriter"/>
              </a:rPr>
              <a:t>();  </a:t>
            </a:r>
          </a:p>
          <a:p>
            <a:r>
              <a:rPr lang="en-US" sz="2000" dirty="0" smtClean="0">
                <a:solidFill>
                  <a:schemeClr val="tx1"/>
                </a:solidFill>
                <a:latin typeface="Lucida Sans Typewriter"/>
              </a:rPr>
              <a:t>}</a:t>
            </a:r>
            <a:endParaRPr lang="en-US" sz="2000" dirty="0">
              <a:solidFill>
                <a:schemeClr val="tx1"/>
              </a:solidFill>
              <a:latin typeface="Lucida Sans Typewriter"/>
            </a:endParaRPr>
          </a:p>
        </p:txBody>
      </p:sp>
      <p:sp>
        <p:nvSpPr>
          <p:cNvPr id="13" name="TextBox 12"/>
          <p:cNvSpPr txBox="1"/>
          <p:nvPr/>
        </p:nvSpPr>
        <p:spPr>
          <a:xfrm>
            <a:off x="5633892" y="3459667"/>
            <a:ext cx="2423552" cy="1938992"/>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000" b="1" dirty="0" err="1" smtClean="0">
                <a:solidFill>
                  <a:schemeClr val="tx1"/>
                </a:solidFill>
                <a:latin typeface="Lucida Sans Typewriter"/>
              </a:rPr>
              <a:t>foo</a:t>
            </a:r>
            <a:r>
              <a:rPr lang="en-US" sz="2000" dirty="0" smtClean="0">
                <a:solidFill>
                  <a:schemeClr val="tx1"/>
                </a:solidFill>
                <a:latin typeface="Lucida Sans Typewriter"/>
              </a:rPr>
              <a:t>() {</a:t>
            </a:r>
          </a:p>
          <a:p>
            <a:r>
              <a:rPr lang="en-US" sz="2000" dirty="0" smtClean="0">
                <a:solidFill>
                  <a:schemeClr val="tx1"/>
                </a:solidFill>
                <a:latin typeface="Lucida Sans Typewriter"/>
              </a:rPr>
              <a:t>  …</a:t>
            </a:r>
          </a:p>
          <a:p>
            <a:r>
              <a:rPr lang="en-US" sz="2000" dirty="0" smtClean="0">
                <a:solidFill>
                  <a:schemeClr val="tx1"/>
                </a:solidFill>
                <a:latin typeface="Lucida Sans Typewriter"/>
              </a:rPr>
              <a:t>  </a:t>
            </a:r>
          </a:p>
          <a:p>
            <a:r>
              <a:rPr lang="en-US" sz="2000" dirty="0" smtClean="0">
                <a:solidFill>
                  <a:schemeClr val="tx1"/>
                </a:solidFill>
                <a:latin typeface="Lucida Sans Typewriter"/>
              </a:rPr>
              <a:t>  </a:t>
            </a:r>
          </a:p>
          <a:p>
            <a:r>
              <a:rPr lang="en-US" sz="2000" dirty="0" smtClean="0">
                <a:solidFill>
                  <a:schemeClr val="tx1"/>
                </a:solidFill>
                <a:latin typeface="Lucida Sans Typewriter"/>
              </a:rPr>
              <a:t>  bar();</a:t>
            </a:r>
          </a:p>
          <a:p>
            <a:r>
              <a:rPr lang="en-US" sz="2000" dirty="0" smtClean="0">
                <a:solidFill>
                  <a:schemeClr val="tx1"/>
                </a:solidFill>
                <a:latin typeface="Lucida Sans Typewriter"/>
              </a:rPr>
              <a:t>}</a:t>
            </a:r>
            <a:endParaRPr lang="en-US" sz="2000" dirty="0">
              <a:solidFill>
                <a:schemeClr val="tx1"/>
              </a:solidFill>
              <a:latin typeface="Lucida Sans Typewriter"/>
            </a:endParaRPr>
          </a:p>
        </p:txBody>
      </p:sp>
      <p:sp>
        <p:nvSpPr>
          <p:cNvPr id="15" name="Right Arrow 14"/>
          <p:cNvSpPr/>
          <p:nvPr/>
        </p:nvSpPr>
        <p:spPr>
          <a:xfrm>
            <a:off x="5315437" y="4177054"/>
            <a:ext cx="609600" cy="457200"/>
          </a:xfrm>
          <a:prstGeom prst="rightArrow">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flipV="1">
            <a:off x="2539999" y="3711223"/>
            <a:ext cx="3160890" cy="57855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5940777" y="4699000"/>
            <a:ext cx="578555" cy="423334"/>
          </a:xfrm>
          <a:prstGeom prst="rect">
            <a:avLst/>
          </a:prstGeom>
          <a:solidFill>
            <a:srgbClr val="FF0000">
              <a:alpha val="4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1422399" y="5006622"/>
            <a:ext cx="578555" cy="423334"/>
          </a:xfrm>
          <a:prstGeom prst="rect">
            <a:avLst/>
          </a:prstGeom>
          <a:solidFill>
            <a:srgbClr val="FF0000">
              <a:alpha val="4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extBox 8"/>
          <p:cNvSpPr txBox="1"/>
          <p:nvPr/>
        </p:nvSpPr>
        <p:spPr>
          <a:xfrm>
            <a:off x="4648200" y="2624078"/>
            <a:ext cx="4040187" cy="2862322"/>
          </a:xfrm>
          <a:prstGeom prst="rect">
            <a:avLst/>
          </a:prstGeom>
          <a:solidFill>
            <a:schemeClr val="bg1">
              <a:lumMod val="75000"/>
            </a:schemeClr>
          </a:solidFill>
        </p:spPr>
        <p:txBody>
          <a:bodyPr wrap="square" rtlCol="0">
            <a:spAutoFit/>
          </a:bodyPr>
          <a:lstStyle/>
          <a:p>
            <a:r>
              <a:rPr lang="en-US" sz="2000" dirty="0" smtClean="0">
                <a:latin typeface="Lucida Sans Typewriter"/>
              </a:rPr>
              <a:t>void </a:t>
            </a:r>
            <a:r>
              <a:rPr lang="en-US" sz="2000" dirty="0" err="1" smtClean="0">
                <a:latin typeface="Lucida Sans Typewriter"/>
              </a:rPr>
              <a:t>foo(int</a:t>
            </a:r>
            <a:r>
              <a:rPr lang="en-US" sz="2000" dirty="0" smtClean="0">
                <a:latin typeface="Lucida Sans Typewriter"/>
              </a:rPr>
              <a:t> *</a:t>
            </a:r>
            <a:r>
              <a:rPr lang="en-US" sz="2000" dirty="0" err="1" smtClean="0">
                <a:latin typeface="Lucida Sans Typewriter"/>
              </a:rPr>
              <a:t>x</a:t>
            </a:r>
            <a:r>
              <a:rPr lang="en-US" sz="2000" dirty="0" smtClean="0">
                <a:latin typeface="Lucida Sans Typewriter"/>
              </a:rPr>
              <a:t>, </a:t>
            </a:r>
            <a:r>
              <a:rPr lang="en-US" sz="2000" dirty="0" err="1" smtClean="0">
                <a:latin typeface="Lucida Sans Typewriter"/>
              </a:rPr>
              <a:t>int</a:t>
            </a:r>
            <a:r>
              <a:rPr lang="en-US" sz="2000" dirty="0" smtClean="0">
                <a:latin typeface="Lucida Sans Typewriter"/>
              </a:rPr>
              <a:t> </a:t>
            </a:r>
            <a:r>
              <a:rPr lang="en-US" sz="2000" dirty="0" err="1" smtClean="0">
                <a:latin typeface="Lucida Sans Typewriter"/>
              </a:rPr>
              <a:t>y</a:t>
            </a:r>
            <a:r>
              <a:rPr lang="en-US" sz="2000" dirty="0" smtClean="0">
                <a:latin typeface="Lucida Sans Typewriter"/>
              </a:rPr>
              <a:t>) {</a:t>
            </a:r>
          </a:p>
          <a:p>
            <a:r>
              <a:rPr lang="en-US" sz="2000" dirty="0" smtClean="0">
                <a:latin typeface="Lucida Sans Typewriter"/>
              </a:rPr>
              <a:t>   *</a:t>
            </a:r>
            <a:r>
              <a:rPr lang="en-US" sz="2000" dirty="0" err="1" smtClean="0">
                <a:latin typeface="Lucida Sans Typewriter"/>
              </a:rPr>
              <a:t>x</a:t>
            </a:r>
            <a:r>
              <a:rPr lang="en-US" sz="2000" dirty="0" smtClean="0">
                <a:latin typeface="Lucida Sans Typewriter"/>
              </a:rPr>
              <a:t> += </a:t>
            </a:r>
            <a:r>
              <a:rPr lang="en-US" sz="2000" dirty="0" err="1" smtClean="0">
                <a:latin typeface="Lucida Sans Typewriter"/>
              </a:rPr>
              <a:t>y</a:t>
            </a:r>
            <a:r>
              <a:rPr lang="en-US" sz="2000" dirty="0" smtClean="0">
                <a:latin typeface="Lucida Sans Typewriter"/>
              </a:rPr>
              <a:t>;</a:t>
            </a:r>
          </a:p>
          <a:p>
            <a:r>
              <a:rPr lang="en-US" sz="2000" dirty="0" smtClean="0">
                <a:latin typeface="Lucida Sans Typewriter"/>
              </a:rPr>
              <a:t>}</a:t>
            </a:r>
          </a:p>
          <a:p>
            <a:endParaRPr lang="en-US" sz="2000" dirty="0" smtClean="0">
              <a:latin typeface="Lucida Sans Typewriter"/>
            </a:endParaRPr>
          </a:p>
          <a:p>
            <a:r>
              <a:rPr lang="en-US" sz="2000" dirty="0" smtClean="0">
                <a:latin typeface="Lucida Sans Typewriter"/>
              </a:rPr>
              <a:t>void bar() {</a:t>
            </a:r>
          </a:p>
          <a:p>
            <a:r>
              <a:rPr lang="en-US" sz="2000" dirty="0" smtClean="0">
                <a:latin typeface="Lucida Sans Typewriter"/>
              </a:rPr>
              <a:t>   </a:t>
            </a:r>
            <a:r>
              <a:rPr lang="en-US" sz="2000" dirty="0" err="1" smtClean="0">
                <a:latin typeface="Lucida Sans Typewriter"/>
              </a:rPr>
              <a:t>int</a:t>
            </a:r>
            <a:r>
              <a:rPr lang="en-US" sz="2000" dirty="0" smtClean="0">
                <a:latin typeface="Lucida Sans Typewriter"/>
              </a:rPr>
              <a:t> </a:t>
            </a:r>
            <a:r>
              <a:rPr lang="en-US" sz="2000" dirty="0" err="1" smtClean="0">
                <a:latin typeface="Lucida Sans Typewriter"/>
              </a:rPr>
              <a:t>z</a:t>
            </a:r>
            <a:r>
              <a:rPr lang="en-US" sz="2000" dirty="0" smtClean="0">
                <a:latin typeface="Lucida Sans Typewriter"/>
              </a:rPr>
              <a:t> = 0;</a:t>
            </a:r>
          </a:p>
          <a:p>
            <a:r>
              <a:rPr lang="en-US" sz="2000" dirty="0" smtClean="0">
                <a:latin typeface="Lucida Sans Typewriter"/>
              </a:rPr>
              <a:t>   …</a:t>
            </a:r>
          </a:p>
          <a:p>
            <a:r>
              <a:rPr lang="en-US" sz="2000" dirty="0" smtClean="0">
                <a:latin typeface="Lucida Sans Typewriter"/>
              </a:rPr>
              <a:t>   </a:t>
            </a:r>
            <a:r>
              <a:rPr lang="en-US" sz="2000" dirty="0" err="1" smtClean="0">
                <a:latin typeface="Lucida Sans Typewriter"/>
              </a:rPr>
              <a:t>foo(&amp;z</a:t>
            </a:r>
            <a:r>
              <a:rPr lang="en-US" sz="2000" dirty="0" smtClean="0">
                <a:latin typeface="Lucida Sans Typewriter"/>
              </a:rPr>
              <a:t>, 5)</a:t>
            </a:r>
          </a:p>
          <a:p>
            <a:r>
              <a:rPr lang="en-US" sz="2000" dirty="0" smtClean="0">
                <a:latin typeface="Lucida Sans Typewriter"/>
              </a:rPr>
              <a:t>}</a:t>
            </a:r>
          </a:p>
        </p:txBody>
      </p:sp>
      <p:sp>
        <p:nvSpPr>
          <p:cNvPr id="18" name="Rectangle 17"/>
          <p:cNvSpPr/>
          <p:nvPr/>
        </p:nvSpPr>
        <p:spPr>
          <a:xfrm>
            <a:off x="4648199" y="2037447"/>
            <a:ext cx="4040187" cy="563661"/>
          </a:xfrm>
          <a:prstGeom prst="rect">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Lucida Sans Typewriter"/>
              </a:rPr>
              <a:t>Version 1 (patch)</a:t>
            </a:r>
            <a:endParaRPr lang="en-US" dirty="0">
              <a:latin typeface="Lucida Sans Typewriter"/>
            </a:endParaRPr>
          </a:p>
        </p:txBody>
      </p:sp>
      <p:sp>
        <p:nvSpPr>
          <p:cNvPr id="5" name="TextBox 4"/>
          <p:cNvSpPr txBox="1"/>
          <p:nvPr/>
        </p:nvSpPr>
        <p:spPr>
          <a:xfrm>
            <a:off x="457200" y="2624078"/>
            <a:ext cx="3733800" cy="2862322"/>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000" dirty="0" err="1" smtClean="0">
                <a:solidFill>
                  <a:schemeClr val="tx1"/>
                </a:solidFill>
                <a:latin typeface="Lucida Sans Typewriter"/>
              </a:rPr>
              <a:t>int</a:t>
            </a:r>
            <a:r>
              <a:rPr lang="en-US" sz="2000" dirty="0" smtClean="0">
                <a:solidFill>
                  <a:schemeClr val="tx1"/>
                </a:solidFill>
                <a:latin typeface="Lucida Sans Typewriter"/>
              </a:rPr>
              <a:t> </a:t>
            </a:r>
            <a:r>
              <a:rPr lang="en-US" sz="2000" dirty="0" err="1" smtClean="0">
                <a:solidFill>
                  <a:schemeClr val="tx1"/>
                </a:solidFill>
                <a:latin typeface="Lucida Sans Typewriter"/>
              </a:rPr>
              <a:t>foo(int</a:t>
            </a:r>
            <a:r>
              <a:rPr lang="en-US" sz="2000" dirty="0" smtClean="0">
                <a:solidFill>
                  <a:schemeClr val="tx1"/>
                </a:solidFill>
                <a:latin typeface="Lucida Sans Typewriter"/>
              </a:rPr>
              <a:t> </a:t>
            </a:r>
            <a:r>
              <a:rPr lang="en-US" sz="2000" dirty="0" err="1" smtClean="0">
                <a:solidFill>
                  <a:schemeClr val="tx1"/>
                </a:solidFill>
                <a:latin typeface="Lucida Sans Typewriter"/>
              </a:rPr>
              <a:t>x</a:t>
            </a:r>
            <a:r>
              <a:rPr lang="en-US" sz="2000" dirty="0" smtClean="0">
                <a:solidFill>
                  <a:schemeClr val="tx1"/>
                </a:solidFill>
                <a:latin typeface="Lucida Sans Typewriter"/>
              </a:rPr>
              <a:t>, </a:t>
            </a:r>
            <a:r>
              <a:rPr lang="en-US" sz="2000" dirty="0" err="1" smtClean="0">
                <a:solidFill>
                  <a:schemeClr val="tx1"/>
                </a:solidFill>
                <a:latin typeface="Lucida Sans Typewriter"/>
              </a:rPr>
              <a:t>int</a:t>
            </a:r>
            <a:r>
              <a:rPr lang="en-US" sz="2000" dirty="0" smtClean="0">
                <a:solidFill>
                  <a:schemeClr val="tx1"/>
                </a:solidFill>
                <a:latin typeface="Lucida Sans Typewriter"/>
              </a:rPr>
              <a:t> </a:t>
            </a:r>
            <a:r>
              <a:rPr lang="en-US" sz="2000" dirty="0" err="1" smtClean="0">
                <a:solidFill>
                  <a:schemeClr val="tx1"/>
                </a:solidFill>
                <a:latin typeface="Lucida Sans Typewriter"/>
              </a:rPr>
              <a:t>y</a:t>
            </a:r>
            <a:r>
              <a:rPr lang="en-US" sz="2000" dirty="0" smtClean="0">
                <a:solidFill>
                  <a:schemeClr val="tx1"/>
                </a:solidFill>
                <a:latin typeface="Lucida Sans Typewriter"/>
              </a:rPr>
              <a:t>) {</a:t>
            </a:r>
          </a:p>
          <a:p>
            <a:r>
              <a:rPr lang="en-US" sz="2000" dirty="0" smtClean="0">
                <a:solidFill>
                  <a:schemeClr val="tx1"/>
                </a:solidFill>
                <a:latin typeface="Lucida Sans Typewriter"/>
              </a:rPr>
              <a:t>   return </a:t>
            </a:r>
            <a:r>
              <a:rPr lang="en-US" sz="2000" dirty="0" err="1" smtClean="0">
                <a:solidFill>
                  <a:schemeClr val="tx1"/>
                </a:solidFill>
                <a:latin typeface="Lucida Sans Typewriter"/>
              </a:rPr>
              <a:t>x</a:t>
            </a:r>
            <a:r>
              <a:rPr lang="en-US" sz="2000" dirty="0" smtClean="0">
                <a:solidFill>
                  <a:schemeClr val="tx1"/>
                </a:solidFill>
                <a:latin typeface="Lucida Sans Typewriter"/>
              </a:rPr>
              <a:t> + </a:t>
            </a:r>
            <a:r>
              <a:rPr lang="en-US" sz="2000" dirty="0" err="1" smtClean="0">
                <a:solidFill>
                  <a:schemeClr val="tx1"/>
                </a:solidFill>
                <a:latin typeface="Lucida Sans Typewriter"/>
              </a:rPr>
              <a:t>y</a:t>
            </a:r>
            <a:r>
              <a:rPr lang="en-US" sz="2000" dirty="0" smtClean="0">
                <a:solidFill>
                  <a:schemeClr val="tx1"/>
                </a:solidFill>
                <a:latin typeface="Lucida Sans Typewriter"/>
              </a:rPr>
              <a:t>;</a:t>
            </a:r>
          </a:p>
          <a:p>
            <a:r>
              <a:rPr lang="en-US" sz="2000" dirty="0" smtClean="0">
                <a:solidFill>
                  <a:schemeClr val="tx1"/>
                </a:solidFill>
                <a:latin typeface="Lucida Sans Typewriter"/>
              </a:rPr>
              <a:t>}</a:t>
            </a:r>
          </a:p>
          <a:p>
            <a:endParaRPr lang="en-US" sz="2000" dirty="0" smtClean="0">
              <a:solidFill>
                <a:schemeClr val="tx1"/>
              </a:solidFill>
              <a:latin typeface="Lucida Sans Typewriter"/>
            </a:endParaRPr>
          </a:p>
          <a:p>
            <a:r>
              <a:rPr lang="en-US" sz="2000" dirty="0" smtClean="0">
                <a:solidFill>
                  <a:schemeClr val="tx1"/>
                </a:solidFill>
                <a:latin typeface="Lucida Sans Typewriter"/>
              </a:rPr>
              <a:t>void bar() {</a:t>
            </a:r>
          </a:p>
          <a:p>
            <a:r>
              <a:rPr lang="en-US" sz="2000" dirty="0" smtClean="0">
                <a:solidFill>
                  <a:schemeClr val="tx1"/>
                </a:solidFill>
                <a:latin typeface="Lucida Sans Typewriter"/>
              </a:rPr>
              <a:t>   </a:t>
            </a:r>
            <a:r>
              <a:rPr lang="en-US" sz="2000" dirty="0" err="1" smtClean="0">
                <a:solidFill>
                  <a:schemeClr val="tx1"/>
                </a:solidFill>
                <a:latin typeface="Lucida Sans Typewriter"/>
              </a:rPr>
              <a:t>int</a:t>
            </a:r>
            <a:r>
              <a:rPr lang="en-US" sz="2000" dirty="0" smtClean="0">
                <a:solidFill>
                  <a:schemeClr val="tx1"/>
                </a:solidFill>
                <a:latin typeface="Lucida Sans Typewriter"/>
              </a:rPr>
              <a:t> </a:t>
            </a:r>
            <a:r>
              <a:rPr lang="en-US" sz="2000" dirty="0" err="1" smtClean="0">
                <a:solidFill>
                  <a:schemeClr val="tx1"/>
                </a:solidFill>
                <a:latin typeface="Lucida Sans Typewriter"/>
              </a:rPr>
              <a:t>z</a:t>
            </a:r>
            <a:r>
              <a:rPr lang="en-US" sz="2000" dirty="0" smtClean="0">
                <a:solidFill>
                  <a:schemeClr val="tx1"/>
                </a:solidFill>
                <a:latin typeface="Lucida Sans Typewriter"/>
              </a:rPr>
              <a:t> = 0;</a:t>
            </a:r>
          </a:p>
          <a:p>
            <a:r>
              <a:rPr lang="en-US" sz="2000" dirty="0" smtClean="0">
                <a:solidFill>
                  <a:schemeClr val="tx1"/>
                </a:solidFill>
                <a:latin typeface="Lucida Sans Typewriter"/>
              </a:rPr>
              <a:t>   …</a:t>
            </a:r>
          </a:p>
          <a:p>
            <a:r>
              <a:rPr lang="en-US" sz="2000" dirty="0" smtClean="0">
                <a:solidFill>
                  <a:schemeClr val="tx1"/>
                </a:solidFill>
                <a:latin typeface="Lucida Sans Typewriter"/>
              </a:rPr>
              <a:t>   </a:t>
            </a:r>
            <a:r>
              <a:rPr lang="en-US" sz="2000" dirty="0" err="1" smtClean="0">
                <a:solidFill>
                  <a:schemeClr val="tx1"/>
                </a:solidFill>
                <a:latin typeface="Lucida Sans Typewriter"/>
              </a:rPr>
              <a:t>z</a:t>
            </a:r>
            <a:r>
              <a:rPr lang="en-US" sz="2000" dirty="0" smtClean="0">
                <a:solidFill>
                  <a:schemeClr val="tx1"/>
                </a:solidFill>
                <a:latin typeface="Lucida Sans Typewriter"/>
              </a:rPr>
              <a:t> = </a:t>
            </a:r>
            <a:r>
              <a:rPr lang="en-US" sz="2000" dirty="0" err="1" smtClean="0">
                <a:solidFill>
                  <a:schemeClr val="tx1"/>
                </a:solidFill>
                <a:latin typeface="Lucida Sans Typewriter"/>
              </a:rPr>
              <a:t>foo(z</a:t>
            </a:r>
            <a:r>
              <a:rPr lang="en-US" sz="2000" dirty="0" smtClean="0">
                <a:solidFill>
                  <a:schemeClr val="tx1"/>
                </a:solidFill>
                <a:latin typeface="Lucida Sans Typewriter"/>
              </a:rPr>
              <a:t>, 5)</a:t>
            </a:r>
          </a:p>
          <a:p>
            <a:r>
              <a:rPr lang="en-US" sz="2000" dirty="0" smtClean="0">
                <a:solidFill>
                  <a:schemeClr val="tx1"/>
                </a:solidFill>
                <a:latin typeface="Lucida Sans Typewriter"/>
              </a:rPr>
              <a:t>}</a:t>
            </a:r>
            <a:endParaRPr lang="en-US" sz="2000" dirty="0">
              <a:solidFill>
                <a:schemeClr val="tx1"/>
              </a:solidFill>
              <a:latin typeface="Lucida Sans Typewriter"/>
            </a:endParaRPr>
          </a:p>
        </p:txBody>
      </p:sp>
      <p:sp>
        <p:nvSpPr>
          <p:cNvPr id="17" name="Rectangle 16"/>
          <p:cNvSpPr/>
          <p:nvPr/>
        </p:nvSpPr>
        <p:spPr>
          <a:xfrm>
            <a:off x="457200" y="2037446"/>
            <a:ext cx="3733800" cy="563661"/>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latin typeface="Lucida Sans Typewriter"/>
              </a:rPr>
              <a:t>Version 0</a:t>
            </a:r>
            <a:endParaRPr lang="en-US" dirty="0">
              <a:latin typeface="Lucida Sans Typewriter"/>
            </a:endParaRPr>
          </a:p>
        </p:txBody>
      </p:sp>
      <p:sp>
        <p:nvSpPr>
          <p:cNvPr id="2" name="Title 1"/>
          <p:cNvSpPr>
            <a:spLocks noGrp="1"/>
          </p:cNvSpPr>
          <p:nvPr>
            <p:ph type="title"/>
          </p:nvPr>
        </p:nvSpPr>
        <p:spPr/>
        <p:txBody>
          <a:bodyPr>
            <a:normAutofit fontScale="90000"/>
          </a:bodyPr>
          <a:lstStyle/>
          <a:p>
            <a:r>
              <a:rPr lang="en-US" sz="4400" dirty="0" smtClean="0"/>
              <a:t>Unsafe Timing: </a:t>
            </a:r>
            <a:br>
              <a:rPr lang="en-US" sz="4400" dirty="0" smtClean="0"/>
            </a:br>
            <a:r>
              <a:rPr lang="en-US" sz="4400" dirty="0" smtClean="0"/>
              <a:t>Type Safety</a:t>
            </a:r>
            <a:endParaRPr lang="en-US" sz="4400" dirty="0"/>
          </a:p>
        </p:txBody>
      </p:sp>
      <p:sp>
        <p:nvSpPr>
          <p:cNvPr id="10" name="Right Arrow 9"/>
          <p:cNvSpPr/>
          <p:nvPr/>
        </p:nvSpPr>
        <p:spPr>
          <a:xfrm>
            <a:off x="304800" y="4452878"/>
            <a:ext cx="609600" cy="457200"/>
          </a:xfrm>
          <a:prstGeom prst="rightArrow">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rot="5400000" flipH="1" flipV="1">
            <a:off x="3009900" y="3043178"/>
            <a:ext cx="1905000" cy="1828800"/>
          </a:xfrm>
          <a:prstGeom prst="straightConnector1">
            <a:avLst/>
          </a:prstGeom>
          <a:ln w="57150" cmpd="sng">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16" name="Oval 15"/>
          <p:cNvSpPr/>
          <p:nvPr/>
        </p:nvSpPr>
        <p:spPr>
          <a:xfrm>
            <a:off x="5029200" y="2931895"/>
            <a:ext cx="685800" cy="454183"/>
          </a:xfrm>
          <a:prstGeom prst="ellipse">
            <a:avLst/>
          </a:prstGeom>
          <a:solidFill>
            <a:srgbClr val="FF0000">
              <a:alpha val="5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Explosion 1 22"/>
          <p:cNvSpPr/>
          <p:nvPr/>
        </p:nvSpPr>
        <p:spPr>
          <a:xfrm>
            <a:off x="5562600" y="3124200"/>
            <a:ext cx="1676400" cy="1143000"/>
          </a:xfrm>
          <a:prstGeom prst="irregularSeal1">
            <a:avLst/>
          </a:prstGeom>
          <a:solidFill>
            <a:srgbClr val="FF0000"/>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t>crash</a:t>
            </a:r>
            <a:endParaRPr lang="en-US" sz="2000" dirty="0"/>
          </a:p>
        </p:txBody>
      </p:sp>
      <p:grpSp>
        <p:nvGrpSpPr>
          <p:cNvPr id="3" name="Group 29"/>
          <p:cNvGrpSpPr/>
          <p:nvPr/>
        </p:nvGrpSpPr>
        <p:grpSpPr>
          <a:xfrm>
            <a:off x="457200" y="4452878"/>
            <a:ext cx="457200" cy="457200"/>
            <a:chOff x="2057400" y="5943600"/>
            <a:chExt cx="762000" cy="685800"/>
          </a:xfrm>
        </p:grpSpPr>
        <p:cxnSp>
          <p:nvCxnSpPr>
            <p:cNvPr id="26" name="Straight Connector 25"/>
            <p:cNvCxnSpPr/>
            <p:nvPr/>
          </p:nvCxnSpPr>
          <p:spPr>
            <a:xfrm>
              <a:off x="2057400" y="5943600"/>
              <a:ext cx="762000" cy="685800"/>
            </a:xfrm>
            <a:prstGeom prst="line">
              <a:avLst/>
            </a:prstGeom>
            <a:ln w="7620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2057400" y="5943600"/>
              <a:ext cx="762000" cy="685800"/>
            </a:xfrm>
            <a:prstGeom prst="line">
              <a:avLst/>
            </a:prstGeom>
            <a:ln w="76200" cmpd="sng">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19" name="Slide Number Placeholder 18"/>
          <p:cNvSpPr>
            <a:spLocks noGrp="1"/>
          </p:cNvSpPr>
          <p:nvPr>
            <p:ph type="sldNum" sz="quarter" idx="12"/>
          </p:nvPr>
        </p:nvSpPr>
        <p:spPr/>
        <p:txBody>
          <a:bodyPr/>
          <a:lstStyle/>
          <a:p>
            <a:fld id="{F759BE48-F379-A348-9BFE-9DEB59A75543}"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23"/>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16"/>
                                        </p:tgtEl>
                                        <p:attrNameLst>
                                          <p:attrName>style.visibility</p:attrName>
                                        </p:attrNameLst>
                                      </p:cBhvr>
                                      <p:to>
                                        <p:strVal val="hidden"/>
                                      </p:to>
                                    </p:set>
                                  </p:childTnLst>
                                </p:cTn>
                              </p:par>
                              <p:par>
                                <p:cTn id="23" presetID="1" presetClass="exit" presetSubtype="0" fill="hold" nodeType="withEffect">
                                  <p:stCondLst>
                                    <p:cond delay="0"/>
                                  </p:stCondLst>
                                  <p:childTnLst>
                                    <p:set>
                                      <p:cBhvr>
                                        <p:cTn id="24" dur="1" fill="hold">
                                          <p:stCondLst>
                                            <p:cond delay="0"/>
                                          </p:stCondLst>
                                        </p:cTn>
                                        <p:tgtEl>
                                          <p:spTgt spid="12"/>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6" grpId="0" animBg="1"/>
      <p:bldP spid="16" grpId="1" animBg="1"/>
      <p:bldP spid="23" grpId="0" animBg="1"/>
      <p:bldP spid="23" grpId="1"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DSU Testing</a:t>
            </a:r>
            <a:endParaRPr lang="en-US" sz="4400" dirty="0"/>
          </a:p>
        </p:txBody>
      </p:sp>
      <p:sp>
        <p:nvSpPr>
          <p:cNvPr id="3" name="Content Placeholder 2"/>
          <p:cNvSpPr>
            <a:spLocks noGrp="1"/>
          </p:cNvSpPr>
          <p:nvPr>
            <p:ph idx="1"/>
          </p:nvPr>
        </p:nvSpPr>
        <p:spPr>
          <a:xfrm>
            <a:off x="679108" y="1586753"/>
            <a:ext cx="7691719" cy="4571999"/>
          </a:xfrm>
        </p:spPr>
        <p:txBody>
          <a:bodyPr>
            <a:normAutofit lnSpcReduction="10000"/>
          </a:bodyPr>
          <a:lstStyle/>
          <a:p>
            <a:r>
              <a:rPr lang="en-US" dirty="0" smtClean="0">
                <a:solidFill>
                  <a:srgbClr val="262626"/>
                </a:solidFill>
              </a:rPr>
              <a:t>Safety Checks offer limited guarantees:</a:t>
            </a:r>
          </a:p>
          <a:p>
            <a:pPr lvl="1"/>
            <a:r>
              <a:rPr lang="en-US" dirty="0" smtClean="0">
                <a:solidFill>
                  <a:srgbClr val="262626"/>
                </a:solidFill>
              </a:rPr>
              <a:t>CFS and AS ensure type-safe execution </a:t>
            </a:r>
          </a:p>
          <a:p>
            <a:pPr lvl="1"/>
            <a:r>
              <a:rPr lang="en-US" dirty="0" smtClean="0">
                <a:solidFill>
                  <a:srgbClr val="262626"/>
                </a:solidFill>
              </a:rPr>
              <a:t>AS ensures that you never return to old code following an update</a:t>
            </a:r>
          </a:p>
          <a:p>
            <a:pPr lvl="1"/>
            <a:r>
              <a:rPr lang="en-US" dirty="0" smtClean="0">
                <a:solidFill>
                  <a:srgbClr val="262626"/>
                </a:solidFill>
              </a:rPr>
              <a:t>Neither of these properties ensure safe update timing</a:t>
            </a:r>
          </a:p>
          <a:p>
            <a:r>
              <a:rPr lang="en-US" dirty="0" smtClean="0">
                <a:solidFill>
                  <a:srgbClr val="262626"/>
                </a:solidFill>
              </a:rPr>
              <a:t>We propose </a:t>
            </a:r>
            <a:r>
              <a:rPr lang="en-US" b="1" dirty="0" smtClean="0">
                <a:solidFill>
                  <a:srgbClr val="262626"/>
                </a:solidFill>
              </a:rPr>
              <a:t>testing</a:t>
            </a:r>
            <a:r>
              <a:rPr lang="en-US" dirty="0" smtClean="0">
                <a:solidFill>
                  <a:srgbClr val="262626"/>
                </a:solidFill>
              </a:rPr>
              <a:t> to verify the correctness of allowed update points:</a:t>
            </a:r>
          </a:p>
          <a:p>
            <a:pPr lvl="1"/>
            <a:r>
              <a:rPr lang="en-US" dirty="0" smtClean="0">
                <a:solidFill>
                  <a:srgbClr val="262626"/>
                </a:solidFill>
              </a:rPr>
              <a:t>Use existing suite of application system tests</a:t>
            </a:r>
          </a:p>
          <a:p>
            <a:pPr lvl="1"/>
            <a:r>
              <a:rPr lang="en-US" dirty="0" smtClean="0">
                <a:solidFill>
                  <a:srgbClr val="262626"/>
                </a:solidFill>
              </a:rPr>
              <a:t>Ensure that updating anywhere during the execution of those tests results in an execution that passes the test.</a:t>
            </a:r>
          </a:p>
        </p:txBody>
      </p:sp>
      <p:sp>
        <p:nvSpPr>
          <p:cNvPr id="4" name="Slide Number Placeholder 3"/>
          <p:cNvSpPr>
            <a:spLocks noGrp="1"/>
          </p:cNvSpPr>
          <p:nvPr>
            <p:ph type="sldNum" sz="quarter" idx="12"/>
          </p:nvPr>
        </p:nvSpPr>
        <p:spPr/>
        <p:txBody>
          <a:bodyPr/>
          <a:lstStyle/>
          <a:p>
            <a:fld id="{F759BE48-F379-A348-9BFE-9DEB59A75543}"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aseline="0" dirty="0" smtClean="0"/>
              <a:t>Testing Procedure</a:t>
            </a:r>
            <a:endParaRPr lang="en-US" sz="4400" dirty="0"/>
          </a:p>
        </p:txBody>
      </p:sp>
      <p:sp>
        <p:nvSpPr>
          <p:cNvPr id="3" name="Content Placeholder 2"/>
          <p:cNvSpPr>
            <a:spLocks noGrp="1"/>
          </p:cNvSpPr>
          <p:nvPr>
            <p:ph idx="1"/>
          </p:nvPr>
        </p:nvSpPr>
        <p:spPr>
          <a:xfrm>
            <a:off x="914400" y="1492625"/>
            <a:ext cx="4231247" cy="4558551"/>
          </a:xfrm>
        </p:spPr>
        <p:txBody>
          <a:bodyPr>
            <a:normAutofit/>
          </a:bodyPr>
          <a:lstStyle/>
          <a:p>
            <a:r>
              <a:rPr lang="en-US" dirty="0" smtClean="0">
                <a:solidFill>
                  <a:srgbClr val="262626"/>
                </a:solidFill>
              </a:rPr>
              <a:t>Approach:</a:t>
            </a:r>
          </a:p>
          <a:p>
            <a:pPr lvl="1"/>
            <a:r>
              <a:rPr lang="en-US" dirty="0" smtClean="0">
                <a:solidFill>
                  <a:srgbClr val="FF0000"/>
                </a:solidFill>
              </a:rPr>
              <a:t>Instrument application to trace update points</a:t>
            </a:r>
          </a:p>
          <a:p>
            <a:pPr lvl="1"/>
            <a:r>
              <a:rPr lang="en-US" dirty="0" smtClean="0">
                <a:solidFill>
                  <a:schemeClr val="tx1">
                    <a:lumMod val="85000"/>
                    <a:lumOff val="15000"/>
                  </a:schemeClr>
                </a:solidFill>
              </a:rPr>
              <a:t>Execute system test and gather </a:t>
            </a:r>
            <a:r>
              <a:rPr lang="en-US" b="1" i="1" dirty="0" smtClean="0">
                <a:solidFill>
                  <a:schemeClr val="tx1">
                    <a:lumMod val="85000"/>
                    <a:lumOff val="15000"/>
                  </a:schemeClr>
                </a:solidFill>
              </a:rPr>
              <a:t>initial trace</a:t>
            </a:r>
          </a:p>
          <a:p>
            <a:pPr lvl="1"/>
            <a:r>
              <a:rPr lang="en-US" dirty="0" smtClean="0">
                <a:solidFill>
                  <a:srgbClr val="262626"/>
                </a:solidFill>
              </a:rPr>
              <a:t>For each update point in the initial trace, perform an </a:t>
            </a:r>
            <a:r>
              <a:rPr lang="en-US" b="1" i="1" dirty="0" smtClean="0">
                <a:solidFill>
                  <a:srgbClr val="262626"/>
                </a:solidFill>
              </a:rPr>
              <a:t>update test:</a:t>
            </a:r>
            <a:r>
              <a:rPr lang="en-US" dirty="0" smtClean="0">
                <a:solidFill>
                  <a:srgbClr val="262626"/>
                </a:solidFill>
              </a:rPr>
              <a:t> force an update at that point while executing the system test</a:t>
            </a:r>
            <a:endParaRPr lang="en-US" b="1" i="1" dirty="0" smtClean="0">
              <a:solidFill>
                <a:srgbClr val="262626"/>
              </a:solidFill>
            </a:endParaRPr>
          </a:p>
        </p:txBody>
      </p:sp>
      <p:sp>
        <p:nvSpPr>
          <p:cNvPr id="4" name="Rectangle 3"/>
          <p:cNvSpPr/>
          <p:nvPr/>
        </p:nvSpPr>
        <p:spPr>
          <a:xfrm>
            <a:off x="5257800" y="1492625"/>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5257800" y="1828800"/>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5257800" y="2164975"/>
            <a:ext cx="457200" cy="336175"/>
          </a:xfrm>
          <a:prstGeom prst="rect">
            <a:avLst/>
          </a:prstGeom>
          <a:solidFill>
            <a:srgbClr val="FFFF00"/>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5257800" y="2501150"/>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5257800" y="2837325"/>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5257800" y="3173500"/>
            <a:ext cx="457200" cy="336175"/>
          </a:xfrm>
          <a:prstGeom prst="rect">
            <a:avLst/>
          </a:prstGeom>
          <a:solidFill>
            <a:srgbClr val="FFFF00"/>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5257800" y="3509675"/>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5257800" y="3845850"/>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5257800" y="4182025"/>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5257800" y="4518200"/>
            <a:ext cx="457200" cy="336175"/>
          </a:xfrm>
          <a:prstGeom prst="rect">
            <a:avLst/>
          </a:prstGeom>
          <a:solidFill>
            <a:srgbClr val="FFFF00"/>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5257800" y="4874563"/>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5257800" y="5210738"/>
            <a:ext cx="457200" cy="336175"/>
          </a:xfrm>
          <a:prstGeom prst="rect">
            <a:avLst/>
          </a:prstGeom>
          <a:solidFill>
            <a:srgbClr val="3366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6553200" y="2972256"/>
            <a:ext cx="2971800" cy="369332"/>
          </a:xfrm>
          <a:prstGeom prst="rect">
            <a:avLst/>
          </a:prstGeom>
          <a:noFill/>
        </p:spPr>
        <p:txBody>
          <a:bodyPr wrap="square" rtlCol="0">
            <a:spAutoFit/>
          </a:bodyPr>
          <a:lstStyle/>
          <a:p>
            <a:r>
              <a:rPr lang="en-US" dirty="0" smtClean="0">
                <a:solidFill>
                  <a:srgbClr val="262626"/>
                </a:solidFill>
              </a:rPr>
              <a:t>Potential Update Points</a:t>
            </a:r>
            <a:endParaRPr lang="en-US" dirty="0">
              <a:solidFill>
                <a:srgbClr val="262626"/>
              </a:solidFill>
            </a:endParaRPr>
          </a:p>
        </p:txBody>
      </p:sp>
      <p:cxnSp>
        <p:nvCxnSpPr>
          <p:cNvPr id="33" name="Straight Arrow Connector 32"/>
          <p:cNvCxnSpPr/>
          <p:nvPr/>
        </p:nvCxnSpPr>
        <p:spPr>
          <a:xfrm rot="10800000">
            <a:off x="5715000" y="2374758"/>
            <a:ext cx="838200" cy="59749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31" idx="1"/>
            <a:endCxn id="20" idx="3"/>
          </p:cNvCxnSpPr>
          <p:nvPr/>
        </p:nvCxnSpPr>
        <p:spPr>
          <a:xfrm rot="10800000" flipV="1">
            <a:off x="5715000" y="3156922"/>
            <a:ext cx="838200" cy="18466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endCxn id="24" idx="3"/>
          </p:cNvCxnSpPr>
          <p:nvPr/>
        </p:nvCxnSpPr>
        <p:spPr>
          <a:xfrm rot="5400000">
            <a:off x="5461750" y="3594838"/>
            <a:ext cx="1344700" cy="8382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6553200" y="1307958"/>
            <a:ext cx="2971800" cy="369332"/>
          </a:xfrm>
          <a:prstGeom prst="rect">
            <a:avLst/>
          </a:prstGeom>
          <a:noFill/>
        </p:spPr>
        <p:txBody>
          <a:bodyPr wrap="square" rtlCol="0">
            <a:spAutoFit/>
          </a:bodyPr>
          <a:lstStyle/>
          <a:p>
            <a:r>
              <a:rPr lang="en-US" dirty="0" smtClean="0">
                <a:solidFill>
                  <a:srgbClr val="262626"/>
                </a:solidFill>
              </a:rPr>
              <a:t>Trace Start</a:t>
            </a:r>
            <a:endParaRPr lang="en-US" dirty="0">
              <a:solidFill>
                <a:srgbClr val="262626"/>
              </a:solidFill>
            </a:endParaRPr>
          </a:p>
        </p:txBody>
      </p:sp>
      <p:cxnSp>
        <p:nvCxnSpPr>
          <p:cNvPr id="47" name="Straight Arrow Connector 46"/>
          <p:cNvCxnSpPr>
            <a:stCxn id="46" idx="1"/>
          </p:cNvCxnSpPr>
          <p:nvPr/>
        </p:nvCxnSpPr>
        <p:spPr>
          <a:xfrm rot="10800000">
            <a:off x="5715000" y="1492624"/>
            <a:ext cx="838200" cy="15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7" name="Slide Number Placeholder 26"/>
          <p:cNvSpPr>
            <a:spLocks noGrp="1"/>
          </p:cNvSpPr>
          <p:nvPr>
            <p:ph type="sldNum" sz="quarter" idx="12"/>
          </p:nvPr>
        </p:nvSpPr>
        <p:spPr/>
        <p:txBody>
          <a:bodyPr/>
          <a:lstStyle/>
          <a:p>
            <a:fld id="{F759BE48-F379-A348-9BFE-9DEB59A75543}"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4" Type="http://schemas.openxmlformats.org/officeDocument/2006/relationships/image" Target="../media/image4.jpeg"/><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Venture">
  <a:themeElements>
    <a:clrScheme name="Venture">
      <a:dk1>
        <a:sysClr val="windowText" lastClr="000000"/>
      </a:dk1>
      <a:lt1>
        <a:sysClr val="window" lastClr="FFFFFF"/>
      </a:lt1>
      <a:dk2>
        <a:srgbClr val="738450"/>
      </a:dk2>
      <a:lt2>
        <a:srgbClr val="E8E9D1"/>
      </a:lt2>
      <a:accent1>
        <a:srgbClr val="9EB060"/>
      </a:accent1>
      <a:accent2>
        <a:srgbClr val="D09A08"/>
      </a:accent2>
      <a:accent3>
        <a:srgbClr val="F2EC86"/>
      </a:accent3>
      <a:accent4>
        <a:srgbClr val="824F1C"/>
      </a:accent4>
      <a:accent5>
        <a:srgbClr val="511818"/>
      </a:accent5>
      <a:accent6>
        <a:srgbClr val="553876"/>
      </a:accent6>
      <a:hlink>
        <a:srgbClr val="929547"/>
      </a:hlink>
      <a:folHlink>
        <a:srgbClr val="56633C"/>
      </a:folHlink>
    </a:clrScheme>
    <a:fontScheme name="Venture">
      <a:majorFont>
        <a:latin typeface="Calisto MT"/>
        <a:ea typeface=""/>
        <a:cs typeface=""/>
        <a:font script="Jpan" typeface="ＭＳ Ｐ明朝"/>
      </a:majorFont>
      <a:minorFont>
        <a:latin typeface="Calisto MT"/>
        <a:ea typeface=""/>
        <a:cs typeface=""/>
        <a:font script="Jpan" typeface="ＭＳ Ｐ明朝"/>
      </a:minorFont>
    </a:fontScheme>
    <a:fmtScheme name="Venture">
      <a:fillStyleLst>
        <a:solidFill>
          <a:schemeClr val="phClr"/>
        </a:solidFill>
        <a:blipFill rotWithShape="1">
          <a:blip xmlns:r="http://schemas.openxmlformats.org/officeDocument/2006/relationships" r:embed="rId1">
            <a:duotone>
              <a:schemeClr val="phClr">
                <a:shade val="30000"/>
                <a:alpha val="50000"/>
                <a:satMod val="150000"/>
              </a:schemeClr>
              <a:schemeClr val="phClr">
                <a:tint val="50000"/>
                <a:alpha val="10000"/>
                <a:satMod val="150000"/>
              </a:schemeClr>
            </a:duotone>
          </a:blip>
          <a:stretch/>
        </a:blipFill>
        <a:blipFill rotWithShape="1">
          <a:blip xmlns:r="http://schemas.openxmlformats.org/officeDocument/2006/relationships" r:embed="rId2">
            <a:duotone>
              <a:schemeClr val="phClr">
                <a:shade val="30000"/>
                <a:alpha val="50000"/>
                <a:satMod val="150000"/>
              </a:schemeClr>
              <a:schemeClr val="phClr">
                <a:tint val="50000"/>
                <a:alpha val="10000"/>
                <a:satMod val="150000"/>
              </a:schemeClr>
            </a:duotone>
          </a:blip>
          <a:stretch/>
        </a:blipFill>
      </a:fillStyleLst>
      <a:lnStyleLst>
        <a:ln w="19050" cap="flat" cmpd="sng" algn="ctr">
          <a:solidFill>
            <a:schemeClr val="phClr">
              <a:shade val="95000"/>
              <a:satMod val="105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innerShdw blurRad="76200" dist="25400" dir="13500000">
              <a:srgbClr val="4B4B4B">
                <a:alpha val="75000"/>
              </a:srgbClr>
            </a:innerShdw>
          </a:effectLst>
        </a:effectStyle>
      </a:effectStyleLst>
      <a:bgFillStyleLst>
        <a:solidFill>
          <a:schemeClr val="phClr"/>
        </a:solidFill>
        <a:blipFill rotWithShape="1">
          <a:blip xmlns:r="http://schemas.openxmlformats.org/officeDocument/2006/relationships" r:embed="rId3">
            <a:duotone>
              <a:schemeClr val="phClr">
                <a:shade val="10000"/>
                <a:alpha val="30000"/>
                <a:satMod val="60000"/>
              </a:schemeClr>
              <a:schemeClr val="phClr">
                <a:tint val="20000"/>
                <a:alpha val="5000"/>
                <a:satMod val="300000"/>
              </a:schemeClr>
            </a:duotone>
          </a:blip>
          <a:stretch/>
        </a:blipFill>
        <a:blipFill rotWithShape="1">
          <a:blip xmlns:r="http://schemas.openxmlformats.org/officeDocument/2006/relationships" r:embed="rId4">
            <a:duotone>
              <a:schemeClr val="phClr">
                <a:shade val="30000"/>
                <a:alpha val="50000"/>
                <a:satMod val="150000"/>
              </a:schemeClr>
              <a:schemeClr val="phClr">
                <a:tint val="50000"/>
                <a:alpha val="10000"/>
                <a:satMod val="1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Venture.thmx</Template>
  <TotalTime>5626</TotalTime>
  <Words>3604</Words>
  <Application>Microsoft Macintosh PowerPoint</Application>
  <PresentationFormat>On-screen Show (4:3)</PresentationFormat>
  <Paragraphs>1314</Paragraphs>
  <Slides>36</Slides>
  <Notes>28</Notes>
  <HiddenSlides>0</HiddenSlides>
  <MMClips>0</MMClips>
  <ScaleCrop>false</ScaleCrop>
  <HeadingPairs>
    <vt:vector size="4" baseType="variant">
      <vt:variant>
        <vt:lpstr>Design Template</vt:lpstr>
      </vt:variant>
      <vt:variant>
        <vt:i4>1</vt:i4>
      </vt:variant>
      <vt:variant>
        <vt:lpstr>Slide Titles</vt:lpstr>
      </vt:variant>
      <vt:variant>
        <vt:i4>36</vt:i4>
      </vt:variant>
    </vt:vector>
  </HeadingPairs>
  <TitlesOfParts>
    <vt:vector size="37" baseType="lpstr">
      <vt:lpstr>Venture</vt:lpstr>
      <vt:lpstr>Dynamic Software Update Testing: Framework and Empirical Study</vt:lpstr>
      <vt:lpstr>Dynamic Software Updating (DSU)</vt:lpstr>
      <vt:lpstr>Our Contributions</vt:lpstr>
      <vt:lpstr>DSU Safety</vt:lpstr>
      <vt:lpstr>Activeness Safety (AS)</vt:lpstr>
      <vt:lpstr>Con-freeness Safety (CFS)</vt:lpstr>
      <vt:lpstr>Unsafe Timing:  Type Safety</vt:lpstr>
      <vt:lpstr>DSU Testing</vt:lpstr>
      <vt:lpstr>Testing Procedure</vt:lpstr>
      <vt:lpstr>Testing Procedure</vt:lpstr>
      <vt:lpstr>Testing Procedure</vt:lpstr>
      <vt:lpstr>Update Test Minimization</vt:lpstr>
      <vt:lpstr>Minimization Algorithm</vt:lpstr>
      <vt:lpstr>Empirical Results</vt:lpstr>
      <vt:lpstr>Experimental Setup</vt:lpstr>
      <vt:lpstr>Program Modifications</vt:lpstr>
      <vt:lpstr>Experiments: Update Test Suite</vt:lpstr>
      <vt:lpstr>Update Test Suite Size: OpenSSH</vt:lpstr>
      <vt:lpstr>Empirical Study of Update Safety</vt:lpstr>
      <vt:lpstr>Safety: OpenSSH</vt:lpstr>
      <vt:lpstr>Unsafe Timing: Version Inconsistency</vt:lpstr>
      <vt:lpstr>Manually Selected Update Points</vt:lpstr>
      <vt:lpstr>Summary</vt:lpstr>
      <vt:lpstr>Additional Slides</vt:lpstr>
      <vt:lpstr>Unsafe Timing:  Type Safety</vt:lpstr>
      <vt:lpstr>Reduction: vsftpd</vt:lpstr>
      <vt:lpstr>Safety: vsftpd</vt:lpstr>
      <vt:lpstr>Which Tests?</vt:lpstr>
      <vt:lpstr>Nondeterminism</vt:lpstr>
      <vt:lpstr>Program Versions</vt:lpstr>
      <vt:lpstr>Unsafe Timing: Version Inconsistency</vt:lpstr>
      <vt:lpstr>Unsafe Timing: Version Inconsistency (vsftpd)</vt:lpstr>
      <vt:lpstr>Unsafe Timing: Version Inconsistency (OpenSSH)</vt:lpstr>
      <vt:lpstr>Activeness Safety (AS)</vt:lpstr>
      <vt:lpstr>Minimization Algorithm</vt:lpstr>
      <vt:lpstr>Minimization Algorithm</vt:lpstr>
    </vt:vector>
  </TitlesOfParts>
  <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Hayden</dc:creator>
  <cp:lastModifiedBy>Chris Hayden</cp:lastModifiedBy>
  <cp:revision>196</cp:revision>
  <dcterms:created xsi:type="dcterms:W3CDTF">2010-04-13T00:29:36Z</dcterms:created>
  <dcterms:modified xsi:type="dcterms:W3CDTF">2010-04-13T00:45:28Z</dcterms:modified>
</cp:coreProperties>
</file>