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2" r:id="rId4"/>
    <p:sldId id="266" r:id="rId5"/>
    <p:sldId id="263" r:id="rId6"/>
    <p:sldId id="257" r:id="rId7"/>
    <p:sldId id="259" r:id="rId8"/>
    <p:sldId id="278" r:id="rId9"/>
    <p:sldId id="279" r:id="rId10"/>
    <p:sldId id="280" r:id="rId11"/>
    <p:sldId id="281" r:id="rId12"/>
    <p:sldId id="282" r:id="rId13"/>
    <p:sldId id="283" r:id="rId14"/>
    <p:sldId id="269" r:id="rId15"/>
    <p:sldId id="277" r:id="rId16"/>
    <p:sldId id="276" r:id="rId17"/>
    <p:sldId id="270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E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F16BD-9DB8-9B45-99C0-4847D968CAC4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732C2-2BEC-C149-A600-6F783CF16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632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497B9-088A-5843-96CD-656ACE63929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B7831-A274-5D41-B554-4A6E84083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585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Tabular visualization of network</a:t>
            </a:r>
          </a:p>
          <a:p>
            <a:r>
              <a:rPr lang="en-US" dirty="0" smtClean="0"/>
              <a:t>Each row represents a network</a:t>
            </a:r>
          </a:p>
          <a:p>
            <a:r>
              <a:rPr lang="en-US" dirty="0" smtClean="0"/>
              <a:t>Columns represent network statistics: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Node count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Edge count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Distribution of values: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Distribution over time: activity date spread over a time span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Distribution over nodes : degree of each node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Distribution of categorical attribute: Types of activity in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7831-A274-5D41-B554-4A6E840833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</a:t>
            </a:r>
            <a:r>
              <a:rPr lang="en-US" dirty="0" err="1" smtClean="0"/>
              <a:t>manynets</a:t>
            </a:r>
            <a:r>
              <a:rPr lang="en-US" smtClean="0"/>
              <a:t>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7831-A274-5D41-B554-4A6E840833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8832" y="5883289"/>
            <a:ext cx="842895" cy="8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42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3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3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9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000547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3747" y="6276550"/>
            <a:ext cx="452866" cy="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09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8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00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46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27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50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7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709B8-4F3A-7E42-8955-495C142A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40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52146D0C-BB7C-1C48-BD3E-74329015C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0" y="914400"/>
            <a:ext cx="285750" cy="223838"/>
          </a:xfrm>
          <a:prstGeom prst="rect">
            <a:avLst/>
          </a:prstGeom>
          <a:gradFill rotWithShape="1">
            <a:gsLst>
              <a:gs pos="0">
                <a:srgbClr val="F6F0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 userDrawn="1"/>
        </p:nvSpPr>
        <p:spPr bwMode="auto">
          <a:xfrm>
            <a:off x="412750" y="971550"/>
            <a:ext cx="8731250" cy="1143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 userDrawn="1"/>
        </p:nvSpPr>
        <p:spPr bwMode="auto">
          <a:xfrm>
            <a:off x="409575" y="971550"/>
            <a:ext cx="138113" cy="587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sz="1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 userDrawn="1"/>
        </p:nvSpPr>
        <p:spPr bwMode="auto">
          <a:xfrm>
            <a:off x="547688" y="914400"/>
            <a:ext cx="139700" cy="57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sz="1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 userDrawn="1"/>
        </p:nvSpPr>
        <p:spPr bwMode="auto">
          <a:xfrm>
            <a:off x="547688" y="971550"/>
            <a:ext cx="139700" cy="587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274638" y="1028700"/>
            <a:ext cx="136525" cy="587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sz="1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 userDrawn="1"/>
        </p:nvSpPr>
        <p:spPr bwMode="auto">
          <a:xfrm>
            <a:off x="409575" y="1028700"/>
            <a:ext cx="138113" cy="571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 userDrawn="1"/>
        </p:nvSpPr>
        <p:spPr bwMode="auto">
          <a:xfrm>
            <a:off x="274638" y="1085850"/>
            <a:ext cx="136525" cy="571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5/26/11</a:t>
            </a:r>
            <a:endParaRPr lang="en-US"/>
          </a:p>
        </p:txBody>
      </p:sp>
      <p:sp>
        <p:nvSpPr>
          <p:cNvPr id="34" name="Oval 18"/>
          <p:cNvSpPr>
            <a:spLocks noChangeArrowheads="1"/>
          </p:cNvSpPr>
          <p:nvPr userDrawn="1"/>
        </p:nvSpPr>
        <p:spPr bwMode="auto">
          <a:xfrm>
            <a:off x="133350" y="952500"/>
            <a:ext cx="152400" cy="152400"/>
          </a:xfrm>
          <a:prstGeom prst="ellipse">
            <a:avLst/>
          </a:prstGeom>
          <a:solidFill>
            <a:srgbClr val="EC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73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md.edu/hcil/N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ofneighbor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Visualizing Temporal Evolution of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028" y="3886200"/>
            <a:ext cx="7160196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Jae-wook Ahn,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Awalin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Sopan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Catherine Plaisant,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Meirav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Taieb-maimon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Ben Shneiderman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{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jahn,awalin,plaisant,ben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}@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cs.umd.edu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meiravta@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bgu.ac.il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Computer Interaction Lab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Maryland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3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476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9851408">
            <a:off x="5269648" y="5716782"/>
            <a:ext cx="846620" cy="7139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3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476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638722">
            <a:off x="7876085" y="2733441"/>
            <a:ext cx="846620" cy="7139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0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" y="0"/>
            <a:ext cx="9144000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5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46" y="1311965"/>
            <a:ext cx="8229600" cy="1621822"/>
          </a:xfrm>
        </p:spPr>
        <p:txBody>
          <a:bodyPr/>
          <a:lstStyle/>
          <a:p>
            <a:r>
              <a:rPr lang="en-US" sz="6000" dirty="0" err="1" smtClean="0"/>
              <a:t>ManyNets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6157" y="4485620"/>
            <a:ext cx="604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Visualize many networks simultaneously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ManyNets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61635" y="5388510"/>
            <a:ext cx="146067" cy="2939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934792"/>
            <a:ext cx="9139637" cy="421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124200" y="3843130"/>
            <a:ext cx="4098235" cy="397565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2695" y="2353340"/>
            <a:ext cx="2068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Post              Reply      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9775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6745358" y="5751449"/>
            <a:ext cx="206071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1099931" y="5789616"/>
            <a:ext cx="402866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-1762538" y="3458816"/>
            <a:ext cx="3975653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68" y="274638"/>
            <a:ext cx="8229600" cy="733926"/>
          </a:xfrm>
        </p:spPr>
        <p:txBody>
          <a:bodyPr/>
          <a:lstStyle/>
          <a:p>
            <a:r>
              <a:rPr lang="en-US" dirty="0" smtClean="0"/>
              <a:t>Overview:</a:t>
            </a:r>
            <a:r>
              <a:rPr lang="en-US" dirty="0" smtClean="0"/>
              <a:t> Activeness and Growth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956"/>
          <a:stretch>
            <a:fillRect/>
          </a:stretch>
        </p:blipFill>
        <p:spPr bwMode="auto">
          <a:xfrm>
            <a:off x="463820" y="1470991"/>
            <a:ext cx="8553746" cy="39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3820" y="5619064"/>
            <a:ext cx="5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                                                                                    </a:t>
            </a:r>
            <a:r>
              <a:rPr lang="en-US" dirty="0" smtClean="0"/>
              <a:t>2011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2253" y="5619791"/>
            <a:ext cx="368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11                                           </a:t>
            </a:r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3820" y="1470991"/>
            <a:ext cx="8553746" cy="2915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3820" y="3723860"/>
            <a:ext cx="8553746" cy="5698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3820" y="4863547"/>
            <a:ext cx="8553746" cy="2782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948067" y="5632176"/>
            <a:ext cx="2464905" cy="278296"/>
          </a:xfrm>
          <a:prstGeom prst="roundRect">
            <a:avLst/>
          </a:prstGeom>
          <a:gradFill>
            <a:gsLst>
              <a:gs pos="0">
                <a:srgbClr val="91BE38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Activity over </a:t>
            </a:r>
            <a:r>
              <a:rPr lang="en-US" b="1" dirty="0" smtClean="0">
                <a:solidFill>
                  <a:schemeClr val="tx1"/>
                </a:solidFill>
              </a:rPr>
              <a:t>time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63406" y="5632176"/>
            <a:ext cx="1378761" cy="278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Node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820" y="1470991"/>
            <a:ext cx="8553746" cy="397565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052254" y="887895"/>
            <a:ext cx="2389914" cy="504981"/>
          </a:xfrm>
          <a:prstGeom prst="wedgeRoundRectCallout">
            <a:avLst>
              <a:gd name="adj1" fmla="val -52542"/>
              <a:gd name="adj2" fmla="val 1021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Watch-Jefferson </a:t>
            </a:r>
            <a:r>
              <a:rPr lang="en-US" b="1" dirty="0" smtClean="0">
                <a:solidFill>
                  <a:schemeClr val="tx1"/>
                </a:solidFill>
              </a:rPr>
              <a:t>County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9869" y="2358887"/>
            <a:ext cx="230833" cy="1934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communities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926"/>
          </a:xfrm>
        </p:spPr>
        <p:txBody>
          <a:bodyPr/>
          <a:lstStyle/>
          <a:p>
            <a:r>
              <a:rPr lang="en-US" dirty="0" smtClean="0"/>
              <a:t>Split Network by Time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74" y="2355333"/>
            <a:ext cx="8944514" cy="27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17861" y="2809461"/>
            <a:ext cx="2446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Post              Reply       Report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19974" y="3086460"/>
            <a:ext cx="8944514" cy="10217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9974" y="4108174"/>
            <a:ext cx="8944514" cy="10217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6414051" y="5499652"/>
            <a:ext cx="1908313" cy="450574"/>
          </a:xfrm>
          <a:prstGeom prst="wedgeRectCallout">
            <a:avLst>
              <a:gd name="adj1" fmla="val 52869"/>
              <a:gd name="adj2" fmla="val -1644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More reports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ManyNets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06" y="1961322"/>
            <a:ext cx="7930894" cy="3581400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800" dirty="0" smtClean="0"/>
              <a:t>Quick overview of networks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Analyze activity patterns over time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Identify groups and outliers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Identify similar communities </a:t>
            </a:r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7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35" y="1311966"/>
            <a:ext cx="8611953" cy="4814198"/>
          </a:xfrm>
        </p:spPr>
        <p:txBody>
          <a:bodyPr/>
          <a:lstStyle/>
          <a:p>
            <a:r>
              <a:rPr lang="en-US" dirty="0" smtClean="0"/>
              <a:t>Temporal network visualization </a:t>
            </a:r>
          </a:p>
          <a:p>
            <a:r>
              <a:rPr lang="en-US" dirty="0" smtClean="0"/>
              <a:t>Social network (e.g. NoN) data</a:t>
            </a:r>
          </a:p>
          <a:p>
            <a:endParaRPr lang="en-US" sz="1500" dirty="0" smtClean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Visually </a:t>
            </a:r>
            <a:r>
              <a:rPr lang="en-US" dirty="0"/>
              <a:t>represent temporal changes of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the meaning of the </a:t>
            </a:r>
            <a:r>
              <a:rPr lang="en-US" dirty="0" smtClean="0"/>
              <a:t>changes</a:t>
            </a:r>
          </a:p>
          <a:p>
            <a:endParaRPr lang="en-US" sz="1500" dirty="0" smtClean="0"/>
          </a:p>
          <a:p>
            <a:r>
              <a:rPr lang="en-US" dirty="0" smtClean="0"/>
              <a:t>Three visualization tools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u="sng" dirty="0" smtClean="0">
                <a:sym typeface="Wingdings"/>
              </a:rPr>
              <a:t>Different benefits!</a:t>
            </a:r>
          </a:p>
          <a:p>
            <a:pPr lvl="1"/>
            <a:endParaRPr lang="en-US" u="sng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6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714"/>
            <a:ext cx="8229600" cy="482745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ManyNets</a:t>
            </a:r>
            <a:r>
              <a:rPr lang="en-US" dirty="0" smtClean="0"/>
              <a:t> development</a:t>
            </a:r>
          </a:p>
          <a:p>
            <a:pPr lvl="1"/>
            <a:r>
              <a:rPr lang="en-US" dirty="0" smtClean="0"/>
              <a:t> Manuel </a:t>
            </a:r>
            <a:r>
              <a:rPr lang="en-US" dirty="0" err="1" smtClean="0"/>
              <a:t>Freire</a:t>
            </a:r>
            <a:endParaRPr lang="en-US" dirty="0" smtClean="0"/>
          </a:p>
          <a:p>
            <a:r>
              <a:rPr lang="en-US" dirty="0" err="1" smtClean="0"/>
              <a:t>NodeXL</a:t>
            </a:r>
            <a:endParaRPr lang="en-US" dirty="0" smtClean="0"/>
          </a:p>
          <a:p>
            <a:pPr lvl="1"/>
            <a:r>
              <a:rPr lang="en-US" dirty="0" smtClean="0"/>
              <a:t>Microsoft </a:t>
            </a:r>
            <a:r>
              <a:rPr lang="en-US" dirty="0"/>
              <a:t>External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Science Foundation grant </a:t>
            </a:r>
            <a:r>
              <a:rPr lang="en-US" dirty="0" smtClean="0"/>
              <a:t>IIS0968521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Science Foundation-Computing Research Association Computing Innovation </a:t>
            </a:r>
            <a:r>
              <a:rPr lang="en-US" dirty="0" smtClean="0"/>
              <a:t>Fellow</a:t>
            </a:r>
          </a:p>
          <a:p>
            <a:pPr lvl="1"/>
            <a:r>
              <a:rPr lang="en-US" dirty="0" smtClean="0"/>
              <a:t>Lockheed Martin</a:t>
            </a:r>
          </a:p>
          <a:p>
            <a:r>
              <a:rPr lang="en-US" dirty="0" smtClean="0"/>
              <a:t>Comments &amp; Feedbacks</a:t>
            </a:r>
          </a:p>
          <a:p>
            <a:pPr lvl="1"/>
            <a:r>
              <a:rPr lang="en-US" dirty="0" smtClean="0"/>
              <a:t>Nation of Neighbors team, Art </a:t>
            </a:r>
            <a:r>
              <a:rPr lang="en-US" dirty="0"/>
              <a:t>Hanson, Derek Hansen</a:t>
            </a:r>
            <a:r>
              <a:rPr lang="en-US" dirty="0" smtClean="0"/>
              <a:t>, Mark Smith, Adam </a:t>
            </a:r>
            <a:r>
              <a:rPr lang="en-US" dirty="0" err="1"/>
              <a:t>Perer</a:t>
            </a:r>
            <a:r>
              <a:rPr lang="en-US" dirty="0"/>
              <a:t>, PJ Rey, and Alan </a:t>
            </a:r>
            <a:r>
              <a:rPr lang="en-US" dirty="0" err="1" smtClean="0"/>
              <a:t>Neustadtl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ym typeface="Wingdings"/>
                <a:hlinkClick r:id="rId2"/>
              </a:rPr>
              <a:t>http</a:t>
            </a:r>
            <a:r>
              <a:rPr lang="en-US" dirty="0">
                <a:sym typeface="Wingdings"/>
                <a:hlinkClick r:id="rId2"/>
              </a:rPr>
              <a:t>://www.cs.umd.edu/hcil/NON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9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Goals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1932" cy="3886200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sz="2800" dirty="0" smtClean="0">
                <a:latin typeface="Arial" charset="0"/>
                <a:cs typeface="Arial" charset="0"/>
              </a:rPr>
              <a:t>Visually represent temporal changes of networks</a:t>
            </a:r>
          </a:p>
          <a:p>
            <a:pPr marL="514350" indent="-457200">
              <a:buFont typeface="+mj-lt"/>
              <a:buAutoNum type="arabicPeriod"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514350" indent="-457200">
              <a:buFont typeface="+mj-lt"/>
              <a:buAutoNum type="arabicPeriod"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sz="2800" dirty="0" smtClean="0">
                <a:latin typeface="Arial" charset="0"/>
                <a:cs typeface="Arial" charset="0"/>
              </a:rPr>
              <a:t>Understand the meaning of the changes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Infer the cause and the results of the phenomena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Support the evaluation of </a:t>
            </a:r>
            <a:r>
              <a:rPr lang="en-US" sz="2400" u="sng" dirty="0" smtClean="0">
                <a:latin typeface="Arial" charset="0"/>
                <a:cs typeface="Arial" charset="0"/>
              </a:rPr>
              <a:t>Success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20036" y="2310729"/>
            <a:ext cx="6930190" cy="54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100" b="1" i="1" dirty="0">
                <a:latin typeface="Arial" charset="0"/>
                <a:cs typeface="Arial" charset="0"/>
              </a:rPr>
              <a:t>What</a:t>
            </a:r>
            <a:r>
              <a:rPr lang="en-US" sz="2100" i="1" dirty="0">
                <a:latin typeface="Arial" charset="0"/>
                <a:cs typeface="Arial" charset="0"/>
              </a:rPr>
              <a:t> </a:t>
            </a:r>
            <a:r>
              <a:rPr lang="en-US" sz="2100" dirty="0">
                <a:latin typeface="Arial" charset="0"/>
                <a:cs typeface="Arial" charset="0"/>
              </a:rPr>
              <a:t>are the temporal pattern of the changes?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20036" y="4874737"/>
            <a:ext cx="6930190" cy="54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100" b="1" i="1" dirty="0">
                <a:latin typeface="Arial" charset="0"/>
                <a:cs typeface="Arial" charset="0"/>
              </a:rPr>
              <a:t>Why</a:t>
            </a:r>
            <a:r>
              <a:rPr lang="en-US" sz="2100" i="1" dirty="0">
                <a:latin typeface="Arial" charset="0"/>
                <a:cs typeface="Arial" charset="0"/>
              </a:rPr>
              <a:t> </a:t>
            </a:r>
            <a:r>
              <a:rPr lang="en-US" sz="2100" dirty="0">
                <a:latin typeface="Arial" charset="0"/>
                <a:cs typeface="Arial" charset="0"/>
              </a:rPr>
              <a:t>does the pattern appear?</a:t>
            </a:r>
          </a:p>
        </p:txBody>
      </p:sp>
    </p:spTree>
    <p:extLst>
      <p:ext uri="{BB962C8B-B14F-4D97-AF65-F5344CB8AC3E}">
        <p14:creationId xmlns:p14="http://schemas.microsoft.com/office/powerpoint/2010/main" xmlns="" val="24842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What to</a:t>
            </a:r>
            <a:r>
              <a:rPr lang="en-US" dirty="0" smtClean="0"/>
              <a:t> Visualize?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 of Neighbors</a:t>
            </a:r>
          </a:p>
          <a:p>
            <a:pPr lvl="1"/>
            <a:r>
              <a:rPr lang="en-US" dirty="0" smtClean="0"/>
              <a:t>Collaboration with a social community service</a:t>
            </a:r>
          </a:p>
          <a:p>
            <a:pPr lvl="1"/>
            <a:r>
              <a:rPr lang="en-US" dirty="0" smtClean="0">
                <a:hlinkClick r:id="rId2"/>
              </a:rPr>
              <a:t>http://www.nationofneighbors.com</a:t>
            </a:r>
            <a:endParaRPr lang="en-US" dirty="0" smtClean="0"/>
          </a:p>
          <a:p>
            <a:r>
              <a:rPr lang="en-US" dirty="0" smtClean="0"/>
              <a:t>Temporal evolution of social </a:t>
            </a:r>
            <a:r>
              <a:rPr lang="en-US" u="sng" dirty="0" smtClean="0"/>
              <a:t>activities</a:t>
            </a:r>
          </a:p>
          <a:p>
            <a:pPr lvl="1"/>
            <a:r>
              <a:rPr lang="en-US" dirty="0" smtClean="0"/>
              <a:t>Conversation (</a:t>
            </a:r>
            <a:r>
              <a:rPr lang="en-US" b="1" u="sng" dirty="0" smtClean="0"/>
              <a:t>Post</a:t>
            </a:r>
            <a:r>
              <a:rPr lang="en-US" b="1" dirty="0" smtClean="0"/>
              <a:t> &amp; </a:t>
            </a:r>
            <a:r>
              <a:rPr lang="en-US" b="1" u="sng" dirty="0" smtClean="0"/>
              <a:t>Reply</a:t>
            </a:r>
            <a:r>
              <a:rPr lang="en-US" b="1" dirty="0" smtClean="0"/>
              <a:t> </a:t>
            </a:r>
            <a:r>
              <a:rPr lang="en-US" dirty="0" smtClean="0"/>
              <a:t>network)</a:t>
            </a:r>
            <a:endParaRPr lang="en-US" dirty="0"/>
          </a:p>
          <a:p>
            <a:pPr lvl="1"/>
            <a:r>
              <a:rPr lang="en-US" dirty="0" smtClean="0"/>
              <a:t>Crime </a:t>
            </a:r>
            <a:r>
              <a:rPr lang="en-US" b="1" u="sng" dirty="0" smtClean="0"/>
              <a:t>report</a:t>
            </a:r>
          </a:p>
          <a:p>
            <a:pPr lvl="1"/>
            <a:r>
              <a:rPr lang="en-US" b="1" u="sng" dirty="0" smtClean="0"/>
              <a:t>Invitation</a:t>
            </a:r>
            <a:r>
              <a:rPr lang="en-US" dirty="0" smtClean="0"/>
              <a:t> network to the service</a:t>
            </a:r>
          </a:p>
          <a:p>
            <a:r>
              <a:rPr lang="en-US" dirty="0" smtClean="0"/>
              <a:t>Additional variables for inferential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Activities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64" t="1291" b="10537"/>
          <a:stretch/>
        </p:blipFill>
        <p:spPr>
          <a:xfrm>
            <a:off x="8451" y="1330097"/>
            <a:ext cx="8992897" cy="5096259"/>
          </a:xfrm>
        </p:spPr>
      </p:pic>
      <p:sp>
        <p:nvSpPr>
          <p:cNvPr id="3" name="TextBox 2"/>
          <p:cNvSpPr txBox="1"/>
          <p:nvPr/>
        </p:nvSpPr>
        <p:spPr>
          <a:xfrm>
            <a:off x="2070056" y="1117075"/>
            <a:ext cx="4870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number of conversations per community (Cumulative)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02510" y="6272467"/>
            <a:ext cx="597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0019" y="4233569"/>
            <a:ext cx="241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Watch Jefferson County (WV)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1917110" y="4541346"/>
            <a:ext cx="542957" cy="782918"/>
          </a:xfrm>
          <a:prstGeom prst="straightConnector1">
            <a:avLst/>
          </a:prstGeom>
          <a:ln w="190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4116" y="2790774"/>
            <a:ext cx="2963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Duncan St. Neighborhood (CA)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5335667" y="3098551"/>
            <a:ext cx="1684525" cy="591718"/>
          </a:xfrm>
          <a:prstGeom prst="straightConnector1">
            <a:avLst/>
          </a:prstGeom>
          <a:ln w="190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39015" y="2332783"/>
            <a:ext cx="4514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Greater Round Rock West Neighborhood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Association (TX)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6553198" y="2486672"/>
            <a:ext cx="1257016" cy="304102"/>
          </a:xfrm>
          <a:prstGeom prst="straightConnector1">
            <a:avLst/>
          </a:prstGeom>
          <a:ln w="190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60142" y="1735129"/>
            <a:ext cx="1585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Killian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Pines (FL)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6745600" y="1889018"/>
            <a:ext cx="1257015" cy="304102"/>
          </a:xfrm>
          <a:prstGeom prst="straightConnector1">
            <a:avLst/>
          </a:prstGeom>
          <a:ln w="190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66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How to</a:t>
            </a:r>
            <a:r>
              <a:rPr lang="en-US" b="1" dirty="0" smtClean="0"/>
              <a:t> </a:t>
            </a:r>
            <a:r>
              <a:rPr lang="en-US" dirty="0" smtClean="0"/>
              <a:t>Visualize?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  <a:sym typeface="Wingdings"/>
              </a:rPr>
              <a:t>Highlight </a:t>
            </a:r>
            <a:r>
              <a:rPr lang="en-US" sz="2800" u="sng" dirty="0" smtClean="0">
                <a:latin typeface="Arial" charset="0"/>
                <a:cs typeface="Arial" charset="0"/>
                <a:sym typeface="Wingdings"/>
              </a:rPr>
              <a:t>temporal changes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  <a:sym typeface="Wingdings"/>
              </a:rPr>
              <a:t>Additions &amp; deletions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  <a:sym typeface="Wingdings"/>
              </a:rPr>
              <a:t>Network metrics</a:t>
            </a:r>
          </a:p>
          <a:p>
            <a:pPr lvl="1"/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Three Tools to Show Time Differences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NodeXL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TempoVis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ManyNets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7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NodeXL         </a:t>
            </a:r>
            <a:r>
              <a:rPr lang="en-US" sz="2000" b="1">
                <a:latin typeface="Courier New" charset="0"/>
                <a:cs typeface="Courier New" charset="0"/>
              </a:rPr>
              <a:t>www.codeplex.com/nodexl</a:t>
            </a:r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63" y="71740"/>
            <a:ext cx="8659337" cy="601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44067" y="5987018"/>
            <a:ext cx="24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Invitation Network</a:t>
            </a:r>
            <a:endParaRPr lang="en-US" dirty="0"/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63" y="4343400"/>
            <a:ext cx="32639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764" y="5694304"/>
            <a:ext cx="3011298" cy="55304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3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TempoVis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Combines node/link diagram + timeline visualizations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Navigation </a:t>
            </a:r>
            <a:r>
              <a:rPr lang="en-US" dirty="0">
                <a:latin typeface="Arial" charset="0"/>
                <a:cs typeface="Arial" charset="0"/>
              </a:rPr>
              <a:t>with a “Time Slider”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Marquee-selection of sub-</a:t>
            </a:r>
            <a:r>
              <a:rPr lang="en-US" dirty="0" smtClean="0">
                <a:latin typeface="Arial" charset="0"/>
                <a:cs typeface="Arial" charset="0"/>
              </a:rPr>
              <a:t>groups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Shows addition and aging of node/links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8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476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9851408">
            <a:off x="1036860" y="5696939"/>
            <a:ext cx="846620" cy="7139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2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HCIL Symposium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09B8-4F3A-7E42-8955-495C142A07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476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851408">
            <a:off x="4706803" y="5692816"/>
            <a:ext cx="846620" cy="7139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0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HCIL.thmx</Template>
  <TotalTime>861</TotalTime>
  <Words>479</Words>
  <Application>Microsoft Office PowerPoint</Application>
  <PresentationFormat>On-screen Show (4:3)</PresentationFormat>
  <Paragraphs>153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Visualizing Temporal Evolution of Networks</vt:lpstr>
      <vt:lpstr>Goals</vt:lpstr>
      <vt:lpstr>What to Visualize?</vt:lpstr>
      <vt:lpstr>NoN Activities Example</vt:lpstr>
      <vt:lpstr>How to Visualize?</vt:lpstr>
      <vt:lpstr>NodeXL         www.codeplex.com/nodexl</vt:lpstr>
      <vt:lpstr>TempoVis</vt:lpstr>
      <vt:lpstr>Slide 7</vt:lpstr>
      <vt:lpstr>Slide 8</vt:lpstr>
      <vt:lpstr>Slide 9</vt:lpstr>
      <vt:lpstr>Slide 10</vt:lpstr>
      <vt:lpstr>Slide 11</vt:lpstr>
      <vt:lpstr>ManyNets</vt:lpstr>
      <vt:lpstr>ManyNets</vt:lpstr>
      <vt:lpstr>Overview: Activeness and Growth</vt:lpstr>
      <vt:lpstr>Split Network by Time</vt:lpstr>
      <vt:lpstr>ManyNets Features</vt:lpstr>
      <vt:lpstr>Take Away Message</vt:lpstr>
      <vt:lpstr>Acknowledgements</vt:lpstr>
    </vt:vector>
  </TitlesOfParts>
  <Company>University of Pittsburgh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Temporal Evolution of Networks</dc:title>
  <dc:creator>Jae-wook Ahn</dc:creator>
  <cp:lastModifiedBy>awalin</cp:lastModifiedBy>
  <cp:revision>194</cp:revision>
  <dcterms:created xsi:type="dcterms:W3CDTF">2011-05-13T21:11:43Z</dcterms:created>
  <dcterms:modified xsi:type="dcterms:W3CDTF">2011-05-26T04:36:15Z</dcterms:modified>
</cp:coreProperties>
</file>