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8" r:id="rId3"/>
    <p:sldId id="259" r:id="rId4"/>
    <p:sldId id="260" r:id="rId5"/>
    <p:sldId id="257" r:id="rId6"/>
    <p:sldId id="264" r:id="rId7"/>
    <p:sldId id="265" r:id="rId8"/>
    <p:sldId id="268" r:id="rId9"/>
    <p:sldId id="266" r:id="rId10"/>
    <p:sldId id="261" r:id="rId11"/>
    <p:sldId id="263" r:id="rId12"/>
    <p:sldId id="267" r:id="rId13"/>
    <p:sldId id="269" r:id="rId14"/>
    <p:sldId id="262"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60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D0DF1A7-6651-46D5-B05C-EF27CFD6CDD1}" type="datetimeFigureOut">
              <a:rPr lang="en-US" smtClean="0"/>
              <a:pPr/>
              <a:t>5/28/2009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C4A5DA-10FB-4180-B966-D431ED82208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Nothing intrinsically contradictory in these visions, although</a:t>
            </a:r>
            <a:r>
              <a:rPr lang="en-US" baseline="0" dirty="0" smtClean="0"/>
              <a:t> it is still a long leap to curriculum decisions.</a:t>
            </a:r>
            <a:endParaRPr lang="en-US" dirty="0"/>
          </a:p>
        </p:txBody>
      </p:sp>
      <p:sp>
        <p:nvSpPr>
          <p:cNvPr id="4" name="Slide Number Placeholder 3"/>
          <p:cNvSpPr>
            <a:spLocks noGrp="1"/>
          </p:cNvSpPr>
          <p:nvPr>
            <p:ph type="sldNum" sz="quarter" idx="10"/>
          </p:nvPr>
        </p:nvSpPr>
        <p:spPr/>
        <p:txBody>
          <a:bodyPr/>
          <a:lstStyle/>
          <a:p>
            <a:fld id="{44C4A5DA-10FB-4180-B966-D431ED82208D}"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5C2F1A5-A169-4AF2-ADC3-96D0BEA0B913}" type="datetimeFigureOut">
              <a:rPr lang="en-US" smtClean="0"/>
              <a:pPr/>
              <a:t>5/28/2009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0C6709-C45A-41E3-9118-F2FB0DAEBC7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C2F1A5-A169-4AF2-ADC3-96D0BEA0B913}" type="datetimeFigureOut">
              <a:rPr lang="en-US" smtClean="0"/>
              <a:pPr/>
              <a:t>5/28/2009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0C6709-C45A-41E3-9118-F2FB0DAEBC7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C2F1A5-A169-4AF2-ADC3-96D0BEA0B913}" type="datetimeFigureOut">
              <a:rPr lang="en-US" smtClean="0"/>
              <a:pPr/>
              <a:t>5/28/2009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0C6709-C45A-41E3-9118-F2FB0DAEBC7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C2F1A5-A169-4AF2-ADC3-96D0BEA0B913}" type="datetimeFigureOut">
              <a:rPr lang="en-US" smtClean="0"/>
              <a:pPr/>
              <a:t>5/28/2009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0C6709-C45A-41E3-9118-F2FB0DAEBC7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C2F1A5-A169-4AF2-ADC3-96D0BEA0B913}" type="datetimeFigureOut">
              <a:rPr lang="en-US" smtClean="0"/>
              <a:pPr/>
              <a:t>5/28/2009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0C6709-C45A-41E3-9118-F2FB0DAEBC7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5C2F1A5-A169-4AF2-ADC3-96D0BEA0B913}" type="datetimeFigureOut">
              <a:rPr lang="en-US" smtClean="0"/>
              <a:pPr/>
              <a:t>5/28/2009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0C6709-C45A-41E3-9118-F2FB0DAEBC7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5C2F1A5-A169-4AF2-ADC3-96D0BEA0B913}" type="datetimeFigureOut">
              <a:rPr lang="en-US" smtClean="0"/>
              <a:pPr/>
              <a:t>5/28/2009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70C6709-C45A-41E3-9118-F2FB0DAEBC7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5C2F1A5-A169-4AF2-ADC3-96D0BEA0B913}" type="datetimeFigureOut">
              <a:rPr lang="en-US" smtClean="0"/>
              <a:pPr/>
              <a:t>5/28/2009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70C6709-C45A-41E3-9118-F2FB0DAEBC7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C2F1A5-A169-4AF2-ADC3-96D0BEA0B913}" type="datetimeFigureOut">
              <a:rPr lang="en-US" smtClean="0"/>
              <a:pPr/>
              <a:t>5/28/2009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70C6709-C45A-41E3-9118-F2FB0DAEBC7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C2F1A5-A169-4AF2-ADC3-96D0BEA0B913}" type="datetimeFigureOut">
              <a:rPr lang="en-US" smtClean="0"/>
              <a:pPr/>
              <a:t>5/28/2009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0C6709-C45A-41E3-9118-F2FB0DAEBC7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C2F1A5-A169-4AF2-ADC3-96D0BEA0B913}" type="datetimeFigureOut">
              <a:rPr lang="en-US" smtClean="0"/>
              <a:pPr/>
              <a:t>5/28/2009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0C6709-C45A-41E3-9118-F2FB0DAEBC7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C2F1A5-A169-4AF2-ADC3-96D0BEA0B913}" type="datetimeFigureOut">
              <a:rPr lang="en-US" smtClean="0"/>
              <a:pPr/>
              <a:t>5/28/2009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0C6709-C45A-41E3-9118-F2FB0DAEBC7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None/>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None/>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None/>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None/>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None/>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i="1" dirty="0"/>
              <a:t>The Promise and Folly of a Unitary Doctoral Curriculum for an Information School</a:t>
            </a:r>
            <a:r>
              <a:rPr lang="en-US" dirty="0" smtClean="0"/>
              <a:t> </a:t>
            </a:r>
            <a:endParaRPr lang="en-US" dirty="0"/>
          </a:p>
        </p:txBody>
      </p:sp>
      <p:sp>
        <p:nvSpPr>
          <p:cNvPr id="3" name="Subtitle 2"/>
          <p:cNvSpPr>
            <a:spLocks noGrp="1"/>
          </p:cNvSpPr>
          <p:nvPr>
            <p:ph type="subTitle" idx="1"/>
          </p:nvPr>
        </p:nvSpPr>
        <p:spPr/>
        <p:txBody>
          <a:bodyPr/>
          <a:lstStyle/>
          <a:p>
            <a:r>
              <a:rPr lang="en-US" dirty="0"/>
              <a:t>Jeffrey Stanton, Syracuse University</a:t>
            </a:r>
            <a:r>
              <a:rPr lang="en-US" dirty="0" smtClean="0"/>
              <a:t>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1027" name="Picture 3"/>
          <p:cNvPicPr>
            <a:picLocks noChangeAspect="1" noChangeArrowheads="1"/>
          </p:cNvPicPr>
          <p:nvPr/>
        </p:nvPicPr>
        <p:blipFill>
          <a:blip r:embed="rId2"/>
          <a:srcRect/>
          <a:stretch>
            <a:fillRect/>
          </a:stretch>
        </p:blipFill>
        <p:spPr bwMode="auto">
          <a:xfrm>
            <a:off x="1128713" y="447675"/>
            <a:ext cx="6886575" cy="5962650"/>
          </a:xfrm>
          <a:prstGeom prst="rect">
            <a:avLst/>
          </a:prstGeom>
          <a:noFill/>
          <a:ln w="9525">
            <a:noFill/>
            <a:miter lim="800000"/>
            <a:headEnd/>
            <a:tailEnd/>
          </a:ln>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Can We Think of Doctoral Studies…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As training for the leadership of the next generation of information scientist-practitioners, not as replication of the current generation of professors</a:t>
            </a:r>
          </a:p>
          <a:p>
            <a:r>
              <a:rPr lang="en-US" dirty="0" smtClean="0"/>
              <a:t>As an opportunity to address – with the ear of the future generation – the importance, components, and techniques of an evidence-based approach to the science and practice of information</a:t>
            </a:r>
          </a:p>
          <a:p>
            <a:r>
              <a:rPr lang="en-US" dirty="0" smtClean="0"/>
              <a:t>As the primary educational setting where information phenomena receive their most analytical and critical attention in service of solving important problems</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jmstanto\AppData\Local\Microsoft\Windows\Temporary Internet Files\Content.IE5\2VH3JTVA\MCj03309680000[1].wmf"/>
          <p:cNvPicPr>
            <a:picLocks noGrp="1" noChangeAspect="1" noChangeArrowheads="1"/>
          </p:cNvPicPr>
          <p:nvPr>
            <p:ph idx="1"/>
          </p:nvPr>
        </p:nvPicPr>
        <p:blipFill>
          <a:blip r:embed="rId2"/>
          <a:srcRect/>
          <a:stretch>
            <a:fillRect/>
          </a:stretch>
        </p:blipFill>
        <p:spPr bwMode="auto">
          <a:xfrm>
            <a:off x="1371600" y="1143000"/>
            <a:ext cx="6969567" cy="4419600"/>
          </a:xfrm>
          <a:prstGeom prst="rect">
            <a:avLst/>
          </a:prstGeom>
          <a:noFill/>
        </p:spPr>
      </p:pic>
      <p:sp>
        <p:nvSpPr>
          <p:cNvPr id="5" name="Rectangle 4"/>
          <p:cNvSpPr/>
          <p:nvPr/>
        </p:nvSpPr>
        <p:spPr>
          <a:xfrm>
            <a:off x="228600" y="5562600"/>
            <a:ext cx="8763000" cy="923330"/>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5400" b="1" cap="all" spc="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Information Phenomena</a:t>
            </a:r>
            <a:endParaRPr lang="en-US" sz="54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6" name="Rectangle 5"/>
          <p:cNvSpPr/>
          <p:nvPr/>
        </p:nvSpPr>
        <p:spPr>
          <a:xfrm rot="1833544">
            <a:off x="712352" y="2175156"/>
            <a:ext cx="8808664" cy="923330"/>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5400" b="1" cap="all" spc="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Evidence-Based Approach</a:t>
            </a:r>
            <a:endParaRPr lang="en-US" sz="54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7" name="Rectangle 6"/>
          <p:cNvSpPr/>
          <p:nvPr/>
        </p:nvSpPr>
        <p:spPr>
          <a:xfrm rot="16200000">
            <a:off x="-1083638" y="2912439"/>
            <a:ext cx="4005007" cy="923330"/>
          </a:xfrm>
          <a:prstGeom prst="rect">
            <a:avLst/>
          </a:prstGeom>
          <a:noFill/>
        </p:spPr>
        <p:txBody>
          <a:bodyPr wrap="non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54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Application</a:t>
            </a:r>
            <a:endParaRPr lang="en-US" sz="54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8" name="TextBox 7"/>
          <p:cNvSpPr txBox="1"/>
          <p:nvPr/>
        </p:nvSpPr>
        <p:spPr>
          <a:xfrm>
            <a:off x="4800600" y="228600"/>
            <a:ext cx="4038600" cy="1384995"/>
          </a:xfrm>
          <a:prstGeom prst="rect">
            <a:avLst/>
          </a:prstGeom>
          <a:noFill/>
        </p:spPr>
        <p:txBody>
          <a:bodyPr wrap="square" rtlCol="0">
            <a:spAutoFit/>
          </a:bodyPr>
          <a:lstStyle/>
          <a:p>
            <a:r>
              <a:rPr lang="en-US" sz="2800" dirty="0" smtClean="0"/>
              <a:t>A Scientist-</a:t>
            </a:r>
            <a:r>
              <a:rPr lang="en-US" sz="2800" dirty="0" err="1" smtClean="0"/>
              <a:t>Practioner</a:t>
            </a:r>
            <a:r>
              <a:rPr lang="en-US" sz="2800" dirty="0" smtClean="0"/>
              <a:t>  View of Doctoral Studies in the iSchools</a:t>
            </a:r>
            <a:endParaRPr lang="en-US"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3P Curriculum</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Post-paradigmatic mixed methods of inquiry</a:t>
            </a:r>
          </a:p>
          <a:p>
            <a:pPr lvl="1"/>
            <a:r>
              <a:rPr lang="en-US" dirty="0" smtClean="0"/>
              <a:t>Interpretive and (Post) Positivist methods</a:t>
            </a:r>
          </a:p>
          <a:p>
            <a:pPr lvl="1"/>
            <a:r>
              <a:rPr lang="en-US" dirty="0" smtClean="0"/>
              <a:t>Critical and Action methods</a:t>
            </a:r>
          </a:p>
          <a:p>
            <a:pPr lvl="1"/>
            <a:r>
              <a:rPr lang="en-US" dirty="0" smtClean="0"/>
              <a:t>Design and Evaluation methods</a:t>
            </a:r>
          </a:p>
          <a:p>
            <a:r>
              <a:rPr lang="en-US" dirty="0" smtClean="0"/>
              <a:t>Problem-based learning with exposure to information problems at multiple levels</a:t>
            </a:r>
          </a:p>
          <a:p>
            <a:pPr lvl="1"/>
            <a:r>
              <a:rPr lang="en-US" dirty="0" smtClean="0"/>
              <a:t>Micro (e.g., metadata), </a:t>
            </a:r>
            <a:r>
              <a:rPr lang="en-US" dirty="0" err="1" smtClean="0"/>
              <a:t>Meso</a:t>
            </a:r>
            <a:r>
              <a:rPr lang="en-US" dirty="0" smtClean="0"/>
              <a:t> (e.g., user behavior), and Macro (e.g., information policy)</a:t>
            </a:r>
          </a:p>
          <a:p>
            <a:r>
              <a:rPr lang="en-US" dirty="0" smtClean="0"/>
              <a:t>Professional skills </a:t>
            </a:r>
          </a:p>
          <a:p>
            <a:pPr lvl="1"/>
            <a:r>
              <a:rPr lang="en-US" smtClean="0"/>
              <a:t>E.g., Oral </a:t>
            </a:r>
            <a:r>
              <a:rPr lang="en-US" dirty="0" smtClean="0"/>
              <a:t>and Written Communication, Group Dynamics, Planning and Strategy, Instruction/Train the trainer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Bibliography</a:t>
            </a:r>
            <a:endParaRPr lang="en-US" dirty="0"/>
          </a:p>
        </p:txBody>
      </p:sp>
      <p:sp>
        <p:nvSpPr>
          <p:cNvPr id="3" name="Content Placeholder 2"/>
          <p:cNvSpPr>
            <a:spLocks noGrp="1"/>
          </p:cNvSpPr>
          <p:nvPr>
            <p:ph idx="1"/>
          </p:nvPr>
        </p:nvSpPr>
        <p:spPr/>
        <p:txBody>
          <a:bodyPr>
            <a:normAutofit fontScale="92500"/>
          </a:bodyPr>
          <a:lstStyle/>
          <a:p>
            <a:r>
              <a:rPr lang="en-US" dirty="0" smtClean="0"/>
              <a:t>Kathleen </a:t>
            </a:r>
            <a:r>
              <a:rPr lang="en-US" dirty="0" err="1" smtClean="0"/>
              <a:t>Chwalisz</a:t>
            </a:r>
            <a:r>
              <a:rPr lang="en-US" dirty="0" smtClean="0"/>
              <a:t> (2003). Evidence-Based Practice: A Framework for Twenty-First-Century Scientist-Practitioner Training. The Counseling Psychologist,  31, 497-528.</a:t>
            </a:r>
          </a:p>
          <a:p>
            <a:r>
              <a:rPr lang="en-US" dirty="0" smtClean="0"/>
              <a:t>David Goodstein (1993, February 25-26). Scientific Elites and Scientific Illiterates. Sigma Xi forum on "Ethics, Values, and the Promise of Science.”</a:t>
            </a:r>
          </a:p>
          <a:p>
            <a:r>
              <a:rPr lang="en-US" dirty="0" smtClean="0"/>
              <a:t>Derek J. de </a:t>
            </a:r>
            <a:r>
              <a:rPr lang="en-US" dirty="0" err="1" smtClean="0"/>
              <a:t>Solla</a:t>
            </a:r>
            <a:r>
              <a:rPr lang="en-US" dirty="0" smtClean="0"/>
              <a:t> Price (1963). Little Science, Big Science. New York: Columbia University Press.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Define Unitary Curriculum</a:t>
            </a:r>
            <a:endParaRPr lang="en-US" dirty="0"/>
          </a:p>
        </p:txBody>
      </p:sp>
      <p:sp>
        <p:nvSpPr>
          <p:cNvPr id="3" name="Content Placeholder 2"/>
          <p:cNvSpPr>
            <a:spLocks noGrp="1"/>
          </p:cNvSpPr>
          <p:nvPr>
            <p:ph idx="1"/>
          </p:nvPr>
        </p:nvSpPr>
        <p:spPr/>
        <p:txBody>
          <a:bodyPr/>
          <a:lstStyle/>
          <a:p>
            <a:r>
              <a:rPr lang="en-US" dirty="0" smtClean="0"/>
              <a:t>Unitary: Having a quality of oneness; aiming toward unity; having an indivisible nature</a:t>
            </a:r>
          </a:p>
          <a:p>
            <a:endParaRPr lang="en-US" dirty="0"/>
          </a:p>
          <a:p>
            <a:r>
              <a:rPr lang="en-US" dirty="0" smtClean="0"/>
              <a:t>Unitary doctoral curriculum: An integrated and coherent course of doctoral study bearing marked similarities across institutions, students, and time</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Promise</a:t>
            </a:r>
            <a:endParaRPr lang="en-US" dirty="0"/>
          </a:p>
        </p:txBody>
      </p:sp>
      <p:sp>
        <p:nvSpPr>
          <p:cNvPr id="3" name="Content Placeholder 2"/>
          <p:cNvSpPr>
            <a:spLocks noGrp="1"/>
          </p:cNvSpPr>
          <p:nvPr>
            <p:ph idx="1"/>
          </p:nvPr>
        </p:nvSpPr>
        <p:spPr/>
        <p:txBody>
          <a:bodyPr>
            <a:normAutofit lnSpcReduction="10000"/>
          </a:bodyPr>
          <a:lstStyle/>
          <a:p>
            <a:r>
              <a:rPr lang="en-US" dirty="0" smtClean="0"/>
              <a:t>Intellectual coherence that would promote sharing and growth (conferences, IP development, publications, mentoring, etc.)</a:t>
            </a:r>
          </a:p>
          <a:p>
            <a:r>
              <a:rPr lang="en-US" dirty="0" smtClean="0"/>
              <a:t>Chaos reduction in recruiting and admissions (for student applicants and faculty evaluators)</a:t>
            </a:r>
          </a:p>
          <a:p>
            <a:r>
              <a:rPr lang="en-US" dirty="0" smtClean="0"/>
              <a:t>Clearer paths from doctoral study to careers </a:t>
            </a:r>
          </a:p>
          <a:p>
            <a:r>
              <a:rPr lang="en-US" dirty="0" smtClean="0"/>
              <a:t>A common brand identity to present to the rest of the university, research and practice communities, funders, and the general public</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Folly</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Interdisciplinarity may be diametrically opposed to unification</a:t>
            </a:r>
          </a:p>
          <a:p>
            <a:r>
              <a:rPr lang="en-US" dirty="0" smtClean="0"/>
              <a:t>If there is a “field” of information, it is far too young to support consensus on doctoral education goals</a:t>
            </a:r>
          </a:p>
          <a:p>
            <a:r>
              <a:rPr lang="en-US" dirty="0" smtClean="0"/>
              <a:t>Too many influences, disciplines, backgrounds, perspectives for any normal mortal to absorb them all in 4-5 years</a:t>
            </a:r>
          </a:p>
          <a:p>
            <a:r>
              <a:rPr lang="en-US" dirty="0" smtClean="0"/>
              <a:t>Even “mature” disciplines like sociology have splintering and fractionation in doctoral </a:t>
            </a:r>
            <a:r>
              <a:rPr lang="en-US" dirty="0" err="1" smtClean="0"/>
              <a:t>ed</a:t>
            </a:r>
            <a:r>
              <a:rPr lang="en-US" dirty="0" smtClean="0"/>
              <a:t> </a:t>
            </a:r>
          </a:p>
          <a:p>
            <a:r>
              <a:rPr lang="en-US" dirty="0" smtClean="0"/>
              <a:t>Individual iSchools may have a stronger interest in brand differentiation than brand coherence</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Carnegie Initiative on the Doctorate</a:t>
            </a:r>
            <a:endParaRPr lang="en-US" dirty="0"/>
          </a:p>
        </p:txBody>
      </p:sp>
      <p:sp>
        <p:nvSpPr>
          <p:cNvPr id="3" name="Content Placeholder 2"/>
          <p:cNvSpPr>
            <a:spLocks noGrp="1"/>
          </p:cNvSpPr>
          <p:nvPr>
            <p:ph idx="1"/>
          </p:nvPr>
        </p:nvSpPr>
        <p:spPr/>
        <p:txBody>
          <a:bodyPr/>
          <a:lstStyle/>
          <a:p>
            <a:pPr>
              <a:buNone/>
            </a:pPr>
            <a:r>
              <a:rPr lang="en-US" dirty="0" smtClean="0"/>
              <a:t>Defining doctoral program goals…</a:t>
            </a:r>
          </a:p>
          <a:p>
            <a:pPr lvl="1">
              <a:buNone/>
            </a:pPr>
            <a:r>
              <a:rPr lang="en-US" dirty="0" smtClean="0"/>
              <a:t>“…the task of ‘creating a mission statement with explicit goals’ smacks of recent accountability movements in education that are perceived as efforts to curb </a:t>
            </a:r>
            <a:r>
              <a:rPr lang="en-US" smtClean="0"/>
              <a:t>academic autonomy”</a:t>
            </a:r>
            <a:endParaRPr lang="en-US" dirty="0" smtClean="0"/>
          </a:p>
          <a:p>
            <a:pPr lvl="1">
              <a:buNone/>
            </a:pPr>
            <a:r>
              <a:rPr lang="en-US" dirty="0" smtClean="0"/>
              <a:t>“One promising strategy… ask faculty and students to… construct an image of a prototypical Ph.D. recipient”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CID Approach at Syracuse I</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…would have developed an understanding of the concept of information and have experience in actively probing its cause and effect at some level of reality, be it resource, human, organization, institution, or society</a:t>
            </a:r>
          </a:p>
          <a:p>
            <a:r>
              <a:rPr lang="en-US" dirty="0" smtClean="0"/>
              <a:t>…would conduct multidisciplinary research</a:t>
            </a:r>
          </a:p>
          <a:p>
            <a:r>
              <a:rPr lang="en-US" dirty="0" smtClean="0"/>
              <a:t>…would have insatiable curiosity</a:t>
            </a:r>
          </a:p>
          <a:p>
            <a:r>
              <a:rPr lang="en-US" dirty="0" smtClean="0"/>
              <a:t>…would have professional experience. And, the typical iSchool PhD recipient would rather there were some clarity at the discipline level</a:t>
            </a:r>
          </a:p>
          <a:p>
            <a:r>
              <a:rPr lang="en-US" dirty="0" smtClean="0"/>
              <a:t>…would seamlessly interact with a variety of technical and managerial types and bring tangible value from information processes and systems thus contributing to making the world a better place</a:t>
            </a:r>
          </a:p>
          <a:p>
            <a:r>
              <a:rPr lang="en-US" dirty="0" smtClean="0"/>
              <a:t>…would be able smoothly to build professional skills needed in her workplace and to collaborate with her future colleagues </a:t>
            </a:r>
          </a:p>
          <a:p>
            <a:r>
              <a:rPr lang="en-US" dirty="0" smtClean="0"/>
              <a:t>…would always have one eye focused on the user</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CID Approach at Syracuse II</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…would be phenomena oriented, drawing to this an educational and experiential background that spans disciplines and draws on two or more distinct perspectives.  The best students would be known for deep insight into particular phenomena and be known for their ability to draw on several relevant literatures in ways that enrich science and society's understanding</a:t>
            </a:r>
          </a:p>
          <a:p>
            <a:r>
              <a:rPr lang="en-US" dirty="0" smtClean="0"/>
              <a:t>…would ideally be a master at examining information related phenomena; practically, be a master of his/her domain of research interest; professionally, be competing with MIS students from business schools; emotionally, be drained from the rigors of the program; and wishfully, be optimistic and excited about the future of a blooming field</a:t>
            </a:r>
          </a:p>
          <a:p>
            <a:r>
              <a:rPr lang="en-US" dirty="0" smtClean="0"/>
              <a:t>would be tired but proud of their accomplishment, still passionate about making a difference, excited about the future, and committed to education, research and writing</a:t>
            </a:r>
          </a:p>
          <a:p>
            <a:endParaRPr lang="en-US" dirty="0" smtClean="0"/>
          </a:p>
          <a:p>
            <a:endParaRPr lang="en-US"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Threads</a:t>
            </a:r>
            <a:endParaRPr lang="en-US" dirty="0"/>
          </a:p>
        </p:txBody>
      </p:sp>
      <p:sp>
        <p:nvSpPr>
          <p:cNvPr id="3" name="Content Placeholder 2"/>
          <p:cNvSpPr>
            <a:spLocks noGrp="1"/>
          </p:cNvSpPr>
          <p:nvPr>
            <p:ph idx="1"/>
          </p:nvPr>
        </p:nvSpPr>
        <p:spPr/>
        <p:txBody>
          <a:bodyPr/>
          <a:lstStyle/>
          <a:p>
            <a:r>
              <a:rPr lang="en-US" dirty="0" smtClean="0"/>
              <a:t>Information as phenomena that “occur” across multiple levels of other constructs/concepts</a:t>
            </a:r>
          </a:p>
          <a:p>
            <a:r>
              <a:rPr lang="en-US" dirty="0" smtClean="0"/>
              <a:t>Scientific research as a practical activity that makes the world a better place</a:t>
            </a:r>
          </a:p>
          <a:p>
            <a:r>
              <a:rPr lang="en-US" dirty="0" smtClean="0"/>
              <a:t>Boundary spanners between science and those who solve problems with information</a:t>
            </a:r>
          </a:p>
          <a:p>
            <a:r>
              <a:rPr lang="en-US" dirty="0" smtClean="0"/>
              <a:t>Collaborators who take action in concert with other professionals</a:t>
            </a:r>
          </a:p>
          <a:p>
            <a:endParaRPr lang="en-US"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Boulder Conference on Graduate </a:t>
            </a:r>
            <a:r>
              <a:rPr lang="en-US" dirty="0" smtClean="0"/>
              <a:t>Education (1949)</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Core tenets of the scientist-practitioner model</a:t>
            </a:r>
          </a:p>
          <a:p>
            <a:pPr lvl="1"/>
            <a:r>
              <a:rPr lang="en-US" dirty="0" smtClean="0"/>
              <a:t>Framing and testing research questions that inform decisions in the information fields</a:t>
            </a:r>
          </a:p>
          <a:p>
            <a:pPr lvl="1"/>
            <a:r>
              <a:rPr lang="en-US" dirty="0" smtClean="0"/>
              <a:t>Accessing and integrating scientific findings to inform information-related practices</a:t>
            </a:r>
          </a:p>
          <a:p>
            <a:pPr lvl="1"/>
            <a:r>
              <a:rPr lang="en-US" dirty="0" smtClean="0"/>
              <a:t>Building and maintaining effective teamwork with other  information professionals that supports the delivery of scientist-practitioner contributions</a:t>
            </a:r>
          </a:p>
          <a:p>
            <a:pPr lvl="1"/>
            <a:r>
              <a:rPr lang="en-US" dirty="0" smtClean="0"/>
              <a:t>Research-based training and support to other professions in the delivery of information products and services</a:t>
            </a:r>
          </a:p>
          <a:p>
            <a:pPr lvl="1"/>
            <a:r>
              <a:rPr lang="en-US" dirty="0" smtClean="0"/>
              <a:t>Contributing to practice-based research and development to improve the quality and effectiveness of information</a:t>
            </a:r>
          </a:p>
          <a:p>
            <a:pPr lvl="1"/>
            <a:r>
              <a:rPr lang="en-US" dirty="0" smtClean="0"/>
              <a:t>Delivering information-related services and products in accordance with scientifically-based knowledge</a:t>
            </a:r>
          </a:p>
          <a:p>
            <a:pPr lvl="1"/>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365</TotalTime>
  <Words>907</Words>
  <Application>Microsoft Office PowerPoint</Application>
  <PresentationFormat>On-screen Show (4:3)</PresentationFormat>
  <Paragraphs>70</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The Promise and Folly of a Unitary Doctoral Curriculum for an Information School </vt:lpstr>
      <vt:lpstr>Define Unitary Curriculum</vt:lpstr>
      <vt:lpstr>The Promise</vt:lpstr>
      <vt:lpstr>The Folly</vt:lpstr>
      <vt:lpstr>Carnegie Initiative on the Doctorate</vt:lpstr>
      <vt:lpstr>CID Approach at Syracuse I</vt:lpstr>
      <vt:lpstr>CID Approach at Syracuse II</vt:lpstr>
      <vt:lpstr>Common Threads</vt:lpstr>
      <vt:lpstr>Boulder Conference on Graduate Education (1949)</vt:lpstr>
      <vt:lpstr>Slide 10</vt:lpstr>
      <vt:lpstr>Can We Think of Doctoral Studies…</vt:lpstr>
      <vt:lpstr>Slide 12</vt:lpstr>
      <vt:lpstr>The 3P Curriculum</vt:lpstr>
      <vt:lpstr>Bibliography</vt:lpstr>
    </vt:vector>
  </TitlesOfParts>
  <Company>Syracuse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Promise and Folly of a Unitary Doctoral Curriculum for an Information School </dc:title>
  <dc:creator>Jeff Stanton</dc:creator>
  <cp:lastModifiedBy>Jeff Stanton</cp:lastModifiedBy>
  <cp:revision>41</cp:revision>
  <dcterms:created xsi:type="dcterms:W3CDTF">2009-05-19T16:09:59Z</dcterms:created>
  <dcterms:modified xsi:type="dcterms:W3CDTF">2009-05-28T21:15:13Z</dcterms:modified>
</cp:coreProperties>
</file>