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41" r:id="rId3"/>
  </p:sldMasterIdLst>
  <p:notesMasterIdLst>
    <p:notesMasterId r:id="rId17"/>
  </p:notesMasterIdLst>
  <p:sldIdLst>
    <p:sldId id="256" r:id="rId4"/>
    <p:sldId id="264" r:id="rId5"/>
    <p:sldId id="265" r:id="rId6"/>
    <p:sldId id="266" r:id="rId7"/>
    <p:sldId id="267" r:id="rId8"/>
    <p:sldId id="268" r:id="rId9"/>
    <p:sldId id="257" r:id="rId10"/>
    <p:sldId id="270" r:id="rId11"/>
    <p:sldId id="271" r:id="rId12"/>
    <p:sldId id="258" r:id="rId13"/>
    <p:sldId id="260" r:id="rId14"/>
    <p:sldId id="263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2" autoAdjust="0"/>
    <p:restoredTop sz="86424" autoAdjust="0"/>
  </p:normalViewPr>
  <p:slideViewPr>
    <p:cSldViewPr>
      <p:cViewPr varScale="1">
        <p:scale>
          <a:sx n="86" d="100"/>
          <a:sy n="86" d="100"/>
        </p:scale>
        <p:origin x="-78" y="-1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A2BD5-7E67-BB4D-827F-19C3A8B1908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18C5A-ED90-6D4A-A47A-B4473B245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Version 5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Updated </a:t>
            </a:r>
            <a:r>
              <a:rPr lang="en-US" baseline="0" smtClean="0"/>
              <a:t>5/26/2009  </a:t>
            </a:r>
            <a:r>
              <a:rPr lang="en-US" baseline="0" smtClean="0"/>
              <a:t>5:08 PM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18C5A-ED90-6D4A-A47A-B4473B2458A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should I have</a:t>
            </a:r>
          </a:p>
          <a:p>
            <a:pPr>
              <a:buFontTx/>
              <a:buChar char="-"/>
            </a:pPr>
            <a:r>
              <a:rPr lang="en-US" baseline="0" dirty="0" smtClean="0"/>
              <a:t> examples, demo, motivation</a:t>
            </a:r>
          </a:p>
          <a:p>
            <a:pPr>
              <a:buFontTx/>
              <a:buNone/>
            </a:pPr>
            <a:r>
              <a:rPr lang="en-US" dirty="0" smtClean="0"/>
              <a:t>- Examples,</a:t>
            </a:r>
            <a:r>
              <a:rPr lang="en-US" baseline="0" dirty="0" smtClean="0"/>
              <a:t> motivation, demo,</a:t>
            </a:r>
          </a:p>
          <a:p>
            <a:pPr>
              <a:buFontTx/>
              <a:buNone/>
            </a:pPr>
            <a:r>
              <a:rPr lang="en-US" dirty="0" smtClean="0"/>
              <a:t>-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A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 marL="228600" indent="-228600">
              <a:buFontTx/>
              <a:buAutoNum type="arabicPeriod"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B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C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18C5A-ED90-6D4A-A47A-B4473B2458A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should I have</a:t>
            </a:r>
          </a:p>
          <a:p>
            <a:pPr>
              <a:buFontTx/>
              <a:buChar char="-"/>
            </a:pPr>
            <a:r>
              <a:rPr lang="en-US" baseline="0" dirty="0" smtClean="0"/>
              <a:t> examples, demo, motivation</a:t>
            </a:r>
          </a:p>
          <a:p>
            <a:pPr>
              <a:buFontTx/>
              <a:buNone/>
            </a:pPr>
            <a:r>
              <a:rPr lang="en-US" dirty="0" smtClean="0"/>
              <a:t>- Examples,</a:t>
            </a:r>
            <a:r>
              <a:rPr lang="en-US" baseline="0" dirty="0" smtClean="0"/>
              <a:t> motivation, demo,</a:t>
            </a:r>
          </a:p>
          <a:p>
            <a:pPr>
              <a:buFontTx/>
              <a:buNone/>
            </a:pPr>
            <a:r>
              <a:rPr lang="en-US" dirty="0" smtClean="0"/>
              <a:t>-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A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 marL="228600" indent="-228600">
              <a:buFontTx/>
              <a:buAutoNum type="arabicPeriod"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B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C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18C5A-ED90-6D4A-A47A-B4473B2458A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should I have</a:t>
            </a:r>
          </a:p>
          <a:p>
            <a:pPr>
              <a:buFontTx/>
              <a:buChar char="-"/>
            </a:pPr>
            <a:r>
              <a:rPr lang="en-US" baseline="0" dirty="0" smtClean="0"/>
              <a:t> examples, demo, motivation</a:t>
            </a:r>
          </a:p>
          <a:p>
            <a:pPr>
              <a:buFontTx/>
              <a:buNone/>
            </a:pPr>
            <a:r>
              <a:rPr lang="en-US" dirty="0" smtClean="0"/>
              <a:t>- Examples,</a:t>
            </a:r>
            <a:r>
              <a:rPr lang="en-US" baseline="0" dirty="0" smtClean="0"/>
              <a:t> motivation, demo,</a:t>
            </a:r>
          </a:p>
          <a:p>
            <a:pPr>
              <a:buFontTx/>
              <a:buNone/>
            </a:pPr>
            <a:r>
              <a:rPr lang="en-US" dirty="0" smtClean="0"/>
              <a:t>-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A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 marL="228600" indent="-228600">
              <a:buFontTx/>
              <a:buAutoNum type="arabicPeriod"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B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C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18C5A-ED90-6D4A-A47A-B4473B2458A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should I have</a:t>
            </a:r>
          </a:p>
          <a:p>
            <a:pPr>
              <a:buFontTx/>
              <a:buChar char="-"/>
            </a:pPr>
            <a:r>
              <a:rPr lang="en-US" baseline="0" dirty="0" smtClean="0"/>
              <a:t> examples, demo, motivation</a:t>
            </a:r>
          </a:p>
          <a:p>
            <a:pPr>
              <a:buFontTx/>
              <a:buNone/>
            </a:pPr>
            <a:r>
              <a:rPr lang="en-US" dirty="0" smtClean="0"/>
              <a:t>- Examples,</a:t>
            </a:r>
            <a:r>
              <a:rPr lang="en-US" baseline="0" dirty="0" smtClean="0"/>
              <a:t> motivation, demo,</a:t>
            </a:r>
          </a:p>
          <a:p>
            <a:pPr>
              <a:buFontTx/>
              <a:buNone/>
            </a:pPr>
            <a:r>
              <a:rPr lang="en-US" dirty="0" smtClean="0"/>
              <a:t>-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A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 marL="228600" indent="-228600">
              <a:buFontTx/>
              <a:buAutoNum type="arabicPeriod"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B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1" dirty="0" smtClean="0"/>
              <a:t>Option</a:t>
            </a:r>
            <a:r>
              <a:rPr lang="en-US" b="1" baseline="0" dirty="0" smtClean="0"/>
              <a:t> C</a:t>
            </a:r>
          </a:p>
          <a:p>
            <a:pPr marL="228600" indent="-228600">
              <a:buFontTx/>
              <a:buAutoNum type="arabicPeriod"/>
            </a:pPr>
            <a:r>
              <a:rPr lang="en-US" baseline="0" dirty="0" smtClean="0"/>
              <a:t>Examples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Overview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Motivation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Demo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Experience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Lessons</a:t>
            </a:r>
          </a:p>
          <a:p>
            <a:pPr marL="228600" indent="-228600">
              <a:buFontTx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18C5A-ED90-6D4A-A47A-B4473B2458A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18C5A-ED90-6D4A-A47A-B4473B2458A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 by </a:t>
            </a:r>
            <a:r>
              <a:rPr lang="en-US" dirty="0" err="1" smtClean="0"/>
              <a:t>lanulop</a:t>
            </a:r>
            <a:r>
              <a:rPr lang="en-US" dirty="0" smtClean="0"/>
              <a:t> </a:t>
            </a:r>
            <a:r>
              <a:rPr lang="en-US" dirty="0" err="1" smtClean="0"/>
              <a:t>Flickr</a:t>
            </a:r>
            <a:r>
              <a:rPr lang="en-US" dirty="0" smtClean="0"/>
              <a:t> Creative Commons</a:t>
            </a:r>
          </a:p>
          <a:p>
            <a:r>
              <a:rPr lang="en-US" dirty="0" smtClean="0"/>
              <a:t>Fetched indirectly from http://www.cpbn.org/article/still-subbing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18C5A-ED90-6D4A-A47A-B4473B2458A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146E7-DA72-4A4E-B6BF-0588FFBC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146E7-DA72-4A4E-B6BF-0588FFBC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8CE9D5-1FFE-4052-81DE-650B1F48E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105909-8605-4342-93DF-C73E95634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55213E-A032-4B62-8F82-A930A5AF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0C78E4-3003-489F-A19D-DE6C90FF2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E63834-7BC0-430E-8E2C-10C143D3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8BCA52-F295-4B97-B7C5-306F10FD3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890DD-9439-4BBE-B7C2-FB03960C4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1CCBA0-0A42-4A84-8867-52425B2EF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CC80D1-93E0-46DE-B3B0-257EF1247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73A7A8-252E-4589-BAED-6492616EC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146E7-DA72-4A4E-B6BF-0588FFBC2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,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2" descr="hcil-logo-smal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48638" y="6142038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8" descr="UMD Logo - Glob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3413" y="0"/>
            <a:ext cx="890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  <a:cs typeface="Arial" charset="0"/>
              </a:defRPr>
            </a:lvl1pPr>
          </a:lstStyle>
          <a:p>
            <a:fld id="{2A3F02F8-5A1D-4B55-9761-57B15B3272B6}" type="datetimeFigureOut">
              <a:rPr lang="en-US" smtClean="0"/>
              <a:pPr/>
              <a:t>5/26/2009</a:t>
            </a:fld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  <a:cs typeface="Arial" charset="0"/>
              </a:defRPr>
            </a:lvl1pPr>
          </a:lstStyle>
          <a:p>
            <a:fld id="{6F1A06F1-E75E-4423-8F4B-206650EE80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843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D2C5B28-07BE-4C01-B58C-6620D583D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latin typeface="Verdana" pitchFamily="34" charset="0"/>
              <a:cs typeface="Arial" charset="0"/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pic>
        <p:nvPicPr>
          <p:cNvPr id="48139" name="Picture 12" descr="hcil-logo-smal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48638" y="6142038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18" descr="UMD Logo - Glob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53413" y="0"/>
            <a:ext cx="890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1" name="Picture 119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8600" y="6257925"/>
            <a:ext cx="6667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40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D2C5B28-07BE-4C01-B58C-6620D583D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b="0">
              <a:latin typeface="Times New Roman" pitchFamily="18" charset="0"/>
              <a:cs typeface="Arial" charset="0"/>
            </a:endParaRPr>
          </a:p>
        </p:txBody>
      </p:sp>
      <p:pic>
        <p:nvPicPr>
          <p:cNvPr id="48139" name="Picture 12" descr="hcil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8638" y="6142038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118" descr="UMD Logo - Glo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3413" y="0"/>
            <a:ext cx="89058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bg2"/>
          </a:solidFill>
          <a:latin typeface="Garamond" pitchFamily="18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914400"/>
            <a:ext cx="5715000" cy="3352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Designing</a:t>
            </a:r>
            <a:br>
              <a:rPr lang="en-US" sz="5400" dirty="0" smtClean="0"/>
            </a:br>
            <a:r>
              <a:rPr lang="en-US" sz="5400" dirty="0" smtClean="0"/>
              <a:t>Intergenerational</a:t>
            </a:r>
            <a:br>
              <a:rPr lang="en-US" sz="5400" dirty="0" smtClean="0"/>
            </a:br>
            <a:r>
              <a:rPr lang="en-US" sz="5400" dirty="0" smtClean="0"/>
              <a:t>Mobile</a:t>
            </a:r>
            <a:br>
              <a:rPr lang="en-US" sz="5400" dirty="0" smtClean="0"/>
            </a:br>
            <a:r>
              <a:rPr lang="en-US" sz="5400" dirty="0" smtClean="0"/>
              <a:t>Storytelling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762000"/>
          </a:xfrm>
        </p:spPr>
        <p:txBody>
          <a:bodyPr/>
          <a:lstStyle/>
          <a:p>
            <a:r>
              <a:rPr lang="en-US" sz="2000" dirty="0" smtClean="0"/>
              <a:t>Alex Quinn, Ben Bederson, Allison </a:t>
            </a:r>
            <a:r>
              <a:rPr lang="en-US" sz="2000" dirty="0" err="1" smtClean="0"/>
              <a:t>Druin</a:t>
            </a:r>
            <a:endParaRPr lang="en-US" sz="2000" dirty="0" smtClean="0"/>
          </a:p>
          <a:p>
            <a:r>
              <a:rPr lang="en-US" sz="2000" dirty="0" smtClean="0"/>
              <a:t>and the members of our design team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Co-designing</a:t>
            </a:r>
            <a:r>
              <a:rPr lang="en-US" baseline="0" dirty="0" smtClean="0"/>
              <a:t> With Kids and Elders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Kids</a:t>
            </a:r>
            <a:r>
              <a:rPr lang="en-US" baseline="0" dirty="0" smtClean="0"/>
              <a:t> brought grandparents or other close elders to the lab</a:t>
            </a:r>
          </a:p>
          <a:p>
            <a:pPr lvl="0"/>
            <a:r>
              <a:rPr lang="en-US" dirty="0" smtClean="0"/>
              <a:t>Elders readily adapted to the technology in the context of spending time with</a:t>
            </a:r>
            <a:r>
              <a:rPr lang="en-US" baseline="0" dirty="0" smtClean="0"/>
              <a:t> the kids</a:t>
            </a:r>
            <a:endParaRPr lang="en-US" i="0" baseline="0" dirty="0" smtClean="0"/>
          </a:p>
        </p:txBody>
      </p:sp>
      <p:pic>
        <p:nvPicPr>
          <p:cNvPr id="1026" name="Picture 2" descr="M:\slides\kidsteam-with-grandfriends\room of peo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4169664" cy="3127248"/>
          </a:xfrm>
          <a:prstGeom prst="rect">
            <a:avLst/>
          </a:prstGeom>
          <a:noFill/>
        </p:spPr>
      </p:pic>
      <p:pic>
        <p:nvPicPr>
          <p:cNvPr id="1027" name="Picture 3" descr="M:\slides\kidsteam-with-grandfriends\100_0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81400"/>
            <a:ext cx="4169309" cy="3127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Solitary</a:t>
            </a:r>
            <a:r>
              <a:rPr lang="en-US" baseline="0" dirty="0" smtClean="0"/>
              <a:t> vs. Pair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baseline="0" dirty="0" smtClean="0"/>
              <a:t>Need streamlined workflow for pair work</a:t>
            </a:r>
          </a:p>
          <a:p>
            <a:r>
              <a:rPr lang="en-US" dirty="0" smtClean="0"/>
              <a:t>Need detailed control for working alone</a:t>
            </a:r>
          </a:p>
          <a:p>
            <a:r>
              <a:rPr lang="en-US" dirty="0" smtClean="0"/>
              <a:t>Try to design for shared control</a:t>
            </a:r>
          </a:p>
        </p:txBody>
      </p:sp>
      <p:pic>
        <p:nvPicPr>
          <p:cNvPr id="1026" name="Picture 2" descr="M:\slides\kidsteam-with-grandfriends\100_0912.JPG"/>
          <p:cNvPicPr>
            <a:picLocks noChangeAspect="1" noChangeArrowheads="1"/>
          </p:cNvPicPr>
          <p:nvPr/>
        </p:nvPicPr>
        <p:blipFill>
          <a:blip r:embed="rId2" cstate="print"/>
          <a:srcRect r="11687" b="11687"/>
          <a:stretch>
            <a:fillRect/>
          </a:stretch>
        </p:blipFill>
        <p:spPr bwMode="auto">
          <a:xfrm>
            <a:off x="457200" y="3584448"/>
            <a:ext cx="4169309" cy="3127248"/>
          </a:xfrm>
          <a:prstGeom prst="rect">
            <a:avLst/>
          </a:prstGeom>
          <a:noFill/>
        </p:spPr>
      </p:pic>
      <p:pic>
        <p:nvPicPr>
          <p:cNvPr id="1027" name="Picture 3" descr="M:\slides\kidsteam-with-grandfriends\100_0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448" y="3584448"/>
            <a:ext cx="416524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6107113" y="1295400"/>
            <a:ext cx="2808287" cy="5397500"/>
            <a:chOff x="22184850" y="17282319"/>
            <a:chExt cx="2808750" cy="5398294"/>
          </a:xfrm>
        </p:grpSpPr>
        <p:pic>
          <p:nvPicPr>
            <p:cNvPr id="13" name="Picture 59" descr="M:\slides\screenshots\3pigs-unedited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84850" y="17282319"/>
              <a:ext cx="2808750" cy="5398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/>
            <a:srcRect t="13416"/>
            <a:stretch>
              <a:fillRect/>
            </a:stretch>
          </p:blipFill>
          <p:spPr bwMode="auto">
            <a:xfrm>
              <a:off x="22421850" y="18697575"/>
              <a:ext cx="2346854" cy="304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existing interface model for </a:t>
            </a:r>
            <a:r>
              <a:rPr lang="en-US" i="1" dirty="0" smtClean="0"/>
              <a:t>editing</a:t>
            </a:r>
            <a:r>
              <a:rPr lang="en-US" dirty="0" smtClean="0"/>
              <a:t> sound on a mobile device</a:t>
            </a:r>
          </a:p>
          <a:p>
            <a:r>
              <a:rPr lang="en-US" dirty="0" smtClean="0"/>
              <a:t>If you were to “undo” a change to a sound, how would the interface show that something happened?</a:t>
            </a:r>
          </a:p>
          <a:p>
            <a:r>
              <a:rPr lang="en-US" dirty="0" smtClean="0"/>
              <a:t>Different ways</a:t>
            </a:r>
            <a:r>
              <a:rPr lang="en-US" baseline="0" dirty="0" smtClean="0"/>
              <a:t> to use sound:</a:t>
            </a:r>
          </a:p>
          <a:p>
            <a:pPr lvl="1"/>
            <a:r>
              <a:rPr lang="en-US" dirty="0" smtClean="0"/>
              <a:t>Reading the story</a:t>
            </a:r>
          </a:p>
          <a:p>
            <a:pPr lvl="1"/>
            <a:r>
              <a:rPr lang="en-US" dirty="0" smtClean="0"/>
              <a:t>Sound effects</a:t>
            </a:r>
          </a:p>
          <a:p>
            <a:pPr lvl="1"/>
            <a:r>
              <a:rPr lang="en-US" dirty="0" smtClean="0"/>
              <a:t>Dialog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65837" y="2727592"/>
            <a:ext cx="2295353" cy="302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</a:t>
            </a:r>
            <a:r>
              <a:rPr lang="en-US" baseline="0" dirty="0" smtClean="0"/>
              <a:t> human relationships support adaptation</a:t>
            </a:r>
            <a:r>
              <a:rPr lang="en-US" dirty="0" smtClean="0"/>
              <a:t> to new interfaces</a:t>
            </a:r>
          </a:p>
          <a:p>
            <a:r>
              <a:rPr lang="en-US" dirty="0" smtClean="0"/>
              <a:t>Tailor the interface to the relationship</a:t>
            </a:r>
            <a:endParaRPr lang="en-US" baseline="0" dirty="0" smtClean="0"/>
          </a:p>
          <a:p>
            <a:r>
              <a:rPr lang="en-US" baseline="0" dirty="0" smtClean="0"/>
              <a:t>Pair work interfaces need to be simple</a:t>
            </a:r>
          </a:p>
          <a:p>
            <a:r>
              <a:rPr lang="en-US" baseline="0" dirty="0" smtClean="0"/>
              <a:t>Individuals</a:t>
            </a:r>
            <a:r>
              <a:rPr lang="en-US" dirty="0" smtClean="0"/>
              <a:t> </a:t>
            </a:r>
            <a:r>
              <a:rPr lang="en-US" baseline="0" dirty="0" smtClean="0"/>
              <a:t>need more detailed control</a:t>
            </a:r>
          </a:p>
          <a:p>
            <a:r>
              <a:rPr lang="en-US" dirty="0" smtClean="0"/>
              <a:t>Design to ensure shared control</a:t>
            </a:r>
          </a:p>
          <a:p>
            <a:r>
              <a:rPr lang="en-US" baseline="0" dirty="0" smtClean="0"/>
              <a:t>For</a:t>
            </a:r>
            <a:r>
              <a:rPr lang="en-US" dirty="0" smtClean="0"/>
              <a:t> recording sound, consider the visual representation</a:t>
            </a:r>
            <a:endParaRPr lang="en-US" baseline="0" dirty="0" smtClean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914400" y="5562600"/>
            <a:ext cx="73914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b="0">
              <a:latin typeface="Verdana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562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Supported by NSF #0839222</a:t>
            </a:r>
          </a:p>
          <a:p>
            <a:r>
              <a:rPr lang="en-US" sz="2000" dirty="0" smtClean="0"/>
              <a:t>Thanks to the children and adults in our design group.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9617" y="626006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Contact:  Alex Quinn  aq@cs.umd.edu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756821"/>
            <a:ext cx="5638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“When I was a kid the phone was big and black.  It had a cord. there were no cell phones.  If you did not answer it would just ring and ring.  The phone would never be lost because it was always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“Attached to the wall by the cord.  There were holes by the numbers to dial instead of pressing buttons.”</a:t>
            </a:r>
            <a:endParaRPr lang="en-US" sz="28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838199"/>
            <a:ext cx="2667000" cy="5126721"/>
            <a:chOff x="457200" y="838199"/>
            <a:chExt cx="2667000" cy="5126721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838199"/>
              <a:ext cx="2667000" cy="5126721"/>
              <a:chOff x="685800" y="914400"/>
              <a:chExt cx="2418066" cy="4648200"/>
            </a:xfrm>
          </p:grpSpPr>
          <p:pic>
            <p:nvPicPr>
              <p:cNvPr id="1026" name="Picture 2" descr="M:\slides\screenshots\editing-screen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5800" y="914400"/>
                <a:ext cx="2418066" cy="4648200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28629" y="2163266"/>
                <a:ext cx="1946773" cy="2574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3419" y="1888331"/>
              <a:ext cx="2209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044952" y="246888"/>
            <a:ext cx="3358337" cy="6455664"/>
            <a:chOff x="3124200" y="1045479"/>
            <a:chExt cx="2667000" cy="5126721"/>
          </a:xfrm>
        </p:grpSpPr>
        <p:pic>
          <p:nvPicPr>
            <p:cNvPr id="4" name="Picture 2" descr="M:\slides\screenshots\editing-scree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1045479"/>
              <a:ext cx="2667000" cy="5126721"/>
            </a:xfrm>
            <a:prstGeom prst="rect">
              <a:avLst/>
            </a:prstGeom>
            <a:noFill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1727" y="2390776"/>
              <a:ext cx="2190873" cy="2867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2801" y="2095500"/>
              <a:ext cx="2209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5562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“When I am a grandma I will visit my grandchildren and live in an apartment. I want to live in the same city as them. I'll take the bus with them.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“When I was nine I was in the fourth grade and I had to wear a dress to school everyday but we never had any homework so I got to play all afternoon.”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24600" y="838199"/>
            <a:ext cx="2667000" cy="5126721"/>
            <a:chOff x="1905000" y="838199"/>
            <a:chExt cx="2667000" cy="5126721"/>
          </a:xfrm>
        </p:grpSpPr>
        <p:pic>
          <p:nvPicPr>
            <p:cNvPr id="6" name="Picture 2" descr="M:\slides\screenshots\editing-scree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5000" y="838199"/>
              <a:ext cx="2667000" cy="5126721"/>
            </a:xfrm>
            <a:prstGeom prst="rect">
              <a:avLst/>
            </a:prstGeom>
            <a:noFill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73881" y="2198555"/>
              <a:ext cx="2171356" cy="2869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885950"/>
            <a:ext cx="2209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044952" y="246888"/>
            <a:ext cx="3358337" cy="6455664"/>
            <a:chOff x="3124200" y="1045479"/>
            <a:chExt cx="2667000" cy="5126721"/>
          </a:xfrm>
        </p:grpSpPr>
        <p:pic>
          <p:nvPicPr>
            <p:cNvPr id="3" name="Picture 2" descr="M:\slides\screenshots\editing-screen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4200" y="1045479"/>
              <a:ext cx="2667000" cy="5126721"/>
            </a:xfrm>
            <a:prstGeom prst="rect">
              <a:avLst/>
            </a:prstGeom>
            <a:noFill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84014" y="2399841"/>
              <a:ext cx="2177284" cy="288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2801" y="2095500"/>
              <a:ext cx="2209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57200" y="841248"/>
            <a:ext cx="2668594" cy="5129784"/>
            <a:chOff x="3124200" y="1045479"/>
            <a:chExt cx="2667000" cy="5126721"/>
          </a:xfrm>
        </p:grpSpPr>
        <p:grpSp>
          <p:nvGrpSpPr>
            <p:cNvPr id="4" name="Group 3"/>
            <p:cNvGrpSpPr/>
            <p:nvPr/>
          </p:nvGrpSpPr>
          <p:grpSpPr>
            <a:xfrm>
              <a:off x="3124200" y="1045479"/>
              <a:ext cx="2667000" cy="5126721"/>
              <a:chOff x="3124200" y="1045479"/>
              <a:chExt cx="2667000" cy="5126721"/>
            </a:xfrm>
          </p:grpSpPr>
          <p:pic>
            <p:nvPicPr>
              <p:cNvPr id="3" name="Picture 2" descr="M:\slides\screenshots\editing-screen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24200" y="1045479"/>
                <a:ext cx="2667000" cy="5126721"/>
              </a:xfrm>
              <a:prstGeom prst="rect">
                <a:avLst/>
              </a:prstGeom>
              <a:noFill/>
            </p:spPr>
          </p:pic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6472" y="2415447"/>
                <a:ext cx="2194866" cy="2850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2801" y="2095500"/>
              <a:ext cx="22098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3276600" y="25908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“Tw</a:t>
            </a:r>
            <a:r>
              <a:rPr lang="en-US" sz="2800" i="1" dirty="0" smtClean="0"/>
              <a:t>o kids were coming home from school</a:t>
            </a:r>
            <a:r>
              <a:rPr lang="en-US" sz="2800" i="1" dirty="0" smtClean="0"/>
              <a:t>.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“The end.”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Informal education complements school</a:t>
            </a:r>
            <a:endParaRPr lang="en-US" baseline="0" dirty="0" smtClean="0"/>
          </a:p>
          <a:p>
            <a:r>
              <a:rPr lang="en-US" baseline="0" dirty="0" smtClean="0"/>
              <a:t>Projects with family provide opportunities</a:t>
            </a:r>
          </a:p>
          <a:p>
            <a:r>
              <a:rPr lang="en-US" dirty="0" smtClean="0"/>
              <a:t>Cell phones enable working in new contexts</a:t>
            </a:r>
            <a:endParaRPr lang="en-US" baseline="0" dirty="0" smtClean="0"/>
          </a:p>
          <a:p>
            <a:r>
              <a:rPr lang="en-US" baseline="0" dirty="0" smtClean="0"/>
              <a:t>In time, technology like the </a:t>
            </a:r>
            <a:r>
              <a:rPr lang="en-US" baseline="0" dirty="0" err="1" smtClean="0"/>
              <a:t>iPhone</a:t>
            </a:r>
            <a:r>
              <a:rPr lang="en-US" baseline="0" dirty="0" smtClean="0"/>
              <a:t> will be available to </a:t>
            </a:r>
            <a:r>
              <a:rPr lang="en-US" dirty="0" smtClean="0"/>
              <a:t>a broad set of </a:t>
            </a:r>
            <a:r>
              <a:rPr lang="en-US" baseline="0" dirty="0" smtClean="0"/>
              <a:t>economic levels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75" y="4191000"/>
            <a:ext cx="4667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ICDL Story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Modify an existing story from the International Children’s Digital Library (ICDL)</a:t>
            </a:r>
          </a:p>
          <a:p>
            <a:r>
              <a:rPr lang="en-US" dirty="0" smtClean="0"/>
              <a:t>Create a new story</a:t>
            </a:r>
          </a:p>
          <a:p>
            <a:r>
              <a:rPr lang="en-US" dirty="0" smtClean="0"/>
              <a:t>Simple “MMS”-like sharing of creations</a:t>
            </a:r>
            <a:endParaRPr lang="en-US" dirty="0"/>
          </a:p>
        </p:txBody>
      </p:sp>
      <p:pic>
        <p:nvPicPr>
          <p:cNvPr id="7" name="Picture 2" descr="M:\slides\kidsteam-with-grandfriends\room of people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3581400"/>
            <a:ext cx="4169664" cy="3127248"/>
          </a:xfrm>
          <a:prstGeom prst="rect">
            <a:avLst/>
          </a:prstGeom>
          <a:noFill/>
        </p:spPr>
      </p:pic>
      <p:pic>
        <p:nvPicPr>
          <p:cNvPr id="8" name="Picture 3" descr="M:\slides\kidsteam-with-grandfriends\100_091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400" y="3581533"/>
            <a:ext cx="4169309" cy="3126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ICDL Story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Work together or apart</a:t>
            </a:r>
          </a:p>
          <a:p>
            <a:r>
              <a:rPr lang="en-US" dirty="0" smtClean="0"/>
              <a:t>Take photographs</a:t>
            </a:r>
          </a:p>
          <a:p>
            <a:r>
              <a:rPr lang="en-US" dirty="0" smtClean="0"/>
              <a:t>Use photographs from the device’s photo album</a:t>
            </a:r>
          </a:p>
          <a:p>
            <a:r>
              <a:rPr lang="en-US" dirty="0" smtClean="0"/>
              <a:t>Paint using a finger</a:t>
            </a:r>
          </a:p>
          <a:p>
            <a:r>
              <a:rPr lang="en-US" dirty="0" smtClean="0"/>
              <a:t>Record sounds</a:t>
            </a:r>
          </a:p>
          <a:p>
            <a:r>
              <a:rPr lang="en-US" dirty="0" smtClean="0"/>
              <a:t>Write text</a:t>
            </a:r>
          </a:p>
          <a:p>
            <a:r>
              <a:rPr lang="en-US" dirty="0" smtClean="0"/>
              <a:t>Arrange page freely</a:t>
            </a:r>
          </a:p>
        </p:txBody>
      </p:sp>
      <p:grpSp>
        <p:nvGrpSpPr>
          <p:cNvPr id="4" name="Group 58"/>
          <p:cNvGrpSpPr>
            <a:grpSpLocks noChangeAspect="1"/>
          </p:cNvGrpSpPr>
          <p:nvPr/>
        </p:nvGrpSpPr>
        <p:grpSpPr bwMode="auto">
          <a:xfrm>
            <a:off x="5715000" y="246888"/>
            <a:ext cx="3357359" cy="6453264"/>
            <a:chOff x="15618354" y="5928519"/>
            <a:chExt cx="5339292" cy="11132307"/>
          </a:xfrm>
        </p:grpSpPr>
        <p:pic>
          <p:nvPicPr>
            <p:cNvPr id="5" name="Picture 57" descr="M:\slides\iphone-empty.tif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618354" y="5928519"/>
              <a:ext cx="5339292" cy="1113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6" descr="M:\slides\screenshots\3pigs-edited-with-drawing.PNG"/>
            <p:cNvPicPr>
              <a:picLocks noChangeAspect="1" noChangeArrowheads="1"/>
            </p:cNvPicPr>
            <p:nvPr/>
          </p:nvPicPr>
          <p:blipFill>
            <a:blip r:embed="rId3"/>
            <a:srcRect t="4308"/>
            <a:stretch>
              <a:fillRect/>
            </a:stretch>
          </p:blipFill>
          <p:spPr bwMode="auto">
            <a:xfrm>
              <a:off x="16075381" y="8208226"/>
              <a:ext cx="4427070" cy="635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DL (CHI2008), body slides">
  <a:themeElements>
    <a:clrScheme name="Top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Top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lnDef>
  </a:objectDefaults>
  <a:extraClrSchemeLst>
    <a:extraClrScheme>
      <a:clrScheme name="Top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CDL (CHI2009), title">
  <a:themeElements>
    <a:clrScheme name="1_Top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Top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lnDef>
  </a:objectDefaults>
  <a:extraClrSchemeLst>
    <a:extraClrScheme>
      <a:clrScheme name="1_Top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CDL (CHI2009), title, no divider">
  <a:themeElements>
    <a:clrScheme name="1_Top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Top">
      <a:majorFont>
        <a:latin typeface="Garamond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tantia" pitchFamily="18" charset="0"/>
          </a:defRPr>
        </a:defPPr>
      </a:lstStyle>
    </a:lnDef>
  </a:objectDefaults>
  <a:extraClrSchemeLst>
    <a:extraClrScheme>
      <a:clrScheme name="1_Top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p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p 9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chi2008 theme</Template>
  <TotalTime>1178</TotalTime>
  <Words>614</Words>
  <Application>Microsoft Office PowerPoint</Application>
  <PresentationFormat>On-screen Show (4:3)</PresentationFormat>
  <Paragraphs>180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ICDL (CHI2008), body slides</vt:lpstr>
      <vt:lpstr>ICDL (CHI2009), title</vt:lpstr>
      <vt:lpstr>1_ICDL (CHI2009), title, no divider</vt:lpstr>
      <vt:lpstr>Designing Intergenerational Mobile Storytelling</vt:lpstr>
      <vt:lpstr>Slide 2</vt:lpstr>
      <vt:lpstr>Slide 3</vt:lpstr>
      <vt:lpstr>Slide 4</vt:lpstr>
      <vt:lpstr>Slide 5</vt:lpstr>
      <vt:lpstr>Slide 6</vt:lpstr>
      <vt:lpstr>Need For Research</vt:lpstr>
      <vt:lpstr>ICDL Story Editor</vt:lpstr>
      <vt:lpstr>ICDL Story Editor</vt:lpstr>
      <vt:lpstr>Co-designing With Kids and Elders</vt:lpstr>
      <vt:lpstr>Solitary vs. Pair Work</vt:lpstr>
      <vt:lpstr>Challenges With Sound</vt:lpstr>
      <vt:lpstr>Lessons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Stories On The Go</dc:title>
  <dc:creator>Alex</dc:creator>
  <cp:lastModifiedBy>Alex</cp:lastModifiedBy>
  <cp:revision>62</cp:revision>
  <dcterms:created xsi:type="dcterms:W3CDTF">2009-05-20T14:26:08Z</dcterms:created>
  <dcterms:modified xsi:type="dcterms:W3CDTF">2009-05-26T21:08:39Z</dcterms:modified>
</cp:coreProperties>
</file>