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99" r:id="rId2"/>
    <p:sldId id="258" r:id="rId3"/>
    <p:sldId id="259" r:id="rId4"/>
    <p:sldId id="297" r:id="rId5"/>
    <p:sldId id="296" r:id="rId6"/>
    <p:sldId id="260" r:id="rId7"/>
    <p:sldId id="287" r:id="rId8"/>
    <p:sldId id="288" r:id="rId9"/>
    <p:sldId id="289" r:id="rId10"/>
    <p:sldId id="295" r:id="rId11"/>
    <p:sldId id="257" r:id="rId12"/>
    <p:sldId id="280" r:id="rId13"/>
    <p:sldId id="281" r:id="rId14"/>
    <p:sldId id="282" r:id="rId15"/>
    <p:sldId id="283" r:id="rId16"/>
    <p:sldId id="285" r:id="rId17"/>
    <p:sldId id="286" r:id="rId18"/>
    <p:sldId id="261" r:id="rId19"/>
    <p:sldId id="262" r:id="rId20"/>
    <p:sldId id="269" r:id="rId21"/>
    <p:sldId id="263" r:id="rId22"/>
    <p:sldId id="298" r:id="rId23"/>
    <p:sldId id="271" r:id="rId24"/>
    <p:sldId id="274" r:id="rId25"/>
    <p:sldId id="275" r:id="rId26"/>
    <p:sldId id="272" r:id="rId27"/>
    <p:sldId id="266" r:id="rId28"/>
    <p:sldId id="267" r:id="rId29"/>
    <p:sldId id="264" r:id="rId30"/>
    <p:sldId id="30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0823"/>
    <a:srgbClr val="81061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26" autoAdjust="0"/>
    <p:restoredTop sz="91667" autoAdjust="0"/>
  </p:normalViewPr>
  <p:slideViewPr>
    <p:cSldViewPr snapToGrid="0" snapToObjects="1">
      <p:cViewPr>
        <p:scale>
          <a:sx n="100" d="100"/>
          <a:sy n="100" d="100"/>
        </p:scale>
        <p:origin x="-1212" y="-15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32"/>
    </p:cViewPr>
  </p:sorterViewPr>
  <p:notesViewPr>
    <p:cSldViewPr snapToGrid="0" snapToObjects="1">
      <p:cViewPr varScale="1">
        <p:scale>
          <a:sx n="80" d="100"/>
          <a:sy n="80" d="100"/>
        </p:scale>
        <p:origin x="-2328"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Sheet1!$B$1</c:f>
              <c:strCache>
                <c:ptCount val="1"/>
                <c:pt idx="0">
                  <c:v>Series 1</c:v>
                </c:pt>
              </c:strCache>
            </c:strRef>
          </c:tx>
          <c:marker>
            <c:symbol val="none"/>
          </c:marker>
          <c:cat>
            <c:strRef>
              <c:f>Sheet1!$A$2:$A$7</c:f>
              <c:strCache>
                <c:ptCount val="5"/>
                <c:pt idx="1">
                  <c:v>16'</c:v>
                </c:pt>
                <c:pt idx="2">
                  <c:v>20'</c:v>
                </c:pt>
                <c:pt idx="3">
                  <c:v>22'</c:v>
                </c:pt>
                <c:pt idx="4">
                  <c:v>24'</c:v>
                </c:pt>
              </c:strCache>
            </c:strRef>
          </c:cat>
          <c:val>
            <c:numRef>
              <c:f>Sheet1!$B$2:$B$7</c:f>
              <c:numCache>
                <c:formatCode>General</c:formatCode>
                <c:ptCount val="6"/>
                <c:pt idx="0">
                  <c:v>0</c:v>
                </c:pt>
                <c:pt idx="1">
                  <c:v>0.75000000000000011</c:v>
                </c:pt>
                <c:pt idx="2">
                  <c:v>1</c:v>
                </c:pt>
                <c:pt idx="3">
                  <c:v>1</c:v>
                </c:pt>
                <c:pt idx="4">
                  <c:v>0.75000000000000011</c:v>
                </c:pt>
                <c:pt idx="5">
                  <c:v>0</c:v>
                </c:pt>
              </c:numCache>
            </c:numRef>
          </c:val>
        </c:ser>
        <c:marker val="1"/>
        <c:axId val="91300608"/>
        <c:axId val="91302144"/>
      </c:lineChart>
      <c:catAx>
        <c:axId val="91300608"/>
        <c:scaling>
          <c:orientation val="minMax"/>
        </c:scaling>
        <c:axPos val="b"/>
        <c:tickLblPos val="nextTo"/>
        <c:crossAx val="91302144"/>
        <c:crosses val="autoZero"/>
        <c:auto val="1"/>
        <c:lblAlgn val="ctr"/>
        <c:lblOffset val="100"/>
      </c:catAx>
      <c:valAx>
        <c:axId val="91302144"/>
        <c:scaling>
          <c:orientation val="minMax"/>
          <c:max val="1"/>
        </c:scaling>
        <c:axPos val="l"/>
        <c:majorGridlines/>
        <c:numFmt formatCode="General" sourceLinked="1"/>
        <c:tickLblPos val="nextTo"/>
        <c:crossAx val="91300608"/>
        <c:crosses val="autoZero"/>
        <c:crossBetween val="between"/>
        <c:majorUnit val="0.25"/>
      </c:valAx>
    </c:plotArea>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A2921D-5797-E04E-8EED-9C6F0553BDCD}" type="datetimeFigureOut">
              <a:rPr lang="en-US" smtClean="0"/>
              <a:pPr/>
              <a:t>8/29/2009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E87605-FCF2-9145-AE3D-2E15159438A4}"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3609CB-BC62-4940-92B9-D076D6DBD97D}" type="datetimeFigureOut">
              <a:rPr lang="en-US" smtClean="0"/>
              <a:pPr/>
              <a:t>8/29/2009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67672D-9099-E64E-A41C-899317335BD9}"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67672D-9099-E64E-A41C-899317335BD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pPr>
              <a:buFontTx/>
              <a:buChar char="-"/>
            </a:pPr>
            <a:r>
              <a:rPr lang="en-US" dirty="0" smtClean="0"/>
              <a:t>Specific discussion points/"Focus of this talk" -- Evaluation of </a:t>
            </a:r>
            <a:r>
              <a:rPr lang="en-US" dirty="0" err="1" smtClean="0"/>
              <a:t>NodeXL</a:t>
            </a:r>
            <a:r>
              <a:rPr lang="en-US" dirty="0" smtClean="0"/>
              <a:t> as a tool for teaching SNA </a:t>
            </a:r>
            <a:r>
              <a:rPr lang="en-US" dirty="0" err="1" smtClean="0"/>
              <a:t>concenpts</a:t>
            </a:r>
            <a:r>
              <a:rPr lang="en-US" dirty="0" smtClean="0"/>
              <a:t> + overall usability (specifically for practitioners)  </a:t>
            </a:r>
          </a:p>
          <a:p>
            <a:pPr>
              <a:buFontTx/>
              <a:buChar char="-"/>
            </a:pPr>
            <a:r>
              <a:rPr lang="en-US" dirty="0" smtClean="0"/>
              <a:t> Also </a:t>
            </a:r>
            <a:r>
              <a:rPr lang="en-US" dirty="0" err="1" smtClean="0"/>
              <a:t>NetVis</a:t>
            </a:r>
            <a:r>
              <a:rPr lang="en-US" dirty="0" smtClean="0"/>
              <a:t> Nirvana </a:t>
            </a:r>
            <a:r>
              <a:rPr lang="en-US" dirty="0" err="1" smtClean="0"/>
              <a:t>RMs</a:t>
            </a:r>
            <a:endParaRPr lang="en-US" dirty="0" smtClean="0"/>
          </a:p>
          <a:p>
            <a:endParaRPr lang="en-US" dirty="0" smtClean="0"/>
          </a:p>
          <a:p>
            <a:r>
              <a:rPr lang="en-US" dirty="0" smtClean="0"/>
              <a:t>- What the study/goal is NOT: A comparison of existing and emerging tools -- not a feature by feature usability for a couple of reasons --  tools were/are changing too rapidly during the time of evaluation; not realistic based on the complex, nuanced ways in which these practitioners wanted to explore...blah blah....</a:t>
            </a:r>
          </a:p>
          <a:p>
            <a:endParaRPr lang="en-US" dirty="0"/>
          </a:p>
        </p:txBody>
      </p:sp>
      <p:sp>
        <p:nvSpPr>
          <p:cNvPr id="4" name="Slide Number Placeholder 3"/>
          <p:cNvSpPr>
            <a:spLocks noGrp="1"/>
          </p:cNvSpPr>
          <p:nvPr>
            <p:ph type="sldNum" sz="quarter" idx="10"/>
          </p:nvPr>
        </p:nvSpPr>
        <p:spPr/>
        <p:txBody>
          <a:bodyPr/>
          <a:lstStyle/>
          <a:p>
            <a:fld id="{BD67672D-9099-E64E-A41C-899317335BD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 Can either</a:t>
            </a:r>
            <a:r>
              <a:rPr lang="en-US" baseline="0" dirty="0" smtClean="0"/>
              <a:t> do details on this one slide – e.g., Every node is visible == node occlusion</a:t>
            </a:r>
          </a:p>
          <a:p>
            <a:endParaRPr lang="en-US" dirty="0"/>
          </a:p>
        </p:txBody>
      </p:sp>
      <p:sp>
        <p:nvSpPr>
          <p:cNvPr id="4" name="Slide Number Placeholder 3"/>
          <p:cNvSpPr>
            <a:spLocks noGrp="1"/>
          </p:cNvSpPr>
          <p:nvPr>
            <p:ph type="sldNum" sz="quarter" idx="10"/>
          </p:nvPr>
        </p:nvSpPr>
        <p:spPr/>
        <p:txBody>
          <a:bodyPr/>
          <a:lstStyle/>
          <a:p>
            <a:fld id="{BD67672D-9099-E64E-A41C-899317335BD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67672D-9099-E64E-A41C-899317335BD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67672D-9099-E64E-A41C-899317335BD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67672D-9099-E64E-A41C-899317335BD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67672D-9099-E64E-A41C-899317335BD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67672D-9099-E64E-A41C-899317335BD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67672D-9099-E64E-A41C-899317335BD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MILCs</a:t>
            </a:r>
            <a:r>
              <a:rPr lang="en-US" dirty="0" smtClean="0"/>
              <a:t> definition/intro</a:t>
            </a:r>
          </a:p>
          <a:p>
            <a:endParaRPr lang="en-US" dirty="0" smtClean="0"/>
          </a:p>
          <a:p>
            <a:r>
              <a:rPr lang="en-US" dirty="0" smtClean="0"/>
              <a:t>Why is it important? – use info from </a:t>
            </a:r>
            <a:r>
              <a:rPr lang="en-US" dirty="0" err="1" smtClean="0"/>
              <a:t>BenS</a:t>
            </a:r>
            <a:r>
              <a:rPr lang="en-US" dirty="0" smtClean="0"/>
              <a:t> about the number of shallow user studies – and how</a:t>
            </a:r>
            <a:r>
              <a:rPr lang="en-US" baseline="0" dirty="0" smtClean="0"/>
              <a:t> </a:t>
            </a:r>
            <a:r>
              <a:rPr lang="en-US" baseline="0" dirty="0" err="1" smtClean="0"/>
              <a:t>MILCs</a:t>
            </a:r>
            <a:r>
              <a:rPr lang="en-US" baseline="0" dirty="0" smtClean="0"/>
              <a:t> are an approach to evaluate learning, too</a:t>
            </a:r>
          </a:p>
          <a:p>
            <a:endParaRPr lang="en-US" baseline="0" dirty="0" smtClean="0"/>
          </a:p>
          <a:p>
            <a:pPr marL="0" marR="0" lvl="8"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lumMod val="65000"/>
                    <a:lumOff val="35000"/>
                  </a:schemeClr>
                </a:solidFill>
              </a:rPr>
              <a:t>Ideal for studying how users explore complex data sets and learn structural signatures of SNA metrics</a:t>
            </a:r>
          </a:p>
          <a:p>
            <a:endParaRPr lang="en-US" baseline="0" dirty="0" smtClean="0"/>
          </a:p>
          <a:p>
            <a:r>
              <a:rPr lang="en-US" baseline="0" dirty="0" smtClean="0"/>
              <a:t>To address “depth” – </a:t>
            </a:r>
            <a:r>
              <a:rPr lang="en-US" baseline="0" dirty="0" err="1" smtClean="0"/>
              <a:t>MILCs</a:t>
            </a:r>
            <a:endParaRPr lang="en-US" baseline="0" dirty="0" smtClean="0"/>
          </a:p>
          <a:p>
            <a:r>
              <a:rPr lang="en-US" baseline="0" dirty="0" smtClean="0"/>
              <a:t>To address “diversity” – two sets of users with different backgrounds, IS (community experts/practitioners with little SNA or </a:t>
            </a:r>
            <a:r>
              <a:rPr lang="en-US" baseline="0" dirty="0" err="1" smtClean="0"/>
              <a:t>InfoVis</a:t>
            </a:r>
            <a:r>
              <a:rPr lang="en-US" baseline="0" dirty="0" smtClean="0"/>
              <a:t> experience) versus CS (technical experts with background in SNA metrics and </a:t>
            </a:r>
            <a:r>
              <a:rPr lang="en-US" baseline="0" dirty="0" err="1" smtClean="0"/>
              <a:t>InfoVis</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BD67672D-9099-E64E-A41C-899317335BD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15 graduate</a:t>
            </a:r>
            <a:r>
              <a:rPr lang="en-US" baseline="0" dirty="0" smtClean="0"/>
              <a:t> students, a mixture of library science and information management</a:t>
            </a:r>
          </a:p>
          <a:p>
            <a:r>
              <a:rPr lang="en-US" baseline="0" dirty="0" smtClean="0"/>
              <a:t>Each student studying an online community that they had a particular interest or investment in</a:t>
            </a:r>
          </a:p>
          <a:p>
            <a:r>
              <a:rPr lang="en-US" baseline="0" dirty="0" smtClean="0"/>
              <a:t> -- ranging from Serious Eats to Soccer fans to Depression support groups to Arts/Crafts Support Group to </a:t>
            </a:r>
          </a:p>
          <a:p>
            <a:r>
              <a:rPr lang="en-US" baseline="0" dirty="0" smtClean="0"/>
              <a:t>	</a:t>
            </a:r>
            <a:r>
              <a:rPr lang="en-US" baseline="0" dirty="0" err="1" smtClean="0"/>
              <a:t>Lostpedia</a:t>
            </a:r>
            <a:r>
              <a:rPr lang="en-US" baseline="0" dirty="0" smtClean="0"/>
              <a:t> community to Weight loss group to  Wedding Planning Group….</a:t>
            </a:r>
          </a:p>
          <a:p>
            <a:endParaRPr lang="en-US" dirty="0" smtClean="0"/>
          </a:p>
          <a:p>
            <a:r>
              <a:rPr lang="en-US" dirty="0" smtClean="0"/>
              <a:t>IS</a:t>
            </a:r>
            <a:r>
              <a:rPr lang="en-US" baseline="0" dirty="0" smtClean="0"/>
              <a:t> Students Timeframe: </a:t>
            </a:r>
            <a:r>
              <a:rPr lang="en-US" dirty="0" smtClean="0"/>
              <a:t>3 weeks dedicated lab/lecture time, but overall</a:t>
            </a:r>
            <a:r>
              <a:rPr lang="en-US" baseline="0" dirty="0" smtClean="0"/>
              <a:t> collection and level of effort =5 weeks</a:t>
            </a:r>
          </a:p>
          <a:p>
            <a:endParaRPr lang="en-US" baseline="0" dirty="0" smtClean="0">
              <a:sym typeface="Wingding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D67672D-9099-E64E-A41C-899317335BD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smtClean="0"/>
          </a:p>
          <a:p>
            <a:r>
              <a:rPr lang="en-US" dirty="0" smtClean="0"/>
              <a:t>Outline for talk:</a:t>
            </a:r>
          </a:p>
          <a:p>
            <a:r>
              <a:rPr lang="en-US" dirty="0" smtClean="0"/>
              <a:t> </a:t>
            </a:r>
          </a:p>
          <a:p>
            <a:r>
              <a:rPr lang="en-US" dirty="0" smtClean="0">
                <a:solidFill>
                  <a:srgbClr val="404040"/>
                </a:solidFill>
              </a:rPr>
              <a:t>Motivation &amp; Research Goals</a:t>
            </a:r>
          </a:p>
          <a:p>
            <a:pPr lvl="1"/>
            <a:r>
              <a:rPr lang="en-US" sz="2400" dirty="0" smtClean="0">
                <a:solidFill>
                  <a:srgbClr val="404040"/>
                </a:solidFill>
              </a:rPr>
              <a:t>Social Network Analysis (SNA) for Community Practitioners</a:t>
            </a:r>
          </a:p>
          <a:p>
            <a:pPr lvl="1"/>
            <a:r>
              <a:rPr lang="en-US" sz="2400" dirty="0" err="1" smtClean="0">
                <a:solidFill>
                  <a:srgbClr val="404040"/>
                </a:solidFill>
              </a:rPr>
              <a:t>NodeXL</a:t>
            </a:r>
            <a:r>
              <a:rPr lang="en-US" sz="2400" dirty="0" smtClean="0">
                <a:solidFill>
                  <a:srgbClr val="404040"/>
                </a:solidFill>
              </a:rPr>
              <a:t> as SNA Teaching/Learning Tool</a:t>
            </a:r>
          </a:p>
          <a:p>
            <a:pPr lvl="1"/>
            <a:endParaRPr lang="en-US" sz="2400" dirty="0" smtClean="0">
              <a:solidFill>
                <a:srgbClr val="404040"/>
              </a:solidFill>
            </a:endParaRPr>
          </a:p>
          <a:p>
            <a:r>
              <a:rPr lang="en-US" dirty="0" smtClean="0">
                <a:solidFill>
                  <a:srgbClr val="404040"/>
                </a:solidFill>
              </a:rPr>
              <a:t>Methodology</a:t>
            </a:r>
          </a:p>
          <a:p>
            <a:pPr lvl="1"/>
            <a:r>
              <a:rPr lang="en-US" sz="2400" dirty="0" smtClean="0">
                <a:solidFill>
                  <a:srgbClr val="404040"/>
                </a:solidFill>
              </a:rPr>
              <a:t>Qualitative</a:t>
            </a:r>
          </a:p>
          <a:p>
            <a:pPr lvl="1"/>
            <a:r>
              <a:rPr lang="en-US" sz="2400" dirty="0" smtClean="0">
                <a:solidFill>
                  <a:srgbClr val="404040"/>
                </a:solidFill>
              </a:rPr>
              <a:t>2 Related but Distinct User Groups</a:t>
            </a:r>
          </a:p>
          <a:p>
            <a:endParaRPr lang="en-US" dirty="0" smtClean="0">
              <a:solidFill>
                <a:srgbClr val="404040"/>
              </a:solidFill>
            </a:endParaRPr>
          </a:p>
          <a:p>
            <a:r>
              <a:rPr lang="en-US" dirty="0" smtClean="0">
                <a:solidFill>
                  <a:schemeClr val="tx1">
                    <a:lumMod val="75000"/>
                    <a:lumOff val="25000"/>
                  </a:schemeClr>
                </a:solidFill>
              </a:rPr>
              <a:t>Findings</a:t>
            </a:r>
          </a:p>
          <a:p>
            <a:pPr lvl="1"/>
            <a:r>
              <a:rPr lang="en-US" dirty="0" smtClean="0">
                <a:solidFill>
                  <a:schemeClr val="tx1">
                    <a:lumMod val="75000"/>
                    <a:lumOff val="25000"/>
                  </a:schemeClr>
                </a:solidFill>
              </a:rPr>
              <a:t>Learning SNA with </a:t>
            </a:r>
            <a:r>
              <a:rPr lang="en-US" dirty="0" err="1" smtClean="0">
                <a:solidFill>
                  <a:schemeClr val="tx1">
                    <a:lumMod val="75000"/>
                    <a:lumOff val="25000"/>
                  </a:schemeClr>
                </a:solidFill>
              </a:rPr>
              <a:t>NodeXL</a:t>
            </a:r>
            <a:r>
              <a:rPr lang="en-US" dirty="0" smtClean="0">
                <a:solidFill>
                  <a:schemeClr val="tx1">
                    <a:lumMod val="75000"/>
                    <a:lumOff val="25000"/>
                  </a:schemeClr>
                </a:solidFill>
              </a:rPr>
              <a:t> </a:t>
            </a:r>
          </a:p>
          <a:p>
            <a:pPr lvl="2"/>
            <a:r>
              <a:rPr lang="en-US" dirty="0" smtClean="0">
                <a:solidFill>
                  <a:schemeClr val="tx1">
                    <a:lumMod val="75000"/>
                    <a:lumOff val="25000"/>
                  </a:schemeClr>
                </a:solidFill>
              </a:rPr>
              <a:t>Information Science Graduate Students</a:t>
            </a:r>
          </a:p>
          <a:p>
            <a:pPr lvl="1"/>
            <a:r>
              <a:rPr lang="en-US" dirty="0" smtClean="0">
                <a:solidFill>
                  <a:schemeClr val="tx1">
                    <a:lumMod val="75000"/>
                    <a:lumOff val="25000"/>
                  </a:schemeClr>
                </a:solidFill>
              </a:rPr>
              <a:t>Usability of </a:t>
            </a:r>
            <a:r>
              <a:rPr lang="en-US" dirty="0" err="1" smtClean="0">
                <a:solidFill>
                  <a:schemeClr val="tx1">
                    <a:lumMod val="75000"/>
                    <a:lumOff val="25000"/>
                  </a:schemeClr>
                </a:solidFill>
              </a:rPr>
              <a:t>NodeXL</a:t>
            </a:r>
            <a:r>
              <a:rPr lang="en-US" dirty="0" smtClean="0">
                <a:solidFill>
                  <a:schemeClr val="tx1">
                    <a:lumMod val="75000"/>
                    <a:lumOff val="25000"/>
                  </a:schemeClr>
                </a:solidFill>
              </a:rPr>
              <a:t> as an SNA Toolkit </a:t>
            </a:r>
          </a:p>
          <a:p>
            <a:pPr lvl="2"/>
            <a:r>
              <a:rPr lang="en-US" dirty="0" smtClean="0">
                <a:solidFill>
                  <a:schemeClr val="tx1">
                    <a:lumMod val="75000"/>
                    <a:lumOff val="25000"/>
                  </a:schemeClr>
                </a:solidFill>
              </a:rPr>
              <a:t>Computer Science Graduate Students</a:t>
            </a:r>
          </a:p>
          <a:p>
            <a:r>
              <a:rPr lang="en-US" dirty="0" smtClean="0">
                <a:solidFill>
                  <a:schemeClr val="tx1">
                    <a:lumMod val="75000"/>
                    <a:lumOff val="25000"/>
                  </a:schemeClr>
                </a:solidFill>
              </a:rPr>
              <a:t>Implications</a:t>
            </a:r>
            <a:endParaRPr lang="en-US" dirty="0" smtClean="0">
              <a:solidFill>
                <a:srgbClr val="404040"/>
              </a:solidFill>
            </a:endParaRPr>
          </a:p>
          <a:p>
            <a:r>
              <a:rPr lang="en-US" dirty="0" smtClean="0"/>
              <a:t>	</a:t>
            </a:r>
          </a:p>
        </p:txBody>
      </p:sp>
      <p:sp>
        <p:nvSpPr>
          <p:cNvPr id="4" name="Slide Number Placeholder 3"/>
          <p:cNvSpPr>
            <a:spLocks noGrp="1"/>
          </p:cNvSpPr>
          <p:nvPr>
            <p:ph type="sldNum" sz="quarter" idx="10"/>
          </p:nvPr>
        </p:nvSpPr>
        <p:spPr/>
        <p:txBody>
          <a:bodyPr/>
          <a:lstStyle/>
          <a:p>
            <a:fld id="{BD67672D-9099-E64E-A41C-899317335BD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baseline="0" dirty="0" smtClean="0"/>
          </a:p>
          <a:p>
            <a:endParaRPr lang="en-US" baseline="0" dirty="0" smtClean="0">
              <a:sym typeface="Wingding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D67672D-9099-E64E-A41C-899317335BD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A significant</a:t>
            </a:r>
            <a:r>
              <a:rPr lang="en-US" baseline="0" dirty="0" smtClean="0"/>
              <a:t> requirement regarding the development of tools for social network analysis – one that distinguishes it from classic graph theory and graph drawing – is that the nodes and edges of social network diagrams should convey attributes that are similar to the characteristics of the actors and relations they represent.</a:t>
            </a:r>
          </a:p>
          <a:p>
            <a:r>
              <a:rPr lang="en-US" baseline="0" dirty="0" smtClean="0"/>
              <a:t>For example, if a particular member of a community forum submits comments more than any other member in a forum, then the edges connecting her node to that forum might be thicker than the edges for other members.  OR, if a person has more friends or connections than other members of a particular community, the node representing him might be larger than other nodes in that community network. </a:t>
            </a:r>
          </a:p>
          <a:p>
            <a:endParaRPr lang="en-US" dirty="0" smtClean="0"/>
          </a:p>
          <a:p>
            <a:r>
              <a:rPr lang="en-US" dirty="0" smtClean="0"/>
              <a:t>Some of the key aspects revealed</a:t>
            </a:r>
            <a:r>
              <a:rPr lang="en-US" baseline="0" dirty="0" smtClean="0"/>
              <a:t> about learning and teaching SNA with </a:t>
            </a:r>
            <a:r>
              <a:rPr lang="en-US" baseline="0" dirty="0" err="1" smtClean="0"/>
              <a:t>NodeXL</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Key</a:t>
            </a:r>
            <a:r>
              <a:rPr lang="en-US" baseline="0" dirty="0" smtClean="0"/>
              <a:t> influencers for the IS students regarding their use of </a:t>
            </a:r>
            <a:r>
              <a:rPr lang="en-US" baseline="0" dirty="0" err="1" smtClean="0"/>
              <a:t>NodeXL</a:t>
            </a:r>
            <a:r>
              <a:rPr lang="en-US" baseline="0" dirty="0" smtClean="0"/>
              <a:t> and what they learned about SNA and its applicability to creating, maintaining, nurturing, learning about the online communities they were studying</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Meaningful visualizations of social networks demand that</a:t>
            </a:r>
            <a:r>
              <a:rPr lang="en-US" baseline="0" dirty="0" smtClean="0"/>
              <a:t> nodes and edges in social network diagrams convey the same attributes as the people and relations they represent</a:t>
            </a:r>
            <a:endParaRPr lang="en-US" dirty="0" smtClean="0"/>
          </a:p>
          <a:p>
            <a:r>
              <a:rPr lang="en-US" dirty="0" smtClean="0"/>
              <a:t> -- Students applied</a:t>
            </a:r>
            <a:r>
              <a:rPr lang="en-US" baseline="0" dirty="0" smtClean="0"/>
              <a:t> this concept by taking advantage of the variety of visual features that can be changed based on individual and community metrics – changed size and shape of nodes based on numbers of friends, levels of participation, levels of experience, etc.</a:t>
            </a:r>
          </a:p>
          <a:p>
            <a:endParaRPr lang="en-US" dirty="0" smtClean="0">
              <a:solidFill>
                <a:schemeClr val="tx1">
                  <a:lumMod val="75000"/>
                  <a:lumOff val="25000"/>
                </a:schemeClr>
              </a:solidFill>
            </a:endParaRPr>
          </a:p>
          <a:p>
            <a:r>
              <a:rPr lang="en-US" sz="2800" dirty="0" smtClean="0">
                <a:solidFill>
                  <a:schemeClr val="tx1">
                    <a:lumMod val="65000"/>
                    <a:lumOff val="35000"/>
                  </a:schemeClr>
                </a:solidFill>
              </a:rPr>
              <a:t>Pedagogical influence of </a:t>
            </a:r>
            <a:r>
              <a:rPr lang="en-US" sz="2800" dirty="0" err="1" smtClean="0">
                <a:solidFill>
                  <a:schemeClr val="tx1">
                    <a:lumMod val="65000"/>
                    <a:lumOff val="35000"/>
                  </a:schemeClr>
                </a:solidFill>
              </a:rPr>
              <a:t>NetViz</a:t>
            </a:r>
            <a:r>
              <a:rPr lang="en-US" sz="2800" dirty="0" smtClean="0">
                <a:solidFill>
                  <a:schemeClr val="tx1">
                    <a:lumMod val="65000"/>
                    <a:lumOff val="35000"/>
                  </a:schemeClr>
                </a:solidFill>
              </a:rPr>
              <a:t> Nirvana – Principles and applicable metrics to enhance “Readability”</a:t>
            </a:r>
          </a:p>
          <a:p>
            <a:endParaRPr lang="en-US" dirty="0" smtClean="0"/>
          </a:p>
        </p:txBody>
      </p:sp>
      <p:sp>
        <p:nvSpPr>
          <p:cNvPr id="4" name="Slide Number Placeholder 3"/>
          <p:cNvSpPr>
            <a:spLocks noGrp="1"/>
          </p:cNvSpPr>
          <p:nvPr>
            <p:ph type="sldNum" sz="quarter" idx="10"/>
          </p:nvPr>
        </p:nvSpPr>
        <p:spPr/>
        <p:txBody>
          <a:bodyPr/>
          <a:lstStyle/>
          <a:p>
            <a:fld id="{BD67672D-9099-E64E-A41C-899317335BD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smtClean="0"/>
          </a:p>
          <a:p>
            <a:r>
              <a:rPr lang="en-US" dirty="0" smtClean="0"/>
              <a:t>She</a:t>
            </a:r>
            <a:r>
              <a:rPr lang="en-US" baseline="0" dirty="0" smtClean="0"/>
              <a:t> studied the </a:t>
            </a:r>
            <a:r>
              <a:rPr lang="en-US" baseline="0" dirty="0" err="1" smtClean="0"/>
              <a:t>Ravelry</a:t>
            </a:r>
            <a:r>
              <a:rPr lang="en-US" baseline="0" dirty="0" smtClean="0"/>
              <a:t> community – an online community of &gt; 250,000 knitters/</a:t>
            </a:r>
            <a:r>
              <a:rPr lang="en-US" baseline="0" dirty="0" err="1" smtClean="0"/>
              <a:t>crocheters</a:t>
            </a:r>
            <a:r>
              <a:rPr lang="en-US" baseline="0" dirty="0" smtClean="0"/>
              <a:t>.</a:t>
            </a:r>
          </a:p>
          <a:p>
            <a:endParaRPr lang="en-US" baseline="0" dirty="0" smtClean="0"/>
          </a:p>
          <a:p>
            <a:r>
              <a:rPr lang="en-US" baseline="0" dirty="0" smtClean="0"/>
              <a:t>She focused on 3 sub-groups based on their profile entries (how many meet-ups or “Knit-</a:t>
            </a:r>
            <a:r>
              <a:rPr lang="en-US" baseline="0" dirty="0" err="1" smtClean="0"/>
              <a:t>alongs</a:t>
            </a:r>
            <a:r>
              <a:rPr lang="en-US" baseline="0" dirty="0" smtClean="0"/>
              <a:t>” they shared,</a:t>
            </a:r>
          </a:p>
          <a:p>
            <a:r>
              <a:rPr lang="en-US" baseline="0" dirty="0" smtClean="0"/>
              <a:t>As well as common interests shared)</a:t>
            </a:r>
          </a:p>
          <a:p>
            <a:endParaRPr lang="en-US" baseline="0" dirty="0" smtClean="0"/>
          </a:p>
          <a:p>
            <a:r>
              <a:rPr lang="en-US" baseline="0" dirty="0" smtClean="0"/>
              <a:t>She filtered out the top 20 posters in each sub-group, with node size reflecting the number of completed projects, and</a:t>
            </a:r>
          </a:p>
          <a:p>
            <a:r>
              <a:rPr lang="en-US" baseline="0" dirty="0" smtClean="0"/>
              <a:t>tie-strength representing levels of participation.</a:t>
            </a:r>
          </a:p>
          <a:p>
            <a:endParaRPr lang="en-US" baseline="0" dirty="0" smtClean="0"/>
          </a:p>
          <a:p>
            <a:r>
              <a:rPr lang="en-US" baseline="0" dirty="0" smtClean="0"/>
              <a:t>From the graph on the left, you can see that boundary spanners are rare – the sub-groups are pretty tight among themselves.</a:t>
            </a:r>
          </a:p>
          <a:p>
            <a:r>
              <a:rPr lang="en-US" baseline="0" dirty="0" smtClean="0"/>
              <a:t>No member belongs to more than 2 of the sub-groups that she isolated.</a:t>
            </a:r>
          </a:p>
          <a:p>
            <a:r>
              <a:rPr lang="en-US" baseline="0" dirty="0" smtClean="0"/>
              <a:t>These posters also have a relatively high level of completed projects.</a:t>
            </a:r>
          </a:p>
          <a:p>
            <a:r>
              <a:rPr lang="en-US" baseline="0" dirty="0" smtClean="0"/>
              <a:t>Interestingly each subgroup also reflects different traits – Lazy/Stupid/Godless (LSG) are very social/high posters to the forum;</a:t>
            </a:r>
          </a:p>
          <a:p>
            <a:r>
              <a:rPr lang="en-US" baseline="0" dirty="0" smtClean="0"/>
              <a:t>Project Spectrum may not post as much, but complete many more projects – perhaps through meet ups, but this might</a:t>
            </a:r>
          </a:p>
          <a:p>
            <a:r>
              <a:rPr lang="en-US" baseline="0" dirty="0" smtClean="0"/>
              <a:t>be worth exploring further.</a:t>
            </a:r>
          </a:p>
          <a:p>
            <a:endParaRPr lang="en-US" baseline="0" dirty="0" smtClean="0"/>
          </a:p>
          <a:p>
            <a:r>
              <a:rPr lang="en-US" baseline="0" dirty="0" smtClean="0"/>
              <a:t>In the graph on the right, she used </a:t>
            </a:r>
            <a:r>
              <a:rPr lang="en-US" baseline="0" dirty="0" err="1" smtClean="0"/>
              <a:t>NodeXL</a:t>
            </a:r>
            <a:r>
              <a:rPr lang="en-US" baseline="0" dirty="0" smtClean="0"/>
              <a:t> to filter out members who did not have a blog, too. </a:t>
            </a:r>
          </a:p>
          <a:p>
            <a:r>
              <a:rPr lang="en-US" baseline="0" dirty="0" smtClean="0"/>
              <a:t>Here, the spheres indicate </a:t>
            </a:r>
            <a:r>
              <a:rPr lang="en-US" baseline="0" dirty="0" err="1" smtClean="0"/>
              <a:t>Ravelers</a:t>
            </a:r>
            <a:r>
              <a:rPr lang="en-US" baseline="0" dirty="0" smtClean="0"/>
              <a:t> who are also community moderators or volunteer editors – and shows that </a:t>
            </a:r>
          </a:p>
          <a:p>
            <a:r>
              <a:rPr lang="en-US" baseline="0" dirty="0" smtClean="0"/>
              <a:t>Members with high community involvement in multiple areas have higher project outputs.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D67672D-9099-E64E-A41C-899317335BD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While not</a:t>
            </a:r>
            <a:r>
              <a:rPr lang="en-US" sz="1200" kern="1200" baseline="0" dirty="0" smtClean="0">
                <a:solidFill>
                  <a:schemeClr val="tx1"/>
                </a:solidFill>
                <a:latin typeface="+mn-lt"/>
                <a:ea typeface="+mn-ea"/>
                <a:cs typeface="+mn-cs"/>
              </a:rPr>
              <a:t> the greatest example for displaying </a:t>
            </a:r>
            <a:r>
              <a:rPr lang="en-US" sz="1200" kern="1200" baseline="0" dirty="0" err="1" smtClean="0">
                <a:solidFill>
                  <a:schemeClr val="tx1"/>
                </a:solidFill>
                <a:latin typeface="+mn-lt"/>
                <a:ea typeface="+mn-ea"/>
                <a:cs typeface="+mn-cs"/>
              </a:rPr>
              <a:t>NetViz</a:t>
            </a:r>
            <a:r>
              <a:rPr lang="en-US" sz="1200" kern="1200" baseline="0" dirty="0" smtClean="0">
                <a:solidFill>
                  <a:schemeClr val="tx1"/>
                </a:solidFill>
                <a:latin typeface="+mn-lt"/>
                <a:ea typeface="+mn-ea"/>
                <a:cs typeface="+mn-cs"/>
              </a:rPr>
              <a:t> Nirvana (i.e., there are many edge crossings) – an relatively sophisticated and insightful use of network metrics to reveal social  or community roles and structure</a:t>
            </a:r>
          </a:p>
          <a:p>
            <a:endParaRPr lang="en-US" sz="1200" kern="1200" dirty="0" smtClean="0">
              <a:solidFill>
                <a:schemeClr val="tx1"/>
              </a:solidFill>
              <a:latin typeface="+mn-lt"/>
              <a:ea typeface="+mn-ea"/>
              <a:cs typeface="+mn-cs"/>
            </a:endParaRPr>
          </a:p>
          <a:p>
            <a:r>
              <a:rPr lang="en-US" dirty="0" smtClean="0"/>
              <a:t>Vertex Color = </a:t>
            </a:r>
            <a:r>
              <a:rPr lang="en-US" dirty="0" err="1" smtClean="0"/>
              <a:t>Betweenness</a:t>
            </a:r>
            <a:r>
              <a:rPr lang="en-US" dirty="0" smtClean="0"/>
              <a:t> Centrality </a:t>
            </a:r>
            <a:r>
              <a:rPr lang="en-US" dirty="0" err="1" smtClean="0">
                <a:sym typeface="Wingdings"/>
              </a:rPr>
              <a:t></a:t>
            </a:r>
            <a:r>
              <a:rPr lang="en-US" dirty="0" smtClean="0">
                <a:sym typeface="Wingdings"/>
              </a:rPr>
              <a:t> high</a:t>
            </a:r>
            <a:r>
              <a:rPr lang="en-US" baseline="0" dirty="0" smtClean="0">
                <a:sym typeface="Wingdings"/>
              </a:rPr>
              <a:t> values indicate a bridge – one without whom the graph would disconnect</a:t>
            </a:r>
          </a:p>
          <a:p>
            <a:r>
              <a:rPr lang="en-US" sz="1200" kern="1200" dirty="0" smtClean="0">
                <a:solidFill>
                  <a:schemeClr val="tx1"/>
                </a:solidFill>
                <a:latin typeface="+mn-lt"/>
                <a:ea typeface="+mn-ea"/>
                <a:cs typeface="+mn-cs"/>
              </a:rPr>
              <a:t>Most</a:t>
            </a:r>
            <a:r>
              <a:rPr lang="en-US" sz="1200" kern="1200" baseline="0" dirty="0" smtClean="0">
                <a:solidFill>
                  <a:schemeClr val="tx1"/>
                </a:solidFill>
                <a:latin typeface="+mn-lt"/>
                <a:ea typeface="+mn-ea"/>
                <a:cs typeface="+mn-cs"/>
              </a:rPr>
              <a:t> experienced are bright green; least experienced/time in community members are a few differing hues; medium experienced are olive drab/brownish….</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Vertex Size = Eigenvector Centrality </a:t>
            </a:r>
            <a:r>
              <a:rPr lang="en-US" sz="1200" kern="1200" dirty="0" err="1" smtClean="0">
                <a:solidFill>
                  <a:schemeClr val="tx1"/>
                </a:solidFill>
                <a:latin typeface="+mn-lt"/>
                <a:ea typeface="+mn-ea"/>
                <a:cs typeface="+mn-cs"/>
                <a:sym typeface="Wingdings"/>
              </a:rPr>
              <a:t></a:t>
            </a:r>
            <a:r>
              <a:rPr lang="en-US" sz="1200" kern="1200" dirty="0" smtClean="0">
                <a:solidFill>
                  <a:schemeClr val="tx1"/>
                </a:solidFill>
                <a:latin typeface="+mn-lt"/>
                <a:ea typeface="+mn-ea"/>
                <a:cs typeface="+mn-cs"/>
                <a:sym typeface="Wingdings"/>
              </a:rPr>
              <a:t> Higher if you are connected to highly</a:t>
            </a:r>
            <a:r>
              <a:rPr lang="en-US" sz="1200" kern="1200" baseline="0" dirty="0" smtClean="0">
                <a:solidFill>
                  <a:schemeClr val="tx1"/>
                </a:solidFill>
                <a:latin typeface="+mn-lt"/>
                <a:ea typeface="+mn-ea"/>
                <a:cs typeface="+mn-cs"/>
                <a:sym typeface="Wingdings"/>
              </a:rPr>
              <a:t> connected people</a:t>
            </a:r>
            <a:endParaRPr lang="en-US" sz="1200" kern="1200" dirty="0" smtClean="0">
              <a:solidFill>
                <a:schemeClr val="tx1"/>
              </a:solidFill>
              <a:latin typeface="+mn-lt"/>
              <a:ea typeface="+mn-ea"/>
              <a:cs typeface="+mn-cs"/>
            </a:endParaRPr>
          </a:p>
          <a:p>
            <a:endParaRPr lang="en-US" dirty="0" smtClean="0"/>
          </a:p>
          <a:p>
            <a:r>
              <a:rPr lang="en-US" dirty="0" smtClean="0"/>
              <a:t>LEFT figure: Student confirms a hypothesis</a:t>
            </a:r>
            <a:r>
              <a:rPr lang="en-US" baseline="0" dirty="0" smtClean="0"/>
              <a:t> that the community administrator and more experienced members have high eigenvector centrality (connectedness, represented by node radius) and </a:t>
            </a:r>
            <a:r>
              <a:rPr lang="en-US" baseline="0" dirty="0" err="1" smtClean="0"/>
              <a:t>betweenness</a:t>
            </a:r>
            <a:r>
              <a:rPr lang="en-US" baseline="0" dirty="0" smtClean="0"/>
              <a:t> centrality (bridging, represented by node color).</a:t>
            </a:r>
          </a:p>
          <a:p>
            <a:endParaRPr lang="en-US" baseline="0" dirty="0" smtClean="0"/>
          </a:p>
          <a:p>
            <a:r>
              <a:rPr lang="en-US" baseline="0" dirty="0" smtClean="0"/>
              <a:t>RIGHT figure: Student models which community member (node) would be the next best candidate to serve as community administrator (based on hypothesis that leaders are bridges across sub-groups among the network and they are also highly connected  to other highly connected people)</a:t>
            </a:r>
          </a:p>
          <a:p>
            <a:r>
              <a:rPr lang="en-US" baseline="0" dirty="0" smtClean="0"/>
              <a:t>To simulate the management dilemma, he filtered all the stats data about the current admin by applying the “skip filter” available in </a:t>
            </a:r>
            <a:r>
              <a:rPr lang="en-US" baseline="0" dirty="0" err="1" smtClean="0"/>
              <a:t>NodeXL</a:t>
            </a:r>
            <a:r>
              <a:rPr lang="en-US" baseline="0" dirty="0" smtClean="0"/>
              <a:t> – the next best admin that meets his high </a:t>
            </a:r>
            <a:r>
              <a:rPr lang="en-US" baseline="0" dirty="0" err="1" smtClean="0"/>
              <a:t>eigenvalue</a:t>
            </a:r>
            <a:r>
              <a:rPr lang="en-US" baseline="0" dirty="0" smtClean="0"/>
              <a:t>/high bridging abilities pops up  </a:t>
            </a:r>
            <a:endParaRPr lang="en-US" dirty="0"/>
          </a:p>
        </p:txBody>
      </p:sp>
      <p:sp>
        <p:nvSpPr>
          <p:cNvPr id="4" name="Slide Number Placeholder 3"/>
          <p:cNvSpPr>
            <a:spLocks noGrp="1"/>
          </p:cNvSpPr>
          <p:nvPr>
            <p:ph type="sldNum" sz="quarter" idx="10"/>
          </p:nvPr>
        </p:nvSpPr>
        <p:spPr/>
        <p:txBody>
          <a:bodyPr/>
          <a:lstStyle/>
          <a:p>
            <a:fld id="{BD67672D-9099-E64E-A41C-899317335BD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LLs</a:t>
            </a:r>
            <a:endParaRPr lang="en-US" dirty="0" smtClean="0"/>
          </a:p>
          <a:p>
            <a:r>
              <a:rPr lang="en-US" dirty="0" smtClean="0"/>
              <a:t>	- Educators</a:t>
            </a:r>
          </a:p>
          <a:p>
            <a:endParaRPr lang="en-US" dirty="0"/>
          </a:p>
        </p:txBody>
      </p:sp>
      <p:sp>
        <p:nvSpPr>
          <p:cNvPr id="4" name="Slide Number Placeholder 3"/>
          <p:cNvSpPr>
            <a:spLocks noGrp="1"/>
          </p:cNvSpPr>
          <p:nvPr>
            <p:ph type="sldNum" sz="quarter" idx="10"/>
          </p:nvPr>
        </p:nvSpPr>
        <p:spPr/>
        <p:txBody>
          <a:bodyPr/>
          <a:lstStyle/>
          <a:p>
            <a:fld id="{BD67672D-9099-E64E-A41C-899317335BD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LLs</a:t>
            </a:r>
            <a:endParaRPr lang="en-US" dirty="0" smtClean="0"/>
          </a:p>
          <a:p>
            <a:endParaRPr lang="en-US" dirty="0" smtClean="0"/>
          </a:p>
          <a:p>
            <a:r>
              <a:rPr lang="en-US" dirty="0" err="1" smtClean="0"/>
              <a:t>MILCs</a:t>
            </a:r>
            <a:r>
              <a:rPr lang="en-US" baseline="0" dirty="0" smtClean="0"/>
              <a:t> are more effective than traditional, lab-controlled usability tests =&gt; because they are more faithful and representative of the way users explore complex data sets like social networks and structures</a:t>
            </a:r>
          </a:p>
          <a:p>
            <a:endParaRPr lang="en-US" baseline="0" dirty="0" smtClean="0"/>
          </a:p>
          <a:p>
            <a:r>
              <a:rPr lang="en-US" baseline="0" dirty="0" smtClean="0"/>
              <a:t>Relatively obvious point but one that deserves mention – </a:t>
            </a:r>
            <a:r>
              <a:rPr lang="en-US" baseline="0" dirty="0" err="1" smtClean="0"/>
              <a:t>MILCs</a:t>
            </a:r>
            <a:r>
              <a:rPr lang="en-US" baseline="0" dirty="0" smtClean="0"/>
              <a:t> require more intensive data collection &amp; analysis</a:t>
            </a:r>
          </a:p>
          <a:p>
            <a:r>
              <a:rPr lang="en-US" baseline="0" dirty="0" smtClean="0"/>
              <a:t>-- more ethnographic in nature, for ex – generated and transcribed about 10 hours of audio/video interview data  and</a:t>
            </a:r>
          </a:p>
          <a:p>
            <a:r>
              <a:rPr lang="en-US" baseline="0" dirty="0" smtClean="0"/>
              <a:t>12 hours of lab/class video, in addition to the pre-survey questions, </a:t>
            </a:r>
          </a:p>
          <a:p>
            <a:r>
              <a:rPr lang="en-US" baseline="0" dirty="0" smtClean="0"/>
              <a:t>about 40 student diary entries, </a:t>
            </a:r>
          </a:p>
          <a:p>
            <a:r>
              <a:rPr lang="en-US" baseline="0" dirty="0" smtClean="0"/>
              <a:t>assignment data,</a:t>
            </a:r>
          </a:p>
          <a:p>
            <a:r>
              <a:rPr lang="en-US" baseline="0" dirty="0" smtClean="0"/>
              <a:t>post-survey focus group</a:t>
            </a:r>
          </a:p>
          <a:p>
            <a:r>
              <a:rPr lang="en-US" baseline="0" dirty="0" smtClean="0"/>
              <a:t>Online course discussion threads</a:t>
            </a:r>
          </a:p>
        </p:txBody>
      </p:sp>
      <p:sp>
        <p:nvSpPr>
          <p:cNvPr id="4" name="Slide Number Placeholder 3"/>
          <p:cNvSpPr>
            <a:spLocks noGrp="1"/>
          </p:cNvSpPr>
          <p:nvPr>
            <p:ph type="sldNum" sz="quarter" idx="10"/>
          </p:nvPr>
        </p:nvSpPr>
        <p:spPr/>
        <p:txBody>
          <a:bodyPr/>
          <a:lstStyle/>
          <a:p>
            <a:fld id="{BD67672D-9099-E64E-A41C-899317335BD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LLs</a:t>
            </a:r>
            <a:endParaRPr lang="en-US" dirty="0" smtClean="0"/>
          </a:p>
          <a:p>
            <a:r>
              <a:rPr lang="en-US" dirty="0" smtClean="0"/>
              <a:t>	- Designers</a:t>
            </a:r>
          </a:p>
          <a:p>
            <a:r>
              <a:rPr lang="en-US" dirty="0" smtClean="0"/>
              <a:t>	</a:t>
            </a:r>
          </a:p>
          <a:p>
            <a:r>
              <a:rPr lang="en-US" dirty="0" smtClean="0"/>
              <a:t>Users enjoyed -- tight</a:t>
            </a:r>
          </a:p>
          <a:p>
            <a:endParaRPr lang="en-US" dirty="0" smtClean="0"/>
          </a:p>
          <a:p>
            <a:endParaRPr lang="en-US" dirty="0" smtClean="0"/>
          </a:p>
          <a:p>
            <a:r>
              <a:rPr lang="en-US" dirty="0" smtClean="0">
                <a:solidFill>
                  <a:srgbClr val="404040"/>
                </a:solidFill>
              </a:rPr>
              <a:t>Acclamations</a:t>
            </a:r>
          </a:p>
          <a:p>
            <a:pPr lvl="1"/>
            <a:r>
              <a:rPr lang="en-US" dirty="0" smtClean="0">
                <a:solidFill>
                  <a:srgbClr val="404040"/>
                </a:solidFill>
              </a:rPr>
              <a:t>Interaction between workbook and graph</a:t>
            </a:r>
          </a:p>
          <a:p>
            <a:pPr lvl="2"/>
            <a:r>
              <a:rPr lang="en-US" dirty="0" smtClean="0">
                <a:solidFill>
                  <a:srgbClr val="404040"/>
                </a:solidFill>
              </a:rPr>
              <a:t>Separate data &amp; visualization, connected with brushing and linking</a:t>
            </a:r>
          </a:p>
          <a:p>
            <a:pPr lvl="2"/>
            <a:r>
              <a:rPr lang="en-US" dirty="0" smtClean="0">
                <a:solidFill>
                  <a:srgbClr val="404040"/>
                </a:solidFill>
              </a:rPr>
              <a:t>Cell referencing for tunable formula constants</a:t>
            </a:r>
          </a:p>
          <a:p>
            <a:r>
              <a:rPr lang="en-US" dirty="0" smtClean="0">
                <a:solidFill>
                  <a:srgbClr val="404040"/>
                </a:solidFill>
              </a:rPr>
              <a:t>Criticisms</a:t>
            </a:r>
          </a:p>
          <a:p>
            <a:pPr lvl="1"/>
            <a:r>
              <a:rPr lang="en-US" dirty="0" smtClean="0">
                <a:solidFill>
                  <a:srgbClr val="404040"/>
                </a:solidFill>
              </a:rPr>
              <a:t>Lack of responsive controls at all times</a:t>
            </a:r>
          </a:p>
          <a:p>
            <a:pPr lvl="1"/>
            <a:r>
              <a:rPr lang="en-US" dirty="0" smtClean="0">
                <a:solidFill>
                  <a:srgbClr val="404040"/>
                </a:solidFill>
              </a:rPr>
              <a:t>Optionally disable real-time updating</a:t>
            </a:r>
          </a:p>
          <a:p>
            <a:pPr lvl="1"/>
            <a:r>
              <a:rPr lang="en-US" dirty="0" smtClean="0">
                <a:solidFill>
                  <a:srgbClr val="404040"/>
                </a:solidFill>
              </a:rPr>
              <a:t>Better UI design – simpler, larger icons and groupings</a:t>
            </a:r>
          </a:p>
          <a:p>
            <a:pPr lvl="1"/>
            <a:r>
              <a:rPr lang="en-US" dirty="0" smtClean="0">
                <a:solidFill>
                  <a:srgbClr val="404040"/>
                </a:solidFill>
              </a:rPr>
              <a:t>Improved edge &amp; node aggregation</a:t>
            </a:r>
          </a:p>
          <a:p>
            <a:pPr lvl="1"/>
            <a:r>
              <a:rPr lang="en-US" dirty="0" smtClean="0">
                <a:solidFill>
                  <a:srgbClr val="404040"/>
                </a:solidFill>
              </a:rPr>
              <a:t>Vector graphic export</a:t>
            </a:r>
          </a:p>
          <a:p>
            <a:endParaRPr lang="en-US" dirty="0"/>
          </a:p>
        </p:txBody>
      </p:sp>
      <p:sp>
        <p:nvSpPr>
          <p:cNvPr id="4" name="Slide Number Placeholder 3"/>
          <p:cNvSpPr>
            <a:spLocks noGrp="1"/>
          </p:cNvSpPr>
          <p:nvPr>
            <p:ph type="sldNum" sz="quarter" idx="10"/>
          </p:nvPr>
        </p:nvSpPr>
        <p:spPr/>
        <p:txBody>
          <a:bodyPr/>
          <a:lstStyle/>
          <a:p>
            <a:fld id="{BD67672D-9099-E64E-A41C-899317335BD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Diversity</a:t>
            </a:r>
            <a:r>
              <a:rPr lang="en-US" baseline="0" dirty="0" smtClean="0"/>
              <a:t> </a:t>
            </a:r>
            <a:r>
              <a:rPr lang="en-US" baseline="0" dirty="0" err="1" smtClean="0">
                <a:sym typeface="Wingdings"/>
              </a:rPr>
              <a:t></a:t>
            </a:r>
            <a:r>
              <a:rPr lang="en-US" baseline="0" dirty="0" smtClean="0"/>
              <a:t> two well-represented user groups</a:t>
            </a:r>
          </a:p>
          <a:p>
            <a:endParaRPr lang="en-US" baseline="0" dirty="0" smtClean="0"/>
          </a:p>
          <a:p>
            <a:endParaRPr lang="en-US" baseline="0" dirty="0" smtClean="0"/>
          </a:p>
          <a:p>
            <a:r>
              <a:rPr lang="en-US" baseline="0" dirty="0" smtClean="0"/>
              <a:t>Depth </a:t>
            </a:r>
            <a:r>
              <a:rPr lang="en-US" baseline="0" dirty="0" err="1" smtClean="0">
                <a:sym typeface="Wingdings"/>
              </a:rPr>
              <a:t></a:t>
            </a:r>
            <a:r>
              <a:rPr lang="en-US" baseline="0" dirty="0" smtClean="0">
                <a:sym typeface="Wingdings"/>
              </a:rPr>
              <a:t> timeframe for users to explore, experiment with their own data sets, learn by trial and error, etc.</a:t>
            </a:r>
            <a:endParaRPr lang="en-US" dirty="0"/>
          </a:p>
        </p:txBody>
      </p:sp>
      <p:sp>
        <p:nvSpPr>
          <p:cNvPr id="4" name="Slide Number Placeholder 3"/>
          <p:cNvSpPr>
            <a:spLocks noGrp="1"/>
          </p:cNvSpPr>
          <p:nvPr>
            <p:ph type="sldNum" sz="quarter" idx="10"/>
          </p:nvPr>
        </p:nvSpPr>
        <p:spPr/>
        <p:txBody>
          <a:bodyPr/>
          <a:lstStyle/>
          <a:p>
            <a:fld id="{BD67672D-9099-E64E-A41C-899317335BD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solidFill>
                  <a:srgbClr val="595959"/>
                </a:solidFill>
              </a:rPr>
              <a:t>NODEXL  DIAGRAM OF NODEXL – demonstrating how the toolkit is:</a:t>
            </a:r>
          </a:p>
          <a:p>
            <a:r>
              <a:rPr lang="en-US" dirty="0" smtClean="0">
                <a:solidFill>
                  <a:srgbClr val="595959"/>
                </a:solidFill>
              </a:rPr>
              <a:t>	- CONNECTED TO STATISTICAL MEASURES AVAILABLE</a:t>
            </a:r>
          </a:p>
          <a:p>
            <a:r>
              <a:rPr lang="en-US" dirty="0" smtClean="0">
                <a:solidFill>
                  <a:srgbClr val="595959"/>
                </a:solidFill>
              </a:rPr>
              <a:t>	- CONNECTED TO VARIOUS VISUALIZATION FEATURES </a:t>
            </a:r>
          </a:p>
          <a:p>
            <a:r>
              <a:rPr lang="en-US" dirty="0" smtClean="0">
                <a:solidFill>
                  <a:srgbClr val="595959"/>
                </a:solidFill>
              </a:rPr>
              <a:t>		(EXISTING AND PLANNED)</a:t>
            </a:r>
          </a:p>
          <a:p>
            <a:endParaRPr lang="en-US" dirty="0" smtClean="0">
              <a:solidFill>
                <a:srgbClr val="595959"/>
              </a:solidFill>
            </a:endParaRPr>
          </a:p>
          <a:p>
            <a:r>
              <a:rPr lang="en-US" dirty="0" smtClean="0">
                <a:solidFill>
                  <a:srgbClr val="595959"/>
                </a:solidFill>
              </a:rPr>
              <a:t>ALSO: INTERFACE ITSELF IS PART OF A PROGRAM THAT IS FAMILIAR (EXCEL) AND</a:t>
            </a:r>
          </a:p>
          <a:p>
            <a:r>
              <a:rPr lang="en-US" dirty="0" smtClean="0">
                <a:solidFill>
                  <a:srgbClr val="595959"/>
                </a:solidFill>
              </a:rPr>
              <a:t>MANY SNA DATA SOURCES ALREADY IN A SPREADSHEET LIKE FORMAT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D67672D-9099-E64E-A41C-899317335BD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latin typeface="+mn-lt"/>
                <a:ea typeface="+mn-ea"/>
                <a:cs typeface="+mn-cs"/>
              </a:rPr>
              <a:t>GOAL: To identify the bridge spanners in three subgroups.</a:t>
            </a:r>
            <a:r>
              <a:rPr lang="en-US" sz="1200" kern="1200" baseline="0" dirty="0" smtClean="0">
                <a:solidFill>
                  <a:schemeClr val="tx1"/>
                </a:solidFill>
                <a:latin typeface="+mn-lt"/>
                <a:ea typeface="+mn-ea"/>
                <a:cs typeface="+mn-cs"/>
              </a:rPr>
              <a:t>  M</a:t>
            </a:r>
            <a:r>
              <a:rPr lang="en-US" sz="1200" kern="1200" dirty="0" smtClean="0">
                <a:solidFill>
                  <a:schemeClr val="tx1"/>
                </a:solidFill>
                <a:latin typeface="+mn-lt"/>
                <a:ea typeface="+mn-ea"/>
                <a:cs typeface="+mn-cs"/>
              </a:rPr>
              <a:t>etrics like degree and tie strength used</a:t>
            </a:r>
            <a:r>
              <a:rPr lang="en-US" sz="1200" kern="1200" baseline="0" dirty="0" smtClean="0">
                <a:solidFill>
                  <a:schemeClr val="tx1"/>
                </a:solidFill>
                <a:latin typeface="+mn-lt"/>
                <a:ea typeface="+mn-ea"/>
                <a:cs typeface="+mn-cs"/>
              </a:rPr>
              <a:t> to </a:t>
            </a:r>
            <a:r>
              <a:rPr lang="en-US" sz="1200" kern="1200" baseline="0" dirty="0" err="1" smtClean="0">
                <a:solidFill>
                  <a:schemeClr val="tx1"/>
                </a:solidFill>
                <a:latin typeface="+mn-lt"/>
                <a:ea typeface="+mn-ea"/>
                <a:cs typeface="+mn-cs"/>
              </a:rPr>
              <a:t>guage</a:t>
            </a:r>
            <a:r>
              <a:rPr lang="en-US" sz="1200" kern="1200" dirty="0" smtClean="0">
                <a:solidFill>
                  <a:schemeClr val="tx1"/>
                </a:solidFill>
                <a:latin typeface="+mn-lt"/>
                <a:ea typeface="+mn-ea"/>
                <a:cs typeface="+mn-cs"/>
              </a:rPr>
              <a:t> the membership and the level of participation in these subgroups.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edges represent the tie strength which is the number of posts a person contributes in a particular discussion </a:t>
            </a:r>
            <a:r>
              <a:rPr lang="en-US" sz="1200" kern="1200" dirty="0" err="1" smtClean="0">
                <a:solidFill>
                  <a:schemeClr val="tx1"/>
                </a:solidFill>
                <a:latin typeface="+mn-lt"/>
                <a:ea typeface="+mn-ea"/>
                <a:cs typeface="+mn-cs"/>
              </a:rPr>
              <a:t>forum.This</a:t>
            </a:r>
            <a:r>
              <a:rPr lang="en-US" sz="1200" kern="1200" dirty="0" smtClean="0">
                <a:solidFill>
                  <a:schemeClr val="tx1"/>
                </a:solidFill>
                <a:latin typeface="+mn-lt"/>
                <a:ea typeface="+mn-ea"/>
                <a:cs typeface="+mn-cs"/>
              </a:rPr>
              <a:t> gives us a sense of member’s participation within subgroups. The “café” subgroup and the “meet the members” subgroups have more cross over than the “problems &amp; solutions” subgroup. One reason could be the nature of discussion that is carried out within the subgroup. </a:t>
            </a:r>
            <a:r>
              <a:rPr lang="en-US" sz="1200" kern="1200" dirty="0" err="1" smtClean="0">
                <a:solidFill>
                  <a:schemeClr val="tx1"/>
                </a:solidFill>
                <a:latin typeface="+mn-lt"/>
                <a:ea typeface="+mn-ea"/>
                <a:cs typeface="+mn-cs"/>
              </a:rPr>
              <a:t>The“café</a:t>
            </a:r>
            <a:r>
              <a:rPr lang="en-US" sz="1200" kern="1200" dirty="0" smtClean="0">
                <a:solidFill>
                  <a:schemeClr val="tx1"/>
                </a:solidFill>
                <a:latin typeface="+mn-lt"/>
                <a:ea typeface="+mn-ea"/>
                <a:cs typeface="+mn-cs"/>
              </a:rPr>
              <a:t>” subgroup was created for members to give them freedom to exchange ideas which are considered suitable for discussion in the community (i.e., car-talk) and to avoid threads being deleted as “Off topic” threads.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“Meet the members” subgroup provides an additional personal space in form of a discussion forum for members to know each other at a more personal level and build friendship ties. These two subgroups enjoy shared membership and the two groups are well connected with each other. </a:t>
            </a:r>
            <a:r>
              <a:rPr lang="en-US" sz="1200" kern="1200" dirty="0" err="1" smtClean="0">
                <a:solidFill>
                  <a:schemeClr val="tx1"/>
                </a:solidFill>
                <a:latin typeface="+mn-lt"/>
                <a:ea typeface="+mn-ea"/>
                <a:cs typeface="+mn-cs"/>
              </a:rPr>
              <a:t>Intersestingly</a:t>
            </a:r>
            <a:r>
              <a:rPr lang="en-US" sz="1200" kern="1200" dirty="0" smtClean="0">
                <a:solidFill>
                  <a:schemeClr val="tx1"/>
                </a:solidFill>
                <a:latin typeface="+mn-lt"/>
                <a:ea typeface="+mn-ea"/>
                <a:cs typeface="+mn-cs"/>
              </a:rPr>
              <a:t>, the two community leaders (blue triangles) and the host (</a:t>
            </a:r>
            <a:r>
              <a:rPr lang="en-US" sz="1200" kern="1200" dirty="0" err="1" smtClean="0">
                <a:solidFill>
                  <a:schemeClr val="tx1"/>
                </a:solidFill>
                <a:latin typeface="+mn-lt"/>
                <a:ea typeface="+mn-ea"/>
                <a:cs typeface="+mn-cs"/>
              </a:rPr>
              <a:t>kyfdx</a:t>
            </a:r>
            <a:r>
              <a:rPr lang="en-US" sz="1200" kern="1200" dirty="0" smtClean="0">
                <a:solidFill>
                  <a:schemeClr val="tx1"/>
                </a:solidFill>
                <a:latin typeface="+mn-lt"/>
                <a:ea typeface="+mn-ea"/>
                <a:cs typeface="+mn-cs"/>
              </a:rPr>
              <a:t>) make almost equal amount of contribution in both the subgroups.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Another</a:t>
            </a:r>
            <a:r>
              <a:rPr lang="en-US" sz="1200" kern="1200" baseline="0" dirty="0" smtClean="0">
                <a:solidFill>
                  <a:schemeClr val="tx1"/>
                </a:solidFill>
                <a:latin typeface="+mn-lt"/>
                <a:ea typeface="+mn-ea"/>
                <a:cs typeface="+mn-cs"/>
              </a:rPr>
              <a:t> interesting observation:  </a:t>
            </a:r>
            <a:r>
              <a:rPr lang="en-US" sz="1200" kern="1200" dirty="0" smtClean="0">
                <a:solidFill>
                  <a:schemeClr val="tx1"/>
                </a:solidFill>
                <a:latin typeface="+mn-lt"/>
                <a:ea typeface="+mn-ea"/>
                <a:cs typeface="+mn-cs"/>
              </a:rPr>
              <a:t>the community leaders (blue triangles) are actively involved in the community and are heavily participating in the discussions as compared to the hosts (green diamonds) of the community.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Reason</a:t>
            </a:r>
            <a:r>
              <a:rPr lang="en-US" sz="1200" kern="1200" baseline="0" dirty="0" smtClean="0">
                <a:solidFill>
                  <a:schemeClr val="tx1"/>
                </a:solidFill>
                <a:latin typeface="+mn-lt"/>
                <a:ea typeface="+mn-ea"/>
                <a:cs typeface="+mn-cs"/>
              </a:rPr>
              <a:t> for various colors of the other nodes is that student used these in secondary graphs about friendship ties among members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radius of the nodes is set on degree to </a:t>
            </a:r>
            <a:r>
              <a:rPr lang="en-US" sz="1200" kern="1200" dirty="0" err="1" smtClean="0">
                <a:solidFill>
                  <a:schemeClr val="tx1"/>
                </a:solidFill>
                <a:latin typeface="+mn-lt"/>
                <a:ea typeface="+mn-ea"/>
                <a:cs typeface="+mn-cs"/>
              </a:rPr>
              <a:t>guage</a:t>
            </a:r>
            <a:r>
              <a:rPr lang="en-US" sz="1200" kern="1200" dirty="0" smtClean="0">
                <a:solidFill>
                  <a:schemeClr val="tx1"/>
                </a:solidFill>
                <a:latin typeface="+mn-lt"/>
                <a:ea typeface="+mn-ea"/>
                <a:cs typeface="+mn-cs"/>
              </a:rPr>
              <a:t> the number of connections a node has and also to understand how the information flows within the community. Since I am looking for members contributions in these three subgroups the variation in the size of the nodes is not very distinguishable for the members. However, degree is a useful measure for the subgroups since it represents how many people are connected or associated with the subgroup. In the visualization, by looking at the size of the spheres and one can see that the problems and solutions subgroup enjoys rich membership then the other subgroups.</a:t>
            </a:r>
          </a:p>
          <a:p>
            <a:endParaRPr lang="en-US" dirty="0"/>
          </a:p>
        </p:txBody>
      </p:sp>
      <p:sp>
        <p:nvSpPr>
          <p:cNvPr id="4" name="Slide Number Placeholder 3"/>
          <p:cNvSpPr>
            <a:spLocks noGrp="1"/>
          </p:cNvSpPr>
          <p:nvPr>
            <p:ph type="sldNum" sz="quarter" idx="10"/>
          </p:nvPr>
        </p:nvSpPr>
        <p:spPr/>
        <p:txBody>
          <a:bodyPr/>
          <a:lstStyle/>
          <a:p>
            <a:fld id="{BD67672D-9099-E64E-A41C-899317335BD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a:buFontTx/>
              <a:buNone/>
            </a:pPr>
            <a:r>
              <a:rPr lang="en-US" b="1" dirty="0" smtClean="0"/>
              <a:t>[3: First, the motivation for our study] </a:t>
            </a:r>
          </a:p>
          <a:p>
            <a:pPr>
              <a:buFontTx/>
              <a:buNone/>
            </a:pPr>
            <a:endParaRPr lang="en-US" b="1" dirty="0" smtClean="0"/>
          </a:p>
          <a:p>
            <a:pPr>
              <a:buFontTx/>
              <a:buNone/>
            </a:pPr>
            <a:r>
              <a:rPr lang="en-US" b="1" dirty="0" smtClean="0"/>
              <a:t>In most cases to date, existing network analysis tools have been relegated to computer scientists who develop algorithms for drawing graphs.  Most use command line interfaces, have steep learning curves or require some level of programming</a:t>
            </a:r>
            <a:r>
              <a:rPr lang="en-US" b="1" baseline="0" dirty="0" smtClean="0"/>
              <a:t> </a:t>
            </a:r>
            <a:r>
              <a:rPr lang="en-US" b="1" dirty="0" smtClean="0"/>
              <a:t>expertise.  Yet, social network analysis in particular is of interest and importance in academic, commercial and in general social media contexts --</a:t>
            </a:r>
          </a:p>
          <a:p>
            <a:pPr>
              <a:buFontTx/>
              <a:buNone/>
            </a:pPr>
            <a:r>
              <a:rPr lang="en-US" b="1" dirty="0" smtClean="0"/>
              <a:t>Social Network Analysis need not be just for scientists anymore – </a:t>
            </a:r>
          </a:p>
          <a:p>
            <a:pPr>
              <a:buFontTx/>
              <a:buNone/>
            </a:pPr>
            <a:r>
              <a:rPr lang="en-US" b="1" dirty="0" smtClean="0"/>
              <a:t>Online community managers have a stake in learning how to use social network analysis to cultivate their communities.</a:t>
            </a:r>
          </a:p>
          <a:p>
            <a:pPr>
              <a:buFontTx/>
              <a:buChar char="-"/>
            </a:pPr>
            <a:endParaRPr lang="en-US" b="1" dirty="0" smtClean="0"/>
          </a:p>
          <a:p>
            <a:pPr>
              <a:buFontTx/>
              <a:buChar char="-"/>
            </a:pPr>
            <a:r>
              <a:rPr lang="en-US" b="1" dirty="0" smtClean="0"/>
              <a:t>To that end, the long-term goal for the study is to help develop and promote Accessible tools and Educational Strategies for Social Network Analysis geared to community participants,</a:t>
            </a:r>
            <a:r>
              <a:rPr lang="en-US" b="1" baseline="0" dirty="0" smtClean="0"/>
              <a:t> managers, analysts, and designers</a:t>
            </a:r>
            <a:r>
              <a:rPr lang="en-US" b="1" dirty="0" smtClean="0"/>
              <a:t>.</a:t>
            </a:r>
          </a:p>
        </p:txBody>
      </p:sp>
      <p:sp>
        <p:nvSpPr>
          <p:cNvPr id="4" name="Slide Number Placeholder 3"/>
          <p:cNvSpPr>
            <a:spLocks noGrp="1"/>
          </p:cNvSpPr>
          <p:nvPr>
            <p:ph type="sldNum" sz="quarter" idx="10"/>
          </p:nvPr>
        </p:nvSpPr>
        <p:spPr/>
        <p:txBody>
          <a:bodyPr/>
          <a:lstStyle/>
          <a:p>
            <a:fld id="{BD67672D-9099-E64E-A41C-899317335BD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67672D-9099-E64E-A41C-899317335BD9}"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pPr>
              <a:buFontTx/>
              <a:buChar char="-"/>
            </a:pPr>
            <a:r>
              <a:rPr lang="en-US" dirty="0" smtClean="0"/>
              <a:t>Specific discussion points/"Focus of this talk" -- Evaluation of </a:t>
            </a:r>
            <a:r>
              <a:rPr lang="en-US" dirty="0" err="1" smtClean="0"/>
              <a:t>NodeXL</a:t>
            </a:r>
            <a:r>
              <a:rPr lang="en-US" dirty="0" smtClean="0"/>
              <a:t> as a tool for teaching SNA </a:t>
            </a:r>
            <a:r>
              <a:rPr lang="en-US" dirty="0" err="1" smtClean="0"/>
              <a:t>concenpts</a:t>
            </a:r>
            <a:r>
              <a:rPr lang="en-US" dirty="0" smtClean="0"/>
              <a:t> + overall usability (specifically for practitioners)  </a:t>
            </a:r>
          </a:p>
          <a:p>
            <a:pPr>
              <a:buFontTx/>
              <a:buChar char="-"/>
            </a:pPr>
            <a:r>
              <a:rPr lang="en-US" dirty="0" smtClean="0"/>
              <a:t> Also </a:t>
            </a:r>
            <a:r>
              <a:rPr lang="en-US" dirty="0" err="1" smtClean="0"/>
              <a:t>NetVis</a:t>
            </a:r>
            <a:r>
              <a:rPr lang="en-US" dirty="0" smtClean="0"/>
              <a:t> Nirvana </a:t>
            </a:r>
            <a:r>
              <a:rPr lang="en-US" dirty="0" err="1" smtClean="0"/>
              <a:t>RMs</a:t>
            </a:r>
            <a:endParaRPr lang="en-US" dirty="0" smtClean="0"/>
          </a:p>
          <a:p>
            <a:endParaRPr lang="en-US" dirty="0" smtClean="0"/>
          </a:p>
          <a:p>
            <a:r>
              <a:rPr lang="en-US" dirty="0" smtClean="0"/>
              <a:t>- What the study/goal is NOT: A comparison of existing and emerging tools -- not a feature by feature usability for a couple of reasons --  tools were/are changing too rapidly during the time of evaluation; not realistic based on the complex, nuanced ways in which these practitioners wanted to explore...blah blah....</a:t>
            </a:r>
          </a:p>
          <a:p>
            <a:endParaRPr lang="en-US" dirty="0"/>
          </a:p>
        </p:txBody>
      </p:sp>
      <p:sp>
        <p:nvSpPr>
          <p:cNvPr id="4" name="Slide Number Placeholder 3"/>
          <p:cNvSpPr>
            <a:spLocks noGrp="1"/>
          </p:cNvSpPr>
          <p:nvPr>
            <p:ph type="sldNum" sz="quarter" idx="10"/>
          </p:nvPr>
        </p:nvSpPr>
        <p:spPr/>
        <p:txBody>
          <a:bodyPr/>
          <a:lstStyle/>
          <a:p>
            <a:fld id="{BD67672D-9099-E64E-A41C-899317335BD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pPr>
              <a:buFontTx/>
              <a:buChar char="-"/>
            </a:pPr>
            <a:r>
              <a:rPr lang="en-US" dirty="0" smtClean="0"/>
              <a:t>Specific discussion points/"Focus of this talk" -- Evaluation of </a:t>
            </a:r>
            <a:r>
              <a:rPr lang="en-US" dirty="0" err="1" smtClean="0"/>
              <a:t>NodeXL</a:t>
            </a:r>
            <a:r>
              <a:rPr lang="en-US" dirty="0" smtClean="0"/>
              <a:t> as a tool for teaching SNA </a:t>
            </a:r>
            <a:r>
              <a:rPr lang="en-US" dirty="0" err="1" smtClean="0"/>
              <a:t>concenpts</a:t>
            </a:r>
            <a:r>
              <a:rPr lang="en-US" dirty="0" smtClean="0"/>
              <a:t> + overall usability (specifically for practitioners)  </a:t>
            </a:r>
          </a:p>
          <a:p>
            <a:pPr>
              <a:buFontTx/>
              <a:buChar char="-"/>
            </a:pPr>
            <a:r>
              <a:rPr lang="en-US" dirty="0" smtClean="0"/>
              <a:t> Also </a:t>
            </a:r>
            <a:r>
              <a:rPr lang="en-US" dirty="0" err="1" smtClean="0"/>
              <a:t>NetVis</a:t>
            </a:r>
            <a:r>
              <a:rPr lang="en-US" dirty="0" smtClean="0"/>
              <a:t> Nirvana </a:t>
            </a:r>
            <a:r>
              <a:rPr lang="en-US" dirty="0" err="1" smtClean="0"/>
              <a:t>RMs</a:t>
            </a:r>
            <a:endParaRPr lang="en-US" dirty="0" smtClean="0"/>
          </a:p>
          <a:p>
            <a:endParaRPr lang="en-US" dirty="0" smtClean="0"/>
          </a:p>
          <a:p>
            <a:r>
              <a:rPr lang="en-US" dirty="0" smtClean="0"/>
              <a:t>- What the study/goal is NOT: A comparison of existing and emerging tools -- not a feature by feature usability for a couple of reasons --  tools were/are changing too rapidly during the time of evaluation; not realistic based on the complex, nuanced ways in which these practitioners wanted to explore...blah blah....</a:t>
            </a:r>
          </a:p>
          <a:p>
            <a:endParaRPr lang="en-US" dirty="0"/>
          </a:p>
        </p:txBody>
      </p:sp>
      <p:sp>
        <p:nvSpPr>
          <p:cNvPr id="4" name="Slide Number Placeholder 3"/>
          <p:cNvSpPr>
            <a:spLocks noGrp="1"/>
          </p:cNvSpPr>
          <p:nvPr>
            <p:ph type="sldNum" sz="quarter" idx="10"/>
          </p:nvPr>
        </p:nvSpPr>
        <p:spPr/>
        <p:txBody>
          <a:bodyPr/>
          <a:lstStyle/>
          <a:p>
            <a:fld id="{BD67672D-9099-E64E-A41C-899317335BD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NodeXL</a:t>
            </a:r>
            <a:r>
              <a:rPr lang="en-US" dirty="0" smtClean="0"/>
              <a:t> overview</a:t>
            </a:r>
          </a:p>
          <a:p>
            <a:endParaRPr lang="en-US" dirty="0" smtClean="0"/>
          </a:p>
          <a:p>
            <a:r>
              <a:rPr lang="en-US" dirty="0" smtClean="0"/>
              <a:t>Open-Source Plug-in/template to MS Excel 2007 – </a:t>
            </a:r>
          </a:p>
          <a:p>
            <a:endParaRPr lang="en-US" dirty="0" smtClean="0"/>
          </a:p>
          <a:p>
            <a:r>
              <a:rPr lang="en-US" baseline="0" dirty="0" smtClean="0"/>
              <a:t>Leverages the Excel spreadsheet application  to store network data (i.e., nodes/edges), and</a:t>
            </a:r>
          </a:p>
          <a:p>
            <a:r>
              <a:rPr lang="en-US" baseline="0" dirty="0" smtClean="0"/>
              <a:t>Also takes advantage of common spreadsheet data manipulation tasks such as sorting, filtering, creating formulas.</a:t>
            </a:r>
          </a:p>
          <a:p>
            <a:endParaRPr lang="en-US" baseline="0" dirty="0" smtClean="0"/>
          </a:p>
          <a:p>
            <a:r>
              <a:rPr lang="en-US" baseline="0" dirty="0" smtClean="0"/>
              <a:t>Provides tightly integrated, coordinated views between the node/edge data, statistical measures, and visualizations or graph diagramming options.</a:t>
            </a:r>
          </a:p>
          <a:p>
            <a:endParaRPr lang="en-US" baseline="0" dirty="0" smtClean="0"/>
          </a:p>
          <a:p>
            <a:r>
              <a:rPr lang="en-US" baseline="0" dirty="0" smtClean="0"/>
              <a:t>See here the basic layout – spreadsheet on left; graph on right, </a:t>
            </a:r>
          </a:p>
          <a:p>
            <a:r>
              <a:rPr lang="en-US" baseline="0" dirty="0" smtClean="0"/>
              <a:t>Worksheet tabs enable movement between specific views of nodes, edges, clusters, overall metrics;</a:t>
            </a:r>
          </a:p>
          <a:p>
            <a:endParaRPr lang="en-US" baseline="0" dirty="0" smtClean="0"/>
          </a:p>
          <a:p>
            <a:r>
              <a:rPr lang="en-US" baseline="0" dirty="0" smtClean="0"/>
              <a:t>Clicking on a node or edge in the graph highlights the cell data for that node or edge;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D67672D-9099-E64E-A41C-899317335BD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err="1" smtClean="0"/>
              <a:t>NodeXL</a:t>
            </a:r>
            <a:r>
              <a:rPr lang="en-US" dirty="0" smtClean="0"/>
              <a:t> provides</a:t>
            </a:r>
            <a:r>
              <a:rPr lang="en-US" baseline="0" dirty="0" smtClean="0"/>
              <a:t> means to import data from multiple sources,</a:t>
            </a:r>
          </a:p>
          <a:p>
            <a:r>
              <a:rPr lang="en-US" baseline="0" dirty="0" smtClean="0"/>
              <a:t> as well as the standard spreadsheet import  -- a format many data sources may already be in!</a:t>
            </a:r>
            <a:endParaRPr lang="en-US" dirty="0"/>
          </a:p>
        </p:txBody>
      </p:sp>
      <p:sp>
        <p:nvSpPr>
          <p:cNvPr id="4" name="Slide Number Placeholder 3"/>
          <p:cNvSpPr>
            <a:spLocks noGrp="1"/>
          </p:cNvSpPr>
          <p:nvPr>
            <p:ph type="sldNum" sz="quarter" idx="10"/>
          </p:nvPr>
        </p:nvSpPr>
        <p:spPr/>
        <p:txBody>
          <a:bodyPr/>
          <a:lstStyle/>
          <a:p>
            <a:fld id="{BD67672D-9099-E64E-A41C-899317335BD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Incorporates</a:t>
            </a:r>
            <a:r>
              <a:rPr lang="en-US" baseline="0" dirty="0" smtClean="0"/>
              <a:t> a starter library of basic network metrics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Such as Degree, Directional degree attributes, various centrality measures</a:t>
            </a:r>
          </a:p>
        </p:txBody>
      </p:sp>
      <p:sp>
        <p:nvSpPr>
          <p:cNvPr id="4" name="Slide Number Placeholder 3"/>
          <p:cNvSpPr>
            <a:spLocks noGrp="1"/>
          </p:cNvSpPr>
          <p:nvPr>
            <p:ph type="sldNum" sz="quarter" idx="10"/>
          </p:nvPr>
        </p:nvSpPr>
        <p:spPr/>
        <p:txBody>
          <a:bodyPr/>
          <a:lstStyle/>
          <a:p>
            <a:fld id="{BD67672D-9099-E64E-A41C-899317335BD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a:buFont typeface="Arial"/>
              <a:buChar char="•"/>
            </a:pPr>
            <a:r>
              <a:rPr lang="en-US" dirty="0" smtClean="0">
                <a:solidFill>
                  <a:schemeClr val="tx1">
                    <a:lumMod val="75000"/>
                    <a:lumOff val="25000"/>
                  </a:schemeClr>
                </a:solidFill>
              </a:rPr>
              <a:t> Multiple means to map data to display</a:t>
            </a:r>
          </a:p>
          <a:p>
            <a:r>
              <a:rPr lang="en-US" dirty="0" smtClean="0">
                <a:solidFill>
                  <a:schemeClr val="tx1">
                    <a:lumMod val="75000"/>
                    <a:lumOff val="25000"/>
                  </a:schemeClr>
                </a:solidFill>
              </a:rPr>
              <a:t>      attributes –</a:t>
            </a:r>
          </a:p>
          <a:p>
            <a:pPr>
              <a:buFont typeface="Arial"/>
              <a:buChar char="•"/>
            </a:pPr>
            <a:r>
              <a:rPr lang="en-US" dirty="0" smtClean="0">
                <a:solidFill>
                  <a:schemeClr val="tx1">
                    <a:lumMod val="75000"/>
                    <a:lumOff val="25000"/>
                  </a:schemeClr>
                </a:solidFill>
              </a:rPr>
              <a:t>    Nodes can change properties such as</a:t>
            </a:r>
          </a:p>
          <a:p>
            <a:r>
              <a:rPr lang="en-US" dirty="0" smtClean="0">
                <a:solidFill>
                  <a:schemeClr val="tx1">
                    <a:lumMod val="75000"/>
                    <a:lumOff val="25000"/>
                  </a:schemeClr>
                </a:solidFill>
              </a:rPr>
              <a:t>      shape, color, size based on the network</a:t>
            </a:r>
          </a:p>
          <a:p>
            <a:r>
              <a:rPr lang="en-US" dirty="0" smtClean="0">
                <a:solidFill>
                  <a:schemeClr val="tx1">
                    <a:lumMod val="75000"/>
                    <a:lumOff val="25000"/>
                  </a:schemeClr>
                </a:solidFill>
              </a:rPr>
              <a:t>      data</a:t>
            </a:r>
          </a:p>
          <a:p>
            <a:pPr>
              <a:buFont typeface="Arial"/>
              <a:buChar char="•"/>
            </a:pPr>
            <a:r>
              <a:rPr lang="en-US" dirty="0" smtClean="0">
                <a:solidFill>
                  <a:schemeClr val="tx1">
                    <a:lumMod val="75000"/>
                    <a:lumOff val="25000"/>
                  </a:schemeClr>
                </a:solidFill>
              </a:rPr>
              <a:t>     Edges can change thickness and color</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D67672D-9099-E64E-A41C-899317335BD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751CE1-5452-B34E-A061-3B14BA587485}" type="datetime1">
              <a:rPr lang="en-US" smtClean="0"/>
              <a:pPr/>
              <a:t>8/29/2009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54C62-25A8-DC42-B33D-5423108595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8334D-76AD-754D-B490-010341AB1109}" type="datetime1">
              <a:rPr lang="en-US" smtClean="0"/>
              <a:pPr/>
              <a:t>8/29/2009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54C62-25A8-DC42-B33D-5423108595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EC7761-981E-2740-9F49-32C600C47C13}" type="datetime1">
              <a:rPr lang="en-US" smtClean="0"/>
              <a:pPr/>
              <a:t>8/29/2009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54C62-25A8-DC42-B33D-5423108595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CEBBF5-2A49-A844-BE42-F3592B0859D6}" type="datetime1">
              <a:rPr lang="en-US" smtClean="0"/>
              <a:pPr/>
              <a:t>8/29/2009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54C62-25A8-DC42-B33D-5423108595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28832A-90F8-4247-A56B-877C2A37AA3F}" type="datetime1">
              <a:rPr lang="en-US" smtClean="0"/>
              <a:pPr/>
              <a:t>8/29/2009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54C62-25A8-DC42-B33D-5423108595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6E6AEB-F835-FC4F-ABF6-16C435B1BDF7}" type="datetime1">
              <a:rPr lang="en-US" smtClean="0"/>
              <a:pPr/>
              <a:t>8/29/2009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54C62-25A8-DC42-B33D-5423108595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D188C2-76EC-904E-8535-573CA3AF5D94}" type="datetime1">
              <a:rPr lang="en-US" smtClean="0"/>
              <a:pPr/>
              <a:t>8/29/2009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554C62-25A8-DC42-B33D-5423108595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6D6BB5-87C5-2440-89EA-B15C6204A3D1}" type="datetime1">
              <a:rPr lang="en-US" smtClean="0"/>
              <a:pPr/>
              <a:t>8/29/2009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554C62-25A8-DC42-B33D-5423108595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EB5F1-CAE4-264D-ADCE-490BC256E380}" type="datetime1">
              <a:rPr lang="en-US" smtClean="0"/>
              <a:pPr/>
              <a:t>8/29/2009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554C62-25A8-DC42-B33D-5423108595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80DFA-F39C-8741-935D-CF236971A229}" type="datetime1">
              <a:rPr lang="en-US" smtClean="0"/>
              <a:pPr/>
              <a:t>8/29/2009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54C62-25A8-DC42-B33D-5423108595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4A894-0E32-0547-BDAD-8250E3D324FA}" type="datetime1">
              <a:rPr lang="en-US" smtClean="0"/>
              <a:pPr/>
              <a:t>8/29/2009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54C62-25A8-DC42-B33D-5423108595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7904F-4EC8-8C4B-B8B6-8A865D176A43}" type="datetime1">
              <a:rPr lang="en-US" smtClean="0"/>
              <a:pPr/>
              <a:t>8/29/2009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54C62-25A8-DC42-B33D-5423108595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hyperlink" Target="http://casci.umd.edu/NodeXL_Teachin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www.cs.umd.edu/hcil/research/visualization.shtml" TargetMode="External"/><Relationship Id="rId4" Type="http://schemas.openxmlformats.org/officeDocument/2006/relationships/hyperlink" Target="http://www.codeplex.com/NodeX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prblog.typepad.com" TargetMode="External"/><Relationship Id="rId3" Type="http://schemas.openxmlformats.org/officeDocument/2006/relationships/image" Target="../media/image5.png"/><Relationship Id="rId7" Type="http://schemas.openxmlformats.org/officeDocument/2006/relationships/image" Target="../media/image10.jpeg"/><Relationship Id="rId12" Type="http://schemas.openxmlformats.org/officeDocument/2006/relationships/hyperlink" Target="http://www.flickr.com/photos/luc/1824234195/in/set-7215760521023220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gif"/><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47"/>
          <p:cNvSpPr>
            <a:spLocks noChangeShapeType="1"/>
          </p:cNvSpPr>
          <p:nvPr/>
        </p:nvSpPr>
        <p:spPr bwMode="auto">
          <a:xfrm>
            <a:off x="0" y="5968903"/>
            <a:ext cx="914400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pic>
        <p:nvPicPr>
          <p:cNvPr id="11" name="Picture 2"/>
          <p:cNvPicPr>
            <a:picLocks noChangeAspect="1" noChangeArrowheads="1"/>
          </p:cNvPicPr>
          <p:nvPr/>
        </p:nvPicPr>
        <p:blipFill>
          <a:blip r:embed="rId3"/>
          <a:srcRect/>
          <a:stretch>
            <a:fillRect/>
          </a:stretch>
        </p:blipFill>
        <p:spPr bwMode="auto">
          <a:xfrm>
            <a:off x="1398949" y="1716087"/>
            <a:ext cx="6182951" cy="5084763"/>
          </a:xfrm>
          <a:prstGeom prst="rect">
            <a:avLst/>
          </a:prstGeom>
          <a:noFill/>
          <a:ln w="9525">
            <a:noFill/>
            <a:miter lim="800000"/>
            <a:headEnd/>
            <a:tailEnd/>
          </a:ln>
        </p:spPr>
      </p:pic>
      <p:sp>
        <p:nvSpPr>
          <p:cNvPr id="2" name="Title 1"/>
          <p:cNvSpPr>
            <a:spLocks noGrp="1"/>
          </p:cNvSpPr>
          <p:nvPr>
            <p:ph type="ctrTitle"/>
          </p:nvPr>
        </p:nvSpPr>
        <p:spPr>
          <a:xfrm>
            <a:off x="591216" y="303212"/>
            <a:ext cx="7772400" cy="1470025"/>
          </a:xfrm>
        </p:spPr>
        <p:txBody>
          <a:bodyPr>
            <a:normAutofit/>
          </a:bodyPr>
          <a:lstStyle/>
          <a:p>
            <a:r>
              <a:rPr lang="en-US" sz="3600" b="1" dirty="0" smtClean="0">
                <a:solidFill>
                  <a:schemeClr val="tx1">
                    <a:lumMod val="65000"/>
                    <a:lumOff val="35000"/>
                  </a:schemeClr>
                </a:solidFill>
              </a:rPr>
              <a:t>First Steps to </a:t>
            </a:r>
            <a:r>
              <a:rPr lang="en-US" sz="3600" b="1" dirty="0" err="1" smtClean="0">
                <a:solidFill>
                  <a:schemeClr val="tx1">
                    <a:lumMod val="65000"/>
                    <a:lumOff val="35000"/>
                  </a:schemeClr>
                </a:solidFill>
              </a:rPr>
              <a:t>NetViz</a:t>
            </a:r>
            <a:r>
              <a:rPr lang="en-US" sz="3600" b="1" dirty="0" smtClean="0">
                <a:solidFill>
                  <a:schemeClr val="tx1">
                    <a:lumMod val="65000"/>
                    <a:lumOff val="35000"/>
                  </a:schemeClr>
                </a:solidFill>
              </a:rPr>
              <a:t> Nirvana: Evaluating Social Network Analysis with </a:t>
            </a:r>
            <a:r>
              <a:rPr lang="en-US" sz="3600" b="1" dirty="0" err="1" smtClean="0">
                <a:solidFill>
                  <a:schemeClr val="tx1">
                    <a:lumMod val="65000"/>
                    <a:lumOff val="35000"/>
                  </a:schemeClr>
                </a:solidFill>
              </a:rPr>
              <a:t>NodeXL</a:t>
            </a:r>
            <a:endParaRPr lang="en-US" sz="3600" b="1" dirty="0">
              <a:solidFill>
                <a:schemeClr val="tx1">
                  <a:lumMod val="65000"/>
                  <a:lumOff val="35000"/>
                </a:schemeClr>
              </a:solidFill>
            </a:endParaRPr>
          </a:p>
        </p:txBody>
      </p:sp>
      <p:pic>
        <p:nvPicPr>
          <p:cNvPr id="5" name="Picture 18"/>
          <p:cNvPicPr>
            <a:picLocks noChangeAspect="1"/>
          </p:cNvPicPr>
          <p:nvPr/>
        </p:nvPicPr>
        <p:blipFill>
          <a:blip r:embed="rId4"/>
          <a:srcRect/>
          <a:stretch>
            <a:fillRect/>
          </a:stretch>
        </p:blipFill>
        <p:spPr bwMode="auto">
          <a:xfrm>
            <a:off x="7263137" y="6013147"/>
            <a:ext cx="1014068" cy="896112"/>
          </a:xfrm>
          <a:prstGeom prst="rect">
            <a:avLst/>
          </a:prstGeom>
          <a:noFill/>
          <a:ln w="9525">
            <a:noFill/>
            <a:miter lim="800000"/>
            <a:headEnd/>
            <a:tailEnd/>
          </a:ln>
        </p:spPr>
      </p:pic>
      <p:pic>
        <p:nvPicPr>
          <p:cNvPr id="6" name="Picture 19"/>
          <p:cNvPicPr>
            <a:picLocks noChangeAspect="1"/>
          </p:cNvPicPr>
          <p:nvPr/>
        </p:nvPicPr>
        <p:blipFill>
          <a:blip r:embed="rId5"/>
          <a:srcRect/>
          <a:stretch>
            <a:fillRect/>
          </a:stretch>
        </p:blipFill>
        <p:spPr bwMode="auto">
          <a:xfrm>
            <a:off x="76200" y="6049963"/>
            <a:ext cx="808038" cy="808037"/>
          </a:xfrm>
          <a:prstGeom prst="rect">
            <a:avLst/>
          </a:prstGeom>
          <a:noFill/>
          <a:ln w="9525">
            <a:noFill/>
            <a:miter lim="800000"/>
            <a:headEnd/>
            <a:tailEnd/>
          </a:ln>
        </p:spPr>
      </p:pic>
      <p:pic>
        <p:nvPicPr>
          <p:cNvPr id="8" name="Picture 7" descr="CASCI1485x1485.png"/>
          <p:cNvPicPr>
            <a:picLocks noChangeAspect="1"/>
          </p:cNvPicPr>
          <p:nvPr/>
        </p:nvPicPr>
        <p:blipFill>
          <a:blip r:embed="rId6"/>
          <a:stretch>
            <a:fillRect/>
          </a:stretch>
        </p:blipFill>
        <p:spPr>
          <a:xfrm>
            <a:off x="8277205" y="6035040"/>
            <a:ext cx="822960" cy="822960"/>
          </a:xfrm>
          <a:prstGeom prst="rect">
            <a:avLst/>
          </a:prstGeom>
        </p:spPr>
      </p:pic>
      <p:sp>
        <p:nvSpPr>
          <p:cNvPr id="10" name="Slide Number Placeholder 9"/>
          <p:cNvSpPr>
            <a:spLocks noGrp="1"/>
          </p:cNvSpPr>
          <p:nvPr>
            <p:ph type="sldNum" sz="quarter" idx="12"/>
          </p:nvPr>
        </p:nvSpPr>
        <p:spPr/>
        <p:txBody>
          <a:bodyPr/>
          <a:lstStyle/>
          <a:p>
            <a:fld id="{DD554C62-25A8-DC42-B33D-54231085955F}"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4Brief.png"/>
          <p:cNvPicPr>
            <a:picLocks noChangeAspect="1"/>
          </p:cNvPicPr>
          <p:nvPr/>
        </p:nvPicPr>
        <p:blipFill>
          <a:blip r:embed="rId3">
            <a:clrChange>
              <a:clrFrom>
                <a:srgbClr val="FFFFFF"/>
              </a:clrFrom>
              <a:clrTo>
                <a:srgbClr val="FFFFFF">
                  <a:alpha val="0"/>
                </a:srgbClr>
              </a:clrTo>
            </a:clrChange>
          </a:blip>
          <a:stretch>
            <a:fillRect/>
          </a:stretch>
        </p:blipFill>
        <p:spPr>
          <a:xfrm>
            <a:off x="6546670" y="36284"/>
            <a:ext cx="2606959" cy="2328166"/>
          </a:xfrm>
          <a:prstGeom prst="rect">
            <a:avLst/>
          </a:prstGeom>
          <a:scene3d>
            <a:camera prst="orthographicFront">
              <a:rot lat="0" lon="10800000" rev="0"/>
            </a:camera>
            <a:lightRig rig="threePt" dir="t"/>
          </a:scene3d>
        </p:spPr>
      </p:pic>
      <p:sp>
        <p:nvSpPr>
          <p:cNvPr id="5" name="Line 47"/>
          <p:cNvSpPr>
            <a:spLocks noChangeShapeType="1"/>
          </p:cNvSpPr>
          <p:nvPr/>
        </p:nvSpPr>
        <p:spPr bwMode="auto">
          <a:xfrm>
            <a:off x="0" y="6209726"/>
            <a:ext cx="914400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pic>
        <p:nvPicPr>
          <p:cNvPr id="9" name="Picture 8" descr="goalsImg.png"/>
          <p:cNvPicPr>
            <a:picLocks noChangeAspect="1"/>
          </p:cNvPicPr>
          <p:nvPr/>
        </p:nvPicPr>
        <p:blipFill>
          <a:blip r:embed="rId4">
            <a:clrChange>
              <a:clrFrom>
                <a:srgbClr val="FFFFFF"/>
              </a:clrFrom>
              <a:clrTo>
                <a:srgbClr val="FFFFFF">
                  <a:alpha val="0"/>
                </a:srgbClr>
              </a:clrTo>
            </a:clrChange>
          </a:blip>
          <a:stretch>
            <a:fillRect/>
          </a:stretch>
        </p:blipFill>
        <p:spPr>
          <a:xfrm>
            <a:off x="6144219" y="176661"/>
            <a:ext cx="1828800" cy="1054182"/>
          </a:xfrm>
          <a:prstGeom prst="rect">
            <a:avLst/>
          </a:prstGeom>
        </p:spPr>
      </p:pic>
      <p:sp>
        <p:nvSpPr>
          <p:cNvPr id="18" name="TextBox 17"/>
          <p:cNvSpPr txBox="1"/>
          <p:nvPr/>
        </p:nvSpPr>
        <p:spPr>
          <a:xfrm>
            <a:off x="685800" y="1325880"/>
            <a:ext cx="7661124" cy="3262432"/>
          </a:xfrm>
          <a:prstGeom prst="rect">
            <a:avLst/>
          </a:prstGeom>
          <a:noFill/>
        </p:spPr>
        <p:txBody>
          <a:bodyPr wrap="square" rtlCol="0">
            <a:spAutoFit/>
          </a:bodyPr>
          <a:lstStyle/>
          <a:p>
            <a:r>
              <a:rPr lang="en-US" sz="3200" dirty="0" smtClean="0">
                <a:solidFill>
                  <a:schemeClr val="tx1">
                    <a:lumMod val="65000"/>
                    <a:lumOff val="35000"/>
                  </a:schemeClr>
                </a:solidFill>
              </a:rPr>
              <a:t>Focus for this talk</a:t>
            </a:r>
          </a:p>
          <a:p>
            <a:endParaRPr lang="en-US" sz="800" dirty="0" smtClean="0">
              <a:solidFill>
                <a:schemeClr val="tx1">
                  <a:lumMod val="65000"/>
                  <a:lumOff val="35000"/>
                </a:schemeClr>
              </a:solidFill>
            </a:endParaRPr>
          </a:p>
          <a:p>
            <a:pPr>
              <a:buFont typeface="Arial"/>
              <a:buChar char="•"/>
            </a:pPr>
            <a:r>
              <a:rPr lang="en-US" sz="3200" dirty="0" smtClean="0">
                <a:solidFill>
                  <a:schemeClr val="tx1">
                    <a:lumMod val="65000"/>
                    <a:lumOff val="35000"/>
                  </a:schemeClr>
                </a:solidFill>
              </a:rPr>
              <a:t> 	Evaluation of </a:t>
            </a:r>
            <a:r>
              <a:rPr lang="en-US" sz="3200" dirty="0" err="1" smtClean="0">
                <a:solidFill>
                  <a:schemeClr val="tx1">
                    <a:lumMod val="65000"/>
                    <a:lumOff val="35000"/>
                  </a:schemeClr>
                </a:solidFill>
              </a:rPr>
              <a:t>NodeXL</a:t>
            </a:r>
            <a:endParaRPr lang="en-US" sz="3200" dirty="0" smtClean="0">
              <a:solidFill>
                <a:schemeClr val="tx1">
                  <a:lumMod val="65000"/>
                  <a:lumOff val="35000"/>
                </a:schemeClr>
              </a:solidFill>
            </a:endParaRPr>
          </a:p>
          <a:p>
            <a:pPr lvl="1">
              <a:buFont typeface="Lucida Grande"/>
              <a:buChar char="-"/>
            </a:pPr>
            <a:r>
              <a:rPr lang="en-US" sz="2800" dirty="0" smtClean="0">
                <a:solidFill>
                  <a:schemeClr val="tx1">
                    <a:lumMod val="65000"/>
                    <a:lumOff val="35000"/>
                  </a:schemeClr>
                </a:solidFill>
              </a:rPr>
              <a:t>For teaching SNA concepts</a:t>
            </a:r>
          </a:p>
          <a:p>
            <a:pPr lvl="1">
              <a:buFont typeface="Lucida Grande"/>
              <a:buChar char="-"/>
            </a:pPr>
            <a:r>
              <a:rPr lang="en-US" sz="2800" dirty="0" smtClean="0">
                <a:solidFill>
                  <a:schemeClr val="tx1">
                    <a:lumMod val="65000"/>
                    <a:lumOff val="35000"/>
                  </a:schemeClr>
                </a:solidFill>
              </a:rPr>
              <a:t>For diverse user set</a:t>
            </a:r>
          </a:p>
          <a:p>
            <a:pPr lvl="1">
              <a:buFont typeface="Lucida Grande"/>
              <a:buChar char="-"/>
            </a:pPr>
            <a:endParaRPr lang="en-US" sz="1400" dirty="0" smtClean="0">
              <a:solidFill>
                <a:schemeClr val="tx1">
                  <a:lumMod val="65000"/>
                  <a:lumOff val="35000"/>
                </a:schemeClr>
              </a:solidFill>
            </a:endParaRPr>
          </a:p>
          <a:p>
            <a:pPr marL="457200" indent="-457200">
              <a:buFont typeface="Arial"/>
              <a:buChar char="•"/>
            </a:pPr>
            <a:r>
              <a:rPr lang="en-US" sz="3200" dirty="0" err="1" smtClean="0">
                <a:solidFill>
                  <a:srgbClr val="FF0000"/>
                </a:solidFill>
              </a:rPr>
              <a:t>NetViz</a:t>
            </a:r>
            <a:r>
              <a:rPr lang="en-US" sz="3200" dirty="0" smtClean="0">
                <a:solidFill>
                  <a:srgbClr val="FF0000"/>
                </a:solidFill>
              </a:rPr>
              <a:t> Nirvana principles &amp; </a:t>
            </a:r>
          </a:p>
          <a:p>
            <a:pPr marL="457200" indent="-457200"/>
            <a:r>
              <a:rPr lang="en-US" sz="3200" dirty="0" smtClean="0">
                <a:solidFill>
                  <a:srgbClr val="FF0000"/>
                </a:solidFill>
              </a:rPr>
              <a:t>	Readability Metrics (</a:t>
            </a:r>
            <a:r>
              <a:rPr lang="en-US" sz="3200" dirty="0" err="1" smtClean="0">
                <a:solidFill>
                  <a:srgbClr val="FF0000"/>
                </a:solidFill>
              </a:rPr>
              <a:t>RMs</a:t>
            </a:r>
            <a:r>
              <a:rPr lang="en-US" sz="3200" dirty="0" smtClean="0">
                <a:solidFill>
                  <a:srgbClr val="FF0000"/>
                </a:solidFill>
              </a:rPr>
              <a:t>) </a:t>
            </a:r>
          </a:p>
        </p:txBody>
      </p:sp>
      <p:sp>
        <p:nvSpPr>
          <p:cNvPr id="6" name="Slide Number Placeholder 5"/>
          <p:cNvSpPr>
            <a:spLocks noGrp="1"/>
          </p:cNvSpPr>
          <p:nvPr>
            <p:ph type="sldNum" sz="quarter" idx="12"/>
          </p:nvPr>
        </p:nvSpPr>
        <p:spPr/>
        <p:txBody>
          <a:bodyPr/>
          <a:lstStyle/>
          <a:p>
            <a:fld id="{DD554C62-25A8-DC42-B33D-54231085955F}"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85800" y="2514600"/>
            <a:ext cx="8229600" cy="3326059"/>
          </a:xfrm>
          <a:prstGeom prst="rect">
            <a:avLst/>
          </a:prstGeom>
        </p:spPr>
        <p:txBody>
          <a:bodyPr vert="horz" lIns="91440" tIns="45720" rIns="91440" bIns="45720" rtlCol="0">
            <a:normAutofit/>
          </a:bodyPr>
          <a:lstStyle/>
          <a:p>
            <a:pPr marL="514350" indent="-514350" defTabSz="914400">
              <a:spcBef>
                <a:spcPct val="20000"/>
              </a:spcBef>
              <a:buFont typeface="Arial"/>
              <a:buChar char="•"/>
              <a:defRPr/>
            </a:pPr>
            <a:r>
              <a:rPr kumimoji="0" lang="en-US" sz="3200" b="0" i="0" u="none" strike="noStrike" kern="1200" cap="none" spc="0" normalizeH="0" baseline="0" noProof="0" dirty="0" smtClean="0">
                <a:ln>
                  <a:noFill/>
                </a:ln>
                <a:solidFill>
                  <a:srgbClr val="404040"/>
                </a:solidFill>
                <a:effectLst/>
                <a:uLnTx/>
                <a:uFillTx/>
                <a:latin typeface="+mn-lt"/>
                <a:ea typeface="+mn-ea"/>
                <a:cs typeface="+mn-cs"/>
              </a:rPr>
              <a:t>Every node is visible</a:t>
            </a:r>
          </a:p>
          <a:p>
            <a:pPr marL="514350" marR="0" lvl="0" indent="-514350" algn="l" defTabSz="9144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rgbClr val="404040"/>
                </a:solidFill>
                <a:effectLst/>
                <a:uLnTx/>
                <a:uFillTx/>
                <a:latin typeface="+mn-lt"/>
                <a:ea typeface="+mn-ea"/>
                <a:cs typeface="+mn-cs"/>
              </a:rPr>
              <a:t>Every node’s degree is countable</a:t>
            </a:r>
          </a:p>
          <a:p>
            <a:pPr marL="514350" marR="0" lvl="0" indent="-514350" algn="l" defTabSz="9144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rgbClr val="404040"/>
                </a:solidFill>
                <a:effectLst/>
                <a:uLnTx/>
                <a:uFillTx/>
                <a:latin typeface="+mn-lt"/>
                <a:ea typeface="+mn-ea"/>
                <a:cs typeface="+mn-cs"/>
              </a:rPr>
              <a:t>Every edge can be followed from source to destination</a:t>
            </a:r>
          </a:p>
          <a:p>
            <a:pPr marL="514350" marR="0" lvl="0" indent="-514350" algn="l" defTabSz="9144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rgbClr val="404040"/>
                </a:solidFill>
                <a:effectLst/>
                <a:uLnTx/>
                <a:uFillTx/>
                <a:latin typeface="+mn-lt"/>
                <a:ea typeface="+mn-ea"/>
                <a:cs typeface="+mn-cs"/>
              </a:rPr>
              <a:t>Clusters and outliers are identifiable</a:t>
            </a:r>
          </a:p>
        </p:txBody>
      </p:sp>
      <p:pic>
        <p:nvPicPr>
          <p:cNvPr id="6" name="Picture 5" descr="NetVizNirvanaImg1.png"/>
          <p:cNvPicPr>
            <a:picLocks noChangeAspect="1"/>
          </p:cNvPicPr>
          <p:nvPr/>
        </p:nvPicPr>
        <p:blipFill>
          <a:blip r:embed="rId3">
            <a:clrChange>
              <a:clrFrom>
                <a:srgbClr val="FFFFFF"/>
              </a:clrFrom>
              <a:clrTo>
                <a:srgbClr val="FFFFFF">
                  <a:alpha val="0"/>
                </a:srgbClr>
              </a:clrTo>
            </a:clrChange>
          </a:blip>
          <a:stretch>
            <a:fillRect/>
          </a:stretch>
        </p:blipFill>
        <p:spPr>
          <a:xfrm>
            <a:off x="5080232" y="284123"/>
            <a:ext cx="2414016" cy="1190991"/>
          </a:xfrm>
          <a:prstGeom prst="rect">
            <a:avLst/>
          </a:prstGeom>
        </p:spPr>
      </p:pic>
      <p:pic>
        <p:nvPicPr>
          <p:cNvPr id="7" name="Picture 6" descr="graph4Brief.png"/>
          <p:cNvPicPr>
            <a:picLocks noChangeAspect="1"/>
          </p:cNvPicPr>
          <p:nvPr/>
        </p:nvPicPr>
        <p:blipFill>
          <a:blip r:embed="rId4">
            <a:clrChange>
              <a:clrFrom>
                <a:srgbClr val="FFFFFF"/>
              </a:clrFrom>
              <a:clrTo>
                <a:srgbClr val="FFFFFF">
                  <a:alpha val="0"/>
                </a:srgbClr>
              </a:clrTo>
            </a:clrChange>
          </a:blip>
          <a:stretch>
            <a:fillRect/>
          </a:stretch>
        </p:blipFill>
        <p:spPr>
          <a:xfrm>
            <a:off x="6546670" y="268634"/>
            <a:ext cx="2606959" cy="2328166"/>
          </a:xfrm>
          <a:prstGeom prst="rect">
            <a:avLst/>
          </a:prstGeom>
          <a:scene3d>
            <a:camera prst="orthographicFront">
              <a:rot lat="0" lon="10800000" rev="0"/>
            </a:camera>
            <a:lightRig rig="threePt" dir="t"/>
          </a:scene3d>
        </p:spPr>
      </p:pic>
      <p:sp>
        <p:nvSpPr>
          <p:cNvPr id="8" name="Line 47"/>
          <p:cNvSpPr>
            <a:spLocks noChangeShapeType="1"/>
          </p:cNvSpPr>
          <p:nvPr/>
        </p:nvSpPr>
        <p:spPr bwMode="auto">
          <a:xfrm>
            <a:off x="0" y="6209726"/>
            <a:ext cx="914400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sp>
        <p:nvSpPr>
          <p:cNvPr id="9" name="Slide Number Placeholder 8"/>
          <p:cNvSpPr>
            <a:spLocks noGrp="1"/>
          </p:cNvSpPr>
          <p:nvPr>
            <p:ph type="sldNum" sz="quarter" idx="12"/>
          </p:nvPr>
        </p:nvSpPr>
        <p:spPr/>
        <p:txBody>
          <a:bodyPr/>
          <a:lstStyle/>
          <a:p>
            <a:fld id="{DD554C62-25A8-DC42-B33D-54231085955F}" type="slidenum">
              <a:rPr lang="en-US" smtClean="0"/>
              <a:pPr/>
              <a:t>11</a:t>
            </a:fld>
            <a:endParaRPr lang="en-US"/>
          </a:p>
        </p:txBody>
      </p:sp>
      <p:sp>
        <p:nvSpPr>
          <p:cNvPr id="10" name="TextBox 9"/>
          <p:cNvSpPr txBox="1"/>
          <p:nvPr/>
        </p:nvSpPr>
        <p:spPr>
          <a:xfrm>
            <a:off x="685800" y="1691640"/>
            <a:ext cx="3211375" cy="646331"/>
          </a:xfrm>
          <a:prstGeom prst="rect">
            <a:avLst/>
          </a:prstGeom>
          <a:noFill/>
        </p:spPr>
        <p:txBody>
          <a:bodyPr wrap="square" rtlCol="0">
            <a:spAutoFit/>
          </a:bodyPr>
          <a:lstStyle/>
          <a:p>
            <a:r>
              <a:rPr lang="en-US" sz="3600" dirty="0" err="1" smtClean="0">
                <a:solidFill>
                  <a:schemeClr val="tx1">
                    <a:lumMod val="65000"/>
                    <a:lumOff val="35000"/>
                  </a:schemeClr>
                </a:solidFill>
              </a:rPr>
              <a:t>NetViz</a:t>
            </a:r>
            <a:r>
              <a:rPr lang="en-US" sz="3600" dirty="0" smtClean="0">
                <a:solidFill>
                  <a:schemeClr val="tx1">
                    <a:lumMod val="65000"/>
                    <a:lumOff val="35000"/>
                  </a:schemeClr>
                </a:solidFill>
              </a:rPr>
              <a:t> Nirvana</a:t>
            </a:r>
            <a:endParaRPr lang="en-US" sz="36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85800" y="2514600"/>
            <a:ext cx="8229600" cy="3805653"/>
          </a:xfrm>
          <a:prstGeom prst="rect">
            <a:avLst/>
          </a:prstGeom>
        </p:spPr>
        <p:txBody>
          <a:bodyPr vert="horz" lIns="91440" tIns="45720" rIns="91440" bIns="45720" rtlCol="0">
            <a:normAutofit/>
          </a:bodyPr>
          <a:lstStyle/>
          <a:p>
            <a:pPr marL="514350" lvl="0" indent="-514350" defTabSz="914400">
              <a:spcBef>
                <a:spcPct val="20000"/>
              </a:spcBef>
              <a:buFont typeface="Arial"/>
              <a:buChar char="•"/>
              <a:defRPr/>
            </a:pPr>
            <a:r>
              <a:rPr lang="en-US" sz="3200" dirty="0" smtClean="0">
                <a:solidFill>
                  <a:srgbClr val="404040"/>
                </a:solidFill>
              </a:rPr>
              <a:t>How understandable is the network drawing?</a:t>
            </a:r>
          </a:p>
          <a:p>
            <a:pPr marL="514350" lvl="0" indent="-514350" defTabSz="914400">
              <a:spcBef>
                <a:spcPct val="20000"/>
              </a:spcBef>
              <a:buFont typeface="Arial"/>
              <a:buChar char="•"/>
              <a:defRPr/>
            </a:pPr>
            <a:r>
              <a:rPr lang="en-US" sz="3200" dirty="0" smtClean="0">
                <a:solidFill>
                  <a:srgbClr val="404040"/>
                </a:solidFill>
              </a:rPr>
              <a:t>Continuous scale [0,1]</a:t>
            </a:r>
          </a:p>
          <a:p>
            <a:pPr marL="514350" lvl="0" indent="-514350" defTabSz="914400">
              <a:spcBef>
                <a:spcPct val="20000"/>
              </a:spcBef>
              <a:buFont typeface="Arial"/>
              <a:buChar char="•"/>
              <a:defRPr/>
            </a:pPr>
            <a:r>
              <a:rPr lang="en-US" sz="3200" dirty="0" smtClean="0">
                <a:solidFill>
                  <a:srgbClr val="404040"/>
                </a:solidFill>
              </a:rPr>
              <a:t>Also called aesthetic metrics</a:t>
            </a:r>
          </a:p>
          <a:p>
            <a:pPr marL="514350" lvl="0" indent="-514350" defTabSz="914400">
              <a:spcBef>
                <a:spcPct val="20000"/>
              </a:spcBef>
              <a:buFont typeface="Arial"/>
              <a:buChar char="•"/>
              <a:defRPr/>
            </a:pPr>
            <a:r>
              <a:rPr lang="en-US" sz="3200" dirty="0" smtClean="0">
                <a:solidFill>
                  <a:srgbClr val="404040"/>
                </a:solidFill>
              </a:rPr>
              <a:t>Global metrics are not sufficient to guide users</a:t>
            </a:r>
          </a:p>
          <a:p>
            <a:pPr marL="514350" lvl="0" indent="-514350" defTabSz="914400">
              <a:spcBef>
                <a:spcPct val="20000"/>
              </a:spcBef>
              <a:buFont typeface="Arial"/>
              <a:buChar char="•"/>
              <a:defRPr/>
            </a:pPr>
            <a:r>
              <a:rPr lang="en-US" sz="3200" dirty="0" smtClean="0">
                <a:solidFill>
                  <a:srgbClr val="404040"/>
                </a:solidFill>
              </a:rPr>
              <a:t>Node and edge readability metrics</a:t>
            </a:r>
          </a:p>
          <a:p>
            <a:pPr marL="514350" lvl="0" indent="-514350" defTabSz="914400">
              <a:spcBef>
                <a:spcPct val="20000"/>
              </a:spcBef>
              <a:buFont typeface="Arial"/>
              <a:buChar char="•"/>
              <a:defRPr/>
            </a:pPr>
            <a:endParaRPr lang="en-US" sz="3200" dirty="0" smtClean="0">
              <a:solidFill>
                <a:srgbClr val="404040"/>
              </a:solidFill>
            </a:endParaRPr>
          </a:p>
          <a:p>
            <a:pPr marL="514350" lvl="0" indent="-514350" defTabSz="914400">
              <a:spcBef>
                <a:spcPct val="20000"/>
              </a:spcBef>
              <a:buFont typeface="Arial"/>
              <a:buChar char="•"/>
              <a:defRPr/>
            </a:pPr>
            <a:endParaRPr lang="en-US" sz="3200" dirty="0" smtClean="0">
              <a:solidFill>
                <a:srgbClr val="404040"/>
              </a:solidFill>
            </a:endParaRPr>
          </a:p>
          <a:p>
            <a:pPr marL="514350" lvl="0" indent="-514350" defTabSz="914400">
              <a:spcBef>
                <a:spcPct val="20000"/>
              </a:spcBef>
              <a:buFont typeface="Arial"/>
              <a:buChar char="•"/>
              <a:defRPr/>
            </a:pPr>
            <a:endParaRPr lang="en-US" sz="3200" dirty="0" smtClean="0">
              <a:solidFill>
                <a:srgbClr val="404040"/>
              </a:solidFill>
            </a:endParaRPr>
          </a:p>
        </p:txBody>
      </p:sp>
      <p:pic>
        <p:nvPicPr>
          <p:cNvPr id="6" name="Picture 5" descr="NetVizNirvanaImg1.png"/>
          <p:cNvPicPr>
            <a:picLocks noChangeAspect="1"/>
          </p:cNvPicPr>
          <p:nvPr/>
        </p:nvPicPr>
        <p:blipFill>
          <a:blip r:embed="rId3">
            <a:clrChange>
              <a:clrFrom>
                <a:srgbClr val="FFFFFF"/>
              </a:clrFrom>
              <a:clrTo>
                <a:srgbClr val="FFFFFF">
                  <a:alpha val="0"/>
                </a:srgbClr>
              </a:clrTo>
            </a:clrChange>
          </a:blip>
          <a:stretch>
            <a:fillRect/>
          </a:stretch>
        </p:blipFill>
        <p:spPr>
          <a:xfrm>
            <a:off x="5080232" y="284123"/>
            <a:ext cx="2414016" cy="1190991"/>
          </a:xfrm>
          <a:prstGeom prst="rect">
            <a:avLst/>
          </a:prstGeom>
        </p:spPr>
      </p:pic>
      <p:pic>
        <p:nvPicPr>
          <p:cNvPr id="7" name="Picture 6" descr="graph4Brief.png"/>
          <p:cNvPicPr>
            <a:picLocks noChangeAspect="1"/>
          </p:cNvPicPr>
          <p:nvPr/>
        </p:nvPicPr>
        <p:blipFill>
          <a:blip r:embed="rId4">
            <a:clrChange>
              <a:clrFrom>
                <a:srgbClr val="FFFFFF"/>
              </a:clrFrom>
              <a:clrTo>
                <a:srgbClr val="FFFFFF">
                  <a:alpha val="0"/>
                </a:srgbClr>
              </a:clrTo>
            </a:clrChange>
          </a:blip>
          <a:stretch>
            <a:fillRect/>
          </a:stretch>
        </p:blipFill>
        <p:spPr>
          <a:xfrm>
            <a:off x="6546670" y="268634"/>
            <a:ext cx="2606959" cy="2328166"/>
          </a:xfrm>
          <a:prstGeom prst="rect">
            <a:avLst/>
          </a:prstGeom>
          <a:scene3d>
            <a:camera prst="orthographicFront">
              <a:rot lat="0" lon="10800000" rev="0"/>
            </a:camera>
            <a:lightRig rig="threePt" dir="t"/>
          </a:scene3d>
        </p:spPr>
      </p:pic>
      <p:sp>
        <p:nvSpPr>
          <p:cNvPr id="8" name="Line 47"/>
          <p:cNvSpPr>
            <a:spLocks noChangeShapeType="1"/>
          </p:cNvSpPr>
          <p:nvPr/>
        </p:nvSpPr>
        <p:spPr bwMode="auto">
          <a:xfrm>
            <a:off x="0" y="6209726"/>
            <a:ext cx="914400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sp>
        <p:nvSpPr>
          <p:cNvPr id="9" name="Slide Number Placeholder 8"/>
          <p:cNvSpPr>
            <a:spLocks noGrp="1"/>
          </p:cNvSpPr>
          <p:nvPr>
            <p:ph type="sldNum" sz="quarter" idx="12"/>
          </p:nvPr>
        </p:nvSpPr>
        <p:spPr/>
        <p:txBody>
          <a:bodyPr/>
          <a:lstStyle/>
          <a:p>
            <a:fld id="{DD554C62-25A8-DC42-B33D-54231085955F}" type="slidenum">
              <a:rPr lang="en-US" smtClean="0"/>
              <a:pPr/>
              <a:t>12</a:t>
            </a:fld>
            <a:endParaRPr lang="en-US"/>
          </a:p>
        </p:txBody>
      </p:sp>
      <p:sp>
        <p:nvSpPr>
          <p:cNvPr id="10" name="TextBox 9"/>
          <p:cNvSpPr txBox="1"/>
          <p:nvPr/>
        </p:nvSpPr>
        <p:spPr>
          <a:xfrm>
            <a:off x="685800" y="1691640"/>
            <a:ext cx="4199735" cy="646331"/>
          </a:xfrm>
          <a:prstGeom prst="rect">
            <a:avLst/>
          </a:prstGeom>
          <a:noFill/>
        </p:spPr>
        <p:txBody>
          <a:bodyPr wrap="square" rtlCol="0">
            <a:spAutoFit/>
          </a:bodyPr>
          <a:lstStyle/>
          <a:p>
            <a:r>
              <a:rPr lang="en-US" sz="3600" dirty="0" smtClean="0">
                <a:solidFill>
                  <a:schemeClr val="tx1">
                    <a:lumMod val="65000"/>
                    <a:lumOff val="35000"/>
                  </a:schemeClr>
                </a:solidFill>
              </a:rPr>
              <a:t>Readability Metrics</a:t>
            </a:r>
            <a:endParaRPr lang="en-US" sz="36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85800" y="2514600"/>
            <a:ext cx="3952875" cy="3805653"/>
          </a:xfrm>
          <a:prstGeom prst="rect">
            <a:avLst/>
          </a:prstGeom>
        </p:spPr>
        <p:txBody>
          <a:bodyPr vert="horz" lIns="91440" tIns="45720" rIns="91440" bIns="45720" rtlCol="0">
            <a:normAutofit fontScale="92500" lnSpcReduction="10000"/>
          </a:bodyPr>
          <a:lstStyle/>
          <a:p>
            <a:pPr marL="514350" indent="-514350" defTabSz="914400">
              <a:spcBef>
                <a:spcPct val="20000"/>
              </a:spcBef>
              <a:buFont typeface="Arial"/>
              <a:buChar char="•"/>
              <a:defRPr/>
            </a:pPr>
            <a:r>
              <a:rPr lang="en-US" sz="3200" dirty="0" smtClean="0">
                <a:solidFill>
                  <a:srgbClr val="404040"/>
                </a:solidFill>
              </a:rPr>
              <a:t>Proportional to the lost node area when ‘flattening’ all overlapping nodes</a:t>
            </a:r>
          </a:p>
          <a:p>
            <a:pPr marL="514350" indent="-514350" defTabSz="914400">
              <a:spcBef>
                <a:spcPct val="20000"/>
              </a:spcBef>
              <a:buFont typeface="Arial"/>
              <a:buChar char="•"/>
              <a:defRPr/>
            </a:pPr>
            <a:r>
              <a:rPr lang="en-US" sz="3200" dirty="0" smtClean="0">
                <a:solidFill>
                  <a:srgbClr val="404040"/>
                </a:solidFill>
              </a:rPr>
              <a:t>1: No area is lost</a:t>
            </a:r>
          </a:p>
          <a:p>
            <a:pPr marL="514350" indent="-514350" defTabSz="914400">
              <a:spcBef>
                <a:spcPct val="20000"/>
              </a:spcBef>
              <a:buFont typeface="Arial"/>
              <a:buChar char="•"/>
              <a:defRPr/>
            </a:pPr>
            <a:r>
              <a:rPr lang="en-US" sz="3200" dirty="0" smtClean="0">
                <a:solidFill>
                  <a:srgbClr val="404040"/>
                </a:solidFill>
              </a:rPr>
              <a:t>0: All nodes overlap completely (N-1 node areas lost)</a:t>
            </a:r>
          </a:p>
        </p:txBody>
      </p:sp>
      <p:pic>
        <p:nvPicPr>
          <p:cNvPr id="6" name="Picture 5" descr="NetVizNirvanaImg1.png"/>
          <p:cNvPicPr>
            <a:picLocks noChangeAspect="1"/>
          </p:cNvPicPr>
          <p:nvPr/>
        </p:nvPicPr>
        <p:blipFill>
          <a:blip r:embed="rId3">
            <a:clrChange>
              <a:clrFrom>
                <a:srgbClr val="FFFFFF"/>
              </a:clrFrom>
              <a:clrTo>
                <a:srgbClr val="FFFFFF">
                  <a:alpha val="0"/>
                </a:srgbClr>
              </a:clrTo>
            </a:clrChange>
          </a:blip>
          <a:stretch>
            <a:fillRect/>
          </a:stretch>
        </p:blipFill>
        <p:spPr>
          <a:xfrm>
            <a:off x="5080232" y="284123"/>
            <a:ext cx="2414016" cy="1190991"/>
          </a:xfrm>
          <a:prstGeom prst="rect">
            <a:avLst/>
          </a:prstGeom>
        </p:spPr>
      </p:pic>
      <p:pic>
        <p:nvPicPr>
          <p:cNvPr id="7" name="Picture 6" descr="graph4Brief.png"/>
          <p:cNvPicPr>
            <a:picLocks noChangeAspect="1"/>
          </p:cNvPicPr>
          <p:nvPr/>
        </p:nvPicPr>
        <p:blipFill>
          <a:blip r:embed="rId4">
            <a:clrChange>
              <a:clrFrom>
                <a:srgbClr val="FFFFFF"/>
              </a:clrFrom>
              <a:clrTo>
                <a:srgbClr val="FFFFFF">
                  <a:alpha val="0"/>
                </a:srgbClr>
              </a:clrTo>
            </a:clrChange>
          </a:blip>
          <a:stretch>
            <a:fillRect/>
          </a:stretch>
        </p:blipFill>
        <p:spPr>
          <a:xfrm>
            <a:off x="6546670" y="268634"/>
            <a:ext cx="2606959" cy="2328166"/>
          </a:xfrm>
          <a:prstGeom prst="rect">
            <a:avLst/>
          </a:prstGeom>
          <a:scene3d>
            <a:camera prst="orthographicFront">
              <a:rot lat="0" lon="10800000" rev="0"/>
            </a:camera>
            <a:lightRig rig="threePt" dir="t"/>
          </a:scene3d>
        </p:spPr>
      </p:pic>
      <p:sp>
        <p:nvSpPr>
          <p:cNvPr id="8" name="Line 47"/>
          <p:cNvSpPr>
            <a:spLocks noChangeShapeType="1"/>
          </p:cNvSpPr>
          <p:nvPr/>
        </p:nvSpPr>
        <p:spPr bwMode="auto">
          <a:xfrm>
            <a:off x="0" y="6209726"/>
            <a:ext cx="914400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sp>
        <p:nvSpPr>
          <p:cNvPr id="9" name="Slide Number Placeholder 8"/>
          <p:cNvSpPr>
            <a:spLocks noGrp="1"/>
          </p:cNvSpPr>
          <p:nvPr>
            <p:ph type="sldNum" sz="quarter" idx="12"/>
          </p:nvPr>
        </p:nvSpPr>
        <p:spPr/>
        <p:txBody>
          <a:bodyPr/>
          <a:lstStyle/>
          <a:p>
            <a:fld id="{DD554C62-25A8-DC42-B33D-54231085955F}" type="slidenum">
              <a:rPr lang="en-US" smtClean="0"/>
              <a:pPr/>
              <a:t>13</a:t>
            </a:fld>
            <a:endParaRPr lang="en-US"/>
          </a:p>
        </p:txBody>
      </p:sp>
      <p:sp>
        <p:nvSpPr>
          <p:cNvPr id="10" name="TextBox 9"/>
          <p:cNvSpPr txBox="1"/>
          <p:nvPr/>
        </p:nvSpPr>
        <p:spPr>
          <a:xfrm>
            <a:off x="685800" y="1691640"/>
            <a:ext cx="4199735" cy="646331"/>
          </a:xfrm>
          <a:prstGeom prst="rect">
            <a:avLst/>
          </a:prstGeom>
          <a:noFill/>
        </p:spPr>
        <p:txBody>
          <a:bodyPr wrap="square" rtlCol="0">
            <a:spAutoFit/>
          </a:bodyPr>
          <a:lstStyle/>
          <a:p>
            <a:r>
              <a:rPr lang="en-US" sz="3600" dirty="0" smtClean="0">
                <a:solidFill>
                  <a:schemeClr val="tx1">
                    <a:lumMod val="65000"/>
                    <a:lumOff val="35000"/>
                  </a:schemeClr>
                </a:solidFill>
              </a:rPr>
              <a:t>Node Occlusion RM</a:t>
            </a:r>
            <a:endParaRPr lang="en-US" sz="3600" dirty="0">
              <a:solidFill>
                <a:schemeClr val="tx1">
                  <a:lumMod val="65000"/>
                  <a:lumOff val="35000"/>
                </a:schemeClr>
              </a:solidFill>
            </a:endParaRPr>
          </a:p>
        </p:txBody>
      </p:sp>
      <p:cxnSp>
        <p:nvCxnSpPr>
          <p:cNvPr id="14" name="Straight Connector 13"/>
          <p:cNvCxnSpPr/>
          <p:nvPr/>
        </p:nvCxnSpPr>
        <p:spPr>
          <a:xfrm rot="5400000" flipH="1" flipV="1">
            <a:off x="7239000" y="3733800"/>
            <a:ext cx="15240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715000" y="2590800"/>
            <a:ext cx="457200" cy="4572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16" name="Oval 15"/>
          <p:cNvSpPr/>
          <p:nvPr/>
        </p:nvSpPr>
        <p:spPr>
          <a:xfrm>
            <a:off x="7848600" y="2590800"/>
            <a:ext cx="457200" cy="4572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cxnSp>
        <p:nvCxnSpPr>
          <p:cNvPr id="17" name="Straight Connector 16"/>
          <p:cNvCxnSpPr>
            <a:stCxn id="15" idx="6"/>
            <a:endCxn id="16" idx="2"/>
          </p:cNvCxnSpPr>
          <p:nvPr/>
        </p:nvCxnSpPr>
        <p:spPr>
          <a:xfrm>
            <a:off x="6172200" y="2819400"/>
            <a:ext cx="1676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7696200" y="4572000"/>
            <a:ext cx="457200" cy="4572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endParaRPr lang="en-US" dirty="0"/>
          </a:p>
        </p:txBody>
      </p:sp>
      <p:sp>
        <p:nvSpPr>
          <p:cNvPr id="19" name="Oval 18"/>
          <p:cNvSpPr/>
          <p:nvPr/>
        </p:nvSpPr>
        <p:spPr>
          <a:xfrm>
            <a:off x="7772400" y="2743200"/>
            <a:ext cx="457200" cy="4572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cxnSp>
        <p:nvCxnSpPr>
          <p:cNvPr id="20" name="Straight Connector 19"/>
          <p:cNvCxnSpPr>
            <a:stCxn id="18" idx="0"/>
            <a:endCxn id="19" idx="4"/>
          </p:cNvCxnSpPr>
          <p:nvPr/>
        </p:nvCxnSpPr>
        <p:spPr>
          <a:xfrm rot="5400000" flipH="1" flipV="1">
            <a:off x="7277100" y="3848100"/>
            <a:ext cx="13716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5" idx="6"/>
            <a:endCxn id="19" idx="2"/>
          </p:cNvCxnSpPr>
          <p:nvPr/>
        </p:nvCxnSpPr>
        <p:spPr>
          <a:xfrm>
            <a:off x="6172200" y="2819400"/>
            <a:ext cx="1600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8" idx="1"/>
          </p:cNvCxnSpPr>
          <p:nvPr/>
        </p:nvCxnSpPr>
        <p:spPr>
          <a:xfrm rot="16200000" flipV="1">
            <a:off x="7172045" y="4047845"/>
            <a:ext cx="591110" cy="5911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5" idx="5"/>
          </p:cNvCxnSpPr>
          <p:nvPr/>
        </p:nvCxnSpPr>
        <p:spPr>
          <a:xfrm rot="16200000" flipH="1">
            <a:off x="6105245" y="2981045"/>
            <a:ext cx="743510" cy="7435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11022E-16 -3.33333E-6 L -0.10833 0.13334 " pathEditMode="relative" ptsTypes="AA">
                                      <p:cBhvr>
                                        <p:cTn id="6" dur="2000" fill="hold"/>
                                        <p:tgtEl>
                                          <p:spTgt spid="19"/>
                                        </p:tgtEl>
                                        <p:attrNameLst>
                                          <p:attrName>ppt_x</p:attrName>
                                          <p:attrName>ppt_y</p:attrName>
                                        </p:attrNameLst>
                                      </p:cBhvr>
                                    </p:animMotion>
                                  </p:childTnLst>
                                </p:cTn>
                              </p:par>
                              <p:par>
                                <p:cTn id="7" presetID="9" presetClass="exit" presetSubtype="0" fill="hold" nodeType="withEffect">
                                  <p:stCondLst>
                                    <p:cond delay="0"/>
                                  </p:stCondLst>
                                  <p:childTnLst>
                                    <p:animEffect transition="out" filter="dissolve">
                                      <p:cBhvr>
                                        <p:cTn id="8" dur="500"/>
                                        <p:tgtEl>
                                          <p:spTgt spid="21"/>
                                        </p:tgtEl>
                                      </p:cBhvr>
                                    </p:animEffect>
                                    <p:set>
                                      <p:cBhvr>
                                        <p:cTn id="9" dur="1" fill="hold">
                                          <p:stCondLst>
                                            <p:cond delay="499"/>
                                          </p:stCondLst>
                                        </p:cTn>
                                        <p:tgtEl>
                                          <p:spTgt spid="21"/>
                                        </p:tgtEl>
                                        <p:attrNameLst>
                                          <p:attrName>style.visibility</p:attrName>
                                        </p:attrNameLst>
                                      </p:cBhvr>
                                      <p:to>
                                        <p:strVal val="hidden"/>
                                      </p:to>
                                    </p:set>
                                  </p:childTnLst>
                                </p:cTn>
                              </p:par>
                              <p:par>
                                <p:cTn id="10" presetID="9" presetClass="exit" presetSubtype="0" fill="hold" nodeType="withEffect">
                                  <p:stCondLst>
                                    <p:cond delay="0"/>
                                  </p:stCondLst>
                                  <p:childTnLst>
                                    <p:animEffect transition="out" filter="dissolv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par>
                          <p:cTn id="13" fill="hold">
                            <p:stCondLst>
                              <p:cond delay="2000"/>
                            </p:stCondLst>
                            <p:childTnLst>
                              <p:par>
                                <p:cTn id="14" presetID="9"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dissolve">
                                      <p:cBhvr>
                                        <p:cTn id="16" dur="500"/>
                                        <p:tgtEl>
                                          <p:spTgt spid="23"/>
                                        </p:tgtEl>
                                      </p:cBhvr>
                                    </p:animEffect>
                                  </p:childTnLst>
                                </p:cTn>
                              </p:par>
                              <p:par>
                                <p:cTn id="17" presetID="9"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85800" y="2514600"/>
            <a:ext cx="3952875" cy="3805653"/>
          </a:xfrm>
          <a:prstGeom prst="rect">
            <a:avLst/>
          </a:prstGeom>
        </p:spPr>
        <p:txBody>
          <a:bodyPr vert="horz" lIns="91440" tIns="45720" rIns="91440" bIns="45720" rtlCol="0">
            <a:normAutofit/>
          </a:bodyPr>
          <a:lstStyle/>
          <a:p>
            <a:pPr marL="514350" indent="-514350" defTabSz="914400">
              <a:spcBef>
                <a:spcPct val="20000"/>
              </a:spcBef>
              <a:buFont typeface="Arial"/>
              <a:buChar char="•"/>
              <a:defRPr/>
            </a:pPr>
            <a:r>
              <a:rPr lang="en-US" sz="3200" dirty="0" smtClean="0">
                <a:solidFill>
                  <a:srgbClr val="404040"/>
                </a:solidFill>
              </a:rPr>
              <a:t>Number of crossings scaled by approximate upper bound</a:t>
            </a:r>
          </a:p>
        </p:txBody>
      </p:sp>
      <p:pic>
        <p:nvPicPr>
          <p:cNvPr id="6" name="Picture 5" descr="NetVizNirvanaImg1.png"/>
          <p:cNvPicPr>
            <a:picLocks noChangeAspect="1"/>
          </p:cNvPicPr>
          <p:nvPr/>
        </p:nvPicPr>
        <p:blipFill>
          <a:blip r:embed="rId3">
            <a:clrChange>
              <a:clrFrom>
                <a:srgbClr val="FFFFFF"/>
              </a:clrFrom>
              <a:clrTo>
                <a:srgbClr val="FFFFFF">
                  <a:alpha val="0"/>
                </a:srgbClr>
              </a:clrTo>
            </a:clrChange>
          </a:blip>
          <a:stretch>
            <a:fillRect/>
          </a:stretch>
        </p:blipFill>
        <p:spPr>
          <a:xfrm>
            <a:off x="5080232" y="284123"/>
            <a:ext cx="2414016" cy="1190991"/>
          </a:xfrm>
          <a:prstGeom prst="rect">
            <a:avLst/>
          </a:prstGeom>
        </p:spPr>
      </p:pic>
      <p:pic>
        <p:nvPicPr>
          <p:cNvPr id="7" name="Picture 6" descr="graph4Brief.png"/>
          <p:cNvPicPr>
            <a:picLocks noChangeAspect="1"/>
          </p:cNvPicPr>
          <p:nvPr/>
        </p:nvPicPr>
        <p:blipFill>
          <a:blip r:embed="rId4">
            <a:clrChange>
              <a:clrFrom>
                <a:srgbClr val="FFFFFF"/>
              </a:clrFrom>
              <a:clrTo>
                <a:srgbClr val="FFFFFF">
                  <a:alpha val="0"/>
                </a:srgbClr>
              </a:clrTo>
            </a:clrChange>
          </a:blip>
          <a:stretch>
            <a:fillRect/>
          </a:stretch>
        </p:blipFill>
        <p:spPr>
          <a:xfrm>
            <a:off x="6546670" y="268634"/>
            <a:ext cx="2606959" cy="2328166"/>
          </a:xfrm>
          <a:prstGeom prst="rect">
            <a:avLst/>
          </a:prstGeom>
          <a:scene3d>
            <a:camera prst="orthographicFront">
              <a:rot lat="0" lon="10800000" rev="0"/>
            </a:camera>
            <a:lightRig rig="threePt" dir="t"/>
          </a:scene3d>
        </p:spPr>
      </p:pic>
      <p:sp>
        <p:nvSpPr>
          <p:cNvPr id="8" name="Line 47"/>
          <p:cNvSpPr>
            <a:spLocks noChangeShapeType="1"/>
          </p:cNvSpPr>
          <p:nvPr/>
        </p:nvSpPr>
        <p:spPr bwMode="auto">
          <a:xfrm>
            <a:off x="0" y="6209726"/>
            <a:ext cx="914400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sp>
        <p:nvSpPr>
          <p:cNvPr id="9" name="Slide Number Placeholder 8"/>
          <p:cNvSpPr>
            <a:spLocks noGrp="1"/>
          </p:cNvSpPr>
          <p:nvPr>
            <p:ph type="sldNum" sz="quarter" idx="12"/>
          </p:nvPr>
        </p:nvSpPr>
        <p:spPr/>
        <p:txBody>
          <a:bodyPr/>
          <a:lstStyle/>
          <a:p>
            <a:fld id="{DD554C62-25A8-DC42-B33D-54231085955F}" type="slidenum">
              <a:rPr lang="en-US" smtClean="0"/>
              <a:pPr/>
              <a:t>14</a:t>
            </a:fld>
            <a:endParaRPr lang="en-US"/>
          </a:p>
        </p:txBody>
      </p:sp>
      <p:sp>
        <p:nvSpPr>
          <p:cNvPr id="10" name="TextBox 9"/>
          <p:cNvSpPr txBox="1"/>
          <p:nvPr/>
        </p:nvSpPr>
        <p:spPr>
          <a:xfrm>
            <a:off x="685800" y="1691640"/>
            <a:ext cx="4199735" cy="646331"/>
          </a:xfrm>
          <a:prstGeom prst="rect">
            <a:avLst/>
          </a:prstGeom>
          <a:noFill/>
        </p:spPr>
        <p:txBody>
          <a:bodyPr wrap="square" rtlCol="0">
            <a:spAutoFit/>
          </a:bodyPr>
          <a:lstStyle/>
          <a:p>
            <a:r>
              <a:rPr lang="en-US" sz="3600" dirty="0" smtClean="0">
                <a:solidFill>
                  <a:schemeClr val="tx1">
                    <a:lumMod val="65000"/>
                    <a:lumOff val="35000"/>
                  </a:schemeClr>
                </a:solidFill>
              </a:rPr>
              <a:t>Edge Crossing RM</a:t>
            </a:r>
            <a:endParaRPr lang="en-US" sz="3600" dirty="0">
              <a:solidFill>
                <a:schemeClr val="tx1">
                  <a:lumMod val="65000"/>
                  <a:lumOff val="35000"/>
                </a:schemeClr>
              </a:solidFill>
            </a:endParaRPr>
          </a:p>
        </p:txBody>
      </p:sp>
      <p:sp>
        <p:nvSpPr>
          <p:cNvPr id="24" name="Oval 23"/>
          <p:cNvSpPr/>
          <p:nvPr/>
        </p:nvSpPr>
        <p:spPr>
          <a:xfrm>
            <a:off x="5715000" y="2590800"/>
            <a:ext cx="457200" cy="4572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25" name="Oval 24"/>
          <p:cNvSpPr/>
          <p:nvPr/>
        </p:nvSpPr>
        <p:spPr>
          <a:xfrm>
            <a:off x="7848600" y="2590800"/>
            <a:ext cx="457200" cy="4572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cxnSp>
        <p:nvCxnSpPr>
          <p:cNvPr id="26" name="Straight Connector 25"/>
          <p:cNvCxnSpPr>
            <a:stCxn id="24" idx="6"/>
            <a:endCxn id="25" idx="2"/>
          </p:cNvCxnSpPr>
          <p:nvPr/>
        </p:nvCxnSpPr>
        <p:spPr>
          <a:xfrm>
            <a:off x="6172200" y="2819400"/>
            <a:ext cx="1676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696200" y="4572000"/>
            <a:ext cx="457200" cy="4572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endParaRPr lang="en-US" dirty="0"/>
          </a:p>
        </p:txBody>
      </p:sp>
      <p:sp>
        <p:nvSpPr>
          <p:cNvPr id="28" name="Oval 27"/>
          <p:cNvSpPr/>
          <p:nvPr/>
        </p:nvSpPr>
        <p:spPr>
          <a:xfrm>
            <a:off x="7010400" y="1676400"/>
            <a:ext cx="457200" cy="4572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cxnSp>
        <p:nvCxnSpPr>
          <p:cNvPr id="29" name="Straight Connector 28"/>
          <p:cNvCxnSpPr>
            <a:stCxn id="27" idx="0"/>
            <a:endCxn id="28" idx="4"/>
          </p:cNvCxnSpPr>
          <p:nvPr/>
        </p:nvCxnSpPr>
        <p:spPr>
          <a:xfrm rot="16200000" flipV="1">
            <a:off x="6362700" y="3009900"/>
            <a:ext cx="2438400" cy="685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4" idx="7"/>
            <a:endCxn id="28" idx="3"/>
          </p:cNvCxnSpPr>
          <p:nvPr/>
        </p:nvCxnSpPr>
        <p:spPr>
          <a:xfrm rot="5400000" flipH="1" flipV="1">
            <a:off x="6295745" y="1876145"/>
            <a:ext cx="591110" cy="9721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7" idx="1"/>
          </p:cNvCxnSpPr>
          <p:nvPr/>
        </p:nvCxnSpPr>
        <p:spPr>
          <a:xfrm rot="16200000" flipV="1">
            <a:off x="7095845" y="3971645"/>
            <a:ext cx="667310" cy="6673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4" idx="5"/>
          </p:cNvCxnSpPr>
          <p:nvPr/>
        </p:nvCxnSpPr>
        <p:spPr>
          <a:xfrm rot="16200000" flipH="1">
            <a:off x="6105245" y="2981045"/>
            <a:ext cx="667310" cy="6673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7" idx="0"/>
            <a:endCxn id="25" idx="4"/>
          </p:cNvCxnSpPr>
          <p:nvPr/>
        </p:nvCxnSpPr>
        <p:spPr>
          <a:xfrm rot="5400000" flipH="1" flipV="1">
            <a:off x="7239000" y="3733800"/>
            <a:ext cx="15240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2.22222E-6 L -0.03334 0.27778 " pathEditMode="relative" ptsTypes="AA">
                                      <p:cBhvr>
                                        <p:cTn id="6" dur="2000" fill="hold"/>
                                        <p:tgtEl>
                                          <p:spTgt spid="28"/>
                                        </p:tgtEl>
                                        <p:attrNameLst>
                                          <p:attrName>ppt_x</p:attrName>
                                          <p:attrName>ppt_y</p:attrName>
                                        </p:attrNameLst>
                                      </p:cBhvr>
                                    </p:animMotion>
                                  </p:childTnLst>
                                </p:cTn>
                              </p:par>
                              <p:par>
                                <p:cTn id="7" presetID="9" presetClass="exit" presetSubtype="0" fill="hold" nodeType="withEffect">
                                  <p:stCondLst>
                                    <p:cond delay="0"/>
                                  </p:stCondLst>
                                  <p:childTnLst>
                                    <p:animEffect transition="out" filter="dissolve">
                                      <p:cBhvr>
                                        <p:cTn id="8" dur="500"/>
                                        <p:tgtEl>
                                          <p:spTgt spid="30"/>
                                        </p:tgtEl>
                                      </p:cBhvr>
                                    </p:animEffect>
                                    <p:set>
                                      <p:cBhvr>
                                        <p:cTn id="9" dur="1" fill="hold">
                                          <p:stCondLst>
                                            <p:cond delay="499"/>
                                          </p:stCondLst>
                                        </p:cTn>
                                        <p:tgtEl>
                                          <p:spTgt spid="30"/>
                                        </p:tgtEl>
                                        <p:attrNameLst>
                                          <p:attrName>style.visibility</p:attrName>
                                        </p:attrNameLst>
                                      </p:cBhvr>
                                      <p:to>
                                        <p:strVal val="hidden"/>
                                      </p:to>
                                    </p:set>
                                  </p:childTnLst>
                                </p:cTn>
                              </p:par>
                              <p:par>
                                <p:cTn id="10" presetID="9" presetClass="exit" presetSubtype="0" fill="hold" nodeType="withEffect">
                                  <p:stCondLst>
                                    <p:cond delay="0"/>
                                  </p:stCondLst>
                                  <p:childTnLst>
                                    <p:animEffect transition="out" filter="dissolve">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childTnLst>
                          </p:cTn>
                        </p:par>
                        <p:par>
                          <p:cTn id="13" fill="hold">
                            <p:stCondLst>
                              <p:cond delay="2000"/>
                            </p:stCondLst>
                            <p:childTnLst>
                              <p:par>
                                <p:cTn id="14" presetID="9" presetClass="entr" presetSubtype="0"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dissolve">
                                      <p:cBhvr>
                                        <p:cTn id="16" dur="500"/>
                                        <p:tgtEl>
                                          <p:spTgt spid="32"/>
                                        </p:tgtEl>
                                      </p:cBhvr>
                                    </p:animEffect>
                                  </p:childTnLst>
                                </p:cTn>
                              </p:par>
                              <p:par>
                                <p:cTn id="17" presetID="9"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dissolve">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85800" y="2514600"/>
            <a:ext cx="3952875" cy="3805653"/>
          </a:xfrm>
          <a:prstGeom prst="rect">
            <a:avLst/>
          </a:prstGeom>
        </p:spPr>
        <p:txBody>
          <a:bodyPr vert="horz" lIns="91440" tIns="45720" rIns="91440" bIns="45720" rtlCol="0">
            <a:normAutofit/>
          </a:bodyPr>
          <a:lstStyle/>
          <a:p>
            <a:pPr marL="514350" indent="-514350" defTabSz="914400">
              <a:spcBef>
                <a:spcPct val="20000"/>
              </a:spcBef>
              <a:buFont typeface="Arial"/>
              <a:buChar char="•"/>
              <a:defRPr/>
            </a:pPr>
            <a:r>
              <a:rPr lang="en-US" sz="3200" dirty="0" smtClean="0">
                <a:solidFill>
                  <a:srgbClr val="404040"/>
                </a:solidFill>
              </a:rPr>
              <a:t>Number of tunnels scaled by approximate upper bound</a:t>
            </a:r>
          </a:p>
          <a:p>
            <a:pPr marL="514350" indent="-514350" defTabSz="914400">
              <a:spcBef>
                <a:spcPct val="20000"/>
              </a:spcBef>
              <a:buFont typeface="Arial"/>
              <a:buChar char="•"/>
              <a:defRPr/>
            </a:pPr>
            <a:r>
              <a:rPr lang="en-US" sz="3200" dirty="0" smtClean="0">
                <a:solidFill>
                  <a:srgbClr val="404040"/>
                </a:solidFill>
              </a:rPr>
              <a:t>Local Edge Tunnels</a:t>
            </a:r>
          </a:p>
          <a:p>
            <a:pPr marL="514350" indent="-514350" defTabSz="914400">
              <a:spcBef>
                <a:spcPct val="20000"/>
              </a:spcBef>
              <a:buFont typeface="Arial"/>
              <a:buChar char="•"/>
              <a:defRPr/>
            </a:pPr>
            <a:r>
              <a:rPr lang="en-US" sz="3200" dirty="0" smtClean="0">
                <a:solidFill>
                  <a:srgbClr val="404040"/>
                </a:solidFill>
              </a:rPr>
              <a:t>Triggered Edge Tunnels</a:t>
            </a:r>
          </a:p>
        </p:txBody>
      </p:sp>
      <p:pic>
        <p:nvPicPr>
          <p:cNvPr id="6" name="Picture 5" descr="NetVizNirvanaImg1.png"/>
          <p:cNvPicPr>
            <a:picLocks noChangeAspect="1"/>
          </p:cNvPicPr>
          <p:nvPr/>
        </p:nvPicPr>
        <p:blipFill>
          <a:blip r:embed="rId3">
            <a:clrChange>
              <a:clrFrom>
                <a:srgbClr val="FFFFFF"/>
              </a:clrFrom>
              <a:clrTo>
                <a:srgbClr val="FFFFFF">
                  <a:alpha val="0"/>
                </a:srgbClr>
              </a:clrTo>
            </a:clrChange>
          </a:blip>
          <a:stretch>
            <a:fillRect/>
          </a:stretch>
        </p:blipFill>
        <p:spPr>
          <a:xfrm>
            <a:off x="5080232" y="284123"/>
            <a:ext cx="2414016" cy="1190991"/>
          </a:xfrm>
          <a:prstGeom prst="rect">
            <a:avLst/>
          </a:prstGeom>
        </p:spPr>
      </p:pic>
      <p:pic>
        <p:nvPicPr>
          <p:cNvPr id="7" name="Picture 6" descr="graph4Brief.png"/>
          <p:cNvPicPr>
            <a:picLocks noChangeAspect="1"/>
          </p:cNvPicPr>
          <p:nvPr/>
        </p:nvPicPr>
        <p:blipFill>
          <a:blip r:embed="rId4">
            <a:clrChange>
              <a:clrFrom>
                <a:srgbClr val="FFFFFF"/>
              </a:clrFrom>
              <a:clrTo>
                <a:srgbClr val="FFFFFF">
                  <a:alpha val="0"/>
                </a:srgbClr>
              </a:clrTo>
            </a:clrChange>
          </a:blip>
          <a:stretch>
            <a:fillRect/>
          </a:stretch>
        </p:blipFill>
        <p:spPr>
          <a:xfrm>
            <a:off x="6546670" y="268634"/>
            <a:ext cx="2606959" cy="2328166"/>
          </a:xfrm>
          <a:prstGeom prst="rect">
            <a:avLst/>
          </a:prstGeom>
          <a:scene3d>
            <a:camera prst="orthographicFront">
              <a:rot lat="0" lon="10800000" rev="0"/>
            </a:camera>
            <a:lightRig rig="threePt" dir="t"/>
          </a:scene3d>
        </p:spPr>
      </p:pic>
      <p:sp>
        <p:nvSpPr>
          <p:cNvPr id="8" name="Line 47"/>
          <p:cNvSpPr>
            <a:spLocks noChangeShapeType="1"/>
          </p:cNvSpPr>
          <p:nvPr/>
        </p:nvSpPr>
        <p:spPr bwMode="auto">
          <a:xfrm>
            <a:off x="0" y="6209726"/>
            <a:ext cx="914400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sp>
        <p:nvSpPr>
          <p:cNvPr id="9" name="Slide Number Placeholder 8"/>
          <p:cNvSpPr>
            <a:spLocks noGrp="1"/>
          </p:cNvSpPr>
          <p:nvPr>
            <p:ph type="sldNum" sz="quarter" idx="12"/>
          </p:nvPr>
        </p:nvSpPr>
        <p:spPr/>
        <p:txBody>
          <a:bodyPr/>
          <a:lstStyle/>
          <a:p>
            <a:fld id="{DD554C62-25A8-DC42-B33D-54231085955F}" type="slidenum">
              <a:rPr lang="en-US" smtClean="0"/>
              <a:pPr/>
              <a:t>15</a:t>
            </a:fld>
            <a:endParaRPr lang="en-US"/>
          </a:p>
        </p:txBody>
      </p:sp>
      <p:sp>
        <p:nvSpPr>
          <p:cNvPr id="10" name="TextBox 9"/>
          <p:cNvSpPr txBox="1"/>
          <p:nvPr/>
        </p:nvSpPr>
        <p:spPr>
          <a:xfrm>
            <a:off x="685800" y="1600200"/>
            <a:ext cx="4199735" cy="646331"/>
          </a:xfrm>
          <a:prstGeom prst="rect">
            <a:avLst/>
          </a:prstGeom>
          <a:noFill/>
        </p:spPr>
        <p:txBody>
          <a:bodyPr wrap="square" rtlCol="0">
            <a:spAutoFit/>
          </a:bodyPr>
          <a:lstStyle/>
          <a:p>
            <a:r>
              <a:rPr lang="en-US" sz="3600" dirty="0" smtClean="0">
                <a:solidFill>
                  <a:schemeClr val="tx1">
                    <a:lumMod val="65000"/>
                    <a:lumOff val="35000"/>
                  </a:schemeClr>
                </a:solidFill>
              </a:rPr>
              <a:t>Edge Tunnel RM</a:t>
            </a:r>
            <a:endParaRPr lang="en-US" sz="3600" dirty="0">
              <a:solidFill>
                <a:schemeClr val="tx1">
                  <a:lumMod val="65000"/>
                  <a:lumOff val="35000"/>
                </a:schemeClr>
              </a:solidFill>
            </a:endParaRPr>
          </a:p>
        </p:txBody>
      </p:sp>
      <p:sp>
        <p:nvSpPr>
          <p:cNvPr id="18" name="Oval 17"/>
          <p:cNvSpPr/>
          <p:nvPr/>
        </p:nvSpPr>
        <p:spPr>
          <a:xfrm>
            <a:off x="5715000" y="2590800"/>
            <a:ext cx="457200" cy="4572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19" name="Oval 18"/>
          <p:cNvSpPr/>
          <p:nvPr/>
        </p:nvSpPr>
        <p:spPr>
          <a:xfrm>
            <a:off x="7848600" y="2590800"/>
            <a:ext cx="457200" cy="4572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cxnSp>
        <p:nvCxnSpPr>
          <p:cNvPr id="20" name="Straight Connector 19"/>
          <p:cNvCxnSpPr>
            <a:stCxn id="18" idx="6"/>
            <a:endCxn id="19" idx="2"/>
          </p:cNvCxnSpPr>
          <p:nvPr/>
        </p:nvCxnSpPr>
        <p:spPr>
          <a:xfrm>
            <a:off x="6172200" y="2819400"/>
            <a:ext cx="1676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7696200" y="4572000"/>
            <a:ext cx="457200" cy="4572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endParaRPr lang="en-US" dirty="0"/>
          </a:p>
        </p:txBody>
      </p:sp>
      <p:sp>
        <p:nvSpPr>
          <p:cNvPr id="22" name="Oval 21"/>
          <p:cNvSpPr/>
          <p:nvPr/>
        </p:nvSpPr>
        <p:spPr>
          <a:xfrm>
            <a:off x="7010400" y="2590800"/>
            <a:ext cx="457200" cy="4572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cxnSp>
        <p:nvCxnSpPr>
          <p:cNvPr id="23" name="Straight Connector 22"/>
          <p:cNvCxnSpPr>
            <a:stCxn id="21" idx="0"/>
            <a:endCxn id="22" idx="5"/>
          </p:cNvCxnSpPr>
          <p:nvPr/>
        </p:nvCxnSpPr>
        <p:spPr>
          <a:xfrm rot="16200000" flipV="1">
            <a:off x="6867246" y="3514445"/>
            <a:ext cx="1590955" cy="5241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6"/>
            <a:endCxn id="22" idx="2"/>
          </p:cNvCxnSpPr>
          <p:nvPr/>
        </p:nvCxnSpPr>
        <p:spPr>
          <a:xfrm>
            <a:off x="6172200" y="28194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1" idx="1"/>
          </p:cNvCxnSpPr>
          <p:nvPr/>
        </p:nvCxnSpPr>
        <p:spPr>
          <a:xfrm rot="16200000" flipV="1">
            <a:off x="7095845" y="3971645"/>
            <a:ext cx="667310" cy="6673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p:cNvCxnSpPr>
          <p:nvPr/>
        </p:nvCxnSpPr>
        <p:spPr>
          <a:xfrm rot="16200000" flipH="1">
            <a:off x="6105245" y="2981045"/>
            <a:ext cx="667310" cy="6673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0"/>
            <a:endCxn id="19" idx="4"/>
          </p:cNvCxnSpPr>
          <p:nvPr/>
        </p:nvCxnSpPr>
        <p:spPr>
          <a:xfrm rot="5400000" flipH="1" flipV="1">
            <a:off x="7239000" y="3733800"/>
            <a:ext cx="15240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1.11111E-6 L -0.03334 0.14445 " pathEditMode="relative" rAng="0" ptsTypes="AA">
                                      <p:cBhvr>
                                        <p:cTn id="6" dur="2000" fill="hold"/>
                                        <p:tgtEl>
                                          <p:spTgt spid="22"/>
                                        </p:tgtEl>
                                        <p:attrNameLst>
                                          <p:attrName>ppt_x</p:attrName>
                                          <p:attrName>ppt_y</p:attrName>
                                        </p:attrNameLst>
                                      </p:cBhvr>
                                      <p:rCtr x="-17" y="72"/>
                                    </p:animMotion>
                                  </p:childTnLst>
                                </p:cTn>
                              </p:par>
                              <p:par>
                                <p:cTn id="7" presetID="9" presetClass="exit" presetSubtype="0" fill="hold" nodeType="withEffect">
                                  <p:stCondLst>
                                    <p:cond delay="0"/>
                                  </p:stCondLst>
                                  <p:childTnLst>
                                    <p:animEffect transition="out" filter="dissolve">
                                      <p:cBhvr>
                                        <p:cTn id="8" dur="500"/>
                                        <p:tgtEl>
                                          <p:spTgt spid="34"/>
                                        </p:tgtEl>
                                      </p:cBhvr>
                                    </p:animEffect>
                                    <p:set>
                                      <p:cBhvr>
                                        <p:cTn id="9" dur="1" fill="hold">
                                          <p:stCondLst>
                                            <p:cond delay="499"/>
                                          </p:stCondLst>
                                        </p:cTn>
                                        <p:tgtEl>
                                          <p:spTgt spid="34"/>
                                        </p:tgtEl>
                                        <p:attrNameLst>
                                          <p:attrName>style.visibility</p:attrName>
                                        </p:attrNameLst>
                                      </p:cBhvr>
                                      <p:to>
                                        <p:strVal val="hidden"/>
                                      </p:to>
                                    </p:set>
                                  </p:childTnLst>
                                </p:cTn>
                              </p:par>
                              <p:par>
                                <p:cTn id="10" presetID="9" presetClass="exit" presetSubtype="0" fill="hold" nodeType="withEffect">
                                  <p:stCondLst>
                                    <p:cond delay="0"/>
                                  </p:stCondLst>
                                  <p:childTnLst>
                                    <p:animEffect transition="out" filter="dissolv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par>
                          <p:cTn id="13" fill="hold">
                            <p:stCondLst>
                              <p:cond delay="2000"/>
                            </p:stCondLst>
                            <p:childTnLst>
                              <p:par>
                                <p:cTn id="14" presetID="9" presetClass="entr" presetSubtype="0"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dissolve">
                                      <p:cBhvr>
                                        <p:cTn id="16" dur="500"/>
                                        <p:tgtEl>
                                          <p:spTgt spid="36"/>
                                        </p:tgtEl>
                                      </p:cBhvr>
                                    </p:animEffect>
                                  </p:childTnLst>
                                </p:cTn>
                              </p:par>
                              <p:par>
                                <p:cTn id="17" presetID="9"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dissolve">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tVizNirvanaImg1.png"/>
          <p:cNvPicPr>
            <a:picLocks noChangeAspect="1"/>
          </p:cNvPicPr>
          <p:nvPr/>
        </p:nvPicPr>
        <p:blipFill>
          <a:blip r:embed="rId3">
            <a:clrChange>
              <a:clrFrom>
                <a:srgbClr val="FFFFFF"/>
              </a:clrFrom>
              <a:clrTo>
                <a:srgbClr val="FFFFFF">
                  <a:alpha val="0"/>
                </a:srgbClr>
              </a:clrTo>
            </a:clrChange>
          </a:blip>
          <a:stretch>
            <a:fillRect/>
          </a:stretch>
        </p:blipFill>
        <p:spPr>
          <a:xfrm>
            <a:off x="5080232" y="284123"/>
            <a:ext cx="2414016" cy="1190991"/>
          </a:xfrm>
          <a:prstGeom prst="rect">
            <a:avLst/>
          </a:prstGeom>
        </p:spPr>
      </p:pic>
      <p:pic>
        <p:nvPicPr>
          <p:cNvPr id="7" name="Picture 6" descr="graph4Brief.png"/>
          <p:cNvPicPr>
            <a:picLocks noChangeAspect="1"/>
          </p:cNvPicPr>
          <p:nvPr/>
        </p:nvPicPr>
        <p:blipFill>
          <a:blip r:embed="rId4">
            <a:clrChange>
              <a:clrFrom>
                <a:srgbClr val="FFFFFF"/>
              </a:clrFrom>
              <a:clrTo>
                <a:srgbClr val="FFFFFF">
                  <a:alpha val="0"/>
                </a:srgbClr>
              </a:clrTo>
            </a:clrChange>
          </a:blip>
          <a:stretch>
            <a:fillRect/>
          </a:stretch>
        </p:blipFill>
        <p:spPr>
          <a:xfrm>
            <a:off x="6546670" y="268634"/>
            <a:ext cx="2606959" cy="2328166"/>
          </a:xfrm>
          <a:prstGeom prst="rect">
            <a:avLst/>
          </a:prstGeom>
          <a:scene3d>
            <a:camera prst="orthographicFront">
              <a:rot lat="0" lon="10800000" rev="0"/>
            </a:camera>
            <a:lightRig rig="threePt" dir="t"/>
          </a:scene3d>
        </p:spPr>
      </p:pic>
      <p:sp>
        <p:nvSpPr>
          <p:cNvPr id="8" name="Line 47"/>
          <p:cNvSpPr>
            <a:spLocks noChangeShapeType="1"/>
          </p:cNvSpPr>
          <p:nvPr/>
        </p:nvSpPr>
        <p:spPr bwMode="auto">
          <a:xfrm>
            <a:off x="0" y="6209726"/>
            <a:ext cx="914400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sp>
        <p:nvSpPr>
          <p:cNvPr id="9" name="Slide Number Placeholder 8"/>
          <p:cNvSpPr>
            <a:spLocks noGrp="1"/>
          </p:cNvSpPr>
          <p:nvPr>
            <p:ph type="sldNum" sz="quarter" idx="12"/>
          </p:nvPr>
        </p:nvSpPr>
        <p:spPr/>
        <p:txBody>
          <a:bodyPr/>
          <a:lstStyle/>
          <a:p>
            <a:fld id="{DD554C62-25A8-DC42-B33D-54231085955F}" type="slidenum">
              <a:rPr lang="en-US" smtClean="0"/>
              <a:pPr/>
              <a:t>16</a:t>
            </a:fld>
            <a:endParaRPr lang="en-US"/>
          </a:p>
        </p:txBody>
      </p:sp>
      <p:sp>
        <p:nvSpPr>
          <p:cNvPr id="10" name="TextBox 9"/>
          <p:cNvSpPr txBox="1"/>
          <p:nvPr/>
        </p:nvSpPr>
        <p:spPr>
          <a:xfrm>
            <a:off x="685800" y="1600200"/>
            <a:ext cx="4199735" cy="646331"/>
          </a:xfrm>
          <a:prstGeom prst="rect">
            <a:avLst/>
          </a:prstGeom>
          <a:noFill/>
        </p:spPr>
        <p:txBody>
          <a:bodyPr wrap="square" rtlCol="0">
            <a:spAutoFit/>
          </a:bodyPr>
          <a:lstStyle/>
          <a:p>
            <a:r>
              <a:rPr lang="en-US" sz="3600" dirty="0" smtClean="0">
                <a:solidFill>
                  <a:schemeClr val="tx1">
                    <a:lumMod val="65000"/>
                    <a:lumOff val="35000"/>
                  </a:schemeClr>
                </a:solidFill>
              </a:rPr>
              <a:t>Label Height RMs</a:t>
            </a:r>
            <a:endParaRPr lang="en-US" sz="3600" dirty="0">
              <a:solidFill>
                <a:schemeClr val="tx1">
                  <a:lumMod val="65000"/>
                  <a:lumOff val="35000"/>
                </a:schemeClr>
              </a:solidFill>
            </a:endParaRPr>
          </a:p>
        </p:txBody>
      </p:sp>
      <p:sp>
        <p:nvSpPr>
          <p:cNvPr id="24" name="Content Placeholder 2"/>
          <p:cNvSpPr txBox="1">
            <a:spLocks/>
          </p:cNvSpPr>
          <p:nvPr/>
        </p:nvSpPr>
        <p:spPr>
          <a:xfrm>
            <a:off x="548640" y="2514600"/>
            <a:ext cx="4229100" cy="3375194"/>
          </a:xfrm>
          <a:prstGeom prst="rect">
            <a:avLst/>
          </a:prstGeom>
        </p:spPr>
        <p:txBody>
          <a:bodyPr vert="horz" lIns="91440" tIns="45720" rIns="91440" bIns="45720" rtlCol="0">
            <a:normAutofit/>
          </a:bodyPr>
          <a:lstStyle/>
          <a:p>
            <a:pPr marL="514350" lvl="0" indent="-514350" defTabSz="914400">
              <a:spcBef>
                <a:spcPct val="20000"/>
              </a:spcBef>
              <a:buFont typeface="Arial"/>
              <a:buChar char="•"/>
              <a:defRPr/>
            </a:pPr>
            <a:r>
              <a:rPr lang="en-US" sz="3200" dirty="0" smtClean="0">
                <a:solidFill>
                  <a:srgbClr val="404040"/>
                </a:solidFill>
              </a:rPr>
              <a:t>Text height should have a visual angle within 20-22 minutes of arc</a:t>
            </a:r>
          </a:p>
          <a:p>
            <a:pPr marL="514350" lvl="0" indent="-514350" defTabSz="914400">
              <a:spcBef>
                <a:spcPct val="20000"/>
              </a:spcBef>
              <a:buFont typeface="Arial"/>
              <a:buChar char="•"/>
              <a:defRPr/>
            </a:pPr>
            <a:endParaRPr lang="en-US" sz="3200" dirty="0" smtClean="0">
              <a:solidFill>
                <a:srgbClr val="404040"/>
              </a:solidFill>
            </a:endParaRPr>
          </a:p>
          <a:p>
            <a:pPr marL="514350" lvl="0" indent="-514350" defTabSz="914400">
              <a:spcBef>
                <a:spcPct val="20000"/>
              </a:spcBef>
              <a:buFont typeface="Arial"/>
              <a:buChar char="•"/>
              <a:defRPr/>
            </a:pPr>
            <a:endParaRPr lang="en-US" sz="3200" dirty="0" smtClean="0">
              <a:solidFill>
                <a:srgbClr val="404040"/>
              </a:solidFill>
            </a:endParaRPr>
          </a:p>
          <a:p>
            <a:pPr marL="514350" lvl="0" indent="-514350" defTabSz="914400">
              <a:spcBef>
                <a:spcPct val="20000"/>
              </a:spcBef>
              <a:buFont typeface="Arial"/>
              <a:buChar char="•"/>
              <a:defRPr/>
            </a:pPr>
            <a:endParaRPr lang="en-US" sz="3200" dirty="0" smtClean="0">
              <a:solidFill>
                <a:srgbClr val="404040"/>
              </a:solidFill>
            </a:endParaRPr>
          </a:p>
          <a:p>
            <a:pPr marL="514350" lvl="0" indent="-514350" defTabSz="914400">
              <a:spcBef>
                <a:spcPct val="20000"/>
              </a:spcBef>
              <a:buFont typeface="Arial"/>
              <a:buChar char="•"/>
              <a:defRPr/>
            </a:pPr>
            <a:endParaRPr lang="en-US" sz="3200" dirty="0" smtClean="0">
              <a:solidFill>
                <a:srgbClr val="404040"/>
              </a:solidFill>
            </a:endParaRPr>
          </a:p>
        </p:txBody>
      </p:sp>
      <p:graphicFrame>
        <p:nvGraphicFramePr>
          <p:cNvPr id="25" name="Chart 24"/>
          <p:cNvGraphicFramePr/>
          <p:nvPr/>
        </p:nvGraphicFramePr>
        <p:xfrm>
          <a:off x="4686300" y="2343150"/>
          <a:ext cx="4229100" cy="311785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tVizNirvanaImg1.png"/>
          <p:cNvPicPr>
            <a:picLocks noChangeAspect="1"/>
          </p:cNvPicPr>
          <p:nvPr/>
        </p:nvPicPr>
        <p:blipFill>
          <a:blip r:embed="rId3">
            <a:clrChange>
              <a:clrFrom>
                <a:srgbClr val="FFFFFF"/>
              </a:clrFrom>
              <a:clrTo>
                <a:srgbClr val="FFFFFF">
                  <a:alpha val="0"/>
                </a:srgbClr>
              </a:clrTo>
            </a:clrChange>
          </a:blip>
          <a:stretch>
            <a:fillRect/>
          </a:stretch>
        </p:blipFill>
        <p:spPr>
          <a:xfrm>
            <a:off x="5080232" y="284123"/>
            <a:ext cx="2414016" cy="1190991"/>
          </a:xfrm>
          <a:prstGeom prst="rect">
            <a:avLst/>
          </a:prstGeom>
        </p:spPr>
      </p:pic>
      <p:pic>
        <p:nvPicPr>
          <p:cNvPr id="7" name="Picture 6" descr="graph4Brief.png"/>
          <p:cNvPicPr>
            <a:picLocks noChangeAspect="1"/>
          </p:cNvPicPr>
          <p:nvPr/>
        </p:nvPicPr>
        <p:blipFill>
          <a:blip r:embed="rId4">
            <a:clrChange>
              <a:clrFrom>
                <a:srgbClr val="FFFFFF"/>
              </a:clrFrom>
              <a:clrTo>
                <a:srgbClr val="FFFFFF">
                  <a:alpha val="0"/>
                </a:srgbClr>
              </a:clrTo>
            </a:clrChange>
          </a:blip>
          <a:stretch>
            <a:fillRect/>
          </a:stretch>
        </p:blipFill>
        <p:spPr>
          <a:xfrm>
            <a:off x="6546670" y="268634"/>
            <a:ext cx="2606959" cy="2328166"/>
          </a:xfrm>
          <a:prstGeom prst="rect">
            <a:avLst/>
          </a:prstGeom>
          <a:scene3d>
            <a:camera prst="orthographicFront">
              <a:rot lat="0" lon="10800000" rev="0"/>
            </a:camera>
            <a:lightRig rig="threePt" dir="t"/>
          </a:scene3d>
        </p:spPr>
      </p:pic>
      <p:sp>
        <p:nvSpPr>
          <p:cNvPr id="8" name="Line 47"/>
          <p:cNvSpPr>
            <a:spLocks noChangeShapeType="1"/>
          </p:cNvSpPr>
          <p:nvPr/>
        </p:nvSpPr>
        <p:spPr bwMode="auto">
          <a:xfrm>
            <a:off x="0" y="6209726"/>
            <a:ext cx="914400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sp>
        <p:nvSpPr>
          <p:cNvPr id="9" name="Slide Number Placeholder 8"/>
          <p:cNvSpPr>
            <a:spLocks noGrp="1"/>
          </p:cNvSpPr>
          <p:nvPr>
            <p:ph type="sldNum" sz="quarter" idx="12"/>
          </p:nvPr>
        </p:nvSpPr>
        <p:spPr/>
        <p:txBody>
          <a:bodyPr/>
          <a:lstStyle/>
          <a:p>
            <a:fld id="{DD554C62-25A8-DC42-B33D-54231085955F}" type="slidenum">
              <a:rPr lang="en-US" smtClean="0"/>
              <a:pPr/>
              <a:t>17</a:t>
            </a:fld>
            <a:endParaRPr lang="en-US"/>
          </a:p>
        </p:txBody>
      </p:sp>
      <p:sp>
        <p:nvSpPr>
          <p:cNvPr id="10" name="TextBox 9"/>
          <p:cNvSpPr txBox="1"/>
          <p:nvPr/>
        </p:nvSpPr>
        <p:spPr>
          <a:xfrm>
            <a:off x="685800" y="1600200"/>
            <a:ext cx="4199735" cy="646331"/>
          </a:xfrm>
          <a:prstGeom prst="rect">
            <a:avLst/>
          </a:prstGeom>
          <a:noFill/>
        </p:spPr>
        <p:txBody>
          <a:bodyPr wrap="square" rtlCol="0">
            <a:spAutoFit/>
          </a:bodyPr>
          <a:lstStyle/>
          <a:p>
            <a:r>
              <a:rPr lang="en-US" sz="3600" dirty="0" smtClean="0">
                <a:solidFill>
                  <a:schemeClr val="tx1">
                    <a:lumMod val="65000"/>
                    <a:lumOff val="35000"/>
                  </a:schemeClr>
                </a:solidFill>
              </a:rPr>
              <a:t>Label Distinctiveness</a:t>
            </a:r>
            <a:endParaRPr lang="en-US" sz="3600" dirty="0">
              <a:solidFill>
                <a:schemeClr val="tx1">
                  <a:lumMod val="65000"/>
                  <a:lumOff val="35000"/>
                </a:schemeClr>
              </a:solidFill>
            </a:endParaRPr>
          </a:p>
        </p:txBody>
      </p:sp>
      <p:sp>
        <p:nvSpPr>
          <p:cNvPr id="11" name="Content Placeholder 2"/>
          <p:cNvSpPr txBox="1">
            <a:spLocks/>
          </p:cNvSpPr>
          <p:nvPr/>
        </p:nvSpPr>
        <p:spPr>
          <a:xfrm>
            <a:off x="685800" y="2514600"/>
            <a:ext cx="8229600" cy="3805653"/>
          </a:xfrm>
          <a:prstGeom prst="rect">
            <a:avLst/>
          </a:prstGeom>
        </p:spPr>
        <p:txBody>
          <a:bodyPr vert="horz" lIns="91440" tIns="45720" rIns="91440" bIns="45720" rtlCol="0">
            <a:normAutofit/>
          </a:bodyPr>
          <a:lstStyle/>
          <a:p>
            <a:pPr marL="514350" lvl="0" indent="-514350" defTabSz="914400">
              <a:spcBef>
                <a:spcPct val="20000"/>
              </a:spcBef>
              <a:buFont typeface="Arial"/>
              <a:buChar char="•"/>
              <a:defRPr/>
            </a:pPr>
            <a:r>
              <a:rPr lang="en-US" sz="3200" dirty="0" smtClean="0">
                <a:solidFill>
                  <a:srgbClr val="404040"/>
                </a:solidFill>
              </a:rPr>
              <a:t>Every label should be uniquely identifiable</a:t>
            </a:r>
          </a:p>
          <a:p>
            <a:pPr marL="514350" lvl="0" indent="-514350" defTabSz="914400">
              <a:spcBef>
                <a:spcPct val="20000"/>
              </a:spcBef>
              <a:buFont typeface="Arial"/>
              <a:buChar char="•"/>
              <a:defRPr/>
            </a:pPr>
            <a:r>
              <a:rPr lang="en-US" sz="3200" dirty="0" smtClean="0">
                <a:solidFill>
                  <a:srgbClr val="404040"/>
                </a:solidFill>
              </a:rPr>
              <a:t>Prefix trees find all identical labels at any truncation length</a:t>
            </a:r>
          </a:p>
          <a:p>
            <a:pPr marL="514350" lvl="0" indent="-514350" defTabSz="914400">
              <a:spcBef>
                <a:spcPct val="20000"/>
              </a:spcBef>
              <a:buFont typeface="Arial"/>
              <a:buChar char="•"/>
              <a:defRPr/>
            </a:pPr>
            <a:endParaRPr lang="en-US" sz="3200" dirty="0" smtClean="0">
              <a:solidFill>
                <a:srgbClr val="404040"/>
              </a:solidFill>
            </a:endParaRPr>
          </a:p>
          <a:p>
            <a:pPr marL="514350" lvl="0" indent="-514350" defTabSz="914400">
              <a:spcBef>
                <a:spcPct val="20000"/>
              </a:spcBef>
              <a:buFont typeface="Arial"/>
              <a:buChar char="•"/>
              <a:defRPr/>
            </a:pPr>
            <a:endParaRPr lang="en-US" sz="3200" dirty="0" smtClean="0">
              <a:solidFill>
                <a:srgbClr val="404040"/>
              </a:solidFill>
            </a:endParaRPr>
          </a:p>
          <a:p>
            <a:pPr marL="514350" lvl="0" indent="-514350" defTabSz="914400">
              <a:spcBef>
                <a:spcPct val="20000"/>
              </a:spcBef>
              <a:buFont typeface="Arial"/>
              <a:buChar char="•"/>
              <a:defRPr/>
            </a:pPr>
            <a:endParaRPr lang="en-US" sz="3200" dirty="0" smtClean="0">
              <a:solidFill>
                <a:srgbClr val="40404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lnSpcReduction="10000"/>
          </a:bodyPr>
          <a:lstStyle/>
          <a:p>
            <a:r>
              <a:rPr lang="en-US" dirty="0" smtClean="0">
                <a:solidFill>
                  <a:schemeClr val="tx1">
                    <a:lumMod val="65000"/>
                    <a:lumOff val="35000"/>
                  </a:schemeClr>
                </a:solidFill>
              </a:rPr>
              <a:t>Qualitative Theoretical Foundation</a:t>
            </a:r>
            <a:endParaRPr lang="en-US" sz="1000" dirty="0" smtClean="0">
              <a:solidFill>
                <a:schemeClr val="tx1">
                  <a:lumMod val="65000"/>
                  <a:lumOff val="35000"/>
                </a:schemeClr>
              </a:solidFill>
            </a:endParaRPr>
          </a:p>
          <a:p>
            <a:pPr lvl="1"/>
            <a:r>
              <a:rPr lang="en-US" dirty="0" smtClean="0">
                <a:solidFill>
                  <a:schemeClr val="tx1">
                    <a:lumMod val="65000"/>
                    <a:lumOff val="35000"/>
                  </a:schemeClr>
                </a:solidFill>
              </a:rPr>
              <a:t>Multi-Dimensional In-depth Long-term Case Studies Approach (</a:t>
            </a:r>
            <a:r>
              <a:rPr lang="en-US" dirty="0" err="1" smtClean="0">
                <a:solidFill>
                  <a:schemeClr val="tx1">
                    <a:lumMod val="65000"/>
                    <a:lumOff val="35000"/>
                  </a:schemeClr>
                </a:solidFill>
              </a:rPr>
              <a:t>MILCs</a:t>
            </a:r>
            <a:r>
              <a:rPr lang="en-US" dirty="0" smtClean="0">
                <a:solidFill>
                  <a:schemeClr val="tx1">
                    <a:lumMod val="65000"/>
                    <a:lumOff val="35000"/>
                  </a:schemeClr>
                </a:solidFill>
              </a:rPr>
              <a:t>)</a:t>
            </a:r>
          </a:p>
          <a:p>
            <a:pPr lvl="1"/>
            <a:r>
              <a:rPr lang="en-US" dirty="0" smtClean="0">
                <a:solidFill>
                  <a:schemeClr val="tx1">
                    <a:lumMod val="65000"/>
                    <a:lumOff val="35000"/>
                  </a:schemeClr>
                </a:solidFill>
              </a:rPr>
              <a:t>Ideal for studying how users explore complex data sets</a:t>
            </a:r>
          </a:p>
          <a:p>
            <a:pPr lvl="1">
              <a:buNone/>
            </a:pPr>
            <a:endParaRPr lang="en-US" sz="1200" dirty="0" smtClean="0">
              <a:solidFill>
                <a:schemeClr val="tx1">
                  <a:lumMod val="65000"/>
                  <a:lumOff val="35000"/>
                </a:schemeClr>
              </a:solidFill>
            </a:endParaRPr>
          </a:p>
          <a:p>
            <a:r>
              <a:rPr lang="en-US" dirty="0" smtClean="0">
                <a:solidFill>
                  <a:schemeClr val="tx1">
                    <a:lumMod val="65000"/>
                    <a:lumOff val="35000"/>
                  </a:schemeClr>
                </a:solidFill>
              </a:rPr>
              <a:t>Two-Pronged User Survey</a:t>
            </a:r>
          </a:p>
          <a:p>
            <a:pPr lvl="1"/>
            <a:r>
              <a:rPr lang="en-US" dirty="0" smtClean="0">
                <a:solidFill>
                  <a:schemeClr val="tx1">
                    <a:lumMod val="65000"/>
                    <a:lumOff val="35000"/>
                  </a:schemeClr>
                </a:solidFill>
              </a:rPr>
              <a:t>Core Set of </a:t>
            </a:r>
            <a:r>
              <a:rPr lang="en-US" smtClean="0">
                <a:solidFill>
                  <a:schemeClr val="tx1">
                    <a:lumMod val="65000"/>
                    <a:lumOff val="35000"/>
                  </a:schemeClr>
                </a:solidFill>
              </a:rPr>
              <a:t>Data Collection Methods</a:t>
            </a:r>
          </a:p>
          <a:p>
            <a:pPr lvl="1"/>
            <a:r>
              <a:rPr lang="en-US" dirty="0" smtClean="0">
                <a:solidFill>
                  <a:schemeClr val="tx1">
                    <a:lumMod val="65000"/>
                    <a:lumOff val="35000"/>
                  </a:schemeClr>
                </a:solidFill>
              </a:rPr>
              <a:t>Length &amp; Focus tailored to background of each group</a:t>
            </a:r>
          </a:p>
        </p:txBody>
      </p:sp>
      <p:sp>
        <p:nvSpPr>
          <p:cNvPr id="4" name="Line 47"/>
          <p:cNvSpPr>
            <a:spLocks noChangeShapeType="1"/>
          </p:cNvSpPr>
          <p:nvPr/>
        </p:nvSpPr>
        <p:spPr bwMode="auto">
          <a:xfrm>
            <a:off x="0" y="6209726"/>
            <a:ext cx="914400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pic>
        <p:nvPicPr>
          <p:cNvPr id="6" name="Picture 5" descr="graph4Brief.png"/>
          <p:cNvPicPr>
            <a:picLocks noChangeAspect="1"/>
          </p:cNvPicPr>
          <p:nvPr/>
        </p:nvPicPr>
        <p:blipFill>
          <a:blip r:embed="rId3">
            <a:clrChange>
              <a:clrFrom>
                <a:srgbClr val="FFFFFF"/>
              </a:clrFrom>
              <a:clrTo>
                <a:srgbClr val="FFFFFF">
                  <a:alpha val="0"/>
                </a:srgbClr>
              </a:clrTo>
            </a:clrChange>
          </a:blip>
          <a:stretch>
            <a:fillRect/>
          </a:stretch>
        </p:blipFill>
        <p:spPr>
          <a:xfrm>
            <a:off x="6546670" y="36284"/>
            <a:ext cx="2606959" cy="2328166"/>
          </a:xfrm>
          <a:prstGeom prst="rect">
            <a:avLst/>
          </a:prstGeom>
          <a:scene3d>
            <a:camera prst="orthographicFront">
              <a:rot lat="0" lon="10800000" rev="0"/>
            </a:camera>
            <a:lightRig rig="threePt" dir="t"/>
          </a:scene3d>
        </p:spPr>
      </p:pic>
      <p:pic>
        <p:nvPicPr>
          <p:cNvPr id="7" name="Picture 6" descr="methodsWordle.png"/>
          <p:cNvPicPr>
            <a:picLocks noChangeAspect="1"/>
          </p:cNvPicPr>
          <p:nvPr/>
        </p:nvPicPr>
        <p:blipFill>
          <a:blip r:embed="rId4">
            <a:clrChange>
              <a:clrFrom>
                <a:srgbClr val="FFFFFF"/>
              </a:clrFrom>
              <a:clrTo>
                <a:srgbClr val="FFFFFF">
                  <a:alpha val="0"/>
                </a:srgbClr>
              </a:clrTo>
            </a:clrChange>
          </a:blip>
          <a:stretch>
            <a:fillRect/>
          </a:stretch>
        </p:blipFill>
        <p:spPr>
          <a:xfrm>
            <a:off x="5583964" y="167002"/>
            <a:ext cx="2286000" cy="839754"/>
          </a:xfrm>
          <a:prstGeom prst="rect">
            <a:avLst/>
          </a:prstGeom>
        </p:spPr>
      </p:pic>
      <p:sp>
        <p:nvSpPr>
          <p:cNvPr id="8" name="Slide Number Placeholder 7"/>
          <p:cNvSpPr>
            <a:spLocks noGrp="1"/>
          </p:cNvSpPr>
          <p:nvPr>
            <p:ph type="sldNum" sz="quarter" idx="12"/>
          </p:nvPr>
        </p:nvSpPr>
        <p:spPr>
          <a:xfrm>
            <a:off x="6553200" y="6340670"/>
            <a:ext cx="2133600" cy="365125"/>
          </a:xfrm>
        </p:spPr>
        <p:txBody>
          <a:bodyPr/>
          <a:lstStyle/>
          <a:p>
            <a:fld id="{DD554C62-25A8-DC42-B33D-54231085955F}"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4Brief.png"/>
          <p:cNvPicPr>
            <a:picLocks noChangeAspect="1"/>
          </p:cNvPicPr>
          <p:nvPr/>
        </p:nvPicPr>
        <p:blipFill>
          <a:blip r:embed="rId3">
            <a:clrChange>
              <a:clrFrom>
                <a:srgbClr val="FFFFFF"/>
              </a:clrFrom>
              <a:clrTo>
                <a:srgbClr val="FFFFFF">
                  <a:alpha val="0"/>
                </a:srgbClr>
              </a:clrTo>
            </a:clrChange>
          </a:blip>
          <a:stretch>
            <a:fillRect/>
          </a:stretch>
        </p:blipFill>
        <p:spPr>
          <a:xfrm>
            <a:off x="6546670" y="36284"/>
            <a:ext cx="2606959" cy="2328166"/>
          </a:xfrm>
          <a:prstGeom prst="rect">
            <a:avLst/>
          </a:prstGeom>
          <a:scene3d>
            <a:camera prst="orthographicFront">
              <a:rot lat="0" lon="10800000" rev="0"/>
            </a:camera>
            <a:lightRig rig="threePt" dir="t"/>
          </a:scene3d>
        </p:spPr>
      </p:pic>
      <p:pic>
        <p:nvPicPr>
          <p:cNvPr id="5" name="Picture 4" descr="methodsWordle.png"/>
          <p:cNvPicPr>
            <a:picLocks noChangeAspect="1"/>
          </p:cNvPicPr>
          <p:nvPr/>
        </p:nvPicPr>
        <p:blipFill>
          <a:blip r:embed="rId4">
            <a:clrChange>
              <a:clrFrom>
                <a:srgbClr val="FFFFFF"/>
              </a:clrFrom>
              <a:clrTo>
                <a:srgbClr val="FFFFFF">
                  <a:alpha val="0"/>
                </a:srgbClr>
              </a:clrTo>
            </a:clrChange>
          </a:blip>
          <a:stretch>
            <a:fillRect/>
          </a:stretch>
        </p:blipFill>
        <p:spPr>
          <a:xfrm>
            <a:off x="5583964" y="167002"/>
            <a:ext cx="2286000" cy="839754"/>
          </a:xfrm>
          <a:prstGeom prst="rect">
            <a:avLst/>
          </a:prstGeom>
        </p:spPr>
      </p:pic>
      <p:sp>
        <p:nvSpPr>
          <p:cNvPr id="7" name="Line 47"/>
          <p:cNvSpPr>
            <a:spLocks noChangeShapeType="1"/>
          </p:cNvSpPr>
          <p:nvPr/>
        </p:nvSpPr>
        <p:spPr bwMode="auto">
          <a:xfrm>
            <a:off x="0" y="6209726"/>
            <a:ext cx="914400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graphicFrame>
        <p:nvGraphicFramePr>
          <p:cNvPr id="8" name="Table 7"/>
          <p:cNvGraphicFramePr>
            <a:graphicFrameLocks noGrp="1"/>
          </p:cNvGraphicFramePr>
          <p:nvPr/>
        </p:nvGraphicFramePr>
        <p:xfrm>
          <a:off x="685800" y="1600200"/>
          <a:ext cx="7190243" cy="4480560"/>
        </p:xfrm>
        <a:graphic>
          <a:graphicData uri="http://schemas.openxmlformats.org/drawingml/2006/table">
            <a:tbl>
              <a:tblPr firstRow="1" bandRow="1">
                <a:tableStyleId>{85BE263C-DBD7-4A20-BB59-AAB30ACAA65A}</a:tableStyleId>
              </a:tblPr>
              <a:tblGrid>
                <a:gridCol w="2013249"/>
                <a:gridCol w="5176994"/>
              </a:tblGrid>
              <a:tr h="370840">
                <a:tc gridSpan="2">
                  <a:txBody>
                    <a:bodyPr/>
                    <a:lstStyle/>
                    <a:p>
                      <a:pPr algn="ctr"/>
                      <a:r>
                        <a:rPr lang="en-US" sz="2400" baseline="0" dirty="0" smtClean="0"/>
                        <a:t> Information Science Graduate Students</a:t>
                      </a:r>
                      <a:endParaRPr lang="en-US" sz="2400" dirty="0">
                        <a:solidFill>
                          <a:schemeClr val="bg1">
                            <a:lumMod val="8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sz="2400" dirty="0"/>
                    </a:p>
                  </a:txBody>
                  <a:tcPr/>
                </a:tc>
              </a:tr>
              <a:tr h="370840">
                <a:tc>
                  <a:txBody>
                    <a:bodyPr/>
                    <a:lstStyle/>
                    <a:p>
                      <a:r>
                        <a:rPr lang="en-US" sz="2400" baseline="0" dirty="0" smtClean="0">
                          <a:solidFill>
                            <a:schemeClr val="tx1">
                              <a:lumMod val="75000"/>
                              <a:lumOff val="25000"/>
                            </a:schemeClr>
                          </a:solidFill>
                        </a:rPr>
                        <a:t>Participant Pool</a:t>
                      </a:r>
                      <a:endParaRPr lang="en-US" sz="2400"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buFont typeface="Arial"/>
                        <a:buChar char="•"/>
                      </a:pPr>
                      <a:r>
                        <a:rPr lang="en-US" sz="2400" b="1" i="1" dirty="0" smtClean="0">
                          <a:solidFill>
                            <a:schemeClr val="tx1">
                              <a:lumMod val="75000"/>
                              <a:lumOff val="25000"/>
                            </a:schemeClr>
                          </a:solidFill>
                        </a:rPr>
                        <a:t> N</a:t>
                      </a:r>
                      <a:r>
                        <a:rPr lang="en-US" sz="2400" dirty="0" smtClean="0">
                          <a:solidFill>
                            <a:schemeClr val="tx1">
                              <a:lumMod val="75000"/>
                              <a:lumOff val="25000"/>
                            </a:schemeClr>
                          </a:solidFill>
                        </a:rPr>
                        <a:t>=15 </a:t>
                      </a:r>
                    </a:p>
                    <a:p>
                      <a:pPr>
                        <a:buFont typeface="Arial"/>
                        <a:buChar char="•"/>
                      </a:pPr>
                      <a:r>
                        <a:rPr lang="en-US" sz="2400" dirty="0" smtClean="0">
                          <a:solidFill>
                            <a:schemeClr val="tx1">
                              <a:lumMod val="75000"/>
                              <a:lumOff val="25000"/>
                            </a:schemeClr>
                          </a:solidFill>
                        </a:rPr>
                        <a:t> Studying online community of their choice</a:t>
                      </a:r>
                      <a:endParaRPr lang="en-US" sz="2400" dirty="0">
                        <a:solidFill>
                          <a:schemeClr val="tx1">
                            <a:lumMod val="75000"/>
                            <a:lumOff val="25000"/>
                          </a:schemeClr>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400" dirty="0" smtClean="0">
                          <a:solidFill>
                            <a:schemeClr val="tx1">
                              <a:lumMod val="75000"/>
                              <a:lumOff val="25000"/>
                            </a:schemeClr>
                          </a:solidFill>
                        </a:rPr>
                        <a:t>Timeframe</a:t>
                      </a:r>
                      <a:endParaRPr lang="en-US" sz="2400"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solidFill>
                            <a:schemeClr val="tx1">
                              <a:lumMod val="75000"/>
                              <a:lumOff val="25000"/>
                            </a:schemeClr>
                          </a:solidFill>
                        </a:rPr>
                        <a:t>~ 5 weeks </a:t>
                      </a:r>
                      <a:endParaRPr lang="en-US" sz="2400" dirty="0">
                        <a:solidFill>
                          <a:schemeClr val="tx1">
                            <a:lumMod val="75000"/>
                            <a:lumOff val="25000"/>
                          </a:schemeClr>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400" dirty="0" smtClean="0">
                          <a:solidFill>
                            <a:schemeClr val="tx1">
                              <a:lumMod val="75000"/>
                              <a:lumOff val="25000"/>
                            </a:schemeClr>
                          </a:solidFill>
                        </a:rPr>
                        <a:t>Data Collection</a:t>
                      </a:r>
                      <a:endParaRPr lang="en-US" sz="2400"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buFont typeface="Arial"/>
                        <a:buChar char="•"/>
                      </a:pPr>
                      <a:r>
                        <a:rPr lang="en-US" sz="2400" dirty="0" smtClean="0">
                          <a:solidFill>
                            <a:schemeClr val="tx1">
                              <a:lumMod val="75000"/>
                              <a:lumOff val="25000"/>
                            </a:schemeClr>
                          </a:solidFill>
                        </a:rPr>
                        <a:t> Class/Lab/online discussion</a:t>
                      </a:r>
                      <a:r>
                        <a:rPr lang="en-US" sz="2400" baseline="0" dirty="0" smtClean="0">
                          <a:solidFill>
                            <a:schemeClr val="tx1">
                              <a:lumMod val="75000"/>
                              <a:lumOff val="25000"/>
                            </a:schemeClr>
                          </a:solidFill>
                        </a:rPr>
                        <a:t>s</a:t>
                      </a:r>
                    </a:p>
                    <a:p>
                      <a:pPr>
                        <a:buFont typeface="Arial"/>
                        <a:buChar char="•"/>
                      </a:pPr>
                      <a:r>
                        <a:rPr lang="en-US" sz="2400" baseline="0" dirty="0" smtClean="0">
                          <a:solidFill>
                            <a:schemeClr val="tx1">
                              <a:lumMod val="75000"/>
                              <a:lumOff val="25000"/>
                            </a:schemeClr>
                          </a:solidFill>
                        </a:rPr>
                        <a:t> Individual observation </a:t>
                      </a:r>
                    </a:p>
                    <a:p>
                      <a:pPr>
                        <a:buFont typeface="Arial"/>
                        <a:buChar char="•"/>
                      </a:pPr>
                      <a:r>
                        <a:rPr lang="en-US" sz="2400" baseline="0" dirty="0" smtClean="0">
                          <a:solidFill>
                            <a:schemeClr val="tx1">
                              <a:lumMod val="75000"/>
                              <a:lumOff val="25000"/>
                            </a:schemeClr>
                          </a:solidFill>
                        </a:rPr>
                        <a:t> S</a:t>
                      </a:r>
                      <a:r>
                        <a:rPr lang="en-US" sz="2400" dirty="0" smtClean="0">
                          <a:solidFill>
                            <a:schemeClr val="tx1">
                              <a:lumMod val="75000"/>
                              <a:lumOff val="25000"/>
                            </a:schemeClr>
                          </a:solidFill>
                        </a:rPr>
                        <a:t>tudent coursework, diaries</a:t>
                      </a:r>
                    </a:p>
                    <a:p>
                      <a:pPr>
                        <a:buFont typeface="Arial"/>
                        <a:buChar char="•"/>
                      </a:pPr>
                      <a:r>
                        <a:rPr lang="en-US" sz="2400" dirty="0" smtClean="0">
                          <a:solidFill>
                            <a:schemeClr val="tx1">
                              <a:lumMod val="75000"/>
                              <a:lumOff val="25000"/>
                            </a:schemeClr>
                          </a:solidFill>
                        </a:rPr>
                        <a:t> Pre/Post course</a:t>
                      </a:r>
                      <a:r>
                        <a:rPr lang="en-US" sz="2400" baseline="0" dirty="0" smtClean="0">
                          <a:solidFill>
                            <a:schemeClr val="tx1">
                              <a:lumMod val="75000"/>
                              <a:lumOff val="25000"/>
                            </a:schemeClr>
                          </a:solidFill>
                        </a:rPr>
                        <a:t> </a:t>
                      </a:r>
                      <a:r>
                        <a:rPr lang="en-US" sz="2400" dirty="0" smtClean="0">
                          <a:solidFill>
                            <a:schemeClr val="tx1">
                              <a:lumMod val="75000"/>
                              <a:lumOff val="25000"/>
                            </a:schemeClr>
                          </a:solidFill>
                        </a:rPr>
                        <a:t>surveys</a:t>
                      </a:r>
                      <a:r>
                        <a:rPr lang="en-US" sz="2400" baseline="0" dirty="0" smtClean="0">
                          <a:solidFill>
                            <a:schemeClr val="tx1">
                              <a:lumMod val="75000"/>
                              <a:lumOff val="25000"/>
                            </a:schemeClr>
                          </a:solidFill>
                        </a:rPr>
                        <a:t> </a:t>
                      </a:r>
                    </a:p>
                    <a:p>
                      <a:pPr>
                        <a:buFont typeface="Arial"/>
                        <a:buChar char="•"/>
                      </a:pPr>
                      <a:r>
                        <a:rPr lang="en-US" sz="2400" baseline="0" dirty="0" smtClean="0">
                          <a:solidFill>
                            <a:schemeClr val="tx1">
                              <a:lumMod val="75000"/>
                              <a:lumOff val="25000"/>
                            </a:schemeClr>
                          </a:solidFill>
                        </a:rPr>
                        <a:t> In-depth Interviews</a:t>
                      </a:r>
                      <a:endParaRPr lang="en-US" sz="2400" dirty="0">
                        <a:solidFill>
                          <a:schemeClr val="tx1">
                            <a:lumMod val="75000"/>
                            <a:lumOff val="25000"/>
                          </a:schemeClr>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400" dirty="0" smtClean="0">
                          <a:solidFill>
                            <a:schemeClr val="tx1">
                              <a:lumMod val="75000"/>
                              <a:lumOff val="25000"/>
                            </a:schemeClr>
                          </a:solidFill>
                        </a:rPr>
                        <a:t>Data Analysis</a:t>
                      </a:r>
                      <a:endParaRPr lang="en-US" sz="2400"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buFont typeface="Arial"/>
                        <a:buChar char="•"/>
                      </a:pPr>
                      <a:r>
                        <a:rPr lang="en-US" sz="2400" dirty="0" smtClean="0">
                          <a:solidFill>
                            <a:schemeClr val="tx1">
                              <a:lumMod val="75000"/>
                              <a:lumOff val="25000"/>
                            </a:schemeClr>
                          </a:solidFill>
                        </a:rPr>
                        <a:t> Grounded Theory approach</a:t>
                      </a:r>
                      <a:endParaRPr lang="en-US" sz="2400" dirty="0">
                        <a:solidFill>
                          <a:schemeClr val="tx1">
                            <a:lumMod val="75000"/>
                            <a:lumOff val="25000"/>
                          </a:schemeClr>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fld id="{DD554C62-25A8-DC42-B33D-54231085955F}"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25880"/>
            <a:ext cx="8229600" cy="4883846"/>
          </a:xfrm>
        </p:spPr>
        <p:txBody>
          <a:bodyPr>
            <a:normAutofit lnSpcReduction="10000"/>
          </a:bodyPr>
          <a:lstStyle/>
          <a:p>
            <a:r>
              <a:rPr lang="en-US" dirty="0" smtClean="0">
                <a:solidFill>
                  <a:schemeClr val="tx1">
                    <a:lumMod val="65000"/>
                    <a:lumOff val="35000"/>
                  </a:schemeClr>
                </a:solidFill>
              </a:rPr>
              <a:t>Motivation &amp; Goals for Study	</a:t>
            </a:r>
          </a:p>
          <a:p>
            <a:pPr lvl="1"/>
            <a:r>
              <a:rPr lang="en-US" dirty="0" err="1" smtClean="0">
                <a:solidFill>
                  <a:schemeClr val="tx1">
                    <a:lumMod val="65000"/>
                    <a:lumOff val="35000"/>
                  </a:schemeClr>
                </a:solidFill>
              </a:rPr>
              <a:t>NodeXL</a:t>
            </a:r>
            <a:r>
              <a:rPr lang="en-US" dirty="0" smtClean="0">
                <a:solidFill>
                  <a:schemeClr val="tx1">
                    <a:lumMod val="65000"/>
                    <a:lumOff val="35000"/>
                  </a:schemeClr>
                </a:solidFill>
              </a:rPr>
              <a:t> evaluation</a:t>
            </a:r>
          </a:p>
          <a:p>
            <a:pPr lvl="1"/>
            <a:r>
              <a:rPr lang="en-US" dirty="0" err="1" smtClean="0">
                <a:solidFill>
                  <a:schemeClr val="tx1">
                    <a:lumMod val="65000"/>
                    <a:lumOff val="35000"/>
                  </a:schemeClr>
                </a:solidFill>
              </a:rPr>
              <a:t>NetViz</a:t>
            </a:r>
            <a:r>
              <a:rPr lang="en-US" dirty="0" smtClean="0">
                <a:solidFill>
                  <a:schemeClr val="tx1">
                    <a:lumMod val="65000"/>
                    <a:lumOff val="35000"/>
                  </a:schemeClr>
                </a:solidFill>
              </a:rPr>
              <a:t> Nirvana &amp; Readability Metrics</a:t>
            </a:r>
          </a:p>
          <a:p>
            <a:r>
              <a:rPr lang="en-US" dirty="0" smtClean="0">
                <a:solidFill>
                  <a:schemeClr val="tx1">
                    <a:lumMod val="65000"/>
                    <a:lumOff val="35000"/>
                  </a:schemeClr>
                </a:solidFill>
              </a:rPr>
              <a:t>Research Methods</a:t>
            </a:r>
          </a:p>
          <a:p>
            <a:r>
              <a:rPr lang="en-US" dirty="0" smtClean="0">
                <a:solidFill>
                  <a:schemeClr val="tx1">
                    <a:lumMod val="65000"/>
                    <a:lumOff val="35000"/>
                  </a:schemeClr>
                </a:solidFill>
              </a:rPr>
              <a:t>Samples of Student Work</a:t>
            </a:r>
          </a:p>
          <a:p>
            <a:r>
              <a:rPr lang="en-US" dirty="0" smtClean="0">
                <a:solidFill>
                  <a:schemeClr val="tx1">
                    <a:lumMod val="65000"/>
                    <a:lumOff val="35000"/>
                  </a:schemeClr>
                </a:solidFill>
              </a:rPr>
              <a:t>Lessons Learned</a:t>
            </a:r>
          </a:p>
          <a:p>
            <a:pPr lvl="1"/>
            <a:r>
              <a:rPr lang="en-US" dirty="0" smtClean="0">
                <a:solidFill>
                  <a:schemeClr val="tx1">
                    <a:lumMod val="65000"/>
                    <a:lumOff val="35000"/>
                  </a:schemeClr>
                </a:solidFill>
              </a:rPr>
              <a:t>Educators</a:t>
            </a:r>
          </a:p>
          <a:p>
            <a:pPr lvl="1"/>
            <a:r>
              <a:rPr lang="en-US" dirty="0" smtClean="0">
                <a:solidFill>
                  <a:schemeClr val="tx1">
                    <a:lumMod val="65000"/>
                    <a:lumOff val="35000"/>
                  </a:schemeClr>
                </a:solidFill>
              </a:rPr>
              <a:t>Designers</a:t>
            </a:r>
          </a:p>
          <a:p>
            <a:pPr lvl="1"/>
            <a:r>
              <a:rPr lang="en-US" dirty="0" smtClean="0">
                <a:solidFill>
                  <a:schemeClr val="tx1">
                    <a:lumMod val="65000"/>
                    <a:lumOff val="35000"/>
                  </a:schemeClr>
                </a:solidFill>
              </a:rPr>
              <a:t>Researchers</a:t>
            </a:r>
          </a:p>
          <a:p>
            <a:pPr>
              <a:buNone/>
            </a:pPr>
            <a:endParaRPr lang="en-US" dirty="0" smtClean="0">
              <a:solidFill>
                <a:schemeClr val="tx1">
                  <a:lumMod val="65000"/>
                  <a:lumOff val="35000"/>
                </a:schemeClr>
              </a:solidFill>
            </a:endParaRPr>
          </a:p>
        </p:txBody>
      </p:sp>
      <p:sp>
        <p:nvSpPr>
          <p:cNvPr id="5" name="Line 47"/>
          <p:cNvSpPr>
            <a:spLocks noChangeShapeType="1"/>
          </p:cNvSpPr>
          <p:nvPr/>
        </p:nvSpPr>
        <p:spPr bwMode="auto">
          <a:xfrm>
            <a:off x="0" y="6209726"/>
            <a:ext cx="914400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pic>
        <p:nvPicPr>
          <p:cNvPr id="6" name="Picture 5" descr="graph4Brief.png"/>
          <p:cNvPicPr>
            <a:picLocks noChangeAspect="1"/>
          </p:cNvPicPr>
          <p:nvPr/>
        </p:nvPicPr>
        <p:blipFill>
          <a:blip r:embed="rId3">
            <a:clrChange>
              <a:clrFrom>
                <a:srgbClr val="FFFFFF"/>
              </a:clrFrom>
              <a:clrTo>
                <a:srgbClr val="FFFFFF">
                  <a:alpha val="0"/>
                </a:srgbClr>
              </a:clrTo>
            </a:clrChange>
          </a:blip>
          <a:stretch>
            <a:fillRect/>
          </a:stretch>
        </p:blipFill>
        <p:spPr>
          <a:xfrm>
            <a:off x="6546670" y="36284"/>
            <a:ext cx="2606959" cy="2328166"/>
          </a:xfrm>
          <a:prstGeom prst="rect">
            <a:avLst/>
          </a:prstGeom>
          <a:scene3d>
            <a:camera prst="orthographicFront">
              <a:rot lat="0" lon="10800000" rev="0"/>
            </a:camera>
            <a:lightRig rig="threePt" dir="t"/>
          </a:scene3d>
        </p:spPr>
      </p:pic>
      <p:pic>
        <p:nvPicPr>
          <p:cNvPr id="7" name="Picture 6" descr="outlineImg.png"/>
          <p:cNvPicPr>
            <a:picLocks noChangeAspect="1"/>
          </p:cNvPicPr>
          <p:nvPr/>
        </p:nvPicPr>
        <p:blipFill>
          <a:blip r:embed="rId4">
            <a:clrChange>
              <a:clrFrom>
                <a:srgbClr val="FFFFFF"/>
              </a:clrFrom>
              <a:clrTo>
                <a:srgbClr val="FFFFFF">
                  <a:alpha val="0"/>
                </a:srgbClr>
              </a:clrTo>
            </a:clrChange>
          </a:blip>
          <a:stretch>
            <a:fillRect/>
          </a:stretch>
        </p:blipFill>
        <p:spPr>
          <a:xfrm>
            <a:off x="4882634" y="101963"/>
            <a:ext cx="2677125" cy="941832"/>
          </a:xfrm>
          <a:prstGeom prst="rect">
            <a:avLst/>
          </a:prstGeom>
        </p:spPr>
      </p:pic>
      <p:sp>
        <p:nvSpPr>
          <p:cNvPr id="8" name="Slide Number Placeholder 7"/>
          <p:cNvSpPr>
            <a:spLocks noGrp="1"/>
          </p:cNvSpPr>
          <p:nvPr>
            <p:ph type="sldNum" sz="quarter" idx="12"/>
          </p:nvPr>
        </p:nvSpPr>
        <p:spPr/>
        <p:txBody>
          <a:bodyPr/>
          <a:lstStyle/>
          <a:p>
            <a:fld id="{DD554C62-25A8-DC42-B33D-54231085955F}"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4Brief.png"/>
          <p:cNvPicPr>
            <a:picLocks noChangeAspect="1"/>
          </p:cNvPicPr>
          <p:nvPr/>
        </p:nvPicPr>
        <p:blipFill>
          <a:blip r:embed="rId3">
            <a:clrChange>
              <a:clrFrom>
                <a:srgbClr val="FFFFFF"/>
              </a:clrFrom>
              <a:clrTo>
                <a:srgbClr val="FFFFFF">
                  <a:alpha val="0"/>
                </a:srgbClr>
              </a:clrTo>
            </a:clrChange>
          </a:blip>
          <a:stretch>
            <a:fillRect/>
          </a:stretch>
        </p:blipFill>
        <p:spPr>
          <a:xfrm>
            <a:off x="6546670" y="36284"/>
            <a:ext cx="2606959" cy="2328166"/>
          </a:xfrm>
          <a:prstGeom prst="rect">
            <a:avLst/>
          </a:prstGeom>
          <a:scene3d>
            <a:camera prst="orthographicFront">
              <a:rot lat="0" lon="10800000" rev="0"/>
            </a:camera>
            <a:lightRig rig="threePt" dir="t"/>
          </a:scene3d>
        </p:spPr>
      </p:pic>
      <p:pic>
        <p:nvPicPr>
          <p:cNvPr id="5" name="Picture 4" descr="methodsWordle.png"/>
          <p:cNvPicPr>
            <a:picLocks noChangeAspect="1"/>
          </p:cNvPicPr>
          <p:nvPr/>
        </p:nvPicPr>
        <p:blipFill>
          <a:blip r:embed="rId4">
            <a:clrChange>
              <a:clrFrom>
                <a:srgbClr val="FFFFFF"/>
              </a:clrFrom>
              <a:clrTo>
                <a:srgbClr val="FFFFFF">
                  <a:alpha val="0"/>
                </a:srgbClr>
              </a:clrTo>
            </a:clrChange>
          </a:blip>
          <a:stretch>
            <a:fillRect/>
          </a:stretch>
        </p:blipFill>
        <p:spPr>
          <a:xfrm>
            <a:off x="5583964" y="167002"/>
            <a:ext cx="2286000" cy="839754"/>
          </a:xfrm>
          <a:prstGeom prst="rect">
            <a:avLst/>
          </a:prstGeom>
        </p:spPr>
      </p:pic>
      <p:sp>
        <p:nvSpPr>
          <p:cNvPr id="7" name="Line 47"/>
          <p:cNvSpPr>
            <a:spLocks noChangeShapeType="1"/>
          </p:cNvSpPr>
          <p:nvPr/>
        </p:nvSpPr>
        <p:spPr bwMode="auto">
          <a:xfrm>
            <a:off x="0" y="6209726"/>
            <a:ext cx="914400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graphicFrame>
        <p:nvGraphicFramePr>
          <p:cNvPr id="8" name="Table 7"/>
          <p:cNvGraphicFramePr>
            <a:graphicFrameLocks noGrp="1"/>
          </p:cNvGraphicFramePr>
          <p:nvPr/>
        </p:nvGraphicFramePr>
        <p:xfrm>
          <a:off x="685800" y="1600200"/>
          <a:ext cx="7190243" cy="4114800"/>
        </p:xfrm>
        <a:graphic>
          <a:graphicData uri="http://schemas.openxmlformats.org/drawingml/2006/table">
            <a:tbl>
              <a:tblPr firstRow="1" bandRow="1">
                <a:tableStyleId>{85BE263C-DBD7-4A20-BB59-AAB30ACAA65A}</a:tableStyleId>
              </a:tblPr>
              <a:tblGrid>
                <a:gridCol w="2013249"/>
                <a:gridCol w="5176994"/>
              </a:tblGrid>
              <a:tr h="370840">
                <a:tc gridSpan="2">
                  <a:txBody>
                    <a:bodyPr/>
                    <a:lstStyle/>
                    <a:p>
                      <a:pPr algn="ctr"/>
                      <a:r>
                        <a:rPr lang="en-US" sz="2400" baseline="0" dirty="0" smtClean="0"/>
                        <a:t> Computer Science Graduate Students</a:t>
                      </a:r>
                      <a:endParaRPr lang="en-US" sz="2400" dirty="0">
                        <a:solidFill>
                          <a:schemeClr val="bg1">
                            <a:lumMod val="8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sz="2400" dirty="0"/>
                    </a:p>
                  </a:txBody>
                  <a:tcPr/>
                </a:tc>
              </a:tr>
              <a:tr h="370840">
                <a:tc>
                  <a:txBody>
                    <a:bodyPr/>
                    <a:lstStyle/>
                    <a:p>
                      <a:r>
                        <a:rPr lang="en-US" sz="2400" baseline="0" dirty="0" smtClean="0">
                          <a:solidFill>
                            <a:schemeClr val="tx1">
                              <a:lumMod val="75000"/>
                              <a:lumOff val="25000"/>
                            </a:schemeClr>
                          </a:solidFill>
                        </a:rPr>
                        <a:t>Participant Pool</a:t>
                      </a:r>
                      <a:endParaRPr lang="en-US" sz="2400"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buFont typeface="Arial"/>
                        <a:buChar char="•"/>
                      </a:pPr>
                      <a:r>
                        <a:rPr lang="en-US" sz="2400" b="1" i="1" dirty="0" smtClean="0">
                          <a:solidFill>
                            <a:schemeClr val="tx1">
                              <a:lumMod val="75000"/>
                              <a:lumOff val="25000"/>
                            </a:schemeClr>
                          </a:solidFill>
                        </a:rPr>
                        <a:t> N</a:t>
                      </a:r>
                      <a:r>
                        <a:rPr lang="en-US" sz="2400" dirty="0" smtClean="0">
                          <a:solidFill>
                            <a:schemeClr val="tx1">
                              <a:lumMod val="75000"/>
                              <a:lumOff val="25000"/>
                            </a:schemeClr>
                          </a:solidFill>
                        </a:rPr>
                        <a:t>=6 </a:t>
                      </a:r>
                    </a:p>
                    <a:p>
                      <a:pPr>
                        <a:buFont typeface="Arial"/>
                        <a:buChar char="•"/>
                      </a:pPr>
                      <a:r>
                        <a:rPr lang="en-US" sz="2400" dirty="0" smtClean="0">
                          <a:solidFill>
                            <a:schemeClr val="tx1">
                              <a:lumMod val="75000"/>
                              <a:lumOff val="25000"/>
                            </a:schemeClr>
                          </a:solidFill>
                        </a:rPr>
                        <a:t> Experienced</a:t>
                      </a:r>
                      <a:r>
                        <a:rPr lang="en-US" sz="2400" baseline="0" dirty="0" smtClean="0">
                          <a:solidFill>
                            <a:schemeClr val="tx1">
                              <a:lumMod val="75000"/>
                              <a:lumOff val="25000"/>
                            </a:schemeClr>
                          </a:solidFill>
                        </a:rPr>
                        <a:t> in Graph Theory, SNA, </a:t>
                      </a:r>
                      <a:r>
                        <a:rPr lang="en-US" sz="2400" baseline="0" dirty="0" err="1" smtClean="0">
                          <a:solidFill>
                            <a:schemeClr val="tx1">
                              <a:lumMod val="75000"/>
                              <a:lumOff val="25000"/>
                            </a:schemeClr>
                          </a:solidFill>
                        </a:rPr>
                        <a:t>InfoViz</a:t>
                      </a:r>
                      <a:r>
                        <a:rPr lang="en-US" sz="2400" baseline="0" dirty="0" smtClean="0">
                          <a:solidFill>
                            <a:schemeClr val="tx1">
                              <a:lumMod val="75000"/>
                              <a:lumOff val="25000"/>
                            </a:schemeClr>
                          </a:solidFill>
                        </a:rPr>
                        <a:t> techniques</a:t>
                      </a:r>
                      <a:endParaRPr lang="en-US" sz="2400" dirty="0">
                        <a:solidFill>
                          <a:schemeClr val="tx1">
                            <a:lumMod val="75000"/>
                            <a:lumOff val="25000"/>
                          </a:schemeClr>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400" dirty="0" smtClean="0">
                          <a:solidFill>
                            <a:schemeClr val="tx1">
                              <a:lumMod val="75000"/>
                              <a:lumOff val="25000"/>
                            </a:schemeClr>
                          </a:solidFill>
                        </a:rPr>
                        <a:t>Timeframe</a:t>
                      </a:r>
                      <a:endParaRPr lang="en-US" sz="2400"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solidFill>
                            <a:schemeClr val="tx1">
                              <a:lumMod val="75000"/>
                              <a:lumOff val="25000"/>
                            </a:schemeClr>
                          </a:solidFill>
                        </a:rPr>
                        <a:t>~ 1:45</a:t>
                      </a:r>
                      <a:r>
                        <a:rPr lang="en-US" sz="2400" baseline="0" dirty="0" smtClean="0">
                          <a:solidFill>
                            <a:schemeClr val="tx1">
                              <a:lumMod val="75000"/>
                              <a:lumOff val="25000"/>
                            </a:schemeClr>
                          </a:solidFill>
                        </a:rPr>
                        <a:t> hours/participant</a:t>
                      </a:r>
                      <a:endParaRPr lang="en-US" sz="2400" dirty="0">
                        <a:solidFill>
                          <a:schemeClr val="tx1">
                            <a:lumMod val="75000"/>
                            <a:lumOff val="25000"/>
                          </a:schemeClr>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400" dirty="0" smtClean="0">
                          <a:solidFill>
                            <a:schemeClr val="tx1">
                              <a:lumMod val="75000"/>
                              <a:lumOff val="25000"/>
                            </a:schemeClr>
                          </a:solidFill>
                        </a:rPr>
                        <a:t>Data Collection</a:t>
                      </a:r>
                      <a:endParaRPr lang="en-US" sz="2400"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buFont typeface="Arial"/>
                        <a:buChar char="•"/>
                      </a:pPr>
                      <a:r>
                        <a:rPr lang="en-US" sz="2400" baseline="0" dirty="0" smtClean="0">
                          <a:solidFill>
                            <a:schemeClr val="tx1">
                              <a:lumMod val="75000"/>
                              <a:lumOff val="25000"/>
                            </a:schemeClr>
                          </a:solidFill>
                        </a:rPr>
                        <a:t> Individual observation </a:t>
                      </a:r>
                    </a:p>
                    <a:p>
                      <a:pPr>
                        <a:buFont typeface="Arial"/>
                        <a:buChar char="•"/>
                      </a:pPr>
                      <a:r>
                        <a:rPr lang="en-US" sz="2400" dirty="0" smtClean="0">
                          <a:solidFill>
                            <a:schemeClr val="tx1">
                              <a:lumMod val="75000"/>
                              <a:lumOff val="25000"/>
                            </a:schemeClr>
                          </a:solidFill>
                        </a:rPr>
                        <a:t> Pre/Post surveys</a:t>
                      </a:r>
                      <a:r>
                        <a:rPr lang="en-US" sz="2400" baseline="0" dirty="0" smtClean="0">
                          <a:solidFill>
                            <a:schemeClr val="tx1">
                              <a:lumMod val="75000"/>
                              <a:lumOff val="25000"/>
                            </a:schemeClr>
                          </a:solidFill>
                        </a:rPr>
                        <a:t> </a:t>
                      </a:r>
                    </a:p>
                    <a:p>
                      <a:pPr>
                        <a:buFont typeface="Arial"/>
                        <a:buChar char="•"/>
                      </a:pPr>
                      <a:r>
                        <a:rPr lang="en-US" sz="2400" baseline="0" dirty="0" smtClean="0">
                          <a:solidFill>
                            <a:schemeClr val="tx1">
                              <a:lumMod val="75000"/>
                              <a:lumOff val="25000"/>
                            </a:schemeClr>
                          </a:solidFill>
                        </a:rPr>
                        <a:t> In-depth interviews</a:t>
                      </a:r>
                      <a:endParaRPr lang="en-US" sz="2400" dirty="0">
                        <a:solidFill>
                          <a:schemeClr val="tx1">
                            <a:lumMod val="75000"/>
                            <a:lumOff val="25000"/>
                          </a:schemeClr>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400" dirty="0" smtClean="0">
                          <a:solidFill>
                            <a:schemeClr val="tx1">
                              <a:lumMod val="75000"/>
                              <a:lumOff val="25000"/>
                            </a:schemeClr>
                          </a:solidFill>
                        </a:rPr>
                        <a:t>Data Analysis</a:t>
                      </a:r>
                      <a:endParaRPr lang="en-US" sz="2400"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buFont typeface="Arial"/>
                        <a:buChar char="•"/>
                      </a:pPr>
                      <a:r>
                        <a:rPr lang="en-US" sz="2400" dirty="0" smtClean="0">
                          <a:solidFill>
                            <a:schemeClr val="tx1">
                              <a:lumMod val="75000"/>
                              <a:lumOff val="25000"/>
                            </a:schemeClr>
                          </a:solidFill>
                        </a:rPr>
                        <a:t>  Grounded Theory approach</a:t>
                      </a:r>
                    </a:p>
                    <a:p>
                      <a:pPr>
                        <a:buFont typeface="Arial"/>
                        <a:buChar char="•"/>
                      </a:pPr>
                      <a:r>
                        <a:rPr lang="en-US" sz="2400" dirty="0" smtClean="0">
                          <a:solidFill>
                            <a:schemeClr val="tx1">
                              <a:lumMod val="75000"/>
                              <a:lumOff val="25000"/>
                            </a:schemeClr>
                          </a:solidFill>
                        </a:rPr>
                        <a:t>  Quantitative</a:t>
                      </a:r>
                      <a:r>
                        <a:rPr lang="en-US" sz="2400" baseline="0" dirty="0" smtClean="0">
                          <a:solidFill>
                            <a:schemeClr val="tx1">
                              <a:lumMod val="75000"/>
                              <a:lumOff val="25000"/>
                            </a:schemeClr>
                          </a:solidFill>
                        </a:rPr>
                        <a:t> analysis of surveys</a:t>
                      </a:r>
                      <a:endParaRPr lang="en-US" sz="2400" dirty="0">
                        <a:solidFill>
                          <a:schemeClr val="tx1">
                            <a:lumMod val="75000"/>
                            <a:lumOff val="25000"/>
                          </a:schemeClr>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fld id="{DD554C62-25A8-DC42-B33D-54231085955F}"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514600"/>
            <a:ext cx="8229600" cy="4122967"/>
          </a:xfrm>
        </p:spPr>
        <p:txBody>
          <a:bodyPr>
            <a:normAutofit/>
          </a:bodyPr>
          <a:lstStyle/>
          <a:p>
            <a:r>
              <a:rPr lang="en-US" sz="2800" dirty="0" smtClean="0">
                <a:solidFill>
                  <a:schemeClr val="tx1">
                    <a:lumMod val="65000"/>
                    <a:lumOff val="35000"/>
                  </a:schemeClr>
                </a:solidFill>
              </a:rPr>
              <a:t>Students enjoy mapping display properties for nodes &amp; edges that reflect the actors &amp; relations they represent</a:t>
            </a:r>
          </a:p>
          <a:p>
            <a:pPr>
              <a:buNone/>
            </a:pPr>
            <a:endParaRPr lang="en-US" sz="1000" dirty="0" smtClean="0">
              <a:solidFill>
                <a:schemeClr val="tx1">
                  <a:lumMod val="65000"/>
                  <a:lumOff val="35000"/>
                </a:schemeClr>
              </a:solidFill>
            </a:endParaRPr>
          </a:p>
          <a:p>
            <a:r>
              <a:rPr lang="en-US" sz="2800" dirty="0" err="1" smtClean="0">
                <a:solidFill>
                  <a:schemeClr val="tx1">
                    <a:lumMod val="65000"/>
                    <a:lumOff val="35000"/>
                  </a:schemeClr>
                </a:solidFill>
              </a:rPr>
              <a:t>NodeXL</a:t>
            </a:r>
            <a:r>
              <a:rPr lang="en-US" sz="2800" dirty="0" smtClean="0">
                <a:solidFill>
                  <a:schemeClr val="tx1">
                    <a:lumMod val="65000"/>
                    <a:lumOff val="35000"/>
                  </a:schemeClr>
                </a:solidFill>
              </a:rPr>
              <a:t> effectively supports this integration of data &amp; visualization</a:t>
            </a:r>
          </a:p>
          <a:p>
            <a:pPr>
              <a:buNone/>
            </a:pPr>
            <a:endParaRPr lang="en-US" sz="1000" dirty="0" smtClean="0">
              <a:solidFill>
                <a:schemeClr val="tx1">
                  <a:lumMod val="65000"/>
                  <a:lumOff val="35000"/>
                </a:schemeClr>
              </a:solidFill>
            </a:endParaRPr>
          </a:p>
          <a:p>
            <a:r>
              <a:rPr lang="en-US" sz="2800" dirty="0" smtClean="0">
                <a:solidFill>
                  <a:schemeClr val="tx1">
                    <a:lumMod val="65000"/>
                    <a:lumOff val="35000"/>
                  </a:schemeClr>
                </a:solidFill>
              </a:rPr>
              <a:t>Students strove to achieve </a:t>
            </a:r>
            <a:r>
              <a:rPr lang="en-US" sz="2800" dirty="0" err="1" smtClean="0">
                <a:solidFill>
                  <a:schemeClr val="tx1">
                    <a:lumMod val="65000"/>
                    <a:lumOff val="35000"/>
                  </a:schemeClr>
                </a:solidFill>
              </a:rPr>
              <a:t>NetViz</a:t>
            </a:r>
            <a:r>
              <a:rPr lang="en-US" sz="2800" dirty="0" smtClean="0">
                <a:solidFill>
                  <a:schemeClr val="tx1">
                    <a:lumMod val="65000"/>
                    <a:lumOff val="35000"/>
                  </a:schemeClr>
                </a:solidFill>
              </a:rPr>
              <a:t> Nirvana</a:t>
            </a:r>
            <a:endParaRPr lang="en-US" sz="2800" dirty="0">
              <a:solidFill>
                <a:schemeClr val="tx1">
                  <a:lumMod val="65000"/>
                  <a:lumOff val="35000"/>
                </a:schemeClr>
              </a:solidFill>
            </a:endParaRPr>
          </a:p>
        </p:txBody>
      </p:sp>
      <p:sp>
        <p:nvSpPr>
          <p:cNvPr id="4" name="Line 47"/>
          <p:cNvSpPr>
            <a:spLocks noChangeShapeType="1"/>
          </p:cNvSpPr>
          <p:nvPr/>
        </p:nvSpPr>
        <p:spPr bwMode="auto">
          <a:xfrm>
            <a:off x="0" y="6209726"/>
            <a:ext cx="914400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sp>
        <p:nvSpPr>
          <p:cNvPr id="5" name="Slide Number Placeholder 4"/>
          <p:cNvSpPr>
            <a:spLocks noGrp="1"/>
          </p:cNvSpPr>
          <p:nvPr>
            <p:ph type="sldNum" sz="quarter" idx="12"/>
          </p:nvPr>
        </p:nvSpPr>
        <p:spPr/>
        <p:txBody>
          <a:bodyPr/>
          <a:lstStyle/>
          <a:p>
            <a:fld id="{DD554C62-25A8-DC42-B33D-54231085955F}" type="slidenum">
              <a:rPr lang="en-US" smtClean="0"/>
              <a:pPr/>
              <a:t>21</a:t>
            </a:fld>
            <a:endParaRPr lang="en-US"/>
          </a:p>
        </p:txBody>
      </p:sp>
      <p:pic>
        <p:nvPicPr>
          <p:cNvPr id="6" name="Picture 5" descr="graph4Brief.png"/>
          <p:cNvPicPr>
            <a:picLocks noChangeAspect="1"/>
          </p:cNvPicPr>
          <p:nvPr/>
        </p:nvPicPr>
        <p:blipFill>
          <a:blip r:embed="rId3">
            <a:clrChange>
              <a:clrFrom>
                <a:srgbClr val="FFFFFF"/>
              </a:clrFrom>
              <a:clrTo>
                <a:srgbClr val="FFFFFF">
                  <a:alpha val="0"/>
                </a:srgbClr>
              </a:clrTo>
            </a:clrChange>
          </a:blip>
          <a:stretch>
            <a:fillRect/>
          </a:stretch>
        </p:blipFill>
        <p:spPr>
          <a:xfrm>
            <a:off x="6546670" y="36284"/>
            <a:ext cx="2606959" cy="2328166"/>
          </a:xfrm>
          <a:prstGeom prst="rect">
            <a:avLst/>
          </a:prstGeom>
          <a:scene3d>
            <a:camera prst="orthographicFront">
              <a:rot lat="0" lon="10800000" rev="0"/>
            </a:camera>
            <a:lightRig rig="threePt" dir="t"/>
          </a:scene3d>
        </p:spPr>
      </p:pic>
      <p:pic>
        <p:nvPicPr>
          <p:cNvPr id="7" name="Picture 6" descr="snaVisPrinciples.png"/>
          <p:cNvPicPr>
            <a:picLocks noChangeAspect="1"/>
          </p:cNvPicPr>
          <p:nvPr/>
        </p:nvPicPr>
        <p:blipFill>
          <a:blip r:embed="rId4">
            <a:clrChange>
              <a:clrFrom>
                <a:srgbClr val="FFFFFF"/>
              </a:clrFrom>
              <a:clrTo>
                <a:srgbClr val="FFFFFF">
                  <a:alpha val="0"/>
                </a:srgbClr>
              </a:clrTo>
            </a:clrChange>
          </a:blip>
          <a:stretch>
            <a:fillRect/>
          </a:stretch>
        </p:blipFill>
        <p:spPr>
          <a:xfrm>
            <a:off x="5628298" y="236007"/>
            <a:ext cx="2286000" cy="851701"/>
          </a:xfrm>
          <a:prstGeom prst="rect">
            <a:avLst/>
          </a:prstGeom>
        </p:spPr>
      </p:pic>
      <p:sp>
        <p:nvSpPr>
          <p:cNvPr id="9" name="TextBox 8"/>
          <p:cNvSpPr txBox="1"/>
          <p:nvPr/>
        </p:nvSpPr>
        <p:spPr>
          <a:xfrm>
            <a:off x="685800" y="1600200"/>
            <a:ext cx="6707493" cy="584776"/>
          </a:xfrm>
          <a:prstGeom prst="rect">
            <a:avLst/>
          </a:prstGeom>
          <a:noFill/>
        </p:spPr>
        <p:txBody>
          <a:bodyPr wrap="square" rtlCol="0">
            <a:spAutoFit/>
          </a:bodyPr>
          <a:lstStyle/>
          <a:p>
            <a:r>
              <a:rPr lang="en-US" sz="3200" dirty="0" smtClean="0">
                <a:solidFill>
                  <a:schemeClr val="tx1">
                    <a:lumMod val="65000"/>
                    <a:lumOff val="35000"/>
                  </a:schemeClr>
                </a:solidFill>
              </a:rPr>
              <a:t>Salient issues: Learning &amp; Teaching SNA</a:t>
            </a:r>
            <a:endParaRPr lang="en-US" sz="3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47"/>
          <p:cNvSpPr>
            <a:spLocks noChangeShapeType="1"/>
          </p:cNvSpPr>
          <p:nvPr/>
        </p:nvSpPr>
        <p:spPr bwMode="auto">
          <a:xfrm>
            <a:off x="0" y="6209726"/>
            <a:ext cx="914400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pic>
        <p:nvPicPr>
          <p:cNvPr id="12" name="Picture 11" descr="StudentsImg1.png"/>
          <p:cNvPicPr>
            <a:picLocks noChangeAspect="1"/>
          </p:cNvPicPr>
          <p:nvPr/>
        </p:nvPicPr>
        <p:blipFill>
          <a:blip r:embed="rId3"/>
          <a:stretch>
            <a:fillRect/>
          </a:stretch>
        </p:blipFill>
        <p:spPr>
          <a:xfrm>
            <a:off x="6536853" y="196676"/>
            <a:ext cx="2286000" cy="1045106"/>
          </a:xfrm>
          <a:prstGeom prst="rect">
            <a:avLst/>
          </a:prstGeom>
        </p:spPr>
      </p:pic>
      <p:sp>
        <p:nvSpPr>
          <p:cNvPr id="14" name="Slide Number Placeholder 13"/>
          <p:cNvSpPr>
            <a:spLocks noGrp="1"/>
          </p:cNvSpPr>
          <p:nvPr>
            <p:ph type="sldNum" sz="quarter" idx="12"/>
          </p:nvPr>
        </p:nvSpPr>
        <p:spPr/>
        <p:txBody>
          <a:bodyPr/>
          <a:lstStyle/>
          <a:p>
            <a:fld id="{DD554C62-25A8-DC42-B33D-54231085955F}" type="slidenum">
              <a:rPr lang="en-US" smtClean="0"/>
              <a:pPr/>
              <a:t>22</a:t>
            </a:fld>
            <a:endParaRPr lang="en-US"/>
          </a:p>
        </p:txBody>
      </p:sp>
      <p:sp>
        <p:nvSpPr>
          <p:cNvPr id="22" name="TextBox 21"/>
          <p:cNvSpPr txBox="1"/>
          <p:nvPr/>
        </p:nvSpPr>
        <p:spPr>
          <a:xfrm>
            <a:off x="365760" y="4937760"/>
            <a:ext cx="7494359" cy="1015663"/>
          </a:xfrm>
          <a:prstGeom prst="rect">
            <a:avLst/>
          </a:prstGeom>
          <a:noFill/>
        </p:spPr>
        <p:txBody>
          <a:bodyPr wrap="none" rtlCol="0">
            <a:spAutoFit/>
          </a:bodyPr>
          <a:lstStyle/>
          <a:p>
            <a:r>
              <a:rPr lang="en-US" sz="2000" dirty="0" smtClean="0">
                <a:solidFill>
                  <a:schemeClr val="tx1">
                    <a:lumMod val="65000"/>
                    <a:lumOff val="35000"/>
                  </a:schemeClr>
                </a:solidFill>
              </a:rPr>
              <a:t>Use of </a:t>
            </a:r>
            <a:r>
              <a:rPr lang="en-US" sz="2000" dirty="0" err="1" smtClean="0">
                <a:solidFill>
                  <a:schemeClr val="tx1">
                    <a:lumMod val="65000"/>
                    <a:lumOff val="35000"/>
                  </a:schemeClr>
                </a:solidFill>
              </a:rPr>
              <a:t>NodeXL</a:t>
            </a:r>
            <a:r>
              <a:rPr lang="en-US" sz="2000" dirty="0" smtClean="0">
                <a:solidFill>
                  <a:schemeClr val="tx1">
                    <a:lumMod val="65000"/>
                    <a:lumOff val="35000"/>
                  </a:schemeClr>
                </a:solidFill>
              </a:rPr>
              <a:t> to</a:t>
            </a:r>
          </a:p>
          <a:p>
            <a:pPr marL="114300" indent="-114300">
              <a:buFont typeface="Arial"/>
              <a:buChar char="•"/>
            </a:pPr>
            <a:r>
              <a:rPr lang="en-US" sz="2000" dirty="0" smtClean="0">
                <a:solidFill>
                  <a:schemeClr val="tx1">
                    <a:lumMod val="65000"/>
                    <a:lumOff val="35000"/>
                  </a:schemeClr>
                </a:solidFill>
              </a:rPr>
              <a:t> Identify Boundary Spanners across sub-groups of </a:t>
            </a:r>
            <a:r>
              <a:rPr lang="en-US" sz="2000" dirty="0" err="1" smtClean="0">
                <a:solidFill>
                  <a:schemeClr val="tx1">
                    <a:lumMod val="65000"/>
                    <a:lumOff val="35000"/>
                  </a:schemeClr>
                </a:solidFill>
              </a:rPr>
              <a:t>Ravelry</a:t>
            </a:r>
            <a:r>
              <a:rPr lang="en-US" sz="2000" dirty="0" smtClean="0">
                <a:solidFill>
                  <a:schemeClr val="tx1">
                    <a:lumMod val="65000"/>
                    <a:lumOff val="35000"/>
                  </a:schemeClr>
                </a:solidFill>
              </a:rPr>
              <a:t> community</a:t>
            </a:r>
          </a:p>
          <a:p>
            <a:pPr marL="114300" indent="-114300">
              <a:buFont typeface="Arial"/>
              <a:buChar char="•"/>
            </a:pPr>
            <a:r>
              <a:rPr lang="en-US" sz="2000" dirty="0" smtClean="0">
                <a:solidFill>
                  <a:schemeClr val="tx1">
                    <a:lumMod val="65000"/>
                    <a:lumOff val="35000"/>
                  </a:schemeClr>
                </a:solidFill>
              </a:rPr>
              <a:t> Gain insight on factors leading to high # of completed projects</a:t>
            </a:r>
            <a:endParaRPr lang="en-US" sz="2000" dirty="0">
              <a:solidFill>
                <a:schemeClr val="tx1">
                  <a:lumMod val="65000"/>
                  <a:lumOff val="35000"/>
                </a:schemeClr>
              </a:solidFill>
            </a:endParaRPr>
          </a:p>
        </p:txBody>
      </p:sp>
      <p:pic>
        <p:nvPicPr>
          <p:cNvPr id="72706" name="Object 2"/>
          <p:cNvPicPr>
            <a:picLocks noChangeAspect="1" noChangeArrowheads="1"/>
          </p:cNvPicPr>
          <p:nvPr/>
        </p:nvPicPr>
        <p:blipFill>
          <a:blip r:embed="rId4"/>
          <a:srcRect t="-140" b="-224"/>
          <a:stretch>
            <a:fillRect/>
          </a:stretch>
        </p:blipFill>
        <p:spPr bwMode="auto">
          <a:xfrm>
            <a:off x="457200" y="1325880"/>
            <a:ext cx="3657600" cy="3657600"/>
          </a:xfrm>
          <a:prstGeom prst="rect">
            <a:avLst/>
          </a:prstGeom>
          <a:noFill/>
          <a:ln w="9525">
            <a:noFill/>
            <a:miter lim="800000"/>
            <a:headEnd/>
            <a:tailEnd/>
          </a:ln>
        </p:spPr>
      </p:pic>
      <p:pic>
        <p:nvPicPr>
          <p:cNvPr id="72707" name="Object 3"/>
          <p:cNvPicPr>
            <a:picLocks noChangeAspect="1" noChangeArrowheads="1"/>
          </p:cNvPicPr>
          <p:nvPr/>
        </p:nvPicPr>
        <p:blipFill>
          <a:blip r:embed="rId5"/>
          <a:srcRect t="-140" b="-224"/>
          <a:stretch>
            <a:fillRect/>
          </a:stretch>
        </p:blipFill>
        <p:spPr bwMode="auto">
          <a:xfrm>
            <a:off x="4678770" y="1325880"/>
            <a:ext cx="36576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47"/>
          <p:cNvSpPr>
            <a:spLocks noChangeShapeType="1"/>
          </p:cNvSpPr>
          <p:nvPr/>
        </p:nvSpPr>
        <p:spPr bwMode="auto">
          <a:xfrm>
            <a:off x="0" y="6209726"/>
            <a:ext cx="914400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pic>
        <p:nvPicPr>
          <p:cNvPr id="12" name="Picture 11" descr="StudentsImg1.png"/>
          <p:cNvPicPr>
            <a:picLocks noChangeAspect="1"/>
          </p:cNvPicPr>
          <p:nvPr/>
        </p:nvPicPr>
        <p:blipFill>
          <a:blip r:embed="rId3"/>
          <a:stretch>
            <a:fillRect/>
          </a:stretch>
        </p:blipFill>
        <p:spPr>
          <a:xfrm>
            <a:off x="6536853" y="196676"/>
            <a:ext cx="2286000" cy="1045106"/>
          </a:xfrm>
          <a:prstGeom prst="rect">
            <a:avLst/>
          </a:prstGeom>
        </p:spPr>
      </p:pic>
      <p:sp>
        <p:nvSpPr>
          <p:cNvPr id="14" name="Slide Number Placeholder 13"/>
          <p:cNvSpPr>
            <a:spLocks noGrp="1"/>
          </p:cNvSpPr>
          <p:nvPr>
            <p:ph type="sldNum" sz="quarter" idx="12"/>
          </p:nvPr>
        </p:nvSpPr>
        <p:spPr/>
        <p:txBody>
          <a:bodyPr/>
          <a:lstStyle/>
          <a:p>
            <a:fld id="{DD554C62-25A8-DC42-B33D-54231085955F}" type="slidenum">
              <a:rPr lang="en-US" smtClean="0"/>
              <a:pPr/>
              <a:t>23</a:t>
            </a:fld>
            <a:endParaRPr lang="en-US" dirty="0"/>
          </a:p>
        </p:txBody>
      </p:sp>
      <p:grpSp>
        <p:nvGrpSpPr>
          <p:cNvPr id="22" name="Group 21"/>
          <p:cNvGrpSpPr/>
          <p:nvPr/>
        </p:nvGrpSpPr>
        <p:grpSpPr>
          <a:xfrm>
            <a:off x="782490" y="1179062"/>
            <a:ext cx="6842412" cy="2869555"/>
            <a:chOff x="782490" y="1179062"/>
            <a:chExt cx="6842412" cy="2869555"/>
          </a:xfrm>
        </p:grpSpPr>
        <p:pic>
          <p:nvPicPr>
            <p:cNvPr id="13" name="Picture 12" descr="admin1.png"/>
            <p:cNvPicPr>
              <a:picLocks noChangeAspect="1"/>
            </p:cNvPicPr>
            <p:nvPr/>
          </p:nvPicPr>
          <p:blipFill>
            <a:blip r:embed="rId4">
              <a:clrChange>
                <a:clrFrom>
                  <a:srgbClr val="FFFFFF"/>
                </a:clrFrom>
                <a:clrTo>
                  <a:srgbClr val="FFFFFF">
                    <a:alpha val="0"/>
                  </a:srgbClr>
                </a:clrTo>
              </a:clrChange>
            </a:blip>
            <a:stretch>
              <a:fillRect/>
            </a:stretch>
          </p:blipFill>
          <p:spPr>
            <a:xfrm>
              <a:off x="782490" y="1179062"/>
              <a:ext cx="3200400" cy="2869555"/>
            </a:xfrm>
            <a:prstGeom prst="rect">
              <a:avLst/>
            </a:prstGeom>
          </p:spPr>
        </p:pic>
        <p:pic>
          <p:nvPicPr>
            <p:cNvPr id="17" name="Picture 16" descr="admin2.png"/>
            <p:cNvPicPr>
              <a:picLocks noChangeAspect="1"/>
            </p:cNvPicPr>
            <p:nvPr/>
          </p:nvPicPr>
          <p:blipFill>
            <a:blip r:embed="rId5">
              <a:clrChange>
                <a:clrFrom>
                  <a:srgbClr val="FFFFFF"/>
                </a:clrFrom>
                <a:clrTo>
                  <a:srgbClr val="FFFFFF">
                    <a:alpha val="0"/>
                  </a:srgbClr>
                </a:clrTo>
              </a:clrChange>
            </a:blip>
            <a:stretch>
              <a:fillRect/>
            </a:stretch>
          </p:blipFill>
          <p:spPr>
            <a:xfrm>
              <a:off x="4515942" y="1179062"/>
              <a:ext cx="3108960" cy="2867152"/>
            </a:xfrm>
            <a:prstGeom prst="rect">
              <a:avLst/>
            </a:prstGeom>
          </p:spPr>
        </p:pic>
      </p:grpSp>
      <p:sp>
        <p:nvSpPr>
          <p:cNvPr id="18" name="TextBox 17"/>
          <p:cNvSpPr txBox="1"/>
          <p:nvPr/>
        </p:nvSpPr>
        <p:spPr>
          <a:xfrm>
            <a:off x="365760" y="4937760"/>
            <a:ext cx="6853158" cy="1015663"/>
          </a:xfrm>
          <a:prstGeom prst="rect">
            <a:avLst/>
          </a:prstGeom>
          <a:noFill/>
        </p:spPr>
        <p:txBody>
          <a:bodyPr wrap="none" rtlCol="0">
            <a:spAutoFit/>
          </a:bodyPr>
          <a:lstStyle/>
          <a:p>
            <a:r>
              <a:rPr lang="en-US" sz="2000" dirty="0" smtClean="0">
                <a:solidFill>
                  <a:schemeClr val="tx1">
                    <a:lumMod val="65000"/>
                    <a:lumOff val="35000"/>
                  </a:schemeClr>
                </a:solidFill>
              </a:rPr>
              <a:t>Use of </a:t>
            </a:r>
            <a:r>
              <a:rPr lang="en-US" sz="2000" dirty="0" err="1" smtClean="0">
                <a:solidFill>
                  <a:schemeClr val="tx1">
                    <a:lumMod val="65000"/>
                    <a:lumOff val="35000"/>
                  </a:schemeClr>
                </a:solidFill>
              </a:rPr>
              <a:t>NodeXL</a:t>
            </a:r>
            <a:r>
              <a:rPr lang="en-US" sz="2000" dirty="0" smtClean="0">
                <a:solidFill>
                  <a:schemeClr val="tx1">
                    <a:lumMod val="65000"/>
                    <a:lumOff val="35000"/>
                  </a:schemeClr>
                </a:solidFill>
              </a:rPr>
              <a:t> to</a:t>
            </a:r>
          </a:p>
          <a:p>
            <a:pPr marL="114300" indent="-114300">
              <a:buFont typeface="Arial"/>
              <a:buChar char="•"/>
            </a:pPr>
            <a:r>
              <a:rPr lang="en-US" sz="2000" dirty="0" smtClean="0">
                <a:solidFill>
                  <a:schemeClr val="tx1">
                    <a:lumMod val="65000"/>
                    <a:lumOff val="35000"/>
                  </a:schemeClr>
                </a:solidFill>
              </a:rPr>
              <a:t> Confirm hypotheses about key characteristics for listserv admin</a:t>
            </a:r>
          </a:p>
          <a:p>
            <a:pPr marL="114300" indent="-114300">
              <a:buFont typeface="Arial"/>
              <a:buChar char="•"/>
            </a:pPr>
            <a:r>
              <a:rPr lang="en-US" sz="2000" dirty="0" smtClean="0">
                <a:solidFill>
                  <a:schemeClr val="tx1">
                    <a:lumMod val="65000"/>
                    <a:lumOff val="35000"/>
                  </a:schemeClr>
                </a:solidFill>
              </a:rPr>
              <a:t> Model a potential management problem with ease</a:t>
            </a:r>
            <a:endParaRPr lang="en-US" sz="2000" dirty="0">
              <a:solidFill>
                <a:schemeClr val="tx1">
                  <a:lumMod val="65000"/>
                  <a:lumOff val="35000"/>
                </a:schemeClr>
              </a:solidFill>
            </a:endParaRPr>
          </a:p>
        </p:txBody>
      </p:sp>
      <p:sp>
        <p:nvSpPr>
          <p:cNvPr id="20" name="TextBox 19"/>
          <p:cNvSpPr txBox="1">
            <a:spLocks noChangeAspect="1"/>
          </p:cNvSpPr>
          <p:nvPr/>
        </p:nvSpPr>
        <p:spPr>
          <a:xfrm>
            <a:off x="2574799" y="4064297"/>
            <a:ext cx="3385662" cy="584776"/>
          </a:xfrm>
          <a:prstGeom prst="rect">
            <a:avLst/>
          </a:prstGeom>
          <a:noFill/>
          <a:ln>
            <a:solidFill>
              <a:srgbClr val="800000"/>
            </a:solidFill>
          </a:ln>
        </p:spPr>
        <p:txBody>
          <a:bodyPr wrap="none" rtlCol="0">
            <a:spAutoFit/>
          </a:bodyPr>
          <a:lstStyle/>
          <a:p>
            <a:r>
              <a:rPr lang="en-US" sz="1600" dirty="0" smtClean="0"/>
              <a:t>Node </a:t>
            </a:r>
            <a:r>
              <a:rPr lang="en-US" sz="1600" dirty="0" smtClean="0">
                <a:solidFill>
                  <a:srgbClr val="800000"/>
                </a:solidFill>
              </a:rPr>
              <a:t>Color</a:t>
            </a:r>
            <a:r>
              <a:rPr lang="en-US" sz="1600" dirty="0" smtClean="0"/>
              <a:t> == </a:t>
            </a:r>
            <a:r>
              <a:rPr lang="en-US" sz="1600" dirty="0" err="1" smtClean="0"/>
              <a:t>Betweenness</a:t>
            </a:r>
            <a:r>
              <a:rPr lang="en-US" sz="1600" dirty="0" smtClean="0"/>
              <a:t> Centrality</a:t>
            </a:r>
          </a:p>
          <a:p>
            <a:r>
              <a:rPr lang="en-US" sz="1600" dirty="0" smtClean="0"/>
              <a:t>Node Size == Eigenvector Centrality</a:t>
            </a:r>
            <a:endParaRPr lang="en-US"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LessonsLearned1.png"/>
          <p:cNvPicPr>
            <a:picLocks noGrp="1" noChangeAspect="1"/>
          </p:cNvPicPr>
          <p:nvPr>
            <p:ph idx="1"/>
          </p:nvPr>
        </p:nvPicPr>
        <p:blipFill>
          <a:blip r:embed="rId3"/>
          <a:srcRect l="-6042" r="-6042"/>
          <a:stretch>
            <a:fillRect/>
          </a:stretch>
        </p:blipFill>
        <p:spPr>
          <a:xfrm>
            <a:off x="5717190" y="111834"/>
            <a:ext cx="1828800" cy="1005770"/>
          </a:xfrm>
        </p:spPr>
      </p:pic>
      <p:sp>
        <p:nvSpPr>
          <p:cNvPr id="4" name="Slide Number Placeholder 3"/>
          <p:cNvSpPr>
            <a:spLocks noGrp="1"/>
          </p:cNvSpPr>
          <p:nvPr>
            <p:ph type="sldNum" sz="quarter" idx="12"/>
          </p:nvPr>
        </p:nvSpPr>
        <p:spPr/>
        <p:txBody>
          <a:bodyPr/>
          <a:lstStyle/>
          <a:p>
            <a:fld id="{DD554C62-25A8-DC42-B33D-54231085955F}" type="slidenum">
              <a:rPr lang="en-US" smtClean="0"/>
              <a:pPr/>
              <a:t>24</a:t>
            </a:fld>
            <a:endParaRPr lang="en-US"/>
          </a:p>
        </p:txBody>
      </p:sp>
      <p:sp>
        <p:nvSpPr>
          <p:cNvPr id="5" name="Line 47"/>
          <p:cNvSpPr>
            <a:spLocks noChangeShapeType="1"/>
          </p:cNvSpPr>
          <p:nvPr/>
        </p:nvSpPr>
        <p:spPr bwMode="auto">
          <a:xfrm>
            <a:off x="0" y="6209726"/>
            <a:ext cx="914400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pic>
        <p:nvPicPr>
          <p:cNvPr id="9" name="Picture 8" descr="graph4Brief.png"/>
          <p:cNvPicPr>
            <a:picLocks noChangeAspect="1"/>
          </p:cNvPicPr>
          <p:nvPr/>
        </p:nvPicPr>
        <p:blipFill>
          <a:blip r:embed="rId4">
            <a:clrChange>
              <a:clrFrom>
                <a:srgbClr val="FFFFFF"/>
              </a:clrFrom>
              <a:clrTo>
                <a:srgbClr val="FFFFFF">
                  <a:alpha val="0"/>
                </a:srgbClr>
              </a:clrTo>
            </a:clrChange>
          </a:blip>
          <a:stretch>
            <a:fillRect/>
          </a:stretch>
        </p:blipFill>
        <p:spPr>
          <a:xfrm>
            <a:off x="6546670" y="221594"/>
            <a:ext cx="2606959" cy="2328166"/>
          </a:xfrm>
          <a:prstGeom prst="rect">
            <a:avLst/>
          </a:prstGeom>
          <a:scene3d>
            <a:camera prst="orthographicFront">
              <a:rot lat="0" lon="10800000" rev="0"/>
            </a:camera>
            <a:lightRig rig="threePt" dir="t"/>
          </a:scene3d>
        </p:spPr>
      </p:pic>
      <p:sp>
        <p:nvSpPr>
          <p:cNvPr id="10" name="TextBox 9"/>
          <p:cNvSpPr txBox="1"/>
          <p:nvPr/>
        </p:nvSpPr>
        <p:spPr>
          <a:xfrm>
            <a:off x="685800" y="1508760"/>
            <a:ext cx="7107016" cy="3939541"/>
          </a:xfrm>
          <a:prstGeom prst="rect">
            <a:avLst/>
          </a:prstGeom>
          <a:noFill/>
        </p:spPr>
        <p:txBody>
          <a:bodyPr wrap="square" rtlCol="0">
            <a:spAutoFit/>
          </a:bodyPr>
          <a:lstStyle/>
          <a:p>
            <a:r>
              <a:rPr lang="en-US" sz="3200" dirty="0" smtClean="0">
                <a:solidFill>
                  <a:schemeClr val="tx1">
                    <a:lumMod val="65000"/>
                    <a:lumOff val="35000"/>
                  </a:schemeClr>
                </a:solidFill>
              </a:rPr>
              <a:t>Lessons Learned for Educators</a:t>
            </a:r>
          </a:p>
          <a:p>
            <a:pPr lvl="1"/>
            <a:endParaRPr lang="en-US" sz="2000" dirty="0" smtClean="0">
              <a:solidFill>
                <a:schemeClr val="tx1">
                  <a:lumMod val="65000"/>
                  <a:lumOff val="35000"/>
                </a:schemeClr>
              </a:solidFill>
            </a:endParaRPr>
          </a:p>
          <a:p>
            <a:pPr lvl="1">
              <a:buFont typeface="Arial"/>
              <a:buChar char="•"/>
            </a:pPr>
            <a:r>
              <a:rPr lang="en-US" sz="2800" dirty="0" smtClean="0">
                <a:solidFill>
                  <a:schemeClr val="tx1">
                    <a:lumMod val="65000"/>
                    <a:lumOff val="35000"/>
                  </a:schemeClr>
                </a:solidFill>
              </a:rPr>
              <a:t> Promote awareness of layout considerations (</a:t>
            </a:r>
            <a:r>
              <a:rPr lang="en-US" sz="2800" dirty="0" err="1" smtClean="0">
                <a:solidFill>
                  <a:schemeClr val="tx1">
                    <a:lumMod val="65000"/>
                    <a:lumOff val="35000"/>
                  </a:schemeClr>
                </a:solidFill>
              </a:rPr>
              <a:t>NetViz</a:t>
            </a:r>
            <a:r>
              <a:rPr lang="en-US" sz="2800" dirty="0" smtClean="0">
                <a:solidFill>
                  <a:schemeClr val="tx1">
                    <a:lumMod val="65000"/>
                    <a:lumOff val="35000"/>
                  </a:schemeClr>
                </a:solidFill>
              </a:rPr>
              <a:t> Nirvana)</a:t>
            </a:r>
          </a:p>
          <a:p>
            <a:pPr lvl="1"/>
            <a:endParaRPr lang="en-US" sz="1000" dirty="0" smtClean="0">
              <a:solidFill>
                <a:schemeClr val="tx1">
                  <a:lumMod val="65000"/>
                  <a:lumOff val="35000"/>
                </a:schemeClr>
              </a:solidFill>
            </a:endParaRPr>
          </a:p>
          <a:p>
            <a:pPr lvl="1">
              <a:buFont typeface="Arial"/>
              <a:buChar char="•"/>
            </a:pPr>
            <a:r>
              <a:rPr lang="en-US" sz="2800" dirty="0" smtClean="0">
                <a:solidFill>
                  <a:schemeClr val="tx1">
                    <a:lumMod val="65000"/>
                    <a:lumOff val="35000"/>
                  </a:schemeClr>
                </a:solidFill>
              </a:rPr>
              <a:t> Scaffold learning with interaction history &amp; “undo” actions</a:t>
            </a:r>
          </a:p>
          <a:p>
            <a:pPr lvl="1"/>
            <a:endParaRPr lang="en-US" sz="1000" dirty="0" smtClean="0">
              <a:solidFill>
                <a:schemeClr val="tx1">
                  <a:lumMod val="65000"/>
                  <a:lumOff val="35000"/>
                </a:schemeClr>
              </a:solidFill>
            </a:endParaRPr>
          </a:p>
          <a:p>
            <a:pPr lvl="1">
              <a:buFont typeface="Arial"/>
              <a:buChar char="•"/>
            </a:pPr>
            <a:r>
              <a:rPr lang="en-US" sz="2800" dirty="0" smtClean="0">
                <a:solidFill>
                  <a:schemeClr val="tx1">
                    <a:lumMod val="65000"/>
                    <a:lumOff val="35000"/>
                  </a:schemeClr>
                </a:solidFill>
              </a:rPr>
              <a:t> Pacing issues</a:t>
            </a:r>
          </a:p>
          <a:p>
            <a:pPr lvl="1"/>
            <a:endParaRPr lang="en-US" sz="1000" dirty="0" smtClean="0">
              <a:solidFill>
                <a:schemeClr val="tx1">
                  <a:lumMod val="65000"/>
                  <a:lumOff val="35000"/>
                </a:schemeClr>
              </a:solidFill>
            </a:endParaRPr>
          </a:p>
          <a:p>
            <a:pPr lvl="1">
              <a:buFont typeface="Arial"/>
              <a:buChar char="•"/>
            </a:pPr>
            <a:r>
              <a:rPr lang="en-US" sz="2800" dirty="0" smtClean="0">
                <a:solidFill>
                  <a:schemeClr val="tx1">
                    <a:lumMod val="65000"/>
                    <a:lumOff val="35000"/>
                  </a:schemeClr>
                </a:solidFill>
              </a:rPr>
              <a:t> Higher level of Excel experience desirable</a:t>
            </a:r>
            <a:endParaRPr lang="en-US" sz="3200" dirty="0" smtClean="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LessonsLearned1.png"/>
          <p:cNvPicPr>
            <a:picLocks noGrp="1" noChangeAspect="1"/>
          </p:cNvPicPr>
          <p:nvPr>
            <p:ph idx="1"/>
          </p:nvPr>
        </p:nvPicPr>
        <p:blipFill>
          <a:blip r:embed="rId3"/>
          <a:srcRect l="-6042" r="-6042"/>
          <a:stretch>
            <a:fillRect/>
          </a:stretch>
        </p:blipFill>
        <p:spPr>
          <a:xfrm>
            <a:off x="5717190" y="111834"/>
            <a:ext cx="1828800" cy="1005770"/>
          </a:xfrm>
        </p:spPr>
      </p:pic>
      <p:sp>
        <p:nvSpPr>
          <p:cNvPr id="4" name="Slide Number Placeholder 3"/>
          <p:cNvSpPr>
            <a:spLocks noGrp="1"/>
          </p:cNvSpPr>
          <p:nvPr>
            <p:ph type="sldNum" sz="quarter" idx="12"/>
          </p:nvPr>
        </p:nvSpPr>
        <p:spPr/>
        <p:txBody>
          <a:bodyPr/>
          <a:lstStyle/>
          <a:p>
            <a:fld id="{DD554C62-25A8-DC42-B33D-54231085955F}" type="slidenum">
              <a:rPr lang="en-US" smtClean="0"/>
              <a:pPr/>
              <a:t>25</a:t>
            </a:fld>
            <a:endParaRPr lang="en-US"/>
          </a:p>
        </p:txBody>
      </p:sp>
      <p:sp>
        <p:nvSpPr>
          <p:cNvPr id="5" name="Line 47"/>
          <p:cNvSpPr>
            <a:spLocks noChangeShapeType="1"/>
          </p:cNvSpPr>
          <p:nvPr/>
        </p:nvSpPr>
        <p:spPr bwMode="auto">
          <a:xfrm>
            <a:off x="0" y="6209726"/>
            <a:ext cx="914400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pic>
        <p:nvPicPr>
          <p:cNvPr id="9" name="Picture 8" descr="graph4Brief.png"/>
          <p:cNvPicPr>
            <a:picLocks noChangeAspect="1"/>
          </p:cNvPicPr>
          <p:nvPr/>
        </p:nvPicPr>
        <p:blipFill>
          <a:blip r:embed="rId4">
            <a:clrChange>
              <a:clrFrom>
                <a:srgbClr val="FFFFFF"/>
              </a:clrFrom>
              <a:clrTo>
                <a:srgbClr val="FFFFFF">
                  <a:alpha val="0"/>
                </a:srgbClr>
              </a:clrTo>
            </a:clrChange>
          </a:blip>
          <a:stretch>
            <a:fillRect/>
          </a:stretch>
        </p:blipFill>
        <p:spPr>
          <a:xfrm>
            <a:off x="6546670" y="221594"/>
            <a:ext cx="2606959" cy="2328166"/>
          </a:xfrm>
          <a:prstGeom prst="rect">
            <a:avLst/>
          </a:prstGeom>
          <a:scene3d>
            <a:camera prst="orthographicFront">
              <a:rot lat="0" lon="10800000" rev="0"/>
            </a:camera>
            <a:lightRig rig="threePt" dir="t"/>
          </a:scene3d>
        </p:spPr>
      </p:pic>
      <p:sp>
        <p:nvSpPr>
          <p:cNvPr id="10" name="TextBox 9"/>
          <p:cNvSpPr txBox="1"/>
          <p:nvPr/>
        </p:nvSpPr>
        <p:spPr>
          <a:xfrm>
            <a:off x="685800" y="1508760"/>
            <a:ext cx="7107016" cy="3847207"/>
          </a:xfrm>
          <a:prstGeom prst="rect">
            <a:avLst/>
          </a:prstGeom>
          <a:noFill/>
        </p:spPr>
        <p:txBody>
          <a:bodyPr wrap="square" rtlCol="0">
            <a:spAutoFit/>
          </a:bodyPr>
          <a:lstStyle/>
          <a:p>
            <a:r>
              <a:rPr lang="en-US" sz="3200" dirty="0" smtClean="0">
                <a:solidFill>
                  <a:schemeClr val="tx1">
                    <a:lumMod val="65000"/>
                    <a:lumOff val="35000"/>
                  </a:schemeClr>
                </a:solidFill>
              </a:rPr>
              <a:t>Lessons Learned for Researchers</a:t>
            </a:r>
          </a:p>
          <a:p>
            <a:pPr lvl="1"/>
            <a:endParaRPr lang="en-US" sz="2000" dirty="0" smtClean="0">
              <a:solidFill>
                <a:schemeClr val="tx1">
                  <a:lumMod val="65000"/>
                  <a:lumOff val="35000"/>
                </a:schemeClr>
              </a:solidFill>
            </a:endParaRPr>
          </a:p>
          <a:p>
            <a:pPr lvl="1">
              <a:buFont typeface="Arial"/>
              <a:buChar char="•"/>
            </a:pPr>
            <a:r>
              <a:rPr lang="en-US" sz="2800" dirty="0" smtClean="0">
                <a:solidFill>
                  <a:schemeClr val="tx1">
                    <a:lumMod val="65000"/>
                    <a:lumOff val="35000"/>
                  </a:schemeClr>
                </a:solidFill>
              </a:rPr>
              <a:t> </a:t>
            </a:r>
            <a:r>
              <a:rPr lang="en-US" sz="2800" dirty="0" err="1" smtClean="0">
                <a:solidFill>
                  <a:schemeClr val="tx1">
                    <a:lumMod val="65000"/>
                    <a:lumOff val="35000"/>
                  </a:schemeClr>
                </a:solidFill>
              </a:rPr>
              <a:t>MILCs</a:t>
            </a:r>
            <a:r>
              <a:rPr lang="en-US" sz="2800" dirty="0" smtClean="0">
                <a:solidFill>
                  <a:schemeClr val="tx1">
                    <a:lumMod val="65000"/>
                    <a:lumOff val="35000"/>
                  </a:schemeClr>
                </a:solidFill>
              </a:rPr>
              <a:t> more representative of exploratory analysis than traditional usability tests</a:t>
            </a:r>
          </a:p>
          <a:p>
            <a:pPr lvl="1"/>
            <a:endParaRPr lang="en-US" sz="1000" dirty="0" smtClean="0">
              <a:solidFill>
                <a:schemeClr val="tx1">
                  <a:lumMod val="65000"/>
                  <a:lumOff val="35000"/>
                </a:schemeClr>
              </a:solidFill>
            </a:endParaRPr>
          </a:p>
          <a:p>
            <a:pPr lvl="1">
              <a:buFont typeface="Arial"/>
              <a:buChar char="•"/>
            </a:pPr>
            <a:r>
              <a:rPr lang="en-US" sz="2800" dirty="0" smtClean="0">
                <a:solidFill>
                  <a:schemeClr val="tx1">
                    <a:lumMod val="65000"/>
                    <a:lumOff val="35000"/>
                  </a:schemeClr>
                </a:solidFill>
              </a:rPr>
              <a:t> </a:t>
            </a:r>
            <a:r>
              <a:rPr lang="en-US" sz="2800" dirty="0" err="1" smtClean="0">
                <a:solidFill>
                  <a:schemeClr val="tx1">
                    <a:lumMod val="65000"/>
                    <a:lumOff val="35000"/>
                  </a:schemeClr>
                </a:solidFill>
              </a:rPr>
              <a:t>MILCs</a:t>
            </a:r>
            <a:r>
              <a:rPr lang="en-US" sz="2800" dirty="0" smtClean="0">
                <a:solidFill>
                  <a:schemeClr val="tx1">
                    <a:lumMod val="65000"/>
                    <a:lumOff val="35000"/>
                  </a:schemeClr>
                </a:solidFill>
              </a:rPr>
              <a:t> also more representative of the learning process</a:t>
            </a:r>
          </a:p>
          <a:p>
            <a:pPr lvl="1"/>
            <a:endParaRPr lang="en-US" sz="1000" dirty="0" smtClean="0">
              <a:solidFill>
                <a:schemeClr val="tx1">
                  <a:lumMod val="65000"/>
                  <a:lumOff val="35000"/>
                </a:schemeClr>
              </a:solidFill>
            </a:endParaRPr>
          </a:p>
          <a:p>
            <a:pPr lvl="1">
              <a:buFont typeface="Arial"/>
              <a:buChar char="•"/>
            </a:pPr>
            <a:r>
              <a:rPr lang="en-US" sz="3200" dirty="0" smtClean="0">
                <a:solidFill>
                  <a:schemeClr val="tx1">
                    <a:lumMod val="65000"/>
                    <a:lumOff val="35000"/>
                  </a:schemeClr>
                </a:solidFill>
              </a:rPr>
              <a:t> </a:t>
            </a:r>
            <a:r>
              <a:rPr lang="en-US" sz="2800" dirty="0" err="1" smtClean="0">
                <a:solidFill>
                  <a:schemeClr val="tx1">
                    <a:lumMod val="65000"/>
                    <a:lumOff val="35000"/>
                  </a:schemeClr>
                </a:solidFill>
              </a:rPr>
              <a:t>MILCs</a:t>
            </a:r>
            <a:r>
              <a:rPr lang="en-US" sz="2800" dirty="0" smtClean="0">
                <a:solidFill>
                  <a:schemeClr val="tx1">
                    <a:lumMod val="65000"/>
                    <a:lumOff val="35000"/>
                  </a:schemeClr>
                </a:solidFill>
              </a:rPr>
              <a:t> require more intensive data collection &amp; analysis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LessonsLearned1.png"/>
          <p:cNvPicPr>
            <a:picLocks noGrp="1" noChangeAspect="1"/>
          </p:cNvPicPr>
          <p:nvPr>
            <p:ph idx="1"/>
          </p:nvPr>
        </p:nvPicPr>
        <p:blipFill>
          <a:blip r:embed="rId3"/>
          <a:srcRect l="-6042" r="-6042"/>
          <a:stretch>
            <a:fillRect/>
          </a:stretch>
        </p:blipFill>
        <p:spPr>
          <a:xfrm>
            <a:off x="5717190" y="111834"/>
            <a:ext cx="1828800" cy="1005770"/>
          </a:xfrm>
        </p:spPr>
      </p:pic>
      <p:sp>
        <p:nvSpPr>
          <p:cNvPr id="4" name="Slide Number Placeholder 3"/>
          <p:cNvSpPr>
            <a:spLocks noGrp="1"/>
          </p:cNvSpPr>
          <p:nvPr>
            <p:ph type="sldNum" sz="quarter" idx="12"/>
          </p:nvPr>
        </p:nvSpPr>
        <p:spPr/>
        <p:txBody>
          <a:bodyPr/>
          <a:lstStyle/>
          <a:p>
            <a:fld id="{DD554C62-25A8-DC42-B33D-54231085955F}" type="slidenum">
              <a:rPr lang="en-US" smtClean="0"/>
              <a:pPr/>
              <a:t>26</a:t>
            </a:fld>
            <a:endParaRPr lang="en-US"/>
          </a:p>
        </p:txBody>
      </p:sp>
      <p:sp>
        <p:nvSpPr>
          <p:cNvPr id="5" name="Line 47"/>
          <p:cNvSpPr>
            <a:spLocks noChangeShapeType="1"/>
          </p:cNvSpPr>
          <p:nvPr/>
        </p:nvSpPr>
        <p:spPr bwMode="auto">
          <a:xfrm>
            <a:off x="0" y="6209726"/>
            <a:ext cx="914400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pic>
        <p:nvPicPr>
          <p:cNvPr id="9" name="Picture 8" descr="graph4Brief.png"/>
          <p:cNvPicPr>
            <a:picLocks noChangeAspect="1"/>
          </p:cNvPicPr>
          <p:nvPr/>
        </p:nvPicPr>
        <p:blipFill>
          <a:blip r:embed="rId4">
            <a:clrChange>
              <a:clrFrom>
                <a:srgbClr val="FFFFFF"/>
              </a:clrFrom>
              <a:clrTo>
                <a:srgbClr val="FFFFFF">
                  <a:alpha val="0"/>
                </a:srgbClr>
              </a:clrTo>
            </a:clrChange>
          </a:blip>
          <a:stretch>
            <a:fillRect/>
          </a:stretch>
        </p:blipFill>
        <p:spPr>
          <a:xfrm>
            <a:off x="6546670" y="221594"/>
            <a:ext cx="2606959" cy="2328166"/>
          </a:xfrm>
          <a:prstGeom prst="rect">
            <a:avLst/>
          </a:prstGeom>
          <a:scene3d>
            <a:camera prst="orthographicFront">
              <a:rot lat="0" lon="10800000" rev="0"/>
            </a:camera>
            <a:lightRig rig="threePt" dir="t"/>
          </a:scene3d>
        </p:spPr>
      </p:pic>
      <p:sp>
        <p:nvSpPr>
          <p:cNvPr id="10" name="TextBox 9"/>
          <p:cNvSpPr txBox="1"/>
          <p:nvPr/>
        </p:nvSpPr>
        <p:spPr>
          <a:xfrm>
            <a:off x="685800" y="1508760"/>
            <a:ext cx="8001000" cy="4462760"/>
          </a:xfrm>
          <a:prstGeom prst="rect">
            <a:avLst/>
          </a:prstGeom>
          <a:noFill/>
        </p:spPr>
        <p:txBody>
          <a:bodyPr wrap="square" rtlCol="0">
            <a:spAutoFit/>
          </a:bodyPr>
          <a:lstStyle/>
          <a:p>
            <a:r>
              <a:rPr lang="en-US" sz="3200" dirty="0" smtClean="0">
                <a:solidFill>
                  <a:schemeClr val="tx1">
                    <a:lumMod val="65000"/>
                    <a:lumOff val="35000"/>
                  </a:schemeClr>
                </a:solidFill>
              </a:rPr>
              <a:t>Lessons Learned for Designers</a:t>
            </a:r>
          </a:p>
          <a:p>
            <a:endParaRPr lang="en-US" sz="2000" dirty="0" smtClean="0">
              <a:solidFill>
                <a:schemeClr val="tx1">
                  <a:lumMod val="65000"/>
                  <a:lumOff val="35000"/>
                </a:schemeClr>
              </a:solidFill>
            </a:endParaRPr>
          </a:p>
          <a:p>
            <a:pPr lvl="1">
              <a:buFont typeface="Arial"/>
              <a:buChar char="•"/>
            </a:pPr>
            <a:r>
              <a:rPr lang="en-US" sz="2800" dirty="0" smtClean="0">
                <a:solidFill>
                  <a:schemeClr val="tx1">
                    <a:lumMod val="65000"/>
                    <a:lumOff val="35000"/>
                  </a:schemeClr>
                </a:solidFill>
              </a:rPr>
              <a:t> Multiple coordinated views (data, visualization, statistics) </a:t>
            </a:r>
          </a:p>
          <a:p>
            <a:pPr lvl="1">
              <a:buFont typeface="Arial"/>
              <a:buChar char="•"/>
            </a:pPr>
            <a:r>
              <a:rPr lang="en-US" sz="2800" dirty="0" smtClean="0">
                <a:solidFill>
                  <a:schemeClr val="tx1">
                    <a:lumMod val="65000"/>
                    <a:lumOff val="35000"/>
                  </a:schemeClr>
                </a:solidFill>
              </a:rPr>
              <a:t> Encode visual elements with individual &amp; community attributes</a:t>
            </a:r>
          </a:p>
          <a:p>
            <a:pPr lvl="1">
              <a:buFont typeface="Arial"/>
              <a:buChar char="•"/>
            </a:pPr>
            <a:r>
              <a:rPr lang="en-US" sz="2800" dirty="0" smtClean="0">
                <a:solidFill>
                  <a:schemeClr val="tx1">
                    <a:lumMod val="65000"/>
                    <a:lumOff val="35000"/>
                  </a:schemeClr>
                </a:solidFill>
              </a:rPr>
              <a:t> Add RM interactions (based on </a:t>
            </a:r>
            <a:r>
              <a:rPr lang="en-US" sz="2800" dirty="0" err="1" smtClean="0">
                <a:solidFill>
                  <a:schemeClr val="tx1">
                    <a:lumMod val="65000"/>
                    <a:lumOff val="35000"/>
                  </a:schemeClr>
                </a:solidFill>
              </a:rPr>
              <a:t>NetViz</a:t>
            </a:r>
            <a:r>
              <a:rPr lang="en-US" sz="2800" dirty="0" smtClean="0">
                <a:solidFill>
                  <a:schemeClr val="tx1">
                    <a:lumMod val="65000"/>
                    <a:lumOff val="35000"/>
                  </a:schemeClr>
                </a:solidFill>
              </a:rPr>
              <a:t> Nirvana)</a:t>
            </a:r>
          </a:p>
          <a:p>
            <a:pPr lvl="1">
              <a:buFont typeface="Arial"/>
              <a:buChar char="•"/>
            </a:pPr>
            <a:r>
              <a:rPr lang="en-US" sz="2800" dirty="0" smtClean="0">
                <a:solidFill>
                  <a:schemeClr val="tx1">
                    <a:lumMod val="65000"/>
                    <a:lumOff val="35000"/>
                  </a:schemeClr>
                </a:solidFill>
              </a:rPr>
              <a:t> Extensible data manipulation</a:t>
            </a:r>
          </a:p>
          <a:p>
            <a:pPr lvl="1">
              <a:buFont typeface="Arial"/>
              <a:buChar char="•"/>
            </a:pPr>
            <a:r>
              <a:rPr lang="en-US" sz="2800" dirty="0" smtClean="0">
                <a:solidFill>
                  <a:schemeClr val="tx1">
                    <a:lumMod val="65000"/>
                    <a:lumOff val="35000"/>
                  </a:schemeClr>
                </a:solidFill>
              </a:rPr>
              <a:t> Track interaction history &amp; “undo” actions</a:t>
            </a:r>
          </a:p>
          <a:p>
            <a:pPr lvl="1">
              <a:buFont typeface="Arial"/>
              <a:buChar char="•"/>
            </a:pPr>
            <a:r>
              <a:rPr lang="en-US" sz="2800" dirty="0" smtClean="0">
                <a:solidFill>
                  <a:schemeClr val="tx1">
                    <a:lumMod val="65000"/>
                    <a:lumOff val="35000"/>
                  </a:schemeClr>
                </a:solidFill>
              </a:rPr>
              <a:t> Improved edge &amp; node aggregation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conclusionsImg.png"/>
          <p:cNvPicPr>
            <a:picLocks noChangeAspect="1"/>
          </p:cNvPicPr>
          <p:nvPr/>
        </p:nvPicPr>
        <p:blipFill>
          <a:blip r:embed="rId3">
            <a:clrChange>
              <a:clrFrom>
                <a:srgbClr val="FFFFFF"/>
              </a:clrFrom>
              <a:clrTo>
                <a:srgbClr val="FFFFFF">
                  <a:alpha val="0"/>
                </a:srgbClr>
              </a:clrTo>
            </a:clrChange>
          </a:blip>
          <a:stretch>
            <a:fillRect/>
          </a:stretch>
        </p:blipFill>
        <p:spPr>
          <a:xfrm>
            <a:off x="4291466" y="183973"/>
            <a:ext cx="3459448" cy="1030740"/>
          </a:xfrm>
          <a:prstGeom prst="rect">
            <a:avLst/>
          </a:prstGeom>
        </p:spPr>
      </p:pic>
      <p:pic>
        <p:nvPicPr>
          <p:cNvPr id="38" name="Picture 37" descr="graph4Brief.png"/>
          <p:cNvPicPr>
            <a:picLocks noChangeAspect="1"/>
          </p:cNvPicPr>
          <p:nvPr/>
        </p:nvPicPr>
        <p:blipFill>
          <a:blip r:embed="rId4">
            <a:clrChange>
              <a:clrFrom>
                <a:srgbClr val="FFFFFF"/>
              </a:clrFrom>
              <a:clrTo>
                <a:srgbClr val="FFFFFF">
                  <a:alpha val="0"/>
                </a:srgbClr>
              </a:clrTo>
            </a:clrChange>
          </a:blip>
          <a:stretch>
            <a:fillRect/>
          </a:stretch>
        </p:blipFill>
        <p:spPr>
          <a:xfrm>
            <a:off x="5846030" y="58177"/>
            <a:ext cx="3317428" cy="2962656"/>
          </a:xfrm>
          <a:prstGeom prst="rect">
            <a:avLst/>
          </a:prstGeom>
          <a:scene3d>
            <a:camera prst="orthographicFront">
              <a:rot lat="0" lon="10800000" rev="0"/>
            </a:camera>
            <a:lightRig rig="threePt" dir="t"/>
          </a:scene3d>
        </p:spPr>
      </p:pic>
      <p:sp>
        <p:nvSpPr>
          <p:cNvPr id="3" name="Content Placeholder 2"/>
          <p:cNvSpPr>
            <a:spLocks noGrp="1"/>
          </p:cNvSpPr>
          <p:nvPr>
            <p:ph idx="1"/>
          </p:nvPr>
        </p:nvSpPr>
        <p:spPr>
          <a:xfrm>
            <a:off x="685800" y="1508760"/>
            <a:ext cx="8229600" cy="4708525"/>
          </a:xfrm>
        </p:spPr>
        <p:txBody>
          <a:bodyPr>
            <a:normAutofit/>
          </a:bodyPr>
          <a:lstStyle/>
          <a:p>
            <a:r>
              <a:rPr lang="en-US" dirty="0" smtClean="0">
                <a:solidFill>
                  <a:schemeClr val="tx1">
                    <a:lumMod val="65000"/>
                    <a:lumOff val="35000"/>
                  </a:schemeClr>
                </a:solidFill>
              </a:rPr>
              <a:t>Research Methods</a:t>
            </a:r>
          </a:p>
          <a:p>
            <a:pPr lvl="1"/>
            <a:r>
              <a:rPr lang="en-US" dirty="0" smtClean="0">
                <a:solidFill>
                  <a:schemeClr val="tx1">
                    <a:lumMod val="65000"/>
                    <a:lumOff val="35000"/>
                  </a:schemeClr>
                </a:solidFill>
              </a:rPr>
              <a:t>User pool represented diversity &amp; depth</a:t>
            </a:r>
          </a:p>
          <a:p>
            <a:r>
              <a:rPr lang="en-US" dirty="0" smtClean="0">
                <a:solidFill>
                  <a:schemeClr val="tx1">
                    <a:lumMod val="65000"/>
                    <a:lumOff val="35000"/>
                  </a:schemeClr>
                </a:solidFill>
              </a:rPr>
              <a:t>SNA Education</a:t>
            </a:r>
          </a:p>
          <a:p>
            <a:pPr lvl="1"/>
            <a:r>
              <a:rPr lang="en-US" dirty="0" smtClean="0">
                <a:solidFill>
                  <a:schemeClr val="tx1">
                    <a:lumMod val="65000"/>
                    <a:lumOff val="35000"/>
                  </a:schemeClr>
                </a:solidFill>
              </a:rPr>
              <a:t>IS user results showcased </a:t>
            </a:r>
            <a:r>
              <a:rPr lang="en-US" dirty="0" err="1" smtClean="0">
                <a:solidFill>
                  <a:schemeClr val="tx1">
                    <a:lumMod val="65000"/>
                    <a:lumOff val="35000"/>
                  </a:schemeClr>
                </a:solidFill>
              </a:rPr>
              <a:t>NodeXL’s</a:t>
            </a:r>
            <a:r>
              <a:rPr lang="en-US" dirty="0" smtClean="0">
                <a:solidFill>
                  <a:schemeClr val="tx1">
                    <a:lumMod val="65000"/>
                    <a:lumOff val="35000"/>
                  </a:schemeClr>
                </a:solidFill>
              </a:rPr>
              <a:t> power as a </a:t>
            </a:r>
            <a:r>
              <a:rPr lang="en-US" smtClean="0">
                <a:solidFill>
                  <a:schemeClr val="tx1">
                    <a:lumMod val="65000"/>
                    <a:lumOff val="35000"/>
                  </a:schemeClr>
                </a:solidFill>
              </a:rPr>
              <a:t>learning &amp; teaching </a:t>
            </a:r>
            <a:r>
              <a:rPr lang="en-US" dirty="0" smtClean="0">
                <a:solidFill>
                  <a:schemeClr val="tx1">
                    <a:lumMod val="65000"/>
                    <a:lumOff val="35000"/>
                  </a:schemeClr>
                </a:solidFill>
              </a:rPr>
              <a:t>tool for SNA</a:t>
            </a:r>
          </a:p>
          <a:p>
            <a:r>
              <a:rPr lang="en-US" dirty="0" err="1" smtClean="0">
                <a:solidFill>
                  <a:schemeClr val="tx1">
                    <a:lumMod val="65000"/>
                    <a:lumOff val="35000"/>
                  </a:schemeClr>
                </a:solidFill>
              </a:rPr>
              <a:t>NodeXL</a:t>
            </a:r>
            <a:r>
              <a:rPr lang="en-US" dirty="0" smtClean="0">
                <a:solidFill>
                  <a:schemeClr val="tx1">
                    <a:lumMod val="65000"/>
                    <a:lumOff val="35000"/>
                  </a:schemeClr>
                </a:solidFill>
              </a:rPr>
              <a:t> Usability and Design</a:t>
            </a:r>
          </a:p>
          <a:p>
            <a:pPr lvl="1"/>
            <a:r>
              <a:rPr lang="en-US" dirty="0" smtClean="0">
                <a:solidFill>
                  <a:schemeClr val="tx1">
                    <a:lumMod val="65000"/>
                    <a:lumOff val="35000"/>
                  </a:schemeClr>
                </a:solidFill>
              </a:rPr>
              <a:t>CS user feedback enabled rapid implementation of requested features &amp; fixes during the study &amp; beyond </a:t>
            </a:r>
            <a:endParaRPr lang="en-US"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DD554C62-25A8-DC42-B33D-54231085955F}" type="slidenum">
              <a:rPr lang="en-US" smtClean="0"/>
              <a:pPr/>
              <a:t>27</a:t>
            </a:fld>
            <a:endParaRPr lang="en-US"/>
          </a:p>
        </p:txBody>
      </p:sp>
      <p:sp>
        <p:nvSpPr>
          <p:cNvPr id="6" name="Line 47"/>
          <p:cNvSpPr>
            <a:spLocks noChangeShapeType="1"/>
          </p:cNvSpPr>
          <p:nvPr/>
        </p:nvSpPr>
        <p:spPr bwMode="auto">
          <a:xfrm>
            <a:off x="0" y="6209726"/>
            <a:ext cx="914400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799" y="1600200"/>
            <a:ext cx="7717429" cy="3390900"/>
          </a:xfrm>
        </p:spPr>
        <p:txBody>
          <a:bodyPr>
            <a:normAutofit/>
          </a:bodyPr>
          <a:lstStyle/>
          <a:p>
            <a:pPr algn="ctr">
              <a:buNone/>
            </a:pPr>
            <a:r>
              <a:rPr lang="en-US" b="1" dirty="0" smtClean="0">
                <a:solidFill>
                  <a:schemeClr val="accent1">
                    <a:lumMod val="50000"/>
                  </a:schemeClr>
                </a:solidFill>
              </a:rPr>
              <a:t>Questions?</a:t>
            </a:r>
          </a:p>
          <a:p>
            <a:pPr algn="ctr">
              <a:buNone/>
            </a:pPr>
            <a:endParaRPr lang="en-US" b="1" dirty="0" smtClean="0">
              <a:solidFill>
                <a:schemeClr val="accent1">
                  <a:lumMod val="50000"/>
                </a:schemeClr>
              </a:solidFill>
            </a:endParaRPr>
          </a:p>
          <a:p>
            <a:pPr algn="ctr">
              <a:buNone/>
            </a:pPr>
            <a:r>
              <a:rPr lang="en-US" sz="2000" dirty="0" smtClean="0">
                <a:solidFill>
                  <a:schemeClr val="accent1">
                    <a:lumMod val="50000"/>
                  </a:schemeClr>
                </a:solidFill>
                <a:hlinkClick r:id="rId3"/>
              </a:rPr>
              <a:t>http://casci.umd.edu/NodeXL_Teaching</a:t>
            </a:r>
            <a:endParaRPr lang="en-US" sz="2000" dirty="0" smtClean="0">
              <a:solidFill>
                <a:schemeClr val="accent1">
                  <a:lumMod val="50000"/>
                </a:schemeClr>
              </a:solidFill>
            </a:endParaRPr>
          </a:p>
          <a:p>
            <a:pPr algn="ctr">
              <a:buNone/>
            </a:pPr>
            <a:r>
              <a:rPr lang="en-US" sz="2000" dirty="0" smtClean="0">
                <a:hlinkClick r:id="rId4"/>
              </a:rPr>
              <a:t>http://www.codeplex.com/NodeXL</a:t>
            </a:r>
            <a:endParaRPr lang="en-US" sz="2000" dirty="0" smtClean="0"/>
          </a:p>
          <a:p>
            <a:pPr algn="ctr">
              <a:buNone/>
            </a:pPr>
            <a:r>
              <a:rPr lang="en-US" sz="2000" dirty="0" smtClean="0">
                <a:hlinkClick r:id="rId5"/>
              </a:rPr>
              <a:t>http://www.cs.umd.edu/hcil/research/visualization.shtml</a:t>
            </a:r>
            <a:endParaRPr lang="en-US" sz="2000" dirty="0" smtClean="0"/>
          </a:p>
          <a:p>
            <a:pPr algn="ctr">
              <a:buNone/>
            </a:pPr>
            <a:r>
              <a:rPr lang="en-US" sz="4000" b="1" dirty="0" smtClean="0">
                <a:solidFill>
                  <a:schemeClr val="accent2">
                    <a:lumMod val="75000"/>
                  </a:schemeClr>
                </a:solidFill>
              </a:rPr>
              <a:t>Thank you!</a:t>
            </a:r>
            <a:endParaRPr lang="en-US" sz="4000" b="1"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fld id="{DD554C62-25A8-DC42-B33D-54231085955F}" type="slidenum">
              <a:rPr lang="en-US" smtClean="0"/>
              <a:pPr/>
              <a:t>28</a:t>
            </a:fld>
            <a:endParaRPr lang="en-US"/>
          </a:p>
        </p:txBody>
      </p:sp>
      <p:sp>
        <p:nvSpPr>
          <p:cNvPr id="5" name="Content Placeholder 2"/>
          <p:cNvSpPr txBox="1">
            <a:spLocks/>
          </p:cNvSpPr>
          <p:nvPr/>
        </p:nvSpPr>
        <p:spPr>
          <a:xfrm>
            <a:off x="339680" y="5423751"/>
            <a:ext cx="8063549" cy="852702"/>
          </a:xfrm>
          <a:prstGeom prst="rect">
            <a:avLst/>
          </a:prstGeom>
        </p:spPr>
        <p:txBody>
          <a:bodyPr vert="horz" lIns="91440" tIns="45720" rIns="91440" bIns="45720" rtlCol="0">
            <a:noAutofit/>
          </a:bodyPr>
          <a:lstStyle/>
          <a:p>
            <a:pPr marL="342900" marR="0" lvl="0" indent="-342900" defTabSz="457200" rtl="0" eaLnBrk="1" fontAlgn="auto" latinLnBrk="0" hangingPunct="1">
              <a:lnSpc>
                <a:spcPct val="100000"/>
              </a:lnSpc>
              <a:spcBef>
                <a:spcPct val="20000"/>
              </a:spcBef>
              <a:spcAft>
                <a:spcPts val="0"/>
              </a:spcAft>
              <a:buClrTx/>
              <a:buSzTx/>
              <a:buFont typeface="Arial"/>
              <a:buNone/>
              <a:tabLst/>
              <a:defRPr/>
            </a:pPr>
            <a:r>
              <a:rPr lang="en-US" sz="2000" dirty="0" smtClean="0">
                <a:solidFill>
                  <a:schemeClr val="tx1">
                    <a:lumMod val="50000"/>
                    <a:lumOff val="50000"/>
                  </a:schemeClr>
                </a:solidFill>
              </a:rPr>
              <a:t>Elizabeth Bonsignore 	</a:t>
            </a:r>
            <a:r>
              <a:rPr lang="en-US" sz="2000" dirty="0" err="1" smtClean="0">
                <a:solidFill>
                  <a:schemeClr val="tx1">
                    <a:lumMod val="50000"/>
                    <a:lumOff val="50000"/>
                  </a:schemeClr>
                </a:solidFill>
              </a:rPr>
              <a:t>ebonsign@umd.edu</a:t>
            </a:r>
            <a:r>
              <a:rPr lang="en-US" sz="2000" dirty="0" smtClean="0">
                <a:solidFill>
                  <a:schemeClr val="tx1">
                    <a:lumMod val="50000"/>
                    <a:lumOff val="50000"/>
                  </a:schemeClr>
                </a:solidFill>
              </a:rPr>
              <a:t>     </a:t>
            </a:r>
          </a:p>
          <a:p>
            <a:pPr marL="342900" marR="0" lvl="0" indent="-342900" defTabSz="457200" rtl="0" eaLnBrk="1" fontAlgn="auto" latinLnBrk="0" hangingPunct="1">
              <a:lnSpc>
                <a:spcPct val="100000"/>
              </a:lnSpc>
              <a:spcBef>
                <a:spcPct val="20000"/>
              </a:spcBef>
              <a:spcAft>
                <a:spcPts val="0"/>
              </a:spcAft>
              <a:buClrTx/>
              <a:buSzTx/>
              <a:buFont typeface="Arial"/>
              <a:buNone/>
              <a:tabLst/>
              <a:defRPr/>
            </a:pPr>
            <a:r>
              <a:rPr kumimoji="0" lang="en-US" sz="200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Cody Dunne			</a:t>
            </a:r>
            <a:r>
              <a:rPr kumimoji="0" lang="en-US" sz="2000" i="0" u="none" strike="noStrike" kern="1200" cap="none" spc="0" normalizeH="0" baseline="0" noProof="0" dirty="0" err="1" smtClean="0">
                <a:ln>
                  <a:noFill/>
                </a:ln>
                <a:solidFill>
                  <a:schemeClr val="tx1">
                    <a:lumMod val="50000"/>
                    <a:lumOff val="50000"/>
                  </a:schemeClr>
                </a:solidFill>
                <a:effectLst/>
                <a:uLnTx/>
                <a:uFillTx/>
                <a:latin typeface="+mn-lt"/>
                <a:ea typeface="+mn-ea"/>
                <a:cs typeface="+mn-cs"/>
              </a:rPr>
              <a:t>cdunne@cs.umd.edu</a:t>
            </a:r>
            <a:endParaRPr kumimoji="0" lang="en-US" sz="2000" i="0" u="none" strike="noStrike" kern="1200" cap="none" spc="0" normalizeH="0" baseline="0" noProof="0" dirty="0" smtClean="0">
              <a:ln>
                <a:noFill/>
              </a:ln>
              <a:solidFill>
                <a:schemeClr val="tx1">
                  <a:lumMod val="50000"/>
                  <a:lumOff val="50000"/>
                </a:schemeClr>
              </a:solidFill>
              <a:effectLst/>
              <a:uLnTx/>
              <a:uFillTx/>
              <a:latin typeface="+mn-lt"/>
              <a:ea typeface="+mn-ea"/>
              <a:cs typeface="+mn-cs"/>
            </a:endParaRPr>
          </a:p>
        </p:txBody>
      </p:sp>
      <p:sp>
        <p:nvSpPr>
          <p:cNvPr id="7" name="Line 47"/>
          <p:cNvSpPr>
            <a:spLocks noChangeShapeType="1"/>
          </p:cNvSpPr>
          <p:nvPr/>
        </p:nvSpPr>
        <p:spPr bwMode="auto">
          <a:xfrm>
            <a:off x="0" y="6209726"/>
            <a:ext cx="914400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oundarySpanners.png"/>
          <p:cNvPicPr>
            <a:picLocks noChangeAspect="1"/>
          </p:cNvPicPr>
          <p:nvPr/>
        </p:nvPicPr>
        <p:blipFill>
          <a:blip r:embed="rId3"/>
          <a:stretch>
            <a:fillRect/>
          </a:stretch>
        </p:blipFill>
        <p:spPr>
          <a:xfrm>
            <a:off x="250837" y="321458"/>
            <a:ext cx="5943600" cy="4671389"/>
          </a:xfrm>
          <a:prstGeom prst="rect">
            <a:avLst/>
          </a:prstGeom>
        </p:spPr>
      </p:pic>
      <p:sp>
        <p:nvSpPr>
          <p:cNvPr id="9" name="TextBox 8"/>
          <p:cNvSpPr txBox="1"/>
          <p:nvPr/>
        </p:nvSpPr>
        <p:spPr>
          <a:xfrm>
            <a:off x="250837" y="6538521"/>
            <a:ext cx="4891083" cy="253916"/>
          </a:xfrm>
          <a:prstGeom prst="rect">
            <a:avLst/>
          </a:prstGeom>
          <a:noFill/>
        </p:spPr>
        <p:txBody>
          <a:bodyPr wrap="none" rtlCol="0">
            <a:spAutoFit/>
          </a:bodyPr>
          <a:lstStyle/>
          <a:p>
            <a:r>
              <a:rPr lang="en-US" sz="1050" dirty="0" err="1" smtClean="0"/>
              <a:t>Carspace</a:t>
            </a:r>
            <a:r>
              <a:rPr lang="en-US" sz="1050" dirty="0" smtClean="0"/>
              <a:t> community logo courtesy of Edmund’s </a:t>
            </a:r>
            <a:r>
              <a:rPr lang="en-US" sz="1050" dirty="0" err="1" smtClean="0"/>
              <a:t>CarSpace</a:t>
            </a:r>
            <a:r>
              <a:rPr lang="en-US" sz="1050" dirty="0" smtClean="0"/>
              <a:t>: http://</a:t>
            </a:r>
            <a:r>
              <a:rPr lang="en-US" sz="1050" dirty="0" err="1" smtClean="0"/>
              <a:t>www.carspace.com</a:t>
            </a:r>
            <a:r>
              <a:rPr lang="en-US" sz="1050" dirty="0" smtClean="0"/>
              <a:t>/</a:t>
            </a:r>
            <a:endParaRPr lang="en-US" sz="1050" dirty="0"/>
          </a:p>
        </p:txBody>
      </p:sp>
      <p:sp>
        <p:nvSpPr>
          <p:cNvPr id="10" name="Line 47"/>
          <p:cNvSpPr>
            <a:spLocks noChangeShapeType="1"/>
          </p:cNvSpPr>
          <p:nvPr/>
        </p:nvSpPr>
        <p:spPr bwMode="auto">
          <a:xfrm>
            <a:off x="0" y="6209726"/>
            <a:ext cx="914400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pic>
        <p:nvPicPr>
          <p:cNvPr id="12" name="Picture 11" descr="StudentsImg1.png"/>
          <p:cNvPicPr>
            <a:picLocks noChangeAspect="1"/>
          </p:cNvPicPr>
          <p:nvPr/>
        </p:nvPicPr>
        <p:blipFill>
          <a:blip r:embed="rId4"/>
          <a:stretch>
            <a:fillRect/>
          </a:stretch>
        </p:blipFill>
        <p:spPr>
          <a:xfrm>
            <a:off x="6536853" y="196676"/>
            <a:ext cx="2286000" cy="1045106"/>
          </a:xfrm>
          <a:prstGeom prst="rect">
            <a:avLst/>
          </a:prstGeom>
        </p:spPr>
      </p:pic>
      <p:sp>
        <p:nvSpPr>
          <p:cNvPr id="14" name="Slide Number Placeholder 13"/>
          <p:cNvSpPr>
            <a:spLocks noGrp="1"/>
          </p:cNvSpPr>
          <p:nvPr>
            <p:ph type="sldNum" sz="quarter" idx="12"/>
          </p:nvPr>
        </p:nvSpPr>
        <p:spPr/>
        <p:txBody>
          <a:bodyPr/>
          <a:lstStyle/>
          <a:p>
            <a:fld id="{DD554C62-25A8-DC42-B33D-54231085955F}" type="slidenum">
              <a:rPr lang="en-US" smtClean="0"/>
              <a:pPr/>
              <a:t>29</a:t>
            </a:fld>
            <a:endParaRPr lang="en-US"/>
          </a:p>
        </p:txBody>
      </p:sp>
      <p:grpSp>
        <p:nvGrpSpPr>
          <p:cNvPr id="22" name="Group 21"/>
          <p:cNvGrpSpPr/>
          <p:nvPr/>
        </p:nvGrpSpPr>
        <p:grpSpPr>
          <a:xfrm>
            <a:off x="6412098" y="2728301"/>
            <a:ext cx="2002536" cy="1691640"/>
            <a:chOff x="6318030" y="3292781"/>
            <a:chExt cx="2002536" cy="1691640"/>
          </a:xfrm>
        </p:grpSpPr>
        <p:sp>
          <p:nvSpPr>
            <p:cNvPr id="18" name="TextBox 17"/>
            <p:cNvSpPr txBox="1">
              <a:spLocks/>
            </p:cNvSpPr>
            <p:nvPr/>
          </p:nvSpPr>
          <p:spPr>
            <a:xfrm>
              <a:off x="6318030" y="3292781"/>
              <a:ext cx="2002536" cy="1691640"/>
            </a:xfrm>
            <a:prstGeom prst="rect">
              <a:avLst/>
            </a:prstGeom>
            <a:noFill/>
            <a:ln w="19050">
              <a:solidFill>
                <a:srgbClr val="660066"/>
              </a:solidFill>
            </a:ln>
          </p:spPr>
          <p:txBody>
            <a:bodyPr wrap="square" rtlCol="0">
              <a:spAutoFit/>
            </a:bodyPr>
            <a:lstStyle/>
            <a:p>
              <a:r>
                <a:rPr lang="en-US" sz="1600" dirty="0" smtClean="0"/>
                <a:t>KEY</a:t>
              </a:r>
            </a:p>
            <a:p>
              <a:r>
                <a:rPr lang="en-US" sz="1600" dirty="0" smtClean="0"/>
                <a:t>	</a:t>
              </a:r>
              <a:r>
                <a:rPr lang="en-US" sz="1600" dirty="0" smtClean="0">
                  <a:solidFill>
                    <a:schemeClr val="tx1">
                      <a:lumMod val="75000"/>
                      <a:lumOff val="25000"/>
                    </a:schemeClr>
                  </a:solidFill>
                </a:rPr>
                <a:t>Sub-Groups</a:t>
              </a:r>
            </a:p>
            <a:p>
              <a:r>
                <a:rPr lang="en-US" sz="1600" dirty="0" smtClean="0">
                  <a:solidFill>
                    <a:schemeClr val="tx1">
                      <a:lumMod val="75000"/>
                      <a:lumOff val="25000"/>
                    </a:schemeClr>
                  </a:solidFill>
                </a:rPr>
                <a:t>	</a:t>
              </a:r>
            </a:p>
            <a:p>
              <a:r>
                <a:rPr lang="en-US" sz="1600" dirty="0" smtClean="0">
                  <a:solidFill>
                    <a:schemeClr val="tx1">
                      <a:lumMod val="75000"/>
                      <a:lumOff val="25000"/>
                    </a:schemeClr>
                  </a:solidFill>
                </a:rPr>
                <a:t>	Community Leaders</a:t>
              </a:r>
            </a:p>
            <a:p>
              <a:endParaRPr lang="en-US" sz="1600" dirty="0" smtClean="0">
                <a:solidFill>
                  <a:schemeClr val="tx1">
                    <a:lumMod val="75000"/>
                    <a:lumOff val="25000"/>
                  </a:schemeClr>
                </a:solidFill>
              </a:endParaRPr>
            </a:p>
            <a:p>
              <a:r>
                <a:rPr lang="en-US" sz="1600" dirty="0" smtClean="0">
                  <a:solidFill>
                    <a:schemeClr val="tx1">
                      <a:lumMod val="75000"/>
                      <a:lumOff val="25000"/>
                    </a:schemeClr>
                  </a:solidFill>
                </a:rPr>
                <a:t>	</a:t>
              </a:r>
            </a:p>
            <a:p>
              <a:r>
                <a:rPr lang="en-US" sz="1600" dirty="0" smtClean="0">
                  <a:solidFill>
                    <a:schemeClr val="tx1">
                      <a:lumMod val="75000"/>
                      <a:lumOff val="25000"/>
                    </a:schemeClr>
                  </a:solidFill>
                </a:rPr>
                <a:t>	Hosts</a:t>
              </a:r>
            </a:p>
            <a:p>
              <a:endParaRPr lang="en-US" sz="1600" dirty="0" smtClean="0"/>
            </a:p>
            <a:p>
              <a:endParaRPr lang="en-US" sz="1600" dirty="0" smtClean="0"/>
            </a:p>
            <a:p>
              <a:endParaRPr lang="en-US" dirty="0"/>
            </a:p>
          </p:txBody>
        </p:sp>
        <p:pic>
          <p:nvPicPr>
            <p:cNvPr id="19" name="Picture 18" descr="PurpleSphere.png"/>
            <p:cNvPicPr>
              <a:picLocks noChangeAspect="1"/>
            </p:cNvPicPr>
            <p:nvPr/>
          </p:nvPicPr>
          <p:blipFill>
            <a:blip r:embed="rId5">
              <a:clrChange>
                <a:clrFrom>
                  <a:srgbClr val="A8A8A8"/>
                </a:clrFrom>
                <a:clrTo>
                  <a:srgbClr val="A8A8A8">
                    <a:alpha val="0"/>
                  </a:srgbClr>
                </a:clrTo>
              </a:clrChange>
            </a:blip>
            <a:stretch>
              <a:fillRect/>
            </a:stretch>
          </p:blipFill>
          <p:spPr>
            <a:xfrm>
              <a:off x="6459907" y="3659188"/>
              <a:ext cx="228600" cy="221776"/>
            </a:xfrm>
            <a:prstGeom prst="rect">
              <a:avLst/>
            </a:prstGeom>
          </p:spPr>
        </p:pic>
        <p:sp>
          <p:nvSpPr>
            <p:cNvPr id="20" name="Isosceles Triangle 19"/>
            <p:cNvSpPr>
              <a:spLocks noChangeAspect="1"/>
            </p:cNvSpPr>
            <p:nvPr/>
          </p:nvSpPr>
          <p:spPr>
            <a:xfrm>
              <a:off x="6469489" y="4042948"/>
              <a:ext cx="228600" cy="228600"/>
            </a:xfrm>
            <a:prstGeom prst="triangl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iamond 20"/>
            <p:cNvSpPr>
              <a:spLocks noChangeAspect="1"/>
            </p:cNvSpPr>
            <p:nvPr/>
          </p:nvSpPr>
          <p:spPr>
            <a:xfrm>
              <a:off x="6474860" y="4594228"/>
              <a:ext cx="228600" cy="228600"/>
            </a:xfrm>
            <a:prstGeom prst="diamond">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365760" y="4937760"/>
            <a:ext cx="8572016" cy="1018902"/>
            <a:chOff x="250837" y="4972444"/>
            <a:chExt cx="8572016" cy="1018902"/>
          </a:xfrm>
        </p:grpSpPr>
        <p:sp>
          <p:nvSpPr>
            <p:cNvPr id="16" name="TextBox 15"/>
            <p:cNvSpPr txBox="1"/>
            <p:nvPr/>
          </p:nvSpPr>
          <p:spPr>
            <a:xfrm>
              <a:off x="5259634" y="5282550"/>
              <a:ext cx="2958988" cy="400110"/>
            </a:xfrm>
            <a:prstGeom prst="rect">
              <a:avLst/>
            </a:prstGeom>
            <a:noFill/>
          </p:spPr>
          <p:txBody>
            <a:bodyPr wrap="none" rtlCol="0">
              <a:spAutoFit/>
            </a:bodyPr>
            <a:lstStyle/>
            <a:p>
              <a:r>
                <a:rPr lang="en-US" sz="2000" dirty="0" smtClean="0">
                  <a:solidFill>
                    <a:schemeClr val="tx1">
                      <a:lumMod val="65000"/>
                      <a:lumOff val="35000"/>
                    </a:schemeClr>
                  </a:solidFill>
                </a:rPr>
                <a:t>Subaru Owners’ sub-group</a:t>
              </a:r>
              <a:endParaRPr lang="en-US" sz="2000" dirty="0">
                <a:solidFill>
                  <a:schemeClr val="tx1">
                    <a:lumMod val="65000"/>
                    <a:lumOff val="35000"/>
                  </a:schemeClr>
                </a:solidFill>
              </a:endParaRPr>
            </a:p>
          </p:txBody>
        </p:sp>
        <p:grpSp>
          <p:nvGrpSpPr>
            <p:cNvPr id="25" name="Group 24"/>
            <p:cNvGrpSpPr/>
            <p:nvPr/>
          </p:nvGrpSpPr>
          <p:grpSpPr>
            <a:xfrm>
              <a:off x="250837" y="4972444"/>
              <a:ext cx="8572016" cy="984885"/>
              <a:chOff x="250837" y="4972444"/>
              <a:chExt cx="8572016" cy="984885"/>
            </a:xfrm>
          </p:grpSpPr>
          <p:pic>
            <p:nvPicPr>
              <p:cNvPr id="11" name="Picture 10" descr="carspaceLogo.png"/>
              <p:cNvPicPr>
                <a:picLocks noChangeAspect="1"/>
              </p:cNvPicPr>
              <p:nvPr/>
            </p:nvPicPr>
            <p:blipFill>
              <a:blip r:embed="rId6"/>
              <a:stretch>
                <a:fillRect/>
              </a:stretch>
            </p:blipFill>
            <p:spPr>
              <a:xfrm>
                <a:off x="4093108" y="5177372"/>
                <a:ext cx="1088136" cy="457924"/>
              </a:xfrm>
              <a:prstGeom prst="rect">
                <a:avLst/>
              </a:prstGeom>
            </p:spPr>
          </p:pic>
          <p:sp>
            <p:nvSpPr>
              <p:cNvPr id="23" name="Rectangle 22"/>
              <p:cNvSpPr/>
              <p:nvPr/>
            </p:nvSpPr>
            <p:spPr>
              <a:xfrm>
                <a:off x="250837" y="4972444"/>
                <a:ext cx="8572016" cy="984885"/>
              </a:xfrm>
              <a:prstGeom prst="rect">
                <a:avLst/>
              </a:prstGeom>
            </p:spPr>
            <p:txBody>
              <a:bodyPr wrap="square">
                <a:spAutoFit/>
              </a:bodyPr>
              <a:lstStyle/>
              <a:p>
                <a:r>
                  <a:rPr lang="en-US" sz="2000" dirty="0" smtClean="0">
                    <a:solidFill>
                      <a:schemeClr val="tx1">
                        <a:lumMod val="65000"/>
                        <a:lumOff val="35000"/>
                      </a:schemeClr>
                    </a:solidFill>
                  </a:rPr>
                  <a:t>Use of </a:t>
                </a:r>
                <a:r>
                  <a:rPr lang="en-US" sz="2000" dirty="0" err="1" smtClean="0">
                    <a:solidFill>
                      <a:schemeClr val="tx1">
                        <a:lumMod val="65000"/>
                        <a:lumOff val="35000"/>
                      </a:schemeClr>
                    </a:solidFill>
                  </a:rPr>
                  <a:t>NodeXL</a:t>
                </a:r>
                <a:r>
                  <a:rPr lang="en-US" sz="2000" dirty="0" smtClean="0">
                    <a:solidFill>
                      <a:schemeClr val="tx1">
                        <a:lumMod val="65000"/>
                        <a:lumOff val="35000"/>
                      </a:schemeClr>
                    </a:solidFill>
                  </a:rPr>
                  <a:t> to</a:t>
                </a:r>
              </a:p>
              <a:p>
                <a:pPr marL="114300" indent="-114300">
                  <a:buFont typeface="Arial"/>
                  <a:buChar char="•"/>
                </a:pPr>
                <a:r>
                  <a:rPr lang="en-US" sz="2000" dirty="0" smtClean="0">
                    <a:solidFill>
                      <a:schemeClr val="tx1">
                        <a:lumMod val="65000"/>
                        <a:lumOff val="35000"/>
                      </a:schemeClr>
                    </a:solidFill>
                  </a:rPr>
                  <a:t> Identify Boundary Spanners in the </a:t>
                </a:r>
              </a:p>
              <a:p>
                <a:pPr>
                  <a:buFont typeface="Arial"/>
                  <a:buChar char="•"/>
                </a:pPr>
                <a:endParaRPr lang="en-US" dirty="0" smtClean="0">
                  <a:solidFill>
                    <a:schemeClr val="tx1">
                      <a:lumMod val="65000"/>
                      <a:lumOff val="35000"/>
                    </a:schemeClr>
                  </a:solidFill>
                </a:endParaRPr>
              </a:p>
            </p:txBody>
          </p:sp>
        </p:grpSp>
        <p:sp>
          <p:nvSpPr>
            <p:cNvPr id="24" name="TextBox 23"/>
            <p:cNvSpPr txBox="1"/>
            <p:nvPr/>
          </p:nvSpPr>
          <p:spPr>
            <a:xfrm>
              <a:off x="250837" y="5591236"/>
              <a:ext cx="6596678" cy="400110"/>
            </a:xfrm>
            <a:prstGeom prst="rect">
              <a:avLst/>
            </a:prstGeom>
            <a:noFill/>
          </p:spPr>
          <p:txBody>
            <a:bodyPr wrap="none" rtlCol="0">
              <a:spAutoFit/>
            </a:bodyPr>
            <a:lstStyle/>
            <a:p>
              <a:pPr marL="114300" indent="-114300">
                <a:buFont typeface="Arial"/>
                <a:buChar char="•"/>
              </a:pPr>
              <a:r>
                <a:rPr lang="en-US" sz="2000" dirty="0" smtClean="0">
                  <a:solidFill>
                    <a:schemeClr val="tx1">
                      <a:lumMod val="65000"/>
                      <a:lumOff val="35000"/>
                    </a:schemeClr>
                  </a:solidFill>
                </a:rPr>
                <a:t> Show levels of participation in different forums (edge width)</a:t>
              </a:r>
              <a:endParaRPr lang="en-US" sz="2000" dirty="0">
                <a:solidFill>
                  <a:schemeClr val="tx1">
                    <a:lumMod val="65000"/>
                    <a:lumOff val="35000"/>
                  </a:schemeClr>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4Brief.png"/>
          <p:cNvPicPr>
            <a:picLocks noChangeAspect="1"/>
          </p:cNvPicPr>
          <p:nvPr/>
        </p:nvPicPr>
        <p:blipFill>
          <a:blip r:embed="rId3">
            <a:clrChange>
              <a:clrFrom>
                <a:srgbClr val="FFFFFF"/>
              </a:clrFrom>
              <a:clrTo>
                <a:srgbClr val="FFFFFF">
                  <a:alpha val="0"/>
                </a:srgbClr>
              </a:clrTo>
            </a:clrChange>
          </a:blip>
          <a:stretch>
            <a:fillRect/>
          </a:stretch>
        </p:blipFill>
        <p:spPr>
          <a:xfrm>
            <a:off x="6546670" y="36284"/>
            <a:ext cx="2606959" cy="2328166"/>
          </a:xfrm>
          <a:prstGeom prst="rect">
            <a:avLst/>
          </a:prstGeom>
          <a:scene3d>
            <a:camera prst="orthographicFront">
              <a:rot lat="0" lon="10800000" rev="0"/>
            </a:camera>
            <a:lightRig rig="threePt" dir="t"/>
          </a:scene3d>
        </p:spPr>
      </p:pic>
      <p:sp>
        <p:nvSpPr>
          <p:cNvPr id="5" name="Line 47"/>
          <p:cNvSpPr>
            <a:spLocks noChangeShapeType="1"/>
          </p:cNvSpPr>
          <p:nvPr/>
        </p:nvSpPr>
        <p:spPr bwMode="auto">
          <a:xfrm>
            <a:off x="0" y="6209726"/>
            <a:ext cx="914400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pic>
        <p:nvPicPr>
          <p:cNvPr id="9" name="Picture 8" descr="goalsImg.png"/>
          <p:cNvPicPr>
            <a:picLocks noChangeAspect="1"/>
          </p:cNvPicPr>
          <p:nvPr/>
        </p:nvPicPr>
        <p:blipFill>
          <a:blip r:embed="rId4">
            <a:clrChange>
              <a:clrFrom>
                <a:srgbClr val="FFFFFF"/>
              </a:clrFrom>
              <a:clrTo>
                <a:srgbClr val="FFFFFF">
                  <a:alpha val="0"/>
                </a:srgbClr>
              </a:clrTo>
            </a:clrChange>
          </a:blip>
          <a:stretch>
            <a:fillRect/>
          </a:stretch>
        </p:blipFill>
        <p:spPr>
          <a:xfrm>
            <a:off x="6144219" y="176661"/>
            <a:ext cx="1828800" cy="1054182"/>
          </a:xfrm>
          <a:prstGeom prst="rect">
            <a:avLst/>
          </a:prstGeom>
        </p:spPr>
      </p:pic>
      <p:grpSp>
        <p:nvGrpSpPr>
          <p:cNvPr id="17" name="Group 16"/>
          <p:cNvGrpSpPr>
            <a:grpSpLocks noChangeAspect="1"/>
          </p:cNvGrpSpPr>
          <p:nvPr/>
        </p:nvGrpSpPr>
        <p:grpSpPr>
          <a:xfrm>
            <a:off x="1565217" y="1934417"/>
            <a:ext cx="5678424" cy="1481566"/>
            <a:chOff x="594065" y="1616958"/>
            <a:chExt cx="6588719" cy="1734094"/>
          </a:xfrm>
        </p:grpSpPr>
        <p:pic>
          <p:nvPicPr>
            <p:cNvPr id="6" name="Picture 5" descr="socialNWPics.jpg"/>
            <p:cNvPicPr>
              <a:picLocks noChangeAspect="1"/>
            </p:cNvPicPr>
            <p:nvPr/>
          </p:nvPicPr>
          <p:blipFill>
            <a:blip r:embed="rId5"/>
            <a:stretch>
              <a:fillRect/>
            </a:stretch>
          </p:blipFill>
          <p:spPr>
            <a:xfrm>
              <a:off x="2803669" y="1631980"/>
              <a:ext cx="2209604" cy="1719072"/>
            </a:xfrm>
            <a:prstGeom prst="rect">
              <a:avLst/>
            </a:prstGeom>
          </p:spPr>
        </p:pic>
        <p:pic>
          <p:nvPicPr>
            <p:cNvPr id="8" name="Picture 7" descr="SocialNetworkAnalysis_Graph_Gradient.gif"/>
            <p:cNvPicPr>
              <a:picLocks noChangeAspect="1"/>
            </p:cNvPicPr>
            <p:nvPr/>
          </p:nvPicPr>
          <p:blipFill>
            <a:blip r:embed="rId6"/>
            <a:stretch>
              <a:fillRect/>
            </a:stretch>
          </p:blipFill>
          <p:spPr>
            <a:xfrm>
              <a:off x="5013273" y="1616958"/>
              <a:ext cx="2169511" cy="1719072"/>
            </a:xfrm>
            <a:prstGeom prst="rect">
              <a:avLst/>
            </a:prstGeom>
          </p:spPr>
        </p:pic>
        <p:pic>
          <p:nvPicPr>
            <p:cNvPr id="10" name="Picture 9" descr="facebookGraph.jpg"/>
            <p:cNvPicPr>
              <a:picLocks noChangeAspect="1"/>
            </p:cNvPicPr>
            <p:nvPr/>
          </p:nvPicPr>
          <p:blipFill>
            <a:blip r:embed="rId7"/>
            <a:stretch>
              <a:fillRect/>
            </a:stretch>
          </p:blipFill>
          <p:spPr>
            <a:xfrm>
              <a:off x="594065" y="1631980"/>
              <a:ext cx="2209604" cy="1719072"/>
            </a:xfrm>
            <a:prstGeom prst="rect">
              <a:avLst/>
            </a:prstGeom>
          </p:spPr>
        </p:pic>
      </p:grpSp>
      <p:grpSp>
        <p:nvGrpSpPr>
          <p:cNvPr id="18" name="Group 17"/>
          <p:cNvGrpSpPr>
            <a:grpSpLocks noChangeAspect="1"/>
          </p:cNvGrpSpPr>
          <p:nvPr/>
        </p:nvGrpSpPr>
        <p:grpSpPr>
          <a:xfrm>
            <a:off x="1591704" y="4554755"/>
            <a:ext cx="5679938" cy="1540013"/>
            <a:chOff x="594065" y="4238307"/>
            <a:chExt cx="6384845" cy="1732213"/>
          </a:xfrm>
        </p:grpSpPr>
        <p:pic>
          <p:nvPicPr>
            <p:cNvPr id="11" name="Picture 10" descr="manyWeb20Apps.png"/>
            <p:cNvPicPr>
              <a:picLocks noChangeAspect="1"/>
            </p:cNvPicPr>
            <p:nvPr/>
          </p:nvPicPr>
          <p:blipFill>
            <a:blip r:embed="rId8"/>
            <a:stretch>
              <a:fillRect/>
            </a:stretch>
          </p:blipFill>
          <p:spPr>
            <a:xfrm>
              <a:off x="2803669" y="4238307"/>
              <a:ext cx="2176272" cy="1719072"/>
            </a:xfrm>
            <a:prstGeom prst="rect">
              <a:avLst/>
            </a:prstGeom>
          </p:spPr>
        </p:pic>
        <p:pic>
          <p:nvPicPr>
            <p:cNvPr id="12" name="Picture 11" descr="SNAgraph.png"/>
            <p:cNvPicPr>
              <a:picLocks noChangeAspect="1"/>
            </p:cNvPicPr>
            <p:nvPr/>
          </p:nvPicPr>
          <p:blipFill>
            <a:blip r:embed="rId9"/>
            <a:stretch>
              <a:fillRect/>
            </a:stretch>
          </p:blipFill>
          <p:spPr>
            <a:xfrm>
              <a:off x="5015657" y="4238308"/>
              <a:ext cx="1963253" cy="1557349"/>
            </a:xfrm>
            <a:prstGeom prst="rect">
              <a:avLst/>
            </a:prstGeom>
          </p:spPr>
        </p:pic>
        <p:pic>
          <p:nvPicPr>
            <p:cNvPr id="13" name="Picture 12" descr="formula4SuccessfulSN.png"/>
            <p:cNvPicPr>
              <a:picLocks noChangeAspect="1"/>
            </p:cNvPicPr>
            <p:nvPr/>
          </p:nvPicPr>
          <p:blipFill>
            <a:blip r:embed="rId10"/>
            <a:stretch>
              <a:fillRect/>
            </a:stretch>
          </p:blipFill>
          <p:spPr>
            <a:xfrm>
              <a:off x="594065" y="4238307"/>
              <a:ext cx="2221992" cy="340965"/>
            </a:xfrm>
            <a:prstGeom prst="rect">
              <a:avLst/>
            </a:prstGeom>
          </p:spPr>
        </p:pic>
        <p:pic>
          <p:nvPicPr>
            <p:cNvPr id="15" name="Picture 14" descr="createYourSN.png"/>
            <p:cNvPicPr>
              <a:picLocks noChangeAspect="1"/>
            </p:cNvPicPr>
            <p:nvPr/>
          </p:nvPicPr>
          <p:blipFill>
            <a:blip r:embed="rId11"/>
            <a:stretch>
              <a:fillRect/>
            </a:stretch>
          </p:blipFill>
          <p:spPr>
            <a:xfrm>
              <a:off x="599965" y="4630652"/>
              <a:ext cx="2203704" cy="958756"/>
            </a:xfrm>
            <a:prstGeom prst="rect">
              <a:avLst/>
            </a:prstGeom>
          </p:spPr>
        </p:pic>
        <p:sp>
          <p:nvSpPr>
            <p:cNvPr id="16" name="TextBox 15"/>
            <p:cNvSpPr txBox="1"/>
            <p:nvPr/>
          </p:nvSpPr>
          <p:spPr>
            <a:xfrm>
              <a:off x="594065" y="5385744"/>
              <a:ext cx="2194560" cy="584776"/>
            </a:xfrm>
            <a:prstGeom prst="rect">
              <a:avLst/>
            </a:prstGeom>
            <a:solidFill>
              <a:schemeClr val="accent3">
                <a:lumMod val="20000"/>
                <a:lumOff val="80000"/>
              </a:schemeClr>
            </a:solidFill>
          </p:spPr>
          <p:txBody>
            <a:bodyPr wrap="square" rtlCol="0" anchor="t">
              <a:spAutoFit/>
            </a:bodyPr>
            <a:lstStyle/>
            <a:p>
              <a:r>
                <a:rPr lang="en-US" sz="1600" b="1" dirty="0" smtClean="0">
                  <a:solidFill>
                    <a:srgbClr val="BF0823"/>
                  </a:solidFill>
                  <a:latin typeface="Academy Engraved LET"/>
                  <a:cs typeface="Academy Engraved LET"/>
                </a:rPr>
                <a:t>Create Your Own</a:t>
              </a:r>
            </a:p>
            <a:p>
              <a:r>
                <a:rPr lang="en-US" sz="1600" b="1" dirty="0" smtClean="0">
                  <a:solidFill>
                    <a:srgbClr val="BF0823"/>
                  </a:solidFill>
                  <a:latin typeface="Academy Engraved LET"/>
                  <a:cs typeface="Academy Engraved LET"/>
                </a:rPr>
                <a:t>Social Network Site</a:t>
              </a:r>
              <a:endParaRPr lang="en-US" sz="1600" b="1" dirty="0">
                <a:solidFill>
                  <a:srgbClr val="BF0823"/>
                </a:solidFill>
                <a:latin typeface="Academy Engraved LET"/>
                <a:cs typeface="Academy Engraved LET"/>
              </a:endParaRPr>
            </a:p>
          </p:txBody>
        </p:sp>
      </p:grpSp>
      <p:sp>
        <p:nvSpPr>
          <p:cNvPr id="20" name="TextBox 19"/>
          <p:cNvSpPr txBox="1"/>
          <p:nvPr/>
        </p:nvSpPr>
        <p:spPr>
          <a:xfrm>
            <a:off x="336153" y="6386483"/>
            <a:ext cx="8807847" cy="400110"/>
          </a:xfrm>
          <a:prstGeom prst="rect">
            <a:avLst/>
          </a:prstGeom>
          <a:noFill/>
        </p:spPr>
        <p:txBody>
          <a:bodyPr wrap="square" rtlCol="0">
            <a:spAutoFit/>
          </a:bodyPr>
          <a:lstStyle/>
          <a:p>
            <a:r>
              <a:rPr lang="en-US" sz="1000" dirty="0" smtClean="0"/>
              <a:t>Images courtesy of:   Luc </a:t>
            </a:r>
            <a:r>
              <a:rPr lang="en-US" sz="1000" dirty="0" err="1" smtClean="0"/>
              <a:t>Legay’s</a:t>
            </a:r>
            <a:r>
              <a:rPr lang="en-US" sz="1000" dirty="0" smtClean="0"/>
              <a:t> twitter &amp; </a:t>
            </a:r>
            <a:r>
              <a:rPr lang="en-US" sz="1000" dirty="0" err="1" smtClean="0"/>
              <a:t>facebook</a:t>
            </a:r>
            <a:r>
              <a:rPr lang="en-US" sz="1000" dirty="0" smtClean="0"/>
              <a:t> network visualizations (</a:t>
            </a:r>
            <a:r>
              <a:rPr lang="en-US" sz="1000" dirty="0" smtClean="0">
                <a:hlinkClick r:id="rId12"/>
              </a:rPr>
              <a:t>http://www.flickr.com/photos/luc/1824234195/in/set-72157605210232207/</a:t>
            </a:r>
            <a:r>
              <a:rPr lang="en-US" sz="1000" dirty="0" smtClean="0"/>
              <a:t>)</a:t>
            </a:r>
          </a:p>
          <a:p>
            <a:r>
              <a:rPr lang="en-US" sz="1000" dirty="0" smtClean="0"/>
              <a:t>and </a:t>
            </a:r>
            <a:r>
              <a:rPr lang="en-US" sz="1000" dirty="0" smtClean="0">
                <a:hlinkClick r:id="rId13"/>
              </a:rPr>
              <a:t>http://</a:t>
            </a:r>
            <a:r>
              <a:rPr lang="en-US" sz="1000" dirty="0" err="1" smtClean="0">
                <a:hlinkClick r:id="rId13"/>
              </a:rPr>
              <a:t>prblog.typepad.com</a:t>
            </a:r>
            <a:r>
              <a:rPr lang="en-US" sz="1000" dirty="0" smtClean="0"/>
              <a:t>,</a:t>
            </a:r>
            <a:endParaRPr lang="en-US" sz="1000" dirty="0"/>
          </a:p>
        </p:txBody>
      </p:sp>
      <p:sp>
        <p:nvSpPr>
          <p:cNvPr id="21" name="TextBox 20"/>
          <p:cNvSpPr txBox="1"/>
          <p:nvPr/>
        </p:nvSpPr>
        <p:spPr>
          <a:xfrm>
            <a:off x="541589" y="3358564"/>
            <a:ext cx="7918426" cy="1077218"/>
          </a:xfrm>
          <a:prstGeom prst="rect">
            <a:avLst/>
          </a:prstGeom>
          <a:noFill/>
        </p:spPr>
        <p:txBody>
          <a:bodyPr wrap="square" rtlCol="0">
            <a:spAutoFit/>
          </a:bodyPr>
          <a:lstStyle/>
          <a:p>
            <a:pPr algn="ctr"/>
            <a:r>
              <a:rPr lang="en-US" sz="2400" dirty="0" smtClean="0">
                <a:solidFill>
                  <a:schemeClr val="tx1">
                    <a:lumMod val="65000"/>
                    <a:lumOff val="35000"/>
                  </a:schemeClr>
                </a:solidFill>
              </a:rPr>
              <a:t>Long-term Goal: Accessible Tools and Educational Strategies</a:t>
            </a:r>
          </a:p>
          <a:p>
            <a:pPr algn="ctr"/>
            <a:r>
              <a:rPr lang="en-US" sz="2000" dirty="0" smtClean="0">
                <a:solidFill>
                  <a:schemeClr val="tx1">
                    <a:lumMod val="65000"/>
                    <a:lumOff val="35000"/>
                  </a:schemeClr>
                </a:solidFill>
              </a:rPr>
              <a:t>How can we support practitioners to cultivate </a:t>
            </a:r>
          </a:p>
          <a:p>
            <a:pPr algn="ctr"/>
            <a:r>
              <a:rPr lang="en-US" sz="2000" dirty="0" smtClean="0">
                <a:solidFill>
                  <a:schemeClr val="tx1">
                    <a:lumMod val="65000"/>
                    <a:lumOff val="35000"/>
                  </a:schemeClr>
                </a:solidFill>
              </a:rPr>
              <a:t>sustainable online communities?</a:t>
            </a:r>
          </a:p>
        </p:txBody>
      </p:sp>
      <p:sp>
        <p:nvSpPr>
          <p:cNvPr id="23" name="TextBox 22"/>
          <p:cNvSpPr txBox="1"/>
          <p:nvPr/>
        </p:nvSpPr>
        <p:spPr>
          <a:xfrm>
            <a:off x="822960" y="1325880"/>
            <a:ext cx="6900973" cy="523220"/>
          </a:xfrm>
          <a:prstGeom prst="rect">
            <a:avLst/>
          </a:prstGeom>
          <a:noFill/>
        </p:spPr>
        <p:txBody>
          <a:bodyPr wrap="none" rtlCol="0">
            <a:spAutoFit/>
          </a:bodyPr>
          <a:lstStyle/>
          <a:p>
            <a:r>
              <a:rPr lang="en-US" sz="2800" dirty="0" smtClean="0">
                <a:solidFill>
                  <a:schemeClr val="tx1">
                    <a:lumMod val="65000"/>
                    <a:lumOff val="35000"/>
                  </a:schemeClr>
                </a:solidFill>
              </a:rPr>
              <a:t>SNA Tools are not just for scientists anymore</a:t>
            </a:r>
            <a:endParaRPr lang="en-US" sz="28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4Brief.png"/>
          <p:cNvPicPr>
            <a:picLocks noChangeAspect="1"/>
          </p:cNvPicPr>
          <p:nvPr/>
        </p:nvPicPr>
        <p:blipFill>
          <a:blip r:embed="rId3">
            <a:clrChange>
              <a:clrFrom>
                <a:srgbClr val="FFFFFF"/>
              </a:clrFrom>
              <a:clrTo>
                <a:srgbClr val="FFFFFF">
                  <a:alpha val="0"/>
                </a:srgbClr>
              </a:clrTo>
            </a:clrChange>
          </a:blip>
          <a:stretch>
            <a:fillRect/>
          </a:stretch>
        </p:blipFill>
        <p:spPr>
          <a:xfrm>
            <a:off x="5886120" y="-1"/>
            <a:ext cx="3235940" cy="2889883"/>
          </a:xfrm>
          <a:prstGeom prst="rect">
            <a:avLst/>
          </a:prstGeom>
        </p:spPr>
      </p:pic>
      <p:sp>
        <p:nvSpPr>
          <p:cNvPr id="2" name="Title 1"/>
          <p:cNvSpPr>
            <a:spLocks noGrp="1"/>
          </p:cNvSpPr>
          <p:nvPr>
            <p:ph type="ctrTitle"/>
          </p:nvPr>
        </p:nvSpPr>
        <p:spPr>
          <a:xfrm>
            <a:off x="591216" y="1762870"/>
            <a:ext cx="7772400" cy="1470025"/>
          </a:xfrm>
        </p:spPr>
        <p:txBody>
          <a:bodyPr>
            <a:normAutofit/>
          </a:bodyPr>
          <a:lstStyle/>
          <a:p>
            <a:r>
              <a:rPr lang="en-US" sz="3600" b="1" dirty="0" smtClean="0">
                <a:solidFill>
                  <a:schemeClr val="tx1">
                    <a:lumMod val="65000"/>
                    <a:lumOff val="35000"/>
                  </a:schemeClr>
                </a:solidFill>
              </a:rPr>
              <a:t>First Steps to </a:t>
            </a:r>
            <a:r>
              <a:rPr lang="en-US" sz="3600" b="1" dirty="0" err="1" smtClean="0">
                <a:solidFill>
                  <a:schemeClr val="tx1">
                    <a:lumMod val="65000"/>
                    <a:lumOff val="35000"/>
                  </a:schemeClr>
                </a:solidFill>
              </a:rPr>
              <a:t>NetViz</a:t>
            </a:r>
            <a:r>
              <a:rPr lang="en-US" sz="3600" b="1" dirty="0" smtClean="0">
                <a:solidFill>
                  <a:schemeClr val="tx1">
                    <a:lumMod val="65000"/>
                    <a:lumOff val="35000"/>
                  </a:schemeClr>
                </a:solidFill>
              </a:rPr>
              <a:t> Nirvana: Evaluating Social Network Analysis with </a:t>
            </a:r>
            <a:r>
              <a:rPr lang="en-US" sz="3600" b="1" dirty="0" err="1" smtClean="0">
                <a:solidFill>
                  <a:schemeClr val="tx1">
                    <a:lumMod val="65000"/>
                    <a:lumOff val="35000"/>
                  </a:schemeClr>
                </a:solidFill>
              </a:rPr>
              <a:t>NodeXL</a:t>
            </a:r>
            <a:endParaRPr lang="en-US" sz="3600" b="1" dirty="0">
              <a:solidFill>
                <a:schemeClr val="tx1">
                  <a:lumMod val="65000"/>
                  <a:lumOff val="35000"/>
                </a:schemeClr>
              </a:solidFill>
            </a:endParaRPr>
          </a:p>
        </p:txBody>
      </p:sp>
      <p:sp>
        <p:nvSpPr>
          <p:cNvPr id="3" name="Subtitle 2"/>
          <p:cNvSpPr>
            <a:spLocks noGrp="1"/>
          </p:cNvSpPr>
          <p:nvPr>
            <p:ph type="subTitle" idx="1"/>
          </p:nvPr>
        </p:nvSpPr>
        <p:spPr>
          <a:xfrm>
            <a:off x="753360" y="4305010"/>
            <a:ext cx="8123788" cy="1544809"/>
          </a:xfrm>
        </p:spPr>
        <p:txBody>
          <a:bodyPr>
            <a:normAutofit/>
          </a:bodyPr>
          <a:lstStyle/>
          <a:p>
            <a:pPr algn="l"/>
            <a:r>
              <a:rPr lang="en-US" sz="2800" dirty="0" smtClean="0"/>
              <a:t>Elizabeth Bonsignore, Cody Dunne</a:t>
            </a:r>
            <a:endParaRPr lang="en-US" sz="2595" dirty="0" smtClean="0"/>
          </a:p>
          <a:p>
            <a:pPr algn="l"/>
            <a:r>
              <a:rPr lang="en-US" sz="2595" dirty="0" smtClean="0"/>
              <a:t>Dana </a:t>
            </a:r>
            <a:r>
              <a:rPr lang="en-US" sz="2595" dirty="0" err="1" smtClean="0"/>
              <a:t>Rotman</a:t>
            </a:r>
            <a:r>
              <a:rPr lang="en-US" sz="2595" dirty="0" smtClean="0"/>
              <a:t>, Marc Smith, Tony Capone, Derek L. Hansen, Ben </a:t>
            </a:r>
            <a:r>
              <a:rPr lang="en-US" sz="2595" dirty="0" err="1" smtClean="0"/>
              <a:t>Shneiderman</a:t>
            </a:r>
            <a:endParaRPr lang="en-US" sz="2595" dirty="0"/>
          </a:p>
        </p:txBody>
      </p:sp>
      <p:pic>
        <p:nvPicPr>
          <p:cNvPr id="5" name="Picture 18"/>
          <p:cNvPicPr>
            <a:picLocks noChangeAspect="1"/>
          </p:cNvPicPr>
          <p:nvPr/>
        </p:nvPicPr>
        <p:blipFill>
          <a:blip r:embed="rId4"/>
          <a:srcRect/>
          <a:stretch>
            <a:fillRect/>
          </a:stretch>
        </p:blipFill>
        <p:spPr bwMode="auto">
          <a:xfrm>
            <a:off x="7263137" y="6013147"/>
            <a:ext cx="1014068" cy="896112"/>
          </a:xfrm>
          <a:prstGeom prst="rect">
            <a:avLst/>
          </a:prstGeom>
          <a:noFill/>
          <a:ln w="9525">
            <a:noFill/>
            <a:miter lim="800000"/>
            <a:headEnd/>
            <a:tailEnd/>
          </a:ln>
        </p:spPr>
      </p:pic>
      <p:pic>
        <p:nvPicPr>
          <p:cNvPr id="6" name="Picture 19"/>
          <p:cNvPicPr>
            <a:picLocks noChangeAspect="1"/>
          </p:cNvPicPr>
          <p:nvPr/>
        </p:nvPicPr>
        <p:blipFill>
          <a:blip r:embed="rId5"/>
          <a:srcRect/>
          <a:stretch>
            <a:fillRect/>
          </a:stretch>
        </p:blipFill>
        <p:spPr bwMode="auto">
          <a:xfrm>
            <a:off x="76200" y="6049963"/>
            <a:ext cx="808038" cy="808037"/>
          </a:xfrm>
          <a:prstGeom prst="rect">
            <a:avLst/>
          </a:prstGeom>
          <a:noFill/>
          <a:ln w="9525">
            <a:noFill/>
            <a:miter lim="800000"/>
            <a:headEnd/>
            <a:tailEnd/>
          </a:ln>
        </p:spPr>
      </p:pic>
      <p:sp>
        <p:nvSpPr>
          <p:cNvPr id="7" name="Line 47"/>
          <p:cNvSpPr>
            <a:spLocks noChangeShapeType="1"/>
          </p:cNvSpPr>
          <p:nvPr/>
        </p:nvSpPr>
        <p:spPr bwMode="auto">
          <a:xfrm>
            <a:off x="0" y="5968903"/>
            <a:ext cx="914400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pic>
        <p:nvPicPr>
          <p:cNvPr id="8" name="Picture 7" descr="CASCI1485x1485.png"/>
          <p:cNvPicPr>
            <a:picLocks noChangeAspect="1"/>
          </p:cNvPicPr>
          <p:nvPr/>
        </p:nvPicPr>
        <p:blipFill>
          <a:blip r:embed="rId6"/>
          <a:stretch>
            <a:fillRect/>
          </a:stretch>
        </p:blipFill>
        <p:spPr>
          <a:xfrm>
            <a:off x="8277205" y="6035040"/>
            <a:ext cx="822960" cy="822960"/>
          </a:xfrm>
          <a:prstGeom prst="rect">
            <a:avLst/>
          </a:prstGeom>
        </p:spPr>
      </p:pic>
      <p:sp>
        <p:nvSpPr>
          <p:cNvPr id="10" name="Slide Number Placeholder 9"/>
          <p:cNvSpPr>
            <a:spLocks noGrp="1"/>
          </p:cNvSpPr>
          <p:nvPr>
            <p:ph type="sldNum" sz="quarter" idx="12"/>
          </p:nvPr>
        </p:nvSpPr>
        <p:spPr/>
        <p:txBody>
          <a:bodyPr/>
          <a:lstStyle/>
          <a:p>
            <a:fld id="{DD554C62-25A8-DC42-B33D-54231085955F}" type="slidenum">
              <a:rPr lang="en-US" smtClean="0"/>
              <a:pPr/>
              <a:t>30</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4Brief.png"/>
          <p:cNvPicPr>
            <a:picLocks noChangeAspect="1"/>
          </p:cNvPicPr>
          <p:nvPr/>
        </p:nvPicPr>
        <p:blipFill>
          <a:blip r:embed="rId3">
            <a:clrChange>
              <a:clrFrom>
                <a:srgbClr val="FFFFFF"/>
              </a:clrFrom>
              <a:clrTo>
                <a:srgbClr val="FFFFFF">
                  <a:alpha val="0"/>
                </a:srgbClr>
              </a:clrTo>
            </a:clrChange>
          </a:blip>
          <a:stretch>
            <a:fillRect/>
          </a:stretch>
        </p:blipFill>
        <p:spPr>
          <a:xfrm>
            <a:off x="6546670" y="36284"/>
            <a:ext cx="2606959" cy="2328166"/>
          </a:xfrm>
          <a:prstGeom prst="rect">
            <a:avLst/>
          </a:prstGeom>
          <a:scene3d>
            <a:camera prst="orthographicFront">
              <a:rot lat="0" lon="10800000" rev="0"/>
            </a:camera>
            <a:lightRig rig="threePt" dir="t"/>
          </a:scene3d>
        </p:spPr>
      </p:pic>
      <p:sp>
        <p:nvSpPr>
          <p:cNvPr id="5" name="Line 47"/>
          <p:cNvSpPr>
            <a:spLocks noChangeShapeType="1"/>
          </p:cNvSpPr>
          <p:nvPr/>
        </p:nvSpPr>
        <p:spPr bwMode="auto">
          <a:xfrm>
            <a:off x="0" y="6209726"/>
            <a:ext cx="914400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pic>
        <p:nvPicPr>
          <p:cNvPr id="9" name="Picture 8" descr="goalsImg.png"/>
          <p:cNvPicPr>
            <a:picLocks noChangeAspect="1"/>
          </p:cNvPicPr>
          <p:nvPr/>
        </p:nvPicPr>
        <p:blipFill>
          <a:blip r:embed="rId4">
            <a:clrChange>
              <a:clrFrom>
                <a:srgbClr val="FFFFFF"/>
              </a:clrFrom>
              <a:clrTo>
                <a:srgbClr val="FFFFFF">
                  <a:alpha val="0"/>
                </a:srgbClr>
              </a:clrTo>
            </a:clrChange>
          </a:blip>
          <a:stretch>
            <a:fillRect/>
          </a:stretch>
        </p:blipFill>
        <p:spPr>
          <a:xfrm>
            <a:off x="6144219" y="176661"/>
            <a:ext cx="1828800" cy="1054182"/>
          </a:xfrm>
          <a:prstGeom prst="rect">
            <a:avLst/>
          </a:prstGeom>
        </p:spPr>
      </p:pic>
      <p:sp>
        <p:nvSpPr>
          <p:cNvPr id="18" name="TextBox 17"/>
          <p:cNvSpPr txBox="1"/>
          <p:nvPr/>
        </p:nvSpPr>
        <p:spPr>
          <a:xfrm>
            <a:off x="685800" y="1325880"/>
            <a:ext cx="7661124" cy="3262432"/>
          </a:xfrm>
          <a:prstGeom prst="rect">
            <a:avLst/>
          </a:prstGeom>
          <a:noFill/>
        </p:spPr>
        <p:txBody>
          <a:bodyPr wrap="square" rtlCol="0">
            <a:spAutoFit/>
          </a:bodyPr>
          <a:lstStyle/>
          <a:p>
            <a:r>
              <a:rPr lang="en-US" sz="3200" dirty="0" smtClean="0">
                <a:solidFill>
                  <a:schemeClr val="tx1">
                    <a:lumMod val="65000"/>
                    <a:lumOff val="35000"/>
                  </a:schemeClr>
                </a:solidFill>
              </a:rPr>
              <a:t>Focus for this talk</a:t>
            </a:r>
          </a:p>
          <a:p>
            <a:endParaRPr lang="en-US" sz="800" dirty="0" smtClean="0">
              <a:solidFill>
                <a:schemeClr val="tx1">
                  <a:lumMod val="65000"/>
                  <a:lumOff val="35000"/>
                </a:schemeClr>
              </a:solidFill>
            </a:endParaRPr>
          </a:p>
          <a:p>
            <a:pPr>
              <a:buClr>
                <a:schemeClr val="tx1">
                  <a:lumMod val="65000"/>
                  <a:lumOff val="35000"/>
                </a:schemeClr>
              </a:buClr>
              <a:buFont typeface="Arial"/>
              <a:buChar char="•"/>
            </a:pPr>
            <a:r>
              <a:rPr lang="en-US" sz="3200" dirty="0" smtClean="0">
                <a:solidFill>
                  <a:schemeClr val="tx1">
                    <a:lumMod val="65000"/>
                    <a:lumOff val="35000"/>
                  </a:schemeClr>
                </a:solidFill>
              </a:rPr>
              <a:t> 	Evaluation of </a:t>
            </a:r>
            <a:r>
              <a:rPr lang="en-US" sz="3200" dirty="0" err="1" smtClean="0">
                <a:solidFill>
                  <a:schemeClr val="tx1">
                    <a:lumMod val="65000"/>
                    <a:lumOff val="35000"/>
                  </a:schemeClr>
                </a:solidFill>
              </a:rPr>
              <a:t>NodeXL</a:t>
            </a:r>
            <a:endParaRPr lang="en-US" sz="3200" dirty="0" smtClean="0">
              <a:solidFill>
                <a:schemeClr val="tx1">
                  <a:lumMod val="65000"/>
                  <a:lumOff val="35000"/>
                </a:schemeClr>
              </a:solidFill>
            </a:endParaRPr>
          </a:p>
          <a:p>
            <a:pPr lvl="1">
              <a:buClr>
                <a:schemeClr val="tx1">
                  <a:lumMod val="65000"/>
                  <a:lumOff val="35000"/>
                </a:schemeClr>
              </a:buClr>
              <a:buFont typeface="Lucida Grande"/>
              <a:buChar char="-"/>
            </a:pPr>
            <a:r>
              <a:rPr lang="en-US" sz="2800" dirty="0" smtClean="0">
                <a:solidFill>
                  <a:schemeClr val="tx1">
                    <a:lumMod val="65000"/>
                    <a:lumOff val="35000"/>
                  </a:schemeClr>
                </a:solidFill>
              </a:rPr>
              <a:t>For teaching SNA concepts</a:t>
            </a:r>
          </a:p>
          <a:p>
            <a:pPr lvl="1">
              <a:buClr>
                <a:schemeClr val="tx1">
                  <a:lumMod val="65000"/>
                  <a:lumOff val="35000"/>
                </a:schemeClr>
              </a:buClr>
              <a:buFont typeface="Lucida Grande"/>
              <a:buChar char="-"/>
            </a:pPr>
            <a:r>
              <a:rPr lang="en-US" sz="2800" dirty="0" smtClean="0">
                <a:solidFill>
                  <a:schemeClr val="tx1">
                    <a:lumMod val="65000"/>
                    <a:lumOff val="35000"/>
                  </a:schemeClr>
                </a:solidFill>
              </a:rPr>
              <a:t>For diverse user set</a:t>
            </a:r>
          </a:p>
          <a:p>
            <a:pPr lvl="1">
              <a:buClr>
                <a:srgbClr val="FF0000"/>
              </a:buClr>
              <a:buFont typeface="Lucida Grande"/>
              <a:buChar char="-"/>
            </a:pPr>
            <a:endParaRPr lang="en-US" sz="1400" dirty="0" smtClean="0">
              <a:solidFill>
                <a:schemeClr val="tx1">
                  <a:lumMod val="65000"/>
                  <a:lumOff val="35000"/>
                </a:schemeClr>
              </a:solidFill>
            </a:endParaRPr>
          </a:p>
          <a:p>
            <a:pPr marL="457200" indent="-457200">
              <a:buFont typeface="Arial"/>
              <a:buChar char="•"/>
            </a:pPr>
            <a:r>
              <a:rPr lang="en-US" sz="3200" dirty="0" err="1" smtClean="0">
                <a:solidFill>
                  <a:schemeClr val="tx1">
                    <a:lumMod val="65000"/>
                    <a:lumOff val="35000"/>
                  </a:schemeClr>
                </a:solidFill>
              </a:rPr>
              <a:t>NetViz</a:t>
            </a:r>
            <a:r>
              <a:rPr lang="en-US" sz="3200" dirty="0" smtClean="0">
                <a:solidFill>
                  <a:schemeClr val="tx1">
                    <a:lumMod val="65000"/>
                    <a:lumOff val="35000"/>
                  </a:schemeClr>
                </a:solidFill>
              </a:rPr>
              <a:t> Nirvana principles &amp; </a:t>
            </a:r>
          </a:p>
          <a:p>
            <a:pPr marL="457200" indent="-457200"/>
            <a:r>
              <a:rPr lang="en-US" sz="3200" dirty="0" smtClean="0">
                <a:solidFill>
                  <a:schemeClr val="tx1">
                    <a:lumMod val="65000"/>
                    <a:lumOff val="35000"/>
                  </a:schemeClr>
                </a:solidFill>
              </a:rPr>
              <a:t>	Readability Metrics (</a:t>
            </a:r>
            <a:r>
              <a:rPr lang="en-US" sz="3200" dirty="0" err="1" smtClean="0">
                <a:solidFill>
                  <a:schemeClr val="tx1">
                    <a:lumMod val="65000"/>
                    <a:lumOff val="35000"/>
                  </a:schemeClr>
                </a:solidFill>
              </a:rPr>
              <a:t>RMs</a:t>
            </a:r>
            <a:r>
              <a:rPr lang="en-US" sz="3200" dirty="0" smtClean="0">
                <a:solidFill>
                  <a:schemeClr val="tx1">
                    <a:lumMod val="65000"/>
                    <a:lumOff val="35000"/>
                  </a:schemeClr>
                </a:solidFill>
              </a:rPr>
              <a:t>) </a:t>
            </a:r>
          </a:p>
        </p:txBody>
      </p:sp>
      <p:sp>
        <p:nvSpPr>
          <p:cNvPr id="6" name="Slide Number Placeholder 5"/>
          <p:cNvSpPr>
            <a:spLocks noGrp="1"/>
          </p:cNvSpPr>
          <p:nvPr>
            <p:ph type="sldNum" sz="quarter" idx="12"/>
          </p:nvPr>
        </p:nvSpPr>
        <p:spPr/>
        <p:txBody>
          <a:bodyPr/>
          <a:lstStyle/>
          <a:p>
            <a:fld id="{DD554C62-25A8-DC42-B33D-54231085955F}"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4Brief.png"/>
          <p:cNvPicPr>
            <a:picLocks noChangeAspect="1"/>
          </p:cNvPicPr>
          <p:nvPr/>
        </p:nvPicPr>
        <p:blipFill>
          <a:blip r:embed="rId3">
            <a:clrChange>
              <a:clrFrom>
                <a:srgbClr val="FFFFFF"/>
              </a:clrFrom>
              <a:clrTo>
                <a:srgbClr val="FFFFFF">
                  <a:alpha val="0"/>
                </a:srgbClr>
              </a:clrTo>
            </a:clrChange>
          </a:blip>
          <a:stretch>
            <a:fillRect/>
          </a:stretch>
        </p:blipFill>
        <p:spPr>
          <a:xfrm>
            <a:off x="6546670" y="36284"/>
            <a:ext cx="2606959" cy="2328166"/>
          </a:xfrm>
          <a:prstGeom prst="rect">
            <a:avLst/>
          </a:prstGeom>
          <a:scene3d>
            <a:camera prst="orthographicFront">
              <a:rot lat="0" lon="10800000" rev="0"/>
            </a:camera>
            <a:lightRig rig="threePt" dir="t"/>
          </a:scene3d>
        </p:spPr>
      </p:pic>
      <p:sp>
        <p:nvSpPr>
          <p:cNvPr id="5" name="Line 47"/>
          <p:cNvSpPr>
            <a:spLocks noChangeShapeType="1"/>
          </p:cNvSpPr>
          <p:nvPr/>
        </p:nvSpPr>
        <p:spPr bwMode="auto">
          <a:xfrm>
            <a:off x="0" y="6209726"/>
            <a:ext cx="914400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pic>
        <p:nvPicPr>
          <p:cNvPr id="9" name="Picture 8" descr="goalsImg.png"/>
          <p:cNvPicPr>
            <a:picLocks noChangeAspect="1"/>
          </p:cNvPicPr>
          <p:nvPr/>
        </p:nvPicPr>
        <p:blipFill>
          <a:blip r:embed="rId4">
            <a:clrChange>
              <a:clrFrom>
                <a:srgbClr val="FFFFFF"/>
              </a:clrFrom>
              <a:clrTo>
                <a:srgbClr val="FFFFFF">
                  <a:alpha val="0"/>
                </a:srgbClr>
              </a:clrTo>
            </a:clrChange>
          </a:blip>
          <a:stretch>
            <a:fillRect/>
          </a:stretch>
        </p:blipFill>
        <p:spPr>
          <a:xfrm>
            <a:off x="6144219" y="176661"/>
            <a:ext cx="1828800" cy="1054182"/>
          </a:xfrm>
          <a:prstGeom prst="rect">
            <a:avLst/>
          </a:prstGeom>
        </p:spPr>
      </p:pic>
      <p:sp>
        <p:nvSpPr>
          <p:cNvPr id="18" name="TextBox 17"/>
          <p:cNvSpPr txBox="1"/>
          <p:nvPr/>
        </p:nvSpPr>
        <p:spPr>
          <a:xfrm>
            <a:off x="685800" y="1325880"/>
            <a:ext cx="7661124" cy="3262432"/>
          </a:xfrm>
          <a:prstGeom prst="rect">
            <a:avLst/>
          </a:prstGeom>
          <a:noFill/>
        </p:spPr>
        <p:txBody>
          <a:bodyPr wrap="square" rtlCol="0">
            <a:spAutoFit/>
          </a:bodyPr>
          <a:lstStyle/>
          <a:p>
            <a:r>
              <a:rPr lang="en-US" sz="3200" dirty="0" smtClean="0">
                <a:solidFill>
                  <a:schemeClr val="tx1">
                    <a:lumMod val="65000"/>
                    <a:lumOff val="35000"/>
                  </a:schemeClr>
                </a:solidFill>
              </a:rPr>
              <a:t>Focus for this talk</a:t>
            </a:r>
          </a:p>
          <a:p>
            <a:endParaRPr lang="en-US" sz="800" dirty="0" smtClean="0">
              <a:solidFill>
                <a:schemeClr val="tx1">
                  <a:lumMod val="65000"/>
                  <a:lumOff val="35000"/>
                </a:schemeClr>
              </a:solidFill>
            </a:endParaRPr>
          </a:p>
          <a:p>
            <a:pPr>
              <a:buClr>
                <a:srgbClr val="FF0000"/>
              </a:buClr>
              <a:buFont typeface="Arial"/>
              <a:buChar char="•"/>
            </a:pPr>
            <a:r>
              <a:rPr lang="en-US" sz="3200" dirty="0" smtClean="0">
                <a:solidFill>
                  <a:schemeClr val="tx1">
                    <a:lumMod val="65000"/>
                    <a:lumOff val="35000"/>
                  </a:schemeClr>
                </a:solidFill>
              </a:rPr>
              <a:t> 	</a:t>
            </a:r>
            <a:r>
              <a:rPr lang="en-US" sz="3200" dirty="0" smtClean="0">
                <a:solidFill>
                  <a:srgbClr val="FF0000"/>
                </a:solidFill>
              </a:rPr>
              <a:t>Evaluation of </a:t>
            </a:r>
            <a:r>
              <a:rPr lang="en-US" sz="3200" dirty="0" err="1" smtClean="0">
                <a:solidFill>
                  <a:srgbClr val="FF0000"/>
                </a:solidFill>
              </a:rPr>
              <a:t>NodeXL</a:t>
            </a:r>
            <a:endParaRPr lang="en-US" sz="3200" dirty="0" smtClean="0">
              <a:solidFill>
                <a:srgbClr val="FF0000"/>
              </a:solidFill>
            </a:endParaRPr>
          </a:p>
          <a:p>
            <a:pPr lvl="1">
              <a:buClr>
                <a:srgbClr val="FF0000"/>
              </a:buClr>
              <a:buFont typeface="Lucida Grande"/>
              <a:buChar char="-"/>
            </a:pPr>
            <a:r>
              <a:rPr lang="en-US" sz="2800" dirty="0" smtClean="0">
                <a:solidFill>
                  <a:srgbClr val="FF0000"/>
                </a:solidFill>
              </a:rPr>
              <a:t>For teaching SNA concepts</a:t>
            </a:r>
          </a:p>
          <a:p>
            <a:pPr lvl="1">
              <a:buClr>
                <a:srgbClr val="FF0000"/>
              </a:buClr>
              <a:buFont typeface="Lucida Grande"/>
              <a:buChar char="-"/>
            </a:pPr>
            <a:r>
              <a:rPr lang="en-US" sz="2800" dirty="0" smtClean="0">
                <a:solidFill>
                  <a:srgbClr val="FF0000"/>
                </a:solidFill>
              </a:rPr>
              <a:t>For diverse user set</a:t>
            </a:r>
          </a:p>
          <a:p>
            <a:pPr lvl="1">
              <a:buClr>
                <a:srgbClr val="FF0000"/>
              </a:buClr>
              <a:buFont typeface="Lucida Grande"/>
              <a:buChar char="-"/>
            </a:pPr>
            <a:endParaRPr lang="en-US" sz="1400" dirty="0" smtClean="0">
              <a:solidFill>
                <a:schemeClr val="tx1">
                  <a:lumMod val="65000"/>
                  <a:lumOff val="35000"/>
                </a:schemeClr>
              </a:solidFill>
            </a:endParaRPr>
          </a:p>
          <a:p>
            <a:pPr marL="457200" indent="-457200">
              <a:buFont typeface="Arial"/>
              <a:buChar char="•"/>
            </a:pPr>
            <a:r>
              <a:rPr lang="en-US" sz="3200" dirty="0" err="1" smtClean="0">
                <a:solidFill>
                  <a:schemeClr val="tx1">
                    <a:lumMod val="65000"/>
                    <a:lumOff val="35000"/>
                  </a:schemeClr>
                </a:solidFill>
              </a:rPr>
              <a:t>NetViz</a:t>
            </a:r>
            <a:r>
              <a:rPr lang="en-US" sz="3200" dirty="0" smtClean="0">
                <a:solidFill>
                  <a:schemeClr val="tx1">
                    <a:lumMod val="65000"/>
                    <a:lumOff val="35000"/>
                  </a:schemeClr>
                </a:solidFill>
              </a:rPr>
              <a:t> Nirvana principles &amp; </a:t>
            </a:r>
          </a:p>
          <a:p>
            <a:pPr marL="457200" indent="-457200"/>
            <a:r>
              <a:rPr lang="en-US" sz="3200" dirty="0" smtClean="0">
                <a:solidFill>
                  <a:schemeClr val="tx1">
                    <a:lumMod val="65000"/>
                    <a:lumOff val="35000"/>
                  </a:schemeClr>
                </a:solidFill>
              </a:rPr>
              <a:t>	Readability Metrics (</a:t>
            </a:r>
            <a:r>
              <a:rPr lang="en-US" sz="3200" dirty="0" err="1" smtClean="0">
                <a:solidFill>
                  <a:schemeClr val="tx1">
                    <a:lumMod val="65000"/>
                    <a:lumOff val="35000"/>
                  </a:schemeClr>
                </a:solidFill>
              </a:rPr>
              <a:t>RMs</a:t>
            </a:r>
            <a:r>
              <a:rPr lang="en-US" sz="3200" dirty="0" smtClean="0">
                <a:solidFill>
                  <a:schemeClr val="tx1">
                    <a:lumMod val="65000"/>
                    <a:lumOff val="35000"/>
                  </a:schemeClr>
                </a:solidFill>
              </a:rPr>
              <a:t>) </a:t>
            </a:r>
          </a:p>
        </p:txBody>
      </p:sp>
      <p:sp>
        <p:nvSpPr>
          <p:cNvPr id="6" name="Slide Number Placeholder 5"/>
          <p:cNvSpPr>
            <a:spLocks noGrp="1"/>
          </p:cNvSpPr>
          <p:nvPr>
            <p:ph type="sldNum" sz="quarter" idx="12"/>
          </p:nvPr>
        </p:nvSpPr>
        <p:spPr/>
        <p:txBody>
          <a:bodyPr/>
          <a:lstStyle/>
          <a:p>
            <a:fld id="{DD554C62-25A8-DC42-B33D-54231085955F}"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7"/>
          <p:cNvSpPr>
            <a:spLocks noChangeShapeType="1"/>
          </p:cNvSpPr>
          <p:nvPr/>
        </p:nvSpPr>
        <p:spPr bwMode="auto">
          <a:xfrm>
            <a:off x="0" y="6209726"/>
            <a:ext cx="914400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pic>
        <p:nvPicPr>
          <p:cNvPr id="6" name="Picture 5" descr="NodeXLscreenshot.png"/>
          <p:cNvPicPr>
            <a:picLocks noChangeAspect="1"/>
          </p:cNvPicPr>
          <p:nvPr/>
        </p:nvPicPr>
        <p:blipFill>
          <a:blip r:embed="rId3"/>
          <a:stretch>
            <a:fillRect/>
          </a:stretch>
        </p:blipFill>
        <p:spPr>
          <a:xfrm>
            <a:off x="457200" y="1215483"/>
            <a:ext cx="8229600" cy="4956895"/>
          </a:xfrm>
          <a:prstGeom prst="rect">
            <a:avLst/>
          </a:prstGeom>
        </p:spPr>
      </p:pic>
      <p:pic>
        <p:nvPicPr>
          <p:cNvPr id="8" name="Picture 7" descr="NodeXLWordle.png"/>
          <p:cNvPicPr>
            <a:picLocks noChangeAspect="1"/>
          </p:cNvPicPr>
          <p:nvPr/>
        </p:nvPicPr>
        <p:blipFill>
          <a:blip r:embed="rId4"/>
          <a:stretch>
            <a:fillRect/>
          </a:stretch>
        </p:blipFill>
        <p:spPr>
          <a:xfrm>
            <a:off x="5894781" y="93370"/>
            <a:ext cx="1828800" cy="788808"/>
          </a:xfrm>
          <a:prstGeom prst="rect">
            <a:avLst/>
          </a:prstGeom>
        </p:spPr>
      </p:pic>
      <p:pic>
        <p:nvPicPr>
          <p:cNvPr id="9" name="Picture 8" descr="graph4Brief.png"/>
          <p:cNvPicPr>
            <a:picLocks noChangeAspect="1"/>
          </p:cNvPicPr>
          <p:nvPr/>
        </p:nvPicPr>
        <p:blipFill>
          <a:blip r:embed="rId5">
            <a:clrChange>
              <a:clrFrom>
                <a:srgbClr val="FFFFFF"/>
              </a:clrFrom>
              <a:clrTo>
                <a:srgbClr val="FFFFFF">
                  <a:alpha val="0"/>
                </a:srgbClr>
              </a:clrTo>
            </a:clrChange>
          </a:blip>
          <a:stretch>
            <a:fillRect/>
          </a:stretch>
        </p:blipFill>
        <p:spPr>
          <a:xfrm>
            <a:off x="6915058" y="36284"/>
            <a:ext cx="2238571" cy="1999174"/>
          </a:xfrm>
          <a:prstGeom prst="rect">
            <a:avLst/>
          </a:prstGeom>
          <a:scene3d>
            <a:camera prst="orthographicFront">
              <a:rot lat="0" lon="10800000" rev="0"/>
            </a:camera>
            <a:lightRig rig="threePt" dir="t"/>
          </a:scene3d>
        </p:spPr>
      </p:pic>
      <p:sp>
        <p:nvSpPr>
          <p:cNvPr id="7" name="Slide Number Placeholder 6"/>
          <p:cNvSpPr>
            <a:spLocks noGrp="1"/>
          </p:cNvSpPr>
          <p:nvPr>
            <p:ph type="sldNum" sz="quarter" idx="12"/>
          </p:nvPr>
        </p:nvSpPr>
        <p:spPr/>
        <p:txBody>
          <a:bodyPr/>
          <a:lstStyle/>
          <a:p>
            <a:fld id="{DD554C62-25A8-DC42-B33D-54231085955F}" type="slidenum">
              <a:rPr lang="en-US" smtClean="0"/>
              <a:pPr/>
              <a:t>6</a:t>
            </a:fld>
            <a:endParaRPr lang="en-US"/>
          </a:p>
        </p:txBody>
      </p:sp>
      <p:sp>
        <p:nvSpPr>
          <p:cNvPr id="10" name="TextBox 9"/>
          <p:cNvSpPr txBox="1"/>
          <p:nvPr/>
        </p:nvSpPr>
        <p:spPr>
          <a:xfrm>
            <a:off x="685800" y="882178"/>
            <a:ext cx="5894487" cy="400110"/>
          </a:xfrm>
          <a:prstGeom prst="rect">
            <a:avLst/>
          </a:prstGeom>
          <a:noFill/>
        </p:spPr>
        <p:txBody>
          <a:bodyPr wrap="none" rtlCol="0">
            <a:spAutoFit/>
          </a:bodyPr>
          <a:lstStyle/>
          <a:p>
            <a:r>
              <a:rPr lang="en-US" sz="2000" b="1" dirty="0" smtClean="0">
                <a:solidFill>
                  <a:srgbClr val="800000"/>
                </a:solidFill>
              </a:rPr>
              <a:t>N</a:t>
            </a:r>
            <a:r>
              <a:rPr lang="en-US" sz="2000" dirty="0" smtClean="0">
                <a:solidFill>
                  <a:srgbClr val="800000"/>
                </a:solidFill>
              </a:rPr>
              <a:t>etwork </a:t>
            </a:r>
            <a:r>
              <a:rPr lang="en-US" sz="2000" b="1" dirty="0" smtClean="0">
                <a:solidFill>
                  <a:srgbClr val="800000"/>
                </a:solidFill>
              </a:rPr>
              <a:t>O</a:t>
            </a:r>
            <a:r>
              <a:rPr lang="en-US" sz="2000" dirty="0" smtClean="0">
                <a:solidFill>
                  <a:srgbClr val="800000"/>
                </a:solidFill>
              </a:rPr>
              <a:t>verview, </a:t>
            </a:r>
            <a:r>
              <a:rPr lang="en-US" sz="2000" b="1" dirty="0" smtClean="0">
                <a:solidFill>
                  <a:srgbClr val="800000"/>
                </a:solidFill>
              </a:rPr>
              <a:t>D</a:t>
            </a:r>
            <a:r>
              <a:rPr lang="en-US" sz="2000" dirty="0" smtClean="0">
                <a:solidFill>
                  <a:srgbClr val="800000"/>
                </a:solidFill>
              </a:rPr>
              <a:t>iscovery and </a:t>
            </a:r>
            <a:r>
              <a:rPr lang="en-US" sz="2000" b="1" dirty="0" smtClean="0">
                <a:solidFill>
                  <a:srgbClr val="800000"/>
                </a:solidFill>
              </a:rPr>
              <a:t>E</a:t>
            </a:r>
            <a:r>
              <a:rPr lang="en-US" sz="2000" dirty="0" smtClean="0">
                <a:solidFill>
                  <a:srgbClr val="800000"/>
                </a:solidFill>
              </a:rPr>
              <a:t>xploration for E</a:t>
            </a:r>
            <a:r>
              <a:rPr lang="en-US" sz="2000" b="1" dirty="0" smtClean="0">
                <a:solidFill>
                  <a:srgbClr val="800000"/>
                </a:solidFill>
              </a:rPr>
              <a:t>x</a:t>
            </a:r>
            <a:r>
              <a:rPr lang="en-US" sz="2000" dirty="0" smtClean="0">
                <a:solidFill>
                  <a:srgbClr val="800000"/>
                </a:solidFill>
              </a:rPr>
              <a:t>ce</a:t>
            </a:r>
            <a:r>
              <a:rPr lang="en-US" sz="2000" b="1" dirty="0" smtClean="0">
                <a:solidFill>
                  <a:srgbClr val="800000"/>
                </a:solidFill>
              </a:rPr>
              <a:t>l</a:t>
            </a:r>
            <a:endParaRPr lang="en-US" sz="2000" b="1" dirty="0">
              <a:solidFill>
                <a:srgbClr val="8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7"/>
          <p:cNvSpPr>
            <a:spLocks noChangeShapeType="1"/>
          </p:cNvSpPr>
          <p:nvPr/>
        </p:nvSpPr>
        <p:spPr bwMode="auto">
          <a:xfrm>
            <a:off x="0" y="6209726"/>
            <a:ext cx="914400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pic>
        <p:nvPicPr>
          <p:cNvPr id="8" name="Picture 7" descr="NodeXLWordle.png"/>
          <p:cNvPicPr>
            <a:picLocks noChangeAspect="1"/>
          </p:cNvPicPr>
          <p:nvPr/>
        </p:nvPicPr>
        <p:blipFill>
          <a:blip r:embed="rId3"/>
          <a:stretch>
            <a:fillRect/>
          </a:stretch>
        </p:blipFill>
        <p:spPr>
          <a:xfrm>
            <a:off x="5894781" y="93370"/>
            <a:ext cx="1828800" cy="788808"/>
          </a:xfrm>
          <a:prstGeom prst="rect">
            <a:avLst/>
          </a:prstGeom>
        </p:spPr>
      </p:pic>
      <p:pic>
        <p:nvPicPr>
          <p:cNvPr id="9" name="Picture 8" descr="graph4Brief.png"/>
          <p:cNvPicPr>
            <a:picLocks noChangeAspect="1"/>
          </p:cNvPicPr>
          <p:nvPr/>
        </p:nvPicPr>
        <p:blipFill>
          <a:blip r:embed="rId4">
            <a:clrChange>
              <a:clrFrom>
                <a:srgbClr val="FFFFFF"/>
              </a:clrFrom>
              <a:clrTo>
                <a:srgbClr val="FFFFFF">
                  <a:alpha val="0"/>
                </a:srgbClr>
              </a:clrTo>
            </a:clrChange>
          </a:blip>
          <a:stretch>
            <a:fillRect/>
          </a:stretch>
        </p:blipFill>
        <p:spPr>
          <a:xfrm>
            <a:off x="6915058" y="36284"/>
            <a:ext cx="2238571" cy="1999174"/>
          </a:xfrm>
          <a:prstGeom prst="rect">
            <a:avLst/>
          </a:prstGeom>
          <a:scene3d>
            <a:camera prst="orthographicFront">
              <a:rot lat="0" lon="10800000" rev="0"/>
            </a:camera>
            <a:lightRig rig="threePt" dir="t"/>
          </a:scene3d>
        </p:spPr>
      </p:pic>
      <p:sp>
        <p:nvSpPr>
          <p:cNvPr id="7" name="Slide Number Placeholder 6"/>
          <p:cNvSpPr>
            <a:spLocks noGrp="1"/>
          </p:cNvSpPr>
          <p:nvPr>
            <p:ph type="sldNum" sz="quarter" idx="12"/>
          </p:nvPr>
        </p:nvSpPr>
        <p:spPr/>
        <p:txBody>
          <a:bodyPr/>
          <a:lstStyle/>
          <a:p>
            <a:fld id="{DD554C62-25A8-DC42-B33D-54231085955F}" type="slidenum">
              <a:rPr lang="en-US" smtClean="0"/>
              <a:pPr/>
              <a:t>7</a:t>
            </a:fld>
            <a:endParaRPr lang="en-US"/>
          </a:p>
        </p:txBody>
      </p:sp>
      <p:sp>
        <p:nvSpPr>
          <p:cNvPr id="10" name="TextBox 9"/>
          <p:cNvSpPr txBox="1"/>
          <p:nvPr/>
        </p:nvSpPr>
        <p:spPr>
          <a:xfrm>
            <a:off x="685800" y="882178"/>
            <a:ext cx="5894487" cy="400110"/>
          </a:xfrm>
          <a:prstGeom prst="rect">
            <a:avLst/>
          </a:prstGeom>
          <a:noFill/>
        </p:spPr>
        <p:txBody>
          <a:bodyPr wrap="none" rtlCol="0">
            <a:spAutoFit/>
          </a:bodyPr>
          <a:lstStyle/>
          <a:p>
            <a:r>
              <a:rPr lang="en-US" sz="2000" b="1" dirty="0" smtClean="0">
                <a:solidFill>
                  <a:srgbClr val="800000"/>
                </a:solidFill>
              </a:rPr>
              <a:t>N</a:t>
            </a:r>
            <a:r>
              <a:rPr lang="en-US" sz="2000" dirty="0" smtClean="0">
                <a:solidFill>
                  <a:srgbClr val="800000"/>
                </a:solidFill>
              </a:rPr>
              <a:t>etwork </a:t>
            </a:r>
            <a:r>
              <a:rPr lang="en-US" sz="2000" b="1" dirty="0" smtClean="0">
                <a:solidFill>
                  <a:srgbClr val="800000"/>
                </a:solidFill>
              </a:rPr>
              <a:t>O</a:t>
            </a:r>
            <a:r>
              <a:rPr lang="en-US" sz="2000" dirty="0" smtClean="0">
                <a:solidFill>
                  <a:srgbClr val="800000"/>
                </a:solidFill>
              </a:rPr>
              <a:t>verview, </a:t>
            </a:r>
            <a:r>
              <a:rPr lang="en-US" sz="2000" b="1" dirty="0" smtClean="0">
                <a:solidFill>
                  <a:srgbClr val="800000"/>
                </a:solidFill>
              </a:rPr>
              <a:t>D</a:t>
            </a:r>
            <a:r>
              <a:rPr lang="en-US" sz="2000" dirty="0" smtClean="0">
                <a:solidFill>
                  <a:srgbClr val="800000"/>
                </a:solidFill>
              </a:rPr>
              <a:t>iscovery and </a:t>
            </a:r>
            <a:r>
              <a:rPr lang="en-US" sz="2000" b="1" dirty="0" smtClean="0">
                <a:solidFill>
                  <a:srgbClr val="800000"/>
                </a:solidFill>
              </a:rPr>
              <a:t>E</a:t>
            </a:r>
            <a:r>
              <a:rPr lang="en-US" sz="2000" dirty="0" smtClean="0">
                <a:solidFill>
                  <a:srgbClr val="800000"/>
                </a:solidFill>
              </a:rPr>
              <a:t>xploration for E</a:t>
            </a:r>
            <a:r>
              <a:rPr lang="en-US" sz="2000" b="1" dirty="0" smtClean="0">
                <a:solidFill>
                  <a:srgbClr val="800000"/>
                </a:solidFill>
              </a:rPr>
              <a:t>x</a:t>
            </a:r>
            <a:r>
              <a:rPr lang="en-US" sz="2000" dirty="0" smtClean="0">
                <a:solidFill>
                  <a:srgbClr val="800000"/>
                </a:solidFill>
              </a:rPr>
              <a:t>ce</a:t>
            </a:r>
            <a:r>
              <a:rPr lang="en-US" sz="2000" b="1" dirty="0" smtClean="0">
                <a:solidFill>
                  <a:srgbClr val="800000"/>
                </a:solidFill>
              </a:rPr>
              <a:t>l</a:t>
            </a:r>
            <a:endParaRPr lang="en-US" sz="2000" b="1" dirty="0">
              <a:solidFill>
                <a:srgbClr val="800000"/>
              </a:solidFill>
            </a:endParaRPr>
          </a:p>
        </p:txBody>
      </p:sp>
      <p:pic>
        <p:nvPicPr>
          <p:cNvPr id="11" name="Picture 10" descr="NodeXLimportOpts.png"/>
          <p:cNvPicPr>
            <a:picLocks noChangeAspect="1"/>
          </p:cNvPicPr>
          <p:nvPr/>
        </p:nvPicPr>
        <p:blipFill>
          <a:blip r:embed="rId5"/>
          <a:stretch>
            <a:fillRect/>
          </a:stretch>
        </p:blipFill>
        <p:spPr>
          <a:xfrm>
            <a:off x="594360" y="2230120"/>
            <a:ext cx="2122057" cy="2086836"/>
          </a:xfrm>
          <a:prstGeom prst="rect">
            <a:avLst/>
          </a:prstGeom>
        </p:spPr>
      </p:pic>
      <p:sp>
        <p:nvSpPr>
          <p:cNvPr id="14" name="TextBox 13"/>
          <p:cNvSpPr txBox="1"/>
          <p:nvPr/>
        </p:nvSpPr>
        <p:spPr>
          <a:xfrm>
            <a:off x="3474720" y="2560320"/>
            <a:ext cx="3160465" cy="1754327"/>
          </a:xfrm>
          <a:prstGeom prst="rect">
            <a:avLst/>
          </a:prstGeom>
          <a:noFill/>
        </p:spPr>
        <p:txBody>
          <a:bodyPr wrap="none" rtlCol="0">
            <a:spAutoFit/>
          </a:bodyPr>
          <a:lstStyle/>
          <a:p>
            <a:pPr>
              <a:buFont typeface="Arial"/>
              <a:buChar char="•"/>
            </a:pPr>
            <a:r>
              <a:rPr lang="en-US" dirty="0" smtClean="0">
                <a:solidFill>
                  <a:schemeClr val="tx1">
                    <a:lumMod val="75000"/>
                    <a:lumOff val="25000"/>
                  </a:schemeClr>
                </a:solidFill>
              </a:rPr>
              <a:t>    Import network data </a:t>
            </a:r>
          </a:p>
          <a:p>
            <a:r>
              <a:rPr lang="en-US" dirty="0" smtClean="0">
                <a:solidFill>
                  <a:schemeClr val="tx1">
                    <a:lumMod val="75000"/>
                    <a:lumOff val="25000"/>
                  </a:schemeClr>
                </a:solidFill>
              </a:rPr>
              <a:t>     from existing spreadsheets</a:t>
            </a:r>
          </a:p>
          <a:p>
            <a:pPr indent="292100"/>
            <a:endParaRPr lang="en-US" dirty="0" smtClean="0">
              <a:solidFill>
                <a:schemeClr val="tx1">
                  <a:lumMod val="75000"/>
                  <a:lumOff val="25000"/>
                </a:schemeClr>
              </a:solidFill>
            </a:endParaRPr>
          </a:p>
          <a:p>
            <a:pPr indent="292100">
              <a:buFont typeface="Arial"/>
              <a:buChar char="•"/>
            </a:pPr>
            <a:r>
              <a:rPr lang="en-US" dirty="0" smtClean="0">
                <a:solidFill>
                  <a:schemeClr val="tx1">
                    <a:lumMod val="75000"/>
                    <a:lumOff val="25000"/>
                  </a:schemeClr>
                </a:solidFill>
              </a:rPr>
              <a:t>…Or, from several common</a:t>
            </a:r>
          </a:p>
          <a:p>
            <a:pPr indent="292100"/>
            <a:r>
              <a:rPr lang="en-US" dirty="0" smtClean="0">
                <a:solidFill>
                  <a:schemeClr val="tx1">
                    <a:lumMod val="75000"/>
                    <a:lumOff val="25000"/>
                  </a:schemeClr>
                </a:solidFill>
              </a:rPr>
              <a:t>social network data sources</a:t>
            </a:r>
          </a:p>
          <a:p>
            <a:pPr>
              <a:buFont typeface="Arial"/>
              <a:buChar char="•"/>
            </a:pPr>
            <a:endParaRPr lang="en-US"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7"/>
          <p:cNvSpPr>
            <a:spLocks noChangeShapeType="1"/>
          </p:cNvSpPr>
          <p:nvPr/>
        </p:nvSpPr>
        <p:spPr bwMode="auto">
          <a:xfrm>
            <a:off x="0" y="6209726"/>
            <a:ext cx="914400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pic>
        <p:nvPicPr>
          <p:cNvPr id="8" name="Picture 7" descr="NodeXLWordle.png"/>
          <p:cNvPicPr>
            <a:picLocks noChangeAspect="1"/>
          </p:cNvPicPr>
          <p:nvPr/>
        </p:nvPicPr>
        <p:blipFill>
          <a:blip r:embed="rId3"/>
          <a:stretch>
            <a:fillRect/>
          </a:stretch>
        </p:blipFill>
        <p:spPr>
          <a:xfrm>
            <a:off x="5894781" y="93370"/>
            <a:ext cx="1828800" cy="788808"/>
          </a:xfrm>
          <a:prstGeom prst="rect">
            <a:avLst/>
          </a:prstGeom>
        </p:spPr>
      </p:pic>
      <p:pic>
        <p:nvPicPr>
          <p:cNvPr id="9" name="Picture 8" descr="graph4Brief.png"/>
          <p:cNvPicPr>
            <a:picLocks noChangeAspect="1"/>
          </p:cNvPicPr>
          <p:nvPr/>
        </p:nvPicPr>
        <p:blipFill>
          <a:blip r:embed="rId4">
            <a:clrChange>
              <a:clrFrom>
                <a:srgbClr val="FFFFFF"/>
              </a:clrFrom>
              <a:clrTo>
                <a:srgbClr val="FFFFFF">
                  <a:alpha val="0"/>
                </a:srgbClr>
              </a:clrTo>
            </a:clrChange>
          </a:blip>
          <a:stretch>
            <a:fillRect/>
          </a:stretch>
        </p:blipFill>
        <p:spPr>
          <a:xfrm>
            <a:off x="6915058" y="36284"/>
            <a:ext cx="2238571" cy="1999174"/>
          </a:xfrm>
          <a:prstGeom prst="rect">
            <a:avLst/>
          </a:prstGeom>
          <a:scene3d>
            <a:camera prst="orthographicFront">
              <a:rot lat="0" lon="10800000" rev="0"/>
            </a:camera>
            <a:lightRig rig="threePt" dir="t"/>
          </a:scene3d>
        </p:spPr>
      </p:pic>
      <p:sp>
        <p:nvSpPr>
          <p:cNvPr id="7" name="Slide Number Placeholder 6"/>
          <p:cNvSpPr>
            <a:spLocks noGrp="1"/>
          </p:cNvSpPr>
          <p:nvPr>
            <p:ph type="sldNum" sz="quarter" idx="12"/>
          </p:nvPr>
        </p:nvSpPr>
        <p:spPr/>
        <p:txBody>
          <a:bodyPr/>
          <a:lstStyle/>
          <a:p>
            <a:fld id="{DD554C62-25A8-DC42-B33D-54231085955F}" type="slidenum">
              <a:rPr lang="en-US" smtClean="0"/>
              <a:pPr/>
              <a:t>8</a:t>
            </a:fld>
            <a:endParaRPr lang="en-US"/>
          </a:p>
        </p:txBody>
      </p:sp>
      <p:sp>
        <p:nvSpPr>
          <p:cNvPr id="10" name="TextBox 9"/>
          <p:cNvSpPr txBox="1"/>
          <p:nvPr/>
        </p:nvSpPr>
        <p:spPr>
          <a:xfrm>
            <a:off x="685800" y="882178"/>
            <a:ext cx="5894487" cy="400110"/>
          </a:xfrm>
          <a:prstGeom prst="rect">
            <a:avLst/>
          </a:prstGeom>
          <a:noFill/>
        </p:spPr>
        <p:txBody>
          <a:bodyPr wrap="none" rtlCol="0">
            <a:spAutoFit/>
          </a:bodyPr>
          <a:lstStyle/>
          <a:p>
            <a:r>
              <a:rPr lang="en-US" sz="2000" b="1" dirty="0" smtClean="0">
                <a:solidFill>
                  <a:srgbClr val="800000"/>
                </a:solidFill>
              </a:rPr>
              <a:t>N</a:t>
            </a:r>
            <a:r>
              <a:rPr lang="en-US" sz="2000" dirty="0" smtClean="0">
                <a:solidFill>
                  <a:srgbClr val="800000"/>
                </a:solidFill>
              </a:rPr>
              <a:t>etwork </a:t>
            </a:r>
            <a:r>
              <a:rPr lang="en-US" sz="2000" b="1" dirty="0" smtClean="0">
                <a:solidFill>
                  <a:srgbClr val="800000"/>
                </a:solidFill>
              </a:rPr>
              <a:t>O</a:t>
            </a:r>
            <a:r>
              <a:rPr lang="en-US" sz="2000" dirty="0" smtClean="0">
                <a:solidFill>
                  <a:srgbClr val="800000"/>
                </a:solidFill>
              </a:rPr>
              <a:t>verview, </a:t>
            </a:r>
            <a:r>
              <a:rPr lang="en-US" sz="2000" b="1" dirty="0" smtClean="0">
                <a:solidFill>
                  <a:srgbClr val="800000"/>
                </a:solidFill>
              </a:rPr>
              <a:t>D</a:t>
            </a:r>
            <a:r>
              <a:rPr lang="en-US" sz="2000" dirty="0" smtClean="0">
                <a:solidFill>
                  <a:srgbClr val="800000"/>
                </a:solidFill>
              </a:rPr>
              <a:t>iscovery and </a:t>
            </a:r>
            <a:r>
              <a:rPr lang="en-US" sz="2000" b="1" dirty="0" smtClean="0">
                <a:solidFill>
                  <a:srgbClr val="800000"/>
                </a:solidFill>
              </a:rPr>
              <a:t>E</a:t>
            </a:r>
            <a:r>
              <a:rPr lang="en-US" sz="2000" dirty="0" smtClean="0">
                <a:solidFill>
                  <a:srgbClr val="800000"/>
                </a:solidFill>
              </a:rPr>
              <a:t>xploration for E</a:t>
            </a:r>
            <a:r>
              <a:rPr lang="en-US" sz="2000" b="1" dirty="0" smtClean="0">
                <a:solidFill>
                  <a:srgbClr val="800000"/>
                </a:solidFill>
              </a:rPr>
              <a:t>x</a:t>
            </a:r>
            <a:r>
              <a:rPr lang="en-US" sz="2000" dirty="0" smtClean="0">
                <a:solidFill>
                  <a:srgbClr val="800000"/>
                </a:solidFill>
              </a:rPr>
              <a:t>ce</a:t>
            </a:r>
            <a:r>
              <a:rPr lang="en-US" sz="2000" b="1" dirty="0" smtClean="0">
                <a:solidFill>
                  <a:srgbClr val="800000"/>
                </a:solidFill>
              </a:rPr>
              <a:t>l</a:t>
            </a:r>
            <a:endParaRPr lang="en-US" sz="2000" b="1" dirty="0">
              <a:solidFill>
                <a:srgbClr val="800000"/>
              </a:solidFill>
            </a:endParaRPr>
          </a:p>
        </p:txBody>
      </p:sp>
      <p:pic>
        <p:nvPicPr>
          <p:cNvPr id="12" name="Picture 11" descr="metricslib.png"/>
          <p:cNvPicPr>
            <a:picLocks noChangeAspect="1"/>
          </p:cNvPicPr>
          <p:nvPr/>
        </p:nvPicPr>
        <p:blipFill>
          <a:blip r:embed="rId5"/>
          <a:srcRect t="3935" r="3288"/>
          <a:stretch>
            <a:fillRect/>
          </a:stretch>
        </p:blipFill>
        <p:spPr>
          <a:xfrm>
            <a:off x="594360" y="1645920"/>
            <a:ext cx="2689512" cy="4464719"/>
          </a:xfrm>
          <a:prstGeom prst="rect">
            <a:avLst/>
          </a:prstGeom>
        </p:spPr>
      </p:pic>
      <p:sp>
        <p:nvSpPr>
          <p:cNvPr id="14" name="TextBox 13"/>
          <p:cNvSpPr txBox="1"/>
          <p:nvPr/>
        </p:nvSpPr>
        <p:spPr>
          <a:xfrm>
            <a:off x="3474720" y="2560320"/>
            <a:ext cx="3467616" cy="1200329"/>
          </a:xfrm>
          <a:prstGeom prst="rect">
            <a:avLst/>
          </a:prstGeom>
          <a:noFill/>
        </p:spPr>
        <p:txBody>
          <a:bodyPr wrap="none" rtlCol="0">
            <a:spAutoFit/>
          </a:bodyPr>
          <a:lstStyle/>
          <a:p>
            <a:pPr>
              <a:buFont typeface="Arial"/>
              <a:buChar char="•"/>
            </a:pPr>
            <a:r>
              <a:rPr lang="en-US" dirty="0" smtClean="0">
                <a:solidFill>
                  <a:schemeClr val="tx1">
                    <a:lumMod val="75000"/>
                    <a:lumOff val="25000"/>
                  </a:schemeClr>
                </a:solidFill>
              </a:rPr>
              <a:t>    Library of basic network metrics</a:t>
            </a:r>
          </a:p>
          <a:p>
            <a:r>
              <a:rPr lang="en-US" dirty="0" smtClean="0">
                <a:solidFill>
                  <a:schemeClr val="tx1">
                    <a:lumMod val="75000"/>
                    <a:lumOff val="25000"/>
                  </a:schemeClr>
                </a:solidFill>
              </a:rPr>
              <a:t>	</a:t>
            </a:r>
          </a:p>
          <a:p>
            <a:pPr>
              <a:buFont typeface="Arial"/>
              <a:buChar char="•"/>
            </a:pPr>
            <a:r>
              <a:rPr lang="en-US" dirty="0" smtClean="0">
                <a:solidFill>
                  <a:schemeClr val="tx1">
                    <a:lumMod val="75000"/>
                    <a:lumOff val="25000"/>
                  </a:schemeClr>
                </a:solidFill>
              </a:rPr>
              <a:t>    Select as Needed</a:t>
            </a:r>
          </a:p>
          <a:p>
            <a:pPr indent="292100"/>
            <a:endParaRPr lang="en-US"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7"/>
          <p:cNvSpPr>
            <a:spLocks noChangeShapeType="1"/>
          </p:cNvSpPr>
          <p:nvPr/>
        </p:nvSpPr>
        <p:spPr bwMode="auto">
          <a:xfrm>
            <a:off x="0" y="6209726"/>
            <a:ext cx="914400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pic>
        <p:nvPicPr>
          <p:cNvPr id="8" name="Picture 7" descr="NodeXLWordle.png"/>
          <p:cNvPicPr>
            <a:picLocks noChangeAspect="1"/>
          </p:cNvPicPr>
          <p:nvPr/>
        </p:nvPicPr>
        <p:blipFill>
          <a:blip r:embed="rId3"/>
          <a:stretch>
            <a:fillRect/>
          </a:stretch>
        </p:blipFill>
        <p:spPr>
          <a:xfrm>
            <a:off x="5894781" y="93370"/>
            <a:ext cx="1828800" cy="788808"/>
          </a:xfrm>
          <a:prstGeom prst="rect">
            <a:avLst/>
          </a:prstGeom>
        </p:spPr>
      </p:pic>
      <p:pic>
        <p:nvPicPr>
          <p:cNvPr id="9" name="Picture 8" descr="graph4Brief.png"/>
          <p:cNvPicPr>
            <a:picLocks noChangeAspect="1"/>
          </p:cNvPicPr>
          <p:nvPr/>
        </p:nvPicPr>
        <p:blipFill>
          <a:blip r:embed="rId4">
            <a:clrChange>
              <a:clrFrom>
                <a:srgbClr val="FFFFFF"/>
              </a:clrFrom>
              <a:clrTo>
                <a:srgbClr val="FFFFFF">
                  <a:alpha val="0"/>
                </a:srgbClr>
              </a:clrTo>
            </a:clrChange>
          </a:blip>
          <a:stretch>
            <a:fillRect/>
          </a:stretch>
        </p:blipFill>
        <p:spPr>
          <a:xfrm>
            <a:off x="6915058" y="36284"/>
            <a:ext cx="2238571" cy="1999174"/>
          </a:xfrm>
          <a:prstGeom prst="rect">
            <a:avLst/>
          </a:prstGeom>
          <a:scene3d>
            <a:camera prst="orthographicFront">
              <a:rot lat="0" lon="10800000" rev="0"/>
            </a:camera>
            <a:lightRig rig="threePt" dir="t"/>
          </a:scene3d>
        </p:spPr>
      </p:pic>
      <p:sp>
        <p:nvSpPr>
          <p:cNvPr id="7" name="Slide Number Placeholder 6"/>
          <p:cNvSpPr>
            <a:spLocks noGrp="1"/>
          </p:cNvSpPr>
          <p:nvPr>
            <p:ph type="sldNum" sz="quarter" idx="12"/>
          </p:nvPr>
        </p:nvSpPr>
        <p:spPr/>
        <p:txBody>
          <a:bodyPr/>
          <a:lstStyle/>
          <a:p>
            <a:fld id="{DD554C62-25A8-DC42-B33D-54231085955F}" type="slidenum">
              <a:rPr lang="en-US" smtClean="0"/>
              <a:pPr/>
              <a:t>9</a:t>
            </a:fld>
            <a:endParaRPr lang="en-US"/>
          </a:p>
        </p:txBody>
      </p:sp>
      <p:sp>
        <p:nvSpPr>
          <p:cNvPr id="10" name="TextBox 9"/>
          <p:cNvSpPr txBox="1"/>
          <p:nvPr/>
        </p:nvSpPr>
        <p:spPr>
          <a:xfrm>
            <a:off x="685800" y="882178"/>
            <a:ext cx="5894487" cy="400110"/>
          </a:xfrm>
          <a:prstGeom prst="rect">
            <a:avLst/>
          </a:prstGeom>
          <a:noFill/>
        </p:spPr>
        <p:txBody>
          <a:bodyPr wrap="none" rtlCol="0">
            <a:spAutoFit/>
          </a:bodyPr>
          <a:lstStyle/>
          <a:p>
            <a:r>
              <a:rPr lang="en-US" sz="2000" b="1" dirty="0" smtClean="0">
                <a:solidFill>
                  <a:srgbClr val="800000"/>
                </a:solidFill>
              </a:rPr>
              <a:t>N</a:t>
            </a:r>
            <a:r>
              <a:rPr lang="en-US" sz="2000" dirty="0" smtClean="0">
                <a:solidFill>
                  <a:srgbClr val="800000"/>
                </a:solidFill>
              </a:rPr>
              <a:t>etwork </a:t>
            </a:r>
            <a:r>
              <a:rPr lang="en-US" sz="2000" b="1" dirty="0" smtClean="0">
                <a:solidFill>
                  <a:srgbClr val="800000"/>
                </a:solidFill>
              </a:rPr>
              <a:t>O</a:t>
            </a:r>
            <a:r>
              <a:rPr lang="en-US" sz="2000" dirty="0" smtClean="0">
                <a:solidFill>
                  <a:srgbClr val="800000"/>
                </a:solidFill>
              </a:rPr>
              <a:t>verview, </a:t>
            </a:r>
            <a:r>
              <a:rPr lang="en-US" sz="2000" b="1" dirty="0" smtClean="0">
                <a:solidFill>
                  <a:srgbClr val="800000"/>
                </a:solidFill>
              </a:rPr>
              <a:t>D</a:t>
            </a:r>
            <a:r>
              <a:rPr lang="en-US" sz="2000" dirty="0" smtClean="0">
                <a:solidFill>
                  <a:srgbClr val="800000"/>
                </a:solidFill>
              </a:rPr>
              <a:t>iscovery and </a:t>
            </a:r>
            <a:r>
              <a:rPr lang="en-US" sz="2000" b="1" dirty="0" smtClean="0">
                <a:solidFill>
                  <a:srgbClr val="800000"/>
                </a:solidFill>
              </a:rPr>
              <a:t>E</a:t>
            </a:r>
            <a:r>
              <a:rPr lang="en-US" sz="2000" dirty="0" smtClean="0">
                <a:solidFill>
                  <a:srgbClr val="800000"/>
                </a:solidFill>
              </a:rPr>
              <a:t>xploration for E</a:t>
            </a:r>
            <a:r>
              <a:rPr lang="en-US" sz="2000" b="1" dirty="0" smtClean="0">
                <a:solidFill>
                  <a:srgbClr val="800000"/>
                </a:solidFill>
              </a:rPr>
              <a:t>x</a:t>
            </a:r>
            <a:r>
              <a:rPr lang="en-US" sz="2000" dirty="0" smtClean="0">
                <a:solidFill>
                  <a:srgbClr val="800000"/>
                </a:solidFill>
              </a:rPr>
              <a:t>ce</a:t>
            </a:r>
            <a:r>
              <a:rPr lang="en-US" sz="2000" b="1" dirty="0" smtClean="0">
                <a:solidFill>
                  <a:srgbClr val="800000"/>
                </a:solidFill>
              </a:rPr>
              <a:t>l</a:t>
            </a:r>
            <a:endParaRPr lang="en-US" sz="2000" b="1" dirty="0">
              <a:solidFill>
                <a:srgbClr val="800000"/>
              </a:solidFill>
            </a:endParaRPr>
          </a:p>
        </p:txBody>
      </p:sp>
      <p:sp>
        <p:nvSpPr>
          <p:cNvPr id="14" name="TextBox 13"/>
          <p:cNvSpPr txBox="1"/>
          <p:nvPr/>
        </p:nvSpPr>
        <p:spPr>
          <a:xfrm>
            <a:off x="3474720" y="2560320"/>
            <a:ext cx="2954655" cy="646331"/>
          </a:xfrm>
          <a:prstGeom prst="rect">
            <a:avLst/>
          </a:prstGeom>
          <a:noFill/>
        </p:spPr>
        <p:txBody>
          <a:bodyPr wrap="none" rtlCol="0">
            <a:spAutoFit/>
          </a:bodyPr>
          <a:lstStyle/>
          <a:p>
            <a:pPr>
              <a:buFont typeface="Arial"/>
              <a:buChar char="•"/>
            </a:pPr>
            <a:r>
              <a:rPr lang="en-US" dirty="0" smtClean="0">
                <a:solidFill>
                  <a:schemeClr val="tx1">
                    <a:lumMod val="75000"/>
                    <a:lumOff val="25000"/>
                  </a:schemeClr>
                </a:solidFill>
              </a:rPr>
              <a:t>    Multiple ways to map data </a:t>
            </a:r>
          </a:p>
          <a:p>
            <a:r>
              <a:rPr lang="en-US" dirty="0" smtClean="0">
                <a:solidFill>
                  <a:schemeClr val="tx1">
                    <a:lumMod val="75000"/>
                    <a:lumOff val="25000"/>
                  </a:schemeClr>
                </a:solidFill>
              </a:rPr>
              <a:t>      to display properties</a:t>
            </a:r>
          </a:p>
        </p:txBody>
      </p:sp>
      <p:pic>
        <p:nvPicPr>
          <p:cNvPr id="13" name="Picture 12" descr="autofill.png"/>
          <p:cNvPicPr>
            <a:picLocks noChangeAspect="1"/>
          </p:cNvPicPr>
          <p:nvPr/>
        </p:nvPicPr>
        <p:blipFill>
          <a:blip r:embed="rId5"/>
          <a:stretch>
            <a:fillRect/>
          </a:stretch>
        </p:blipFill>
        <p:spPr>
          <a:xfrm>
            <a:off x="594360" y="1645920"/>
            <a:ext cx="2334638" cy="3657600"/>
          </a:xfrm>
          <a:prstGeom prst="rect">
            <a:avLst/>
          </a:prstGeom>
        </p:spPr>
      </p:pic>
      <p:pic>
        <p:nvPicPr>
          <p:cNvPr id="15" name="Picture 14" descr="visOptions.png"/>
          <p:cNvPicPr>
            <a:picLocks noChangeAspect="1"/>
          </p:cNvPicPr>
          <p:nvPr/>
        </p:nvPicPr>
        <p:blipFill>
          <a:blip r:embed="rId6"/>
          <a:stretch>
            <a:fillRect/>
          </a:stretch>
        </p:blipFill>
        <p:spPr>
          <a:xfrm>
            <a:off x="3474720" y="4403547"/>
            <a:ext cx="2118974" cy="1371600"/>
          </a:xfrm>
          <a:prstGeom prst="rect">
            <a:avLst/>
          </a:prstGeom>
        </p:spPr>
      </p:pic>
      <p:pic>
        <p:nvPicPr>
          <p:cNvPr id="16" name="Picture 15" descr="visProps.png"/>
          <p:cNvPicPr>
            <a:picLocks noChangeAspect="1"/>
          </p:cNvPicPr>
          <p:nvPr/>
        </p:nvPicPr>
        <p:blipFill>
          <a:blip r:embed="rId7"/>
          <a:stretch>
            <a:fillRect/>
          </a:stretch>
        </p:blipFill>
        <p:spPr>
          <a:xfrm>
            <a:off x="3474720" y="1645920"/>
            <a:ext cx="3657600" cy="609600"/>
          </a:xfrm>
          <a:prstGeom prst="rect">
            <a:avLst/>
          </a:prstGeom>
        </p:spPr>
      </p:pic>
      <p:pic>
        <p:nvPicPr>
          <p:cNvPr id="17" name="Picture 16" descr="visTab.png"/>
          <p:cNvPicPr>
            <a:picLocks noChangeAspect="1"/>
          </p:cNvPicPr>
          <p:nvPr/>
        </p:nvPicPr>
        <p:blipFill>
          <a:blip r:embed="rId8"/>
          <a:stretch>
            <a:fillRect/>
          </a:stretch>
        </p:blipFill>
        <p:spPr>
          <a:xfrm>
            <a:off x="4172201" y="3371751"/>
            <a:ext cx="2742857" cy="81904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6182</TotalTime>
  <Words>2327</Words>
  <Application>Microsoft Office PowerPoint</Application>
  <PresentationFormat>On-screen Show (4:3)</PresentationFormat>
  <Paragraphs>453</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First Steps to NetViz Nirvana: Evaluating Social Network Analysis with NodeXL</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First Steps to NetViz Nirvana: Evaluating Social Network Analysis with NodeXL</vt:lpstr>
    </vt:vector>
  </TitlesOfParts>
  <Company>University of Maryland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Bonsignore</dc:creator>
  <cp:lastModifiedBy>Cody Dunne</cp:lastModifiedBy>
  <cp:revision>743</cp:revision>
  <dcterms:created xsi:type="dcterms:W3CDTF">2009-08-28T05:12:25Z</dcterms:created>
  <dcterms:modified xsi:type="dcterms:W3CDTF">2009-08-30T02:04:05Z</dcterms:modified>
</cp:coreProperties>
</file>